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678" r:id="rId5"/>
    <p:sldMasterId id="2147483701" r:id="rId6"/>
    <p:sldMasterId id="2147483741" r:id="rId7"/>
    <p:sldMasterId id="2147483780" r:id="rId8"/>
  </p:sldMasterIdLst>
  <p:notesMasterIdLst>
    <p:notesMasterId r:id="rId133"/>
  </p:notesMasterIdLst>
  <p:handoutMasterIdLst>
    <p:handoutMasterId r:id="rId134"/>
  </p:handoutMasterIdLst>
  <p:sldIdLst>
    <p:sldId id="256" r:id="rId9"/>
    <p:sldId id="339" r:id="rId10"/>
    <p:sldId id="380" r:id="rId11"/>
    <p:sldId id="583" r:id="rId12"/>
    <p:sldId id="605" r:id="rId13"/>
    <p:sldId id="684" r:id="rId14"/>
    <p:sldId id="323" r:id="rId15"/>
    <p:sldId id="631" r:id="rId16"/>
    <p:sldId id="632" r:id="rId17"/>
    <p:sldId id="627" r:id="rId18"/>
    <p:sldId id="338" r:id="rId19"/>
    <p:sldId id="685" r:id="rId20"/>
    <p:sldId id="591" r:id="rId21"/>
    <p:sldId id="634" r:id="rId22"/>
    <p:sldId id="635" r:id="rId23"/>
    <p:sldId id="633" r:id="rId24"/>
    <p:sldId id="638" r:id="rId25"/>
    <p:sldId id="639" r:id="rId26"/>
    <p:sldId id="688" r:id="rId27"/>
    <p:sldId id="646" r:id="rId28"/>
    <p:sldId id="643" r:id="rId29"/>
    <p:sldId id="640" r:id="rId30"/>
    <p:sldId id="614" r:id="rId31"/>
    <p:sldId id="319" r:id="rId32"/>
    <p:sldId id="329" r:id="rId33"/>
    <p:sldId id="647" r:id="rId34"/>
    <p:sldId id="328" r:id="rId35"/>
    <p:sldId id="336" r:id="rId36"/>
    <p:sldId id="687" r:id="rId37"/>
    <p:sldId id="645" r:id="rId38"/>
    <p:sldId id="649" r:id="rId39"/>
    <p:sldId id="650" r:id="rId40"/>
    <p:sldId id="706" r:id="rId41"/>
    <p:sldId id="652" r:id="rId42"/>
    <p:sldId id="653" r:id="rId43"/>
    <p:sldId id="654" r:id="rId44"/>
    <p:sldId id="330" r:id="rId45"/>
    <p:sldId id="656" r:id="rId46"/>
    <p:sldId id="707" r:id="rId47"/>
    <p:sldId id="752" r:id="rId48"/>
    <p:sldId id="658" r:id="rId49"/>
    <p:sldId id="662" r:id="rId50"/>
    <p:sldId id="661" r:id="rId51"/>
    <p:sldId id="665" r:id="rId52"/>
    <p:sldId id="715" r:id="rId53"/>
    <p:sldId id="663" r:id="rId54"/>
    <p:sldId id="664" r:id="rId55"/>
    <p:sldId id="660" r:id="rId56"/>
    <p:sldId id="667" r:id="rId57"/>
    <p:sldId id="668" r:id="rId58"/>
    <p:sldId id="669" r:id="rId59"/>
    <p:sldId id="670" r:id="rId60"/>
    <p:sldId id="671" r:id="rId61"/>
    <p:sldId id="672" r:id="rId62"/>
    <p:sldId id="716" r:id="rId63"/>
    <p:sldId id="674" r:id="rId64"/>
    <p:sldId id="675" r:id="rId65"/>
    <p:sldId id="321" r:id="rId66"/>
    <p:sldId id="753" r:id="rId67"/>
    <p:sldId id="677" r:id="rId68"/>
    <p:sldId id="655" r:id="rId69"/>
    <p:sldId id="679" r:id="rId70"/>
    <p:sldId id="680" r:id="rId71"/>
    <p:sldId id="754" r:id="rId72"/>
    <p:sldId id="682" r:id="rId73"/>
    <p:sldId id="689" r:id="rId74"/>
    <p:sldId id="691" r:id="rId75"/>
    <p:sldId id="755" r:id="rId76"/>
    <p:sldId id="692" r:id="rId77"/>
    <p:sldId id="694" r:id="rId78"/>
    <p:sldId id="744" r:id="rId79"/>
    <p:sldId id="696" r:id="rId80"/>
    <p:sldId id="697" r:id="rId81"/>
    <p:sldId id="756" r:id="rId82"/>
    <p:sldId id="699" r:id="rId83"/>
    <p:sldId id="746" r:id="rId84"/>
    <p:sldId id="700" r:id="rId85"/>
    <p:sldId id="701" r:id="rId86"/>
    <p:sldId id="702" r:id="rId87"/>
    <p:sldId id="704" r:id="rId88"/>
    <p:sldId id="705" r:id="rId89"/>
    <p:sldId id="709" r:id="rId90"/>
    <p:sldId id="710" r:id="rId91"/>
    <p:sldId id="711" r:id="rId92"/>
    <p:sldId id="712" r:id="rId93"/>
    <p:sldId id="713" r:id="rId94"/>
    <p:sldId id="714" r:id="rId95"/>
    <p:sldId id="717" r:id="rId96"/>
    <p:sldId id="718" r:id="rId97"/>
    <p:sldId id="719" r:id="rId98"/>
    <p:sldId id="721" r:id="rId99"/>
    <p:sldId id="720" r:id="rId100"/>
    <p:sldId id="722" r:id="rId101"/>
    <p:sldId id="723" r:id="rId102"/>
    <p:sldId id="724" r:id="rId103"/>
    <p:sldId id="725" r:id="rId104"/>
    <p:sldId id="727" r:id="rId105"/>
    <p:sldId id="728" r:id="rId106"/>
    <p:sldId id="731" r:id="rId107"/>
    <p:sldId id="729" r:id="rId108"/>
    <p:sldId id="757" r:id="rId109"/>
    <p:sldId id="325" r:id="rId110"/>
    <p:sldId id="733" r:id="rId111"/>
    <p:sldId id="351" r:id="rId112"/>
    <p:sldId id="735" r:id="rId113"/>
    <p:sldId id="736" r:id="rId114"/>
    <p:sldId id="737" r:id="rId115"/>
    <p:sldId id="350" r:id="rId116"/>
    <p:sldId id="352" r:id="rId117"/>
    <p:sldId id="739" r:id="rId118"/>
    <p:sldId id="749" r:id="rId119"/>
    <p:sldId id="748" r:id="rId120"/>
    <p:sldId id="355" r:id="rId121"/>
    <p:sldId id="743" r:id="rId122"/>
    <p:sldId id="750" r:id="rId123"/>
    <p:sldId id="327" r:id="rId124"/>
    <p:sldId id="384" r:id="rId125"/>
    <p:sldId id="353" r:id="rId126"/>
    <p:sldId id="354" r:id="rId127"/>
    <p:sldId id="359" r:id="rId128"/>
    <p:sldId id="360" r:id="rId129"/>
    <p:sldId id="758" r:id="rId130"/>
    <p:sldId id="760" r:id="rId131"/>
    <p:sldId id="389" r:id="rId132"/>
  </p:sldIdLst>
  <p:sldSz cx="12192000" cy="6858000"/>
  <p:notesSz cx="7315200" cy="9601200"/>
  <p:embeddedFontLst>
    <p:embeddedFont>
      <p:font typeface="Archivo" panose="020B0604020202020204" charset="0"/>
      <p:regular r:id="rId135"/>
      <p:bold r:id="rId136"/>
      <p:italic r:id="rId137"/>
      <p:boldItalic r:id="rId138"/>
    </p:embeddedFont>
    <p:embeddedFont>
      <p:font typeface="Archivo Black"/>
      <p:bold r:id="rId139"/>
      <p:boldItalic r:id="rId140"/>
    </p:embeddedFont>
    <p:embeddedFont>
      <p:font typeface="Archivo Condensed Condensed" panose="020B0604020202020204" charset="0"/>
      <p:regular r:id="rId141"/>
      <p:bold r:id="rId142"/>
      <p:italic r:id="rId143"/>
      <p:boldItalic r:id="rId144"/>
    </p:embeddedFont>
    <p:embeddedFont>
      <p:font typeface="Archivo Condensed Condensed Lig" panose="020B0604020202020204" charset="0"/>
      <p:regular r:id="rId145"/>
      <p:bold r:id="rId146"/>
      <p:italic r:id="rId147"/>
      <p:boldItalic r:id="rId148"/>
    </p:embeddedFont>
    <p:embeddedFont>
      <p:font typeface="Archivo Condensed Condensed Light" panose="020B0604020202020204" charset="0"/>
      <p:regular r:id="rId149"/>
      <p:bold r:id="rId150"/>
      <p:italic r:id="rId151"/>
      <p:boldItalic r:id="rId152"/>
    </p:embeddedFont>
    <p:embeddedFont>
      <p:font typeface="Archivo Condensed Condensed Medium" panose="020B0604020202020204" charset="0"/>
      <p:regular r:id="rId153"/>
      <p:italic r:id="rId154"/>
    </p:embeddedFont>
    <p:embeddedFont>
      <p:font typeface="Archivo Condensed Condensed SemiBold" panose="020B0604020202020204" charset="0"/>
      <p:regular r:id="rId155"/>
      <p:bold r:id="rId156"/>
      <p:italic r:id="rId157"/>
      <p:boldItalic r:id="rId158"/>
    </p:embeddedFont>
    <p:embeddedFont>
      <p:font typeface="Archivo Condensed Light" panose="020B0604020202020204" charset="0"/>
      <p:regular r:id="rId159"/>
      <p:italic r:id="rId160"/>
    </p:embeddedFont>
    <p:embeddedFont>
      <p:font typeface="Archivo ExtraBold"/>
      <p:bold r:id="rId161"/>
      <p:boldItalic r:id="rId162"/>
    </p:embeddedFont>
    <p:embeddedFont>
      <p:font typeface="Archivo Regular" panose="020B0604020202020204" charset="0"/>
      <p:regular r:id="rId163"/>
      <p:bold r:id="rId164"/>
      <p:italic r:id="rId165"/>
      <p:boldItalic r:id="rId166"/>
    </p:embeddedFont>
    <p:embeddedFont>
      <p:font typeface="Georgia" panose="02040502050405020303" pitchFamily="18" charset="0"/>
      <p:regular r:id="rId167"/>
      <p:bold r:id="rId168"/>
      <p:italic r:id="rId169"/>
      <p:boldItalic r:id="rId170"/>
    </p:embeddedFont>
    <p:embeddedFont>
      <p:font typeface="Helvetica" panose="020B0604020202020204" pitchFamily="34" charset="0"/>
      <p:regular r:id="rId171"/>
      <p:bold r:id="rId172"/>
      <p:italic r:id="rId173"/>
      <p:boldItalic r:id="rId174"/>
    </p:embeddedFont>
    <p:embeddedFont>
      <p:font typeface="Nunito Black" pitchFamily="2" charset="0"/>
      <p:bold r:id="rId175"/>
      <p:italic r:id="rId176"/>
      <p:boldItalic r:id="rId177"/>
    </p:embeddedFont>
    <p:embeddedFont>
      <p:font typeface="Nunito ExtraBold" pitchFamily="2" charset="0"/>
      <p:bold r:id="rId178"/>
      <p:boldItalic r:id="rId179"/>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8FA18ACD-CEE2-4D0C-9609-FD2D9CA61E8A}">
          <p14:sldIdLst>
            <p14:sldId id="256"/>
            <p14:sldId id="339"/>
            <p14:sldId id="380"/>
            <p14:sldId id="583"/>
            <p14:sldId id="605"/>
            <p14:sldId id="684"/>
            <p14:sldId id="323"/>
            <p14:sldId id="631"/>
            <p14:sldId id="632"/>
            <p14:sldId id="627"/>
            <p14:sldId id="338"/>
            <p14:sldId id="685"/>
            <p14:sldId id="591"/>
            <p14:sldId id="634"/>
            <p14:sldId id="635"/>
            <p14:sldId id="633"/>
            <p14:sldId id="638"/>
            <p14:sldId id="639"/>
            <p14:sldId id="688"/>
            <p14:sldId id="646"/>
            <p14:sldId id="643"/>
            <p14:sldId id="640"/>
            <p14:sldId id="614"/>
            <p14:sldId id="319"/>
            <p14:sldId id="329"/>
            <p14:sldId id="647"/>
            <p14:sldId id="328"/>
            <p14:sldId id="336"/>
            <p14:sldId id="687"/>
            <p14:sldId id="645"/>
            <p14:sldId id="649"/>
            <p14:sldId id="650"/>
            <p14:sldId id="706"/>
            <p14:sldId id="652"/>
            <p14:sldId id="653"/>
            <p14:sldId id="654"/>
            <p14:sldId id="330"/>
            <p14:sldId id="656"/>
            <p14:sldId id="707"/>
            <p14:sldId id="752"/>
            <p14:sldId id="658"/>
            <p14:sldId id="662"/>
            <p14:sldId id="661"/>
            <p14:sldId id="665"/>
            <p14:sldId id="715"/>
            <p14:sldId id="663"/>
            <p14:sldId id="664"/>
            <p14:sldId id="660"/>
            <p14:sldId id="667"/>
            <p14:sldId id="668"/>
            <p14:sldId id="669"/>
            <p14:sldId id="670"/>
            <p14:sldId id="671"/>
            <p14:sldId id="672"/>
            <p14:sldId id="716"/>
            <p14:sldId id="674"/>
            <p14:sldId id="675"/>
            <p14:sldId id="321"/>
            <p14:sldId id="753"/>
            <p14:sldId id="677"/>
            <p14:sldId id="655"/>
            <p14:sldId id="679"/>
            <p14:sldId id="680"/>
            <p14:sldId id="754"/>
            <p14:sldId id="682"/>
            <p14:sldId id="689"/>
            <p14:sldId id="691"/>
            <p14:sldId id="755"/>
            <p14:sldId id="692"/>
            <p14:sldId id="694"/>
            <p14:sldId id="744"/>
            <p14:sldId id="696"/>
            <p14:sldId id="697"/>
            <p14:sldId id="756"/>
            <p14:sldId id="699"/>
            <p14:sldId id="746"/>
            <p14:sldId id="700"/>
            <p14:sldId id="701"/>
            <p14:sldId id="702"/>
            <p14:sldId id="704"/>
            <p14:sldId id="705"/>
            <p14:sldId id="709"/>
            <p14:sldId id="710"/>
            <p14:sldId id="711"/>
            <p14:sldId id="712"/>
            <p14:sldId id="713"/>
            <p14:sldId id="714"/>
            <p14:sldId id="717"/>
            <p14:sldId id="718"/>
            <p14:sldId id="719"/>
            <p14:sldId id="721"/>
            <p14:sldId id="720"/>
            <p14:sldId id="722"/>
            <p14:sldId id="723"/>
            <p14:sldId id="724"/>
            <p14:sldId id="725"/>
            <p14:sldId id="727"/>
            <p14:sldId id="728"/>
            <p14:sldId id="731"/>
            <p14:sldId id="729"/>
            <p14:sldId id="757"/>
            <p14:sldId id="325"/>
            <p14:sldId id="733"/>
            <p14:sldId id="351"/>
            <p14:sldId id="735"/>
            <p14:sldId id="736"/>
            <p14:sldId id="737"/>
            <p14:sldId id="350"/>
            <p14:sldId id="352"/>
            <p14:sldId id="739"/>
            <p14:sldId id="749"/>
            <p14:sldId id="748"/>
            <p14:sldId id="355"/>
            <p14:sldId id="743"/>
            <p14:sldId id="750"/>
            <p14:sldId id="327"/>
            <p14:sldId id="384"/>
            <p14:sldId id="353"/>
            <p14:sldId id="354"/>
            <p14:sldId id="359"/>
            <p14:sldId id="360"/>
            <p14:sldId id="758"/>
            <p14:sldId id="760"/>
            <p14:sldId id="389"/>
          </p14:sldIdLst>
        </p14:section>
        <p14:section name="Brouillon" id="{7E0633E3-30E3-4B2B-B0F6-0554A14FB09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541101-2576-BF93-0A87-49CBF27E1502}" name="Geneviève Joseph" initials="GJ" userId="S::g.joseph@tout-petits.org::92b496c4-12ac-4112-9e10-24e34ebbc721" providerId="AD"/>
  <p188:author id="{CBE28049-222B-4728-B04D-8300252F6DB2}" name="Cynthia Gélinas" initials="CG" userId="S::c.gelinas@tout-petits.org::0f5b8b23-d55e-4a49-8f68-54f65ff57888" providerId="AD"/>
  <p188:author id="{C55C375A-52F3-E38B-E314-5DCA61EE16D7}" name="Emilie Bolduc" initials="EB" userId="S::emilie.bolduc@alphatek.ca::0220a2ec-aef2-4d6b-a688-b994f94f4e48" providerId="AD"/>
  <p188:author id="{FC06918D-1D6A-006F-989E-D8ED897D9240}" name="Marie-Claude Gélineau" initials="MG" userId="S::mc.gelineau@tout-petits.org::808e998e-a4e3-4f14-9fca-d334fa070137" providerId="AD"/>
  <p188:author id="{C594EAA0-595A-5F0E-FFBE-97B3F479325B}" name="Clothilde Parent-Chartier" initials="CP" userId="S::c.parentchartier@tout-petits.org::1eec1cae-39c3-4ee4-873a-152ba1208aa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920"/>
    <a:srgbClr val="F18DB7"/>
    <a:srgbClr val="B7769B"/>
    <a:srgbClr val="F9CCDE"/>
    <a:srgbClr val="C697B3"/>
    <a:srgbClr val="F79E56"/>
    <a:srgbClr val="DBECF6"/>
    <a:srgbClr val="FCE8F0"/>
    <a:srgbClr val="F7BBD4"/>
    <a:srgbClr val="EED6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F016DA-9B76-41AE-80D0-06DA6BB0E558}" v="1836" dt="2026-09-08T21:15:53.532"/>
    <p1510:client id="{80421E0F-9398-41E9-A774-4957CA10ABD9}" v="8" dt="2026-09-08T16:39:29.308"/>
    <p1510:client id="{87A48CAF-0BC1-D666-E36D-6FDB679DDA43}" v="4" dt="2026-09-08T16:09:32.37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50" autoAdjust="0"/>
  </p:normalViewPr>
  <p:slideViewPr>
    <p:cSldViewPr snapToGrid="0" showGuides="1">
      <p:cViewPr>
        <p:scale>
          <a:sx n="110" d="100"/>
          <a:sy n="110" d="100"/>
        </p:scale>
        <p:origin x="51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font" Target="fonts/font4.fntdata"/><Relationship Id="rId159" Type="http://schemas.openxmlformats.org/officeDocument/2006/relationships/font" Target="fonts/font25.fntdata"/><Relationship Id="rId170" Type="http://schemas.openxmlformats.org/officeDocument/2006/relationships/font" Target="fonts/font36.fntdata"/><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font" Target="fonts/font15.fntdata"/><Relationship Id="rId5" Type="http://schemas.openxmlformats.org/officeDocument/2006/relationships/slideMaster" Target="slideMasters/slideMaster2.xml"/><Relationship Id="rId95" Type="http://schemas.openxmlformats.org/officeDocument/2006/relationships/slide" Target="slides/slide87.xml"/><Relationship Id="rId160" Type="http://schemas.openxmlformats.org/officeDocument/2006/relationships/font" Target="fonts/font26.fntdata"/><Relationship Id="rId181" Type="http://schemas.openxmlformats.org/officeDocument/2006/relationships/viewProps" Target="viewProps.xml"/><Relationship Id="rId22" Type="http://schemas.openxmlformats.org/officeDocument/2006/relationships/slide" Target="slides/slide14.xml"/><Relationship Id="rId43" Type="http://schemas.openxmlformats.org/officeDocument/2006/relationships/slide" Target="slides/slide35.xml"/><Relationship Id="rId64" Type="http://schemas.openxmlformats.org/officeDocument/2006/relationships/slide" Target="slides/slide56.xml"/><Relationship Id="rId118" Type="http://schemas.openxmlformats.org/officeDocument/2006/relationships/slide" Target="slides/slide110.xml"/><Relationship Id="rId139" Type="http://schemas.openxmlformats.org/officeDocument/2006/relationships/font" Target="fonts/font5.fntdata"/><Relationship Id="rId85" Type="http://schemas.openxmlformats.org/officeDocument/2006/relationships/slide" Target="slides/slide77.xml"/><Relationship Id="rId150" Type="http://schemas.openxmlformats.org/officeDocument/2006/relationships/font" Target="fonts/font16.fntdata"/><Relationship Id="rId171" Type="http://schemas.openxmlformats.org/officeDocument/2006/relationships/font" Target="fonts/font37.fntdata"/><Relationship Id="rId12" Type="http://schemas.openxmlformats.org/officeDocument/2006/relationships/slide" Target="slides/slide4.xml"/><Relationship Id="rId33" Type="http://schemas.openxmlformats.org/officeDocument/2006/relationships/slide" Target="slides/slide25.xml"/><Relationship Id="rId108" Type="http://schemas.openxmlformats.org/officeDocument/2006/relationships/slide" Target="slides/slide100.xml"/><Relationship Id="rId129" Type="http://schemas.openxmlformats.org/officeDocument/2006/relationships/slide" Target="slides/slide121.xml"/><Relationship Id="rId54" Type="http://schemas.openxmlformats.org/officeDocument/2006/relationships/slide" Target="slides/slide46.xml"/><Relationship Id="rId75" Type="http://schemas.openxmlformats.org/officeDocument/2006/relationships/slide" Target="slides/slide67.xml"/><Relationship Id="rId96" Type="http://schemas.openxmlformats.org/officeDocument/2006/relationships/slide" Target="slides/slide88.xml"/><Relationship Id="rId140" Type="http://schemas.openxmlformats.org/officeDocument/2006/relationships/font" Target="fonts/font6.fntdata"/><Relationship Id="rId161" Type="http://schemas.openxmlformats.org/officeDocument/2006/relationships/font" Target="fonts/font27.fntdata"/><Relationship Id="rId182" Type="http://schemas.openxmlformats.org/officeDocument/2006/relationships/theme" Target="theme/theme1.xml"/><Relationship Id="rId6" Type="http://schemas.openxmlformats.org/officeDocument/2006/relationships/slideMaster" Target="slideMasters/slideMaster3.xml"/><Relationship Id="rId23" Type="http://schemas.openxmlformats.org/officeDocument/2006/relationships/slide" Target="slides/slide15.xml"/><Relationship Id="rId119" Type="http://schemas.openxmlformats.org/officeDocument/2006/relationships/slide" Target="slides/slide111.xml"/><Relationship Id="rId44" Type="http://schemas.openxmlformats.org/officeDocument/2006/relationships/slide" Target="slides/slide36.xml"/><Relationship Id="rId65" Type="http://schemas.openxmlformats.org/officeDocument/2006/relationships/slide" Target="slides/slide57.xml"/><Relationship Id="rId86" Type="http://schemas.openxmlformats.org/officeDocument/2006/relationships/slide" Target="slides/slide78.xml"/><Relationship Id="rId130" Type="http://schemas.openxmlformats.org/officeDocument/2006/relationships/slide" Target="slides/slide122.xml"/><Relationship Id="rId151" Type="http://schemas.openxmlformats.org/officeDocument/2006/relationships/font" Target="fonts/font17.fntdata"/><Relationship Id="rId172" Type="http://schemas.openxmlformats.org/officeDocument/2006/relationships/font" Target="fonts/font38.fntdata"/><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font" Target="fonts/font7.fntdata"/><Relationship Id="rId146" Type="http://schemas.openxmlformats.org/officeDocument/2006/relationships/font" Target="fonts/font12.fntdata"/><Relationship Id="rId167" Type="http://schemas.openxmlformats.org/officeDocument/2006/relationships/font" Target="fonts/font33.fntdata"/><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162" Type="http://schemas.openxmlformats.org/officeDocument/2006/relationships/font" Target="fonts/font28.fntdata"/><Relationship Id="rId183"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font" Target="fonts/font2.fntdata"/><Relationship Id="rId157" Type="http://schemas.openxmlformats.org/officeDocument/2006/relationships/font" Target="fonts/font23.fntdata"/><Relationship Id="rId178" Type="http://schemas.openxmlformats.org/officeDocument/2006/relationships/font" Target="fonts/font44.fntdata"/><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font" Target="fonts/font18.fntdata"/><Relationship Id="rId173" Type="http://schemas.openxmlformats.org/officeDocument/2006/relationships/font" Target="fonts/font39.fntdata"/><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font" Target="fonts/font13.fntdata"/><Relationship Id="rId168" Type="http://schemas.openxmlformats.org/officeDocument/2006/relationships/font" Target="fonts/font34.fntdata"/><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font" Target="fonts/font8.fntdata"/><Relationship Id="rId163" Type="http://schemas.openxmlformats.org/officeDocument/2006/relationships/font" Target="fonts/font29.fntdata"/><Relationship Id="rId184"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font" Target="fonts/font3.fntdata"/><Relationship Id="rId158" Type="http://schemas.openxmlformats.org/officeDocument/2006/relationships/font" Target="fonts/font24.fntdata"/><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font" Target="fonts/font19.fntdata"/><Relationship Id="rId174" Type="http://schemas.openxmlformats.org/officeDocument/2006/relationships/font" Target="fonts/font40.fntdata"/><Relationship Id="rId179" Type="http://schemas.openxmlformats.org/officeDocument/2006/relationships/font" Target="fonts/font45.fntdata"/><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font" Target="fonts/font9.fntdata"/><Relationship Id="rId148" Type="http://schemas.openxmlformats.org/officeDocument/2006/relationships/font" Target="fonts/font14.fntdata"/><Relationship Id="rId164" Type="http://schemas.openxmlformats.org/officeDocument/2006/relationships/font" Target="fonts/font30.fntdata"/><Relationship Id="rId169" Type="http://schemas.openxmlformats.org/officeDocument/2006/relationships/font" Target="fonts/font35.fntdata"/><Relationship Id="rId18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1.xml"/><Relationship Id="rId180" Type="http://schemas.openxmlformats.org/officeDocument/2006/relationships/presProps" Target="presProps.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notesMaster" Target="notesMasters/notesMaster1.xml"/><Relationship Id="rId154" Type="http://schemas.openxmlformats.org/officeDocument/2006/relationships/font" Target="fonts/font20.fntdata"/><Relationship Id="rId175" Type="http://schemas.openxmlformats.org/officeDocument/2006/relationships/font" Target="fonts/font41.fntdata"/><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font" Target="fonts/font10.fntdata"/><Relationship Id="rId90" Type="http://schemas.openxmlformats.org/officeDocument/2006/relationships/slide" Target="slides/slide82.xml"/><Relationship Id="rId165" Type="http://schemas.openxmlformats.org/officeDocument/2006/relationships/font" Target="fonts/font31.fntdata"/><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handoutMaster" Target="handoutMasters/handoutMaster1.xml"/><Relationship Id="rId80" Type="http://schemas.openxmlformats.org/officeDocument/2006/relationships/slide" Target="slides/slide72.xml"/><Relationship Id="rId155" Type="http://schemas.openxmlformats.org/officeDocument/2006/relationships/font" Target="fonts/font21.fntdata"/><Relationship Id="rId176" Type="http://schemas.openxmlformats.org/officeDocument/2006/relationships/font" Target="fonts/font42.fntdata"/><Relationship Id="rId17" Type="http://schemas.openxmlformats.org/officeDocument/2006/relationships/slide" Target="slides/slide9.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24" Type="http://schemas.openxmlformats.org/officeDocument/2006/relationships/slide" Target="slides/slide116.xml"/><Relationship Id="rId70" Type="http://schemas.openxmlformats.org/officeDocument/2006/relationships/slide" Target="slides/slide62.xml"/><Relationship Id="rId91" Type="http://schemas.openxmlformats.org/officeDocument/2006/relationships/slide" Target="slides/slide83.xml"/><Relationship Id="rId145" Type="http://schemas.openxmlformats.org/officeDocument/2006/relationships/font" Target="fonts/font11.fntdata"/><Relationship Id="rId166" Type="http://schemas.openxmlformats.org/officeDocument/2006/relationships/font" Target="fonts/font32.fntdata"/><Relationship Id="rId1" Type="http://schemas.openxmlformats.org/officeDocument/2006/relationships/customXml" Target="../customXml/item1.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60" Type="http://schemas.openxmlformats.org/officeDocument/2006/relationships/slide" Target="slides/slide52.xml"/><Relationship Id="rId81" Type="http://schemas.openxmlformats.org/officeDocument/2006/relationships/slide" Target="slides/slide73.xml"/><Relationship Id="rId135" Type="http://schemas.openxmlformats.org/officeDocument/2006/relationships/font" Target="fonts/font1.fntdata"/><Relationship Id="rId156" Type="http://schemas.openxmlformats.org/officeDocument/2006/relationships/font" Target="fonts/font22.fntdata"/><Relationship Id="rId177" Type="http://schemas.openxmlformats.org/officeDocument/2006/relationships/font" Target="fonts/font43.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B4CF796-8574-E78F-F4D4-4CF93FC7C874}"/>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5DFDB23D-6F19-421A-77F6-C4B11BB1E390}"/>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64D08307-5205-40E1-AC34-146F145085D7}" type="datetimeFigureOut">
              <a:rPr lang="fr-CA" smtClean="0"/>
              <a:t>2026-09-09</a:t>
            </a:fld>
            <a:endParaRPr lang="fr-CA"/>
          </a:p>
        </p:txBody>
      </p:sp>
      <p:sp>
        <p:nvSpPr>
          <p:cNvPr id="4" name="Espace réservé du pied de page 3">
            <a:extLst>
              <a:ext uri="{FF2B5EF4-FFF2-40B4-BE49-F238E27FC236}">
                <a16:creationId xmlns:a16="http://schemas.microsoft.com/office/drawing/2014/main" id="{9CA6FC6A-2A4A-0B1A-2429-6E2061883053}"/>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a:extLst>
              <a:ext uri="{FF2B5EF4-FFF2-40B4-BE49-F238E27FC236}">
                <a16:creationId xmlns:a16="http://schemas.microsoft.com/office/drawing/2014/main" id="{63CFC10D-0B23-3DC4-97FF-801A6238E586}"/>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C5DF2424-331A-473A-8B87-44DC92B438D4}" type="slidenum">
              <a:rPr lang="fr-CA" smtClean="0"/>
              <a:t>‹n°›</a:t>
            </a:fld>
            <a:endParaRPr lang="fr-CA"/>
          </a:p>
        </p:txBody>
      </p:sp>
    </p:spTree>
    <p:extLst>
      <p:ext uri="{BB962C8B-B14F-4D97-AF65-F5344CB8AC3E}">
        <p14:creationId xmlns:p14="http://schemas.microsoft.com/office/powerpoint/2010/main" val="11348128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fr-CA"/>
          </a:p>
        </p:txBody>
      </p:sp>
      <p:sp>
        <p:nvSpPr>
          <p:cNvPr id="3" name="Espace réservé de la date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03920DB6-457C-9840-895A-E966BA702928}" type="datetimeFigureOut">
              <a:rPr lang="fr-CA" smtClean="0"/>
              <a:t>2026-09-09</a:t>
            </a:fld>
            <a:endParaRPr lang="fr-CA"/>
          </a:p>
        </p:txBody>
      </p:sp>
      <p:sp>
        <p:nvSpPr>
          <p:cNvPr id="4" name="Espace réservé de l'image de diapositive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fr-CA"/>
          </a:p>
        </p:txBody>
      </p:sp>
      <p:sp>
        <p:nvSpPr>
          <p:cNvPr id="5" name="Espace réservé des note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6" name="Espace réservé du pied de page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fr-CA"/>
          </a:p>
        </p:txBody>
      </p:sp>
      <p:sp>
        <p:nvSpPr>
          <p:cNvPr id="7" name="Espace réservé du numéro de diapositive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BCC846B-B038-8B43-A1BD-187CEF9103F8}" type="slidenum">
              <a:rPr lang="fr-CA" smtClean="0"/>
              <a:t>‹n°›</a:t>
            </a:fld>
            <a:endParaRPr lang="fr-CA"/>
          </a:p>
        </p:txBody>
      </p:sp>
    </p:spTree>
    <p:extLst>
      <p:ext uri="{BB962C8B-B14F-4D97-AF65-F5344CB8AC3E}">
        <p14:creationId xmlns:p14="http://schemas.microsoft.com/office/powerpoint/2010/main" val="1165892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1</a:t>
            </a:fld>
            <a:endParaRPr lang="fr-CA"/>
          </a:p>
        </p:txBody>
      </p:sp>
    </p:spTree>
    <p:extLst>
      <p:ext uri="{BB962C8B-B14F-4D97-AF65-F5344CB8AC3E}">
        <p14:creationId xmlns:p14="http://schemas.microsoft.com/office/powerpoint/2010/main" val="1600873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8FB19-EACA-B28E-02EC-2F21EF8B69B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0B9C65-0EAF-1329-50D0-BF89AA260B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EB45DF1-357C-5CE8-BF6E-A1019BCE0723}"/>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D67D7BA4-7CD2-1516-AC7D-A7D4734B9320}"/>
              </a:ext>
            </a:extLst>
          </p:cNvPr>
          <p:cNvSpPr>
            <a:spLocks noGrp="1"/>
          </p:cNvSpPr>
          <p:nvPr>
            <p:ph type="sldNum" sz="quarter" idx="5"/>
          </p:nvPr>
        </p:nvSpPr>
        <p:spPr/>
        <p:txBody>
          <a:bodyPr/>
          <a:lstStyle/>
          <a:p>
            <a:fld id="{BBCC846B-B038-8B43-A1BD-187CEF9103F8}" type="slidenum">
              <a:rPr lang="fr-CA" smtClean="0"/>
              <a:t>14</a:t>
            </a:fld>
            <a:endParaRPr lang="fr-CA"/>
          </a:p>
        </p:txBody>
      </p:sp>
    </p:spTree>
    <p:extLst>
      <p:ext uri="{BB962C8B-B14F-4D97-AF65-F5344CB8AC3E}">
        <p14:creationId xmlns:p14="http://schemas.microsoft.com/office/powerpoint/2010/main" val="3623719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C1CA7-F5C3-A63D-F7B9-72716266464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041C681-4B06-B124-074E-C907D7EE6C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F6C2D52-BE96-13F9-D4AA-975E217D239C}"/>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66C22B28-6B39-FA66-44C5-8BB43561B7F1}"/>
              </a:ext>
            </a:extLst>
          </p:cNvPr>
          <p:cNvSpPr>
            <a:spLocks noGrp="1"/>
          </p:cNvSpPr>
          <p:nvPr>
            <p:ph type="sldNum" sz="quarter" idx="5"/>
          </p:nvPr>
        </p:nvSpPr>
        <p:spPr/>
        <p:txBody>
          <a:bodyPr/>
          <a:lstStyle/>
          <a:p>
            <a:fld id="{BBCC846B-B038-8B43-A1BD-187CEF9103F8}" type="slidenum">
              <a:rPr lang="fr-CA" smtClean="0"/>
              <a:t>15</a:t>
            </a:fld>
            <a:endParaRPr lang="fr-CA"/>
          </a:p>
        </p:txBody>
      </p:sp>
    </p:spTree>
    <p:extLst>
      <p:ext uri="{BB962C8B-B14F-4D97-AF65-F5344CB8AC3E}">
        <p14:creationId xmlns:p14="http://schemas.microsoft.com/office/powerpoint/2010/main" val="142605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10054-40B2-4B06-096B-15EA2E81DB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CDE74D1-B278-02C5-2E27-A63BD4785BC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80EB5BF-41EB-D036-8703-6A950C50041F}"/>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50DD35E3-26F1-2A48-891F-6B6958F27E8D}"/>
              </a:ext>
            </a:extLst>
          </p:cNvPr>
          <p:cNvSpPr>
            <a:spLocks noGrp="1"/>
          </p:cNvSpPr>
          <p:nvPr>
            <p:ph type="sldNum" sz="quarter" idx="5"/>
          </p:nvPr>
        </p:nvSpPr>
        <p:spPr/>
        <p:txBody>
          <a:bodyPr/>
          <a:lstStyle/>
          <a:p>
            <a:fld id="{BBCC846B-B038-8B43-A1BD-187CEF9103F8}" type="slidenum">
              <a:rPr lang="fr-CA" smtClean="0"/>
              <a:t>16</a:t>
            </a:fld>
            <a:endParaRPr lang="fr-CA"/>
          </a:p>
        </p:txBody>
      </p:sp>
    </p:spTree>
    <p:extLst>
      <p:ext uri="{BB962C8B-B14F-4D97-AF65-F5344CB8AC3E}">
        <p14:creationId xmlns:p14="http://schemas.microsoft.com/office/powerpoint/2010/main" val="2512663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93EAE-8AB0-D0F3-29F0-089A34AD9F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4ACCF02-B7E4-F60F-E338-E7D921C27C8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B9D94A6-8BAB-B6CE-E8B2-3957690B1F3A}"/>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4E126AED-2F4C-8EA3-8E59-5FAFE7C15EC7}"/>
              </a:ext>
            </a:extLst>
          </p:cNvPr>
          <p:cNvSpPr>
            <a:spLocks noGrp="1"/>
          </p:cNvSpPr>
          <p:nvPr>
            <p:ph type="sldNum" sz="quarter" idx="5"/>
          </p:nvPr>
        </p:nvSpPr>
        <p:spPr/>
        <p:txBody>
          <a:bodyPr/>
          <a:lstStyle/>
          <a:p>
            <a:fld id="{BBCC846B-B038-8B43-A1BD-187CEF9103F8}" type="slidenum">
              <a:rPr lang="fr-CA" smtClean="0"/>
              <a:t>17</a:t>
            </a:fld>
            <a:endParaRPr lang="fr-CA"/>
          </a:p>
        </p:txBody>
      </p:sp>
    </p:spTree>
    <p:extLst>
      <p:ext uri="{BB962C8B-B14F-4D97-AF65-F5344CB8AC3E}">
        <p14:creationId xmlns:p14="http://schemas.microsoft.com/office/powerpoint/2010/main" val="2014822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F2387-69DA-811B-12EB-9577CF0C554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B747FAE-CAC2-1142-F8D3-3AEC8533ADF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BAF672-583A-83DC-A115-A08C24C03DE5}"/>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7B1A4A92-FC06-3C53-6B2A-55AD9D4AC7E1}"/>
              </a:ext>
            </a:extLst>
          </p:cNvPr>
          <p:cNvSpPr>
            <a:spLocks noGrp="1"/>
          </p:cNvSpPr>
          <p:nvPr>
            <p:ph type="sldNum" sz="quarter" idx="5"/>
          </p:nvPr>
        </p:nvSpPr>
        <p:spPr/>
        <p:txBody>
          <a:bodyPr/>
          <a:lstStyle/>
          <a:p>
            <a:fld id="{BBCC846B-B038-8B43-A1BD-187CEF9103F8}" type="slidenum">
              <a:rPr lang="fr-CA" smtClean="0"/>
              <a:t>18</a:t>
            </a:fld>
            <a:endParaRPr lang="fr-CA"/>
          </a:p>
        </p:txBody>
      </p:sp>
    </p:spTree>
    <p:extLst>
      <p:ext uri="{BB962C8B-B14F-4D97-AF65-F5344CB8AC3E}">
        <p14:creationId xmlns:p14="http://schemas.microsoft.com/office/powerpoint/2010/main" val="210368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7ABE9-3BBC-B62D-D9D9-2C7442537BE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B6663F8-0170-30C1-1556-64337D2D65B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5EB5E79-3BA0-34B0-F97D-2DBC1F7C92F8}"/>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A96EE15D-B2F8-E071-00FB-A23CE3E125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5951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7568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C3781-A3EB-32BB-EA48-8085F8C8244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3CF82E7-C1C5-B520-2B73-8B34544CB37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D4428A-6B7A-FF65-9C8C-06B2630EE753}"/>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A588D2AF-8571-A3A2-3E8E-881790709777}"/>
              </a:ext>
            </a:extLst>
          </p:cNvPr>
          <p:cNvSpPr>
            <a:spLocks noGrp="1"/>
          </p:cNvSpPr>
          <p:nvPr>
            <p:ph type="sldNum" sz="quarter" idx="5"/>
          </p:nvPr>
        </p:nvSpPr>
        <p:spPr/>
        <p:txBody>
          <a:bodyPr/>
          <a:lstStyle/>
          <a:p>
            <a:fld id="{BBCC846B-B038-8B43-A1BD-187CEF9103F8}" type="slidenum">
              <a:rPr lang="fr-CA" smtClean="0"/>
              <a:t>22</a:t>
            </a:fld>
            <a:endParaRPr lang="fr-CA"/>
          </a:p>
        </p:txBody>
      </p:sp>
    </p:spTree>
    <p:extLst>
      <p:ext uri="{BB962C8B-B14F-4D97-AF65-F5344CB8AC3E}">
        <p14:creationId xmlns:p14="http://schemas.microsoft.com/office/powerpoint/2010/main" val="823897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965E3-BF3A-4098-B685-52ED1B29C20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B8F9A4-1034-BAFE-5D0F-2306AA87BF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F3852AB-818C-359D-9A1F-7E23361E8DE1}"/>
              </a:ext>
            </a:extLst>
          </p:cNvPr>
          <p:cNvSpPr>
            <a:spLocks noGrp="1"/>
          </p:cNvSpPr>
          <p:nvPr>
            <p:ph type="body" idx="1"/>
          </p:nvPr>
        </p:nvSpPr>
        <p:spPr/>
        <p:txBody>
          <a:bodyPr/>
          <a:lstStyle/>
          <a:p>
            <a:endParaRPr lang="fr-CA" sz="1200" b="0" i="0" u="none" strike="noStrike" kern="1200" baseline="0">
              <a:solidFill>
                <a:schemeClr val="tx1"/>
              </a:solidFill>
              <a:latin typeface="+mn-lt"/>
              <a:ea typeface="+mn-ea"/>
              <a:cs typeface="+mn-cs"/>
            </a:endParaRPr>
          </a:p>
        </p:txBody>
      </p:sp>
      <p:sp>
        <p:nvSpPr>
          <p:cNvPr id="4" name="Espace réservé du numéro de diapositive 3">
            <a:extLst>
              <a:ext uri="{FF2B5EF4-FFF2-40B4-BE49-F238E27FC236}">
                <a16:creationId xmlns:a16="http://schemas.microsoft.com/office/drawing/2014/main" id="{082C5ADC-3515-D4E1-442D-5B0FE8251A79}"/>
              </a:ext>
            </a:extLst>
          </p:cNvPr>
          <p:cNvSpPr>
            <a:spLocks noGrp="1"/>
          </p:cNvSpPr>
          <p:nvPr>
            <p:ph type="sldNum" sz="quarter" idx="5"/>
          </p:nvPr>
        </p:nvSpPr>
        <p:spPr/>
        <p:txBody>
          <a:bodyPr/>
          <a:lstStyle/>
          <a:p>
            <a:fld id="{BBCC846B-B038-8B43-A1BD-187CEF9103F8}" type="slidenum">
              <a:rPr lang="fr-CA" smtClean="0"/>
              <a:t>23</a:t>
            </a:fld>
            <a:endParaRPr lang="fr-CA"/>
          </a:p>
        </p:txBody>
      </p:sp>
    </p:spTree>
    <p:extLst>
      <p:ext uri="{BB962C8B-B14F-4D97-AF65-F5344CB8AC3E}">
        <p14:creationId xmlns:p14="http://schemas.microsoft.com/office/powerpoint/2010/main" val="2553330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25</a:t>
            </a:fld>
            <a:endParaRPr lang="fr-CA"/>
          </a:p>
        </p:txBody>
      </p:sp>
    </p:spTree>
    <p:extLst>
      <p:ext uri="{BB962C8B-B14F-4D97-AF65-F5344CB8AC3E}">
        <p14:creationId xmlns:p14="http://schemas.microsoft.com/office/powerpoint/2010/main" val="1139959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047BB-D294-AD90-446E-B9DED86CAF7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A57039D2-6FAA-F2EE-F6FB-A94B9DE587B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5D54FA6-8C9D-BF9A-AD87-6C8466CBE8B7}"/>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96DC0B3E-8E95-8D85-413A-9D10FFAB26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918424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187E7-9251-AE33-62A8-789C7B78B39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394EE77-8FDF-F52A-1985-B4DB77A5DB3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BB002DC-FC53-2E3C-64D9-71BBFE88A2A6}"/>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98165356-81F8-AB56-9463-7F79562AFC27}"/>
              </a:ext>
            </a:extLst>
          </p:cNvPr>
          <p:cNvSpPr>
            <a:spLocks noGrp="1"/>
          </p:cNvSpPr>
          <p:nvPr>
            <p:ph type="sldNum" sz="quarter" idx="5"/>
          </p:nvPr>
        </p:nvSpPr>
        <p:spPr/>
        <p:txBody>
          <a:bodyPr/>
          <a:lstStyle/>
          <a:p>
            <a:fld id="{BBCC846B-B038-8B43-A1BD-187CEF9103F8}" type="slidenum">
              <a:rPr lang="fr-CA" smtClean="0"/>
              <a:t>26</a:t>
            </a:fld>
            <a:endParaRPr lang="fr-CA"/>
          </a:p>
        </p:txBody>
      </p:sp>
    </p:spTree>
    <p:extLst>
      <p:ext uri="{BB962C8B-B14F-4D97-AF65-F5344CB8AC3E}">
        <p14:creationId xmlns:p14="http://schemas.microsoft.com/office/powerpoint/2010/main" val="2110224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27</a:t>
            </a:fld>
            <a:endParaRPr lang="fr-CA"/>
          </a:p>
        </p:txBody>
      </p:sp>
    </p:spTree>
    <p:extLst>
      <p:ext uri="{BB962C8B-B14F-4D97-AF65-F5344CB8AC3E}">
        <p14:creationId xmlns:p14="http://schemas.microsoft.com/office/powerpoint/2010/main" val="1076011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66612">
              <a:defRPr/>
            </a:pPr>
            <a:endParaRPr lang="fr-CA" dirty="0"/>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28</a:t>
            </a:fld>
            <a:endParaRPr lang="fr-CA"/>
          </a:p>
        </p:txBody>
      </p:sp>
    </p:spTree>
    <p:extLst>
      <p:ext uri="{BB962C8B-B14F-4D97-AF65-F5344CB8AC3E}">
        <p14:creationId xmlns:p14="http://schemas.microsoft.com/office/powerpoint/2010/main" val="111718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6E860-0FF1-B82F-1036-BB9EC39C603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F5CE092-F639-9DF7-35CE-33761B64679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6D6FCF3-8244-D096-67C8-37F8F2B2F3F3}"/>
              </a:ext>
            </a:extLst>
          </p:cNvPr>
          <p:cNvSpPr>
            <a:spLocks noGrp="1"/>
          </p:cNvSpPr>
          <p:nvPr>
            <p:ph type="body" idx="1"/>
          </p:nvPr>
        </p:nvSpPr>
        <p:spPr/>
        <p:txBody>
          <a:bodyPr/>
          <a:lstStyle/>
          <a:p>
            <a:pPr defTabSz="966612">
              <a:defRPr/>
            </a:pPr>
            <a:endParaRPr lang="fr-CA"/>
          </a:p>
        </p:txBody>
      </p:sp>
      <p:sp>
        <p:nvSpPr>
          <p:cNvPr id="4" name="Espace réservé du numéro de diapositive 3">
            <a:extLst>
              <a:ext uri="{FF2B5EF4-FFF2-40B4-BE49-F238E27FC236}">
                <a16:creationId xmlns:a16="http://schemas.microsoft.com/office/drawing/2014/main" id="{5926D058-CBE2-05E7-0B6B-BAC710BA2120}"/>
              </a:ext>
            </a:extLst>
          </p:cNvPr>
          <p:cNvSpPr>
            <a:spLocks noGrp="1"/>
          </p:cNvSpPr>
          <p:nvPr>
            <p:ph type="sldNum" sz="quarter" idx="5"/>
          </p:nvPr>
        </p:nvSpPr>
        <p:spPr/>
        <p:txBody>
          <a:bodyPr/>
          <a:lstStyle/>
          <a:p>
            <a:fld id="{BBCC846B-B038-8B43-A1BD-187CEF9103F8}" type="slidenum">
              <a:rPr lang="fr-CA" smtClean="0"/>
              <a:t>30</a:t>
            </a:fld>
            <a:endParaRPr lang="fr-CA"/>
          </a:p>
        </p:txBody>
      </p:sp>
    </p:spTree>
    <p:extLst>
      <p:ext uri="{BB962C8B-B14F-4D97-AF65-F5344CB8AC3E}">
        <p14:creationId xmlns:p14="http://schemas.microsoft.com/office/powerpoint/2010/main" val="2022606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0FEC1-AA30-DE98-0BE9-2D8950FAC20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9CF22FE-FF4F-9D19-33EB-A04648415BE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4FA067F-C88A-5860-A5EC-BD7D01F6C381}"/>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9A21B6F5-C1CF-ACEF-5166-1CD8EB97A64C}"/>
              </a:ext>
            </a:extLst>
          </p:cNvPr>
          <p:cNvSpPr>
            <a:spLocks noGrp="1"/>
          </p:cNvSpPr>
          <p:nvPr>
            <p:ph type="sldNum" sz="quarter" idx="5"/>
          </p:nvPr>
        </p:nvSpPr>
        <p:spPr/>
        <p:txBody>
          <a:bodyPr/>
          <a:lstStyle/>
          <a:p>
            <a:fld id="{BBCC846B-B038-8B43-A1BD-187CEF9103F8}" type="slidenum">
              <a:rPr lang="fr-CA" smtClean="0"/>
              <a:t>31</a:t>
            </a:fld>
            <a:endParaRPr lang="fr-CA"/>
          </a:p>
        </p:txBody>
      </p:sp>
    </p:spTree>
    <p:extLst>
      <p:ext uri="{BB962C8B-B14F-4D97-AF65-F5344CB8AC3E}">
        <p14:creationId xmlns:p14="http://schemas.microsoft.com/office/powerpoint/2010/main" val="732752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5673E-6853-3FFD-187B-7DDBEE6A348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47F10E-F055-7B73-7E1E-EDDF105693C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D6FF2F1-EAF0-785B-0C2A-5BD5B24A1498}"/>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545FFA99-0FA0-8944-CD5F-0055E8EAABA0}"/>
              </a:ext>
            </a:extLst>
          </p:cNvPr>
          <p:cNvSpPr>
            <a:spLocks noGrp="1"/>
          </p:cNvSpPr>
          <p:nvPr>
            <p:ph type="sldNum" sz="quarter" idx="5"/>
          </p:nvPr>
        </p:nvSpPr>
        <p:spPr/>
        <p:txBody>
          <a:bodyPr/>
          <a:lstStyle/>
          <a:p>
            <a:fld id="{BBCC846B-B038-8B43-A1BD-187CEF9103F8}" type="slidenum">
              <a:rPr lang="fr-CA" smtClean="0"/>
              <a:t>32</a:t>
            </a:fld>
            <a:endParaRPr lang="fr-CA"/>
          </a:p>
        </p:txBody>
      </p:sp>
    </p:spTree>
    <p:extLst>
      <p:ext uri="{BB962C8B-B14F-4D97-AF65-F5344CB8AC3E}">
        <p14:creationId xmlns:p14="http://schemas.microsoft.com/office/powerpoint/2010/main" val="9553816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1443E-9E5A-6186-4C21-6734070E8B0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45D2AE6-0C1B-D271-EA45-32DA2563853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00DD747-B223-07C0-48EA-FF8D178602AD}"/>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40749CD-4777-60D2-B422-F70A74693F48}"/>
              </a:ext>
            </a:extLst>
          </p:cNvPr>
          <p:cNvSpPr>
            <a:spLocks noGrp="1"/>
          </p:cNvSpPr>
          <p:nvPr>
            <p:ph type="sldNum" sz="quarter" idx="5"/>
          </p:nvPr>
        </p:nvSpPr>
        <p:spPr/>
        <p:txBody>
          <a:bodyPr/>
          <a:lstStyle/>
          <a:p>
            <a:fld id="{BBCC846B-B038-8B43-A1BD-187CEF9103F8}" type="slidenum">
              <a:rPr lang="fr-CA" smtClean="0"/>
              <a:t>33</a:t>
            </a:fld>
            <a:endParaRPr lang="fr-CA"/>
          </a:p>
        </p:txBody>
      </p:sp>
    </p:spTree>
    <p:extLst>
      <p:ext uri="{BB962C8B-B14F-4D97-AF65-F5344CB8AC3E}">
        <p14:creationId xmlns:p14="http://schemas.microsoft.com/office/powerpoint/2010/main" val="291084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A7429-E28B-4370-4697-1DFBABB609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756B50-C251-2215-48E2-1F0F48BD6E0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C64AA29-4F55-BCE3-EEDF-F68DE31AEFE0}"/>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CF9BD6F-CAD2-9DA6-0358-B67DAE8665EA}"/>
              </a:ext>
            </a:extLst>
          </p:cNvPr>
          <p:cNvSpPr>
            <a:spLocks noGrp="1"/>
          </p:cNvSpPr>
          <p:nvPr>
            <p:ph type="sldNum" sz="quarter" idx="5"/>
          </p:nvPr>
        </p:nvSpPr>
        <p:spPr/>
        <p:txBody>
          <a:bodyPr/>
          <a:lstStyle/>
          <a:p>
            <a:fld id="{BBCC846B-B038-8B43-A1BD-187CEF9103F8}" type="slidenum">
              <a:rPr lang="fr-CA" smtClean="0"/>
              <a:t>34</a:t>
            </a:fld>
            <a:endParaRPr lang="fr-CA"/>
          </a:p>
        </p:txBody>
      </p:sp>
    </p:spTree>
    <p:extLst>
      <p:ext uri="{BB962C8B-B14F-4D97-AF65-F5344CB8AC3E}">
        <p14:creationId xmlns:p14="http://schemas.microsoft.com/office/powerpoint/2010/main" val="3138779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7B341-E619-34E7-C3ED-0258E58D4F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2BA5041-CFF0-2789-C7CC-8495933967E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46E4F5D-7962-4B9C-E193-54C18617B84A}"/>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33ECAF70-9A9C-A92F-295B-C51735AC5EB2}"/>
              </a:ext>
            </a:extLst>
          </p:cNvPr>
          <p:cNvSpPr>
            <a:spLocks noGrp="1"/>
          </p:cNvSpPr>
          <p:nvPr>
            <p:ph type="sldNum" sz="quarter" idx="5"/>
          </p:nvPr>
        </p:nvSpPr>
        <p:spPr/>
        <p:txBody>
          <a:bodyPr/>
          <a:lstStyle/>
          <a:p>
            <a:fld id="{BBCC846B-B038-8B43-A1BD-187CEF9103F8}" type="slidenum">
              <a:rPr lang="fr-CA" smtClean="0"/>
              <a:t>35</a:t>
            </a:fld>
            <a:endParaRPr lang="fr-CA"/>
          </a:p>
        </p:txBody>
      </p:sp>
    </p:spTree>
    <p:extLst>
      <p:ext uri="{BB962C8B-B14F-4D97-AF65-F5344CB8AC3E}">
        <p14:creationId xmlns:p14="http://schemas.microsoft.com/office/powerpoint/2010/main" val="3874478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5BCD9-ADEA-45B7-0457-BCDC143974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B8F612E-59D5-FE2D-E6D9-134677E7E45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09921F5-1140-8C08-374A-B46F029D1C82}"/>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D3859FFB-26C7-CEA0-F780-208D679899AC}"/>
              </a:ext>
            </a:extLst>
          </p:cNvPr>
          <p:cNvSpPr>
            <a:spLocks noGrp="1"/>
          </p:cNvSpPr>
          <p:nvPr>
            <p:ph type="sldNum" sz="quarter" idx="5"/>
          </p:nvPr>
        </p:nvSpPr>
        <p:spPr/>
        <p:txBody>
          <a:bodyPr/>
          <a:lstStyle/>
          <a:p>
            <a:fld id="{BBCC846B-B038-8B43-A1BD-187CEF9103F8}" type="slidenum">
              <a:rPr lang="fr-CA" smtClean="0"/>
              <a:t>36</a:t>
            </a:fld>
            <a:endParaRPr lang="fr-CA"/>
          </a:p>
        </p:txBody>
      </p:sp>
    </p:spTree>
    <p:extLst>
      <p:ext uri="{BB962C8B-B14F-4D97-AF65-F5344CB8AC3E}">
        <p14:creationId xmlns:p14="http://schemas.microsoft.com/office/powerpoint/2010/main" val="1778133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4</a:t>
            </a:fld>
            <a:endParaRPr lang="fr-CA"/>
          </a:p>
        </p:txBody>
      </p:sp>
    </p:spTree>
    <p:extLst>
      <p:ext uri="{BB962C8B-B14F-4D97-AF65-F5344CB8AC3E}">
        <p14:creationId xmlns:p14="http://schemas.microsoft.com/office/powerpoint/2010/main" val="6927701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F74A0-2FF3-946D-C283-FBE5B8956B5A}"/>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B6B8E0E7-7B06-33A6-AE59-AD884269AA3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4BD078-1D97-4216-1EF2-C9B403DB5BA5}"/>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8D020B07-F53F-D1FB-7089-CC15AE47EB2B}"/>
              </a:ext>
            </a:extLst>
          </p:cNvPr>
          <p:cNvSpPr>
            <a:spLocks noGrp="1"/>
          </p:cNvSpPr>
          <p:nvPr>
            <p:ph type="sldNum" sz="quarter" idx="5"/>
          </p:nvPr>
        </p:nvSpPr>
        <p:spPr/>
        <p:txBody>
          <a:bodyPr/>
          <a:lstStyle/>
          <a:p>
            <a:pPr defTabSz="966612">
              <a:defRPr/>
            </a:pPr>
            <a:fld id="{BBCC846B-B038-8B43-A1BD-187CEF9103F8}" type="slidenum">
              <a:rPr lang="fr-CA">
                <a:solidFill>
                  <a:prstClr val="black"/>
                </a:solidFill>
                <a:latin typeface="Aptos" panose="02110004020202020204"/>
              </a:rPr>
              <a:pPr defTabSz="966612">
                <a:defRPr/>
              </a:pPr>
              <a:t>37</a:t>
            </a:fld>
            <a:endParaRPr lang="fr-CA">
              <a:solidFill>
                <a:prstClr val="black"/>
              </a:solidFill>
              <a:latin typeface="Aptos" panose="02110004020202020204"/>
            </a:endParaRPr>
          </a:p>
        </p:txBody>
      </p:sp>
    </p:spTree>
    <p:extLst>
      <p:ext uri="{BB962C8B-B14F-4D97-AF65-F5344CB8AC3E}">
        <p14:creationId xmlns:p14="http://schemas.microsoft.com/office/powerpoint/2010/main" val="4768596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DEF54-A6CC-CDD1-300F-E07BC08342E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6F4B72-EE3E-AEA6-5743-815059152A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13963A1-00F6-C6F8-AC49-E7360CFD21E1}"/>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556DD2CD-28B1-96F5-23F8-BE85911022F6}"/>
              </a:ext>
            </a:extLst>
          </p:cNvPr>
          <p:cNvSpPr>
            <a:spLocks noGrp="1"/>
          </p:cNvSpPr>
          <p:nvPr>
            <p:ph type="sldNum" sz="quarter" idx="5"/>
          </p:nvPr>
        </p:nvSpPr>
        <p:spPr/>
        <p:txBody>
          <a:bodyPr/>
          <a:lstStyle/>
          <a:p>
            <a:fld id="{BBCC846B-B038-8B43-A1BD-187CEF9103F8}" type="slidenum">
              <a:rPr lang="fr-CA" smtClean="0"/>
              <a:t>38</a:t>
            </a:fld>
            <a:endParaRPr lang="fr-CA"/>
          </a:p>
        </p:txBody>
      </p:sp>
    </p:spTree>
    <p:extLst>
      <p:ext uri="{BB962C8B-B14F-4D97-AF65-F5344CB8AC3E}">
        <p14:creationId xmlns:p14="http://schemas.microsoft.com/office/powerpoint/2010/main" val="15435676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C3E3A-82B1-951D-1225-8A438FC563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823A4F-2BB3-189A-33C4-D4C88ED606A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45CC6C6-413A-B417-2309-4E22FC944CD4}"/>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59F5FE90-EC78-0E86-DD71-7E784F16E2CD}"/>
              </a:ext>
            </a:extLst>
          </p:cNvPr>
          <p:cNvSpPr>
            <a:spLocks noGrp="1"/>
          </p:cNvSpPr>
          <p:nvPr>
            <p:ph type="sldNum" sz="quarter" idx="5"/>
          </p:nvPr>
        </p:nvSpPr>
        <p:spPr/>
        <p:txBody>
          <a:bodyPr/>
          <a:lstStyle/>
          <a:p>
            <a:fld id="{BBCC846B-B038-8B43-A1BD-187CEF9103F8}" type="slidenum">
              <a:rPr lang="fr-CA" smtClean="0"/>
              <a:t>41</a:t>
            </a:fld>
            <a:endParaRPr lang="fr-CA"/>
          </a:p>
        </p:txBody>
      </p:sp>
    </p:spTree>
    <p:extLst>
      <p:ext uri="{BB962C8B-B14F-4D97-AF65-F5344CB8AC3E}">
        <p14:creationId xmlns:p14="http://schemas.microsoft.com/office/powerpoint/2010/main" val="492810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D8761-8F1D-5259-5C4D-8492E11B8D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8348330-9601-31AD-0C84-4319BFF65C3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CFF0ED1-2A13-78D3-1284-649D44EBE3FD}"/>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60C639BF-496A-DF03-79AD-0FC8F94083A9}"/>
              </a:ext>
            </a:extLst>
          </p:cNvPr>
          <p:cNvSpPr>
            <a:spLocks noGrp="1"/>
          </p:cNvSpPr>
          <p:nvPr>
            <p:ph type="sldNum" sz="quarter" idx="5"/>
          </p:nvPr>
        </p:nvSpPr>
        <p:spPr/>
        <p:txBody>
          <a:bodyPr/>
          <a:lstStyle/>
          <a:p>
            <a:fld id="{BBCC846B-B038-8B43-A1BD-187CEF9103F8}" type="slidenum">
              <a:rPr lang="fr-CA" smtClean="0"/>
              <a:t>42</a:t>
            </a:fld>
            <a:endParaRPr lang="fr-CA"/>
          </a:p>
        </p:txBody>
      </p:sp>
    </p:spTree>
    <p:extLst>
      <p:ext uri="{BB962C8B-B14F-4D97-AF65-F5344CB8AC3E}">
        <p14:creationId xmlns:p14="http://schemas.microsoft.com/office/powerpoint/2010/main" val="29230555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9A48F-B145-0FC6-125F-1D4D5A2EAF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23ED4DE-35D3-FD40-A217-B56199985E1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3678195-5CC6-FD00-49E8-4AA509B181B7}"/>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5EFC0C36-544F-575A-A7B2-A44D59DDE606}"/>
              </a:ext>
            </a:extLst>
          </p:cNvPr>
          <p:cNvSpPr>
            <a:spLocks noGrp="1"/>
          </p:cNvSpPr>
          <p:nvPr>
            <p:ph type="sldNum" sz="quarter" idx="5"/>
          </p:nvPr>
        </p:nvSpPr>
        <p:spPr/>
        <p:txBody>
          <a:bodyPr/>
          <a:lstStyle/>
          <a:p>
            <a:fld id="{BBCC846B-B038-8B43-A1BD-187CEF9103F8}" type="slidenum">
              <a:rPr lang="fr-CA" smtClean="0"/>
              <a:t>43</a:t>
            </a:fld>
            <a:endParaRPr lang="fr-CA"/>
          </a:p>
        </p:txBody>
      </p:sp>
    </p:spTree>
    <p:extLst>
      <p:ext uri="{BB962C8B-B14F-4D97-AF65-F5344CB8AC3E}">
        <p14:creationId xmlns:p14="http://schemas.microsoft.com/office/powerpoint/2010/main" val="12047709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C336F-514D-70DE-24F3-0843981AF1C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03C1F81-264A-7855-61CA-C34C1B669E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461DB6B-B396-9C1D-DF06-A01979F7449E}"/>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EA07E0BF-EF4D-E8DE-3FA5-CA995B80A9E5}"/>
              </a:ext>
            </a:extLst>
          </p:cNvPr>
          <p:cNvSpPr>
            <a:spLocks noGrp="1"/>
          </p:cNvSpPr>
          <p:nvPr>
            <p:ph type="sldNum" sz="quarter" idx="5"/>
          </p:nvPr>
        </p:nvSpPr>
        <p:spPr/>
        <p:txBody>
          <a:bodyPr/>
          <a:lstStyle/>
          <a:p>
            <a:fld id="{BBCC846B-B038-8B43-A1BD-187CEF9103F8}" type="slidenum">
              <a:rPr lang="fr-CA" smtClean="0"/>
              <a:t>44</a:t>
            </a:fld>
            <a:endParaRPr lang="fr-CA"/>
          </a:p>
        </p:txBody>
      </p:sp>
    </p:spTree>
    <p:extLst>
      <p:ext uri="{BB962C8B-B14F-4D97-AF65-F5344CB8AC3E}">
        <p14:creationId xmlns:p14="http://schemas.microsoft.com/office/powerpoint/2010/main" val="36107170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7E1DE-4070-4F29-BA96-4962FE960E7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4D428CB-B029-14F4-AE20-B477E7EA1FA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F21509-19B6-F2D1-29D3-7FA634C98B81}"/>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8EAC41B7-6BB8-75EB-EC7E-63F3EFC6D94F}"/>
              </a:ext>
            </a:extLst>
          </p:cNvPr>
          <p:cNvSpPr>
            <a:spLocks noGrp="1"/>
          </p:cNvSpPr>
          <p:nvPr>
            <p:ph type="sldNum" sz="quarter" idx="5"/>
          </p:nvPr>
        </p:nvSpPr>
        <p:spPr/>
        <p:txBody>
          <a:bodyPr/>
          <a:lstStyle/>
          <a:p>
            <a:fld id="{BBCC846B-B038-8B43-A1BD-187CEF9103F8}" type="slidenum">
              <a:rPr lang="fr-CA" smtClean="0"/>
              <a:t>45</a:t>
            </a:fld>
            <a:endParaRPr lang="fr-CA"/>
          </a:p>
        </p:txBody>
      </p:sp>
    </p:spTree>
    <p:extLst>
      <p:ext uri="{BB962C8B-B14F-4D97-AF65-F5344CB8AC3E}">
        <p14:creationId xmlns:p14="http://schemas.microsoft.com/office/powerpoint/2010/main" val="26599841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FBE75-63D8-4618-19CA-34D9215AFF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98D993-3689-2F15-499D-DD1E86003C6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4FFD29-0198-B796-9713-E017A8C77FA5}"/>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4065AD4D-6FC4-200B-7550-F236796B116E}"/>
              </a:ext>
            </a:extLst>
          </p:cNvPr>
          <p:cNvSpPr>
            <a:spLocks noGrp="1"/>
          </p:cNvSpPr>
          <p:nvPr>
            <p:ph type="sldNum" sz="quarter" idx="5"/>
          </p:nvPr>
        </p:nvSpPr>
        <p:spPr/>
        <p:txBody>
          <a:bodyPr/>
          <a:lstStyle/>
          <a:p>
            <a:fld id="{BBCC846B-B038-8B43-A1BD-187CEF9103F8}" type="slidenum">
              <a:rPr lang="fr-CA" smtClean="0"/>
              <a:t>46</a:t>
            </a:fld>
            <a:endParaRPr lang="fr-CA"/>
          </a:p>
        </p:txBody>
      </p:sp>
    </p:spTree>
    <p:extLst>
      <p:ext uri="{BB962C8B-B14F-4D97-AF65-F5344CB8AC3E}">
        <p14:creationId xmlns:p14="http://schemas.microsoft.com/office/powerpoint/2010/main" val="21427051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1887E-E3A9-9FA4-D665-E5FACC52316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7590693-EFC1-A6D9-2F1B-B987C8D77B6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64CC566-8DD4-1944-A5A0-F6342905B9EF}"/>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B62CB49E-A6A9-23D7-4A21-2E9355E54534}"/>
              </a:ext>
            </a:extLst>
          </p:cNvPr>
          <p:cNvSpPr>
            <a:spLocks noGrp="1"/>
          </p:cNvSpPr>
          <p:nvPr>
            <p:ph type="sldNum" sz="quarter" idx="5"/>
          </p:nvPr>
        </p:nvSpPr>
        <p:spPr/>
        <p:txBody>
          <a:bodyPr/>
          <a:lstStyle/>
          <a:p>
            <a:fld id="{BBCC846B-B038-8B43-A1BD-187CEF9103F8}" type="slidenum">
              <a:rPr lang="fr-CA" smtClean="0"/>
              <a:t>47</a:t>
            </a:fld>
            <a:endParaRPr lang="fr-CA"/>
          </a:p>
        </p:txBody>
      </p:sp>
    </p:spTree>
    <p:extLst>
      <p:ext uri="{BB962C8B-B14F-4D97-AF65-F5344CB8AC3E}">
        <p14:creationId xmlns:p14="http://schemas.microsoft.com/office/powerpoint/2010/main" val="8822502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F2BC1-746E-FCF1-09A4-4B982A399E5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071DA86-AC25-383E-8095-9F8DD13A5AD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9C2508-15EB-FAFD-9700-2593781391BA}"/>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C11886D1-A5CD-1D0D-59B7-C7E285DCDF62}"/>
              </a:ext>
            </a:extLst>
          </p:cNvPr>
          <p:cNvSpPr>
            <a:spLocks noGrp="1"/>
          </p:cNvSpPr>
          <p:nvPr>
            <p:ph type="sldNum" sz="quarter" idx="5"/>
          </p:nvPr>
        </p:nvSpPr>
        <p:spPr/>
        <p:txBody>
          <a:bodyPr/>
          <a:lstStyle/>
          <a:p>
            <a:fld id="{BBCC846B-B038-8B43-A1BD-187CEF9103F8}" type="slidenum">
              <a:rPr lang="fr-CA" smtClean="0"/>
              <a:t>48</a:t>
            </a:fld>
            <a:endParaRPr lang="fr-CA"/>
          </a:p>
        </p:txBody>
      </p:sp>
    </p:spTree>
    <p:extLst>
      <p:ext uri="{BB962C8B-B14F-4D97-AF65-F5344CB8AC3E}">
        <p14:creationId xmlns:p14="http://schemas.microsoft.com/office/powerpoint/2010/main" val="566051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5</a:t>
            </a:fld>
            <a:endParaRPr lang="fr-CA"/>
          </a:p>
        </p:txBody>
      </p:sp>
    </p:spTree>
    <p:extLst>
      <p:ext uri="{BB962C8B-B14F-4D97-AF65-F5344CB8AC3E}">
        <p14:creationId xmlns:p14="http://schemas.microsoft.com/office/powerpoint/2010/main" val="38659990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91014-D4EC-ABA2-66E5-15A355EF4E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93B6692-1FF0-779E-3837-FC0BB3F54C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5D3F52-61CB-D991-4311-DAD2BCF49483}"/>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CD3F3BC1-3C5A-3A85-48E8-23AEFA195FAE}"/>
              </a:ext>
            </a:extLst>
          </p:cNvPr>
          <p:cNvSpPr>
            <a:spLocks noGrp="1"/>
          </p:cNvSpPr>
          <p:nvPr>
            <p:ph type="sldNum" sz="quarter" idx="5"/>
          </p:nvPr>
        </p:nvSpPr>
        <p:spPr/>
        <p:txBody>
          <a:bodyPr/>
          <a:lstStyle/>
          <a:p>
            <a:fld id="{BBCC846B-B038-8B43-A1BD-187CEF9103F8}" type="slidenum">
              <a:rPr lang="fr-CA" smtClean="0"/>
              <a:t>49</a:t>
            </a:fld>
            <a:endParaRPr lang="fr-CA"/>
          </a:p>
        </p:txBody>
      </p:sp>
    </p:spTree>
    <p:extLst>
      <p:ext uri="{BB962C8B-B14F-4D97-AF65-F5344CB8AC3E}">
        <p14:creationId xmlns:p14="http://schemas.microsoft.com/office/powerpoint/2010/main" val="13257427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91582-BD9A-01F9-4E1C-6E2551D69E4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0F41A27-F4B6-5934-E685-B59AA0CA44A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A6ED82D-6A13-C481-D5EB-BA739D4ADF25}"/>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EF9D0454-8BD3-A193-F6AF-C8DAF8AAEE8C}"/>
              </a:ext>
            </a:extLst>
          </p:cNvPr>
          <p:cNvSpPr>
            <a:spLocks noGrp="1"/>
          </p:cNvSpPr>
          <p:nvPr>
            <p:ph type="sldNum" sz="quarter" idx="5"/>
          </p:nvPr>
        </p:nvSpPr>
        <p:spPr/>
        <p:txBody>
          <a:bodyPr/>
          <a:lstStyle/>
          <a:p>
            <a:fld id="{BBCC846B-B038-8B43-A1BD-187CEF9103F8}" type="slidenum">
              <a:rPr lang="fr-CA" smtClean="0"/>
              <a:t>50</a:t>
            </a:fld>
            <a:endParaRPr lang="fr-CA"/>
          </a:p>
        </p:txBody>
      </p:sp>
    </p:spTree>
    <p:extLst>
      <p:ext uri="{BB962C8B-B14F-4D97-AF65-F5344CB8AC3E}">
        <p14:creationId xmlns:p14="http://schemas.microsoft.com/office/powerpoint/2010/main" val="32059050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0658D-3278-33EC-EB68-5C1FD48E0C6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41E2464-DF23-DDBA-4CE0-FE479879834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C3ABEF0-1FBF-3AA2-B486-D7CD5DCF0BD7}"/>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5B32B97C-1596-E2BD-7E55-F59F6290AB12}"/>
              </a:ext>
            </a:extLst>
          </p:cNvPr>
          <p:cNvSpPr>
            <a:spLocks noGrp="1"/>
          </p:cNvSpPr>
          <p:nvPr>
            <p:ph type="sldNum" sz="quarter" idx="5"/>
          </p:nvPr>
        </p:nvSpPr>
        <p:spPr/>
        <p:txBody>
          <a:bodyPr/>
          <a:lstStyle/>
          <a:p>
            <a:fld id="{BBCC846B-B038-8B43-A1BD-187CEF9103F8}" type="slidenum">
              <a:rPr lang="fr-CA" smtClean="0"/>
              <a:t>51</a:t>
            </a:fld>
            <a:endParaRPr lang="fr-CA"/>
          </a:p>
        </p:txBody>
      </p:sp>
    </p:spTree>
    <p:extLst>
      <p:ext uri="{BB962C8B-B14F-4D97-AF65-F5344CB8AC3E}">
        <p14:creationId xmlns:p14="http://schemas.microsoft.com/office/powerpoint/2010/main" val="2283932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C849-4A9C-887C-24B3-70F0CD06007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9E4E318-8FF0-6211-F76B-0E8B4B7BE91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BFEE5-946F-E34E-E8D0-F21491D3BD65}"/>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26B5F5AF-7024-DA13-18E9-ABAC101B735F}"/>
              </a:ext>
            </a:extLst>
          </p:cNvPr>
          <p:cNvSpPr>
            <a:spLocks noGrp="1"/>
          </p:cNvSpPr>
          <p:nvPr>
            <p:ph type="sldNum" sz="quarter" idx="5"/>
          </p:nvPr>
        </p:nvSpPr>
        <p:spPr/>
        <p:txBody>
          <a:bodyPr/>
          <a:lstStyle/>
          <a:p>
            <a:fld id="{BBCC846B-B038-8B43-A1BD-187CEF9103F8}" type="slidenum">
              <a:rPr lang="fr-CA" smtClean="0"/>
              <a:t>52</a:t>
            </a:fld>
            <a:endParaRPr lang="fr-CA"/>
          </a:p>
        </p:txBody>
      </p:sp>
    </p:spTree>
    <p:extLst>
      <p:ext uri="{BB962C8B-B14F-4D97-AF65-F5344CB8AC3E}">
        <p14:creationId xmlns:p14="http://schemas.microsoft.com/office/powerpoint/2010/main" val="9928393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95E27-7593-E35B-9165-8DD020C2A30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F4107-739E-28E1-65DF-2EA482D3DC8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FD26019-65D9-40F2-7351-9D85244B32C0}"/>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9CC1829F-0D52-077E-3F27-193930D012D8}"/>
              </a:ext>
            </a:extLst>
          </p:cNvPr>
          <p:cNvSpPr>
            <a:spLocks noGrp="1"/>
          </p:cNvSpPr>
          <p:nvPr>
            <p:ph type="sldNum" sz="quarter" idx="5"/>
          </p:nvPr>
        </p:nvSpPr>
        <p:spPr/>
        <p:txBody>
          <a:bodyPr/>
          <a:lstStyle/>
          <a:p>
            <a:fld id="{BBCC846B-B038-8B43-A1BD-187CEF9103F8}" type="slidenum">
              <a:rPr lang="fr-CA" smtClean="0"/>
              <a:t>53</a:t>
            </a:fld>
            <a:endParaRPr lang="fr-CA"/>
          </a:p>
        </p:txBody>
      </p:sp>
    </p:spTree>
    <p:extLst>
      <p:ext uri="{BB962C8B-B14F-4D97-AF65-F5344CB8AC3E}">
        <p14:creationId xmlns:p14="http://schemas.microsoft.com/office/powerpoint/2010/main" val="6822452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330F5-4384-010D-1464-D5C992CDE9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7D6F2C-8253-A6C4-1F86-EF402EA821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D986A03-DB36-8333-F4D3-D0FDE5E3074E}"/>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784A5A56-AB2F-4F66-503B-6505B420080E}"/>
              </a:ext>
            </a:extLst>
          </p:cNvPr>
          <p:cNvSpPr>
            <a:spLocks noGrp="1"/>
          </p:cNvSpPr>
          <p:nvPr>
            <p:ph type="sldNum" sz="quarter" idx="5"/>
          </p:nvPr>
        </p:nvSpPr>
        <p:spPr/>
        <p:txBody>
          <a:bodyPr/>
          <a:lstStyle/>
          <a:p>
            <a:fld id="{BBCC846B-B038-8B43-A1BD-187CEF9103F8}" type="slidenum">
              <a:rPr lang="fr-CA" smtClean="0"/>
              <a:t>54</a:t>
            </a:fld>
            <a:endParaRPr lang="fr-CA"/>
          </a:p>
        </p:txBody>
      </p:sp>
    </p:spTree>
    <p:extLst>
      <p:ext uri="{BB962C8B-B14F-4D97-AF65-F5344CB8AC3E}">
        <p14:creationId xmlns:p14="http://schemas.microsoft.com/office/powerpoint/2010/main" val="40251456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BBACE-5CDD-B062-1DBC-E63096722D0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D81A6942-2E40-AECD-9464-AF3602CC017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844988-E1A1-5D42-F035-693482546A79}"/>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9D3B0793-BB07-CA6C-A787-160B2DA0606F}"/>
              </a:ext>
            </a:extLst>
          </p:cNvPr>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55</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88853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10DB2-2EA6-9303-E8D6-9A4317D9A39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D67CF0-2CA4-D066-9D6C-439A1ADFD1A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6ED3AF2-10AE-657B-18D3-59F7D27EDB5E}"/>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C01E27A8-EDF5-F99B-6B7A-CBEE6A06C296}"/>
              </a:ext>
            </a:extLst>
          </p:cNvPr>
          <p:cNvSpPr>
            <a:spLocks noGrp="1"/>
          </p:cNvSpPr>
          <p:nvPr>
            <p:ph type="sldNum" sz="quarter" idx="5"/>
          </p:nvPr>
        </p:nvSpPr>
        <p:spPr/>
        <p:txBody>
          <a:bodyPr/>
          <a:lstStyle/>
          <a:p>
            <a:fld id="{BBCC846B-B038-8B43-A1BD-187CEF9103F8}" type="slidenum">
              <a:rPr lang="fr-CA" smtClean="0"/>
              <a:t>56</a:t>
            </a:fld>
            <a:endParaRPr lang="fr-CA"/>
          </a:p>
        </p:txBody>
      </p:sp>
    </p:spTree>
    <p:extLst>
      <p:ext uri="{BB962C8B-B14F-4D97-AF65-F5344CB8AC3E}">
        <p14:creationId xmlns:p14="http://schemas.microsoft.com/office/powerpoint/2010/main" val="31022807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B33E2-CAF9-1FAF-CD20-9ED1047FAE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A7C490-5E78-1A44-4D5F-673A0595E64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6469B4-392C-0571-E01B-DA2EDC144A1E}"/>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CE56D26-7C45-B500-233D-877AAFB99F00}"/>
              </a:ext>
            </a:extLst>
          </p:cNvPr>
          <p:cNvSpPr>
            <a:spLocks noGrp="1"/>
          </p:cNvSpPr>
          <p:nvPr>
            <p:ph type="sldNum" sz="quarter" idx="5"/>
          </p:nvPr>
        </p:nvSpPr>
        <p:spPr/>
        <p:txBody>
          <a:bodyPr/>
          <a:lstStyle/>
          <a:p>
            <a:fld id="{BBCC846B-B038-8B43-A1BD-187CEF9103F8}" type="slidenum">
              <a:rPr lang="fr-CA" smtClean="0"/>
              <a:t>57</a:t>
            </a:fld>
            <a:endParaRPr lang="fr-CA"/>
          </a:p>
        </p:txBody>
      </p:sp>
    </p:spTree>
    <p:extLst>
      <p:ext uri="{BB962C8B-B14F-4D97-AF65-F5344CB8AC3E}">
        <p14:creationId xmlns:p14="http://schemas.microsoft.com/office/powerpoint/2010/main" val="38638280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B1376-5C74-64D3-F4FB-4E3112C897C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8E5A06C-48B9-8508-1F66-B6FDA0E113B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42C385-FB52-98AF-8160-B813C0F4E070}"/>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0F04D5E-1EE8-FB0A-6DBC-714522C11A84}"/>
              </a:ext>
            </a:extLst>
          </p:cNvPr>
          <p:cNvSpPr>
            <a:spLocks noGrp="1"/>
          </p:cNvSpPr>
          <p:nvPr>
            <p:ph type="sldNum" sz="quarter" idx="5"/>
          </p:nvPr>
        </p:nvSpPr>
        <p:spPr/>
        <p:txBody>
          <a:bodyPr/>
          <a:lstStyle/>
          <a:p>
            <a:fld id="{BBCC846B-B038-8B43-A1BD-187CEF9103F8}" type="slidenum">
              <a:rPr lang="fr-CA" smtClean="0"/>
              <a:t>60</a:t>
            </a:fld>
            <a:endParaRPr lang="fr-CA"/>
          </a:p>
        </p:txBody>
      </p:sp>
    </p:spTree>
    <p:extLst>
      <p:ext uri="{BB962C8B-B14F-4D97-AF65-F5344CB8AC3E}">
        <p14:creationId xmlns:p14="http://schemas.microsoft.com/office/powerpoint/2010/main" val="1930977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7</a:t>
            </a:fld>
            <a:endParaRPr lang="fr-CA"/>
          </a:p>
        </p:txBody>
      </p:sp>
    </p:spTree>
    <p:extLst>
      <p:ext uri="{BB962C8B-B14F-4D97-AF65-F5344CB8AC3E}">
        <p14:creationId xmlns:p14="http://schemas.microsoft.com/office/powerpoint/2010/main" val="30703616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ACE9E-C279-CF41-931A-9CE2EF3EEE37}"/>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2DB35B81-5369-E1FA-AF87-20F0816321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52682E-8C86-4062-0086-3065DE234B76}"/>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5AD83CE1-880E-BFE1-A512-75914F9EBFD1}"/>
              </a:ext>
            </a:extLst>
          </p:cNvPr>
          <p:cNvSpPr>
            <a:spLocks noGrp="1"/>
          </p:cNvSpPr>
          <p:nvPr>
            <p:ph type="sldNum" sz="quarter" idx="5"/>
          </p:nvPr>
        </p:nvSpPr>
        <p:spPr/>
        <p:txBody>
          <a:bodyPr/>
          <a:lstStyle/>
          <a:p>
            <a:pPr defTabSz="966612">
              <a:defRPr/>
            </a:pPr>
            <a:fld id="{BBCC846B-B038-8B43-A1BD-187CEF9103F8}" type="slidenum">
              <a:rPr lang="fr-CA">
                <a:solidFill>
                  <a:prstClr val="black"/>
                </a:solidFill>
                <a:latin typeface="Aptos" panose="02110004020202020204"/>
              </a:rPr>
              <a:pPr defTabSz="966612">
                <a:defRPr/>
              </a:pPr>
              <a:t>61</a:t>
            </a:fld>
            <a:endParaRPr lang="fr-CA">
              <a:solidFill>
                <a:prstClr val="black"/>
              </a:solidFill>
              <a:latin typeface="Aptos" panose="02110004020202020204"/>
            </a:endParaRPr>
          </a:p>
        </p:txBody>
      </p:sp>
    </p:spTree>
    <p:extLst>
      <p:ext uri="{BB962C8B-B14F-4D97-AF65-F5344CB8AC3E}">
        <p14:creationId xmlns:p14="http://schemas.microsoft.com/office/powerpoint/2010/main" val="14620338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581A7-A7F9-9F8F-2104-3A267C6768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899099F-7847-6632-BF0A-B4BCF8E5BEB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465B15D-DDE6-6E19-29A8-62950E8EC721}"/>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8D6D9546-961D-0075-5F31-3C317F8E678F}"/>
              </a:ext>
            </a:extLst>
          </p:cNvPr>
          <p:cNvSpPr>
            <a:spLocks noGrp="1"/>
          </p:cNvSpPr>
          <p:nvPr>
            <p:ph type="sldNum" sz="quarter" idx="5"/>
          </p:nvPr>
        </p:nvSpPr>
        <p:spPr/>
        <p:txBody>
          <a:bodyPr/>
          <a:lstStyle/>
          <a:p>
            <a:fld id="{BBCC846B-B038-8B43-A1BD-187CEF9103F8}" type="slidenum">
              <a:rPr lang="fr-CA" smtClean="0"/>
              <a:t>62</a:t>
            </a:fld>
            <a:endParaRPr lang="fr-CA"/>
          </a:p>
        </p:txBody>
      </p:sp>
    </p:spTree>
    <p:extLst>
      <p:ext uri="{BB962C8B-B14F-4D97-AF65-F5344CB8AC3E}">
        <p14:creationId xmlns:p14="http://schemas.microsoft.com/office/powerpoint/2010/main" val="2560182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0DB43-4748-7D7D-DF84-8FDB581A4D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8787C08-1D23-05F1-E2F6-692EECC067F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C9E9F68-ADC6-DC3E-8101-540CD74434EF}"/>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A1CA2CDD-658C-8881-C8BD-BE1A9DC8FA71}"/>
              </a:ext>
            </a:extLst>
          </p:cNvPr>
          <p:cNvSpPr>
            <a:spLocks noGrp="1"/>
          </p:cNvSpPr>
          <p:nvPr>
            <p:ph type="sldNum" sz="quarter" idx="5"/>
          </p:nvPr>
        </p:nvSpPr>
        <p:spPr/>
        <p:txBody>
          <a:bodyPr/>
          <a:lstStyle/>
          <a:p>
            <a:fld id="{BBCC846B-B038-8B43-A1BD-187CEF9103F8}" type="slidenum">
              <a:rPr lang="fr-CA" smtClean="0"/>
              <a:t>63</a:t>
            </a:fld>
            <a:endParaRPr lang="fr-CA"/>
          </a:p>
        </p:txBody>
      </p:sp>
    </p:spTree>
    <p:extLst>
      <p:ext uri="{BB962C8B-B14F-4D97-AF65-F5344CB8AC3E}">
        <p14:creationId xmlns:p14="http://schemas.microsoft.com/office/powerpoint/2010/main" val="34901889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C1CCE-6E03-1E10-8B35-5855EE561D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E211CB9-8495-76A5-B5AA-D4E80A78379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9B55D4B-5004-F2A9-86FC-9EEB26AA8636}"/>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AF5E320-6677-2B91-6E92-88BBC0058338}"/>
              </a:ext>
            </a:extLst>
          </p:cNvPr>
          <p:cNvSpPr>
            <a:spLocks noGrp="1"/>
          </p:cNvSpPr>
          <p:nvPr>
            <p:ph type="sldNum" sz="quarter" idx="5"/>
          </p:nvPr>
        </p:nvSpPr>
        <p:spPr/>
        <p:txBody>
          <a:bodyPr/>
          <a:lstStyle/>
          <a:p>
            <a:fld id="{BBCC846B-B038-8B43-A1BD-187CEF9103F8}" type="slidenum">
              <a:rPr lang="fr-CA" smtClean="0"/>
              <a:t>64</a:t>
            </a:fld>
            <a:endParaRPr lang="fr-CA"/>
          </a:p>
        </p:txBody>
      </p:sp>
    </p:spTree>
    <p:extLst>
      <p:ext uri="{BB962C8B-B14F-4D97-AF65-F5344CB8AC3E}">
        <p14:creationId xmlns:p14="http://schemas.microsoft.com/office/powerpoint/2010/main" val="16604227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C2B7B-3A1D-E56E-856E-874922998CE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B09114E-7478-46DF-DDF5-814AE0D32C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A90A2B6-468F-1A0A-5D04-3E3ACD985CA8}"/>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C1799F02-C2EF-685B-B62D-B35A84083C3C}"/>
              </a:ext>
            </a:extLst>
          </p:cNvPr>
          <p:cNvSpPr>
            <a:spLocks noGrp="1"/>
          </p:cNvSpPr>
          <p:nvPr>
            <p:ph type="sldNum" sz="quarter" idx="5"/>
          </p:nvPr>
        </p:nvSpPr>
        <p:spPr/>
        <p:txBody>
          <a:bodyPr/>
          <a:lstStyle/>
          <a:p>
            <a:fld id="{BBCC846B-B038-8B43-A1BD-187CEF9103F8}" type="slidenum">
              <a:rPr lang="fr-CA" smtClean="0"/>
              <a:t>65</a:t>
            </a:fld>
            <a:endParaRPr lang="fr-CA"/>
          </a:p>
        </p:txBody>
      </p:sp>
    </p:spTree>
    <p:extLst>
      <p:ext uri="{BB962C8B-B14F-4D97-AF65-F5344CB8AC3E}">
        <p14:creationId xmlns:p14="http://schemas.microsoft.com/office/powerpoint/2010/main" val="27870895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63FBD-082D-B4AB-7397-D3069CCA939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C586665-7048-DBE3-E008-757D4EA53F9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6F2994-6F7C-A738-D901-57CDF2EB782C}"/>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7361B990-43EA-02E8-D9D2-0F0538D0A8C2}"/>
              </a:ext>
            </a:extLst>
          </p:cNvPr>
          <p:cNvSpPr>
            <a:spLocks noGrp="1"/>
          </p:cNvSpPr>
          <p:nvPr>
            <p:ph type="sldNum" sz="quarter" idx="5"/>
          </p:nvPr>
        </p:nvSpPr>
        <p:spPr/>
        <p:txBody>
          <a:bodyPr/>
          <a:lstStyle/>
          <a:p>
            <a:fld id="{BBCC846B-B038-8B43-A1BD-187CEF9103F8}" type="slidenum">
              <a:rPr lang="fr-CA" smtClean="0"/>
              <a:t>66</a:t>
            </a:fld>
            <a:endParaRPr lang="fr-CA"/>
          </a:p>
        </p:txBody>
      </p:sp>
    </p:spTree>
    <p:extLst>
      <p:ext uri="{BB962C8B-B14F-4D97-AF65-F5344CB8AC3E}">
        <p14:creationId xmlns:p14="http://schemas.microsoft.com/office/powerpoint/2010/main" val="40866199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67</a:t>
            </a:fld>
            <a:endParaRPr lang="fr-CA"/>
          </a:p>
        </p:txBody>
      </p:sp>
    </p:spTree>
    <p:extLst>
      <p:ext uri="{BB962C8B-B14F-4D97-AF65-F5344CB8AC3E}">
        <p14:creationId xmlns:p14="http://schemas.microsoft.com/office/powerpoint/2010/main" val="39704933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244F4-BCBD-2257-D050-0B59C5FF7DB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A42149A-012B-7429-4A4F-0DCBD8F88FE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4AE3F10-EA07-2BE3-E469-867CDDE235B4}"/>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949ABF93-E103-41EF-B40A-9EDBEE295ED2}"/>
              </a:ext>
            </a:extLst>
          </p:cNvPr>
          <p:cNvSpPr>
            <a:spLocks noGrp="1"/>
          </p:cNvSpPr>
          <p:nvPr>
            <p:ph type="sldNum" sz="quarter" idx="5"/>
          </p:nvPr>
        </p:nvSpPr>
        <p:spPr/>
        <p:txBody>
          <a:bodyPr/>
          <a:lstStyle/>
          <a:p>
            <a:fld id="{BBCC846B-B038-8B43-A1BD-187CEF9103F8}" type="slidenum">
              <a:rPr lang="fr-CA" smtClean="0"/>
              <a:t>69</a:t>
            </a:fld>
            <a:endParaRPr lang="fr-CA"/>
          </a:p>
        </p:txBody>
      </p:sp>
    </p:spTree>
    <p:extLst>
      <p:ext uri="{BB962C8B-B14F-4D97-AF65-F5344CB8AC3E}">
        <p14:creationId xmlns:p14="http://schemas.microsoft.com/office/powerpoint/2010/main" val="1191817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42CD5-ED1C-A023-5DDB-0CA21B8E933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CAFE4AF-100A-C84D-270D-8B0E172058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C634773-75DE-8C46-1C0B-0E40720C0D25}"/>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6FB8DEF2-2761-BB94-DE84-1A92066991A4}"/>
              </a:ext>
            </a:extLst>
          </p:cNvPr>
          <p:cNvSpPr>
            <a:spLocks noGrp="1"/>
          </p:cNvSpPr>
          <p:nvPr>
            <p:ph type="sldNum" sz="quarter" idx="5"/>
          </p:nvPr>
        </p:nvSpPr>
        <p:spPr/>
        <p:txBody>
          <a:bodyPr/>
          <a:lstStyle/>
          <a:p>
            <a:fld id="{BBCC846B-B038-8B43-A1BD-187CEF9103F8}" type="slidenum">
              <a:rPr lang="fr-CA" smtClean="0"/>
              <a:t>70</a:t>
            </a:fld>
            <a:endParaRPr lang="fr-CA"/>
          </a:p>
        </p:txBody>
      </p:sp>
    </p:spTree>
    <p:extLst>
      <p:ext uri="{BB962C8B-B14F-4D97-AF65-F5344CB8AC3E}">
        <p14:creationId xmlns:p14="http://schemas.microsoft.com/office/powerpoint/2010/main" val="38156067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CC956-7A24-337C-F521-A944DCC86EE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0CCAA9-E674-E50D-2E91-47CAE2FBD65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62B93D7-0AD3-91EA-D041-F64681C99408}"/>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772A1C0F-BA6B-E8C2-BB0E-FB8B52BA83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7640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9</a:t>
            </a:fld>
            <a:endParaRPr lang="fr-CA"/>
          </a:p>
        </p:txBody>
      </p:sp>
    </p:spTree>
    <p:extLst>
      <p:ext uri="{BB962C8B-B14F-4D97-AF65-F5344CB8AC3E}">
        <p14:creationId xmlns:p14="http://schemas.microsoft.com/office/powerpoint/2010/main" val="41816745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99755-6707-1412-84B8-44350F49413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2106387-5235-3A11-622F-13E738F082E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1FBC1F2-6B83-1265-47E0-825A9BBF1476}"/>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82783938-A3FD-A0AC-4033-C210AFB3615E}"/>
              </a:ext>
            </a:extLst>
          </p:cNvPr>
          <p:cNvSpPr>
            <a:spLocks noGrp="1"/>
          </p:cNvSpPr>
          <p:nvPr>
            <p:ph type="sldNum" sz="quarter" idx="5"/>
          </p:nvPr>
        </p:nvSpPr>
        <p:spPr/>
        <p:txBody>
          <a:bodyPr/>
          <a:lstStyle/>
          <a:p>
            <a:fld id="{BBCC846B-B038-8B43-A1BD-187CEF9103F8}" type="slidenum">
              <a:rPr lang="fr-CA" smtClean="0"/>
              <a:t>72</a:t>
            </a:fld>
            <a:endParaRPr lang="fr-CA"/>
          </a:p>
        </p:txBody>
      </p:sp>
    </p:spTree>
    <p:extLst>
      <p:ext uri="{BB962C8B-B14F-4D97-AF65-F5344CB8AC3E}">
        <p14:creationId xmlns:p14="http://schemas.microsoft.com/office/powerpoint/2010/main" val="5419415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C0533-AA76-1BB4-66B9-F4BE37BE63C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EE48AEA-B145-BA15-87C7-4707E4548F9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1D7F60D-9693-236B-5681-40E1F906D470}"/>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47567EEA-874C-2BAB-4D7E-199C3990B003}"/>
              </a:ext>
            </a:extLst>
          </p:cNvPr>
          <p:cNvSpPr>
            <a:spLocks noGrp="1"/>
          </p:cNvSpPr>
          <p:nvPr>
            <p:ph type="sldNum" sz="quarter" idx="5"/>
          </p:nvPr>
        </p:nvSpPr>
        <p:spPr/>
        <p:txBody>
          <a:bodyPr/>
          <a:lstStyle/>
          <a:p>
            <a:fld id="{BBCC846B-B038-8B43-A1BD-187CEF9103F8}" type="slidenum">
              <a:rPr lang="fr-CA" smtClean="0"/>
              <a:t>73</a:t>
            </a:fld>
            <a:endParaRPr lang="fr-CA"/>
          </a:p>
        </p:txBody>
      </p:sp>
    </p:spTree>
    <p:extLst>
      <p:ext uri="{BB962C8B-B14F-4D97-AF65-F5344CB8AC3E}">
        <p14:creationId xmlns:p14="http://schemas.microsoft.com/office/powerpoint/2010/main" val="33614558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96417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F883D-BAD8-47D3-6ED9-54810D9968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7C5191C-B51C-B990-8A48-7124E82841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5AA141-82D2-A6CB-6D96-AE16F5E65553}"/>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FBAA7D4-06BD-A927-DAB3-96BE8A926B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597669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5F9F8-AA4C-5460-20D8-6D1C4BFE7AC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82B1AA8-DC47-F70D-C484-70B24D9887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E90C90D-09E9-238E-9DFE-53D1E58D3410}"/>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69000C55-71B2-BBC7-2C03-B9D0019DA6E3}"/>
              </a:ext>
            </a:extLst>
          </p:cNvPr>
          <p:cNvSpPr>
            <a:spLocks noGrp="1"/>
          </p:cNvSpPr>
          <p:nvPr>
            <p:ph type="sldNum" sz="quarter" idx="5"/>
          </p:nvPr>
        </p:nvSpPr>
        <p:spPr/>
        <p:txBody>
          <a:bodyPr/>
          <a:lstStyle/>
          <a:p>
            <a:fld id="{BBCC846B-B038-8B43-A1BD-187CEF9103F8}" type="slidenum">
              <a:rPr lang="fr-CA" smtClean="0"/>
              <a:t>77</a:t>
            </a:fld>
            <a:endParaRPr lang="fr-CA"/>
          </a:p>
        </p:txBody>
      </p:sp>
    </p:spTree>
    <p:extLst>
      <p:ext uri="{BB962C8B-B14F-4D97-AF65-F5344CB8AC3E}">
        <p14:creationId xmlns:p14="http://schemas.microsoft.com/office/powerpoint/2010/main" val="39142824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BFF6D-78D3-7BD4-57EE-FA9618BF44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011DABE-AE99-5DC4-EECC-BE9B0C2679F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7BF3889-923B-7BE0-8E97-C2D261DDFD61}"/>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945FC7F4-FF6F-4AFB-0F6D-B3B216A13722}"/>
              </a:ext>
            </a:extLst>
          </p:cNvPr>
          <p:cNvSpPr>
            <a:spLocks noGrp="1"/>
          </p:cNvSpPr>
          <p:nvPr>
            <p:ph type="sldNum" sz="quarter" idx="5"/>
          </p:nvPr>
        </p:nvSpPr>
        <p:spPr/>
        <p:txBody>
          <a:bodyPr/>
          <a:lstStyle/>
          <a:p>
            <a:fld id="{BBCC846B-B038-8B43-A1BD-187CEF9103F8}" type="slidenum">
              <a:rPr lang="fr-CA" smtClean="0"/>
              <a:t>78</a:t>
            </a:fld>
            <a:endParaRPr lang="fr-CA"/>
          </a:p>
        </p:txBody>
      </p:sp>
    </p:spTree>
    <p:extLst>
      <p:ext uri="{BB962C8B-B14F-4D97-AF65-F5344CB8AC3E}">
        <p14:creationId xmlns:p14="http://schemas.microsoft.com/office/powerpoint/2010/main" val="16862270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5E452-A338-0983-A735-1248965477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CB5D115-9706-2920-CDD7-2EEC2E16D70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57B75E-1D03-D380-755D-F455BB39ACED}"/>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C73C24CE-7BFB-CF32-5F45-1A20FFD4A219}"/>
              </a:ext>
            </a:extLst>
          </p:cNvPr>
          <p:cNvSpPr>
            <a:spLocks noGrp="1"/>
          </p:cNvSpPr>
          <p:nvPr>
            <p:ph type="sldNum" sz="quarter" idx="5"/>
          </p:nvPr>
        </p:nvSpPr>
        <p:spPr/>
        <p:txBody>
          <a:bodyPr/>
          <a:lstStyle/>
          <a:p>
            <a:fld id="{BBCC846B-B038-8B43-A1BD-187CEF9103F8}" type="slidenum">
              <a:rPr lang="fr-CA" smtClean="0"/>
              <a:t>79</a:t>
            </a:fld>
            <a:endParaRPr lang="fr-CA"/>
          </a:p>
        </p:txBody>
      </p:sp>
    </p:spTree>
    <p:extLst>
      <p:ext uri="{BB962C8B-B14F-4D97-AF65-F5344CB8AC3E}">
        <p14:creationId xmlns:p14="http://schemas.microsoft.com/office/powerpoint/2010/main" val="23854241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A5827-6AE5-F400-A32D-88E2E182C7C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198A1C-90AD-4746-96E1-455FCC5F88F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F5F9095-DF1D-0EF8-E4D2-6E36C503C3C2}"/>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E8C4F7C-CA7B-1554-D65F-271E79769263}"/>
              </a:ext>
            </a:extLst>
          </p:cNvPr>
          <p:cNvSpPr>
            <a:spLocks noGrp="1"/>
          </p:cNvSpPr>
          <p:nvPr>
            <p:ph type="sldNum" sz="quarter" idx="5"/>
          </p:nvPr>
        </p:nvSpPr>
        <p:spPr/>
        <p:txBody>
          <a:bodyPr/>
          <a:lstStyle/>
          <a:p>
            <a:fld id="{BBCC846B-B038-8B43-A1BD-187CEF9103F8}" type="slidenum">
              <a:rPr lang="fr-CA" smtClean="0"/>
              <a:t>80</a:t>
            </a:fld>
            <a:endParaRPr lang="fr-CA"/>
          </a:p>
        </p:txBody>
      </p:sp>
    </p:spTree>
    <p:extLst>
      <p:ext uri="{BB962C8B-B14F-4D97-AF65-F5344CB8AC3E}">
        <p14:creationId xmlns:p14="http://schemas.microsoft.com/office/powerpoint/2010/main" val="18591891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86179-DEBA-326C-13B4-081297DE379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82A73B3-B739-4824-B8D9-75580BCEF9B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81C5CAF-646D-15E8-8A27-0107C3E940DF}"/>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4AB5DD0A-2838-5F06-01B5-F71AEFF09223}"/>
              </a:ext>
            </a:extLst>
          </p:cNvPr>
          <p:cNvSpPr>
            <a:spLocks noGrp="1"/>
          </p:cNvSpPr>
          <p:nvPr>
            <p:ph type="sldNum" sz="quarter" idx="5"/>
          </p:nvPr>
        </p:nvSpPr>
        <p:spPr/>
        <p:txBody>
          <a:bodyPr/>
          <a:lstStyle/>
          <a:p>
            <a:fld id="{BBCC846B-B038-8B43-A1BD-187CEF9103F8}" type="slidenum">
              <a:rPr lang="fr-CA" smtClean="0"/>
              <a:t>81</a:t>
            </a:fld>
            <a:endParaRPr lang="fr-CA"/>
          </a:p>
        </p:txBody>
      </p:sp>
    </p:spTree>
    <p:extLst>
      <p:ext uri="{BB962C8B-B14F-4D97-AF65-F5344CB8AC3E}">
        <p14:creationId xmlns:p14="http://schemas.microsoft.com/office/powerpoint/2010/main" val="6986792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CB9AD-AD4C-7E5D-D865-0DF53B1ADA60}"/>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4B58F669-46E3-BE4F-622B-FCA40401D8B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9A2F8AD-A330-866C-E385-567CD5320EDA}"/>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8A5DCFF7-7155-AE15-B162-36B2EF9AD845}"/>
              </a:ext>
            </a:extLst>
          </p:cNvPr>
          <p:cNvSpPr>
            <a:spLocks noGrp="1"/>
          </p:cNvSpPr>
          <p:nvPr>
            <p:ph type="sldNum" sz="quarter" idx="5"/>
          </p:nvPr>
        </p:nvSpPr>
        <p:spPr/>
        <p:txBody>
          <a:bodyPr/>
          <a:lstStyle/>
          <a:p>
            <a:pPr defTabSz="966612">
              <a:defRPr/>
            </a:pPr>
            <a:fld id="{BBCC846B-B038-8B43-A1BD-187CEF9103F8}" type="slidenum">
              <a:rPr lang="fr-CA">
                <a:solidFill>
                  <a:prstClr val="black"/>
                </a:solidFill>
                <a:latin typeface="Aptos" panose="02110004020202020204"/>
              </a:rPr>
              <a:pPr defTabSz="966612">
                <a:defRPr/>
              </a:pPr>
              <a:t>82</a:t>
            </a:fld>
            <a:endParaRPr lang="fr-CA">
              <a:solidFill>
                <a:prstClr val="black"/>
              </a:solidFill>
              <a:latin typeface="Aptos" panose="02110004020202020204"/>
            </a:endParaRPr>
          </a:p>
        </p:txBody>
      </p:sp>
    </p:spTree>
    <p:extLst>
      <p:ext uri="{BB962C8B-B14F-4D97-AF65-F5344CB8AC3E}">
        <p14:creationId xmlns:p14="http://schemas.microsoft.com/office/powerpoint/2010/main" val="4132354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186A4-4B78-57DC-329D-24473B91432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00166EF-8421-D871-584E-33C2E9F0BDB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6575471-D6DE-2AC3-B4EC-7CB812587ADF}"/>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78FA7BF2-5E19-77DB-8830-274C47FFC3EE}"/>
              </a:ext>
            </a:extLst>
          </p:cNvPr>
          <p:cNvSpPr>
            <a:spLocks noGrp="1"/>
          </p:cNvSpPr>
          <p:nvPr>
            <p:ph type="sldNum" sz="quarter" idx="5"/>
          </p:nvPr>
        </p:nvSpPr>
        <p:spPr/>
        <p:txBody>
          <a:bodyPr/>
          <a:lstStyle/>
          <a:p>
            <a:fld id="{BBCC846B-B038-8B43-A1BD-187CEF9103F8}" type="slidenum">
              <a:rPr lang="fr-CA" smtClean="0"/>
              <a:t>10</a:t>
            </a:fld>
            <a:endParaRPr lang="fr-CA"/>
          </a:p>
        </p:txBody>
      </p:sp>
    </p:spTree>
    <p:extLst>
      <p:ext uri="{BB962C8B-B14F-4D97-AF65-F5344CB8AC3E}">
        <p14:creationId xmlns:p14="http://schemas.microsoft.com/office/powerpoint/2010/main" val="19711585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111D3-25AB-054A-20EC-98F1E2B4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838381B-1031-001E-246A-F0D51322C39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1C4C01C-7187-B923-F293-6A3AC964DEAB}"/>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128DFBF4-F3E7-F7B8-3912-F2BE524D80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464500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0688D-45A0-AC0A-B9F9-F73602A3137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BD27CD-F92D-B033-7AE6-334DAB406B1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6221C11-E281-474C-686B-6D1EB2BF07A3}"/>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3D21EF5B-1ED2-2330-3E67-FC1855519D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1047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2026F-40F3-DA71-9B88-869E62F445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3D1A92-CF98-735F-4740-5280C0BB559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7F4CA9B-439E-7F5A-2771-CD2CBAFB7FA9}"/>
              </a:ext>
            </a:extLst>
          </p:cNvPr>
          <p:cNvSpPr>
            <a:spLocks noGrp="1"/>
          </p:cNvSpPr>
          <p:nvPr>
            <p:ph type="body" idx="1"/>
          </p:nvPr>
        </p:nvSpPr>
        <p:spPr/>
        <p:txBody>
          <a:bodyPr/>
          <a:lstStyle/>
          <a:p>
            <a:pPr defTabSz="966612">
              <a:defRPr/>
            </a:pPr>
            <a:endParaRPr lang="fr-CA"/>
          </a:p>
        </p:txBody>
      </p:sp>
      <p:sp>
        <p:nvSpPr>
          <p:cNvPr id="4" name="Espace réservé du numéro de diapositive 3">
            <a:extLst>
              <a:ext uri="{FF2B5EF4-FFF2-40B4-BE49-F238E27FC236}">
                <a16:creationId xmlns:a16="http://schemas.microsoft.com/office/drawing/2014/main" id="{9CEB591E-ED9E-B2A6-0EB9-31E487DCB4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00018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5A094-B2AC-953C-B6BF-4E3EA710015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200B9C7-B4AD-5D41-2861-D5435991254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B83DD1-077E-810F-C1BD-C08CED92F412}"/>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DE2BF802-D11B-737A-A32C-51895C1B4B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51899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87</a:t>
            </a:fld>
            <a:endParaRPr lang="fr-CA"/>
          </a:p>
        </p:txBody>
      </p:sp>
    </p:spTree>
    <p:extLst>
      <p:ext uri="{BB962C8B-B14F-4D97-AF65-F5344CB8AC3E}">
        <p14:creationId xmlns:p14="http://schemas.microsoft.com/office/powerpoint/2010/main" val="12215677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AF50E-BD4B-7D14-BA71-83AA9617968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69287C6-77A3-1550-C5E0-CD894DC34A0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3314265-C700-B39E-9BC1-0C570328C36D}"/>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E3A9DD14-F9C3-9A5C-10F1-BCFDB62023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58717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C590F-F85E-BFD1-5A02-07F8575ED24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073EF0B-C60B-0651-61DF-184365BEA4A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2E97264-97A0-25A4-5D39-C87976A37E4D}"/>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B30AD67D-C586-3E52-9E8A-13C92E3D294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419859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3EA64-2DD8-3952-7C52-3D165600978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CCFE6FC-5C3C-AAFB-05D8-8778C58C6B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94A30A9-509F-7456-8B66-F770F5098B7C}"/>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1C4E98F7-4AD7-E291-3C5B-3489B4FE1334}"/>
              </a:ext>
            </a:extLst>
          </p:cNvPr>
          <p:cNvSpPr>
            <a:spLocks noGrp="1"/>
          </p:cNvSpPr>
          <p:nvPr>
            <p:ph type="sldNum" sz="quarter" idx="5"/>
          </p:nvPr>
        </p:nvSpPr>
        <p:spPr/>
        <p:txBody>
          <a:bodyPr/>
          <a:lstStyle/>
          <a:p>
            <a:fld id="{BBCC846B-B038-8B43-A1BD-187CEF9103F8}" type="slidenum">
              <a:rPr lang="fr-CA" smtClean="0"/>
              <a:t>90</a:t>
            </a:fld>
            <a:endParaRPr lang="fr-CA"/>
          </a:p>
        </p:txBody>
      </p:sp>
    </p:spTree>
    <p:extLst>
      <p:ext uri="{BB962C8B-B14F-4D97-AF65-F5344CB8AC3E}">
        <p14:creationId xmlns:p14="http://schemas.microsoft.com/office/powerpoint/2010/main" val="133513911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CCE0F-E867-C6D4-682C-733AA38F2EC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F523AD6-A97D-57B9-8673-0D1EABD1680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AB8A6DE-B991-4FE4-EAC2-E19504432324}"/>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4AD63C10-6DBB-DFCB-88F1-522E971264D3}"/>
              </a:ext>
            </a:extLst>
          </p:cNvPr>
          <p:cNvSpPr>
            <a:spLocks noGrp="1"/>
          </p:cNvSpPr>
          <p:nvPr>
            <p:ph type="sldNum" sz="quarter" idx="5"/>
          </p:nvPr>
        </p:nvSpPr>
        <p:spPr/>
        <p:txBody>
          <a:bodyPr/>
          <a:lstStyle/>
          <a:p>
            <a:fld id="{BBCC846B-B038-8B43-A1BD-187CEF9103F8}" type="slidenum">
              <a:rPr lang="fr-CA" smtClean="0"/>
              <a:t>91</a:t>
            </a:fld>
            <a:endParaRPr lang="fr-CA"/>
          </a:p>
        </p:txBody>
      </p:sp>
    </p:spTree>
    <p:extLst>
      <p:ext uri="{BB962C8B-B14F-4D97-AF65-F5344CB8AC3E}">
        <p14:creationId xmlns:p14="http://schemas.microsoft.com/office/powerpoint/2010/main" val="36034313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372CF-CDEB-5F0D-76BF-EA27B66DB7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C83D5D8-4C39-F963-7F6E-2A121E2AC33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43E4CC0-F057-CB4D-9373-26A1FDCD7914}"/>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2B2BD00-5986-997A-1A5A-7C50344413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1927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66612">
              <a:defRPr/>
            </a:pPr>
            <a:endParaRPr lang="fr-CA"/>
          </a:p>
          <a:p>
            <a:pPr defTabSz="966612">
              <a:defRPr/>
            </a:pPr>
            <a:endParaRPr lang="fr-CA"/>
          </a:p>
          <a:p>
            <a:endParaRPr lang="fr-CA" sz="1300"/>
          </a:p>
          <a:p>
            <a:endParaRPr lang="fr-CA" sz="1300"/>
          </a:p>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11</a:t>
            </a:fld>
            <a:endParaRPr lang="fr-CA"/>
          </a:p>
        </p:txBody>
      </p:sp>
    </p:spTree>
    <p:extLst>
      <p:ext uri="{BB962C8B-B14F-4D97-AF65-F5344CB8AC3E}">
        <p14:creationId xmlns:p14="http://schemas.microsoft.com/office/powerpoint/2010/main" val="45824610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6B2C0-EB0F-052C-1EF8-D3153AAA842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E152C20-91E6-9347-A19A-CCD88F96374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680C7B-BB60-D4EB-4573-028D3B150258}"/>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E5C3F7BC-8D41-3B5F-9785-BBF6EDBAE7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792874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BD65D-BD7B-B9A8-9A40-168276D2B4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9D8A283-99F1-DC6A-86D7-0587EE9C2F2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C4BF7D-A536-C434-32D5-1531909CC535}"/>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5D54F2F2-4311-781B-2BE5-63E25763E1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29235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8F2C1-0060-9C43-6647-37C6CAB5BFC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D6F0A1B-7572-1ABC-23AE-2E463631052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628C71D-850E-E1F5-8466-47DCFC925FCD}"/>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0CDADDC3-F4F7-9B74-E25C-3D43EC51BE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12431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B9FEF-380F-3BB8-BB8C-2A93C334C9F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DF46D0-1F38-06D6-1C0A-1CF6A31FF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5B21F2D-A12A-6230-AD68-1AD288B87820}"/>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559EECED-75E7-5330-54BF-C43A53CD7D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463695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3CA4E-E401-8939-D995-1A44AEB9773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33AF96F-8F69-64AB-D117-655490B2A81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464130F-84D4-6BF6-D8A7-E98A0D49B026}"/>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71EB41D9-9121-38CB-010B-823C535F89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620890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D9910-914A-49CE-9591-0207255EDB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726C0A-267A-6D68-B756-45E139B59F3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029DC3-58C5-77D9-5665-287AF6684F1A}"/>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FA679772-8684-69F3-38E3-6A8FA125B9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6182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D0537-9FC4-7A48-D808-86865780810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6B0245E-A098-D4B2-557D-2DE14E8F455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F0CC500-9F06-AE61-FA0A-F6B6439F1F8D}"/>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EF06A770-EEDA-4CE1-8671-C4E5C2207A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891715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2"/>
            <a:endParaRPr lang="fr-FR"/>
          </a:p>
          <a:p>
            <a:endParaRPr lang="fr-CA"/>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060875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1ADE6-D094-0859-4BC1-E4F72D9996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DC6B41F-7742-BB63-6C62-B3E9CBD601D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B43FC68-9E39-83CF-F07F-0A2F7C5E92F1}"/>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14F588EA-C5BE-2562-1568-E0670E877C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606607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3A20D-2E7C-D5C2-1E5D-063CE1B253A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7BA0F5E-FE8A-F88D-5FEF-4601029B8EA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9EF76C-EC9D-A15F-4E3E-01563006C4DA}"/>
              </a:ext>
            </a:extLst>
          </p:cNvPr>
          <p:cNvSpPr>
            <a:spLocks noGrp="1"/>
          </p:cNvSpPr>
          <p:nvPr>
            <p:ph type="body" idx="1"/>
          </p:nvPr>
        </p:nvSpPr>
        <p:spPr/>
        <p:txBody>
          <a:bodyPr/>
          <a:lstStyle/>
          <a:p>
            <a:endParaRPr lang="fr-CA"/>
          </a:p>
        </p:txBody>
      </p:sp>
      <p:sp>
        <p:nvSpPr>
          <p:cNvPr id="4" name="Espace réservé du numéro de diapositive 3">
            <a:extLst>
              <a:ext uri="{FF2B5EF4-FFF2-40B4-BE49-F238E27FC236}">
                <a16:creationId xmlns:a16="http://schemas.microsoft.com/office/drawing/2014/main" id="{2DD3B0F5-0901-E214-25F0-68C0F37E5E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CA"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7343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13</a:t>
            </a:fld>
            <a:endParaRPr lang="fr-CA"/>
          </a:p>
        </p:txBody>
      </p:sp>
    </p:spTree>
    <p:extLst>
      <p:ext uri="{BB962C8B-B14F-4D97-AF65-F5344CB8AC3E}">
        <p14:creationId xmlns:p14="http://schemas.microsoft.com/office/powerpoint/2010/main" val="335006499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CC846B-B038-8B43-A1BD-187CEF9103F8}" type="slidenum">
              <a:rPr kumimoji="0" lang="fr-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fr-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589183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BCC846B-B038-8B43-A1BD-187CEF9103F8}" type="slidenum">
              <a:rPr lang="fr-CA" smtClean="0"/>
              <a:t>124</a:t>
            </a:fld>
            <a:endParaRPr lang="fr-CA"/>
          </a:p>
        </p:txBody>
      </p:sp>
    </p:spTree>
    <p:extLst>
      <p:ext uri="{BB962C8B-B14F-4D97-AF65-F5344CB8AC3E}">
        <p14:creationId xmlns:p14="http://schemas.microsoft.com/office/powerpoint/2010/main" val="14893856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erture">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hasCustomPrompt="1"/>
          </p:nvPr>
        </p:nvSpPr>
        <p:spPr>
          <a:xfrm>
            <a:off x="623888" y="1206749"/>
            <a:ext cx="5914800" cy="2643799"/>
          </a:xfrm>
        </p:spPr>
        <p:txBody>
          <a:bodyPr lIns="0" tIns="0" rIns="0" bIns="0" anchor="t" anchorCtr="0">
            <a:noAutofit/>
          </a:bodyPr>
          <a:lstStyle>
            <a:lvl1pPr algn="l">
              <a:lnSpc>
                <a:spcPct val="100000"/>
              </a:lnSpc>
              <a:defRPr sz="4200">
                <a:latin typeface="Archivo Condensed Condensed Light" panose="020B0604020202020204" charset="0"/>
                <a:cs typeface="Archivo Condensed Condensed Light" panose="020B0604020202020204" charset="0"/>
              </a:defRPr>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626798"/>
            <a:ext cx="5914800" cy="330634"/>
          </a:xfrm>
        </p:spPr>
        <p:txBody>
          <a:bodyPr lIns="0" tIns="0" rIns="0" bIns="0">
            <a:noAutofit/>
          </a:bodyPr>
          <a:lstStyle>
            <a:lvl1pPr marL="0" indent="0" algn="l">
              <a:buNone/>
              <a:defRPr sz="1600" b="1" i="0" cap="all" spc="300" baseline="0">
                <a:solidFill>
                  <a:schemeClr val="accent1"/>
                </a:solidFill>
                <a:latin typeface="Nunito Black"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
        <p:nvSpPr>
          <p:cNvPr id="17" name="Espace réservé du texte 16">
            <a:extLst>
              <a:ext uri="{FF2B5EF4-FFF2-40B4-BE49-F238E27FC236}">
                <a16:creationId xmlns:a16="http://schemas.microsoft.com/office/drawing/2014/main" id="{0431962B-76E1-2AB8-EE7A-F957D665B796}"/>
              </a:ext>
            </a:extLst>
          </p:cNvPr>
          <p:cNvSpPr>
            <a:spLocks noGrp="1"/>
          </p:cNvSpPr>
          <p:nvPr>
            <p:ph type="body" sz="quarter" idx="10" hasCustomPrompt="1"/>
          </p:nvPr>
        </p:nvSpPr>
        <p:spPr>
          <a:xfrm>
            <a:off x="623888" y="5110143"/>
            <a:ext cx="5914800" cy="1156892"/>
          </a:xfrm>
        </p:spPr>
        <p:txBody>
          <a:bodyPr lIns="0" tIns="0" rIns="0" bIns="0" anchor="b" anchorCtr="0">
            <a:noAutofit/>
          </a:bodyPr>
          <a:lstStyle>
            <a:lvl1pPr>
              <a:spcBef>
                <a:spcPts val="600"/>
              </a:spcBef>
              <a:defRPr sz="1800" b="0">
                <a:latin typeface="+mn-lt"/>
              </a:defRPr>
            </a:lvl1pPr>
            <a:lvl3pPr>
              <a:spcBef>
                <a:spcPts val="600"/>
              </a:spcBef>
              <a:defRPr/>
            </a:lvl3pPr>
          </a:lstStyle>
          <a:p>
            <a:pPr lvl="0"/>
            <a:r>
              <a:rPr lang="fr-CA"/>
              <a:t>Présenté à …</a:t>
            </a:r>
          </a:p>
          <a:p>
            <a:pPr lvl="0"/>
            <a:r>
              <a:rPr lang="fr-CA"/>
              <a:t>Date</a:t>
            </a:r>
          </a:p>
        </p:txBody>
      </p:sp>
      <p:pic>
        <p:nvPicPr>
          <p:cNvPr id="4" name="Image 3">
            <a:extLst>
              <a:ext uri="{FF2B5EF4-FFF2-40B4-BE49-F238E27FC236}">
                <a16:creationId xmlns:a16="http://schemas.microsoft.com/office/drawing/2014/main" id="{09F5F0B6-D4A1-BC16-594C-1A8FCA68226F}"/>
              </a:ext>
            </a:extLst>
          </p:cNvPr>
          <p:cNvPicPr>
            <a:picLocks noChangeAspect="1"/>
          </p:cNvPicPr>
          <p:nvPr userDrawn="1"/>
        </p:nvPicPr>
        <p:blipFill>
          <a:blip r:embed="rId2"/>
          <a:stretch>
            <a:fillRect/>
          </a:stretch>
        </p:blipFill>
        <p:spPr>
          <a:xfrm>
            <a:off x="9885770" y="5773934"/>
            <a:ext cx="1638000" cy="482857"/>
          </a:xfrm>
          <a:prstGeom prst="rect">
            <a:avLst/>
          </a:prstGeom>
        </p:spPr>
      </p:pic>
    </p:spTree>
    <p:extLst>
      <p:ext uri="{BB962C8B-B14F-4D97-AF65-F5344CB8AC3E}">
        <p14:creationId xmlns:p14="http://schemas.microsoft.com/office/powerpoint/2010/main" val="7967228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urant – photo 1/3">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8139768" y="2131200"/>
            <a:ext cx="3384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5" y="1703388"/>
            <a:ext cx="71784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618564941"/>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urant – Intro">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8" name="Espace réservé du texte 10">
            <a:extLst>
              <a:ext uri="{FF2B5EF4-FFF2-40B4-BE49-F238E27FC236}">
                <a16:creationId xmlns:a16="http://schemas.microsoft.com/office/drawing/2014/main" id="{0C9C90B7-E30A-4960-02B4-CF58A92DF4A8}"/>
              </a:ext>
            </a:extLst>
          </p:cNvPr>
          <p:cNvSpPr>
            <a:spLocks noGrp="1"/>
          </p:cNvSpPr>
          <p:nvPr>
            <p:ph type="body" sz="quarter" idx="16"/>
          </p:nvPr>
        </p:nvSpPr>
        <p:spPr>
          <a:xfrm>
            <a:off x="623887" y="1703388"/>
            <a:ext cx="3384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9" name="Espace réservé du texte 10">
            <a:extLst>
              <a:ext uri="{FF2B5EF4-FFF2-40B4-BE49-F238E27FC236}">
                <a16:creationId xmlns:a16="http://schemas.microsoft.com/office/drawing/2014/main" id="{D3ADD3EF-0912-3CCC-FF1D-BF982080664C}"/>
              </a:ext>
            </a:extLst>
          </p:cNvPr>
          <p:cNvSpPr>
            <a:spLocks noGrp="1"/>
          </p:cNvSpPr>
          <p:nvPr>
            <p:ph type="body" sz="quarter" idx="17"/>
          </p:nvPr>
        </p:nvSpPr>
        <p:spPr>
          <a:xfrm>
            <a:off x="4346513" y="1703388"/>
            <a:ext cx="7177255"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639548343"/>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urant – 2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7" name="Espace réservé du texte 10">
            <a:extLst>
              <a:ext uri="{FF2B5EF4-FFF2-40B4-BE49-F238E27FC236}">
                <a16:creationId xmlns:a16="http://schemas.microsoft.com/office/drawing/2014/main" id="{2DCE11A2-3076-C858-FDF0-30417665ED87}"/>
              </a:ext>
            </a:extLst>
          </p:cNvPr>
          <p:cNvSpPr>
            <a:spLocks noGrp="1"/>
          </p:cNvSpPr>
          <p:nvPr>
            <p:ph type="body" sz="quarter" idx="16"/>
          </p:nvPr>
        </p:nvSpPr>
        <p:spPr>
          <a:xfrm>
            <a:off x="623886"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8" name="Espace réservé du texte 10">
            <a:extLst>
              <a:ext uri="{FF2B5EF4-FFF2-40B4-BE49-F238E27FC236}">
                <a16:creationId xmlns:a16="http://schemas.microsoft.com/office/drawing/2014/main" id="{10005E60-9F22-8F24-4223-47B99DC3AB10}"/>
              </a:ext>
            </a:extLst>
          </p:cNvPr>
          <p:cNvSpPr>
            <a:spLocks noGrp="1"/>
          </p:cNvSpPr>
          <p:nvPr>
            <p:ph type="body" sz="quarter" idx="17"/>
          </p:nvPr>
        </p:nvSpPr>
        <p:spPr>
          <a:xfrm>
            <a:off x="6258538"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931870542"/>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urant – 3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 name="Espace réservé du texte 10">
            <a:extLst>
              <a:ext uri="{FF2B5EF4-FFF2-40B4-BE49-F238E27FC236}">
                <a16:creationId xmlns:a16="http://schemas.microsoft.com/office/drawing/2014/main" id="{E1011319-49C4-2D77-BF99-785E0AA767DA}"/>
              </a:ext>
            </a:extLst>
          </p:cNvPr>
          <p:cNvSpPr>
            <a:spLocks noGrp="1"/>
          </p:cNvSpPr>
          <p:nvPr>
            <p:ph type="body" sz="quarter" idx="17"/>
          </p:nvPr>
        </p:nvSpPr>
        <p:spPr>
          <a:xfrm>
            <a:off x="623887" y="1703388"/>
            <a:ext cx="3384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4" name="Espace réservé du texte 10">
            <a:extLst>
              <a:ext uri="{FF2B5EF4-FFF2-40B4-BE49-F238E27FC236}">
                <a16:creationId xmlns:a16="http://schemas.microsoft.com/office/drawing/2014/main" id="{488B6542-B969-B97D-D55A-EB497887F508}"/>
              </a:ext>
            </a:extLst>
          </p:cNvPr>
          <p:cNvSpPr>
            <a:spLocks noGrp="1"/>
          </p:cNvSpPr>
          <p:nvPr>
            <p:ph type="body" sz="quarter" idx="18"/>
          </p:nvPr>
        </p:nvSpPr>
        <p:spPr>
          <a:xfrm>
            <a:off x="4381827" y="1703388"/>
            <a:ext cx="3384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5" name="Espace réservé du texte 10">
            <a:extLst>
              <a:ext uri="{FF2B5EF4-FFF2-40B4-BE49-F238E27FC236}">
                <a16:creationId xmlns:a16="http://schemas.microsoft.com/office/drawing/2014/main" id="{D1116A8F-36D7-9335-E631-55A19031402D}"/>
              </a:ext>
            </a:extLst>
          </p:cNvPr>
          <p:cNvSpPr>
            <a:spLocks noGrp="1"/>
          </p:cNvSpPr>
          <p:nvPr>
            <p:ph type="body" sz="quarter" idx="19"/>
          </p:nvPr>
        </p:nvSpPr>
        <p:spPr>
          <a:xfrm>
            <a:off x="8139768" y="1703388"/>
            <a:ext cx="3384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73574694"/>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urant – photo 1/2">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1768" y="2132945"/>
            <a:ext cx="5292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7"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4172342156"/>
      </p:ext>
    </p:extLst>
  </p:cSld>
  <p:clrMapOvr>
    <a:overrideClrMapping bg1="lt1" tx1="dk1" bg2="lt2" tx2="dk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urant – photo 1/2 – B">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886" y="2133600"/>
            <a:ext cx="5292000" cy="3707345"/>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41188"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37060099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44">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urant – photo 1/3">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8139768" y="2131200"/>
            <a:ext cx="3384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5" y="1703388"/>
            <a:ext cx="71784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420220060"/>
      </p:ext>
    </p:extLst>
  </p:cSld>
  <p:clrMapOvr>
    <a:overrideClrMapping bg1="lt1" tx1="dk1" bg2="lt2" tx2="dk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853806" y="2131200"/>
            <a:ext cx="4669962" cy="3708000"/>
          </a:xfrm>
          <a:prstGeom prst="roundRect">
            <a:avLst>
              <a:gd name="adj" fmla="val 2756"/>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8" y="1703388"/>
            <a:ext cx="5818857"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645206540"/>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re – photo 1/2">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pour une image  7">
            <a:extLst>
              <a:ext uri="{FF2B5EF4-FFF2-40B4-BE49-F238E27FC236}">
                <a16:creationId xmlns:a16="http://schemas.microsoft.com/office/drawing/2014/main" id="{A131128E-FB08-3F44-BADF-6E3E302BD128}"/>
              </a:ext>
            </a:extLst>
          </p:cNvPr>
          <p:cNvSpPr>
            <a:spLocks noGrp="1"/>
          </p:cNvSpPr>
          <p:nvPr>
            <p:ph type="pic" sz="quarter" idx="21"/>
          </p:nvPr>
        </p:nvSpPr>
        <p:spPr>
          <a:xfrm>
            <a:off x="6231768" y="2131200"/>
            <a:ext cx="5292000" cy="3708000"/>
          </a:xfrm>
          <a:prstGeom prst="roundRect">
            <a:avLst>
              <a:gd name="adj" fmla="val 3512"/>
            </a:avLst>
          </a:prstGeom>
          <a:solidFill>
            <a:schemeClr val="bg1">
              <a:lumMod val="85000"/>
            </a:schemeClr>
          </a:solidFill>
        </p:spPr>
        <p:txBody>
          <a:bodyPr wrap="square">
            <a:noAutofit/>
          </a:bodyPr>
          <a:lstStyle/>
          <a:p>
            <a:endParaRPr lang="fr-CA"/>
          </a:p>
        </p:txBody>
      </p:sp>
    </p:spTree>
    <p:extLst>
      <p:ext uri="{BB962C8B-B14F-4D97-AF65-F5344CB8AC3E}">
        <p14:creationId xmlns:p14="http://schemas.microsoft.com/office/powerpoint/2010/main" val="4127971466"/>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urant – 1 col – 1 visue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Espace réservé du texte 10">
            <a:extLst>
              <a:ext uri="{FF2B5EF4-FFF2-40B4-BE49-F238E27FC236}">
                <a16:creationId xmlns:a16="http://schemas.microsoft.com/office/drawing/2014/main" id="{D21AC401-DD7B-5E7B-D58A-70A261EF15C3}"/>
              </a:ext>
            </a:extLst>
          </p:cNvPr>
          <p:cNvSpPr>
            <a:spLocks noGrp="1"/>
          </p:cNvSpPr>
          <p:nvPr>
            <p:ph type="body" sz="quarter" idx="16"/>
          </p:nvPr>
        </p:nvSpPr>
        <p:spPr>
          <a:xfrm>
            <a:off x="623887"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3060412579"/>
      </p:ext>
    </p:extLst>
  </p:cSld>
  <p:clrMapOvr>
    <a:overrideClrMapping bg1="lt1" tx1="dk1" bg2="lt2" tx2="dk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urant – Roue">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marL="900000"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Espace réservé du texte 10">
            <a:extLst>
              <a:ext uri="{FF2B5EF4-FFF2-40B4-BE49-F238E27FC236}">
                <a16:creationId xmlns:a16="http://schemas.microsoft.com/office/drawing/2014/main" id="{D21AC401-DD7B-5E7B-D58A-70A261EF15C3}"/>
              </a:ext>
            </a:extLst>
          </p:cNvPr>
          <p:cNvSpPr>
            <a:spLocks noGrp="1"/>
          </p:cNvSpPr>
          <p:nvPr>
            <p:ph type="body" sz="quarter" idx="16"/>
          </p:nvPr>
        </p:nvSpPr>
        <p:spPr>
          <a:xfrm>
            <a:off x="623887"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905535627"/>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853806" y="2131200"/>
            <a:ext cx="4669962" cy="3708000"/>
          </a:xfrm>
          <a:prstGeom prst="roundRect">
            <a:avLst>
              <a:gd name="adj" fmla="val 2756"/>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8" y="1703388"/>
            <a:ext cx="5818857"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147092225"/>
      </p:ext>
    </p:extLst>
  </p:cSld>
  <p:clrMapOvr>
    <a:overrideClrMapping bg1="lt1" tx1="dk1" bg2="lt2" tx2="dk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urant – 1 visuel – 1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10">
            <a:extLst>
              <a:ext uri="{FF2B5EF4-FFF2-40B4-BE49-F238E27FC236}">
                <a16:creationId xmlns:a16="http://schemas.microsoft.com/office/drawing/2014/main" id="{B07F6E7A-0A72-93FF-F62C-05BA7C55DB67}"/>
              </a:ext>
            </a:extLst>
          </p:cNvPr>
          <p:cNvSpPr>
            <a:spLocks noGrp="1"/>
          </p:cNvSpPr>
          <p:nvPr>
            <p:ph type="body" sz="quarter" idx="16"/>
          </p:nvPr>
        </p:nvSpPr>
        <p:spPr>
          <a:xfrm>
            <a:off x="6237588" y="1703388"/>
            <a:ext cx="52956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733304926"/>
      </p:ext>
    </p:extLst>
  </p:cSld>
  <p:clrMapOvr>
    <a:overrideClrMapping bg1="lt1" tx1="dk1" bg2="lt2" tx2="dk2" accent1="accent1" accent2="accent2" accent3="accent3" accent4="accent4" accent5="accent5" accent6="accent6" hlink="hlink" folHlink="folHlink"/>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re seu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242004"/>
      </p:ext>
    </p:extLst>
  </p:cSld>
  <p:clrMapOvr>
    <a:overrideClrMapping bg1="lt1" tx1="dk1" bg2="lt2" tx2="dk2" accent1="accent1" accent2="accent2" accent3="accent3" accent4="accent4" accent5="accent5" accent6="accent6" hlink="hlink" folHlink="folHlink"/>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chéma">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7420728"/>
      </p:ext>
    </p:extLst>
  </p:cSld>
  <p:clrMapOvr>
    <a:overrideClrMapping bg1="lt1" tx1="dk1" bg2="lt2" tx2="dk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Figure">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ctr">
              <a:lnSpc>
                <a:spcPct val="100000"/>
              </a:lnSpc>
              <a:defRPr sz="3000" b="0" i="0">
                <a:latin typeface="Archivo Condensed Condensed" pitchFamily="2" charset="77"/>
                <a:cs typeface="Archivo Condensed Condensed" pitchFamily="2" charset="77"/>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6310322"/>
      </p:ext>
    </p:extLst>
  </p:cSld>
  <p:clrMapOvr>
    <a:overrideClrMapping bg1="lt1" tx1="dk1" bg2="lt2" tx2="dk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Fin – Ch 1">
    <p:bg>
      <p:bgPr>
        <a:solidFill>
          <a:schemeClr val="accent5">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2459255002"/>
      </p:ext>
    </p:extLst>
  </p:cSld>
  <p:clrMapOvr>
    <a:overrideClrMapping bg1="lt1" tx1="dk1" bg2="lt2" tx2="dk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Fin – Ch 2">
    <p:bg>
      <p:bgPr>
        <a:solidFill>
          <a:schemeClr val="accent2">
            <a:alpha val="9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3467610443"/>
      </p:ext>
    </p:extLst>
  </p:cSld>
  <p:clrMapOvr>
    <a:overrideClrMapping bg1="lt1" tx1="dk1" bg2="lt2" tx2="dk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Fin – Ch 3">
    <p:bg>
      <p:bgPr>
        <a:solidFill>
          <a:schemeClr val="accent4">
            <a:alpha val="7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2564823292"/>
      </p:ext>
    </p:extLst>
  </p:cSld>
  <p:clrMapOvr>
    <a:overrideClrMapping bg1="lt1" tx1="dk1" bg2="lt2" tx2="dk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Fin – Ch 4">
    <p:bg>
      <p:bgPr>
        <a:solidFill>
          <a:srgbClr val="F47920">
            <a:alpha val="70000"/>
          </a:srgb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3522930856"/>
      </p:ext>
    </p:extLst>
  </p:cSld>
  <p:clrMapOvr>
    <a:overrideClrMapping bg1="lt1" tx1="dk1" bg2="lt2" tx2="dk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Fin – Ch 5">
    <p:bg>
      <p:bgPr>
        <a:solidFill>
          <a:srgbClr val="973E7D">
            <a:alpha val="35000"/>
          </a:srgb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346645078"/>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Fin – Ch 6">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solidFill>
                  <a:schemeClr val="bg1"/>
                </a:solidFill>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lvl1pPr>
              <a:defRPr>
                <a:solidFill>
                  <a:schemeClr val="bg1"/>
                </a:solidFill>
              </a:defRPr>
            </a:lvl1pPr>
          </a:lstStyle>
          <a:p>
            <a:r>
              <a:rPr lang="fr-CA"/>
              <a:t>Perspective économique sur le développement des tout-petits</a:t>
            </a:r>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lvl1pPr>
              <a:defRPr>
                <a:solidFill>
                  <a:schemeClr val="bg1"/>
                </a:solidFill>
              </a:defRPr>
            </a:lvl1pPr>
          </a:lstStyle>
          <a:p>
            <a:fld id="{17A260D5-0A9B-6D4D-ABBB-AE3076EC2542}" type="slidenum">
              <a:rPr lang="fr-CA" smtClean="0"/>
              <a:pPr/>
              <a:t>‹n°›</a:t>
            </a:fld>
            <a:endParaRPr lang="fr-CA"/>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96164342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 photo 1/2">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pour une image  7">
            <a:extLst>
              <a:ext uri="{FF2B5EF4-FFF2-40B4-BE49-F238E27FC236}">
                <a16:creationId xmlns:a16="http://schemas.microsoft.com/office/drawing/2014/main" id="{A131128E-FB08-3F44-BADF-6E3E302BD128}"/>
              </a:ext>
            </a:extLst>
          </p:cNvPr>
          <p:cNvSpPr>
            <a:spLocks noGrp="1"/>
          </p:cNvSpPr>
          <p:nvPr>
            <p:ph type="pic" sz="quarter" idx="21"/>
          </p:nvPr>
        </p:nvSpPr>
        <p:spPr>
          <a:xfrm>
            <a:off x="6231768" y="2131200"/>
            <a:ext cx="5292000" cy="3708000"/>
          </a:xfrm>
          <a:prstGeom prst="roundRect">
            <a:avLst>
              <a:gd name="adj" fmla="val 3512"/>
            </a:avLst>
          </a:prstGeom>
          <a:solidFill>
            <a:schemeClr val="bg1">
              <a:lumMod val="85000"/>
            </a:schemeClr>
          </a:solidFill>
        </p:spPr>
        <p:txBody>
          <a:bodyPr wrap="square">
            <a:noAutofit/>
          </a:bodyPr>
          <a:lstStyle/>
          <a:p>
            <a:endParaRPr lang="fr-CA"/>
          </a:p>
        </p:txBody>
      </p:sp>
    </p:spTree>
    <p:extLst>
      <p:ext uri="{BB962C8B-B14F-4D97-AF65-F5344CB8AC3E}">
        <p14:creationId xmlns:p14="http://schemas.microsoft.com/office/powerpoint/2010/main" val="3089131681"/>
      </p:ext>
    </p:extLst>
  </p:cSld>
  <p:clrMapOvr>
    <a:overrideClrMapping bg1="lt1" tx1="dk1" bg2="lt2" tx2="dk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Vide">
    <p:bg>
      <p:bgPr>
        <a:solidFill>
          <a:schemeClr val="bg2">
            <a:alpha val="50000"/>
          </a:schemeClr>
        </a:solidFill>
        <a:effectLst/>
      </p:bgPr>
    </p:bg>
    <p:spTree>
      <p:nvGrpSpPr>
        <p:cNvPr id="1" name=""/>
        <p:cNvGrpSpPr/>
        <p:nvPr/>
      </p:nvGrpSpPr>
      <p:grpSpPr>
        <a:xfrm>
          <a:off x="0" y="0"/>
          <a:ext cx="0" cy="0"/>
          <a:chOff x="0" y="0"/>
          <a:chExt cx="0" cy="0"/>
        </a:xfrm>
      </p:grpSpPr>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3" name="Connecteur droit 2">
            <a:extLst>
              <a:ext uri="{FF2B5EF4-FFF2-40B4-BE49-F238E27FC236}">
                <a16:creationId xmlns:a16="http://schemas.microsoft.com/office/drawing/2014/main" id="{B97D4805-0094-2888-FE46-BC5E57555665}"/>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7920084"/>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rédits">
    <p:bg>
      <p:bgPr>
        <a:solidFill>
          <a:schemeClr val="bg2">
            <a:alpha val="50000"/>
          </a:schemeClr>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1080000" anchor="ctr" anchorCtr="0">
            <a:noAutofit/>
          </a:bodyPr>
          <a:lstStyle>
            <a:lvl2pPr>
              <a:defRPr sz="2000"/>
            </a:lvl2pPr>
            <a:lvl3pPr>
              <a:defRPr sz="2000"/>
            </a:lvl3pPr>
            <a:lvl4pPr>
              <a:defRPr sz="2000"/>
            </a:lvl4pPr>
            <a:lvl5pPr>
              <a:defRPr sz="2000"/>
            </a:lvl5pPr>
            <a:lvl6pPr marL="0" indent="0">
              <a:spcBef>
                <a:spcPts val="1200"/>
              </a:spcBef>
              <a:spcAft>
                <a:spcPts val="1200"/>
              </a:spcAft>
              <a:buNone/>
              <a:defRPr sz="2000" u="sng" baseline="0">
                <a:solidFill>
                  <a:schemeClr val="tx2"/>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pic>
        <p:nvPicPr>
          <p:cNvPr id="3" name="Image 2">
            <a:extLst>
              <a:ext uri="{FF2B5EF4-FFF2-40B4-BE49-F238E27FC236}">
                <a16:creationId xmlns:a16="http://schemas.microsoft.com/office/drawing/2014/main" id="{F6F1D893-D5E4-83CF-9562-57123F0081A7}"/>
              </a:ext>
            </a:extLst>
          </p:cNvPr>
          <p:cNvPicPr>
            <a:picLocks noChangeAspect="1"/>
          </p:cNvPicPr>
          <p:nvPr userDrawn="1"/>
        </p:nvPicPr>
        <p:blipFill>
          <a:blip r:embed="rId2"/>
          <a:stretch>
            <a:fillRect/>
          </a:stretch>
        </p:blipFill>
        <p:spPr>
          <a:xfrm>
            <a:off x="9885770" y="5773934"/>
            <a:ext cx="1638000" cy="482857"/>
          </a:xfrm>
          <a:prstGeom prst="rect">
            <a:avLst/>
          </a:prstGeom>
        </p:spPr>
      </p:pic>
    </p:spTree>
    <p:extLst>
      <p:ext uri="{BB962C8B-B14F-4D97-AF65-F5344CB8AC3E}">
        <p14:creationId xmlns:p14="http://schemas.microsoft.com/office/powerpoint/2010/main" val="271671141"/>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Valeurs">
    <p:bg>
      <p:bgPr>
        <a:solidFill>
          <a:schemeClr val="bg2">
            <a:alpha val="50000"/>
          </a:schemeClr>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720000" anchor="ctr" anchorCtr="0">
            <a:noAutofit/>
          </a:bodyPr>
          <a:lstStyle>
            <a:lvl1pPr>
              <a:defRPr>
                <a:solidFill>
                  <a:schemeClr val="tx2"/>
                </a:solidFill>
              </a:defRPr>
            </a:lvl1pPr>
            <a:lvl2pPr>
              <a:spcBef>
                <a:spcPts val="2400"/>
              </a:spcBef>
              <a:defRPr sz="2400">
                <a:solidFill>
                  <a:schemeClr val="tx2"/>
                </a:solidFill>
              </a:defRPr>
            </a:lvl2pPr>
            <a:lvl3pPr>
              <a:spcBef>
                <a:spcPts val="2400"/>
              </a:spcBef>
              <a:defRPr sz="2400">
                <a:solidFill>
                  <a:schemeClr val="tx2"/>
                </a:solidFill>
              </a:defRPr>
            </a:lvl3pPr>
            <a:lvl4pPr>
              <a:spcBef>
                <a:spcPts val="2400"/>
              </a:spcBef>
              <a:defRPr sz="2400">
                <a:solidFill>
                  <a:schemeClr val="tx2"/>
                </a:solidFill>
              </a:defRPr>
            </a:lvl4pPr>
            <a:lvl5pPr>
              <a:spcBef>
                <a:spcPts val="2400"/>
              </a:spcBef>
              <a:defRPr sz="2400">
                <a:solidFill>
                  <a:schemeClr val="tx2"/>
                </a:solidFill>
              </a:defRPr>
            </a:lvl5pPr>
            <a:lvl6pPr marL="0" indent="0">
              <a:spcBef>
                <a:spcPts val="2400"/>
              </a:spcBef>
              <a:spcAft>
                <a:spcPts val="1200"/>
              </a:spcAft>
              <a:buNone/>
              <a:defRPr sz="2400" u="sng" baseline="0">
                <a:solidFill>
                  <a:schemeClr val="tx2"/>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sp>
        <p:nvSpPr>
          <p:cNvPr id="2" name="Espace réservé du pied de page 1">
            <a:extLst>
              <a:ext uri="{FF2B5EF4-FFF2-40B4-BE49-F238E27FC236}">
                <a16:creationId xmlns:a16="http://schemas.microsoft.com/office/drawing/2014/main" id="{07E56D6B-9FDF-A3F3-1709-E44F0319129B}"/>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4" name="Espace réservé du numéro de diapositive 3">
            <a:extLst>
              <a:ext uri="{FF2B5EF4-FFF2-40B4-BE49-F238E27FC236}">
                <a16:creationId xmlns:a16="http://schemas.microsoft.com/office/drawing/2014/main" id="{0F643D41-F60F-D2A5-6B64-CA7C48B6502E}"/>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5" name="Connecteur droit 4">
            <a:extLst>
              <a:ext uri="{FF2B5EF4-FFF2-40B4-BE49-F238E27FC236}">
                <a16:creationId xmlns:a16="http://schemas.microsoft.com/office/drawing/2014/main" id="{74AC94CE-892E-A2F9-DA5C-0F47F40657C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1388339"/>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uverture">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hasCustomPrompt="1"/>
          </p:nvPr>
        </p:nvSpPr>
        <p:spPr>
          <a:xfrm>
            <a:off x="623888" y="1206749"/>
            <a:ext cx="5914800" cy="2643799"/>
          </a:xfrm>
        </p:spPr>
        <p:txBody>
          <a:bodyPr lIns="0" tIns="0" rIns="0" bIns="0" anchor="t" anchorCtr="0">
            <a:noAutofit/>
          </a:bodyPr>
          <a:lstStyle>
            <a:lvl1pPr algn="l">
              <a:lnSpc>
                <a:spcPct val="100000"/>
              </a:lnSpc>
              <a:defRPr sz="4200">
                <a:latin typeface="Archivo Condensed Condensed Light" panose="020B0604020202020204" charset="0"/>
                <a:cs typeface="Archivo Condensed Condensed Light" panose="020B0604020202020204" charset="0"/>
              </a:defRPr>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626798"/>
            <a:ext cx="5914800" cy="330634"/>
          </a:xfrm>
        </p:spPr>
        <p:txBody>
          <a:bodyPr lIns="0" tIns="0" rIns="0" bIns="0">
            <a:noAutofit/>
          </a:bodyPr>
          <a:lstStyle>
            <a:lvl1pPr marL="0" indent="0" algn="l">
              <a:buNone/>
              <a:defRPr sz="1600" b="1" i="0" cap="all" spc="300" baseline="0">
                <a:solidFill>
                  <a:schemeClr val="accent1"/>
                </a:solidFill>
                <a:latin typeface="Nunito Black"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
        <p:nvSpPr>
          <p:cNvPr id="17" name="Espace réservé du texte 16">
            <a:extLst>
              <a:ext uri="{FF2B5EF4-FFF2-40B4-BE49-F238E27FC236}">
                <a16:creationId xmlns:a16="http://schemas.microsoft.com/office/drawing/2014/main" id="{0431962B-76E1-2AB8-EE7A-F957D665B796}"/>
              </a:ext>
            </a:extLst>
          </p:cNvPr>
          <p:cNvSpPr>
            <a:spLocks noGrp="1"/>
          </p:cNvSpPr>
          <p:nvPr>
            <p:ph type="body" sz="quarter" idx="10" hasCustomPrompt="1"/>
          </p:nvPr>
        </p:nvSpPr>
        <p:spPr>
          <a:xfrm>
            <a:off x="623888" y="5110143"/>
            <a:ext cx="5914800" cy="1156892"/>
          </a:xfrm>
        </p:spPr>
        <p:txBody>
          <a:bodyPr lIns="0" tIns="0" rIns="0" bIns="0" anchor="b" anchorCtr="0">
            <a:noAutofit/>
          </a:bodyPr>
          <a:lstStyle>
            <a:lvl1pPr>
              <a:spcBef>
                <a:spcPts val="600"/>
              </a:spcBef>
              <a:defRPr sz="1800" b="0">
                <a:latin typeface="+mn-lt"/>
              </a:defRPr>
            </a:lvl1pPr>
            <a:lvl3pPr>
              <a:spcBef>
                <a:spcPts val="600"/>
              </a:spcBef>
              <a:defRPr/>
            </a:lvl3pPr>
          </a:lstStyle>
          <a:p>
            <a:pPr lvl="0"/>
            <a:r>
              <a:rPr lang="fr-CA"/>
              <a:t>Présenté à …</a:t>
            </a:r>
          </a:p>
          <a:p>
            <a:pPr lvl="0"/>
            <a:r>
              <a:rPr lang="fr-CA"/>
              <a:t>Date</a:t>
            </a:r>
          </a:p>
        </p:txBody>
      </p:sp>
      <p:pic>
        <p:nvPicPr>
          <p:cNvPr id="4" name="Image 3">
            <a:extLst>
              <a:ext uri="{FF2B5EF4-FFF2-40B4-BE49-F238E27FC236}">
                <a16:creationId xmlns:a16="http://schemas.microsoft.com/office/drawing/2014/main" id="{09F5F0B6-D4A1-BC16-594C-1A8FCA68226F}"/>
              </a:ext>
            </a:extLst>
          </p:cNvPr>
          <p:cNvPicPr>
            <a:picLocks noChangeAspect="1"/>
          </p:cNvPicPr>
          <p:nvPr userDrawn="1"/>
        </p:nvPicPr>
        <p:blipFill>
          <a:blip r:embed="rId2"/>
          <a:stretch>
            <a:fillRect/>
          </a:stretch>
        </p:blipFill>
        <p:spPr>
          <a:xfrm>
            <a:off x="9885770" y="5773934"/>
            <a:ext cx="1638000" cy="482857"/>
          </a:xfrm>
          <a:prstGeom prst="rect">
            <a:avLst/>
          </a:prstGeom>
        </p:spPr>
      </p:pic>
    </p:spTree>
    <p:extLst>
      <p:ext uri="{BB962C8B-B14F-4D97-AF65-F5344CB8AC3E}">
        <p14:creationId xmlns:p14="http://schemas.microsoft.com/office/powerpoint/2010/main" val="2242524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accent5">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hasCustomPrompt="1"/>
          </p:nvPr>
        </p:nvSpPr>
        <p:spPr>
          <a:xfrm>
            <a:off x="623888" y="2513861"/>
            <a:ext cx="5112000" cy="2503750"/>
          </a:xfrm>
        </p:spPr>
        <p:txBody>
          <a:bodyPr lIns="0" tIns="0" rIns="0" bIns="0" anchor="t" anchorCtr="0">
            <a:noAutofit/>
          </a:bodyPr>
          <a:lstStyle>
            <a:lvl1pPr algn="l">
              <a:defRPr sz="3700">
                <a:latin typeface="Archivo ExtraBold" pitchFamily="2" charset="0"/>
                <a:cs typeface="Archivo ExtraBold" pitchFamily="2" charset="0"/>
              </a:defRPr>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791556"/>
            <a:ext cx="3953503" cy="433411"/>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83247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ection – Résumé">
    <p:bg>
      <p:bgPr>
        <a:solidFill>
          <a:schemeClr val="accent5">
            <a:alpha val="50000"/>
          </a:schemeClr>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360000" tIns="0" rIns="0" bIns="0" anchor="ctr" anchorCtr="0">
            <a:noAutofit/>
          </a:bodyPr>
          <a:lstStyle>
            <a:lvl1pPr>
              <a:defRPr sz="2400" b="1">
                <a:latin typeface="Archivo" pitchFamily="2" charset="0"/>
                <a:cs typeface="Archivo" pitchFamily="2" charset="0"/>
              </a:defRPr>
            </a:lvl1pPr>
            <a:lvl2pPr>
              <a:defRPr>
                <a:latin typeface="Archivo" pitchFamily="2" charset="0"/>
                <a:cs typeface="Archivo" pitchFamily="2" charset="0"/>
              </a:defRPr>
            </a:lvl2pPr>
            <a:lvl3pPr>
              <a:defRPr>
                <a:latin typeface="Archivo" pitchFamily="2" charset="0"/>
                <a:cs typeface="Archivo" pitchFamily="2" charset="0"/>
              </a:defRPr>
            </a:lvl3pPr>
            <a:lvl4pPr>
              <a:buClrTx/>
              <a:defRPr>
                <a:latin typeface="Archivo" pitchFamily="2" charset="0"/>
                <a:cs typeface="Archivo" pitchFamily="2" charset="0"/>
              </a:defRPr>
            </a:lvl4pPr>
            <a:lvl5pPr>
              <a:buClrTx/>
              <a:defRPr>
                <a:latin typeface="Archivo" pitchFamily="2" charset="0"/>
                <a:cs typeface="Archivo" pitchFamily="2" charset="0"/>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hasCustomPrompt="1"/>
          </p:nvPr>
        </p:nvSpPr>
        <p:spPr>
          <a:xfrm>
            <a:off x="623888" y="2513861"/>
            <a:ext cx="5112000" cy="2503750"/>
          </a:xfrm>
        </p:spPr>
        <p:txBody>
          <a:bodyPr lIns="0" tIns="0" rIns="0" bIns="0" anchor="t" anchorCtr="0">
            <a:noAutofit/>
          </a:bodyPr>
          <a:lstStyle>
            <a:lvl1pPr algn="l">
              <a:defRPr sz="3700">
                <a:latin typeface="Archivo ExtraBold" pitchFamily="2" charset="0"/>
                <a:cs typeface="Archivo ExtraBold" pitchFamily="2" charset="0"/>
              </a:defRPr>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791556"/>
            <a:ext cx="3953503" cy="433411"/>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2868875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urant – 1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b="0">
                <a:solidFill>
                  <a:schemeClr val="tx1"/>
                </a:solidFill>
                <a:latin typeface="Archivo Condensed Condensed Lig" pitchFamily="2" charset="0"/>
                <a:cs typeface="Archivo Condensed Condensed Lig" pitchFamily="2" charset="0"/>
              </a:defRPr>
            </a:lvl1pPr>
          </a:lstStyle>
          <a:p>
            <a:r>
              <a:rPr lang="fr-CA"/>
              <a:t>Modifier le style du titre</a:t>
            </a:r>
          </a:p>
        </p:txBody>
      </p:sp>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1703388"/>
            <a:ext cx="109093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7670230"/>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urant – Intro">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8" name="Espace réservé du texte 10">
            <a:extLst>
              <a:ext uri="{FF2B5EF4-FFF2-40B4-BE49-F238E27FC236}">
                <a16:creationId xmlns:a16="http://schemas.microsoft.com/office/drawing/2014/main" id="{0C9C90B7-E30A-4960-02B4-CF58A92DF4A8}"/>
              </a:ext>
            </a:extLst>
          </p:cNvPr>
          <p:cNvSpPr>
            <a:spLocks noGrp="1"/>
          </p:cNvSpPr>
          <p:nvPr>
            <p:ph type="body" sz="quarter" idx="16"/>
          </p:nvPr>
        </p:nvSpPr>
        <p:spPr>
          <a:xfrm>
            <a:off x="62388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9" name="Espace réservé du texte 10">
            <a:extLst>
              <a:ext uri="{FF2B5EF4-FFF2-40B4-BE49-F238E27FC236}">
                <a16:creationId xmlns:a16="http://schemas.microsoft.com/office/drawing/2014/main" id="{D3ADD3EF-0912-3CCC-FF1D-BF982080664C}"/>
              </a:ext>
            </a:extLst>
          </p:cNvPr>
          <p:cNvSpPr>
            <a:spLocks noGrp="1"/>
          </p:cNvSpPr>
          <p:nvPr>
            <p:ph type="body" sz="quarter" idx="17"/>
          </p:nvPr>
        </p:nvSpPr>
        <p:spPr>
          <a:xfrm>
            <a:off x="4346513" y="1703388"/>
            <a:ext cx="7177255"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575620520"/>
      </p:ext>
    </p:extLst>
  </p:cSld>
  <p:clrMapOvr>
    <a:overrideClrMapping bg1="lt1" tx1="dk1" bg2="lt2" tx2="dk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urant – 2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7" name="Espace réservé du texte 10">
            <a:extLst>
              <a:ext uri="{FF2B5EF4-FFF2-40B4-BE49-F238E27FC236}">
                <a16:creationId xmlns:a16="http://schemas.microsoft.com/office/drawing/2014/main" id="{2DCE11A2-3076-C858-FDF0-30417665ED87}"/>
              </a:ext>
            </a:extLst>
          </p:cNvPr>
          <p:cNvSpPr>
            <a:spLocks noGrp="1"/>
          </p:cNvSpPr>
          <p:nvPr>
            <p:ph type="body" sz="quarter" idx="16"/>
          </p:nvPr>
        </p:nvSpPr>
        <p:spPr>
          <a:xfrm>
            <a:off x="623886"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8" name="Espace réservé du texte 10">
            <a:extLst>
              <a:ext uri="{FF2B5EF4-FFF2-40B4-BE49-F238E27FC236}">
                <a16:creationId xmlns:a16="http://schemas.microsoft.com/office/drawing/2014/main" id="{10005E60-9F22-8F24-4223-47B99DC3AB10}"/>
              </a:ext>
            </a:extLst>
          </p:cNvPr>
          <p:cNvSpPr>
            <a:spLocks noGrp="1"/>
          </p:cNvSpPr>
          <p:nvPr>
            <p:ph type="body" sz="quarter" idx="17"/>
          </p:nvPr>
        </p:nvSpPr>
        <p:spPr>
          <a:xfrm>
            <a:off x="6258538"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36721720"/>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urant – 3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 name="Espace réservé du texte 10">
            <a:extLst>
              <a:ext uri="{FF2B5EF4-FFF2-40B4-BE49-F238E27FC236}">
                <a16:creationId xmlns:a16="http://schemas.microsoft.com/office/drawing/2014/main" id="{E1011319-49C4-2D77-BF99-785E0AA767DA}"/>
              </a:ext>
            </a:extLst>
          </p:cNvPr>
          <p:cNvSpPr>
            <a:spLocks noGrp="1"/>
          </p:cNvSpPr>
          <p:nvPr>
            <p:ph type="body" sz="quarter" idx="17"/>
          </p:nvPr>
        </p:nvSpPr>
        <p:spPr>
          <a:xfrm>
            <a:off x="62388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4" name="Espace réservé du texte 10">
            <a:extLst>
              <a:ext uri="{FF2B5EF4-FFF2-40B4-BE49-F238E27FC236}">
                <a16:creationId xmlns:a16="http://schemas.microsoft.com/office/drawing/2014/main" id="{488B6542-B969-B97D-D55A-EB497887F508}"/>
              </a:ext>
            </a:extLst>
          </p:cNvPr>
          <p:cNvSpPr>
            <a:spLocks noGrp="1"/>
          </p:cNvSpPr>
          <p:nvPr>
            <p:ph type="body" sz="quarter" idx="18"/>
          </p:nvPr>
        </p:nvSpPr>
        <p:spPr>
          <a:xfrm>
            <a:off x="438182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5" name="Espace réservé du texte 10">
            <a:extLst>
              <a:ext uri="{FF2B5EF4-FFF2-40B4-BE49-F238E27FC236}">
                <a16:creationId xmlns:a16="http://schemas.microsoft.com/office/drawing/2014/main" id="{D1116A8F-36D7-9335-E631-55A19031402D}"/>
              </a:ext>
            </a:extLst>
          </p:cNvPr>
          <p:cNvSpPr>
            <a:spLocks noGrp="1"/>
          </p:cNvSpPr>
          <p:nvPr>
            <p:ph type="body" sz="quarter" idx="19"/>
          </p:nvPr>
        </p:nvSpPr>
        <p:spPr>
          <a:xfrm>
            <a:off x="8139768"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7355849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urant – 1 col – 1 visue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Espace réservé du texte 10">
            <a:extLst>
              <a:ext uri="{FF2B5EF4-FFF2-40B4-BE49-F238E27FC236}">
                <a16:creationId xmlns:a16="http://schemas.microsoft.com/office/drawing/2014/main" id="{D21AC401-DD7B-5E7B-D58A-70A261EF15C3}"/>
              </a:ext>
            </a:extLst>
          </p:cNvPr>
          <p:cNvSpPr>
            <a:spLocks noGrp="1"/>
          </p:cNvSpPr>
          <p:nvPr>
            <p:ph type="body" sz="quarter" idx="16"/>
          </p:nvPr>
        </p:nvSpPr>
        <p:spPr>
          <a:xfrm>
            <a:off x="623887" y="1703388"/>
            <a:ext cx="5292000" cy="4316400"/>
          </a:xfrm>
        </p:spPr>
        <p:txBody>
          <a:bodyPr lIns="0" tIns="360000" rIns="0" bIns="0">
            <a:noAutofit/>
          </a:bodyPr>
          <a:lstStyle>
            <a:lvl1pPr>
              <a:defRPr>
                <a:latin typeface="Archivo" pitchFamily="2" charset="0"/>
                <a:cs typeface="Archivo" pitchFamily="2"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240583240"/>
      </p:ext>
    </p:extLst>
  </p:cSld>
  <p:clrMapOvr>
    <a:overrideClrMapping bg1="lt1" tx1="dk1" bg2="lt2" tx2="dk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ourant – photo 1/2">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1768" y="2132945"/>
            <a:ext cx="5292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7"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3373643614"/>
      </p:ext>
    </p:extLst>
  </p:cSld>
  <p:clrMapOvr>
    <a:overrideClrMapping bg1="lt1" tx1="dk1" bg2="lt2" tx2="dk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ourant – photo 1/2 – B">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886" y="2133600"/>
            <a:ext cx="5292000" cy="3707345"/>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41188"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35850144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44">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ourant – photo 1/3">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8139768" y="2131200"/>
            <a:ext cx="3384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5" y="1703388"/>
            <a:ext cx="71784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6313114"/>
      </p:ext>
    </p:extLst>
  </p:cSld>
  <p:clrMapOvr>
    <a:overrideClrMapping bg1="lt1" tx1="dk1" bg2="lt2" tx2="dk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853806" y="2131200"/>
            <a:ext cx="4669962" cy="3708000"/>
          </a:xfrm>
          <a:prstGeom prst="roundRect">
            <a:avLst>
              <a:gd name="adj" fmla="val 2756"/>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8" y="1703388"/>
            <a:ext cx="5818857"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833630690"/>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re – photo 1/2">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pour une image  7">
            <a:extLst>
              <a:ext uri="{FF2B5EF4-FFF2-40B4-BE49-F238E27FC236}">
                <a16:creationId xmlns:a16="http://schemas.microsoft.com/office/drawing/2014/main" id="{A131128E-FB08-3F44-BADF-6E3E302BD128}"/>
              </a:ext>
            </a:extLst>
          </p:cNvPr>
          <p:cNvSpPr>
            <a:spLocks noGrp="1"/>
          </p:cNvSpPr>
          <p:nvPr>
            <p:ph type="pic" sz="quarter" idx="21"/>
          </p:nvPr>
        </p:nvSpPr>
        <p:spPr>
          <a:xfrm>
            <a:off x="6231768" y="2131200"/>
            <a:ext cx="5292000" cy="3708000"/>
          </a:xfrm>
          <a:prstGeom prst="roundRect">
            <a:avLst>
              <a:gd name="adj" fmla="val 3512"/>
            </a:avLst>
          </a:prstGeom>
          <a:solidFill>
            <a:schemeClr val="bg1">
              <a:lumMod val="85000"/>
            </a:schemeClr>
          </a:solidFill>
        </p:spPr>
        <p:txBody>
          <a:bodyPr wrap="square">
            <a:noAutofit/>
          </a:bodyPr>
          <a:lstStyle/>
          <a:p>
            <a:endParaRPr lang="fr-CA"/>
          </a:p>
        </p:txBody>
      </p:sp>
    </p:spTree>
    <p:extLst>
      <p:ext uri="{BB962C8B-B14F-4D97-AF65-F5344CB8AC3E}">
        <p14:creationId xmlns:p14="http://schemas.microsoft.com/office/powerpoint/2010/main" val="911436184"/>
      </p:ext>
    </p:extLst>
  </p:cSld>
  <p:clrMapOvr>
    <a:overrideClrMapping bg1="lt1" tx1="dk1" bg2="lt2" tx2="dk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ourant – 1 col – 1 visue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Espace réservé du texte 10">
            <a:extLst>
              <a:ext uri="{FF2B5EF4-FFF2-40B4-BE49-F238E27FC236}">
                <a16:creationId xmlns:a16="http://schemas.microsoft.com/office/drawing/2014/main" id="{D21AC401-DD7B-5E7B-D58A-70A261EF15C3}"/>
              </a:ext>
            </a:extLst>
          </p:cNvPr>
          <p:cNvSpPr>
            <a:spLocks noGrp="1"/>
          </p:cNvSpPr>
          <p:nvPr>
            <p:ph type="body" sz="quarter" idx="16"/>
          </p:nvPr>
        </p:nvSpPr>
        <p:spPr>
          <a:xfrm>
            <a:off x="623887" y="1703388"/>
            <a:ext cx="5292000" cy="4316400"/>
          </a:xfrm>
        </p:spPr>
        <p:txBody>
          <a:bodyPr lIns="0" tIns="360000" rIns="0" bIns="0">
            <a:noAutofit/>
          </a:bodyPr>
          <a:lstStyle>
            <a:lvl1pPr>
              <a:defRPr>
                <a:latin typeface="Archivo" pitchFamily="2" charset="0"/>
                <a:cs typeface="Archivo" pitchFamily="2"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841279281"/>
      </p:ext>
    </p:extLst>
  </p:cSld>
  <p:clrMapOvr>
    <a:overrideClrMapping bg1="lt1" tx1="dk1" bg2="lt2" tx2="dk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ourant – 1 visuel – 1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10">
            <a:extLst>
              <a:ext uri="{FF2B5EF4-FFF2-40B4-BE49-F238E27FC236}">
                <a16:creationId xmlns:a16="http://schemas.microsoft.com/office/drawing/2014/main" id="{B07F6E7A-0A72-93FF-F62C-05BA7C55DB67}"/>
              </a:ext>
            </a:extLst>
          </p:cNvPr>
          <p:cNvSpPr>
            <a:spLocks noGrp="1"/>
          </p:cNvSpPr>
          <p:nvPr>
            <p:ph type="body" sz="quarter" idx="16"/>
          </p:nvPr>
        </p:nvSpPr>
        <p:spPr>
          <a:xfrm>
            <a:off x="6237588" y="1703388"/>
            <a:ext cx="52956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4125473057"/>
      </p:ext>
    </p:extLst>
  </p:cSld>
  <p:clrMapOvr>
    <a:overrideClrMapping bg1="lt1" tx1="dk1" bg2="lt2" tx2="dk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re seu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lvl1pPr>
              <a:defRPr>
                <a:solidFill>
                  <a:schemeClr val="tx1"/>
                </a:solidFill>
              </a:defRPr>
            </a:lvl1pPr>
          </a:lstStyle>
          <a:p>
            <a:r>
              <a:rPr lang="fr-CA"/>
              <a:t>Perspective économique sur le développement des tout-petits</a:t>
            </a:r>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7141066"/>
      </p:ext>
    </p:extLst>
  </p:cSld>
  <p:clrMapOvr>
    <a:overrideClrMapping bg1="lt1" tx1="dk1" bg2="lt2" tx2="dk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chéma">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1645247"/>
      </p:ext>
    </p:extLst>
  </p:cSld>
  <p:clrMapOvr>
    <a:overrideClrMapping bg1="lt1" tx1="dk1" bg2="lt2" tx2="dk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gure">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ctr">
              <a:lnSpc>
                <a:spcPct val="100000"/>
              </a:lnSpc>
              <a:defRPr sz="3000" b="0" i="0">
                <a:solidFill>
                  <a:schemeClr val="tx1"/>
                </a:solidFill>
                <a:latin typeface="Archivo Condensed Condensed" pitchFamily="2" charset="77"/>
                <a:cs typeface="Archivo Condensed Condensed" pitchFamily="2" charset="77"/>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228964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urant – 1 visuel – 1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10">
            <a:extLst>
              <a:ext uri="{FF2B5EF4-FFF2-40B4-BE49-F238E27FC236}">
                <a16:creationId xmlns:a16="http://schemas.microsoft.com/office/drawing/2014/main" id="{B07F6E7A-0A72-93FF-F62C-05BA7C55DB67}"/>
              </a:ext>
            </a:extLst>
          </p:cNvPr>
          <p:cNvSpPr>
            <a:spLocks noGrp="1"/>
          </p:cNvSpPr>
          <p:nvPr>
            <p:ph type="body" sz="quarter" idx="16"/>
          </p:nvPr>
        </p:nvSpPr>
        <p:spPr>
          <a:xfrm>
            <a:off x="6237588" y="1703388"/>
            <a:ext cx="52956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711816017"/>
      </p:ext>
    </p:extLst>
  </p:cSld>
  <p:clrMapOvr>
    <a:overrideClrMapping bg1="lt1" tx1="dk1" bg2="lt2" tx2="dk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Fin">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3767987899"/>
      </p:ext>
    </p:extLst>
  </p:cSld>
  <p:clrMapOvr>
    <a:overrideClrMapping bg1="lt1" tx1="dk1" bg2="lt2" tx2="dk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Vide">
    <p:bg>
      <p:bgPr>
        <a:solidFill>
          <a:schemeClr val="bg2">
            <a:alpha val="50000"/>
          </a:schemeClr>
        </a:solidFill>
        <a:effectLst/>
      </p:bgPr>
    </p:bg>
    <p:spTree>
      <p:nvGrpSpPr>
        <p:cNvPr id="1" name=""/>
        <p:cNvGrpSpPr/>
        <p:nvPr/>
      </p:nvGrpSpPr>
      <p:grpSpPr>
        <a:xfrm>
          <a:off x="0" y="0"/>
          <a:ext cx="0" cy="0"/>
          <a:chOff x="0" y="0"/>
          <a:chExt cx="0" cy="0"/>
        </a:xfrm>
      </p:grpSpPr>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3" name="Connecteur droit 2">
            <a:extLst>
              <a:ext uri="{FF2B5EF4-FFF2-40B4-BE49-F238E27FC236}">
                <a16:creationId xmlns:a16="http://schemas.microsoft.com/office/drawing/2014/main" id="{B97D4805-0094-2888-FE46-BC5E57555665}"/>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6801425"/>
      </p:ext>
    </p:extLst>
  </p:cSld>
  <p:clrMapOvr>
    <a:overrideClrMapping bg1="lt1" tx1="dk1" bg2="lt2" tx2="dk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DM">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1703388"/>
            <a:ext cx="10909300" cy="4316400"/>
          </a:xfrm>
        </p:spPr>
        <p:txBody>
          <a:bodyPr lIns="0" tIns="540000" rIns="0" bIns="0">
            <a:noAutofit/>
          </a:bodyPr>
          <a:lstStyle>
            <a:lvl2pPr>
              <a:spcBef>
                <a:spcPts val="2400"/>
              </a:spcBef>
              <a:defRPr/>
            </a:lvl2pPr>
            <a:lvl3pPr>
              <a:spcBef>
                <a:spcPts val="2400"/>
              </a:spcBef>
              <a:defRPr/>
            </a:lvl3pPr>
            <a:lvl4pPr>
              <a:spcBef>
                <a:spcPts val="2400"/>
              </a:spcBef>
              <a:defRPr/>
            </a:lvl4pPr>
            <a:lvl5pPr>
              <a:spcBef>
                <a:spcPts val="2400"/>
              </a:spcBef>
              <a:defRPr/>
            </a:lvl5pPr>
            <a:lvl6pPr marL="0" indent="-468000">
              <a:lnSpc>
                <a:spcPct val="120000"/>
              </a:lnSpc>
              <a:spcBef>
                <a:spcPts val="1800"/>
              </a:spcBef>
              <a:buClrTx/>
              <a:buSzPct val="120000"/>
              <a:buFont typeface="+mj-lt"/>
              <a:buAutoNum type="arabicPeriod"/>
              <a:defRPr sz="2400" b="0" i="0">
                <a:solidFill>
                  <a:schemeClr val="tx2"/>
                </a:solidFill>
                <a:latin typeface="Archivo Condensed Condensed" pitchFamily="2" charset="77"/>
                <a:cs typeface="Archivo Condensed Condensed" pitchFamily="2" charset="77"/>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spTree>
    <p:extLst>
      <p:ext uri="{BB962C8B-B14F-4D97-AF65-F5344CB8AC3E}">
        <p14:creationId xmlns:p14="http://schemas.microsoft.com/office/powerpoint/2010/main" val="3187740908"/>
      </p:ext>
    </p:extLst>
  </p:cSld>
  <p:clrMapOvr>
    <a:overrideClrMapping bg1="lt1" tx1="dk1" bg2="lt2" tx2="dk2" accent1="accent1" accent2="accent2" accent3="accent3" accent4="accent4" accent5="accent5" accent6="accent6" hlink="hlink" folHlink="folHlink"/>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rédits">
    <p:bg>
      <p:bgPr>
        <a:solidFill>
          <a:schemeClr val="bg2">
            <a:alpha val="50000"/>
          </a:schemeClr>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1080000" anchor="ctr" anchorCtr="0">
            <a:noAutofit/>
          </a:bodyPr>
          <a:lstStyle>
            <a:lvl1pPr>
              <a:defRPr>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marL="0" indent="0">
              <a:spcBef>
                <a:spcPts val="1200"/>
              </a:spcBef>
              <a:spcAft>
                <a:spcPts val="1200"/>
              </a:spcAft>
              <a:buNone/>
              <a:defRPr sz="2000" u="sng" baseline="0">
                <a:solidFill>
                  <a:schemeClr val="tx1"/>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pic>
        <p:nvPicPr>
          <p:cNvPr id="3" name="Image 2">
            <a:extLst>
              <a:ext uri="{FF2B5EF4-FFF2-40B4-BE49-F238E27FC236}">
                <a16:creationId xmlns:a16="http://schemas.microsoft.com/office/drawing/2014/main" id="{F6F1D893-D5E4-83CF-9562-57123F0081A7}"/>
              </a:ext>
            </a:extLst>
          </p:cNvPr>
          <p:cNvPicPr>
            <a:picLocks noChangeAspect="1"/>
          </p:cNvPicPr>
          <p:nvPr userDrawn="1"/>
        </p:nvPicPr>
        <p:blipFill>
          <a:blip r:embed="rId2"/>
          <a:stretch>
            <a:fillRect/>
          </a:stretch>
        </p:blipFill>
        <p:spPr>
          <a:xfrm>
            <a:off x="9885770" y="5773934"/>
            <a:ext cx="1638000" cy="482857"/>
          </a:xfrm>
          <a:prstGeom prst="rect">
            <a:avLst/>
          </a:prstGeom>
        </p:spPr>
      </p:pic>
    </p:spTree>
    <p:extLst>
      <p:ext uri="{BB962C8B-B14F-4D97-AF65-F5344CB8AC3E}">
        <p14:creationId xmlns:p14="http://schemas.microsoft.com/office/powerpoint/2010/main" val="1998719506"/>
      </p:ext>
    </p:extLst>
  </p:cSld>
  <p:clrMapOvr>
    <a:overrideClrMapping bg1="lt1" tx1="dk1" bg2="lt2" tx2="dk2" accent1="accent1" accent2="accent2" accent3="accent3" accent4="accent4" accent5="accent5" accent6="accent6" hlink="hlink" folHlink="folHlink"/>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Valeurs">
    <p:bg>
      <p:bgPr>
        <a:solidFill>
          <a:schemeClr val="bg2">
            <a:alpha val="50000"/>
          </a:schemeClr>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720000" anchor="ctr" anchorCtr="0">
            <a:noAutofit/>
          </a:bodyPr>
          <a:lstStyle>
            <a:lvl1pPr>
              <a:defRPr>
                <a:solidFill>
                  <a:schemeClr val="tx1"/>
                </a:solidFill>
              </a:defRPr>
            </a:lvl1pPr>
            <a:lvl2pPr>
              <a:spcBef>
                <a:spcPts val="2400"/>
              </a:spcBef>
              <a:defRPr sz="2400">
                <a:solidFill>
                  <a:schemeClr val="tx1"/>
                </a:solidFill>
              </a:defRPr>
            </a:lvl2pPr>
            <a:lvl3pPr>
              <a:spcBef>
                <a:spcPts val="2400"/>
              </a:spcBef>
              <a:defRPr sz="2400">
                <a:solidFill>
                  <a:schemeClr val="tx1"/>
                </a:solidFill>
              </a:defRPr>
            </a:lvl3pPr>
            <a:lvl4pPr>
              <a:spcBef>
                <a:spcPts val="2400"/>
              </a:spcBef>
              <a:defRPr sz="2400">
                <a:solidFill>
                  <a:schemeClr val="tx1"/>
                </a:solidFill>
              </a:defRPr>
            </a:lvl4pPr>
            <a:lvl5pPr>
              <a:spcBef>
                <a:spcPts val="2400"/>
              </a:spcBef>
              <a:defRPr sz="2400">
                <a:solidFill>
                  <a:schemeClr val="tx1"/>
                </a:solidFill>
              </a:defRPr>
            </a:lvl5pPr>
            <a:lvl6pPr marL="0" indent="0">
              <a:spcBef>
                <a:spcPts val="2400"/>
              </a:spcBef>
              <a:spcAft>
                <a:spcPts val="1200"/>
              </a:spcAft>
              <a:buNone/>
              <a:defRPr sz="2400" u="sng" baseline="0">
                <a:solidFill>
                  <a:schemeClr val="tx1"/>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sp>
        <p:nvSpPr>
          <p:cNvPr id="2" name="Espace réservé du pied de page 1">
            <a:extLst>
              <a:ext uri="{FF2B5EF4-FFF2-40B4-BE49-F238E27FC236}">
                <a16:creationId xmlns:a16="http://schemas.microsoft.com/office/drawing/2014/main" id="{07E56D6B-9FDF-A3F3-1709-E44F0319129B}"/>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4" name="Espace réservé du numéro de diapositive 3">
            <a:extLst>
              <a:ext uri="{FF2B5EF4-FFF2-40B4-BE49-F238E27FC236}">
                <a16:creationId xmlns:a16="http://schemas.microsoft.com/office/drawing/2014/main" id="{0F643D41-F60F-D2A5-6B64-CA7C48B6502E}"/>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5" name="Connecteur droit 4">
            <a:extLst>
              <a:ext uri="{FF2B5EF4-FFF2-40B4-BE49-F238E27FC236}">
                <a16:creationId xmlns:a16="http://schemas.microsoft.com/office/drawing/2014/main" id="{74AC94CE-892E-A2F9-DA5C-0F47F40657C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541801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 seu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626543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chéma">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158728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gure">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ctr">
              <a:lnSpc>
                <a:spcPct val="100000"/>
              </a:lnSpc>
              <a:defRPr sz="3000" b="0" i="0">
                <a:latin typeface="Archivo Condensed Condensed" pitchFamily="2" charset="77"/>
                <a:cs typeface="Archivo Condensed Condensed" pitchFamily="2" charset="77"/>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7569080"/>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183427697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
    <p:bg>
      <p:bgPr>
        <a:solidFill>
          <a:schemeClr val="bg2">
            <a:alpha val="50000"/>
          </a:schemeClr>
        </a:solidFill>
        <a:effectLst/>
      </p:bgPr>
    </p:bg>
    <p:spTree>
      <p:nvGrpSpPr>
        <p:cNvPr id="1" name=""/>
        <p:cNvGrpSpPr/>
        <p:nvPr/>
      </p:nvGrpSpPr>
      <p:grpSpPr>
        <a:xfrm>
          <a:off x="0" y="0"/>
          <a:ext cx="0" cy="0"/>
          <a:chOff x="0" y="0"/>
          <a:chExt cx="0" cy="0"/>
        </a:xfrm>
      </p:grpSpPr>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3" name="Connecteur droit 2">
            <a:extLst>
              <a:ext uri="{FF2B5EF4-FFF2-40B4-BE49-F238E27FC236}">
                <a16:creationId xmlns:a16="http://schemas.microsoft.com/office/drawing/2014/main" id="{B97D4805-0094-2888-FE46-BC5E57555665}"/>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147066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accent5">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hasCustomPrompt="1"/>
          </p:nvPr>
        </p:nvSpPr>
        <p:spPr>
          <a:xfrm>
            <a:off x="623888" y="2513861"/>
            <a:ext cx="5112000" cy="2503750"/>
          </a:xfrm>
        </p:spPr>
        <p:txBody>
          <a:bodyPr lIns="0" tIns="0" rIns="0" bIns="0" anchor="t" anchorCtr="0">
            <a:noAutofit/>
          </a:bodyPr>
          <a:lstStyle>
            <a:lvl1pPr algn="l">
              <a:defRPr sz="3700">
                <a:latin typeface="Archivo ExtraBold" pitchFamily="2" charset="0"/>
                <a:cs typeface="Archivo ExtraBold" pitchFamily="2" charset="0"/>
              </a:defRPr>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791556"/>
            <a:ext cx="3953503" cy="433411"/>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7960744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DM">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1703388"/>
            <a:ext cx="10909300" cy="4316400"/>
          </a:xfrm>
        </p:spPr>
        <p:txBody>
          <a:bodyPr lIns="0" tIns="540000" rIns="0" bIns="0">
            <a:noAutofit/>
          </a:bodyPr>
          <a:lstStyle>
            <a:lvl2pPr>
              <a:spcBef>
                <a:spcPts val="2400"/>
              </a:spcBef>
              <a:defRPr/>
            </a:lvl2pPr>
            <a:lvl3pPr>
              <a:spcBef>
                <a:spcPts val="2400"/>
              </a:spcBef>
              <a:defRPr/>
            </a:lvl3pPr>
            <a:lvl4pPr>
              <a:spcBef>
                <a:spcPts val="2400"/>
              </a:spcBef>
              <a:defRPr/>
            </a:lvl4pPr>
            <a:lvl5pPr>
              <a:spcBef>
                <a:spcPts val="2400"/>
              </a:spcBef>
              <a:defRPr/>
            </a:lvl5pPr>
            <a:lvl6pPr marL="0" indent="-468000">
              <a:lnSpc>
                <a:spcPct val="120000"/>
              </a:lnSpc>
              <a:spcBef>
                <a:spcPts val="1800"/>
              </a:spcBef>
              <a:buClrTx/>
              <a:buSzPct val="120000"/>
              <a:buFont typeface="+mj-lt"/>
              <a:buAutoNum type="arabicPeriod"/>
              <a:defRPr sz="2400" b="0" i="0">
                <a:solidFill>
                  <a:schemeClr val="tx2"/>
                </a:solidFill>
                <a:latin typeface="Archivo Condensed Condensed" pitchFamily="2" charset="77"/>
                <a:cs typeface="Archivo Condensed Condensed" pitchFamily="2" charset="77"/>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spTree>
    <p:extLst>
      <p:ext uri="{BB962C8B-B14F-4D97-AF65-F5344CB8AC3E}">
        <p14:creationId xmlns:p14="http://schemas.microsoft.com/office/powerpoint/2010/main" val="1722462519"/>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rédits">
    <p:bg>
      <p:bgPr>
        <a:solidFill>
          <a:schemeClr val="bg2">
            <a:alpha val="50000"/>
          </a:schemeClr>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1080000" anchor="ctr" anchorCtr="0">
            <a:noAutofit/>
          </a:bodyPr>
          <a:lstStyle>
            <a:lvl2pPr>
              <a:defRPr sz="2000"/>
            </a:lvl2pPr>
            <a:lvl3pPr>
              <a:defRPr sz="2000"/>
            </a:lvl3pPr>
            <a:lvl4pPr>
              <a:defRPr sz="2000"/>
            </a:lvl4pPr>
            <a:lvl5pPr>
              <a:defRPr sz="2000"/>
            </a:lvl5pPr>
            <a:lvl6pPr marL="0" indent="0">
              <a:spcBef>
                <a:spcPts val="1200"/>
              </a:spcBef>
              <a:spcAft>
                <a:spcPts val="1200"/>
              </a:spcAft>
              <a:buNone/>
              <a:defRPr sz="2000" u="sng" baseline="0">
                <a:solidFill>
                  <a:schemeClr val="tx2"/>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pic>
        <p:nvPicPr>
          <p:cNvPr id="3" name="Image 2">
            <a:extLst>
              <a:ext uri="{FF2B5EF4-FFF2-40B4-BE49-F238E27FC236}">
                <a16:creationId xmlns:a16="http://schemas.microsoft.com/office/drawing/2014/main" id="{F6F1D893-D5E4-83CF-9562-57123F0081A7}"/>
              </a:ext>
            </a:extLst>
          </p:cNvPr>
          <p:cNvPicPr>
            <a:picLocks noChangeAspect="1"/>
          </p:cNvPicPr>
          <p:nvPr userDrawn="1"/>
        </p:nvPicPr>
        <p:blipFill>
          <a:blip r:embed="rId2"/>
          <a:stretch>
            <a:fillRect/>
          </a:stretch>
        </p:blipFill>
        <p:spPr>
          <a:xfrm>
            <a:off x="9885770" y="5773934"/>
            <a:ext cx="1638000" cy="482857"/>
          </a:xfrm>
          <a:prstGeom prst="rect">
            <a:avLst/>
          </a:prstGeom>
        </p:spPr>
      </p:pic>
    </p:spTree>
    <p:extLst>
      <p:ext uri="{BB962C8B-B14F-4D97-AF65-F5344CB8AC3E}">
        <p14:creationId xmlns:p14="http://schemas.microsoft.com/office/powerpoint/2010/main" val="396121450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aleurs">
    <p:bg>
      <p:bgPr>
        <a:solidFill>
          <a:schemeClr val="bg2">
            <a:alpha val="50000"/>
          </a:schemeClr>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720000" anchor="ctr" anchorCtr="0">
            <a:noAutofit/>
          </a:bodyPr>
          <a:lstStyle>
            <a:lvl1pPr>
              <a:defRPr>
                <a:solidFill>
                  <a:schemeClr val="tx2"/>
                </a:solidFill>
              </a:defRPr>
            </a:lvl1pPr>
            <a:lvl2pPr>
              <a:spcBef>
                <a:spcPts val="2400"/>
              </a:spcBef>
              <a:defRPr sz="2400">
                <a:solidFill>
                  <a:schemeClr val="tx2"/>
                </a:solidFill>
              </a:defRPr>
            </a:lvl2pPr>
            <a:lvl3pPr>
              <a:spcBef>
                <a:spcPts val="2400"/>
              </a:spcBef>
              <a:defRPr sz="2400">
                <a:solidFill>
                  <a:schemeClr val="tx2"/>
                </a:solidFill>
              </a:defRPr>
            </a:lvl3pPr>
            <a:lvl4pPr>
              <a:spcBef>
                <a:spcPts val="2400"/>
              </a:spcBef>
              <a:defRPr sz="2400">
                <a:solidFill>
                  <a:schemeClr val="tx2"/>
                </a:solidFill>
              </a:defRPr>
            </a:lvl4pPr>
            <a:lvl5pPr>
              <a:spcBef>
                <a:spcPts val="2400"/>
              </a:spcBef>
              <a:defRPr sz="2400">
                <a:solidFill>
                  <a:schemeClr val="tx2"/>
                </a:solidFill>
              </a:defRPr>
            </a:lvl5pPr>
            <a:lvl6pPr marL="0" indent="0">
              <a:spcBef>
                <a:spcPts val="2400"/>
              </a:spcBef>
              <a:spcAft>
                <a:spcPts val="1200"/>
              </a:spcAft>
              <a:buNone/>
              <a:defRPr sz="2400" u="sng" baseline="0">
                <a:solidFill>
                  <a:schemeClr val="tx2"/>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sp>
        <p:nvSpPr>
          <p:cNvPr id="2" name="Espace réservé du pied de page 1">
            <a:extLst>
              <a:ext uri="{FF2B5EF4-FFF2-40B4-BE49-F238E27FC236}">
                <a16:creationId xmlns:a16="http://schemas.microsoft.com/office/drawing/2014/main" id="{07E56D6B-9FDF-A3F3-1709-E44F0319129B}"/>
              </a:ext>
            </a:extLst>
          </p:cNvPr>
          <p:cNvSpPr>
            <a:spLocks noGrp="1"/>
          </p:cNvSpPr>
          <p:nvPr>
            <p:ph type="ftr" sz="quarter" idx="13"/>
          </p:nvPr>
        </p:nvSpPr>
        <p:spPr/>
        <p:txBody>
          <a:bodyPr/>
          <a:lstStyle/>
          <a:p>
            <a:r>
              <a:rPr lang="fr-CA"/>
              <a:t>Observatoire des tout-petits</a:t>
            </a:r>
            <a:endParaRPr lang="fr-CA" sz="1000"/>
          </a:p>
        </p:txBody>
      </p:sp>
      <p:sp>
        <p:nvSpPr>
          <p:cNvPr id="4" name="Espace réservé du numéro de diapositive 3">
            <a:extLst>
              <a:ext uri="{FF2B5EF4-FFF2-40B4-BE49-F238E27FC236}">
                <a16:creationId xmlns:a16="http://schemas.microsoft.com/office/drawing/2014/main" id="{0F643D41-F60F-D2A5-6B64-CA7C48B6502E}"/>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5" name="Connecteur droit 4">
            <a:extLst>
              <a:ext uri="{FF2B5EF4-FFF2-40B4-BE49-F238E27FC236}">
                <a16:creationId xmlns:a16="http://schemas.microsoft.com/office/drawing/2014/main" id="{74AC94CE-892E-A2F9-DA5C-0F47F40657C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6160362"/>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Fin – Ch 1">
    <p:bg>
      <p:bgPr>
        <a:solidFill>
          <a:schemeClr val="accent5">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690687"/>
            <a:ext cx="10944226" cy="4150443"/>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94127084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ection – Ch 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0118246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uvertu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hasCustomPrompt="1"/>
          </p:nvPr>
        </p:nvSpPr>
        <p:spPr>
          <a:xfrm>
            <a:off x="623888" y="1206749"/>
            <a:ext cx="5914800" cy="2643799"/>
          </a:xfrm>
        </p:spPr>
        <p:txBody>
          <a:bodyPr lIns="0" tIns="0" rIns="0" bIns="0" anchor="t" anchorCtr="0">
            <a:noAutofit/>
          </a:bodyPr>
          <a:lstStyle>
            <a:lvl1pPr algn="l">
              <a:lnSpc>
                <a:spcPct val="100000"/>
              </a:lnSpc>
              <a:defRPr sz="4200">
                <a:latin typeface="Archivo Condensed Condensed Light" panose="020B0604020202020204" charset="0"/>
                <a:cs typeface="Archivo Condensed Condensed Light" panose="020B0604020202020204" charset="0"/>
              </a:defRPr>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626798"/>
            <a:ext cx="5914800" cy="330634"/>
          </a:xfrm>
        </p:spPr>
        <p:txBody>
          <a:bodyPr lIns="0" tIns="0" rIns="0" bIns="0">
            <a:noAutofit/>
          </a:bodyPr>
          <a:lstStyle>
            <a:lvl1pPr marL="0" indent="0" algn="l">
              <a:buNone/>
              <a:defRPr sz="1600" b="1" i="0" cap="all" spc="300" baseline="0">
                <a:solidFill>
                  <a:schemeClr val="accent1"/>
                </a:solidFill>
                <a:latin typeface="Nunito Black"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
        <p:nvSpPr>
          <p:cNvPr id="17" name="Espace réservé du texte 16">
            <a:extLst>
              <a:ext uri="{FF2B5EF4-FFF2-40B4-BE49-F238E27FC236}">
                <a16:creationId xmlns:a16="http://schemas.microsoft.com/office/drawing/2014/main" id="{0431962B-76E1-2AB8-EE7A-F957D665B796}"/>
              </a:ext>
            </a:extLst>
          </p:cNvPr>
          <p:cNvSpPr>
            <a:spLocks noGrp="1"/>
          </p:cNvSpPr>
          <p:nvPr>
            <p:ph type="body" sz="quarter" idx="10" hasCustomPrompt="1"/>
          </p:nvPr>
        </p:nvSpPr>
        <p:spPr>
          <a:xfrm>
            <a:off x="623888" y="5110143"/>
            <a:ext cx="5914800" cy="1156892"/>
          </a:xfrm>
        </p:spPr>
        <p:txBody>
          <a:bodyPr lIns="0" tIns="0" rIns="0" bIns="0" anchor="b" anchorCtr="0">
            <a:noAutofit/>
          </a:bodyPr>
          <a:lstStyle>
            <a:lvl1pPr>
              <a:spcBef>
                <a:spcPts val="600"/>
              </a:spcBef>
              <a:defRPr sz="1800" b="0">
                <a:latin typeface="+mn-lt"/>
              </a:defRPr>
            </a:lvl1pPr>
            <a:lvl3pPr>
              <a:spcBef>
                <a:spcPts val="600"/>
              </a:spcBef>
              <a:defRPr/>
            </a:lvl3pPr>
          </a:lstStyle>
          <a:p>
            <a:pPr lvl="0"/>
            <a:r>
              <a:rPr lang="fr-CA"/>
              <a:t>Présenté à …</a:t>
            </a:r>
          </a:p>
          <a:p>
            <a:pPr lvl="0"/>
            <a:r>
              <a:rPr lang="fr-CA"/>
              <a:t>Date</a:t>
            </a:r>
          </a:p>
        </p:txBody>
      </p:sp>
      <p:pic>
        <p:nvPicPr>
          <p:cNvPr id="4" name="Image 3">
            <a:extLst>
              <a:ext uri="{FF2B5EF4-FFF2-40B4-BE49-F238E27FC236}">
                <a16:creationId xmlns:a16="http://schemas.microsoft.com/office/drawing/2014/main" id="{09F5F0B6-D4A1-BC16-594C-1A8FCA68226F}"/>
              </a:ext>
            </a:extLst>
          </p:cNvPr>
          <p:cNvPicPr>
            <a:picLocks noChangeAspect="1"/>
          </p:cNvPicPr>
          <p:nvPr userDrawn="1"/>
        </p:nvPicPr>
        <p:blipFill>
          <a:blip r:embed="rId2"/>
          <a:stretch>
            <a:fillRect/>
          </a:stretch>
        </p:blipFill>
        <p:spPr>
          <a:xfrm>
            <a:off x="9885770" y="5773934"/>
            <a:ext cx="1638000" cy="482857"/>
          </a:xfrm>
          <a:prstGeom prst="rect">
            <a:avLst/>
          </a:prstGeom>
        </p:spPr>
      </p:pic>
    </p:spTree>
    <p:extLst>
      <p:ext uri="{BB962C8B-B14F-4D97-AF65-F5344CB8AC3E}">
        <p14:creationId xmlns:p14="http://schemas.microsoft.com/office/powerpoint/2010/main" val="40993373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hasCustomPrompt="1"/>
          </p:nvPr>
        </p:nvSpPr>
        <p:spPr>
          <a:xfrm>
            <a:off x="623888" y="2513861"/>
            <a:ext cx="5112000" cy="2503750"/>
          </a:xfrm>
        </p:spPr>
        <p:txBody>
          <a:bodyPr lIns="0" tIns="0" rIns="0" bIns="0" anchor="t" anchorCtr="0">
            <a:noAutofit/>
          </a:bodyPr>
          <a:lstStyle>
            <a:lvl1pPr algn="l">
              <a:defRPr sz="3700">
                <a:latin typeface="Archivo ExtraBold" pitchFamily="2" charset="0"/>
                <a:cs typeface="Archivo ExtraBold" pitchFamily="2" charset="0"/>
              </a:defRPr>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791556"/>
            <a:ext cx="3953503" cy="433411"/>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24969127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 Résumé">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360000" tIns="0" rIns="0" bIns="0" anchor="ctr" anchorCtr="0">
            <a:noAutofit/>
          </a:bodyPr>
          <a:lstStyle>
            <a:lvl1pPr>
              <a:defRPr sz="2400" b="1">
                <a:latin typeface="Archivo" pitchFamily="2" charset="0"/>
                <a:cs typeface="Archivo" pitchFamily="2" charset="0"/>
              </a:defRPr>
            </a:lvl1pPr>
            <a:lvl2pPr>
              <a:defRPr>
                <a:latin typeface="Archivo" pitchFamily="2" charset="0"/>
                <a:cs typeface="Archivo" pitchFamily="2" charset="0"/>
              </a:defRPr>
            </a:lvl2pPr>
            <a:lvl3pPr>
              <a:defRPr>
                <a:latin typeface="Archivo" pitchFamily="2" charset="0"/>
                <a:cs typeface="Archivo" pitchFamily="2" charset="0"/>
              </a:defRPr>
            </a:lvl3pPr>
            <a:lvl4pPr>
              <a:buClrTx/>
              <a:defRPr>
                <a:latin typeface="Archivo" pitchFamily="2" charset="0"/>
                <a:cs typeface="Archivo" pitchFamily="2" charset="0"/>
              </a:defRPr>
            </a:lvl4pPr>
            <a:lvl5pPr>
              <a:buClrTx/>
              <a:defRPr>
                <a:latin typeface="Archivo" pitchFamily="2" charset="0"/>
                <a:cs typeface="Archivo" pitchFamily="2" charset="0"/>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hasCustomPrompt="1"/>
          </p:nvPr>
        </p:nvSpPr>
        <p:spPr>
          <a:xfrm>
            <a:off x="623888" y="2513861"/>
            <a:ext cx="5112000" cy="2503750"/>
          </a:xfrm>
        </p:spPr>
        <p:txBody>
          <a:bodyPr lIns="0" tIns="0" rIns="0" bIns="0" anchor="t" anchorCtr="0">
            <a:noAutofit/>
          </a:bodyPr>
          <a:lstStyle>
            <a:lvl1pPr algn="l">
              <a:defRPr sz="3700">
                <a:latin typeface="Archivo ExtraBold" pitchFamily="2" charset="0"/>
                <a:cs typeface="Archivo ExtraBold" pitchFamily="2" charset="0"/>
              </a:defRPr>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791556"/>
            <a:ext cx="3953503" cy="433411"/>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31600544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urant – 1 co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b="0">
                <a:solidFill>
                  <a:schemeClr val="tx1"/>
                </a:solidFill>
                <a:latin typeface="Archivo Condensed Condensed Lig" pitchFamily="2" charset="0"/>
                <a:cs typeface="Archivo Condensed Condensed Lig" pitchFamily="2" charset="0"/>
              </a:defRPr>
            </a:lvl1pPr>
          </a:lstStyle>
          <a:p>
            <a:r>
              <a:rPr lang="fr-CA"/>
              <a:t>Modifier le style du titre</a:t>
            </a:r>
          </a:p>
        </p:txBody>
      </p:sp>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1703388"/>
            <a:ext cx="109093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195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urant – Intr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8" name="Espace réservé du texte 10">
            <a:extLst>
              <a:ext uri="{FF2B5EF4-FFF2-40B4-BE49-F238E27FC236}">
                <a16:creationId xmlns:a16="http://schemas.microsoft.com/office/drawing/2014/main" id="{0C9C90B7-E30A-4960-02B4-CF58A92DF4A8}"/>
              </a:ext>
            </a:extLst>
          </p:cNvPr>
          <p:cNvSpPr>
            <a:spLocks noGrp="1"/>
          </p:cNvSpPr>
          <p:nvPr>
            <p:ph type="body" sz="quarter" idx="16"/>
          </p:nvPr>
        </p:nvSpPr>
        <p:spPr>
          <a:xfrm>
            <a:off x="62388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9" name="Espace réservé du texte 10">
            <a:extLst>
              <a:ext uri="{FF2B5EF4-FFF2-40B4-BE49-F238E27FC236}">
                <a16:creationId xmlns:a16="http://schemas.microsoft.com/office/drawing/2014/main" id="{D3ADD3EF-0912-3CCC-FF1D-BF982080664C}"/>
              </a:ext>
            </a:extLst>
          </p:cNvPr>
          <p:cNvSpPr>
            <a:spLocks noGrp="1"/>
          </p:cNvSpPr>
          <p:nvPr>
            <p:ph type="body" sz="quarter" idx="17"/>
          </p:nvPr>
        </p:nvSpPr>
        <p:spPr>
          <a:xfrm>
            <a:off x="4346513" y="1703388"/>
            <a:ext cx="7177255"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85568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 Résumé">
    <p:bg>
      <p:bgPr>
        <a:solidFill>
          <a:schemeClr val="accent5">
            <a:alpha val="50000"/>
          </a:schemeClr>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360000" tIns="0" rIns="0" bIns="0" anchor="ctr" anchorCtr="0">
            <a:noAutofit/>
          </a:bodyPr>
          <a:lstStyle>
            <a:lvl1pPr>
              <a:defRPr sz="2400" b="1">
                <a:latin typeface="Archivo" pitchFamily="2" charset="0"/>
                <a:cs typeface="Archivo" pitchFamily="2" charset="0"/>
              </a:defRPr>
            </a:lvl1pPr>
            <a:lvl2pPr>
              <a:defRPr>
                <a:latin typeface="Archivo" pitchFamily="2" charset="0"/>
                <a:cs typeface="Archivo" pitchFamily="2" charset="0"/>
              </a:defRPr>
            </a:lvl2pPr>
            <a:lvl3pPr>
              <a:defRPr>
                <a:latin typeface="Archivo" pitchFamily="2" charset="0"/>
                <a:cs typeface="Archivo" pitchFamily="2" charset="0"/>
              </a:defRPr>
            </a:lvl3pPr>
            <a:lvl4pPr>
              <a:buClrTx/>
              <a:defRPr>
                <a:latin typeface="Archivo" pitchFamily="2" charset="0"/>
                <a:cs typeface="Archivo" pitchFamily="2" charset="0"/>
              </a:defRPr>
            </a:lvl4pPr>
            <a:lvl5pPr>
              <a:buClrTx/>
              <a:defRPr>
                <a:latin typeface="Archivo" pitchFamily="2" charset="0"/>
                <a:cs typeface="Archivo" pitchFamily="2" charset="0"/>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hasCustomPrompt="1"/>
          </p:nvPr>
        </p:nvSpPr>
        <p:spPr>
          <a:xfrm>
            <a:off x="623888" y="2513861"/>
            <a:ext cx="5112000" cy="2503750"/>
          </a:xfrm>
        </p:spPr>
        <p:txBody>
          <a:bodyPr lIns="0" tIns="0" rIns="0" bIns="0" anchor="t" anchorCtr="0">
            <a:noAutofit/>
          </a:bodyPr>
          <a:lstStyle>
            <a:lvl1pPr algn="l">
              <a:defRPr sz="3700">
                <a:latin typeface="Archivo ExtraBold" pitchFamily="2" charset="0"/>
                <a:cs typeface="Archivo ExtraBold" pitchFamily="2" charset="0"/>
              </a:defRPr>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791556"/>
            <a:ext cx="3953503" cy="433411"/>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9632799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urant – 2 co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7" name="Espace réservé du texte 10">
            <a:extLst>
              <a:ext uri="{FF2B5EF4-FFF2-40B4-BE49-F238E27FC236}">
                <a16:creationId xmlns:a16="http://schemas.microsoft.com/office/drawing/2014/main" id="{2DCE11A2-3076-C858-FDF0-30417665ED87}"/>
              </a:ext>
            </a:extLst>
          </p:cNvPr>
          <p:cNvSpPr>
            <a:spLocks noGrp="1"/>
          </p:cNvSpPr>
          <p:nvPr>
            <p:ph type="body" sz="quarter" idx="16"/>
          </p:nvPr>
        </p:nvSpPr>
        <p:spPr>
          <a:xfrm>
            <a:off x="623886"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buNone/>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p:txBody>
      </p:sp>
      <p:sp>
        <p:nvSpPr>
          <p:cNvPr id="8" name="Espace réservé du texte 10">
            <a:extLst>
              <a:ext uri="{FF2B5EF4-FFF2-40B4-BE49-F238E27FC236}">
                <a16:creationId xmlns:a16="http://schemas.microsoft.com/office/drawing/2014/main" id="{10005E60-9F22-8F24-4223-47B99DC3AB10}"/>
              </a:ext>
            </a:extLst>
          </p:cNvPr>
          <p:cNvSpPr>
            <a:spLocks noGrp="1"/>
          </p:cNvSpPr>
          <p:nvPr>
            <p:ph type="body" sz="quarter" idx="17"/>
          </p:nvPr>
        </p:nvSpPr>
        <p:spPr>
          <a:xfrm>
            <a:off x="6258538"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3230025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urant – 3 co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 name="Espace réservé du texte 10">
            <a:extLst>
              <a:ext uri="{FF2B5EF4-FFF2-40B4-BE49-F238E27FC236}">
                <a16:creationId xmlns:a16="http://schemas.microsoft.com/office/drawing/2014/main" id="{E1011319-49C4-2D77-BF99-785E0AA767DA}"/>
              </a:ext>
            </a:extLst>
          </p:cNvPr>
          <p:cNvSpPr>
            <a:spLocks noGrp="1"/>
          </p:cNvSpPr>
          <p:nvPr>
            <p:ph type="body" sz="quarter" idx="17"/>
          </p:nvPr>
        </p:nvSpPr>
        <p:spPr>
          <a:xfrm>
            <a:off x="62388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buNone/>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p:txBody>
      </p:sp>
      <p:sp>
        <p:nvSpPr>
          <p:cNvPr id="14" name="Espace réservé du texte 10">
            <a:extLst>
              <a:ext uri="{FF2B5EF4-FFF2-40B4-BE49-F238E27FC236}">
                <a16:creationId xmlns:a16="http://schemas.microsoft.com/office/drawing/2014/main" id="{488B6542-B969-B97D-D55A-EB497887F508}"/>
              </a:ext>
            </a:extLst>
          </p:cNvPr>
          <p:cNvSpPr>
            <a:spLocks noGrp="1"/>
          </p:cNvSpPr>
          <p:nvPr>
            <p:ph type="body" sz="quarter" idx="18"/>
          </p:nvPr>
        </p:nvSpPr>
        <p:spPr>
          <a:xfrm>
            <a:off x="438182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5" name="Espace réservé du texte 10">
            <a:extLst>
              <a:ext uri="{FF2B5EF4-FFF2-40B4-BE49-F238E27FC236}">
                <a16:creationId xmlns:a16="http://schemas.microsoft.com/office/drawing/2014/main" id="{D1116A8F-36D7-9335-E631-55A19031402D}"/>
              </a:ext>
            </a:extLst>
          </p:cNvPr>
          <p:cNvSpPr>
            <a:spLocks noGrp="1"/>
          </p:cNvSpPr>
          <p:nvPr>
            <p:ph type="body" sz="quarter" idx="19"/>
          </p:nvPr>
        </p:nvSpPr>
        <p:spPr>
          <a:xfrm>
            <a:off x="8139768"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9766362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urant – photo 1/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1768" y="2132945"/>
            <a:ext cx="5292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7"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buNone/>
              <a:defRPr>
                <a:latin typeface="+mn-lt"/>
              </a:defRPr>
            </a:lvl5pPr>
            <a:lvl6pPr>
              <a:defRPr>
                <a:latin typeface="+mn-lt"/>
              </a:defRPr>
            </a:lvl6pPr>
            <a:lvl7pPr>
              <a:defRPr>
                <a:latin typeface="+mn-lt"/>
              </a:defRPr>
            </a:lvl7pPr>
            <a:lvl8pPr>
              <a:defRPr>
                <a:latin typeface="+mn-lt"/>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Tree>
    <p:extLst>
      <p:ext uri="{BB962C8B-B14F-4D97-AF65-F5344CB8AC3E}">
        <p14:creationId xmlns:p14="http://schemas.microsoft.com/office/powerpoint/2010/main" val="1626613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urant – photo 1/2 – B">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886" y="2133600"/>
            <a:ext cx="5292000" cy="3707345"/>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41188"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120288738"/>
      </p:ext>
    </p:extLst>
  </p:cSld>
  <p:clrMapOvr>
    <a:masterClrMapping/>
  </p:clrMapOvr>
  <p:extLst>
    <p:ext uri="{DCECCB84-F9BA-43D5-87BE-67443E8EF086}">
      <p15:sldGuideLst xmlns:p15="http://schemas.microsoft.com/office/powerpoint/2012/main">
        <p15:guide id="1" orient="horz" pos="134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urant – photo 1/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8139768" y="2131200"/>
            <a:ext cx="3384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5" y="1703388"/>
            <a:ext cx="71784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buNone/>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p:txBody>
      </p:sp>
    </p:spTree>
    <p:extLst>
      <p:ext uri="{BB962C8B-B14F-4D97-AF65-F5344CB8AC3E}">
        <p14:creationId xmlns:p14="http://schemas.microsoft.com/office/powerpoint/2010/main" val="4482217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853806" y="2131200"/>
            <a:ext cx="4669962" cy="3708000"/>
          </a:xfrm>
          <a:prstGeom prst="roundRect">
            <a:avLst>
              <a:gd name="adj" fmla="val 2756"/>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8" y="1703388"/>
            <a:ext cx="5818857"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Tree>
    <p:extLst>
      <p:ext uri="{BB962C8B-B14F-4D97-AF65-F5344CB8AC3E}">
        <p14:creationId xmlns:p14="http://schemas.microsoft.com/office/powerpoint/2010/main" val="28022455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re – photo 1/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pour une image  7">
            <a:extLst>
              <a:ext uri="{FF2B5EF4-FFF2-40B4-BE49-F238E27FC236}">
                <a16:creationId xmlns:a16="http://schemas.microsoft.com/office/drawing/2014/main" id="{A131128E-FB08-3F44-BADF-6E3E302BD128}"/>
              </a:ext>
            </a:extLst>
          </p:cNvPr>
          <p:cNvSpPr>
            <a:spLocks noGrp="1"/>
          </p:cNvSpPr>
          <p:nvPr>
            <p:ph type="pic" sz="quarter" idx="21"/>
          </p:nvPr>
        </p:nvSpPr>
        <p:spPr>
          <a:xfrm>
            <a:off x="6231768" y="2131200"/>
            <a:ext cx="5292000" cy="3708000"/>
          </a:xfrm>
          <a:prstGeom prst="roundRect">
            <a:avLst>
              <a:gd name="adj" fmla="val 3512"/>
            </a:avLst>
          </a:prstGeom>
          <a:solidFill>
            <a:schemeClr val="bg1">
              <a:lumMod val="85000"/>
            </a:schemeClr>
          </a:solidFill>
        </p:spPr>
        <p:txBody>
          <a:bodyPr wrap="square">
            <a:noAutofit/>
          </a:bodyPr>
          <a:lstStyle/>
          <a:p>
            <a:endParaRPr lang="fr-CA"/>
          </a:p>
        </p:txBody>
      </p:sp>
    </p:spTree>
    <p:extLst>
      <p:ext uri="{BB962C8B-B14F-4D97-AF65-F5344CB8AC3E}">
        <p14:creationId xmlns:p14="http://schemas.microsoft.com/office/powerpoint/2010/main" val="12489635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urant – 1 col – 1 visue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Espace réservé du texte 10">
            <a:extLst>
              <a:ext uri="{FF2B5EF4-FFF2-40B4-BE49-F238E27FC236}">
                <a16:creationId xmlns:a16="http://schemas.microsoft.com/office/drawing/2014/main" id="{D21AC401-DD7B-5E7B-D58A-70A261EF15C3}"/>
              </a:ext>
            </a:extLst>
          </p:cNvPr>
          <p:cNvSpPr>
            <a:spLocks noGrp="1"/>
          </p:cNvSpPr>
          <p:nvPr>
            <p:ph type="body" sz="quarter" idx="16"/>
          </p:nvPr>
        </p:nvSpPr>
        <p:spPr>
          <a:xfrm>
            <a:off x="623887" y="1703388"/>
            <a:ext cx="5292000" cy="4316400"/>
          </a:xfrm>
        </p:spPr>
        <p:txBody>
          <a:bodyPr lIns="0" tIns="360000" rIns="0" bIns="0">
            <a:noAutofit/>
          </a:bodyPr>
          <a:lstStyle>
            <a:lvl1pPr>
              <a:defRPr>
                <a:latin typeface="Archivo" pitchFamily="2" charset="0"/>
                <a:cs typeface="Archivo" pitchFamily="2"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Tree>
    <p:extLst>
      <p:ext uri="{BB962C8B-B14F-4D97-AF65-F5344CB8AC3E}">
        <p14:creationId xmlns:p14="http://schemas.microsoft.com/office/powerpoint/2010/main" val="8256093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urant – 1 visuel – 1 co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10">
            <a:extLst>
              <a:ext uri="{FF2B5EF4-FFF2-40B4-BE49-F238E27FC236}">
                <a16:creationId xmlns:a16="http://schemas.microsoft.com/office/drawing/2014/main" id="{B07F6E7A-0A72-93FF-F62C-05BA7C55DB67}"/>
              </a:ext>
            </a:extLst>
          </p:cNvPr>
          <p:cNvSpPr>
            <a:spLocks noGrp="1"/>
          </p:cNvSpPr>
          <p:nvPr>
            <p:ph type="body" sz="quarter" idx="16"/>
          </p:nvPr>
        </p:nvSpPr>
        <p:spPr>
          <a:xfrm>
            <a:off x="6237588" y="1703388"/>
            <a:ext cx="52956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9850818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lvl1pPr>
              <a:defRPr>
                <a:solidFill>
                  <a:schemeClr val="tx1"/>
                </a:solidFill>
              </a:defRPr>
            </a:lvl1p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990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urant – 1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b="0">
                <a:latin typeface="Archivo Condensed Light" pitchFamily="2" charset="0"/>
                <a:cs typeface="Archivo Condensed Light" pitchFamily="2" charset="0"/>
              </a:defRPr>
            </a:lvl1pPr>
          </a:lstStyle>
          <a:p>
            <a:r>
              <a:rPr lang="fr-CA"/>
              <a:t>Modifier le style du titre</a:t>
            </a:r>
          </a:p>
        </p:txBody>
      </p:sp>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1703388"/>
            <a:ext cx="109093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141486"/>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chéma">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91360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gu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ctr">
              <a:lnSpc>
                <a:spcPct val="100000"/>
              </a:lnSpc>
              <a:defRPr sz="3000" b="0" i="0">
                <a:solidFill>
                  <a:schemeClr val="tx1"/>
                </a:solidFill>
                <a:latin typeface="Archivo Condensed Condensed" pitchFamily="2" charset="77"/>
                <a:cs typeface="Archivo Condensed Condensed" pitchFamily="2" charset="77"/>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84190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12346246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3" name="Connecteur droit 2">
            <a:extLst>
              <a:ext uri="{FF2B5EF4-FFF2-40B4-BE49-F238E27FC236}">
                <a16:creationId xmlns:a16="http://schemas.microsoft.com/office/drawing/2014/main" id="{B97D4805-0094-2888-FE46-BC5E57555665}"/>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1661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DM">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1"/>
                </a:solidFill>
                <a:latin typeface="Archivo Condensed Condensed Lig" pitchFamily="2" charset="0"/>
                <a:ea typeface="+mj-ea"/>
                <a:cs typeface="Archivo Condensed Condensed Lig" pitchFamily="2" charset="0"/>
              </a:defRPr>
            </a:lvl1pPr>
          </a:lstStyle>
          <a:p>
            <a:r>
              <a:rPr lang="fr-CA"/>
              <a:t>Modifier le style du titre</a:t>
            </a:r>
          </a:p>
        </p:txBody>
      </p:sp>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1703388"/>
            <a:ext cx="10909300" cy="4316400"/>
          </a:xfrm>
        </p:spPr>
        <p:txBody>
          <a:bodyPr lIns="0" tIns="540000" rIns="0" bIns="0">
            <a:noAutofit/>
          </a:bodyPr>
          <a:lstStyle>
            <a:lvl2pPr>
              <a:spcBef>
                <a:spcPts val="2400"/>
              </a:spcBef>
              <a:defRPr/>
            </a:lvl2pPr>
            <a:lvl3pPr>
              <a:spcBef>
                <a:spcPts val="2400"/>
              </a:spcBef>
              <a:defRPr/>
            </a:lvl3pPr>
            <a:lvl4pPr>
              <a:spcBef>
                <a:spcPts val="2400"/>
              </a:spcBef>
              <a:defRPr/>
            </a:lvl4pPr>
            <a:lvl5pPr>
              <a:spcBef>
                <a:spcPts val="2400"/>
              </a:spcBef>
              <a:defRPr/>
            </a:lvl5pPr>
            <a:lvl6pPr marL="0" indent="-468000">
              <a:lnSpc>
                <a:spcPct val="120000"/>
              </a:lnSpc>
              <a:spcBef>
                <a:spcPts val="1800"/>
              </a:spcBef>
              <a:buClrTx/>
              <a:buSzPct val="120000"/>
              <a:buFont typeface="+mj-lt"/>
              <a:buAutoNum type="arabicPeriod"/>
              <a:defRPr sz="2400" b="0" i="0">
                <a:solidFill>
                  <a:schemeClr val="tx2"/>
                </a:solidFill>
                <a:latin typeface="Archivo Condensed Condensed" pitchFamily="2" charset="77"/>
                <a:cs typeface="Archivo Condensed Condensed" pitchFamily="2" charset="77"/>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spTree>
    <p:extLst>
      <p:ext uri="{BB962C8B-B14F-4D97-AF65-F5344CB8AC3E}">
        <p14:creationId xmlns:p14="http://schemas.microsoft.com/office/powerpoint/2010/main" val="26004065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rédits">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1080000" anchor="ctr" anchorCtr="0">
            <a:noAutofit/>
          </a:bodyPr>
          <a:lstStyle>
            <a:lvl1pPr>
              <a:defRPr>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vl6pPr marL="0" indent="0">
              <a:spcBef>
                <a:spcPts val="1200"/>
              </a:spcBef>
              <a:spcAft>
                <a:spcPts val="1200"/>
              </a:spcAft>
              <a:buNone/>
              <a:defRPr sz="2000" u="sng" baseline="0">
                <a:solidFill>
                  <a:schemeClr val="tx1"/>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pic>
        <p:nvPicPr>
          <p:cNvPr id="3" name="Image 2">
            <a:extLst>
              <a:ext uri="{FF2B5EF4-FFF2-40B4-BE49-F238E27FC236}">
                <a16:creationId xmlns:a16="http://schemas.microsoft.com/office/drawing/2014/main" id="{F6F1D893-D5E4-83CF-9562-57123F0081A7}"/>
              </a:ext>
            </a:extLst>
          </p:cNvPr>
          <p:cNvPicPr>
            <a:picLocks noChangeAspect="1"/>
          </p:cNvPicPr>
          <p:nvPr userDrawn="1"/>
        </p:nvPicPr>
        <p:blipFill>
          <a:blip r:embed="rId2"/>
          <a:stretch>
            <a:fillRect/>
          </a:stretch>
        </p:blipFill>
        <p:spPr>
          <a:xfrm>
            <a:off x="9885770" y="5773934"/>
            <a:ext cx="1638000" cy="482857"/>
          </a:xfrm>
          <a:prstGeom prst="rect">
            <a:avLst/>
          </a:prstGeom>
        </p:spPr>
      </p:pic>
    </p:spTree>
    <p:extLst>
      <p:ext uri="{BB962C8B-B14F-4D97-AF65-F5344CB8AC3E}">
        <p14:creationId xmlns:p14="http://schemas.microsoft.com/office/powerpoint/2010/main" val="13534249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aleurs">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720000" anchor="ctr" anchorCtr="0">
            <a:noAutofit/>
          </a:bodyPr>
          <a:lstStyle>
            <a:lvl1pPr>
              <a:defRPr>
                <a:solidFill>
                  <a:schemeClr val="tx1"/>
                </a:solidFill>
              </a:defRPr>
            </a:lvl1pPr>
            <a:lvl2pPr>
              <a:spcBef>
                <a:spcPts val="2400"/>
              </a:spcBef>
              <a:defRPr sz="2400">
                <a:solidFill>
                  <a:schemeClr val="tx1"/>
                </a:solidFill>
              </a:defRPr>
            </a:lvl2pPr>
            <a:lvl3pPr>
              <a:spcBef>
                <a:spcPts val="2400"/>
              </a:spcBef>
              <a:defRPr sz="2400">
                <a:solidFill>
                  <a:schemeClr val="tx1"/>
                </a:solidFill>
              </a:defRPr>
            </a:lvl3pPr>
            <a:lvl4pPr>
              <a:spcBef>
                <a:spcPts val="2400"/>
              </a:spcBef>
              <a:defRPr sz="2400">
                <a:solidFill>
                  <a:schemeClr val="tx1"/>
                </a:solidFill>
              </a:defRPr>
            </a:lvl4pPr>
            <a:lvl5pPr>
              <a:spcBef>
                <a:spcPts val="2400"/>
              </a:spcBef>
              <a:defRPr sz="2400">
                <a:solidFill>
                  <a:schemeClr val="tx1"/>
                </a:solidFill>
              </a:defRPr>
            </a:lvl5pPr>
            <a:lvl6pPr marL="0" indent="0">
              <a:spcBef>
                <a:spcPts val="2400"/>
              </a:spcBef>
              <a:spcAft>
                <a:spcPts val="1200"/>
              </a:spcAft>
              <a:buNone/>
              <a:defRPr sz="2400" u="sng" baseline="0">
                <a:solidFill>
                  <a:schemeClr val="tx1"/>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sp>
        <p:nvSpPr>
          <p:cNvPr id="2" name="Espace réservé du pied de page 1">
            <a:extLst>
              <a:ext uri="{FF2B5EF4-FFF2-40B4-BE49-F238E27FC236}">
                <a16:creationId xmlns:a16="http://schemas.microsoft.com/office/drawing/2014/main" id="{07E56D6B-9FDF-A3F3-1709-E44F0319129B}"/>
              </a:ext>
            </a:extLst>
          </p:cNvPr>
          <p:cNvSpPr>
            <a:spLocks noGrp="1"/>
          </p:cNvSpPr>
          <p:nvPr>
            <p:ph type="ftr" sz="quarter" idx="13"/>
          </p:nvPr>
        </p:nvSpPr>
        <p:spPr/>
        <p:txBody>
          <a:bodyPr/>
          <a:lstStyle/>
          <a:p>
            <a:r>
              <a:rPr lang="fr-CA"/>
              <a:t>Observatoire des tout-petits</a:t>
            </a:r>
            <a:endParaRPr lang="fr-CA" sz="1000"/>
          </a:p>
        </p:txBody>
      </p:sp>
      <p:sp>
        <p:nvSpPr>
          <p:cNvPr id="4" name="Espace réservé du numéro de diapositive 3">
            <a:extLst>
              <a:ext uri="{FF2B5EF4-FFF2-40B4-BE49-F238E27FC236}">
                <a16:creationId xmlns:a16="http://schemas.microsoft.com/office/drawing/2014/main" id="{0F643D41-F60F-D2A5-6B64-CA7C48B6502E}"/>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5" name="Connecteur droit 4">
            <a:extLst>
              <a:ext uri="{FF2B5EF4-FFF2-40B4-BE49-F238E27FC236}">
                <a16:creationId xmlns:a16="http://schemas.microsoft.com/office/drawing/2014/main" id="{74AC94CE-892E-A2F9-DA5C-0F47F40657C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77720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uverture B">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329200"/>
            <a:ext cx="5914800" cy="2643799"/>
          </a:xfrm>
        </p:spPr>
        <p:txBody>
          <a:bodyPr lIns="0" tIns="0" rIns="0" bIns="0" anchor="t" anchorCtr="0">
            <a:noAutofit/>
          </a:bodyPr>
          <a:lstStyle>
            <a:lvl1pPr algn="l">
              <a:lnSpc>
                <a:spcPct val="100000"/>
              </a:lnSpc>
              <a:defRPr sz="42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749600"/>
            <a:ext cx="5914800" cy="330634"/>
          </a:xfrm>
        </p:spPr>
        <p:txBody>
          <a:bodyPr lIns="0" tIns="0" rIns="0" bIns="0">
            <a:noAutofit/>
          </a:bodyPr>
          <a:lstStyle>
            <a:lvl1pPr marL="0" indent="0" algn="l">
              <a:buNone/>
              <a:defRPr sz="1600" b="1" i="0" cap="all" spc="300" baseline="0">
                <a:solidFill>
                  <a:schemeClr val="accent1"/>
                </a:solidFill>
                <a:latin typeface="Nunito Black"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
        <p:nvSpPr>
          <p:cNvPr id="17" name="Espace réservé du texte 16">
            <a:extLst>
              <a:ext uri="{FF2B5EF4-FFF2-40B4-BE49-F238E27FC236}">
                <a16:creationId xmlns:a16="http://schemas.microsoft.com/office/drawing/2014/main" id="{0431962B-76E1-2AB8-EE7A-F957D665B796}"/>
              </a:ext>
            </a:extLst>
          </p:cNvPr>
          <p:cNvSpPr>
            <a:spLocks noGrp="1"/>
          </p:cNvSpPr>
          <p:nvPr>
            <p:ph type="body" sz="quarter" idx="10" hasCustomPrompt="1"/>
          </p:nvPr>
        </p:nvSpPr>
        <p:spPr>
          <a:xfrm>
            <a:off x="623888" y="5110143"/>
            <a:ext cx="5914800" cy="1156892"/>
          </a:xfrm>
        </p:spPr>
        <p:txBody>
          <a:bodyPr lIns="0" tIns="0" rIns="0" bIns="0" anchor="b" anchorCtr="0">
            <a:noAutofit/>
          </a:bodyPr>
          <a:lstStyle>
            <a:lvl1pPr>
              <a:spcBef>
                <a:spcPts val="600"/>
              </a:spcBef>
              <a:defRPr sz="1800" b="0">
                <a:latin typeface="+mn-lt"/>
              </a:defRPr>
            </a:lvl1pPr>
            <a:lvl3pPr>
              <a:spcBef>
                <a:spcPts val="600"/>
              </a:spcBef>
              <a:defRPr/>
            </a:lvl3pPr>
          </a:lstStyle>
          <a:p>
            <a:pPr lvl="0"/>
            <a:r>
              <a:rPr lang="fr-CA"/>
              <a:t>Présenté à …</a:t>
            </a:r>
          </a:p>
          <a:p>
            <a:pPr lvl="0"/>
            <a:r>
              <a:rPr lang="fr-CA"/>
              <a:t>Date</a:t>
            </a:r>
          </a:p>
        </p:txBody>
      </p:sp>
      <p:pic>
        <p:nvPicPr>
          <p:cNvPr id="4" name="Image 3">
            <a:extLst>
              <a:ext uri="{FF2B5EF4-FFF2-40B4-BE49-F238E27FC236}">
                <a16:creationId xmlns:a16="http://schemas.microsoft.com/office/drawing/2014/main" id="{09F5F0B6-D4A1-BC16-594C-1A8FCA68226F}"/>
              </a:ext>
            </a:extLst>
          </p:cNvPr>
          <p:cNvPicPr>
            <a:picLocks noChangeAspect="1"/>
          </p:cNvPicPr>
          <p:nvPr userDrawn="1"/>
        </p:nvPicPr>
        <p:blipFill>
          <a:blip r:embed="rId2"/>
          <a:stretch>
            <a:fillRect/>
          </a:stretch>
        </p:blipFill>
        <p:spPr>
          <a:xfrm>
            <a:off x="623888" y="620713"/>
            <a:ext cx="1638000" cy="482857"/>
          </a:xfrm>
          <a:prstGeom prst="rect">
            <a:avLst/>
          </a:prstGeom>
        </p:spPr>
      </p:pic>
    </p:spTree>
    <p:extLst>
      <p:ext uri="{BB962C8B-B14F-4D97-AF65-F5344CB8AC3E}">
        <p14:creationId xmlns:p14="http://schemas.microsoft.com/office/powerpoint/2010/main" val="3935865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 Ch 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6783124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 Résumé – Ch 1">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33557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urant – Intro">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8" name="Espace réservé du texte 10">
            <a:extLst>
              <a:ext uri="{FF2B5EF4-FFF2-40B4-BE49-F238E27FC236}">
                <a16:creationId xmlns:a16="http://schemas.microsoft.com/office/drawing/2014/main" id="{0C9C90B7-E30A-4960-02B4-CF58A92DF4A8}"/>
              </a:ext>
            </a:extLst>
          </p:cNvPr>
          <p:cNvSpPr>
            <a:spLocks noGrp="1"/>
          </p:cNvSpPr>
          <p:nvPr>
            <p:ph type="body" sz="quarter" idx="16"/>
          </p:nvPr>
        </p:nvSpPr>
        <p:spPr>
          <a:xfrm>
            <a:off x="62388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9" name="Espace réservé du texte 10">
            <a:extLst>
              <a:ext uri="{FF2B5EF4-FFF2-40B4-BE49-F238E27FC236}">
                <a16:creationId xmlns:a16="http://schemas.microsoft.com/office/drawing/2014/main" id="{D3ADD3EF-0912-3CCC-FF1D-BF982080664C}"/>
              </a:ext>
            </a:extLst>
          </p:cNvPr>
          <p:cNvSpPr>
            <a:spLocks noGrp="1"/>
          </p:cNvSpPr>
          <p:nvPr>
            <p:ph type="body" sz="quarter" idx="17"/>
          </p:nvPr>
        </p:nvSpPr>
        <p:spPr>
          <a:xfrm>
            <a:off x="4346513" y="1703388"/>
            <a:ext cx="7177255"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804598160"/>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 Ch 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37598992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 Résumé – Ch 2">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3829331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 Ch 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1690788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 Résumé – Ch 3">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2043947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 Ch 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36996608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 Résumé – Ch 4">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9524634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 Ch 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5098167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 Résumé – Ch 5">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8985265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ction – Ch 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2683562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 Résumé – Ch 6">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019732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urant – 2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7" name="Espace réservé du texte 10">
            <a:extLst>
              <a:ext uri="{FF2B5EF4-FFF2-40B4-BE49-F238E27FC236}">
                <a16:creationId xmlns:a16="http://schemas.microsoft.com/office/drawing/2014/main" id="{2DCE11A2-3076-C858-FDF0-30417665ED87}"/>
              </a:ext>
            </a:extLst>
          </p:cNvPr>
          <p:cNvSpPr>
            <a:spLocks noGrp="1"/>
          </p:cNvSpPr>
          <p:nvPr>
            <p:ph type="body" sz="quarter" idx="16"/>
          </p:nvPr>
        </p:nvSpPr>
        <p:spPr>
          <a:xfrm>
            <a:off x="623886"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8" name="Espace réservé du texte 10">
            <a:extLst>
              <a:ext uri="{FF2B5EF4-FFF2-40B4-BE49-F238E27FC236}">
                <a16:creationId xmlns:a16="http://schemas.microsoft.com/office/drawing/2014/main" id="{10005E60-9F22-8F24-4223-47B99DC3AB10}"/>
              </a:ext>
            </a:extLst>
          </p:cNvPr>
          <p:cNvSpPr>
            <a:spLocks noGrp="1"/>
          </p:cNvSpPr>
          <p:nvPr>
            <p:ph type="body" sz="quarter" idx="17"/>
          </p:nvPr>
        </p:nvSpPr>
        <p:spPr>
          <a:xfrm>
            <a:off x="6258538"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152876549"/>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DM">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0B3E9A0-ED75-A452-4A29-587312B8E653}"/>
              </a:ext>
            </a:extLst>
          </p:cNvPr>
          <p:cNvPicPr>
            <a:picLocks noChangeAspect="1"/>
          </p:cNvPicPr>
          <p:nvPr userDrawn="1"/>
        </p:nvPicPr>
        <p:blipFill>
          <a:blip r:embed="rId2"/>
          <a:srcRect t="12916" r="26615"/>
          <a:stretch>
            <a:fillRect/>
          </a:stretch>
        </p:blipFill>
        <p:spPr>
          <a:xfrm>
            <a:off x="0" y="-508226"/>
            <a:ext cx="12192000" cy="7366227"/>
          </a:xfrm>
          <a:prstGeom prst="rect">
            <a:avLst/>
          </a:prstGeom>
        </p:spPr>
      </p:pic>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solidFill>
                  <a:schemeClr val="bg1"/>
                </a:solidFill>
              </a:defRPr>
            </a:lvl1pPr>
          </a:lstStyle>
          <a:p>
            <a:r>
              <a:rPr lang="fr-CA"/>
              <a:t>Modifier le style du titre</a:t>
            </a:r>
          </a:p>
        </p:txBody>
      </p:sp>
    </p:spTree>
    <p:extLst>
      <p:ext uri="{BB962C8B-B14F-4D97-AF65-F5344CB8AC3E}">
        <p14:creationId xmlns:p14="http://schemas.microsoft.com/office/powerpoint/2010/main" val="11743130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urant – 1 co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1703388"/>
            <a:ext cx="109093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55297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urant – Intr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8" name="Espace réservé du texte 10">
            <a:extLst>
              <a:ext uri="{FF2B5EF4-FFF2-40B4-BE49-F238E27FC236}">
                <a16:creationId xmlns:a16="http://schemas.microsoft.com/office/drawing/2014/main" id="{0C9C90B7-E30A-4960-02B4-CF58A92DF4A8}"/>
              </a:ext>
            </a:extLst>
          </p:cNvPr>
          <p:cNvSpPr>
            <a:spLocks noGrp="1"/>
          </p:cNvSpPr>
          <p:nvPr>
            <p:ph type="body" sz="quarter" idx="16"/>
          </p:nvPr>
        </p:nvSpPr>
        <p:spPr>
          <a:xfrm>
            <a:off x="623887" y="1703388"/>
            <a:ext cx="3384000" cy="4316400"/>
          </a:xfrm>
        </p:spPr>
        <p:txBody>
          <a:bodyPr lIns="0" tIns="360000" rIns="0" bIns="0">
            <a:noAutofit/>
          </a:bodyPr>
          <a:lstStyle>
            <a:lvl8pPr>
              <a:buNone/>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
        <p:nvSpPr>
          <p:cNvPr id="9" name="Espace réservé du texte 10">
            <a:extLst>
              <a:ext uri="{FF2B5EF4-FFF2-40B4-BE49-F238E27FC236}">
                <a16:creationId xmlns:a16="http://schemas.microsoft.com/office/drawing/2014/main" id="{D3ADD3EF-0912-3CCC-FF1D-BF982080664C}"/>
              </a:ext>
            </a:extLst>
          </p:cNvPr>
          <p:cNvSpPr>
            <a:spLocks noGrp="1"/>
          </p:cNvSpPr>
          <p:nvPr>
            <p:ph type="body" sz="quarter" idx="17"/>
          </p:nvPr>
        </p:nvSpPr>
        <p:spPr>
          <a:xfrm>
            <a:off x="4346513" y="1703388"/>
            <a:ext cx="7177255"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6380477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urant – 2 co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7" name="Espace réservé du texte 10">
            <a:extLst>
              <a:ext uri="{FF2B5EF4-FFF2-40B4-BE49-F238E27FC236}">
                <a16:creationId xmlns:a16="http://schemas.microsoft.com/office/drawing/2014/main" id="{2DCE11A2-3076-C858-FDF0-30417665ED87}"/>
              </a:ext>
            </a:extLst>
          </p:cNvPr>
          <p:cNvSpPr>
            <a:spLocks noGrp="1"/>
          </p:cNvSpPr>
          <p:nvPr>
            <p:ph type="body" sz="quarter" idx="16"/>
          </p:nvPr>
        </p:nvSpPr>
        <p:spPr>
          <a:xfrm>
            <a:off x="623886"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
        <p:nvSpPr>
          <p:cNvPr id="8" name="Espace réservé du texte 10">
            <a:extLst>
              <a:ext uri="{FF2B5EF4-FFF2-40B4-BE49-F238E27FC236}">
                <a16:creationId xmlns:a16="http://schemas.microsoft.com/office/drawing/2014/main" id="{10005E60-9F22-8F24-4223-47B99DC3AB10}"/>
              </a:ext>
            </a:extLst>
          </p:cNvPr>
          <p:cNvSpPr>
            <a:spLocks noGrp="1"/>
          </p:cNvSpPr>
          <p:nvPr>
            <p:ph type="body" sz="quarter" idx="17"/>
          </p:nvPr>
        </p:nvSpPr>
        <p:spPr>
          <a:xfrm>
            <a:off x="6258538"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25619582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urant – 3 co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 name="Espace réservé du texte 10">
            <a:extLst>
              <a:ext uri="{FF2B5EF4-FFF2-40B4-BE49-F238E27FC236}">
                <a16:creationId xmlns:a16="http://schemas.microsoft.com/office/drawing/2014/main" id="{E1011319-49C4-2D77-BF99-785E0AA767DA}"/>
              </a:ext>
            </a:extLst>
          </p:cNvPr>
          <p:cNvSpPr>
            <a:spLocks noGrp="1"/>
          </p:cNvSpPr>
          <p:nvPr>
            <p:ph type="body" sz="quarter" idx="17"/>
          </p:nvPr>
        </p:nvSpPr>
        <p:spPr>
          <a:xfrm>
            <a:off x="623887" y="1703388"/>
            <a:ext cx="3384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
        <p:nvSpPr>
          <p:cNvPr id="14" name="Espace réservé du texte 10">
            <a:extLst>
              <a:ext uri="{FF2B5EF4-FFF2-40B4-BE49-F238E27FC236}">
                <a16:creationId xmlns:a16="http://schemas.microsoft.com/office/drawing/2014/main" id="{488B6542-B969-B97D-D55A-EB497887F508}"/>
              </a:ext>
            </a:extLst>
          </p:cNvPr>
          <p:cNvSpPr>
            <a:spLocks noGrp="1"/>
          </p:cNvSpPr>
          <p:nvPr>
            <p:ph type="body" sz="quarter" idx="18"/>
          </p:nvPr>
        </p:nvSpPr>
        <p:spPr>
          <a:xfrm>
            <a:off x="4381827" y="1703388"/>
            <a:ext cx="3384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5" name="Espace réservé du texte 10">
            <a:extLst>
              <a:ext uri="{FF2B5EF4-FFF2-40B4-BE49-F238E27FC236}">
                <a16:creationId xmlns:a16="http://schemas.microsoft.com/office/drawing/2014/main" id="{D1116A8F-36D7-9335-E631-55A19031402D}"/>
              </a:ext>
            </a:extLst>
          </p:cNvPr>
          <p:cNvSpPr>
            <a:spLocks noGrp="1"/>
          </p:cNvSpPr>
          <p:nvPr>
            <p:ph type="body" sz="quarter" idx="19"/>
          </p:nvPr>
        </p:nvSpPr>
        <p:spPr>
          <a:xfrm>
            <a:off x="8139768" y="1703388"/>
            <a:ext cx="3384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9839193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urant – photo 1/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1768" y="2132945"/>
            <a:ext cx="5292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7"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Tree>
    <p:extLst>
      <p:ext uri="{BB962C8B-B14F-4D97-AF65-F5344CB8AC3E}">
        <p14:creationId xmlns:p14="http://schemas.microsoft.com/office/powerpoint/2010/main" val="15274046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urant – photo 1/2 – B">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886" y="2133600"/>
            <a:ext cx="5292000" cy="3707345"/>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41188"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674243971"/>
      </p:ext>
    </p:extLst>
  </p:cSld>
  <p:clrMapOvr>
    <a:masterClrMapping/>
  </p:clrMapOvr>
  <p:extLst>
    <p:ext uri="{DCECCB84-F9BA-43D5-87BE-67443E8EF086}">
      <p15:sldGuideLst xmlns:p15="http://schemas.microsoft.com/office/powerpoint/2012/main">
        <p15:guide id="1" orient="horz" pos="134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urant – photo 1/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8139768" y="2131200"/>
            <a:ext cx="3384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5" y="1703388"/>
            <a:ext cx="7178400" cy="4316400"/>
          </a:xfrm>
        </p:spPr>
        <p:txBody>
          <a:bodyPr lIns="0" tIns="360000" rIns="0" bIns="0">
            <a:noAutofit/>
          </a:bodyPr>
          <a:lstStyle>
            <a:lvl5pPr>
              <a:buNone/>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endParaRPr lang="fr-CA"/>
          </a:p>
        </p:txBody>
      </p:sp>
    </p:spTree>
    <p:extLst>
      <p:ext uri="{BB962C8B-B14F-4D97-AF65-F5344CB8AC3E}">
        <p14:creationId xmlns:p14="http://schemas.microsoft.com/office/powerpoint/2010/main" val="8682700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853806" y="2131200"/>
            <a:ext cx="4669962" cy="3708000"/>
          </a:xfrm>
          <a:prstGeom prst="roundRect">
            <a:avLst>
              <a:gd name="adj" fmla="val 2756"/>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8" y="1703388"/>
            <a:ext cx="5818857"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Tree>
    <p:extLst>
      <p:ext uri="{BB962C8B-B14F-4D97-AF65-F5344CB8AC3E}">
        <p14:creationId xmlns:p14="http://schemas.microsoft.com/office/powerpoint/2010/main" val="381436014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re – photo 1/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pour une image  7">
            <a:extLst>
              <a:ext uri="{FF2B5EF4-FFF2-40B4-BE49-F238E27FC236}">
                <a16:creationId xmlns:a16="http://schemas.microsoft.com/office/drawing/2014/main" id="{A131128E-FB08-3F44-BADF-6E3E302BD128}"/>
              </a:ext>
            </a:extLst>
          </p:cNvPr>
          <p:cNvSpPr>
            <a:spLocks noGrp="1"/>
          </p:cNvSpPr>
          <p:nvPr>
            <p:ph type="pic" sz="quarter" idx="21"/>
          </p:nvPr>
        </p:nvSpPr>
        <p:spPr>
          <a:xfrm>
            <a:off x="6231768" y="2131200"/>
            <a:ext cx="5292000" cy="3708000"/>
          </a:xfrm>
          <a:prstGeom prst="roundRect">
            <a:avLst>
              <a:gd name="adj" fmla="val 3512"/>
            </a:avLst>
          </a:prstGeom>
          <a:solidFill>
            <a:schemeClr val="bg1">
              <a:lumMod val="85000"/>
            </a:schemeClr>
          </a:solidFill>
        </p:spPr>
        <p:txBody>
          <a:bodyPr wrap="square">
            <a:noAutofit/>
          </a:bodyPr>
          <a:lstStyle/>
          <a:p>
            <a:endParaRPr lang="fr-CA"/>
          </a:p>
        </p:txBody>
      </p:sp>
    </p:spTree>
    <p:extLst>
      <p:ext uri="{BB962C8B-B14F-4D97-AF65-F5344CB8AC3E}">
        <p14:creationId xmlns:p14="http://schemas.microsoft.com/office/powerpoint/2010/main" val="1330241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urant – 3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 name="Espace réservé du texte 10">
            <a:extLst>
              <a:ext uri="{FF2B5EF4-FFF2-40B4-BE49-F238E27FC236}">
                <a16:creationId xmlns:a16="http://schemas.microsoft.com/office/drawing/2014/main" id="{E1011319-49C4-2D77-BF99-785E0AA767DA}"/>
              </a:ext>
            </a:extLst>
          </p:cNvPr>
          <p:cNvSpPr>
            <a:spLocks noGrp="1"/>
          </p:cNvSpPr>
          <p:nvPr>
            <p:ph type="body" sz="quarter" idx="17"/>
          </p:nvPr>
        </p:nvSpPr>
        <p:spPr>
          <a:xfrm>
            <a:off x="62388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4" name="Espace réservé du texte 10">
            <a:extLst>
              <a:ext uri="{FF2B5EF4-FFF2-40B4-BE49-F238E27FC236}">
                <a16:creationId xmlns:a16="http://schemas.microsoft.com/office/drawing/2014/main" id="{488B6542-B969-B97D-D55A-EB497887F508}"/>
              </a:ext>
            </a:extLst>
          </p:cNvPr>
          <p:cNvSpPr>
            <a:spLocks noGrp="1"/>
          </p:cNvSpPr>
          <p:nvPr>
            <p:ph type="body" sz="quarter" idx="18"/>
          </p:nvPr>
        </p:nvSpPr>
        <p:spPr>
          <a:xfrm>
            <a:off x="4381827"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5" name="Espace réservé du texte 10">
            <a:extLst>
              <a:ext uri="{FF2B5EF4-FFF2-40B4-BE49-F238E27FC236}">
                <a16:creationId xmlns:a16="http://schemas.microsoft.com/office/drawing/2014/main" id="{D1116A8F-36D7-9335-E631-55A19031402D}"/>
              </a:ext>
            </a:extLst>
          </p:cNvPr>
          <p:cNvSpPr>
            <a:spLocks noGrp="1"/>
          </p:cNvSpPr>
          <p:nvPr>
            <p:ph type="body" sz="quarter" idx="19"/>
          </p:nvPr>
        </p:nvSpPr>
        <p:spPr>
          <a:xfrm>
            <a:off x="8139768" y="1703388"/>
            <a:ext cx="3384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vl9pPr>
              <a:defRPr>
                <a:latin typeface="Archivo" pitchFamily="2" charset="0"/>
                <a:cs typeface="Archivo" pitchFamily="2" charset="0"/>
              </a:defRPr>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448743590"/>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urant – 1 col – 1 visue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Espace réservé du texte 10">
            <a:extLst>
              <a:ext uri="{FF2B5EF4-FFF2-40B4-BE49-F238E27FC236}">
                <a16:creationId xmlns:a16="http://schemas.microsoft.com/office/drawing/2014/main" id="{D21AC401-DD7B-5E7B-D58A-70A261EF15C3}"/>
              </a:ext>
            </a:extLst>
          </p:cNvPr>
          <p:cNvSpPr>
            <a:spLocks noGrp="1"/>
          </p:cNvSpPr>
          <p:nvPr>
            <p:ph type="body" sz="quarter" idx="16"/>
          </p:nvPr>
        </p:nvSpPr>
        <p:spPr>
          <a:xfrm>
            <a:off x="623887"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Tree>
    <p:extLst>
      <p:ext uri="{BB962C8B-B14F-4D97-AF65-F5344CB8AC3E}">
        <p14:creationId xmlns:p14="http://schemas.microsoft.com/office/powerpoint/2010/main" val="32024689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urant – Ro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marL="900000"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Espace réservé du texte 10">
            <a:extLst>
              <a:ext uri="{FF2B5EF4-FFF2-40B4-BE49-F238E27FC236}">
                <a16:creationId xmlns:a16="http://schemas.microsoft.com/office/drawing/2014/main" id="{D21AC401-DD7B-5E7B-D58A-70A261EF15C3}"/>
              </a:ext>
            </a:extLst>
          </p:cNvPr>
          <p:cNvSpPr>
            <a:spLocks noGrp="1"/>
          </p:cNvSpPr>
          <p:nvPr>
            <p:ph type="body" sz="quarter" idx="16"/>
          </p:nvPr>
        </p:nvSpPr>
        <p:spPr>
          <a:xfrm>
            <a:off x="623887" y="1703388"/>
            <a:ext cx="52920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4"/>
            <a:endParaRPr lang="fr-CA"/>
          </a:p>
        </p:txBody>
      </p:sp>
    </p:spTree>
    <p:extLst>
      <p:ext uri="{BB962C8B-B14F-4D97-AF65-F5344CB8AC3E}">
        <p14:creationId xmlns:p14="http://schemas.microsoft.com/office/powerpoint/2010/main" val="29524611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urant – 1 visuel – 1 co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10">
            <a:extLst>
              <a:ext uri="{FF2B5EF4-FFF2-40B4-BE49-F238E27FC236}">
                <a16:creationId xmlns:a16="http://schemas.microsoft.com/office/drawing/2014/main" id="{B07F6E7A-0A72-93FF-F62C-05BA7C55DB67}"/>
              </a:ext>
            </a:extLst>
          </p:cNvPr>
          <p:cNvSpPr>
            <a:spLocks noGrp="1"/>
          </p:cNvSpPr>
          <p:nvPr>
            <p:ph type="body" sz="quarter" idx="16"/>
          </p:nvPr>
        </p:nvSpPr>
        <p:spPr>
          <a:xfrm>
            <a:off x="6237588" y="1703388"/>
            <a:ext cx="52956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409451415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36419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chéma">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04269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igu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ctr">
              <a:lnSpc>
                <a:spcPct val="100000"/>
              </a:lnSpc>
              <a:defRPr sz="3000" b="0" i="0">
                <a:latin typeface="Archivo Condensed Condensed" pitchFamily="2" charset="77"/>
                <a:cs typeface="Archivo Condensed Condensed" pitchFamily="2" charset="77"/>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6671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Fin – Ch 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93994348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in – Ch 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12361439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in – Ch 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14497780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in – Ch 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124195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urant – photo 1/2">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1768" y="2132945"/>
            <a:ext cx="5292000" cy="3708000"/>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3887"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704679233"/>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in – Ch 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219170568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in – Ch 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a:solidFill>
                  <a:schemeClr val="bg1"/>
                </a:solidFill>
              </a:defRPr>
            </a:lvl1pPr>
          </a:lstStyle>
          <a:p>
            <a:r>
              <a:rPr lang="fr-CA"/>
              <a:t>Modifier le style </a:t>
            </a:r>
            <a:br>
              <a:rPr lang="fr-CA"/>
            </a:br>
            <a:r>
              <a:rPr lang="fr-CA"/>
              <a:t>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lvl1pPr>
              <a:defRPr>
                <a:solidFill>
                  <a:schemeClr val="bg1"/>
                </a:solidFill>
              </a:defRPr>
            </a:lvl1p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lvl1pPr>
              <a:defRPr>
                <a:solidFill>
                  <a:schemeClr val="bg1"/>
                </a:solidFill>
              </a:defRPr>
            </a:lvl1pPr>
          </a:lstStyle>
          <a:p>
            <a:fld id="{17A260D5-0A9B-6D4D-ABBB-AE3076EC2542}" type="slidenum">
              <a:rPr lang="fr-CA" smtClean="0"/>
              <a:pPr/>
              <a:t>‹n°›</a:t>
            </a:fld>
            <a:endParaRPr lang="fr-CA"/>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sp>
        <p:nvSpPr>
          <p:cNvPr id="3" name="Espace réservé du texte 6">
            <a:extLst>
              <a:ext uri="{FF2B5EF4-FFF2-40B4-BE49-F238E27FC236}">
                <a16:creationId xmlns:a16="http://schemas.microsoft.com/office/drawing/2014/main" id="{25DAD33B-BDCF-613C-B3B9-EB4DAC3FCD61}"/>
              </a:ext>
            </a:extLst>
          </p:cNvPr>
          <p:cNvSpPr txBox="1">
            <a:spLocks/>
          </p:cNvSpPr>
          <p:nvPr userDrawn="1"/>
        </p:nvSpPr>
        <p:spPr>
          <a:xfrm>
            <a:off x="623887" y="1946369"/>
            <a:ext cx="10944226" cy="3894762"/>
          </a:xfrm>
          <a:prstGeom prst="roundRect">
            <a:avLst>
              <a:gd name="adj" fmla="val 3476"/>
            </a:avLst>
          </a:prstGeom>
          <a:solidFill>
            <a:schemeClr val="bg1"/>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lgn="ctr"/>
            <a:endParaRPr lang="fr-CA"/>
          </a:p>
        </p:txBody>
      </p:sp>
    </p:spTree>
    <p:extLst>
      <p:ext uri="{BB962C8B-B14F-4D97-AF65-F5344CB8AC3E}">
        <p14:creationId xmlns:p14="http://schemas.microsoft.com/office/powerpoint/2010/main" val="30025279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Observatoire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3" name="Connecteur droit 2">
            <a:extLst>
              <a:ext uri="{FF2B5EF4-FFF2-40B4-BE49-F238E27FC236}">
                <a16:creationId xmlns:a16="http://schemas.microsoft.com/office/drawing/2014/main" id="{B97D4805-0094-2888-FE46-BC5E57555665}"/>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117016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rédits">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1080000" anchor="ctr" anchorCtr="0">
            <a:noAutofit/>
          </a:bodyPr>
          <a:lstStyle>
            <a:lvl2pPr>
              <a:defRPr sz="2000"/>
            </a:lvl2pPr>
            <a:lvl3pPr>
              <a:defRPr sz="2000"/>
            </a:lvl3pPr>
            <a:lvl4pPr>
              <a:defRPr sz="2000"/>
            </a:lvl4pPr>
            <a:lvl5pPr>
              <a:defRPr sz="2000"/>
            </a:lvl5pPr>
            <a:lvl6pPr marL="0" indent="0">
              <a:spcBef>
                <a:spcPts val="1200"/>
              </a:spcBef>
              <a:spcAft>
                <a:spcPts val="1200"/>
              </a:spcAft>
              <a:buNone/>
              <a:defRPr sz="2000" u="sng" baseline="0">
                <a:solidFill>
                  <a:schemeClr val="tx2"/>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pic>
        <p:nvPicPr>
          <p:cNvPr id="3" name="Image 2">
            <a:extLst>
              <a:ext uri="{FF2B5EF4-FFF2-40B4-BE49-F238E27FC236}">
                <a16:creationId xmlns:a16="http://schemas.microsoft.com/office/drawing/2014/main" id="{F6F1D893-D5E4-83CF-9562-57123F0081A7}"/>
              </a:ext>
            </a:extLst>
          </p:cNvPr>
          <p:cNvPicPr>
            <a:picLocks noChangeAspect="1"/>
          </p:cNvPicPr>
          <p:nvPr userDrawn="1"/>
        </p:nvPicPr>
        <p:blipFill>
          <a:blip r:embed="rId2"/>
          <a:stretch>
            <a:fillRect/>
          </a:stretch>
        </p:blipFill>
        <p:spPr>
          <a:xfrm>
            <a:off x="9885770" y="5773934"/>
            <a:ext cx="1638000" cy="482857"/>
          </a:xfrm>
          <a:prstGeom prst="rect">
            <a:avLst/>
          </a:prstGeom>
        </p:spPr>
      </p:pic>
    </p:spTree>
    <p:extLst>
      <p:ext uri="{BB962C8B-B14F-4D97-AF65-F5344CB8AC3E}">
        <p14:creationId xmlns:p14="http://schemas.microsoft.com/office/powerpoint/2010/main" val="400325957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Valeurs">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620714"/>
            <a:ext cx="10909300" cy="5153220"/>
          </a:xfrm>
        </p:spPr>
        <p:txBody>
          <a:bodyPr lIns="0" tIns="360000" rIns="0" bIns="720000" anchor="ctr" anchorCtr="0">
            <a:noAutofit/>
          </a:bodyPr>
          <a:lstStyle>
            <a:lvl1pPr>
              <a:defRPr>
                <a:solidFill>
                  <a:schemeClr val="tx2"/>
                </a:solidFill>
              </a:defRPr>
            </a:lvl1pPr>
            <a:lvl2pPr>
              <a:spcBef>
                <a:spcPts val="2400"/>
              </a:spcBef>
              <a:defRPr sz="2400">
                <a:solidFill>
                  <a:schemeClr val="tx2"/>
                </a:solidFill>
              </a:defRPr>
            </a:lvl2pPr>
            <a:lvl3pPr>
              <a:spcBef>
                <a:spcPts val="2400"/>
              </a:spcBef>
              <a:defRPr sz="2400">
                <a:solidFill>
                  <a:schemeClr val="tx2"/>
                </a:solidFill>
              </a:defRPr>
            </a:lvl3pPr>
            <a:lvl4pPr>
              <a:spcBef>
                <a:spcPts val="2400"/>
              </a:spcBef>
              <a:defRPr sz="2400">
                <a:solidFill>
                  <a:schemeClr val="tx2"/>
                </a:solidFill>
              </a:defRPr>
            </a:lvl4pPr>
            <a:lvl5pPr>
              <a:spcBef>
                <a:spcPts val="2400"/>
              </a:spcBef>
              <a:defRPr sz="2400">
                <a:solidFill>
                  <a:schemeClr val="tx2"/>
                </a:solidFill>
              </a:defRPr>
            </a:lvl5pPr>
            <a:lvl6pPr marL="0" indent="0">
              <a:spcBef>
                <a:spcPts val="2400"/>
              </a:spcBef>
              <a:spcAft>
                <a:spcPts val="1200"/>
              </a:spcAft>
              <a:buNone/>
              <a:defRPr sz="2400" u="sng" baseline="0">
                <a:solidFill>
                  <a:schemeClr val="tx2"/>
                </a:solidFill>
                <a:uFillTx/>
              </a:defRPr>
            </a:lvl6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p:txBody>
      </p:sp>
      <p:sp>
        <p:nvSpPr>
          <p:cNvPr id="2" name="Espace réservé du pied de page 1">
            <a:extLst>
              <a:ext uri="{FF2B5EF4-FFF2-40B4-BE49-F238E27FC236}">
                <a16:creationId xmlns:a16="http://schemas.microsoft.com/office/drawing/2014/main" id="{07E56D6B-9FDF-A3F3-1709-E44F0319129B}"/>
              </a:ext>
            </a:extLst>
          </p:cNvPr>
          <p:cNvSpPr>
            <a:spLocks noGrp="1"/>
          </p:cNvSpPr>
          <p:nvPr>
            <p:ph type="ftr" sz="quarter" idx="13"/>
          </p:nvPr>
        </p:nvSpPr>
        <p:spPr/>
        <p:txBody>
          <a:bodyPr/>
          <a:lstStyle/>
          <a:p>
            <a:r>
              <a:rPr lang="fr-CA"/>
              <a:t>Observatoire des tout-petits</a:t>
            </a:r>
            <a:endParaRPr lang="fr-CA" sz="1000"/>
          </a:p>
        </p:txBody>
      </p:sp>
      <p:sp>
        <p:nvSpPr>
          <p:cNvPr id="4" name="Espace réservé du numéro de diapositive 3">
            <a:extLst>
              <a:ext uri="{FF2B5EF4-FFF2-40B4-BE49-F238E27FC236}">
                <a16:creationId xmlns:a16="http://schemas.microsoft.com/office/drawing/2014/main" id="{0F643D41-F60F-D2A5-6B64-CA7C48B6502E}"/>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5" name="Connecteur droit 4">
            <a:extLst>
              <a:ext uri="{FF2B5EF4-FFF2-40B4-BE49-F238E27FC236}">
                <a16:creationId xmlns:a16="http://schemas.microsoft.com/office/drawing/2014/main" id="{74AC94CE-892E-A2F9-DA5C-0F47F40657C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163771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uverture B">
    <p:bg>
      <p:bgPr>
        <a:solidFill>
          <a:schemeClr val="bg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329200"/>
            <a:ext cx="5914800" cy="2643799"/>
          </a:xfrm>
        </p:spPr>
        <p:txBody>
          <a:bodyPr lIns="0" tIns="0" rIns="0" bIns="0" anchor="t" anchorCtr="0">
            <a:noAutofit/>
          </a:bodyPr>
          <a:lstStyle>
            <a:lvl1pPr algn="l">
              <a:lnSpc>
                <a:spcPct val="100000"/>
              </a:lnSpc>
              <a:defRPr sz="42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749600"/>
            <a:ext cx="5914800" cy="330634"/>
          </a:xfrm>
        </p:spPr>
        <p:txBody>
          <a:bodyPr lIns="0" tIns="0" rIns="0" bIns="0">
            <a:noAutofit/>
          </a:bodyPr>
          <a:lstStyle>
            <a:lvl1pPr marL="0" indent="0" algn="l">
              <a:buNone/>
              <a:defRPr sz="1600" b="1" i="0" cap="all" spc="300" baseline="0">
                <a:solidFill>
                  <a:schemeClr val="accent1"/>
                </a:solidFill>
                <a:latin typeface="Nunito Black"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
        <p:nvSpPr>
          <p:cNvPr id="17" name="Espace réservé du texte 16">
            <a:extLst>
              <a:ext uri="{FF2B5EF4-FFF2-40B4-BE49-F238E27FC236}">
                <a16:creationId xmlns:a16="http://schemas.microsoft.com/office/drawing/2014/main" id="{0431962B-76E1-2AB8-EE7A-F957D665B796}"/>
              </a:ext>
            </a:extLst>
          </p:cNvPr>
          <p:cNvSpPr>
            <a:spLocks noGrp="1"/>
          </p:cNvSpPr>
          <p:nvPr>
            <p:ph type="body" sz="quarter" idx="10" hasCustomPrompt="1"/>
          </p:nvPr>
        </p:nvSpPr>
        <p:spPr>
          <a:xfrm>
            <a:off x="623888" y="5110143"/>
            <a:ext cx="5914800" cy="1156892"/>
          </a:xfrm>
        </p:spPr>
        <p:txBody>
          <a:bodyPr lIns="0" tIns="0" rIns="0" bIns="0" anchor="b" anchorCtr="0">
            <a:noAutofit/>
          </a:bodyPr>
          <a:lstStyle>
            <a:lvl1pPr>
              <a:spcBef>
                <a:spcPts val="600"/>
              </a:spcBef>
              <a:defRPr sz="1800" b="0">
                <a:latin typeface="+mn-lt"/>
              </a:defRPr>
            </a:lvl1pPr>
            <a:lvl3pPr>
              <a:spcBef>
                <a:spcPts val="600"/>
              </a:spcBef>
              <a:defRPr/>
            </a:lvl3pPr>
          </a:lstStyle>
          <a:p>
            <a:pPr lvl="0"/>
            <a:r>
              <a:rPr lang="fr-CA"/>
              <a:t>Présenté à …</a:t>
            </a:r>
          </a:p>
          <a:p>
            <a:pPr lvl="0"/>
            <a:r>
              <a:rPr lang="fr-CA"/>
              <a:t>Date</a:t>
            </a:r>
          </a:p>
        </p:txBody>
      </p:sp>
      <p:pic>
        <p:nvPicPr>
          <p:cNvPr id="4" name="Image 3">
            <a:extLst>
              <a:ext uri="{FF2B5EF4-FFF2-40B4-BE49-F238E27FC236}">
                <a16:creationId xmlns:a16="http://schemas.microsoft.com/office/drawing/2014/main" id="{09F5F0B6-D4A1-BC16-594C-1A8FCA68226F}"/>
              </a:ext>
            </a:extLst>
          </p:cNvPr>
          <p:cNvPicPr>
            <a:picLocks noChangeAspect="1"/>
          </p:cNvPicPr>
          <p:nvPr userDrawn="1"/>
        </p:nvPicPr>
        <p:blipFill>
          <a:blip r:embed="rId2"/>
          <a:stretch>
            <a:fillRect/>
          </a:stretch>
        </p:blipFill>
        <p:spPr>
          <a:xfrm>
            <a:off x="623888" y="620713"/>
            <a:ext cx="1638000" cy="482857"/>
          </a:xfrm>
          <a:prstGeom prst="rect">
            <a:avLst/>
          </a:prstGeom>
        </p:spPr>
      </p:pic>
    </p:spTree>
    <p:extLst>
      <p:ext uri="{BB962C8B-B14F-4D97-AF65-F5344CB8AC3E}">
        <p14:creationId xmlns:p14="http://schemas.microsoft.com/office/powerpoint/2010/main" val="30227029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ection – Ch 1">
    <p:bg>
      <p:bgPr>
        <a:solidFill>
          <a:schemeClr val="accent5">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4023103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ection – Résumé – Ch 1">
    <p:bg>
      <p:bgPr>
        <a:solidFill>
          <a:schemeClr val="accent5">
            <a:alpha val="50000"/>
          </a:schemeClr>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9136566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 Ch 2">
    <p:bg>
      <p:bgPr>
        <a:solidFill>
          <a:schemeClr val="accent2">
            <a:alpha val="9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048355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 – Résumé – Ch 2">
    <p:bg>
      <p:bgPr>
        <a:solidFill>
          <a:schemeClr val="accent2">
            <a:alpha val="90000"/>
          </a:schemeClr>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9311574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urant – photo 1/2 – B">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hasCustomPrompt="1"/>
          </p:nvPr>
        </p:nvSpPr>
        <p:spPr/>
        <p:txBody>
          <a:bodyPr lIns="0" tIns="0" rIns="0" bIns="0">
            <a:noAutofit/>
          </a:bodyPr>
          <a:lstStyle>
            <a:lvl1pPr algn="l">
              <a:lnSpc>
                <a:spcPct val="100000"/>
              </a:lnSpc>
              <a:defRPr lang="fr-CA" sz="3700" b="0" kern="1200" dirty="0">
                <a:solidFill>
                  <a:schemeClr val="tx2"/>
                </a:solidFill>
                <a:latin typeface="Archivo Condensed Light" pitchFamily="2" charset="0"/>
                <a:ea typeface="+mj-ea"/>
                <a:cs typeface="Archivo Condensed Light" pitchFamily="2" charset="0"/>
              </a:defRPr>
            </a:lvl1pPr>
          </a:lstStyle>
          <a:p>
            <a:r>
              <a:rPr lang="fr-CA"/>
              <a:t>Modifier le style du titre</a:t>
            </a:r>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 name="Espace réservé pour une image  7">
            <a:extLst>
              <a:ext uri="{FF2B5EF4-FFF2-40B4-BE49-F238E27FC236}">
                <a16:creationId xmlns:a16="http://schemas.microsoft.com/office/drawing/2014/main" id="{B7E8D7BA-657C-D6F7-B785-ACD91573C09A}"/>
              </a:ext>
            </a:extLst>
          </p:cNvPr>
          <p:cNvSpPr>
            <a:spLocks noGrp="1"/>
          </p:cNvSpPr>
          <p:nvPr>
            <p:ph type="pic" sz="quarter" idx="21"/>
          </p:nvPr>
        </p:nvSpPr>
        <p:spPr>
          <a:xfrm>
            <a:off x="623886" y="2133600"/>
            <a:ext cx="5292000" cy="3707345"/>
          </a:xfrm>
          <a:prstGeom prst="roundRect">
            <a:avLst>
              <a:gd name="adj" fmla="val 3512"/>
            </a:avLst>
          </a:prstGeom>
          <a:solidFill>
            <a:schemeClr val="bg1">
              <a:lumMod val="85000"/>
            </a:schemeClr>
          </a:solidFill>
        </p:spPr>
        <p:txBody>
          <a:bodyPr wrap="square">
            <a:noAutofit/>
          </a:bodyPr>
          <a:lstStyle/>
          <a:p>
            <a:endParaRPr lang="fr-CA"/>
          </a:p>
        </p:txBody>
      </p:sp>
      <p:sp>
        <p:nvSpPr>
          <p:cNvPr id="3" name="Espace réservé du texte 10">
            <a:extLst>
              <a:ext uri="{FF2B5EF4-FFF2-40B4-BE49-F238E27FC236}">
                <a16:creationId xmlns:a16="http://schemas.microsoft.com/office/drawing/2014/main" id="{4F5734D3-9F5F-9DAF-3BEC-36BF4CDA3FF0}"/>
              </a:ext>
            </a:extLst>
          </p:cNvPr>
          <p:cNvSpPr>
            <a:spLocks noGrp="1"/>
          </p:cNvSpPr>
          <p:nvPr>
            <p:ph type="body" sz="quarter" idx="16"/>
          </p:nvPr>
        </p:nvSpPr>
        <p:spPr>
          <a:xfrm>
            <a:off x="6241188" y="1703388"/>
            <a:ext cx="5292000" cy="4316400"/>
          </a:xfrm>
        </p:spPr>
        <p:txBody>
          <a:bodyPr lIns="0" tIns="360000" rIns="0" bIns="0">
            <a:noAutofit/>
          </a:bodyPr>
          <a:lstStyle>
            <a:lvl1pPr>
              <a:defRPr>
                <a:latin typeface="Archivo Condensed Condensed Light" panose="020B0604020202020204" charset="0"/>
                <a:cs typeface="Archivo Condensed Condensed Light" panose="020B0604020202020204" charset="0"/>
              </a:defRPr>
            </a:lvl1pPr>
            <a:lvl2pPr>
              <a:defRPr>
                <a:latin typeface="Archivo" pitchFamily="2" charset="0"/>
                <a:cs typeface="Archivo" pitchFamily="2" charset="0"/>
              </a:defRPr>
            </a:lvl2pPr>
            <a:lvl3pPr>
              <a:defRPr>
                <a:latin typeface="Archivo" pitchFamily="2" charset="0"/>
                <a:cs typeface="Archivo" pitchFamily="2" charset="0"/>
              </a:defRPr>
            </a:lvl3pPr>
            <a:lvl4pPr>
              <a:defRPr>
                <a:latin typeface="Archivo" pitchFamily="2" charset="0"/>
                <a:cs typeface="Archivo" pitchFamily="2" charset="0"/>
              </a:defRPr>
            </a:lvl4pPr>
            <a:lvl5pPr>
              <a:defRPr>
                <a:latin typeface="Archivo" pitchFamily="2" charset="0"/>
                <a:cs typeface="Archivo" pitchFamily="2" charset="0"/>
              </a:defRPr>
            </a:lvl5pPr>
            <a:lvl6pPr>
              <a:defRPr>
                <a:latin typeface="Archivo" pitchFamily="2" charset="0"/>
                <a:cs typeface="Archivo" pitchFamily="2" charset="0"/>
              </a:defRPr>
            </a:lvl6pPr>
            <a:lvl7pPr>
              <a:defRPr>
                <a:latin typeface="Archivo" pitchFamily="2" charset="0"/>
                <a:cs typeface="Archivo" pitchFamily="2" charset="0"/>
              </a:defRPr>
            </a:lvl7pPr>
            <a:lvl8pPr>
              <a:defRPr>
                <a:latin typeface="Archivo" pitchFamily="2" charset="0"/>
                <a:cs typeface="Archivo" pitchFamily="2" charset="0"/>
              </a:defRPr>
            </a:lvl8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Tree>
    <p:extLst>
      <p:ext uri="{BB962C8B-B14F-4D97-AF65-F5344CB8AC3E}">
        <p14:creationId xmlns:p14="http://schemas.microsoft.com/office/powerpoint/2010/main" val="11359655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344"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ection – Ch 3">
    <p:bg>
      <p:bgPr>
        <a:solidFill>
          <a:schemeClr val="accent4">
            <a:alpha val="7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8726984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ction – Résumé – Ch 3">
    <p:bg>
      <p:bgPr>
        <a:solidFill>
          <a:schemeClr val="accent4">
            <a:alpha val="70000"/>
          </a:schemeClr>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21484212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ection – Ch 4">
    <p:bg>
      <p:bgPr>
        <a:solidFill>
          <a:srgbClr val="F47920">
            <a:alpha val="70000"/>
          </a:srgb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41255202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ection – Résumé – Ch 4">
    <p:bg>
      <p:bgPr>
        <a:solidFill>
          <a:srgbClr val="F47920">
            <a:alpha val="69804"/>
          </a:srgbClr>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8778093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ection – Ch 5">
    <p:bg>
      <p:bgPr>
        <a:solidFill>
          <a:srgbClr val="973E7D">
            <a:alpha val="35000"/>
          </a:srgb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24926072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ction – Résumé – Ch 5">
    <p:bg>
      <p:bgPr>
        <a:solidFill>
          <a:srgbClr val="973E7D">
            <a:alpha val="35000"/>
          </a:srgbClr>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32607556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ection – Ch 6">
    <p:bg>
      <p:bgRef idx="1001">
        <a:schemeClr val="bg2"/>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9525-810E-22C2-A724-426B44252E89}"/>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3" name="Sous-titre 2">
            <a:extLst>
              <a:ext uri="{FF2B5EF4-FFF2-40B4-BE49-F238E27FC236}">
                <a16:creationId xmlns:a16="http://schemas.microsoft.com/office/drawing/2014/main" id="{917D16B5-AA68-A1CD-D7C7-369B1C9BEF8F}"/>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18985278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ection – Résumé – Ch 6">
    <p:bg>
      <p:bgRef idx="1001">
        <a:schemeClr val="bg2"/>
      </p:bgRef>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CAEF29F2-5B60-D946-532F-8C85C309088F}"/>
              </a:ext>
            </a:extLst>
          </p:cNvPr>
          <p:cNvSpPr>
            <a:spLocks noGrp="1"/>
          </p:cNvSpPr>
          <p:nvPr>
            <p:ph type="body" sz="quarter" idx="10"/>
          </p:nvPr>
        </p:nvSpPr>
        <p:spPr>
          <a:xfrm>
            <a:off x="6096000" y="620713"/>
            <a:ext cx="5437188" cy="5580062"/>
          </a:xfrm>
        </p:spPr>
        <p:txBody>
          <a:bodyPr lIns="0" tIns="0" rIns="0" bIns="0" anchor="ctr" anchorCtr="0">
            <a:noAutofit/>
          </a:bodyPr>
          <a:lstStyle>
            <a:lvl1pPr>
              <a:defRPr sz="2400" b="1">
                <a:latin typeface="+mj-lt"/>
              </a:defRPr>
            </a:lvl1pPr>
            <a:lvl4pPr>
              <a:buClrTx/>
              <a:defRPr/>
            </a:lvl4pPr>
            <a:lvl5pPr>
              <a:buClrTx/>
              <a:defRPr/>
            </a:lvl5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Titre 1">
            <a:extLst>
              <a:ext uri="{FF2B5EF4-FFF2-40B4-BE49-F238E27FC236}">
                <a16:creationId xmlns:a16="http://schemas.microsoft.com/office/drawing/2014/main" id="{C2392255-D681-5D99-7F53-D9574E82DF1B}"/>
              </a:ext>
            </a:extLst>
          </p:cNvPr>
          <p:cNvSpPr>
            <a:spLocks noGrp="1"/>
          </p:cNvSpPr>
          <p:nvPr>
            <p:ph type="ctrTitle"/>
          </p:nvPr>
        </p:nvSpPr>
        <p:spPr>
          <a:xfrm>
            <a:off x="623888" y="2513861"/>
            <a:ext cx="5112000" cy="2503750"/>
          </a:xfrm>
        </p:spPr>
        <p:txBody>
          <a:bodyPr lIns="0" tIns="0" rIns="0" bIns="0" anchor="t" anchorCtr="0">
            <a:noAutofit/>
          </a:bodyPr>
          <a:lstStyle>
            <a:lvl1pPr algn="l">
              <a:defRPr sz="3700"/>
            </a:lvl1pPr>
          </a:lstStyle>
          <a:p>
            <a:r>
              <a:rPr lang="fr-CA"/>
              <a:t>Modifier le style du titre</a:t>
            </a:r>
          </a:p>
        </p:txBody>
      </p:sp>
      <p:sp>
        <p:nvSpPr>
          <p:cNvPr id="6" name="Sous-titre 2">
            <a:extLst>
              <a:ext uri="{FF2B5EF4-FFF2-40B4-BE49-F238E27FC236}">
                <a16:creationId xmlns:a16="http://schemas.microsoft.com/office/drawing/2014/main" id="{20E5C7B2-0C02-B0C4-DE67-C7380E19455E}"/>
              </a:ext>
            </a:extLst>
          </p:cNvPr>
          <p:cNvSpPr>
            <a:spLocks noGrp="1"/>
          </p:cNvSpPr>
          <p:nvPr>
            <p:ph type="subTitle" idx="1" hasCustomPrompt="1"/>
          </p:nvPr>
        </p:nvSpPr>
        <p:spPr>
          <a:xfrm>
            <a:off x="623888" y="1805667"/>
            <a:ext cx="3953503" cy="405189"/>
          </a:xfrm>
          <a:prstGeom prst="roundRect">
            <a:avLst>
              <a:gd name="adj" fmla="val 50000"/>
            </a:avLst>
          </a:prstGeom>
          <a:ln>
            <a:solidFill>
              <a:schemeClr val="tx2"/>
            </a:solidFill>
          </a:ln>
        </p:spPr>
        <p:txBody>
          <a:bodyPr wrap="none" lIns="180000" tIns="36000" rIns="180000" bIns="36000" anchor="ctr" anchorCtr="0">
            <a:spAutoFit/>
          </a:bodyPr>
          <a:lstStyle>
            <a:lvl1pPr marL="0" indent="0" algn="l">
              <a:lnSpc>
                <a:spcPct val="100000"/>
              </a:lnSpc>
              <a:buNone/>
              <a:defRPr sz="1400" b="0" i="0" cap="all" spc="0" baseline="0">
                <a:solidFill>
                  <a:schemeClr val="tx2"/>
                </a:solidFill>
                <a:latin typeface="Archivo Condensed Condensed Light" pitchFamily="2" charset="77"/>
                <a:cs typeface="Archivo Condensed Condensed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Tree>
    <p:extLst>
      <p:ext uri="{BB962C8B-B14F-4D97-AF65-F5344CB8AC3E}">
        <p14:creationId xmlns:p14="http://schemas.microsoft.com/office/powerpoint/2010/main" val="15694461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DM">
    <p:bg>
      <p:bgPr>
        <a:solidFill>
          <a:schemeClr val="bg2">
            <a:alpha val="50000"/>
          </a:schemeClr>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40B3E9A0-ED75-A452-4A29-587312B8E653}"/>
              </a:ext>
            </a:extLst>
          </p:cNvPr>
          <p:cNvPicPr>
            <a:picLocks noChangeAspect="1"/>
          </p:cNvPicPr>
          <p:nvPr userDrawn="1"/>
        </p:nvPicPr>
        <p:blipFill>
          <a:blip r:embed="rId2"/>
          <a:srcRect t="12916" r="26615"/>
          <a:stretch>
            <a:fillRect/>
          </a:stretch>
        </p:blipFill>
        <p:spPr>
          <a:xfrm>
            <a:off x="0" y="-508226"/>
            <a:ext cx="12192000" cy="7366227"/>
          </a:xfrm>
          <a:prstGeom prst="rect">
            <a:avLst/>
          </a:prstGeom>
        </p:spPr>
      </p:pic>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solidFill>
                  <a:schemeClr val="bg1"/>
                </a:solidFill>
              </a:defRPr>
            </a:lvl1pPr>
          </a:lstStyle>
          <a:p>
            <a:r>
              <a:rPr lang="fr-CA"/>
              <a:t>Modifier le style du titre</a:t>
            </a:r>
          </a:p>
        </p:txBody>
      </p:sp>
    </p:spTree>
    <p:extLst>
      <p:ext uri="{BB962C8B-B14F-4D97-AF65-F5344CB8AC3E}">
        <p14:creationId xmlns:p14="http://schemas.microsoft.com/office/powerpoint/2010/main" val="1359709655"/>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urant – 1 col">
    <p:bg>
      <p:bgPr>
        <a:solidFill>
          <a:schemeClr val="bg2">
            <a:alpha val="5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22D84-F88B-F467-8B2A-1014B123988B}"/>
              </a:ext>
            </a:extLst>
          </p:cNvPr>
          <p:cNvSpPr>
            <a:spLocks noGrp="1"/>
          </p:cNvSpPr>
          <p:nvPr>
            <p:ph type="title"/>
          </p:nvPr>
        </p:nvSpPr>
        <p:spPr/>
        <p:txBody>
          <a:bodyPr lIns="0" tIns="0" rIns="0" bIns="0">
            <a:noAutofit/>
          </a:bodyPr>
          <a:lstStyle>
            <a:lvl1pPr algn="l">
              <a:lnSpc>
                <a:spcPct val="100000"/>
              </a:lnSpc>
              <a:defRPr/>
            </a:lvl1pPr>
          </a:lstStyle>
          <a:p>
            <a:r>
              <a:rPr lang="fr-CA"/>
              <a:t>Modifier le style du titre</a:t>
            </a:r>
          </a:p>
        </p:txBody>
      </p:sp>
      <p:sp>
        <p:nvSpPr>
          <p:cNvPr id="11" name="Espace réservé du texte 10">
            <a:extLst>
              <a:ext uri="{FF2B5EF4-FFF2-40B4-BE49-F238E27FC236}">
                <a16:creationId xmlns:a16="http://schemas.microsoft.com/office/drawing/2014/main" id="{F7D08AA0-A200-5640-1F18-A2489EDEE11E}"/>
              </a:ext>
            </a:extLst>
          </p:cNvPr>
          <p:cNvSpPr>
            <a:spLocks noGrp="1"/>
          </p:cNvSpPr>
          <p:nvPr>
            <p:ph type="body" sz="quarter" idx="12"/>
          </p:nvPr>
        </p:nvSpPr>
        <p:spPr>
          <a:xfrm>
            <a:off x="623888" y="1703388"/>
            <a:ext cx="10909300" cy="4316400"/>
          </a:xfrm>
        </p:spPr>
        <p:txBody>
          <a:bodyPr lIns="0" tIns="360000" rIns="0" bIns="0">
            <a:no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a:p>
            <a:pPr lvl="4"/>
            <a:endParaRPr lang="fr-CA"/>
          </a:p>
        </p:txBody>
      </p:sp>
      <p:sp>
        <p:nvSpPr>
          <p:cNvPr id="12" name="Espace réservé du pied de page 11">
            <a:extLst>
              <a:ext uri="{FF2B5EF4-FFF2-40B4-BE49-F238E27FC236}">
                <a16:creationId xmlns:a16="http://schemas.microsoft.com/office/drawing/2014/main" id="{FC7B496C-CB2B-ECC0-69B3-C4FE3DDAE6B6}"/>
              </a:ext>
            </a:extLst>
          </p:cNvPr>
          <p:cNvSpPr>
            <a:spLocks noGrp="1"/>
          </p:cNvSpPr>
          <p:nvPr>
            <p:ph type="ftr" sz="quarter" idx="13"/>
          </p:nvPr>
        </p:nvSpPr>
        <p:spPr/>
        <p:txBody>
          <a:bodyPr/>
          <a:lstStyle/>
          <a:p>
            <a:r>
              <a:rPr lang="fr-CA"/>
              <a:t>Perspective économique sur le développement des tout-petits</a:t>
            </a:r>
            <a:endParaRPr lang="fr-CA" sz="1000"/>
          </a:p>
        </p:txBody>
      </p:sp>
      <p:sp>
        <p:nvSpPr>
          <p:cNvPr id="13" name="Espace réservé du numéro de diapositive 12">
            <a:extLst>
              <a:ext uri="{FF2B5EF4-FFF2-40B4-BE49-F238E27FC236}">
                <a16:creationId xmlns:a16="http://schemas.microsoft.com/office/drawing/2014/main" id="{88C68B9E-A8D9-F9A4-0343-8118E18E86C5}"/>
              </a:ext>
            </a:extLst>
          </p:cNvPr>
          <p:cNvSpPr>
            <a:spLocks noGrp="1"/>
          </p:cNvSpPr>
          <p:nvPr>
            <p:ph type="sldNum" sz="quarter" idx="14"/>
          </p:nvPr>
        </p:nvSpPr>
        <p:spPr/>
        <p:txBody>
          <a:bodyPr/>
          <a:lstStyle/>
          <a:p>
            <a:fld id="{17A260D5-0A9B-6D4D-ABBB-AE3076EC2542}" type="slidenum">
              <a:rPr lang="fr-CA" smtClean="0"/>
              <a:pPr/>
              <a:t>‹n°›</a:t>
            </a:fld>
            <a:endParaRPr lang="fr-CA" sz="1400"/>
          </a:p>
        </p:txBody>
      </p:sp>
      <p:cxnSp>
        <p:nvCxnSpPr>
          <p:cNvPr id="4" name="Connecteur droit 3">
            <a:extLst>
              <a:ext uri="{FF2B5EF4-FFF2-40B4-BE49-F238E27FC236}">
                <a16:creationId xmlns:a16="http://schemas.microsoft.com/office/drawing/2014/main" id="{25C0657F-8690-3F32-678A-14C0DEE93913}"/>
              </a:ext>
            </a:extLst>
          </p:cNvPr>
          <p:cNvCxnSpPr/>
          <p:nvPr userDrawn="1"/>
        </p:nvCxnSpPr>
        <p:spPr>
          <a:xfrm>
            <a:off x="623887" y="6200775"/>
            <a:ext cx="10909301"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974144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theme" Target="../theme/theme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theme" Target="../theme/theme3.xml"/><Relationship Id="rId21" Type="http://schemas.openxmlformats.org/officeDocument/2006/relationships/slideLayout" Target="../slideLayouts/slideLayout67.xml"/><Relationship Id="rId34" Type="http://schemas.openxmlformats.org/officeDocument/2006/relationships/slideLayout" Target="../slideLayouts/slideLayout80.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slideLayout" Target="../slideLayouts/slideLayout84.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8" Type="http://schemas.openxmlformats.org/officeDocument/2006/relationships/slideLayout" Target="../slideLayouts/slideLayout54.xml"/><Relationship Id="rId3"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9" Type="http://schemas.openxmlformats.org/officeDocument/2006/relationships/theme" Target="../theme/theme4.xml"/><Relationship Id="rId21" Type="http://schemas.openxmlformats.org/officeDocument/2006/relationships/slideLayout" Target="../slideLayouts/slideLayout105.xml"/><Relationship Id="rId34" Type="http://schemas.openxmlformats.org/officeDocument/2006/relationships/slideLayout" Target="../slideLayouts/slideLayout118.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33" Type="http://schemas.openxmlformats.org/officeDocument/2006/relationships/slideLayout" Target="../slideLayouts/slideLayout117.xml"/><Relationship Id="rId38" Type="http://schemas.openxmlformats.org/officeDocument/2006/relationships/slideLayout" Target="../slideLayouts/slideLayout122.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slideLayout" Target="../slideLayouts/slideLayout104.xml"/><Relationship Id="rId29" Type="http://schemas.openxmlformats.org/officeDocument/2006/relationships/slideLayout" Target="../slideLayouts/slideLayout113.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32" Type="http://schemas.openxmlformats.org/officeDocument/2006/relationships/slideLayout" Target="../slideLayouts/slideLayout116.xml"/><Relationship Id="rId37" Type="http://schemas.openxmlformats.org/officeDocument/2006/relationships/slideLayout" Target="../slideLayouts/slideLayout121.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slideLayout" Target="../slideLayouts/slideLayout112.xml"/><Relationship Id="rId36" Type="http://schemas.openxmlformats.org/officeDocument/2006/relationships/slideLayout" Target="../slideLayouts/slideLayout120.xml"/><Relationship Id="rId10" Type="http://schemas.openxmlformats.org/officeDocument/2006/relationships/slideLayout" Target="../slideLayouts/slideLayout94.xml"/><Relationship Id="rId19" Type="http://schemas.openxmlformats.org/officeDocument/2006/relationships/slideLayout" Target="../slideLayouts/slideLayout103.xml"/><Relationship Id="rId31" Type="http://schemas.openxmlformats.org/officeDocument/2006/relationships/slideLayout" Target="../slideLayouts/slideLayout115.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slideLayout" Target="../slideLayouts/slideLayout111.xml"/><Relationship Id="rId30" Type="http://schemas.openxmlformats.org/officeDocument/2006/relationships/slideLayout" Target="../slideLayouts/slideLayout114.xml"/><Relationship Id="rId35" Type="http://schemas.openxmlformats.org/officeDocument/2006/relationships/slideLayout" Target="../slideLayouts/slideLayout119.xml"/><Relationship Id="rId8" Type="http://schemas.openxmlformats.org/officeDocument/2006/relationships/slideLayout" Target="../slideLayouts/slideLayout92.xml"/><Relationship Id="rId3" Type="http://schemas.openxmlformats.org/officeDocument/2006/relationships/slideLayout" Target="../slideLayouts/slideLayout8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3" Type="http://schemas.openxmlformats.org/officeDocument/2006/relationships/slideLayout" Target="../slideLayouts/slideLayout125.xml"/><Relationship Id="rId21" Type="http://schemas.openxmlformats.org/officeDocument/2006/relationships/slideLayout" Target="../slideLayouts/slideLayout143.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slideLayout" Target="../slideLayouts/slideLayout142.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theme" Target="../theme/theme5.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B9F1B33-5A2D-4897-F2A9-1C6A776EF387}"/>
              </a:ext>
            </a:extLst>
          </p:cNvPr>
          <p:cNvSpPr>
            <a:spLocks noGrp="1"/>
          </p:cNvSpPr>
          <p:nvPr>
            <p:ph type="title"/>
          </p:nvPr>
        </p:nvSpPr>
        <p:spPr>
          <a:xfrm>
            <a:off x="623887" y="620713"/>
            <a:ext cx="10899881" cy="1069975"/>
          </a:xfrm>
          <a:prstGeom prst="rect">
            <a:avLst/>
          </a:prstGeom>
        </p:spPr>
        <p:txBody>
          <a:bodyPr vert="horz" lIns="91440" tIns="45720" rIns="91440" bIns="45720" rtlCol="0" anchor="ctr">
            <a:normAutofit/>
          </a:bodyPr>
          <a:lstStyle/>
          <a:p>
            <a:r>
              <a:rPr lang="fr-CA"/>
              <a:t>Modifier le style du titre</a:t>
            </a:r>
          </a:p>
        </p:txBody>
      </p:sp>
      <p:sp>
        <p:nvSpPr>
          <p:cNvPr id="3" name="Espace réservé du texte 2">
            <a:extLst>
              <a:ext uri="{FF2B5EF4-FFF2-40B4-BE49-F238E27FC236}">
                <a16:creationId xmlns:a16="http://schemas.microsoft.com/office/drawing/2014/main" id="{0F152E0B-CCA1-2AA1-790C-641456EA2DF1}"/>
              </a:ext>
            </a:extLst>
          </p:cNvPr>
          <p:cNvSpPr>
            <a:spLocks noGrp="1"/>
          </p:cNvSpPr>
          <p:nvPr>
            <p:ph type="body" idx="1"/>
          </p:nvPr>
        </p:nvSpPr>
        <p:spPr>
          <a:xfrm>
            <a:off x="623888" y="1825625"/>
            <a:ext cx="10899882" cy="4351338"/>
          </a:xfrm>
          <a:prstGeom prst="rect">
            <a:avLst/>
          </a:prstGeom>
        </p:spPr>
        <p:txBody>
          <a:bodyPr vert="horz" lIns="91440" tIns="45720" rIns="91440" bIns="45720" rtlCol="0">
            <a:normAutofit/>
          </a:bodyPr>
          <a:lstStyle/>
          <a:p>
            <a:pPr marL="0" lvl="0" indent="0" algn="l" defTabSz="914400" rtl="0" eaLnBrk="1" latinLnBrk="0" hangingPunct="1">
              <a:lnSpc>
                <a:spcPct val="120000"/>
              </a:lnSpc>
              <a:spcBef>
                <a:spcPts val="1400"/>
              </a:spcBef>
              <a:buFont typeface="Arial" panose="020B0604020202020204" pitchFamily="34" charset="0"/>
              <a:buNone/>
            </a:pPr>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p:txBody>
      </p:sp>
      <p:sp>
        <p:nvSpPr>
          <p:cNvPr id="5" name="Espace réservé du pied de page 4">
            <a:extLst>
              <a:ext uri="{FF2B5EF4-FFF2-40B4-BE49-F238E27FC236}">
                <a16:creationId xmlns:a16="http://schemas.microsoft.com/office/drawing/2014/main" id="{485859BD-9911-8566-4AEF-F8F4DC27F555}"/>
              </a:ext>
            </a:extLst>
          </p:cNvPr>
          <p:cNvSpPr>
            <a:spLocks noGrp="1"/>
          </p:cNvSpPr>
          <p:nvPr>
            <p:ph type="ftr" sz="quarter" idx="3"/>
          </p:nvPr>
        </p:nvSpPr>
        <p:spPr>
          <a:xfrm>
            <a:off x="623887" y="6333284"/>
            <a:ext cx="5349073" cy="365125"/>
          </a:xfrm>
          <a:prstGeom prst="rect">
            <a:avLst/>
          </a:prstGeom>
        </p:spPr>
        <p:txBody>
          <a:bodyPr vert="horz" lIns="0" tIns="0" rIns="0" bIns="0" rtlCol="0" anchor="ctr"/>
          <a:lstStyle>
            <a:lvl1pPr algn="l">
              <a:defRPr sz="1000">
                <a:solidFill>
                  <a:schemeClr val="tx2"/>
                </a:solidFill>
              </a:defRPr>
            </a:lvl1pPr>
          </a:lstStyle>
          <a:p>
            <a:r>
              <a:rPr lang="fr-CA"/>
              <a:t>Perspective économique sur le développement des tout-petits</a:t>
            </a:r>
            <a:endParaRPr lang="fr-CA" sz="1000"/>
          </a:p>
        </p:txBody>
      </p:sp>
      <p:sp>
        <p:nvSpPr>
          <p:cNvPr id="6" name="Espace réservé du numéro de diapositive 5">
            <a:extLst>
              <a:ext uri="{FF2B5EF4-FFF2-40B4-BE49-F238E27FC236}">
                <a16:creationId xmlns:a16="http://schemas.microsoft.com/office/drawing/2014/main" id="{E57AD2E0-C7B3-6B55-540D-30DA0697116F}"/>
              </a:ext>
            </a:extLst>
          </p:cNvPr>
          <p:cNvSpPr>
            <a:spLocks noGrp="1"/>
          </p:cNvSpPr>
          <p:nvPr>
            <p:ph type="sldNum" sz="quarter" idx="4"/>
          </p:nvPr>
        </p:nvSpPr>
        <p:spPr>
          <a:xfrm>
            <a:off x="8780570" y="6293646"/>
            <a:ext cx="2743200" cy="365125"/>
          </a:xfrm>
          <a:prstGeom prst="rect">
            <a:avLst/>
          </a:prstGeom>
        </p:spPr>
        <p:txBody>
          <a:bodyPr vert="horz" lIns="0" tIns="0" rIns="0" bIns="0" rtlCol="0" anchor="ctr"/>
          <a:lstStyle>
            <a:lvl1pPr algn="r">
              <a:defRPr sz="1400">
                <a:solidFill>
                  <a:schemeClr val="tx2"/>
                </a:solidFill>
                <a:latin typeface="+mj-lt"/>
              </a:defRPr>
            </a:lvl1pPr>
          </a:lstStyle>
          <a:p>
            <a:fld id="{17A260D5-0A9B-6D4D-ABBB-AE3076EC2542}" type="slidenum">
              <a:rPr lang="fr-CA" smtClean="0"/>
              <a:pPr/>
              <a:t>‹n°›</a:t>
            </a:fld>
            <a:endParaRPr lang="fr-CA" sz="1400"/>
          </a:p>
        </p:txBody>
      </p:sp>
    </p:spTree>
    <p:extLst>
      <p:ext uri="{BB962C8B-B14F-4D97-AF65-F5344CB8AC3E}">
        <p14:creationId xmlns:p14="http://schemas.microsoft.com/office/powerpoint/2010/main" val="2173629593"/>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4" r:id="rId4"/>
    <p:sldLayoutId id="2147483667" r:id="rId5"/>
    <p:sldLayoutId id="2147483664" r:id="rId6"/>
    <p:sldLayoutId id="2147483666" r:id="rId7"/>
    <p:sldLayoutId id="2147483665" r:id="rId8"/>
    <p:sldLayoutId id="2147483671" r:id="rId9"/>
    <p:sldLayoutId id="2147483668" r:id="rId10"/>
    <p:sldLayoutId id="2147483675" r:id="rId11"/>
    <p:sldLayoutId id="2147483669" r:id="rId12"/>
    <p:sldLayoutId id="2147483663" r:id="rId13"/>
    <p:sldLayoutId id="2147483670" r:id="rId14"/>
    <p:sldLayoutId id="2147483660" r:id="rId15"/>
    <p:sldLayoutId id="2147483674" r:id="rId16"/>
    <p:sldLayoutId id="2147483673" r:id="rId17"/>
    <p:sldLayoutId id="2147483672" r:id="rId18"/>
    <p:sldLayoutId id="2147483659" r:id="rId19"/>
    <p:sldLayoutId id="2147483658" r:id="rId20"/>
    <p:sldLayoutId id="2147483657" r:id="rId21"/>
    <p:sldLayoutId id="2147483662" r:id="rId22"/>
    <p:sldLayoutId id="2147483740" r:id="rId23"/>
    <p:sldLayoutId id="2147483803" r:id="rId24"/>
  </p:sldLayoutIdLst>
  <p:hf hdr="0" dt="0"/>
  <p:txStyles>
    <p:titleStyle>
      <a:lvl1pPr algn="ctr" defTabSz="914400" rtl="0" eaLnBrk="1" latinLnBrk="0" hangingPunct="1">
        <a:lnSpc>
          <a:spcPts val="4000"/>
        </a:lnSpc>
        <a:spcBef>
          <a:spcPct val="0"/>
        </a:spcBef>
        <a:buNone/>
        <a:defRPr sz="3700" b="1" kern="1200">
          <a:solidFill>
            <a:schemeClr val="tx2"/>
          </a:solidFill>
          <a:latin typeface="Archivo Condensed Condensed Light" panose="020B0604020202020204" charset="0"/>
          <a:ea typeface="+mj-ea"/>
          <a:cs typeface="Archivo Condensed Condensed Light" panose="020B060402020202020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userDrawn="1">
          <p15:clr>
            <a:srgbClr val="F26B43"/>
          </p15:clr>
        </p15:guide>
        <p15:guide id="2" orient="horz" pos="3906" userDrawn="1">
          <p15:clr>
            <a:srgbClr val="F26B43"/>
          </p15:clr>
        </p15:guide>
        <p15:guide id="3" pos="393" userDrawn="1">
          <p15:clr>
            <a:srgbClr val="F26B43"/>
          </p15:clr>
        </p15:guide>
        <p15:guide id="4" pos="7265" userDrawn="1">
          <p15:clr>
            <a:srgbClr val="F26B43"/>
          </p15:clr>
        </p15:guide>
        <p15:guide id="5" pos="3840" userDrawn="1">
          <p15:clr>
            <a:srgbClr val="F26B43"/>
          </p15:clr>
        </p15:guide>
        <p15:guide id="6"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B9F1B33-5A2D-4897-F2A9-1C6A776EF387}"/>
              </a:ext>
            </a:extLst>
          </p:cNvPr>
          <p:cNvSpPr>
            <a:spLocks noGrp="1"/>
          </p:cNvSpPr>
          <p:nvPr>
            <p:ph type="title"/>
          </p:nvPr>
        </p:nvSpPr>
        <p:spPr>
          <a:xfrm>
            <a:off x="623887" y="620713"/>
            <a:ext cx="10899881" cy="1069975"/>
          </a:xfrm>
          <a:prstGeom prst="rect">
            <a:avLst/>
          </a:prstGeom>
        </p:spPr>
        <p:txBody>
          <a:bodyPr vert="horz" lIns="91440" tIns="45720" rIns="91440" bIns="45720" rtlCol="0" anchor="ctr">
            <a:normAutofit/>
          </a:bodyPr>
          <a:lstStyle/>
          <a:p>
            <a:r>
              <a:rPr lang="fr-CA"/>
              <a:t>Modifier le style du titre</a:t>
            </a:r>
          </a:p>
        </p:txBody>
      </p:sp>
      <p:sp>
        <p:nvSpPr>
          <p:cNvPr id="3" name="Espace réservé du texte 2">
            <a:extLst>
              <a:ext uri="{FF2B5EF4-FFF2-40B4-BE49-F238E27FC236}">
                <a16:creationId xmlns:a16="http://schemas.microsoft.com/office/drawing/2014/main" id="{0F152E0B-CCA1-2AA1-790C-641456EA2DF1}"/>
              </a:ext>
            </a:extLst>
          </p:cNvPr>
          <p:cNvSpPr>
            <a:spLocks noGrp="1"/>
          </p:cNvSpPr>
          <p:nvPr>
            <p:ph type="body" idx="1"/>
          </p:nvPr>
        </p:nvSpPr>
        <p:spPr>
          <a:xfrm>
            <a:off x="623888" y="1825625"/>
            <a:ext cx="10899882" cy="4351338"/>
          </a:xfrm>
          <a:prstGeom prst="rect">
            <a:avLst/>
          </a:prstGeom>
        </p:spPr>
        <p:txBody>
          <a:bodyPr vert="horz" lIns="91440" tIns="45720" rIns="91440" bIns="45720" rtlCol="0">
            <a:normAutofit/>
          </a:bodyPr>
          <a:lstStyle/>
          <a:p>
            <a:pPr marL="0" lvl="0" indent="0" algn="l" defTabSz="914400" rtl="0" eaLnBrk="1" latinLnBrk="0" hangingPunct="1">
              <a:lnSpc>
                <a:spcPct val="120000"/>
              </a:lnSpc>
              <a:spcBef>
                <a:spcPts val="1400"/>
              </a:spcBef>
              <a:buFont typeface="Arial" panose="020B0604020202020204" pitchFamily="34" charset="0"/>
              <a:buNone/>
            </a:pPr>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p:txBody>
      </p:sp>
      <p:sp>
        <p:nvSpPr>
          <p:cNvPr id="5" name="Espace réservé du pied de page 4">
            <a:extLst>
              <a:ext uri="{FF2B5EF4-FFF2-40B4-BE49-F238E27FC236}">
                <a16:creationId xmlns:a16="http://schemas.microsoft.com/office/drawing/2014/main" id="{485859BD-9911-8566-4AEF-F8F4DC27F555}"/>
              </a:ext>
            </a:extLst>
          </p:cNvPr>
          <p:cNvSpPr>
            <a:spLocks noGrp="1"/>
          </p:cNvSpPr>
          <p:nvPr>
            <p:ph type="ftr" sz="quarter" idx="3"/>
          </p:nvPr>
        </p:nvSpPr>
        <p:spPr>
          <a:xfrm>
            <a:off x="623887" y="6333284"/>
            <a:ext cx="5349073" cy="365125"/>
          </a:xfrm>
          <a:prstGeom prst="rect">
            <a:avLst/>
          </a:prstGeom>
        </p:spPr>
        <p:txBody>
          <a:bodyPr vert="horz" lIns="0" tIns="0" rIns="0" bIns="0" rtlCol="0" anchor="ctr"/>
          <a:lstStyle>
            <a:lvl1pPr algn="l">
              <a:defRPr sz="1000">
                <a:solidFill>
                  <a:schemeClr val="tx1"/>
                </a:solidFill>
              </a:defRPr>
            </a:lvl1pPr>
          </a:lstStyle>
          <a:p>
            <a:r>
              <a:rPr lang="fr-CA"/>
              <a:t>Observatoire des tout-petits</a:t>
            </a:r>
            <a:endParaRPr lang="fr-CA" sz="1000"/>
          </a:p>
        </p:txBody>
      </p:sp>
      <p:sp>
        <p:nvSpPr>
          <p:cNvPr id="6" name="Espace réservé du numéro de diapositive 5">
            <a:extLst>
              <a:ext uri="{FF2B5EF4-FFF2-40B4-BE49-F238E27FC236}">
                <a16:creationId xmlns:a16="http://schemas.microsoft.com/office/drawing/2014/main" id="{E57AD2E0-C7B3-6B55-540D-30DA0697116F}"/>
              </a:ext>
            </a:extLst>
          </p:cNvPr>
          <p:cNvSpPr>
            <a:spLocks noGrp="1"/>
          </p:cNvSpPr>
          <p:nvPr>
            <p:ph type="sldNum" sz="quarter" idx="4"/>
          </p:nvPr>
        </p:nvSpPr>
        <p:spPr>
          <a:xfrm>
            <a:off x="8780570" y="6293646"/>
            <a:ext cx="2743200" cy="365125"/>
          </a:xfrm>
          <a:prstGeom prst="rect">
            <a:avLst/>
          </a:prstGeom>
        </p:spPr>
        <p:txBody>
          <a:bodyPr vert="horz" lIns="0" tIns="0" rIns="0" bIns="0" rtlCol="0" anchor="ctr"/>
          <a:lstStyle>
            <a:lvl1pPr algn="r">
              <a:defRPr sz="1400">
                <a:solidFill>
                  <a:schemeClr val="tx1"/>
                </a:solidFill>
                <a:latin typeface="+mj-lt"/>
              </a:defRPr>
            </a:lvl1pPr>
          </a:lstStyle>
          <a:p>
            <a:fld id="{17A260D5-0A9B-6D4D-ABBB-AE3076EC2542}" type="slidenum">
              <a:rPr lang="fr-CA" smtClean="0"/>
              <a:pPr/>
              <a:t>‹n°›</a:t>
            </a:fld>
            <a:endParaRPr lang="fr-CA">
              <a:solidFill>
                <a:schemeClr val="tx1"/>
              </a:solidFill>
            </a:endParaRPr>
          </a:p>
        </p:txBody>
      </p:sp>
    </p:spTree>
    <p:extLst>
      <p:ext uri="{BB962C8B-B14F-4D97-AF65-F5344CB8AC3E}">
        <p14:creationId xmlns:p14="http://schemas.microsoft.com/office/powerpoint/2010/main" val="51438938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Lst>
  <p:hf hdr="0" dt="0"/>
  <p:txStyles>
    <p:titleStyle>
      <a:lvl1pPr algn="ctr" defTabSz="914400" rtl="0" eaLnBrk="1" latinLnBrk="0" hangingPunct="1">
        <a:lnSpc>
          <a:spcPts val="4000"/>
        </a:lnSpc>
        <a:spcBef>
          <a:spcPct val="0"/>
        </a:spcBef>
        <a:buNone/>
        <a:defRPr sz="3700" b="1" kern="1200">
          <a:solidFill>
            <a:schemeClr val="tx1"/>
          </a:solidFill>
          <a:latin typeface="Archivo Condensed Condensed Light" panose="020B0604020202020204" charset="0"/>
          <a:ea typeface="+mj-ea"/>
          <a:cs typeface="Archivo Condensed Condensed Light" panose="020B060402020202020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1"/>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1"/>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1"/>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1"/>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tx1"/>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1"/>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1"/>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1"/>
          </a:solidFill>
          <a:latin typeface="Archivo Condensed Condensed" pitchFamily="2" charset="77"/>
          <a:ea typeface="+mn-ea"/>
          <a:cs typeface="Archivo Condensed Condensed" pitchFamily="2" charset="77"/>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p15:clr>
            <a:srgbClr val="F26B43"/>
          </p15:clr>
        </p15:guide>
        <p15:guide id="2" orient="horz" pos="3906">
          <p15:clr>
            <a:srgbClr val="F26B43"/>
          </p15:clr>
        </p15:guide>
        <p15:guide id="3" pos="393">
          <p15:clr>
            <a:srgbClr val="F26B43"/>
          </p15:clr>
        </p15:guide>
        <p15:guide id="4" pos="7265">
          <p15:clr>
            <a:srgbClr val="F26B43"/>
          </p15:clr>
        </p15:guide>
        <p15:guide id="5" pos="3840">
          <p15:clr>
            <a:srgbClr val="F26B43"/>
          </p15:clr>
        </p15:guide>
        <p15:guide id="6"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B9F1B33-5A2D-4897-F2A9-1C6A776EF387}"/>
              </a:ext>
            </a:extLst>
          </p:cNvPr>
          <p:cNvSpPr>
            <a:spLocks noGrp="1"/>
          </p:cNvSpPr>
          <p:nvPr>
            <p:ph type="title"/>
          </p:nvPr>
        </p:nvSpPr>
        <p:spPr>
          <a:xfrm>
            <a:off x="623887" y="620713"/>
            <a:ext cx="10899881" cy="1069975"/>
          </a:xfrm>
          <a:prstGeom prst="rect">
            <a:avLst/>
          </a:prstGeom>
        </p:spPr>
        <p:txBody>
          <a:bodyPr vert="horz" lIns="91440" tIns="45720" rIns="91440" bIns="45720" rtlCol="0" anchor="ctr">
            <a:normAutofit/>
          </a:bodyPr>
          <a:lstStyle/>
          <a:p>
            <a:r>
              <a:rPr lang="fr-CA"/>
              <a:t>Modifier le style du titre</a:t>
            </a:r>
          </a:p>
        </p:txBody>
      </p:sp>
      <p:sp>
        <p:nvSpPr>
          <p:cNvPr id="3" name="Espace réservé du texte 2">
            <a:extLst>
              <a:ext uri="{FF2B5EF4-FFF2-40B4-BE49-F238E27FC236}">
                <a16:creationId xmlns:a16="http://schemas.microsoft.com/office/drawing/2014/main" id="{0F152E0B-CCA1-2AA1-790C-641456EA2DF1}"/>
              </a:ext>
            </a:extLst>
          </p:cNvPr>
          <p:cNvSpPr>
            <a:spLocks noGrp="1"/>
          </p:cNvSpPr>
          <p:nvPr>
            <p:ph type="body" idx="1"/>
          </p:nvPr>
        </p:nvSpPr>
        <p:spPr>
          <a:xfrm>
            <a:off x="623888" y="1825625"/>
            <a:ext cx="10899882" cy="4351338"/>
          </a:xfrm>
          <a:prstGeom prst="rect">
            <a:avLst/>
          </a:prstGeom>
        </p:spPr>
        <p:txBody>
          <a:bodyPr vert="horz" lIns="91440" tIns="45720" rIns="91440" bIns="45720" rtlCol="0">
            <a:normAutofit/>
          </a:bodyPr>
          <a:lstStyle/>
          <a:p>
            <a:pPr marL="0" lvl="0" indent="0" algn="l" defTabSz="914400" rtl="0" eaLnBrk="1" latinLnBrk="0" hangingPunct="1">
              <a:lnSpc>
                <a:spcPct val="120000"/>
              </a:lnSpc>
              <a:spcBef>
                <a:spcPts val="1400"/>
              </a:spcBef>
              <a:buFont typeface="Arial" panose="020B0604020202020204" pitchFamily="34" charset="0"/>
              <a:buNone/>
            </a:pPr>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p:txBody>
      </p:sp>
      <p:sp>
        <p:nvSpPr>
          <p:cNvPr id="5" name="Espace réservé du pied de page 4">
            <a:extLst>
              <a:ext uri="{FF2B5EF4-FFF2-40B4-BE49-F238E27FC236}">
                <a16:creationId xmlns:a16="http://schemas.microsoft.com/office/drawing/2014/main" id="{485859BD-9911-8566-4AEF-F8F4DC27F555}"/>
              </a:ext>
            </a:extLst>
          </p:cNvPr>
          <p:cNvSpPr>
            <a:spLocks noGrp="1"/>
          </p:cNvSpPr>
          <p:nvPr>
            <p:ph type="ftr" sz="quarter" idx="3"/>
          </p:nvPr>
        </p:nvSpPr>
        <p:spPr>
          <a:xfrm>
            <a:off x="623887" y="6333284"/>
            <a:ext cx="5349073" cy="365125"/>
          </a:xfrm>
          <a:prstGeom prst="rect">
            <a:avLst/>
          </a:prstGeom>
        </p:spPr>
        <p:txBody>
          <a:bodyPr vert="horz" lIns="0" tIns="0" rIns="0" bIns="0" rtlCol="0" anchor="ctr"/>
          <a:lstStyle>
            <a:lvl1pPr algn="l">
              <a:defRPr sz="1000">
                <a:solidFill>
                  <a:schemeClr val="tx2"/>
                </a:solidFill>
              </a:defRPr>
            </a:lvl1pPr>
          </a:lstStyle>
          <a:p>
            <a:r>
              <a:rPr lang="fr-CA"/>
              <a:t>Perspective économique sur le développement des tout-petits</a:t>
            </a:r>
            <a:endParaRPr lang="fr-CA" sz="1000"/>
          </a:p>
        </p:txBody>
      </p:sp>
      <p:sp>
        <p:nvSpPr>
          <p:cNvPr id="6" name="Espace réservé du numéro de diapositive 5">
            <a:extLst>
              <a:ext uri="{FF2B5EF4-FFF2-40B4-BE49-F238E27FC236}">
                <a16:creationId xmlns:a16="http://schemas.microsoft.com/office/drawing/2014/main" id="{E57AD2E0-C7B3-6B55-540D-30DA0697116F}"/>
              </a:ext>
            </a:extLst>
          </p:cNvPr>
          <p:cNvSpPr>
            <a:spLocks noGrp="1"/>
          </p:cNvSpPr>
          <p:nvPr>
            <p:ph type="sldNum" sz="quarter" idx="4"/>
          </p:nvPr>
        </p:nvSpPr>
        <p:spPr>
          <a:xfrm>
            <a:off x="8780570" y="6293646"/>
            <a:ext cx="2743200" cy="365125"/>
          </a:xfrm>
          <a:prstGeom prst="rect">
            <a:avLst/>
          </a:prstGeom>
        </p:spPr>
        <p:txBody>
          <a:bodyPr vert="horz" lIns="0" tIns="0" rIns="0" bIns="0" rtlCol="0" anchor="ctr"/>
          <a:lstStyle>
            <a:lvl1pPr algn="r">
              <a:defRPr sz="1400">
                <a:solidFill>
                  <a:schemeClr val="tx2"/>
                </a:solidFill>
                <a:latin typeface="+mn-lt"/>
              </a:defRPr>
            </a:lvl1pPr>
          </a:lstStyle>
          <a:p>
            <a:fld id="{17A260D5-0A9B-6D4D-ABBB-AE3076EC2542}" type="slidenum">
              <a:rPr lang="fr-CA" smtClean="0"/>
              <a:pPr/>
              <a:t>‹n°›</a:t>
            </a:fld>
            <a:endParaRPr lang="fr-CA">
              <a:latin typeface="+mn-lt"/>
            </a:endParaRPr>
          </a:p>
        </p:txBody>
      </p:sp>
    </p:spTree>
    <p:extLst>
      <p:ext uri="{BB962C8B-B14F-4D97-AF65-F5344CB8AC3E}">
        <p14:creationId xmlns:p14="http://schemas.microsoft.com/office/powerpoint/2010/main" val="294586819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 id="2147483736" r:id="rId35"/>
    <p:sldLayoutId id="2147483737" r:id="rId36"/>
    <p:sldLayoutId id="2147483738" r:id="rId37"/>
    <p:sldLayoutId id="2147483739" r:id="rId38"/>
  </p:sldLayoutIdLst>
  <p:hf hdr="0" dt="0"/>
  <p:txStyles>
    <p:titleStyle>
      <a:lvl1pPr algn="ctr" defTabSz="914400" rtl="0" eaLnBrk="1" latinLnBrk="0" hangingPunct="1">
        <a:lnSpc>
          <a:spcPts val="4000"/>
        </a:lnSpc>
        <a:spcBef>
          <a:spcPct val="0"/>
        </a:spcBef>
        <a:buNone/>
        <a:defRPr sz="3700" b="1" kern="1200">
          <a:solidFill>
            <a:schemeClr val="tx2"/>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5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5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p15:clr>
            <a:srgbClr val="F26B43"/>
          </p15:clr>
        </p15:guide>
        <p15:guide id="2" orient="horz" pos="3906">
          <p15:clr>
            <a:srgbClr val="F26B43"/>
          </p15:clr>
        </p15:guide>
        <p15:guide id="3" pos="393">
          <p15:clr>
            <a:srgbClr val="F26B43"/>
          </p15:clr>
        </p15:guide>
        <p15:guide id="4" pos="7265">
          <p15:clr>
            <a:srgbClr val="F26B43"/>
          </p15:clr>
        </p15:guide>
        <p15:guide id="5" pos="3840">
          <p15:clr>
            <a:srgbClr val="F26B43"/>
          </p15:clr>
        </p15:guide>
        <p15:guide id="6"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B9F1B33-5A2D-4897-F2A9-1C6A776EF387}"/>
              </a:ext>
            </a:extLst>
          </p:cNvPr>
          <p:cNvSpPr>
            <a:spLocks noGrp="1"/>
          </p:cNvSpPr>
          <p:nvPr>
            <p:ph type="title"/>
          </p:nvPr>
        </p:nvSpPr>
        <p:spPr>
          <a:xfrm>
            <a:off x="623887" y="620713"/>
            <a:ext cx="10899881" cy="1069975"/>
          </a:xfrm>
          <a:prstGeom prst="rect">
            <a:avLst/>
          </a:prstGeom>
        </p:spPr>
        <p:txBody>
          <a:bodyPr vert="horz" lIns="91440" tIns="45720" rIns="91440" bIns="45720" rtlCol="0" anchor="ctr">
            <a:normAutofit/>
          </a:bodyPr>
          <a:lstStyle/>
          <a:p>
            <a:r>
              <a:rPr lang="fr-CA"/>
              <a:t>Modifier le style du titre</a:t>
            </a:r>
          </a:p>
        </p:txBody>
      </p:sp>
      <p:sp>
        <p:nvSpPr>
          <p:cNvPr id="3" name="Espace réservé du texte 2">
            <a:extLst>
              <a:ext uri="{FF2B5EF4-FFF2-40B4-BE49-F238E27FC236}">
                <a16:creationId xmlns:a16="http://schemas.microsoft.com/office/drawing/2014/main" id="{0F152E0B-CCA1-2AA1-790C-641456EA2DF1}"/>
              </a:ext>
            </a:extLst>
          </p:cNvPr>
          <p:cNvSpPr>
            <a:spLocks noGrp="1"/>
          </p:cNvSpPr>
          <p:nvPr>
            <p:ph type="body" idx="1"/>
          </p:nvPr>
        </p:nvSpPr>
        <p:spPr>
          <a:xfrm>
            <a:off x="623888" y="1825625"/>
            <a:ext cx="10899882" cy="4351338"/>
          </a:xfrm>
          <a:prstGeom prst="rect">
            <a:avLst/>
          </a:prstGeom>
        </p:spPr>
        <p:txBody>
          <a:bodyPr vert="horz" lIns="91440" tIns="45720" rIns="91440" bIns="45720" rtlCol="0">
            <a:normAutofit/>
          </a:bodyPr>
          <a:lstStyle/>
          <a:p>
            <a:pPr marL="0" lvl="0" indent="0" algn="l" defTabSz="914400" rtl="0" eaLnBrk="1" latinLnBrk="0" hangingPunct="1">
              <a:lnSpc>
                <a:spcPct val="120000"/>
              </a:lnSpc>
              <a:spcBef>
                <a:spcPts val="1400"/>
              </a:spcBef>
              <a:buFont typeface="Arial" panose="020B0604020202020204" pitchFamily="34" charset="0"/>
              <a:buNone/>
            </a:pPr>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p:txBody>
      </p:sp>
      <p:sp>
        <p:nvSpPr>
          <p:cNvPr id="5" name="Espace réservé du pied de page 4">
            <a:extLst>
              <a:ext uri="{FF2B5EF4-FFF2-40B4-BE49-F238E27FC236}">
                <a16:creationId xmlns:a16="http://schemas.microsoft.com/office/drawing/2014/main" id="{485859BD-9911-8566-4AEF-F8F4DC27F555}"/>
              </a:ext>
            </a:extLst>
          </p:cNvPr>
          <p:cNvSpPr>
            <a:spLocks noGrp="1"/>
          </p:cNvSpPr>
          <p:nvPr>
            <p:ph type="ftr" sz="quarter" idx="3"/>
          </p:nvPr>
        </p:nvSpPr>
        <p:spPr>
          <a:xfrm>
            <a:off x="623887" y="6333284"/>
            <a:ext cx="5349073" cy="365125"/>
          </a:xfrm>
          <a:prstGeom prst="rect">
            <a:avLst/>
          </a:prstGeom>
        </p:spPr>
        <p:txBody>
          <a:bodyPr vert="horz" lIns="0" tIns="0" rIns="0" bIns="0" rtlCol="0" anchor="ctr"/>
          <a:lstStyle>
            <a:lvl1pPr algn="l">
              <a:defRPr sz="1000">
                <a:solidFill>
                  <a:schemeClr val="tx2"/>
                </a:solidFill>
              </a:defRPr>
            </a:lvl1pPr>
          </a:lstStyle>
          <a:p>
            <a:r>
              <a:rPr lang="fr-CA"/>
              <a:t>Perspective économique sur le développement des tout-petits</a:t>
            </a:r>
            <a:endParaRPr lang="fr-CA" sz="1000"/>
          </a:p>
        </p:txBody>
      </p:sp>
      <p:sp>
        <p:nvSpPr>
          <p:cNvPr id="6" name="Espace réservé du numéro de diapositive 5">
            <a:extLst>
              <a:ext uri="{FF2B5EF4-FFF2-40B4-BE49-F238E27FC236}">
                <a16:creationId xmlns:a16="http://schemas.microsoft.com/office/drawing/2014/main" id="{E57AD2E0-C7B3-6B55-540D-30DA0697116F}"/>
              </a:ext>
            </a:extLst>
          </p:cNvPr>
          <p:cNvSpPr>
            <a:spLocks noGrp="1"/>
          </p:cNvSpPr>
          <p:nvPr>
            <p:ph type="sldNum" sz="quarter" idx="4"/>
          </p:nvPr>
        </p:nvSpPr>
        <p:spPr>
          <a:xfrm>
            <a:off x="8780570" y="6293646"/>
            <a:ext cx="2743200" cy="365125"/>
          </a:xfrm>
          <a:prstGeom prst="rect">
            <a:avLst/>
          </a:prstGeom>
        </p:spPr>
        <p:txBody>
          <a:bodyPr vert="horz" lIns="0" tIns="0" rIns="0" bIns="0" rtlCol="0" anchor="ctr"/>
          <a:lstStyle>
            <a:lvl1pPr algn="r">
              <a:defRPr sz="1400">
                <a:solidFill>
                  <a:schemeClr val="tx2"/>
                </a:solidFill>
                <a:latin typeface="+mn-lt"/>
              </a:defRPr>
            </a:lvl1pPr>
          </a:lstStyle>
          <a:p>
            <a:fld id="{17A260D5-0A9B-6D4D-ABBB-AE3076EC2542}" type="slidenum">
              <a:rPr lang="fr-CA" smtClean="0"/>
              <a:pPr/>
              <a:t>‹n°›</a:t>
            </a:fld>
            <a:endParaRPr lang="fr-CA">
              <a:latin typeface="+mn-lt"/>
            </a:endParaRPr>
          </a:p>
        </p:txBody>
      </p:sp>
    </p:spTree>
    <p:extLst>
      <p:ext uri="{BB962C8B-B14F-4D97-AF65-F5344CB8AC3E}">
        <p14:creationId xmlns:p14="http://schemas.microsoft.com/office/powerpoint/2010/main" val="21064759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 id="2147483772" r:id="rId31"/>
    <p:sldLayoutId id="2147483773" r:id="rId32"/>
    <p:sldLayoutId id="2147483774" r:id="rId33"/>
    <p:sldLayoutId id="2147483775" r:id="rId34"/>
    <p:sldLayoutId id="2147483776" r:id="rId35"/>
    <p:sldLayoutId id="2147483777" r:id="rId36"/>
    <p:sldLayoutId id="2147483778" r:id="rId37"/>
    <p:sldLayoutId id="2147483779" r:id="rId38"/>
  </p:sldLayoutIdLst>
  <p:hf hdr="0" dt="0"/>
  <p:txStyles>
    <p:titleStyle>
      <a:lvl1pPr algn="ctr" defTabSz="914400" rtl="0" eaLnBrk="1" latinLnBrk="0" hangingPunct="1">
        <a:lnSpc>
          <a:spcPts val="4000"/>
        </a:lnSpc>
        <a:spcBef>
          <a:spcPct val="0"/>
        </a:spcBef>
        <a:buNone/>
        <a:defRPr sz="3700" b="1" kern="1200">
          <a:solidFill>
            <a:schemeClr val="tx2"/>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5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5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p15:clr>
            <a:srgbClr val="F26B43"/>
          </p15:clr>
        </p15:guide>
        <p15:guide id="2" orient="horz" pos="3906">
          <p15:clr>
            <a:srgbClr val="F26B43"/>
          </p15:clr>
        </p15:guide>
        <p15:guide id="3" pos="393">
          <p15:clr>
            <a:srgbClr val="F26B43"/>
          </p15:clr>
        </p15:guide>
        <p15:guide id="4" pos="7265">
          <p15:clr>
            <a:srgbClr val="F26B43"/>
          </p15:clr>
        </p15:guide>
        <p15:guide id="5" pos="3840">
          <p15:clr>
            <a:srgbClr val="F26B43"/>
          </p15:clr>
        </p15:guide>
        <p15:guide id="6"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B9F1B33-5A2D-4897-F2A9-1C6A776EF387}"/>
              </a:ext>
            </a:extLst>
          </p:cNvPr>
          <p:cNvSpPr>
            <a:spLocks noGrp="1"/>
          </p:cNvSpPr>
          <p:nvPr>
            <p:ph type="title"/>
          </p:nvPr>
        </p:nvSpPr>
        <p:spPr>
          <a:xfrm>
            <a:off x="623887" y="620713"/>
            <a:ext cx="10899881" cy="1069975"/>
          </a:xfrm>
          <a:prstGeom prst="rect">
            <a:avLst/>
          </a:prstGeom>
        </p:spPr>
        <p:txBody>
          <a:bodyPr vert="horz" lIns="91440" tIns="45720" rIns="91440" bIns="45720" rtlCol="0" anchor="ctr">
            <a:normAutofit/>
          </a:bodyPr>
          <a:lstStyle/>
          <a:p>
            <a:r>
              <a:rPr lang="fr-CA"/>
              <a:t>Modifier le style du titre</a:t>
            </a:r>
          </a:p>
        </p:txBody>
      </p:sp>
      <p:sp>
        <p:nvSpPr>
          <p:cNvPr id="3" name="Espace réservé du texte 2">
            <a:extLst>
              <a:ext uri="{FF2B5EF4-FFF2-40B4-BE49-F238E27FC236}">
                <a16:creationId xmlns:a16="http://schemas.microsoft.com/office/drawing/2014/main" id="{0F152E0B-CCA1-2AA1-790C-641456EA2DF1}"/>
              </a:ext>
            </a:extLst>
          </p:cNvPr>
          <p:cNvSpPr>
            <a:spLocks noGrp="1"/>
          </p:cNvSpPr>
          <p:nvPr>
            <p:ph type="body" idx="1"/>
          </p:nvPr>
        </p:nvSpPr>
        <p:spPr>
          <a:xfrm>
            <a:off x="623888" y="1825625"/>
            <a:ext cx="10899882" cy="4351338"/>
          </a:xfrm>
          <a:prstGeom prst="rect">
            <a:avLst/>
          </a:prstGeom>
        </p:spPr>
        <p:txBody>
          <a:bodyPr vert="horz" lIns="91440" tIns="45720" rIns="91440" bIns="45720" rtlCol="0">
            <a:normAutofit/>
          </a:bodyPr>
          <a:lstStyle/>
          <a:p>
            <a:pPr marL="0" lvl="0" indent="0" algn="l" defTabSz="914400" rtl="0" eaLnBrk="1" latinLnBrk="0" hangingPunct="1">
              <a:lnSpc>
                <a:spcPct val="120000"/>
              </a:lnSpc>
              <a:spcBef>
                <a:spcPts val="1400"/>
              </a:spcBef>
              <a:buFont typeface="Arial" panose="020B0604020202020204" pitchFamily="34" charset="0"/>
              <a:buNone/>
            </a:pPr>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 (titre encadré)</a:t>
            </a:r>
          </a:p>
          <a:p>
            <a:pPr lvl="6"/>
            <a:r>
              <a:rPr lang="fr-CA"/>
              <a:t>Septième niveau (texte encadré)</a:t>
            </a:r>
          </a:p>
          <a:p>
            <a:pPr lvl="7"/>
            <a:r>
              <a:rPr lang="fr-CA"/>
              <a:t>Huitième niveau (liste encadré)</a:t>
            </a:r>
          </a:p>
          <a:p>
            <a:pPr lvl="8"/>
            <a:r>
              <a:rPr lang="fr-CA"/>
              <a:t>Neuvième niveau (source)</a:t>
            </a:r>
          </a:p>
        </p:txBody>
      </p:sp>
      <p:sp>
        <p:nvSpPr>
          <p:cNvPr id="5" name="Espace réservé du pied de page 4">
            <a:extLst>
              <a:ext uri="{FF2B5EF4-FFF2-40B4-BE49-F238E27FC236}">
                <a16:creationId xmlns:a16="http://schemas.microsoft.com/office/drawing/2014/main" id="{485859BD-9911-8566-4AEF-F8F4DC27F555}"/>
              </a:ext>
            </a:extLst>
          </p:cNvPr>
          <p:cNvSpPr>
            <a:spLocks noGrp="1"/>
          </p:cNvSpPr>
          <p:nvPr>
            <p:ph type="ftr" sz="quarter" idx="3"/>
          </p:nvPr>
        </p:nvSpPr>
        <p:spPr>
          <a:xfrm>
            <a:off x="623887" y="6333284"/>
            <a:ext cx="5349073" cy="365125"/>
          </a:xfrm>
          <a:prstGeom prst="rect">
            <a:avLst/>
          </a:prstGeom>
        </p:spPr>
        <p:txBody>
          <a:bodyPr vert="horz" lIns="0" tIns="0" rIns="0" bIns="0" rtlCol="0" anchor="ctr"/>
          <a:lstStyle>
            <a:lvl1pPr algn="l">
              <a:defRPr sz="1000">
                <a:solidFill>
                  <a:schemeClr val="tx1"/>
                </a:solidFill>
              </a:defRPr>
            </a:lvl1pPr>
          </a:lstStyle>
          <a:p>
            <a:r>
              <a:rPr lang="fr-CA"/>
              <a:t>Perspective économique sur le développement des tout-petits</a:t>
            </a:r>
          </a:p>
        </p:txBody>
      </p:sp>
      <p:sp>
        <p:nvSpPr>
          <p:cNvPr id="6" name="Espace réservé du numéro de diapositive 5">
            <a:extLst>
              <a:ext uri="{FF2B5EF4-FFF2-40B4-BE49-F238E27FC236}">
                <a16:creationId xmlns:a16="http://schemas.microsoft.com/office/drawing/2014/main" id="{E57AD2E0-C7B3-6B55-540D-30DA0697116F}"/>
              </a:ext>
            </a:extLst>
          </p:cNvPr>
          <p:cNvSpPr>
            <a:spLocks noGrp="1"/>
          </p:cNvSpPr>
          <p:nvPr>
            <p:ph type="sldNum" sz="quarter" idx="4"/>
          </p:nvPr>
        </p:nvSpPr>
        <p:spPr>
          <a:xfrm>
            <a:off x="8780570" y="6293646"/>
            <a:ext cx="2743200" cy="365125"/>
          </a:xfrm>
          <a:prstGeom prst="rect">
            <a:avLst/>
          </a:prstGeom>
        </p:spPr>
        <p:txBody>
          <a:bodyPr vert="horz" lIns="0" tIns="0" rIns="0" bIns="0" rtlCol="0" anchor="ctr"/>
          <a:lstStyle>
            <a:lvl1pPr algn="r">
              <a:defRPr sz="1400">
                <a:solidFill>
                  <a:schemeClr val="tx1"/>
                </a:solidFill>
                <a:latin typeface="+mj-lt"/>
              </a:defRPr>
            </a:lvl1pPr>
          </a:lstStyle>
          <a:p>
            <a:fld id="{17A260D5-0A9B-6D4D-ABBB-AE3076EC2542}" type="slidenum">
              <a:rPr lang="fr-CA" smtClean="0"/>
              <a:pPr/>
              <a:t>‹n°›</a:t>
            </a:fld>
            <a:endParaRPr lang="fr-CA">
              <a:solidFill>
                <a:schemeClr val="tx1"/>
              </a:solidFill>
            </a:endParaRPr>
          </a:p>
        </p:txBody>
      </p:sp>
    </p:spTree>
    <p:extLst>
      <p:ext uri="{BB962C8B-B14F-4D97-AF65-F5344CB8AC3E}">
        <p14:creationId xmlns:p14="http://schemas.microsoft.com/office/powerpoint/2010/main" val="420624104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Lst>
  <p:hf hdr="0" dt="0"/>
  <p:txStyles>
    <p:titleStyle>
      <a:lvl1pPr algn="ctr" defTabSz="914400" rtl="0" eaLnBrk="1" latinLnBrk="0" hangingPunct="1">
        <a:lnSpc>
          <a:spcPts val="4000"/>
        </a:lnSpc>
        <a:spcBef>
          <a:spcPct val="0"/>
        </a:spcBef>
        <a:buNone/>
        <a:defRPr sz="3700" b="1" kern="1200">
          <a:solidFill>
            <a:schemeClr val="tx1"/>
          </a:solidFill>
          <a:latin typeface="Archivo Condensed Condensed Light" panose="020B0604020202020204" charset="0"/>
          <a:ea typeface="+mj-ea"/>
          <a:cs typeface="Archivo Condensed Condensed Light" panose="020B060402020202020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1"/>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1"/>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1"/>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1"/>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tx1"/>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1"/>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1"/>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1"/>
          </a:solidFill>
          <a:latin typeface="Archivo Condensed Condensed" pitchFamily="2" charset="77"/>
          <a:ea typeface="+mn-ea"/>
          <a:cs typeface="Archivo Condensed Condensed" pitchFamily="2" charset="77"/>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p15:clr>
            <a:srgbClr val="F26B43"/>
          </p15:clr>
        </p15:guide>
        <p15:guide id="2" orient="horz" pos="3906">
          <p15:clr>
            <a:srgbClr val="F26B43"/>
          </p15:clr>
        </p15:guide>
        <p15:guide id="3" pos="393">
          <p15:clr>
            <a:srgbClr val="F26B43"/>
          </p15:clr>
        </p15:guide>
        <p15:guide id="4" pos="7265">
          <p15:clr>
            <a:srgbClr val="F26B43"/>
          </p15:clr>
        </p15:guide>
        <p15:guide id="5" pos="3840">
          <p15:clr>
            <a:srgbClr val="F26B43"/>
          </p15:clr>
        </p15:guide>
        <p15:guide id="6"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8.xml"/></Relationships>
</file>

<file path=ppt/slides/_rels/slide10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9.xml"/></Relationships>
</file>

<file path=ppt/slides/_rels/slide10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5.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5.xml"/></Relationships>
</file>

<file path=ppt/slides/_rels/slide1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0.xml"/><Relationship Id="rId4" Type="http://schemas.openxmlformats.org/officeDocument/2006/relationships/image" Target="../media/image41.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2" Type="http://schemas.openxmlformats.org/officeDocument/2006/relationships/hyperlink" Target="https://www.gov.uk/guidance/what-works-network" TargetMode="External"/><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40.xml"/></Relationships>
</file>

<file path=ppt/slides/_rels/slide123.xml.rels><?xml version="1.0" encoding="UTF-8" standalone="yes"?>
<Relationships xmlns="http://schemas.openxmlformats.org/package/2006/relationships"><Relationship Id="rId3" Type="http://schemas.openxmlformats.org/officeDocument/2006/relationships/hyperlink" Target="https://tout-petits.org/economie" TargetMode="External"/><Relationship Id="rId7" Type="http://schemas.openxmlformats.org/officeDocument/2006/relationships/hyperlink" Target="https://tout-petits.org/donnees/" TargetMode="External"/><Relationship Id="rId2" Type="http://schemas.openxmlformats.org/officeDocument/2006/relationships/notesSlide" Target="../notesSlides/notesSlide90.xml"/><Relationship Id="rId1" Type="http://schemas.openxmlformats.org/officeDocument/2006/relationships/slideLayout" Target="../slideLayouts/slideLayout11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91.xml"/><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0.xml"/></Relationships>
</file>

<file path=ppt/slides/_rels/slide5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74.xml"/><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6.xml"/></Relationships>
</file>

<file path=ppt/slides/_rels/slide9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8.xml"/><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A2753F7-2A24-157E-DF9E-251DDA4089A5}"/>
              </a:ext>
            </a:extLst>
          </p:cNvPr>
          <p:cNvSpPr>
            <a:spLocks noGrp="1"/>
          </p:cNvSpPr>
          <p:nvPr>
            <p:ph type="ctrTitle"/>
          </p:nvPr>
        </p:nvSpPr>
        <p:spPr>
          <a:xfrm>
            <a:off x="1081091" y="1823439"/>
            <a:ext cx="5914800" cy="2643799"/>
          </a:xfrm>
        </p:spPr>
        <p:txBody>
          <a:bodyPr/>
          <a:lstStyle/>
          <a:p>
            <a:r>
              <a:rPr lang="fr-CA">
                <a:solidFill>
                  <a:schemeClr val="tx1"/>
                </a:solidFill>
              </a:rPr>
              <a:t>Perspective </a:t>
            </a:r>
            <a:br>
              <a:rPr lang="fr-CA">
                <a:solidFill>
                  <a:schemeClr val="tx1"/>
                </a:solidFill>
              </a:rPr>
            </a:br>
            <a:r>
              <a:rPr lang="fr-CA">
                <a:solidFill>
                  <a:schemeClr val="tx1"/>
                </a:solidFill>
              </a:rPr>
              <a:t>économique sur </a:t>
            </a:r>
            <a:br>
              <a:rPr lang="fr-CA">
                <a:solidFill>
                  <a:schemeClr val="tx1"/>
                </a:solidFill>
              </a:rPr>
            </a:br>
            <a:r>
              <a:rPr lang="fr-CA">
                <a:solidFill>
                  <a:schemeClr val="tx1"/>
                </a:solidFill>
              </a:rPr>
              <a:t>le développement</a:t>
            </a:r>
            <a:br>
              <a:rPr lang="fr-CA">
                <a:solidFill>
                  <a:schemeClr val="tx1"/>
                </a:solidFill>
              </a:rPr>
            </a:br>
            <a:r>
              <a:rPr lang="fr-CA">
                <a:solidFill>
                  <a:schemeClr val="tx1"/>
                </a:solidFill>
              </a:rPr>
              <a:t>des tout-petits</a:t>
            </a:r>
          </a:p>
        </p:txBody>
      </p:sp>
      <p:sp>
        <p:nvSpPr>
          <p:cNvPr id="5" name="Sous-titre 4">
            <a:extLst>
              <a:ext uri="{FF2B5EF4-FFF2-40B4-BE49-F238E27FC236}">
                <a16:creationId xmlns:a16="http://schemas.microsoft.com/office/drawing/2014/main" id="{70982944-E95C-6081-010F-D3DD575312BB}"/>
              </a:ext>
            </a:extLst>
          </p:cNvPr>
          <p:cNvSpPr>
            <a:spLocks noGrp="1"/>
          </p:cNvSpPr>
          <p:nvPr>
            <p:ph type="subTitle" idx="1"/>
          </p:nvPr>
        </p:nvSpPr>
        <p:spPr>
          <a:xfrm>
            <a:off x="1081091" y="630405"/>
            <a:ext cx="2904062" cy="408685"/>
          </a:xfrm>
        </p:spPr>
        <p:txBody>
          <a:bodyPr/>
          <a:lstStyle/>
          <a:p>
            <a:r>
              <a:rPr lang="fr-FR" spc="0">
                <a:solidFill>
                  <a:srgbClr val="FF0000"/>
                </a:solidFill>
                <a:latin typeface="Nunito ExtraBold" pitchFamily="2" charset="0"/>
                <a:cs typeface="Archivo" pitchFamily="2" charset="0"/>
              </a:rPr>
              <a:t>Rapport thématique</a:t>
            </a:r>
            <a:endParaRPr lang="fr-CA" spc="0">
              <a:solidFill>
                <a:srgbClr val="FF0000"/>
              </a:solidFill>
              <a:latin typeface="Nunito ExtraBold" pitchFamily="2" charset="0"/>
              <a:cs typeface="Archivo" pitchFamily="2" charset="0"/>
            </a:endParaRPr>
          </a:p>
        </p:txBody>
      </p:sp>
      <p:pic>
        <p:nvPicPr>
          <p:cNvPr id="2" name="Image 1">
            <a:extLst>
              <a:ext uri="{FF2B5EF4-FFF2-40B4-BE49-F238E27FC236}">
                <a16:creationId xmlns:a16="http://schemas.microsoft.com/office/drawing/2014/main" id="{24066444-D08F-1D48-C159-0F9483C0B1A5}"/>
              </a:ext>
            </a:extLst>
          </p:cNvPr>
          <p:cNvPicPr>
            <a:picLocks noChangeAspect="1"/>
          </p:cNvPicPr>
          <p:nvPr/>
        </p:nvPicPr>
        <p:blipFill>
          <a:blip r:embed="rId3"/>
          <a:stretch>
            <a:fillRect/>
          </a:stretch>
        </p:blipFill>
        <p:spPr>
          <a:xfrm>
            <a:off x="5869989" y="541390"/>
            <a:ext cx="5633751" cy="5051335"/>
          </a:xfrm>
          <a:prstGeom prst="rect">
            <a:avLst/>
          </a:prstGeom>
        </p:spPr>
      </p:pic>
      <p:sp>
        <p:nvSpPr>
          <p:cNvPr id="7" name="ZoneTexte 6">
            <a:extLst>
              <a:ext uri="{FF2B5EF4-FFF2-40B4-BE49-F238E27FC236}">
                <a16:creationId xmlns:a16="http://schemas.microsoft.com/office/drawing/2014/main" id="{67099C17-FCFA-2D27-2844-C46C75D4743E}"/>
              </a:ext>
            </a:extLst>
          </p:cNvPr>
          <p:cNvSpPr txBox="1"/>
          <p:nvPr/>
        </p:nvSpPr>
        <p:spPr>
          <a:xfrm>
            <a:off x="1145463" y="5015161"/>
            <a:ext cx="1901483" cy="646331"/>
          </a:xfrm>
          <a:prstGeom prst="rect">
            <a:avLst/>
          </a:prstGeom>
          <a:noFill/>
        </p:spPr>
        <p:txBody>
          <a:bodyPr wrap="none" rtlCol="0">
            <a:spAutoFit/>
          </a:bodyPr>
          <a:lstStyle/>
          <a:p>
            <a:r>
              <a:rPr lang="fr-FR">
                <a:latin typeface="Archivo" pitchFamily="2" charset="0"/>
                <a:cs typeface="Archivo" pitchFamily="2" charset="0"/>
              </a:rPr>
              <a:t>Septembre 2026</a:t>
            </a:r>
          </a:p>
          <a:p>
            <a:endParaRPr lang="fr-CA">
              <a:latin typeface="Archivo" pitchFamily="2" charset="0"/>
              <a:cs typeface="Archivo" pitchFamily="2" charset="0"/>
            </a:endParaRPr>
          </a:p>
        </p:txBody>
      </p:sp>
    </p:spTree>
    <p:extLst>
      <p:ext uri="{BB962C8B-B14F-4D97-AF65-F5344CB8AC3E}">
        <p14:creationId xmlns:p14="http://schemas.microsoft.com/office/powerpoint/2010/main" val="2047100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FFDAA-ABFC-C5E4-7BDF-410D369C5430}"/>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C5805991-7ADF-EA7A-B938-5370830D2EE7}"/>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02CEBF5A-01B5-34CC-E665-F7214559D238}"/>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10</a:t>
            </a:fld>
            <a:endParaRPr lang="fr-CA"/>
          </a:p>
        </p:txBody>
      </p:sp>
      <p:grpSp>
        <p:nvGrpSpPr>
          <p:cNvPr id="9" name="Groupe 8">
            <a:extLst>
              <a:ext uri="{FF2B5EF4-FFF2-40B4-BE49-F238E27FC236}">
                <a16:creationId xmlns:a16="http://schemas.microsoft.com/office/drawing/2014/main" id="{BD2612CD-D049-AC4B-0E4B-557B08A2AE59}"/>
              </a:ext>
            </a:extLst>
          </p:cNvPr>
          <p:cNvGrpSpPr/>
          <p:nvPr/>
        </p:nvGrpSpPr>
        <p:grpSpPr>
          <a:xfrm>
            <a:off x="623886" y="1790459"/>
            <a:ext cx="5061643" cy="3711940"/>
            <a:chOff x="623888" y="2055814"/>
            <a:chExt cx="4581158" cy="3711940"/>
          </a:xfrm>
        </p:grpSpPr>
        <p:sp>
          <p:nvSpPr>
            <p:cNvPr id="31" name="Rounded Rectangle 28">
              <a:extLst>
                <a:ext uri="{FF2B5EF4-FFF2-40B4-BE49-F238E27FC236}">
                  <a16:creationId xmlns:a16="http://schemas.microsoft.com/office/drawing/2014/main" id="{CF9EFBE4-9121-5015-563A-F89A823DFBA7}"/>
                </a:ext>
              </a:extLst>
            </p:cNvPr>
            <p:cNvSpPr/>
            <p:nvPr/>
          </p:nvSpPr>
          <p:spPr>
            <a:xfrm>
              <a:off x="623888" y="2055814"/>
              <a:ext cx="4581158" cy="3711940"/>
            </a:xfrm>
            <a:prstGeom prst="roundRect">
              <a:avLst>
                <a:gd name="adj" fmla="val 3665"/>
              </a:avLst>
            </a:prstGeom>
            <a:solidFill>
              <a:srgbClr val="F7BBD4">
                <a:alpha val="4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CA" noProof="0"/>
            </a:p>
          </p:txBody>
        </p:sp>
        <p:sp>
          <p:nvSpPr>
            <p:cNvPr id="21" name="Espace réservé du texte 11">
              <a:extLst>
                <a:ext uri="{FF2B5EF4-FFF2-40B4-BE49-F238E27FC236}">
                  <a16:creationId xmlns:a16="http://schemas.microsoft.com/office/drawing/2014/main" id="{B153919D-323B-30C7-3C67-E69A78AD2CA9}"/>
                </a:ext>
              </a:extLst>
            </p:cNvPr>
            <p:cNvSpPr txBox="1">
              <a:spLocks/>
            </p:cNvSpPr>
            <p:nvPr/>
          </p:nvSpPr>
          <p:spPr>
            <a:xfrm>
              <a:off x="1104372" y="2407920"/>
              <a:ext cx="3772428" cy="335983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Le développement du plein potentiel des tout-petits pose les </a:t>
              </a:r>
              <a:r>
                <a:rPr lang="fr-FR" b="1">
                  <a:solidFill>
                    <a:schemeClr val="tx1"/>
                  </a:solidFill>
                </a:rPr>
                <a:t>bases non seulement d’une trajectoire productive, mais d’une citoyenneté active et épanouie</a:t>
              </a:r>
              <a:r>
                <a:rPr lang="fr-FR">
                  <a:solidFill>
                    <a:schemeClr val="tx1"/>
                  </a:solidFill>
                </a:rPr>
                <a:t>.</a:t>
              </a:r>
            </a:p>
            <a:p>
              <a:pPr lvl="2"/>
              <a:r>
                <a:rPr lang="fr-FR">
                  <a:solidFill>
                    <a:schemeClr val="tx1"/>
                  </a:solidFill>
                </a:rPr>
                <a:t>Ainsi, les investissements en faveur de la petite enfance sont les fondements d’une société prospère.</a:t>
              </a:r>
              <a:endParaRPr lang="fr-CA">
                <a:solidFill>
                  <a:schemeClr val="tx1"/>
                </a:solidFill>
              </a:endParaRPr>
            </a:p>
          </p:txBody>
        </p:sp>
      </p:grpSp>
      <p:sp>
        <p:nvSpPr>
          <p:cNvPr id="22" name="Espace réservé du texte 12">
            <a:extLst>
              <a:ext uri="{FF2B5EF4-FFF2-40B4-BE49-F238E27FC236}">
                <a16:creationId xmlns:a16="http://schemas.microsoft.com/office/drawing/2014/main" id="{747C4507-BAA6-17FC-052A-C32628032423}"/>
              </a:ext>
            </a:extLst>
          </p:cNvPr>
          <p:cNvSpPr txBox="1">
            <a:spLocks/>
          </p:cNvSpPr>
          <p:nvPr/>
        </p:nvSpPr>
        <p:spPr>
          <a:xfrm>
            <a:off x="4503909" y="3794125"/>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sp>
        <p:nvSpPr>
          <p:cNvPr id="8" name="Titre 13">
            <a:extLst>
              <a:ext uri="{FF2B5EF4-FFF2-40B4-BE49-F238E27FC236}">
                <a16:creationId xmlns:a16="http://schemas.microsoft.com/office/drawing/2014/main" id="{DA31F4D1-E882-41AB-1323-2DB7DD82FE79}"/>
              </a:ext>
            </a:extLst>
          </p:cNvPr>
          <p:cNvSpPr txBox="1">
            <a:spLocks/>
          </p:cNvSpPr>
          <p:nvPr/>
        </p:nvSpPr>
        <p:spPr>
          <a:xfrm>
            <a:off x="623887" y="500128"/>
            <a:ext cx="10899881"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r>
              <a:rPr lang="fr-FR">
                <a:solidFill>
                  <a:schemeClr val="tx1"/>
                </a:solidFill>
                <a:latin typeface="Archivo Condensed Condensed Light" panose="020B0604020202020204" charset="0"/>
                <a:cs typeface="Archivo Condensed Condensed Light" panose="020B0604020202020204" charset="0"/>
              </a:rPr>
              <a:t>Les fondations d’une société prospère</a:t>
            </a:r>
          </a:p>
        </p:txBody>
      </p:sp>
      <p:grpSp>
        <p:nvGrpSpPr>
          <p:cNvPr id="10" name="Groupe 9">
            <a:extLst>
              <a:ext uri="{FF2B5EF4-FFF2-40B4-BE49-F238E27FC236}">
                <a16:creationId xmlns:a16="http://schemas.microsoft.com/office/drawing/2014/main" id="{71704B61-B947-9986-C5B5-9916636D7765}"/>
              </a:ext>
            </a:extLst>
          </p:cNvPr>
          <p:cNvGrpSpPr/>
          <p:nvPr/>
        </p:nvGrpSpPr>
        <p:grpSpPr>
          <a:xfrm>
            <a:off x="6095999" y="1790459"/>
            <a:ext cx="5040000" cy="3711940"/>
            <a:chOff x="623888" y="2055814"/>
            <a:chExt cx="4581158" cy="3711940"/>
          </a:xfrm>
        </p:grpSpPr>
        <p:sp>
          <p:nvSpPr>
            <p:cNvPr id="11" name="Rounded Rectangle 28">
              <a:extLst>
                <a:ext uri="{FF2B5EF4-FFF2-40B4-BE49-F238E27FC236}">
                  <a16:creationId xmlns:a16="http://schemas.microsoft.com/office/drawing/2014/main" id="{FB47E736-25B7-C040-34FF-A21417F4E25B}"/>
                </a:ext>
              </a:extLst>
            </p:cNvPr>
            <p:cNvSpPr/>
            <p:nvPr/>
          </p:nvSpPr>
          <p:spPr>
            <a:xfrm>
              <a:off x="623888" y="2055814"/>
              <a:ext cx="4581158" cy="3711940"/>
            </a:xfrm>
            <a:prstGeom prst="roundRect">
              <a:avLst>
                <a:gd name="adj" fmla="val 3665"/>
              </a:avLst>
            </a:prstGeom>
            <a:solidFill>
              <a:srgbClr val="F7BBD4">
                <a:alpha val="4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CA" noProof="0"/>
            </a:p>
          </p:txBody>
        </p:sp>
        <p:sp>
          <p:nvSpPr>
            <p:cNvPr id="12" name="Espace réservé du texte 11">
              <a:extLst>
                <a:ext uri="{FF2B5EF4-FFF2-40B4-BE49-F238E27FC236}">
                  <a16:creationId xmlns:a16="http://schemas.microsoft.com/office/drawing/2014/main" id="{9B7EE21F-D8B4-4532-CA62-478DD515BBD3}"/>
                </a:ext>
              </a:extLst>
            </p:cNvPr>
            <p:cNvSpPr txBox="1">
              <a:spLocks/>
            </p:cNvSpPr>
            <p:nvPr/>
          </p:nvSpPr>
          <p:spPr>
            <a:xfrm>
              <a:off x="1104372" y="2407920"/>
              <a:ext cx="3772428" cy="335983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Autrefois réservée à la richesse économique, </a:t>
              </a:r>
              <a:r>
                <a:rPr lang="fr-FR" b="1">
                  <a:solidFill>
                    <a:schemeClr val="tx1"/>
                  </a:solidFill>
                </a:rPr>
                <a:t>la prospérité </a:t>
              </a:r>
              <a:r>
                <a:rPr lang="fr-FR">
                  <a:solidFill>
                    <a:schemeClr val="tx1"/>
                  </a:solidFill>
                </a:rPr>
                <a:t>est maintenant considérée comme la capacité d’une société à créer, à distribuer et à préserver des richesses de manière à améliorer les conditions de vie et les perspectives de tous et toutes, sans hypothéquer les générations futures.</a:t>
              </a:r>
              <a:endParaRPr lang="fr-CA">
                <a:solidFill>
                  <a:schemeClr val="tx1"/>
                </a:solidFill>
              </a:endParaRPr>
            </a:p>
          </p:txBody>
        </p:sp>
      </p:grpSp>
    </p:spTree>
    <p:extLst>
      <p:ext uri="{BB962C8B-B14F-4D97-AF65-F5344CB8AC3E}">
        <p14:creationId xmlns:p14="http://schemas.microsoft.com/office/powerpoint/2010/main" val="269121481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F47920">
            <a:alpha val="50000"/>
          </a:srgbClr>
        </a:solidFill>
        <a:effectLst/>
      </p:bgPr>
    </p:bg>
    <p:spTree>
      <p:nvGrpSpPr>
        <p:cNvPr id="1" name="">
          <a:extLst>
            <a:ext uri="{FF2B5EF4-FFF2-40B4-BE49-F238E27FC236}">
              <a16:creationId xmlns:a16="http://schemas.microsoft.com/office/drawing/2014/main" id="{27C02F21-EF65-39B7-BD9A-1E454CA2155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01733E9-1329-E860-93C1-1E4DECBAD71A}"/>
              </a:ext>
            </a:extLst>
          </p:cNvPr>
          <p:cNvSpPr>
            <a:spLocks noGrp="1"/>
          </p:cNvSpPr>
          <p:nvPr>
            <p:ph type="title"/>
          </p:nvPr>
        </p:nvSpPr>
        <p:spPr>
          <a:xfrm>
            <a:off x="636167" y="380827"/>
            <a:ext cx="10899881" cy="1069975"/>
          </a:xfrm>
        </p:spPr>
        <p:txBody>
          <a:bodyPr/>
          <a:lstStyle/>
          <a:p>
            <a:r>
              <a:rPr lang="fr-FR">
                <a:solidFill>
                  <a:schemeClr val="tx1"/>
                </a:solidFill>
              </a:rPr>
              <a:t>Les organismes communautaires :des partenaires essentiels</a:t>
            </a:r>
            <a:endParaRPr lang="fr-CA">
              <a:solidFill>
                <a:schemeClr val="tx1"/>
              </a:solidFill>
            </a:endParaRPr>
          </a:p>
        </p:txBody>
      </p:sp>
      <p:sp>
        <p:nvSpPr>
          <p:cNvPr id="3" name="Espace réservé du pied de page 2">
            <a:extLst>
              <a:ext uri="{FF2B5EF4-FFF2-40B4-BE49-F238E27FC236}">
                <a16:creationId xmlns:a16="http://schemas.microsoft.com/office/drawing/2014/main" id="{59DD01A0-9011-A987-EBDE-A61E23A42F57}"/>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5FC7931B-69D3-F2BF-33D4-FE257E16C806}"/>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grpSp>
        <p:nvGrpSpPr>
          <p:cNvPr id="15" name="Graphique 18">
            <a:extLst>
              <a:ext uri="{FF2B5EF4-FFF2-40B4-BE49-F238E27FC236}">
                <a16:creationId xmlns:a16="http://schemas.microsoft.com/office/drawing/2014/main" id="{37638440-B84D-DA23-6737-CF3B39F898C9}"/>
              </a:ext>
            </a:extLst>
          </p:cNvPr>
          <p:cNvGrpSpPr/>
          <p:nvPr/>
        </p:nvGrpSpPr>
        <p:grpSpPr>
          <a:xfrm rot="20566439">
            <a:off x="10572981" y="303783"/>
            <a:ext cx="1367496" cy="1922076"/>
            <a:chOff x="3688962" y="900509"/>
            <a:chExt cx="1157812" cy="1627356"/>
          </a:xfrm>
          <a:solidFill>
            <a:schemeClr val="accent4"/>
          </a:solidFill>
        </p:grpSpPr>
        <p:sp>
          <p:nvSpPr>
            <p:cNvPr id="16" name="Rectangle 15">
              <a:extLst>
                <a:ext uri="{FF2B5EF4-FFF2-40B4-BE49-F238E27FC236}">
                  <a16:creationId xmlns:a16="http://schemas.microsoft.com/office/drawing/2014/main" id="{B37D2F9A-A15F-4C2B-775D-DD5EF5271E48}"/>
                </a:ext>
              </a:extLst>
            </p:cNvPr>
            <p:cNvSpPr/>
            <p:nvPr/>
          </p:nvSpPr>
          <p:spPr>
            <a:xfrm rot="-359993">
              <a:off x="3770780" y="919880"/>
              <a:ext cx="454089" cy="1588614"/>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Rectangle 16">
              <a:extLst>
                <a:ext uri="{FF2B5EF4-FFF2-40B4-BE49-F238E27FC236}">
                  <a16:creationId xmlns:a16="http://schemas.microsoft.com/office/drawing/2014/main" id="{9C9E9197-DADC-6ACD-3AE8-7BF156ECE147}"/>
                </a:ext>
              </a:extLst>
            </p:cNvPr>
            <p:cNvSpPr/>
            <p:nvPr/>
          </p:nvSpPr>
          <p:spPr>
            <a:xfrm rot="-359997">
              <a:off x="4340376" y="1425890"/>
              <a:ext cx="454084" cy="1024317"/>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9" name="Rectangle : coins arrondis 18">
            <a:extLst>
              <a:ext uri="{FF2B5EF4-FFF2-40B4-BE49-F238E27FC236}">
                <a16:creationId xmlns:a16="http://schemas.microsoft.com/office/drawing/2014/main" id="{95CD3D8C-785E-4A1A-3AE3-A7F8FB9CA866}"/>
              </a:ext>
            </a:extLst>
          </p:cNvPr>
          <p:cNvSpPr/>
          <p:nvPr/>
        </p:nvSpPr>
        <p:spPr>
          <a:xfrm>
            <a:off x="670151" y="1882961"/>
            <a:ext cx="8612072" cy="254061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18" name="Forme libre 32">
            <a:extLst>
              <a:ext uri="{FF2B5EF4-FFF2-40B4-BE49-F238E27FC236}">
                <a16:creationId xmlns:a16="http://schemas.microsoft.com/office/drawing/2014/main" id="{0E6D3FB3-65A4-B685-2636-2701E6C8C83A}"/>
              </a:ext>
            </a:extLst>
          </p:cNvPr>
          <p:cNvSpPr/>
          <p:nvPr/>
        </p:nvSpPr>
        <p:spPr>
          <a:xfrm rot="11533944">
            <a:off x="87718" y="3969878"/>
            <a:ext cx="2973048" cy="2071966"/>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chemeClr val="accent6"/>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6" name="Groupe 5">
            <a:extLst>
              <a:ext uri="{FF2B5EF4-FFF2-40B4-BE49-F238E27FC236}">
                <a16:creationId xmlns:a16="http://schemas.microsoft.com/office/drawing/2014/main" id="{6FB22F7E-C858-D07B-1BCA-682254273445}"/>
              </a:ext>
            </a:extLst>
          </p:cNvPr>
          <p:cNvGrpSpPr/>
          <p:nvPr/>
        </p:nvGrpSpPr>
        <p:grpSpPr>
          <a:xfrm>
            <a:off x="1131827" y="1657581"/>
            <a:ext cx="846376" cy="767474"/>
            <a:chOff x="4888481" y="1463364"/>
            <a:chExt cx="998101" cy="905055"/>
          </a:xfrm>
        </p:grpSpPr>
        <p:sp>
          <p:nvSpPr>
            <p:cNvPr id="7" name="Forme libre 21">
              <a:extLst>
                <a:ext uri="{FF2B5EF4-FFF2-40B4-BE49-F238E27FC236}">
                  <a16:creationId xmlns:a16="http://schemas.microsoft.com/office/drawing/2014/main" id="{A73E0568-B899-D47A-2FBF-8A63F081F4DB}"/>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grpSp>
          <p:nvGrpSpPr>
            <p:cNvPr id="8" name="Graphique 14">
              <a:extLst>
                <a:ext uri="{FF2B5EF4-FFF2-40B4-BE49-F238E27FC236}">
                  <a16:creationId xmlns:a16="http://schemas.microsoft.com/office/drawing/2014/main" id="{6AD8997A-036B-08A9-8340-901C1EF036F9}"/>
                </a:ext>
              </a:extLst>
            </p:cNvPr>
            <p:cNvGrpSpPr/>
            <p:nvPr/>
          </p:nvGrpSpPr>
          <p:grpSpPr>
            <a:xfrm>
              <a:off x="5018849" y="1463364"/>
              <a:ext cx="737361" cy="729156"/>
              <a:chOff x="5018849" y="1463364"/>
              <a:chExt cx="737361" cy="729156"/>
            </a:xfrm>
            <a:solidFill>
              <a:schemeClr val="accent3"/>
            </a:solidFill>
          </p:grpSpPr>
          <p:sp>
            <p:nvSpPr>
              <p:cNvPr id="9" name="Forme libre 23">
                <a:extLst>
                  <a:ext uri="{FF2B5EF4-FFF2-40B4-BE49-F238E27FC236}">
                    <a16:creationId xmlns:a16="http://schemas.microsoft.com/office/drawing/2014/main" id="{F24F01D4-9188-D3F9-F3F6-57314CC6C2B2}"/>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endParaRPr lang="fr-CA"/>
              </a:p>
            </p:txBody>
          </p:sp>
          <p:sp>
            <p:nvSpPr>
              <p:cNvPr id="10" name="Forme libre 24">
                <a:extLst>
                  <a:ext uri="{FF2B5EF4-FFF2-40B4-BE49-F238E27FC236}">
                    <a16:creationId xmlns:a16="http://schemas.microsoft.com/office/drawing/2014/main" id="{7A5AF03F-65A6-484D-5A48-804CBFE679BE}"/>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endParaRPr lang="fr-CA"/>
              </a:p>
            </p:txBody>
          </p:sp>
        </p:grpSp>
      </p:grpSp>
      <p:sp>
        <p:nvSpPr>
          <p:cNvPr id="11" name="Espace réservé du texte 3">
            <a:extLst>
              <a:ext uri="{FF2B5EF4-FFF2-40B4-BE49-F238E27FC236}">
                <a16:creationId xmlns:a16="http://schemas.microsoft.com/office/drawing/2014/main" id="{32A3C15D-59A2-D94F-7C20-ED1DFA6DFA8C}"/>
              </a:ext>
            </a:extLst>
          </p:cNvPr>
          <p:cNvSpPr txBox="1">
            <a:spLocks/>
          </p:cNvSpPr>
          <p:nvPr/>
        </p:nvSpPr>
        <p:spPr>
          <a:xfrm>
            <a:off x="1549497" y="2495517"/>
            <a:ext cx="7455189" cy="1729996"/>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b="1">
                <a:solidFill>
                  <a:schemeClr val="accent3"/>
                </a:solidFill>
                <a:latin typeface="Archivo Condensed Condensed SemiBold" pitchFamily="2" charset="77"/>
                <a:cs typeface="Archivo Condensed Condensed SemiBold" pitchFamily="2" charset="77"/>
              </a:rPr>
              <a:t>Selon une étude réalisée en 2025 par l’Institut de recherche et d’informations socioéconomiques (IRIS), chaque dollar de financement additionnel aux organismes communautaires au Québec peut, en moyenne, générer des économies dans les dépenses publiques de santé d’environ 12 $ sur 6 ans.</a:t>
            </a:r>
          </a:p>
        </p:txBody>
      </p:sp>
    </p:spTree>
    <p:extLst>
      <p:ext uri="{BB962C8B-B14F-4D97-AF65-F5344CB8AC3E}">
        <p14:creationId xmlns:p14="http://schemas.microsoft.com/office/powerpoint/2010/main" val="8997758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F47920">
            <a:alpha val="74000"/>
          </a:srgbClr>
        </a:solidFill>
        <a:effectLst/>
      </p:bgPr>
    </p:bg>
    <p:spTree>
      <p:nvGrpSpPr>
        <p:cNvPr id="1" name="">
          <a:extLst>
            <a:ext uri="{FF2B5EF4-FFF2-40B4-BE49-F238E27FC236}">
              <a16:creationId xmlns:a16="http://schemas.microsoft.com/office/drawing/2014/main" id="{92FCE249-1E01-6069-AA8C-BB460A22C746}"/>
            </a:ext>
          </a:extLst>
        </p:cNvPr>
        <p:cNvGrpSpPr/>
        <p:nvPr/>
      </p:nvGrpSpPr>
      <p:grpSpPr>
        <a:xfrm>
          <a:off x="0" y="0"/>
          <a:ext cx="0" cy="0"/>
          <a:chOff x="0" y="0"/>
          <a:chExt cx="0" cy="0"/>
        </a:xfrm>
      </p:grpSpPr>
      <p:sp>
        <p:nvSpPr>
          <p:cNvPr id="11" name="Titre 3">
            <a:extLst>
              <a:ext uri="{FF2B5EF4-FFF2-40B4-BE49-F238E27FC236}">
                <a16:creationId xmlns:a16="http://schemas.microsoft.com/office/drawing/2014/main" id="{E5B973D9-D949-42E8-53BA-BFFE84F3D020}"/>
              </a:ext>
            </a:extLst>
          </p:cNvPr>
          <p:cNvSpPr txBox="1">
            <a:spLocks/>
          </p:cNvSpPr>
          <p:nvPr/>
        </p:nvSpPr>
        <p:spPr>
          <a:xfrm>
            <a:off x="509668" y="2177125"/>
            <a:ext cx="6398782"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pPr marL="0" marR="0" lvl="0" indent="0" algn="l" defTabSz="914400" rtl="0" eaLnBrk="1" fontAlgn="auto" latinLnBrk="0" hangingPunct="1">
              <a:lnSpc>
                <a:spcPts val="4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000000"/>
                </a:solidFill>
                <a:effectLst/>
                <a:uLnTx/>
                <a:uFillTx/>
                <a:latin typeface="Archivo Condensed Condensed Medium" panose="020B0604020202020204" charset="0"/>
                <a:ea typeface="+mj-ea"/>
                <a:cs typeface="Archivo Condensed Condensed Medium" panose="020B0604020202020204" charset="0"/>
              </a:rPr>
              <a:t>Les ministères responsables </a:t>
            </a:r>
          </a:p>
          <a:p>
            <a:pPr marL="0" marR="0" lvl="0" indent="0" algn="l" defTabSz="914400" rtl="0" eaLnBrk="1" fontAlgn="auto" latinLnBrk="0" hangingPunct="1">
              <a:lnSpc>
                <a:spcPts val="4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000000"/>
                </a:solidFill>
                <a:effectLst/>
                <a:uLnTx/>
                <a:uFillTx/>
                <a:latin typeface="Archivo Condensed Condensed Medium" panose="020B0604020202020204" charset="0"/>
                <a:ea typeface="+mj-ea"/>
                <a:cs typeface="Archivo Condensed Condensed Medium" panose="020B0604020202020204" charset="0"/>
              </a:rPr>
              <a:t>et les partenaires de mise en </a:t>
            </a:r>
            <a:r>
              <a:rPr kumimoji="0" lang="fr-FR" sz="3200" b="0" i="0" u="none" strike="noStrike" kern="1200" cap="none" spc="0" normalizeH="0" baseline="0" noProof="0" dirty="0" err="1">
                <a:ln>
                  <a:noFill/>
                </a:ln>
                <a:solidFill>
                  <a:srgbClr val="000000"/>
                </a:solidFill>
                <a:effectLst/>
                <a:uLnTx/>
                <a:uFillTx/>
                <a:latin typeface="Archivo Condensed Condensed Medium" panose="020B0604020202020204" charset="0"/>
                <a:ea typeface="+mj-ea"/>
                <a:cs typeface="Archivo Condensed Condensed Medium" panose="020B0604020202020204" charset="0"/>
              </a:rPr>
              <a:t>oeuvre</a:t>
            </a:r>
            <a:endParaRPr kumimoji="0" lang="fr-FR" sz="3200" b="0" i="0" u="none" strike="noStrike" kern="1200" cap="none" spc="0" normalizeH="0" baseline="0" noProof="0" dirty="0">
              <a:ln>
                <a:noFill/>
              </a:ln>
              <a:solidFill>
                <a:srgbClr val="000000"/>
              </a:solidFill>
              <a:effectLst/>
              <a:uLnTx/>
              <a:uFillTx/>
              <a:latin typeface="Archivo Condensed Condensed Medium" panose="020B0604020202020204" charset="0"/>
              <a:ea typeface="+mj-ea"/>
              <a:cs typeface="Archivo Condensed Condensed Medium" panose="020B0604020202020204" charset="0"/>
            </a:endParaRPr>
          </a:p>
        </p:txBody>
      </p:sp>
      <p:sp>
        <p:nvSpPr>
          <p:cNvPr id="8" name="ZoneTexte 7">
            <a:extLst>
              <a:ext uri="{FF2B5EF4-FFF2-40B4-BE49-F238E27FC236}">
                <a16:creationId xmlns:a16="http://schemas.microsoft.com/office/drawing/2014/main" id="{C8559F8D-4460-1FE1-E134-087F35E5A9F4}"/>
              </a:ext>
            </a:extLst>
          </p:cNvPr>
          <p:cNvSpPr txBox="1"/>
          <p:nvPr/>
        </p:nvSpPr>
        <p:spPr>
          <a:xfrm>
            <a:off x="424657" y="3258310"/>
            <a:ext cx="5944970" cy="1724703"/>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Voir le rapport à la page 63 pour consulter le tableau qui présente une cartographie indicative des ministères responsables et des partenaires de mise en </a:t>
            </a:r>
            <a:r>
              <a:rPr kumimoji="0" lang="fr-FR" sz="1800" b="0" i="0" u="none" strike="noStrike" kern="1200" cap="none" spc="0" normalizeH="0" baseline="0" noProof="0" dirty="0" err="1">
                <a:ln>
                  <a:noFill/>
                </a:ln>
                <a:solidFill>
                  <a:srgbClr val="000000"/>
                </a:solidFill>
                <a:effectLst/>
                <a:uLnTx/>
                <a:uFillTx/>
                <a:latin typeface="Archivo" pitchFamily="2" charset="0"/>
                <a:ea typeface="+mn-ea"/>
                <a:cs typeface="Archivo" pitchFamily="2" charset="0"/>
              </a:rPr>
              <a:t>oeuvre</a:t>
            </a:r>
            <a:r>
              <a:rPr kumimoji="0" lang="fr-FR" sz="18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 des principaux programmes et services qui touchent la petite enfance au Québec.</a:t>
            </a:r>
          </a:p>
        </p:txBody>
      </p:sp>
      <p:sp>
        <p:nvSpPr>
          <p:cNvPr id="12" name="Forme libre 33">
            <a:extLst>
              <a:ext uri="{FF2B5EF4-FFF2-40B4-BE49-F238E27FC236}">
                <a16:creationId xmlns:a16="http://schemas.microsoft.com/office/drawing/2014/main" id="{52F3C8B3-1CD1-B474-1B1E-88BAFBFF9E77}"/>
              </a:ext>
            </a:extLst>
          </p:cNvPr>
          <p:cNvSpPr/>
          <p:nvPr/>
        </p:nvSpPr>
        <p:spPr>
          <a:xfrm rot="5400000">
            <a:off x="11227136" y="116669"/>
            <a:ext cx="1225740" cy="1639170"/>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rgbClr val="FFCE3A"/>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pic>
        <p:nvPicPr>
          <p:cNvPr id="3" name="Image 2">
            <a:extLst>
              <a:ext uri="{FF2B5EF4-FFF2-40B4-BE49-F238E27FC236}">
                <a16:creationId xmlns:a16="http://schemas.microsoft.com/office/drawing/2014/main" id="{DA852A35-83C8-1583-E7A7-DE1927C7B3B3}"/>
              </a:ext>
            </a:extLst>
          </p:cNvPr>
          <p:cNvPicPr>
            <a:picLocks noChangeAspect="1"/>
          </p:cNvPicPr>
          <p:nvPr/>
        </p:nvPicPr>
        <p:blipFill>
          <a:blip r:embed="rId2"/>
          <a:stretch>
            <a:fillRect/>
          </a:stretch>
        </p:blipFill>
        <p:spPr>
          <a:xfrm>
            <a:off x="7943393" y="0"/>
            <a:ext cx="4248607" cy="6858000"/>
          </a:xfrm>
          <a:prstGeom prst="rect">
            <a:avLst/>
          </a:prstGeom>
        </p:spPr>
      </p:pic>
      <p:grpSp>
        <p:nvGrpSpPr>
          <p:cNvPr id="7" name="Graphique 18">
            <a:extLst>
              <a:ext uri="{FF2B5EF4-FFF2-40B4-BE49-F238E27FC236}">
                <a16:creationId xmlns:a16="http://schemas.microsoft.com/office/drawing/2014/main" id="{A2D3453D-4AFE-A531-76D0-FA52AEF5B5F2}"/>
              </a:ext>
            </a:extLst>
          </p:cNvPr>
          <p:cNvGrpSpPr/>
          <p:nvPr/>
        </p:nvGrpSpPr>
        <p:grpSpPr>
          <a:xfrm>
            <a:off x="7028717" y="5155999"/>
            <a:ext cx="1637473" cy="1382840"/>
            <a:chOff x="3606800" y="4724290"/>
            <a:chExt cx="1637473" cy="1382840"/>
          </a:xfrm>
          <a:solidFill>
            <a:srgbClr val="728C30"/>
          </a:solidFill>
        </p:grpSpPr>
        <p:grpSp>
          <p:nvGrpSpPr>
            <p:cNvPr id="9" name="Graphique 18">
              <a:extLst>
                <a:ext uri="{FF2B5EF4-FFF2-40B4-BE49-F238E27FC236}">
                  <a16:creationId xmlns:a16="http://schemas.microsoft.com/office/drawing/2014/main" id="{FB8AF9BA-8C46-7EFC-6402-6CEB9E6E4915}"/>
                </a:ext>
              </a:extLst>
            </p:cNvPr>
            <p:cNvGrpSpPr/>
            <p:nvPr/>
          </p:nvGrpSpPr>
          <p:grpSpPr>
            <a:xfrm>
              <a:off x="3606800" y="4755556"/>
              <a:ext cx="1637473" cy="1284474"/>
              <a:chOff x="3606800" y="4755556"/>
              <a:chExt cx="1637473" cy="1284474"/>
            </a:xfrm>
            <a:solidFill>
              <a:srgbClr val="728C30"/>
            </a:solidFill>
          </p:grpSpPr>
          <p:sp>
            <p:nvSpPr>
              <p:cNvPr id="13" name="Forme libre 27">
                <a:extLst>
                  <a:ext uri="{FF2B5EF4-FFF2-40B4-BE49-F238E27FC236}">
                    <a16:creationId xmlns:a16="http://schemas.microsoft.com/office/drawing/2014/main" id="{D35583D4-7FF0-8CB0-1A44-8AF87D698FA0}"/>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sp>
            <p:nvSpPr>
              <p:cNvPr id="15" name="Forme libre 28">
                <a:extLst>
                  <a:ext uri="{FF2B5EF4-FFF2-40B4-BE49-F238E27FC236}">
                    <a16:creationId xmlns:a16="http://schemas.microsoft.com/office/drawing/2014/main" id="{8CF5C59A-1959-4B3B-1DC1-6DD38FDB67E9}"/>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grpSp>
        <p:sp>
          <p:nvSpPr>
            <p:cNvPr id="10" name="Forme libre 29">
              <a:extLst>
                <a:ext uri="{FF2B5EF4-FFF2-40B4-BE49-F238E27FC236}">
                  <a16:creationId xmlns:a16="http://schemas.microsoft.com/office/drawing/2014/main" id="{3CA80AB0-4B33-2A18-AF27-8BC258CFE9E6}"/>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solidFill>
              <a:srgbClr val="728C30"/>
            </a:solidFill>
            <a:ln w="9507" cap="flat">
              <a:noFill/>
              <a:prstDash val="solid"/>
              <a:miter/>
            </a:ln>
          </p:spPr>
          <p:txBody>
            <a:bodyPr/>
            <a:lstStyle/>
            <a:p>
              <a:endParaRPr lang="fr-CA" dirty="0"/>
            </a:p>
          </p:txBody>
        </p:sp>
      </p:grpSp>
      <p:sp>
        <p:nvSpPr>
          <p:cNvPr id="16" name="Forme libre 33">
            <a:extLst>
              <a:ext uri="{FF2B5EF4-FFF2-40B4-BE49-F238E27FC236}">
                <a16:creationId xmlns:a16="http://schemas.microsoft.com/office/drawing/2014/main" id="{939CCC73-E34C-B9B6-0388-7A2BC2BF2516}"/>
              </a:ext>
            </a:extLst>
          </p:cNvPr>
          <p:cNvSpPr>
            <a:spLocks noChangeAspect="1"/>
          </p:cNvSpPr>
          <p:nvPr/>
        </p:nvSpPr>
        <p:spPr>
          <a:xfrm rot="1197901">
            <a:off x="306192" y="-299842"/>
            <a:ext cx="1544414" cy="2065329"/>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rgbClr val="FFCE3A"/>
          </a:solidFill>
          <a:ln w="9507" cap="flat">
            <a:noFill/>
            <a:prstDash val="solid"/>
            <a:miter/>
          </a:ln>
        </p:spPr>
        <p:txBody>
          <a:bodyPr/>
          <a:lstStyle/>
          <a:p>
            <a:endParaRPr lang="fr-CA"/>
          </a:p>
        </p:txBody>
      </p:sp>
    </p:spTree>
    <p:extLst>
      <p:ext uri="{BB962C8B-B14F-4D97-AF65-F5344CB8AC3E}">
        <p14:creationId xmlns:p14="http://schemas.microsoft.com/office/powerpoint/2010/main" val="107218441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75550-99A9-3031-83A6-ADAF3905840D}"/>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3BD87A1C-36C8-5E61-F9AE-1B67EBFC5D4B}"/>
              </a:ext>
            </a:extLst>
          </p:cNvPr>
          <p:cNvSpPr>
            <a:spLocks noGrp="1"/>
          </p:cNvSpPr>
          <p:nvPr>
            <p:ph type="ctrTitle"/>
          </p:nvPr>
        </p:nvSpPr>
        <p:spPr/>
        <p:txBody>
          <a:bodyPr/>
          <a:lstStyle/>
          <a:p>
            <a:r>
              <a:rPr lang="fr-CA">
                <a:latin typeface="+mn-lt"/>
              </a:rPr>
              <a:t>Des conditions </a:t>
            </a:r>
            <a:br>
              <a:rPr lang="fr-CA">
                <a:latin typeface="+mn-lt"/>
              </a:rPr>
            </a:br>
            <a:r>
              <a:rPr lang="fr-CA">
                <a:latin typeface="+mn-lt"/>
              </a:rPr>
              <a:t>pour maximiser </a:t>
            </a:r>
            <a:br>
              <a:rPr lang="fr-CA">
                <a:latin typeface="+mn-lt"/>
              </a:rPr>
            </a:br>
            <a:r>
              <a:rPr lang="fr-CA">
                <a:latin typeface="+mn-lt"/>
              </a:rPr>
              <a:t>les retombées</a:t>
            </a:r>
          </a:p>
        </p:txBody>
      </p:sp>
      <p:sp>
        <p:nvSpPr>
          <p:cNvPr id="19" name="Sous-titre 18">
            <a:extLst>
              <a:ext uri="{FF2B5EF4-FFF2-40B4-BE49-F238E27FC236}">
                <a16:creationId xmlns:a16="http://schemas.microsoft.com/office/drawing/2014/main" id="{3F1BA881-381D-2017-E1AD-3EF2B62BB3AA}"/>
              </a:ext>
            </a:extLst>
          </p:cNvPr>
          <p:cNvSpPr>
            <a:spLocks noGrp="1"/>
          </p:cNvSpPr>
          <p:nvPr>
            <p:ph type="subTitle" idx="1"/>
          </p:nvPr>
        </p:nvSpPr>
        <p:spPr>
          <a:xfrm>
            <a:off x="623888" y="1805667"/>
            <a:ext cx="1291752" cy="405189"/>
          </a:xfrm>
        </p:spPr>
        <p:txBody>
          <a:bodyPr>
            <a:spAutoFit/>
          </a:bodyPr>
          <a:lstStyle/>
          <a:p>
            <a:r>
              <a:rPr lang="fr-CA">
                <a:solidFill>
                  <a:schemeClr val="tx1"/>
                </a:solidFill>
              </a:rPr>
              <a:t>Chapitre 5</a:t>
            </a:r>
          </a:p>
        </p:txBody>
      </p:sp>
      <p:pic>
        <p:nvPicPr>
          <p:cNvPr id="2" name="Image 1">
            <a:extLst>
              <a:ext uri="{FF2B5EF4-FFF2-40B4-BE49-F238E27FC236}">
                <a16:creationId xmlns:a16="http://schemas.microsoft.com/office/drawing/2014/main" id="{EE21F741-C783-E86E-6C82-2C2C78357470}"/>
              </a:ext>
            </a:extLst>
          </p:cNvPr>
          <p:cNvPicPr>
            <a:picLocks noChangeAspect="1"/>
          </p:cNvPicPr>
          <p:nvPr/>
        </p:nvPicPr>
        <p:blipFill>
          <a:blip r:embed="rId2"/>
          <a:srcRect/>
          <a:stretch/>
        </p:blipFill>
        <p:spPr>
          <a:xfrm>
            <a:off x="5132592" y="-334930"/>
            <a:ext cx="7021830" cy="6840855"/>
          </a:xfrm>
          <a:prstGeom prst="rect">
            <a:avLst/>
          </a:prstGeom>
        </p:spPr>
      </p:pic>
    </p:spTree>
    <p:extLst>
      <p:ext uri="{BB962C8B-B14F-4D97-AF65-F5344CB8AC3E}">
        <p14:creationId xmlns:p14="http://schemas.microsoft.com/office/powerpoint/2010/main" val="140097897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6071F-97C9-1B4D-4A6D-DEB39D4473FF}"/>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6AF3054-EE32-D2EB-DF51-78C880D8F1D4}"/>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chemeClr val="tx1"/>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03667255-C952-E86D-8C41-92195330B632}"/>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6" name="Espace réservé du texte 3">
            <a:extLst>
              <a:ext uri="{FF2B5EF4-FFF2-40B4-BE49-F238E27FC236}">
                <a16:creationId xmlns:a16="http://schemas.microsoft.com/office/drawing/2014/main" id="{90C70043-B24A-C7F9-5A51-3CF28882A8A5}"/>
              </a:ext>
            </a:extLst>
          </p:cNvPr>
          <p:cNvSpPr txBox="1">
            <a:spLocks/>
          </p:cNvSpPr>
          <p:nvPr/>
        </p:nvSpPr>
        <p:spPr>
          <a:xfrm>
            <a:off x="5972960" y="1824967"/>
            <a:ext cx="5349073" cy="275360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sp>
        <p:nvSpPr>
          <p:cNvPr id="5" name="ZoneTexte 4">
            <a:extLst>
              <a:ext uri="{FF2B5EF4-FFF2-40B4-BE49-F238E27FC236}">
                <a16:creationId xmlns:a16="http://schemas.microsoft.com/office/drawing/2014/main" id="{343A32CD-A806-16D0-1944-32C3D021D950}"/>
              </a:ext>
            </a:extLst>
          </p:cNvPr>
          <p:cNvSpPr txBox="1"/>
          <p:nvPr/>
        </p:nvSpPr>
        <p:spPr>
          <a:xfrm>
            <a:off x="646058" y="1980217"/>
            <a:ext cx="883680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Certaines conditions peuvent permettre de maximiser les retombées attendues des programmes et des services. Parmi celles-ci, on retrouve : </a:t>
            </a:r>
            <a:endParaRPr kumimoji="0" lang="fr-CA" sz="1800" b="0" i="0" u="none" strike="noStrike" kern="1200" cap="none" spc="0" normalizeH="0" baseline="0" noProof="0" dirty="0">
              <a:ln>
                <a:noFill/>
              </a:ln>
              <a:solidFill>
                <a:srgbClr val="000000"/>
              </a:solidFill>
              <a:effectLst/>
              <a:uLnTx/>
              <a:uFillTx/>
              <a:latin typeface="Archivo" pitchFamily="2" charset="0"/>
              <a:ea typeface="+mn-ea"/>
              <a:cs typeface="Archivo" pitchFamily="2" charset="0"/>
            </a:endParaRPr>
          </a:p>
        </p:txBody>
      </p:sp>
      <p:grpSp>
        <p:nvGrpSpPr>
          <p:cNvPr id="6" name="Groupe 5">
            <a:extLst>
              <a:ext uri="{FF2B5EF4-FFF2-40B4-BE49-F238E27FC236}">
                <a16:creationId xmlns:a16="http://schemas.microsoft.com/office/drawing/2014/main" id="{06E2A036-B153-38C4-DF6C-F603BE7A9D11}"/>
              </a:ext>
            </a:extLst>
          </p:cNvPr>
          <p:cNvGrpSpPr/>
          <p:nvPr/>
        </p:nvGrpSpPr>
        <p:grpSpPr>
          <a:xfrm>
            <a:off x="6278691" y="4573008"/>
            <a:ext cx="4640840" cy="1111615"/>
            <a:chOff x="779544" y="5255459"/>
            <a:chExt cx="3877534" cy="928781"/>
          </a:xfrm>
        </p:grpSpPr>
        <p:sp>
          <p:nvSpPr>
            <p:cNvPr id="8" name="Espace réservé du texte 6">
              <a:extLst>
                <a:ext uri="{FF2B5EF4-FFF2-40B4-BE49-F238E27FC236}">
                  <a16:creationId xmlns:a16="http://schemas.microsoft.com/office/drawing/2014/main" id="{ECD87EBB-57E3-249D-2137-EF78B807F8B7}"/>
                </a:ext>
              </a:extLst>
            </p:cNvPr>
            <p:cNvSpPr txBox="1">
              <a:spLocks/>
            </p:cNvSpPr>
            <p:nvPr/>
          </p:nvSpPr>
          <p:spPr>
            <a:xfrm>
              <a:off x="1237078" y="5464240"/>
              <a:ext cx="3420000" cy="720000"/>
            </a:xfrm>
            <a:prstGeom prst="roundRect">
              <a:avLst>
                <a:gd name="adj" fmla="val 13408"/>
              </a:avLst>
            </a:prstGeom>
            <a:solidFill>
              <a:srgbClr val="B7769B">
                <a:alpha val="50000"/>
              </a:srgbClr>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1"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000000"/>
                  </a:solidFill>
                  <a:effectLst/>
                  <a:uLnTx/>
                  <a:uFillTx/>
                  <a:latin typeface="Archivo"/>
                  <a:ea typeface="+mn-ea"/>
                  <a:cs typeface="Archivo Condensed Condensed" pitchFamily="2" charset="77"/>
                </a:rPr>
                <a:t>La collaboration intersectorielle</a:t>
              </a:r>
            </a:p>
          </p:txBody>
        </p:sp>
        <p:grpSp>
          <p:nvGrpSpPr>
            <p:cNvPr id="10" name="Groupe 9">
              <a:extLst>
                <a:ext uri="{FF2B5EF4-FFF2-40B4-BE49-F238E27FC236}">
                  <a16:creationId xmlns:a16="http://schemas.microsoft.com/office/drawing/2014/main" id="{378F63E6-F6E3-057C-2CA5-FF663576D328}"/>
                </a:ext>
              </a:extLst>
            </p:cNvPr>
            <p:cNvGrpSpPr>
              <a:grpSpLocks noChangeAspect="1"/>
            </p:cNvGrpSpPr>
            <p:nvPr/>
          </p:nvGrpSpPr>
          <p:grpSpPr>
            <a:xfrm>
              <a:off x="779544" y="5255459"/>
              <a:ext cx="758557" cy="689329"/>
              <a:chOff x="7518131" y="4742017"/>
              <a:chExt cx="998101" cy="907012"/>
            </a:xfrm>
          </p:grpSpPr>
          <p:grpSp>
            <p:nvGrpSpPr>
              <p:cNvPr id="12" name="Graphique 12">
                <a:extLst>
                  <a:ext uri="{FF2B5EF4-FFF2-40B4-BE49-F238E27FC236}">
                    <a16:creationId xmlns:a16="http://schemas.microsoft.com/office/drawing/2014/main" id="{7786F7E9-E338-3920-4D1B-FDD92B16FA42}"/>
                  </a:ext>
                </a:extLst>
              </p:cNvPr>
              <p:cNvGrpSpPr/>
              <p:nvPr/>
            </p:nvGrpSpPr>
            <p:grpSpPr>
              <a:xfrm>
                <a:off x="7518131" y="4743973"/>
                <a:ext cx="998101" cy="905056"/>
                <a:chOff x="7518131" y="4743973"/>
                <a:chExt cx="998101" cy="905056"/>
              </a:xfrm>
            </p:grpSpPr>
            <p:sp>
              <p:nvSpPr>
                <p:cNvPr id="17" name="Forme libre 235">
                  <a:extLst>
                    <a:ext uri="{FF2B5EF4-FFF2-40B4-BE49-F238E27FC236}">
                      <a16:creationId xmlns:a16="http://schemas.microsoft.com/office/drawing/2014/main" id="{6801558F-1C89-9165-E456-CB98A70857ED}"/>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9" name="Forme libre 236">
                  <a:extLst>
                    <a:ext uri="{FF2B5EF4-FFF2-40B4-BE49-F238E27FC236}">
                      <a16:creationId xmlns:a16="http://schemas.microsoft.com/office/drawing/2014/main" id="{81B7D268-62EC-5C82-93D8-A2F1CBDC9EDB}"/>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4" name="Forme libre 237">
                <a:extLst>
                  <a:ext uri="{FF2B5EF4-FFF2-40B4-BE49-F238E27FC236}">
                    <a16:creationId xmlns:a16="http://schemas.microsoft.com/office/drawing/2014/main" id="{5FC516C0-0FD9-1716-94C3-26D4C45D3FBD}"/>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21" name="Groupe 20">
            <a:extLst>
              <a:ext uri="{FF2B5EF4-FFF2-40B4-BE49-F238E27FC236}">
                <a16:creationId xmlns:a16="http://schemas.microsoft.com/office/drawing/2014/main" id="{0AE9C9D6-8FF1-202E-84F2-6A7298156A6D}"/>
              </a:ext>
            </a:extLst>
          </p:cNvPr>
          <p:cNvGrpSpPr/>
          <p:nvPr/>
        </p:nvGrpSpPr>
        <p:grpSpPr>
          <a:xfrm>
            <a:off x="1464721" y="4590992"/>
            <a:ext cx="4533046" cy="1093630"/>
            <a:chOff x="779544" y="4102254"/>
            <a:chExt cx="3877534" cy="935483"/>
          </a:xfrm>
        </p:grpSpPr>
        <p:sp>
          <p:nvSpPr>
            <p:cNvPr id="23" name="Espace réservé du texte 6">
              <a:extLst>
                <a:ext uri="{FF2B5EF4-FFF2-40B4-BE49-F238E27FC236}">
                  <a16:creationId xmlns:a16="http://schemas.microsoft.com/office/drawing/2014/main" id="{7EAB189E-FE5A-A529-5257-61ED7B3BB0A9}"/>
                </a:ext>
              </a:extLst>
            </p:cNvPr>
            <p:cNvSpPr txBox="1">
              <a:spLocks/>
            </p:cNvSpPr>
            <p:nvPr/>
          </p:nvSpPr>
          <p:spPr>
            <a:xfrm>
              <a:off x="1237078" y="4317737"/>
              <a:ext cx="3420000" cy="720000"/>
            </a:xfrm>
            <a:prstGeom prst="roundRect">
              <a:avLst>
                <a:gd name="adj" fmla="val 13408"/>
              </a:avLst>
            </a:prstGeom>
            <a:solidFill>
              <a:srgbClr val="B7769B">
                <a:alpha val="50000"/>
              </a:srgbClr>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000000"/>
                  </a:solidFill>
                  <a:effectLst/>
                  <a:uLnTx/>
                  <a:uFillTx/>
                  <a:latin typeface="Archivo"/>
                  <a:ea typeface="+mn-ea"/>
                  <a:cs typeface="Archivo Condensed Condensed" pitchFamily="2" charset="77"/>
                </a:rPr>
                <a:t>Des services </a:t>
              </a:r>
            </a:p>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000000"/>
                  </a:solidFill>
                  <a:effectLst/>
                  <a:uLnTx/>
                  <a:uFillTx/>
                  <a:latin typeface="Archivo"/>
                  <a:ea typeface="+mn-ea"/>
                  <a:cs typeface="Archivo Condensed Condensed" pitchFamily="2" charset="77"/>
                </a:rPr>
                <a:t>accessibles</a:t>
              </a:r>
            </a:p>
          </p:txBody>
        </p:sp>
        <p:grpSp>
          <p:nvGrpSpPr>
            <p:cNvPr id="25" name="Groupe 24">
              <a:extLst>
                <a:ext uri="{FF2B5EF4-FFF2-40B4-BE49-F238E27FC236}">
                  <a16:creationId xmlns:a16="http://schemas.microsoft.com/office/drawing/2014/main" id="{EBF8C8AF-76DC-F35C-30BA-3A81453EEF99}"/>
                </a:ext>
              </a:extLst>
            </p:cNvPr>
            <p:cNvGrpSpPr>
              <a:grpSpLocks noChangeAspect="1"/>
            </p:cNvGrpSpPr>
            <p:nvPr/>
          </p:nvGrpSpPr>
          <p:grpSpPr>
            <a:xfrm>
              <a:off x="779544" y="4102254"/>
              <a:ext cx="758557" cy="689328"/>
              <a:chOff x="7518131" y="4742017"/>
              <a:chExt cx="998101" cy="907011"/>
            </a:xfrm>
          </p:grpSpPr>
          <p:grpSp>
            <p:nvGrpSpPr>
              <p:cNvPr id="26" name="Graphique 12">
                <a:extLst>
                  <a:ext uri="{FF2B5EF4-FFF2-40B4-BE49-F238E27FC236}">
                    <a16:creationId xmlns:a16="http://schemas.microsoft.com/office/drawing/2014/main" id="{A49DA3EF-DBCD-FA74-7F9B-133C620AC024}"/>
                  </a:ext>
                </a:extLst>
              </p:cNvPr>
              <p:cNvGrpSpPr/>
              <p:nvPr/>
            </p:nvGrpSpPr>
            <p:grpSpPr>
              <a:xfrm>
                <a:off x="7518131" y="4743973"/>
                <a:ext cx="998101" cy="905055"/>
                <a:chOff x="7518131" y="4743973"/>
                <a:chExt cx="998101" cy="905055"/>
              </a:xfrm>
            </p:grpSpPr>
            <p:sp>
              <p:nvSpPr>
                <p:cNvPr id="30" name="Forme libre 235">
                  <a:extLst>
                    <a:ext uri="{FF2B5EF4-FFF2-40B4-BE49-F238E27FC236}">
                      <a16:creationId xmlns:a16="http://schemas.microsoft.com/office/drawing/2014/main" id="{BC3FD061-90A7-4B49-59B0-E37C773549B6}"/>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2" name="Forme libre 236">
                  <a:extLst>
                    <a:ext uri="{FF2B5EF4-FFF2-40B4-BE49-F238E27FC236}">
                      <a16:creationId xmlns:a16="http://schemas.microsoft.com/office/drawing/2014/main" id="{4AA4B095-2E95-A265-568F-95153997CB08}"/>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8" name="Forme libre 237">
                <a:extLst>
                  <a:ext uri="{FF2B5EF4-FFF2-40B4-BE49-F238E27FC236}">
                    <a16:creationId xmlns:a16="http://schemas.microsoft.com/office/drawing/2014/main" id="{A7877407-7FFE-A348-EAF1-EC7861737346}"/>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33" name="Groupe 32">
            <a:extLst>
              <a:ext uri="{FF2B5EF4-FFF2-40B4-BE49-F238E27FC236}">
                <a16:creationId xmlns:a16="http://schemas.microsoft.com/office/drawing/2014/main" id="{7CD7549E-A7D1-3431-C123-BB1700EFEC0A}"/>
              </a:ext>
            </a:extLst>
          </p:cNvPr>
          <p:cNvGrpSpPr/>
          <p:nvPr/>
        </p:nvGrpSpPr>
        <p:grpSpPr>
          <a:xfrm>
            <a:off x="6217603" y="3110658"/>
            <a:ext cx="4701928" cy="1128682"/>
            <a:chOff x="779544" y="2959858"/>
            <a:chExt cx="3877534" cy="930789"/>
          </a:xfrm>
        </p:grpSpPr>
        <p:sp>
          <p:nvSpPr>
            <p:cNvPr id="35" name="Espace réservé du texte 6">
              <a:extLst>
                <a:ext uri="{FF2B5EF4-FFF2-40B4-BE49-F238E27FC236}">
                  <a16:creationId xmlns:a16="http://schemas.microsoft.com/office/drawing/2014/main" id="{392FD580-C104-DA87-4138-F0FE308F535D}"/>
                </a:ext>
              </a:extLst>
            </p:cNvPr>
            <p:cNvSpPr txBox="1">
              <a:spLocks/>
            </p:cNvSpPr>
            <p:nvPr/>
          </p:nvSpPr>
          <p:spPr>
            <a:xfrm>
              <a:off x="1237078" y="3170647"/>
              <a:ext cx="3420000" cy="720000"/>
            </a:xfrm>
            <a:prstGeom prst="roundRect">
              <a:avLst>
                <a:gd name="adj" fmla="val 13408"/>
              </a:avLst>
            </a:prstGeom>
            <a:solidFill>
              <a:srgbClr val="B7769B">
                <a:alpha val="50000"/>
              </a:srgbClr>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000000"/>
                  </a:solidFill>
                  <a:effectLst/>
                  <a:uLnTx/>
                  <a:uFillTx/>
                  <a:latin typeface="Archivo"/>
                  <a:ea typeface="+mn-ea"/>
                  <a:cs typeface="Archivo Condensed Condensed" pitchFamily="2" charset="77"/>
                </a:rPr>
                <a:t>Des services adaptés </a:t>
              </a:r>
            </a:p>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000000"/>
                  </a:solidFill>
                  <a:effectLst/>
                  <a:uLnTx/>
                  <a:uFillTx/>
                  <a:latin typeface="Archivo"/>
                  <a:ea typeface="+mn-ea"/>
                  <a:cs typeface="Archivo Condensed Condensed" pitchFamily="2" charset="77"/>
                </a:rPr>
                <a:t>aux besoins</a:t>
              </a:r>
            </a:p>
          </p:txBody>
        </p:sp>
        <p:grpSp>
          <p:nvGrpSpPr>
            <p:cNvPr id="37" name="Groupe 36">
              <a:extLst>
                <a:ext uri="{FF2B5EF4-FFF2-40B4-BE49-F238E27FC236}">
                  <a16:creationId xmlns:a16="http://schemas.microsoft.com/office/drawing/2014/main" id="{1D5EBBF8-4203-0016-CC83-04F103BC4171}"/>
                </a:ext>
              </a:extLst>
            </p:cNvPr>
            <p:cNvGrpSpPr>
              <a:grpSpLocks noChangeAspect="1"/>
            </p:cNvGrpSpPr>
            <p:nvPr/>
          </p:nvGrpSpPr>
          <p:grpSpPr>
            <a:xfrm>
              <a:off x="779544" y="2959858"/>
              <a:ext cx="758557" cy="689328"/>
              <a:chOff x="7518131" y="4742017"/>
              <a:chExt cx="998101" cy="907011"/>
            </a:xfrm>
          </p:grpSpPr>
          <p:grpSp>
            <p:nvGrpSpPr>
              <p:cNvPr id="38" name="Graphique 12">
                <a:extLst>
                  <a:ext uri="{FF2B5EF4-FFF2-40B4-BE49-F238E27FC236}">
                    <a16:creationId xmlns:a16="http://schemas.microsoft.com/office/drawing/2014/main" id="{FE09CB7B-A566-EB6E-4009-F82B7BA46349}"/>
                  </a:ext>
                </a:extLst>
              </p:cNvPr>
              <p:cNvGrpSpPr/>
              <p:nvPr/>
            </p:nvGrpSpPr>
            <p:grpSpPr>
              <a:xfrm>
                <a:off x="7518131" y="4743973"/>
                <a:ext cx="998101" cy="905055"/>
                <a:chOff x="7518131" y="4743973"/>
                <a:chExt cx="998101" cy="905055"/>
              </a:xfrm>
            </p:grpSpPr>
            <p:sp>
              <p:nvSpPr>
                <p:cNvPr id="40" name="Forme libre 235">
                  <a:extLst>
                    <a:ext uri="{FF2B5EF4-FFF2-40B4-BE49-F238E27FC236}">
                      <a16:creationId xmlns:a16="http://schemas.microsoft.com/office/drawing/2014/main" id="{46E5EFFA-E267-B01B-95A4-9540B73BFC6F}"/>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1" name="Forme libre 236">
                  <a:extLst>
                    <a:ext uri="{FF2B5EF4-FFF2-40B4-BE49-F238E27FC236}">
                      <a16:creationId xmlns:a16="http://schemas.microsoft.com/office/drawing/2014/main" id="{12EE7513-AAB4-A958-2C76-473B97098A9B}"/>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9" name="Forme libre 237">
                <a:extLst>
                  <a:ext uri="{FF2B5EF4-FFF2-40B4-BE49-F238E27FC236}">
                    <a16:creationId xmlns:a16="http://schemas.microsoft.com/office/drawing/2014/main" id="{34D25AA2-D4E8-1E95-B313-2A280036D611}"/>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42" name="Groupe 41">
            <a:extLst>
              <a:ext uri="{FF2B5EF4-FFF2-40B4-BE49-F238E27FC236}">
                <a16:creationId xmlns:a16="http://schemas.microsoft.com/office/drawing/2014/main" id="{CE83EB54-3013-74E6-3166-55D9A6D132F5}"/>
              </a:ext>
            </a:extLst>
          </p:cNvPr>
          <p:cNvGrpSpPr/>
          <p:nvPr/>
        </p:nvGrpSpPr>
        <p:grpSpPr>
          <a:xfrm>
            <a:off x="1458723" y="3133868"/>
            <a:ext cx="4477822" cy="1080167"/>
            <a:chOff x="779544" y="1789921"/>
            <a:chExt cx="3877534" cy="935362"/>
          </a:xfrm>
        </p:grpSpPr>
        <p:sp>
          <p:nvSpPr>
            <p:cNvPr id="43" name="Espace réservé du texte 6">
              <a:extLst>
                <a:ext uri="{FF2B5EF4-FFF2-40B4-BE49-F238E27FC236}">
                  <a16:creationId xmlns:a16="http://schemas.microsoft.com/office/drawing/2014/main" id="{AF48F713-CEB1-C1C7-CFA7-225D5F8E71E9}"/>
                </a:ext>
              </a:extLst>
            </p:cNvPr>
            <p:cNvSpPr txBox="1">
              <a:spLocks/>
            </p:cNvSpPr>
            <p:nvPr/>
          </p:nvSpPr>
          <p:spPr>
            <a:xfrm>
              <a:off x="1237078" y="2005283"/>
              <a:ext cx="3420000" cy="720000"/>
            </a:xfrm>
            <a:prstGeom prst="roundRect">
              <a:avLst>
                <a:gd name="adj" fmla="val 13408"/>
              </a:avLst>
            </a:prstGeom>
            <a:solidFill>
              <a:srgbClr val="B7769B">
                <a:alpha val="50000"/>
              </a:srgbClr>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1" indent="0" algn="ctr"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000000"/>
                  </a:solidFill>
                  <a:effectLst/>
                  <a:uLnTx/>
                  <a:uFillTx/>
                  <a:latin typeface="Archivo"/>
                  <a:ea typeface="+mn-ea"/>
                  <a:cs typeface="Archivo Condensed Condensed" pitchFamily="2" charset="77"/>
                </a:rPr>
                <a:t>La qualité</a:t>
              </a:r>
            </a:p>
          </p:txBody>
        </p:sp>
        <p:grpSp>
          <p:nvGrpSpPr>
            <p:cNvPr id="44" name="Groupe 43">
              <a:extLst>
                <a:ext uri="{FF2B5EF4-FFF2-40B4-BE49-F238E27FC236}">
                  <a16:creationId xmlns:a16="http://schemas.microsoft.com/office/drawing/2014/main" id="{5C78F55B-60F7-8DAC-5846-B5D20991C002}"/>
                </a:ext>
              </a:extLst>
            </p:cNvPr>
            <p:cNvGrpSpPr>
              <a:grpSpLocks noChangeAspect="1"/>
            </p:cNvGrpSpPr>
            <p:nvPr/>
          </p:nvGrpSpPr>
          <p:grpSpPr>
            <a:xfrm>
              <a:off x="779544" y="1789921"/>
              <a:ext cx="758557" cy="689328"/>
              <a:chOff x="7518131" y="4742017"/>
              <a:chExt cx="998101" cy="907011"/>
            </a:xfrm>
          </p:grpSpPr>
          <p:grpSp>
            <p:nvGrpSpPr>
              <p:cNvPr id="45" name="Graphique 12">
                <a:extLst>
                  <a:ext uri="{FF2B5EF4-FFF2-40B4-BE49-F238E27FC236}">
                    <a16:creationId xmlns:a16="http://schemas.microsoft.com/office/drawing/2014/main" id="{6AA1242B-2761-6E9B-D605-5384547F799D}"/>
                  </a:ext>
                </a:extLst>
              </p:cNvPr>
              <p:cNvGrpSpPr/>
              <p:nvPr/>
            </p:nvGrpSpPr>
            <p:grpSpPr>
              <a:xfrm>
                <a:off x="7518131" y="4743973"/>
                <a:ext cx="998101" cy="905055"/>
                <a:chOff x="7518131" y="4743973"/>
                <a:chExt cx="998101" cy="905055"/>
              </a:xfrm>
            </p:grpSpPr>
            <p:sp>
              <p:nvSpPr>
                <p:cNvPr id="47" name="Forme libre 235">
                  <a:extLst>
                    <a:ext uri="{FF2B5EF4-FFF2-40B4-BE49-F238E27FC236}">
                      <a16:creationId xmlns:a16="http://schemas.microsoft.com/office/drawing/2014/main" id="{CEF4DD01-94D8-54EF-224C-6626D4087254}"/>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8" name="Forme libre 236">
                  <a:extLst>
                    <a:ext uri="{FF2B5EF4-FFF2-40B4-BE49-F238E27FC236}">
                      <a16:creationId xmlns:a16="http://schemas.microsoft.com/office/drawing/2014/main" id="{C2FE007F-4730-EF74-E1C2-27BEF910158E}"/>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46" name="Forme libre 237">
                <a:extLst>
                  <a:ext uri="{FF2B5EF4-FFF2-40B4-BE49-F238E27FC236}">
                    <a16:creationId xmlns:a16="http://schemas.microsoft.com/office/drawing/2014/main" id="{9A0EE035-83D2-1CF8-66AF-04559FEBD922}"/>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
        <p:nvSpPr>
          <p:cNvPr id="7" name="ZoneTexte 6">
            <a:extLst>
              <a:ext uri="{FF2B5EF4-FFF2-40B4-BE49-F238E27FC236}">
                <a16:creationId xmlns:a16="http://schemas.microsoft.com/office/drawing/2014/main" id="{E7B79447-6DA8-BF67-D33C-EFDE9BB1006A}"/>
              </a:ext>
            </a:extLst>
          </p:cNvPr>
          <p:cNvSpPr txBox="1"/>
          <p:nvPr/>
        </p:nvSpPr>
        <p:spPr>
          <a:xfrm>
            <a:off x="646058" y="536913"/>
            <a:ext cx="10899883" cy="123110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3700" b="0" i="0" u="none" strike="noStrike" kern="1200" cap="none" spc="0" normalizeH="0" baseline="0" noProof="0">
                <a:ln>
                  <a:noFill/>
                </a:ln>
                <a:solidFill>
                  <a:srgbClr val="000000"/>
                </a:solidFill>
                <a:effectLst/>
                <a:uLnTx/>
                <a:uFillTx/>
                <a:latin typeface="Archivo Condensed Light" pitchFamily="2" charset="0"/>
                <a:ea typeface="+mn-ea"/>
                <a:cs typeface="Archivo Condensed Light" pitchFamily="2" charset="0"/>
              </a:rPr>
              <a:t>Des conditions pour maximiser les retombées économiques et sociale des investissements</a:t>
            </a:r>
          </a:p>
        </p:txBody>
      </p:sp>
    </p:spTree>
    <p:extLst>
      <p:ext uri="{BB962C8B-B14F-4D97-AF65-F5344CB8AC3E}">
        <p14:creationId xmlns:p14="http://schemas.microsoft.com/office/powerpoint/2010/main" val="29117706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BE913-72F1-227F-25F6-81E9346B40B4}"/>
            </a:ext>
          </a:extLst>
        </p:cNvPr>
        <p:cNvGrpSpPr/>
        <p:nvPr/>
      </p:nvGrpSpPr>
      <p:grpSpPr>
        <a:xfrm>
          <a:off x="0" y="0"/>
          <a:ext cx="0" cy="0"/>
          <a:chOff x="0" y="0"/>
          <a:chExt cx="0" cy="0"/>
        </a:xfrm>
      </p:grpSpPr>
      <p:sp>
        <p:nvSpPr>
          <p:cNvPr id="5" name="Rounded Rectangle 28">
            <a:extLst>
              <a:ext uri="{FF2B5EF4-FFF2-40B4-BE49-F238E27FC236}">
                <a16:creationId xmlns:a16="http://schemas.microsoft.com/office/drawing/2014/main" id="{51361F62-4C03-1542-1EAA-7541F8EB0296}"/>
              </a:ext>
            </a:extLst>
          </p:cNvPr>
          <p:cNvSpPr/>
          <p:nvPr/>
        </p:nvSpPr>
        <p:spPr>
          <a:xfrm>
            <a:off x="623888" y="1734638"/>
            <a:ext cx="5217042" cy="4116473"/>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3" name="Espace réservé du pied de page 2">
            <a:extLst>
              <a:ext uri="{FF2B5EF4-FFF2-40B4-BE49-F238E27FC236}">
                <a16:creationId xmlns:a16="http://schemas.microsoft.com/office/drawing/2014/main" id="{6F0E9EF0-7DC0-3BA7-D7F7-551B33D58B2D}"/>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67177F69-CED5-4A7F-3618-4D1E626A5E31}"/>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10" name="Espace réservé du texte 3">
            <a:extLst>
              <a:ext uri="{FF2B5EF4-FFF2-40B4-BE49-F238E27FC236}">
                <a16:creationId xmlns:a16="http://schemas.microsoft.com/office/drawing/2014/main" id="{315793D4-A6F1-752D-DB6A-C2D845A719C9}"/>
              </a:ext>
            </a:extLst>
          </p:cNvPr>
          <p:cNvSpPr txBox="1">
            <a:spLocks/>
          </p:cNvSpPr>
          <p:nvPr/>
        </p:nvSpPr>
        <p:spPr>
          <a:xfrm>
            <a:off x="836414" y="1933670"/>
            <a:ext cx="4585323" cy="359890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chemeClr val="tx1"/>
                </a:solidFill>
                <a:effectLst/>
                <a:uLnTx/>
                <a:uFillTx/>
                <a:latin typeface="Archivo"/>
                <a:ea typeface="+mn-ea"/>
                <a:cs typeface="+mn-cs"/>
              </a:rPr>
              <a:t>La qualité est au rendez-vous quand : </a:t>
            </a:r>
          </a:p>
          <a:p>
            <a:pPr marL="285750" marR="0" lvl="2"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Les programmes et les services sont appuyés sur des assises théoriques        et des connaissances scientifiques.</a:t>
            </a:r>
          </a:p>
          <a:p>
            <a:pPr marL="285750" marR="0" lvl="2"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La qualification et les compétences du personnel correspondent aux besoins des enfants et des familles auprès desquels il travaille. </a:t>
            </a:r>
          </a:p>
          <a:p>
            <a:pPr marL="285750" marR="0" lvl="2"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Des mesures de suivi de l’implantation  et des effets sont réalisées.</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chemeClr val="tx1"/>
              </a:solidFill>
              <a:effectLst/>
              <a:uLnTx/>
              <a:uFillTx/>
              <a:latin typeface="Archivo"/>
              <a:ea typeface="+mn-ea"/>
              <a:cs typeface="+mn-cs"/>
            </a:endParaRP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rgbClr val="203B47"/>
              </a:solidFill>
              <a:effectLst/>
              <a:uLnTx/>
              <a:uFillTx/>
              <a:latin typeface="Archivo"/>
              <a:ea typeface="+mn-ea"/>
              <a:cs typeface="+mn-cs"/>
            </a:endParaRPr>
          </a:p>
        </p:txBody>
      </p:sp>
      <p:sp>
        <p:nvSpPr>
          <p:cNvPr id="12" name="Espace réservé du texte 3">
            <a:extLst>
              <a:ext uri="{FF2B5EF4-FFF2-40B4-BE49-F238E27FC236}">
                <a16:creationId xmlns:a16="http://schemas.microsoft.com/office/drawing/2014/main" id="{F7524967-3C06-6A7D-F1F4-7E19AB8628AE}"/>
              </a:ext>
            </a:extLst>
          </p:cNvPr>
          <p:cNvSpPr txBox="1">
            <a:spLocks/>
          </p:cNvSpPr>
          <p:nvPr/>
        </p:nvSpPr>
        <p:spPr>
          <a:xfrm>
            <a:off x="5535456" y="3425574"/>
            <a:ext cx="6246970" cy="114945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sp>
        <p:nvSpPr>
          <p:cNvPr id="34" name="Espace réservé du texte 3">
            <a:extLst>
              <a:ext uri="{FF2B5EF4-FFF2-40B4-BE49-F238E27FC236}">
                <a16:creationId xmlns:a16="http://schemas.microsoft.com/office/drawing/2014/main" id="{74FDEF89-1A0E-AF53-3C5F-E247D752D720}"/>
              </a:ext>
            </a:extLst>
          </p:cNvPr>
          <p:cNvSpPr txBox="1">
            <a:spLocks/>
          </p:cNvSpPr>
          <p:nvPr/>
        </p:nvSpPr>
        <p:spPr>
          <a:xfrm>
            <a:off x="6450638" y="1894397"/>
            <a:ext cx="4748585"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chemeClr val="tx1"/>
                </a:solidFill>
                <a:effectLst/>
                <a:uLnTx/>
                <a:uFillTx/>
                <a:latin typeface="Archivo"/>
                <a:ea typeface="+mn-ea"/>
                <a:cs typeface="+mn-cs"/>
              </a:rPr>
              <a:t>La qualité peut être à risque lorsque :</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CA" sz="1800" b="0" i="0" u="none" strike="noStrike" kern="1200" cap="none" spc="0" normalizeH="0" baseline="0" noProof="0" dirty="0">
                <a:ln>
                  <a:noFill/>
                </a:ln>
                <a:solidFill>
                  <a:schemeClr val="tx1"/>
                </a:solidFill>
                <a:effectLst/>
                <a:uLnTx/>
                <a:uFillTx/>
                <a:latin typeface="Archivo"/>
                <a:ea typeface="+mn-ea"/>
                <a:cs typeface="+mn-cs"/>
              </a:rPr>
              <a:t>Des programmes éprouvés dans un contexte particulier sont déployés à grande échelle sans respecter les conditions nécessaires à leur mise en œuvre.</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CA" sz="1800" b="0" i="0" u="none" strike="noStrike" kern="1200" cap="none" spc="0" normalizeH="0" baseline="0" noProof="0" dirty="0">
                <a:ln>
                  <a:noFill/>
                </a:ln>
                <a:solidFill>
                  <a:schemeClr val="tx1"/>
                </a:solidFill>
                <a:effectLst/>
                <a:uLnTx/>
                <a:uFillTx/>
                <a:latin typeface="Archivo"/>
                <a:ea typeface="+mn-ea"/>
                <a:cs typeface="+mn-cs"/>
              </a:rPr>
              <a:t>Il y a pénurie de main-d’œuvre.</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CA" sz="1800" b="0" i="0" u="none" strike="noStrike" kern="1200" cap="none" spc="0" normalizeH="0" baseline="0" noProof="0" dirty="0">
                <a:ln>
                  <a:noFill/>
                </a:ln>
                <a:solidFill>
                  <a:schemeClr val="tx1"/>
                </a:solidFill>
                <a:effectLst/>
                <a:uLnTx/>
                <a:uFillTx/>
                <a:latin typeface="Archivo"/>
                <a:ea typeface="+mn-ea"/>
                <a:cs typeface="+mn-cs"/>
              </a:rPr>
              <a:t>Des coupes budgétaires ont lieu.</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chemeClr val="tx1"/>
              </a:solidFill>
              <a:effectLst/>
              <a:uLnTx/>
              <a:uFillTx/>
              <a:latin typeface="Archivo"/>
              <a:ea typeface="+mn-ea"/>
              <a:cs typeface="+mn-cs"/>
            </a:endParaRPr>
          </a:p>
        </p:txBody>
      </p:sp>
      <p:grpSp>
        <p:nvGrpSpPr>
          <p:cNvPr id="13" name="Groupe 12">
            <a:extLst>
              <a:ext uri="{FF2B5EF4-FFF2-40B4-BE49-F238E27FC236}">
                <a16:creationId xmlns:a16="http://schemas.microsoft.com/office/drawing/2014/main" id="{85F4A0BA-0CB4-BDE2-91A1-EF8C67AB6F3D}"/>
              </a:ext>
            </a:extLst>
          </p:cNvPr>
          <p:cNvGrpSpPr>
            <a:grpSpLocks noChangeAspect="1"/>
          </p:cNvGrpSpPr>
          <p:nvPr/>
        </p:nvGrpSpPr>
        <p:grpSpPr>
          <a:xfrm>
            <a:off x="623888" y="803406"/>
            <a:ext cx="758557" cy="689328"/>
            <a:chOff x="7518131" y="4742017"/>
            <a:chExt cx="998101" cy="907011"/>
          </a:xfrm>
        </p:grpSpPr>
        <p:grpSp>
          <p:nvGrpSpPr>
            <p:cNvPr id="33" name="Graphique 12">
              <a:extLst>
                <a:ext uri="{FF2B5EF4-FFF2-40B4-BE49-F238E27FC236}">
                  <a16:creationId xmlns:a16="http://schemas.microsoft.com/office/drawing/2014/main" id="{2510C3BC-9D9F-119C-F66C-671F5CE660B3}"/>
                </a:ext>
              </a:extLst>
            </p:cNvPr>
            <p:cNvGrpSpPr/>
            <p:nvPr/>
          </p:nvGrpSpPr>
          <p:grpSpPr>
            <a:xfrm>
              <a:off x="7518131" y="4743973"/>
              <a:ext cx="998101" cy="905055"/>
              <a:chOff x="7518131" y="4743973"/>
              <a:chExt cx="998101" cy="905055"/>
            </a:xfrm>
          </p:grpSpPr>
          <p:sp>
            <p:nvSpPr>
              <p:cNvPr id="36" name="Forme libre 235">
                <a:extLst>
                  <a:ext uri="{FF2B5EF4-FFF2-40B4-BE49-F238E27FC236}">
                    <a16:creationId xmlns:a16="http://schemas.microsoft.com/office/drawing/2014/main" id="{A7F5E290-5461-9A43-A8C4-D71C46BA73A7}"/>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7" name="Forme libre 236">
                <a:extLst>
                  <a:ext uri="{FF2B5EF4-FFF2-40B4-BE49-F238E27FC236}">
                    <a16:creationId xmlns:a16="http://schemas.microsoft.com/office/drawing/2014/main" id="{BB744E2A-E632-416E-DD7E-CEAC85DA1DCB}"/>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5" name="Forme libre 237">
              <a:extLst>
                <a:ext uri="{FF2B5EF4-FFF2-40B4-BE49-F238E27FC236}">
                  <a16:creationId xmlns:a16="http://schemas.microsoft.com/office/drawing/2014/main" id="{827E112A-86CA-AEB6-0739-945CDFC6D20A}"/>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6" name="Titre 4">
            <a:extLst>
              <a:ext uri="{FF2B5EF4-FFF2-40B4-BE49-F238E27FC236}">
                <a16:creationId xmlns:a16="http://schemas.microsoft.com/office/drawing/2014/main" id="{484DE80D-C3A1-749B-2118-37DE0DCD19ED}"/>
              </a:ext>
            </a:extLst>
          </p:cNvPr>
          <p:cNvSpPr txBox="1">
            <a:spLocks/>
          </p:cNvSpPr>
          <p:nvPr/>
        </p:nvSpPr>
        <p:spPr>
          <a:xfrm>
            <a:off x="1467919" y="613893"/>
            <a:ext cx="5196673"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La qualité</a:t>
            </a:r>
          </a:p>
        </p:txBody>
      </p:sp>
    </p:spTree>
    <p:extLst>
      <p:ext uri="{BB962C8B-B14F-4D97-AF65-F5344CB8AC3E}">
        <p14:creationId xmlns:p14="http://schemas.microsoft.com/office/powerpoint/2010/main" val="20524274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DBB20-CA95-4ED8-62F9-00A0D2368BF9}"/>
            </a:ext>
          </a:extLst>
        </p:cNvPr>
        <p:cNvGrpSpPr/>
        <p:nvPr/>
      </p:nvGrpSpPr>
      <p:grpSpPr>
        <a:xfrm>
          <a:off x="0" y="0"/>
          <a:ext cx="0" cy="0"/>
          <a:chOff x="0" y="0"/>
          <a:chExt cx="0" cy="0"/>
        </a:xfrm>
      </p:grpSpPr>
      <p:sp>
        <p:nvSpPr>
          <p:cNvPr id="5" name="Rounded Rectangle 28">
            <a:extLst>
              <a:ext uri="{FF2B5EF4-FFF2-40B4-BE49-F238E27FC236}">
                <a16:creationId xmlns:a16="http://schemas.microsoft.com/office/drawing/2014/main" id="{7D2842A1-752B-F4AD-590B-32E20AE361B8}"/>
              </a:ext>
            </a:extLst>
          </p:cNvPr>
          <p:cNvSpPr/>
          <p:nvPr/>
        </p:nvSpPr>
        <p:spPr>
          <a:xfrm>
            <a:off x="6238112" y="1676478"/>
            <a:ext cx="5217042" cy="4524297"/>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3" name="Espace réservé du pied de page 2">
            <a:extLst>
              <a:ext uri="{FF2B5EF4-FFF2-40B4-BE49-F238E27FC236}">
                <a16:creationId xmlns:a16="http://schemas.microsoft.com/office/drawing/2014/main" id="{CB4AB8C8-CF6E-9F9E-AB32-AD13494EBC06}"/>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C5799B67-4745-8A9F-158F-F42F5EBD1182}"/>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10" name="Espace réservé du texte 3">
            <a:extLst>
              <a:ext uri="{FF2B5EF4-FFF2-40B4-BE49-F238E27FC236}">
                <a16:creationId xmlns:a16="http://schemas.microsoft.com/office/drawing/2014/main" id="{D816B57B-D1F3-1641-646D-A6A716D3E316}"/>
              </a:ext>
            </a:extLst>
          </p:cNvPr>
          <p:cNvSpPr txBox="1">
            <a:spLocks/>
          </p:cNvSpPr>
          <p:nvPr/>
        </p:nvSpPr>
        <p:spPr>
          <a:xfrm>
            <a:off x="6450638" y="1816518"/>
            <a:ext cx="4748304" cy="455478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marR="0" lvl="2"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En 2022-2023, près de 80 % des CPE évalués ont atteint tous les seuils minimaux. </a:t>
            </a:r>
          </a:p>
          <a:p>
            <a:pPr marL="285750" marR="0" lvl="2"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Parmi les garderies évaluées (subventionnées ou non), un peu plus de 40 % ont atteint les seuils. </a:t>
            </a:r>
          </a:p>
          <a:p>
            <a:pPr marL="285750" marR="0" lvl="2"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Les CPE demeurent les milieux de garde où la qualité éducative est la plus présente. </a:t>
            </a:r>
          </a:p>
          <a:p>
            <a:pPr marL="285750" marR="0" lvl="2"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Les services de garde en milieu familial ne font pas l’objet d’une évaluation par le ministère de la Famille.</a:t>
            </a:r>
          </a:p>
        </p:txBody>
      </p:sp>
      <p:sp>
        <p:nvSpPr>
          <p:cNvPr id="12" name="Espace réservé du texte 3">
            <a:extLst>
              <a:ext uri="{FF2B5EF4-FFF2-40B4-BE49-F238E27FC236}">
                <a16:creationId xmlns:a16="http://schemas.microsoft.com/office/drawing/2014/main" id="{38735D32-4F5B-C8F3-4399-79798C5D3F3E}"/>
              </a:ext>
            </a:extLst>
          </p:cNvPr>
          <p:cNvSpPr txBox="1">
            <a:spLocks/>
          </p:cNvSpPr>
          <p:nvPr/>
        </p:nvSpPr>
        <p:spPr>
          <a:xfrm>
            <a:off x="5535456" y="3425574"/>
            <a:ext cx="6246970" cy="114945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sp>
        <p:nvSpPr>
          <p:cNvPr id="34" name="Espace réservé du texte 3">
            <a:extLst>
              <a:ext uri="{FF2B5EF4-FFF2-40B4-BE49-F238E27FC236}">
                <a16:creationId xmlns:a16="http://schemas.microsoft.com/office/drawing/2014/main" id="{25E2B14F-4B9B-0F09-6911-7A47BD46011C}"/>
              </a:ext>
            </a:extLst>
          </p:cNvPr>
          <p:cNvSpPr txBox="1">
            <a:spLocks/>
          </p:cNvSpPr>
          <p:nvPr/>
        </p:nvSpPr>
        <p:spPr>
          <a:xfrm>
            <a:off x="623886" y="1737095"/>
            <a:ext cx="5217041"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fr-FR" sz="1800" b="1" i="0" u="none" strike="noStrike" kern="1200" cap="none" spc="0" normalizeH="0" baseline="0" noProof="0">
                <a:ln>
                  <a:noFill/>
                </a:ln>
                <a:solidFill>
                  <a:schemeClr val="tx1"/>
                </a:solidFill>
                <a:effectLst/>
                <a:uLnTx/>
                <a:uFillTx/>
                <a:latin typeface="Archivo"/>
                <a:ea typeface="+mn-ea"/>
                <a:cs typeface="+mn-cs"/>
              </a:rPr>
              <a:t>La qualité dans les services de garde éducatifs</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Les données récentes concernant les enfants de 3 à 5 ans montrent un recul de la qualité dans les services de garde éducatifs au Québec.</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En 2022-2023, près de 30 % des installations évaluées par le ministère de la Famille ont échoué à l’évaluation de la qualité éducative</a:t>
            </a:r>
          </a:p>
        </p:txBody>
      </p:sp>
      <p:grpSp>
        <p:nvGrpSpPr>
          <p:cNvPr id="2" name="Groupe 1">
            <a:extLst>
              <a:ext uri="{FF2B5EF4-FFF2-40B4-BE49-F238E27FC236}">
                <a16:creationId xmlns:a16="http://schemas.microsoft.com/office/drawing/2014/main" id="{D490C17F-75E4-949D-0EB1-43F258FE52BB}"/>
              </a:ext>
            </a:extLst>
          </p:cNvPr>
          <p:cNvGrpSpPr>
            <a:grpSpLocks noChangeAspect="1"/>
          </p:cNvGrpSpPr>
          <p:nvPr/>
        </p:nvGrpSpPr>
        <p:grpSpPr>
          <a:xfrm>
            <a:off x="623888" y="803406"/>
            <a:ext cx="758557" cy="689328"/>
            <a:chOff x="7518131" y="4742017"/>
            <a:chExt cx="998101" cy="907011"/>
          </a:xfrm>
        </p:grpSpPr>
        <p:grpSp>
          <p:nvGrpSpPr>
            <p:cNvPr id="7" name="Graphique 12">
              <a:extLst>
                <a:ext uri="{FF2B5EF4-FFF2-40B4-BE49-F238E27FC236}">
                  <a16:creationId xmlns:a16="http://schemas.microsoft.com/office/drawing/2014/main" id="{3C22A035-BB74-516D-8F02-50E526204A00}"/>
                </a:ext>
              </a:extLst>
            </p:cNvPr>
            <p:cNvGrpSpPr/>
            <p:nvPr/>
          </p:nvGrpSpPr>
          <p:grpSpPr>
            <a:xfrm>
              <a:off x="7518131" y="4743973"/>
              <a:ext cx="998101" cy="905055"/>
              <a:chOff x="7518131" y="4743973"/>
              <a:chExt cx="998101" cy="905055"/>
            </a:xfrm>
          </p:grpSpPr>
          <p:sp>
            <p:nvSpPr>
              <p:cNvPr id="9" name="Forme libre 235">
                <a:extLst>
                  <a:ext uri="{FF2B5EF4-FFF2-40B4-BE49-F238E27FC236}">
                    <a16:creationId xmlns:a16="http://schemas.microsoft.com/office/drawing/2014/main" id="{950769A3-83A6-30A5-95F4-07BF47219306}"/>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 name="Forme libre 236">
                <a:extLst>
                  <a:ext uri="{FF2B5EF4-FFF2-40B4-BE49-F238E27FC236}">
                    <a16:creationId xmlns:a16="http://schemas.microsoft.com/office/drawing/2014/main" id="{D1E44E74-5AFD-8156-C7AE-1AC59E16896E}"/>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8" name="Forme libre 237">
              <a:extLst>
                <a:ext uri="{FF2B5EF4-FFF2-40B4-BE49-F238E27FC236}">
                  <a16:creationId xmlns:a16="http://schemas.microsoft.com/office/drawing/2014/main" id="{77926596-B55A-8DF9-0ECB-80908A802275}"/>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4" name="Titre 4">
            <a:extLst>
              <a:ext uri="{FF2B5EF4-FFF2-40B4-BE49-F238E27FC236}">
                <a16:creationId xmlns:a16="http://schemas.microsoft.com/office/drawing/2014/main" id="{BCABE4EA-4F95-B139-4AA6-9856FDDE1B43}"/>
              </a:ext>
            </a:extLst>
          </p:cNvPr>
          <p:cNvSpPr txBox="1">
            <a:spLocks/>
          </p:cNvSpPr>
          <p:nvPr/>
        </p:nvSpPr>
        <p:spPr>
          <a:xfrm>
            <a:off x="1467919" y="613893"/>
            <a:ext cx="5196673"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La qualité</a:t>
            </a:r>
          </a:p>
        </p:txBody>
      </p:sp>
    </p:spTree>
    <p:extLst>
      <p:ext uri="{BB962C8B-B14F-4D97-AF65-F5344CB8AC3E}">
        <p14:creationId xmlns:p14="http://schemas.microsoft.com/office/powerpoint/2010/main" val="195460773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E1644-A9AD-7419-018C-01C30CA5E8DB}"/>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F187E5B-1BAB-F071-6F37-1B53398B7397}"/>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B243FE33-365B-B788-9B14-1EEDCBCB7C0F}"/>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12" name="Espace réservé du texte 3">
            <a:extLst>
              <a:ext uri="{FF2B5EF4-FFF2-40B4-BE49-F238E27FC236}">
                <a16:creationId xmlns:a16="http://schemas.microsoft.com/office/drawing/2014/main" id="{D3CD270B-9B3B-A468-7239-F15D28CF3F64}"/>
              </a:ext>
            </a:extLst>
          </p:cNvPr>
          <p:cNvSpPr txBox="1">
            <a:spLocks/>
          </p:cNvSpPr>
          <p:nvPr/>
        </p:nvSpPr>
        <p:spPr>
          <a:xfrm>
            <a:off x="5535456" y="3425574"/>
            <a:ext cx="6246970" cy="114945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grpSp>
        <p:nvGrpSpPr>
          <p:cNvPr id="17" name="Groupe 16">
            <a:extLst>
              <a:ext uri="{FF2B5EF4-FFF2-40B4-BE49-F238E27FC236}">
                <a16:creationId xmlns:a16="http://schemas.microsoft.com/office/drawing/2014/main" id="{2037066C-BE83-6DC0-571A-2265EE99CA6C}"/>
              </a:ext>
            </a:extLst>
          </p:cNvPr>
          <p:cNvGrpSpPr/>
          <p:nvPr/>
        </p:nvGrpSpPr>
        <p:grpSpPr>
          <a:xfrm>
            <a:off x="1923748" y="2210691"/>
            <a:ext cx="8344503" cy="2946585"/>
            <a:chOff x="994919" y="2571237"/>
            <a:chExt cx="8344503" cy="2946585"/>
          </a:xfrm>
        </p:grpSpPr>
        <p:pic>
          <p:nvPicPr>
            <p:cNvPr id="7" name="Image 6">
              <a:extLst>
                <a:ext uri="{FF2B5EF4-FFF2-40B4-BE49-F238E27FC236}">
                  <a16:creationId xmlns:a16="http://schemas.microsoft.com/office/drawing/2014/main" id="{68EAEC60-08C0-20F4-B915-0F32496ACD5D}"/>
                </a:ext>
              </a:extLst>
            </p:cNvPr>
            <p:cNvPicPr>
              <a:picLocks noChangeAspect="1"/>
            </p:cNvPicPr>
            <p:nvPr/>
          </p:nvPicPr>
          <p:blipFill>
            <a:blip r:embed="rId2"/>
            <a:stretch>
              <a:fillRect/>
            </a:stretch>
          </p:blipFill>
          <p:spPr>
            <a:xfrm>
              <a:off x="994919" y="2658550"/>
              <a:ext cx="6236749" cy="2859272"/>
            </a:xfrm>
            <a:prstGeom prst="rect">
              <a:avLst/>
            </a:prstGeom>
          </p:spPr>
        </p:pic>
        <p:sp>
          <p:nvSpPr>
            <p:cNvPr id="9" name="Espace réservé du texte 2">
              <a:extLst>
                <a:ext uri="{FF2B5EF4-FFF2-40B4-BE49-F238E27FC236}">
                  <a16:creationId xmlns:a16="http://schemas.microsoft.com/office/drawing/2014/main" id="{27477417-4845-BD76-D25D-A95F905FBC67}"/>
                </a:ext>
              </a:extLst>
            </p:cNvPr>
            <p:cNvSpPr txBox="1">
              <a:spLocks/>
            </p:cNvSpPr>
            <p:nvPr/>
          </p:nvSpPr>
          <p:spPr>
            <a:xfrm>
              <a:off x="5123914" y="2571237"/>
              <a:ext cx="4215508" cy="1891545"/>
            </a:xfrm>
            <a:prstGeom prst="rect">
              <a:avLst/>
            </a:prstGeom>
          </p:spPr>
          <p:txBody>
            <a:bodyPr vert="horz" lIns="0" tIns="0" rIns="0" bIns="0" rtlCol="0" anchor="t"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6">
                <a:lnSpc>
                  <a:spcPct val="110000"/>
                </a:lnSpc>
                <a:spcBef>
                  <a:spcPts val="600"/>
                </a:spcBef>
              </a:pPr>
              <a:r>
                <a:rPr lang="fr-CA" sz="1400" b="1"/>
                <a:t>Trois dimensions de qualité évaluées :</a:t>
              </a:r>
            </a:p>
            <a:p>
              <a:pPr lvl="7">
                <a:lnSpc>
                  <a:spcPct val="110000"/>
                </a:lnSpc>
                <a:spcBef>
                  <a:spcPts val="600"/>
                </a:spcBef>
                <a:buFont typeface="+mj-lt"/>
                <a:buAutoNum type="arabicPeriod"/>
              </a:pPr>
              <a:r>
                <a:rPr lang="fr-CA" sz="1400"/>
                <a:t>Qualité des interactions entre le personnel éducateur et les enfants</a:t>
              </a:r>
            </a:p>
            <a:p>
              <a:pPr lvl="7">
                <a:lnSpc>
                  <a:spcPct val="110000"/>
                </a:lnSpc>
                <a:spcBef>
                  <a:spcPts val="600"/>
                </a:spcBef>
                <a:buFont typeface="+mj-lt"/>
                <a:buAutoNum type="arabicPeriod"/>
              </a:pPr>
              <a:r>
                <a:rPr lang="fr-CA" sz="1400"/>
                <a:t>Qualité de l’aménagement des lieux</a:t>
              </a:r>
            </a:p>
            <a:p>
              <a:pPr lvl="7">
                <a:lnSpc>
                  <a:spcPct val="110000"/>
                </a:lnSpc>
                <a:spcBef>
                  <a:spcPts val="600"/>
                </a:spcBef>
                <a:buFont typeface="+mj-lt"/>
                <a:buAutoNum type="arabicPeriod"/>
              </a:pPr>
              <a:r>
                <a:rPr lang="fr-CA" sz="1400"/>
                <a:t>Qualité des pratiques d’observation des enfants </a:t>
              </a:r>
              <a:br>
                <a:rPr lang="fr-CA" sz="1400"/>
              </a:br>
              <a:r>
                <a:rPr lang="fr-CA" sz="1400"/>
                <a:t>et de planification</a:t>
              </a:r>
            </a:p>
          </p:txBody>
        </p:sp>
      </p:grpSp>
      <p:sp>
        <p:nvSpPr>
          <p:cNvPr id="14" name="ZoneTexte 13">
            <a:extLst>
              <a:ext uri="{FF2B5EF4-FFF2-40B4-BE49-F238E27FC236}">
                <a16:creationId xmlns:a16="http://schemas.microsoft.com/office/drawing/2014/main" id="{3B4A0E6C-E924-A55D-FBCA-08DA4C14A97D}"/>
              </a:ext>
            </a:extLst>
          </p:cNvPr>
          <p:cNvSpPr txBox="1"/>
          <p:nvPr/>
        </p:nvSpPr>
        <p:spPr>
          <a:xfrm>
            <a:off x="1356152" y="5310330"/>
            <a:ext cx="9725780" cy="1061829"/>
          </a:xfrm>
          <a:prstGeom prst="rect">
            <a:avLst/>
          </a:prstGeom>
          <a:noFill/>
        </p:spPr>
        <p:txBody>
          <a:bodyPr wrap="square" rtlCol="0">
            <a:spAutoFit/>
          </a:bodyPr>
          <a:lstStyle/>
          <a:p>
            <a:r>
              <a:rPr lang="fr-FR" sz="1050" b="0" i="0" u="none" strike="noStrike" baseline="0">
                <a:latin typeface="Archivo Condensed Light" pitchFamily="2" charset="0"/>
              </a:rPr>
              <a:t>Note : Ces données sont préliminaires et ne couvrent pas l’ensemble des services de garde éducatifs à l’enfance ni tous les groupes d’âge des enfants. Elles concernent la mise en œuvre de la Mesure d’évaluation et d’amélioration de la qualité éducative des CPE et des garderies pour les groupes d’enfants de 3 à 5 ans. En plus des trois dimensions de la qualité qui sont comptabilisées dans les données en raison de la présence d’un seuil de réussite, l’évaluation par le ministère de la Famille porte également sur la qualité des interactions entre le personnel du service de garde éducatif à l’enfance et les parents et sur la qualité structurelle (pratiques de gestion, expérience, formation, etc.). Ces deux dernières dimensions n’ont pas de seuil de réussite et ne sont donc pas présentées dans le graphique.</a:t>
            </a:r>
          </a:p>
          <a:p>
            <a:r>
              <a:rPr lang="fr-FR" sz="1050" b="0" i="0" u="none" strike="noStrike" baseline="0">
                <a:latin typeface="Archivo Condensed Light" pitchFamily="2" charset="0"/>
              </a:rPr>
              <a:t>Source : VÉRIFICATEUR GÉNÉRAL DU QUÉBEC. Données du ministère de la Famille, 2024.</a:t>
            </a:r>
          </a:p>
          <a:p>
            <a:endParaRPr lang="fr-FR" sz="1050" b="0" i="0" u="none" strike="noStrike" baseline="0">
              <a:latin typeface="Archivo Condensed Light" pitchFamily="2" charset="0"/>
            </a:endParaRPr>
          </a:p>
        </p:txBody>
      </p:sp>
      <p:sp>
        <p:nvSpPr>
          <p:cNvPr id="16" name="ZoneTexte 15">
            <a:extLst>
              <a:ext uri="{FF2B5EF4-FFF2-40B4-BE49-F238E27FC236}">
                <a16:creationId xmlns:a16="http://schemas.microsoft.com/office/drawing/2014/main" id="{CE043C93-52BF-3ECD-9B0D-919284D0DA53}"/>
              </a:ext>
            </a:extLst>
          </p:cNvPr>
          <p:cNvSpPr txBox="1"/>
          <p:nvPr/>
        </p:nvSpPr>
        <p:spPr>
          <a:xfrm>
            <a:off x="3539851" y="1496658"/>
            <a:ext cx="5112297" cy="523220"/>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Proportion moyenne des CPE et des garderies qui ont atteint les seuils pour </a:t>
            </a:r>
            <a:br>
              <a:rPr lang="fr-FR" sz="1400" b="0" i="0" u="none" strike="noStrike" baseline="0">
                <a:latin typeface="Archivo Condensed Condensed" panose="020B0604020202020204" charset="0"/>
                <a:cs typeface="Archivo Condensed Condensed" panose="020B0604020202020204" charset="0"/>
              </a:rPr>
            </a:br>
            <a:r>
              <a:rPr lang="fr-FR" sz="1400" b="0" i="0" u="none" strike="noStrike" baseline="0">
                <a:latin typeface="Archivo Condensed Condensed" panose="020B0604020202020204" charset="0"/>
                <a:cs typeface="Archivo Condensed Condensed" panose="020B0604020202020204" charset="0"/>
              </a:rPr>
              <a:t>trois dimensions de la qualité éducative au Québec de 2019-2020 à 2022-2023</a:t>
            </a:r>
          </a:p>
        </p:txBody>
      </p:sp>
      <p:grpSp>
        <p:nvGrpSpPr>
          <p:cNvPr id="18" name="Groupe 17">
            <a:extLst>
              <a:ext uri="{FF2B5EF4-FFF2-40B4-BE49-F238E27FC236}">
                <a16:creationId xmlns:a16="http://schemas.microsoft.com/office/drawing/2014/main" id="{4914DE78-763B-102A-F012-76E7B15F3939}"/>
              </a:ext>
            </a:extLst>
          </p:cNvPr>
          <p:cNvGrpSpPr>
            <a:grpSpLocks noChangeAspect="1"/>
          </p:cNvGrpSpPr>
          <p:nvPr/>
        </p:nvGrpSpPr>
        <p:grpSpPr>
          <a:xfrm>
            <a:off x="623888" y="803406"/>
            <a:ext cx="758557" cy="689328"/>
            <a:chOff x="7518131" y="4742017"/>
            <a:chExt cx="998101" cy="907011"/>
          </a:xfrm>
        </p:grpSpPr>
        <p:grpSp>
          <p:nvGrpSpPr>
            <p:cNvPr id="19" name="Graphique 12">
              <a:extLst>
                <a:ext uri="{FF2B5EF4-FFF2-40B4-BE49-F238E27FC236}">
                  <a16:creationId xmlns:a16="http://schemas.microsoft.com/office/drawing/2014/main" id="{9DA48969-1B26-8246-B310-7350A96FB8A0}"/>
                </a:ext>
              </a:extLst>
            </p:cNvPr>
            <p:cNvGrpSpPr/>
            <p:nvPr/>
          </p:nvGrpSpPr>
          <p:grpSpPr>
            <a:xfrm>
              <a:off x="7518131" y="4743973"/>
              <a:ext cx="998101" cy="905055"/>
              <a:chOff x="7518131" y="4743973"/>
              <a:chExt cx="998101" cy="905055"/>
            </a:xfrm>
          </p:grpSpPr>
          <p:sp>
            <p:nvSpPr>
              <p:cNvPr id="21" name="Forme libre 235">
                <a:extLst>
                  <a:ext uri="{FF2B5EF4-FFF2-40B4-BE49-F238E27FC236}">
                    <a16:creationId xmlns:a16="http://schemas.microsoft.com/office/drawing/2014/main" id="{99F46CC8-AAF4-A829-EB2C-785D9D870340}"/>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2" name="Forme libre 236">
                <a:extLst>
                  <a:ext uri="{FF2B5EF4-FFF2-40B4-BE49-F238E27FC236}">
                    <a16:creationId xmlns:a16="http://schemas.microsoft.com/office/drawing/2014/main" id="{AC7EA36F-720F-3592-B628-3CE5667BF8C3}"/>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0" name="Forme libre 237">
              <a:extLst>
                <a:ext uri="{FF2B5EF4-FFF2-40B4-BE49-F238E27FC236}">
                  <a16:creationId xmlns:a16="http://schemas.microsoft.com/office/drawing/2014/main" id="{EA06DE96-9E1D-40C9-A704-498EF5187C2F}"/>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3" name="Titre 4">
            <a:extLst>
              <a:ext uri="{FF2B5EF4-FFF2-40B4-BE49-F238E27FC236}">
                <a16:creationId xmlns:a16="http://schemas.microsoft.com/office/drawing/2014/main" id="{E1282C6F-E90F-36E0-E0D3-7D389083960A}"/>
              </a:ext>
            </a:extLst>
          </p:cNvPr>
          <p:cNvSpPr txBox="1">
            <a:spLocks/>
          </p:cNvSpPr>
          <p:nvPr/>
        </p:nvSpPr>
        <p:spPr>
          <a:xfrm>
            <a:off x="1467919" y="613893"/>
            <a:ext cx="5196673"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La qualité</a:t>
            </a:r>
          </a:p>
        </p:txBody>
      </p:sp>
    </p:spTree>
    <p:extLst>
      <p:ext uri="{BB962C8B-B14F-4D97-AF65-F5344CB8AC3E}">
        <p14:creationId xmlns:p14="http://schemas.microsoft.com/office/powerpoint/2010/main" val="19669014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CCB79-3FC6-2077-F319-8A8B1CC3984F}"/>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E061EBED-B052-CF47-FB13-6D5C7C5612E3}"/>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42D6C2F2-88E6-5033-E70A-D5D6963EBB7F}"/>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12" name="Espace réservé du texte 3">
            <a:extLst>
              <a:ext uri="{FF2B5EF4-FFF2-40B4-BE49-F238E27FC236}">
                <a16:creationId xmlns:a16="http://schemas.microsoft.com/office/drawing/2014/main" id="{3767D72C-C9E3-B7EA-DC9C-08B240379D5F}"/>
              </a:ext>
            </a:extLst>
          </p:cNvPr>
          <p:cNvSpPr txBox="1">
            <a:spLocks/>
          </p:cNvSpPr>
          <p:nvPr/>
        </p:nvSpPr>
        <p:spPr>
          <a:xfrm>
            <a:off x="5535456" y="3425574"/>
            <a:ext cx="6246970" cy="114945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sp>
        <p:nvSpPr>
          <p:cNvPr id="14" name="ZoneTexte 13">
            <a:extLst>
              <a:ext uri="{FF2B5EF4-FFF2-40B4-BE49-F238E27FC236}">
                <a16:creationId xmlns:a16="http://schemas.microsoft.com/office/drawing/2014/main" id="{0C764B72-519A-DA89-933C-40F838FB792E}"/>
              </a:ext>
            </a:extLst>
          </p:cNvPr>
          <p:cNvSpPr txBox="1"/>
          <p:nvPr/>
        </p:nvSpPr>
        <p:spPr>
          <a:xfrm>
            <a:off x="623887" y="4740886"/>
            <a:ext cx="5796754" cy="900246"/>
          </a:xfrm>
          <a:prstGeom prst="rect">
            <a:avLst/>
          </a:prstGeom>
          <a:noFill/>
        </p:spPr>
        <p:txBody>
          <a:bodyPr wrap="square" rtlCol="0">
            <a:spAutoFit/>
          </a:bodyPr>
          <a:lstStyle/>
          <a:p>
            <a:r>
              <a:rPr lang="fr-FR" sz="1050" b="0" i="0" u="none" strike="noStrike" baseline="0">
                <a:latin typeface="Archivo Condensed Light" pitchFamily="2" charset="0"/>
              </a:rPr>
              <a:t>Note : Il s’agit uniquement des services de garde éducatifs à l’enfance qui ont remis leur rapport d’activités au ministère de la Famille.</a:t>
            </a:r>
          </a:p>
          <a:p>
            <a:r>
              <a:rPr lang="fr-FR" sz="1050" b="0" i="0" u="none" strike="noStrike" baseline="0">
                <a:latin typeface="Archivo Condensed Light" pitchFamily="2" charset="0"/>
              </a:rPr>
              <a:t>Source : MINISTÈRE DE LA FAMILLE. </a:t>
            </a:r>
            <a:r>
              <a:rPr lang="fr-FR" sz="1050" b="0" i="1" u="none" strike="noStrike" baseline="0">
                <a:latin typeface="Archivo Condensed Light" pitchFamily="2" charset="0"/>
              </a:rPr>
              <a:t>Situation des centres de la petite enfance, des garderies et de la garde en milieu familial au Québec, 2013 à 2023</a:t>
            </a:r>
            <a:r>
              <a:rPr lang="fr-FR" sz="1050" b="0" i="0" u="none" strike="noStrike" baseline="0">
                <a:latin typeface="Archivo Condensed Light" pitchFamily="2" charset="0"/>
              </a:rPr>
              <a:t>.</a:t>
            </a:r>
          </a:p>
          <a:p>
            <a:endParaRPr lang="fr-FR" sz="1050" b="0" i="0" u="none" strike="noStrike" baseline="0">
              <a:latin typeface="Archivo Condensed Light" pitchFamily="2" charset="0"/>
            </a:endParaRPr>
          </a:p>
        </p:txBody>
      </p:sp>
      <p:sp>
        <p:nvSpPr>
          <p:cNvPr id="16" name="ZoneTexte 15">
            <a:extLst>
              <a:ext uri="{FF2B5EF4-FFF2-40B4-BE49-F238E27FC236}">
                <a16:creationId xmlns:a16="http://schemas.microsoft.com/office/drawing/2014/main" id="{CEA22C36-E6CF-3AA3-3A23-516FE4ABF126}"/>
              </a:ext>
            </a:extLst>
          </p:cNvPr>
          <p:cNvSpPr txBox="1"/>
          <p:nvPr/>
        </p:nvSpPr>
        <p:spPr>
          <a:xfrm>
            <a:off x="1133174" y="1835235"/>
            <a:ext cx="4839786" cy="523220"/>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Proportion moyenne du personnel éducateur qualifié dans les installations </a:t>
            </a:r>
            <a:br>
              <a:rPr lang="fr-FR" sz="1400" b="0" i="0" u="none" strike="noStrike" baseline="0">
                <a:latin typeface="Archivo Condensed Condensed" panose="020B0604020202020204" charset="0"/>
                <a:cs typeface="Archivo Condensed Condensed" panose="020B0604020202020204" charset="0"/>
              </a:rPr>
            </a:br>
            <a:r>
              <a:rPr lang="fr-FR" sz="1400" b="0" i="0" u="none" strike="noStrike" baseline="0">
                <a:latin typeface="Archivo Condensed Condensed" panose="020B0604020202020204" charset="0"/>
                <a:cs typeface="Archivo Condensed Condensed" panose="020B0604020202020204" charset="0"/>
              </a:rPr>
              <a:t>de CPE et dans les garderies au Québec</a:t>
            </a:r>
          </a:p>
        </p:txBody>
      </p:sp>
      <p:pic>
        <p:nvPicPr>
          <p:cNvPr id="5" name="Image 4">
            <a:extLst>
              <a:ext uri="{FF2B5EF4-FFF2-40B4-BE49-F238E27FC236}">
                <a16:creationId xmlns:a16="http://schemas.microsoft.com/office/drawing/2014/main" id="{ECC7724B-F2F5-2DCB-C992-B85A5C51D9BB}"/>
              </a:ext>
            </a:extLst>
          </p:cNvPr>
          <p:cNvPicPr>
            <a:picLocks noChangeAspect="1"/>
          </p:cNvPicPr>
          <p:nvPr/>
        </p:nvPicPr>
        <p:blipFill>
          <a:blip r:embed="rId2"/>
          <a:stretch>
            <a:fillRect/>
          </a:stretch>
        </p:blipFill>
        <p:spPr>
          <a:xfrm>
            <a:off x="774842" y="2524315"/>
            <a:ext cx="5556450" cy="2050711"/>
          </a:xfrm>
          <a:prstGeom prst="rect">
            <a:avLst/>
          </a:prstGeom>
        </p:spPr>
      </p:pic>
      <p:sp>
        <p:nvSpPr>
          <p:cNvPr id="10" name="Rounded Rectangle 28">
            <a:extLst>
              <a:ext uri="{FF2B5EF4-FFF2-40B4-BE49-F238E27FC236}">
                <a16:creationId xmlns:a16="http://schemas.microsoft.com/office/drawing/2014/main" id="{8E286368-76CB-DDA7-835E-89E60FA77CB6}"/>
              </a:ext>
            </a:extLst>
          </p:cNvPr>
          <p:cNvSpPr/>
          <p:nvPr/>
        </p:nvSpPr>
        <p:spPr>
          <a:xfrm>
            <a:off x="7091916" y="1750903"/>
            <a:ext cx="4363238" cy="4318469"/>
          </a:xfrm>
          <a:prstGeom prst="roundRect">
            <a:avLst>
              <a:gd name="adj" fmla="val 3665"/>
            </a:avLst>
          </a:prstGeom>
          <a:solidFill>
            <a:srgbClr val="C697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15" name="Espace réservé du texte 3">
            <a:extLst>
              <a:ext uri="{FF2B5EF4-FFF2-40B4-BE49-F238E27FC236}">
                <a16:creationId xmlns:a16="http://schemas.microsoft.com/office/drawing/2014/main" id="{A536EB03-4C72-D96A-E3D4-8156F0A2A8FC}"/>
              </a:ext>
            </a:extLst>
          </p:cNvPr>
          <p:cNvSpPr txBox="1">
            <a:spLocks/>
          </p:cNvSpPr>
          <p:nvPr/>
        </p:nvSpPr>
        <p:spPr>
          <a:xfrm>
            <a:off x="7450248" y="2110683"/>
            <a:ext cx="3781936" cy="359890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1000"/>
              </a:spcBef>
              <a:defRPr/>
            </a:pPr>
            <a:r>
              <a:rPr lang="fr-FR">
                <a:solidFill>
                  <a:schemeClr val="tx1"/>
                </a:solidFill>
              </a:rPr>
              <a:t>La diminution de la qualité </a:t>
            </a:r>
            <a:r>
              <a:rPr kumimoji="0" lang="fr-FR" sz="1800" b="0" i="0" u="none" strike="noStrike" kern="1200" cap="none" spc="0" normalizeH="0" baseline="0" noProof="0">
                <a:ln>
                  <a:noFill/>
                </a:ln>
                <a:solidFill>
                  <a:schemeClr val="tx1"/>
                </a:solidFill>
                <a:effectLst/>
                <a:uLnTx/>
                <a:uFillTx/>
                <a:latin typeface="Archivo"/>
                <a:ea typeface="+mn-ea"/>
                <a:cs typeface="+mn-cs"/>
              </a:rPr>
              <a:t>éducative peut </a:t>
            </a:r>
            <a:r>
              <a:rPr kumimoji="0" lang="fr-FR" sz="1800" b="1" i="0" u="none" strike="noStrike" kern="1200" cap="none" spc="0" normalizeH="0" baseline="0" noProof="0">
                <a:ln>
                  <a:noFill/>
                </a:ln>
                <a:solidFill>
                  <a:schemeClr val="tx1"/>
                </a:solidFill>
                <a:effectLst/>
                <a:uLnTx/>
                <a:uFillTx/>
                <a:latin typeface="Archivo"/>
                <a:ea typeface="+mn-ea"/>
                <a:cs typeface="+mn-cs"/>
              </a:rPr>
              <a:t>compromettre la capacité du réseau à jouer son rôle de prévention et de promotion </a:t>
            </a:r>
            <a:r>
              <a:rPr kumimoji="0" lang="fr-FR" sz="1800" b="0" i="0" u="none" strike="noStrike" kern="1200" cap="none" spc="0" normalizeH="0" baseline="0" noProof="0">
                <a:ln>
                  <a:noFill/>
                </a:ln>
                <a:solidFill>
                  <a:schemeClr val="tx1"/>
                </a:solidFill>
                <a:effectLst/>
                <a:uLnTx/>
                <a:uFillTx/>
                <a:latin typeface="Archivo"/>
                <a:ea typeface="+mn-ea"/>
                <a:cs typeface="+mn-cs"/>
              </a:rPr>
              <a:t>du développement des enfants, ce qui est associé à long terme à un </a:t>
            </a:r>
            <a:r>
              <a:rPr kumimoji="0" lang="fr-FR" sz="1800" b="1" i="0" u="none" strike="noStrike" kern="1200" cap="none" spc="0" normalizeH="0" baseline="0" noProof="0">
                <a:ln>
                  <a:noFill/>
                </a:ln>
                <a:solidFill>
                  <a:schemeClr val="tx1"/>
                </a:solidFill>
                <a:effectLst/>
                <a:uLnTx/>
                <a:uFillTx/>
                <a:latin typeface="Archivo"/>
                <a:ea typeface="+mn-ea"/>
                <a:cs typeface="+mn-cs"/>
              </a:rPr>
              <a:t>recours accru à des interventions plus intensives et coûteuses</a:t>
            </a:r>
            <a:r>
              <a:rPr kumimoji="0" lang="fr-FR" sz="1800" b="0" i="0" u="none" strike="noStrike" kern="1200" cap="none" spc="0" normalizeH="0" baseline="0" noProof="0">
                <a:ln>
                  <a:noFill/>
                </a:ln>
                <a:solidFill>
                  <a:schemeClr val="tx1"/>
                </a:solidFill>
                <a:effectLst/>
                <a:uLnTx/>
                <a:uFillTx/>
                <a:latin typeface="Archivo"/>
                <a:ea typeface="+mn-ea"/>
                <a:cs typeface="+mn-cs"/>
              </a:rPr>
              <a:t> en services sociaux, en santé et en protection de la jeunesse.</a:t>
            </a:r>
          </a:p>
        </p:txBody>
      </p:sp>
      <p:grpSp>
        <p:nvGrpSpPr>
          <p:cNvPr id="18" name="Groupe 17">
            <a:extLst>
              <a:ext uri="{FF2B5EF4-FFF2-40B4-BE49-F238E27FC236}">
                <a16:creationId xmlns:a16="http://schemas.microsoft.com/office/drawing/2014/main" id="{DC99525E-E9C7-1BA2-030E-7458AD3C42DB}"/>
              </a:ext>
            </a:extLst>
          </p:cNvPr>
          <p:cNvGrpSpPr>
            <a:grpSpLocks noChangeAspect="1"/>
          </p:cNvGrpSpPr>
          <p:nvPr/>
        </p:nvGrpSpPr>
        <p:grpSpPr>
          <a:xfrm>
            <a:off x="623888" y="803406"/>
            <a:ext cx="758557" cy="689328"/>
            <a:chOff x="7518131" y="4742017"/>
            <a:chExt cx="998101" cy="907011"/>
          </a:xfrm>
        </p:grpSpPr>
        <p:grpSp>
          <p:nvGrpSpPr>
            <p:cNvPr id="19" name="Graphique 12">
              <a:extLst>
                <a:ext uri="{FF2B5EF4-FFF2-40B4-BE49-F238E27FC236}">
                  <a16:creationId xmlns:a16="http://schemas.microsoft.com/office/drawing/2014/main" id="{24FB8B1B-EF9C-5129-2418-5D05C0C4EB77}"/>
                </a:ext>
              </a:extLst>
            </p:cNvPr>
            <p:cNvGrpSpPr/>
            <p:nvPr/>
          </p:nvGrpSpPr>
          <p:grpSpPr>
            <a:xfrm>
              <a:off x="7518131" y="4743973"/>
              <a:ext cx="998101" cy="905055"/>
              <a:chOff x="7518131" y="4743973"/>
              <a:chExt cx="998101" cy="905055"/>
            </a:xfrm>
          </p:grpSpPr>
          <p:sp>
            <p:nvSpPr>
              <p:cNvPr id="21" name="Forme libre 235">
                <a:extLst>
                  <a:ext uri="{FF2B5EF4-FFF2-40B4-BE49-F238E27FC236}">
                    <a16:creationId xmlns:a16="http://schemas.microsoft.com/office/drawing/2014/main" id="{6D417803-2814-BAF5-CA61-70371A21880E}"/>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2" name="Forme libre 236">
                <a:extLst>
                  <a:ext uri="{FF2B5EF4-FFF2-40B4-BE49-F238E27FC236}">
                    <a16:creationId xmlns:a16="http://schemas.microsoft.com/office/drawing/2014/main" id="{B94053B8-9534-8713-7AE2-DC6415980A68}"/>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0" name="Forme libre 237">
              <a:extLst>
                <a:ext uri="{FF2B5EF4-FFF2-40B4-BE49-F238E27FC236}">
                  <a16:creationId xmlns:a16="http://schemas.microsoft.com/office/drawing/2014/main" id="{51719F75-2619-352B-1592-1B36CE958692}"/>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3" name="Titre 4">
            <a:extLst>
              <a:ext uri="{FF2B5EF4-FFF2-40B4-BE49-F238E27FC236}">
                <a16:creationId xmlns:a16="http://schemas.microsoft.com/office/drawing/2014/main" id="{5F7A39D8-902E-7590-DFE3-B98A8B79D792}"/>
              </a:ext>
            </a:extLst>
          </p:cNvPr>
          <p:cNvSpPr txBox="1">
            <a:spLocks/>
          </p:cNvSpPr>
          <p:nvPr/>
        </p:nvSpPr>
        <p:spPr>
          <a:xfrm>
            <a:off x="1467919" y="613893"/>
            <a:ext cx="5196673"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La qualité</a:t>
            </a:r>
          </a:p>
        </p:txBody>
      </p:sp>
    </p:spTree>
    <p:extLst>
      <p:ext uri="{BB962C8B-B14F-4D97-AF65-F5344CB8AC3E}">
        <p14:creationId xmlns:p14="http://schemas.microsoft.com/office/powerpoint/2010/main" val="112854059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9FD94-983B-FE2E-38BF-B58636C61411}"/>
            </a:ext>
          </a:extLst>
        </p:cNvPr>
        <p:cNvGrpSpPr/>
        <p:nvPr/>
      </p:nvGrpSpPr>
      <p:grpSpPr>
        <a:xfrm>
          <a:off x="0" y="0"/>
          <a:ext cx="0" cy="0"/>
          <a:chOff x="0" y="0"/>
          <a:chExt cx="0" cy="0"/>
        </a:xfrm>
      </p:grpSpPr>
      <p:sp>
        <p:nvSpPr>
          <p:cNvPr id="11" name="Rounded Rectangle 28">
            <a:extLst>
              <a:ext uri="{FF2B5EF4-FFF2-40B4-BE49-F238E27FC236}">
                <a16:creationId xmlns:a16="http://schemas.microsoft.com/office/drawing/2014/main" id="{67A34187-7EF3-C0B1-2BB2-8A86F46A588A}"/>
              </a:ext>
            </a:extLst>
          </p:cNvPr>
          <p:cNvSpPr/>
          <p:nvPr/>
        </p:nvSpPr>
        <p:spPr>
          <a:xfrm>
            <a:off x="6306728" y="1917998"/>
            <a:ext cx="5217042" cy="3047408"/>
          </a:xfrm>
          <a:prstGeom prst="roundRect">
            <a:avLst>
              <a:gd name="adj" fmla="val 3665"/>
            </a:avLst>
          </a:prstGeom>
          <a:solidFill>
            <a:srgbClr val="C697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3" name="Espace réservé du pied de page 2">
            <a:extLst>
              <a:ext uri="{FF2B5EF4-FFF2-40B4-BE49-F238E27FC236}">
                <a16:creationId xmlns:a16="http://schemas.microsoft.com/office/drawing/2014/main" id="{E9D91527-7D56-4E68-3903-EAEBC037CC67}"/>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4488B09F-EB39-9A10-F78D-35C31CC2D07F}"/>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34" name="Espace réservé du texte 3">
            <a:extLst>
              <a:ext uri="{FF2B5EF4-FFF2-40B4-BE49-F238E27FC236}">
                <a16:creationId xmlns:a16="http://schemas.microsoft.com/office/drawing/2014/main" id="{E6DF11FA-F741-04B7-FA87-3937239496A9}"/>
              </a:ext>
            </a:extLst>
          </p:cNvPr>
          <p:cNvSpPr txBox="1">
            <a:spLocks/>
          </p:cNvSpPr>
          <p:nvPr/>
        </p:nvSpPr>
        <p:spPr>
          <a:xfrm>
            <a:off x="543557" y="1764167"/>
            <a:ext cx="5029661" cy="392436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fr-FR" sz="1800" b="1" i="0" u="none" strike="noStrike" kern="1200" cap="none" spc="0" normalizeH="0" baseline="0" noProof="0">
                <a:ln>
                  <a:noFill/>
                </a:ln>
                <a:solidFill>
                  <a:schemeClr val="tx1"/>
                </a:solidFill>
                <a:effectLst/>
                <a:uLnTx/>
                <a:uFillTx/>
                <a:latin typeface="Archivo"/>
                <a:ea typeface="+mn-ea"/>
                <a:cs typeface="+mn-cs"/>
              </a:rPr>
              <a:t>Les inégalités sociales</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Les inégalités sociales de santé apparaissent dès la petite enfance et tendent à se renforcer tout au long du parcours de vie lorsque les vulnérabilités ne sont pas atténuées précocement. </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Les services et les programmes universels ne permettent pas de d’offrir le soutien supplémentaire nécessaire pour combler l’écart généré par ces inégalités.</a:t>
            </a:r>
          </a:p>
        </p:txBody>
      </p:sp>
      <p:sp>
        <p:nvSpPr>
          <p:cNvPr id="35" name="Espace réservé du texte 3">
            <a:extLst>
              <a:ext uri="{FF2B5EF4-FFF2-40B4-BE49-F238E27FC236}">
                <a16:creationId xmlns:a16="http://schemas.microsoft.com/office/drawing/2014/main" id="{A4D144F1-5CC2-B987-DAAB-3A11D7F870AB}"/>
              </a:ext>
            </a:extLst>
          </p:cNvPr>
          <p:cNvSpPr txBox="1">
            <a:spLocks/>
          </p:cNvSpPr>
          <p:nvPr/>
        </p:nvSpPr>
        <p:spPr>
          <a:xfrm>
            <a:off x="6657763" y="2275826"/>
            <a:ext cx="4741493" cy="230634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R="0" lvl="2" algn="l" defTabSz="914400" rtl="0" eaLnBrk="1" fontAlgn="auto" latinLnBrk="0" hangingPunct="1">
              <a:lnSpc>
                <a:spcPct val="120000"/>
              </a:lnSpc>
              <a:spcBef>
                <a:spcPts val="0"/>
              </a:spcBef>
              <a:spcAft>
                <a:spcPts val="0"/>
              </a:spcAft>
              <a:buClrTx/>
              <a:buSzTx/>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Un accès équitable aux ressources, aux biens et aux services dès la petite enfance contribue à ce que tous les citoyens aient</a:t>
            </a:r>
          </a:p>
          <a:p>
            <a:pPr marR="0" lvl="2" algn="l" defTabSz="914400" rtl="0" eaLnBrk="1" fontAlgn="auto" latinLnBrk="0" hangingPunct="1">
              <a:lnSpc>
                <a:spcPct val="120000"/>
              </a:lnSpc>
              <a:spcBef>
                <a:spcPts val="0"/>
              </a:spcBef>
              <a:spcAft>
                <a:spcPts val="0"/>
              </a:spcAft>
              <a:buClrTx/>
              <a:buSzTx/>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les mêmes chances de réussir et améliore leur bien-être. Ces éléments constituent les </a:t>
            </a:r>
            <a:r>
              <a:rPr kumimoji="0" lang="fr-FR" sz="1800" b="1" i="0" u="none" strike="noStrike" kern="1200" cap="none" spc="0" normalizeH="0" baseline="0" noProof="0">
                <a:ln>
                  <a:noFill/>
                </a:ln>
                <a:solidFill>
                  <a:schemeClr val="tx1"/>
                </a:solidFill>
                <a:effectLst/>
                <a:uLnTx/>
                <a:uFillTx/>
                <a:latin typeface="Archivo"/>
                <a:ea typeface="+mn-ea"/>
                <a:cs typeface="+mn-cs"/>
              </a:rPr>
              <a:t>piliers de la prospérité économique </a:t>
            </a:r>
            <a:r>
              <a:rPr kumimoji="0" lang="fr-FR" sz="1800" b="0" i="0" u="none" strike="noStrike" kern="1200" cap="none" spc="0" normalizeH="0" baseline="0" noProof="0">
                <a:ln>
                  <a:noFill/>
                </a:ln>
                <a:solidFill>
                  <a:schemeClr val="tx1"/>
                </a:solidFill>
                <a:effectLst/>
                <a:uLnTx/>
                <a:uFillTx/>
                <a:latin typeface="Archivo"/>
                <a:ea typeface="+mn-ea"/>
                <a:cs typeface="+mn-cs"/>
              </a:rPr>
              <a:t>à long terme.</a:t>
            </a:r>
          </a:p>
        </p:txBody>
      </p:sp>
      <p:grpSp>
        <p:nvGrpSpPr>
          <p:cNvPr id="17" name="Groupe 16">
            <a:extLst>
              <a:ext uri="{FF2B5EF4-FFF2-40B4-BE49-F238E27FC236}">
                <a16:creationId xmlns:a16="http://schemas.microsoft.com/office/drawing/2014/main" id="{B9E73D60-E282-4673-E95E-A12158B5D5C6}"/>
              </a:ext>
            </a:extLst>
          </p:cNvPr>
          <p:cNvGrpSpPr>
            <a:grpSpLocks noChangeAspect="1"/>
          </p:cNvGrpSpPr>
          <p:nvPr/>
        </p:nvGrpSpPr>
        <p:grpSpPr>
          <a:xfrm>
            <a:off x="623888" y="803406"/>
            <a:ext cx="758557" cy="689328"/>
            <a:chOff x="7518131" y="4742017"/>
            <a:chExt cx="998101" cy="907011"/>
          </a:xfrm>
        </p:grpSpPr>
        <p:grpSp>
          <p:nvGrpSpPr>
            <p:cNvPr id="18" name="Graphique 12">
              <a:extLst>
                <a:ext uri="{FF2B5EF4-FFF2-40B4-BE49-F238E27FC236}">
                  <a16:creationId xmlns:a16="http://schemas.microsoft.com/office/drawing/2014/main" id="{95744E76-E10C-A893-227B-DD12E1AFEA05}"/>
                </a:ext>
              </a:extLst>
            </p:cNvPr>
            <p:cNvGrpSpPr/>
            <p:nvPr/>
          </p:nvGrpSpPr>
          <p:grpSpPr>
            <a:xfrm>
              <a:off x="7518131" y="4743973"/>
              <a:ext cx="998101" cy="905055"/>
              <a:chOff x="7518131" y="4743973"/>
              <a:chExt cx="998101" cy="905055"/>
            </a:xfrm>
          </p:grpSpPr>
          <p:sp>
            <p:nvSpPr>
              <p:cNvPr id="20" name="Forme libre 235">
                <a:extLst>
                  <a:ext uri="{FF2B5EF4-FFF2-40B4-BE49-F238E27FC236}">
                    <a16:creationId xmlns:a16="http://schemas.microsoft.com/office/drawing/2014/main" id="{A4F57492-2AC1-3D8B-F4A2-A9581C4C0D04}"/>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1" name="Forme libre 236">
                <a:extLst>
                  <a:ext uri="{FF2B5EF4-FFF2-40B4-BE49-F238E27FC236}">
                    <a16:creationId xmlns:a16="http://schemas.microsoft.com/office/drawing/2014/main" id="{96287A26-5E31-89FD-E117-7A5074E09CC4}"/>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9" name="Forme libre 237">
              <a:extLst>
                <a:ext uri="{FF2B5EF4-FFF2-40B4-BE49-F238E27FC236}">
                  <a16:creationId xmlns:a16="http://schemas.microsoft.com/office/drawing/2014/main" id="{37F76D65-C480-D90A-A1C0-174E8F2567DF}"/>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2" name="Titre 4">
            <a:extLst>
              <a:ext uri="{FF2B5EF4-FFF2-40B4-BE49-F238E27FC236}">
                <a16:creationId xmlns:a16="http://schemas.microsoft.com/office/drawing/2014/main" id="{5B03ECB2-52E1-807B-0CC4-8E2C66EA3BA9}"/>
              </a:ext>
            </a:extLst>
          </p:cNvPr>
          <p:cNvSpPr txBox="1">
            <a:spLocks/>
          </p:cNvSpPr>
          <p:nvPr/>
        </p:nvSpPr>
        <p:spPr>
          <a:xfrm>
            <a:off x="1467919" y="613893"/>
            <a:ext cx="6134360"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Des services adaptés aux besoins</a:t>
            </a:r>
          </a:p>
        </p:txBody>
      </p:sp>
    </p:spTree>
    <p:extLst>
      <p:ext uri="{BB962C8B-B14F-4D97-AF65-F5344CB8AC3E}">
        <p14:creationId xmlns:p14="http://schemas.microsoft.com/office/powerpoint/2010/main" val="289554117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7EAB3-5189-7C35-6623-1BE0090BD617}"/>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8631AE4-9A1C-7832-C155-9774BCFDF08A}"/>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67C4C98F-90D8-07C3-C68F-735C3E6C5D93}"/>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34" name="Espace réservé du texte 3">
            <a:extLst>
              <a:ext uri="{FF2B5EF4-FFF2-40B4-BE49-F238E27FC236}">
                <a16:creationId xmlns:a16="http://schemas.microsoft.com/office/drawing/2014/main" id="{29C60AA5-6AD9-56DC-667B-08CBF5382486}"/>
              </a:ext>
            </a:extLst>
          </p:cNvPr>
          <p:cNvSpPr txBox="1">
            <a:spLocks/>
          </p:cNvSpPr>
          <p:nvPr/>
        </p:nvSpPr>
        <p:spPr>
          <a:xfrm>
            <a:off x="581355" y="1740955"/>
            <a:ext cx="5105393" cy="284167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CA" sz="1800" b="0" i="0" u="none" strike="noStrike" kern="1200" cap="none" spc="0" normalizeH="0" baseline="0" noProof="0">
                <a:ln>
                  <a:noFill/>
                </a:ln>
                <a:solidFill>
                  <a:schemeClr val="tx1"/>
                </a:solidFill>
                <a:effectLst/>
                <a:uLnTx/>
                <a:uFillTx/>
                <a:latin typeface="Archivo"/>
                <a:ea typeface="+mn-ea"/>
                <a:cs typeface="Archivo Condensed Condensed Medium" pitchFamily="2" charset="77"/>
              </a:rPr>
              <a:t>Pour être pleinement efficaces, les investissements publics doivent inclure des mesures pour faciliter l’accessibilité des services au plus grand nombre et particulièrement aux enfants qui en ont le plus besoin. </a:t>
            </a:r>
          </a:p>
          <a:p>
            <a:pPr marL="285750" marR="0" lvl="2"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Les raisons du non-accès sont multiples et parfois complexes.</a:t>
            </a:r>
          </a:p>
        </p:txBody>
      </p:sp>
      <p:sp>
        <p:nvSpPr>
          <p:cNvPr id="13" name="Espace réservé du texte 3">
            <a:extLst>
              <a:ext uri="{FF2B5EF4-FFF2-40B4-BE49-F238E27FC236}">
                <a16:creationId xmlns:a16="http://schemas.microsoft.com/office/drawing/2014/main" id="{9590810A-044C-BF54-A3C1-665879023F59}"/>
              </a:ext>
            </a:extLst>
          </p:cNvPr>
          <p:cNvSpPr txBox="1">
            <a:spLocks/>
          </p:cNvSpPr>
          <p:nvPr/>
        </p:nvSpPr>
        <p:spPr>
          <a:xfrm>
            <a:off x="6757224" y="1526904"/>
            <a:ext cx="4983637"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sp>
        <p:nvSpPr>
          <p:cNvPr id="25" name="Titre 4">
            <a:extLst>
              <a:ext uri="{FF2B5EF4-FFF2-40B4-BE49-F238E27FC236}">
                <a16:creationId xmlns:a16="http://schemas.microsoft.com/office/drawing/2014/main" id="{D4526A21-57D0-3E96-D66C-82C4D1524789}"/>
              </a:ext>
            </a:extLst>
          </p:cNvPr>
          <p:cNvSpPr txBox="1">
            <a:spLocks/>
          </p:cNvSpPr>
          <p:nvPr/>
        </p:nvSpPr>
        <p:spPr>
          <a:xfrm>
            <a:off x="-1084102" y="2894012"/>
            <a:ext cx="5196673"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endParaRPr>
          </a:p>
        </p:txBody>
      </p:sp>
      <p:grpSp>
        <p:nvGrpSpPr>
          <p:cNvPr id="26" name="Groupe 25">
            <a:extLst>
              <a:ext uri="{FF2B5EF4-FFF2-40B4-BE49-F238E27FC236}">
                <a16:creationId xmlns:a16="http://schemas.microsoft.com/office/drawing/2014/main" id="{2110734C-4F68-642E-59F0-6A53DF8C4075}"/>
              </a:ext>
            </a:extLst>
          </p:cNvPr>
          <p:cNvGrpSpPr>
            <a:grpSpLocks noChangeAspect="1"/>
          </p:cNvGrpSpPr>
          <p:nvPr/>
        </p:nvGrpSpPr>
        <p:grpSpPr>
          <a:xfrm>
            <a:off x="623888" y="803406"/>
            <a:ext cx="758557" cy="689328"/>
            <a:chOff x="7518131" y="4742017"/>
            <a:chExt cx="998101" cy="907011"/>
          </a:xfrm>
        </p:grpSpPr>
        <p:grpSp>
          <p:nvGrpSpPr>
            <p:cNvPr id="27" name="Graphique 12">
              <a:extLst>
                <a:ext uri="{FF2B5EF4-FFF2-40B4-BE49-F238E27FC236}">
                  <a16:creationId xmlns:a16="http://schemas.microsoft.com/office/drawing/2014/main" id="{F049F738-CE7E-A041-4E26-BD1C5165F690}"/>
                </a:ext>
              </a:extLst>
            </p:cNvPr>
            <p:cNvGrpSpPr/>
            <p:nvPr/>
          </p:nvGrpSpPr>
          <p:grpSpPr>
            <a:xfrm>
              <a:off x="7518131" y="4743973"/>
              <a:ext cx="998101" cy="905055"/>
              <a:chOff x="7518131" y="4743973"/>
              <a:chExt cx="998101" cy="905055"/>
            </a:xfrm>
          </p:grpSpPr>
          <p:sp>
            <p:nvSpPr>
              <p:cNvPr id="29" name="Forme libre 235">
                <a:extLst>
                  <a:ext uri="{FF2B5EF4-FFF2-40B4-BE49-F238E27FC236}">
                    <a16:creationId xmlns:a16="http://schemas.microsoft.com/office/drawing/2014/main" id="{9ED9EE38-800C-4AE9-9636-EE431CAA81B8}"/>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0" name="Forme libre 236">
                <a:extLst>
                  <a:ext uri="{FF2B5EF4-FFF2-40B4-BE49-F238E27FC236}">
                    <a16:creationId xmlns:a16="http://schemas.microsoft.com/office/drawing/2014/main" id="{F477DA5A-638A-8437-C918-F1D22A0718B4}"/>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8" name="Forme libre 237">
              <a:extLst>
                <a:ext uri="{FF2B5EF4-FFF2-40B4-BE49-F238E27FC236}">
                  <a16:creationId xmlns:a16="http://schemas.microsoft.com/office/drawing/2014/main" id="{1801510A-C083-C69D-EF3B-08ADA0947388}"/>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1" name="Titre 4">
            <a:extLst>
              <a:ext uri="{FF2B5EF4-FFF2-40B4-BE49-F238E27FC236}">
                <a16:creationId xmlns:a16="http://schemas.microsoft.com/office/drawing/2014/main" id="{D051F77A-AA4F-DAF2-CD7C-FF9D5E2628C4}"/>
              </a:ext>
            </a:extLst>
          </p:cNvPr>
          <p:cNvSpPr txBox="1">
            <a:spLocks/>
          </p:cNvSpPr>
          <p:nvPr/>
        </p:nvSpPr>
        <p:spPr>
          <a:xfrm>
            <a:off x="1467919" y="613893"/>
            <a:ext cx="6134360"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lvl="0">
              <a:defRPr/>
            </a:pPr>
            <a:r>
              <a:rPr lang="fr-FR">
                <a:solidFill>
                  <a:srgbClr val="000000"/>
                </a:solidFill>
              </a:rPr>
              <a:t>Des services accessibles</a:t>
            </a:r>
          </a:p>
        </p:txBody>
      </p:sp>
      <p:sp>
        <p:nvSpPr>
          <p:cNvPr id="33" name="Rounded Rectangle 28">
            <a:extLst>
              <a:ext uri="{FF2B5EF4-FFF2-40B4-BE49-F238E27FC236}">
                <a16:creationId xmlns:a16="http://schemas.microsoft.com/office/drawing/2014/main" id="{DC45425D-9F1E-8FB5-2388-B91E06EBFCAE}"/>
              </a:ext>
            </a:extLst>
          </p:cNvPr>
          <p:cNvSpPr/>
          <p:nvPr/>
        </p:nvSpPr>
        <p:spPr>
          <a:xfrm>
            <a:off x="6306728" y="1917997"/>
            <a:ext cx="5217042" cy="3600301"/>
          </a:xfrm>
          <a:prstGeom prst="roundRect">
            <a:avLst>
              <a:gd name="adj" fmla="val 3665"/>
            </a:avLst>
          </a:prstGeom>
          <a:solidFill>
            <a:srgbClr val="C697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2" name="ZoneTexte 1">
            <a:extLst>
              <a:ext uri="{FF2B5EF4-FFF2-40B4-BE49-F238E27FC236}">
                <a16:creationId xmlns:a16="http://schemas.microsoft.com/office/drawing/2014/main" id="{348F353E-8170-EE7A-FA44-DAC695B890CD}"/>
              </a:ext>
            </a:extLst>
          </p:cNvPr>
          <p:cNvSpPr txBox="1"/>
          <p:nvPr/>
        </p:nvSpPr>
        <p:spPr>
          <a:xfrm>
            <a:off x="6602748" y="2146682"/>
            <a:ext cx="4710294" cy="3054298"/>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i="0" u="none" strike="noStrike" kern="1200" cap="none" spc="0" normalizeH="0" baseline="0" noProof="0">
                <a:ln>
                  <a:noFill/>
                </a:ln>
                <a:solidFill>
                  <a:srgbClr val="000000"/>
                </a:solidFill>
                <a:effectLst/>
                <a:uLnTx/>
                <a:uFillTx/>
                <a:latin typeface="Archivo"/>
                <a:ea typeface="+mn-ea"/>
                <a:cs typeface="+mn-cs"/>
              </a:rPr>
              <a:t>L’inaccessibilité peut maintenir les enfants dans une situation de précarité et les priver de conditions favorables à leur développement global, ce qui risque d’accentuer des inégalités dès les premières années de vie. </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i="0" u="none" strike="noStrike" kern="1200" cap="none" spc="0" normalizeH="0" baseline="0" noProof="0">
                <a:ln>
                  <a:noFill/>
                </a:ln>
                <a:solidFill>
                  <a:srgbClr val="000000"/>
                </a:solidFill>
                <a:effectLst/>
                <a:uLnTx/>
                <a:uFillTx/>
                <a:latin typeface="Archivo"/>
                <a:ea typeface="+mn-ea"/>
                <a:cs typeface="+mn-cs"/>
              </a:rPr>
              <a:t>En l’absence de soutien adapté, certains de ces effets peuvent se prolonger dans le temps.</a:t>
            </a:r>
          </a:p>
        </p:txBody>
      </p:sp>
    </p:spTree>
    <p:extLst>
      <p:ext uri="{BB962C8B-B14F-4D97-AF65-F5344CB8AC3E}">
        <p14:creationId xmlns:p14="http://schemas.microsoft.com/office/powerpoint/2010/main" val="624216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A1850-FB8A-5BE9-771C-BF9EF68CEA25}"/>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FD3A5AF3-B6FE-1355-D167-51204D1E3E37}"/>
              </a:ext>
            </a:extLst>
          </p:cNvPr>
          <p:cNvSpPr>
            <a:spLocks noGrp="1"/>
          </p:cNvSpPr>
          <p:nvPr>
            <p:ph type="title"/>
          </p:nvPr>
        </p:nvSpPr>
        <p:spPr/>
        <p:txBody>
          <a:bodyPr/>
          <a:lstStyle/>
          <a:p>
            <a:r>
              <a:rPr lang="fr-CA">
                <a:solidFill>
                  <a:schemeClr val="tx1"/>
                </a:solidFill>
              </a:rPr>
              <a:t>La petite enfance : une opportunité unique</a:t>
            </a:r>
          </a:p>
        </p:txBody>
      </p:sp>
      <p:sp>
        <p:nvSpPr>
          <p:cNvPr id="3" name="Espace réservé du pied de page 2">
            <a:extLst>
              <a:ext uri="{FF2B5EF4-FFF2-40B4-BE49-F238E27FC236}">
                <a16:creationId xmlns:a16="http://schemas.microsoft.com/office/drawing/2014/main" id="{E3DBF77D-9074-D870-7302-8EF45DA70C5D}"/>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54976AA3-8DB0-DC01-E3D9-0829DB5AF4DC}"/>
              </a:ext>
            </a:extLst>
          </p:cNvPr>
          <p:cNvSpPr>
            <a:spLocks noGrp="1"/>
          </p:cNvSpPr>
          <p:nvPr>
            <p:ph type="sldNum" sz="quarter" idx="14"/>
          </p:nvPr>
        </p:nvSpPr>
        <p:spPr/>
        <p:txBody>
          <a:bodyPr/>
          <a:lstStyle/>
          <a:p>
            <a:fld id="{17A260D5-0A9B-6D4D-ABBB-AE3076EC2542}" type="slidenum">
              <a:rPr lang="fr-CA" smtClean="0"/>
              <a:pPr/>
              <a:t>11</a:t>
            </a:fld>
            <a:endParaRPr lang="fr-CA" sz="1400"/>
          </a:p>
        </p:txBody>
      </p:sp>
      <p:sp>
        <p:nvSpPr>
          <p:cNvPr id="7" name="Rounded Rectangle 28">
            <a:extLst>
              <a:ext uri="{FF2B5EF4-FFF2-40B4-BE49-F238E27FC236}">
                <a16:creationId xmlns:a16="http://schemas.microsoft.com/office/drawing/2014/main" id="{C74005BF-B25D-4F7F-2BE4-19BF6C2D9DD4}"/>
              </a:ext>
            </a:extLst>
          </p:cNvPr>
          <p:cNvSpPr/>
          <p:nvPr/>
        </p:nvSpPr>
        <p:spPr>
          <a:xfrm>
            <a:off x="623887" y="1804903"/>
            <a:ext cx="3701397" cy="3685527"/>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98D0421A-B52D-C90B-3390-9BF376E1B28A}"/>
              </a:ext>
            </a:extLst>
          </p:cNvPr>
          <p:cNvSpPr txBox="1">
            <a:spLocks/>
          </p:cNvSpPr>
          <p:nvPr/>
        </p:nvSpPr>
        <p:spPr>
          <a:xfrm>
            <a:off x="738468" y="2156683"/>
            <a:ext cx="3338512" cy="384987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De 0 à 5 ans, le cerveau se développe à une vitesse phénoménale. </a:t>
            </a:r>
          </a:p>
          <a:p>
            <a:pPr marL="285750" lvl="2" indent="-285750">
              <a:buFont typeface="Arial" panose="020B0604020202020204" pitchFamily="34" charset="0"/>
              <a:buChar char="•"/>
            </a:pPr>
            <a:r>
              <a:rPr lang="fr-FR">
                <a:solidFill>
                  <a:schemeClr val="tx1"/>
                </a:solidFill>
              </a:rPr>
              <a:t>C’est durant cette période que s’établissent les fondations </a:t>
            </a:r>
            <a:r>
              <a:rPr lang="fr-CA">
                <a:solidFill>
                  <a:schemeClr val="tx1"/>
                </a:solidFill>
              </a:rPr>
              <a:t>de la réussite éducative, de la santé et du bien-être.</a:t>
            </a:r>
          </a:p>
        </p:txBody>
      </p:sp>
      <p:sp>
        <p:nvSpPr>
          <p:cNvPr id="14" name="ZoneTexte 13">
            <a:extLst>
              <a:ext uri="{FF2B5EF4-FFF2-40B4-BE49-F238E27FC236}">
                <a16:creationId xmlns:a16="http://schemas.microsoft.com/office/drawing/2014/main" id="{6FC0AD2B-9F19-B199-5C4D-71D5815DD8A5}"/>
              </a:ext>
            </a:extLst>
          </p:cNvPr>
          <p:cNvSpPr txBox="1"/>
          <p:nvPr/>
        </p:nvSpPr>
        <p:spPr>
          <a:xfrm>
            <a:off x="6109221" y="2015928"/>
            <a:ext cx="4097597" cy="307777"/>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Périodes sensibles du développement du cerveau de 0 à 5 ans </a:t>
            </a:r>
            <a:endParaRPr lang="fr-CA" sz="1400" b="1">
              <a:latin typeface="Archivo Condensed Condensed" panose="020B0604020202020204" charset="0"/>
              <a:cs typeface="Archivo Condensed Condensed" panose="020B0604020202020204" charset="0"/>
            </a:endParaRPr>
          </a:p>
        </p:txBody>
      </p:sp>
      <p:sp>
        <p:nvSpPr>
          <p:cNvPr id="15" name="ZoneTexte 14">
            <a:extLst>
              <a:ext uri="{FF2B5EF4-FFF2-40B4-BE49-F238E27FC236}">
                <a16:creationId xmlns:a16="http://schemas.microsoft.com/office/drawing/2014/main" id="{EDA8B5A3-D925-7876-2CF6-11E1DD4B7133}"/>
              </a:ext>
            </a:extLst>
          </p:cNvPr>
          <p:cNvSpPr txBox="1"/>
          <p:nvPr/>
        </p:nvSpPr>
        <p:spPr>
          <a:xfrm>
            <a:off x="4645511" y="5490430"/>
            <a:ext cx="6176691" cy="201416"/>
          </a:xfrm>
          <a:prstGeom prst="rect">
            <a:avLst/>
          </a:prstGeom>
          <a:noFill/>
        </p:spPr>
        <p:txBody>
          <a:bodyPr wrap="none" rtlCol="0">
            <a:noAutofit/>
          </a:bodyPr>
          <a:lstStyle/>
          <a:p>
            <a:r>
              <a:rPr lang="en-US" sz="900" b="0" i="0" u="none" strike="noStrike" baseline="0" dirty="0">
                <a:latin typeface="Archivo Condensed Light" pitchFamily="2" charset="0"/>
              </a:rPr>
              <a:t>Source : THOMPSON, R. A., et C. A. NELSON. « Developmental science and the media. </a:t>
            </a:r>
            <a:r>
              <a:rPr lang="en-US" sz="1050" b="0" i="0" u="none" strike="noStrike" baseline="0" dirty="0">
                <a:latin typeface="Archivo Condensed Light" pitchFamily="2" charset="0"/>
              </a:rPr>
              <a:t>Early</a:t>
            </a:r>
            <a:r>
              <a:rPr lang="en-US" sz="900" b="0" i="0" u="none" strike="noStrike" baseline="0" dirty="0">
                <a:latin typeface="Archivo Condensed Light" pitchFamily="2" charset="0"/>
              </a:rPr>
              <a:t> brain development », </a:t>
            </a:r>
            <a:r>
              <a:rPr lang="en-US" sz="900" b="0" i="1" u="none" strike="noStrike" baseline="0" dirty="0">
                <a:latin typeface="Archivo Condensed Light" pitchFamily="2" charset="0"/>
              </a:rPr>
              <a:t>The American </a:t>
            </a:r>
            <a:r>
              <a:rPr lang="en-US" sz="900" i="1" dirty="0">
                <a:latin typeface="Archivo Condensed Light" pitchFamily="2" charset="0"/>
              </a:rPr>
              <a:t>Ps</a:t>
            </a:r>
            <a:r>
              <a:rPr lang="en-US" sz="900" b="0" i="1" u="none" strike="noStrike" baseline="0" dirty="0">
                <a:latin typeface="Archivo Condensed Light" pitchFamily="2" charset="0"/>
              </a:rPr>
              <a:t>ychologist</a:t>
            </a:r>
            <a:r>
              <a:rPr lang="en-US" sz="900" b="0" i="0" u="none" strike="noStrike" baseline="0" dirty="0">
                <a:latin typeface="Archivo Condensed Light" pitchFamily="2" charset="0"/>
              </a:rPr>
              <a:t>, vol. 56, no 1, 2001, p. 5-15. </a:t>
            </a:r>
            <a:endParaRPr lang="fr-CA" sz="2000" dirty="0"/>
          </a:p>
        </p:txBody>
      </p:sp>
      <p:pic>
        <p:nvPicPr>
          <p:cNvPr id="8" name="Image 7">
            <a:extLst>
              <a:ext uri="{FF2B5EF4-FFF2-40B4-BE49-F238E27FC236}">
                <a16:creationId xmlns:a16="http://schemas.microsoft.com/office/drawing/2014/main" id="{B8D15873-E78B-0DB7-2933-DE68EDD2854B}"/>
              </a:ext>
            </a:extLst>
          </p:cNvPr>
          <p:cNvPicPr>
            <a:picLocks noChangeAspect="1"/>
          </p:cNvPicPr>
          <p:nvPr/>
        </p:nvPicPr>
        <p:blipFill>
          <a:blip r:embed="rId3"/>
          <a:stretch>
            <a:fillRect/>
          </a:stretch>
        </p:blipFill>
        <p:spPr>
          <a:xfrm>
            <a:off x="4747926" y="2579457"/>
            <a:ext cx="6820187" cy="2540424"/>
          </a:xfrm>
          <a:prstGeom prst="rect">
            <a:avLst/>
          </a:prstGeom>
        </p:spPr>
      </p:pic>
    </p:spTree>
    <p:extLst>
      <p:ext uri="{BB962C8B-B14F-4D97-AF65-F5344CB8AC3E}">
        <p14:creationId xmlns:p14="http://schemas.microsoft.com/office/powerpoint/2010/main" val="177068127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9D7C8-C467-DFF9-0098-8B86263EFCFB}"/>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21906A1-DE1F-B52B-974B-454C521EBA20}"/>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D44AE2B5-4564-64AB-21EB-8BDE8463E2CC}"/>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13" name="Espace réservé du texte 3">
            <a:extLst>
              <a:ext uri="{FF2B5EF4-FFF2-40B4-BE49-F238E27FC236}">
                <a16:creationId xmlns:a16="http://schemas.microsoft.com/office/drawing/2014/main" id="{209D2C26-898A-5CE7-5F6E-6EE4F994BE73}"/>
              </a:ext>
            </a:extLst>
          </p:cNvPr>
          <p:cNvSpPr txBox="1">
            <a:spLocks/>
          </p:cNvSpPr>
          <p:nvPr/>
        </p:nvSpPr>
        <p:spPr>
          <a:xfrm>
            <a:off x="6757224" y="1526904"/>
            <a:ext cx="4983637"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sp>
        <p:nvSpPr>
          <p:cNvPr id="5" name="Espace réservé du pied de page 3">
            <a:extLst>
              <a:ext uri="{FF2B5EF4-FFF2-40B4-BE49-F238E27FC236}">
                <a16:creationId xmlns:a16="http://schemas.microsoft.com/office/drawing/2014/main" id="{D00DA39A-5D34-881D-79CE-1542D68C2A7B}"/>
              </a:ext>
            </a:extLst>
          </p:cNvPr>
          <p:cNvSpPr txBox="1">
            <a:spLocks/>
          </p:cNvSpPr>
          <p:nvPr/>
        </p:nvSpPr>
        <p:spPr>
          <a:xfrm>
            <a:off x="623887" y="6333284"/>
            <a:ext cx="5349073" cy="365125"/>
          </a:xfrm>
          <a:prstGeom prst="rect">
            <a:avLst/>
          </a:prstGeom>
        </p:spPr>
        <p:txBody>
          <a:bodyPr vert="horz" lIns="0" tIns="0" rIns="0" bIns="0" rtlCol="0" anchor="ctr"/>
          <a:lstStyle>
            <a:defPPr>
              <a:defRPr lang="fr-FR"/>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a:t>Observatoire des tout-petits</a:t>
            </a:r>
          </a:p>
        </p:txBody>
      </p:sp>
      <p:sp>
        <p:nvSpPr>
          <p:cNvPr id="12" name="Espace réservé du texte 3">
            <a:extLst>
              <a:ext uri="{FF2B5EF4-FFF2-40B4-BE49-F238E27FC236}">
                <a16:creationId xmlns:a16="http://schemas.microsoft.com/office/drawing/2014/main" id="{848043E6-E94B-09A1-7634-870704C64068}"/>
              </a:ext>
            </a:extLst>
          </p:cNvPr>
          <p:cNvSpPr txBox="1">
            <a:spLocks/>
          </p:cNvSpPr>
          <p:nvPr/>
        </p:nvSpPr>
        <p:spPr>
          <a:xfrm>
            <a:off x="593552" y="1788266"/>
            <a:ext cx="9714230" cy="1807929"/>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a:defRPr/>
            </a:pPr>
            <a:r>
              <a:rPr lang="fr-FR" sz="1800" b="1" dirty="0">
                <a:solidFill>
                  <a:schemeClr val="tx1"/>
                </a:solidFill>
                <a:latin typeface="Archivo"/>
              </a:rPr>
              <a:t>Les conséquences du non-accès aux services de garde éducatifs à l’enfance</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L’accès inégal aux services de garde subventionnés peut avoir des conséquences sur le développement des tout-petits. Selon l’</a:t>
            </a:r>
            <a:r>
              <a:rPr kumimoji="0" lang="fr-FR" sz="1800" b="0" i="1"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Enquête montréalaise sur l’expérience préscolaire des enfants de maternelle</a:t>
            </a:r>
            <a:r>
              <a:rPr kumimoji="0" lang="fr-FR" sz="18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 réalisée en 2011-2012, parmi les familles à faible revenu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Les enfants qui fréquentent exclusivement un CPE sont 3,3 fois moins susceptibles d’être vulnérables dans au moins un domaine de leur développement que leurs pairs n’ayant pas fréquenté de service éducatif.</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Les enfants qui fréquentent exclusivement un CPE sont 2,5 fois moins susceptibles d’être vulnérables dans au moins un domaine de développement que leurs pairs qui fréquentent un autre type de service de garde éducatif.</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endParaRP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endParaRPr>
          </a:p>
        </p:txBody>
      </p:sp>
      <p:grpSp>
        <p:nvGrpSpPr>
          <p:cNvPr id="14" name="Groupe 13">
            <a:extLst>
              <a:ext uri="{FF2B5EF4-FFF2-40B4-BE49-F238E27FC236}">
                <a16:creationId xmlns:a16="http://schemas.microsoft.com/office/drawing/2014/main" id="{76A64DAB-9B42-7BC1-3A35-EB3EDC224150}"/>
              </a:ext>
            </a:extLst>
          </p:cNvPr>
          <p:cNvGrpSpPr>
            <a:grpSpLocks noChangeAspect="1"/>
          </p:cNvGrpSpPr>
          <p:nvPr/>
        </p:nvGrpSpPr>
        <p:grpSpPr>
          <a:xfrm>
            <a:off x="623888" y="803406"/>
            <a:ext cx="758557" cy="689328"/>
            <a:chOff x="7518131" y="4742017"/>
            <a:chExt cx="998101" cy="907011"/>
          </a:xfrm>
        </p:grpSpPr>
        <p:grpSp>
          <p:nvGrpSpPr>
            <p:cNvPr id="26" name="Graphique 12">
              <a:extLst>
                <a:ext uri="{FF2B5EF4-FFF2-40B4-BE49-F238E27FC236}">
                  <a16:creationId xmlns:a16="http://schemas.microsoft.com/office/drawing/2014/main" id="{50A236F9-C3DF-59B2-53EA-85038266C726}"/>
                </a:ext>
              </a:extLst>
            </p:cNvPr>
            <p:cNvGrpSpPr/>
            <p:nvPr/>
          </p:nvGrpSpPr>
          <p:grpSpPr>
            <a:xfrm>
              <a:off x="7518131" y="4743973"/>
              <a:ext cx="998101" cy="905055"/>
              <a:chOff x="7518131" y="4743973"/>
              <a:chExt cx="998101" cy="905055"/>
            </a:xfrm>
          </p:grpSpPr>
          <p:sp>
            <p:nvSpPr>
              <p:cNvPr id="28" name="Forme libre 235">
                <a:extLst>
                  <a:ext uri="{FF2B5EF4-FFF2-40B4-BE49-F238E27FC236}">
                    <a16:creationId xmlns:a16="http://schemas.microsoft.com/office/drawing/2014/main" id="{A16A46AA-A373-D52E-11B6-B2FEC1E766F5}"/>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9" name="Forme libre 236">
                <a:extLst>
                  <a:ext uri="{FF2B5EF4-FFF2-40B4-BE49-F238E27FC236}">
                    <a16:creationId xmlns:a16="http://schemas.microsoft.com/office/drawing/2014/main" id="{44C3BBFB-B3BB-D7AC-53EE-379E7B45DC23}"/>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7" name="Forme libre 237">
              <a:extLst>
                <a:ext uri="{FF2B5EF4-FFF2-40B4-BE49-F238E27FC236}">
                  <a16:creationId xmlns:a16="http://schemas.microsoft.com/office/drawing/2014/main" id="{8BB6105B-A075-AB9B-A00B-A20BDDBAC7E4}"/>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0" name="Titre 4">
            <a:extLst>
              <a:ext uri="{FF2B5EF4-FFF2-40B4-BE49-F238E27FC236}">
                <a16:creationId xmlns:a16="http://schemas.microsoft.com/office/drawing/2014/main" id="{91E1F9F2-DDD3-9191-674F-E3E61BE39955}"/>
              </a:ext>
            </a:extLst>
          </p:cNvPr>
          <p:cNvSpPr txBox="1">
            <a:spLocks/>
          </p:cNvSpPr>
          <p:nvPr/>
        </p:nvSpPr>
        <p:spPr>
          <a:xfrm>
            <a:off x="1467919" y="613893"/>
            <a:ext cx="6134360"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lvl="0">
              <a:defRPr/>
            </a:pPr>
            <a:r>
              <a:rPr lang="fr-FR">
                <a:solidFill>
                  <a:srgbClr val="000000"/>
                </a:solidFill>
              </a:rPr>
              <a:t>Des services accessibles</a:t>
            </a:r>
          </a:p>
        </p:txBody>
      </p:sp>
    </p:spTree>
    <p:extLst>
      <p:ext uri="{BB962C8B-B14F-4D97-AF65-F5344CB8AC3E}">
        <p14:creationId xmlns:p14="http://schemas.microsoft.com/office/powerpoint/2010/main" val="26055305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501C6-9970-6BCD-D851-AFD529CDE3E6}"/>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8C29120-F802-E19D-A967-4D5BB2A7AFE5}"/>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2AA11C40-A3C7-8E6F-09C5-69CA0184463E}"/>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13" name="Espace réservé du texte 3">
            <a:extLst>
              <a:ext uri="{FF2B5EF4-FFF2-40B4-BE49-F238E27FC236}">
                <a16:creationId xmlns:a16="http://schemas.microsoft.com/office/drawing/2014/main" id="{500BCF3D-8A48-4A21-CDC9-A2EEC5B0C70A}"/>
              </a:ext>
            </a:extLst>
          </p:cNvPr>
          <p:cNvSpPr txBox="1">
            <a:spLocks/>
          </p:cNvSpPr>
          <p:nvPr/>
        </p:nvSpPr>
        <p:spPr>
          <a:xfrm>
            <a:off x="6757224" y="1526904"/>
            <a:ext cx="4983637"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sp>
        <p:nvSpPr>
          <p:cNvPr id="5" name="Espace réservé du pied de page 3">
            <a:extLst>
              <a:ext uri="{FF2B5EF4-FFF2-40B4-BE49-F238E27FC236}">
                <a16:creationId xmlns:a16="http://schemas.microsoft.com/office/drawing/2014/main" id="{47778119-624F-F523-0F38-D547D4B05E58}"/>
              </a:ext>
            </a:extLst>
          </p:cNvPr>
          <p:cNvSpPr txBox="1">
            <a:spLocks/>
          </p:cNvSpPr>
          <p:nvPr/>
        </p:nvSpPr>
        <p:spPr>
          <a:xfrm>
            <a:off x="623887" y="6333284"/>
            <a:ext cx="5349073" cy="365125"/>
          </a:xfrm>
          <a:prstGeom prst="rect">
            <a:avLst/>
          </a:prstGeom>
        </p:spPr>
        <p:txBody>
          <a:bodyPr vert="horz" lIns="0" tIns="0" rIns="0" bIns="0" rtlCol="0" anchor="ctr"/>
          <a:lstStyle>
            <a:defPPr>
              <a:defRPr lang="fr-FR"/>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a:t>Observatoire des tout-petits</a:t>
            </a:r>
          </a:p>
        </p:txBody>
      </p:sp>
      <p:sp>
        <p:nvSpPr>
          <p:cNvPr id="12" name="Espace réservé du texte 3">
            <a:extLst>
              <a:ext uri="{FF2B5EF4-FFF2-40B4-BE49-F238E27FC236}">
                <a16:creationId xmlns:a16="http://schemas.microsoft.com/office/drawing/2014/main" id="{7A2ECE81-5C7F-94E8-0BE5-C8D61F19C1A1}"/>
              </a:ext>
            </a:extLst>
          </p:cNvPr>
          <p:cNvSpPr txBox="1">
            <a:spLocks/>
          </p:cNvSpPr>
          <p:nvPr/>
        </p:nvSpPr>
        <p:spPr>
          <a:xfrm>
            <a:off x="593552" y="1788266"/>
            <a:ext cx="9714230" cy="354283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L’accès au réseau subventionné demeure inégal.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Les enfants issus de familles à faible revenu ou résidant dans des quartiers défavorisés ont un accès moindre à des places subventionnées.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À Montréal, le nombre de places en CPE est plus faible dans les territoires des CLSC qui présentent les indices de défavorisation matérielle les plus élevés.</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rPr>
              <a:t>L’accès est encore plus restreint pour les enfants ayant besoin de soutien particulier, selon le rapport du Vérificateur général du Québec 2020-2021.</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endParaRP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dirty="0">
              <a:ln>
                <a:noFill/>
              </a:ln>
              <a:solidFill>
                <a:schemeClr val="tx1"/>
              </a:solidFill>
              <a:effectLst/>
              <a:uLnTx/>
              <a:uFillTx/>
              <a:latin typeface="Archivo"/>
              <a:ea typeface="+mn-ea"/>
              <a:cs typeface="Archivo Condensed Condensed Medium" pitchFamily="2" charset="77"/>
            </a:endParaRPr>
          </a:p>
        </p:txBody>
      </p:sp>
      <p:grpSp>
        <p:nvGrpSpPr>
          <p:cNvPr id="14" name="Groupe 13">
            <a:extLst>
              <a:ext uri="{FF2B5EF4-FFF2-40B4-BE49-F238E27FC236}">
                <a16:creationId xmlns:a16="http://schemas.microsoft.com/office/drawing/2014/main" id="{769CAA0D-0C83-C0D6-30C1-3B51701F8CC4}"/>
              </a:ext>
            </a:extLst>
          </p:cNvPr>
          <p:cNvGrpSpPr>
            <a:grpSpLocks noChangeAspect="1"/>
          </p:cNvGrpSpPr>
          <p:nvPr/>
        </p:nvGrpSpPr>
        <p:grpSpPr>
          <a:xfrm>
            <a:off x="623888" y="803406"/>
            <a:ext cx="758557" cy="689328"/>
            <a:chOff x="7518131" y="4742017"/>
            <a:chExt cx="998101" cy="907011"/>
          </a:xfrm>
        </p:grpSpPr>
        <p:grpSp>
          <p:nvGrpSpPr>
            <p:cNvPr id="26" name="Graphique 12">
              <a:extLst>
                <a:ext uri="{FF2B5EF4-FFF2-40B4-BE49-F238E27FC236}">
                  <a16:creationId xmlns:a16="http://schemas.microsoft.com/office/drawing/2014/main" id="{E84BAE80-E096-BBCD-FCDD-297BF382ABB1}"/>
                </a:ext>
              </a:extLst>
            </p:cNvPr>
            <p:cNvGrpSpPr/>
            <p:nvPr/>
          </p:nvGrpSpPr>
          <p:grpSpPr>
            <a:xfrm>
              <a:off x="7518131" y="4743973"/>
              <a:ext cx="998101" cy="905055"/>
              <a:chOff x="7518131" y="4743973"/>
              <a:chExt cx="998101" cy="905055"/>
            </a:xfrm>
          </p:grpSpPr>
          <p:sp>
            <p:nvSpPr>
              <p:cNvPr id="28" name="Forme libre 235">
                <a:extLst>
                  <a:ext uri="{FF2B5EF4-FFF2-40B4-BE49-F238E27FC236}">
                    <a16:creationId xmlns:a16="http://schemas.microsoft.com/office/drawing/2014/main" id="{2FEC8616-7F72-BDF9-27FE-52556D98AE32}"/>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9" name="Forme libre 236">
                <a:extLst>
                  <a:ext uri="{FF2B5EF4-FFF2-40B4-BE49-F238E27FC236}">
                    <a16:creationId xmlns:a16="http://schemas.microsoft.com/office/drawing/2014/main" id="{8A4A00B3-FE1D-0C27-1B3D-0BCD21FEC99F}"/>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7" name="Forme libre 237">
              <a:extLst>
                <a:ext uri="{FF2B5EF4-FFF2-40B4-BE49-F238E27FC236}">
                  <a16:creationId xmlns:a16="http://schemas.microsoft.com/office/drawing/2014/main" id="{2EF5226C-B92F-9D71-DF48-DD2AECCE805D}"/>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0" name="Titre 4">
            <a:extLst>
              <a:ext uri="{FF2B5EF4-FFF2-40B4-BE49-F238E27FC236}">
                <a16:creationId xmlns:a16="http://schemas.microsoft.com/office/drawing/2014/main" id="{A22FA367-4CC6-D6F4-CA01-D34E25AD33B3}"/>
              </a:ext>
            </a:extLst>
          </p:cNvPr>
          <p:cNvSpPr txBox="1">
            <a:spLocks/>
          </p:cNvSpPr>
          <p:nvPr/>
        </p:nvSpPr>
        <p:spPr>
          <a:xfrm>
            <a:off x="1467919" y="613893"/>
            <a:ext cx="6134360"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lvl="0">
              <a:defRPr/>
            </a:pPr>
            <a:r>
              <a:rPr lang="fr-FR">
                <a:solidFill>
                  <a:srgbClr val="000000"/>
                </a:solidFill>
              </a:rPr>
              <a:t>Des services accessibles</a:t>
            </a:r>
          </a:p>
        </p:txBody>
      </p:sp>
    </p:spTree>
    <p:extLst>
      <p:ext uri="{BB962C8B-B14F-4D97-AF65-F5344CB8AC3E}">
        <p14:creationId xmlns:p14="http://schemas.microsoft.com/office/powerpoint/2010/main" val="37299953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2DE83-9F5C-3A0C-F322-680255CC1D4B}"/>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768D7DC-862F-95F3-47E8-D5609949E00B}"/>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AD694525-819B-AA41-9E96-3A5CF6D9A696}"/>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13" name="Espace réservé du texte 3">
            <a:extLst>
              <a:ext uri="{FF2B5EF4-FFF2-40B4-BE49-F238E27FC236}">
                <a16:creationId xmlns:a16="http://schemas.microsoft.com/office/drawing/2014/main" id="{0A7FB0B8-FDBA-7C04-B54C-CAB1EFB11BC5}"/>
              </a:ext>
            </a:extLst>
          </p:cNvPr>
          <p:cNvSpPr txBox="1">
            <a:spLocks/>
          </p:cNvSpPr>
          <p:nvPr/>
        </p:nvSpPr>
        <p:spPr>
          <a:xfrm>
            <a:off x="6757224" y="1526904"/>
            <a:ext cx="4983637"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mn-cs"/>
            </a:endParaRPr>
          </a:p>
        </p:txBody>
      </p:sp>
      <p:sp>
        <p:nvSpPr>
          <p:cNvPr id="5" name="Espace réservé du pied de page 3">
            <a:extLst>
              <a:ext uri="{FF2B5EF4-FFF2-40B4-BE49-F238E27FC236}">
                <a16:creationId xmlns:a16="http://schemas.microsoft.com/office/drawing/2014/main" id="{A528C176-A6F8-EECF-213C-789F908A808E}"/>
              </a:ext>
            </a:extLst>
          </p:cNvPr>
          <p:cNvSpPr txBox="1">
            <a:spLocks/>
          </p:cNvSpPr>
          <p:nvPr/>
        </p:nvSpPr>
        <p:spPr>
          <a:xfrm>
            <a:off x="623887" y="6333284"/>
            <a:ext cx="5349073" cy="365125"/>
          </a:xfrm>
          <a:prstGeom prst="rect">
            <a:avLst/>
          </a:prstGeom>
        </p:spPr>
        <p:txBody>
          <a:bodyPr vert="horz" lIns="0" tIns="0" rIns="0" bIns="0" rtlCol="0" anchor="ctr"/>
          <a:lstStyle>
            <a:defPPr>
              <a:defRPr lang="fr-FR"/>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A"/>
              <a:t>Observatoire des tout-petits</a:t>
            </a:r>
          </a:p>
        </p:txBody>
      </p:sp>
      <p:sp>
        <p:nvSpPr>
          <p:cNvPr id="12" name="Espace réservé du texte 3">
            <a:extLst>
              <a:ext uri="{FF2B5EF4-FFF2-40B4-BE49-F238E27FC236}">
                <a16:creationId xmlns:a16="http://schemas.microsoft.com/office/drawing/2014/main" id="{3C503DE9-ECF7-A9D9-A656-6CF11DBD6FBA}"/>
              </a:ext>
            </a:extLst>
          </p:cNvPr>
          <p:cNvSpPr txBox="1">
            <a:spLocks/>
          </p:cNvSpPr>
          <p:nvPr/>
        </p:nvSpPr>
        <p:spPr>
          <a:xfrm>
            <a:off x="593552" y="1785847"/>
            <a:ext cx="10758816" cy="58196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fr-FR" sz="1600" b="0" i="0" u="none" strike="noStrike" kern="1200" cap="none" spc="0" normalizeH="0" baseline="0" noProof="0">
                <a:ln>
                  <a:noFill/>
                </a:ln>
                <a:solidFill>
                  <a:schemeClr val="tx1"/>
                </a:solidFill>
                <a:effectLst/>
                <a:uLnTx/>
                <a:uFillTx/>
                <a:latin typeface="Archivo"/>
                <a:ea typeface="+mn-ea"/>
                <a:cs typeface="Archivo Condensed Condensed Medium" pitchFamily="2" charset="77"/>
              </a:rPr>
              <a:t>Les familles les plus vulnérables utilisent moins les services offerts que les familles moins vulnérables, principalement en raison de barrières d’accès. Certaines familles sont exclues en raison des critères d’admissibilité. </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fr-FR" sz="1600" b="0" i="0" u="none" strike="noStrike" kern="1200" cap="none" spc="0" normalizeH="0" baseline="0" noProof="0">
              <a:ln>
                <a:noFill/>
              </a:ln>
              <a:solidFill>
                <a:schemeClr val="tx1"/>
              </a:solidFill>
              <a:effectLst/>
              <a:uLnTx/>
              <a:uFillTx/>
              <a:latin typeface="Archivo"/>
              <a:ea typeface="+mn-ea"/>
              <a:cs typeface="+mn-cs"/>
            </a:endParaRPr>
          </a:p>
        </p:txBody>
      </p:sp>
      <p:grpSp>
        <p:nvGrpSpPr>
          <p:cNvPr id="14" name="Groupe 13">
            <a:extLst>
              <a:ext uri="{FF2B5EF4-FFF2-40B4-BE49-F238E27FC236}">
                <a16:creationId xmlns:a16="http://schemas.microsoft.com/office/drawing/2014/main" id="{83802D46-21B8-D66B-6389-05EDFA9D2BA8}"/>
              </a:ext>
            </a:extLst>
          </p:cNvPr>
          <p:cNvGrpSpPr>
            <a:grpSpLocks noChangeAspect="1"/>
          </p:cNvGrpSpPr>
          <p:nvPr/>
        </p:nvGrpSpPr>
        <p:grpSpPr>
          <a:xfrm>
            <a:off x="623888" y="803406"/>
            <a:ext cx="758557" cy="689328"/>
            <a:chOff x="7518131" y="4742017"/>
            <a:chExt cx="998101" cy="907011"/>
          </a:xfrm>
        </p:grpSpPr>
        <p:grpSp>
          <p:nvGrpSpPr>
            <p:cNvPr id="26" name="Graphique 12">
              <a:extLst>
                <a:ext uri="{FF2B5EF4-FFF2-40B4-BE49-F238E27FC236}">
                  <a16:creationId xmlns:a16="http://schemas.microsoft.com/office/drawing/2014/main" id="{A753B211-C5F3-CD95-D09F-DD8AE6E285B5}"/>
                </a:ext>
              </a:extLst>
            </p:cNvPr>
            <p:cNvGrpSpPr/>
            <p:nvPr/>
          </p:nvGrpSpPr>
          <p:grpSpPr>
            <a:xfrm>
              <a:off x="7518131" y="4743973"/>
              <a:ext cx="998101" cy="905055"/>
              <a:chOff x="7518131" y="4743973"/>
              <a:chExt cx="998101" cy="905055"/>
            </a:xfrm>
          </p:grpSpPr>
          <p:sp>
            <p:nvSpPr>
              <p:cNvPr id="28" name="Forme libre 235">
                <a:extLst>
                  <a:ext uri="{FF2B5EF4-FFF2-40B4-BE49-F238E27FC236}">
                    <a16:creationId xmlns:a16="http://schemas.microsoft.com/office/drawing/2014/main" id="{2F14B5E8-0F08-BCC5-5598-A4B59E11FE06}"/>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9" name="Forme libre 236">
                <a:extLst>
                  <a:ext uri="{FF2B5EF4-FFF2-40B4-BE49-F238E27FC236}">
                    <a16:creationId xmlns:a16="http://schemas.microsoft.com/office/drawing/2014/main" id="{93DF9B36-FC9C-D05F-FC3E-7FBF69ED1309}"/>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7" name="Forme libre 237">
              <a:extLst>
                <a:ext uri="{FF2B5EF4-FFF2-40B4-BE49-F238E27FC236}">
                  <a16:creationId xmlns:a16="http://schemas.microsoft.com/office/drawing/2014/main" id="{33A0B926-E051-1731-7177-329CFF10440A}"/>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0" name="Titre 4">
            <a:extLst>
              <a:ext uri="{FF2B5EF4-FFF2-40B4-BE49-F238E27FC236}">
                <a16:creationId xmlns:a16="http://schemas.microsoft.com/office/drawing/2014/main" id="{96418CBF-46A5-9AFF-D786-C3814C1746ED}"/>
              </a:ext>
            </a:extLst>
          </p:cNvPr>
          <p:cNvSpPr txBox="1">
            <a:spLocks/>
          </p:cNvSpPr>
          <p:nvPr/>
        </p:nvSpPr>
        <p:spPr>
          <a:xfrm>
            <a:off x="1467919" y="613893"/>
            <a:ext cx="6134360"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lvl="0">
              <a:defRPr/>
            </a:pPr>
            <a:r>
              <a:rPr lang="fr-FR">
                <a:solidFill>
                  <a:srgbClr val="000000"/>
                </a:solidFill>
              </a:rPr>
              <a:t>Des services accessibles</a:t>
            </a:r>
          </a:p>
        </p:txBody>
      </p:sp>
      <p:sp>
        <p:nvSpPr>
          <p:cNvPr id="7" name="Espace réservé du texte 3">
            <a:extLst>
              <a:ext uri="{FF2B5EF4-FFF2-40B4-BE49-F238E27FC236}">
                <a16:creationId xmlns:a16="http://schemas.microsoft.com/office/drawing/2014/main" id="{1B4000BF-DFC8-1761-C1B9-881B75863E26}"/>
              </a:ext>
            </a:extLst>
          </p:cNvPr>
          <p:cNvSpPr txBox="1">
            <a:spLocks/>
          </p:cNvSpPr>
          <p:nvPr/>
        </p:nvSpPr>
        <p:spPr>
          <a:xfrm>
            <a:off x="623887" y="2655859"/>
            <a:ext cx="10758816" cy="319853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600" b="0" i="0" u="none" strike="noStrike" kern="1200" cap="none" spc="0" normalizeH="0" baseline="0" noProof="0">
                <a:ln>
                  <a:noFill/>
                </a:ln>
                <a:solidFill>
                  <a:schemeClr val="tx1"/>
                </a:solidFill>
                <a:effectLst/>
                <a:uLnTx/>
                <a:uFillTx/>
                <a:latin typeface="Archivo"/>
                <a:ea typeface="+mn-ea"/>
                <a:cs typeface="Archivo Condensed Condensed Medium" pitchFamily="2" charset="77"/>
              </a:rPr>
              <a:t>Les familles demandeuses d’asile de même que les personnes nouvellement arrivées et ayant un statut d’immigration temporaire et étant au Québec depuis moins de 18 mois ne sont pas admissibles aux allocations familiales, même lorsque leur enfant est né au Québec ou au Canada.</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1600" b="0" i="0" u="none" strike="noStrike" kern="1200" cap="none" spc="0" normalizeH="0" baseline="0" noProof="0">
                <a:ln>
                  <a:noFill/>
                </a:ln>
                <a:solidFill>
                  <a:schemeClr val="tx1"/>
                </a:solidFill>
                <a:effectLst/>
                <a:uLnTx/>
                <a:uFillTx/>
                <a:latin typeface="Archivo"/>
                <a:ea typeface="+mn-ea"/>
                <a:cs typeface="Archivo Condensed Condensed Medium" pitchFamily="2" charset="77"/>
              </a:rPr>
              <a:t>Les personnes ayant un revenu assurable inférieur à 2 000 $ durant la période de référence ne sont pas admissibles au RQAP. C’est le cas des étudiantes dont les revenus proviennent des prêts et des bourses. </a:t>
            </a:r>
          </a:p>
          <a:p>
            <a:pPr marL="285750" indent="-285750">
              <a:buFont typeface="Arial" panose="020B0604020202020204" pitchFamily="34" charset="0"/>
              <a:buChar char="•"/>
              <a:defRPr/>
            </a:pPr>
            <a:r>
              <a:rPr lang="fr-FR" sz="1600">
                <a:solidFill>
                  <a:schemeClr val="tx1"/>
                </a:solidFill>
                <a:latin typeface="Archivo"/>
              </a:rPr>
              <a:t>Depuis le mois de mars 2026, les familles demandeuses d’asile qui ont un enfant ayant besoin de soutien particulier n’ont plus le droit à l’aide financière que leur accordait le ministère de la Santé et des Services sociaux pour les aider à subvenir aux besoins de leur enfant. Ces enfants risqueront plus de subir de la négligence involontaire, d’être isolés socialement et de voir leur état de santé se détériorer.</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fr-FR" sz="1600" b="0" i="0" u="none" strike="noStrike" kern="1200" cap="none" spc="0" normalizeH="0" baseline="0" noProof="0">
              <a:ln>
                <a:noFill/>
              </a:ln>
              <a:solidFill>
                <a:schemeClr val="tx1"/>
              </a:solidFill>
              <a:effectLst/>
              <a:uLnTx/>
              <a:uFillTx/>
              <a:latin typeface="Archivo"/>
              <a:ea typeface="+mn-ea"/>
              <a:cs typeface="Archivo Condensed Condensed Medium" pitchFamily="2" charset="77"/>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fr-FR" sz="1600" b="0" i="0" u="none" strike="noStrike" kern="1200" cap="none" spc="0" normalizeH="0" baseline="0" noProof="0">
              <a:ln>
                <a:noFill/>
              </a:ln>
              <a:solidFill>
                <a:schemeClr val="tx1"/>
              </a:solidFill>
              <a:effectLst/>
              <a:uLnTx/>
              <a:uFillTx/>
              <a:latin typeface="Archivo"/>
              <a:ea typeface="+mn-ea"/>
              <a:cs typeface="Archivo Condensed Condensed Medium" pitchFamily="2" charset="77"/>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fr-FR" sz="1600" b="0" i="0" u="none" strike="noStrike" kern="1200" cap="none" spc="0" normalizeH="0" baseline="0" noProof="0">
              <a:ln>
                <a:noFill/>
              </a:ln>
              <a:solidFill>
                <a:schemeClr val="tx1"/>
              </a:solidFill>
              <a:effectLst/>
              <a:uLnTx/>
              <a:uFillTx/>
              <a:latin typeface="Archivo"/>
              <a:ea typeface="+mn-ea"/>
              <a:cs typeface="+mn-cs"/>
            </a:endParaRPr>
          </a:p>
        </p:txBody>
      </p:sp>
    </p:spTree>
    <p:extLst>
      <p:ext uri="{BB962C8B-B14F-4D97-AF65-F5344CB8AC3E}">
        <p14:creationId xmlns:p14="http://schemas.microsoft.com/office/powerpoint/2010/main" val="227738867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B026D-546C-7F36-8E5F-6711FCE2D1C7}"/>
            </a:ext>
          </a:extLst>
        </p:cNvPr>
        <p:cNvGrpSpPr/>
        <p:nvPr/>
      </p:nvGrpSpPr>
      <p:grpSpPr>
        <a:xfrm>
          <a:off x="0" y="0"/>
          <a:ext cx="0" cy="0"/>
          <a:chOff x="0" y="0"/>
          <a:chExt cx="0" cy="0"/>
        </a:xfrm>
      </p:grpSpPr>
      <p:sp>
        <p:nvSpPr>
          <p:cNvPr id="7" name="Rounded Rectangle 28">
            <a:extLst>
              <a:ext uri="{FF2B5EF4-FFF2-40B4-BE49-F238E27FC236}">
                <a16:creationId xmlns:a16="http://schemas.microsoft.com/office/drawing/2014/main" id="{178986C9-4C5A-7C74-5BD2-4E6C3FDEBBF0}"/>
              </a:ext>
            </a:extLst>
          </p:cNvPr>
          <p:cNvSpPr/>
          <p:nvPr/>
        </p:nvSpPr>
        <p:spPr>
          <a:xfrm>
            <a:off x="6096000" y="1683868"/>
            <a:ext cx="5373033" cy="4142772"/>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3" name="Espace réservé du pied de page 2">
            <a:extLst>
              <a:ext uri="{FF2B5EF4-FFF2-40B4-BE49-F238E27FC236}">
                <a16:creationId xmlns:a16="http://schemas.microsoft.com/office/drawing/2014/main" id="{FA650AF4-F119-0BE3-4155-680B35E48991}"/>
              </a:ext>
            </a:extLst>
          </p:cNvPr>
          <p:cNvSpPr>
            <a:spLocks noGrp="1"/>
          </p:cNvSpPr>
          <p:nvPr>
            <p:ph type="ftr" sz="quarter" idx="13"/>
          </p:nvPr>
        </p:nvSpPr>
        <p:spPr/>
        <p:txBody>
          <a:bodyPr/>
          <a:lstStyle/>
          <a:p>
            <a:pPr lvl="0">
              <a:defRPr/>
            </a:pPr>
            <a:r>
              <a:rPr lang="fr-CA"/>
              <a:t>Observatoire des tout-petits</a:t>
            </a:r>
          </a:p>
        </p:txBody>
      </p:sp>
      <p:sp>
        <p:nvSpPr>
          <p:cNvPr id="4" name="Espace réservé du numéro de diapositive 3">
            <a:extLst>
              <a:ext uri="{FF2B5EF4-FFF2-40B4-BE49-F238E27FC236}">
                <a16:creationId xmlns:a16="http://schemas.microsoft.com/office/drawing/2014/main" id="{611279E6-F026-D465-48F5-E7A8CEFCE111}"/>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pitchFamily="2" charset="77"/>
                <a:ea typeface="+mn-ea"/>
                <a:cs typeface="Archivo" pitchFamily="2" charset="77"/>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fr-CA" sz="1400" b="0" i="0" u="none" strike="noStrike" kern="1200" cap="none" spc="0" normalizeH="0" baseline="0" noProof="0">
              <a:ln>
                <a:noFill/>
              </a:ln>
              <a:solidFill>
                <a:srgbClr val="203B47"/>
              </a:solidFill>
              <a:effectLst/>
              <a:uLnTx/>
              <a:uFillTx/>
              <a:latin typeface="Archivo" pitchFamily="2" charset="77"/>
              <a:ea typeface="+mn-ea"/>
              <a:cs typeface="Archivo" pitchFamily="2" charset="77"/>
            </a:endParaRPr>
          </a:p>
        </p:txBody>
      </p:sp>
      <p:sp>
        <p:nvSpPr>
          <p:cNvPr id="34" name="Espace réservé du texte 3">
            <a:extLst>
              <a:ext uri="{FF2B5EF4-FFF2-40B4-BE49-F238E27FC236}">
                <a16:creationId xmlns:a16="http://schemas.microsoft.com/office/drawing/2014/main" id="{B8644338-A697-3E8C-0202-1B0DC2749C66}"/>
              </a:ext>
            </a:extLst>
          </p:cNvPr>
          <p:cNvSpPr txBox="1">
            <a:spLocks/>
          </p:cNvSpPr>
          <p:nvPr/>
        </p:nvSpPr>
        <p:spPr>
          <a:xfrm>
            <a:off x="623888" y="1736589"/>
            <a:ext cx="4748574"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CA" sz="1800" i="0" u="none" strike="noStrike" kern="1200" cap="none" spc="0" normalizeH="0" baseline="0" noProof="0">
                <a:ln>
                  <a:noFill/>
                </a:ln>
                <a:solidFill>
                  <a:schemeClr val="tx1"/>
                </a:solidFill>
                <a:effectLst/>
                <a:uLnTx/>
                <a:uFillTx/>
                <a:latin typeface="Archivo"/>
                <a:ea typeface="+mn-ea"/>
                <a:cs typeface="+mn-cs"/>
              </a:rPr>
              <a:t>La collaboration intersectorielle permet notamment de mieux coordonner les services aux familles et d'éviter le dédoublement des efforts. </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CA" sz="1800" i="0" u="none" strike="noStrike" kern="1200" cap="none" spc="0" normalizeH="0" baseline="0" noProof="0">
                <a:ln>
                  <a:noFill/>
                </a:ln>
                <a:solidFill>
                  <a:schemeClr val="tx1"/>
                </a:solidFill>
                <a:effectLst/>
                <a:uLnTx/>
                <a:uFillTx/>
                <a:latin typeface="Archivo"/>
                <a:ea typeface="+mn-ea"/>
                <a:cs typeface="+mn-cs"/>
              </a:rPr>
              <a:t>Elle permet également de mutualiser des ressources.</a:t>
            </a:r>
            <a:endParaRPr kumimoji="0" lang="fr-FR" sz="1800" i="0" u="none" strike="noStrike" kern="1200" cap="none" spc="0" normalizeH="0" baseline="0" noProof="0">
              <a:ln>
                <a:noFill/>
              </a:ln>
              <a:solidFill>
                <a:schemeClr val="tx1"/>
              </a:solidFill>
              <a:effectLst/>
              <a:uLnTx/>
              <a:uFillTx/>
              <a:latin typeface="Archivo"/>
              <a:ea typeface="+mn-ea"/>
              <a:cs typeface="+mn-cs"/>
            </a:endParaRP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CA" sz="1800" i="0" u="none" strike="noStrike" kern="1200" cap="none" spc="0" normalizeH="0" baseline="0" noProof="0">
                <a:ln>
                  <a:noFill/>
                </a:ln>
                <a:solidFill>
                  <a:schemeClr val="tx1"/>
                </a:solidFill>
                <a:effectLst/>
                <a:uLnTx/>
                <a:uFillTx/>
                <a:latin typeface="Archivo"/>
                <a:ea typeface="+mn-ea"/>
                <a:cs typeface="+mn-cs"/>
              </a:rPr>
              <a:t>Cette collaboration peut se concrétiser à tous les niveaux, du palier gouvernemental jusqu’au palier local. </a:t>
            </a:r>
          </a:p>
        </p:txBody>
      </p:sp>
      <p:sp>
        <p:nvSpPr>
          <p:cNvPr id="13" name="Espace réservé du texte 3">
            <a:extLst>
              <a:ext uri="{FF2B5EF4-FFF2-40B4-BE49-F238E27FC236}">
                <a16:creationId xmlns:a16="http://schemas.microsoft.com/office/drawing/2014/main" id="{8D763A73-356E-376F-C9F9-4AB2EFC6E7F9}"/>
              </a:ext>
            </a:extLst>
          </p:cNvPr>
          <p:cNvSpPr txBox="1">
            <a:spLocks/>
          </p:cNvSpPr>
          <p:nvPr/>
        </p:nvSpPr>
        <p:spPr>
          <a:xfrm>
            <a:off x="6383057" y="1854431"/>
            <a:ext cx="4983637" cy="369449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fr-CA" sz="1800" i="0" u="none" strike="noStrike" kern="1200" cap="none" spc="0" normalizeH="0" baseline="0" noProof="0">
                <a:ln>
                  <a:noFill/>
                </a:ln>
                <a:solidFill>
                  <a:schemeClr val="tx1"/>
                </a:solidFill>
                <a:effectLst/>
                <a:uLnTx/>
                <a:uFillTx/>
                <a:latin typeface="Archivo"/>
                <a:ea typeface="+mn-ea"/>
                <a:cs typeface="Archivo Condensed Condensed Medium" pitchFamily="2" charset="77"/>
              </a:rPr>
              <a:t>Certaines conditions rendent la collaboration possible et efficace, dont :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CA" sz="1800" i="0" u="none" strike="noStrike" kern="1200" cap="none" spc="0" normalizeH="0" baseline="0" noProof="0">
                <a:ln>
                  <a:noFill/>
                </a:ln>
                <a:solidFill>
                  <a:schemeClr val="tx1"/>
                </a:solidFill>
                <a:effectLst/>
                <a:uLnTx/>
                <a:uFillTx/>
                <a:latin typeface="Archivo"/>
                <a:ea typeface="+mn-ea"/>
                <a:cs typeface="Archivo Condensed Condensed Medium" pitchFamily="2" charset="77"/>
              </a:rPr>
              <a:t>Consacrer un financement pour la coordination afin de maintenir la mobilisation, faciliter la communication entre partenaires et assurer la continuité des actions.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CA" sz="1800" i="0" u="none" strike="noStrike" kern="1200" cap="none" spc="0" normalizeH="0" baseline="0" noProof="0">
                <a:ln>
                  <a:noFill/>
                </a:ln>
                <a:solidFill>
                  <a:schemeClr val="tx1"/>
                </a:solidFill>
                <a:effectLst/>
                <a:uLnTx/>
                <a:uFillTx/>
                <a:latin typeface="Archivo"/>
                <a:ea typeface="+mn-ea"/>
                <a:cs typeface="Archivo Condensed Condensed Medium" pitchFamily="2" charset="77"/>
              </a:rPr>
              <a:t>Partager des données et effectuer un suivi commun des résultats afin de mesurer les progrès et d’ajuster les actions. </a:t>
            </a:r>
          </a:p>
        </p:txBody>
      </p:sp>
      <p:grpSp>
        <p:nvGrpSpPr>
          <p:cNvPr id="25" name="Groupe 24">
            <a:extLst>
              <a:ext uri="{FF2B5EF4-FFF2-40B4-BE49-F238E27FC236}">
                <a16:creationId xmlns:a16="http://schemas.microsoft.com/office/drawing/2014/main" id="{FF65DF29-3A1C-B26F-5D5C-1BFBAEEA83D4}"/>
              </a:ext>
            </a:extLst>
          </p:cNvPr>
          <p:cNvGrpSpPr>
            <a:grpSpLocks noChangeAspect="1"/>
          </p:cNvGrpSpPr>
          <p:nvPr/>
        </p:nvGrpSpPr>
        <p:grpSpPr>
          <a:xfrm>
            <a:off x="623888" y="803406"/>
            <a:ext cx="758557" cy="689328"/>
            <a:chOff x="7518131" y="4742017"/>
            <a:chExt cx="998101" cy="907011"/>
          </a:xfrm>
        </p:grpSpPr>
        <p:grpSp>
          <p:nvGrpSpPr>
            <p:cNvPr id="26" name="Graphique 12">
              <a:extLst>
                <a:ext uri="{FF2B5EF4-FFF2-40B4-BE49-F238E27FC236}">
                  <a16:creationId xmlns:a16="http://schemas.microsoft.com/office/drawing/2014/main" id="{DFD73917-8FB8-EC8A-520B-CDD0F9E39F64}"/>
                </a:ext>
              </a:extLst>
            </p:cNvPr>
            <p:cNvGrpSpPr/>
            <p:nvPr/>
          </p:nvGrpSpPr>
          <p:grpSpPr>
            <a:xfrm>
              <a:off x="7518131" y="4743973"/>
              <a:ext cx="998101" cy="905055"/>
              <a:chOff x="7518131" y="4743973"/>
              <a:chExt cx="998101" cy="905055"/>
            </a:xfrm>
          </p:grpSpPr>
          <p:sp>
            <p:nvSpPr>
              <p:cNvPr id="28" name="Forme libre 235">
                <a:extLst>
                  <a:ext uri="{FF2B5EF4-FFF2-40B4-BE49-F238E27FC236}">
                    <a16:creationId xmlns:a16="http://schemas.microsoft.com/office/drawing/2014/main" id="{9AD16FF1-BBEB-3534-82BE-40CFBAD7760C}"/>
                  </a:ext>
                </a:extLst>
              </p:cNvPr>
              <p:cNvSpPr/>
              <p:nvPr/>
            </p:nvSpPr>
            <p:spPr>
              <a:xfrm>
                <a:off x="751813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rgbClr val="983C76">
                  <a:alpha val="50000"/>
                </a:srgb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9" name="Forme libre 236">
                <a:extLst>
                  <a:ext uri="{FF2B5EF4-FFF2-40B4-BE49-F238E27FC236}">
                    <a16:creationId xmlns:a16="http://schemas.microsoft.com/office/drawing/2014/main" id="{370C169B-4537-0C79-6EA1-C70733E9DCDD}"/>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7" name="Forme libre 237">
              <a:extLst>
                <a:ext uri="{FF2B5EF4-FFF2-40B4-BE49-F238E27FC236}">
                  <a16:creationId xmlns:a16="http://schemas.microsoft.com/office/drawing/2014/main" id="{23698E68-524E-F141-DC07-D1DCBA96167E}"/>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0" name="Titre 4">
            <a:extLst>
              <a:ext uri="{FF2B5EF4-FFF2-40B4-BE49-F238E27FC236}">
                <a16:creationId xmlns:a16="http://schemas.microsoft.com/office/drawing/2014/main" id="{BBE89426-5372-D5D0-75D8-C25D1D80E619}"/>
              </a:ext>
            </a:extLst>
          </p:cNvPr>
          <p:cNvSpPr txBox="1">
            <a:spLocks/>
          </p:cNvSpPr>
          <p:nvPr/>
        </p:nvSpPr>
        <p:spPr>
          <a:xfrm>
            <a:off x="1467919" y="613893"/>
            <a:ext cx="6134360"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lvl="0">
              <a:defRPr/>
            </a:pPr>
            <a:r>
              <a:rPr lang="fr-FR">
                <a:solidFill>
                  <a:schemeClr val="tx1"/>
                </a:solidFill>
              </a:rPr>
              <a:t>La collaboration intersectorielle</a:t>
            </a:r>
          </a:p>
        </p:txBody>
      </p:sp>
    </p:spTree>
    <p:extLst>
      <p:ext uri="{BB962C8B-B14F-4D97-AF65-F5344CB8AC3E}">
        <p14:creationId xmlns:p14="http://schemas.microsoft.com/office/powerpoint/2010/main" val="28794389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F9CCDE">
            <a:alpha val="50000"/>
          </a:srgbClr>
        </a:solidFill>
        <a:effectLst/>
      </p:bgPr>
    </p:bg>
    <p:spTree>
      <p:nvGrpSpPr>
        <p:cNvPr id="1" name="">
          <a:extLst>
            <a:ext uri="{FF2B5EF4-FFF2-40B4-BE49-F238E27FC236}">
              <a16:creationId xmlns:a16="http://schemas.microsoft.com/office/drawing/2014/main" id="{7C6CFFA2-315A-DEAC-91AD-F0F485A31C4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4250F5C-8FD5-09D3-EC10-929FFCD3114E}"/>
              </a:ext>
            </a:extLst>
          </p:cNvPr>
          <p:cNvSpPr>
            <a:spLocks noGrp="1"/>
          </p:cNvSpPr>
          <p:nvPr>
            <p:ph type="title"/>
          </p:nvPr>
        </p:nvSpPr>
        <p:spPr>
          <a:xfrm>
            <a:off x="636167" y="380827"/>
            <a:ext cx="10899881" cy="1069975"/>
          </a:xfrm>
        </p:spPr>
        <p:txBody>
          <a:bodyPr/>
          <a:lstStyle/>
          <a:p>
            <a:r>
              <a:rPr lang="fr-FR">
                <a:solidFill>
                  <a:schemeClr val="tx1"/>
                </a:solidFill>
              </a:rPr>
              <a:t>Le travail de proximité : une stratégie qui réunit </a:t>
            </a:r>
            <a:br>
              <a:rPr lang="fr-FR">
                <a:solidFill>
                  <a:schemeClr val="tx1"/>
                </a:solidFill>
              </a:rPr>
            </a:br>
            <a:r>
              <a:rPr lang="fr-FR">
                <a:solidFill>
                  <a:schemeClr val="tx1"/>
                </a:solidFill>
              </a:rPr>
              <a:t>les conditions gagnantes</a:t>
            </a:r>
            <a:endParaRPr lang="fr-CA">
              <a:solidFill>
                <a:schemeClr val="tx1"/>
              </a:solidFill>
            </a:endParaRPr>
          </a:p>
        </p:txBody>
      </p:sp>
      <p:sp>
        <p:nvSpPr>
          <p:cNvPr id="3" name="Espace réservé du pied de page 2">
            <a:extLst>
              <a:ext uri="{FF2B5EF4-FFF2-40B4-BE49-F238E27FC236}">
                <a16:creationId xmlns:a16="http://schemas.microsoft.com/office/drawing/2014/main" id="{9E71B3AE-6B3A-A769-D70A-409ED9E31B03}"/>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F39E0B7C-994A-7563-66C4-FD75AFBB7086}"/>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6" name="ZoneTexte 5">
            <a:extLst>
              <a:ext uri="{FF2B5EF4-FFF2-40B4-BE49-F238E27FC236}">
                <a16:creationId xmlns:a16="http://schemas.microsoft.com/office/drawing/2014/main" id="{1E65CB32-3072-8CCB-6F69-86154AA10FED}"/>
              </a:ext>
            </a:extLst>
          </p:cNvPr>
          <p:cNvSpPr txBox="1"/>
          <p:nvPr/>
        </p:nvSpPr>
        <p:spPr>
          <a:xfrm>
            <a:off x="536429" y="1783284"/>
            <a:ext cx="10166207" cy="692241"/>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Une équipe de recherche a évalué la stratégie du travail de proximité pour savoir, entre autres, dans quelle mesure elle peut rejoindre les familles ayant des enfants de 0 à 5 ans isolées des ressources.</a:t>
            </a:r>
          </a:p>
        </p:txBody>
      </p:sp>
      <p:sp>
        <p:nvSpPr>
          <p:cNvPr id="7" name="ZoneTexte 6">
            <a:extLst>
              <a:ext uri="{FF2B5EF4-FFF2-40B4-BE49-F238E27FC236}">
                <a16:creationId xmlns:a16="http://schemas.microsoft.com/office/drawing/2014/main" id="{0041308C-7386-C2E4-6DD7-D9E58494737D}"/>
              </a:ext>
            </a:extLst>
          </p:cNvPr>
          <p:cNvSpPr txBox="1"/>
          <p:nvPr/>
        </p:nvSpPr>
        <p:spPr>
          <a:xfrm>
            <a:off x="536428" y="2589043"/>
            <a:ext cx="10363635" cy="1006173"/>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L’évaluation a démontré que le travail de proximité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est une stratégie efficace pour rejoindre les familles avec des enfants de 0 à 5 ans qui sont isolées et qui font souvent face à de nombreuses problématiques.</a:t>
            </a:r>
          </a:p>
        </p:txBody>
      </p:sp>
      <p:sp>
        <p:nvSpPr>
          <p:cNvPr id="9" name="Rounded Rectangle 28">
            <a:extLst>
              <a:ext uri="{FF2B5EF4-FFF2-40B4-BE49-F238E27FC236}">
                <a16:creationId xmlns:a16="http://schemas.microsoft.com/office/drawing/2014/main" id="{F0C05688-0463-8BEF-6180-EAD3BFB0AA71}"/>
              </a:ext>
            </a:extLst>
          </p:cNvPr>
          <p:cNvSpPr>
            <a:spLocks noChangeAspect="1"/>
          </p:cNvSpPr>
          <p:nvPr/>
        </p:nvSpPr>
        <p:spPr>
          <a:xfrm>
            <a:off x="8181140" y="3917373"/>
            <a:ext cx="3410712" cy="2143982"/>
          </a:xfrm>
          <a:prstGeom prst="roundRect">
            <a:avLst>
              <a:gd name="adj" fmla="val 366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grpSp>
        <p:nvGrpSpPr>
          <p:cNvPr id="25" name="Groupe 24">
            <a:extLst>
              <a:ext uri="{FF2B5EF4-FFF2-40B4-BE49-F238E27FC236}">
                <a16:creationId xmlns:a16="http://schemas.microsoft.com/office/drawing/2014/main" id="{1E2E1E3F-3B79-D9D4-FA8D-A7A0ED10621F}"/>
              </a:ext>
            </a:extLst>
          </p:cNvPr>
          <p:cNvGrpSpPr/>
          <p:nvPr/>
        </p:nvGrpSpPr>
        <p:grpSpPr>
          <a:xfrm>
            <a:off x="8358934" y="4134293"/>
            <a:ext cx="1165564" cy="338554"/>
            <a:chOff x="8391165" y="3988819"/>
            <a:chExt cx="1165564" cy="338554"/>
          </a:xfrm>
        </p:grpSpPr>
        <p:grpSp>
          <p:nvGrpSpPr>
            <p:cNvPr id="11" name="Groupe 10">
              <a:extLst>
                <a:ext uri="{FF2B5EF4-FFF2-40B4-BE49-F238E27FC236}">
                  <a16:creationId xmlns:a16="http://schemas.microsoft.com/office/drawing/2014/main" id="{9DA88F48-17A8-E5B6-595B-14819BA6EACC}"/>
                </a:ext>
              </a:extLst>
            </p:cNvPr>
            <p:cNvGrpSpPr>
              <a:grpSpLocks noChangeAspect="1"/>
            </p:cNvGrpSpPr>
            <p:nvPr/>
          </p:nvGrpSpPr>
          <p:grpSpPr>
            <a:xfrm>
              <a:off x="8391165" y="4020445"/>
              <a:ext cx="338782" cy="306081"/>
              <a:chOff x="7648499" y="4742017"/>
              <a:chExt cx="809210" cy="731112"/>
            </a:xfrm>
          </p:grpSpPr>
          <p:sp>
            <p:nvSpPr>
              <p:cNvPr id="22" name="Forme libre 236">
                <a:extLst>
                  <a:ext uri="{FF2B5EF4-FFF2-40B4-BE49-F238E27FC236}">
                    <a16:creationId xmlns:a16="http://schemas.microsoft.com/office/drawing/2014/main" id="{8FA77472-7AC5-861C-1511-7CD1DCDDBB8E}"/>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sp>
            <p:nvSpPr>
              <p:cNvPr id="20" name="Forme libre 237">
                <a:extLst>
                  <a:ext uri="{FF2B5EF4-FFF2-40B4-BE49-F238E27FC236}">
                    <a16:creationId xmlns:a16="http://schemas.microsoft.com/office/drawing/2014/main" id="{54C73F70-6B93-BEA2-560E-31091916AD36}"/>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24" name="ZoneTexte 23">
              <a:extLst>
                <a:ext uri="{FF2B5EF4-FFF2-40B4-BE49-F238E27FC236}">
                  <a16:creationId xmlns:a16="http://schemas.microsoft.com/office/drawing/2014/main" id="{D16464F4-0A0A-96F1-D563-0823A4B36373}"/>
                </a:ext>
              </a:extLst>
            </p:cNvPr>
            <p:cNvSpPr txBox="1"/>
            <p:nvPr/>
          </p:nvSpPr>
          <p:spPr>
            <a:xfrm>
              <a:off x="8716434" y="3988819"/>
              <a:ext cx="840295" cy="338554"/>
            </a:xfrm>
            <a:prstGeom prst="rect">
              <a:avLst/>
            </a:prstGeom>
            <a:noFill/>
          </p:spPr>
          <p:txBody>
            <a:bodyPr wrap="none" rtlCol="0">
              <a:spAutoFit/>
            </a:bodyPr>
            <a:lstStyle/>
            <a:p>
              <a:r>
                <a:rPr lang="fr-FR" sz="1600"/>
                <a:t>Qualité</a:t>
              </a:r>
              <a:endParaRPr lang="fr-CA" sz="1600"/>
            </a:p>
          </p:txBody>
        </p:sp>
      </p:grpSp>
      <p:grpSp>
        <p:nvGrpSpPr>
          <p:cNvPr id="26" name="Groupe 25">
            <a:extLst>
              <a:ext uri="{FF2B5EF4-FFF2-40B4-BE49-F238E27FC236}">
                <a16:creationId xmlns:a16="http://schemas.microsoft.com/office/drawing/2014/main" id="{BE64C798-06AF-8E1C-DEB2-31B6DDCC65A3}"/>
              </a:ext>
            </a:extLst>
          </p:cNvPr>
          <p:cNvGrpSpPr/>
          <p:nvPr/>
        </p:nvGrpSpPr>
        <p:grpSpPr>
          <a:xfrm>
            <a:off x="8358934" y="4586365"/>
            <a:ext cx="2079275" cy="338554"/>
            <a:chOff x="8391165" y="3988819"/>
            <a:chExt cx="2079275" cy="338554"/>
          </a:xfrm>
        </p:grpSpPr>
        <p:grpSp>
          <p:nvGrpSpPr>
            <p:cNvPr id="27" name="Groupe 26">
              <a:extLst>
                <a:ext uri="{FF2B5EF4-FFF2-40B4-BE49-F238E27FC236}">
                  <a16:creationId xmlns:a16="http://schemas.microsoft.com/office/drawing/2014/main" id="{2DED11A5-3EB9-7C22-3047-A23F96DC7C59}"/>
                </a:ext>
              </a:extLst>
            </p:cNvPr>
            <p:cNvGrpSpPr>
              <a:grpSpLocks noChangeAspect="1"/>
            </p:cNvGrpSpPr>
            <p:nvPr/>
          </p:nvGrpSpPr>
          <p:grpSpPr>
            <a:xfrm>
              <a:off x="8391165" y="4020445"/>
              <a:ext cx="338782" cy="306081"/>
              <a:chOff x="7648499" y="4742017"/>
              <a:chExt cx="809210" cy="731112"/>
            </a:xfrm>
          </p:grpSpPr>
          <p:sp>
            <p:nvSpPr>
              <p:cNvPr id="29" name="Forme libre 236">
                <a:extLst>
                  <a:ext uri="{FF2B5EF4-FFF2-40B4-BE49-F238E27FC236}">
                    <a16:creationId xmlns:a16="http://schemas.microsoft.com/office/drawing/2014/main" id="{A8DB45C8-E838-BB52-2CE8-5D82F54B5220}"/>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sp>
            <p:nvSpPr>
              <p:cNvPr id="30" name="Forme libre 237">
                <a:extLst>
                  <a:ext uri="{FF2B5EF4-FFF2-40B4-BE49-F238E27FC236}">
                    <a16:creationId xmlns:a16="http://schemas.microsoft.com/office/drawing/2014/main" id="{9193B63D-F04B-6D46-EDBF-FB6AF436A973}"/>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28" name="ZoneTexte 27">
              <a:extLst>
                <a:ext uri="{FF2B5EF4-FFF2-40B4-BE49-F238E27FC236}">
                  <a16:creationId xmlns:a16="http://schemas.microsoft.com/office/drawing/2014/main" id="{378F7DFD-AA47-37D3-2879-8B2BD3A0E795}"/>
                </a:ext>
              </a:extLst>
            </p:cNvPr>
            <p:cNvSpPr txBox="1"/>
            <p:nvPr/>
          </p:nvSpPr>
          <p:spPr>
            <a:xfrm>
              <a:off x="8716434" y="3988819"/>
              <a:ext cx="1754006" cy="338554"/>
            </a:xfrm>
            <a:prstGeom prst="rect">
              <a:avLst/>
            </a:prstGeom>
            <a:noFill/>
          </p:spPr>
          <p:txBody>
            <a:bodyPr wrap="none" rtlCol="0">
              <a:spAutoFit/>
            </a:bodyPr>
            <a:lstStyle/>
            <a:p>
              <a:r>
                <a:rPr lang="fr-FR" sz="1600"/>
                <a:t>Services adaptés</a:t>
              </a:r>
              <a:endParaRPr lang="fr-CA" sz="1600"/>
            </a:p>
          </p:txBody>
        </p:sp>
      </p:grpSp>
      <p:grpSp>
        <p:nvGrpSpPr>
          <p:cNvPr id="31" name="Groupe 30">
            <a:extLst>
              <a:ext uri="{FF2B5EF4-FFF2-40B4-BE49-F238E27FC236}">
                <a16:creationId xmlns:a16="http://schemas.microsoft.com/office/drawing/2014/main" id="{F91A5BF4-8F7E-6BC4-A9B9-98201C920482}"/>
              </a:ext>
            </a:extLst>
          </p:cNvPr>
          <p:cNvGrpSpPr/>
          <p:nvPr/>
        </p:nvGrpSpPr>
        <p:grpSpPr>
          <a:xfrm>
            <a:off x="8358934" y="5038437"/>
            <a:ext cx="1657685" cy="338554"/>
            <a:chOff x="8391165" y="3988819"/>
            <a:chExt cx="1657685" cy="338554"/>
          </a:xfrm>
        </p:grpSpPr>
        <p:grpSp>
          <p:nvGrpSpPr>
            <p:cNvPr id="32" name="Groupe 31">
              <a:extLst>
                <a:ext uri="{FF2B5EF4-FFF2-40B4-BE49-F238E27FC236}">
                  <a16:creationId xmlns:a16="http://schemas.microsoft.com/office/drawing/2014/main" id="{675A5642-1209-3548-CEC2-50FC97C77E5F}"/>
                </a:ext>
              </a:extLst>
            </p:cNvPr>
            <p:cNvGrpSpPr>
              <a:grpSpLocks noChangeAspect="1"/>
            </p:cNvGrpSpPr>
            <p:nvPr/>
          </p:nvGrpSpPr>
          <p:grpSpPr>
            <a:xfrm>
              <a:off x="8391165" y="4020445"/>
              <a:ext cx="338782" cy="306081"/>
              <a:chOff x="7648499" y="4742017"/>
              <a:chExt cx="809210" cy="731112"/>
            </a:xfrm>
          </p:grpSpPr>
          <p:sp>
            <p:nvSpPr>
              <p:cNvPr id="34" name="Forme libre 236">
                <a:extLst>
                  <a:ext uri="{FF2B5EF4-FFF2-40B4-BE49-F238E27FC236}">
                    <a16:creationId xmlns:a16="http://schemas.microsoft.com/office/drawing/2014/main" id="{3CA4B357-A958-1486-0949-F6D21764A867}"/>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sp>
            <p:nvSpPr>
              <p:cNvPr id="35" name="Forme libre 237">
                <a:extLst>
                  <a:ext uri="{FF2B5EF4-FFF2-40B4-BE49-F238E27FC236}">
                    <a16:creationId xmlns:a16="http://schemas.microsoft.com/office/drawing/2014/main" id="{07E0CAD7-F921-BDAA-3984-7A6BC5F7D54B}"/>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33" name="ZoneTexte 32">
              <a:extLst>
                <a:ext uri="{FF2B5EF4-FFF2-40B4-BE49-F238E27FC236}">
                  <a16:creationId xmlns:a16="http://schemas.microsoft.com/office/drawing/2014/main" id="{9C8E4352-AB74-DA4F-00A4-E76ABEA66BE2}"/>
                </a:ext>
              </a:extLst>
            </p:cNvPr>
            <p:cNvSpPr txBox="1"/>
            <p:nvPr/>
          </p:nvSpPr>
          <p:spPr>
            <a:xfrm>
              <a:off x="8716434" y="3988819"/>
              <a:ext cx="1332416" cy="338554"/>
            </a:xfrm>
            <a:prstGeom prst="rect">
              <a:avLst/>
            </a:prstGeom>
            <a:noFill/>
          </p:spPr>
          <p:txBody>
            <a:bodyPr wrap="none" rtlCol="0">
              <a:spAutoFit/>
            </a:bodyPr>
            <a:lstStyle/>
            <a:p>
              <a:r>
                <a:rPr lang="fr-FR" sz="1600"/>
                <a:t>Accessibilité</a:t>
              </a:r>
              <a:endParaRPr lang="fr-CA" sz="1600"/>
            </a:p>
          </p:txBody>
        </p:sp>
      </p:grpSp>
      <p:grpSp>
        <p:nvGrpSpPr>
          <p:cNvPr id="36" name="Groupe 35">
            <a:extLst>
              <a:ext uri="{FF2B5EF4-FFF2-40B4-BE49-F238E27FC236}">
                <a16:creationId xmlns:a16="http://schemas.microsoft.com/office/drawing/2014/main" id="{A4D84DD5-45EC-24A4-0326-08F9BC3D2B47}"/>
              </a:ext>
            </a:extLst>
          </p:cNvPr>
          <p:cNvGrpSpPr/>
          <p:nvPr/>
        </p:nvGrpSpPr>
        <p:grpSpPr>
          <a:xfrm>
            <a:off x="8358934" y="5490510"/>
            <a:ext cx="3110006" cy="338554"/>
            <a:chOff x="8391165" y="3988819"/>
            <a:chExt cx="3110006" cy="338554"/>
          </a:xfrm>
        </p:grpSpPr>
        <p:grpSp>
          <p:nvGrpSpPr>
            <p:cNvPr id="37" name="Groupe 36">
              <a:extLst>
                <a:ext uri="{FF2B5EF4-FFF2-40B4-BE49-F238E27FC236}">
                  <a16:creationId xmlns:a16="http://schemas.microsoft.com/office/drawing/2014/main" id="{492E3833-D41F-DF00-2B2A-2E3BA7303190}"/>
                </a:ext>
              </a:extLst>
            </p:cNvPr>
            <p:cNvGrpSpPr>
              <a:grpSpLocks noChangeAspect="1"/>
            </p:cNvGrpSpPr>
            <p:nvPr/>
          </p:nvGrpSpPr>
          <p:grpSpPr>
            <a:xfrm>
              <a:off x="8391165" y="4020445"/>
              <a:ext cx="338782" cy="306081"/>
              <a:chOff x="7648499" y="4742017"/>
              <a:chExt cx="809210" cy="731112"/>
            </a:xfrm>
          </p:grpSpPr>
          <p:sp>
            <p:nvSpPr>
              <p:cNvPr id="39" name="Forme libre 236">
                <a:extLst>
                  <a:ext uri="{FF2B5EF4-FFF2-40B4-BE49-F238E27FC236}">
                    <a16:creationId xmlns:a16="http://schemas.microsoft.com/office/drawing/2014/main" id="{DD60560F-B58B-85B7-D4FB-E39EA3ABAF1C}"/>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sp>
            <p:nvSpPr>
              <p:cNvPr id="40" name="Forme libre 237">
                <a:extLst>
                  <a:ext uri="{FF2B5EF4-FFF2-40B4-BE49-F238E27FC236}">
                    <a16:creationId xmlns:a16="http://schemas.microsoft.com/office/drawing/2014/main" id="{42BC133C-E845-6AD7-1566-2109247A7F75}"/>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38" name="ZoneTexte 37">
              <a:extLst>
                <a:ext uri="{FF2B5EF4-FFF2-40B4-BE49-F238E27FC236}">
                  <a16:creationId xmlns:a16="http://schemas.microsoft.com/office/drawing/2014/main" id="{3AAC0BE7-6303-C019-D89D-52201B7CF4DE}"/>
                </a:ext>
              </a:extLst>
            </p:cNvPr>
            <p:cNvSpPr txBox="1"/>
            <p:nvPr/>
          </p:nvSpPr>
          <p:spPr>
            <a:xfrm>
              <a:off x="8716434" y="3988819"/>
              <a:ext cx="2784737" cy="338554"/>
            </a:xfrm>
            <a:prstGeom prst="rect">
              <a:avLst/>
            </a:prstGeom>
            <a:noFill/>
          </p:spPr>
          <p:txBody>
            <a:bodyPr wrap="none" rtlCol="0">
              <a:spAutoFit/>
            </a:bodyPr>
            <a:lstStyle/>
            <a:p>
              <a:r>
                <a:rPr lang="fr-FR" sz="1600"/>
                <a:t>Collaboration intersectorielle</a:t>
              </a:r>
              <a:endParaRPr lang="fr-CA" sz="1600"/>
            </a:p>
          </p:txBody>
        </p:sp>
      </p:grpSp>
      <p:sp>
        <p:nvSpPr>
          <p:cNvPr id="42" name="ZoneTexte 41">
            <a:extLst>
              <a:ext uri="{FF2B5EF4-FFF2-40B4-BE49-F238E27FC236}">
                <a16:creationId xmlns:a16="http://schemas.microsoft.com/office/drawing/2014/main" id="{647D2857-21BC-BD31-08CE-82B4AA4F8239}"/>
              </a:ext>
            </a:extLst>
          </p:cNvPr>
          <p:cNvSpPr txBox="1"/>
          <p:nvPr/>
        </p:nvSpPr>
        <p:spPr>
          <a:xfrm>
            <a:off x="536429" y="3566316"/>
            <a:ext cx="7353538" cy="2261901"/>
          </a:xfrm>
          <a:prstGeom prst="rect">
            <a:avLst/>
          </a:prstGeom>
          <a:noFill/>
        </p:spPr>
        <p:txBody>
          <a:bodyPr wrap="square" rtlCol="0">
            <a:spAutoFit/>
          </a:body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permet de développer une connaissance fine des réalités familiales sur un territoire et de mettre en lumière des besoins complexes et souvent invisibles.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a le potentiel de modifier les dynamiques locales en favorisant la concertation et le décloisonnement entre les ressources.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génère des apprentissages qui ont le potentiel de transformer les pratiques.</a:t>
            </a:r>
          </a:p>
        </p:txBody>
      </p:sp>
    </p:spTree>
    <p:extLst>
      <p:ext uri="{BB962C8B-B14F-4D97-AF65-F5344CB8AC3E}">
        <p14:creationId xmlns:p14="http://schemas.microsoft.com/office/powerpoint/2010/main" val="224711263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F9CCDE">
            <a:alpha val="50000"/>
          </a:srgbClr>
        </a:solidFill>
        <a:effectLst/>
      </p:bgPr>
    </p:bg>
    <p:spTree>
      <p:nvGrpSpPr>
        <p:cNvPr id="1" name="">
          <a:extLst>
            <a:ext uri="{FF2B5EF4-FFF2-40B4-BE49-F238E27FC236}">
              <a16:creationId xmlns:a16="http://schemas.microsoft.com/office/drawing/2014/main" id="{95DC0622-5C86-5B5C-150E-FBF174D20F7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8EACAC3-0D09-98D6-FCEE-5844FA1F0CC5}"/>
              </a:ext>
            </a:extLst>
          </p:cNvPr>
          <p:cNvSpPr>
            <a:spLocks noGrp="1"/>
          </p:cNvSpPr>
          <p:nvPr>
            <p:ph type="title"/>
          </p:nvPr>
        </p:nvSpPr>
        <p:spPr>
          <a:xfrm>
            <a:off x="636167" y="380827"/>
            <a:ext cx="10899881" cy="1069975"/>
          </a:xfrm>
        </p:spPr>
        <p:txBody>
          <a:bodyPr/>
          <a:lstStyle/>
          <a:p>
            <a:r>
              <a:rPr lang="fr-FR">
                <a:solidFill>
                  <a:schemeClr val="tx1"/>
                </a:solidFill>
              </a:rPr>
              <a:t>Ma grossesse : un service qui tient ses promesses</a:t>
            </a:r>
            <a:endParaRPr lang="fr-CA">
              <a:solidFill>
                <a:schemeClr val="tx1"/>
              </a:solidFill>
            </a:endParaRPr>
          </a:p>
        </p:txBody>
      </p:sp>
      <p:sp>
        <p:nvSpPr>
          <p:cNvPr id="3" name="Espace réservé du pied de page 2">
            <a:extLst>
              <a:ext uri="{FF2B5EF4-FFF2-40B4-BE49-F238E27FC236}">
                <a16:creationId xmlns:a16="http://schemas.microsoft.com/office/drawing/2014/main" id="{5EC4592F-4E0C-C6B6-AEB0-77C743E89E8A}"/>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079BAE40-D665-41A9-7348-40AF15CE6617}"/>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6" name="ZoneTexte 5">
            <a:extLst>
              <a:ext uri="{FF2B5EF4-FFF2-40B4-BE49-F238E27FC236}">
                <a16:creationId xmlns:a16="http://schemas.microsoft.com/office/drawing/2014/main" id="{40D35DAF-D63F-0F51-0C04-E11686D4B275}"/>
              </a:ext>
            </a:extLst>
          </p:cNvPr>
          <p:cNvSpPr txBox="1"/>
          <p:nvPr/>
        </p:nvSpPr>
        <p:spPr>
          <a:xfrm>
            <a:off x="536429" y="1453673"/>
            <a:ext cx="10166207" cy="1006173"/>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En favorisant un suivi précoce et en donnant accès aux bons services, le programme Ma grossesse espère diminuer les risques de complications pendant la grossesse et avoir ainsi un impact positif sur le développement des enfants, notamment chez les femmes en contexte de vulnérabilité.</a:t>
            </a:r>
          </a:p>
        </p:txBody>
      </p:sp>
      <p:sp>
        <p:nvSpPr>
          <p:cNvPr id="7" name="ZoneTexte 6">
            <a:extLst>
              <a:ext uri="{FF2B5EF4-FFF2-40B4-BE49-F238E27FC236}">
                <a16:creationId xmlns:a16="http://schemas.microsoft.com/office/drawing/2014/main" id="{2932E709-3C90-E76A-489A-0059CE815280}"/>
              </a:ext>
            </a:extLst>
          </p:cNvPr>
          <p:cNvSpPr txBox="1"/>
          <p:nvPr/>
        </p:nvSpPr>
        <p:spPr>
          <a:xfrm>
            <a:off x="536429" y="2496153"/>
            <a:ext cx="10298148" cy="692241"/>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En 2024-2025, 52 % des femmes enceintes qui ont accouché avaient rempli un avis de grossesse sur la plateforme Ma grossesse. Cette proportion était de 47 % en 2023-2024.</a:t>
            </a:r>
          </a:p>
        </p:txBody>
      </p:sp>
      <p:sp>
        <p:nvSpPr>
          <p:cNvPr id="9" name="Rounded Rectangle 28">
            <a:extLst>
              <a:ext uri="{FF2B5EF4-FFF2-40B4-BE49-F238E27FC236}">
                <a16:creationId xmlns:a16="http://schemas.microsoft.com/office/drawing/2014/main" id="{3413B942-A0B2-13E4-2A79-DE5233B6CEE7}"/>
              </a:ext>
            </a:extLst>
          </p:cNvPr>
          <p:cNvSpPr>
            <a:spLocks noChangeAspect="1"/>
          </p:cNvSpPr>
          <p:nvPr/>
        </p:nvSpPr>
        <p:spPr>
          <a:xfrm>
            <a:off x="8181140" y="3917373"/>
            <a:ext cx="3410712" cy="2143982"/>
          </a:xfrm>
          <a:prstGeom prst="roundRect">
            <a:avLst>
              <a:gd name="adj" fmla="val 366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grpSp>
        <p:nvGrpSpPr>
          <p:cNvPr id="25" name="Groupe 24">
            <a:extLst>
              <a:ext uri="{FF2B5EF4-FFF2-40B4-BE49-F238E27FC236}">
                <a16:creationId xmlns:a16="http://schemas.microsoft.com/office/drawing/2014/main" id="{584FB05A-F659-6B7B-4DD9-4A0DD8BB74A4}"/>
              </a:ext>
            </a:extLst>
          </p:cNvPr>
          <p:cNvGrpSpPr/>
          <p:nvPr/>
        </p:nvGrpSpPr>
        <p:grpSpPr>
          <a:xfrm>
            <a:off x="8358934" y="4134293"/>
            <a:ext cx="1165564" cy="338554"/>
            <a:chOff x="8391165" y="3988819"/>
            <a:chExt cx="1165564" cy="338554"/>
          </a:xfrm>
        </p:grpSpPr>
        <p:grpSp>
          <p:nvGrpSpPr>
            <p:cNvPr id="11" name="Groupe 10">
              <a:extLst>
                <a:ext uri="{FF2B5EF4-FFF2-40B4-BE49-F238E27FC236}">
                  <a16:creationId xmlns:a16="http://schemas.microsoft.com/office/drawing/2014/main" id="{E0FB0F3D-8981-E693-FF7D-B8CDB2B33593}"/>
                </a:ext>
              </a:extLst>
            </p:cNvPr>
            <p:cNvGrpSpPr>
              <a:grpSpLocks noChangeAspect="1"/>
            </p:cNvGrpSpPr>
            <p:nvPr/>
          </p:nvGrpSpPr>
          <p:grpSpPr>
            <a:xfrm>
              <a:off x="8391165" y="4020445"/>
              <a:ext cx="338782" cy="306081"/>
              <a:chOff x="7648499" y="4742017"/>
              <a:chExt cx="809210" cy="731112"/>
            </a:xfrm>
          </p:grpSpPr>
          <p:sp>
            <p:nvSpPr>
              <p:cNvPr id="22" name="Forme libre 236">
                <a:extLst>
                  <a:ext uri="{FF2B5EF4-FFF2-40B4-BE49-F238E27FC236}">
                    <a16:creationId xmlns:a16="http://schemas.microsoft.com/office/drawing/2014/main" id="{69069F6C-5039-FD2B-232A-F54073906A19}"/>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sp>
            <p:nvSpPr>
              <p:cNvPr id="20" name="Forme libre 237">
                <a:extLst>
                  <a:ext uri="{FF2B5EF4-FFF2-40B4-BE49-F238E27FC236}">
                    <a16:creationId xmlns:a16="http://schemas.microsoft.com/office/drawing/2014/main" id="{35E21CA4-D8E1-3171-0A71-DF6B6431F14D}"/>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24" name="ZoneTexte 23">
              <a:extLst>
                <a:ext uri="{FF2B5EF4-FFF2-40B4-BE49-F238E27FC236}">
                  <a16:creationId xmlns:a16="http://schemas.microsoft.com/office/drawing/2014/main" id="{7C7FA266-7792-E467-76D0-0F06D22A49D4}"/>
                </a:ext>
              </a:extLst>
            </p:cNvPr>
            <p:cNvSpPr txBox="1"/>
            <p:nvPr/>
          </p:nvSpPr>
          <p:spPr>
            <a:xfrm>
              <a:off x="8716434" y="3988819"/>
              <a:ext cx="840295" cy="338554"/>
            </a:xfrm>
            <a:prstGeom prst="rect">
              <a:avLst/>
            </a:prstGeom>
            <a:noFill/>
          </p:spPr>
          <p:txBody>
            <a:bodyPr wrap="none" rtlCol="0">
              <a:spAutoFit/>
            </a:bodyPr>
            <a:lstStyle/>
            <a:p>
              <a:r>
                <a:rPr lang="fr-FR" sz="1600"/>
                <a:t>Qualité</a:t>
              </a:r>
              <a:endParaRPr lang="fr-CA" sz="1600"/>
            </a:p>
          </p:txBody>
        </p:sp>
      </p:grpSp>
      <p:grpSp>
        <p:nvGrpSpPr>
          <p:cNvPr id="26" name="Groupe 25">
            <a:extLst>
              <a:ext uri="{FF2B5EF4-FFF2-40B4-BE49-F238E27FC236}">
                <a16:creationId xmlns:a16="http://schemas.microsoft.com/office/drawing/2014/main" id="{7826E86C-FE8A-55DF-869B-1E61B5D1DB79}"/>
              </a:ext>
            </a:extLst>
          </p:cNvPr>
          <p:cNvGrpSpPr/>
          <p:nvPr/>
        </p:nvGrpSpPr>
        <p:grpSpPr>
          <a:xfrm>
            <a:off x="8358934" y="4586365"/>
            <a:ext cx="2079275" cy="338554"/>
            <a:chOff x="8391165" y="3988819"/>
            <a:chExt cx="2079275" cy="338554"/>
          </a:xfrm>
        </p:grpSpPr>
        <p:grpSp>
          <p:nvGrpSpPr>
            <p:cNvPr id="27" name="Groupe 26">
              <a:extLst>
                <a:ext uri="{FF2B5EF4-FFF2-40B4-BE49-F238E27FC236}">
                  <a16:creationId xmlns:a16="http://schemas.microsoft.com/office/drawing/2014/main" id="{B5B8363D-8742-3641-E746-D6F467BBF8C6}"/>
                </a:ext>
              </a:extLst>
            </p:cNvPr>
            <p:cNvGrpSpPr>
              <a:grpSpLocks noChangeAspect="1"/>
            </p:cNvGrpSpPr>
            <p:nvPr/>
          </p:nvGrpSpPr>
          <p:grpSpPr>
            <a:xfrm>
              <a:off x="8391165" y="4020445"/>
              <a:ext cx="338782" cy="306081"/>
              <a:chOff x="7648499" y="4742017"/>
              <a:chExt cx="809210" cy="731112"/>
            </a:xfrm>
          </p:grpSpPr>
          <p:sp>
            <p:nvSpPr>
              <p:cNvPr id="29" name="Forme libre 236">
                <a:extLst>
                  <a:ext uri="{FF2B5EF4-FFF2-40B4-BE49-F238E27FC236}">
                    <a16:creationId xmlns:a16="http://schemas.microsoft.com/office/drawing/2014/main" id="{9808A755-69C0-A459-28D1-26DA60A0A146}"/>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sp>
            <p:nvSpPr>
              <p:cNvPr id="30" name="Forme libre 237">
                <a:extLst>
                  <a:ext uri="{FF2B5EF4-FFF2-40B4-BE49-F238E27FC236}">
                    <a16:creationId xmlns:a16="http://schemas.microsoft.com/office/drawing/2014/main" id="{45425218-0823-6BE9-C626-161883567164}"/>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28" name="ZoneTexte 27">
              <a:extLst>
                <a:ext uri="{FF2B5EF4-FFF2-40B4-BE49-F238E27FC236}">
                  <a16:creationId xmlns:a16="http://schemas.microsoft.com/office/drawing/2014/main" id="{ADFF1DDC-1400-7AA4-07C2-C8045F5B2DE5}"/>
                </a:ext>
              </a:extLst>
            </p:cNvPr>
            <p:cNvSpPr txBox="1"/>
            <p:nvPr/>
          </p:nvSpPr>
          <p:spPr>
            <a:xfrm>
              <a:off x="8716434" y="3988819"/>
              <a:ext cx="1754006" cy="338554"/>
            </a:xfrm>
            <a:prstGeom prst="rect">
              <a:avLst/>
            </a:prstGeom>
            <a:noFill/>
          </p:spPr>
          <p:txBody>
            <a:bodyPr wrap="none" rtlCol="0">
              <a:spAutoFit/>
            </a:bodyPr>
            <a:lstStyle/>
            <a:p>
              <a:r>
                <a:rPr lang="fr-FR" sz="1600"/>
                <a:t>Services adaptés</a:t>
              </a:r>
              <a:endParaRPr lang="fr-CA" sz="1600"/>
            </a:p>
          </p:txBody>
        </p:sp>
      </p:grpSp>
      <p:grpSp>
        <p:nvGrpSpPr>
          <p:cNvPr id="31" name="Groupe 30">
            <a:extLst>
              <a:ext uri="{FF2B5EF4-FFF2-40B4-BE49-F238E27FC236}">
                <a16:creationId xmlns:a16="http://schemas.microsoft.com/office/drawing/2014/main" id="{D3641FF9-EC15-76EB-FDE5-C4EEE8CC7E45}"/>
              </a:ext>
            </a:extLst>
          </p:cNvPr>
          <p:cNvGrpSpPr/>
          <p:nvPr/>
        </p:nvGrpSpPr>
        <p:grpSpPr>
          <a:xfrm>
            <a:off x="8358934" y="5038437"/>
            <a:ext cx="1657685" cy="338554"/>
            <a:chOff x="8391165" y="3988819"/>
            <a:chExt cx="1657685" cy="338554"/>
          </a:xfrm>
        </p:grpSpPr>
        <p:grpSp>
          <p:nvGrpSpPr>
            <p:cNvPr id="32" name="Groupe 31">
              <a:extLst>
                <a:ext uri="{FF2B5EF4-FFF2-40B4-BE49-F238E27FC236}">
                  <a16:creationId xmlns:a16="http://schemas.microsoft.com/office/drawing/2014/main" id="{5477C0BB-25FC-8958-447A-32238BFEBCAE}"/>
                </a:ext>
              </a:extLst>
            </p:cNvPr>
            <p:cNvGrpSpPr>
              <a:grpSpLocks noChangeAspect="1"/>
            </p:cNvGrpSpPr>
            <p:nvPr/>
          </p:nvGrpSpPr>
          <p:grpSpPr>
            <a:xfrm>
              <a:off x="8391165" y="4020445"/>
              <a:ext cx="338782" cy="306081"/>
              <a:chOff x="7648499" y="4742017"/>
              <a:chExt cx="809210" cy="731112"/>
            </a:xfrm>
          </p:grpSpPr>
          <p:sp>
            <p:nvSpPr>
              <p:cNvPr id="34" name="Forme libre 236">
                <a:extLst>
                  <a:ext uri="{FF2B5EF4-FFF2-40B4-BE49-F238E27FC236}">
                    <a16:creationId xmlns:a16="http://schemas.microsoft.com/office/drawing/2014/main" id="{C787D162-4696-E3DA-77A7-910FEB7F3662}"/>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sp>
            <p:nvSpPr>
              <p:cNvPr id="35" name="Forme libre 237">
                <a:extLst>
                  <a:ext uri="{FF2B5EF4-FFF2-40B4-BE49-F238E27FC236}">
                    <a16:creationId xmlns:a16="http://schemas.microsoft.com/office/drawing/2014/main" id="{1B41AC8E-5B0E-CB6D-0490-C435355E6F15}"/>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33" name="ZoneTexte 32">
              <a:extLst>
                <a:ext uri="{FF2B5EF4-FFF2-40B4-BE49-F238E27FC236}">
                  <a16:creationId xmlns:a16="http://schemas.microsoft.com/office/drawing/2014/main" id="{76861513-7450-501B-255A-FB0E7D01CE42}"/>
                </a:ext>
              </a:extLst>
            </p:cNvPr>
            <p:cNvSpPr txBox="1"/>
            <p:nvPr/>
          </p:nvSpPr>
          <p:spPr>
            <a:xfrm>
              <a:off x="8716434" y="3988819"/>
              <a:ext cx="1332416" cy="338554"/>
            </a:xfrm>
            <a:prstGeom prst="rect">
              <a:avLst/>
            </a:prstGeom>
            <a:noFill/>
          </p:spPr>
          <p:txBody>
            <a:bodyPr wrap="none" rtlCol="0">
              <a:spAutoFit/>
            </a:bodyPr>
            <a:lstStyle/>
            <a:p>
              <a:r>
                <a:rPr lang="fr-FR" sz="1600"/>
                <a:t>Accessibilité</a:t>
              </a:r>
              <a:endParaRPr lang="fr-CA" sz="1600"/>
            </a:p>
          </p:txBody>
        </p:sp>
      </p:grpSp>
      <p:grpSp>
        <p:nvGrpSpPr>
          <p:cNvPr id="36" name="Groupe 35">
            <a:extLst>
              <a:ext uri="{FF2B5EF4-FFF2-40B4-BE49-F238E27FC236}">
                <a16:creationId xmlns:a16="http://schemas.microsoft.com/office/drawing/2014/main" id="{671A19FE-783E-BC5F-6405-C72B0E34DD67}"/>
              </a:ext>
            </a:extLst>
          </p:cNvPr>
          <p:cNvGrpSpPr/>
          <p:nvPr/>
        </p:nvGrpSpPr>
        <p:grpSpPr>
          <a:xfrm>
            <a:off x="8358934" y="5490510"/>
            <a:ext cx="3110006" cy="338554"/>
            <a:chOff x="8391165" y="3988819"/>
            <a:chExt cx="3110006" cy="338554"/>
          </a:xfrm>
        </p:grpSpPr>
        <p:grpSp>
          <p:nvGrpSpPr>
            <p:cNvPr id="37" name="Groupe 36">
              <a:extLst>
                <a:ext uri="{FF2B5EF4-FFF2-40B4-BE49-F238E27FC236}">
                  <a16:creationId xmlns:a16="http://schemas.microsoft.com/office/drawing/2014/main" id="{FE083EDD-EA36-C5C3-29DF-D418CA80AD85}"/>
                </a:ext>
              </a:extLst>
            </p:cNvPr>
            <p:cNvGrpSpPr>
              <a:grpSpLocks noChangeAspect="1"/>
            </p:cNvGrpSpPr>
            <p:nvPr/>
          </p:nvGrpSpPr>
          <p:grpSpPr>
            <a:xfrm>
              <a:off x="8391165" y="4020445"/>
              <a:ext cx="338782" cy="306081"/>
              <a:chOff x="7648499" y="4742017"/>
              <a:chExt cx="809210" cy="731112"/>
            </a:xfrm>
          </p:grpSpPr>
          <p:sp>
            <p:nvSpPr>
              <p:cNvPr id="39" name="Forme libre 236">
                <a:extLst>
                  <a:ext uri="{FF2B5EF4-FFF2-40B4-BE49-F238E27FC236}">
                    <a16:creationId xmlns:a16="http://schemas.microsoft.com/office/drawing/2014/main" id="{3C913717-9F6F-B360-1E1F-0BA5BAF2BD6C}"/>
                  </a:ext>
                </a:extLst>
              </p:cNvPr>
              <p:cNvSpPr/>
              <p:nvPr/>
            </p:nvSpPr>
            <p:spPr>
              <a:xfrm>
                <a:off x="7648499" y="4743973"/>
                <a:ext cx="737362" cy="729156"/>
              </a:xfrm>
              <a:custGeom>
                <a:avLst/>
                <a:gdLst>
                  <a:gd name="csX0" fmla="*/ 368681 w 737362"/>
                  <a:gd name="csY0" fmla="*/ 0 h 729156"/>
                  <a:gd name="csX1" fmla="*/ 0 w 737362"/>
                  <a:gd name="csY1" fmla="*/ 364574 h 729156"/>
                  <a:gd name="csX2" fmla="*/ 368681 w 737362"/>
                  <a:gd name="csY2" fmla="*/ 729156 h 729156"/>
                  <a:gd name="csX3" fmla="*/ 737362 w 737362"/>
                  <a:gd name="csY3" fmla="*/ 364574 h 729156"/>
                  <a:gd name="csX4" fmla="*/ 368681 w 737362"/>
                  <a:gd name="csY4" fmla="*/ 0 h 729156"/>
                  <a:gd name="csX5" fmla="*/ 368681 w 737362"/>
                  <a:gd name="csY5" fmla="*/ 699145 h 729156"/>
                  <a:gd name="csX6" fmla="*/ 30318 w 737362"/>
                  <a:gd name="csY6" fmla="*/ 364574 h 729156"/>
                  <a:gd name="csX7" fmla="*/ 368681 w 737362"/>
                  <a:gd name="csY7" fmla="*/ 30011 h 729156"/>
                  <a:gd name="csX8" fmla="*/ 707044 w 737362"/>
                  <a:gd name="csY8" fmla="*/ 364574 h 729156"/>
                  <a:gd name="csX9" fmla="*/ 368681 w 737362"/>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2"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8" y="549060"/>
                      <a:pt x="30318" y="364574"/>
                    </a:cubicBezTo>
                    <a:cubicBezTo>
                      <a:pt x="30318"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sp>
            <p:nvSpPr>
              <p:cNvPr id="40" name="Forme libre 237">
                <a:extLst>
                  <a:ext uri="{FF2B5EF4-FFF2-40B4-BE49-F238E27FC236}">
                    <a16:creationId xmlns:a16="http://schemas.microsoft.com/office/drawing/2014/main" id="{F4B025CE-8682-7503-559B-A04A0AC52243}"/>
                  </a:ext>
                </a:extLst>
              </p:cNvPr>
              <p:cNvSpPr/>
              <p:nvPr/>
            </p:nvSpPr>
            <p:spPr>
              <a:xfrm>
                <a:off x="783911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38" name="ZoneTexte 37">
              <a:extLst>
                <a:ext uri="{FF2B5EF4-FFF2-40B4-BE49-F238E27FC236}">
                  <a16:creationId xmlns:a16="http://schemas.microsoft.com/office/drawing/2014/main" id="{63127A9A-E638-F250-5F7A-7E28B036A52E}"/>
                </a:ext>
              </a:extLst>
            </p:cNvPr>
            <p:cNvSpPr txBox="1"/>
            <p:nvPr/>
          </p:nvSpPr>
          <p:spPr>
            <a:xfrm>
              <a:off x="8716434" y="3988819"/>
              <a:ext cx="2784737" cy="338554"/>
            </a:xfrm>
            <a:prstGeom prst="rect">
              <a:avLst/>
            </a:prstGeom>
            <a:noFill/>
          </p:spPr>
          <p:txBody>
            <a:bodyPr wrap="none" rtlCol="0">
              <a:spAutoFit/>
            </a:bodyPr>
            <a:lstStyle/>
            <a:p>
              <a:r>
                <a:rPr lang="fr-FR" sz="1600"/>
                <a:t>Collaboration intersectorielle</a:t>
              </a:r>
              <a:endParaRPr lang="fr-CA" sz="1600"/>
            </a:p>
          </p:txBody>
        </p:sp>
      </p:grpSp>
      <p:sp>
        <p:nvSpPr>
          <p:cNvPr id="42" name="ZoneTexte 41">
            <a:extLst>
              <a:ext uri="{FF2B5EF4-FFF2-40B4-BE49-F238E27FC236}">
                <a16:creationId xmlns:a16="http://schemas.microsoft.com/office/drawing/2014/main" id="{8985DE5C-3995-5382-007F-8677358F0F0E}"/>
              </a:ext>
            </a:extLst>
          </p:cNvPr>
          <p:cNvSpPr txBox="1"/>
          <p:nvPr/>
        </p:nvSpPr>
        <p:spPr>
          <a:xfrm>
            <a:off x="536429" y="3252384"/>
            <a:ext cx="7491153" cy="2575833"/>
          </a:xfrm>
          <a:prstGeom prst="rect">
            <a:avLst/>
          </a:prstGeom>
          <a:noFill/>
        </p:spPr>
        <p:txBody>
          <a:bodyPr wrap="square" rtlCol="0">
            <a:spAutoFit/>
          </a:bodyPr>
          <a:lstStyle/>
          <a:p>
            <a:pPr marR="0" lvl="0" algn="l" defTabSz="914400" rtl="0" eaLnBrk="1" fontAlgn="auto" latinLnBrk="0" hangingPunct="1">
              <a:lnSpc>
                <a:spcPct val="120000"/>
              </a:lnSpc>
              <a:spcBef>
                <a:spcPts val="0"/>
              </a:spcBef>
              <a:spcAft>
                <a:spcPts val="0"/>
              </a:spcAft>
              <a:buClrTx/>
              <a:buSzTx/>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Entre le 1er avril 2024 et le 31 mars 2025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51 % des femmes dont l’avis de grossesse a été fermé ont reçu une référence vers un service.</a:t>
            </a:r>
          </a:p>
          <a:p>
            <a:pPr marR="0" lvl="0" algn="l" defTabSz="914400" rtl="0" eaLnBrk="1" fontAlgn="auto" latinLnBrk="0" hangingPunct="1">
              <a:lnSpc>
                <a:spcPct val="120000"/>
              </a:lnSpc>
              <a:spcBef>
                <a:spcPts val="0"/>
              </a:spcBef>
              <a:spcAft>
                <a:spcPts val="0"/>
              </a:spcAft>
              <a:buClrTx/>
              <a:buSzTx/>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Parmi ces femmes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36 % ont été référées pour un suivi obstétrical</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25 % ont été référées vers une ressource du CLSC ou une ressource communautaire</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19 % ont été référées vers les SIPPE et/ou le suivi Olo.</a:t>
            </a:r>
          </a:p>
        </p:txBody>
      </p:sp>
    </p:spTree>
    <p:extLst>
      <p:ext uri="{BB962C8B-B14F-4D97-AF65-F5344CB8AC3E}">
        <p14:creationId xmlns:p14="http://schemas.microsoft.com/office/powerpoint/2010/main" val="311544305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99061-FDB5-2FD4-F939-850CDCE6A553}"/>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4B241365-EA77-7647-9816-6E4E720191F6}"/>
              </a:ext>
            </a:extLst>
          </p:cNvPr>
          <p:cNvSpPr>
            <a:spLocks noGrp="1"/>
          </p:cNvSpPr>
          <p:nvPr>
            <p:ph type="ctrTitle"/>
          </p:nvPr>
        </p:nvSpPr>
        <p:spPr>
          <a:xfrm>
            <a:off x="623888" y="2513861"/>
            <a:ext cx="5112000" cy="2503750"/>
          </a:xfrm>
        </p:spPr>
        <p:txBody>
          <a:bodyPr/>
          <a:lstStyle/>
          <a:p>
            <a:r>
              <a:rPr lang="fr-CA">
                <a:latin typeface="+mn-lt"/>
              </a:rPr>
              <a:t>Des pistes de solution pour agir</a:t>
            </a:r>
          </a:p>
        </p:txBody>
      </p:sp>
      <p:sp>
        <p:nvSpPr>
          <p:cNvPr id="19" name="Sous-titre 18">
            <a:extLst>
              <a:ext uri="{FF2B5EF4-FFF2-40B4-BE49-F238E27FC236}">
                <a16:creationId xmlns:a16="http://schemas.microsoft.com/office/drawing/2014/main" id="{1CE77285-9669-5221-67A7-C9FA6650BF96}"/>
              </a:ext>
            </a:extLst>
          </p:cNvPr>
          <p:cNvSpPr>
            <a:spLocks noGrp="1"/>
          </p:cNvSpPr>
          <p:nvPr>
            <p:ph type="subTitle" idx="1"/>
          </p:nvPr>
        </p:nvSpPr>
        <p:spPr>
          <a:xfrm>
            <a:off x="623888" y="1805593"/>
            <a:ext cx="1321639" cy="405189"/>
          </a:xfrm>
        </p:spPr>
        <p:txBody>
          <a:bodyPr>
            <a:spAutoFit/>
          </a:bodyPr>
          <a:lstStyle/>
          <a:p>
            <a:r>
              <a:rPr lang="fr-CA"/>
              <a:t>Chapitre 6</a:t>
            </a:r>
          </a:p>
        </p:txBody>
      </p:sp>
      <p:pic>
        <p:nvPicPr>
          <p:cNvPr id="2" name="Image 1">
            <a:extLst>
              <a:ext uri="{FF2B5EF4-FFF2-40B4-BE49-F238E27FC236}">
                <a16:creationId xmlns:a16="http://schemas.microsoft.com/office/drawing/2014/main" id="{2D79F36B-E2EF-B85F-3752-A38546636C9A}"/>
              </a:ext>
            </a:extLst>
          </p:cNvPr>
          <p:cNvPicPr>
            <a:picLocks noChangeAspect="1"/>
          </p:cNvPicPr>
          <p:nvPr/>
        </p:nvPicPr>
        <p:blipFill>
          <a:blip r:embed="rId2"/>
          <a:srcRect/>
          <a:stretch/>
        </p:blipFill>
        <p:spPr>
          <a:xfrm>
            <a:off x="6096000" y="-560399"/>
            <a:ext cx="5626573" cy="6840855"/>
          </a:xfrm>
          <a:prstGeom prst="rect">
            <a:avLst/>
          </a:prstGeom>
        </p:spPr>
      </p:pic>
    </p:spTree>
    <p:extLst>
      <p:ext uri="{BB962C8B-B14F-4D97-AF65-F5344CB8AC3E}">
        <p14:creationId xmlns:p14="http://schemas.microsoft.com/office/powerpoint/2010/main" val="296894809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EBC92-E73C-50DA-B7A1-0615CDAF30A5}"/>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896DCA57-1327-E672-3327-4A348216BA52}"/>
              </a:ext>
            </a:extLst>
          </p:cNvPr>
          <p:cNvSpPr>
            <a:spLocks noGrp="1"/>
          </p:cNvSpPr>
          <p:nvPr>
            <p:ph type="ftr" sz="quarter" idx="13"/>
          </p:nvPr>
        </p:nvSpPr>
        <p:spPr/>
        <p:txBody>
          <a:bodyPr/>
          <a:lstStyle/>
          <a:p>
            <a:pPr lvl="0">
              <a:defRPr/>
            </a:pPr>
            <a:r>
              <a:rPr lang="fr-CA">
                <a:solidFill>
                  <a:srgbClr val="000000"/>
                </a:solidFill>
              </a:rPr>
              <a:t>Observatoire des tout-petits</a:t>
            </a:r>
          </a:p>
        </p:txBody>
      </p:sp>
      <p:sp>
        <p:nvSpPr>
          <p:cNvPr id="4" name="Espace réservé du numéro de diapositive 3">
            <a:extLst>
              <a:ext uri="{FF2B5EF4-FFF2-40B4-BE49-F238E27FC236}">
                <a16:creationId xmlns:a16="http://schemas.microsoft.com/office/drawing/2014/main" id="{5B3BCA54-F03D-9C5C-EC7A-38025AB086DF}"/>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38" name="Espace réservé du texte 6">
            <a:extLst>
              <a:ext uri="{FF2B5EF4-FFF2-40B4-BE49-F238E27FC236}">
                <a16:creationId xmlns:a16="http://schemas.microsoft.com/office/drawing/2014/main" id="{48A81444-7F7D-571D-41FE-F025D9BE7DD4}"/>
              </a:ext>
            </a:extLst>
          </p:cNvPr>
          <p:cNvSpPr txBox="1">
            <a:spLocks/>
          </p:cNvSpPr>
          <p:nvPr/>
        </p:nvSpPr>
        <p:spPr>
          <a:xfrm>
            <a:off x="6678049" y="4812780"/>
            <a:ext cx="4606296" cy="915934"/>
          </a:xfrm>
          <a:prstGeom prst="roundRect">
            <a:avLst>
              <a:gd name="adj" fmla="val 13408"/>
            </a:avLst>
          </a:prstGeom>
          <a:solidFill>
            <a:srgbClr val="203B47"/>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FFFFFF"/>
                </a:solidFill>
                <a:effectLst/>
                <a:uLnTx/>
                <a:uFillTx/>
                <a:latin typeface="Archivo"/>
                <a:ea typeface="+mn-ea"/>
                <a:cs typeface="Archivo Condensed Condensed" pitchFamily="2" charset="77"/>
              </a:rPr>
              <a:t>Renforcer les capacités de mesure </a:t>
            </a:r>
          </a:p>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FFFFFF"/>
                </a:solidFill>
                <a:effectLst/>
                <a:uLnTx/>
                <a:uFillTx/>
                <a:latin typeface="Archivo"/>
                <a:ea typeface="+mn-ea"/>
                <a:cs typeface="Archivo Condensed Condensed" pitchFamily="2" charset="77"/>
              </a:rPr>
              <a:t>et d’évaluation</a:t>
            </a:r>
          </a:p>
        </p:txBody>
      </p:sp>
      <p:sp>
        <p:nvSpPr>
          <p:cNvPr id="32" name="Espace réservé du texte 6">
            <a:extLst>
              <a:ext uri="{FF2B5EF4-FFF2-40B4-BE49-F238E27FC236}">
                <a16:creationId xmlns:a16="http://schemas.microsoft.com/office/drawing/2014/main" id="{D21F29E7-7C51-8821-5DA7-913D1C948BF6}"/>
              </a:ext>
            </a:extLst>
          </p:cNvPr>
          <p:cNvSpPr txBox="1">
            <a:spLocks/>
          </p:cNvSpPr>
          <p:nvPr/>
        </p:nvSpPr>
        <p:spPr>
          <a:xfrm>
            <a:off x="6678052" y="3164523"/>
            <a:ext cx="4606296" cy="915934"/>
          </a:xfrm>
          <a:prstGeom prst="roundRect">
            <a:avLst>
              <a:gd name="adj" fmla="val 13408"/>
            </a:avLst>
          </a:prstGeom>
          <a:solidFill>
            <a:srgbClr val="203B47"/>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800" b="1" i="0" u="none" strike="noStrike" kern="1200" cap="none" spc="0" normalizeH="0" baseline="0" noProof="0">
                <a:ln>
                  <a:noFill/>
                </a:ln>
                <a:solidFill>
                  <a:srgbClr val="FFFFFF"/>
                </a:solidFill>
                <a:effectLst/>
                <a:uLnTx/>
                <a:uFillTx/>
                <a:latin typeface="Archivo"/>
                <a:ea typeface="+mn-ea"/>
                <a:cs typeface="Archivo Condensed Condensed" pitchFamily="2" charset="77"/>
              </a:rPr>
              <a:t>Consolider les programmes éprouvés</a:t>
            </a:r>
          </a:p>
        </p:txBody>
      </p:sp>
      <p:sp>
        <p:nvSpPr>
          <p:cNvPr id="26" name="Espace réservé du texte 6">
            <a:extLst>
              <a:ext uri="{FF2B5EF4-FFF2-40B4-BE49-F238E27FC236}">
                <a16:creationId xmlns:a16="http://schemas.microsoft.com/office/drawing/2014/main" id="{4B657DCC-D46A-48C0-0269-40C0D44220BD}"/>
              </a:ext>
            </a:extLst>
          </p:cNvPr>
          <p:cNvSpPr txBox="1">
            <a:spLocks/>
          </p:cNvSpPr>
          <p:nvPr/>
        </p:nvSpPr>
        <p:spPr>
          <a:xfrm>
            <a:off x="1288056" y="4812780"/>
            <a:ext cx="4516916" cy="915934"/>
          </a:xfrm>
          <a:prstGeom prst="roundRect">
            <a:avLst>
              <a:gd name="adj" fmla="val 13408"/>
            </a:avLst>
          </a:prstGeom>
          <a:solidFill>
            <a:srgbClr val="203B47"/>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1"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800" b="1" i="0" u="none" strike="noStrike" kern="1200" cap="none" spc="0" normalizeH="0" baseline="0" noProof="0">
                <a:ln>
                  <a:noFill/>
                </a:ln>
                <a:solidFill>
                  <a:srgbClr val="FFFFFF"/>
                </a:solidFill>
                <a:effectLst/>
                <a:uLnTx/>
                <a:uFillTx/>
                <a:latin typeface="Archivo"/>
                <a:ea typeface="+mn-ea"/>
                <a:cs typeface="Archivo Condensed Condensed" pitchFamily="2" charset="77"/>
              </a:rPr>
              <a:t>Assurer un financement suffisant, stable et récurrent</a:t>
            </a:r>
            <a:endParaRPr kumimoji="0" lang="fr-CA" sz="1800" b="1" i="0" u="none" strike="noStrike" kern="1200" cap="none" spc="0" normalizeH="0" baseline="0" noProof="0">
              <a:ln>
                <a:noFill/>
              </a:ln>
              <a:solidFill>
                <a:srgbClr val="FFFFFF"/>
              </a:solidFill>
              <a:effectLst/>
              <a:uLnTx/>
              <a:uFillTx/>
              <a:latin typeface="Archivo"/>
              <a:ea typeface="+mn-ea"/>
              <a:cs typeface="Archivo Condensed Condensed" pitchFamily="2" charset="77"/>
            </a:endParaRPr>
          </a:p>
        </p:txBody>
      </p:sp>
      <p:sp>
        <p:nvSpPr>
          <p:cNvPr id="5" name="Espace réservé du texte 6">
            <a:extLst>
              <a:ext uri="{FF2B5EF4-FFF2-40B4-BE49-F238E27FC236}">
                <a16:creationId xmlns:a16="http://schemas.microsoft.com/office/drawing/2014/main" id="{BED9A190-9273-DFEC-D059-A2F19DA537F2}"/>
              </a:ext>
            </a:extLst>
          </p:cNvPr>
          <p:cNvSpPr txBox="1">
            <a:spLocks/>
          </p:cNvSpPr>
          <p:nvPr/>
        </p:nvSpPr>
        <p:spPr>
          <a:xfrm>
            <a:off x="1288056" y="3164523"/>
            <a:ext cx="4516918" cy="915935"/>
          </a:xfrm>
          <a:prstGeom prst="roundRect">
            <a:avLst>
              <a:gd name="adj" fmla="val 13408"/>
            </a:avLst>
          </a:prstGeom>
          <a:solidFill>
            <a:srgbClr val="203B47"/>
          </a:solidFill>
        </p:spPr>
        <p:txBody>
          <a:bodyPr vert="horz" lIns="180000" tIns="180000" rIns="180000" bIns="18000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1" indent="0" algn="ctr"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1" i="0" u="none" strike="noStrike" kern="1200" cap="none" spc="0" normalizeH="0" baseline="0" noProof="0">
                <a:ln>
                  <a:noFill/>
                </a:ln>
                <a:solidFill>
                  <a:srgbClr val="FFFFFF"/>
                </a:solidFill>
                <a:effectLst/>
                <a:uLnTx/>
                <a:uFillTx/>
                <a:latin typeface="Archivo"/>
                <a:ea typeface="+mn-ea"/>
                <a:cs typeface="Archivo Condensed Condensed" pitchFamily="2" charset="77"/>
              </a:rPr>
              <a:t>Faire de la prévention une priorité</a:t>
            </a:r>
            <a:endParaRPr kumimoji="0" lang="fr-CA" sz="1800" b="1" i="0" u="none" strike="noStrike" kern="1200" cap="none" spc="0" normalizeH="0" baseline="0" noProof="0">
              <a:ln>
                <a:noFill/>
              </a:ln>
              <a:solidFill>
                <a:srgbClr val="FFFFFF"/>
              </a:solidFill>
              <a:effectLst/>
              <a:uLnTx/>
              <a:uFillTx/>
              <a:latin typeface="Archivo"/>
              <a:ea typeface="+mn-ea"/>
              <a:cs typeface="Archivo Condensed Condensed" pitchFamily="2" charset="77"/>
            </a:endParaRPr>
          </a:p>
        </p:txBody>
      </p:sp>
      <p:sp>
        <p:nvSpPr>
          <p:cNvPr id="2" name="Titre 1">
            <a:extLst>
              <a:ext uri="{FF2B5EF4-FFF2-40B4-BE49-F238E27FC236}">
                <a16:creationId xmlns:a16="http://schemas.microsoft.com/office/drawing/2014/main" id="{63DBD676-6A40-D5DD-43C4-E011A140400A}"/>
              </a:ext>
            </a:extLst>
          </p:cNvPr>
          <p:cNvSpPr>
            <a:spLocks noGrp="1"/>
          </p:cNvSpPr>
          <p:nvPr>
            <p:ph type="title"/>
          </p:nvPr>
        </p:nvSpPr>
        <p:spPr>
          <a:xfrm>
            <a:off x="957868" y="550589"/>
            <a:ext cx="10899881" cy="1069975"/>
          </a:xfrm>
        </p:spPr>
        <p:txBody>
          <a:bodyPr/>
          <a:lstStyle/>
          <a:p>
            <a:r>
              <a:rPr lang="fr-FR"/>
              <a:t>Soutenir les tout-petits et utiliser efficacement les ressources</a:t>
            </a:r>
            <a:endParaRPr lang="fr-CA"/>
          </a:p>
        </p:txBody>
      </p:sp>
      <p:grpSp>
        <p:nvGrpSpPr>
          <p:cNvPr id="22" name="Groupe 21">
            <a:extLst>
              <a:ext uri="{FF2B5EF4-FFF2-40B4-BE49-F238E27FC236}">
                <a16:creationId xmlns:a16="http://schemas.microsoft.com/office/drawing/2014/main" id="{913825A1-789E-0272-28F0-979A5073069F}"/>
              </a:ext>
            </a:extLst>
          </p:cNvPr>
          <p:cNvGrpSpPr>
            <a:grpSpLocks noChangeAspect="1"/>
          </p:cNvGrpSpPr>
          <p:nvPr/>
        </p:nvGrpSpPr>
        <p:grpSpPr>
          <a:xfrm>
            <a:off x="1124053" y="2689068"/>
            <a:ext cx="798481" cy="724040"/>
            <a:chOff x="3573656" y="2513956"/>
            <a:chExt cx="998101" cy="905055"/>
          </a:xfrm>
        </p:grpSpPr>
        <p:sp>
          <p:nvSpPr>
            <p:cNvPr id="23" name="Forme libre 80">
              <a:extLst>
                <a:ext uri="{FF2B5EF4-FFF2-40B4-BE49-F238E27FC236}">
                  <a16:creationId xmlns:a16="http://schemas.microsoft.com/office/drawing/2014/main" id="{DA5C056C-88F4-E3D6-F811-C2332824D485}"/>
                </a:ext>
              </a:extLst>
            </p:cNvPr>
            <p:cNvSpPr/>
            <p:nvPr/>
          </p:nvSpPr>
          <p:spPr>
            <a:xfrm>
              <a:off x="3573656" y="2779740"/>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chemeClr val="accent2"/>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24" name="Graphique 6">
              <a:extLst>
                <a:ext uri="{FF2B5EF4-FFF2-40B4-BE49-F238E27FC236}">
                  <a16:creationId xmlns:a16="http://schemas.microsoft.com/office/drawing/2014/main" id="{20C0A2DF-6165-A7F5-640B-05CDC10921AE}"/>
                </a:ext>
              </a:extLst>
            </p:cNvPr>
            <p:cNvGrpSpPr/>
            <p:nvPr/>
          </p:nvGrpSpPr>
          <p:grpSpPr>
            <a:xfrm>
              <a:off x="3735474" y="2513956"/>
              <a:ext cx="674462" cy="761514"/>
              <a:chOff x="3735474" y="2513956"/>
              <a:chExt cx="674462" cy="761514"/>
            </a:xfrm>
            <a:solidFill>
              <a:schemeClr val="accent3"/>
            </a:solidFill>
          </p:grpSpPr>
          <p:grpSp>
            <p:nvGrpSpPr>
              <p:cNvPr id="25" name="Graphique 6">
                <a:extLst>
                  <a:ext uri="{FF2B5EF4-FFF2-40B4-BE49-F238E27FC236}">
                    <a16:creationId xmlns:a16="http://schemas.microsoft.com/office/drawing/2014/main" id="{126A6E49-D059-B2F2-85CC-669EBD55A266}"/>
                  </a:ext>
                </a:extLst>
              </p:cNvPr>
              <p:cNvGrpSpPr/>
              <p:nvPr/>
            </p:nvGrpSpPr>
            <p:grpSpPr>
              <a:xfrm>
                <a:off x="3735474" y="2513956"/>
                <a:ext cx="674462" cy="761514"/>
                <a:chOff x="3735474" y="2513956"/>
                <a:chExt cx="674462" cy="761514"/>
              </a:xfrm>
              <a:grpFill/>
            </p:grpSpPr>
            <p:sp>
              <p:nvSpPr>
                <p:cNvPr id="28" name="Forme libre 83">
                  <a:extLst>
                    <a:ext uri="{FF2B5EF4-FFF2-40B4-BE49-F238E27FC236}">
                      <a16:creationId xmlns:a16="http://schemas.microsoft.com/office/drawing/2014/main" id="{C3D70FBD-778F-2592-9178-0656F519950F}"/>
                    </a:ext>
                  </a:extLst>
                </p:cNvPr>
                <p:cNvSpPr/>
                <p:nvPr/>
              </p:nvSpPr>
              <p:spPr>
                <a:xfrm>
                  <a:off x="3850480" y="2627686"/>
                  <a:ext cx="444385" cy="469084"/>
                </a:xfrm>
                <a:custGeom>
                  <a:avLst/>
                  <a:gdLst>
                    <a:gd name="csX0" fmla="*/ 343977 w 444385"/>
                    <a:gd name="csY0" fmla="*/ 469085 h 469084"/>
                    <a:gd name="csX1" fmla="*/ 328619 w 444385"/>
                    <a:gd name="csY1" fmla="*/ 453882 h 469084"/>
                    <a:gd name="csX2" fmla="*/ 328619 w 444385"/>
                    <a:gd name="csY2" fmla="*/ 429432 h 469084"/>
                    <a:gd name="csX3" fmla="*/ 361439 w 444385"/>
                    <a:gd name="csY3" fmla="*/ 350003 h 469084"/>
                    <a:gd name="csX4" fmla="*/ 413669 w 444385"/>
                    <a:gd name="csY4" fmla="*/ 219952 h 469084"/>
                    <a:gd name="csX5" fmla="*/ 353288 w 444385"/>
                    <a:gd name="csY5" fmla="*/ 81794 h 469084"/>
                    <a:gd name="csX6" fmla="*/ 209945 w 444385"/>
                    <a:gd name="csY6" fmla="*/ 30788 h 469084"/>
                    <a:gd name="csX7" fmla="*/ 30874 w 444385"/>
                    <a:gd name="csY7" fmla="*/ 212052 h 469084"/>
                    <a:gd name="csX8" fmla="*/ 83599 w 444385"/>
                    <a:gd name="csY8" fmla="*/ 350700 h 469084"/>
                    <a:gd name="csX9" fmla="*/ 115831 w 444385"/>
                    <a:gd name="csY9" fmla="*/ 429416 h 469084"/>
                    <a:gd name="csX10" fmla="*/ 115831 w 444385"/>
                    <a:gd name="csY10" fmla="*/ 453882 h 469084"/>
                    <a:gd name="csX11" fmla="*/ 100473 w 444385"/>
                    <a:gd name="csY11" fmla="*/ 469085 h 469084"/>
                    <a:gd name="csX12" fmla="*/ 85114 w 444385"/>
                    <a:gd name="csY12" fmla="*/ 453882 h 469084"/>
                    <a:gd name="csX13" fmla="*/ 85114 w 444385"/>
                    <a:gd name="csY13" fmla="*/ 429416 h 469084"/>
                    <a:gd name="csX14" fmla="*/ 61389 w 444385"/>
                    <a:gd name="csY14" fmla="*/ 371682 h 469084"/>
                    <a:gd name="csX15" fmla="*/ 188 w 444385"/>
                    <a:gd name="csY15" fmla="*/ 210827 h 469084"/>
                    <a:gd name="csX16" fmla="*/ 208027 w 444385"/>
                    <a:gd name="csY16" fmla="*/ 444 h 469084"/>
                    <a:gd name="csX17" fmla="*/ 374322 w 444385"/>
                    <a:gd name="csY17" fmla="*/ 59640 h 469084"/>
                    <a:gd name="csX18" fmla="*/ 444385 w 444385"/>
                    <a:gd name="csY18" fmla="*/ 219952 h 469084"/>
                    <a:gd name="csX19" fmla="*/ 383772 w 444385"/>
                    <a:gd name="csY19" fmla="*/ 370871 h 469084"/>
                    <a:gd name="csX20" fmla="*/ 359335 w 444385"/>
                    <a:gd name="csY20" fmla="*/ 429432 h 469084"/>
                    <a:gd name="csX21" fmla="*/ 359335 w 444385"/>
                    <a:gd name="csY21" fmla="*/ 453882 h 469084"/>
                    <a:gd name="csX22" fmla="*/ 343977 w 444385"/>
                    <a:gd name="csY22" fmla="*/ 469085 h 469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4385" h="469084">
                      <a:moveTo>
                        <a:pt x="343977" y="469085"/>
                      </a:moveTo>
                      <a:cubicBezTo>
                        <a:pt x="335502" y="469085"/>
                        <a:pt x="328619" y="462272"/>
                        <a:pt x="328619" y="453882"/>
                      </a:cubicBezTo>
                      <a:lnTo>
                        <a:pt x="328619" y="429432"/>
                      </a:lnTo>
                      <a:cubicBezTo>
                        <a:pt x="328619" y="400396"/>
                        <a:pt x="340281" y="372187"/>
                        <a:pt x="361439" y="350003"/>
                      </a:cubicBezTo>
                      <a:cubicBezTo>
                        <a:pt x="395125" y="314690"/>
                        <a:pt x="413669" y="268508"/>
                        <a:pt x="413669" y="219952"/>
                      </a:cubicBezTo>
                      <a:cubicBezTo>
                        <a:pt x="413669" y="167079"/>
                        <a:pt x="392232" y="118010"/>
                        <a:pt x="353288" y="81794"/>
                      </a:cubicBezTo>
                      <a:cubicBezTo>
                        <a:pt x="314390" y="45601"/>
                        <a:pt x="263397" y="27435"/>
                        <a:pt x="209945" y="30788"/>
                      </a:cubicBezTo>
                      <a:cubicBezTo>
                        <a:pt x="113449" y="36721"/>
                        <a:pt x="34802" y="116341"/>
                        <a:pt x="30874" y="212052"/>
                      </a:cubicBezTo>
                      <a:cubicBezTo>
                        <a:pt x="28739" y="263953"/>
                        <a:pt x="47469" y="313190"/>
                        <a:pt x="83599" y="350700"/>
                      </a:cubicBezTo>
                      <a:cubicBezTo>
                        <a:pt x="104386" y="372256"/>
                        <a:pt x="115831" y="400212"/>
                        <a:pt x="115831" y="429416"/>
                      </a:cubicBezTo>
                      <a:lnTo>
                        <a:pt x="115831" y="453882"/>
                      </a:lnTo>
                      <a:cubicBezTo>
                        <a:pt x="115831" y="462272"/>
                        <a:pt x="108948" y="469085"/>
                        <a:pt x="100473" y="469085"/>
                      </a:cubicBezTo>
                      <a:cubicBezTo>
                        <a:pt x="91997" y="469085"/>
                        <a:pt x="85114" y="462272"/>
                        <a:pt x="85114" y="453882"/>
                      </a:cubicBezTo>
                      <a:lnTo>
                        <a:pt x="85114" y="429416"/>
                      </a:lnTo>
                      <a:cubicBezTo>
                        <a:pt x="85114" y="408067"/>
                        <a:pt x="76685" y="387559"/>
                        <a:pt x="61389" y="371682"/>
                      </a:cubicBezTo>
                      <a:cubicBezTo>
                        <a:pt x="19459" y="328156"/>
                        <a:pt x="-2271" y="271026"/>
                        <a:pt x="188" y="210827"/>
                      </a:cubicBezTo>
                      <a:cubicBezTo>
                        <a:pt x="4735" y="99737"/>
                        <a:pt x="96034" y="7333"/>
                        <a:pt x="208027" y="444"/>
                      </a:cubicBezTo>
                      <a:cubicBezTo>
                        <a:pt x="270140" y="-3384"/>
                        <a:pt x="329176" y="17645"/>
                        <a:pt x="374322" y="59640"/>
                      </a:cubicBezTo>
                      <a:cubicBezTo>
                        <a:pt x="418850" y="101054"/>
                        <a:pt x="444385" y="159485"/>
                        <a:pt x="444385" y="219952"/>
                      </a:cubicBezTo>
                      <a:cubicBezTo>
                        <a:pt x="444385" y="276300"/>
                        <a:pt x="422856" y="329893"/>
                        <a:pt x="383772" y="370871"/>
                      </a:cubicBezTo>
                      <a:cubicBezTo>
                        <a:pt x="368012" y="387398"/>
                        <a:pt x="359335" y="408189"/>
                        <a:pt x="359335" y="429432"/>
                      </a:cubicBezTo>
                      <a:lnTo>
                        <a:pt x="359335" y="453882"/>
                      </a:lnTo>
                      <a:cubicBezTo>
                        <a:pt x="359335" y="462272"/>
                        <a:pt x="352453" y="469085"/>
                        <a:pt x="343977" y="46908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29" name="Graphique 6">
                  <a:extLst>
                    <a:ext uri="{FF2B5EF4-FFF2-40B4-BE49-F238E27FC236}">
                      <a16:creationId xmlns:a16="http://schemas.microsoft.com/office/drawing/2014/main" id="{3D03F933-53D1-E76E-3CED-65AFD39FE0EB}"/>
                    </a:ext>
                  </a:extLst>
                </p:cNvPr>
                <p:cNvGrpSpPr/>
                <p:nvPr/>
              </p:nvGrpSpPr>
              <p:grpSpPr>
                <a:xfrm>
                  <a:off x="3735474" y="2513956"/>
                  <a:ext cx="674462" cy="508339"/>
                  <a:chOff x="3735474" y="2513956"/>
                  <a:chExt cx="674462" cy="508339"/>
                </a:xfrm>
                <a:grpFill/>
              </p:grpSpPr>
              <p:sp>
                <p:nvSpPr>
                  <p:cNvPr id="33" name="Forme libre 85">
                    <a:extLst>
                      <a:ext uri="{FF2B5EF4-FFF2-40B4-BE49-F238E27FC236}">
                        <a16:creationId xmlns:a16="http://schemas.microsoft.com/office/drawing/2014/main" id="{1423387B-0FDE-9142-3814-B3151D6446D9}"/>
                      </a:ext>
                    </a:extLst>
                  </p:cNvPr>
                  <p:cNvSpPr/>
                  <p:nvPr/>
                </p:nvSpPr>
                <p:spPr>
                  <a:xfrm>
                    <a:off x="4057347" y="2513956"/>
                    <a:ext cx="30716" cy="79482"/>
                  </a:xfrm>
                  <a:custGeom>
                    <a:avLst/>
                    <a:gdLst>
                      <a:gd name="csX0" fmla="*/ 15358 w 30716"/>
                      <a:gd name="csY0" fmla="*/ 79482 h 79482"/>
                      <a:gd name="csX1" fmla="*/ 0 w 30716"/>
                      <a:gd name="csY1" fmla="*/ 64279 h 79482"/>
                      <a:gd name="csX2" fmla="*/ 0 w 30716"/>
                      <a:gd name="csY2" fmla="*/ 15203 h 79482"/>
                      <a:gd name="csX3" fmla="*/ 15358 w 30716"/>
                      <a:gd name="csY3" fmla="*/ 0 h 79482"/>
                      <a:gd name="csX4" fmla="*/ 30717 w 30716"/>
                      <a:gd name="csY4" fmla="*/ 15203 h 79482"/>
                      <a:gd name="csX5" fmla="*/ 30717 w 30716"/>
                      <a:gd name="csY5" fmla="*/ 64279 h 79482"/>
                      <a:gd name="csX6" fmla="*/ 15358 w 30716"/>
                      <a:gd name="csY6" fmla="*/ 79482 h 79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716" h="79482">
                        <a:moveTo>
                          <a:pt x="15358" y="79482"/>
                        </a:moveTo>
                        <a:cubicBezTo>
                          <a:pt x="6883" y="79482"/>
                          <a:pt x="0" y="72677"/>
                          <a:pt x="0" y="64279"/>
                        </a:cubicBezTo>
                        <a:lnTo>
                          <a:pt x="0" y="15203"/>
                        </a:lnTo>
                        <a:cubicBezTo>
                          <a:pt x="0" y="6805"/>
                          <a:pt x="6883" y="0"/>
                          <a:pt x="15358" y="0"/>
                        </a:cubicBezTo>
                        <a:cubicBezTo>
                          <a:pt x="23834" y="0"/>
                          <a:pt x="30717" y="6805"/>
                          <a:pt x="30717" y="15203"/>
                        </a:cubicBezTo>
                        <a:lnTo>
                          <a:pt x="30717" y="64279"/>
                        </a:lnTo>
                        <a:cubicBezTo>
                          <a:pt x="30717" y="72677"/>
                          <a:pt x="23834" y="79482"/>
                          <a:pt x="15358" y="79482"/>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4" name="Forme libre 86">
                    <a:extLst>
                      <a:ext uri="{FF2B5EF4-FFF2-40B4-BE49-F238E27FC236}">
                        <a16:creationId xmlns:a16="http://schemas.microsoft.com/office/drawing/2014/main" id="{F386CFAC-0A03-A7CB-EA34-4615AAA84448}"/>
                      </a:ext>
                    </a:extLst>
                  </p:cNvPr>
                  <p:cNvSpPr/>
                  <p:nvPr/>
                </p:nvSpPr>
                <p:spPr>
                  <a:xfrm>
                    <a:off x="3896403" y="2556645"/>
                    <a:ext cx="55508" cy="72909"/>
                  </a:xfrm>
                  <a:custGeom>
                    <a:avLst/>
                    <a:gdLst>
                      <a:gd name="csX0" fmla="*/ 40166 w 55508"/>
                      <a:gd name="csY0" fmla="*/ 72909 h 72909"/>
                      <a:gd name="csX1" fmla="*/ 26850 w 55508"/>
                      <a:gd name="csY1" fmla="*/ 65308 h 72909"/>
                      <a:gd name="csX2" fmla="*/ 2057 w 55508"/>
                      <a:gd name="csY2" fmla="*/ 22799 h 72909"/>
                      <a:gd name="csX3" fmla="*/ 7687 w 55508"/>
                      <a:gd name="csY3" fmla="*/ 2031 h 72909"/>
                      <a:gd name="csX4" fmla="*/ 28659 w 55508"/>
                      <a:gd name="csY4" fmla="*/ 7596 h 72909"/>
                      <a:gd name="csX5" fmla="*/ 53452 w 55508"/>
                      <a:gd name="csY5" fmla="*/ 50105 h 72909"/>
                      <a:gd name="csX6" fmla="*/ 47822 w 55508"/>
                      <a:gd name="csY6" fmla="*/ 70873 h 72909"/>
                      <a:gd name="csX7" fmla="*/ 40166 w 55508"/>
                      <a:gd name="csY7" fmla="*/ 72909 h 72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08" h="72909">
                        <a:moveTo>
                          <a:pt x="40166" y="72909"/>
                        </a:moveTo>
                        <a:cubicBezTo>
                          <a:pt x="34861" y="72909"/>
                          <a:pt x="29695" y="70184"/>
                          <a:pt x="26850" y="65308"/>
                        </a:cubicBezTo>
                        <a:lnTo>
                          <a:pt x="2057" y="22799"/>
                        </a:lnTo>
                        <a:cubicBezTo>
                          <a:pt x="-2181" y="15527"/>
                          <a:pt x="340" y="6234"/>
                          <a:pt x="7687" y="2031"/>
                        </a:cubicBezTo>
                        <a:cubicBezTo>
                          <a:pt x="15033" y="-2148"/>
                          <a:pt x="24421" y="324"/>
                          <a:pt x="28659" y="7596"/>
                        </a:cubicBezTo>
                        <a:lnTo>
                          <a:pt x="53452" y="50105"/>
                        </a:lnTo>
                        <a:cubicBezTo>
                          <a:pt x="57690" y="57377"/>
                          <a:pt x="55169" y="66670"/>
                          <a:pt x="47822" y="70873"/>
                        </a:cubicBezTo>
                        <a:cubicBezTo>
                          <a:pt x="45409" y="72251"/>
                          <a:pt x="42765" y="72909"/>
                          <a:pt x="40166"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5" name="Forme libre 87">
                    <a:extLst>
                      <a:ext uri="{FF2B5EF4-FFF2-40B4-BE49-F238E27FC236}">
                        <a16:creationId xmlns:a16="http://schemas.microsoft.com/office/drawing/2014/main" id="{265E9570-B0EE-57C8-3900-2F124357AF96}"/>
                      </a:ext>
                    </a:extLst>
                  </p:cNvPr>
                  <p:cNvSpPr/>
                  <p:nvPr/>
                </p:nvSpPr>
                <p:spPr>
                  <a:xfrm>
                    <a:off x="3778595" y="2673261"/>
                    <a:ext cx="73651" cy="54950"/>
                  </a:xfrm>
                  <a:custGeom>
                    <a:avLst/>
                    <a:gdLst>
                      <a:gd name="csX0" fmla="*/ 58277 w 73651"/>
                      <a:gd name="csY0" fmla="*/ 54951 h 54950"/>
                      <a:gd name="csX1" fmla="*/ 50622 w 73651"/>
                      <a:gd name="csY1" fmla="*/ 52907 h 54950"/>
                      <a:gd name="csX2" fmla="*/ 7687 w 73651"/>
                      <a:gd name="csY2" fmla="*/ 28365 h 54950"/>
                      <a:gd name="csX3" fmla="*/ 2057 w 73651"/>
                      <a:gd name="csY3" fmla="*/ 7604 h 54950"/>
                      <a:gd name="csX4" fmla="*/ 23029 w 73651"/>
                      <a:gd name="csY4" fmla="*/ 2047 h 54950"/>
                      <a:gd name="csX5" fmla="*/ 65964 w 73651"/>
                      <a:gd name="csY5" fmla="*/ 26589 h 54950"/>
                      <a:gd name="csX6" fmla="*/ 71594 w 73651"/>
                      <a:gd name="csY6" fmla="*/ 47349 h 54950"/>
                      <a:gd name="csX7" fmla="*/ 58278 w 73651"/>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1" h="54950">
                        <a:moveTo>
                          <a:pt x="58277" y="54951"/>
                        </a:moveTo>
                        <a:cubicBezTo>
                          <a:pt x="55679" y="54951"/>
                          <a:pt x="53034" y="54292"/>
                          <a:pt x="50622" y="52907"/>
                        </a:cubicBezTo>
                        <a:lnTo>
                          <a:pt x="7687" y="28365"/>
                        </a:lnTo>
                        <a:cubicBezTo>
                          <a:pt x="340" y="24170"/>
                          <a:pt x="-2181" y="14877"/>
                          <a:pt x="2057" y="7604"/>
                        </a:cubicBezTo>
                        <a:cubicBezTo>
                          <a:pt x="6295" y="332"/>
                          <a:pt x="15683" y="-2164"/>
                          <a:pt x="23029" y="2047"/>
                        </a:cubicBezTo>
                        <a:lnTo>
                          <a:pt x="65964" y="26589"/>
                        </a:lnTo>
                        <a:cubicBezTo>
                          <a:pt x="73311" y="30784"/>
                          <a:pt x="75832" y="40077"/>
                          <a:pt x="71594" y="47349"/>
                        </a:cubicBezTo>
                        <a:cubicBezTo>
                          <a:pt x="68748" y="52225"/>
                          <a:pt x="63583" y="54951"/>
                          <a:pt x="58278"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6" name="Forme libre 88">
                    <a:extLst>
                      <a:ext uri="{FF2B5EF4-FFF2-40B4-BE49-F238E27FC236}">
                        <a16:creationId xmlns:a16="http://schemas.microsoft.com/office/drawing/2014/main" id="{6BF9A170-BE59-1AF1-F557-AE03A0359095}"/>
                      </a:ext>
                    </a:extLst>
                  </p:cNvPr>
                  <p:cNvSpPr/>
                  <p:nvPr/>
                </p:nvSpPr>
                <p:spPr>
                  <a:xfrm>
                    <a:off x="3735474" y="2832581"/>
                    <a:ext cx="80286" cy="30405"/>
                  </a:xfrm>
                  <a:custGeom>
                    <a:avLst/>
                    <a:gdLst>
                      <a:gd name="csX0" fmla="*/ 64928 w 80286"/>
                      <a:gd name="csY0" fmla="*/ 30406 h 30405"/>
                      <a:gd name="csX1" fmla="*/ 15358 w 80286"/>
                      <a:gd name="csY1" fmla="*/ 30406 h 30405"/>
                      <a:gd name="csX2" fmla="*/ 0 w 80286"/>
                      <a:gd name="csY2" fmla="*/ 15203 h 30405"/>
                      <a:gd name="csX3" fmla="*/ 15358 w 80286"/>
                      <a:gd name="csY3" fmla="*/ 0 h 30405"/>
                      <a:gd name="csX4" fmla="*/ 64928 w 80286"/>
                      <a:gd name="csY4" fmla="*/ 0 h 30405"/>
                      <a:gd name="csX5" fmla="*/ 80287 w 80286"/>
                      <a:gd name="csY5" fmla="*/ 15203 h 30405"/>
                      <a:gd name="csX6" fmla="*/ 64928 w 80286"/>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286" h="30405">
                        <a:moveTo>
                          <a:pt x="64928" y="30406"/>
                        </a:moveTo>
                        <a:lnTo>
                          <a:pt x="15358" y="30406"/>
                        </a:lnTo>
                        <a:cubicBezTo>
                          <a:pt x="6883" y="30406"/>
                          <a:pt x="0" y="23600"/>
                          <a:pt x="0" y="15203"/>
                        </a:cubicBezTo>
                        <a:cubicBezTo>
                          <a:pt x="0" y="6805"/>
                          <a:pt x="6883" y="0"/>
                          <a:pt x="15358" y="0"/>
                        </a:cubicBezTo>
                        <a:lnTo>
                          <a:pt x="64928" y="0"/>
                        </a:lnTo>
                        <a:cubicBezTo>
                          <a:pt x="73404" y="0"/>
                          <a:pt x="80287" y="6805"/>
                          <a:pt x="80287" y="15203"/>
                        </a:cubicBezTo>
                        <a:cubicBezTo>
                          <a:pt x="80287" y="23600"/>
                          <a:pt x="73404" y="30406"/>
                          <a:pt x="64928"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7" name="Forme libre 89">
                    <a:extLst>
                      <a:ext uri="{FF2B5EF4-FFF2-40B4-BE49-F238E27FC236}">
                        <a16:creationId xmlns:a16="http://schemas.microsoft.com/office/drawing/2014/main" id="{400B160D-6659-62A2-7450-D39ED9DFB6C8}"/>
                      </a:ext>
                    </a:extLst>
                  </p:cNvPr>
                  <p:cNvSpPr/>
                  <p:nvPr/>
                </p:nvSpPr>
                <p:spPr>
                  <a:xfrm>
                    <a:off x="3778595" y="2967348"/>
                    <a:ext cx="73650" cy="54947"/>
                  </a:xfrm>
                  <a:custGeom>
                    <a:avLst/>
                    <a:gdLst>
                      <a:gd name="csX0" fmla="*/ 15373 w 73650"/>
                      <a:gd name="csY0" fmla="*/ 54947 h 54947"/>
                      <a:gd name="csX1" fmla="*/ 2057 w 73650"/>
                      <a:gd name="csY1" fmla="*/ 47346 h 54947"/>
                      <a:gd name="csX2" fmla="*/ 7687 w 73650"/>
                      <a:gd name="csY2" fmla="*/ 26585 h 54947"/>
                      <a:gd name="csX3" fmla="*/ 50622 w 73650"/>
                      <a:gd name="csY3" fmla="*/ 2043 h 54947"/>
                      <a:gd name="csX4" fmla="*/ 71594 w 73650"/>
                      <a:gd name="csY4" fmla="*/ 7601 h 54947"/>
                      <a:gd name="csX5" fmla="*/ 65964 w 73650"/>
                      <a:gd name="csY5" fmla="*/ 28361 h 54947"/>
                      <a:gd name="csX6" fmla="*/ 23029 w 73650"/>
                      <a:gd name="csY6" fmla="*/ 52903 h 54947"/>
                      <a:gd name="csX7" fmla="*/ 15373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15373" y="54947"/>
                        </a:moveTo>
                        <a:cubicBezTo>
                          <a:pt x="10068" y="54947"/>
                          <a:pt x="4903" y="52222"/>
                          <a:pt x="2057" y="47346"/>
                        </a:cubicBezTo>
                        <a:cubicBezTo>
                          <a:pt x="-2181" y="40074"/>
                          <a:pt x="340" y="30780"/>
                          <a:pt x="7687" y="26585"/>
                        </a:cubicBezTo>
                        <a:lnTo>
                          <a:pt x="50622" y="2043"/>
                        </a:lnTo>
                        <a:cubicBezTo>
                          <a:pt x="57953" y="-2167"/>
                          <a:pt x="67356" y="344"/>
                          <a:pt x="71594" y="7601"/>
                        </a:cubicBezTo>
                        <a:cubicBezTo>
                          <a:pt x="75832" y="14873"/>
                          <a:pt x="73311" y="24166"/>
                          <a:pt x="65964" y="28361"/>
                        </a:cubicBezTo>
                        <a:lnTo>
                          <a:pt x="23029" y="52903"/>
                        </a:lnTo>
                        <a:cubicBezTo>
                          <a:pt x="20617" y="54289"/>
                          <a:pt x="17972" y="54947"/>
                          <a:pt x="15373"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5" name="Forme libre 90">
                    <a:extLst>
                      <a:ext uri="{FF2B5EF4-FFF2-40B4-BE49-F238E27FC236}">
                        <a16:creationId xmlns:a16="http://schemas.microsoft.com/office/drawing/2014/main" id="{FD7C6C99-BB19-218C-2FEA-FE73A4DF3767}"/>
                      </a:ext>
                    </a:extLst>
                  </p:cNvPr>
                  <p:cNvSpPr/>
                  <p:nvPr/>
                </p:nvSpPr>
                <p:spPr>
                  <a:xfrm>
                    <a:off x="4293165" y="2967348"/>
                    <a:ext cx="73650" cy="54947"/>
                  </a:xfrm>
                  <a:custGeom>
                    <a:avLst/>
                    <a:gdLst>
                      <a:gd name="csX0" fmla="*/ 58277 w 73650"/>
                      <a:gd name="csY0" fmla="*/ 54947 h 54947"/>
                      <a:gd name="csX1" fmla="*/ 50622 w 73650"/>
                      <a:gd name="csY1" fmla="*/ 52903 h 54947"/>
                      <a:gd name="csX2" fmla="*/ 7687 w 73650"/>
                      <a:gd name="csY2" fmla="*/ 28361 h 54947"/>
                      <a:gd name="csX3" fmla="*/ 2057 w 73650"/>
                      <a:gd name="csY3" fmla="*/ 7601 h 54947"/>
                      <a:gd name="csX4" fmla="*/ 23029 w 73650"/>
                      <a:gd name="csY4" fmla="*/ 2043 h 54947"/>
                      <a:gd name="csX5" fmla="*/ 65964 w 73650"/>
                      <a:gd name="csY5" fmla="*/ 26585 h 54947"/>
                      <a:gd name="csX6" fmla="*/ 71594 w 73650"/>
                      <a:gd name="csY6" fmla="*/ 47346 h 54947"/>
                      <a:gd name="csX7" fmla="*/ 58277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58277" y="54947"/>
                        </a:moveTo>
                        <a:cubicBezTo>
                          <a:pt x="55679" y="54947"/>
                          <a:pt x="53034" y="54289"/>
                          <a:pt x="50622" y="52903"/>
                        </a:cubicBezTo>
                        <a:lnTo>
                          <a:pt x="7687" y="28361"/>
                        </a:lnTo>
                        <a:cubicBezTo>
                          <a:pt x="340" y="24166"/>
                          <a:pt x="-2181" y="14873"/>
                          <a:pt x="2057" y="7601"/>
                        </a:cubicBezTo>
                        <a:cubicBezTo>
                          <a:pt x="6295" y="344"/>
                          <a:pt x="15698" y="-2167"/>
                          <a:pt x="23029" y="2043"/>
                        </a:cubicBezTo>
                        <a:lnTo>
                          <a:pt x="65964" y="26585"/>
                        </a:lnTo>
                        <a:cubicBezTo>
                          <a:pt x="73311" y="30780"/>
                          <a:pt x="75832" y="40074"/>
                          <a:pt x="71594" y="47346"/>
                        </a:cubicBezTo>
                        <a:cubicBezTo>
                          <a:pt x="68748" y="52222"/>
                          <a:pt x="63582" y="54947"/>
                          <a:pt x="58277"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7" name="Forme libre 91">
                    <a:extLst>
                      <a:ext uri="{FF2B5EF4-FFF2-40B4-BE49-F238E27FC236}">
                        <a16:creationId xmlns:a16="http://schemas.microsoft.com/office/drawing/2014/main" id="{A5159E7A-42F7-3BF8-69D3-FAAD9CCA2634}"/>
                      </a:ext>
                    </a:extLst>
                  </p:cNvPr>
                  <p:cNvSpPr/>
                  <p:nvPr/>
                </p:nvSpPr>
                <p:spPr>
                  <a:xfrm>
                    <a:off x="4329634" y="2832581"/>
                    <a:ext cx="80301" cy="30405"/>
                  </a:xfrm>
                  <a:custGeom>
                    <a:avLst/>
                    <a:gdLst>
                      <a:gd name="csX0" fmla="*/ 64944 w 80301"/>
                      <a:gd name="csY0" fmla="*/ 30406 h 30405"/>
                      <a:gd name="csX1" fmla="*/ 15358 w 80301"/>
                      <a:gd name="csY1" fmla="*/ 30406 h 30405"/>
                      <a:gd name="csX2" fmla="*/ 0 w 80301"/>
                      <a:gd name="csY2" fmla="*/ 15203 h 30405"/>
                      <a:gd name="csX3" fmla="*/ 15358 w 80301"/>
                      <a:gd name="csY3" fmla="*/ 0 h 30405"/>
                      <a:gd name="csX4" fmla="*/ 64944 w 80301"/>
                      <a:gd name="csY4" fmla="*/ 0 h 30405"/>
                      <a:gd name="csX5" fmla="*/ 80302 w 80301"/>
                      <a:gd name="csY5" fmla="*/ 15203 h 30405"/>
                      <a:gd name="csX6" fmla="*/ 64944 w 80301"/>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301" h="30405">
                        <a:moveTo>
                          <a:pt x="64944" y="30406"/>
                        </a:moveTo>
                        <a:lnTo>
                          <a:pt x="15358" y="30406"/>
                        </a:lnTo>
                        <a:cubicBezTo>
                          <a:pt x="6883" y="30406"/>
                          <a:pt x="0" y="23600"/>
                          <a:pt x="0" y="15203"/>
                        </a:cubicBezTo>
                        <a:cubicBezTo>
                          <a:pt x="0" y="6805"/>
                          <a:pt x="6883" y="0"/>
                          <a:pt x="15358" y="0"/>
                        </a:cubicBezTo>
                        <a:lnTo>
                          <a:pt x="64944" y="0"/>
                        </a:lnTo>
                        <a:cubicBezTo>
                          <a:pt x="73419" y="0"/>
                          <a:pt x="80302" y="6805"/>
                          <a:pt x="80302" y="15203"/>
                        </a:cubicBezTo>
                        <a:cubicBezTo>
                          <a:pt x="80302" y="23600"/>
                          <a:pt x="73419" y="30406"/>
                          <a:pt x="64944"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62" name="Forme libre 92">
                    <a:extLst>
                      <a:ext uri="{FF2B5EF4-FFF2-40B4-BE49-F238E27FC236}">
                        <a16:creationId xmlns:a16="http://schemas.microsoft.com/office/drawing/2014/main" id="{3B158B3C-80CB-ECA5-EDC8-AA45944E6B86}"/>
                      </a:ext>
                    </a:extLst>
                  </p:cNvPr>
                  <p:cNvSpPr/>
                  <p:nvPr/>
                </p:nvSpPr>
                <p:spPr>
                  <a:xfrm>
                    <a:off x="4293165" y="2673261"/>
                    <a:ext cx="73650" cy="54950"/>
                  </a:xfrm>
                  <a:custGeom>
                    <a:avLst/>
                    <a:gdLst>
                      <a:gd name="csX0" fmla="*/ 15373 w 73650"/>
                      <a:gd name="csY0" fmla="*/ 54951 h 54950"/>
                      <a:gd name="csX1" fmla="*/ 2057 w 73650"/>
                      <a:gd name="csY1" fmla="*/ 47349 h 54950"/>
                      <a:gd name="csX2" fmla="*/ 7687 w 73650"/>
                      <a:gd name="csY2" fmla="*/ 26589 h 54950"/>
                      <a:gd name="csX3" fmla="*/ 50622 w 73650"/>
                      <a:gd name="csY3" fmla="*/ 2047 h 54950"/>
                      <a:gd name="csX4" fmla="*/ 71594 w 73650"/>
                      <a:gd name="csY4" fmla="*/ 7604 h 54950"/>
                      <a:gd name="csX5" fmla="*/ 65964 w 73650"/>
                      <a:gd name="csY5" fmla="*/ 28365 h 54950"/>
                      <a:gd name="csX6" fmla="*/ 23029 w 73650"/>
                      <a:gd name="csY6" fmla="*/ 52907 h 54950"/>
                      <a:gd name="csX7" fmla="*/ 15373 w 73650"/>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50">
                        <a:moveTo>
                          <a:pt x="15373" y="54951"/>
                        </a:moveTo>
                        <a:cubicBezTo>
                          <a:pt x="10068" y="54951"/>
                          <a:pt x="4903" y="52225"/>
                          <a:pt x="2057" y="47349"/>
                        </a:cubicBezTo>
                        <a:cubicBezTo>
                          <a:pt x="-2181" y="40077"/>
                          <a:pt x="340" y="30784"/>
                          <a:pt x="7687" y="26589"/>
                        </a:cubicBezTo>
                        <a:lnTo>
                          <a:pt x="50622" y="2047"/>
                        </a:lnTo>
                        <a:cubicBezTo>
                          <a:pt x="57968" y="-2164"/>
                          <a:pt x="67356" y="332"/>
                          <a:pt x="71594" y="7604"/>
                        </a:cubicBezTo>
                        <a:cubicBezTo>
                          <a:pt x="75832" y="14877"/>
                          <a:pt x="73311" y="24170"/>
                          <a:pt x="65964" y="28365"/>
                        </a:cubicBezTo>
                        <a:lnTo>
                          <a:pt x="23029" y="52907"/>
                        </a:lnTo>
                        <a:cubicBezTo>
                          <a:pt x="20617" y="54292"/>
                          <a:pt x="17972" y="54951"/>
                          <a:pt x="15373"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63" name="Forme libre 93">
                    <a:extLst>
                      <a:ext uri="{FF2B5EF4-FFF2-40B4-BE49-F238E27FC236}">
                        <a16:creationId xmlns:a16="http://schemas.microsoft.com/office/drawing/2014/main" id="{25DAD0ED-CF31-2287-92EC-81F54A58ADB7}"/>
                      </a:ext>
                    </a:extLst>
                  </p:cNvPr>
                  <p:cNvSpPr/>
                  <p:nvPr/>
                </p:nvSpPr>
                <p:spPr>
                  <a:xfrm>
                    <a:off x="4193499" y="2556645"/>
                    <a:ext cx="55493" cy="72908"/>
                  </a:xfrm>
                  <a:custGeom>
                    <a:avLst/>
                    <a:gdLst>
                      <a:gd name="csX0" fmla="*/ 15342 w 55493"/>
                      <a:gd name="csY0" fmla="*/ 72909 h 72908"/>
                      <a:gd name="csX1" fmla="*/ 7687 w 55493"/>
                      <a:gd name="csY1" fmla="*/ 70873 h 72908"/>
                      <a:gd name="csX2" fmla="*/ 2057 w 55493"/>
                      <a:gd name="csY2" fmla="*/ 50112 h 72908"/>
                      <a:gd name="csX3" fmla="*/ 26834 w 55493"/>
                      <a:gd name="csY3" fmla="*/ 7604 h 72908"/>
                      <a:gd name="csX4" fmla="*/ 47807 w 55493"/>
                      <a:gd name="csY4" fmla="*/ 2031 h 72908"/>
                      <a:gd name="csX5" fmla="*/ 53436 w 55493"/>
                      <a:gd name="csY5" fmla="*/ 22791 h 72908"/>
                      <a:gd name="csX6" fmla="*/ 28659 w 55493"/>
                      <a:gd name="csY6" fmla="*/ 65300 h 72908"/>
                      <a:gd name="csX7" fmla="*/ 15343 w 55493"/>
                      <a:gd name="csY7" fmla="*/ 72909 h 729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493" h="72908">
                        <a:moveTo>
                          <a:pt x="15342" y="72909"/>
                        </a:moveTo>
                        <a:cubicBezTo>
                          <a:pt x="12744" y="72909"/>
                          <a:pt x="10099" y="72250"/>
                          <a:pt x="7687" y="70873"/>
                        </a:cubicBezTo>
                        <a:cubicBezTo>
                          <a:pt x="340" y="66678"/>
                          <a:pt x="-2181" y="57384"/>
                          <a:pt x="2057" y="50112"/>
                        </a:cubicBezTo>
                        <a:lnTo>
                          <a:pt x="26834" y="7604"/>
                        </a:lnTo>
                        <a:cubicBezTo>
                          <a:pt x="31072" y="324"/>
                          <a:pt x="40475" y="-2149"/>
                          <a:pt x="47807" y="2031"/>
                        </a:cubicBezTo>
                        <a:cubicBezTo>
                          <a:pt x="55153" y="6226"/>
                          <a:pt x="57674" y="15519"/>
                          <a:pt x="53436" y="22791"/>
                        </a:cubicBezTo>
                        <a:lnTo>
                          <a:pt x="28659" y="65300"/>
                        </a:lnTo>
                        <a:cubicBezTo>
                          <a:pt x="25813" y="70184"/>
                          <a:pt x="20648" y="72909"/>
                          <a:pt x="15343"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0" name="Forme libre 94">
                  <a:extLst>
                    <a:ext uri="{FF2B5EF4-FFF2-40B4-BE49-F238E27FC236}">
                      <a16:creationId xmlns:a16="http://schemas.microsoft.com/office/drawing/2014/main" id="{23760CB6-FDF4-783F-A480-9DE784FD44FA}"/>
                    </a:ext>
                  </a:extLst>
                </p:cNvPr>
                <p:cNvSpPr/>
                <p:nvPr/>
              </p:nvSpPr>
              <p:spPr>
                <a:xfrm>
                  <a:off x="3977710" y="3177333"/>
                  <a:ext cx="189990" cy="98137"/>
                </a:xfrm>
                <a:custGeom>
                  <a:avLst/>
                  <a:gdLst>
                    <a:gd name="csX0" fmla="*/ 135718 w 189990"/>
                    <a:gd name="csY0" fmla="*/ 98137 h 98137"/>
                    <a:gd name="csX1" fmla="*/ 54272 w 189990"/>
                    <a:gd name="csY1" fmla="*/ 98137 h 98137"/>
                    <a:gd name="csX2" fmla="*/ 0 w 189990"/>
                    <a:gd name="csY2" fmla="*/ 44414 h 98137"/>
                    <a:gd name="csX3" fmla="*/ 0 w 189990"/>
                    <a:gd name="csY3" fmla="*/ 15203 h 98137"/>
                    <a:gd name="csX4" fmla="*/ 15358 w 189990"/>
                    <a:gd name="csY4" fmla="*/ 0 h 98137"/>
                    <a:gd name="csX5" fmla="*/ 30717 w 189990"/>
                    <a:gd name="csY5" fmla="*/ 15203 h 98137"/>
                    <a:gd name="csX6" fmla="*/ 30717 w 189990"/>
                    <a:gd name="csY6" fmla="*/ 44414 h 98137"/>
                    <a:gd name="csX7" fmla="*/ 54272 w 189990"/>
                    <a:gd name="csY7" fmla="*/ 67732 h 98137"/>
                    <a:gd name="csX8" fmla="*/ 135719 w 189990"/>
                    <a:gd name="csY8" fmla="*/ 67732 h 98137"/>
                    <a:gd name="csX9" fmla="*/ 159274 w 189990"/>
                    <a:gd name="csY9" fmla="*/ 44414 h 98137"/>
                    <a:gd name="csX10" fmla="*/ 159274 w 189990"/>
                    <a:gd name="csY10" fmla="*/ 15203 h 98137"/>
                    <a:gd name="csX11" fmla="*/ 174632 w 189990"/>
                    <a:gd name="csY11" fmla="*/ 0 h 98137"/>
                    <a:gd name="csX12" fmla="*/ 189990 w 189990"/>
                    <a:gd name="csY12" fmla="*/ 15203 h 98137"/>
                    <a:gd name="csX13" fmla="*/ 189990 w 189990"/>
                    <a:gd name="csY13" fmla="*/ 44414 h 98137"/>
                    <a:gd name="csX14" fmla="*/ 135719 w 189990"/>
                    <a:gd name="csY14" fmla="*/ 98137 h 98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9990" h="98137">
                      <a:moveTo>
                        <a:pt x="135718" y="98137"/>
                      </a:moveTo>
                      <a:lnTo>
                        <a:pt x="54272" y="98137"/>
                      </a:lnTo>
                      <a:cubicBezTo>
                        <a:pt x="24344" y="98137"/>
                        <a:pt x="0" y="74039"/>
                        <a:pt x="0" y="44414"/>
                      </a:cubicBezTo>
                      <a:lnTo>
                        <a:pt x="0" y="15203"/>
                      </a:lnTo>
                      <a:cubicBezTo>
                        <a:pt x="0" y="6813"/>
                        <a:pt x="6883" y="0"/>
                        <a:pt x="15358" y="0"/>
                      </a:cubicBezTo>
                      <a:cubicBezTo>
                        <a:pt x="23834" y="0"/>
                        <a:pt x="30717" y="6813"/>
                        <a:pt x="30717" y="15203"/>
                      </a:cubicBezTo>
                      <a:lnTo>
                        <a:pt x="30717" y="44414"/>
                      </a:lnTo>
                      <a:cubicBezTo>
                        <a:pt x="30717" y="57275"/>
                        <a:pt x="41280" y="67732"/>
                        <a:pt x="54272" y="67732"/>
                      </a:cubicBezTo>
                      <a:lnTo>
                        <a:pt x="135719" y="67732"/>
                      </a:lnTo>
                      <a:cubicBezTo>
                        <a:pt x="148710" y="67732"/>
                        <a:pt x="159274" y="57275"/>
                        <a:pt x="159274" y="44414"/>
                      </a:cubicBezTo>
                      <a:lnTo>
                        <a:pt x="159274" y="15203"/>
                      </a:lnTo>
                      <a:cubicBezTo>
                        <a:pt x="159274" y="6813"/>
                        <a:pt x="166157" y="0"/>
                        <a:pt x="174632" y="0"/>
                      </a:cubicBezTo>
                      <a:cubicBezTo>
                        <a:pt x="183108" y="0"/>
                        <a:pt x="189990" y="6813"/>
                        <a:pt x="189990" y="15203"/>
                      </a:cubicBezTo>
                      <a:lnTo>
                        <a:pt x="189990" y="44414"/>
                      </a:lnTo>
                      <a:cubicBezTo>
                        <a:pt x="189990" y="74039"/>
                        <a:pt x="165646" y="98137"/>
                        <a:pt x="135719" y="9813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1" name="Forme libre 95">
                  <a:extLst>
                    <a:ext uri="{FF2B5EF4-FFF2-40B4-BE49-F238E27FC236}">
                      <a16:creationId xmlns:a16="http://schemas.microsoft.com/office/drawing/2014/main" id="{C9F7FD89-2CED-74C6-B7FE-AF9EFA2A3C9B}"/>
                    </a:ext>
                  </a:extLst>
                </p:cNvPr>
                <p:cNvSpPr/>
                <p:nvPr/>
              </p:nvSpPr>
              <p:spPr>
                <a:xfrm>
                  <a:off x="3944457" y="3102375"/>
                  <a:ext cx="256496" cy="105363"/>
                </a:xfrm>
                <a:custGeom>
                  <a:avLst/>
                  <a:gdLst>
                    <a:gd name="csX0" fmla="*/ 209648 w 256496"/>
                    <a:gd name="csY0" fmla="*/ 105364 h 105363"/>
                    <a:gd name="csX1" fmla="*/ 46848 w 256496"/>
                    <a:gd name="csY1" fmla="*/ 105364 h 105363"/>
                    <a:gd name="csX2" fmla="*/ 0 w 256496"/>
                    <a:gd name="csY2" fmla="*/ 58990 h 105363"/>
                    <a:gd name="csX3" fmla="*/ 0 w 256496"/>
                    <a:gd name="csY3" fmla="*/ 15203 h 105363"/>
                    <a:gd name="csX4" fmla="*/ 15358 w 256496"/>
                    <a:gd name="csY4" fmla="*/ 0 h 105363"/>
                    <a:gd name="csX5" fmla="*/ 56793 w 256496"/>
                    <a:gd name="csY5" fmla="*/ 0 h 105363"/>
                    <a:gd name="csX6" fmla="*/ 72151 w 256496"/>
                    <a:gd name="csY6" fmla="*/ 15203 h 105363"/>
                    <a:gd name="csX7" fmla="*/ 56793 w 256496"/>
                    <a:gd name="csY7" fmla="*/ 30406 h 105363"/>
                    <a:gd name="csX8" fmla="*/ 30717 w 256496"/>
                    <a:gd name="csY8" fmla="*/ 30406 h 105363"/>
                    <a:gd name="csX9" fmla="*/ 30717 w 256496"/>
                    <a:gd name="csY9" fmla="*/ 58990 h 105363"/>
                    <a:gd name="csX10" fmla="*/ 46848 w 256496"/>
                    <a:gd name="csY10" fmla="*/ 74958 h 105363"/>
                    <a:gd name="csX11" fmla="*/ 209648 w 256496"/>
                    <a:gd name="csY11" fmla="*/ 74958 h 105363"/>
                    <a:gd name="csX12" fmla="*/ 225780 w 256496"/>
                    <a:gd name="csY12" fmla="*/ 58990 h 105363"/>
                    <a:gd name="csX13" fmla="*/ 225780 w 256496"/>
                    <a:gd name="csY13" fmla="*/ 30406 h 105363"/>
                    <a:gd name="csX14" fmla="*/ 100579 w 256496"/>
                    <a:gd name="csY14" fmla="*/ 30406 h 105363"/>
                    <a:gd name="csX15" fmla="*/ 85220 w 256496"/>
                    <a:gd name="csY15" fmla="*/ 15203 h 105363"/>
                    <a:gd name="csX16" fmla="*/ 100579 w 256496"/>
                    <a:gd name="csY16" fmla="*/ 0 h 105363"/>
                    <a:gd name="csX17" fmla="*/ 241138 w 256496"/>
                    <a:gd name="csY17" fmla="*/ 0 h 105363"/>
                    <a:gd name="csX18" fmla="*/ 256496 w 256496"/>
                    <a:gd name="csY18" fmla="*/ 15203 h 105363"/>
                    <a:gd name="csX19" fmla="*/ 256496 w 256496"/>
                    <a:gd name="csY19" fmla="*/ 58990 h 105363"/>
                    <a:gd name="csX20" fmla="*/ 209648 w 256496"/>
                    <a:gd name="csY20" fmla="*/ 105364 h 105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6496" h="105363">
                      <a:moveTo>
                        <a:pt x="209648" y="105364"/>
                      </a:moveTo>
                      <a:lnTo>
                        <a:pt x="46848" y="105364"/>
                      </a:lnTo>
                      <a:cubicBezTo>
                        <a:pt x="21019" y="105364"/>
                        <a:pt x="0" y="84557"/>
                        <a:pt x="0" y="58990"/>
                      </a:cubicBezTo>
                      <a:lnTo>
                        <a:pt x="0" y="15203"/>
                      </a:lnTo>
                      <a:cubicBezTo>
                        <a:pt x="0" y="6813"/>
                        <a:pt x="6883" y="0"/>
                        <a:pt x="15358" y="0"/>
                      </a:cubicBezTo>
                      <a:lnTo>
                        <a:pt x="56793" y="0"/>
                      </a:lnTo>
                      <a:cubicBezTo>
                        <a:pt x="65269" y="0"/>
                        <a:pt x="72151" y="6813"/>
                        <a:pt x="72151" y="15203"/>
                      </a:cubicBezTo>
                      <a:cubicBezTo>
                        <a:pt x="72151" y="23593"/>
                        <a:pt x="65269" y="30406"/>
                        <a:pt x="56793" y="30406"/>
                      </a:cubicBezTo>
                      <a:lnTo>
                        <a:pt x="30717" y="30406"/>
                      </a:lnTo>
                      <a:lnTo>
                        <a:pt x="30717" y="58990"/>
                      </a:lnTo>
                      <a:cubicBezTo>
                        <a:pt x="30717" y="67793"/>
                        <a:pt x="37955" y="74958"/>
                        <a:pt x="46848" y="74958"/>
                      </a:cubicBezTo>
                      <a:lnTo>
                        <a:pt x="209648" y="74958"/>
                      </a:lnTo>
                      <a:cubicBezTo>
                        <a:pt x="218542" y="74958"/>
                        <a:pt x="225780" y="67793"/>
                        <a:pt x="225780" y="58990"/>
                      </a:cubicBezTo>
                      <a:lnTo>
                        <a:pt x="225780" y="30406"/>
                      </a:lnTo>
                      <a:lnTo>
                        <a:pt x="100579" y="30406"/>
                      </a:lnTo>
                      <a:cubicBezTo>
                        <a:pt x="92103" y="30406"/>
                        <a:pt x="85220" y="23593"/>
                        <a:pt x="85220" y="15203"/>
                      </a:cubicBezTo>
                      <a:cubicBezTo>
                        <a:pt x="85220" y="6813"/>
                        <a:pt x="92103" y="0"/>
                        <a:pt x="100579" y="0"/>
                      </a:cubicBezTo>
                      <a:lnTo>
                        <a:pt x="241138" y="0"/>
                      </a:lnTo>
                      <a:cubicBezTo>
                        <a:pt x="249614" y="0"/>
                        <a:pt x="256496" y="6813"/>
                        <a:pt x="256496" y="15203"/>
                      </a:cubicBezTo>
                      <a:lnTo>
                        <a:pt x="256496" y="58990"/>
                      </a:lnTo>
                      <a:cubicBezTo>
                        <a:pt x="256496" y="84557"/>
                        <a:pt x="235477" y="105364"/>
                        <a:pt x="209648" y="105364"/>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7" name="Forme libre 96">
                <a:extLst>
                  <a:ext uri="{FF2B5EF4-FFF2-40B4-BE49-F238E27FC236}">
                    <a16:creationId xmlns:a16="http://schemas.microsoft.com/office/drawing/2014/main" id="{4046EB2E-80DA-225A-BAC6-C69F32825689}"/>
                  </a:ext>
                </a:extLst>
              </p:cNvPr>
              <p:cNvSpPr/>
              <p:nvPr/>
            </p:nvSpPr>
            <p:spPr>
              <a:xfrm>
                <a:off x="3959723" y="2865700"/>
                <a:ext cx="226518" cy="204094"/>
              </a:xfrm>
              <a:custGeom>
                <a:avLst/>
                <a:gdLst>
                  <a:gd name="csX0" fmla="*/ 79095 w 226518"/>
                  <a:gd name="csY0" fmla="*/ 204094 h 204094"/>
                  <a:gd name="csX1" fmla="*/ 71687 w 226518"/>
                  <a:gd name="csY1" fmla="*/ 165903 h 204094"/>
                  <a:gd name="csX2" fmla="*/ 64062 w 226518"/>
                  <a:gd name="csY2" fmla="*/ 126763 h 204094"/>
                  <a:gd name="csX3" fmla="*/ 58030 w 226518"/>
                  <a:gd name="csY3" fmla="*/ 87975 h 204094"/>
                  <a:gd name="csX4" fmla="*/ 11491 w 226518"/>
                  <a:gd name="csY4" fmla="*/ 67276 h 204094"/>
                  <a:gd name="csX5" fmla="*/ 2459 w 226518"/>
                  <a:gd name="csY5" fmla="*/ 26138 h 204094"/>
                  <a:gd name="csX6" fmla="*/ 35975 w 226518"/>
                  <a:gd name="csY6" fmla="*/ 233 h 204094"/>
                  <a:gd name="csX7" fmla="*/ 84617 w 226518"/>
                  <a:gd name="csY7" fmla="*/ 58144 h 204094"/>
                  <a:gd name="csX8" fmla="*/ 141905 w 226518"/>
                  <a:gd name="csY8" fmla="*/ 58098 h 204094"/>
                  <a:gd name="csX9" fmla="*/ 190531 w 226518"/>
                  <a:gd name="csY9" fmla="*/ 233 h 204094"/>
                  <a:gd name="csX10" fmla="*/ 224063 w 226518"/>
                  <a:gd name="csY10" fmla="*/ 26146 h 204094"/>
                  <a:gd name="csX11" fmla="*/ 215030 w 226518"/>
                  <a:gd name="csY11" fmla="*/ 67276 h 204094"/>
                  <a:gd name="csX12" fmla="*/ 168476 w 226518"/>
                  <a:gd name="csY12" fmla="*/ 87929 h 204094"/>
                  <a:gd name="csX13" fmla="*/ 162444 w 226518"/>
                  <a:gd name="csY13" fmla="*/ 126756 h 204094"/>
                  <a:gd name="csX14" fmla="*/ 154835 w 226518"/>
                  <a:gd name="csY14" fmla="*/ 165835 h 204094"/>
                  <a:gd name="csX15" fmla="*/ 147581 w 226518"/>
                  <a:gd name="csY15" fmla="*/ 203099 h 204094"/>
                  <a:gd name="csX16" fmla="*/ 132254 w 226518"/>
                  <a:gd name="csY16" fmla="*/ 201783 h 204094"/>
                  <a:gd name="csX17" fmla="*/ 117081 w 226518"/>
                  <a:gd name="csY17" fmla="*/ 199471 h 204094"/>
                  <a:gd name="csX18" fmla="*/ 117236 w 226518"/>
                  <a:gd name="csY18" fmla="*/ 198476 h 204094"/>
                  <a:gd name="csX19" fmla="*/ 124845 w 226518"/>
                  <a:gd name="csY19" fmla="*/ 159290 h 204094"/>
                  <a:gd name="csX20" fmla="*/ 132099 w 226518"/>
                  <a:gd name="csY20" fmla="*/ 122124 h 204094"/>
                  <a:gd name="csX21" fmla="*/ 137327 w 226518"/>
                  <a:gd name="csY21" fmla="*/ 88442 h 204094"/>
                  <a:gd name="csX22" fmla="*/ 89180 w 226518"/>
                  <a:gd name="csY22" fmla="*/ 88481 h 204094"/>
                  <a:gd name="csX23" fmla="*/ 94407 w 226518"/>
                  <a:gd name="csY23" fmla="*/ 122132 h 204094"/>
                  <a:gd name="csX24" fmla="*/ 101676 w 226518"/>
                  <a:gd name="csY24" fmla="*/ 159351 h 204094"/>
                  <a:gd name="csX25" fmla="*/ 109286 w 226518"/>
                  <a:gd name="csY25" fmla="*/ 198476 h 204094"/>
                  <a:gd name="csX26" fmla="*/ 94268 w 226518"/>
                  <a:gd name="csY26" fmla="*/ 201783 h 204094"/>
                  <a:gd name="csX27" fmla="*/ 79095 w 226518"/>
                  <a:gd name="csY27" fmla="*/ 204094 h 204094"/>
                  <a:gd name="csX28" fmla="*/ 40027 w 226518"/>
                  <a:gd name="csY28" fmla="*/ 30440 h 204094"/>
                  <a:gd name="csX29" fmla="*/ 38790 w 226518"/>
                  <a:gd name="csY29" fmla="*/ 30501 h 204094"/>
                  <a:gd name="csX30" fmla="*/ 31335 w 226518"/>
                  <a:gd name="csY30" fmla="*/ 36472 h 204094"/>
                  <a:gd name="csX31" fmla="*/ 33206 w 226518"/>
                  <a:gd name="csY31" fmla="*/ 45781 h 204094"/>
                  <a:gd name="csX32" fmla="*/ 53313 w 226518"/>
                  <a:gd name="csY32" fmla="*/ 56299 h 204094"/>
                  <a:gd name="csX33" fmla="*/ 40027 w 226518"/>
                  <a:gd name="csY33" fmla="*/ 30440 h 204094"/>
                  <a:gd name="csX34" fmla="*/ 186464 w 226518"/>
                  <a:gd name="csY34" fmla="*/ 30440 h 204094"/>
                  <a:gd name="csX35" fmla="*/ 173209 w 226518"/>
                  <a:gd name="csY35" fmla="*/ 56276 h 204094"/>
                  <a:gd name="csX36" fmla="*/ 193315 w 226518"/>
                  <a:gd name="csY36" fmla="*/ 45781 h 204094"/>
                  <a:gd name="csX37" fmla="*/ 195171 w 226518"/>
                  <a:gd name="csY37" fmla="*/ 36480 h 204094"/>
                  <a:gd name="csX38" fmla="*/ 187716 w 226518"/>
                  <a:gd name="csY38" fmla="*/ 30501 h 204094"/>
                  <a:gd name="csX39" fmla="*/ 186464 w 226518"/>
                  <a:gd name="csY39" fmla="*/ 30440 h 204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26518" h="204094">
                    <a:moveTo>
                      <a:pt x="79095" y="204094"/>
                    </a:moveTo>
                    <a:cubicBezTo>
                      <a:pt x="76528" y="187667"/>
                      <a:pt x="74177" y="177087"/>
                      <a:pt x="71687" y="165903"/>
                    </a:cubicBezTo>
                    <a:cubicBezTo>
                      <a:pt x="69197" y="154727"/>
                      <a:pt x="66614" y="143183"/>
                      <a:pt x="64062" y="126763"/>
                    </a:cubicBezTo>
                    <a:lnTo>
                      <a:pt x="58030" y="87975"/>
                    </a:lnTo>
                    <a:cubicBezTo>
                      <a:pt x="44837" y="86421"/>
                      <a:pt x="25922" y="81568"/>
                      <a:pt x="11491" y="67276"/>
                    </a:cubicBezTo>
                    <a:cubicBezTo>
                      <a:pt x="588" y="56490"/>
                      <a:pt x="-2862" y="40728"/>
                      <a:pt x="2459" y="26138"/>
                    </a:cubicBezTo>
                    <a:cubicBezTo>
                      <a:pt x="7779" y="11555"/>
                      <a:pt x="20632" y="1634"/>
                      <a:pt x="35975" y="233"/>
                    </a:cubicBezTo>
                    <a:cubicBezTo>
                      <a:pt x="75863" y="-3380"/>
                      <a:pt x="81802" y="37069"/>
                      <a:pt x="84617" y="58144"/>
                    </a:cubicBezTo>
                    <a:lnTo>
                      <a:pt x="141905" y="58098"/>
                    </a:lnTo>
                    <a:cubicBezTo>
                      <a:pt x="144720" y="37016"/>
                      <a:pt x="150442" y="-3433"/>
                      <a:pt x="190531" y="233"/>
                    </a:cubicBezTo>
                    <a:cubicBezTo>
                      <a:pt x="205890" y="1634"/>
                      <a:pt x="218727" y="11563"/>
                      <a:pt x="224063" y="26146"/>
                    </a:cubicBezTo>
                    <a:cubicBezTo>
                      <a:pt x="229383" y="40736"/>
                      <a:pt x="225919" y="56490"/>
                      <a:pt x="215030" y="67276"/>
                    </a:cubicBezTo>
                    <a:cubicBezTo>
                      <a:pt x="200677" y="81468"/>
                      <a:pt x="181932" y="86352"/>
                      <a:pt x="168476" y="87929"/>
                    </a:cubicBezTo>
                    <a:lnTo>
                      <a:pt x="162444" y="126756"/>
                    </a:lnTo>
                    <a:cubicBezTo>
                      <a:pt x="159892" y="143153"/>
                      <a:pt x="157325" y="154681"/>
                      <a:pt x="154835" y="165835"/>
                    </a:cubicBezTo>
                    <a:cubicBezTo>
                      <a:pt x="152345" y="177042"/>
                      <a:pt x="149994" y="187621"/>
                      <a:pt x="147581" y="203099"/>
                    </a:cubicBezTo>
                    <a:lnTo>
                      <a:pt x="132254" y="201783"/>
                    </a:lnTo>
                    <a:lnTo>
                      <a:pt x="117081" y="199471"/>
                    </a:lnTo>
                    <a:lnTo>
                      <a:pt x="117236" y="198476"/>
                    </a:lnTo>
                    <a:cubicBezTo>
                      <a:pt x="119788" y="182040"/>
                      <a:pt x="122355" y="170474"/>
                      <a:pt x="124845" y="159290"/>
                    </a:cubicBezTo>
                    <a:cubicBezTo>
                      <a:pt x="127335" y="148113"/>
                      <a:pt x="129686" y="137557"/>
                      <a:pt x="132099" y="122124"/>
                    </a:cubicBezTo>
                    <a:lnTo>
                      <a:pt x="137327" y="88442"/>
                    </a:lnTo>
                    <a:lnTo>
                      <a:pt x="89180" y="88481"/>
                    </a:lnTo>
                    <a:lnTo>
                      <a:pt x="94407" y="122132"/>
                    </a:lnTo>
                    <a:cubicBezTo>
                      <a:pt x="96820" y="137580"/>
                      <a:pt x="99171" y="148159"/>
                      <a:pt x="101676" y="159351"/>
                    </a:cubicBezTo>
                    <a:cubicBezTo>
                      <a:pt x="104151" y="170519"/>
                      <a:pt x="106734" y="182063"/>
                      <a:pt x="109286" y="198476"/>
                    </a:cubicBezTo>
                    <a:lnTo>
                      <a:pt x="94268" y="201783"/>
                    </a:lnTo>
                    <a:lnTo>
                      <a:pt x="79095" y="204094"/>
                    </a:lnTo>
                    <a:close/>
                    <a:moveTo>
                      <a:pt x="40027" y="30440"/>
                    </a:moveTo>
                    <a:cubicBezTo>
                      <a:pt x="39625" y="30440"/>
                      <a:pt x="39207" y="30463"/>
                      <a:pt x="38790" y="30501"/>
                    </a:cubicBezTo>
                    <a:cubicBezTo>
                      <a:pt x="33871" y="30953"/>
                      <a:pt x="31938" y="34826"/>
                      <a:pt x="31335" y="36472"/>
                    </a:cubicBezTo>
                    <a:cubicBezTo>
                      <a:pt x="30747" y="38118"/>
                      <a:pt x="29711" y="42328"/>
                      <a:pt x="33206" y="45781"/>
                    </a:cubicBezTo>
                    <a:cubicBezTo>
                      <a:pt x="38975" y="51491"/>
                      <a:pt x="46430" y="54607"/>
                      <a:pt x="53313" y="56299"/>
                    </a:cubicBezTo>
                    <a:cubicBezTo>
                      <a:pt x="49957" y="35186"/>
                      <a:pt x="46121" y="30440"/>
                      <a:pt x="40027" y="30440"/>
                    </a:cubicBezTo>
                    <a:close/>
                    <a:moveTo>
                      <a:pt x="186464" y="30440"/>
                    </a:moveTo>
                    <a:cubicBezTo>
                      <a:pt x="180385" y="30440"/>
                      <a:pt x="176550" y="35186"/>
                      <a:pt x="173209" y="56276"/>
                    </a:cubicBezTo>
                    <a:cubicBezTo>
                      <a:pt x="180138" y="54584"/>
                      <a:pt x="187562" y="51468"/>
                      <a:pt x="193315" y="45781"/>
                    </a:cubicBezTo>
                    <a:cubicBezTo>
                      <a:pt x="196795" y="42328"/>
                      <a:pt x="195774" y="38126"/>
                      <a:pt x="195171" y="36480"/>
                    </a:cubicBezTo>
                    <a:cubicBezTo>
                      <a:pt x="194568" y="34834"/>
                      <a:pt x="192650" y="30953"/>
                      <a:pt x="187716" y="30501"/>
                    </a:cubicBezTo>
                    <a:cubicBezTo>
                      <a:pt x="187299" y="30463"/>
                      <a:pt x="186881" y="30440"/>
                      <a:pt x="186464" y="30440"/>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64" name="Groupe 63">
            <a:extLst>
              <a:ext uri="{FF2B5EF4-FFF2-40B4-BE49-F238E27FC236}">
                <a16:creationId xmlns:a16="http://schemas.microsoft.com/office/drawing/2014/main" id="{838F0DEF-F311-3599-811F-32474D8391E8}"/>
              </a:ext>
            </a:extLst>
          </p:cNvPr>
          <p:cNvGrpSpPr>
            <a:grpSpLocks noChangeAspect="1"/>
          </p:cNvGrpSpPr>
          <p:nvPr/>
        </p:nvGrpSpPr>
        <p:grpSpPr>
          <a:xfrm>
            <a:off x="1111645" y="4300065"/>
            <a:ext cx="798721" cy="724260"/>
            <a:chOff x="3573656" y="2513956"/>
            <a:chExt cx="998101" cy="905055"/>
          </a:xfrm>
        </p:grpSpPr>
        <p:sp>
          <p:nvSpPr>
            <p:cNvPr id="65" name="Forme libre 80">
              <a:extLst>
                <a:ext uri="{FF2B5EF4-FFF2-40B4-BE49-F238E27FC236}">
                  <a16:creationId xmlns:a16="http://schemas.microsoft.com/office/drawing/2014/main" id="{A72F2589-EE53-A567-6188-1E26C263CF0B}"/>
                </a:ext>
              </a:extLst>
            </p:cNvPr>
            <p:cNvSpPr/>
            <p:nvPr/>
          </p:nvSpPr>
          <p:spPr>
            <a:xfrm>
              <a:off x="3573656" y="2779740"/>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chemeClr val="accent2"/>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66" name="Graphique 6">
              <a:extLst>
                <a:ext uri="{FF2B5EF4-FFF2-40B4-BE49-F238E27FC236}">
                  <a16:creationId xmlns:a16="http://schemas.microsoft.com/office/drawing/2014/main" id="{1B226549-94A5-89C1-FEC7-7F8791D37AFD}"/>
                </a:ext>
              </a:extLst>
            </p:cNvPr>
            <p:cNvGrpSpPr/>
            <p:nvPr/>
          </p:nvGrpSpPr>
          <p:grpSpPr>
            <a:xfrm>
              <a:off x="3735474" y="2513956"/>
              <a:ext cx="674462" cy="761514"/>
              <a:chOff x="3735474" y="2513956"/>
              <a:chExt cx="674462" cy="761514"/>
            </a:xfrm>
            <a:solidFill>
              <a:schemeClr val="accent3"/>
            </a:solidFill>
          </p:grpSpPr>
          <p:grpSp>
            <p:nvGrpSpPr>
              <p:cNvPr id="67" name="Graphique 6">
                <a:extLst>
                  <a:ext uri="{FF2B5EF4-FFF2-40B4-BE49-F238E27FC236}">
                    <a16:creationId xmlns:a16="http://schemas.microsoft.com/office/drawing/2014/main" id="{E770CAA6-56EB-78EE-6F5D-BBB4E3A2B71C}"/>
                  </a:ext>
                </a:extLst>
              </p:cNvPr>
              <p:cNvGrpSpPr/>
              <p:nvPr/>
            </p:nvGrpSpPr>
            <p:grpSpPr>
              <a:xfrm>
                <a:off x="3735474" y="2513956"/>
                <a:ext cx="674462" cy="761514"/>
                <a:chOff x="3735474" y="2513956"/>
                <a:chExt cx="674462" cy="761514"/>
              </a:xfrm>
              <a:grpFill/>
            </p:grpSpPr>
            <p:sp>
              <p:nvSpPr>
                <p:cNvPr id="69" name="Forme libre 83">
                  <a:extLst>
                    <a:ext uri="{FF2B5EF4-FFF2-40B4-BE49-F238E27FC236}">
                      <a16:creationId xmlns:a16="http://schemas.microsoft.com/office/drawing/2014/main" id="{67741BA6-326F-0F71-0F0E-6FE6612D68E7}"/>
                    </a:ext>
                  </a:extLst>
                </p:cNvPr>
                <p:cNvSpPr/>
                <p:nvPr/>
              </p:nvSpPr>
              <p:spPr>
                <a:xfrm>
                  <a:off x="3850480" y="2627686"/>
                  <a:ext cx="444385" cy="469084"/>
                </a:xfrm>
                <a:custGeom>
                  <a:avLst/>
                  <a:gdLst>
                    <a:gd name="csX0" fmla="*/ 343977 w 444385"/>
                    <a:gd name="csY0" fmla="*/ 469085 h 469084"/>
                    <a:gd name="csX1" fmla="*/ 328619 w 444385"/>
                    <a:gd name="csY1" fmla="*/ 453882 h 469084"/>
                    <a:gd name="csX2" fmla="*/ 328619 w 444385"/>
                    <a:gd name="csY2" fmla="*/ 429432 h 469084"/>
                    <a:gd name="csX3" fmla="*/ 361439 w 444385"/>
                    <a:gd name="csY3" fmla="*/ 350003 h 469084"/>
                    <a:gd name="csX4" fmla="*/ 413669 w 444385"/>
                    <a:gd name="csY4" fmla="*/ 219952 h 469084"/>
                    <a:gd name="csX5" fmla="*/ 353288 w 444385"/>
                    <a:gd name="csY5" fmla="*/ 81794 h 469084"/>
                    <a:gd name="csX6" fmla="*/ 209945 w 444385"/>
                    <a:gd name="csY6" fmla="*/ 30788 h 469084"/>
                    <a:gd name="csX7" fmla="*/ 30874 w 444385"/>
                    <a:gd name="csY7" fmla="*/ 212052 h 469084"/>
                    <a:gd name="csX8" fmla="*/ 83599 w 444385"/>
                    <a:gd name="csY8" fmla="*/ 350700 h 469084"/>
                    <a:gd name="csX9" fmla="*/ 115831 w 444385"/>
                    <a:gd name="csY9" fmla="*/ 429416 h 469084"/>
                    <a:gd name="csX10" fmla="*/ 115831 w 444385"/>
                    <a:gd name="csY10" fmla="*/ 453882 h 469084"/>
                    <a:gd name="csX11" fmla="*/ 100473 w 444385"/>
                    <a:gd name="csY11" fmla="*/ 469085 h 469084"/>
                    <a:gd name="csX12" fmla="*/ 85114 w 444385"/>
                    <a:gd name="csY12" fmla="*/ 453882 h 469084"/>
                    <a:gd name="csX13" fmla="*/ 85114 w 444385"/>
                    <a:gd name="csY13" fmla="*/ 429416 h 469084"/>
                    <a:gd name="csX14" fmla="*/ 61389 w 444385"/>
                    <a:gd name="csY14" fmla="*/ 371682 h 469084"/>
                    <a:gd name="csX15" fmla="*/ 188 w 444385"/>
                    <a:gd name="csY15" fmla="*/ 210827 h 469084"/>
                    <a:gd name="csX16" fmla="*/ 208027 w 444385"/>
                    <a:gd name="csY16" fmla="*/ 444 h 469084"/>
                    <a:gd name="csX17" fmla="*/ 374322 w 444385"/>
                    <a:gd name="csY17" fmla="*/ 59640 h 469084"/>
                    <a:gd name="csX18" fmla="*/ 444385 w 444385"/>
                    <a:gd name="csY18" fmla="*/ 219952 h 469084"/>
                    <a:gd name="csX19" fmla="*/ 383772 w 444385"/>
                    <a:gd name="csY19" fmla="*/ 370871 h 469084"/>
                    <a:gd name="csX20" fmla="*/ 359335 w 444385"/>
                    <a:gd name="csY20" fmla="*/ 429432 h 469084"/>
                    <a:gd name="csX21" fmla="*/ 359335 w 444385"/>
                    <a:gd name="csY21" fmla="*/ 453882 h 469084"/>
                    <a:gd name="csX22" fmla="*/ 343977 w 444385"/>
                    <a:gd name="csY22" fmla="*/ 469085 h 469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4385" h="469084">
                      <a:moveTo>
                        <a:pt x="343977" y="469085"/>
                      </a:moveTo>
                      <a:cubicBezTo>
                        <a:pt x="335502" y="469085"/>
                        <a:pt x="328619" y="462272"/>
                        <a:pt x="328619" y="453882"/>
                      </a:cubicBezTo>
                      <a:lnTo>
                        <a:pt x="328619" y="429432"/>
                      </a:lnTo>
                      <a:cubicBezTo>
                        <a:pt x="328619" y="400396"/>
                        <a:pt x="340281" y="372187"/>
                        <a:pt x="361439" y="350003"/>
                      </a:cubicBezTo>
                      <a:cubicBezTo>
                        <a:pt x="395125" y="314690"/>
                        <a:pt x="413669" y="268508"/>
                        <a:pt x="413669" y="219952"/>
                      </a:cubicBezTo>
                      <a:cubicBezTo>
                        <a:pt x="413669" y="167079"/>
                        <a:pt x="392232" y="118010"/>
                        <a:pt x="353288" y="81794"/>
                      </a:cubicBezTo>
                      <a:cubicBezTo>
                        <a:pt x="314390" y="45601"/>
                        <a:pt x="263397" y="27435"/>
                        <a:pt x="209945" y="30788"/>
                      </a:cubicBezTo>
                      <a:cubicBezTo>
                        <a:pt x="113449" y="36721"/>
                        <a:pt x="34802" y="116341"/>
                        <a:pt x="30874" y="212052"/>
                      </a:cubicBezTo>
                      <a:cubicBezTo>
                        <a:pt x="28739" y="263953"/>
                        <a:pt x="47469" y="313190"/>
                        <a:pt x="83599" y="350700"/>
                      </a:cubicBezTo>
                      <a:cubicBezTo>
                        <a:pt x="104386" y="372256"/>
                        <a:pt x="115831" y="400212"/>
                        <a:pt x="115831" y="429416"/>
                      </a:cubicBezTo>
                      <a:lnTo>
                        <a:pt x="115831" y="453882"/>
                      </a:lnTo>
                      <a:cubicBezTo>
                        <a:pt x="115831" y="462272"/>
                        <a:pt x="108948" y="469085"/>
                        <a:pt x="100473" y="469085"/>
                      </a:cubicBezTo>
                      <a:cubicBezTo>
                        <a:pt x="91997" y="469085"/>
                        <a:pt x="85114" y="462272"/>
                        <a:pt x="85114" y="453882"/>
                      </a:cubicBezTo>
                      <a:lnTo>
                        <a:pt x="85114" y="429416"/>
                      </a:lnTo>
                      <a:cubicBezTo>
                        <a:pt x="85114" y="408067"/>
                        <a:pt x="76685" y="387559"/>
                        <a:pt x="61389" y="371682"/>
                      </a:cubicBezTo>
                      <a:cubicBezTo>
                        <a:pt x="19459" y="328156"/>
                        <a:pt x="-2271" y="271026"/>
                        <a:pt x="188" y="210827"/>
                      </a:cubicBezTo>
                      <a:cubicBezTo>
                        <a:pt x="4735" y="99737"/>
                        <a:pt x="96034" y="7333"/>
                        <a:pt x="208027" y="444"/>
                      </a:cubicBezTo>
                      <a:cubicBezTo>
                        <a:pt x="270140" y="-3384"/>
                        <a:pt x="329176" y="17645"/>
                        <a:pt x="374322" y="59640"/>
                      </a:cubicBezTo>
                      <a:cubicBezTo>
                        <a:pt x="418850" y="101054"/>
                        <a:pt x="444385" y="159485"/>
                        <a:pt x="444385" y="219952"/>
                      </a:cubicBezTo>
                      <a:cubicBezTo>
                        <a:pt x="444385" y="276300"/>
                        <a:pt x="422856" y="329893"/>
                        <a:pt x="383772" y="370871"/>
                      </a:cubicBezTo>
                      <a:cubicBezTo>
                        <a:pt x="368012" y="387398"/>
                        <a:pt x="359335" y="408189"/>
                        <a:pt x="359335" y="429432"/>
                      </a:cubicBezTo>
                      <a:lnTo>
                        <a:pt x="359335" y="453882"/>
                      </a:lnTo>
                      <a:cubicBezTo>
                        <a:pt x="359335" y="462272"/>
                        <a:pt x="352453" y="469085"/>
                        <a:pt x="343977" y="46908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70" name="Graphique 6">
                  <a:extLst>
                    <a:ext uri="{FF2B5EF4-FFF2-40B4-BE49-F238E27FC236}">
                      <a16:creationId xmlns:a16="http://schemas.microsoft.com/office/drawing/2014/main" id="{D9A1D23F-4C35-655E-A827-58AFE67A65C9}"/>
                    </a:ext>
                  </a:extLst>
                </p:cNvPr>
                <p:cNvGrpSpPr/>
                <p:nvPr/>
              </p:nvGrpSpPr>
              <p:grpSpPr>
                <a:xfrm>
                  <a:off x="3735474" y="2513956"/>
                  <a:ext cx="674462" cy="508339"/>
                  <a:chOff x="3735474" y="2513956"/>
                  <a:chExt cx="674462" cy="508339"/>
                </a:xfrm>
                <a:grpFill/>
              </p:grpSpPr>
              <p:sp>
                <p:nvSpPr>
                  <p:cNvPr id="73" name="Forme libre 85">
                    <a:extLst>
                      <a:ext uri="{FF2B5EF4-FFF2-40B4-BE49-F238E27FC236}">
                        <a16:creationId xmlns:a16="http://schemas.microsoft.com/office/drawing/2014/main" id="{9BE6D12A-F4F7-DD13-6CE1-1A6159799318}"/>
                      </a:ext>
                    </a:extLst>
                  </p:cNvPr>
                  <p:cNvSpPr/>
                  <p:nvPr/>
                </p:nvSpPr>
                <p:spPr>
                  <a:xfrm>
                    <a:off x="4057347" y="2513956"/>
                    <a:ext cx="30716" cy="79482"/>
                  </a:xfrm>
                  <a:custGeom>
                    <a:avLst/>
                    <a:gdLst>
                      <a:gd name="csX0" fmla="*/ 15358 w 30716"/>
                      <a:gd name="csY0" fmla="*/ 79482 h 79482"/>
                      <a:gd name="csX1" fmla="*/ 0 w 30716"/>
                      <a:gd name="csY1" fmla="*/ 64279 h 79482"/>
                      <a:gd name="csX2" fmla="*/ 0 w 30716"/>
                      <a:gd name="csY2" fmla="*/ 15203 h 79482"/>
                      <a:gd name="csX3" fmla="*/ 15358 w 30716"/>
                      <a:gd name="csY3" fmla="*/ 0 h 79482"/>
                      <a:gd name="csX4" fmla="*/ 30717 w 30716"/>
                      <a:gd name="csY4" fmla="*/ 15203 h 79482"/>
                      <a:gd name="csX5" fmla="*/ 30717 w 30716"/>
                      <a:gd name="csY5" fmla="*/ 64279 h 79482"/>
                      <a:gd name="csX6" fmla="*/ 15358 w 30716"/>
                      <a:gd name="csY6" fmla="*/ 79482 h 79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716" h="79482">
                        <a:moveTo>
                          <a:pt x="15358" y="79482"/>
                        </a:moveTo>
                        <a:cubicBezTo>
                          <a:pt x="6883" y="79482"/>
                          <a:pt x="0" y="72677"/>
                          <a:pt x="0" y="64279"/>
                        </a:cubicBezTo>
                        <a:lnTo>
                          <a:pt x="0" y="15203"/>
                        </a:lnTo>
                        <a:cubicBezTo>
                          <a:pt x="0" y="6805"/>
                          <a:pt x="6883" y="0"/>
                          <a:pt x="15358" y="0"/>
                        </a:cubicBezTo>
                        <a:cubicBezTo>
                          <a:pt x="23834" y="0"/>
                          <a:pt x="30717" y="6805"/>
                          <a:pt x="30717" y="15203"/>
                        </a:cubicBezTo>
                        <a:lnTo>
                          <a:pt x="30717" y="64279"/>
                        </a:lnTo>
                        <a:cubicBezTo>
                          <a:pt x="30717" y="72677"/>
                          <a:pt x="23834" y="79482"/>
                          <a:pt x="15358" y="79482"/>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4" name="Forme libre 86">
                    <a:extLst>
                      <a:ext uri="{FF2B5EF4-FFF2-40B4-BE49-F238E27FC236}">
                        <a16:creationId xmlns:a16="http://schemas.microsoft.com/office/drawing/2014/main" id="{C2BFE7C1-0300-8767-5E51-E8A97ADAD961}"/>
                      </a:ext>
                    </a:extLst>
                  </p:cNvPr>
                  <p:cNvSpPr/>
                  <p:nvPr/>
                </p:nvSpPr>
                <p:spPr>
                  <a:xfrm>
                    <a:off x="3896403" y="2556645"/>
                    <a:ext cx="55508" cy="72909"/>
                  </a:xfrm>
                  <a:custGeom>
                    <a:avLst/>
                    <a:gdLst>
                      <a:gd name="csX0" fmla="*/ 40166 w 55508"/>
                      <a:gd name="csY0" fmla="*/ 72909 h 72909"/>
                      <a:gd name="csX1" fmla="*/ 26850 w 55508"/>
                      <a:gd name="csY1" fmla="*/ 65308 h 72909"/>
                      <a:gd name="csX2" fmla="*/ 2057 w 55508"/>
                      <a:gd name="csY2" fmla="*/ 22799 h 72909"/>
                      <a:gd name="csX3" fmla="*/ 7687 w 55508"/>
                      <a:gd name="csY3" fmla="*/ 2031 h 72909"/>
                      <a:gd name="csX4" fmla="*/ 28659 w 55508"/>
                      <a:gd name="csY4" fmla="*/ 7596 h 72909"/>
                      <a:gd name="csX5" fmla="*/ 53452 w 55508"/>
                      <a:gd name="csY5" fmla="*/ 50105 h 72909"/>
                      <a:gd name="csX6" fmla="*/ 47822 w 55508"/>
                      <a:gd name="csY6" fmla="*/ 70873 h 72909"/>
                      <a:gd name="csX7" fmla="*/ 40166 w 55508"/>
                      <a:gd name="csY7" fmla="*/ 72909 h 72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08" h="72909">
                        <a:moveTo>
                          <a:pt x="40166" y="72909"/>
                        </a:moveTo>
                        <a:cubicBezTo>
                          <a:pt x="34861" y="72909"/>
                          <a:pt x="29695" y="70184"/>
                          <a:pt x="26850" y="65308"/>
                        </a:cubicBezTo>
                        <a:lnTo>
                          <a:pt x="2057" y="22799"/>
                        </a:lnTo>
                        <a:cubicBezTo>
                          <a:pt x="-2181" y="15527"/>
                          <a:pt x="340" y="6234"/>
                          <a:pt x="7687" y="2031"/>
                        </a:cubicBezTo>
                        <a:cubicBezTo>
                          <a:pt x="15033" y="-2148"/>
                          <a:pt x="24421" y="324"/>
                          <a:pt x="28659" y="7596"/>
                        </a:cubicBezTo>
                        <a:lnTo>
                          <a:pt x="53452" y="50105"/>
                        </a:lnTo>
                        <a:cubicBezTo>
                          <a:pt x="57690" y="57377"/>
                          <a:pt x="55169" y="66670"/>
                          <a:pt x="47822" y="70873"/>
                        </a:cubicBezTo>
                        <a:cubicBezTo>
                          <a:pt x="45409" y="72251"/>
                          <a:pt x="42765" y="72909"/>
                          <a:pt x="40166"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5" name="Forme libre 87">
                    <a:extLst>
                      <a:ext uri="{FF2B5EF4-FFF2-40B4-BE49-F238E27FC236}">
                        <a16:creationId xmlns:a16="http://schemas.microsoft.com/office/drawing/2014/main" id="{4B2EF187-F86C-1908-A14D-69BB750E1916}"/>
                      </a:ext>
                    </a:extLst>
                  </p:cNvPr>
                  <p:cNvSpPr/>
                  <p:nvPr/>
                </p:nvSpPr>
                <p:spPr>
                  <a:xfrm>
                    <a:off x="3778595" y="2673261"/>
                    <a:ext cx="73651" cy="54950"/>
                  </a:xfrm>
                  <a:custGeom>
                    <a:avLst/>
                    <a:gdLst>
                      <a:gd name="csX0" fmla="*/ 58277 w 73651"/>
                      <a:gd name="csY0" fmla="*/ 54951 h 54950"/>
                      <a:gd name="csX1" fmla="*/ 50622 w 73651"/>
                      <a:gd name="csY1" fmla="*/ 52907 h 54950"/>
                      <a:gd name="csX2" fmla="*/ 7687 w 73651"/>
                      <a:gd name="csY2" fmla="*/ 28365 h 54950"/>
                      <a:gd name="csX3" fmla="*/ 2057 w 73651"/>
                      <a:gd name="csY3" fmla="*/ 7604 h 54950"/>
                      <a:gd name="csX4" fmla="*/ 23029 w 73651"/>
                      <a:gd name="csY4" fmla="*/ 2047 h 54950"/>
                      <a:gd name="csX5" fmla="*/ 65964 w 73651"/>
                      <a:gd name="csY5" fmla="*/ 26589 h 54950"/>
                      <a:gd name="csX6" fmla="*/ 71594 w 73651"/>
                      <a:gd name="csY6" fmla="*/ 47349 h 54950"/>
                      <a:gd name="csX7" fmla="*/ 58278 w 73651"/>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1" h="54950">
                        <a:moveTo>
                          <a:pt x="58277" y="54951"/>
                        </a:moveTo>
                        <a:cubicBezTo>
                          <a:pt x="55679" y="54951"/>
                          <a:pt x="53034" y="54292"/>
                          <a:pt x="50622" y="52907"/>
                        </a:cubicBezTo>
                        <a:lnTo>
                          <a:pt x="7687" y="28365"/>
                        </a:lnTo>
                        <a:cubicBezTo>
                          <a:pt x="340" y="24170"/>
                          <a:pt x="-2181" y="14877"/>
                          <a:pt x="2057" y="7604"/>
                        </a:cubicBezTo>
                        <a:cubicBezTo>
                          <a:pt x="6295" y="332"/>
                          <a:pt x="15683" y="-2164"/>
                          <a:pt x="23029" y="2047"/>
                        </a:cubicBezTo>
                        <a:lnTo>
                          <a:pt x="65964" y="26589"/>
                        </a:lnTo>
                        <a:cubicBezTo>
                          <a:pt x="73311" y="30784"/>
                          <a:pt x="75832" y="40077"/>
                          <a:pt x="71594" y="47349"/>
                        </a:cubicBezTo>
                        <a:cubicBezTo>
                          <a:pt x="68748" y="52225"/>
                          <a:pt x="63583" y="54951"/>
                          <a:pt x="58278"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6" name="Forme libre 88">
                    <a:extLst>
                      <a:ext uri="{FF2B5EF4-FFF2-40B4-BE49-F238E27FC236}">
                        <a16:creationId xmlns:a16="http://schemas.microsoft.com/office/drawing/2014/main" id="{63EDE3D1-3F7A-8011-4561-311F46FC975E}"/>
                      </a:ext>
                    </a:extLst>
                  </p:cNvPr>
                  <p:cNvSpPr/>
                  <p:nvPr/>
                </p:nvSpPr>
                <p:spPr>
                  <a:xfrm>
                    <a:off x="3735474" y="2832581"/>
                    <a:ext cx="80286" cy="30405"/>
                  </a:xfrm>
                  <a:custGeom>
                    <a:avLst/>
                    <a:gdLst>
                      <a:gd name="csX0" fmla="*/ 64928 w 80286"/>
                      <a:gd name="csY0" fmla="*/ 30406 h 30405"/>
                      <a:gd name="csX1" fmla="*/ 15358 w 80286"/>
                      <a:gd name="csY1" fmla="*/ 30406 h 30405"/>
                      <a:gd name="csX2" fmla="*/ 0 w 80286"/>
                      <a:gd name="csY2" fmla="*/ 15203 h 30405"/>
                      <a:gd name="csX3" fmla="*/ 15358 w 80286"/>
                      <a:gd name="csY3" fmla="*/ 0 h 30405"/>
                      <a:gd name="csX4" fmla="*/ 64928 w 80286"/>
                      <a:gd name="csY4" fmla="*/ 0 h 30405"/>
                      <a:gd name="csX5" fmla="*/ 80287 w 80286"/>
                      <a:gd name="csY5" fmla="*/ 15203 h 30405"/>
                      <a:gd name="csX6" fmla="*/ 64928 w 80286"/>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286" h="30405">
                        <a:moveTo>
                          <a:pt x="64928" y="30406"/>
                        </a:moveTo>
                        <a:lnTo>
                          <a:pt x="15358" y="30406"/>
                        </a:lnTo>
                        <a:cubicBezTo>
                          <a:pt x="6883" y="30406"/>
                          <a:pt x="0" y="23600"/>
                          <a:pt x="0" y="15203"/>
                        </a:cubicBezTo>
                        <a:cubicBezTo>
                          <a:pt x="0" y="6805"/>
                          <a:pt x="6883" y="0"/>
                          <a:pt x="15358" y="0"/>
                        </a:cubicBezTo>
                        <a:lnTo>
                          <a:pt x="64928" y="0"/>
                        </a:lnTo>
                        <a:cubicBezTo>
                          <a:pt x="73404" y="0"/>
                          <a:pt x="80287" y="6805"/>
                          <a:pt x="80287" y="15203"/>
                        </a:cubicBezTo>
                        <a:cubicBezTo>
                          <a:pt x="80287" y="23600"/>
                          <a:pt x="73404" y="30406"/>
                          <a:pt x="64928"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7" name="Forme libre 89">
                    <a:extLst>
                      <a:ext uri="{FF2B5EF4-FFF2-40B4-BE49-F238E27FC236}">
                        <a16:creationId xmlns:a16="http://schemas.microsoft.com/office/drawing/2014/main" id="{6062CFA6-A1C9-C3CA-DB5F-EC67B8BC3E96}"/>
                      </a:ext>
                    </a:extLst>
                  </p:cNvPr>
                  <p:cNvSpPr/>
                  <p:nvPr/>
                </p:nvSpPr>
                <p:spPr>
                  <a:xfrm>
                    <a:off x="3778595" y="2967348"/>
                    <a:ext cx="73650" cy="54947"/>
                  </a:xfrm>
                  <a:custGeom>
                    <a:avLst/>
                    <a:gdLst>
                      <a:gd name="csX0" fmla="*/ 15373 w 73650"/>
                      <a:gd name="csY0" fmla="*/ 54947 h 54947"/>
                      <a:gd name="csX1" fmla="*/ 2057 w 73650"/>
                      <a:gd name="csY1" fmla="*/ 47346 h 54947"/>
                      <a:gd name="csX2" fmla="*/ 7687 w 73650"/>
                      <a:gd name="csY2" fmla="*/ 26585 h 54947"/>
                      <a:gd name="csX3" fmla="*/ 50622 w 73650"/>
                      <a:gd name="csY3" fmla="*/ 2043 h 54947"/>
                      <a:gd name="csX4" fmla="*/ 71594 w 73650"/>
                      <a:gd name="csY4" fmla="*/ 7601 h 54947"/>
                      <a:gd name="csX5" fmla="*/ 65964 w 73650"/>
                      <a:gd name="csY5" fmla="*/ 28361 h 54947"/>
                      <a:gd name="csX6" fmla="*/ 23029 w 73650"/>
                      <a:gd name="csY6" fmla="*/ 52903 h 54947"/>
                      <a:gd name="csX7" fmla="*/ 15373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15373" y="54947"/>
                        </a:moveTo>
                        <a:cubicBezTo>
                          <a:pt x="10068" y="54947"/>
                          <a:pt x="4903" y="52222"/>
                          <a:pt x="2057" y="47346"/>
                        </a:cubicBezTo>
                        <a:cubicBezTo>
                          <a:pt x="-2181" y="40074"/>
                          <a:pt x="340" y="30780"/>
                          <a:pt x="7687" y="26585"/>
                        </a:cubicBezTo>
                        <a:lnTo>
                          <a:pt x="50622" y="2043"/>
                        </a:lnTo>
                        <a:cubicBezTo>
                          <a:pt x="57953" y="-2167"/>
                          <a:pt x="67356" y="344"/>
                          <a:pt x="71594" y="7601"/>
                        </a:cubicBezTo>
                        <a:cubicBezTo>
                          <a:pt x="75832" y="14873"/>
                          <a:pt x="73311" y="24166"/>
                          <a:pt x="65964" y="28361"/>
                        </a:cubicBezTo>
                        <a:lnTo>
                          <a:pt x="23029" y="52903"/>
                        </a:lnTo>
                        <a:cubicBezTo>
                          <a:pt x="20617" y="54289"/>
                          <a:pt x="17972" y="54947"/>
                          <a:pt x="15373"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8" name="Forme libre 90">
                    <a:extLst>
                      <a:ext uri="{FF2B5EF4-FFF2-40B4-BE49-F238E27FC236}">
                        <a16:creationId xmlns:a16="http://schemas.microsoft.com/office/drawing/2014/main" id="{4CA1E4B6-5B99-25DA-D001-942B0EF0A682}"/>
                      </a:ext>
                    </a:extLst>
                  </p:cNvPr>
                  <p:cNvSpPr/>
                  <p:nvPr/>
                </p:nvSpPr>
                <p:spPr>
                  <a:xfrm>
                    <a:off x="4293165" y="2967348"/>
                    <a:ext cx="73650" cy="54947"/>
                  </a:xfrm>
                  <a:custGeom>
                    <a:avLst/>
                    <a:gdLst>
                      <a:gd name="csX0" fmla="*/ 58277 w 73650"/>
                      <a:gd name="csY0" fmla="*/ 54947 h 54947"/>
                      <a:gd name="csX1" fmla="*/ 50622 w 73650"/>
                      <a:gd name="csY1" fmla="*/ 52903 h 54947"/>
                      <a:gd name="csX2" fmla="*/ 7687 w 73650"/>
                      <a:gd name="csY2" fmla="*/ 28361 h 54947"/>
                      <a:gd name="csX3" fmla="*/ 2057 w 73650"/>
                      <a:gd name="csY3" fmla="*/ 7601 h 54947"/>
                      <a:gd name="csX4" fmla="*/ 23029 w 73650"/>
                      <a:gd name="csY4" fmla="*/ 2043 h 54947"/>
                      <a:gd name="csX5" fmla="*/ 65964 w 73650"/>
                      <a:gd name="csY5" fmla="*/ 26585 h 54947"/>
                      <a:gd name="csX6" fmla="*/ 71594 w 73650"/>
                      <a:gd name="csY6" fmla="*/ 47346 h 54947"/>
                      <a:gd name="csX7" fmla="*/ 58277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58277" y="54947"/>
                        </a:moveTo>
                        <a:cubicBezTo>
                          <a:pt x="55679" y="54947"/>
                          <a:pt x="53034" y="54289"/>
                          <a:pt x="50622" y="52903"/>
                        </a:cubicBezTo>
                        <a:lnTo>
                          <a:pt x="7687" y="28361"/>
                        </a:lnTo>
                        <a:cubicBezTo>
                          <a:pt x="340" y="24166"/>
                          <a:pt x="-2181" y="14873"/>
                          <a:pt x="2057" y="7601"/>
                        </a:cubicBezTo>
                        <a:cubicBezTo>
                          <a:pt x="6295" y="344"/>
                          <a:pt x="15698" y="-2167"/>
                          <a:pt x="23029" y="2043"/>
                        </a:cubicBezTo>
                        <a:lnTo>
                          <a:pt x="65964" y="26585"/>
                        </a:lnTo>
                        <a:cubicBezTo>
                          <a:pt x="73311" y="30780"/>
                          <a:pt x="75832" y="40074"/>
                          <a:pt x="71594" y="47346"/>
                        </a:cubicBezTo>
                        <a:cubicBezTo>
                          <a:pt x="68748" y="52222"/>
                          <a:pt x="63582" y="54947"/>
                          <a:pt x="58277"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9" name="Forme libre 91">
                    <a:extLst>
                      <a:ext uri="{FF2B5EF4-FFF2-40B4-BE49-F238E27FC236}">
                        <a16:creationId xmlns:a16="http://schemas.microsoft.com/office/drawing/2014/main" id="{BA123983-0BD7-5D17-BBB6-48D0BF85380C}"/>
                      </a:ext>
                    </a:extLst>
                  </p:cNvPr>
                  <p:cNvSpPr/>
                  <p:nvPr/>
                </p:nvSpPr>
                <p:spPr>
                  <a:xfrm>
                    <a:off x="4329634" y="2832581"/>
                    <a:ext cx="80301" cy="30405"/>
                  </a:xfrm>
                  <a:custGeom>
                    <a:avLst/>
                    <a:gdLst>
                      <a:gd name="csX0" fmla="*/ 64944 w 80301"/>
                      <a:gd name="csY0" fmla="*/ 30406 h 30405"/>
                      <a:gd name="csX1" fmla="*/ 15358 w 80301"/>
                      <a:gd name="csY1" fmla="*/ 30406 h 30405"/>
                      <a:gd name="csX2" fmla="*/ 0 w 80301"/>
                      <a:gd name="csY2" fmla="*/ 15203 h 30405"/>
                      <a:gd name="csX3" fmla="*/ 15358 w 80301"/>
                      <a:gd name="csY3" fmla="*/ 0 h 30405"/>
                      <a:gd name="csX4" fmla="*/ 64944 w 80301"/>
                      <a:gd name="csY4" fmla="*/ 0 h 30405"/>
                      <a:gd name="csX5" fmla="*/ 80302 w 80301"/>
                      <a:gd name="csY5" fmla="*/ 15203 h 30405"/>
                      <a:gd name="csX6" fmla="*/ 64944 w 80301"/>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301" h="30405">
                        <a:moveTo>
                          <a:pt x="64944" y="30406"/>
                        </a:moveTo>
                        <a:lnTo>
                          <a:pt x="15358" y="30406"/>
                        </a:lnTo>
                        <a:cubicBezTo>
                          <a:pt x="6883" y="30406"/>
                          <a:pt x="0" y="23600"/>
                          <a:pt x="0" y="15203"/>
                        </a:cubicBezTo>
                        <a:cubicBezTo>
                          <a:pt x="0" y="6805"/>
                          <a:pt x="6883" y="0"/>
                          <a:pt x="15358" y="0"/>
                        </a:cubicBezTo>
                        <a:lnTo>
                          <a:pt x="64944" y="0"/>
                        </a:lnTo>
                        <a:cubicBezTo>
                          <a:pt x="73419" y="0"/>
                          <a:pt x="80302" y="6805"/>
                          <a:pt x="80302" y="15203"/>
                        </a:cubicBezTo>
                        <a:cubicBezTo>
                          <a:pt x="80302" y="23600"/>
                          <a:pt x="73419" y="30406"/>
                          <a:pt x="64944"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0" name="Forme libre 92">
                    <a:extLst>
                      <a:ext uri="{FF2B5EF4-FFF2-40B4-BE49-F238E27FC236}">
                        <a16:creationId xmlns:a16="http://schemas.microsoft.com/office/drawing/2014/main" id="{2E5E0A59-7B3B-F9E6-D6D4-05E95B246CE5}"/>
                      </a:ext>
                    </a:extLst>
                  </p:cNvPr>
                  <p:cNvSpPr/>
                  <p:nvPr/>
                </p:nvSpPr>
                <p:spPr>
                  <a:xfrm>
                    <a:off x="4293165" y="2673261"/>
                    <a:ext cx="73650" cy="54950"/>
                  </a:xfrm>
                  <a:custGeom>
                    <a:avLst/>
                    <a:gdLst>
                      <a:gd name="csX0" fmla="*/ 15373 w 73650"/>
                      <a:gd name="csY0" fmla="*/ 54951 h 54950"/>
                      <a:gd name="csX1" fmla="*/ 2057 w 73650"/>
                      <a:gd name="csY1" fmla="*/ 47349 h 54950"/>
                      <a:gd name="csX2" fmla="*/ 7687 w 73650"/>
                      <a:gd name="csY2" fmla="*/ 26589 h 54950"/>
                      <a:gd name="csX3" fmla="*/ 50622 w 73650"/>
                      <a:gd name="csY3" fmla="*/ 2047 h 54950"/>
                      <a:gd name="csX4" fmla="*/ 71594 w 73650"/>
                      <a:gd name="csY4" fmla="*/ 7604 h 54950"/>
                      <a:gd name="csX5" fmla="*/ 65964 w 73650"/>
                      <a:gd name="csY5" fmla="*/ 28365 h 54950"/>
                      <a:gd name="csX6" fmla="*/ 23029 w 73650"/>
                      <a:gd name="csY6" fmla="*/ 52907 h 54950"/>
                      <a:gd name="csX7" fmla="*/ 15373 w 73650"/>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50">
                        <a:moveTo>
                          <a:pt x="15373" y="54951"/>
                        </a:moveTo>
                        <a:cubicBezTo>
                          <a:pt x="10068" y="54951"/>
                          <a:pt x="4903" y="52225"/>
                          <a:pt x="2057" y="47349"/>
                        </a:cubicBezTo>
                        <a:cubicBezTo>
                          <a:pt x="-2181" y="40077"/>
                          <a:pt x="340" y="30784"/>
                          <a:pt x="7687" y="26589"/>
                        </a:cubicBezTo>
                        <a:lnTo>
                          <a:pt x="50622" y="2047"/>
                        </a:lnTo>
                        <a:cubicBezTo>
                          <a:pt x="57968" y="-2164"/>
                          <a:pt x="67356" y="332"/>
                          <a:pt x="71594" y="7604"/>
                        </a:cubicBezTo>
                        <a:cubicBezTo>
                          <a:pt x="75832" y="14877"/>
                          <a:pt x="73311" y="24170"/>
                          <a:pt x="65964" y="28365"/>
                        </a:cubicBezTo>
                        <a:lnTo>
                          <a:pt x="23029" y="52907"/>
                        </a:lnTo>
                        <a:cubicBezTo>
                          <a:pt x="20617" y="54292"/>
                          <a:pt x="17972" y="54951"/>
                          <a:pt x="15373"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1" name="Forme libre 93">
                    <a:extLst>
                      <a:ext uri="{FF2B5EF4-FFF2-40B4-BE49-F238E27FC236}">
                        <a16:creationId xmlns:a16="http://schemas.microsoft.com/office/drawing/2014/main" id="{E893BC40-A79A-AEBE-F7AE-FADBCB138897}"/>
                      </a:ext>
                    </a:extLst>
                  </p:cNvPr>
                  <p:cNvSpPr/>
                  <p:nvPr/>
                </p:nvSpPr>
                <p:spPr>
                  <a:xfrm>
                    <a:off x="4193499" y="2556645"/>
                    <a:ext cx="55493" cy="72908"/>
                  </a:xfrm>
                  <a:custGeom>
                    <a:avLst/>
                    <a:gdLst>
                      <a:gd name="csX0" fmla="*/ 15342 w 55493"/>
                      <a:gd name="csY0" fmla="*/ 72909 h 72908"/>
                      <a:gd name="csX1" fmla="*/ 7687 w 55493"/>
                      <a:gd name="csY1" fmla="*/ 70873 h 72908"/>
                      <a:gd name="csX2" fmla="*/ 2057 w 55493"/>
                      <a:gd name="csY2" fmla="*/ 50112 h 72908"/>
                      <a:gd name="csX3" fmla="*/ 26834 w 55493"/>
                      <a:gd name="csY3" fmla="*/ 7604 h 72908"/>
                      <a:gd name="csX4" fmla="*/ 47807 w 55493"/>
                      <a:gd name="csY4" fmla="*/ 2031 h 72908"/>
                      <a:gd name="csX5" fmla="*/ 53436 w 55493"/>
                      <a:gd name="csY5" fmla="*/ 22791 h 72908"/>
                      <a:gd name="csX6" fmla="*/ 28659 w 55493"/>
                      <a:gd name="csY6" fmla="*/ 65300 h 72908"/>
                      <a:gd name="csX7" fmla="*/ 15343 w 55493"/>
                      <a:gd name="csY7" fmla="*/ 72909 h 729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493" h="72908">
                        <a:moveTo>
                          <a:pt x="15342" y="72909"/>
                        </a:moveTo>
                        <a:cubicBezTo>
                          <a:pt x="12744" y="72909"/>
                          <a:pt x="10099" y="72250"/>
                          <a:pt x="7687" y="70873"/>
                        </a:cubicBezTo>
                        <a:cubicBezTo>
                          <a:pt x="340" y="66678"/>
                          <a:pt x="-2181" y="57384"/>
                          <a:pt x="2057" y="50112"/>
                        </a:cubicBezTo>
                        <a:lnTo>
                          <a:pt x="26834" y="7604"/>
                        </a:lnTo>
                        <a:cubicBezTo>
                          <a:pt x="31072" y="324"/>
                          <a:pt x="40475" y="-2149"/>
                          <a:pt x="47807" y="2031"/>
                        </a:cubicBezTo>
                        <a:cubicBezTo>
                          <a:pt x="55153" y="6226"/>
                          <a:pt x="57674" y="15519"/>
                          <a:pt x="53436" y="22791"/>
                        </a:cubicBezTo>
                        <a:lnTo>
                          <a:pt x="28659" y="65300"/>
                        </a:lnTo>
                        <a:cubicBezTo>
                          <a:pt x="25813" y="70184"/>
                          <a:pt x="20648" y="72909"/>
                          <a:pt x="15343"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71" name="Forme libre 94">
                  <a:extLst>
                    <a:ext uri="{FF2B5EF4-FFF2-40B4-BE49-F238E27FC236}">
                      <a16:creationId xmlns:a16="http://schemas.microsoft.com/office/drawing/2014/main" id="{90D54722-6621-36B4-8DA8-096910F9D8A2}"/>
                    </a:ext>
                  </a:extLst>
                </p:cNvPr>
                <p:cNvSpPr/>
                <p:nvPr/>
              </p:nvSpPr>
              <p:spPr>
                <a:xfrm>
                  <a:off x="3977710" y="3177333"/>
                  <a:ext cx="189990" cy="98137"/>
                </a:xfrm>
                <a:custGeom>
                  <a:avLst/>
                  <a:gdLst>
                    <a:gd name="csX0" fmla="*/ 135718 w 189990"/>
                    <a:gd name="csY0" fmla="*/ 98137 h 98137"/>
                    <a:gd name="csX1" fmla="*/ 54272 w 189990"/>
                    <a:gd name="csY1" fmla="*/ 98137 h 98137"/>
                    <a:gd name="csX2" fmla="*/ 0 w 189990"/>
                    <a:gd name="csY2" fmla="*/ 44414 h 98137"/>
                    <a:gd name="csX3" fmla="*/ 0 w 189990"/>
                    <a:gd name="csY3" fmla="*/ 15203 h 98137"/>
                    <a:gd name="csX4" fmla="*/ 15358 w 189990"/>
                    <a:gd name="csY4" fmla="*/ 0 h 98137"/>
                    <a:gd name="csX5" fmla="*/ 30717 w 189990"/>
                    <a:gd name="csY5" fmla="*/ 15203 h 98137"/>
                    <a:gd name="csX6" fmla="*/ 30717 w 189990"/>
                    <a:gd name="csY6" fmla="*/ 44414 h 98137"/>
                    <a:gd name="csX7" fmla="*/ 54272 w 189990"/>
                    <a:gd name="csY7" fmla="*/ 67732 h 98137"/>
                    <a:gd name="csX8" fmla="*/ 135719 w 189990"/>
                    <a:gd name="csY8" fmla="*/ 67732 h 98137"/>
                    <a:gd name="csX9" fmla="*/ 159274 w 189990"/>
                    <a:gd name="csY9" fmla="*/ 44414 h 98137"/>
                    <a:gd name="csX10" fmla="*/ 159274 w 189990"/>
                    <a:gd name="csY10" fmla="*/ 15203 h 98137"/>
                    <a:gd name="csX11" fmla="*/ 174632 w 189990"/>
                    <a:gd name="csY11" fmla="*/ 0 h 98137"/>
                    <a:gd name="csX12" fmla="*/ 189990 w 189990"/>
                    <a:gd name="csY12" fmla="*/ 15203 h 98137"/>
                    <a:gd name="csX13" fmla="*/ 189990 w 189990"/>
                    <a:gd name="csY13" fmla="*/ 44414 h 98137"/>
                    <a:gd name="csX14" fmla="*/ 135719 w 189990"/>
                    <a:gd name="csY14" fmla="*/ 98137 h 98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9990" h="98137">
                      <a:moveTo>
                        <a:pt x="135718" y="98137"/>
                      </a:moveTo>
                      <a:lnTo>
                        <a:pt x="54272" y="98137"/>
                      </a:lnTo>
                      <a:cubicBezTo>
                        <a:pt x="24344" y="98137"/>
                        <a:pt x="0" y="74039"/>
                        <a:pt x="0" y="44414"/>
                      </a:cubicBezTo>
                      <a:lnTo>
                        <a:pt x="0" y="15203"/>
                      </a:lnTo>
                      <a:cubicBezTo>
                        <a:pt x="0" y="6813"/>
                        <a:pt x="6883" y="0"/>
                        <a:pt x="15358" y="0"/>
                      </a:cubicBezTo>
                      <a:cubicBezTo>
                        <a:pt x="23834" y="0"/>
                        <a:pt x="30717" y="6813"/>
                        <a:pt x="30717" y="15203"/>
                      </a:cubicBezTo>
                      <a:lnTo>
                        <a:pt x="30717" y="44414"/>
                      </a:lnTo>
                      <a:cubicBezTo>
                        <a:pt x="30717" y="57275"/>
                        <a:pt x="41280" y="67732"/>
                        <a:pt x="54272" y="67732"/>
                      </a:cubicBezTo>
                      <a:lnTo>
                        <a:pt x="135719" y="67732"/>
                      </a:lnTo>
                      <a:cubicBezTo>
                        <a:pt x="148710" y="67732"/>
                        <a:pt x="159274" y="57275"/>
                        <a:pt x="159274" y="44414"/>
                      </a:cubicBezTo>
                      <a:lnTo>
                        <a:pt x="159274" y="15203"/>
                      </a:lnTo>
                      <a:cubicBezTo>
                        <a:pt x="159274" y="6813"/>
                        <a:pt x="166157" y="0"/>
                        <a:pt x="174632" y="0"/>
                      </a:cubicBezTo>
                      <a:cubicBezTo>
                        <a:pt x="183108" y="0"/>
                        <a:pt x="189990" y="6813"/>
                        <a:pt x="189990" y="15203"/>
                      </a:cubicBezTo>
                      <a:lnTo>
                        <a:pt x="189990" y="44414"/>
                      </a:lnTo>
                      <a:cubicBezTo>
                        <a:pt x="189990" y="74039"/>
                        <a:pt x="165646" y="98137"/>
                        <a:pt x="135719" y="9813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2" name="Forme libre 95">
                  <a:extLst>
                    <a:ext uri="{FF2B5EF4-FFF2-40B4-BE49-F238E27FC236}">
                      <a16:creationId xmlns:a16="http://schemas.microsoft.com/office/drawing/2014/main" id="{B7A4A885-CFBC-1B3D-E898-033FB933927D}"/>
                    </a:ext>
                  </a:extLst>
                </p:cNvPr>
                <p:cNvSpPr/>
                <p:nvPr/>
              </p:nvSpPr>
              <p:spPr>
                <a:xfrm>
                  <a:off x="3944457" y="3102375"/>
                  <a:ext cx="256496" cy="105363"/>
                </a:xfrm>
                <a:custGeom>
                  <a:avLst/>
                  <a:gdLst>
                    <a:gd name="csX0" fmla="*/ 209648 w 256496"/>
                    <a:gd name="csY0" fmla="*/ 105364 h 105363"/>
                    <a:gd name="csX1" fmla="*/ 46848 w 256496"/>
                    <a:gd name="csY1" fmla="*/ 105364 h 105363"/>
                    <a:gd name="csX2" fmla="*/ 0 w 256496"/>
                    <a:gd name="csY2" fmla="*/ 58990 h 105363"/>
                    <a:gd name="csX3" fmla="*/ 0 w 256496"/>
                    <a:gd name="csY3" fmla="*/ 15203 h 105363"/>
                    <a:gd name="csX4" fmla="*/ 15358 w 256496"/>
                    <a:gd name="csY4" fmla="*/ 0 h 105363"/>
                    <a:gd name="csX5" fmla="*/ 56793 w 256496"/>
                    <a:gd name="csY5" fmla="*/ 0 h 105363"/>
                    <a:gd name="csX6" fmla="*/ 72151 w 256496"/>
                    <a:gd name="csY6" fmla="*/ 15203 h 105363"/>
                    <a:gd name="csX7" fmla="*/ 56793 w 256496"/>
                    <a:gd name="csY7" fmla="*/ 30406 h 105363"/>
                    <a:gd name="csX8" fmla="*/ 30717 w 256496"/>
                    <a:gd name="csY8" fmla="*/ 30406 h 105363"/>
                    <a:gd name="csX9" fmla="*/ 30717 w 256496"/>
                    <a:gd name="csY9" fmla="*/ 58990 h 105363"/>
                    <a:gd name="csX10" fmla="*/ 46848 w 256496"/>
                    <a:gd name="csY10" fmla="*/ 74958 h 105363"/>
                    <a:gd name="csX11" fmla="*/ 209648 w 256496"/>
                    <a:gd name="csY11" fmla="*/ 74958 h 105363"/>
                    <a:gd name="csX12" fmla="*/ 225780 w 256496"/>
                    <a:gd name="csY12" fmla="*/ 58990 h 105363"/>
                    <a:gd name="csX13" fmla="*/ 225780 w 256496"/>
                    <a:gd name="csY13" fmla="*/ 30406 h 105363"/>
                    <a:gd name="csX14" fmla="*/ 100579 w 256496"/>
                    <a:gd name="csY14" fmla="*/ 30406 h 105363"/>
                    <a:gd name="csX15" fmla="*/ 85220 w 256496"/>
                    <a:gd name="csY15" fmla="*/ 15203 h 105363"/>
                    <a:gd name="csX16" fmla="*/ 100579 w 256496"/>
                    <a:gd name="csY16" fmla="*/ 0 h 105363"/>
                    <a:gd name="csX17" fmla="*/ 241138 w 256496"/>
                    <a:gd name="csY17" fmla="*/ 0 h 105363"/>
                    <a:gd name="csX18" fmla="*/ 256496 w 256496"/>
                    <a:gd name="csY18" fmla="*/ 15203 h 105363"/>
                    <a:gd name="csX19" fmla="*/ 256496 w 256496"/>
                    <a:gd name="csY19" fmla="*/ 58990 h 105363"/>
                    <a:gd name="csX20" fmla="*/ 209648 w 256496"/>
                    <a:gd name="csY20" fmla="*/ 105364 h 105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6496" h="105363">
                      <a:moveTo>
                        <a:pt x="209648" y="105364"/>
                      </a:moveTo>
                      <a:lnTo>
                        <a:pt x="46848" y="105364"/>
                      </a:lnTo>
                      <a:cubicBezTo>
                        <a:pt x="21019" y="105364"/>
                        <a:pt x="0" y="84557"/>
                        <a:pt x="0" y="58990"/>
                      </a:cubicBezTo>
                      <a:lnTo>
                        <a:pt x="0" y="15203"/>
                      </a:lnTo>
                      <a:cubicBezTo>
                        <a:pt x="0" y="6813"/>
                        <a:pt x="6883" y="0"/>
                        <a:pt x="15358" y="0"/>
                      </a:cubicBezTo>
                      <a:lnTo>
                        <a:pt x="56793" y="0"/>
                      </a:lnTo>
                      <a:cubicBezTo>
                        <a:pt x="65269" y="0"/>
                        <a:pt x="72151" y="6813"/>
                        <a:pt x="72151" y="15203"/>
                      </a:cubicBezTo>
                      <a:cubicBezTo>
                        <a:pt x="72151" y="23593"/>
                        <a:pt x="65269" y="30406"/>
                        <a:pt x="56793" y="30406"/>
                      </a:cubicBezTo>
                      <a:lnTo>
                        <a:pt x="30717" y="30406"/>
                      </a:lnTo>
                      <a:lnTo>
                        <a:pt x="30717" y="58990"/>
                      </a:lnTo>
                      <a:cubicBezTo>
                        <a:pt x="30717" y="67793"/>
                        <a:pt x="37955" y="74958"/>
                        <a:pt x="46848" y="74958"/>
                      </a:cubicBezTo>
                      <a:lnTo>
                        <a:pt x="209648" y="74958"/>
                      </a:lnTo>
                      <a:cubicBezTo>
                        <a:pt x="218542" y="74958"/>
                        <a:pt x="225780" y="67793"/>
                        <a:pt x="225780" y="58990"/>
                      </a:cubicBezTo>
                      <a:lnTo>
                        <a:pt x="225780" y="30406"/>
                      </a:lnTo>
                      <a:lnTo>
                        <a:pt x="100579" y="30406"/>
                      </a:lnTo>
                      <a:cubicBezTo>
                        <a:pt x="92103" y="30406"/>
                        <a:pt x="85220" y="23593"/>
                        <a:pt x="85220" y="15203"/>
                      </a:cubicBezTo>
                      <a:cubicBezTo>
                        <a:pt x="85220" y="6813"/>
                        <a:pt x="92103" y="0"/>
                        <a:pt x="100579" y="0"/>
                      </a:cubicBezTo>
                      <a:lnTo>
                        <a:pt x="241138" y="0"/>
                      </a:lnTo>
                      <a:cubicBezTo>
                        <a:pt x="249614" y="0"/>
                        <a:pt x="256496" y="6813"/>
                        <a:pt x="256496" y="15203"/>
                      </a:cubicBezTo>
                      <a:lnTo>
                        <a:pt x="256496" y="58990"/>
                      </a:lnTo>
                      <a:cubicBezTo>
                        <a:pt x="256496" y="84557"/>
                        <a:pt x="235477" y="105364"/>
                        <a:pt x="209648" y="105364"/>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68" name="Forme libre 96">
                <a:extLst>
                  <a:ext uri="{FF2B5EF4-FFF2-40B4-BE49-F238E27FC236}">
                    <a16:creationId xmlns:a16="http://schemas.microsoft.com/office/drawing/2014/main" id="{8992BCE8-BE83-0011-D256-E3B4FDDF819B}"/>
                  </a:ext>
                </a:extLst>
              </p:cNvPr>
              <p:cNvSpPr/>
              <p:nvPr/>
            </p:nvSpPr>
            <p:spPr>
              <a:xfrm>
                <a:off x="3959723" y="2865700"/>
                <a:ext cx="226518" cy="204094"/>
              </a:xfrm>
              <a:custGeom>
                <a:avLst/>
                <a:gdLst>
                  <a:gd name="csX0" fmla="*/ 79095 w 226518"/>
                  <a:gd name="csY0" fmla="*/ 204094 h 204094"/>
                  <a:gd name="csX1" fmla="*/ 71687 w 226518"/>
                  <a:gd name="csY1" fmla="*/ 165903 h 204094"/>
                  <a:gd name="csX2" fmla="*/ 64062 w 226518"/>
                  <a:gd name="csY2" fmla="*/ 126763 h 204094"/>
                  <a:gd name="csX3" fmla="*/ 58030 w 226518"/>
                  <a:gd name="csY3" fmla="*/ 87975 h 204094"/>
                  <a:gd name="csX4" fmla="*/ 11491 w 226518"/>
                  <a:gd name="csY4" fmla="*/ 67276 h 204094"/>
                  <a:gd name="csX5" fmla="*/ 2459 w 226518"/>
                  <a:gd name="csY5" fmla="*/ 26138 h 204094"/>
                  <a:gd name="csX6" fmla="*/ 35975 w 226518"/>
                  <a:gd name="csY6" fmla="*/ 233 h 204094"/>
                  <a:gd name="csX7" fmla="*/ 84617 w 226518"/>
                  <a:gd name="csY7" fmla="*/ 58144 h 204094"/>
                  <a:gd name="csX8" fmla="*/ 141905 w 226518"/>
                  <a:gd name="csY8" fmla="*/ 58098 h 204094"/>
                  <a:gd name="csX9" fmla="*/ 190531 w 226518"/>
                  <a:gd name="csY9" fmla="*/ 233 h 204094"/>
                  <a:gd name="csX10" fmla="*/ 224063 w 226518"/>
                  <a:gd name="csY10" fmla="*/ 26146 h 204094"/>
                  <a:gd name="csX11" fmla="*/ 215030 w 226518"/>
                  <a:gd name="csY11" fmla="*/ 67276 h 204094"/>
                  <a:gd name="csX12" fmla="*/ 168476 w 226518"/>
                  <a:gd name="csY12" fmla="*/ 87929 h 204094"/>
                  <a:gd name="csX13" fmla="*/ 162444 w 226518"/>
                  <a:gd name="csY13" fmla="*/ 126756 h 204094"/>
                  <a:gd name="csX14" fmla="*/ 154835 w 226518"/>
                  <a:gd name="csY14" fmla="*/ 165835 h 204094"/>
                  <a:gd name="csX15" fmla="*/ 147581 w 226518"/>
                  <a:gd name="csY15" fmla="*/ 203099 h 204094"/>
                  <a:gd name="csX16" fmla="*/ 132254 w 226518"/>
                  <a:gd name="csY16" fmla="*/ 201783 h 204094"/>
                  <a:gd name="csX17" fmla="*/ 117081 w 226518"/>
                  <a:gd name="csY17" fmla="*/ 199471 h 204094"/>
                  <a:gd name="csX18" fmla="*/ 117236 w 226518"/>
                  <a:gd name="csY18" fmla="*/ 198476 h 204094"/>
                  <a:gd name="csX19" fmla="*/ 124845 w 226518"/>
                  <a:gd name="csY19" fmla="*/ 159290 h 204094"/>
                  <a:gd name="csX20" fmla="*/ 132099 w 226518"/>
                  <a:gd name="csY20" fmla="*/ 122124 h 204094"/>
                  <a:gd name="csX21" fmla="*/ 137327 w 226518"/>
                  <a:gd name="csY21" fmla="*/ 88442 h 204094"/>
                  <a:gd name="csX22" fmla="*/ 89180 w 226518"/>
                  <a:gd name="csY22" fmla="*/ 88481 h 204094"/>
                  <a:gd name="csX23" fmla="*/ 94407 w 226518"/>
                  <a:gd name="csY23" fmla="*/ 122132 h 204094"/>
                  <a:gd name="csX24" fmla="*/ 101676 w 226518"/>
                  <a:gd name="csY24" fmla="*/ 159351 h 204094"/>
                  <a:gd name="csX25" fmla="*/ 109286 w 226518"/>
                  <a:gd name="csY25" fmla="*/ 198476 h 204094"/>
                  <a:gd name="csX26" fmla="*/ 94268 w 226518"/>
                  <a:gd name="csY26" fmla="*/ 201783 h 204094"/>
                  <a:gd name="csX27" fmla="*/ 79095 w 226518"/>
                  <a:gd name="csY27" fmla="*/ 204094 h 204094"/>
                  <a:gd name="csX28" fmla="*/ 40027 w 226518"/>
                  <a:gd name="csY28" fmla="*/ 30440 h 204094"/>
                  <a:gd name="csX29" fmla="*/ 38790 w 226518"/>
                  <a:gd name="csY29" fmla="*/ 30501 h 204094"/>
                  <a:gd name="csX30" fmla="*/ 31335 w 226518"/>
                  <a:gd name="csY30" fmla="*/ 36472 h 204094"/>
                  <a:gd name="csX31" fmla="*/ 33206 w 226518"/>
                  <a:gd name="csY31" fmla="*/ 45781 h 204094"/>
                  <a:gd name="csX32" fmla="*/ 53313 w 226518"/>
                  <a:gd name="csY32" fmla="*/ 56299 h 204094"/>
                  <a:gd name="csX33" fmla="*/ 40027 w 226518"/>
                  <a:gd name="csY33" fmla="*/ 30440 h 204094"/>
                  <a:gd name="csX34" fmla="*/ 186464 w 226518"/>
                  <a:gd name="csY34" fmla="*/ 30440 h 204094"/>
                  <a:gd name="csX35" fmla="*/ 173209 w 226518"/>
                  <a:gd name="csY35" fmla="*/ 56276 h 204094"/>
                  <a:gd name="csX36" fmla="*/ 193315 w 226518"/>
                  <a:gd name="csY36" fmla="*/ 45781 h 204094"/>
                  <a:gd name="csX37" fmla="*/ 195171 w 226518"/>
                  <a:gd name="csY37" fmla="*/ 36480 h 204094"/>
                  <a:gd name="csX38" fmla="*/ 187716 w 226518"/>
                  <a:gd name="csY38" fmla="*/ 30501 h 204094"/>
                  <a:gd name="csX39" fmla="*/ 186464 w 226518"/>
                  <a:gd name="csY39" fmla="*/ 30440 h 204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26518" h="204094">
                    <a:moveTo>
                      <a:pt x="79095" y="204094"/>
                    </a:moveTo>
                    <a:cubicBezTo>
                      <a:pt x="76528" y="187667"/>
                      <a:pt x="74177" y="177087"/>
                      <a:pt x="71687" y="165903"/>
                    </a:cubicBezTo>
                    <a:cubicBezTo>
                      <a:pt x="69197" y="154727"/>
                      <a:pt x="66614" y="143183"/>
                      <a:pt x="64062" y="126763"/>
                    </a:cubicBezTo>
                    <a:lnTo>
                      <a:pt x="58030" y="87975"/>
                    </a:lnTo>
                    <a:cubicBezTo>
                      <a:pt x="44837" y="86421"/>
                      <a:pt x="25922" y="81568"/>
                      <a:pt x="11491" y="67276"/>
                    </a:cubicBezTo>
                    <a:cubicBezTo>
                      <a:pt x="588" y="56490"/>
                      <a:pt x="-2862" y="40728"/>
                      <a:pt x="2459" y="26138"/>
                    </a:cubicBezTo>
                    <a:cubicBezTo>
                      <a:pt x="7779" y="11555"/>
                      <a:pt x="20632" y="1634"/>
                      <a:pt x="35975" y="233"/>
                    </a:cubicBezTo>
                    <a:cubicBezTo>
                      <a:pt x="75863" y="-3380"/>
                      <a:pt x="81802" y="37069"/>
                      <a:pt x="84617" y="58144"/>
                    </a:cubicBezTo>
                    <a:lnTo>
                      <a:pt x="141905" y="58098"/>
                    </a:lnTo>
                    <a:cubicBezTo>
                      <a:pt x="144720" y="37016"/>
                      <a:pt x="150442" y="-3433"/>
                      <a:pt x="190531" y="233"/>
                    </a:cubicBezTo>
                    <a:cubicBezTo>
                      <a:pt x="205890" y="1634"/>
                      <a:pt x="218727" y="11563"/>
                      <a:pt x="224063" y="26146"/>
                    </a:cubicBezTo>
                    <a:cubicBezTo>
                      <a:pt x="229383" y="40736"/>
                      <a:pt x="225919" y="56490"/>
                      <a:pt x="215030" y="67276"/>
                    </a:cubicBezTo>
                    <a:cubicBezTo>
                      <a:pt x="200677" y="81468"/>
                      <a:pt x="181932" y="86352"/>
                      <a:pt x="168476" y="87929"/>
                    </a:cubicBezTo>
                    <a:lnTo>
                      <a:pt x="162444" y="126756"/>
                    </a:lnTo>
                    <a:cubicBezTo>
                      <a:pt x="159892" y="143153"/>
                      <a:pt x="157325" y="154681"/>
                      <a:pt x="154835" y="165835"/>
                    </a:cubicBezTo>
                    <a:cubicBezTo>
                      <a:pt x="152345" y="177042"/>
                      <a:pt x="149994" y="187621"/>
                      <a:pt x="147581" y="203099"/>
                    </a:cubicBezTo>
                    <a:lnTo>
                      <a:pt x="132254" y="201783"/>
                    </a:lnTo>
                    <a:lnTo>
                      <a:pt x="117081" y="199471"/>
                    </a:lnTo>
                    <a:lnTo>
                      <a:pt x="117236" y="198476"/>
                    </a:lnTo>
                    <a:cubicBezTo>
                      <a:pt x="119788" y="182040"/>
                      <a:pt x="122355" y="170474"/>
                      <a:pt x="124845" y="159290"/>
                    </a:cubicBezTo>
                    <a:cubicBezTo>
                      <a:pt x="127335" y="148113"/>
                      <a:pt x="129686" y="137557"/>
                      <a:pt x="132099" y="122124"/>
                    </a:cubicBezTo>
                    <a:lnTo>
                      <a:pt x="137327" y="88442"/>
                    </a:lnTo>
                    <a:lnTo>
                      <a:pt x="89180" y="88481"/>
                    </a:lnTo>
                    <a:lnTo>
                      <a:pt x="94407" y="122132"/>
                    </a:lnTo>
                    <a:cubicBezTo>
                      <a:pt x="96820" y="137580"/>
                      <a:pt x="99171" y="148159"/>
                      <a:pt x="101676" y="159351"/>
                    </a:cubicBezTo>
                    <a:cubicBezTo>
                      <a:pt x="104151" y="170519"/>
                      <a:pt x="106734" y="182063"/>
                      <a:pt x="109286" y="198476"/>
                    </a:cubicBezTo>
                    <a:lnTo>
                      <a:pt x="94268" y="201783"/>
                    </a:lnTo>
                    <a:lnTo>
                      <a:pt x="79095" y="204094"/>
                    </a:lnTo>
                    <a:close/>
                    <a:moveTo>
                      <a:pt x="40027" y="30440"/>
                    </a:moveTo>
                    <a:cubicBezTo>
                      <a:pt x="39625" y="30440"/>
                      <a:pt x="39207" y="30463"/>
                      <a:pt x="38790" y="30501"/>
                    </a:cubicBezTo>
                    <a:cubicBezTo>
                      <a:pt x="33871" y="30953"/>
                      <a:pt x="31938" y="34826"/>
                      <a:pt x="31335" y="36472"/>
                    </a:cubicBezTo>
                    <a:cubicBezTo>
                      <a:pt x="30747" y="38118"/>
                      <a:pt x="29711" y="42328"/>
                      <a:pt x="33206" y="45781"/>
                    </a:cubicBezTo>
                    <a:cubicBezTo>
                      <a:pt x="38975" y="51491"/>
                      <a:pt x="46430" y="54607"/>
                      <a:pt x="53313" y="56299"/>
                    </a:cubicBezTo>
                    <a:cubicBezTo>
                      <a:pt x="49957" y="35186"/>
                      <a:pt x="46121" y="30440"/>
                      <a:pt x="40027" y="30440"/>
                    </a:cubicBezTo>
                    <a:close/>
                    <a:moveTo>
                      <a:pt x="186464" y="30440"/>
                    </a:moveTo>
                    <a:cubicBezTo>
                      <a:pt x="180385" y="30440"/>
                      <a:pt x="176550" y="35186"/>
                      <a:pt x="173209" y="56276"/>
                    </a:cubicBezTo>
                    <a:cubicBezTo>
                      <a:pt x="180138" y="54584"/>
                      <a:pt x="187562" y="51468"/>
                      <a:pt x="193315" y="45781"/>
                    </a:cubicBezTo>
                    <a:cubicBezTo>
                      <a:pt x="196795" y="42328"/>
                      <a:pt x="195774" y="38126"/>
                      <a:pt x="195171" y="36480"/>
                    </a:cubicBezTo>
                    <a:cubicBezTo>
                      <a:pt x="194568" y="34834"/>
                      <a:pt x="192650" y="30953"/>
                      <a:pt x="187716" y="30501"/>
                    </a:cubicBezTo>
                    <a:cubicBezTo>
                      <a:pt x="187299" y="30463"/>
                      <a:pt x="186881" y="30440"/>
                      <a:pt x="186464" y="30440"/>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82" name="Groupe 81">
            <a:extLst>
              <a:ext uri="{FF2B5EF4-FFF2-40B4-BE49-F238E27FC236}">
                <a16:creationId xmlns:a16="http://schemas.microsoft.com/office/drawing/2014/main" id="{CE0B1D20-A3DA-A208-5077-DFF291BA9948}"/>
              </a:ext>
            </a:extLst>
          </p:cNvPr>
          <p:cNvGrpSpPr>
            <a:grpSpLocks noChangeAspect="1"/>
          </p:cNvGrpSpPr>
          <p:nvPr/>
        </p:nvGrpSpPr>
        <p:grpSpPr>
          <a:xfrm>
            <a:off x="6407785" y="2690550"/>
            <a:ext cx="798721" cy="724260"/>
            <a:chOff x="3573656" y="2513956"/>
            <a:chExt cx="998101" cy="905055"/>
          </a:xfrm>
        </p:grpSpPr>
        <p:sp>
          <p:nvSpPr>
            <p:cNvPr id="83" name="Forme libre 80">
              <a:extLst>
                <a:ext uri="{FF2B5EF4-FFF2-40B4-BE49-F238E27FC236}">
                  <a16:creationId xmlns:a16="http://schemas.microsoft.com/office/drawing/2014/main" id="{60CDEAC0-B166-A987-40DF-0ED8B6EEE474}"/>
                </a:ext>
              </a:extLst>
            </p:cNvPr>
            <p:cNvSpPr/>
            <p:nvPr/>
          </p:nvSpPr>
          <p:spPr>
            <a:xfrm>
              <a:off x="3573656" y="2779740"/>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chemeClr val="accent2"/>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84" name="Graphique 6">
              <a:extLst>
                <a:ext uri="{FF2B5EF4-FFF2-40B4-BE49-F238E27FC236}">
                  <a16:creationId xmlns:a16="http://schemas.microsoft.com/office/drawing/2014/main" id="{CECC7DDA-16CB-B480-6048-23CBBD486884}"/>
                </a:ext>
              </a:extLst>
            </p:cNvPr>
            <p:cNvGrpSpPr/>
            <p:nvPr/>
          </p:nvGrpSpPr>
          <p:grpSpPr>
            <a:xfrm>
              <a:off x="3735474" y="2513956"/>
              <a:ext cx="674462" cy="761514"/>
              <a:chOff x="3735474" y="2513956"/>
              <a:chExt cx="674462" cy="761514"/>
            </a:xfrm>
            <a:solidFill>
              <a:schemeClr val="accent3"/>
            </a:solidFill>
          </p:grpSpPr>
          <p:grpSp>
            <p:nvGrpSpPr>
              <p:cNvPr id="85" name="Graphique 6">
                <a:extLst>
                  <a:ext uri="{FF2B5EF4-FFF2-40B4-BE49-F238E27FC236}">
                    <a16:creationId xmlns:a16="http://schemas.microsoft.com/office/drawing/2014/main" id="{0964E618-7FD8-4E3E-9F0E-C82D697771D1}"/>
                  </a:ext>
                </a:extLst>
              </p:cNvPr>
              <p:cNvGrpSpPr/>
              <p:nvPr/>
            </p:nvGrpSpPr>
            <p:grpSpPr>
              <a:xfrm>
                <a:off x="3735474" y="2513956"/>
                <a:ext cx="674462" cy="761514"/>
                <a:chOff x="3735474" y="2513956"/>
                <a:chExt cx="674462" cy="761514"/>
              </a:xfrm>
              <a:grpFill/>
            </p:grpSpPr>
            <p:sp>
              <p:nvSpPr>
                <p:cNvPr id="87" name="Forme libre 83">
                  <a:extLst>
                    <a:ext uri="{FF2B5EF4-FFF2-40B4-BE49-F238E27FC236}">
                      <a16:creationId xmlns:a16="http://schemas.microsoft.com/office/drawing/2014/main" id="{4411DB93-8D33-E9B3-99FA-AC47F343470A}"/>
                    </a:ext>
                  </a:extLst>
                </p:cNvPr>
                <p:cNvSpPr/>
                <p:nvPr/>
              </p:nvSpPr>
              <p:spPr>
                <a:xfrm>
                  <a:off x="3850480" y="2627686"/>
                  <a:ext cx="444385" cy="469084"/>
                </a:xfrm>
                <a:custGeom>
                  <a:avLst/>
                  <a:gdLst>
                    <a:gd name="csX0" fmla="*/ 343977 w 444385"/>
                    <a:gd name="csY0" fmla="*/ 469085 h 469084"/>
                    <a:gd name="csX1" fmla="*/ 328619 w 444385"/>
                    <a:gd name="csY1" fmla="*/ 453882 h 469084"/>
                    <a:gd name="csX2" fmla="*/ 328619 w 444385"/>
                    <a:gd name="csY2" fmla="*/ 429432 h 469084"/>
                    <a:gd name="csX3" fmla="*/ 361439 w 444385"/>
                    <a:gd name="csY3" fmla="*/ 350003 h 469084"/>
                    <a:gd name="csX4" fmla="*/ 413669 w 444385"/>
                    <a:gd name="csY4" fmla="*/ 219952 h 469084"/>
                    <a:gd name="csX5" fmla="*/ 353288 w 444385"/>
                    <a:gd name="csY5" fmla="*/ 81794 h 469084"/>
                    <a:gd name="csX6" fmla="*/ 209945 w 444385"/>
                    <a:gd name="csY6" fmla="*/ 30788 h 469084"/>
                    <a:gd name="csX7" fmla="*/ 30874 w 444385"/>
                    <a:gd name="csY7" fmla="*/ 212052 h 469084"/>
                    <a:gd name="csX8" fmla="*/ 83599 w 444385"/>
                    <a:gd name="csY8" fmla="*/ 350700 h 469084"/>
                    <a:gd name="csX9" fmla="*/ 115831 w 444385"/>
                    <a:gd name="csY9" fmla="*/ 429416 h 469084"/>
                    <a:gd name="csX10" fmla="*/ 115831 w 444385"/>
                    <a:gd name="csY10" fmla="*/ 453882 h 469084"/>
                    <a:gd name="csX11" fmla="*/ 100473 w 444385"/>
                    <a:gd name="csY11" fmla="*/ 469085 h 469084"/>
                    <a:gd name="csX12" fmla="*/ 85114 w 444385"/>
                    <a:gd name="csY12" fmla="*/ 453882 h 469084"/>
                    <a:gd name="csX13" fmla="*/ 85114 w 444385"/>
                    <a:gd name="csY13" fmla="*/ 429416 h 469084"/>
                    <a:gd name="csX14" fmla="*/ 61389 w 444385"/>
                    <a:gd name="csY14" fmla="*/ 371682 h 469084"/>
                    <a:gd name="csX15" fmla="*/ 188 w 444385"/>
                    <a:gd name="csY15" fmla="*/ 210827 h 469084"/>
                    <a:gd name="csX16" fmla="*/ 208027 w 444385"/>
                    <a:gd name="csY16" fmla="*/ 444 h 469084"/>
                    <a:gd name="csX17" fmla="*/ 374322 w 444385"/>
                    <a:gd name="csY17" fmla="*/ 59640 h 469084"/>
                    <a:gd name="csX18" fmla="*/ 444385 w 444385"/>
                    <a:gd name="csY18" fmla="*/ 219952 h 469084"/>
                    <a:gd name="csX19" fmla="*/ 383772 w 444385"/>
                    <a:gd name="csY19" fmla="*/ 370871 h 469084"/>
                    <a:gd name="csX20" fmla="*/ 359335 w 444385"/>
                    <a:gd name="csY20" fmla="*/ 429432 h 469084"/>
                    <a:gd name="csX21" fmla="*/ 359335 w 444385"/>
                    <a:gd name="csY21" fmla="*/ 453882 h 469084"/>
                    <a:gd name="csX22" fmla="*/ 343977 w 444385"/>
                    <a:gd name="csY22" fmla="*/ 469085 h 469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4385" h="469084">
                      <a:moveTo>
                        <a:pt x="343977" y="469085"/>
                      </a:moveTo>
                      <a:cubicBezTo>
                        <a:pt x="335502" y="469085"/>
                        <a:pt x="328619" y="462272"/>
                        <a:pt x="328619" y="453882"/>
                      </a:cubicBezTo>
                      <a:lnTo>
                        <a:pt x="328619" y="429432"/>
                      </a:lnTo>
                      <a:cubicBezTo>
                        <a:pt x="328619" y="400396"/>
                        <a:pt x="340281" y="372187"/>
                        <a:pt x="361439" y="350003"/>
                      </a:cubicBezTo>
                      <a:cubicBezTo>
                        <a:pt x="395125" y="314690"/>
                        <a:pt x="413669" y="268508"/>
                        <a:pt x="413669" y="219952"/>
                      </a:cubicBezTo>
                      <a:cubicBezTo>
                        <a:pt x="413669" y="167079"/>
                        <a:pt x="392232" y="118010"/>
                        <a:pt x="353288" y="81794"/>
                      </a:cubicBezTo>
                      <a:cubicBezTo>
                        <a:pt x="314390" y="45601"/>
                        <a:pt x="263397" y="27435"/>
                        <a:pt x="209945" y="30788"/>
                      </a:cubicBezTo>
                      <a:cubicBezTo>
                        <a:pt x="113449" y="36721"/>
                        <a:pt x="34802" y="116341"/>
                        <a:pt x="30874" y="212052"/>
                      </a:cubicBezTo>
                      <a:cubicBezTo>
                        <a:pt x="28739" y="263953"/>
                        <a:pt x="47469" y="313190"/>
                        <a:pt x="83599" y="350700"/>
                      </a:cubicBezTo>
                      <a:cubicBezTo>
                        <a:pt x="104386" y="372256"/>
                        <a:pt x="115831" y="400212"/>
                        <a:pt x="115831" y="429416"/>
                      </a:cubicBezTo>
                      <a:lnTo>
                        <a:pt x="115831" y="453882"/>
                      </a:lnTo>
                      <a:cubicBezTo>
                        <a:pt x="115831" y="462272"/>
                        <a:pt x="108948" y="469085"/>
                        <a:pt x="100473" y="469085"/>
                      </a:cubicBezTo>
                      <a:cubicBezTo>
                        <a:pt x="91997" y="469085"/>
                        <a:pt x="85114" y="462272"/>
                        <a:pt x="85114" y="453882"/>
                      </a:cubicBezTo>
                      <a:lnTo>
                        <a:pt x="85114" y="429416"/>
                      </a:lnTo>
                      <a:cubicBezTo>
                        <a:pt x="85114" y="408067"/>
                        <a:pt x="76685" y="387559"/>
                        <a:pt x="61389" y="371682"/>
                      </a:cubicBezTo>
                      <a:cubicBezTo>
                        <a:pt x="19459" y="328156"/>
                        <a:pt x="-2271" y="271026"/>
                        <a:pt x="188" y="210827"/>
                      </a:cubicBezTo>
                      <a:cubicBezTo>
                        <a:pt x="4735" y="99737"/>
                        <a:pt x="96034" y="7333"/>
                        <a:pt x="208027" y="444"/>
                      </a:cubicBezTo>
                      <a:cubicBezTo>
                        <a:pt x="270140" y="-3384"/>
                        <a:pt x="329176" y="17645"/>
                        <a:pt x="374322" y="59640"/>
                      </a:cubicBezTo>
                      <a:cubicBezTo>
                        <a:pt x="418850" y="101054"/>
                        <a:pt x="444385" y="159485"/>
                        <a:pt x="444385" y="219952"/>
                      </a:cubicBezTo>
                      <a:cubicBezTo>
                        <a:pt x="444385" y="276300"/>
                        <a:pt x="422856" y="329893"/>
                        <a:pt x="383772" y="370871"/>
                      </a:cubicBezTo>
                      <a:cubicBezTo>
                        <a:pt x="368012" y="387398"/>
                        <a:pt x="359335" y="408189"/>
                        <a:pt x="359335" y="429432"/>
                      </a:cubicBezTo>
                      <a:lnTo>
                        <a:pt x="359335" y="453882"/>
                      </a:lnTo>
                      <a:cubicBezTo>
                        <a:pt x="359335" y="462272"/>
                        <a:pt x="352453" y="469085"/>
                        <a:pt x="343977" y="46908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88" name="Graphique 6">
                  <a:extLst>
                    <a:ext uri="{FF2B5EF4-FFF2-40B4-BE49-F238E27FC236}">
                      <a16:creationId xmlns:a16="http://schemas.microsoft.com/office/drawing/2014/main" id="{9E1ACF30-5572-5C0F-2083-1F670528F90B}"/>
                    </a:ext>
                  </a:extLst>
                </p:cNvPr>
                <p:cNvGrpSpPr/>
                <p:nvPr/>
              </p:nvGrpSpPr>
              <p:grpSpPr>
                <a:xfrm>
                  <a:off x="3735474" y="2513956"/>
                  <a:ext cx="674462" cy="508339"/>
                  <a:chOff x="3735474" y="2513956"/>
                  <a:chExt cx="674462" cy="508339"/>
                </a:xfrm>
                <a:grpFill/>
              </p:grpSpPr>
              <p:sp>
                <p:nvSpPr>
                  <p:cNvPr id="91" name="Forme libre 85">
                    <a:extLst>
                      <a:ext uri="{FF2B5EF4-FFF2-40B4-BE49-F238E27FC236}">
                        <a16:creationId xmlns:a16="http://schemas.microsoft.com/office/drawing/2014/main" id="{191B4603-105A-733D-D133-A78E25DC2BBD}"/>
                      </a:ext>
                    </a:extLst>
                  </p:cNvPr>
                  <p:cNvSpPr/>
                  <p:nvPr/>
                </p:nvSpPr>
                <p:spPr>
                  <a:xfrm>
                    <a:off x="4057347" y="2513956"/>
                    <a:ext cx="30716" cy="79482"/>
                  </a:xfrm>
                  <a:custGeom>
                    <a:avLst/>
                    <a:gdLst>
                      <a:gd name="csX0" fmla="*/ 15358 w 30716"/>
                      <a:gd name="csY0" fmla="*/ 79482 h 79482"/>
                      <a:gd name="csX1" fmla="*/ 0 w 30716"/>
                      <a:gd name="csY1" fmla="*/ 64279 h 79482"/>
                      <a:gd name="csX2" fmla="*/ 0 w 30716"/>
                      <a:gd name="csY2" fmla="*/ 15203 h 79482"/>
                      <a:gd name="csX3" fmla="*/ 15358 w 30716"/>
                      <a:gd name="csY3" fmla="*/ 0 h 79482"/>
                      <a:gd name="csX4" fmla="*/ 30717 w 30716"/>
                      <a:gd name="csY4" fmla="*/ 15203 h 79482"/>
                      <a:gd name="csX5" fmla="*/ 30717 w 30716"/>
                      <a:gd name="csY5" fmla="*/ 64279 h 79482"/>
                      <a:gd name="csX6" fmla="*/ 15358 w 30716"/>
                      <a:gd name="csY6" fmla="*/ 79482 h 79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716" h="79482">
                        <a:moveTo>
                          <a:pt x="15358" y="79482"/>
                        </a:moveTo>
                        <a:cubicBezTo>
                          <a:pt x="6883" y="79482"/>
                          <a:pt x="0" y="72677"/>
                          <a:pt x="0" y="64279"/>
                        </a:cubicBezTo>
                        <a:lnTo>
                          <a:pt x="0" y="15203"/>
                        </a:lnTo>
                        <a:cubicBezTo>
                          <a:pt x="0" y="6805"/>
                          <a:pt x="6883" y="0"/>
                          <a:pt x="15358" y="0"/>
                        </a:cubicBezTo>
                        <a:cubicBezTo>
                          <a:pt x="23834" y="0"/>
                          <a:pt x="30717" y="6805"/>
                          <a:pt x="30717" y="15203"/>
                        </a:cubicBezTo>
                        <a:lnTo>
                          <a:pt x="30717" y="64279"/>
                        </a:lnTo>
                        <a:cubicBezTo>
                          <a:pt x="30717" y="72677"/>
                          <a:pt x="23834" y="79482"/>
                          <a:pt x="15358" y="79482"/>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2" name="Forme libre 86">
                    <a:extLst>
                      <a:ext uri="{FF2B5EF4-FFF2-40B4-BE49-F238E27FC236}">
                        <a16:creationId xmlns:a16="http://schemas.microsoft.com/office/drawing/2014/main" id="{3114519B-6922-A91B-B06C-55FD60A8744A}"/>
                      </a:ext>
                    </a:extLst>
                  </p:cNvPr>
                  <p:cNvSpPr/>
                  <p:nvPr/>
                </p:nvSpPr>
                <p:spPr>
                  <a:xfrm>
                    <a:off x="3896403" y="2556645"/>
                    <a:ext cx="55508" cy="72909"/>
                  </a:xfrm>
                  <a:custGeom>
                    <a:avLst/>
                    <a:gdLst>
                      <a:gd name="csX0" fmla="*/ 40166 w 55508"/>
                      <a:gd name="csY0" fmla="*/ 72909 h 72909"/>
                      <a:gd name="csX1" fmla="*/ 26850 w 55508"/>
                      <a:gd name="csY1" fmla="*/ 65308 h 72909"/>
                      <a:gd name="csX2" fmla="*/ 2057 w 55508"/>
                      <a:gd name="csY2" fmla="*/ 22799 h 72909"/>
                      <a:gd name="csX3" fmla="*/ 7687 w 55508"/>
                      <a:gd name="csY3" fmla="*/ 2031 h 72909"/>
                      <a:gd name="csX4" fmla="*/ 28659 w 55508"/>
                      <a:gd name="csY4" fmla="*/ 7596 h 72909"/>
                      <a:gd name="csX5" fmla="*/ 53452 w 55508"/>
                      <a:gd name="csY5" fmla="*/ 50105 h 72909"/>
                      <a:gd name="csX6" fmla="*/ 47822 w 55508"/>
                      <a:gd name="csY6" fmla="*/ 70873 h 72909"/>
                      <a:gd name="csX7" fmla="*/ 40166 w 55508"/>
                      <a:gd name="csY7" fmla="*/ 72909 h 72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08" h="72909">
                        <a:moveTo>
                          <a:pt x="40166" y="72909"/>
                        </a:moveTo>
                        <a:cubicBezTo>
                          <a:pt x="34861" y="72909"/>
                          <a:pt x="29695" y="70184"/>
                          <a:pt x="26850" y="65308"/>
                        </a:cubicBezTo>
                        <a:lnTo>
                          <a:pt x="2057" y="22799"/>
                        </a:lnTo>
                        <a:cubicBezTo>
                          <a:pt x="-2181" y="15527"/>
                          <a:pt x="340" y="6234"/>
                          <a:pt x="7687" y="2031"/>
                        </a:cubicBezTo>
                        <a:cubicBezTo>
                          <a:pt x="15033" y="-2148"/>
                          <a:pt x="24421" y="324"/>
                          <a:pt x="28659" y="7596"/>
                        </a:cubicBezTo>
                        <a:lnTo>
                          <a:pt x="53452" y="50105"/>
                        </a:lnTo>
                        <a:cubicBezTo>
                          <a:pt x="57690" y="57377"/>
                          <a:pt x="55169" y="66670"/>
                          <a:pt x="47822" y="70873"/>
                        </a:cubicBezTo>
                        <a:cubicBezTo>
                          <a:pt x="45409" y="72251"/>
                          <a:pt x="42765" y="72909"/>
                          <a:pt x="40166"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3" name="Forme libre 87">
                    <a:extLst>
                      <a:ext uri="{FF2B5EF4-FFF2-40B4-BE49-F238E27FC236}">
                        <a16:creationId xmlns:a16="http://schemas.microsoft.com/office/drawing/2014/main" id="{AAD506E0-779E-9374-31BA-DFBE9AD35BB1}"/>
                      </a:ext>
                    </a:extLst>
                  </p:cNvPr>
                  <p:cNvSpPr/>
                  <p:nvPr/>
                </p:nvSpPr>
                <p:spPr>
                  <a:xfrm>
                    <a:off x="3778595" y="2673261"/>
                    <a:ext cx="73651" cy="54950"/>
                  </a:xfrm>
                  <a:custGeom>
                    <a:avLst/>
                    <a:gdLst>
                      <a:gd name="csX0" fmla="*/ 58277 w 73651"/>
                      <a:gd name="csY0" fmla="*/ 54951 h 54950"/>
                      <a:gd name="csX1" fmla="*/ 50622 w 73651"/>
                      <a:gd name="csY1" fmla="*/ 52907 h 54950"/>
                      <a:gd name="csX2" fmla="*/ 7687 w 73651"/>
                      <a:gd name="csY2" fmla="*/ 28365 h 54950"/>
                      <a:gd name="csX3" fmla="*/ 2057 w 73651"/>
                      <a:gd name="csY3" fmla="*/ 7604 h 54950"/>
                      <a:gd name="csX4" fmla="*/ 23029 w 73651"/>
                      <a:gd name="csY4" fmla="*/ 2047 h 54950"/>
                      <a:gd name="csX5" fmla="*/ 65964 w 73651"/>
                      <a:gd name="csY5" fmla="*/ 26589 h 54950"/>
                      <a:gd name="csX6" fmla="*/ 71594 w 73651"/>
                      <a:gd name="csY6" fmla="*/ 47349 h 54950"/>
                      <a:gd name="csX7" fmla="*/ 58278 w 73651"/>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1" h="54950">
                        <a:moveTo>
                          <a:pt x="58277" y="54951"/>
                        </a:moveTo>
                        <a:cubicBezTo>
                          <a:pt x="55679" y="54951"/>
                          <a:pt x="53034" y="54292"/>
                          <a:pt x="50622" y="52907"/>
                        </a:cubicBezTo>
                        <a:lnTo>
                          <a:pt x="7687" y="28365"/>
                        </a:lnTo>
                        <a:cubicBezTo>
                          <a:pt x="340" y="24170"/>
                          <a:pt x="-2181" y="14877"/>
                          <a:pt x="2057" y="7604"/>
                        </a:cubicBezTo>
                        <a:cubicBezTo>
                          <a:pt x="6295" y="332"/>
                          <a:pt x="15683" y="-2164"/>
                          <a:pt x="23029" y="2047"/>
                        </a:cubicBezTo>
                        <a:lnTo>
                          <a:pt x="65964" y="26589"/>
                        </a:lnTo>
                        <a:cubicBezTo>
                          <a:pt x="73311" y="30784"/>
                          <a:pt x="75832" y="40077"/>
                          <a:pt x="71594" y="47349"/>
                        </a:cubicBezTo>
                        <a:cubicBezTo>
                          <a:pt x="68748" y="52225"/>
                          <a:pt x="63583" y="54951"/>
                          <a:pt x="58278"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4" name="Forme libre 88">
                    <a:extLst>
                      <a:ext uri="{FF2B5EF4-FFF2-40B4-BE49-F238E27FC236}">
                        <a16:creationId xmlns:a16="http://schemas.microsoft.com/office/drawing/2014/main" id="{F37D4E3E-4BF4-5C4C-2D48-E5BE4A5E50FE}"/>
                      </a:ext>
                    </a:extLst>
                  </p:cNvPr>
                  <p:cNvSpPr/>
                  <p:nvPr/>
                </p:nvSpPr>
                <p:spPr>
                  <a:xfrm>
                    <a:off x="3735474" y="2832581"/>
                    <a:ext cx="80286" cy="30405"/>
                  </a:xfrm>
                  <a:custGeom>
                    <a:avLst/>
                    <a:gdLst>
                      <a:gd name="csX0" fmla="*/ 64928 w 80286"/>
                      <a:gd name="csY0" fmla="*/ 30406 h 30405"/>
                      <a:gd name="csX1" fmla="*/ 15358 w 80286"/>
                      <a:gd name="csY1" fmla="*/ 30406 h 30405"/>
                      <a:gd name="csX2" fmla="*/ 0 w 80286"/>
                      <a:gd name="csY2" fmla="*/ 15203 h 30405"/>
                      <a:gd name="csX3" fmla="*/ 15358 w 80286"/>
                      <a:gd name="csY3" fmla="*/ 0 h 30405"/>
                      <a:gd name="csX4" fmla="*/ 64928 w 80286"/>
                      <a:gd name="csY4" fmla="*/ 0 h 30405"/>
                      <a:gd name="csX5" fmla="*/ 80287 w 80286"/>
                      <a:gd name="csY5" fmla="*/ 15203 h 30405"/>
                      <a:gd name="csX6" fmla="*/ 64928 w 80286"/>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286" h="30405">
                        <a:moveTo>
                          <a:pt x="64928" y="30406"/>
                        </a:moveTo>
                        <a:lnTo>
                          <a:pt x="15358" y="30406"/>
                        </a:lnTo>
                        <a:cubicBezTo>
                          <a:pt x="6883" y="30406"/>
                          <a:pt x="0" y="23600"/>
                          <a:pt x="0" y="15203"/>
                        </a:cubicBezTo>
                        <a:cubicBezTo>
                          <a:pt x="0" y="6805"/>
                          <a:pt x="6883" y="0"/>
                          <a:pt x="15358" y="0"/>
                        </a:cubicBezTo>
                        <a:lnTo>
                          <a:pt x="64928" y="0"/>
                        </a:lnTo>
                        <a:cubicBezTo>
                          <a:pt x="73404" y="0"/>
                          <a:pt x="80287" y="6805"/>
                          <a:pt x="80287" y="15203"/>
                        </a:cubicBezTo>
                        <a:cubicBezTo>
                          <a:pt x="80287" y="23600"/>
                          <a:pt x="73404" y="30406"/>
                          <a:pt x="64928"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5" name="Forme libre 89">
                    <a:extLst>
                      <a:ext uri="{FF2B5EF4-FFF2-40B4-BE49-F238E27FC236}">
                        <a16:creationId xmlns:a16="http://schemas.microsoft.com/office/drawing/2014/main" id="{38A2D715-2C63-6D02-1CC2-9E203996A0B8}"/>
                      </a:ext>
                    </a:extLst>
                  </p:cNvPr>
                  <p:cNvSpPr/>
                  <p:nvPr/>
                </p:nvSpPr>
                <p:spPr>
                  <a:xfrm>
                    <a:off x="3778595" y="2967348"/>
                    <a:ext cx="73650" cy="54947"/>
                  </a:xfrm>
                  <a:custGeom>
                    <a:avLst/>
                    <a:gdLst>
                      <a:gd name="csX0" fmla="*/ 15373 w 73650"/>
                      <a:gd name="csY0" fmla="*/ 54947 h 54947"/>
                      <a:gd name="csX1" fmla="*/ 2057 w 73650"/>
                      <a:gd name="csY1" fmla="*/ 47346 h 54947"/>
                      <a:gd name="csX2" fmla="*/ 7687 w 73650"/>
                      <a:gd name="csY2" fmla="*/ 26585 h 54947"/>
                      <a:gd name="csX3" fmla="*/ 50622 w 73650"/>
                      <a:gd name="csY3" fmla="*/ 2043 h 54947"/>
                      <a:gd name="csX4" fmla="*/ 71594 w 73650"/>
                      <a:gd name="csY4" fmla="*/ 7601 h 54947"/>
                      <a:gd name="csX5" fmla="*/ 65964 w 73650"/>
                      <a:gd name="csY5" fmla="*/ 28361 h 54947"/>
                      <a:gd name="csX6" fmla="*/ 23029 w 73650"/>
                      <a:gd name="csY6" fmla="*/ 52903 h 54947"/>
                      <a:gd name="csX7" fmla="*/ 15373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15373" y="54947"/>
                        </a:moveTo>
                        <a:cubicBezTo>
                          <a:pt x="10068" y="54947"/>
                          <a:pt x="4903" y="52222"/>
                          <a:pt x="2057" y="47346"/>
                        </a:cubicBezTo>
                        <a:cubicBezTo>
                          <a:pt x="-2181" y="40074"/>
                          <a:pt x="340" y="30780"/>
                          <a:pt x="7687" y="26585"/>
                        </a:cubicBezTo>
                        <a:lnTo>
                          <a:pt x="50622" y="2043"/>
                        </a:lnTo>
                        <a:cubicBezTo>
                          <a:pt x="57953" y="-2167"/>
                          <a:pt x="67356" y="344"/>
                          <a:pt x="71594" y="7601"/>
                        </a:cubicBezTo>
                        <a:cubicBezTo>
                          <a:pt x="75832" y="14873"/>
                          <a:pt x="73311" y="24166"/>
                          <a:pt x="65964" y="28361"/>
                        </a:cubicBezTo>
                        <a:lnTo>
                          <a:pt x="23029" y="52903"/>
                        </a:lnTo>
                        <a:cubicBezTo>
                          <a:pt x="20617" y="54289"/>
                          <a:pt x="17972" y="54947"/>
                          <a:pt x="15373"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6" name="Forme libre 90">
                    <a:extLst>
                      <a:ext uri="{FF2B5EF4-FFF2-40B4-BE49-F238E27FC236}">
                        <a16:creationId xmlns:a16="http://schemas.microsoft.com/office/drawing/2014/main" id="{72D11928-ADF7-967C-58C8-4A959FA773D5}"/>
                      </a:ext>
                    </a:extLst>
                  </p:cNvPr>
                  <p:cNvSpPr/>
                  <p:nvPr/>
                </p:nvSpPr>
                <p:spPr>
                  <a:xfrm>
                    <a:off x="4293165" y="2967348"/>
                    <a:ext cx="73650" cy="54947"/>
                  </a:xfrm>
                  <a:custGeom>
                    <a:avLst/>
                    <a:gdLst>
                      <a:gd name="csX0" fmla="*/ 58277 w 73650"/>
                      <a:gd name="csY0" fmla="*/ 54947 h 54947"/>
                      <a:gd name="csX1" fmla="*/ 50622 w 73650"/>
                      <a:gd name="csY1" fmla="*/ 52903 h 54947"/>
                      <a:gd name="csX2" fmla="*/ 7687 w 73650"/>
                      <a:gd name="csY2" fmla="*/ 28361 h 54947"/>
                      <a:gd name="csX3" fmla="*/ 2057 w 73650"/>
                      <a:gd name="csY3" fmla="*/ 7601 h 54947"/>
                      <a:gd name="csX4" fmla="*/ 23029 w 73650"/>
                      <a:gd name="csY4" fmla="*/ 2043 h 54947"/>
                      <a:gd name="csX5" fmla="*/ 65964 w 73650"/>
                      <a:gd name="csY5" fmla="*/ 26585 h 54947"/>
                      <a:gd name="csX6" fmla="*/ 71594 w 73650"/>
                      <a:gd name="csY6" fmla="*/ 47346 h 54947"/>
                      <a:gd name="csX7" fmla="*/ 58277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58277" y="54947"/>
                        </a:moveTo>
                        <a:cubicBezTo>
                          <a:pt x="55679" y="54947"/>
                          <a:pt x="53034" y="54289"/>
                          <a:pt x="50622" y="52903"/>
                        </a:cubicBezTo>
                        <a:lnTo>
                          <a:pt x="7687" y="28361"/>
                        </a:lnTo>
                        <a:cubicBezTo>
                          <a:pt x="340" y="24166"/>
                          <a:pt x="-2181" y="14873"/>
                          <a:pt x="2057" y="7601"/>
                        </a:cubicBezTo>
                        <a:cubicBezTo>
                          <a:pt x="6295" y="344"/>
                          <a:pt x="15698" y="-2167"/>
                          <a:pt x="23029" y="2043"/>
                        </a:cubicBezTo>
                        <a:lnTo>
                          <a:pt x="65964" y="26585"/>
                        </a:lnTo>
                        <a:cubicBezTo>
                          <a:pt x="73311" y="30780"/>
                          <a:pt x="75832" y="40074"/>
                          <a:pt x="71594" y="47346"/>
                        </a:cubicBezTo>
                        <a:cubicBezTo>
                          <a:pt x="68748" y="52222"/>
                          <a:pt x="63582" y="54947"/>
                          <a:pt x="58277"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7" name="Forme libre 91">
                    <a:extLst>
                      <a:ext uri="{FF2B5EF4-FFF2-40B4-BE49-F238E27FC236}">
                        <a16:creationId xmlns:a16="http://schemas.microsoft.com/office/drawing/2014/main" id="{A977E770-5B41-5DFE-DD73-F2AA99FED58D}"/>
                      </a:ext>
                    </a:extLst>
                  </p:cNvPr>
                  <p:cNvSpPr/>
                  <p:nvPr/>
                </p:nvSpPr>
                <p:spPr>
                  <a:xfrm>
                    <a:off x="4329634" y="2832581"/>
                    <a:ext cx="80301" cy="30405"/>
                  </a:xfrm>
                  <a:custGeom>
                    <a:avLst/>
                    <a:gdLst>
                      <a:gd name="csX0" fmla="*/ 64944 w 80301"/>
                      <a:gd name="csY0" fmla="*/ 30406 h 30405"/>
                      <a:gd name="csX1" fmla="*/ 15358 w 80301"/>
                      <a:gd name="csY1" fmla="*/ 30406 h 30405"/>
                      <a:gd name="csX2" fmla="*/ 0 w 80301"/>
                      <a:gd name="csY2" fmla="*/ 15203 h 30405"/>
                      <a:gd name="csX3" fmla="*/ 15358 w 80301"/>
                      <a:gd name="csY3" fmla="*/ 0 h 30405"/>
                      <a:gd name="csX4" fmla="*/ 64944 w 80301"/>
                      <a:gd name="csY4" fmla="*/ 0 h 30405"/>
                      <a:gd name="csX5" fmla="*/ 80302 w 80301"/>
                      <a:gd name="csY5" fmla="*/ 15203 h 30405"/>
                      <a:gd name="csX6" fmla="*/ 64944 w 80301"/>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301" h="30405">
                        <a:moveTo>
                          <a:pt x="64944" y="30406"/>
                        </a:moveTo>
                        <a:lnTo>
                          <a:pt x="15358" y="30406"/>
                        </a:lnTo>
                        <a:cubicBezTo>
                          <a:pt x="6883" y="30406"/>
                          <a:pt x="0" y="23600"/>
                          <a:pt x="0" y="15203"/>
                        </a:cubicBezTo>
                        <a:cubicBezTo>
                          <a:pt x="0" y="6805"/>
                          <a:pt x="6883" y="0"/>
                          <a:pt x="15358" y="0"/>
                        </a:cubicBezTo>
                        <a:lnTo>
                          <a:pt x="64944" y="0"/>
                        </a:lnTo>
                        <a:cubicBezTo>
                          <a:pt x="73419" y="0"/>
                          <a:pt x="80302" y="6805"/>
                          <a:pt x="80302" y="15203"/>
                        </a:cubicBezTo>
                        <a:cubicBezTo>
                          <a:pt x="80302" y="23600"/>
                          <a:pt x="73419" y="30406"/>
                          <a:pt x="64944"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8" name="Forme libre 92">
                    <a:extLst>
                      <a:ext uri="{FF2B5EF4-FFF2-40B4-BE49-F238E27FC236}">
                        <a16:creationId xmlns:a16="http://schemas.microsoft.com/office/drawing/2014/main" id="{7A0C93BB-7726-519D-95E8-ED0FBE2E4CDC}"/>
                      </a:ext>
                    </a:extLst>
                  </p:cNvPr>
                  <p:cNvSpPr/>
                  <p:nvPr/>
                </p:nvSpPr>
                <p:spPr>
                  <a:xfrm>
                    <a:off x="4293165" y="2673261"/>
                    <a:ext cx="73650" cy="54950"/>
                  </a:xfrm>
                  <a:custGeom>
                    <a:avLst/>
                    <a:gdLst>
                      <a:gd name="csX0" fmla="*/ 15373 w 73650"/>
                      <a:gd name="csY0" fmla="*/ 54951 h 54950"/>
                      <a:gd name="csX1" fmla="*/ 2057 w 73650"/>
                      <a:gd name="csY1" fmla="*/ 47349 h 54950"/>
                      <a:gd name="csX2" fmla="*/ 7687 w 73650"/>
                      <a:gd name="csY2" fmla="*/ 26589 h 54950"/>
                      <a:gd name="csX3" fmla="*/ 50622 w 73650"/>
                      <a:gd name="csY3" fmla="*/ 2047 h 54950"/>
                      <a:gd name="csX4" fmla="*/ 71594 w 73650"/>
                      <a:gd name="csY4" fmla="*/ 7604 h 54950"/>
                      <a:gd name="csX5" fmla="*/ 65964 w 73650"/>
                      <a:gd name="csY5" fmla="*/ 28365 h 54950"/>
                      <a:gd name="csX6" fmla="*/ 23029 w 73650"/>
                      <a:gd name="csY6" fmla="*/ 52907 h 54950"/>
                      <a:gd name="csX7" fmla="*/ 15373 w 73650"/>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50">
                        <a:moveTo>
                          <a:pt x="15373" y="54951"/>
                        </a:moveTo>
                        <a:cubicBezTo>
                          <a:pt x="10068" y="54951"/>
                          <a:pt x="4903" y="52225"/>
                          <a:pt x="2057" y="47349"/>
                        </a:cubicBezTo>
                        <a:cubicBezTo>
                          <a:pt x="-2181" y="40077"/>
                          <a:pt x="340" y="30784"/>
                          <a:pt x="7687" y="26589"/>
                        </a:cubicBezTo>
                        <a:lnTo>
                          <a:pt x="50622" y="2047"/>
                        </a:lnTo>
                        <a:cubicBezTo>
                          <a:pt x="57968" y="-2164"/>
                          <a:pt x="67356" y="332"/>
                          <a:pt x="71594" y="7604"/>
                        </a:cubicBezTo>
                        <a:cubicBezTo>
                          <a:pt x="75832" y="14877"/>
                          <a:pt x="73311" y="24170"/>
                          <a:pt x="65964" y="28365"/>
                        </a:cubicBezTo>
                        <a:lnTo>
                          <a:pt x="23029" y="52907"/>
                        </a:lnTo>
                        <a:cubicBezTo>
                          <a:pt x="20617" y="54292"/>
                          <a:pt x="17972" y="54951"/>
                          <a:pt x="15373"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9" name="Forme libre 93">
                    <a:extLst>
                      <a:ext uri="{FF2B5EF4-FFF2-40B4-BE49-F238E27FC236}">
                        <a16:creationId xmlns:a16="http://schemas.microsoft.com/office/drawing/2014/main" id="{7A144EF5-A5A4-DD95-A40A-B69827DD2604}"/>
                      </a:ext>
                    </a:extLst>
                  </p:cNvPr>
                  <p:cNvSpPr/>
                  <p:nvPr/>
                </p:nvSpPr>
                <p:spPr>
                  <a:xfrm>
                    <a:off x="4193499" y="2556645"/>
                    <a:ext cx="55493" cy="72908"/>
                  </a:xfrm>
                  <a:custGeom>
                    <a:avLst/>
                    <a:gdLst>
                      <a:gd name="csX0" fmla="*/ 15342 w 55493"/>
                      <a:gd name="csY0" fmla="*/ 72909 h 72908"/>
                      <a:gd name="csX1" fmla="*/ 7687 w 55493"/>
                      <a:gd name="csY1" fmla="*/ 70873 h 72908"/>
                      <a:gd name="csX2" fmla="*/ 2057 w 55493"/>
                      <a:gd name="csY2" fmla="*/ 50112 h 72908"/>
                      <a:gd name="csX3" fmla="*/ 26834 w 55493"/>
                      <a:gd name="csY3" fmla="*/ 7604 h 72908"/>
                      <a:gd name="csX4" fmla="*/ 47807 w 55493"/>
                      <a:gd name="csY4" fmla="*/ 2031 h 72908"/>
                      <a:gd name="csX5" fmla="*/ 53436 w 55493"/>
                      <a:gd name="csY5" fmla="*/ 22791 h 72908"/>
                      <a:gd name="csX6" fmla="*/ 28659 w 55493"/>
                      <a:gd name="csY6" fmla="*/ 65300 h 72908"/>
                      <a:gd name="csX7" fmla="*/ 15343 w 55493"/>
                      <a:gd name="csY7" fmla="*/ 72909 h 729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493" h="72908">
                        <a:moveTo>
                          <a:pt x="15342" y="72909"/>
                        </a:moveTo>
                        <a:cubicBezTo>
                          <a:pt x="12744" y="72909"/>
                          <a:pt x="10099" y="72250"/>
                          <a:pt x="7687" y="70873"/>
                        </a:cubicBezTo>
                        <a:cubicBezTo>
                          <a:pt x="340" y="66678"/>
                          <a:pt x="-2181" y="57384"/>
                          <a:pt x="2057" y="50112"/>
                        </a:cubicBezTo>
                        <a:lnTo>
                          <a:pt x="26834" y="7604"/>
                        </a:lnTo>
                        <a:cubicBezTo>
                          <a:pt x="31072" y="324"/>
                          <a:pt x="40475" y="-2149"/>
                          <a:pt x="47807" y="2031"/>
                        </a:cubicBezTo>
                        <a:cubicBezTo>
                          <a:pt x="55153" y="6226"/>
                          <a:pt x="57674" y="15519"/>
                          <a:pt x="53436" y="22791"/>
                        </a:cubicBezTo>
                        <a:lnTo>
                          <a:pt x="28659" y="65300"/>
                        </a:lnTo>
                        <a:cubicBezTo>
                          <a:pt x="25813" y="70184"/>
                          <a:pt x="20648" y="72909"/>
                          <a:pt x="15343"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89" name="Forme libre 94">
                  <a:extLst>
                    <a:ext uri="{FF2B5EF4-FFF2-40B4-BE49-F238E27FC236}">
                      <a16:creationId xmlns:a16="http://schemas.microsoft.com/office/drawing/2014/main" id="{3C1847C3-3DE0-2D48-FA01-332EC9A432BE}"/>
                    </a:ext>
                  </a:extLst>
                </p:cNvPr>
                <p:cNvSpPr/>
                <p:nvPr/>
              </p:nvSpPr>
              <p:spPr>
                <a:xfrm>
                  <a:off x="3977710" y="3177333"/>
                  <a:ext cx="189990" cy="98137"/>
                </a:xfrm>
                <a:custGeom>
                  <a:avLst/>
                  <a:gdLst>
                    <a:gd name="csX0" fmla="*/ 135718 w 189990"/>
                    <a:gd name="csY0" fmla="*/ 98137 h 98137"/>
                    <a:gd name="csX1" fmla="*/ 54272 w 189990"/>
                    <a:gd name="csY1" fmla="*/ 98137 h 98137"/>
                    <a:gd name="csX2" fmla="*/ 0 w 189990"/>
                    <a:gd name="csY2" fmla="*/ 44414 h 98137"/>
                    <a:gd name="csX3" fmla="*/ 0 w 189990"/>
                    <a:gd name="csY3" fmla="*/ 15203 h 98137"/>
                    <a:gd name="csX4" fmla="*/ 15358 w 189990"/>
                    <a:gd name="csY4" fmla="*/ 0 h 98137"/>
                    <a:gd name="csX5" fmla="*/ 30717 w 189990"/>
                    <a:gd name="csY5" fmla="*/ 15203 h 98137"/>
                    <a:gd name="csX6" fmla="*/ 30717 w 189990"/>
                    <a:gd name="csY6" fmla="*/ 44414 h 98137"/>
                    <a:gd name="csX7" fmla="*/ 54272 w 189990"/>
                    <a:gd name="csY7" fmla="*/ 67732 h 98137"/>
                    <a:gd name="csX8" fmla="*/ 135719 w 189990"/>
                    <a:gd name="csY8" fmla="*/ 67732 h 98137"/>
                    <a:gd name="csX9" fmla="*/ 159274 w 189990"/>
                    <a:gd name="csY9" fmla="*/ 44414 h 98137"/>
                    <a:gd name="csX10" fmla="*/ 159274 w 189990"/>
                    <a:gd name="csY10" fmla="*/ 15203 h 98137"/>
                    <a:gd name="csX11" fmla="*/ 174632 w 189990"/>
                    <a:gd name="csY11" fmla="*/ 0 h 98137"/>
                    <a:gd name="csX12" fmla="*/ 189990 w 189990"/>
                    <a:gd name="csY12" fmla="*/ 15203 h 98137"/>
                    <a:gd name="csX13" fmla="*/ 189990 w 189990"/>
                    <a:gd name="csY13" fmla="*/ 44414 h 98137"/>
                    <a:gd name="csX14" fmla="*/ 135719 w 189990"/>
                    <a:gd name="csY14" fmla="*/ 98137 h 98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9990" h="98137">
                      <a:moveTo>
                        <a:pt x="135718" y="98137"/>
                      </a:moveTo>
                      <a:lnTo>
                        <a:pt x="54272" y="98137"/>
                      </a:lnTo>
                      <a:cubicBezTo>
                        <a:pt x="24344" y="98137"/>
                        <a:pt x="0" y="74039"/>
                        <a:pt x="0" y="44414"/>
                      </a:cubicBezTo>
                      <a:lnTo>
                        <a:pt x="0" y="15203"/>
                      </a:lnTo>
                      <a:cubicBezTo>
                        <a:pt x="0" y="6813"/>
                        <a:pt x="6883" y="0"/>
                        <a:pt x="15358" y="0"/>
                      </a:cubicBezTo>
                      <a:cubicBezTo>
                        <a:pt x="23834" y="0"/>
                        <a:pt x="30717" y="6813"/>
                        <a:pt x="30717" y="15203"/>
                      </a:cubicBezTo>
                      <a:lnTo>
                        <a:pt x="30717" y="44414"/>
                      </a:lnTo>
                      <a:cubicBezTo>
                        <a:pt x="30717" y="57275"/>
                        <a:pt x="41280" y="67732"/>
                        <a:pt x="54272" y="67732"/>
                      </a:cubicBezTo>
                      <a:lnTo>
                        <a:pt x="135719" y="67732"/>
                      </a:lnTo>
                      <a:cubicBezTo>
                        <a:pt x="148710" y="67732"/>
                        <a:pt x="159274" y="57275"/>
                        <a:pt x="159274" y="44414"/>
                      </a:cubicBezTo>
                      <a:lnTo>
                        <a:pt x="159274" y="15203"/>
                      </a:lnTo>
                      <a:cubicBezTo>
                        <a:pt x="159274" y="6813"/>
                        <a:pt x="166157" y="0"/>
                        <a:pt x="174632" y="0"/>
                      </a:cubicBezTo>
                      <a:cubicBezTo>
                        <a:pt x="183108" y="0"/>
                        <a:pt x="189990" y="6813"/>
                        <a:pt x="189990" y="15203"/>
                      </a:cubicBezTo>
                      <a:lnTo>
                        <a:pt x="189990" y="44414"/>
                      </a:lnTo>
                      <a:cubicBezTo>
                        <a:pt x="189990" y="74039"/>
                        <a:pt x="165646" y="98137"/>
                        <a:pt x="135719" y="9813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0" name="Forme libre 95">
                  <a:extLst>
                    <a:ext uri="{FF2B5EF4-FFF2-40B4-BE49-F238E27FC236}">
                      <a16:creationId xmlns:a16="http://schemas.microsoft.com/office/drawing/2014/main" id="{F0D0C198-FE15-7CD4-D726-661D1EFE724C}"/>
                    </a:ext>
                  </a:extLst>
                </p:cNvPr>
                <p:cNvSpPr/>
                <p:nvPr/>
              </p:nvSpPr>
              <p:spPr>
                <a:xfrm>
                  <a:off x="3944457" y="3102375"/>
                  <a:ext cx="256496" cy="105363"/>
                </a:xfrm>
                <a:custGeom>
                  <a:avLst/>
                  <a:gdLst>
                    <a:gd name="csX0" fmla="*/ 209648 w 256496"/>
                    <a:gd name="csY0" fmla="*/ 105364 h 105363"/>
                    <a:gd name="csX1" fmla="*/ 46848 w 256496"/>
                    <a:gd name="csY1" fmla="*/ 105364 h 105363"/>
                    <a:gd name="csX2" fmla="*/ 0 w 256496"/>
                    <a:gd name="csY2" fmla="*/ 58990 h 105363"/>
                    <a:gd name="csX3" fmla="*/ 0 w 256496"/>
                    <a:gd name="csY3" fmla="*/ 15203 h 105363"/>
                    <a:gd name="csX4" fmla="*/ 15358 w 256496"/>
                    <a:gd name="csY4" fmla="*/ 0 h 105363"/>
                    <a:gd name="csX5" fmla="*/ 56793 w 256496"/>
                    <a:gd name="csY5" fmla="*/ 0 h 105363"/>
                    <a:gd name="csX6" fmla="*/ 72151 w 256496"/>
                    <a:gd name="csY6" fmla="*/ 15203 h 105363"/>
                    <a:gd name="csX7" fmla="*/ 56793 w 256496"/>
                    <a:gd name="csY7" fmla="*/ 30406 h 105363"/>
                    <a:gd name="csX8" fmla="*/ 30717 w 256496"/>
                    <a:gd name="csY8" fmla="*/ 30406 h 105363"/>
                    <a:gd name="csX9" fmla="*/ 30717 w 256496"/>
                    <a:gd name="csY9" fmla="*/ 58990 h 105363"/>
                    <a:gd name="csX10" fmla="*/ 46848 w 256496"/>
                    <a:gd name="csY10" fmla="*/ 74958 h 105363"/>
                    <a:gd name="csX11" fmla="*/ 209648 w 256496"/>
                    <a:gd name="csY11" fmla="*/ 74958 h 105363"/>
                    <a:gd name="csX12" fmla="*/ 225780 w 256496"/>
                    <a:gd name="csY12" fmla="*/ 58990 h 105363"/>
                    <a:gd name="csX13" fmla="*/ 225780 w 256496"/>
                    <a:gd name="csY13" fmla="*/ 30406 h 105363"/>
                    <a:gd name="csX14" fmla="*/ 100579 w 256496"/>
                    <a:gd name="csY14" fmla="*/ 30406 h 105363"/>
                    <a:gd name="csX15" fmla="*/ 85220 w 256496"/>
                    <a:gd name="csY15" fmla="*/ 15203 h 105363"/>
                    <a:gd name="csX16" fmla="*/ 100579 w 256496"/>
                    <a:gd name="csY16" fmla="*/ 0 h 105363"/>
                    <a:gd name="csX17" fmla="*/ 241138 w 256496"/>
                    <a:gd name="csY17" fmla="*/ 0 h 105363"/>
                    <a:gd name="csX18" fmla="*/ 256496 w 256496"/>
                    <a:gd name="csY18" fmla="*/ 15203 h 105363"/>
                    <a:gd name="csX19" fmla="*/ 256496 w 256496"/>
                    <a:gd name="csY19" fmla="*/ 58990 h 105363"/>
                    <a:gd name="csX20" fmla="*/ 209648 w 256496"/>
                    <a:gd name="csY20" fmla="*/ 105364 h 105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6496" h="105363">
                      <a:moveTo>
                        <a:pt x="209648" y="105364"/>
                      </a:moveTo>
                      <a:lnTo>
                        <a:pt x="46848" y="105364"/>
                      </a:lnTo>
                      <a:cubicBezTo>
                        <a:pt x="21019" y="105364"/>
                        <a:pt x="0" y="84557"/>
                        <a:pt x="0" y="58990"/>
                      </a:cubicBezTo>
                      <a:lnTo>
                        <a:pt x="0" y="15203"/>
                      </a:lnTo>
                      <a:cubicBezTo>
                        <a:pt x="0" y="6813"/>
                        <a:pt x="6883" y="0"/>
                        <a:pt x="15358" y="0"/>
                      </a:cubicBezTo>
                      <a:lnTo>
                        <a:pt x="56793" y="0"/>
                      </a:lnTo>
                      <a:cubicBezTo>
                        <a:pt x="65269" y="0"/>
                        <a:pt x="72151" y="6813"/>
                        <a:pt x="72151" y="15203"/>
                      </a:cubicBezTo>
                      <a:cubicBezTo>
                        <a:pt x="72151" y="23593"/>
                        <a:pt x="65269" y="30406"/>
                        <a:pt x="56793" y="30406"/>
                      </a:cubicBezTo>
                      <a:lnTo>
                        <a:pt x="30717" y="30406"/>
                      </a:lnTo>
                      <a:lnTo>
                        <a:pt x="30717" y="58990"/>
                      </a:lnTo>
                      <a:cubicBezTo>
                        <a:pt x="30717" y="67793"/>
                        <a:pt x="37955" y="74958"/>
                        <a:pt x="46848" y="74958"/>
                      </a:cubicBezTo>
                      <a:lnTo>
                        <a:pt x="209648" y="74958"/>
                      </a:lnTo>
                      <a:cubicBezTo>
                        <a:pt x="218542" y="74958"/>
                        <a:pt x="225780" y="67793"/>
                        <a:pt x="225780" y="58990"/>
                      </a:cubicBezTo>
                      <a:lnTo>
                        <a:pt x="225780" y="30406"/>
                      </a:lnTo>
                      <a:lnTo>
                        <a:pt x="100579" y="30406"/>
                      </a:lnTo>
                      <a:cubicBezTo>
                        <a:pt x="92103" y="30406"/>
                        <a:pt x="85220" y="23593"/>
                        <a:pt x="85220" y="15203"/>
                      </a:cubicBezTo>
                      <a:cubicBezTo>
                        <a:pt x="85220" y="6813"/>
                        <a:pt x="92103" y="0"/>
                        <a:pt x="100579" y="0"/>
                      </a:cubicBezTo>
                      <a:lnTo>
                        <a:pt x="241138" y="0"/>
                      </a:lnTo>
                      <a:cubicBezTo>
                        <a:pt x="249614" y="0"/>
                        <a:pt x="256496" y="6813"/>
                        <a:pt x="256496" y="15203"/>
                      </a:cubicBezTo>
                      <a:lnTo>
                        <a:pt x="256496" y="58990"/>
                      </a:lnTo>
                      <a:cubicBezTo>
                        <a:pt x="256496" y="84557"/>
                        <a:pt x="235477" y="105364"/>
                        <a:pt x="209648" y="105364"/>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86" name="Forme libre 96">
                <a:extLst>
                  <a:ext uri="{FF2B5EF4-FFF2-40B4-BE49-F238E27FC236}">
                    <a16:creationId xmlns:a16="http://schemas.microsoft.com/office/drawing/2014/main" id="{56169412-A004-AAED-D33F-6FAB6807239F}"/>
                  </a:ext>
                </a:extLst>
              </p:cNvPr>
              <p:cNvSpPr/>
              <p:nvPr/>
            </p:nvSpPr>
            <p:spPr>
              <a:xfrm>
                <a:off x="3959723" y="2865700"/>
                <a:ext cx="226518" cy="204094"/>
              </a:xfrm>
              <a:custGeom>
                <a:avLst/>
                <a:gdLst>
                  <a:gd name="csX0" fmla="*/ 79095 w 226518"/>
                  <a:gd name="csY0" fmla="*/ 204094 h 204094"/>
                  <a:gd name="csX1" fmla="*/ 71687 w 226518"/>
                  <a:gd name="csY1" fmla="*/ 165903 h 204094"/>
                  <a:gd name="csX2" fmla="*/ 64062 w 226518"/>
                  <a:gd name="csY2" fmla="*/ 126763 h 204094"/>
                  <a:gd name="csX3" fmla="*/ 58030 w 226518"/>
                  <a:gd name="csY3" fmla="*/ 87975 h 204094"/>
                  <a:gd name="csX4" fmla="*/ 11491 w 226518"/>
                  <a:gd name="csY4" fmla="*/ 67276 h 204094"/>
                  <a:gd name="csX5" fmla="*/ 2459 w 226518"/>
                  <a:gd name="csY5" fmla="*/ 26138 h 204094"/>
                  <a:gd name="csX6" fmla="*/ 35975 w 226518"/>
                  <a:gd name="csY6" fmla="*/ 233 h 204094"/>
                  <a:gd name="csX7" fmla="*/ 84617 w 226518"/>
                  <a:gd name="csY7" fmla="*/ 58144 h 204094"/>
                  <a:gd name="csX8" fmla="*/ 141905 w 226518"/>
                  <a:gd name="csY8" fmla="*/ 58098 h 204094"/>
                  <a:gd name="csX9" fmla="*/ 190531 w 226518"/>
                  <a:gd name="csY9" fmla="*/ 233 h 204094"/>
                  <a:gd name="csX10" fmla="*/ 224063 w 226518"/>
                  <a:gd name="csY10" fmla="*/ 26146 h 204094"/>
                  <a:gd name="csX11" fmla="*/ 215030 w 226518"/>
                  <a:gd name="csY11" fmla="*/ 67276 h 204094"/>
                  <a:gd name="csX12" fmla="*/ 168476 w 226518"/>
                  <a:gd name="csY12" fmla="*/ 87929 h 204094"/>
                  <a:gd name="csX13" fmla="*/ 162444 w 226518"/>
                  <a:gd name="csY13" fmla="*/ 126756 h 204094"/>
                  <a:gd name="csX14" fmla="*/ 154835 w 226518"/>
                  <a:gd name="csY14" fmla="*/ 165835 h 204094"/>
                  <a:gd name="csX15" fmla="*/ 147581 w 226518"/>
                  <a:gd name="csY15" fmla="*/ 203099 h 204094"/>
                  <a:gd name="csX16" fmla="*/ 132254 w 226518"/>
                  <a:gd name="csY16" fmla="*/ 201783 h 204094"/>
                  <a:gd name="csX17" fmla="*/ 117081 w 226518"/>
                  <a:gd name="csY17" fmla="*/ 199471 h 204094"/>
                  <a:gd name="csX18" fmla="*/ 117236 w 226518"/>
                  <a:gd name="csY18" fmla="*/ 198476 h 204094"/>
                  <a:gd name="csX19" fmla="*/ 124845 w 226518"/>
                  <a:gd name="csY19" fmla="*/ 159290 h 204094"/>
                  <a:gd name="csX20" fmla="*/ 132099 w 226518"/>
                  <a:gd name="csY20" fmla="*/ 122124 h 204094"/>
                  <a:gd name="csX21" fmla="*/ 137327 w 226518"/>
                  <a:gd name="csY21" fmla="*/ 88442 h 204094"/>
                  <a:gd name="csX22" fmla="*/ 89180 w 226518"/>
                  <a:gd name="csY22" fmla="*/ 88481 h 204094"/>
                  <a:gd name="csX23" fmla="*/ 94407 w 226518"/>
                  <a:gd name="csY23" fmla="*/ 122132 h 204094"/>
                  <a:gd name="csX24" fmla="*/ 101676 w 226518"/>
                  <a:gd name="csY24" fmla="*/ 159351 h 204094"/>
                  <a:gd name="csX25" fmla="*/ 109286 w 226518"/>
                  <a:gd name="csY25" fmla="*/ 198476 h 204094"/>
                  <a:gd name="csX26" fmla="*/ 94268 w 226518"/>
                  <a:gd name="csY26" fmla="*/ 201783 h 204094"/>
                  <a:gd name="csX27" fmla="*/ 79095 w 226518"/>
                  <a:gd name="csY27" fmla="*/ 204094 h 204094"/>
                  <a:gd name="csX28" fmla="*/ 40027 w 226518"/>
                  <a:gd name="csY28" fmla="*/ 30440 h 204094"/>
                  <a:gd name="csX29" fmla="*/ 38790 w 226518"/>
                  <a:gd name="csY29" fmla="*/ 30501 h 204094"/>
                  <a:gd name="csX30" fmla="*/ 31335 w 226518"/>
                  <a:gd name="csY30" fmla="*/ 36472 h 204094"/>
                  <a:gd name="csX31" fmla="*/ 33206 w 226518"/>
                  <a:gd name="csY31" fmla="*/ 45781 h 204094"/>
                  <a:gd name="csX32" fmla="*/ 53313 w 226518"/>
                  <a:gd name="csY32" fmla="*/ 56299 h 204094"/>
                  <a:gd name="csX33" fmla="*/ 40027 w 226518"/>
                  <a:gd name="csY33" fmla="*/ 30440 h 204094"/>
                  <a:gd name="csX34" fmla="*/ 186464 w 226518"/>
                  <a:gd name="csY34" fmla="*/ 30440 h 204094"/>
                  <a:gd name="csX35" fmla="*/ 173209 w 226518"/>
                  <a:gd name="csY35" fmla="*/ 56276 h 204094"/>
                  <a:gd name="csX36" fmla="*/ 193315 w 226518"/>
                  <a:gd name="csY36" fmla="*/ 45781 h 204094"/>
                  <a:gd name="csX37" fmla="*/ 195171 w 226518"/>
                  <a:gd name="csY37" fmla="*/ 36480 h 204094"/>
                  <a:gd name="csX38" fmla="*/ 187716 w 226518"/>
                  <a:gd name="csY38" fmla="*/ 30501 h 204094"/>
                  <a:gd name="csX39" fmla="*/ 186464 w 226518"/>
                  <a:gd name="csY39" fmla="*/ 30440 h 204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26518" h="204094">
                    <a:moveTo>
                      <a:pt x="79095" y="204094"/>
                    </a:moveTo>
                    <a:cubicBezTo>
                      <a:pt x="76528" y="187667"/>
                      <a:pt x="74177" y="177087"/>
                      <a:pt x="71687" y="165903"/>
                    </a:cubicBezTo>
                    <a:cubicBezTo>
                      <a:pt x="69197" y="154727"/>
                      <a:pt x="66614" y="143183"/>
                      <a:pt x="64062" y="126763"/>
                    </a:cubicBezTo>
                    <a:lnTo>
                      <a:pt x="58030" y="87975"/>
                    </a:lnTo>
                    <a:cubicBezTo>
                      <a:pt x="44837" y="86421"/>
                      <a:pt x="25922" y="81568"/>
                      <a:pt x="11491" y="67276"/>
                    </a:cubicBezTo>
                    <a:cubicBezTo>
                      <a:pt x="588" y="56490"/>
                      <a:pt x="-2862" y="40728"/>
                      <a:pt x="2459" y="26138"/>
                    </a:cubicBezTo>
                    <a:cubicBezTo>
                      <a:pt x="7779" y="11555"/>
                      <a:pt x="20632" y="1634"/>
                      <a:pt x="35975" y="233"/>
                    </a:cubicBezTo>
                    <a:cubicBezTo>
                      <a:pt x="75863" y="-3380"/>
                      <a:pt x="81802" y="37069"/>
                      <a:pt x="84617" y="58144"/>
                    </a:cubicBezTo>
                    <a:lnTo>
                      <a:pt x="141905" y="58098"/>
                    </a:lnTo>
                    <a:cubicBezTo>
                      <a:pt x="144720" y="37016"/>
                      <a:pt x="150442" y="-3433"/>
                      <a:pt x="190531" y="233"/>
                    </a:cubicBezTo>
                    <a:cubicBezTo>
                      <a:pt x="205890" y="1634"/>
                      <a:pt x="218727" y="11563"/>
                      <a:pt x="224063" y="26146"/>
                    </a:cubicBezTo>
                    <a:cubicBezTo>
                      <a:pt x="229383" y="40736"/>
                      <a:pt x="225919" y="56490"/>
                      <a:pt x="215030" y="67276"/>
                    </a:cubicBezTo>
                    <a:cubicBezTo>
                      <a:pt x="200677" y="81468"/>
                      <a:pt x="181932" y="86352"/>
                      <a:pt x="168476" y="87929"/>
                    </a:cubicBezTo>
                    <a:lnTo>
                      <a:pt x="162444" y="126756"/>
                    </a:lnTo>
                    <a:cubicBezTo>
                      <a:pt x="159892" y="143153"/>
                      <a:pt x="157325" y="154681"/>
                      <a:pt x="154835" y="165835"/>
                    </a:cubicBezTo>
                    <a:cubicBezTo>
                      <a:pt x="152345" y="177042"/>
                      <a:pt x="149994" y="187621"/>
                      <a:pt x="147581" y="203099"/>
                    </a:cubicBezTo>
                    <a:lnTo>
                      <a:pt x="132254" y="201783"/>
                    </a:lnTo>
                    <a:lnTo>
                      <a:pt x="117081" y="199471"/>
                    </a:lnTo>
                    <a:lnTo>
                      <a:pt x="117236" y="198476"/>
                    </a:lnTo>
                    <a:cubicBezTo>
                      <a:pt x="119788" y="182040"/>
                      <a:pt x="122355" y="170474"/>
                      <a:pt x="124845" y="159290"/>
                    </a:cubicBezTo>
                    <a:cubicBezTo>
                      <a:pt x="127335" y="148113"/>
                      <a:pt x="129686" y="137557"/>
                      <a:pt x="132099" y="122124"/>
                    </a:cubicBezTo>
                    <a:lnTo>
                      <a:pt x="137327" y="88442"/>
                    </a:lnTo>
                    <a:lnTo>
                      <a:pt x="89180" y="88481"/>
                    </a:lnTo>
                    <a:lnTo>
                      <a:pt x="94407" y="122132"/>
                    </a:lnTo>
                    <a:cubicBezTo>
                      <a:pt x="96820" y="137580"/>
                      <a:pt x="99171" y="148159"/>
                      <a:pt x="101676" y="159351"/>
                    </a:cubicBezTo>
                    <a:cubicBezTo>
                      <a:pt x="104151" y="170519"/>
                      <a:pt x="106734" y="182063"/>
                      <a:pt x="109286" y="198476"/>
                    </a:cubicBezTo>
                    <a:lnTo>
                      <a:pt x="94268" y="201783"/>
                    </a:lnTo>
                    <a:lnTo>
                      <a:pt x="79095" y="204094"/>
                    </a:lnTo>
                    <a:close/>
                    <a:moveTo>
                      <a:pt x="40027" y="30440"/>
                    </a:moveTo>
                    <a:cubicBezTo>
                      <a:pt x="39625" y="30440"/>
                      <a:pt x="39207" y="30463"/>
                      <a:pt x="38790" y="30501"/>
                    </a:cubicBezTo>
                    <a:cubicBezTo>
                      <a:pt x="33871" y="30953"/>
                      <a:pt x="31938" y="34826"/>
                      <a:pt x="31335" y="36472"/>
                    </a:cubicBezTo>
                    <a:cubicBezTo>
                      <a:pt x="30747" y="38118"/>
                      <a:pt x="29711" y="42328"/>
                      <a:pt x="33206" y="45781"/>
                    </a:cubicBezTo>
                    <a:cubicBezTo>
                      <a:pt x="38975" y="51491"/>
                      <a:pt x="46430" y="54607"/>
                      <a:pt x="53313" y="56299"/>
                    </a:cubicBezTo>
                    <a:cubicBezTo>
                      <a:pt x="49957" y="35186"/>
                      <a:pt x="46121" y="30440"/>
                      <a:pt x="40027" y="30440"/>
                    </a:cubicBezTo>
                    <a:close/>
                    <a:moveTo>
                      <a:pt x="186464" y="30440"/>
                    </a:moveTo>
                    <a:cubicBezTo>
                      <a:pt x="180385" y="30440"/>
                      <a:pt x="176550" y="35186"/>
                      <a:pt x="173209" y="56276"/>
                    </a:cubicBezTo>
                    <a:cubicBezTo>
                      <a:pt x="180138" y="54584"/>
                      <a:pt x="187562" y="51468"/>
                      <a:pt x="193315" y="45781"/>
                    </a:cubicBezTo>
                    <a:cubicBezTo>
                      <a:pt x="196795" y="42328"/>
                      <a:pt x="195774" y="38126"/>
                      <a:pt x="195171" y="36480"/>
                    </a:cubicBezTo>
                    <a:cubicBezTo>
                      <a:pt x="194568" y="34834"/>
                      <a:pt x="192650" y="30953"/>
                      <a:pt x="187716" y="30501"/>
                    </a:cubicBezTo>
                    <a:cubicBezTo>
                      <a:pt x="187299" y="30463"/>
                      <a:pt x="186881" y="30440"/>
                      <a:pt x="186464" y="30440"/>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100" name="Groupe 99">
            <a:extLst>
              <a:ext uri="{FF2B5EF4-FFF2-40B4-BE49-F238E27FC236}">
                <a16:creationId xmlns:a16="http://schemas.microsoft.com/office/drawing/2014/main" id="{7A276798-9B14-7299-7CFB-DF733E704733}"/>
              </a:ext>
            </a:extLst>
          </p:cNvPr>
          <p:cNvGrpSpPr>
            <a:grpSpLocks noChangeAspect="1"/>
          </p:cNvGrpSpPr>
          <p:nvPr/>
        </p:nvGrpSpPr>
        <p:grpSpPr>
          <a:xfrm>
            <a:off x="6483802" y="4322742"/>
            <a:ext cx="798721" cy="724260"/>
            <a:chOff x="3573656" y="2513956"/>
            <a:chExt cx="998101" cy="905055"/>
          </a:xfrm>
        </p:grpSpPr>
        <p:sp>
          <p:nvSpPr>
            <p:cNvPr id="101" name="Forme libre 80">
              <a:extLst>
                <a:ext uri="{FF2B5EF4-FFF2-40B4-BE49-F238E27FC236}">
                  <a16:creationId xmlns:a16="http://schemas.microsoft.com/office/drawing/2014/main" id="{1BEBC3D8-6F10-2960-8A3D-42056576DB56}"/>
                </a:ext>
              </a:extLst>
            </p:cNvPr>
            <p:cNvSpPr/>
            <p:nvPr/>
          </p:nvSpPr>
          <p:spPr>
            <a:xfrm>
              <a:off x="3573656" y="2779740"/>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chemeClr val="accent2"/>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02" name="Graphique 6">
              <a:extLst>
                <a:ext uri="{FF2B5EF4-FFF2-40B4-BE49-F238E27FC236}">
                  <a16:creationId xmlns:a16="http://schemas.microsoft.com/office/drawing/2014/main" id="{D74225C0-99F2-481A-A04A-0289E1DEB8E9}"/>
                </a:ext>
              </a:extLst>
            </p:cNvPr>
            <p:cNvGrpSpPr/>
            <p:nvPr/>
          </p:nvGrpSpPr>
          <p:grpSpPr>
            <a:xfrm>
              <a:off x="3735474" y="2513956"/>
              <a:ext cx="674462" cy="761514"/>
              <a:chOff x="3735474" y="2513956"/>
              <a:chExt cx="674462" cy="761514"/>
            </a:xfrm>
            <a:solidFill>
              <a:schemeClr val="accent3"/>
            </a:solidFill>
          </p:grpSpPr>
          <p:grpSp>
            <p:nvGrpSpPr>
              <p:cNvPr id="103" name="Graphique 6">
                <a:extLst>
                  <a:ext uri="{FF2B5EF4-FFF2-40B4-BE49-F238E27FC236}">
                    <a16:creationId xmlns:a16="http://schemas.microsoft.com/office/drawing/2014/main" id="{51C96891-EAD0-8638-5C81-C8A594D48BBF}"/>
                  </a:ext>
                </a:extLst>
              </p:cNvPr>
              <p:cNvGrpSpPr/>
              <p:nvPr/>
            </p:nvGrpSpPr>
            <p:grpSpPr>
              <a:xfrm>
                <a:off x="3735474" y="2513956"/>
                <a:ext cx="674462" cy="761514"/>
                <a:chOff x="3735474" y="2513956"/>
                <a:chExt cx="674462" cy="761514"/>
              </a:xfrm>
              <a:grpFill/>
            </p:grpSpPr>
            <p:sp>
              <p:nvSpPr>
                <p:cNvPr id="105" name="Forme libre 83">
                  <a:extLst>
                    <a:ext uri="{FF2B5EF4-FFF2-40B4-BE49-F238E27FC236}">
                      <a16:creationId xmlns:a16="http://schemas.microsoft.com/office/drawing/2014/main" id="{01BFEEA0-AE62-90D7-314E-4BDFCADFCE10}"/>
                    </a:ext>
                  </a:extLst>
                </p:cNvPr>
                <p:cNvSpPr/>
                <p:nvPr/>
              </p:nvSpPr>
              <p:spPr>
                <a:xfrm>
                  <a:off x="3850480" y="2627686"/>
                  <a:ext cx="444385" cy="469084"/>
                </a:xfrm>
                <a:custGeom>
                  <a:avLst/>
                  <a:gdLst>
                    <a:gd name="csX0" fmla="*/ 343977 w 444385"/>
                    <a:gd name="csY0" fmla="*/ 469085 h 469084"/>
                    <a:gd name="csX1" fmla="*/ 328619 w 444385"/>
                    <a:gd name="csY1" fmla="*/ 453882 h 469084"/>
                    <a:gd name="csX2" fmla="*/ 328619 w 444385"/>
                    <a:gd name="csY2" fmla="*/ 429432 h 469084"/>
                    <a:gd name="csX3" fmla="*/ 361439 w 444385"/>
                    <a:gd name="csY3" fmla="*/ 350003 h 469084"/>
                    <a:gd name="csX4" fmla="*/ 413669 w 444385"/>
                    <a:gd name="csY4" fmla="*/ 219952 h 469084"/>
                    <a:gd name="csX5" fmla="*/ 353288 w 444385"/>
                    <a:gd name="csY5" fmla="*/ 81794 h 469084"/>
                    <a:gd name="csX6" fmla="*/ 209945 w 444385"/>
                    <a:gd name="csY6" fmla="*/ 30788 h 469084"/>
                    <a:gd name="csX7" fmla="*/ 30874 w 444385"/>
                    <a:gd name="csY7" fmla="*/ 212052 h 469084"/>
                    <a:gd name="csX8" fmla="*/ 83599 w 444385"/>
                    <a:gd name="csY8" fmla="*/ 350700 h 469084"/>
                    <a:gd name="csX9" fmla="*/ 115831 w 444385"/>
                    <a:gd name="csY9" fmla="*/ 429416 h 469084"/>
                    <a:gd name="csX10" fmla="*/ 115831 w 444385"/>
                    <a:gd name="csY10" fmla="*/ 453882 h 469084"/>
                    <a:gd name="csX11" fmla="*/ 100473 w 444385"/>
                    <a:gd name="csY11" fmla="*/ 469085 h 469084"/>
                    <a:gd name="csX12" fmla="*/ 85114 w 444385"/>
                    <a:gd name="csY12" fmla="*/ 453882 h 469084"/>
                    <a:gd name="csX13" fmla="*/ 85114 w 444385"/>
                    <a:gd name="csY13" fmla="*/ 429416 h 469084"/>
                    <a:gd name="csX14" fmla="*/ 61389 w 444385"/>
                    <a:gd name="csY14" fmla="*/ 371682 h 469084"/>
                    <a:gd name="csX15" fmla="*/ 188 w 444385"/>
                    <a:gd name="csY15" fmla="*/ 210827 h 469084"/>
                    <a:gd name="csX16" fmla="*/ 208027 w 444385"/>
                    <a:gd name="csY16" fmla="*/ 444 h 469084"/>
                    <a:gd name="csX17" fmla="*/ 374322 w 444385"/>
                    <a:gd name="csY17" fmla="*/ 59640 h 469084"/>
                    <a:gd name="csX18" fmla="*/ 444385 w 444385"/>
                    <a:gd name="csY18" fmla="*/ 219952 h 469084"/>
                    <a:gd name="csX19" fmla="*/ 383772 w 444385"/>
                    <a:gd name="csY19" fmla="*/ 370871 h 469084"/>
                    <a:gd name="csX20" fmla="*/ 359335 w 444385"/>
                    <a:gd name="csY20" fmla="*/ 429432 h 469084"/>
                    <a:gd name="csX21" fmla="*/ 359335 w 444385"/>
                    <a:gd name="csY21" fmla="*/ 453882 h 469084"/>
                    <a:gd name="csX22" fmla="*/ 343977 w 444385"/>
                    <a:gd name="csY22" fmla="*/ 469085 h 469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4385" h="469084">
                      <a:moveTo>
                        <a:pt x="343977" y="469085"/>
                      </a:moveTo>
                      <a:cubicBezTo>
                        <a:pt x="335502" y="469085"/>
                        <a:pt x="328619" y="462272"/>
                        <a:pt x="328619" y="453882"/>
                      </a:cubicBezTo>
                      <a:lnTo>
                        <a:pt x="328619" y="429432"/>
                      </a:lnTo>
                      <a:cubicBezTo>
                        <a:pt x="328619" y="400396"/>
                        <a:pt x="340281" y="372187"/>
                        <a:pt x="361439" y="350003"/>
                      </a:cubicBezTo>
                      <a:cubicBezTo>
                        <a:pt x="395125" y="314690"/>
                        <a:pt x="413669" y="268508"/>
                        <a:pt x="413669" y="219952"/>
                      </a:cubicBezTo>
                      <a:cubicBezTo>
                        <a:pt x="413669" y="167079"/>
                        <a:pt x="392232" y="118010"/>
                        <a:pt x="353288" y="81794"/>
                      </a:cubicBezTo>
                      <a:cubicBezTo>
                        <a:pt x="314390" y="45601"/>
                        <a:pt x="263397" y="27435"/>
                        <a:pt x="209945" y="30788"/>
                      </a:cubicBezTo>
                      <a:cubicBezTo>
                        <a:pt x="113449" y="36721"/>
                        <a:pt x="34802" y="116341"/>
                        <a:pt x="30874" y="212052"/>
                      </a:cubicBezTo>
                      <a:cubicBezTo>
                        <a:pt x="28739" y="263953"/>
                        <a:pt x="47469" y="313190"/>
                        <a:pt x="83599" y="350700"/>
                      </a:cubicBezTo>
                      <a:cubicBezTo>
                        <a:pt x="104386" y="372256"/>
                        <a:pt x="115831" y="400212"/>
                        <a:pt x="115831" y="429416"/>
                      </a:cubicBezTo>
                      <a:lnTo>
                        <a:pt x="115831" y="453882"/>
                      </a:lnTo>
                      <a:cubicBezTo>
                        <a:pt x="115831" y="462272"/>
                        <a:pt x="108948" y="469085"/>
                        <a:pt x="100473" y="469085"/>
                      </a:cubicBezTo>
                      <a:cubicBezTo>
                        <a:pt x="91997" y="469085"/>
                        <a:pt x="85114" y="462272"/>
                        <a:pt x="85114" y="453882"/>
                      </a:cubicBezTo>
                      <a:lnTo>
                        <a:pt x="85114" y="429416"/>
                      </a:lnTo>
                      <a:cubicBezTo>
                        <a:pt x="85114" y="408067"/>
                        <a:pt x="76685" y="387559"/>
                        <a:pt x="61389" y="371682"/>
                      </a:cubicBezTo>
                      <a:cubicBezTo>
                        <a:pt x="19459" y="328156"/>
                        <a:pt x="-2271" y="271026"/>
                        <a:pt x="188" y="210827"/>
                      </a:cubicBezTo>
                      <a:cubicBezTo>
                        <a:pt x="4735" y="99737"/>
                        <a:pt x="96034" y="7333"/>
                        <a:pt x="208027" y="444"/>
                      </a:cubicBezTo>
                      <a:cubicBezTo>
                        <a:pt x="270140" y="-3384"/>
                        <a:pt x="329176" y="17645"/>
                        <a:pt x="374322" y="59640"/>
                      </a:cubicBezTo>
                      <a:cubicBezTo>
                        <a:pt x="418850" y="101054"/>
                        <a:pt x="444385" y="159485"/>
                        <a:pt x="444385" y="219952"/>
                      </a:cubicBezTo>
                      <a:cubicBezTo>
                        <a:pt x="444385" y="276300"/>
                        <a:pt x="422856" y="329893"/>
                        <a:pt x="383772" y="370871"/>
                      </a:cubicBezTo>
                      <a:cubicBezTo>
                        <a:pt x="368012" y="387398"/>
                        <a:pt x="359335" y="408189"/>
                        <a:pt x="359335" y="429432"/>
                      </a:cubicBezTo>
                      <a:lnTo>
                        <a:pt x="359335" y="453882"/>
                      </a:lnTo>
                      <a:cubicBezTo>
                        <a:pt x="359335" y="462272"/>
                        <a:pt x="352453" y="469085"/>
                        <a:pt x="343977" y="46908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06" name="Graphique 6">
                  <a:extLst>
                    <a:ext uri="{FF2B5EF4-FFF2-40B4-BE49-F238E27FC236}">
                      <a16:creationId xmlns:a16="http://schemas.microsoft.com/office/drawing/2014/main" id="{477A698A-0B6B-EFE0-849D-3025DBED85B9}"/>
                    </a:ext>
                  </a:extLst>
                </p:cNvPr>
                <p:cNvGrpSpPr/>
                <p:nvPr/>
              </p:nvGrpSpPr>
              <p:grpSpPr>
                <a:xfrm>
                  <a:off x="3735474" y="2513956"/>
                  <a:ext cx="674462" cy="508339"/>
                  <a:chOff x="3735474" y="2513956"/>
                  <a:chExt cx="674462" cy="508339"/>
                </a:xfrm>
                <a:grpFill/>
              </p:grpSpPr>
              <p:sp>
                <p:nvSpPr>
                  <p:cNvPr id="109" name="Forme libre 85">
                    <a:extLst>
                      <a:ext uri="{FF2B5EF4-FFF2-40B4-BE49-F238E27FC236}">
                        <a16:creationId xmlns:a16="http://schemas.microsoft.com/office/drawing/2014/main" id="{6B0AE2A4-482B-6491-091E-71DEFB8A6926}"/>
                      </a:ext>
                    </a:extLst>
                  </p:cNvPr>
                  <p:cNvSpPr/>
                  <p:nvPr/>
                </p:nvSpPr>
                <p:spPr>
                  <a:xfrm>
                    <a:off x="4057347" y="2513956"/>
                    <a:ext cx="30716" cy="79482"/>
                  </a:xfrm>
                  <a:custGeom>
                    <a:avLst/>
                    <a:gdLst>
                      <a:gd name="csX0" fmla="*/ 15358 w 30716"/>
                      <a:gd name="csY0" fmla="*/ 79482 h 79482"/>
                      <a:gd name="csX1" fmla="*/ 0 w 30716"/>
                      <a:gd name="csY1" fmla="*/ 64279 h 79482"/>
                      <a:gd name="csX2" fmla="*/ 0 w 30716"/>
                      <a:gd name="csY2" fmla="*/ 15203 h 79482"/>
                      <a:gd name="csX3" fmla="*/ 15358 w 30716"/>
                      <a:gd name="csY3" fmla="*/ 0 h 79482"/>
                      <a:gd name="csX4" fmla="*/ 30717 w 30716"/>
                      <a:gd name="csY4" fmla="*/ 15203 h 79482"/>
                      <a:gd name="csX5" fmla="*/ 30717 w 30716"/>
                      <a:gd name="csY5" fmla="*/ 64279 h 79482"/>
                      <a:gd name="csX6" fmla="*/ 15358 w 30716"/>
                      <a:gd name="csY6" fmla="*/ 79482 h 79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716" h="79482">
                        <a:moveTo>
                          <a:pt x="15358" y="79482"/>
                        </a:moveTo>
                        <a:cubicBezTo>
                          <a:pt x="6883" y="79482"/>
                          <a:pt x="0" y="72677"/>
                          <a:pt x="0" y="64279"/>
                        </a:cubicBezTo>
                        <a:lnTo>
                          <a:pt x="0" y="15203"/>
                        </a:lnTo>
                        <a:cubicBezTo>
                          <a:pt x="0" y="6805"/>
                          <a:pt x="6883" y="0"/>
                          <a:pt x="15358" y="0"/>
                        </a:cubicBezTo>
                        <a:cubicBezTo>
                          <a:pt x="23834" y="0"/>
                          <a:pt x="30717" y="6805"/>
                          <a:pt x="30717" y="15203"/>
                        </a:cubicBezTo>
                        <a:lnTo>
                          <a:pt x="30717" y="64279"/>
                        </a:lnTo>
                        <a:cubicBezTo>
                          <a:pt x="30717" y="72677"/>
                          <a:pt x="23834" y="79482"/>
                          <a:pt x="15358" y="79482"/>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0" name="Forme libre 86">
                    <a:extLst>
                      <a:ext uri="{FF2B5EF4-FFF2-40B4-BE49-F238E27FC236}">
                        <a16:creationId xmlns:a16="http://schemas.microsoft.com/office/drawing/2014/main" id="{A6C6D328-EDED-DFDB-FD3E-0D31396602EB}"/>
                      </a:ext>
                    </a:extLst>
                  </p:cNvPr>
                  <p:cNvSpPr/>
                  <p:nvPr/>
                </p:nvSpPr>
                <p:spPr>
                  <a:xfrm>
                    <a:off x="3896403" y="2556645"/>
                    <a:ext cx="55508" cy="72909"/>
                  </a:xfrm>
                  <a:custGeom>
                    <a:avLst/>
                    <a:gdLst>
                      <a:gd name="csX0" fmla="*/ 40166 w 55508"/>
                      <a:gd name="csY0" fmla="*/ 72909 h 72909"/>
                      <a:gd name="csX1" fmla="*/ 26850 w 55508"/>
                      <a:gd name="csY1" fmla="*/ 65308 h 72909"/>
                      <a:gd name="csX2" fmla="*/ 2057 w 55508"/>
                      <a:gd name="csY2" fmla="*/ 22799 h 72909"/>
                      <a:gd name="csX3" fmla="*/ 7687 w 55508"/>
                      <a:gd name="csY3" fmla="*/ 2031 h 72909"/>
                      <a:gd name="csX4" fmla="*/ 28659 w 55508"/>
                      <a:gd name="csY4" fmla="*/ 7596 h 72909"/>
                      <a:gd name="csX5" fmla="*/ 53452 w 55508"/>
                      <a:gd name="csY5" fmla="*/ 50105 h 72909"/>
                      <a:gd name="csX6" fmla="*/ 47822 w 55508"/>
                      <a:gd name="csY6" fmla="*/ 70873 h 72909"/>
                      <a:gd name="csX7" fmla="*/ 40166 w 55508"/>
                      <a:gd name="csY7" fmla="*/ 72909 h 72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08" h="72909">
                        <a:moveTo>
                          <a:pt x="40166" y="72909"/>
                        </a:moveTo>
                        <a:cubicBezTo>
                          <a:pt x="34861" y="72909"/>
                          <a:pt x="29695" y="70184"/>
                          <a:pt x="26850" y="65308"/>
                        </a:cubicBezTo>
                        <a:lnTo>
                          <a:pt x="2057" y="22799"/>
                        </a:lnTo>
                        <a:cubicBezTo>
                          <a:pt x="-2181" y="15527"/>
                          <a:pt x="340" y="6234"/>
                          <a:pt x="7687" y="2031"/>
                        </a:cubicBezTo>
                        <a:cubicBezTo>
                          <a:pt x="15033" y="-2148"/>
                          <a:pt x="24421" y="324"/>
                          <a:pt x="28659" y="7596"/>
                        </a:cubicBezTo>
                        <a:lnTo>
                          <a:pt x="53452" y="50105"/>
                        </a:lnTo>
                        <a:cubicBezTo>
                          <a:pt x="57690" y="57377"/>
                          <a:pt x="55169" y="66670"/>
                          <a:pt x="47822" y="70873"/>
                        </a:cubicBezTo>
                        <a:cubicBezTo>
                          <a:pt x="45409" y="72251"/>
                          <a:pt x="42765" y="72909"/>
                          <a:pt x="40166"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1" name="Forme libre 87">
                    <a:extLst>
                      <a:ext uri="{FF2B5EF4-FFF2-40B4-BE49-F238E27FC236}">
                        <a16:creationId xmlns:a16="http://schemas.microsoft.com/office/drawing/2014/main" id="{AA1E66B7-99C2-E7F7-A558-9DA9946EFB6D}"/>
                      </a:ext>
                    </a:extLst>
                  </p:cNvPr>
                  <p:cNvSpPr/>
                  <p:nvPr/>
                </p:nvSpPr>
                <p:spPr>
                  <a:xfrm>
                    <a:off x="3778595" y="2673261"/>
                    <a:ext cx="73651" cy="54950"/>
                  </a:xfrm>
                  <a:custGeom>
                    <a:avLst/>
                    <a:gdLst>
                      <a:gd name="csX0" fmla="*/ 58277 w 73651"/>
                      <a:gd name="csY0" fmla="*/ 54951 h 54950"/>
                      <a:gd name="csX1" fmla="*/ 50622 w 73651"/>
                      <a:gd name="csY1" fmla="*/ 52907 h 54950"/>
                      <a:gd name="csX2" fmla="*/ 7687 w 73651"/>
                      <a:gd name="csY2" fmla="*/ 28365 h 54950"/>
                      <a:gd name="csX3" fmla="*/ 2057 w 73651"/>
                      <a:gd name="csY3" fmla="*/ 7604 h 54950"/>
                      <a:gd name="csX4" fmla="*/ 23029 w 73651"/>
                      <a:gd name="csY4" fmla="*/ 2047 h 54950"/>
                      <a:gd name="csX5" fmla="*/ 65964 w 73651"/>
                      <a:gd name="csY5" fmla="*/ 26589 h 54950"/>
                      <a:gd name="csX6" fmla="*/ 71594 w 73651"/>
                      <a:gd name="csY6" fmla="*/ 47349 h 54950"/>
                      <a:gd name="csX7" fmla="*/ 58278 w 73651"/>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1" h="54950">
                        <a:moveTo>
                          <a:pt x="58277" y="54951"/>
                        </a:moveTo>
                        <a:cubicBezTo>
                          <a:pt x="55679" y="54951"/>
                          <a:pt x="53034" y="54292"/>
                          <a:pt x="50622" y="52907"/>
                        </a:cubicBezTo>
                        <a:lnTo>
                          <a:pt x="7687" y="28365"/>
                        </a:lnTo>
                        <a:cubicBezTo>
                          <a:pt x="340" y="24170"/>
                          <a:pt x="-2181" y="14877"/>
                          <a:pt x="2057" y="7604"/>
                        </a:cubicBezTo>
                        <a:cubicBezTo>
                          <a:pt x="6295" y="332"/>
                          <a:pt x="15683" y="-2164"/>
                          <a:pt x="23029" y="2047"/>
                        </a:cubicBezTo>
                        <a:lnTo>
                          <a:pt x="65964" y="26589"/>
                        </a:lnTo>
                        <a:cubicBezTo>
                          <a:pt x="73311" y="30784"/>
                          <a:pt x="75832" y="40077"/>
                          <a:pt x="71594" y="47349"/>
                        </a:cubicBezTo>
                        <a:cubicBezTo>
                          <a:pt x="68748" y="52225"/>
                          <a:pt x="63583" y="54951"/>
                          <a:pt x="58278"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2" name="Forme libre 88">
                    <a:extLst>
                      <a:ext uri="{FF2B5EF4-FFF2-40B4-BE49-F238E27FC236}">
                        <a16:creationId xmlns:a16="http://schemas.microsoft.com/office/drawing/2014/main" id="{D6329EE3-2509-7E60-AE13-49D6C28EA258}"/>
                      </a:ext>
                    </a:extLst>
                  </p:cNvPr>
                  <p:cNvSpPr/>
                  <p:nvPr/>
                </p:nvSpPr>
                <p:spPr>
                  <a:xfrm>
                    <a:off x="3735474" y="2832581"/>
                    <a:ext cx="80286" cy="30405"/>
                  </a:xfrm>
                  <a:custGeom>
                    <a:avLst/>
                    <a:gdLst>
                      <a:gd name="csX0" fmla="*/ 64928 w 80286"/>
                      <a:gd name="csY0" fmla="*/ 30406 h 30405"/>
                      <a:gd name="csX1" fmla="*/ 15358 w 80286"/>
                      <a:gd name="csY1" fmla="*/ 30406 h 30405"/>
                      <a:gd name="csX2" fmla="*/ 0 w 80286"/>
                      <a:gd name="csY2" fmla="*/ 15203 h 30405"/>
                      <a:gd name="csX3" fmla="*/ 15358 w 80286"/>
                      <a:gd name="csY3" fmla="*/ 0 h 30405"/>
                      <a:gd name="csX4" fmla="*/ 64928 w 80286"/>
                      <a:gd name="csY4" fmla="*/ 0 h 30405"/>
                      <a:gd name="csX5" fmla="*/ 80287 w 80286"/>
                      <a:gd name="csY5" fmla="*/ 15203 h 30405"/>
                      <a:gd name="csX6" fmla="*/ 64928 w 80286"/>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286" h="30405">
                        <a:moveTo>
                          <a:pt x="64928" y="30406"/>
                        </a:moveTo>
                        <a:lnTo>
                          <a:pt x="15358" y="30406"/>
                        </a:lnTo>
                        <a:cubicBezTo>
                          <a:pt x="6883" y="30406"/>
                          <a:pt x="0" y="23600"/>
                          <a:pt x="0" y="15203"/>
                        </a:cubicBezTo>
                        <a:cubicBezTo>
                          <a:pt x="0" y="6805"/>
                          <a:pt x="6883" y="0"/>
                          <a:pt x="15358" y="0"/>
                        </a:cubicBezTo>
                        <a:lnTo>
                          <a:pt x="64928" y="0"/>
                        </a:lnTo>
                        <a:cubicBezTo>
                          <a:pt x="73404" y="0"/>
                          <a:pt x="80287" y="6805"/>
                          <a:pt x="80287" y="15203"/>
                        </a:cubicBezTo>
                        <a:cubicBezTo>
                          <a:pt x="80287" y="23600"/>
                          <a:pt x="73404" y="30406"/>
                          <a:pt x="64928"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3" name="Forme libre 89">
                    <a:extLst>
                      <a:ext uri="{FF2B5EF4-FFF2-40B4-BE49-F238E27FC236}">
                        <a16:creationId xmlns:a16="http://schemas.microsoft.com/office/drawing/2014/main" id="{E3CF1D23-BB23-0717-3D6B-B83C7E6003E0}"/>
                      </a:ext>
                    </a:extLst>
                  </p:cNvPr>
                  <p:cNvSpPr/>
                  <p:nvPr/>
                </p:nvSpPr>
                <p:spPr>
                  <a:xfrm>
                    <a:off x="3778595" y="2967348"/>
                    <a:ext cx="73650" cy="54947"/>
                  </a:xfrm>
                  <a:custGeom>
                    <a:avLst/>
                    <a:gdLst>
                      <a:gd name="csX0" fmla="*/ 15373 w 73650"/>
                      <a:gd name="csY0" fmla="*/ 54947 h 54947"/>
                      <a:gd name="csX1" fmla="*/ 2057 w 73650"/>
                      <a:gd name="csY1" fmla="*/ 47346 h 54947"/>
                      <a:gd name="csX2" fmla="*/ 7687 w 73650"/>
                      <a:gd name="csY2" fmla="*/ 26585 h 54947"/>
                      <a:gd name="csX3" fmla="*/ 50622 w 73650"/>
                      <a:gd name="csY3" fmla="*/ 2043 h 54947"/>
                      <a:gd name="csX4" fmla="*/ 71594 w 73650"/>
                      <a:gd name="csY4" fmla="*/ 7601 h 54947"/>
                      <a:gd name="csX5" fmla="*/ 65964 w 73650"/>
                      <a:gd name="csY5" fmla="*/ 28361 h 54947"/>
                      <a:gd name="csX6" fmla="*/ 23029 w 73650"/>
                      <a:gd name="csY6" fmla="*/ 52903 h 54947"/>
                      <a:gd name="csX7" fmla="*/ 15373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15373" y="54947"/>
                        </a:moveTo>
                        <a:cubicBezTo>
                          <a:pt x="10068" y="54947"/>
                          <a:pt x="4903" y="52222"/>
                          <a:pt x="2057" y="47346"/>
                        </a:cubicBezTo>
                        <a:cubicBezTo>
                          <a:pt x="-2181" y="40074"/>
                          <a:pt x="340" y="30780"/>
                          <a:pt x="7687" y="26585"/>
                        </a:cubicBezTo>
                        <a:lnTo>
                          <a:pt x="50622" y="2043"/>
                        </a:lnTo>
                        <a:cubicBezTo>
                          <a:pt x="57953" y="-2167"/>
                          <a:pt x="67356" y="344"/>
                          <a:pt x="71594" y="7601"/>
                        </a:cubicBezTo>
                        <a:cubicBezTo>
                          <a:pt x="75832" y="14873"/>
                          <a:pt x="73311" y="24166"/>
                          <a:pt x="65964" y="28361"/>
                        </a:cubicBezTo>
                        <a:lnTo>
                          <a:pt x="23029" y="52903"/>
                        </a:lnTo>
                        <a:cubicBezTo>
                          <a:pt x="20617" y="54289"/>
                          <a:pt x="17972" y="54947"/>
                          <a:pt x="15373"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4" name="Forme libre 90">
                    <a:extLst>
                      <a:ext uri="{FF2B5EF4-FFF2-40B4-BE49-F238E27FC236}">
                        <a16:creationId xmlns:a16="http://schemas.microsoft.com/office/drawing/2014/main" id="{FCB3A7A5-39DB-1DBA-2F52-BF2F674B79EE}"/>
                      </a:ext>
                    </a:extLst>
                  </p:cNvPr>
                  <p:cNvSpPr/>
                  <p:nvPr/>
                </p:nvSpPr>
                <p:spPr>
                  <a:xfrm>
                    <a:off x="4293165" y="2967348"/>
                    <a:ext cx="73650" cy="54947"/>
                  </a:xfrm>
                  <a:custGeom>
                    <a:avLst/>
                    <a:gdLst>
                      <a:gd name="csX0" fmla="*/ 58277 w 73650"/>
                      <a:gd name="csY0" fmla="*/ 54947 h 54947"/>
                      <a:gd name="csX1" fmla="*/ 50622 w 73650"/>
                      <a:gd name="csY1" fmla="*/ 52903 h 54947"/>
                      <a:gd name="csX2" fmla="*/ 7687 w 73650"/>
                      <a:gd name="csY2" fmla="*/ 28361 h 54947"/>
                      <a:gd name="csX3" fmla="*/ 2057 w 73650"/>
                      <a:gd name="csY3" fmla="*/ 7601 h 54947"/>
                      <a:gd name="csX4" fmla="*/ 23029 w 73650"/>
                      <a:gd name="csY4" fmla="*/ 2043 h 54947"/>
                      <a:gd name="csX5" fmla="*/ 65964 w 73650"/>
                      <a:gd name="csY5" fmla="*/ 26585 h 54947"/>
                      <a:gd name="csX6" fmla="*/ 71594 w 73650"/>
                      <a:gd name="csY6" fmla="*/ 47346 h 54947"/>
                      <a:gd name="csX7" fmla="*/ 58277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58277" y="54947"/>
                        </a:moveTo>
                        <a:cubicBezTo>
                          <a:pt x="55679" y="54947"/>
                          <a:pt x="53034" y="54289"/>
                          <a:pt x="50622" y="52903"/>
                        </a:cubicBezTo>
                        <a:lnTo>
                          <a:pt x="7687" y="28361"/>
                        </a:lnTo>
                        <a:cubicBezTo>
                          <a:pt x="340" y="24166"/>
                          <a:pt x="-2181" y="14873"/>
                          <a:pt x="2057" y="7601"/>
                        </a:cubicBezTo>
                        <a:cubicBezTo>
                          <a:pt x="6295" y="344"/>
                          <a:pt x="15698" y="-2167"/>
                          <a:pt x="23029" y="2043"/>
                        </a:cubicBezTo>
                        <a:lnTo>
                          <a:pt x="65964" y="26585"/>
                        </a:lnTo>
                        <a:cubicBezTo>
                          <a:pt x="73311" y="30780"/>
                          <a:pt x="75832" y="40074"/>
                          <a:pt x="71594" y="47346"/>
                        </a:cubicBezTo>
                        <a:cubicBezTo>
                          <a:pt x="68748" y="52222"/>
                          <a:pt x="63582" y="54947"/>
                          <a:pt x="58277"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5" name="Forme libre 91">
                    <a:extLst>
                      <a:ext uri="{FF2B5EF4-FFF2-40B4-BE49-F238E27FC236}">
                        <a16:creationId xmlns:a16="http://schemas.microsoft.com/office/drawing/2014/main" id="{5C0D8C11-7446-0C15-49FB-9472E335E224}"/>
                      </a:ext>
                    </a:extLst>
                  </p:cNvPr>
                  <p:cNvSpPr/>
                  <p:nvPr/>
                </p:nvSpPr>
                <p:spPr>
                  <a:xfrm>
                    <a:off x="4329634" y="2832581"/>
                    <a:ext cx="80301" cy="30405"/>
                  </a:xfrm>
                  <a:custGeom>
                    <a:avLst/>
                    <a:gdLst>
                      <a:gd name="csX0" fmla="*/ 64944 w 80301"/>
                      <a:gd name="csY0" fmla="*/ 30406 h 30405"/>
                      <a:gd name="csX1" fmla="*/ 15358 w 80301"/>
                      <a:gd name="csY1" fmla="*/ 30406 h 30405"/>
                      <a:gd name="csX2" fmla="*/ 0 w 80301"/>
                      <a:gd name="csY2" fmla="*/ 15203 h 30405"/>
                      <a:gd name="csX3" fmla="*/ 15358 w 80301"/>
                      <a:gd name="csY3" fmla="*/ 0 h 30405"/>
                      <a:gd name="csX4" fmla="*/ 64944 w 80301"/>
                      <a:gd name="csY4" fmla="*/ 0 h 30405"/>
                      <a:gd name="csX5" fmla="*/ 80302 w 80301"/>
                      <a:gd name="csY5" fmla="*/ 15203 h 30405"/>
                      <a:gd name="csX6" fmla="*/ 64944 w 80301"/>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301" h="30405">
                        <a:moveTo>
                          <a:pt x="64944" y="30406"/>
                        </a:moveTo>
                        <a:lnTo>
                          <a:pt x="15358" y="30406"/>
                        </a:lnTo>
                        <a:cubicBezTo>
                          <a:pt x="6883" y="30406"/>
                          <a:pt x="0" y="23600"/>
                          <a:pt x="0" y="15203"/>
                        </a:cubicBezTo>
                        <a:cubicBezTo>
                          <a:pt x="0" y="6805"/>
                          <a:pt x="6883" y="0"/>
                          <a:pt x="15358" y="0"/>
                        </a:cubicBezTo>
                        <a:lnTo>
                          <a:pt x="64944" y="0"/>
                        </a:lnTo>
                        <a:cubicBezTo>
                          <a:pt x="73419" y="0"/>
                          <a:pt x="80302" y="6805"/>
                          <a:pt x="80302" y="15203"/>
                        </a:cubicBezTo>
                        <a:cubicBezTo>
                          <a:pt x="80302" y="23600"/>
                          <a:pt x="73419" y="30406"/>
                          <a:pt x="64944"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6" name="Forme libre 92">
                    <a:extLst>
                      <a:ext uri="{FF2B5EF4-FFF2-40B4-BE49-F238E27FC236}">
                        <a16:creationId xmlns:a16="http://schemas.microsoft.com/office/drawing/2014/main" id="{E4800D9B-1529-BAE5-7254-D14E7235F3AC}"/>
                      </a:ext>
                    </a:extLst>
                  </p:cNvPr>
                  <p:cNvSpPr/>
                  <p:nvPr/>
                </p:nvSpPr>
                <p:spPr>
                  <a:xfrm>
                    <a:off x="4293165" y="2673261"/>
                    <a:ext cx="73650" cy="54950"/>
                  </a:xfrm>
                  <a:custGeom>
                    <a:avLst/>
                    <a:gdLst>
                      <a:gd name="csX0" fmla="*/ 15373 w 73650"/>
                      <a:gd name="csY0" fmla="*/ 54951 h 54950"/>
                      <a:gd name="csX1" fmla="*/ 2057 w 73650"/>
                      <a:gd name="csY1" fmla="*/ 47349 h 54950"/>
                      <a:gd name="csX2" fmla="*/ 7687 w 73650"/>
                      <a:gd name="csY2" fmla="*/ 26589 h 54950"/>
                      <a:gd name="csX3" fmla="*/ 50622 w 73650"/>
                      <a:gd name="csY3" fmla="*/ 2047 h 54950"/>
                      <a:gd name="csX4" fmla="*/ 71594 w 73650"/>
                      <a:gd name="csY4" fmla="*/ 7604 h 54950"/>
                      <a:gd name="csX5" fmla="*/ 65964 w 73650"/>
                      <a:gd name="csY5" fmla="*/ 28365 h 54950"/>
                      <a:gd name="csX6" fmla="*/ 23029 w 73650"/>
                      <a:gd name="csY6" fmla="*/ 52907 h 54950"/>
                      <a:gd name="csX7" fmla="*/ 15373 w 73650"/>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50">
                        <a:moveTo>
                          <a:pt x="15373" y="54951"/>
                        </a:moveTo>
                        <a:cubicBezTo>
                          <a:pt x="10068" y="54951"/>
                          <a:pt x="4903" y="52225"/>
                          <a:pt x="2057" y="47349"/>
                        </a:cubicBezTo>
                        <a:cubicBezTo>
                          <a:pt x="-2181" y="40077"/>
                          <a:pt x="340" y="30784"/>
                          <a:pt x="7687" y="26589"/>
                        </a:cubicBezTo>
                        <a:lnTo>
                          <a:pt x="50622" y="2047"/>
                        </a:lnTo>
                        <a:cubicBezTo>
                          <a:pt x="57968" y="-2164"/>
                          <a:pt x="67356" y="332"/>
                          <a:pt x="71594" y="7604"/>
                        </a:cubicBezTo>
                        <a:cubicBezTo>
                          <a:pt x="75832" y="14877"/>
                          <a:pt x="73311" y="24170"/>
                          <a:pt x="65964" y="28365"/>
                        </a:cubicBezTo>
                        <a:lnTo>
                          <a:pt x="23029" y="52907"/>
                        </a:lnTo>
                        <a:cubicBezTo>
                          <a:pt x="20617" y="54292"/>
                          <a:pt x="17972" y="54951"/>
                          <a:pt x="15373"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7" name="Forme libre 93">
                    <a:extLst>
                      <a:ext uri="{FF2B5EF4-FFF2-40B4-BE49-F238E27FC236}">
                        <a16:creationId xmlns:a16="http://schemas.microsoft.com/office/drawing/2014/main" id="{A4325DE7-DFAC-CDE5-B27E-B9C47360D6AC}"/>
                      </a:ext>
                    </a:extLst>
                  </p:cNvPr>
                  <p:cNvSpPr/>
                  <p:nvPr/>
                </p:nvSpPr>
                <p:spPr>
                  <a:xfrm>
                    <a:off x="4193499" y="2556645"/>
                    <a:ext cx="55493" cy="72908"/>
                  </a:xfrm>
                  <a:custGeom>
                    <a:avLst/>
                    <a:gdLst>
                      <a:gd name="csX0" fmla="*/ 15342 w 55493"/>
                      <a:gd name="csY0" fmla="*/ 72909 h 72908"/>
                      <a:gd name="csX1" fmla="*/ 7687 w 55493"/>
                      <a:gd name="csY1" fmla="*/ 70873 h 72908"/>
                      <a:gd name="csX2" fmla="*/ 2057 w 55493"/>
                      <a:gd name="csY2" fmla="*/ 50112 h 72908"/>
                      <a:gd name="csX3" fmla="*/ 26834 w 55493"/>
                      <a:gd name="csY3" fmla="*/ 7604 h 72908"/>
                      <a:gd name="csX4" fmla="*/ 47807 w 55493"/>
                      <a:gd name="csY4" fmla="*/ 2031 h 72908"/>
                      <a:gd name="csX5" fmla="*/ 53436 w 55493"/>
                      <a:gd name="csY5" fmla="*/ 22791 h 72908"/>
                      <a:gd name="csX6" fmla="*/ 28659 w 55493"/>
                      <a:gd name="csY6" fmla="*/ 65300 h 72908"/>
                      <a:gd name="csX7" fmla="*/ 15343 w 55493"/>
                      <a:gd name="csY7" fmla="*/ 72909 h 729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493" h="72908">
                        <a:moveTo>
                          <a:pt x="15342" y="72909"/>
                        </a:moveTo>
                        <a:cubicBezTo>
                          <a:pt x="12744" y="72909"/>
                          <a:pt x="10099" y="72250"/>
                          <a:pt x="7687" y="70873"/>
                        </a:cubicBezTo>
                        <a:cubicBezTo>
                          <a:pt x="340" y="66678"/>
                          <a:pt x="-2181" y="57384"/>
                          <a:pt x="2057" y="50112"/>
                        </a:cubicBezTo>
                        <a:lnTo>
                          <a:pt x="26834" y="7604"/>
                        </a:lnTo>
                        <a:cubicBezTo>
                          <a:pt x="31072" y="324"/>
                          <a:pt x="40475" y="-2149"/>
                          <a:pt x="47807" y="2031"/>
                        </a:cubicBezTo>
                        <a:cubicBezTo>
                          <a:pt x="55153" y="6226"/>
                          <a:pt x="57674" y="15519"/>
                          <a:pt x="53436" y="22791"/>
                        </a:cubicBezTo>
                        <a:lnTo>
                          <a:pt x="28659" y="65300"/>
                        </a:lnTo>
                        <a:cubicBezTo>
                          <a:pt x="25813" y="70184"/>
                          <a:pt x="20648" y="72909"/>
                          <a:pt x="15343"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07" name="Forme libre 94">
                  <a:extLst>
                    <a:ext uri="{FF2B5EF4-FFF2-40B4-BE49-F238E27FC236}">
                      <a16:creationId xmlns:a16="http://schemas.microsoft.com/office/drawing/2014/main" id="{6B993B37-58E1-7BA8-3CBA-59FF877A8B54}"/>
                    </a:ext>
                  </a:extLst>
                </p:cNvPr>
                <p:cNvSpPr/>
                <p:nvPr/>
              </p:nvSpPr>
              <p:spPr>
                <a:xfrm>
                  <a:off x="3977710" y="3177333"/>
                  <a:ext cx="189990" cy="98137"/>
                </a:xfrm>
                <a:custGeom>
                  <a:avLst/>
                  <a:gdLst>
                    <a:gd name="csX0" fmla="*/ 135718 w 189990"/>
                    <a:gd name="csY0" fmla="*/ 98137 h 98137"/>
                    <a:gd name="csX1" fmla="*/ 54272 w 189990"/>
                    <a:gd name="csY1" fmla="*/ 98137 h 98137"/>
                    <a:gd name="csX2" fmla="*/ 0 w 189990"/>
                    <a:gd name="csY2" fmla="*/ 44414 h 98137"/>
                    <a:gd name="csX3" fmla="*/ 0 w 189990"/>
                    <a:gd name="csY3" fmla="*/ 15203 h 98137"/>
                    <a:gd name="csX4" fmla="*/ 15358 w 189990"/>
                    <a:gd name="csY4" fmla="*/ 0 h 98137"/>
                    <a:gd name="csX5" fmla="*/ 30717 w 189990"/>
                    <a:gd name="csY5" fmla="*/ 15203 h 98137"/>
                    <a:gd name="csX6" fmla="*/ 30717 w 189990"/>
                    <a:gd name="csY6" fmla="*/ 44414 h 98137"/>
                    <a:gd name="csX7" fmla="*/ 54272 w 189990"/>
                    <a:gd name="csY7" fmla="*/ 67732 h 98137"/>
                    <a:gd name="csX8" fmla="*/ 135719 w 189990"/>
                    <a:gd name="csY8" fmla="*/ 67732 h 98137"/>
                    <a:gd name="csX9" fmla="*/ 159274 w 189990"/>
                    <a:gd name="csY9" fmla="*/ 44414 h 98137"/>
                    <a:gd name="csX10" fmla="*/ 159274 w 189990"/>
                    <a:gd name="csY10" fmla="*/ 15203 h 98137"/>
                    <a:gd name="csX11" fmla="*/ 174632 w 189990"/>
                    <a:gd name="csY11" fmla="*/ 0 h 98137"/>
                    <a:gd name="csX12" fmla="*/ 189990 w 189990"/>
                    <a:gd name="csY12" fmla="*/ 15203 h 98137"/>
                    <a:gd name="csX13" fmla="*/ 189990 w 189990"/>
                    <a:gd name="csY13" fmla="*/ 44414 h 98137"/>
                    <a:gd name="csX14" fmla="*/ 135719 w 189990"/>
                    <a:gd name="csY14" fmla="*/ 98137 h 98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9990" h="98137">
                      <a:moveTo>
                        <a:pt x="135718" y="98137"/>
                      </a:moveTo>
                      <a:lnTo>
                        <a:pt x="54272" y="98137"/>
                      </a:lnTo>
                      <a:cubicBezTo>
                        <a:pt x="24344" y="98137"/>
                        <a:pt x="0" y="74039"/>
                        <a:pt x="0" y="44414"/>
                      </a:cubicBezTo>
                      <a:lnTo>
                        <a:pt x="0" y="15203"/>
                      </a:lnTo>
                      <a:cubicBezTo>
                        <a:pt x="0" y="6813"/>
                        <a:pt x="6883" y="0"/>
                        <a:pt x="15358" y="0"/>
                      </a:cubicBezTo>
                      <a:cubicBezTo>
                        <a:pt x="23834" y="0"/>
                        <a:pt x="30717" y="6813"/>
                        <a:pt x="30717" y="15203"/>
                      </a:cubicBezTo>
                      <a:lnTo>
                        <a:pt x="30717" y="44414"/>
                      </a:lnTo>
                      <a:cubicBezTo>
                        <a:pt x="30717" y="57275"/>
                        <a:pt x="41280" y="67732"/>
                        <a:pt x="54272" y="67732"/>
                      </a:cubicBezTo>
                      <a:lnTo>
                        <a:pt x="135719" y="67732"/>
                      </a:lnTo>
                      <a:cubicBezTo>
                        <a:pt x="148710" y="67732"/>
                        <a:pt x="159274" y="57275"/>
                        <a:pt x="159274" y="44414"/>
                      </a:cubicBezTo>
                      <a:lnTo>
                        <a:pt x="159274" y="15203"/>
                      </a:lnTo>
                      <a:cubicBezTo>
                        <a:pt x="159274" y="6813"/>
                        <a:pt x="166157" y="0"/>
                        <a:pt x="174632" y="0"/>
                      </a:cubicBezTo>
                      <a:cubicBezTo>
                        <a:pt x="183108" y="0"/>
                        <a:pt x="189990" y="6813"/>
                        <a:pt x="189990" y="15203"/>
                      </a:cubicBezTo>
                      <a:lnTo>
                        <a:pt x="189990" y="44414"/>
                      </a:lnTo>
                      <a:cubicBezTo>
                        <a:pt x="189990" y="74039"/>
                        <a:pt x="165646" y="98137"/>
                        <a:pt x="135719" y="9813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8" name="Forme libre 95">
                  <a:extLst>
                    <a:ext uri="{FF2B5EF4-FFF2-40B4-BE49-F238E27FC236}">
                      <a16:creationId xmlns:a16="http://schemas.microsoft.com/office/drawing/2014/main" id="{3623D8A7-3328-AED9-654D-EF3B539AFF50}"/>
                    </a:ext>
                  </a:extLst>
                </p:cNvPr>
                <p:cNvSpPr/>
                <p:nvPr/>
              </p:nvSpPr>
              <p:spPr>
                <a:xfrm>
                  <a:off x="3944457" y="3102375"/>
                  <a:ext cx="256496" cy="105363"/>
                </a:xfrm>
                <a:custGeom>
                  <a:avLst/>
                  <a:gdLst>
                    <a:gd name="csX0" fmla="*/ 209648 w 256496"/>
                    <a:gd name="csY0" fmla="*/ 105364 h 105363"/>
                    <a:gd name="csX1" fmla="*/ 46848 w 256496"/>
                    <a:gd name="csY1" fmla="*/ 105364 h 105363"/>
                    <a:gd name="csX2" fmla="*/ 0 w 256496"/>
                    <a:gd name="csY2" fmla="*/ 58990 h 105363"/>
                    <a:gd name="csX3" fmla="*/ 0 w 256496"/>
                    <a:gd name="csY3" fmla="*/ 15203 h 105363"/>
                    <a:gd name="csX4" fmla="*/ 15358 w 256496"/>
                    <a:gd name="csY4" fmla="*/ 0 h 105363"/>
                    <a:gd name="csX5" fmla="*/ 56793 w 256496"/>
                    <a:gd name="csY5" fmla="*/ 0 h 105363"/>
                    <a:gd name="csX6" fmla="*/ 72151 w 256496"/>
                    <a:gd name="csY6" fmla="*/ 15203 h 105363"/>
                    <a:gd name="csX7" fmla="*/ 56793 w 256496"/>
                    <a:gd name="csY7" fmla="*/ 30406 h 105363"/>
                    <a:gd name="csX8" fmla="*/ 30717 w 256496"/>
                    <a:gd name="csY8" fmla="*/ 30406 h 105363"/>
                    <a:gd name="csX9" fmla="*/ 30717 w 256496"/>
                    <a:gd name="csY9" fmla="*/ 58990 h 105363"/>
                    <a:gd name="csX10" fmla="*/ 46848 w 256496"/>
                    <a:gd name="csY10" fmla="*/ 74958 h 105363"/>
                    <a:gd name="csX11" fmla="*/ 209648 w 256496"/>
                    <a:gd name="csY11" fmla="*/ 74958 h 105363"/>
                    <a:gd name="csX12" fmla="*/ 225780 w 256496"/>
                    <a:gd name="csY12" fmla="*/ 58990 h 105363"/>
                    <a:gd name="csX13" fmla="*/ 225780 w 256496"/>
                    <a:gd name="csY13" fmla="*/ 30406 h 105363"/>
                    <a:gd name="csX14" fmla="*/ 100579 w 256496"/>
                    <a:gd name="csY14" fmla="*/ 30406 h 105363"/>
                    <a:gd name="csX15" fmla="*/ 85220 w 256496"/>
                    <a:gd name="csY15" fmla="*/ 15203 h 105363"/>
                    <a:gd name="csX16" fmla="*/ 100579 w 256496"/>
                    <a:gd name="csY16" fmla="*/ 0 h 105363"/>
                    <a:gd name="csX17" fmla="*/ 241138 w 256496"/>
                    <a:gd name="csY17" fmla="*/ 0 h 105363"/>
                    <a:gd name="csX18" fmla="*/ 256496 w 256496"/>
                    <a:gd name="csY18" fmla="*/ 15203 h 105363"/>
                    <a:gd name="csX19" fmla="*/ 256496 w 256496"/>
                    <a:gd name="csY19" fmla="*/ 58990 h 105363"/>
                    <a:gd name="csX20" fmla="*/ 209648 w 256496"/>
                    <a:gd name="csY20" fmla="*/ 105364 h 105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6496" h="105363">
                      <a:moveTo>
                        <a:pt x="209648" y="105364"/>
                      </a:moveTo>
                      <a:lnTo>
                        <a:pt x="46848" y="105364"/>
                      </a:lnTo>
                      <a:cubicBezTo>
                        <a:pt x="21019" y="105364"/>
                        <a:pt x="0" y="84557"/>
                        <a:pt x="0" y="58990"/>
                      </a:cubicBezTo>
                      <a:lnTo>
                        <a:pt x="0" y="15203"/>
                      </a:lnTo>
                      <a:cubicBezTo>
                        <a:pt x="0" y="6813"/>
                        <a:pt x="6883" y="0"/>
                        <a:pt x="15358" y="0"/>
                      </a:cubicBezTo>
                      <a:lnTo>
                        <a:pt x="56793" y="0"/>
                      </a:lnTo>
                      <a:cubicBezTo>
                        <a:pt x="65269" y="0"/>
                        <a:pt x="72151" y="6813"/>
                        <a:pt x="72151" y="15203"/>
                      </a:cubicBezTo>
                      <a:cubicBezTo>
                        <a:pt x="72151" y="23593"/>
                        <a:pt x="65269" y="30406"/>
                        <a:pt x="56793" y="30406"/>
                      </a:cubicBezTo>
                      <a:lnTo>
                        <a:pt x="30717" y="30406"/>
                      </a:lnTo>
                      <a:lnTo>
                        <a:pt x="30717" y="58990"/>
                      </a:lnTo>
                      <a:cubicBezTo>
                        <a:pt x="30717" y="67793"/>
                        <a:pt x="37955" y="74958"/>
                        <a:pt x="46848" y="74958"/>
                      </a:cubicBezTo>
                      <a:lnTo>
                        <a:pt x="209648" y="74958"/>
                      </a:lnTo>
                      <a:cubicBezTo>
                        <a:pt x="218542" y="74958"/>
                        <a:pt x="225780" y="67793"/>
                        <a:pt x="225780" y="58990"/>
                      </a:cubicBezTo>
                      <a:lnTo>
                        <a:pt x="225780" y="30406"/>
                      </a:lnTo>
                      <a:lnTo>
                        <a:pt x="100579" y="30406"/>
                      </a:lnTo>
                      <a:cubicBezTo>
                        <a:pt x="92103" y="30406"/>
                        <a:pt x="85220" y="23593"/>
                        <a:pt x="85220" y="15203"/>
                      </a:cubicBezTo>
                      <a:cubicBezTo>
                        <a:pt x="85220" y="6813"/>
                        <a:pt x="92103" y="0"/>
                        <a:pt x="100579" y="0"/>
                      </a:cubicBezTo>
                      <a:lnTo>
                        <a:pt x="241138" y="0"/>
                      </a:lnTo>
                      <a:cubicBezTo>
                        <a:pt x="249614" y="0"/>
                        <a:pt x="256496" y="6813"/>
                        <a:pt x="256496" y="15203"/>
                      </a:cubicBezTo>
                      <a:lnTo>
                        <a:pt x="256496" y="58990"/>
                      </a:lnTo>
                      <a:cubicBezTo>
                        <a:pt x="256496" y="84557"/>
                        <a:pt x="235477" y="105364"/>
                        <a:pt x="209648" y="105364"/>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04" name="Forme libre 96">
                <a:extLst>
                  <a:ext uri="{FF2B5EF4-FFF2-40B4-BE49-F238E27FC236}">
                    <a16:creationId xmlns:a16="http://schemas.microsoft.com/office/drawing/2014/main" id="{B48B50B8-E017-2386-035E-F7FB6A587EBA}"/>
                  </a:ext>
                </a:extLst>
              </p:cNvPr>
              <p:cNvSpPr/>
              <p:nvPr/>
            </p:nvSpPr>
            <p:spPr>
              <a:xfrm>
                <a:off x="3959723" y="2865700"/>
                <a:ext cx="226518" cy="204094"/>
              </a:xfrm>
              <a:custGeom>
                <a:avLst/>
                <a:gdLst>
                  <a:gd name="csX0" fmla="*/ 79095 w 226518"/>
                  <a:gd name="csY0" fmla="*/ 204094 h 204094"/>
                  <a:gd name="csX1" fmla="*/ 71687 w 226518"/>
                  <a:gd name="csY1" fmla="*/ 165903 h 204094"/>
                  <a:gd name="csX2" fmla="*/ 64062 w 226518"/>
                  <a:gd name="csY2" fmla="*/ 126763 h 204094"/>
                  <a:gd name="csX3" fmla="*/ 58030 w 226518"/>
                  <a:gd name="csY3" fmla="*/ 87975 h 204094"/>
                  <a:gd name="csX4" fmla="*/ 11491 w 226518"/>
                  <a:gd name="csY4" fmla="*/ 67276 h 204094"/>
                  <a:gd name="csX5" fmla="*/ 2459 w 226518"/>
                  <a:gd name="csY5" fmla="*/ 26138 h 204094"/>
                  <a:gd name="csX6" fmla="*/ 35975 w 226518"/>
                  <a:gd name="csY6" fmla="*/ 233 h 204094"/>
                  <a:gd name="csX7" fmla="*/ 84617 w 226518"/>
                  <a:gd name="csY7" fmla="*/ 58144 h 204094"/>
                  <a:gd name="csX8" fmla="*/ 141905 w 226518"/>
                  <a:gd name="csY8" fmla="*/ 58098 h 204094"/>
                  <a:gd name="csX9" fmla="*/ 190531 w 226518"/>
                  <a:gd name="csY9" fmla="*/ 233 h 204094"/>
                  <a:gd name="csX10" fmla="*/ 224063 w 226518"/>
                  <a:gd name="csY10" fmla="*/ 26146 h 204094"/>
                  <a:gd name="csX11" fmla="*/ 215030 w 226518"/>
                  <a:gd name="csY11" fmla="*/ 67276 h 204094"/>
                  <a:gd name="csX12" fmla="*/ 168476 w 226518"/>
                  <a:gd name="csY12" fmla="*/ 87929 h 204094"/>
                  <a:gd name="csX13" fmla="*/ 162444 w 226518"/>
                  <a:gd name="csY13" fmla="*/ 126756 h 204094"/>
                  <a:gd name="csX14" fmla="*/ 154835 w 226518"/>
                  <a:gd name="csY14" fmla="*/ 165835 h 204094"/>
                  <a:gd name="csX15" fmla="*/ 147581 w 226518"/>
                  <a:gd name="csY15" fmla="*/ 203099 h 204094"/>
                  <a:gd name="csX16" fmla="*/ 132254 w 226518"/>
                  <a:gd name="csY16" fmla="*/ 201783 h 204094"/>
                  <a:gd name="csX17" fmla="*/ 117081 w 226518"/>
                  <a:gd name="csY17" fmla="*/ 199471 h 204094"/>
                  <a:gd name="csX18" fmla="*/ 117236 w 226518"/>
                  <a:gd name="csY18" fmla="*/ 198476 h 204094"/>
                  <a:gd name="csX19" fmla="*/ 124845 w 226518"/>
                  <a:gd name="csY19" fmla="*/ 159290 h 204094"/>
                  <a:gd name="csX20" fmla="*/ 132099 w 226518"/>
                  <a:gd name="csY20" fmla="*/ 122124 h 204094"/>
                  <a:gd name="csX21" fmla="*/ 137327 w 226518"/>
                  <a:gd name="csY21" fmla="*/ 88442 h 204094"/>
                  <a:gd name="csX22" fmla="*/ 89180 w 226518"/>
                  <a:gd name="csY22" fmla="*/ 88481 h 204094"/>
                  <a:gd name="csX23" fmla="*/ 94407 w 226518"/>
                  <a:gd name="csY23" fmla="*/ 122132 h 204094"/>
                  <a:gd name="csX24" fmla="*/ 101676 w 226518"/>
                  <a:gd name="csY24" fmla="*/ 159351 h 204094"/>
                  <a:gd name="csX25" fmla="*/ 109286 w 226518"/>
                  <a:gd name="csY25" fmla="*/ 198476 h 204094"/>
                  <a:gd name="csX26" fmla="*/ 94268 w 226518"/>
                  <a:gd name="csY26" fmla="*/ 201783 h 204094"/>
                  <a:gd name="csX27" fmla="*/ 79095 w 226518"/>
                  <a:gd name="csY27" fmla="*/ 204094 h 204094"/>
                  <a:gd name="csX28" fmla="*/ 40027 w 226518"/>
                  <a:gd name="csY28" fmla="*/ 30440 h 204094"/>
                  <a:gd name="csX29" fmla="*/ 38790 w 226518"/>
                  <a:gd name="csY29" fmla="*/ 30501 h 204094"/>
                  <a:gd name="csX30" fmla="*/ 31335 w 226518"/>
                  <a:gd name="csY30" fmla="*/ 36472 h 204094"/>
                  <a:gd name="csX31" fmla="*/ 33206 w 226518"/>
                  <a:gd name="csY31" fmla="*/ 45781 h 204094"/>
                  <a:gd name="csX32" fmla="*/ 53313 w 226518"/>
                  <a:gd name="csY32" fmla="*/ 56299 h 204094"/>
                  <a:gd name="csX33" fmla="*/ 40027 w 226518"/>
                  <a:gd name="csY33" fmla="*/ 30440 h 204094"/>
                  <a:gd name="csX34" fmla="*/ 186464 w 226518"/>
                  <a:gd name="csY34" fmla="*/ 30440 h 204094"/>
                  <a:gd name="csX35" fmla="*/ 173209 w 226518"/>
                  <a:gd name="csY35" fmla="*/ 56276 h 204094"/>
                  <a:gd name="csX36" fmla="*/ 193315 w 226518"/>
                  <a:gd name="csY36" fmla="*/ 45781 h 204094"/>
                  <a:gd name="csX37" fmla="*/ 195171 w 226518"/>
                  <a:gd name="csY37" fmla="*/ 36480 h 204094"/>
                  <a:gd name="csX38" fmla="*/ 187716 w 226518"/>
                  <a:gd name="csY38" fmla="*/ 30501 h 204094"/>
                  <a:gd name="csX39" fmla="*/ 186464 w 226518"/>
                  <a:gd name="csY39" fmla="*/ 30440 h 204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26518" h="204094">
                    <a:moveTo>
                      <a:pt x="79095" y="204094"/>
                    </a:moveTo>
                    <a:cubicBezTo>
                      <a:pt x="76528" y="187667"/>
                      <a:pt x="74177" y="177087"/>
                      <a:pt x="71687" y="165903"/>
                    </a:cubicBezTo>
                    <a:cubicBezTo>
                      <a:pt x="69197" y="154727"/>
                      <a:pt x="66614" y="143183"/>
                      <a:pt x="64062" y="126763"/>
                    </a:cubicBezTo>
                    <a:lnTo>
                      <a:pt x="58030" y="87975"/>
                    </a:lnTo>
                    <a:cubicBezTo>
                      <a:pt x="44837" y="86421"/>
                      <a:pt x="25922" y="81568"/>
                      <a:pt x="11491" y="67276"/>
                    </a:cubicBezTo>
                    <a:cubicBezTo>
                      <a:pt x="588" y="56490"/>
                      <a:pt x="-2862" y="40728"/>
                      <a:pt x="2459" y="26138"/>
                    </a:cubicBezTo>
                    <a:cubicBezTo>
                      <a:pt x="7779" y="11555"/>
                      <a:pt x="20632" y="1634"/>
                      <a:pt x="35975" y="233"/>
                    </a:cubicBezTo>
                    <a:cubicBezTo>
                      <a:pt x="75863" y="-3380"/>
                      <a:pt x="81802" y="37069"/>
                      <a:pt x="84617" y="58144"/>
                    </a:cubicBezTo>
                    <a:lnTo>
                      <a:pt x="141905" y="58098"/>
                    </a:lnTo>
                    <a:cubicBezTo>
                      <a:pt x="144720" y="37016"/>
                      <a:pt x="150442" y="-3433"/>
                      <a:pt x="190531" y="233"/>
                    </a:cubicBezTo>
                    <a:cubicBezTo>
                      <a:pt x="205890" y="1634"/>
                      <a:pt x="218727" y="11563"/>
                      <a:pt x="224063" y="26146"/>
                    </a:cubicBezTo>
                    <a:cubicBezTo>
                      <a:pt x="229383" y="40736"/>
                      <a:pt x="225919" y="56490"/>
                      <a:pt x="215030" y="67276"/>
                    </a:cubicBezTo>
                    <a:cubicBezTo>
                      <a:pt x="200677" y="81468"/>
                      <a:pt x="181932" y="86352"/>
                      <a:pt x="168476" y="87929"/>
                    </a:cubicBezTo>
                    <a:lnTo>
                      <a:pt x="162444" y="126756"/>
                    </a:lnTo>
                    <a:cubicBezTo>
                      <a:pt x="159892" y="143153"/>
                      <a:pt x="157325" y="154681"/>
                      <a:pt x="154835" y="165835"/>
                    </a:cubicBezTo>
                    <a:cubicBezTo>
                      <a:pt x="152345" y="177042"/>
                      <a:pt x="149994" y="187621"/>
                      <a:pt x="147581" y="203099"/>
                    </a:cubicBezTo>
                    <a:lnTo>
                      <a:pt x="132254" y="201783"/>
                    </a:lnTo>
                    <a:lnTo>
                      <a:pt x="117081" y="199471"/>
                    </a:lnTo>
                    <a:lnTo>
                      <a:pt x="117236" y="198476"/>
                    </a:lnTo>
                    <a:cubicBezTo>
                      <a:pt x="119788" y="182040"/>
                      <a:pt x="122355" y="170474"/>
                      <a:pt x="124845" y="159290"/>
                    </a:cubicBezTo>
                    <a:cubicBezTo>
                      <a:pt x="127335" y="148113"/>
                      <a:pt x="129686" y="137557"/>
                      <a:pt x="132099" y="122124"/>
                    </a:cubicBezTo>
                    <a:lnTo>
                      <a:pt x="137327" y="88442"/>
                    </a:lnTo>
                    <a:lnTo>
                      <a:pt x="89180" y="88481"/>
                    </a:lnTo>
                    <a:lnTo>
                      <a:pt x="94407" y="122132"/>
                    </a:lnTo>
                    <a:cubicBezTo>
                      <a:pt x="96820" y="137580"/>
                      <a:pt x="99171" y="148159"/>
                      <a:pt x="101676" y="159351"/>
                    </a:cubicBezTo>
                    <a:cubicBezTo>
                      <a:pt x="104151" y="170519"/>
                      <a:pt x="106734" y="182063"/>
                      <a:pt x="109286" y="198476"/>
                    </a:cubicBezTo>
                    <a:lnTo>
                      <a:pt x="94268" y="201783"/>
                    </a:lnTo>
                    <a:lnTo>
                      <a:pt x="79095" y="204094"/>
                    </a:lnTo>
                    <a:close/>
                    <a:moveTo>
                      <a:pt x="40027" y="30440"/>
                    </a:moveTo>
                    <a:cubicBezTo>
                      <a:pt x="39625" y="30440"/>
                      <a:pt x="39207" y="30463"/>
                      <a:pt x="38790" y="30501"/>
                    </a:cubicBezTo>
                    <a:cubicBezTo>
                      <a:pt x="33871" y="30953"/>
                      <a:pt x="31938" y="34826"/>
                      <a:pt x="31335" y="36472"/>
                    </a:cubicBezTo>
                    <a:cubicBezTo>
                      <a:pt x="30747" y="38118"/>
                      <a:pt x="29711" y="42328"/>
                      <a:pt x="33206" y="45781"/>
                    </a:cubicBezTo>
                    <a:cubicBezTo>
                      <a:pt x="38975" y="51491"/>
                      <a:pt x="46430" y="54607"/>
                      <a:pt x="53313" y="56299"/>
                    </a:cubicBezTo>
                    <a:cubicBezTo>
                      <a:pt x="49957" y="35186"/>
                      <a:pt x="46121" y="30440"/>
                      <a:pt x="40027" y="30440"/>
                    </a:cubicBezTo>
                    <a:close/>
                    <a:moveTo>
                      <a:pt x="186464" y="30440"/>
                    </a:moveTo>
                    <a:cubicBezTo>
                      <a:pt x="180385" y="30440"/>
                      <a:pt x="176550" y="35186"/>
                      <a:pt x="173209" y="56276"/>
                    </a:cubicBezTo>
                    <a:cubicBezTo>
                      <a:pt x="180138" y="54584"/>
                      <a:pt x="187562" y="51468"/>
                      <a:pt x="193315" y="45781"/>
                    </a:cubicBezTo>
                    <a:cubicBezTo>
                      <a:pt x="196795" y="42328"/>
                      <a:pt x="195774" y="38126"/>
                      <a:pt x="195171" y="36480"/>
                    </a:cubicBezTo>
                    <a:cubicBezTo>
                      <a:pt x="194568" y="34834"/>
                      <a:pt x="192650" y="30953"/>
                      <a:pt x="187716" y="30501"/>
                    </a:cubicBezTo>
                    <a:cubicBezTo>
                      <a:pt x="187299" y="30463"/>
                      <a:pt x="186881" y="30440"/>
                      <a:pt x="186464" y="30440"/>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
        <p:nvSpPr>
          <p:cNvPr id="7" name="ZoneTexte 6">
            <a:extLst>
              <a:ext uri="{FF2B5EF4-FFF2-40B4-BE49-F238E27FC236}">
                <a16:creationId xmlns:a16="http://schemas.microsoft.com/office/drawing/2014/main" id="{20EE61A3-A9C9-6172-6CFD-419BECACAF82}"/>
              </a:ext>
            </a:extLst>
          </p:cNvPr>
          <p:cNvSpPr txBox="1"/>
          <p:nvPr/>
        </p:nvSpPr>
        <p:spPr>
          <a:xfrm>
            <a:off x="882665" y="1552909"/>
            <a:ext cx="10401680" cy="1059906"/>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Le milieu de la recherche, les grandes organisations de santé et de défense des droits de la personne de même que les intervenants auprès des familles ont relevé des pistes de solution efficaces </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ou prometteuses pouvant orienter l’allocation des ressources publiques.</a:t>
            </a: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Tree>
    <p:extLst>
      <p:ext uri="{BB962C8B-B14F-4D97-AF65-F5344CB8AC3E}">
        <p14:creationId xmlns:p14="http://schemas.microsoft.com/office/powerpoint/2010/main" val="2341817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1CB76-E170-CFBB-7B97-F164F1599C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3B65EB-F140-101B-ADAD-823A931B9E29}"/>
              </a:ext>
            </a:extLst>
          </p:cNvPr>
          <p:cNvSpPr>
            <a:spLocks noGrp="1"/>
          </p:cNvSpPr>
          <p:nvPr>
            <p:ph type="title"/>
          </p:nvPr>
        </p:nvSpPr>
        <p:spPr/>
        <p:txBody>
          <a:bodyPr/>
          <a:lstStyle/>
          <a:p>
            <a:r>
              <a:rPr lang="fr-FR"/>
              <a:t>Faire de la prévention une priorité</a:t>
            </a:r>
            <a:endParaRPr lang="fr-CA"/>
          </a:p>
        </p:txBody>
      </p:sp>
      <p:sp>
        <p:nvSpPr>
          <p:cNvPr id="3" name="Espace réservé du pied de page 2">
            <a:extLst>
              <a:ext uri="{FF2B5EF4-FFF2-40B4-BE49-F238E27FC236}">
                <a16:creationId xmlns:a16="http://schemas.microsoft.com/office/drawing/2014/main" id="{566E5E00-EF80-D148-5F6D-1BB67B9B0272}"/>
              </a:ext>
            </a:extLst>
          </p:cNvPr>
          <p:cNvSpPr>
            <a:spLocks noGrp="1"/>
          </p:cNvSpPr>
          <p:nvPr>
            <p:ph type="ftr" sz="quarter" idx="13"/>
          </p:nvPr>
        </p:nvSpPr>
        <p:spPr/>
        <p:txBody>
          <a:bodyPr/>
          <a:lstStyle/>
          <a:p>
            <a:pPr lvl="0">
              <a:defRPr/>
            </a:pPr>
            <a:r>
              <a:rPr lang="fr-CA">
                <a:solidFill>
                  <a:srgbClr val="000000"/>
                </a:solidFill>
              </a:rPr>
              <a:t>Observatoire des tout-petits</a:t>
            </a:r>
          </a:p>
        </p:txBody>
      </p:sp>
      <p:sp>
        <p:nvSpPr>
          <p:cNvPr id="4" name="Espace réservé du numéro de diapositive 3">
            <a:extLst>
              <a:ext uri="{FF2B5EF4-FFF2-40B4-BE49-F238E27FC236}">
                <a16:creationId xmlns:a16="http://schemas.microsoft.com/office/drawing/2014/main" id="{54C1FCC1-9C8F-A04B-7316-43F9AB10F6AD}"/>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fr-CA" sz="1400" b="0" i="0" u="none" strike="noStrike" kern="1200" cap="none" spc="0" normalizeH="0" baseline="0" noProof="0">
              <a:ln>
                <a:noFill/>
              </a:ln>
              <a:solidFill>
                <a:srgbClr val="000000"/>
              </a:solidFill>
              <a:effectLst/>
              <a:uLnTx/>
              <a:uFillTx/>
              <a:latin typeface="Archivo"/>
              <a:ea typeface="+mn-ea"/>
              <a:cs typeface="+mn-cs"/>
            </a:endParaRPr>
          </a:p>
        </p:txBody>
      </p:sp>
      <p:sp>
        <p:nvSpPr>
          <p:cNvPr id="5" name="Espace réservé du texte 14">
            <a:extLst>
              <a:ext uri="{FF2B5EF4-FFF2-40B4-BE49-F238E27FC236}">
                <a16:creationId xmlns:a16="http://schemas.microsoft.com/office/drawing/2014/main" id="{70D106D7-8584-53B1-B5D4-1BABC8B65DEA}"/>
              </a:ext>
            </a:extLst>
          </p:cNvPr>
          <p:cNvSpPr txBox="1">
            <a:spLocks/>
          </p:cNvSpPr>
          <p:nvPr/>
        </p:nvSpPr>
        <p:spPr>
          <a:xfrm>
            <a:off x="581025" y="2174921"/>
            <a:ext cx="5210175" cy="2827568"/>
          </a:xfrm>
          <a:prstGeom prst="roundRect">
            <a:avLst>
              <a:gd name="adj" fmla="val 4481"/>
            </a:avLst>
          </a:prstGeom>
          <a:solidFill>
            <a:schemeClr val="bg2"/>
          </a:solidFill>
        </p:spPr>
        <p:txBody>
          <a:bodyPr lIns="180000" tIns="54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20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19" name="Espace réservé du texte 3">
            <a:extLst>
              <a:ext uri="{FF2B5EF4-FFF2-40B4-BE49-F238E27FC236}">
                <a16:creationId xmlns:a16="http://schemas.microsoft.com/office/drawing/2014/main" id="{E43DDEEA-76A2-AEFA-F88A-AD356F201E67}"/>
              </a:ext>
            </a:extLst>
          </p:cNvPr>
          <p:cNvSpPr txBox="1">
            <a:spLocks/>
          </p:cNvSpPr>
          <p:nvPr/>
        </p:nvSpPr>
        <p:spPr>
          <a:xfrm>
            <a:off x="653754" y="2712794"/>
            <a:ext cx="4663248"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 Québec s’est doté d’assises pour orienter les actions préventives. Leur réalisation repose sur la capacité des acteurs de terrain</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à les mettre en œuvre. </a:t>
            </a:r>
            <a:r>
              <a:rPr kumimoji="0" lang="fr-FR" sz="1800" b="1" i="0" u="none" strike="noStrike" kern="1200" cap="none" spc="0" normalizeH="0" baseline="0" noProof="0">
                <a:ln>
                  <a:noFill/>
                </a:ln>
                <a:solidFill>
                  <a:schemeClr val="tx1"/>
                </a:solidFill>
                <a:effectLst/>
                <a:uLnTx/>
                <a:uFillTx/>
                <a:latin typeface="Archivo"/>
                <a:ea typeface="+mn-ea"/>
                <a:cs typeface="+mn-cs"/>
              </a:rPr>
              <a:t>Cela suppose que les ressources nécessaires soient disponibles. </a:t>
            </a:r>
          </a:p>
        </p:txBody>
      </p:sp>
      <p:grpSp>
        <p:nvGrpSpPr>
          <p:cNvPr id="41" name="Groupe 40">
            <a:extLst>
              <a:ext uri="{FF2B5EF4-FFF2-40B4-BE49-F238E27FC236}">
                <a16:creationId xmlns:a16="http://schemas.microsoft.com/office/drawing/2014/main" id="{762C274E-C056-37AB-C2C8-94A96BA870B8}"/>
              </a:ext>
            </a:extLst>
          </p:cNvPr>
          <p:cNvGrpSpPr/>
          <p:nvPr/>
        </p:nvGrpSpPr>
        <p:grpSpPr>
          <a:xfrm>
            <a:off x="10048108" y="2195269"/>
            <a:ext cx="1756455" cy="2837625"/>
            <a:chOff x="8388276" y="3182163"/>
            <a:chExt cx="1756455" cy="2837625"/>
          </a:xfrm>
        </p:grpSpPr>
        <p:pic>
          <p:nvPicPr>
            <p:cNvPr id="42" name="Image 41">
              <a:extLst>
                <a:ext uri="{FF2B5EF4-FFF2-40B4-BE49-F238E27FC236}">
                  <a16:creationId xmlns:a16="http://schemas.microsoft.com/office/drawing/2014/main" id="{B219A403-A5CE-3E8A-C18D-C692601D8B49}"/>
                </a:ext>
              </a:extLst>
            </p:cNvPr>
            <p:cNvPicPr>
              <a:picLocks noChangeAspect="1"/>
            </p:cNvPicPr>
            <p:nvPr/>
          </p:nvPicPr>
          <p:blipFill>
            <a:blip r:embed="rId2"/>
            <a:srcRect l="1326"/>
            <a:stretch>
              <a:fillRect/>
            </a:stretch>
          </p:blipFill>
          <p:spPr>
            <a:xfrm>
              <a:off x="8388276" y="3182163"/>
              <a:ext cx="1756455" cy="2304000"/>
            </a:xfrm>
            <a:prstGeom prst="rect">
              <a:avLst/>
            </a:prstGeom>
            <a:ln>
              <a:solidFill>
                <a:schemeClr val="bg1">
                  <a:lumMod val="75000"/>
                </a:schemeClr>
              </a:solidFill>
            </a:ln>
          </p:spPr>
        </p:pic>
        <p:sp>
          <p:nvSpPr>
            <p:cNvPr id="43" name="Espace réservé du texte 4">
              <a:extLst>
                <a:ext uri="{FF2B5EF4-FFF2-40B4-BE49-F238E27FC236}">
                  <a16:creationId xmlns:a16="http://schemas.microsoft.com/office/drawing/2014/main" id="{9B692BC3-9419-376A-E532-EDF5F05F77CE}"/>
                </a:ext>
              </a:extLst>
            </p:cNvPr>
            <p:cNvSpPr txBox="1">
              <a:spLocks/>
            </p:cNvSpPr>
            <p:nvPr/>
          </p:nvSpPr>
          <p:spPr>
            <a:xfrm>
              <a:off x="8388276" y="5486163"/>
              <a:ext cx="1756455" cy="533625"/>
            </a:xfrm>
            <a:prstGeom prst="rect">
              <a:avLst/>
            </a:prstGeom>
          </p:spPr>
          <p:txBody>
            <a:bodyPr vert="horz" lIns="0" tIns="90000" rIns="0" bIns="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8"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CA" sz="120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rPr>
                <a:t>Stratégie Grandir en confiance pour la protection  de l’enfance</a:t>
              </a:r>
            </a:p>
          </p:txBody>
        </p:sp>
      </p:grpSp>
      <p:grpSp>
        <p:nvGrpSpPr>
          <p:cNvPr id="44" name="Groupe 43">
            <a:extLst>
              <a:ext uri="{FF2B5EF4-FFF2-40B4-BE49-F238E27FC236}">
                <a16:creationId xmlns:a16="http://schemas.microsoft.com/office/drawing/2014/main" id="{04F8FAA0-6AE2-1CF0-B369-1722CCF5FCD2}"/>
              </a:ext>
            </a:extLst>
          </p:cNvPr>
          <p:cNvGrpSpPr/>
          <p:nvPr/>
        </p:nvGrpSpPr>
        <p:grpSpPr>
          <a:xfrm>
            <a:off x="8095076" y="2195269"/>
            <a:ext cx="1795351" cy="2837626"/>
            <a:chOff x="5204468" y="3182163"/>
            <a:chExt cx="1795351" cy="2837626"/>
          </a:xfrm>
        </p:grpSpPr>
        <p:pic>
          <p:nvPicPr>
            <p:cNvPr id="45" name="Image 44">
              <a:extLst>
                <a:ext uri="{FF2B5EF4-FFF2-40B4-BE49-F238E27FC236}">
                  <a16:creationId xmlns:a16="http://schemas.microsoft.com/office/drawing/2014/main" id="{4C705EE0-F3E0-68A6-BB00-D66A20D58A23}"/>
                </a:ext>
              </a:extLst>
            </p:cNvPr>
            <p:cNvPicPr>
              <a:picLocks noChangeAspect="1"/>
            </p:cNvPicPr>
            <p:nvPr/>
          </p:nvPicPr>
          <p:blipFill>
            <a:blip r:embed="rId3"/>
            <a:stretch>
              <a:fillRect/>
            </a:stretch>
          </p:blipFill>
          <p:spPr>
            <a:xfrm>
              <a:off x="5204468" y="3182163"/>
              <a:ext cx="1780067" cy="2304000"/>
            </a:xfrm>
            <a:prstGeom prst="rect">
              <a:avLst/>
            </a:prstGeom>
            <a:ln>
              <a:solidFill>
                <a:schemeClr val="bg1">
                  <a:lumMod val="75000"/>
                </a:schemeClr>
              </a:solidFill>
            </a:ln>
          </p:spPr>
        </p:pic>
        <p:sp>
          <p:nvSpPr>
            <p:cNvPr id="46" name="Espace réservé du texte 5">
              <a:extLst>
                <a:ext uri="{FF2B5EF4-FFF2-40B4-BE49-F238E27FC236}">
                  <a16:creationId xmlns:a16="http://schemas.microsoft.com/office/drawing/2014/main" id="{7A6137CD-ED68-B721-8A63-7A15E8872A43}"/>
                </a:ext>
              </a:extLst>
            </p:cNvPr>
            <p:cNvSpPr txBox="1">
              <a:spLocks/>
            </p:cNvSpPr>
            <p:nvPr/>
          </p:nvSpPr>
          <p:spPr>
            <a:xfrm>
              <a:off x="5204468" y="5486163"/>
              <a:ext cx="1795351" cy="533626"/>
            </a:xfrm>
            <a:prstGeom prst="rect">
              <a:avLst/>
            </a:prstGeom>
          </p:spPr>
          <p:txBody>
            <a:bodyPr vert="horz" lIns="0" tIns="90000" rIns="0" bIns="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8"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CA" sz="120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rPr>
                <a:t>Programme national de santé publique 2025-2035 </a:t>
              </a:r>
            </a:p>
          </p:txBody>
        </p:sp>
      </p:grpSp>
      <p:grpSp>
        <p:nvGrpSpPr>
          <p:cNvPr id="47" name="Groupe 46">
            <a:extLst>
              <a:ext uri="{FF2B5EF4-FFF2-40B4-BE49-F238E27FC236}">
                <a16:creationId xmlns:a16="http://schemas.microsoft.com/office/drawing/2014/main" id="{6C573BD0-B497-9A8D-7A20-A95D5838F402}"/>
              </a:ext>
            </a:extLst>
          </p:cNvPr>
          <p:cNvGrpSpPr/>
          <p:nvPr/>
        </p:nvGrpSpPr>
        <p:grpSpPr>
          <a:xfrm>
            <a:off x="6142043" y="2195269"/>
            <a:ext cx="1795351" cy="2850325"/>
            <a:chOff x="2890536" y="3182163"/>
            <a:chExt cx="1795351" cy="2850325"/>
          </a:xfrm>
        </p:grpSpPr>
        <p:pic>
          <p:nvPicPr>
            <p:cNvPr id="48" name="Image 47">
              <a:extLst>
                <a:ext uri="{FF2B5EF4-FFF2-40B4-BE49-F238E27FC236}">
                  <a16:creationId xmlns:a16="http://schemas.microsoft.com/office/drawing/2014/main" id="{96D3528C-68E4-8C95-3073-9EBBF4FC197F}"/>
                </a:ext>
              </a:extLst>
            </p:cNvPr>
            <p:cNvPicPr>
              <a:picLocks noChangeAspect="1"/>
            </p:cNvPicPr>
            <p:nvPr/>
          </p:nvPicPr>
          <p:blipFill>
            <a:blip r:embed="rId4"/>
            <a:stretch>
              <a:fillRect/>
            </a:stretch>
          </p:blipFill>
          <p:spPr>
            <a:xfrm>
              <a:off x="2890536" y="3182163"/>
              <a:ext cx="1780067" cy="2304000"/>
            </a:xfrm>
            <a:prstGeom prst="rect">
              <a:avLst/>
            </a:prstGeom>
            <a:ln>
              <a:solidFill>
                <a:schemeClr val="bg1">
                  <a:lumMod val="75000"/>
                </a:schemeClr>
              </a:solidFill>
            </a:ln>
          </p:spPr>
        </p:pic>
        <p:sp>
          <p:nvSpPr>
            <p:cNvPr id="49" name="Espace réservé du texte 6">
              <a:extLst>
                <a:ext uri="{FF2B5EF4-FFF2-40B4-BE49-F238E27FC236}">
                  <a16:creationId xmlns:a16="http://schemas.microsoft.com/office/drawing/2014/main" id="{033AC091-C82E-D0D7-DF15-739D0CA26FF6}"/>
                </a:ext>
              </a:extLst>
            </p:cNvPr>
            <p:cNvSpPr txBox="1">
              <a:spLocks/>
            </p:cNvSpPr>
            <p:nvPr/>
          </p:nvSpPr>
          <p:spPr>
            <a:xfrm>
              <a:off x="2890536" y="5486161"/>
              <a:ext cx="1795351" cy="546327"/>
            </a:xfrm>
            <a:prstGeom prst="rect">
              <a:avLst/>
            </a:prstGeom>
          </p:spPr>
          <p:txBody>
            <a:bodyPr vert="horz" lIns="0" tIns="90000" rIns="0" bIns="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8"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CA" sz="120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rPr>
                <a:t>Stratégie nationale de prévention en santé 2025-2035  </a:t>
              </a:r>
            </a:p>
          </p:txBody>
        </p:sp>
      </p:grpSp>
      <p:grpSp>
        <p:nvGrpSpPr>
          <p:cNvPr id="23" name="Groupe 22">
            <a:extLst>
              <a:ext uri="{FF2B5EF4-FFF2-40B4-BE49-F238E27FC236}">
                <a16:creationId xmlns:a16="http://schemas.microsoft.com/office/drawing/2014/main" id="{37C493C1-FE03-5617-8F6D-D456FEE2C31F}"/>
              </a:ext>
            </a:extLst>
          </p:cNvPr>
          <p:cNvGrpSpPr/>
          <p:nvPr/>
        </p:nvGrpSpPr>
        <p:grpSpPr>
          <a:xfrm>
            <a:off x="667836" y="1686596"/>
            <a:ext cx="998101" cy="905055"/>
            <a:chOff x="3573656" y="2513956"/>
            <a:chExt cx="998101" cy="905055"/>
          </a:xfrm>
        </p:grpSpPr>
        <p:sp>
          <p:nvSpPr>
            <p:cNvPr id="24" name="Forme libre 80">
              <a:extLst>
                <a:ext uri="{FF2B5EF4-FFF2-40B4-BE49-F238E27FC236}">
                  <a16:creationId xmlns:a16="http://schemas.microsoft.com/office/drawing/2014/main" id="{4A270953-9DC2-3B98-4A7D-E1A4FBA44C60}"/>
                </a:ext>
              </a:extLst>
            </p:cNvPr>
            <p:cNvSpPr/>
            <p:nvPr/>
          </p:nvSpPr>
          <p:spPr>
            <a:xfrm>
              <a:off x="3573656" y="2779740"/>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chemeClr val="accent2"/>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25" name="Graphique 6">
              <a:extLst>
                <a:ext uri="{FF2B5EF4-FFF2-40B4-BE49-F238E27FC236}">
                  <a16:creationId xmlns:a16="http://schemas.microsoft.com/office/drawing/2014/main" id="{C3DC65C4-0E7A-C8CF-2994-3BCDA5A8D4CE}"/>
                </a:ext>
              </a:extLst>
            </p:cNvPr>
            <p:cNvGrpSpPr/>
            <p:nvPr/>
          </p:nvGrpSpPr>
          <p:grpSpPr>
            <a:xfrm>
              <a:off x="3735474" y="2513956"/>
              <a:ext cx="674462" cy="761514"/>
              <a:chOff x="3735474" y="2513956"/>
              <a:chExt cx="674462" cy="761514"/>
            </a:xfrm>
            <a:solidFill>
              <a:schemeClr val="accent3"/>
            </a:solidFill>
          </p:grpSpPr>
          <p:grpSp>
            <p:nvGrpSpPr>
              <p:cNvPr id="26" name="Graphique 6">
                <a:extLst>
                  <a:ext uri="{FF2B5EF4-FFF2-40B4-BE49-F238E27FC236}">
                    <a16:creationId xmlns:a16="http://schemas.microsoft.com/office/drawing/2014/main" id="{BB001799-3820-608C-20F6-287ECE06E776}"/>
                  </a:ext>
                </a:extLst>
              </p:cNvPr>
              <p:cNvGrpSpPr/>
              <p:nvPr/>
            </p:nvGrpSpPr>
            <p:grpSpPr>
              <a:xfrm>
                <a:off x="3735474" y="2513956"/>
                <a:ext cx="674462" cy="761514"/>
                <a:chOff x="3735474" y="2513956"/>
                <a:chExt cx="674462" cy="761514"/>
              </a:xfrm>
              <a:grpFill/>
            </p:grpSpPr>
            <p:sp>
              <p:nvSpPr>
                <p:cNvPr id="28" name="Forme libre 83">
                  <a:extLst>
                    <a:ext uri="{FF2B5EF4-FFF2-40B4-BE49-F238E27FC236}">
                      <a16:creationId xmlns:a16="http://schemas.microsoft.com/office/drawing/2014/main" id="{9A44D8DB-9EDF-0824-3BF8-649E330FE423}"/>
                    </a:ext>
                  </a:extLst>
                </p:cNvPr>
                <p:cNvSpPr/>
                <p:nvPr/>
              </p:nvSpPr>
              <p:spPr>
                <a:xfrm>
                  <a:off x="3850480" y="2627686"/>
                  <a:ext cx="444385" cy="469084"/>
                </a:xfrm>
                <a:custGeom>
                  <a:avLst/>
                  <a:gdLst>
                    <a:gd name="csX0" fmla="*/ 343977 w 444385"/>
                    <a:gd name="csY0" fmla="*/ 469085 h 469084"/>
                    <a:gd name="csX1" fmla="*/ 328619 w 444385"/>
                    <a:gd name="csY1" fmla="*/ 453882 h 469084"/>
                    <a:gd name="csX2" fmla="*/ 328619 w 444385"/>
                    <a:gd name="csY2" fmla="*/ 429432 h 469084"/>
                    <a:gd name="csX3" fmla="*/ 361439 w 444385"/>
                    <a:gd name="csY3" fmla="*/ 350003 h 469084"/>
                    <a:gd name="csX4" fmla="*/ 413669 w 444385"/>
                    <a:gd name="csY4" fmla="*/ 219952 h 469084"/>
                    <a:gd name="csX5" fmla="*/ 353288 w 444385"/>
                    <a:gd name="csY5" fmla="*/ 81794 h 469084"/>
                    <a:gd name="csX6" fmla="*/ 209945 w 444385"/>
                    <a:gd name="csY6" fmla="*/ 30788 h 469084"/>
                    <a:gd name="csX7" fmla="*/ 30874 w 444385"/>
                    <a:gd name="csY7" fmla="*/ 212052 h 469084"/>
                    <a:gd name="csX8" fmla="*/ 83599 w 444385"/>
                    <a:gd name="csY8" fmla="*/ 350700 h 469084"/>
                    <a:gd name="csX9" fmla="*/ 115831 w 444385"/>
                    <a:gd name="csY9" fmla="*/ 429416 h 469084"/>
                    <a:gd name="csX10" fmla="*/ 115831 w 444385"/>
                    <a:gd name="csY10" fmla="*/ 453882 h 469084"/>
                    <a:gd name="csX11" fmla="*/ 100473 w 444385"/>
                    <a:gd name="csY11" fmla="*/ 469085 h 469084"/>
                    <a:gd name="csX12" fmla="*/ 85114 w 444385"/>
                    <a:gd name="csY12" fmla="*/ 453882 h 469084"/>
                    <a:gd name="csX13" fmla="*/ 85114 w 444385"/>
                    <a:gd name="csY13" fmla="*/ 429416 h 469084"/>
                    <a:gd name="csX14" fmla="*/ 61389 w 444385"/>
                    <a:gd name="csY14" fmla="*/ 371682 h 469084"/>
                    <a:gd name="csX15" fmla="*/ 188 w 444385"/>
                    <a:gd name="csY15" fmla="*/ 210827 h 469084"/>
                    <a:gd name="csX16" fmla="*/ 208027 w 444385"/>
                    <a:gd name="csY16" fmla="*/ 444 h 469084"/>
                    <a:gd name="csX17" fmla="*/ 374322 w 444385"/>
                    <a:gd name="csY17" fmla="*/ 59640 h 469084"/>
                    <a:gd name="csX18" fmla="*/ 444385 w 444385"/>
                    <a:gd name="csY18" fmla="*/ 219952 h 469084"/>
                    <a:gd name="csX19" fmla="*/ 383772 w 444385"/>
                    <a:gd name="csY19" fmla="*/ 370871 h 469084"/>
                    <a:gd name="csX20" fmla="*/ 359335 w 444385"/>
                    <a:gd name="csY20" fmla="*/ 429432 h 469084"/>
                    <a:gd name="csX21" fmla="*/ 359335 w 444385"/>
                    <a:gd name="csY21" fmla="*/ 453882 h 469084"/>
                    <a:gd name="csX22" fmla="*/ 343977 w 444385"/>
                    <a:gd name="csY22" fmla="*/ 469085 h 469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4385" h="469084">
                      <a:moveTo>
                        <a:pt x="343977" y="469085"/>
                      </a:moveTo>
                      <a:cubicBezTo>
                        <a:pt x="335502" y="469085"/>
                        <a:pt x="328619" y="462272"/>
                        <a:pt x="328619" y="453882"/>
                      </a:cubicBezTo>
                      <a:lnTo>
                        <a:pt x="328619" y="429432"/>
                      </a:lnTo>
                      <a:cubicBezTo>
                        <a:pt x="328619" y="400396"/>
                        <a:pt x="340281" y="372187"/>
                        <a:pt x="361439" y="350003"/>
                      </a:cubicBezTo>
                      <a:cubicBezTo>
                        <a:pt x="395125" y="314690"/>
                        <a:pt x="413669" y="268508"/>
                        <a:pt x="413669" y="219952"/>
                      </a:cubicBezTo>
                      <a:cubicBezTo>
                        <a:pt x="413669" y="167079"/>
                        <a:pt x="392232" y="118010"/>
                        <a:pt x="353288" y="81794"/>
                      </a:cubicBezTo>
                      <a:cubicBezTo>
                        <a:pt x="314390" y="45601"/>
                        <a:pt x="263397" y="27435"/>
                        <a:pt x="209945" y="30788"/>
                      </a:cubicBezTo>
                      <a:cubicBezTo>
                        <a:pt x="113449" y="36721"/>
                        <a:pt x="34802" y="116341"/>
                        <a:pt x="30874" y="212052"/>
                      </a:cubicBezTo>
                      <a:cubicBezTo>
                        <a:pt x="28739" y="263953"/>
                        <a:pt x="47469" y="313190"/>
                        <a:pt x="83599" y="350700"/>
                      </a:cubicBezTo>
                      <a:cubicBezTo>
                        <a:pt x="104386" y="372256"/>
                        <a:pt x="115831" y="400212"/>
                        <a:pt x="115831" y="429416"/>
                      </a:cubicBezTo>
                      <a:lnTo>
                        <a:pt x="115831" y="453882"/>
                      </a:lnTo>
                      <a:cubicBezTo>
                        <a:pt x="115831" y="462272"/>
                        <a:pt x="108948" y="469085"/>
                        <a:pt x="100473" y="469085"/>
                      </a:cubicBezTo>
                      <a:cubicBezTo>
                        <a:pt x="91997" y="469085"/>
                        <a:pt x="85114" y="462272"/>
                        <a:pt x="85114" y="453882"/>
                      </a:cubicBezTo>
                      <a:lnTo>
                        <a:pt x="85114" y="429416"/>
                      </a:lnTo>
                      <a:cubicBezTo>
                        <a:pt x="85114" y="408067"/>
                        <a:pt x="76685" y="387559"/>
                        <a:pt x="61389" y="371682"/>
                      </a:cubicBezTo>
                      <a:cubicBezTo>
                        <a:pt x="19459" y="328156"/>
                        <a:pt x="-2271" y="271026"/>
                        <a:pt x="188" y="210827"/>
                      </a:cubicBezTo>
                      <a:cubicBezTo>
                        <a:pt x="4735" y="99737"/>
                        <a:pt x="96034" y="7333"/>
                        <a:pt x="208027" y="444"/>
                      </a:cubicBezTo>
                      <a:cubicBezTo>
                        <a:pt x="270140" y="-3384"/>
                        <a:pt x="329176" y="17645"/>
                        <a:pt x="374322" y="59640"/>
                      </a:cubicBezTo>
                      <a:cubicBezTo>
                        <a:pt x="418850" y="101054"/>
                        <a:pt x="444385" y="159485"/>
                        <a:pt x="444385" y="219952"/>
                      </a:cubicBezTo>
                      <a:cubicBezTo>
                        <a:pt x="444385" y="276300"/>
                        <a:pt x="422856" y="329893"/>
                        <a:pt x="383772" y="370871"/>
                      </a:cubicBezTo>
                      <a:cubicBezTo>
                        <a:pt x="368012" y="387398"/>
                        <a:pt x="359335" y="408189"/>
                        <a:pt x="359335" y="429432"/>
                      </a:cubicBezTo>
                      <a:lnTo>
                        <a:pt x="359335" y="453882"/>
                      </a:lnTo>
                      <a:cubicBezTo>
                        <a:pt x="359335" y="462272"/>
                        <a:pt x="352453" y="469085"/>
                        <a:pt x="343977" y="46908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29" name="Graphique 6">
                  <a:extLst>
                    <a:ext uri="{FF2B5EF4-FFF2-40B4-BE49-F238E27FC236}">
                      <a16:creationId xmlns:a16="http://schemas.microsoft.com/office/drawing/2014/main" id="{41BB07A8-17DC-DE4B-6E64-53CF9704B066}"/>
                    </a:ext>
                  </a:extLst>
                </p:cNvPr>
                <p:cNvGrpSpPr/>
                <p:nvPr/>
              </p:nvGrpSpPr>
              <p:grpSpPr>
                <a:xfrm>
                  <a:off x="3735474" y="2513956"/>
                  <a:ext cx="674462" cy="508339"/>
                  <a:chOff x="3735474" y="2513956"/>
                  <a:chExt cx="674462" cy="508339"/>
                </a:xfrm>
                <a:grpFill/>
              </p:grpSpPr>
              <p:sp>
                <p:nvSpPr>
                  <p:cNvPr id="32" name="Forme libre 85">
                    <a:extLst>
                      <a:ext uri="{FF2B5EF4-FFF2-40B4-BE49-F238E27FC236}">
                        <a16:creationId xmlns:a16="http://schemas.microsoft.com/office/drawing/2014/main" id="{A4484146-9D9F-38F9-6E89-FD3CE0A6B7D9}"/>
                      </a:ext>
                    </a:extLst>
                  </p:cNvPr>
                  <p:cNvSpPr/>
                  <p:nvPr/>
                </p:nvSpPr>
                <p:spPr>
                  <a:xfrm>
                    <a:off x="4057347" y="2513956"/>
                    <a:ext cx="30716" cy="79482"/>
                  </a:xfrm>
                  <a:custGeom>
                    <a:avLst/>
                    <a:gdLst>
                      <a:gd name="csX0" fmla="*/ 15358 w 30716"/>
                      <a:gd name="csY0" fmla="*/ 79482 h 79482"/>
                      <a:gd name="csX1" fmla="*/ 0 w 30716"/>
                      <a:gd name="csY1" fmla="*/ 64279 h 79482"/>
                      <a:gd name="csX2" fmla="*/ 0 w 30716"/>
                      <a:gd name="csY2" fmla="*/ 15203 h 79482"/>
                      <a:gd name="csX3" fmla="*/ 15358 w 30716"/>
                      <a:gd name="csY3" fmla="*/ 0 h 79482"/>
                      <a:gd name="csX4" fmla="*/ 30717 w 30716"/>
                      <a:gd name="csY4" fmla="*/ 15203 h 79482"/>
                      <a:gd name="csX5" fmla="*/ 30717 w 30716"/>
                      <a:gd name="csY5" fmla="*/ 64279 h 79482"/>
                      <a:gd name="csX6" fmla="*/ 15358 w 30716"/>
                      <a:gd name="csY6" fmla="*/ 79482 h 79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716" h="79482">
                        <a:moveTo>
                          <a:pt x="15358" y="79482"/>
                        </a:moveTo>
                        <a:cubicBezTo>
                          <a:pt x="6883" y="79482"/>
                          <a:pt x="0" y="72677"/>
                          <a:pt x="0" y="64279"/>
                        </a:cubicBezTo>
                        <a:lnTo>
                          <a:pt x="0" y="15203"/>
                        </a:lnTo>
                        <a:cubicBezTo>
                          <a:pt x="0" y="6805"/>
                          <a:pt x="6883" y="0"/>
                          <a:pt x="15358" y="0"/>
                        </a:cubicBezTo>
                        <a:cubicBezTo>
                          <a:pt x="23834" y="0"/>
                          <a:pt x="30717" y="6805"/>
                          <a:pt x="30717" y="15203"/>
                        </a:cubicBezTo>
                        <a:lnTo>
                          <a:pt x="30717" y="64279"/>
                        </a:lnTo>
                        <a:cubicBezTo>
                          <a:pt x="30717" y="72677"/>
                          <a:pt x="23834" y="79482"/>
                          <a:pt x="15358" y="79482"/>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3" name="Forme libre 86">
                    <a:extLst>
                      <a:ext uri="{FF2B5EF4-FFF2-40B4-BE49-F238E27FC236}">
                        <a16:creationId xmlns:a16="http://schemas.microsoft.com/office/drawing/2014/main" id="{B33CF647-F73F-2F37-FF07-EC37F2CD112F}"/>
                      </a:ext>
                    </a:extLst>
                  </p:cNvPr>
                  <p:cNvSpPr/>
                  <p:nvPr/>
                </p:nvSpPr>
                <p:spPr>
                  <a:xfrm>
                    <a:off x="3896403" y="2556645"/>
                    <a:ext cx="55508" cy="72909"/>
                  </a:xfrm>
                  <a:custGeom>
                    <a:avLst/>
                    <a:gdLst>
                      <a:gd name="csX0" fmla="*/ 40166 w 55508"/>
                      <a:gd name="csY0" fmla="*/ 72909 h 72909"/>
                      <a:gd name="csX1" fmla="*/ 26850 w 55508"/>
                      <a:gd name="csY1" fmla="*/ 65308 h 72909"/>
                      <a:gd name="csX2" fmla="*/ 2057 w 55508"/>
                      <a:gd name="csY2" fmla="*/ 22799 h 72909"/>
                      <a:gd name="csX3" fmla="*/ 7687 w 55508"/>
                      <a:gd name="csY3" fmla="*/ 2031 h 72909"/>
                      <a:gd name="csX4" fmla="*/ 28659 w 55508"/>
                      <a:gd name="csY4" fmla="*/ 7596 h 72909"/>
                      <a:gd name="csX5" fmla="*/ 53452 w 55508"/>
                      <a:gd name="csY5" fmla="*/ 50105 h 72909"/>
                      <a:gd name="csX6" fmla="*/ 47822 w 55508"/>
                      <a:gd name="csY6" fmla="*/ 70873 h 72909"/>
                      <a:gd name="csX7" fmla="*/ 40166 w 55508"/>
                      <a:gd name="csY7" fmla="*/ 72909 h 72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08" h="72909">
                        <a:moveTo>
                          <a:pt x="40166" y="72909"/>
                        </a:moveTo>
                        <a:cubicBezTo>
                          <a:pt x="34861" y="72909"/>
                          <a:pt x="29695" y="70184"/>
                          <a:pt x="26850" y="65308"/>
                        </a:cubicBezTo>
                        <a:lnTo>
                          <a:pt x="2057" y="22799"/>
                        </a:lnTo>
                        <a:cubicBezTo>
                          <a:pt x="-2181" y="15527"/>
                          <a:pt x="340" y="6234"/>
                          <a:pt x="7687" y="2031"/>
                        </a:cubicBezTo>
                        <a:cubicBezTo>
                          <a:pt x="15033" y="-2148"/>
                          <a:pt x="24421" y="324"/>
                          <a:pt x="28659" y="7596"/>
                        </a:cubicBezTo>
                        <a:lnTo>
                          <a:pt x="53452" y="50105"/>
                        </a:lnTo>
                        <a:cubicBezTo>
                          <a:pt x="57690" y="57377"/>
                          <a:pt x="55169" y="66670"/>
                          <a:pt x="47822" y="70873"/>
                        </a:cubicBezTo>
                        <a:cubicBezTo>
                          <a:pt x="45409" y="72251"/>
                          <a:pt x="42765" y="72909"/>
                          <a:pt x="40166"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4" name="Forme libre 87">
                    <a:extLst>
                      <a:ext uri="{FF2B5EF4-FFF2-40B4-BE49-F238E27FC236}">
                        <a16:creationId xmlns:a16="http://schemas.microsoft.com/office/drawing/2014/main" id="{7D381619-E68F-57AF-CDB2-999D4B5A091B}"/>
                      </a:ext>
                    </a:extLst>
                  </p:cNvPr>
                  <p:cNvSpPr/>
                  <p:nvPr/>
                </p:nvSpPr>
                <p:spPr>
                  <a:xfrm>
                    <a:off x="3778595" y="2673261"/>
                    <a:ext cx="73651" cy="54950"/>
                  </a:xfrm>
                  <a:custGeom>
                    <a:avLst/>
                    <a:gdLst>
                      <a:gd name="csX0" fmla="*/ 58277 w 73651"/>
                      <a:gd name="csY0" fmla="*/ 54951 h 54950"/>
                      <a:gd name="csX1" fmla="*/ 50622 w 73651"/>
                      <a:gd name="csY1" fmla="*/ 52907 h 54950"/>
                      <a:gd name="csX2" fmla="*/ 7687 w 73651"/>
                      <a:gd name="csY2" fmla="*/ 28365 h 54950"/>
                      <a:gd name="csX3" fmla="*/ 2057 w 73651"/>
                      <a:gd name="csY3" fmla="*/ 7604 h 54950"/>
                      <a:gd name="csX4" fmla="*/ 23029 w 73651"/>
                      <a:gd name="csY4" fmla="*/ 2047 h 54950"/>
                      <a:gd name="csX5" fmla="*/ 65964 w 73651"/>
                      <a:gd name="csY5" fmla="*/ 26589 h 54950"/>
                      <a:gd name="csX6" fmla="*/ 71594 w 73651"/>
                      <a:gd name="csY6" fmla="*/ 47349 h 54950"/>
                      <a:gd name="csX7" fmla="*/ 58278 w 73651"/>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1" h="54950">
                        <a:moveTo>
                          <a:pt x="58277" y="54951"/>
                        </a:moveTo>
                        <a:cubicBezTo>
                          <a:pt x="55679" y="54951"/>
                          <a:pt x="53034" y="54292"/>
                          <a:pt x="50622" y="52907"/>
                        </a:cubicBezTo>
                        <a:lnTo>
                          <a:pt x="7687" y="28365"/>
                        </a:lnTo>
                        <a:cubicBezTo>
                          <a:pt x="340" y="24170"/>
                          <a:pt x="-2181" y="14877"/>
                          <a:pt x="2057" y="7604"/>
                        </a:cubicBezTo>
                        <a:cubicBezTo>
                          <a:pt x="6295" y="332"/>
                          <a:pt x="15683" y="-2164"/>
                          <a:pt x="23029" y="2047"/>
                        </a:cubicBezTo>
                        <a:lnTo>
                          <a:pt x="65964" y="26589"/>
                        </a:lnTo>
                        <a:cubicBezTo>
                          <a:pt x="73311" y="30784"/>
                          <a:pt x="75832" y="40077"/>
                          <a:pt x="71594" y="47349"/>
                        </a:cubicBezTo>
                        <a:cubicBezTo>
                          <a:pt x="68748" y="52225"/>
                          <a:pt x="63583" y="54951"/>
                          <a:pt x="58278"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5" name="Forme libre 88">
                    <a:extLst>
                      <a:ext uri="{FF2B5EF4-FFF2-40B4-BE49-F238E27FC236}">
                        <a16:creationId xmlns:a16="http://schemas.microsoft.com/office/drawing/2014/main" id="{AAEA793D-18AE-98A9-7DFC-8547DAD53BC9}"/>
                      </a:ext>
                    </a:extLst>
                  </p:cNvPr>
                  <p:cNvSpPr/>
                  <p:nvPr/>
                </p:nvSpPr>
                <p:spPr>
                  <a:xfrm>
                    <a:off x="3735474" y="2832581"/>
                    <a:ext cx="80286" cy="30405"/>
                  </a:xfrm>
                  <a:custGeom>
                    <a:avLst/>
                    <a:gdLst>
                      <a:gd name="csX0" fmla="*/ 64928 w 80286"/>
                      <a:gd name="csY0" fmla="*/ 30406 h 30405"/>
                      <a:gd name="csX1" fmla="*/ 15358 w 80286"/>
                      <a:gd name="csY1" fmla="*/ 30406 h 30405"/>
                      <a:gd name="csX2" fmla="*/ 0 w 80286"/>
                      <a:gd name="csY2" fmla="*/ 15203 h 30405"/>
                      <a:gd name="csX3" fmla="*/ 15358 w 80286"/>
                      <a:gd name="csY3" fmla="*/ 0 h 30405"/>
                      <a:gd name="csX4" fmla="*/ 64928 w 80286"/>
                      <a:gd name="csY4" fmla="*/ 0 h 30405"/>
                      <a:gd name="csX5" fmla="*/ 80287 w 80286"/>
                      <a:gd name="csY5" fmla="*/ 15203 h 30405"/>
                      <a:gd name="csX6" fmla="*/ 64928 w 80286"/>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286" h="30405">
                        <a:moveTo>
                          <a:pt x="64928" y="30406"/>
                        </a:moveTo>
                        <a:lnTo>
                          <a:pt x="15358" y="30406"/>
                        </a:lnTo>
                        <a:cubicBezTo>
                          <a:pt x="6883" y="30406"/>
                          <a:pt x="0" y="23600"/>
                          <a:pt x="0" y="15203"/>
                        </a:cubicBezTo>
                        <a:cubicBezTo>
                          <a:pt x="0" y="6805"/>
                          <a:pt x="6883" y="0"/>
                          <a:pt x="15358" y="0"/>
                        </a:cubicBezTo>
                        <a:lnTo>
                          <a:pt x="64928" y="0"/>
                        </a:lnTo>
                        <a:cubicBezTo>
                          <a:pt x="73404" y="0"/>
                          <a:pt x="80287" y="6805"/>
                          <a:pt x="80287" y="15203"/>
                        </a:cubicBezTo>
                        <a:cubicBezTo>
                          <a:pt x="80287" y="23600"/>
                          <a:pt x="73404" y="30406"/>
                          <a:pt x="64928"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6" name="Forme libre 89">
                    <a:extLst>
                      <a:ext uri="{FF2B5EF4-FFF2-40B4-BE49-F238E27FC236}">
                        <a16:creationId xmlns:a16="http://schemas.microsoft.com/office/drawing/2014/main" id="{375F2200-04C3-7D6B-0A55-C44AB1EA034F}"/>
                      </a:ext>
                    </a:extLst>
                  </p:cNvPr>
                  <p:cNvSpPr/>
                  <p:nvPr/>
                </p:nvSpPr>
                <p:spPr>
                  <a:xfrm>
                    <a:off x="3778595" y="2967348"/>
                    <a:ext cx="73650" cy="54947"/>
                  </a:xfrm>
                  <a:custGeom>
                    <a:avLst/>
                    <a:gdLst>
                      <a:gd name="csX0" fmla="*/ 15373 w 73650"/>
                      <a:gd name="csY0" fmla="*/ 54947 h 54947"/>
                      <a:gd name="csX1" fmla="*/ 2057 w 73650"/>
                      <a:gd name="csY1" fmla="*/ 47346 h 54947"/>
                      <a:gd name="csX2" fmla="*/ 7687 w 73650"/>
                      <a:gd name="csY2" fmla="*/ 26585 h 54947"/>
                      <a:gd name="csX3" fmla="*/ 50622 w 73650"/>
                      <a:gd name="csY3" fmla="*/ 2043 h 54947"/>
                      <a:gd name="csX4" fmla="*/ 71594 w 73650"/>
                      <a:gd name="csY4" fmla="*/ 7601 h 54947"/>
                      <a:gd name="csX5" fmla="*/ 65964 w 73650"/>
                      <a:gd name="csY5" fmla="*/ 28361 h 54947"/>
                      <a:gd name="csX6" fmla="*/ 23029 w 73650"/>
                      <a:gd name="csY6" fmla="*/ 52903 h 54947"/>
                      <a:gd name="csX7" fmla="*/ 15373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15373" y="54947"/>
                        </a:moveTo>
                        <a:cubicBezTo>
                          <a:pt x="10068" y="54947"/>
                          <a:pt x="4903" y="52222"/>
                          <a:pt x="2057" y="47346"/>
                        </a:cubicBezTo>
                        <a:cubicBezTo>
                          <a:pt x="-2181" y="40074"/>
                          <a:pt x="340" y="30780"/>
                          <a:pt x="7687" y="26585"/>
                        </a:cubicBezTo>
                        <a:lnTo>
                          <a:pt x="50622" y="2043"/>
                        </a:lnTo>
                        <a:cubicBezTo>
                          <a:pt x="57953" y="-2167"/>
                          <a:pt x="67356" y="344"/>
                          <a:pt x="71594" y="7601"/>
                        </a:cubicBezTo>
                        <a:cubicBezTo>
                          <a:pt x="75832" y="14873"/>
                          <a:pt x="73311" y="24166"/>
                          <a:pt x="65964" y="28361"/>
                        </a:cubicBezTo>
                        <a:lnTo>
                          <a:pt x="23029" y="52903"/>
                        </a:lnTo>
                        <a:cubicBezTo>
                          <a:pt x="20617" y="54289"/>
                          <a:pt x="17972" y="54947"/>
                          <a:pt x="15373"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7" name="Forme libre 90">
                    <a:extLst>
                      <a:ext uri="{FF2B5EF4-FFF2-40B4-BE49-F238E27FC236}">
                        <a16:creationId xmlns:a16="http://schemas.microsoft.com/office/drawing/2014/main" id="{936A2095-AB08-CDB7-BEF7-D5D016F4FB15}"/>
                      </a:ext>
                    </a:extLst>
                  </p:cNvPr>
                  <p:cNvSpPr/>
                  <p:nvPr/>
                </p:nvSpPr>
                <p:spPr>
                  <a:xfrm>
                    <a:off x="4293165" y="2967348"/>
                    <a:ext cx="73650" cy="54947"/>
                  </a:xfrm>
                  <a:custGeom>
                    <a:avLst/>
                    <a:gdLst>
                      <a:gd name="csX0" fmla="*/ 58277 w 73650"/>
                      <a:gd name="csY0" fmla="*/ 54947 h 54947"/>
                      <a:gd name="csX1" fmla="*/ 50622 w 73650"/>
                      <a:gd name="csY1" fmla="*/ 52903 h 54947"/>
                      <a:gd name="csX2" fmla="*/ 7687 w 73650"/>
                      <a:gd name="csY2" fmla="*/ 28361 h 54947"/>
                      <a:gd name="csX3" fmla="*/ 2057 w 73650"/>
                      <a:gd name="csY3" fmla="*/ 7601 h 54947"/>
                      <a:gd name="csX4" fmla="*/ 23029 w 73650"/>
                      <a:gd name="csY4" fmla="*/ 2043 h 54947"/>
                      <a:gd name="csX5" fmla="*/ 65964 w 73650"/>
                      <a:gd name="csY5" fmla="*/ 26585 h 54947"/>
                      <a:gd name="csX6" fmla="*/ 71594 w 73650"/>
                      <a:gd name="csY6" fmla="*/ 47346 h 54947"/>
                      <a:gd name="csX7" fmla="*/ 58277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58277" y="54947"/>
                        </a:moveTo>
                        <a:cubicBezTo>
                          <a:pt x="55679" y="54947"/>
                          <a:pt x="53034" y="54289"/>
                          <a:pt x="50622" y="52903"/>
                        </a:cubicBezTo>
                        <a:lnTo>
                          <a:pt x="7687" y="28361"/>
                        </a:lnTo>
                        <a:cubicBezTo>
                          <a:pt x="340" y="24166"/>
                          <a:pt x="-2181" y="14873"/>
                          <a:pt x="2057" y="7601"/>
                        </a:cubicBezTo>
                        <a:cubicBezTo>
                          <a:pt x="6295" y="344"/>
                          <a:pt x="15698" y="-2167"/>
                          <a:pt x="23029" y="2043"/>
                        </a:cubicBezTo>
                        <a:lnTo>
                          <a:pt x="65964" y="26585"/>
                        </a:lnTo>
                        <a:cubicBezTo>
                          <a:pt x="73311" y="30780"/>
                          <a:pt x="75832" y="40074"/>
                          <a:pt x="71594" y="47346"/>
                        </a:cubicBezTo>
                        <a:cubicBezTo>
                          <a:pt x="68748" y="52222"/>
                          <a:pt x="63582" y="54947"/>
                          <a:pt x="58277"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8" name="Forme libre 91">
                    <a:extLst>
                      <a:ext uri="{FF2B5EF4-FFF2-40B4-BE49-F238E27FC236}">
                        <a16:creationId xmlns:a16="http://schemas.microsoft.com/office/drawing/2014/main" id="{82708ADC-BDEF-08FD-1F02-5F9312D4E3A9}"/>
                      </a:ext>
                    </a:extLst>
                  </p:cNvPr>
                  <p:cNvSpPr/>
                  <p:nvPr/>
                </p:nvSpPr>
                <p:spPr>
                  <a:xfrm>
                    <a:off x="4329634" y="2832581"/>
                    <a:ext cx="80301" cy="30405"/>
                  </a:xfrm>
                  <a:custGeom>
                    <a:avLst/>
                    <a:gdLst>
                      <a:gd name="csX0" fmla="*/ 64944 w 80301"/>
                      <a:gd name="csY0" fmla="*/ 30406 h 30405"/>
                      <a:gd name="csX1" fmla="*/ 15358 w 80301"/>
                      <a:gd name="csY1" fmla="*/ 30406 h 30405"/>
                      <a:gd name="csX2" fmla="*/ 0 w 80301"/>
                      <a:gd name="csY2" fmla="*/ 15203 h 30405"/>
                      <a:gd name="csX3" fmla="*/ 15358 w 80301"/>
                      <a:gd name="csY3" fmla="*/ 0 h 30405"/>
                      <a:gd name="csX4" fmla="*/ 64944 w 80301"/>
                      <a:gd name="csY4" fmla="*/ 0 h 30405"/>
                      <a:gd name="csX5" fmla="*/ 80302 w 80301"/>
                      <a:gd name="csY5" fmla="*/ 15203 h 30405"/>
                      <a:gd name="csX6" fmla="*/ 64944 w 80301"/>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301" h="30405">
                        <a:moveTo>
                          <a:pt x="64944" y="30406"/>
                        </a:moveTo>
                        <a:lnTo>
                          <a:pt x="15358" y="30406"/>
                        </a:lnTo>
                        <a:cubicBezTo>
                          <a:pt x="6883" y="30406"/>
                          <a:pt x="0" y="23600"/>
                          <a:pt x="0" y="15203"/>
                        </a:cubicBezTo>
                        <a:cubicBezTo>
                          <a:pt x="0" y="6805"/>
                          <a:pt x="6883" y="0"/>
                          <a:pt x="15358" y="0"/>
                        </a:cubicBezTo>
                        <a:lnTo>
                          <a:pt x="64944" y="0"/>
                        </a:lnTo>
                        <a:cubicBezTo>
                          <a:pt x="73419" y="0"/>
                          <a:pt x="80302" y="6805"/>
                          <a:pt x="80302" y="15203"/>
                        </a:cubicBezTo>
                        <a:cubicBezTo>
                          <a:pt x="80302" y="23600"/>
                          <a:pt x="73419" y="30406"/>
                          <a:pt x="64944"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9" name="Forme libre 92">
                    <a:extLst>
                      <a:ext uri="{FF2B5EF4-FFF2-40B4-BE49-F238E27FC236}">
                        <a16:creationId xmlns:a16="http://schemas.microsoft.com/office/drawing/2014/main" id="{E8B5B2CE-572B-9CB6-7FF3-A50D4E15D99C}"/>
                      </a:ext>
                    </a:extLst>
                  </p:cNvPr>
                  <p:cNvSpPr/>
                  <p:nvPr/>
                </p:nvSpPr>
                <p:spPr>
                  <a:xfrm>
                    <a:off x="4293165" y="2673261"/>
                    <a:ext cx="73650" cy="54950"/>
                  </a:xfrm>
                  <a:custGeom>
                    <a:avLst/>
                    <a:gdLst>
                      <a:gd name="csX0" fmla="*/ 15373 w 73650"/>
                      <a:gd name="csY0" fmla="*/ 54951 h 54950"/>
                      <a:gd name="csX1" fmla="*/ 2057 w 73650"/>
                      <a:gd name="csY1" fmla="*/ 47349 h 54950"/>
                      <a:gd name="csX2" fmla="*/ 7687 w 73650"/>
                      <a:gd name="csY2" fmla="*/ 26589 h 54950"/>
                      <a:gd name="csX3" fmla="*/ 50622 w 73650"/>
                      <a:gd name="csY3" fmla="*/ 2047 h 54950"/>
                      <a:gd name="csX4" fmla="*/ 71594 w 73650"/>
                      <a:gd name="csY4" fmla="*/ 7604 h 54950"/>
                      <a:gd name="csX5" fmla="*/ 65964 w 73650"/>
                      <a:gd name="csY5" fmla="*/ 28365 h 54950"/>
                      <a:gd name="csX6" fmla="*/ 23029 w 73650"/>
                      <a:gd name="csY6" fmla="*/ 52907 h 54950"/>
                      <a:gd name="csX7" fmla="*/ 15373 w 73650"/>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50">
                        <a:moveTo>
                          <a:pt x="15373" y="54951"/>
                        </a:moveTo>
                        <a:cubicBezTo>
                          <a:pt x="10068" y="54951"/>
                          <a:pt x="4903" y="52225"/>
                          <a:pt x="2057" y="47349"/>
                        </a:cubicBezTo>
                        <a:cubicBezTo>
                          <a:pt x="-2181" y="40077"/>
                          <a:pt x="340" y="30784"/>
                          <a:pt x="7687" y="26589"/>
                        </a:cubicBezTo>
                        <a:lnTo>
                          <a:pt x="50622" y="2047"/>
                        </a:lnTo>
                        <a:cubicBezTo>
                          <a:pt x="57968" y="-2164"/>
                          <a:pt x="67356" y="332"/>
                          <a:pt x="71594" y="7604"/>
                        </a:cubicBezTo>
                        <a:cubicBezTo>
                          <a:pt x="75832" y="14877"/>
                          <a:pt x="73311" y="24170"/>
                          <a:pt x="65964" y="28365"/>
                        </a:cubicBezTo>
                        <a:lnTo>
                          <a:pt x="23029" y="52907"/>
                        </a:lnTo>
                        <a:cubicBezTo>
                          <a:pt x="20617" y="54292"/>
                          <a:pt x="17972" y="54951"/>
                          <a:pt x="15373"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0" name="Forme libre 93">
                    <a:extLst>
                      <a:ext uri="{FF2B5EF4-FFF2-40B4-BE49-F238E27FC236}">
                        <a16:creationId xmlns:a16="http://schemas.microsoft.com/office/drawing/2014/main" id="{3B606085-55FC-17E7-A86B-4FC8412AA3EF}"/>
                      </a:ext>
                    </a:extLst>
                  </p:cNvPr>
                  <p:cNvSpPr/>
                  <p:nvPr/>
                </p:nvSpPr>
                <p:spPr>
                  <a:xfrm>
                    <a:off x="4193499" y="2556645"/>
                    <a:ext cx="55493" cy="72908"/>
                  </a:xfrm>
                  <a:custGeom>
                    <a:avLst/>
                    <a:gdLst>
                      <a:gd name="csX0" fmla="*/ 15342 w 55493"/>
                      <a:gd name="csY0" fmla="*/ 72909 h 72908"/>
                      <a:gd name="csX1" fmla="*/ 7687 w 55493"/>
                      <a:gd name="csY1" fmla="*/ 70873 h 72908"/>
                      <a:gd name="csX2" fmla="*/ 2057 w 55493"/>
                      <a:gd name="csY2" fmla="*/ 50112 h 72908"/>
                      <a:gd name="csX3" fmla="*/ 26834 w 55493"/>
                      <a:gd name="csY3" fmla="*/ 7604 h 72908"/>
                      <a:gd name="csX4" fmla="*/ 47807 w 55493"/>
                      <a:gd name="csY4" fmla="*/ 2031 h 72908"/>
                      <a:gd name="csX5" fmla="*/ 53436 w 55493"/>
                      <a:gd name="csY5" fmla="*/ 22791 h 72908"/>
                      <a:gd name="csX6" fmla="*/ 28659 w 55493"/>
                      <a:gd name="csY6" fmla="*/ 65300 h 72908"/>
                      <a:gd name="csX7" fmla="*/ 15343 w 55493"/>
                      <a:gd name="csY7" fmla="*/ 72909 h 729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493" h="72908">
                        <a:moveTo>
                          <a:pt x="15342" y="72909"/>
                        </a:moveTo>
                        <a:cubicBezTo>
                          <a:pt x="12744" y="72909"/>
                          <a:pt x="10099" y="72250"/>
                          <a:pt x="7687" y="70873"/>
                        </a:cubicBezTo>
                        <a:cubicBezTo>
                          <a:pt x="340" y="66678"/>
                          <a:pt x="-2181" y="57384"/>
                          <a:pt x="2057" y="50112"/>
                        </a:cubicBezTo>
                        <a:lnTo>
                          <a:pt x="26834" y="7604"/>
                        </a:lnTo>
                        <a:cubicBezTo>
                          <a:pt x="31072" y="324"/>
                          <a:pt x="40475" y="-2149"/>
                          <a:pt x="47807" y="2031"/>
                        </a:cubicBezTo>
                        <a:cubicBezTo>
                          <a:pt x="55153" y="6226"/>
                          <a:pt x="57674" y="15519"/>
                          <a:pt x="53436" y="22791"/>
                        </a:cubicBezTo>
                        <a:lnTo>
                          <a:pt x="28659" y="65300"/>
                        </a:lnTo>
                        <a:cubicBezTo>
                          <a:pt x="25813" y="70184"/>
                          <a:pt x="20648" y="72909"/>
                          <a:pt x="15343"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30" name="Forme libre 94">
                  <a:extLst>
                    <a:ext uri="{FF2B5EF4-FFF2-40B4-BE49-F238E27FC236}">
                      <a16:creationId xmlns:a16="http://schemas.microsoft.com/office/drawing/2014/main" id="{47C0047E-40F7-1E59-5DC2-2CF757E4C25A}"/>
                    </a:ext>
                  </a:extLst>
                </p:cNvPr>
                <p:cNvSpPr/>
                <p:nvPr/>
              </p:nvSpPr>
              <p:spPr>
                <a:xfrm>
                  <a:off x="3977710" y="3177333"/>
                  <a:ext cx="189990" cy="98137"/>
                </a:xfrm>
                <a:custGeom>
                  <a:avLst/>
                  <a:gdLst>
                    <a:gd name="csX0" fmla="*/ 135718 w 189990"/>
                    <a:gd name="csY0" fmla="*/ 98137 h 98137"/>
                    <a:gd name="csX1" fmla="*/ 54272 w 189990"/>
                    <a:gd name="csY1" fmla="*/ 98137 h 98137"/>
                    <a:gd name="csX2" fmla="*/ 0 w 189990"/>
                    <a:gd name="csY2" fmla="*/ 44414 h 98137"/>
                    <a:gd name="csX3" fmla="*/ 0 w 189990"/>
                    <a:gd name="csY3" fmla="*/ 15203 h 98137"/>
                    <a:gd name="csX4" fmla="*/ 15358 w 189990"/>
                    <a:gd name="csY4" fmla="*/ 0 h 98137"/>
                    <a:gd name="csX5" fmla="*/ 30717 w 189990"/>
                    <a:gd name="csY5" fmla="*/ 15203 h 98137"/>
                    <a:gd name="csX6" fmla="*/ 30717 w 189990"/>
                    <a:gd name="csY6" fmla="*/ 44414 h 98137"/>
                    <a:gd name="csX7" fmla="*/ 54272 w 189990"/>
                    <a:gd name="csY7" fmla="*/ 67732 h 98137"/>
                    <a:gd name="csX8" fmla="*/ 135719 w 189990"/>
                    <a:gd name="csY8" fmla="*/ 67732 h 98137"/>
                    <a:gd name="csX9" fmla="*/ 159274 w 189990"/>
                    <a:gd name="csY9" fmla="*/ 44414 h 98137"/>
                    <a:gd name="csX10" fmla="*/ 159274 w 189990"/>
                    <a:gd name="csY10" fmla="*/ 15203 h 98137"/>
                    <a:gd name="csX11" fmla="*/ 174632 w 189990"/>
                    <a:gd name="csY11" fmla="*/ 0 h 98137"/>
                    <a:gd name="csX12" fmla="*/ 189990 w 189990"/>
                    <a:gd name="csY12" fmla="*/ 15203 h 98137"/>
                    <a:gd name="csX13" fmla="*/ 189990 w 189990"/>
                    <a:gd name="csY13" fmla="*/ 44414 h 98137"/>
                    <a:gd name="csX14" fmla="*/ 135719 w 189990"/>
                    <a:gd name="csY14" fmla="*/ 98137 h 98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9990" h="98137">
                      <a:moveTo>
                        <a:pt x="135718" y="98137"/>
                      </a:moveTo>
                      <a:lnTo>
                        <a:pt x="54272" y="98137"/>
                      </a:lnTo>
                      <a:cubicBezTo>
                        <a:pt x="24344" y="98137"/>
                        <a:pt x="0" y="74039"/>
                        <a:pt x="0" y="44414"/>
                      </a:cubicBezTo>
                      <a:lnTo>
                        <a:pt x="0" y="15203"/>
                      </a:lnTo>
                      <a:cubicBezTo>
                        <a:pt x="0" y="6813"/>
                        <a:pt x="6883" y="0"/>
                        <a:pt x="15358" y="0"/>
                      </a:cubicBezTo>
                      <a:cubicBezTo>
                        <a:pt x="23834" y="0"/>
                        <a:pt x="30717" y="6813"/>
                        <a:pt x="30717" y="15203"/>
                      </a:cubicBezTo>
                      <a:lnTo>
                        <a:pt x="30717" y="44414"/>
                      </a:lnTo>
                      <a:cubicBezTo>
                        <a:pt x="30717" y="57275"/>
                        <a:pt x="41280" y="67732"/>
                        <a:pt x="54272" y="67732"/>
                      </a:cubicBezTo>
                      <a:lnTo>
                        <a:pt x="135719" y="67732"/>
                      </a:lnTo>
                      <a:cubicBezTo>
                        <a:pt x="148710" y="67732"/>
                        <a:pt x="159274" y="57275"/>
                        <a:pt x="159274" y="44414"/>
                      </a:cubicBezTo>
                      <a:lnTo>
                        <a:pt x="159274" y="15203"/>
                      </a:lnTo>
                      <a:cubicBezTo>
                        <a:pt x="159274" y="6813"/>
                        <a:pt x="166157" y="0"/>
                        <a:pt x="174632" y="0"/>
                      </a:cubicBezTo>
                      <a:cubicBezTo>
                        <a:pt x="183108" y="0"/>
                        <a:pt x="189990" y="6813"/>
                        <a:pt x="189990" y="15203"/>
                      </a:cubicBezTo>
                      <a:lnTo>
                        <a:pt x="189990" y="44414"/>
                      </a:lnTo>
                      <a:cubicBezTo>
                        <a:pt x="189990" y="74039"/>
                        <a:pt x="165646" y="98137"/>
                        <a:pt x="135719" y="9813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1" name="Forme libre 95">
                  <a:extLst>
                    <a:ext uri="{FF2B5EF4-FFF2-40B4-BE49-F238E27FC236}">
                      <a16:creationId xmlns:a16="http://schemas.microsoft.com/office/drawing/2014/main" id="{3579D250-9BB2-7B8E-786B-A75924A88239}"/>
                    </a:ext>
                  </a:extLst>
                </p:cNvPr>
                <p:cNvSpPr/>
                <p:nvPr/>
              </p:nvSpPr>
              <p:spPr>
                <a:xfrm>
                  <a:off x="3944457" y="3102375"/>
                  <a:ext cx="256496" cy="105363"/>
                </a:xfrm>
                <a:custGeom>
                  <a:avLst/>
                  <a:gdLst>
                    <a:gd name="csX0" fmla="*/ 209648 w 256496"/>
                    <a:gd name="csY0" fmla="*/ 105364 h 105363"/>
                    <a:gd name="csX1" fmla="*/ 46848 w 256496"/>
                    <a:gd name="csY1" fmla="*/ 105364 h 105363"/>
                    <a:gd name="csX2" fmla="*/ 0 w 256496"/>
                    <a:gd name="csY2" fmla="*/ 58990 h 105363"/>
                    <a:gd name="csX3" fmla="*/ 0 w 256496"/>
                    <a:gd name="csY3" fmla="*/ 15203 h 105363"/>
                    <a:gd name="csX4" fmla="*/ 15358 w 256496"/>
                    <a:gd name="csY4" fmla="*/ 0 h 105363"/>
                    <a:gd name="csX5" fmla="*/ 56793 w 256496"/>
                    <a:gd name="csY5" fmla="*/ 0 h 105363"/>
                    <a:gd name="csX6" fmla="*/ 72151 w 256496"/>
                    <a:gd name="csY6" fmla="*/ 15203 h 105363"/>
                    <a:gd name="csX7" fmla="*/ 56793 w 256496"/>
                    <a:gd name="csY7" fmla="*/ 30406 h 105363"/>
                    <a:gd name="csX8" fmla="*/ 30717 w 256496"/>
                    <a:gd name="csY8" fmla="*/ 30406 h 105363"/>
                    <a:gd name="csX9" fmla="*/ 30717 w 256496"/>
                    <a:gd name="csY9" fmla="*/ 58990 h 105363"/>
                    <a:gd name="csX10" fmla="*/ 46848 w 256496"/>
                    <a:gd name="csY10" fmla="*/ 74958 h 105363"/>
                    <a:gd name="csX11" fmla="*/ 209648 w 256496"/>
                    <a:gd name="csY11" fmla="*/ 74958 h 105363"/>
                    <a:gd name="csX12" fmla="*/ 225780 w 256496"/>
                    <a:gd name="csY12" fmla="*/ 58990 h 105363"/>
                    <a:gd name="csX13" fmla="*/ 225780 w 256496"/>
                    <a:gd name="csY13" fmla="*/ 30406 h 105363"/>
                    <a:gd name="csX14" fmla="*/ 100579 w 256496"/>
                    <a:gd name="csY14" fmla="*/ 30406 h 105363"/>
                    <a:gd name="csX15" fmla="*/ 85220 w 256496"/>
                    <a:gd name="csY15" fmla="*/ 15203 h 105363"/>
                    <a:gd name="csX16" fmla="*/ 100579 w 256496"/>
                    <a:gd name="csY16" fmla="*/ 0 h 105363"/>
                    <a:gd name="csX17" fmla="*/ 241138 w 256496"/>
                    <a:gd name="csY17" fmla="*/ 0 h 105363"/>
                    <a:gd name="csX18" fmla="*/ 256496 w 256496"/>
                    <a:gd name="csY18" fmla="*/ 15203 h 105363"/>
                    <a:gd name="csX19" fmla="*/ 256496 w 256496"/>
                    <a:gd name="csY19" fmla="*/ 58990 h 105363"/>
                    <a:gd name="csX20" fmla="*/ 209648 w 256496"/>
                    <a:gd name="csY20" fmla="*/ 105364 h 105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6496" h="105363">
                      <a:moveTo>
                        <a:pt x="209648" y="105364"/>
                      </a:moveTo>
                      <a:lnTo>
                        <a:pt x="46848" y="105364"/>
                      </a:lnTo>
                      <a:cubicBezTo>
                        <a:pt x="21019" y="105364"/>
                        <a:pt x="0" y="84557"/>
                        <a:pt x="0" y="58990"/>
                      </a:cubicBezTo>
                      <a:lnTo>
                        <a:pt x="0" y="15203"/>
                      </a:lnTo>
                      <a:cubicBezTo>
                        <a:pt x="0" y="6813"/>
                        <a:pt x="6883" y="0"/>
                        <a:pt x="15358" y="0"/>
                      </a:cubicBezTo>
                      <a:lnTo>
                        <a:pt x="56793" y="0"/>
                      </a:lnTo>
                      <a:cubicBezTo>
                        <a:pt x="65269" y="0"/>
                        <a:pt x="72151" y="6813"/>
                        <a:pt x="72151" y="15203"/>
                      </a:cubicBezTo>
                      <a:cubicBezTo>
                        <a:pt x="72151" y="23593"/>
                        <a:pt x="65269" y="30406"/>
                        <a:pt x="56793" y="30406"/>
                      </a:cubicBezTo>
                      <a:lnTo>
                        <a:pt x="30717" y="30406"/>
                      </a:lnTo>
                      <a:lnTo>
                        <a:pt x="30717" y="58990"/>
                      </a:lnTo>
                      <a:cubicBezTo>
                        <a:pt x="30717" y="67793"/>
                        <a:pt x="37955" y="74958"/>
                        <a:pt x="46848" y="74958"/>
                      </a:cubicBezTo>
                      <a:lnTo>
                        <a:pt x="209648" y="74958"/>
                      </a:lnTo>
                      <a:cubicBezTo>
                        <a:pt x="218542" y="74958"/>
                        <a:pt x="225780" y="67793"/>
                        <a:pt x="225780" y="58990"/>
                      </a:cubicBezTo>
                      <a:lnTo>
                        <a:pt x="225780" y="30406"/>
                      </a:lnTo>
                      <a:lnTo>
                        <a:pt x="100579" y="30406"/>
                      </a:lnTo>
                      <a:cubicBezTo>
                        <a:pt x="92103" y="30406"/>
                        <a:pt x="85220" y="23593"/>
                        <a:pt x="85220" y="15203"/>
                      </a:cubicBezTo>
                      <a:cubicBezTo>
                        <a:pt x="85220" y="6813"/>
                        <a:pt x="92103" y="0"/>
                        <a:pt x="100579" y="0"/>
                      </a:cubicBezTo>
                      <a:lnTo>
                        <a:pt x="241138" y="0"/>
                      </a:lnTo>
                      <a:cubicBezTo>
                        <a:pt x="249614" y="0"/>
                        <a:pt x="256496" y="6813"/>
                        <a:pt x="256496" y="15203"/>
                      </a:cubicBezTo>
                      <a:lnTo>
                        <a:pt x="256496" y="58990"/>
                      </a:lnTo>
                      <a:cubicBezTo>
                        <a:pt x="256496" y="84557"/>
                        <a:pt x="235477" y="105364"/>
                        <a:pt x="209648" y="105364"/>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7" name="Forme libre 96">
                <a:extLst>
                  <a:ext uri="{FF2B5EF4-FFF2-40B4-BE49-F238E27FC236}">
                    <a16:creationId xmlns:a16="http://schemas.microsoft.com/office/drawing/2014/main" id="{C2085E2E-115E-6A50-DB1D-5A3D5B7D2D10}"/>
                  </a:ext>
                </a:extLst>
              </p:cNvPr>
              <p:cNvSpPr/>
              <p:nvPr/>
            </p:nvSpPr>
            <p:spPr>
              <a:xfrm>
                <a:off x="3959723" y="2865700"/>
                <a:ext cx="226518" cy="204094"/>
              </a:xfrm>
              <a:custGeom>
                <a:avLst/>
                <a:gdLst>
                  <a:gd name="csX0" fmla="*/ 79095 w 226518"/>
                  <a:gd name="csY0" fmla="*/ 204094 h 204094"/>
                  <a:gd name="csX1" fmla="*/ 71687 w 226518"/>
                  <a:gd name="csY1" fmla="*/ 165903 h 204094"/>
                  <a:gd name="csX2" fmla="*/ 64062 w 226518"/>
                  <a:gd name="csY2" fmla="*/ 126763 h 204094"/>
                  <a:gd name="csX3" fmla="*/ 58030 w 226518"/>
                  <a:gd name="csY3" fmla="*/ 87975 h 204094"/>
                  <a:gd name="csX4" fmla="*/ 11491 w 226518"/>
                  <a:gd name="csY4" fmla="*/ 67276 h 204094"/>
                  <a:gd name="csX5" fmla="*/ 2459 w 226518"/>
                  <a:gd name="csY5" fmla="*/ 26138 h 204094"/>
                  <a:gd name="csX6" fmla="*/ 35975 w 226518"/>
                  <a:gd name="csY6" fmla="*/ 233 h 204094"/>
                  <a:gd name="csX7" fmla="*/ 84617 w 226518"/>
                  <a:gd name="csY7" fmla="*/ 58144 h 204094"/>
                  <a:gd name="csX8" fmla="*/ 141905 w 226518"/>
                  <a:gd name="csY8" fmla="*/ 58098 h 204094"/>
                  <a:gd name="csX9" fmla="*/ 190531 w 226518"/>
                  <a:gd name="csY9" fmla="*/ 233 h 204094"/>
                  <a:gd name="csX10" fmla="*/ 224063 w 226518"/>
                  <a:gd name="csY10" fmla="*/ 26146 h 204094"/>
                  <a:gd name="csX11" fmla="*/ 215030 w 226518"/>
                  <a:gd name="csY11" fmla="*/ 67276 h 204094"/>
                  <a:gd name="csX12" fmla="*/ 168476 w 226518"/>
                  <a:gd name="csY12" fmla="*/ 87929 h 204094"/>
                  <a:gd name="csX13" fmla="*/ 162444 w 226518"/>
                  <a:gd name="csY13" fmla="*/ 126756 h 204094"/>
                  <a:gd name="csX14" fmla="*/ 154835 w 226518"/>
                  <a:gd name="csY14" fmla="*/ 165835 h 204094"/>
                  <a:gd name="csX15" fmla="*/ 147581 w 226518"/>
                  <a:gd name="csY15" fmla="*/ 203099 h 204094"/>
                  <a:gd name="csX16" fmla="*/ 132254 w 226518"/>
                  <a:gd name="csY16" fmla="*/ 201783 h 204094"/>
                  <a:gd name="csX17" fmla="*/ 117081 w 226518"/>
                  <a:gd name="csY17" fmla="*/ 199471 h 204094"/>
                  <a:gd name="csX18" fmla="*/ 117236 w 226518"/>
                  <a:gd name="csY18" fmla="*/ 198476 h 204094"/>
                  <a:gd name="csX19" fmla="*/ 124845 w 226518"/>
                  <a:gd name="csY19" fmla="*/ 159290 h 204094"/>
                  <a:gd name="csX20" fmla="*/ 132099 w 226518"/>
                  <a:gd name="csY20" fmla="*/ 122124 h 204094"/>
                  <a:gd name="csX21" fmla="*/ 137327 w 226518"/>
                  <a:gd name="csY21" fmla="*/ 88442 h 204094"/>
                  <a:gd name="csX22" fmla="*/ 89180 w 226518"/>
                  <a:gd name="csY22" fmla="*/ 88481 h 204094"/>
                  <a:gd name="csX23" fmla="*/ 94407 w 226518"/>
                  <a:gd name="csY23" fmla="*/ 122132 h 204094"/>
                  <a:gd name="csX24" fmla="*/ 101676 w 226518"/>
                  <a:gd name="csY24" fmla="*/ 159351 h 204094"/>
                  <a:gd name="csX25" fmla="*/ 109286 w 226518"/>
                  <a:gd name="csY25" fmla="*/ 198476 h 204094"/>
                  <a:gd name="csX26" fmla="*/ 94268 w 226518"/>
                  <a:gd name="csY26" fmla="*/ 201783 h 204094"/>
                  <a:gd name="csX27" fmla="*/ 79095 w 226518"/>
                  <a:gd name="csY27" fmla="*/ 204094 h 204094"/>
                  <a:gd name="csX28" fmla="*/ 40027 w 226518"/>
                  <a:gd name="csY28" fmla="*/ 30440 h 204094"/>
                  <a:gd name="csX29" fmla="*/ 38790 w 226518"/>
                  <a:gd name="csY29" fmla="*/ 30501 h 204094"/>
                  <a:gd name="csX30" fmla="*/ 31335 w 226518"/>
                  <a:gd name="csY30" fmla="*/ 36472 h 204094"/>
                  <a:gd name="csX31" fmla="*/ 33206 w 226518"/>
                  <a:gd name="csY31" fmla="*/ 45781 h 204094"/>
                  <a:gd name="csX32" fmla="*/ 53313 w 226518"/>
                  <a:gd name="csY32" fmla="*/ 56299 h 204094"/>
                  <a:gd name="csX33" fmla="*/ 40027 w 226518"/>
                  <a:gd name="csY33" fmla="*/ 30440 h 204094"/>
                  <a:gd name="csX34" fmla="*/ 186464 w 226518"/>
                  <a:gd name="csY34" fmla="*/ 30440 h 204094"/>
                  <a:gd name="csX35" fmla="*/ 173209 w 226518"/>
                  <a:gd name="csY35" fmla="*/ 56276 h 204094"/>
                  <a:gd name="csX36" fmla="*/ 193315 w 226518"/>
                  <a:gd name="csY36" fmla="*/ 45781 h 204094"/>
                  <a:gd name="csX37" fmla="*/ 195171 w 226518"/>
                  <a:gd name="csY37" fmla="*/ 36480 h 204094"/>
                  <a:gd name="csX38" fmla="*/ 187716 w 226518"/>
                  <a:gd name="csY38" fmla="*/ 30501 h 204094"/>
                  <a:gd name="csX39" fmla="*/ 186464 w 226518"/>
                  <a:gd name="csY39" fmla="*/ 30440 h 204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26518" h="204094">
                    <a:moveTo>
                      <a:pt x="79095" y="204094"/>
                    </a:moveTo>
                    <a:cubicBezTo>
                      <a:pt x="76528" y="187667"/>
                      <a:pt x="74177" y="177087"/>
                      <a:pt x="71687" y="165903"/>
                    </a:cubicBezTo>
                    <a:cubicBezTo>
                      <a:pt x="69197" y="154727"/>
                      <a:pt x="66614" y="143183"/>
                      <a:pt x="64062" y="126763"/>
                    </a:cubicBezTo>
                    <a:lnTo>
                      <a:pt x="58030" y="87975"/>
                    </a:lnTo>
                    <a:cubicBezTo>
                      <a:pt x="44837" y="86421"/>
                      <a:pt x="25922" y="81568"/>
                      <a:pt x="11491" y="67276"/>
                    </a:cubicBezTo>
                    <a:cubicBezTo>
                      <a:pt x="588" y="56490"/>
                      <a:pt x="-2862" y="40728"/>
                      <a:pt x="2459" y="26138"/>
                    </a:cubicBezTo>
                    <a:cubicBezTo>
                      <a:pt x="7779" y="11555"/>
                      <a:pt x="20632" y="1634"/>
                      <a:pt x="35975" y="233"/>
                    </a:cubicBezTo>
                    <a:cubicBezTo>
                      <a:pt x="75863" y="-3380"/>
                      <a:pt x="81802" y="37069"/>
                      <a:pt x="84617" y="58144"/>
                    </a:cubicBezTo>
                    <a:lnTo>
                      <a:pt x="141905" y="58098"/>
                    </a:lnTo>
                    <a:cubicBezTo>
                      <a:pt x="144720" y="37016"/>
                      <a:pt x="150442" y="-3433"/>
                      <a:pt x="190531" y="233"/>
                    </a:cubicBezTo>
                    <a:cubicBezTo>
                      <a:pt x="205890" y="1634"/>
                      <a:pt x="218727" y="11563"/>
                      <a:pt x="224063" y="26146"/>
                    </a:cubicBezTo>
                    <a:cubicBezTo>
                      <a:pt x="229383" y="40736"/>
                      <a:pt x="225919" y="56490"/>
                      <a:pt x="215030" y="67276"/>
                    </a:cubicBezTo>
                    <a:cubicBezTo>
                      <a:pt x="200677" y="81468"/>
                      <a:pt x="181932" y="86352"/>
                      <a:pt x="168476" y="87929"/>
                    </a:cubicBezTo>
                    <a:lnTo>
                      <a:pt x="162444" y="126756"/>
                    </a:lnTo>
                    <a:cubicBezTo>
                      <a:pt x="159892" y="143153"/>
                      <a:pt x="157325" y="154681"/>
                      <a:pt x="154835" y="165835"/>
                    </a:cubicBezTo>
                    <a:cubicBezTo>
                      <a:pt x="152345" y="177042"/>
                      <a:pt x="149994" y="187621"/>
                      <a:pt x="147581" y="203099"/>
                    </a:cubicBezTo>
                    <a:lnTo>
                      <a:pt x="132254" y="201783"/>
                    </a:lnTo>
                    <a:lnTo>
                      <a:pt x="117081" y="199471"/>
                    </a:lnTo>
                    <a:lnTo>
                      <a:pt x="117236" y="198476"/>
                    </a:lnTo>
                    <a:cubicBezTo>
                      <a:pt x="119788" y="182040"/>
                      <a:pt x="122355" y="170474"/>
                      <a:pt x="124845" y="159290"/>
                    </a:cubicBezTo>
                    <a:cubicBezTo>
                      <a:pt x="127335" y="148113"/>
                      <a:pt x="129686" y="137557"/>
                      <a:pt x="132099" y="122124"/>
                    </a:cubicBezTo>
                    <a:lnTo>
                      <a:pt x="137327" y="88442"/>
                    </a:lnTo>
                    <a:lnTo>
                      <a:pt x="89180" y="88481"/>
                    </a:lnTo>
                    <a:lnTo>
                      <a:pt x="94407" y="122132"/>
                    </a:lnTo>
                    <a:cubicBezTo>
                      <a:pt x="96820" y="137580"/>
                      <a:pt x="99171" y="148159"/>
                      <a:pt x="101676" y="159351"/>
                    </a:cubicBezTo>
                    <a:cubicBezTo>
                      <a:pt x="104151" y="170519"/>
                      <a:pt x="106734" y="182063"/>
                      <a:pt x="109286" y="198476"/>
                    </a:cubicBezTo>
                    <a:lnTo>
                      <a:pt x="94268" y="201783"/>
                    </a:lnTo>
                    <a:lnTo>
                      <a:pt x="79095" y="204094"/>
                    </a:lnTo>
                    <a:close/>
                    <a:moveTo>
                      <a:pt x="40027" y="30440"/>
                    </a:moveTo>
                    <a:cubicBezTo>
                      <a:pt x="39625" y="30440"/>
                      <a:pt x="39207" y="30463"/>
                      <a:pt x="38790" y="30501"/>
                    </a:cubicBezTo>
                    <a:cubicBezTo>
                      <a:pt x="33871" y="30953"/>
                      <a:pt x="31938" y="34826"/>
                      <a:pt x="31335" y="36472"/>
                    </a:cubicBezTo>
                    <a:cubicBezTo>
                      <a:pt x="30747" y="38118"/>
                      <a:pt x="29711" y="42328"/>
                      <a:pt x="33206" y="45781"/>
                    </a:cubicBezTo>
                    <a:cubicBezTo>
                      <a:pt x="38975" y="51491"/>
                      <a:pt x="46430" y="54607"/>
                      <a:pt x="53313" y="56299"/>
                    </a:cubicBezTo>
                    <a:cubicBezTo>
                      <a:pt x="49957" y="35186"/>
                      <a:pt x="46121" y="30440"/>
                      <a:pt x="40027" y="30440"/>
                    </a:cubicBezTo>
                    <a:close/>
                    <a:moveTo>
                      <a:pt x="186464" y="30440"/>
                    </a:moveTo>
                    <a:cubicBezTo>
                      <a:pt x="180385" y="30440"/>
                      <a:pt x="176550" y="35186"/>
                      <a:pt x="173209" y="56276"/>
                    </a:cubicBezTo>
                    <a:cubicBezTo>
                      <a:pt x="180138" y="54584"/>
                      <a:pt x="187562" y="51468"/>
                      <a:pt x="193315" y="45781"/>
                    </a:cubicBezTo>
                    <a:cubicBezTo>
                      <a:pt x="196795" y="42328"/>
                      <a:pt x="195774" y="38126"/>
                      <a:pt x="195171" y="36480"/>
                    </a:cubicBezTo>
                    <a:cubicBezTo>
                      <a:pt x="194568" y="34834"/>
                      <a:pt x="192650" y="30953"/>
                      <a:pt x="187716" y="30501"/>
                    </a:cubicBezTo>
                    <a:cubicBezTo>
                      <a:pt x="187299" y="30463"/>
                      <a:pt x="186881" y="30440"/>
                      <a:pt x="186464" y="30440"/>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Tree>
    <p:extLst>
      <p:ext uri="{BB962C8B-B14F-4D97-AF65-F5344CB8AC3E}">
        <p14:creationId xmlns:p14="http://schemas.microsoft.com/office/powerpoint/2010/main" val="338515617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CDE0A-B77C-4269-2C9B-279435AE556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62B390C-7194-B159-FA67-D20901FE0E15}"/>
              </a:ext>
            </a:extLst>
          </p:cNvPr>
          <p:cNvSpPr>
            <a:spLocks noGrp="1"/>
          </p:cNvSpPr>
          <p:nvPr>
            <p:ph type="title"/>
          </p:nvPr>
        </p:nvSpPr>
        <p:spPr/>
        <p:txBody>
          <a:bodyPr/>
          <a:lstStyle/>
          <a:p>
            <a:r>
              <a:rPr lang="fr-FR"/>
              <a:t>Un financement suffisant, stable, récurrent</a:t>
            </a:r>
            <a:endParaRPr lang="fr-CA"/>
          </a:p>
        </p:txBody>
      </p:sp>
      <p:sp>
        <p:nvSpPr>
          <p:cNvPr id="3" name="Espace réservé du pied de page 2">
            <a:extLst>
              <a:ext uri="{FF2B5EF4-FFF2-40B4-BE49-F238E27FC236}">
                <a16:creationId xmlns:a16="http://schemas.microsoft.com/office/drawing/2014/main" id="{0A360D38-AC1C-56C9-A22C-BC1798F47CE6}"/>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Perspective économique sur le développement des tout-petits</a:t>
            </a:r>
          </a:p>
        </p:txBody>
      </p:sp>
      <p:sp>
        <p:nvSpPr>
          <p:cNvPr id="4" name="Espace réservé du numéro de diapositive 3">
            <a:extLst>
              <a:ext uri="{FF2B5EF4-FFF2-40B4-BE49-F238E27FC236}">
                <a16:creationId xmlns:a16="http://schemas.microsoft.com/office/drawing/2014/main" id="{22026364-0CD0-8749-0BFD-6B4359728EEA}"/>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fr-CA" sz="1400" b="0" i="0" u="none" strike="noStrike" kern="1200" cap="none" spc="0" normalizeH="0" baseline="0" noProof="0">
              <a:ln>
                <a:noFill/>
              </a:ln>
              <a:solidFill>
                <a:srgbClr val="000000"/>
              </a:solidFill>
              <a:effectLst/>
              <a:uLnTx/>
              <a:uFillTx/>
              <a:latin typeface="Archivo"/>
              <a:ea typeface="+mn-ea"/>
              <a:cs typeface="+mn-cs"/>
            </a:endParaRPr>
          </a:p>
        </p:txBody>
      </p:sp>
      <p:sp>
        <p:nvSpPr>
          <p:cNvPr id="5" name="Espace réservé du texte 14">
            <a:extLst>
              <a:ext uri="{FF2B5EF4-FFF2-40B4-BE49-F238E27FC236}">
                <a16:creationId xmlns:a16="http://schemas.microsoft.com/office/drawing/2014/main" id="{AE579812-878B-F54D-0CA4-58312FAE7764}"/>
              </a:ext>
            </a:extLst>
          </p:cNvPr>
          <p:cNvSpPr txBox="1">
            <a:spLocks/>
          </p:cNvSpPr>
          <p:nvPr/>
        </p:nvSpPr>
        <p:spPr>
          <a:xfrm>
            <a:off x="581026" y="2174921"/>
            <a:ext cx="5029200" cy="2545253"/>
          </a:xfrm>
          <a:prstGeom prst="roundRect">
            <a:avLst>
              <a:gd name="adj" fmla="val 4481"/>
            </a:avLst>
          </a:prstGeom>
          <a:solidFill>
            <a:schemeClr val="bg2"/>
          </a:solidFill>
        </p:spPr>
        <p:txBody>
          <a:bodyPr lIns="180000" tIns="54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20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19" name="Espace réservé du texte 3">
            <a:extLst>
              <a:ext uri="{FF2B5EF4-FFF2-40B4-BE49-F238E27FC236}">
                <a16:creationId xmlns:a16="http://schemas.microsoft.com/office/drawing/2014/main" id="{572A3512-D2EB-D04F-430A-5A78850318D7}"/>
              </a:ext>
            </a:extLst>
          </p:cNvPr>
          <p:cNvSpPr txBox="1">
            <a:spLocks/>
          </p:cNvSpPr>
          <p:nvPr/>
        </p:nvSpPr>
        <p:spPr>
          <a:xfrm>
            <a:off x="560784" y="2769438"/>
            <a:ext cx="4669086"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Un financement stable, récurrent et suffisant est essentiel pour </a:t>
            </a:r>
            <a:r>
              <a:rPr kumimoji="0" lang="fr-FR" sz="1800" b="1" i="0" u="none" strike="noStrike" kern="1200" cap="none" spc="0" normalizeH="0" baseline="0" noProof="0">
                <a:ln>
                  <a:noFill/>
                </a:ln>
                <a:solidFill>
                  <a:schemeClr val="tx1"/>
                </a:solidFill>
                <a:effectLst/>
                <a:uLnTx/>
                <a:uFillTx/>
                <a:latin typeface="Archivo"/>
                <a:ea typeface="+mn-ea"/>
                <a:cs typeface="+mn-cs"/>
              </a:rPr>
              <a:t>assurer la qualité </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1" i="0" u="none" strike="noStrike" kern="1200" cap="none" spc="0" normalizeH="0" baseline="0" noProof="0">
                <a:ln>
                  <a:noFill/>
                </a:ln>
                <a:solidFill>
                  <a:schemeClr val="tx1"/>
                </a:solidFill>
                <a:effectLst/>
                <a:uLnTx/>
                <a:uFillTx/>
                <a:latin typeface="Archivo"/>
                <a:ea typeface="+mn-ea"/>
                <a:cs typeface="+mn-cs"/>
              </a:rPr>
              <a:t>et l’accessibilité</a:t>
            </a:r>
            <a:r>
              <a:rPr kumimoji="0" lang="fr-FR" sz="1800" b="0" i="0" u="none" strike="noStrike" kern="1200" cap="none" spc="0" normalizeH="0" baseline="0" noProof="0">
                <a:ln>
                  <a:noFill/>
                </a:ln>
                <a:solidFill>
                  <a:schemeClr val="tx1"/>
                </a:solidFill>
                <a:effectLst/>
                <a:uLnTx/>
                <a:uFillTx/>
                <a:latin typeface="Archivo"/>
                <a:ea typeface="+mn-ea"/>
                <a:cs typeface="+mn-cs"/>
              </a:rPr>
              <a:t> des services, et ainsi </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faire en sorte que les sommes investies produisent des effets concrets et durables.</a:t>
            </a:r>
          </a:p>
        </p:txBody>
      </p:sp>
      <p:grpSp>
        <p:nvGrpSpPr>
          <p:cNvPr id="6" name="Groupe 5">
            <a:extLst>
              <a:ext uri="{FF2B5EF4-FFF2-40B4-BE49-F238E27FC236}">
                <a16:creationId xmlns:a16="http://schemas.microsoft.com/office/drawing/2014/main" id="{AB4E974B-848E-780F-456F-CB4ECA4B9E48}"/>
              </a:ext>
            </a:extLst>
          </p:cNvPr>
          <p:cNvGrpSpPr/>
          <p:nvPr/>
        </p:nvGrpSpPr>
        <p:grpSpPr>
          <a:xfrm>
            <a:off x="748482" y="1729367"/>
            <a:ext cx="998101" cy="905055"/>
            <a:chOff x="3573656" y="2513956"/>
            <a:chExt cx="998101" cy="905055"/>
          </a:xfrm>
        </p:grpSpPr>
        <p:sp>
          <p:nvSpPr>
            <p:cNvPr id="7" name="Forme libre 80">
              <a:extLst>
                <a:ext uri="{FF2B5EF4-FFF2-40B4-BE49-F238E27FC236}">
                  <a16:creationId xmlns:a16="http://schemas.microsoft.com/office/drawing/2014/main" id="{5E0CBF87-4A45-426A-393A-59B96FB28BDA}"/>
                </a:ext>
              </a:extLst>
            </p:cNvPr>
            <p:cNvSpPr/>
            <p:nvPr/>
          </p:nvSpPr>
          <p:spPr>
            <a:xfrm>
              <a:off x="3573656" y="2779740"/>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chemeClr val="accent2"/>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9" name="Graphique 6">
              <a:extLst>
                <a:ext uri="{FF2B5EF4-FFF2-40B4-BE49-F238E27FC236}">
                  <a16:creationId xmlns:a16="http://schemas.microsoft.com/office/drawing/2014/main" id="{4915F57A-C72D-3470-3F30-439193F4D268}"/>
                </a:ext>
              </a:extLst>
            </p:cNvPr>
            <p:cNvGrpSpPr/>
            <p:nvPr/>
          </p:nvGrpSpPr>
          <p:grpSpPr>
            <a:xfrm>
              <a:off x="3735474" y="2513956"/>
              <a:ext cx="674462" cy="761514"/>
              <a:chOff x="3735474" y="2513956"/>
              <a:chExt cx="674462" cy="761514"/>
            </a:xfrm>
            <a:solidFill>
              <a:schemeClr val="accent3"/>
            </a:solidFill>
          </p:grpSpPr>
          <p:grpSp>
            <p:nvGrpSpPr>
              <p:cNvPr id="10" name="Graphique 6">
                <a:extLst>
                  <a:ext uri="{FF2B5EF4-FFF2-40B4-BE49-F238E27FC236}">
                    <a16:creationId xmlns:a16="http://schemas.microsoft.com/office/drawing/2014/main" id="{C0546E27-25B2-C35B-EACD-FA2A85FE47A8}"/>
                  </a:ext>
                </a:extLst>
              </p:cNvPr>
              <p:cNvGrpSpPr/>
              <p:nvPr/>
            </p:nvGrpSpPr>
            <p:grpSpPr>
              <a:xfrm>
                <a:off x="3735474" y="2513956"/>
                <a:ext cx="674462" cy="761514"/>
                <a:chOff x="3735474" y="2513956"/>
                <a:chExt cx="674462" cy="761514"/>
              </a:xfrm>
              <a:grpFill/>
            </p:grpSpPr>
            <p:sp>
              <p:nvSpPr>
                <p:cNvPr id="12" name="Forme libre 83">
                  <a:extLst>
                    <a:ext uri="{FF2B5EF4-FFF2-40B4-BE49-F238E27FC236}">
                      <a16:creationId xmlns:a16="http://schemas.microsoft.com/office/drawing/2014/main" id="{39F7DC4B-AFA3-FA66-B7C5-9459357B32A4}"/>
                    </a:ext>
                  </a:extLst>
                </p:cNvPr>
                <p:cNvSpPr/>
                <p:nvPr/>
              </p:nvSpPr>
              <p:spPr>
                <a:xfrm>
                  <a:off x="3850480" y="2627686"/>
                  <a:ext cx="444385" cy="469084"/>
                </a:xfrm>
                <a:custGeom>
                  <a:avLst/>
                  <a:gdLst>
                    <a:gd name="csX0" fmla="*/ 343977 w 444385"/>
                    <a:gd name="csY0" fmla="*/ 469085 h 469084"/>
                    <a:gd name="csX1" fmla="*/ 328619 w 444385"/>
                    <a:gd name="csY1" fmla="*/ 453882 h 469084"/>
                    <a:gd name="csX2" fmla="*/ 328619 w 444385"/>
                    <a:gd name="csY2" fmla="*/ 429432 h 469084"/>
                    <a:gd name="csX3" fmla="*/ 361439 w 444385"/>
                    <a:gd name="csY3" fmla="*/ 350003 h 469084"/>
                    <a:gd name="csX4" fmla="*/ 413669 w 444385"/>
                    <a:gd name="csY4" fmla="*/ 219952 h 469084"/>
                    <a:gd name="csX5" fmla="*/ 353288 w 444385"/>
                    <a:gd name="csY5" fmla="*/ 81794 h 469084"/>
                    <a:gd name="csX6" fmla="*/ 209945 w 444385"/>
                    <a:gd name="csY6" fmla="*/ 30788 h 469084"/>
                    <a:gd name="csX7" fmla="*/ 30874 w 444385"/>
                    <a:gd name="csY7" fmla="*/ 212052 h 469084"/>
                    <a:gd name="csX8" fmla="*/ 83599 w 444385"/>
                    <a:gd name="csY8" fmla="*/ 350700 h 469084"/>
                    <a:gd name="csX9" fmla="*/ 115831 w 444385"/>
                    <a:gd name="csY9" fmla="*/ 429416 h 469084"/>
                    <a:gd name="csX10" fmla="*/ 115831 w 444385"/>
                    <a:gd name="csY10" fmla="*/ 453882 h 469084"/>
                    <a:gd name="csX11" fmla="*/ 100473 w 444385"/>
                    <a:gd name="csY11" fmla="*/ 469085 h 469084"/>
                    <a:gd name="csX12" fmla="*/ 85114 w 444385"/>
                    <a:gd name="csY12" fmla="*/ 453882 h 469084"/>
                    <a:gd name="csX13" fmla="*/ 85114 w 444385"/>
                    <a:gd name="csY13" fmla="*/ 429416 h 469084"/>
                    <a:gd name="csX14" fmla="*/ 61389 w 444385"/>
                    <a:gd name="csY14" fmla="*/ 371682 h 469084"/>
                    <a:gd name="csX15" fmla="*/ 188 w 444385"/>
                    <a:gd name="csY15" fmla="*/ 210827 h 469084"/>
                    <a:gd name="csX16" fmla="*/ 208027 w 444385"/>
                    <a:gd name="csY16" fmla="*/ 444 h 469084"/>
                    <a:gd name="csX17" fmla="*/ 374322 w 444385"/>
                    <a:gd name="csY17" fmla="*/ 59640 h 469084"/>
                    <a:gd name="csX18" fmla="*/ 444385 w 444385"/>
                    <a:gd name="csY18" fmla="*/ 219952 h 469084"/>
                    <a:gd name="csX19" fmla="*/ 383772 w 444385"/>
                    <a:gd name="csY19" fmla="*/ 370871 h 469084"/>
                    <a:gd name="csX20" fmla="*/ 359335 w 444385"/>
                    <a:gd name="csY20" fmla="*/ 429432 h 469084"/>
                    <a:gd name="csX21" fmla="*/ 359335 w 444385"/>
                    <a:gd name="csY21" fmla="*/ 453882 h 469084"/>
                    <a:gd name="csX22" fmla="*/ 343977 w 444385"/>
                    <a:gd name="csY22" fmla="*/ 469085 h 469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4385" h="469084">
                      <a:moveTo>
                        <a:pt x="343977" y="469085"/>
                      </a:moveTo>
                      <a:cubicBezTo>
                        <a:pt x="335502" y="469085"/>
                        <a:pt x="328619" y="462272"/>
                        <a:pt x="328619" y="453882"/>
                      </a:cubicBezTo>
                      <a:lnTo>
                        <a:pt x="328619" y="429432"/>
                      </a:lnTo>
                      <a:cubicBezTo>
                        <a:pt x="328619" y="400396"/>
                        <a:pt x="340281" y="372187"/>
                        <a:pt x="361439" y="350003"/>
                      </a:cubicBezTo>
                      <a:cubicBezTo>
                        <a:pt x="395125" y="314690"/>
                        <a:pt x="413669" y="268508"/>
                        <a:pt x="413669" y="219952"/>
                      </a:cubicBezTo>
                      <a:cubicBezTo>
                        <a:pt x="413669" y="167079"/>
                        <a:pt x="392232" y="118010"/>
                        <a:pt x="353288" y="81794"/>
                      </a:cubicBezTo>
                      <a:cubicBezTo>
                        <a:pt x="314390" y="45601"/>
                        <a:pt x="263397" y="27435"/>
                        <a:pt x="209945" y="30788"/>
                      </a:cubicBezTo>
                      <a:cubicBezTo>
                        <a:pt x="113449" y="36721"/>
                        <a:pt x="34802" y="116341"/>
                        <a:pt x="30874" y="212052"/>
                      </a:cubicBezTo>
                      <a:cubicBezTo>
                        <a:pt x="28739" y="263953"/>
                        <a:pt x="47469" y="313190"/>
                        <a:pt x="83599" y="350700"/>
                      </a:cubicBezTo>
                      <a:cubicBezTo>
                        <a:pt x="104386" y="372256"/>
                        <a:pt x="115831" y="400212"/>
                        <a:pt x="115831" y="429416"/>
                      </a:cubicBezTo>
                      <a:lnTo>
                        <a:pt x="115831" y="453882"/>
                      </a:lnTo>
                      <a:cubicBezTo>
                        <a:pt x="115831" y="462272"/>
                        <a:pt x="108948" y="469085"/>
                        <a:pt x="100473" y="469085"/>
                      </a:cubicBezTo>
                      <a:cubicBezTo>
                        <a:pt x="91997" y="469085"/>
                        <a:pt x="85114" y="462272"/>
                        <a:pt x="85114" y="453882"/>
                      </a:cubicBezTo>
                      <a:lnTo>
                        <a:pt x="85114" y="429416"/>
                      </a:lnTo>
                      <a:cubicBezTo>
                        <a:pt x="85114" y="408067"/>
                        <a:pt x="76685" y="387559"/>
                        <a:pt x="61389" y="371682"/>
                      </a:cubicBezTo>
                      <a:cubicBezTo>
                        <a:pt x="19459" y="328156"/>
                        <a:pt x="-2271" y="271026"/>
                        <a:pt x="188" y="210827"/>
                      </a:cubicBezTo>
                      <a:cubicBezTo>
                        <a:pt x="4735" y="99737"/>
                        <a:pt x="96034" y="7333"/>
                        <a:pt x="208027" y="444"/>
                      </a:cubicBezTo>
                      <a:cubicBezTo>
                        <a:pt x="270140" y="-3384"/>
                        <a:pt x="329176" y="17645"/>
                        <a:pt x="374322" y="59640"/>
                      </a:cubicBezTo>
                      <a:cubicBezTo>
                        <a:pt x="418850" y="101054"/>
                        <a:pt x="444385" y="159485"/>
                        <a:pt x="444385" y="219952"/>
                      </a:cubicBezTo>
                      <a:cubicBezTo>
                        <a:pt x="444385" y="276300"/>
                        <a:pt x="422856" y="329893"/>
                        <a:pt x="383772" y="370871"/>
                      </a:cubicBezTo>
                      <a:cubicBezTo>
                        <a:pt x="368012" y="387398"/>
                        <a:pt x="359335" y="408189"/>
                        <a:pt x="359335" y="429432"/>
                      </a:cubicBezTo>
                      <a:lnTo>
                        <a:pt x="359335" y="453882"/>
                      </a:lnTo>
                      <a:cubicBezTo>
                        <a:pt x="359335" y="462272"/>
                        <a:pt x="352453" y="469085"/>
                        <a:pt x="343977" y="46908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3" name="Graphique 6">
                  <a:extLst>
                    <a:ext uri="{FF2B5EF4-FFF2-40B4-BE49-F238E27FC236}">
                      <a16:creationId xmlns:a16="http://schemas.microsoft.com/office/drawing/2014/main" id="{2439D1C5-A9F7-82D6-2AD4-31103B38CD89}"/>
                    </a:ext>
                  </a:extLst>
                </p:cNvPr>
                <p:cNvGrpSpPr/>
                <p:nvPr/>
              </p:nvGrpSpPr>
              <p:grpSpPr>
                <a:xfrm>
                  <a:off x="3735474" y="2513956"/>
                  <a:ext cx="674462" cy="508339"/>
                  <a:chOff x="3735474" y="2513956"/>
                  <a:chExt cx="674462" cy="508339"/>
                </a:xfrm>
                <a:grpFill/>
              </p:grpSpPr>
              <p:sp>
                <p:nvSpPr>
                  <p:cNvPr id="16" name="Forme libre 85">
                    <a:extLst>
                      <a:ext uri="{FF2B5EF4-FFF2-40B4-BE49-F238E27FC236}">
                        <a16:creationId xmlns:a16="http://schemas.microsoft.com/office/drawing/2014/main" id="{6BC75485-CC83-6574-6924-8D61B52BD67E}"/>
                      </a:ext>
                    </a:extLst>
                  </p:cNvPr>
                  <p:cNvSpPr/>
                  <p:nvPr/>
                </p:nvSpPr>
                <p:spPr>
                  <a:xfrm>
                    <a:off x="4057347" y="2513956"/>
                    <a:ext cx="30716" cy="79482"/>
                  </a:xfrm>
                  <a:custGeom>
                    <a:avLst/>
                    <a:gdLst>
                      <a:gd name="csX0" fmla="*/ 15358 w 30716"/>
                      <a:gd name="csY0" fmla="*/ 79482 h 79482"/>
                      <a:gd name="csX1" fmla="*/ 0 w 30716"/>
                      <a:gd name="csY1" fmla="*/ 64279 h 79482"/>
                      <a:gd name="csX2" fmla="*/ 0 w 30716"/>
                      <a:gd name="csY2" fmla="*/ 15203 h 79482"/>
                      <a:gd name="csX3" fmla="*/ 15358 w 30716"/>
                      <a:gd name="csY3" fmla="*/ 0 h 79482"/>
                      <a:gd name="csX4" fmla="*/ 30717 w 30716"/>
                      <a:gd name="csY4" fmla="*/ 15203 h 79482"/>
                      <a:gd name="csX5" fmla="*/ 30717 w 30716"/>
                      <a:gd name="csY5" fmla="*/ 64279 h 79482"/>
                      <a:gd name="csX6" fmla="*/ 15358 w 30716"/>
                      <a:gd name="csY6" fmla="*/ 79482 h 79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716" h="79482">
                        <a:moveTo>
                          <a:pt x="15358" y="79482"/>
                        </a:moveTo>
                        <a:cubicBezTo>
                          <a:pt x="6883" y="79482"/>
                          <a:pt x="0" y="72677"/>
                          <a:pt x="0" y="64279"/>
                        </a:cubicBezTo>
                        <a:lnTo>
                          <a:pt x="0" y="15203"/>
                        </a:lnTo>
                        <a:cubicBezTo>
                          <a:pt x="0" y="6805"/>
                          <a:pt x="6883" y="0"/>
                          <a:pt x="15358" y="0"/>
                        </a:cubicBezTo>
                        <a:cubicBezTo>
                          <a:pt x="23834" y="0"/>
                          <a:pt x="30717" y="6805"/>
                          <a:pt x="30717" y="15203"/>
                        </a:cubicBezTo>
                        <a:lnTo>
                          <a:pt x="30717" y="64279"/>
                        </a:lnTo>
                        <a:cubicBezTo>
                          <a:pt x="30717" y="72677"/>
                          <a:pt x="23834" y="79482"/>
                          <a:pt x="15358" y="79482"/>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Forme libre 86">
                    <a:extLst>
                      <a:ext uri="{FF2B5EF4-FFF2-40B4-BE49-F238E27FC236}">
                        <a16:creationId xmlns:a16="http://schemas.microsoft.com/office/drawing/2014/main" id="{99143008-BDBB-A61F-349B-69FB54470052}"/>
                      </a:ext>
                    </a:extLst>
                  </p:cNvPr>
                  <p:cNvSpPr/>
                  <p:nvPr/>
                </p:nvSpPr>
                <p:spPr>
                  <a:xfrm>
                    <a:off x="3896403" y="2556645"/>
                    <a:ext cx="55508" cy="72909"/>
                  </a:xfrm>
                  <a:custGeom>
                    <a:avLst/>
                    <a:gdLst>
                      <a:gd name="csX0" fmla="*/ 40166 w 55508"/>
                      <a:gd name="csY0" fmla="*/ 72909 h 72909"/>
                      <a:gd name="csX1" fmla="*/ 26850 w 55508"/>
                      <a:gd name="csY1" fmla="*/ 65308 h 72909"/>
                      <a:gd name="csX2" fmla="*/ 2057 w 55508"/>
                      <a:gd name="csY2" fmla="*/ 22799 h 72909"/>
                      <a:gd name="csX3" fmla="*/ 7687 w 55508"/>
                      <a:gd name="csY3" fmla="*/ 2031 h 72909"/>
                      <a:gd name="csX4" fmla="*/ 28659 w 55508"/>
                      <a:gd name="csY4" fmla="*/ 7596 h 72909"/>
                      <a:gd name="csX5" fmla="*/ 53452 w 55508"/>
                      <a:gd name="csY5" fmla="*/ 50105 h 72909"/>
                      <a:gd name="csX6" fmla="*/ 47822 w 55508"/>
                      <a:gd name="csY6" fmla="*/ 70873 h 72909"/>
                      <a:gd name="csX7" fmla="*/ 40166 w 55508"/>
                      <a:gd name="csY7" fmla="*/ 72909 h 72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08" h="72909">
                        <a:moveTo>
                          <a:pt x="40166" y="72909"/>
                        </a:moveTo>
                        <a:cubicBezTo>
                          <a:pt x="34861" y="72909"/>
                          <a:pt x="29695" y="70184"/>
                          <a:pt x="26850" y="65308"/>
                        </a:cubicBezTo>
                        <a:lnTo>
                          <a:pt x="2057" y="22799"/>
                        </a:lnTo>
                        <a:cubicBezTo>
                          <a:pt x="-2181" y="15527"/>
                          <a:pt x="340" y="6234"/>
                          <a:pt x="7687" y="2031"/>
                        </a:cubicBezTo>
                        <a:cubicBezTo>
                          <a:pt x="15033" y="-2148"/>
                          <a:pt x="24421" y="324"/>
                          <a:pt x="28659" y="7596"/>
                        </a:cubicBezTo>
                        <a:lnTo>
                          <a:pt x="53452" y="50105"/>
                        </a:lnTo>
                        <a:cubicBezTo>
                          <a:pt x="57690" y="57377"/>
                          <a:pt x="55169" y="66670"/>
                          <a:pt x="47822" y="70873"/>
                        </a:cubicBezTo>
                        <a:cubicBezTo>
                          <a:pt x="45409" y="72251"/>
                          <a:pt x="42765" y="72909"/>
                          <a:pt x="40166"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8" name="Forme libre 87">
                    <a:extLst>
                      <a:ext uri="{FF2B5EF4-FFF2-40B4-BE49-F238E27FC236}">
                        <a16:creationId xmlns:a16="http://schemas.microsoft.com/office/drawing/2014/main" id="{286104AA-25D1-042D-1BB2-29AEE1D45331}"/>
                      </a:ext>
                    </a:extLst>
                  </p:cNvPr>
                  <p:cNvSpPr/>
                  <p:nvPr/>
                </p:nvSpPr>
                <p:spPr>
                  <a:xfrm>
                    <a:off x="3778595" y="2673261"/>
                    <a:ext cx="73651" cy="54950"/>
                  </a:xfrm>
                  <a:custGeom>
                    <a:avLst/>
                    <a:gdLst>
                      <a:gd name="csX0" fmla="*/ 58277 w 73651"/>
                      <a:gd name="csY0" fmla="*/ 54951 h 54950"/>
                      <a:gd name="csX1" fmla="*/ 50622 w 73651"/>
                      <a:gd name="csY1" fmla="*/ 52907 h 54950"/>
                      <a:gd name="csX2" fmla="*/ 7687 w 73651"/>
                      <a:gd name="csY2" fmla="*/ 28365 h 54950"/>
                      <a:gd name="csX3" fmla="*/ 2057 w 73651"/>
                      <a:gd name="csY3" fmla="*/ 7604 h 54950"/>
                      <a:gd name="csX4" fmla="*/ 23029 w 73651"/>
                      <a:gd name="csY4" fmla="*/ 2047 h 54950"/>
                      <a:gd name="csX5" fmla="*/ 65964 w 73651"/>
                      <a:gd name="csY5" fmla="*/ 26589 h 54950"/>
                      <a:gd name="csX6" fmla="*/ 71594 w 73651"/>
                      <a:gd name="csY6" fmla="*/ 47349 h 54950"/>
                      <a:gd name="csX7" fmla="*/ 58278 w 73651"/>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1" h="54950">
                        <a:moveTo>
                          <a:pt x="58277" y="54951"/>
                        </a:moveTo>
                        <a:cubicBezTo>
                          <a:pt x="55679" y="54951"/>
                          <a:pt x="53034" y="54292"/>
                          <a:pt x="50622" y="52907"/>
                        </a:cubicBezTo>
                        <a:lnTo>
                          <a:pt x="7687" y="28365"/>
                        </a:lnTo>
                        <a:cubicBezTo>
                          <a:pt x="340" y="24170"/>
                          <a:pt x="-2181" y="14877"/>
                          <a:pt x="2057" y="7604"/>
                        </a:cubicBezTo>
                        <a:cubicBezTo>
                          <a:pt x="6295" y="332"/>
                          <a:pt x="15683" y="-2164"/>
                          <a:pt x="23029" y="2047"/>
                        </a:cubicBezTo>
                        <a:lnTo>
                          <a:pt x="65964" y="26589"/>
                        </a:lnTo>
                        <a:cubicBezTo>
                          <a:pt x="73311" y="30784"/>
                          <a:pt x="75832" y="40077"/>
                          <a:pt x="71594" y="47349"/>
                        </a:cubicBezTo>
                        <a:cubicBezTo>
                          <a:pt x="68748" y="52225"/>
                          <a:pt x="63583" y="54951"/>
                          <a:pt x="58278"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0" name="Forme libre 88">
                    <a:extLst>
                      <a:ext uri="{FF2B5EF4-FFF2-40B4-BE49-F238E27FC236}">
                        <a16:creationId xmlns:a16="http://schemas.microsoft.com/office/drawing/2014/main" id="{A227B630-3931-DC65-75A2-017AF3053274}"/>
                      </a:ext>
                    </a:extLst>
                  </p:cNvPr>
                  <p:cNvSpPr/>
                  <p:nvPr/>
                </p:nvSpPr>
                <p:spPr>
                  <a:xfrm>
                    <a:off x="3735474" y="2832581"/>
                    <a:ext cx="80286" cy="30405"/>
                  </a:xfrm>
                  <a:custGeom>
                    <a:avLst/>
                    <a:gdLst>
                      <a:gd name="csX0" fmla="*/ 64928 w 80286"/>
                      <a:gd name="csY0" fmla="*/ 30406 h 30405"/>
                      <a:gd name="csX1" fmla="*/ 15358 w 80286"/>
                      <a:gd name="csY1" fmla="*/ 30406 h 30405"/>
                      <a:gd name="csX2" fmla="*/ 0 w 80286"/>
                      <a:gd name="csY2" fmla="*/ 15203 h 30405"/>
                      <a:gd name="csX3" fmla="*/ 15358 w 80286"/>
                      <a:gd name="csY3" fmla="*/ 0 h 30405"/>
                      <a:gd name="csX4" fmla="*/ 64928 w 80286"/>
                      <a:gd name="csY4" fmla="*/ 0 h 30405"/>
                      <a:gd name="csX5" fmla="*/ 80287 w 80286"/>
                      <a:gd name="csY5" fmla="*/ 15203 h 30405"/>
                      <a:gd name="csX6" fmla="*/ 64928 w 80286"/>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286" h="30405">
                        <a:moveTo>
                          <a:pt x="64928" y="30406"/>
                        </a:moveTo>
                        <a:lnTo>
                          <a:pt x="15358" y="30406"/>
                        </a:lnTo>
                        <a:cubicBezTo>
                          <a:pt x="6883" y="30406"/>
                          <a:pt x="0" y="23600"/>
                          <a:pt x="0" y="15203"/>
                        </a:cubicBezTo>
                        <a:cubicBezTo>
                          <a:pt x="0" y="6805"/>
                          <a:pt x="6883" y="0"/>
                          <a:pt x="15358" y="0"/>
                        </a:cubicBezTo>
                        <a:lnTo>
                          <a:pt x="64928" y="0"/>
                        </a:lnTo>
                        <a:cubicBezTo>
                          <a:pt x="73404" y="0"/>
                          <a:pt x="80287" y="6805"/>
                          <a:pt x="80287" y="15203"/>
                        </a:cubicBezTo>
                        <a:cubicBezTo>
                          <a:pt x="80287" y="23600"/>
                          <a:pt x="73404" y="30406"/>
                          <a:pt x="64928"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1" name="Forme libre 89">
                    <a:extLst>
                      <a:ext uri="{FF2B5EF4-FFF2-40B4-BE49-F238E27FC236}">
                        <a16:creationId xmlns:a16="http://schemas.microsoft.com/office/drawing/2014/main" id="{C749238F-888E-876F-F3B7-7DEF49F3E3CA}"/>
                      </a:ext>
                    </a:extLst>
                  </p:cNvPr>
                  <p:cNvSpPr/>
                  <p:nvPr/>
                </p:nvSpPr>
                <p:spPr>
                  <a:xfrm>
                    <a:off x="3778595" y="2967348"/>
                    <a:ext cx="73650" cy="54947"/>
                  </a:xfrm>
                  <a:custGeom>
                    <a:avLst/>
                    <a:gdLst>
                      <a:gd name="csX0" fmla="*/ 15373 w 73650"/>
                      <a:gd name="csY0" fmla="*/ 54947 h 54947"/>
                      <a:gd name="csX1" fmla="*/ 2057 w 73650"/>
                      <a:gd name="csY1" fmla="*/ 47346 h 54947"/>
                      <a:gd name="csX2" fmla="*/ 7687 w 73650"/>
                      <a:gd name="csY2" fmla="*/ 26585 h 54947"/>
                      <a:gd name="csX3" fmla="*/ 50622 w 73650"/>
                      <a:gd name="csY3" fmla="*/ 2043 h 54947"/>
                      <a:gd name="csX4" fmla="*/ 71594 w 73650"/>
                      <a:gd name="csY4" fmla="*/ 7601 h 54947"/>
                      <a:gd name="csX5" fmla="*/ 65964 w 73650"/>
                      <a:gd name="csY5" fmla="*/ 28361 h 54947"/>
                      <a:gd name="csX6" fmla="*/ 23029 w 73650"/>
                      <a:gd name="csY6" fmla="*/ 52903 h 54947"/>
                      <a:gd name="csX7" fmla="*/ 15373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15373" y="54947"/>
                        </a:moveTo>
                        <a:cubicBezTo>
                          <a:pt x="10068" y="54947"/>
                          <a:pt x="4903" y="52222"/>
                          <a:pt x="2057" y="47346"/>
                        </a:cubicBezTo>
                        <a:cubicBezTo>
                          <a:pt x="-2181" y="40074"/>
                          <a:pt x="340" y="30780"/>
                          <a:pt x="7687" y="26585"/>
                        </a:cubicBezTo>
                        <a:lnTo>
                          <a:pt x="50622" y="2043"/>
                        </a:lnTo>
                        <a:cubicBezTo>
                          <a:pt x="57953" y="-2167"/>
                          <a:pt x="67356" y="344"/>
                          <a:pt x="71594" y="7601"/>
                        </a:cubicBezTo>
                        <a:cubicBezTo>
                          <a:pt x="75832" y="14873"/>
                          <a:pt x="73311" y="24166"/>
                          <a:pt x="65964" y="28361"/>
                        </a:cubicBezTo>
                        <a:lnTo>
                          <a:pt x="23029" y="52903"/>
                        </a:lnTo>
                        <a:cubicBezTo>
                          <a:pt x="20617" y="54289"/>
                          <a:pt x="17972" y="54947"/>
                          <a:pt x="15373"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2" name="Forme libre 90">
                    <a:extLst>
                      <a:ext uri="{FF2B5EF4-FFF2-40B4-BE49-F238E27FC236}">
                        <a16:creationId xmlns:a16="http://schemas.microsoft.com/office/drawing/2014/main" id="{EB085ED8-2FF2-1DB2-BE5B-33E3C82B9AF5}"/>
                      </a:ext>
                    </a:extLst>
                  </p:cNvPr>
                  <p:cNvSpPr/>
                  <p:nvPr/>
                </p:nvSpPr>
                <p:spPr>
                  <a:xfrm>
                    <a:off x="4293165" y="2967348"/>
                    <a:ext cx="73650" cy="54947"/>
                  </a:xfrm>
                  <a:custGeom>
                    <a:avLst/>
                    <a:gdLst>
                      <a:gd name="csX0" fmla="*/ 58277 w 73650"/>
                      <a:gd name="csY0" fmla="*/ 54947 h 54947"/>
                      <a:gd name="csX1" fmla="*/ 50622 w 73650"/>
                      <a:gd name="csY1" fmla="*/ 52903 h 54947"/>
                      <a:gd name="csX2" fmla="*/ 7687 w 73650"/>
                      <a:gd name="csY2" fmla="*/ 28361 h 54947"/>
                      <a:gd name="csX3" fmla="*/ 2057 w 73650"/>
                      <a:gd name="csY3" fmla="*/ 7601 h 54947"/>
                      <a:gd name="csX4" fmla="*/ 23029 w 73650"/>
                      <a:gd name="csY4" fmla="*/ 2043 h 54947"/>
                      <a:gd name="csX5" fmla="*/ 65964 w 73650"/>
                      <a:gd name="csY5" fmla="*/ 26585 h 54947"/>
                      <a:gd name="csX6" fmla="*/ 71594 w 73650"/>
                      <a:gd name="csY6" fmla="*/ 47346 h 54947"/>
                      <a:gd name="csX7" fmla="*/ 58277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58277" y="54947"/>
                        </a:moveTo>
                        <a:cubicBezTo>
                          <a:pt x="55679" y="54947"/>
                          <a:pt x="53034" y="54289"/>
                          <a:pt x="50622" y="52903"/>
                        </a:cubicBezTo>
                        <a:lnTo>
                          <a:pt x="7687" y="28361"/>
                        </a:lnTo>
                        <a:cubicBezTo>
                          <a:pt x="340" y="24166"/>
                          <a:pt x="-2181" y="14873"/>
                          <a:pt x="2057" y="7601"/>
                        </a:cubicBezTo>
                        <a:cubicBezTo>
                          <a:pt x="6295" y="344"/>
                          <a:pt x="15698" y="-2167"/>
                          <a:pt x="23029" y="2043"/>
                        </a:cubicBezTo>
                        <a:lnTo>
                          <a:pt x="65964" y="26585"/>
                        </a:lnTo>
                        <a:cubicBezTo>
                          <a:pt x="73311" y="30780"/>
                          <a:pt x="75832" y="40074"/>
                          <a:pt x="71594" y="47346"/>
                        </a:cubicBezTo>
                        <a:cubicBezTo>
                          <a:pt x="68748" y="52222"/>
                          <a:pt x="63582" y="54947"/>
                          <a:pt x="58277"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0" name="Forme libre 91">
                    <a:extLst>
                      <a:ext uri="{FF2B5EF4-FFF2-40B4-BE49-F238E27FC236}">
                        <a16:creationId xmlns:a16="http://schemas.microsoft.com/office/drawing/2014/main" id="{4F0E9212-E3AD-E07A-D5F2-A6AF128D9E5B}"/>
                      </a:ext>
                    </a:extLst>
                  </p:cNvPr>
                  <p:cNvSpPr/>
                  <p:nvPr/>
                </p:nvSpPr>
                <p:spPr>
                  <a:xfrm>
                    <a:off x="4329634" y="2832581"/>
                    <a:ext cx="80301" cy="30405"/>
                  </a:xfrm>
                  <a:custGeom>
                    <a:avLst/>
                    <a:gdLst>
                      <a:gd name="csX0" fmla="*/ 64944 w 80301"/>
                      <a:gd name="csY0" fmla="*/ 30406 h 30405"/>
                      <a:gd name="csX1" fmla="*/ 15358 w 80301"/>
                      <a:gd name="csY1" fmla="*/ 30406 h 30405"/>
                      <a:gd name="csX2" fmla="*/ 0 w 80301"/>
                      <a:gd name="csY2" fmla="*/ 15203 h 30405"/>
                      <a:gd name="csX3" fmla="*/ 15358 w 80301"/>
                      <a:gd name="csY3" fmla="*/ 0 h 30405"/>
                      <a:gd name="csX4" fmla="*/ 64944 w 80301"/>
                      <a:gd name="csY4" fmla="*/ 0 h 30405"/>
                      <a:gd name="csX5" fmla="*/ 80302 w 80301"/>
                      <a:gd name="csY5" fmla="*/ 15203 h 30405"/>
                      <a:gd name="csX6" fmla="*/ 64944 w 80301"/>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301" h="30405">
                        <a:moveTo>
                          <a:pt x="64944" y="30406"/>
                        </a:moveTo>
                        <a:lnTo>
                          <a:pt x="15358" y="30406"/>
                        </a:lnTo>
                        <a:cubicBezTo>
                          <a:pt x="6883" y="30406"/>
                          <a:pt x="0" y="23600"/>
                          <a:pt x="0" y="15203"/>
                        </a:cubicBezTo>
                        <a:cubicBezTo>
                          <a:pt x="0" y="6805"/>
                          <a:pt x="6883" y="0"/>
                          <a:pt x="15358" y="0"/>
                        </a:cubicBezTo>
                        <a:lnTo>
                          <a:pt x="64944" y="0"/>
                        </a:lnTo>
                        <a:cubicBezTo>
                          <a:pt x="73419" y="0"/>
                          <a:pt x="80302" y="6805"/>
                          <a:pt x="80302" y="15203"/>
                        </a:cubicBezTo>
                        <a:cubicBezTo>
                          <a:pt x="80302" y="23600"/>
                          <a:pt x="73419" y="30406"/>
                          <a:pt x="64944"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1" name="Forme libre 92">
                    <a:extLst>
                      <a:ext uri="{FF2B5EF4-FFF2-40B4-BE49-F238E27FC236}">
                        <a16:creationId xmlns:a16="http://schemas.microsoft.com/office/drawing/2014/main" id="{C9F9813D-AFA6-F35F-4398-A7F3D9FA9DC3}"/>
                      </a:ext>
                    </a:extLst>
                  </p:cNvPr>
                  <p:cNvSpPr/>
                  <p:nvPr/>
                </p:nvSpPr>
                <p:spPr>
                  <a:xfrm>
                    <a:off x="4293165" y="2673261"/>
                    <a:ext cx="73650" cy="54950"/>
                  </a:xfrm>
                  <a:custGeom>
                    <a:avLst/>
                    <a:gdLst>
                      <a:gd name="csX0" fmla="*/ 15373 w 73650"/>
                      <a:gd name="csY0" fmla="*/ 54951 h 54950"/>
                      <a:gd name="csX1" fmla="*/ 2057 w 73650"/>
                      <a:gd name="csY1" fmla="*/ 47349 h 54950"/>
                      <a:gd name="csX2" fmla="*/ 7687 w 73650"/>
                      <a:gd name="csY2" fmla="*/ 26589 h 54950"/>
                      <a:gd name="csX3" fmla="*/ 50622 w 73650"/>
                      <a:gd name="csY3" fmla="*/ 2047 h 54950"/>
                      <a:gd name="csX4" fmla="*/ 71594 w 73650"/>
                      <a:gd name="csY4" fmla="*/ 7604 h 54950"/>
                      <a:gd name="csX5" fmla="*/ 65964 w 73650"/>
                      <a:gd name="csY5" fmla="*/ 28365 h 54950"/>
                      <a:gd name="csX6" fmla="*/ 23029 w 73650"/>
                      <a:gd name="csY6" fmla="*/ 52907 h 54950"/>
                      <a:gd name="csX7" fmla="*/ 15373 w 73650"/>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50">
                        <a:moveTo>
                          <a:pt x="15373" y="54951"/>
                        </a:moveTo>
                        <a:cubicBezTo>
                          <a:pt x="10068" y="54951"/>
                          <a:pt x="4903" y="52225"/>
                          <a:pt x="2057" y="47349"/>
                        </a:cubicBezTo>
                        <a:cubicBezTo>
                          <a:pt x="-2181" y="40077"/>
                          <a:pt x="340" y="30784"/>
                          <a:pt x="7687" y="26589"/>
                        </a:cubicBezTo>
                        <a:lnTo>
                          <a:pt x="50622" y="2047"/>
                        </a:lnTo>
                        <a:cubicBezTo>
                          <a:pt x="57968" y="-2164"/>
                          <a:pt x="67356" y="332"/>
                          <a:pt x="71594" y="7604"/>
                        </a:cubicBezTo>
                        <a:cubicBezTo>
                          <a:pt x="75832" y="14877"/>
                          <a:pt x="73311" y="24170"/>
                          <a:pt x="65964" y="28365"/>
                        </a:cubicBezTo>
                        <a:lnTo>
                          <a:pt x="23029" y="52907"/>
                        </a:lnTo>
                        <a:cubicBezTo>
                          <a:pt x="20617" y="54292"/>
                          <a:pt x="17972" y="54951"/>
                          <a:pt x="15373"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2" name="Forme libre 93">
                    <a:extLst>
                      <a:ext uri="{FF2B5EF4-FFF2-40B4-BE49-F238E27FC236}">
                        <a16:creationId xmlns:a16="http://schemas.microsoft.com/office/drawing/2014/main" id="{02FC3AE8-C2D0-390A-CA18-37132DDDB2FE}"/>
                      </a:ext>
                    </a:extLst>
                  </p:cNvPr>
                  <p:cNvSpPr/>
                  <p:nvPr/>
                </p:nvSpPr>
                <p:spPr>
                  <a:xfrm>
                    <a:off x="4193499" y="2556645"/>
                    <a:ext cx="55493" cy="72908"/>
                  </a:xfrm>
                  <a:custGeom>
                    <a:avLst/>
                    <a:gdLst>
                      <a:gd name="csX0" fmla="*/ 15342 w 55493"/>
                      <a:gd name="csY0" fmla="*/ 72909 h 72908"/>
                      <a:gd name="csX1" fmla="*/ 7687 w 55493"/>
                      <a:gd name="csY1" fmla="*/ 70873 h 72908"/>
                      <a:gd name="csX2" fmla="*/ 2057 w 55493"/>
                      <a:gd name="csY2" fmla="*/ 50112 h 72908"/>
                      <a:gd name="csX3" fmla="*/ 26834 w 55493"/>
                      <a:gd name="csY3" fmla="*/ 7604 h 72908"/>
                      <a:gd name="csX4" fmla="*/ 47807 w 55493"/>
                      <a:gd name="csY4" fmla="*/ 2031 h 72908"/>
                      <a:gd name="csX5" fmla="*/ 53436 w 55493"/>
                      <a:gd name="csY5" fmla="*/ 22791 h 72908"/>
                      <a:gd name="csX6" fmla="*/ 28659 w 55493"/>
                      <a:gd name="csY6" fmla="*/ 65300 h 72908"/>
                      <a:gd name="csX7" fmla="*/ 15343 w 55493"/>
                      <a:gd name="csY7" fmla="*/ 72909 h 729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493" h="72908">
                        <a:moveTo>
                          <a:pt x="15342" y="72909"/>
                        </a:moveTo>
                        <a:cubicBezTo>
                          <a:pt x="12744" y="72909"/>
                          <a:pt x="10099" y="72250"/>
                          <a:pt x="7687" y="70873"/>
                        </a:cubicBezTo>
                        <a:cubicBezTo>
                          <a:pt x="340" y="66678"/>
                          <a:pt x="-2181" y="57384"/>
                          <a:pt x="2057" y="50112"/>
                        </a:cubicBezTo>
                        <a:lnTo>
                          <a:pt x="26834" y="7604"/>
                        </a:lnTo>
                        <a:cubicBezTo>
                          <a:pt x="31072" y="324"/>
                          <a:pt x="40475" y="-2149"/>
                          <a:pt x="47807" y="2031"/>
                        </a:cubicBezTo>
                        <a:cubicBezTo>
                          <a:pt x="55153" y="6226"/>
                          <a:pt x="57674" y="15519"/>
                          <a:pt x="53436" y="22791"/>
                        </a:cubicBezTo>
                        <a:lnTo>
                          <a:pt x="28659" y="65300"/>
                        </a:lnTo>
                        <a:cubicBezTo>
                          <a:pt x="25813" y="70184"/>
                          <a:pt x="20648" y="72909"/>
                          <a:pt x="15343"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4" name="Forme libre 94">
                  <a:extLst>
                    <a:ext uri="{FF2B5EF4-FFF2-40B4-BE49-F238E27FC236}">
                      <a16:creationId xmlns:a16="http://schemas.microsoft.com/office/drawing/2014/main" id="{8E6E28B6-8186-5A51-E6B7-26976BE31C37}"/>
                    </a:ext>
                  </a:extLst>
                </p:cNvPr>
                <p:cNvSpPr/>
                <p:nvPr/>
              </p:nvSpPr>
              <p:spPr>
                <a:xfrm>
                  <a:off x="3977710" y="3177333"/>
                  <a:ext cx="189990" cy="98137"/>
                </a:xfrm>
                <a:custGeom>
                  <a:avLst/>
                  <a:gdLst>
                    <a:gd name="csX0" fmla="*/ 135718 w 189990"/>
                    <a:gd name="csY0" fmla="*/ 98137 h 98137"/>
                    <a:gd name="csX1" fmla="*/ 54272 w 189990"/>
                    <a:gd name="csY1" fmla="*/ 98137 h 98137"/>
                    <a:gd name="csX2" fmla="*/ 0 w 189990"/>
                    <a:gd name="csY2" fmla="*/ 44414 h 98137"/>
                    <a:gd name="csX3" fmla="*/ 0 w 189990"/>
                    <a:gd name="csY3" fmla="*/ 15203 h 98137"/>
                    <a:gd name="csX4" fmla="*/ 15358 w 189990"/>
                    <a:gd name="csY4" fmla="*/ 0 h 98137"/>
                    <a:gd name="csX5" fmla="*/ 30717 w 189990"/>
                    <a:gd name="csY5" fmla="*/ 15203 h 98137"/>
                    <a:gd name="csX6" fmla="*/ 30717 w 189990"/>
                    <a:gd name="csY6" fmla="*/ 44414 h 98137"/>
                    <a:gd name="csX7" fmla="*/ 54272 w 189990"/>
                    <a:gd name="csY7" fmla="*/ 67732 h 98137"/>
                    <a:gd name="csX8" fmla="*/ 135719 w 189990"/>
                    <a:gd name="csY8" fmla="*/ 67732 h 98137"/>
                    <a:gd name="csX9" fmla="*/ 159274 w 189990"/>
                    <a:gd name="csY9" fmla="*/ 44414 h 98137"/>
                    <a:gd name="csX10" fmla="*/ 159274 w 189990"/>
                    <a:gd name="csY10" fmla="*/ 15203 h 98137"/>
                    <a:gd name="csX11" fmla="*/ 174632 w 189990"/>
                    <a:gd name="csY11" fmla="*/ 0 h 98137"/>
                    <a:gd name="csX12" fmla="*/ 189990 w 189990"/>
                    <a:gd name="csY12" fmla="*/ 15203 h 98137"/>
                    <a:gd name="csX13" fmla="*/ 189990 w 189990"/>
                    <a:gd name="csY13" fmla="*/ 44414 h 98137"/>
                    <a:gd name="csX14" fmla="*/ 135719 w 189990"/>
                    <a:gd name="csY14" fmla="*/ 98137 h 98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9990" h="98137">
                      <a:moveTo>
                        <a:pt x="135718" y="98137"/>
                      </a:moveTo>
                      <a:lnTo>
                        <a:pt x="54272" y="98137"/>
                      </a:lnTo>
                      <a:cubicBezTo>
                        <a:pt x="24344" y="98137"/>
                        <a:pt x="0" y="74039"/>
                        <a:pt x="0" y="44414"/>
                      </a:cubicBezTo>
                      <a:lnTo>
                        <a:pt x="0" y="15203"/>
                      </a:lnTo>
                      <a:cubicBezTo>
                        <a:pt x="0" y="6813"/>
                        <a:pt x="6883" y="0"/>
                        <a:pt x="15358" y="0"/>
                      </a:cubicBezTo>
                      <a:cubicBezTo>
                        <a:pt x="23834" y="0"/>
                        <a:pt x="30717" y="6813"/>
                        <a:pt x="30717" y="15203"/>
                      </a:cubicBezTo>
                      <a:lnTo>
                        <a:pt x="30717" y="44414"/>
                      </a:lnTo>
                      <a:cubicBezTo>
                        <a:pt x="30717" y="57275"/>
                        <a:pt x="41280" y="67732"/>
                        <a:pt x="54272" y="67732"/>
                      </a:cubicBezTo>
                      <a:lnTo>
                        <a:pt x="135719" y="67732"/>
                      </a:lnTo>
                      <a:cubicBezTo>
                        <a:pt x="148710" y="67732"/>
                        <a:pt x="159274" y="57275"/>
                        <a:pt x="159274" y="44414"/>
                      </a:cubicBezTo>
                      <a:lnTo>
                        <a:pt x="159274" y="15203"/>
                      </a:lnTo>
                      <a:cubicBezTo>
                        <a:pt x="159274" y="6813"/>
                        <a:pt x="166157" y="0"/>
                        <a:pt x="174632" y="0"/>
                      </a:cubicBezTo>
                      <a:cubicBezTo>
                        <a:pt x="183108" y="0"/>
                        <a:pt x="189990" y="6813"/>
                        <a:pt x="189990" y="15203"/>
                      </a:cubicBezTo>
                      <a:lnTo>
                        <a:pt x="189990" y="44414"/>
                      </a:lnTo>
                      <a:cubicBezTo>
                        <a:pt x="189990" y="74039"/>
                        <a:pt x="165646" y="98137"/>
                        <a:pt x="135719" y="9813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 name="Forme libre 95">
                  <a:extLst>
                    <a:ext uri="{FF2B5EF4-FFF2-40B4-BE49-F238E27FC236}">
                      <a16:creationId xmlns:a16="http://schemas.microsoft.com/office/drawing/2014/main" id="{7DA3C699-7EB0-7A88-ABF5-D5FA61B5C99D}"/>
                    </a:ext>
                  </a:extLst>
                </p:cNvPr>
                <p:cNvSpPr/>
                <p:nvPr/>
              </p:nvSpPr>
              <p:spPr>
                <a:xfrm>
                  <a:off x="3944457" y="3102375"/>
                  <a:ext cx="256496" cy="105363"/>
                </a:xfrm>
                <a:custGeom>
                  <a:avLst/>
                  <a:gdLst>
                    <a:gd name="csX0" fmla="*/ 209648 w 256496"/>
                    <a:gd name="csY0" fmla="*/ 105364 h 105363"/>
                    <a:gd name="csX1" fmla="*/ 46848 w 256496"/>
                    <a:gd name="csY1" fmla="*/ 105364 h 105363"/>
                    <a:gd name="csX2" fmla="*/ 0 w 256496"/>
                    <a:gd name="csY2" fmla="*/ 58990 h 105363"/>
                    <a:gd name="csX3" fmla="*/ 0 w 256496"/>
                    <a:gd name="csY3" fmla="*/ 15203 h 105363"/>
                    <a:gd name="csX4" fmla="*/ 15358 w 256496"/>
                    <a:gd name="csY4" fmla="*/ 0 h 105363"/>
                    <a:gd name="csX5" fmla="*/ 56793 w 256496"/>
                    <a:gd name="csY5" fmla="*/ 0 h 105363"/>
                    <a:gd name="csX6" fmla="*/ 72151 w 256496"/>
                    <a:gd name="csY6" fmla="*/ 15203 h 105363"/>
                    <a:gd name="csX7" fmla="*/ 56793 w 256496"/>
                    <a:gd name="csY7" fmla="*/ 30406 h 105363"/>
                    <a:gd name="csX8" fmla="*/ 30717 w 256496"/>
                    <a:gd name="csY8" fmla="*/ 30406 h 105363"/>
                    <a:gd name="csX9" fmla="*/ 30717 w 256496"/>
                    <a:gd name="csY9" fmla="*/ 58990 h 105363"/>
                    <a:gd name="csX10" fmla="*/ 46848 w 256496"/>
                    <a:gd name="csY10" fmla="*/ 74958 h 105363"/>
                    <a:gd name="csX11" fmla="*/ 209648 w 256496"/>
                    <a:gd name="csY11" fmla="*/ 74958 h 105363"/>
                    <a:gd name="csX12" fmla="*/ 225780 w 256496"/>
                    <a:gd name="csY12" fmla="*/ 58990 h 105363"/>
                    <a:gd name="csX13" fmla="*/ 225780 w 256496"/>
                    <a:gd name="csY13" fmla="*/ 30406 h 105363"/>
                    <a:gd name="csX14" fmla="*/ 100579 w 256496"/>
                    <a:gd name="csY14" fmla="*/ 30406 h 105363"/>
                    <a:gd name="csX15" fmla="*/ 85220 w 256496"/>
                    <a:gd name="csY15" fmla="*/ 15203 h 105363"/>
                    <a:gd name="csX16" fmla="*/ 100579 w 256496"/>
                    <a:gd name="csY16" fmla="*/ 0 h 105363"/>
                    <a:gd name="csX17" fmla="*/ 241138 w 256496"/>
                    <a:gd name="csY17" fmla="*/ 0 h 105363"/>
                    <a:gd name="csX18" fmla="*/ 256496 w 256496"/>
                    <a:gd name="csY18" fmla="*/ 15203 h 105363"/>
                    <a:gd name="csX19" fmla="*/ 256496 w 256496"/>
                    <a:gd name="csY19" fmla="*/ 58990 h 105363"/>
                    <a:gd name="csX20" fmla="*/ 209648 w 256496"/>
                    <a:gd name="csY20" fmla="*/ 105364 h 105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6496" h="105363">
                      <a:moveTo>
                        <a:pt x="209648" y="105364"/>
                      </a:moveTo>
                      <a:lnTo>
                        <a:pt x="46848" y="105364"/>
                      </a:lnTo>
                      <a:cubicBezTo>
                        <a:pt x="21019" y="105364"/>
                        <a:pt x="0" y="84557"/>
                        <a:pt x="0" y="58990"/>
                      </a:cubicBezTo>
                      <a:lnTo>
                        <a:pt x="0" y="15203"/>
                      </a:lnTo>
                      <a:cubicBezTo>
                        <a:pt x="0" y="6813"/>
                        <a:pt x="6883" y="0"/>
                        <a:pt x="15358" y="0"/>
                      </a:cubicBezTo>
                      <a:lnTo>
                        <a:pt x="56793" y="0"/>
                      </a:lnTo>
                      <a:cubicBezTo>
                        <a:pt x="65269" y="0"/>
                        <a:pt x="72151" y="6813"/>
                        <a:pt x="72151" y="15203"/>
                      </a:cubicBezTo>
                      <a:cubicBezTo>
                        <a:pt x="72151" y="23593"/>
                        <a:pt x="65269" y="30406"/>
                        <a:pt x="56793" y="30406"/>
                      </a:cubicBezTo>
                      <a:lnTo>
                        <a:pt x="30717" y="30406"/>
                      </a:lnTo>
                      <a:lnTo>
                        <a:pt x="30717" y="58990"/>
                      </a:lnTo>
                      <a:cubicBezTo>
                        <a:pt x="30717" y="67793"/>
                        <a:pt x="37955" y="74958"/>
                        <a:pt x="46848" y="74958"/>
                      </a:cubicBezTo>
                      <a:lnTo>
                        <a:pt x="209648" y="74958"/>
                      </a:lnTo>
                      <a:cubicBezTo>
                        <a:pt x="218542" y="74958"/>
                        <a:pt x="225780" y="67793"/>
                        <a:pt x="225780" y="58990"/>
                      </a:cubicBezTo>
                      <a:lnTo>
                        <a:pt x="225780" y="30406"/>
                      </a:lnTo>
                      <a:lnTo>
                        <a:pt x="100579" y="30406"/>
                      </a:lnTo>
                      <a:cubicBezTo>
                        <a:pt x="92103" y="30406"/>
                        <a:pt x="85220" y="23593"/>
                        <a:pt x="85220" y="15203"/>
                      </a:cubicBezTo>
                      <a:cubicBezTo>
                        <a:pt x="85220" y="6813"/>
                        <a:pt x="92103" y="0"/>
                        <a:pt x="100579" y="0"/>
                      </a:cubicBezTo>
                      <a:lnTo>
                        <a:pt x="241138" y="0"/>
                      </a:lnTo>
                      <a:cubicBezTo>
                        <a:pt x="249614" y="0"/>
                        <a:pt x="256496" y="6813"/>
                        <a:pt x="256496" y="15203"/>
                      </a:cubicBezTo>
                      <a:lnTo>
                        <a:pt x="256496" y="58990"/>
                      </a:lnTo>
                      <a:cubicBezTo>
                        <a:pt x="256496" y="84557"/>
                        <a:pt x="235477" y="105364"/>
                        <a:pt x="209648" y="105364"/>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1" name="Forme libre 96">
                <a:extLst>
                  <a:ext uri="{FF2B5EF4-FFF2-40B4-BE49-F238E27FC236}">
                    <a16:creationId xmlns:a16="http://schemas.microsoft.com/office/drawing/2014/main" id="{AE651C2A-E6DD-D107-9A22-0FEF97F79DB8}"/>
                  </a:ext>
                </a:extLst>
              </p:cNvPr>
              <p:cNvSpPr/>
              <p:nvPr/>
            </p:nvSpPr>
            <p:spPr>
              <a:xfrm>
                <a:off x="3959723" y="2865700"/>
                <a:ext cx="226518" cy="204094"/>
              </a:xfrm>
              <a:custGeom>
                <a:avLst/>
                <a:gdLst>
                  <a:gd name="csX0" fmla="*/ 79095 w 226518"/>
                  <a:gd name="csY0" fmla="*/ 204094 h 204094"/>
                  <a:gd name="csX1" fmla="*/ 71687 w 226518"/>
                  <a:gd name="csY1" fmla="*/ 165903 h 204094"/>
                  <a:gd name="csX2" fmla="*/ 64062 w 226518"/>
                  <a:gd name="csY2" fmla="*/ 126763 h 204094"/>
                  <a:gd name="csX3" fmla="*/ 58030 w 226518"/>
                  <a:gd name="csY3" fmla="*/ 87975 h 204094"/>
                  <a:gd name="csX4" fmla="*/ 11491 w 226518"/>
                  <a:gd name="csY4" fmla="*/ 67276 h 204094"/>
                  <a:gd name="csX5" fmla="*/ 2459 w 226518"/>
                  <a:gd name="csY5" fmla="*/ 26138 h 204094"/>
                  <a:gd name="csX6" fmla="*/ 35975 w 226518"/>
                  <a:gd name="csY6" fmla="*/ 233 h 204094"/>
                  <a:gd name="csX7" fmla="*/ 84617 w 226518"/>
                  <a:gd name="csY7" fmla="*/ 58144 h 204094"/>
                  <a:gd name="csX8" fmla="*/ 141905 w 226518"/>
                  <a:gd name="csY8" fmla="*/ 58098 h 204094"/>
                  <a:gd name="csX9" fmla="*/ 190531 w 226518"/>
                  <a:gd name="csY9" fmla="*/ 233 h 204094"/>
                  <a:gd name="csX10" fmla="*/ 224063 w 226518"/>
                  <a:gd name="csY10" fmla="*/ 26146 h 204094"/>
                  <a:gd name="csX11" fmla="*/ 215030 w 226518"/>
                  <a:gd name="csY11" fmla="*/ 67276 h 204094"/>
                  <a:gd name="csX12" fmla="*/ 168476 w 226518"/>
                  <a:gd name="csY12" fmla="*/ 87929 h 204094"/>
                  <a:gd name="csX13" fmla="*/ 162444 w 226518"/>
                  <a:gd name="csY13" fmla="*/ 126756 h 204094"/>
                  <a:gd name="csX14" fmla="*/ 154835 w 226518"/>
                  <a:gd name="csY14" fmla="*/ 165835 h 204094"/>
                  <a:gd name="csX15" fmla="*/ 147581 w 226518"/>
                  <a:gd name="csY15" fmla="*/ 203099 h 204094"/>
                  <a:gd name="csX16" fmla="*/ 132254 w 226518"/>
                  <a:gd name="csY16" fmla="*/ 201783 h 204094"/>
                  <a:gd name="csX17" fmla="*/ 117081 w 226518"/>
                  <a:gd name="csY17" fmla="*/ 199471 h 204094"/>
                  <a:gd name="csX18" fmla="*/ 117236 w 226518"/>
                  <a:gd name="csY18" fmla="*/ 198476 h 204094"/>
                  <a:gd name="csX19" fmla="*/ 124845 w 226518"/>
                  <a:gd name="csY19" fmla="*/ 159290 h 204094"/>
                  <a:gd name="csX20" fmla="*/ 132099 w 226518"/>
                  <a:gd name="csY20" fmla="*/ 122124 h 204094"/>
                  <a:gd name="csX21" fmla="*/ 137327 w 226518"/>
                  <a:gd name="csY21" fmla="*/ 88442 h 204094"/>
                  <a:gd name="csX22" fmla="*/ 89180 w 226518"/>
                  <a:gd name="csY22" fmla="*/ 88481 h 204094"/>
                  <a:gd name="csX23" fmla="*/ 94407 w 226518"/>
                  <a:gd name="csY23" fmla="*/ 122132 h 204094"/>
                  <a:gd name="csX24" fmla="*/ 101676 w 226518"/>
                  <a:gd name="csY24" fmla="*/ 159351 h 204094"/>
                  <a:gd name="csX25" fmla="*/ 109286 w 226518"/>
                  <a:gd name="csY25" fmla="*/ 198476 h 204094"/>
                  <a:gd name="csX26" fmla="*/ 94268 w 226518"/>
                  <a:gd name="csY26" fmla="*/ 201783 h 204094"/>
                  <a:gd name="csX27" fmla="*/ 79095 w 226518"/>
                  <a:gd name="csY27" fmla="*/ 204094 h 204094"/>
                  <a:gd name="csX28" fmla="*/ 40027 w 226518"/>
                  <a:gd name="csY28" fmla="*/ 30440 h 204094"/>
                  <a:gd name="csX29" fmla="*/ 38790 w 226518"/>
                  <a:gd name="csY29" fmla="*/ 30501 h 204094"/>
                  <a:gd name="csX30" fmla="*/ 31335 w 226518"/>
                  <a:gd name="csY30" fmla="*/ 36472 h 204094"/>
                  <a:gd name="csX31" fmla="*/ 33206 w 226518"/>
                  <a:gd name="csY31" fmla="*/ 45781 h 204094"/>
                  <a:gd name="csX32" fmla="*/ 53313 w 226518"/>
                  <a:gd name="csY32" fmla="*/ 56299 h 204094"/>
                  <a:gd name="csX33" fmla="*/ 40027 w 226518"/>
                  <a:gd name="csY33" fmla="*/ 30440 h 204094"/>
                  <a:gd name="csX34" fmla="*/ 186464 w 226518"/>
                  <a:gd name="csY34" fmla="*/ 30440 h 204094"/>
                  <a:gd name="csX35" fmla="*/ 173209 w 226518"/>
                  <a:gd name="csY35" fmla="*/ 56276 h 204094"/>
                  <a:gd name="csX36" fmla="*/ 193315 w 226518"/>
                  <a:gd name="csY36" fmla="*/ 45781 h 204094"/>
                  <a:gd name="csX37" fmla="*/ 195171 w 226518"/>
                  <a:gd name="csY37" fmla="*/ 36480 h 204094"/>
                  <a:gd name="csX38" fmla="*/ 187716 w 226518"/>
                  <a:gd name="csY38" fmla="*/ 30501 h 204094"/>
                  <a:gd name="csX39" fmla="*/ 186464 w 226518"/>
                  <a:gd name="csY39" fmla="*/ 30440 h 204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26518" h="204094">
                    <a:moveTo>
                      <a:pt x="79095" y="204094"/>
                    </a:moveTo>
                    <a:cubicBezTo>
                      <a:pt x="76528" y="187667"/>
                      <a:pt x="74177" y="177087"/>
                      <a:pt x="71687" y="165903"/>
                    </a:cubicBezTo>
                    <a:cubicBezTo>
                      <a:pt x="69197" y="154727"/>
                      <a:pt x="66614" y="143183"/>
                      <a:pt x="64062" y="126763"/>
                    </a:cubicBezTo>
                    <a:lnTo>
                      <a:pt x="58030" y="87975"/>
                    </a:lnTo>
                    <a:cubicBezTo>
                      <a:pt x="44837" y="86421"/>
                      <a:pt x="25922" y="81568"/>
                      <a:pt x="11491" y="67276"/>
                    </a:cubicBezTo>
                    <a:cubicBezTo>
                      <a:pt x="588" y="56490"/>
                      <a:pt x="-2862" y="40728"/>
                      <a:pt x="2459" y="26138"/>
                    </a:cubicBezTo>
                    <a:cubicBezTo>
                      <a:pt x="7779" y="11555"/>
                      <a:pt x="20632" y="1634"/>
                      <a:pt x="35975" y="233"/>
                    </a:cubicBezTo>
                    <a:cubicBezTo>
                      <a:pt x="75863" y="-3380"/>
                      <a:pt x="81802" y="37069"/>
                      <a:pt x="84617" y="58144"/>
                    </a:cubicBezTo>
                    <a:lnTo>
                      <a:pt x="141905" y="58098"/>
                    </a:lnTo>
                    <a:cubicBezTo>
                      <a:pt x="144720" y="37016"/>
                      <a:pt x="150442" y="-3433"/>
                      <a:pt x="190531" y="233"/>
                    </a:cubicBezTo>
                    <a:cubicBezTo>
                      <a:pt x="205890" y="1634"/>
                      <a:pt x="218727" y="11563"/>
                      <a:pt x="224063" y="26146"/>
                    </a:cubicBezTo>
                    <a:cubicBezTo>
                      <a:pt x="229383" y="40736"/>
                      <a:pt x="225919" y="56490"/>
                      <a:pt x="215030" y="67276"/>
                    </a:cubicBezTo>
                    <a:cubicBezTo>
                      <a:pt x="200677" y="81468"/>
                      <a:pt x="181932" y="86352"/>
                      <a:pt x="168476" y="87929"/>
                    </a:cubicBezTo>
                    <a:lnTo>
                      <a:pt x="162444" y="126756"/>
                    </a:lnTo>
                    <a:cubicBezTo>
                      <a:pt x="159892" y="143153"/>
                      <a:pt x="157325" y="154681"/>
                      <a:pt x="154835" y="165835"/>
                    </a:cubicBezTo>
                    <a:cubicBezTo>
                      <a:pt x="152345" y="177042"/>
                      <a:pt x="149994" y="187621"/>
                      <a:pt x="147581" y="203099"/>
                    </a:cubicBezTo>
                    <a:lnTo>
                      <a:pt x="132254" y="201783"/>
                    </a:lnTo>
                    <a:lnTo>
                      <a:pt x="117081" y="199471"/>
                    </a:lnTo>
                    <a:lnTo>
                      <a:pt x="117236" y="198476"/>
                    </a:lnTo>
                    <a:cubicBezTo>
                      <a:pt x="119788" y="182040"/>
                      <a:pt x="122355" y="170474"/>
                      <a:pt x="124845" y="159290"/>
                    </a:cubicBezTo>
                    <a:cubicBezTo>
                      <a:pt x="127335" y="148113"/>
                      <a:pt x="129686" y="137557"/>
                      <a:pt x="132099" y="122124"/>
                    </a:cubicBezTo>
                    <a:lnTo>
                      <a:pt x="137327" y="88442"/>
                    </a:lnTo>
                    <a:lnTo>
                      <a:pt x="89180" y="88481"/>
                    </a:lnTo>
                    <a:lnTo>
                      <a:pt x="94407" y="122132"/>
                    </a:lnTo>
                    <a:cubicBezTo>
                      <a:pt x="96820" y="137580"/>
                      <a:pt x="99171" y="148159"/>
                      <a:pt x="101676" y="159351"/>
                    </a:cubicBezTo>
                    <a:cubicBezTo>
                      <a:pt x="104151" y="170519"/>
                      <a:pt x="106734" y="182063"/>
                      <a:pt x="109286" y="198476"/>
                    </a:cubicBezTo>
                    <a:lnTo>
                      <a:pt x="94268" y="201783"/>
                    </a:lnTo>
                    <a:lnTo>
                      <a:pt x="79095" y="204094"/>
                    </a:lnTo>
                    <a:close/>
                    <a:moveTo>
                      <a:pt x="40027" y="30440"/>
                    </a:moveTo>
                    <a:cubicBezTo>
                      <a:pt x="39625" y="30440"/>
                      <a:pt x="39207" y="30463"/>
                      <a:pt x="38790" y="30501"/>
                    </a:cubicBezTo>
                    <a:cubicBezTo>
                      <a:pt x="33871" y="30953"/>
                      <a:pt x="31938" y="34826"/>
                      <a:pt x="31335" y="36472"/>
                    </a:cubicBezTo>
                    <a:cubicBezTo>
                      <a:pt x="30747" y="38118"/>
                      <a:pt x="29711" y="42328"/>
                      <a:pt x="33206" y="45781"/>
                    </a:cubicBezTo>
                    <a:cubicBezTo>
                      <a:pt x="38975" y="51491"/>
                      <a:pt x="46430" y="54607"/>
                      <a:pt x="53313" y="56299"/>
                    </a:cubicBezTo>
                    <a:cubicBezTo>
                      <a:pt x="49957" y="35186"/>
                      <a:pt x="46121" y="30440"/>
                      <a:pt x="40027" y="30440"/>
                    </a:cubicBezTo>
                    <a:close/>
                    <a:moveTo>
                      <a:pt x="186464" y="30440"/>
                    </a:moveTo>
                    <a:cubicBezTo>
                      <a:pt x="180385" y="30440"/>
                      <a:pt x="176550" y="35186"/>
                      <a:pt x="173209" y="56276"/>
                    </a:cubicBezTo>
                    <a:cubicBezTo>
                      <a:pt x="180138" y="54584"/>
                      <a:pt x="187562" y="51468"/>
                      <a:pt x="193315" y="45781"/>
                    </a:cubicBezTo>
                    <a:cubicBezTo>
                      <a:pt x="196795" y="42328"/>
                      <a:pt x="195774" y="38126"/>
                      <a:pt x="195171" y="36480"/>
                    </a:cubicBezTo>
                    <a:cubicBezTo>
                      <a:pt x="194568" y="34834"/>
                      <a:pt x="192650" y="30953"/>
                      <a:pt x="187716" y="30501"/>
                    </a:cubicBezTo>
                    <a:cubicBezTo>
                      <a:pt x="187299" y="30463"/>
                      <a:pt x="186881" y="30440"/>
                      <a:pt x="186464" y="30440"/>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
        <p:nvSpPr>
          <p:cNvPr id="54" name="Espace réservé du texte 3">
            <a:extLst>
              <a:ext uri="{FF2B5EF4-FFF2-40B4-BE49-F238E27FC236}">
                <a16:creationId xmlns:a16="http://schemas.microsoft.com/office/drawing/2014/main" id="{DBA670F8-E833-2269-1CFF-242CC39FD7D1}"/>
              </a:ext>
            </a:extLst>
          </p:cNvPr>
          <p:cNvSpPr txBox="1">
            <a:spLocks/>
          </p:cNvSpPr>
          <p:nvPr/>
        </p:nvSpPr>
        <p:spPr>
          <a:xfrm>
            <a:off x="6014279" y="1720364"/>
            <a:ext cx="5665718" cy="406799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3" indent="0">
              <a:spcBef>
                <a:spcPts val="0"/>
              </a:spcBef>
              <a:buNone/>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Un financement insuffisant ou instable ne se traduit pas seulement par des listes d’attente plus longues ou des services réduits, il peut aussi mener à une </a:t>
            </a:r>
            <a:r>
              <a:rPr kumimoji="0" lang="fr-FR" sz="1800" b="1" i="0" u="none" strike="noStrike" kern="1200" cap="none" spc="0" normalizeH="0" baseline="0" noProof="0" dirty="0">
                <a:ln>
                  <a:noFill/>
                </a:ln>
                <a:solidFill>
                  <a:schemeClr val="tx1"/>
                </a:solidFill>
                <a:effectLst/>
                <a:uLnTx/>
                <a:uFillTx/>
                <a:latin typeface="Archivo"/>
                <a:ea typeface="+mn-ea"/>
                <a:cs typeface="+mn-cs"/>
              </a:rPr>
              <a:t>perte d’expertise</a:t>
            </a:r>
            <a:r>
              <a:rPr kumimoji="0" lang="fr-FR" sz="1800" b="0" i="0" u="none" strike="noStrike" kern="1200" cap="none" spc="0" normalizeH="0" baseline="0" noProof="0" dirty="0">
                <a:ln>
                  <a:noFill/>
                </a:ln>
                <a:solidFill>
                  <a:schemeClr val="tx1"/>
                </a:solidFill>
                <a:effectLst/>
                <a:uLnTx/>
                <a:uFillTx/>
                <a:latin typeface="Archivo"/>
                <a:ea typeface="+mn-ea"/>
                <a:cs typeface="+mn-cs"/>
              </a:rPr>
              <a:t>. </a:t>
            </a:r>
          </a:p>
          <a:p>
            <a:pPr lvl="3" indent="0">
              <a:spcBef>
                <a:spcPts val="0"/>
              </a:spcBef>
              <a:buNone/>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Lorsqu’un programme ou un service cesse d’être financé ou subit des compressions, les équipes sont dissoutes et les connaissances ne sont pas nécessairement réinvesties dans la suite des parcours professionnels. </a:t>
            </a:r>
          </a:p>
          <a:p>
            <a:pPr lvl="3" indent="0">
              <a:spcBef>
                <a:spcPts val="0"/>
              </a:spcBef>
              <a:buNone/>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Quand les conditions de travail sont précaires, le personnel qualifié peut partir pour des emplois mieux rémunérés.</a:t>
            </a:r>
          </a:p>
        </p:txBody>
      </p:sp>
    </p:spTree>
    <p:extLst>
      <p:ext uri="{BB962C8B-B14F-4D97-AF65-F5344CB8AC3E}">
        <p14:creationId xmlns:p14="http://schemas.microsoft.com/office/powerpoint/2010/main" val="868618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CCDE">
            <a:alpha val="45000"/>
          </a:srgbClr>
        </a:solidFill>
        <a:effectLst/>
      </p:bgPr>
    </p:bg>
    <p:spTree>
      <p:nvGrpSpPr>
        <p:cNvPr id="1" name="">
          <a:extLst>
            <a:ext uri="{FF2B5EF4-FFF2-40B4-BE49-F238E27FC236}">
              <a16:creationId xmlns:a16="http://schemas.microsoft.com/office/drawing/2014/main" id="{8AD100BA-CA98-65DC-5462-EEA5A27011DD}"/>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C03EA83F-BB29-5932-0185-4CED77477EF1}"/>
              </a:ext>
            </a:extLst>
          </p:cNvPr>
          <p:cNvPicPr>
            <a:picLocks noChangeAspect="1"/>
          </p:cNvPicPr>
          <p:nvPr/>
        </p:nvPicPr>
        <p:blipFill>
          <a:blip r:embed="rId2"/>
          <a:srcRect l="10380" t="18556" b="6503"/>
          <a:stretch>
            <a:fillRect/>
          </a:stretch>
        </p:blipFill>
        <p:spPr>
          <a:xfrm>
            <a:off x="6721643" y="-1"/>
            <a:ext cx="5470358" cy="6858001"/>
          </a:xfrm>
          <a:prstGeom prst="rect">
            <a:avLst/>
          </a:prstGeom>
        </p:spPr>
      </p:pic>
      <p:sp>
        <p:nvSpPr>
          <p:cNvPr id="4" name="Titre 3">
            <a:extLst>
              <a:ext uri="{FF2B5EF4-FFF2-40B4-BE49-F238E27FC236}">
                <a16:creationId xmlns:a16="http://schemas.microsoft.com/office/drawing/2014/main" id="{3A092E4F-7C1A-F701-FC6B-A50705B8356E}"/>
              </a:ext>
            </a:extLst>
          </p:cNvPr>
          <p:cNvSpPr>
            <a:spLocks noGrp="1"/>
          </p:cNvSpPr>
          <p:nvPr>
            <p:ph type="ctrTitle"/>
          </p:nvPr>
        </p:nvSpPr>
        <p:spPr>
          <a:xfrm>
            <a:off x="509668" y="2177125"/>
            <a:ext cx="6398782" cy="2503750"/>
          </a:xfrm>
        </p:spPr>
        <p:txBody>
          <a:bodyPr/>
          <a:lstStyle/>
          <a:p>
            <a:r>
              <a:rPr lang="fr-FR" sz="3200" b="0">
                <a:solidFill>
                  <a:schemeClr val="tx1"/>
                </a:solidFill>
                <a:latin typeface="Archivo Condensed Condensed Medium" panose="020B0604020202020204" charset="0"/>
                <a:cs typeface="Archivo Condensed Condensed Medium" panose="020B0604020202020204" charset="0"/>
              </a:rPr>
              <a:t>Comment les services et les programmes peuvent influencer le développement </a:t>
            </a:r>
            <a:br>
              <a:rPr lang="fr-FR" sz="3200" b="0">
                <a:solidFill>
                  <a:schemeClr val="tx1"/>
                </a:solidFill>
                <a:latin typeface="Archivo Condensed Condensed Medium" panose="020B0604020202020204" charset="0"/>
                <a:cs typeface="Archivo Condensed Condensed Medium" panose="020B0604020202020204" charset="0"/>
              </a:rPr>
            </a:br>
            <a:r>
              <a:rPr lang="fr-FR" sz="3200" b="0">
                <a:solidFill>
                  <a:schemeClr val="tx1"/>
                </a:solidFill>
                <a:latin typeface="Archivo Condensed Condensed Medium" panose="020B0604020202020204" charset="0"/>
                <a:cs typeface="Archivo Condensed Condensed Medium" panose="020B0604020202020204" charset="0"/>
              </a:rPr>
              <a:t>des tout-petits</a:t>
            </a:r>
            <a:endParaRPr lang="fr-CA" sz="3200" b="0">
              <a:solidFill>
                <a:schemeClr val="tx1"/>
              </a:solidFill>
              <a:latin typeface="Archivo Condensed Condensed Medium" panose="020B0604020202020204" charset="0"/>
              <a:cs typeface="Archivo Condensed Condensed Medium" panose="020B0604020202020204" charset="0"/>
            </a:endParaRPr>
          </a:p>
        </p:txBody>
      </p:sp>
      <p:sp>
        <p:nvSpPr>
          <p:cNvPr id="11" name="Forme libre 33">
            <a:extLst>
              <a:ext uri="{FF2B5EF4-FFF2-40B4-BE49-F238E27FC236}">
                <a16:creationId xmlns:a16="http://schemas.microsoft.com/office/drawing/2014/main" id="{66EE35E6-D943-B934-7F39-6D2DADF303DF}"/>
              </a:ext>
            </a:extLst>
          </p:cNvPr>
          <p:cNvSpPr>
            <a:spLocks noChangeAspect="1"/>
          </p:cNvSpPr>
          <p:nvPr/>
        </p:nvSpPr>
        <p:spPr>
          <a:xfrm rot="11953991">
            <a:off x="10871823" y="4576613"/>
            <a:ext cx="1621018" cy="2167769"/>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rgbClr val="FFCE3A"/>
          </a:solidFill>
          <a:ln w="9507" cap="flat">
            <a:noFill/>
            <a:prstDash val="solid"/>
            <a:miter/>
          </a:ln>
        </p:spPr>
        <p:txBody>
          <a:bodyPr/>
          <a:lstStyle/>
          <a:p>
            <a:endParaRPr lang="fr-CA"/>
          </a:p>
        </p:txBody>
      </p:sp>
      <p:sp>
        <p:nvSpPr>
          <p:cNvPr id="13" name="Forme libre 24">
            <a:extLst>
              <a:ext uri="{FF2B5EF4-FFF2-40B4-BE49-F238E27FC236}">
                <a16:creationId xmlns:a16="http://schemas.microsoft.com/office/drawing/2014/main" id="{AF21C14F-F446-D6A6-65F6-26BAF04291DD}"/>
              </a:ext>
            </a:extLst>
          </p:cNvPr>
          <p:cNvSpPr>
            <a:spLocks noChangeAspect="1"/>
          </p:cNvSpPr>
          <p:nvPr/>
        </p:nvSpPr>
        <p:spPr>
          <a:xfrm>
            <a:off x="5785706" y="4062453"/>
            <a:ext cx="1871873" cy="1871058"/>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F47920"/>
          </a:solidFill>
          <a:ln w="9507" cap="flat">
            <a:noFill/>
            <a:prstDash val="solid"/>
            <a:miter/>
          </a:ln>
        </p:spPr>
        <p:txBody>
          <a:bodyPr/>
          <a:lstStyle/>
          <a:p>
            <a:endParaRPr lang="fr-CA"/>
          </a:p>
        </p:txBody>
      </p:sp>
    </p:spTree>
    <p:extLst>
      <p:ext uri="{BB962C8B-B14F-4D97-AF65-F5344CB8AC3E}">
        <p14:creationId xmlns:p14="http://schemas.microsoft.com/office/powerpoint/2010/main" val="284305850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30217-D3B4-061A-72C1-F68862C5D2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68634B-2EAB-013B-FBF2-6BE6800E68FB}"/>
              </a:ext>
            </a:extLst>
          </p:cNvPr>
          <p:cNvSpPr>
            <a:spLocks noGrp="1"/>
          </p:cNvSpPr>
          <p:nvPr>
            <p:ph type="title"/>
          </p:nvPr>
        </p:nvSpPr>
        <p:spPr/>
        <p:txBody>
          <a:bodyPr/>
          <a:lstStyle/>
          <a:p>
            <a:r>
              <a:rPr lang="fr-CA"/>
              <a:t>Consolider les programmes éprouvés </a:t>
            </a:r>
          </a:p>
        </p:txBody>
      </p:sp>
      <p:sp>
        <p:nvSpPr>
          <p:cNvPr id="3" name="Espace réservé du pied de page 2">
            <a:extLst>
              <a:ext uri="{FF2B5EF4-FFF2-40B4-BE49-F238E27FC236}">
                <a16:creationId xmlns:a16="http://schemas.microsoft.com/office/drawing/2014/main" id="{BD2FFE65-6DCA-0933-FB24-1E6D3B24FC44}"/>
              </a:ext>
            </a:extLst>
          </p:cNvPr>
          <p:cNvSpPr>
            <a:spLocks noGrp="1"/>
          </p:cNvSpPr>
          <p:nvPr>
            <p:ph type="ftr" sz="quarter" idx="13"/>
          </p:nvPr>
        </p:nvSpPr>
        <p:spPr/>
        <p:txBody>
          <a:bodyPr/>
          <a:lstStyle/>
          <a:p>
            <a:pPr lvl="0">
              <a:defRPr/>
            </a:pPr>
            <a:r>
              <a:rPr lang="fr-CA">
                <a:solidFill>
                  <a:srgbClr val="000000"/>
                </a:solidFill>
              </a:rPr>
              <a:t>Observatoire des tout-petits</a:t>
            </a:r>
          </a:p>
        </p:txBody>
      </p:sp>
      <p:sp>
        <p:nvSpPr>
          <p:cNvPr id="4" name="Espace réservé du numéro de diapositive 3">
            <a:extLst>
              <a:ext uri="{FF2B5EF4-FFF2-40B4-BE49-F238E27FC236}">
                <a16:creationId xmlns:a16="http://schemas.microsoft.com/office/drawing/2014/main" id="{3CE9FB32-AFCF-2FD4-13DE-3C1EA72BFDB8}"/>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CA" sz="1400" b="0" i="0" u="none" strike="noStrike" kern="1200" cap="none" spc="0" normalizeH="0" baseline="0" noProof="0">
              <a:ln>
                <a:noFill/>
              </a:ln>
              <a:solidFill>
                <a:srgbClr val="000000"/>
              </a:solidFill>
              <a:effectLst/>
              <a:uLnTx/>
              <a:uFillTx/>
              <a:latin typeface="Archivo"/>
              <a:ea typeface="+mn-ea"/>
              <a:cs typeface="+mn-cs"/>
            </a:endParaRPr>
          </a:p>
        </p:txBody>
      </p:sp>
      <p:sp>
        <p:nvSpPr>
          <p:cNvPr id="5" name="Espace réservé du texte 14">
            <a:extLst>
              <a:ext uri="{FF2B5EF4-FFF2-40B4-BE49-F238E27FC236}">
                <a16:creationId xmlns:a16="http://schemas.microsoft.com/office/drawing/2014/main" id="{1B215D07-DE5F-5FBF-9604-7ED32BC034BC}"/>
              </a:ext>
            </a:extLst>
          </p:cNvPr>
          <p:cNvSpPr txBox="1">
            <a:spLocks/>
          </p:cNvSpPr>
          <p:nvPr/>
        </p:nvSpPr>
        <p:spPr>
          <a:xfrm>
            <a:off x="581026" y="2174921"/>
            <a:ext cx="5029200" cy="3692779"/>
          </a:xfrm>
          <a:prstGeom prst="roundRect">
            <a:avLst>
              <a:gd name="adj" fmla="val 4481"/>
            </a:avLst>
          </a:prstGeom>
          <a:solidFill>
            <a:schemeClr val="bg2"/>
          </a:solidFill>
        </p:spPr>
        <p:txBody>
          <a:bodyPr lIns="180000" tIns="54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20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19" name="Espace réservé du texte 3">
            <a:extLst>
              <a:ext uri="{FF2B5EF4-FFF2-40B4-BE49-F238E27FC236}">
                <a16:creationId xmlns:a16="http://schemas.microsoft.com/office/drawing/2014/main" id="{4B362C62-F297-FD49-0AB0-9DB1F1C3227B}"/>
              </a:ext>
            </a:extLst>
          </p:cNvPr>
          <p:cNvSpPr txBox="1">
            <a:spLocks/>
          </p:cNvSpPr>
          <p:nvPr/>
        </p:nvSpPr>
        <p:spPr>
          <a:xfrm>
            <a:off x="761083" y="2706078"/>
            <a:ext cx="4669086"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800" b="0" i="0" u="none" strike="noStrike" kern="1200" cap="none" spc="0" normalizeH="0" baseline="0" noProof="0">
                <a:ln>
                  <a:noFill/>
                </a:ln>
                <a:solidFill>
                  <a:schemeClr val="tx1"/>
                </a:solidFill>
                <a:effectLst/>
                <a:uLnTx/>
                <a:uFillTx/>
                <a:latin typeface="Archivo"/>
                <a:ea typeface="+mn-ea"/>
                <a:cs typeface="+mn-cs"/>
              </a:rPr>
              <a:t>Le Québec dispose d'acquis substantiels en matière de politiques en faveur de la petite enfance. </a:t>
            </a:r>
            <a:r>
              <a:rPr kumimoji="0" lang="fr-CA" sz="1800" b="1" i="0" u="none" strike="noStrike" kern="1200" cap="none" spc="0" normalizeH="0" baseline="0" noProof="0">
                <a:ln>
                  <a:noFill/>
                </a:ln>
                <a:solidFill>
                  <a:schemeClr val="tx1"/>
                </a:solidFill>
                <a:effectLst/>
                <a:uLnTx/>
                <a:uFillTx/>
                <a:latin typeface="Archivo"/>
                <a:ea typeface="+mn-ea"/>
                <a:cs typeface="+mn-cs"/>
              </a:rPr>
              <a:t>Des programmes ont fait leurs preuves, mais peuvent encore être optimisés pour les rendre plus efficients</a:t>
            </a:r>
            <a:r>
              <a:rPr kumimoji="0" lang="fr-CA" sz="1800" b="0" i="0" u="none" strike="noStrike" kern="1200" cap="none" spc="0" normalizeH="0" baseline="0" noProof="0">
                <a:ln>
                  <a:noFill/>
                </a:ln>
                <a:solidFill>
                  <a:schemeClr val="tx1"/>
                </a:solidFill>
                <a:effectLst/>
                <a:uLnTx/>
                <a:uFillTx/>
                <a:latin typeface="Archivo"/>
                <a:ea typeface="+mn-ea"/>
                <a:cs typeface="+mn-cs"/>
              </a:rPr>
              <a:t>, en misant sur des forces telles que l’engagement de l’écosystème en petite enfance et l’expertise solide des personnes et des organisations.</a:t>
            </a:r>
            <a:endParaRPr kumimoji="0" lang="fr-FR" sz="1800" b="0" i="0" u="none" strike="noStrike" kern="1200" cap="none" spc="0" normalizeH="0" baseline="0" noProof="0">
              <a:ln>
                <a:noFill/>
              </a:ln>
              <a:solidFill>
                <a:schemeClr val="tx1"/>
              </a:solidFill>
              <a:effectLst/>
              <a:uLnTx/>
              <a:uFillTx/>
              <a:latin typeface="Archivo"/>
              <a:ea typeface="+mn-ea"/>
              <a:cs typeface="+mn-cs"/>
            </a:endParaRPr>
          </a:p>
        </p:txBody>
      </p:sp>
      <p:grpSp>
        <p:nvGrpSpPr>
          <p:cNvPr id="6" name="Groupe 5">
            <a:extLst>
              <a:ext uri="{FF2B5EF4-FFF2-40B4-BE49-F238E27FC236}">
                <a16:creationId xmlns:a16="http://schemas.microsoft.com/office/drawing/2014/main" id="{498BB2F3-53F8-6A24-1F2A-7A376F9A16F0}"/>
              </a:ext>
            </a:extLst>
          </p:cNvPr>
          <p:cNvGrpSpPr/>
          <p:nvPr/>
        </p:nvGrpSpPr>
        <p:grpSpPr>
          <a:xfrm>
            <a:off x="948781" y="1729367"/>
            <a:ext cx="998101" cy="905055"/>
            <a:chOff x="3573656" y="2513956"/>
            <a:chExt cx="998101" cy="905055"/>
          </a:xfrm>
        </p:grpSpPr>
        <p:sp>
          <p:nvSpPr>
            <p:cNvPr id="7" name="Forme libre 80">
              <a:extLst>
                <a:ext uri="{FF2B5EF4-FFF2-40B4-BE49-F238E27FC236}">
                  <a16:creationId xmlns:a16="http://schemas.microsoft.com/office/drawing/2014/main" id="{EADA3C1E-6E98-30AF-FB00-368E8541CC38}"/>
                </a:ext>
              </a:extLst>
            </p:cNvPr>
            <p:cNvSpPr/>
            <p:nvPr/>
          </p:nvSpPr>
          <p:spPr>
            <a:xfrm>
              <a:off x="3573656" y="2779740"/>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chemeClr val="accent2"/>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9" name="Graphique 6">
              <a:extLst>
                <a:ext uri="{FF2B5EF4-FFF2-40B4-BE49-F238E27FC236}">
                  <a16:creationId xmlns:a16="http://schemas.microsoft.com/office/drawing/2014/main" id="{C694EDA4-7B1A-785B-13F6-45B63E457E44}"/>
                </a:ext>
              </a:extLst>
            </p:cNvPr>
            <p:cNvGrpSpPr/>
            <p:nvPr/>
          </p:nvGrpSpPr>
          <p:grpSpPr>
            <a:xfrm>
              <a:off x="3735474" y="2513956"/>
              <a:ext cx="674462" cy="761514"/>
              <a:chOff x="3735474" y="2513956"/>
              <a:chExt cx="674462" cy="761514"/>
            </a:xfrm>
            <a:solidFill>
              <a:schemeClr val="accent3"/>
            </a:solidFill>
          </p:grpSpPr>
          <p:grpSp>
            <p:nvGrpSpPr>
              <p:cNvPr id="10" name="Graphique 6">
                <a:extLst>
                  <a:ext uri="{FF2B5EF4-FFF2-40B4-BE49-F238E27FC236}">
                    <a16:creationId xmlns:a16="http://schemas.microsoft.com/office/drawing/2014/main" id="{9A3F6E19-FD37-AD18-80AB-212BBC91C5D6}"/>
                  </a:ext>
                </a:extLst>
              </p:cNvPr>
              <p:cNvGrpSpPr/>
              <p:nvPr/>
            </p:nvGrpSpPr>
            <p:grpSpPr>
              <a:xfrm>
                <a:off x="3735474" y="2513956"/>
                <a:ext cx="674462" cy="761514"/>
                <a:chOff x="3735474" y="2513956"/>
                <a:chExt cx="674462" cy="761514"/>
              </a:xfrm>
              <a:grpFill/>
            </p:grpSpPr>
            <p:sp>
              <p:nvSpPr>
                <p:cNvPr id="12" name="Forme libre 83">
                  <a:extLst>
                    <a:ext uri="{FF2B5EF4-FFF2-40B4-BE49-F238E27FC236}">
                      <a16:creationId xmlns:a16="http://schemas.microsoft.com/office/drawing/2014/main" id="{1453D762-C646-83D9-9DB3-CD6396FF47CA}"/>
                    </a:ext>
                  </a:extLst>
                </p:cNvPr>
                <p:cNvSpPr/>
                <p:nvPr/>
              </p:nvSpPr>
              <p:spPr>
                <a:xfrm>
                  <a:off x="3850480" y="2627686"/>
                  <a:ext cx="444385" cy="469084"/>
                </a:xfrm>
                <a:custGeom>
                  <a:avLst/>
                  <a:gdLst>
                    <a:gd name="csX0" fmla="*/ 343977 w 444385"/>
                    <a:gd name="csY0" fmla="*/ 469085 h 469084"/>
                    <a:gd name="csX1" fmla="*/ 328619 w 444385"/>
                    <a:gd name="csY1" fmla="*/ 453882 h 469084"/>
                    <a:gd name="csX2" fmla="*/ 328619 w 444385"/>
                    <a:gd name="csY2" fmla="*/ 429432 h 469084"/>
                    <a:gd name="csX3" fmla="*/ 361439 w 444385"/>
                    <a:gd name="csY3" fmla="*/ 350003 h 469084"/>
                    <a:gd name="csX4" fmla="*/ 413669 w 444385"/>
                    <a:gd name="csY4" fmla="*/ 219952 h 469084"/>
                    <a:gd name="csX5" fmla="*/ 353288 w 444385"/>
                    <a:gd name="csY5" fmla="*/ 81794 h 469084"/>
                    <a:gd name="csX6" fmla="*/ 209945 w 444385"/>
                    <a:gd name="csY6" fmla="*/ 30788 h 469084"/>
                    <a:gd name="csX7" fmla="*/ 30874 w 444385"/>
                    <a:gd name="csY7" fmla="*/ 212052 h 469084"/>
                    <a:gd name="csX8" fmla="*/ 83599 w 444385"/>
                    <a:gd name="csY8" fmla="*/ 350700 h 469084"/>
                    <a:gd name="csX9" fmla="*/ 115831 w 444385"/>
                    <a:gd name="csY9" fmla="*/ 429416 h 469084"/>
                    <a:gd name="csX10" fmla="*/ 115831 w 444385"/>
                    <a:gd name="csY10" fmla="*/ 453882 h 469084"/>
                    <a:gd name="csX11" fmla="*/ 100473 w 444385"/>
                    <a:gd name="csY11" fmla="*/ 469085 h 469084"/>
                    <a:gd name="csX12" fmla="*/ 85114 w 444385"/>
                    <a:gd name="csY12" fmla="*/ 453882 h 469084"/>
                    <a:gd name="csX13" fmla="*/ 85114 w 444385"/>
                    <a:gd name="csY13" fmla="*/ 429416 h 469084"/>
                    <a:gd name="csX14" fmla="*/ 61389 w 444385"/>
                    <a:gd name="csY14" fmla="*/ 371682 h 469084"/>
                    <a:gd name="csX15" fmla="*/ 188 w 444385"/>
                    <a:gd name="csY15" fmla="*/ 210827 h 469084"/>
                    <a:gd name="csX16" fmla="*/ 208027 w 444385"/>
                    <a:gd name="csY16" fmla="*/ 444 h 469084"/>
                    <a:gd name="csX17" fmla="*/ 374322 w 444385"/>
                    <a:gd name="csY17" fmla="*/ 59640 h 469084"/>
                    <a:gd name="csX18" fmla="*/ 444385 w 444385"/>
                    <a:gd name="csY18" fmla="*/ 219952 h 469084"/>
                    <a:gd name="csX19" fmla="*/ 383772 w 444385"/>
                    <a:gd name="csY19" fmla="*/ 370871 h 469084"/>
                    <a:gd name="csX20" fmla="*/ 359335 w 444385"/>
                    <a:gd name="csY20" fmla="*/ 429432 h 469084"/>
                    <a:gd name="csX21" fmla="*/ 359335 w 444385"/>
                    <a:gd name="csY21" fmla="*/ 453882 h 469084"/>
                    <a:gd name="csX22" fmla="*/ 343977 w 444385"/>
                    <a:gd name="csY22" fmla="*/ 469085 h 469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4385" h="469084">
                      <a:moveTo>
                        <a:pt x="343977" y="469085"/>
                      </a:moveTo>
                      <a:cubicBezTo>
                        <a:pt x="335502" y="469085"/>
                        <a:pt x="328619" y="462272"/>
                        <a:pt x="328619" y="453882"/>
                      </a:cubicBezTo>
                      <a:lnTo>
                        <a:pt x="328619" y="429432"/>
                      </a:lnTo>
                      <a:cubicBezTo>
                        <a:pt x="328619" y="400396"/>
                        <a:pt x="340281" y="372187"/>
                        <a:pt x="361439" y="350003"/>
                      </a:cubicBezTo>
                      <a:cubicBezTo>
                        <a:pt x="395125" y="314690"/>
                        <a:pt x="413669" y="268508"/>
                        <a:pt x="413669" y="219952"/>
                      </a:cubicBezTo>
                      <a:cubicBezTo>
                        <a:pt x="413669" y="167079"/>
                        <a:pt x="392232" y="118010"/>
                        <a:pt x="353288" y="81794"/>
                      </a:cubicBezTo>
                      <a:cubicBezTo>
                        <a:pt x="314390" y="45601"/>
                        <a:pt x="263397" y="27435"/>
                        <a:pt x="209945" y="30788"/>
                      </a:cubicBezTo>
                      <a:cubicBezTo>
                        <a:pt x="113449" y="36721"/>
                        <a:pt x="34802" y="116341"/>
                        <a:pt x="30874" y="212052"/>
                      </a:cubicBezTo>
                      <a:cubicBezTo>
                        <a:pt x="28739" y="263953"/>
                        <a:pt x="47469" y="313190"/>
                        <a:pt x="83599" y="350700"/>
                      </a:cubicBezTo>
                      <a:cubicBezTo>
                        <a:pt x="104386" y="372256"/>
                        <a:pt x="115831" y="400212"/>
                        <a:pt x="115831" y="429416"/>
                      </a:cubicBezTo>
                      <a:lnTo>
                        <a:pt x="115831" y="453882"/>
                      </a:lnTo>
                      <a:cubicBezTo>
                        <a:pt x="115831" y="462272"/>
                        <a:pt x="108948" y="469085"/>
                        <a:pt x="100473" y="469085"/>
                      </a:cubicBezTo>
                      <a:cubicBezTo>
                        <a:pt x="91997" y="469085"/>
                        <a:pt x="85114" y="462272"/>
                        <a:pt x="85114" y="453882"/>
                      </a:cubicBezTo>
                      <a:lnTo>
                        <a:pt x="85114" y="429416"/>
                      </a:lnTo>
                      <a:cubicBezTo>
                        <a:pt x="85114" y="408067"/>
                        <a:pt x="76685" y="387559"/>
                        <a:pt x="61389" y="371682"/>
                      </a:cubicBezTo>
                      <a:cubicBezTo>
                        <a:pt x="19459" y="328156"/>
                        <a:pt x="-2271" y="271026"/>
                        <a:pt x="188" y="210827"/>
                      </a:cubicBezTo>
                      <a:cubicBezTo>
                        <a:pt x="4735" y="99737"/>
                        <a:pt x="96034" y="7333"/>
                        <a:pt x="208027" y="444"/>
                      </a:cubicBezTo>
                      <a:cubicBezTo>
                        <a:pt x="270140" y="-3384"/>
                        <a:pt x="329176" y="17645"/>
                        <a:pt x="374322" y="59640"/>
                      </a:cubicBezTo>
                      <a:cubicBezTo>
                        <a:pt x="418850" y="101054"/>
                        <a:pt x="444385" y="159485"/>
                        <a:pt x="444385" y="219952"/>
                      </a:cubicBezTo>
                      <a:cubicBezTo>
                        <a:pt x="444385" y="276300"/>
                        <a:pt x="422856" y="329893"/>
                        <a:pt x="383772" y="370871"/>
                      </a:cubicBezTo>
                      <a:cubicBezTo>
                        <a:pt x="368012" y="387398"/>
                        <a:pt x="359335" y="408189"/>
                        <a:pt x="359335" y="429432"/>
                      </a:cubicBezTo>
                      <a:lnTo>
                        <a:pt x="359335" y="453882"/>
                      </a:lnTo>
                      <a:cubicBezTo>
                        <a:pt x="359335" y="462272"/>
                        <a:pt x="352453" y="469085"/>
                        <a:pt x="343977" y="46908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3" name="Graphique 6">
                  <a:extLst>
                    <a:ext uri="{FF2B5EF4-FFF2-40B4-BE49-F238E27FC236}">
                      <a16:creationId xmlns:a16="http://schemas.microsoft.com/office/drawing/2014/main" id="{B09BFC00-FFA2-AC54-B1FE-DCFD151DC11E}"/>
                    </a:ext>
                  </a:extLst>
                </p:cNvPr>
                <p:cNvGrpSpPr/>
                <p:nvPr/>
              </p:nvGrpSpPr>
              <p:grpSpPr>
                <a:xfrm>
                  <a:off x="3735474" y="2513956"/>
                  <a:ext cx="674462" cy="508339"/>
                  <a:chOff x="3735474" y="2513956"/>
                  <a:chExt cx="674462" cy="508339"/>
                </a:xfrm>
                <a:grpFill/>
              </p:grpSpPr>
              <p:sp>
                <p:nvSpPr>
                  <p:cNvPr id="16" name="Forme libre 85">
                    <a:extLst>
                      <a:ext uri="{FF2B5EF4-FFF2-40B4-BE49-F238E27FC236}">
                        <a16:creationId xmlns:a16="http://schemas.microsoft.com/office/drawing/2014/main" id="{303F2152-2C73-4A28-09A6-CC7B56A45B15}"/>
                      </a:ext>
                    </a:extLst>
                  </p:cNvPr>
                  <p:cNvSpPr/>
                  <p:nvPr/>
                </p:nvSpPr>
                <p:spPr>
                  <a:xfrm>
                    <a:off x="4057347" y="2513956"/>
                    <a:ext cx="30716" cy="79482"/>
                  </a:xfrm>
                  <a:custGeom>
                    <a:avLst/>
                    <a:gdLst>
                      <a:gd name="csX0" fmla="*/ 15358 w 30716"/>
                      <a:gd name="csY0" fmla="*/ 79482 h 79482"/>
                      <a:gd name="csX1" fmla="*/ 0 w 30716"/>
                      <a:gd name="csY1" fmla="*/ 64279 h 79482"/>
                      <a:gd name="csX2" fmla="*/ 0 w 30716"/>
                      <a:gd name="csY2" fmla="*/ 15203 h 79482"/>
                      <a:gd name="csX3" fmla="*/ 15358 w 30716"/>
                      <a:gd name="csY3" fmla="*/ 0 h 79482"/>
                      <a:gd name="csX4" fmla="*/ 30717 w 30716"/>
                      <a:gd name="csY4" fmla="*/ 15203 h 79482"/>
                      <a:gd name="csX5" fmla="*/ 30717 w 30716"/>
                      <a:gd name="csY5" fmla="*/ 64279 h 79482"/>
                      <a:gd name="csX6" fmla="*/ 15358 w 30716"/>
                      <a:gd name="csY6" fmla="*/ 79482 h 79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716" h="79482">
                        <a:moveTo>
                          <a:pt x="15358" y="79482"/>
                        </a:moveTo>
                        <a:cubicBezTo>
                          <a:pt x="6883" y="79482"/>
                          <a:pt x="0" y="72677"/>
                          <a:pt x="0" y="64279"/>
                        </a:cubicBezTo>
                        <a:lnTo>
                          <a:pt x="0" y="15203"/>
                        </a:lnTo>
                        <a:cubicBezTo>
                          <a:pt x="0" y="6805"/>
                          <a:pt x="6883" y="0"/>
                          <a:pt x="15358" y="0"/>
                        </a:cubicBezTo>
                        <a:cubicBezTo>
                          <a:pt x="23834" y="0"/>
                          <a:pt x="30717" y="6805"/>
                          <a:pt x="30717" y="15203"/>
                        </a:cubicBezTo>
                        <a:lnTo>
                          <a:pt x="30717" y="64279"/>
                        </a:lnTo>
                        <a:cubicBezTo>
                          <a:pt x="30717" y="72677"/>
                          <a:pt x="23834" y="79482"/>
                          <a:pt x="15358" y="79482"/>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Forme libre 86">
                    <a:extLst>
                      <a:ext uri="{FF2B5EF4-FFF2-40B4-BE49-F238E27FC236}">
                        <a16:creationId xmlns:a16="http://schemas.microsoft.com/office/drawing/2014/main" id="{150818D2-4C9A-6DE2-B913-D73835B8685E}"/>
                      </a:ext>
                    </a:extLst>
                  </p:cNvPr>
                  <p:cNvSpPr/>
                  <p:nvPr/>
                </p:nvSpPr>
                <p:spPr>
                  <a:xfrm>
                    <a:off x="3896403" y="2556645"/>
                    <a:ext cx="55508" cy="72909"/>
                  </a:xfrm>
                  <a:custGeom>
                    <a:avLst/>
                    <a:gdLst>
                      <a:gd name="csX0" fmla="*/ 40166 w 55508"/>
                      <a:gd name="csY0" fmla="*/ 72909 h 72909"/>
                      <a:gd name="csX1" fmla="*/ 26850 w 55508"/>
                      <a:gd name="csY1" fmla="*/ 65308 h 72909"/>
                      <a:gd name="csX2" fmla="*/ 2057 w 55508"/>
                      <a:gd name="csY2" fmla="*/ 22799 h 72909"/>
                      <a:gd name="csX3" fmla="*/ 7687 w 55508"/>
                      <a:gd name="csY3" fmla="*/ 2031 h 72909"/>
                      <a:gd name="csX4" fmla="*/ 28659 w 55508"/>
                      <a:gd name="csY4" fmla="*/ 7596 h 72909"/>
                      <a:gd name="csX5" fmla="*/ 53452 w 55508"/>
                      <a:gd name="csY5" fmla="*/ 50105 h 72909"/>
                      <a:gd name="csX6" fmla="*/ 47822 w 55508"/>
                      <a:gd name="csY6" fmla="*/ 70873 h 72909"/>
                      <a:gd name="csX7" fmla="*/ 40166 w 55508"/>
                      <a:gd name="csY7" fmla="*/ 72909 h 72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08" h="72909">
                        <a:moveTo>
                          <a:pt x="40166" y="72909"/>
                        </a:moveTo>
                        <a:cubicBezTo>
                          <a:pt x="34861" y="72909"/>
                          <a:pt x="29695" y="70184"/>
                          <a:pt x="26850" y="65308"/>
                        </a:cubicBezTo>
                        <a:lnTo>
                          <a:pt x="2057" y="22799"/>
                        </a:lnTo>
                        <a:cubicBezTo>
                          <a:pt x="-2181" y="15527"/>
                          <a:pt x="340" y="6234"/>
                          <a:pt x="7687" y="2031"/>
                        </a:cubicBezTo>
                        <a:cubicBezTo>
                          <a:pt x="15033" y="-2148"/>
                          <a:pt x="24421" y="324"/>
                          <a:pt x="28659" y="7596"/>
                        </a:cubicBezTo>
                        <a:lnTo>
                          <a:pt x="53452" y="50105"/>
                        </a:lnTo>
                        <a:cubicBezTo>
                          <a:pt x="57690" y="57377"/>
                          <a:pt x="55169" y="66670"/>
                          <a:pt x="47822" y="70873"/>
                        </a:cubicBezTo>
                        <a:cubicBezTo>
                          <a:pt x="45409" y="72251"/>
                          <a:pt x="42765" y="72909"/>
                          <a:pt x="40166"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8" name="Forme libre 87">
                    <a:extLst>
                      <a:ext uri="{FF2B5EF4-FFF2-40B4-BE49-F238E27FC236}">
                        <a16:creationId xmlns:a16="http://schemas.microsoft.com/office/drawing/2014/main" id="{35324F17-FD5D-E31F-7CFF-DBCC39352F59}"/>
                      </a:ext>
                    </a:extLst>
                  </p:cNvPr>
                  <p:cNvSpPr/>
                  <p:nvPr/>
                </p:nvSpPr>
                <p:spPr>
                  <a:xfrm>
                    <a:off x="3778595" y="2673261"/>
                    <a:ext cx="73651" cy="54950"/>
                  </a:xfrm>
                  <a:custGeom>
                    <a:avLst/>
                    <a:gdLst>
                      <a:gd name="csX0" fmla="*/ 58277 w 73651"/>
                      <a:gd name="csY0" fmla="*/ 54951 h 54950"/>
                      <a:gd name="csX1" fmla="*/ 50622 w 73651"/>
                      <a:gd name="csY1" fmla="*/ 52907 h 54950"/>
                      <a:gd name="csX2" fmla="*/ 7687 w 73651"/>
                      <a:gd name="csY2" fmla="*/ 28365 h 54950"/>
                      <a:gd name="csX3" fmla="*/ 2057 w 73651"/>
                      <a:gd name="csY3" fmla="*/ 7604 h 54950"/>
                      <a:gd name="csX4" fmla="*/ 23029 w 73651"/>
                      <a:gd name="csY4" fmla="*/ 2047 h 54950"/>
                      <a:gd name="csX5" fmla="*/ 65964 w 73651"/>
                      <a:gd name="csY5" fmla="*/ 26589 h 54950"/>
                      <a:gd name="csX6" fmla="*/ 71594 w 73651"/>
                      <a:gd name="csY6" fmla="*/ 47349 h 54950"/>
                      <a:gd name="csX7" fmla="*/ 58278 w 73651"/>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1" h="54950">
                        <a:moveTo>
                          <a:pt x="58277" y="54951"/>
                        </a:moveTo>
                        <a:cubicBezTo>
                          <a:pt x="55679" y="54951"/>
                          <a:pt x="53034" y="54292"/>
                          <a:pt x="50622" y="52907"/>
                        </a:cubicBezTo>
                        <a:lnTo>
                          <a:pt x="7687" y="28365"/>
                        </a:lnTo>
                        <a:cubicBezTo>
                          <a:pt x="340" y="24170"/>
                          <a:pt x="-2181" y="14877"/>
                          <a:pt x="2057" y="7604"/>
                        </a:cubicBezTo>
                        <a:cubicBezTo>
                          <a:pt x="6295" y="332"/>
                          <a:pt x="15683" y="-2164"/>
                          <a:pt x="23029" y="2047"/>
                        </a:cubicBezTo>
                        <a:lnTo>
                          <a:pt x="65964" y="26589"/>
                        </a:lnTo>
                        <a:cubicBezTo>
                          <a:pt x="73311" y="30784"/>
                          <a:pt x="75832" y="40077"/>
                          <a:pt x="71594" y="47349"/>
                        </a:cubicBezTo>
                        <a:cubicBezTo>
                          <a:pt x="68748" y="52225"/>
                          <a:pt x="63583" y="54951"/>
                          <a:pt x="58278"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0" name="Forme libre 88">
                    <a:extLst>
                      <a:ext uri="{FF2B5EF4-FFF2-40B4-BE49-F238E27FC236}">
                        <a16:creationId xmlns:a16="http://schemas.microsoft.com/office/drawing/2014/main" id="{EB7C75FA-3EED-9676-E1CA-3731D2BCF979}"/>
                      </a:ext>
                    </a:extLst>
                  </p:cNvPr>
                  <p:cNvSpPr/>
                  <p:nvPr/>
                </p:nvSpPr>
                <p:spPr>
                  <a:xfrm>
                    <a:off x="3735474" y="2832581"/>
                    <a:ext cx="80286" cy="30405"/>
                  </a:xfrm>
                  <a:custGeom>
                    <a:avLst/>
                    <a:gdLst>
                      <a:gd name="csX0" fmla="*/ 64928 w 80286"/>
                      <a:gd name="csY0" fmla="*/ 30406 h 30405"/>
                      <a:gd name="csX1" fmla="*/ 15358 w 80286"/>
                      <a:gd name="csY1" fmla="*/ 30406 h 30405"/>
                      <a:gd name="csX2" fmla="*/ 0 w 80286"/>
                      <a:gd name="csY2" fmla="*/ 15203 h 30405"/>
                      <a:gd name="csX3" fmla="*/ 15358 w 80286"/>
                      <a:gd name="csY3" fmla="*/ 0 h 30405"/>
                      <a:gd name="csX4" fmla="*/ 64928 w 80286"/>
                      <a:gd name="csY4" fmla="*/ 0 h 30405"/>
                      <a:gd name="csX5" fmla="*/ 80287 w 80286"/>
                      <a:gd name="csY5" fmla="*/ 15203 h 30405"/>
                      <a:gd name="csX6" fmla="*/ 64928 w 80286"/>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286" h="30405">
                        <a:moveTo>
                          <a:pt x="64928" y="30406"/>
                        </a:moveTo>
                        <a:lnTo>
                          <a:pt x="15358" y="30406"/>
                        </a:lnTo>
                        <a:cubicBezTo>
                          <a:pt x="6883" y="30406"/>
                          <a:pt x="0" y="23600"/>
                          <a:pt x="0" y="15203"/>
                        </a:cubicBezTo>
                        <a:cubicBezTo>
                          <a:pt x="0" y="6805"/>
                          <a:pt x="6883" y="0"/>
                          <a:pt x="15358" y="0"/>
                        </a:cubicBezTo>
                        <a:lnTo>
                          <a:pt x="64928" y="0"/>
                        </a:lnTo>
                        <a:cubicBezTo>
                          <a:pt x="73404" y="0"/>
                          <a:pt x="80287" y="6805"/>
                          <a:pt x="80287" y="15203"/>
                        </a:cubicBezTo>
                        <a:cubicBezTo>
                          <a:pt x="80287" y="23600"/>
                          <a:pt x="73404" y="30406"/>
                          <a:pt x="64928"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1" name="Forme libre 89">
                    <a:extLst>
                      <a:ext uri="{FF2B5EF4-FFF2-40B4-BE49-F238E27FC236}">
                        <a16:creationId xmlns:a16="http://schemas.microsoft.com/office/drawing/2014/main" id="{5AAD8076-FD0C-8A55-10F2-C393C83C279F}"/>
                      </a:ext>
                    </a:extLst>
                  </p:cNvPr>
                  <p:cNvSpPr/>
                  <p:nvPr/>
                </p:nvSpPr>
                <p:spPr>
                  <a:xfrm>
                    <a:off x="3778595" y="2967348"/>
                    <a:ext cx="73650" cy="54947"/>
                  </a:xfrm>
                  <a:custGeom>
                    <a:avLst/>
                    <a:gdLst>
                      <a:gd name="csX0" fmla="*/ 15373 w 73650"/>
                      <a:gd name="csY0" fmla="*/ 54947 h 54947"/>
                      <a:gd name="csX1" fmla="*/ 2057 w 73650"/>
                      <a:gd name="csY1" fmla="*/ 47346 h 54947"/>
                      <a:gd name="csX2" fmla="*/ 7687 w 73650"/>
                      <a:gd name="csY2" fmla="*/ 26585 h 54947"/>
                      <a:gd name="csX3" fmla="*/ 50622 w 73650"/>
                      <a:gd name="csY3" fmla="*/ 2043 h 54947"/>
                      <a:gd name="csX4" fmla="*/ 71594 w 73650"/>
                      <a:gd name="csY4" fmla="*/ 7601 h 54947"/>
                      <a:gd name="csX5" fmla="*/ 65964 w 73650"/>
                      <a:gd name="csY5" fmla="*/ 28361 h 54947"/>
                      <a:gd name="csX6" fmla="*/ 23029 w 73650"/>
                      <a:gd name="csY6" fmla="*/ 52903 h 54947"/>
                      <a:gd name="csX7" fmla="*/ 15373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15373" y="54947"/>
                        </a:moveTo>
                        <a:cubicBezTo>
                          <a:pt x="10068" y="54947"/>
                          <a:pt x="4903" y="52222"/>
                          <a:pt x="2057" y="47346"/>
                        </a:cubicBezTo>
                        <a:cubicBezTo>
                          <a:pt x="-2181" y="40074"/>
                          <a:pt x="340" y="30780"/>
                          <a:pt x="7687" y="26585"/>
                        </a:cubicBezTo>
                        <a:lnTo>
                          <a:pt x="50622" y="2043"/>
                        </a:lnTo>
                        <a:cubicBezTo>
                          <a:pt x="57953" y="-2167"/>
                          <a:pt x="67356" y="344"/>
                          <a:pt x="71594" y="7601"/>
                        </a:cubicBezTo>
                        <a:cubicBezTo>
                          <a:pt x="75832" y="14873"/>
                          <a:pt x="73311" y="24166"/>
                          <a:pt x="65964" y="28361"/>
                        </a:cubicBezTo>
                        <a:lnTo>
                          <a:pt x="23029" y="52903"/>
                        </a:lnTo>
                        <a:cubicBezTo>
                          <a:pt x="20617" y="54289"/>
                          <a:pt x="17972" y="54947"/>
                          <a:pt x="15373"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2" name="Forme libre 90">
                    <a:extLst>
                      <a:ext uri="{FF2B5EF4-FFF2-40B4-BE49-F238E27FC236}">
                        <a16:creationId xmlns:a16="http://schemas.microsoft.com/office/drawing/2014/main" id="{9A0435C6-3F21-C036-418A-5821174A413E}"/>
                      </a:ext>
                    </a:extLst>
                  </p:cNvPr>
                  <p:cNvSpPr/>
                  <p:nvPr/>
                </p:nvSpPr>
                <p:spPr>
                  <a:xfrm>
                    <a:off x="4293165" y="2967348"/>
                    <a:ext cx="73650" cy="54947"/>
                  </a:xfrm>
                  <a:custGeom>
                    <a:avLst/>
                    <a:gdLst>
                      <a:gd name="csX0" fmla="*/ 58277 w 73650"/>
                      <a:gd name="csY0" fmla="*/ 54947 h 54947"/>
                      <a:gd name="csX1" fmla="*/ 50622 w 73650"/>
                      <a:gd name="csY1" fmla="*/ 52903 h 54947"/>
                      <a:gd name="csX2" fmla="*/ 7687 w 73650"/>
                      <a:gd name="csY2" fmla="*/ 28361 h 54947"/>
                      <a:gd name="csX3" fmla="*/ 2057 w 73650"/>
                      <a:gd name="csY3" fmla="*/ 7601 h 54947"/>
                      <a:gd name="csX4" fmla="*/ 23029 w 73650"/>
                      <a:gd name="csY4" fmla="*/ 2043 h 54947"/>
                      <a:gd name="csX5" fmla="*/ 65964 w 73650"/>
                      <a:gd name="csY5" fmla="*/ 26585 h 54947"/>
                      <a:gd name="csX6" fmla="*/ 71594 w 73650"/>
                      <a:gd name="csY6" fmla="*/ 47346 h 54947"/>
                      <a:gd name="csX7" fmla="*/ 58277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58277" y="54947"/>
                        </a:moveTo>
                        <a:cubicBezTo>
                          <a:pt x="55679" y="54947"/>
                          <a:pt x="53034" y="54289"/>
                          <a:pt x="50622" y="52903"/>
                        </a:cubicBezTo>
                        <a:lnTo>
                          <a:pt x="7687" y="28361"/>
                        </a:lnTo>
                        <a:cubicBezTo>
                          <a:pt x="340" y="24166"/>
                          <a:pt x="-2181" y="14873"/>
                          <a:pt x="2057" y="7601"/>
                        </a:cubicBezTo>
                        <a:cubicBezTo>
                          <a:pt x="6295" y="344"/>
                          <a:pt x="15698" y="-2167"/>
                          <a:pt x="23029" y="2043"/>
                        </a:cubicBezTo>
                        <a:lnTo>
                          <a:pt x="65964" y="26585"/>
                        </a:lnTo>
                        <a:cubicBezTo>
                          <a:pt x="73311" y="30780"/>
                          <a:pt x="75832" y="40074"/>
                          <a:pt x="71594" y="47346"/>
                        </a:cubicBezTo>
                        <a:cubicBezTo>
                          <a:pt x="68748" y="52222"/>
                          <a:pt x="63582" y="54947"/>
                          <a:pt x="58277"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0" name="Forme libre 91">
                    <a:extLst>
                      <a:ext uri="{FF2B5EF4-FFF2-40B4-BE49-F238E27FC236}">
                        <a16:creationId xmlns:a16="http://schemas.microsoft.com/office/drawing/2014/main" id="{11CEF644-4B09-F316-575B-9F83DE1EB901}"/>
                      </a:ext>
                    </a:extLst>
                  </p:cNvPr>
                  <p:cNvSpPr/>
                  <p:nvPr/>
                </p:nvSpPr>
                <p:spPr>
                  <a:xfrm>
                    <a:off x="4329634" y="2832581"/>
                    <a:ext cx="80301" cy="30405"/>
                  </a:xfrm>
                  <a:custGeom>
                    <a:avLst/>
                    <a:gdLst>
                      <a:gd name="csX0" fmla="*/ 64944 w 80301"/>
                      <a:gd name="csY0" fmla="*/ 30406 h 30405"/>
                      <a:gd name="csX1" fmla="*/ 15358 w 80301"/>
                      <a:gd name="csY1" fmla="*/ 30406 h 30405"/>
                      <a:gd name="csX2" fmla="*/ 0 w 80301"/>
                      <a:gd name="csY2" fmla="*/ 15203 h 30405"/>
                      <a:gd name="csX3" fmla="*/ 15358 w 80301"/>
                      <a:gd name="csY3" fmla="*/ 0 h 30405"/>
                      <a:gd name="csX4" fmla="*/ 64944 w 80301"/>
                      <a:gd name="csY4" fmla="*/ 0 h 30405"/>
                      <a:gd name="csX5" fmla="*/ 80302 w 80301"/>
                      <a:gd name="csY5" fmla="*/ 15203 h 30405"/>
                      <a:gd name="csX6" fmla="*/ 64944 w 80301"/>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301" h="30405">
                        <a:moveTo>
                          <a:pt x="64944" y="30406"/>
                        </a:moveTo>
                        <a:lnTo>
                          <a:pt x="15358" y="30406"/>
                        </a:lnTo>
                        <a:cubicBezTo>
                          <a:pt x="6883" y="30406"/>
                          <a:pt x="0" y="23600"/>
                          <a:pt x="0" y="15203"/>
                        </a:cubicBezTo>
                        <a:cubicBezTo>
                          <a:pt x="0" y="6805"/>
                          <a:pt x="6883" y="0"/>
                          <a:pt x="15358" y="0"/>
                        </a:cubicBezTo>
                        <a:lnTo>
                          <a:pt x="64944" y="0"/>
                        </a:lnTo>
                        <a:cubicBezTo>
                          <a:pt x="73419" y="0"/>
                          <a:pt x="80302" y="6805"/>
                          <a:pt x="80302" y="15203"/>
                        </a:cubicBezTo>
                        <a:cubicBezTo>
                          <a:pt x="80302" y="23600"/>
                          <a:pt x="73419" y="30406"/>
                          <a:pt x="64944"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1" name="Forme libre 92">
                    <a:extLst>
                      <a:ext uri="{FF2B5EF4-FFF2-40B4-BE49-F238E27FC236}">
                        <a16:creationId xmlns:a16="http://schemas.microsoft.com/office/drawing/2014/main" id="{7851A62E-7798-9590-B055-8096DD5D2F0D}"/>
                      </a:ext>
                    </a:extLst>
                  </p:cNvPr>
                  <p:cNvSpPr/>
                  <p:nvPr/>
                </p:nvSpPr>
                <p:spPr>
                  <a:xfrm>
                    <a:off x="4293165" y="2673261"/>
                    <a:ext cx="73650" cy="54950"/>
                  </a:xfrm>
                  <a:custGeom>
                    <a:avLst/>
                    <a:gdLst>
                      <a:gd name="csX0" fmla="*/ 15373 w 73650"/>
                      <a:gd name="csY0" fmla="*/ 54951 h 54950"/>
                      <a:gd name="csX1" fmla="*/ 2057 w 73650"/>
                      <a:gd name="csY1" fmla="*/ 47349 h 54950"/>
                      <a:gd name="csX2" fmla="*/ 7687 w 73650"/>
                      <a:gd name="csY2" fmla="*/ 26589 h 54950"/>
                      <a:gd name="csX3" fmla="*/ 50622 w 73650"/>
                      <a:gd name="csY3" fmla="*/ 2047 h 54950"/>
                      <a:gd name="csX4" fmla="*/ 71594 w 73650"/>
                      <a:gd name="csY4" fmla="*/ 7604 h 54950"/>
                      <a:gd name="csX5" fmla="*/ 65964 w 73650"/>
                      <a:gd name="csY5" fmla="*/ 28365 h 54950"/>
                      <a:gd name="csX6" fmla="*/ 23029 w 73650"/>
                      <a:gd name="csY6" fmla="*/ 52907 h 54950"/>
                      <a:gd name="csX7" fmla="*/ 15373 w 73650"/>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50">
                        <a:moveTo>
                          <a:pt x="15373" y="54951"/>
                        </a:moveTo>
                        <a:cubicBezTo>
                          <a:pt x="10068" y="54951"/>
                          <a:pt x="4903" y="52225"/>
                          <a:pt x="2057" y="47349"/>
                        </a:cubicBezTo>
                        <a:cubicBezTo>
                          <a:pt x="-2181" y="40077"/>
                          <a:pt x="340" y="30784"/>
                          <a:pt x="7687" y="26589"/>
                        </a:cubicBezTo>
                        <a:lnTo>
                          <a:pt x="50622" y="2047"/>
                        </a:lnTo>
                        <a:cubicBezTo>
                          <a:pt x="57968" y="-2164"/>
                          <a:pt x="67356" y="332"/>
                          <a:pt x="71594" y="7604"/>
                        </a:cubicBezTo>
                        <a:cubicBezTo>
                          <a:pt x="75832" y="14877"/>
                          <a:pt x="73311" y="24170"/>
                          <a:pt x="65964" y="28365"/>
                        </a:cubicBezTo>
                        <a:lnTo>
                          <a:pt x="23029" y="52907"/>
                        </a:lnTo>
                        <a:cubicBezTo>
                          <a:pt x="20617" y="54292"/>
                          <a:pt x="17972" y="54951"/>
                          <a:pt x="15373"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2" name="Forme libre 93">
                    <a:extLst>
                      <a:ext uri="{FF2B5EF4-FFF2-40B4-BE49-F238E27FC236}">
                        <a16:creationId xmlns:a16="http://schemas.microsoft.com/office/drawing/2014/main" id="{8EA79BA9-6660-C282-F693-9D58CFC6D920}"/>
                      </a:ext>
                    </a:extLst>
                  </p:cNvPr>
                  <p:cNvSpPr/>
                  <p:nvPr/>
                </p:nvSpPr>
                <p:spPr>
                  <a:xfrm>
                    <a:off x="4193499" y="2556645"/>
                    <a:ext cx="55493" cy="72908"/>
                  </a:xfrm>
                  <a:custGeom>
                    <a:avLst/>
                    <a:gdLst>
                      <a:gd name="csX0" fmla="*/ 15342 w 55493"/>
                      <a:gd name="csY0" fmla="*/ 72909 h 72908"/>
                      <a:gd name="csX1" fmla="*/ 7687 w 55493"/>
                      <a:gd name="csY1" fmla="*/ 70873 h 72908"/>
                      <a:gd name="csX2" fmla="*/ 2057 w 55493"/>
                      <a:gd name="csY2" fmla="*/ 50112 h 72908"/>
                      <a:gd name="csX3" fmla="*/ 26834 w 55493"/>
                      <a:gd name="csY3" fmla="*/ 7604 h 72908"/>
                      <a:gd name="csX4" fmla="*/ 47807 w 55493"/>
                      <a:gd name="csY4" fmla="*/ 2031 h 72908"/>
                      <a:gd name="csX5" fmla="*/ 53436 w 55493"/>
                      <a:gd name="csY5" fmla="*/ 22791 h 72908"/>
                      <a:gd name="csX6" fmla="*/ 28659 w 55493"/>
                      <a:gd name="csY6" fmla="*/ 65300 h 72908"/>
                      <a:gd name="csX7" fmla="*/ 15343 w 55493"/>
                      <a:gd name="csY7" fmla="*/ 72909 h 729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493" h="72908">
                        <a:moveTo>
                          <a:pt x="15342" y="72909"/>
                        </a:moveTo>
                        <a:cubicBezTo>
                          <a:pt x="12744" y="72909"/>
                          <a:pt x="10099" y="72250"/>
                          <a:pt x="7687" y="70873"/>
                        </a:cubicBezTo>
                        <a:cubicBezTo>
                          <a:pt x="340" y="66678"/>
                          <a:pt x="-2181" y="57384"/>
                          <a:pt x="2057" y="50112"/>
                        </a:cubicBezTo>
                        <a:lnTo>
                          <a:pt x="26834" y="7604"/>
                        </a:lnTo>
                        <a:cubicBezTo>
                          <a:pt x="31072" y="324"/>
                          <a:pt x="40475" y="-2149"/>
                          <a:pt x="47807" y="2031"/>
                        </a:cubicBezTo>
                        <a:cubicBezTo>
                          <a:pt x="55153" y="6226"/>
                          <a:pt x="57674" y="15519"/>
                          <a:pt x="53436" y="22791"/>
                        </a:cubicBezTo>
                        <a:lnTo>
                          <a:pt x="28659" y="65300"/>
                        </a:lnTo>
                        <a:cubicBezTo>
                          <a:pt x="25813" y="70184"/>
                          <a:pt x="20648" y="72909"/>
                          <a:pt x="15343"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4" name="Forme libre 94">
                  <a:extLst>
                    <a:ext uri="{FF2B5EF4-FFF2-40B4-BE49-F238E27FC236}">
                      <a16:creationId xmlns:a16="http://schemas.microsoft.com/office/drawing/2014/main" id="{B5EE4D3D-2F2A-2721-4CA3-B0CFA7921DD1}"/>
                    </a:ext>
                  </a:extLst>
                </p:cNvPr>
                <p:cNvSpPr/>
                <p:nvPr/>
              </p:nvSpPr>
              <p:spPr>
                <a:xfrm>
                  <a:off x="3977710" y="3177333"/>
                  <a:ext cx="189990" cy="98137"/>
                </a:xfrm>
                <a:custGeom>
                  <a:avLst/>
                  <a:gdLst>
                    <a:gd name="csX0" fmla="*/ 135718 w 189990"/>
                    <a:gd name="csY0" fmla="*/ 98137 h 98137"/>
                    <a:gd name="csX1" fmla="*/ 54272 w 189990"/>
                    <a:gd name="csY1" fmla="*/ 98137 h 98137"/>
                    <a:gd name="csX2" fmla="*/ 0 w 189990"/>
                    <a:gd name="csY2" fmla="*/ 44414 h 98137"/>
                    <a:gd name="csX3" fmla="*/ 0 w 189990"/>
                    <a:gd name="csY3" fmla="*/ 15203 h 98137"/>
                    <a:gd name="csX4" fmla="*/ 15358 w 189990"/>
                    <a:gd name="csY4" fmla="*/ 0 h 98137"/>
                    <a:gd name="csX5" fmla="*/ 30717 w 189990"/>
                    <a:gd name="csY5" fmla="*/ 15203 h 98137"/>
                    <a:gd name="csX6" fmla="*/ 30717 w 189990"/>
                    <a:gd name="csY6" fmla="*/ 44414 h 98137"/>
                    <a:gd name="csX7" fmla="*/ 54272 w 189990"/>
                    <a:gd name="csY7" fmla="*/ 67732 h 98137"/>
                    <a:gd name="csX8" fmla="*/ 135719 w 189990"/>
                    <a:gd name="csY8" fmla="*/ 67732 h 98137"/>
                    <a:gd name="csX9" fmla="*/ 159274 w 189990"/>
                    <a:gd name="csY9" fmla="*/ 44414 h 98137"/>
                    <a:gd name="csX10" fmla="*/ 159274 w 189990"/>
                    <a:gd name="csY10" fmla="*/ 15203 h 98137"/>
                    <a:gd name="csX11" fmla="*/ 174632 w 189990"/>
                    <a:gd name="csY11" fmla="*/ 0 h 98137"/>
                    <a:gd name="csX12" fmla="*/ 189990 w 189990"/>
                    <a:gd name="csY12" fmla="*/ 15203 h 98137"/>
                    <a:gd name="csX13" fmla="*/ 189990 w 189990"/>
                    <a:gd name="csY13" fmla="*/ 44414 h 98137"/>
                    <a:gd name="csX14" fmla="*/ 135719 w 189990"/>
                    <a:gd name="csY14" fmla="*/ 98137 h 98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9990" h="98137">
                      <a:moveTo>
                        <a:pt x="135718" y="98137"/>
                      </a:moveTo>
                      <a:lnTo>
                        <a:pt x="54272" y="98137"/>
                      </a:lnTo>
                      <a:cubicBezTo>
                        <a:pt x="24344" y="98137"/>
                        <a:pt x="0" y="74039"/>
                        <a:pt x="0" y="44414"/>
                      </a:cubicBezTo>
                      <a:lnTo>
                        <a:pt x="0" y="15203"/>
                      </a:lnTo>
                      <a:cubicBezTo>
                        <a:pt x="0" y="6813"/>
                        <a:pt x="6883" y="0"/>
                        <a:pt x="15358" y="0"/>
                      </a:cubicBezTo>
                      <a:cubicBezTo>
                        <a:pt x="23834" y="0"/>
                        <a:pt x="30717" y="6813"/>
                        <a:pt x="30717" y="15203"/>
                      </a:cubicBezTo>
                      <a:lnTo>
                        <a:pt x="30717" y="44414"/>
                      </a:lnTo>
                      <a:cubicBezTo>
                        <a:pt x="30717" y="57275"/>
                        <a:pt x="41280" y="67732"/>
                        <a:pt x="54272" y="67732"/>
                      </a:cubicBezTo>
                      <a:lnTo>
                        <a:pt x="135719" y="67732"/>
                      </a:lnTo>
                      <a:cubicBezTo>
                        <a:pt x="148710" y="67732"/>
                        <a:pt x="159274" y="57275"/>
                        <a:pt x="159274" y="44414"/>
                      </a:cubicBezTo>
                      <a:lnTo>
                        <a:pt x="159274" y="15203"/>
                      </a:lnTo>
                      <a:cubicBezTo>
                        <a:pt x="159274" y="6813"/>
                        <a:pt x="166157" y="0"/>
                        <a:pt x="174632" y="0"/>
                      </a:cubicBezTo>
                      <a:cubicBezTo>
                        <a:pt x="183108" y="0"/>
                        <a:pt x="189990" y="6813"/>
                        <a:pt x="189990" y="15203"/>
                      </a:cubicBezTo>
                      <a:lnTo>
                        <a:pt x="189990" y="44414"/>
                      </a:lnTo>
                      <a:cubicBezTo>
                        <a:pt x="189990" y="74039"/>
                        <a:pt x="165646" y="98137"/>
                        <a:pt x="135719" y="9813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 name="Forme libre 95">
                  <a:extLst>
                    <a:ext uri="{FF2B5EF4-FFF2-40B4-BE49-F238E27FC236}">
                      <a16:creationId xmlns:a16="http://schemas.microsoft.com/office/drawing/2014/main" id="{AAE896F8-0BAD-4DAF-F71D-569315FDB911}"/>
                    </a:ext>
                  </a:extLst>
                </p:cNvPr>
                <p:cNvSpPr/>
                <p:nvPr/>
              </p:nvSpPr>
              <p:spPr>
                <a:xfrm>
                  <a:off x="3944457" y="3102375"/>
                  <a:ext cx="256496" cy="105363"/>
                </a:xfrm>
                <a:custGeom>
                  <a:avLst/>
                  <a:gdLst>
                    <a:gd name="csX0" fmla="*/ 209648 w 256496"/>
                    <a:gd name="csY0" fmla="*/ 105364 h 105363"/>
                    <a:gd name="csX1" fmla="*/ 46848 w 256496"/>
                    <a:gd name="csY1" fmla="*/ 105364 h 105363"/>
                    <a:gd name="csX2" fmla="*/ 0 w 256496"/>
                    <a:gd name="csY2" fmla="*/ 58990 h 105363"/>
                    <a:gd name="csX3" fmla="*/ 0 w 256496"/>
                    <a:gd name="csY3" fmla="*/ 15203 h 105363"/>
                    <a:gd name="csX4" fmla="*/ 15358 w 256496"/>
                    <a:gd name="csY4" fmla="*/ 0 h 105363"/>
                    <a:gd name="csX5" fmla="*/ 56793 w 256496"/>
                    <a:gd name="csY5" fmla="*/ 0 h 105363"/>
                    <a:gd name="csX6" fmla="*/ 72151 w 256496"/>
                    <a:gd name="csY6" fmla="*/ 15203 h 105363"/>
                    <a:gd name="csX7" fmla="*/ 56793 w 256496"/>
                    <a:gd name="csY7" fmla="*/ 30406 h 105363"/>
                    <a:gd name="csX8" fmla="*/ 30717 w 256496"/>
                    <a:gd name="csY8" fmla="*/ 30406 h 105363"/>
                    <a:gd name="csX9" fmla="*/ 30717 w 256496"/>
                    <a:gd name="csY9" fmla="*/ 58990 h 105363"/>
                    <a:gd name="csX10" fmla="*/ 46848 w 256496"/>
                    <a:gd name="csY10" fmla="*/ 74958 h 105363"/>
                    <a:gd name="csX11" fmla="*/ 209648 w 256496"/>
                    <a:gd name="csY11" fmla="*/ 74958 h 105363"/>
                    <a:gd name="csX12" fmla="*/ 225780 w 256496"/>
                    <a:gd name="csY12" fmla="*/ 58990 h 105363"/>
                    <a:gd name="csX13" fmla="*/ 225780 w 256496"/>
                    <a:gd name="csY13" fmla="*/ 30406 h 105363"/>
                    <a:gd name="csX14" fmla="*/ 100579 w 256496"/>
                    <a:gd name="csY14" fmla="*/ 30406 h 105363"/>
                    <a:gd name="csX15" fmla="*/ 85220 w 256496"/>
                    <a:gd name="csY15" fmla="*/ 15203 h 105363"/>
                    <a:gd name="csX16" fmla="*/ 100579 w 256496"/>
                    <a:gd name="csY16" fmla="*/ 0 h 105363"/>
                    <a:gd name="csX17" fmla="*/ 241138 w 256496"/>
                    <a:gd name="csY17" fmla="*/ 0 h 105363"/>
                    <a:gd name="csX18" fmla="*/ 256496 w 256496"/>
                    <a:gd name="csY18" fmla="*/ 15203 h 105363"/>
                    <a:gd name="csX19" fmla="*/ 256496 w 256496"/>
                    <a:gd name="csY19" fmla="*/ 58990 h 105363"/>
                    <a:gd name="csX20" fmla="*/ 209648 w 256496"/>
                    <a:gd name="csY20" fmla="*/ 105364 h 105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6496" h="105363">
                      <a:moveTo>
                        <a:pt x="209648" y="105364"/>
                      </a:moveTo>
                      <a:lnTo>
                        <a:pt x="46848" y="105364"/>
                      </a:lnTo>
                      <a:cubicBezTo>
                        <a:pt x="21019" y="105364"/>
                        <a:pt x="0" y="84557"/>
                        <a:pt x="0" y="58990"/>
                      </a:cubicBezTo>
                      <a:lnTo>
                        <a:pt x="0" y="15203"/>
                      </a:lnTo>
                      <a:cubicBezTo>
                        <a:pt x="0" y="6813"/>
                        <a:pt x="6883" y="0"/>
                        <a:pt x="15358" y="0"/>
                      </a:cubicBezTo>
                      <a:lnTo>
                        <a:pt x="56793" y="0"/>
                      </a:lnTo>
                      <a:cubicBezTo>
                        <a:pt x="65269" y="0"/>
                        <a:pt x="72151" y="6813"/>
                        <a:pt x="72151" y="15203"/>
                      </a:cubicBezTo>
                      <a:cubicBezTo>
                        <a:pt x="72151" y="23593"/>
                        <a:pt x="65269" y="30406"/>
                        <a:pt x="56793" y="30406"/>
                      </a:cubicBezTo>
                      <a:lnTo>
                        <a:pt x="30717" y="30406"/>
                      </a:lnTo>
                      <a:lnTo>
                        <a:pt x="30717" y="58990"/>
                      </a:lnTo>
                      <a:cubicBezTo>
                        <a:pt x="30717" y="67793"/>
                        <a:pt x="37955" y="74958"/>
                        <a:pt x="46848" y="74958"/>
                      </a:cubicBezTo>
                      <a:lnTo>
                        <a:pt x="209648" y="74958"/>
                      </a:lnTo>
                      <a:cubicBezTo>
                        <a:pt x="218542" y="74958"/>
                        <a:pt x="225780" y="67793"/>
                        <a:pt x="225780" y="58990"/>
                      </a:cubicBezTo>
                      <a:lnTo>
                        <a:pt x="225780" y="30406"/>
                      </a:lnTo>
                      <a:lnTo>
                        <a:pt x="100579" y="30406"/>
                      </a:lnTo>
                      <a:cubicBezTo>
                        <a:pt x="92103" y="30406"/>
                        <a:pt x="85220" y="23593"/>
                        <a:pt x="85220" y="15203"/>
                      </a:cubicBezTo>
                      <a:cubicBezTo>
                        <a:pt x="85220" y="6813"/>
                        <a:pt x="92103" y="0"/>
                        <a:pt x="100579" y="0"/>
                      </a:cubicBezTo>
                      <a:lnTo>
                        <a:pt x="241138" y="0"/>
                      </a:lnTo>
                      <a:cubicBezTo>
                        <a:pt x="249614" y="0"/>
                        <a:pt x="256496" y="6813"/>
                        <a:pt x="256496" y="15203"/>
                      </a:cubicBezTo>
                      <a:lnTo>
                        <a:pt x="256496" y="58990"/>
                      </a:lnTo>
                      <a:cubicBezTo>
                        <a:pt x="256496" y="84557"/>
                        <a:pt x="235477" y="105364"/>
                        <a:pt x="209648" y="105364"/>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1" name="Forme libre 96">
                <a:extLst>
                  <a:ext uri="{FF2B5EF4-FFF2-40B4-BE49-F238E27FC236}">
                    <a16:creationId xmlns:a16="http://schemas.microsoft.com/office/drawing/2014/main" id="{39932943-7D32-3129-66C4-13F4FF2AB99F}"/>
                  </a:ext>
                </a:extLst>
              </p:cNvPr>
              <p:cNvSpPr/>
              <p:nvPr/>
            </p:nvSpPr>
            <p:spPr>
              <a:xfrm>
                <a:off x="3959723" y="2865700"/>
                <a:ext cx="226518" cy="204094"/>
              </a:xfrm>
              <a:custGeom>
                <a:avLst/>
                <a:gdLst>
                  <a:gd name="csX0" fmla="*/ 79095 w 226518"/>
                  <a:gd name="csY0" fmla="*/ 204094 h 204094"/>
                  <a:gd name="csX1" fmla="*/ 71687 w 226518"/>
                  <a:gd name="csY1" fmla="*/ 165903 h 204094"/>
                  <a:gd name="csX2" fmla="*/ 64062 w 226518"/>
                  <a:gd name="csY2" fmla="*/ 126763 h 204094"/>
                  <a:gd name="csX3" fmla="*/ 58030 w 226518"/>
                  <a:gd name="csY3" fmla="*/ 87975 h 204094"/>
                  <a:gd name="csX4" fmla="*/ 11491 w 226518"/>
                  <a:gd name="csY4" fmla="*/ 67276 h 204094"/>
                  <a:gd name="csX5" fmla="*/ 2459 w 226518"/>
                  <a:gd name="csY5" fmla="*/ 26138 h 204094"/>
                  <a:gd name="csX6" fmla="*/ 35975 w 226518"/>
                  <a:gd name="csY6" fmla="*/ 233 h 204094"/>
                  <a:gd name="csX7" fmla="*/ 84617 w 226518"/>
                  <a:gd name="csY7" fmla="*/ 58144 h 204094"/>
                  <a:gd name="csX8" fmla="*/ 141905 w 226518"/>
                  <a:gd name="csY8" fmla="*/ 58098 h 204094"/>
                  <a:gd name="csX9" fmla="*/ 190531 w 226518"/>
                  <a:gd name="csY9" fmla="*/ 233 h 204094"/>
                  <a:gd name="csX10" fmla="*/ 224063 w 226518"/>
                  <a:gd name="csY10" fmla="*/ 26146 h 204094"/>
                  <a:gd name="csX11" fmla="*/ 215030 w 226518"/>
                  <a:gd name="csY11" fmla="*/ 67276 h 204094"/>
                  <a:gd name="csX12" fmla="*/ 168476 w 226518"/>
                  <a:gd name="csY12" fmla="*/ 87929 h 204094"/>
                  <a:gd name="csX13" fmla="*/ 162444 w 226518"/>
                  <a:gd name="csY13" fmla="*/ 126756 h 204094"/>
                  <a:gd name="csX14" fmla="*/ 154835 w 226518"/>
                  <a:gd name="csY14" fmla="*/ 165835 h 204094"/>
                  <a:gd name="csX15" fmla="*/ 147581 w 226518"/>
                  <a:gd name="csY15" fmla="*/ 203099 h 204094"/>
                  <a:gd name="csX16" fmla="*/ 132254 w 226518"/>
                  <a:gd name="csY16" fmla="*/ 201783 h 204094"/>
                  <a:gd name="csX17" fmla="*/ 117081 w 226518"/>
                  <a:gd name="csY17" fmla="*/ 199471 h 204094"/>
                  <a:gd name="csX18" fmla="*/ 117236 w 226518"/>
                  <a:gd name="csY18" fmla="*/ 198476 h 204094"/>
                  <a:gd name="csX19" fmla="*/ 124845 w 226518"/>
                  <a:gd name="csY19" fmla="*/ 159290 h 204094"/>
                  <a:gd name="csX20" fmla="*/ 132099 w 226518"/>
                  <a:gd name="csY20" fmla="*/ 122124 h 204094"/>
                  <a:gd name="csX21" fmla="*/ 137327 w 226518"/>
                  <a:gd name="csY21" fmla="*/ 88442 h 204094"/>
                  <a:gd name="csX22" fmla="*/ 89180 w 226518"/>
                  <a:gd name="csY22" fmla="*/ 88481 h 204094"/>
                  <a:gd name="csX23" fmla="*/ 94407 w 226518"/>
                  <a:gd name="csY23" fmla="*/ 122132 h 204094"/>
                  <a:gd name="csX24" fmla="*/ 101676 w 226518"/>
                  <a:gd name="csY24" fmla="*/ 159351 h 204094"/>
                  <a:gd name="csX25" fmla="*/ 109286 w 226518"/>
                  <a:gd name="csY25" fmla="*/ 198476 h 204094"/>
                  <a:gd name="csX26" fmla="*/ 94268 w 226518"/>
                  <a:gd name="csY26" fmla="*/ 201783 h 204094"/>
                  <a:gd name="csX27" fmla="*/ 79095 w 226518"/>
                  <a:gd name="csY27" fmla="*/ 204094 h 204094"/>
                  <a:gd name="csX28" fmla="*/ 40027 w 226518"/>
                  <a:gd name="csY28" fmla="*/ 30440 h 204094"/>
                  <a:gd name="csX29" fmla="*/ 38790 w 226518"/>
                  <a:gd name="csY29" fmla="*/ 30501 h 204094"/>
                  <a:gd name="csX30" fmla="*/ 31335 w 226518"/>
                  <a:gd name="csY30" fmla="*/ 36472 h 204094"/>
                  <a:gd name="csX31" fmla="*/ 33206 w 226518"/>
                  <a:gd name="csY31" fmla="*/ 45781 h 204094"/>
                  <a:gd name="csX32" fmla="*/ 53313 w 226518"/>
                  <a:gd name="csY32" fmla="*/ 56299 h 204094"/>
                  <a:gd name="csX33" fmla="*/ 40027 w 226518"/>
                  <a:gd name="csY33" fmla="*/ 30440 h 204094"/>
                  <a:gd name="csX34" fmla="*/ 186464 w 226518"/>
                  <a:gd name="csY34" fmla="*/ 30440 h 204094"/>
                  <a:gd name="csX35" fmla="*/ 173209 w 226518"/>
                  <a:gd name="csY35" fmla="*/ 56276 h 204094"/>
                  <a:gd name="csX36" fmla="*/ 193315 w 226518"/>
                  <a:gd name="csY36" fmla="*/ 45781 h 204094"/>
                  <a:gd name="csX37" fmla="*/ 195171 w 226518"/>
                  <a:gd name="csY37" fmla="*/ 36480 h 204094"/>
                  <a:gd name="csX38" fmla="*/ 187716 w 226518"/>
                  <a:gd name="csY38" fmla="*/ 30501 h 204094"/>
                  <a:gd name="csX39" fmla="*/ 186464 w 226518"/>
                  <a:gd name="csY39" fmla="*/ 30440 h 204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26518" h="204094">
                    <a:moveTo>
                      <a:pt x="79095" y="204094"/>
                    </a:moveTo>
                    <a:cubicBezTo>
                      <a:pt x="76528" y="187667"/>
                      <a:pt x="74177" y="177087"/>
                      <a:pt x="71687" y="165903"/>
                    </a:cubicBezTo>
                    <a:cubicBezTo>
                      <a:pt x="69197" y="154727"/>
                      <a:pt x="66614" y="143183"/>
                      <a:pt x="64062" y="126763"/>
                    </a:cubicBezTo>
                    <a:lnTo>
                      <a:pt x="58030" y="87975"/>
                    </a:lnTo>
                    <a:cubicBezTo>
                      <a:pt x="44837" y="86421"/>
                      <a:pt x="25922" y="81568"/>
                      <a:pt x="11491" y="67276"/>
                    </a:cubicBezTo>
                    <a:cubicBezTo>
                      <a:pt x="588" y="56490"/>
                      <a:pt x="-2862" y="40728"/>
                      <a:pt x="2459" y="26138"/>
                    </a:cubicBezTo>
                    <a:cubicBezTo>
                      <a:pt x="7779" y="11555"/>
                      <a:pt x="20632" y="1634"/>
                      <a:pt x="35975" y="233"/>
                    </a:cubicBezTo>
                    <a:cubicBezTo>
                      <a:pt x="75863" y="-3380"/>
                      <a:pt x="81802" y="37069"/>
                      <a:pt x="84617" y="58144"/>
                    </a:cubicBezTo>
                    <a:lnTo>
                      <a:pt x="141905" y="58098"/>
                    </a:lnTo>
                    <a:cubicBezTo>
                      <a:pt x="144720" y="37016"/>
                      <a:pt x="150442" y="-3433"/>
                      <a:pt x="190531" y="233"/>
                    </a:cubicBezTo>
                    <a:cubicBezTo>
                      <a:pt x="205890" y="1634"/>
                      <a:pt x="218727" y="11563"/>
                      <a:pt x="224063" y="26146"/>
                    </a:cubicBezTo>
                    <a:cubicBezTo>
                      <a:pt x="229383" y="40736"/>
                      <a:pt x="225919" y="56490"/>
                      <a:pt x="215030" y="67276"/>
                    </a:cubicBezTo>
                    <a:cubicBezTo>
                      <a:pt x="200677" y="81468"/>
                      <a:pt x="181932" y="86352"/>
                      <a:pt x="168476" y="87929"/>
                    </a:cubicBezTo>
                    <a:lnTo>
                      <a:pt x="162444" y="126756"/>
                    </a:lnTo>
                    <a:cubicBezTo>
                      <a:pt x="159892" y="143153"/>
                      <a:pt x="157325" y="154681"/>
                      <a:pt x="154835" y="165835"/>
                    </a:cubicBezTo>
                    <a:cubicBezTo>
                      <a:pt x="152345" y="177042"/>
                      <a:pt x="149994" y="187621"/>
                      <a:pt x="147581" y="203099"/>
                    </a:cubicBezTo>
                    <a:lnTo>
                      <a:pt x="132254" y="201783"/>
                    </a:lnTo>
                    <a:lnTo>
                      <a:pt x="117081" y="199471"/>
                    </a:lnTo>
                    <a:lnTo>
                      <a:pt x="117236" y="198476"/>
                    </a:lnTo>
                    <a:cubicBezTo>
                      <a:pt x="119788" y="182040"/>
                      <a:pt x="122355" y="170474"/>
                      <a:pt x="124845" y="159290"/>
                    </a:cubicBezTo>
                    <a:cubicBezTo>
                      <a:pt x="127335" y="148113"/>
                      <a:pt x="129686" y="137557"/>
                      <a:pt x="132099" y="122124"/>
                    </a:cubicBezTo>
                    <a:lnTo>
                      <a:pt x="137327" y="88442"/>
                    </a:lnTo>
                    <a:lnTo>
                      <a:pt x="89180" y="88481"/>
                    </a:lnTo>
                    <a:lnTo>
                      <a:pt x="94407" y="122132"/>
                    </a:lnTo>
                    <a:cubicBezTo>
                      <a:pt x="96820" y="137580"/>
                      <a:pt x="99171" y="148159"/>
                      <a:pt x="101676" y="159351"/>
                    </a:cubicBezTo>
                    <a:cubicBezTo>
                      <a:pt x="104151" y="170519"/>
                      <a:pt x="106734" y="182063"/>
                      <a:pt x="109286" y="198476"/>
                    </a:cubicBezTo>
                    <a:lnTo>
                      <a:pt x="94268" y="201783"/>
                    </a:lnTo>
                    <a:lnTo>
                      <a:pt x="79095" y="204094"/>
                    </a:lnTo>
                    <a:close/>
                    <a:moveTo>
                      <a:pt x="40027" y="30440"/>
                    </a:moveTo>
                    <a:cubicBezTo>
                      <a:pt x="39625" y="30440"/>
                      <a:pt x="39207" y="30463"/>
                      <a:pt x="38790" y="30501"/>
                    </a:cubicBezTo>
                    <a:cubicBezTo>
                      <a:pt x="33871" y="30953"/>
                      <a:pt x="31938" y="34826"/>
                      <a:pt x="31335" y="36472"/>
                    </a:cubicBezTo>
                    <a:cubicBezTo>
                      <a:pt x="30747" y="38118"/>
                      <a:pt x="29711" y="42328"/>
                      <a:pt x="33206" y="45781"/>
                    </a:cubicBezTo>
                    <a:cubicBezTo>
                      <a:pt x="38975" y="51491"/>
                      <a:pt x="46430" y="54607"/>
                      <a:pt x="53313" y="56299"/>
                    </a:cubicBezTo>
                    <a:cubicBezTo>
                      <a:pt x="49957" y="35186"/>
                      <a:pt x="46121" y="30440"/>
                      <a:pt x="40027" y="30440"/>
                    </a:cubicBezTo>
                    <a:close/>
                    <a:moveTo>
                      <a:pt x="186464" y="30440"/>
                    </a:moveTo>
                    <a:cubicBezTo>
                      <a:pt x="180385" y="30440"/>
                      <a:pt x="176550" y="35186"/>
                      <a:pt x="173209" y="56276"/>
                    </a:cubicBezTo>
                    <a:cubicBezTo>
                      <a:pt x="180138" y="54584"/>
                      <a:pt x="187562" y="51468"/>
                      <a:pt x="193315" y="45781"/>
                    </a:cubicBezTo>
                    <a:cubicBezTo>
                      <a:pt x="196795" y="42328"/>
                      <a:pt x="195774" y="38126"/>
                      <a:pt x="195171" y="36480"/>
                    </a:cubicBezTo>
                    <a:cubicBezTo>
                      <a:pt x="194568" y="34834"/>
                      <a:pt x="192650" y="30953"/>
                      <a:pt x="187716" y="30501"/>
                    </a:cubicBezTo>
                    <a:cubicBezTo>
                      <a:pt x="187299" y="30463"/>
                      <a:pt x="186881" y="30440"/>
                      <a:pt x="186464" y="30440"/>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
        <p:nvSpPr>
          <p:cNvPr id="54" name="Espace réservé du texte 3">
            <a:extLst>
              <a:ext uri="{FF2B5EF4-FFF2-40B4-BE49-F238E27FC236}">
                <a16:creationId xmlns:a16="http://schemas.microsoft.com/office/drawing/2014/main" id="{4421C788-1C18-FFC1-4A51-2F44EC0BBC5B}"/>
              </a:ext>
            </a:extLst>
          </p:cNvPr>
          <p:cNvSpPr txBox="1">
            <a:spLocks/>
          </p:cNvSpPr>
          <p:nvPr/>
        </p:nvSpPr>
        <p:spPr>
          <a:xfrm>
            <a:off x="5894402" y="1808510"/>
            <a:ext cx="5772336" cy="3820485"/>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marR="0" lvl="2" indent="-285750" algn="l" defTabSz="914400" rtl="0" eaLnBrk="1" fontAlgn="auto" latinLnBrk="0" hangingPunct="1">
              <a:lnSpc>
                <a:spcPct val="120000"/>
              </a:lnSpc>
              <a:spcBef>
                <a:spcPts val="1200"/>
              </a:spcBef>
              <a:spcAft>
                <a:spcPts val="0"/>
              </a:spcAft>
              <a:buClrTx/>
              <a:buSzTx/>
              <a:buFont typeface="Arial" panose="020B0604020202020204" pitchFamily="34" charset="0"/>
              <a:buChar char="•"/>
              <a:tabLst/>
              <a:defRPr/>
            </a:pPr>
            <a:r>
              <a:rPr kumimoji="0" lang="fr-CA" sz="1800" b="0" i="0" u="none" strike="noStrike" kern="1200" cap="none" spc="0" normalizeH="0" baseline="0" noProof="0" dirty="0">
                <a:ln>
                  <a:noFill/>
                </a:ln>
                <a:solidFill>
                  <a:schemeClr val="tx1"/>
                </a:solidFill>
                <a:effectLst/>
                <a:uLnTx/>
                <a:uFillTx/>
                <a:latin typeface="Archivo"/>
                <a:ea typeface="+mn-ea"/>
                <a:cs typeface="+mn-cs"/>
              </a:rPr>
              <a:t>Les services de garde éducatifs à l’enfance ou le Régime québécois d’assurance parentale sont des exemples de programmes reconnus mondialement. Ils ont besoin d’être soutenus adéquatement pour en accroître les bienfaits sur les familles.</a:t>
            </a:r>
          </a:p>
          <a:p>
            <a:pPr marL="285750" marR="0" lvl="2" indent="-285750" algn="l" defTabSz="914400" rtl="0" eaLnBrk="1" fontAlgn="auto" latinLnBrk="0" hangingPunct="1">
              <a:lnSpc>
                <a:spcPct val="120000"/>
              </a:lnSpc>
              <a:spcBef>
                <a:spcPts val="12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chemeClr val="tx1"/>
                </a:solidFill>
                <a:effectLst/>
                <a:uLnTx/>
                <a:uFillTx/>
                <a:latin typeface="Archivo"/>
                <a:ea typeface="+mn-ea"/>
                <a:cs typeface="+mn-cs"/>
              </a:rPr>
              <a:t>L’Île-du-Prince-Édouard était aux prises avec une pénurie de main-d’œuvre et a décidé d’investir massivement dans les conditions de travail du personnel éducateur pour y remédier. En 2024, seulement 2 % des éducatrices qui ont quitté leur emploi l’ont fait pour de meilleures conditions salariales, comparativement à 50 % en 2019.</a:t>
            </a:r>
            <a:endParaRPr kumimoji="0" lang="fr-CA" sz="1800" b="0" i="0" u="none" strike="noStrike" kern="1200" cap="none" spc="0" normalizeH="0" baseline="0" noProof="0" dirty="0">
              <a:ln>
                <a:noFill/>
              </a:ln>
              <a:solidFill>
                <a:schemeClr val="tx1"/>
              </a:solidFill>
              <a:effectLst/>
              <a:uLnTx/>
              <a:uFillTx/>
              <a:latin typeface="Archivo"/>
              <a:ea typeface="+mn-ea"/>
              <a:cs typeface="+mn-cs"/>
            </a:endParaRPr>
          </a:p>
        </p:txBody>
      </p:sp>
    </p:spTree>
    <p:extLst>
      <p:ext uri="{BB962C8B-B14F-4D97-AF65-F5344CB8AC3E}">
        <p14:creationId xmlns:p14="http://schemas.microsoft.com/office/powerpoint/2010/main" val="40474353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736F6-4C3B-126E-BDC4-4C141E03B0F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FE49E6-6CEC-2D03-D0FD-98082B8CE4E7}"/>
              </a:ext>
            </a:extLst>
          </p:cNvPr>
          <p:cNvSpPr>
            <a:spLocks noGrp="1"/>
          </p:cNvSpPr>
          <p:nvPr>
            <p:ph type="title"/>
          </p:nvPr>
        </p:nvSpPr>
        <p:spPr/>
        <p:txBody>
          <a:bodyPr/>
          <a:lstStyle/>
          <a:p>
            <a:r>
              <a:rPr lang="fr-CA"/>
              <a:t>Renforcer les capacités de mesure et d’évaluation </a:t>
            </a:r>
          </a:p>
        </p:txBody>
      </p:sp>
      <p:sp>
        <p:nvSpPr>
          <p:cNvPr id="3" name="Espace réservé du pied de page 2">
            <a:extLst>
              <a:ext uri="{FF2B5EF4-FFF2-40B4-BE49-F238E27FC236}">
                <a16:creationId xmlns:a16="http://schemas.microsoft.com/office/drawing/2014/main" id="{564B5272-D422-6C15-FB6E-C71F05057A93}"/>
              </a:ext>
            </a:extLst>
          </p:cNvPr>
          <p:cNvSpPr>
            <a:spLocks noGrp="1"/>
          </p:cNvSpPr>
          <p:nvPr>
            <p:ph type="ftr" sz="quarter" idx="13"/>
          </p:nvPr>
        </p:nvSpPr>
        <p:spPr/>
        <p:txBody>
          <a:bodyPr/>
          <a:lstStyle/>
          <a:p>
            <a:pPr lvl="0">
              <a:defRPr/>
            </a:pPr>
            <a:r>
              <a:rPr lang="fr-CA">
                <a:solidFill>
                  <a:srgbClr val="000000"/>
                </a:solidFill>
              </a:rPr>
              <a:t>Observatoire des tout-petits</a:t>
            </a:r>
          </a:p>
        </p:txBody>
      </p:sp>
      <p:sp>
        <p:nvSpPr>
          <p:cNvPr id="4" name="Espace réservé du numéro de diapositive 3">
            <a:extLst>
              <a:ext uri="{FF2B5EF4-FFF2-40B4-BE49-F238E27FC236}">
                <a16:creationId xmlns:a16="http://schemas.microsoft.com/office/drawing/2014/main" id="{1FEC26B8-FF5C-DB6A-67B3-0F6DBEB8924C}"/>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CA" sz="1400" b="0" i="0" u="none" strike="noStrike" kern="1200" cap="none" spc="0" normalizeH="0" baseline="0" noProof="0">
              <a:ln>
                <a:noFill/>
              </a:ln>
              <a:solidFill>
                <a:srgbClr val="000000"/>
              </a:solidFill>
              <a:effectLst/>
              <a:uLnTx/>
              <a:uFillTx/>
              <a:latin typeface="Archivo"/>
              <a:ea typeface="+mn-ea"/>
              <a:cs typeface="+mn-cs"/>
            </a:endParaRPr>
          </a:p>
        </p:txBody>
      </p:sp>
      <p:sp>
        <p:nvSpPr>
          <p:cNvPr id="5" name="Espace réservé du texte 14">
            <a:extLst>
              <a:ext uri="{FF2B5EF4-FFF2-40B4-BE49-F238E27FC236}">
                <a16:creationId xmlns:a16="http://schemas.microsoft.com/office/drawing/2014/main" id="{9D20CD37-ED7A-2C30-AC3A-E93D17746B9D}"/>
              </a:ext>
            </a:extLst>
          </p:cNvPr>
          <p:cNvSpPr txBox="1">
            <a:spLocks/>
          </p:cNvSpPr>
          <p:nvPr/>
        </p:nvSpPr>
        <p:spPr>
          <a:xfrm>
            <a:off x="423590" y="2185737"/>
            <a:ext cx="4669086" cy="3634274"/>
          </a:xfrm>
          <a:prstGeom prst="roundRect">
            <a:avLst>
              <a:gd name="adj" fmla="val 4481"/>
            </a:avLst>
          </a:prstGeom>
          <a:solidFill>
            <a:schemeClr val="bg2"/>
          </a:solidFill>
        </p:spPr>
        <p:txBody>
          <a:bodyPr lIns="180000" tIns="54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700" b="0" i="0" u="none" strike="noStrike" kern="1200" cap="none" spc="0" normalizeH="0" baseline="0" noProof="0">
                <a:ln>
                  <a:noFill/>
                </a:ln>
                <a:solidFill>
                  <a:schemeClr val="tx1"/>
                </a:solidFill>
                <a:effectLst/>
                <a:uLnTx/>
                <a:uFillTx/>
                <a:latin typeface="Archivo"/>
                <a:ea typeface="+mn-ea"/>
                <a:cs typeface="Archivo Condensed Condensed SemiBold" pitchFamily="2" charset="77"/>
              </a:rPr>
              <a:t>Le Québec ne dispose pas toujours des données nécessaires pour évaluer rigoureusement l’implantation et l’efficience de ses politiques et programmes destinés </a:t>
            </a:r>
          </a:p>
          <a:p>
            <a:pPr marL="0" marR="0" lvl="5"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700" b="0" i="0" u="none" strike="noStrike" kern="1200" cap="none" spc="0" normalizeH="0" baseline="0" noProof="0">
                <a:ln>
                  <a:noFill/>
                </a:ln>
                <a:solidFill>
                  <a:schemeClr val="tx1"/>
                </a:solidFill>
                <a:effectLst/>
                <a:uLnTx/>
                <a:uFillTx/>
                <a:latin typeface="Archivo"/>
                <a:ea typeface="+mn-ea"/>
                <a:cs typeface="Archivo Condensed Condensed SemiBold" pitchFamily="2" charset="77"/>
              </a:rPr>
              <a:t>à la petite enfance. Des investissements en évaluation renforceraient sa </a:t>
            </a:r>
            <a:r>
              <a:rPr kumimoji="0" lang="fr-CA" sz="1700" b="1" i="0" u="none" strike="noStrike" kern="1200" cap="none" spc="0" normalizeH="0" baseline="0" noProof="0">
                <a:ln>
                  <a:noFill/>
                </a:ln>
                <a:solidFill>
                  <a:schemeClr val="tx1"/>
                </a:solidFill>
                <a:effectLst/>
                <a:uLnTx/>
                <a:uFillTx/>
                <a:latin typeface="Archivo"/>
                <a:ea typeface="+mn-ea"/>
                <a:cs typeface="Archivo Condensed Condensed SemiBold" pitchFamily="2" charset="77"/>
              </a:rPr>
              <a:t>capacité à soutenir la prise de décision stratégique et à adapter les interventions aux réalités du terrain.</a:t>
            </a:r>
          </a:p>
        </p:txBody>
      </p:sp>
      <p:sp>
        <p:nvSpPr>
          <p:cNvPr id="19" name="Espace réservé du texte 3">
            <a:extLst>
              <a:ext uri="{FF2B5EF4-FFF2-40B4-BE49-F238E27FC236}">
                <a16:creationId xmlns:a16="http://schemas.microsoft.com/office/drawing/2014/main" id="{D2B0285D-0A79-BAD7-CEC5-2330005110DE}"/>
              </a:ext>
            </a:extLst>
          </p:cNvPr>
          <p:cNvSpPr txBox="1">
            <a:spLocks/>
          </p:cNvSpPr>
          <p:nvPr/>
        </p:nvSpPr>
        <p:spPr>
          <a:xfrm>
            <a:off x="941139" y="2890321"/>
            <a:ext cx="4669086"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Archivo Condensed Condensed Medium" pitchFamily="2" charset="77"/>
            </a:endParaRPr>
          </a:p>
        </p:txBody>
      </p:sp>
      <p:sp>
        <p:nvSpPr>
          <p:cNvPr id="54" name="Espace réservé du texte 3">
            <a:extLst>
              <a:ext uri="{FF2B5EF4-FFF2-40B4-BE49-F238E27FC236}">
                <a16:creationId xmlns:a16="http://schemas.microsoft.com/office/drawing/2014/main" id="{539BE5C1-0948-364F-7CA1-C42AD86A78E3}"/>
              </a:ext>
            </a:extLst>
          </p:cNvPr>
          <p:cNvSpPr txBox="1">
            <a:spLocks/>
          </p:cNvSpPr>
          <p:nvPr/>
        </p:nvSpPr>
        <p:spPr>
          <a:xfrm>
            <a:off x="5858050" y="2210077"/>
            <a:ext cx="5665718" cy="328252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CA" sz="1700" b="0" i="0" u="none" strike="noStrike" kern="1200" cap="none" spc="0" normalizeH="0" baseline="0" noProof="0">
                <a:ln>
                  <a:noFill/>
                </a:ln>
                <a:solidFill>
                  <a:schemeClr val="tx1"/>
                </a:solidFill>
                <a:effectLst/>
                <a:uLnTx/>
                <a:uFillTx/>
                <a:latin typeface="Archivo"/>
                <a:ea typeface="+mn-ea"/>
                <a:cs typeface="+mn-cs"/>
              </a:rPr>
              <a:t>Il existe des initiatives porteuses sur lesquelles prendre exemple .</a:t>
            </a:r>
          </a:p>
          <a:p>
            <a:pPr marL="285750" marR="0" lvl="2" indent="-285750" algn="l" defTabSz="914400" rtl="0" eaLnBrk="1" fontAlgn="auto" latinLnBrk="0" hangingPunct="1">
              <a:lnSpc>
                <a:spcPct val="120000"/>
              </a:lnSpc>
              <a:spcBef>
                <a:spcPts val="1200"/>
              </a:spcBef>
              <a:spcAft>
                <a:spcPts val="0"/>
              </a:spcAft>
              <a:buClrTx/>
              <a:buSzTx/>
              <a:buFont typeface="Arial" panose="020B0604020202020204" pitchFamily="34" charset="0"/>
              <a:buChar char="•"/>
              <a:tabLst/>
              <a:defRPr/>
            </a:pPr>
            <a:r>
              <a:rPr kumimoji="0" lang="fr-CA" sz="1700" b="0" i="0" u="none" strike="noStrike" kern="1200" cap="none" spc="0" normalizeH="0" baseline="0" noProof="0">
                <a:ln>
                  <a:noFill/>
                </a:ln>
                <a:solidFill>
                  <a:schemeClr val="tx1"/>
                </a:solidFill>
                <a:effectLst/>
                <a:uLnTx/>
                <a:uFillTx/>
                <a:latin typeface="Archivo"/>
                <a:ea typeface="+mn-ea"/>
                <a:cs typeface="+mn-cs"/>
              </a:rPr>
              <a:t>Depuis 2013, les </a:t>
            </a:r>
            <a:r>
              <a:rPr kumimoji="0" lang="fr-CA" sz="1700" b="0" i="1" u="sng" strike="noStrike" kern="1200" cap="none" spc="0" normalizeH="0" baseline="0" noProof="0" err="1">
                <a:ln>
                  <a:noFill/>
                </a:ln>
                <a:solidFill>
                  <a:srgbClr val="711113"/>
                </a:solidFill>
                <a:effectLst/>
                <a:uLnTx/>
                <a:uFillTx/>
                <a:latin typeface="Archivo"/>
                <a:ea typeface="+mn-ea"/>
                <a:cs typeface="+mn-cs"/>
                <a:hlinkClick r:id="rId2" tooltip="https://www.gov.uk/guidance/what-works-network">
                  <a:extLst>
                    <a:ext uri="{A12FA001-AC4F-418D-AE19-62706E023703}">
                      <ahyp:hlinkClr xmlns:ahyp="http://schemas.microsoft.com/office/drawing/2018/hyperlinkcolor" val="tx"/>
                    </a:ext>
                  </a:extLst>
                </a:hlinkClick>
              </a:rPr>
              <a:t>What</a:t>
            </a:r>
            <a:r>
              <a:rPr kumimoji="0" lang="fr-CA" sz="1700" b="0" i="1" u="sng" strike="noStrike" kern="1200" cap="none" spc="0" normalizeH="0" baseline="0" noProof="0">
                <a:ln>
                  <a:noFill/>
                </a:ln>
                <a:solidFill>
                  <a:schemeClr val="tx1"/>
                </a:solidFill>
                <a:effectLst/>
                <a:uLnTx/>
                <a:uFillTx/>
                <a:latin typeface="Archivo"/>
                <a:ea typeface="+mn-ea"/>
                <a:cs typeface="+mn-cs"/>
                <a:hlinkClick r:id="rId2" tooltip="https://www.gov.uk/guidance/what-works-network">
                  <a:extLst>
                    <a:ext uri="{A12FA001-AC4F-418D-AE19-62706E023703}">
                      <ahyp:hlinkClr xmlns:ahyp="http://schemas.microsoft.com/office/drawing/2018/hyperlinkcolor" val="tx"/>
                    </a:ext>
                  </a:extLst>
                </a:hlinkClick>
              </a:rPr>
              <a:t> Works Centres</a:t>
            </a:r>
            <a:r>
              <a:rPr kumimoji="0" lang="fr-CA" sz="1700" b="0" i="0" u="none" strike="noStrike" kern="1200" cap="none" spc="0" normalizeH="0" baseline="0" noProof="0">
                <a:ln>
                  <a:noFill/>
                </a:ln>
                <a:solidFill>
                  <a:schemeClr val="tx1"/>
                </a:solidFill>
                <a:effectLst/>
                <a:uLnTx/>
                <a:uFillTx/>
                <a:latin typeface="Archivo"/>
                <a:ea typeface="+mn-ea"/>
                <a:cs typeface="+mn-cs"/>
              </a:rPr>
              <a:t> forment un réseau de 13 centres de recherche indépendants au Royaume-Uni. Ils agissent comme des </a:t>
            </a:r>
            <a:r>
              <a:rPr kumimoji="0" lang="fr-CA" sz="1700" b="1" i="0" u="none" strike="noStrike" kern="1200" cap="none" spc="0" normalizeH="0" baseline="0" noProof="0">
                <a:ln>
                  <a:noFill/>
                </a:ln>
                <a:solidFill>
                  <a:schemeClr val="tx1"/>
                </a:solidFill>
                <a:effectLst/>
                <a:uLnTx/>
                <a:uFillTx/>
                <a:latin typeface="Archivo"/>
                <a:ea typeface="+mn-ea"/>
                <a:cs typeface="+mn-cs"/>
              </a:rPr>
              <a:t>passerelles entre le monde de la recherche et de la politique </a:t>
            </a:r>
            <a:r>
              <a:rPr kumimoji="0" lang="fr-CA" sz="1700" b="0" i="0" u="none" strike="noStrike" kern="1200" cap="none" spc="0" normalizeH="0" baseline="0" noProof="0">
                <a:ln>
                  <a:noFill/>
                </a:ln>
                <a:solidFill>
                  <a:schemeClr val="tx1"/>
                </a:solidFill>
                <a:effectLst/>
                <a:uLnTx/>
                <a:uFillTx/>
                <a:latin typeface="Archivo"/>
                <a:ea typeface="+mn-ea"/>
                <a:cs typeface="+mn-cs"/>
              </a:rPr>
              <a:t>en produisant des outils de communications des résultats accessibles. </a:t>
            </a:r>
          </a:p>
        </p:txBody>
      </p:sp>
      <p:grpSp>
        <p:nvGrpSpPr>
          <p:cNvPr id="6" name="Groupe 5">
            <a:extLst>
              <a:ext uri="{FF2B5EF4-FFF2-40B4-BE49-F238E27FC236}">
                <a16:creationId xmlns:a16="http://schemas.microsoft.com/office/drawing/2014/main" id="{306F92B6-1408-5536-5F02-3ECA7EB3579F}"/>
              </a:ext>
            </a:extLst>
          </p:cNvPr>
          <p:cNvGrpSpPr/>
          <p:nvPr/>
        </p:nvGrpSpPr>
        <p:grpSpPr>
          <a:xfrm>
            <a:off x="740842" y="1737741"/>
            <a:ext cx="998101" cy="905055"/>
            <a:chOff x="3573656" y="2513956"/>
            <a:chExt cx="998101" cy="905055"/>
          </a:xfrm>
        </p:grpSpPr>
        <p:sp>
          <p:nvSpPr>
            <p:cNvPr id="7" name="Forme libre 80">
              <a:extLst>
                <a:ext uri="{FF2B5EF4-FFF2-40B4-BE49-F238E27FC236}">
                  <a16:creationId xmlns:a16="http://schemas.microsoft.com/office/drawing/2014/main" id="{E406BEB8-5B67-BE49-7091-871318A3D52E}"/>
                </a:ext>
              </a:extLst>
            </p:cNvPr>
            <p:cNvSpPr/>
            <p:nvPr/>
          </p:nvSpPr>
          <p:spPr>
            <a:xfrm>
              <a:off x="3573656" y="2779740"/>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2" y="545425"/>
                    <a:pt x="-56795" y="267637"/>
                    <a:pt x="19005" y="0"/>
                  </a:cubicBezTo>
                  <a:lnTo>
                    <a:pt x="998102" y="271722"/>
                  </a:lnTo>
                  <a:close/>
                </a:path>
              </a:pathLst>
            </a:custGeom>
            <a:solidFill>
              <a:schemeClr val="accent2"/>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9" name="Graphique 6">
              <a:extLst>
                <a:ext uri="{FF2B5EF4-FFF2-40B4-BE49-F238E27FC236}">
                  <a16:creationId xmlns:a16="http://schemas.microsoft.com/office/drawing/2014/main" id="{09E242E7-EDD5-1E94-1697-4F42CAC26EEA}"/>
                </a:ext>
              </a:extLst>
            </p:cNvPr>
            <p:cNvGrpSpPr/>
            <p:nvPr/>
          </p:nvGrpSpPr>
          <p:grpSpPr>
            <a:xfrm>
              <a:off x="3735474" y="2513956"/>
              <a:ext cx="674462" cy="761514"/>
              <a:chOff x="3735474" y="2513956"/>
              <a:chExt cx="674462" cy="761514"/>
            </a:xfrm>
            <a:solidFill>
              <a:schemeClr val="accent3"/>
            </a:solidFill>
          </p:grpSpPr>
          <p:grpSp>
            <p:nvGrpSpPr>
              <p:cNvPr id="10" name="Graphique 6">
                <a:extLst>
                  <a:ext uri="{FF2B5EF4-FFF2-40B4-BE49-F238E27FC236}">
                    <a16:creationId xmlns:a16="http://schemas.microsoft.com/office/drawing/2014/main" id="{C8126824-8DB9-89B3-E748-6E1B2196272D}"/>
                  </a:ext>
                </a:extLst>
              </p:cNvPr>
              <p:cNvGrpSpPr/>
              <p:nvPr/>
            </p:nvGrpSpPr>
            <p:grpSpPr>
              <a:xfrm>
                <a:off x="3735474" y="2513956"/>
                <a:ext cx="674462" cy="761514"/>
                <a:chOff x="3735474" y="2513956"/>
                <a:chExt cx="674462" cy="761514"/>
              </a:xfrm>
              <a:grpFill/>
            </p:grpSpPr>
            <p:sp>
              <p:nvSpPr>
                <p:cNvPr id="12" name="Forme libre 83">
                  <a:extLst>
                    <a:ext uri="{FF2B5EF4-FFF2-40B4-BE49-F238E27FC236}">
                      <a16:creationId xmlns:a16="http://schemas.microsoft.com/office/drawing/2014/main" id="{B65D9EE4-8852-BCC8-679E-74D474EC9882}"/>
                    </a:ext>
                  </a:extLst>
                </p:cNvPr>
                <p:cNvSpPr/>
                <p:nvPr/>
              </p:nvSpPr>
              <p:spPr>
                <a:xfrm>
                  <a:off x="3850480" y="2627686"/>
                  <a:ext cx="444385" cy="469084"/>
                </a:xfrm>
                <a:custGeom>
                  <a:avLst/>
                  <a:gdLst>
                    <a:gd name="csX0" fmla="*/ 343977 w 444385"/>
                    <a:gd name="csY0" fmla="*/ 469085 h 469084"/>
                    <a:gd name="csX1" fmla="*/ 328619 w 444385"/>
                    <a:gd name="csY1" fmla="*/ 453882 h 469084"/>
                    <a:gd name="csX2" fmla="*/ 328619 w 444385"/>
                    <a:gd name="csY2" fmla="*/ 429432 h 469084"/>
                    <a:gd name="csX3" fmla="*/ 361439 w 444385"/>
                    <a:gd name="csY3" fmla="*/ 350003 h 469084"/>
                    <a:gd name="csX4" fmla="*/ 413669 w 444385"/>
                    <a:gd name="csY4" fmla="*/ 219952 h 469084"/>
                    <a:gd name="csX5" fmla="*/ 353288 w 444385"/>
                    <a:gd name="csY5" fmla="*/ 81794 h 469084"/>
                    <a:gd name="csX6" fmla="*/ 209945 w 444385"/>
                    <a:gd name="csY6" fmla="*/ 30788 h 469084"/>
                    <a:gd name="csX7" fmla="*/ 30874 w 444385"/>
                    <a:gd name="csY7" fmla="*/ 212052 h 469084"/>
                    <a:gd name="csX8" fmla="*/ 83599 w 444385"/>
                    <a:gd name="csY8" fmla="*/ 350700 h 469084"/>
                    <a:gd name="csX9" fmla="*/ 115831 w 444385"/>
                    <a:gd name="csY9" fmla="*/ 429416 h 469084"/>
                    <a:gd name="csX10" fmla="*/ 115831 w 444385"/>
                    <a:gd name="csY10" fmla="*/ 453882 h 469084"/>
                    <a:gd name="csX11" fmla="*/ 100473 w 444385"/>
                    <a:gd name="csY11" fmla="*/ 469085 h 469084"/>
                    <a:gd name="csX12" fmla="*/ 85114 w 444385"/>
                    <a:gd name="csY12" fmla="*/ 453882 h 469084"/>
                    <a:gd name="csX13" fmla="*/ 85114 w 444385"/>
                    <a:gd name="csY13" fmla="*/ 429416 h 469084"/>
                    <a:gd name="csX14" fmla="*/ 61389 w 444385"/>
                    <a:gd name="csY14" fmla="*/ 371682 h 469084"/>
                    <a:gd name="csX15" fmla="*/ 188 w 444385"/>
                    <a:gd name="csY15" fmla="*/ 210827 h 469084"/>
                    <a:gd name="csX16" fmla="*/ 208027 w 444385"/>
                    <a:gd name="csY16" fmla="*/ 444 h 469084"/>
                    <a:gd name="csX17" fmla="*/ 374322 w 444385"/>
                    <a:gd name="csY17" fmla="*/ 59640 h 469084"/>
                    <a:gd name="csX18" fmla="*/ 444385 w 444385"/>
                    <a:gd name="csY18" fmla="*/ 219952 h 469084"/>
                    <a:gd name="csX19" fmla="*/ 383772 w 444385"/>
                    <a:gd name="csY19" fmla="*/ 370871 h 469084"/>
                    <a:gd name="csX20" fmla="*/ 359335 w 444385"/>
                    <a:gd name="csY20" fmla="*/ 429432 h 469084"/>
                    <a:gd name="csX21" fmla="*/ 359335 w 444385"/>
                    <a:gd name="csY21" fmla="*/ 453882 h 469084"/>
                    <a:gd name="csX22" fmla="*/ 343977 w 444385"/>
                    <a:gd name="csY22" fmla="*/ 469085 h 4690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44385" h="469084">
                      <a:moveTo>
                        <a:pt x="343977" y="469085"/>
                      </a:moveTo>
                      <a:cubicBezTo>
                        <a:pt x="335502" y="469085"/>
                        <a:pt x="328619" y="462272"/>
                        <a:pt x="328619" y="453882"/>
                      </a:cubicBezTo>
                      <a:lnTo>
                        <a:pt x="328619" y="429432"/>
                      </a:lnTo>
                      <a:cubicBezTo>
                        <a:pt x="328619" y="400396"/>
                        <a:pt x="340281" y="372187"/>
                        <a:pt x="361439" y="350003"/>
                      </a:cubicBezTo>
                      <a:cubicBezTo>
                        <a:pt x="395125" y="314690"/>
                        <a:pt x="413669" y="268508"/>
                        <a:pt x="413669" y="219952"/>
                      </a:cubicBezTo>
                      <a:cubicBezTo>
                        <a:pt x="413669" y="167079"/>
                        <a:pt x="392232" y="118010"/>
                        <a:pt x="353288" y="81794"/>
                      </a:cubicBezTo>
                      <a:cubicBezTo>
                        <a:pt x="314390" y="45601"/>
                        <a:pt x="263397" y="27435"/>
                        <a:pt x="209945" y="30788"/>
                      </a:cubicBezTo>
                      <a:cubicBezTo>
                        <a:pt x="113449" y="36721"/>
                        <a:pt x="34802" y="116341"/>
                        <a:pt x="30874" y="212052"/>
                      </a:cubicBezTo>
                      <a:cubicBezTo>
                        <a:pt x="28739" y="263953"/>
                        <a:pt x="47469" y="313190"/>
                        <a:pt x="83599" y="350700"/>
                      </a:cubicBezTo>
                      <a:cubicBezTo>
                        <a:pt x="104386" y="372256"/>
                        <a:pt x="115831" y="400212"/>
                        <a:pt x="115831" y="429416"/>
                      </a:cubicBezTo>
                      <a:lnTo>
                        <a:pt x="115831" y="453882"/>
                      </a:lnTo>
                      <a:cubicBezTo>
                        <a:pt x="115831" y="462272"/>
                        <a:pt x="108948" y="469085"/>
                        <a:pt x="100473" y="469085"/>
                      </a:cubicBezTo>
                      <a:cubicBezTo>
                        <a:pt x="91997" y="469085"/>
                        <a:pt x="85114" y="462272"/>
                        <a:pt x="85114" y="453882"/>
                      </a:cubicBezTo>
                      <a:lnTo>
                        <a:pt x="85114" y="429416"/>
                      </a:lnTo>
                      <a:cubicBezTo>
                        <a:pt x="85114" y="408067"/>
                        <a:pt x="76685" y="387559"/>
                        <a:pt x="61389" y="371682"/>
                      </a:cubicBezTo>
                      <a:cubicBezTo>
                        <a:pt x="19459" y="328156"/>
                        <a:pt x="-2271" y="271026"/>
                        <a:pt x="188" y="210827"/>
                      </a:cubicBezTo>
                      <a:cubicBezTo>
                        <a:pt x="4735" y="99737"/>
                        <a:pt x="96034" y="7333"/>
                        <a:pt x="208027" y="444"/>
                      </a:cubicBezTo>
                      <a:cubicBezTo>
                        <a:pt x="270140" y="-3384"/>
                        <a:pt x="329176" y="17645"/>
                        <a:pt x="374322" y="59640"/>
                      </a:cubicBezTo>
                      <a:cubicBezTo>
                        <a:pt x="418850" y="101054"/>
                        <a:pt x="444385" y="159485"/>
                        <a:pt x="444385" y="219952"/>
                      </a:cubicBezTo>
                      <a:cubicBezTo>
                        <a:pt x="444385" y="276300"/>
                        <a:pt x="422856" y="329893"/>
                        <a:pt x="383772" y="370871"/>
                      </a:cubicBezTo>
                      <a:cubicBezTo>
                        <a:pt x="368012" y="387398"/>
                        <a:pt x="359335" y="408189"/>
                        <a:pt x="359335" y="429432"/>
                      </a:cubicBezTo>
                      <a:lnTo>
                        <a:pt x="359335" y="453882"/>
                      </a:lnTo>
                      <a:cubicBezTo>
                        <a:pt x="359335" y="462272"/>
                        <a:pt x="352453" y="469085"/>
                        <a:pt x="343977" y="46908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3" name="Graphique 6">
                  <a:extLst>
                    <a:ext uri="{FF2B5EF4-FFF2-40B4-BE49-F238E27FC236}">
                      <a16:creationId xmlns:a16="http://schemas.microsoft.com/office/drawing/2014/main" id="{C2C9A88F-B4E9-7BA3-F7A9-751AEC232BE5}"/>
                    </a:ext>
                  </a:extLst>
                </p:cNvPr>
                <p:cNvGrpSpPr/>
                <p:nvPr/>
              </p:nvGrpSpPr>
              <p:grpSpPr>
                <a:xfrm>
                  <a:off x="3735474" y="2513956"/>
                  <a:ext cx="674462" cy="508339"/>
                  <a:chOff x="3735474" y="2513956"/>
                  <a:chExt cx="674462" cy="508339"/>
                </a:xfrm>
                <a:grpFill/>
              </p:grpSpPr>
              <p:sp>
                <p:nvSpPr>
                  <p:cNvPr id="16" name="Forme libre 85">
                    <a:extLst>
                      <a:ext uri="{FF2B5EF4-FFF2-40B4-BE49-F238E27FC236}">
                        <a16:creationId xmlns:a16="http://schemas.microsoft.com/office/drawing/2014/main" id="{95EFCAE8-6099-7CA1-F600-088DB3780227}"/>
                      </a:ext>
                    </a:extLst>
                  </p:cNvPr>
                  <p:cNvSpPr/>
                  <p:nvPr/>
                </p:nvSpPr>
                <p:spPr>
                  <a:xfrm>
                    <a:off x="4057347" y="2513956"/>
                    <a:ext cx="30716" cy="79482"/>
                  </a:xfrm>
                  <a:custGeom>
                    <a:avLst/>
                    <a:gdLst>
                      <a:gd name="csX0" fmla="*/ 15358 w 30716"/>
                      <a:gd name="csY0" fmla="*/ 79482 h 79482"/>
                      <a:gd name="csX1" fmla="*/ 0 w 30716"/>
                      <a:gd name="csY1" fmla="*/ 64279 h 79482"/>
                      <a:gd name="csX2" fmla="*/ 0 w 30716"/>
                      <a:gd name="csY2" fmla="*/ 15203 h 79482"/>
                      <a:gd name="csX3" fmla="*/ 15358 w 30716"/>
                      <a:gd name="csY3" fmla="*/ 0 h 79482"/>
                      <a:gd name="csX4" fmla="*/ 30717 w 30716"/>
                      <a:gd name="csY4" fmla="*/ 15203 h 79482"/>
                      <a:gd name="csX5" fmla="*/ 30717 w 30716"/>
                      <a:gd name="csY5" fmla="*/ 64279 h 79482"/>
                      <a:gd name="csX6" fmla="*/ 15358 w 30716"/>
                      <a:gd name="csY6" fmla="*/ 79482 h 7948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0716" h="79482">
                        <a:moveTo>
                          <a:pt x="15358" y="79482"/>
                        </a:moveTo>
                        <a:cubicBezTo>
                          <a:pt x="6883" y="79482"/>
                          <a:pt x="0" y="72677"/>
                          <a:pt x="0" y="64279"/>
                        </a:cubicBezTo>
                        <a:lnTo>
                          <a:pt x="0" y="15203"/>
                        </a:lnTo>
                        <a:cubicBezTo>
                          <a:pt x="0" y="6805"/>
                          <a:pt x="6883" y="0"/>
                          <a:pt x="15358" y="0"/>
                        </a:cubicBezTo>
                        <a:cubicBezTo>
                          <a:pt x="23834" y="0"/>
                          <a:pt x="30717" y="6805"/>
                          <a:pt x="30717" y="15203"/>
                        </a:cubicBezTo>
                        <a:lnTo>
                          <a:pt x="30717" y="64279"/>
                        </a:lnTo>
                        <a:cubicBezTo>
                          <a:pt x="30717" y="72677"/>
                          <a:pt x="23834" y="79482"/>
                          <a:pt x="15358" y="79482"/>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Forme libre 86">
                    <a:extLst>
                      <a:ext uri="{FF2B5EF4-FFF2-40B4-BE49-F238E27FC236}">
                        <a16:creationId xmlns:a16="http://schemas.microsoft.com/office/drawing/2014/main" id="{78C63591-6D67-27B7-1331-E0C0AFE09195}"/>
                      </a:ext>
                    </a:extLst>
                  </p:cNvPr>
                  <p:cNvSpPr/>
                  <p:nvPr/>
                </p:nvSpPr>
                <p:spPr>
                  <a:xfrm>
                    <a:off x="3896403" y="2556645"/>
                    <a:ext cx="55508" cy="72909"/>
                  </a:xfrm>
                  <a:custGeom>
                    <a:avLst/>
                    <a:gdLst>
                      <a:gd name="csX0" fmla="*/ 40166 w 55508"/>
                      <a:gd name="csY0" fmla="*/ 72909 h 72909"/>
                      <a:gd name="csX1" fmla="*/ 26850 w 55508"/>
                      <a:gd name="csY1" fmla="*/ 65308 h 72909"/>
                      <a:gd name="csX2" fmla="*/ 2057 w 55508"/>
                      <a:gd name="csY2" fmla="*/ 22799 h 72909"/>
                      <a:gd name="csX3" fmla="*/ 7687 w 55508"/>
                      <a:gd name="csY3" fmla="*/ 2031 h 72909"/>
                      <a:gd name="csX4" fmla="*/ 28659 w 55508"/>
                      <a:gd name="csY4" fmla="*/ 7596 h 72909"/>
                      <a:gd name="csX5" fmla="*/ 53452 w 55508"/>
                      <a:gd name="csY5" fmla="*/ 50105 h 72909"/>
                      <a:gd name="csX6" fmla="*/ 47822 w 55508"/>
                      <a:gd name="csY6" fmla="*/ 70873 h 72909"/>
                      <a:gd name="csX7" fmla="*/ 40166 w 55508"/>
                      <a:gd name="csY7" fmla="*/ 72909 h 729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508" h="72909">
                        <a:moveTo>
                          <a:pt x="40166" y="72909"/>
                        </a:moveTo>
                        <a:cubicBezTo>
                          <a:pt x="34861" y="72909"/>
                          <a:pt x="29695" y="70184"/>
                          <a:pt x="26850" y="65308"/>
                        </a:cubicBezTo>
                        <a:lnTo>
                          <a:pt x="2057" y="22799"/>
                        </a:lnTo>
                        <a:cubicBezTo>
                          <a:pt x="-2181" y="15527"/>
                          <a:pt x="340" y="6234"/>
                          <a:pt x="7687" y="2031"/>
                        </a:cubicBezTo>
                        <a:cubicBezTo>
                          <a:pt x="15033" y="-2148"/>
                          <a:pt x="24421" y="324"/>
                          <a:pt x="28659" y="7596"/>
                        </a:cubicBezTo>
                        <a:lnTo>
                          <a:pt x="53452" y="50105"/>
                        </a:lnTo>
                        <a:cubicBezTo>
                          <a:pt x="57690" y="57377"/>
                          <a:pt x="55169" y="66670"/>
                          <a:pt x="47822" y="70873"/>
                        </a:cubicBezTo>
                        <a:cubicBezTo>
                          <a:pt x="45409" y="72251"/>
                          <a:pt x="42765" y="72909"/>
                          <a:pt x="40166"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8" name="Forme libre 87">
                    <a:extLst>
                      <a:ext uri="{FF2B5EF4-FFF2-40B4-BE49-F238E27FC236}">
                        <a16:creationId xmlns:a16="http://schemas.microsoft.com/office/drawing/2014/main" id="{C077FDF2-56F3-F2BC-1585-77BBA64CFBD8}"/>
                      </a:ext>
                    </a:extLst>
                  </p:cNvPr>
                  <p:cNvSpPr/>
                  <p:nvPr/>
                </p:nvSpPr>
                <p:spPr>
                  <a:xfrm>
                    <a:off x="3778595" y="2673261"/>
                    <a:ext cx="73651" cy="54950"/>
                  </a:xfrm>
                  <a:custGeom>
                    <a:avLst/>
                    <a:gdLst>
                      <a:gd name="csX0" fmla="*/ 58277 w 73651"/>
                      <a:gd name="csY0" fmla="*/ 54951 h 54950"/>
                      <a:gd name="csX1" fmla="*/ 50622 w 73651"/>
                      <a:gd name="csY1" fmla="*/ 52907 h 54950"/>
                      <a:gd name="csX2" fmla="*/ 7687 w 73651"/>
                      <a:gd name="csY2" fmla="*/ 28365 h 54950"/>
                      <a:gd name="csX3" fmla="*/ 2057 w 73651"/>
                      <a:gd name="csY3" fmla="*/ 7604 h 54950"/>
                      <a:gd name="csX4" fmla="*/ 23029 w 73651"/>
                      <a:gd name="csY4" fmla="*/ 2047 h 54950"/>
                      <a:gd name="csX5" fmla="*/ 65964 w 73651"/>
                      <a:gd name="csY5" fmla="*/ 26589 h 54950"/>
                      <a:gd name="csX6" fmla="*/ 71594 w 73651"/>
                      <a:gd name="csY6" fmla="*/ 47349 h 54950"/>
                      <a:gd name="csX7" fmla="*/ 58278 w 73651"/>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1" h="54950">
                        <a:moveTo>
                          <a:pt x="58277" y="54951"/>
                        </a:moveTo>
                        <a:cubicBezTo>
                          <a:pt x="55679" y="54951"/>
                          <a:pt x="53034" y="54292"/>
                          <a:pt x="50622" y="52907"/>
                        </a:cubicBezTo>
                        <a:lnTo>
                          <a:pt x="7687" y="28365"/>
                        </a:lnTo>
                        <a:cubicBezTo>
                          <a:pt x="340" y="24170"/>
                          <a:pt x="-2181" y="14877"/>
                          <a:pt x="2057" y="7604"/>
                        </a:cubicBezTo>
                        <a:cubicBezTo>
                          <a:pt x="6295" y="332"/>
                          <a:pt x="15683" y="-2164"/>
                          <a:pt x="23029" y="2047"/>
                        </a:cubicBezTo>
                        <a:lnTo>
                          <a:pt x="65964" y="26589"/>
                        </a:lnTo>
                        <a:cubicBezTo>
                          <a:pt x="73311" y="30784"/>
                          <a:pt x="75832" y="40077"/>
                          <a:pt x="71594" y="47349"/>
                        </a:cubicBezTo>
                        <a:cubicBezTo>
                          <a:pt x="68748" y="52225"/>
                          <a:pt x="63583" y="54951"/>
                          <a:pt x="58278"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0" name="Forme libre 88">
                    <a:extLst>
                      <a:ext uri="{FF2B5EF4-FFF2-40B4-BE49-F238E27FC236}">
                        <a16:creationId xmlns:a16="http://schemas.microsoft.com/office/drawing/2014/main" id="{08576FDF-D354-5C17-060C-D7834CFE283A}"/>
                      </a:ext>
                    </a:extLst>
                  </p:cNvPr>
                  <p:cNvSpPr/>
                  <p:nvPr/>
                </p:nvSpPr>
                <p:spPr>
                  <a:xfrm>
                    <a:off x="3735474" y="2832581"/>
                    <a:ext cx="80286" cy="30405"/>
                  </a:xfrm>
                  <a:custGeom>
                    <a:avLst/>
                    <a:gdLst>
                      <a:gd name="csX0" fmla="*/ 64928 w 80286"/>
                      <a:gd name="csY0" fmla="*/ 30406 h 30405"/>
                      <a:gd name="csX1" fmla="*/ 15358 w 80286"/>
                      <a:gd name="csY1" fmla="*/ 30406 h 30405"/>
                      <a:gd name="csX2" fmla="*/ 0 w 80286"/>
                      <a:gd name="csY2" fmla="*/ 15203 h 30405"/>
                      <a:gd name="csX3" fmla="*/ 15358 w 80286"/>
                      <a:gd name="csY3" fmla="*/ 0 h 30405"/>
                      <a:gd name="csX4" fmla="*/ 64928 w 80286"/>
                      <a:gd name="csY4" fmla="*/ 0 h 30405"/>
                      <a:gd name="csX5" fmla="*/ 80287 w 80286"/>
                      <a:gd name="csY5" fmla="*/ 15203 h 30405"/>
                      <a:gd name="csX6" fmla="*/ 64928 w 80286"/>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286" h="30405">
                        <a:moveTo>
                          <a:pt x="64928" y="30406"/>
                        </a:moveTo>
                        <a:lnTo>
                          <a:pt x="15358" y="30406"/>
                        </a:lnTo>
                        <a:cubicBezTo>
                          <a:pt x="6883" y="30406"/>
                          <a:pt x="0" y="23600"/>
                          <a:pt x="0" y="15203"/>
                        </a:cubicBezTo>
                        <a:cubicBezTo>
                          <a:pt x="0" y="6805"/>
                          <a:pt x="6883" y="0"/>
                          <a:pt x="15358" y="0"/>
                        </a:cubicBezTo>
                        <a:lnTo>
                          <a:pt x="64928" y="0"/>
                        </a:lnTo>
                        <a:cubicBezTo>
                          <a:pt x="73404" y="0"/>
                          <a:pt x="80287" y="6805"/>
                          <a:pt x="80287" y="15203"/>
                        </a:cubicBezTo>
                        <a:cubicBezTo>
                          <a:pt x="80287" y="23600"/>
                          <a:pt x="73404" y="30406"/>
                          <a:pt x="64928"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1" name="Forme libre 89">
                    <a:extLst>
                      <a:ext uri="{FF2B5EF4-FFF2-40B4-BE49-F238E27FC236}">
                        <a16:creationId xmlns:a16="http://schemas.microsoft.com/office/drawing/2014/main" id="{26F36C06-4955-6EF8-9D3D-7B6180F980EB}"/>
                      </a:ext>
                    </a:extLst>
                  </p:cNvPr>
                  <p:cNvSpPr/>
                  <p:nvPr/>
                </p:nvSpPr>
                <p:spPr>
                  <a:xfrm>
                    <a:off x="3778595" y="2967348"/>
                    <a:ext cx="73650" cy="54947"/>
                  </a:xfrm>
                  <a:custGeom>
                    <a:avLst/>
                    <a:gdLst>
                      <a:gd name="csX0" fmla="*/ 15373 w 73650"/>
                      <a:gd name="csY0" fmla="*/ 54947 h 54947"/>
                      <a:gd name="csX1" fmla="*/ 2057 w 73650"/>
                      <a:gd name="csY1" fmla="*/ 47346 h 54947"/>
                      <a:gd name="csX2" fmla="*/ 7687 w 73650"/>
                      <a:gd name="csY2" fmla="*/ 26585 h 54947"/>
                      <a:gd name="csX3" fmla="*/ 50622 w 73650"/>
                      <a:gd name="csY3" fmla="*/ 2043 h 54947"/>
                      <a:gd name="csX4" fmla="*/ 71594 w 73650"/>
                      <a:gd name="csY4" fmla="*/ 7601 h 54947"/>
                      <a:gd name="csX5" fmla="*/ 65964 w 73650"/>
                      <a:gd name="csY5" fmla="*/ 28361 h 54947"/>
                      <a:gd name="csX6" fmla="*/ 23029 w 73650"/>
                      <a:gd name="csY6" fmla="*/ 52903 h 54947"/>
                      <a:gd name="csX7" fmla="*/ 15373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15373" y="54947"/>
                        </a:moveTo>
                        <a:cubicBezTo>
                          <a:pt x="10068" y="54947"/>
                          <a:pt x="4903" y="52222"/>
                          <a:pt x="2057" y="47346"/>
                        </a:cubicBezTo>
                        <a:cubicBezTo>
                          <a:pt x="-2181" y="40074"/>
                          <a:pt x="340" y="30780"/>
                          <a:pt x="7687" y="26585"/>
                        </a:cubicBezTo>
                        <a:lnTo>
                          <a:pt x="50622" y="2043"/>
                        </a:lnTo>
                        <a:cubicBezTo>
                          <a:pt x="57953" y="-2167"/>
                          <a:pt x="67356" y="344"/>
                          <a:pt x="71594" y="7601"/>
                        </a:cubicBezTo>
                        <a:cubicBezTo>
                          <a:pt x="75832" y="14873"/>
                          <a:pt x="73311" y="24166"/>
                          <a:pt x="65964" y="28361"/>
                        </a:cubicBezTo>
                        <a:lnTo>
                          <a:pt x="23029" y="52903"/>
                        </a:lnTo>
                        <a:cubicBezTo>
                          <a:pt x="20617" y="54289"/>
                          <a:pt x="17972" y="54947"/>
                          <a:pt x="15373"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2" name="Forme libre 90">
                    <a:extLst>
                      <a:ext uri="{FF2B5EF4-FFF2-40B4-BE49-F238E27FC236}">
                        <a16:creationId xmlns:a16="http://schemas.microsoft.com/office/drawing/2014/main" id="{AC92EC7C-461A-95CD-D5AA-36FDD235E982}"/>
                      </a:ext>
                    </a:extLst>
                  </p:cNvPr>
                  <p:cNvSpPr/>
                  <p:nvPr/>
                </p:nvSpPr>
                <p:spPr>
                  <a:xfrm>
                    <a:off x="4293165" y="2967348"/>
                    <a:ext cx="73650" cy="54947"/>
                  </a:xfrm>
                  <a:custGeom>
                    <a:avLst/>
                    <a:gdLst>
                      <a:gd name="csX0" fmla="*/ 58277 w 73650"/>
                      <a:gd name="csY0" fmla="*/ 54947 h 54947"/>
                      <a:gd name="csX1" fmla="*/ 50622 w 73650"/>
                      <a:gd name="csY1" fmla="*/ 52903 h 54947"/>
                      <a:gd name="csX2" fmla="*/ 7687 w 73650"/>
                      <a:gd name="csY2" fmla="*/ 28361 h 54947"/>
                      <a:gd name="csX3" fmla="*/ 2057 w 73650"/>
                      <a:gd name="csY3" fmla="*/ 7601 h 54947"/>
                      <a:gd name="csX4" fmla="*/ 23029 w 73650"/>
                      <a:gd name="csY4" fmla="*/ 2043 h 54947"/>
                      <a:gd name="csX5" fmla="*/ 65964 w 73650"/>
                      <a:gd name="csY5" fmla="*/ 26585 h 54947"/>
                      <a:gd name="csX6" fmla="*/ 71594 w 73650"/>
                      <a:gd name="csY6" fmla="*/ 47346 h 54947"/>
                      <a:gd name="csX7" fmla="*/ 58277 w 73650"/>
                      <a:gd name="csY7" fmla="*/ 54947 h 549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47">
                        <a:moveTo>
                          <a:pt x="58277" y="54947"/>
                        </a:moveTo>
                        <a:cubicBezTo>
                          <a:pt x="55679" y="54947"/>
                          <a:pt x="53034" y="54289"/>
                          <a:pt x="50622" y="52903"/>
                        </a:cubicBezTo>
                        <a:lnTo>
                          <a:pt x="7687" y="28361"/>
                        </a:lnTo>
                        <a:cubicBezTo>
                          <a:pt x="340" y="24166"/>
                          <a:pt x="-2181" y="14873"/>
                          <a:pt x="2057" y="7601"/>
                        </a:cubicBezTo>
                        <a:cubicBezTo>
                          <a:pt x="6295" y="344"/>
                          <a:pt x="15698" y="-2167"/>
                          <a:pt x="23029" y="2043"/>
                        </a:cubicBezTo>
                        <a:lnTo>
                          <a:pt x="65964" y="26585"/>
                        </a:lnTo>
                        <a:cubicBezTo>
                          <a:pt x="73311" y="30780"/>
                          <a:pt x="75832" y="40074"/>
                          <a:pt x="71594" y="47346"/>
                        </a:cubicBezTo>
                        <a:cubicBezTo>
                          <a:pt x="68748" y="52222"/>
                          <a:pt x="63582" y="54947"/>
                          <a:pt x="58277" y="5494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0" name="Forme libre 91">
                    <a:extLst>
                      <a:ext uri="{FF2B5EF4-FFF2-40B4-BE49-F238E27FC236}">
                        <a16:creationId xmlns:a16="http://schemas.microsoft.com/office/drawing/2014/main" id="{6E2B4020-655A-F802-F00B-82608A3FDE69}"/>
                      </a:ext>
                    </a:extLst>
                  </p:cNvPr>
                  <p:cNvSpPr/>
                  <p:nvPr/>
                </p:nvSpPr>
                <p:spPr>
                  <a:xfrm>
                    <a:off x="4329634" y="2832581"/>
                    <a:ext cx="80301" cy="30405"/>
                  </a:xfrm>
                  <a:custGeom>
                    <a:avLst/>
                    <a:gdLst>
                      <a:gd name="csX0" fmla="*/ 64944 w 80301"/>
                      <a:gd name="csY0" fmla="*/ 30406 h 30405"/>
                      <a:gd name="csX1" fmla="*/ 15358 w 80301"/>
                      <a:gd name="csY1" fmla="*/ 30406 h 30405"/>
                      <a:gd name="csX2" fmla="*/ 0 w 80301"/>
                      <a:gd name="csY2" fmla="*/ 15203 h 30405"/>
                      <a:gd name="csX3" fmla="*/ 15358 w 80301"/>
                      <a:gd name="csY3" fmla="*/ 0 h 30405"/>
                      <a:gd name="csX4" fmla="*/ 64944 w 80301"/>
                      <a:gd name="csY4" fmla="*/ 0 h 30405"/>
                      <a:gd name="csX5" fmla="*/ 80302 w 80301"/>
                      <a:gd name="csY5" fmla="*/ 15203 h 30405"/>
                      <a:gd name="csX6" fmla="*/ 64944 w 80301"/>
                      <a:gd name="csY6" fmla="*/ 30406 h 3040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0301" h="30405">
                        <a:moveTo>
                          <a:pt x="64944" y="30406"/>
                        </a:moveTo>
                        <a:lnTo>
                          <a:pt x="15358" y="30406"/>
                        </a:lnTo>
                        <a:cubicBezTo>
                          <a:pt x="6883" y="30406"/>
                          <a:pt x="0" y="23600"/>
                          <a:pt x="0" y="15203"/>
                        </a:cubicBezTo>
                        <a:cubicBezTo>
                          <a:pt x="0" y="6805"/>
                          <a:pt x="6883" y="0"/>
                          <a:pt x="15358" y="0"/>
                        </a:cubicBezTo>
                        <a:lnTo>
                          <a:pt x="64944" y="0"/>
                        </a:lnTo>
                        <a:cubicBezTo>
                          <a:pt x="73419" y="0"/>
                          <a:pt x="80302" y="6805"/>
                          <a:pt x="80302" y="15203"/>
                        </a:cubicBezTo>
                        <a:cubicBezTo>
                          <a:pt x="80302" y="23600"/>
                          <a:pt x="73419" y="30406"/>
                          <a:pt x="64944" y="30406"/>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1" name="Forme libre 92">
                    <a:extLst>
                      <a:ext uri="{FF2B5EF4-FFF2-40B4-BE49-F238E27FC236}">
                        <a16:creationId xmlns:a16="http://schemas.microsoft.com/office/drawing/2014/main" id="{379053AD-CB3C-1A23-7D85-3D88947DA412}"/>
                      </a:ext>
                    </a:extLst>
                  </p:cNvPr>
                  <p:cNvSpPr/>
                  <p:nvPr/>
                </p:nvSpPr>
                <p:spPr>
                  <a:xfrm>
                    <a:off x="4293165" y="2673261"/>
                    <a:ext cx="73650" cy="54950"/>
                  </a:xfrm>
                  <a:custGeom>
                    <a:avLst/>
                    <a:gdLst>
                      <a:gd name="csX0" fmla="*/ 15373 w 73650"/>
                      <a:gd name="csY0" fmla="*/ 54951 h 54950"/>
                      <a:gd name="csX1" fmla="*/ 2057 w 73650"/>
                      <a:gd name="csY1" fmla="*/ 47349 h 54950"/>
                      <a:gd name="csX2" fmla="*/ 7687 w 73650"/>
                      <a:gd name="csY2" fmla="*/ 26589 h 54950"/>
                      <a:gd name="csX3" fmla="*/ 50622 w 73650"/>
                      <a:gd name="csY3" fmla="*/ 2047 h 54950"/>
                      <a:gd name="csX4" fmla="*/ 71594 w 73650"/>
                      <a:gd name="csY4" fmla="*/ 7604 h 54950"/>
                      <a:gd name="csX5" fmla="*/ 65964 w 73650"/>
                      <a:gd name="csY5" fmla="*/ 28365 h 54950"/>
                      <a:gd name="csX6" fmla="*/ 23029 w 73650"/>
                      <a:gd name="csY6" fmla="*/ 52907 h 54950"/>
                      <a:gd name="csX7" fmla="*/ 15373 w 73650"/>
                      <a:gd name="csY7" fmla="*/ 54951 h 549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3650" h="54950">
                        <a:moveTo>
                          <a:pt x="15373" y="54951"/>
                        </a:moveTo>
                        <a:cubicBezTo>
                          <a:pt x="10068" y="54951"/>
                          <a:pt x="4903" y="52225"/>
                          <a:pt x="2057" y="47349"/>
                        </a:cubicBezTo>
                        <a:cubicBezTo>
                          <a:pt x="-2181" y="40077"/>
                          <a:pt x="340" y="30784"/>
                          <a:pt x="7687" y="26589"/>
                        </a:cubicBezTo>
                        <a:lnTo>
                          <a:pt x="50622" y="2047"/>
                        </a:lnTo>
                        <a:cubicBezTo>
                          <a:pt x="57968" y="-2164"/>
                          <a:pt x="67356" y="332"/>
                          <a:pt x="71594" y="7604"/>
                        </a:cubicBezTo>
                        <a:cubicBezTo>
                          <a:pt x="75832" y="14877"/>
                          <a:pt x="73311" y="24170"/>
                          <a:pt x="65964" y="28365"/>
                        </a:cubicBezTo>
                        <a:lnTo>
                          <a:pt x="23029" y="52907"/>
                        </a:lnTo>
                        <a:cubicBezTo>
                          <a:pt x="20617" y="54292"/>
                          <a:pt x="17972" y="54951"/>
                          <a:pt x="15373" y="54951"/>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2" name="Forme libre 93">
                    <a:extLst>
                      <a:ext uri="{FF2B5EF4-FFF2-40B4-BE49-F238E27FC236}">
                        <a16:creationId xmlns:a16="http://schemas.microsoft.com/office/drawing/2014/main" id="{DDDDFBB6-A2FD-30A4-8322-495574832FA0}"/>
                      </a:ext>
                    </a:extLst>
                  </p:cNvPr>
                  <p:cNvSpPr/>
                  <p:nvPr/>
                </p:nvSpPr>
                <p:spPr>
                  <a:xfrm>
                    <a:off x="4193499" y="2556645"/>
                    <a:ext cx="55493" cy="72908"/>
                  </a:xfrm>
                  <a:custGeom>
                    <a:avLst/>
                    <a:gdLst>
                      <a:gd name="csX0" fmla="*/ 15342 w 55493"/>
                      <a:gd name="csY0" fmla="*/ 72909 h 72908"/>
                      <a:gd name="csX1" fmla="*/ 7687 w 55493"/>
                      <a:gd name="csY1" fmla="*/ 70873 h 72908"/>
                      <a:gd name="csX2" fmla="*/ 2057 w 55493"/>
                      <a:gd name="csY2" fmla="*/ 50112 h 72908"/>
                      <a:gd name="csX3" fmla="*/ 26834 w 55493"/>
                      <a:gd name="csY3" fmla="*/ 7604 h 72908"/>
                      <a:gd name="csX4" fmla="*/ 47807 w 55493"/>
                      <a:gd name="csY4" fmla="*/ 2031 h 72908"/>
                      <a:gd name="csX5" fmla="*/ 53436 w 55493"/>
                      <a:gd name="csY5" fmla="*/ 22791 h 72908"/>
                      <a:gd name="csX6" fmla="*/ 28659 w 55493"/>
                      <a:gd name="csY6" fmla="*/ 65300 h 72908"/>
                      <a:gd name="csX7" fmla="*/ 15343 w 55493"/>
                      <a:gd name="csY7" fmla="*/ 72909 h 729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55493" h="72908">
                        <a:moveTo>
                          <a:pt x="15342" y="72909"/>
                        </a:moveTo>
                        <a:cubicBezTo>
                          <a:pt x="12744" y="72909"/>
                          <a:pt x="10099" y="72250"/>
                          <a:pt x="7687" y="70873"/>
                        </a:cubicBezTo>
                        <a:cubicBezTo>
                          <a:pt x="340" y="66678"/>
                          <a:pt x="-2181" y="57384"/>
                          <a:pt x="2057" y="50112"/>
                        </a:cubicBezTo>
                        <a:lnTo>
                          <a:pt x="26834" y="7604"/>
                        </a:lnTo>
                        <a:cubicBezTo>
                          <a:pt x="31072" y="324"/>
                          <a:pt x="40475" y="-2149"/>
                          <a:pt x="47807" y="2031"/>
                        </a:cubicBezTo>
                        <a:cubicBezTo>
                          <a:pt x="55153" y="6226"/>
                          <a:pt x="57674" y="15519"/>
                          <a:pt x="53436" y="22791"/>
                        </a:cubicBezTo>
                        <a:lnTo>
                          <a:pt x="28659" y="65300"/>
                        </a:lnTo>
                        <a:cubicBezTo>
                          <a:pt x="25813" y="70184"/>
                          <a:pt x="20648" y="72909"/>
                          <a:pt x="15343" y="7290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4" name="Forme libre 94">
                  <a:extLst>
                    <a:ext uri="{FF2B5EF4-FFF2-40B4-BE49-F238E27FC236}">
                      <a16:creationId xmlns:a16="http://schemas.microsoft.com/office/drawing/2014/main" id="{EEAB802E-661E-6A34-9D74-7ECA261671AB}"/>
                    </a:ext>
                  </a:extLst>
                </p:cNvPr>
                <p:cNvSpPr/>
                <p:nvPr/>
              </p:nvSpPr>
              <p:spPr>
                <a:xfrm>
                  <a:off x="3977710" y="3177333"/>
                  <a:ext cx="189990" cy="98137"/>
                </a:xfrm>
                <a:custGeom>
                  <a:avLst/>
                  <a:gdLst>
                    <a:gd name="csX0" fmla="*/ 135718 w 189990"/>
                    <a:gd name="csY0" fmla="*/ 98137 h 98137"/>
                    <a:gd name="csX1" fmla="*/ 54272 w 189990"/>
                    <a:gd name="csY1" fmla="*/ 98137 h 98137"/>
                    <a:gd name="csX2" fmla="*/ 0 w 189990"/>
                    <a:gd name="csY2" fmla="*/ 44414 h 98137"/>
                    <a:gd name="csX3" fmla="*/ 0 w 189990"/>
                    <a:gd name="csY3" fmla="*/ 15203 h 98137"/>
                    <a:gd name="csX4" fmla="*/ 15358 w 189990"/>
                    <a:gd name="csY4" fmla="*/ 0 h 98137"/>
                    <a:gd name="csX5" fmla="*/ 30717 w 189990"/>
                    <a:gd name="csY5" fmla="*/ 15203 h 98137"/>
                    <a:gd name="csX6" fmla="*/ 30717 w 189990"/>
                    <a:gd name="csY6" fmla="*/ 44414 h 98137"/>
                    <a:gd name="csX7" fmla="*/ 54272 w 189990"/>
                    <a:gd name="csY7" fmla="*/ 67732 h 98137"/>
                    <a:gd name="csX8" fmla="*/ 135719 w 189990"/>
                    <a:gd name="csY8" fmla="*/ 67732 h 98137"/>
                    <a:gd name="csX9" fmla="*/ 159274 w 189990"/>
                    <a:gd name="csY9" fmla="*/ 44414 h 98137"/>
                    <a:gd name="csX10" fmla="*/ 159274 w 189990"/>
                    <a:gd name="csY10" fmla="*/ 15203 h 98137"/>
                    <a:gd name="csX11" fmla="*/ 174632 w 189990"/>
                    <a:gd name="csY11" fmla="*/ 0 h 98137"/>
                    <a:gd name="csX12" fmla="*/ 189990 w 189990"/>
                    <a:gd name="csY12" fmla="*/ 15203 h 98137"/>
                    <a:gd name="csX13" fmla="*/ 189990 w 189990"/>
                    <a:gd name="csY13" fmla="*/ 44414 h 98137"/>
                    <a:gd name="csX14" fmla="*/ 135719 w 189990"/>
                    <a:gd name="csY14" fmla="*/ 98137 h 981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9990" h="98137">
                      <a:moveTo>
                        <a:pt x="135718" y="98137"/>
                      </a:moveTo>
                      <a:lnTo>
                        <a:pt x="54272" y="98137"/>
                      </a:lnTo>
                      <a:cubicBezTo>
                        <a:pt x="24344" y="98137"/>
                        <a:pt x="0" y="74039"/>
                        <a:pt x="0" y="44414"/>
                      </a:cubicBezTo>
                      <a:lnTo>
                        <a:pt x="0" y="15203"/>
                      </a:lnTo>
                      <a:cubicBezTo>
                        <a:pt x="0" y="6813"/>
                        <a:pt x="6883" y="0"/>
                        <a:pt x="15358" y="0"/>
                      </a:cubicBezTo>
                      <a:cubicBezTo>
                        <a:pt x="23834" y="0"/>
                        <a:pt x="30717" y="6813"/>
                        <a:pt x="30717" y="15203"/>
                      </a:cubicBezTo>
                      <a:lnTo>
                        <a:pt x="30717" y="44414"/>
                      </a:lnTo>
                      <a:cubicBezTo>
                        <a:pt x="30717" y="57275"/>
                        <a:pt x="41280" y="67732"/>
                        <a:pt x="54272" y="67732"/>
                      </a:cubicBezTo>
                      <a:lnTo>
                        <a:pt x="135719" y="67732"/>
                      </a:lnTo>
                      <a:cubicBezTo>
                        <a:pt x="148710" y="67732"/>
                        <a:pt x="159274" y="57275"/>
                        <a:pt x="159274" y="44414"/>
                      </a:cubicBezTo>
                      <a:lnTo>
                        <a:pt x="159274" y="15203"/>
                      </a:lnTo>
                      <a:cubicBezTo>
                        <a:pt x="159274" y="6813"/>
                        <a:pt x="166157" y="0"/>
                        <a:pt x="174632" y="0"/>
                      </a:cubicBezTo>
                      <a:cubicBezTo>
                        <a:pt x="183108" y="0"/>
                        <a:pt x="189990" y="6813"/>
                        <a:pt x="189990" y="15203"/>
                      </a:cubicBezTo>
                      <a:lnTo>
                        <a:pt x="189990" y="44414"/>
                      </a:lnTo>
                      <a:cubicBezTo>
                        <a:pt x="189990" y="74039"/>
                        <a:pt x="165646" y="98137"/>
                        <a:pt x="135719" y="98137"/>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 name="Forme libre 95">
                  <a:extLst>
                    <a:ext uri="{FF2B5EF4-FFF2-40B4-BE49-F238E27FC236}">
                      <a16:creationId xmlns:a16="http://schemas.microsoft.com/office/drawing/2014/main" id="{3B7F2D26-8C14-E840-511A-6C6BC6ECC44E}"/>
                    </a:ext>
                  </a:extLst>
                </p:cNvPr>
                <p:cNvSpPr/>
                <p:nvPr/>
              </p:nvSpPr>
              <p:spPr>
                <a:xfrm>
                  <a:off x="3944457" y="3102375"/>
                  <a:ext cx="256496" cy="105363"/>
                </a:xfrm>
                <a:custGeom>
                  <a:avLst/>
                  <a:gdLst>
                    <a:gd name="csX0" fmla="*/ 209648 w 256496"/>
                    <a:gd name="csY0" fmla="*/ 105364 h 105363"/>
                    <a:gd name="csX1" fmla="*/ 46848 w 256496"/>
                    <a:gd name="csY1" fmla="*/ 105364 h 105363"/>
                    <a:gd name="csX2" fmla="*/ 0 w 256496"/>
                    <a:gd name="csY2" fmla="*/ 58990 h 105363"/>
                    <a:gd name="csX3" fmla="*/ 0 w 256496"/>
                    <a:gd name="csY3" fmla="*/ 15203 h 105363"/>
                    <a:gd name="csX4" fmla="*/ 15358 w 256496"/>
                    <a:gd name="csY4" fmla="*/ 0 h 105363"/>
                    <a:gd name="csX5" fmla="*/ 56793 w 256496"/>
                    <a:gd name="csY5" fmla="*/ 0 h 105363"/>
                    <a:gd name="csX6" fmla="*/ 72151 w 256496"/>
                    <a:gd name="csY6" fmla="*/ 15203 h 105363"/>
                    <a:gd name="csX7" fmla="*/ 56793 w 256496"/>
                    <a:gd name="csY7" fmla="*/ 30406 h 105363"/>
                    <a:gd name="csX8" fmla="*/ 30717 w 256496"/>
                    <a:gd name="csY8" fmla="*/ 30406 h 105363"/>
                    <a:gd name="csX9" fmla="*/ 30717 w 256496"/>
                    <a:gd name="csY9" fmla="*/ 58990 h 105363"/>
                    <a:gd name="csX10" fmla="*/ 46848 w 256496"/>
                    <a:gd name="csY10" fmla="*/ 74958 h 105363"/>
                    <a:gd name="csX11" fmla="*/ 209648 w 256496"/>
                    <a:gd name="csY11" fmla="*/ 74958 h 105363"/>
                    <a:gd name="csX12" fmla="*/ 225780 w 256496"/>
                    <a:gd name="csY12" fmla="*/ 58990 h 105363"/>
                    <a:gd name="csX13" fmla="*/ 225780 w 256496"/>
                    <a:gd name="csY13" fmla="*/ 30406 h 105363"/>
                    <a:gd name="csX14" fmla="*/ 100579 w 256496"/>
                    <a:gd name="csY14" fmla="*/ 30406 h 105363"/>
                    <a:gd name="csX15" fmla="*/ 85220 w 256496"/>
                    <a:gd name="csY15" fmla="*/ 15203 h 105363"/>
                    <a:gd name="csX16" fmla="*/ 100579 w 256496"/>
                    <a:gd name="csY16" fmla="*/ 0 h 105363"/>
                    <a:gd name="csX17" fmla="*/ 241138 w 256496"/>
                    <a:gd name="csY17" fmla="*/ 0 h 105363"/>
                    <a:gd name="csX18" fmla="*/ 256496 w 256496"/>
                    <a:gd name="csY18" fmla="*/ 15203 h 105363"/>
                    <a:gd name="csX19" fmla="*/ 256496 w 256496"/>
                    <a:gd name="csY19" fmla="*/ 58990 h 105363"/>
                    <a:gd name="csX20" fmla="*/ 209648 w 256496"/>
                    <a:gd name="csY20" fmla="*/ 105364 h 1053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56496" h="105363">
                      <a:moveTo>
                        <a:pt x="209648" y="105364"/>
                      </a:moveTo>
                      <a:lnTo>
                        <a:pt x="46848" y="105364"/>
                      </a:lnTo>
                      <a:cubicBezTo>
                        <a:pt x="21019" y="105364"/>
                        <a:pt x="0" y="84557"/>
                        <a:pt x="0" y="58990"/>
                      </a:cubicBezTo>
                      <a:lnTo>
                        <a:pt x="0" y="15203"/>
                      </a:lnTo>
                      <a:cubicBezTo>
                        <a:pt x="0" y="6813"/>
                        <a:pt x="6883" y="0"/>
                        <a:pt x="15358" y="0"/>
                      </a:cubicBezTo>
                      <a:lnTo>
                        <a:pt x="56793" y="0"/>
                      </a:lnTo>
                      <a:cubicBezTo>
                        <a:pt x="65269" y="0"/>
                        <a:pt x="72151" y="6813"/>
                        <a:pt x="72151" y="15203"/>
                      </a:cubicBezTo>
                      <a:cubicBezTo>
                        <a:pt x="72151" y="23593"/>
                        <a:pt x="65269" y="30406"/>
                        <a:pt x="56793" y="30406"/>
                      </a:cubicBezTo>
                      <a:lnTo>
                        <a:pt x="30717" y="30406"/>
                      </a:lnTo>
                      <a:lnTo>
                        <a:pt x="30717" y="58990"/>
                      </a:lnTo>
                      <a:cubicBezTo>
                        <a:pt x="30717" y="67793"/>
                        <a:pt x="37955" y="74958"/>
                        <a:pt x="46848" y="74958"/>
                      </a:cubicBezTo>
                      <a:lnTo>
                        <a:pt x="209648" y="74958"/>
                      </a:lnTo>
                      <a:cubicBezTo>
                        <a:pt x="218542" y="74958"/>
                        <a:pt x="225780" y="67793"/>
                        <a:pt x="225780" y="58990"/>
                      </a:cubicBezTo>
                      <a:lnTo>
                        <a:pt x="225780" y="30406"/>
                      </a:lnTo>
                      <a:lnTo>
                        <a:pt x="100579" y="30406"/>
                      </a:lnTo>
                      <a:cubicBezTo>
                        <a:pt x="92103" y="30406"/>
                        <a:pt x="85220" y="23593"/>
                        <a:pt x="85220" y="15203"/>
                      </a:cubicBezTo>
                      <a:cubicBezTo>
                        <a:pt x="85220" y="6813"/>
                        <a:pt x="92103" y="0"/>
                        <a:pt x="100579" y="0"/>
                      </a:cubicBezTo>
                      <a:lnTo>
                        <a:pt x="241138" y="0"/>
                      </a:lnTo>
                      <a:cubicBezTo>
                        <a:pt x="249614" y="0"/>
                        <a:pt x="256496" y="6813"/>
                        <a:pt x="256496" y="15203"/>
                      </a:cubicBezTo>
                      <a:lnTo>
                        <a:pt x="256496" y="58990"/>
                      </a:lnTo>
                      <a:cubicBezTo>
                        <a:pt x="256496" y="84557"/>
                        <a:pt x="235477" y="105364"/>
                        <a:pt x="209648" y="105364"/>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1" name="Forme libre 96">
                <a:extLst>
                  <a:ext uri="{FF2B5EF4-FFF2-40B4-BE49-F238E27FC236}">
                    <a16:creationId xmlns:a16="http://schemas.microsoft.com/office/drawing/2014/main" id="{C8B522A5-82CC-BD94-2697-1621F072CC21}"/>
                  </a:ext>
                </a:extLst>
              </p:cNvPr>
              <p:cNvSpPr/>
              <p:nvPr/>
            </p:nvSpPr>
            <p:spPr>
              <a:xfrm>
                <a:off x="3959723" y="2865700"/>
                <a:ext cx="226518" cy="204094"/>
              </a:xfrm>
              <a:custGeom>
                <a:avLst/>
                <a:gdLst>
                  <a:gd name="csX0" fmla="*/ 79095 w 226518"/>
                  <a:gd name="csY0" fmla="*/ 204094 h 204094"/>
                  <a:gd name="csX1" fmla="*/ 71687 w 226518"/>
                  <a:gd name="csY1" fmla="*/ 165903 h 204094"/>
                  <a:gd name="csX2" fmla="*/ 64062 w 226518"/>
                  <a:gd name="csY2" fmla="*/ 126763 h 204094"/>
                  <a:gd name="csX3" fmla="*/ 58030 w 226518"/>
                  <a:gd name="csY3" fmla="*/ 87975 h 204094"/>
                  <a:gd name="csX4" fmla="*/ 11491 w 226518"/>
                  <a:gd name="csY4" fmla="*/ 67276 h 204094"/>
                  <a:gd name="csX5" fmla="*/ 2459 w 226518"/>
                  <a:gd name="csY5" fmla="*/ 26138 h 204094"/>
                  <a:gd name="csX6" fmla="*/ 35975 w 226518"/>
                  <a:gd name="csY6" fmla="*/ 233 h 204094"/>
                  <a:gd name="csX7" fmla="*/ 84617 w 226518"/>
                  <a:gd name="csY7" fmla="*/ 58144 h 204094"/>
                  <a:gd name="csX8" fmla="*/ 141905 w 226518"/>
                  <a:gd name="csY8" fmla="*/ 58098 h 204094"/>
                  <a:gd name="csX9" fmla="*/ 190531 w 226518"/>
                  <a:gd name="csY9" fmla="*/ 233 h 204094"/>
                  <a:gd name="csX10" fmla="*/ 224063 w 226518"/>
                  <a:gd name="csY10" fmla="*/ 26146 h 204094"/>
                  <a:gd name="csX11" fmla="*/ 215030 w 226518"/>
                  <a:gd name="csY11" fmla="*/ 67276 h 204094"/>
                  <a:gd name="csX12" fmla="*/ 168476 w 226518"/>
                  <a:gd name="csY12" fmla="*/ 87929 h 204094"/>
                  <a:gd name="csX13" fmla="*/ 162444 w 226518"/>
                  <a:gd name="csY13" fmla="*/ 126756 h 204094"/>
                  <a:gd name="csX14" fmla="*/ 154835 w 226518"/>
                  <a:gd name="csY14" fmla="*/ 165835 h 204094"/>
                  <a:gd name="csX15" fmla="*/ 147581 w 226518"/>
                  <a:gd name="csY15" fmla="*/ 203099 h 204094"/>
                  <a:gd name="csX16" fmla="*/ 132254 w 226518"/>
                  <a:gd name="csY16" fmla="*/ 201783 h 204094"/>
                  <a:gd name="csX17" fmla="*/ 117081 w 226518"/>
                  <a:gd name="csY17" fmla="*/ 199471 h 204094"/>
                  <a:gd name="csX18" fmla="*/ 117236 w 226518"/>
                  <a:gd name="csY18" fmla="*/ 198476 h 204094"/>
                  <a:gd name="csX19" fmla="*/ 124845 w 226518"/>
                  <a:gd name="csY19" fmla="*/ 159290 h 204094"/>
                  <a:gd name="csX20" fmla="*/ 132099 w 226518"/>
                  <a:gd name="csY20" fmla="*/ 122124 h 204094"/>
                  <a:gd name="csX21" fmla="*/ 137327 w 226518"/>
                  <a:gd name="csY21" fmla="*/ 88442 h 204094"/>
                  <a:gd name="csX22" fmla="*/ 89180 w 226518"/>
                  <a:gd name="csY22" fmla="*/ 88481 h 204094"/>
                  <a:gd name="csX23" fmla="*/ 94407 w 226518"/>
                  <a:gd name="csY23" fmla="*/ 122132 h 204094"/>
                  <a:gd name="csX24" fmla="*/ 101676 w 226518"/>
                  <a:gd name="csY24" fmla="*/ 159351 h 204094"/>
                  <a:gd name="csX25" fmla="*/ 109286 w 226518"/>
                  <a:gd name="csY25" fmla="*/ 198476 h 204094"/>
                  <a:gd name="csX26" fmla="*/ 94268 w 226518"/>
                  <a:gd name="csY26" fmla="*/ 201783 h 204094"/>
                  <a:gd name="csX27" fmla="*/ 79095 w 226518"/>
                  <a:gd name="csY27" fmla="*/ 204094 h 204094"/>
                  <a:gd name="csX28" fmla="*/ 40027 w 226518"/>
                  <a:gd name="csY28" fmla="*/ 30440 h 204094"/>
                  <a:gd name="csX29" fmla="*/ 38790 w 226518"/>
                  <a:gd name="csY29" fmla="*/ 30501 h 204094"/>
                  <a:gd name="csX30" fmla="*/ 31335 w 226518"/>
                  <a:gd name="csY30" fmla="*/ 36472 h 204094"/>
                  <a:gd name="csX31" fmla="*/ 33206 w 226518"/>
                  <a:gd name="csY31" fmla="*/ 45781 h 204094"/>
                  <a:gd name="csX32" fmla="*/ 53313 w 226518"/>
                  <a:gd name="csY32" fmla="*/ 56299 h 204094"/>
                  <a:gd name="csX33" fmla="*/ 40027 w 226518"/>
                  <a:gd name="csY33" fmla="*/ 30440 h 204094"/>
                  <a:gd name="csX34" fmla="*/ 186464 w 226518"/>
                  <a:gd name="csY34" fmla="*/ 30440 h 204094"/>
                  <a:gd name="csX35" fmla="*/ 173209 w 226518"/>
                  <a:gd name="csY35" fmla="*/ 56276 h 204094"/>
                  <a:gd name="csX36" fmla="*/ 193315 w 226518"/>
                  <a:gd name="csY36" fmla="*/ 45781 h 204094"/>
                  <a:gd name="csX37" fmla="*/ 195171 w 226518"/>
                  <a:gd name="csY37" fmla="*/ 36480 h 204094"/>
                  <a:gd name="csX38" fmla="*/ 187716 w 226518"/>
                  <a:gd name="csY38" fmla="*/ 30501 h 204094"/>
                  <a:gd name="csX39" fmla="*/ 186464 w 226518"/>
                  <a:gd name="csY39" fmla="*/ 30440 h 204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226518" h="204094">
                    <a:moveTo>
                      <a:pt x="79095" y="204094"/>
                    </a:moveTo>
                    <a:cubicBezTo>
                      <a:pt x="76528" y="187667"/>
                      <a:pt x="74177" y="177087"/>
                      <a:pt x="71687" y="165903"/>
                    </a:cubicBezTo>
                    <a:cubicBezTo>
                      <a:pt x="69197" y="154727"/>
                      <a:pt x="66614" y="143183"/>
                      <a:pt x="64062" y="126763"/>
                    </a:cubicBezTo>
                    <a:lnTo>
                      <a:pt x="58030" y="87975"/>
                    </a:lnTo>
                    <a:cubicBezTo>
                      <a:pt x="44837" y="86421"/>
                      <a:pt x="25922" y="81568"/>
                      <a:pt x="11491" y="67276"/>
                    </a:cubicBezTo>
                    <a:cubicBezTo>
                      <a:pt x="588" y="56490"/>
                      <a:pt x="-2862" y="40728"/>
                      <a:pt x="2459" y="26138"/>
                    </a:cubicBezTo>
                    <a:cubicBezTo>
                      <a:pt x="7779" y="11555"/>
                      <a:pt x="20632" y="1634"/>
                      <a:pt x="35975" y="233"/>
                    </a:cubicBezTo>
                    <a:cubicBezTo>
                      <a:pt x="75863" y="-3380"/>
                      <a:pt x="81802" y="37069"/>
                      <a:pt x="84617" y="58144"/>
                    </a:cubicBezTo>
                    <a:lnTo>
                      <a:pt x="141905" y="58098"/>
                    </a:lnTo>
                    <a:cubicBezTo>
                      <a:pt x="144720" y="37016"/>
                      <a:pt x="150442" y="-3433"/>
                      <a:pt x="190531" y="233"/>
                    </a:cubicBezTo>
                    <a:cubicBezTo>
                      <a:pt x="205890" y="1634"/>
                      <a:pt x="218727" y="11563"/>
                      <a:pt x="224063" y="26146"/>
                    </a:cubicBezTo>
                    <a:cubicBezTo>
                      <a:pt x="229383" y="40736"/>
                      <a:pt x="225919" y="56490"/>
                      <a:pt x="215030" y="67276"/>
                    </a:cubicBezTo>
                    <a:cubicBezTo>
                      <a:pt x="200677" y="81468"/>
                      <a:pt x="181932" y="86352"/>
                      <a:pt x="168476" y="87929"/>
                    </a:cubicBezTo>
                    <a:lnTo>
                      <a:pt x="162444" y="126756"/>
                    </a:lnTo>
                    <a:cubicBezTo>
                      <a:pt x="159892" y="143153"/>
                      <a:pt x="157325" y="154681"/>
                      <a:pt x="154835" y="165835"/>
                    </a:cubicBezTo>
                    <a:cubicBezTo>
                      <a:pt x="152345" y="177042"/>
                      <a:pt x="149994" y="187621"/>
                      <a:pt x="147581" y="203099"/>
                    </a:cubicBezTo>
                    <a:lnTo>
                      <a:pt x="132254" y="201783"/>
                    </a:lnTo>
                    <a:lnTo>
                      <a:pt x="117081" y="199471"/>
                    </a:lnTo>
                    <a:lnTo>
                      <a:pt x="117236" y="198476"/>
                    </a:lnTo>
                    <a:cubicBezTo>
                      <a:pt x="119788" y="182040"/>
                      <a:pt x="122355" y="170474"/>
                      <a:pt x="124845" y="159290"/>
                    </a:cubicBezTo>
                    <a:cubicBezTo>
                      <a:pt x="127335" y="148113"/>
                      <a:pt x="129686" y="137557"/>
                      <a:pt x="132099" y="122124"/>
                    </a:cubicBezTo>
                    <a:lnTo>
                      <a:pt x="137327" y="88442"/>
                    </a:lnTo>
                    <a:lnTo>
                      <a:pt x="89180" y="88481"/>
                    </a:lnTo>
                    <a:lnTo>
                      <a:pt x="94407" y="122132"/>
                    </a:lnTo>
                    <a:cubicBezTo>
                      <a:pt x="96820" y="137580"/>
                      <a:pt x="99171" y="148159"/>
                      <a:pt x="101676" y="159351"/>
                    </a:cubicBezTo>
                    <a:cubicBezTo>
                      <a:pt x="104151" y="170519"/>
                      <a:pt x="106734" y="182063"/>
                      <a:pt x="109286" y="198476"/>
                    </a:cubicBezTo>
                    <a:lnTo>
                      <a:pt x="94268" y="201783"/>
                    </a:lnTo>
                    <a:lnTo>
                      <a:pt x="79095" y="204094"/>
                    </a:lnTo>
                    <a:close/>
                    <a:moveTo>
                      <a:pt x="40027" y="30440"/>
                    </a:moveTo>
                    <a:cubicBezTo>
                      <a:pt x="39625" y="30440"/>
                      <a:pt x="39207" y="30463"/>
                      <a:pt x="38790" y="30501"/>
                    </a:cubicBezTo>
                    <a:cubicBezTo>
                      <a:pt x="33871" y="30953"/>
                      <a:pt x="31938" y="34826"/>
                      <a:pt x="31335" y="36472"/>
                    </a:cubicBezTo>
                    <a:cubicBezTo>
                      <a:pt x="30747" y="38118"/>
                      <a:pt x="29711" y="42328"/>
                      <a:pt x="33206" y="45781"/>
                    </a:cubicBezTo>
                    <a:cubicBezTo>
                      <a:pt x="38975" y="51491"/>
                      <a:pt x="46430" y="54607"/>
                      <a:pt x="53313" y="56299"/>
                    </a:cubicBezTo>
                    <a:cubicBezTo>
                      <a:pt x="49957" y="35186"/>
                      <a:pt x="46121" y="30440"/>
                      <a:pt x="40027" y="30440"/>
                    </a:cubicBezTo>
                    <a:close/>
                    <a:moveTo>
                      <a:pt x="186464" y="30440"/>
                    </a:moveTo>
                    <a:cubicBezTo>
                      <a:pt x="180385" y="30440"/>
                      <a:pt x="176550" y="35186"/>
                      <a:pt x="173209" y="56276"/>
                    </a:cubicBezTo>
                    <a:cubicBezTo>
                      <a:pt x="180138" y="54584"/>
                      <a:pt x="187562" y="51468"/>
                      <a:pt x="193315" y="45781"/>
                    </a:cubicBezTo>
                    <a:cubicBezTo>
                      <a:pt x="196795" y="42328"/>
                      <a:pt x="195774" y="38126"/>
                      <a:pt x="195171" y="36480"/>
                    </a:cubicBezTo>
                    <a:cubicBezTo>
                      <a:pt x="194568" y="34834"/>
                      <a:pt x="192650" y="30953"/>
                      <a:pt x="187716" y="30501"/>
                    </a:cubicBezTo>
                    <a:cubicBezTo>
                      <a:pt x="187299" y="30463"/>
                      <a:pt x="186881" y="30440"/>
                      <a:pt x="186464" y="30440"/>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Tree>
    <p:extLst>
      <p:ext uri="{BB962C8B-B14F-4D97-AF65-F5344CB8AC3E}">
        <p14:creationId xmlns:p14="http://schemas.microsoft.com/office/powerpoint/2010/main" val="60398485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80D53-19F6-3F66-6FF2-0101965BEF7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AFD0765-690E-76C6-D3B8-03728DDC717B}"/>
              </a:ext>
            </a:extLst>
          </p:cNvPr>
          <p:cNvSpPr>
            <a:spLocks noGrp="1"/>
          </p:cNvSpPr>
          <p:nvPr>
            <p:ph type="title"/>
          </p:nvPr>
        </p:nvSpPr>
        <p:spPr>
          <a:xfrm>
            <a:off x="623887" y="620713"/>
            <a:ext cx="3548063" cy="1069975"/>
          </a:xfrm>
        </p:spPr>
        <p:txBody>
          <a:bodyPr/>
          <a:lstStyle/>
          <a:p>
            <a:r>
              <a:rPr lang="fr-CA" dirty="0"/>
              <a:t>Conclusion</a:t>
            </a:r>
          </a:p>
        </p:txBody>
      </p:sp>
      <p:sp>
        <p:nvSpPr>
          <p:cNvPr id="3" name="Espace réservé du pied de page 2">
            <a:extLst>
              <a:ext uri="{FF2B5EF4-FFF2-40B4-BE49-F238E27FC236}">
                <a16:creationId xmlns:a16="http://schemas.microsoft.com/office/drawing/2014/main" id="{9FE2BBA0-FB6A-CFDC-6758-5FB800F92906}"/>
              </a:ext>
            </a:extLst>
          </p:cNvPr>
          <p:cNvSpPr>
            <a:spLocks noGrp="1"/>
          </p:cNvSpPr>
          <p:nvPr>
            <p:ph type="ftr" sz="quarter" idx="13"/>
          </p:nvPr>
        </p:nvSpPr>
        <p:spPr/>
        <p:txBody>
          <a:bodyPr/>
          <a:lstStyle/>
          <a:p>
            <a:pPr lvl="0">
              <a:defRPr/>
            </a:pPr>
            <a:r>
              <a:rPr lang="fr-CA" dirty="0">
                <a:solidFill>
                  <a:srgbClr val="000000"/>
                </a:solidFill>
              </a:rPr>
              <a:t>Observatoire des tout-petits</a:t>
            </a:r>
          </a:p>
        </p:txBody>
      </p:sp>
      <p:sp>
        <p:nvSpPr>
          <p:cNvPr id="4" name="Espace réservé du numéro de diapositive 3">
            <a:extLst>
              <a:ext uri="{FF2B5EF4-FFF2-40B4-BE49-F238E27FC236}">
                <a16:creationId xmlns:a16="http://schemas.microsoft.com/office/drawing/2014/main" id="{FDD1FAA7-5533-D599-76F3-3B4A7C396B8E}"/>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fr-CA" sz="1400" b="0" i="0" u="none" strike="noStrike" kern="1200" cap="none" spc="0" normalizeH="0" baseline="0" noProof="0">
              <a:ln>
                <a:noFill/>
              </a:ln>
              <a:solidFill>
                <a:srgbClr val="000000"/>
              </a:solidFill>
              <a:effectLst/>
              <a:uLnTx/>
              <a:uFillTx/>
              <a:latin typeface="Archivo"/>
              <a:ea typeface="+mn-ea"/>
              <a:cs typeface="+mn-cs"/>
            </a:endParaRPr>
          </a:p>
        </p:txBody>
      </p:sp>
      <p:sp>
        <p:nvSpPr>
          <p:cNvPr id="19" name="Espace réservé du texte 3">
            <a:extLst>
              <a:ext uri="{FF2B5EF4-FFF2-40B4-BE49-F238E27FC236}">
                <a16:creationId xmlns:a16="http://schemas.microsoft.com/office/drawing/2014/main" id="{665C80A9-CE27-076E-C2CF-E65334B33F4F}"/>
              </a:ext>
            </a:extLst>
          </p:cNvPr>
          <p:cNvSpPr txBox="1">
            <a:spLocks/>
          </p:cNvSpPr>
          <p:nvPr/>
        </p:nvSpPr>
        <p:spPr>
          <a:xfrm>
            <a:off x="941139" y="2890321"/>
            <a:ext cx="4669086"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203B47"/>
              </a:solidFill>
              <a:effectLst/>
              <a:uLnTx/>
              <a:uFillTx/>
              <a:latin typeface="Archivo"/>
              <a:ea typeface="+mn-ea"/>
              <a:cs typeface="Archivo Condensed Condensed Medium" pitchFamily="2" charset="77"/>
            </a:endParaRPr>
          </a:p>
        </p:txBody>
      </p:sp>
      <p:sp>
        <p:nvSpPr>
          <p:cNvPr id="54" name="Espace réservé du texte 3">
            <a:extLst>
              <a:ext uri="{FF2B5EF4-FFF2-40B4-BE49-F238E27FC236}">
                <a16:creationId xmlns:a16="http://schemas.microsoft.com/office/drawing/2014/main" id="{9DD3F7FD-3F71-84E0-2410-97B408CC274B}"/>
              </a:ext>
            </a:extLst>
          </p:cNvPr>
          <p:cNvSpPr txBox="1">
            <a:spLocks/>
          </p:cNvSpPr>
          <p:nvPr/>
        </p:nvSpPr>
        <p:spPr>
          <a:xfrm>
            <a:off x="525972" y="1698314"/>
            <a:ext cx="7387362" cy="328252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700" b="0" i="0" u="none" strike="noStrike" kern="1200" cap="none" spc="0" normalizeH="0" baseline="0" noProof="0" dirty="0">
                <a:ln>
                  <a:noFill/>
                </a:ln>
                <a:solidFill>
                  <a:schemeClr val="tx1"/>
                </a:solidFill>
                <a:effectLst/>
                <a:uLnTx/>
                <a:uFillTx/>
                <a:latin typeface="Archivo"/>
                <a:ea typeface="+mn-ea"/>
                <a:cs typeface="+mn-cs"/>
              </a:rPr>
              <a:t>Les enfants enrichissent la société de multiples façons qui dépassent les seuls indicateurs économiques. Ils contribuent à la vitalité des communautés et à la construction d’une société plus solidaire et humaine. Investir efficacement en petite enfance suppose donc de respecter certaines conditions et de mesurer les résultats, mais aussi de s’assurer que les services rejoignent les enfants pour ce qu’ils sont, et non seulement pour ce qu’ils deviendront.</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lang="fr-FR" sz="1700" dirty="0">
                <a:solidFill>
                  <a:schemeClr val="tx1"/>
                </a:solidFill>
                <a:latin typeface="Archivo"/>
              </a:rPr>
              <a:t>L</a:t>
            </a:r>
            <a:r>
              <a:rPr kumimoji="0" lang="fr-FR" sz="1700" b="0" i="0" u="none" strike="noStrike" kern="1200" cap="none" spc="0" normalizeH="0" baseline="0" noProof="0" dirty="0">
                <a:ln>
                  <a:noFill/>
                </a:ln>
                <a:solidFill>
                  <a:schemeClr val="tx1"/>
                </a:solidFill>
                <a:effectLst/>
                <a:uLnTx/>
                <a:uFillTx/>
                <a:latin typeface="Archivo"/>
                <a:ea typeface="+mn-ea"/>
                <a:cs typeface="+mn-cs"/>
              </a:rPr>
              <a:t>es investissements en petite enfance représentent une option judicieuse sur le plan économique, mais également un choix de société fondé sur des valeurs de justice, de dignité et de responsabilité collective.</a:t>
            </a:r>
            <a:endParaRPr kumimoji="0" lang="fr-CA" sz="1700" b="0" i="0" u="none" strike="noStrike" kern="1200" cap="none" spc="0" normalizeH="0" baseline="0" noProof="0" dirty="0">
              <a:ln>
                <a:noFill/>
              </a:ln>
              <a:solidFill>
                <a:schemeClr val="tx1"/>
              </a:solidFill>
              <a:effectLst/>
              <a:uLnTx/>
              <a:uFillTx/>
              <a:latin typeface="Archivo"/>
              <a:ea typeface="+mn-ea"/>
              <a:cs typeface="+mn-cs"/>
            </a:endParaRPr>
          </a:p>
        </p:txBody>
      </p:sp>
      <p:pic>
        <p:nvPicPr>
          <p:cNvPr id="23" name="Image 22">
            <a:extLst>
              <a:ext uri="{FF2B5EF4-FFF2-40B4-BE49-F238E27FC236}">
                <a16:creationId xmlns:a16="http://schemas.microsoft.com/office/drawing/2014/main" id="{E5E02D1B-5DC9-2789-0954-343751D3480F}"/>
              </a:ext>
            </a:extLst>
          </p:cNvPr>
          <p:cNvPicPr>
            <a:picLocks noChangeAspect="1"/>
          </p:cNvPicPr>
          <p:nvPr/>
        </p:nvPicPr>
        <p:blipFill>
          <a:blip r:embed="rId2"/>
          <a:srcRect l="20000"/>
          <a:stretch>
            <a:fillRect/>
          </a:stretch>
        </p:blipFill>
        <p:spPr>
          <a:xfrm>
            <a:off x="8534400" y="0"/>
            <a:ext cx="3657600" cy="6858000"/>
          </a:xfrm>
          <a:prstGeom prst="rect">
            <a:avLst/>
          </a:prstGeom>
        </p:spPr>
      </p:pic>
      <p:grpSp>
        <p:nvGrpSpPr>
          <p:cNvPr id="26" name="Graphique 18">
            <a:extLst>
              <a:ext uri="{FF2B5EF4-FFF2-40B4-BE49-F238E27FC236}">
                <a16:creationId xmlns:a16="http://schemas.microsoft.com/office/drawing/2014/main" id="{4045815B-927C-B3A1-614F-DF1A5901CC32}"/>
              </a:ext>
            </a:extLst>
          </p:cNvPr>
          <p:cNvGrpSpPr/>
          <p:nvPr/>
        </p:nvGrpSpPr>
        <p:grpSpPr>
          <a:xfrm rot="21255299">
            <a:off x="10835209" y="277713"/>
            <a:ext cx="1637473" cy="1382840"/>
            <a:chOff x="3606800" y="4724290"/>
            <a:chExt cx="1637473" cy="1382840"/>
          </a:xfrm>
          <a:solidFill>
            <a:srgbClr val="728C30"/>
          </a:solidFill>
        </p:grpSpPr>
        <p:grpSp>
          <p:nvGrpSpPr>
            <p:cNvPr id="27" name="Graphique 18">
              <a:extLst>
                <a:ext uri="{FF2B5EF4-FFF2-40B4-BE49-F238E27FC236}">
                  <a16:creationId xmlns:a16="http://schemas.microsoft.com/office/drawing/2014/main" id="{F1072E5C-AAFC-D277-EBF4-6F956F5104DC}"/>
                </a:ext>
              </a:extLst>
            </p:cNvPr>
            <p:cNvGrpSpPr/>
            <p:nvPr/>
          </p:nvGrpSpPr>
          <p:grpSpPr>
            <a:xfrm>
              <a:off x="3606800" y="4755556"/>
              <a:ext cx="1637473" cy="1284474"/>
              <a:chOff x="3606800" y="4755556"/>
              <a:chExt cx="1637473" cy="1284474"/>
            </a:xfrm>
            <a:solidFill>
              <a:srgbClr val="728C30"/>
            </a:solidFill>
          </p:grpSpPr>
          <p:sp>
            <p:nvSpPr>
              <p:cNvPr id="29" name="Forme libre 27">
                <a:extLst>
                  <a:ext uri="{FF2B5EF4-FFF2-40B4-BE49-F238E27FC236}">
                    <a16:creationId xmlns:a16="http://schemas.microsoft.com/office/drawing/2014/main" id="{08943882-E276-8828-CE67-1CD43055C426}"/>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sp>
            <p:nvSpPr>
              <p:cNvPr id="30" name="Forme libre 28">
                <a:extLst>
                  <a:ext uri="{FF2B5EF4-FFF2-40B4-BE49-F238E27FC236}">
                    <a16:creationId xmlns:a16="http://schemas.microsoft.com/office/drawing/2014/main" id="{D7CE39D2-01BC-E350-220D-8ECE15782342}"/>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grpSp>
        <p:sp>
          <p:nvSpPr>
            <p:cNvPr id="28" name="Forme libre 29">
              <a:extLst>
                <a:ext uri="{FF2B5EF4-FFF2-40B4-BE49-F238E27FC236}">
                  <a16:creationId xmlns:a16="http://schemas.microsoft.com/office/drawing/2014/main" id="{BFA67A6E-CC2F-C4E6-ED52-FD793730F2FB}"/>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solidFill>
              <a:srgbClr val="728C30"/>
            </a:solidFill>
            <a:ln w="9507" cap="flat">
              <a:noFill/>
              <a:prstDash val="solid"/>
              <a:miter/>
            </a:ln>
          </p:spPr>
          <p:txBody>
            <a:bodyPr/>
            <a:lstStyle/>
            <a:p>
              <a:endParaRPr lang="fr-CA" dirty="0"/>
            </a:p>
          </p:txBody>
        </p:sp>
      </p:grpSp>
      <p:sp>
        <p:nvSpPr>
          <p:cNvPr id="31" name="Forme libre 33">
            <a:extLst>
              <a:ext uri="{FF2B5EF4-FFF2-40B4-BE49-F238E27FC236}">
                <a16:creationId xmlns:a16="http://schemas.microsoft.com/office/drawing/2014/main" id="{B00BD5B9-D43B-132C-5225-EE5DA19D1B61}"/>
              </a:ext>
            </a:extLst>
          </p:cNvPr>
          <p:cNvSpPr>
            <a:spLocks noChangeAspect="1"/>
          </p:cNvSpPr>
          <p:nvPr/>
        </p:nvSpPr>
        <p:spPr>
          <a:xfrm rot="1304140">
            <a:off x="7930397" y="-449968"/>
            <a:ext cx="1833045" cy="2451314"/>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rgbClr val="FFCE3A"/>
          </a:solidFill>
          <a:ln w="9507" cap="flat">
            <a:noFill/>
            <a:prstDash val="solid"/>
            <a:miter/>
          </a:ln>
        </p:spPr>
        <p:txBody>
          <a:bodyPr/>
          <a:lstStyle/>
          <a:p>
            <a:endParaRPr lang="fr-CA"/>
          </a:p>
        </p:txBody>
      </p:sp>
    </p:spTree>
    <p:extLst>
      <p:ext uri="{BB962C8B-B14F-4D97-AF65-F5344CB8AC3E}">
        <p14:creationId xmlns:p14="http://schemas.microsoft.com/office/powerpoint/2010/main" val="38212747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669FB3-6232-35FA-2E7E-6FC68EA86597}"/>
              </a:ext>
            </a:extLst>
          </p:cNvPr>
          <p:cNvSpPr>
            <a:spLocks noGrp="1"/>
          </p:cNvSpPr>
          <p:nvPr>
            <p:ph type="title"/>
          </p:nvPr>
        </p:nvSpPr>
        <p:spPr/>
        <p:txBody>
          <a:bodyPr/>
          <a:lstStyle/>
          <a:p>
            <a:r>
              <a:rPr lang="fr-CA">
                <a:latin typeface="+mn-lt"/>
              </a:rPr>
              <a:t>Pour en savoir plus</a:t>
            </a:r>
          </a:p>
        </p:txBody>
      </p:sp>
      <p:sp>
        <p:nvSpPr>
          <p:cNvPr id="4" name="Espace réservé du numéro de diapositive 3">
            <a:extLst>
              <a:ext uri="{FF2B5EF4-FFF2-40B4-BE49-F238E27FC236}">
                <a16:creationId xmlns:a16="http://schemas.microsoft.com/office/drawing/2014/main" id="{5EEC369E-B089-A144-CA83-C4022F62A8D2}"/>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fr-CA" sz="1400" b="0" i="0" u="none" strike="noStrike" kern="1200" cap="none" spc="0" normalizeH="0" baseline="0" noProof="0">
              <a:ln>
                <a:noFill/>
              </a:ln>
              <a:solidFill>
                <a:srgbClr val="203B47"/>
              </a:solidFill>
              <a:effectLst/>
              <a:uLnTx/>
              <a:uFillTx/>
              <a:latin typeface="Archivo"/>
              <a:ea typeface="+mn-ea"/>
              <a:cs typeface="+mn-cs"/>
            </a:endParaRPr>
          </a:p>
        </p:txBody>
      </p:sp>
      <p:sp>
        <p:nvSpPr>
          <p:cNvPr id="5" name="Espace réservé du texte 6">
            <a:extLst>
              <a:ext uri="{FF2B5EF4-FFF2-40B4-BE49-F238E27FC236}">
                <a16:creationId xmlns:a16="http://schemas.microsoft.com/office/drawing/2014/main" id="{C997E8AC-4584-A5BA-7068-6E16FB90EF31}"/>
              </a:ext>
            </a:extLst>
          </p:cNvPr>
          <p:cNvSpPr txBox="1">
            <a:spLocks/>
          </p:cNvSpPr>
          <p:nvPr/>
        </p:nvSpPr>
        <p:spPr>
          <a:xfrm>
            <a:off x="1659874" y="4328749"/>
            <a:ext cx="3277098" cy="2084308"/>
          </a:xfrm>
          <a:prstGeom prst="rect">
            <a:avLst/>
          </a:prstGeom>
        </p:spPr>
        <p:txBody>
          <a:bodyPr vert="horz" lIns="0" tIns="90000" rIns="0" bIns="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8"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600" b="0" i="0" u="none" strike="noStrike" kern="1200" cap="none" spc="0" normalizeH="0" baseline="0" noProof="0" dirty="0">
                <a:ln>
                  <a:noFill/>
                </a:ln>
                <a:solidFill>
                  <a:schemeClr val="tx1"/>
                </a:solidFill>
                <a:effectLst/>
                <a:uLnTx/>
                <a:uFillTx/>
                <a:latin typeface="Archivo"/>
                <a:ea typeface="+mn-ea"/>
                <a:cs typeface="Archivo Condensed Condensed" pitchFamily="2" charset="77"/>
              </a:rPr>
              <a:t>Le </a:t>
            </a:r>
            <a:r>
              <a:rPr kumimoji="0" lang="fr-CA" sz="1600" b="1" i="0" u="none" strike="noStrike" kern="1200" cap="none" spc="0" normalizeH="0" baseline="0" noProof="0" dirty="0">
                <a:ln>
                  <a:noFill/>
                </a:ln>
                <a:solidFill>
                  <a:schemeClr val="tx1"/>
                </a:solidFill>
                <a:effectLst/>
                <a:uLnTx/>
                <a:uFillTx/>
                <a:latin typeface="Archivo"/>
                <a:ea typeface="+mn-ea"/>
                <a:cs typeface="Archivo Condensed Condensed" pitchFamily="2" charset="77"/>
              </a:rPr>
              <a:t>rapport complet </a:t>
            </a:r>
            <a:r>
              <a:rPr kumimoji="0" lang="fr-CA" sz="1600" b="0" i="0" u="none" strike="noStrike" kern="1200" cap="none" spc="0" normalizeH="0" baseline="0" noProof="0" dirty="0">
                <a:ln>
                  <a:noFill/>
                </a:ln>
                <a:solidFill>
                  <a:schemeClr val="tx1"/>
                </a:solidFill>
                <a:effectLst/>
                <a:uLnTx/>
                <a:uFillTx/>
                <a:latin typeface="Archivo"/>
                <a:ea typeface="+mn-ea"/>
                <a:cs typeface="Archivo Condensed Condensed" pitchFamily="2" charset="77"/>
              </a:rPr>
              <a:t>et la </a:t>
            </a:r>
            <a:r>
              <a:rPr kumimoji="0" lang="fr-CA" sz="1600" b="1" i="0" u="none" strike="noStrike" kern="1200" cap="none" spc="0" normalizeH="0" baseline="0" noProof="0" dirty="0">
                <a:ln>
                  <a:noFill/>
                </a:ln>
                <a:solidFill>
                  <a:schemeClr val="tx1"/>
                </a:solidFill>
                <a:effectLst/>
                <a:uLnTx/>
                <a:uFillTx/>
                <a:latin typeface="Archivo"/>
                <a:ea typeface="+mn-ea"/>
                <a:cs typeface="Archivo Condensed Condensed" pitchFamily="2" charset="77"/>
              </a:rPr>
              <a:t>synthèse</a:t>
            </a:r>
          </a:p>
          <a:p>
            <a:pPr marL="0" marR="0" lvl="8"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fr-CA" sz="1600" dirty="0">
                <a:solidFill>
                  <a:schemeClr val="tx1"/>
                </a:solidFill>
                <a:latin typeface="Archivo"/>
              </a:rPr>
              <a:t>s</a:t>
            </a:r>
            <a:r>
              <a:rPr kumimoji="0" lang="fr-CA" sz="1600" b="0" i="0" u="none" strike="noStrike" kern="1200" cap="none" spc="0" normalizeH="0" baseline="0" noProof="0" dirty="0">
                <a:ln>
                  <a:noFill/>
                </a:ln>
                <a:solidFill>
                  <a:schemeClr val="tx1"/>
                </a:solidFill>
                <a:effectLst/>
                <a:uLnTx/>
                <a:uFillTx/>
                <a:latin typeface="Archivo"/>
                <a:ea typeface="+mn-ea"/>
                <a:cs typeface="Archivo Condensed Condensed" pitchFamily="2" charset="77"/>
              </a:rPr>
              <a:t>ont disponibles  </a:t>
            </a:r>
          </a:p>
          <a:p>
            <a:pPr marL="0" marR="0" lvl="8"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600" b="0" i="0" u="none" strike="noStrike" kern="1200" cap="none" spc="0" normalizeH="0" baseline="0" noProof="0" dirty="0">
                <a:ln>
                  <a:noFill/>
                </a:ln>
                <a:solidFill>
                  <a:schemeClr val="tx1"/>
                </a:solidFill>
                <a:effectLst/>
                <a:uLnTx/>
                <a:uFillTx/>
                <a:latin typeface="Archivo"/>
                <a:ea typeface="+mn-ea"/>
                <a:cs typeface="Archivo Condensed Condensed" pitchFamily="2" charset="77"/>
              </a:rPr>
              <a:t>au</a:t>
            </a:r>
            <a:r>
              <a:rPr kumimoji="0" lang="fr-CA" sz="1800" b="1" i="0" u="none" strike="noStrike" kern="1200" cap="none" spc="0" normalizeH="0" baseline="0" noProof="0" dirty="0">
                <a:ln>
                  <a:noFill/>
                </a:ln>
                <a:solidFill>
                  <a:schemeClr val="tx1"/>
                </a:solidFill>
                <a:effectLst/>
                <a:uLnTx/>
                <a:uFillTx/>
                <a:latin typeface="Archivo"/>
                <a:ea typeface="+mn-ea"/>
                <a:cs typeface="Archivo Condensed Condensed" pitchFamily="2" charset="77"/>
              </a:rPr>
              <a:t> </a:t>
            </a:r>
            <a:r>
              <a:rPr kumimoji="0" lang="fr-CA" sz="1800" b="0" i="0" u="none" strike="noStrike" kern="1200" cap="none" spc="0" normalizeH="0" baseline="0" noProof="0" dirty="0">
                <a:ln>
                  <a:noFill/>
                </a:ln>
                <a:solidFill>
                  <a:srgbClr val="711113"/>
                </a:solidFill>
                <a:effectLst/>
                <a:uLnTx/>
                <a:uFillTx/>
                <a:latin typeface="Archivo"/>
                <a:ea typeface="+mn-ea"/>
                <a:cs typeface="Archivo Condensed Condensed" pitchFamily="2" charset="77"/>
                <a:hlinkClick r:id="rId3">
                  <a:extLst>
                    <a:ext uri="{A12FA001-AC4F-418D-AE19-62706E023703}">
                      <ahyp:hlinkClr xmlns:ahyp="http://schemas.microsoft.com/office/drawing/2018/hyperlinkcolor" val="tx"/>
                    </a:ext>
                  </a:extLst>
                </a:hlinkClick>
              </a:rPr>
              <a:t>tout-petits.org/</a:t>
            </a:r>
            <a:r>
              <a:rPr kumimoji="0" lang="fr-CA" sz="1800" b="0" i="0" u="none" strike="noStrike" kern="1200" cap="none" spc="0" normalizeH="0" baseline="0" noProof="0" dirty="0" err="1">
                <a:ln>
                  <a:noFill/>
                </a:ln>
                <a:solidFill>
                  <a:schemeClr val="tx1"/>
                </a:solidFill>
                <a:effectLst/>
                <a:uLnTx/>
                <a:uFillTx/>
                <a:latin typeface="Archivo"/>
                <a:ea typeface="+mn-ea"/>
                <a:cs typeface="Archivo Condensed Condensed" pitchFamily="2" charset="77"/>
                <a:hlinkClick r:id="rId3">
                  <a:extLst>
                    <a:ext uri="{A12FA001-AC4F-418D-AE19-62706E023703}">
                      <ahyp:hlinkClr xmlns:ahyp="http://schemas.microsoft.com/office/drawing/2018/hyperlinkcolor" val="tx"/>
                    </a:ext>
                  </a:extLst>
                </a:hlinkClick>
              </a:rPr>
              <a:t>economie</a:t>
            </a:r>
            <a:endParaRPr kumimoji="0" lang="fr-CA" sz="1800" b="0" i="0" u="none" strike="noStrike" kern="1200" cap="none" spc="0" normalizeH="0" baseline="0" noProof="0" dirty="0">
              <a:ln>
                <a:noFill/>
              </a:ln>
              <a:solidFill>
                <a:schemeClr val="tx1"/>
              </a:solidFill>
              <a:effectLst/>
              <a:uLnTx/>
              <a:uFillTx/>
              <a:latin typeface="Archivo"/>
              <a:ea typeface="+mn-ea"/>
              <a:cs typeface="Archivo Condensed Condensed" pitchFamily="2" charset="77"/>
            </a:endParaRPr>
          </a:p>
          <a:p>
            <a:pPr marL="0" marR="0" lvl="8"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CA" sz="1800" b="1" i="0" u="none" strike="noStrike" kern="1200" cap="none" spc="0" normalizeH="0" baseline="0" noProof="0" dirty="0">
              <a:ln>
                <a:noFill/>
              </a:ln>
              <a:solidFill>
                <a:schemeClr val="tx1"/>
              </a:solidFill>
              <a:effectLst/>
              <a:uLnTx/>
              <a:uFillTx/>
              <a:latin typeface="Archivo"/>
              <a:ea typeface="+mn-ea"/>
              <a:cs typeface="Archivo Condensed Condensed" pitchFamily="2" charset="77"/>
            </a:endParaRPr>
          </a:p>
        </p:txBody>
      </p:sp>
      <p:grpSp>
        <p:nvGrpSpPr>
          <p:cNvPr id="6" name="Graphique 18">
            <a:extLst>
              <a:ext uri="{FF2B5EF4-FFF2-40B4-BE49-F238E27FC236}">
                <a16:creationId xmlns:a16="http://schemas.microsoft.com/office/drawing/2014/main" id="{ED50CC22-0A9D-8042-E11F-83B4D5E88784}"/>
              </a:ext>
            </a:extLst>
          </p:cNvPr>
          <p:cNvGrpSpPr/>
          <p:nvPr/>
        </p:nvGrpSpPr>
        <p:grpSpPr>
          <a:xfrm rot="20566439">
            <a:off x="10614770" y="-2107"/>
            <a:ext cx="1592545" cy="2238392"/>
            <a:chOff x="3688962" y="900509"/>
            <a:chExt cx="1157812" cy="1627356"/>
          </a:xfrm>
          <a:solidFill>
            <a:schemeClr val="accent4"/>
          </a:solidFill>
        </p:grpSpPr>
        <p:sp>
          <p:nvSpPr>
            <p:cNvPr id="7" name="Rectangle 6">
              <a:extLst>
                <a:ext uri="{FF2B5EF4-FFF2-40B4-BE49-F238E27FC236}">
                  <a16:creationId xmlns:a16="http://schemas.microsoft.com/office/drawing/2014/main" id="{4F5F285D-D3A5-8A88-A435-B5D65C8F4C58}"/>
                </a:ext>
              </a:extLst>
            </p:cNvPr>
            <p:cNvSpPr/>
            <p:nvPr/>
          </p:nvSpPr>
          <p:spPr>
            <a:xfrm rot="-359993">
              <a:off x="3770780" y="919880"/>
              <a:ext cx="454089" cy="1588614"/>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 name="Rectangle 7">
              <a:extLst>
                <a:ext uri="{FF2B5EF4-FFF2-40B4-BE49-F238E27FC236}">
                  <a16:creationId xmlns:a16="http://schemas.microsoft.com/office/drawing/2014/main" id="{25F853A1-22E0-C4F2-EAD2-440B0CDF1E77}"/>
                </a:ext>
              </a:extLst>
            </p:cNvPr>
            <p:cNvSpPr/>
            <p:nvPr/>
          </p:nvSpPr>
          <p:spPr>
            <a:xfrm rot="-359997">
              <a:off x="4340376" y="1425890"/>
              <a:ext cx="454084" cy="1024317"/>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pic>
        <p:nvPicPr>
          <p:cNvPr id="15" name="Image 14">
            <a:extLst>
              <a:ext uri="{FF2B5EF4-FFF2-40B4-BE49-F238E27FC236}">
                <a16:creationId xmlns:a16="http://schemas.microsoft.com/office/drawing/2014/main" id="{964BA201-3056-0EC1-4D4F-B99C4862D1D5}"/>
              </a:ext>
            </a:extLst>
          </p:cNvPr>
          <p:cNvPicPr>
            <a:picLocks noChangeAspect="1"/>
          </p:cNvPicPr>
          <p:nvPr/>
        </p:nvPicPr>
        <p:blipFill>
          <a:blip r:embed="rId4"/>
          <a:stretch>
            <a:fillRect/>
          </a:stretch>
        </p:blipFill>
        <p:spPr>
          <a:xfrm>
            <a:off x="2416187" y="2145183"/>
            <a:ext cx="1764472" cy="2221563"/>
          </a:xfrm>
          <a:prstGeom prst="rect">
            <a:avLst/>
          </a:prstGeom>
        </p:spPr>
      </p:pic>
      <p:sp>
        <p:nvSpPr>
          <p:cNvPr id="18" name="Espace réservé du texte 6">
            <a:extLst>
              <a:ext uri="{FF2B5EF4-FFF2-40B4-BE49-F238E27FC236}">
                <a16:creationId xmlns:a16="http://schemas.microsoft.com/office/drawing/2014/main" id="{80B95918-FFA8-4C0F-E207-ABC14D0E302B}"/>
              </a:ext>
            </a:extLst>
          </p:cNvPr>
          <p:cNvSpPr txBox="1">
            <a:spLocks/>
          </p:cNvSpPr>
          <p:nvPr/>
        </p:nvSpPr>
        <p:spPr>
          <a:xfrm>
            <a:off x="6846369" y="4328749"/>
            <a:ext cx="3492054" cy="1069976"/>
          </a:xfrm>
          <a:prstGeom prst="rect">
            <a:avLst/>
          </a:prstGeom>
        </p:spPr>
        <p:txBody>
          <a:bodyPr vert="horz" lIns="0" tIns="90000" rIns="0" bIns="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8"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600" b="0" i="0" u="none" strike="noStrike" kern="1200" cap="none" spc="0" normalizeH="0" baseline="0" noProof="0">
                <a:ln>
                  <a:noFill/>
                </a:ln>
                <a:solidFill>
                  <a:schemeClr val="tx1"/>
                </a:solidFill>
                <a:effectLst/>
                <a:uLnTx/>
                <a:uFillTx/>
                <a:latin typeface="Archivo"/>
                <a:ea typeface="+mn-ea"/>
                <a:cs typeface="Archivo Condensed Condensed" pitchFamily="2" charset="77"/>
              </a:rPr>
              <a:t>La </a:t>
            </a:r>
            <a:r>
              <a:rPr kumimoji="0" lang="fr-CA" sz="1600" b="1" i="0" u="none" strike="noStrike" kern="1200" cap="none" spc="0" normalizeH="0" baseline="0" noProof="0">
                <a:ln>
                  <a:noFill/>
                </a:ln>
                <a:solidFill>
                  <a:schemeClr val="tx1"/>
                </a:solidFill>
                <a:effectLst/>
                <a:uLnTx/>
                <a:uFillTx/>
                <a:latin typeface="Archivo"/>
                <a:ea typeface="+mn-ea"/>
                <a:cs typeface="Archivo Condensed Condensed" pitchFamily="2" charset="77"/>
              </a:rPr>
              <a:t>Banque de données 0-5 </a:t>
            </a:r>
          </a:p>
          <a:p>
            <a:pPr marL="0" marR="0" lvl="8"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600" b="0" i="0" u="none" strike="noStrike" kern="1200" cap="none" spc="0" normalizeH="0" baseline="0" noProof="0">
                <a:ln>
                  <a:noFill/>
                </a:ln>
                <a:solidFill>
                  <a:schemeClr val="tx1"/>
                </a:solidFill>
                <a:effectLst/>
                <a:uLnTx/>
                <a:uFillTx/>
                <a:latin typeface="Archivo"/>
                <a:ea typeface="+mn-ea"/>
                <a:cs typeface="Archivo Condensed Condensed" pitchFamily="2" charset="77"/>
              </a:rPr>
              <a:t>vous attend, plus de 180 indicateurs </a:t>
            </a:r>
          </a:p>
          <a:p>
            <a:pPr marL="0" marR="0" lvl="8"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600" b="0" i="0" u="none" strike="noStrike" kern="1200" cap="none" spc="0" normalizeH="0" baseline="0" noProof="0">
                <a:ln>
                  <a:noFill/>
                </a:ln>
                <a:solidFill>
                  <a:schemeClr val="tx1"/>
                </a:solidFill>
                <a:effectLst/>
                <a:uLnTx/>
                <a:uFillTx/>
                <a:latin typeface="Archivo"/>
                <a:ea typeface="+mn-ea"/>
                <a:cs typeface="Archivo Condensed Condensed" pitchFamily="2" charset="77"/>
              </a:rPr>
              <a:t>sur les tout-petits</a:t>
            </a:r>
            <a:endParaRPr kumimoji="0" lang="fr-CA" sz="1800" b="1" i="0" u="none" strike="noStrike" kern="1200" cap="none" spc="0" normalizeH="0" baseline="0" noProof="0">
              <a:ln>
                <a:noFill/>
              </a:ln>
              <a:solidFill>
                <a:schemeClr val="tx1"/>
              </a:solidFill>
              <a:effectLst/>
              <a:uLnTx/>
              <a:uFillTx/>
              <a:latin typeface="Archivo"/>
              <a:ea typeface="+mn-ea"/>
              <a:cs typeface="Archivo Condensed Condensed" pitchFamily="2" charset="77"/>
            </a:endParaRPr>
          </a:p>
        </p:txBody>
      </p:sp>
      <p:grpSp>
        <p:nvGrpSpPr>
          <p:cNvPr id="28" name="Groupe 27">
            <a:extLst>
              <a:ext uri="{FF2B5EF4-FFF2-40B4-BE49-F238E27FC236}">
                <a16:creationId xmlns:a16="http://schemas.microsoft.com/office/drawing/2014/main" id="{5C92D595-518F-34DC-4675-66ECEE2D0BBB}"/>
              </a:ext>
            </a:extLst>
          </p:cNvPr>
          <p:cNvGrpSpPr/>
          <p:nvPr/>
        </p:nvGrpSpPr>
        <p:grpSpPr>
          <a:xfrm>
            <a:off x="7681596" y="2286798"/>
            <a:ext cx="1821600" cy="1820187"/>
            <a:chOff x="9551008" y="3905099"/>
            <a:chExt cx="1350074" cy="1534176"/>
          </a:xfrm>
        </p:grpSpPr>
        <p:pic>
          <p:nvPicPr>
            <p:cNvPr id="23" name="Image 22">
              <a:extLst>
                <a:ext uri="{FF2B5EF4-FFF2-40B4-BE49-F238E27FC236}">
                  <a16:creationId xmlns:a16="http://schemas.microsoft.com/office/drawing/2014/main" id="{9E58093B-71B1-011B-5D11-460A688130AA}"/>
                </a:ext>
              </a:extLst>
            </p:cNvPr>
            <p:cNvPicPr>
              <a:picLocks noChangeAspect="1"/>
            </p:cNvPicPr>
            <p:nvPr/>
          </p:nvPicPr>
          <p:blipFill>
            <a:blip r:embed="rId5"/>
            <a:stretch>
              <a:fillRect/>
            </a:stretch>
          </p:blipFill>
          <p:spPr>
            <a:xfrm>
              <a:off x="9551008" y="3905099"/>
              <a:ext cx="1350074" cy="1534176"/>
            </a:xfrm>
            <a:prstGeom prst="rect">
              <a:avLst/>
            </a:prstGeom>
          </p:spPr>
        </p:pic>
        <p:pic>
          <p:nvPicPr>
            <p:cNvPr id="25" name="Image 24">
              <a:extLst>
                <a:ext uri="{FF2B5EF4-FFF2-40B4-BE49-F238E27FC236}">
                  <a16:creationId xmlns:a16="http://schemas.microsoft.com/office/drawing/2014/main" id="{8186FA7E-C8CA-BA09-0F2B-98D6FB55DADE}"/>
                </a:ext>
              </a:extLst>
            </p:cNvPr>
            <p:cNvPicPr preferRelativeResize="0">
              <a:picLocks/>
            </p:cNvPicPr>
            <p:nvPr/>
          </p:nvPicPr>
          <p:blipFill>
            <a:blip r:embed="rId6"/>
            <a:stretch>
              <a:fillRect/>
            </a:stretch>
          </p:blipFill>
          <p:spPr>
            <a:xfrm>
              <a:off x="9650045" y="3976461"/>
              <a:ext cx="1152000" cy="1332000"/>
            </a:xfrm>
            <a:prstGeom prst="rect">
              <a:avLst/>
            </a:prstGeom>
          </p:spPr>
        </p:pic>
      </p:grpSp>
      <p:sp>
        <p:nvSpPr>
          <p:cNvPr id="27" name="ZoneTexte 26">
            <a:extLst>
              <a:ext uri="{FF2B5EF4-FFF2-40B4-BE49-F238E27FC236}">
                <a16:creationId xmlns:a16="http://schemas.microsoft.com/office/drawing/2014/main" id="{D3B901C5-12D0-F4AE-EC12-B6A759412DC6}"/>
              </a:ext>
            </a:extLst>
          </p:cNvPr>
          <p:cNvSpPr txBox="1"/>
          <p:nvPr/>
        </p:nvSpPr>
        <p:spPr>
          <a:xfrm>
            <a:off x="7323032" y="5251157"/>
            <a:ext cx="271370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a:ln>
                  <a:noFill/>
                </a:ln>
                <a:solidFill>
                  <a:srgbClr val="000000"/>
                </a:solidFill>
                <a:effectLst/>
                <a:uLnTx/>
                <a:uFillTx/>
                <a:latin typeface="Archivo"/>
                <a:ea typeface="+mn-ea"/>
                <a:cs typeface="+mn-cs"/>
                <a:hlinkClick r:id="rId7"/>
              </a:rPr>
              <a:t>tout-petits.org/donnees/</a:t>
            </a: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Tree>
    <p:extLst>
      <p:ext uri="{BB962C8B-B14F-4D97-AF65-F5344CB8AC3E}">
        <p14:creationId xmlns:p14="http://schemas.microsoft.com/office/powerpoint/2010/main" val="199026454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59C98-8A51-8EFE-E24C-665C81FA031F}"/>
            </a:ext>
          </a:extLst>
        </p:cNvPr>
        <p:cNvGrpSpPr/>
        <p:nvPr/>
      </p:nvGrpSpPr>
      <p:grpSpPr>
        <a:xfrm>
          <a:off x="0" y="0"/>
          <a:ext cx="0" cy="0"/>
          <a:chOff x="0" y="0"/>
          <a:chExt cx="0" cy="0"/>
        </a:xfrm>
      </p:grpSpPr>
      <p:sp>
        <p:nvSpPr>
          <p:cNvPr id="3" name="Graphique 7">
            <a:extLst>
              <a:ext uri="{FF2B5EF4-FFF2-40B4-BE49-F238E27FC236}">
                <a16:creationId xmlns:a16="http://schemas.microsoft.com/office/drawing/2014/main" id="{2F97F463-6045-1312-85BB-F49853548001}"/>
              </a:ext>
            </a:extLst>
          </p:cNvPr>
          <p:cNvSpPr/>
          <p:nvPr/>
        </p:nvSpPr>
        <p:spPr>
          <a:xfrm>
            <a:off x="294968" y="403123"/>
            <a:ext cx="11590131" cy="6086167"/>
          </a:xfrm>
          <a:custGeom>
            <a:avLst/>
            <a:gdLst>
              <a:gd name="csX0" fmla="*/ 0 w 21833586"/>
              <a:gd name="csY0" fmla="*/ 10375240 h 11165967"/>
              <a:gd name="csX1" fmla="*/ 0 w 21833586"/>
              <a:gd name="csY1" fmla="*/ 3860241 h 11165967"/>
              <a:gd name="csX2" fmla="*/ 790727 w 21833586"/>
              <a:gd name="csY2" fmla="*/ 3069514 h 11165967"/>
              <a:gd name="csX3" fmla="*/ 1376299 w 21833586"/>
              <a:gd name="csY3" fmla="*/ 3069514 h 11165967"/>
              <a:gd name="csX4" fmla="*/ 3069311 w 21833586"/>
              <a:gd name="csY4" fmla="*/ 1376502 h 11165967"/>
              <a:gd name="csX5" fmla="*/ 3069311 w 21833586"/>
              <a:gd name="csY5" fmla="*/ 790702 h 11165967"/>
              <a:gd name="csX6" fmla="*/ 3860038 w 21833586"/>
              <a:gd name="csY6" fmla="*/ 0 h 11165967"/>
              <a:gd name="csX7" fmla="*/ 21042858 w 21833586"/>
              <a:gd name="csY7" fmla="*/ 0 h 11165967"/>
              <a:gd name="csX8" fmla="*/ 21833586 w 21833586"/>
              <a:gd name="csY8" fmla="*/ 790702 h 11165967"/>
              <a:gd name="csX9" fmla="*/ 21833586 w 21833586"/>
              <a:gd name="csY9" fmla="*/ 10375240 h 11165967"/>
              <a:gd name="csX10" fmla="*/ 21042858 w 21833586"/>
              <a:gd name="csY10" fmla="*/ 11165967 h 11165967"/>
              <a:gd name="csX11" fmla="*/ 790727 w 21833586"/>
              <a:gd name="csY11" fmla="*/ 11165967 h 11165967"/>
              <a:gd name="csX12" fmla="*/ 0 w 21833586"/>
              <a:gd name="csY12" fmla="*/ 10375240 h 111659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1833586" h="11165967">
                <a:moveTo>
                  <a:pt x="0" y="10375240"/>
                </a:moveTo>
                <a:lnTo>
                  <a:pt x="0" y="3860241"/>
                </a:lnTo>
                <a:cubicBezTo>
                  <a:pt x="0" y="3423539"/>
                  <a:pt x="354025" y="3069514"/>
                  <a:pt x="790727" y="3069514"/>
                </a:cubicBezTo>
                <a:lnTo>
                  <a:pt x="1376299" y="3069514"/>
                </a:lnTo>
                <a:cubicBezTo>
                  <a:pt x="2311324" y="3069514"/>
                  <a:pt x="3069311" y="2311527"/>
                  <a:pt x="3069311" y="1376502"/>
                </a:cubicBezTo>
                <a:lnTo>
                  <a:pt x="3069311" y="790702"/>
                </a:lnTo>
                <a:cubicBezTo>
                  <a:pt x="3069311" y="354000"/>
                  <a:pt x="3423336" y="0"/>
                  <a:pt x="3860038" y="0"/>
                </a:cubicBezTo>
                <a:lnTo>
                  <a:pt x="21042858" y="0"/>
                </a:lnTo>
                <a:cubicBezTo>
                  <a:pt x="21479560" y="0"/>
                  <a:pt x="21833586" y="354000"/>
                  <a:pt x="21833586" y="790702"/>
                </a:cubicBezTo>
                <a:lnTo>
                  <a:pt x="21833586" y="10375240"/>
                </a:lnTo>
                <a:cubicBezTo>
                  <a:pt x="21833586" y="10811942"/>
                  <a:pt x="21479560" y="11165967"/>
                  <a:pt x="21042858" y="11165967"/>
                </a:cubicBezTo>
                <a:lnTo>
                  <a:pt x="790727" y="11165967"/>
                </a:lnTo>
                <a:cubicBezTo>
                  <a:pt x="354025" y="11165967"/>
                  <a:pt x="0" y="10811942"/>
                  <a:pt x="0" y="10375240"/>
                </a:cubicBezTo>
              </a:path>
            </a:pathLst>
          </a:custGeom>
          <a:solidFill>
            <a:schemeClr val="tx2"/>
          </a:solidFill>
          <a:ln w="25400" cap="flat">
            <a:noFill/>
            <a:prstDash val="solid"/>
            <a:miter/>
          </a:ln>
        </p:spPr>
        <p:txBody>
          <a:bodyPr/>
          <a:lstStyle/>
          <a:p>
            <a:endParaRPr lang="fr-CA"/>
          </a:p>
        </p:txBody>
      </p:sp>
      <p:pic>
        <p:nvPicPr>
          <p:cNvPr id="5" name="Image 4">
            <a:extLst>
              <a:ext uri="{FF2B5EF4-FFF2-40B4-BE49-F238E27FC236}">
                <a16:creationId xmlns:a16="http://schemas.microsoft.com/office/drawing/2014/main" id="{2D35A1D0-4956-E11A-E3F9-740FC7EA1EB5}"/>
              </a:ext>
            </a:extLst>
          </p:cNvPr>
          <p:cNvPicPr>
            <a:picLocks noChangeAspect="1"/>
          </p:cNvPicPr>
          <p:nvPr/>
        </p:nvPicPr>
        <p:blipFill>
          <a:blip r:embed="rId3"/>
          <a:stretch>
            <a:fillRect/>
          </a:stretch>
        </p:blipFill>
        <p:spPr>
          <a:xfrm>
            <a:off x="326565" y="491613"/>
            <a:ext cx="1246596" cy="1246596"/>
          </a:xfrm>
          <a:prstGeom prst="rect">
            <a:avLst/>
          </a:prstGeom>
        </p:spPr>
      </p:pic>
      <p:pic>
        <p:nvPicPr>
          <p:cNvPr id="7" name="Image 6">
            <a:extLst>
              <a:ext uri="{FF2B5EF4-FFF2-40B4-BE49-F238E27FC236}">
                <a16:creationId xmlns:a16="http://schemas.microsoft.com/office/drawing/2014/main" id="{4261DAB8-0B54-D17E-EAFC-49A942E89DBA}"/>
              </a:ext>
            </a:extLst>
          </p:cNvPr>
          <p:cNvPicPr>
            <a:picLocks noChangeAspect="1"/>
          </p:cNvPicPr>
          <p:nvPr/>
        </p:nvPicPr>
        <p:blipFill>
          <a:blip r:embed="rId4"/>
          <a:stretch>
            <a:fillRect/>
          </a:stretch>
        </p:blipFill>
        <p:spPr>
          <a:xfrm>
            <a:off x="4375993" y="706401"/>
            <a:ext cx="3440014" cy="2244444"/>
          </a:xfrm>
          <a:prstGeom prst="rect">
            <a:avLst/>
          </a:prstGeom>
        </p:spPr>
      </p:pic>
      <p:sp>
        <p:nvSpPr>
          <p:cNvPr id="9" name="ZoneTexte 8">
            <a:extLst>
              <a:ext uri="{FF2B5EF4-FFF2-40B4-BE49-F238E27FC236}">
                <a16:creationId xmlns:a16="http://schemas.microsoft.com/office/drawing/2014/main" id="{24E6DB9B-4144-8091-447D-BEBA09D5E7F9}"/>
              </a:ext>
            </a:extLst>
          </p:cNvPr>
          <p:cNvSpPr txBox="1"/>
          <p:nvPr/>
        </p:nvSpPr>
        <p:spPr>
          <a:xfrm>
            <a:off x="3177559" y="2792362"/>
            <a:ext cx="5836881" cy="853050"/>
          </a:xfrm>
          <a:prstGeom prst="rect">
            <a:avLst/>
          </a:prstGeom>
          <a:noFill/>
        </p:spPr>
        <p:txBody>
          <a:bodyPr wrap="square" lIns="0" tIns="540000" rIns="0" bIns="0" rtlCol="0" anchor="t" anchorCtr="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CA" sz="2000" b="1" i="0" kern="1200" cap="all" spc="300" baseline="0">
                <a:solidFill>
                  <a:schemeClr val="accent1"/>
                </a:solidFill>
                <a:latin typeface="Nunito Black" pitchFamily="2" charset="77"/>
                <a:ea typeface="+mj-ea"/>
                <a:cs typeface="+mj-cs"/>
              </a:rPr>
              <a:t>TOUT-PETITS.ORG</a:t>
            </a:r>
          </a:p>
        </p:txBody>
      </p:sp>
      <p:sp>
        <p:nvSpPr>
          <p:cNvPr id="11" name="ZoneTexte 10">
            <a:extLst>
              <a:ext uri="{FF2B5EF4-FFF2-40B4-BE49-F238E27FC236}">
                <a16:creationId xmlns:a16="http://schemas.microsoft.com/office/drawing/2014/main" id="{7816846C-E5E0-68FB-5E52-E429CA763FE0}"/>
              </a:ext>
            </a:extLst>
          </p:cNvPr>
          <p:cNvSpPr txBox="1"/>
          <p:nvPr/>
        </p:nvSpPr>
        <p:spPr>
          <a:xfrm>
            <a:off x="2544032" y="4166713"/>
            <a:ext cx="7092000" cy="729939"/>
          </a:xfrm>
          <a:prstGeom prst="rect">
            <a:avLst/>
          </a:prstGeom>
          <a:noFill/>
        </p:spPr>
        <p:txBody>
          <a:bodyPr wrap="square" lIns="0" tIns="0" rIns="0" bIns="540000" rtlCol="0" anchor="t" anchorCtr="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CA" sz="1100" b="0" i="0" kern="1200" cap="all" spc="300" baseline="0">
                <a:solidFill>
                  <a:schemeClr val="bg1"/>
                </a:solidFill>
                <a:latin typeface="Nunito Black" pitchFamily="2" charset="77"/>
                <a:ea typeface="+mj-ea"/>
                <a:cs typeface="+mj-cs"/>
              </a:rPr>
              <a:t>TOUT-PETITS.ORG/INFOLETTRE</a:t>
            </a:r>
          </a:p>
        </p:txBody>
      </p:sp>
      <p:pic>
        <p:nvPicPr>
          <p:cNvPr id="13" name="Image 12">
            <a:extLst>
              <a:ext uri="{FF2B5EF4-FFF2-40B4-BE49-F238E27FC236}">
                <a16:creationId xmlns:a16="http://schemas.microsoft.com/office/drawing/2014/main" id="{A038105C-EF07-1191-E1DF-BE18BAA8BAD6}"/>
              </a:ext>
            </a:extLst>
          </p:cNvPr>
          <p:cNvPicPr>
            <a:picLocks noChangeAspect="1"/>
          </p:cNvPicPr>
          <p:nvPr/>
        </p:nvPicPr>
        <p:blipFill>
          <a:blip r:embed="rId5"/>
          <a:stretch>
            <a:fillRect/>
          </a:stretch>
        </p:blipFill>
        <p:spPr>
          <a:xfrm>
            <a:off x="3602316" y="4686782"/>
            <a:ext cx="358492" cy="358492"/>
          </a:xfrm>
          <a:prstGeom prst="rect">
            <a:avLst/>
          </a:prstGeom>
        </p:spPr>
      </p:pic>
      <p:pic>
        <p:nvPicPr>
          <p:cNvPr id="15" name="Image 14">
            <a:extLst>
              <a:ext uri="{FF2B5EF4-FFF2-40B4-BE49-F238E27FC236}">
                <a16:creationId xmlns:a16="http://schemas.microsoft.com/office/drawing/2014/main" id="{6247700C-B413-8A18-8A03-0ED9B0379D33}"/>
              </a:ext>
            </a:extLst>
          </p:cNvPr>
          <p:cNvPicPr>
            <a:picLocks noChangeAspect="1"/>
          </p:cNvPicPr>
          <p:nvPr/>
        </p:nvPicPr>
        <p:blipFill>
          <a:blip r:embed="rId6"/>
          <a:stretch>
            <a:fillRect/>
          </a:stretch>
        </p:blipFill>
        <p:spPr>
          <a:xfrm>
            <a:off x="8376552" y="4680778"/>
            <a:ext cx="387061" cy="358492"/>
          </a:xfrm>
          <a:prstGeom prst="rect">
            <a:avLst/>
          </a:prstGeom>
        </p:spPr>
      </p:pic>
      <p:pic>
        <p:nvPicPr>
          <p:cNvPr id="17" name="Image 16">
            <a:extLst>
              <a:ext uri="{FF2B5EF4-FFF2-40B4-BE49-F238E27FC236}">
                <a16:creationId xmlns:a16="http://schemas.microsoft.com/office/drawing/2014/main" id="{3D994134-594F-044F-7B05-D280AB57518C}"/>
              </a:ext>
            </a:extLst>
          </p:cNvPr>
          <p:cNvPicPr>
            <a:picLocks noChangeAspect="1"/>
          </p:cNvPicPr>
          <p:nvPr/>
        </p:nvPicPr>
        <p:blipFill>
          <a:blip r:embed="rId7"/>
          <a:stretch>
            <a:fillRect/>
          </a:stretch>
        </p:blipFill>
        <p:spPr>
          <a:xfrm>
            <a:off x="4763177" y="4676010"/>
            <a:ext cx="358492" cy="358492"/>
          </a:xfrm>
          <a:prstGeom prst="rect">
            <a:avLst/>
          </a:prstGeom>
        </p:spPr>
      </p:pic>
      <p:pic>
        <p:nvPicPr>
          <p:cNvPr id="19" name="Image 18">
            <a:extLst>
              <a:ext uri="{FF2B5EF4-FFF2-40B4-BE49-F238E27FC236}">
                <a16:creationId xmlns:a16="http://schemas.microsoft.com/office/drawing/2014/main" id="{7ED5B8FB-C6D9-17CC-BEEA-43BB81D092AD}"/>
              </a:ext>
            </a:extLst>
          </p:cNvPr>
          <p:cNvPicPr>
            <a:picLocks noChangeAspect="1"/>
          </p:cNvPicPr>
          <p:nvPr/>
        </p:nvPicPr>
        <p:blipFill>
          <a:blip r:embed="rId8"/>
          <a:stretch>
            <a:fillRect/>
          </a:stretch>
        </p:blipFill>
        <p:spPr>
          <a:xfrm>
            <a:off x="6963600" y="4531683"/>
            <a:ext cx="720030" cy="617169"/>
          </a:xfrm>
          <a:prstGeom prst="rect">
            <a:avLst/>
          </a:prstGeom>
        </p:spPr>
      </p:pic>
      <p:pic>
        <p:nvPicPr>
          <p:cNvPr id="23" name="Image 22">
            <a:extLst>
              <a:ext uri="{FF2B5EF4-FFF2-40B4-BE49-F238E27FC236}">
                <a16:creationId xmlns:a16="http://schemas.microsoft.com/office/drawing/2014/main" id="{6B1AB4B5-075D-DC0E-2A6B-04B8324E29D9}"/>
              </a:ext>
            </a:extLst>
          </p:cNvPr>
          <p:cNvPicPr>
            <a:picLocks noChangeAspect="1"/>
          </p:cNvPicPr>
          <p:nvPr/>
        </p:nvPicPr>
        <p:blipFill>
          <a:blip r:embed="rId9"/>
          <a:srcRect/>
          <a:stretch/>
        </p:blipFill>
        <p:spPr>
          <a:xfrm>
            <a:off x="4961993" y="5486542"/>
            <a:ext cx="2256077" cy="665057"/>
          </a:xfrm>
          <a:prstGeom prst="rect">
            <a:avLst/>
          </a:prstGeom>
        </p:spPr>
      </p:pic>
    </p:spTree>
    <p:extLst>
      <p:ext uri="{BB962C8B-B14F-4D97-AF65-F5344CB8AC3E}">
        <p14:creationId xmlns:p14="http://schemas.microsoft.com/office/powerpoint/2010/main" val="2996614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7EF76-1089-EA00-9FBE-B4001C728B9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E7AD32-B746-BAF8-0EC1-69F1EFE2C9E7}"/>
              </a:ext>
            </a:extLst>
          </p:cNvPr>
          <p:cNvSpPr>
            <a:spLocks noGrp="1"/>
          </p:cNvSpPr>
          <p:nvPr>
            <p:ph type="title"/>
          </p:nvPr>
        </p:nvSpPr>
        <p:spPr>
          <a:xfrm>
            <a:off x="646059" y="644295"/>
            <a:ext cx="10899881" cy="1069975"/>
          </a:xfrm>
        </p:spPr>
        <p:txBody>
          <a:bodyPr/>
          <a:lstStyle/>
          <a:p>
            <a:r>
              <a:rPr lang="fr-CA">
                <a:solidFill>
                  <a:schemeClr val="tx1"/>
                </a:solidFill>
              </a:rPr>
              <a:t>Agir dès la grossesse</a:t>
            </a:r>
          </a:p>
        </p:txBody>
      </p:sp>
      <p:sp>
        <p:nvSpPr>
          <p:cNvPr id="3" name="Espace réservé du pied de page 2">
            <a:extLst>
              <a:ext uri="{FF2B5EF4-FFF2-40B4-BE49-F238E27FC236}">
                <a16:creationId xmlns:a16="http://schemas.microsoft.com/office/drawing/2014/main" id="{6150C08B-43B3-4146-9106-FAF1AA07EA61}"/>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83A46DE1-AAFE-569F-E971-57C08769F4EC}"/>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13</a:t>
            </a:fld>
            <a:endParaRPr lang="fr-CA"/>
          </a:p>
        </p:txBody>
      </p:sp>
      <p:sp>
        <p:nvSpPr>
          <p:cNvPr id="22" name="Espace réservé du texte 12">
            <a:extLst>
              <a:ext uri="{FF2B5EF4-FFF2-40B4-BE49-F238E27FC236}">
                <a16:creationId xmlns:a16="http://schemas.microsoft.com/office/drawing/2014/main" id="{4D2A7DEE-1EE3-DA7F-6A05-B2F80A7BB872}"/>
              </a:ext>
            </a:extLst>
          </p:cNvPr>
          <p:cNvSpPr txBox="1">
            <a:spLocks/>
          </p:cNvSpPr>
          <p:nvPr/>
        </p:nvSpPr>
        <p:spPr>
          <a:xfrm>
            <a:off x="4503909" y="3429000"/>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sp>
        <p:nvSpPr>
          <p:cNvPr id="10" name="Espace réservé du texte 3">
            <a:extLst>
              <a:ext uri="{FF2B5EF4-FFF2-40B4-BE49-F238E27FC236}">
                <a16:creationId xmlns:a16="http://schemas.microsoft.com/office/drawing/2014/main" id="{CCACCAC3-9F44-64AD-8411-7467F3AA114E}"/>
              </a:ext>
            </a:extLst>
          </p:cNvPr>
          <p:cNvSpPr txBox="1">
            <a:spLocks/>
          </p:cNvSpPr>
          <p:nvPr/>
        </p:nvSpPr>
        <p:spPr>
          <a:xfrm>
            <a:off x="555572" y="1775571"/>
            <a:ext cx="4900332" cy="384987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dirty="0">
                <a:solidFill>
                  <a:schemeClr val="tx1"/>
                </a:solidFill>
              </a:rPr>
              <a:t>La période prénatale a des effets durables et significatifs sur le développement et les trajectoires de vie des enfants. </a:t>
            </a:r>
          </a:p>
          <a:p>
            <a:pPr marL="285750" lvl="2" indent="-285750">
              <a:buFont typeface="Arial" panose="020B0604020202020204" pitchFamily="34" charset="0"/>
              <a:buChar char="•"/>
            </a:pPr>
            <a:r>
              <a:rPr lang="fr-FR" dirty="0">
                <a:solidFill>
                  <a:schemeClr val="tx1"/>
                </a:solidFill>
              </a:rPr>
              <a:t>Un </a:t>
            </a:r>
            <a:r>
              <a:rPr lang="fr-FR" b="1" dirty="0">
                <a:solidFill>
                  <a:schemeClr val="tx1"/>
                </a:solidFill>
              </a:rPr>
              <a:t>faible poids à la naissance </a:t>
            </a:r>
            <a:r>
              <a:rPr lang="fr-FR" dirty="0">
                <a:solidFill>
                  <a:schemeClr val="tx1"/>
                </a:solidFill>
              </a:rPr>
              <a:t>représente un risque pour le développement de l’enfant.</a:t>
            </a:r>
          </a:p>
          <a:p>
            <a:pPr marL="285750" lvl="2" indent="-285750">
              <a:buFont typeface="Arial" panose="020B0604020202020204" pitchFamily="34" charset="0"/>
              <a:buChar char="•"/>
            </a:pPr>
            <a:r>
              <a:rPr lang="fr-FR" dirty="0">
                <a:solidFill>
                  <a:schemeClr val="tx1"/>
                </a:solidFill>
              </a:rPr>
              <a:t>Des ressources offrent des services destinés spécifiquement aux femmes enceintes en situation de vulnérabilité afin de favoriser le développement optimal des enfants en intervenant dès la grossesse.</a:t>
            </a:r>
            <a:endParaRPr lang="fr-CA" dirty="0">
              <a:solidFill>
                <a:schemeClr val="tx1"/>
              </a:solidFill>
            </a:endParaRPr>
          </a:p>
        </p:txBody>
      </p:sp>
      <p:sp>
        <p:nvSpPr>
          <p:cNvPr id="11" name="Espace réservé du texte 14">
            <a:extLst>
              <a:ext uri="{FF2B5EF4-FFF2-40B4-BE49-F238E27FC236}">
                <a16:creationId xmlns:a16="http://schemas.microsoft.com/office/drawing/2014/main" id="{B7057AD8-5567-7273-982B-9C57AA714CCA}"/>
              </a:ext>
            </a:extLst>
          </p:cNvPr>
          <p:cNvSpPr txBox="1">
            <a:spLocks/>
          </p:cNvSpPr>
          <p:nvPr/>
        </p:nvSpPr>
        <p:spPr>
          <a:xfrm>
            <a:off x="6096000" y="1891162"/>
            <a:ext cx="5437187" cy="3563932"/>
          </a:xfrm>
          <a:prstGeom prst="roundRect">
            <a:avLst>
              <a:gd name="adj" fmla="val 4481"/>
            </a:avLst>
          </a:prstGeom>
          <a:solidFill>
            <a:schemeClr val="bg2"/>
          </a:solidFill>
        </p:spPr>
        <p:txBody>
          <a:bodyPr lIns="180000" tIns="54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r>
              <a:rPr lang="fr-CA" sz="1800"/>
              <a:t>Au-delà des risques immédiats qu’elle représente, l’insuffisance de poids à la naissance est associée à :</a:t>
            </a:r>
          </a:p>
          <a:p>
            <a:pPr lvl="7"/>
            <a:r>
              <a:rPr lang="fr-CA">
                <a:solidFill>
                  <a:schemeClr val="tx1"/>
                </a:solidFill>
              </a:rPr>
              <a:t>un développement cérébral moins optimal</a:t>
            </a:r>
          </a:p>
          <a:p>
            <a:pPr lvl="7"/>
            <a:r>
              <a:rPr lang="fr-CA">
                <a:solidFill>
                  <a:schemeClr val="tx1"/>
                </a:solidFill>
              </a:rPr>
              <a:t>de plus fortes probabilités de rencontrer des difficultés ou des retards d’apprentissage, notamment en ce qui concerne le langage et le développement cognitif.</a:t>
            </a:r>
          </a:p>
          <a:p>
            <a:pPr lvl="7"/>
            <a:r>
              <a:rPr lang="fr-CA">
                <a:solidFill>
                  <a:schemeClr val="tx1"/>
                </a:solidFill>
              </a:rPr>
              <a:t>une plus grande vulnérabilité sur le plan de la santé.</a:t>
            </a:r>
          </a:p>
        </p:txBody>
      </p:sp>
      <p:grpSp>
        <p:nvGrpSpPr>
          <p:cNvPr id="12" name="Graphique 4">
            <a:extLst>
              <a:ext uri="{FF2B5EF4-FFF2-40B4-BE49-F238E27FC236}">
                <a16:creationId xmlns:a16="http://schemas.microsoft.com/office/drawing/2014/main" id="{D311FA31-37C6-BD9E-8337-0D1270BEC430}"/>
              </a:ext>
            </a:extLst>
          </p:cNvPr>
          <p:cNvGrpSpPr>
            <a:grpSpLocks noChangeAspect="1"/>
          </p:cNvGrpSpPr>
          <p:nvPr/>
        </p:nvGrpSpPr>
        <p:grpSpPr>
          <a:xfrm>
            <a:off x="6456114" y="1402906"/>
            <a:ext cx="1011600" cy="1031665"/>
            <a:chOff x="1941936" y="3006474"/>
            <a:chExt cx="599433" cy="613125"/>
          </a:xfrm>
        </p:grpSpPr>
        <p:sp>
          <p:nvSpPr>
            <p:cNvPr id="13" name="Forme libre 21">
              <a:extLst>
                <a:ext uri="{FF2B5EF4-FFF2-40B4-BE49-F238E27FC236}">
                  <a16:creationId xmlns:a16="http://schemas.microsoft.com/office/drawing/2014/main" id="{F3636DE0-F947-8149-5B42-139BE59983B9}"/>
                </a:ext>
              </a:extLst>
            </p:cNvPr>
            <p:cNvSpPr/>
            <p:nvPr/>
          </p:nvSpPr>
          <p:spPr>
            <a:xfrm>
              <a:off x="1941936" y="3237180"/>
              <a:ext cx="599433" cy="382418"/>
            </a:xfrm>
            <a:custGeom>
              <a:avLst/>
              <a:gdLst>
                <a:gd name="csX0" fmla="*/ 599434 w 599433"/>
                <a:gd name="csY0" fmla="*/ 162547 h 382418"/>
                <a:gd name="csX1" fmla="*/ 222996 w 599433"/>
                <a:gd name="csY1" fmla="*/ 371164 h 382418"/>
                <a:gd name="csX2" fmla="*/ 11414 w 599433"/>
                <a:gd name="csY2" fmla="*/ 0 h 382418"/>
                <a:gd name="csX3" fmla="*/ 599434 w 599433"/>
                <a:gd name="csY3" fmla="*/ 162547 h 382418"/>
              </a:gdLst>
              <a:ahLst/>
              <a:cxnLst>
                <a:cxn ang="0">
                  <a:pos x="csX0" y="csY0"/>
                </a:cxn>
                <a:cxn ang="0">
                  <a:pos x="csX1" y="csY1"/>
                </a:cxn>
                <a:cxn ang="0">
                  <a:pos x="csX2" y="csY2"/>
                </a:cxn>
                <a:cxn ang="0">
                  <a:pos x="csX3" y="csY3"/>
                </a:cxn>
              </a:cxnLst>
              <a:rect l="l" t="t" r="r" b="b"/>
              <a:pathLst>
                <a:path w="599433" h="382418">
                  <a:moveTo>
                    <a:pt x="599434" y="162547"/>
                  </a:moveTo>
                  <a:cubicBezTo>
                    <a:pt x="553911" y="322651"/>
                    <a:pt x="385374" y="416050"/>
                    <a:pt x="222996" y="371164"/>
                  </a:cubicBezTo>
                  <a:cubicBezTo>
                    <a:pt x="60617" y="326279"/>
                    <a:pt x="-34109" y="160104"/>
                    <a:pt x="11414" y="0"/>
                  </a:cubicBezTo>
                  <a:lnTo>
                    <a:pt x="599434" y="162547"/>
                  </a:lnTo>
                  <a:close/>
                </a:path>
              </a:pathLst>
            </a:custGeom>
            <a:solidFill>
              <a:schemeClr val="accent5"/>
            </a:solidFill>
            <a:ln w="9505" cap="flat">
              <a:noFill/>
              <a:prstDash val="solid"/>
              <a:miter/>
            </a:ln>
          </p:spPr>
          <p:txBody>
            <a:bodyPr/>
            <a:lstStyle/>
            <a:p>
              <a:endParaRPr lang="fr-CA"/>
            </a:p>
          </p:txBody>
        </p:sp>
        <p:grpSp>
          <p:nvGrpSpPr>
            <p:cNvPr id="14" name="Graphique 4">
              <a:extLst>
                <a:ext uri="{FF2B5EF4-FFF2-40B4-BE49-F238E27FC236}">
                  <a16:creationId xmlns:a16="http://schemas.microsoft.com/office/drawing/2014/main" id="{EC0B3DE6-3EAB-67CE-3AF5-B64DD227C731}"/>
                </a:ext>
              </a:extLst>
            </p:cNvPr>
            <p:cNvGrpSpPr/>
            <p:nvPr/>
          </p:nvGrpSpPr>
          <p:grpSpPr>
            <a:xfrm>
              <a:off x="1991412" y="3006474"/>
              <a:ext cx="500482" cy="503954"/>
              <a:chOff x="1991412" y="3006474"/>
              <a:chExt cx="500482" cy="503954"/>
            </a:xfrm>
            <a:solidFill>
              <a:srgbClr val="62231B"/>
            </a:solidFill>
          </p:grpSpPr>
          <p:sp>
            <p:nvSpPr>
              <p:cNvPr id="15" name="Forme libre 23">
                <a:extLst>
                  <a:ext uri="{FF2B5EF4-FFF2-40B4-BE49-F238E27FC236}">
                    <a16:creationId xmlns:a16="http://schemas.microsoft.com/office/drawing/2014/main" id="{3DA8F7BD-BAFF-9E9A-454F-C65A32867FF8}"/>
                  </a:ext>
                </a:extLst>
              </p:cNvPr>
              <p:cNvSpPr/>
              <p:nvPr/>
            </p:nvSpPr>
            <p:spPr>
              <a:xfrm>
                <a:off x="1991412" y="3006474"/>
                <a:ext cx="500482" cy="503954"/>
              </a:xfrm>
              <a:custGeom>
                <a:avLst/>
                <a:gdLst>
                  <a:gd name="csX0" fmla="*/ 250184 w 500482"/>
                  <a:gd name="csY0" fmla="*/ 503955 h 503954"/>
                  <a:gd name="csX1" fmla="*/ 108958 w 500482"/>
                  <a:gd name="csY1" fmla="*/ 447794 h 503954"/>
                  <a:gd name="csX2" fmla="*/ 55649 w 500482"/>
                  <a:gd name="csY2" fmla="*/ 362765 h 503954"/>
                  <a:gd name="csX3" fmla="*/ 3465 w 500482"/>
                  <a:gd name="csY3" fmla="*/ 308102 h 503954"/>
                  <a:gd name="csX4" fmla="*/ 3734 w 500482"/>
                  <a:gd name="csY4" fmla="*/ 258755 h 503954"/>
                  <a:gd name="csX5" fmla="*/ 30272 w 500482"/>
                  <a:gd name="csY5" fmla="*/ 231348 h 503954"/>
                  <a:gd name="csX6" fmla="*/ 38632 w 500482"/>
                  <a:gd name="csY6" fmla="*/ 230271 h 503954"/>
                  <a:gd name="csX7" fmla="*/ 58157 w 500482"/>
                  <a:gd name="csY7" fmla="*/ 235867 h 503954"/>
                  <a:gd name="csX8" fmla="*/ 125166 w 500482"/>
                  <a:gd name="csY8" fmla="*/ 144450 h 503954"/>
                  <a:gd name="csX9" fmla="*/ 185980 w 500482"/>
                  <a:gd name="csY9" fmla="*/ 112335 h 503954"/>
                  <a:gd name="csX10" fmla="*/ 188739 w 500482"/>
                  <a:gd name="csY10" fmla="*/ 111896 h 503954"/>
                  <a:gd name="csX11" fmla="*/ 197043 w 500482"/>
                  <a:gd name="csY11" fmla="*/ 117803 h 503954"/>
                  <a:gd name="csX12" fmla="*/ 191498 w 500482"/>
                  <a:gd name="csY12" fmla="*/ 128716 h 503954"/>
                  <a:gd name="csX13" fmla="*/ 135904 w 500482"/>
                  <a:gd name="csY13" fmla="*/ 158055 h 503954"/>
                  <a:gd name="csX14" fmla="*/ 63991 w 500482"/>
                  <a:gd name="csY14" fmla="*/ 303042 h 503954"/>
                  <a:gd name="csX15" fmla="*/ 121098 w 500482"/>
                  <a:gd name="csY15" fmla="*/ 435366 h 503954"/>
                  <a:gd name="csX16" fmla="*/ 250379 w 500482"/>
                  <a:gd name="csY16" fmla="*/ 486691 h 503954"/>
                  <a:gd name="csX17" fmla="*/ 257532 w 500482"/>
                  <a:gd name="csY17" fmla="*/ 486563 h 503954"/>
                  <a:gd name="csX18" fmla="*/ 436397 w 500482"/>
                  <a:gd name="csY18" fmla="*/ 310208 h 503954"/>
                  <a:gd name="csX19" fmla="*/ 364622 w 500482"/>
                  <a:gd name="csY19" fmla="*/ 158065 h 503954"/>
                  <a:gd name="csX20" fmla="*/ 265474 w 500482"/>
                  <a:gd name="csY20" fmla="*/ 119988 h 503954"/>
                  <a:gd name="csX21" fmla="*/ 217432 w 500482"/>
                  <a:gd name="csY21" fmla="*/ 98291 h 503954"/>
                  <a:gd name="csX22" fmla="*/ 200666 w 500482"/>
                  <a:gd name="csY22" fmla="*/ 49049 h 503954"/>
                  <a:gd name="csX23" fmla="*/ 219959 w 500482"/>
                  <a:gd name="csY23" fmla="*/ 10166 h 503954"/>
                  <a:gd name="csX24" fmla="*/ 250296 w 500482"/>
                  <a:gd name="csY24" fmla="*/ 0 h 503954"/>
                  <a:gd name="csX25" fmla="*/ 263486 w 500482"/>
                  <a:gd name="csY25" fmla="*/ 1685 h 503954"/>
                  <a:gd name="csX26" fmla="*/ 298068 w 500482"/>
                  <a:gd name="csY26" fmla="*/ 35572 h 503954"/>
                  <a:gd name="csX27" fmla="*/ 288027 w 500482"/>
                  <a:gd name="csY27" fmla="*/ 80619 h 503954"/>
                  <a:gd name="csX28" fmla="*/ 281367 w 500482"/>
                  <a:gd name="csY28" fmla="*/ 83651 h 503954"/>
                  <a:gd name="csX29" fmla="*/ 275701 w 500482"/>
                  <a:gd name="csY29" fmla="*/ 81594 h 503954"/>
                  <a:gd name="csX30" fmla="*/ 274716 w 500482"/>
                  <a:gd name="csY30" fmla="*/ 69432 h 503954"/>
                  <a:gd name="csX31" fmla="*/ 281172 w 500482"/>
                  <a:gd name="csY31" fmla="*/ 40023 h 503954"/>
                  <a:gd name="csX32" fmla="*/ 259055 w 500482"/>
                  <a:gd name="csY32" fmla="*/ 18377 h 503954"/>
                  <a:gd name="csX33" fmla="*/ 250351 w 500482"/>
                  <a:gd name="csY33" fmla="*/ 17264 h 503954"/>
                  <a:gd name="csX34" fmla="*/ 230659 w 500482"/>
                  <a:gd name="csY34" fmla="*/ 23831 h 503954"/>
                  <a:gd name="csX35" fmla="*/ 218147 w 500482"/>
                  <a:gd name="csY35" fmla="*/ 48903 h 503954"/>
                  <a:gd name="csX36" fmla="*/ 230111 w 500482"/>
                  <a:gd name="csY36" fmla="*/ 86412 h 503954"/>
                  <a:gd name="csX37" fmla="*/ 266885 w 500482"/>
                  <a:gd name="csY37" fmla="*/ 102797 h 503954"/>
                  <a:gd name="csX38" fmla="*/ 375369 w 500482"/>
                  <a:gd name="csY38" fmla="*/ 144459 h 503954"/>
                  <a:gd name="csX39" fmla="*/ 442193 w 500482"/>
                  <a:gd name="csY39" fmla="*/ 235986 h 503954"/>
                  <a:gd name="csX40" fmla="*/ 461913 w 500482"/>
                  <a:gd name="csY40" fmla="*/ 230276 h 503954"/>
                  <a:gd name="csX41" fmla="*/ 470263 w 500482"/>
                  <a:gd name="csY41" fmla="*/ 231348 h 503954"/>
                  <a:gd name="csX42" fmla="*/ 497257 w 500482"/>
                  <a:gd name="csY42" fmla="*/ 260422 h 503954"/>
                  <a:gd name="csX43" fmla="*/ 497062 w 500482"/>
                  <a:gd name="csY43" fmla="*/ 308102 h 503954"/>
                  <a:gd name="csX44" fmla="*/ 444599 w 500482"/>
                  <a:gd name="csY44" fmla="*/ 362779 h 503954"/>
                  <a:gd name="csX45" fmla="*/ 258200 w 500482"/>
                  <a:gd name="csY45" fmla="*/ 503799 h 503954"/>
                  <a:gd name="csX46" fmla="*/ 250184 w 500482"/>
                  <a:gd name="csY46" fmla="*/ 503955 h 503954"/>
                  <a:gd name="csX47" fmla="*/ 38409 w 500482"/>
                  <a:gd name="csY47" fmla="*/ 247558 h 503954"/>
                  <a:gd name="csX48" fmla="*/ 34749 w 500482"/>
                  <a:gd name="csY48" fmla="*/ 248021 h 503954"/>
                  <a:gd name="csX49" fmla="*/ 19534 w 500482"/>
                  <a:gd name="csY49" fmla="*/ 267034 h 503954"/>
                  <a:gd name="csX50" fmla="*/ 20380 w 500482"/>
                  <a:gd name="csY50" fmla="*/ 303687 h 503954"/>
                  <a:gd name="csX51" fmla="*/ 50940 w 500482"/>
                  <a:gd name="csY51" fmla="*/ 344434 h 503954"/>
                  <a:gd name="csX52" fmla="*/ 46500 w 500482"/>
                  <a:gd name="csY52" fmla="*/ 303042 h 503954"/>
                  <a:gd name="csX53" fmla="*/ 52844 w 500482"/>
                  <a:gd name="csY53" fmla="*/ 253287 h 503954"/>
                  <a:gd name="csX54" fmla="*/ 38409 w 500482"/>
                  <a:gd name="csY54" fmla="*/ 247558 h 503954"/>
                  <a:gd name="csX55" fmla="*/ 447608 w 500482"/>
                  <a:gd name="csY55" fmla="*/ 253351 h 503954"/>
                  <a:gd name="csX56" fmla="*/ 453878 w 500482"/>
                  <a:gd name="csY56" fmla="*/ 310863 h 503954"/>
                  <a:gd name="csX57" fmla="*/ 449587 w 500482"/>
                  <a:gd name="csY57" fmla="*/ 344425 h 503954"/>
                  <a:gd name="csX58" fmla="*/ 480156 w 500482"/>
                  <a:gd name="csY58" fmla="*/ 303687 h 503954"/>
                  <a:gd name="csX59" fmla="*/ 480537 w 500482"/>
                  <a:gd name="csY59" fmla="*/ 265473 h 503954"/>
                  <a:gd name="csX60" fmla="*/ 465786 w 500482"/>
                  <a:gd name="csY60" fmla="*/ 248021 h 503954"/>
                  <a:gd name="csX61" fmla="*/ 462108 w 500482"/>
                  <a:gd name="csY61" fmla="*/ 247558 h 503954"/>
                  <a:gd name="csX62" fmla="*/ 447608 w 500482"/>
                  <a:gd name="csY62" fmla="*/ 253351 h 503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Lst>
                <a:rect l="l" t="t" r="r" b="b"/>
                <a:pathLst>
                  <a:path w="500482" h="503954">
                    <a:moveTo>
                      <a:pt x="250184" y="503955"/>
                    </a:moveTo>
                    <a:cubicBezTo>
                      <a:pt x="197266" y="503955"/>
                      <a:pt x="147107" y="484007"/>
                      <a:pt x="108958" y="447794"/>
                    </a:cubicBezTo>
                    <a:cubicBezTo>
                      <a:pt x="84138" y="424238"/>
                      <a:pt x="65718" y="394857"/>
                      <a:pt x="55649" y="362765"/>
                    </a:cubicBezTo>
                    <a:cubicBezTo>
                      <a:pt x="33598" y="361868"/>
                      <a:pt x="11797" y="339140"/>
                      <a:pt x="3465" y="308102"/>
                    </a:cubicBezTo>
                    <a:cubicBezTo>
                      <a:pt x="-1245" y="290545"/>
                      <a:pt x="-1152" y="273019"/>
                      <a:pt x="3734" y="258755"/>
                    </a:cubicBezTo>
                    <a:cubicBezTo>
                      <a:pt x="8713" y="244243"/>
                      <a:pt x="18132" y="234512"/>
                      <a:pt x="30272" y="231348"/>
                    </a:cubicBezTo>
                    <a:cubicBezTo>
                      <a:pt x="32994" y="230633"/>
                      <a:pt x="35808" y="230271"/>
                      <a:pt x="38632" y="230271"/>
                    </a:cubicBezTo>
                    <a:cubicBezTo>
                      <a:pt x="45181" y="230271"/>
                      <a:pt x="51739" y="232154"/>
                      <a:pt x="58157" y="235867"/>
                    </a:cubicBezTo>
                    <a:cubicBezTo>
                      <a:pt x="71069" y="199801"/>
                      <a:pt x="94207" y="168226"/>
                      <a:pt x="125166" y="144450"/>
                    </a:cubicBezTo>
                    <a:cubicBezTo>
                      <a:pt x="143503" y="130360"/>
                      <a:pt x="163966" y="119557"/>
                      <a:pt x="185980" y="112335"/>
                    </a:cubicBezTo>
                    <a:cubicBezTo>
                      <a:pt x="186881" y="112042"/>
                      <a:pt x="187801" y="111896"/>
                      <a:pt x="188739" y="111896"/>
                    </a:cubicBezTo>
                    <a:cubicBezTo>
                      <a:pt x="192519" y="111896"/>
                      <a:pt x="195863" y="114273"/>
                      <a:pt x="197043" y="117803"/>
                    </a:cubicBezTo>
                    <a:cubicBezTo>
                      <a:pt x="198557" y="122314"/>
                      <a:pt x="196077" y="127209"/>
                      <a:pt x="191498" y="128716"/>
                    </a:cubicBezTo>
                    <a:cubicBezTo>
                      <a:pt x="171406" y="135287"/>
                      <a:pt x="152708" y="145160"/>
                      <a:pt x="135904" y="158055"/>
                    </a:cubicBezTo>
                    <a:cubicBezTo>
                      <a:pt x="90204" y="193165"/>
                      <a:pt x="63991" y="246011"/>
                      <a:pt x="63991" y="303042"/>
                    </a:cubicBezTo>
                    <a:cubicBezTo>
                      <a:pt x="63991" y="353428"/>
                      <a:pt x="84277" y="400426"/>
                      <a:pt x="121098" y="435366"/>
                    </a:cubicBezTo>
                    <a:cubicBezTo>
                      <a:pt x="155968" y="468465"/>
                      <a:pt x="201873" y="486691"/>
                      <a:pt x="250379" y="486691"/>
                    </a:cubicBezTo>
                    <a:cubicBezTo>
                      <a:pt x="252757" y="486691"/>
                      <a:pt x="255144" y="486645"/>
                      <a:pt x="257532" y="486563"/>
                    </a:cubicBezTo>
                    <a:cubicBezTo>
                      <a:pt x="354154" y="482945"/>
                      <a:pt x="432718" y="405490"/>
                      <a:pt x="436397" y="310208"/>
                    </a:cubicBezTo>
                    <a:cubicBezTo>
                      <a:pt x="438663" y="251199"/>
                      <a:pt x="411828" y="194324"/>
                      <a:pt x="364622" y="158065"/>
                    </a:cubicBezTo>
                    <a:cubicBezTo>
                      <a:pt x="335938" y="136038"/>
                      <a:pt x="301663" y="122873"/>
                      <a:pt x="265474" y="119988"/>
                    </a:cubicBezTo>
                    <a:cubicBezTo>
                      <a:pt x="246515" y="118476"/>
                      <a:pt x="229452" y="110769"/>
                      <a:pt x="217432" y="98291"/>
                    </a:cubicBezTo>
                    <a:cubicBezTo>
                      <a:pt x="206063" y="86508"/>
                      <a:pt x="201047" y="71781"/>
                      <a:pt x="200666" y="49049"/>
                    </a:cubicBezTo>
                    <a:cubicBezTo>
                      <a:pt x="200666" y="33686"/>
                      <a:pt x="207697" y="19522"/>
                      <a:pt x="219959" y="10166"/>
                    </a:cubicBezTo>
                    <a:cubicBezTo>
                      <a:pt x="228709" y="3517"/>
                      <a:pt x="239196" y="0"/>
                      <a:pt x="250296" y="0"/>
                    </a:cubicBezTo>
                    <a:cubicBezTo>
                      <a:pt x="254708" y="0"/>
                      <a:pt x="259139" y="568"/>
                      <a:pt x="263486" y="1685"/>
                    </a:cubicBezTo>
                    <a:cubicBezTo>
                      <a:pt x="280066" y="5958"/>
                      <a:pt x="293637" y="19261"/>
                      <a:pt x="298068" y="35572"/>
                    </a:cubicBezTo>
                    <a:cubicBezTo>
                      <a:pt x="302462" y="51746"/>
                      <a:pt x="298802" y="68168"/>
                      <a:pt x="288027" y="80619"/>
                    </a:cubicBezTo>
                    <a:cubicBezTo>
                      <a:pt x="286364" y="82547"/>
                      <a:pt x="283940" y="83651"/>
                      <a:pt x="281367" y="83651"/>
                    </a:cubicBezTo>
                    <a:cubicBezTo>
                      <a:pt x="279295" y="83651"/>
                      <a:pt x="277280" y="82918"/>
                      <a:pt x="275701" y="81594"/>
                    </a:cubicBezTo>
                    <a:cubicBezTo>
                      <a:pt x="272031" y="78508"/>
                      <a:pt x="271586" y="73054"/>
                      <a:pt x="274716" y="69432"/>
                    </a:cubicBezTo>
                    <a:cubicBezTo>
                      <a:pt x="281692" y="61358"/>
                      <a:pt x="284042" y="50643"/>
                      <a:pt x="281172" y="40023"/>
                    </a:cubicBezTo>
                    <a:cubicBezTo>
                      <a:pt x="278339" y="29610"/>
                      <a:pt x="269654" y="21111"/>
                      <a:pt x="259055" y="18377"/>
                    </a:cubicBezTo>
                    <a:cubicBezTo>
                      <a:pt x="256185" y="17640"/>
                      <a:pt x="253259" y="17264"/>
                      <a:pt x="250351" y="17264"/>
                    </a:cubicBezTo>
                    <a:cubicBezTo>
                      <a:pt x="243115" y="17264"/>
                      <a:pt x="236307" y="19535"/>
                      <a:pt x="230659" y="23831"/>
                    </a:cubicBezTo>
                    <a:cubicBezTo>
                      <a:pt x="222708" y="29880"/>
                      <a:pt x="218147" y="39020"/>
                      <a:pt x="218147" y="48903"/>
                    </a:cubicBezTo>
                    <a:cubicBezTo>
                      <a:pt x="218454" y="67032"/>
                      <a:pt x="221918" y="77908"/>
                      <a:pt x="230111" y="86412"/>
                    </a:cubicBezTo>
                    <a:cubicBezTo>
                      <a:pt x="239158" y="95804"/>
                      <a:pt x="252219" y="101624"/>
                      <a:pt x="266885" y="102797"/>
                    </a:cubicBezTo>
                    <a:cubicBezTo>
                      <a:pt x="306484" y="105952"/>
                      <a:pt x="344001" y="120358"/>
                      <a:pt x="375369" y="144459"/>
                    </a:cubicBezTo>
                    <a:cubicBezTo>
                      <a:pt x="406031" y="168002"/>
                      <a:pt x="429096" y="199613"/>
                      <a:pt x="442193" y="235986"/>
                    </a:cubicBezTo>
                    <a:cubicBezTo>
                      <a:pt x="448676" y="232195"/>
                      <a:pt x="455299" y="230276"/>
                      <a:pt x="461913" y="230276"/>
                    </a:cubicBezTo>
                    <a:cubicBezTo>
                      <a:pt x="464737" y="230276"/>
                      <a:pt x="467542" y="230638"/>
                      <a:pt x="470263" y="231348"/>
                    </a:cubicBezTo>
                    <a:cubicBezTo>
                      <a:pt x="482868" y="234636"/>
                      <a:pt x="492454" y="244962"/>
                      <a:pt x="497257" y="260422"/>
                    </a:cubicBezTo>
                    <a:cubicBezTo>
                      <a:pt x="501622" y="274448"/>
                      <a:pt x="501557" y="291383"/>
                      <a:pt x="497062" y="308102"/>
                    </a:cubicBezTo>
                    <a:cubicBezTo>
                      <a:pt x="488692" y="339301"/>
                      <a:pt x="466752" y="362074"/>
                      <a:pt x="444599" y="362779"/>
                    </a:cubicBezTo>
                    <a:cubicBezTo>
                      <a:pt x="418739" y="443975"/>
                      <a:pt x="343992" y="500594"/>
                      <a:pt x="258200" y="503799"/>
                    </a:cubicBezTo>
                    <a:cubicBezTo>
                      <a:pt x="255525" y="503900"/>
                      <a:pt x="252841" y="503955"/>
                      <a:pt x="250184" y="503955"/>
                    </a:cubicBezTo>
                    <a:close/>
                    <a:moveTo>
                      <a:pt x="38409" y="247558"/>
                    </a:moveTo>
                    <a:cubicBezTo>
                      <a:pt x="37155" y="247558"/>
                      <a:pt x="35920" y="247714"/>
                      <a:pt x="34749" y="248021"/>
                    </a:cubicBezTo>
                    <a:cubicBezTo>
                      <a:pt x="27857" y="249821"/>
                      <a:pt x="22312" y="256749"/>
                      <a:pt x="19534" y="267034"/>
                    </a:cubicBezTo>
                    <a:cubicBezTo>
                      <a:pt x="16627" y="277800"/>
                      <a:pt x="16924" y="290819"/>
                      <a:pt x="20380" y="303687"/>
                    </a:cubicBezTo>
                    <a:cubicBezTo>
                      <a:pt x="25730" y="323616"/>
                      <a:pt x="38279" y="340162"/>
                      <a:pt x="50940" y="344434"/>
                    </a:cubicBezTo>
                    <a:cubicBezTo>
                      <a:pt x="47986" y="330531"/>
                      <a:pt x="46500" y="316619"/>
                      <a:pt x="46500" y="303042"/>
                    </a:cubicBezTo>
                    <a:cubicBezTo>
                      <a:pt x="46500" y="286387"/>
                      <a:pt x="48627" y="269654"/>
                      <a:pt x="52844" y="253287"/>
                    </a:cubicBezTo>
                    <a:cubicBezTo>
                      <a:pt x="47856" y="249537"/>
                      <a:pt x="42886" y="247558"/>
                      <a:pt x="38409" y="247558"/>
                    </a:cubicBezTo>
                    <a:close/>
                    <a:moveTo>
                      <a:pt x="447608" y="253351"/>
                    </a:moveTo>
                    <a:cubicBezTo>
                      <a:pt x="452513" y="272214"/>
                      <a:pt x="454621" y="291557"/>
                      <a:pt x="453878" y="310863"/>
                    </a:cubicBezTo>
                    <a:cubicBezTo>
                      <a:pt x="453460" y="321885"/>
                      <a:pt x="452011" y="333164"/>
                      <a:pt x="449587" y="344425"/>
                    </a:cubicBezTo>
                    <a:cubicBezTo>
                      <a:pt x="462256" y="340148"/>
                      <a:pt x="474815" y="323607"/>
                      <a:pt x="480156" y="303687"/>
                    </a:cubicBezTo>
                    <a:cubicBezTo>
                      <a:pt x="483825" y="290050"/>
                      <a:pt x="483955" y="276477"/>
                      <a:pt x="480537" y="265473"/>
                    </a:cubicBezTo>
                    <a:cubicBezTo>
                      <a:pt x="477564" y="255929"/>
                      <a:pt x="472326" y="249734"/>
                      <a:pt x="465786" y="248021"/>
                    </a:cubicBezTo>
                    <a:cubicBezTo>
                      <a:pt x="464607" y="247714"/>
                      <a:pt x="463371" y="247558"/>
                      <a:pt x="462108" y="247558"/>
                    </a:cubicBezTo>
                    <a:cubicBezTo>
                      <a:pt x="457603" y="247558"/>
                      <a:pt x="452605" y="249560"/>
                      <a:pt x="447608" y="253351"/>
                    </a:cubicBezTo>
                    <a:close/>
                  </a:path>
                </a:pathLst>
              </a:custGeom>
              <a:solidFill>
                <a:srgbClr val="62231B"/>
              </a:solidFill>
              <a:ln w="9505" cap="flat">
                <a:noFill/>
                <a:prstDash val="solid"/>
                <a:miter/>
              </a:ln>
            </p:spPr>
            <p:txBody>
              <a:bodyPr/>
              <a:lstStyle/>
              <a:p>
                <a:endParaRPr lang="fr-CA"/>
              </a:p>
            </p:txBody>
          </p:sp>
          <p:sp>
            <p:nvSpPr>
              <p:cNvPr id="16" name="Forme libre 24">
                <a:extLst>
                  <a:ext uri="{FF2B5EF4-FFF2-40B4-BE49-F238E27FC236}">
                    <a16:creationId xmlns:a16="http://schemas.microsoft.com/office/drawing/2014/main" id="{F8B345EA-43FD-E3CD-EA1C-0638DEF8D9E5}"/>
                  </a:ext>
                </a:extLst>
              </p:cNvPr>
              <p:cNvSpPr/>
              <p:nvPr/>
            </p:nvSpPr>
            <p:spPr>
              <a:xfrm>
                <a:off x="2293158" y="3256546"/>
                <a:ext cx="26630" cy="54663"/>
              </a:xfrm>
              <a:custGeom>
                <a:avLst/>
                <a:gdLst>
                  <a:gd name="csX0" fmla="*/ 13320 w 26630"/>
                  <a:gd name="csY0" fmla="*/ 54663 h 54663"/>
                  <a:gd name="csX1" fmla="*/ 0 w 26630"/>
                  <a:gd name="csY1" fmla="*/ 27334 h 54663"/>
                  <a:gd name="csX2" fmla="*/ 13320 w 26630"/>
                  <a:gd name="csY2" fmla="*/ 0 h 54663"/>
                  <a:gd name="csX3" fmla="*/ 26631 w 26630"/>
                  <a:gd name="csY3" fmla="*/ 27334 h 54663"/>
                  <a:gd name="csX4" fmla="*/ 13320 w 26630"/>
                  <a:gd name="csY4" fmla="*/ 54663 h 54663"/>
                </a:gdLst>
                <a:ahLst/>
                <a:cxnLst>
                  <a:cxn ang="0">
                    <a:pos x="csX0" y="csY0"/>
                  </a:cxn>
                  <a:cxn ang="0">
                    <a:pos x="csX1" y="csY1"/>
                  </a:cxn>
                  <a:cxn ang="0">
                    <a:pos x="csX2" y="csY2"/>
                  </a:cxn>
                  <a:cxn ang="0">
                    <a:pos x="csX3" y="csY3"/>
                  </a:cxn>
                  <a:cxn ang="0">
                    <a:pos x="csX4" y="csY4"/>
                  </a:cxn>
                </a:cxnLst>
                <a:rect l="l" t="t" r="r" b="b"/>
                <a:pathLst>
                  <a:path w="26630" h="54663">
                    <a:moveTo>
                      <a:pt x="13320" y="54663"/>
                    </a:moveTo>
                    <a:cubicBezTo>
                      <a:pt x="5852" y="54663"/>
                      <a:pt x="0" y="42656"/>
                      <a:pt x="0" y="27334"/>
                    </a:cubicBezTo>
                    <a:cubicBezTo>
                      <a:pt x="0" y="12007"/>
                      <a:pt x="5852" y="0"/>
                      <a:pt x="13320" y="0"/>
                    </a:cubicBezTo>
                    <a:cubicBezTo>
                      <a:pt x="20788" y="0"/>
                      <a:pt x="26631" y="12007"/>
                      <a:pt x="26631" y="27334"/>
                    </a:cubicBezTo>
                    <a:cubicBezTo>
                      <a:pt x="26631" y="42656"/>
                      <a:pt x="20788" y="54663"/>
                      <a:pt x="13320" y="54663"/>
                    </a:cubicBezTo>
                    <a:close/>
                  </a:path>
                </a:pathLst>
              </a:custGeom>
              <a:solidFill>
                <a:srgbClr val="62231B"/>
              </a:solidFill>
              <a:ln w="9505" cap="flat">
                <a:noFill/>
                <a:prstDash val="solid"/>
                <a:miter/>
              </a:ln>
            </p:spPr>
            <p:txBody>
              <a:bodyPr/>
              <a:lstStyle/>
              <a:p>
                <a:endParaRPr lang="fr-CA"/>
              </a:p>
            </p:txBody>
          </p:sp>
          <p:sp>
            <p:nvSpPr>
              <p:cNvPr id="17" name="Forme libre 25">
                <a:extLst>
                  <a:ext uri="{FF2B5EF4-FFF2-40B4-BE49-F238E27FC236}">
                    <a16:creationId xmlns:a16="http://schemas.microsoft.com/office/drawing/2014/main" id="{4DE42F5C-CE8B-E9C5-9BB3-A7EEE36AB697}"/>
                  </a:ext>
                </a:extLst>
              </p:cNvPr>
              <p:cNvSpPr/>
              <p:nvPr/>
            </p:nvSpPr>
            <p:spPr>
              <a:xfrm>
                <a:off x="2163561" y="3256546"/>
                <a:ext cx="26630" cy="54663"/>
              </a:xfrm>
              <a:custGeom>
                <a:avLst/>
                <a:gdLst>
                  <a:gd name="csX0" fmla="*/ 13320 w 26630"/>
                  <a:gd name="csY0" fmla="*/ 54663 h 54663"/>
                  <a:gd name="csX1" fmla="*/ 0 w 26630"/>
                  <a:gd name="csY1" fmla="*/ 27334 h 54663"/>
                  <a:gd name="csX2" fmla="*/ 13320 w 26630"/>
                  <a:gd name="csY2" fmla="*/ 0 h 54663"/>
                  <a:gd name="csX3" fmla="*/ 26631 w 26630"/>
                  <a:gd name="csY3" fmla="*/ 27334 h 54663"/>
                  <a:gd name="csX4" fmla="*/ 13320 w 26630"/>
                  <a:gd name="csY4" fmla="*/ 54663 h 54663"/>
                </a:gdLst>
                <a:ahLst/>
                <a:cxnLst>
                  <a:cxn ang="0">
                    <a:pos x="csX0" y="csY0"/>
                  </a:cxn>
                  <a:cxn ang="0">
                    <a:pos x="csX1" y="csY1"/>
                  </a:cxn>
                  <a:cxn ang="0">
                    <a:pos x="csX2" y="csY2"/>
                  </a:cxn>
                  <a:cxn ang="0">
                    <a:pos x="csX3" y="csY3"/>
                  </a:cxn>
                  <a:cxn ang="0">
                    <a:pos x="csX4" y="csY4"/>
                  </a:cxn>
                </a:cxnLst>
                <a:rect l="l" t="t" r="r" b="b"/>
                <a:pathLst>
                  <a:path w="26630" h="54663">
                    <a:moveTo>
                      <a:pt x="13320" y="54663"/>
                    </a:moveTo>
                    <a:cubicBezTo>
                      <a:pt x="5852" y="54663"/>
                      <a:pt x="0" y="42656"/>
                      <a:pt x="0" y="27334"/>
                    </a:cubicBezTo>
                    <a:cubicBezTo>
                      <a:pt x="0" y="12007"/>
                      <a:pt x="5852" y="0"/>
                      <a:pt x="13320" y="0"/>
                    </a:cubicBezTo>
                    <a:cubicBezTo>
                      <a:pt x="20788" y="0"/>
                      <a:pt x="26631" y="12007"/>
                      <a:pt x="26631" y="27334"/>
                    </a:cubicBezTo>
                    <a:cubicBezTo>
                      <a:pt x="26631" y="42656"/>
                      <a:pt x="20788" y="54663"/>
                      <a:pt x="13320" y="54663"/>
                    </a:cubicBezTo>
                    <a:close/>
                  </a:path>
                </a:pathLst>
              </a:custGeom>
              <a:solidFill>
                <a:srgbClr val="62231B"/>
              </a:solidFill>
              <a:ln w="9505" cap="flat">
                <a:noFill/>
                <a:prstDash val="solid"/>
                <a:miter/>
              </a:ln>
            </p:spPr>
            <p:txBody>
              <a:bodyPr/>
              <a:lstStyle/>
              <a:p>
                <a:endParaRPr lang="fr-CA"/>
              </a:p>
            </p:txBody>
          </p:sp>
          <p:sp>
            <p:nvSpPr>
              <p:cNvPr id="18" name="Forme libre 26">
                <a:extLst>
                  <a:ext uri="{FF2B5EF4-FFF2-40B4-BE49-F238E27FC236}">
                    <a16:creationId xmlns:a16="http://schemas.microsoft.com/office/drawing/2014/main" id="{2BE54CC7-691C-2900-9B30-AF0A2FEEEC6B}"/>
                  </a:ext>
                </a:extLst>
              </p:cNvPr>
              <p:cNvSpPr/>
              <p:nvPr/>
            </p:nvSpPr>
            <p:spPr>
              <a:xfrm>
                <a:off x="2187554" y="3376236"/>
                <a:ext cx="108251" cy="33136"/>
              </a:xfrm>
              <a:custGeom>
                <a:avLst/>
                <a:gdLst>
                  <a:gd name="csX0" fmla="*/ 54126 w 108251"/>
                  <a:gd name="csY0" fmla="*/ 33136 h 33136"/>
                  <a:gd name="csX1" fmla="*/ 3706 w 108251"/>
                  <a:gd name="csY1" fmla="*/ 15661 h 33136"/>
                  <a:gd name="csX2" fmla="*/ 130 w 108251"/>
                  <a:gd name="csY2" fmla="*/ 10084 h 33136"/>
                  <a:gd name="csX3" fmla="*/ 1616 w 108251"/>
                  <a:gd name="csY3" fmla="*/ 3645 h 33136"/>
                  <a:gd name="csX4" fmla="*/ 8759 w 108251"/>
                  <a:gd name="csY4" fmla="*/ 9 h 33136"/>
                  <a:gd name="csX5" fmla="*/ 13803 w 108251"/>
                  <a:gd name="csY5" fmla="*/ 1584 h 33136"/>
                  <a:gd name="csX6" fmla="*/ 54135 w 108251"/>
                  <a:gd name="csY6" fmla="*/ 15826 h 33136"/>
                  <a:gd name="csX7" fmla="*/ 94448 w 108251"/>
                  <a:gd name="csY7" fmla="*/ 1594 h 33136"/>
                  <a:gd name="csX8" fmla="*/ 99483 w 108251"/>
                  <a:gd name="csY8" fmla="*/ 0 h 33136"/>
                  <a:gd name="csX9" fmla="*/ 106635 w 108251"/>
                  <a:gd name="csY9" fmla="*/ 3645 h 33136"/>
                  <a:gd name="csX10" fmla="*/ 108121 w 108251"/>
                  <a:gd name="csY10" fmla="*/ 10084 h 33136"/>
                  <a:gd name="csX11" fmla="*/ 104554 w 108251"/>
                  <a:gd name="csY11" fmla="*/ 15670 h 33136"/>
                  <a:gd name="csX12" fmla="*/ 54126 w 108251"/>
                  <a:gd name="csY12" fmla="*/ 33136 h 33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8251" h="33136">
                    <a:moveTo>
                      <a:pt x="54126" y="33136"/>
                    </a:moveTo>
                    <a:cubicBezTo>
                      <a:pt x="37276" y="33136"/>
                      <a:pt x="20314" y="27256"/>
                      <a:pt x="3706" y="15661"/>
                    </a:cubicBezTo>
                    <a:cubicBezTo>
                      <a:pt x="1793" y="14342"/>
                      <a:pt x="520" y="12355"/>
                      <a:pt x="130" y="10084"/>
                    </a:cubicBezTo>
                    <a:cubicBezTo>
                      <a:pt x="-270" y="7812"/>
                      <a:pt x="260" y="5532"/>
                      <a:pt x="1616" y="3645"/>
                    </a:cubicBezTo>
                    <a:cubicBezTo>
                      <a:pt x="3251" y="1374"/>
                      <a:pt x="5926" y="9"/>
                      <a:pt x="8759" y="9"/>
                    </a:cubicBezTo>
                    <a:cubicBezTo>
                      <a:pt x="10570" y="9"/>
                      <a:pt x="12317" y="559"/>
                      <a:pt x="13803" y="1584"/>
                    </a:cubicBezTo>
                    <a:cubicBezTo>
                      <a:pt x="27541" y="11164"/>
                      <a:pt x="40731" y="15826"/>
                      <a:pt x="54135" y="15826"/>
                    </a:cubicBezTo>
                    <a:cubicBezTo>
                      <a:pt x="67529" y="15826"/>
                      <a:pt x="80719" y="11164"/>
                      <a:pt x="94448" y="1594"/>
                    </a:cubicBezTo>
                    <a:cubicBezTo>
                      <a:pt x="95925" y="550"/>
                      <a:pt x="97671" y="0"/>
                      <a:pt x="99483" y="0"/>
                    </a:cubicBezTo>
                    <a:cubicBezTo>
                      <a:pt x="102316" y="0"/>
                      <a:pt x="104991" y="1365"/>
                      <a:pt x="106635" y="3645"/>
                    </a:cubicBezTo>
                    <a:cubicBezTo>
                      <a:pt x="107991" y="5523"/>
                      <a:pt x="108521" y="7812"/>
                      <a:pt x="108121" y="10084"/>
                    </a:cubicBezTo>
                    <a:cubicBezTo>
                      <a:pt x="107731" y="12355"/>
                      <a:pt x="106468" y="14333"/>
                      <a:pt x="104554" y="15670"/>
                    </a:cubicBezTo>
                    <a:cubicBezTo>
                      <a:pt x="87946" y="27256"/>
                      <a:pt x="70975" y="33136"/>
                      <a:pt x="54126" y="33136"/>
                    </a:cubicBezTo>
                    <a:close/>
                  </a:path>
                </a:pathLst>
              </a:custGeom>
              <a:solidFill>
                <a:srgbClr val="62231B"/>
              </a:solidFill>
              <a:ln w="9505" cap="flat">
                <a:noFill/>
                <a:prstDash val="solid"/>
                <a:miter/>
              </a:ln>
            </p:spPr>
            <p:txBody>
              <a:bodyPr/>
              <a:lstStyle/>
              <a:p>
                <a:endParaRPr lang="fr-CA"/>
              </a:p>
            </p:txBody>
          </p:sp>
        </p:grpSp>
      </p:grpSp>
    </p:spTree>
    <p:extLst>
      <p:ext uri="{BB962C8B-B14F-4D97-AF65-F5344CB8AC3E}">
        <p14:creationId xmlns:p14="http://schemas.microsoft.com/office/powerpoint/2010/main" val="2817634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65F0B-D01C-90AB-168B-00523DF0958B}"/>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E43D1A64-C4A4-0957-8431-214B5B5ED885}"/>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E9C46C5A-32EC-C7DE-FB9E-276C31582856}"/>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14</a:t>
            </a:fld>
            <a:endParaRPr lang="fr-CA"/>
          </a:p>
        </p:txBody>
      </p:sp>
      <p:sp>
        <p:nvSpPr>
          <p:cNvPr id="22" name="Espace réservé du texte 12">
            <a:extLst>
              <a:ext uri="{FF2B5EF4-FFF2-40B4-BE49-F238E27FC236}">
                <a16:creationId xmlns:a16="http://schemas.microsoft.com/office/drawing/2014/main" id="{67C4BAEB-47EC-F78C-3F2C-566391853D88}"/>
              </a:ext>
            </a:extLst>
          </p:cNvPr>
          <p:cNvSpPr txBox="1">
            <a:spLocks/>
          </p:cNvSpPr>
          <p:nvPr/>
        </p:nvSpPr>
        <p:spPr>
          <a:xfrm>
            <a:off x="4503909" y="3429000"/>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pic>
        <p:nvPicPr>
          <p:cNvPr id="9" name="Image 8">
            <a:extLst>
              <a:ext uri="{FF2B5EF4-FFF2-40B4-BE49-F238E27FC236}">
                <a16:creationId xmlns:a16="http://schemas.microsoft.com/office/drawing/2014/main" id="{295A092D-46A7-9DD7-AF8B-55A1AB5CE699}"/>
              </a:ext>
            </a:extLst>
          </p:cNvPr>
          <p:cNvPicPr>
            <a:picLocks noChangeAspect="1"/>
          </p:cNvPicPr>
          <p:nvPr/>
        </p:nvPicPr>
        <p:blipFill>
          <a:blip r:embed="rId3"/>
          <a:stretch>
            <a:fillRect/>
          </a:stretch>
        </p:blipFill>
        <p:spPr>
          <a:xfrm>
            <a:off x="630462" y="1926391"/>
            <a:ext cx="10931075" cy="4060288"/>
          </a:xfrm>
          <a:prstGeom prst="rect">
            <a:avLst/>
          </a:prstGeom>
        </p:spPr>
      </p:pic>
      <p:sp>
        <p:nvSpPr>
          <p:cNvPr id="15" name="Titre 1">
            <a:extLst>
              <a:ext uri="{FF2B5EF4-FFF2-40B4-BE49-F238E27FC236}">
                <a16:creationId xmlns:a16="http://schemas.microsoft.com/office/drawing/2014/main" id="{EEAAAEC3-D9E3-5E3D-DAAD-E0B3C6356A96}"/>
              </a:ext>
            </a:extLst>
          </p:cNvPr>
          <p:cNvSpPr>
            <a:spLocks noGrp="1"/>
          </p:cNvSpPr>
          <p:nvPr>
            <p:ph type="title"/>
          </p:nvPr>
        </p:nvSpPr>
        <p:spPr>
          <a:xfrm>
            <a:off x="646059" y="644295"/>
            <a:ext cx="10899881" cy="1069975"/>
          </a:xfrm>
        </p:spPr>
        <p:txBody>
          <a:bodyPr/>
          <a:lstStyle/>
          <a:p>
            <a:r>
              <a:rPr lang="fr-CA">
                <a:solidFill>
                  <a:schemeClr val="tx1"/>
                </a:solidFill>
              </a:rPr>
              <a:t>Agir dès la grossesse</a:t>
            </a:r>
          </a:p>
        </p:txBody>
      </p:sp>
    </p:spTree>
    <p:extLst>
      <p:ext uri="{BB962C8B-B14F-4D97-AF65-F5344CB8AC3E}">
        <p14:creationId xmlns:p14="http://schemas.microsoft.com/office/powerpoint/2010/main" val="2075104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EFE16-AD4D-B441-2E8D-B205390655FE}"/>
            </a:ext>
          </a:extLst>
        </p:cNvPr>
        <p:cNvGrpSpPr/>
        <p:nvPr/>
      </p:nvGrpSpPr>
      <p:grpSpPr>
        <a:xfrm>
          <a:off x="0" y="0"/>
          <a:ext cx="0" cy="0"/>
          <a:chOff x="0" y="0"/>
          <a:chExt cx="0" cy="0"/>
        </a:xfrm>
      </p:grpSpPr>
      <p:sp>
        <p:nvSpPr>
          <p:cNvPr id="11" name="Espace réservé du texte 14">
            <a:extLst>
              <a:ext uri="{FF2B5EF4-FFF2-40B4-BE49-F238E27FC236}">
                <a16:creationId xmlns:a16="http://schemas.microsoft.com/office/drawing/2014/main" id="{7430BBA5-700F-3E84-58C9-E8E56B7E9C48}"/>
              </a:ext>
            </a:extLst>
          </p:cNvPr>
          <p:cNvSpPr txBox="1">
            <a:spLocks/>
          </p:cNvSpPr>
          <p:nvPr/>
        </p:nvSpPr>
        <p:spPr>
          <a:xfrm>
            <a:off x="6096000" y="1824487"/>
            <a:ext cx="5437187" cy="4261988"/>
          </a:xfrm>
          <a:prstGeom prst="roundRect">
            <a:avLst>
              <a:gd name="adj" fmla="val 4481"/>
            </a:avLst>
          </a:prstGeom>
          <a:solidFill>
            <a:schemeClr val="bg2"/>
          </a:solidFill>
        </p:spPr>
        <p:txBody>
          <a:bodyPr lIns="180000" tIns="54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5" indent="-285750">
              <a:buFont typeface="Arial" panose="020B0604020202020204" pitchFamily="34" charset="0"/>
              <a:buChar char="•"/>
            </a:pPr>
            <a:endParaRPr lang="fr-FR" sz="800" b="0">
              <a:solidFill>
                <a:schemeClr val="tx1"/>
              </a:solidFill>
              <a:latin typeface="+mn-lt"/>
              <a:cs typeface="+mn-cs"/>
            </a:endParaRPr>
          </a:p>
        </p:txBody>
      </p:sp>
      <p:sp>
        <p:nvSpPr>
          <p:cNvPr id="2" name="Titre 1">
            <a:extLst>
              <a:ext uri="{FF2B5EF4-FFF2-40B4-BE49-F238E27FC236}">
                <a16:creationId xmlns:a16="http://schemas.microsoft.com/office/drawing/2014/main" id="{91675818-3C30-FC81-06A6-BA0B20B0BB2A}"/>
              </a:ext>
            </a:extLst>
          </p:cNvPr>
          <p:cNvSpPr>
            <a:spLocks noGrp="1"/>
          </p:cNvSpPr>
          <p:nvPr>
            <p:ph type="title"/>
          </p:nvPr>
        </p:nvSpPr>
        <p:spPr>
          <a:xfrm>
            <a:off x="623887" y="608014"/>
            <a:ext cx="10899881" cy="1069975"/>
          </a:xfrm>
        </p:spPr>
        <p:txBody>
          <a:bodyPr/>
          <a:lstStyle/>
          <a:p>
            <a:r>
              <a:rPr lang="fr-CA">
                <a:solidFill>
                  <a:schemeClr val="tx1"/>
                </a:solidFill>
              </a:rPr>
              <a:t>Favoriser l’engagement des parents</a:t>
            </a:r>
          </a:p>
        </p:txBody>
      </p:sp>
      <p:sp>
        <p:nvSpPr>
          <p:cNvPr id="3" name="Espace réservé du pied de page 2">
            <a:extLst>
              <a:ext uri="{FF2B5EF4-FFF2-40B4-BE49-F238E27FC236}">
                <a16:creationId xmlns:a16="http://schemas.microsoft.com/office/drawing/2014/main" id="{96B15B1D-E760-5089-3439-EAAD9D390367}"/>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28873649-63F4-90C4-FC26-548A2DAF4782}"/>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15</a:t>
            </a:fld>
            <a:endParaRPr lang="fr-CA"/>
          </a:p>
        </p:txBody>
      </p:sp>
      <p:sp>
        <p:nvSpPr>
          <p:cNvPr id="22" name="Espace réservé du texte 12">
            <a:extLst>
              <a:ext uri="{FF2B5EF4-FFF2-40B4-BE49-F238E27FC236}">
                <a16:creationId xmlns:a16="http://schemas.microsoft.com/office/drawing/2014/main" id="{D5B2F92C-8CF2-ACDC-0242-25A4D00ECE61}"/>
              </a:ext>
            </a:extLst>
          </p:cNvPr>
          <p:cNvSpPr txBox="1">
            <a:spLocks/>
          </p:cNvSpPr>
          <p:nvPr/>
        </p:nvSpPr>
        <p:spPr>
          <a:xfrm>
            <a:off x="4503909" y="3429000"/>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sp>
        <p:nvSpPr>
          <p:cNvPr id="10" name="Espace réservé du texte 3">
            <a:extLst>
              <a:ext uri="{FF2B5EF4-FFF2-40B4-BE49-F238E27FC236}">
                <a16:creationId xmlns:a16="http://schemas.microsoft.com/office/drawing/2014/main" id="{FA7B936A-7FAB-4F0A-C573-DC189B966D0B}"/>
              </a:ext>
            </a:extLst>
          </p:cNvPr>
          <p:cNvSpPr txBox="1">
            <a:spLocks/>
          </p:cNvSpPr>
          <p:nvPr/>
        </p:nvSpPr>
        <p:spPr>
          <a:xfrm>
            <a:off x="515082" y="1775571"/>
            <a:ext cx="4900332" cy="384987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Avoir des conditions favorisant la présence des parents durant la première année de vie est propice au développement des tout-petits.</a:t>
            </a:r>
          </a:p>
          <a:p>
            <a:pPr marL="285750" lvl="2" indent="-285750">
              <a:buFont typeface="Arial" panose="020B0604020202020204" pitchFamily="34" charset="0"/>
              <a:buChar char="•"/>
            </a:pPr>
            <a:r>
              <a:rPr lang="fr-FR">
                <a:solidFill>
                  <a:schemeClr val="tx1"/>
                </a:solidFill>
              </a:rPr>
              <a:t>Un programme comme le Régime québécois d’assurance parentale (RQAP), permet aux parents admissibles de passer du temps auprès de leur enfant tout en bénéficiant d’une sécurité financière pendant sa première année de vie.</a:t>
            </a:r>
          </a:p>
          <a:p>
            <a:pPr marL="285750" lvl="2" indent="-285750">
              <a:buFont typeface="Arial" panose="020B0604020202020204" pitchFamily="34" charset="0"/>
              <a:buChar char="•"/>
            </a:pPr>
            <a:endParaRPr lang="fr-CA">
              <a:solidFill>
                <a:schemeClr val="tx1"/>
              </a:solidFill>
            </a:endParaRPr>
          </a:p>
        </p:txBody>
      </p:sp>
      <p:grpSp>
        <p:nvGrpSpPr>
          <p:cNvPr id="12" name="Graphique 4">
            <a:extLst>
              <a:ext uri="{FF2B5EF4-FFF2-40B4-BE49-F238E27FC236}">
                <a16:creationId xmlns:a16="http://schemas.microsoft.com/office/drawing/2014/main" id="{C7D2402A-F22C-AEED-DD2E-3F547333339D}"/>
              </a:ext>
            </a:extLst>
          </p:cNvPr>
          <p:cNvGrpSpPr>
            <a:grpSpLocks noChangeAspect="1"/>
          </p:cNvGrpSpPr>
          <p:nvPr/>
        </p:nvGrpSpPr>
        <p:grpSpPr>
          <a:xfrm>
            <a:off x="10208964" y="1336231"/>
            <a:ext cx="1011600" cy="1031665"/>
            <a:chOff x="1941936" y="3006474"/>
            <a:chExt cx="599433" cy="613125"/>
          </a:xfrm>
        </p:grpSpPr>
        <p:sp>
          <p:nvSpPr>
            <p:cNvPr id="13" name="Forme libre 21">
              <a:extLst>
                <a:ext uri="{FF2B5EF4-FFF2-40B4-BE49-F238E27FC236}">
                  <a16:creationId xmlns:a16="http://schemas.microsoft.com/office/drawing/2014/main" id="{82477B0A-A1EF-AD0B-7A56-AF42B7D20E10}"/>
                </a:ext>
              </a:extLst>
            </p:cNvPr>
            <p:cNvSpPr/>
            <p:nvPr/>
          </p:nvSpPr>
          <p:spPr>
            <a:xfrm>
              <a:off x="1941936" y="3237180"/>
              <a:ext cx="599433" cy="382418"/>
            </a:xfrm>
            <a:custGeom>
              <a:avLst/>
              <a:gdLst>
                <a:gd name="csX0" fmla="*/ 599434 w 599433"/>
                <a:gd name="csY0" fmla="*/ 162547 h 382418"/>
                <a:gd name="csX1" fmla="*/ 222996 w 599433"/>
                <a:gd name="csY1" fmla="*/ 371164 h 382418"/>
                <a:gd name="csX2" fmla="*/ 11414 w 599433"/>
                <a:gd name="csY2" fmla="*/ 0 h 382418"/>
                <a:gd name="csX3" fmla="*/ 599434 w 599433"/>
                <a:gd name="csY3" fmla="*/ 162547 h 382418"/>
              </a:gdLst>
              <a:ahLst/>
              <a:cxnLst>
                <a:cxn ang="0">
                  <a:pos x="csX0" y="csY0"/>
                </a:cxn>
                <a:cxn ang="0">
                  <a:pos x="csX1" y="csY1"/>
                </a:cxn>
                <a:cxn ang="0">
                  <a:pos x="csX2" y="csY2"/>
                </a:cxn>
                <a:cxn ang="0">
                  <a:pos x="csX3" y="csY3"/>
                </a:cxn>
              </a:cxnLst>
              <a:rect l="l" t="t" r="r" b="b"/>
              <a:pathLst>
                <a:path w="599433" h="382418">
                  <a:moveTo>
                    <a:pt x="599434" y="162547"/>
                  </a:moveTo>
                  <a:cubicBezTo>
                    <a:pt x="553911" y="322651"/>
                    <a:pt x="385374" y="416050"/>
                    <a:pt x="222996" y="371164"/>
                  </a:cubicBezTo>
                  <a:cubicBezTo>
                    <a:pt x="60617" y="326279"/>
                    <a:pt x="-34109" y="160104"/>
                    <a:pt x="11414" y="0"/>
                  </a:cubicBezTo>
                  <a:lnTo>
                    <a:pt x="599434" y="162547"/>
                  </a:lnTo>
                  <a:close/>
                </a:path>
              </a:pathLst>
            </a:custGeom>
            <a:solidFill>
              <a:schemeClr val="accent5"/>
            </a:solidFill>
            <a:ln w="9505" cap="flat">
              <a:noFill/>
              <a:prstDash val="solid"/>
              <a:miter/>
            </a:ln>
          </p:spPr>
          <p:txBody>
            <a:bodyPr/>
            <a:lstStyle/>
            <a:p>
              <a:endParaRPr lang="fr-CA"/>
            </a:p>
          </p:txBody>
        </p:sp>
        <p:grpSp>
          <p:nvGrpSpPr>
            <p:cNvPr id="14" name="Graphique 4">
              <a:extLst>
                <a:ext uri="{FF2B5EF4-FFF2-40B4-BE49-F238E27FC236}">
                  <a16:creationId xmlns:a16="http://schemas.microsoft.com/office/drawing/2014/main" id="{4A8C3020-18ED-664D-3DE4-34E7E80D3DC6}"/>
                </a:ext>
              </a:extLst>
            </p:cNvPr>
            <p:cNvGrpSpPr/>
            <p:nvPr/>
          </p:nvGrpSpPr>
          <p:grpSpPr>
            <a:xfrm>
              <a:off x="1991412" y="3006474"/>
              <a:ext cx="500482" cy="503954"/>
              <a:chOff x="1991412" y="3006474"/>
              <a:chExt cx="500482" cy="503954"/>
            </a:xfrm>
            <a:solidFill>
              <a:srgbClr val="62231B"/>
            </a:solidFill>
          </p:grpSpPr>
          <p:sp>
            <p:nvSpPr>
              <p:cNvPr id="15" name="Forme libre 23">
                <a:extLst>
                  <a:ext uri="{FF2B5EF4-FFF2-40B4-BE49-F238E27FC236}">
                    <a16:creationId xmlns:a16="http://schemas.microsoft.com/office/drawing/2014/main" id="{15587BD3-2E9B-5EF0-1377-5973674E994B}"/>
                  </a:ext>
                </a:extLst>
              </p:cNvPr>
              <p:cNvSpPr/>
              <p:nvPr/>
            </p:nvSpPr>
            <p:spPr>
              <a:xfrm>
                <a:off x="1991412" y="3006474"/>
                <a:ext cx="500482" cy="503954"/>
              </a:xfrm>
              <a:custGeom>
                <a:avLst/>
                <a:gdLst>
                  <a:gd name="csX0" fmla="*/ 250184 w 500482"/>
                  <a:gd name="csY0" fmla="*/ 503955 h 503954"/>
                  <a:gd name="csX1" fmla="*/ 108958 w 500482"/>
                  <a:gd name="csY1" fmla="*/ 447794 h 503954"/>
                  <a:gd name="csX2" fmla="*/ 55649 w 500482"/>
                  <a:gd name="csY2" fmla="*/ 362765 h 503954"/>
                  <a:gd name="csX3" fmla="*/ 3465 w 500482"/>
                  <a:gd name="csY3" fmla="*/ 308102 h 503954"/>
                  <a:gd name="csX4" fmla="*/ 3734 w 500482"/>
                  <a:gd name="csY4" fmla="*/ 258755 h 503954"/>
                  <a:gd name="csX5" fmla="*/ 30272 w 500482"/>
                  <a:gd name="csY5" fmla="*/ 231348 h 503954"/>
                  <a:gd name="csX6" fmla="*/ 38632 w 500482"/>
                  <a:gd name="csY6" fmla="*/ 230271 h 503954"/>
                  <a:gd name="csX7" fmla="*/ 58157 w 500482"/>
                  <a:gd name="csY7" fmla="*/ 235867 h 503954"/>
                  <a:gd name="csX8" fmla="*/ 125166 w 500482"/>
                  <a:gd name="csY8" fmla="*/ 144450 h 503954"/>
                  <a:gd name="csX9" fmla="*/ 185980 w 500482"/>
                  <a:gd name="csY9" fmla="*/ 112335 h 503954"/>
                  <a:gd name="csX10" fmla="*/ 188739 w 500482"/>
                  <a:gd name="csY10" fmla="*/ 111896 h 503954"/>
                  <a:gd name="csX11" fmla="*/ 197043 w 500482"/>
                  <a:gd name="csY11" fmla="*/ 117803 h 503954"/>
                  <a:gd name="csX12" fmla="*/ 191498 w 500482"/>
                  <a:gd name="csY12" fmla="*/ 128716 h 503954"/>
                  <a:gd name="csX13" fmla="*/ 135904 w 500482"/>
                  <a:gd name="csY13" fmla="*/ 158055 h 503954"/>
                  <a:gd name="csX14" fmla="*/ 63991 w 500482"/>
                  <a:gd name="csY14" fmla="*/ 303042 h 503954"/>
                  <a:gd name="csX15" fmla="*/ 121098 w 500482"/>
                  <a:gd name="csY15" fmla="*/ 435366 h 503954"/>
                  <a:gd name="csX16" fmla="*/ 250379 w 500482"/>
                  <a:gd name="csY16" fmla="*/ 486691 h 503954"/>
                  <a:gd name="csX17" fmla="*/ 257532 w 500482"/>
                  <a:gd name="csY17" fmla="*/ 486563 h 503954"/>
                  <a:gd name="csX18" fmla="*/ 436397 w 500482"/>
                  <a:gd name="csY18" fmla="*/ 310208 h 503954"/>
                  <a:gd name="csX19" fmla="*/ 364622 w 500482"/>
                  <a:gd name="csY19" fmla="*/ 158065 h 503954"/>
                  <a:gd name="csX20" fmla="*/ 265474 w 500482"/>
                  <a:gd name="csY20" fmla="*/ 119988 h 503954"/>
                  <a:gd name="csX21" fmla="*/ 217432 w 500482"/>
                  <a:gd name="csY21" fmla="*/ 98291 h 503954"/>
                  <a:gd name="csX22" fmla="*/ 200666 w 500482"/>
                  <a:gd name="csY22" fmla="*/ 49049 h 503954"/>
                  <a:gd name="csX23" fmla="*/ 219959 w 500482"/>
                  <a:gd name="csY23" fmla="*/ 10166 h 503954"/>
                  <a:gd name="csX24" fmla="*/ 250296 w 500482"/>
                  <a:gd name="csY24" fmla="*/ 0 h 503954"/>
                  <a:gd name="csX25" fmla="*/ 263486 w 500482"/>
                  <a:gd name="csY25" fmla="*/ 1685 h 503954"/>
                  <a:gd name="csX26" fmla="*/ 298068 w 500482"/>
                  <a:gd name="csY26" fmla="*/ 35572 h 503954"/>
                  <a:gd name="csX27" fmla="*/ 288027 w 500482"/>
                  <a:gd name="csY27" fmla="*/ 80619 h 503954"/>
                  <a:gd name="csX28" fmla="*/ 281367 w 500482"/>
                  <a:gd name="csY28" fmla="*/ 83651 h 503954"/>
                  <a:gd name="csX29" fmla="*/ 275701 w 500482"/>
                  <a:gd name="csY29" fmla="*/ 81594 h 503954"/>
                  <a:gd name="csX30" fmla="*/ 274716 w 500482"/>
                  <a:gd name="csY30" fmla="*/ 69432 h 503954"/>
                  <a:gd name="csX31" fmla="*/ 281172 w 500482"/>
                  <a:gd name="csY31" fmla="*/ 40023 h 503954"/>
                  <a:gd name="csX32" fmla="*/ 259055 w 500482"/>
                  <a:gd name="csY32" fmla="*/ 18377 h 503954"/>
                  <a:gd name="csX33" fmla="*/ 250351 w 500482"/>
                  <a:gd name="csY33" fmla="*/ 17264 h 503954"/>
                  <a:gd name="csX34" fmla="*/ 230659 w 500482"/>
                  <a:gd name="csY34" fmla="*/ 23831 h 503954"/>
                  <a:gd name="csX35" fmla="*/ 218147 w 500482"/>
                  <a:gd name="csY35" fmla="*/ 48903 h 503954"/>
                  <a:gd name="csX36" fmla="*/ 230111 w 500482"/>
                  <a:gd name="csY36" fmla="*/ 86412 h 503954"/>
                  <a:gd name="csX37" fmla="*/ 266885 w 500482"/>
                  <a:gd name="csY37" fmla="*/ 102797 h 503954"/>
                  <a:gd name="csX38" fmla="*/ 375369 w 500482"/>
                  <a:gd name="csY38" fmla="*/ 144459 h 503954"/>
                  <a:gd name="csX39" fmla="*/ 442193 w 500482"/>
                  <a:gd name="csY39" fmla="*/ 235986 h 503954"/>
                  <a:gd name="csX40" fmla="*/ 461913 w 500482"/>
                  <a:gd name="csY40" fmla="*/ 230276 h 503954"/>
                  <a:gd name="csX41" fmla="*/ 470263 w 500482"/>
                  <a:gd name="csY41" fmla="*/ 231348 h 503954"/>
                  <a:gd name="csX42" fmla="*/ 497257 w 500482"/>
                  <a:gd name="csY42" fmla="*/ 260422 h 503954"/>
                  <a:gd name="csX43" fmla="*/ 497062 w 500482"/>
                  <a:gd name="csY43" fmla="*/ 308102 h 503954"/>
                  <a:gd name="csX44" fmla="*/ 444599 w 500482"/>
                  <a:gd name="csY44" fmla="*/ 362779 h 503954"/>
                  <a:gd name="csX45" fmla="*/ 258200 w 500482"/>
                  <a:gd name="csY45" fmla="*/ 503799 h 503954"/>
                  <a:gd name="csX46" fmla="*/ 250184 w 500482"/>
                  <a:gd name="csY46" fmla="*/ 503955 h 503954"/>
                  <a:gd name="csX47" fmla="*/ 38409 w 500482"/>
                  <a:gd name="csY47" fmla="*/ 247558 h 503954"/>
                  <a:gd name="csX48" fmla="*/ 34749 w 500482"/>
                  <a:gd name="csY48" fmla="*/ 248021 h 503954"/>
                  <a:gd name="csX49" fmla="*/ 19534 w 500482"/>
                  <a:gd name="csY49" fmla="*/ 267034 h 503954"/>
                  <a:gd name="csX50" fmla="*/ 20380 w 500482"/>
                  <a:gd name="csY50" fmla="*/ 303687 h 503954"/>
                  <a:gd name="csX51" fmla="*/ 50940 w 500482"/>
                  <a:gd name="csY51" fmla="*/ 344434 h 503954"/>
                  <a:gd name="csX52" fmla="*/ 46500 w 500482"/>
                  <a:gd name="csY52" fmla="*/ 303042 h 503954"/>
                  <a:gd name="csX53" fmla="*/ 52844 w 500482"/>
                  <a:gd name="csY53" fmla="*/ 253287 h 503954"/>
                  <a:gd name="csX54" fmla="*/ 38409 w 500482"/>
                  <a:gd name="csY54" fmla="*/ 247558 h 503954"/>
                  <a:gd name="csX55" fmla="*/ 447608 w 500482"/>
                  <a:gd name="csY55" fmla="*/ 253351 h 503954"/>
                  <a:gd name="csX56" fmla="*/ 453878 w 500482"/>
                  <a:gd name="csY56" fmla="*/ 310863 h 503954"/>
                  <a:gd name="csX57" fmla="*/ 449587 w 500482"/>
                  <a:gd name="csY57" fmla="*/ 344425 h 503954"/>
                  <a:gd name="csX58" fmla="*/ 480156 w 500482"/>
                  <a:gd name="csY58" fmla="*/ 303687 h 503954"/>
                  <a:gd name="csX59" fmla="*/ 480537 w 500482"/>
                  <a:gd name="csY59" fmla="*/ 265473 h 503954"/>
                  <a:gd name="csX60" fmla="*/ 465786 w 500482"/>
                  <a:gd name="csY60" fmla="*/ 248021 h 503954"/>
                  <a:gd name="csX61" fmla="*/ 462108 w 500482"/>
                  <a:gd name="csY61" fmla="*/ 247558 h 503954"/>
                  <a:gd name="csX62" fmla="*/ 447608 w 500482"/>
                  <a:gd name="csY62" fmla="*/ 253351 h 503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Lst>
                <a:rect l="l" t="t" r="r" b="b"/>
                <a:pathLst>
                  <a:path w="500482" h="503954">
                    <a:moveTo>
                      <a:pt x="250184" y="503955"/>
                    </a:moveTo>
                    <a:cubicBezTo>
                      <a:pt x="197266" y="503955"/>
                      <a:pt x="147107" y="484007"/>
                      <a:pt x="108958" y="447794"/>
                    </a:cubicBezTo>
                    <a:cubicBezTo>
                      <a:pt x="84138" y="424238"/>
                      <a:pt x="65718" y="394857"/>
                      <a:pt x="55649" y="362765"/>
                    </a:cubicBezTo>
                    <a:cubicBezTo>
                      <a:pt x="33598" y="361868"/>
                      <a:pt x="11797" y="339140"/>
                      <a:pt x="3465" y="308102"/>
                    </a:cubicBezTo>
                    <a:cubicBezTo>
                      <a:pt x="-1245" y="290545"/>
                      <a:pt x="-1152" y="273019"/>
                      <a:pt x="3734" y="258755"/>
                    </a:cubicBezTo>
                    <a:cubicBezTo>
                      <a:pt x="8713" y="244243"/>
                      <a:pt x="18132" y="234512"/>
                      <a:pt x="30272" y="231348"/>
                    </a:cubicBezTo>
                    <a:cubicBezTo>
                      <a:pt x="32994" y="230633"/>
                      <a:pt x="35808" y="230271"/>
                      <a:pt x="38632" y="230271"/>
                    </a:cubicBezTo>
                    <a:cubicBezTo>
                      <a:pt x="45181" y="230271"/>
                      <a:pt x="51739" y="232154"/>
                      <a:pt x="58157" y="235867"/>
                    </a:cubicBezTo>
                    <a:cubicBezTo>
                      <a:pt x="71069" y="199801"/>
                      <a:pt x="94207" y="168226"/>
                      <a:pt x="125166" y="144450"/>
                    </a:cubicBezTo>
                    <a:cubicBezTo>
                      <a:pt x="143503" y="130360"/>
                      <a:pt x="163966" y="119557"/>
                      <a:pt x="185980" y="112335"/>
                    </a:cubicBezTo>
                    <a:cubicBezTo>
                      <a:pt x="186881" y="112042"/>
                      <a:pt x="187801" y="111896"/>
                      <a:pt x="188739" y="111896"/>
                    </a:cubicBezTo>
                    <a:cubicBezTo>
                      <a:pt x="192519" y="111896"/>
                      <a:pt x="195863" y="114273"/>
                      <a:pt x="197043" y="117803"/>
                    </a:cubicBezTo>
                    <a:cubicBezTo>
                      <a:pt x="198557" y="122314"/>
                      <a:pt x="196077" y="127209"/>
                      <a:pt x="191498" y="128716"/>
                    </a:cubicBezTo>
                    <a:cubicBezTo>
                      <a:pt x="171406" y="135287"/>
                      <a:pt x="152708" y="145160"/>
                      <a:pt x="135904" y="158055"/>
                    </a:cubicBezTo>
                    <a:cubicBezTo>
                      <a:pt x="90204" y="193165"/>
                      <a:pt x="63991" y="246011"/>
                      <a:pt x="63991" y="303042"/>
                    </a:cubicBezTo>
                    <a:cubicBezTo>
                      <a:pt x="63991" y="353428"/>
                      <a:pt x="84277" y="400426"/>
                      <a:pt x="121098" y="435366"/>
                    </a:cubicBezTo>
                    <a:cubicBezTo>
                      <a:pt x="155968" y="468465"/>
                      <a:pt x="201873" y="486691"/>
                      <a:pt x="250379" y="486691"/>
                    </a:cubicBezTo>
                    <a:cubicBezTo>
                      <a:pt x="252757" y="486691"/>
                      <a:pt x="255144" y="486645"/>
                      <a:pt x="257532" y="486563"/>
                    </a:cubicBezTo>
                    <a:cubicBezTo>
                      <a:pt x="354154" y="482945"/>
                      <a:pt x="432718" y="405490"/>
                      <a:pt x="436397" y="310208"/>
                    </a:cubicBezTo>
                    <a:cubicBezTo>
                      <a:pt x="438663" y="251199"/>
                      <a:pt x="411828" y="194324"/>
                      <a:pt x="364622" y="158065"/>
                    </a:cubicBezTo>
                    <a:cubicBezTo>
                      <a:pt x="335938" y="136038"/>
                      <a:pt x="301663" y="122873"/>
                      <a:pt x="265474" y="119988"/>
                    </a:cubicBezTo>
                    <a:cubicBezTo>
                      <a:pt x="246515" y="118476"/>
                      <a:pt x="229452" y="110769"/>
                      <a:pt x="217432" y="98291"/>
                    </a:cubicBezTo>
                    <a:cubicBezTo>
                      <a:pt x="206063" y="86508"/>
                      <a:pt x="201047" y="71781"/>
                      <a:pt x="200666" y="49049"/>
                    </a:cubicBezTo>
                    <a:cubicBezTo>
                      <a:pt x="200666" y="33686"/>
                      <a:pt x="207697" y="19522"/>
                      <a:pt x="219959" y="10166"/>
                    </a:cubicBezTo>
                    <a:cubicBezTo>
                      <a:pt x="228709" y="3517"/>
                      <a:pt x="239196" y="0"/>
                      <a:pt x="250296" y="0"/>
                    </a:cubicBezTo>
                    <a:cubicBezTo>
                      <a:pt x="254708" y="0"/>
                      <a:pt x="259139" y="568"/>
                      <a:pt x="263486" y="1685"/>
                    </a:cubicBezTo>
                    <a:cubicBezTo>
                      <a:pt x="280066" y="5958"/>
                      <a:pt x="293637" y="19261"/>
                      <a:pt x="298068" y="35572"/>
                    </a:cubicBezTo>
                    <a:cubicBezTo>
                      <a:pt x="302462" y="51746"/>
                      <a:pt x="298802" y="68168"/>
                      <a:pt x="288027" y="80619"/>
                    </a:cubicBezTo>
                    <a:cubicBezTo>
                      <a:pt x="286364" y="82547"/>
                      <a:pt x="283940" y="83651"/>
                      <a:pt x="281367" y="83651"/>
                    </a:cubicBezTo>
                    <a:cubicBezTo>
                      <a:pt x="279295" y="83651"/>
                      <a:pt x="277280" y="82918"/>
                      <a:pt x="275701" y="81594"/>
                    </a:cubicBezTo>
                    <a:cubicBezTo>
                      <a:pt x="272031" y="78508"/>
                      <a:pt x="271586" y="73054"/>
                      <a:pt x="274716" y="69432"/>
                    </a:cubicBezTo>
                    <a:cubicBezTo>
                      <a:pt x="281692" y="61358"/>
                      <a:pt x="284042" y="50643"/>
                      <a:pt x="281172" y="40023"/>
                    </a:cubicBezTo>
                    <a:cubicBezTo>
                      <a:pt x="278339" y="29610"/>
                      <a:pt x="269654" y="21111"/>
                      <a:pt x="259055" y="18377"/>
                    </a:cubicBezTo>
                    <a:cubicBezTo>
                      <a:pt x="256185" y="17640"/>
                      <a:pt x="253259" y="17264"/>
                      <a:pt x="250351" y="17264"/>
                    </a:cubicBezTo>
                    <a:cubicBezTo>
                      <a:pt x="243115" y="17264"/>
                      <a:pt x="236307" y="19535"/>
                      <a:pt x="230659" y="23831"/>
                    </a:cubicBezTo>
                    <a:cubicBezTo>
                      <a:pt x="222708" y="29880"/>
                      <a:pt x="218147" y="39020"/>
                      <a:pt x="218147" y="48903"/>
                    </a:cubicBezTo>
                    <a:cubicBezTo>
                      <a:pt x="218454" y="67032"/>
                      <a:pt x="221918" y="77908"/>
                      <a:pt x="230111" y="86412"/>
                    </a:cubicBezTo>
                    <a:cubicBezTo>
                      <a:pt x="239158" y="95804"/>
                      <a:pt x="252219" y="101624"/>
                      <a:pt x="266885" y="102797"/>
                    </a:cubicBezTo>
                    <a:cubicBezTo>
                      <a:pt x="306484" y="105952"/>
                      <a:pt x="344001" y="120358"/>
                      <a:pt x="375369" y="144459"/>
                    </a:cubicBezTo>
                    <a:cubicBezTo>
                      <a:pt x="406031" y="168002"/>
                      <a:pt x="429096" y="199613"/>
                      <a:pt x="442193" y="235986"/>
                    </a:cubicBezTo>
                    <a:cubicBezTo>
                      <a:pt x="448676" y="232195"/>
                      <a:pt x="455299" y="230276"/>
                      <a:pt x="461913" y="230276"/>
                    </a:cubicBezTo>
                    <a:cubicBezTo>
                      <a:pt x="464737" y="230276"/>
                      <a:pt x="467542" y="230638"/>
                      <a:pt x="470263" y="231348"/>
                    </a:cubicBezTo>
                    <a:cubicBezTo>
                      <a:pt x="482868" y="234636"/>
                      <a:pt x="492454" y="244962"/>
                      <a:pt x="497257" y="260422"/>
                    </a:cubicBezTo>
                    <a:cubicBezTo>
                      <a:pt x="501622" y="274448"/>
                      <a:pt x="501557" y="291383"/>
                      <a:pt x="497062" y="308102"/>
                    </a:cubicBezTo>
                    <a:cubicBezTo>
                      <a:pt x="488692" y="339301"/>
                      <a:pt x="466752" y="362074"/>
                      <a:pt x="444599" y="362779"/>
                    </a:cubicBezTo>
                    <a:cubicBezTo>
                      <a:pt x="418739" y="443975"/>
                      <a:pt x="343992" y="500594"/>
                      <a:pt x="258200" y="503799"/>
                    </a:cubicBezTo>
                    <a:cubicBezTo>
                      <a:pt x="255525" y="503900"/>
                      <a:pt x="252841" y="503955"/>
                      <a:pt x="250184" y="503955"/>
                    </a:cubicBezTo>
                    <a:close/>
                    <a:moveTo>
                      <a:pt x="38409" y="247558"/>
                    </a:moveTo>
                    <a:cubicBezTo>
                      <a:pt x="37155" y="247558"/>
                      <a:pt x="35920" y="247714"/>
                      <a:pt x="34749" y="248021"/>
                    </a:cubicBezTo>
                    <a:cubicBezTo>
                      <a:pt x="27857" y="249821"/>
                      <a:pt x="22312" y="256749"/>
                      <a:pt x="19534" y="267034"/>
                    </a:cubicBezTo>
                    <a:cubicBezTo>
                      <a:pt x="16627" y="277800"/>
                      <a:pt x="16924" y="290819"/>
                      <a:pt x="20380" y="303687"/>
                    </a:cubicBezTo>
                    <a:cubicBezTo>
                      <a:pt x="25730" y="323616"/>
                      <a:pt x="38279" y="340162"/>
                      <a:pt x="50940" y="344434"/>
                    </a:cubicBezTo>
                    <a:cubicBezTo>
                      <a:pt x="47986" y="330531"/>
                      <a:pt x="46500" y="316619"/>
                      <a:pt x="46500" y="303042"/>
                    </a:cubicBezTo>
                    <a:cubicBezTo>
                      <a:pt x="46500" y="286387"/>
                      <a:pt x="48627" y="269654"/>
                      <a:pt x="52844" y="253287"/>
                    </a:cubicBezTo>
                    <a:cubicBezTo>
                      <a:pt x="47856" y="249537"/>
                      <a:pt x="42886" y="247558"/>
                      <a:pt x="38409" y="247558"/>
                    </a:cubicBezTo>
                    <a:close/>
                    <a:moveTo>
                      <a:pt x="447608" y="253351"/>
                    </a:moveTo>
                    <a:cubicBezTo>
                      <a:pt x="452513" y="272214"/>
                      <a:pt x="454621" y="291557"/>
                      <a:pt x="453878" y="310863"/>
                    </a:cubicBezTo>
                    <a:cubicBezTo>
                      <a:pt x="453460" y="321885"/>
                      <a:pt x="452011" y="333164"/>
                      <a:pt x="449587" y="344425"/>
                    </a:cubicBezTo>
                    <a:cubicBezTo>
                      <a:pt x="462256" y="340148"/>
                      <a:pt x="474815" y="323607"/>
                      <a:pt x="480156" y="303687"/>
                    </a:cubicBezTo>
                    <a:cubicBezTo>
                      <a:pt x="483825" y="290050"/>
                      <a:pt x="483955" y="276477"/>
                      <a:pt x="480537" y="265473"/>
                    </a:cubicBezTo>
                    <a:cubicBezTo>
                      <a:pt x="477564" y="255929"/>
                      <a:pt x="472326" y="249734"/>
                      <a:pt x="465786" y="248021"/>
                    </a:cubicBezTo>
                    <a:cubicBezTo>
                      <a:pt x="464607" y="247714"/>
                      <a:pt x="463371" y="247558"/>
                      <a:pt x="462108" y="247558"/>
                    </a:cubicBezTo>
                    <a:cubicBezTo>
                      <a:pt x="457603" y="247558"/>
                      <a:pt x="452605" y="249560"/>
                      <a:pt x="447608" y="253351"/>
                    </a:cubicBezTo>
                    <a:close/>
                  </a:path>
                </a:pathLst>
              </a:custGeom>
              <a:solidFill>
                <a:srgbClr val="62231B"/>
              </a:solidFill>
              <a:ln w="9505" cap="flat">
                <a:noFill/>
                <a:prstDash val="solid"/>
                <a:miter/>
              </a:ln>
            </p:spPr>
            <p:txBody>
              <a:bodyPr/>
              <a:lstStyle/>
              <a:p>
                <a:endParaRPr lang="fr-CA"/>
              </a:p>
            </p:txBody>
          </p:sp>
          <p:sp>
            <p:nvSpPr>
              <p:cNvPr id="16" name="Forme libre 24">
                <a:extLst>
                  <a:ext uri="{FF2B5EF4-FFF2-40B4-BE49-F238E27FC236}">
                    <a16:creationId xmlns:a16="http://schemas.microsoft.com/office/drawing/2014/main" id="{F10C0293-1E62-A2F7-7456-E192A9AFAC1F}"/>
                  </a:ext>
                </a:extLst>
              </p:cNvPr>
              <p:cNvSpPr/>
              <p:nvPr/>
            </p:nvSpPr>
            <p:spPr>
              <a:xfrm>
                <a:off x="2293158" y="3256546"/>
                <a:ext cx="26630" cy="54663"/>
              </a:xfrm>
              <a:custGeom>
                <a:avLst/>
                <a:gdLst>
                  <a:gd name="csX0" fmla="*/ 13320 w 26630"/>
                  <a:gd name="csY0" fmla="*/ 54663 h 54663"/>
                  <a:gd name="csX1" fmla="*/ 0 w 26630"/>
                  <a:gd name="csY1" fmla="*/ 27334 h 54663"/>
                  <a:gd name="csX2" fmla="*/ 13320 w 26630"/>
                  <a:gd name="csY2" fmla="*/ 0 h 54663"/>
                  <a:gd name="csX3" fmla="*/ 26631 w 26630"/>
                  <a:gd name="csY3" fmla="*/ 27334 h 54663"/>
                  <a:gd name="csX4" fmla="*/ 13320 w 26630"/>
                  <a:gd name="csY4" fmla="*/ 54663 h 54663"/>
                </a:gdLst>
                <a:ahLst/>
                <a:cxnLst>
                  <a:cxn ang="0">
                    <a:pos x="csX0" y="csY0"/>
                  </a:cxn>
                  <a:cxn ang="0">
                    <a:pos x="csX1" y="csY1"/>
                  </a:cxn>
                  <a:cxn ang="0">
                    <a:pos x="csX2" y="csY2"/>
                  </a:cxn>
                  <a:cxn ang="0">
                    <a:pos x="csX3" y="csY3"/>
                  </a:cxn>
                  <a:cxn ang="0">
                    <a:pos x="csX4" y="csY4"/>
                  </a:cxn>
                </a:cxnLst>
                <a:rect l="l" t="t" r="r" b="b"/>
                <a:pathLst>
                  <a:path w="26630" h="54663">
                    <a:moveTo>
                      <a:pt x="13320" y="54663"/>
                    </a:moveTo>
                    <a:cubicBezTo>
                      <a:pt x="5852" y="54663"/>
                      <a:pt x="0" y="42656"/>
                      <a:pt x="0" y="27334"/>
                    </a:cubicBezTo>
                    <a:cubicBezTo>
                      <a:pt x="0" y="12007"/>
                      <a:pt x="5852" y="0"/>
                      <a:pt x="13320" y="0"/>
                    </a:cubicBezTo>
                    <a:cubicBezTo>
                      <a:pt x="20788" y="0"/>
                      <a:pt x="26631" y="12007"/>
                      <a:pt x="26631" y="27334"/>
                    </a:cubicBezTo>
                    <a:cubicBezTo>
                      <a:pt x="26631" y="42656"/>
                      <a:pt x="20788" y="54663"/>
                      <a:pt x="13320" y="54663"/>
                    </a:cubicBezTo>
                    <a:close/>
                  </a:path>
                </a:pathLst>
              </a:custGeom>
              <a:solidFill>
                <a:srgbClr val="62231B"/>
              </a:solidFill>
              <a:ln w="9505" cap="flat">
                <a:noFill/>
                <a:prstDash val="solid"/>
                <a:miter/>
              </a:ln>
            </p:spPr>
            <p:txBody>
              <a:bodyPr/>
              <a:lstStyle/>
              <a:p>
                <a:endParaRPr lang="fr-CA"/>
              </a:p>
            </p:txBody>
          </p:sp>
          <p:sp>
            <p:nvSpPr>
              <p:cNvPr id="17" name="Forme libre 25">
                <a:extLst>
                  <a:ext uri="{FF2B5EF4-FFF2-40B4-BE49-F238E27FC236}">
                    <a16:creationId xmlns:a16="http://schemas.microsoft.com/office/drawing/2014/main" id="{9EA14FE0-1EED-B191-A7AD-88E89E2D1090}"/>
                  </a:ext>
                </a:extLst>
              </p:cNvPr>
              <p:cNvSpPr/>
              <p:nvPr/>
            </p:nvSpPr>
            <p:spPr>
              <a:xfrm>
                <a:off x="2163561" y="3256546"/>
                <a:ext cx="26630" cy="54663"/>
              </a:xfrm>
              <a:custGeom>
                <a:avLst/>
                <a:gdLst>
                  <a:gd name="csX0" fmla="*/ 13320 w 26630"/>
                  <a:gd name="csY0" fmla="*/ 54663 h 54663"/>
                  <a:gd name="csX1" fmla="*/ 0 w 26630"/>
                  <a:gd name="csY1" fmla="*/ 27334 h 54663"/>
                  <a:gd name="csX2" fmla="*/ 13320 w 26630"/>
                  <a:gd name="csY2" fmla="*/ 0 h 54663"/>
                  <a:gd name="csX3" fmla="*/ 26631 w 26630"/>
                  <a:gd name="csY3" fmla="*/ 27334 h 54663"/>
                  <a:gd name="csX4" fmla="*/ 13320 w 26630"/>
                  <a:gd name="csY4" fmla="*/ 54663 h 54663"/>
                </a:gdLst>
                <a:ahLst/>
                <a:cxnLst>
                  <a:cxn ang="0">
                    <a:pos x="csX0" y="csY0"/>
                  </a:cxn>
                  <a:cxn ang="0">
                    <a:pos x="csX1" y="csY1"/>
                  </a:cxn>
                  <a:cxn ang="0">
                    <a:pos x="csX2" y="csY2"/>
                  </a:cxn>
                  <a:cxn ang="0">
                    <a:pos x="csX3" y="csY3"/>
                  </a:cxn>
                  <a:cxn ang="0">
                    <a:pos x="csX4" y="csY4"/>
                  </a:cxn>
                </a:cxnLst>
                <a:rect l="l" t="t" r="r" b="b"/>
                <a:pathLst>
                  <a:path w="26630" h="54663">
                    <a:moveTo>
                      <a:pt x="13320" y="54663"/>
                    </a:moveTo>
                    <a:cubicBezTo>
                      <a:pt x="5852" y="54663"/>
                      <a:pt x="0" y="42656"/>
                      <a:pt x="0" y="27334"/>
                    </a:cubicBezTo>
                    <a:cubicBezTo>
                      <a:pt x="0" y="12007"/>
                      <a:pt x="5852" y="0"/>
                      <a:pt x="13320" y="0"/>
                    </a:cubicBezTo>
                    <a:cubicBezTo>
                      <a:pt x="20788" y="0"/>
                      <a:pt x="26631" y="12007"/>
                      <a:pt x="26631" y="27334"/>
                    </a:cubicBezTo>
                    <a:cubicBezTo>
                      <a:pt x="26631" y="42656"/>
                      <a:pt x="20788" y="54663"/>
                      <a:pt x="13320" y="54663"/>
                    </a:cubicBezTo>
                    <a:close/>
                  </a:path>
                </a:pathLst>
              </a:custGeom>
              <a:solidFill>
                <a:srgbClr val="62231B"/>
              </a:solidFill>
              <a:ln w="9505" cap="flat">
                <a:noFill/>
                <a:prstDash val="solid"/>
                <a:miter/>
              </a:ln>
            </p:spPr>
            <p:txBody>
              <a:bodyPr/>
              <a:lstStyle/>
              <a:p>
                <a:endParaRPr lang="fr-CA"/>
              </a:p>
            </p:txBody>
          </p:sp>
          <p:sp>
            <p:nvSpPr>
              <p:cNvPr id="18" name="Forme libre 26">
                <a:extLst>
                  <a:ext uri="{FF2B5EF4-FFF2-40B4-BE49-F238E27FC236}">
                    <a16:creationId xmlns:a16="http://schemas.microsoft.com/office/drawing/2014/main" id="{88C9C478-05B5-CFCB-4591-439F935E794C}"/>
                  </a:ext>
                </a:extLst>
              </p:cNvPr>
              <p:cNvSpPr/>
              <p:nvPr/>
            </p:nvSpPr>
            <p:spPr>
              <a:xfrm>
                <a:off x="2187554" y="3376236"/>
                <a:ext cx="108251" cy="33136"/>
              </a:xfrm>
              <a:custGeom>
                <a:avLst/>
                <a:gdLst>
                  <a:gd name="csX0" fmla="*/ 54126 w 108251"/>
                  <a:gd name="csY0" fmla="*/ 33136 h 33136"/>
                  <a:gd name="csX1" fmla="*/ 3706 w 108251"/>
                  <a:gd name="csY1" fmla="*/ 15661 h 33136"/>
                  <a:gd name="csX2" fmla="*/ 130 w 108251"/>
                  <a:gd name="csY2" fmla="*/ 10084 h 33136"/>
                  <a:gd name="csX3" fmla="*/ 1616 w 108251"/>
                  <a:gd name="csY3" fmla="*/ 3645 h 33136"/>
                  <a:gd name="csX4" fmla="*/ 8759 w 108251"/>
                  <a:gd name="csY4" fmla="*/ 9 h 33136"/>
                  <a:gd name="csX5" fmla="*/ 13803 w 108251"/>
                  <a:gd name="csY5" fmla="*/ 1584 h 33136"/>
                  <a:gd name="csX6" fmla="*/ 54135 w 108251"/>
                  <a:gd name="csY6" fmla="*/ 15826 h 33136"/>
                  <a:gd name="csX7" fmla="*/ 94448 w 108251"/>
                  <a:gd name="csY7" fmla="*/ 1594 h 33136"/>
                  <a:gd name="csX8" fmla="*/ 99483 w 108251"/>
                  <a:gd name="csY8" fmla="*/ 0 h 33136"/>
                  <a:gd name="csX9" fmla="*/ 106635 w 108251"/>
                  <a:gd name="csY9" fmla="*/ 3645 h 33136"/>
                  <a:gd name="csX10" fmla="*/ 108121 w 108251"/>
                  <a:gd name="csY10" fmla="*/ 10084 h 33136"/>
                  <a:gd name="csX11" fmla="*/ 104554 w 108251"/>
                  <a:gd name="csY11" fmla="*/ 15670 h 33136"/>
                  <a:gd name="csX12" fmla="*/ 54126 w 108251"/>
                  <a:gd name="csY12" fmla="*/ 33136 h 33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8251" h="33136">
                    <a:moveTo>
                      <a:pt x="54126" y="33136"/>
                    </a:moveTo>
                    <a:cubicBezTo>
                      <a:pt x="37276" y="33136"/>
                      <a:pt x="20314" y="27256"/>
                      <a:pt x="3706" y="15661"/>
                    </a:cubicBezTo>
                    <a:cubicBezTo>
                      <a:pt x="1793" y="14342"/>
                      <a:pt x="520" y="12355"/>
                      <a:pt x="130" y="10084"/>
                    </a:cubicBezTo>
                    <a:cubicBezTo>
                      <a:pt x="-270" y="7812"/>
                      <a:pt x="260" y="5532"/>
                      <a:pt x="1616" y="3645"/>
                    </a:cubicBezTo>
                    <a:cubicBezTo>
                      <a:pt x="3251" y="1374"/>
                      <a:pt x="5926" y="9"/>
                      <a:pt x="8759" y="9"/>
                    </a:cubicBezTo>
                    <a:cubicBezTo>
                      <a:pt x="10570" y="9"/>
                      <a:pt x="12317" y="559"/>
                      <a:pt x="13803" y="1584"/>
                    </a:cubicBezTo>
                    <a:cubicBezTo>
                      <a:pt x="27541" y="11164"/>
                      <a:pt x="40731" y="15826"/>
                      <a:pt x="54135" y="15826"/>
                    </a:cubicBezTo>
                    <a:cubicBezTo>
                      <a:pt x="67529" y="15826"/>
                      <a:pt x="80719" y="11164"/>
                      <a:pt x="94448" y="1594"/>
                    </a:cubicBezTo>
                    <a:cubicBezTo>
                      <a:pt x="95925" y="550"/>
                      <a:pt x="97671" y="0"/>
                      <a:pt x="99483" y="0"/>
                    </a:cubicBezTo>
                    <a:cubicBezTo>
                      <a:pt x="102316" y="0"/>
                      <a:pt x="104991" y="1365"/>
                      <a:pt x="106635" y="3645"/>
                    </a:cubicBezTo>
                    <a:cubicBezTo>
                      <a:pt x="107991" y="5523"/>
                      <a:pt x="108521" y="7812"/>
                      <a:pt x="108121" y="10084"/>
                    </a:cubicBezTo>
                    <a:cubicBezTo>
                      <a:pt x="107731" y="12355"/>
                      <a:pt x="106468" y="14333"/>
                      <a:pt x="104554" y="15670"/>
                    </a:cubicBezTo>
                    <a:cubicBezTo>
                      <a:pt x="87946" y="27256"/>
                      <a:pt x="70975" y="33136"/>
                      <a:pt x="54126" y="33136"/>
                    </a:cubicBezTo>
                    <a:close/>
                  </a:path>
                </a:pathLst>
              </a:custGeom>
              <a:solidFill>
                <a:srgbClr val="62231B"/>
              </a:solidFill>
              <a:ln w="9505" cap="flat">
                <a:noFill/>
                <a:prstDash val="solid"/>
                <a:miter/>
              </a:ln>
            </p:spPr>
            <p:txBody>
              <a:bodyPr/>
              <a:lstStyle/>
              <a:p>
                <a:endParaRPr lang="fr-CA"/>
              </a:p>
            </p:txBody>
          </p:sp>
        </p:grpSp>
      </p:grpSp>
      <p:sp>
        <p:nvSpPr>
          <p:cNvPr id="5" name="ZoneTexte 4">
            <a:extLst>
              <a:ext uri="{FF2B5EF4-FFF2-40B4-BE49-F238E27FC236}">
                <a16:creationId xmlns:a16="http://schemas.microsoft.com/office/drawing/2014/main" id="{A537D353-EFA9-1817-D2F9-36874FFD0FE1}"/>
              </a:ext>
            </a:extLst>
          </p:cNvPr>
          <p:cNvSpPr txBox="1"/>
          <p:nvPr/>
        </p:nvSpPr>
        <p:spPr>
          <a:xfrm>
            <a:off x="6277090" y="2293743"/>
            <a:ext cx="5076710" cy="3907032"/>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fr-FR" sz="1600"/>
              <a:t>Le congé parental permet aux mères qui le souhaitent d’allaiter plus longtemps, ce qui renforce la protection immunitaire du bébé et contribue à réduire le risque de plusieurs infections et de maladies infantiles. Des bienfaits sur le développement cognitif ont également été observés.</a:t>
            </a:r>
          </a:p>
          <a:p>
            <a:pPr>
              <a:lnSpc>
                <a:spcPct val="120000"/>
              </a:lnSpc>
            </a:pPr>
            <a:endParaRPr lang="fr-FR" sz="1000"/>
          </a:p>
          <a:p>
            <a:pPr marL="285750" indent="-285750">
              <a:lnSpc>
                <a:spcPct val="120000"/>
              </a:lnSpc>
              <a:buFont typeface="Arial" panose="020B0604020202020204" pitchFamily="34" charset="0"/>
              <a:buChar char="•"/>
            </a:pPr>
            <a:r>
              <a:rPr lang="fr-FR" sz="1600"/>
              <a:t>La disponibilité d’une figure parentale stable favorise un lien d’attachement sécurisant qui contribue, pour le tout-petit, activement au développement de la capacité à comprendre, à exprimer et à réguler ses émotions.</a:t>
            </a:r>
          </a:p>
        </p:txBody>
      </p:sp>
    </p:spTree>
    <p:extLst>
      <p:ext uri="{BB962C8B-B14F-4D97-AF65-F5344CB8AC3E}">
        <p14:creationId xmlns:p14="http://schemas.microsoft.com/office/powerpoint/2010/main" val="1247968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91419-53BE-D9DC-EE19-3C7ADA248613}"/>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52013445-FC1B-5050-A4C5-2099C4B1636D}"/>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2E733CD7-2B3F-E0FB-0E98-CAC0F58104B6}"/>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16</a:t>
            </a:fld>
            <a:endParaRPr lang="fr-CA"/>
          </a:p>
        </p:txBody>
      </p:sp>
      <p:sp>
        <p:nvSpPr>
          <p:cNvPr id="22" name="Espace réservé du texte 12">
            <a:extLst>
              <a:ext uri="{FF2B5EF4-FFF2-40B4-BE49-F238E27FC236}">
                <a16:creationId xmlns:a16="http://schemas.microsoft.com/office/drawing/2014/main" id="{5AEEDEC5-DBAA-7D6E-1B2C-1549E62724FD}"/>
              </a:ext>
            </a:extLst>
          </p:cNvPr>
          <p:cNvSpPr txBox="1">
            <a:spLocks/>
          </p:cNvSpPr>
          <p:nvPr/>
        </p:nvSpPr>
        <p:spPr>
          <a:xfrm>
            <a:off x="4503909" y="3429000"/>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pic>
        <p:nvPicPr>
          <p:cNvPr id="9" name="Image 8">
            <a:extLst>
              <a:ext uri="{FF2B5EF4-FFF2-40B4-BE49-F238E27FC236}">
                <a16:creationId xmlns:a16="http://schemas.microsoft.com/office/drawing/2014/main" id="{7F0D83A3-1610-74C5-100A-6F012461ED93}"/>
              </a:ext>
            </a:extLst>
          </p:cNvPr>
          <p:cNvPicPr>
            <a:picLocks noChangeAspect="1"/>
          </p:cNvPicPr>
          <p:nvPr/>
        </p:nvPicPr>
        <p:blipFill>
          <a:blip r:embed="rId3"/>
          <a:stretch>
            <a:fillRect/>
          </a:stretch>
        </p:blipFill>
        <p:spPr>
          <a:xfrm>
            <a:off x="630462" y="1857138"/>
            <a:ext cx="10931075" cy="4060288"/>
          </a:xfrm>
          <a:prstGeom prst="rect">
            <a:avLst/>
          </a:prstGeom>
        </p:spPr>
      </p:pic>
      <p:sp>
        <p:nvSpPr>
          <p:cNvPr id="12" name="Titre 1">
            <a:extLst>
              <a:ext uri="{FF2B5EF4-FFF2-40B4-BE49-F238E27FC236}">
                <a16:creationId xmlns:a16="http://schemas.microsoft.com/office/drawing/2014/main" id="{B66CEF5F-9503-B1CC-E69F-8F556F768767}"/>
              </a:ext>
            </a:extLst>
          </p:cNvPr>
          <p:cNvSpPr>
            <a:spLocks noGrp="1"/>
          </p:cNvSpPr>
          <p:nvPr>
            <p:ph type="title"/>
          </p:nvPr>
        </p:nvSpPr>
        <p:spPr>
          <a:xfrm>
            <a:off x="623887" y="599053"/>
            <a:ext cx="10899881" cy="1069975"/>
          </a:xfrm>
        </p:spPr>
        <p:txBody>
          <a:bodyPr/>
          <a:lstStyle/>
          <a:p>
            <a:r>
              <a:rPr lang="fr-CA">
                <a:solidFill>
                  <a:schemeClr val="tx1"/>
                </a:solidFill>
              </a:rPr>
              <a:t>Favoriser l’engagement des parents</a:t>
            </a:r>
          </a:p>
        </p:txBody>
      </p:sp>
    </p:spTree>
    <p:extLst>
      <p:ext uri="{BB962C8B-B14F-4D97-AF65-F5344CB8AC3E}">
        <p14:creationId xmlns:p14="http://schemas.microsoft.com/office/powerpoint/2010/main" val="856177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E11D9-9064-38A3-4390-3C9D079805B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7BB98C7-D161-BA5E-3740-C3178A018117}"/>
              </a:ext>
            </a:extLst>
          </p:cNvPr>
          <p:cNvSpPr>
            <a:spLocks noGrp="1"/>
          </p:cNvSpPr>
          <p:nvPr>
            <p:ph type="title"/>
          </p:nvPr>
        </p:nvSpPr>
        <p:spPr>
          <a:xfrm>
            <a:off x="623887" y="608828"/>
            <a:ext cx="10899881" cy="1069975"/>
          </a:xfrm>
        </p:spPr>
        <p:txBody>
          <a:bodyPr/>
          <a:lstStyle/>
          <a:p>
            <a:r>
              <a:rPr lang="fr-FR">
                <a:solidFill>
                  <a:schemeClr val="tx1"/>
                </a:solidFill>
              </a:rPr>
              <a:t>Soutenir le développement par des services éducatifs de qualité</a:t>
            </a:r>
            <a:endParaRPr lang="fr-CA">
              <a:solidFill>
                <a:schemeClr val="tx1"/>
              </a:solidFill>
            </a:endParaRPr>
          </a:p>
        </p:txBody>
      </p:sp>
      <p:sp>
        <p:nvSpPr>
          <p:cNvPr id="3" name="Espace réservé du pied de page 2">
            <a:extLst>
              <a:ext uri="{FF2B5EF4-FFF2-40B4-BE49-F238E27FC236}">
                <a16:creationId xmlns:a16="http://schemas.microsoft.com/office/drawing/2014/main" id="{69DE0C9E-6DFE-8A89-CAA1-B7EC3B1DF2C2}"/>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F04BD53F-AFF2-69AD-C906-EB9CF102762E}"/>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17</a:t>
            </a:fld>
            <a:endParaRPr lang="fr-CA"/>
          </a:p>
        </p:txBody>
      </p:sp>
      <p:sp>
        <p:nvSpPr>
          <p:cNvPr id="22" name="Espace réservé du texte 12">
            <a:extLst>
              <a:ext uri="{FF2B5EF4-FFF2-40B4-BE49-F238E27FC236}">
                <a16:creationId xmlns:a16="http://schemas.microsoft.com/office/drawing/2014/main" id="{ACF06E46-2398-1F1C-FD74-3F71A2B7BFA5}"/>
              </a:ext>
            </a:extLst>
          </p:cNvPr>
          <p:cNvSpPr txBox="1">
            <a:spLocks/>
          </p:cNvSpPr>
          <p:nvPr/>
        </p:nvSpPr>
        <p:spPr>
          <a:xfrm>
            <a:off x="4503909" y="3429000"/>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sp>
        <p:nvSpPr>
          <p:cNvPr id="10" name="Espace réservé du texte 3">
            <a:extLst>
              <a:ext uri="{FF2B5EF4-FFF2-40B4-BE49-F238E27FC236}">
                <a16:creationId xmlns:a16="http://schemas.microsoft.com/office/drawing/2014/main" id="{8EEE28C3-E8E6-9404-BE19-A720E54E80CA}"/>
              </a:ext>
            </a:extLst>
          </p:cNvPr>
          <p:cNvSpPr txBox="1">
            <a:spLocks/>
          </p:cNvSpPr>
          <p:nvPr/>
        </p:nvSpPr>
        <p:spPr>
          <a:xfrm>
            <a:off x="555572" y="1822068"/>
            <a:ext cx="4900332" cy="30955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Il est largement établi que l’accès à un environnement éducatif de qualité dès la petite enfance contribue au développement global des tout-petits. </a:t>
            </a:r>
          </a:p>
          <a:p>
            <a:pPr marL="285750" lvl="2" indent="-285750">
              <a:buFont typeface="Arial" panose="020B0604020202020204" pitchFamily="34" charset="0"/>
              <a:buChar char="•"/>
            </a:pPr>
            <a:r>
              <a:rPr lang="fr-FR">
                <a:solidFill>
                  <a:schemeClr val="tx1"/>
                </a:solidFill>
              </a:rPr>
              <a:t>Cela se révèle particulièrement vrai chez les enfants issus de milieux défavorisés, pour qui les services éducatifs jouent un rôle pour réduire les inégalités de départ.</a:t>
            </a:r>
            <a:endParaRPr lang="fr-CA">
              <a:solidFill>
                <a:schemeClr val="tx1"/>
              </a:solidFill>
            </a:endParaRPr>
          </a:p>
        </p:txBody>
      </p:sp>
      <p:sp>
        <p:nvSpPr>
          <p:cNvPr id="11" name="Espace réservé du texte 14">
            <a:extLst>
              <a:ext uri="{FF2B5EF4-FFF2-40B4-BE49-F238E27FC236}">
                <a16:creationId xmlns:a16="http://schemas.microsoft.com/office/drawing/2014/main" id="{555979B7-D149-83CB-03B8-15B590273D97}"/>
              </a:ext>
            </a:extLst>
          </p:cNvPr>
          <p:cNvSpPr txBox="1">
            <a:spLocks/>
          </p:cNvSpPr>
          <p:nvPr/>
        </p:nvSpPr>
        <p:spPr>
          <a:xfrm>
            <a:off x="6096000" y="2024512"/>
            <a:ext cx="5437187" cy="3753986"/>
          </a:xfrm>
          <a:prstGeom prst="roundRect">
            <a:avLst>
              <a:gd name="adj" fmla="val 4481"/>
            </a:avLst>
          </a:prstGeom>
          <a:solidFill>
            <a:schemeClr val="bg2"/>
          </a:solidFill>
        </p:spPr>
        <p:txBody>
          <a:bodyPr lIns="180000" tIns="54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5" indent="-285750">
              <a:buFont typeface="Arial" panose="020B0604020202020204" pitchFamily="34" charset="0"/>
              <a:buChar char="•"/>
            </a:pPr>
            <a:r>
              <a:rPr lang="fr-FR" sz="1600" b="0">
                <a:solidFill>
                  <a:schemeClr val="tx1"/>
                </a:solidFill>
                <a:latin typeface="+mn-lt"/>
                <a:cs typeface="+mn-cs"/>
              </a:rPr>
              <a:t>La fréquentation d’un service de garde éducatif de qualité est associée à des gains importants sur les plans social, langagier et cognitif. </a:t>
            </a:r>
          </a:p>
          <a:p>
            <a:pPr marL="285750" lvl="5" indent="-285750">
              <a:buFont typeface="Arial" panose="020B0604020202020204" pitchFamily="34" charset="0"/>
              <a:buChar char="•"/>
            </a:pPr>
            <a:r>
              <a:rPr lang="fr-FR" sz="1600" b="0">
                <a:solidFill>
                  <a:schemeClr val="tx1"/>
                </a:solidFill>
                <a:latin typeface="+mn-lt"/>
              </a:rPr>
              <a:t>La fréquentation d’un service de garde éducatif à l’enfance pendant au moins trois mois avant l’entrée à l’école serait associée à une moins grande probabilité de vulnérabilité sur le plan du développement chez les enfants, comparativement à ceux qui n’en ont pas fréquenté.</a:t>
            </a:r>
          </a:p>
        </p:txBody>
      </p:sp>
      <p:grpSp>
        <p:nvGrpSpPr>
          <p:cNvPr id="12" name="Graphique 4">
            <a:extLst>
              <a:ext uri="{FF2B5EF4-FFF2-40B4-BE49-F238E27FC236}">
                <a16:creationId xmlns:a16="http://schemas.microsoft.com/office/drawing/2014/main" id="{71BDD3A0-29D3-A556-BFFB-0DA0BDEE6D6B}"/>
              </a:ext>
            </a:extLst>
          </p:cNvPr>
          <p:cNvGrpSpPr>
            <a:grpSpLocks noChangeAspect="1"/>
          </p:cNvGrpSpPr>
          <p:nvPr/>
        </p:nvGrpSpPr>
        <p:grpSpPr>
          <a:xfrm>
            <a:off x="6456114" y="1536256"/>
            <a:ext cx="1011600" cy="1031665"/>
            <a:chOff x="1941936" y="3006474"/>
            <a:chExt cx="599433" cy="613125"/>
          </a:xfrm>
        </p:grpSpPr>
        <p:sp>
          <p:nvSpPr>
            <p:cNvPr id="13" name="Forme libre 21">
              <a:extLst>
                <a:ext uri="{FF2B5EF4-FFF2-40B4-BE49-F238E27FC236}">
                  <a16:creationId xmlns:a16="http://schemas.microsoft.com/office/drawing/2014/main" id="{B415B255-718F-4437-FAF3-A6A8A71D1B69}"/>
                </a:ext>
              </a:extLst>
            </p:cNvPr>
            <p:cNvSpPr/>
            <p:nvPr/>
          </p:nvSpPr>
          <p:spPr>
            <a:xfrm>
              <a:off x="1941936" y="3237180"/>
              <a:ext cx="599433" cy="382418"/>
            </a:xfrm>
            <a:custGeom>
              <a:avLst/>
              <a:gdLst>
                <a:gd name="csX0" fmla="*/ 599434 w 599433"/>
                <a:gd name="csY0" fmla="*/ 162547 h 382418"/>
                <a:gd name="csX1" fmla="*/ 222996 w 599433"/>
                <a:gd name="csY1" fmla="*/ 371164 h 382418"/>
                <a:gd name="csX2" fmla="*/ 11414 w 599433"/>
                <a:gd name="csY2" fmla="*/ 0 h 382418"/>
                <a:gd name="csX3" fmla="*/ 599434 w 599433"/>
                <a:gd name="csY3" fmla="*/ 162547 h 382418"/>
              </a:gdLst>
              <a:ahLst/>
              <a:cxnLst>
                <a:cxn ang="0">
                  <a:pos x="csX0" y="csY0"/>
                </a:cxn>
                <a:cxn ang="0">
                  <a:pos x="csX1" y="csY1"/>
                </a:cxn>
                <a:cxn ang="0">
                  <a:pos x="csX2" y="csY2"/>
                </a:cxn>
                <a:cxn ang="0">
                  <a:pos x="csX3" y="csY3"/>
                </a:cxn>
              </a:cxnLst>
              <a:rect l="l" t="t" r="r" b="b"/>
              <a:pathLst>
                <a:path w="599433" h="382418">
                  <a:moveTo>
                    <a:pt x="599434" y="162547"/>
                  </a:moveTo>
                  <a:cubicBezTo>
                    <a:pt x="553911" y="322651"/>
                    <a:pt x="385374" y="416050"/>
                    <a:pt x="222996" y="371164"/>
                  </a:cubicBezTo>
                  <a:cubicBezTo>
                    <a:pt x="60617" y="326279"/>
                    <a:pt x="-34109" y="160104"/>
                    <a:pt x="11414" y="0"/>
                  </a:cubicBezTo>
                  <a:lnTo>
                    <a:pt x="599434" y="162547"/>
                  </a:lnTo>
                  <a:close/>
                </a:path>
              </a:pathLst>
            </a:custGeom>
            <a:solidFill>
              <a:schemeClr val="accent5"/>
            </a:solidFill>
            <a:ln w="9505" cap="flat">
              <a:noFill/>
              <a:prstDash val="solid"/>
              <a:miter/>
            </a:ln>
          </p:spPr>
          <p:txBody>
            <a:bodyPr/>
            <a:lstStyle/>
            <a:p>
              <a:endParaRPr lang="fr-CA"/>
            </a:p>
          </p:txBody>
        </p:sp>
        <p:grpSp>
          <p:nvGrpSpPr>
            <p:cNvPr id="14" name="Graphique 4">
              <a:extLst>
                <a:ext uri="{FF2B5EF4-FFF2-40B4-BE49-F238E27FC236}">
                  <a16:creationId xmlns:a16="http://schemas.microsoft.com/office/drawing/2014/main" id="{34A32F17-64E6-9C80-42CC-4ACD2C0FDD15}"/>
                </a:ext>
              </a:extLst>
            </p:cNvPr>
            <p:cNvGrpSpPr/>
            <p:nvPr/>
          </p:nvGrpSpPr>
          <p:grpSpPr>
            <a:xfrm>
              <a:off x="1991412" y="3006474"/>
              <a:ext cx="500482" cy="503954"/>
              <a:chOff x="1991412" y="3006474"/>
              <a:chExt cx="500482" cy="503954"/>
            </a:xfrm>
            <a:solidFill>
              <a:srgbClr val="62231B"/>
            </a:solidFill>
          </p:grpSpPr>
          <p:sp>
            <p:nvSpPr>
              <p:cNvPr id="15" name="Forme libre 23">
                <a:extLst>
                  <a:ext uri="{FF2B5EF4-FFF2-40B4-BE49-F238E27FC236}">
                    <a16:creationId xmlns:a16="http://schemas.microsoft.com/office/drawing/2014/main" id="{8C1D58A3-AFC2-DF08-CF8D-ECDABEA787AD}"/>
                  </a:ext>
                </a:extLst>
              </p:cNvPr>
              <p:cNvSpPr/>
              <p:nvPr/>
            </p:nvSpPr>
            <p:spPr>
              <a:xfrm>
                <a:off x="1991412" y="3006474"/>
                <a:ext cx="500482" cy="503954"/>
              </a:xfrm>
              <a:custGeom>
                <a:avLst/>
                <a:gdLst>
                  <a:gd name="csX0" fmla="*/ 250184 w 500482"/>
                  <a:gd name="csY0" fmla="*/ 503955 h 503954"/>
                  <a:gd name="csX1" fmla="*/ 108958 w 500482"/>
                  <a:gd name="csY1" fmla="*/ 447794 h 503954"/>
                  <a:gd name="csX2" fmla="*/ 55649 w 500482"/>
                  <a:gd name="csY2" fmla="*/ 362765 h 503954"/>
                  <a:gd name="csX3" fmla="*/ 3465 w 500482"/>
                  <a:gd name="csY3" fmla="*/ 308102 h 503954"/>
                  <a:gd name="csX4" fmla="*/ 3734 w 500482"/>
                  <a:gd name="csY4" fmla="*/ 258755 h 503954"/>
                  <a:gd name="csX5" fmla="*/ 30272 w 500482"/>
                  <a:gd name="csY5" fmla="*/ 231348 h 503954"/>
                  <a:gd name="csX6" fmla="*/ 38632 w 500482"/>
                  <a:gd name="csY6" fmla="*/ 230271 h 503954"/>
                  <a:gd name="csX7" fmla="*/ 58157 w 500482"/>
                  <a:gd name="csY7" fmla="*/ 235867 h 503954"/>
                  <a:gd name="csX8" fmla="*/ 125166 w 500482"/>
                  <a:gd name="csY8" fmla="*/ 144450 h 503954"/>
                  <a:gd name="csX9" fmla="*/ 185980 w 500482"/>
                  <a:gd name="csY9" fmla="*/ 112335 h 503954"/>
                  <a:gd name="csX10" fmla="*/ 188739 w 500482"/>
                  <a:gd name="csY10" fmla="*/ 111896 h 503954"/>
                  <a:gd name="csX11" fmla="*/ 197043 w 500482"/>
                  <a:gd name="csY11" fmla="*/ 117803 h 503954"/>
                  <a:gd name="csX12" fmla="*/ 191498 w 500482"/>
                  <a:gd name="csY12" fmla="*/ 128716 h 503954"/>
                  <a:gd name="csX13" fmla="*/ 135904 w 500482"/>
                  <a:gd name="csY13" fmla="*/ 158055 h 503954"/>
                  <a:gd name="csX14" fmla="*/ 63991 w 500482"/>
                  <a:gd name="csY14" fmla="*/ 303042 h 503954"/>
                  <a:gd name="csX15" fmla="*/ 121098 w 500482"/>
                  <a:gd name="csY15" fmla="*/ 435366 h 503954"/>
                  <a:gd name="csX16" fmla="*/ 250379 w 500482"/>
                  <a:gd name="csY16" fmla="*/ 486691 h 503954"/>
                  <a:gd name="csX17" fmla="*/ 257532 w 500482"/>
                  <a:gd name="csY17" fmla="*/ 486563 h 503954"/>
                  <a:gd name="csX18" fmla="*/ 436397 w 500482"/>
                  <a:gd name="csY18" fmla="*/ 310208 h 503954"/>
                  <a:gd name="csX19" fmla="*/ 364622 w 500482"/>
                  <a:gd name="csY19" fmla="*/ 158065 h 503954"/>
                  <a:gd name="csX20" fmla="*/ 265474 w 500482"/>
                  <a:gd name="csY20" fmla="*/ 119988 h 503954"/>
                  <a:gd name="csX21" fmla="*/ 217432 w 500482"/>
                  <a:gd name="csY21" fmla="*/ 98291 h 503954"/>
                  <a:gd name="csX22" fmla="*/ 200666 w 500482"/>
                  <a:gd name="csY22" fmla="*/ 49049 h 503954"/>
                  <a:gd name="csX23" fmla="*/ 219959 w 500482"/>
                  <a:gd name="csY23" fmla="*/ 10166 h 503954"/>
                  <a:gd name="csX24" fmla="*/ 250296 w 500482"/>
                  <a:gd name="csY24" fmla="*/ 0 h 503954"/>
                  <a:gd name="csX25" fmla="*/ 263486 w 500482"/>
                  <a:gd name="csY25" fmla="*/ 1685 h 503954"/>
                  <a:gd name="csX26" fmla="*/ 298068 w 500482"/>
                  <a:gd name="csY26" fmla="*/ 35572 h 503954"/>
                  <a:gd name="csX27" fmla="*/ 288027 w 500482"/>
                  <a:gd name="csY27" fmla="*/ 80619 h 503954"/>
                  <a:gd name="csX28" fmla="*/ 281367 w 500482"/>
                  <a:gd name="csY28" fmla="*/ 83651 h 503954"/>
                  <a:gd name="csX29" fmla="*/ 275701 w 500482"/>
                  <a:gd name="csY29" fmla="*/ 81594 h 503954"/>
                  <a:gd name="csX30" fmla="*/ 274716 w 500482"/>
                  <a:gd name="csY30" fmla="*/ 69432 h 503954"/>
                  <a:gd name="csX31" fmla="*/ 281172 w 500482"/>
                  <a:gd name="csY31" fmla="*/ 40023 h 503954"/>
                  <a:gd name="csX32" fmla="*/ 259055 w 500482"/>
                  <a:gd name="csY32" fmla="*/ 18377 h 503954"/>
                  <a:gd name="csX33" fmla="*/ 250351 w 500482"/>
                  <a:gd name="csY33" fmla="*/ 17264 h 503954"/>
                  <a:gd name="csX34" fmla="*/ 230659 w 500482"/>
                  <a:gd name="csY34" fmla="*/ 23831 h 503954"/>
                  <a:gd name="csX35" fmla="*/ 218147 w 500482"/>
                  <a:gd name="csY35" fmla="*/ 48903 h 503954"/>
                  <a:gd name="csX36" fmla="*/ 230111 w 500482"/>
                  <a:gd name="csY36" fmla="*/ 86412 h 503954"/>
                  <a:gd name="csX37" fmla="*/ 266885 w 500482"/>
                  <a:gd name="csY37" fmla="*/ 102797 h 503954"/>
                  <a:gd name="csX38" fmla="*/ 375369 w 500482"/>
                  <a:gd name="csY38" fmla="*/ 144459 h 503954"/>
                  <a:gd name="csX39" fmla="*/ 442193 w 500482"/>
                  <a:gd name="csY39" fmla="*/ 235986 h 503954"/>
                  <a:gd name="csX40" fmla="*/ 461913 w 500482"/>
                  <a:gd name="csY40" fmla="*/ 230276 h 503954"/>
                  <a:gd name="csX41" fmla="*/ 470263 w 500482"/>
                  <a:gd name="csY41" fmla="*/ 231348 h 503954"/>
                  <a:gd name="csX42" fmla="*/ 497257 w 500482"/>
                  <a:gd name="csY42" fmla="*/ 260422 h 503954"/>
                  <a:gd name="csX43" fmla="*/ 497062 w 500482"/>
                  <a:gd name="csY43" fmla="*/ 308102 h 503954"/>
                  <a:gd name="csX44" fmla="*/ 444599 w 500482"/>
                  <a:gd name="csY44" fmla="*/ 362779 h 503954"/>
                  <a:gd name="csX45" fmla="*/ 258200 w 500482"/>
                  <a:gd name="csY45" fmla="*/ 503799 h 503954"/>
                  <a:gd name="csX46" fmla="*/ 250184 w 500482"/>
                  <a:gd name="csY46" fmla="*/ 503955 h 503954"/>
                  <a:gd name="csX47" fmla="*/ 38409 w 500482"/>
                  <a:gd name="csY47" fmla="*/ 247558 h 503954"/>
                  <a:gd name="csX48" fmla="*/ 34749 w 500482"/>
                  <a:gd name="csY48" fmla="*/ 248021 h 503954"/>
                  <a:gd name="csX49" fmla="*/ 19534 w 500482"/>
                  <a:gd name="csY49" fmla="*/ 267034 h 503954"/>
                  <a:gd name="csX50" fmla="*/ 20380 w 500482"/>
                  <a:gd name="csY50" fmla="*/ 303687 h 503954"/>
                  <a:gd name="csX51" fmla="*/ 50940 w 500482"/>
                  <a:gd name="csY51" fmla="*/ 344434 h 503954"/>
                  <a:gd name="csX52" fmla="*/ 46500 w 500482"/>
                  <a:gd name="csY52" fmla="*/ 303042 h 503954"/>
                  <a:gd name="csX53" fmla="*/ 52844 w 500482"/>
                  <a:gd name="csY53" fmla="*/ 253287 h 503954"/>
                  <a:gd name="csX54" fmla="*/ 38409 w 500482"/>
                  <a:gd name="csY54" fmla="*/ 247558 h 503954"/>
                  <a:gd name="csX55" fmla="*/ 447608 w 500482"/>
                  <a:gd name="csY55" fmla="*/ 253351 h 503954"/>
                  <a:gd name="csX56" fmla="*/ 453878 w 500482"/>
                  <a:gd name="csY56" fmla="*/ 310863 h 503954"/>
                  <a:gd name="csX57" fmla="*/ 449587 w 500482"/>
                  <a:gd name="csY57" fmla="*/ 344425 h 503954"/>
                  <a:gd name="csX58" fmla="*/ 480156 w 500482"/>
                  <a:gd name="csY58" fmla="*/ 303687 h 503954"/>
                  <a:gd name="csX59" fmla="*/ 480537 w 500482"/>
                  <a:gd name="csY59" fmla="*/ 265473 h 503954"/>
                  <a:gd name="csX60" fmla="*/ 465786 w 500482"/>
                  <a:gd name="csY60" fmla="*/ 248021 h 503954"/>
                  <a:gd name="csX61" fmla="*/ 462108 w 500482"/>
                  <a:gd name="csY61" fmla="*/ 247558 h 503954"/>
                  <a:gd name="csX62" fmla="*/ 447608 w 500482"/>
                  <a:gd name="csY62" fmla="*/ 253351 h 503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Lst>
                <a:rect l="l" t="t" r="r" b="b"/>
                <a:pathLst>
                  <a:path w="500482" h="503954">
                    <a:moveTo>
                      <a:pt x="250184" y="503955"/>
                    </a:moveTo>
                    <a:cubicBezTo>
                      <a:pt x="197266" y="503955"/>
                      <a:pt x="147107" y="484007"/>
                      <a:pt x="108958" y="447794"/>
                    </a:cubicBezTo>
                    <a:cubicBezTo>
                      <a:pt x="84138" y="424238"/>
                      <a:pt x="65718" y="394857"/>
                      <a:pt x="55649" y="362765"/>
                    </a:cubicBezTo>
                    <a:cubicBezTo>
                      <a:pt x="33598" y="361868"/>
                      <a:pt x="11797" y="339140"/>
                      <a:pt x="3465" y="308102"/>
                    </a:cubicBezTo>
                    <a:cubicBezTo>
                      <a:pt x="-1245" y="290545"/>
                      <a:pt x="-1152" y="273019"/>
                      <a:pt x="3734" y="258755"/>
                    </a:cubicBezTo>
                    <a:cubicBezTo>
                      <a:pt x="8713" y="244243"/>
                      <a:pt x="18132" y="234512"/>
                      <a:pt x="30272" y="231348"/>
                    </a:cubicBezTo>
                    <a:cubicBezTo>
                      <a:pt x="32994" y="230633"/>
                      <a:pt x="35808" y="230271"/>
                      <a:pt x="38632" y="230271"/>
                    </a:cubicBezTo>
                    <a:cubicBezTo>
                      <a:pt x="45181" y="230271"/>
                      <a:pt x="51739" y="232154"/>
                      <a:pt x="58157" y="235867"/>
                    </a:cubicBezTo>
                    <a:cubicBezTo>
                      <a:pt x="71069" y="199801"/>
                      <a:pt x="94207" y="168226"/>
                      <a:pt x="125166" y="144450"/>
                    </a:cubicBezTo>
                    <a:cubicBezTo>
                      <a:pt x="143503" y="130360"/>
                      <a:pt x="163966" y="119557"/>
                      <a:pt x="185980" y="112335"/>
                    </a:cubicBezTo>
                    <a:cubicBezTo>
                      <a:pt x="186881" y="112042"/>
                      <a:pt x="187801" y="111896"/>
                      <a:pt x="188739" y="111896"/>
                    </a:cubicBezTo>
                    <a:cubicBezTo>
                      <a:pt x="192519" y="111896"/>
                      <a:pt x="195863" y="114273"/>
                      <a:pt x="197043" y="117803"/>
                    </a:cubicBezTo>
                    <a:cubicBezTo>
                      <a:pt x="198557" y="122314"/>
                      <a:pt x="196077" y="127209"/>
                      <a:pt x="191498" y="128716"/>
                    </a:cubicBezTo>
                    <a:cubicBezTo>
                      <a:pt x="171406" y="135287"/>
                      <a:pt x="152708" y="145160"/>
                      <a:pt x="135904" y="158055"/>
                    </a:cubicBezTo>
                    <a:cubicBezTo>
                      <a:pt x="90204" y="193165"/>
                      <a:pt x="63991" y="246011"/>
                      <a:pt x="63991" y="303042"/>
                    </a:cubicBezTo>
                    <a:cubicBezTo>
                      <a:pt x="63991" y="353428"/>
                      <a:pt x="84277" y="400426"/>
                      <a:pt x="121098" y="435366"/>
                    </a:cubicBezTo>
                    <a:cubicBezTo>
                      <a:pt x="155968" y="468465"/>
                      <a:pt x="201873" y="486691"/>
                      <a:pt x="250379" y="486691"/>
                    </a:cubicBezTo>
                    <a:cubicBezTo>
                      <a:pt x="252757" y="486691"/>
                      <a:pt x="255144" y="486645"/>
                      <a:pt x="257532" y="486563"/>
                    </a:cubicBezTo>
                    <a:cubicBezTo>
                      <a:pt x="354154" y="482945"/>
                      <a:pt x="432718" y="405490"/>
                      <a:pt x="436397" y="310208"/>
                    </a:cubicBezTo>
                    <a:cubicBezTo>
                      <a:pt x="438663" y="251199"/>
                      <a:pt x="411828" y="194324"/>
                      <a:pt x="364622" y="158065"/>
                    </a:cubicBezTo>
                    <a:cubicBezTo>
                      <a:pt x="335938" y="136038"/>
                      <a:pt x="301663" y="122873"/>
                      <a:pt x="265474" y="119988"/>
                    </a:cubicBezTo>
                    <a:cubicBezTo>
                      <a:pt x="246515" y="118476"/>
                      <a:pt x="229452" y="110769"/>
                      <a:pt x="217432" y="98291"/>
                    </a:cubicBezTo>
                    <a:cubicBezTo>
                      <a:pt x="206063" y="86508"/>
                      <a:pt x="201047" y="71781"/>
                      <a:pt x="200666" y="49049"/>
                    </a:cubicBezTo>
                    <a:cubicBezTo>
                      <a:pt x="200666" y="33686"/>
                      <a:pt x="207697" y="19522"/>
                      <a:pt x="219959" y="10166"/>
                    </a:cubicBezTo>
                    <a:cubicBezTo>
                      <a:pt x="228709" y="3517"/>
                      <a:pt x="239196" y="0"/>
                      <a:pt x="250296" y="0"/>
                    </a:cubicBezTo>
                    <a:cubicBezTo>
                      <a:pt x="254708" y="0"/>
                      <a:pt x="259139" y="568"/>
                      <a:pt x="263486" y="1685"/>
                    </a:cubicBezTo>
                    <a:cubicBezTo>
                      <a:pt x="280066" y="5958"/>
                      <a:pt x="293637" y="19261"/>
                      <a:pt x="298068" y="35572"/>
                    </a:cubicBezTo>
                    <a:cubicBezTo>
                      <a:pt x="302462" y="51746"/>
                      <a:pt x="298802" y="68168"/>
                      <a:pt x="288027" y="80619"/>
                    </a:cubicBezTo>
                    <a:cubicBezTo>
                      <a:pt x="286364" y="82547"/>
                      <a:pt x="283940" y="83651"/>
                      <a:pt x="281367" y="83651"/>
                    </a:cubicBezTo>
                    <a:cubicBezTo>
                      <a:pt x="279295" y="83651"/>
                      <a:pt x="277280" y="82918"/>
                      <a:pt x="275701" y="81594"/>
                    </a:cubicBezTo>
                    <a:cubicBezTo>
                      <a:pt x="272031" y="78508"/>
                      <a:pt x="271586" y="73054"/>
                      <a:pt x="274716" y="69432"/>
                    </a:cubicBezTo>
                    <a:cubicBezTo>
                      <a:pt x="281692" y="61358"/>
                      <a:pt x="284042" y="50643"/>
                      <a:pt x="281172" y="40023"/>
                    </a:cubicBezTo>
                    <a:cubicBezTo>
                      <a:pt x="278339" y="29610"/>
                      <a:pt x="269654" y="21111"/>
                      <a:pt x="259055" y="18377"/>
                    </a:cubicBezTo>
                    <a:cubicBezTo>
                      <a:pt x="256185" y="17640"/>
                      <a:pt x="253259" y="17264"/>
                      <a:pt x="250351" y="17264"/>
                    </a:cubicBezTo>
                    <a:cubicBezTo>
                      <a:pt x="243115" y="17264"/>
                      <a:pt x="236307" y="19535"/>
                      <a:pt x="230659" y="23831"/>
                    </a:cubicBezTo>
                    <a:cubicBezTo>
                      <a:pt x="222708" y="29880"/>
                      <a:pt x="218147" y="39020"/>
                      <a:pt x="218147" y="48903"/>
                    </a:cubicBezTo>
                    <a:cubicBezTo>
                      <a:pt x="218454" y="67032"/>
                      <a:pt x="221918" y="77908"/>
                      <a:pt x="230111" y="86412"/>
                    </a:cubicBezTo>
                    <a:cubicBezTo>
                      <a:pt x="239158" y="95804"/>
                      <a:pt x="252219" y="101624"/>
                      <a:pt x="266885" y="102797"/>
                    </a:cubicBezTo>
                    <a:cubicBezTo>
                      <a:pt x="306484" y="105952"/>
                      <a:pt x="344001" y="120358"/>
                      <a:pt x="375369" y="144459"/>
                    </a:cubicBezTo>
                    <a:cubicBezTo>
                      <a:pt x="406031" y="168002"/>
                      <a:pt x="429096" y="199613"/>
                      <a:pt x="442193" y="235986"/>
                    </a:cubicBezTo>
                    <a:cubicBezTo>
                      <a:pt x="448676" y="232195"/>
                      <a:pt x="455299" y="230276"/>
                      <a:pt x="461913" y="230276"/>
                    </a:cubicBezTo>
                    <a:cubicBezTo>
                      <a:pt x="464737" y="230276"/>
                      <a:pt x="467542" y="230638"/>
                      <a:pt x="470263" y="231348"/>
                    </a:cubicBezTo>
                    <a:cubicBezTo>
                      <a:pt x="482868" y="234636"/>
                      <a:pt x="492454" y="244962"/>
                      <a:pt x="497257" y="260422"/>
                    </a:cubicBezTo>
                    <a:cubicBezTo>
                      <a:pt x="501622" y="274448"/>
                      <a:pt x="501557" y="291383"/>
                      <a:pt x="497062" y="308102"/>
                    </a:cubicBezTo>
                    <a:cubicBezTo>
                      <a:pt x="488692" y="339301"/>
                      <a:pt x="466752" y="362074"/>
                      <a:pt x="444599" y="362779"/>
                    </a:cubicBezTo>
                    <a:cubicBezTo>
                      <a:pt x="418739" y="443975"/>
                      <a:pt x="343992" y="500594"/>
                      <a:pt x="258200" y="503799"/>
                    </a:cubicBezTo>
                    <a:cubicBezTo>
                      <a:pt x="255525" y="503900"/>
                      <a:pt x="252841" y="503955"/>
                      <a:pt x="250184" y="503955"/>
                    </a:cubicBezTo>
                    <a:close/>
                    <a:moveTo>
                      <a:pt x="38409" y="247558"/>
                    </a:moveTo>
                    <a:cubicBezTo>
                      <a:pt x="37155" y="247558"/>
                      <a:pt x="35920" y="247714"/>
                      <a:pt x="34749" y="248021"/>
                    </a:cubicBezTo>
                    <a:cubicBezTo>
                      <a:pt x="27857" y="249821"/>
                      <a:pt x="22312" y="256749"/>
                      <a:pt x="19534" y="267034"/>
                    </a:cubicBezTo>
                    <a:cubicBezTo>
                      <a:pt x="16627" y="277800"/>
                      <a:pt x="16924" y="290819"/>
                      <a:pt x="20380" y="303687"/>
                    </a:cubicBezTo>
                    <a:cubicBezTo>
                      <a:pt x="25730" y="323616"/>
                      <a:pt x="38279" y="340162"/>
                      <a:pt x="50940" y="344434"/>
                    </a:cubicBezTo>
                    <a:cubicBezTo>
                      <a:pt x="47986" y="330531"/>
                      <a:pt x="46500" y="316619"/>
                      <a:pt x="46500" y="303042"/>
                    </a:cubicBezTo>
                    <a:cubicBezTo>
                      <a:pt x="46500" y="286387"/>
                      <a:pt x="48627" y="269654"/>
                      <a:pt x="52844" y="253287"/>
                    </a:cubicBezTo>
                    <a:cubicBezTo>
                      <a:pt x="47856" y="249537"/>
                      <a:pt x="42886" y="247558"/>
                      <a:pt x="38409" y="247558"/>
                    </a:cubicBezTo>
                    <a:close/>
                    <a:moveTo>
                      <a:pt x="447608" y="253351"/>
                    </a:moveTo>
                    <a:cubicBezTo>
                      <a:pt x="452513" y="272214"/>
                      <a:pt x="454621" y="291557"/>
                      <a:pt x="453878" y="310863"/>
                    </a:cubicBezTo>
                    <a:cubicBezTo>
                      <a:pt x="453460" y="321885"/>
                      <a:pt x="452011" y="333164"/>
                      <a:pt x="449587" y="344425"/>
                    </a:cubicBezTo>
                    <a:cubicBezTo>
                      <a:pt x="462256" y="340148"/>
                      <a:pt x="474815" y="323607"/>
                      <a:pt x="480156" y="303687"/>
                    </a:cubicBezTo>
                    <a:cubicBezTo>
                      <a:pt x="483825" y="290050"/>
                      <a:pt x="483955" y="276477"/>
                      <a:pt x="480537" y="265473"/>
                    </a:cubicBezTo>
                    <a:cubicBezTo>
                      <a:pt x="477564" y="255929"/>
                      <a:pt x="472326" y="249734"/>
                      <a:pt x="465786" y="248021"/>
                    </a:cubicBezTo>
                    <a:cubicBezTo>
                      <a:pt x="464607" y="247714"/>
                      <a:pt x="463371" y="247558"/>
                      <a:pt x="462108" y="247558"/>
                    </a:cubicBezTo>
                    <a:cubicBezTo>
                      <a:pt x="457603" y="247558"/>
                      <a:pt x="452605" y="249560"/>
                      <a:pt x="447608" y="253351"/>
                    </a:cubicBezTo>
                    <a:close/>
                  </a:path>
                </a:pathLst>
              </a:custGeom>
              <a:solidFill>
                <a:srgbClr val="62231B"/>
              </a:solidFill>
              <a:ln w="9505" cap="flat">
                <a:noFill/>
                <a:prstDash val="solid"/>
                <a:miter/>
              </a:ln>
            </p:spPr>
            <p:txBody>
              <a:bodyPr/>
              <a:lstStyle/>
              <a:p>
                <a:endParaRPr lang="fr-CA"/>
              </a:p>
            </p:txBody>
          </p:sp>
          <p:sp>
            <p:nvSpPr>
              <p:cNvPr id="16" name="Forme libre 24">
                <a:extLst>
                  <a:ext uri="{FF2B5EF4-FFF2-40B4-BE49-F238E27FC236}">
                    <a16:creationId xmlns:a16="http://schemas.microsoft.com/office/drawing/2014/main" id="{157F00BB-2EC5-A383-F0CC-96AE026036D0}"/>
                  </a:ext>
                </a:extLst>
              </p:cNvPr>
              <p:cNvSpPr/>
              <p:nvPr/>
            </p:nvSpPr>
            <p:spPr>
              <a:xfrm>
                <a:off x="2293158" y="3256546"/>
                <a:ext cx="26630" cy="54663"/>
              </a:xfrm>
              <a:custGeom>
                <a:avLst/>
                <a:gdLst>
                  <a:gd name="csX0" fmla="*/ 13320 w 26630"/>
                  <a:gd name="csY0" fmla="*/ 54663 h 54663"/>
                  <a:gd name="csX1" fmla="*/ 0 w 26630"/>
                  <a:gd name="csY1" fmla="*/ 27334 h 54663"/>
                  <a:gd name="csX2" fmla="*/ 13320 w 26630"/>
                  <a:gd name="csY2" fmla="*/ 0 h 54663"/>
                  <a:gd name="csX3" fmla="*/ 26631 w 26630"/>
                  <a:gd name="csY3" fmla="*/ 27334 h 54663"/>
                  <a:gd name="csX4" fmla="*/ 13320 w 26630"/>
                  <a:gd name="csY4" fmla="*/ 54663 h 54663"/>
                </a:gdLst>
                <a:ahLst/>
                <a:cxnLst>
                  <a:cxn ang="0">
                    <a:pos x="csX0" y="csY0"/>
                  </a:cxn>
                  <a:cxn ang="0">
                    <a:pos x="csX1" y="csY1"/>
                  </a:cxn>
                  <a:cxn ang="0">
                    <a:pos x="csX2" y="csY2"/>
                  </a:cxn>
                  <a:cxn ang="0">
                    <a:pos x="csX3" y="csY3"/>
                  </a:cxn>
                  <a:cxn ang="0">
                    <a:pos x="csX4" y="csY4"/>
                  </a:cxn>
                </a:cxnLst>
                <a:rect l="l" t="t" r="r" b="b"/>
                <a:pathLst>
                  <a:path w="26630" h="54663">
                    <a:moveTo>
                      <a:pt x="13320" y="54663"/>
                    </a:moveTo>
                    <a:cubicBezTo>
                      <a:pt x="5852" y="54663"/>
                      <a:pt x="0" y="42656"/>
                      <a:pt x="0" y="27334"/>
                    </a:cubicBezTo>
                    <a:cubicBezTo>
                      <a:pt x="0" y="12007"/>
                      <a:pt x="5852" y="0"/>
                      <a:pt x="13320" y="0"/>
                    </a:cubicBezTo>
                    <a:cubicBezTo>
                      <a:pt x="20788" y="0"/>
                      <a:pt x="26631" y="12007"/>
                      <a:pt x="26631" y="27334"/>
                    </a:cubicBezTo>
                    <a:cubicBezTo>
                      <a:pt x="26631" y="42656"/>
                      <a:pt x="20788" y="54663"/>
                      <a:pt x="13320" y="54663"/>
                    </a:cubicBezTo>
                    <a:close/>
                  </a:path>
                </a:pathLst>
              </a:custGeom>
              <a:solidFill>
                <a:srgbClr val="62231B"/>
              </a:solidFill>
              <a:ln w="9505" cap="flat">
                <a:noFill/>
                <a:prstDash val="solid"/>
                <a:miter/>
              </a:ln>
            </p:spPr>
            <p:txBody>
              <a:bodyPr/>
              <a:lstStyle/>
              <a:p>
                <a:endParaRPr lang="fr-CA"/>
              </a:p>
            </p:txBody>
          </p:sp>
          <p:sp>
            <p:nvSpPr>
              <p:cNvPr id="17" name="Forme libre 25">
                <a:extLst>
                  <a:ext uri="{FF2B5EF4-FFF2-40B4-BE49-F238E27FC236}">
                    <a16:creationId xmlns:a16="http://schemas.microsoft.com/office/drawing/2014/main" id="{DFF5151F-E902-DC45-BE46-1F0C3CADF47B}"/>
                  </a:ext>
                </a:extLst>
              </p:cNvPr>
              <p:cNvSpPr/>
              <p:nvPr/>
            </p:nvSpPr>
            <p:spPr>
              <a:xfrm>
                <a:off x="2163561" y="3256546"/>
                <a:ext cx="26630" cy="54663"/>
              </a:xfrm>
              <a:custGeom>
                <a:avLst/>
                <a:gdLst>
                  <a:gd name="csX0" fmla="*/ 13320 w 26630"/>
                  <a:gd name="csY0" fmla="*/ 54663 h 54663"/>
                  <a:gd name="csX1" fmla="*/ 0 w 26630"/>
                  <a:gd name="csY1" fmla="*/ 27334 h 54663"/>
                  <a:gd name="csX2" fmla="*/ 13320 w 26630"/>
                  <a:gd name="csY2" fmla="*/ 0 h 54663"/>
                  <a:gd name="csX3" fmla="*/ 26631 w 26630"/>
                  <a:gd name="csY3" fmla="*/ 27334 h 54663"/>
                  <a:gd name="csX4" fmla="*/ 13320 w 26630"/>
                  <a:gd name="csY4" fmla="*/ 54663 h 54663"/>
                </a:gdLst>
                <a:ahLst/>
                <a:cxnLst>
                  <a:cxn ang="0">
                    <a:pos x="csX0" y="csY0"/>
                  </a:cxn>
                  <a:cxn ang="0">
                    <a:pos x="csX1" y="csY1"/>
                  </a:cxn>
                  <a:cxn ang="0">
                    <a:pos x="csX2" y="csY2"/>
                  </a:cxn>
                  <a:cxn ang="0">
                    <a:pos x="csX3" y="csY3"/>
                  </a:cxn>
                  <a:cxn ang="0">
                    <a:pos x="csX4" y="csY4"/>
                  </a:cxn>
                </a:cxnLst>
                <a:rect l="l" t="t" r="r" b="b"/>
                <a:pathLst>
                  <a:path w="26630" h="54663">
                    <a:moveTo>
                      <a:pt x="13320" y="54663"/>
                    </a:moveTo>
                    <a:cubicBezTo>
                      <a:pt x="5852" y="54663"/>
                      <a:pt x="0" y="42656"/>
                      <a:pt x="0" y="27334"/>
                    </a:cubicBezTo>
                    <a:cubicBezTo>
                      <a:pt x="0" y="12007"/>
                      <a:pt x="5852" y="0"/>
                      <a:pt x="13320" y="0"/>
                    </a:cubicBezTo>
                    <a:cubicBezTo>
                      <a:pt x="20788" y="0"/>
                      <a:pt x="26631" y="12007"/>
                      <a:pt x="26631" y="27334"/>
                    </a:cubicBezTo>
                    <a:cubicBezTo>
                      <a:pt x="26631" y="42656"/>
                      <a:pt x="20788" y="54663"/>
                      <a:pt x="13320" y="54663"/>
                    </a:cubicBezTo>
                    <a:close/>
                  </a:path>
                </a:pathLst>
              </a:custGeom>
              <a:solidFill>
                <a:srgbClr val="62231B"/>
              </a:solidFill>
              <a:ln w="9505" cap="flat">
                <a:noFill/>
                <a:prstDash val="solid"/>
                <a:miter/>
              </a:ln>
            </p:spPr>
            <p:txBody>
              <a:bodyPr/>
              <a:lstStyle/>
              <a:p>
                <a:endParaRPr lang="fr-CA"/>
              </a:p>
            </p:txBody>
          </p:sp>
          <p:sp>
            <p:nvSpPr>
              <p:cNvPr id="18" name="Forme libre 26">
                <a:extLst>
                  <a:ext uri="{FF2B5EF4-FFF2-40B4-BE49-F238E27FC236}">
                    <a16:creationId xmlns:a16="http://schemas.microsoft.com/office/drawing/2014/main" id="{C146120E-BBDF-D08A-336D-3BB122CA1CA3}"/>
                  </a:ext>
                </a:extLst>
              </p:cNvPr>
              <p:cNvSpPr/>
              <p:nvPr/>
            </p:nvSpPr>
            <p:spPr>
              <a:xfrm>
                <a:off x="2187554" y="3376236"/>
                <a:ext cx="108251" cy="33136"/>
              </a:xfrm>
              <a:custGeom>
                <a:avLst/>
                <a:gdLst>
                  <a:gd name="csX0" fmla="*/ 54126 w 108251"/>
                  <a:gd name="csY0" fmla="*/ 33136 h 33136"/>
                  <a:gd name="csX1" fmla="*/ 3706 w 108251"/>
                  <a:gd name="csY1" fmla="*/ 15661 h 33136"/>
                  <a:gd name="csX2" fmla="*/ 130 w 108251"/>
                  <a:gd name="csY2" fmla="*/ 10084 h 33136"/>
                  <a:gd name="csX3" fmla="*/ 1616 w 108251"/>
                  <a:gd name="csY3" fmla="*/ 3645 h 33136"/>
                  <a:gd name="csX4" fmla="*/ 8759 w 108251"/>
                  <a:gd name="csY4" fmla="*/ 9 h 33136"/>
                  <a:gd name="csX5" fmla="*/ 13803 w 108251"/>
                  <a:gd name="csY5" fmla="*/ 1584 h 33136"/>
                  <a:gd name="csX6" fmla="*/ 54135 w 108251"/>
                  <a:gd name="csY6" fmla="*/ 15826 h 33136"/>
                  <a:gd name="csX7" fmla="*/ 94448 w 108251"/>
                  <a:gd name="csY7" fmla="*/ 1594 h 33136"/>
                  <a:gd name="csX8" fmla="*/ 99483 w 108251"/>
                  <a:gd name="csY8" fmla="*/ 0 h 33136"/>
                  <a:gd name="csX9" fmla="*/ 106635 w 108251"/>
                  <a:gd name="csY9" fmla="*/ 3645 h 33136"/>
                  <a:gd name="csX10" fmla="*/ 108121 w 108251"/>
                  <a:gd name="csY10" fmla="*/ 10084 h 33136"/>
                  <a:gd name="csX11" fmla="*/ 104554 w 108251"/>
                  <a:gd name="csY11" fmla="*/ 15670 h 33136"/>
                  <a:gd name="csX12" fmla="*/ 54126 w 108251"/>
                  <a:gd name="csY12" fmla="*/ 33136 h 33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8251" h="33136">
                    <a:moveTo>
                      <a:pt x="54126" y="33136"/>
                    </a:moveTo>
                    <a:cubicBezTo>
                      <a:pt x="37276" y="33136"/>
                      <a:pt x="20314" y="27256"/>
                      <a:pt x="3706" y="15661"/>
                    </a:cubicBezTo>
                    <a:cubicBezTo>
                      <a:pt x="1793" y="14342"/>
                      <a:pt x="520" y="12355"/>
                      <a:pt x="130" y="10084"/>
                    </a:cubicBezTo>
                    <a:cubicBezTo>
                      <a:pt x="-270" y="7812"/>
                      <a:pt x="260" y="5532"/>
                      <a:pt x="1616" y="3645"/>
                    </a:cubicBezTo>
                    <a:cubicBezTo>
                      <a:pt x="3251" y="1374"/>
                      <a:pt x="5926" y="9"/>
                      <a:pt x="8759" y="9"/>
                    </a:cubicBezTo>
                    <a:cubicBezTo>
                      <a:pt x="10570" y="9"/>
                      <a:pt x="12317" y="559"/>
                      <a:pt x="13803" y="1584"/>
                    </a:cubicBezTo>
                    <a:cubicBezTo>
                      <a:pt x="27541" y="11164"/>
                      <a:pt x="40731" y="15826"/>
                      <a:pt x="54135" y="15826"/>
                    </a:cubicBezTo>
                    <a:cubicBezTo>
                      <a:pt x="67529" y="15826"/>
                      <a:pt x="80719" y="11164"/>
                      <a:pt x="94448" y="1594"/>
                    </a:cubicBezTo>
                    <a:cubicBezTo>
                      <a:pt x="95925" y="550"/>
                      <a:pt x="97671" y="0"/>
                      <a:pt x="99483" y="0"/>
                    </a:cubicBezTo>
                    <a:cubicBezTo>
                      <a:pt x="102316" y="0"/>
                      <a:pt x="104991" y="1365"/>
                      <a:pt x="106635" y="3645"/>
                    </a:cubicBezTo>
                    <a:cubicBezTo>
                      <a:pt x="107991" y="5523"/>
                      <a:pt x="108521" y="7812"/>
                      <a:pt x="108121" y="10084"/>
                    </a:cubicBezTo>
                    <a:cubicBezTo>
                      <a:pt x="107731" y="12355"/>
                      <a:pt x="106468" y="14333"/>
                      <a:pt x="104554" y="15670"/>
                    </a:cubicBezTo>
                    <a:cubicBezTo>
                      <a:pt x="87946" y="27256"/>
                      <a:pt x="70975" y="33136"/>
                      <a:pt x="54126" y="33136"/>
                    </a:cubicBezTo>
                    <a:close/>
                  </a:path>
                </a:pathLst>
              </a:custGeom>
              <a:solidFill>
                <a:srgbClr val="62231B"/>
              </a:solidFill>
              <a:ln w="9505" cap="flat">
                <a:noFill/>
                <a:prstDash val="solid"/>
                <a:miter/>
              </a:ln>
            </p:spPr>
            <p:txBody>
              <a:bodyPr/>
              <a:lstStyle/>
              <a:p>
                <a:endParaRPr lang="fr-CA"/>
              </a:p>
            </p:txBody>
          </p:sp>
        </p:grpSp>
      </p:grpSp>
    </p:spTree>
    <p:extLst>
      <p:ext uri="{BB962C8B-B14F-4D97-AF65-F5344CB8AC3E}">
        <p14:creationId xmlns:p14="http://schemas.microsoft.com/office/powerpoint/2010/main" val="3802560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FA847-3C69-F62A-98F2-B7F3B2D20911}"/>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42231834-ABC0-DA11-ECFC-A2D744E119B8}"/>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964127BE-AB84-4A44-B101-14D99C42BA57}"/>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18</a:t>
            </a:fld>
            <a:endParaRPr lang="fr-CA"/>
          </a:p>
        </p:txBody>
      </p:sp>
      <p:sp>
        <p:nvSpPr>
          <p:cNvPr id="22" name="Espace réservé du texte 12">
            <a:extLst>
              <a:ext uri="{FF2B5EF4-FFF2-40B4-BE49-F238E27FC236}">
                <a16:creationId xmlns:a16="http://schemas.microsoft.com/office/drawing/2014/main" id="{40506492-469E-163F-2552-CB5EDCA5000E}"/>
              </a:ext>
            </a:extLst>
          </p:cNvPr>
          <p:cNvSpPr txBox="1">
            <a:spLocks/>
          </p:cNvSpPr>
          <p:nvPr/>
        </p:nvSpPr>
        <p:spPr>
          <a:xfrm>
            <a:off x="4503909" y="3429000"/>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pic>
        <p:nvPicPr>
          <p:cNvPr id="6" name="Image 5">
            <a:extLst>
              <a:ext uri="{FF2B5EF4-FFF2-40B4-BE49-F238E27FC236}">
                <a16:creationId xmlns:a16="http://schemas.microsoft.com/office/drawing/2014/main" id="{8934A68A-3B5F-584E-5D69-FD14A0A67D03}"/>
              </a:ext>
            </a:extLst>
          </p:cNvPr>
          <p:cNvPicPr>
            <a:picLocks noChangeAspect="1"/>
          </p:cNvPicPr>
          <p:nvPr/>
        </p:nvPicPr>
        <p:blipFill>
          <a:blip r:embed="rId3"/>
          <a:stretch>
            <a:fillRect/>
          </a:stretch>
        </p:blipFill>
        <p:spPr>
          <a:xfrm>
            <a:off x="630462" y="1820884"/>
            <a:ext cx="10931075" cy="4060288"/>
          </a:xfrm>
          <a:prstGeom prst="rect">
            <a:avLst/>
          </a:prstGeom>
        </p:spPr>
      </p:pic>
      <p:sp>
        <p:nvSpPr>
          <p:cNvPr id="10" name="Titre 1">
            <a:extLst>
              <a:ext uri="{FF2B5EF4-FFF2-40B4-BE49-F238E27FC236}">
                <a16:creationId xmlns:a16="http://schemas.microsoft.com/office/drawing/2014/main" id="{4E4296D8-299E-9C19-D9CD-68D29D9267CC}"/>
              </a:ext>
            </a:extLst>
          </p:cNvPr>
          <p:cNvSpPr>
            <a:spLocks noGrp="1"/>
          </p:cNvSpPr>
          <p:nvPr>
            <p:ph type="title"/>
          </p:nvPr>
        </p:nvSpPr>
        <p:spPr>
          <a:xfrm>
            <a:off x="623887" y="620713"/>
            <a:ext cx="10899881" cy="1069975"/>
          </a:xfrm>
        </p:spPr>
        <p:txBody>
          <a:bodyPr/>
          <a:lstStyle/>
          <a:p>
            <a:r>
              <a:rPr lang="fr-FR">
                <a:solidFill>
                  <a:schemeClr val="tx1"/>
                </a:solidFill>
              </a:rPr>
              <a:t>Soutenir le développement par des services éducatifs de qualité</a:t>
            </a:r>
            <a:endParaRPr lang="fr-CA">
              <a:solidFill>
                <a:schemeClr val="tx1"/>
              </a:solidFill>
            </a:endParaRPr>
          </a:p>
        </p:txBody>
      </p:sp>
    </p:spTree>
    <p:extLst>
      <p:ext uri="{BB962C8B-B14F-4D97-AF65-F5344CB8AC3E}">
        <p14:creationId xmlns:p14="http://schemas.microsoft.com/office/powerpoint/2010/main" val="546506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CCDE">
            <a:alpha val="45000"/>
          </a:srgbClr>
        </a:solidFill>
        <a:effectLst/>
      </p:bgPr>
    </p:bg>
    <p:spTree>
      <p:nvGrpSpPr>
        <p:cNvPr id="1" name="">
          <a:extLst>
            <a:ext uri="{FF2B5EF4-FFF2-40B4-BE49-F238E27FC236}">
              <a16:creationId xmlns:a16="http://schemas.microsoft.com/office/drawing/2014/main" id="{30C99F72-17CD-2488-E41B-7A64FE03F353}"/>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B8680C5F-D664-68FC-3B70-C86CB630A83C}"/>
              </a:ext>
            </a:extLst>
          </p:cNvPr>
          <p:cNvSpPr>
            <a:spLocks noGrp="1"/>
          </p:cNvSpPr>
          <p:nvPr>
            <p:ph type="ctrTitle"/>
          </p:nvPr>
        </p:nvSpPr>
        <p:spPr>
          <a:xfrm>
            <a:off x="509668" y="2177125"/>
            <a:ext cx="6398782" cy="2503750"/>
          </a:xfrm>
        </p:spPr>
        <p:txBody>
          <a:bodyPr/>
          <a:lstStyle/>
          <a:p>
            <a:r>
              <a:rPr lang="fr-FR" sz="3200" b="0">
                <a:solidFill>
                  <a:schemeClr val="tx1"/>
                </a:solidFill>
                <a:latin typeface="Archivo Condensed Condensed Medium" panose="020B0604020202020204" charset="0"/>
                <a:cs typeface="Archivo Condensed Condensed Medium" panose="020B0604020202020204" charset="0"/>
              </a:rPr>
              <a:t>Les investissements en petite enfance </a:t>
            </a:r>
            <a:br>
              <a:rPr lang="fr-FR" sz="3200" b="0">
                <a:solidFill>
                  <a:schemeClr val="tx1"/>
                </a:solidFill>
                <a:latin typeface="Archivo Condensed Condensed Medium" panose="020B0604020202020204" charset="0"/>
                <a:cs typeface="Archivo Condensed Condensed Medium" panose="020B0604020202020204" charset="0"/>
              </a:rPr>
            </a:br>
            <a:r>
              <a:rPr lang="fr-FR" sz="3200" b="0">
                <a:solidFill>
                  <a:schemeClr val="tx1"/>
                </a:solidFill>
                <a:latin typeface="Archivo Condensed Condensed Medium" panose="020B0604020202020204" charset="0"/>
                <a:cs typeface="Archivo Condensed Condensed Medium" panose="020B0604020202020204" charset="0"/>
              </a:rPr>
              <a:t>sont rentables</a:t>
            </a:r>
            <a:endParaRPr lang="fr-CA" sz="3200" b="0">
              <a:solidFill>
                <a:schemeClr val="tx1"/>
              </a:solidFill>
              <a:latin typeface="Archivo Condensed Condensed Medium" panose="020B0604020202020204" charset="0"/>
              <a:cs typeface="Archivo Condensed Condensed Medium" panose="020B0604020202020204" charset="0"/>
            </a:endParaRPr>
          </a:p>
        </p:txBody>
      </p:sp>
      <p:pic>
        <p:nvPicPr>
          <p:cNvPr id="3" name="Image 2">
            <a:extLst>
              <a:ext uri="{FF2B5EF4-FFF2-40B4-BE49-F238E27FC236}">
                <a16:creationId xmlns:a16="http://schemas.microsoft.com/office/drawing/2014/main" id="{3EA2B3F5-50D4-EC10-AC41-C1461BA182F1}"/>
              </a:ext>
            </a:extLst>
          </p:cNvPr>
          <p:cNvPicPr>
            <a:picLocks noChangeAspect="1"/>
          </p:cNvPicPr>
          <p:nvPr/>
        </p:nvPicPr>
        <p:blipFill>
          <a:blip r:embed="rId2"/>
          <a:srcRect l="19590" r="27930"/>
          <a:stretch>
            <a:fillRect/>
          </a:stretch>
        </p:blipFill>
        <p:spPr>
          <a:xfrm flipH="1">
            <a:off x="6908450" y="0"/>
            <a:ext cx="5398473" cy="6858000"/>
          </a:xfrm>
          <a:prstGeom prst="rect">
            <a:avLst/>
          </a:prstGeom>
        </p:spPr>
      </p:pic>
      <p:sp>
        <p:nvSpPr>
          <p:cNvPr id="7" name="Forme libre 4">
            <a:extLst>
              <a:ext uri="{FF2B5EF4-FFF2-40B4-BE49-F238E27FC236}">
                <a16:creationId xmlns:a16="http://schemas.microsoft.com/office/drawing/2014/main" id="{47C3DF30-91A3-6F9D-89D0-B9A9D6B0222A}"/>
              </a:ext>
            </a:extLst>
          </p:cNvPr>
          <p:cNvSpPr/>
          <p:nvPr/>
        </p:nvSpPr>
        <p:spPr>
          <a:xfrm rot="472180">
            <a:off x="-702601" y="4453778"/>
            <a:ext cx="2026541" cy="1412330"/>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73E7D"/>
          </a:solidFill>
          <a:ln w="9507" cap="flat">
            <a:noFill/>
            <a:prstDash val="solid"/>
            <a:miter/>
          </a:ln>
        </p:spPr>
        <p:txBody>
          <a:bodyPr/>
          <a:lstStyle/>
          <a:p>
            <a:endParaRPr lang="fr-CA"/>
          </a:p>
        </p:txBody>
      </p:sp>
      <p:grpSp>
        <p:nvGrpSpPr>
          <p:cNvPr id="11" name="Graphique 18">
            <a:extLst>
              <a:ext uri="{FF2B5EF4-FFF2-40B4-BE49-F238E27FC236}">
                <a16:creationId xmlns:a16="http://schemas.microsoft.com/office/drawing/2014/main" id="{4BE4FE54-F514-BFD8-963F-1B8BA8C78FAF}"/>
              </a:ext>
            </a:extLst>
          </p:cNvPr>
          <p:cNvGrpSpPr/>
          <p:nvPr/>
        </p:nvGrpSpPr>
        <p:grpSpPr>
          <a:xfrm rot="21440013">
            <a:off x="6548198" y="-192965"/>
            <a:ext cx="1157812" cy="1627356"/>
            <a:chOff x="3688962" y="900509"/>
            <a:chExt cx="1157812" cy="1627356"/>
          </a:xfrm>
          <a:solidFill>
            <a:srgbClr val="F18DB7"/>
          </a:solidFill>
        </p:grpSpPr>
        <p:sp>
          <p:nvSpPr>
            <p:cNvPr id="12" name="Rectangle 11">
              <a:extLst>
                <a:ext uri="{FF2B5EF4-FFF2-40B4-BE49-F238E27FC236}">
                  <a16:creationId xmlns:a16="http://schemas.microsoft.com/office/drawing/2014/main" id="{15FB0C3B-502D-CDE7-7165-D6572BBA37C7}"/>
                </a:ext>
              </a:extLst>
            </p:cNvPr>
            <p:cNvSpPr/>
            <p:nvPr/>
          </p:nvSpPr>
          <p:spPr>
            <a:xfrm rot="-359993">
              <a:off x="3770780" y="919880"/>
              <a:ext cx="454089" cy="1588614"/>
            </a:xfrm>
            <a:prstGeom prst="rect">
              <a:avLst/>
            </a:prstGeom>
            <a:solidFill>
              <a:srgbClr val="F18DB7"/>
            </a:solidFill>
            <a:ln w="9507" cap="flat">
              <a:noFill/>
              <a:prstDash val="solid"/>
              <a:miter/>
            </a:ln>
          </p:spPr>
          <p:txBody>
            <a:bodyPr/>
            <a:lstStyle/>
            <a:p>
              <a:endParaRPr lang="fr-CA"/>
            </a:p>
          </p:txBody>
        </p:sp>
        <p:sp>
          <p:nvSpPr>
            <p:cNvPr id="13" name="Rectangle 12">
              <a:extLst>
                <a:ext uri="{FF2B5EF4-FFF2-40B4-BE49-F238E27FC236}">
                  <a16:creationId xmlns:a16="http://schemas.microsoft.com/office/drawing/2014/main" id="{9EC4D69C-11A4-09BB-1644-2C5E72C8445F}"/>
                </a:ext>
              </a:extLst>
            </p:cNvPr>
            <p:cNvSpPr/>
            <p:nvPr/>
          </p:nvSpPr>
          <p:spPr>
            <a:xfrm rot="-359997">
              <a:off x="4340376" y="1425890"/>
              <a:ext cx="454084" cy="1024317"/>
            </a:xfrm>
            <a:prstGeom prst="rect">
              <a:avLst/>
            </a:prstGeom>
            <a:solidFill>
              <a:srgbClr val="F18DB7"/>
            </a:solidFill>
            <a:ln w="9507" cap="flat">
              <a:noFill/>
              <a:prstDash val="solid"/>
              <a:miter/>
            </a:ln>
          </p:spPr>
          <p:txBody>
            <a:bodyPr/>
            <a:lstStyle/>
            <a:p>
              <a:endParaRPr lang="fr-CA"/>
            </a:p>
          </p:txBody>
        </p:sp>
      </p:grpSp>
      <p:grpSp>
        <p:nvGrpSpPr>
          <p:cNvPr id="14" name="Graphique 18">
            <a:extLst>
              <a:ext uri="{FF2B5EF4-FFF2-40B4-BE49-F238E27FC236}">
                <a16:creationId xmlns:a16="http://schemas.microsoft.com/office/drawing/2014/main" id="{846E5B90-32F5-BA93-FEDE-A84B270C72D8}"/>
              </a:ext>
            </a:extLst>
          </p:cNvPr>
          <p:cNvGrpSpPr/>
          <p:nvPr/>
        </p:nvGrpSpPr>
        <p:grpSpPr>
          <a:xfrm rot="21237645">
            <a:off x="1876455" y="5576912"/>
            <a:ext cx="1637473" cy="1382840"/>
            <a:chOff x="3606800" y="4724290"/>
            <a:chExt cx="1637473" cy="1382840"/>
          </a:xfrm>
          <a:solidFill>
            <a:srgbClr val="728C30"/>
          </a:solidFill>
        </p:grpSpPr>
        <p:grpSp>
          <p:nvGrpSpPr>
            <p:cNvPr id="15" name="Graphique 18">
              <a:extLst>
                <a:ext uri="{FF2B5EF4-FFF2-40B4-BE49-F238E27FC236}">
                  <a16:creationId xmlns:a16="http://schemas.microsoft.com/office/drawing/2014/main" id="{1109F870-FC03-11CF-439B-DEA79F53BF40}"/>
                </a:ext>
              </a:extLst>
            </p:cNvPr>
            <p:cNvGrpSpPr/>
            <p:nvPr/>
          </p:nvGrpSpPr>
          <p:grpSpPr>
            <a:xfrm>
              <a:off x="3606800" y="4755556"/>
              <a:ext cx="1637473" cy="1284474"/>
              <a:chOff x="3606800" y="4755556"/>
              <a:chExt cx="1637473" cy="1284474"/>
            </a:xfrm>
            <a:solidFill>
              <a:srgbClr val="728C30"/>
            </a:solidFill>
          </p:grpSpPr>
          <p:sp>
            <p:nvSpPr>
              <p:cNvPr id="17" name="Forme libre 27">
                <a:extLst>
                  <a:ext uri="{FF2B5EF4-FFF2-40B4-BE49-F238E27FC236}">
                    <a16:creationId xmlns:a16="http://schemas.microsoft.com/office/drawing/2014/main" id="{F2358FC5-2B07-4D06-C68D-DA75E35B6CDA}"/>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sp>
            <p:nvSpPr>
              <p:cNvPr id="18" name="Forme libre 28">
                <a:extLst>
                  <a:ext uri="{FF2B5EF4-FFF2-40B4-BE49-F238E27FC236}">
                    <a16:creationId xmlns:a16="http://schemas.microsoft.com/office/drawing/2014/main" id="{9AF639CD-976C-2529-591E-BA7BFDEA631C}"/>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grpSp>
        <p:sp>
          <p:nvSpPr>
            <p:cNvPr id="16" name="Forme libre 29">
              <a:extLst>
                <a:ext uri="{FF2B5EF4-FFF2-40B4-BE49-F238E27FC236}">
                  <a16:creationId xmlns:a16="http://schemas.microsoft.com/office/drawing/2014/main" id="{04DB227A-678B-3FCF-243D-35FD08392CEB}"/>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solidFill>
              <a:srgbClr val="728C30"/>
            </a:solidFill>
            <a:ln w="9507" cap="flat">
              <a:noFill/>
              <a:prstDash val="solid"/>
              <a:miter/>
            </a:ln>
          </p:spPr>
          <p:txBody>
            <a:bodyPr/>
            <a:lstStyle/>
            <a:p>
              <a:endParaRPr lang="fr-CA"/>
            </a:p>
          </p:txBody>
        </p:sp>
      </p:grpSp>
    </p:spTree>
    <p:extLst>
      <p:ext uri="{BB962C8B-B14F-4D97-AF65-F5344CB8AC3E}">
        <p14:creationId xmlns:p14="http://schemas.microsoft.com/office/powerpoint/2010/main" val="701737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1601C-3023-3BC4-6FDA-9672FF428066}"/>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58935E6-A788-B3AB-1F6A-ECCB1928101F}"/>
              </a:ext>
            </a:extLst>
          </p:cNvPr>
          <p:cNvSpPr>
            <a:spLocks noGrp="1"/>
          </p:cNvSpPr>
          <p:nvPr>
            <p:ph type="body" sz="quarter" idx="12"/>
          </p:nvPr>
        </p:nvSpPr>
        <p:spPr>
          <a:xfrm>
            <a:off x="641350" y="1116014"/>
            <a:ext cx="10798175" cy="5153220"/>
          </a:xfrm>
        </p:spPr>
        <p:txBody>
          <a:bodyPr/>
          <a:lstStyle/>
          <a:p>
            <a:pPr lvl="2"/>
            <a:r>
              <a:rPr lang="fr-CA" dirty="0">
                <a:solidFill>
                  <a:schemeClr val="tx1"/>
                </a:solidFill>
              </a:rPr>
              <a:t>Ce document présente des extraits du rapport </a:t>
            </a:r>
            <a:r>
              <a:rPr lang="fr-CA" i="1" dirty="0">
                <a:solidFill>
                  <a:schemeClr val="tx1"/>
                </a:solidFill>
              </a:rPr>
              <a:t>Perspective économique sur le développement des tout-petits</a:t>
            </a:r>
            <a:r>
              <a:rPr lang="fr-CA" dirty="0">
                <a:solidFill>
                  <a:schemeClr val="tx1"/>
                </a:solidFill>
              </a:rPr>
              <a:t>. </a:t>
            </a:r>
          </a:p>
          <a:p>
            <a:pPr lvl="2"/>
            <a:r>
              <a:rPr lang="fr-CA" sz="2000" dirty="0">
                <a:solidFill>
                  <a:schemeClr val="tx1"/>
                </a:solidFill>
              </a:rPr>
              <a:t>Pour prendre connaissance de toutes les </a:t>
            </a:r>
            <a:r>
              <a:rPr lang="fr-CA" sz="2000" b="1" dirty="0">
                <a:solidFill>
                  <a:schemeClr val="tx1"/>
                </a:solidFill>
              </a:rPr>
              <a:t>références</a:t>
            </a:r>
            <a:r>
              <a:rPr lang="fr-CA" sz="2000" dirty="0">
                <a:solidFill>
                  <a:schemeClr val="tx1"/>
                </a:solidFill>
              </a:rPr>
              <a:t>, consultez le rapport complet. </a:t>
            </a:r>
          </a:p>
          <a:p>
            <a:pPr lvl="5">
              <a:tabLst>
                <a:tab pos="10836275" algn="l"/>
              </a:tabLst>
            </a:pPr>
            <a:r>
              <a:rPr lang="fr-CA" sz="2000" dirty="0">
                <a:solidFill>
                  <a:schemeClr val="tx1"/>
                </a:solidFill>
              </a:rPr>
              <a:t>	</a:t>
            </a:r>
          </a:p>
          <a:p>
            <a:pPr lvl="2"/>
            <a:r>
              <a:rPr lang="fr-CA" sz="2000" dirty="0">
                <a:solidFill>
                  <a:schemeClr val="tx1"/>
                </a:solidFill>
              </a:rPr>
              <a:t>Il est permis de consulter, de télécharger, d’imprimer et de communiquer à des fins purement </a:t>
            </a:r>
            <a:r>
              <a:rPr lang="fr-CA" sz="2000" b="1" dirty="0">
                <a:solidFill>
                  <a:schemeClr val="tx1"/>
                </a:solidFill>
              </a:rPr>
              <a:t>informatives</a:t>
            </a:r>
            <a:r>
              <a:rPr lang="fr-CA" sz="2000" dirty="0">
                <a:solidFill>
                  <a:schemeClr val="tx1"/>
                </a:solidFill>
              </a:rPr>
              <a:t> et non commerciales tout extrait de cette présentation PowerPoint pourvu qu’aucune modification n’y soit apportée et que la provenance soit indiquée par la mention «</a:t>
            </a:r>
            <a:r>
              <a:rPr lang="fr-CA" sz="2000" b="1" dirty="0">
                <a:solidFill>
                  <a:schemeClr val="tx1"/>
                </a:solidFill>
              </a:rPr>
              <a:t>Source : Observatoire des tout-petits</a:t>
            </a:r>
            <a:r>
              <a:rPr lang="fr-CA" sz="2000" dirty="0">
                <a:solidFill>
                  <a:schemeClr val="tx1"/>
                </a:solidFill>
              </a:rPr>
              <a:t>». </a:t>
            </a:r>
          </a:p>
        </p:txBody>
      </p:sp>
    </p:spTree>
    <p:extLst>
      <p:ext uri="{BB962C8B-B14F-4D97-AF65-F5344CB8AC3E}">
        <p14:creationId xmlns:p14="http://schemas.microsoft.com/office/powerpoint/2010/main" val="3445385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6B8D6-93F6-9906-B111-F70C167DED48}"/>
            </a:ext>
          </a:extLst>
        </p:cNvPr>
        <p:cNvGrpSpPr/>
        <p:nvPr/>
      </p:nvGrpSpPr>
      <p:grpSpPr>
        <a:xfrm>
          <a:off x="0" y="0"/>
          <a:ext cx="0" cy="0"/>
          <a:chOff x="0" y="0"/>
          <a:chExt cx="0" cy="0"/>
        </a:xfrm>
      </p:grpSpPr>
      <p:sp>
        <p:nvSpPr>
          <p:cNvPr id="37" name="Rounded Rectangle 28">
            <a:extLst>
              <a:ext uri="{FF2B5EF4-FFF2-40B4-BE49-F238E27FC236}">
                <a16:creationId xmlns:a16="http://schemas.microsoft.com/office/drawing/2014/main" id="{77D2D41A-8353-04DD-538B-8D8F0ECFCD7C}"/>
              </a:ext>
            </a:extLst>
          </p:cNvPr>
          <p:cNvSpPr/>
          <p:nvPr/>
        </p:nvSpPr>
        <p:spPr>
          <a:xfrm>
            <a:off x="686948" y="2324272"/>
            <a:ext cx="5150326" cy="3764566"/>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2" name="Titre 1">
            <a:extLst>
              <a:ext uri="{FF2B5EF4-FFF2-40B4-BE49-F238E27FC236}">
                <a16:creationId xmlns:a16="http://schemas.microsoft.com/office/drawing/2014/main" id="{C1D601CB-A7A2-283D-2523-136D6E855473}"/>
              </a:ext>
            </a:extLst>
          </p:cNvPr>
          <p:cNvSpPr>
            <a:spLocks noGrp="1"/>
          </p:cNvSpPr>
          <p:nvPr>
            <p:ph type="title"/>
          </p:nvPr>
        </p:nvSpPr>
        <p:spPr>
          <a:xfrm>
            <a:off x="623888" y="620713"/>
            <a:ext cx="10677158" cy="1069975"/>
          </a:xfrm>
        </p:spPr>
        <p:txBody>
          <a:bodyPr/>
          <a:lstStyle/>
          <a:p>
            <a:r>
              <a:rPr lang="fr-CA">
                <a:solidFill>
                  <a:schemeClr val="tx1"/>
                </a:solidFill>
              </a:rPr>
              <a:t>Les dépenses « de rattrapage » et les investissements préventifs</a:t>
            </a:r>
          </a:p>
        </p:txBody>
      </p:sp>
      <p:sp>
        <p:nvSpPr>
          <p:cNvPr id="4" name="Espace réservé du pied de page 3">
            <a:extLst>
              <a:ext uri="{FF2B5EF4-FFF2-40B4-BE49-F238E27FC236}">
                <a16:creationId xmlns:a16="http://schemas.microsoft.com/office/drawing/2014/main" id="{FC2ECEDD-3408-51F9-0F07-EBF6DE40A4C0}"/>
              </a:ext>
            </a:extLst>
          </p:cNvPr>
          <p:cNvSpPr>
            <a:spLocks noGrp="1"/>
          </p:cNvSpPr>
          <p:nvPr>
            <p:ph type="ftr" sz="quarter" idx="13"/>
          </p:nvPr>
        </p:nvSpPr>
        <p:spPr/>
        <p:txBody>
          <a:bodyPr/>
          <a:lstStyle/>
          <a:p>
            <a:pPr>
              <a:defRPr/>
            </a:pPr>
            <a:r>
              <a:rPr lang="fr-CA">
                <a:solidFill>
                  <a:schemeClr val="tx1"/>
                </a:solidFill>
              </a:rPr>
              <a:t>Observatoire des tout-petits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000" b="0" i="0" u="none" strike="noStrike" kern="1200" cap="none" spc="0" normalizeH="0" baseline="0" noProof="0">
              <a:ln>
                <a:noFill/>
              </a:ln>
              <a:solidFill>
                <a:srgbClr val="203B47"/>
              </a:solidFill>
              <a:effectLst/>
              <a:uLnTx/>
              <a:uFillTx/>
              <a:latin typeface="Archivo"/>
              <a:ea typeface="+mn-ea"/>
              <a:cs typeface="+mn-cs"/>
            </a:endParaRPr>
          </a:p>
        </p:txBody>
      </p:sp>
      <p:sp>
        <p:nvSpPr>
          <p:cNvPr id="5" name="Espace réservé du numéro de diapositive 4">
            <a:extLst>
              <a:ext uri="{FF2B5EF4-FFF2-40B4-BE49-F238E27FC236}">
                <a16:creationId xmlns:a16="http://schemas.microsoft.com/office/drawing/2014/main" id="{C2E49BE4-4594-2DA6-A34B-F990FC5D8A56}"/>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3" name="Espace réservé du texte 2">
            <a:extLst>
              <a:ext uri="{FF2B5EF4-FFF2-40B4-BE49-F238E27FC236}">
                <a16:creationId xmlns:a16="http://schemas.microsoft.com/office/drawing/2014/main" id="{0DD4E015-FDDB-2DCF-3CF5-B1062B174911}"/>
              </a:ext>
            </a:extLst>
          </p:cNvPr>
          <p:cNvSpPr>
            <a:spLocks noGrp="1"/>
          </p:cNvSpPr>
          <p:nvPr>
            <p:ph type="body" sz="quarter" idx="4294967295"/>
          </p:nvPr>
        </p:nvSpPr>
        <p:spPr>
          <a:xfrm>
            <a:off x="571499" y="1779588"/>
            <a:ext cx="10565424" cy="395108"/>
          </a:xfrm>
        </p:spPr>
        <p:txBody>
          <a:bodyPr wrap="square">
            <a:spAutoFit/>
          </a:bodyPr>
          <a:lstStyle/>
          <a:p>
            <a:pPr lvl="2"/>
            <a:r>
              <a:rPr lang="fr-CA">
                <a:solidFill>
                  <a:schemeClr val="tx1"/>
                </a:solidFill>
              </a:rPr>
              <a:t>Investir en petite enfance est rentable, entre autres, à cause des coûts évités et des gains générés.</a:t>
            </a:r>
          </a:p>
        </p:txBody>
      </p:sp>
      <p:sp>
        <p:nvSpPr>
          <p:cNvPr id="15" name="Espace réservé du texte 11">
            <a:extLst>
              <a:ext uri="{FF2B5EF4-FFF2-40B4-BE49-F238E27FC236}">
                <a16:creationId xmlns:a16="http://schemas.microsoft.com/office/drawing/2014/main" id="{B85B2A3C-4B47-5B3C-91C4-65534EDE0BBB}"/>
              </a:ext>
            </a:extLst>
          </p:cNvPr>
          <p:cNvSpPr txBox="1">
            <a:spLocks/>
          </p:cNvSpPr>
          <p:nvPr/>
        </p:nvSpPr>
        <p:spPr>
          <a:xfrm>
            <a:off x="961669" y="2506874"/>
            <a:ext cx="4716117" cy="378749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700" b="1" i="0" u="none" strike="noStrike" kern="1200" cap="none" spc="0" normalizeH="0" baseline="0" noProof="0">
                <a:ln>
                  <a:noFill/>
                </a:ln>
                <a:solidFill>
                  <a:schemeClr val="tx1"/>
                </a:solidFill>
                <a:effectLst/>
                <a:uLnTx/>
                <a:uFillTx/>
                <a:latin typeface="Archivo"/>
                <a:ea typeface="+mn-ea"/>
                <a:cs typeface="+mn-cs"/>
              </a:rPr>
              <a:t>Coûts évités en dépenses de rattrapage </a:t>
            </a:r>
            <a:r>
              <a:rPr kumimoji="0" lang="fr-FR" sz="1700" b="0" i="0" u="none" strike="noStrike" kern="1200" cap="none" spc="0" normalizeH="0" baseline="0" noProof="0">
                <a:ln>
                  <a:noFill/>
                </a:ln>
                <a:solidFill>
                  <a:schemeClr val="tx1"/>
                </a:solidFill>
                <a:effectLst/>
                <a:uLnTx/>
                <a:uFillTx/>
                <a:latin typeface="Archivo"/>
                <a:ea typeface="+mn-ea"/>
                <a:cs typeface="+mn-cs"/>
              </a:rPr>
              <a:t>- Certains coûts associés aux problèmes sociaux et de santé qui apparaissent plus tard dans la vie peuvent être considérés comme des dépenses curatives, ou de rattrapage. Celles-ci deviennent essentielles une fois les difficultés installées. Investir pour prévenir les difficultés  contribuent à limiter le recours ultérieur à des interventions plus lourdes et plus coûteuses.</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700" b="0" i="0" u="none" strike="noStrike" kern="1200" cap="none" spc="0" normalizeH="0" baseline="0" noProof="0">
                <a:ln>
                  <a:noFill/>
                </a:ln>
                <a:solidFill>
                  <a:schemeClr val="tx1"/>
                </a:solidFill>
                <a:effectLst/>
                <a:uLnTx/>
                <a:uFillTx/>
                <a:latin typeface="Archivo"/>
                <a:ea typeface="+mn-ea"/>
                <a:cs typeface="+mn-cs"/>
              </a:rPr>
              <a:t>ex. : services spécialisés en santé et en éducation.</a:t>
            </a:r>
            <a:endParaRPr kumimoji="0" lang="fr-CA" sz="1700" b="0" i="0" u="none" strike="noStrike" kern="1200" cap="none" spc="0" normalizeH="0" baseline="0" noProof="0">
              <a:ln>
                <a:noFill/>
              </a:ln>
              <a:solidFill>
                <a:schemeClr val="tx1"/>
              </a:solidFill>
              <a:effectLst/>
              <a:uLnTx/>
              <a:uFillTx/>
              <a:latin typeface="Archivo"/>
              <a:ea typeface="+mn-ea"/>
              <a:cs typeface="+mn-cs"/>
            </a:endParaRPr>
          </a:p>
        </p:txBody>
      </p:sp>
      <p:sp>
        <p:nvSpPr>
          <p:cNvPr id="7" name="Rounded Rectangle 28">
            <a:extLst>
              <a:ext uri="{FF2B5EF4-FFF2-40B4-BE49-F238E27FC236}">
                <a16:creationId xmlns:a16="http://schemas.microsoft.com/office/drawing/2014/main" id="{796DC6F7-0F4D-1D9C-0A2B-55C579D75FBA}"/>
              </a:ext>
            </a:extLst>
          </p:cNvPr>
          <p:cNvSpPr/>
          <p:nvPr/>
        </p:nvSpPr>
        <p:spPr>
          <a:xfrm>
            <a:off x="6217076" y="2324272"/>
            <a:ext cx="5151600" cy="3698933"/>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9" name="Espace réservé du texte 11">
            <a:extLst>
              <a:ext uri="{FF2B5EF4-FFF2-40B4-BE49-F238E27FC236}">
                <a16:creationId xmlns:a16="http://schemas.microsoft.com/office/drawing/2014/main" id="{408EB231-990F-4929-EA96-9470B9A2995B}"/>
              </a:ext>
            </a:extLst>
          </p:cNvPr>
          <p:cNvSpPr txBox="1">
            <a:spLocks/>
          </p:cNvSpPr>
          <p:nvPr/>
        </p:nvSpPr>
        <p:spPr>
          <a:xfrm>
            <a:off x="6375839" y="2506874"/>
            <a:ext cx="4716000" cy="343756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700" b="1" i="0" u="none" strike="noStrike" kern="1200" cap="none" spc="0" normalizeH="0" baseline="0" noProof="0">
                <a:ln>
                  <a:noFill/>
                </a:ln>
                <a:solidFill>
                  <a:srgbClr val="000000"/>
                </a:solidFill>
                <a:effectLst/>
                <a:uLnTx/>
                <a:uFillTx/>
                <a:latin typeface="Archivo"/>
                <a:ea typeface="+mn-ea"/>
                <a:cs typeface="+mn-cs"/>
              </a:rPr>
              <a:t>Gains</a:t>
            </a:r>
            <a:r>
              <a:rPr kumimoji="0" lang="fr-FR" sz="1700" b="0" i="0" u="none" strike="noStrike" kern="1200" cap="none" spc="0" normalizeH="0" baseline="0" noProof="0">
                <a:ln>
                  <a:noFill/>
                </a:ln>
                <a:solidFill>
                  <a:srgbClr val="000000"/>
                </a:solidFill>
                <a:effectLst/>
                <a:uLnTx/>
                <a:uFillTx/>
                <a:latin typeface="Archivo"/>
                <a:ea typeface="+mn-ea"/>
                <a:cs typeface="+mn-cs"/>
              </a:rPr>
              <a:t> </a:t>
            </a:r>
            <a:r>
              <a:rPr kumimoji="0" lang="fr-FR" sz="1700" b="1" i="0" u="none" strike="noStrike" kern="1200" cap="none" spc="0" normalizeH="0" baseline="0" noProof="0">
                <a:ln>
                  <a:noFill/>
                </a:ln>
                <a:solidFill>
                  <a:srgbClr val="000000"/>
                </a:solidFill>
                <a:effectLst/>
                <a:uLnTx/>
                <a:uFillTx/>
                <a:latin typeface="Archivo"/>
                <a:ea typeface="+mn-ea"/>
                <a:cs typeface="+mn-cs"/>
              </a:rPr>
              <a:t>liés à la participation des individus à l'économie - </a:t>
            </a:r>
            <a:r>
              <a:rPr kumimoji="0" lang="fr-FR" sz="1700" b="0" i="0" u="none" strike="noStrike" kern="1200" cap="none" spc="0" normalizeH="0" baseline="0" noProof="0">
                <a:ln>
                  <a:noFill/>
                </a:ln>
                <a:solidFill>
                  <a:srgbClr val="000000"/>
                </a:solidFill>
                <a:effectLst/>
                <a:uLnTx/>
                <a:uFillTx/>
                <a:latin typeface="Archivo"/>
                <a:ea typeface="+mn-ea"/>
                <a:cs typeface="+mn-cs"/>
              </a:rPr>
              <a:t>Les investissements en petite enfance peuvent</a:t>
            </a:r>
            <a:r>
              <a:rPr lang="fr-FR" sz="1700">
                <a:solidFill>
                  <a:srgbClr val="000000"/>
                </a:solidFill>
                <a:latin typeface="Archivo"/>
              </a:rPr>
              <a:t> in</a:t>
            </a:r>
            <a:r>
              <a:rPr kumimoji="0" lang="fr-FR" sz="1700" b="0" i="0" u="none" strike="noStrike" kern="1200" cap="none" spc="0" normalizeH="0" baseline="0" noProof="0" err="1">
                <a:ln>
                  <a:noFill/>
                </a:ln>
                <a:solidFill>
                  <a:srgbClr val="000000"/>
                </a:solidFill>
                <a:effectLst/>
                <a:uLnTx/>
                <a:uFillTx/>
                <a:latin typeface="Archivo"/>
                <a:ea typeface="+mn-ea"/>
                <a:cs typeface="+mn-cs"/>
              </a:rPr>
              <a:t>fluencer</a:t>
            </a:r>
            <a:r>
              <a:rPr kumimoji="0" lang="fr-FR" sz="1700" b="0" i="0" u="none" strike="noStrike" kern="1200" cap="none" spc="0" normalizeH="0" baseline="0" noProof="0">
                <a:ln>
                  <a:noFill/>
                </a:ln>
                <a:solidFill>
                  <a:srgbClr val="000000"/>
                </a:solidFill>
                <a:effectLst/>
                <a:uLnTx/>
                <a:uFillTx/>
                <a:latin typeface="Archivo"/>
                <a:ea typeface="+mn-ea"/>
                <a:cs typeface="+mn-cs"/>
              </a:rPr>
              <a:t> durablement la trajectoire des personnes en favorisant le développement optimal des tout-petits, ce qui contribue à la persévérance scolaire et à la réussite éducative. Ce parcours mène potentiellement à une participation plus qualifiée et productive sur le marché du travail à l’âge adulte</a:t>
            </a:r>
            <a:r>
              <a:rPr lang="fr-FR" sz="1700">
                <a:solidFill>
                  <a:srgbClr val="000000"/>
                </a:solidFill>
              </a:rPr>
              <a:t>. ex. : recettes fiscales liées à l’emploi. </a:t>
            </a:r>
            <a:endParaRPr kumimoji="0" lang="fr-FR" sz="1700" b="0" i="0" u="none" strike="noStrike" kern="1200" cap="none" spc="0" normalizeH="0" baseline="0" noProof="0">
              <a:ln>
                <a:noFill/>
              </a:ln>
              <a:solidFill>
                <a:srgbClr val="000000"/>
              </a:solidFill>
              <a:effectLst/>
              <a:uLnTx/>
              <a:uFillTx/>
              <a:latin typeface="Archivo"/>
              <a:ea typeface="+mn-ea"/>
              <a:cs typeface="+mn-cs"/>
            </a:endParaRPr>
          </a:p>
        </p:txBody>
      </p:sp>
    </p:spTree>
    <p:extLst>
      <p:ext uri="{BB962C8B-B14F-4D97-AF65-F5344CB8AC3E}">
        <p14:creationId xmlns:p14="http://schemas.microsoft.com/office/powerpoint/2010/main" val="1230784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CA716-CDE7-8760-D07B-8FA34D1C943C}"/>
            </a:ext>
          </a:extLst>
        </p:cNvPr>
        <p:cNvGrpSpPr/>
        <p:nvPr/>
      </p:nvGrpSpPr>
      <p:grpSpPr>
        <a:xfrm>
          <a:off x="0" y="0"/>
          <a:ext cx="0" cy="0"/>
          <a:chOff x="0" y="0"/>
          <a:chExt cx="0" cy="0"/>
        </a:xfrm>
      </p:grpSpPr>
      <p:sp>
        <p:nvSpPr>
          <p:cNvPr id="12" name="Rounded Rectangle 28">
            <a:extLst>
              <a:ext uri="{FF2B5EF4-FFF2-40B4-BE49-F238E27FC236}">
                <a16:creationId xmlns:a16="http://schemas.microsoft.com/office/drawing/2014/main" id="{1FFBFF82-CBDF-0261-E1CA-978E6A116CF8}"/>
              </a:ext>
            </a:extLst>
          </p:cNvPr>
          <p:cNvSpPr/>
          <p:nvPr/>
        </p:nvSpPr>
        <p:spPr>
          <a:xfrm>
            <a:off x="623887" y="2032794"/>
            <a:ext cx="5659682" cy="3762404"/>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2" name="Titre 1">
            <a:extLst>
              <a:ext uri="{FF2B5EF4-FFF2-40B4-BE49-F238E27FC236}">
                <a16:creationId xmlns:a16="http://schemas.microsoft.com/office/drawing/2014/main" id="{65327A60-1F81-4CEB-B8B8-E419D62D7D21}"/>
              </a:ext>
            </a:extLst>
          </p:cNvPr>
          <p:cNvSpPr>
            <a:spLocks noGrp="1"/>
          </p:cNvSpPr>
          <p:nvPr>
            <p:ph type="title"/>
          </p:nvPr>
        </p:nvSpPr>
        <p:spPr>
          <a:xfrm>
            <a:off x="623887" y="550484"/>
            <a:ext cx="8367713" cy="1069975"/>
          </a:xfrm>
        </p:spPr>
        <p:txBody>
          <a:bodyPr/>
          <a:lstStyle/>
          <a:p>
            <a:r>
              <a:rPr lang="fr-CA">
                <a:solidFill>
                  <a:schemeClr val="tx1"/>
                </a:solidFill>
              </a:rPr>
              <a:t>Des investissements qui génèrent des </a:t>
            </a:r>
            <a:r>
              <a:rPr lang="fr-FR">
                <a:solidFill>
                  <a:schemeClr val="tx1"/>
                </a:solidFill>
              </a:rPr>
              <a:t>gains éducatifs, sociaux et fiscaux</a:t>
            </a:r>
            <a:endParaRPr lang="fr-CA">
              <a:solidFill>
                <a:schemeClr val="tx1"/>
              </a:solidFill>
            </a:endParaRPr>
          </a:p>
        </p:txBody>
      </p:sp>
      <p:sp>
        <p:nvSpPr>
          <p:cNvPr id="4" name="Espace réservé du pied de page 3">
            <a:extLst>
              <a:ext uri="{FF2B5EF4-FFF2-40B4-BE49-F238E27FC236}">
                <a16:creationId xmlns:a16="http://schemas.microsoft.com/office/drawing/2014/main" id="{17187011-9BEF-2E81-709D-3AED196826BE}"/>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5" name="Espace réservé du numéro de diapositive 4">
            <a:extLst>
              <a:ext uri="{FF2B5EF4-FFF2-40B4-BE49-F238E27FC236}">
                <a16:creationId xmlns:a16="http://schemas.microsoft.com/office/drawing/2014/main" id="{FABFA016-BF34-A12B-57E3-B039263F6764}"/>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3" name="Espace réservé du texte 2">
            <a:extLst>
              <a:ext uri="{FF2B5EF4-FFF2-40B4-BE49-F238E27FC236}">
                <a16:creationId xmlns:a16="http://schemas.microsoft.com/office/drawing/2014/main" id="{AC29E38D-1168-4ECA-2DB1-CA8585883606}"/>
              </a:ext>
            </a:extLst>
          </p:cNvPr>
          <p:cNvSpPr>
            <a:spLocks noGrp="1"/>
          </p:cNvSpPr>
          <p:nvPr>
            <p:ph type="body" sz="quarter" idx="16"/>
          </p:nvPr>
        </p:nvSpPr>
        <p:spPr>
          <a:xfrm>
            <a:off x="909803" y="1968144"/>
            <a:ext cx="5186197" cy="3479369"/>
          </a:xfrm>
        </p:spPr>
        <p:txBody>
          <a:bodyPr wrap="square">
            <a:spAutoFit/>
          </a:bodyPr>
          <a:lstStyle/>
          <a:p>
            <a:pPr lvl="2"/>
            <a:r>
              <a:rPr lang="fr-CA">
                <a:solidFill>
                  <a:schemeClr val="tx1"/>
                </a:solidFill>
              </a:rPr>
              <a:t>Chaque dollar investi dans le développement des compétences pendant la petite enfance génère des </a:t>
            </a:r>
            <a:r>
              <a:rPr lang="fr-CA" b="1">
                <a:solidFill>
                  <a:schemeClr val="tx1"/>
                </a:solidFill>
              </a:rPr>
              <a:t>gains éducatifs, sociaux et fiscaux supérieurs</a:t>
            </a:r>
            <a:r>
              <a:rPr lang="fr-CA">
                <a:solidFill>
                  <a:schemeClr val="tx1"/>
                </a:solidFill>
              </a:rPr>
              <a:t> à ceux qui seraient obtenus si l’investissement était réalisé plus tard au cours de la vie.</a:t>
            </a:r>
          </a:p>
          <a:p>
            <a:pPr lvl="2"/>
            <a:r>
              <a:rPr lang="fr-FR">
                <a:solidFill>
                  <a:schemeClr val="tx1"/>
                </a:solidFill>
              </a:rPr>
              <a:t>Les investissements restent bénéfiques bien au-delà de la période préscolaire, à condition d’assurer une continuité dans le soutien offert aux enfants et aux familles.</a:t>
            </a:r>
            <a:endParaRPr lang="fr-CA">
              <a:solidFill>
                <a:schemeClr val="tx1"/>
              </a:solidFill>
            </a:endParaRPr>
          </a:p>
        </p:txBody>
      </p:sp>
      <p:sp>
        <p:nvSpPr>
          <p:cNvPr id="13" name="Espace réservé du texte 2">
            <a:extLst>
              <a:ext uri="{FF2B5EF4-FFF2-40B4-BE49-F238E27FC236}">
                <a16:creationId xmlns:a16="http://schemas.microsoft.com/office/drawing/2014/main" id="{011E7526-F9F9-8520-DC73-81C90FCAA0B8}"/>
              </a:ext>
            </a:extLst>
          </p:cNvPr>
          <p:cNvSpPr txBox="1">
            <a:spLocks/>
          </p:cNvSpPr>
          <p:nvPr/>
        </p:nvSpPr>
        <p:spPr>
          <a:xfrm>
            <a:off x="7023298" y="5326585"/>
            <a:ext cx="4258900" cy="786965"/>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8"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CA" sz="105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Source : HECKMAN, J. J. « The case for </a:t>
            </a:r>
            <a:r>
              <a:rPr kumimoji="0" lang="fr-CA" sz="1050" b="0" i="0" u="none" strike="noStrike" kern="1200" cap="none" spc="0" normalizeH="0" baseline="0" noProof="0" err="1">
                <a:ln>
                  <a:noFill/>
                </a:ln>
                <a:solidFill>
                  <a:srgbClr val="000000"/>
                </a:solidFill>
                <a:effectLst/>
                <a:uLnTx/>
                <a:uFillTx/>
                <a:latin typeface="Archivo Condensed Condensed" pitchFamily="2" charset="77"/>
                <a:ea typeface="+mn-ea"/>
                <a:cs typeface="Archivo Condensed Condensed" pitchFamily="2" charset="77"/>
              </a:rPr>
              <a:t>investing</a:t>
            </a:r>
            <a:r>
              <a:rPr kumimoji="0" lang="fr-CA" sz="105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 in </a:t>
            </a:r>
            <a:r>
              <a:rPr kumimoji="0" lang="fr-CA" sz="1050" b="0" i="0" u="none" strike="noStrike" kern="1200" cap="none" spc="0" normalizeH="0" baseline="0" noProof="0" err="1">
                <a:ln>
                  <a:noFill/>
                </a:ln>
                <a:solidFill>
                  <a:srgbClr val="000000"/>
                </a:solidFill>
                <a:effectLst/>
                <a:uLnTx/>
                <a:uFillTx/>
                <a:latin typeface="Archivo Condensed Condensed" pitchFamily="2" charset="77"/>
                <a:ea typeface="+mn-ea"/>
                <a:cs typeface="Archivo Condensed Condensed" pitchFamily="2" charset="77"/>
              </a:rPr>
              <a:t>disadvantaged</a:t>
            </a:r>
            <a:r>
              <a:rPr kumimoji="0" lang="fr-CA" sz="105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 </a:t>
            </a:r>
            <a:r>
              <a:rPr kumimoji="0" lang="fr-CA" sz="1050" b="0" i="0" u="none" strike="noStrike" kern="1200" cap="none" spc="0" normalizeH="0" baseline="0" noProof="0" err="1">
                <a:ln>
                  <a:noFill/>
                </a:ln>
                <a:solidFill>
                  <a:srgbClr val="000000"/>
                </a:solidFill>
                <a:effectLst/>
                <a:uLnTx/>
                <a:uFillTx/>
                <a:latin typeface="Archivo Condensed Condensed" pitchFamily="2" charset="77"/>
                <a:ea typeface="+mn-ea"/>
                <a:cs typeface="Archivo Condensed Condensed" pitchFamily="2" charset="77"/>
              </a:rPr>
              <a:t>young</a:t>
            </a:r>
            <a:r>
              <a:rPr kumimoji="0" lang="fr-CA" sz="105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 </a:t>
            </a:r>
            <a:r>
              <a:rPr kumimoji="0" lang="fr-CA" sz="1050" b="0" i="0" u="none" strike="noStrike" kern="1200" cap="none" spc="0" normalizeH="0" baseline="0" noProof="0" err="1">
                <a:ln>
                  <a:noFill/>
                </a:ln>
                <a:solidFill>
                  <a:srgbClr val="000000"/>
                </a:solidFill>
                <a:effectLst/>
                <a:uLnTx/>
                <a:uFillTx/>
                <a:latin typeface="Archivo Condensed Condensed" pitchFamily="2" charset="77"/>
                <a:ea typeface="+mn-ea"/>
                <a:cs typeface="Archivo Condensed Condensed" pitchFamily="2" charset="77"/>
              </a:rPr>
              <a:t>children</a:t>
            </a:r>
            <a:r>
              <a:rPr kumimoji="0" lang="fr-CA" sz="105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 », </a:t>
            </a:r>
            <a:r>
              <a:rPr kumimoji="0" lang="fr-CA" sz="1050" b="0" i="1" u="none" strike="noStrike" kern="1200" cap="none" spc="0" normalizeH="0" baseline="0" noProof="0" err="1">
                <a:ln>
                  <a:noFill/>
                </a:ln>
                <a:solidFill>
                  <a:srgbClr val="000000"/>
                </a:solidFill>
                <a:effectLst/>
                <a:uLnTx/>
                <a:uFillTx/>
                <a:latin typeface="Archivo Condensed Condensed" pitchFamily="2" charset="77"/>
                <a:ea typeface="+mn-ea"/>
                <a:cs typeface="Archivo Condensed Condensed" pitchFamily="2" charset="77"/>
              </a:rPr>
              <a:t>CESifo</a:t>
            </a:r>
            <a:r>
              <a:rPr kumimoji="0" lang="fr-CA" sz="1050" b="0" i="1"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 DICE Report</a:t>
            </a:r>
            <a:r>
              <a:rPr kumimoji="0" lang="fr-CA" sz="105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 2008.</a:t>
            </a:r>
          </a:p>
        </p:txBody>
      </p:sp>
      <p:sp>
        <p:nvSpPr>
          <p:cNvPr id="15" name="Espace réservé du texte 2">
            <a:extLst>
              <a:ext uri="{FF2B5EF4-FFF2-40B4-BE49-F238E27FC236}">
                <a16:creationId xmlns:a16="http://schemas.microsoft.com/office/drawing/2014/main" id="{88EB42A3-FB93-630E-0290-BA3E8F897AB5}"/>
              </a:ext>
            </a:extLst>
          </p:cNvPr>
          <p:cNvSpPr txBox="1">
            <a:spLocks/>
          </p:cNvSpPr>
          <p:nvPr/>
        </p:nvSpPr>
        <p:spPr>
          <a:xfrm>
            <a:off x="7583279" y="1827468"/>
            <a:ext cx="2989368" cy="979069"/>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40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Taux de rendement de l’investissement</a:t>
            </a:r>
          </a:p>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40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 dans le développement des compétences</a:t>
            </a:r>
          </a:p>
        </p:txBody>
      </p:sp>
      <p:pic>
        <p:nvPicPr>
          <p:cNvPr id="7" name="Image 6">
            <a:extLst>
              <a:ext uri="{FF2B5EF4-FFF2-40B4-BE49-F238E27FC236}">
                <a16:creationId xmlns:a16="http://schemas.microsoft.com/office/drawing/2014/main" id="{0B028C29-6EC2-AAEB-3DDA-B55F46564A63}"/>
              </a:ext>
            </a:extLst>
          </p:cNvPr>
          <p:cNvPicPr>
            <a:picLocks noChangeAspect="1"/>
          </p:cNvPicPr>
          <p:nvPr/>
        </p:nvPicPr>
        <p:blipFill>
          <a:blip r:embed="rId3"/>
          <a:stretch>
            <a:fillRect/>
          </a:stretch>
        </p:blipFill>
        <p:spPr>
          <a:xfrm>
            <a:off x="7023297" y="2577643"/>
            <a:ext cx="4109332" cy="2935237"/>
          </a:xfrm>
          <a:prstGeom prst="rect">
            <a:avLst/>
          </a:prstGeom>
        </p:spPr>
      </p:pic>
    </p:spTree>
    <p:extLst>
      <p:ext uri="{BB962C8B-B14F-4D97-AF65-F5344CB8AC3E}">
        <p14:creationId xmlns:p14="http://schemas.microsoft.com/office/powerpoint/2010/main" val="624580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AA62E-65DC-B969-13BF-45A5AB856FFB}"/>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00DC1AEA-665C-7B95-265B-954D1BE6C00A}"/>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339BCA0C-446B-4B6B-3ADC-6A38AB3DC2A8}"/>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22</a:t>
            </a:fld>
            <a:endParaRPr lang="fr-CA"/>
          </a:p>
        </p:txBody>
      </p:sp>
      <p:sp>
        <p:nvSpPr>
          <p:cNvPr id="21" name="Espace réservé du texte 11">
            <a:extLst>
              <a:ext uri="{FF2B5EF4-FFF2-40B4-BE49-F238E27FC236}">
                <a16:creationId xmlns:a16="http://schemas.microsoft.com/office/drawing/2014/main" id="{6A2498E4-A9F6-CBE1-D6B9-5182F7FDA16B}"/>
              </a:ext>
            </a:extLst>
          </p:cNvPr>
          <p:cNvSpPr txBox="1">
            <a:spLocks/>
          </p:cNvSpPr>
          <p:nvPr/>
        </p:nvSpPr>
        <p:spPr>
          <a:xfrm>
            <a:off x="1596955" y="2292431"/>
            <a:ext cx="8752010" cy="335983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Pour évaluer la valeur réelle des investissements en petite enfance, les économistes ne se limitent pas au coût immédiat d’un programme. Ils cherchent plutôt à </a:t>
            </a:r>
            <a:r>
              <a:rPr lang="fr-FR" b="1">
                <a:solidFill>
                  <a:schemeClr val="tx1"/>
                </a:solidFill>
              </a:rPr>
              <a:t>mesurer l’ensemble des effets que celui-ci peut générer au fil du temps.</a:t>
            </a:r>
          </a:p>
          <a:p>
            <a:pPr lvl="2"/>
            <a:r>
              <a:rPr lang="fr-FR">
                <a:solidFill>
                  <a:schemeClr val="tx1"/>
                </a:solidFill>
              </a:rPr>
              <a:t>Ces effets peuvent être </a:t>
            </a:r>
            <a:r>
              <a:rPr lang="fr-FR" b="1">
                <a:solidFill>
                  <a:schemeClr val="tx1"/>
                </a:solidFill>
              </a:rPr>
              <a:t>directs</a:t>
            </a:r>
            <a:r>
              <a:rPr lang="fr-FR">
                <a:solidFill>
                  <a:schemeClr val="tx1"/>
                </a:solidFill>
              </a:rPr>
              <a:t> pour l’enfant, comme obtenir un diplôme et avoir des revenus plus élevés à l’âge adulte, mais aussi </a:t>
            </a:r>
            <a:r>
              <a:rPr lang="fr-FR" b="1">
                <a:solidFill>
                  <a:schemeClr val="tx1"/>
                </a:solidFill>
              </a:rPr>
              <a:t>indirects</a:t>
            </a:r>
            <a:r>
              <a:rPr lang="fr-FR">
                <a:solidFill>
                  <a:schemeClr val="tx1"/>
                </a:solidFill>
              </a:rPr>
              <a:t> pour la société, comme la réduction des dépenses liées à l’aide financière de dernier recours. </a:t>
            </a:r>
          </a:p>
          <a:p>
            <a:pPr lvl="2"/>
            <a:r>
              <a:rPr lang="fr-FR">
                <a:solidFill>
                  <a:schemeClr val="tx1"/>
                </a:solidFill>
              </a:rPr>
              <a:t>Cette vision globale permet de comprendre pourquoi les retombées de certains programmes peuvent largement dépasser leur coût initial.</a:t>
            </a:r>
            <a:endParaRPr lang="fr-CA">
              <a:solidFill>
                <a:schemeClr val="tx1"/>
              </a:solidFill>
            </a:endParaRPr>
          </a:p>
        </p:txBody>
      </p:sp>
      <p:sp>
        <p:nvSpPr>
          <p:cNvPr id="22" name="Espace réservé du texte 12">
            <a:extLst>
              <a:ext uri="{FF2B5EF4-FFF2-40B4-BE49-F238E27FC236}">
                <a16:creationId xmlns:a16="http://schemas.microsoft.com/office/drawing/2014/main" id="{F11FACA2-9555-EA5C-F9BC-5E2B17910637}"/>
              </a:ext>
            </a:extLst>
          </p:cNvPr>
          <p:cNvSpPr txBox="1">
            <a:spLocks/>
          </p:cNvSpPr>
          <p:nvPr/>
        </p:nvSpPr>
        <p:spPr>
          <a:xfrm>
            <a:off x="4503909" y="3794125"/>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sp>
        <p:nvSpPr>
          <p:cNvPr id="6" name="Titre 5">
            <a:extLst>
              <a:ext uri="{FF2B5EF4-FFF2-40B4-BE49-F238E27FC236}">
                <a16:creationId xmlns:a16="http://schemas.microsoft.com/office/drawing/2014/main" id="{0989F56A-7F0D-753D-B181-4497B30AB4EB}"/>
              </a:ext>
            </a:extLst>
          </p:cNvPr>
          <p:cNvSpPr>
            <a:spLocks noGrp="1"/>
          </p:cNvSpPr>
          <p:nvPr>
            <p:ph type="title"/>
          </p:nvPr>
        </p:nvSpPr>
        <p:spPr/>
        <p:txBody>
          <a:bodyPr/>
          <a:lstStyle/>
          <a:p>
            <a:r>
              <a:rPr lang="fr-FR">
                <a:solidFill>
                  <a:schemeClr val="tx1"/>
                </a:solidFill>
              </a:rPr>
              <a:t>Le rendement des investissements en petite enfance </a:t>
            </a:r>
            <a:br>
              <a:rPr lang="fr-FR">
                <a:solidFill>
                  <a:schemeClr val="tx1"/>
                </a:solidFill>
              </a:rPr>
            </a:br>
            <a:r>
              <a:rPr lang="fr-FR">
                <a:solidFill>
                  <a:schemeClr val="tx1"/>
                </a:solidFill>
              </a:rPr>
              <a:t>est mesurable</a:t>
            </a:r>
            <a:endParaRPr lang="fr-CA">
              <a:solidFill>
                <a:schemeClr val="tx1"/>
              </a:solidFill>
            </a:endParaRPr>
          </a:p>
        </p:txBody>
      </p:sp>
      <p:grpSp>
        <p:nvGrpSpPr>
          <p:cNvPr id="2" name="Graphique 18">
            <a:extLst>
              <a:ext uri="{FF2B5EF4-FFF2-40B4-BE49-F238E27FC236}">
                <a16:creationId xmlns:a16="http://schemas.microsoft.com/office/drawing/2014/main" id="{1BDE03B7-1D09-FBEF-C5BA-03FF4103BA22}"/>
              </a:ext>
            </a:extLst>
          </p:cNvPr>
          <p:cNvGrpSpPr/>
          <p:nvPr/>
        </p:nvGrpSpPr>
        <p:grpSpPr>
          <a:xfrm rot="20920575">
            <a:off x="130349" y="5061308"/>
            <a:ext cx="1148583" cy="826749"/>
            <a:chOff x="5527194" y="5559988"/>
            <a:chExt cx="1148583" cy="826749"/>
          </a:xfrm>
          <a:solidFill>
            <a:srgbClr val="E50B14"/>
          </a:solidFill>
        </p:grpSpPr>
        <p:sp>
          <p:nvSpPr>
            <p:cNvPr id="5" name="Rectangle 4">
              <a:extLst>
                <a:ext uri="{FF2B5EF4-FFF2-40B4-BE49-F238E27FC236}">
                  <a16:creationId xmlns:a16="http://schemas.microsoft.com/office/drawing/2014/main" id="{31F7ECDB-ECBB-DD80-696E-97334155C7B2}"/>
                </a:ext>
              </a:extLst>
            </p:cNvPr>
            <p:cNvSpPr/>
            <p:nvPr/>
          </p:nvSpPr>
          <p:spPr>
            <a:xfrm rot="-180034">
              <a:off x="5535029" y="5588797"/>
              <a:ext cx="1109800" cy="328272"/>
            </a:xfrm>
            <a:prstGeom prst="rect">
              <a:avLst/>
            </a:prstGeom>
            <a:solidFill>
              <a:srgbClr val="E50B14"/>
            </a:solidFill>
            <a:ln w="9507" cap="flat">
              <a:noFill/>
              <a:prstDash val="solid"/>
              <a:miter/>
            </a:ln>
          </p:spPr>
          <p:txBody>
            <a:bodyPr/>
            <a:lstStyle/>
            <a:p>
              <a:endParaRPr lang="fr-CA"/>
            </a:p>
          </p:txBody>
        </p:sp>
        <p:sp>
          <p:nvSpPr>
            <p:cNvPr id="7" name="Rectangle 6">
              <a:extLst>
                <a:ext uri="{FF2B5EF4-FFF2-40B4-BE49-F238E27FC236}">
                  <a16:creationId xmlns:a16="http://schemas.microsoft.com/office/drawing/2014/main" id="{FAC91F7B-1EE4-CD34-00D3-A81994570F1B}"/>
                </a:ext>
              </a:extLst>
            </p:cNvPr>
            <p:cNvSpPr/>
            <p:nvPr/>
          </p:nvSpPr>
          <p:spPr>
            <a:xfrm rot="-180034">
              <a:off x="5558143" y="6029656"/>
              <a:ext cx="1109800" cy="328272"/>
            </a:xfrm>
            <a:prstGeom prst="rect">
              <a:avLst/>
            </a:prstGeom>
            <a:solidFill>
              <a:srgbClr val="E50B14"/>
            </a:solidFill>
            <a:ln w="9507" cap="flat">
              <a:noFill/>
              <a:prstDash val="solid"/>
              <a:miter/>
            </a:ln>
          </p:spPr>
          <p:txBody>
            <a:bodyPr/>
            <a:lstStyle/>
            <a:p>
              <a:endParaRPr lang="fr-CA"/>
            </a:p>
          </p:txBody>
        </p:sp>
      </p:grpSp>
      <p:sp>
        <p:nvSpPr>
          <p:cNvPr id="9" name="Forme libre 4">
            <a:extLst>
              <a:ext uri="{FF2B5EF4-FFF2-40B4-BE49-F238E27FC236}">
                <a16:creationId xmlns:a16="http://schemas.microsoft.com/office/drawing/2014/main" id="{74210556-0075-E2A4-346C-BEC0EA7BF75B}"/>
              </a:ext>
            </a:extLst>
          </p:cNvPr>
          <p:cNvSpPr/>
          <p:nvPr/>
        </p:nvSpPr>
        <p:spPr>
          <a:xfrm rot="18066136">
            <a:off x="10168711" y="499570"/>
            <a:ext cx="2026541" cy="1412330"/>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73E7D"/>
          </a:solidFill>
          <a:ln w="9507" cap="flat">
            <a:noFill/>
            <a:prstDash val="solid"/>
            <a:miter/>
          </a:ln>
        </p:spPr>
        <p:txBody>
          <a:bodyPr/>
          <a:lstStyle/>
          <a:p>
            <a:endParaRPr lang="fr-CA"/>
          </a:p>
        </p:txBody>
      </p:sp>
      <p:sp>
        <p:nvSpPr>
          <p:cNvPr id="11" name="Forme libre 24">
            <a:extLst>
              <a:ext uri="{FF2B5EF4-FFF2-40B4-BE49-F238E27FC236}">
                <a16:creationId xmlns:a16="http://schemas.microsoft.com/office/drawing/2014/main" id="{C9159D1F-EE3F-6D0A-D366-48F0E320FB01}"/>
              </a:ext>
            </a:extLst>
          </p:cNvPr>
          <p:cNvSpPr/>
          <p:nvPr/>
        </p:nvSpPr>
        <p:spPr>
          <a:xfrm>
            <a:off x="11181981" y="2332069"/>
            <a:ext cx="1243591" cy="1243050"/>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253B47"/>
          </a:solidFill>
          <a:ln w="9507" cap="flat">
            <a:noFill/>
            <a:prstDash val="solid"/>
            <a:miter/>
          </a:ln>
        </p:spPr>
        <p:txBody>
          <a:bodyPr/>
          <a:lstStyle/>
          <a:p>
            <a:endParaRPr lang="fr-CA"/>
          </a:p>
        </p:txBody>
      </p:sp>
    </p:spTree>
    <p:extLst>
      <p:ext uri="{BB962C8B-B14F-4D97-AF65-F5344CB8AC3E}">
        <p14:creationId xmlns:p14="http://schemas.microsoft.com/office/powerpoint/2010/main" val="1049798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BBD4">
            <a:alpha val="50000"/>
          </a:srgbClr>
        </a:solidFill>
        <a:effectLst/>
      </p:bgPr>
    </p:bg>
    <p:spTree>
      <p:nvGrpSpPr>
        <p:cNvPr id="1" name="">
          <a:extLst>
            <a:ext uri="{FF2B5EF4-FFF2-40B4-BE49-F238E27FC236}">
              <a16:creationId xmlns:a16="http://schemas.microsoft.com/office/drawing/2014/main" id="{6DEC9B75-E742-5662-F0FE-ED278ED5231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4FB1DC-5BAF-41E2-2736-536E61537A6C}"/>
              </a:ext>
            </a:extLst>
          </p:cNvPr>
          <p:cNvSpPr>
            <a:spLocks noGrp="1"/>
          </p:cNvSpPr>
          <p:nvPr>
            <p:ph type="title"/>
          </p:nvPr>
        </p:nvSpPr>
        <p:spPr>
          <a:xfrm>
            <a:off x="633307" y="625100"/>
            <a:ext cx="10899881" cy="1069975"/>
          </a:xfrm>
        </p:spPr>
        <p:txBody>
          <a:bodyPr/>
          <a:lstStyle/>
          <a:p>
            <a:r>
              <a:rPr lang="fr-CA">
                <a:solidFill>
                  <a:schemeClr val="tx1"/>
                </a:solidFill>
              </a:rPr>
              <a:t>Des conditions qui peuvent modifier le cerveau des enfants</a:t>
            </a:r>
          </a:p>
        </p:txBody>
      </p:sp>
      <p:sp>
        <p:nvSpPr>
          <p:cNvPr id="3" name="Espace réservé du pied de page 2">
            <a:extLst>
              <a:ext uri="{FF2B5EF4-FFF2-40B4-BE49-F238E27FC236}">
                <a16:creationId xmlns:a16="http://schemas.microsoft.com/office/drawing/2014/main" id="{5DAD7A34-2BFA-8290-3DED-54095A1F1743}"/>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9B53CDF1-7A99-EDCD-81A4-AA697F547D13}"/>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23</a:t>
            </a:fld>
            <a:endParaRPr lang="fr-CA"/>
          </a:p>
        </p:txBody>
      </p:sp>
      <p:grpSp>
        <p:nvGrpSpPr>
          <p:cNvPr id="15" name="Graphique 18">
            <a:extLst>
              <a:ext uri="{FF2B5EF4-FFF2-40B4-BE49-F238E27FC236}">
                <a16:creationId xmlns:a16="http://schemas.microsoft.com/office/drawing/2014/main" id="{9A329307-31B4-E84B-9772-0B4E93B92850}"/>
              </a:ext>
            </a:extLst>
          </p:cNvPr>
          <p:cNvGrpSpPr/>
          <p:nvPr/>
        </p:nvGrpSpPr>
        <p:grpSpPr>
          <a:xfrm rot="20566439">
            <a:off x="10572981" y="303783"/>
            <a:ext cx="1367496" cy="1922076"/>
            <a:chOff x="3688962" y="900509"/>
            <a:chExt cx="1157812" cy="1627356"/>
          </a:xfrm>
          <a:solidFill>
            <a:schemeClr val="accent4"/>
          </a:solidFill>
        </p:grpSpPr>
        <p:sp>
          <p:nvSpPr>
            <p:cNvPr id="16" name="Rectangle 15">
              <a:extLst>
                <a:ext uri="{FF2B5EF4-FFF2-40B4-BE49-F238E27FC236}">
                  <a16:creationId xmlns:a16="http://schemas.microsoft.com/office/drawing/2014/main" id="{F6E3355D-7AFF-1E65-4354-847C8536BA1F}"/>
                </a:ext>
              </a:extLst>
            </p:cNvPr>
            <p:cNvSpPr/>
            <p:nvPr/>
          </p:nvSpPr>
          <p:spPr>
            <a:xfrm rot="-359993">
              <a:off x="3770780" y="919880"/>
              <a:ext cx="454089" cy="1588614"/>
            </a:xfrm>
            <a:prstGeom prst="rect">
              <a:avLst/>
            </a:prstGeom>
            <a:grpFill/>
            <a:ln w="9507" cap="flat">
              <a:noFill/>
              <a:prstDash val="solid"/>
              <a:miter/>
            </a:ln>
          </p:spPr>
          <p:txBody>
            <a:bodyPr/>
            <a:lstStyle/>
            <a:p>
              <a:endParaRPr lang="fr-CA"/>
            </a:p>
          </p:txBody>
        </p:sp>
        <p:sp>
          <p:nvSpPr>
            <p:cNvPr id="17" name="Rectangle 16">
              <a:extLst>
                <a:ext uri="{FF2B5EF4-FFF2-40B4-BE49-F238E27FC236}">
                  <a16:creationId xmlns:a16="http://schemas.microsoft.com/office/drawing/2014/main" id="{8D2293DB-D95C-3510-BDA7-993978CDFB96}"/>
                </a:ext>
              </a:extLst>
            </p:cNvPr>
            <p:cNvSpPr/>
            <p:nvPr/>
          </p:nvSpPr>
          <p:spPr>
            <a:xfrm rot="-359997">
              <a:off x="4340376" y="1425890"/>
              <a:ext cx="454084" cy="1024317"/>
            </a:xfrm>
            <a:prstGeom prst="rect">
              <a:avLst/>
            </a:prstGeom>
            <a:grpFill/>
            <a:ln w="9507" cap="flat">
              <a:noFill/>
              <a:prstDash val="solid"/>
              <a:miter/>
            </a:ln>
          </p:spPr>
          <p:txBody>
            <a:bodyPr/>
            <a:lstStyle/>
            <a:p>
              <a:endParaRPr lang="fr-CA"/>
            </a:p>
          </p:txBody>
        </p:sp>
      </p:grpSp>
      <p:sp>
        <p:nvSpPr>
          <p:cNvPr id="19" name="Rectangle : coins arrondis 18">
            <a:extLst>
              <a:ext uri="{FF2B5EF4-FFF2-40B4-BE49-F238E27FC236}">
                <a16:creationId xmlns:a16="http://schemas.microsoft.com/office/drawing/2014/main" id="{8A117866-2B98-3786-C26A-52DD310DBA60}"/>
              </a:ext>
            </a:extLst>
          </p:cNvPr>
          <p:cNvSpPr/>
          <p:nvPr/>
        </p:nvSpPr>
        <p:spPr>
          <a:xfrm>
            <a:off x="623513" y="1660225"/>
            <a:ext cx="5936775" cy="403642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Forme libre 32">
            <a:extLst>
              <a:ext uri="{FF2B5EF4-FFF2-40B4-BE49-F238E27FC236}">
                <a16:creationId xmlns:a16="http://schemas.microsoft.com/office/drawing/2014/main" id="{CBF0433A-77DD-AD5A-AE7C-BF8450E5A2A4}"/>
              </a:ext>
            </a:extLst>
          </p:cNvPr>
          <p:cNvSpPr/>
          <p:nvPr/>
        </p:nvSpPr>
        <p:spPr>
          <a:xfrm rot="11533944">
            <a:off x="87718" y="3969878"/>
            <a:ext cx="2973048" cy="2071966"/>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chemeClr val="accent6"/>
          </a:solidFill>
          <a:ln w="9507" cap="flat">
            <a:noFill/>
            <a:prstDash val="solid"/>
            <a:miter/>
          </a:ln>
        </p:spPr>
        <p:txBody>
          <a:bodyPr/>
          <a:lstStyle/>
          <a:p>
            <a:endParaRPr lang="fr-CA"/>
          </a:p>
        </p:txBody>
      </p:sp>
      <p:sp>
        <p:nvSpPr>
          <p:cNvPr id="6" name="Espace réservé du texte 11">
            <a:extLst>
              <a:ext uri="{FF2B5EF4-FFF2-40B4-BE49-F238E27FC236}">
                <a16:creationId xmlns:a16="http://schemas.microsoft.com/office/drawing/2014/main" id="{2AB88AF1-22E5-64D0-8C4C-423056163C14}"/>
              </a:ext>
            </a:extLst>
          </p:cNvPr>
          <p:cNvSpPr txBox="1">
            <a:spLocks/>
          </p:cNvSpPr>
          <p:nvPr/>
        </p:nvSpPr>
        <p:spPr>
          <a:xfrm>
            <a:off x="1198143" y="2087438"/>
            <a:ext cx="5000639" cy="335983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La présence prolongée de facteurs de stress, comme l’insécurité alimentaire, le logement instable ou les tensions familiales liées aux difficultés financières sont susceptibles de modifier la structure du cerveau. </a:t>
            </a:r>
          </a:p>
          <a:p>
            <a:pPr lvl="2"/>
            <a:r>
              <a:rPr lang="fr-FR">
                <a:solidFill>
                  <a:schemeClr val="tx1"/>
                </a:solidFill>
              </a:rPr>
              <a:t>La mémoire, les apprentissages et la régulation du stress et des émotions, entre autres peuvent être touchés. </a:t>
            </a:r>
          </a:p>
        </p:txBody>
      </p:sp>
      <p:sp>
        <p:nvSpPr>
          <p:cNvPr id="8" name="Espace réservé du texte 11">
            <a:extLst>
              <a:ext uri="{FF2B5EF4-FFF2-40B4-BE49-F238E27FC236}">
                <a16:creationId xmlns:a16="http://schemas.microsoft.com/office/drawing/2014/main" id="{C5A4492F-BF97-4ADF-DEB8-51FD0A8F50A3}"/>
              </a:ext>
            </a:extLst>
          </p:cNvPr>
          <p:cNvSpPr txBox="1">
            <a:spLocks/>
          </p:cNvSpPr>
          <p:nvPr/>
        </p:nvSpPr>
        <p:spPr>
          <a:xfrm>
            <a:off x="7134918" y="2486594"/>
            <a:ext cx="3755301" cy="1823806"/>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b="1">
                <a:solidFill>
                  <a:schemeClr val="tx1"/>
                </a:solidFill>
              </a:rPr>
              <a:t>Des études suggèrent que les inégalités observées en matière de développement cérébral </a:t>
            </a:r>
          </a:p>
          <a:p>
            <a:pPr lvl="2">
              <a:spcBef>
                <a:spcPts val="0"/>
              </a:spcBef>
            </a:pPr>
            <a:r>
              <a:rPr lang="fr-FR" b="1">
                <a:solidFill>
                  <a:schemeClr val="tx1"/>
                </a:solidFill>
              </a:rPr>
              <a:t>et de santé mentale pourraient être partiellement atténuées </a:t>
            </a:r>
          </a:p>
          <a:p>
            <a:pPr lvl="2">
              <a:spcBef>
                <a:spcPts val="0"/>
              </a:spcBef>
            </a:pPr>
            <a:r>
              <a:rPr lang="fr-FR" b="1">
                <a:solidFill>
                  <a:schemeClr val="tx1"/>
                </a:solidFill>
              </a:rPr>
              <a:t>par des investissements sociaux plus généreux.</a:t>
            </a:r>
            <a:endParaRPr lang="fr-CA" b="1">
              <a:solidFill>
                <a:schemeClr val="tx1"/>
              </a:solidFill>
            </a:endParaRPr>
          </a:p>
        </p:txBody>
      </p:sp>
    </p:spTree>
    <p:extLst>
      <p:ext uri="{BB962C8B-B14F-4D97-AF65-F5344CB8AC3E}">
        <p14:creationId xmlns:p14="http://schemas.microsoft.com/office/powerpoint/2010/main" val="707741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42A2C-4508-F980-75B0-4CF9BF3D6021}"/>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D52497E3-0247-F974-218B-07972CFC1600}"/>
              </a:ext>
            </a:extLst>
          </p:cNvPr>
          <p:cNvSpPr>
            <a:spLocks noGrp="1"/>
          </p:cNvSpPr>
          <p:nvPr>
            <p:ph type="ctrTitle"/>
          </p:nvPr>
        </p:nvSpPr>
        <p:spPr/>
        <p:txBody>
          <a:bodyPr/>
          <a:lstStyle/>
          <a:p>
            <a:r>
              <a:rPr lang="fr-CA">
                <a:solidFill>
                  <a:schemeClr val="tx1"/>
                </a:solidFill>
                <a:latin typeface="+mn-lt"/>
              </a:rPr>
              <a:t>L’état de situation </a:t>
            </a:r>
            <a:br>
              <a:rPr lang="fr-CA">
                <a:solidFill>
                  <a:schemeClr val="tx1"/>
                </a:solidFill>
                <a:latin typeface="+mn-lt"/>
              </a:rPr>
            </a:br>
            <a:r>
              <a:rPr lang="fr-CA">
                <a:solidFill>
                  <a:schemeClr val="tx1"/>
                </a:solidFill>
                <a:latin typeface="+mn-lt"/>
              </a:rPr>
              <a:t>au Québec</a:t>
            </a:r>
          </a:p>
        </p:txBody>
      </p:sp>
      <p:sp>
        <p:nvSpPr>
          <p:cNvPr id="19" name="Sous-titre 18">
            <a:extLst>
              <a:ext uri="{FF2B5EF4-FFF2-40B4-BE49-F238E27FC236}">
                <a16:creationId xmlns:a16="http://schemas.microsoft.com/office/drawing/2014/main" id="{7928D905-69DA-A95F-E95F-BDB3D4275488}"/>
              </a:ext>
            </a:extLst>
          </p:cNvPr>
          <p:cNvSpPr>
            <a:spLocks noGrp="1"/>
          </p:cNvSpPr>
          <p:nvPr>
            <p:ph type="subTitle" idx="1"/>
          </p:nvPr>
        </p:nvSpPr>
        <p:spPr>
          <a:xfrm>
            <a:off x="623888" y="1805667"/>
            <a:ext cx="1291752" cy="405189"/>
          </a:xfrm>
        </p:spPr>
        <p:txBody>
          <a:bodyPr>
            <a:spAutoFit/>
          </a:bodyPr>
          <a:lstStyle/>
          <a:p>
            <a:r>
              <a:rPr lang="fr-CA">
                <a:solidFill>
                  <a:schemeClr val="tx1"/>
                </a:solidFill>
              </a:rPr>
              <a:t>Chapitre 2</a:t>
            </a:r>
          </a:p>
        </p:txBody>
      </p:sp>
      <p:pic>
        <p:nvPicPr>
          <p:cNvPr id="2" name="Image 1">
            <a:extLst>
              <a:ext uri="{FF2B5EF4-FFF2-40B4-BE49-F238E27FC236}">
                <a16:creationId xmlns:a16="http://schemas.microsoft.com/office/drawing/2014/main" id="{C1BA90C2-3AB9-3531-3A2C-A7B0E3CB6C58}"/>
              </a:ext>
            </a:extLst>
          </p:cNvPr>
          <p:cNvPicPr>
            <a:picLocks noChangeAspect="1"/>
          </p:cNvPicPr>
          <p:nvPr/>
        </p:nvPicPr>
        <p:blipFill>
          <a:blip r:embed="rId2"/>
          <a:srcRect/>
          <a:stretch/>
        </p:blipFill>
        <p:spPr>
          <a:xfrm>
            <a:off x="5829173" y="-24174"/>
            <a:ext cx="5984240" cy="6503035"/>
          </a:xfrm>
          <a:prstGeom prst="rect">
            <a:avLst/>
          </a:prstGeom>
        </p:spPr>
      </p:pic>
    </p:spTree>
    <p:extLst>
      <p:ext uri="{BB962C8B-B14F-4D97-AF65-F5344CB8AC3E}">
        <p14:creationId xmlns:p14="http://schemas.microsoft.com/office/powerpoint/2010/main" val="4217337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EC5BD-D3B6-DFD1-A931-D13A55F7CC05}"/>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599E522A-31F7-BCB4-E48E-D48AD9320463}"/>
              </a:ext>
            </a:extLst>
          </p:cNvPr>
          <p:cNvSpPr>
            <a:spLocks noGrp="1"/>
          </p:cNvSpPr>
          <p:nvPr>
            <p:ph type="title"/>
          </p:nvPr>
        </p:nvSpPr>
        <p:spPr/>
        <p:txBody>
          <a:bodyPr/>
          <a:lstStyle/>
          <a:p>
            <a:r>
              <a:rPr lang="fr-CA">
                <a:solidFill>
                  <a:schemeClr val="tx1"/>
                </a:solidFill>
              </a:rPr>
              <a:t>Des inégalités avant même l’entrée à la maternelle</a:t>
            </a:r>
          </a:p>
        </p:txBody>
      </p:sp>
      <p:sp>
        <p:nvSpPr>
          <p:cNvPr id="3" name="Espace réservé du pied de page 2">
            <a:extLst>
              <a:ext uri="{FF2B5EF4-FFF2-40B4-BE49-F238E27FC236}">
                <a16:creationId xmlns:a16="http://schemas.microsoft.com/office/drawing/2014/main" id="{C5F2DF16-C9A6-5210-5A52-66CD5B90967D}"/>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1555CB5D-D813-819C-6E08-3C9F6DD098AA}"/>
              </a:ext>
            </a:extLst>
          </p:cNvPr>
          <p:cNvSpPr>
            <a:spLocks noGrp="1"/>
          </p:cNvSpPr>
          <p:nvPr>
            <p:ph type="sldNum" sz="quarter" idx="14"/>
          </p:nvPr>
        </p:nvSpPr>
        <p:spPr/>
        <p:txBody>
          <a:bodyPr/>
          <a:lstStyle/>
          <a:p>
            <a:fld id="{17A260D5-0A9B-6D4D-ABBB-AE3076EC2542}" type="slidenum">
              <a:rPr lang="fr-CA" smtClean="0"/>
              <a:pPr/>
              <a:t>25</a:t>
            </a:fld>
            <a:endParaRPr lang="fr-CA" sz="1400"/>
          </a:p>
        </p:txBody>
      </p:sp>
      <p:sp>
        <p:nvSpPr>
          <p:cNvPr id="10" name="Espace réservé du texte 3">
            <a:extLst>
              <a:ext uri="{FF2B5EF4-FFF2-40B4-BE49-F238E27FC236}">
                <a16:creationId xmlns:a16="http://schemas.microsoft.com/office/drawing/2014/main" id="{B2E81F47-96C1-2759-E2A9-DF00785EEB9E}"/>
              </a:ext>
            </a:extLst>
          </p:cNvPr>
          <p:cNvSpPr txBox="1">
            <a:spLocks/>
          </p:cNvSpPr>
          <p:nvPr/>
        </p:nvSpPr>
        <p:spPr>
          <a:xfrm>
            <a:off x="623887" y="2956174"/>
            <a:ext cx="6169559"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La proportion d’enfants de maternelle 5 ans vulnérables sur le plan du développement est en hausse depuis 10 ans.</a:t>
            </a:r>
          </a:p>
          <a:p>
            <a:pPr marL="285750" lvl="2" indent="-285750">
              <a:buFont typeface="Arial" panose="020B0604020202020204" pitchFamily="34" charset="0"/>
              <a:buChar char="•"/>
            </a:pPr>
            <a:r>
              <a:rPr lang="fr-FR">
                <a:solidFill>
                  <a:schemeClr val="tx1"/>
                </a:solidFill>
              </a:rPr>
              <a:t>L’objectif gouvernemental en 2015 était de réduire cette proportion à 20 % d’ici 2025.</a:t>
            </a:r>
          </a:p>
        </p:txBody>
      </p:sp>
      <p:sp>
        <p:nvSpPr>
          <p:cNvPr id="27" name="Espace réservé du texte 4">
            <a:extLst>
              <a:ext uri="{FF2B5EF4-FFF2-40B4-BE49-F238E27FC236}">
                <a16:creationId xmlns:a16="http://schemas.microsoft.com/office/drawing/2014/main" id="{B888CE82-C44D-C476-C9D6-A6CD513F80F5}"/>
              </a:ext>
            </a:extLst>
          </p:cNvPr>
          <p:cNvSpPr txBox="1">
            <a:spLocks/>
          </p:cNvSpPr>
          <p:nvPr/>
        </p:nvSpPr>
        <p:spPr>
          <a:xfrm>
            <a:off x="274135" y="1690698"/>
            <a:ext cx="11070140" cy="1080000"/>
          </a:xfrm>
          <a:prstGeom prst="rect">
            <a:avLst/>
          </a:prstGeom>
        </p:spPr>
        <p:txBody>
          <a:bodyPr vert="horz" lIns="360000" tIns="0" rIns="0" bIns="0" rtlCol="0" anchor="ctr" anchorCtr="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0" indent="0" algn="l" defTabSz="914400" rtl="0" eaLnBrk="1" fontAlgn="auto" latinLnBrk="0" hangingPunct="1">
              <a:lnSpc>
                <a:spcPct val="120000"/>
              </a:lnSpc>
              <a:spcBef>
                <a:spcPts val="0"/>
              </a:spcBef>
              <a:spcAft>
                <a:spcPts val="0"/>
              </a:spcAft>
              <a:buClrTx/>
              <a:buSzTx/>
              <a:buFontTx/>
              <a:buNone/>
              <a:tabLst/>
              <a:defRPr/>
            </a:pPr>
            <a:r>
              <a:rPr lang="fr-FR" sz="1800">
                <a:solidFill>
                  <a:schemeClr val="tx1"/>
                </a:solidFill>
                <a:latin typeface="+mn-lt"/>
                <a:cs typeface="+mn-cs"/>
              </a:rPr>
              <a:t>Être vulnérable sur le plan du développement à la maternelle constitue un facteur de risque de difficultés scolaires plus tard, au cours du cheminement scolaire. </a:t>
            </a:r>
            <a:endParaRPr lang="fr-CA" sz="1800">
              <a:solidFill>
                <a:schemeClr val="tx1"/>
              </a:solidFill>
              <a:latin typeface="+mn-lt"/>
              <a:cs typeface="+mn-cs"/>
            </a:endParaRPr>
          </a:p>
        </p:txBody>
      </p:sp>
      <p:grpSp>
        <p:nvGrpSpPr>
          <p:cNvPr id="2" name="Groupe 1">
            <a:extLst>
              <a:ext uri="{FF2B5EF4-FFF2-40B4-BE49-F238E27FC236}">
                <a16:creationId xmlns:a16="http://schemas.microsoft.com/office/drawing/2014/main" id="{8D37E256-BC5E-CA13-A0C9-5532CCD31F91}"/>
              </a:ext>
            </a:extLst>
          </p:cNvPr>
          <p:cNvGrpSpPr/>
          <p:nvPr/>
        </p:nvGrpSpPr>
        <p:grpSpPr>
          <a:xfrm>
            <a:off x="7504626" y="2724921"/>
            <a:ext cx="3780202" cy="3268775"/>
            <a:chOff x="6199701" y="2148256"/>
            <a:chExt cx="3780202" cy="3268775"/>
          </a:xfrm>
        </p:grpSpPr>
        <p:sp>
          <p:nvSpPr>
            <p:cNvPr id="7" name="ZoneTexte 6">
              <a:extLst>
                <a:ext uri="{FF2B5EF4-FFF2-40B4-BE49-F238E27FC236}">
                  <a16:creationId xmlns:a16="http://schemas.microsoft.com/office/drawing/2014/main" id="{521E62C5-53D7-F3DA-30A4-9B57167492DF}"/>
                </a:ext>
              </a:extLst>
            </p:cNvPr>
            <p:cNvSpPr txBox="1"/>
            <p:nvPr/>
          </p:nvSpPr>
          <p:spPr>
            <a:xfrm>
              <a:off x="6199701" y="2148256"/>
              <a:ext cx="3780202" cy="523220"/>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Proportion d’enfants de maternelle 5 ans vulnérables</a:t>
              </a:r>
            </a:p>
            <a:p>
              <a:pPr algn="ctr"/>
              <a:r>
                <a:rPr lang="fr-FR" sz="1400" b="0" i="0" u="none" strike="noStrike" baseline="0">
                  <a:latin typeface="Archivo Condensed Condensed" panose="020B0604020202020204" charset="0"/>
                  <a:cs typeface="Archivo Condensed Condensed" panose="020B0604020202020204" charset="0"/>
                </a:rPr>
                <a:t>dans au moins un domaine de développement au Québec</a:t>
              </a:r>
            </a:p>
          </p:txBody>
        </p:sp>
        <p:sp>
          <p:nvSpPr>
            <p:cNvPr id="8" name="ZoneTexte 7">
              <a:extLst>
                <a:ext uri="{FF2B5EF4-FFF2-40B4-BE49-F238E27FC236}">
                  <a16:creationId xmlns:a16="http://schemas.microsoft.com/office/drawing/2014/main" id="{7791986D-B477-83E1-45FB-EAEE9ACF80AF}"/>
                </a:ext>
              </a:extLst>
            </p:cNvPr>
            <p:cNvSpPr txBox="1"/>
            <p:nvPr/>
          </p:nvSpPr>
          <p:spPr>
            <a:xfrm>
              <a:off x="6260113" y="5001533"/>
              <a:ext cx="3701397" cy="415498"/>
            </a:xfrm>
            <a:prstGeom prst="rect">
              <a:avLst/>
            </a:prstGeom>
            <a:noFill/>
          </p:spPr>
          <p:txBody>
            <a:bodyPr wrap="square" rtlCol="0">
              <a:spAutoFit/>
            </a:bodyPr>
            <a:lstStyle/>
            <a:p>
              <a:r>
                <a:rPr lang="en-US" sz="1050" b="0" i="0" u="none" strike="noStrike" baseline="0">
                  <a:latin typeface="Archivo Condensed Condensed Lig" pitchFamily="2" charset="0"/>
                </a:rPr>
                <a:t>Source : </a:t>
              </a:r>
              <a:r>
                <a:rPr lang="fr-FR" sz="1050" b="0" i="0" u="none" strike="noStrike" baseline="0">
                  <a:latin typeface="Archivo Condensed Condensed Lig" pitchFamily="2" charset="0"/>
                </a:rPr>
                <a:t>INSTITUT DE LA STATISTIQUE DU QUÉBEC. </a:t>
              </a:r>
              <a:r>
                <a:rPr lang="fr-FR" sz="1050" b="0" i="1" u="none" strike="noStrike" baseline="0">
                  <a:latin typeface="Archivo Condensed Condensed Lig" pitchFamily="2" charset="0"/>
                </a:rPr>
                <a:t>Enquête québécoise sur le développement des enfants à la maternelle</a:t>
              </a:r>
              <a:r>
                <a:rPr lang="fr-FR" sz="1050" b="0" i="0" u="none" strike="noStrike" baseline="0">
                  <a:latin typeface="Archivo Condensed Condensed Lig" pitchFamily="2" charset="0"/>
                </a:rPr>
                <a:t>, 2012, 2017 et 2022.</a:t>
              </a:r>
            </a:p>
          </p:txBody>
        </p:sp>
        <p:grpSp>
          <p:nvGrpSpPr>
            <p:cNvPr id="9" name="Groupe 8">
              <a:extLst>
                <a:ext uri="{FF2B5EF4-FFF2-40B4-BE49-F238E27FC236}">
                  <a16:creationId xmlns:a16="http://schemas.microsoft.com/office/drawing/2014/main" id="{C7C49A97-C91E-E153-FC72-709A1D4203A4}"/>
                </a:ext>
              </a:extLst>
            </p:cNvPr>
            <p:cNvGrpSpPr/>
            <p:nvPr/>
          </p:nvGrpSpPr>
          <p:grpSpPr>
            <a:xfrm>
              <a:off x="6305431" y="2776556"/>
              <a:ext cx="3645412" cy="1839311"/>
              <a:chOff x="7253502" y="3354647"/>
              <a:chExt cx="3645412" cy="1839311"/>
            </a:xfrm>
          </p:grpSpPr>
          <p:grpSp>
            <p:nvGrpSpPr>
              <p:cNvPr id="28" name="Groupe 27">
                <a:extLst>
                  <a:ext uri="{FF2B5EF4-FFF2-40B4-BE49-F238E27FC236}">
                    <a16:creationId xmlns:a16="http://schemas.microsoft.com/office/drawing/2014/main" id="{9AC45786-0EF0-3E9A-3B89-2F42241BA1B8}"/>
                  </a:ext>
                </a:extLst>
              </p:cNvPr>
              <p:cNvGrpSpPr/>
              <p:nvPr/>
            </p:nvGrpSpPr>
            <p:grpSpPr>
              <a:xfrm>
                <a:off x="7253502" y="3354647"/>
                <a:ext cx="3645412" cy="1839311"/>
                <a:chOff x="7253502" y="3354647"/>
                <a:chExt cx="3645412" cy="1839311"/>
              </a:xfrm>
            </p:grpSpPr>
            <p:sp>
              <p:nvSpPr>
                <p:cNvPr id="32" name="Forme libre : forme 31">
                  <a:extLst>
                    <a:ext uri="{FF2B5EF4-FFF2-40B4-BE49-F238E27FC236}">
                      <a16:creationId xmlns:a16="http://schemas.microsoft.com/office/drawing/2014/main" id="{35F3A9F2-25F9-6AE1-F6C0-C1F75C632AD8}"/>
                    </a:ext>
                  </a:extLst>
                </p:cNvPr>
                <p:cNvSpPr/>
                <p:nvPr/>
              </p:nvSpPr>
              <p:spPr>
                <a:xfrm>
                  <a:off x="7253502" y="3645580"/>
                  <a:ext cx="1113170" cy="1548000"/>
                </a:xfrm>
                <a:custGeom>
                  <a:avLst/>
                  <a:gdLst>
                    <a:gd name="csX0" fmla="*/ 414001 w 828001"/>
                    <a:gd name="csY0" fmla="*/ 0 h 1852261"/>
                    <a:gd name="csX1" fmla="*/ 828001 w 828001"/>
                    <a:gd name="csY1" fmla="*/ 499216 h 1852261"/>
                    <a:gd name="csX2" fmla="*/ 825703 w 828001"/>
                    <a:gd name="csY2" fmla="*/ 526698 h 1852261"/>
                    <a:gd name="csX3" fmla="*/ 828000 w 828001"/>
                    <a:gd name="csY3" fmla="*/ 526698 h 1852261"/>
                    <a:gd name="csX4" fmla="*/ 828000 w 828001"/>
                    <a:gd name="csY4" fmla="*/ 1852261 h 1852261"/>
                    <a:gd name="csX5" fmla="*/ 0 w 828001"/>
                    <a:gd name="csY5" fmla="*/ 1852261 h 1852261"/>
                    <a:gd name="csX6" fmla="*/ 0 w 828001"/>
                    <a:gd name="csY6" fmla="*/ 526698 h 1852261"/>
                    <a:gd name="csX7" fmla="*/ 2299 w 828001"/>
                    <a:gd name="csY7" fmla="*/ 526698 h 1852261"/>
                    <a:gd name="csX8" fmla="*/ 1 w 828001"/>
                    <a:gd name="csY8" fmla="*/ 499216 h 1852261"/>
                    <a:gd name="csX9" fmla="*/ 414001 w 828001"/>
                    <a:gd name="csY9" fmla="*/ 0 h 18522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28001" h="1852261">
                      <a:moveTo>
                        <a:pt x="414001" y="0"/>
                      </a:moveTo>
                      <a:cubicBezTo>
                        <a:pt x="642647" y="0"/>
                        <a:pt x="828001" y="223507"/>
                        <a:pt x="828001" y="499216"/>
                      </a:cubicBezTo>
                      <a:lnTo>
                        <a:pt x="825703" y="526698"/>
                      </a:lnTo>
                      <a:lnTo>
                        <a:pt x="828000" y="526698"/>
                      </a:lnTo>
                      <a:lnTo>
                        <a:pt x="828000" y="1852261"/>
                      </a:lnTo>
                      <a:lnTo>
                        <a:pt x="0" y="1852261"/>
                      </a:lnTo>
                      <a:lnTo>
                        <a:pt x="0" y="526698"/>
                      </a:lnTo>
                      <a:lnTo>
                        <a:pt x="2299" y="526698"/>
                      </a:lnTo>
                      <a:lnTo>
                        <a:pt x="1" y="499216"/>
                      </a:lnTo>
                      <a:cubicBezTo>
                        <a:pt x="1" y="223507"/>
                        <a:pt x="185355" y="0"/>
                        <a:pt x="414001" y="0"/>
                      </a:cubicBezTo>
                      <a:close/>
                    </a:path>
                  </a:pathLst>
                </a:custGeom>
                <a:solidFill>
                  <a:srgbClr val="B0D6E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CA"/>
                </a:p>
              </p:txBody>
            </p:sp>
            <p:sp>
              <p:nvSpPr>
                <p:cNvPr id="33" name="Forme libre : forme 32">
                  <a:extLst>
                    <a:ext uri="{FF2B5EF4-FFF2-40B4-BE49-F238E27FC236}">
                      <a16:creationId xmlns:a16="http://schemas.microsoft.com/office/drawing/2014/main" id="{06BC2B1A-05BB-7ABA-8737-F84DB3243B4B}"/>
                    </a:ext>
                  </a:extLst>
                </p:cNvPr>
                <p:cNvSpPr/>
                <p:nvPr/>
              </p:nvSpPr>
              <p:spPr>
                <a:xfrm>
                  <a:off x="8503101" y="3465958"/>
                  <a:ext cx="1113170" cy="1728000"/>
                </a:xfrm>
                <a:custGeom>
                  <a:avLst/>
                  <a:gdLst>
                    <a:gd name="csX0" fmla="*/ 414001 w 828001"/>
                    <a:gd name="csY0" fmla="*/ 0 h 1852261"/>
                    <a:gd name="csX1" fmla="*/ 828001 w 828001"/>
                    <a:gd name="csY1" fmla="*/ 499216 h 1852261"/>
                    <a:gd name="csX2" fmla="*/ 825703 w 828001"/>
                    <a:gd name="csY2" fmla="*/ 526698 h 1852261"/>
                    <a:gd name="csX3" fmla="*/ 828000 w 828001"/>
                    <a:gd name="csY3" fmla="*/ 526698 h 1852261"/>
                    <a:gd name="csX4" fmla="*/ 828000 w 828001"/>
                    <a:gd name="csY4" fmla="*/ 1852261 h 1852261"/>
                    <a:gd name="csX5" fmla="*/ 0 w 828001"/>
                    <a:gd name="csY5" fmla="*/ 1852261 h 1852261"/>
                    <a:gd name="csX6" fmla="*/ 0 w 828001"/>
                    <a:gd name="csY6" fmla="*/ 526698 h 1852261"/>
                    <a:gd name="csX7" fmla="*/ 2299 w 828001"/>
                    <a:gd name="csY7" fmla="*/ 526698 h 1852261"/>
                    <a:gd name="csX8" fmla="*/ 1 w 828001"/>
                    <a:gd name="csY8" fmla="*/ 499216 h 1852261"/>
                    <a:gd name="csX9" fmla="*/ 414001 w 828001"/>
                    <a:gd name="csY9" fmla="*/ 0 h 18522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28001" h="1852261">
                      <a:moveTo>
                        <a:pt x="414001" y="0"/>
                      </a:moveTo>
                      <a:cubicBezTo>
                        <a:pt x="642647" y="0"/>
                        <a:pt x="828001" y="223507"/>
                        <a:pt x="828001" y="499216"/>
                      </a:cubicBezTo>
                      <a:lnTo>
                        <a:pt x="825703" y="526698"/>
                      </a:lnTo>
                      <a:lnTo>
                        <a:pt x="828000" y="526698"/>
                      </a:lnTo>
                      <a:lnTo>
                        <a:pt x="828000" y="1852261"/>
                      </a:lnTo>
                      <a:lnTo>
                        <a:pt x="0" y="1852261"/>
                      </a:lnTo>
                      <a:lnTo>
                        <a:pt x="0" y="526698"/>
                      </a:lnTo>
                      <a:lnTo>
                        <a:pt x="2299" y="526698"/>
                      </a:lnTo>
                      <a:lnTo>
                        <a:pt x="1" y="499216"/>
                      </a:lnTo>
                      <a:cubicBezTo>
                        <a:pt x="1" y="223507"/>
                        <a:pt x="185355" y="0"/>
                        <a:pt x="414001" y="0"/>
                      </a:cubicBezTo>
                      <a:close/>
                    </a:path>
                  </a:pathLst>
                </a:custGeom>
                <a:solidFill>
                  <a:srgbClr val="8B979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CA"/>
                </a:p>
              </p:txBody>
            </p:sp>
            <p:sp>
              <p:nvSpPr>
                <p:cNvPr id="34" name="Forme libre : forme 33">
                  <a:extLst>
                    <a:ext uri="{FF2B5EF4-FFF2-40B4-BE49-F238E27FC236}">
                      <a16:creationId xmlns:a16="http://schemas.microsoft.com/office/drawing/2014/main" id="{CEF8B217-0B54-A347-5B44-1B58D26E3EF6}"/>
                    </a:ext>
                  </a:extLst>
                </p:cNvPr>
                <p:cNvSpPr/>
                <p:nvPr/>
              </p:nvSpPr>
              <p:spPr>
                <a:xfrm>
                  <a:off x="9785744" y="3354647"/>
                  <a:ext cx="1113170" cy="1836000"/>
                </a:xfrm>
                <a:custGeom>
                  <a:avLst/>
                  <a:gdLst>
                    <a:gd name="csX0" fmla="*/ 414001 w 828001"/>
                    <a:gd name="csY0" fmla="*/ 0 h 1852261"/>
                    <a:gd name="csX1" fmla="*/ 828001 w 828001"/>
                    <a:gd name="csY1" fmla="*/ 499216 h 1852261"/>
                    <a:gd name="csX2" fmla="*/ 825703 w 828001"/>
                    <a:gd name="csY2" fmla="*/ 526698 h 1852261"/>
                    <a:gd name="csX3" fmla="*/ 828000 w 828001"/>
                    <a:gd name="csY3" fmla="*/ 526698 h 1852261"/>
                    <a:gd name="csX4" fmla="*/ 828000 w 828001"/>
                    <a:gd name="csY4" fmla="*/ 1852261 h 1852261"/>
                    <a:gd name="csX5" fmla="*/ 0 w 828001"/>
                    <a:gd name="csY5" fmla="*/ 1852261 h 1852261"/>
                    <a:gd name="csX6" fmla="*/ 0 w 828001"/>
                    <a:gd name="csY6" fmla="*/ 526698 h 1852261"/>
                    <a:gd name="csX7" fmla="*/ 2299 w 828001"/>
                    <a:gd name="csY7" fmla="*/ 526698 h 1852261"/>
                    <a:gd name="csX8" fmla="*/ 1 w 828001"/>
                    <a:gd name="csY8" fmla="*/ 499216 h 1852261"/>
                    <a:gd name="csX9" fmla="*/ 414001 w 828001"/>
                    <a:gd name="csY9" fmla="*/ 0 h 18522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828001" h="1852261">
                      <a:moveTo>
                        <a:pt x="414001" y="0"/>
                      </a:moveTo>
                      <a:cubicBezTo>
                        <a:pt x="642647" y="0"/>
                        <a:pt x="828001" y="223507"/>
                        <a:pt x="828001" y="499216"/>
                      </a:cubicBezTo>
                      <a:lnTo>
                        <a:pt x="825703" y="526698"/>
                      </a:lnTo>
                      <a:lnTo>
                        <a:pt x="828000" y="526698"/>
                      </a:lnTo>
                      <a:lnTo>
                        <a:pt x="828000" y="1852261"/>
                      </a:lnTo>
                      <a:lnTo>
                        <a:pt x="0" y="1852261"/>
                      </a:lnTo>
                      <a:lnTo>
                        <a:pt x="0" y="526698"/>
                      </a:lnTo>
                      <a:lnTo>
                        <a:pt x="2299" y="526698"/>
                      </a:lnTo>
                      <a:lnTo>
                        <a:pt x="1" y="499216"/>
                      </a:lnTo>
                      <a:cubicBezTo>
                        <a:pt x="1" y="223507"/>
                        <a:pt x="185355" y="0"/>
                        <a:pt x="414001" y="0"/>
                      </a:cubicBezTo>
                      <a:close/>
                    </a:path>
                  </a:pathLst>
                </a:custGeom>
                <a:solidFill>
                  <a:srgbClr val="203B4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CA"/>
                </a:p>
              </p:txBody>
            </p:sp>
          </p:grpSp>
          <p:sp>
            <p:nvSpPr>
              <p:cNvPr id="29" name="ZoneTexte 28">
                <a:extLst>
                  <a:ext uri="{FF2B5EF4-FFF2-40B4-BE49-F238E27FC236}">
                    <a16:creationId xmlns:a16="http://schemas.microsoft.com/office/drawing/2014/main" id="{158F7082-5886-1596-FB65-B87A0E1DC353}"/>
                  </a:ext>
                </a:extLst>
              </p:cNvPr>
              <p:cNvSpPr txBox="1"/>
              <p:nvPr/>
            </p:nvSpPr>
            <p:spPr>
              <a:xfrm>
                <a:off x="7319590" y="4652210"/>
                <a:ext cx="1047082" cy="400110"/>
              </a:xfrm>
              <a:prstGeom prst="rect">
                <a:avLst/>
              </a:prstGeom>
              <a:noFill/>
            </p:spPr>
            <p:txBody>
              <a:bodyPr wrap="none" rtlCol="0">
                <a:spAutoFit/>
              </a:bodyPr>
              <a:lstStyle/>
              <a:p>
                <a:r>
                  <a:rPr lang="fr-FR" sz="2000" b="1">
                    <a:latin typeface="Archivo ExtraBold" pitchFamily="2" charset="0"/>
                    <a:cs typeface="Archivo ExtraBold" pitchFamily="2" charset="0"/>
                  </a:rPr>
                  <a:t>25,6 %</a:t>
                </a:r>
                <a:endParaRPr lang="fr-CA" sz="2000" b="1">
                  <a:latin typeface="Archivo ExtraBold" pitchFamily="2" charset="0"/>
                  <a:cs typeface="Archivo ExtraBold" pitchFamily="2" charset="0"/>
                </a:endParaRPr>
              </a:p>
            </p:txBody>
          </p:sp>
          <p:sp>
            <p:nvSpPr>
              <p:cNvPr id="30" name="ZoneTexte 29">
                <a:extLst>
                  <a:ext uri="{FF2B5EF4-FFF2-40B4-BE49-F238E27FC236}">
                    <a16:creationId xmlns:a16="http://schemas.microsoft.com/office/drawing/2014/main" id="{DE643488-61F0-9211-3E03-B3D4ED8FED31}"/>
                  </a:ext>
                </a:extLst>
              </p:cNvPr>
              <p:cNvSpPr txBox="1"/>
              <p:nvPr/>
            </p:nvSpPr>
            <p:spPr>
              <a:xfrm>
                <a:off x="8591686" y="4667550"/>
                <a:ext cx="936000" cy="400110"/>
              </a:xfrm>
              <a:prstGeom prst="rect">
                <a:avLst/>
              </a:prstGeom>
              <a:noFill/>
            </p:spPr>
            <p:txBody>
              <a:bodyPr wrap="none" rtlCol="0">
                <a:spAutoFit/>
              </a:bodyPr>
              <a:lstStyle/>
              <a:p>
                <a:r>
                  <a:rPr lang="fr-FR" sz="2000" b="1">
                    <a:latin typeface="Archivo ExtraBold" pitchFamily="2" charset="0"/>
                    <a:cs typeface="Archivo ExtraBold" pitchFamily="2" charset="0"/>
                  </a:rPr>
                  <a:t>27,7 %</a:t>
                </a:r>
                <a:endParaRPr lang="fr-CA" sz="2000" b="1">
                  <a:latin typeface="Archivo ExtraBold" pitchFamily="2" charset="0"/>
                  <a:cs typeface="Archivo ExtraBold" pitchFamily="2" charset="0"/>
                </a:endParaRPr>
              </a:p>
            </p:txBody>
          </p:sp>
          <p:sp>
            <p:nvSpPr>
              <p:cNvPr id="31" name="ZoneTexte 30">
                <a:extLst>
                  <a:ext uri="{FF2B5EF4-FFF2-40B4-BE49-F238E27FC236}">
                    <a16:creationId xmlns:a16="http://schemas.microsoft.com/office/drawing/2014/main" id="{19AC5966-710C-95F6-C716-71E66E020D69}"/>
                  </a:ext>
                </a:extLst>
              </p:cNvPr>
              <p:cNvSpPr txBox="1"/>
              <p:nvPr/>
            </p:nvSpPr>
            <p:spPr>
              <a:xfrm>
                <a:off x="9818788" y="4667550"/>
                <a:ext cx="1047082" cy="400110"/>
              </a:xfrm>
              <a:prstGeom prst="rect">
                <a:avLst/>
              </a:prstGeom>
              <a:noFill/>
            </p:spPr>
            <p:txBody>
              <a:bodyPr wrap="none" rtlCol="0">
                <a:spAutoFit/>
              </a:bodyPr>
              <a:lstStyle/>
              <a:p>
                <a:r>
                  <a:rPr lang="fr-FR" sz="2000" b="1">
                    <a:solidFill>
                      <a:schemeClr val="bg2"/>
                    </a:solidFill>
                    <a:latin typeface="Archivo ExtraBold" pitchFamily="2" charset="0"/>
                    <a:cs typeface="Archivo ExtraBold" pitchFamily="2" charset="0"/>
                  </a:rPr>
                  <a:t>28,7 %</a:t>
                </a:r>
                <a:endParaRPr lang="fr-CA" sz="2000" b="1">
                  <a:solidFill>
                    <a:schemeClr val="bg2"/>
                  </a:solidFill>
                  <a:latin typeface="Archivo ExtraBold" pitchFamily="2" charset="0"/>
                  <a:cs typeface="Archivo ExtraBold" pitchFamily="2" charset="0"/>
                </a:endParaRPr>
              </a:p>
            </p:txBody>
          </p:sp>
        </p:grpSp>
        <p:sp>
          <p:nvSpPr>
            <p:cNvPr id="12" name="ZoneTexte 11">
              <a:extLst>
                <a:ext uri="{FF2B5EF4-FFF2-40B4-BE49-F238E27FC236}">
                  <a16:creationId xmlns:a16="http://schemas.microsoft.com/office/drawing/2014/main" id="{26A5D4F2-E1F2-1337-6597-4AEFBF5283DE}"/>
                </a:ext>
              </a:extLst>
            </p:cNvPr>
            <p:cNvSpPr txBox="1"/>
            <p:nvPr/>
          </p:nvSpPr>
          <p:spPr>
            <a:xfrm>
              <a:off x="6603153" y="4610456"/>
              <a:ext cx="583814" cy="307777"/>
            </a:xfrm>
            <a:prstGeom prst="rect">
              <a:avLst/>
            </a:prstGeom>
            <a:noFill/>
          </p:spPr>
          <p:txBody>
            <a:bodyPr wrap="none" rtlCol="0">
              <a:spAutoFit/>
            </a:bodyPr>
            <a:lstStyle/>
            <a:p>
              <a:r>
                <a:rPr lang="fr-FR" sz="1400">
                  <a:latin typeface="Archivo" pitchFamily="2" charset="0"/>
                  <a:cs typeface="Archivo" pitchFamily="2" charset="0"/>
                </a:rPr>
                <a:t>2012</a:t>
              </a:r>
              <a:endParaRPr lang="fr-CA" sz="1400">
                <a:latin typeface="Archivo" pitchFamily="2" charset="0"/>
                <a:cs typeface="Archivo" pitchFamily="2" charset="0"/>
              </a:endParaRPr>
            </a:p>
          </p:txBody>
        </p:sp>
        <p:sp>
          <p:nvSpPr>
            <p:cNvPr id="13" name="ZoneTexte 12">
              <a:extLst>
                <a:ext uri="{FF2B5EF4-FFF2-40B4-BE49-F238E27FC236}">
                  <a16:creationId xmlns:a16="http://schemas.microsoft.com/office/drawing/2014/main" id="{57F97796-88D5-EAD2-D66F-34D59D353E3E}"/>
                </a:ext>
              </a:extLst>
            </p:cNvPr>
            <p:cNvSpPr txBox="1"/>
            <p:nvPr/>
          </p:nvSpPr>
          <p:spPr>
            <a:xfrm>
              <a:off x="7819707" y="4610456"/>
              <a:ext cx="582211" cy="307777"/>
            </a:xfrm>
            <a:prstGeom prst="rect">
              <a:avLst/>
            </a:prstGeom>
            <a:noFill/>
          </p:spPr>
          <p:txBody>
            <a:bodyPr wrap="none" rtlCol="0">
              <a:spAutoFit/>
            </a:bodyPr>
            <a:lstStyle/>
            <a:p>
              <a:r>
                <a:rPr lang="fr-FR" sz="1400">
                  <a:latin typeface="Archivo" pitchFamily="2" charset="0"/>
                  <a:cs typeface="Archivo" pitchFamily="2" charset="0"/>
                </a:rPr>
                <a:t>2017</a:t>
              </a:r>
              <a:endParaRPr lang="fr-CA" sz="1400">
                <a:latin typeface="Archivo" pitchFamily="2" charset="0"/>
                <a:cs typeface="Archivo" pitchFamily="2" charset="0"/>
              </a:endParaRPr>
            </a:p>
          </p:txBody>
        </p:sp>
        <p:sp>
          <p:nvSpPr>
            <p:cNvPr id="26" name="ZoneTexte 25">
              <a:extLst>
                <a:ext uri="{FF2B5EF4-FFF2-40B4-BE49-F238E27FC236}">
                  <a16:creationId xmlns:a16="http://schemas.microsoft.com/office/drawing/2014/main" id="{072F55E5-D0F7-F2D1-6488-64D687777ABD}"/>
                </a:ext>
              </a:extLst>
            </p:cNvPr>
            <p:cNvSpPr txBox="1"/>
            <p:nvPr/>
          </p:nvSpPr>
          <p:spPr>
            <a:xfrm>
              <a:off x="9123578" y="4610456"/>
              <a:ext cx="593432" cy="307777"/>
            </a:xfrm>
            <a:prstGeom prst="rect">
              <a:avLst/>
            </a:prstGeom>
            <a:noFill/>
          </p:spPr>
          <p:txBody>
            <a:bodyPr wrap="none" rtlCol="0">
              <a:spAutoFit/>
            </a:bodyPr>
            <a:lstStyle/>
            <a:p>
              <a:r>
                <a:rPr lang="fr-FR" sz="1400">
                  <a:latin typeface="Archivo" pitchFamily="2" charset="0"/>
                  <a:cs typeface="Archivo" pitchFamily="2" charset="0"/>
                </a:rPr>
                <a:t>2022</a:t>
              </a:r>
              <a:endParaRPr lang="fr-CA" sz="1400">
                <a:latin typeface="Archivo" pitchFamily="2" charset="0"/>
                <a:cs typeface="Archivo" pitchFamily="2" charset="0"/>
              </a:endParaRPr>
            </a:p>
          </p:txBody>
        </p:sp>
      </p:grpSp>
    </p:spTree>
    <p:extLst>
      <p:ext uri="{BB962C8B-B14F-4D97-AF65-F5344CB8AC3E}">
        <p14:creationId xmlns:p14="http://schemas.microsoft.com/office/powerpoint/2010/main" val="4216364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53E95-7FED-4284-2BA1-94E03B16D89F}"/>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796175AD-A9B6-32AA-0F62-A3A65192571F}"/>
              </a:ext>
            </a:extLst>
          </p:cNvPr>
          <p:cNvSpPr>
            <a:spLocks noGrp="1"/>
          </p:cNvSpPr>
          <p:nvPr>
            <p:ph type="title"/>
          </p:nvPr>
        </p:nvSpPr>
        <p:spPr/>
        <p:txBody>
          <a:bodyPr/>
          <a:lstStyle/>
          <a:p>
            <a:r>
              <a:rPr lang="fr-CA">
                <a:solidFill>
                  <a:schemeClr val="tx1"/>
                </a:solidFill>
              </a:rPr>
              <a:t>Des inégalités avant même l’entrée à la maternelle</a:t>
            </a:r>
          </a:p>
        </p:txBody>
      </p:sp>
      <p:sp>
        <p:nvSpPr>
          <p:cNvPr id="3" name="Espace réservé du pied de page 2">
            <a:extLst>
              <a:ext uri="{FF2B5EF4-FFF2-40B4-BE49-F238E27FC236}">
                <a16:creationId xmlns:a16="http://schemas.microsoft.com/office/drawing/2014/main" id="{9F3F24C4-A3C3-C0A9-3ACD-176119C581DA}"/>
              </a:ext>
            </a:extLst>
          </p:cNvPr>
          <p:cNvSpPr>
            <a:spLocks noGrp="1"/>
          </p:cNvSpPr>
          <p:nvPr>
            <p:ph type="ftr" sz="quarter" idx="13"/>
          </p:nvPr>
        </p:nvSpPr>
        <p:spPr/>
        <p:txBody>
          <a:bodyPr/>
          <a:lstStyle/>
          <a:p>
            <a:r>
              <a:rPr lang="fr-CA" dirty="0">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A930B12D-6096-1795-A1C4-0C411AB5B564}"/>
              </a:ext>
            </a:extLst>
          </p:cNvPr>
          <p:cNvSpPr>
            <a:spLocks noGrp="1"/>
          </p:cNvSpPr>
          <p:nvPr>
            <p:ph type="sldNum" sz="quarter" idx="14"/>
          </p:nvPr>
        </p:nvSpPr>
        <p:spPr/>
        <p:txBody>
          <a:bodyPr/>
          <a:lstStyle/>
          <a:p>
            <a:fld id="{17A260D5-0A9B-6D4D-ABBB-AE3076EC2542}" type="slidenum">
              <a:rPr lang="fr-CA" smtClean="0"/>
              <a:pPr/>
              <a:t>26</a:t>
            </a:fld>
            <a:endParaRPr lang="fr-CA" sz="1400"/>
          </a:p>
        </p:txBody>
      </p:sp>
      <p:sp>
        <p:nvSpPr>
          <p:cNvPr id="10" name="Espace réservé du texte 3">
            <a:extLst>
              <a:ext uri="{FF2B5EF4-FFF2-40B4-BE49-F238E27FC236}">
                <a16:creationId xmlns:a16="http://schemas.microsoft.com/office/drawing/2014/main" id="{2B9FC7A6-724B-3A00-7F00-C0D72B527AD0}"/>
              </a:ext>
            </a:extLst>
          </p:cNvPr>
          <p:cNvSpPr txBox="1">
            <a:spLocks/>
          </p:cNvSpPr>
          <p:nvPr/>
        </p:nvSpPr>
        <p:spPr>
          <a:xfrm>
            <a:off x="562367" y="1913757"/>
            <a:ext cx="5349074" cy="343134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dirty="0">
                <a:solidFill>
                  <a:schemeClr val="tx1"/>
                </a:solidFill>
              </a:rPr>
              <a:t>Les écarts sont particulièrement marqués selon le revenu du ménage. </a:t>
            </a:r>
          </a:p>
          <a:p>
            <a:pPr marL="285750" lvl="2" indent="-285750">
              <a:buFont typeface="Arial" panose="020B0604020202020204" pitchFamily="34" charset="0"/>
              <a:buChar char="•"/>
            </a:pPr>
            <a:r>
              <a:rPr lang="fr-FR" dirty="0">
                <a:solidFill>
                  <a:schemeClr val="tx1"/>
                </a:solidFill>
              </a:rPr>
              <a:t>En 2022, </a:t>
            </a:r>
            <a:r>
              <a:rPr lang="fr-FR" b="1" dirty="0">
                <a:solidFill>
                  <a:schemeClr val="tx1"/>
                </a:solidFill>
              </a:rPr>
              <a:t>43,8 %</a:t>
            </a:r>
            <a:r>
              <a:rPr lang="fr-FR" dirty="0">
                <a:solidFill>
                  <a:schemeClr val="tx1"/>
                </a:solidFill>
              </a:rPr>
              <a:t> des enfants de maternelle vivant dans une famille à </a:t>
            </a:r>
            <a:r>
              <a:rPr lang="fr-FR" b="1" dirty="0">
                <a:solidFill>
                  <a:schemeClr val="tx1"/>
                </a:solidFill>
              </a:rPr>
              <a:t>faible revenu </a:t>
            </a:r>
            <a:r>
              <a:rPr lang="fr-FR" dirty="0">
                <a:solidFill>
                  <a:schemeClr val="tx1"/>
                </a:solidFill>
              </a:rPr>
              <a:t>étaient vulnérables dans au moins un domaine de développement, comparativement à </a:t>
            </a:r>
            <a:r>
              <a:rPr lang="fr-FR" b="1" dirty="0">
                <a:solidFill>
                  <a:schemeClr val="tx1"/>
                </a:solidFill>
              </a:rPr>
              <a:t>17,5 %</a:t>
            </a:r>
            <a:r>
              <a:rPr lang="fr-FR" dirty="0">
                <a:solidFill>
                  <a:schemeClr val="tx1"/>
                </a:solidFill>
              </a:rPr>
              <a:t> dans les ménages à </a:t>
            </a:r>
            <a:r>
              <a:rPr lang="fr-FR" b="1" dirty="0">
                <a:solidFill>
                  <a:schemeClr val="tx1"/>
                </a:solidFill>
              </a:rPr>
              <a:t>revenu élevé</a:t>
            </a:r>
            <a:r>
              <a:rPr lang="fr-FR" dirty="0">
                <a:solidFill>
                  <a:schemeClr val="tx1"/>
                </a:solidFill>
              </a:rPr>
              <a:t>. Cette proportion diminue à mesure que le revenu du ménage augmente.</a:t>
            </a:r>
          </a:p>
        </p:txBody>
      </p:sp>
      <p:sp>
        <p:nvSpPr>
          <p:cNvPr id="8" name="ZoneTexte 7">
            <a:extLst>
              <a:ext uri="{FF2B5EF4-FFF2-40B4-BE49-F238E27FC236}">
                <a16:creationId xmlns:a16="http://schemas.microsoft.com/office/drawing/2014/main" id="{D70C9FAE-D455-FB98-A60B-DD0DD2A1F88E}"/>
              </a:ext>
            </a:extLst>
          </p:cNvPr>
          <p:cNvSpPr txBox="1"/>
          <p:nvPr/>
        </p:nvSpPr>
        <p:spPr>
          <a:xfrm>
            <a:off x="6819230" y="5032632"/>
            <a:ext cx="3701397" cy="738664"/>
          </a:xfrm>
          <a:prstGeom prst="rect">
            <a:avLst/>
          </a:prstGeom>
          <a:noFill/>
        </p:spPr>
        <p:txBody>
          <a:bodyPr wrap="square" rtlCol="0">
            <a:spAutoFit/>
          </a:bodyPr>
          <a:lstStyle/>
          <a:p>
            <a:r>
              <a:rPr lang="fr-FR" sz="1050" b="0" i="0" u="none" strike="noStrike" baseline="0">
                <a:latin typeface="Archivo Condensed Condensed Lig" pitchFamily="2" charset="0"/>
              </a:rPr>
              <a:t>Source : INSTITUT DE LA STATISTIQUE DU QUÉBEC. </a:t>
            </a:r>
            <a:r>
              <a:rPr lang="fr-FR" sz="1050" b="0" i="1" u="none" strike="noStrike" baseline="0">
                <a:latin typeface="Archivo Condensed Condensed Lig" pitchFamily="2" charset="0"/>
              </a:rPr>
              <a:t>Enquête québécoise sur le développement des enfants à la maternelle</a:t>
            </a:r>
            <a:r>
              <a:rPr lang="fr-FR" sz="1050" b="0" i="0" u="none" strike="noStrike" baseline="0">
                <a:latin typeface="Archivo Condensed Condensed Lig" pitchFamily="2" charset="0"/>
              </a:rPr>
              <a:t>, 2022, Enquête québécoise sur le parcours préscolaire des enfants de maternelle 2022, compilation spéciale.</a:t>
            </a:r>
          </a:p>
        </p:txBody>
      </p:sp>
      <p:pic>
        <p:nvPicPr>
          <p:cNvPr id="14" name="Image 13">
            <a:extLst>
              <a:ext uri="{FF2B5EF4-FFF2-40B4-BE49-F238E27FC236}">
                <a16:creationId xmlns:a16="http://schemas.microsoft.com/office/drawing/2014/main" id="{7A94DE5A-F53D-AA9F-3C62-2B12E0A80255}"/>
              </a:ext>
            </a:extLst>
          </p:cNvPr>
          <p:cNvPicPr>
            <a:picLocks noChangeAspect="1"/>
          </p:cNvPicPr>
          <p:nvPr/>
        </p:nvPicPr>
        <p:blipFill>
          <a:blip r:embed="rId3"/>
          <a:srcRect/>
          <a:stretch/>
        </p:blipFill>
        <p:spPr>
          <a:xfrm>
            <a:off x="6819230" y="2694620"/>
            <a:ext cx="4169401" cy="2159825"/>
          </a:xfrm>
          <a:prstGeom prst="rect">
            <a:avLst/>
          </a:prstGeom>
        </p:spPr>
      </p:pic>
      <p:sp>
        <p:nvSpPr>
          <p:cNvPr id="18" name="ZoneTexte 17">
            <a:extLst>
              <a:ext uri="{FF2B5EF4-FFF2-40B4-BE49-F238E27FC236}">
                <a16:creationId xmlns:a16="http://schemas.microsoft.com/office/drawing/2014/main" id="{07BE4DC6-98C0-CE14-B154-FB74461CFC87}"/>
              </a:ext>
            </a:extLst>
          </p:cNvPr>
          <p:cNvSpPr txBox="1"/>
          <p:nvPr/>
        </p:nvSpPr>
        <p:spPr>
          <a:xfrm>
            <a:off x="7112212" y="1913757"/>
            <a:ext cx="3576264" cy="738664"/>
          </a:xfrm>
          <a:prstGeom prst="rect">
            <a:avLst/>
          </a:prstGeom>
          <a:noFill/>
        </p:spPr>
        <p:txBody>
          <a:bodyPr wrap="square" rtlCol="0">
            <a:spAutoFit/>
          </a:bodyPr>
          <a:lstStyle/>
          <a:p>
            <a:pPr algn="ctr"/>
            <a:r>
              <a:rPr lang="fr-FR" sz="1400" b="0" i="0" u="none" strike="noStrike" baseline="0">
                <a:latin typeface="Archivo Condensed Condensed" panose="020B0604020202020204" charset="0"/>
                <a:cs typeface="Archivo Condensed Condensed" panose="020B0604020202020204" charset="0"/>
              </a:rPr>
              <a:t>Proportion d’enfants de maternelle 5 ans vulnérables</a:t>
            </a:r>
          </a:p>
          <a:p>
            <a:pPr algn="ctr"/>
            <a:r>
              <a:rPr lang="fr-FR" sz="1400" b="0" i="0" u="none" strike="noStrike" baseline="0">
                <a:latin typeface="Archivo Condensed Condensed" panose="020B0604020202020204" charset="0"/>
                <a:cs typeface="Archivo Condensed Condensed" panose="020B0604020202020204" charset="0"/>
              </a:rPr>
              <a:t>dans au moins un domaine de développement </a:t>
            </a:r>
          </a:p>
          <a:p>
            <a:pPr algn="ctr"/>
            <a:r>
              <a:rPr lang="fr-FR" sz="1400" b="0" i="0" u="none" strike="noStrike" baseline="0">
                <a:latin typeface="Archivo Condensed Condensed" panose="020B0604020202020204" charset="0"/>
                <a:cs typeface="Archivo Condensed Condensed" panose="020B0604020202020204" charset="0"/>
              </a:rPr>
              <a:t>selon le revenu du ménage en 2022 au Québec</a:t>
            </a:r>
          </a:p>
        </p:txBody>
      </p:sp>
    </p:spTree>
    <p:extLst>
      <p:ext uri="{BB962C8B-B14F-4D97-AF65-F5344CB8AC3E}">
        <p14:creationId xmlns:p14="http://schemas.microsoft.com/office/powerpoint/2010/main" val="1779235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B5AAFDC-43F5-711F-D8D8-5887B87C65E7}"/>
              </a:ext>
            </a:extLst>
          </p:cNvPr>
          <p:cNvSpPr>
            <a:spLocks noGrp="1"/>
          </p:cNvSpPr>
          <p:nvPr>
            <p:ph type="title"/>
          </p:nvPr>
        </p:nvSpPr>
        <p:spPr/>
        <p:txBody>
          <a:bodyPr/>
          <a:lstStyle/>
          <a:p>
            <a:r>
              <a:rPr lang="fr-CA">
                <a:solidFill>
                  <a:schemeClr val="tx1"/>
                </a:solidFill>
              </a:rPr>
              <a:t>Des trajectoires éducatives à risque</a:t>
            </a:r>
          </a:p>
        </p:txBody>
      </p:sp>
      <p:sp>
        <p:nvSpPr>
          <p:cNvPr id="3" name="Espace réservé du pied de page 2">
            <a:extLst>
              <a:ext uri="{FF2B5EF4-FFF2-40B4-BE49-F238E27FC236}">
                <a16:creationId xmlns:a16="http://schemas.microsoft.com/office/drawing/2014/main" id="{E851CA10-9702-4F3E-D537-233F1201BEC8}"/>
              </a:ext>
            </a:extLst>
          </p:cNvPr>
          <p:cNvSpPr>
            <a:spLocks noGrp="1"/>
          </p:cNvSpPr>
          <p:nvPr>
            <p:ph type="ftr" sz="quarter" idx="13"/>
          </p:nvPr>
        </p:nvSpPr>
        <p:spPr/>
        <p:txBody>
          <a:bodyPr/>
          <a:lstStyle/>
          <a:p>
            <a:r>
              <a:rPr lang="fr-CA" dirty="0">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2B5D2E28-7AEB-3A2B-A72A-40BC76F2A1C6}"/>
              </a:ext>
            </a:extLst>
          </p:cNvPr>
          <p:cNvSpPr>
            <a:spLocks noGrp="1"/>
          </p:cNvSpPr>
          <p:nvPr>
            <p:ph type="sldNum" sz="quarter" idx="14"/>
          </p:nvPr>
        </p:nvSpPr>
        <p:spPr/>
        <p:txBody>
          <a:bodyPr/>
          <a:lstStyle/>
          <a:p>
            <a:fld id="{17A260D5-0A9B-6D4D-ABBB-AE3076EC2542}" type="slidenum">
              <a:rPr lang="fr-CA" smtClean="0"/>
              <a:pPr/>
              <a:t>27</a:t>
            </a:fld>
            <a:endParaRPr lang="fr-CA" sz="1400"/>
          </a:p>
        </p:txBody>
      </p:sp>
      <p:sp>
        <p:nvSpPr>
          <p:cNvPr id="7" name="Rounded Rectangle 28">
            <a:extLst>
              <a:ext uri="{FF2B5EF4-FFF2-40B4-BE49-F238E27FC236}">
                <a16:creationId xmlns:a16="http://schemas.microsoft.com/office/drawing/2014/main" id="{6B599619-91F6-725B-06E3-B26C2AFF2FB6}"/>
              </a:ext>
            </a:extLst>
          </p:cNvPr>
          <p:cNvSpPr/>
          <p:nvPr/>
        </p:nvSpPr>
        <p:spPr>
          <a:xfrm>
            <a:off x="623887" y="1804902"/>
            <a:ext cx="5527264" cy="4124843"/>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152FD340-941D-5340-DF49-704077DFEF49}"/>
              </a:ext>
            </a:extLst>
          </p:cNvPr>
          <p:cNvSpPr txBox="1">
            <a:spLocks/>
          </p:cNvSpPr>
          <p:nvPr/>
        </p:nvSpPr>
        <p:spPr>
          <a:xfrm>
            <a:off x="803985" y="1967785"/>
            <a:ext cx="5056488"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Être vulnérable sur le plan du développement à la maternelle peut ultimement augmenter les probabilités de redoubler une année ou d’abandonner l’école. </a:t>
            </a:r>
          </a:p>
          <a:p>
            <a:pPr marL="285750" lvl="2" indent="-285750">
              <a:buFont typeface="Arial" panose="020B0604020202020204" pitchFamily="34" charset="0"/>
              <a:buChar char="•"/>
            </a:pPr>
            <a:r>
              <a:rPr lang="fr-FR">
                <a:solidFill>
                  <a:schemeClr val="tx1"/>
                </a:solidFill>
              </a:rPr>
              <a:t>Redoubler une année est associé à une plus grande probabilité de mettre fin à son parcours scolaire </a:t>
            </a:r>
            <a:r>
              <a:rPr lang="fr-FR" b="1">
                <a:solidFill>
                  <a:schemeClr val="tx1"/>
                </a:solidFill>
              </a:rPr>
              <a:t>sans diplôme ni qualification</a:t>
            </a:r>
            <a:r>
              <a:rPr lang="fr-FR">
                <a:solidFill>
                  <a:schemeClr val="tx1"/>
                </a:solidFill>
              </a:rPr>
              <a:t>. </a:t>
            </a:r>
          </a:p>
          <a:p>
            <a:pPr marL="285750" lvl="2" indent="-285750">
              <a:buFont typeface="Arial" panose="020B0604020202020204" pitchFamily="34" charset="0"/>
              <a:buChar char="•"/>
            </a:pPr>
            <a:r>
              <a:rPr lang="fr-FR">
                <a:solidFill>
                  <a:schemeClr val="tx1"/>
                </a:solidFill>
              </a:rPr>
              <a:t>Au Québec, plus de un étudiant sur 10 était dans cette situation en 2024.</a:t>
            </a:r>
          </a:p>
        </p:txBody>
      </p:sp>
      <p:sp>
        <p:nvSpPr>
          <p:cNvPr id="14" name="ZoneTexte 13">
            <a:extLst>
              <a:ext uri="{FF2B5EF4-FFF2-40B4-BE49-F238E27FC236}">
                <a16:creationId xmlns:a16="http://schemas.microsoft.com/office/drawing/2014/main" id="{1137BE1A-D510-2123-4CEF-938A6E67BE80}"/>
              </a:ext>
            </a:extLst>
          </p:cNvPr>
          <p:cNvSpPr txBox="1"/>
          <p:nvPr/>
        </p:nvSpPr>
        <p:spPr>
          <a:xfrm>
            <a:off x="7143837" y="2517397"/>
            <a:ext cx="2957862" cy="523220"/>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Taux de sorties sans diplôme ni qualification</a:t>
            </a:r>
          </a:p>
          <a:p>
            <a:pPr algn="ctr"/>
            <a:r>
              <a:rPr lang="fr-FR" sz="1400" b="0" i="0" u="none" strike="noStrike" baseline="0">
                <a:latin typeface="Archivo Condensed Condensed" panose="020B0604020202020204" charset="0"/>
                <a:cs typeface="Archivo Condensed Condensed" panose="020B0604020202020204" charset="0"/>
              </a:rPr>
              <a:t>au secondaire en 2023-2024 au Québec</a:t>
            </a:r>
          </a:p>
        </p:txBody>
      </p:sp>
      <p:sp>
        <p:nvSpPr>
          <p:cNvPr id="15" name="ZoneTexte 14">
            <a:extLst>
              <a:ext uri="{FF2B5EF4-FFF2-40B4-BE49-F238E27FC236}">
                <a16:creationId xmlns:a16="http://schemas.microsoft.com/office/drawing/2014/main" id="{2010E946-2E3F-6D63-1674-6B595CE09979}"/>
              </a:ext>
            </a:extLst>
          </p:cNvPr>
          <p:cNvSpPr txBox="1"/>
          <p:nvPr/>
        </p:nvSpPr>
        <p:spPr>
          <a:xfrm>
            <a:off x="7291323" y="4432105"/>
            <a:ext cx="2896698" cy="415498"/>
          </a:xfrm>
          <a:prstGeom prst="rect">
            <a:avLst/>
          </a:prstGeom>
          <a:noFill/>
        </p:spPr>
        <p:txBody>
          <a:bodyPr wrap="square" rtlCol="0">
            <a:spAutoFit/>
          </a:bodyPr>
          <a:lstStyle/>
          <a:p>
            <a:r>
              <a:rPr lang="fr-FR" sz="1050" b="0" i="0" u="none" strike="noStrike" baseline="0">
                <a:latin typeface="Archivo Condensed Light" pitchFamily="2" charset="0"/>
              </a:rPr>
              <a:t>Source : INSTITUT DE LA STATISTIQUE DU QUÉBEC. Sorties sans diplôme ni qualification au secondaire, 2025.</a:t>
            </a:r>
          </a:p>
        </p:txBody>
      </p:sp>
      <p:sp>
        <p:nvSpPr>
          <p:cNvPr id="17" name="ZoneTexte 16">
            <a:extLst>
              <a:ext uri="{FF2B5EF4-FFF2-40B4-BE49-F238E27FC236}">
                <a16:creationId xmlns:a16="http://schemas.microsoft.com/office/drawing/2014/main" id="{A153EAE3-A8D3-BA7E-A227-8E6E9935EFF8}"/>
              </a:ext>
            </a:extLst>
          </p:cNvPr>
          <p:cNvSpPr txBox="1"/>
          <p:nvPr/>
        </p:nvSpPr>
        <p:spPr>
          <a:xfrm>
            <a:off x="7194217" y="2897670"/>
            <a:ext cx="3090911" cy="1569660"/>
          </a:xfrm>
          <a:prstGeom prst="rect">
            <a:avLst/>
          </a:prstGeom>
          <a:noFill/>
        </p:spPr>
        <p:txBody>
          <a:bodyPr wrap="none" rtlCol="0">
            <a:spAutoFit/>
          </a:bodyPr>
          <a:lstStyle/>
          <a:p>
            <a:r>
              <a:rPr lang="fr-FR" sz="9600" b="1">
                <a:latin typeface="Archivo Condensed Light" pitchFamily="2" charset="0"/>
                <a:cs typeface="Archivo Condensed Light" pitchFamily="2" charset="0"/>
              </a:rPr>
              <a:t>14,2 %</a:t>
            </a:r>
            <a:endParaRPr lang="fr-CA" sz="9600" b="1">
              <a:latin typeface="Archivo Condensed Light" pitchFamily="2" charset="0"/>
              <a:cs typeface="Archivo Condensed Light" pitchFamily="2" charset="0"/>
            </a:endParaRPr>
          </a:p>
        </p:txBody>
      </p:sp>
      <p:grpSp>
        <p:nvGrpSpPr>
          <p:cNvPr id="22" name="Graphique 18">
            <a:extLst>
              <a:ext uri="{FF2B5EF4-FFF2-40B4-BE49-F238E27FC236}">
                <a16:creationId xmlns:a16="http://schemas.microsoft.com/office/drawing/2014/main" id="{33802000-0E06-525B-B0A6-848151142868}"/>
              </a:ext>
            </a:extLst>
          </p:cNvPr>
          <p:cNvGrpSpPr/>
          <p:nvPr/>
        </p:nvGrpSpPr>
        <p:grpSpPr>
          <a:xfrm rot="1010488">
            <a:off x="9139386" y="321723"/>
            <a:ext cx="1179645" cy="956814"/>
            <a:chOff x="5527194" y="5559988"/>
            <a:chExt cx="1148583" cy="826749"/>
          </a:xfrm>
          <a:solidFill>
            <a:schemeClr val="accent2"/>
          </a:solidFill>
        </p:grpSpPr>
        <p:sp>
          <p:nvSpPr>
            <p:cNvPr id="23" name="Rectangle 22">
              <a:extLst>
                <a:ext uri="{FF2B5EF4-FFF2-40B4-BE49-F238E27FC236}">
                  <a16:creationId xmlns:a16="http://schemas.microsoft.com/office/drawing/2014/main" id="{0A191EF7-2418-09E7-4F64-1BDA7A9B0B2B}"/>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24" name="Rectangle 23">
              <a:extLst>
                <a:ext uri="{FF2B5EF4-FFF2-40B4-BE49-F238E27FC236}">
                  <a16:creationId xmlns:a16="http://schemas.microsoft.com/office/drawing/2014/main" id="{A265D964-54C2-50BB-2DB7-AA919BAE86EF}"/>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
        <p:nvSpPr>
          <p:cNvPr id="25" name="Forme libre 15">
            <a:extLst>
              <a:ext uri="{FF2B5EF4-FFF2-40B4-BE49-F238E27FC236}">
                <a16:creationId xmlns:a16="http://schemas.microsoft.com/office/drawing/2014/main" id="{92344B44-B99C-CF3E-6C73-7701B3D83CF1}"/>
              </a:ext>
            </a:extLst>
          </p:cNvPr>
          <p:cNvSpPr/>
          <p:nvPr/>
        </p:nvSpPr>
        <p:spPr>
          <a:xfrm rot="14914695">
            <a:off x="10676711" y="969010"/>
            <a:ext cx="1429685" cy="185840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3"/>
          </a:solidFill>
          <a:ln w="9507" cap="flat">
            <a:noFill/>
            <a:prstDash val="solid"/>
            <a:miter/>
          </a:ln>
        </p:spPr>
        <p:txBody>
          <a:bodyPr/>
          <a:lstStyle/>
          <a:p>
            <a:endParaRPr lang="fr-CA"/>
          </a:p>
        </p:txBody>
      </p:sp>
    </p:spTree>
    <p:extLst>
      <p:ext uri="{BB962C8B-B14F-4D97-AF65-F5344CB8AC3E}">
        <p14:creationId xmlns:p14="http://schemas.microsoft.com/office/powerpoint/2010/main" val="3330749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F0802-0A3E-7F5D-47A6-331C19F48F7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AE799AA-7B8B-A8A5-FC8E-F3B6D4B9A7E4}"/>
              </a:ext>
            </a:extLst>
          </p:cNvPr>
          <p:cNvSpPr>
            <a:spLocks noGrp="1"/>
          </p:cNvSpPr>
          <p:nvPr>
            <p:ph type="title"/>
          </p:nvPr>
        </p:nvSpPr>
        <p:spPr>
          <a:xfrm>
            <a:off x="623887" y="620713"/>
            <a:ext cx="10899881" cy="1069975"/>
          </a:xfrm>
        </p:spPr>
        <p:txBody>
          <a:bodyPr/>
          <a:lstStyle/>
          <a:p>
            <a:r>
              <a:rPr lang="fr-CA">
                <a:solidFill>
                  <a:schemeClr val="tx1"/>
                </a:solidFill>
              </a:rPr>
              <a:t>Des trajectoires éducatives à risque</a:t>
            </a:r>
          </a:p>
        </p:txBody>
      </p:sp>
      <p:sp>
        <p:nvSpPr>
          <p:cNvPr id="4" name="Espace réservé du pied de page 3">
            <a:extLst>
              <a:ext uri="{FF2B5EF4-FFF2-40B4-BE49-F238E27FC236}">
                <a16:creationId xmlns:a16="http://schemas.microsoft.com/office/drawing/2014/main" id="{5FBC8F61-A733-0F1D-7FAA-BC6F216CAF86}"/>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5" name="Espace réservé du numéro de diapositive 4">
            <a:extLst>
              <a:ext uri="{FF2B5EF4-FFF2-40B4-BE49-F238E27FC236}">
                <a16:creationId xmlns:a16="http://schemas.microsoft.com/office/drawing/2014/main" id="{54EE1103-7F7D-EEAB-1803-34A4A73B5A1B}"/>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6" name="Rounded Rectangle 28">
            <a:extLst>
              <a:ext uri="{FF2B5EF4-FFF2-40B4-BE49-F238E27FC236}">
                <a16:creationId xmlns:a16="http://schemas.microsoft.com/office/drawing/2014/main" id="{D3FF027F-3BE8-94C9-E071-B7C1BD0E30AD}"/>
              </a:ext>
            </a:extLst>
          </p:cNvPr>
          <p:cNvSpPr/>
          <p:nvPr/>
        </p:nvSpPr>
        <p:spPr>
          <a:xfrm>
            <a:off x="6947647" y="1706433"/>
            <a:ext cx="4231341" cy="3930768"/>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7" name="ZoneTexte 6">
            <a:extLst>
              <a:ext uri="{FF2B5EF4-FFF2-40B4-BE49-F238E27FC236}">
                <a16:creationId xmlns:a16="http://schemas.microsoft.com/office/drawing/2014/main" id="{8E73B01E-1348-DE55-B34A-5DF1722D59FB}"/>
              </a:ext>
            </a:extLst>
          </p:cNvPr>
          <p:cNvSpPr txBox="1"/>
          <p:nvPr/>
        </p:nvSpPr>
        <p:spPr>
          <a:xfrm>
            <a:off x="7178025" y="1905039"/>
            <a:ext cx="3770583" cy="461665"/>
          </a:xfrm>
          <a:prstGeom prst="rect">
            <a:avLst/>
          </a:prstGeom>
          <a:noFill/>
        </p:spPr>
        <p:txBody>
          <a:bodyPr wrap="none" rtlCol="0">
            <a:spAutoFit/>
          </a:bodyPr>
          <a:lstStyle/>
          <a:p>
            <a:pPr algn="ctr"/>
            <a:r>
              <a:rPr lang="fr-FR" sz="1200" b="0" i="0" u="none" strike="noStrike" baseline="0">
                <a:latin typeface="Archivo Condensed Condensed" panose="020B0604020202020204" charset="0"/>
                <a:cs typeface="Archivo Condensed Condensed" panose="020B0604020202020204" charset="0"/>
              </a:rPr>
              <a:t>Pourcentage d’élèves ayant redoublé au primaire ou au secondaire </a:t>
            </a:r>
          </a:p>
          <a:p>
            <a:pPr algn="ctr"/>
            <a:r>
              <a:rPr lang="fr-FR" sz="1200" b="0" i="0" u="none" strike="noStrike" baseline="0">
                <a:latin typeface="Archivo Condensed Condensed" panose="020B0604020202020204" charset="0"/>
                <a:cs typeface="Archivo Condensed Condensed" panose="020B0604020202020204" charset="0"/>
              </a:rPr>
              <a:t>au Québec et au Canada en 2018</a:t>
            </a:r>
          </a:p>
        </p:txBody>
      </p:sp>
      <p:sp>
        <p:nvSpPr>
          <p:cNvPr id="9" name="ZoneTexte 8">
            <a:extLst>
              <a:ext uri="{FF2B5EF4-FFF2-40B4-BE49-F238E27FC236}">
                <a16:creationId xmlns:a16="http://schemas.microsoft.com/office/drawing/2014/main" id="{2660CEAE-0E8D-BF1F-0C3E-8FC6DF2EB3DD}"/>
              </a:ext>
            </a:extLst>
          </p:cNvPr>
          <p:cNvSpPr txBox="1"/>
          <p:nvPr/>
        </p:nvSpPr>
        <p:spPr>
          <a:xfrm>
            <a:off x="6947647" y="5692184"/>
            <a:ext cx="4168588" cy="338554"/>
          </a:xfrm>
          <a:prstGeom prst="rect">
            <a:avLst/>
          </a:prstGeom>
          <a:noFill/>
        </p:spPr>
        <p:txBody>
          <a:bodyPr wrap="square" rtlCol="0">
            <a:spAutoFit/>
          </a:bodyPr>
          <a:lstStyle/>
          <a:p>
            <a:r>
              <a:rPr lang="fr-FR" sz="800" b="0" i="0" u="none" strike="noStrike" baseline="0">
                <a:latin typeface="Archivo Condensed Condensed Lig" pitchFamily="2" charset="0"/>
              </a:rPr>
              <a:t>Source : HAECK, C., G. LACROIX et G. SANTAROSSA. </a:t>
            </a:r>
            <a:r>
              <a:rPr lang="fr-FR" sz="800" b="0" i="1" u="none" strike="noStrike" baseline="0">
                <a:latin typeface="Archivo Condensed Condensed Lig" pitchFamily="2" charset="0"/>
              </a:rPr>
              <a:t>Les effets du redoublement sur la réussite scolaire des élèves au Québec : une évaluation économétrique</a:t>
            </a:r>
            <a:r>
              <a:rPr lang="fr-FR" sz="800" b="0" i="0" u="none" strike="noStrike" baseline="0">
                <a:latin typeface="Archivo Condensed Condensed Lig" pitchFamily="2" charset="0"/>
              </a:rPr>
              <a:t>, 2022.</a:t>
            </a:r>
          </a:p>
        </p:txBody>
      </p:sp>
      <p:grpSp>
        <p:nvGrpSpPr>
          <p:cNvPr id="11" name="Groupe 10">
            <a:extLst>
              <a:ext uri="{FF2B5EF4-FFF2-40B4-BE49-F238E27FC236}">
                <a16:creationId xmlns:a16="http://schemas.microsoft.com/office/drawing/2014/main" id="{14E7BD4E-4E66-94FC-FC0C-DF0DBAE88B8C}"/>
              </a:ext>
            </a:extLst>
          </p:cNvPr>
          <p:cNvGrpSpPr/>
          <p:nvPr/>
        </p:nvGrpSpPr>
        <p:grpSpPr>
          <a:xfrm>
            <a:off x="9109425" y="3724082"/>
            <a:ext cx="1705694" cy="1822540"/>
            <a:chOff x="7385127" y="2182601"/>
            <a:chExt cx="1705694" cy="1822540"/>
          </a:xfrm>
        </p:grpSpPr>
        <p:sp>
          <p:nvSpPr>
            <p:cNvPr id="13" name="Ellipse 12">
              <a:extLst>
                <a:ext uri="{FF2B5EF4-FFF2-40B4-BE49-F238E27FC236}">
                  <a16:creationId xmlns:a16="http://schemas.microsoft.com/office/drawing/2014/main" id="{F726BFBE-3818-EE45-04F2-6D9C8CACFA4E}"/>
                </a:ext>
              </a:extLst>
            </p:cNvPr>
            <p:cNvSpPr>
              <a:spLocks noChangeAspect="1"/>
            </p:cNvSpPr>
            <p:nvPr/>
          </p:nvSpPr>
          <p:spPr>
            <a:xfrm>
              <a:off x="7385127" y="2182601"/>
              <a:ext cx="1536303" cy="1536303"/>
            </a:xfrm>
            <a:prstGeom prst="ellipse">
              <a:avLst/>
            </a:prstGeom>
            <a:solidFill>
              <a:srgbClr val="B0D6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a:solidFill>
                    <a:srgbClr val="203B47"/>
                  </a:solidFill>
                  <a:latin typeface="Archivo ExtraBold" pitchFamily="2" charset="0"/>
                  <a:cs typeface="Archivo ExtraBold" pitchFamily="2" charset="0"/>
                </a:rPr>
                <a:t>5,1 %</a:t>
              </a:r>
              <a:endParaRPr lang="fr-CA" sz="2400" b="1">
                <a:solidFill>
                  <a:srgbClr val="203B47"/>
                </a:solidFill>
                <a:latin typeface="Archivo ExtraBold" pitchFamily="2" charset="0"/>
                <a:cs typeface="Archivo ExtraBold" pitchFamily="2" charset="0"/>
              </a:endParaRPr>
            </a:p>
          </p:txBody>
        </p:sp>
        <p:sp>
          <p:nvSpPr>
            <p:cNvPr id="15" name="ZoneTexte 14">
              <a:extLst>
                <a:ext uri="{FF2B5EF4-FFF2-40B4-BE49-F238E27FC236}">
                  <a16:creationId xmlns:a16="http://schemas.microsoft.com/office/drawing/2014/main" id="{26376E1B-343E-F9A1-7915-62264DCB040B}"/>
                </a:ext>
              </a:extLst>
            </p:cNvPr>
            <p:cNvSpPr txBox="1"/>
            <p:nvPr/>
          </p:nvSpPr>
          <p:spPr>
            <a:xfrm>
              <a:off x="8153278" y="3697364"/>
              <a:ext cx="937543" cy="307777"/>
            </a:xfrm>
            <a:prstGeom prst="rect">
              <a:avLst/>
            </a:prstGeom>
            <a:noFill/>
            <a:ln>
              <a:noFill/>
            </a:ln>
          </p:spPr>
          <p:txBody>
            <a:bodyPr wrap="square">
              <a:spAutoFit/>
            </a:bodyPr>
            <a:lstStyle/>
            <a:p>
              <a:pPr marR="3600"/>
              <a:r>
                <a:rPr lang="fr-FR" sz="1400" b="0" i="0" u="none" strike="noStrike" baseline="0">
                  <a:solidFill>
                    <a:srgbClr val="1A1918"/>
                  </a:solidFill>
                  <a:latin typeface="Archivo" pitchFamily="2" charset="0"/>
                  <a:cs typeface="Archivo" pitchFamily="2" charset="0"/>
                </a:rPr>
                <a:t>Canada</a:t>
              </a:r>
              <a:endParaRPr lang="fr-CA" sz="1400">
                <a:latin typeface="Archivo" pitchFamily="2" charset="0"/>
                <a:cs typeface="Archivo" pitchFamily="2" charset="0"/>
              </a:endParaRPr>
            </a:p>
          </p:txBody>
        </p:sp>
      </p:grpSp>
      <p:grpSp>
        <p:nvGrpSpPr>
          <p:cNvPr id="17" name="Groupe 16">
            <a:extLst>
              <a:ext uri="{FF2B5EF4-FFF2-40B4-BE49-F238E27FC236}">
                <a16:creationId xmlns:a16="http://schemas.microsoft.com/office/drawing/2014/main" id="{B39829A5-6BCC-39BE-6FD3-F3ADEBCCD9BC}"/>
              </a:ext>
            </a:extLst>
          </p:cNvPr>
          <p:cNvGrpSpPr/>
          <p:nvPr/>
        </p:nvGrpSpPr>
        <p:grpSpPr>
          <a:xfrm>
            <a:off x="7354695" y="2565310"/>
            <a:ext cx="1908000" cy="2140487"/>
            <a:chOff x="8903430" y="2914924"/>
            <a:chExt cx="1908000" cy="2140487"/>
          </a:xfrm>
        </p:grpSpPr>
        <p:sp>
          <p:nvSpPr>
            <p:cNvPr id="21" name="Ellipse 20">
              <a:extLst>
                <a:ext uri="{FF2B5EF4-FFF2-40B4-BE49-F238E27FC236}">
                  <a16:creationId xmlns:a16="http://schemas.microsoft.com/office/drawing/2014/main" id="{C763C822-8D52-B92A-A108-F713D9A0EBDC}"/>
                </a:ext>
              </a:extLst>
            </p:cNvPr>
            <p:cNvSpPr>
              <a:spLocks noChangeAspect="1"/>
            </p:cNvSpPr>
            <p:nvPr/>
          </p:nvSpPr>
          <p:spPr>
            <a:xfrm>
              <a:off x="8903430" y="2914924"/>
              <a:ext cx="1908000" cy="1908000"/>
            </a:xfrm>
            <a:prstGeom prst="ellipse">
              <a:avLst/>
            </a:prstGeom>
            <a:solidFill>
              <a:srgbClr val="203B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a:solidFill>
                    <a:schemeClr val="bg1"/>
                  </a:solidFill>
                  <a:latin typeface="Archivo ExtraBold" pitchFamily="2" charset="0"/>
                  <a:cs typeface="Archivo ExtraBold" pitchFamily="2" charset="0"/>
                </a:rPr>
                <a:t>11,5 %</a:t>
              </a:r>
              <a:endParaRPr lang="fr-CA" sz="2400" b="1">
                <a:solidFill>
                  <a:schemeClr val="bg1"/>
                </a:solidFill>
                <a:latin typeface="Archivo ExtraBold" pitchFamily="2" charset="0"/>
                <a:cs typeface="Archivo ExtraBold" pitchFamily="2" charset="0"/>
              </a:endParaRPr>
            </a:p>
          </p:txBody>
        </p:sp>
        <p:sp>
          <p:nvSpPr>
            <p:cNvPr id="23" name="ZoneTexte 22">
              <a:extLst>
                <a:ext uri="{FF2B5EF4-FFF2-40B4-BE49-F238E27FC236}">
                  <a16:creationId xmlns:a16="http://schemas.microsoft.com/office/drawing/2014/main" id="{C2B3B522-8C69-D1D0-8EEC-E4E2734CD3E8}"/>
                </a:ext>
              </a:extLst>
            </p:cNvPr>
            <p:cNvSpPr txBox="1"/>
            <p:nvPr/>
          </p:nvSpPr>
          <p:spPr>
            <a:xfrm>
              <a:off x="8903430" y="4747634"/>
              <a:ext cx="828000" cy="307777"/>
            </a:xfrm>
            <a:prstGeom prst="rect">
              <a:avLst/>
            </a:prstGeom>
            <a:noFill/>
            <a:ln>
              <a:noFill/>
            </a:ln>
          </p:spPr>
          <p:txBody>
            <a:bodyPr wrap="square">
              <a:spAutoFit/>
            </a:bodyPr>
            <a:lstStyle/>
            <a:p>
              <a:pPr marR="3600"/>
              <a:r>
                <a:rPr lang="fr-FR" sz="1400" b="0" i="0" u="none" strike="noStrike" baseline="0">
                  <a:solidFill>
                    <a:srgbClr val="1A1918"/>
                  </a:solidFill>
                  <a:latin typeface="Archivo" pitchFamily="2" charset="0"/>
                  <a:cs typeface="Archivo" pitchFamily="2" charset="0"/>
                </a:rPr>
                <a:t>Québec</a:t>
              </a:r>
              <a:endParaRPr lang="fr-CA" sz="1400">
                <a:latin typeface="Archivo" pitchFamily="2" charset="0"/>
                <a:cs typeface="Archivo" pitchFamily="2" charset="0"/>
              </a:endParaRPr>
            </a:p>
          </p:txBody>
        </p:sp>
      </p:grpSp>
      <p:pic>
        <p:nvPicPr>
          <p:cNvPr id="18" name="Image 17">
            <a:extLst>
              <a:ext uri="{FF2B5EF4-FFF2-40B4-BE49-F238E27FC236}">
                <a16:creationId xmlns:a16="http://schemas.microsoft.com/office/drawing/2014/main" id="{737E49A2-CA40-39AD-7634-26DB4D9ED808}"/>
              </a:ext>
            </a:extLst>
          </p:cNvPr>
          <p:cNvPicPr>
            <a:picLocks noChangeAspect="1"/>
          </p:cNvPicPr>
          <p:nvPr/>
        </p:nvPicPr>
        <p:blipFill>
          <a:blip r:embed="rId3"/>
          <a:stretch>
            <a:fillRect/>
          </a:stretch>
        </p:blipFill>
        <p:spPr>
          <a:xfrm>
            <a:off x="1124513" y="2581734"/>
            <a:ext cx="4425390" cy="2916614"/>
          </a:xfrm>
          <a:prstGeom prst="rect">
            <a:avLst/>
          </a:prstGeom>
        </p:spPr>
      </p:pic>
      <p:sp>
        <p:nvSpPr>
          <p:cNvPr id="20" name="ZoneTexte 19">
            <a:extLst>
              <a:ext uri="{FF2B5EF4-FFF2-40B4-BE49-F238E27FC236}">
                <a16:creationId xmlns:a16="http://schemas.microsoft.com/office/drawing/2014/main" id="{3E9BEDA9-8972-5EA0-E03A-4046DA34B5C6}"/>
              </a:ext>
            </a:extLst>
          </p:cNvPr>
          <p:cNvSpPr txBox="1"/>
          <p:nvPr/>
        </p:nvSpPr>
        <p:spPr>
          <a:xfrm>
            <a:off x="1074229" y="5692184"/>
            <a:ext cx="4640771" cy="338554"/>
          </a:xfrm>
          <a:prstGeom prst="rect">
            <a:avLst/>
          </a:prstGeom>
          <a:noFill/>
        </p:spPr>
        <p:txBody>
          <a:bodyPr wrap="square" rtlCol="0">
            <a:spAutoFit/>
          </a:bodyPr>
          <a:lstStyle/>
          <a:p>
            <a:r>
              <a:rPr lang="fr-FR" sz="800" b="0" i="0" u="none" strike="noStrike" baseline="0">
                <a:latin typeface="Archivo Condensed Condensed Lig" pitchFamily="2" charset="0"/>
              </a:rPr>
              <a:t>Source : HAECK, C., G. LACROIX et G. SANTAROSSA. </a:t>
            </a:r>
            <a:r>
              <a:rPr lang="fr-FR" sz="800" b="0" i="1" u="none" strike="noStrike" baseline="0">
                <a:latin typeface="Archivo Condensed Condensed Lig" pitchFamily="2" charset="0"/>
              </a:rPr>
              <a:t>Les effets du redoublement sur la réussite scolaire des élèves au Québec : une évaluation économétrique</a:t>
            </a:r>
            <a:r>
              <a:rPr lang="fr-FR" sz="800" b="0" i="0" u="none" strike="noStrike" baseline="0">
                <a:latin typeface="Archivo Condensed Condensed Lig" pitchFamily="2" charset="0"/>
              </a:rPr>
              <a:t>, 2022.</a:t>
            </a:r>
          </a:p>
        </p:txBody>
      </p:sp>
      <p:sp>
        <p:nvSpPr>
          <p:cNvPr id="24" name="ZoneTexte 23">
            <a:extLst>
              <a:ext uri="{FF2B5EF4-FFF2-40B4-BE49-F238E27FC236}">
                <a16:creationId xmlns:a16="http://schemas.microsoft.com/office/drawing/2014/main" id="{CCD565E2-F7FF-865C-A0E7-CD7240D397F3}"/>
              </a:ext>
            </a:extLst>
          </p:cNvPr>
          <p:cNvSpPr txBox="1"/>
          <p:nvPr/>
        </p:nvSpPr>
        <p:spPr>
          <a:xfrm>
            <a:off x="1451917" y="1979448"/>
            <a:ext cx="3770583" cy="461665"/>
          </a:xfrm>
          <a:prstGeom prst="rect">
            <a:avLst/>
          </a:prstGeom>
          <a:noFill/>
        </p:spPr>
        <p:txBody>
          <a:bodyPr wrap="none" rtlCol="0">
            <a:spAutoFit/>
          </a:bodyPr>
          <a:lstStyle/>
          <a:p>
            <a:pPr algn="ctr"/>
            <a:r>
              <a:rPr lang="fr-FR" sz="1200" b="0" i="0" u="none" strike="noStrike" baseline="0">
                <a:latin typeface="Archivo Condensed Condensed" panose="020B0604020202020204" charset="0"/>
                <a:cs typeface="Archivo Condensed Condensed" panose="020B0604020202020204" charset="0"/>
              </a:rPr>
              <a:t>Pourcentage d’élèves ayant redoublé au primaire ou au secondaire </a:t>
            </a:r>
          </a:p>
          <a:p>
            <a:pPr algn="ctr"/>
            <a:r>
              <a:rPr lang="fr-FR" sz="1200" b="0" i="0" u="none" strike="noStrike" baseline="0">
                <a:latin typeface="Archivo Condensed Condensed" panose="020B0604020202020204" charset="0"/>
                <a:cs typeface="Archivo Condensed Condensed" panose="020B0604020202020204" charset="0"/>
              </a:rPr>
              <a:t>au Québec et au Canada en 2018</a:t>
            </a:r>
          </a:p>
        </p:txBody>
      </p:sp>
    </p:spTree>
    <p:extLst>
      <p:ext uri="{BB962C8B-B14F-4D97-AF65-F5344CB8AC3E}">
        <p14:creationId xmlns:p14="http://schemas.microsoft.com/office/powerpoint/2010/main" val="2963859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alpha val="74000"/>
          </a:schemeClr>
        </a:solidFill>
        <a:effectLst/>
      </p:bgPr>
    </p:bg>
    <p:spTree>
      <p:nvGrpSpPr>
        <p:cNvPr id="1" name="">
          <a:extLst>
            <a:ext uri="{FF2B5EF4-FFF2-40B4-BE49-F238E27FC236}">
              <a16:creationId xmlns:a16="http://schemas.microsoft.com/office/drawing/2014/main" id="{ACD60786-DD93-5F20-D881-2DCD48210773}"/>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B2FD6F0A-3D8B-6EA6-CBD3-473C7CAB3EEC}"/>
              </a:ext>
            </a:extLst>
          </p:cNvPr>
          <p:cNvPicPr>
            <a:picLocks noChangeAspect="1"/>
          </p:cNvPicPr>
          <p:nvPr/>
        </p:nvPicPr>
        <p:blipFill>
          <a:blip r:embed="rId2"/>
          <a:stretch>
            <a:fillRect/>
          </a:stretch>
        </p:blipFill>
        <p:spPr>
          <a:xfrm>
            <a:off x="7613920" y="0"/>
            <a:ext cx="4578080" cy="6858000"/>
          </a:xfrm>
          <a:prstGeom prst="rect">
            <a:avLst/>
          </a:prstGeom>
        </p:spPr>
      </p:pic>
      <p:sp>
        <p:nvSpPr>
          <p:cNvPr id="11" name="Titre 3">
            <a:extLst>
              <a:ext uri="{FF2B5EF4-FFF2-40B4-BE49-F238E27FC236}">
                <a16:creationId xmlns:a16="http://schemas.microsoft.com/office/drawing/2014/main" id="{31B01736-484D-2163-1133-4272BA4ED520}"/>
              </a:ext>
            </a:extLst>
          </p:cNvPr>
          <p:cNvSpPr txBox="1">
            <a:spLocks/>
          </p:cNvSpPr>
          <p:nvPr/>
        </p:nvSpPr>
        <p:spPr>
          <a:xfrm>
            <a:off x="509668" y="2177125"/>
            <a:ext cx="6398782"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r>
              <a:rPr lang="fr-FR" sz="3200" b="0">
                <a:solidFill>
                  <a:schemeClr val="tx1"/>
                </a:solidFill>
                <a:latin typeface="Archivo Condensed Condensed Medium" panose="020B0604020202020204" charset="0"/>
                <a:cs typeface="Archivo Condensed Condensed Medium" panose="020B0604020202020204" charset="0"/>
              </a:rPr>
              <a:t>Les facteurs qui peuvent influencer </a:t>
            </a:r>
          </a:p>
          <a:p>
            <a:r>
              <a:rPr lang="fr-FR" sz="3200" b="0">
                <a:solidFill>
                  <a:schemeClr val="tx1"/>
                </a:solidFill>
                <a:latin typeface="Archivo Condensed Condensed Medium" panose="020B0604020202020204" charset="0"/>
                <a:cs typeface="Archivo Condensed Condensed Medium" panose="020B0604020202020204" charset="0"/>
              </a:rPr>
              <a:t>les parcours de vie</a:t>
            </a:r>
            <a:endParaRPr lang="fr-CA" sz="3200" b="0">
              <a:solidFill>
                <a:schemeClr val="tx1"/>
              </a:solidFill>
              <a:latin typeface="Archivo Condensed Condensed Medium" panose="020B0604020202020204" charset="0"/>
              <a:cs typeface="Archivo Condensed Condensed Medium" panose="020B0604020202020204" charset="0"/>
            </a:endParaRPr>
          </a:p>
        </p:txBody>
      </p:sp>
      <p:grpSp>
        <p:nvGrpSpPr>
          <p:cNvPr id="20" name="Graphique 18">
            <a:extLst>
              <a:ext uri="{FF2B5EF4-FFF2-40B4-BE49-F238E27FC236}">
                <a16:creationId xmlns:a16="http://schemas.microsoft.com/office/drawing/2014/main" id="{577A9AF6-3AD9-EF5F-F996-6B36E5967592}"/>
              </a:ext>
            </a:extLst>
          </p:cNvPr>
          <p:cNvGrpSpPr/>
          <p:nvPr/>
        </p:nvGrpSpPr>
        <p:grpSpPr>
          <a:xfrm rot="20267438">
            <a:off x="-441573" y="4102682"/>
            <a:ext cx="1902482" cy="1543110"/>
            <a:chOff x="5527194" y="5559988"/>
            <a:chExt cx="1148583" cy="826749"/>
          </a:xfrm>
          <a:solidFill>
            <a:schemeClr val="accent6"/>
          </a:solidFill>
        </p:grpSpPr>
        <p:sp>
          <p:nvSpPr>
            <p:cNvPr id="21" name="Rectangle 20">
              <a:extLst>
                <a:ext uri="{FF2B5EF4-FFF2-40B4-BE49-F238E27FC236}">
                  <a16:creationId xmlns:a16="http://schemas.microsoft.com/office/drawing/2014/main" id="{74BF11F7-B81B-B3C9-D9B2-4E3E589B2488}"/>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22" name="Rectangle 21">
              <a:extLst>
                <a:ext uri="{FF2B5EF4-FFF2-40B4-BE49-F238E27FC236}">
                  <a16:creationId xmlns:a16="http://schemas.microsoft.com/office/drawing/2014/main" id="{338ACB41-912E-5D08-9E7E-85C1B5C5FA9F}"/>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
        <p:nvSpPr>
          <p:cNvPr id="23" name="Forme libre 15">
            <a:extLst>
              <a:ext uri="{FF2B5EF4-FFF2-40B4-BE49-F238E27FC236}">
                <a16:creationId xmlns:a16="http://schemas.microsoft.com/office/drawing/2014/main" id="{9848D2B3-00E9-B6D7-9CAC-F6EE88E0F168}"/>
              </a:ext>
            </a:extLst>
          </p:cNvPr>
          <p:cNvSpPr/>
          <p:nvPr/>
        </p:nvSpPr>
        <p:spPr>
          <a:xfrm rot="16813010">
            <a:off x="2149309" y="5391058"/>
            <a:ext cx="1429685" cy="185840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1"/>
          </a:solidFill>
          <a:ln w="9507" cap="flat">
            <a:noFill/>
            <a:prstDash val="solid"/>
            <a:miter/>
          </a:ln>
        </p:spPr>
        <p:txBody>
          <a:bodyPr/>
          <a:lstStyle/>
          <a:p>
            <a:endParaRPr lang="fr-CA"/>
          </a:p>
        </p:txBody>
      </p:sp>
      <p:sp>
        <p:nvSpPr>
          <p:cNvPr id="25" name="Forme libre 24">
            <a:extLst>
              <a:ext uri="{FF2B5EF4-FFF2-40B4-BE49-F238E27FC236}">
                <a16:creationId xmlns:a16="http://schemas.microsoft.com/office/drawing/2014/main" id="{4A81E206-6E5E-A7F0-9955-5F26E7FB28B5}"/>
              </a:ext>
            </a:extLst>
          </p:cNvPr>
          <p:cNvSpPr>
            <a:spLocks noChangeAspect="1"/>
          </p:cNvSpPr>
          <p:nvPr/>
        </p:nvSpPr>
        <p:spPr>
          <a:xfrm rot="400775">
            <a:off x="6894346" y="-200175"/>
            <a:ext cx="1642492" cy="1641777"/>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253B47"/>
          </a:solidFill>
          <a:ln w="9507" cap="flat">
            <a:noFill/>
            <a:prstDash val="solid"/>
            <a:miter/>
          </a:ln>
        </p:spPr>
        <p:txBody>
          <a:bodyPr/>
          <a:lstStyle/>
          <a:p>
            <a:endParaRPr lang="fr-CA"/>
          </a:p>
        </p:txBody>
      </p:sp>
    </p:spTree>
    <p:extLst>
      <p:ext uri="{BB962C8B-B14F-4D97-AF65-F5344CB8AC3E}">
        <p14:creationId xmlns:p14="http://schemas.microsoft.com/office/powerpoint/2010/main" val="889701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00E01-11B4-8E30-65AF-7C2348FEE771}"/>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ED607088-1D5D-B0D6-B02C-304B986F9027}"/>
              </a:ext>
            </a:extLst>
          </p:cNvPr>
          <p:cNvSpPr>
            <a:spLocks noGrp="1"/>
          </p:cNvSpPr>
          <p:nvPr>
            <p:ph type="ftr" sz="quarter" idx="13"/>
          </p:nvPr>
        </p:nvSpPr>
        <p:spPr>
          <a:xfrm>
            <a:off x="623887" y="6333284"/>
            <a:ext cx="5349073" cy="365125"/>
          </a:xfrm>
        </p:spPr>
        <p:txBody>
          <a:bodyPr/>
          <a:lstStyle/>
          <a:p>
            <a:r>
              <a:rPr lang="fr-CA"/>
              <a:t>Observatoire des tout-petits</a:t>
            </a:r>
          </a:p>
        </p:txBody>
      </p:sp>
      <p:sp>
        <p:nvSpPr>
          <p:cNvPr id="4" name="Espace réservé du numéro de diapositive 3">
            <a:extLst>
              <a:ext uri="{FF2B5EF4-FFF2-40B4-BE49-F238E27FC236}">
                <a16:creationId xmlns:a16="http://schemas.microsoft.com/office/drawing/2014/main" id="{1192344E-82AD-B145-8892-71867B9C9834}"/>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Archiv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CA" sz="1400" b="0" i="0" u="none" strike="noStrike" kern="1200" cap="none" spc="0" normalizeH="0" baseline="0" noProof="0">
              <a:ln>
                <a:noFill/>
              </a:ln>
              <a:solidFill>
                <a:srgbClr val="000000"/>
              </a:solidFill>
              <a:effectLst/>
              <a:uLnTx/>
              <a:uFillTx/>
              <a:latin typeface="Archivo"/>
              <a:ea typeface="+mn-ea"/>
              <a:cs typeface="+mn-cs"/>
            </a:endParaRPr>
          </a:p>
        </p:txBody>
      </p:sp>
      <p:sp>
        <p:nvSpPr>
          <p:cNvPr id="2" name="Titre 1">
            <a:extLst>
              <a:ext uri="{FF2B5EF4-FFF2-40B4-BE49-F238E27FC236}">
                <a16:creationId xmlns:a16="http://schemas.microsoft.com/office/drawing/2014/main" id="{E7405DB1-8B80-4B99-BD59-9308839741FD}"/>
              </a:ext>
            </a:extLst>
          </p:cNvPr>
          <p:cNvSpPr>
            <a:spLocks noGrp="1"/>
          </p:cNvSpPr>
          <p:nvPr>
            <p:ph type="title"/>
          </p:nvPr>
        </p:nvSpPr>
        <p:spPr>
          <a:xfrm>
            <a:off x="623887" y="620713"/>
            <a:ext cx="10899881" cy="1069975"/>
          </a:xfrm>
        </p:spPr>
        <p:txBody>
          <a:bodyPr/>
          <a:lstStyle/>
          <a:p>
            <a:r>
              <a:rPr lang="fr-CA">
                <a:solidFill>
                  <a:schemeClr val="tx1"/>
                </a:solidFill>
              </a:rPr>
              <a:t>Table des matières</a:t>
            </a:r>
          </a:p>
        </p:txBody>
      </p:sp>
      <p:sp>
        <p:nvSpPr>
          <p:cNvPr id="9" name="Forme libre 23">
            <a:extLst>
              <a:ext uri="{FF2B5EF4-FFF2-40B4-BE49-F238E27FC236}">
                <a16:creationId xmlns:a16="http://schemas.microsoft.com/office/drawing/2014/main" id="{F1C3313D-8689-7F79-692F-1A721B341606}"/>
              </a:ext>
            </a:extLst>
          </p:cNvPr>
          <p:cNvSpPr>
            <a:spLocks noChangeAspect="1"/>
          </p:cNvSpPr>
          <p:nvPr/>
        </p:nvSpPr>
        <p:spPr>
          <a:xfrm>
            <a:off x="10086079" y="4908433"/>
            <a:ext cx="1255424" cy="1246020"/>
          </a:xfrm>
          <a:custGeom>
            <a:avLst/>
            <a:gdLst>
              <a:gd name="csX0" fmla="*/ 811433 w 1622865"/>
              <a:gd name="csY0" fmla="*/ 798624 h 1609704"/>
              <a:gd name="csX1" fmla="*/ 12462 w 1622865"/>
              <a:gd name="csY1" fmla="*/ 657805 h 1609704"/>
              <a:gd name="csX2" fmla="*/ 670553 w 1622865"/>
              <a:gd name="csY2" fmla="*/ 1597248 h 1609704"/>
              <a:gd name="csX3" fmla="*/ 1610404 w 1622865"/>
              <a:gd name="csY3" fmla="*/ 939443 h 1609704"/>
              <a:gd name="csX4" fmla="*/ 952313 w 1622865"/>
              <a:gd name="csY4" fmla="*/ 0 h 1609704"/>
              <a:gd name="csX5" fmla="*/ 811433 w 1622865"/>
              <a:gd name="csY5" fmla="*/ 798624 h 1609704"/>
            </a:gdLst>
            <a:ahLst/>
            <a:cxnLst>
              <a:cxn ang="0">
                <a:pos x="csX0" y="csY0"/>
              </a:cxn>
              <a:cxn ang="0">
                <a:pos x="csX1" y="csY1"/>
              </a:cxn>
              <a:cxn ang="0">
                <a:pos x="csX2" y="csY2"/>
              </a:cxn>
              <a:cxn ang="0">
                <a:pos x="csX3" y="csY3"/>
              </a:cxn>
              <a:cxn ang="0">
                <a:pos x="csX4" y="csY4"/>
              </a:cxn>
              <a:cxn ang="0">
                <a:pos x="csX5" y="csY5"/>
              </a:cxn>
            </a:cxnLst>
            <a:rect l="l" t="t" r="r" b="b"/>
            <a:pathLst>
              <a:path w="1622865" h="1609704">
                <a:moveTo>
                  <a:pt x="811433" y="798624"/>
                </a:moveTo>
                <a:lnTo>
                  <a:pt x="12462" y="657805"/>
                </a:lnTo>
                <a:cubicBezTo>
                  <a:pt x="-65346" y="1098873"/>
                  <a:pt x="229293" y="1519474"/>
                  <a:pt x="670553" y="1597248"/>
                </a:cubicBezTo>
                <a:cubicBezTo>
                  <a:pt x="1111812" y="1675022"/>
                  <a:pt x="1532596" y="1380511"/>
                  <a:pt x="1610404" y="939443"/>
                </a:cubicBezTo>
                <a:cubicBezTo>
                  <a:pt x="1688212" y="498375"/>
                  <a:pt x="1393573" y="77774"/>
                  <a:pt x="952313" y="0"/>
                </a:cubicBezTo>
                <a:lnTo>
                  <a:pt x="811433" y="798624"/>
                </a:lnTo>
                <a:close/>
              </a:path>
            </a:pathLst>
          </a:custGeom>
          <a:solidFill>
            <a:srgbClr val="F7BBD4"/>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 name="ZoneTexte 10">
            <a:extLst>
              <a:ext uri="{FF2B5EF4-FFF2-40B4-BE49-F238E27FC236}">
                <a16:creationId xmlns:a16="http://schemas.microsoft.com/office/drawing/2014/main" id="{BFB63484-C04B-7570-9CE9-7FDD692B80B9}"/>
              </a:ext>
            </a:extLst>
          </p:cNvPr>
          <p:cNvSpPr txBox="1"/>
          <p:nvPr/>
        </p:nvSpPr>
        <p:spPr>
          <a:xfrm>
            <a:off x="2860744" y="2105703"/>
            <a:ext cx="194316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Pourquoi investir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en petite enfance</a:t>
            </a:r>
            <a:endParaRPr kumimoji="0" lang="fr-CA" b="0" i="0" u="none" strike="noStrike" kern="1200" cap="none" spc="0" normalizeH="0" baseline="0" noProof="0">
              <a:ln>
                <a:noFill/>
              </a:ln>
              <a:solidFill>
                <a:srgbClr val="000000"/>
              </a:solidFill>
              <a:effectLst/>
              <a:uLnTx/>
              <a:uFillTx/>
              <a:latin typeface="Archivo"/>
              <a:ea typeface="+mn-ea"/>
              <a:cs typeface="+mn-cs"/>
            </a:endParaRPr>
          </a:p>
        </p:txBody>
      </p:sp>
      <p:sp>
        <p:nvSpPr>
          <p:cNvPr id="10" name="Forme libre 33">
            <a:extLst>
              <a:ext uri="{FF2B5EF4-FFF2-40B4-BE49-F238E27FC236}">
                <a16:creationId xmlns:a16="http://schemas.microsoft.com/office/drawing/2014/main" id="{DA2F1F20-014C-C00A-5D09-0680A7F34DBE}"/>
              </a:ext>
            </a:extLst>
          </p:cNvPr>
          <p:cNvSpPr>
            <a:spLocks noChangeAspect="1"/>
          </p:cNvSpPr>
          <p:nvPr/>
        </p:nvSpPr>
        <p:spPr>
          <a:xfrm rot="875874">
            <a:off x="10952819" y="3204821"/>
            <a:ext cx="1120883" cy="1498950"/>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rgbClr val="203B47"/>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23" name="Graphique 18">
            <a:extLst>
              <a:ext uri="{FF2B5EF4-FFF2-40B4-BE49-F238E27FC236}">
                <a16:creationId xmlns:a16="http://schemas.microsoft.com/office/drawing/2014/main" id="{25B850B5-3F48-8384-6722-94321A7D94B3}"/>
              </a:ext>
            </a:extLst>
          </p:cNvPr>
          <p:cNvGrpSpPr/>
          <p:nvPr/>
        </p:nvGrpSpPr>
        <p:grpSpPr>
          <a:xfrm rot="323479">
            <a:off x="8094059" y="5460373"/>
            <a:ext cx="1456396" cy="1132482"/>
            <a:chOff x="3606800" y="4724290"/>
            <a:chExt cx="1637473" cy="1382840"/>
          </a:xfrm>
          <a:solidFill>
            <a:srgbClr val="B0D6EB"/>
          </a:solidFill>
        </p:grpSpPr>
        <p:grpSp>
          <p:nvGrpSpPr>
            <p:cNvPr id="24" name="Graphique 18">
              <a:extLst>
                <a:ext uri="{FF2B5EF4-FFF2-40B4-BE49-F238E27FC236}">
                  <a16:creationId xmlns:a16="http://schemas.microsoft.com/office/drawing/2014/main" id="{8C520756-88E8-B995-4C2C-C3E058251274}"/>
                </a:ext>
              </a:extLst>
            </p:cNvPr>
            <p:cNvGrpSpPr/>
            <p:nvPr/>
          </p:nvGrpSpPr>
          <p:grpSpPr>
            <a:xfrm>
              <a:off x="3606800" y="4755556"/>
              <a:ext cx="1637473" cy="1284474"/>
              <a:chOff x="3606800" y="4755556"/>
              <a:chExt cx="1637473" cy="1284474"/>
            </a:xfrm>
            <a:grpFill/>
          </p:grpSpPr>
          <p:sp>
            <p:nvSpPr>
              <p:cNvPr id="26" name="Forme libre 27">
                <a:extLst>
                  <a:ext uri="{FF2B5EF4-FFF2-40B4-BE49-F238E27FC236}">
                    <a16:creationId xmlns:a16="http://schemas.microsoft.com/office/drawing/2014/main" id="{F632DAD6-4E4B-0D92-209D-09FDA216A029}"/>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7" name="Forme libre 28">
                <a:extLst>
                  <a:ext uri="{FF2B5EF4-FFF2-40B4-BE49-F238E27FC236}">
                    <a16:creationId xmlns:a16="http://schemas.microsoft.com/office/drawing/2014/main" id="{5969AAED-867E-1D9B-5DFB-DC86401D425D}"/>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5" name="Forme libre 29">
              <a:extLst>
                <a:ext uri="{FF2B5EF4-FFF2-40B4-BE49-F238E27FC236}">
                  <a16:creationId xmlns:a16="http://schemas.microsoft.com/office/drawing/2014/main" id="{2B04353A-E2F9-B7A2-0F65-8FDE8C90F250}"/>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5" name="Sous-titre 18">
            <a:extLst>
              <a:ext uri="{FF2B5EF4-FFF2-40B4-BE49-F238E27FC236}">
                <a16:creationId xmlns:a16="http://schemas.microsoft.com/office/drawing/2014/main" id="{9B094D1C-C92E-1E2D-B4D6-450D0F9ED4D2}"/>
              </a:ext>
            </a:extLst>
          </p:cNvPr>
          <p:cNvSpPr txBox="1">
            <a:spLocks/>
          </p:cNvSpPr>
          <p:nvPr/>
        </p:nvSpPr>
        <p:spPr>
          <a:xfrm>
            <a:off x="1288909" y="2151071"/>
            <a:ext cx="1429554" cy="555597"/>
          </a:xfrm>
          <a:prstGeom prst="roundRect">
            <a:avLst>
              <a:gd name="adj" fmla="val 50000"/>
            </a:avLst>
          </a:prstGeom>
          <a:solidFill>
            <a:srgbClr val="F18DB7"/>
          </a:solidFill>
        </p:spPr>
        <p:txBody>
          <a:bodyPr wrap="square">
            <a:sp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1"/>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1"/>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1"/>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1"/>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tx1"/>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1"/>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1"/>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1"/>
                </a:solidFill>
                <a:latin typeface="Archivo Condensed Condensed" pitchFamily="2" charset="77"/>
                <a:ea typeface="+mn-ea"/>
                <a:cs typeface="Archivo Condensed Condensed" pitchFamily="2" charset="77"/>
              </a:defRPr>
            </a:lvl9pPr>
          </a:lstStyle>
          <a:p>
            <a:pPr algn="ctr"/>
            <a:r>
              <a:rPr lang="fr-CA" sz="1800" b="1">
                <a:solidFill>
                  <a:schemeClr val="bg1"/>
                </a:solidFill>
                <a:latin typeface="Archivo Condensed Condensed Light" panose="020B0604020202020204" charset="0"/>
                <a:cs typeface="Archivo Condensed Condensed Light" panose="020B0604020202020204" charset="0"/>
              </a:rPr>
              <a:t>Chapitre 1</a:t>
            </a:r>
          </a:p>
        </p:txBody>
      </p:sp>
      <p:sp>
        <p:nvSpPr>
          <p:cNvPr id="18" name="ZoneTexte 17">
            <a:extLst>
              <a:ext uri="{FF2B5EF4-FFF2-40B4-BE49-F238E27FC236}">
                <a16:creationId xmlns:a16="http://schemas.microsoft.com/office/drawing/2014/main" id="{0782E8F1-21FC-656C-DE74-285DDE5F77FA}"/>
              </a:ext>
            </a:extLst>
          </p:cNvPr>
          <p:cNvSpPr txBox="1"/>
          <p:nvPr/>
        </p:nvSpPr>
        <p:spPr>
          <a:xfrm>
            <a:off x="2860743" y="2937285"/>
            <a:ext cx="199285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L’état de situation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au Québec </a:t>
            </a:r>
            <a:endParaRPr kumimoji="0" lang="fr-CA" b="0" i="0" u="none" strike="noStrike" kern="1200" cap="none" spc="0" normalizeH="0" baseline="0" noProof="0">
              <a:ln>
                <a:noFill/>
              </a:ln>
              <a:solidFill>
                <a:srgbClr val="000000"/>
              </a:solidFill>
              <a:effectLst/>
              <a:uLnTx/>
              <a:uFillTx/>
              <a:latin typeface="Archivo"/>
              <a:ea typeface="+mn-ea"/>
              <a:cs typeface="+mn-cs"/>
            </a:endParaRPr>
          </a:p>
        </p:txBody>
      </p:sp>
      <p:sp>
        <p:nvSpPr>
          <p:cNvPr id="21" name="Sous-titre 18">
            <a:extLst>
              <a:ext uri="{FF2B5EF4-FFF2-40B4-BE49-F238E27FC236}">
                <a16:creationId xmlns:a16="http://schemas.microsoft.com/office/drawing/2014/main" id="{0F1EF4F3-D286-95E2-73CB-419B564E636B}"/>
              </a:ext>
            </a:extLst>
          </p:cNvPr>
          <p:cNvSpPr txBox="1">
            <a:spLocks/>
          </p:cNvSpPr>
          <p:nvPr/>
        </p:nvSpPr>
        <p:spPr>
          <a:xfrm>
            <a:off x="1288908" y="2982653"/>
            <a:ext cx="1429554" cy="555597"/>
          </a:xfrm>
          <a:prstGeom prst="roundRect">
            <a:avLst>
              <a:gd name="adj" fmla="val 50000"/>
            </a:avLst>
          </a:prstGeom>
          <a:solidFill>
            <a:schemeClr val="accent2"/>
          </a:solidFill>
        </p:spPr>
        <p:txBody>
          <a:bodyPr wrap="square">
            <a:sp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1"/>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1"/>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1"/>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1"/>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tx1"/>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1"/>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1"/>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1"/>
                </a:solidFill>
                <a:latin typeface="Archivo Condensed Condensed" pitchFamily="2" charset="77"/>
                <a:ea typeface="+mn-ea"/>
                <a:cs typeface="Archivo Condensed Condensed" pitchFamily="2" charset="77"/>
              </a:defRPr>
            </a:lvl9pPr>
          </a:lstStyle>
          <a:p>
            <a:pPr algn="ctr"/>
            <a:r>
              <a:rPr lang="fr-CA" sz="1800" b="1">
                <a:solidFill>
                  <a:schemeClr val="bg1"/>
                </a:solidFill>
                <a:latin typeface="Archivo Condensed Condensed Light" panose="020B0604020202020204" charset="0"/>
                <a:cs typeface="Archivo Condensed Condensed Light" panose="020B0604020202020204" charset="0"/>
              </a:rPr>
              <a:t>Chapitre 2</a:t>
            </a:r>
          </a:p>
        </p:txBody>
      </p:sp>
      <p:sp>
        <p:nvSpPr>
          <p:cNvPr id="28" name="ZoneTexte 27">
            <a:extLst>
              <a:ext uri="{FF2B5EF4-FFF2-40B4-BE49-F238E27FC236}">
                <a16:creationId xmlns:a16="http://schemas.microsoft.com/office/drawing/2014/main" id="{7F37376A-9626-E417-09C5-F78AA5833F94}"/>
              </a:ext>
            </a:extLst>
          </p:cNvPr>
          <p:cNvSpPr txBox="1"/>
          <p:nvPr/>
        </p:nvSpPr>
        <p:spPr>
          <a:xfrm>
            <a:off x="2860743" y="3801749"/>
            <a:ext cx="235673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Des investissements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solidFill>
                  <a:srgbClr val="000000"/>
                </a:solidFill>
                <a:latin typeface="Archivo"/>
              </a:rPr>
              <a:t>efficaces</a:t>
            </a:r>
            <a:endParaRPr kumimoji="0" lang="fr-CA" b="0" i="0" u="none" strike="noStrike" kern="1200" cap="none" spc="0" normalizeH="0" baseline="0" noProof="0">
              <a:ln>
                <a:noFill/>
              </a:ln>
              <a:solidFill>
                <a:srgbClr val="000000"/>
              </a:solidFill>
              <a:effectLst/>
              <a:uLnTx/>
              <a:uFillTx/>
              <a:latin typeface="Archivo"/>
              <a:ea typeface="+mn-ea"/>
              <a:cs typeface="+mn-cs"/>
            </a:endParaRPr>
          </a:p>
        </p:txBody>
      </p:sp>
      <p:sp>
        <p:nvSpPr>
          <p:cNvPr id="30" name="Sous-titre 18">
            <a:extLst>
              <a:ext uri="{FF2B5EF4-FFF2-40B4-BE49-F238E27FC236}">
                <a16:creationId xmlns:a16="http://schemas.microsoft.com/office/drawing/2014/main" id="{609080BE-5392-536E-58C0-6DB1ECB5E1C1}"/>
              </a:ext>
            </a:extLst>
          </p:cNvPr>
          <p:cNvSpPr txBox="1">
            <a:spLocks/>
          </p:cNvSpPr>
          <p:nvPr/>
        </p:nvSpPr>
        <p:spPr>
          <a:xfrm>
            <a:off x="1288908" y="3847117"/>
            <a:ext cx="1429554" cy="555597"/>
          </a:xfrm>
          <a:prstGeom prst="roundRect">
            <a:avLst>
              <a:gd name="adj" fmla="val 50000"/>
            </a:avLst>
          </a:prstGeom>
          <a:solidFill>
            <a:schemeClr val="accent4"/>
          </a:solidFill>
        </p:spPr>
        <p:txBody>
          <a:bodyPr wrap="square">
            <a:sp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1"/>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1"/>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1"/>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1"/>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tx1"/>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1"/>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1"/>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1"/>
                </a:solidFill>
                <a:latin typeface="Archivo Condensed Condensed" pitchFamily="2" charset="77"/>
                <a:ea typeface="+mn-ea"/>
                <a:cs typeface="Archivo Condensed Condensed" pitchFamily="2" charset="77"/>
              </a:defRPr>
            </a:lvl9pPr>
          </a:lstStyle>
          <a:p>
            <a:pPr algn="ctr"/>
            <a:r>
              <a:rPr lang="fr-CA" sz="1800" b="1">
                <a:solidFill>
                  <a:schemeClr val="bg1"/>
                </a:solidFill>
                <a:latin typeface="Archivo Condensed Condensed Light" panose="020B0604020202020204" charset="0"/>
                <a:cs typeface="Archivo Condensed Condensed Light" panose="020B0604020202020204" charset="0"/>
              </a:rPr>
              <a:t>Chapitre 3</a:t>
            </a:r>
          </a:p>
        </p:txBody>
      </p:sp>
      <p:sp>
        <p:nvSpPr>
          <p:cNvPr id="32" name="ZoneTexte 31">
            <a:extLst>
              <a:ext uri="{FF2B5EF4-FFF2-40B4-BE49-F238E27FC236}">
                <a16:creationId xmlns:a16="http://schemas.microsoft.com/office/drawing/2014/main" id="{9E6CAF27-EA26-ACF2-E192-ED6C32C61B14}"/>
              </a:ext>
            </a:extLst>
          </p:cNvPr>
          <p:cNvSpPr txBox="1"/>
          <p:nvPr/>
        </p:nvSpPr>
        <p:spPr>
          <a:xfrm>
            <a:off x="7251884" y="2060337"/>
            <a:ext cx="353013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Les politiques et les programmes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 au Québec</a:t>
            </a:r>
            <a:endParaRPr kumimoji="0" lang="fr-CA" b="0" i="0" u="none" strike="noStrike" kern="1200" cap="none" spc="0" normalizeH="0" baseline="0" noProof="0">
              <a:ln>
                <a:noFill/>
              </a:ln>
              <a:solidFill>
                <a:srgbClr val="000000"/>
              </a:solidFill>
              <a:effectLst/>
              <a:uLnTx/>
              <a:uFillTx/>
              <a:latin typeface="Archivo"/>
              <a:ea typeface="+mn-ea"/>
              <a:cs typeface="+mn-cs"/>
            </a:endParaRPr>
          </a:p>
        </p:txBody>
      </p:sp>
      <p:sp>
        <p:nvSpPr>
          <p:cNvPr id="34" name="Sous-titre 18">
            <a:extLst>
              <a:ext uri="{FF2B5EF4-FFF2-40B4-BE49-F238E27FC236}">
                <a16:creationId xmlns:a16="http://schemas.microsoft.com/office/drawing/2014/main" id="{54B38AFC-84C7-CE31-FBB0-3305D7D3B53B}"/>
              </a:ext>
            </a:extLst>
          </p:cNvPr>
          <p:cNvSpPr txBox="1">
            <a:spLocks/>
          </p:cNvSpPr>
          <p:nvPr/>
        </p:nvSpPr>
        <p:spPr>
          <a:xfrm>
            <a:off x="5680049" y="2105705"/>
            <a:ext cx="1429554" cy="555597"/>
          </a:xfrm>
          <a:prstGeom prst="roundRect">
            <a:avLst>
              <a:gd name="adj" fmla="val 50000"/>
            </a:avLst>
          </a:prstGeom>
          <a:solidFill>
            <a:srgbClr val="F47920"/>
          </a:solidFill>
        </p:spPr>
        <p:txBody>
          <a:bodyPr wrap="square">
            <a:sp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1"/>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1"/>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1"/>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1"/>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tx1"/>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1"/>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1"/>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1"/>
                </a:solidFill>
                <a:latin typeface="Archivo Condensed Condensed" pitchFamily="2" charset="77"/>
                <a:ea typeface="+mn-ea"/>
                <a:cs typeface="Archivo Condensed Condensed" pitchFamily="2" charset="77"/>
              </a:defRPr>
            </a:lvl9pPr>
          </a:lstStyle>
          <a:p>
            <a:pPr algn="ctr"/>
            <a:r>
              <a:rPr lang="fr-CA" sz="1800" b="1">
                <a:solidFill>
                  <a:schemeClr val="bg1"/>
                </a:solidFill>
                <a:latin typeface="Archivo Condensed Condensed Light" panose="020B0604020202020204" charset="0"/>
                <a:cs typeface="Archivo Condensed Condensed Light" panose="020B0604020202020204" charset="0"/>
              </a:rPr>
              <a:t>Chapitre 4</a:t>
            </a:r>
          </a:p>
        </p:txBody>
      </p:sp>
      <p:sp>
        <p:nvSpPr>
          <p:cNvPr id="37" name="ZoneTexte 36">
            <a:extLst>
              <a:ext uri="{FF2B5EF4-FFF2-40B4-BE49-F238E27FC236}">
                <a16:creationId xmlns:a16="http://schemas.microsoft.com/office/drawing/2014/main" id="{53CD311E-1F9A-645A-50E8-1C7DE58A2835}"/>
              </a:ext>
            </a:extLst>
          </p:cNvPr>
          <p:cNvSpPr txBox="1"/>
          <p:nvPr/>
        </p:nvSpPr>
        <p:spPr>
          <a:xfrm>
            <a:off x="7251883" y="2925993"/>
            <a:ext cx="352334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Des conditions pour maximiser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Archivo"/>
                <a:ea typeface="+mn-ea"/>
                <a:cs typeface="+mn-cs"/>
              </a:rPr>
              <a:t>les retombées</a:t>
            </a:r>
          </a:p>
        </p:txBody>
      </p:sp>
      <p:sp>
        <p:nvSpPr>
          <p:cNvPr id="39" name="Sous-titre 18">
            <a:extLst>
              <a:ext uri="{FF2B5EF4-FFF2-40B4-BE49-F238E27FC236}">
                <a16:creationId xmlns:a16="http://schemas.microsoft.com/office/drawing/2014/main" id="{B987C3D0-C7F8-48E5-1DF0-7A9E97F7EAF8}"/>
              </a:ext>
            </a:extLst>
          </p:cNvPr>
          <p:cNvSpPr txBox="1">
            <a:spLocks/>
          </p:cNvSpPr>
          <p:nvPr/>
        </p:nvSpPr>
        <p:spPr>
          <a:xfrm>
            <a:off x="5680049" y="2971361"/>
            <a:ext cx="1429554" cy="555597"/>
          </a:xfrm>
          <a:prstGeom prst="roundRect">
            <a:avLst>
              <a:gd name="adj" fmla="val 50000"/>
            </a:avLst>
          </a:prstGeom>
          <a:solidFill>
            <a:srgbClr val="B7769B"/>
          </a:solidFill>
        </p:spPr>
        <p:txBody>
          <a:bodyPr wrap="square">
            <a:sp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1"/>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1"/>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1"/>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1"/>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tx1"/>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1"/>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1"/>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1"/>
                </a:solidFill>
                <a:latin typeface="Archivo Condensed Condensed" pitchFamily="2" charset="77"/>
                <a:ea typeface="+mn-ea"/>
                <a:cs typeface="Archivo Condensed Condensed" pitchFamily="2" charset="77"/>
              </a:defRPr>
            </a:lvl9pPr>
          </a:lstStyle>
          <a:p>
            <a:pPr algn="ctr"/>
            <a:r>
              <a:rPr lang="fr-CA" sz="1800" b="1">
                <a:solidFill>
                  <a:schemeClr val="bg1"/>
                </a:solidFill>
                <a:latin typeface="Archivo Condensed Condensed Light" panose="020B0604020202020204" charset="0"/>
                <a:cs typeface="Archivo Condensed Condensed Light" panose="020B0604020202020204" charset="0"/>
              </a:rPr>
              <a:t>Chapitre 5</a:t>
            </a:r>
          </a:p>
        </p:txBody>
      </p:sp>
      <p:sp>
        <p:nvSpPr>
          <p:cNvPr id="41" name="ZoneTexte 40">
            <a:extLst>
              <a:ext uri="{FF2B5EF4-FFF2-40B4-BE49-F238E27FC236}">
                <a16:creationId xmlns:a16="http://schemas.microsoft.com/office/drawing/2014/main" id="{1674E6F2-81F0-4227-C44B-6D1D86CE438C}"/>
              </a:ext>
            </a:extLst>
          </p:cNvPr>
          <p:cNvSpPr txBox="1"/>
          <p:nvPr/>
        </p:nvSpPr>
        <p:spPr>
          <a:xfrm>
            <a:off x="7258670" y="3798379"/>
            <a:ext cx="3523348" cy="646331"/>
          </a:xfrm>
          <a:prstGeom prst="rect">
            <a:avLst/>
          </a:prstGeom>
          <a:noFill/>
        </p:spPr>
        <p:txBody>
          <a:bodyPr wrap="square" rtlCol="0">
            <a:spAutoFit/>
          </a:bodyPr>
          <a:lstStyle/>
          <a:p>
            <a:pPr lvl="0">
              <a:defRPr/>
            </a:pPr>
            <a:r>
              <a:rPr lang="fr-FR">
                <a:solidFill>
                  <a:srgbClr val="000000"/>
                </a:solidFill>
              </a:rPr>
              <a:t>Des pistes de solution </a:t>
            </a:r>
          </a:p>
          <a:p>
            <a:pPr lvl="0">
              <a:defRPr/>
            </a:pPr>
            <a:r>
              <a:rPr lang="fr-FR">
                <a:solidFill>
                  <a:srgbClr val="000000"/>
                </a:solidFill>
              </a:rPr>
              <a:t>pour agir</a:t>
            </a:r>
          </a:p>
        </p:txBody>
      </p:sp>
      <p:sp>
        <p:nvSpPr>
          <p:cNvPr id="43" name="Sous-titre 18">
            <a:extLst>
              <a:ext uri="{FF2B5EF4-FFF2-40B4-BE49-F238E27FC236}">
                <a16:creationId xmlns:a16="http://schemas.microsoft.com/office/drawing/2014/main" id="{74A355F8-825F-E663-D081-0A63958A4946}"/>
              </a:ext>
            </a:extLst>
          </p:cNvPr>
          <p:cNvSpPr txBox="1">
            <a:spLocks/>
          </p:cNvSpPr>
          <p:nvPr/>
        </p:nvSpPr>
        <p:spPr>
          <a:xfrm>
            <a:off x="5686836" y="3843747"/>
            <a:ext cx="1429554" cy="555597"/>
          </a:xfrm>
          <a:prstGeom prst="roundRect">
            <a:avLst>
              <a:gd name="adj" fmla="val 50000"/>
            </a:avLst>
          </a:prstGeom>
          <a:solidFill>
            <a:schemeClr val="tx2"/>
          </a:solidFill>
        </p:spPr>
        <p:txBody>
          <a:bodyPr wrap="square">
            <a:sp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1"/>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1"/>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1"/>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1"/>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1"/>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tx1"/>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1"/>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1"/>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1"/>
                </a:solidFill>
                <a:latin typeface="Archivo Condensed Condensed" pitchFamily="2" charset="77"/>
                <a:ea typeface="+mn-ea"/>
                <a:cs typeface="Archivo Condensed Condensed" pitchFamily="2" charset="77"/>
              </a:defRPr>
            </a:lvl9pPr>
          </a:lstStyle>
          <a:p>
            <a:pPr algn="ctr"/>
            <a:r>
              <a:rPr lang="fr-CA" sz="1800" b="1">
                <a:solidFill>
                  <a:schemeClr val="bg1"/>
                </a:solidFill>
                <a:latin typeface="Archivo Condensed Condensed Light" panose="020B0604020202020204" charset="0"/>
                <a:cs typeface="Archivo Condensed Condensed Light" panose="020B0604020202020204" charset="0"/>
              </a:rPr>
              <a:t>Chapitre 6</a:t>
            </a:r>
          </a:p>
        </p:txBody>
      </p:sp>
    </p:spTree>
    <p:extLst>
      <p:ext uri="{BB962C8B-B14F-4D97-AF65-F5344CB8AC3E}">
        <p14:creationId xmlns:p14="http://schemas.microsoft.com/office/powerpoint/2010/main" val="326159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ECFAA-7818-9E59-8D4B-1DB5D8DE15F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9B7B75E-29DA-FE39-FC11-5C6C39ABC173}"/>
              </a:ext>
            </a:extLst>
          </p:cNvPr>
          <p:cNvSpPr>
            <a:spLocks noGrp="1"/>
          </p:cNvSpPr>
          <p:nvPr>
            <p:ph type="title"/>
          </p:nvPr>
        </p:nvSpPr>
        <p:spPr>
          <a:xfrm>
            <a:off x="623887" y="620713"/>
            <a:ext cx="10899881" cy="1069975"/>
          </a:xfrm>
        </p:spPr>
        <p:txBody>
          <a:bodyPr/>
          <a:lstStyle/>
          <a:p>
            <a:r>
              <a:rPr lang="fr-CA">
                <a:solidFill>
                  <a:schemeClr val="tx1"/>
                </a:solidFill>
              </a:rPr>
              <a:t>Des effets cumulatifs</a:t>
            </a:r>
          </a:p>
        </p:txBody>
      </p:sp>
      <p:sp>
        <p:nvSpPr>
          <p:cNvPr id="4" name="Espace réservé du pied de page 3">
            <a:extLst>
              <a:ext uri="{FF2B5EF4-FFF2-40B4-BE49-F238E27FC236}">
                <a16:creationId xmlns:a16="http://schemas.microsoft.com/office/drawing/2014/main" id="{7A9F619F-83C0-749B-78E5-E757198B5787}"/>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5" name="Espace réservé du numéro de diapositive 4">
            <a:extLst>
              <a:ext uri="{FF2B5EF4-FFF2-40B4-BE49-F238E27FC236}">
                <a16:creationId xmlns:a16="http://schemas.microsoft.com/office/drawing/2014/main" id="{32E74504-0287-5EC3-F2DE-26C2AD7A7791}"/>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3" name="Espace réservé du texte 2">
            <a:extLst>
              <a:ext uri="{FF2B5EF4-FFF2-40B4-BE49-F238E27FC236}">
                <a16:creationId xmlns:a16="http://schemas.microsoft.com/office/drawing/2014/main" id="{E9DE4033-A1BC-8047-63C6-C062C05A274A}"/>
              </a:ext>
            </a:extLst>
          </p:cNvPr>
          <p:cNvSpPr>
            <a:spLocks noGrp="1"/>
          </p:cNvSpPr>
          <p:nvPr>
            <p:ph type="body" sz="quarter" idx="16"/>
          </p:nvPr>
        </p:nvSpPr>
        <p:spPr>
          <a:xfrm>
            <a:off x="639893" y="1680592"/>
            <a:ext cx="4976812" cy="4316412"/>
          </a:xfrm>
        </p:spPr>
        <p:txBody>
          <a:bodyPr/>
          <a:lstStyle/>
          <a:p>
            <a:pPr marL="285750" lvl="2" indent="-285750">
              <a:buFont typeface="Arial" panose="020B0604020202020204" pitchFamily="34" charset="0"/>
              <a:buChar char="•"/>
            </a:pPr>
            <a:r>
              <a:rPr lang="fr-FR">
                <a:solidFill>
                  <a:schemeClr val="tx1"/>
                </a:solidFill>
              </a:rPr>
              <a:t>La vulnérabilité sur le plan du développement résulte rarement d’un facteur unique ou de caractéristiques individuelles isolées, mais plutôt d’un cumul de conditions défavorables, telles que la pauvreté, l’isolement social, les logements inadéquats, le stress parental, la violence familiale. </a:t>
            </a:r>
          </a:p>
          <a:p>
            <a:pPr marL="285750" lvl="2" indent="-285750">
              <a:buFont typeface="Arial" panose="020B0604020202020204" pitchFamily="34" charset="0"/>
              <a:buChar char="•"/>
            </a:pPr>
            <a:r>
              <a:rPr lang="fr-FR">
                <a:solidFill>
                  <a:schemeClr val="tx1"/>
                </a:solidFill>
              </a:rPr>
              <a:t>Ces déterminants interagissent et se renforcent mutuellement.</a:t>
            </a:r>
          </a:p>
        </p:txBody>
      </p:sp>
      <p:sp>
        <p:nvSpPr>
          <p:cNvPr id="14" name="Espace réservé du texte 3">
            <a:extLst>
              <a:ext uri="{FF2B5EF4-FFF2-40B4-BE49-F238E27FC236}">
                <a16:creationId xmlns:a16="http://schemas.microsoft.com/office/drawing/2014/main" id="{9ACC1F7F-2986-17A4-D0B1-77DF881A13B8}"/>
              </a:ext>
            </a:extLst>
          </p:cNvPr>
          <p:cNvSpPr txBox="1">
            <a:spLocks/>
          </p:cNvSpPr>
          <p:nvPr/>
        </p:nvSpPr>
        <p:spPr>
          <a:xfrm>
            <a:off x="6235049" y="2017419"/>
            <a:ext cx="5056488"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Les enfants qui grandissent dans des environnements défavorables risquent plus de :</a:t>
            </a:r>
          </a:p>
          <a:p>
            <a:pPr marL="285750" lvl="2" indent="-285750">
              <a:buFont typeface="Arial" panose="020B0604020202020204" pitchFamily="34" charset="0"/>
              <a:buChar char="•"/>
            </a:pPr>
            <a:r>
              <a:rPr lang="fr-FR">
                <a:solidFill>
                  <a:schemeClr val="tx1"/>
                </a:solidFill>
              </a:rPr>
              <a:t>présenter des retards de développement cognitif, langagier ou moteur </a:t>
            </a:r>
          </a:p>
          <a:p>
            <a:pPr marL="285750" lvl="2" indent="-285750">
              <a:buFont typeface="Arial" panose="020B0604020202020204" pitchFamily="34" charset="0"/>
              <a:buChar char="•"/>
            </a:pPr>
            <a:r>
              <a:rPr lang="fr-FR">
                <a:solidFill>
                  <a:schemeClr val="tx1"/>
                </a:solidFill>
              </a:rPr>
              <a:t>rencontrer des problèmes de santé chroniques</a:t>
            </a:r>
          </a:p>
          <a:p>
            <a:pPr marL="285750" lvl="2" indent="-285750">
              <a:buFont typeface="Arial" panose="020B0604020202020204" pitchFamily="34" charset="0"/>
              <a:buChar char="•"/>
            </a:pPr>
            <a:r>
              <a:rPr lang="fr-FR">
                <a:solidFill>
                  <a:schemeClr val="tx1"/>
                </a:solidFill>
              </a:rPr>
              <a:t>connaître des difficultés d’adaptation sociale et scolaire</a:t>
            </a:r>
          </a:p>
          <a:p>
            <a:pPr marL="285750" lvl="2" indent="-285750">
              <a:buFont typeface="Arial" panose="020B0604020202020204" pitchFamily="34" charset="0"/>
              <a:buChar char="•"/>
            </a:pPr>
            <a:r>
              <a:rPr lang="fr-FR">
                <a:solidFill>
                  <a:schemeClr val="tx1"/>
                </a:solidFill>
              </a:rPr>
              <a:t>vivre une plus forte exposition au stress et à la détresse psychologique parentale.</a:t>
            </a:r>
          </a:p>
        </p:txBody>
      </p:sp>
      <p:grpSp>
        <p:nvGrpSpPr>
          <p:cNvPr id="16" name="Graphique 18">
            <a:extLst>
              <a:ext uri="{FF2B5EF4-FFF2-40B4-BE49-F238E27FC236}">
                <a16:creationId xmlns:a16="http://schemas.microsoft.com/office/drawing/2014/main" id="{34225A0A-B2D7-D9E8-CB85-15FC11D106A7}"/>
              </a:ext>
            </a:extLst>
          </p:cNvPr>
          <p:cNvGrpSpPr/>
          <p:nvPr/>
        </p:nvGrpSpPr>
        <p:grpSpPr>
          <a:xfrm rot="1810610">
            <a:off x="8388451" y="-109688"/>
            <a:ext cx="2048038" cy="1729561"/>
            <a:chOff x="3606800" y="4724290"/>
            <a:chExt cx="1637473" cy="1382840"/>
          </a:xfrm>
          <a:solidFill>
            <a:srgbClr val="F47920"/>
          </a:solidFill>
        </p:grpSpPr>
        <p:grpSp>
          <p:nvGrpSpPr>
            <p:cNvPr id="18" name="Graphique 18">
              <a:extLst>
                <a:ext uri="{FF2B5EF4-FFF2-40B4-BE49-F238E27FC236}">
                  <a16:creationId xmlns:a16="http://schemas.microsoft.com/office/drawing/2014/main" id="{35E70415-B7E2-95AF-7312-38AA267686A8}"/>
                </a:ext>
              </a:extLst>
            </p:cNvPr>
            <p:cNvGrpSpPr/>
            <p:nvPr/>
          </p:nvGrpSpPr>
          <p:grpSpPr>
            <a:xfrm>
              <a:off x="3606800" y="4755556"/>
              <a:ext cx="1637473" cy="1284474"/>
              <a:chOff x="3606800" y="4755556"/>
              <a:chExt cx="1637473" cy="1284474"/>
            </a:xfrm>
            <a:grpFill/>
          </p:grpSpPr>
          <p:sp>
            <p:nvSpPr>
              <p:cNvPr id="20" name="Forme libre 7">
                <a:extLst>
                  <a:ext uri="{FF2B5EF4-FFF2-40B4-BE49-F238E27FC236}">
                    <a16:creationId xmlns:a16="http://schemas.microsoft.com/office/drawing/2014/main" id="{6FE4DEA9-280C-143B-A6AA-14AEB3E51E05}"/>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endParaRPr lang="fr-CA"/>
              </a:p>
            </p:txBody>
          </p:sp>
          <p:sp>
            <p:nvSpPr>
              <p:cNvPr id="22" name="Forme libre 8">
                <a:extLst>
                  <a:ext uri="{FF2B5EF4-FFF2-40B4-BE49-F238E27FC236}">
                    <a16:creationId xmlns:a16="http://schemas.microsoft.com/office/drawing/2014/main" id="{F6537D19-49D6-636C-2D43-713CA5BA940E}"/>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endParaRPr lang="fr-CA"/>
              </a:p>
            </p:txBody>
          </p:sp>
        </p:grpSp>
        <p:sp>
          <p:nvSpPr>
            <p:cNvPr id="19" name="Forme libre 6">
              <a:extLst>
                <a:ext uri="{FF2B5EF4-FFF2-40B4-BE49-F238E27FC236}">
                  <a16:creationId xmlns:a16="http://schemas.microsoft.com/office/drawing/2014/main" id="{DA2FDA96-9BE3-5FF0-1FA8-A32465A64E20}"/>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grpFill/>
            <a:ln w="9507" cap="flat">
              <a:noFill/>
              <a:prstDash val="solid"/>
              <a:miter/>
            </a:ln>
          </p:spPr>
          <p:txBody>
            <a:bodyPr/>
            <a:lstStyle/>
            <a:p>
              <a:endParaRPr lang="fr-CA"/>
            </a:p>
          </p:txBody>
        </p:sp>
      </p:grpSp>
      <p:grpSp>
        <p:nvGrpSpPr>
          <p:cNvPr id="24" name="Graphique 18">
            <a:extLst>
              <a:ext uri="{FF2B5EF4-FFF2-40B4-BE49-F238E27FC236}">
                <a16:creationId xmlns:a16="http://schemas.microsoft.com/office/drawing/2014/main" id="{CA1FBEC7-E5A8-25FE-CA81-1EB634EE36DC}"/>
              </a:ext>
            </a:extLst>
          </p:cNvPr>
          <p:cNvGrpSpPr/>
          <p:nvPr/>
        </p:nvGrpSpPr>
        <p:grpSpPr>
          <a:xfrm rot="20598669">
            <a:off x="3653305" y="5496953"/>
            <a:ext cx="1732869" cy="1325513"/>
            <a:chOff x="5527194" y="5559988"/>
            <a:chExt cx="1148583" cy="826749"/>
          </a:xfrm>
          <a:solidFill>
            <a:schemeClr val="accent6"/>
          </a:solidFill>
        </p:grpSpPr>
        <p:sp>
          <p:nvSpPr>
            <p:cNvPr id="25" name="Rectangle 24">
              <a:extLst>
                <a:ext uri="{FF2B5EF4-FFF2-40B4-BE49-F238E27FC236}">
                  <a16:creationId xmlns:a16="http://schemas.microsoft.com/office/drawing/2014/main" id="{6B86C846-E1B8-64E5-9E19-EBCE4082FDD9}"/>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26" name="Rectangle 25">
              <a:extLst>
                <a:ext uri="{FF2B5EF4-FFF2-40B4-BE49-F238E27FC236}">
                  <a16:creationId xmlns:a16="http://schemas.microsoft.com/office/drawing/2014/main" id="{AEEA43CC-3A39-D677-8F21-F4B0E2F455B9}"/>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Tree>
    <p:extLst>
      <p:ext uri="{BB962C8B-B14F-4D97-AF65-F5344CB8AC3E}">
        <p14:creationId xmlns:p14="http://schemas.microsoft.com/office/powerpoint/2010/main" val="1979689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FD7D9-3476-B8B3-78E2-471E17C814B6}"/>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13CE8D26-922B-D7C0-7189-452B6369B84E}"/>
              </a:ext>
            </a:extLst>
          </p:cNvPr>
          <p:cNvSpPr>
            <a:spLocks noGrp="1"/>
          </p:cNvSpPr>
          <p:nvPr>
            <p:ph type="title"/>
          </p:nvPr>
        </p:nvSpPr>
        <p:spPr/>
        <p:txBody>
          <a:bodyPr/>
          <a:lstStyle/>
          <a:p>
            <a:r>
              <a:rPr lang="fr-FR">
                <a:solidFill>
                  <a:schemeClr val="tx1"/>
                </a:solidFill>
              </a:rPr>
              <a:t>Une proportion croissante de tout-petits </a:t>
            </a:r>
            <a:br>
              <a:rPr lang="fr-FR">
                <a:solidFill>
                  <a:schemeClr val="tx1"/>
                </a:solidFill>
              </a:rPr>
            </a:br>
            <a:r>
              <a:rPr lang="fr-FR">
                <a:solidFill>
                  <a:schemeClr val="tx1"/>
                </a:solidFill>
              </a:rPr>
              <a:t>vit dans des familles à faible revenu</a:t>
            </a:r>
            <a:endParaRPr lang="fr-CA">
              <a:solidFill>
                <a:schemeClr val="tx1"/>
              </a:solidFill>
            </a:endParaRPr>
          </a:p>
        </p:txBody>
      </p:sp>
      <p:sp>
        <p:nvSpPr>
          <p:cNvPr id="3" name="Espace réservé du pied de page 2">
            <a:extLst>
              <a:ext uri="{FF2B5EF4-FFF2-40B4-BE49-F238E27FC236}">
                <a16:creationId xmlns:a16="http://schemas.microsoft.com/office/drawing/2014/main" id="{00F8C508-4DC1-B79D-698A-362666D43910}"/>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AA7B728B-7839-79C4-1BC7-BFFEEFEF94FD}"/>
              </a:ext>
            </a:extLst>
          </p:cNvPr>
          <p:cNvSpPr>
            <a:spLocks noGrp="1"/>
          </p:cNvSpPr>
          <p:nvPr>
            <p:ph type="sldNum" sz="quarter" idx="14"/>
          </p:nvPr>
        </p:nvSpPr>
        <p:spPr/>
        <p:txBody>
          <a:bodyPr/>
          <a:lstStyle/>
          <a:p>
            <a:fld id="{17A260D5-0A9B-6D4D-ABBB-AE3076EC2542}" type="slidenum">
              <a:rPr lang="fr-CA" smtClean="0"/>
              <a:pPr/>
              <a:t>31</a:t>
            </a:fld>
            <a:endParaRPr lang="fr-CA" sz="1400"/>
          </a:p>
        </p:txBody>
      </p:sp>
      <p:sp>
        <p:nvSpPr>
          <p:cNvPr id="7" name="Rounded Rectangle 28">
            <a:extLst>
              <a:ext uri="{FF2B5EF4-FFF2-40B4-BE49-F238E27FC236}">
                <a16:creationId xmlns:a16="http://schemas.microsoft.com/office/drawing/2014/main" id="{1FF3A9DF-4E95-A5C8-30D2-009574F26DEE}"/>
              </a:ext>
            </a:extLst>
          </p:cNvPr>
          <p:cNvSpPr/>
          <p:nvPr/>
        </p:nvSpPr>
        <p:spPr>
          <a:xfrm>
            <a:off x="623886" y="2117735"/>
            <a:ext cx="10654377" cy="3440866"/>
          </a:xfrm>
          <a:prstGeom prst="roundRect">
            <a:avLst>
              <a:gd name="adj" fmla="val 3665"/>
            </a:avLst>
          </a:prstGeom>
          <a:solidFill>
            <a:schemeClr val="accent2">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796D5E47-8882-4C6A-0A66-C395DF33C1A4}"/>
              </a:ext>
            </a:extLst>
          </p:cNvPr>
          <p:cNvSpPr txBox="1">
            <a:spLocks/>
          </p:cNvSpPr>
          <p:nvPr/>
        </p:nvSpPr>
        <p:spPr>
          <a:xfrm>
            <a:off x="803984" y="2280618"/>
            <a:ext cx="9654465" cy="3073446"/>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La précarité économique représente un </a:t>
            </a:r>
            <a:r>
              <a:rPr lang="fr-FR" b="1">
                <a:solidFill>
                  <a:schemeClr val="tx1"/>
                </a:solidFill>
              </a:rPr>
              <a:t>facteur de risque majeur</a:t>
            </a:r>
            <a:r>
              <a:rPr lang="fr-FR">
                <a:solidFill>
                  <a:schemeClr val="tx1"/>
                </a:solidFill>
              </a:rPr>
              <a:t>, étant donné que plusieurs difficultés que peuvent vivre les familles découlent directement du manque de ressources financières.</a:t>
            </a:r>
          </a:p>
          <a:p>
            <a:pPr marL="285750" lvl="2" indent="-285750">
              <a:buFont typeface="Arial" panose="020B0604020202020204" pitchFamily="34" charset="0"/>
              <a:buChar char="•"/>
            </a:pPr>
            <a:r>
              <a:rPr lang="fr-FR">
                <a:solidFill>
                  <a:schemeClr val="tx1"/>
                </a:solidFill>
              </a:rPr>
              <a:t>Après avoir reculé pendant près d’une décennie, la proportion de tout-petits vivant dans une famille à faible revenu est </a:t>
            </a:r>
            <a:r>
              <a:rPr lang="fr-FR" b="1">
                <a:solidFill>
                  <a:schemeClr val="tx1"/>
                </a:solidFill>
              </a:rPr>
              <a:t>en hausse </a:t>
            </a:r>
            <a:r>
              <a:rPr lang="fr-FR">
                <a:solidFill>
                  <a:schemeClr val="tx1"/>
                </a:solidFill>
              </a:rPr>
              <a:t>au Québec.</a:t>
            </a:r>
          </a:p>
          <a:p>
            <a:pPr marL="285750" lvl="2" indent="-285750">
              <a:buFont typeface="Arial" panose="020B0604020202020204" pitchFamily="34" charset="0"/>
              <a:buChar char="•"/>
            </a:pPr>
            <a:r>
              <a:rPr lang="fr-FR">
                <a:solidFill>
                  <a:schemeClr val="tx1"/>
                </a:solidFill>
              </a:rPr>
              <a:t>Cette tendance à la hausse est préoccupante, car les enfants vivant dans une famille à faible revenu risquent plus, entre autres, de vivre en situation d’insécurité alimentaire ou de rencontrer davantage d’obstacles dans l’accès à des services de qualité.</a:t>
            </a:r>
          </a:p>
        </p:txBody>
      </p:sp>
      <p:grpSp>
        <p:nvGrpSpPr>
          <p:cNvPr id="22" name="Graphique 18">
            <a:extLst>
              <a:ext uri="{FF2B5EF4-FFF2-40B4-BE49-F238E27FC236}">
                <a16:creationId xmlns:a16="http://schemas.microsoft.com/office/drawing/2014/main" id="{768FCBB9-D11C-A7C7-E6AA-95348F11D250}"/>
              </a:ext>
            </a:extLst>
          </p:cNvPr>
          <p:cNvGrpSpPr/>
          <p:nvPr/>
        </p:nvGrpSpPr>
        <p:grpSpPr>
          <a:xfrm rot="1010488">
            <a:off x="10450345" y="3610528"/>
            <a:ext cx="1179645" cy="956814"/>
            <a:chOff x="5527194" y="5559988"/>
            <a:chExt cx="1148583" cy="826749"/>
          </a:xfrm>
          <a:solidFill>
            <a:schemeClr val="accent2"/>
          </a:solidFill>
        </p:grpSpPr>
        <p:sp>
          <p:nvSpPr>
            <p:cNvPr id="23" name="Rectangle 22">
              <a:extLst>
                <a:ext uri="{FF2B5EF4-FFF2-40B4-BE49-F238E27FC236}">
                  <a16:creationId xmlns:a16="http://schemas.microsoft.com/office/drawing/2014/main" id="{F703BD1D-D0AD-D4A4-3709-90C3BB0C6E96}"/>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24" name="Rectangle 23">
              <a:extLst>
                <a:ext uri="{FF2B5EF4-FFF2-40B4-BE49-F238E27FC236}">
                  <a16:creationId xmlns:a16="http://schemas.microsoft.com/office/drawing/2014/main" id="{5D3618A4-75B9-61C0-7E1D-E299602A95A3}"/>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
        <p:nvSpPr>
          <p:cNvPr id="25" name="Forme libre 15">
            <a:extLst>
              <a:ext uri="{FF2B5EF4-FFF2-40B4-BE49-F238E27FC236}">
                <a16:creationId xmlns:a16="http://schemas.microsoft.com/office/drawing/2014/main" id="{D8100237-13B0-38E1-BB1B-EE0F0570F76E}"/>
              </a:ext>
            </a:extLst>
          </p:cNvPr>
          <p:cNvSpPr/>
          <p:nvPr/>
        </p:nvSpPr>
        <p:spPr>
          <a:xfrm rot="14914695">
            <a:off x="9437327" y="4792281"/>
            <a:ext cx="1429685" cy="185840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3"/>
          </a:solidFill>
          <a:ln w="9507" cap="flat">
            <a:noFill/>
            <a:prstDash val="solid"/>
            <a:miter/>
          </a:ln>
        </p:spPr>
        <p:txBody>
          <a:bodyPr/>
          <a:lstStyle/>
          <a:p>
            <a:endParaRPr lang="fr-CA"/>
          </a:p>
        </p:txBody>
      </p:sp>
    </p:spTree>
    <p:extLst>
      <p:ext uri="{BB962C8B-B14F-4D97-AF65-F5344CB8AC3E}">
        <p14:creationId xmlns:p14="http://schemas.microsoft.com/office/powerpoint/2010/main" val="34537862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A1456-A253-FB32-0C4F-288C301FC0F3}"/>
            </a:ext>
          </a:extLst>
        </p:cNvPr>
        <p:cNvGrpSpPr/>
        <p:nvPr/>
      </p:nvGrpSpPr>
      <p:grpSpPr>
        <a:xfrm>
          <a:off x="0" y="0"/>
          <a:ext cx="0" cy="0"/>
          <a:chOff x="0" y="0"/>
          <a:chExt cx="0" cy="0"/>
        </a:xfrm>
      </p:grpSpPr>
      <p:sp>
        <p:nvSpPr>
          <p:cNvPr id="9" name="Rounded Rectangle 28">
            <a:extLst>
              <a:ext uri="{FF2B5EF4-FFF2-40B4-BE49-F238E27FC236}">
                <a16:creationId xmlns:a16="http://schemas.microsoft.com/office/drawing/2014/main" id="{094BBB6D-81F2-8CF8-5943-A8DA2DACACC8}"/>
              </a:ext>
            </a:extLst>
          </p:cNvPr>
          <p:cNvSpPr/>
          <p:nvPr/>
        </p:nvSpPr>
        <p:spPr>
          <a:xfrm>
            <a:off x="1467852" y="2947480"/>
            <a:ext cx="8458201" cy="3253295"/>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5" name="Titre 4">
            <a:extLst>
              <a:ext uri="{FF2B5EF4-FFF2-40B4-BE49-F238E27FC236}">
                <a16:creationId xmlns:a16="http://schemas.microsoft.com/office/drawing/2014/main" id="{F2957103-B7EE-89C4-3688-7A075E824C6D}"/>
              </a:ext>
            </a:extLst>
          </p:cNvPr>
          <p:cNvSpPr>
            <a:spLocks noGrp="1"/>
          </p:cNvSpPr>
          <p:nvPr>
            <p:ph type="title"/>
          </p:nvPr>
        </p:nvSpPr>
        <p:spPr/>
        <p:txBody>
          <a:bodyPr/>
          <a:lstStyle/>
          <a:p>
            <a:r>
              <a:rPr lang="fr-FR">
                <a:solidFill>
                  <a:schemeClr val="tx1"/>
                </a:solidFill>
              </a:rPr>
              <a:t>Une proportion croissante de tout-petits </a:t>
            </a:r>
            <a:br>
              <a:rPr lang="fr-FR">
                <a:solidFill>
                  <a:schemeClr val="tx1"/>
                </a:solidFill>
              </a:rPr>
            </a:br>
            <a:r>
              <a:rPr lang="fr-FR">
                <a:solidFill>
                  <a:schemeClr val="tx1"/>
                </a:solidFill>
              </a:rPr>
              <a:t>vit dans des familles à faible revenu</a:t>
            </a:r>
            <a:endParaRPr lang="fr-CA">
              <a:solidFill>
                <a:schemeClr val="tx1"/>
              </a:solidFill>
            </a:endParaRPr>
          </a:p>
        </p:txBody>
      </p:sp>
      <p:sp>
        <p:nvSpPr>
          <p:cNvPr id="3" name="Espace réservé du pied de page 2">
            <a:extLst>
              <a:ext uri="{FF2B5EF4-FFF2-40B4-BE49-F238E27FC236}">
                <a16:creationId xmlns:a16="http://schemas.microsoft.com/office/drawing/2014/main" id="{57CA1F21-75E8-F118-86A9-39E87D4CB6E0}"/>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2C80B8A2-AAFE-C8B4-32AD-1D9832BE39C8}"/>
              </a:ext>
            </a:extLst>
          </p:cNvPr>
          <p:cNvSpPr>
            <a:spLocks noGrp="1"/>
          </p:cNvSpPr>
          <p:nvPr>
            <p:ph type="sldNum" sz="quarter" idx="14"/>
          </p:nvPr>
        </p:nvSpPr>
        <p:spPr/>
        <p:txBody>
          <a:bodyPr/>
          <a:lstStyle/>
          <a:p>
            <a:fld id="{17A260D5-0A9B-6D4D-ABBB-AE3076EC2542}" type="slidenum">
              <a:rPr lang="fr-CA" smtClean="0"/>
              <a:pPr/>
              <a:t>32</a:t>
            </a:fld>
            <a:endParaRPr lang="fr-CA" sz="1400"/>
          </a:p>
        </p:txBody>
      </p:sp>
      <p:sp>
        <p:nvSpPr>
          <p:cNvPr id="10" name="Espace réservé du texte 3">
            <a:extLst>
              <a:ext uri="{FF2B5EF4-FFF2-40B4-BE49-F238E27FC236}">
                <a16:creationId xmlns:a16="http://schemas.microsoft.com/office/drawing/2014/main" id="{D610165A-E58C-9501-8F74-4B5FBA66887B}"/>
              </a:ext>
            </a:extLst>
          </p:cNvPr>
          <p:cNvSpPr txBox="1">
            <a:spLocks/>
          </p:cNvSpPr>
          <p:nvPr/>
        </p:nvSpPr>
        <p:spPr>
          <a:xfrm>
            <a:off x="577205" y="1882384"/>
            <a:ext cx="10300345" cy="99191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sz="1700">
                <a:solidFill>
                  <a:schemeClr val="tx1"/>
                </a:solidFill>
              </a:rPr>
              <a:t>Après une baisse pendant la pandémie, grâce à la Prestation canadienne d’urgence (PCU) notamment, la proportion de tout-petits vivant dans une famille à faible revenu est passée de </a:t>
            </a:r>
            <a:r>
              <a:rPr lang="fr-FR" sz="1700" b="1">
                <a:solidFill>
                  <a:schemeClr val="tx1"/>
                </a:solidFill>
              </a:rPr>
              <a:t>11,4 % en 2022 à 12,1 % en 2023</a:t>
            </a:r>
            <a:r>
              <a:rPr lang="fr-FR" sz="1700">
                <a:solidFill>
                  <a:schemeClr val="tx1"/>
                </a:solidFill>
              </a:rPr>
              <a:t>.</a:t>
            </a:r>
          </a:p>
        </p:txBody>
      </p:sp>
      <p:sp>
        <p:nvSpPr>
          <p:cNvPr id="14" name="ZoneTexte 13">
            <a:extLst>
              <a:ext uri="{FF2B5EF4-FFF2-40B4-BE49-F238E27FC236}">
                <a16:creationId xmlns:a16="http://schemas.microsoft.com/office/drawing/2014/main" id="{4D5C0D03-1105-F467-C03E-D8ADAC7B62A2}"/>
              </a:ext>
            </a:extLst>
          </p:cNvPr>
          <p:cNvSpPr txBox="1"/>
          <p:nvPr/>
        </p:nvSpPr>
        <p:spPr>
          <a:xfrm>
            <a:off x="3695360" y="2947480"/>
            <a:ext cx="4054316" cy="523220"/>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Taux de faible revenu selon la Mesure du faible revenu (MFR) </a:t>
            </a:r>
            <a:br>
              <a:rPr lang="fr-FR" sz="1400" b="0" i="0" u="none" strike="noStrike" baseline="0">
                <a:latin typeface="Archivo Condensed Condensed" panose="020B0604020202020204" charset="0"/>
                <a:cs typeface="Archivo Condensed Condensed" panose="020B0604020202020204" charset="0"/>
              </a:rPr>
            </a:br>
            <a:r>
              <a:rPr lang="fr-FR" sz="1400" b="0" i="0" u="none" strike="noStrike" baseline="0">
                <a:latin typeface="Archivo Condensed Condensed" panose="020B0604020202020204" charset="0"/>
                <a:cs typeface="Archivo Condensed Condensed" panose="020B0604020202020204" charset="0"/>
              </a:rPr>
              <a:t>après impôt chez les enfants de 0 à 5 ans au Québec</a:t>
            </a:r>
          </a:p>
        </p:txBody>
      </p:sp>
      <p:sp>
        <p:nvSpPr>
          <p:cNvPr id="15" name="ZoneTexte 14">
            <a:extLst>
              <a:ext uri="{FF2B5EF4-FFF2-40B4-BE49-F238E27FC236}">
                <a16:creationId xmlns:a16="http://schemas.microsoft.com/office/drawing/2014/main" id="{7A60AD6B-1B13-101D-90C7-62FA3AEF1C2A}"/>
              </a:ext>
            </a:extLst>
          </p:cNvPr>
          <p:cNvSpPr txBox="1"/>
          <p:nvPr/>
        </p:nvSpPr>
        <p:spPr>
          <a:xfrm>
            <a:off x="1844030" y="5624133"/>
            <a:ext cx="7496915" cy="577081"/>
          </a:xfrm>
          <a:prstGeom prst="rect">
            <a:avLst/>
          </a:prstGeom>
          <a:noFill/>
        </p:spPr>
        <p:txBody>
          <a:bodyPr wrap="square" rtlCol="0">
            <a:spAutoFit/>
          </a:bodyPr>
          <a:lstStyle/>
          <a:p>
            <a:r>
              <a:rPr lang="fr-FR" sz="1050" b="0" i="0" u="none" strike="noStrike" baseline="0">
                <a:latin typeface="Archivo Condensed Light" pitchFamily="2" charset="0"/>
              </a:rPr>
              <a:t>Note : La façon d’estimer le taux de faible revenu a été modifiée : les familles dont aucun membre n’est résident permanent sont maintenant exclues. Les données présentées ont été révisées afin d’en tenir compte.</a:t>
            </a:r>
          </a:p>
          <a:p>
            <a:r>
              <a:rPr lang="fr-FR" sz="1050" b="0" i="0" u="none" strike="noStrike" baseline="0">
                <a:latin typeface="Archivo Condensed Light" pitchFamily="2" charset="0"/>
              </a:rPr>
              <a:t>Source : STATISTIQUE CANADA. Fichier des familles T1, données adaptées par l’Institut de la statistique du Québec.</a:t>
            </a:r>
          </a:p>
        </p:txBody>
      </p:sp>
      <p:pic>
        <p:nvPicPr>
          <p:cNvPr id="6" name="Image 5">
            <a:extLst>
              <a:ext uri="{FF2B5EF4-FFF2-40B4-BE49-F238E27FC236}">
                <a16:creationId xmlns:a16="http://schemas.microsoft.com/office/drawing/2014/main" id="{BA0BEF86-9DFD-31A7-7730-FFC95653ECB6}"/>
              </a:ext>
            </a:extLst>
          </p:cNvPr>
          <p:cNvPicPr>
            <a:picLocks noChangeAspect="1"/>
          </p:cNvPicPr>
          <p:nvPr/>
        </p:nvPicPr>
        <p:blipFill>
          <a:blip r:embed="rId3"/>
          <a:srcRect/>
          <a:stretch/>
        </p:blipFill>
        <p:spPr>
          <a:xfrm>
            <a:off x="1883943" y="3543883"/>
            <a:ext cx="7677150" cy="1948180"/>
          </a:xfrm>
          <a:prstGeom prst="rect">
            <a:avLst/>
          </a:prstGeom>
        </p:spPr>
      </p:pic>
    </p:spTree>
    <p:extLst>
      <p:ext uri="{BB962C8B-B14F-4D97-AF65-F5344CB8AC3E}">
        <p14:creationId xmlns:p14="http://schemas.microsoft.com/office/powerpoint/2010/main" val="584592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CA033-A02E-D808-096E-D8F97904E6F5}"/>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57DFE4-09FB-35A9-77BE-CEE4C9F237E2}"/>
              </a:ext>
            </a:extLst>
          </p:cNvPr>
          <p:cNvSpPr>
            <a:spLocks noGrp="1"/>
          </p:cNvSpPr>
          <p:nvPr>
            <p:ph type="title"/>
          </p:nvPr>
        </p:nvSpPr>
        <p:spPr/>
        <p:txBody>
          <a:bodyPr/>
          <a:lstStyle/>
          <a:p>
            <a:r>
              <a:rPr lang="fr-CA">
                <a:solidFill>
                  <a:schemeClr val="tx1"/>
                </a:solidFill>
              </a:rPr>
              <a:t>L’augmentation du coût de la vie réduit les revenus disponibles</a:t>
            </a:r>
          </a:p>
        </p:txBody>
      </p:sp>
      <p:sp>
        <p:nvSpPr>
          <p:cNvPr id="3" name="Espace réservé du pied de page 2">
            <a:extLst>
              <a:ext uri="{FF2B5EF4-FFF2-40B4-BE49-F238E27FC236}">
                <a16:creationId xmlns:a16="http://schemas.microsoft.com/office/drawing/2014/main" id="{1E229C39-4CAE-6444-7994-AED387CE165B}"/>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37B19ACA-7E07-7569-81CF-E906259DA1B4}"/>
              </a:ext>
            </a:extLst>
          </p:cNvPr>
          <p:cNvSpPr>
            <a:spLocks noGrp="1"/>
          </p:cNvSpPr>
          <p:nvPr>
            <p:ph type="sldNum" sz="quarter" idx="14"/>
          </p:nvPr>
        </p:nvSpPr>
        <p:spPr/>
        <p:txBody>
          <a:bodyPr/>
          <a:lstStyle/>
          <a:p>
            <a:fld id="{17A260D5-0A9B-6D4D-ABBB-AE3076EC2542}" type="slidenum">
              <a:rPr lang="fr-CA" smtClean="0"/>
              <a:pPr/>
              <a:t>33</a:t>
            </a:fld>
            <a:endParaRPr lang="fr-CA" sz="1400"/>
          </a:p>
        </p:txBody>
      </p:sp>
      <p:sp>
        <p:nvSpPr>
          <p:cNvPr id="10" name="Espace réservé du texte 3">
            <a:extLst>
              <a:ext uri="{FF2B5EF4-FFF2-40B4-BE49-F238E27FC236}">
                <a16:creationId xmlns:a16="http://schemas.microsoft.com/office/drawing/2014/main" id="{8170E4D3-075D-179A-30A1-65D167AC47BA}"/>
              </a:ext>
            </a:extLst>
          </p:cNvPr>
          <p:cNvSpPr txBox="1">
            <a:spLocks/>
          </p:cNvSpPr>
          <p:nvPr/>
        </p:nvSpPr>
        <p:spPr>
          <a:xfrm>
            <a:off x="612596" y="1967785"/>
            <a:ext cx="4739565" cy="2299415"/>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Les parents en situation de précarité financière ressentent </a:t>
            </a:r>
            <a:r>
              <a:rPr lang="fr-FR" b="1">
                <a:solidFill>
                  <a:schemeClr val="tx1"/>
                </a:solidFill>
              </a:rPr>
              <a:t>davantage de stress</a:t>
            </a:r>
            <a:r>
              <a:rPr lang="fr-FR">
                <a:solidFill>
                  <a:schemeClr val="tx1"/>
                </a:solidFill>
              </a:rPr>
              <a:t>, comparativement aux parents plus aisés, ce qui peut avoir des </a:t>
            </a:r>
            <a:r>
              <a:rPr lang="fr-FR" b="1">
                <a:solidFill>
                  <a:schemeClr val="tx1"/>
                </a:solidFill>
              </a:rPr>
              <a:t>répercussions négatives </a:t>
            </a:r>
            <a:r>
              <a:rPr lang="fr-FR">
                <a:solidFill>
                  <a:schemeClr val="tx1"/>
                </a:solidFill>
              </a:rPr>
              <a:t>sur leurs interactions avec leur tout-petit et sur leur capacité à bien répondre aux besoins de celui-ci.</a:t>
            </a:r>
          </a:p>
        </p:txBody>
      </p:sp>
      <p:sp>
        <p:nvSpPr>
          <p:cNvPr id="15" name="ZoneTexte 14">
            <a:extLst>
              <a:ext uri="{FF2B5EF4-FFF2-40B4-BE49-F238E27FC236}">
                <a16:creationId xmlns:a16="http://schemas.microsoft.com/office/drawing/2014/main" id="{59E9C837-7EDF-C9F8-0C65-02DFB06138E9}"/>
              </a:ext>
            </a:extLst>
          </p:cNvPr>
          <p:cNvSpPr txBox="1"/>
          <p:nvPr/>
        </p:nvSpPr>
        <p:spPr>
          <a:xfrm>
            <a:off x="6229272" y="5649165"/>
            <a:ext cx="4568529" cy="415498"/>
          </a:xfrm>
          <a:prstGeom prst="rect">
            <a:avLst/>
          </a:prstGeom>
          <a:noFill/>
        </p:spPr>
        <p:txBody>
          <a:bodyPr wrap="square" rtlCol="0">
            <a:spAutoFit/>
          </a:bodyPr>
          <a:lstStyle/>
          <a:p>
            <a:r>
              <a:rPr lang="fr-FR" sz="1050" b="0" i="0" u="none" strike="noStrike" baseline="0">
                <a:latin typeface="Archivo Condensed Light" pitchFamily="2" charset="0"/>
              </a:rPr>
              <a:t>Source : INSTITUT DE LA STATISTIQUE DU QUÉBEC. </a:t>
            </a:r>
            <a:r>
              <a:rPr lang="fr-FR" sz="1050" b="0" i="1" u="none" strike="noStrike" baseline="0">
                <a:latin typeface="Archivo Condensed Light" pitchFamily="2" charset="0"/>
              </a:rPr>
              <a:t>Enquête québécoise sur la parentalité </a:t>
            </a:r>
            <a:r>
              <a:rPr lang="fr-FR" sz="1050" b="0" i="0" u="none" strike="noStrike" baseline="0">
                <a:latin typeface="Archivo Condensed Light" pitchFamily="2" charset="0"/>
              </a:rPr>
              <a:t>2022, 2023.</a:t>
            </a:r>
          </a:p>
        </p:txBody>
      </p:sp>
      <p:sp>
        <p:nvSpPr>
          <p:cNvPr id="17" name="ZoneTexte 16">
            <a:extLst>
              <a:ext uri="{FF2B5EF4-FFF2-40B4-BE49-F238E27FC236}">
                <a16:creationId xmlns:a16="http://schemas.microsoft.com/office/drawing/2014/main" id="{3C4983FF-F1AD-28B3-9856-A0B91269A56D}"/>
              </a:ext>
            </a:extLst>
          </p:cNvPr>
          <p:cNvSpPr txBox="1"/>
          <p:nvPr/>
        </p:nvSpPr>
        <p:spPr>
          <a:xfrm>
            <a:off x="6160860" y="3733433"/>
            <a:ext cx="1516762" cy="1569660"/>
          </a:xfrm>
          <a:prstGeom prst="rect">
            <a:avLst/>
          </a:prstGeom>
          <a:noFill/>
        </p:spPr>
        <p:txBody>
          <a:bodyPr wrap="none" rtlCol="0">
            <a:spAutoFit/>
          </a:bodyPr>
          <a:lstStyle/>
          <a:p>
            <a:r>
              <a:rPr lang="fr-FR" sz="9600" b="1">
                <a:latin typeface="Archivo Condensed Light" pitchFamily="2" charset="0"/>
                <a:cs typeface="Archivo Condensed Light" pitchFamily="2" charset="0"/>
              </a:rPr>
              <a:t>1/4</a:t>
            </a:r>
            <a:endParaRPr lang="fr-CA" sz="9600" b="1">
              <a:latin typeface="Archivo Condensed Light" pitchFamily="2" charset="0"/>
              <a:cs typeface="Archivo Condensed Light" pitchFamily="2" charset="0"/>
            </a:endParaRPr>
          </a:p>
        </p:txBody>
      </p:sp>
      <p:sp>
        <p:nvSpPr>
          <p:cNvPr id="6" name="Espace réservé du texte 3">
            <a:extLst>
              <a:ext uri="{FF2B5EF4-FFF2-40B4-BE49-F238E27FC236}">
                <a16:creationId xmlns:a16="http://schemas.microsoft.com/office/drawing/2014/main" id="{A9C03F51-1A7C-049D-60A7-2A07281735BF}"/>
              </a:ext>
            </a:extLst>
          </p:cNvPr>
          <p:cNvSpPr txBox="1">
            <a:spLocks/>
          </p:cNvSpPr>
          <p:nvPr/>
        </p:nvSpPr>
        <p:spPr>
          <a:xfrm>
            <a:off x="7774728" y="3906426"/>
            <a:ext cx="3164818"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des parents (25,4 %)</a:t>
            </a:r>
          </a:p>
          <a:p>
            <a:pPr lvl="2">
              <a:spcBef>
                <a:spcPts val="0"/>
              </a:spcBef>
            </a:pPr>
            <a:r>
              <a:rPr lang="fr-FR">
                <a:solidFill>
                  <a:schemeClr val="tx1"/>
                </a:solidFill>
              </a:rPr>
              <a:t>considérait qu’il </a:t>
            </a:r>
            <a:r>
              <a:rPr lang="fr-FR" b="1">
                <a:solidFill>
                  <a:schemeClr val="tx1"/>
                </a:solidFill>
              </a:rPr>
              <a:t>n’avait pas les moyens</a:t>
            </a:r>
            <a:r>
              <a:rPr lang="fr-FR">
                <a:solidFill>
                  <a:schemeClr val="tx1"/>
                </a:solidFill>
              </a:rPr>
              <a:t> de subvenir aux besoins de base de leur famille en 2022 au Québec.</a:t>
            </a:r>
          </a:p>
        </p:txBody>
      </p:sp>
      <p:sp>
        <p:nvSpPr>
          <p:cNvPr id="8" name="Espace réservé du texte 3">
            <a:extLst>
              <a:ext uri="{FF2B5EF4-FFF2-40B4-BE49-F238E27FC236}">
                <a16:creationId xmlns:a16="http://schemas.microsoft.com/office/drawing/2014/main" id="{498E3A9D-0126-F7CE-F060-9FC941127BCD}"/>
              </a:ext>
            </a:extLst>
          </p:cNvPr>
          <p:cNvSpPr txBox="1">
            <a:spLocks/>
          </p:cNvSpPr>
          <p:nvPr/>
        </p:nvSpPr>
        <p:spPr>
          <a:xfrm>
            <a:off x="6187040" y="1967785"/>
            <a:ext cx="4739565" cy="175835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La pauvreté infantile a également des </a:t>
            </a:r>
            <a:r>
              <a:rPr lang="fr-FR" b="1">
                <a:solidFill>
                  <a:schemeClr val="tx1"/>
                </a:solidFill>
              </a:rPr>
              <a:t>effets néfastes sur la santé des enfants</a:t>
            </a:r>
            <a:r>
              <a:rPr lang="fr-FR">
                <a:solidFill>
                  <a:schemeClr val="tx1"/>
                </a:solidFill>
              </a:rPr>
              <a:t>, en particulier sur le taux de mortalité précoce et sur les probabilités de développer des maladies, telles que le diabète et l’asthme.</a:t>
            </a:r>
          </a:p>
        </p:txBody>
      </p:sp>
      <p:sp>
        <p:nvSpPr>
          <p:cNvPr id="13" name="Forme libre 3">
            <a:extLst>
              <a:ext uri="{FF2B5EF4-FFF2-40B4-BE49-F238E27FC236}">
                <a16:creationId xmlns:a16="http://schemas.microsoft.com/office/drawing/2014/main" id="{D0CDAD17-066F-B1C8-ACE6-5A2032BAC847}"/>
              </a:ext>
            </a:extLst>
          </p:cNvPr>
          <p:cNvSpPr>
            <a:spLocks noChangeAspect="1"/>
          </p:cNvSpPr>
          <p:nvPr/>
        </p:nvSpPr>
        <p:spPr>
          <a:xfrm rot="11565252">
            <a:off x="-488592" y="4068382"/>
            <a:ext cx="3061398" cy="2133540"/>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83C76"/>
          </a:solidFill>
          <a:ln w="9507" cap="flat">
            <a:noFill/>
            <a:prstDash val="solid"/>
            <a:miter/>
          </a:ln>
        </p:spPr>
        <p:txBody>
          <a:bodyPr/>
          <a:lstStyle/>
          <a:p>
            <a:endParaRPr lang="fr-CA"/>
          </a:p>
        </p:txBody>
      </p:sp>
    </p:spTree>
    <p:extLst>
      <p:ext uri="{BB962C8B-B14F-4D97-AF65-F5344CB8AC3E}">
        <p14:creationId xmlns:p14="http://schemas.microsoft.com/office/powerpoint/2010/main" val="34962080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1BEF9-DF19-AB69-163E-7D1937974B5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E5DD94AD-BC3C-A712-8EBB-F48FE666D1B5}"/>
              </a:ext>
            </a:extLst>
          </p:cNvPr>
          <p:cNvSpPr>
            <a:spLocks noGrp="1"/>
          </p:cNvSpPr>
          <p:nvPr>
            <p:ph type="title"/>
          </p:nvPr>
        </p:nvSpPr>
        <p:spPr/>
        <p:txBody>
          <a:bodyPr/>
          <a:lstStyle/>
          <a:p>
            <a:r>
              <a:rPr lang="fr-CA">
                <a:solidFill>
                  <a:schemeClr val="tx1"/>
                </a:solidFill>
              </a:rPr>
              <a:t>Une hausse de la négligence envers les enfants</a:t>
            </a:r>
          </a:p>
        </p:txBody>
      </p:sp>
      <p:sp>
        <p:nvSpPr>
          <p:cNvPr id="3" name="Espace réservé du pied de page 2">
            <a:extLst>
              <a:ext uri="{FF2B5EF4-FFF2-40B4-BE49-F238E27FC236}">
                <a16:creationId xmlns:a16="http://schemas.microsoft.com/office/drawing/2014/main" id="{03413F5C-FE9E-CEC8-06BF-6CF09EA65E5E}"/>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E3E08781-9CCF-C3D8-281C-6409946D9D25}"/>
              </a:ext>
            </a:extLst>
          </p:cNvPr>
          <p:cNvSpPr>
            <a:spLocks noGrp="1"/>
          </p:cNvSpPr>
          <p:nvPr>
            <p:ph type="sldNum" sz="quarter" idx="14"/>
          </p:nvPr>
        </p:nvSpPr>
        <p:spPr/>
        <p:txBody>
          <a:bodyPr/>
          <a:lstStyle/>
          <a:p>
            <a:fld id="{17A260D5-0A9B-6D4D-ABBB-AE3076EC2542}" type="slidenum">
              <a:rPr lang="fr-CA" smtClean="0"/>
              <a:pPr/>
              <a:t>34</a:t>
            </a:fld>
            <a:endParaRPr lang="fr-CA" sz="1400"/>
          </a:p>
        </p:txBody>
      </p:sp>
      <p:sp>
        <p:nvSpPr>
          <p:cNvPr id="10" name="Espace réservé du texte 3">
            <a:extLst>
              <a:ext uri="{FF2B5EF4-FFF2-40B4-BE49-F238E27FC236}">
                <a16:creationId xmlns:a16="http://schemas.microsoft.com/office/drawing/2014/main" id="{DADD8A22-5CC4-C96A-062C-19454C6D5BE6}"/>
              </a:ext>
            </a:extLst>
          </p:cNvPr>
          <p:cNvSpPr txBox="1">
            <a:spLocks/>
          </p:cNvSpPr>
          <p:nvPr/>
        </p:nvSpPr>
        <p:spPr>
          <a:xfrm>
            <a:off x="612593" y="1967785"/>
            <a:ext cx="5056488" cy="261069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La maltraitance et la négligence ont des conséquences importantes et durables sur le développement global des enfants. Elles augmentent le risque d’avoir un parcours marqué par des difficultés scolaires, des problèmes de santé mentale et des comportements à risque plus tard.</a:t>
            </a:r>
          </a:p>
        </p:txBody>
      </p:sp>
      <p:sp>
        <p:nvSpPr>
          <p:cNvPr id="8" name="Rounded Rectangle 28">
            <a:extLst>
              <a:ext uri="{FF2B5EF4-FFF2-40B4-BE49-F238E27FC236}">
                <a16:creationId xmlns:a16="http://schemas.microsoft.com/office/drawing/2014/main" id="{ADA7776C-5515-52BB-AAC4-6C89558AAF13}"/>
              </a:ext>
            </a:extLst>
          </p:cNvPr>
          <p:cNvSpPr/>
          <p:nvPr/>
        </p:nvSpPr>
        <p:spPr>
          <a:xfrm>
            <a:off x="6140859" y="2075991"/>
            <a:ext cx="5247156" cy="2844925"/>
          </a:xfrm>
          <a:prstGeom prst="roundRect">
            <a:avLst>
              <a:gd name="adj" fmla="val 3665"/>
            </a:avLst>
          </a:prstGeom>
          <a:solidFill>
            <a:schemeClr val="accent2">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1" name="Espace réservé du texte 3">
            <a:extLst>
              <a:ext uri="{FF2B5EF4-FFF2-40B4-BE49-F238E27FC236}">
                <a16:creationId xmlns:a16="http://schemas.microsoft.com/office/drawing/2014/main" id="{AD58ACE5-528D-38D2-B887-0525BB64A745}"/>
              </a:ext>
            </a:extLst>
          </p:cNvPr>
          <p:cNvSpPr txBox="1">
            <a:spLocks/>
          </p:cNvSpPr>
          <p:nvPr/>
        </p:nvSpPr>
        <p:spPr>
          <a:xfrm>
            <a:off x="6505659" y="2467477"/>
            <a:ext cx="4517555" cy="211099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La pauvreté n’est pas une cause directe de la négligence, mais elle en constitue un facteur de risque reconnu, notamment parce qu’elle augmente le stress parental et réduit la capacité des familles à répondre aux besoins essentiels de leurs enfants.</a:t>
            </a:r>
          </a:p>
        </p:txBody>
      </p:sp>
      <p:sp>
        <p:nvSpPr>
          <p:cNvPr id="13" name="Forme libre 24">
            <a:extLst>
              <a:ext uri="{FF2B5EF4-FFF2-40B4-BE49-F238E27FC236}">
                <a16:creationId xmlns:a16="http://schemas.microsoft.com/office/drawing/2014/main" id="{4D733EC6-57A4-58E0-9C66-091F05A9E0F1}"/>
              </a:ext>
            </a:extLst>
          </p:cNvPr>
          <p:cNvSpPr/>
          <p:nvPr/>
        </p:nvSpPr>
        <p:spPr>
          <a:xfrm>
            <a:off x="5168764" y="4096207"/>
            <a:ext cx="1608391" cy="1459386"/>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253B47"/>
          </a:solidFill>
          <a:ln w="9507" cap="flat">
            <a:noFill/>
            <a:prstDash val="solid"/>
            <a:miter/>
          </a:ln>
        </p:spPr>
        <p:txBody>
          <a:bodyPr/>
          <a:lstStyle/>
          <a:p>
            <a:endParaRPr lang="fr-CA"/>
          </a:p>
        </p:txBody>
      </p:sp>
      <p:sp>
        <p:nvSpPr>
          <p:cNvPr id="19" name="Forme libre 33">
            <a:extLst>
              <a:ext uri="{FF2B5EF4-FFF2-40B4-BE49-F238E27FC236}">
                <a16:creationId xmlns:a16="http://schemas.microsoft.com/office/drawing/2014/main" id="{0D9416FC-F626-4AF4-575F-10C96C551462}"/>
              </a:ext>
            </a:extLst>
          </p:cNvPr>
          <p:cNvSpPr/>
          <p:nvPr/>
        </p:nvSpPr>
        <p:spPr>
          <a:xfrm rot="5400000">
            <a:off x="10456113" y="1063755"/>
            <a:ext cx="1225740" cy="1639170"/>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rgbClr val="FFCE3A"/>
          </a:solidFill>
          <a:ln w="9507" cap="flat">
            <a:noFill/>
            <a:prstDash val="solid"/>
            <a:miter/>
          </a:ln>
        </p:spPr>
        <p:txBody>
          <a:bodyPr/>
          <a:lstStyle/>
          <a:p>
            <a:endParaRPr lang="fr-CA"/>
          </a:p>
        </p:txBody>
      </p:sp>
    </p:spTree>
    <p:extLst>
      <p:ext uri="{BB962C8B-B14F-4D97-AF65-F5344CB8AC3E}">
        <p14:creationId xmlns:p14="http://schemas.microsoft.com/office/powerpoint/2010/main" val="193532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F0664-DEB0-0618-73B5-91DDEE5085E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657BA3D-87D8-E4FE-A59C-74A54C6D9EBE}"/>
              </a:ext>
            </a:extLst>
          </p:cNvPr>
          <p:cNvSpPr>
            <a:spLocks noGrp="1"/>
          </p:cNvSpPr>
          <p:nvPr>
            <p:ph type="title"/>
          </p:nvPr>
        </p:nvSpPr>
        <p:spPr/>
        <p:txBody>
          <a:bodyPr/>
          <a:lstStyle/>
          <a:p>
            <a:r>
              <a:rPr lang="fr-CA">
                <a:solidFill>
                  <a:schemeClr val="tx1"/>
                </a:solidFill>
              </a:rPr>
              <a:t>Une hausse de la négligence envers les enfants</a:t>
            </a:r>
          </a:p>
        </p:txBody>
      </p:sp>
      <p:sp>
        <p:nvSpPr>
          <p:cNvPr id="3" name="Espace réservé du pied de page 2">
            <a:extLst>
              <a:ext uri="{FF2B5EF4-FFF2-40B4-BE49-F238E27FC236}">
                <a16:creationId xmlns:a16="http://schemas.microsoft.com/office/drawing/2014/main" id="{AA0729E5-8DE2-F554-C698-851994475026}"/>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88DA6ECB-0917-E95A-6FBE-618A9B42C315}"/>
              </a:ext>
            </a:extLst>
          </p:cNvPr>
          <p:cNvSpPr>
            <a:spLocks noGrp="1"/>
          </p:cNvSpPr>
          <p:nvPr>
            <p:ph type="sldNum" sz="quarter" idx="14"/>
          </p:nvPr>
        </p:nvSpPr>
        <p:spPr/>
        <p:txBody>
          <a:bodyPr/>
          <a:lstStyle/>
          <a:p>
            <a:fld id="{17A260D5-0A9B-6D4D-ABBB-AE3076EC2542}" type="slidenum">
              <a:rPr lang="fr-CA" smtClean="0"/>
              <a:pPr/>
              <a:t>35</a:t>
            </a:fld>
            <a:endParaRPr lang="fr-CA" sz="1400"/>
          </a:p>
        </p:txBody>
      </p:sp>
      <p:sp>
        <p:nvSpPr>
          <p:cNvPr id="7" name="Rounded Rectangle 28">
            <a:extLst>
              <a:ext uri="{FF2B5EF4-FFF2-40B4-BE49-F238E27FC236}">
                <a16:creationId xmlns:a16="http://schemas.microsoft.com/office/drawing/2014/main" id="{A86E3946-6D80-64BB-B2E6-37ECCFC9C198}"/>
              </a:ext>
            </a:extLst>
          </p:cNvPr>
          <p:cNvSpPr/>
          <p:nvPr/>
        </p:nvSpPr>
        <p:spPr>
          <a:xfrm>
            <a:off x="623887" y="1796140"/>
            <a:ext cx="6224587" cy="3814085"/>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2A83E51B-B63F-CC73-7B35-98F17619D343}"/>
              </a:ext>
            </a:extLst>
          </p:cNvPr>
          <p:cNvSpPr txBox="1">
            <a:spLocks/>
          </p:cNvSpPr>
          <p:nvPr/>
        </p:nvSpPr>
        <p:spPr>
          <a:xfrm>
            <a:off x="774423" y="3710664"/>
            <a:ext cx="5056488" cy="844793"/>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Il s’agit d’une </a:t>
            </a:r>
            <a:r>
              <a:rPr lang="fr-FR" b="1" dirty="0">
                <a:solidFill>
                  <a:schemeClr val="tx1"/>
                </a:solidFill>
              </a:rPr>
              <a:t>augmentation de près de 25 % </a:t>
            </a:r>
            <a:r>
              <a:rPr lang="fr-FR" dirty="0">
                <a:solidFill>
                  <a:schemeClr val="tx1"/>
                </a:solidFill>
              </a:rPr>
              <a:t>par rapport à 2018-2019.</a:t>
            </a:r>
          </a:p>
        </p:txBody>
      </p:sp>
      <p:sp>
        <p:nvSpPr>
          <p:cNvPr id="15" name="ZoneTexte 14">
            <a:extLst>
              <a:ext uri="{FF2B5EF4-FFF2-40B4-BE49-F238E27FC236}">
                <a16:creationId xmlns:a16="http://schemas.microsoft.com/office/drawing/2014/main" id="{E17464D4-2DF5-F179-A953-F3E05E088780}"/>
              </a:ext>
            </a:extLst>
          </p:cNvPr>
          <p:cNvSpPr txBox="1"/>
          <p:nvPr/>
        </p:nvSpPr>
        <p:spPr>
          <a:xfrm>
            <a:off x="774423" y="4614378"/>
            <a:ext cx="5674002" cy="738664"/>
          </a:xfrm>
          <a:prstGeom prst="rect">
            <a:avLst/>
          </a:prstGeom>
          <a:noFill/>
        </p:spPr>
        <p:txBody>
          <a:bodyPr wrap="square" rtlCol="0">
            <a:spAutoFit/>
          </a:bodyPr>
          <a:lstStyle/>
          <a:p>
            <a:r>
              <a:rPr lang="fr-FR" sz="1050" b="0" i="0" u="none" strike="noStrike" baseline="0">
                <a:latin typeface="Archivo Condensed Light" pitchFamily="2" charset="0"/>
              </a:rPr>
              <a:t>Source : DIRECTRICES ET DIRECTEURS DE LA PROTECTION DE LA JEUNESSE / DIRECTEURS PROVINCIAUX. </a:t>
            </a:r>
            <a:r>
              <a:rPr lang="fr-FR" sz="1050" b="0" i="1" u="none" strike="noStrike" baseline="0">
                <a:latin typeface="Archivo Condensed Light" pitchFamily="2" charset="0"/>
              </a:rPr>
              <a:t>Bilan annuel des directrices et directeurs de la protection de la jeunesse 2024-2025</a:t>
            </a:r>
            <a:r>
              <a:rPr lang="fr-FR" sz="1050" b="0" i="0" u="none" strike="noStrike" baseline="0">
                <a:latin typeface="Archivo Condensed Light" pitchFamily="2" charset="0"/>
              </a:rPr>
              <a:t>, 2025 ; DIRECTRICES ET DIRECTEURS DE LA PROTECTION DE LA JEUNESSE / DIRECTEURS PROVINCIAUX. </a:t>
            </a:r>
            <a:r>
              <a:rPr lang="fr-FR" sz="1050" b="0" i="1" u="none" strike="noStrike" baseline="0">
                <a:latin typeface="Archivo Condensed Light" pitchFamily="2" charset="0"/>
              </a:rPr>
              <a:t>Bilan annuel des directrices et directeurs de la protection de la jeunesse 2018-2019, </a:t>
            </a:r>
            <a:r>
              <a:rPr lang="fr-FR" sz="1050" b="0" u="none" strike="noStrike" baseline="0">
                <a:latin typeface="Archivo Condensed Light" pitchFamily="2" charset="0"/>
              </a:rPr>
              <a:t>2019.</a:t>
            </a:r>
          </a:p>
        </p:txBody>
      </p:sp>
      <p:sp>
        <p:nvSpPr>
          <p:cNvPr id="17" name="ZoneTexte 16">
            <a:extLst>
              <a:ext uri="{FF2B5EF4-FFF2-40B4-BE49-F238E27FC236}">
                <a16:creationId xmlns:a16="http://schemas.microsoft.com/office/drawing/2014/main" id="{A20919C0-3A11-7176-DF04-53C1B6EA6E87}"/>
              </a:ext>
            </a:extLst>
          </p:cNvPr>
          <p:cNvSpPr txBox="1"/>
          <p:nvPr/>
        </p:nvSpPr>
        <p:spPr>
          <a:xfrm>
            <a:off x="774423" y="1895479"/>
            <a:ext cx="2994731" cy="1569660"/>
          </a:xfrm>
          <a:prstGeom prst="rect">
            <a:avLst/>
          </a:prstGeom>
          <a:noFill/>
        </p:spPr>
        <p:txBody>
          <a:bodyPr wrap="none" rtlCol="0">
            <a:spAutoFit/>
          </a:bodyPr>
          <a:lstStyle/>
          <a:p>
            <a:r>
              <a:rPr lang="fr-FR" sz="9600" b="1">
                <a:latin typeface="Archivo Condensed Light" pitchFamily="2" charset="0"/>
                <a:cs typeface="Archivo Condensed Light" pitchFamily="2" charset="0"/>
              </a:rPr>
              <a:t>10 190</a:t>
            </a:r>
            <a:endParaRPr lang="fr-CA" sz="9600" b="1">
              <a:latin typeface="Archivo Condensed Light" pitchFamily="2" charset="0"/>
              <a:cs typeface="Archivo Condensed Light" pitchFamily="2" charset="0"/>
            </a:endParaRPr>
          </a:p>
        </p:txBody>
      </p:sp>
      <p:sp>
        <p:nvSpPr>
          <p:cNvPr id="6" name="Espace réservé du texte 3">
            <a:extLst>
              <a:ext uri="{FF2B5EF4-FFF2-40B4-BE49-F238E27FC236}">
                <a16:creationId xmlns:a16="http://schemas.microsoft.com/office/drawing/2014/main" id="{307D57D7-4436-890E-8AE0-2785A0641CE6}"/>
              </a:ext>
            </a:extLst>
          </p:cNvPr>
          <p:cNvSpPr txBox="1">
            <a:spLocks/>
          </p:cNvSpPr>
          <p:nvPr/>
        </p:nvSpPr>
        <p:spPr>
          <a:xfrm>
            <a:off x="3830180" y="2127945"/>
            <a:ext cx="2780170" cy="1283255"/>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enfants de 0 à 5 ans dont la situation a été prise en charge par la DPJ, durant l’année 2025-2026.</a:t>
            </a:r>
          </a:p>
        </p:txBody>
      </p:sp>
      <p:sp>
        <p:nvSpPr>
          <p:cNvPr id="8" name="Espace réservé du texte 3">
            <a:extLst>
              <a:ext uri="{FF2B5EF4-FFF2-40B4-BE49-F238E27FC236}">
                <a16:creationId xmlns:a16="http://schemas.microsoft.com/office/drawing/2014/main" id="{21B1BA0A-632F-88AF-A242-1612EBA2CD47}"/>
              </a:ext>
            </a:extLst>
          </p:cNvPr>
          <p:cNvSpPr txBox="1">
            <a:spLocks/>
          </p:cNvSpPr>
          <p:nvPr/>
        </p:nvSpPr>
        <p:spPr>
          <a:xfrm>
            <a:off x="7343763" y="2127945"/>
            <a:ext cx="4073814" cy="2265159"/>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En 2025-2026, les </a:t>
            </a:r>
            <a:r>
              <a:rPr lang="fr-FR" b="1">
                <a:solidFill>
                  <a:schemeClr val="tx1"/>
                </a:solidFill>
              </a:rPr>
              <a:t>principaux motifs de prise en charge</a:t>
            </a:r>
            <a:r>
              <a:rPr lang="fr-FR">
                <a:solidFill>
                  <a:schemeClr val="tx1"/>
                </a:solidFill>
              </a:rPr>
              <a:t> par la Direction de la protection de la jeunesse étaient  : </a:t>
            </a:r>
          </a:p>
          <a:p>
            <a:pPr marL="285750" lvl="2" indent="-285750">
              <a:buFont typeface="Arial" panose="020B0604020202020204" pitchFamily="34" charset="0"/>
              <a:buChar char="•"/>
            </a:pPr>
            <a:r>
              <a:rPr lang="fr-FR">
                <a:solidFill>
                  <a:schemeClr val="tx1"/>
                </a:solidFill>
              </a:rPr>
              <a:t>la négligence (5,1 pour 1 000) </a:t>
            </a:r>
          </a:p>
          <a:p>
            <a:pPr marL="285750" lvl="2" indent="-285750">
              <a:buFont typeface="Arial" panose="020B0604020202020204" pitchFamily="34" charset="0"/>
              <a:buChar char="•"/>
            </a:pPr>
            <a:r>
              <a:rPr lang="fr-FR">
                <a:solidFill>
                  <a:schemeClr val="tx1"/>
                </a:solidFill>
              </a:rPr>
              <a:t>le risque sérieux de négligence (6,6 pour 1 000)66.</a:t>
            </a:r>
          </a:p>
        </p:txBody>
      </p:sp>
      <p:sp>
        <p:nvSpPr>
          <p:cNvPr id="11" name="ZoneTexte 10">
            <a:extLst>
              <a:ext uri="{FF2B5EF4-FFF2-40B4-BE49-F238E27FC236}">
                <a16:creationId xmlns:a16="http://schemas.microsoft.com/office/drawing/2014/main" id="{A59136FC-F382-47BD-45BB-13245E13A7EC}"/>
              </a:ext>
            </a:extLst>
          </p:cNvPr>
          <p:cNvSpPr txBox="1"/>
          <p:nvPr/>
        </p:nvSpPr>
        <p:spPr>
          <a:xfrm>
            <a:off x="7343763" y="4614378"/>
            <a:ext cx="3829050" cy="577081"/>
          </a:xfrm>
          <a:prstGeom prst="rect">
            <a:avLst/>
          </a:prstGeom>
          <a:noFill/>
        </p:spPr>
        <p:txBody>
          <a:bodyPr wrap="square" rtlCol="0">
            <a:spAutoFit/>
          </a:bodyPr>
          <a:lstStyle/>
          <a:p>
            <a:r>
              <a:rPr lang="fr-FR" sz="1050" b="0" i="0" u="none" strike="noStrike" baseline="0">
                <a:latin typeface="Archivo Condensed Light" pitchFamily="2" charset="0"/>
              </a:rPr>
              <a:t>Source : Tableau de bord – Bilan DPJ PROD – Power BI, MSSS : dernière mise à jour, 31 mars 2026. Institut de la statistique du Québec, Estimations et projections de population : série produite en juillet 2025.</a:t>
            </a:r>
          </a:p>
        </p:txBody>
      </p:sp>
    </p:spTree>
    <p:extLst>
      <p:ext uri="{BB962C8B-B14F-4D97-AF65-F5344CB8AC3E}">
        <p14:creationId xmlns:p14="http://schemas.microsoft.com/office/powerpoint/2010/main" val="424715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14C3D-0790-F7E6-71B3-9E4461DB499D}"/>
            </a:ext>
          </a:extLst>
        </p:cNvPr>
        <p:cNvGrpSpPr/>
        <p:nvPr/>
      </p:nvGrpSpPr>
      <p:grpSpPr>
        <a:xfrm>
          <a:off x="0" y="0"/>
          <a:ext cx="0" cy="0"/>
          <a:chOff x="0" y="0"/>
          <a:chExt cx="0" cy="0"/>
        </a:xfrm>
      </p:grpSpPr>
      <p:sp>
        <p:nvSpPr>
          <p:cNvPr id="11" name="Rounded Rectangle 28">
            <a:extLst>
              <a:ext uri="{FF2B5EF4-FFF2-40B4-BE49-F238E27FC236}">
                <a16:creationId xmlns:a16="http://schemas.microsoft.com/office/drawing/2014/main" id="{0ABE622F-6ACF-2077-3281-7D142D3345A2}"/>
              </a:ext>
            </a:extLst>
          </p:cNvPr>
          <p:cNvSpPr/>
          <p:nvPr/>
        </p:nvSpPr>
        <p:spPr>
          <a:xfrm>
            <a:off x="623888" y="1837867"/>
            <a:ext cx="4843462" cy="2667458"/>
          </a:xfrm>
          <a:prstGeom prst="roundRect">
            <a:avLst>
              <a:gd name="adj" fmla="val 3665"/>
            </a:avLst>
          </a:prstGeom>
          <a:solidFill>
            <a:schemeClr val="accent2">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5" name="Titre 4">
            <a:extLst>
              <a:ext uri="{FF2B5EF4-FFF2-40B4-BE49-F238E27FC236}">
                <a16:creationId xmlns:a16="http://schemas.microsoft.com/office/drawing/2014/main" id="{3D5085C7-947B-1A87-828A-39CE56D967F5}"/>
              </a:ext>
            </a:extLst>
          </p:cNvPr>
          <p:cNvSpPr>
            <a:spLocks noGrp="1"/>
          </p:cNvSpPr>
          <p:nvPr>
            <p:ph type="title"/>
          </p:nvPr>
        </p:nvSpPr>
        <p:spPr/>
        <p:txBody>
          <a:bodyPr/>
          <a:lstStyle/>
          <a:p>
            <a:r>
              <a:rPr lang="fr-FR">
                <a:solidFill>
                  <a:schemeClr val="tx1"/>
                </a:solidFill>
              </a:rPr>
              <a:t>Certains tout-petits sont davantage exposés aux risques</a:t>
            </a:r>
            <a:endParaRPr lang="fr-CA">
              <a:solidFill>
                <a:schemeClr val="tx1"/>
              </a:solidFill>
            </a:endParaRPr>
          </a:p>
        </p:txBody>
      </p:sp>
      <p:sp>
        <p:nvSpPr>
          <p:cNvPr id="3" name="Espace réservé du pied de page 2">
            <a:extLst>
              <a:ext uri="{FF2B5EF4-FFF2-40B4-BE49-F238E27FC236}">
                <a16:creationId xmlns:a16="http://schemas.microsoft.com/office/drawing/2014/main" id="{6A4C2549-1D60-0751-8DB8-F4E5949CB6B7}"/>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06B63FD5-BB1A-1520-50BD-287FFF399DBE}"/>
              </a:ext>
            </a:extLst>
          </p:cNvPr>
          <p:cNvSpPr>
            <a:spLocks noGrp="1"/>
          </p:cNvSpPr>
          <p:nvPr>
            <p:ph type="sldNum" sz="quarter" idx="14"/>
          </p:nvPr>
        </p:nvSpPr>
        <p:spPr/>
        <p:txBody>
          <a:bodyPr/>
          <a:lstStyle/>
          <a:p>
            <a:fld id="{17A260D5-0A9B-6D4D-ABBB-AE3076EC2542}" type="slidenum">
              <a:rPr lang="fr-CA" smtClean="0"/>
              <a:pPr/>
              <a:t>36</a:t>
            </a:fld>
            <a:endParaRPr lang="fr-CA" sz="1400"/>
          </a:p>
        </p:txBody>
      </p:sp>
      <p:sp>
        <p:nvSpPr>
          <p:cNvPr id="10" name="Espace réservé du texte 3">
            <a:extLst>
              <a:ext uri="{FF2B5EF4-FFF2-40B4-BE49-F238E27FC236}">
                <a16:creationId xmlns:a16="http://schemas.microsoft.com/office/drawing/2014/main" id="{D0D52676-477C-36E6-38BD-82CB3CE1D5B6}"/>
              </a:ext>
            </a:extLst>
          </p:cNvPr>
          <p:cNvSpPr txBox="1">
            <a:spLocks/>
          </p:cNvSpPr>
          <p:nvPr/>
        </p:nvSpPr>
        <p:spPr>
          <a:xfrm>
            <a:off x="803985" y="1967785"/>
            <a:ext cx="4520490" cy="240419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Les données de l’</a:t>
            </a:r>
            <a:r>
              <a:rPr lang="fr-FR" i="1">
                <a:solidFill>
                  <a:schemeClr val="tx1"/>
                </a:solidFill>
              </a:rPr>
              <a:t>Enquête québécoise sur le parcours préscolaire des enfants de maternelle</a:t>
            </a:r>
            <a:r>
              <a:rPr lang="fr-FR">
                <a:solidFill>
                  <a:schemeClr val="tx1"/>
                </a:solidFill>
              </a:rPr>
              <a:t> montrent que certaines conditions socioéconomiques, comme le </a:t>
            </a:r>
            <a:r>
              <a:rPr lang="fr-FR" b="1">
                <a:solidFill>
                  <a:schemeClr val="tx1"/>
                </a:solidFill>
              </a:rPr>
              <a:t>faible revenu</a:t>
            </a:r>
            <a:r>
              <a:rPr lang="fr-FR">
                <a:solidFill>
                  <a:schemeClr val="tx1"/>
                </a:solidFill>
              </a:rPr>
              <a:t>, peuvent accroître le risque que le tout-petit présente des </a:t>
            </a:r>
            <a:r>
              <a:rPr lang="fr-FR" b="1">
                <a:solidFill>
                  <a:schemeClr val="tx1"/>
                </a:solidFill>
              </a:rPr>
              <a:t>enjeux de développement</a:t>
            </a:r>
            <a:r>
              <a:rPr lang="fr-FR">
                <a:solidFill>
                  <a:schemeClr val="tx1"/>
                </a:solidFill>
              </a:rPr>
              <a:t>.</a:t>
            </a:r>
          </a:p>
        </p:txBody>
      </p:sp>
      <p:sp>
        <p:nvSpPr>
          <p:cNvPr id="8" name="Espace réservé du texte 3">
            <a:extLst>
              <a:ext uri="{FF2B5EF4-FFF2-40B4-BE49-F238E27FC236}">
                <a16:creationId xmlns:a16="http://schemas.microsoft.com/office/drawing/2014/main" id="{20234F20-F08D-DFE6-F944-4DC3B4825C3A}"/>
              </a:ext>
            </a:extLst>
          </p:cNvPr>
          <p:cNvSpPr txBox="1">
            <a:spLocks/>
          </p:cNvSpPr>
          <p:nvPr/>
        </p:nvSpPr>
        <p:spPr>
          <a:xfrm>
            <a:off x="6375872" y="1967785"/>
            <a:ext cx="5012143" cy="253754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Les enfants issus de familles immigrantes ou appartenant aux communautés des Premières Nations, Métis et Inuit sont également surreprésentés parmi les enfants présentant des vulnérabilités, ce qui reflète, entre autres, des </a:t>
            </a:r>
            <a:r>
              <a:rPr lang="fr-FR" b="1">
                <a:solidFill>
                  <a:schemeClr val="tx1"/>
                </a:solidFill>
              </a:rPr>
              <a:t>inégalités structurelles </a:t>
            </a:r>
            <a:r>
              <a:rPr lang="fr-FR">
                <a:solidFill>
                  <a:schemeClr val="tx1"/>
                </a:solidFill>
              </a:rPr>
              <a:t>d’accès aux services et des conditions de vie plus précaires. </a:t>
            </a:r>
          </a:p>
        </p:txBody>
      </p:sp>
      <p:grpSp>
        <p:nvGrpSpPr>
          <p:cNvPr id="12" name="Graphique 18">
            <a:extLst>
              <a:ext uri="{FF2B5EF4-FFF2-40B4-BE49-F238E27FC236}">
                <a16:creationId xmlns:a16="http://schemas.microsoft.com/office/drawing/2014/main" id="{9EFDDD57-0CB9-A48B-6ECD-C1ACDD27A911}"/>
              </a:ext>
            </a:extLst>
          </p:cNvPr>
          <p:cNvGrpSpPr/>
          <p:nvPr/>
        </p:nvGrpSpPr>
        <p:grpSpPr>
          <a:xfrm rot="20897913">
            <a:off x="4706637" y="4179181"/>
            <a:ext cx="1148583" cy="826749"/>
            <a:chOff x="5527194" y="5559988"/>
            <a:chExt cx="1148583" cy="826749"/>
          </a:xfrm>
          <a:solidFill>
            <a:srgbClr val="F47920"/>
          </a:solidFill>
        </p:grpSpPr>
        <p:sp>
          <p:nvSpPr>
            <p:cNvPr id="13" name="Rectangle 12">
              <a:extLst>
                <a:ext uri="{FF2B5EF4-FFF2-40B4-BE49-F238E27FC236}">
                  <a16:creationId xmlns:a16="http://schemas.microsoft.com/office/drawing/2014/main" id="{DB31AE37-590B-4B0C-0FF0-43EBDF3A4BA0}"/>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14" name="Rectangle 13">
              <a:extLst>
                <a:ext uri="{FF2B5EF4-FFF2-40B4-BE49-F238E27FC236}">
                  <a16:creationId xmlns:a16="http://schemas.microsoft.com/office/drawing/2014/main" id="{ACD3DA47-488D-E158-6014-F0E320585E11}"/>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grpSp>
        <p:nvGrpSpPr>
          <p:cNvPr id="16" name="Graphique 18">
            <a:extLst>
              <a:ext uri="{FF2B5EF4-FFF2-40B4-BE49-F238E27FC236}">
                <a16:creationId xmlns:a16="http://schemas.microsoft.com/office/drawing/2014/main" id="{F0F36DC7-B1F4-35A3-49ED-5808DE8CFEF7}"/>
              </a:ext>
            </a:extLst>
          </p:cNvPr>
          <p:cNvGrpSpPr/>
          <p:nvPr/>
        </p:nvGrpSpPr>
        <p:grpSpPr>
          <a:xfrm rot="20778558">
            <a:off x="7046802" y="4929856"/>
            <a:ext cx="1637473" cy="1382840"/>
            <a:chOff x="3606800" y="4724290"/>
            <a:chExt cx="1637473" cy="1382840"/>
          </a:xfrm>
          <a:solidFill>
            <a:srgbClr val="728C30"/>
          </a:solidFill>
        </p:grpSpPr>
        <p:grpSp>
          <p:nvGrpSpPr>
            <p:cNvPr id="18" name="Graphique 18">
              <a:extLst>
                <a:ext uri="{FF2B5EF4-FFF2-40B4-BE49-F238E27FC236}">
                  <a16:creationId xmlns:a16="http://schemas.microsoft.com/office/drawing/2014/main" id="{3051120E-E045-3EA4-A5ED-F706CDA67955}"/>
                </a:ext>
              </a:extLst>
            </p:cNvPr>
            <p:cNvGrpSpPr/>
            <p:nvPr/>
          </p:nvGrpSpPr>
          <p:grpSpPr>
            <a:xfrm>
              <a:off x="3606800" y="4755556"/>
              <a:ext cx="1637473" cy="1284474"/>
              <a:chOff x="3606800" y="4755556"/>
              <a:chExt cx="1637473" cy="1284474"/>
            </a:xfrm>
            <a:solidFill>
              <a:srgbClr val="728C30"/>
            </a:solidFill>
          </p:grpSpPr>
          <p:sp>
            <p:nvSpPr>
              <p:cNvPr id="20" name="Forme libre 27">
                <a:extLst>
                  <a:ext uri="{FF2B5EF4-FFF2-40B4-BE49-F238E27FC236}">
                    <a16:creationId xmlns:a16="http://schemas.microsoft.com/office/drawing/2014/main" id="{56E489E2-4E19-660E-5B20-273055502712}"/>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sp>
            <p:nvSpPr>
              <p:cNvPr id="21" name="Forme libre 28">
                <a:extLst>
                  <a:ext uri="{FF2B5EF4-FFF2-40B4-BE49-F238E27FC236}">
                    <a16:creationId xmlns:a16="http://schemas.microsoft.com/office/drawing/2014/main" id="{52AC619E-1804-929D-4E6D-BB7B18BF1E94}"/>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grpSp>
        <p:sp>
          <p:nvSpPr>
            <p:cNvPr id="19" name="Forme libre 29">
              <a:extLst>
                <a:ext uri="{FF2B5EF4-FFF2-40B4-BE49-F238E27FC236}">
                  <a16:creationId xmlns:a16="http://schemas.microsoft.com/office/drawing/2014/main" id="{5758BCDE-E2F3-6F1C-1463-37412FDB8DDE}"/>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solidFill>
              <a:srgbClr val="728C30"/>
            </a:solidFill>
            <a:ln w="9507" cap="flat">
              <a:noFill/>
              <a:prstDash val="solid"/>
              <a:miter/>
            </a:ln>
          </p:spPr>
          <p:txBody>
            <a:bodyPr/>
            <a:lstStyle/>
            <a:p>
              <a:endParaRPr lang="fr-CA"/>
            </a:p>
          </p:txBody>
        </p:sp>
      </p:grpSp>
    </p:spTree>
    <p:extLst>
      <p:ext uri="{BB962C8B-B14F-4D97-AF65-F5344CB8AC3E}">
        <p14:creationId xmlns:p14="http://schemas.microsoft.com/office/powerpoint/2010/main" val="2003492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AC8A3-21E1-A223-7E17-3D5EE11154EF}"/>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4B37CCC1-5F10-F187-9E3A-0D096A43BDDF}"/>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5" name="Espace réservé du numéro de diapositive 4">
            <a:extLst>
              <a:ext uri="{FF2B5EF4-FFF2-40B4-BE49-F238E27FC236}">
                <a16:creationId xmlns:a16="http://schemas.microsoft.com/office/drawing/2014/main" id="{4CD5C471-BEAB-30C2-F87C-2FF7A543D014}"/>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6" name="Espace réservé du texte 6">
            <a:extLst>
              <a:ext uri="{FF2B5EF4-FFF2-40B4-BE49-F238E27FC236}">
                <a16:creationId xmlns:a16="http://schemas.microsoft.com/office/drawing/2014/main" id="{FDD47632-7552-87C4-6531-ADF76E5454F5}"/>
              </a:ext>
            </a:extLst>
          </p:cNvPr>
          <p:cNvSpPr txBox="1">
            <a:spLocks/>
          </p:cNvSpPr>
          <p:nvPr/>
        </p:nvSpPr>
        <p:spPr>
          <a:xfrm>
            <a:off x="8111566" y="1796836"/>
            <a:ext cx="3384000" cy="3584788"/>
          </a:xfrm>
          <a:prstGeom prst="roundRect">
            <a:avLst>
              <a:gd name="adj" fmla="val 5671"/>
            </a:avLst>
          </a:prstGeom>
          <a:solidFill>
            <a:srgbClr val="B0D6EB">
              <a:alpha val="50000"/>
            </a:srgbClr>
          </a:solidFill>
        </p:spPr>
        <p:txBody>
          <a:bodyPr lIns="180000" tIns="18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600" i="0" u="none" strike="noStrike" kern="1200" cap="none" spc="0" normalizeH="0" baseline="0" noProof="0">
                <a:ln>
                  <a:noFill/>
                </a:ln>
                <a:solidFill>
                  <a:schemeClr val="tx1"/>
                </a:solidFill>
                <a:effectLst/>
                <a:uLnTx/>
                <a:uFillTx/>
                <a:latin typeface="Archivo"/>
                <a:ea typeface="+mn-ea"/>
                <a:cs typeface="+mn-cs"/>
              </a:rPr>
              <a:t>La proportion d’enfants de 0 à 5 ans vivant dans une famille à faible revenu est sensiblement plus élevée dans le </a:t>
            </a:r>
            <a:r>
              <a:rPr kumimoji="0" lang="fr-FR" sz="1600" b="1" i="0" u="none" strike="noStrike" kern="1200" cap="none" spc="0" normalizeH="0" baseline="0" noProof="0">
                <a:ln>
                  <a:noFill/>
                </a:ln>
                <a:solidFill>
                  <a:schemeClr val="tx1"/>
                </a:solidFill>
                <a:effectLst/>
                <a:uLnTx/>
                <a:uFillTx/>
                <a:latin typeface="Archivo"/>
                <a:ea typeface="+mn-ea"/>
                <a:cs typeface="+mn-cs"/>
              </a:rPr>
              <a:t>Nord-du-Québec</a:t>
            </a:r>
            <a:r>
              <a:rPr kumimoji="0" lang="fr-FR" sz="1600" i="0" u="none" strike="noStrike" kern="1200" cap="none" spc="0" normalizeH="0" baseline="0" noProof="0">
                <a:ln>
                  <a:noFill/>
                </a:ln>
                <a:solidFill>
                  <a:schemeClr val="tx1"/>
                </a:solidFill>
                <a:effectLst/>
                <a:uLnTx/>
                <a:uFillTx/>
                <a:latin typeface="Archivo"/>
                <a:ea typeface="+mn-ea"/>
                <a:cs typeface="+mn-cs"/>
              </a:rPr>
              <a:t> que dans le reste du Québec. Elle était de 38,6 % </a:t>
            </a:r>
          </a:p>
          <a:p>
            <a:pPr marL="0" marR="0" lvl="6"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600" i="0" u="none" strike="noStrike" kern="1200" cap="none" spc="0" normalizeH="0" baseline="0" noProof="0">
                <a:ln>
                  <a:noFill/>
                </a:ln>
                <a:solidFill>
                  <a:schemeClr val="tx1"/>
                </a:solidFill>
                <a:effectLst/>
                <a:uLnTx/>
                <a:uFillTx/>
                <a:latin typeface="Archivo"/>
                <a:ea typeface="+mn-ea"/>
                <a:cs typeface="+mn-cs"/>
              </a:rPr>
              <a:t>en 2022, comparativement à 12,1 % pour l’ensemble du Québec.</a:t>
            </a:r>
          </a:p>
        </p:txBody>
      </p:sp>
      <p:sp>
        <p:nvSpPr>
          <p:cNvPr id="8" name="Espace réservé du texte 6">
            <a:extLst>
              <a:ext uri="{FF2B5EF4-FFF2-40B4-BE49-F238E27FC236}">
                <a16:creationId xmlns:a16="http://schemas.microsoft.com/office/drawing/2014/main" id="{601FA28A-F085-BBEA-DC32-782EAF00BE82}"/>
              </a:ext>
            </a:extLst>
          </p:cNvPr>
          <p:cNvSpPr txBox="1">
            <a:spLocks/>
          </p:cNvSpPr>
          <p:nvPr/>
        </p:nvSpPr>
        <p:spPr>
          <a:xfrm>
            <a:off x="4367726" y="1796836"/>
            <a:ext cx="3384000" cy="3584789"/>
          </a:xfrm>
          <a:prstGeom prst="roundRect">
            <a:avLst>
              <a:gd name="adj" fmla="val 5671"/>
            </a:avLst>
          </a:prstGeom>
          <a:solidFill>
            <a:srgbClr val="B0D6EB">
              <a:alpha val="50000"/>
            </a:srgbClr>
          </a:solidFill>
        </p:spPr>
        <p:txBody>
          <a:bodyPr vert="horz" lIns="180000" tIns="180000" rIns="18000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600" b="0" i="0" u="none" strike="noStrike" kern="1200" cap="none" spc="0" normalizeH="0" baseline="0" noProof="0">
                <a:ln>
                  <a:noFill/>
                </a:ln>
                <a:solidFill>
                  <a:schemeClr val="tx1"/>
                </a:solidFill>
                <a:effectLst/>
                <a:uLnTx/>
                <a:uFillTx/>
                <a:latin typeface="Archivo"/>
                <a:ea typeface="+mn-ea"/>
                <a:cs typeface="+mn-cs"/>
              </a:rPr>
              <a:t>Selon les données du recensement de 2021*, la proportion d’enfants de 0 à 5 ans vivant dans une famille à faible revenu au Québec est plus élevée parmi les enfants dont les deux parents ou le parent monoparental </a:t>
            </a:r>
            <a:r>
              <a:rPr kumimoji="0" lang="fr-FR" sz="1600" b="1" i="0" u="none" strike="noStrike" kern="1200" cap="none" spc="0" normalizeH="0" baseline="0" noProof="0">
                <a:ln>
                  <a:noFill/>
                </a:ln>
                <a:solidFill>
                  <a:schemeClr val="tx1"/>
                </a:solidFill>
                <a:effectLst/>
                <a:uLnTx/>
                <a:uFillTx/>
                <a:latin typeface="Archivo"/>
                <a:ea typeface="+mn-ea"/>
                <a:cs typeface="+mn-cs"/>
              </a:rPr>
              <a:t>résident au Canada depuis moins de 5 ans </a:t>
            </a:r>
            <a:r>
              <a:rPr kumimoji="0" lang="fr-FR" sz="1600" b="0" i="0" u="none" strike="noStrike" kern="1200" cap="none" spc="0" normalizeH="0" baseline="0" noProof="0">
                <a:ln>
                  <a:noFill/>
                </a:ln>
                <a:solidFill>
                  <a:schemeClr val="tx1"/>
                </a:solidFill>
                <a:effectLst/>
                <a:uLnTx/>
                <a:uFillTx/>
                <a:latin typeface="Archivo"/>
                <a:ea typeface="+mn-ea"/>
                <a:cs typeface="+mn-cs"/>
              </a:rPr>
              <a:t>(23,1 %) que lorsque ce n’est pas le cas (7,3 %)**.</a:t>
            </a:r>
          </a:p>
        </p:txBody>
      </p:sp>
      <p:sp>
        <p:nvSpPr>
          <p:cNvPr id="10" name="Espace réservé du texte 6">
            <a:extLst>
              <a:ext uri="{FF2B5EF4-FFF2-40B4-BE49-F238E27FC236}">
                <a16:creationId xmlns:a16="http://schemas.microsoft.com/office/drawing/2014/main" id="{1F73C72F-74F9-83F1-F654-7E34C47D7B01}"/>
              </a:ext>
            </a:extLst>
          </p:cNvPr>
          <p:cNvSpPr txBox="1">
            <a:spLocks/>
          </p:cNvSpPr>
          <p:nvPr/>
        </p:nvSpPr>
        <p:spPr>
          <a:xfrm>
            <a:off x="623887" y="1796836"/>
            <a:ext cx="3384000" cy="3584788"/>
          </a:xfrm>
          <a:prstGeom prst="roundRect">
            <a:avLst>
              <a:gd name="adj" fmla="val 5671"/>
            </a:avLst>
          </a:prstGeom>
          <a:solidFill>
            <a:srgbClr val="B0D6EB">
              <a:alpha val="50000"/>
            </a:srgbClr>
          </a:solidFill>
        </p:spPr>
        <p:txBody>
          <a:bodyPr vert="horz" lIns="180000" tIns="180000" rIns="18000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600" b="0" i="0" u="none" strike="noStrike" kern="1200" cap="none" spc="0" normalizeH="0" baseline="0" noProof="0">
                <a:ln>
                  <a:noFill/>
                </a:ln>
                <a:solidFill>
                  <a:schemeClr val="tx1"/>
                </a:solidFill>
                <a:effectLst/>
                <a:uLnTx/>
                <a:uFillTx/>
                <a:latin typeface="Archivo"/>
                <a:ea typeface="+mn-ea"/>
                <a:cs typeface="+mn-cs"/>
              </a:rPr>
              <a:t>Selon les données du recensement de 2021*, au Québec, la proportion d’enfants de 0 à 5 ans vivant dans une famille à faible revenu est plus élevée parmi les enfants qui vivent dans une </a:t>
            </a:r>
            <a:r>
              <a:rPr kumimoji="0" lang="fr-FR" sz="1600" b="1" i="0" u="none" strike="noStrike" kern="1200" cap="none" spc="0" normalizeH="0" baseline="0" noProof="0">
                <a:ln>
                  <a:noFill/>
                </a:ln>
                <a:solidFill>
                  <a:schemeClr val="tx1"/>
                </a:solidFill>
                <a:effectLst/>
                <a:uLnTx/>
                <a:uFillTx/>
                <a:latin typeface="Archivo"/>
                <a:ea typeface="+mn-ea"/>
                <a:cs typeface="+mn-cs"/>
              </a:rPr>
              <a:t>famille monoparentale</a:t>
            </a:r>
            <a:r>
              <a:rPr kumimoji="0" lang="fr-FR" sz="1600" b="0" i="0" u="none" strike="noStrike" kern="1200" cap="none" spc="0" normalizeH="0" baseline="0" noProof="0">
                <a:ln>
                  <a:noFill/>
                </a:ln>
                <a:solidFill>
                  <a:schemeClr val="tx1"/>
                </a:solidFill>
                <a:effectLst/>
                <a:uLnTx/>
                <a:uFillTx/>
                <a:latin typeface="Archivo"/>
                <a:ea typeface="+mn-ea"/>
                <a:cs typeface="+mn-cs"/>
              </a:rPr>
              <a:t> (27,2 %) que parmi ceux qui vivent dans une </a:t>
            </a:r>
            <a:r>
              <a:rPr kumimoji="0" lang="fr-FR" sz="1600" b="1" i="0" u="none" strike="noStrike" kern="1200" cap="none" spc="0" normalizeH="0" baseline="0" noProof="0">
                <a:ln>
                  <a:noFill/>
                </a:ln>
                <a:solidFill>
                  <a:schemeClr val="tx1"/>
                </a:solidFill>
                <a:effectLst/>
                <a:uLnTx/>
                <a:uFillTx/>
                <a:latin typeface="Archivo"/>
                <a:ea typeface="+mn-ea"/>
                <a:cs typeface="+mn-cs"/>
              </a:rPr>
              <a:t>famille biparentale </a:t>
            </a:r>
            <a:r>
              <a:rPr kumimoji="0" lang="fr-FR" sz="1600" b="0" i="0" u="none" strike="noStrike" kern="1200" cap="none" spc="0" normalizeH="0" baseline="0" noProof="0">
                <a:ln>
                  <a:noFill/>
                </a:ln>
                <a:solidFill>
                  <a:schemeClr val="tx1"/>
                </a:solidFill>
                <a:effectLst/>
                <a:uLnTx/>
                <a:uFillTx/>
                <a:latin typeface="Archivo"/>
                <a:ea typeface="+mn-ea"/>
                <a:cs typeface="+mn-cs"/>
              </a:rPr>
              <a:t>(4,7 %).</a:t>
            </a:r>
            <a:endParaRPr kumimoji="0" lang="fr-CA" sz="1600" b="0" i="0" u="none" strike="noStrike" kern="1200" cap="none" spc="0" normalizeH="0" baseline="0" noProof="0">
              <a:ln>
                <a:noFill/>
              </a:ln>
              <a:solidFill>
                <a:schemeClr val="tx1"/>
              </a:solidFill>
              <a:effectLst/>
              <a:uLnTx/>
              <a:uFillTx/>
              <a:latin typeface="Archivo"/>
              <a:ea typeface="+mn-ea"/>
              <a:cs typeface="+mn-cs"/>
            </a:endParaRPr>
          </a:p>
        </p:txBody>
      </p:sp>
      <p:sp>
        <p:nvSpPr>
          <p:cNvPr id="11" name="Titre 4">
            <a:extLst>
              <a:ext uri="{FF2B5EF4-FFF2-40B4-BE49-F238E27FC236}">
                <a16:creationId xmlns:a16="http://schemas.microsoft.com/office/drawing/2014/main" id="{C37E0253-64E1-82E6-389C-64BA45F07852}"/>
              </a:ext>
            </a:extLst>
          </p:cNvPr>
          <p:cNvSpPr txBox="1">
            <a:spLocks/>
          </p:cNvSpPr>
          <p:nvPr/>
        </p:nvSpPr>
        <p:spPr>
          <a:xfrm>
            <a:off x="646059" y="656759"/>
            <a:ext cx="10899881"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sz="3700" b="0" kern="1200">
                <a:solidFill>
                  <a:schemeClr val="tx2"/>
                </a:solidFill>
                <a:latin typeface="Archivo Condensed Light" pitchFamily="2" charset="0"/>
                <a:ea typeface="+mj-ea"/>
                <a:cs typeface="Archivo Condensed Light" pitchFamily="2" charset="0"/>
              </a:defRPr>
            </a:lvl1pPr>
          </a:lstStyle>
          <a:p>
            <a:r>
              <a:rPr lang="fr-FR">
                <a:solidFill>
                  <a:schemeClr val="tx1"/>
                </a:solidFill>
              </a:rPr>
              <a:t>Certains tout-petits sont davantage exposés aux risques</a:t>
            </a:r>
            <a:endParaRPr lang="fr-CA">
              <a:solidFill>
                <a:schemeClr val="tx1"/>
              </a:solidFill>
            </a:endParaRPr>
          </a:p>
        </p:txBody>
      </p:sp>
      <p:sp>
        <p:nvSpPr>
          <p:cNvPr id="13" name="ZoneTexte 12">
            <a:extLst>
              <a:ext uri="{FF2B5EF4-FFF2-40B4-BE49-F238E27FC236}">
                <a16:creationId xmlns:a16="http://schemas.microsoft.com/office/drawing/2014/main" id="{1D8F329F-94E5-C1FD-D278-F84821283947}"/>
              </a:ext>
            </a:extLst>
          </p:cNvPr>
          <p:cNvSpPr txBox="1"/>
          <p:nvPr/>
        </p:nvSpPr>
        <p:spPr>
          <a:xfrm>
            <a:off x="567410" y="5498281"/>
            <a:ext cx="10811100" cy="577081"/>
          </a:xfrm>
          <a:prstGeom prst="rect">
            <a:avLst/>
          </a:prstGeom>
          <a:noFill/>
        </p:spPr>
        <p:txBody>
          <a:bodyPr wrap="square" rtlCol="0">
            <a:spAutoFit/>
          </a:bodyPr>
          <a:lstStyle/>
          <a:p>
            <a:r>
              <a:rPr lang="fr-FR" sz="1050" b="0" i="0" u="none" strike="noStrike" baseline="0">
                <a:latin typeface="Archivo Condensed Light" pitchFamily="2" charset="0"/>
              </a:rPr>
              <a:t>*Ces données incluent les enfants de 0 à 5 ans vivant dans les réserves et ceux vivant hors des réserves (</a:t>
            </a:r>
            <a:r>
              <a:rPr lang="fr-FR" sz="1050" b="0" i="0" u="none" strike="noStrike" baseline="0" err="1">
                <a:latin typeface="Archivo Condensed Light" pitchFamily="2" charset="0"/>
              </a:rPr>
              <a:t>terminolgie</a:t>
            </a:r>
            <a:r>
              <a:rPr lang="fr-FR" sz="1050" b="0" i="0" u="none" strike="noStrike" baseline="0">
                <a:latin typeface="Archivo Condensed Light" pitchFamily="2" charset="0"/>
              </a:rPr>
              <a:t> de Statistique Canada). Il s’agit du taux de faible revenu selon la Mesure de faible revenu après impôt.</a:t>
            </a:r>
          </a:p>
          <a:p>
            <a:r>
              <a:rPr lang="fr-FR" sz="1050">
                <a:latin typeface="Archivo Condensed Light" pitchFamily="2" charset="0"/>
              </a:rPr>
              <a:t>**</a:t>
            </a:r>
            <a:r>
              <a:rPr lang="fr-FR" sz="1050" b="0" i="0" u="none" strike="noStrike" baseline="0">
                <a:latin typeface="Archivo Condensed Light" pitchFamily="2" charset="0"/>
              </a:rPr>
              <a:t>La catégorie « lorsque ce n’est pas le cas » inclut les situations suivantes : un parent est né au Canada et un parent réside au Canada depuis moins de 5 ans ; les deux parents (ou le parent seul) sont nés au Canada ; les deux parents (ou le parent seul) résident au Canada depuis 5 ans ou plus.</a:t>
            </a:r>
          </a:p>
        </p:txBody>
      </p:sp>
    </p:spTree>
    <p:extLst>
      <p:ext uri="{BB962C8B-B14F-4D97-AF65-F5344CB8AC3E}">
        <p14:creationId xmlns:p14="http://schemas.microsoft.com/office/powerpoint/2010/main" val="263090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alpha val="50000"/>
          </a:schemeClr>
        </a:solidFill>
        <a:effectLst/>
      </p:bgPr>
    </p:bg>
    <p:spTree>
      <p:nvGrpSpPr>
        <p:cNvPr id="1" name="">
          <a:extLst>
            <a:ext uri="{FF2B5EF4-FFF2-40B4-BE49-F238E27FC236}">
              <a16:creationId xmlns:a16="http://schemas.microsoft.com/office/drawing/2014/main" id="{172D04B1-7C29-0F4F-B9F2-D49226ED98A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E4B186-881C-90D6-A8B8-D23C85112BF3}"/>
              </a:ext>
            </a:extLst>
          </p:cNvPr>
          <p:cNvSpPr>
            <a:spLocks noGrp="1"/>
          </p:cNvSpPr>
          <p:nvPr>
            <p:ph type="title"/>
          </p:nvPr>
        </p:nvSpPr>
        <p:spPr>
          <a:xfrm>
            <a:off x="621968" y="625216"/>
            <a:ext cx="10899881" cy="1069975"/>
          </a:xfrm>
        </p:spPr>
        <p:txBody>
          <a:bodyPr/>
          <a:lstStyle/>
          <a:p>
            <a:r>
              <a:rPr lang="fr-CA">
                <a:solidFill>
                  <a:schemeClr val="tx1"/>
                </a:solidFill>
              </a:rPr>
              <a:t>Changer des trajectoires</a:t>
            </a:r>
          </a:p>
        </p:txBody>
      </p:sp>
      <p:sp>
        <p:nvSpPr>
          <p:cNvPr id="3" name="Espace réservé du pied de page 2">
            <a:extLst>
              <a:ext uri="{FF2B5EF4-FFF2-40B4-BE49-F238E27FC236}">
                <a16:creationId xmlns:a16="http://schemas.microsoft.com/office/drawing/2014/main" id="{80ED2834-D83F-0F32-0FF9-3139E512EB65}"/>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8C8E795E-4A37-D4C5-8949-B18A7E24704D}"/>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38</a:t>
            </a:fld>
            <a:endParaRPr lang="fr-CA"/>
          </a:p>
        </p:txBody>
      </p:sp>
      <p:grpSp>
        <p:nvGrpSpPr>
          <p:cNvPr id="15" name="Graphique 18">
            <a:extLst>
              <a:ext uri="{FF2B5EF4-FFF2-40B4-BE49-F238E27FC236}">
                <a16:creationId xmlns:a16="http://schemas.microsoft.com/office/drawing/2014/main" id="{FDCF76ED-FD2D-69A4-73A2-D717F6AFB107}"/>
              </a:ext>
            </a:extLst>
          </p:cNvPr>
          <p:cNvGrpSpPr/>
          <p:nvPr/>
        </p:nvGrpSpPr>
        <p:grpSpPr>
          <a:xfrm rot="20566439">
            <a:off x="10572981" y="303783"/>
            <a:ext cx="1367496" cy="1922076"/>
            <a:chOff x="3688962" y="900509"/>
            <a:chExt cx="1157812" cy="1627356"/>
          </a:xfrm>
          <a:solidFill>
            <a:schemeClr val="accent4"/>
          </a:solidFill>
        </p:grpSpPr>
        <p:sp>
          <p:nvSpPr>
            <p:cNvPr id="16" name="Rectangle 15">
              <a:extLst>
                <a:ext uri="{FF2B5EF4-FFF2-40B4-BE49-F238E27FC236}">
                  <a16:creationId xmlns:a16="http://schemas.microsoft.com/office/drawing/2014/main" id="{911ECF1A-68A6-212F-3A0E-9A56064D6730}"/>
                </a:ext>
              </a:extLst>
            </p:cNvPr>
            <p:cNvSpPr/>
            <p:nvPr/>
          </p:nvSpPr>
          <p:spPr>
            <a:xfrm rot="-359993">
              <a:off x="3770780" y="919880"/>
              <a:ext cx="454089" cy="1588614"/>
            </a:xfrm>
            <a:prstGeom prst="rect">
              <a:avLst/>
            </a:prstGeom>
            <a:grpFill/>
            <a:ln w="9507" cap="flat">
              <a:noFill/>
              <a:prstDash val="solid"/>
              <a:miter/>
            </a:ln>
          </p:spPr>
          <p:txBody>
            <a:bodyPr/>
            <a:lstStyle/>
            <a:p>
              <a:endParaRPr lang="fr-CA"/>
            </a:p>
          </p:txBody>
        </p:sp>
        <p:sp>
          <p:nvSpPr>
            <p:cNvPr id="17" name="Rectangle 16">
              <a:extLst>
                <a:ext uri="{FF2B5EF4-FFF2-40B4-BE49-F238E27FC236}">
                  <a16:creationId xmlns:a16="http://schemas.microsoft.com/office/drawing/2014/main" id="{97EC73F4-52D5-2EF6-8FA7-B8765E819712}"/>
                </a:ext>
              </a:extLst>
            </p:cNvPr>
            <p:cNvSpPr/>
            <p:nvPr/>
          </p:nvSpPr>
          <p:spPr>
            <a:xfrm rot="-359997">
              <a:off x="4340376" y="1425890"/>
              <a:ext cx="454084" cy="1024317"/>
            </a:xfrm>
            <a:prstGeom prst="rect">
              <a:avLst/>
            </a:prstGeom>
            <a:grpFill/>
            <a:ln w="9507" cap="flat">
              <a:noFill/>
              <a:prstDash val="solid"/>
              <a:miter/>
            </a:ln>
          </p:spPr>
          <p:txBody>
            <a:bodyPr/>
            <a:lstStyle/>
            <a:p>
              <a:endParaRPr lang="fr-CA"/>
            </a:p>
          </p:txBody>
        </p:sp>
      </p:grpSp>
      <p:sp>
        <p:nvSpPr>
          <p:cNvPr id="19" name="Rectangle : coins arrondis 18">
            <a:extLst>
              <a:ext uri="{FF2B5EF4-FFF2-40B4-BE49-F238E27FC236}">
                <a16:creationId xmlns:a16="http://schemas.microsoft.com/office/drawing/2014/main" id="{254E5C93-2953-3D78-6AD7-EAB694D21588}"/>
              </a:ext>
            </a:extLst>
          </p:cNvPr>
          <p:cNvSpPr/>
          <p:nvPr/>
        </p:nvSpPr>
        <p:spPr>
          <a:xfrm>
            <a:off x="670151" y="1672047"/>
            <a:ext cx="5349073" cy="432350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ZoneTexte 19">
            <a:extLst>
              <a:ext uri="{FF2B5EF4-FFF2-40B4-BE49-F238E27FC236}">
                <a16:creationId xmlns:a16="http://schemas.microsoft.com/office/drawing/2014/main" id="{479B8506-18ED-2FBC-17D1-3B1B178FAF0A}"/>
              </a:ext>
            </a:extLst>
          </p:cNvPr>
          <p:cNvSpPr txBox="1"/>
          <p:nvPr/>
        </p:nvSpPr>
        <p:spPr>
          <a:xfrm>
            <a:off x="1037721" y="1969838"/>
            <a:ext cx="4887928" cy="3841052"/>
          </a:xfrm>
          <a:prstGeom prst="rect">
            <a:avLst/>
          </a:prstGeom>
          <a:noFill/>
        </p:spPr>
        <p:txBody>
          <a:bodyPr wrap="square" rtlCol="0">
            <a:spAutoFit/>
          </a:bodyPr>
          <a:lstStyle/>
          <a:p>
            <a:pPr>
              <a:lnSpc>
                <a:spcPct val="120000"/>
              </a:lnSpc>
            </a:pPr>
            <a:r>
              <a:rPr lang="fr-FR" dirty="0">
                <a:latin typeface="Archivo" pitchFamily="2" charset="0"/>
                <a:cs typeface="Archivo" pitchFamily="2" charset="0"/>
              </a:rPr>
              <a:t>L’exposition à certaines conditions durant </a:t>
            </a:r>
          </a:p>
          <a:p>
            <a:pPr>
              <a:lnSpc>
                <a:spcPct val="120000"/>
              </a:lnSpc>
            </a:pPr>
            <a:r>
              <a:rPr lang="fr-FR" dirty="0">
                <a:latin typeface="Archivo" pitchFamily="2" charset="0"/>
                <a:cs typeface="Archivo" pitchFamily="2" charset="0"/>
              </a:rPr>
              <a:t>la petite enfance peut augmenter la probabilité de difficultés sur le plan développemental, sans pour autant les rendre inévitables.</a:t>
            </a:r>
          </a:p>
          <a:p>
            <a:pPr>
              <a:lnSpc>
                <a:spcPct val="120000"/>
              </a:lnSpc>
            </a:pPr>
            <a:endParaRPr lang="fr-FR" sz="800" dirty="0">
              <a:latin typeface="Archivo" pitchFamily="2" charset="0"/>
              <a:cs typeface="Archivo" pitchFamily="2" charset="0"/>
            </a:endParaRPr>
          </a:p>
          <a:p>
            <a:pPr>
              <a:lnSpc>
                <a:spcPct val="120000"/>
              </a:lnSpc>
            </a:pPr>
            <a:r>
              <a:rPr lang="fr-FR" dirty="0"/>
              <a:t>Par exemple, un enfant qui grandit dans une famille à faible revenu et dont les parents sont isolés est plus à risque sur le plan du développement que celui qui vit également dans une famille à faible revenu, mais dont les parents ont un solide réseau social. </a:t>
            </a:r>
          </a:p>
          <a:p>
            <a:pPr algn="ctr"/>
            <a:endParaRPr lang="fr-FR" dirty="0">
              <a:latin typeface="Archivo" pitchFamily="2" charset="0"/>
              <a:ea typeface="+mj-ea"/>
              <a:cs typeface="Archivo" pitchFamily="2" charset="0"/>
            </a:endParaRPr>
          </a:p>
        </p:txBody>
      </p:sp>
      <p:sp>
        <p:nvSpPr>
          <p:cNvPr id="6" name="Espace réservé du texte 3">
            <a:extLst>
              <a:ext uri="{FF2B5EF4-FFF2-40B4-BE49-F238E27FC236}">
                <a16:creationId xmlns:a16="http://schemas.microsoft.com/office/drawing/2014/main" id="{C876FBB0-45CD-511F-9210-1DF2B070B839}"/>
              </a:ext>
            </a:extLst>
          </p:cNvPr>
          <p:cNvSpPr txBox="1">
            <a:spLocks/>
          </p:cNvSpPr>
          <p:nvPr/>
        </p:nvSpPr>
        <p:spPr>
          <a:xfrm>
            <a:off x="6515101" y="2686300"/>
            <a:ext cx="5006748" cy="20529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algn="ctr"/>
            <a:r>
              <a:rPr lang="fr-FR" sz="1800" b="1" dirty="0">
                <a:solidFill>
                  <a:schemeClr val="tx1"/>
                </a:solidFill>
                <a:latin typeface="Archivo" pitchFamily="2" charset="0"/>
                <a:cs typeface="Archivo" pitchFamily="2" charset="0"/>
              </a:rPr>
              <a:t>Les trajectoires ne sont pas figées</a:t>
            </a:r>
            <a:r>
              <a:rPr lang="fr-FR" sz="1800" dirty="0">
                <a:solidFill>
                  <a:schemeClr val="tx1"/>
                </a:solidFill>
                <a:latin typeface="Archivo" pitchFamily="2" charset="0"/>
                <a:cs typeface="Archivo" pitchFamily="2" charset="0"/>
              </a:rPr>
              <a:t>. </a:t>
            </a:r>
            <a:r>
              <a:rPr lang="fr-FR" sz="1800" b="1" dirty="0">
                <a:solidFill>
                  <a:schemeClr val="tx1"/>
                </a:solidFill>
                <a:latin typeface="Archivo" pitchFamily="2" charset="0"/>
                <a:cs typeface="Archivo" pitchFamily="2" charset="0"/>
              </a:rPr>
              <a:t>Différentes mesures peuvent influencer favorablement les trajectoires. </a:t>
            </a:r>
          </a:p>
          <a:p>
            <a:pPr algn="ctr"/>
            <a:r>
              <a:rPr lang="fr-FR" sz="1800" b="1" dirty="0">
                <a:solidFill>
                  <a:schemeClr val="tx1"/>
                </a:solidFill>
                <a:latin typeface="Archivo" pitchFamily="2" charset="0"/>
                <a:cs typeface="Archivo" pitchFamily="2" charset="0"/>
              </a:rPr>
              <a:t>Il est possible d’agir sur plusieurs fronts</a:t>
            </a:r>
            <a:r>
              <a:rPr lang="fr-FR" sz="1800" dirty="0">
                <a:solidFill>
                  <a:schemeClr val="tx1"/>
                </a:solidFill>
                <a:latin typeface="Archivo" pitchFamily="2" charset="0"/>
                <a:cs typeface="Archivo" pitchFamily="2" charset="0"/>
              </a:rPr>
              <a:t>.</a:t>
            </a:r>
          </a:p>
          <a:p>
            <a:pPr lvl="2">
              <a:spcBef>
                <a:spcPts val="0"/>
              </a:spcBef>
            </a:pPr>
            <a:endParaRPr lang="fr-FR" dirty="0">
              <a:solidFill>
                <a:schemeClr val="tx1"/>
              </a:solidFill>
            </a:endParaRPr>
          </a:p>
        </p:txBody>
      </p:sp>
      <p:sp>
        <p:nvSpPr>
          <p:cNvPr id="7" name="Forme libre 4">
            <a:extLst>
              <a:ext uri="{FF2B5EF4-FFF2-40B4-BE49-F238E27FC236}">
                <a16:creationId xmlns:a16="http://schemas.microsoft.com/office/drawing/2014/main" id="{CC74C57D-4E3C-0180-22A0-62A2FE13BBC8}"/>
              </a:ext>
            </a:extLst>
          </p:cNvPr>
          <p:cNvSpPr/>
          <p:nvPr/>
        </p:nvSpPr>
        <p:spPr>
          <a:xfrm rot="12502696">
            <a:off x="-69124" y="4706779"/>
            <a:ext cx="2026541" cy="1412330"/>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73E7D"/>
          </a:solidFill>
          <a:ln w="9507" cap="flat">
            <a:noFill/>
            <a:prstDash val="solid"/>
            <a:miter/>
          </a:ln>
        </p:spPr>
        <p:txBody>
          <a:bodyPr/>
          <a:lstStyle/>
          <a:p>
            <a:endParaRPr lang="fr-CA"/>
          </a:p>
        </p:txBody>
      </p:sp>
    </p:spTree>
    <p:extLst>
      <p:ext uri="{BB962C8B-B14F-4D97-AF65-F5344CB8AC3E}">
        <p14:creationId xmlns:p14="http://schemas.microsoft.com/office/powerpoint/2010/main" val="704720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alpha val="74000"/>
          </a:schemeClr>
        </a:solidFill>
        <a:effectLst/>
      </p:bgPr>
    </p:bg>
    <p:spTree>
      <p:nvGrpSpPr>
        <p:cNvPr id="1" name="">
          <a:extLst>
            <a:ext uri="{FF2B5EF4-FFF2-40B4-BE49-F238E27FC236}">
              <a16:creationId xmlns:a16="http://schemas.microsoft.com/office/drawing/2014/main" id="{56BEDB75-D28D-521D-1F51-418D0327A22F}"/>
            </a:ext>
          </a:extLst>
        </p:cNvPr>
        <p:cNvGrpSpPr/>
        <p:nvPr/>
      </p:nvGrpSpPr>
      <p:grpSpPr>
        <a:xfrm>
          <a:off x="0" y="0"/>
          <a:ext cx="0" cy="0"/>
          <a:chOff x="0" y="0"/>
          <a:chExt cx="0" cy="0"/>
        </a:xfrm>
      </p:grpSpPr>
      <p:sp>
        <p:nvSpPr>
          <p:cNvPr id="11" name="Titre 3">
            <a:extLst>
              <a:ext uri="{FF2B5EF4-FFF2-40B4-BE49-F238E27FC236}">
                <a16:creationId xmlns:a16="http://schemas.microsoft.com/office/drawing/2014/main" id="{C2F85793-5EBA-1B85-32B5-6368D71403B5}"/>
              </a:ext>
            </a:extLst>
          </p:cNvPr>
          <p:cNvSpPr txBox="1">
            <a:spLocks/>
          </p:cNvSpPr>
          <p:nvPr/>
        </p:nvSpPr>
        <p:spPr>
          <a:xfrm>
            <a:off x="509668" y="2177125"/>
            <a:ext cx="6398782"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r>
              <a:rPr lang="fr-FR" sz="3200" b="0">
                <a:solidFill>
                  <a:schemeClr val="tx1"/>
                </a:solidFill>
                <a:latin typeface="Archivo Condensed Condensed Medium" panose="020B0604020202020204" charset="0"/>
                <a:cs typeface="Archivo Condensed Condensed Medium" panose="020B0604020202020204" charset="0"/>
              </a:rPr>
              <a:t>Les facteurs de risque</a:t>
            </a:r>
            <a:br>
              <a:rPr lang="fr-FR" sz="3200" b="0">
                <a:solidFill>
                  <a:schemeClr val="tx1"/>
                </a:solidFill>
                <a:latin typeface="Archivo Condensed Condensed Medium" panose="020B0604020202020204" charset="0"/>
                <a:cs typeface="Archivo Condensed Condensed Medium" panose="020B0604020202020204" charset="0"/>
              </a:rPr>
            </a:br>
            <a:r>
              <a:rPr lang="fr-FR" sz="3200" b="0">
                <a:solidFill>
                  <a:schemeClr val="tx1"/>
                </a:solidFill>
                <a:latin typeface="Archivo Condensed Condensed Medium" panose="020B0604020202020204" charset="0"/>
                <a:cs typeface="Archivo Condensed Condensed Medium" panose="020B0604020202020204" charset="0"/>
              </a:rPr>
              <a:t>et les répercussions potentielles</a:t>
            </a:r>
          </a:p>
        </p:txBody>
      </p:sp>
      <p:pic>
        <p:nvPicPr>
          <p:cNvPr id="6" name="Image 5">
            <a:extLst>
              <a:ext uri="{FF2B5EF4-FFF2-40B4-BE49-F238E27FC236}">
                <a16:creationId xmlns:a16="http://schemas.microsoft.com/office/drawing/2014/main" id="{E5332C1B-91E6-5BFE-E83B-F988FC714628}"/>
              </a:ext>
            </a:extLst>
          </p:cNvPr>
          <p:cNvPicPr>
            <a:picLocks noChangeAspect="1"/>
          </p:cNvPicPr>
          <p:nvPr/>
        </p:nvPicPr>
        <p:blipFill>
          <a:blip r:embed="rId2"/>
          <a:stretch>
            <a:fillRect/>
          </a:stretch>
        </p:blipFill>
        <p:spPr>
          <a:xfrm>
            <a:off x="7620000" y="0"/>
            <a:ext cx="4572000" cy="6858000"/>
          </a:xfrm>
          <a:prstGeom prst="rect">
            <a:avLst/>
          </a:prstGeom>
        </p:spPr>
      </p:pic>
      <p:sp>
        <p:nvSpPr>
          <p:cNvPr id="8" name="ZoneTexte 7">
            <a:extLst>
              <a:ext uri="{FF2B5EF4-FFF2-40B4-BE49-F238E27FC236}">
                <a16:creationId xmlns:a16="http://schemas.microsoft.com/office/drawing/2014/main" id="{57C1E912-2AD5-3654-B883-AD062F4BE699}"/>
              </a:ext>
            </a:extLst>
          </p:cNvPr>
          <p:cNvSpPr txBox="1"/>
          <p:nvPr/>
        </p:nvSpPr>
        <p:spPr>
          <a:xfrm>
            <a:off x="424657" y="3258310"/>
            <a:ext cx="5944970" cy="1059906"/>
          </a:xfrm>
          <a:prstGeom prst="rect">
            <a:avLst/>
          </a:prstGeom>
          <a:noFill/>
        </p:spPr>
        <p:txBody>
          <a:bodyPr wrap="square" rtlCol="0">
            <a:spAutoFit/>
          </a:bodyPr>
          <a:lstStyle/>
          <a:p>
            <a:pPr>
              <a:lnSpc>
                <a:spcPct val="120000"/>
              </a:lnSpc>
            </a:pPr>
            <a:r>
              <a:rPr lang="fr-FR">
                <a:latin typeface="Archivo" pitchFamily="2" charset="0"/>
                <a:cs typeface="Archivo" pitchFamily="2" charset="0"/>
              </a:rPr>
              <a:t>Voir le rapport à la page 24 pour un survol des données sur les facteurs de risque touchant les 0-5 ans et les répercussions sur leur développement, au Québec.</a:t>
            </a:r>
          </a:p>
        </p:txBody>
      </p:sp>
      <p:sp>
        <p:nvSpPr>
          <p:cNvPr id="12" name="Forme libre 33">
            <a:extLst>
              <a:ext uri="{FF2B5EF4-FFF2-40B4-BE49-F238E27FC236}">
                <a16:creationId xmlns:a16="http://schemas.microsoft.com/office/drawing/2014/main" id="{CF6A9956-ED5B-A598-70EF-D461588C04E1}"/>
              </a:ext>
            </a:extLst>
          </p:cNvPr>
          <p:cNvSpPr/>
          <p:nvPr/>
        </p:nvSpPr>
        <p:spPr>
          <a:xfrm rot="5400000">
            <a:off x="11227136" y="116669"/>
            <a:ext cx="1225740" cy="1639170"/>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rgbClr val="FFCE3A"/>
          </a:solidFill>
          <a:ln w="9507" cap="flat">
            <a:noFill/>
            <a:prstDash val="solid"/>
            <a:miter/>
          </a:ln>
        </p:spPr>
        <p:txBody>
          <a:bodyPr/>
          <a:lstStyle/>
          <a:p>
            <a:endParaRPr lang="fr-CA"/>
          </a:p>
        </p:txBody>
      </p:sp>
      <p:sp>
        <p:nvSpPr>
          <p:cNvPr id="14" name="Forme libre 24">
            <a:extLst>
              <a:ext uri="{FF2B5EF4-FFF2-40B4-BE49-F238E27FC236}">
                <a16:creationId xmlns:a16="http://schemas.microsoft.com/office/drawing/2014/main" id="{74807F9A-1739-38A9-2A7A-24996E9BA2D1}"/>
              </a:ext>
            </a:extLst>
          </p:cNvPr>
          <p:cNvSpPr/>
          <p:nvPr/>
        </p:nvSpPr>
        <p:spPr>
          <a:xfrm>
            <a:off x="6908450" y="620713"/>
            <a:ext cx="1243591" cy="1243050"/>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F47920"/>
          </a:solidFill>
          <a:ln w="9507" cap="flat">
            <a:noFill/>
            <a:prstDash val="solid"/>
            <a:miter/>
          </a:ln>
        </p:spPr>
        <p:txBody>
          <a:bodyPr/>
          <a:lstStyle/>
          <a:p>
            <a:endParaRPr lang="fr-CA"/>
          </a:p>
        </p:txBody>
      </p:sp>
    </p:spTree>
    <p:extLst>
      <p:ext uri="{BB962C8B-B14F-4D97-AF65-F5344CB8AC3E}">
        <p14:creationId xmlns:p14="http://schemas.microsoft.com/office/powerpoint/2010/main" val="782307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1523EB-DC5F-20D4-61A4-AD5CE12F9D40}"/>
              </a:ext>
            </a:extLst>
          </p:cNvPr>
          <p:cNvSpPr>
            <a:spLocks noGrp="1"/>
          </p:cNvSpPr>
          <p:nvPr>
            <p:ph type="title"/>
          </p:nvPr>
        </p:nvSpPr>
        <p:spPr>
          <a:xfrm>
            <a:off x="623887" y="620713"/>
            <a:ext cx="10899881" cy="1069975"/>
          </a:xfrm>
        </p:spPr>
        <p:txBody>
          <a:bodyPr/>
          <a:lstStyle/>
          <a:p>
            <a:r>
              <a:rPr lang="fr-CA">
                <a:solidFill>
                  <a:schemeClr val="tx1"/>
                </a:solidFill>
              </a:rPr>
              <a:t>Perspective du rapport</a:t>
            </a:r>
          </a:p>
        </p:txBody>
      </p:sp>
      <p:sp>
        <p:nvSpPr>
          <p:cNvPr id="3" name="Espace réservé du pied de page 2">
            <a:extLst>
              <a:ext uri="{FF2B5EF4-FFF2-40B4-BE49-F238E27FC236}">
                <a16:creationId xmlns:a16="http://schemas.microsoft.com/office/drawing/2014/main" id="{6BDC4324-50DD-ED18-CF52-9AF02DCD319C}"/>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7A80D84F-F17E-FC1C-43AF-BBB9D6264F20}"/>
              </a:ext>
            </a:extLst>
          </p:cNvPr>
          <p:cNvSpPr>
            <a:spLocks noGrp="1"/>
          </p:cNvSpPr>
          <p:nvPr>
            <p:ph type="sldNum" sz="quarter" idx="14"/>
          </p:nvPr>
        </p:nvSpPr>
        <p:spPr>
          <a:xfrm>
            <a:off x="8780570" y="6293646"/>
            <a:ext cx="2743200" cy="365125"/>
          </a:xfrm>
        </p:spPr>
        <p:txBody>
          <a:bodyPr/>
          <a:lstStyle/>
          <a:p>
            <a:fld id="{17A260D5-0A9B-6D4D-ABBB-AE3076EC2542}" type="slidenum">
              <a:rPr lang="fr-CA" smtClean="0"/>
              <a:pPr/>
              <a:t>4</a:t>
            </a:fld>
            <a:endParaRPr lang="fr-CA"/>
          </a:p>
        </p:txBody>
      </p:sp>
      <p:sp>
        <p:nvSpPr>
          <p:cNvPr id="21" name="Espace réservé du texte 11">
            <a:extLst>
              <a:ext uri="{FF2B5EF4-FFF2-40B4-BE49-F238E27FC236}">
                <a16:creationId xmlns:a16="http://schemas.microsoft.com/office/drawing/2014/main" id="{48AD4D04-2BE3-DCEB-60B8-90F08174E1C3}"/>
              </a:ext>
            </a:extLst>
          </p:cNvPr>
          <p:cNvSpPr txBox="1">
            <a:spLocks/>
          </p:cNvSpPr>
          <p:nvPr/>
        </p:nvSpPr>
        <p:spPr>
          <a:xfrm>
            <a:off x="623887" y="1922891"/>
            <a:ext cx="9891875" cy="335983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CA" dirty="0">
                <a:solidFill>
                  <a:schemeClr val="tx1"/>
                </a:solidFill>
              </a:rPr>
              <a:t>Le développement des tout-petits ne repose pas uniquement sur les parents. Les conditions de vie, les services et les programmes publics </a:t>
            </a:r>
            <a:r>
              <a:rPr lang="fr-FR" dirty="0">
                <a:solidFill>
                  <a:schemeClr val="tx1"/>
                </a:solidFill>
              </a:rPr>
              <a:t>peuvent avoir des effets durables sur la trajectoire de vie d'un enfant et ces effets sont bénéfiques non seulement pour l'enfant, mais pour l'ensemble de la société.</a:t>
            </a:r>
          </a:p>
          <a:p>
            <a:pPr marL="285750" lvl="2" indent="-285750">
              <a:buFont typeface="Arial" panose="020B0604020202020204" pitchFamily="34" charset="0"/>
              <a:buChar char="•"/>
            </a:pPr>
            <a:r>
              <a:rPr lang="fr-FR" dirty="0">
                <a:solidFill>
                  <a:schemeClr val="tx1"/>
                </a:solidFill>
              </a:rPr>
              <a:t>Le rapport fait état des retombées économiques et sociales potentielles des investissements en petite enfance et des répercussions sur les inégalités.</a:t>
            </a:r>
          </a:p>
          <a:p>
            <a:pPr marL="285750" lvl="2" indent="-285750">
              <a:buFont typeface="Arial" panose="020B0604020202020204" pitchFamily="34" charset="0"/>
              <a:buChar char="•"/>
            </a:pPr>
            <a:r>
              <a:rPr lang="fr-FR" dirty="0">
                <a:solidFill>
                  <a:schemeClr val="tx1"/>
                </a:solidFill>
              </a:rPr>
              <a:t>Les enfants ont des droits et leur bien-être a une valeur intrinsèque, indépendamment de toute considération économique.</a:t>
            </a:r>
            <a:endParaRPr lang="fr-CA" dirty="0">
              <a:solidFill>
                <a:schemeClr val="tx1"/>
              </a:solidFill>
            </a:endParaRPr>
          </a:p>
        </p:txBody>
      </p:sp>
      <p:sp>
        <p:nvSpPr>
          <p:cNvPr id="22" name="Espace réservé du texte 12">
            <a:extLst>
              <a:ext uri="{FF2B5EF4-FFF2-40B4-BE49-F238E27FC236}">
                <a16:creationId xmlns:a16="http://schemas.microsoft.com/office/drawing/2014/main" id="{F838510E-7AC9-0FD3-24A1-7C70D8178BC0}"/>
              </a:ext>
            </a:extLst>
          </p:cNvPr>
          <p:cNvSpPr txBox="1">
            <a:spLocks/>
          </p:cNvSpPr>
          <p:nvPr/>
        </p:nvSpPr>
        <p:spPr>
          <a:xfrm>
            <a:off x="4503909" y="3794125"/>
            <a:ext cx="3164399" cy="14886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lgn="ctr"/>
            <a:endParaRPr lang="fr-CA"/>
          </a:p>
        </p:txBody>
      </p:sp>
      <p:grpSp>
        <p:nvGrpSpPr>
          <p:cNvPr id="5" name="Graphique 18">
            <a:extLst>
              <a:ext uri="{FF2B5EF4-FFF2-40B4-BE49-F238E27FC236}">
                <a16:creationId xmlns:a16="http://schemas.microsoft.com/office/drawing/2014/main" id="{55897E52-0BB5-894B-58E1-24355019E3BD}"/>
              </a:ext>
            </a:extLst>
          </p:cNvPr>
          <p:cNvGrpSpPr/>
          <p:nvPr/>
        </p:nvGrpSpPr>
        <p:grpSpPr>
          <a:xfrm rot="20566439">
            <a:off x="10572981" y="303783"/>
            <a:ext cx="1367496" cy="1922076"/>
            <a:chOff x="3688962" y="900509"/>
            <a:chExt cx="1157812" cy="1627356"/>
          </a:xfrm>
          <a:solidFill>
            <a:schemeClr val="accent4"/>
          </a:solidFill>
        </p:grpSpPr>
        <p:sp>
          <p:nvSpPr>
            <p:cNvPr id="6" name="Rectangle 5">
              <a:extLst>
                <a:ext uri="{FF2B5EF4-FFF2-40B4-BE49-F238E27FC236}">
                  <a16:creationId xmlns:a16="http://schemas.microsoft.com/office/drawing/2014/main" id="{35B2A386-9598-4ECD-7241-956872ECC704}"/>
                </a:ext>
              </a:extLst>
            </p:cNvPr>
            <p:cNvSpPr/>
            <p:nvPr/>
          </p:nvSpPr>
          <p:spPr>
            <a:xfrm rot="-359993">
              <a:off x="3770780" y="919880"/>
              <a:ext cx="454089" cy="1588614"/>
            </a:xfrm>
            <a:prstGeom prst="rect">
              <a:avLst/>
            </a:prstGeom>
            <a:grpFill/>
            <a:ln w="9507" cap="flat">
              <a:noFill/>
              <a:prstDash val="solid"/>
              <a:miter/>
            </a:ln>
          </p:spPr>
          <p:txBody>
            <a:bodyPr/>
            <a:lstStyle/>
            <a:p>
              <a:endParaRPr lang="fr-CA"/>
            </a:p>
          </p:txBody>
        </p:sp>
        <p:sp>
          <p:nvSpPr>
            <p:cNvPr id="7" name="Rectangle 6">
              <a:extLst>
                <a:ext uri="{FF2B5EF4-FFF2-40B4-BE49-F238E27FC236}">
                  <a16:creationId xmlns:a16="http://schemas.microsoft.com/office/drawing/2014/main" id="{1F32692A-B442-95C4-AE38-DBF22028955C}"/>
                </a:ext>
              </a:extLst>
            </p:cNvPr>
            <p:cNvSpPr/>
            <p:nvPr/>
          </p:nvSpPr>
          <p:spPr>
            <a:xfrm rot="-359997">
              <a:off x="4340376" y="1425890"/>
              <a:ext cx="454084" cy="1024317"/>
            </a:xfrm>
            <a:prstGeom prst="rect">
              <a:avLst/>
            </a:prstGeom>
            <a:grpFill/>
            <a:ln w="9507" cap="flat">
              <a:noFill/>
              <a:prstDash val="solid"/>
              <a:miter/>
            </a:ln>
          </p:spPr>
          <p:txBody>
            <a:bodyPr/>
            <a:lstStyle/>
            <a:p>
              <a:endParaRPr lang="fr-CA"/>
            </a:p>
          </p:txBody>
        </p:sp>
      </p:grpSp>
      <p:sp>
        <p:nvSpPr>
          <p:cNvPr id="10" name="Forme libre 24">
            <a:extLst>
              <a:ext uri="{FF2B5EF4-FFF2-40B4-BE49-F238E27FC236}">
                <a16:creationId xmlns:a16="http://schemas.microsoft.com/office/drawing/2014/main" id="{0D072CB5-438C-8FA8-37DF-7BCA37EC1624}"/>
              </a:ext>
            </a:extLst>
          </p:cNvPr>
          <p:cNvSpPr/>
          <p:nvPr/>
        </p:nvSpPr>
        <p:spPr>
          <a:xfrm rot="20183679">
            <a:off x="-124038" y="4735408"/>
            <a:ext cx="1243591" cy="1243050"/>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253B47"/>
          </a:solidFill>
          <a:ln w="9507" cap="flat">
            <a:noFill/>
            <a:prstDash val="solid"/>
            <a:miter/>
          </a:ln>
        </p:spPr>
        <p:txBody>
          <a:bodyPr/>
          <a:lstStyle/>
          <a:p>
            <a:endParaRPr lang="fr-CA"/>
          </a:p>
        </p:txBody>
      </p:sp>
    </p:spTree>
    <p:extLst>
      <p:ext uri="{BB962C8B-B14F-4D97-AF65-F5344CB8AC3E}">
        <p14:creationId xmlns:p14="http://schemas.microsoft.com/office/powerpoint/2010/main" val="20040622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2">
            <a:alpha val="74000"/>
          </a:schemeClr>
        </a:solidFill>
        <a:effectLst/>
      </p:bgPr>
    </p:bg>
    <p:spTree>
      <p:nvGrpSpPr>
        <p:cNvPr id="1" name="">
          <a:extLst>
            <a:ext uri="{FF2B5EF4-FFF2-40B4-BE49-F238E27FC236}">
              <a16:creationId xmlns:a16="http://schemas.microsoft.com/office/drawing/2014/main" id="{DCBE9C1E-FF41-CB1D-252D-B287A72C8420}"/>
            </a:ext>
          </a:extLst>
        </p:cNvPr>
        <p:cNvGrpSpPr/>
        <p:nvPr/>
      </p:nvGrpSpPr>
      <p:grpSpPr>
        <a:xfrm>
          <a:off x="0" y="0"/>
          <a:ext cx="0" cy="0"/>
          <a:chOff x="0" y="0"/>
          <a:chExt cx="0" cy="0"/>
        </a:xfrm>
      </p:grpSpPr>
      <p:sp>
        <p:nvSpPr>
          <p:cNvPr id="11" name="Titre 3">
            <a:extLst>
              <a:ext uri="{FF2B5EF4-FFF2-40B4-BE49-F238E27FC236}">
                <a16:creationId xmlns:a16="http://schemas.microsoft.com/office/drawing/2014/main" id="{143F3B52-F5B9-0E2A-8AEE-A0E93E8C6EB4}"/>
              </a:ext>
            </a:extLst>
          </p:cNvPr>
          <p:cNvSpPr txBox="1">
            <a:spLocks/>
          </p:cNvSpPr>
          <p:nvPr/>
        </p:nvSpPr>
        <p:spPr>
          <a:xfrm>
            <a:off x="509668" y="2177125"/>
            <a:ext cx="6398782"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r>
              <a:rPr lang="fr-FR" sz="3200" b="0">
                <a:solidFill>
                  <a:schemeClr val="tx1"/>
                </a:solidFill>
                <a:latin typeface="Archivo Condensed Condensed Medium" panose="020B0604020202020204" charset="0"/>
                <a:cs typeface="Archivo Condensed Condensed Medium" panose="020B0604020202020204" charset="0"/>
              </a:rPr>
              <a:t>Des comparaisons interprovinciales</a:t>
            </a:r>
          </a:p>
          <a:p>
            <a:r>
              <a:rPr lang="fr-FR" sz="3200" b="0">
                <a:solidFill>
                  <a:schemeClr val="tx1"/>
                </a:solidFill>
                <a:latin typeface="Archivo Condensed Condensed Medium" panose="020B0604020202020204" charset="0"/>
                <a:cs typeface="Archivo Condensed Condensed Medium" panose="020B0604020202020204" charset="0"/>
              </a:rPr>
              <a:t> et internationales</a:t>
            </a:r>
          </a:p>
        </p:txBody>
      </p:sp>
      <p:grpSp>
        <p:nvGrpSpPr>
          <p:cNvPr id="20" name="Graphique 18">
            <a:extLst>
              <a:ext uri="{FF2B5EF4-FFF2-40B4-BE49-F238E27FC236}">
                <a16:creationId xmlns:a16="http://schemas.microsoft.com/office/drawing/2014/main" id="{5746AA94-11F7-B698-6DE0-A75A84C98739}"/>
              </a:ext>
            </a:extLst>
          </p:cNvPr>
          <p:cNvGrpSpPr/>
          <p:nvPr/>
        </p:nvGrpSpPr>
        <p:grpSpPr>
          <a:xfrm rot="20267438">
            <a:off x="-441573" y="4102682"/>
            <a:ext cx="1902482" cy="1543110"/>
            <a:chOff x="5527194" y="5559988"/>
            <a:chExt cx="1148583" cy="826749"/>
          </a:xfrm>
          <a:solidFill>
            <a:schemeClr val="accent6"/>
          </a:solidFill>
        </p:grpSpPr>
        <p:sp>
          <p:nvSpPr>
            <p:cNvPr id="21" name="Rectangle 20">
              <a:extLst>
                <a:ext uri="{FF2B5EF4-FFF2-40B4-BE49-F238E27FC236}">
                  <a16:creationId xmlns:a16="http://schemas.microsoft.com/office/drawing/2014/main" id="{8A7FC0FD-B27D-39EB-2284-AE4FEC377439}"/>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22" name="Rectangle 21">
              <a:extLst>
                <a:ext uri="{FF2B5EF4-FFF2-40B4-BE49-F238E27FC236}">
                  <a16:creationId xmlns:a16="http://schemas.microsoft.com/office/drawing/2014/main" id="{4BE371D4-6E00-E193-554B-D7B8A514BE3C}"/>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
        <p:nvSpPr>
          <p:cNvPr id="23" name="Forme libre 15">
            <a:extLst>
              <a:ext uri="{FF2B5EF4-FFF2-40B4-BE49-F238E27FC236}">
                <a16:creationId xmlns:a16="http://schemas.microsoft.com/office/drawing/2014/main" id="{0D31B026-F4D9-E4D6-8705-8E79FC6DAE9B}"/>
              </a:ext>
            </a:extLst>
          </p:cNvPr>
          <p:cNvSpPr/>
          <p:nvPr/>
        </p:nvSpPr>
        <p:spPr>
          <a:xfrm rot="16813010">
            <a:off x="2149309" y="5391058"/>
            <a:ext cx="1429685" cy="185840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1"/>
          </a:solidFill>
          <a:ln w="9507" cap="flat">
            <a:noFill/>
            <a:prstDash val="solid"/>
            <a:miter/>
          </a:ln>
        </p:spPr>
        <p:txBody>
          <a:bodyPr/>
          <a:lstStyle/>
          <a:p>
            <a:endParaRPr lang="fr-CA"/>
          </a:p>
        </p:txBody>
      </p:sp>
      <p:pic>
        <p:nvPicPr>
          <p:cNvPr id="3" name="Image 2">
            <a:extLst>
              <a:ext uri="{FF2B5EF4-FFF2-40B4-BE49-F238E27FC236}">
                <a16:creationId xmlns:a16="http://schemas.microsoft.com/office/drawing/2014/main" id="{EDA3026A-C737-C497-56D3-B5B063257D73}"/>
              </a:ext>
            </a:extLst>
          </p:cNvPr>
          <p:cNvPicPr>
            <a:picLocks noChangeAspect="1"/>
          </p:cNvPicPr>
          <p:nvPr/>
        </p:nvPicPr>
        <p:blipFill>
          <a:blip r:embed="rId2"/>
          <a:stretch>
            <a:fillRect/>
          </a:stretch>
        </p:blipFill>
        <p:spPr>
          <a:xfrm>
            <a:off x="7673299" y="0"/>
            <a:ext cx="4572000" cy="6858000"/>
          </a:xfrm>
          <a:prstGeom prst="rect">
            <a:avLst/>
          </a:prstGeom>
        </p:spPr>
      </p:pic>
      <p:sp>
        <p:nvSpPr>
          <p:cNvPr id="4" name="Forme libre 23">
            <a:extLst>
              <a:ext uri="{FF2B5EF4-FFF2-40B4-BE49-F238E27FC236}">
                <a16:creationId xmlns:a16="http://schemas.microsoft.com/office/drawing/2014/main" id="{40568A6B-53A0-F13C-79E6-B040671AFE90}"/>
              </a:ext>
            </a:extLst>
          </p:cNvPr>
          <p:cNvSpPr/>
          <p:nvPr/>
        </p:nvSpPr>
        <p:spPr>
          <a:xfrm>
            <a:off x="6614074" y="209921"/>
            <a:ext cx="1622865" cy="1609704"/>
          </a:xfrm>
          <a:custGeom>
            <a:avLst/>
            <a:gdLst>
              <a:gd name="csX0" fmla="*/ 811433 w 1622865"/>
              <a:gd name="csY0" fmla="*/ 798624 h 1609704"/>
              <a:gd name="csX1" fmla="*/ 12462 w 1622865"/>
              <a:gd name="csY1" fmla="*/ 657805 h 1609704"/>
              <a:gd name="csX2" fmla="*/ 670553 w 1622865"/>
              <a:gd name="csY2" fmla="*/ 1597248 h 1609704"/>
              <a:gd name="csX3" fmla="*/ 1610404 w 1622865"/>
              <a:gd name="csY3" fmla="*/ 939443 h 1609704"/>
              <a:gd name="csX4" fmla="*/ 952313 w 1622865"/>
              <a:gd name="csY4" fmla="*/ 0 h 1609704"/>
              <a:gd name="csX5" fmla="*/ 811433 w 1622865"/>
              <a:gd name="csY5" fmla="*/ 798624 h 1609704"/>
            </a:gdLst>
            <a:ahLst/>
            <a:cxnLst>
              <a:cxn ang="0">
                <a:pos x="csX0" y="csY0"/>
              </a:cxn>
              <a:cxn ang="0">
                <a:pos x="csX1" y="csY1"/>
              </a:cxn>
              <a:cxn ang="0">
                <a:pos x="csX2" y="csY2"/>
              </a:cxn>
              <a:cxn ang="0">
                <a:pos x="csX3" y="csY3"/>
              </a:cxn>
              <a:cxn ang="0">
                <a:pos x="csX4" y="csY4"/>
              </a:cxn>
              <a:cxn ang="0">
                <a:pos x="csX5" y="csY5"/>
              </a:cxn>
            </a:cxnLst>
            <a:rect l="l" t="t" r="r" b="b"/>
            <a:pathLst>
              <a:path w="1622865" h="1609704">
                <a:moveTo>
                  <a:pt x="811433" y="798624"/>
                </a:moveTo>
                <a:lnTo>
                  <a:pt x="12462" y="657805"/>
                </a:lnTo>
                <a:cubicBezTo>
                  <a:pt x="-65346" y="1098873"/>
                  <a:pt x="229293" y="1519474"/>
                  <a:pt x="670553" y="1597248"/>
                </a:cubicBezTo>
                <a:cubicBezTo>
                  <a:pt x="1111812" y="1675022"/>
                  <a:pt x="1532596" y="1380511"/>
                  <a:pt x="1610404" y="939443"/>
                </a:cubicBezTo>
                <a:cubicBezTo>
                  <a:pt x="1688212" y="498375"/>
                  <a:pt x="1393573" y="77774"/>
                  <a:pt x="952313" y="0"/>
                </a:cubicBezTo>
                <a:lnTo>
                  <a:pt x="811433" y="798624"/>
                </a:lnTo>
                <a:close/>
              </a:path>
            </a:pathLst>
          </a:custGeom>
          <a:solidFill>
            <a:srgbClr val="F47920"/>
          </a:solidFill>
          <a:ln w="9507" cap="flat">
            <a:noFill/>
            <a:prstDash val="solid"/>
            <a:miter/>
          </a:ln>
        </p:spPr>
        <p:txBody>
          <a:bodyPr/>
          <a:lstStyle/>
          <a:p>
            <a:endParaRPr lang="fr-CA"/>
          </a:p>
        </p:txBody>
      </p:sp>
    </p:spTree>
    <p:extLst>
      <p:ext uri="{BB962C8B-B14F-4D97-AF65-F5344CB8AC3E}">
        <p14:creationId xmlns:p14="http://schemas.microsoft.com/office/powerpoint/2010/main" val="24550655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99831-1B3F-C5AA-5478-DD871BDFDC0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19AC75DC-BE0E-8750-62CB-F6AEED111946}"/>
              </a:ext>
            </a:extLst>
          </p:cNvPr>
          <p:cNvSpPr>
            <a:spLocks noGrp="1"/>
          </p:cNvSpPr>
          <p:nvPr>
            <p:ph type="title"/>
          </p:nvPr>
        </p:nvSpPr>
        <p:spPr/>
        <p:txBody>
          <a:bodyPr/>
          <a:lstStyle/>
          <a:p>
            <a:r>
              <a:rPr lang="fr-FR">
                <a:solidFill>
                  <a:schemeClr val="tx1"/>
                </a:solidFill>
              </a:rPr>
              <a:t>Le positionnement du Québec par rapport au Canada</a:t>
            </a:r>
            <a:endParaRPr lang="fr-CA">
              <a:solidFill>
                <a:schemeClr val="tx1"/>
              </a:solidFill>
            </a:endParaRPr>
          </a:p>
        </p:txBody>
      </p:sp>
      <p:sp>
        <p:nvSpPr>
          <p:cNvPr id="3" name="Espace réservé du pied de page 2">
            <a:extLst>
              <a:ext uri="{FF2B5EF4-FFF2-40B4-BE49-F238E27FC236}">
                <a16:creationId xmlns:a16="http://schemas.microsoft.com/office/drawing/2014/main" id="{2387DFD5-C5ED-F1A3-20A4-1A82D6DC9D0C}"/>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EDEF027F-16EF-F7E9-13A8-C9525A19D245}"/>
              </a:ext>
            </a:extLst>
          </p:cNvPr>
          <p:cNvSpPr>
            <a:spLocks noGrp="1"/>
          </p:cNvSpPr>
          <p:nvPr>
            <p:ph type="sldNum" sz="quarter" idx="14"/>
          </p:nvPr>
        </p:nvSpPr>
        <p:spPr/>
        <p:txBody>
          <a:bodyPr/>
          <a:lstStyle/>
          <a:p>
            <a:fld id="{17A260D5-0A9B-6D4D-ABBB-AE3076EC2542}" type="slidenum">
              <a:rPr lang="fr-CA" smtClean="0"/>
              <a:pPr/>
              <a:t>41</a:t>
            </a:fld>
            <a:endParaRPr lang="fr-CA" sz="1400"/>
          </a:p>
        </p:txBody>
      </p:sp>
      <p:sp>
        <p:nvSpPr>
          <p:cNvPr id="10" name="Espace réservé du texte 3">
            <a:extLst>
              <a:ext uri="{FF2B5EF4-FFF2-40B4-BE49-F238E27FC236}">
                <a16:creationId xmlns:a16="http://schemas.microsoft.com/office/drawing/2014/main" id="{9C865433-96EE-03BC-C4E8-3997F05C282A}"/>
              </a:ext>
            </a:extLst>
          </p:cNvPr>
          <p:cNvSpPr txBox="1">
            <a:spLocks/>
          </p:cNvSpPr>
          <p:nvPr/>
        </p:nvSpPr>
        <p:spPr>
          <a:xfrm>
            <a:off x="570068" y="1967785"/>
            <a:ext cx="9743513" cy="326343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Les données récentes sur les conditions dans lesquelles grandissent les tout-petits au Québec montrent que le statut de chef de file du Québec en matière de politiques publiques en petite enfance ne le met pas à l’abri d’enjeux importants. </a:t>
            </a:r>
          </a:p>
          <a:p>
            <a:pPr lvl="2"/>
            <a:r>
              <a:rPr lang="fr-FR">
                <a:solidFill>
                  <a:schemeClr val="tx1"/>
                </a:solidFill>
              </a:rPr>
              <a:t>Même si le Québec fait bonne figure au Canada lorsqu’il est question des investissements dans la petite enfance, d’autres pays se démarquent sur la scène internationale.</a:t>
            </a:r>
          </a:p>
          <a:p>
            <a:pPr lvl="2"/>
            <a:r>
              <a:rPr lang="fr-FR">
                <a:solidFill>
                  <a:schemeClr val="tx1"/>
                </a:solidFill>
              </a:rPr>
              <a:t>Les comparaisons interprovinciales restent limitées par l’absence de données exhaustives, mais les données disponibles révèlent des écarts entre le Québec et les autres provinces canadiennes.</a:t>
            </a:r>
          </a:p>
        </p:txBody>
      </p:sp>
      <p:grpSp>
        <p:nvGrpSpPr>
          <p:cNvPr id="2" name="Graphique 18">
            <a:extLst>
              <a:ext uri="{FF2B5EF4-FFF2-40B4-BE49-F238E27FC236}">
                <a16:creationId xmlns:a16="http://schemas.microsoft.com/office/drawing/2014/main" id="{204E99F4-5856-BC6F-3E43-468381EEABF3}"/>
              </a:ext>
            </a:extLst>
          </p:cNvPr>
          <p:cNvGrpSpPr/>
          <p:nvPr/>
        </p:nvGrpSpPr>
        <p:grpSpPr>
          <a:xfrm>
            <a:off x="7471800" y="4866351"/>
            <a:ext cx="1566193" cy="2201007"/>
            <a:chOff x="3688962" y="900509"/>
            <a:chExt cx="1157812" cy="1627356"/>
          </a:xfrm>
          <a:solidFill>
            <a:schemeClr val="accent2"/>
          </a:solidFill>
        </p:grpSpPr>
        <p:sp>
          <p:nvSpPr>
            <p:cNvPr id="6" name="Rectangle 5">
              <a:extLst>
                <a:ext uri="{FF2B5EF4-FFF2-40B4-BE49-F238E27FC236}">
                  <a16:creationId xmlns:a16="http://schemas.microsoft.com/office/drawing/2014/main" id="{1C475B3F-C561-8638-398A-C385AE984EE5}"/>
                </a:ext>
              </a:extLst>
            </p:cNvPr>
            <p:cNvSpPr/>
            <p:nvPr/>
          </p:nvSpPr>
          <p:spPr>
            <a:xfrm rot="-359993">
              <a:off x="3770780" y="919880"/>
              <a:ext cx="454089" cy="1588614"/>
            </a:xfrm>
            <a:prstGeom prst="rect">
              <a:avLst/>
            </a:prstGeom>
            <a:grpFill/>
            <a:ln w="9507" cap="flat">
              <a:noFill/>
              <a:prstDash val="solid"/>
              <a:miter/>
            </a:ln>
          </p:spPr>
          <p:txBody>
            <a:bodyPr/>
            <a:lstStyle/>
            <a:p>
              <a:endParaRPr lang="fr-CA"/>
            </a:p>
          </p:txBody>
        </p:sp>
        <p:sp>
          <p:nvSpPr>
            <p:cNvPr id="8" name="Rectangle 7">
              <a:extLst>
                <a:ext uri="{FF2B5EF4-FFF2-40B4-BE49-F238E27FC236}">
                  <a16:creationId xmlns:a16="http://schemas.microsoft.com/office/drawing/2014/main" id="{E014DEF6-58D3-452D-03D8-E11481B6AAAF}"/>
                </a:ext>
              </a:extLst>
            </p:cNvPr>
            <p:cNvSpPr/>
            <p:nvPr/>
          </p:nvSpPr>
          <p:spPr>
            <a:xfrm rot="-359997">
              <a:off x="4340376" y="1425890"/>
              <a:ext cx="454084" cy="1024317"/>
            </a:xfrm>
            <a:prstGeom prst="rect">
              <a:avLst/>
            </a:prstGeom>
            <a:grpFill/>
            <a:ln w="9507" cap="flat">
              <a:noFill/>
              <a:prstDash val="solid"/>
              <a:miter/>
            </a:ln>
          </p:spPr>
          <p:txBody>
            <a:bodyPr/>
            <a:lstStyle/>
            <a:p>
              <a:endParaRPr lang="fr-CA"/>
            </a:p>
          </p:txBody>
        </p:sp>
      </p:grpSp>
      <p:sp>
        <p:nvSpPr>
          <p:cNvPr id="9" name="Forme libre 4">
            <a:extLst>
              <a:ext uri="{FF2B5EF4-FFF2-40B4-BE49-F238E27FC236}">
                <a16:creationId xmlns:a16="http://schemas.microsoft.com/office/drawing/2014/main" id="{2FDAEDA8-F4A7-A4A4-6A6F-00827D86AA6F}"/>
              </a:ext>
            </a:extLst>
          </p:cNvPr>
          <p:cNvSpPr/>
          <p:nvPr/>
        </p:nvSpPr>
        <p:spPr>
          <a:xfrm rot="18575369">
            <a:off x="9540219" y="4509504"/>
            <a:ext cx="2504979" cy="1797295"/>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73E7D"/>
          </a:solidFill>
          <a:ln w="9507" cap="flat">
            <a:noFill/>
            <a:prstDash val="solid"/>
            <a:miter/>
          </a:ln>
        </p:spPr>
        <p:txBody>
          <a:bodyPr/>
          <a:lstStyle/>
          <a:p>
            <a:endParaRPr lang="fr-CA"/>
          </a:p>
        </p:txBody>
      </p:sp>
    </p:spTree>
    <p:extLst>
      <p:ext uri="{BB962C8B-B14F-4D97-AF65-F5344CB8AC3E}">
        <p14:creationId xmlns:p14="http://schemas.microsoft.com/office/powerpoint/2010/main" val="34367539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17F31-F600-0D9D-759D-6A2B36C898D7}"/>
            </a:ext>
          </a:extLst>
        </p:cNvPr>
        <p:cNvGrpSpPr/>
        <p:nvPr/>
      </p:nvGrpSpPr>
      <p:grpSpPr>
        <a:xfrm>
          <a:off x="0" y="0"/>
          <a:ext cx="0" cy="0"/>
          <a:chOff x="0" y="0"/>
          <a:chExt cx="0" cy="0"/>
        </a:xfrm>
      </p:grpSpPr>
      <p:sp>
        <p:nvSpPr>
          <p:cNvPr id="6" name="Rounded Rectangle 28">
            <a:extLst>
              <a:ext uri="{FF2B5EF4-FFF2-40B4-BE49-F238E27FC236}">
                <a16:creationId xmlns:a16="http://schemas.microsoft.com/office/drawing/2014/main" id="{1340BBD4-54E1-8310-799D-8FC931772609}"/>
              </a:ext>
            </a:extLst>
          </p:cNvPr>
          <p:cNvSpPr/>
          <p:nvPr/>
        </p:nvSpPr>
        <p:spPr>
          <a:xfrm>
            <a:off x="623887" y="1913103"/>
            <a:ext cx="5151317" cy="3114579"/>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5" name="Titre 4">
            <a:extLst>
              <a:ext uri="{FF2B5EF4-FFF2-40B4-BE49-F238E27FC236}">
                <a16:creationId xmlns:a16="http://schemas.microsoft.com/office/drawing/2014/main" id="{1A07D7CF-6C48-901E-D0A9-5E8CC653CC57}"/>
              </a:ext>
            </a:extLst>
          </p:cNvPr>
          <p:cNvSpPr>
            <a:spLocks noGrp="1"/>
          </p:cNvSpPr>
          <p:nvPr>
            <p:ph type="title"/>
          </p:nvPr>
        </p:nvSpPr>
        <p:spPr/>
        <p:txBody>
          <a:bodyPr/>
          <a:lstStyle/>
          <a:p>
            <a:r>
              <a:rPr lang="fr-FR">
                <a:solidFill>
                  <a:schemeClr val="tx1"/>
                </a:solidFill>
              </a:rPr>
              <a:t>Le positionnement du Québec par rapport au Canada</a:t>
            </a:r>
            <a:endParaRPr lang="fr-CA">
              <a:solidFill>
                <a:schemeClr val="tx1"/>
              </a:solidFill>
            </a:endParaRPr>
          </a:p>
        </p:txBody>
      </p:sp>
      <p:sp>
        <p:nvSpPr>
          <p:cNvPr id="3" name="Espace réservé du pied de page 2">
            <a:extLst>
              <a:ext uri="{FF2B5EF4-FFF2-40B4-BE49-F238E27FC236}">
                <a16:creationId xmlns:a16="http://schemas.microsoft.com/office/drawing/2014/main" id="{E9D7E610-7C88-6A47-FD36-A4C6076D6393}"/>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DEFD5696-8894-251F-4617-CEB0593A783A}"/>
              </a:ext>
            </a:extLst>
          </p:cNvPr>
          <p:cNvSpPr>
            <a:spLocks noGrp="1"/>
          </p:cNvSpPr>
          <p:nvPr>
            <p:ph type="sldNum" sz="quarter" idx="14"/>
          </p:nvPr>
        </p:nvSpPr>
        <p:spPr/>
        <p:txBody>
          <a:bodyPr/>
          <a:lstStyle/>
          <a:p>
            <a:fld id="{17A260D5-0A9B-6D4D-ABBB-AE3076EC2542}" type="slidenum">
              <a:rPr lang="fr-CA" smtClean="0"/>
              <a:pPr/>
              <a:t>42</a:t>
            </a:fld>
            <a:endParaRPr lang="fr-CA" sz="1400"/>
          </a:p>
        </p:txBody>
      </p:sp>
      <p:sp>
        <p:nvSpPr>
          <p:cNvPr id="10" name="Espace réservé du texte 3">
            <a:extLst>
              <a:ext uri="{FF2B5EF4-FFF2-40B4-BE49-F238E27FC236}">
                <a16:creationId xmlns:a16="http://schemas.microsoft.com/office/drawing/2014/main" id="{A112681F-C6BD-CE1A-3F5C-2B0AE843798B}"/>
              </a:ext>
            </a:extLst>
          </p:cNvPr>
          <p:cNvSpPr txBox="1">
            <a:spLocks/>
          </p:cNvSpPr>
          <p:nvPr/>
        </p:nvSpPr>
        <p:spPr>
          <a:xfrm>
            <a:off x="934207" y="2145893"/>
            <a:ext cx="4722314" cy="260686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Si l’on tient compte à la fois des investissements liés à l’éducation à la petite enfance et de certains investissements dans les services aux familles, ceux-ci représentaient </a:t>
            </a:r>
            <a:r>
              <a:rPr lang="fr-FR" b="1">
                <a:solidFill>
                  <a:schemeClr val="tx1"/>
                </a:solidFill>
              </a:rPr>
              <a:t>4,8 % des dépenses gouvernementales au Québec en 2023, contre 3,6 % en Ontario</a:t>
            </a:r>
            <a:r>
              <a:rPr lang="fr-FR">
                <a:solidFill>
                  <a:schemeClr val="tx1"/>
                </a:solidFill>
              </a:rPr>
              <a:t>. </a:t>
            </a:r>
          </a:p>
        </p:txBody>
      </p:sp>
      <p:sp>
        <p:nvSpPr>
          <p:cNvPr id="9" name="Espace réservé du texte 3">
            <a:extLst>
              <a:ext uri="{FF2B5EF4-FFF2-40B4-BE49-F238E27FC236}">
                <a16:creationId xmlns:a16="http://schemas.microsoft.com/office/drawing/2014/main" id="{289E12C6-260B-884A-0C8D-871505CB9A15}"/>
              </a:ext>
            </a:extLst>
          </p:cNvPr>
          <p:cNvSpPr txBox="1">
            <a:spLocks/>
          </p:cNvSpPr>
          <p:nvPr/>
        </p:nvSpPr>
        <p:spPr>
          <a:xfrm>
            <a:off x="6381872" y="1871711"/>
            <a:ext cx="5151316" cy="311457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Ce calcul inclut le financement public des services de garde subventionnés, les crédits d’impôt pour frais de garde, les maternelles 4 et 5 ans, ainsi que diverses initiatives communautaires (organismes communautaires Famille, haltes-garderies et centres de pédiatrie sociale en communauté). </a:t>
            </a:r>
          </a:p>
          <a:p>
            <a:pPr lvl="2"/>
            <a:r>
              <a:rPr lang="fr-FR">
                <a:solidFill>
                  <a:schemeClr val="tx1"/>
                </a:solidFill>
              </a:rPr>
              <a:t>Il est à noter que ces chiffres ne constituent pas un portrait exhaustif de l’ensemble des investissements publics en petite enfance et en soutien aux familles.</a:t>
            </a:r>
          </a:p>
        </p:txBody>
      </p:sp>
      <p:sp>
        <p:nvSpPr>
          <p:cNvPr id="11" name="Forme libre 23">
            <a:extLst>
              <a:ext uri="{FF2B5EF4-FFF2-40B4-BE49-F238E27FC236}">
                <a16:creationId xmlns:a16="http://schemas.microsoft.com/office/drawing/2014/main" id="{43A6DC7D-2BE8-91C0-E3C0-D2F06F6FFA5A}"/>
              </a:ext>
            </a:extLst>
          </p:cNvPr>
          <p:cNvSpPr/>
          <p:nvPr/>
        </p:nvSpPr>
        <p:spPr>
          <a:xfrm rot="9091421">
            <a:off x="219073" y="4445245"/>
            <a:ext cx="1622865" cy="1609704"/>
          </a:xfrm>
          <a:custGeom>
            <a:avLst/>
            <a:gdLst>
              <a:gd name="csX0" fmla="*/ 811433 w 1622865"/>
              <a:gd name="csY0" fmla="*/ 798624 h 1609704"/>
              <a:gd name="csX1" fmla="*/ 12462 w 1622865"/>
              <a:gd name="csY1" fmla="*/ 657805 h 1609704"/>
              <a:gd name="csX2" fmla="*/ 670553 w 1622865"/>
              <a:gd name="csY2" fmla="*/ 1597248 h 1609704"/>
              <a:gd name="csX3" fmla="*/ 1610404 w 1622865"/>
              <a:gd name="csY3" fmla="*/ 939443 h 1609704"/>
              <a:gd name="csX4" fmla="*/ 952313 w 1622865"/>
              <a:gd name="csY4" fmla="*/ 0 h 1609704"/>
              <a:gd name="csX5" fmla="*/ 811433 w 1622865"/>
              <a:gd name="csY5" fmla="*/ 798624 h 1609704"/>
            </a:gdLst>
            <a:ahLst/>
            <a:cxnLst>
              <a:cxn ang="0">
                <a:pos x="csX0" y="csY0"/>
              </a:cxn>
              <a:cxn ang="0">
                <a:pos x="csX1" y="csY1"/>
              </a:cxn>
              <a:cxn ang="0">
                <a:pos x="csX2" y="csY2"/>
              </a:cxn>
              <a:cxn ang="0">
                <a:pos x="csX3" y="csY3"/>
              </a:cxn>
              <a:cxn ang="0">
                <a:pos x="csX4" y="csY4"/>
              </a:cxn>
              <a:cxn ang="0">
                <a:pos x="csX5" y="csY5"/>
              </a:cxn>
            </a:cxnLst>
            <a:rect l="l" t="t" r="r" b="b"/>
            <a:pathLst>
              <a:path w="1622865" h="1609704">
                <a:moveTo>
                  <a:pt x="811433" y="798624"/>
                </a:moveTo>
                <a:lnTo>
                  <a:pt x="12462" y="657805"/>
                </a:lnTo>
                <a:cubicBezTo>
                  <a:pt x="-65346" y="1098873"/>
                  <a:pt x="229293" y="1519474"/>
                  <a:pt x="670553" y="1597248"/>
                </a:cubicBezTo>
                <a:cubicBezTo>
                  <a:pt x="1111812" y="1675022"/>
                  <a:pt x="1532596" y="1380511"/>
                  <a:pt x="1610404" y="939443"/>
                </a:cubicBezTo>
                <a:cubicBezTo>
                  <a:pt x="1688212" y="498375"/>
                  <a:pt x="1393573" y="77774"/>
                  <a:pt x="952313" y="0"/>
                </a:cubicBezTo>
                <a:lnTo>
                  <a:pt x="811433" y="798624"/>
                </a:lnTo>
                <a:close/>
              </a:path>
            </a:pathLst>
          </a:custGeom>
          <a:solidFill>
            <a:srgbClr val="F47920"/>
          </a:solidFill>
          <a:ln w="9507" cap="flat">
            <a:noFill/>
            <a:prstDash val="solid"/>
            <a:miter/>
          </a:ln>
        </p:spPr>
        <p:txBody>
          <a:bodyPr/>
          <a:lstStyle/>
          <a:p>
            <a:endParaRPr lang="fr-CA"/>
          </a:p>
        </p:txBody>
      </p:sp>
      <p:grpSp>
        <p:nvGrpSpPr>
          <p:cNvPr id="12" name="Graphique 18">
            <a:extLst>
              <a:ext uri="{FF2B5EF4-FFF2-40B4-BE49-F238E27FC236}">
                <a16:creationId xmlns:a16="http://schemas.microsoft.com/office/drawing/2014/main" id="{8EA47A07-8795-A84C-DFD2-D2126B8DCE66}"/>
              </a:ext>
            </a:extLst>
          </p:cNvPr>
          <p:cNvGrpSpPr/>
          <p:nvPr/>
        </p:nvGrpSpPr>
        <p:grpSpPr>
          <a:xfrm rot="20735670">
            <a:off x="2297954" y="5390350"/>
            <a:ext cx="1148583" cy="826749"/>
            <a:chOff x="5527194" y="5559988"/>
            <a:chExt cx="1148583" cy="826749"/>
          </a:xfrm>
          <a:solidFill>
            <a:schemeClr val="tx2"/>
          </a:solidFill>
        </p:grpSpPr>
        <p:sp>
          <p:nvSpPr>
            <p:cNvPr id="13" name="Rectangle 12">
              <a:extLst>
                <a:ext uri="{FF2B5EF4-FFF2-40B4-BE49-F238E27FC236}">
                  <a16:creationId xmlns:a16="http://schemas.microsoft.com/office/drawing/2014/main" id="{5A0B1C3C-0131-515F-365F-F62651386798}"/>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14" name="Rectangle 13">
              <a:extLst>
                <a:ext uri="{FF2B5EF4-FFF2-40B4-BE49-F238E27FC236}">
                  <a16:creationId xmlns:a16="http://schemas.microsoft.com/office/drawing/2014/main" id="{10B8AA41-80EE-F76E-A2DC-1B1A40797021}"/>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Tree>
    <p:extLst>
      <p:ext uri="{BB962C8B-B14F-4D97-AF65-F5344CB8AC3E}">
        <p14:creationId xmlns:p14="http://schemas.microsoft.com/office/powerpoint/2010/main" val="40699306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F680F-E521-2067-0700-0C3CA088E93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4B946060-27B4-9BF2-9BD2-63AB494A7236}"/>
              </a:ext>
            </a:extLst>
          </p:cNvPr>
          <p:cNvSpPr>
            <a:spLocks noGrp="1"/>
          </p:cNvSpPr>
          <p:nvPr>
            <p:ph type="title"/>
          </p:nvPr>
        </p:nvSpPr>
        <p:spPr/>
        <p:txBody>
          <a:bodyPr/>
          <a:lstStyle/>
          <a:p>
            <a:r>
              <a:rPr lang="fr-FR">
                <a:solidFill>
                  <a:schemeClr val="tx1"/>
                </a:solidFill>
              </a:rPr>
              <a:t>Le positionnement du Québec par rapport au Canada</a:t>
            </a:r>
            <a:endParaRPr lang="fr-CA">
              <a:solidFill>
                <a:schemeClr val="tx1"/>
              </a:solidFill>
            </a:endParaRPr>
          </a:p>
        </p:txBody>
      </p:sp>
      <p:sp>
        <p:nvSpPr>
          <p:cNvPr id="3" name="Espace réservé du pied de page 2">
            <a:extLst>
              <a:ext uri="{FF2B5EF4-FFF2-40B4-BE49-F238E27FC236}">
                <a16:creationId xmlns:a16="http://schemas.microsoft.com/office/drawing/2014/main" id="{F85E4DA5-111D-88EF-C408-60C42C1B4515}"/>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7AA7C029-DF8D-2A75-2027-19277275A54E}"/>
              </a:ext>
            </a:extLst>
          </p:cNvPr>
          <p:cNvSpPr>
            <a:spLocks noGrp="1"/>
          </p:cNvSpPr>
          <p:nvPr>
            <p:ph type="sldNum" sz="quarter" idx="14"/>
          </p:nvPr>
        </p:nvSpPr>
        <p:spPr/>
        <p:txBody>
          <a:bodyPr/>
          <a:lstStyle/>
          <a:p>
            <a:fld id="{17A260D5-0A9B-6D4D-ABBB-AE3076EC2542}" type="slidenum">
              <a:rPr lang="fr-CA" smtClean="0"/>
              <a:pPr/>
              <a:t>43</a:t>
            </a:fld>
            <a:endParaRPr lang="fr-CA" sz="1400"/>
          </a:p>
        </p:txBody>
      </p:sp>
      <p:sp>
        <p:nvSpPr>
          <p:cNvPr id="6" name="ZoneTexte 5">
            <a:extLst>
              <a:ext uri="{FF2B5EF4-FFF2-40B4-BE49-F238E27FC236}">
                <a16:creationId xmlns:a16="http://schemas.microsoft.com/office/drawing/2014/main" id="{2D4C9D6D-4A7A-B684-9F13-5346644C8B97}"/>
              </a:ext>
            </a:extLst>
          </p:cNvPr>
          <p:cNvSpPr txBox="1"/>
          <p:nvPr/>
        </p:nvSpPr>
        <p:spPr>
          <a:xfrm>
            <a:off x="3195462" y="1698069"/>
            <a:ext cx="5420074" cy="523220"/>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Part des dépenses gouvernementales consacrées à l’éducation à la petite enfance </a:t>
            </a:r>
            <a:br>
              <a:rPr lang="fr-FR" sz="1400" b="0" i="0" u="none" strike="noStrike" baseline="0">
                <a:latin typeface="Archivo Condensed Condensed" panose="020B0604020202020204" charset="0"/>
                <a:cs typeface="Archivo Condensed Condensed" panose="020B0604020202020204" charset="0"/>
              </a:rPr>
            </a:br>
            <a:r>
              <a:rPr lang="fr-FR" sz="1400" b="0" i="0" u="none" strike="noStrike" baseline="0">
                <a:latin typeface="Archivo Condensed Condensed" panose="020B0604020202020204" charset="0"/>
                <a:cs typeface="Archivo Condensed Condensed" panose="020B0604020202020204" charset="0"/>
              </a:rPr>
              <a:t>et à certains services aux familles au Québec et dans d’autres provinces, 2011-2023</a:t>
            </a:r>
          </a:p>
        </p:txBody>
      </p:sp>
      <p:sp>
        <p:nvSpPr>
          <p:cNvPr id="9" name="ZoneTexte 8">
            <a:extLst>
              <a:ext uri="{FF2B5EF4-FFF2-40B4-BE49-F238E27FC236}">
                <a16:creationId xmlns:a16="http://schemas.microsoft.com/office/drawing/2014/main" id="{51D04DD0-B09F-22D8-C381-BEF649E4D0A1}"/>
              </a:ext>
            </a:extLst>
          </p:cNvPr>
          <p:cNvSpPr txBox="1"/>
          <p:nvPr/>
        </p:nvSpPr>
        <p:spPr>
          <a:xfrm>
            <a:off x="2016203" y="5463687"/>
            <a:ext cx="7496915" cy="577081"/>
          </a:xfrm>
          <a:prstGeom prst="rect">
            <a:avLst/>
          </a:prstGeom>
          <a:noFill/>
        </p:spPr>
        <p:txBody>
          <a:bodyPr wrap="square" rtlCol="0">
            <a:spAutoFit/>
          </a:bodyPr>
          <a:lstStyle/>
          <a:p>
            <a:r>
              <a:rPr lang="fr-FR" sz="1050" b="0" i="0" u="none" strike="noStrike" baseline="0">
                <a:latin typeface="Archivo Condensed Light" pitchFamily="2" charset="0"/>
              </a:rPr>
              <a:t>Note : Calculs effectués à partir des profils provinciaux de 2011, de 2014, de 2017, de 2020 et de 2023 du rapport sur l’éducation à la petite enfance du Atkinson Centre for Society and Child </a:t>
            </a:r>
            <a:r>
              <a:rPr lang="fr-FR" sz="1050" b="0" i="0" u="none" strike="noStrike" baseline="0" err="1">
                <a:latin typeface="Archivo Condensed Light" pitchFamily="2" charset="0"/>
              </a:rPr>
              <a:t>Development</a:t>
            </a:r>
            <a:r>
              <a:rPr lang="fr-FR" sz="1050" b="0" i="0" u="none" strike="noStrike" baseline="0">
                <a:latin typeface="Archivo Condensed Light" pitchFamily="2" charset="0"/>
              </a:rPr>
              <a:t>, Université de Toronto.</a:t>
            </a:r>
          </a:p>
          <a:p>
            <a:r>
              <a:rPr lang="fr-FR" sz="1050" b="0" i="0" u="none" strike="noStrike" baseline="0">
                <a:latin typeface="Archivo Condensed Light" pitchFamily="2" charset="0"/>
              </a:rPr>
              <a:t>Source : BOUCHER, G. </a:t>
            </a:r>
            <a:r>
              <a:rPr lang="fr-FR" sz="1050" b="0" i="1" u="none" strike="noStrike" baseline="0">
                <a:latin typeface="Archivo Condensed Light" pitchFamily="2" charset="0"/>
              </a:rPr>
              <a:t>Investissements en petite enfance : le Québec est-il encore un chef de file ?</a:t>
            </a:r>
            <a:r>
              <a:rPr lang="fr-FR" sz="1050" b="0" i="0" u="none" strike="noStrike" baseline="0">
                <a:latin typeface="Archivo Condensed Light" pitchFamily="2" charset="0"/>
              </a:rPr>
              <a:t>, Observatoire des tout-petits, 2024.</a:t>
            </a:r>
          </a:p>
        </p:txBody>
      </p:sp>
      <p:pic>
        <p:nvPicPr>
          <p:cNvPr id="12" name="Image 11">
            <a:extLst>
              <a:ext uri="{FF2B5EF4-FFF2-40B4-BE49-F238E27FC236}">
                <a16:creationId xmlns:a16="http://schemas.microsoft.com/office/drawing/2014/main" id="{E305662D-A0E0-B50A-EF0D-53C55D34500F}"/>
              </a:ext>
            </a:extLst>
          </p:cNvPr>
          <p:cNvPicPr>
            <a:picLocks noChangeAspect="1"/>
          </p:cNvPicPr>
          <p:nvPr/>
        </p:nvPicPr>
        <p:blipFill>
          <a:blip r:embed="rId3"/>
          <a:stretch>
            <a:fillRect/>
          </a:stretch>
        </p:blipFill>
        <p:spPr>
          <a:xfrm>
            <a:off x="2101266" y="2308571"/>
            <a:ext cx="7608467" cy="2987299"/>
          </a:xfrm>
          <a:prstGeom prst="rect">
            <a:avLst/>
          </a:prstGeom>
        </p:spPr>
      </p:pic>
    </p:spTree>
    <p:extLst>
      <p:ext uri="{BB962C8B-B14F-4D97-AF65-F5344CB8AC3E}">
        <p14:creationId xmlns:p14="http://schemas.microsoft.com/office/powerpoint/2010/main" val="9986694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11410-1FF4-2B76-D8BE-E30D08051111}"/>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EF2BB56-AC8B-8CFB-5552-83EB909A18C8}"/>
              </a:ext>
            </a:extLst>
          </p:cNvPr>
          <p:cNvSpPr>
            <a:spLocks noGrp="1"/>
          </p:cNvSpPr>
          <p:nvPr>
            <p:ph type="title"/>
          </p:nvPr>
        </p:nvSpPr>
        <p:spPr/>
        <p:txBody>
          <a:bodyPr/>
          <a:lstStyle/>
          <a:p>
            <a:r>
              <a:rPr lang="fr-FR">
                <a:solidFill>
                  <a:schemeClr val="tx1"/>
                </a:solidFill>
              </a:rPr>
              <a:t>Le réseau des services de garde éducatifs à l’enfance</a:t>
            </a:r>
            <a:endParaRPr lang="fr-CA">
              <a:solidFill>
                <a:schemeClr val="tx1"/>
              </a:solidFill>
            </a:endParaRPr>
          </a:p>
        </p:txBody>
      </p:sp>
      <p:sp>
        <p:nvSpPr>
          <p:cNvPr id="3" name="Espace réservé du pied de page 2">
            <a:extLst>
              <a:ext uri="{FF2B5EF4-FFF2-40B4-BE49-F238E27FC236}">
                <a16:creationId xmlns:a16="http://schemas.microsoft.com/office/drawing/2014/main" id="{CF0A7447-3F67-C9E7-DC7D-A84C3AF1D46D}"/>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B81F4969-B223-C5EB-C482-0EDA048834ED}"/>
              </a:ext>
            </a:extLst>
          </p:cNvPr>
          <p:cNvSpPr>
            <a:spLocks noGrp="1"/>
          </p:cNvSpPr>
          <p:nvPr>
            <p:ph type="sldNum" sz="quarter" idx="14"/>
          </p:nvPr>
        </p:nvSpPr>
        <p:spPr/>
        <p:txBody>
          <a:bodyPr/>
          <a:lstStyle/>
          <a:p>
            <a:fld id="{17A260D5-0A9B-6D4D-ABBB-AE3076EC2542}" type="slidenum">
              <a:rPr lang="fr-CA" smtClean="0"/>
              <a:pPr/>
              <a:t>44</a:t>
            </a:fld>
            <a:endParaRPr lang="fr-CA" sz="1400"/>
          </a:p>
        </p:txBody>
      </p:sp>
      <p:sp>
        <p:nvSpPr>
          <p:cNvPr id="7" name="Rounded Rectangle 28">
            <a:extLst>
              <a:ext uri="{FF2B5EF4-FFF2-40B4-BE49-F238E27FC236}">
                <a16:creationId xmlns:a16="http://schemas.microsoft.com/office/drawing/2014/main" id="{6C3B2D31-9858-48DF-8666-0E1AE74F5EDE}"/>
              </a:ext>
            </a:extLst>
          </p:cNvPr>
          <p:cNvSpPr/>
          <p:nvPr/>
        </p:nvSpPr>
        <p:spPr>
          <a:xfrm>
            <a:off x="623886" y="1804902"/>
            <a:ext cx="10646626" cy="4124843"/>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8D7190B2-7258-880E-7E5B-3259EE4E3E20}"/>
              </a:ext>
            </a:extLst>
          </p:cNvPr>
          <p:cNvSpPr txBox="1">
            <a:spLocks/>
          </p:cNvSpPr>
          <p:nvPr/>
        </p:nvSpPr>
        <p:spPr>
          <a:xfrm>
            <a:off x="803985" y="2148540"/>
            <a:ext cx="10296406" cy="348671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En ce qui a trait aux services de garde éducatifs à l’enfance, les données de Statistique Canada et du </a:t>
            </a:r>
            <a:r>
              <a:rPr lang="fr-FR" i="1" err="1">
                <a:solidFill>
                  <a:schemeClr val="tx1"/>
                </a:solidFill>
              </a:rPr>
              <a:t>Childcare</a:t>
            </a:r>
            <a:r>
              <a:rPr lang="fr-FR" i="1">
                <a:solidFill>
                  <a:schemeClr val="tx1"/>
                </a:solidFill>
              </a:rPr>
              <a:t> Resource and </a:t>
            </a:r>
            <a:r>
              <a:rPr lang="fr-FR" i="1" err="1">
                <a:solidFill>
                  <a:schemeClr val="tx1"/>
                </a:solidFill>
              </a:rPr>
              <a:t>Research</a:t>
            </a:r>
            <a:r>
              <a:rPr lang="fr-FR" i="1">
                <a:solidFill>
                  <a:schemeClr val="tx1"/>
                </a:solidFill>
              </a:rPr>
              <a:t> Unit </a:t>
            </a:r>
            <a:r>
              <a:rPr lang="fr-FR">
                <a:solidFill>
                  <a:schemeClr val="tx1"/>
                </a:solidFill>
              </a:rPr>
              <a:t>(CRRU) montrent que le Québec se distingue des autres provinces canadiennes par : </a:t>
            </a:r>
          </a:p>
          <a:p>
            <a:pPr marL="285750" lvl="2" indent="-285750">
              <a:buFont typeface="Arial" panose="020B0604020202020204" pitchFamily="34" charset="0"/>
              <a:buChar char="•"/>
            </a:pPr>
            <a:r>
              <a:rPr lang="fr-FR">
                <a:solidFill>
                  <a:schemeClr val="tx1"/>
                </a:solidFill>
              </a:rPr>
              <a:t>un financement public direct aux services de garde éducatifs, plutôt que des aides versées uniquement aux parents</a:t>
            </a:r>
          </a:p>
          <a:p>
            <a:pPr marL="285750" lvl="2" indent="-285750">
              <a:buFont typeface="Arial" panose="020B0604020202020204" pitchFamily="34" charset="0"/>
              <a:buChar char="•"/>
            </a:pPr>
            <a:r>
              <a:rPr lang="fr-FR">
                <a:solidFill>
                  <a:schemeClr val="tx1"/>
                </a:solidFill>
              </a:rPr>
              <a:t>la structure publique et réglementée du réseau avec des normes de qualité encadrées par l’État</a:t>
            </a:r>
          </a:p>
          <a:p>
            <a:pPr marL="285750" lvl="2" indent="-285750">
              <a:buFont typeface="Arial" panose="020B0604020202020204" pitchFamily="34" charset="0"/>
              <a:buChar char="•"/>
            </a:pPr>
            <a:r>
              <a:rPr lang="fr-FR">
                <a:solidFill>
                  <a:schemeClr val="tx1"/>
                </a:solidFill>
              </a:rPr>
              <a:t>des frais de garde généralement moins élevés pour les familles</a:t>
            </a:r>
          </a:p>
          <a:p>
            <a:pPr marL="285750" lvl="2" indent="-285750">
              <a:buFont typeface="Arial" panose="020B0604020202020204" pitchFamily="34" charset="0"/>
              <a:buChar char="•"/>
            </a:pPr>
            <a:r>
              <a:rPr lang="fr-FR">
                <a:solidFill>
                  <a:schemeClr val="tx1"/>
                </a:solidFill>
              </a:rPr>
              <a:t>la proportion beaucoup plus élevée d’enfants ayant accès à des services de garde subventionnés.</a:t>
            </a:r>
          </a:p>
        </p:txBody>
      </p:sp>
    </p:spTree>
    <p:extLst>
      <p:ext uri="{BB962C8B-B14F-4D97-AF65-F5344CB8AC3E}">
        <p14:creationId xmlns:p14="http://schemas.microsoft.com/office/powerpoint/2010/main" val="1323539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276DE-66A9-E5EE-084C-10D9456937D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C46789FC-67DD-166A-E973-6DF82F9AF1D8}"/>
              </a:ext>
            </a:extLst>
          </p:cNvPr>
          <p:cNvSpPr>
            <a:spLocks noGrp="1"/>
          </p:cNvSpPr>
          <p:nvPr>
            <p:ph type="title"/>
          </p:nvPr>
        </p:nvSpPr>
        <p:spPr/>
        <p:txBody>
          <a:bodyPr/>
          <a:lstStyle/>
          <a:p>
            <a:r>
              <a:rPr lang="fr-FR">
                <a:solidFill>
                  <a:schemeClr val="tx1"/>
                </a:solidFill>
              </a:rPr>
              <a:t>Le réseau des services de garde éducatifs à l’enfance</a:t>
            </a:r>
            <a:endParaRPr lang="fr-CA">
              <a:solidFill>
                <a:schemeClr val="tx1"/>
              </a:solidFill>
            </a:endParaRPr>
          </a:p>
        </p:txBody>
      </p:sp>
      <p:sp>
        <p:nvSpPr>
          <p:cNvPr id="3" name="Espace réservé du pied de page 2">
            <a:extLst>
              <a:ext uri="{FF2B5EF4-FFF2-40B4-BE49-F238E27FC236}">
                <a16:creationId xmlns:a16="http://schemas.microsoft.com/office/drawing/2014/main" id="{8C468D9A-A0F8-F91E-5544-D3B06F910D19}"/>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AF3F9250-4423-47FC-EA72-FDD3350552A5}"/>
              </a:ext>
            </a:extLst>
          </p:cNvPr>
          <p:cNvSpPr>
            <a:spLocks noGrp="1"/>
          </p:cNvSpPr>
          <p:nvPr>
            <p:ph type="sldNum" sz="quarter" idx="14"/>
          </p:nvPr>
        </p:nvSpPr>
        <p:spPr/>
        <p:txBody>
          <a:bodyPr/>
          <a:lstStyle/>
          <a:p>
            <a:fld id="{17A260D5-0A9B-6D4D-ABBB-AE3076EC2542}" type="slidenum">
              <a:rPr lang="fr-CA" smtClean="0"/>
              <a:pPr/>
              <a:t>45</a:t>
            </a:fld>
            <a:endParaRPr lang="fr-CA" sz="1400"/>
          </a:p>
        </p:txBody>
      </p:sp>
      <p:sp>
        <p:nvSpPr>
          <p:cNvPr id="7" name="Rounded Rectangle 28">
            <a:extLst>
              <a:ext uri="{FF2B5EF4-FFF2-40B4-BE49-F238E27FC236}">
                <a16:creationId xmlns:a16="http://schemas.microsoft.com/office/drawing/2014/main" id="{EE2CF835-36DC-1A48-6CAA-AE1F5103B129}"/>
              </a:ext>
            </a:extLst>
          </p:cNvPr>
          <p:cNvSpPr/>
          <p:nvPr/>
        </p:nvSpPr>
        <p:spPr>
          <a:xfrm>
            <a:off x="623886" y="1804903"/>
            <a:ext cx="6914598" cy="3755924"/>
          </a:xfrm>
          <a:prstGeom prst="roundRect">
            <a:avLst>
              <a:gd name="adj" fmla="val 3665"/>
            </a:avLst>
          </a:prstGeom>
          <a:solidFill>
            <a:schemeClr val="accent2">
              <a:alpha val="4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5756B8C0-0E4E-5C7B-D64C-22F9DDF6FAB6}"/>
              </a:ext>
            </a:extLst>
          </p:cNvPr>
          <p:cNvSpPr txBox="1">
            <a:spLocks/>
          </p:cNvSpPr>
          <p:nvPr/>
        </p:nvSpPr>
        <p:spPr>
          <a:xfrm>
            <a:off x="803985" y="2074109"/>
            <a:ext cx="6181606" cy="348671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Avant la mise en place du réseau de services de garde éducatifs subventionnés, les parents québécois payaient des frais de garde comparables à ceux des autres provinces. </a:t>
            </a:r>
          </a:p>
          <a:p>
            <a:pPr marL="285750" lvl="2" indent="-285750">
              <a:buFont typeface="Arial" panose="020B0604020202020204" pitchFamily="34" charset="0"/>
              <a:buChar char="•"/>
            </a:pPr>
            <a:r>
              <a:rPr lang="fr-FR">
                <a:solidFill>
                  <a:schemeClr val="tx1"/>
                </a:solidFill>
              </a:rPr>
              <a:t>La création du réseau en 1997 a eu des effets sur l’évolution des frais au Québec. De 1984 à 2019, les frais de garde avaient augmenté de façon marquée dans toutes les provinces canadiennes, à l’exception notable du Québec et du Manitoba.</a:t>
            </a:r>
          </a:p>
        </p:txBody>
      </p:sp>
      <p:sp>
        <p:nvSpPr>
          <p:cNvPr id="6" name="Forme libre 24">
            <a:extLst>
              <a:ext uri="{FF2B5EF4-FFF2-40B4-BE49-F238E27FC236}">
                <a16:creationId xmlns:a16="http://schemas.microsoft.com/office/drawing/2014/main" id="{A0822786-DA83-A24E-4AFF-A5E1118D9782}"/>
              </a:ext>
            </a:extLst>
          </p:cNvPr>
          <p:cNvSpPr/>
          <p:nvPr/>
        </p:nvSpPr>
        <p:spPr>
          <a:xfrm>
            <a:off x="9424053" y="2247441"/>
            <a:ext cx="1695678" cy="1570026"/>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253B47"/>
          </a:solidFill>
          <a:ln w="9507" cap="flat">
            <a:noFill/>
            <a:prstDash val="solid"/>
            <a:miter/>
          </a:ln>
        </p:spPr>
        <p:txBody>
          <a:bodyPr/>
          <a:lstStyle/>
          <a:p>
            <a:endParaRPr lang="fr-CA"/>
          </a:p>
        </p:txBody>
      </p:sp>
      <p:sp>
        <p:nvSpPr>
          <p:cNvPr id="9" name="Forme libre 33">
            <a:extLst>
              <a:ext uri="{FF2B5EF4-FFF2-40B4-BE49-F238E27FC236}">
                <a16:creationId xmlns:a16="http://schemas.microsoft.com/office/drawing/2014/main" id="{DBD7326B-257B-95F1-CA7F-CDA7767682C6}"/>
              </a:ext>
            </a:extLst>
          </p:cNvPr>
          <p:cNvSpPr>
            <a:spLocks noChangeAspect="1"/>
          </p:cNvSpPr>
          <p:nvPr/>
        </p:nvSpPr>
        <p:spPr>
          <a:xfrm>
            <a:off x="10677955" y="3952175"/>
            <a:ext cx="1420119" cy="1899112"/>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rgbClr val="FFCE3A"/>
          </a:solidFill>
          <a:ln w="9507" cap="flat">
            <a:noFill/>
            <a:prstDash val="solid"/>
            <a:miter/>
          </a:ln>
        </p:spPr>
        <p:txBody>
          <a:bodyPr/>
          <a:lstStyle/>
          <a:p>
            <a:endParaRPr lang="fr-CA"/>
          </a:p>
        </p:txBody>
      </p:sp>
      <p:sp>
        <p:nvSpPr>
          <p:cNvPr id="12" name="Forme libre 4">
            <a:extLst>
              <a:ext uri="{FF2B5EF4-FFF2-40B4-BE49-F238E27FC236}">
                <a16:creationId xmlns:a16="http://schemas.microsoft.com/office/drawing/2014/main" id="{7F35BDE8-1AE4-115E-4D30-ECD0863E0C86}"/>
              </a:ext>
            </a:extLst>
          </p:cNvPr>
          <p:cNvSpPr/>
          <p:nvPr/>
        </p:nvSpPr>
        <p:spPr>
          <a:xfrm rot="6959574">
            <a:off x="8179811" y="4931576"/>
            <a:ext cx="2026541" cy="1412330"/>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73E7D"/>
          </a:solidFill>
          <a:ln w="9507" cap="flat">
            <a:noFill/>
            <a:prstDash val="solid"/>
            <a:miter/>
          </a:ln>
        </p:spPr>
        <p:txBody>
          <a:bodyPr/>
          <a:lstStyle/>
          <a:p>
            <a:endParaRPr lang="fr-CA"/>
          </a:p>
        </p:txBody>
      </p:sp>
    </p:spTree>
    <p:extLst>
      <p:ext uri="{BB962C8B-B14F-4D97-AF65-F5344CB8AC3E}">
        <p14:creationId xmlns:p14="http://schemas.microsoft.com/office/powerpoint/2010/main" val="3584897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2843C-689E-848B-1602-BC556CA59A73}"/>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A2F3BBB-A4A4-5DA9-C88D-015464EEAE84}"/>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44F64BA0-BF7F-3C39-CCCE-7022BBF99754}"/>
              </a:ext>
            </a:extLst>
          </p:cNvPr>
          <p:cNvSpPr>
            <a:spLocks noGrp="1"/>
          </p:cNvSpPr>
          <p:nvPr>
            <p:ph type="sldNum" sz="quarter" idx="14"/>
          </p:nvPr>
        </p:nvSpPr>
        <p:spPr/>
        <p:txBody>
          <a:bodyPr/>
          <a:lstStyle/>
          <a:p>
            <a:fld id="{17A260D5-0A9B-6D4D-ABBB-AE3076EC2542}" type="slidenum">
              <a:rPr lang="fr-CA" smtClean="0"/>
              <a:pPr/>
              <a:t>46</a:t>
            </a:fld>
            <a:endParaRPr lang="fr-CA" sz="1400"/>
          </a:p>
        </p:txBody>
      </p:sp>
      <p:sp>
        <p:nvSpPr>
          <p:cNvPr id="6" name="ZoneTexte 5">
            <a:extLst>
              <a:ext uri="{FF2B5EF4-FFF2-40B4-BE49-F238E27FC236}">
                <a16:creationId xmlns:a16="http://schemas.microsoft.com/office/drawing/2014/main" id="{4FB7DF01-7577-8C44-94D6-63DACB73C841}"/>
              </a:ext>
            </a:extLst>
          </p:cNvPr>
          <p:cNvSpPr txBox="1"/>
          <p:nvPr/>
        </p:nvSpPr>
        <p:spPr>
          <a:xfrm>
            <a:off x="2395591" y="1857564"/>
            <a:ext cx="6503704" cy="307777"/>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Les frais annuels de garde pour les enfants de 0 à 2 ans au Canada, 1984 et 2019 (en dollars de 2019)</a:t>
            </a:r>
          </a:p>
        </p:txBody>
      </p:sp>
      <p:sp>
        <p:nvSpPr>
          <p:cNvPr id="9" name="ZoneTexte 8">
            <a:extLst>
              <a:ext uri="{FF2B5EF4-FFF2-40B4-BE49-F238E27FC236}">
                <a16:creationId xmlns:a16="http://schemas.microsoft.com/office/drawing/2014/main" id="{F4E71726-62AB-3CE9-B883-0ECBE7CECEC6}"/>
              </a:ext>
            </a:extLst>
          </p:cNvPr>
          <p:cNvSpPr txBox="1"/>
          <p:nvPr/>
        </p:nvSpPr>
        <p:spPr>
          <a:xfrm>
            <a:off x="1168464" y="5300529"/>
            <a:ext cx="8943099" cy="577081"/>
          </a:xfrm>
          <a:prstGeom prst="rect">
            <a:avLst/>
          </a:prstGeom>
          <a:noFill/>
        </p:spPr>
        <p:txBody>
          <a:bodyPr wrap="square" rtlCol="0">
            <a:spAutoFit/>
          </a:bodyPr>
          <a:lstStyle/>
          <a:p>
            <a:r>
              <a:rPr lang="fr-FR" sz="1050" b="0" i="0" u="none" strike="noStrike" baseline="0">
                <a:latin typeface="Archivo Condensed Light" pitchFamily="2" charset="0"/>
              </a:rPr>
              <a:t>Note : Les frais de 1984 ont été ajustés en fonction de l’inflation pour les rendre comparables aux frais de 2019. Les données de 2019 ont été collectées en zone urbaine.</a:t>
            </a:r>
          </a:p>
          <a:p>
            <a:r>
              <a:rPr lang="fr-FR" sz="1050" b="0" i="0" u="none" strike="noStrike" baseline="0">
                <a:latin typeface="Archivo Condensed Light" pitchFamily="2" charset="0"/>
              </a:rPr>
              <a:t>Sources : CLEVELAND, G. </a:t>
            </a:r>
            <a:r>
              <a:rPr lang="fr-FR" sz="1050" b="0" i="1" u="none" strike="noStrike" baseline="0">
                <a:latin typeface="Archivo Condensed Light" pitchFamily="2" charset="0"/>
              </a:rPr>
              <a:t>Early Learning and Child Care in Canada: </a:t>
            </a:r>
            <a:r>
              <a:rPr lang="fr-FR" sz="1050" b="0" i="1" u="none" strike="noStrike" baseline="0" err="1">
                <a:latin typeface="Archivo Condensed Light" pitchFamily="2" charset="0"/>
              </a:rPr>
              <a:t>Where</a:t>
            </a:r>
            <a:r>
              <a:rPr lang="fr-FR" sz="1050" b="0" i="1" u="none" strike="noStrike" baseline="0">
                <a:latin typeface="Archivo Condensed Light" pitchFamily="2" charset="0"/>
              </a:rPr>
              <a:t> Have </a:t>
            </a:r>
            <a:r>
              <a:rPr lang="fr-FR" sz="1050" b="0" i="1" u="none" strike="noStrike" baseline="0" err="1">
                <a:latin typeface="Archivo Condensed Light" pitchFamily="2" charset="0"/>
              </a:rPr>
              <a:t>We</a:t>
            </a:r>
            <a:r>
              <a:rPr lang="fr-FR" sz="1050" b="0" i="1" u="none" strike="noStrike" baseline="0">
                <a:latin typeface="Archivo Condensed Light" pitchFamily="2" charset="0"/>
              </a:rPr>
              <a:t> Come From, </a:t>
            </a:r>
            <a:r>
              <a:rPr lang="fr-FR" sz="1050" b="0" i="1" u="none" strike="noStrike" baseline="0" err="1">
                <a:latin typeface="Archivo Condensed Light" pitchFamily="2" charset="0"/>
              </a:rPr>
              <a:t>Where</a:t>
            </a:r>
            <a:r>
              <a:rPr lang="fr-FR" sz="1050" b="0" i="1" u="none" strike="noStrike" baseline="0">
                <a:latin typeface="Archivo Condensed Light" pitchFamily="2" charset="0"/>
              </a:rPr>
              <a:t> Are </a:t>
            </a:r>
            <a:r>
              <a:rPr lang="fr-FR" sz="1050" b="0" i="1" u="none" strike="noStrike" baseline="0" err="1">
                <a:latin typeface="Archivo Condensed Light" pitchFamily="2" charset="0"/>
              </a:rPr>
              <a:t>We</a:t>
            </a:r>
            <a:r>
              <a:rPr lang="fr-FR" sz="1050" b="0" i="1" u="none" strike="noStrike" baseline="0">
                <a:latin typeface="Archivo Condensed Light" pitchFamily="2" charset="0"/>
              </a:rPr>
              <a:t> </a:t>
            </a:r>
            <a:r>
              <a:rPr lang="fr-FR" sz="1050" b="0" i="1" u="none" strike="noStrike" baseline="0" err="1">
                <a:latin typeface="Archivo Condensed Light" pitchFamily="2" charset="0"/>
              </a:rPr>
              <a:t>Going</a:t>
            </a:r>
            <a:r>
              <a:rPr lang="fr-FR" sz="1050" b="0" i="1" u="none" strike="noStrike" baseline="0">
                <a:latin typeface="Archivo Condensed Light" pitchFamily="2" charset="0"/>
              </a:rPr>
              <a:t>?</a:t>
            </a:r>
            <a:r>
              <a:rPr lang="fr-FR" sz="1050" b="0" i="0" u="none" strike="noStrike" baseline="0">
                <a:latin typeface="Archivo Condensed Light" pitchFamily="2" charset="0"/>
              </a:rPr>
              <a:t>, IRPP Insight, 2022. Pour 1984 : RUBIN TODRES CONSULTANTS, </a:t>
            </a:r>
            <a:r>
              <a:rPr lang="fr-FR" sz="1050" b="0" i="1" u="none" strike="noStrike" baseline="0">
                <a:latin typeface="Archivo Condensed Light" pitchFamily="2" charset="0"/>
              </a:rPr>
              <a:t>The </a:t>
            </a:r>
            <a:r>
              <a:rPr lang="fr-FR" sz="1050" b="0" i="1" u="none" strike="noStrike" baseline="0" err="1">
                <a:latin typeface="Archivo Condensed Light" pitchFamily="2" charset="0"/>
              </a:rPr>
              <a:t>price</a:t>
            </a:r>
            <a:r>
              <a:rPr lang="fr-FR" sz="1050" b="0" i="1" u="none" strike="noStrike" baseline="0">
                <a:latin typeface="Archivo Condensed Light" pitchFamily="2" charset="0"/>
              </a:rPr>
              <a:t> of </a:t>
            </a:r>
            <a:r>
              <a:rPr lang="fr-FR" sz="1050" b="0" i="1" u="none" strike="noStrike" baseline="0" err="1">
                <a:latin typeface="Archivo Condensed Light" pitchFamily="2" charset="0"/>
              </a:rPr>
              <a:t>child</a:t>
            </a:r>
            <a:r>
              <a:rPr lang="fr-FR" sz="1050" b="0" i="1" u="none" strike="noStrike" baseline="0">
                <a:latin typeface="Archivo Condensed Light" pitchFamily="2" charset="0"/>
              </a:rPr>
              <a:t> care in Canada: A national </a:t>
            </a:r>
            <a:r>
              <a:rPr lang="fr-FR" sz="1050" b="0" i="1" u="none" strike="noStrike" baseline="0" err="1">
                <a:latin typeface="Archivo Condensed Light" pitchFamily="2" charset="0"/>
              </a:rPr>
              <a:t>survey</a:t>
            </a:r>
            <a:r>
              <a:rPr lang="fr-FR" sz="1050" b="0" i="0" u="none" strike="noStrike" baseline="0">
                <a:latin typeface="Archivo Condensed Light" pitchFamily="2" charset="0"/>
              </a:rPr>
              <a:t>, 1984. Pour 2019 : MACDONALD, D., et M. FRIENDLY. </a:t>
            </a:r>
            <a:r>
              <a:rPr lang="fr-FR" sz="1050" b="0" i="1" u="none" strike="noStrike" baseline="0">
                <a:latin typeface="Archivo Condensed Light" pitchFamily="2" charset="0"/>
              </a:rPr>
              <a:t>In Progress: Child Care Fees in Canada</a:t>
            </a:r>
            <a:r>
              <a:rPr lang="fr-FR" sz="1050" b="0" i="0" u="none" strike="noStrike" baseline="0">
                <a:latin typeface="Archivo Condensed Light" pitchFamily="2" charset="0"/>
              </a:rPr>
              <a:t>, 2020.</a:t>
            </a:r>
          </a:p>
        </p:txBody>
      </p:sp>
      <p:pic>
        <p:nvPicPr>
          <p:cNvPr id="7" name="Image 6">
            <a:extLst>
              <a:ext uri="{FF2B5EF4-FFF2-40B4-BE49-F238E27FC236}">
                <a16:creationId xmlns:a16="http://schemas.microsoft.com/office/drawing/2014/main" id="{681BBB38-A2F4-EED0-9283-C12FE6766722}"/>
              </a:ext>
            </a:extLst>
          </p:cNvPr>
          <p:cNvPicPr>
            <a:picLocks noChangeAspect="1"/>
          </p:cNvPicPr>
          <p:nvPr/>
        </p:nvPicPr>
        <p:blipFill>
          <a:blip r:embed="rId3"/>
          <a:stretch>
            <a:fillRect/>
          </a:stretch>
        </p:blipFill>
        <p:spPr>
          <a:xfrm>
            <a:off x="1055389" y="2364003"/>
            <a:ext cx="9184107" cy="2974398"/>
          </a:xfrm>
          <a:prstGeom prst="rect">
            <a:avLst/>
          </a:prstGeom>
        </p:spPr>
      </p:pic>
      <p:sp>
        <p:nvSpPr>
          <p:cNvPr id="11" name="Titre 4">
            <a:extLst>
              <a:ext uri="{FF2B5EF4-FFF2-40B4-BE49-F238E27FC236}">
                <a16:creationId xmlns:a16="http://schemas.microsoft.com/office/drawing/2014/main" id="{6F383E86-A1DE-744E-C271-D31515B96536}"/>
              </a:ext>
            </a:extLst>
          </p:cNvPr>
          <p:cNvSpPr>
            <a:spLocks noGrp="1"/>
          </p:cNvSpPr>
          <p:nvPr>
            <p:ph type="title"/>
          </p:nvPr>
        </p:nvSpPr>
        <p:spPr>
          <a:xfrm>
            <a:off x="623887" y="620713"/>
            <a:ext cx="10899881" cy="1069975"/>
          </a:xfrm>
        </p:spPr>
        <p:txBody>
          <a:bodyPr/>
          <a:lstStyle/>
          <a:p>
            <a:r>
              <a:rPr lang="fr-FR">
                <a:solidFill>
                  <a:schemeClr val="tx1"/>
                </a:solidFill>
              </a:rPr>
              <a:t>Le réseau des services de garde éducatifs à l’enfance</a:t>
            </a:r>
            <a:endParaRPr lang="fr-CA">
              <a:solidFill>
                <a:schemeClr val="tx1"/>
              </a:solidFill>
            </a:endParaRPr>
          </a:p>
        </p:txBody>
      </p:sp>
    </p:spTree>
    <p:extLst>
      <p:ext uri="{BB962C8B-B14F-4D97-AF65-F5344CB8AC3E}">
        <p14:creationId xmlns:p14="http://schemas.microsoft.com/office/powerpoint/2010/main" val="31686165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803BF-E2EF-068D-2576-62397785673B}"/>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FCDDE84-A4F1-91F9-F059-2C5B3AD7FB45}"/>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6748EF02-84C4-11F8-D686-71D5ABB5CFAD}"/>
              </a:ext>
            </a:extLst>
          </p:cNvPr>
          <p:cNvSpPr>
            <a:spLocks noGrp="1"/>
          </p:cNvSpPr>
          <p:nvPr>
            <p:ph type="sldNum" sz="quarter" idx="14"/>
          </p:nvPr>
        </p:nvSpPr>
        <p:spPr/>
        <p:txBody>
          <a:bodyPr/>
          <a:lstStyle/>
          <a:p>
            <a:fld id="{17A260D5-0A9B-6D4D-ABBB-AE3076EC2542}" type="slidenum">
              <a:rPr lang="fr-CA" smtClean="0"/>
              <a:pPr/>
              <a:t>47</a:t>
            </a:fld>
            <a:endParaRPr lang="fr-CA" sz="1400"/>
          </a:p>
        </p:txBody>
      </p:sp>
      <p:sp>
        <p:nvSpPr>
          <p:cNvPr id="6" name="ZoneTexte 5">
            <a:extLst>
              <a:ext uri="{FF2B5EF4-FFF2-40B4-BE49-F238E27FC236}">
                <a16:creationId xmlns:a16="http://schemas.microsoft.com/office/drawing/2014/main" id="{B63084C0-9412-2A02-137F-81B5332E5655}"/>
              </a:ext>
            </a:extLst>
          </p:cNvPr>
          <p:cNvSpPr txBox="1"/>
          <p:nvPr/>
        </p:nvSpPr>
        <p:spPr>
          <a:xfrm>
            <a:off x="2536992" y="1868197"/>
            <a:ext cx="6503704" cy="307777"/>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Les frais annuels de garde pour les enfants de 3 à 5 ans au Canada, 1984 et 2019 (en dollars de 2019)</a:t>
            </a:r>
          </a:p>
        </p:txBody>
      </p:sp>
      <p:sp>
        <p:nvSpPr>
          <p:cNvPr id="9" name="ZoneTexte 8">
            <a:extLst>
              <a:ext uri="{FF2B5EF4-FFF2-40B4-BE49-F238E27FC236}">
                <a16:creationId xmlns:a16="http://schemas.microsoft.com/office/drawing/2014/main" id="{0375BEE1-31DF-4901-54F3-98BBBC27F1FF}"/>
              </a:ext>
            </a:extLst>
          </p:cNvPr>
          <p:cNvSpPr txBox="1"/>
          <p:nvPr/>
        </p:nvSpPr>
        <p:spPr>
          <a:xfrm>
            <a:off x="966445" y="5300529"/>
            <a:ext cx="9581053" cy="577081"/>
          </a:xfrm>
          <a:prstGeom prst="rect">
            <a:avLst/>
          </a:prstGeom>
          <a:noFill/>
        </p:spPr>
        <p:txBody>
          <a:bodyPr wrap="square" rtlCol="0">
            <a:spAutoFit/>
          </a:bodyPr>
          <a:lstStyle/>
          <a:p>
            <a:r>
              <a:rPr lang="fr-FR" sz="1050" b="0" i="0" u="none" strike="noStrike" baseline="0">
                <a:latin typeface="Archivo Condensed Light" pitchFamily="2" charset="0"/>
              </a:rPr>
              <a:t>Note : Les frais de 1984 ont été ajustés en fonction de l’inflation pour les rendre comparables aux frais de 2019. Les données de 2019 ont été collectées en zone urbaine.</a:t>
            </a:r>
          </a:p>
          <a:p>
            <a:r>
              <a:rPr lang="fr-FR" sz="1050" b="0" i="0" u="none" strike="noStrike" baseline="0">
                <a:latin typeface="Archivo Condensed Light" pitchFamily="2" charset="0"/>
              </a:rPr>
              <a:t>Sources : CLEVELAND, G. </a:t>
            </a:r>
            <a:r>
              <a:rPr lang="fr-FR" sz="1050" b="0" i="1" u="none" strike="noStrike" baseline="0">
                <a:latin typeface="Archivo Condensed Light" pitchFamily="2" charset="0"/>
              </a:rPr>
              <a:t>Early Learning and Child Care in Canada: </a:t>
            </a:r>
            <a:r>
              <a:rPr lang="fr-FR" sz="1050" b="0" i="1" u="none" strike="noStrike" baseline="0" err="1">
                <a:latin typeface="Archivo Condensed Light" pitchFamily="2" charset="0"/>
              </a:rPr>
              <a:t>Where</a:t>
            </a:r>
            <a:r>
              <a:rPr lang="fr-FR" sz="1050" b="0" i="1" u="none" strike="noStrike" baseline="0">
                <a:latin typeface="Archivo Condensed Light" pitchFamily="2" charset="0"/>
              </a:rPr>
              <a:t> Have </a:t>
            </a:r>
            <a:r>
              <a:rPr lang="fr-FR" sz="1050" b="0" i="1" u="none" strike="noStrike" baseline="0" err="1">
                <a:latin typeface="Archivo Condensed Light" pitchFamily="2" charset="0"/>
              </a:rPr>
              <a:t>We</a:t>
            </a:r>
            <a:r>
              <a:rPr lang="fr-FR" sz="1050" b="0" i="1" u="none" strike="noStrike" baseline="0">
                <a:latin typeface="Archivo Condensed Light" pitchFamily="2" charset="0"/>
              </a:rPr>
              <a:t> Come From, </a:t>
            </a:r>
            <a:r>
              <a:rPr lang="fr-FR" sz="1050" b="0" i="1" u="none" strike="noStrike" baseline="0" err="1">
                <a:latin typeface="Archivo Condensed Light" pitchFamily="2" charset="0"/>
              </a:rPr>
              <a:t>Where</a:t>
            </a:r>
            <a:r>
              <a:rPr lang="fr-FR" sz="1050" b="0" i="1" u="none" strike="noStrike" baseline="0">
                <a:latin typeface="Archivo Condensed Light" pitchFamily="2" charset="0"/>
              </a:rPr>
              <a:t> Are </a:t>
            </a:r>
            <a:r>
              <a:rPr lang="fr-FR" sz="1050" b="0" i="1" u="none" strike="noStrike" baseline="0" err="1">
                <a:latin typeface="Archivo Condensed Light" pitchFamily="2" charset="0"/>
              </a:rPr>
              <a:t>We</a:t>
            </a:r>
            <a:r>
              <a:rPr lang="fr-FR" sz="1050" b="0" i="1" u="none" strike="noStrike" baseline="0">
                <a:latin typeface="Archivo Condensed Light" pitchFamily="2" charset="0"/>
              </a:rPr>
              <a:t> </a:t>
            </a:r>
            <a:r>
              <a:rPr lang="fr-FR" sz="1050" b="0" i="1" u="none" strike="noStrike" baseline="0" err="1">
                <a:latin typeface="Archivo Condensed Light" pitchFamily="2" charset="0"/>
              </a:rPr>
              <a:t>Going</a:t>
            </a:r>
            <a:r>
              <a:rPr lang="fr-FR" sz="1050" b="0" i="1" u="none" strike="noStrike" baseline="0">
                <a:latin typeface="Archivo Condensed Light" pitchFamily="2" charset="0"/>
              </a:rPr>
              <a:t>?</a:t>
            </a:r>
            <a:r>
              <a:rPr lang="fr-FR" sz="1050" b="0" i="0" u="none" strike="noStrike" baseline="0">
                <a:latin typeface="Archivo Condensed Light" pitchFamily="2" charset="0"/>
              </a:rPr>
              <a:t>, IRPP Insight, 2022. Pour 1984 : RUBIN TODRES CONSULTANTS, </a:t>
            </a:r>
            <a:r>
              <a:rPr lang="fr-FR" sz="1050" b="0" i="1" u="none" strike="noStrike" baseline="0">
                <a:latin typeface="Archivo Condensed Light" pitchFamily="2" charset="0"/>
              </a:rPr>
              <a:t>The </a:t>
            </a:r>
            <a:r>
              <a:rPr lang="fr-FR" sz="1050" b="0" i="1" u="none" strike="noStrike" baseline="0" err="1">
                <a:latin typeface="Archivo Condensed Light" pitchFamily="2" charset="0"/>
              </a:rPr>
              <a:t>price</a:t>
            </a:r>
            <a:r>
              <a:rPr lang="fr-FR" sz="1050" b="0" i="1" u="none" strike="noStrike" baseline="0">
                <a:latin typeface="Archivo Condensed Light" pitchFamily="2" charset="0"/>
              </a:rPr>
              <a:t> of </a:t>
            </a:r>
            <a:r>
              <a:rPr lang="fr-FR" sz="1050" b="0" i="1" u="none" strike="noStrike" baseline="0" err="1">
                <a:latin typeface="Archivo Condensed Light" pitchFamily="2" charset="0"/>
              </a:rPr>
              <a:t>child</a:t>
            </a:r>
            <a:r>
              <a:rPr lang="fr-FR" sz="1050" b="0" i="1" u="none" strike="noStrike" baseline="0">
                <a:latin typeface="Archivo Condensed Light" pitchFamily="2" charset="0"/>
              </a:rPr>
              <a:t> care in Canada: A national </a:t>
            </a:r>
            <a:r>
              <a:rPr lang="fr-FR" sz="1050" b="0" i="1" u="none" strike="noStrike" baseline="0" err="1">
                <a:latin typeface="Archivo Condensed Light" pitchFamily="2" charset="0"/>
              </a:rPr>
              <a:t>survey</a:t>
            </a:r>
            <a:r>
              <a:rPr lang="fr-FR" sz="1050" b="0" i="0" u="none" strike="noStrike" baseline="0">
                <a:latin typeface="Archivo Condensed Light" pitchFamily="2" charset="0"/>
              </a:rPr>
              <a:t>, 1984. Pour 2019 : MACDONALD, D., et M. FRIENDLY. </a:t>
            </a:r>
            <a:r>
              <a:rPr lang="fr-FR" sz="1050" b="0" i="1" u="none" strike="noStrike" baseline="0">
                <a:latin typeface="Archivo Condensed Light" pitchFamily="2" charset="0"/>
              </a:rPr>
              <a:t>In Progress: Child Care Fees in Canada</a:t>
            </a:r>
            <a:r>
              <a:rPr lang="fr-FR" sz="1050" b="0" i="0" u="none" strike="noStrike" baseline="0">
                <a:latin typeface="Archivo Condensed Light" pitchFamily="2" charset="0"/>
              </a:rPr>
              <a:t>, 2020.</a:t>
            </a:r>
          </a:p>
        </p:txBody>
      </p:sp>
      <p:pic>
        <p:nvPicPr>
          <p:cNvPr id="11" name="Image 10">
            <a:extLst>
              <a:ext uri="{FF2B5EF4-FFF2-40B4-BE49-F238E27FC236}">
                <a16:creationId xmlns:a16="http://schemas.microsoft.com/office/drawing/2014/main" id="{F808CAB0-3348-CB3A-94EE-3D8D5D7DDB33}"/>
              </a:ext>
            </a:extLst>
          </p:cNvPr>
          <p:cNvPicPr>
            <a:picLocks noChangeAspect="1"/>
          </p:cNvPicPr>
          <p:nvPr/>
        </p:nvPicPr>
        <p:blipFill>
          <a:blip r:embed="rId3"/>
          <a:stretch>
            <a:fillRect/>
          </a:stretch>
        </p:blipFill>
        <p:spPr>
          <a:xfrm>
            <a:off x="890640" y="2266953"/>
            <a:ext cx="9796409" cy="3126363"/>
          </a:xfrm>
          <a:prstGeom prst="rect">
            <a:avLst/>
          </a:prstGeom>
        </p:spPr>
      </p:pic>
      <p:sp>
        <p:nvSpPr>
          <p:cNvPr id="14" name="Titre 4">
            <a:extLst>
              <a:ext uri="{FF2B5EF4-FFF2-40B4-BE49-F238E27FC236}">
                <a16:creationId xmlns:a16="http://schemas.microsoft.com/office/drawing/2014/main" id="{6DAF8730-F213-8222-F316-41B4673CD6F3}"/>
              </a:ext>
            </a:extLst>
          </p:cNvPr>
          <p:cNvSpPr>
            <a:spLocks noGrp="1"/>
          </p:cNvSpPr>
          <p:nvPr>
            <p:ph type="title"/>
          </p:nvPr>
        </p:nvSpPr>
        <p:spPr>
          <a:xfrm>
            <a:off x="623887" y="620713"/>
            <a:ext cx="10899881" cy="1069975"/>
          </a:xfrm>
        </p:spPr>
        <p:txBody>
          <a:bodyPr/>
          <a:lstStyle/>
          <a:p>
            <a:r>
              <a:rPr lang="fr-FR">
                <a:solidFill>
                  <a:schemeClr val="tx1"/>
                </a:solidFill>
              </a:rPr>
              <a:t>Le réseau des services de garde éducatifs à l’enfance</a:t>
            </a:r>
            <a:endParaRPr lang="fr-CA">
              <a:solidFill>
                <a:schemeClr val="tx1"/>
              </a:solidFill>
            </a:endParaRPr>
          </a:p>
        </p:txBody>
      </p:sp>
    </p:spTree>
    <p:extLst>
      <p:ext uri="{BB962C8B-B14F-4D97-AF65-F5344CB8AC3E}">
        <p14:creationId xmlns:p14="http://schemas.microsoft.com/office/powerpoint/2010/main" val="21310135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AAD8F-E8F4-7346-99EA-3B0645917FA7}"/>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F76211CC-7706-7A58-053C-D23785FFF81A}"/>
              </a:ext>
            </a:extLst>
          </p:cNvPr>
          <p:cNvSpPr>
            <a:spLocks noGrp="1"/>
          </p:cNvSpPr>
          <p:nvPr>
            <p:ph type="title"/>
          </p:nvPr>
        </p:nvSpPr>
        <p:spPr/>
        <p:txBody>
          <a:bodyPr/>
          <a:lstStyle/>
          <a:p>
            <a:r>
              <a:rPr lang="fr-FR">
                <a:solidFill>
                  <a:schemeClr val="tx1"/>
                </a:solidFill>
              </a:rPr>
              <a:t>Le Régime public d’assurance parentale (RQAP)</a:t>
            </a:r>
            <a:endParaRPr lang="fr-CA">
              <a:solidFill>
                <a:schemeClr val="tx1"/>
              </a:solidFill>
            </a:endParaRPr>
          </a:p>
        </p:txBody>
      </p:sp>
      <p:sp>
        <p:nvSpPr>
          <p:cNvPr id="3" name="Espace réservé du pied de page 2">
            <a:extLst>
              <a:ext uri="{FF2B5EF4-FFF2-40B4-BE49-F238E27FC236}">
                <a16:creationId xmlns:a16="http://schemas.microsoft.com/office/drawing/2014/main" id="{514EF61F-59FF-F5DE-CFBF-B3A93BE96E3D}"/>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A37AEF22-0B52-2700-5CCB-BB84F73FED5A}"/>
              </a:ext>
            </a:extLst>
          </p:cNvPr>
          <p:cNvSpPr>
            <a:spLocks noGrp="1"/>
          </p:cNvSpPr>
          <p:nvPr>
            <p:ph type="sldNum" sz="quarter" idx="14"/>
          </p:nvPr>
        </p:nvSpPr>
        <p:spPr/>
        <p:txBody>
          <a:bodyPr/>
          <a:lstStyle/>
          <a:p>
            <a:fld id="{17A260D5-0A9B-6D4D-ABBB-AE3076EC2542}" type="slidenum">
              <a:rPr lang="fr-CA" smtClean="0"/>
              <a:pPr/>
              <a:t>48</a:t>
            </a:fld>
            <a:endParaRPr lang="fr-CA" sz="1400"/>
          </a:p>
        </p:txBody>
      </p:sp>
      <p:sp>
        <p:nvSpPr>
          <p:cNvPr id="7" name="Rounded Rectangle 28">
            <a:extLst>
              <a:ext uri="{FF2B5EF4-FFF2-40B4-BE49-F238E27FC236}">
                <a16:creationId xmlns:a16="http://schemas.microsoft.com/office/drawing/2014/main" id="{C167158F-75D9-0D6E-85B4-8945B7E5C2C4}"/>
              </a:ext>
            </a:extLst>
          </p:cNvPr>
          <p:cNvSpPr/>
          <p:nvPr/>
        </p:nvSpPr>
        <p:spPr>
          <a:xfrm>
            <a:off x="623887" y="1804903"/>
            <a:ext cx="10476504" cy="2476152"/>
          </a:xfrm>
          <a:prstGeom prst="roundRect">
            <a:avLst>
              <a:gd name="adj" fmla="val 3665"/>
            </a:avLst>
          </a:prstGeom>
          <a:solidFill>
            <a:schemeClr val="accent2">
              <a:alpha val="4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87A39A38-71D5-FF6C-96AD-08833252A454}"/>
              </a:ext>
            </a:extLst>
          </p:cNvPr>
          <p:cNvSpPr txBox="1">
            <a:spLocks/>
          </p:cNvSpPr>
          <p:nvPr/>
        </p:nvSpPr>
        <p:spPr>
          <a:xfrm>
            <a:off x="732027" y="4391550"/>
            <a:ext cx="4515382" cy="121954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Ailleurs au Canada, les prestations de congé parental sont administrées par le programme fédéral d’assurance-emploi. </a:t>
            </a:r>
          </a:p>
        </p:txBody>
      </p:sp>
      <p:sp>
        <p:nvSpPr>
          <p:cNvPr id="17" name="Espace réservé du texte 3">
            <a:extLst>
              <a:ext uri="{FF2B5EF4-FFF2-40B4-BE49-F238E27FC236}">
                <a16:creationId xmlns:a16="http://schemas.microsoft.com/office/drawing/2014/main" id="{6BFB5092-6D58-566C-BFCA-5179DC0F53C3}"/>
              </a:ext>
            </a:extLst>
          </p:cNvPr>
          <p:cNvSpPr txBox="1">
            <a:spLocks/>
          </p:cNvSpPr>
          <p:nvPr/>
        </p:nvSpPr>
        <p:spPr>
          <a:xfrm>
            <a:off x="859275" y="1924100"/>
            <a:ext cx="9985934" cy="2033773"/>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Depuis la création du RQAP en 2006, </a:t>
            </a:r>
            <a:r>
              <a:rPr lang="fr-FR" b="1">
                <a:solidFill>
                  <a:schemeClr val="tx1"/>
                </a:solidFill>
              </a:rPr>
              <a:t>le nombre de parents qui ont bénéficié d’un congé parental a été significativement plus élevé au Québec que dans le reste du Canada</a:t>
            </a:r>
            <a:r>
              <a:rPr lang="fr-FR">
                <a:solidFill>
                  <a:schemeClr val="tx1"/>
                </a:solidFill>
              </a:rPr>
              <a:t>. Ces écarts importants sont liés aux particularités du RQAP, qui le rendent plus avantageux par rapport à ce qui est prévu en vertu du régime fédéral d’assurance-emploi. </a:t>
            </a:r>
          </a:p>
          <a:p>
            <a:pPr lvl="2"/>
            <a:r>
              <a:rPr lang="fr-FR">
                <a:solidFill>
                  <a:schemeClr val="tx1"/>
                </a:solidFill>
              </a:rPr>
              <a:t>Avant l’introduction des semaines réservées aux pères, en 2006, à peine 1 père sur 5 prenait quelques jours de congé de paternité.</a:t>
            </a:r>
          </a:p>
          <a:p>
            <a:pPr lvl="2"/>
            <a:endParaRPr lang="fr-FR">
              <a:solidFill>
                <a:schemeClr val="tx1"/>
              </a:solidFill>
            </a:endParaRPr>
          </a:p>
        </p:txBody>
      </p:sp>
      <p:sp>
        <p:nvSpPr>
          <p:cNvPr id="19" name="Espace réservé du texte 3">
            <a:extLst>
              <a:ext uri="{FF2B5EF4-FFF2-40B4-BE49-F238E27FC236}">
                <a16:creationId xmlns:a16="http://schemas.microsoft.com/office/drawing/2014/main" id="{71B9A3B5-74DC-0549-41FE-EEB631F389AC}"/>
              </a:ext>
            </a:extLst>
          </p:cNvPr>
          <p:cNvSpPr txBox="1">
            <a:spLocks/>
          </p:cNvSpPr>
          <p:nvPr/>
        </p:nvSpPr>
        <p:spPr>
          <a:xfrm>
            <a:off x="5247409" y="4391550"/>
            <a:ext cx="5861684" cy="167697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Au Québec, le régime se distingue notamment par :</a:t>
            </a:r>
          </a:p>
          <a:p>
            <a:pPr marL="285750" lvl="2" indent="-285750">
              <a:spcBef>
                <a:spcPts val="600"/>
              </a:spcBef>
              <a:buFont typeface="Arial" panose="020B0604020202020204" pitchFamily="34" charset="0"/>
              <a:buChar char="•"/>
            </a:pPr>
            <a:r>
              <a:rPr lang="fr-FR">
                <a:solidFill>
                  <a:schemeClr val="tx1"/>
                </a:solidFill>
              </a:rPr>
              <a:t>ses prestations plus généreuses</a:t>
            </a:r>
          </a:p>
          <a:p>
            <a:pPr marL="285750" lvl="2" indent="-285750">
              <a:spcBef>
                <a:spcPts val="600"/>
              </a:spcBef>
              <a:buFont typeface="Arial" panose="020B0604020202020204" pitchFamily="34" charset="0"/>
              <a:buChar char="•"/>
            </a:pPr>
            <a:r>
              <a:rPr lang="fr-FR">
                <a:solidFill>
                  <a:schemeClr val="tx1"/>
                </a:solidFill>
              </a:rPr>
              <a:t>son accessibilité</a:t>
            </a:r>
          </a:p>
          <a:p>
            <a:pPr marL="285750" lvl="2" indent="-285750">
              <a:spcBef>
                <a:spcPts val="600"/>
              </a:spcBef>
              <a:buFont typeface="Arial" panose="020B0604020202020204" pitchFamily="34" charset="0"/>
              <a:buChar char="•"/>
            </a:pPr>
            <a:r>
              <a:rPr lang="fr-FR">
                <a:solidFill>
                  <a:schemeClr val="tx1"/>
                </a:solidFill>
              </a:rPr>
              <a:t>le congé de paternité réservé au père ou au coparent.</a:t>
            </a:r>
          </a:p>
        </p:txBody>
      </p:sp>
    </p:spTree>
    <p:extLst>
      <p:ext uri="{BB962C8B-B14F-4D97-AF65-F5344CB8AC3E}">
        <p14:creationId xmlns:p14="http://schemas.microsoft.com/office/powerpoint/2010/main" val="36081255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63877-EBCB-0DB5-C342-5BECA181E830}"/>
            </a:ext>
          </a:extLst>
        </p:cNvPr>
        <p:cNvGrpSpPr/>
        <p:nvPr/>
      </p:nvGrpSpPr>
      <p:grpSpPr>
        <a:xfrm>
          <a:off x="0" y="0"/>
          <a:ext cx="0" cy="0"/>
          <a:chOff x="0" y="0"/>
          <a:chExt cx="0" cy="0"/>
        </a:xfrm>
      </p:grpSpPr>
      <p:sp>
        <p:nvSpPr>
          <p:cNvPr id="36" name="Rounded Rectangle 28">
            <a:extLst>
              <a:ext uri="{FF2B5EF4-FFF2-40B4-BE49-F238E27FC236}">
                <a16:creationId xmlns:a16="http://schemas.microsoft.com/office/drawing/2014/main" id="{6EFB55A5-6297-7D6D-5FF7-579C33FB76ED}"/>
              </a:ext>
            </a:extLst>
          </p:cNvPr>
          <p:cNvSpPr/>
          <p:nvPr/>
        </p:nvSpPr>
        <p:spPr>
          <a:xfrm>
            <a:off x="1319985" y="4125189"/>
            <a:ext cx="9507683" cy="1838493"/>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3" name="Espace réservé du pied de page 2">
            <a:extLst>
              <a:ext uri="{FF2B5EF4-FFF2-40B4-BE49-F238E27FC236}">
                <a16:creationId xmlns:a16="http://schemas.microsoft.com/office/drawing/2014/main" id="{970C1ED9-B35C-51C8-46AA-CAB876B8E00F}"/>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3CC5AD1B-CEFD-4480-89F0-07BB9F3CAABD}"/>
              </a:ext>
            </a:extLst>
          </p:cNvPr>
          <p:cNvSpPr>
            <a:spLocks noGrp="1"/>
          </p:cNvSpPr>
          <p:nvPr>
            <p:ph type="sldNum" sz="quarter" idx="14"/>
          </p:nvPr>
        </p:nvSpPr>
        <p:spPr/>
        <p:txBody>
          <a:bodyPr/>
          <a:lstStyle/>
          <a:p>
            <a:fld id="{17A260D5-0A9B-6D4D-ABBB-AE3076EC2542}" type="slidenum">
              <a:rPr lang="fr-CA" smtClean="0"/>
              <a:pPr/>
              <a:t>49</a:t>
            </a:fld>
            <a:endParaRPr lang="fr-CA" sz="1400"/>
          </a:p>
        </p:txBody>
      </p:sp>
      <p:sp>
        <p:nvSpPr>
          <p:cNvPr id="10" name="Espace réservé du texte 3">
            <a:extLst>
              <a:ext uri="{FF2B5EF4-FFF2-40B4-BE49-F238E27FC236}">
                <a16:creationId xmlns:a16="http://schemas.microsoft.com/office/drawing/2014/main" id="{44C266BA-DBE7-40D3-8CDB-5AACD2B9181B}"/>
              </a:ext>
            </a:extLst>
          </p:cNvPr>
          <p:cNvSpPr txBox="1">
            <a:spLocks/>
          </p:cNvSpPr>
          <p:nvPr/>
        </p:nvSpPr>
        <p:spPr>
          <a:xfrm>
            <a:off x="537291" y="1763340"/>
            <a:ext cx="10056845" cy="2248646"/>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En 2021, une nouvelle mesure a été introduite pour encourager un partage plus équitable du congé parental entre les deux parents. Elle offre des semaines de prestations supplémentaires selon certaines conditions. Depuis, on remarque que </a:t>
            </a:r>
            <a:r>
              <a:rPr lang="fr-FR" b="1">
                <a:solidFill>
                  <a:schemeClr val="tx1"/>
                </a:solidFill>
              </a:rPr>
              <a:t>les pères prennent une part croissante des semaines de prestations partageables</a:t>
            </a:r>
            <a:r>
              <a:rPr lang="fr-FR">
                <a:solidFill>
                  <a:schemeClr val="tx1"/>
                </a:solidFill>
              </a:rPr>
              <a:t>.</a:t>
            </a:r>
          </a:p>
          <a:p>
            <a:pPr marL="285750" lvl="2" indent="-285750">
              <a:buFont typeface="Arial" panose="020B0604020202020204" pitchFamily="34" charset="0"/>
              <a:buChar char="•"/>
            </a:pPr>
            <a:r>
              <a:rPr lang="fr-FR">
                <a:solidFill>
                  <a:schemeClr val="tx1"/>
                </a:solidFill>
              </a:rPr>
              <a:t>En 2021, 73,8 % des pères québécois ont pris un congé de paternité après l’arrivée de leur bébé, comparativement à 29,9 % des pères dans le reste du Canada.</a:t>
            </a:r>
          </a:p>
        </p:txBody>
      </p:sp>
      <p:sp>
        <p:nvSpPr>
          <p:cNvPr id="11" name="Titre 4">
            <a:extLst>
              <a:ext uri="{FF2B5EF4-FFF2-40B4-BE49-F238E27FC236}">
                <a16:creationId xmlns:a16="http://schemas.microsoft.com/office/drawing/2014/main" id="{C6B94F73-BEFD-8916-38D1-B5CFAC117791}"/>
              </a:ext>
            </a:extLst>
          </p:cNvPr>
          <p:cNvSpPr>
            <a:spLocks noGrp="1"/>
          </p:cNvSpPr>
          <p:nvPr>
            <p:ph type="title"/>
          </p:nvPr>
        </p:nvSpPr>
        <p:spPr>
          <a:xfrm>
            <a:off x="623887" y="620713"/>
            <a:ext cx="10899881" cy="1069975"/>
          </a:xfrm>
        </p:spPr>
        <p:txBody>
          <a:bodyPr/>
          <a:lstStyle/>
          <a:p>
            <a:r>
              <a:rPr lang="fr-FR">
                <a:solidFill>
                  <a:schemeClr val="tx1"/>
                </a:solidFill>
              </a:rPr>
              <a:t>Le Régime public d’assurance parentale</a:t>
            </a:r>
            <a:endParaRPr lang="fr-CA">
              <a:solidFill>
                <a:schemeClr val="tx1"/>
              </a:solidFill>
            </a:endParaRPr>
          </a:p>
        </p:txBody>
      </p:sp>
      <p:sp>
        <p:nvSpPr>
          <p:cNvPr id="26" name="ZoneTexte 25">
            <a:extLst>
              <a:ext uri="{FF2B5EF4-FFF2-40B4-BE49-F238E27FC236}">
                <a16:creationId xmlns:a16="http://schemas.microsoft.com/office/drawing/2014/main" id="{A0835D42-D02D-F1B1-5449-032F0B83EC26}"/>
              </a:ext>
            </a:extLst>
          </p:cNvPr>
          <p:cNvSpPr txBox="1"/>
          <p:nvPr/>
        </p:nvSpPr>
        <p:spPr>
          <a:xfrm>
            <a:off x="1620499" y="5509393"/>
            <a:ext cx="8490319" cy="577081"/>
          </a:xfrm>
          <a:prstGeom prst="rect">
            <a:avLst/>
          </a:prstGeom>
          <a:noFill/>
        </p:spPr>
        <p:txBody>
          <a:bodyPr wrap="square" rtlCol="0">
            <a:spAutoFit/>
          </a:bodyPr>
          <a:lstStyle/>
          <a:p>
            <a:r>
              <a:rPr lang="fr-FR" sz="1050" b="0" i="0" u="none" strike="noStrike" baseline="0">
                <a:latin typeface="Archivo Condensed Light" pitchFamily="2" charset="0"/>
              </a:rPr>
              <a:t>Source : LEDUC, J. Davantage de parents partagent le congé parental, Observatoire des tout-petits, [En ligne], 2023 ; CONSEIL DE GESTION DE L’ASSURANCE PARENTALE. </a:t>
            </a:r>
            <a:r>
              <a:rPr lang="fr-FR" sz="1050" b="0" i="1" u="none" strike="noStrike" baseline="0">
                <a:latin typeface="Archivo Condensed Light" pitchFamily="2" charset="0"/>
              </a:rPr>
              <a:t>Profil</a:t>
            </a:r>
          </a:p>
          <a:p>
            <a:r>
              <a:rPr lang="fr-FR" sz="1050" b="0" i="1" u="none" strike="noStrike" baseline="0">
                <a:latin typeface="Archivo Condensed Light" pitchFamily="2" charset="0"/>
              </a:rPr>
              <a:t>des prestataires du Régime québécois d’assurance parentale – Cohorte 2021</a:t>
            </a:r>
            <a:r>
              <a:rPr lang="fr-FR" sz="1050" b="0" i="0" u="none" strike="noStrike" baseline="0">
                <a:latin typeface="Archivo Condensed Light" pitchFamily="2" charset="0"/>
              </a:rPr>
              <a:t>, 2023.</a:t>
            </a:r>
          </a:p>
          <a:p>
            <a:endParaRPr lang="fr-FR" sz="1050" b="0" i="0" u="none" strike="noStrike" baseline="0">
              <a:latin typeface="Archivo Condensed Light" pitchFamily="2" charset="0"/>
            </a:endParaRPr>
          </a:p>
        </p:txBody>
      </p:sp>
      <p:grpSp>
        <p:nvGrpSpPr>
          <p:cNvPr id="2" name="Groupe 1">
            <a:extLst>
              <a:ext uri="{FF2B5EF4-FFF2-40B4-BE49-F238E27FC236}">
                <a16:creationId xmlns:a16="http://schemas.microsoft.com/office/drawing/2014/main" id="{BD3B5DB2-8B20-D181-DF02-AED41C61529A}"/>
              </a:ext>
            </a:extLst>
          </p:cNvPr>
          <p:cNvGrpSpPr/>
          <p:nvPr/>
        </p:nvGrpSpPr>
        <p:grpSpPr>
          <a:xfrm>
            <a:off x="1620499" y="4374289"/>
            <a:ext cx="3960618" cy="1411581"/>
            <a:chOff x="1620499" y="4343116"/>
            <a:chExt cx="3960618" cy="1411581"/>
          </a:xfrm>
        </p:grpSpPr>
        <p:sp>
          <p:nvSpPr>
            <p:cNvPr id="28" name="ZoneTexte 27">
              <a:extLst>
                <a:ext uri="{FF2B5EF4-FFF2-40B4-BE49-F238E27FC236}">
                  <a16:creationId xmlns:a16="http://schemas.microsoft.com/office/drawing/2014/main" id="{56A09686-E77B-02AA-BF2A-FE2ED57E3ACD}"/>
                </a:ext>
              </a:extLst>
            </p:cNvPr>
            <p:cNvSpPr txBox="1"/>
            <p:nvPr/>
          </p:nvSpPr>
          <p:spPr>
            <a:xfrm>
              <a:off x="1620499" y="4343116"/>
              <a:ext cx="1532792" cy="769441"/>
            </a:xfrm>
            <a:prstGeom prst="rect">
              <a:avLst/>
            </a:prstGeom>
            <a:noFill/>
          </p:spPr>
          <p:txBody>
            <a:bodyPr wrap="none" rtlCol="0">
              <a:spAutoFit/>
            </a:bodyPr>
            <a:lstStyle/>
            <a:p>
              <a:r>
                <a:rPr lang="fr-FR" sz="4400" b="1">
                  <a:latin typeface="Archivo Condensed Light" pitchFamily="2" charset="0"/>
                  <a:cs typeface="Archivo Condensed Light" pitchFamily="2" charset="0"/>
                </a:rPr>
                <a:t>73,8 %</a:t>
              </a:r>
              <a:endParaRPr lang="fr-CA" sz="4400" b="1">
                <a:latin typeface="Archivo Condensed Light" pitchFamily="2" charset="0"/>
                <a:cs typeface="Archivo Condensed Light" pitchFamily="2" charset="0"/>
              </a:endParaRPr>
            </a:p>
          </p:txBody>
        </p:sp>
        <p:sp>
          <p:nvSpPr>
            <p:cNvPr id="30" name="Espace réservé du texte 3">
              <a:extLst>
                <a:ext uri="{FF2B5EF4-FFF2-40B4-BE49-F238E27FC236}">
                  <a16:creationId xmlns:a16="http://schemas.microsoft.com/office/drawing/2014/main" id="{FD894BB0-D801-1153-1705-25B0548263E5}"/>
                </a:ext>
              </a:extLst>
            </p:cNvPr>
            <p:cNvSpPr txBox="1">
              <a:spLocks/>
            </p:cNvSpPr>
            <p:nvPr/>
          </p:nvSpPr>
          <p:spPr>
            <a:xfrm>
              <a:off x="3101336" y="4343116"/>
              <a:ext cx="2479781"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des pères ont pris un congé de paternité </a:t>
              </a:r>
            </a:p>
            <a:p>
              <a:pPr lvl="2">
                <a:spcBef>
                  <a:spcPts val="0"/>
                </a:spcBef>
              </a:pPr>
              <a:r>
                <a:rPr lang="fr-FR">
                  <a:solidFill>
                    <a:schemeClr val="tx1"/>
                  </a:solidFill>
                </a:rPr>
                <a:t>au </a:t>
              </a:r>
              <a:r>
                <a:rPr lang="fr-FR" b="1">
                  <a:solidFill>
                    <a:schemeClr val="tx1"/>
                  </a:solidFill>
                </a:rPr>
                <a:t>Québec </a:t>
              </a:r>
              <a:r>
                <a:rPr lang="fr-FR">
                  <a:solidFill>
                    <a:schemeClr val="tx1"/>
                  </a:solidFill>
                </a:rPr>
                <a:t>en 2021.</a:t>
              </a:r>
            </a:p>
          </p:txBody>
        </p:sp>
      </p:grpSp>
      <p:grpSp>
        <p:nvGrpSpPr>
          <p:cNvPr id="5" name="Groupe 4">
            <a:extLst>
              <a:ext uri="{FF2B5EF4-FFF2-40B4-BE49-F238E27FC236}">
                <a16:creationId xmlns:a16="http://schemas.microsoft.com/office/drawing/2014/main" id="{2AA8B0B1-FCCA-DB47-6305-7536B1893808}"/>
              </a:ext>
            </a:extLst>
          </p:cNvPr>
          <p:cNvGrpSpPr/>
          <p:nvPr/>
        </p:nvGrpSpPr>
        <p:grpSpPr>
          <a:xfrm>
            <a:off x="6102167" y="4374289"/>
            <a:ext cx="4528073" cy="1411581"/>
            <a:chOff x="6102167" y="4355271"/>
            <a:chExt cx="4528073" cy="1411581"/>
          </a:xfrm>
        </p:grpSpPr>
        <p:sp>
          <p:nvSpPr>
            <p:cNvPr id="32" name="ZoneTexte 31">
              <a:extLst>
                <a:ext uri="{FF2B5EF4-FFF2-40B4-BE49-F238E27FC236}">
                  <a16:creationId xmlns:a16="http://schemas.microsoft.com/office/drawing/2014/main" id="{0B507606-53F9-4050-AEAC-0E064B4F4E0F}"/>
                </a:ext>
              </a:extLst>
            </p:cNvPr>
            <p:cNvSpPr txBox="1"/>
            <p:nvPr/>
          </p:nvSpPr>
          <p:spPr>
            <a:xfrm>
              <a:off x="6102167" y="4355271"/>
              <a:ext cx="1560042" cy="769441"/>
            </a:xfrm>
            <a:prstGeom prst="rect">
              <a:avLst/>
            </a:prstGeom>
            <a:noFill/>
          </p:spPr>
          <p:txBody>
            <a:bodyPr wrap="square" rtlCol="0">
              <a:spAutoFit/>
            </a:bodyPr>
            <a:lstStyle/>
            <a:p>
              <a:r>
                <a:rPr lang="fr-FR" sz="4400" b="1">
                  <a:latin typeface="Archivo Condensed Light" pitchFamily="2" charset="0"/>
                  <a:cs typeface="Archivo Condensed Light" pitchFamily="2" charset="0"/>
                </a:rPr>
                <a:t>29,9 %</a:t>
              </a:r>
              <a:endParaRPr lang="fr-CA" sz="4400" b="1">
                <a:latin typeface="Archivo Condensed Light" pitchFamily="2" charset="0"/>
                <a:cs typeface="Archivo Condensed Light" pitchFamily="2" charset="0"/>
              </a:endParaRPr>
            </a:p>
          </p:txBody>
        </p:sp>
        <p:sp>
          <p:nvSpPr>
            <p:cNvPr id="34" name="Espace réservé du texte 3">
              <a:extLst>
                <a:ext uri="{FF2B5EF4-FFF2-40B4-BE49-F238E27FC236}">
                  <a16:creationId xmlns:a16="http://schemas.microsoft.com/office/drawing/2014/main" id="{7D7B0158-2F15-C771-1890-6B0D07691EE7}"/>
                </a:ext>
              </a:extLst>
            </p:cNvPr>
            <p:cNvSpPr txBox="1">
              <a:spLocks/>
            </p:cNvSpPr>
            <p:nvPr/>
          </p:nvSpPr>
          <p:spPr>
            <a:xfrm>
              <a:off x="7558299" y="4355271"/>
              <a:ext cx="3071941"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des pères ont pris un congé de paternité dans le </a:t>
              </a:r>
              <a:r>
                <a:rPr lang="fr-FR" b="1">
                  <a:solidFill>
                    <a:schemeClr val="tx1"/>
                  </a:solidFill>
                </a:rPr>
                <a:t>reste du Canada </a:t>
              </a:r>
              <a:r>
                <a:rPr lang="fr-FR">
                  <a:solidFill>
                    <a:schemeClr val="tx1"/>
                  </a:solidFill>
                </a:rPr>
                <a:t>en 2021.</a:t>
              </a:r>
            </a:p>
          </p:txBody>
        </p:sp>
      </p:grpSp>
      <p:cxnSp>
        <p:nvCxnSpPr>
          <p:cNvPr id="6" name="Connecteur droit 5">
            <a:extLst>
              <a:ext uri="{FF2B5EF4-FFF2-40B4-BE49-F238E27FC236}">
                <a16:creationId xmlns:a16="http://schemas.microsoft.com/office/drawing/2014/main" id="{60EF39E2-2165-1D9E-9485-C1A695F6078C}"/>
              </a:ext>
            </a:extLst>
          </p:cNvPr>
          <p:cNvCxnSpPr>
            <a:cxnSpLocks/>
          </p:cNvCxnSpPr>
          <p:nvPr/>
        </p:nvCxnSpPr>
        <p:spPr>
          <a:xfrm rot="5400000">
            <a:off x="5325670" y="4914289"/>
            <a:ext cx="1080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5357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28">
            <a:extLst>
              <a:ext uri="{FF2B5EF4-FFF2-40B4-BE49-F238E27FC236}">
                <a16:creationId xmlns:a16="http://schemas.microsoft.com/office/drawing/2014/main" id="{974D2364-C795-123D-6124-5C0FA1B11AC7}"/>
              </a:ext>
            </a:extLst>
          </p:cNvPr>
          <p:cNvSpPr/>
          <p:nvPr/>
        </p:nvSpPr>
        <p:spPr>
          <a:xfrm>
            <a:off x="1509713" y="2114549"/>
            <a:ext cx="9172575" cy="1079533"/>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2" name="Titre 1">
            <a:extLst>
              <a:ext uri="{FF2B5EF4-FFF2-40B4-BE49-F238E27FC236}">
                <a16:creationId xmlns:a16="http://schemas.microsoft.com/office/drawing/2014/main" id="{9D16ABDE-A167-7193-80A1-256C456002A9}"/>
              </a:ext>
            </a:extLst>
          </p:cNvPr>
          <p:cNvSpPr>
            <a:spLocks noGrp="1"/>
          </p:cNvSpPr>
          <p:nvPr>
            <p:ph type="title"/>
          </p:nvPr>
        </p:nvSpPr>
        <p:spPr/>
        <p:txBody>
          <a:bodyPr/>
          <a:lstStyle/>
          <a:p>
            <a:r>
              <a:rPr lang="fr-CA">
                <a:solidFill>
                  <a:schemeClr val="tx1"/>
                </a:solidFill>
              </a:rPr>
              <a:t>Que sont les investissements en petite enfance</a:t>
            </a:r>
            <a:r>
              <a:rPr lang="fr-CA">
                <a:solidFill>
                  <a:schemeClr val="tx1"/>
                </a:solidFill>
                <a:latin typeface="Aptos" panose="020B0004020202020204" pitchFamily="34" charset="0"/>
              </a:rPr>
              <a:t> </a:t>
            </a:r>
            <a:r>
              <a:rPr lang="fr-CA">
                <a:solidFill>
                  <a:schemeClr val="tx1"/>
                </a:solidFill>
              </a:rPr>
              <a:t>?</a:t>
            </a:r>
          </a:p>
        </p:txBody>
      </p:sp>
      <p:sp>
        <p:nvSpPr>
          <p:cNvPr id="4" name="Espace réservé du pied de page 3">
            <a:extLst>
              <a:ext uri="{FF2B5EF4-FFF2-40B4-BE49-F238E27FC236}">
                <a16:creationId xmlns:a16="http://schemas.microsoft.com/office/drawing/2014/main" id="{8961094F-85E4-BAC8-5871-E080E639D978}"/>
              </a:ext>
            </a:extLst>
          </p:cNvPr>
          <p:cNvSpPr>
            <a:spLocks noGrp="1"/>
          </p:cNvSpPr>
          <p:nvPr>
            <p:ph type="ftr" sz="quarter" idx="13"/>
          </p:nvPr>
        </p:nvSpPr>
        <p:spPr/>
        <p:txBody>
          <a:bodyPr/>
          <a:lstStyle/>
          <a:p>
            <a:r>
              <a:rPr lang="fr-CA">
                <a:solidFill>
                  <a:schemeClr val="tx1"/>
                </a:solidFill>
              </a:rPr>
              <a:t>Observatoire des tout-petits</a:t>
            </a:r>
          </a:p>
        </p:txBody>
      </p:sp>
      <p:sp>
        <p:nvSpPr>
          <p:cNvPr id="5" name="Espace réservé du numéro de diapositive 4">
            <a:extLst>
              <a:ext uri="{FF2B5EF4-FFF2-40B4-BE49-F238E27FC236}">
                <a16:creationId xmlns:a16="http://schemas.microsoft.com/office/drawing/2014/main" id="{81CC0A88-2B91-358C-7F07-522693D3A76B}"/>
              </a:ext>
            </a:extLst>
          </p:cNvPr>
          <p:cNvSpPr>
            <a:spLocks noGrp="1"/>
          </p:cNvSpPr>
          <p:nvPr>
            <p:ph type="sldNum" sz="quarter" idx="14"/>
          </p:nvPr>
        </p:nvSpPr>
        <p:spPr/>
        <p:txBody>
          <a:bodyPr/>
          <a:lstStyle/>
          <a:p>
            <a:fld id="{17A260D5-0A9B-6D4D-ABBB-AE3076EC2542}" type="slidenum">
              <a:rPr lang="fr-CA" smtClean="0"/>
              <a:pPr/>
              <a:t>5</a:t>
            </a:fld>
            <a:endParaRPr lang="fr-CA"/>
          </a:p>
        </p:txBody>
      </p:sp>
      <p:sp>
        <p:nvSpPr>
          <p:cNvPr id="3" name="Espace réservé du texte 2">
            <a:extLst>
              <a:ext uri="{FF2B5EF4-FFF2-40B4-BE49-F238E27FC236}">
                <a16:creationId xmlns:a16="http://schemas.microsoft.com/office/drawing/2014/main" id="{C7F52F24-A9F8-CD75-348D-D33F203DBC56}"/>
              </a:ext>
            </a:extLst>
          </p:cNvPr>
          <p:cNvSpPr>
            <a:spLocks noGrp="1"/>
          </p:cNvSpPr>
          <p:nvPr>
            <p:ph type="body" sz="quarter" idx="4294967295"/>
          </p:nvPr>
        </p:nvSpPr>
        <p:spPr>
          <a:xfrm>
            <a:off x="2014537" y="2257323"/>
            <a:ext cx="8162926" cy="847827"/>
          </a:xfrm>
        </p:spPr>
        <p:txBody>
          <a:bodyPr/>
          <a:lstStyle/>
          <a:p>
            <a:pPr lvl="1"/>
            <a:r>
              <a:rPr lang="fr-CA" b="0">
                <a:solidFill>
                  <a:schemeClr val="tx1"/>
                </a:solidFill>
              </a:rPr>
              <a:t>Dans ce rapport, les «investissements en petite enfance» désignent l’ensemble des ressources publiques consacrées aux enfants de 0 à 5 ans et à leur famille.</a:t>
            </a:r>
          </a:p>
        </p:txBody>
      </p:sp>
      <p:sp>
        <p:nvSpPr>
          <p:cNvPr id="6" name="Espace réservé du texte 5">
            <a:extLst>
              <a:ext uri="{FF2B5EF4-FFF2-40B4-BE49-F238E27FC236}">
                <a16:creationId xmlns:a16="http://schemas.microsoft.com/office/drawing/2014/main" id="{0D39AE21-0638-0ADA-6695-9FA20638FD24}"/>
              </a:ext>
            </a:extLst>
          </p:cNvPr>
          <p:cNvSpPr>
            <a:spLocks noGrp="1"/>
          </p:cNvSpPr>
          <p:nvPr>
            <p:ph type="body" sz="quarter" idx="4294967295"/>
          </p:nvPr>
        </p:nvSpPr>
        <p:spPr>
          <a:xfrm>
            <a:off x="3171826" y="3721499"/>
            <a:ext cx="7067550" cy="1525107"/>
          </a:xfrm>
        </p:spPr>
        <p:txBody>
          <a:bodyPr/>
          <a:lstStyle/>
          <a:p>
            <a:pPr lvl="2"/>
            <a:r>
              <a:rPr lang="fr-CA">
                <a:solidFill>
                  <a:schemeClr val="tx1"/>
                </a:solidFill>
              </a:rPr>
              <a:t>Ils couvrent un large éventail de politiques, programmes et services, dans les domaines de la santé et des services sociaux, des services de garde éducatifs, du soutien aux parents, de l’aide financière, de la protection de la jeunesse, du soutien communautaire et autres.</a:t>
            </a:r>
          </a:p>
        </p:txBody>
      </p:sp>
      <p:grpSp>
        <p:nvGrpSpPr>
          <p:cNvPr id="18" name="Groupe 17">
            <a:extLst>
              <a:ext uri="{FF2B5EF4-FFF2-40B4-BE49-F238E27FC236}">
                <a16:creationId xmlns:a16="http://schemas.microsoft.com/office/drawing/2014/main" id="{8AF9D79D-992E-6D95-BC27-072FC10636BC}"/>
              </a:ext>
            </a:extLst>
          </p:cNvPr>
          <p:cNvGrpSpPr/>
          <p:nvPr/>
        </p:nvGrpSpPr>
        <p:grpSpPr>
          <a:xfrm>
            <a:off x="2014537" y="3938364"/>
            <a:ext cx="994572" cy="891526"/>
            <a:chOff x="9781378" y="1779217"/>
            <a:chExt cx="994572" cy="891526"/>
          </a:xfrm>
        </p:grpSpPr>
        <p:sp>
          <p:nvSpPr>
            <p:cNvPr id="19" name="Forme libre 711">
              <a:extLst>
                <a:ext uri="{FF2B5EF4-FFF2-40B4-BE49-F238E27FC236}">
                  <a16:creationId xmlns:a16="http://schemas.microsoft.com/office/drawing/2014/main" id="{5E21D25B-9D1C-7C0D-2506-D77654F55232}"/>
                </a:ext>
              </a:extLst>
            </p:cNvPr>
            <p:cNvSpPr/>
            <p:nvPr/>
          </p:nvSpPr>
          <p:spPr>
            <a:xfrm>
              <a:off x="9781378" y="2037631"/>
              <a:ext cx="994572" cy="633112"/>
            </a:xfrm>
            <a:custGeom>
              <a:avLst/>
              <a:gdLst>
                <a:gd name="csX0" fmla="*/ 994573 w 994572"/>
                <a:gd name="csY0" fmla="*/ 269104 h 633112"/>
                <a:gd name="csX1" fmla="*/ 369991 w 994572"/>
                <a:gd name="csY1" fmla="*/ 614481 h 633112"/>
                <a:gd name="csX2" fmla="*/ 18938 w 994572"/>
                <a:gd name="csY2" fmla="*/ 0 h 633112"/>
                <a:gd name="csX3" fmla="*/ 994573 w 994572"/>
                <a:gd name="csY3" fmla="*/ 269104 h 633112"/>
              </a:gdLst>
              <a:ahLst/>
              <a:cxnLst>
                <a:cxn ang="0">
                  <a:pos x="csX0" y="csY0"/>
                </a:cxn>
                <a:cxn ang="0">
                  <a:pos x="csX1" y="csY1"/>
                </a:cxn>
                <a:cxn ang="0">
                  <a:pos x="csX2" y="csY2"/>
                </a:cxn>
                <a:cxn ang="0">
                  <a:pos x="csX3" y="csY3"/>
                </a:cxn>
              </a:cxnLst>
              <a:rect l="l" t="t" r="r" b="b"/>
              <a:pathLst>
                <a:path w="994572" h="633112">
                  <a:moveTo>
                    <a:pt x="994573" y="269104"/>
                  </a:moveTo>
                  <a:cubicBezTo>
                    <a:pt x="919041" y="534163"/>
                    <a:pt x="639407" y="688791"/>
                    <a:pt x="369991" y="614481"/>
                  </a:cubicBezTo>
                  <a:cubicBezTo>
                    <a:pt x="100576" y="540170"/>
                    <a:pt x="-56594" y="265058"/>
                    <a:pt x="18938" y="0"/>
                  </a:cubicBezTo>
                  <a:lnTo>
                    <a:pt x="994573" y="269104"/>
                  </a:lnTo>
                  <a:close/>
                </a:path>
              </a:pathLst>
            </a:custGeom>
            <a:solidFill>
              <a:schemeClr val="tx2">
                <a:alpha val="50000"/>
              </a:schemeClr>
            </a:solidFill>
            <a:ln w="15762" cap="flat">
              <a:noFill/>
              <a:prstDash val="solid"/>
              <a:miter/>
            </a:ln>
          </p:spPr>
          <p:txBody>
            <a:bodyPr/>
            <a:lstStyle/>
            <a:p>
              <a:endParaRPr lang="fr-CA"/>
            </a:p>
          </p:txBody>
        </p:sp>
        <p:grpSp>
          <p:nvGrpSpPr>
            <p:cNvPr id="20" name="Graphique 431">
              <a:extLst>
                <a:ext uri="{FF2B5EF4-FFF2-40B4-BE49-F238E27FC236}">
                  <a16:creationId xmlns:a16="http://schemas.microsoft.com/office/drawing/2014/main" id="{3774C3AD-674B-BB26-729E-14FAFA7AF56F}"/>
                </a:ext>
              </a:extLst>
            </p:cNvPr>
            <p:cNvGrpSpPr/>
            <p:nvPr/>
          </p:nvGrpSpPr>
          <p:grpSpPr>
            <a:xfrm>
              <a:off x="9911307" y="1779217"/>
              <a:ext cx="734690" cy="771675"/>
              <a:chOff x="8250987" y="1779217"/>
              <a:chExt cx="734690" cy="771675"/>
            </a:xfrm>
            <a:solidFill>
              <a:srgbClr val="62211E"/>
            </a:solidFill>
          </p:grpSpPr>
          <p:sp>
            <p:nvSpPr>
              <p:cNvPr id="21" name="Forme libre 713">
                <a:extLst>
                  <a:ext uri="{FF2B5EF4-FFF2-40B4-BE49-F238E27FC236}">
                    <a16:creationId xmlns:a16="http://schemas.microsoft.com/office/drawing/2014/main" id="{69739D6F-B2B8-49DA-1078-B4FAA6A7DD0B}"/>
                  </a:ext>
                </a:extLst>
              </p:cNvPr>
              <p:cNvSpPr/>
              <p:nvPr/>
            </p:nvSpPr>
            <p:spPr>
              <a:xfrm>
                <a:off x="8306608" y="1833938"/>
                <a:ext cx="376879" cy="370769"/>
              </a:xfrm>
              <a:custGeom>
                <a:avLst/>
                <a:gdLst>
                  <a:gd name="csX0" fmla="*/ 188440 w 376879"/>
                  <a:gd name="csY0" fmla="*/ 0 h 370769"/>
                  <a:gd name="csX1" fmla="*/ 0 w 376879"/>
                  <a:gd name="csY1" fmla="*/ 185385 h 370769"/>
                  <a:gd name="csX2" fmla="*/ 188440 w 376879"/>
                  <a:gd name="csY2" fmla="*/ 370770 h 370769"/>
                  <a:gd name="csX3" fmla="*/ 376880 w 376879"/>
                  <a:gd name="csY3" fmla="*/ 185385 h 370769"/>
                  <a:gd name="csX4" fmla="*/ 188440 w 376879"/>
                  <a:gd name="csY4" fmla="*/ 0 h 370769"/>
                  <a:gd name="csX5" fmla="*/ 188440 w 376879"/>
                  <a:gd name="csY5" fmla="*/ 341067 h 370769"/>
                  <a:gd name="csX6" fmla="*/ 30207 w 376879"/>
                  <a:gd name="csY6" fmla="*/ 185385 h 370769"/>
                  <a:gd name="csX7" fmla="*/ 188440 w 376879"/>
                  <a:gd name="csY7" fmla="*/ 29703 h 370769"/>
                  <a:gd name="csX8" fmla="*/ 346673 w 376879"/>
                  <a:gd name="csY8" fmla="*/ 185385 h 370769"/>
                  <a:gd name="csX9" fmla="*/ 188440 w 376879"/>
                  <a:gd name="csY9" fmla="*/ 341067 h 3707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76879" h="370769">
                    <a:moveTo>
                      <a:pt x="188440" y="0"/>
                    </a:moveTo>
                    <a:cubicBezTo>
                      <a:pt x="84534" y="0"/>
                      <a:pt x="0" y="83167"/>
                      <a:pt x="0" y="185385"/>
                    </a:cubicBezTo>
                    <a:cubicBezTo>
                      <a:pt x="0" y="287603"/>
                      <a:pt x="84534" y="370770"/>
                      <a:pt x="188440" y="370770"/>
                    </a:cubicBezTo>
                    <a:cubicBezTo>
                      <a:pt x="292346" y="370770"/>
                      <a:pt x="376880" y="287603"/>
                      <a:pt x="376880" y="185385"/>
                    </a:cubicBezTo>
                    <a:cubicBezTo>
                      <a:pt x="376880" y="83167"/>
                      <a:pt x="292346" y="0"/>
                      <a:pt x="188440" y="0"/>
                    </a:cubicBezTo>
                    <a:close/>
                    <a:moveTo>
                      <a:pt x="188440" y="341067"/>
                    </a:moveTo>
                    <a:cubicBezTo>
                      <a:pt x="101194" y="341067"/>
                      <a:pt x="30207" y="271228"/>
                      <a:pt x="30207" y="185385"/>
                    </a:cubicBezTo>
                    <a:cubicBezTo>
                      <a:pt x="30207" y="99542"/>
                      <a:pt x="101194" y="29703"/>
                      <a:pt x="188440" y="29703"/>
                    </a:cubicBezTo>
                    <a:cubicBezTo>
                      <a:pt x="275686" y="29703"/>
                      <a:pt x="346673" y="99542"/>
                      <a:pt x="346673" y="185385"/>
                    </a:cubicBezTo>
                    <a:cubicBezTo>
                      <a:pt x="346673" y="271228"/>
                      <a:pt x="275686" y="341067"/>
                      <a:pt x="188440" y="341067"/>
                    </a:cubicBezTo>
                    <a:close/>
                  </a:path>
                </a:pathLst>
              </a:custGeom>
              <a:solidFill>
                <a:srgbClr val="62211E"/>
              </a:solidFill>
              <a:ln w="15762" cap="flat">
                <a:noFill/>
                <a:prstDash val="solid"/>
                <a:miter/>
              </a:ln>
            </p:spPr>
            <p:txBody>
              <a:bodyPr/>
              <a:lstStyle/>
              <a:p>
                <a:endParaRPr lang="fr-CA"/>
              </a:p>
            </p:txBody>
          </p:sp>
          <p:sp>
            <p:nvSpPr>
              <p:cNvPr id="22" name="Forme libre 714">
                <a:extLst>
                  <a:ext uri="{FF2B5EF4-FFF2-40B4-BE49-F238E27FC236}">
                    <a16:creationId xmlns:a16="http://schemas.microsoft.com/office/drawing/2014/main" id="{939DA439-7245-46F3-C6A0-DBE262B9B480}"/>
                  </a:ext>
                </a:extLst>
              </p:cNvPr>
              <p:cNvSpPr/>
              <p:nvPr/>
            </p:nvSpPr>
            <p:spPr>
              <a:xfrm>
                <a:off x="8250987" y="1779217"/>
                <a:ext cx="734690" cy="771675"/>
              </a:xfrm>
              <a:custGeom>
                <a:avLst/>
                <a:gdLst>
                  <a:gd name="csX0" fmla="*/ 730873 w 734690"/>
                  <a:gd name="csY0" fmla="*/ 672573 h 771675"/>
                  <a:gd name="csX1" fmla="*/ 498510 w 734690"/>
                  <a:gd name="csY1" fmla="*/ 415227 h 771675"/>
                  <a:gd name="csX2" fmla="*/ 445968 w 734690"/>
                  <a:gd name="csY2" fmla="*/ 408780 h 771675"/>
                  <a:gd name="csX3" fmla="*/ 431901 w 734690"/>
                  <a:gd name="csY3" fmla="*/ 393206 h 771675"/>
                  <a:gd name="csX4" fmla="*/ 488122 w 734690"/>
                  <a:gd name="csY4" fmla="*/ 240107 h 771675"/>
                  <a:gd name="csX5" fmla="*/ 244061 w 734690"/>
                  <a:gd name="csY5" fmla="*/ 0 h 771675"/>
                  <a:gd name="csX6" fmla="*/ 0 w 734690"/>
                  <a:gd name="csY6" fmla="*/ 240107 h 771675"/>
                  <a:gd name="csX7" fmla="*/ 244061 w 734690"/>
                  <a:gd name="csY7" fmla="*/ 480213 h 771675"/>
                  <a:gd name="csX8" fmla="*/ 376376 w 734690"/>
                  <a:gd name="csY8" fmla="*/ 441573 h 771675"/>
                  <a:gd name="csX9" fmla="*/ 390511 w 734690"/>
                  <a:gd name="csY9" fmla="*/ 457232 h 771675"/>
                  <a:gd name="csX10" fmla="*/ 380717 w 734690"/>
                  <a:gd name="csY10" fmla="*/ 480630 h 771675"/>
                  <a:gd name="csX11" fmla="*/ 390828 w 734690"/>
                  <a:gd name="csY11" fmla="*/ 509318 h 771675"/>
                  <a:gd name="csX12" fmla="*/ 623222 w 734690"/>
                  <a:gd name="csY12" fmla="*/ 766687 h 771675"/>
                  <a:gd name="csX13" fmla="*/ 633610 w 734690"/>
                  <a:gd name="csY13" fmla="*/ 771645 h 771675"/>
                  <a:gd name="csX14" fmla="*/ 634503 w 734690"/>
                  <a:gd name="csY14" fmla="*/ 771676 h 771675"/>
                  <a:gd name="csX15" fmla="*/ 644537 w 734690"/>
                  <a:gd name="csY15" fmla="*/ 767915 h 771675"/>
                  <a:gd name="csX16" fmla="*/ 729625 w 734690"/>
                  <a:gd name="csY16" fmla="*/ 693543 h 771675"/>
                  <a:gd name="csX17" fmla="*/ 730873 w 734690"/>
                  <a:gd name="csY17" fmla="*/ 672573 h 771675"/>
                  <a:gd name="csX18" fmla="*/ 30207 w 734690"/>
                  <a:gd name="csY18" fmla="*/ 240107 h 771675"/>
                  <a:gd name="csX19" fmla="*/ 244061 w 734690"/>
                  <a:gd name="csY19" fmla="*/ 29703 h 771675"/>
                  <a:gd name="csX20" fmla="*/ 457915 w 734690"/>
                  <a:gd name="csY20" fmla="*/ 240107 h 771675"/>
                  <a:gd name="csX21" fmla="*/ 244061 w 734690"/>
                  <a:gd name="csY21" fmla="*/ 450510 h 771675"/>
                  <a:gd name="csX22" fmla="*/ 30207 w 734690"/>
                  <a:gd name="csY22" fmla="*/ 240107 h 771675"/>
                  <a:gd name="csX23" fmla="*/ 411004 w 734690"/>
                  <a:gd name="csY23" fmla="*/ 414776 h 771675"/>
                  <a:gd name="csX24" fmla="*/ 423040 w 734690"/>
                  <a:gd name="csY24" fmla="*/ 428101 h 771675"/>
                  <a:gd name="csX25" fmla="*/ 412725 w 734690"/>
                  <a:gd name="csY25" fmla="*/ 437120 h 771675"/>
                  <a:gd name="csX26" fmla="*/ 400796 w 734690"/>
                  <a:gd name="csY26" fmla="*/ 423905 h 771675"/>
                  <a:gd name="csX27" fmla="*/ 411004 w 734690"/>
                  <a:gd name="csY27" fmla="*/ 414776 h 771675"/>
                  <a:gd name="csX28" fmla="*/ 635767 w 734690"/>
                  <a:gd name="csY28" fmla="*/ 735846 h 771675"/>
                  <a:gd name="csX29" fmla="*/ 413390 w 734690"/>
                  <a:gd name="csY29" fmla="*/ 489591 h 771675"/>
                  <a:gd name="csX30" fmla="*/ 410863 w 734690"/>
                  <a:gd name="csY30" fmla="*/ 482389 h 771675"/>
                  <a:gd name="csX31" fmla="*/ 414254 w 734690"/>
                  <a:gd name="csY31" fmla="*/ 475520 h 771675"/>
                  <a:gd name="csX32" fmla="*/ 454348 w 734690"/>
                  <a:gd name="csY32" fmla="*/ 440464 h 771675"/>
                  <a:gd name="csX33" fmla="*/ 454386 w 734690"/>
                  <a:gd name="csY33" fmla="*/ 440442 h 771675"/>
                  <a:gd name="csX34" fmla="*/ 454410 w 734690"/>
                  <a:gd name="csY34" fmla="*/ 440410 h 771675"/>
                  <a:gd name="csX35" fmla="*/ 461614 w 734690"/>
                  <a:gd name="csY35" fmla="*/ 434112 h 771675"/>
                  <a:gd name="csX36" fmla="*/ 468349 w 734690"/>
                  <a:gd name="csY36" fmla="*/ 431602 h 771675"/>
                  <a:gd name="csX37" fmla="*/ 475932 w 734690"/>
                  <a:gd name="csY37" fmla="*/ 434945 h 771675"/>
                  <a:gd name="csX38" fmla="*/ 698277 w 734690"/>
                  <a:gd name="csY38" fmla="*/ 681201 h 771675"/>
                  <a:gd name="csX39" fmla="*/ 635767 w 734690"/>
                  <a:gd name="csY39" fmla="*/ 735846 h 7716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734690" h="771675">
                    <a:moveTo>
                      <a:pt x="730873" y="672573"/>
                    </a:moveTo>
                    <a:lnTo>
                      <a:pt x="498510" y="415227"/>
                    </a:lnTo>
                    <a:cubicBezTo>
                      <a:pt x="484973" y="400234"/>
                      <a:pt x="462461" y="397899"/>
                      <a:pt x="445968" y="408780"/>
                    </a:cubicBezTo>
                    <a:lnTo>
                      <a:pt x="431901" y="393206"/>
                    </a:lnTo>
                    <a:cubicBezTo>
                      <a:pt x="466985" y="351617"/>
                      <a:pt x="488122" y="298252"/>
                      <a:pt x="488122" y="240107"/>
                    </a:cubicBezTo>
                    <a:cubicBezTo>
                      <a:pt x="488122" y="107707"/>
                      <a:pt x="378637" y="0"/>
                      <a:pt x="244061" y="0"/>
                    </a:cubicBezTo>
                    <a:cubicBezTo>
                      <a:pt x="109485" y="0"/>
                      <a:pt x="0" y="107707"/>
                      <a:pt x="0" y="240107"/>
                    </a:cubicBezTo>
                    <a:cubicBezTo>
                      <a:pt x="0" y="372506"/>
                      <a:pt x="109485" y="480213"/>
                      <a:pt x="244061" y="480213"/>
                    </a:cubicBezTo>
                    <a:cubicBezTo>
                      <a:pt x="292836" y="480213"/>
                      <a:pt x="338212" y="465917"/>
                      <a:pt x="376376" y="441573"/>
                    </a:cubicBezTo>
                    <a:lnTo>
                      <a:pt x="390511" y="457232"/>
                    </a:lnTo>
                    <a:cubicBezTo>
                      <a:pt x="384769" y="463778"/>
                      <a:pt x="381241" y="471850"/>
                      <a:pt x="380717" y="480630"/>
                    </a:cubicBezTo>
                    <a:cubicBezTo>
                      <a:pt x="380086" y="491206"/>
                      <a:pt x="383677" y="501395"/>
                      <a:pt x="390828" y="509318"/>
                    </a:cubicBezTo>
                    <a:lnTo>
                      <a:pt x="623222" y="766687"/>
                    </a:lnTo>
                    <a:cubicBezTo>
                      <a:pt x="625873" y="769629"/>
                      <a:pt x="629618" y="771418"/>
                      <a:pt x="633610" y="771645"/>
                    </a:cubicBezTo>
                    <a:cubicBezTo>
                      <a:pt x="633918" y="771660"/>
                      <a:pt x="634211" y="771676"/>
                      <a:pt x="634503" y="771676"/>
                    </a:cubicBezTo>
                    <a:cubicBezTo>
                      <a:pt x="638187" y="771676"/>
                      <a:pt x="641762" y="770341"/>
                      <a:pt x="644537" y="767915"/>
                    </a:cubicBezTo>
                    <a:lnTo>
                      <a:pt x="729625" y="693543"/>
                    </a:lnTo>
                    <a:cubicBezTo>
                      <a:pt x="735851" y="688100"/>
                      <a:pt x="736422" y="678714"/>
                      <a:pt x="730873" y="672573"/>
                    </a:cubicBezTo>
                    <a:close/>
                    <a:moveTo>
                      <a:pt x="30207" y="240107"/>
                    </a:moveTo>
                    <a:cubicBezTo>
                      <a:pt x="30207" y="124090"/>
                      <a:pt x="126130" y="29703"/>
                      <a:pt x="244061" y="29703"/>
                    </a:cubicBezTo>
                    <a:cubicBezTo>
                      <a:pt x="361992" y="29703"/>
                      <a:pt x="457915" y="124090"/>
                      <a:pt x="457915" y="240107"/>
                    </a:cubicBezTo>
                    <a:cubicBezTo>
                      <a:pt x="457915" y="356123"/>
                      <a:pt x="361992" y="450510"/>
                      <a:pt x="244061" y="450510"/>
                    </a:cubicBezTo>
                    <a:cubicBezTo>
                      <a:pt x="126130" y="450510"/>
                      <a:pt x="30207" y="356123"/>
                      <a:pt x="30207" y="240107"/>
                    </a:cubicBezTo>
                    <a:close/>
                    <a:moveTo>
                      <a:pt x="411004" y="414776"/>
                    </a:moveTo>
                    <a:lnTo>
                      <a:pt x="423040" y="428101"/>
                    </a:lnTo>
                    <a:lnTo>
                      <a:pt x="412725" y="437120"/>
                    </a:lnTo>
                    <a:lnTo>
                      <a:pt x="400796" y="423905"/>
                    </a:lnTo>
                    <a:cubicBezTo>
                      <a:pt x="404320" y="420992"/>
                      <a:pt x="407654" y="417876"/>
                      <a:pt x="411004" y="414776"/>
                    </a:cubicBezTo>
                    <a:close/>
                    <a:moveTo>
                      <a:pt x="635767" y="735846"/>
                    </a:moveTo>
                    <a:lnTo>
                      <a:pt x="413390" y="489591"/>
                    </a:lnTo>
                    <a:cubicBezTo>
                      <a:pt x="411603" y="487605"/>
                      <a:pt x="410693" y="485043"/>
                      <a:pt x="410863" y="482389"/>
                    </a:cubicBezTo>
                    <a:cubicBezTo>
                      <a:pt x="411017" y="479728"/>
                      <a:pt x="412219" y="477294"/>
                      <a:pt x="414254" y="475520"/>
                    </a:cubicBezTo>
                    <a:lnTo>
                      <a:pt x="454348" y="440464"/>
                    </a:lnTo>
                    <a:cubicBezTo>
                      <a:pt x="454360" y="440454"/>
                      <a:pt x="454374" y="440451"/>
                      <a:pt x="454386" y="440442"/>
                    </a:cubicBezTo>
                    <a:cubicBezTo>
                      <a:pt x="454396" y="440432"/>
                      <a:pt x="454399" y="440419"/>
                      <a:pt x="454410" y="440410"/>
                    </a:cubicBezTo>
                    <a:lnTo>
                      <a:pt x="461614" y="434112"/>
                    </a:lnTo>
                    <a:cubicBezTo>
                      <a:pt x="463540" y="432428"/>
                      <a:pt x="465945" y="431602"/>
                      <a:pt x="468349" y="431602"/>
                    </a:cubicBezTo>
                    <a:cubicBezTo>
                      <a:pt x="471138" y="431602"/>
                      <a:pt x="473928" y="432732"/>
                      <a:pt x="475932" y="434945"/>
                    </a:cubicBezTo>
                    <a:lnTo>
                      <a:pt x="698277" y="681201"/>
                    </a:lnTo>
                    <a:lnTo>
                      <a:pt x="635767" y="735846"/>
                    </a:lnTo>
                    <a:close/>
                  </a:path>
                </a:pathLst>
              </a:custGeom>
              <a:solidFill>
                <a:srgbClr val="62211E"/>
              </a:solidFill>
              <a:ln w="15762" cap="flat">
                <a:noFill/>
                <a:prstDash val="solid"/>
                <a:miter/>
              </a:ln>
            </p:spPr>
            <p:txBody>
              <a:bodyPr/>
              <a:lstStyle/>
              <a:p>
                <a:endParaRPr lang="fr-CA"/>
              </a:p>
            </p:txBody>
          </p:sp>
          <p:sp>
            <p:nvSpPr>
              <p:cNvPr id="23" name="Forme libre 715">
                <a:extLst>
                  <a:ext uri="{FF2B5EF4-FFF2-40B4-BE49-F238E27FC236}">
                    <a16:creationId xmlns:a16="http://schemas.microsoft.com/office/drawing/2014/main" id="{9A57B717-C234-DA24-B5DA-E09548212416}"/>
                  </a:ext>
                </a:extLst>
              </p:cNvPr>
              <p:cNvSpPr/>
              <p:nvPr/>
            </p:nvSpPr>
            <p:spPr>
              <a:xfrm>
                <a:off x="8369165" y="2045026"/>
                <a:ext cx="129907" cy="112867"/>
              </a:xfrm>
              <a:custGeom>
                <a:avLst/>
                <a:gdLst>
                  <a:gd name="csX0" fmla="*/ 114093 w 129907"/>
                  <a:gd name="csY0" fmla="*/ 83088 h 112867"/>
                  <a:gd name="csX1" fmla="*/ 55913 w 129907"/>
                  <a:gd name="csY1" fmla="*/ 62763 h 112867"/>
                  <a:gd name="csX2" fmla="*/ 30099 w 129907"/>
                  <a:gd name="csY2" fmla="*/ 13113 h 112867"/>
                  <a:gd name="csX3" fmla="*/ 13331 w 129907"/>
                  <a:gd name="csY3" fmla="*/ 119 h 112867"/>
                  <a:gd name="csX4" fmla="*/ 107 w 129907"/>
                  <a:gd name="csY4" fmla="*/ 16616 h 112867"/>
                  <a:gd name="csX5" fmla="*/ 35632 w 129907"/>
                  <a:gd name="csY5" fmla="*/ 84771 h 112867"/>
                  <a:gd name="csX6" fmla="*/ 110764 w 129907"/>
                  <a:gd name="csY6" fmla="*/ 112867 h 112867"/>
                  <a:gd name="csX7" fmla="*/ 115542 w 129907"/>
                  <a:gd name="csY7" fmla="*/ 112761 h 112867"/>
                  <a:gd name="csX8" fmla="*/ 129890 w 129907"/>
                  <a:gd name="csY8" fmla="*/ 97212 h 112867"/>
                  <a:gd name="csX9" fmla="*/ 114093 w 129907"/>
                  <a:gd name="csY9" fmla="*/ 83088 h 1128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9907" h="112867">
                    <a:moveTo>
                      <a:pt x="114093" y="83088"/>
                    </a:moveTo>
                    <a:cubicBezTo>
                      <a:pt x="106218" y="83391"/>
                      <a:pt x="78723" y="83096"/>
                      <a:pt x="55913" y="62763"/>
                    </a:cubicBezTo>
                    <a:cubicBezTo>
                      <a:pt x="35863" y="44871"/>
                      <a:pt x="31178" y="22082"/>
                      <a:pt x="30099" y="13113"/>
                    </a:cubicBezTo>
                    <a:cubicBezTo>
                      <a:pt x="29112" y="4978"/>
                      <a:pt x="21668" y="-920"/>
                      <a:pt x="13331" y="119"/>
                    </a:cubicBezTo>
                    <a:cubicBezTo>
                      <a:pt x="5039" y="1082"/>
                      <a:pt x="-879" y="8473"/>
                      <a:pt x="107" y="16616"/>
                    </a:cubicBezTo>
                    <a:cubicBezTo>
                      <a:pt x="1587" y="28897"/>
                      <a:pt x="8029" y="60132"/>
                      <a:pt x="35632" y="84771"/>
                    </a:cubicBezTo>
                    <a:cubicBezTo>
                      <a:pt x="63126" y="109266"/>
                      <a:pt x="94628" y="112867"/>
                      <a:pt x="110764" y="112867"/>
                    </a:cubicBezTo>
                    <a:cubicBezTo>
                      <a:pt x="112552" y="112867"/>
                      <a:pt x="114155" y="112822"/>
                      <a:pt x="115542" y="112761"/>
                    </a:cubicBezTo>
                    <a:cubicBezTo>
                      <a:pt x="123864" y="112367"/>
                      <a:pt x="130291" y="105407"/>
                      <a:pt x="129890" y="97212"/>
                    </a:cubicBezTo>
                    <a:cubicBezTo>
                      <a:pt x="129505" y="89024"/>
                      <a:pt x="122647" y="82891"/>
                      <a:pt x="114093" y="83088"/>
                    </a:cubicBezTo>
                    <a:close/>
                  </a:path>
                </a:pathLst>
              </a:custGeom>
              <a:solidFill>
                <a:srgbClr val="62211E"/>
              </a:solidFill>
              <a:ln w="15762" cap="flat">
                <a:noFill/>
                <a:prstDash val="solid"/>
                <a:miter/>
              </a:ln>
            </p:spPr>
            <p:txBody>
              <a:bodyPr/>
              <a:lstStyle/>
              <a:p>
                <a:endParaRPr lang="fr-CA"/>
              </a:p>
            </p:txBody>
          </p:sp>
        </p:grpSp>
      </p:grpSp>
    </p:spTree>
    <p:extLst>
      <p:ext uri="{BB962C8B-B14F-4D97-AF65-F5344CB8AC3E}">
        <p14:creationId xmlns:p14="http://schemas.microsoft.com/office/powerpoint/2010/main" val="13453357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92564-444B-99D8-0221-DF4199153354}"/>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E1BABBD-1BC4-1E4B-D0AC-3E14F15086B8}"/>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89D32544-07A6-C278-3927-F13B6A3769EF}"/>
              </a:ext>
            </a:extLst>
          </p:cNvPr>
          <p:cNvSpPr>
            <a:spLocks noGrp="1"/>
          </p:cNvSpPr>
          <p:nvPr>
            <p:ph type="sldNum" sz="quarter" idx="14"/>
          </p:nvPr>
        </p:nvSpPr>
        <p:spPr/>
        <p:txBody>
          <a:bodyPr/>
          <a:lstStyle/>
          <a:p>
            <a:fld id="{17A260D5-0A9B-6D4D-ABBB-AE3076EC2542}" type="slidenum">
              <a:rPr lang="fr-CA" smtClean="0"/>
              <a:pPr/>
              <a:t>50</a:t>
            </a:fld>
            <a:endParaRPr lang="fr-CA" sz="1400"/>
          </a:p>
        </p:txBody>
      </p:sp>
      <p:sp>
        <p:nvSpPr>
          <p:cNvPr id="6" name="ZoneTexte 5">
            <a:extLst>
              <a:ext uri="{FF2B5EF4-FFF2-40B4-BE49-F238E27FC236}">
                <a16:creationId xmlns:a16="http://schemas.microsoft.com/office/drawing/2014/main" id="{BF56768A-A10F-E649-8873-6331922390B5}"/>
              </a:ext>
            </a:extLst>
          </p:cNvPr>
          <p:cNvSpPr txBox="1"/>
          <p:nvPr/>
        </p:nvSpPr>
        <p:spPr>
          <a:xfrm>
            <a:off x="4023801" y="1805851"/>
            <a:ext cx="3842719" cy="523220"/>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Taux de participation au RQAP pour les mères et les pères </a:t>
            </a:r>
            <a:br>
              <a:rPr lang="fr-FR" sz="1400" b="0" i="0" u="none" strike="noStrike" baseline="0">
                <a:latin typeface="Archivo Condensed Condensed" panose="020B0604020202020204" charset="0"/>
                <a:cs typeface="Archivo Condensed Condensed" panose="020B0604020202020204" charset="0"/>
              </a:rPr>
            </a:br>
            <a:r>
              <a:rPr lang="fr-FR" sz="1400" b="0" i="0" u="none" strike="noStrike" baseline="0">
                <a:latin typeface="Archivo Condensed Condensed" panose="020B0604020202020204" charset="0"/>
                <a:cs typeface="Archivo Condensed Condensed" panose="020B0604020202020204" charset="0"/>
              </a:rPr>
              <a:t>au Québec de 2006 à 2022</a:t>
            </a:r>
          </a:p>
        </p:txBody>
      </p:sp>
      <p:sp>
        <p:nvSpPr>
          <p:cNvPr id="9" name="ZoneTexte 8">
            <a:extLst>
              <a:ext uri="{FF2B5EF4-FFF2-40B4-BE49-F238E27FC236}">
                <a16:creationId xmlns:a16="http://schemas.microsoft.com/office/drawing/2014/main" id="{3E83AC42-B836-9975-E0FD-7D32976D6A4D}"/>
              </a:ext>
            </a:extLst>
          </p:cNvPr>
          <p:cNvSpPr txBox="1"/>
          <p:nvPr/>
        </p:nvSpPr>
        <p:spPr>
          <a:xfrm>
            <a:off x="1944653" y="5567512"/>
            <a:ext cx="7496915" cy="415498"/>
          </a:xfrm>
          <a:prstGeom prst="rect">
            <a:avLst/>
          </a:prstGeom>
          <a:noFill/>
        </p:spPr>
        <p:txBody>
          <a:bodyPr wrap="square" rtlCol="0">
            <a:spAutoFit/>
          </a:bodyPr>
          <a:lstStyle/>
          <a:p>
            <a:r>
              <a:rPr lang="fr-FR" sz="1050" b="0" i="0" u="none" strike="noStrike" baseline="0">
                <a:latin typeface="Archivo Condensed Light" pitchFamily="2" charset="0"/>
              </a:rPr>
              <a:t>Note : Ce taux ne comprend que les naissances et exclut les adoptions. Le profil des prestataires est produit annuellement avec un délai d’au moins 78 semaines.</a:t>
            </a:r>
          </a:p>
          <a:p>
            <a:r>
              <a:rPr lang="fr-FR" sz="1050" b="0" i="0" u="none" strike="noStrike" baseline="0">
                <a:latin typeface="Archivo Condensed Light" pitchFamily="2" charset="0"/>
              </a:rPr>
              <a:t>Source : CONSEIL DE GESTION DE L’ASSURANCE PARENTALE. </a:t>
            </a:r>
            <a:r>
              <a:rPr lang="fr-FR" sz="1050" b="0" i="1" u="none" strike="noStrike" baseline="0">
                <a:latin typeface="Archivo Condensed Light" pitchFamily="2" charset="0"/>
              </a:rPr>
              <a:t>Profil des prestataires du Régime québécois d’assurance parentale – Cohorte 2022</a:t>
            </a:r>
            <a:r>
              <a:rPr lang="fr-FR" sz="1050" b="0" i="0" u="none" strike="noStrike" baseline="0">
                <a:latin typeface="Archivo Condensed Light" pitchFamily="2" charset="0"/>
              </a:rPr>
              <a:t>, 2023.</a:t>
            </a:r>
          </a:p>
        </p:txBody>
      </p:sp>
      <p:pic>
        <p:nvPicPr>
          <p:cNvPr id="12" name="Image 11">
            <a:extLst>
              <a:ext uri="{FF2B5EF4-FFF2-40B4-BE49-F238E27FC236}">
                <a16:creationId xmlns:a16="http://schemas.microsoft.com/office/drawing/2014/main" id="{EDE5E4FD-29B9-52CB-4B26-71B188AB968D}"/>
              </a:ext>
            </a:extLst>
          </p:cNvPr>
          <p:cNvPicPr>
            <a:picLocks noChangeAspect="1"/>
          </p:cNvPicPr>
          <p:nvPr/>
        </p:nvPicPr>
        <p:blipFill>
          <a:blip r:embed="rId3"/>
          <a:srcRect/>
          <a:stretch/>
        </p:blipFill>
        <p:spPr>
          <a:xfrm>
            <a:off x="2098331" y="2397592"/>
            <a:ext cx="7693660" cy="3169920"/>
          </a:xfrm>
          <a:prstGeom prst="rect">
            <a:avLst/>
          </a:prstGeom>
        </p:spPr>
      </p:pic>
      <p:sp>
        <p:nvSpPr>
          <p:cNvPr id="13" name="Titre 4">
            <a:extLst>
              <a:ext uri="{FF2B5EF4-FFF2-40B4-BE49-F238E27FC236}">
                <a16:creationId xmlns:a16="http://schemas.microsoft.com/office/drawing/2014/main" id="{361FDE5D-9FEC-2D45-8029-75404733FEB8}"/>
              </a:ext>
            </a:extLst>
          </p:cNvPr>
          <p:cNvSpPr>
            <a:spLocks noGrp="1"/>
          </p:cNvSpPr>
          <p:nvPr>
            <p:ph type="title"/>
          </p:nvPr>
        </p:nvSpPr>
        <p:spPr>
          <a:xfrm>
            <a:off x="623887" y="620713"/>
            <a:ext cx="10899881" cy="1069975"/>
          </a:xfrm>
        </p:spPr>
        <p:txBody>
          <a:bodyPr/>
          <a:lstStyle/>
          <a:p>
            <a:r>
              <a:rPr lang="fr-FR">
                <a:solidFill>
                  <a:schemeClr val="tx1"/>
                </a:solidFill>
              </a:rPr>
              <a:t>Le Régime public d’assurance parentale</a:t>
            </a:r>
            <a:endParaRPr lang="fr-CA">
              <a:solidFill>
                <a:schemeClr val="tx1"/>
              </a:solidFill>
            </a:endParaRPr>
          </a:p>
        </p:txBody>
      </p:sp>
    </p:spTree>
    <p:extLst>
      <p:ext uri="{BB962C8B-B14F-4D97-AF65-F5344CB8AC3E}">
        <p14:creationId xmlns:p14="http://schemas.microsoft.com/office/powerpoint/2010/main" val="34429752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D80D0-24DD-B1B9-B337-F8E21820308A}"/>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E94517D-C922-39BC-832E-4BE7AC76AA1E}"/>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F322E43A-2DEF-AFAF-A6E7-698C031110D9}"/>
              </a:ext>
            </a:extLst>
          </p:cNvPr>
          <p:cNvSpPr>
            <a:spLocks noGrp="1"/>
          </p:cNvSpPr>
          <p:nvPr>
            <p:ph type="sldNum" sz="quarter" idx="14"/>
          </p:nvPr>
        </p:nvSpPr>
        <p:spPr/>
        <p:txBody>
          <a:bodyPr/>
          <a:lstStyle/>
          <a:p>
            <a:fld id="{17A260D5-0A9B-6D4D-ABBB-AE3076EC2542}" type="slidenum">
              <a:rPr lang="fr-CA" smtClean="0"/>
              <a:pPr/>
              <a:t>51</a:t>
            </a:fld>
            <a:endParaRPr lang="fr-CA" sz="1400"/>
          </a:p>
        </p:txBody>
      </p:sp>
      <p:sp>
        <p:nvSpPr>
          <p:cNvPr id="7" name="Rounded Rectangle 28">
            <a:extLst>
              <a:ext uri="{FF2B5EF4-FFF2-40B4-BE49-F238E27FC236}">
                <a16:creationId xmlns:a16="http://schemas.microsoft.com/office/drawing/2014/main" id="{487B3715-B4DE-5A4C-05F8-7092134CE61B}"/>
              </a:ext>
            </a:extLst>
          </p:cNvPr>
          <p:cNvSpPr/>
          <p:nvPr/>
        </p:nvSpPr>
        <p:spPr>
          <a:xfrm>
            <a:off x="1704108" y="3719483"/>
            <a:ext cx="8614065" cy="2182552"/>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A0848DEF-21F6-A169-0612-9D51C48E1CED}"/>
              </a:ext>
            </a:extLst>
          </p:cNvPr>
          <p:cNvSpPr txBox="1">
            <a:spLocks/>
          </p:cNvSpPr>
          <p:nvPr/>
        </p:nvSpPr>
        <p:spPr>
          <a:xfrm>
            <a:off x="585867" y="1730850"/>
            <a:ext cx="10296406" cy="156966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La proportion de familles dont les deux parents sont prestataires et se partagent les prestations parentales a augmenté dans les dernières années, passant de 27 % en 2020 à 44 % en 2026. </a:t>
            </a:r>
          </a:p>
          <a:p>
            <a:pPr marL="285750" lvl="2" indent="-285750">
              <a:buFont typeface="Arial" panose="020B0604020202020204" pitchFamily="34" charset="0"/>
              <a:buChar char="•"/>
            </a:pPr>
            <a:r>
              <a:rPr lang="fr-FR">
                <a:solidFill>
                  <a:schemeClr val="tx1"/>
                </a:solidFill>
              </a:rPr>
              <a:t>Le nombre moyen de semaines de prestations utilisées par les mères qui ont donné naissance en 2023 demeure supérieur à celui des pères, soit 45 semaines pour les mères et 11 pour les pères.</a:t>
            </a:r>
          </a:p>
        </p:txBody>
      </p:sp>
      <p:sp>
        <p:nvSpPr>
          <p:cNvPr id="2" name="Titre 4">
            <a:extLst>
              <a:ext uri="{FF2B5EF4-FFF2-40B4-BE49-F238E27FC236}">
                <a16:creationId xmlns:a16="http://schemas.microsoft.com/office/drawing/2014/main" id="{1DD4CA48-5094-CC0D-2FF3-600569332A57}"/>
              </a:ext>
            </a:extLst>
          </p:cNvPr>
          <p:cNvSpPr>
            <a:spLocks noGrp="1"/>
          </p:cNvSpPr>
          <p:nvPr>
            <p:ph type="title"/>
          </p:nvPr>
        </p:nvSpPr>
        <p:spPr>
          <a:xfrm>
            <a:off x="623887" y="620713"/>
            <a:ext cx="10899881" cy="1069975"/>
          </a:xfrm>
        </p:spPr>
        <p:txBody>
          <a:bodyPr/>
          <a:lstStyle/>
          <a:p>
            <a:r>
              <a:rPr lang="fr-FR">
                <a:solidFill>
                  <a:schemeClr val="tx1"/>
                </a:solidFill>
              </a:rPr>
              <a:t>Le Régime public d’assurance parentale</a:t>
            </a:r>
            <a:endParaRPr lang="fr-CA">
              <a:solidFill>
                <a:schemeClr val="tx1"/>
              </a:solidFill>
            </a:endParaRPr>
          </a:p>
        </p:txBody>
      </p:sp>
      <p:sp>
        <p:nvSpPr>
          <p:cNvPr id="8" name="ZoneTexte 7">
            <a:extLst>
              <a:ext uri="{FF2B5EF4-FFF2-40B4-BE49-F238E27FC236}">
                <a16:creationId xmlns:a16="http://schemas.microsoft.com/office/drawing/2014/main" id="{B06A2238-68C2-D690-E4FF-F11B79C7A72D}"/>
              </a:ext>
            </a:extLst>
          </p:cNvPr>
          <p:cNvSpPr txBox="1"/>
          <p:nvPr/>
        </p:nvSpPr>
        <p:spPr>
          <a:xfrm>
            <a:off x="2143110" y="5435733"/>
            <a:ext cx="7376642" cy="253916"/>
          </a:xfrm>
          <a:prstGeom prst="rect">
            <a:avLst/>
          </a:prstGeom>
          <a:noFill/>
        </p:spPr>
        <p:txBody>
          <a:bodyPr wrap="square" rtlCol="0">
            <a:spAutoFit/>
          </a:bodyPr>
          <a:lstStyle/>
          <a:p>
            <a:r>
              <a:rPr lang="fr-FR" sz="1050" b="0" i="0" u="none" strike="noStrike" baseline="0" dirty="0">
                <a:latin typeface="Archivo Condensed Light" pitchFamily="2" charset="0"/>
              </a:rPr>
              <a:t>Source : CONSEIL DE GESTION DE L’ASSURANCE PARENTALE. </a:t>
            </a:r>
            <a:r>
              <a:rPr lang="fr-FR" sz="1050" b="0" i="1" u="none" strike="noStrike" baseline="0" dirty="0">
                <a:latin typeface="Archivo Condensed Light" pitchFamily="2" charset="0"/>
              </a:rPr>
              <a:t>Profil des prestataires du Régime québécois d’assurance parentale – Cohorte 2021, 2026</a:t>
            </a:r>
            <a:r>
              <a:rPr lang="fr-FR" sz="1050" b="0" i="0" u="none" strike="noStrike" baseline="0" dirty="0">
                <a:latin typeface="Archivo Condensed Light" pitchFamily="2" charset="0"/>
              </a:rPr>
              <a:t>.</a:t>
            </a:r>
          </a:p>
        </p:txBody>
      </p:sp>
      <p:grpSp>
        <p:nvGrpSpPr>
          <p:cNvPr id="6" name="Groupe 5">
            <a:extLst>
              <a:ext uri="{FF2B5EF4-FFF2-40B4-BE49-F238E27FC236}">
                <a16:creationId xmlns:a16="http://schemas.microsoft.com/office/drawing/2014/main" id="{DDEA94E1-FE1C-2CC0-A74B-9B755C0EE30A}"/>
              </a:ext>
            </a:extLst>
          </p:cNvPr>
          <p:cNvGrpSpPr/>
          <p:nvPr/>
        </p:nvGrpSpPr>
        <p:grpSpPr>
          <a:xfrm>
            <a:off x="2143110" y="4011754"/>
            <a:ext cx="3952890" cy="1411581"/>
            <a:chOff x="2132719" y="4046221"/>
            <a:chExt cx="3952890" cy="1411581"/>
          </a:xfrm>
        </p:grpSpPr>
        <p:sp>
          <p:nvSpPr>
            <p:cNvPr id="12" name="ZoneTexte 11">
              <a:extLst>
                <a:ext uri="{FF2B5EF4-FFF2-40B4-BE49-F238E27FC236}">
                  <a16:creationId xmlns:a16="http://schemas.microsoft.com/office/drawing/2014/main" id="{0F7872A0-4EEA-8DF6-FE30-8673AD683725}"/>
                </a:ext>
              </a:extLst>
            </p:cNvPr>
            <p:cNvSpPr txBox="1"/>
            <p:nvPr/>
          </p:nvSpPr>
          <p:spPr>
            <a:xfrm>
              <a:off x="2132719" y="4046221"/>
              <a:ext cx="1165704" cy="769441"/>
            </a:xfrm>
            <a:prstGeom prst="rect">
              <a:avLst/>
            </a:prstGeom>
            <a:noFill/>
          </p:spPr>
          <p:txBody>
            <a:bodyPr wrap="none" rtlCol="0">
              <a:spAutoFit/>
            </a:bodyPr>
            <a:lstStyle/>
            <a:p>
              <a:r>
                <a:rPr lang="fr-FR" sz="4400" b="1">
                  <a:latin typeface="Archivo Condensed Light" pitchFamily="2" charset="0"/>
                  <a:cs typeface="Archivo Condensed Light" pitchFamily="2" charset="0"/>
                </a:rPr>
                <a:t>27 %</a:t>
              </a:r>
              <a:endParaRPr lang="fr-CA" sz="4400" b="1">
                <a:latin typeface="Archivo Condensed Light" pitchFamily="2" charset="0"/>
                <a:cs typeface="Archivo Condensed Light" pitchFamily="2" charset="0"/>
              </a:endParaRPr>
            </a:p>
          </p:txBody>
        </p:sp>
        <p:sp>
          <p:nvSpPr>
            <p:cNvPr id="14" name="Espace réservé du texte 3">
              <a:extLst>
                <a:ext uri="{FF2B5EF4-FFF2-40B4-BE49-F238E27FC236}">
                  <a16:creationId xmlns:a16="http://schemas.microsoft.com/office/drawing/2014/main" id="{B8B8B499-E958-3B72-CF4C-92A4BE2B0422}"/>
                </a:ext>
              </a:extLst>
            </p:cNvPr>
            <p:cNvSpPr txBox="1">
              <a:spLocks/>
            </p:cNvSpPr>
            <p:nvPr/>
          </p:nvSpPr>
          <p:spPr>
            <a:xfrm>
              <a:off x="3298423" y="4046221"/>
              <a:ext cx="2787186"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des parents se sont partagés les prestations au Québec en </a:t>
              </a:r>
              <a:r>
                <a:rPr lang="fr-FR" b="1">
                  <a:solidFill>
                    <a:schemeClr val="tx1"/>
                  </a:solidFill>
                </a:rPr>
                <a:t>2020</a:t>
              </a:r>
              <a:r>
                <a:rPr lang="fr-FR">
                  <a:solidFill>
                    <a:schemeClr val="tx1"/>
                  </a:solidFill>
                </a:rPr>
                <a:t>.</a:t>
              </a:r>
            </a:p>
          </p:txBody>
        </p:sp>
      </p:grpSp>
      <p:grpSp>
        <p:nvGrpSpPr>
          <p:cNvPr id="5" name="Groupe 4">
            <a:extLst>
              <a:ext uri="{FF2B5EF4-FFF2-40B4-BE49-F238E27FC236}">
                <a16:creationId xmlns:a16="http://schemas.microsoft.com/office/drawing/2014/main" id="{6CF82F63-F04D-A15E-A86A-38EFEE7DB25B}"/>
              </a:ext>
            </a:extLst>
          </p:cNvPr>
          <p:cNvGrpSpPr/>
          <p:nvPr/>
        </p:nvGrpSpPr>
        <p:grpSpPr>
          <a:xfrm>
            <a:off x="6226518" y="4011754"/>
            <a:ext cx="3822372" cy="1414089"/>
            <a:chOff x="6216127" y="3897453"/>
            <a:chExt cx="3822372" cy="1414089"/>
          </a:xfrm>
        </p:grpSpPr>
        <p:sp>
          <p:nvSpPr>
            <p:cNvPr id="18" name="ZoneTexte 17">
              <a:extLst>
                <a:ext uri="{FF2B5EF4-FFF2-40B4-BE49-F238E27FC236}">
                  <a16:creationId xmlns:a16="http://schemas.microsoft.com/office/drawing/2014/main" id="{C07FE676-E23C-3905-14EB-2A5A0A6A332A}"/>
                </a:ext>
              </a:extLst>
            </p:cNvPr>
            <p:cNvSpPr txBox="1"/>
            <p:nvPr/>
          </p:nvSpPr>
          <p:spPr>
            <a:xfrm>
              <a:off x="6216127" y="3897453"/>
              <a:ext cx="1162498" cy="769441"/>
            </a:xfrm>
            <a:prstGeom prst="rect">
              <a:avLst/>
            </a:prstGeom>
            <a:noFill/>
          </p:spPr>
          <p:txBody>
            <a:bodyPr wrap="none" rtlCol="0">
              <a:spAutoFit/>
            </a:bodyPr>
            <a:lstStyle/>
            <a:p>
              <a:r>
                <a:rPr lang="fr-FR" sz="4400" b="1">
                  <a:latin typeface="Archivo Condensed Light" pitchFamily="2" charset="0"/>
                  <a:cs typeface="Archivo Condensed Light" pitchFamily="2" charset="0"/>
                </a:rPr>
                <a:t>44 %</a:t>
              </a:r>
              <a:endParaRPr lang="fr-CA" sz="4400" b="1">
                <a:latin typeface="Archivo Condensed Light" pitchFamily="2" charset="0"/>
                <a:cs typeface="Archivo Condensed Light" pitchFamily="2" charset="0"/>
              </a:endParaRPr>
            </a:p>
          </p:txBody>
        </p:sp>
        <p:sp>
          <p:nvSpPr>
            <p:cNvPr id="20" name="Espace réservé du texte 3">
              <a:extLst>
                <a:ext uri="{FF2B5EF4-FFF2-40B4-BE49-F238E27FC236}">
                  <a16:creationId xmlns:a16="http://schemas.microsoft.com/office/drawing/2014/main" id="{0841830D-48A0-5DA6-DF91-5BD18E958ABF}"/>
                </a:ext>
              </a:extLst>
            </p:cNvPr>
            <p:cNvSpPr txBox="1">
              <a:spLocks/>
            </p:cNvSpPr>
            <p:nvPr/>
          </p:nvSpPr>
          <p:spPr>
            <a:xfrm>
              <a:off x="7378625" y="3899961"/>
              <a:ext cx="2659874"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des parents se sont partagés les prestations au Québec en </a:t>
              </a:r>
              <a:r>
                <a:rPr lang="fr-FR" b="1">
                  <a:solidFill>
                    <a:schemeClr val="tx1"/>
                  </a:solidFill>
                </a:rPr>
                <a:t>2026</a:t>
              </a:r>
              <a:r>
                <a:rPr lang="fr-FR">
                  <a:solidFill>
                    <a:schemeClr val="tx1"/>
                  </a:solidFill>
                </a:rPr>
                <a:t>.</a:t>
              </a:r>
            </a:p>
            <a:p>
              <a:pPr lvl="2">
                <a:spcBef>
                  <a:spcPts val="0"/>
                </a:spcBef>
              </a:pPr>
              <a:endParaRPr lang="fr-FR">
                <a:solidFill>
                  <a:schemeClr val="tx1"/>
                </a:solidFill>
              </a:endParaRPr>
            </a:p>
          </p:txBody>
        </p:sp>
      </p:grpSp>
      <p:cxnSp>
        <p:nvCxnSpPr>
          <p:cNvPr id="11" name="Connecteur droit 10">
            <a:extLst>
              <a:ext uri="{FF2B5EF4-FFF2-40B4-BE49-F238E27FC236}">
                <a16:creationId xmlns:a16="http://schemas.microsoft.com/office/drawing/2014/main" id="{E674C4F8-57C9-22B5-CC97-7B7C378EDED8}"/>
              </a:ext>
            </a:extLst>
          </p:cNvPr>
          <p:cNvCxnSpPr>
            <a:cxnSpLocks/>
          </p:cNvCxnSpPr>
          <p:nvPr/>
        </p:nvCxnSpPr>
        <p:spPr>
          <a:xfrm rot="5400000">
            <a:off x="5554270" y="4576871"/>
            <a:ext cx="1080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63585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91664-30CA-9980-464C-CEE767F9C008}"/>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54CF558C-8411-6B2B-1BFC-40392D83F955}"/>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DB38ED3F-CFDA-5547-2F34-75E51BB03D0E}"/>
              </a:ext>
            </a:extLst>
          </p:cNvPr>
          <p:cNvSpPr>
            <a:spLocks noGrp="1"/>
          </p:cNvSpPr>
          <p:nvPr>
            <p:ph type="sldNum" sz="quarter" idx="14"/>
          </p:nvPr>
        </p:nvSpPr>
        <p:spPr/>
        <p:txBody>
          <a:bodyPr/>
          <a:lstStyle/>
          <a:p>
            <a:fld id="{17A260D5-0A9B-6D4D-ABBB-AE3076EC2542}" type="slidenum">
              <a:rPr lang="fr-CA" smtClean="0"/>
              <a:pPr/>
              <a:t>52</a:t>
            </a:fld>
            <a:endParaRPr lang="fr-CA" sz="1400"/>
          </a:p>
        </p:txBody>
      </p:sp>
      <p:sp>
        <p:nvSpPr>
          <p:cNvPr id="6" name="ZoneTexte 5">
            <a:extLst>
              <a:ext uri="{FF2B5EF4-FFF2-40B4-BE49-F238E27FC236}">
                <a16:creationId xmlns:a16="http://schemas.microsoft.com/office/drawing/2014/main" id="{27A1E966-E4D6-EB20-A6AD-44E17A327B1E}"/>
              </a:ext>
            </a:extLst>
          </p:cNvPr>
          <p:cNvSpPr txBox="1"/>
          <p:nvPr/>
        </p:nvSpPr>
        <p:spPr>
          <a:xfrm>
            <a:off x="3920154" y="2133088"/>
            <a:ext cx="4105611" cy="523220"/>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Proportion des familles dont les deux parents sont prestataires </a:t>
            </a:r>
            <a:br>
              <a:rPr lang="fr-FR" sz="1400" b="0" i="0" u="none" strike="noStrike" baseline="0">
                <a:latin typeface="Archivo Condensed Condensed" panose="020B0604020202020204" charset="0"/>
                <a:cs typeface="Archivo Condensed Condensed" panose="020B0604020202020204" charset="0"/>
              </a:rPr>
            </a:br>
            <a:r>
              <a:rPr lang="fr-FR" sz="1400" b="0" i="0" u="none" strike="noStrike" baseline="0">
                <a:latin typeface="Archivo Condensed Condensed" panose="020B0604020202020204" charset="0"/>
                <a:cs typeface="Archivo Condensed Condensed" panose="020B0604020202020204" charset="0"/>
              </a:rPr>
              <a:t>qui se partagent les prestations parentales au Québec</a:t>
            </a:r>
          </a:p>
        </p:txBody>
      </p:sp>
      <p:sp>
        <p:nvSpPr>
          <p:cNvPr id="9" name="ZoneTexte 8">
            <a:extLst>
              <a:ext uri="{FF2B5EF4-FFF2-40B4-BE49-F238E27FC236}">
                <a16:creationId xmlns:a16="http://schemas.microsoft.com/office/drawing/2014/main" id="{6589DA51-BE31-0DC8-1AF3-FDAEB8DA11D2}"/>
              </a:ext>
            </a:extLst>
          </p:cNvPr>
          <p:cNvSpPr txBox="1"/>
          <p:nvPr/>
        </p:nvSpPr>
        <p:spPr>
          <a:xfrm>
            <a:off x="2008435" y="5173365"/>
            <a:ext cx="7496915" cy="415498"/>
          </a:xfrm>
          <a:prstGeom prst="rect">
            <a:avLst/>
          </a:prstGeom>
          <a:noFill/>
        </p:spPr>
        <p:txBody>
          <a:bodyPr wrap="square" rtlCol="0">
            <a:spAutoFit/>
          </a:bodyPr>
          <a:lstStyle/>
          <a:p>
            <a:r>
              <a:rPr lang="fr-FR" sz="1050" b="0" i="0" u="none" strike="noStrike" baseline="0" dirty="0">
                <a:latin typeface="Archivo Condensed Light" pitchFamily="2" charset="0"/>
              </a:rPr>
              <a:t>Note : Ce taux ne comprend que les naissances et exclut les adoptions. Le profil des prestataires est produit annuellement avec un délai d’au moins 78 semaines.</a:t>
            </a:r>
          </a:p>
          <a:p>
            <a:r>
              <a:rPr lang="fr-FR" sz="1050" b="0" i="0" u="none" strike="noStrike" baseline="0" dirty="0">
                <a:latin typeface="Archivo Condensed Light" pitchFamily="2" charset="0"/>
              </a:rPr>
              <a:t>Source : CONSEIL DE GESTION DE L’ASSURANCE PARENTALE. </a:t>
            </a:r>
            <a:r>
              <a:rPr lang="fr-FR" sz="1050" b="0" i="1" u="none" strike="noStrike" baseline="0" dirty="0">
                <a:latin typeface="Archivo Condensed Light" pitchFamily="2" charset="0"/>
              </a:rPr>
              <a:t>Profil des prestataires du Régime québécois d’assurance parentale – Cohorte 2022, 2023</a:t>
            </a:r>
            <a:r>
              <a:rPr lang="fr-FR" sz="1050" b="0" i="0" u="none" strike="noStrike" baseline="0" dirty="0">
                <a:latin typeface="Archivo Condensed Light" pitchFamily="2" charset="0"/>
              </a:rPr>
              <a:t>.</a:t>
            </a:r>
          </a:p>
        </p:txBody>
      </p:sp>
      <p:pic>
        <p:nvPicPr>
          <p:cNvPr id="5" name="Image 4">
            <a:extLst>
              <a:ext uri="{FF2B5EF4-FFF2-40B4-BE49-F238E27FC236}">
                <a16:creationId xmlns:a16="http://schemas.microsoft.com/office/drawing/2014/main" id="{A0F35D1C-DE53-D656-F84C-7E9E93977BE3}"/>
              </a:ext>
            </a:extLst>
          </p:cNvPr>
          <p:cNvPicPr>
            <a:picLocks noChangeAspect="1"/>
          </p:cNvPicPr>
          <p:nvPr/>
        </p:nvPicPr>
        <p:blipFill>
          <a:blip r:embed="rId3"/>
          <a:stretch>
            <a:fillRect/>
          </a:stretch>
        </p:blipFill>
        <p:spPr>
          <a:xfrm>
            <a:off x="2159581" y="2942326"/>
            <a:ext cx="7626757" cy="1902117"/>
          </a:xfrm>
          <a:prstGeom prst="rect">
            <a:avLst/>
          </a:prstGeom>
        </p:spPr>
      </p:pic>
      <p:sp>
        <p:nvSpPr>
          <p:cNvPr id="7" name="Titre 4">
            <a:extLst>
              <a:ext uri="{FF2B5EF4-FFF2-40B4-BE49-F238E27FC236}">
                <a16:creationId xmlns:a16="http://schemas.microsoft.com/office/drawing/2014/main" id="{CC4F0685-40E4-785D-B43A-71119B447B38}"/>
              </a:ext>
            </a:extLst>
          </p:cNvPr>
          <p:cNvSpPr>
            <a:spLocks noGrp="1"/>
          </p:cNvSpPr>
          <p:nvPr>
            <p:ph type="title"/>
          </p:nvPr>
        </p:nvSpPr>
        <p:spPr>
          <a:xfrm>
            <a:off x="623887" y="620713"/>
            <a:ext cx="10899881" cy="1069975"/>
          </a:xfrm>
        </p:spPr>
        <p:txBody>
          <a:bodyPr/>
          <a:lstStyle/>
          <a:p>
            <a:r>
              <a:rPr lang="fr-FR">
                <a:solidFill>
                  <a:schemeClr val="tx1"/>
                </a:solidFill>
              </a:rPr>
              <a:t>Le Régime public d’assurance parentale</a:t>
            </a:r>
            <a:endParaRPr lang="fr-CA">
              <a:solidFill>
                <a:schemeClr val="tx1"/>
              </a:solidFill>
            </a:endParaRPr>
          </a:p>
        </p:txBody>
      </p:sp>
    </p:spTree>
    <p:extLst>
      <p:ext uri="{BB962C8B-B14F-4D97-AF65-F5344CB8AC3E}">
        <p14:creationId xmlns:p14="http://schemas.microsoft.com/office/powerpoint/2010/main" val="18666238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EB3F5-DA53-54F5-20D5-59115D644736}"/>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B52D12A2-96B2-1F76-E328-15FFC4AD5721}"/>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C0CB87A0-2011-55DC-3FD3-3C3C649AABDE}"/>
              </a:ext>
            </a:extLst>
          </p:cNvPr>
          <p:cNvSpPr>
            <a:spLocks noGrp="1"/>
          </p:cNvSpPr>
          <p:nvPr>
            <p:ph type="sldNum" sz="quarter" idx="14"/>
          </p:nvPr>
        </p:nvSpPr>
        <p:spPr/>
        <p:txBody>
          <a:bodyPr/>
          <a:lstStyle/>
          <a:p>
            <a:fld id="{17A260D5-0A9B-6D4D-ABBB-AE3076EC2542}" type="slidenum">
              <a:rPr lang="fr-CA" smtClean="0"/>
              <a:pPr/>
              <a:t>53</a:t>
            </a:fld>
            <a:endParaRPr lang="fr-CA" sz="1400"/>
          </a:p>
        </p:txBody>
      </p:sp>
      <p:sp>
        <p:nvSpPr>
          <p:cNvPr id="10" name="Espace réservé du texte 3">
            <a:extLst>
              <a:ext uri="{FF2B5EF4-FFF2-40B4-BE49-F238E27FC236}">
                <a16:creationId xmlns:a16="http://schemas.microsoft.com/office/drawing/2014/main" id="{D7F3C026-B482-58C3-BF31-30B97DA8D3D1}"/>
              </a:ext>
            </a:extLst>
          </p:cNvPr>
          <p:cNvSpPr txBox="1">
            <a:spLocks/>
          </p:cNvSpPr>
          <p:nvPr/>
        </p:nvSpPr>
        <p:spPr>
          <a:xfrm>
            <a:off x="544211" y="1690688"/>
            <a:ext cx="11023902" cy="267349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dirty="0">
                <a:solidFill>
                  <a:schemeClr val="tx1"/>
                </a:solidFill>
              </a:rPr>
              <a:t>La « pénalité à la maternité » désigne la baisse de revenu, le ralentissement de carrière et les désavantages à l’embauche que peuvent subir les femmes après la naissance d’un enfant.</a:t>
            </a:r>
          </a:p>
          <a:p>
            <a:pPr marL="285750" lvl="2" indent="-285750">
              <a:buFont typeface="Arial" panose="020B0604020202020204" pitchFamily="34" charset="0"/>
              <a:buChar char="•"/>
            </a:pPr>
            <a:r>
              <a:rPr lang="fr-FR" dirty="0">
                <a:solidFill>
                  <a:schemeClr val="tx1"/>
                </a:solidFill>
              </a:rPr>
              <a:t>Des chercheuses suggèrent que le Québec est la province canadienne où la « pénalité à la maternité » est la moins importante, grâce, entre autres, au RQAP et au réseau des services de garde subventionnés. </a:t>
            </a:r>
          </a:p>
          <a:p>
            <a:pPr marL="285750" lvl="2" indent="-285750">
              <a:buFont typeface="Arial" panose="020B0604020202020204" pitchFamily="34" charset="0"/>
              <a:buChar char="•"/>
            </a:pPr>
            <a:r>
              <a:rPr lang="fr-FR" dirty="0">
                <a:solidFill>
                  <a:schemeClr val="tx1"/>
                </a:solidFill>
              </a:rPr>
              <a:t>En 2024, 85,1 % des mères ayant un enfant de moins de 6 ans résidant au Québec participaient au marché du travail, comparativement à 78,6 % des mères résidant en Ontario.</a:t>
            </a:r>
          </a:p>
        </p:txBody>
      </p:sp>
      <p:sp>
        <p:nvSpPr>
          <p:cNvPr id="2" name="Titre 4">
            <a:extLst>
              <a:ext uri="{FF2B5EF4-FFF2-40B4-BE49-F238E27FC236}">
                <a16:creationId xmlns:a16="http://schemas.microsoft.com/office/drawing/2014/main" id="{679D509C-6951-E22B-95D3-4302F0DD8E9C}"/>
              </a:ext>
            </a:extLst>
          </p:cNvPr>
          <p:cNvSpPr>
            <a:spLocks noGrp="1"/>
          </p:cNvSpPr>
          <p:nvPr>
            <p:ph type="title"/>
          </p:nvPr>
        </p:nvSpPr>
        <p:spPr>
          <a:xfrm>
            <a:off x="623887" y="620713"/>
            <a:ext cx="10899881" cy="1069975"/>
          </a:xfrm>
        </p:spPr>
        <p:txBody>
          <a:bodyPr/>
          <a:lstStyle/>
          <a:p>
            <a:r>
              <a:rPr lang="fr-FR">
                <a:solidFill>
                  <a:schemeClr val="tx1"/>
                </a:solidFill>
              </a:rPr>
              <a:t>La pénalité à la maternité</a:t>
            </a:r>
            <a:endParaRPr lang="fr-CA">
              <a:solidFill>
                <a:schemeClr val="tx1"/>
              </a:solidFill>
            </a:endParaRPr>
          </a:p>
        </p:txBody>
      </p:sp>
      <p:sp>
        <p:nvSpPr>
          <p:cNvPr id="5" name="Rounded Rectangle 28">
            <a:extLst>
              <a:ext uri="{FF2B5EF4-FFF2-40B4-BE49-F238E27FC236}">
                <a16:creationId xmlns:a16="http://schemas.microsoft.com/office/drawing/2014/main" id="{B3907198-7F4F-7195-DFFA-2C6486A9CCEA}"/>
              </a:ext>
            </a:extLst>
          </p:cNvPr>
          <p:cNvSpPr/>
          <p:nvPr/>
        </p:nvSpPr>
        <p:spPr>
          <a:xfrm>
            <a:off x="914400" y="4187537"/>
            <a:ext cx="10154193" cy="1734020"/>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grpSp>
        <p:nvGrpSpPr>
          <p:cNvPr id="6" name="Groupe 5">
            <a:extLst>
              <a:ext uri="{FF2B5EF4-FFF2-40B4-BE49-F238E27FC236}">
                <a16:creationId xmlns:a16="http://schemas.microsoft.com/office/drawing/2014/main" id="{33E0481E-EA25-171B-3191-385F5789A148}"/>
              </a:ext>
            </a:extLst>
          </p:cNvPr>
          <p:cNvGrpSpPr/>
          <p:nvPr/>
        </p:nvGrpSpPr>
        <p:grpSpPr>
          <a:xfrm>
            <a:off x="1656102" y="4426528"/>
            <a:ext cx="4316856" cy="1155558"/>
            <a:chOff x="1657164" y="4046221"/>
            <a:chExt cx="4316856" cy="1411581"/>
          </a:xfrm>
        </p:grpSpPr>
        <p:sp>
          <p:nvSpPr>
            <p:cNvPr id="8" name="ZoneTexte 7">
              <a:extLst>
                <a:ext uri="{FF2B5EF4-FFF2-40B4-BE49-F238E27FC236}">
                  <a16:creationId xmlns:a16="http://schemas.microsoft.com/office/drawing/2014/main" id="{04C8FABC-AE6C-C7B6-8830-A02B57E43826}"/>
                </a:ext>
              </a:extLst>
            </p:cNvPr>
            <p:cNvSpPr txBox="1"/>
            <p:nvPr/>
          </p:nvSpPr>
          <p:spPr>
            <a:xfrm>
              <a:off x="1657164" y="4057832"/>
              <a:ext cx="1529586" cy="769441"/>
            </a:xfrm>
            <a:prstGeom prst="rect">
              <a:avLst/>
            </a:prstGeom>
            <a:noFill/>
          </p:spPr>
          <p:txBody>
            <a:bodyPr wrap="none" rtlCol="0">
              <a:spAutoFit/>
            </a:bodyPr>
            <a:lstStyle/>
            <a:p>
              <a:r>
                <a:rPr lang="fr-FR" sz="4400" b="1" dirty="0">
                  <a:latin typeface="Archivo Condensed Light" pitchFamily="2" charset="0"/>
                  <a:cs typeface="Archivo Condensed Light" pitchFamily="2" charset="0"/>
                </a:rPr>
                <a:t>85,1 %</a:t>
              </a:r>
              <a:endParaRPr lang="fr-CA" sz="4400" b="1" dirty="0">
                <a:latin typeface="Archivo Condensed Light" pitchFamily="2" charset="0"/>
                <a:cs typeface="Archivo Condensed Light" pitchFamily="2" charset="0"/>
              </a:endParaRPr>
            </a:p>
          </p:txBody>
        </p:sp>
        <p:sp>
          <p:nvSpPr>
            <p:cNvPr id="9" name="Espace réservé du texte 3">
              <a:extLst>
                <a:ext uri="{FF2B5EF4-FFF2-40B4-BE49-F238E27FC236}">
                  <a16:creationId xmlns:a16="http://schemas.microsoft.com/office/drawing/2014/main" id="{2130C17C-E110-36E5-AC9B-0DCD0381208A}"/>
                </a:ext>
              </a:extLst>
            </p:cNvPr>
            <p:cNvSpPr txBox="1">
              <a:spLocks/>
            </p:cNvSpPr>
            <p:nvPr/>
          </p:nvSpPr>
          <p:spPr>
            <a:xfrm>
              <a:off x="3080698" y="4046221"/>
              <a:ext cx="2893322"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sz="1600" dirty="0">
                  <a:solidFill>
                    <a:schemeClr val="tx1"/>
                  </a:solidFill>
                </a:rPr>
                <a:t>des mères ayant un enfant de moins de 6 ans au </a:t>
              </a:r>
              <a:r>
                <a:rPr lang="fr-FR" sz="1600" b="1" dirty="0">
                  <a:solidFill>
                    <a:schemeClr val="tx1"/>
                  </a:solidFill>
                </a:rPr>
                <a:t>Québec </a:t>
              </a:r>
              <a:r>
                <a:rPr lang="fr-FR" sz="1600" dirty="0">
                  <a:solidFill>
                    <a:schemeClr val="tx1"/>
                  </a:solidFill>
                </a:rPr>
                <a:t>étaient en emploi en 2024.</a:t>
              </a:r>
            </a:p>
          </p:txBody>
        </p:sp>
      </p:grpSp>
      <p:grpSp>
        <p:nvGrpSpPr>
          <p:cNvPr id="11" name="Groupe 10">
            <a:extLst>
              <a:ext uri="{FF2B5EF4-FFF2-40B4-BE49-F238E27FC236}">
                <a16:creationId xmlns:a16="http://schemas.microsoft.com/office/drawing/2014/main" id="{92F74A8D-D4CA-DE91-B3A9-203CA4342456}"/>
              </a:ext>
            </a:extLst>
          </p:cNvPr>
          <p:cNvGrpSpPr/>
          <p:nvPr/>
        </p:nvGrpSpPr>
        <p:grpSpPr>
          <a:xfrm>
            <a:off x="6192877" y="4426528"/>
            <a:ext cx="4466414" cy="1414088"/>
            <a:chOff x="6216127" y="3897453"/>
            <a:chExt cx="4466414" cy="1414088"/>
          </a:xfrm>
        </p:grpSpPr>
        <p:sp>
          <p:nvSpPr>
            <p:cNvPr id="12" name="ZoneTexte 11">
              <a:extLst>
                <a:ext uri="{FF2B5EF4-FFF2-40B4-BE49-F238E27FC236}">
                  <a16:creationId xmlns:a16="http://schemas.microsoft.com/office/drawing/2014/main" id="{FF994558-1220-54FA-C744-CDE5703BEBBD}"/>
                </a:ext>
              </a:extLst>
            </p:cNvPr>
            <p:cNvSpPr txBox="1"/>
            <p:nvPr/>
          </p:nvSpPr>
          <p:spPr>
            <a:xfrm>
              <a:off x="6216127" y="3897453"/>
              <a:ext cx="1531188" cy="769441"/>
            </a:xfrm>
            <a:prstGeom prst="rect">
              <a:avLst/>
            </a:prstGeom>
            <a:noFill/>
          </p:spPr>
          <p:txBody>
            <a:bodyPr wrap="none" rtlCol="0">
              <a:spAutoFit/>
            </a:bodyPr>
            <a:lstStyle/>
            <a:p>
              <a:r>
                <a:rPr lang="fr-FR" sz="4400" b="1">
                  <a:latin typeface="Archivo Condensed Light" pitchFamily="2" charset="0"/>
                  <a:cs typeface="Archivo Condensed Light" pitchFamily="2" charset="0"/>
                </a:rPr>
                <a:t>78,6 %</a:t>
              </a:r>
              <a:endParaRPr lang="fr-CA" sz="4400" b="1">
                <a:latin typeface="Archivo Condensed Light" pitchFamily="2" charset="0"/>
                <a:cs typeface="Archivo Condensed Light" pitchFamily="2" charset="0"/>
              </a:endParaRPr>
            </a:p>
          </p:txBody>
        </p:sp>
        <p:sp>
          <p:nvSpPr>
            <p:cNvPr id="13" name="Espace réservé du texte 3">
              <a:extLst>
                <a:ext uri="{FF2B5EF4-FFF2-40B4-BE49-F238E27FC236}">
                  <a16:creationId xmlns:a16="http://schemas.microsoft.com/office/drawing/2014/main" id="{AD3FA56C-6EA8-65A0-F7F2-718CC38EDABF}"/>
                </a:ext>
              </a:extLst>
            </p:cNvPr>
            <p:cNvSpPr txBox="1">
              <a:spLocks/>
            </p:cNvSpPr>
            <p:nvPr/>
          </p:nvSpPr>
          <p:spPr>
            <a:xfrm>
              <a:off x="7695639" y="3899960"/>
              <a:ext cx="2986902"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sz="1600" dirty="0">
                  <a:solidFill>
                    <a:schemeClr val="tx1"/>
                  </a:solidFill>
                </a:rPr>
                <a:t>des mères ayant un enfant de moins de 6 ans en </a:t>
              </a:r>
              <a:r>
                <a:rPr lang="fr-FR" sz="1600" b="1" dirty="0">
                  <a:solidFill>
                    <a:schemeClr val="tx1"/>
                  </a:solidFill>
                </a:rPr>
                <a:t>Ontario</a:t>
              </a:r>
              <a:r>
                <a:rPr lang="fr-FR" sz="1600" dirty="0">
                  <a:solidFill>
                    <a:schemeClr val="tx1"/>
                  </a:solidFill>
                </a:rPr>
                <a:t> étaient en emploi en 2024.</a:t>
              </a:r>
              <a:endParaRPr lang="fr-FR" dirty="0">
                <a:solidFill>
                  <a:schemeClr val="tx1"/>
                </a:solidFill>
              </a:endParaRPr>
            </a:p>
            <a:p>
              <a:pPr lvl="2">
                <a:spcBef>
                  <a:spcPts val="0"/>
                </a:spcBef>
              </a:pPr>
              <a:endParaRPr lang="fr-FR" dirty="0">
                <a:solidFill>
                  <a:schemeClr val="tx1"/>
                </a:solidFill>
              </a:endParaRPr>
            </a:p>
          </p:txBody>
        </p:sp>
      </p:grpSp>
      <p:sp>
        <p:nvSpPr>
          <p:cNvPr id="15" name="ZoneTexte 14">
            <a:extLst>
              <a:ext uri="{FF2B5EF4-FFF2-40B4-BE49-F238E27FC236}">
                <a16:creationId xmlns:a16="http://schemas.microsoft.com/office/drawing/2014/main" id="{EAC4B267-12C4-E681-B4DA-6219E436E44A}"/>
              </a:ext>
            </a:extLst>
          </p:cNvPr>
          <p:cNvSpPr txBox="1"/>
          <p:nvPr/>
        </p:nvSpPr>
        <p:spPr>
          <a:xfrm>
            <a:off x="1673528" y="5598153"/>
            <a:ext cx="6143820" cy="253916"/>
          </a:xfrm>
          <a:prstGeom prst="rect">
            <a:avLst/>
          </a:prstGeom>
          <a:noFill/>
        </p:spPr>
        <p:txBody>
          <a:bodyPr wrap="square" rtlCol="0">
            <a:spAutoFit/>
          </a:bodyPr>
          <a:lstStyle/>
          <a:p>
            <a:r>
              <a:rPr lang="fr-FR" sz="1050" b="0" i="0" u="none" strike="noStrike" baseline="0" dirty="0">
                <a:latin typeface="Archivo Condensed Light" pitchFamily="2" charset="0"/>
              </a:rPr>
              <a:t>Source : </a:t>
            </a:r>
            <a:r>
              <a:rPr lang="fr-FR" sz="1050" dirty="0"/>
              <a:t>DINAN, S., et S. MATHIEU. </a:t>
            </a:r>
            <a:r>
              <a:rPr lang="fr-FR" sz="1050" i="1" dirty="0"/>
              <a:t>Le Québec, paradis des familles….vraiment</a:t>
            </a:r>
            <a:r>
              <a:rPr lang="fr-FR" sz="1050" dirty="0"/>
              <a:t>, [En ligne]</a:t>
            </a:r>
            <a:r>
              <a:rPr lang="fr-FR" sz="1050" i="1" dirty="0"/>
              <a:t>, </a:t>
            </a:r>
            <a:r>
              <a:rPr lang="fr-FR" sz="1050" dirty="0"/>
              <a:t>2025.</a:t>
            </a:r>
            <a:endParaRPr lang="fr-FR" sz="1050" b="0" i="0" u="none" strike="noStrike" baseline="0" dirty="0">
              <a:latin typeface="Archivo Condensed Light" pitchFamily="2" charset="0"/>
            </a:endParaRPr>
          </a:p>
        </p:txBody>
      </p:sp>
      <p:cxnSp>
        <p:nvCxnSpPr>
          <p:cNvPr id="14" name="Connecteur droit 13">
            <a:extLst>
              <a:ext uri="{FF2B5EF4-FFF2-40B4-BE49-F238E27FC236}">
                <a16:creationId xmlns:a16="http://schemas.microsoft.com/office/drawing/2014/main" id="{5080720C-549D-41C8-EE64-FCD5C120B316}"/>
              </a:ext>
            </a:extLst>
          </p:cNvPr>
          <p:cNvCxnSpPr>
            <a:cxnSpLocks/>
          </p:cNvCxnSpPr>
          <p:nvPr/>
        </p:nvCxnSpPr>
        <p:spPr>
          <a:xfrm rot="5400000">
            <a:off x="5479721" y="4982595"/>
            <a:ext cx="1080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956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6C109-B39D-7995-C7D2-B2776C6B975B}"/>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620415BE-3140-6AC5-2C97-953D220142A0}"/>
              </a:ext>
            </a:extLst>
          </p:cNvPr>
          <p:cNvSpPr>
            <a:spLocks noGrp="1"/>
          </p:cNvSpPr>
          <p:nvPr>
            <p:ph type="title"/>
          </p:nvPr>
        </p:nvSpPr>
        <p:spPr/>
        <p:txBody>
          <a:bodyPr/>
          <a:lstStyle/>
          <a:p>
            <a:r>
              <a:rPr lang="fr-FR">
                <a:solidFill>
                  <a:schemeClr val="tx1"/>
                </a:solidFill>
              </a:rPr>
              <a:t>Le positionnement du Québec sur la scène internationale</a:t>
            </a:r>
            <a:endParaRPr lang="fr-CA">
              <a:solidFill>
                <a:schemeClr val="tx1"/>
              </a:solidFill>
            </a:endParaRPr>
          </a:p>
        </p:txBody>
      </p:sp>
      <p:sp>
        <p:nvSpPr>
          <p:cNvPr id="3" name="Espace réservé du pied de page 2">
            <a:extLst>
              <a:ext uri="{FF2B5EF4-FFF2-40B4-BE49-F238E27FC236}">
                <a16:creationId xmlns:a16="http://schemas.microsoft.com/office/drawing/2014/main" id="{CC848565-C795-CD20-2C33-E3E46219868E}"/>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0C7C266F-2AA5-8271-BFF4-6ABA8B374446}"/>
              </a:ext>
            </a:extLst>
          </p:cNvPr>
          <p:cNvSpPr>
            <a:spLocks noGrp="1"/>
          </p:cNvSpPr>
          <p:nvPr>
            <p:ph type="sldNum" sz="quarter" idx="14"/>
          </p:nvPr>
        </p:nvSpPr>
        <p:spPr/>
        <p:txBody>
          <a:bodyPr/>
          <a:lstStyle/>
          <a:p>
            <a:fld id="{17A260D5-0A9B-6D4D-ABBB-AE3076EC2542}" type="slidenum">
              <a:rPr lang="fr-CA" smtClean="0"/>
              <a:pPr/>
              <a:t>54</a:t>
            </a:fld>
            <a:endParaRPr lang="fr-CA" sz="1400"/>
          </a:p>
        </p:txBody>
      </p:sp>
      <p:sp>
        <p:nvSpPr>
          <p:cNvPr id="10" name="Espace réservé du texte 3">
            <a:extLst>
              <a:ext uri="{FF2B5EF4-FFF2-40B4-BE49-F238E27FC236}">
                <a16:creationId xmlns:a16="http://schemas.microsoft.com/office/drawing/2014/main" id="{5C6192ED-CA72-A5A0-1B5A-C486253CA3B3}"/>
              </a:ext>
            </a:extLst>
          </p:cNvPr>
          <p:cNvSpPr txBox="1">
            <a:spLocks/>
          </p:cNvSpPr>
          <p:nvPr/>
        </p:nvSpPr>
        <p:spPr>
          <a:xfrm>
            <a:off x="557494" y="1842552"/>
            <a:ext cx="9739445" cy="158644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Si le Québec se distingue avantageusement du reste du Canada lorsqu’il est question des politiques et des programmes voués à la petite enfance, son positionnement en tant que modèle à suivre apparaît plus contrasté lorsqu’on le compare à certains pays de l’Organisation de coopération et de développement économiques (OCDE).</a:t>
            </a:r>
          </a:p>
        </p:txBody>
      </p:sp>
      <p:sp>
        <p:nvSpPr>
          <p:cNvPr id="2" name="Forme libre 24">
            <a:extLst>
              <a:ext uri="{FF2B5EF4-FFF2-40B4-BE49-F238E27FC236}">
                <a16:creationId xmlns:a16="http://schemas.microsoft.com/office/drawing/2014/main" id="{A806802A-6CC8-FBDB-46FE-394BD45AE28B}"/>
              </a:ext>
            </a:extLst>
          </p:cNvPr>
          <p:cNvSpPr/>
          <p:nvPr/>
        </p:nvSpPr>
        <p:spPr>
          <a:xfrm>
            <a:off x="9530374" y="4127906"/>
            <a:ext cx="1243591" cy="1243050"/>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253B47"/>
          </a:solidFill>
          <a:ln w="9507" cap="flat">
            <a:noFill/>
            <a:prstDash val="solid"/>
            <a:miter/>
          </a:ln>
        </p:spPr>
        <p:txBody>
          <a:bodyPr/>
          <a:lstStyle/>
          <a:p>
            <a:endParaRPr lang="fr-CA"/>
          </a:p>
        </p:txBody>
      </p:sp>
      <p:grpSp>
        <p:nvGrpSpPr>
          <p:cNvPr id="6" name="Graphique 18">
            <a:extLst>
              <a:ext uri="{FF2B5EF4-FFF2-40B4-BE49-F238E27FC236}">
                <a16:creationId xmlns:a16="http://schemas.microsoft.com/office/drawing/2014/main" id="{4000C583-9FF3-6934-9EC0-DDC5926EBD58}"/>
              </a:ext>
            </a:extLst>
          </p:cNvPr>
          <p:cNvGrpSpPr/>
          <p:nvPr/>
        </p:nvGrpSpPr>
        <p:grpSpPr>
          <a:xfrm>
            <a:off x="7212986" y="4889888"/>
            <a:ext cx="1637473" cy="1382840"/>
            <a:chOff x="3606800" y="4724290"/>
            <a:chExt cx="1637473" cy="1382840"/>
          </a:xfrm>
          <a:solidFill>
            <a:srgbClr val="728C30"/>
          </a:solidFill>
        </p:grpSpPr>
        <p:grpSp>
          <p:nvGrpSpPr>
            <p:cNvPr id="8" name="Graphique 18">
              <a:extLst>
                <a:ext uri="{FF2B5EF4-FFF2-40B4-BE49-F238E27FC236}">
                  <a16:creationId xmlns:a16="http://schemas.microsoft.com/office/drawing/2014/main" id="{E4FCD8B1-DB38-96D4-6480-EC457CA7ECBA}"/>
                </a:ext>
              </a:extLst>
            </p:cNvPr>
            <p:cNvGrpSpPr/>
            <p:nvPr/>
          </p:nvGrpSpPr>
          <p:grpSpPr>
            <a:xfrm>
              <a:off x="3606800" y="4755556"/>
              <a:ext cx="1637473" cy="1284474"/>
              <a:chOff x="3606800" y="4755556"/>
              <a:chExt cx="1637473" cy="1284474"/>
            </a:xfrm>
            <a:solidFill>
              <a:srgbClr val="728C30"/>
            </a:solidFill>
          </p:grpSpPr>
          <p:sp>
            <p:nvSpPr>
              <p:cNvPr id="11" name="Forme libre 27">
                <a:extLst>
                  <a:ext uri="{FF2B5EF4-FFF2-40B4-BE49-F238E27FC236}">
                    <a16:creationId xmlns:a16="http://schemas.microsoft.com/office/drawing/2014/main" id="{6B597341-42C0-82CF-E57C-4D618779191A}"/>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sp>
            <p:nvSpPr>
              <p:cNvPr id="12" name="Forme libre 28">
                <a:extLst>
                  <a:ext uri="{FF2B5EF4-FFF2-40B4-BE49-F238E27FC236}">
                    <a16:creationId xmlns:a16="http://schemas.microsoft.com/office/drawing/2014/main" id="{2568DFC2-9E2B-B571-77DF-062A888A958C}"/>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grpSp>
        <p:sp>
          <p:nvSpPr>
            <p:cNvPr id="9" name="Forme libre 29">
              <a:extLst>
                <a:ext uri="{FF2B5EF4-FFF2-40B4-BE49-F238E27FC236}">
                  <a16:creationId xmlns:a16="http://schemas.microsoft.com/office/drawing/2014/main" id="{E54B869B-C98D-64AB-4AEA-3E4542327DCF}"/>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solidFill>
              <a:srgbClr val="728C30"/>
            </a:solidFill>
            <a:ln w="9507" cap="flat">
              <a:noFill/>
              <a:prstDash val="solid"/>
              <a:miter/>
            </a:ln>
          </p:spPr>
          <p:txBody>
            <a:bodyPr/>
            <a:lstStyle/>
            <a:p>
              <a:endParaRPr lang="fr-CA"/>
            </a:p>
          </p:txBody>
        </p:sp>
      </p:grpSp>
      <p:grpSp>
        <p:nvGrpSpPr>
          <p:cNvPr id="13" name="Graphique 18">
            <a:extLst>
              <a:ext uri="{FF2B5EF4-FFF2-40B4-BE49-F238E27FC236}">
                <a16:creationId xmlns:a16="http://schemas.microsoft.com/office/drawing/2014/main" id="{BB67C168-D51A-1401-70DF-7491047A09F8}"/>
              </a:ext>
            </a:extLst>
          </p:cNvPr>
          <p:cNvGrpSpPr/>
          <p:nvPr/>
        </p:nvGrpSpPr>
        <p:grpSpPr>
          <a:xfrm rot="21266274">
            <a:off x="10347243" y="2409915"/>
            <a:ext cx="1148583" cy="826749"/>
            <a:chOff x="5527194" y="5559988"/>
            <a:chExt cx="1148583" cy="826749"/>
          </a:xfrm>
          <a:solidFill>
            <a:srgbClr val="E50B14"/>
          </a:solidFill>
        </p:grpSpPr>
        <p:sp>
          <p:nvSpPr>
            <p:cNvPr id="14" name="Rectangle 13">
              <a:extLst>
                <a:ext uri="{FF2B5EF4-FFF2-40B4-BE49-F238E27FC236}">
                  <a16:creationId xmlns:a16="http://schemas.microsoft.com/office/drawing/2014/main" id="{00FE54CD-EC66-AF8D-4F65-11D094535C97}"/>
                </a:ext>
              </a:extLst>
            </p:cNvPr>
            <p:cNvSpPr/>
            <p:nvPr/>
          </p:nvSpPr>
          <p:spPr>
            <a:xfrm rot="-180034">
              <a:off x="5535029" y="5588797"/>
              <a:ext cx="1109800" cy="328272"/>
            </a:xfrm>
            <a:prstGeom prst="rect">
              <a:avLst/>
            </a:prstGeom>
            <a:solidFill>
              <a:srgbClr val="E50B14"/>
            </a:solidFill>
            <a:ln w="9507" cap="flat">
              <a:noFill/>
              <a:prstDash val="solid"/>
              <a:miter/>
            </a:ln>
          </p:spPr>
          <p:txBody>
            <a:bodyPr/>
            <a:lstStyle/>
            <a:p>
              <a:endParaRPr lang="fr-CA"/>
            </a:p>
          </p:txBody>
        </p:sp>
        <p:sp>
          <p:nvSpPr>
            <p:cNvPr id="15" name="Rectangle 14">
              <a:extLst>
                <a:ext uri="{FF2B5EF4-FFF2-40B4-BE49-F238E27FC236}">
                  <a16:creationId xmlns:a16="http://schemas.microsoft.com/office/drawing/2014/main" id="{5834A91A-69BC-7DD4-BA0C-BB068B4E0994}"/>
                </a:ext>
              </a:extLst>
            </p:cNvPr>
            <p:cNvSpPr/>
            <p:nvPr/>
          </p:nvSpPr>
          <p:spPr>
            <a:xfrm rot="-180034">
              <a:off x="5558143" y="6029656"/>
              <a:ext cx="1109800" cy="328272"/>
            </a:xfrm>
            <a:prstGeom prst="rect">
              <a:avLst/>
            </a:prstGeom>
            <a:solidFill>
              <a:srgbClr val="E50B14"/>
            </a:solidFill>
            <a:ln w="9507" cap="flat">
              <a:noFill/>
              <a:prstDash val="solid"/>
              <a:miter/>
            </a:ln>
          </p:spPr>
          <p:txBody>
            <a:bodyPr/>
            <a:lstStyle/>
            <a:p>
              <a:endParaRPr lang="fr-CA"/>
            </a:p>
          </p:txBody>
        </p:sp>
      </p:grpSp>
    </p:spTree>
    <p:extLst>
      <p:ext uri="{BB962C8B-B14F-4D97-AF65-F5344CB8AC3E}">
        <p14:creationId xmlns:p14="http://schemas.microsoft.com/office/powerpoint/2010/main" val="26391200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623FD-A4B5-66A8-63FD-1BAA09A5F52A}"/>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A4D532C6-06A8-8600-5534-6F3FFDA18F8D}"/>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5" name="Espace réservé du numéro de diapositive 4">
            <a:extLst>
              <a:ext uri="{FF2B5EF4-FFF2-40B4-BE49-F238E27FC236}">
                <a16:creationId xmlns:a16="http://schemas.microsoft.com/office/drawing/2014/main" id="{506AA6E6-83C5-D75A-3D34-B965222A2D89}"/>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8" name="Espace réservé du texte 6">
            <a:extLst>
              <a:ext uri="{FF2B5EF4-FFF2-40B4-BE49-F238E27FC236}">
                <a16:creationId xmlns:a16="http://schemas.microsoft.com/office/drawing/2014/main" id="{65803720-7DBC-8C4D-E3FE-AD8A96E37260}"/>
              </a:ext>
            </a:extLst>
          </p:cNvPr>
          <p:cNvSpPr txBox="1">
            <a:spLocks/>
          </p:cNvSpPr>
          <p:nvPr/>
        </p:nvSpPr>
        <p:spPr>
          <a:xfrm>
            <a:off x="5255812" y="1796836"/>
            <a:ext cx="6267956" cy="3604504"/>
          </a:xfrm>
          <a:prstGeom prst="roundRect">
            <a:avLst>
              <a:gd name="adj" fmla="val 5671"/>
            </a:avLst>
          </a:prstGeom>
          <a:solidFill>
            <a:srgbClr val="B0D6EB">
              <a:alpha val="50000"/>
            </a:srgbClr>
          </a:solidFill>
        </p:spPr>
        <p:txBody>
          <a:bodyPr vert="horz" lIns="180000" tIns="180000" rIns="18000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sz="1600">
                <a:solidFill>
                  <a:schemeClr val="tx1"/>
                </a:solidFill>
              </a:rPr>
              <a:t>En Suède, les parents ont droit à 480 jours de congé (environ 69 semaines), qu’ils peuvent prendre jusqu’aux 12 ans de l’enfant. Ils peuvent également transférer une partie de leurs prestations parentales à d’autres membres de la famille, comme les grands-parents.</a:t>
            </a:r>
          </a:p>
          <a:p>
            <a:pPr lvl="2"/>
            <a:r>
              <a:rPr lang="fr-FR" sz="1600">
                <a:solidFill>
                  <a:schemeClr val="tx1"/>
                </a:solidFill>
              </a:rPr>
              <a:t>Adopter une telle approche des congés, sans toutefois allonger le nombre de semaines de prestations, avec des jours non partageables entre parents, facilite la conciliation travail-famille sans renforcer les inégalités de genre dans la répartition des soins.</a:t>
            </a:r>
          </a:p>
          <a:p>
            <a:pPr lvl="2"/>
            <a:endParaRPr lang="fr-FR" sz="1600">
              <a:solidFill>
                <a:schemeClr val="tx1"/>
              </a:solidFill>
            </a:endParaRPr>
          </a:p>
        </p:txBody>
      </p:sp>
      <p:sp>
        <p:nvSpPr>
          <p:cNvPr id="2" name="Titre 4">
            <a:extLst>
              <a:ext uri="{FF2B5EF4-FFF2-40B4-BE49-F238E27FC236}">
                <a16:creationId xmlns:a16="http://schemas.microsoft.com/office/drawing/2014/main" id="{FECF18EB-A0ED-1657-2432-095F68B7EEE7}"/>
              </a:ext>
            </a:extLst>
          </p:cNvPr>
          <p:cNvSpPr>
            <a:spLocks noGrp="1"/>
          </p:cNvSpPr>
          <p:nvPr>
            <p:ph type="title"/>
          </p:nvPr>
        </p:nvSpPr>
        <p:spPr>
          <a:xfrm>
            <a:off x="623887" y="620713"/>
            <a:ext cx="10899881" cy="1069975"/>
          </a:xfrm>
        </p:spPr>
        <p:txBody>
          <a:bodyPr/>
          <a:lstStyle/>
          <a:p>
            <a:r>
              <a:rPr lang="fr-FR">
                <a:solidFill>
                  <a:schemeClr val="tx1"/>
                </a:solidFill>
              </a:rPr>
              <a:t>La prise de congé parental par les pères sur la scène internationale</a:t>
            </a:r>
            <a:endParaRPr lang="fr-CA">
              <a:solidFill>
                <a:schemeClr val="tx1"/>
              </a:solidFill>
            </a:endParaRPr>
          </a:p>
        </p:txBody>
      </p:sp>
      <p:sp>
        <p:nvSpPr>
          <p:cNvPr id="7" name="ZoneTexte 6">
            <a:extLst>
              <a:ext uri="{FF2B5EF4-FFF2-40B4-BE49-F238E27FC236}">
                <a16:creationId xmlns:a16="http://schemas.microsoft.com/office/drawing/2014/main" id="{DEA8093A-6C60-0491-2815-F9486F7BE793}"/>
              </a:ext>
            </a:extLst>
          </p:cNvPr>
          <p:cNvSpPr txBox="1"/>
          <p:nvPr/>
        </p:nvSpPr>
        <p:spPr>
          <a:xfrm>
            <a:off x="623887" y="1954884"/>
            <a:ext cx="4150132" cy="3386696"/>
          </a:xfrm>
          <a:prstGeom prst="rect">
            <a:avLst/>
          </a:prstGeom>
          <a:noFill/>
        </p:spPr>
        <p:txBody>
          <a:bodyPr wrap="square">
            <a:spAutoFit/>
          </a:body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Le Québec est le seul endroit en Amérique du Nord où un </a:t>
            </a:r>
            <a:r>
              <a:rPr kumimoji="0" lang="fr-FR" sz="1800" b="1" i="0" u="none" strike="noStrike" kern="1200" cap="none" spc="0" normalizeH="0" baseline="0" noProof="0">
                <a:ln>
                  <a:noFill/>
                </a:ln>
                <a:solidFill>
                  <a:srgbClr val="000000"/>
                </a:solidFill>
                <a:effectLst/>
                <a:uLnTx/>
                <a:uFillTx/>
                <a:latin typeface="Archivo"/>
                <a:ea typeface="+mn-ea"/>
                <a:cs typeface="+mn-cs"/>
              </a:rPr>
              <a:t>congé de paternité</a:t>
            </a:r>
            <a:r>
              <a:rPr kumimoji="0" lang="fr-FR" sz="1800" b="0" i="0" u="none" strike="noStrike" kern="1200" cap="none" spc="0" normalizeH="0" baseline="0" noProof="0">
                <a:ln>
                  <a:noFill/>
                </a:ln>
                <a:solidFill>
                  <a:srgbClr val="000000"/>
                </a:solidFill>
                <a:effectLst/>
                <a:uLnTx/>
                <a:uFillTx/>
                <a:latin typeface="Archivo"/>
                <a:ea typeface="+mn-ea"/>
                <a:cs typeface="+mn-cs"/>
              </a:rPr>
              <a:t> rémunéré est réservé exclusivement aux pères admissibles. Toutefois, lorsqu’on compare le nombre de semaines qui leur sont spécifiquement réservées, soit cinq, </a:t>
            </a:r>
            <a:r>
              <a:rPr kumimoji="0" lang="fr-FR" sz="1800" b="1" i="0" u="none" strike="noStrike" kern="1200" cap="none" spc="0" normalizeH="0" baseline="0" noProof="0">
                <a:ln>
                  <a:noFill/>
                </a:ln>
                <a:solidFill>
                  <a:srgbClr val="000000"/>
                </a:solidFill>
                <a:effectLst/>
                <a:uLnTx/>
                <a:uFillTx/>
                <a:latin typeface="Archivo"/>
                <a:ea typeface="+mn-ea"/>
                <a:cs typeface="+mn-cs"/>
              </a:rPr>
              <a:t>le Québec se situe sous la moyenne des pays de l’OCD</a:t>
            </a:r>
            <a:r>
              <a:rPr kumimoji="0" lang="fr-FR" sz="1800" b="0" i="0" u="none" strike="noStrike" kern="1200" cap="none" spc="0" normalizeH="0" baseline="0" noProof="0">
                <a:ln>
                  <a:noFill/>
                </a:ln>
                <a:solidFill>
                  <a:srgbClr val="000000"/>
                </a:solidFill>
                <a:effectLst/>
                <a:uLnTx/>
                <a:uFillTx/>
                <a:latin typeface="Archivo"/>
                <a:ea typeface="+mn-ea"/>
                <a:cs typeface="+mn-cs"/>
              </a:rPr>
              <a:t>E, qui est d’environ dix semaines.</a:t>
            </a: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Tree>
    <p:extLst>
      <p:ext uri="{BB962C8B-B14F-4D97-AF65-F5344CB8AC3E}">
        <p14:creationId xmlns:p14="http://schemas.microsoft.com/office/powerpoint/2010/main" val="35409305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E77DF-61E2-EEDA-F50B-EFF2D9CFB4ED}"/>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E77FA330-E372-9CE2-AEA3-B13484603B80}"/>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215767CA-B6AD-2AEC-EE6E-60B72649D68A}"/>
              </a:ext>
            </a:extLst>
          </p:cNvPr>
          <p:cNvSpPr>
            <a:spLocks noGrp="1"/>
          </p:cNvSpPr>
          <p:nvPr>
            <p:ph type="sldNum" sz="quarter" idx="14"/>
          </p:nvPr>
        </p:nvSpPr>
        <p:spPr/>
        <p:txBody>
          <a:bodyPr/>
          <a:lstStyle/>
          <a:p>
            <a:fld id="{17A260D5-0A9B-6D4D-ABBB-AE3076EC2542}" type="slidenum">
              <a:rPr lang="fr-CA" smtClean="0"/>
              <a:pPr/>
              <a:t>56</a:t>
            </a:fld>
            <a:endParaRPr lang="fr-CA" sz="1400"/>
          </a:p>
        </p:txBody>
      </p:sp>
      <p:sp>
        <p:nvSpPr>
          <p:cNvPr id="9" name="ZoneTexte 8">
            <a:extLst>
              <a:ext uri="{FF2B5EF4-FFF2-40B4-BE49-F238E27FC236}">
                <a16:creationId xmlns:a16="http://schemas.microsoft.com/office/drawing/2014/main" id="{98474F46-93E3-0D6B-EAC0-3CD159055455}"/>
              </a:ext>
            </a:extLst>
          </p:cNvPr>
          <p:cNvSpPr txBox="1"/>
          <p:nvPr/>
        </p:nvSpPr>
        <p:spPr>
          <a:xfrm>
            <a:off x="1923376" y="5652576"/>
            <a:ext cx="8198819" cy="577081"/>
          </a:xfrm>
          <a:prstGeom prst="rect">
            <a:avLst/>
          </a:prstGeom>
          <a:noFill/>
        </p:spPr>
        <p:txBody>
          <a:bodyPr wrap="square" rtlCol="0">
            <a:spAutoFit/>
          </a:bodyPr>
          <a:lstStyle/>
          <a:p>
            <a:r>
              <a:rPr lang="fr-FR" sz="1050" b="0" i="0" u="none" strike="noStrike" baseline="0">
                <a:latin typeface="Archivo Condensed Light" pitchFamily="2" charset="0"/>
              </a:rPr>
              <a:t>Note : Le nombre de semaines indiqué correspond au total des semaines de congé de paternité payé et des semaines de congé parental payé réservées au père. Le taux de remplacement du revenu varie.</a:t>
            </a:r>
          </a:p>
          <a:p>
            <a:r>
              <a:rPr lang="fr-FR" sz="1050" b="0" i="0" u="none" strike="noStrike" baseline="0">
                <a:latin typeface="Archivo Condensed Light" pitchFamily="2" charset="0"/>
              </a:rPr>
              <a:t>Source : BOUCHER, G. </a:t>
            </a:r>
            <a:r>
              <a:rPr lang="fr-FR" sz="1050" b="0" i="1" u="none" strike="noStrike" baseline="0">
                <a:latin typeface="Archivo Condensed Light" pitchFamily="2" charset="0"/>
              </a:rPr>
              <a:t>Régime québécois d’assurance parentale : trois pistes pour le bonifier</a:t>
            </a:r>
            <a:r>
              <a:rPr lang="fr-FR" sz="1050" b="0" i="0" u="none" strike="noStrike" baseline="0">
                <a:latin typeface="Archivo Condensed Light" pitchFamily="2" charset="0"/>
              </a:rPr>
              <a:t>, Observatoire des tout-petits, 2024.</a:t>
            </a:r>
          </a:p>
        </p:txBody>
      </p:sp>
      <p:pic>
        <p:nvPicPr>
          <p:cNvPr id="8" name="Image 7">
            <a:extLst>
              <a:ext uri="{FF2B5EF4-FFF2-40B4-BE49-F238E27FC236}">
                <a16:creationId xmlns:a16="http://schemas.microsoft.com/office/drawing/2014/main" id="{D0DB3432-DE81-F395-EC6F-B07C07746F8C}"/>
              </a:ext>
            </a:extLst>
          </p:cNvPr>
          <p:cNvPicPr>
            <a:picLocks noChangeAspect="1"/>
          </p:cNvPicPr>
          <p:nvPr/>
        </p:nvPicPr>
        <p:blipFill>
          <a:blip r:embed="rId3"/>
          <a:stretch>
            <a:fillRect/>
          </a:stretch>
        </p:blipFill>
        <p:spPr>
          <a:xfrm>
            <a:off x="1723571" y="2289782"/>
            <a:ext cx="8087854" cy="3362794"/>
          </a:xfrm>
          <a:prstGeom prst="rect">
            <a:avLst/>
          </a:prstGeom>
        </p:spPr>
      </p:pic>
      <p:sp>
        <p:nvSpPr>
          <p:cNvPr id="12" name="Titre 4">
            <a:extLst>
              <a:ext uri="{FF2B5EF4-FFF2-40B4-BE49-F238E27FC236}">
                <a16:creationId xmlns:a16="http://schemas.microsoft.com/office/drawing/2014/main" id="{287CFDE2-50F7-AA8A-6A89-98C147808104}"/>
              </a:ext>
            </a:extLst>
          </p:cNvPr>
          <p:cNvSpPr txBox="1">
            <a:spLocks/>
          </p:cNvSpPr>
          <p:nvPr/>
        </p:nvSpPr>
        <p:spPr>
          <a:xfrm>
            <a:off x="776288" y="773113"/>
            <a:ext cx="10747482"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r>
              <a:rPr lang="fr-FR">
                <a:solidFill>
                  <a:schemeClr val="tx1"/>
                </a:solidFill>
              </a:rPr>
              <a:t>La prise de congé parental par les pères sur la scène internationale</a:t>
            </a:r>
          </a:p>
        </p:txBody>
      </p:sp>
      <p:sp>
        <p:nvSpPr>
          <p:cNvPr id="6" name="ZoneTexte 5">
            <a:extLst>
              <a:ext uri="{FF2B5EF4-FFF2-40B4-BE49-F238E27FC236}">
                <a16:creationId xmlns:a16="http://schemas.microsoft.com/office/drawing/2014/main" id="{88336818-4CF5-1BF8-1153-4BCD07EBBD5B}"/>
              </a:ext>
            </a:extLst>
          </p:cNvPr>
          <p:cNvSpPr txBox="1"/>
          <p:nvPr/>
        </p:nvSpPr>
        <p:spPr>
          <a:xfrm>
            <a:off x="2966892" y="2068660"/>
            <a:ext cx="5601212" cy="307777"/>
          </a:xfrm>
          <a:prstGeom prst="rect">
            <a:avLst/>
          </a:prstGeom>
          <a:noFill/>
        </p:spPr>
        <p:txBody>
          <a:bodyPr wrap="none" rtlCol="0">
            <a:spAutoFit/>
          </a:bodyPr>
          <a:lstStyle/>
          <a:p>
            <a:pPr algn="ctr"/>
            <a:r>
              <a:rPr lang="fr-FR" sz="1400" b="0" i="0" u="none" strike="noStrike" baseline="0">
                <a:latin typeface="Archivo Condensed Condensed" panose="020B0604020202020204" charset="0"/>
                <a:cs typeface="Archivo Condensed Condensed" panose="020B0604020202020204" charset="0"/>
              </a:rPr>
              <a:t>Nombre de semaines payées réservées aux pères, certains pays de l’OCDE en 2022</a:t>
            </a:r>
          </a:p>
        </p:txBody>
      </p:sp>
    </p:spTree>
    <p:extLst>
      <p:ext uri="{BB962C8B-B14F-4D97-AF65-F5344CB8AC3E}">
        <p14:creationId xmlns:p14="http://schemas.microsoft.com/office/powerpoint/2010/main" val="9098645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5C312-2F92-CBEA-AEA4-B18EA7232792}"/>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CE9C9AE4-49D7-7C48-2768-1B019F55BD94}"/>
              </a:ext>
            </a:extLst>
          </p:cNvPr>
          <p:cNvSpPr>
            <a:spLocks noGrp="1"/>
          </p:cNvSpPr>
          <p:nvPr>
            <p:ph type="title"/>
          </p:nvPr>
        </p:nvSpPr>
        <p:spPr/>
        <p:txBody>
          <a:bodyPr/>
          <a:lstStyle/>
          <a:p>
            <a:r>
              <a:rPr lang="fr-FR">
                <a:solidFill>
                  <a:schemeClr val="tx1"/>
                </a:solidFill>
              </a:rPr>
              <a:t>L’accès à un service de garde éducatif à l’enfance</a:t>
            </a:r>
            <a:endParaRPr lang="fr-CA">
              <a:solidFill>
                <a:schemeClr val="tx1"/>
              </a:solidFill>
            </a:endParaRPr>
          </a:p>
        </p:txBody>
      </p:sp>
      <p:sp>
        <p:nvSpPr>
          <p:cNvPr id="3" name="Espace réservé du pied de page 2">
            <a:extLst>
              <a:ext uri="{FF2B5EF4-FFF2-40B4-BE49-F238E27FC236}">
                <a16:creationId xmlns:a16="http://schemas.microsoft.com/office/drawing/2014/main" id="{CD89301E-EBED-C870-5DD9-A8753743F327}"/>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32E7EDEF-E857-0FAC-E819-DD73EAB56CC1}"/>
              </a:ext>
            </a:extLst>
          </p:cNvPr>
          <p:cNvSpPr>
            <a:spLocks noGrp="1"/>
          </p:cNvSpPr>
          <p:nvPr>
            <p:ph type="sldNum" sz="quarter" idx="14"/>
          </p:nvPr>
        </p:nvSpPr>
        <p:spPr/>
        <p:txBody>
          <a:bodyPr/>
          <a:lstStyle/>
          <a:p>
            <a:fld id="{17A260D5-0A9B-6D4D-ABBB-AE3076EC2542}" type="slidenum">
              <a:rPr lang="fr-CA" smtClean="0"/>
              <a:pPr/>
              <a:t>57</a:t>
            </a:fld>
            <a:endParaRPr lang="fr-CA" sz="1400"/>
          </a:p>
        </p:txBody>
      </p:sp>
      <p:sp>
        <p:nvSpPr>
          <p:cNvPr id="7" name="Rounded Rectangle 28">
            <a:extLst>
              <a:ext uri="{FF2B5EF4-FFF2-40B4-BE49-F238E27FC236}">
                <a16:creationId xmlns:a16="http://schemas.microsoft.com/office/drawing/2014/main" id="{C3415113-2A4E-70EE-6727-764D5469A10C}"/>
              </a:ext>
            </a:extLst>
          </p:cNvPr>
          <p:cNvSpPr/>
          <p:nvPr/>
        </p:nvSpPr>
        <p:spPr>
          <a:xfrm>
            <a:off x="623887" y="1804902"/>
            <a:ext cx="10606088" cy="1448661"/>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BBF62ECE-1C10-18A6-A964-C64846062ABF}"/>
              </a:ext>
            </a:extLst>
          </p:cNvPr>
          <p:cNvSpPr txBox="1">
            <a:spLocks/>
          </p:cNvSpPr>
          <p:nvPr/>
        </p:nvSpPr>
        <p:spPr>
          <a:xfrm>
            <a:off x="803985" y="1967785"/>
            <a:ext cx="10038186" cy="120071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Des pays européens ont mis en place des politiques pour garantir aux enfants âgés de 6 à 18 mois une place en service de garde dès la fin du congé parental, soit le Danemark, l’Allemagne, l’Estonie, la Lettonie, la Slovénie, la Finlande, la Suède et la Norvège.</a:t>
            </a:r>
          </a:p>
        </p:txBody>
      </p:sp>
      <p:sp>
        <p:nvSpPr>
          <p:cNvPr id="6" name="Espace réservé du texte 3">
            <a:extLst>
              <a:ext uri="{FF2B5EF4-FFF2-40B4-BE49-F238E27FC236}">
                <a16:creationId xmlns:a16="http://schemas.microsoft.com/office/drawing/2014/main" id="{D854A5E8-E359-FE51-48B5-9C4A7D647A36}"/>
              </a:ext>
            </a:extLst>
          </p:cNvPr>
          <p:cNvSpPr txBox="1">
            <a:spLocks/>
          </p:cNvSpPr>
          <p:nvPr/>
        </p:nvSpPr>
        <p:spPr>
          <a:xfrm>
            <a:off x="669916" y="3532097"/>
            <a:ext cx="10606088" cy="247662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La Norvège est souvent citée en exemple en raison de son réseau de services de garde éducatifs subventionnés de haute qualité que fréquentent 90 % des enfants de 1 à 5 ans. Tous les établissements, qu’ils soient privés ou publics, doivent respecter les mêmes critères pour garantir la qualité des services offerts. Financé à 85 % par l’État et les municipalités, ce modèle repose sur un fort consensus politique. </a:t>
            </a:r>
            <a:r>
              <a:rPr lang="fr-FR" b="1">
                <a:solidFill>
                  <a:schemeClr val="tx1"/>
                </a:solidFill>
              </a:rPr>
              <a:t>L’accès à des services de garde abordables et de qualité n’est pas uniquement considéré comme un service aux familles, mais aussi comme étant un investissement pour la société dans son ensemble et l’avenir du pays</a:t>
            </a:r>
            <a:r>
              <a:rPr lang="fr-FR">
                <a:solidFill>
                  <a:schemeClr val="tx1"/>
                </a:solidFill>
              </a:rPr>
              <a:t>.</a:t>
            </a:r>
          </a:p>
        </p:txBody>
      </p:sp>
    </p:spTree>
    <p:extLst>
      <p:ext uri="{BB962C8B-B14F-4D97-AF65-F5344CB8AC3E}">
        <p14:creationId xmlns:p14="http://schemas.microsoft.com/office/powerpoint/2010/main" val="11000607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882E7-E796-1A23-7975-109ED5211C57}"/>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F387B7D3-3538-96EA-9173-C968DFC25B3F}"/>
              </a:ext>
            </a:extLst>
          </p:cNvPr>
          <p:cNvSpPr>
            <a:spLocks noGrp="1"/>
          </p:cNvSpPr>
          <p:nvPr>
            <p:ph type="ctrTitle"/>
          </p:nvPr>
        </p:nvSpPr>
        <p:spPr/>
        <p:txBody>
          <a:bodyPr/>
          <a:lstStyle/>
          <a:p>
            <a:r>
              <a:rPr lang="fr-CA">
                <a:solidFill>
                  <a:schemeClr val="tx1"/>
                </a:solidFill>
                <a:latin typeface="+mn-lt"/>
              </a:rPr>
              <a:t>Des investissements efficaces</a:t>
            </a:r>
          </a:p>
        </p:txBody>
      </p:sp>
      <p:sp>
        <p:nvSpPr>
          <p:cNvPr id="19" name="Sous-titre 18">
            <a:extLst>
              <a:ext uri="{FF2B5EF4-FFF2-40B4-BE49-F238E27FC236}">
                <a16:creationId xmlns:a16="http://schemas.microsoft.com/office/drawing/2014/main" id="{4680554D-762D-A373-E235-A88408B56F0F}"/>
              </a:ext>
            </a:extLst>
          </p:cNvPr>
          <p:cNvSpPr>
            <a:spLocks noGrp="1"/>
          </p:cNvSpPr>
          <p:nvPr>
            <p:ph type="subTitle" idx="1"/>
          </p:nvPr>
        </p:nvSpPr>
        <p:spPr>
          <a:xfrm>
            <a:off x="623888" y="1805667"/>
            <a:ext cx="1289995" cy="405189"/>
          </a:xfrm>
        </p:spPr>
        <p:txBody>
          <a:bodyPr>
            <a:spAutoFit/>
          </a:bodyPr>
          <a:lstStyle/>
          <a:p>
            <a:r>
              <a:rPr lang="fr-CA">
                <a:solidFill>
                  <a:schemeClr val="tx1"/>
                </a:solidFill>
              </a:rPr>
              <a:t>Chapitre 3</a:t>
            </a:r>
          </a:p>
        </p:txBody>
      </p:sp>
      <p:pic>
        <p:nvPicPr>
          <p:cNvPr id="2" name="Image 1">
            <a:extLst>
              <a:ext uri="{FF2B5EF4-FFF2-40B4-BE49-F238E27FC236}">
                <a16:creationId xmlns:a16="http://schemas.microsoft.com/office/drawing/2014/main" id="{B8DEFB06-8DBA-9507-DE34-8858FDFE5F09}"/>
              </a:ext>
            </a:extLst>
          </p:cNvPr>
          <p:cNvPicPr>
            <a:picLocks noChangeAspect="1"/>
          </p:cNvPicPr>
          <p:nvPr/>
        </p:nvPicPr>
        <p:blipFill>
          <a:blip r:embed="rId2"/>
          <a:srcRect/>
          <a:stretch/>
        </p:blipFill>
        <p:spPr>
          <a:xfrm>
            <a:off x="5868355" y="-249644"/>
            <a:ext cx="5996305" cy="6804660"/>
          </a:xfrm>
          <a:prstGeom prst="rect">
            <a:avLst/>
          </a:prstGeom>
        </p:spPr>
      </p:pic>
    </p:spTree>
    <p:extLst>
      <p:ext uri="{BB962C8B-B14F-4D97-AF65-F5344CB8AC3E}">
        <p14:creationId xmlns:p14="http://schemas.microsoft.com/office/powerpoint/2010/main" val="35543278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4">
            <a:alpha val="50000"/>
          </a:schemeClr>
        </a:solidFill>
        <a:effectLst/>
      </p:bgPr>
    </p:bg>
    <p:spTree>
      <p:nvGrpSpPr>
        <p:cNvPr id="1" name="">
          <a:extLst>
            <a:ext uri="{FF2B5EF4-FFF2-40B4-BE49-F238E27FC236}">
              <a16:creationId xmlns:a16="http://schemas.microsoft.com/office/drawing/2014/main" id="{F460BB8A-F775-2948-7DA0-D148BD251238}"/>
            </a:ext>
          </a:extLst>
        </p:cNvPr>
        <p:cNvGrpSpPr/>
        <p:nvPr/>
      </p:nvGrpSpPr>
      <p:grpSpPr>
        <a:xfrm>
          <a:off x="0" y="0"/>
          <a:ext cx="0" cy="0"/>
          <a:chOff x="0" y="0"/>
          <a:chExt cx="0" cy="0"/>
        </a:xfrm>
      </p:grpSpPr>
      <p:sp>
        <p:nvSpPr>
          <p:cNvPr id="11" name="Titre 3">
            <a:extLst>
              <a:ext uri="{FF2B5EF4-FFF2-40B4-BE49-F238E27FC236}">
                <a16:creationId xmlns:a16="http://schemas.microsoft.com/office/drawing/2014/main" id="{0C269A47-C15F-BA82-D55A-F5B6BF19B90A}"/>
              </a:ext>
            </a:extLst>
          </p:cNvPr>
          <p:cNvSpPr txBox="1">
            <a:spLocks/>
          </p:cNvSpPr>
          <p:nvPr/>
        </p:nvSpPr>
        <p:spPr>
          <a:xfrm>
            <a:off x="509668" y="2177125"/>
            <a:ext cx="6398782"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pPr marL="0" marR="0" lvl="0" indent="0" algn="l" defTabSz="914400" rtl="0" eaLnBrk="1" fontAlgn="auto" latinLnBrk="0" hangingPunct="1">
              <a:lnSpc>
                <a:spcPts val="4000"/>
              </a:lnSpc>
              <a:spcBef>
                <a:spcPct val="0"/>
              </a:spcBef>
              <a:spcAft>
                <a:spcPts val="0"/>
              </a:spcAft>
              <a:buClrTx/>
              <a:buSzTx/>
              <a:buFontTx/>
              <a:buNone/>
              <a:tabLst/>
              <a:defRPr/>
            </a:pPr>
            <a:r>
              <a:rPr kumimoji="0" lang="fr-FR" sz="3200" b="0" i="0" u="none" strike="noStrike" kern="1200" cap="none" spc="0" normalizeH="0" baseline="0" noProof="0">
                <a:ln>
                  <a:noFill/>
                </a:ln>
                <a:solidFill>
                  <a:srgbClr val="000000"/>
                </a:solidFill>
                <a:effectLst/>
                <a:uLnTx/>
                <a:uFillTx/>
                <a:latin typeface="Archivo Condensed Condensed Medium" panose="020B0604020202020204" charset="0"/>
                <a:ea typeface="+mj-ea"/>
                <a:cs typeface="Archivo Condensed Condensed Medium" panose="020B0604020202020204" charset="0"/>
              </a:rPr>
              <a:t>L’amélioration</a:t>
            </a:r>
            <a:br>
              <a:rPr kumimoji="0" lang="fr-FR" sz="3200" b="0" i="0" u="none" strike="noStrike" kern="1200" cap="none" spc="0" normalizeH="0" baseline="0" noProof="0">
                <a:ln>
                  <a:noFill/>
                </a:ln>
                <a:solidFill>
                  <a:srgbClr val="000000"/>
                </a:solidFill>
                <a:effectLst/>
                <a:uLnTx/>
                <a:uFillTx/>
                <a:latin typeface="Archivo Condensed Condensed Medium" panose="020B0604020202020204" charset="0"/>
                <a:ea typeface="+mj-ea"/>
                <a:cs typeface="Archivo Condensed Condensed Medium" panose="020B0604020202020204" charset="0"/>
              </a:rPr>
            </a:br>
            <a:r>
              <a:rPr kumimoji="0" lang="fr-FR" sz="3200" b="0" i="0" u="none" strike="noStrike" kern="1200" cap="none" spc="0" normalizeH="0" baseline="0" noProof="0">
                <a:ln>
                  <a:noFill/>
                </a:ln>
                <a:solidFill>
                  <a:srgbClr val="000000"/>
                </a:solidFill>
                <a:effectLst/>
                <a:uLnTx/>
                <a:uFillTx/>
                <a:latin typeface="Archivo Condensed Condensed Medium" panose="020B0604020202020204" charset="0"/>
                <a:ea typeface="+mj-ea"/>
                <a:cs typeface="Archivo Condensed Condensed Medium" panose="020B0604020202020204" charset="0"/>
              </a:rPr>
              <a:t>des trajectoires éducatives</a:t>
            </a:r>
          </a:p>
        </p:txBody>
      </p:sp>
      <p:pic>
        <p:nvPicPr>
          <p:cNvPr id="3" name="Image 2">
            <a:extLst>
              <a:ext uri="{FF2B5EF4-FFF2-40B4-BE49-F238E27FC236}">
                <a16:creationId xmlns:a16="http://schemas.microsoft.com/office/drawing/2014/main" id="{C5D78A18-1C02-F09E-44F0-B4BA741C4E6A}"/>
              </a:ext>
            </a:extLst>
          </p:cNvPr>
          <p:cNvPicPr>
            <a:picLocks noChangeAspect="1"/>
          </p:cNvPicPr>
          <p:nvPr/>
        </p:nvPicPr>
        <p:blipFill>
          <a:blip r:embed="rId2"/>
          <a:stretch>
            <a:fillRect/>
          </a:stretch>
        </p:blipFill>
        <p:spPr>
          <a:xfrm>
            <a:off x="7620000" y="0"/>
            <a:ext cx="4572000" cy="6858000"/>
          </a:xfrm>
          <a:prstGeom prst="rect">
            <a:avLst/>
          </a:prstGeom>
        </p:spPr>
      </p:pic>
      <p:grpSp>
        <p:nvGrpSpPr>
          <p:cNvPr id="20" name="Graphique 18">
            <a:extLst>
              <a:ext uri="{FF2B5EF4-FFF2-40B4-BE49-F238E27FC236}">
                <a16:creationId xmlns:a16="http://schemas.microsoft.com/office/drawing/2014/main" id="{94995836-ED18-39DA-8303-5FA9D283C9CC}"/>
              </a:ext>
            </a:extLst>
          </p:cNvPr>
          <p:cNvGrpSpPr/>
          <p:nvPr/>
        </p:nvGrpSpPr>
        <p:grpSpPr>
          <a:xfrm rot="20267438">
            <a:off x="6317069" y="33690"/>
            <a:ext cx="1902482" cy="1543110"/>
            <a:chOff x="5527194" y="5559988"/>
            <a:chExt cx="1148583" cy="826749"/>
          </a:xfrm>
          <a:solidFill>
            <a:schemeClr val="accent6"/>
          </a:solidFill>
        </p:grpSpPr>
        <p:sp>
          <p:nvSpPr>
            <p:cNvPr id="21" name="Rectangle 20">
              <a:extLst>
                <a:ext uri="{FF2B5EF4-FFF2-40B4-BE49-F238E27FC236}">
                  <a16:creationId xmlns:a16="http://schemas.microsoft.com/office/drawing/2014/main" id="{57A2BAF4-C273-6A73-7077-A3A9212CCAE1}"/>
                </a:ext>
              </a:extLst>
            </p:cNvPr>
            <p:cNvSpPr/>
            <p:nvPr/>
          </p:nvSpPr>
          <p:spPr>
            <a:xfrm rot="-180034">
              <a:off x="5535029" y="5588797"/>
              <a:ext cx="1109800" cy="328272"/>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2" name="Rectangle 21">
              <a:extLst>
                <a:ext uri="{FF2B5EF4-FFF2-40B4-BE49-F238E27FC236}">
                  <a16:creationId xmlns:a16="http://schemas.microsoft.com/office/drawing/2014/main" id="{1C94C43E-3271-DD69-A69F-A96B3E00F93A}"/>
                </a:ext>
              </a:extLst>
            </p:cNvPr>
            <p:cNvSpPr/>
            <p:nvPr/>
          </p:nvSpPr>
          <p:spPr>
            <a:xfrm rot="-180034">
              <a:off x="5558143" y="6029656"/>
              <a:ext cx="1109800" cy="328272"/>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nvGrpSpPr>
          <p:cNvPr id="5" name="Graphique 18">
            <a:extLst>
              <a:ext uri="{FF2B5EF4-FFF2-40B4-BE49-F238E27FC236}">
                <a16:creationId xmlns:a16="http://schemas.microsoft.com/office/drawing/2014/main" id="{8CB44C08-7A26-429D-B8C3-A8A4DF39F57C}"/>
              </a:ext>
            </a:extLst>
          </p:cNvPr>
          <p:cNvGrpSpPr/>
          <p:nvPr/>
        </p:nvGrpSpPr>
        <p:grpSpPr>
          <a:xfrm rot="20587361">
            <a:off x="2002463" y="5256337"/>
            <a:ext cx="1637473" cy="1382840"/>
            <a:chOff x="3606800" y="4724290"/>
            <a:chExt cx="1637473" cy="1382840"/>
          </a:xfrm>
          <a:solidFill>
            <a:srgbClr val="728C30"/>
          </a:solidFill>
        </p:grpSpPr>
        <p:grpSp>
          <p:nvGrpSpPr>
            <p:cNvPr id="6" name="Graphique 18">
              <a:extLst>
                <a:ext uri="{FF2B5EF4-FFF2-40B4-BE49-F238E27FC236}">
                  <a16:creationId xmlns:a16="http://schemas.microsoft.com/office/drawing/2014/main" id="{1219D021-6378-FBE3-CCF5-5200A1496A35}"/>
                </a:ext>
              </a:extLst>
            </p:cNvPr>
            <p:cNvGrpSpPr/>
            <p:nvPr/>
          </p:nvGrpSpPr>
          <p:grpSpPr>
            <a:xfrm>
              <a:off x="3606800" y="4755556"/>
              <a:ext cx="1637473" cy="1284474"/>
              <a:chOff x="3606800" y="4755556"/>
              <a:chExt cx="1637473" cy="1284474"/>
            </a:xfrm>
            <a:solidFill>
              <a:srgbClr val="728C30"/>
            </a:solidFill>
          </p:grpSpPr>
          <p:sp>
            <p:nvSpPr>
              <p:cNvPr id="8" name="Forme libre 27">
                <a:extLst>
                  <a:ext uri="{FF2B5EF4-FFF2-40B4-BE49-F238E27FC236}">
                    <a16:creationId xmlns:a16="http://schemas.microsoft.com/office/drawing/2014/main" id="{1AE7ADBE-9C37-1185-CDF2-4BC18A5E45A4}"/>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sp>
            <p:nvSpPr>
              <p:cNvPr id="9" name="Forme libre 28">
                <a:extLst>
                  <a:ext uri="{FF2B5EF4-FFF2-40B4-BE49-F238E27FC236}">
                    <a16:creationId xmlns:a16="http://schemas.microsoft.com/office/drawing/2014/main" id="{737376C5-83D5-0D20-FAFE-25CCE543F5BF}"/>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grpSp>
        <p:sp>
          <p:nvSpPr>
            <p:cNvPr id="7" name="Forme libre 29">
              <a:extLst>
                <a:ext uri="{FF2B5EF4-FFF2-40B4-BE49-F238E27FC236}">
                  <a16:creationId xmlns:a16="http://schemas.microsoft.com/office/drawing/2014/main" id="{94D38876-DFB5-A85D-0F88-691CE1EB8386}"/>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solidFill>
              <a:srgbClr val="728C30"/>
            </a:solidFill>
            <a:ln w="9507" cap="flat">
              <a:noFill/>
              <a:prstDash val="solid"/>
              <a:miter/>
            </a:ln>
          </p:spPr>
          <p:txBody>
            <a:bodyPr/>
            <a:lstStyle/>
            <a:p>
              <a:endParaRPr lang="fr-CA"/>
            </a:p>
          </p:txBody>
        </p:sp>
      </p:grpSp>
      <p:sp>
        <p:nvSpPr>
          <p:cNvPr id="10" name="Forme libre 4">
            <a:extLst>
              <a:ext uri="{FF2B5EF4-FFF2-40B4-BE49-F238E27FC236}">
                <a16:creationId xmlns:a16="http://schemas.microsoft.com/office/drawing/2014/main" id="{5D4A2162-3456-C412-9197-0FDA5BD54335}"/>
              </a:ext>
            </a:extLst>
          </p:cNvPr>
          <p:cNvSpPr/>
          <p:nvPr/>
        </p:nvSpPr>
        <p:spPr>
          <a:xfrm rot="18575369">
            <a:off x="-350451" y="4453176"/>
            <a:ext cx="2026541" cy="1412330"/>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73E7D"/>
          </a:solidFill>
          <a:ln w="9507" cap="flat">
            <a:noFill/>
            <a:prstDash val="solid"/>
            <a:miter/>
          </a:ln>
        </p:spPr>
        <p:txBody>
          <a:bodyPr/>
          <a:lstStyle/>
          <a:p>
            <a:endParaRPr lang="fr-CA"/>
          </a:p>
        </p:txBody>
      </p:sp>
    </p:spTree>
    <p:extLst>
      <p:ext uri="{BB962C8B-B14F-4D97-AF65-F5344CB8AC3E}">
        <p14:creationId xmlns:p14="http://schemas.microsoft.com/office/powerpoint/2010/main" val="4175958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43C5E-E849-C00D-F1C9-64C21D6F5C72}"/>
            </a:ext>
          </a:extLst>
        </p:cNvPr>
        <p:cNvGrpSpPr/>
        <p:nvPr/>
      </p:nvGrpSpPr>
      <p:grpSpPr>
        <a:xfrm>
          <a:off x="0" y="0"/>
          <a:ext cx="0" cy="0"/>
          <a:chOff x="0" y="0"/>
          <a:chExt cx="0" cy="0"/>
        </a:xfrm>
      </p:grpSpPr>
      <p:pic>
        <p:nvPicPr>
          <p:cNvPr id="13" name="Image 12">
            <a:extLst>
              <a:ext uri="{FF2B5EF4-FFF2-40B4-BE49-F238E27FC236}">
                <a16:creationId xmlns:a16="http://schemas.microsoft.com/office/drawing/2014/main" id="{1B55282A-4820-F0D2-FD8D-8D918A2EAD51}"/>
              </a:ext>
            </a:extLst>
          </p:cNvPr>
          <p:cNvPicPr>
            <a:picLocks noChangeAspect="1"/>
          </p:cNvPicPr>
          <p:nvPr/>
        </p:nvPicPr>
        <p:blipFill>
          <a:blip r:embed="rId2"/>
          <a:stretch>
            <a:fillRect/>
          </a:stretch>
        </p:blipFill>
        <p:spPr>
          <a:xfrm>
            <a:off x="5553600" y="-87086"/>
            <a:ext cx="6195100" cy="6858000"/>
          </a:xfrm>
          <a:prstGeom prst="rect">
            <a:avLst/>
          </a:prstGeom>
        </p:spPr>
      </p:pic>
      <p:sp>
        <p:nvSpPr>
          <p:cNvPr id="5" name="Titre 3">
            <a:extLst>
              <a:ext uri="{FF2B5EF4-FFF2-40B4-BE49-F238E27FC236}">
                <a16:creationId xmlns:a16="http://schemas.microsoft.com/office/drawing/2014/main" id="{26E37121-79B1-4A5A-FE6D-98D93A29896A}"/>
              </a:ext>
            </a:extLst>
          </p:cNvPr>
          <p:cNvSpPr>
            <a:spLocks noGrp="1"/>
          </p:cNvSpPr>
          <p:nvPr>
            <p:ph type="ctrTitle"/>
          </p:nvPr>
        </p:nvSpPr>
        <p:spPr>
          <a:xfrm>
            <a:off x="623888" y="2513861"/>
            <a:ext cx="5112000" cy="2503750"/>
          </a:xfrm>
        </p:spPr>
        <p:txBody>
          <a:bodyPr/>
          <a:lstStyle/>
          <a:p>
            <a:r>
              <a:rPr lang="fr-CA">
                <a:solidFill>
                  <a:schemeClr val="tx1"/>
                </a:solidFill>
                <a:latin typeface="Archivo" pitchFamily="2" charset="0"/>
                <a:cs typeface="Archivo" pitchFamily="2" charset="0"/>
              </a:rPr>
              <a:t>Pourquoi investir </a:t>
            </a:r>
            <a:br>
              <a:rPr lang="fr-CA">
                <a:solidFill>
                  <a:schemeClr val="tx1"/>
                </a:solidFill>
                <a:latin typeface="Archivo" pitchFamily="2" charset="0"/>
                <a:cs typeface="Archivo" pitchFamily="2" charset="0"/>
              </a:rPr>
            </a:br>
            <a:r>
              <a:rPr lang="fr-CA">
                <a:solidFill>
                  <a:schemeClr val="tx1"/>
                </a:solidFill>
                <a:latin typeface="Archivo" pitchFamily="2" charset="0"/>
                <a:cs typeface="Archivo" pitchFamily="2" charset="0"/>
              </a:rPr>
              <a:t>en petite enfance ?</a:t>
            </a:r>
          </a:p>
        </p:txBody>
      </p:sp>
      <p:sp>
        <p:nvSpPr>
          <p:cNvPr id="6" name="Sous-titre 18">
            <a:extLst>
              <a:ext uri="{FF2B5EF4-FFF2-40B4-BE49-F238E27FC236}">
                <a16:creationId xmlns:a16="http://schemas.microsoft.com/office/drawing/2014/main" id="{80F4DDFA-D971-9AC1-A431-E3C389FD000F}"/>
              </a:ext>
            </a:extLst>
          </p:cNvPr>
          <p:cNvSpPr>
            <a:spLocks noGrp="1"/>
          </p:cNvSpPr>
          <p:nvPr>
            <p:ph type="subTitle" idx="1"/>
          </p:nvPr>
        </p:nvSpPr>
        <p:spPr>
          <a:xfrm>
            <a:off x="623888" y="1791482"/>
            <a:ext cx="1290729" cy="433411"/>
          </a:xfrm>
        </p:spPr>
        <p:txBody>
          <a:bodyPr>
            <a:spAutoFit/>
          </a:bodyPr>
          <a:lstStyle/>
          <a:p>
            <a:r>
              <a:rPr lang="fr-CA">
                <a:solidFill>
                  <a:schemeClr val="tx1"/>
                </a:solidFill>
              </a:rPr>
              <a:t>Chapitre 1</a:t>
            </a:r>
          </a:p>
        </p:txBody>
      </p:sp>
    </p:spTree>
    <p:extLst>
      <p:ext uri="{BB962C8B-B14F-4D97-AF65-F5344CB8AC3E}">
        <p14:creationId xmlns:p14="http://schemas.microsoft.com/office/powerpoint/2010/main" val="22544306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D91C9-1B3D-CF94-D847-BCF6D0D9734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237F3675-FA14-E3D6-D724-4A1CC55A9D96}"/>
              </a:ext>
            </a:extLst>
          </p:cNvPr>
          <p:cNvSpPr>
            <a:spLocks noGrp="1"/>
          </p:cNvSpPr>
          <p:nvPr>
            <p:ph type="title"/>
          </p:nvPr>
        </p:nvSpPr>
        <p:spPr/>
        <p:txBody>
          <a:bodyPr/>
          <a:lstStyle/>
          <a:p>
            <a:r>
              <a:rPr lang="fr-FR">
                <a:solidFill>
                  <a:schemeClr val="tx1"/>
                </a:solidFill>
              </a:rPr>
              <a:t>L’accès à un service de garde éducatif à l’enfance</a:t>
            </a:r>
            <a:endParaRPr lang="fr-CA">
              <a:solidFill>
                <a:schemeClr val="tx1"/>
              </a:solidFill>
            </a:endParaRPr>
          </a:p>
        </p:txBody>
      </p:sp>
      <p:sp>
        <p:nvSpPr>
          <p:cNvPr id="3" name="Espace réservé du pied de page 2">
            <a:extLst>
              <a:ext uri="{FF2B5EF4-FFF2-40B4-BE49-F238E27FC236}">
                <a16:creationId xmlns:a16="http://schemas.microsoft.com/office/drawing/2014/main" id="{D2474BC5-6B9E-9971-48A8-E21AE00046A5}"/>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AB725469-7A38-BCEA-5914-2F5A6E95509B}"/>
              </a:ext>
            </a:extLst>
          </p:cNvPr>
          <p:cNvSpPr>
            <a:spLocks noGrp="1"/>
          </p:cNvSpPr>
          <p:nvPr>
            <p:ph type="sldNum" sz="quarter" idx="14"/>
          </p:nvPr>
        </p:nvSpPr>
        <p:spPr/>
        <p:txBody>
          <a:bodyPr/>
          <a:lstStyle/>
          <a:p>
            <a:fld id="{17A260D5-0A9B-6D4D-ABBB-AE3076EC2542}" type="slidenum">
              <a:rPr lang="fr-CA" smtClean="0"/>
              <a:pPr/>
              <a:t>60</a:t>
            </a:fld>
            <a:endParaRPr lang="fr-CA" sz="1400"/>
          </a:p>
        </p:txBody>
      </p:sp>
      <p:sp>
        <p:nvSpPr>
          <p:cNvPr id="7" name="Rounded Rectangle 28">
            <a:extLst>
              <a:ext uri="{FF2B5EF4-FFF2-40B4-BE49-F238E27FC236}">
                <a16:creationId xmlns:a16="http://schemas.microsoft.com/office/drawing/2014/main" id="{90A7FCCC-BA4F-A26F-F23A-94F907560F8D}"/>
              </a:ext>
            </a:extLst>
          </p:cNvPr>
          <p:cNvSpPr/>
          <p:nvPr/>
        </p:nvSpPr>
        <p:spPr>
          <a:xfrm>
            <a:off x="623887" y="1804902"/>
            <a:ext cx="5527264" cy="3809089"/>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26040049-50F5-7D88-20D7-6565B4276468}"/>
              </a:ext>
            </a:extLst>
          </p:cNvPr>
          <p:cNvSpPr txBox="1">
            <a:spLocks/>
          </p:cNvSpPr>
          <p:nvPr/>
        </p:nvSpPr>
        <p:spPr>
          <a:xfrm>
            <a:off x="930127" y="1966087"/>
            <a:ext cx="4878556" cy="348671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Lorsque les exigences de qualité sont respectées, les services de garde éducatifs peuvent contribuer à détecter précocement et à prévenir les difficultés liées au développement global des enfants, à favoriser la préparation scolaire, la persévérance scolaire et la réussite éducative, en particulier pour les enfants issus de milieux défavorisés ou ceux dont les mères sont faiblement scolarisées.</a:t>
            </a:r>
          </a:p>
        </p:txBody>
      </p:sp>
      <p:sp>
        <p:nvSpPr>
          <p:cNvPr id="6" name="Espace réservé du texte 3">
            <a:extLst>
              <a:ext uri="{FF2B5EF4-FFF2-40B4-BE49-F238E27FC236}">
                <a16:creationId xmlns:a16="http://schemas.microsoft.com/office/drawing/2014/main" id="{0FAFE65E-E5D8-043B-3882-20886B3A615F}"/>
              </a:ext>
            </a:extLst>
          </p:cNvPr>
          <p:cNvSpPr txBox="1">
            <a:spLocks/>
          </p:cNvSpPr>
          <p:nvPr/>
        </p:nvSpPr>
        <p:spPr>
          <a:xfrm>
            <a:off x="6541359" y="2350558"/>
            <a:ext cx="4579488" cy="290192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b="1" dirty="0">
                <a:solidFill>
                  <a:schemeClr val="tx1"/>
                </a:solidFill>
              </a:rPr>
              <a:t>En agissant avant l’entrée à l’école, les services de garde éducatifs à l’enfance de qualité permettent de réduire la proportion d’enfants entrant dans le système scolaire avec des besoins accrus, limitant ainsi la pression sur les services éducatifs spécialisés et les coûts associés.</a:t>
            </a:r>
          </a:p>
        </p:txBody>
      </p:sp>
    </p:spTree>
    <p:extLst>
      <p:ext uri="{BB962C8B-B14F-4D97-AF65-F5344CB8AC3E}">
        <p14:creationId xmlns:p14="http://schemas.microsoft.com/office/powerpoint/2010/main" val="10010412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B2CC7-CF5F-2EC6-2B0D-FD979A80914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854E63E-058B-6B3A-ED0C-6FEBB82878C5}"/>
              </a:ext>
            </a:extLst>
          </p:cNvPr>
          <p:cNvSpPr>
            <a:spLocks noGrp="1"/>
          </p:cNvSpPr>
          <p:nvPr>
            <p:ph type="title"/>
          </p:nvPr>
        </p:nvSpPr>
        <p:spPr>
          <a:xfrm>
            <a:off x="623887" y="620713"/>
            <a:ext cx="7032139" cy="1069975"/>
          </a:xfrm>
        </p:spPr>
        <p:txBody>
          <a:bodyPr/>
          <a:lstStyle/>
          <a:p>
            <a:r>
              <a:rPr lang="fr-CA">
                <a:solidFill>
                  <a:schemeClr val="tx1"/>
                </a:solidFill>
              </a:rPr>
              <a:t>Des services de garde éducatifs de qualité qui peuvent faire une différence</a:t>
            </a:r>
          </a:p>
        </p:txBody>
      </p:sp>
      <p:sp>
        <p:nvSpPr>
          <p:cNvPr id="4" name="Espace réservé du pied de page 3">
            <a:extLst>
              <a:ext uri="{FF2B5EF4-FFF2-40B4-BE49-F238E27FC236}">
                <a16:creationId xmlns:a16="http://schemas.microsoft.com/office/drawing/2014/main" id="{58E9A839-A5A6-2B13-F6DC-8725A0C96A73}"/>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5" name="Espace réservé du numéro de diapositive 4">
            <a:extLst>
              <a:ext uri="{FF2B5EF4-FFF2-40B4-BE49-F238E27FC236}">
                <a16:creationId xmlns:a16="http://schemas.microsoft.com/office/drawing/2014/main" id="{2C6D24F9-188D-6AA0-2BAE-8A2682B38A5A}"/>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6" name="Espace réservé du texte 6">
            <a:extLst>
              <a:ext uri="{FF2B5EF4-FFF2-40B4-BE49-F238E27FC236}">
                <a16:creationId xmlns:a16="http://schemas.microsoft.com/office/drawing/2014/main" id="{CE62CF13-53AE-9163-A9B0-79B010AF3A4D}"/>
              </a:ext>
            </a:extLst>
          </p:cNvPr>
          <p:cNvSpPr txBox="1">
            <a:spLocks/>
          </p:cNvSpPr>
          <p:nvPr/>
        </p:nvSpPr>
        <p:spPr>
          <a:xfrm>
            <a:off x="8359216" y="2349286"/>
            <a:ext cx="3164400" cy="2665476"/>
          </a:xfrm>
          <a:prstGeom prst="roundRect">
            <a:avLst>
              <a:gd name="adj" fmla="val 5671"/>
            </a:avLst>
          </a:prstGeom>
          <a:solidFill>
            <a:schemeClr val="accent4">
              <a:alpha val="45000"/>
            </a:schemeClr>
          </a:solidFill>
        </p:spPr>
        <p:txBody>
          <a:bodyPr lIns="180000" tIns="18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600" i="0" u="none" strike="noStrike" kern="1200" cap="none" spc="0" normalizeH="0" baseline="0" noProof="0">
                <a:ln>
                  <a:noFill/>
                </a:ln>
                <a:solidFill>
                  <a:schemeClr val="tx1"/>
                </a:solidFill>
                <a:effectLst/>
                <a:uLnTx/>
                <a:uFillTx/>
                <a:latin typeface="Archivo"/>
                <a:ea typeface="+mn-ea"/>
                <a:cs typeface="+mn-cs"/>
              </a:rPr>
              <a:t>Chez les </a:t>
            </a:r>
            <a:r>
              <a:rPr lang="fr-FR" b="1">
                <a:solidFill>
                  <a:schemeClr val="tx1"/>
                </a:solidFill>
                <a:latin typeface="Archivo"/>
              </a:rPr>
              <a:t>enfants</a:t>
            </a:r>
            <a:r>
              <a:rPr kumimoji="0" lang="fr-FR" sz="1600" i="0" u="none" strike="noStrike" kern="1200" cap="none" spc="0" normalizeH="0" baseline="0" noProof="0">
                <a:ln>
                  <a:noFill/>
                </a:ln>
                <a:solidFill>
                  <a:schemeClr val="tx1"/>
                </a:solidFill>
                <a:effectLst/>
                <a:uLnTx/>
                <a:uFillTx/>
                <a:latin typeface="Archivo"/>
                <a:ea typeface="+mn-ea"/>
                <a:cs typeface="+mn-cs"/>
              </a:rPr>
              <a:t> </a:t>
            </a:r>
            <a:r>
              <a:rPr lang="fr-FR" b="1">
                <a:solidFill>
                  <a:schemeClr val="tx1"/>
                </a:solidFill>
                <a:latin typeface="Archivo"/>
              </a:rPr>
              <a:t>allophones</a:t>
            </a:r>
            <a:r>
              <a:rPr kumimoji="0" lang="fr-FR" sz="1600" i="0" u="none" strike="noStrike" kern="1200" cap="none" spc="0" normalizeH="0" baseline="0" noProof="0">
                <a:ln>
                  <a:noFill/>
                </a:ln>
                <a:solidFill>
                  <a:schemeClr val="tx1"/>
                </a:solidFill>
                <a:effectLst/>
                <a:uLnTx/>
                <a:uFillTx/>
                <a:latin typeface="Archivo"/>
                <a:ea typeface="+mn-ea"/>
                <a:cs typeface="+mn-cs"/>
              </a:rPr>
              <a:t>, la fréquentation d’un service de garde éducatif est associée à une </a:t>
            </a:r>
            <a:r>
              <a:rPr lang="fr-FR" b="1">
                <a:solidFill>
                  <a:schemeClr val="tx1"/>
                </a:solidFill>
                <a:latin typeface="Archivo"/>
              </a:rPr>
              <a:t>meilleure</a:t>
            </a:r>
            <a:r>
              <a:rPr kumimoji="0" lang="fr-FR" sz="1600" i="0" u="none" strike="noStrike" kern="1200" cap="none" spc="0" normalizeH="0" baseline="0" noProof="0">
                <a:ln>
                  <a:noFill/>
                </a:ln>
                <a:solidFill>
                  <a:schemeClr val="tx1"/>
                </a:solidFill>
                <a:effectLst/>
                <a:uLnTx/>
                <a:uFillTx/>
                <a:latin typeface="Archivo"/>
                <a:ea typeface="+mn-ea"/>
                <a:cs typeface="+mn-cs"/>
              </a:rPr>
              <a:t> </a:t>
            </a:r>
            <a:r>
              <a:rPr lang="fr-FR" b="1">
                <a:solidFill>
                  <a:schemeClr val="tx1"/>
                </a:solidFill>
                <a:latin typeface="Archivo"/>
              </a:rPr>
              <a:t>préparation</a:t>
            </a:r>
            <a:r>
              <a:rPr kumimoji="0" lang="fr-FR" sz="1600" i="0" u="none" strike="noStrike" kern="1200" cap="none" spc="0" normalizeH="0" baseline="0" noProof="0">
                <a:ln>
                  <a:noFill/>
                </a:ln>
                <a:solidFill>
                  <a:schemeClr val="tx1"/>
                </a:solidFill>
                <a:effectLst/>
                <a:uLnTx/>
                <a:uFillTx/>
                <a:latin typeface="Archivo"/>
                <a:ea typeface="+mn-ea"/>
                <a:cs typeface="+mn-cs"/>
              </a:rPr>
              <a:t> </a:t>
            </a:r>
            <a:r>
              <a:rPr lang="fr-FR" b="1">
                <a:solidFill>
                  <a:schemeClr val="tx1"/>
                </a:solidFill>
                <a:latin typeface="Archivo"/>
              </a:rPr>
              <a:t>scolaire</a:t>
            </a:r>
            <a:r>
              <a:rPr kumimoji="0" lang="fr-FR" sz="1600" i="0" u="none" strike="noStrike" kern="1200" cap="none" spc="0" normalizeH="0" baseline="0" noProof="0">
                <a:ln>
                  <a:noFill/>
                </a:ln>
                <a:solidFill>
                  <a:schemeClr val="tx1"/>
                </a:solidFill>
                <a:effectLst/>
                <a:uLnTx/>
                <a:uFillTx/>
                <a:latin typeface="Archivo"/>
                <a:ea typeface="+mn-ea"/>
                <a:cs typeface="+mn-cs"/>
              </a:rPr>
              <a:t>.</a:t>
            </a:r>
          </a:p>
        </p:txBody>
      </p:sp>
      <p:sp>
        <p:nvSpPr>
          <p:cNvPr id="8" name="Espace réservé du texte 6">
            <a:extLst>
              <a:ext uri="{FF2B5EF4-FFF2-40B4-BE49-F238E27FC236}">
                <a16:creationId xmlns:a16="http://schemas.microsoft.com/office/drawing/2014/main" id="{93BDD5FF-052A-E0A0-0709-821A519D334D}"/>
              </a:ext>
            </a:extLst>
          </p:cNvPr>
          <p:cNvSpPr txBox="1">
            <a:spLocks/>
          </p:cNvSpPr>
          <p:nvPr/>
        </p:nvSpPr>
        <p:spPr>
          <a:xfrm>
            <a:off x="4491627" y="2349286"/>
            <a:ext cx="3164400" cy="2665476"/>
          </a:xfrm>
          <a:prstGeom prst="roundRect">
            <a:avLst>
              <a:gd name="adj" fmla="val 5671"/>
            </a:avLst>
          </a:prstGeom>
          <a:solidFill>
            <a:schemeClr val="accent4">
              <a:alpha val="45000"/>
            </a:schemeClr>
          </a:solidFill>
        </p:spPr>
        <p:txBody>
          <a:bodyPr vert="horz" lIns="180000" tIns="180000" rIns="18000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600" b="0" i="0" u="none" strike="noStrike" kern="1200" cap="none" spc="0" normalizeH="0" baseline="0" noProof="0">
                <a:ln>
                  <a:noFill/>
                </a:ln>
                <a:solidFill>
                  <a:schemeClr val="tx1"/>
                </a:solidFill>
                <a:effectLst/>
                <a:uLnTx/>
                <a:uFillTx/>
                <a:latin typeface="Archivo"/>
                <a:ea typeface="+mn-ea"/>
                <a:cs typeface="+mn-cs"/>
              </a:rPr>
              <a:t>Chez les </a:t>
            </a:r>
            <a:r>
              <a:rPr kumimoji="0" lang="fr-FR" sz="1600" b="1" i="0" u="none" strike="noStrike" kern="1200" cap="none" spc="0" normalizeH="0" baseline="0" noProof="0">
                <a:ln>
                  <a:noFill/>
                </a:ln>
                <a:solidFill>
                  <a:schemeClr val="tx1"/>
                </a:solidFill>
                <a:effectLst/>
                <a:uLnTx/>
                <a:uFillTx/>
                <a:latin typeface="Archivo"/>
                <a:ea typeface="+mn-ea"/>
                <a:cs typeface="+mn-cs"/>
              </a:rPr>
              <a:t>garçons</a:t>
            </a:r>
            <a:r>
              <a:rPr kumimoji="0" lang="fr-FR" sz="1600" b="0" i="0" u="none" strike="noStrike" kern="1200" cap="none" spc="0" normalizeH="0" baseline="0" noProof="0">
                <a:ln>
                  <a:noFill/>
                </a:ln>
                <a:solidFill>
                  <a:schemeClr val="tx1"/>
                </a:solidFill>
                <a:effectLst/>
                <a:uLnTx/>
                <a:uFillTx/>
                <a:latin typeface="Archivo"/>
                <a:ea typeface="+mn-ea"/>
                <a:cs typeface="+mn-cs"/>
              </a:rPr>
              <a:t>, la fréquentation d’un service de garde éducatif dès leur jeune âge serait associée à une </a:t>
            </a:r>
            <a:r>
              <a:rPr lang="fr-FR" b="1">
                <a:solidFill>
                  <a:schemeClr val="tx1"/>
                </a:solidFill>
                <a:latin typeface="Archivo"/>
              </a:rPr>
              <a:t>diminution de la pauvreté à l’âge adulte</a:t>
            </a:r>
            <a:r>
              <a:rPr kumimoji="0" lang="fr-FR" sz="1600" b="0" i="0" u="none" strike="noStrike" kern="1200" cap="none" spc="0" normalizeH="0" baseline="0" noProof="0">
                <a:ln>
                  <a:noFill/>
                </a:ln>
                <a:solidFill>
                  <a:schemeClr val="tx1"/>
                </a:solidFill>
                <a:effectLst/>
                <a:uLnTx/>
                <a:uFillTx/>
                <a:latin typeface="Archivo"/>
                <a:ea typeface="+mn-ea"/>
                <a:cs typeface="+mn-cs"/>
              </a:rPr>
              <a:t>.</a:t>
            </a:r>
          </a:p>
        </p:txBody>
      </p:sp>
      <p:sp>
        <p:nvSpPr>
          <p:cNvPr id="10" name="Espace réservé du texte 6">
            <a:extLst>
              <a:ext uri="{FF2B5EF4-FFF2-40B4-BE49-F238E27FC236}">
                <a16:creationId xmlns:a16="http://schemas.microsoft.com/office/drawing/2014/main" id="{F92A780D-2369-D168-E0F2-C5E0DA6693B4}"/>
              </a:ext>
            </a:extLst>
          </p:cNvPr>
          <p:cNvSpPr txBox="1">
            <a:spLocks/>
          </p:cNvSpPr>
          <p:nvPr/>
        </p:nvSpPr>
        <p:spPr>
          <a:xfrm>
            <a:off x="623887" y="2349286"/>
            <a:ext cx="3164400" cy="2665476"/>
          </a:xfrm>
          <a:prstGeom prst="roundRect">
            <a:avLst>
              <a:gd name="adj" fmla="val 5671"/>
            </a:avLst>
          </a:prstGeom>
          <a:solidFill>
            <a:schemeClr val="accent4">
              <a:alpha val="45000"/>
            </a:schemeClr>
          </a:solidFill>
        </p:spPr>
        <p:txBody>
          <a:bodyPr vert="horz" lIns="180000" tIns="180000" rIns="18000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600" b="0" i="0" u="none" strike="noStrike" kern="1200" cap="none" spc="0" normalizeH="0" baseline="0" noProof="0">
                <a:ln>
                  <a:noFill/>
                </a:ln>
                <a:solidFill>
                  <a:schemeClr val="tx1"/>
                </a:solidFill>
                <a:effectLst/>
                <a:uLnTx/>
                <a:uFillTx/>
                <a:latin typeface="Archivo"/>
                <a:ea typeface="+mn-ea"/>
                <a:cs typeface="+mn-cs"/>
              </a:rPr>
              <a:t>Les enfants qui fréquentent des services de garde en installation dès leur jeune âge ont une </a:t>
            </a:r>
            <a:r>
              <a:rPr kumimoji="0" lang="fr-FR" sz="1600" b="1" i="0" u="none" strike="noStrike" kern="1200" cap="none" spc="0" normalizeH="0" baseline="0" noProof="0">
                <a:ln>
                  <a:noFill/>
                </a:ln>
                <a:solidFill>
                  <a:schemeClr val="tx1"/>
                </a:solidFill>
                <a:effectLst/>
                <a:uLnTx/>
                <a:uFillTx/>
                <a:latin typeface="Archivo"/>
                <a:ea typeface="+mn-ea"/>
                <a:cs typeface="+mn-cs"/>
              </a:rPr>
              <a:t>plus grande probabilité d’obtenir un diplôme d’études secondaires</a:t>
            </a:r>
            <a:r>
              <a:rPr kumimoji="0" lang="fr-FR" sz="1600" b="0" i="0" u="none" strike="noStrike" kern="1200" cap="none" spc="0" normalizeH="0" baseline="0" noProof="0">
                <a:ln>
                  <a:noFill/>
                </a:ln>
                <a:solidFill>
                  <a:schemeClr val="tx1"/>
                </a:solidFill>
                <a:effectLst/>
                <a:uLnTx/>
                <a:uFillTx/>
                <a:latin typeface="Archivo"/>
                <a:ea typeface="+mn-ea"/>
                <a:cs typeface="+mn-cs"/>
              </a:rPr>
              <a:t>.</a:t>
            </a:r>
            <a:endParaRPr kumimoji="0" lang="fr-CA" sz="1600" b="0" i="0" u="none" strike="noStrike" kern="1200" cap="none" spc="0" normalizeH="0" baseline="0" noProof="0">
              <a:ln>
                <a:noFill/>
              </a:ln>
              <a:solidFill>
                <a:schemeClr val="tx1"/>
              </a:solidFill>
              <a:effectLst/>
              <a:uLnTx/>
              <a:uFillTx/>
              <a:latin typeface="Archivo"/>
              <a:ea typeface="+mn-ea"/>
              <a:cs typeface="+mn-cs"/>
            </a:endParaRPr>
          </a:p>
        </p:txBody>
      </p:sp>
    </p:spTree>
    <p:extLst>
      <p:ext uri="{BB962C8B-B14F-4D97-AF65-F5344CB8AC3E}">
        <p14:creationId xmlns:p14="http://schemas.microsoft.com/office/powerpoint/2010/main" val="21898917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F691B-F6C0-40D0-A83F-0FC5E14D0A1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3E97114B-38D0-172A-CBEA-14475D4B3B11}"/>
              </a:ext>
            </a:extLst>
          </p:cNvPr>
          <p:cNvSpPr>
            <a:spLocks noGrp="1"/>
          </p:cNvSpPr>
          <p:nvPr>
            <p:ph type="title"/>
          </p:nvPr>
        </p:nvSpPr>
        <p:spPr/>
        <p:txBody>
          <a:bodyPr/>
          <a:lstStyle/>
          <a:p>
            <a:r>
              <a:rPr lang="fr-FR">
                <a:solidFill>
                  <a:schemeClr val="tx1"/>
                </a:solidFill>
              </a:rPr>
              <a:t>Une transition scolaire harmonieuse</a:t>
            </a:r>
            <a:endParaRPr lang="fr-CA">
              <a:solidFill>
                <a:schemeClr val="tx1"/>
              </a:solidFill>
            </a:endParaRPr>
          </a:p>
        </p:txBody>
      </p:sp>
      <p:sp>
        <p:nvSpPr>
          <p:cNvPr id="3" name="Espace réservé du pied de page 2">
            <a:extLst>
              <a:ext uri="{FF2B5EF4-FFF2-40B4-BE49-F238E27FC236}">
                <a16:creationId xmlns:a16="http://schemas.microsoft.com/office/drawing/2014/main" id="{F8A42A92-51C5-7B4C-2B87-6BBF60BE5F42}"/>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5CD1F9A5-2E3F-29CF-330B-4AF438B080B2}"/>
              </a:ext>
            </a:extLst>
          </p:cNvPr>
          <p:cNvSpPr>
            <a:spLocks noGrp="1"/>
          </p:cNvSpPr>
          <p:nvPr>
            <p:ph type="sldNum" sz="quarter" idx="14"/>
          </p:nvPr>
        </p:nvSpPr>
        <p:spPr/>
        <p:txBody>
          <a:bodyPr/>
          <a:lstStyle/>
          <a:p>
            <a:fld id="{17A260D5-0A9B-6D4D-ABBB-AE3076EC2542}" type="slidenum">
              <a:rPr lang="fr-CA" smtClean="0"/>
              <a:pPr/>
              <a:t>62</a:t>
            </a:fld>
            <a:endParaRPr lang="fr-CA" sz="1400"/>
          </a:p>
        </p:txBody>
      </p:sp>
      <p:sp>
        <p:nvSpPr>
          <p:cNvPr id="10" name="Espace réservé du texte 3">
            <a:extLst>
              <a:ext uri="{FF2B5EF4-FFF2-40B4-BE49-F238E27FC236}">
                <a16:creationId xmlns:a16="http://schemas.microsoft.com/office/drawing/2014/main" id="{7E406535-D8E3-C556-E352-894D963302B9}"/>
              </a:ext>
            </a:extLst>
          </p:cNvPr>
          <p:cNvSpPr txBox="1">
            <a:spLocks/>
          </p:cNvSpPr>
          <p:nvPr/>
        </p:nvSpPr>
        <p:spPr>
          <a:xfrm>
            <a:off x="542727" y="1720757"/>
            <a:ext cx="10211345"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Le passage à l’école représente une étape déterminante dans la vie d’un enfant et de sa famille. Lorsque la transition vers l’école se déroule dans des conditions favorables, elle permet à l’enfant de développer des attitudes et des émotions positives envers le milieu scolaire, favorisant ainsi le bien-être ainsi qu’un sentiment de sécurité et de confiance. </a:t>
            </a:r>
          </a:p>
          <a:p>
            <a:pPr lvl="2"/>
            <a:r>
              <a:rPr lang="fr-FR" dirty="0">
                <a:solidFill>
                  <a:schemeClr val="tx1"/>
                </a:solidFill>
              </a:rPr>
              <a:t>Elle peut ainsi augmenter la motivation des enfants, favoriser leur engagement, leur persévérance et leur réussite future.</a:t>
            </a:r>
          </a:p>
        </p:txBody>
      </p:sp>
      <p:grpSp>
        <p:nvGrpSpPr>
          <p:cNvPr id="9" name="Graphique 18">
            <a:extLst>
              <a:ext uri="{FF2B5EF4-FFF2-40B4-BE49-F238E27FC236}">
                <a16:creationId xmlns:a16="http://schemas.microsoft.com/office/drawing/2014/main" id="{72DD6410-2F9B-2330-938C-8FB0B171565C}"/>
              </a:ext>
            </a:extLst>
          </p:cNvPr>
          <p:cNvGrpSpPr/>
          <p:nvPr/>
        </p:nvGrpSpPr>
        <p:grpSpPr>
          <a:xfrm rot="20992265">
            <a:off x="10064089" y="3862326"/>
            <a:ext cx="1902482" cy="1543110"/>
            <a:chOff x="5527194" y="5559988"/>
            <a:chExt cx="1148583" cy="826749"/>
          </a:xfrm>
          <a:solidFill>
            <a:schemeClr val="accent2"/>
          </a:solidFill>
        </p:grpSpPr>
        <p:sp>
          <p:nvSpPr>
            <p:cNvPr id="11" name="Rectangle 10">
              <a:extLst>
                <a:ext uri="{FF2B5EF4-FFF2-40B4-BE49-F238E27FC236}">
                  <a16:creationId xmlns:a16="http://schemas.microsoft.com/office/drawing/2014/main" id="{4FF95E73-7D88-8755-42EA-E6B3E1A4ED6B}"/>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12" name="Rectangle 11">
              <a:extLst>
                <a:ext uri="{FF2B5EF4-FFF2-40B4-BE49-F238E27FC236}">
                  <a16:creationId xmlns:a16="http://schemas.microsoft.com/office/drawing/2014/main" id="{F87330CB-4BB0-CE29-61F0-6EBE74549626}"/>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
        <p:nvSpPr>
          <p:cNvPr id="13" name="Forme libre 15">
            <a:extLst>
              <a:ext uri="{FF2B5EF4-FFF2-40B4-BE49-F238E27FC236}">
                <a16:creationId xmlns:a16="http://schemas.microsoft.com/office/drawing/2014/main" id="{3A0AA9EF-4CBB-38CF-A2C0-37E21F868970}"/>
              </a:ext>
            </a:extLst>
          </p:cNvPr>
          <p:cNvSpPr/>
          <p:nvPr/>
        </p:nvSpPr>
        <p:spPr>
          <a:xfrm rot="15168747">
            <a:off x="8442268" y="5061057"/>
            <a:ext cx="1429685" cy="185840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1"/>
          </a:solidFill>
          <a:ln w="9507" cap="flat">
            <a:noFill/>
            <a:prstDash val="solid"/>
            <a:miter/>
          </a:ln>
        </p:spPr>
        <p:txBody>
          <a:bodyPr/>
          <a:lstStyle/>
          <a:p>
            <a:endParaRPr lang="fr-CA"/>
          </a:p>
        </p:txBody>
      </p:sp>
    </p:spTree>
    <p:extLst>
      <p:ext uri="{BB962C8B-B14F-4D97-AF65-F5344CB8AC3E}">
        <p14:creationId xmlns:p14="http://schemas.microsoft.com/office/powerpoint/2010/main" val="24444809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4585B-FB78-E346-8C64-E2823A78C73B}"/>
            </a:ext>
          </a:extLst>
        </p:cNvPr>
        <p:cNvGrpSpPr/>
        <p:nvPr/>
      </p:nvGrpSpPr>
      <p:grpSpPr>
        <a:xfrm>
          <a:off x="0" y="0"/>
          <a:ext cx="0" cy="0"/>
          <a:chOff x="0" y="0"/>
          <a:chExt cx="0" cy="0"/>
        </a:xfrm>
      </p:grpSpPr>
      <p:sp>
        <p:nvSpPr>
          <p:cNvPr id="14" name="Rounded Rectangle 28">
            <a:extLst>
              <a:ext uri="{FF2B5EF4-FFF2-40B4-BE49-F238E27FC236}">
                <a16:creationId xmlns:a16="http://schemas.microsoft.com/office/drawing/2014/main" id="{3AD1F10A-2179-2F53-1CB4-CE2D72323EF6}"/>
              </a:ext>
            </a:extLst>
          </p:cNvPr>
          <p:cNvSpPr/>
          <p:nvPr/>
        </p:nvSpPr>
        <p:spPr>
          <a:xfrm>
            <a:off x="623888" y="3086199"/>
            <a:ext cx="11117725" cy="2670987"/>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5" name="Titre 4">
            <a:extLst>
              <a:ext uri="{FF2B5EF4-FFF2-40B4-BE49-F238E27FC236}">
                <a16:creationId xmlns:a16="http://schemas.microsoft.com/office/drawing/2014/main" id="{CE0B478F-4F16-5DC6-9218-51371762A5FD}"/>
              </a:ext>
            </a:extLst>
          </p:cNvPr>
          <p:cNvSpPr>
            <a:spLocks noGrp="1"/>
          </p:cNvSpPr>
          <p:nvPr>
            <p:ph type="title"/>
          </p:nvPr>
        </p:nvSpPr>
        <p:spPr/>
        <p:txBody>
          <a:bodyPr/>
          <a:lstStyle/>
          <a:p>
            <a:r>
              <a:rPr lang="fr-FR">
                <a:solidFill>
                  <a:schemeClr val="tx1"/>
                </a:solidFill>
              </a:rPr>
              <a:t>Une transition scolaire harmonieuse</a:t>
            </a:r>
            <a:endParaRPr lang="fr-CA">
              <a:solidFill>
                <a:schemeClr val="tx1"/>
              </a:solidFill>
            </a:endParaRPr>
          </a:p>
        </p:txBody>
      </p:sp>
      <p:sp>
        <p:nvSpPr>
          <p:cNvPr id="3" name="Espace réservé du pied de page 2">
            <a:extLst>
              <a:ext uri="{FF2B5EF4-FFF2-40B4-BE49-F238E27FC236}">
                <a16:creationId xmlns:a16="http://schemas.microsoft.com/office/drawing/2014/main" id="{DE1ACC8D-3814-BCA8-D8C0-2CF062F526FF}"/>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D6931EA8-82EF-788C-1B34-1513258CC3E2}"/>
              </a:ext>
            </a:extLst>
          </p:cNvPr>
          <p:cNvSpPr>
            <a:spLocks noGrp="1"/>
          </p:cNvSpPr>
          <p:nvPr>
            <p:ph type="sldNum" sz="quarter" idx="14"/>
          </p:nvPr>
        </p:nvSpPr>
        <p:spPr/>
        <p:txBody>
          <a:bodyPr/>
          <a:lstStyle/>
          <a:p>
            <a:fld id="{17A260D5-0A9B-6D4D-ABBB-AE3076EC2542}" type="slidenum">
              <a:rPr lang="fr-CA" smtClean="0"/>
              <a:pPr/>
              <a:t>63</a:t>
            </a:fld>
            <a:endParaRPr lang="fr-CA" sz="1400"/>
          </a:p>
        </p:txBody>
      </p:sp>
      <p:sp>
        <p:nvSpPr>
          <p:cNvPr id="10" name="Espace réservé du texte 3">
            <a:extLst>
              <a:ext uri="{FF2B5EF4-FFF2-40B4-BE49-F238E27FC236}">
                <a16:creationId xmlns:a16="http://schemas.microsoft.com/office/drawing/2014/main" id="{F7B7CAC4-40F8-E3CE-49C4-7A8F0A596D1D}"/>
              </a:ext>
            </a:extLst>
          </p:cNvPr>
          <p:cNvSpPr txBox="1">
            <a:spLocks/>
          </p:cNvSpPr>
          <p:nvPr/>
        </p:nvSpPr>
        <p:spPr>
          <a:xfrm>
            <a:off x="538163" y="1709078"/>
            <a:ext cx="10148887" cy="72915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Le programme Passe-Partout est une initiative gouvernementale gratuite pour les enfants de 4 ans et leurs parents, issus de milieux socioéconomiques défavorisés. </a:t>
            </a:r>
          </a:p>
        </p:txBody>
      </p:sp>
      <p:sp>
        <p:nvSpPr>
          <p:cNvPr id="6" name="Espace réservé du texte 3">
            <a:extLst>
              <a:ext uri="{FF2B5EF4-FFF2-40B4-BE49-F238E27FC236}">
                <a16:creationId xmlns:a16="http://schemas.microsoft.com/office/drawing/2014/main" id="{8C6953C8-1E6A-07D4-1D5F-415DCD89FDD6}"/>
              </a:ext>
            </a:extLst>
          </p:cNvPr>
          <p:cNvSpPr txBox="1">
            <a:spLocks/>
          </p:cNvSpPr>
          <p:nvPr/>
        </p:nvSpPr>
        <p:spPr>
          <a:xfrm>
            <a:off x="1718993" y="3285656"/>
            <a:ext cx="9205494" cy="227207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Selon l’</a:t>
            </a:r>
            <a:r>
              <a:rPr lang="fr-FR" i="1" dirty="0">
                <a:solidFill>
                  <a:schemeClr val="tx1"/>
                </a:solidFill>
              </a:rPr>
              <a:t>Enquête québécoise sur le développement des enfants à la maternelle 2022</a:t>
            </a:r>
            <a:r>
              <a:rPr lang="fr-FR" dirty="0">
                <a:solidFill>
                  <a:schemeClr val="tx1"/>
                </a:solidFill>
              </a:rPr>
              <a:t>, les enfants de maternelle 5 ans qui ont participé au programme Passe-Partout sont </a:t>
            </a:r>
            <a:r>
              <a:rPr lang="fr-FR" b="1" dirty="0">
                <a:solidFill>
                  <a:schemeClr val="tx1"/>
                </a:solidFill>
              </a:rPr>
              <a:t>moins susceptibles d’être vulnérables sur le plan du développement</a:t>
            </a:r>
            <a:r>
              <a:rPr lang="fr-FR" dirty="0">
                <a:solidFill>
                  <a:schemeClr val="tx1"/>
                </a:solidFill>
              </a:rPr>
              <a:t> que ceux qui n’en ont pas bénéficié.</a:t>
            </a:r>
          </a:p>
          <a:p>
            <a:pPr lvl="2"/>
            <a:r>
              <a:rPr lang="fr-FR" dirty="0">
                <a:solidFill>
                  <a:schemeClr val="tx1"/>
                </a:solidFill>
              </a:rPr>
              <a:t>Le programme est aussi associé à un renforcement de l’autonomie et de la capacité d’adaptation à l’environnement scolaire.</a:t>
            </a:r>
          </a:p>
        </p:txBody>
      </p:sp>
      <p:grpSp>
        <p:nvGrpSpPr>
          <p:cNvPr id="2" name="Groupe 1">
            <a:extLst>
              <a:ext uri="{FF2B5EF4-FFF2-40B4-BE49-F238E27FC236}">
                <a16:creationId xmlns:a16="http://schemas.microsoft.com/office/drawing/2014/main" id="{786D962A-2C50-BCE0-383D-4D3773CD6264}"/>
              </a:ext>
            </a:extLst>
          </p:cNvPr>
          <p:cNvGrpSpPr/>
          <p:nvPr/>
        </p:nvGrpSpPr>
        <p:grpSpPr>
          <a:xfrm>
            <a:off x="623888" y="2632693"/>
            <a:ext cx="998101" cy="907011"/>
            <a:chOff x="4888481" y="4742017"/>
            <a:chExt cx="998101" cy="907011"/>
          </a:xfrm>
        </p:grpSpPr>
        <p:grpSp>
          <p:nvGrpSpPr>
            <p:cNvPr id="8" name="Graphique 12">
              <a:extLst>
                <a:ext uri="{FF2B5EF4-FFF2-40B4-BE49-F238E27FC236}">
                  <a16:creationId xmlns:a16="http://schemas.microsoft.com/office/drawing/2014/main" id="{E8D06523-5D56-6084-4A52-4C8E7A3D3F31}"/>
                </a:ext>
              </a:extLst>
            </p:cNvPr>
            <p:cNvGrpSpPr/>
            <p:nvPr/>
          </p:nvGrpSpPr>
          <p:grpSpPr>
            <a:xfrm>
              <a:off x="4888481" y="4743973"/>
              <a:ext cx="998101" cy="905055"/>
              <a:chOff x="4888481" y="4743973"/>
              <a:chExt cx="998101" cy="905055"/>
            </a:xfrm>
          </p:grpSpPr>
          <p:sp>
            <p:nvSpPr>
              <p:cNvPr id="11" name="Forme libre 225">
                <a:extLst>
                  <a:ext uri="{FF2B5EF4-FFF2-40B4-BE49-F238E27FC236}">
                    <a16:creationId xmlns:a16="http://schemas.microsoft.com/office/drawing/2014/main" id="{E541E728-CD1F-C837-9315-CF9409A598B2}"/>
                  </a:ext>
                </a:extLst>
              </p:cNvPr>
              <p:cNvSpPr/>
              <p:nvPr/>
            </p:nvSpPr>
            <p:spPr>
              <a:xfrm>
                <a:off x="488848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sp>
            <p:nvSpPr>
              <p:cNvPr id="12" name="Forme libre 226">
                <a:extLst>
                  <a:ext uri="{FF2B5EF4-FFF2-40B4-BE49-F238E27FC236}">
                    <a16:creationId xmlns:a16="http://schemas.microsoft.com/office/drawing/2014/main" id="{8FDCC933-9AFD-9BD3-D477-0D7799D7180B}"/>
                  </a:ext>
                </a:extLst>
              </p:cNvPr>
              <p:cNvSpPr/>
              <p:nvPr/>
            </p:nvSpPr>
            <p:spPr>
              <a:xfrm>
                <a:off x="5018849" y="4743973"/>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grpSp>
        <p:sp>
          <p:nvSpPr>
            <p:cNvPr id="9" name="Forme libre 227">
              <a:extLst>
                <a:ext uri="{FF2B5EF4-FFF2-40B4-BE49-F238E27FC236}">
                  <a16:creationId xmlns:a16="http://schemas.microsoft.com/office/drawing/2014/main" id="{C18A1A71-3886-8366-65E2-FB8FB4CD5A74}"/>
                </a:ext>
              </a:extLst>
            </p:cNvPr>
            <p:cNvSpPr/>
            <p:nvPr/>
          </p:nvSpPr>
          <p:spPr>
            <a:xfrm>
              <a:off x="520946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Tree>
    <p:extLst>
      <p:ext uri="{BB962C8B-B14F-4D97-AF65-F5344CB8AC3E}">
        <p14:creationId xmlns:p14="http://schemas.microsoft.com/office/powerpoint/2010/main" val="27098292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14BA3-567C-09F8-9FE9-C19B659363F1}"/>
            </a:ext>
          </a:extLst>
        </p:cNvPr>
        <p:cNvGrpSpPr/>
        <p:nvPr/>
      </p:nvGrpSpPr>
      <p:grpSpPr>
        <a:xfrm>
          <a:off x="0" y="0"/>
          <a:ext cx="0" cy="0"/>
          <a:chOff x="0" y="0"/>
          <a:chExt cx="0" cy="0"/>
        </a:xfrm>
      </p:grpSpPr>
      <p:sp>
        <p:nvSpPr>
          <p:cNvPr id="14" name="Rounded Rectangle 28">
            <a:extLst>
              <a:ext uri="{FF2B5EF4-FFF2-40B4-BE49-F238E27FC236}">
                <a16:creationId xmlns:a16="http://schemas.microsoft.com/office/drawing/2014/main" id="{6111F86F-6B62-05CD-1B9E-3780D083FA0B}"/>
              </a:ext>
            </a:extLst>
          </p:cNvPr>
          <p:cNvSpPr/>
          <p:nvPr/>
        </p:nvSpPr>
        <p:spPr>
          <a:xfrm>
            <a:off x="623888" y="3086199"/>
            <a:ext cx="11117725" cy="3071185"/>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5" name="Titre 4">
            <a:extLst>
              <a:ext uri="{FF2B5EF4-FFF2-40B4-BE49-F238E27FC236}">
                <a16:creationId xmlns:a16="http://schemas.microsoft.com/office/drawing/2014/main" id="{C2273C5A-80EE-1DED-998A-A5F8C1F8375D}"/>
              </a:ext>
            </a:extLst>
          </p:cNvPr>
          <p:cNvSpPr>
            <a:spLocks noGrp="1"/>
          </p:cNvSpPr>
          <p:nvPr>
            <p:ph type="title"/>
          </p:nvPr>
        </p:nvSpPr>
        <p:spPr/>
        <p:txBody>
          <a:bodyPr/>
          <a:lstStyle/>
          <a:p>
            <a:r>
              <a:rPr lang="fr-FR">
                <a:solidFill>
                  <a:schemeClr val="tx1"/>
                </a:solidFill>
              </a:rPr>
              <a:t>Une transition scolaire harmonieuse</a:t>
            </a:r>
            <a:endParaRPr lang="fr-CA">
              <a:solidFill>
                <a:schemeClr val="tx1"/>
              </a:solidFill>
            </a:endParaRPr>
          </a:p>
        </p:txBody>
      </p:sp>
      <p:sp>
        <p:nvSpPr>
          <p:cNvPr id="3" name="Espace réservé du pied de page 2">
            <a:extLst>
              <a:ext uri="{FF2B5EF4-FFF2-40B4-BE49-F238E27FC236}">
                <a16:creationId xmlns:a16="http://schemas.microsoft.com/office/drawing/2014/main" id="{F404E297-DC02-C99B-28BC-0972F7B613B4}"/>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3DC0854B-8A6F-9060-D054-76FF254F87E7}"/>
              </a:ext>
            </a:extLst>
          </p:cNvPr>
          <p:cNvSpPr>
            <a:spLocks noGrp="1"/>
          </p:cNvSpPr>
          <p:nvPr>
            <p:ph type="sldNum" sz="quarter" idx="14"/>
          </p:nvPr>
        </p:nvSpPr>
        <p:spPr/>
        <p:txBody>
          <a:bodyPr/>
          <a:lstStyle/>
          <a:p>
            <a:fld id="{17A260D5-0A9B-6D4D-ABBB-AE3076EC2542}" type="slidenum">
              <a:rPr lang="fr-CA" smtClean="0"/>
              <a:pPr/>
              <a:t>64</a:t>
            </a:fld>
            <a:endParaRPr lang="fr-CA" sz="1400"/>
          </a:p>
        </p:txBody>
      </p:sp>
      <p:sp>
        <p:nvSpPr>
          <p:cNvPr id="10" name="Espace réservé du texte 3">
            <a:extLst>
              <a:ext uri="{FF2B5EF4-FFF2-40B4-BE49-F238E27FC236}">
                <a16:creationId xmlns:a16="http://schemas.microsoft.com/office/drawing/2014/main" id="{CDED0CD7-DFB9-9392-8F99-9C7405D86209}"/>
              </a:ext>
            </a:extLst>
          </p:cNvPr>
          <p:cNvSpPr txBox="1">
            <a:spLocks/>
          </p:cNvSpPr>
          <p:nvPr/>
        </p:nvSpPr>
        <p:spPr>
          <a:xfrm>
            <a:off x="538164" y="1709078"/>
            <a:ext cx="9999208" cy="72915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Selon une étude réalisée en 2025, le programme Passe-Partout démontre des effets significatifs et durables sur les trajectoires scolaires des enfants y ayant participé.</a:t>
            </a:r>
          </a:p>
        </p:txBody>
      </p:sp>
      <p:sp>
        <p:nvSpPr>
          <p:cNvPr id="6" name="Espace réservé du texte 3">
            <a:extLst>
              <a:ext uri="{FF2B5EF4-FFF2-40B4-BE49-F238E27FC236}">
                <a16:creationId xmlns:a16="http://schemas.microsoft.com/office/drawing/2014/main" id="{BE87A940-C5E1-B76D-52F1-CBEB15ADFDA9}"/>
              </a:ext>
            </a:extLst>
          </p:cNvPr>
          <p:cNvSpPr txBox="1">
            <a:spLocks/>
          </p:cNvSpPr>
          <p:nvPr/>
        </p:nvSpPr>
        <p:spPr>
          <a:xfrm>
            <a:off x="1621989" y="3616033"/>
            <a:ext cx="4710683" cy="227207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dirty="0">
                <a:solidFill>
                  <a:schemeClr val="tx1"/>
                </a:solidFill>
              </a:rPr>
              <a:t>Meilleurs résultats aux examens ministériels en 4e et 5e secondaire dans plusieurs disciplines </a:t>
            </a:r>
          </a:p>
          <a:p>
            <a:pPr marL="285750" lvl="2" indent="-285750">
              <a:buFont typeface="Arial" panose="020B0604020202020204" pitchFamily="34" charset="0"/>
              <a:buChar char="•"/>
            </a:pPr>
            <a:r>
              <a:rPr lang="fr-FR" dirty="0">
                <a:solidFill>
                  <a:schemeClr val="tx1"/>
                </a:solidFill>
              </a:rPr>
              <a:t>Réduction du nombre d’élèves du primaire et du secondaire qui ont besoin d’un plan d’intervention à cause de difficultés d’apprentissage</a:t>
            </a:r>
          </a:p>
        </p:txBody>
      </p:sp>
      <p:grpSp>
        <p:nvGrpSpPr>
          <p:cNvPr id="2" name="Groupe 1">
            <a:extLst>
              <a:ext uri="{FF2B5EF4-FFF2-40B4-BE49-F238E27FC236}">
                <a16:creationId xmlns:a16="http://schemas.microsoft.com/office/drawing/2014/main" id="{69903118-4D82-638F-8DF5-08880ACA0EA3}"/>
              </a:ext>
            </a:extLst>
          </p:cNvPr>
          <p:cNvGrpSpPr/>
          <p:nvPr/>
        </p:nvGrpSpPr>
        <p:grpSpPr>
          <a:xfrm>
            <a:off x="623888" y="2632693"/>
            <a:ext cx="998101" cy="907011"/>
            <a:chOff x="4888481" y="4742017"/>
            <a:chExt cx="998101" cy="907011"/>
          </a:xfrm>
        </p:grpSpPr>
        <p:grpSp>
          <p:nvGrpSpPr>
            <p:cNvPr id="8" name="Graphique 12">
              <a:extLst>
                <a:ext uri="{FF2B5EF4-FFF2-40B4-BE49-F238E27FC236}">
                  <a16:creationId xmlns:a16="http://schemas.microsoft.com/office/drawing/2014/main" id="{A54EF4A0-CE22-ED34-03D7-7E2F6A449D31}"/>
                </a:ext>
              </a:extLst>
            </p:cNvPr>
            <p:cNvGrpSpPr/>
            <p:nvPr/>
          </p:nvGrpSpPr>
          <p:grpSpPr>
            <a:xfrm>
              <a:off x="4888481" y="4743973"/>
              <a:ext cx="998101" cy="905055"/>
              <a:chOff x="4888481" y="4743973"/>
              <a:chExt cx="998101" cy="905055"/>
            </a:xfrm>
          </p:grpSpPr>
          <p:sp>
            <p:nvSpPr>
              <p:cNvPr id="11" name="Forme libre 225">
                <a:extLst>
                  <a:ext uri="{FF2B5EF4-FFF2-40B4-BE49-F238E27FC236}">
                    <a16:creationId xmlns:a16="http://schemas.microsoft.com/office/drawing/2014/main" id="{5FB24FD8-6419-444F-8E46-F1CD1D5EA4F9}"/>
                  </a:ext>
                </a:extLst>
              </p:cNvPr>
              <p:cNvSpPr/>
              <p:nvPr/>
            </p:nvSpPr>
            <p:spPr>
              <a:xfrm>
                <a:off x="488848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sp>
            <p:nvSpPr>
              <p:cNvPr id="12" name="Forme libre 226">
                <a:extLst>
                  <a:ext uri="{FF2B5EF4-FFF2-40B4-BE49-F238E27FC236}">
                    <a16:creationId xmlns:a16="http://schemas.microsoft.com/office/drawing/2014/main" id="{BD37B0A2-2FED-98C7-A282-E49CCAB65362}"/>
                  </a:ext>
                </a:extLst>
              </p:cNvPr>
              <p:cNvSpPr/>
              <p:nvPr/>
            </p:nvSpPr>
            <p:spPr>
              <a:xfrm>
                <a:off x="5018849" y="4743973"/>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grpSp>
        <p:sp>
          <p:nvSpPr>
            <p:cNvPr id="9" name="Forme libre 227">
              <a:extLst>
                <a:ext uri="{FF2B5EF4-FFF2-40B4-BE49-F238E27FC236}">
                  <a16:creationId xmlns:a16="http://schemas.microsoft.com/office/drawing/2014/main" id="{126DCF57-6986-1F7C-EBBD-18E9DA519F77}"/>
                </a:ext>
              </a:extLst>
            </p:cNvPr>
            <p:cNvSpPr/>
            <p:nvPr/>
          </p:nvSpPr>
          <p:spPr>
            <a:xfrm>
              <a:off x="520946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13" name="Espace réservé du texte 3">
            <a:extLst>
              <a:ext uri="{FF2B5EF4-FFF2-40B4-BE49-F238E27FC236}">
                <a16:creationId xmlns:a16="http://schemas.microsoft.com/office/drawing/2014/main" id="{F06A187B-1525-42C9-1BD9-369DFAA775D3}"/>
              </a:ext>
            </a:extLst>
          </p:cNvPr>
          <p:cNvSpPr txBox="1">
            <a:spLocks/>
          </p:cNvSpPr>
          <p:nvPr/>
        </p:nvSpPr>
        <p:spPr>
          <a:xfrm>
            <a:off x="6289091" y="3616033"/>
            <a:ext cx="5279021" cy="227207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dirty="0">
                <a:solidFill>
                  <a:schemeClr val="tx1"/>
                </a:solidFill>
              </a:rPr>
              <a:t>Augmentation des taux de diplomation et de qualification</a:t>
            </a:r>
          </a:p>
          <a:p>
            <a:pPr marL="285750" lvl="2" indent="-285750">
              <a:buFont typeface="Arial" panose="020B0604020202020204" pitchFamily="34" charset="0"/>
              <a:buChar char="•"/>
            </a:pPr>
            <a:r>
              <a:rPr lang="fr-FR" dirty="0">
                <a:solidFill>
                  <a:schemeClr val="tx1"/>
                </a:solidFill>
              </a:rPr>
              <a:t>Réduction du risque de décrochage scolaire</a:t>
            </a:r>
          </a:p>
          <a:p>
            <a:pPr marL="285750" lvl="2" indent="-285750">
              <a:buFont typeface="Arial" panose="020B0604020202020204" pitchFamily="34" charset="0"/>
              <a:buChar char="•"/>
            </a:pPr>
            <a:r>
              <a:rPr lang="fr-FR" dirty="0">
                <a:solidFill>
                  <a:schemeClr val="tx1"/>
                </a:solidFill>
              </a:rPr>
              <a:t>Diminution du taux de redoublement au primaire et au secondaire.</a:t>
            </a:r>
          </a:p>
        </p:txBody>
      </p:sp>
      <p:sp>
        <p:nvSpPr>
          <p:cNvPr id="16" name="Espace réservé du texte 3">
            <a:extLst>
              <a:ext uri="{FF2B5EF4-FFF2-40B4-BE49-F238E27FC236}">
                <a16:creationId xmlns:a16="http://schemas.microsoft.com/office/drawing/2014/main" id="{D2DE4820-4DCE-5EF3-B3F6-BC0FE2D3E3D1}"/>
              </a:ext>
            </a:extLst>
          </p:cNvPr>
          <p:cNvSpPr txBox="1">
            <a:spLocks/>
          </p:cNvSpPr>
          <p:nvPr/>
        </p:nvSpPr>
        <p:spPr>
          <a:xfrm>
            <a:off x="1563466" y="3225259"/>
            <a:ext cx="6759313" cy="418555"/>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b="1" dirty="0">
                <a:solidFill>
                  <a:schemeClr val="tx1"/>
                </a:solidFill>
              </a:rPr>
              <a:t>Effets du programme Passe-Partout à moyen et long terme</a:t>
            </a:r>
          </a:p>
        </p:txBody>
      </p:sp>
    </p:spTree>
    <p:extLst>
      <p:ext uri="{BB962C8B-B14F-4D97-AF65-F5344CB8AC3E}">
        <p14:creationId xmlns:p14="http://schemas.microsoft.com/office/powerpoint/2010/main" val="9955210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1822E-D47C-4F7D-7731-3B2F17A620B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1546C8E9-7E78-1ECB-E71D-DA767AEBFB06}"/>
              </a:ext>
            </a:extLst>
          </p:cNvPr>
          <p:cNvSpPr>
            <a:spLocks noGrp="1"/>
          </p:cNvSpPr>
          <p:nvPr>
            <p:ph type="title"/>
          </p:nvPr>
        </p:nvSpPr>
        <p:spPr/>
        <p:txBody>
          <a:bodyPr/>
          <a:lstStyle/>
          <a:p>
            <a:r>
              <a:rPr lang="fr-FR">
                <a:solidFill>
                  <a:schemeClr val="tx1"/>
                </a:solidFill>
              </a:rPr>
              <a:t>Le coût du décrochage scolaire</a:t>
            </a:r>
            <a:endParaRPr lang="fr-CA">
              <a:solidFill>
                <a:schemeClr val="tx1"/>
              </a:solidFill>
            </a:endParaRPr>
          </a:p>
        </p:txBody>
      </p:sp>
      <p:sp>
        <p:nvSpPr>
          <p:cNvPr id="3" name="Espace réservé du pied de page 2">
            <a:extLst>
              <a:ext uri="{FF2B5EF4-FFF2-40B4-BE49-F238E27FC236}">
                <a16:creationId xmlns:a16="http://schemas.microsoft.com/office/drawing/2014/main" id="{2BBE68A2-158D-7EEE-18D8-E6D226507128}"/>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ED0B636F-F707-A9E0-25F4-D10302094E64}"/>
              </a:ext>
            </a:extLst>
          </p:cNvPr>
          <p:cNvSpPr>
            <a:spLocks noGrp="1"/>
          </p:cNvSpPr>
          <p:nvPr>
            <p:ph type="sldNum" sz="quarter" idx="14"/>
          </p:nvPr>
        </p:nvSpPr>
        <p:spPr/>
        <p:txBody>
          <a:bodyPr/>
          <a:lstStyle/>
          <a:p>
            <a:fld id="{17A260D5-0A9B-6D4D-ABBB-AE3076EC2542}" type="slidenum">
              <a:rPr lang="fr-CA" smtClean="0"/>
              <a:pPr/>
              <a:t>65</a:t>
            </a:fld>
            <a:endParaRPr lang="fr-CA" sz="1400"/>
          </a:p>
        </p:txBody>
      </p:sp>
      <p:sp>
        <p:nvSpPr>
          <p:cNvPr id="10" name="Espace réservé du texte 3">
            <a:extLst>
              <a:ext uri="{FF2B5EF4-FFF2-40B4-BE49-F238E27FC236}">
                <a16:creationId xmlns:a16="http://schemas.microsoft.com/office/drawing/2014/main" id="{C6959D1F-215D-8A05-A2A3-A66F011F5A8E}"/>
              </a:ext>
            </a:extLst>
          </p:cNvPr>
          <p:cNvSpPr txBox="1">
            <a:spLocks/>
          </p:cNvSpPr>
          <p:nvPr/>
        </p:nvSpPr>
        <p:spPr>
          <a:xfrm>
            <a:off x="542728" y="1736193"/>
            <a:ext cx="10615382" cy="274243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La réussite éducative ne profite pas uniquement aux individus, elle génère des retombées économiques et sociales importantes pour l’ensemble de la société. Toutefois, au Québec, la proportion de jeunes qui obtiennent un diplôme ou une qualification dans les sept années suivant leur entrée au secondaire est en baisse pour la première fois depuis 15 ans.</a:t>
            </a:r>
          </a:p>
          <a:p>
            <a:pPr lvl="2"/>
            <a:r>
              <a:rPr lang="fr-FR" dirty="0">
                <a:solidFill>
                  <a:schemeClr val="tx1"/>
                </a:solidFill>
              </a:rPr>
              <a:t>En un an, ce taux est passé de 84 % à 82 %. Cette baisse est principalement due à une diminution du taux de diplomation et de qualification dans les délais prévus chez les élèves issus des milieux défavorisés.</a:t>
            </a:r>
          </a:p>
        </p:txBody>
      </p:sp>
      <p:grpSp>
        <p:nvGrpSpPr>
          <p:cNvPr id="7" name="Graphique 18">
            <a:extLst>
              <a:ext uri="{FF2B5EF4-FFF2-40B4-BE49-F238E27FC236}">
                <a16:creationId xmlns:a16="http://schemas.microsoft.com/office/drawing/2014/main" id="{7AF4A9A3-60E3-13D8-F259-F0F201EE359B}"/>
              </a:ext>
            </a:extLst>
          </p:cNvPr>
          <p:cNvGrpSpPr/>
          <p:nvPr/>
        </p:nvGrpSpPr>
        <p:grpSpPr>
          <a:xfrm rot="1810610">
            <a:off x="8388451" y="-109688"/>
            <a:ext cx="2048038" cy="1729561"/>
            <a:chOff x="3606800" y="4724290"/>
            <a:chExt cx="1637473" cy="1382840"/>
          </a:xfrm>
          <a:solidFill>
            <a:srgbClr val="F47920"/>
          </a:solidFill>
        </p:grpSpPr>
        <p:grpSp>
          <p:nvGrpSpPr>
            <p:cNvPr id="8" name="Graphique 18">
              <a:extLst>
                <a:ext uri="{FF2B5EF4-FFF2-40B4-BE49-F238E27FC236}">
                  <a16:creationId xmlns:a16="http://schemas.microsoft.com/office/drawing/2014/main" id="{947EB3BE-D30E-CFB0-0450-864E3D173146}"/>
                </a:ext>
              </a:extLst>
            </p:cNvPr>
            <p:cNvGrpSpPr/>
            <p:nvPr/>
          </p:nvGrpSpPr>
          <p:grpSpPr>
            <a:xfrm>
              <a:off x="3606800" y="4755556"/>
              <a:ext cx="1637473" cy="1284474"/>
              <a:chOff x="3606800" y="4755556"/>
              <a:chExt cx="1637473" cy="1284474"/>
            </a:xfrm>
            <a:grpFill/>
          </p:grpSpPr>
          <p:sp>
            <p:nvSpPr>
              <p:cNvPr id="11" name="Forme libre 7">
                <a:extLst>
                  <a:ext uri="{FF2B5EF4-FFF2-40B4-BE49-F238E27FC236}">
                    <a16:creationId xmlns:a16="http://schemas.microsoft.com/office/drawing/2014/main" id="{7F83F83C-20CD-983E-4B8C-E4192FD1628F}"/>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endParaRPr lang="fr-CA"/>
              </a:p>
            </p:txBody>
          </p:sp>
          <p:sp>
            <p:nvSpPr>
              <p:cNvPr id="12" name="Forme libre 8">
                <a:extLst>
                  <a:ext uri="{FF2B5EF4-FFF2-40B4-BE49-F238E27FC236}">
                    <a16:creationId xmlns:a16="http://schemas.microsoft.com/office/drawing/2014/main" id="{7E682C6D-ED33-7003-B07D-C34C052CE600}"/>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endParaRPr lang="fr-CA"/>
              </a:p>
            </p:txBody>
          </p:sp>
        </p:grpSp>
        <p:sp>
          <p:nvSpPr>
            <p:cNvPr id="9" name="Forme libre 6">
              <a:extLst>
                <a:ext uri="{FF2B5EF4-FFF2-40B4-BE49-F238E27FC236}">
                  <a16:creationId xmlns:a16="http://schemas.microsoft.com/office/drawing/2014/main" id="{3BB84188-DFE2-E735-53ED-99BEF1265DE3}"/>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grpFill/>
            <a:ln w="9507" cap="flat">
              <a:noFill/>
              <a:prstDash val="solid"/>
              <a:miter/>
            </a:ln>
          </p:spPr>
          <p:txBody>
            <a:bodyPr/>
            <a:lstStyle/>
            <a:p>
              <a:endParaRPr lang="fr-CA"/>
            </a:p>
          </p:txBody>
        </p:sp>
      </p:grpSp>
      <p:grpSp>
        <p:nvGrpSpPr>
          <p:cNvPr id="13" name="Graphique 18">
            <a:extLst>
              <a:ext uri="{FF2B5EF4-FFF2-40B4-BE49-F238E27FC236}">
                <a16:creationId xmlns:a16="http://schemas.microsoft.com/office/drawing/2014/main" id="{46A44BF7-96C5-DD8D-CAF6-5E6A35F45054}"/>
              </a:ext>
            </a:extLst>
          </p:cNvPr>
          <p:cNvGrpSpPr/>
          <p:nvPr/>
        </p:nvGrpSpPr>
        <p:grpSpPr>
          <a:xfrm rot="20598669">
            <a:off x="3653305" y="5496953"/>
            <a:ext cx="1732869" cy="1325513"/>
            <a:chOff x="5527194" y="5559988"/>
            <a:chExt cx="1148583" cy="826749"/>
          </a:xfrm>
          <a:solidFill>
            <a:schemeClr val="accent6"/>
          </a:solidFill>
        </p:grpSpPr>
        <p:sp>
          <p:nvSpPr>
            <p:cNvPr id="14" name="Rectangle 13">
              <a:extLst>
                <a:ext uri="{FF2B5EF4-FFF2-40B4-BE49-F238E27FC236}">
                  <a16:creationId xmlns:a16="http://schemas.microsoft.com/office/drawing/2014/main" id="{7C79B500-50A5-C1B4-BAE7-38E4F57B46E4}"/>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15" name="Rectangle 14">
              <a:extLst>
                <a:ext uri="{FF2B5EF4-FFF2-40B4-BE49-F238E27FC236}">
                  <a16:creationId xmlns:a16="http://schemas.microsoft.com/office/drawing/2014/main" id="{B2D48508-CD2C-3F3E-1B04-CBF868D6E641}"/>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Tree>
    <p:extLst>
      <p:ext uri="{BB962C8B-B14F-4D97-AF65-F5344CB8AC3E}">
        <p14:creationId xmlns:p14="http://schemas.microsoft.com/office/powerpoint/2010/main" val="16572892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6C5F-C620-BBDB-7EFE-2ED60B4E4435}"/>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2D6B1ED0-B900-E84B-8E0F-A3F776BD733B}"/>
              </a:ext>
            </a:extLst>
          </p:cNvPr>
          <p:cNvSpPr>
            <a:spLocks noGrp="1"/>
          </p:cNvSpPr>
          <p:nvPr>
            <p:ph type="title"/>
          </p:nvPr>
        </p:nvSpPr>
        <p:spPr/>
        <p:txBody>
          <a:bodyPr/>
          <a:lstStyle/>
          <a:p>
            <a:r>
              <a:rPr lang="fr-FR">
                <a:solidFill>
                  <a:schemeClr val="tx1"/>
                </a:solidFill>
              </a:rPr>
              <a:t>Le coût du décrochage scolaire</a:t>
            </a:r>
            <a:endParaRPr lang="fr-CA">
              <a:solidFill>
                <a:schemeClr val="tx1"/>
              </a:solidFill>
            </a:endParaRPr>
          </a:p>
        </p:txBody>
      </p:sp>
      <p:sp>
        <p:nvSpPr>
          <p:cNvPr id="3" name="Espace réservé du pied de page 2">
            <a:extLst>
              <a:ext uri="{FF2B5EF4-FFF2-40B4-BE49-F238E27FC236}">
                <a16:creationId xmlns:a16="http://schemas.microsoft.com/office/drawing/2014/main" id="{C8F4366F-AB8F-F008-E60C-7EE4845BAD2B}"/>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454CCAAB-8678-5204-7F02-BB006D7E1B95}"/>
              </a:ext>
            </a:extLst>
          </p:cNvPr>
          <p:cNvSpPr>
            <a:spLocks noGrp="1"/>
          </p:cNvSpPr>
          <p:nvPr>
            <p:ph type="sldNum" sz="quarter" idx="14"/>
          </p:nvPr>
        </p:nvSpPr>
        <p:spPr/>
        <p:txBody>
          <a:bodyPr/>
          <a:lstStyle/>
          <a:p>
            <a:fld id="{17A260D5-0A9B-6D4D-ABBB-AE3076EC2542}" type="slidenum">
              <a:rPr lang="fr-CA" smtClean="0"/>
              <a:pPr/>
              <a:t>66</a:t>
            </a:fld>
            <a:endParaRPr lang="fr-CA" sz="1400"/>
          </a:p>
        </p:txBody>
      </p:sp>
      <p:sp>
        <p:nvSpPr>
          <p:cNvPr id="8" name="Espace réservé du texte 3">
            <a:extLst>
              <a:ext uri="{FF2B5EF4-FFF2-40B4-BE49-F238E27FC236}">
                <a16:creationId xmlns:a16="http://schemas.microsoft.com/office/drawing/2014/main" id="{DA9DB0F9-CBAD-1A4B-5B7E-BD3A14634AEA}"/>
              </a:ext>
            </a:extLst>
          </p:cNvPr>
          <p:cNvSpPr txBox="1">
            <a:spLocks/>
          </p:cNvSpPr>
          <p:nvPr/>
        </p:nvSpPr>
        <p:spPr>
          <a:xfrm>
            <a:off x="7393191" y="2290857"/>
            <a:ext cx="4217784"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Les coûts élevés pour l’État s’expliquent notamment par :</a:t>
            </a:r>
          </a:p>
          <a:p>
            <a:pPr marL="285750" lvl="2" indent="-285750">
              <a:spcBef>
                <a:spcPts val="0"/>
              </a:spcBef>
              <a:buFont typeface="Arial" panose="020B0604020202020204" pitchFamily="34" charset="0"/>
              <a:buChar char="•"/>
            </a:pPr>
            <a:r>
              <a:rPr lang="fr-FR">
                <a:solidFill>
                  <a:schemeClr val="tx1"/>
                </a:solidFill>
              </a:rPr>
              <a:t>un recours accru aux mesures d’aide financière de dernier recours</a:t>
            </a:r>
          </a:p>
          <a:p>
            <a:pPr marL="285750" lvl="2" indent="-285750">
              <a:spcBef>
                <a:spcPts val="0"/>
              </a:spcBef>
              <a:buFont typeface="Arial" panose="020B0604020202020204" pitchFamily="34" charset="0"/>
              <a:buChar char="•"/>
            </a:pPr>
            <a:r>
              <a:rPr lang="fr-FR">
                <a:solidFill>
                  <a:schemeClr val="tx1"/>
                </a:solidFill>
              </a:rPr>
              <a:t>une plus forte probabilité d’avoir des démêlés avec la justice</a:t>
            </a:r>
          </a:p>
          <a:p>
            <a:pPr marL="285750" lvl="2" indent="-285750">
              <a:spcBef>
                <a:spcPts val="0"/>
              </a:spcBef>
              <a:buFont typeface="Arial" panose="020B0604020202020204" pitchFamily="34" charset="0"/>
              <a:buChar char="•"/>
            </a:pPr>
            <a:r>
              <a:rPr lang="fr-FR">
                <a:solidFill>
                  <a:schemeClr val="tx1"/>
                </a:solidFill>
              </a:rPr>
              <a:t>des revenus fiscaux plus faibles en raison de perspectives d’emploi réduites.</a:t>
            </a:r>
          </a:p>
        </p:txBody>
      </p:sp>
      <p:sp>
        <p:nvSpPr>
          <p:cNvPr id="9" name="Espace réservé du texte 14">
            <a:extLst>
              <a:ext uri="{FF2B5EF4-FFF2-40B4-BE49-F238E27FC236}">
                <a16:creationId xmlns:a16="http://schemas.microsoft.com/office/drawing/2014/main" id="{96D5FCF6-3B5C-D7F9-96E8-5816E0949A42}"/>
              </a:ext>
            </a:extLst>
          </p:cNvPr>
          <p:cNvSpPr txBox="1">
            <a:spLocks/>
          </p:cNvSpPr>
          <p:nvPr/>
        </p:nvSpPr>
        <p:spPr>
          <a:xfrm>
            <a:off x="581025" y="1910309"/>
            <a:ext cx="6566262" cy="3644538"/>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endParaRPr lang="fr-CA" sz="1400"/>
          </a:p>
        </p:txBody>
      </p:sp>
      <p:sp>
        <p:nvSpPr>
          <p:cNvPr id="12" name="ZoneTexte 11">
            <a:extLst>
              <a:ext uri="{FF2B5EF4-FFF2-40B4-BE49-F238E27FC236}">
                <a16:creationId xmlns:a16="http://schemas.microsoft.com/office/drawing/2014/main" id="{1DB57825-2502-F32D-5E95-F8BA604F04A7}"/>
              </a:ext>
            </a:extLst>
          </p:cNvPr>
          <p:cNvSpPr txBox="1"/>
          <p:nvPr/>
        </p:nvSpPr>
        <p:spPr>
          <a:xfrm>
            <a:off x="807560" y="2293745"/>
            <a:ext cx="6093822" cy="727507"/>
          </a:xfrm>
          <a:prstGeom prst="rect">
            <a:avLst/>
          </a:prstGeom>
          <a:noFill/>
        </p:spPr>
        <p:txBody>
          <a:bodyPr wrap="square">
            <a:spAutoFit/>
          </a:bodyPr>
          <a:lstStyle/>
          <a:p>
            <a:pPr marL="0" lvl="5">
              <a:lnSpc>
                <a:spcPct val="120000"/>
              </a:lnSpc>
              <a:spcBef>
                <a:spcPts val="1800"/>
              </a:spcBef>
            </a:pPr>
            <a:r>
              <a:rPr lang="fr-CA" b="1" dirty="0">
                <a:solidFill>
                  <a:schemeClr val="accent3"/>
                </a:solidFill>
                <a:latin typeface="Archivo Condensed Condensed SemiBold" pitchFamily="2" charset="77"/>
                <a:cs typeface="Archivo Condensed Condensed SemiBold" pitchFamily="2" charset="77"/>
              </a:rPr>
              <a:t>Les coûts annuels du décrochage scolaire sont estimés à 29 050 $ par décrocheur, ce qui représentait 13,8 milliards de dollars en 2024.</a:t>
            </a:r>
          </a:p>
        </p:txBody>
      </p:sp>
      <p:sp>
        <p:nvSpPr>
          <p:cNvPr id="14" name="ZoneTexte 13">
            <a:extLst>
              <a:ext uri="{FF2B5EF4-FFF2-40B4-BE49-F238E27FC236}">
                <a16:creationId xmlns:a16="http://schemas.microsoft.com/office/drawing/2014/main" id="{972C95CA-633F-C399-3384-2B33F2F5AEC6}"/>
              </a:ext>
            </a:extLst>
          </p:cNvPr>
          <p:cNvSpPr txBox="1"/>
          <p:nvPr/>
        </p:nvSpPr>
        <p:spPr>
          <a:xfrm>
            <a:off x="572722" y="5542696"/>
            <a:ext cx="3917002" cy="462819"/>
          </a:xfrm>
          <a:prstGeom prst="rect">
            <a:avLst/>
          </a:prstGeom>
          <a:noFill/>
        </p:spPr>
        <p:txBody>
          <a:bodyPr wrap="square">
            <a:spAutoFit/>
          </a:bodyPr>
          <a:lstStyle/>
          <a:p>
            <a:pPr marL="0" lvl="8">
              <a:lnSpc>
                <a:spcPct val="120000"/>
              </a:lnSpc>
              <a:spcBef>
                <a:spcPts val="1200"/>
              </a:spcBef>
            </a:pPr>
            <a:r>
              <a:rPr lang="fr-CA" sz="1050">
                <a:latin typeface="Archivo Condensed Condensed" pitchFamily="2" charset="77"/>
                <a:cs typeface="Archivo Condensed Condensed" pitchFamily="2" charset="77"/>
              </a:rPr>
              <a:t>Note : La lettre « G » signifie milliards.</a:t>
            </a:r>
            <a:br>
              <a:rPr lang="fr-CA" sz="1050">
                <a:latin typeface="Archivo Condensed Condensed" pitchFamily="2" charset="77"/>
                <a:cs typeface="Archivo Condensed Condensed" pitchFamily="2" charset="77"/>
              </a:rPr>
            </a:br>
            <a:r>
              <a:rPr lang="fr-CA" sz="1050">
                <a:latin typeface="Archivo Condensed Condensed" pitchFamily="2" charset="77"/>
                <a:cs typeface="Archivo Condensed Condensed" pitchFamily="2" charset="77"/>
              </a:rPr>
              <a:t>Source : LAURIN, F. </a:t>
            </a:r>
            <a:r>
              <a:rPr lang="fr-CA" sz="1050" i="1">
                <a:latin typeface="Archivo Condensed Condensed" pitchFamily="2" charset="77"/>
                <a:cs typeface="Archivo Condensed Condensed" pitchFamily="2" charset="77"/>
              </a:rPr>
              <a:t>Coût global du décrochage scolaire au Québec</a:t>
            </a:r>
            <a:r>
              <a:rPr lang="fr-CA" sz="1050">
                <a:latin typeface="Archivo Condensed Condensed" pitchFamily="2" charset="77"/>
                <a:cs typeface="Archivo Condensed Condensed" pitchFamily="2" charset="77"/>
              </a:rPr>
              <a:t>, 2024.</a:t>
            </a:r>
          </a:p>
        </p:txBody>
      </p:sp>
      <p:grpSp>
        <p:nvGrpSpPr>
          <p:cNvPr id="15" name="Groupe 14">
            <a:extLst>
              <a:ext uri="{FF2B5EF4-FFF2-40B4-BE49-F238E27FC236}">
                <a16:creationId xmlns:a16="http://schemas.microsoft.com/office/drawing/2014/main" id="{A8C3624D-9C74-6300-9E24-66E37DB27020}"/>
              </a:ext>
            </a:extLst>
          </p:cNvPr>
          <p:cNvGrpSpPr/>
          <p:nvPr/>
        </p:nvGrpSpPr>
        <p:grpSpPr>
          <a:xfrm>
            <a:off x="384372" y="1542515"/>
            <a:ext cx="846376" cy="767474"/>
            <a:chOff x="4888481" y="1463364"/>
            <a:chExt cx="998101" cy="905055"/>
          </a:xfrm>
        </p:grpSpPr>
        <p:sp>
          <p:nvSpPr>
            <p:cNvPr id="16" name="Forme libre 21">
              <a:extLst>
                <a:ext uri="{FF2B5EF4-FFF2-40B4-BE49-F238E27FC236}">
                  <a16:creationId xmlns:a16="http://schemas.microsoft.com/office/drawing/2014/main" id="{61DB60BF-EF68-54E0-094F-45165E3C55FA}"/>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grpSp>
          <p:nvGrpSpPr>
            <p:cNvPr id="17" name="Graphique 14">
              <a:extLst>
                <a:ext uri="{FF2B5EF4-FFF2-40B4-BE49-F238E27FC236}">
                  <a16:creationId xmlns:a16="http://schemas.microsoft.com/office/drawing/2014/main" id="{9F4AA433-93E9-19F5-6B23-DE2E998193BA}"/>
                </a:ext>
              </a:extLst>
            </p:cNvPr>
            <p:cNvGrpSpPr/>
            <p:nvPr/>
          </p:nvGrpSpPr>
          <p:grpSpPr>
            <a:xfrm>
              <a:off x="5018849" y="1463364"/>
              <a:ext cx="737361" cy="729156"/>
              <a:chOff x="5018849" y="1463364"/>
              <a:chExt cx="737361" cy="729156"/>
            </a:xfrm>
            <a:solidFill>
              <a:schemeClr val="accent3"/>
            </a:solidFill>
          </p:grpSpPr>
          <p:sp>
            <p:nvSpPr>
              <p:cNvPr id="18" name="Forme libre 23">
                <a:extLst>
                  <a:ext uri="{FF2B5EF4-FFF2-40B4-BE49-F238E27FC236}">
                    <a16:creationId xmlns:a16="http://schemas.microsoft.com/office/drawing/2014/main" id="{7D2B192E-FAEC-25C3-0EBC-8D2D6E1B2E94}"/>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endParaRPr lang="fr-CA"/>
              </a:p>
            </p:txBody>
          </p:sp>
          <p:sp>
            <p:nvSpPr>
              <p:cNvPr id="19" name="Forme libre 24">
                <a:extLst>
                  <a:ext uri="{FF2B5EF4-FFF2-40B4-BE49-F238E27FC236}">
                    <a16:creationId xmlns:a16="http://schemas.microsoft.com/office/drawing/2014/main" id="{4FA96849-6A27-FBAB-1E84-B9D8C04A786B}"/>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endParaRPr lang="fr-CA"/>
              </a:p>
            </p:txBody>
          </p:sp>
        </p:grpSp>
      </p:grpSp>
      <p:pic>
        <p:nvPicPr>
          <p:cNvPr id="23" name="Image 22">
            <a:extLst>
              <a:ext uri="{FF2B5EF4-FFF2-40B4-BE49-F238E27FC236}">
                <a16:creationId xmlns:a16="http://schemas.microsoft.com/office/drawing/2014/main" id="{0A271D93-F781-92C8-25D3-34AEB167FD43}"/>
              </a:ext>
            </a:extLst>
          </p:cNvPr>
          <p:cNvPicPr>
            <a:picLocks noChangeAspect="1"/>
          </p:cNvPicPr>
          <p:nvPr/>
        </p:nvPicPr>
        <p:blipFill>
          <a:blip r:embed="rId3"/>
          <a:stretch>
            <a:fillRect/>
          </a:stretch>
        </p:blipFill>
        <p:spPr>
          <a:xfrm>
            <a:off x="849349" y="2924576"/>
            <a:ext cx="6090432" cy="2225233"/>
          </a:xfrm>
          <a:prstGeom prst="rect">
            <a:avLst/>
          </a:prstGeom>
        </p:spPr>
      </p:pic>
    </p:spTree>
    <p:extLst>
      <p:ext uri="{BB962C8B-B14F-4D97-AF65-F5344CB8AC3E}">
        <p14:creationId xmlns:p14="http://schemas.microsoft.com/office/powerpoint/2010/main" val="33098907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space réservé du texte 14">
            <a:extLst>
              <a:ext uri="{FF2B5EF4-FFF2-40B4-BE49-F238E27FC236}">
                <a16:creationId xmlns:a16="http://schemas.microsoft.com/office/drawing/2014/main" id="{700BB1BC-712D-1E4D-376F-03E171763172}"/>
              </a:ext>
            </a:extLst>
          </p:cNvPr>
          <p:cNvSpPr txBox="1">
            <a:spLocks/>
          </p:cNvSpPr>
          <p:nvPr/>
        </p:nvSpPr>
        <p:spPr>
          <a:xfrm>
            <a:off x="5625738" y="1812888"/>
            <a:ext cx="5898030" cy="3198384"/>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14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2" name="Titre 1">
            <a:extLst>
              <a:ext uri="{FF2B5EF4-FFF2-40B4-BE49-F238E27FC236}">
                <a16:creationId xmlns:a16="http://schemas.microsoft.com/office/drawing/2014/main" id="{9AC01C29-CA8E-5FD8-78B4-2893C78D7114}"/>
              </a:ext>
            </a:extLst>
          </p:cNvPr>
          <p:cNvSpPr>
            <a:spLocks noGrp="1"/>
          </p:cNvSpPr>
          <p:nvPr>
            <p:ph type="title"/>
          </p:nvPr>
        </p:nvSpPr>
        <p:spPr/>
        <p:txBody>
          <a:bodyPr/>
          <a:lstStyle/>
          <a:p>
            <a:r>
              <a:rPr lang="fr-FR"/>
              <a:t>Les retombées économiques de la réussite éducative</a:t>
            </a:r>
            <a:endParaRPr lang="fr-CA"/>
          </a:p>
        </p:txBody>
      </p:sp>
      <p:sp>
        <p:nvSpPr>
          <p:cNvPr id="3" name="Espace réservé du pied de page 2">
            <a:extLst>
              <a:ext uri="{FF2B5EF4-FFF2-40B4-BE49-F238E27FC236}">
                <a16:creationId xmlns:a16="http://schemas.microsoft.com/office/drawing/2014/main" id="{CBAB9A1D-4FD9-A948-D923-94496E3F55C5}"/>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E22CB9DC-A1ED-F3F1-A421-DCF4AE877979}"/>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fr-CA" sz="1400" b="0" i="0" u="none" strike="noStrike" kern="1200" cap="none" spc="0" normalizeH="0" baseline="0" noProof="0">
              <a:ln>
                <a:noFill/>
              </a:ln>
              <a:solidFill>
                <a:srgbClr val="000000"/>
              </a:solidFill>
              <a:effectLst/>
              <a:uLnTx/>
              <a:uFillTx/>
              <a:latin typeface="Georgia"/>
              <a:ea typeface="+mn-ea"/>
              <a:cs typeface="+mn-cs"/>
            </a:endParaRPr>
          </a:p>
        </p:txBody>
      </p:sp>
      <p:sp>
        <p:nvSpPr>
          <p:cNvPr id="6" name="Espace réservé du texte 3">
            <a:extLst>
              <a:ext uri="{FF2B5EF4-FFF2-40B4-BE49-F238E27FC236}">
                <a16:creationId xmlns:a16="http://schemas.microsoft.com/office/drawing/2014/main" id="{BDCFA1BF-A0A4-C69C-5F76-45018EE75765}"/>
              </a:ext>
            </a:extLst>
          </p:cNvPr>
          <p:cNvSpPr txBox="1">
            <a:spLocks/>
          </p:cNvSpPr>
          <p:nvPr/>
        </p:nvSpPr>
        <p:spPr>
          <a:xfrm>
            <a:off x="540481" y="1921844"/>
            <a:ext cx="4822094"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marR="0" lvl="2"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 niveau de scolarité atteint par les individus influence directement l’accès au marché du travail et les revenus individuels.</a:t>
            </a:r>
          </a:p>
          <a:p>
            <a:pPr marL="285750" marR="0" lvl="2"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a:ln>
                <a:noFill/>
              </a:ln>
              <a:solidFill>
                <a:schemeClr val="tx1"/>
              </a:solidFill>
              <a:effectLst/>
              <a:uLnTx/>
              <a:uFillTx/>
              <a:latin typeface="Archivo"/>
              <a:ea typeface="+mn-ea"/>
              <a:cs typeface="+mn-cs"/>
            </a:endParaRPr>
          </a:p>
          <a:p>
            <a:pPr marL="285750" marR="0" lvl="2"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Les personnes titulaires d’un diplôme sont généralement mieux rémunérées que celles qui n’ont pas obtenu de diplôme.</a:t>
            </a:r>
          </a:p>
        </p:txBody>
      </p:sp>
      <p:sp>
        <p:nvSpPr>
          <p:cNvPr id="7" name="Espace réservé du texte 2">
            <a:extLst>
              <a:ext uri="{FF2B5EF4-FFF2-40B4-BE49-F238E27FC236}">
                <a16:creationId xmlns:a16="http://schemas.microsoft.com/office/drawing/2014/main" id="{7393CDE4-8DB1-1F4F-FCE3-C20372E85BDE}"/>
              </a:ext>
            </a:extLst>
          </p:cNvPr>
          <p:cNvSpPr txBox="1">
            <a:spLocks/>
          </p:cNvSpPr>
          <p:nvPr/>
        </p:nvSpPr>
        <p:spPr>
          <a:xfrm>
            <a:off x="5727105" y="4922529"/>
            <a:ext cx="5550808" cy="1195027"/>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8"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05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rPr>
              <a:t>Note : Les données proviennent du recensement canadien de 2021. Le diplôme retenu est le plus haut niveau de scolarité atteint au moment du recensement.</a:t>
            </a:r>
          </a:p>
          <a:p>
            <a:pPr lvl="8">
              <a:spcBef>
                <a:spcPts val="0"/>
              </a:spcBef>
              <a:defRPr/>
            </a:pPr>
            <a:r>
              <a:rPr kumimoji="0" lang="fr-CA" sz="105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rPr>
              <a:t>Source : RÉSEAU POUR LA RÉUSSITE ÉDUCATIVE. </a:t>
            </a:r>
            <a:r>
              <a:rPr kumimoji="0" lang="fr-CA" sz="1050" b="0" i="1"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rPr>
              <a:t>Un diplôme, ça vaut le coût et la discussion aussi</a:t>
            </a:r>
            <a:r>
              <a:rPr kumimoji="0" lang="fr-CA" sz="105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rPr>
              <a:t>, 2025</a:t>
            </a:r>
            <a:r>
              <a:rPr lang="fr-CA" sz="1050" dirty="0">
                <a:solidFill>
                  <a:schemeClr val="tx1"/>
                </a:solidFill>
              </a:rPr>
              <a:t>; Données tirées de LEPAGE, P., et M. GAUDREAULT. </a:t>
            </a:r>
            <a:r>
              <a:rPr lang="fr-CA" sz="1050" i="1" dirty="0">
                <a:solidFill>
                  <a:schemeClr val="tx1"/>
                </a:solidFill>
              </a:rPr>
              <a:t>Les bénéfices de la persévérance scolaire : analyses régionales de gains individuels associés à l’obtention d’un diplôme</a:t>
            </a:r>
            <a:r>
              <a:rPr lang="fr-CA" sz="1050" dirty="0">
                <a:solidFill>
                  <a:schemeClr val="tx1"/>
                </a:solidFill>
              </a:rPr>
              <a:t>, ÉCOBES – Recherche et transfert, Cégep de Jonquière, 2025.</a:t>
            </a:r>
            <a:endParaRPr kumimoji="0" lang="fr-CA" sz="105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endParaRPr>
          </a:p>
        </p:txBody>
      </p:sp>
      <p:sp>
        <p:nvSpPr>
          <p:cNvPr id="11" name="Espace réservé du texte 2">
            <a:extLst>
              <a:ext uri="{FF2B5EF4-FFF2-40B4-BE49-F238E27FC236}">
                <a16:creationId xmlns:a16="http://schemas.microsoft.com/office/drawing/2014/main" id="{B92A9816-0423-0F46-895E-0972C4AD3EC7}"/>
              </a:ext>
            </a:extLst>
          </p:cNvPr>
          <p:cNvSpPr txBox="1">
            <a:spLocks/>
          </p:cNvSpPr>
          <p:nvPr/>
        </p:nvSpPr>
        <p:spPr>
          <a:xfrm>
            <a:off x="6045204" y="1812887"/>
            <a:ext cx="5059098" cy="620234"/>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40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rPr>
              <a:t>Proportion de personnes en emploi selon le dernier diplôme obtenu </a:t>
            </a:r>
          </a:p>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40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rPr>
              <a:t>chez les 25 à 64 ans au Québec en 2021</a:t>
            </a:r>
          </a:p>
        </p:txBody>
      </p:sp>
      <p:graphicFrame>
        <p:nvGraphicFramePr>
          <p:cNvPr id="15" name="Tableau 14">
            <a:extLst>
              <a:ext uri="{FF2B5EF4-FFF2-40B4-BE49-F238E27FC236}">
                <a16:creationId xmlns:a16="http://schemas.microsoft.com/office/drawing/2014/main" id="{790A4FF6-BF8E-D148-FB9B-CF45043747A7}"/>
              </a:ext>
            </a:extLst>
          </p:cNvPr>
          <p:cNvGraphicFramePr>
            <a:graphicFrameLocks noGrp="1"/>
          </p:cNvGraphicFramePr>
          <p:nvPr>
            <p:extLst>
              <p:ext uri="{D42A27DB-BD31-4B8C-83A1-F6EECF244321}">
                <p14:modId xmlns:p14="http://schemas.microsoft.com/office/powerpoint/2010/main" val="999429215"/>
              </p:ext>
            </p:extLst>
          </p:nvPr>
        </p:nvGraphicFramePr>
        <p:xfrm>
          <a:off x="6149666" y="2640511"/>
          <a:ext cx="4705686" cy="2105928"/>
        </p:xfrm>
        <a:graphic>
          <a:graphicData uri="http://schemas.openxmlformats.org/drawingml/2006/table">
            <a:tbl>
              <a:tblPr firstRow="1" bandRow="1">
                <a:tableStyleId>{F2DE63D5-997A-4646-A377-4702673A728D}</a:tableStyleId>
              </a:tblPr>
              <a:tblGrid>
                <a:gridCol w="2986384">
                  <a:extLst>
                    <a:ext uri="{9D8B030D-6E8A-4147-A177-3AD203B41FA5}">
                      <a16:colId xmlns:a16="http://schemas.microsoft.com/office/drawing/2014/main" val="1177495948"/>
                    </a:ext>
                  </a:extLst>
                </a:gridCol>
                <a:gridCol w="1719302">
                  <a:extLst>
                    <a:ext uri="{9D8B030D-6E8A-4147-A177-3AD203B41FA5}">
                      <a16:colId xmlns:a16="http://schemas.microsoft.com/office/drawing/2014/main" val="3179356119"/>
                    </a:ext>
                  </a:extLst>
                </a:gridCol>
              </a:tblGrid>
              <a:tr h="350988">
                <a:tc>
                  <a:txBody>
                    <a:bodyPr/>
                    <a:lstStyle/>
                    <a:p>
                      <a:r>
                        <a:rPr lang="fr-CA" sz="1400">
                          <a:solidFill>
                            <a:schemeClr val="tx1"/>
                          </a:solidFill>
                        </a:rPr>
                        <a:t>Diplôme</a:t>
                      </a:r>
                    </a:p>
                  </a:txBody>
                  <a:tcPr marB="90000" anchor="b">
                    <a:lnL w="12700" cap="flat" cmpd="sng" algn="ctr">
                      <a:noFill/>
                      <a:prstDash val="solid"/>
                      <a:miter lim="800000"/>
                    </a:lnL>
                    <a:lnR w="12700" cap="flat" cmpd="sng" algn="ctr">
                      <a:noFill/>
                      <a:prstDash val="solid"/>
                      <a:round/>
                      <a:headEnd type="none" w="med" len="med"/>
                      <a:tailEnd type="none" w="med" len="med"/>
                    </a:lnR>
                    <a:lnT w="12700" cap="flat" cmpd="sng" algn="ctr">
                      <a:noFill/>
                      <a:prstDash val="solid"/>
                      <a:miter lim="800000"/>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1" kern="1200">
                          <a:solidFill>
                            <a:schemeClr val="tx1"/>
                          </a:solidFill>
                          <a:effectLst/>
                          <a:latin typeface="+mn-lt"/>
                          <a:ea typeface="+mn-ea"/>
                          <a:cs typeface="+mn-cs"/>
                        </a:rPr>
                        <a:t>Taux d’emploi</a:t>
                      </a:r>
                    </a:p>
                  </a:txBody>
                  <a:tcPr marB="90000" anchor="b">
                    <a:lnL w="12700" cap="flat" cmpd="sng" algn="ctr">
                      <a:noFill/>
                      <a:prstDash val="solid"/>
                      <a:round/>
                      <a:headEnd type="none" w="med" len="med"/>
                      <a:tailEnd type="none" w="med" len="med"/>
                    </a:lnL>
                    <a:lnR w="12700" cap="flat" cmpd="sng" algn="ctr">
                      <a:noFill/>
                      <a:prstDash val="solid"/>
                      <a:miter lim="800000"/>
                    </a:lnR>
                    <a:lnT w="12700" cap="flat" cmpd="sng" algn="ctr">
                      <a:noFill/>
                      <a:prstDash val="solid"/>
                      <a:miter lim="800000"/>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3846652"/>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Sans diplôme</a:t>
                      </a:r>
                    </a:p>
                  </a:txBody>
                  <a:tcPr anchor="ctr">
                    <a:lnL w="1270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55,9 %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9988301"/>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DES</a:t>
                      </a:r>
                    </a:p>
                  </a:txBody>
                  <a:tcPr anchor="ctr">
                    <a:lnL w="1270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68,6 %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4937152"/>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DEP</a:t>
                      </a:r>
                    </a:p>
                  </a:txBody>
                  <a:tcPr anchor="ctr">
                    <a:lnL w="1270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80,0 %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8457935"/>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DEC</a:t>
                      </a:r>
                    </a:p>
                  </a:txBody>
                  <a:tcPr anchor="ctr">
                    <a:lnL w="1270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80,8 %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8634696"/>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Baccalauréat</a:t>
                      </a:r>
                    </a:p>
                  </a:txBody>
                  <a:tcPr anchor="ctr">
                    <a:lnL w="1270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84,6 %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7027340"/>
                  </a:ext>
                </a:extLst>
              </a:tr>
            </a:tbl>
          </a:graphicData>
        </a:graphic>
      </p:graphicFrame>
    </p:spTree>
    <p:extLst>
      <p:ext uri="{BB962C8B-B14F-4D97-AF65-F5344CB8AC3E}">
        <p14:creationId xmlns:p14="http://schemas.microsoft.com/office/powerpoint/2010/main" val="9666621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4">
            <a:alpha val="50000"/>
          </a:schemeClr>
        </a:solidFill>
        <a:effectLst/>
      </p:bgPr>
    </p:bg>
    <p:spTree>
      <p:nvGrpSpPr>
        <p:cNvPr id="1" name="">
          <a:extLst>
            <a:ext uri="{FF2B5EF4-FFF2-40B4-BE49-F238E27FC236}">
              <a16:creationId xmlns:a16="http://schemas.microsoft.com/office/drawing/2014/main" id="{4F85735E-2EE4-B021-4805-33932512190F}"/>
            </a:ext>
          </a:extLst>
        </p:cNvPr>
        <p:cNvGrpSpPr/>
        <p:nvPr/>
      </p:nvGrpSpPr>
      <p:grpSpPr>
        <a:xfrm>
          <a:off x="0" y="0"/>
          <a:ext cx="0" cy="0"/>
          <a:chOff x="0" y="0"/>
          <a:chExt cx="0" cy="0"/>
        </a:xfrm>
      </p:grpSpPr>
      <p:sp>
        <p:nvSpPr>
          <p:cNvPr id="11" name="Titre 3">
            <a:extLst>
              <a:ext uri="{FF2B5EF4-FFF2-40B4-BE49-F238E27FC236}">
                <a16:creationId xmlns:a16="http://schemas.microsoft.com/office/drawing/2014/main" id="{2E6AF360-0728-4720-E2B8-30EC53D1770B}"/>
              </a:ext>
            </a:extLst>
          </p:cNvPr>
          <p:cNvSpPr txBox="1">
            <a:spLocks/>
          </p:cNvSpPr>
          <p:nvPr/>
        </p:nvSpPr>
        <p:spPr>
          <a:xfrm>
            <a:off x="509668" y="2177125"/>
            <a:ext cx="6398782"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pPr marL="0" marR="0" lvl="0" indent="0" algn="l" defTabSz="914400" rtl="0" eaLnBrk="1" fontAlgn="auto" latinLnBrk="0" hangingPunct="1">
              <a:lnSpc>
                <a:spcPts val="4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000000"/>
                </a:solidFill>
                <a:effectLst/>
                <a:uLnTx/>
                <a:uFillTx/>
                <a:latin typeface="Archivo Condensed Condensed Medium" panose="020B0604020202020204" charset="0"/>
                <a:ea typeface="+mj-ea"/>
                <a:cs typeface="Archivo Condensed Condensed Medium" panose="020B0604020202020204" charset="0"/>
              </a:rPr>
              <a:t>La réduction </a:t>
            </a:r>
          </a:p>
          <a:p>
            <a:pPr marL="0" marR="0" lvl="0" indent="0" algn="l" defTabSz="914400" rtl="0" eaLnBrk="1" fontAlgn="auto" latinLnBrk="0" hangingPunct="1">
              <a:lnSpc>
                <a:spcPts val="4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000000"/>
                </a:solidFill>
                <a:effectLst/>
                <a:uLnTx/>
                <a:uFillTx/>
                <a:latin typeface="Archivo Condensed Condensed Medium" panose="020B0604020202020204" charset="0"/>
                <a:ea typeface="+mj-ea"/>
                <a:cs typeface="Archivo Condensed Condensed Medium" panose="020B0604020202020204" charset="0"/>
              </a:rPr>
              <a:t>de la pauvreté</a:t>
            </a:r>
          </a:p>
        </p:txBody>
      </p:sp>
      <p:pic>
        <p:nvPicPr>
          <p:cNvPr id="4" name="Image 3">
            <a:extLst>
              <a:ext uri="{FF2B5EF4-FFF2-40B4-BE49-F238E27FC236}">
                <a16:creationId xmlns:a16="http://schemas.microsoft.com/office/drawing/2014/main" id="{99EA618E-8881-ED37-B508-97F022431E5B}"/>
              </a:ext>
            </a:extLst>
          </p:cNvPr>
          <p:cNvPicPr>
            <a:picLocks noChangeAspect="1"/>
          </p:cNvPicPr>
          <p:nvPr/>
        </p:nvPicPr>
        <p:blipFill>
          <a:blip r:embed="rId2"/>
          <a:srcRect l="27200" r="11644"/>
          <a:stretch>
            <a:fillRect/>
          </a:stretch>
        </p:blipFill>
        <p:spPr>
          <a:xfrm>
            <a:off x="6438899" y="0"/>
            <a:ext cx="5753101" cy="6858000"/>
          </a:xfrm>
          <a:prstGeom prst="rect">
            <a:avLst/>
          </a:prstGeom>
        </p:spPr>
      </p:pic>
      <p:grpSp>
        <p:nvGrpSpPr>
          <p:cNvPr id="12" name="Graphique 18">
            <a:extLst>
              <a:ext uri="{FF2B5EF4-FFF2-40B4-BE49-F238E27FC236}">
                <a16:creationId xmlns:a16="http://schemas.microsoft.com/office/drawing/2014/main" id="{C78CCE32-CC54-A9DA-1B2C-3E3D6C1E488F}"/>
              </a:ext>
            </a:extLst>
          </p:cNvPr>
          <p:cNvGrpSpPr/>
          <p:nvPr/>
        </p:nvGrpSpPr>
        <p:grpSpPr>
          <a:xfrm rot="20267438">
            <a:off x="-441573" y="4102682"/>
            <a:ext cx="1902482" cy="1543110"/>
            <a:chOff x="5527194" y="5559988"/>
            <a:chExt cx="1148583" cy="826749"/>
          </a:xfrm>
          <a:solidFill>
            <a:schemeClr val="accent6"/>
          </a:solidFill>
        </p:grpSpPr>
        <p:sp>
          <p:nvSpPr>
            <p:cNvPr id="13" name="Rectangle 12">
              <a:extLst>
                <a:ext uri="{FF2B5EF4-FFF2-40B4-BE49-F238E27FC236}">
                  <a16:creationId xmlns:a16="http://schemas.microsoft.com/office/drawing/2014/main" id="{AEB28AC6-8B3D-4F90-A776-787F3128998B}"/>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14" name="Rectangle 13">
              <a:extLst>
                <a:ext uri="{FF2B5EF4-FFF2-40B4-BE49-F238E27FC236}">
                  <a16:creationId xmlns:a16="http://schemas.microsoft.com/office/drawing/2014/main" id="{39D36709-B5F2-3D7C-F9FD-4F0CA45C55EA}"/>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
        <p:nvSpPr>
          <p:cNvPr id="15" name="Forme libre 15">
            <a:extLst>
              <a:ext uri="{FF2B5EF4-FFF2-40B4-BE49-F238E27FC236}">
                <a16:creationId xmlns:a16="http://schemas.microsoft.com/office/drawing/2014/main" id="{C5AF94A4-09B7-57F4-8EDD-7FCF7489BB59}"/>
              </a:ext>
            </a:extLst>
          </p:cNvPr>
          <p:cNvSpPr/>
          <p:nvPr/>
        </p:nvSpPr>
        <p:spPr>
          <a:xfrm rot="16813010">
            <a:off x="2149309" y="5391058"/>
            <a:ext cx="1429685" cy="185840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1"/>
          </a:solidFill>
          <a:ln w="9507" cap="flat">
            <a:noFill/>
            <a:prstDash val="solid"/>
            <a:miter/>
          </a:ln>
        </p:spPr>
        <p:txBody>
          <a:bodyPr/>
          <a:lstStyle/>
          <a:p>
            <a:endParaRPr lang="fr-CA"/>
          </a:p>
        </p:txBody>
      </p:sp>
      <p:sp>
        <p:nvSpPr>
          <p:cNvPr id="16" name="Forme libre 23">
            <a:extLst>
              <a:ext uri="{FF2B5EF4-FFF2-40B4-BE49-F238E27FC236}">
                <a16:creationId xmlns:a16="http://schemas.microsoft.com/office/drawing/2014/main" id="{C782D0B4-B9B5-3332-E1A2-A2311DC88577}"/>
              </a:ext>
            </a:extLst>
          </p:cNvPr>
          <p:cNvSpPr/>
          <p:nvPr/>
        </p:nvSpPr>
        <p:spPr>
          <a:xfrm>
            <a:off x="5285585" y="-184139"/>
            <a:ext cx="1622865" cy="1609704"/>
          </a:xfrm>
          <a:custGeom>
            <a:avLst/>
            <a:gdLst>
              <a:gd name="csX0" fmla="*/ 811433 w 1622865"/>
              <a:gd name="csY0" fmla="*/ 798624 h 1609704"/>
              <a:gd name="csX1" fmla="*/ 12462 w 1622865"/>
              <a:gd name="csY1" fmla="*/ 657805 h 1609704"/>
              <a:gd name="csX2" fmla="*/ 670553 w 1622865"/>
              <a:gd name="csY2" fmla="*/ 1597248 h 1609704"/>
              <a:gd name="csX3" fmla="*/ 1610404 w 1622865"/>
              <a:gd name="csY3" fmla="*/ 939443 h 1609704"/>
              <a:gd name="csX4" fmla="*/ 952313 w 1622865"/>
              <a:gd name="csY4" fmla="*/ 0 h 1609704"/>
              <a:gd name="csX5" fmla="*/ 811433 w 1622865"/>
              <a:gd name="csY5" fmla="*/ 798624 h 1609704"/>
            </a:gdLst>
            <a:ahLst/>
            <a:cxnLst>
              <a:cxn ang="0">
                <a:pos x="csX0" y="csY0"/>
              </a:cxn>
              <a:cxn ang="0">
                <a:pos x="csX1" y="csY1"/>
              </a:cxn>
              <a:cxn ang="0">
                <a:pos x="csX2" y="csY2"/>
              </a:cxn>
              <a:cxn ang="0">
                <a:pos x="csX3" y="csY3"/>
              </a:cxn>
              <a:cxn ang="0">
                <a:pos x="csX4" y="csY4"/>
              </a:cxn>
              <a:cxn ang="0">
                <a:pos x="csX5" y="csY5"/>
              </a:cxn>
            </a:cxnLst>
            <a:rect l="l" t="t" r="r" b="b"/>
            <a:pathLst>
              <a:path w="1622865" h="1609704">
                <a:moveTo>
                  <a:pt x="811433" y="798624"/>
                </a:moveTo>
                <a:lnTo>
                  <a:pt x="12462" y="657805"/>
                </a:lnTo>
                <a:cubicBezTo>
                  <a:pt x="-65346" y="1098873"/>
                  <a:pt x="229293" y="1519474"/>
                  <a:pt x="670553" y="1597248"/>
                </a:cubicBezTo>
                <a:cubicBezTo>
                  <a:pt x="1111812" y="1675022"/>
                  <a:pt x="1532596" y="1380511"/>
                  <a:pt x="1610404" y="939443"/>
                </a:cubicBezTo>
                <a:cubicBezTo>
                  <a:pt x="1688212" y="498375"/>
                  <a:pt x="1393573" y="77774"/>
                  <a:pt x="952313" y="0"/>
                </a:cubicBezTo>
                <a:lnTo>
                  <a:pt x="811433" y="798624"/>
                </a:lnTo>
                <a:close/>
              </a:path>
            </a:pathLst>
          </a:custGeom>
          <a:solidFill>
            <a:srgbClr val="F47920"/>
          </a:solidFill>
          <a:ln w="9507" cap="flat">
            <a:noFill/>
            <a:prstDash val="solid"/>
            <a:miter/>
          </a:ln>
        </p:spPr>
        <p:txBody>
          <a:bodyPr/>
          <a:lstStyle/>
          <a:p>
            <a:endParaRPr lang="fr-CA"/>
          </a:p>
        </p:txBody>
      </p:sp>
    </p:spTree>
    <p:extLst>
      <p:ext uri="{BB962C8B-B14F-4D97-AF65-F5344CB8AC3E}">
        <p14:creationId xmlns:p14="http://schemas.microsoft.com/office/powerpoint/2010/main" val="29597961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7AF49-F890-AD28-603D-90C23B7016C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146C2650-DD84-C3E7-19D2-F3A0751FCECB}"/>
              </a:ext>
            </a:extLst>
          </p:cNvPr>
          <p:cNvSpPr>
            <a:spLocks noGrp="1"/>
          </p:cNvSpPr>
          <p:nvPr>
            <p:ph type="title"/>
          </p:nvPr>
        </p:nvSpPr>
        <p:spPr/>
        <p:txBody>
          <a:bodyPr/>
          <a:lstStyle/>
          <a:p>
            <a:r>
              <a:rPr lang="fr-FR">
                <a:solidFill>
                  <a:schemeClr val="tx1"/>
                </a:solidFill>
              </a:rPr>
              <a:t>De meilleurs revenus pour les familles</a:t>
            </a:r>
            <a:endParaRPr lang="fr-CA">
              <a:solidFill>
                <a:schemeClr val="tx1"/>
              </a:solidFill>
            </a:endParaRPr>
          </a:p>
        </p:txBody>
      </p:sp>
      <p:sp>
        <p:nvSpPr>
          <p:cNvPr id="3" name="Espace réservé du pied de page 2">
            <a:extLst>
              <a:ext uri="{FF2B5EF4-FFF2-40B4-BE49-F238E27FC236}">
                <a16:creationId xmlns:a16="http://schemas.microsoft.com/office/drawing/2014/main" id="{B147615C-E85E-87C0-3A39-F58731F9B648}"/>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F0D684BE-BC78-EA84-4ED9-18B9BC0FBA88}"/>
              </a:ext>
            </a:extLst>
          </p:cNvPr>
          <p:cNvSpPr>
            <a:spLocks noGrp="1"/>
          </p:cNvSpPr>
          <p:nvPr>
            <p:ph type="sldNum" sz="quarter" idx="14"/>
          </p:nvPr>
        </p:nvSpPr>
        <p:spPr/>
        <p:txBody>
          <a:bodyPr/>
          <a:lstStyle/>
          <a:p>
            <a:fld id="{17A260D5-0A9B-6D4D-ABBB-AE3076EC2542}" type="slidenum">
              <a:rPr lang="fr-CA" smtClean="0"/>
              <a:pPr/>
              <a:t>69</a:t>
            </a:fld>
            <a:endParaRPr lang="fr-CA" sz="1400"/>
          </a:p>
        </p:txBody>
      </p:sp>
      <p:sp>
        <p:nvSpPr>
          <p:cNvPr id="10" name="Espace réservé du texte 3">
            <a:extLst>
              <a:ext uri="{FF2B5EF4-FFF2-40B4-BE49-F238E27FC236}">
                <a16:creationId xmlns:a16="http://schemas.microsoft.com/office/drawing/2014/main" id="{E585191B-24DC-A735-DF78-4445DB96375D}"/>
              </a:ext>
            </a:extLst>
          </p:cNvPr>
          <p:cNvSpPr txBox="1">
            <a:spLocks/>
          </p:cNvSpPr>
          <p:nvPr/>
        </p:nvSpPr>
        <p:spPr>
          <a:xfrm>
            <a:off x="538171" y="1877235"/>
            <a:ext cx="4331541"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Agir sur les conditions économiques des familles ayant des tout-petits constitue une réponse immédiate à la précarité. À long terme, l’amélioration des conditions de vie des enfants est associée à de meilleures perspectives scolaires et professionnelles, ce qui peut diminuer le risque que la pauvreté se perpétue d’une génération à l’autre.</a:t>
            </a:r>
          </a:p>
        </p:txBody>
      </p:sp>
      <p:sp>
        <p:nvSpPr>
          <p:cNvPr id="11" name="Espace réservé du texte 14">
            <a:extLst>
              <a:ext uri="{FF2B5EF4-FFF2-40B4-BE49-F238E27FC236}">
                <a16:creationId xmlns:a16="http://schemas.microsoft.com/office/drawing/2014/main" id="{7B3533FE-27F7-0997-7092-17B52D3F6DF5}"/>
              </a:ext>
            </a:extLst>
          </p:cNvPr>
          <p:cNvSpPr txBox="1">
            <a:spLocks/>
          </p:cNvSpPr>
          <p:nvPr/>
        </p:nvSpPr>
        <p:spPr>
          <a:xfrm>
            <a:off x="5263116" y="1606731"/>
            <a:ext cx="6260652" cy="4540006"/>
          </a:xfrm>
          <a:prstGeom prst="roundRect">
            <a:avLst>
              <a:gd name="adj" fmla="val 4481"/>
            </a:avLst>
          </a:prstGeom>
          <a:solidFill>
            <a:schemeClr val="accent4">
              <a:alpha val="45000"/>
            </a:schemeClr>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endParaRPr lang="fr-CA" sz="1400"/>
          </a:p>
        </p:txBody>
      </p:sp>
      <p:sp>
        <p:nvSpPr>
          <p:cNvPr id="13" name="Espace réservé du texte 3">
            <a:extLst>
              <a:ext uri="{FF2B5EF4-FFF2-40B4-BE49-F238E27FC236}">
                <a16:creationId xmlns:a16="http://schemas.microsoft.com/office/drawing/2014/main" id="{9763F222-D470-B15B-BB97-0EEB318AC304}"/>
              </a:ext>
            </a:extLst>
          </p:cNvPr>
          <p:cNvSpPr txBox="1">
            <a:spLocks/>
          </p:cNvSpPr>
          <p:nvPr/>
        </p:nvSpPr>
        <p:spPr>
          <a:xfrm>
            <a:off x="5475767" y="1754486"/>
            <a:ext cx="5730949"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b="1">
                <a:solidFill>
                  <a:schemeClr val="tx1"/>
                </a:solidFill>
              </a:rPr>
              <a:t>Briser le cycle de la précarité intergénérationnelle</a:t>
            </a:r>
          </a:p>
          <a:p>
            <a:pPr lvl="2"/>
            <a:r>
              <a:rPr lang="fr-FR">
                <a:solidFill>
                  <a:schemeClr val="tx1"/>
                </a:solidFill>
              </a:rPr>
              <a:t>Les inégalités économiques et sociales se transmettent d’une génération à l’autre et touche le revenu, la santé, le niveau de scolarité et le bien-être. Les enfants ayant grandi dans des milieux socioéconomiques défavorisés se retrouvent plus souvent dans les bas échelons de la distribution des revenus une fois à l’âge adulte, perpétuant ainsi la situation économique de leurs parents. Ce phénomène, connu sous le nom de transmission intergénérationnelle du revenu, illustre la persistance des inégalités sociales d’une génération à l’autre.</a:t>
            </a:r>
          </a:p>
        </p:txBody>
      </p:sp>
    </p:spTree>
    <p:extLst>
      <p:ext uri="{BB962C8B-B14F-4D97-AF65-F5344CB8AC3E}">
        <p14:creationId xmlns:p14="http://schemas.microsoft.com/office/powerpoint/2010/main" val="965997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44A4F-8E6A-20B2-5FCA-1A45D1DCB300}"/>
            </a:ext>
          </a:extLst>
        </p:cNvPr>
        <p:cNvGrpSpPr/>
        <p:nvPr/>
      </p:nvGrpSpPr>
      <p:grpSpPr>
        <a:xfrm>
          <a:off x="0" y="0"/>
          <a:ext cx="0" cy="0"/>
          <a:chOff x="0" y="0"/>
          <a:chExt cx="0" cy="0"/>
        </a:xfrm>
      </p:grpSpPr>
      <p:sp>
        <p:nvSpPr>
          <p:cNvPr id="14" name="Titre 13">
            <a:extLst>
              <a:ext uri="{FF2B5EF4-FFF2-40B4-BE49-F238E27FC236}">
                <a16:creationId xmlns:a16="http://schemas.microsoft.com/office/drawing/2014/main" id="{BC25B159-B6E0-AFF8-475E-C4BDA620CBA7}"/>
              </a:ext>
            </a:extLst>
          </p:cNvPr>
          <p:cNvSpPr>
            <a:spLocks noGrp="1"/>
          </p:cNvSpPr>
          <p:nvPr>
            <p:ph type="title"/>
          </p:nvPr>
        </p:nvSpPr>
        <p:spPr>
          <a:xfrm>
            <a:off x="623887" y="620713"/>
            <a:ext cx="10899881" cy="1069975"/>
          </a:xfrm>
        </p:spPr>
        <p:txBody>
          <a:bodyPr/>
          <a:lstStyle/>
          <a:p>
            <a:r>
              <a:rPr lang="fr-CA" sz="3700">
                <a:solidFill>
                  <a:schemeClr val="tx1"/>
                </a:solidFill>
                <a:latin typeface="Archivo Condensed Condensed Light" panose="020B0604020202020204" charset="0"/>
                <a:cs typeface="Archivo Condensed Condensed Light" panose="020B0604020202020204" charset="0"/>
              </a:rPr>
              <a:t>Illustration de la contribution des investissements </a:t>
            </a:r>
            <a:br>
              <a:rPr lang="fr-CA" sz="3700">
                <a:solidFill>
                  <a:schemeClr val="tx1"/>
                </a:solidFill>
                <a:latin typeface="Archivo Condensed Condensed Light" panose="020B0604020202020204" charset="0"/>
                <a:cs typeface="Archivo Condensed Condensed Light" panose="020B0604020202020204" charset="0"/>
              </a:rPr>
            </a:br>
            <a:r>
              <a:rPr lang="fr-CA" sz="3700">
                <a:solidFill>
                  <a:schemeClr val="tx1"/>
                </a:solidFill>
                <a:latin typeface="Archivo Condensed Condensed Light" panose="020B0604020202020204" charset="0"/>
                <a:cs typeface="Archivo Condensed Condensed Light" panose="020B0604020202020204" charset="0"/>
              </a:rPr>
              <a:t>en petite enfance à la prospérité collective </a:t>
            </a:r>
          </a:p>
        </p:txBody>
      </p:sp>
      <p:sp>
        <p:nvSpPr>
          <p:cNvPr id="3" name="Espace réservé du pied de page 2">
            <a:extLst>
              <a:ext uri="{FF2B5EF4-FFF2-40B4-BE49-F238E27FC236}">
                <a16:creationId xmlns:a16="http://schemas.microsoft.com/office/drawing/2014/main" id="{D94397BE-4277-DDD5-C665-B67EA4EAD8DE}"/>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2FD5ACAE-3BCA-F596-521A-C3339EF967E2}"/>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2" name="Espace réservé du texte 2">
            <a:extLst>
              <a:ext uri="{FF2B5EF4-FFF2-40B4-BE49-F238E27FC236}">
                <a16:creationId xmlns:a16="http://schemas.microsoft.com/office/drawing/2014/main" id="{9BCD9BA2-4794-454C-AC78-57FE431453E1}"/>
              </a:ext>
            </a:extLst>
          </p:cNvPr>
          <p:cNvSpPr txBox="1">
            <a:spLocks/>
          </p:cNvSpPr>
          <p:nvPr/>
        </p:nvSpPr>
        <p:spPr>
          <a:xfrm>
            <a:off x="450316" y="2045509"/>
            <a:ext cx="3502824" cy="2414586"/>
          </a:xfrm>
          <a:prstGeom prst="rect">
            <a:avLst/>
          </a:prstGeom>
        </p:spPr>
        <p:txBody>
          <a:bodyPr vert="horz" lIns="0" tIns="0" rIns="0" bIns="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endParaRPr kumimoji="0" lang="fr-CA" sz="1600" b="0" i="0" u="none" strike="noStrike" kern="1200" cap="none" spc="0" normalizeH="0" baseline="0" noProof="0">
              <a:ln>
                <a:noFill/>
              </a:ln>
              <a:solidFill>
                <a:srgbClr val="203B47"/>
              </a:solidFill>
              <a:effectLst/>
              <a:uLnTx/>
              <a:uFillTx/>
              <a:latin typeface="Archivo"/>
              <a:ea typeface="+mn-ea"/>
              <a:cs typeface="+mn-cs"/>
            </a:endParaRPr>
          </a:p>
        </p:txBody>
      </p:sp>
      <p:grpSp>
        <p:nvGrpSpPr>
          <p:cNvPr id="10" name="Groupe 9">
            <a:extLst>
              <a:ext uri="{FF2B5EF4-FFF2-40B4-BE49-F238E27FC236}">
                <a16:creationId xmlns:a16="http://schemas.microsoft.com/office/drawing/2014/main" id="{FF191E3D-DEE5-28BA-42D3-6803466672EC}"/>
              </a:ext>
            </a:extLst>
          </p:cNvPr>
          <p:cNvGrpSpPr>
            <a:grpSpLocks noChangeAspect="1"/>
          </p:cNvGrpSpPr>
          <p:nvPr/>
        </p:nvGrpSpPr>
        <p:grpSpPr>
          <a:xfrm>
            <a:off x="4091597" y="2327206"/>
            <a:ext cx="3510514" cy="3510514"/>
            <a:chOff x="4507140" y="2273300"/>
            <a:chExt cx="3162625" cy="3162625"/>
          </a:xfrm>
        </p:grpSpPr>
        <p:grpSp>
          <p:nvGrpSpPr>
            <p:cNvPr id="11" name="Graphique 4">
              <a:extLst>
                <a:ext uri="{FF2B5EF4-FFF2-40B4-BE49-F238E27FC236}">
                  <a16:creationId xmlns:a16="http://schemas.microsoft.com/office/drawing/2014/main" id="{060FDEDB-BF24-7AB5-90BB-6FCBE29BF4EE}"/>
                </a:ext>
              </a:extLst>
            </p:cNvPr>
            <p:cNvGrpSpPr/>
            <p:nvPr/>
          </p:nvGrpSpPr>
          <p:grpSpPr>
            <a:xfrm>
              <a:off x="4507140" y="2273300"/>
              <a:ext cx="3162625" cy="3162625"/>
              <a:chOff x="8430708" y="2045509"/>
              <a:chExt cx="3162625" cy="3162625"/>
            </a:xfrm>
          </p:grpSpPr>
          <p:sp>
            <p:nvSpPr>
              <p:cNvPr id="163" name="Ellipse 162">
                <a:extLst>
                  <a:ext uri="{FF2B5EF4-FFF2-40B4-BE49-F238E27FC236}">
                    <a16:creationId xmlns:a16="http://schemas.microsoft.com/office/drawing/2014/main" id="{93142432-C063-03E0-B833-E7F6CCCBA20F}"/>
                  </a:ext>
                </a:extLst>
              </p:cNvPr>
              <p:cNvSpPr/>
              <p:nvPr/>
            </p:nvSpPr>
            <p:spPr>
              <a:xfrm>
                <a:off x="8430708" y="2045509"/>
                <a:ext cx="3162625" cy="3162625"/>
              </a:xfrm>
              <a:prstGeom prst="ellipse">
                <a:avLst/>
              </a:prstGeom>
              <a:solidFill>
                <a:schemeClr val="bg2"/>
              </a:solidFill>
              <a:ln w="12649" cap="flat">
                <a:noFill/>
                <a:prstDash val="solid"/>
                <a:miter/>
              </a:ln>
            </p:spPr>
            <p:txBody>
              <a:bodyPr/>
              <a:lstStyle/>
              <a:p>
                <a:endParaRPr lang="fr-CA"/>
              </a:p>
            </p:txBody>
          </p:sp>
          <p:grpSp>
            <p:nvGrpSpPr>
              <p:cNvPr id="164" name="Graphique 4">
                <a:extLst>
                  <a:ext uri="{FF2B5EF4-FFF2-40B4-BE49-F238E27FC236}">
                    <a16:creationId xmlns:a16="http://schemas.microsoft.com/office/drawing/2014/main" id="{964EC64C-36EE-9F0F-E746-57064F0B329F}"/>
                  </a:ext>
                </a:extLst>
              </p:cNvPr>
              <p:cNvGrpSpPr/>
              <p:nvPr/>
            </p:nvGrpSpPr>
            <p:grpSpPr>
              <a:xfrm>
                <a:off x="8590764" y="2433626"/>
                <a:ext cx="2842512" cy="2650606"/>
                <a:chOff x="8590764" y="2433626"/>
                <a:chExt cx="2842512" cy="2650606"/>
              </a:xfrm>
              <a:solidFill>
                <a:srgbClr val="DA8CB4"/>
              </a:solidFill>
            </p:grpSpPr>
            <p:sp>
              <p:nvSpPr>
                <p:cNvPr id="165" name="Forme libre 14">
                  <a:extLst>
                    <a:ext uri="{FF2B5EF4-FFF2-40B4-BE49-F238E27FC236}">
                      <a16:creationId xmlns:a16="http://schemas.microsoft.com/office/drawing/2014/main" id="{3D748D9F-7C7F-A184-9AC1-32E721866F76}"/>
                    </a:ext>
                  </a:extLst>
                </p:cNvPr>
                <p:cNvSpPr/>
                <p:nvPr/>
              </p:nvSpPr>
              <p:spPr>
                <a:xfrm>
                  <a:off x="8590764" y="2433626"/>
                  <a:ext cx="1318617" cy="2610748"/>
                </a:xfrm>
                <a:custGeom>
                  <a:avLst/>
                  <a:gdLst>
                    <a:gd name="csX0" fmla="*/ 391872 w 1318617"/>
                    <a:gd name="csY0" fmla="*/ 2154735 h 2610748"/>
                    <a:gd name="csX1" fmla="*/ 12649 w 1318617"/>
                    <a:gd name="csY1" fmla="*/ 1193198 h 2610748"/>
                    <a:gd name="csX2" fmla="*/ 627502 w 1318617"/>
                    <a:gd name="csY2" fmla="*/ 29512 h 2610748"/>
                    <a:gd name="csX3" fmla="*/ 616327 w 1318617"/>
                    <a:gd name="csY3" fmla="*/ 82033 h 2610748"/>
                    <a:gd name="csX4" fmla="*/ 628713 w 1318617"/>
                    <a:gd name="csY4" fmla="*/ 84655 h 2610748"/>
                    <a:gd name="csX5" fmla="*/ 644506 w 1318617"/>
                    <a:gd name="csY5" fmla="*/ 10355 h 2610748"/>
                    <a:gd name="csX6" fmla="*/ 569246 w 1318617"/>
                    <a:gd name="csY6" fmla="*/ 0 h 2610748"/>
                    <a:gd name="csX7" fmla="*/ 567511 w 1318617"/>
                    <a:gd name="csY7" fmla="*/ 12540 h 2610748"/>
                    <a:gd name="csX8" fmla="*/ 619487 w 1318617"/>
                    <a:gd name="csY8" fmla="*/ 19681 h 2610748"/>
                    <a:gd name="csX9" fmla="*/ 0 w 1318617"/>
                    <a:gd name="csY9" fmla="*/ 1193198 h 2610748"/>
                    <a:gd name="csX10" fmla="*/ 382626 w 1318617"/>
                    <a:gd name="csY10" fmla="*/ 2163369 h 2610748"/>
                    <a:gd name="csX11" fmla="*/ 1317703 w 1318617"/>
                    <a:gd name="csY11" fmla="*/ 2610748 h 2610748"/>
                    <a:gd name="csX12" fmla="*/ 1318617 w 1318617"/>
                    <a:gd name="csY12" fmla="*/ 2598124 h 2610748"/>
                    <a:gd name="csX13" fmla="*/ 391872 w 1318617"/>
                    <a:gd name="csY13" fmla="*/ 2154735 h 26107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617" h="2610748">
                      <a:moveTo>
                        <a:pt x="391872" y="2154735"/>
                      </a:moveTo>
                      <a:cubicBezTo>
                        <a:pt x="147325" y="1893042"/>
                        <a:pt x="12649" y="1551563"/>
                        <a:pt x="12649" y="1193198"/>
                      </a:cubicBezTo>
                      <a:cubicBezTo>
                        <a:pt x="12649" y="726812"/>
                        <a:pt x="242338" y="292706"/>
                        <a:pt x="627502" y="29512"/>
                      </a:cubicBezTo>
                      <a:lnTo>
                        <a:pt x="616327" y="82033"/>
                      </a:lnTo>
                      <a:lnTo>
                        <a:pt x="628713" y="84655"/>
                      </a:lnTo>
                      <a:lnTo>
                        <a:pt x="644506" y="10355"/>
                      </a:lnTo>
                      <a:lnTo>
                        <a:pt x="569246" y="0"/>
                      </a:lnTo>
                      <a:lnTo>
                        <a:pt x="567511" y="12540"/>
                      </a:lnTo>
                      <a:lnTo>
                        <a:pt x="619487" y="19681"/>
                      </a:lnTo>
                      <a:cubicBezTo>
                        <a:pt x="231398" y="285295"/>
                        <a:pt x="0" y="722984"/>
                        <a:pt x="0" y="1193198"/>
                      </a:cubicBezTo>
                      <a:cubicBezTo>
                        <a:pt x="0" y="1554787"/>
                        <a:pt x="135886" y="1899330"/>
                        <a:pt x="382626" y="2163369"/>
                      </a:cubicBezTo>
                      <a:cubicBezTo>
                        <a:pt x="628167" y="2426124"/>
                        <a:pt x="960246" y="2585005"/>
                        <a:pt x="1317703" y="2610748"/>
                      </a:cubicBezTo>
                      <a:lnTo>
                        <a:pt x="1318617" y="2598124"/>
                      </a:lnTo>
                      <a:cubicBezTo>
                        <a:pt x="964347" y="2572615"/>
                        <a:pt x="635221" y="2415155"/>
                        <a:pt x="391872" y="2154735"/>
                      </a:cubicBezTo>
                      <a:close/>
                    </a:path>
                  </a:pathLst>
                </a:custGeom>
                <a:solidFill>
                  <a:schemeClr val="accent5"/>
                </a:solidFill>
                <a:ln w="12649" cap="flat">
                  <a:noFill/>
                  <a:prstDash val="solid"/>
                  <a:miter/>
                </a:ln>
              </p:spPr>
              <p:txBody>
                <a:bodyPr/>
                <a:lstStyle/>
                <a:p>
                  <a:endParaRPr lang="fr-CA"/>
                </a:p>
              </p:txBody>
            </p:sp>
            <p:sp>
              <p:nvSpPr>
                <p:cNvPr id="166" name="Forme libre 97">
                  <a:extLst>
                    <a:ext uri="{FF2B5EF4-FFF2-40B4-BE49-F238E27FC236}">
                      <a16:creationId xmlns:a16="http://schemas.microsoft.com/office/drawing/2014/main" id="{481CAC3E-0951-1C5D-0586-73E14C608267}"/>
                    </a:ext>
                  </a:extLst>
                </p:cNvPr>
                <p:cNvSpPr/>
                <p:nvPr/>
              </p:nvSpPr>
              <p:spPr>
                <a:xfrm>
                  <a:off x="10114885" y="2438689"/>
                  <a:ext cx="1318390" cy="2645544"/>
                </a:xfrm>
                <a:custGeom>
                  <a:avLst/>
                  <a:gdLst>
                    <a:gd name="csX0" fmla="*/ 677371 w 1318390"/>
                    <a:gd name="csY0" fmla="*/ 0 h 2645544"/>
                    <a:gd name="csX1" fmla="*/ 670428 w 1318390"/>
                    <a:gd name="csY1" fmla="*/ 10562 h 2645544"/>
                    <a:gd name="csX2" fmla="*/ 1305742 w 1318390"/>
                    <a:gd name="csY2" fmla="*/ 1188136 h 2645544"/>
                    <a:gd name="csX3" fmla="*/ 930824 w 1318390"/>
                    <a:gd name="csY3" fmla="*/ 2145040 h 2645544"/>
                    <a:gd name="csX4" fmla="*/ 24351 w 1318390"/>
                    <a:gd name="csY4" fmla="*/ 2590992 h 2645544"/>
                    <a:gd name="csX5" fmla="*/ 59902 w 1318390"/>
                    <a:gd name="csY5" fmla="*/ 2550962 h 2645544"/>
                    <a:gd name="csX6" fmla="*/ 50427 w 1318390"/>
                    <a:gd name="csY6" fmla="*/ 2542565 h 2645544"/>
                    <a:gd name="csX7" fmla="*/ 0 w 1318390"/>
                    <a:gd name="csY7" fmla="*/ 2599372 h 2645544"/>
                    <a:gd name="csX8" fmla="*/ 60326 w 1318390"/>
                    <a:gd name="csY8" fmla="*/ 2645544 h 2645544"/>
                    <a:gd name="csX9" fmla="*/ 68028 w 1318390"/>
                    <a:gd name="csY9" fmla="*/ 2635497 h 2645544"/>
                    <a:gd name="csX10" fmla="*/ 26224 w 1318390"/>
                    <a:gd name="csY10" fmla="*/ 2603514 h 2645544"/>
                    <a:gd name="csX11" fmla="*/ 940113 w 1318390"/>
                    <a:gd name="csY11" fmla="*/ 2153638 h 2645544"/>
                    <a:gd name="csX12" fmla="*/ 1318391 w 1318390"/>
                    <a:gd name="csY12" fmla="*/ 1188136 h 2645544"/>
                    <a:gd name="csX13" fmla="*/ 677371 w 1318390"/>
                    <a:gd name="csY13" fmla="*/ 0 h 264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390" h="2645544">
                      <a:moveTo>
                        <a:pt x="677371" y="0"/>
                      </a:moveTo>
                      <a:lnTo>
                        <a:pt x="670428" y="10562"/>
                      </a:lnTo>
                      <a:cubicBezTo>
                        <a:pt x="1068236" y="272335"/>
                        <a:pt x="1305742" y="712549"/>
                        <a:pt x="1305742" y="1188136"/>
                      </a:cubicBezTo>
                      <a:cubicBezTo>
                        <a:pt x="1305742" y="1544166"/>
                        <a:pt x="1172592" y="1884002"/>
                        <a:pt x="930824" y="2145040"/>
                      </a:cubicBezTo>
                      <a:cubicBezTo>
                        <a:pt x="692948" y="2401884"/>
                        <a:pt x="371408" y="2559917"/>
                        <a:pt x="24351" y="2590992"/>
                      </a:cubicBezTo>
                      <a:lnTo>
                        <a:pt x="59902" y="2550962"/>
                      </a:lnTo>
                      <a:lnTo>
                        <a:pt x="50427" y="2542565"/>
                      </a:lnTo>
                      <a:lnTo>
                        <a:pt x="0" y="2599372"/>
                      </a:lnTo>
                      <a:lnTo>
                        <a:pt x="60326" y="2645544"/>
                      </a:lnTo>
                      <a:lnTo>
                        <a:pt x="68028" y="2635497"/>
                      </a:lnTo>
                      <a:lnTo>
                        <a:pt x="26224" y="2603514"/>
                      </a:lnTo>
                      <a:cubicBezTo>
                        <a:pt x="376111" y="2571999"/>
                        <a:pt x="700267" y="2412597"/>
                        <a:pt x="940113" y="2153638"/>
                      </a:cubicBezTo>
                      <a:cubicBezTo>
                        <a:pt x="1184043" y="1890240"/>
                        <a:pt x="1318391" y="1547353"/>
                        <a:pt x="1318391" y="1188136"/>
                      </a:cubicBezTo>
                      <a:cubicBezTo>
                        <a:pt x="1318391" y="708281"/>
                        <a:pt x="1078760" y="264114"/>
                        <a:pt x="677371" y="0"/>
                      </a:cubicBezTo>
                      <a:close/>
                    </a:path>
                  </a:pathLst>
                </a:custGeom>
                <a:solidFill>
                  <a:schemeClr val="accent5"/>
                </a:solidFill>
                <a:ln w="12649" cap="flat">
                  <a:noFill/>
                  <a:prstDash val="solid"/>
                  <a:miter/>
                </a:ln>
              </p:spPr>
              <p:txBody>
                <a:bodyPr/>
                <a:lstStyle/>
                <a:p>
                  <a:endParaRPr lang="fr-CA"/>
                </a:p>
              </p:txBody>
            </p:sp>
          </p:grpSp>
        </p:grpSp>
        <p:grpSp>
          <p:nvGrpSpPr>
            <p:cNvPr id="12" name="Graphique 9">
              <a:extLst>
                <a:ext uri="{FF2B5EF4-FFF2-40B4-BE49-F238E27FC236}">
                  <a16:creationId xmlns:a16="http://schemas.microsoft.com/office/drawing/2014/main" id="{FB3DE4EB-6FB4-756E-1E3F-A43C44C57A28}"/>
                </a:ext>
              </a:extLst>
            </p:cNvPr>
            <p:cNvGrpSpPr/>
            <p:nvPr/>
          </p:nvGrpSpPr>
          <p:grpSpPr>
            <a:xfrm>
              <a:off x="5732144" y="3613983"/>
              <a:ext cx="757777" cy="437543"/>
              <a:chOff x="5732307" y="3613983"/>
              <a:chExt cx="757777" cy="437543"/>
            </a:xfrm>
            <a:solidFill>
              <a:srgbClr val="212020"/>
            </a:solidFill>
          </p:grpSpPr>
          <p:sp>
            <p:nvSpPr>
              <p:cNvPr id="133" name="Forme libre 17">
                <a:extLst>
                  <a:ext uri="{FF2B5EF4-FFF2-40B4-BE49-F238E27FC236}">
                    <a16:creationId xmlns:a16="http://schemas.microsoft.com/office/drawing/2014/main" id="{39F7F97A-1E50-A186-589B-050B5A1ED389}"/>
                  </a:ext>
                </a:extLst>
              </p:cNvPr>
              <p:cNvSpPr/>
              <p:nvPr/>
            </p:nvSpPr>
            <p:spPr>
              <a:xfrm>
                <a:off x="5778479" y="3622460"/>
                <a:ext cx="94055" cy="99529"/>
              </a:xfrm>
              <a:custGeom>
                <a:avLst/>
                <a:gdLst>
                  <a:gd name="csX0" fmla="*/ 94056 w 94055"/>
                  <a:gd name="csY0" fmla="*/ 71640 h 99529"/>
                  <a:gd name="csX1" fmla="*/ 51260 w 94055"/>
                  <a:gd name="csY1" fmla="*/ 99529 h 99529"/>
                  <a:gd name="csX2" fmla="*/ 0 w 94055"/>
                  <a:gd name="csY2" fmla="*/ 99529 h 99529"/>
                  <a:gd name="csX3" fmla="*/ 0 w 94055"/>
                  <a:gd name="csY3" fmla="*/ 95843 h 99529"/>
                  <a:gd name="csX4" fmla="*/ 11890 w 94055"/>
                  <a:gd name="csY4" fmla="*/ 85988 h 99529"/>
                  <a:gd name="csX5" fmla="*/ 11890 w 94055"/>
                  <a:gd name="csY5" fmla="*/ 13529 h 99529"/>
                  <a:gd name="csX6" fmla="*/ 0 w 94055"/>
                  <a:gd name="csY6" fmla="*/ 3686 h 99529"/>
                  <a:gd name="csX7" fmla="*/ 0 w 94055"/>
                  <a:gd name="csY7" fmla="*/ 0 h 99529"/>
                  <a:gd name="csX8" fmla="*/ 51670 w 94055"/>
                  <a:gd name="csY8" fmla="*/ 0 h 99529"/>
                  <a:gd name="csX9" fmla="*/ 87502 w 94055"/>
                  <a:gd name="csY9" fmla="*/ 22552 h 99529"/>
                  <a:gd name="csX10" fmla="*/ 62754 w 94055"/>
                  <a:gd name="csY10" fmla="*/ 46345 h 99529"/>
                  <a:gd name="csX11" fmla="*/ 94056 w 94055"/>
                  <a:gd name="csY11" fmla="*/ 71640 h 99529"/>
                  <a:gd name="csX12" fmla="*/ 41827 w 94055"/>
                  <a:gd name="csY12" fmla="*/ 6417 h 99529"/>
                  <a:gd name="csX13" fmla="*/ 33623 w 94055"/>
                  <a:gd name="csY13" fmla="*/ 6417 h 99529"/>
                  <a:gd name="csX14" fmla="*/ 33623 w 94055"/>
                  <a:gd name="csY14" fmla="*/ 44980 h 99529"/>
                  <a:gd name="csX15" fmla="*/ 43193 w 94055"/>
                  <a:gd name="csY15" fmla="*/ 44980 h 99529"/>
                  <a:gd name="csX16" fmla="*/ 64801 w 94055"/>
                  <a:gd name="csY16" fmla="*/ 24737 h 99529"/>
                  <a:gd name="csX17" fmla="*/ 41827 w 94055"/>
                  <a:gd name="csY17" fmla="*/ 6417 h 99529"/>
                  <a:gd name="csX18" fmla="*/ 70412 w 94055"/>
                  <a:gd name="csY18" fmla="*/ 72596 h 99529"/>
                  <a:gd name="csX19" fmla="*/ 45936 w 94055"/>
                  <a:gd name="csY19" fmla="*/ 51546 h 99529"/>
                  <a:gd name="csX20" fmla="*/ 33623 w 94055"/>
                  <a:gd name="csY20" fmla="*/ 51546 h 99529"/>
                  <a:gd name="csX21" fmla="*/ 33623 w 94055"/>
                  <a:gd name="csY21" fmla="*/ 91735 h 99529"/>
                  <a:gd name="csX22" fmla="*/ 44843 w 94055"/>
                  <a:gd name="csY22" fmla="*/ 93100 h 99529"/>
                  <a:gd name="csX23" fmla="*/ 70412 w 94055"/>
                  <a:gd name="csY23" fmla="*/ 72596 h 99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94055" h="99529">
                    <a:moveTo>
                      <a:pt x="94056" y="71640"/>
                    </a:moveTo>
                    <a:cubicBezTo>
                      <a:pt x="94056" y="89141"/>
                      <a:pt x="77784" y="99529"/>
                      <a:pt x="51260" y="99529"/>
                    </a:cubicBezTo>
                    <a:lnTo>
                      <a:pt x="0" y="99529"/>
                    </a:lnTo>
                    <a:lnTo>
                      <a:pt x="0" y="95843"/>
                    </a:lnTo>
                    <a:cubicBezTo>
                      <a:pt x="9433" y="94602"/>
                      <a:pt x="11890" y="93510"/>
                      <a:pt x="11890" y="85988"/>
                    </a:cubicBezTo>
                    <a:lnTo>
                      <a:pt x="11890" y="13529"/>
                    </a:lnTo>
                    <a:cubicBezTo>
                      <a:pt x="11890" y="6007"/>
                      <a:pt x="9433" y="4915"/>
                      <a:pt x="0" y="3686"/>
                    </a:cubicBezTo>
                    <a:lnTo>
                      <a:pt x="0" y="0"/>
                    </a:lnTo>
                    <a:lnTo>
                      <a:pt x="51670" y="0"/>
                    </a:lnTo>
                    <a:cubicBezTo>
                      <a:pt x="74507" y="0"/>
                      <a:pt x="87502" y="7931"/>
                      <a:pt x="87502" y="22552"/>
                    </a:cubicBezTo>
                    <a:cubicBezTo>
                      <a:pt x="87502" y="36912"/>
                      <a:pt x="74234" y="44024"/>
                      <a:pt x="62754" y="46345"/>
                    </a:cubicBezTo>
                    <a:cubicBezTo>
                      <a:pt x="80117" y="47847"/>
                      <a:pt x="94056" y="55642"/>
                      <a:pt x="94056" y="71640"/>
                    </a:cubicBezTo>
                    <a:close/>
                    <a:moveTo>
                      <a:pt x="41827" y="6417"/>
                    </a:moveTo>
                    <a:lnTo>
                      <a:pt x="33623" y="6417"/>
                    </a:lnTo>
                    <a:lnTo>
                      <a:pt x="33623" y="44980"/>
                    </a:lnTo>
                    <a:lnTo>
                      <a:pt x="43193" y="44980"/>
                    </a:lnTo>
                    <a:cubicBezTo>
                      <a:pt x="57143" y="44980"/>
                      <a:pt x="64801" y="36639"/>
                      <a:pt x="64801" y="24737"/>
                    </a:cubicBezTo>
                    <a:cubicBezTo>
                      <a:pt x="64801" y="13119"/>
                      <a:pt x="57553" y="6417"/>
                      <a:pt x="41827" y="6417"/>
                    </a:cubicBezTo>
                    <a:close/>
                    <a:moveTo>
                      <a:pt x="70412" y="72596"/>
                    </a:moveTo>
                    <a:cubicBezTo>
                      <a:pt x="70412" y="60011"/>
                      <a:pt x="62617" y="51546"/>
                      <a:pt x="45936" y="51546"/>
                    </a:cubicBezTo>
                    <a:lnTo>
                      <a:pt x="33623" y="51546"/>
                    </a:lnTo>
                    <a:lnTo>
                      <a:pt x="33623" y="91735"/>
                    </a:lnTo>
                    <a:cubicBezTo>
                      <a:pt x="36366" y="92554"/>
                      <a:pt x="40735" y="93100"/>
                      <a:pt x="44843" y="93100"/>
                    </a:cubicBezTo>
                    <a:cubicBezTo>
                      <a:pt x="61388" y="93100"/>
                      <a:pt x="70412" y="85988"/>
                      <a:pt x="70412" y="72596"/>
                    </a:cubicBezTo>
                    <a:close/>
                  </a:path>
                </a:pathLst>
              </a:custGeom>
              <a:solidFill>
                <a:srgbClr val="212020"/>
              </a:solidFill>
              <a:ln w="12687" cap="flat">
                <a:noFill/>
                <a:prstDash val="solid"/>
                <a:miter/>
              </a:ln>
            </p:spPr>
            <p:txBody>
              <a:bodyPr/>
              <a:lstStyle/>
              <a:p>
                <a:endParaRPr lang="fr-CA"/>
              </a:p>
            </p:txBody>
          </p:sp>
          <p:sp>
            <p:nvSpPr>
              <p:cNvPr id="134" name="Forme libre 18">
                <a:extLst>
                  <a:ext uri="{FF2B5EF4-FFF2-40B4-BE49-F238E27FC236}">
                    <a16:creationId xmlns:a16="http://schemas.microsoft.com/office/drawing/2014/main" id="{C6B46C71-CA7F-A9E8-D82C-53BB2C3962AC}"/>
                  </a:ext>
                </a:extLst>
              </p:cNvPr>
              <p:cNvSpPr/>
              <p:nvPr/>
            </p:nvSpPr>
            <p:spPr>
              <a:xfrm>
                <a:off x="5881906" y="3615894"/>
                <a:ext cx="40052" cy="106095"/>
              </a:xfrm>
              <a:custGeom>
                <a:avLst/>
                <a:gdLst>
                  <a:gd name="csX0" fmla="*/ 0 w 40052"/>
                  <a:gd name="csY0" fmla="*/ 102682 h 106095"/>
                  <a:gd name="csX1" fmla="*/ 10252 w 40052"/>
                  <a:gd name="csY1" fmla="*/ 93112 h 106095"/>
                  <a:gd name="csX2" fmla="*/ 10252 w 40052"/>
                  <a:gd name="csY2" fmla="*/ 52228 h 106095"/>
                  <a:gd name="csX3" fmla="*/ 0 w 40052"/>
                  <a:gd name="csY3" fmla="*/ 39233 h 106095"/>
                  <a:gd name="csX4" fmla="*/ 0 w 40052"/>
                  <a:gd name="csY4" fmla="*/ 35820 h 106095"/>
                  <a:gd name="csX5" fmla="*/ 26933 w 40052"/>
                  <a:gd name="csY5" fmla="*/ 31575 h 106095"/>
                  <a:gd name="csX6" fmla="*/ 30483 w 40052"/>
                  <a:gd name="csY6" fmla="*/ 31575 h 106095"/>
                  <a:gd name="csX7" fmla="*/ 30483 w 40052"/>
                  <a:gd name="csY7" fmla="*/ 93112 h 106095"/>
                  <a:gd name="csX8" fmla="*/ 40053 w 40052"/>
                  <a:gd name="csY8" fmla="*/ 102682 h 106095"/>
                  <a:gd name="csX9" fmla="*/ 40053 w 40052"/>
                  <a:gd name="csY9" fmla="*/ 106095 h 106095"/>
                  <a:gd name="csX10" fmla="*/ 0 w 40052"/>
                  <a:gd name="csY10" fmla="*/ 106095 h 106095"/>
                  <a:gd name="csX11" fmla="*/ 0 w 40052"/>
                  <a:gd name="csY11" fmla="*/ 102682 h 106095"/>
                  <a:gd name="csX12" fmla="*/ 8055 w 40052"/>
                  <a:gd name="csY12" fmla="*/ 11481 h 106095"/>
                  <a:gd name="csX13" fmla="*/ 19685 w 40052"/>
                  <a:gd name="csY13" fmla="*/ 0 h 106095"/>
                  <a:gd name="csX14" fmla="*/ 31439 w 40052"/>
                  <a:gd name="csY14" fmla="*/ 10935 h 106095"/>
                  <a:gd name="csX15" fmla="*/ 19685 w 40052"/>
                  <a:gd name="csY15" fmla="*/ 22552 h 106095"/>
                  <a:gd name="csX16" fmla="*/ 8055 w 40052"/>
                  <a:gd name="csY16" fmla="*/ 11481 h 1060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0052" h="106095">
                    <a:moveTo>
                      <a:pt x="0" y="102682"/>
                    </a:moveTo>
                    <a:cubicBezTo>
                      <a:pt x="8614" y="101577"/>
                      <a:pt x="10252" y="100075"/>
                      <a:pt x="10252" y="93112"/>
                    </a:cubicBezTo>
                    <a:lnTo>
                      <a:pt x="10252" y="52228"/>
                    </a:lnTo>
                    <a:cubicBezTo>
                      <a:pt x="10252" y="44980"/>
                      <a:pt x="7646" y="40326"/>
                      <a:pt x="0" y="39233"/>
                    </a:cubicBezTo>
                    <a:lnTo>
                      <a:pt x="0" y="35820"/>
                    </a:lnTo>
                    <a:lnTo>
                      <a:pt x="26933" y="31575"/>
                    </a:lnTo>
                    <a:lnTo>
                      <a:pt x="30483" y="31575"/>
                    </a:lnTo>
                    <a:lnTo>
                      <a:pt x="30483" y="93112"/>
                    </a:lnTo>
                    <a:cubicBezTo>
                      <a:pt x="30483" y="100075"/>
                      <a:pt x="32804" y="101577"/>
                      <a:pt x="40053" y="102682"/>
                    </a:cubicBezTo>
                    <a:lnTo>
                      <a:pt x="40053" y="106095"/>
                    </a:lnTo>
                    <a:lnTo>
                      <a:pt x="0" y="106095"/>
                    </a:lnTo>
                    <a:lnTo>
                      <a:pt x="0" y="102682"/>
                    </a:lnTo>
                    <a:close/>
                    <a:moveTo>
                      <a:pt x="8055" y="11481"/>
                    </a:moveTo>
                    <a:cubicBezTo>
                      <a:pt x="8055" y="5052"/>
                      <a:pt x="12846" y="0"/>
                      <a:pt x="19685" y="0"/>
                    </a:cubicBezTo>
                    <a:cubicBezTo>
                      <a:pt x="26524" y="0"/>
                      <a:pt x="31439" y="4096"/>
                      <a:pt x="31439" y="10935"/>
                    </a:cubicBezTo>
                    <a:cubicBezTo>
                      <a:pt x="31439" y="17500"/>
                      <a:pt x="26524" y="22552"/>
                      <a:pt x="19685" y="22552"/>
                    </a:cubicBezTo>
                    <a:cubicBezTo>
                      <a:pt x="12846" y="22552"/>
                      <a:pt x="8055" y="18320"/>
                      <a:pt x="8055" y="11481"/>
                    </a:cubicBezTo>
                    <a:close/>
                  </a:path>
                </a:pathLst>
              </a:custGeom>
              <a:solidFill>
                <a:srgbClr val="212020"/>
              </a:solidFill>
              <a:ln w="12687" cap="flat">
                <a:noFill/>
                <a:prstDash val="solid"/>
                <a:miter/>
              </a:ln>
            </p:spPr>
            <p:txBody>
              <a:bodyPr/>
              <a:lstStyle/>
              <a:p>
                <a:endParaRPr lang="fr-CA"/>
              </a:p>
            </p:txBody>
          </p:sp>
          <p:sp>
            <p:nvSpPr>
              <p:cNvPr id="135" name="Forme libre 19">
                <a:extLst>
                  <a:ext uri="{FF2B5EF4-FFF2-40B4-BE49-F238E27FC236}">
                    <a16:creationId xmlns:a16="http://schemas.microsoft.com/office/drawing/2014/main" id="{2B37908C-394E-442C-D015-9B641997D6C1}"/>
                  </a:ext>
                </a:extLst>
              </p:cNvPr>
              <p:cNvSpPr/>
              <p:nvPr/>
            </p:nvSpPr>
            <p:spPr>
              <a:xfrm>
                <a:off x="5928909" y="3646787"/>
                <a:ext cx="70684" cy="76840"/>
              </a:xfrm>
              <a:custGeom>
                <a:avLst/>
                <a:gdLst>
                  <a:gd name="csX0" fmla="*/ 70685 w 70684"/>
                  <a:gd name="csY0" fmla="*/ 58112 h 76840"/>
                  <a:gd name="csX1" fmla="*/ 36912 w 70684"/>
                  <a:gd name="csY1" fmla="*/ 76841 h 76840"/>
                  <a:gd name="csX2" fmla="*/ 0 w 70684"/>
                  <a:gd name="csY2" fmla="*/ 39928 h 76840"/>
                  <a:gd name="csX3" fmla="*/ 39643 w 70684"/>
                  <a:gd name="csY3" fmla="*/ 0 h 76840"/>
                  <a:gd name="csX4" fmla="*/ 70275 w 70684"/>
                  <a:gd name="csY4" fmla="*/ 35411 h 76840"/>
                  <a:gd name="csX5" fmla="*/ 20914 w 70684"/>
                  <a:gd name="csY5" fmla="*/ 35411 h 76840"/>
                  <a:gd name="csX6" fmla="*/ 44297 w 70684"/>
                  <a:gd name="csY6" fmla="*/ 65360 h 76840"/>
                  <a:gd name="csX7" fmla="*/ 66576 w 70684"/>
                  <a:gd name="csY7" fmla="*/ 55654 h 76840"/>
                  <a:gd name="csX8" fmla="*/ 70685 w 70684"/>
                  <a:gd name="csY8" fmla="*/ 58111 h 76840"/>
                  <a:gd name="csX9" fmla="*/ 21187 w 70684"/>
                  <a:gd name="csY9" fmla="*/ 29130 h 76840"/>
                  <a:gd name="csX10" fmla="*/ 51533 w 70684"/>
                  <a:gd name="csY10" fmla="*/ 29130 h 76840"/>
                  <a:gd name="csX11" fmla="*/ 37868 w 70684"/>
                  <a:gd name="csY11" fmla="*/ 5883 h 76840"/>
                  <a:gd name="csX12" fmla="*/ 21187 w 70684"/>
                  <a:gd name="csY12" fmla="*/ 29130 h 76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0684" h="76840">
                    <a:moveTo>
                      <a:pt x="70685" y="58112"/>
                    </a:moveTo>
                    <a:cubicBezTo>
                      <a:pt x="61525" y="72062"/>
                      <a:pt x="49485" y="76841"/>
                      <a:pt x="36912" y="76841"/>
                    </a:cubicBezTo>
                    <a:cubicBezTo>
                      <a:pt x="17078" y="76841"/>
                      <a:pt x="0" y="64950"/>
                      <a:pt x="0" y="39928"/>
                    </a:cubicBezTo>
                    <a:cubicBezTo>
                      <a:pt x="0" y="15589"/>
                      <a:pt x="15850" y="0"/>
                      <a:pt x="39643" y="0"/>
                    </a:cubicBezTo>
                    <a:cubicBezTo>
                      <a:pt x="63846" y="0"/>
                      <a:pt x="71504" y="15862"/>
                      <a:pt x="70275" y="35411"/>
                    </a:cubicBezTo>
                    <a:lnTo>
                      <a:pt x="20914" y="35411"/>
                    </a:lnTo>
                    <a:cubicBezTo>
                      <a:pt x="21050" y="56883"/>
                      <a:pt x="30893" y="65360"/>
                      <a:pt x="44297" y="65360"/>
                    </a:cubicBezTo>
                    <a:cubicBezTo>
                      <a:pt x="50987" y="65360"/>
                      <a:pt x="60284" y="63312"/>
                      <a:pt x="66576" y="55654"/>
                    </a:cubicBezTo>
                    <a:lnTo>
                      <a:pt x="70685" y="58111"/>
                    </a:lnTo>
                    <a:close/>
                    <a:moveTo>
                      <a:pt x="21187" y="29130"/>
                    </a:moveTo>
                    <a:lnTo>
                      <a:pt x="51533" y="29130"/>
                    </a:lnTo>
                    <a:cubicBezTo>
                      <a:pt x="51670" y="13405"/>
                      <a:pt x="46482" y="5883"/>
                      <a:pt x="37868" y="5883"/>
                    </a:cubicBezTo>
                    <a:cubicBezTo>
                      <a:pt x="28162" y="5883"/>
                      <a:pt x="22416" y="15453"/>
                      <a:pt x="21187" y="29130"/>
                    </a:cubicBezTo>
                    <a:close/>
                  </a:path>
                </a:pathLst>
              </a:custGeom>
              <a:solidFill>
                <a:srgbClr val="212020"/>
              </a:solidFill>
              <a:ln w="12687" cap="flat">
                <a:noFill/>
                <a:prstDash val="solid"/>
                <a:miter/>
              </a:ln>
            </p:spPr>
            <p:txBody>
              <a:bodyPr/>
              <a:lstStyle/>
              <a:p>
                <a:endParaRPr lang="fr-CA"/>
              </a:p>
            </p:txBody>
          </p:sp>
          <p:sp>
            <p:nvSpPr>
              <p:cNvPr id="136" name="Forme libre 20">
                <a:extLst>
                  <a:ext uri="{FF2B5EF4-FFF2-40B4-BE49-F238E27FC236}">
                    <a16:creationId xmlns:a16="http://schemas.microsoft.com/office/drawing/2014/main" id="{F5F9F3C2-685F-8257-F4CD-01A20CA73117}"/>
                  </a:ext>
                </a:extLst>
              </p:cNvPr>
              <p:cNvSpPr/>
              <p:nvPr/>
            </p:nvSpPr>
            <p:spPr>
              <a:xfrm>
                <a:off x="6009647" y="3646787"/>
                <a:ext cx="92144" cy="75202"/>
              </a:xfrm>
              <a:custGeom>
                <a:avLst/>
                <a:gdLst>
                  <a:gd name="csX0" fmla="*/ 92144 w 92144"/>
                  <a:gd name="csY0" fmla="*/ 71789 h 75202"/>
                  <a:gd name="csX1" fmla="*/ 92144 w 92144"/>
                  <a:gd name="csY1" fmla="*/ 75203 h 75202"/>
                  <a:gd name="csX2" fmla="*/ 52501 w 92144"/>
                  <a:gd name="csY2" fmla="*/ 75203 h 75202"/>
                  <a:gd name="csX3" fmla="*/ 52501 w 92144"/>
                  <a:gd name="csY3" fmla="*/ 71789 h 75202"/>
                  <a:gd name="csX4" fmla="*/ 61798 w 92144"/>
                  <a:gd name="csY4" fmla="*/ 62220 h 75202"/>
                  <a:gd name="csX5" fmla="*/ 61798 w 92144"/>
                  <a:gd name="csY5" fmla="*/ 27902 h 75202"/>
                  <a:gd name="csX6" fmla="*/ 48666 w 92144"/>
                  <a:gd name="csY6" fmla="*/ 10401 h 75202"/>
                  <a:gd name="csX7" fmla="*/ 30347 w 92144"/>
                  <a:gd name="csY7" fmla="*/ 35138 h 75202"/>
                  <a:gd name="csX8" fmla="*/ 30347 w 92144"/>
                  <a:gd name="csY8" fmla="*/ 62220 h 75202"/>
                  <a:gd name="csX9" fmla="*/ 40053 w 92144"/>
                  <a:gd name="csY9" fmla="*/ 71789 h 75202"/>
                  <a:gd name="csX10" fmla="*/ 40053 w 92144"/>
                  <a:gd name="csY10" fmla="*/ 75203 h 75202"/>
                  <a:gd name="csX11" fmla="*/ 0 w 92144"/>
                  <a:gd name="csY11" fmla="*/ 75203 h 75202"/>
                  <a:gd name="csX12" fmla="*/ 0 w 92144"/>
                  <a:gd name="csY12" fmla="*/ 71789 h 75202"/>
                  <a:gd name="csX13" fmla="*/ 10252 w 92144"/>
                  <a:gd name="csY13" fmla="*/ 62220 h 75202"/>
                  <a:gd name="csX14" fmla="*/ 10252 w 92144"/>
                  <a:gd name="csY14" fmla="*/ 21336 h 75202"/>
                  <a:gd name="csX15" fmla="*/ 0 w 92144"/>
                  <a:gd name="csY15" fmla="*/ 8341 h 75202"/>
                  <a:gd name="csX16" fmla="*/ 0 w 92144"/>
                  <a:gd name="csY16" fmla="*/ 4927 h 75202"/>
                  <a:gd name="csX17" fmla="*/ 26797 w 92144"/>
                  <a:gd name="csY17" fmla="*/ 683 h 75202"/>
                  <a:gd name="csX18" fmla="*/ 29664 w 92144"/>
                  <a:gd name="csY18" fmla="*/ 683 h 75202"/>
                  <a:gd name="csX19" fmla="*/ 29664 w 92144"/>
                  <a:gd name="csY19" fmla="*/ 16272 h 75202"/>
                  <a:gd name="csX20" fmla="*/ 30074 w 92144"/>
                  <a:gd name="csY20" fmla="*/ 16272 h 75202"/>
                  <a:gd name="csX21" fmla="*/ 57690 w 92144"/>
                  <a:gd name="csY21" fmla="*/ 0 h 75202"/>
                  <a:gd name="csX22" fmla="*/ 82029 w 92144"/>
                  <a:gd name="csY22" fmla="*/ 26797 h 75202"/>
                  <a:gd name="csX23" fmla="*/ 82029 w 92144"/>
                  <a:gd name="csY23" fmla="*/ 62220 h 75202"/>
                  <a:gd name="csX24" fmla="*/ 92144 w 92144"/>
                  <a:gd name="csY24" fmla="*/ 71789 h 75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92144" h="75202">
                    <a:moveTo>
                      <a:pt x="92144" y="71789"/>
                    </a:moveTo>
                    <a:lnTo>
                      <a:pt x="92144" y="75203"/>
                    </a:lnTo>
                    <a:lnTo>
                      <a:pt x="52501" y="75203"/>
                    </a:lnTo>
                    <a:lnTo>
                      <a:pt x="52501" y="71789"/>
                    </a:lnTo>
                    <a:cubicBezTo>
                      <a:pt x="59874" y="70685"/>
                      <a:pt x="61798" y="69183"/>
                      <a:pt x="61798" y="62220"/>
                    </a:cubicBezTo>
                    <a:lnTo>
                      <a:pt x="61798" y="27902"/>
                    </a:lnTo>
                    <a:cubicBezTo>
                      <a:pt x="61798" y="15862"/>
                      <a:pt x="57143" y="10401"/>
                      <a:pt x="48666" y="10401"/>
                    </a:cubicBezTo>
                    <a:cubicBezTo>
                      <a:pt x="37458" y="10401"/>
                      <a:pt x="30347" y="19971"/>
                      <a:pt x="30347" y="35138"/>
                    </a:cubicBezTo>
                    <a:lnTo>
                      <a:pt x="30347" y="62220"/>
                    </a:lnTo>
                    <a:cubicBezTo>
                      <a:pt x="30347" y="69183"/>
                      <a:pt x="32668" y="70685"/>
                      <a:pt x="40053" y="71789"/>
                    </a:cubicBezTo>
                    <a:lnTo>
                      <a:pt x="40053" y="75203"/>
                    </a:lnTo>
                    <a:lnTo>
                      <a:pt x="0" y="75203"/>
                    </a:lnTo>
                    <a:lnTo>
                      <a:pt x="0" y="71789"/>
                    </a:lnTo>
                    <a:cubicBezTo>
                      <a:pt x="8477" y="70685"/>
                      <a:pt x="10252" y="69183"/>
                      <a:pt x="10252" y="62220"/>
                    </a:cubicBezTo>
                    <a:lnTo>
                      <a:pt x="10252" y="21336"/>
                    </a:lnTo>
                    <a:cubicBezTo>
                      <a:pt x="10252" y="14087"/>
                      <a:pt x="7509" y="9433"/>
                      <a:pt x="0" y="8341"/>
                    </a:cubicBezTo>
                    <a:lnTo>
                      <a:pt x="0" y="4927"/>
                    </a:lnTo>
                    <a:lnTo>
                      <a:pt x="26797" y="683"/>
                    </a:lnTo>
                    <a:lnTo>
                      <a:pt x="29664" y="683"/>
                    </a:lnTo>
                    <a:lnTo>
                      <a:pt x="29664" y="16272"/>
                    </a:lnTo>
                    <a:lnTo>
                      <a:pt x="30074" y="16272"/>
                    </a:lnTo>
                    <a:cubicBezTo>
                      <a:pt x="35138" y="6293"/>
                      <a:pt x="44570" y="0"/>
                      <a:pt x="57690" y="0"/>
                    </a:cubicBezTo>
                    <a:cubicBezTo>
                      <a:pt x="74234" y="0"/>
                      <a:pt x="82029" y="9569"/>
                      <a:pt x="82029" y="26797"/>
                    </a:cubicBezTo>
                    <a:lnTo>
                      <a:pt x="82029" y="62220"/>
                    </a:lnTo>
                    <a:cubicBezTo>
                      <a:pt x="82029" y="69183"/>
                      <a:pt x="83667" y="70685"/>
                      <a:pt x="92144" y="71789"/>
                    </a:cubicBezTo>
                    <a:close/>
                  </a:path>
                </a:pathLst>
              </a:custGeom>
              <a:solidFill>
                <a:srgbClr val="212020"/>
              </a:solidFill>
              <a:ln w="12687" cap="flat">
                <a:noFill/>
                <a:prstDash val="solid"/>
                <a:miter/>
              </a:ln>
            </p:spPr>
            <p:txBody>
              <a:bodyPr/>
              <a:lstStyle/>
              <a:p>
                <a:endParaRPr lang="fr-CA"/>
              </a:p>
            </p:txBody>
          </p:sp>
          <p:sp>
            <p:nvSpPr>
              <p:cNvPr id="137" name="Forme libre 21">
                <a:extLst>
                  <a:ext uri="{FF2B5EF4-FFF2-40B4-BE49-F238E27FC236}">
                    <a16:creationId xmlns:a16="http://schemas.microsoft.com/office/drawing/2014/main" id="{6814DFDF-B8E7-E443-D0B9-CB837C21E683}"/>
                  </a:ext>
                </a:extLst>
              </p:cNvPr>
              <p:cNvSpPr/>
              <p:nvPr/>
            </p:nvSpPr>
            <p:spPr>
              <a:xfrm>
                <a:off x="6110759" y="3676190"/>
                <a:ext cx="33759" cy="12163"/>
              </a:xfrm>
              <a:custGeom>
                <a:avLst/>
                <a:gdLst>
                  <a:gd name="csX0" fmla="*/ 0 w 33759"/>
                  <a:gd name="csY0" fmla="*/ 0 h 12163"/>
                  <a:gd name="csX1" fmla="*/ 33760 w 33759"/>
                  <a:gd name="csY1" fmla="*/ 0 h 12163"/>
                  <a:gd name="csX2" fmla="*/ 33760 w 33759"/>
                  <a:gd name="csY2" fmla="*/ 12163 h 12163"/>
                  <a:gd name="csX3" fmla="*/ 0 w 33759"/>
                  <a:gd name="csY3" fmla="*/ 12163 h 12163"/>
                  <a:gd name="csX4" fmla="*/ 0 w 33759"/>
                  <a:gd name="csY4" fmla="*/ 0 h 12163"/>
                </a:gdLst>
                <a:ahLst/>
                <a:cxnLst>
                  <a:cxn ang="0">
                    <a:pos x="csX0" y="csY0"/>
                  </a:cxn>
                  <a:cxn ang="0">
                    <a:pos x="csX1" y="csY1"/>
                  </a:cxn>
                  <a:cxn ang="0">
                    <a:pos x="csX2" y="csY2"/>
                  </a:cxn>
                  <a:cxn ang="0">
                    <a:pos x="csX3" y="csY3"/>
                  </a:cxn>
                  <a:cxn ang="0">
                    <a:pos x="csX4" y="csY4"/>
                  </a:cxn>
                </a:cxnLst>
                <a:rect l="l" t="t" r="r" b="b"/>
                <a:pathLst>
                  <a:path w="33759" h="12163">
                    <a:moveTo>
                      <a:pt x="0" y="0"/>
                    </a:moveTo>
                    <a:lnTo>
                      <a:pt x="33760" y="0"/>
                    </a:lnTo>
                    <a:lnTo>
                      <a:pt x="33760" y="12163"/>
                    </a:lnTo>
                    <a:lnTo>
                      <a:pt x="0" y="12163"/>
                    </a:lnTo>
                    <a:lnTo>
                      <a:pt x="0" y="0"/>
                    </a:lnTo>
                    <a:close/>
                  </a:path>
                </a:pathLst>
              </a:custGeom>
              <a:solidFill>
                <a:srgbClr val="212020"/>
              </a:solidFill>
              <a:ln w="12687" cap="flat">
                <a:noFill/>
                <a:prstDash val="solid"/>
                <a:miter/>
              </a:ln>
            </p:spPr>
            <p:txBody>
              <a:bodyPr/>
              <a:lstStyle/>
              <a:p>
                <a:endParaRPr lang="fr-CA"/>
              </a:p>
            </p:txBody>
          </p:sp>
          <p:sp>
            <p:nvSpPr>
              <p:cNvPr id="138" name="Forme libre 22">
                <a:extLst>
                  <a:ext uri="{FF2B5EF4-FFF2-40B4-BE49-F238E27FC236}">
                    <a16:creationId xmlns:a16="http://schemas.microsoft.com/office/drawing/2014/main" id="{8E8F42D1-862F-5F23-D73B-E6737E5185DD}"/>
                  </a:ext>
                </a:extLst>
              </p:cNvPr>
              <p:cNvSpPr/>
              <p:nvPr/>
            </p:nvSpPr>
            <p:spPr>
              <a:xfrm>
                <a:off x="6154621" y="3613983"/>
                <a:ext cx="70684" cy="109644"/>
              </a:xfrm>
              <a:custGeom>
                <a:avLst/>
                <a:gdLst>
                  <a:gd name="csX0" fmla="*/ 70685 w 70684"/>
                  <a:gd name="csY0" fmla="*/ 90916 h 109644"/>
                  <a:gd name="csX1" fmla="*/ 36912 w 70684"/>
                  <a:gd name="csY1" fmla="*/ 109645 h 109644"/>
                  <a:gd name="csX2" fmla="*/ 0 w 70684"/>
                  <a:gd name="csY2" fmla="*/ 72733 h 109644"/>
                  <a:gd name="csX3" fmla="*/ 39643 w 70684"/>
                  <a:gd name="csY3" fmla="*/ 32804 h 109644"/>
                  <a:gd name="csX4" fmla="*/ 70275 w 70684"/>
                  <a:gd name="csY4" fmla="*/ 68215 h 109644"/>
                  <a:gd name="csX5" fmla="*/ 20914 w 70684"/>
                  <a:gd name="csY5" fmla="*/ 68215 h 109644"/>
                  <a:gd name="csX6" fmla="*/ 44297 w 70684"/>
                  <a:gd name="csY6" fmla="*/ 98164 h 109644"/>
                  <a:gd name="csX7" fmla="*/ 66576 w 70684"/>
                  <a:gd name="csY7" fmla="*/ 88458 h 109644"/>
                  <a:gd name="csX8" fmla="*/ 70685 w 70684"/>
                  <a:gd name="csY8" fmla="*/ 90916 h 109644"/>
                  <a:gd name="csX9" fmla="*/ 17215 w 70684"/>
                  <a:gd name="csY9" fmla="*/ 23917 h 109644"/>
                  <a:gd name="csX10" fmla="*/ 14621 w 70684"/>
                  <a:gd name="csY10" fmla="*/ 21596 h 109644"/>
                  <a:gd name="csX11" fmla="*/ 31848 w 70684"/>
                  <a:gd name="csY11" fmla="*/ 0 h 109644"/>
                  <a:gd name="csX12" fmla="*/ 44707 w 70684"/>
                  <a:gd name="csY12" fmla="*/ 0 h 109644"/>
                  <a:gd name="csX13" fmla="*/ 61934 w 70684"/>
                  <a:gd name="csY13" fmla="*/ 21596 h 109644"/>
                  <a:gd name="csX14" fmla="*/ 59328 w 70684"/>
                  <a:gd name="csY14" fmla="*/ 23917 h 109644"/>
                  <a:gd name="csX15" fmla="*/ 38278 w 70684"/>
                  <a:gd name="csY15" fmla="*/ 10389 h 109644"/>
                  <a:gd name="csX16" fmla="*/ 17215 w 70684"/>
                  <a:gd name="csY16" fmla="*/ 23917 h 109644"/>
                  <a:gd name="csX17" fmla="*/ 21187 w 70684"/>
                  <a:gd name="csY17" fmla="*/ 61934 h 109644"/>
                  <a:gd name="csX18" fmla="*/ 51533 w 70684"/>
                  <a:gd name="csY18" fmla="*/ 61934 h 109644"/>
                  <a:gd name="csX19" fmla="*/ 37868 w 70684"/>
                  <a:gd name="csY19" fmla="*/ 38687 h 109644"/>
                  <a:gd name="csX20" fmla="*/ 21187 w 70684"/>
                  <a:gd name="csY20" fmla="*/ 61934 h 1096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70684" h="109644">
                    <a:moveTo>
                      <a:pt x="70685" y="90916"/>
                    </a:moveTo>
                    <a:cubicBezTo>
                      <a:pt x="61525" y="104866"/>
                      <a:pt x="49485" y="109645"/>
                      <a:pt x="36912" y="109645"/>
                    </a:cubicBezTo>
                    <a:cubicBezTo>
                      <a:pt x="17078" y="109645"/>
                      <a:pt x="0" y="97754"/>
                      <a:pt x="0" y="72733"/>
                    </a:cubicBezTo>
                    <a:cubicBezTo>
                      <a:pt x="0" y="48393"/>
                      <a:pt x="15850" y="32804"/>
                      <a:pt x="39643" y="32804"/>
                    </a:cubicBezTo>
                    <a:cubicBezTo>
                      <a:pt x="63846" y="32804"/>
                      <a:pt x="71504" y="48666"/>
                      <a:pt x="70275" y="68215"/>
                    </a:cubicBezTo>
                    <a:lnTo>
                      <a:pt x="20914" y="68215"/>
                    </a:lnTo>
                    <a:cubicBezTo>
                      <a:pt x="21050" y="89687"/>
                      <a:pt x="30893" y="98164"/>
                      <a:pt x="44297" y="98164"/>
                    </a:cubicBezTo>
                    <a:cubicBezTo>
                      <a:pt x="50987" y="98164"/>
                      <a:pt x="60284" y="96116"/>
                      <a:pt x="66576" y="88458"/>
                    </a:cubicBezTo>
                    <a:lnTo>
                      <a:pt x="70685" y="90916"/>
                    </a:lnTo>
                    <a:close/>
                    <a:moveTo>
                      <a:pt x="17215" y="23917"/>
                    </a:moveTo>
                    <a:lnTo>
                      <a:pt x="14621" y="21596"/>
                    </a:lnTo>
                    <a:lnTo>
                      <a:pt x="31848" y="0"/>
                    </a:lnTo>
                    <a:lnTo>
                      <a:pt x="44707" y="0"/>
                    </a:lnTo>
                    <a:lnTo>
                      <a:pt x="61934" y="21596"/>
                    </a:lnTo>
                    <a:lnTo>
                      <a:pt x="59328" y="23917"/>
                    </a:lnTo>
                    <a:lnTo>
                      <a:pt x="38278" y="10389"/>
                    </a:lnTo>
                    <a:lnTo>
                      <a:pt x="17215" y="23917"/>
                    </a:lnTo>
                    <a:close/>
                    <a:moveTo>
                      <a:pt x="21187" y="61934"/>
                    </a:moveTo>
                    <a:lnTo>
                      <a:pt x="51533" y="61934"/>
                    </a:lnTo>
                    <a:cubicBezTo>
                      <a:pt x="51670" y="46209"/>
                      <a:pt x="46482" y="38687"/>
                      <a:pt x="37868" y="38687"/>
                    </a:cubicBezTo>
                    <a:cubicBezTo>
                      <a:pt x="28162" y="38687"/>
                      <a:pt x="22416" y="48257"/>
                      <a:pt x="21187" y="61934"/>
                    </a:cubicBezTo>
                    <a:close/>
                  </a:path>
                </a:pathLst>
              </a:custGeom>
              <a:solidFill>
                <a:srgbClr val="212020"/>
              </a:solidFill>
              <a:ln w="12687" cap="flat">
                <a:noFill/>
                <a:prstDash val="solid"/>
                <a:miter/>
              </a:ln>
            </p:spPr>
            <p:txBody>
              <a:bodyPr/>
              <a:lstStyle/>
              <a:p>
                <a:endParaRPr lang="fr-CA"/>
              </a:p>
            </p:txBody>
          </p:sp>
          <p:sp>
            <p:nvSpPr>
              <p:cNvPr id="139" name="Forme libre 23">
                <a:extLst>
                  <a:ext uri="{FF2B5EF4-FFF2-40B4-BE49-F238E27FC236}">
                    <a16:creationId xmlns:a16="http://schemas.microsoft.com/office/drawing/2014/main" id="{22AD2549-4B16-0C5D-585A-251E39DF1E93}"/>
                  </a:ext>
                </a:extLst>
              </p:cNvPr>
              <p:cNvSpPr/>
              <p:nvPr/>
            </p:nvSpPr>
            <p:spPr>
              <a:xfrm>
                <a:off x="6233572" y="3625191"/>
                <a:ext cx="55244" cy="98437"/>
              </a:xfrm>
              <a:custGeom>
                <a:avLst/>
                <a:gdLst>
                  <a:gd name="csX0" fmla="*/ 55244 w 55244"/>
                  <a:gd name="csY0" fmla="*/ 84226 h 98437"/>
                  <a:gd name="csX1" fmla="*/ 30222 w 55244"/>
                  <a:gd name="csY1" fmla="*/ 98437 h 98437"/>
                  <a:gd name="csX2" fmla="*/ 10264 w 55244"/>
                  <a:gd name="csY2" fmla="*/ 76977 h 98437"/>
                  <a:gd name="csX3" fmla="*/ 10264 w 55244"/>
                  <a:gd name="csY3" fmla="*/ 32134 h 98437"/>
                  <a:gd name="csX4" fmla="*/ 0 w 55244"/>
                  <a:gd name="csY4" fmla="*/ 32134 h 98437"/>
                  <a:gd name="csX5" fmla="*/ 0 w 55244"/>
                  <a:gd name="csY5" fmla="*/ 25158 h 98437"/>
                  <a:gd name="csX6" fmla="*/ 25295 w 55244"/>
                  <a:gd name="csY6" fmla="*/ 0 h 98437"/>
                  <a:gd name="csX7" fmla="*/ 30359 w 55244"/>
                  <a:gd name="csY7" fmla="*/ 0 h 98437"/>
                  <a:gd name="csX8" fmla="*/ 30359 w 55244"/>
                  <a:gd name="csY8" fmla="*/ 23247 h 98437"/>
                  <a:gd name="csX9" fmla="*/ 50317 w 55244"/>
                  <a:gd name="csY9" fmla="*/ 23247 h 98437"/>
                  <a:gd name="csX10" fmla="*/ 48678 w 55244"/>
                  <a:gd name="csY10" fmla="*/ 32134 h 98437"/>
                  <a:gd name="csX11" fmla="*/ 30359 w 55244"/>
                  <a:gd name="csY11" fmla="*/ 32134 h 98437"/>
                  <a:gd name="csX12" fmla="*/ 30359 w 55244"/>
                  <a:gd name="csY12" fmla="*/ 76158 h 98437"/>
                  <a:gd name="csX13" fmla="*/ 38836 w 55244"/>
                  <a:gd name="csY13" fmla="*/ 87912 h 98437"/>
                  <a:gd name="csX14" fmla="*/ 51409 w 55244"/>
                  <a:gd name="csY14" fmla="*/ 81210 h 98437"/>
                  <a:gd name="csX15" fmla="*/ 55244 w 55244"/>
                  <a:gd name="csY15" fmla="*/ 84226 h 984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55244" h="98437">
                    <a:moveTo>
                      <a:pt x="55244" y="84226"/>
                    </a:moveTo>
                    <a:cubicBezTo>
                      <a:pt x="50180" y="90369"/>
                      <a:pt x="42249" y="98437"/>
                      <a:pt x="30222" y="98437"/>
                    </a:cubicBezTo>
                    <a:cubicBezTo>
                      <a:pt x="18059" y="98437"/>
                      <a:pt x="10264" y="90233"/>
                      <a:pt x="10264" y="76977"/>
                    </a:cubicBezTo>
                    <a:lnTo>
                      <a:pt x="10264" y="32134"/>
                    </a:lnTo>
                    <a:lnTo>
                      <a:pt x="0" y="32134"/>
                    </a:lnTo>
                    <a:lnTo>
                      <a:pt x="0" y="25158"/>
                    </a:lnTo>
                    <a:cubicBezTo>
                      <a:pt x="11630" y="23793"/>
                      <a:pt x="14633" y="21869"/>
                      <a:pt x="25295" y="0"/>
                    </a:cubicBezTo>
                    <a:lnTo>
                      <a:pt x="30359" y="0"/>
                    </a:lnTo>
                    <a:lnTo>
                      <a:pt x="30359" y="23247"/>
                    </a:lnTo>
                    <a:lnTo>
                      <a:pt x="50317" y="23247"/>
                    </a:lnTo>
                    <a:lnTo>
                      <a:pt x="48678" y="32134"/>
                    </a:lnTo>
                    <a:lnTo>
                      <a:pt x="30359" y="32134"/>
                    </a:lnTo>
                    <a:lnTo>
                      <a:pt x="30359" y="76158"/>
                    </a:lnTo>
                    <a:cubicBezTo>
                      <a:pt x="30359" y="84772"/>
                      <a:pt x="33772" y="87912"/>
                      <a:pt x="38836" y="87912"/>
                    </a:cubicBezTo>
                    <a:cubicBezTo>
                      <a:pt x="42932" y="87912"/>
                      <a:pt x="46084" y="86001"/>
                      <a:pt x="51409" y="81210"/>
                    </a:cubicBezTo>
                    <a:lnTo>
                      <a:pt x="55244" y="84226"/>
                    </a:lnTo>
                    <a:close/>
                  </a:path>
                </a:pathLst>
              </a:custGeom>
              <a:solidFill>
                <a:srgbClr val="212020"/>
              </a:solidFill>
              <a:ln w="12687" cap="flat">
                <a:noFill/>
                <a:prstDash val="solid"/>
                <a:miter/>
              </a:ln>
            </p:spPr>
            <p:txBody>
              <a:bodyPr/>
              <a:lstStyle/>
              <a:p>
                <a:endParaRPr lang="fr-CA"/>
              </a:p>
            </p:txBody>
          </p:sp>
          <p:sp>
            <p:nvSpPr>
              <p:cNvPr id="140" name="Forme libre 24">
                <a:extLst>
                  <a:ext uri="{FF2B5EF4-FFF2-40B4-BE49-F238E27FC236}">
                    <a16:creationId xmlns:a16="http://schemas.microsoft.com/office/drawing/2014/main" id="{44A4C291-EFBB-41D2-EADF-A043CDF0A2E1}"/>
                  </a:ext>
                </a:extLst>
              </p:cNvPr>
              <p:cNvSpPr/>
              <p:nvPr/>
            </p:nvSpPr>
            <p:spPr>
              <a:xfrm>
                <a:off x="6293297" y="3647060"/>
                <a:ext cx="61251" cy="74929"/>
              </a:xfrm>
              <a:custGeom>
                <a:avLst/>
                <a:gdLst>
                  <a:gd name="csX0" fmla="*/ 61252 w 61251"/>
                  <a:gd name="csY0" fmla="*/ 8887 h 74929"/>
                  <a:gd name="csX1" fmla="*/ 57826 w 61251"/>
                  <a:gd name="csY1" fmla="*/ 20517 h 74929"/>
                  <a:gd name="csX2" fmla="*/ 49758 w 61251"/>
                  <a:gd name="csY2" fmla="*/ 16818 h 74929"/>
                  <a:gd name="csX3" fmla="*/ 41554 w 61251"/>
                  <a:gd name="csY3" fmla="*/ 14633 h 74929"/>
                  <a:gd name="csX4" fmla="*/ 30347 w 61251"/>
                  <a:gd name="csY4" fmla="*/ 26660 h 74929"/>
                  <a:gd name="csX5" fmla="*/ 30347 w 61251"/>
                  <a:gd name="csY5" fmla="*/ 61947 h 74929"/>
                  <a:gd name="csX6" fmla="*/ 41418 w 61251"/>
                  <a:gd name="csY6" fmla="*/ 71516 h 74929"/>
                  <a:gd name="csX7" fmla="*/ 41418 w 61251"/>
                  <a:gd name="csY7" fmla="*/ 74929 h 74929"/>
                  <a:gd name="csX8" fmla="*/ 0 w 61251"/>
                  <a:gd name="csY8" fmla="*/ 74929 h 74929"/>
                  <a:gd name="csX9" fmla="*/ 0 w 61251"/>
                  <a:gd name="csY9" fmla="*/ 71516 h 74929"/>
                  <a:gd name="csX10" fmla="*/ 10252 w 61251"/>
                  <a:gd name="csY10" fmla="*/ 61947 h 74929"/>
                  <a:gd name="csX11" fmla="*/ 10252 w 61251"/>
                  <a:gd name="csY11" fmla="*/ 21063 h 74929"/>
                  <a:gd name="csX12" fmla="*/ 0 w 61251"/>
                  <a:gd name="csY12" fmla="*/ 8068 h 74929"/>
                  <a:gd name="csX13" fmla="*/ 0 w 61251"/>
                  <a:gd name="csY13" fmla="*/ 4654 h 74929"/>
                  <a:gd name="csX14" fmla="*/ 26797 w 61251"/>
                  <a:gd name="csY14" fmla="*/ 410 h 74929"/>
                  <a:gd name="csX15" fmla="*/ 29664 w 61251"/>
                  <a:gd name="csY15" fmla="*/ 410 h 74929"/>
                  <a:gd name="csX16" fmla="*/ 29664 w 61251"/>
                  <a:gd name="csY16" fmla="*/ 15862 h 74929"/>
                  <a:gd name="csX17" fmla="*/ 30210 w 61251"/>
                  <a:gd name="csY17" fmla="*/ 15862 h 74929"/>
                  <a:gd name="csX18" fmla="*/ 50578 w 61251"/>
                  <a:gd name="csY18" fmla="*/ 0 h 74929"/>
                  <a:gd name="csX19" fmla="*/ 61252 w 61251"/>
                  <a:gd name="csY19" fmla="*/ 8887 h 749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61251" h="74929">
                    <a:moveTo>
                      <a:pt x="61252" y="8887"/>
                    </a:moveTo>
                    <a:cubicBezTo>
                      <a:pt x="61252" y="12039"/>
                      <a:pt x="60147" y="16408"/>
                      <a:pt x="57826" y="20517"/>
                    </a:cubicBezTo>
                    <a:lnTo>
                      <a:pt x="49758" y="16818"/>
                    </a:lnTo>
                    <a:cubicBezTo>
                      <a:pt x="46482" y="15316"/>
                      <a:pt x="44024" y="14633"/>
                      <a:pt x="41554" y="14633"/>
                    </a:cubicBezTo>
                    <a:cubicBezTo>
                      <a:pt x="34169" y="14633"/>
                      <a:pt x="30347" y="19561"/>
                      <a:pt x="30347" y="26660"/>
                    </a:cubicBezTo>
                    <a:lnTo>
                      <a:pt x="30347" y="61947"/>
                    </a:lnTo>
                    <a:cubicBezTo>
                      <a:pt x="30347" y="68910"/>
                      <a:pt x="32804" y="70412"/>
                      <a:pt x="41418" y="71516"/>
                    </a:cubicBezTo>
                    <a:lnTo>
                      <a:pt x="41418" y="74929"/>
                    </a:lnTo>
                    <a:lnTo>
                      <a:pt x="0" y="74929"/>
                    </a:lnTo>
                    <a:lnTo>
                      <a:pt x="0" y="71516"/>
                    </a:lnTo>
                    <a:cubicBezTo>
                      <a:pt x="8465" y="70412"/>
                      <a:pt x="10252" y="68910"/>
                      <a:pt x="10252" y="61947"/>
                    </a:cubicBezTo>
                    <a:lnTo>
                      <a:pt x="10252" y="21063"/>
                    </a:lnTo>
                    <a:cubicBezTo>
                      <a:pt x="10252" y="13814"/>
                      <a:pt x="7509" y="9160"/>
                      <a:pt x="0" y="8068"/>
                    </a:cubicBezTo>
                    <a:lnTo>
                      <a:pt x="0" y="4654"/>
                    </a:lnTo>
                    <a:lnTo>
                      <a:pt x="26797" y="410"/>
                    </a:lnTo>
                    <a:lnTo>
                      <a:pt x="29664" y="410"/>
                    </a:lnTo>
                    <a:lnTo>
                      <a:pt x="29664" y="15862"/>
                    </a:lnTo>
                    <a:lnTo>
                      <a:pt x="30210" y="15862"/>
                    </a:lnTo>
                    <a:cubicBezTo>
                      <a:pt x="34306" y="6429"/>
                      <a:pt x="41964" y="0"/>
                      <a:pt x="50578" y="0"/>
                    </a:cubicBezTo>
                    <a:cubicBezTo>
                      <a:pt x="57826" y="0"/>
                      <a:pt x="61252" y="3562"/>
                      <a:pt x="61252" y="8887"/>
                    </a:cubicBezTo>
                    <a:close/>
                  </a:path>
                </a:pathLst>
              </a:custGeom>
              <a:solidFill>
                <a:srgbClr val="212020"/>
              </a:solidFill>
              <a:ln w="12687" cap="flat">
                <a:noFill/>
                <a:prstDash val="solid"/>
                <a:miter/>
              </a:ln>
            </p:spPr>
            <p:txBody>
              <a:bodyPr/>
              <a:lstStyle/>
              <a:p>
                <a:endParaRPr lang="fr-CA"/>
              </a:p>
            </p:txBody>
          </p:sp>
          <p:sp>
            <p:nvSpPr>
              <p:cNvPr id="141" name="Forme libre 25">
                <a:extLst>
                  <a:ext uri="{FF2B5EF4-FFF2-40B4-BE49-F238E27FC236}">
                    <a16:creationId xmlns:a16="http://schemas.microsoft.com/office/drawing/2014/main" id="{CB4ED4C0-DFE1-5093-BD1B-9E004D20BFA0}"/>
                  </a:ext>
                </a:extLst>
              </p:cNvPr>
              <p:cNvSpPr/>
              <p:nvPr/>
            </p:nvSpPr>
            <p:spPr>
              <a:xfrm>
                <a:off x="6357652" y="3646787"/>
                <a:ext cx="70684" cy="76840"/>
              </a:xfrm>
              <a:custGeom>
                <a:avLst/>
                <a:gdLst>
                  <a:gd name="csX0" fmla="*/ 70685 w 70684"/>
                  <a:gd name="csY0" fmla="*/ 58112 h 76840"/>
                  <a:gd name="csX1" fmla="*/ 36912 w 70684"/>
                  <a:gd name="csY1" fmla="*/ 76841 h 76840"/>
                  <a:gd name="csX2" fmla="*/ 0 w 70684"/>
                  <a:gd name="csY2" fmla="*/ 39928 h 76840"/>
                  <a:gd name="csX3" fmla="*/ 39643 w 70684"/>
                  <a:gd name="csY3" fmla="*/ 0 h 76840"/>
                  <a:gd name="csX4" fmla="*/ 70275 w 70684"/>
                  <a:gd name="csY4" fmla="*/ 35411 h 76840"/>
                  <a:gd name="csX5" fmla="*/ 20914 w 70684"/>
                  <a:gd name="csY5" fmla="*/ 35411 h 76840"/>
                  <a:gd name="csX6" fmla="*/ 44297 w 70684"/>
                  <a:gd name="csY6" fmla="*/ 65360 h 76840"/>
                  <a:gd name="csX7" fmla="*/ 66576 w 70684"/>
                  <a:gd name="csY7" fmla="*/ 55654 h 76840"/>
                  <a:gd name="csX8" fmla="*/ 70685 w 70684"/>
                  <a:gd name="csY8" fmla="*/ 58111 h 76840"/>
                  <a:gd name="csX9" fmla="*/ 21187 w 70684"/>
                  <a:gd name="csY9" fmla="*/ 29130 h 76840"/>
                  <a:gd name="csX10" fmla="*/ 51533 w 70684"/>
                  <a:gd name="csY10" fmla="*/ 29130 h 76840"/>
                  <a:gd name="csX11" fmla="*/ 37868 w 70684"/>
                  <a:gd name="csY11" fmla="*/ 5883 h 76840"/>
                  <a:gd name="csX12" fmla="*/ 21187 w 70684"/>
                  <a:gd name="csY12" fmla="*/ 29130 h 76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0684" h="76840">
                    <a:moveTo>
                      <a:pt x="70685" y="58112"/>
                    </a:moveTo>
                    <a:cubicBezTo>
                      <a:pt x="61525" y="72062"/>
                      <a:pt x="49485" y="76841"/>
                      <a:pt x="36912" y="76841"/>
                    </a:cubicBezTo>
                    <a:cubicBezTo>
                      <a:pt x="17078" y="76841"/>
                      <a:pt x="0" y="64950"/>
                      <a:pt x="0" y="39928"/>
                    </a:cubicBezTo>
                    <a:cubicBezTo>
                      <a:pt x="0" y="15589"/>
                      <a:pt x="15850" y="0"/>
                      <a:pt x="39643" y="0"/>
                    </a:cubicBezTo>
                    <a:cubicBezTo>
                      <a:pt x="63846" y="0"/>
                      <a:pt x="71504" y="15862"/>
                      <a:pt x="70275" y="35411"/>
                    </a:cubicBezTo>
                    <a:lnTo>
                      <a:pt x="20914" y="35411"/>
                    </a:lnTo>
                    <a:cubicBezTo>
                      <a:pt x="21050" y="56883"/>
                      <a:pt x="30893" y="65360"/>
                      <a:pt x="44297" y="65360"/>
                    </a:cubicBezTo>
                    <a:cubicBezTo>
                      <a:pt x="50987" y="65360"/>
                      <a:pt x="60284" y="63312"/>
                      <a:pt x="66576" y="55654"/>
                    </a:cubicBezTo>
                    <a:lnTo>
                      <a:pt x="70685" y="58111"/>
                    </a:lnTo>
                    <a:close/>
                    <a:moveTo>
                      <a:pt x="21187" y="29130"/>
                    </a:moveTo>
                    <a:lnTo>
                      <a:pt x="51533" y="29130"/>
                    </a:lnTo>
                    <a:cubicBezTo>
                      <a:pt x="51670" y="13405"/>
                      <a:pt x="46482" y="5883"/>
                      <a:pt x="37868" y="5883"/>
                    </a:cubicBezTo>
                    <a:cubicBezTo>
                      <a:pt x="28162" y="5883"/>
                      <a:pt x="22416" y="15453"/>
                      <a:pt x="21187" y="29130"/>
                    </a:cubicBezTo>
                    <a:close/>
                  </a:path>
                </a:pathLst>
              </a:custGeom>
              <a:solidFill>
                <a:srgbClr val="212020"/>
              </a:solidFill>
              <a:ln w="12687" cap="flat">
                <a:noFill/>
                <a:prstDash val="solid"/>
                <a:miter/>
              </a:ln>
            </p:spPr>
            <p:txBody>
              <a:bodyPr/>
              <a:lstStyle/>
              <a:p>
                <a:endParaRPr lang="fr-CA"/>
              </a:p>
            </p:txBody>
          </p:sp>
          <p:sp>
            <p:nvSpPr>
              <p:cNvPr id="142" name="Forme libre 26">
                <a:extLst>
                  <a:ext uri="{FF2B5EF4-FFF2-40B4-BE49-F238E27FC236}">
                    <a16:creationId xmlns:a16="http://schemas.microsoft.com/office/drawing/2014/main" id="{0B65C3A2-B8E8-6AD4-13C5-42C78C36FC15}"/>
                  </a:ext>
                </a:extLst>
              </p:cNvPr>
              <p:cNvSpPr/>
              <p:nvPr/>
            </p:nvSpPr>
            <p:spPr>
              <a:xfrm>
                <a:off x="5743031" y="3779853"/>
                <a:ext cx="40052" cy="106095"/>
              </a:xfrm>
              <a:custGeom>
                <a:avLst/>
                <a:gdLst>
                  <a:gd name="csX0" fmla="*/ 0 w 40052"/>
                  <a:gd name="csY0" fmla="*/ 102682 h 106095"/>
                  <a:gd name="csX1" fmla="*/ 10252 w 40052"/>
                  <a:gd name="csY1" fmla="*/ 93113 h 106095"/>
                  <a:gd name="csX2" fmla="*/ 10252 w 40052"/>
                  <a:gd name="csY2" fmla="*/ 52228 h 106095"/>
                  <a:gd name="csX3" fmla="*/ 0 w 40052"/>
                  <a:gd name="csY3" fmla="*/ 39233 h 106095"/>
                  <a:gd name="csX4" fmla="*/ 0 w 40052"/>
                  <a:gd name="csY4" fmla="*/ 35820 h 106095"/>
                  <a:gd name="csX5" fmla="*/ 26933 w 40052"/>
                  <a:gd name="csY5" fmla="*/ 31575 h 106095"/>
                  <a:gd name="csX6" fmla="*/ 30483 w 40052"/>
                  <a:gd name="csY6" fmla="*/ 31575 h 106095"/>
                  <a:gd name="csX7" fmla="*/ 30483 w 40052"/>
                  <a:gd name="csY7" fmla="*/ 93113 h 106095"/>
                  <a:gd name="csX8" fmla="*/ 40053 w 40052"/>
                  <a:gd name="csY8" fmla="*/ 102682 h 106095"/>
                  <a:gd name="csX9" fmla="*/ 40053 w 40052"/>
                  <a:gd name="csY9" fmla="*/ 106095 h 106095"/>
                  <a:gd name="csX10" fmla="*/ 0 w 40052"/>
                  <a:gd name="csY10" fmla="*/ 106095 h 106095"/>
                  <a:gd name="csX11" fmla="*/ 0 w 40052"/>
                  <a:gd name="csY11" fmla="*/ 102682 h 106095"/>
                  <a:gd name="csX12" fmla="*/ 8055 w 40052"/>
                  <a:gd name="csY12" fmla="*/ 11481 h 106095"/>
                  <a:gd name="csX13" fmla="*/ 19685 w 40052"/>
                  <a:gd name="csY13" fmla="*/ 0 h 106095"/>
                  <a:gd name="csX14" fmla="*/ 31439 w 40052"/>
                  <a:gd name="csY14" fmla="*/ 10935 h 106095"/>
                  <a:gd name="csX15" fmla="*/ 19685 w 40052"/>
                  <a:gd name="csY15" fmla="*/ 22552 h 106095"/>
                  <a:gd name="csX16" fmla="*/ 8055 w 40052"/>
                  <a:gd name="csY16" fmla="*/ 11481 h 1060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0052" h="106095">
                    <a:moveTo>
                      <a:pt x="0" y="102682"/>
                    </a:moveTo>
                    <a:cubicBezTo>
                      <a:pt x="8614" y="101577"/>
                      <a:pt x="10252" y="100075"/>
                      <a:pt x="10252" y="93113"/>
                    </a:cubicBezTo>
                    <a:lnTo>
                      <a:pt x="10252" y="52228"/>
                    </a:lnTo>
                    <a:cubicBezTo>
                      <a:pt x="10252" y="44980"/>
                      <a:pt x="7646" y="40326"/>
                      <a:pt x="0" y="39233"/>
                    </a:cubicBezTo>
                    <a:lnTo>
                      <a:pt x="0" y="35820"/>
                    </a:lnTo>
                    <a:lnTo>
                      <a:pt x="26933" y="31575"/>
                    </a:lnTo>
                    <a:lnTo>
                      <a:pt x="30483" y="31575"/>
                    </a:lnTo>
                    <a:lnTo>
                      <a:pt x="30483" y="93113"/>
                    </a:lnTo>
                    <a:cubicBezTo>
                      <a:pt x="30483" y="100075"/>
                      <a:pt x="32804" y="101577"/>
                      <a:pt x="40053" y="102682"/>
                    </a:cubicBezTo>
                    <a:lnTo>
                      <a:pt x="40053" y="106095"/>
                    </a:lnTo>
                    <a:lnTo>
                      <a:pt x="0" y="106095"/>
                    </a:lnTo>
                    <a:lnTo>
                      <a:pt x="0" y="102682"/>
                    </a:lnTo>
                    <a:close/>
                    <a:moveTo>
                      <a:pt x="8055" y="11481"/>
                    </a:moveTo>
                    <a:cubicBezTo>
                      <a:pt x="8055" y="5052"/>
                      <a:pt x="12846" y="0"/>
                      <a:pt x="19685" y="0"/>
                    </a:cubicBezTo>
                    <a:cubicBezTo>
                      <a:pt x="26524" y="0"/>
                      <a:pt x="31439" y="4096"/>
                      <a:pt x="31439" y="10935"/>
                    </a:cubicBezTo>
                    <a:cubicBezTo>
                      <a:pt x="31439" y="17500"/>
                      <a:pt x="26524" y="22552"/>
                      <a:pt x="19685" y="22552"/>
                    </a:cubicBezTo>
                    <a:cubicBezTo>
                      <a:pt x="12846" y="22552"/>
                      <a:pt x="8055" y="18320"/>
                      <a:pt x="8055" y="11481"/>
                    </a:cubicBezTo>
                    <a:close/>
                  </a:path>
                </a:pathLst>
              </a:custGeom>
              <a:solidFill>
                <a:srgbClr val="212020"/>
              </a:solidFill>
              <a:ln w="12687" cap="flat">
                <a:noFill/>
                <a:prstDash val="solid"/>
                <a:miter/>
              </a:ln>
            </p:spPr>
            <p:txBody>
              <a:bodyPr/>
              <a:lstStyle/>
              <a:p>
                <a:endParaRPr lang="fr-CA"/>
              </a:p>
            </p:txBody>
          </p:sp>
          <p:sp>
            <p:nvSpPr>
              <p:cNvPr id="143" name="Forme libre 27">
                <a:extLst>
                  <a:ext uri="{FF2B5EF4-FFF2-40B4-BE49-F238E27FC236}">
                    <a16:creationId xmlns:a16="http://schemas.microsoft.com/office/drawing/2014/main" id="{843CECA8-C93B-3A6A-8EDF-822A31F401DF}"/>
                  </a:ext>
                </a:extLst>
              </p:cNvPr>
              <p:cNvSpPr/>
              <p:nvPr/>
            </p:nvSpPr>
            <p:spPr>
              <a:xfrm>
                <a:off x="5792082" y="3810745"/>
                <a:ext cx="92144" cy="75202"/>
              </a:xfrm>
              <a:custGeom>
                <a:avLst/>
                <a:gdLst>
                  <a:gd name="csX0" fmla="*/ 92144 w 92144"/>
                  <a:gd name="csY0" fmla="*/ 71789 h 75202"/>
                  <a:gd name="csX1" fmla="*/ 92144 w 92144"/>
                  <a:gd name="csY1" fmla="*/ 75203 h 75202"/>
                  <a:gd name="csX2" fmla="*/ 52501 w 92144"/>
                  <a:gd name="csY2" fmla="*/ 75203 h 75202"/>
                  <a:gd name="csX3" fmla="*/ 52501 w 92144"/>
                  <a:gd name="csY3" fmla="*/ 71789 h 75202"/>
                  <a:gd name="csX4" fmla="*/ 61798 w 92144"/>
                  <a:gd name="csY4" fmla="*/ 62220 h 75202"/>
                  <a:gd name="csX5" fmla="*/ 61798 w 92144"/>
                  <a:gd name="csY5" fmla="*/ 27902 h 75202"/>
                  <a:gd name="csX6" fmla="*/ 48666 w 92144"/>
                  <a:gd name="csY6" fmla="*/ 10401 h 75202"/>
                  <a:gd name="csX7" fmla="*/ 30347 w 92144"/>
                  <a:gd name="csY7" fmla="*/ 35138 h 75202"/>
                  <a:gd name="csX8" fmla="*/ 30347 w 92144"/>
                  <a:gd name="csY8" fmla="*/ 62220 h 75202"/>
                  <a:gd name="csX9" fmla="*/ 40053 w 92144"/>
                  <a:gd name="csY9" fmla="*/ 71789 h 75202"/>
                  <a:gd name="csX10" fmla="*/ 40053 w 92144"/>
                  <a:gd name="csY10" fmla="*/ 75203 h 75202"/>
                  <a:gd name="csX11" fmla="*/ 0 w 92144"/>
                  <a:gd name="csY11" fmla="*/ 75203 h 75202"/>
                  <a:gd name="csX12" fmla="*/ 0 w 92144"/>
                  <a:gd name="csY12" fmla="*/ 71789 h 75202"/>
                  <a:gd name="csX13" fmla="*/ 10252 w 92144"/>
                  <a:gd name="csY13" fmla="*/ 62220 h 75202"/>
                  <a:gd name="csX14" fmla="*/ 10252 w 92144"/>
                  <a:gd name="csY14" fmla="*/ 21336 h 75202"/>
                  <a:gd name="csX15" fmla="*/ 0 w 92144"/>
                  <a:gd name="csY15" fmla="*/ 8341 h 75202"/>
                  <a:gd name="csX16" fmla="*/ 0 w 92144"/>
                  <a:gd name="csY16" fmla="*/ 4927 h 75202"/>
                  <a:gd name="csX17" fmla="*/ 26797 w 92144"/>
                  <a:gd name="csY17" fmla="*/ 683 h 75202"/>
                  <a:gd name="csX18" fmla="*/ 29664 w 92144"/>
                  <a:gd name="csY18" fmla="*/ 683 h 75202"/>
                  <a:gd name="csX19" fmla="*/ 29664 w 92144"/>
                  <a:gd name="csY19" fmla="*/ 16272 h 75202"/>
                  <a:gd name="csX20" fmla="*/ 30074 w 92144"/>
                  <a:gd name="csY20" fmla="*/ 16272 h 75202"/>
                  <a:gd name="csX21" fmla="*/ 57690 w 92144"/>
                  <a:gd name="csY21" fmla="*/ 0 h 75202"/>
                  <a:gd name="csX22" fmla="*/ 82029 w 92144"/>
                  <a:gd name="csY22" fmla="*/ 26797 h 75202"/>
                  <a:gd name="csX23" fmla="*/ 82029 w 92144"/>
                  <a:gd name="csY23" fmla="*/ 62220 h 75202"/>
                  <a:gd name="csX24" fmla="*/ 92144 w 92144"/>
                  <a:gd name="csY24" fmla="*/ 71789 h 752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92144" h="75202">
                    <a:moveTo>
                      <a:pt x="92144" y="71789"/>
                    </a:moveTo>
                    <a:lnTo>
                      <a:pt x="92144" y="75203"/>
                    </a:lnTo>
                    <a:lnTo>
                      <a:pt x="52501" y="75203"/>
                    </a:lnTo>
                    <a:lnTo>
                      <a:pt x="52501" y="71789"/>
                    </a:lnTo>
                    <a:cubicBezTo>
                      <a:pt x="59874" y="70685"/>
                      <a:pt x="61798" y="69183"/>
                      <a:pt x="61798" y="62220"/>
                    </a:cubicBezTo>
                    <a:lnTo>
                      <a:pt x="61798" y="27902"/>
                    </a:lnTo>
                    <a:cubicBezTo>
                      <a:pt x="61798" y="15862"/>
                      <a:pt x="57143" y="10401"/>
                      <a:pt x="48666" y="10401"/>
                    </a:cubicBezTo>
                    <a:cubicBezTo>
                      <a:pt x="37458" y="10401"/>
                      <a:pt x="30347" y="19971"/>
                      <a:pt x="30347" y="35138"/>
                    </a:cubicBezTo>
                    <a:lnTo>
                      <a:pt x="30347" y="62220"/>
                    </a:lnTo>
                    <a:cubicBezTo>
                      <a:pt x="30347" y="69183"/>
                      <a:pt x="32668" y="70685"/>
                      <a:pt x="40053" y="71789"/>
                    </a:cubicBezTo>
                    <a:lnTo>
                      <a:pt x="40053" y="75203"/>
                    </a:lnTo>
                    <a:lnTo>
                      <a:pt x="0" y="75203"/>
                    </a:lnTo>
                    <a:lnTo>
                      <a:pt x="0" y="71789"/>
                    </a:lnTo>
                    <a:cubicBezTo>
                      <a:pt x="8465" y="70685"/>
                      <a:pt x="10252" y="69183"/>
                      <a:pt x="10252" y="62220"/>
                    </a:cubicBezTo>
                    <a:lnTo>
                      <a:pt x="10252" y="21336"/>
                    </a:lnTo>
                    <a:cubicBezTo>
                      <a:pt x="10252" y="14087"/>
                      <a:pt x="7509" y="9433"/>
                      <a:pt x="0" y="8341"/>
                    </a:cubicBezTo>
                    <a:lnTo>
                      <a:pt x="0" y="4927"/>
                    </a:lnTo>
                    <a:lnTo>
                      <a:pt x="26797" y="683"/>
                    </a:lnTo>
                    <a:lnTo>
                      <a:pt x="29664" y="683"/>
                    </a:lnTo>
                    <a:lnTo>
                      <a:pt x="29664" y="16272"/>
                    </a:lnTo>
                    <a:lnTo>
                      <a:pt x="30074" y="16272"/>
                    </a:lnTo>
                    <a:cubicBezTo>
                      <a:pt x="35138" y="6293"/>
                      <a:pt x="44570" y="0"/>
                      <a:pt x="57690" y="0"/>
                    </a:cubicBezTo>
                    <a:cubicBezTo>
                      <a:pt x="74234" y="0"/>
                      <a:pt x="82029" y="9570"/>
                      <a:pt x="82029" y="26797"/>
                    </a:cubicBezTo>
                    <a:lnTo>
                      <a:pt x="82029" y="62220"/>
                    </a:lnTo>
                    <a:cubicBezTo>
                      <a:pt x="82029" y="69183"/>
                      <a:pt x="83667" y="70685"/>
                      <a:pt x="92144" y="71789"/>
                    </a:cubicBezTo>
                    <a:close/>
                  </a:path>
                </a:pathLst>
              </a:custGeom>
              <a:solidFill>
                <a:srgbClr val="212020"/>
              </a:solidFill>
              <a:ln w="12687" cap="flat">
                <a:noFill/>
                <a:prstDash val="solid"/>
                <a:miter/>
              </a:ln>
            </p:spPr>
            <p:txBody>
              <a:bodyPr/>
              <a:lstStyle/>
              <a:p>
                <a:endParaRPr lang="fr-CA"/>
              </a:p>
            </p:txBody>
          </p:sp>
          <p:sp>
            <p:nvSpPr>
              <p:cNvPr id="144" name="Forme libre 28">
                <a:extLst>
                  <a:ext uri="{FF2B5EF4-FFF2-40B4-BE49-F238E27FC236}">
                    <a16:creationId xmlns:a16="http://schemas.microsoft.com/office/drawing/2014/main" id="{47612E90-E88B-BA5F-2859-4EAD8BC1A498}"/>
                  </a:ext>
                </a:extLst>
              </p:cNvPr>
              <p:cNvSpPr/>
              <p:nvPr/>
            </p:nvSpPr>
            <p:spPr>
              <a:xfrm>
                <a:off x="5891003" y="3782174"/>
                <a:ext cx="85169" cy="105412"/>
              </a:xfrm>
              <a:custGeom>
                <a:avLst/>
                <a:gdLst>
                  <a:gd name="csX0" fmla="*/ 85169 w 85169"/>
                  <a:gd name="csY0" fmla="*/ 97208 h 105412"/>
                  <a:gd name="csX1" fmla="*/ 85169 w 85169"/>
                  <a:gd name="csY1" fmla="*/ 100497 h 105412"/>
                  <a:gd name="csX2" fmla="*/ 60693 w 85169"/>
                  <a:gd name="csY2" fmla="*/ 104730 h 105412"/>
                  <a:gd name="csX3" fmla="*/ 57690 w 85169"/>
                  <a:gd name="csY3" fmla="*/ 104730 h 105412"/>
                  <a:gd name="csX4" fmla="*/ 55505 w 85169"/>
                  <a:gd name="csY4" fmla="*/ 89960 h 105412"/>
                  <a:gd name="csX5" fmla="*/ 54959 w 85169"/>
                  <a:gd name="csY5" fmla="*/ 89960 h 105412"/>
                  <a:gd name="csX6" fmla="*/ 30483 w 85169"/>
                  <a:gd name="csY6" fmla="*/ 105412 h 105412"/>
                  <a:gd name="csX7" fmla="*/ 0 w 85169"/>
                  <a:gd name="csY7" fmla="*/ 69183 h 105412"/>
                  <a:gd name="csX8" fmla="*/ 38960 w 85169"/>
                  <a:gd name="csY8" fmla="*/ 28981 h 105412"/>
                  <a:gd name="csX9" fmla="*/ 54822 w 85169"/>
                  <a:gd name="csY9" fmla="*/ 31724 h 105412"/>
                  <a:gd name="csX10" fmla="*/ 54822 w 85169"/>
                  <a:gd name="csY10" fmla="*/ 20641 h 105412"/>
                  <a:gd name="csX11" fmla="*/ 44570 w 85169"/>
                  <a:gd name="csY11" fmla="*/ 7658 h 105412"/>
                  <a:gd name="csX12" fmla="*/ 44570 w 85169"/>
                  <a:gd name="csY12" fmla="*/ 4245 h 105412"/>
                  <a:gd name="csX13" fmla="*/ 71367 w 85169"/>
                  <a:gd name="csY13" fmla="*/ 0 h 105412"/>
                  <a:gd name="csX14" fmla="*/ 75054 w 85169"/>
                  <a:gd name="csY14" fmla="*/ 0 h 105412"/>
                  <a:gd name="csX15" fmla="*/ 75054 w 85169"/>
                  <a:gd name="csY15" fmla="*/ 86137 h 105412"/>
                  <a:gd name="csX16" fmla="*/ 85169 w 85169"/>
                  <a:gd name="csY16" fmla="*/ 97208 h 105412"/>
                  <a:gd name="csX17" fmla="*/ 54822 w 85169"/>
                  <a:gd name="csY17" fmla="*/ 70138 h 105412"/>
                  <a:gd name="csX18" fmla="*/ 54822 w 85169"/>
                  <a:gd name="csY18" fmla="*/ 41294 h 105412"/>
                  <a:gd name="csX19" fmla="*/ 39506 w 85169"/>
                  <a:gd name="csY19" fmla="*/ 35138 h 105412"/>
                  <a:gd name="csX20" fmla="*/ 20914 w 85169"/>
                  <a:gd name="csY20" fmla="*/ 65360 h 105412"/>
                  <a:gd name="csX21" fmla="*/ 37732 w 85169"/>
                  <a:gd name="csY21" fmla="*/ 95024 h 105412"/>
                  <a:gd name="csX22" fmla="*/ 54822 w 85169"/>
                  <a:gd name="csY22" fmla="*/ 70138 h 1054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85169" h="105412">
                    <a:moveTo>
                      <a:pt x="85169" y="97208"/>
                    </a:moveTo>
                    <a:lnTo>
                      <a:pt x="85169" y="100497"/>
                    </a:lnTo>
                    <a:lnTo>
                      <a:pt x="60693" y="104730"/>
                    </a:lnTo>
                    <a:lnTo>
                      <a:pt x="57690" y="104730"/>
                    </a:lnTo>
                    <a:lnTo>
                      <a:pt x="55505" y="89960"/>
                    </a:lnTo>
                    <a:lnTo>
                      <a:pt x="54959" y="89960"/>
                    </a:lnTo>
                    <a:cubicBezTo>
                      <a:pt x="50305" y="99542"/>
                      <a:pt x="41964" y="105412"/>
                      <a:pt x="30483" y="105412"/>
                    </a:cubicBezTo>
                    <a:cubicBezTo>
                      <a:pt x="13665" y="105412"/>
                      <a:pt x="0" y="92293"/>
                      <a:pt x="0" y="69183"/>
                    </a:cubicBezTo>
                    <a:cubicBezTo>
                      <a:pt x="0" y="43751"/>
                      <a:pt x="16259" y="28981"/>
                      <a:pt x="38960" y="28981"/>
                    </a:cubicBezTo>
                    <a:cubicBezTo>
                      <a:pt x="44570" y="28981"/>
                      <a:pt x="50032" y="29949"/>
                      <a:pt x="54822" y="31724"/>
                    </a:cubicBezTo>
                    <a:lnTo>
                      <a:pt x="54822" y="20641"/>
                    </a:lnTo>
                    <a:cubicBezTo>
                      <a:pt x="54822" y="13405"/>
                      <a:pt x="52079" y="8750"/>
                      <a:pt x="44570" y="7658"/>
                    </a:cubicBezTo>
                    <a:lnTo>
                      <a:pt x="44570" y="4245"/>
                    </a:lnTo>
                    <a:lnTo>
                      <a:pt x="71367" y="0"/>
                    </a:lnTo>
                    <a:lnTo>
                      <a:pt x="75054" y="0"/>
                    </a:lnTo>
                    <a:lnTo>
                      <a:pt x="75054" y="86137"/>
                    </a:lnTo>
                    <a:cubicBezTo>
                      <a:pt x="75054" y="92976"/>
                      <a:pt x="76692" y="96253"/>
                      <a:pt x="85169" y="97208"/>
                    </a:cubicBezTo>
                    <a:close/>
                    <a:moveTo>
                      <a:pt x="54822" y="70138"/>
                    </a:moveTo>
                    <a:lnTo>
                      <a:pt x="54822" y="41294"/>
                    </a:lnTo>
                    <a:cubicBezTo>
                      <a:pt x="50032" y="37049"/>
                      <a:pt x="44707" y="35138"/>
                      <a:pt x="39506" y="35138"/>
                    </a:cubicBezTo>
                    <a:cubicBezTo>
                      <a:pt x="28162" y="35138"/>
                      <a:pt x="20914" y="43615"/>
                      <a:pt x="20914" y="65360"/>
                    </a:cubicBezTo>
                    <a:cubicBezTo>
                      <a:pt x="20914" y="84908"/>
                      <a:pt x="27206" y="95024"/>
                      <a:pt x="37732" y="95024"/>
                    </a:cubicBezTo>
                    <a:cubicBezTo>
                      <a:pt x="47847" y="95024"/>
                      <a:pt x="54822" y="85454"/>
                      <a:pt x="54822" y="70138"/>
                    </a:cubicBezTo>
                    <a:close/>
                  </a:path>
                </a:pathLst>
              </a:custGeom>
              <a:solidFill>
                <a:srgbClr val="212020"/>
              </a:solidFill>
              <a:ln w="12687" cap="flat">
                <a:noFill/>
                <a:prstDash val="solid"/>
                <a:miter/>
              </a:ln>
            </p:spPr>
            <p:txBody>
              <a:bodyPr/>
              <a:lstStyle/>
              <a:p>
                <a:endParaRPr lang="fr-CA"/>
              </a:p>
            </p:txBody>
          </p:sp>
          <p:sp>
            <p:nvSpPr>
              <p:cNvPr id="145" name="Forme libre 29">
                <a:extLst>
                  <a:ext uri="{FF2B5EF4-FFF2-40B4-BE49-F238E27FC236}">
                    <a16:creationId xmlns:a16="http://schemas.microsoft.com/office/drawing/2014/main" id="{64272DF3-B0B5-C031-318E-3EA0BCD29503}"/>
                  </a:ext>
                </a:extLst>
              </p:cNvPr>
              <p:cNvSpPr/>
              <p:nvPr/>
            </p:nvSpPr>
            <p:spPr>
              <a:xfrm>
                <a:off x="5984314" y="3779853"/>
                <a:ext cx="40052" cy="106095"/>
              </a:xfrm>
              <a:custGeom>
                <a:avLst/>
                <a:gdLst>
                  <a:gd name="csX0" fmla="*/ 0 w 40052"/>
                  <a:gd name="csY0" fmla="*/ 102682 h 106095"/>
                  <a:gd name="csX1" fmla="*/ 10252 w 40052"/>
                  <a:gd name="csY1" fmla="*/ 93113 h 106095"/>
                  <a:gd name="csX2" fmla="*/ 10252 w 40052"/>
                  <a:gd name="csY2" fmla="*/ 52228 h 106095"/>
                  <a:gd name="csX3" fmla="*/ 0 w 40052"/>
                  <a:gd name="csY3" fmla="*/ 39233 h 106095"/>
                  <a:gd name="csX4" fmla="*/ 0 w 40052"/>
                  <a:gd name="csY4" fmla="*/ 35820 h 106095"/>
                  <a:gd name="csX5" fmla="*/ 26933 w 40052"/>
                  <a:gd name="csY5" fmla="*/ 31575 h 106095"/>
                  <a:gd name="csX6" fmla="*/ 30483 w 40052"/>
                  <a:gd name="csY6" fmla="*/ 31575 h 106095"/>
                  <a:gd name="csX7" fmla="*/ 30483 w 40052"/>
                  <a:gd name="csY7" fmla="*/ 93113 h 106095"/>
                  <a:gd name="csX8" fmla="*/ 40053 w 40052"/>
                  <a:gd name="csY8" fmla="*/ 102682 h 106095"/>
                  <a:gd name="csX9" fmla="*/ 40053 w 40052"/>
                  <a:gd name="csY9" fmla="*/ 106095 h 106095"/>
                  <a:gd name="csX10" fmla="*/ 0 w 40052"/>
                  <a:gd name="csY10" fmla="*/ 106095 h 106095"/>
                  <a:gd name="csX11" fmla="*/ 0 w 40052"/>
                  <a:gd name="csY11" fmla="*/ 102682 h 106095"/>
                  <a:gd name="csX12" fmla="*/ 8055 w 40052"/>
                  <a:gd name="csY12" fmla="*/ 11481 h 106095"/>
                  <a:gd name="csX13" fmla="*/ 19685 w 40052"/>
                  <a:gd name="csY13" fmla="*/ 0 h 106095"/>
                  <a:gd name="csX14" fmla="*/ 31439 w 40052"/>
                  <a:gd name="csY14" fmla="*/ 10935 h 106095"/>
                  <a:gd name="csX15" fmla="*/ 19685 w 40052"/>
                  <a:gd name="csY15" fmla="*/ 22552 h 106095"/>
                  <a:gd name="csX16" fmla="*/ 8055 w 40052"/>
                  <a:gd name="csY16" fmla="*/ 11481 h 1060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0052" h="106095">
                    <a:moveTo>
                      <a:pt x="0" y="102682"/>
                    </a:moveTo>
                    <a:cubicBezTo>
                      <a:pt x="8614" y="101577"/>
                      <a:pt x="10252" y="100075"/>
                      <a:pt x="10252" y="93113"/>
                    </a:cubicBezTo>
                    <a:lnTo>
                      <a:pt x="10252" y="52228"/>
                    </a:lnTo>
                    <a:cubicBezTo>
                      <a:pt x="10252" y="44980"/>
                      <a:pt x="7646" y="40326"/>
                      <a:pt x="0" y="39233"/>
                    </a:cubicBezTo>
                    <a:lnTo>
                      <a:pt x="0" y="35820"/>
                    </a:lnTo>
                    <a:lnTo>
                      <a:pt x="26933" y="31575"/>
                    </a:lnTo>
                    <a:lnTo>
                      <a:pt x="30483" y="31575"/>
                    </a:lnTo>
                    <a:lnTo>
                      <a:pt x="30483" y="93113"/>
                    </a:lnTo>
                    <a:cubicBezTo>
                      <a:pt x="30483" y="100075"/>
                      <a:pt x="32804" y="101577"/>
                      <a:pt x="40053" y="102682"/>
                    </a:cubicBezTo>
                    <a:lnTo>
                      <a:pt x="40053" y="106095"/>
                    </a:lnTo>
                    <a:lnTo>
                      <a:pt x="0" y="106095"/>
                    </a:lnTo>
                    <a:lnTo>
                      <a:pt x="0" y="102682"/>
                    </a:lnTo>
                    <a:close/>
                    <a:moveTo>
                      <a:pt x="8055" y="11481"/>
                    </a:moveTo>
                    <a:cubicBezTo>
                      <a:pt x="8055" y="5052"/>
                      <a:pt x="12846" y="0"/>
                      <a:pt x="19685" y="0"/>
                    </a:cubicBezTo>
                    <a:cubicBezTo>
                      <a:pt x="26524" y="0"/>
                      <a:pt x="31439" y="4096"/>
                      <a:pt x="31439" y="10935"/>
                    </a:cubicBezTo>
                    <a:cubicBezTo>
                      <a:pt x="31439" y="17500"/>
                      <a:pt x="26524" y="22552"/>
                      <a:pt x="19685" y="22552"/>
                    </a:cubicBezTo>
                    <a:cubicBezTo>
                      <a:pt x="12846" y="22552"/>
                      <a:pt x="8055" y="18320"/>
                      <a:pt x="8055" y="11481"/>
                    </a:cubicBezTo>
                    <a:close/>
                  </a:path>
                </a:pathLst>
              </a:custGeom>
              <a:solidFill>
                <a:srgbClr val="212020"/>
              </a:solidFill>
              <a:ln w="12687" cap="flat">
                <a:noFill/>
                <a:prstDash val="solid"/>
                <a:miter/>
              </a:ln>
            </p:spPr>
            <p:txBody>
              <a:bodyPr/>
              <a:lstStyle/>
              <a:p>
                <a:endParaRPr lang="fr-CA"/>
              </a:p>
            </p:txBody>
          </p:sp>
          <p:sp>
            <p:nvSpPr>
              <p:cNvPr id="146" name="Forme libre 30">
                <a:extLst>
                  <a:ext uri="{FF2B5EF4-FFF2-40B4-BE49-F238E27FC236}">
                    <a16:creationId xmlns:a16="http://schemas.microsoft.com/office/drawing/2014/main" id="{83C15FC6-0FAC-7FEA-1227-5C34BE1A3DAE}"/>
                  </a:ext>
                </a:extLst>
              </p:cNvPr>
              <p:cNvSpPr/>
              <p:nvPr/>
            </p:nvSpPr>
            <p:spPr>
              <a:xfrm>
                <a:off x="6025025" y="3812396"/>
                <a:ext cx="81482" cy="73551"/>
              </a:xfrm>
              <a:custGeom>
                <a:avLst/>
                <a:gdLst>
                  <a:gd name="csX0" fmla="*/ 81483 w 81482"/>
                  <a:gd name="csY0" fmla="*/ 0 h 73551"/>
                  <a:gd name="csX1" fmla="*/ 81483 w 81482"/>
                  <a:gd name="csY1" fmla="*/ 3277 h 73551"/>
                  <a:gd name="csX2" fmla="*/ 71231 w 81482"/>
                  <a:gd name="csY2" fmla="*/ 15713 h 73551"/>
                  <a:gd name="csX3" fmla="*/ 45936 w 81482"/>
                  <a:gd name="csY3" fmla="*/ 73552 h 73551"/>
                  <a:gd name="csX4" fmla="*/ 36776 w 81482"/>
                  <a:gd name="csY4" fmla="*/ 73552 h 73551"/>
                  <a:gd name="csX5" fmla="*/ 10252 w 81482"/>
                  <a:gd name="csY5" fmla="*/ 15713 h 73551"/>
                  <a:gd name="csX6" fmla="*/ 0 w 81482"/>
                  <a:gd name="csY6" fmla="*/ 3277 h 73551"/>
                  <a:gd name="csX7" fmla="*/ 0 w 81482"/>
                  <a:gd name="csY7" fmla="*/ 0 h 73551"/>
                  <a:gd name="csX8" fmla="*/ 38414 w 81482"/>
                  <a:gd name="csY8" fmla="*/ 0 h 73551"/>
                  <a:gd name="csX9" fmla="*/ 38414 w 81482"/>
                  <a:gd name="csY9" fmla="*/ 3277 h 73551"/>
                  <a:gd name="csX10" fmla="*/ 31451 w 81482"/>
                  <a:gd name="csY10" fmla="*/ 15440 h 73551"/>
                  <a:gd name="csX11" fmla="*/ 47574 w 81482"/>
                  <a:gd name="csY11" fmla="*/ 53321 h 73551"/>
                  <a:gd name="csX12" fmla="*/ 60842 w 81482"/>
                  <a:gd name="csY12" fmla="*/ 20641 h 73551"/>
                  <a:gd name="csX13" fmla="*/ 52911 w 81482"/>
                  <a:gd name="csY13" fmla="*/ 3277 h 73551"/>
                  <a:gd name="csX14" fmla="*/ 52911 w 81482"/>
                  <a:gd name="csY14" fmla="*/ 0 h 73551"/>
                  <a:gd name="csX15" fmla="*/ 81483 w 81482"/>
                  <a:gd name="csY15" fmla="*/ 0 h 735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81482" h="73551">
                    <a:moveTo>
                      <a:pt x="81483" y="0"/>
                    </a:moveTo>
                    <a:lnTo>
                      <a:pt x="81483" y="3277"/>
                    </a:lnTo>
                    <a:cubicBezTo>
                      <a:pt x="77387" y="4096"/>
                      <a:pt x="74383" y="8341"/>
                      <a:pt x="71231" y="15713"/>
                    </a:cubicBezTo>
                    <a:lnTo>
                      <a:pt x="45936" y="73552"/>
                    </a:lnTo>
                    <a:lnTo>
                      <a:pt x="36776" y="73552"/>
                    </a:lnTo>
                    <a:lnTo>
                      <a:pt x="10252" y="15713"/>
                    </a:lnTo>
                    <a:cubicBezTo>
                      <a:pt x="6839" y="8477"/>
                      <a:pt x="4245" y="4096"/>
                      <a:pt x="0" y="3277"/>
                    </a:cubicBezTo>
                    <a:lnTo>
                      <a:pt x="0" y="0"/>
                    </a:lnTo>
                    <a:lnTo>
                      <a:pt x="38414" y="0"/>
                    </a:lnTo>
                    <a:lnTo>
                      <a:pt x="38414" y="3277"/>
                    </a:lnTo>
                    <a:cubicBezTo>
                      <a:pt x="31315" y="4096"/>
                      <a:pt x="28435" y="8341"/>
                      <a:pt x="31451" y="15440"/>
                    </a:cubicBezTo>
                    <a:lnTo>
                      <a:pt x="47574" y="53321"/>
                    </a:lnTo>
                    <a:lnTo>
                      <a:pt x="60842" y="20641"/>
                    </a:lnTo>
                    <a:cubicBezTo>
                      <a:pt x="65074" y="10115"/>
                      <a:pt x="59477" y="4232"/>
                      <a:pt x="52911" y="3277"/>
                    </a:cubicBezTo>
                    <a:lnTo>
                      <a:pt x="52911" y="0"/>
                    </a:lnTo>
                    <a:lnTo>
                      <a:pt x="81483" y="0"/>
                    </a:lnTo>
                    <a:close/>
                  </a:path>
                </a:pathLst>
              </a:custGeom>
              <a:solidFill>
                <a:srgbClr val="212020"/>
              </a:solidFill>
              <a:ln w="12687" cap="flat">
                <a:noFill/>
                <a:prstDash val="solid"/>
                <a:miter/>
              </a:ln>
            </p:spPr>
            <p:txBody>
              <a:bodyPr/>
              <a:lstStyle/>
              <a:p>
                <a:endParaRPr lang="fr-CA"/>
              </a:p>
            </p:txBody>
          </p:sp>
          <p:sp>
            <p:nvSpPr>
              <p:cNvPr id="147" name="Forme libre 31">
                <a:extLst>
                  <a:ext uri="{FF2B5EF4-FFF2-40B4-BE49-F238E27FC236}">
                    <a16:creationId xmlns:a16="http://schemas.microsoft.com/office/drawing/2014/main" id="{C04AA2E9-3315-0A34-A1E6-7514C96AED65}"/>
                  </a:ext>
                </a:extLst>
              </p:cNvPr>
              <p:cNvSpPr/>
              <p:nvPr/>
            </p:nvSpPr>
            <p:spPr>
              <a:xfrm>
                <a:off x="6111516" y="3779853"/>
                <a:ext cx="40052" cy="106095"/>
              </a:xfrm>
              <a:custGeom>
                <a:avLst/>
                <a:gdLst>
                  <a:gd name="csX0" fmla="*/ 0 w 40052"/>
                  <a:gd name="csY0" fmla="*/ 102682 h 106095"/>
                  <a:gd name="csX1" fmla="*/ 10252 w 40052"/>
                  <a:gd name="csY1" fmla="*/ 93113 h 106095"/>
                  <a:gd name="csX2" fmla="*/ 10252 w 40052"/>
                  <a:gd name="csY2" fmla="*/ 52228 h 106095"/>
                  <a:gd name="csX3" fmla="*/ 0 w 40052"/>
                  <a:gd name="csY3" fmla="*/ 39233 h 106095"/>
                  <a:gd name="csX4" fmla="*/ 0 w 40052"/>
                  <a:gd name="csY4" fmla="*/ 35820 h 106095"/>
                  <a:gd name="csX5" fmla="*/ 26933 w 40052"/>
                  <a:gd name="csY5" fmla="*/ 31575 h 106095"/>
                  <a:gd name="csX6" fmla="*/ 30483 w 40052"/>
                  <a:gd name="csY6" fmla="*/ 31575 h 106095"/>
                  <a:gd name="csX7" fmla="*/ 30483 w 40052"/>
                  <a:gd name="csY7" fmla="*/ 93113 h 106095"/>
                  <a:gd name="csX8" fmla="*/ 40053 w 40052"/>
                  <a:gd name="csY8" fmla="*/ 102682 h 106095"/>
                  <a:gd name="csX9" fmla="*/ 40053 w 40052"/>
                  <a:gd name="csY9" fmla="*/ 106095 h 106095"/>
                  <a:gd name="csX10" fmla="*/ 0 w 40052"/>
                  <a:gd name="csY10" fmla="*/ 106095 h 106095"/>
                  <a:gd name="csX11" fmla="*/ 0 w 40052"/>
                  <a:gd name="csY11" fmla="*/ 102682 h 106095"/>
                  <a:gd name="csX12" fmla="*/ 8055 w 40052"/>
                  <a:gd name="csY12" fmla="*/ 11481 h 106095"/>
                  <a:gd name="csX13" fmla="*/ 19685 w 40052"/>
                  <a:gd name="csY13" fmla="*/ 0 h 106095"/>
                  <a:gd name="csX14" fmla="*/ 31439 w 40052"/>
                  <a:gd name="csY14" fmla="*/ 10935 h 106095"/>
                  <a:gd name="csX15" fmla="*/ 19685 w 40052"/>
                  <a:gd name="csY15" fmla="*/ 22552 h 106095"/>
                  <a:gd name="csX16" fmla="*/ 8055 w 40052"/>
                  <a:gd name="csY16" fmla="*/ 11481 h 1060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0052" h="106095">
                    <a:moveTo>
                      <a:pt x="0" y="102682"/>
                    </a:moveTo>
                    <a:cubicBezTo>
                      <a:pt x="8614" y="101577"/>
                      <a:pt x="10252" y="100075"/>
                      <a:pt x="10252" y="93113"/>
                    </a:cubicBezTo>
                    <a:lnTo>
                      <a:pt x="10252" y="52228"/>
                    </a:lnTo>
                    <a:cubicBezTo>
                      <a:pt x="10252" y="44980"/>
                      <a:pt x="7646" y="40326"/>
                      <a:pt x="0" y="39233"/>
                    </a:cubicBezTo>
                    <a:lnTo>
                      <a:pt x="0" y="35820"/>
                    </a:lnTo>
                    <a:lnTo>
                      <a:pt x="26933" y="31575"/>
                    </a:lnTo>
                    <a:lnTo>
                      <a:pt x="30483" y="31575"/>
                    </a:lnTo>
                    <a:lnTo>
                      <a:pt x="30483" y="93113"/>
                    </a:lnTo>
                    <a:cubicBezTo>
                      <a:pt x="30483" y="100075"/>
                      <a:pt x="32804" y="101577"/>
                      <a:pt x="40053" y="102682"/>
                    </a:cubicBezTo>
                    <a:lnTo>
                      <a:pt x="40053" y="106095"/>
                    </a:lnTo>
                    <a:lnTo>
                      <a:pt x="0" y="106095"/>
                    </a:lnTo>
                    <a:lnTo>
                      <a:pt x="0" y="102682"/>
                    </a:lnTo>
                    <a:close/>
                    <a:moveTo>
                      <a:pt x="8055" y="11481"/>
                    </a:moveTo>
                    <a:cubicBezTo>
                      <a:pt x="8055" y="5052"/>
                      <a:pt x="12846" y="0"/>
                      <a:pt x="19685" y="0"/>
                    </a:cubicBezTo>
                    <a:cubicBezTo>
                      <a:pt x="26524" y="0"/>
                      <a:pt x="31439" y="4096"/>
                      <a:pt x="31439" y="10935"/>
                    </a:cubicBezTo>
                    <a:cubicBezTo>
                      <a:pt x="31439" y="17500"/>
                      <a:pt x="26524" y="22552"/>
                      <a:pt x="19685" y="22552"/>
                    </a:cubicBezTo>
                    <a:cubicBezTo>
                      <a:pt x="12846" y="22552"/>
                      <a:pt x="8055" y="18320"/>
                      <a:pt x="8055" y="11481"/>
                    </a:cubicBezTo>
                    <a:close/>
                  </a:path>
                </a:pathLst>
              </a:custGeom>
              <a:solidFill>
                <a:srgbClr val="212020"/>
              </a:solidFill>
              <a:ln w="12687" cap="flat">
                <a:noFill/>
                <a:prstDash val="solid"/>
                <a:miter/>
              </a:ln>
            </p:spPr>
            <p:txBody>
              <a:bodyPr/>
              <a:lstStyle/>
              <a:p>
                <a:endParaRPr lang="fr-CA"/>
              </a:p>
            </p:txBody>
          </p:sp>
          <p:sp>
            <p:nvSpPr>
              <p:cNvPr id="148" name="Forme libre 32">
                <a:extLst>
                  <a:ext uri="{FF2B5EF4-FFF2-40B4-BE49-F238E27FC236}">
                    <a16:creationId xmlns:a16="http://schemas.microsoft.com/office/drawing/2014/main" id="{7FA337C3-B933-D5ED-22AB-1F3B3D881227}"/>
                  </a:ext>
                </a:extLst>
              </p:cNvPr>
              <p:cNvSpPr/>
              <p:nvPr/>
            </p:nvSpPr>
            <p:spPr>
              <a:xfrm>
                <a:off x="6158519" y="3782174"/>
                <a:ext cx="85169" cy="105412"/>
              </a:xfrm>
              <a:custGeom>
                <a:avLst/>
                <a:gdLst>
                  <a:gd name="csX0" fmla="*/ 85169 w 85169"/>
                  <a:gd name="csY0" fmla="*/ 97208 h 105412"/>
                  <a:gd name="csX1" fmla="*/ 85169 w 85169"/>
                  <a:gd name="csY1" fmla="*/ 100497 h 105412"/>
                  <a:gd name="csX2" fmla="*/ 60693 w 85169"/>
                  <a:gd name="csY2" fmla="*/ 104730 h 105412"/>
                  <a:gd name="csX3" fmla="*/ 57690 w 85169"/>
                  <a:gd name="csY3" fmla="*/ 104730 h 105412"/>
                  <a:gd name="csX4" fmla="*/ 55505 w 85169"/>
                  <a:gd name="csY4" fmla="*/ 89960 h 105412"/>
                  <a:gd name="csX5" fmla="*/ 54959 w 85169"/>
                  <a:gd name="csY5" fmla="*/ 89960 h 105412"/>
                  <a:gd name="csX6" fmla="*/ 30483 w 85169"/>
                  <a:gd name="csY6" fmla="*/ 105412 h 105412"/>
                  <a:gd name="csX7" fmla="*/ 0 w 85169"/>
                  <a:gd name="csY7" fmla="*/ 69183 h 105412"/>
                  <a:gd name="csX8" fmla="*/ 38960 w 85169"/>
                  <a:gd name="csY8" fmla="*/ 28981 h 105412"/>
                  <a:gd name="csX9" fmla="*/ 54822 w 85169"/>
                  <a:gd name="csY9" fmla="*/ 31724 h 105412"/>
                  <a:gd name="csX10" fmla="*/ 54822 w 85169"/>
                  <a:gd name="csY10" fmla="*/ 20641 h 105412"/>
                  <a:gd name="csX11" fmla="*/ 44570 w 85169"/>
                  <a:gd name="csY11" fmla="*/ 7658 h 105412"/>
                  <a:gd name="csX12" fmla="*/ 44570 w 85169"/>
                  <a:gd name="csY12" fmla="*/ 4245 h 105412"/>
                  <a:gd name="csX13" fmla="*/ 71367 w 85169"/>
                  <a:gd name="csY13" fmla="*/ 0 h 105412"/>
                  <a:gd name="csX14" fmla="*/ 75054 w 85169"/>
                  <a:gd name="csY14" fmla="*/ 0 h 105412"/>
                  <a:gd name="csX15" fmla="*/ 75054 w 85169"/>
                  <a:gd name="csY15" fmla="*/ 86137 h 105412"/>
                  <a:gd name="csX16" fmla="*/ 85169 w 85169"/>
                  <a:gd name="csY16" fmla="*/ 97208 h 105412"/>
                  <a:gd name="csX17" fmla="*/ 54822 w 85169"/>
                  <a:gd name="csY17" fmla="*/ 70138 h 105412"/>
                  <a:gd name="csX18" fmla="*/ 54822 w 85169"/>
                  <a:gd name="csY18" fmla="*/ 41294 h 105412"/>
                  <a:gd name="csX19" fmla="*/ 39506 w 85169"/>
                  <a:gd name="csY19" fmla="*/ 35138 h 105412"/>
                  <a:gd name="csX20" fmla="*/ 20914 w 85169"/>
                  <a:gd name="csY20" fmla="*/ 65360 h 105412"/>
                  <a:gd name="csX21" fmla="*/ 37732 w 85169"/>
                  <a:gd name="csY21" fmla="*/ 95024 h 105412"/>
                  <a:gd name="csX22" fmla="*/ 54822 w 85169"/>
                  <a:gd name="csY22" fmla="*/ 70138 h 1054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85169" h="105412">
                    <a:moveTo>
                      <a:pt x="85169" y="97208"/>
                    </a:moveTo>
                    <a:lnTo>
                      <a:pt x="85169" y="100497"/>
                    </a:lnTo>
                    <a:lnTo>
                      <a:pt x="60693" y="104730"/>
                    </a:lnTo>
                    <a:lnTo>
                      <a:pt x="57690" y="104730"/>
                    </a:lnTo>
                    <a:lnTo>
                      <a:pt x="55505" y="89960"/>
                    </a:lnTo>
                    <a:lnTo>
                      <a:pt x="54959" y="89960"/>
                    </a:lnTo>
                    <a:cubicBezTo>
                      <a:pt x="50305" y="99542"/>
                      <a:pt x="41964" y="105412"/>
                      <a:pt x="30483" y="105412"/>
                    </a:cubicBezTo>
                    <a:cubicBezTo>
                      <a:pt x="13665" y="105412"/>
                      <a:pt x="0" y="92293"/>
                      <a:pt x="0" y="69183"/>
                    </a:cubicBezTo>
                    <a:cubicBezTo>
                      <a:pt x="0" y="43751"/>
                      <a:pt x="16259" y="28981"/>
                      <a:pt x="38960" y="28981"/>
                    </a:cubicBezTo>
                    <a:cubicBezTo>
                      <a:pt x="44570" y="28981"/>
                      <a:pt x="50032" y="29949"/>
                      <a:pt x="54822" y="31724"/>
                    </a:cubicBezTo>
                    <a:lnTo>
                      <a:pt x="54822" y="20641"/>
                    </a:lnTo>
                    <a:cubicBezTo>
                      <a:pt x="54822" y="13405"/>
                      <a:pt x="52080" y="8750"/>
                      <a:pt x="44570" y="7658"/>
                    </a:cubicBezTo>
                    <a:lnTo>
                      <a:pt x="44570" y="4245"/>
                    </a:lnTo>
                    <a:lnTo>
                      <a:pt x="71367" y="0"/>
                    </a:lnTo>
                    <a:lnTo>
                      <a:pt x="75054" y="0"/>
                    </a:lnTo>
                    <a:lnTo>
                      <a:pt x="75054" y="86137"/>
                    </a:lnTo>
                    <a:cubicBezTo>
                      <a:pt x="75054" y="92976"/>
                      <a:pt x="76692" y="96253"/>
                      <a:pt x="85169" y="97208"/>
                    </a:cubicBezTo>
                    <a:close/>
                    <a:moveTo>
                      <a:pt x="54822" y="70138"/>
                    </a:moveTo>
                    <a:lnTo>
                      <a:pt x="54822" y="41294"/>
                    </a:lnTo>
                    <a:cubicBezTo>
                      <a:pt x="50032" y="37049"/>
                      <a:pt x="44707" y="35138"/>
                      <a:pt x="39506" y="35138"/>
                    </a:cubicBezTo>
                    <a:cubicBezTo>
                      <a:pt x="28162" y="35138"/>
                      <a:pt x="20914" y="43615"/>
                      <a:pt x="20914" y="65360"/>
                    </a:cubicBezTo>
                    <a:cubicBezTo>
                      <a:pt x="20914" y="84908"/>
                      <a:pt x="27206" y="95024"/>
                      <a:pt x="37732" y="95024"/>
                    </a:cubicBezTo>
                    <a:cubicBezTo>
                      <a:pt x="47847" y="95024"/>
                      <a:pt x="54822" y="85454"/>
                      <a:pt x="54822" y="70138"/>
                    </a:cubicBezTo>
                    <a:close/>
                  </a:path>
                </a:pathLst>
              </a:custGeom>
              <a:solidFill>
                <a:srgbClr val="212020"/>
              </a:solidFill>
              <a:ln w="12687" cap="flat">
                <a:noFill/>
                <a:prstDash val="solid"/>
                <a:miter/>
              </a:ln>
            </p:spPr>
            <p:txBody>
              <a:bodyPr/>
              <a:lstStyle/>
              <a:p>
                <a:endParaRPr lang="fr-CA"/>
              </a:p>
            </p:txBody>
          </p:sp>
          <p:sp>
            <p:nvSpPr>
              <p:cNvPr id="149" name="Forme libre 33">
                <a:extLst>
                  <a:ext uri="{FF2B5EF4-FFF2-40B4-BE49-F238E27FC236}">
                    <a16:creationId xmlns:a16="http://schemas.microsoft.com/office/drawing/2014/main" id="{9F3F320A-FB6C-1C12-4C7E-9FFD46A14712}"/>
                  </a:ext>
                </a:extLst>
              </p:cNvPr>
              <p:cNvSpPr/>
              <p:nvPr/>
            </p:nvSpPr>
            <p:spPr>
              <a:xfrm>
                <a:off x="6247858" y="3811428"/>
                <a:ext cx="91474" cy="76158"/>
              </a:xfrm>
              <a:custGeom>
                <a:avLst/>
                <a:gdLst>
                  <a:gd name="csX0" fmla="*/ 91474 w 91474"/>
                  <a:gd name="csY0" fmla="*/ 67954 h 76158"/>
                  <a:gd name="csX1" fmla="*/ 91474 w 91474"/>
                  <a:gd name="csY1" fmla="*/ 71243 h 76158"/>
                  <a:gd name="csX2" fmla="*/ 66862 w 91474"/>
                  <a:gd name="csY2" fmla="*/ 75476 h 76158"/>
                  <a:gd name="csX3" fmla="*/ 63858 w 91474"/>
                  <a:gd name="csY3" fmla="*/ 75476 h 76158"/>
                  <a:gd name="csX4" fmla="*/ 61661 w 91474"/>
                  <a:gd name="csY4" fmla="*/ 60160 h 76158"/>
                  <a:gd name="csX5" fmla="*/ 61388 w 91474"/>
                  <a:gd name="csY5" fmla="*/ 60160 h 76158"/>
                  <a:gd name="csX6" fmla="*/ 34728 w 91474"/>
                  <a:gd name="csY6" fmla="*/ 76158 h 76158"/>
                  <a:gd name="csX7" fmla="*/ 10264 w 91474"/>
                  <a:gd name="csY7" fmla="*/ 49225 h 76158"/>
                  <a:gd name="csX8" fmla="*/ 10264 w 91474"/>
                  <a:gd name="csY8" fmla="*/ 20653 h 76158"/>
                  <a:gd name="csX9" fmla="*/ 0 w 91474"/>
                  <a:gd name="csY9" fmla="*/ 7658 h 76158"/>
                  <a:gd name="csX10" fmla="*/ 0 w 91474"/>
                  <a:gd name="csY10" fmla="*/ 4245 h 76158"/>
                  <a:gd name="csX11" fmla="*/ 26797 w 91474"/>
                  <a:gd name="csY11" fmla="*/ 0 h 76158"/>
                  <a:gd name="csX12" fmla="*/ 30496 w 91474"/>
                  <a:gd name="csY12" fmla="*/ 0 h 76158"/>
                  <a:gd name="csX13" fmla="*/ 30496 w 91474"/>
                  <a:gd name="csY13" fmla="*/ 48133 h 76158"/>
                  <a:gd name="csX14" fmla="*/ 43615 w 91474"/>
                  <a:gd name="csY14" fmla="*/ 65770 h 76158"/>
                  <a:gd name="csX15" fmla="*/ 60979 w 91474"/>
                  <a:gd name="csY15" fmla="*/ 40884 h 76158"/>
                  <a:gd name="csX16" fmla="*/ 60979 w 91474"/>
                  <a:gd name="csY16" fmla="*/ 20653 h 76158"/>
                  <a:gd name="csX17" fmla="*/ 50863 w 91474"/>
                  <a:gd name="csY17" fmla="*/ 7658 h 76158"/>
                  <a:gd name="csX18" fmla="*/ 50863 w 91474"/>
                  <a:gd name="csY18" fmla="*/ 4245 h 76158"/>
                  <a:gd name="csX19" fmla="*/ 77660 w 91474"/>
                  <a:gd name="csY19" fmla="*/ 0 h 76158"/>
                  <a:gd name="csX20" fmla="*/ 81222 w 91474"/>
                  <a:gd name="csY20" fmla="*/ 0 h 76158"/>
                  <a:gd name="csX21" fmla="*/ 81222 w 91474"/>
                  <a:gd name="csY21" fmla="*/ 56883 h 76158"/>
                  <a:gd name="csX22" fmla="*/ 91474 w 91474"/>
                  <a:gd name="csY22" fmla="*/ 67954 h 761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91474" h="76158">
                    <a:moveTo>
                      <a:pt x="91474" y="67954"/>
                    </a:moveTo>
                    <a:lnTo>
                      <a:pt x="91474" y="71243"/>
                    </a:lnTo>
                    <a:lnTo>
                      <a:pt x="66862" y="75476"/>
                    </a:lnTo>
                    <a:lnTo>
                      <a:pt x="63858" y="75476"/>
                    </a:lnTo>
                    <a:lnTo>
                      <a:pt x="61661" y="60160"/>
                    </a:lnTo>
                    <a:lnTo>
                      <a:pt x="61388" y="60160"/>
                    </a:lnTo>
                    <a:cubicBezTo>
                      <a:pt x="56473" y="70002"/>
                      <a:pt x="47450" y="76158"/>
                      <a:pt x="34728" y="76158"/>
                    </a:cubicBezTo>
                    <a:cubicBezTo>
                      <a:pt x="17910" y="76158"/>
                      <a:pt x="10264" y="66589"/>
                      <a:pt x="10264" y="49225"/>
                    </a:cubicBezTo>
                    <a:lnTo>
                      <a:pt x="10264" y="20653"/>
                    </a:lnTo>
                    <a:cubicBezTo>
                      <a:pt x="10264" y="13405"/>
                      <a:pt x="7521" y="8750"/>
                      <a:pt x="0" y="7658"/>
                    </a:cubicBezTo>
                    <a:lnTo>
                      <a:pt x="0" y="4245"/>
                    </a:lnTo>
                    <a:lnTo>
                      <a:pt x="26797" y="0"/>
                    </a:lnTo>
                    <a:lnTo>
                      <a:pt x="30496" y="0"/>
                    </a:lnTo>
                    <a:lnTo>
                      <a:pt x="30496" y="48133"/>
                    </a:lnTo>
                    <a:cubicBezTo>
                      <a:pt x="30496" y="60296"/>
                      <a:pt x="35138" y="65770"/>
                      <a:pt x="43615" y="65770"/>
                    </a:cubicBezTo>
                    <a:cubicBezTo>
                      <a:pt x="54289" y="65770"/>
                      <a:pt x="60979" y="56064"/>
                      <a:pt x="60979" y="40884"/>
                    </a:cubicBezTo>
                    <a:lnTo>
                      <a:pt x="60979" y="20653"/>
                    </a:lnTo>
                    <a:cubicBezTo>
                      <a:pt x="60979" y="13405"/>
                      <a:pt x="58385" y="8750"/>
                      <a:pt x="50863" y="7658"/>
                    </a:cubicBezTo>
                    <a:lnTo>
                      <a:pt x="50863" y="4245"/>
                    </a:lnTo>
                    <a:lnTo>
                      <a:pt x="77660" y="0"/>
                    </a:lnTo>
                    <a:lnTo>
                      <a:pt x="81222" y="0"/>
                    </a:lnTo>
                    <a:lnTo>
                      <a:pt x="81222" y="56883"/>
                    </a:lnTo>
                    <a:cubicBezTo>
                      <a:pt x="81222" y="63722"/>
                      <a:pt x="82997" y="66998"/>
                      <a:pt x="91474" y="67954"/>
                    </a:cubicBezTo>
                    <a:close/>
                  </a:path>
                </a:pathLst>
              </a:custGeom>
              <a:solidFill>
                <a:srgbClr val="212020"/>
              </a:solidFill>
              <a:ln w="12687" cap="flat">
                <a:noFill/>
                <a:prstDash val="solid"/>
                <a:miter/>
              </a:ln>
            </p:spPr>
            <p:txBody>
              <a:bodyPr/>
              <a:lstStyle/>
              <a:p>
                <a:endParaRPr lang="fr-CA"/>
              </a:p>
            </p:txBody>
          </p:sp>
          <p:sp>
            <p:nvSpPr>
              <p:cNvPr id="150" name="Forme libre 34">
                <a:extLst>
                  <a:ext uri="{FF2B5EF4-FFF2-40B4-BE49-F238E27FC236}">
                    <a16:creationId xmlns:a16="http://schemas.microsoft.com/office/drawing/2014/main" id="{21298510-CFA3-9784-D1A9-387E54E7EBB7}"/>
                  </a:ext>
                </a:extLst>
              </p:cNvPr>
              <p:cNvSpPr/>
              <p:nvPr/>
            </p:nvSpPr>
            <p:spPr>
              <a:xfrm>
                <a:off x="6345699" y="3810745"/>
                <a:ext cx="70684" cy="76840"/>
              </a:xfrm>
              <a:custGeom>
                <a:avLst/>
                <a:gdLst>
                  <a:gd name="csX0" fmla="*/ 70685 w 70684"/>
                  <a:gd name="csY0" fmla="*/ 58112 h 76840"/>
                  <a:gd name="csX1" fmla="*/ 36912 w 70684"/>
                  <a:gd name="csY1" fmla="*/ 76841 h 76840"/>
                  <a:gd name="csX2" fmla="*/ 0 w 70684"/>
                  <a:gd name="csY2" fmla="*/ 39929 h 76840"/>
                  <a:gd name="csX3" fmla="*/ 39643 w 70684"/>
                  <a:gd name="csY3" fmla="*/ 0 h 76840"/>
                  <a:gd name="csX4" fmla="*/ 70275 w 70684"/>
                  <a:gd name="csY4" fmla="*/ 35411 h 76840"/>
                  <a:gd name="csX5" fmla="*/ 20914 w 70684"/>
                  <a:gd name="csY5" fmla="*/ 35411 h 76840"/>
                  <a:gd name="csX6" fmla="*/ 44297 w 70684"/>
                  <a:gd name="csY6" fmla="*/ 65360 h 76840"/>
                  <a:gd name="csX7" fmla="*/ 66576 w 70684"/>
                  <a:gd name="csY7" fmla="*/ 55654 h 76840"/>
                  <a:gd name="csX8" fmla="*/ 70685 w 70684"/>
                  <a:gd name="csY8" fmla="*/ 58112 h 76840"/>
                  <a:gd name="csX9" fmla="*/ 21187 w 70684"/>
                  <a:gd name="csY9" fmla="*/ 29130 h 76840"/>
                  <a:gd name="csX10" fmla="*/ 51533 w 70684"/>
                  <a:gd name="csY10" fmla="*/ 29130 h 76840"/>
                  <a:gd name="csX11" fmla="*/ 37868 w 70684"/>
                  <a:gd name="csY11" fmla="*/ 5883 h 76840"/>
                  <a:gd name="csX12" fmla="*/ 21187 w 70684"/>
                  <a:gd name="csY12" fmla="*/ 29130 h 76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0684" h="76840">
                    <a:moveTo>
                      <a:pt x="70685" y="58112"/>
                    </a:moveTo>
                    <a:cubicBezTo>
                      <a:pt x="61525" y="72062"/>
                      <a:pt x="49485" y="76841"/>
                      <a:pt x="36912" y="76841"/>
                    </a:cubicBezTo>
                    <a:cubicBezTo>
                      <a:pt x="17078" y="76841"/>
                      <a:pt x="0" y="64950"/>
                      <a:pt x="0" y="39929"/>
                    </a:cubicBezTo>
                    <a:cubicBezTo>
                      <a:pt x="0" y="15589"/>
                      <a:pt x="15850" y="0"/>
                      <a:pt x="39643" y="0"/>
                    </a:cubicBezTo>
                    <a:cubicBezTo>
                      <a:pt x="63846" y="0"/>
                      <a:pt x="71504" y="15862"/>
                      <a:pt x="70275" y="35411"/>
                    </a:cubicBezTo>
                    <a:lnTo>
                      <a:pt x="20914" y="35411"/>
                    </a:lnTo>
                    <a:cubicBezTo>
                      <a:pt x="21050" y="56883"/>
                      <a:pt x="30893" y="65360"/>
                      <a:pt x="44297" y="65360"/>
                    </a:cubicBezTo>
                    <a:cubicBezTo>
                      <a:pt x="50987" y="65360"/>
                      <a:pt x="60284" y="63312"/>
                      <a:pt x="66576" y="55654"/>
                    </a:cubicBezTo>
                    <a:lnTo>
                      <a:pt x="70685" y="58112"/>
                    </a:lnTo>
                    <a:close/>
                    <a:moveTo>
                      <a:pt x="21187" y="29130"/>
                    </a:moveTo>
                    <a:lnTo>
                      <a:pt x="51533" y="29130"/>
                    </a:lnTo>
                    <a:cubicBezTo>
                      <a:pt x="51670" y="13405"/>
                      <a:pt x="46482" y="5883"/>
                      <a:pt x="37868" y="5883"/>
                    </a:cubicBezTo>
                    <a:cubicBezTo>
                      <a:pt x="28162" y="5883"/>
                      <a:pt x="22416" y="15453"/>
                      <a:pt x="21187" y="29130"/>
                    </a:cubicBezTo>
                    <a:close/>
                  </a:path>
                </a:pathLst>
              </a:custGeom>
              <a:solidFill>
                <a:srgbClr val="212020"/>
              </a:solidFill>
              <a:ln w="12687" cap="flat">
                <a:noFill/>
                <a:prstDash val="solid"/>
                <a:miter/>
              </a:ln>
            </p:spPr>
            <p:txBody>
              <a:bodyPr/>
              <a:lstStyle/>
              <a:p>
                <a:endParaRPr lang="fr-CA"/>
              </a:p>
            </p:txBody>
          </p:sp>
          <p:sp>
            <p:nvSpPr>
              <p:cNvPr id="151" name="Forme libre 35">
                <a:extLst>
                  <a:ext uri="{FF2B5EF4-FFF2-40B4-BE49-F238E27FC236}">
                    <a16:creationId xmlns:a16="http://schemas.microsoft.com/office/drawing/2014/main" id="{086C4268-DE4F-1028-3723-968C460C6FC7}"/>
                  </a:ext>
                </a:extLst>
              </p:cNvPr>
              <p:cNvSpPr/>
              <p:nvPr/>
            </p:nvSpPr>
            <p:spPr>
              <a:xfrm>
                <a:off x="6424663" y="3782174"/>
                <a:ext cx="40201" cy="103774"/>
              </a:xfrm>
              <a:custGeom>
                <a:avLst/>
                <a:gdLst>
                  <a:gd name="csX0" fmla="*/ 0 w 40201"/>
                  <a:gd name="csY0" fmla="*/ 100361 h 103774"/>
                  <a:gd name="csX1" fmla="*/ 10264 w 40201"/>
                  <a:gd name="csY1" fmla="*/ 90792 h 103774"/>
                  <a:gd name="csX2" fmla="*/ 10264 w 40201"/>
                  <a:gd name="csY2" fmla="*/ 20641 h 103774"/>
                  <a:gd name="csX3" fmla="*/ 0 w 40201"/>
                  <a:gd name="csY3" fmla="*/ 7658 h 103774"/>
                  <a:gd name="csX4" fmla="*/ 0 w 40201"/>
                  <a:gd name="csY4" fmla="*/ 4245 h 103774"/>
                  <a:gd name="csX5" fmla="*/ 26946 w 40201"/>
                  <a:gd name="csY5" fmla="*/ 0 h 103774"/>
                  <a:gd name="csX6" fmla="*/ 30496 w 40201"/>
                  <a:gd name="csY6" fmla="*/ 0 h 103774"/>
                  <a:gd name="csX7" fmla="*/ 30496 w 40201"/>
                  <a:gd name="csY7" fmla="*/ 90792 h 103774"/>
                  <a:gd name="csX8" fmla="*/ 40201 w 40201"/>
                  <a:gd name="csY8" fmla="*/ 100361 h 103774"/>
                  <a:gd name="csX9" fmla="*/ 40201 w 40201"/>
                  <a:gd name="csY9" fmla="*/ 103774 h 103774"/>
                  <a:gd name="csX10" fmla="*/ 0 w 40201"/>
                  <a:gd name="csY10" fmla="*/ 103774 h 103774"/>
                  <a:gd name="csX11" fmla="*/ 0 w 40201"/>
                  <a:gd name="csY11" fmla="*/ 100361 h 103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40201" h="103774">
                    <a:moveTo>
                      <a:pt x="0" y="100361"/>
                    </a:moveTo>
                    <a:cubicBezTo>
                      <a:pt x="8614" y="99256"/>
                      <a:pt x="10264" y="97754"/>
                      <a:pt x="10264" y="90792"/>
                    </a:cubicBezTo>
                    <a:lnTo>
                      <a:pt x="10264" y="20641"/>
                    </a:lnTo>
                    <a:cubicBezTo>
                      <a:pt x="10264" y="13405"/>
                      <a:pt x="7658" y="8750"/>
                      <a:pt x="0" y="7658"/>
                    </a:cubicBezTo>
                    <a:lnTo>
                      <a:pt x="0" y="4245"/>
                    </a:lnTo>
                    <a:lnTo>
                      <a:pt x="26946" y="0"/>
                    </a:lnTo>
                    <a:lnTo>
                      <a:pt x="30496" y="0"/>
                    </a:lnTo>
                    <a:lnTo>
                      <a:pt x="30496" y="90792"/>
                    </a:lnTo>
                    <a:cubicBezTo>
                      <a:pt x="30496" y="97754"/>
                      <a:pt x="32817" y="99256"/>
                      <a:pt x="40201" y="100361"/>
                    </a:cubicBezTo>
                    <a:lnTo>
                      <a:pt x="40201" y="103774"/>
                    </a:lnTo>
                    <a:lnTo>
                      <a:pt x="0" y="103774"/>
                    </a:lnTo>
                    <a:lnTo>
                      <a:pt x="0" y="100361"/>
                    </a:lnTo>
                    <a:close/>
                  </a:path>
                </a:pathLst>
              </a:custGeom>
              <a:solidFill>
                <a:srgbClr val="212020"/>
              </a:solidFill>
              <a:ln w="12687" cap="flat">
                <a:noFill/>
                <a:prstDash val="solid"/>
                <a:miter/>
              </a:ln>
            </p:spPr>
            <p:txBody>
              <a:bodyPr/>
              <a:lstStyle/>
              <a:p>
                <a:endParaRPr lang="fr-CA"/>
              </a:p>
            </p:txBody>
          </p:sp>
          <p:sp>
            <p:nvSpPr>
              <p:cNvPr id="152" name="Forme libre 36">
                <a:extLst>
                  <a:ext uri="{FF2B5EF4-FFF2-40B4-BE49-F238E27FC236}">
                    <a16:creationId xmlns:a16="http://schemas.microsoft.com/office/drawing/2014/main" id="{509AE592-9EB8-8308-B705-38B802E7246B}"/>
                  </a:ext>
                </a:extLst>
              </p:cNvPr>
              <p:cNvSpPr/>
              <p:nvPr/>
            </p:nvSpPr>
            <p:spPr>
              <a:xfrm>
                <a:off x="5732307" y="3974685"/>
                <a:ext cx="70684" cy="76840"/>
              </a:xfrm>
              <a:custGeom>
                <a:avLst/>
                <a:gdLst>
                  <a:gd name="csX0" fmla="*/ 70685 w 70684"/>
                  <a:gd name="csY0" fmla="*/ 58112 h 76840"/>
                  <a:gd name="csX1" fmla="*/ 36912 w 70684"/>
                  <a:gd name="csY1" fmla="*/ 76841 h 76840"/>
                  <a:gd name="csX2" fmla="*/ 0 w 70684"/>
                  <a:gd name="csY2" fmla="*/ 39928 h 76840"/>
                  <a:gd name="csX3" fmla="*/ 39643 w 70684"/>
                  <a:gd name="csY3" fmla="*/ 0 h 76840"/>
                  <a:gd name="csX4" fmla="*/ 70275 w 70684"/>
                  <a:gd name="csY4" fmla="*/ 35411 h 76840"/>
                  <a:gd name="csX5" fmla="*/ 20914 w 70684"/>
                  <a:gd name="csY5" fmla="*/ 35411 h 76840"/>
                  <a:gd name="csX6" fmla="*/ 44297 w 70684"/>
                  <a:gd name="csY6" fmla="*/ 65360 h 76840"/>
                  <a:gd name="csX7" fmla="*/ 66576 w 70684"/>
                  <a:gd name="csY7" fmla="*/ 55654 h 76840"/>
                  <a:gd name="csX8" fmla="*/ 70685 w 70684"/>
                  <a:gd name="csY8" fmla="*/ 58112 h 76840"/>
                  <a:gd name="csX9" fmla="*/ 21187 w 70684"/>
                  <a:gd name="csY9" fmla="*/ 29130 h 76840"/>
                  <a:gd name="csX10" fmla="*/ 51533 w 70684"/>
                  <a:gd name="csY10" fmla="*/ 29130 h 76840"/>
                  <a:gd name="csX11" fmla="*/ 37868 w 70684"/>
                  <a:gd name="csY11" fmla="*/ 5883 h 76840"/>
                  <a:gd name="csX12" fmla="*/ 21187 w 70684"/>
                  <a:gd name="csY12" fmla="*/ 29130 h 76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0684" h="76840">
                    <a:moveTo>
                      <a:pt x="70685" y="58112"/>
                    </a:moveTo>
                    <a:cubicBezTo>
                      <a:pt x="61525" y="72062"/>
                      <a:pt x="49485" y="76841"/>
                      <a:pt x="36912" y="76841"/>
                    </a:cubicBezTo>
                    <a:cubicBezTo>
                      <a:pt x="17078" y="76841"/>
                      <a:pt x="0" y="64950"/>
                      <a:pt x="0" y="39928"/>
                    </a:cubicBezTo>
                    <a:cubicBezTo>
                      <a:pt x="0" y="15589"/>
                      <a:pt x="15850" y="0"/>
                      <a:pt x="39643" y="0"/>
                    </a:cubicBezTo>
                    <a:cubicBezTo>
                      <a:pt x="63846" y="0"/>
                      <a:pt x="71504" y="15862"/>
                      <a:pt x="70275" y="35411"/>
                    </a:cubicBezTo>
                    <a:lnTo>
                      <a:pt x="20914" y="35411"/>
                    </a:lnTo>
                    <a:cubicBezTo>
                      <a:pt x="21050" y="56883"/>
                      <a:pt x="30893" y="65360"/>
                      <a:pt x="44297" y="65360"/>
                    </a:cubicBezTo>
                    <a:cubicBezTo>
                      <a:pt x="50987" y="65360"/>
                      <a:pt x="60284" y="63312"/>
                      <a:pt x="66576" y="55654"/>
                    </a:cubicBezTo>
                    <a:lnTo>
                      <a:pt x="70685" y="58112"/>
                    </a:lnTo>
                    <a:close/>
                    <a:moveTo>
                      <a:pt x="21187" y="29130"/>
                    </a:moveTo>
                    <a:lnTo>
                      <a:pt x="51533" y="29130"/>
                    </a:lnTo>
                    <a:cubicBezTo>
                      <a:pt x="51670" y="13405"/>
                      <a:pt x="46482" y="5883"/>
                      <a:pt x="37868" y="5883"/>
                    </a:cubicBezTo>
                    <a:cubicBezTo>
                      <a:pt x="28162" y="5883"/>
                      <a:pt x="22416" y="15453"/>
                      <a:pt x="21187" y="29130"/>
                    </a:cubicBezTo>
                    <a:close/>
                  </a:path>
                </a:pathLst>
              </a:custGeom>
              <a:solidFill>
                <a:srgbClr val="212020"/>
              </a:solidFill>
              <a:ln w="12687" cap="flat">
                <a:noFill/>
                <a:prstDash val="solid"/>
                <a:miter/>
              </a:ln>
            </p:spPr>
            <p:txBody>
              <a:bodyPr/>
              <a:lstStyle/>
              <a:p>
                <a:endParaRPr lang="fr-CA"/>
              </a:p>
            </p:txBody>
          </p:sp>
          <p:sp>
            <p:nvSpPr>
              <p:cNvPr id="153" name="Forme libre 37">
                <a:extLst>
                  <a:ext uri="{FF2B5EF4-FFF2-40B4-BE49-F238E27FC236}">
                    <a16:creationId xmlns:a16="http://schemas.microsoft.com/office/drawing/2014/main" id="{ED9DB73B-BE78-DBC2-1D28-6E8ABFE0A392}"/>
                  </a:ext>
                </a:extLst>
              </p:cNvPr>
              <p:cNvSpPr/>
              <p:nvPr/>
            </p:nvSpPr>
            <p:spPr>
              <a:xfrm>
                <a:off x="5811271" y="3953089"/>
                <a:ext cx="55244" cy="98437"/>
              </a:xfrm>
              <a:custGeom>
                <a:avLst/>
                <a:gdLst>
                  <a:gd name="csX0" fmla="*/ 55244 w 55244"/>
                  <a:gd name="csY0" fmla="*/ 84226 h 98437"/>
                  <a:gd name="csX1" fmla="*/ 30222 w 55244"/>
                  <a:gd name="csY1" fmla="*/ 98437 h 98437"/>
                  <a:gd name="csX2" fmla="*/ 10264 w 55244"/>
                  <a:gd name="csY2" fmla="*/ 76977 h 98437"/>
                  <a:gd name="csX3" fmla="*/ 10264 w 55244"/>
                  <a:gd name="csY3" fmla="*/ 32134 h 98437"/>
                  <a:gd name="csX4" fmla="*/ 0 w 55244"/>
                  <a:gd name="csY4" fmla="*/ 32134 h 98437"/>
                  <a:gd name="csX5" fmla="*/ 0 w 55244"/>
                  <a:gd name="csY5" fmla="*/ 25158 h 98437"/>
                  <a:gd name="csX6" fmla="*/ 25295 w 55244"/>
                  <a:gd name="csY6" fmla="*/ 0 h 98437"/>
                  <a:gd name="csX7" fmla="*/ 30359 w 55244"/>
                  <a:gd name="csY7" fmla="*/ 0 h 98437"/>
                  <a:gd name="csX8" fmla="*/ 30359 w 55244"/>
                  <a:gd name="csY8" fmla="*/ 23247 h 98437"/>
                  <a:gd name="csX9" fmla="*/ 50317 w 55244"/>
                  <a:gd name="csY9" fmla="*/ 23247 h 98437"/>
                  <a:gd name="csX10" fmla="*/ 48679 w 55244"/>
                  <a:gd name="csY10" fmla="*/ 32134 h 98437"/>
                  <a:gd name="csX11" fmla="*/ 30359 w 55244"/>
                  <a:gd name="csY11" fmla="*/ 32134 h 98437"/>
                  <a:gd name="csX12" fmla="*/ 30359 w 55244"/>
                  <a:gd name="csY12" fmla="*/ 76158 h 98437"/>
                  <a:gd name="csX13" fmla="*/ 38836 w 55244"/>
                  <a:gd name="csY13" fmla="*/ 87912 h 98437"/>
                  <a:gd name="csX14" fmla="*/ 51409 w 55244"/>
                  <a:gd name="csY14" fmla="*/ 81210 h 98437"/>
                  <a:gd name="csX15" fmla="*/ 55244 w 55244"/>
                  <a:gd name="csY15" fmla="*/ 84226 h 984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55244" h="98437">
                    <a:moveTo>
                      <a:pt x="55244" y="84226"/>
                    </a:moveTo>
                    <a:cubicBezTo>
                      <a:pt x="50180" y="90370"/>
                      <a:pt x="42249" y="98437"/>
                      <a:pt x="30222" y="98437"/>
                    </a:cubicBezTo>
                    <a:cubicBezTo>
                      <a:pt x="18059" y="98437"/>
                      <a:pt x="10264" y="90233"/>
                      <a:pt x="10264" y="76977"/>
                    </a:cubicBezTo>
                    <a:lnTo>
                      <a:pt x="10264" y="32134"/>
                    </a:lnTo>
                    <a:lnTo>
                      <a:pt x="0" y="32134"/>
                    </a:lnTo>
                    <a:lnTo>
                      <a:pt x="0" y="25158"/>
                    </a:lnTo>
                    <a:cubicBezTo>
                      <a:pt x="11630" y="23793"/>
                      <a:pt x="14633" y="21869"/>
                      <a:pt x="25295" y="0"/>
                    </a:cubicBezTo>
                    <a:lnTo>
                      <a:pt x="30359" y="0"/>
                    </a:lnTo>
                    <a:lnTo>
                      <a:pt x="30359" y="23247"/>
                    </a:lnTo>
                    <a:lnTo>
                      <a:pt x="50317" y="23247"/>
                    </a:lnTo>
                    <a:lnTo>
                      <a:pt x="48679" y="32134"/>
                    </a:lnTo>
                    <a:lnTo>
                      <a:pt x="30359" y="32134"/>
                    </a:lnTo>
                    <a:lnTo>
                      <a:pt x="30359" y="76158"/>
                    </a:lnTo>
                    <a:cubicBezTo>
                      <a:pt x="30359" y="84772"/>
                      <a:pt x="33772" y="87912"/>
                      <a:pt x="38836" y="87912"/>
                    </a:cubicBezTo>
                    <a:cubicBezTo>
                      <a:pt x="42932" y="87912"/>
                      <a:pt x="46085" y="86001"/>
                      <a:pt x="51409" y="81210"/>
                    </a:cubicBezTo>
                    <a:lnTo>
                      <a:pt x="55244" y="84226"/>
                    </a:lnTo>
                    <a:close/>
                  </a:path>
                </a:pathLst>
              </a:custGeom>
              <a:solidFill>
                <a:srgbClr val="212020"/>
              </a:solidFill>
              <a:ln w="12687" cap="flat">
                <a:noFill/>
                <a:prstDash val="solid"/>
                <a:miter/>
              </a:ln>
            </p:spPr>
            <p:txBody>
              <a:bodyPr/>
              <a:lstStyle/>
              <a:p>
                <a:endParaRPr lang="fr-CA"/>
              </a:p>
            </p:txBody>
          </p:sp>
          <p:sp>
            <p:nvSpPr>
              <p:cNvPr id="154" name="Forme libre 38">
                <a:extLst>
                  <a:ext uri="{FF2B5EF4-FFF2-40B4-BE49-F238E27FC236}">
                    <a16:creationId xmlns:a16="http://schemas.microsoft.com/office/drawing/2014/main" id="{115DFD79-4A15-3116-A427-A872ECAA9030}"/>
                  </a:ext>
                </a:extLst>
              </p:cNvPr>
              <p:cNvSpPr/>
              <p:nvPr/>
            </p:nvSpPr>
            <p:spPr>
              <a:xfrm>
                <a:off x="5904048" y="3974685"/>
                <a:ext cx="68624" cy="76840"/>
              </a:xfrm>
              <a:custGeom>
                <a:avLst/>
                <a:gdLst>
                  <a:gd name="csX0" fmla="*/ 0 w 68624"/>
                  <a:gd name="csY0" fmla="*/ 39792 h 76840"/>
                  <a:gd name="csX1" fmla="*/ 39643 w 68624"/>
                  <a:gd name="csY1" fmla="*/ 0 h 76840"/>
                  <a:gd name="csX2" fmla="*/ 66713 w 68624"/>
                  <a:gd name="csY2" fmla="*/ 16954 h 76840"/>
                  <a:gd name="csX3" fmla="*/ 54276 w 68624"/>
                  <a:gd name="csY3" fmla="*/ 28448 h 76840"/>
                  <a:gd name="csX4" fmla="*/ 52365 w 68624"/>
                  <a:gd name="csY4" fmla="*/ 23247 h 76840"/>
                  <a:gd name="csX5" fmla="*/ 37185 w 68624"/>
                  <a:gd name="csY5" fmla="*/ 5883 h 76840"/>
                  <a:gd name="csX6" fmla="*/ 21596 w 68624"/>
                  <a:gd name="csY6" fmla="*/ 34045 h 76840"/>
                  <a:gd name="csX7" fmla="*/ 44161 w 68624"/>
                  <a:gd name="csY7" fmla="*/ 65360 h 76840"/>
                  <a:gd name="csX8" fmla="*/ 64528 w 68624"/>
                  <a:gd name="csY8" fmla="*/ 55654 h 76840"/>
                  <a:gd name="csX9" fmla="*/ 68624 w 68624"/>
                  <a:gd name="csY9" fmla="*/ 58112 h 76840"/>
                  <a:gd name="csX10" fmla="*/ 36366 w 68624"/>
                  <a:gd name="csY10" fmla="*/ 76841 h 76840"/>
                  <a:gd name="csX11" fmla="*/ 0 w 68624"/>
                  <a:gd name="csY11" fmla="*/ 39792 h 76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8624" h="76840">
                    <a:moveTo>
                      <a:pt x="0" y="39792"/>
                    </a:moveTo>
                    <a:cubicBezTo>
                      <a:pt x="0" y="15179"/>
                      <a:pt x="16669" y="0"/>
                      <a:pt x="39643" y="0"/>
                    </a:cubicBezTo>
                    <a:cubicBezTo>
                      <a:pt x="56870" y="0"/>
                      <a:pt x="66713" y="8341"/>
                      <a:pt x="66713" y="16954"/>
                    </a:cubicBezTo>
                    <a:cubicBezTo>
                      <a:pt x="66713" y="22701"/>
                      <a:pt x="62480" y="28038"/>
                      <a:pt x="54276" y="28448"/>
                    </a:cubicBezTo>
                    <a:lnTo>
                      <a:pt x="52365" y="23247"/>
                    </a:lnTo>
                    <a:cubicBezTo>
                      <a:pt x="47711" y="10538"/>
                      <a:pt x="43615" y="5883"/>
                      <a:pt x="37185" y="5883"/>
                    </a:cubicBezTo>
                    <a:cubicBezTo>
                      <a:pt x="26387" y="5883"/>
                      <a:pt x="21596" y="18878"/>
                      <a:pt x="21596" y="34045"/>
                    </a:cubicBezTo>
                    <a:cubicBezTo>
                      <a:pt x="21596" y="56610"/>
                      <a:pt x="31575" y="65360"/>
                      <a:pt x="44161" y="65360"/>
                    </a:cubicBezTo>
                    <a:cubicBezTo>
                      <a:pt x="50578" y="65360"/>
                      <a:pt x="58372" y="63039"/>
                      <a:pt x="64528" y="55654"/>
                    </a:cubicBezTo>
                    <a:lnTo>
                      <a:pt x="68624" y="58112"/>
                    </a:lnTo>
                    <a:cubicBezTo>
                      <a:pt x="59601" y="71789"/>
                      <a:pt x="48939" y="76841"/>
                      <a:pt x="36366" y="76841"/>
                    </a:cubicBezTo>
                    <a:cubicBezTo>
                      <a:pt x="17215" y="76841"/>
                      <a:pt x="0" y="64950"/>
                      <a:pt x="0" y="39792"/>
                    </a:cubicBezTo>
                    <a:close/>
                  </a:path>
                </a:pathLst>
              </a:custGeom>
              <a:solidFill>
                <a:srgbClr val="212020"/>
              </a:solidFill>
              <a:ln w="12687" cap="flat">
                <a:noFill/>
                <a:prstDash val="solid"/>
                <a:miter/>
              </a:ln>
            </p:spPr>
            <p:txBody>
              <a:bodyPr/>
              <a:lstStyle/>
              <a:p>
                <a:endParaRPr lang="fr-CA"/>
              </a:p>
            </p:txBody>
          </p:sp>
          <p:sp>
            <p:nvSpPr>
              <p:cNvPr id="155" name="Forme libre 39">
                <a:extLst>
                  <a:ext uri="{FF2B5EF4-FFF2-40B4-BE49-F238E27FC236}">
                    <a16:creationId xmlns:a16="http://schemas.microsoft.com/office/drawing/2014/main" id="{7C27AC6C-E2D1-DA7A-F19F-002A570EA591}"/>
                  </a:ext>
                </a:extLst>
              </p:cNvPr>
              <p:cNvSpPr/>
              <p:nvPr/>
            </p:nvSpPr>
            <p:spPr>
              <a:xfrm>
                <a:off x="5979598" y="3974685"/>
                <a:ext cx="78466" cy="76840"/>
              </a:xfrm>
              <a:custGeom>
                <a:avLst/>
                <a:gdLst>
                  <a:gd name="csX0" fmla="*/ 0 w 78466"/>
                  <a:gd name="csY0" fmla="*/ 39519 h 76840"/>
                  <a:gd name="csX1" fmla="*/ 40462 w 78466"/>
                  <a:gd name="csY1" fmla="*/ 0 h 76840"/>
                  <a:gd name="csX2" fmla="*/ 78467 w 78466"/>
                  <a:gd name="csY2" fmla="*/ 37334 h 76840"/>
                  <a:gd name="csX3" fmla="*/ 38141 w 78466"/>
                  <a:gd name="csY3" fmla="*/ 76841 h 76840"/>
                  <a:gd name="csX4" fmla="*/ 0 w 78466"/>
                  <a:gd name="csY4" fmla="*/ 39519 h 76840"/>
                  <a:gd name="csX5" fmla="*/ 57007 w 78466"/>
                  <a:gd name="csY5" fmla="*/ 40475 h 76840"/>
                  <a:gd name="csX6" fmla="*/ 38278 w 78466"/>
                  <a:gd name="csY6" fmla="*/ 6020 h 76840"/>
                  <a:gd name="csX7" fmla="*/ 21460 w 78466"/>
                  <a:gd name="csY7" fmla="*/ 36242 h 76840"/>
                  <a:gd name="csX8" fmla="*/ 40189 w 78466"/>
                  <a:gd name="csY8" fmla="*/ 70821 h 76840"/>
                  <a:gd name="csX9" fmla="*/ 57007 w 78466"/>
                  <a:gd name="csY9" fmla="*/ 40475 h 76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8466" h="76840">
                    <a:moveTo>
                      <a:pt x="0" y="39519"/>
                    </a:moveTo>
                    <a:cubicBezTo>
                      <a:pt x="0" y="15999"/>
                      <a:pt x="17637" y="0"/>
                      <a:pt x="40462" y="0"/>
                    </a:cubicBezTo>
                    <a:cubicBezTo>
                      <a:pt x="62207" y="0"/>
                      <a:pt x="78467" y="14633"/>
                      <a:pt x="78467" y="37334"/>
                    </a:cubicBezTo>
                    <a:cubicBezTo>
                      <a:pt x="78467" y="60842"/>
                      <a:pt x="60830" y="76841"/>
                      <a:pt x="38141" y="76841"/>
                    </a:cubicBezTo>
                    <a:cubicBezTo>
                      <a:pt x="16259" y="76841"/>
                      <a:pt x="0" y="62220"/>
                      <a:pt x="0" y="39519"/>
                    </a:cubicBezTo>
                    <a:close/>
                    <a:moveTo>
                      <a:pt x="57007" y="40475"/>
                    </a:moveTo>
                    <a:cubicBezTo>
                      <a:pt x="57007" y="18878"/>
                      <a:pt x="50578" y="6020"/>
                      <a:pt x="38278" y="6020"/>
                    </a:cubicBezTo>
                    <a:cubicBezTo>
                      <a:pt x="26387" y="6020"/>
                      <a:pt x="21460" y="17364"/>
                      <a:pt x="21460" y="36242"/>
                    </a:cubicBezTo>
                    <a:cubicBezTo>
                      <a:pt x="21460" y="57838"/>
                      <a:pt x="27889" y="70821"/>
                      <a:pt x="40189" y="70821"/>
                    </a:cubicBezTo>
                    <a:cubicBezTo>
                      <a:pt x="52079" y="70821"/>
                      <a:pt x="57007" y="59477"/>
                      <a:pt x="57007" y="40475"/>
                    </a:cubicBezTo>
                    <a:close/>
                  </a:path>
                </a:pathLst>
              </a:custGeom>
              <a:solidFill>
                <a:srgbClr val="212020"/>
              </a:solidFill>
              <a:ln w="12687" cap="flat">
                <a:noFill/>
                <a:prstDash val="solid"/>
                <a:miter/>
              </a:ln>
            </p:spPr>
            <p:txBody>
              <a:bodyPr/>
              <a:lstStyle/>
              <a:p>
                <a:endParaRPr lang="fr-CA"/>
              </a:p>
            </p:txBody>
          </p:sp>
          <p:sp>
            <p:nvSpPr>
              <p:cNvPr id="156" name="Forme libre 40">
                <a:extLst>
                  <a:ext uri="{FF2B5EF4-FFF2-40B4-BE49-F238E27FC236}">
                    <a16:creationId xmlns:a16="http://schemas.microsoft.com/office/drawing/2014/main" id="{A5849A5B-F4D9-3A26-CCB2-DA7D0910D6D8}"/>
                  </a:ext>
                </a:extLst>
              </p:cNvPr>
              <p:cNvSpPr/>
              <p:nvPr/>
            </p:nvSpPr>
            <p:spPr>
              <a:xfrm>
                <a:off x="6065524" y="3946114"/>
                <a:ext cx="40201" cy="103774"/>
              </a:xfrm>
              <a:custGeom>
                <a:avLst/>
                <a:gdLst>
                  <a:gd name="csX0" fmla="*/ 0 w 40201"/>
                  <a:gd name="csY0" fmla="*/ 100361 h 103774"/>
                  <a:gd name="csX1" fmla="*/ 10264 w 40201"/>
                  <a:gd name="csY1" fmla="*/ 90792 h 103774"/>
                  <a:gd name="csX2" fmla="*/ 10264 w 40201"/>
                  <a:gd name="csY2" fmla="*/ 20653 h 103774"/>
                  <a:gd name="csX3" fmla="*/ 0 w 40201"/>
                  <a:gd name="csY3" fmla="*/ 7658 h 103774"/>
                  <a:gd name="csX4" fmla="*/ 0 w 40201"/>
                  <a:gd name="csY4" fmla="*/ 4245 h 103774"/>
                  <a:gd name="csX5" fmla="*/ 26946 w 40201"/>
                  <a:gd name="csY5" fmla="*/ 0 h 103774"/>
                  <a:gd name="csX6" fmla="*/ 30496 w 40201"/>
                  <a:gd name="csY6" fmla="*/ 0 h 103774"/>
                  <a:gd name="csX7" fmla="*/ 30496 w 40201"/>
                  <a:gd name="csY7" fmla="*/ 90792 h 103774"/>
                  <a:gd name="csX8" fmla="*/ 40201 w 40201"/>
                  <a:gd name="csY8" fmla="*/ 100361 h 103774"/>
                  <a:gd name="csX9" fmla="*/ 40201 w 40201"/>
                  <a:gd name="csY9" fmla="*/ 103774 h 103774"/>
                  <a:gd name="csX10" fmla="*/ 0 w 40201"/>
                  <a:gd name="csY10" fmla="*/ 103774 h 103774"/>
                  <a:gd name="csX11" fmla="*/ 0 w 40201"/>
                  <a:gd name="csY11" fmla="*/ 100361 h 103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40201" h="103774">
                    <a:moveTo>
                      <a:pt x="0" y="100361"/>
                    </a:moveTo>
                    <a:cubicBezTo>
                      <a:pt x="8614" y="99256"/>
                      <a:pt x="10264" y="97754"/>
                      <a:pt x="10264" y="90792"/>
                    </a:cubicBezTo>
                    <a:lnTo>
                      <a:pt x="10264" y="20653"/>
                    </a:lnTo>
                    <a:cubicBezTo>
                      <a:pt x="10264" y="13405"/>
                      <a:pt x="7658" y="8750"/>
                      <a:pt x="0" y="7658"/>
                    </a:cubicBezTo>
                    <a:lnTo>
                      <a:pt x="0" y="4245"/>
                    </a:lnTo>
                    <a:lnTo>
                      <a:pt x="26946" y="0"/>
                    </a:lnTo>
                    <a:lnTo>
                      <a:pt x="30496" y="0"/>
                    </a:lnTo>
                    <a:lnTo>
                      <a:pt x="30496" y="90792"/>
                    </a:lnTo>
                    <a:cubicBezTo>
                      <a:pt x="30496" y="97754"/>
                      <a:pt x="32817" y="99256"/>
                      <a:pt x="40201" y="100361"/>
                    </a:cubicBezTo>
                    <a:lnTo>
                      <a:pt x="40201" y="103774"/>
                    </a:lnTo>
                    <a:lnTo>
                      <a:pt x="0" y="103774"/>
                    </a:lnTo>
                    <a:lnTo>
                      <a:pt x="0" y="100361"/>
                    </a:lnTo>
                    <a:close/>
                  </a:path>
                </a:pathLst>
              </a:custGeom>
              <a:solidFill>
                <a:srgbClr val="212020"/>
              </a:solidFill>
              <a:ln w="12687" cap="flat">
                <a:noFill/>
                <a:prstDash val="solid"/>
                <a:miter/>
              </a:ln>
            </p:spPr>
            <p:txBody>
              <a:bodyPr/>
              <a:lstStyle/>
              <a:p>
                <a:endParaRPr lang="fr-CA"/>
              </a:p>
            </p:txBody>
          </p:sp>
          <p:sp>
            <p:nvSpPr>
              <p:cNvPr id="157" name="Forme libre 41">
                <a:extLst>
                  <a:ext uri="{FF2B5EF4-FFF2-40B4-BE49-F238E27FC236}">
                    <a16:creationId xmlns:a16="http://schemas.microsoft.com/office/drawing/2014/main" id="{2B94F938-C013-6CB0-4459-0F1261CFECF0}"/>
                  </a:ext>
                </a:extLst>
              </p:cNvPr>
              <p:cNvSpPr/>
              <p:nvPr/>
            </p:nvSpPr>
            <p:spPr>
              <a:xfrm>
                <a:off x="6114172" y="3946114"/>
                <a:ext cx="40201" cy="103774"/>
              </a:xfrm>
              <a:custGeom>
                <a:avLst/>
                <a:gdLst>
                  <a:gd name="csX0" fmla="*/ 0 w 40201"/>
                  <a:gd name="csY0" fmla="*/ 100361 h 103774"/>
                  <a:gd name="csX1" fmla="*/ 10264 w 40201"/>
                  <a:gd name="csY1" fmla="*/ 90792 h 103774"/>
                  <a:gd name="csX2" fmla="*/ 10264 w 40201"/>
                  <a:gd name="csY2" fmla="*/ 20653 h 103774"/>
                  <a:gd name="csX3" fmla="*/ 0 w 40201"/>
                  <a:gd name="csY3" fmla="*/ 7658 h 103774"/>
                  <a:gd name="csX4" fmla="*/ 0 w 40201"/>
                  <a:gd name="csY4" fmla="*/ 4245 h 103774"/>
                  <a:gd name="csX5" fmla="*/ 26946 w 40201"/>
                  <a:gd name="csY5" fmla="*/ 0 h 103774"/>
                  <a:gd name="csX6" fmla="*/ 30495 w 40201"/>
                  <a:gd name="csY6" fmla="*/ 0 h 103774"/>
                  <a:gd name="csX7" fmla="*/ 30495 w 40201"/>
                  <a:gd name="csY7" fmla="*/ 90792 h 103774"/>
                  <a:gd name="csX8" fmla="*/ 40201 w 40201"/>
                  <a:gd name="csY8" fmla="*/ 100361 h 103774"/>
                  <a:gd name="csX9" fmla="*/ 40201 w 40201"/>
                  <a:gd name="csY9" fmla="*/ 103774 h 103774"/>
                  <a:gd name="csX10" fmla="*/ 0 w 40201"/>
                  <a:gd name="csY10" fmla="*/ 103774 h 103774"/>
                  <a:gd name="csX11" fmla="*/ 0 w 40201"/>
                  <a:gd name="csY11" fmla="*/ 100361 h 103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40201" h="103774">
                    <a:moveTo>
                      <a:pt x="0" y="100361"/>
                    </a:moveTo>
                    <a:cubicBezTo>
                      <a:pt x="8614" y="99256"/>
                      <a:pt x="10264" y="97754"/>
                      <a:pt x="10264" y="90792"/>
                    </a:cubicBezTo>
                    <a:lnTo>
                      <a:pt x="10264" y="20653"/>
                    </a:lnTo>
                    <a:cubicBezTo>
                      <a:pt x="10264" y="13405"/>
                      <a:pt x="7658" y="8750"/>
                      <a:pt x="0" y="7658"/>
                    </a:cubicBezTo>
                    <a:lnTo>
                      <a:pt x="0" y="4245"/>
                    </a:lnTo>
                    <a:lnTo>
                      <a:pt x="26946" y="0"/>
                    </a:lnTo>
                    <a:lnTo>
                      <a:pt x="30495" y="0"/>
                    </a:lnTo>
                    <a:lnTo>
                      <a:pt x="30495" y="90792"/>
                    </a:lnTo>
                    <a:cubicBezTo>
                      <a:pt x="30495" y="97754"/>
                      <a:pt x="32816" y="99256"/>
                      <a:pt x="40201" y="100361"/>
                    </a:cubicBezTo>
                    <a:lnTo>
                      <a:pt x="40201" y="103774"/>
                    </a:lnTo>
                    <a:lnTo>
                      <a:pt x="0" y="103774"/>
                    </a:lnTo>
                    <a:lnTo>
                      <a:pt x="0" y="100361"/>
                    </a:lnTo>
                    <a:close/>
                  </a:path>
                </a:pathLst>
              </a:custGeom>
              <a:solidFill>
                <a:srgbClr val="212020"/>
              </a:solidFill>
              <a:ln w="12687" cap="flat">
                <a:noFill/>
                <a:prstDash val="solid"/>
                <a:miter/>
              </a:ln>
            </p:spPr>
            <p:txBody>
              <a:bodyPr/>
              <a:lstStyle/>
              <a:p>
                <a:endParaRPr lang="fr-CA"/>
              </a:p>
            </p:txBody>
          </p:sp>
          <p:sp>
            <p:nvSpPr>
              <p:cNvPr id="158" name="Forme libre 42">
                <a:extLst>
                  <a:ext uri="{FF2B5EF4-FFF2-40B4-BE49-F238E27FC236}">
                    <a16:creationId xmlns:a16="http://schemas.microsoft.com/office/drawing/2014/main" id="{6A6066C1-1A2B-869F-59DB-4DE8BB9A74FE}"/>
                  </a:ext>
                </a:extLst>
              </p:cNvPr>
              <p:cNvSpPr/>
              <p:nvPr/>
            </p:nvSpPr>
            <p:spPr>
              <a:xfrm>
                <a:off x="6161187" y="3974685"/>
                <a:ext cx="70684" cy="76840"/>
              </a:xfrm>
              <a:custGeom>
                <a:avLst/>
                <a:gdLst>
                  <a:gd name="csX0" fmla="*/ 70685 w 70684"/>
                  <a:gd name="csY0" fmla="*/ 58112 h 76840"/>
                  <a:gd name="csX1" fmla="*/ 36912 w 70684"/>
                  <a:gd name="csY1" fmla="*/ 76841 h 76840"/>
                  <a:gd name="csX2" fmla="*/ 0 w 70684"/>
                  <a:gd name="csY2" fmla="*/ 39928 h 76840"/>
                  <a:gd name="csX3" fmla="*/ 39643 w 70684"/>
                  <a:gd name="csY3" fmla="*/ 0 h 76840"/>
                  <a:gd name="csX4" fmla="*/ 70275 w 70684"/>
                  <a:gd name="csY4" fmla="*/ 35411 h 76840"/>
                  <a:gd name="csX5" fmla="*/ 20914 w 70684"/>
                  <a:gd name="csY5" fmla="*/ 35411 h 76840"/>
                  <a:gd name="csX6" fmla="*/ 44297 w 70684"/>
                  <a:gd name="csY6" fmla="*/ 65360 h 76840"/>
                  <a:gd name="csX7" fmla="*/ 66576 w 70684"/>
                  <a:gd name="csY7" fmla="*/ 55654 h 76840"/>
                  <a:gd name="csX8" fmla="*/ 70685 w 70684"/>
                  <a:gd name="csY8" fmla="*/ 58112 h 76840"/>
                  <a:gd name="csX9" fmla="*/ 21187 w 70684"/>
                  <a:gd name="csY9" fmla="*/ 29130 h 76840"/>
                  <a:gd name="csX10" fmla="*/ 51533 w 70684"/>
                  <a:gd name="csY10" fmla="*/ 29130 h 76840"/>
                  <a:gd name="csX11" fmla="*/ 37868 w 70684"/>
                  <a:gd name="csY11" fmla="*/ 5883 h 76840"/>
                  <a:gd name="csX12" fmla="*/ 21187 w 70684"/>
                  <a:gd name="csY12" fmla="*/ 29130 h 76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70684" h="76840">
                    <a:moveTo>
                      <a:pt x="70685" y="58112"/>
                    </a:moveTo>
                    <a:cubicBezTo>
                      <a:pt x="61525" y="72062"/>
                      <a:pt x="49485" y="76841"/>
                      <a:pt x="36912" y="76841"/>
                    </a:cubicBezTo>
                    <a:cubicBezTo>
                      <a:pt x="17078" y="76841"/>
                      <a:pt x="0" y="64950"/>
                      <a:pt x="0" y="39928"/>
                    </a:cubicBezTo>
                    <a:cubicBezTo>
                      <a:pt x="0" y="15589"/>
                      <a:pt x="15850" y="0"/>
                      <a:pt x="39643" y="0"/>
                    </a:cubicBezTo>
                    <a:cubicBezTo>
                      <a:pt x="63846" y="0"/>
                      <a:pt x="71504" y="15862"/>
                      <a:pt x="70275" y="35411"/>
                    </a:cubicBezTo>
                    <a:lnTo>
                      <a:pt x="20914" y="35411"/>
                    </a:lnTo>
                    <a:cubicBezTo>
                      <a:pt x="21050" y="56883"/>
                      <a:pt x="30893" y="65360"/>
                      <a:pt x="44297" y="65360"/>
                    </a:cubicBezTo>
                    <a:cubicBezTo>
                      <a:pt x="50987" y="65360"/>
                      <a:pt x="60284" y="63312"/>
                      <a:pt x="66576" y="55654"/>
                    </a:cubicBezTo>
                    <a:lnTo>
                      <a:pt x="70685" y="58112"/>
                    </a:lnTo>
                    <a:close/>
                    <a:moveTo>
                      <a:pt x="21187" y="29130"/>
                    </a:moveTo>
                    <a:lnTo>
                      <a:pt x="51533" y="29130"/>
                    </a:lnTo>
                    <a:cubicBezTo>
                      <a:pt x="51670" y="13405"/>
                      <a:pt x="46482" y="5883"/>
                      <a:pt x="37868" y="5883"/>
                    </a:cubicBezTo>
                    <a:cubicBezTo>
                      <a:pt x="28162" y="5883"/>
                      <a:pt x="22416" y="15453"/>
                      <a:pt x="21187" y="29130"/>
                    </a:cubicBezTo>
                    <a:close/>
                  </a:path>
                </a:pathLst>
              </a:custGeom>
              <a:solidFill>
                <a:srgbClr val="212020"/>
              </a:solidFill>
              <a:ln w="12687" cap="flat">
                <a:noFill/>
                <a:prstDash val="solid"/>
                <a:miter/>
              </a:ln>
            </p:spPr>
            <p:txBody>
              <a:bodyPr/>
              <a:lstStyle/>
              <a:p>
                <a:endParaRPr lang="fr-CA"/>
              </a:p>
            </p:txBody>
          </p:sp>
          <p:sp>
            <p:nvSpPr>
              <p:cNvPr id="159" name="Forme libre 43">
                <a:extLst>
                  <a:ext uri="{FF2B5EF4-FFF2-40B4-BE49-F238E27FC236}">
                    <a16:creationId xmlns:a16="http://schemas.microsoft.com/office/drawing/2014/main" id="{8EF39177-DA8E-C5D1-4FD0-D18F1895FE54}"/>
                  </a:ext>
                </a:extLst>
              </p:cNvPr>
              <p:cNvSpPr/>
              <p:nvPr/>
            </p:nvSpPr>
            <p:spPr>
              <a:xfrm>
                <a:off x="6243290" y="3974685"/>
                <a:ext cx="68624" cy="76840"/>
              </a:xfrm>
              <a:custGeom>
                <a:avLst/>
                <a:gdLst>
                  <a:gd name="csX0" fmla="*/ 0 w 68624"/>
                  <a:gd name="csY0" fmla="*/ 39792 h 76840"/>
                  <a:gd name="csX1" fmla="*/ 39643 w 68624"/>
                  <a:gd name="csY1" fmla="*/ 0 h 76840"/>
                  <a:gd name="csX2" fmla="*/ 66713 w 68624"/>
                  <a:gd name="csY2" fmla="*/ 16954 h 76840"/>
                  <a:gd name="csX3" fmla="*/ 54276 w 68624"/>
                  <a:gd name="csY3" fmla="*/ 28448 h 76840"/>
                  <a:gd name="csX4" fmla="*/ 52365 w 68624"/>
                  <a:gd name="csY4" fmla="*/ 23247 h 76840"/>
                  <a:gd name="csX5" fmla="*/ 37185 w 68624"/>
                  <a:gd name="csY5" fmla="*/ 5883 h 76840"/>
                  <a:gd name="csX6" fmla="*/ 21596 w 68624"/>
                  <a:gd name="csY6" fmla="*/ 34045 h 76840"/>
                  <a:gd name="csX7" fmla="*/ 44161 w 68624"/>
                  <a:gd name="csY7" fmla="*/ 65360 h 76840"/>
                  <a:gd name="csX8" fmla="*/ 64529 w 68624"/>
                  <a:gd name="csY8" fmla="*/ 55654 h 76840"/>
                  <a:gd name="csX9" fmla="*/ 68624 w 68624"/>
                  <a:gd name="csY9" fmla="*/ 58112 h 76840"/>
                  <a:gd name="csX10" fmla="*/ 36366 w 68624"/>
                  <a:gd name="csY10" fmla="*/ 76841 h 76840"/>
                  <a:gd name="csX11" fmla="*/ 0 w 68624"/>
                  <a:gd name="csY11" fmla="*/ 39792 h 768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8624" h="76840">
                    <a:moveTo>
                      <a:pt x="0" y="39792"/>
                    </a:moveTo>
                    <a:cubicBezTo>
                      <a:pt x="0" y="15179"/>
                      <a:pt x="16669" y="0"/>
                      <a:pt x="39643" y="0"/>
                    </a:cubicBezTo>
                    <a:cubicBezTo>
                      <a:pt x="56871" y="0"/>
                      <a:pt x="66713" y="8341"/>
                      <a:pt x="66713" y="16954"/>
                    </a:cubicBezTo>
                    <a:cubicBezTo>
                      <a:pt x="66713" y="22701"/>
                      <a:pt x="62480" y="28038"/>
                      <a:pt x="54276" y="28448"/>
                    </a:cubicBezTo>
                    <a:lnTo>
                      <a:pt x="52365" y="23247"/>
                    </a:lnTo>
                    <a:cubicBezTo>
                      <a:pt x="47711" y="10538"/>
                      <a:pt x="43615" y="5883"/>
                      <a:pt x="37185" y="5883"/>
                    </a:cubicBezTo>
                    <a:cubicBezTo>
                      <a:pt x="26387" y="5883"/>
                      <a:pt x="21596" y="18878"/>
                      <a:pt x="21596" y="34045"/>
                    </a:cubicBezTo>
                    <a:cubicBezTo>
                      <a:pt x="21596" y="56610"/>
                      <a:pt x="31575" y="65360"/>
                      <a:pt x="44161" y="65360"/>
                    </a:cubicBezTo>
                    <a:cubicBezTo>
                      <a:pt x="50578" y="65360"/>
                      <a:pt x="58372" y="63039"/>
                      <a:pt x="64529" y="55654"/>
                    </a:cubicBezTo>
                    <a:lnTo>
                      <a:pt x="68624" y="58112"/>
                    </a:lnTo>
                    <a:cubicBezTo>
                      <a:pt x="59601" y="71789"/>
                      <a:pt x="48939" y="76841"/>
                      <a:pt x="36366" y="76841"/>
                    </a:cubicBezTo>
                    <a:cubicBezTo>
                      <a:pt x="17215" y="76841"/>
                      <a:pt x="0" y="64950"/>
                      <a:pt x="0" y="39792"/>
                    </a:cubicBezTo>
                    <a:close/>
                  </a:path>
                </a:pathLst>
              </a:custGeom>
              <a:solidFill>
                <a:srgbClr val="212020"/>
              </a:solidFill>
              <a:ln w="12687" cap="flat">
                <a:noFill/>
                <a:prstDash val="solid"/>
                <a:miter/>
              </a:ln>
            </p:spPr>
            <p:txBody>
              <a:bodyPr/>
              <a:lstStyle/>
              <a:p>
                <a:endParaRPr lang="fr-CA"/>
              </a:p>
            </p:txBody>
          </p:sp>
          <p:sp>
            <p:nvSpPr>
              <p:cNvPr id="160" name="Forme libre 44">
                <a:extLst>
                  <a:ext uri="{FF2B5EF4-FFF2-40B4-BE49-F238E27FC236}">
                    <a16:creationId xmlns:a16="http://schemas.microsoft.com/office/drawing/2014/main" id="{4EF068D8-AADF-22E4-618B-6BC4F3839DD5}"/>
                  </a:ext>
                </a:extLst>
              </p:cNvPr>
              <p:cNvSpPr/>
              <p:nvPr/>
            </p:nvSpPr>
            <p:spPr>
              <a:xfrm>
                <a:off x="6318431" y="3953089"/>
                <a:ext cx="55244" cy="98437"/>
              </a:xfrm>
              <a:custGeom>
                <a:avLst/>
                <a:gdLst>
                  <a:gd name="csX0" fmla="*/ 55244 w 55244"/>
                  <a:gd name="csY0" fmla="*/ 84226 h 98437"/>
                  <a:gd name="csX1" fmla="*/ 30222 w 55244"/>
                  <a:gd name="csY1" fmla="*/ 98437 h 98437"/>
                  <a:gd name="csX2" fmla="*/ 10264 w 55244"/>
                  <a:gd name="csY2" fmla="*/ 76977 h 98437"/>
                  <a:gd name="csX3" fmla="*/ 10264 w 55244"/>
                  <a:gd name="csY3" fmla="*/ 32134 h 98437"/>
                  <a:gd name="csX4" fmla="*/ 0 w 55244"/>
                  <a:gd name="csY4" fmla="*/ 32134 h 98437"/>
                  <a:gd name="csX5" fmla="*/ 0 w 55244"/>
                  <a:gd name="csY5" fmla="*/ 25158 h 98437"/>
                  <a:gd name="csX6" fmla="*/ 25295 w 55244"/>
                  <a:gd name="csY6" fmla="*/ 0 h 98437"/>
                  <a:gd name="csX7" fmla="*/ 30359 w 55244"/>
                  <a:gd name="csY7" fmla="*/ 0 h 98437"/>
                  <a:gd name="csX8" fmla="*/ 30359 w 55244"/>
                  <a:gd name="csY8" fmla="*/ 23247 h 98437"/>
                  <a:gd name="csX9" fmla="*/ 50317 w 55244"/>
                  <a:gd name="csY9" fmla="*/ 23247 h 98437"/>
                  <a:gd name="csX10" fmla="*/ 48679 w 55244"/>
                  <a:gd name="csY10" fmla="*/ 32134 h 98437"/>
                  <a:gd name="csX11" fmla="*/ 30359 w 55244"/>
                  <a:gd name="csY11" fmla="*/ 32134 h 98437"/>
                  <a:gd name="csX12" fmla="*/ 30359 w 55244"/>
                  <a:gd name="csY12" fmla="*/ 76158 h 98437"/>
                  <a:gd name="csX13" fmla="*/ 38836 w 55244"/>
                  <a:gd name="csY13" fmla="*/ 87912 h 98437"/>
                  <a:gd name="csX14" fmla="*/ 51409 w 55244"/>
                  <a:gd name="csY14" fmla="*/ 81210 h 98437"/>
                  <a:gd name="csX15" fmla="*/ 55244 w 55244"/>
                  <a:gd name="csY15" fmla="*/ 84226 h 984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55244" h="98437">
                    <a:moveTo>
                      <a:pt x="55244" y="84226"/>
                    </a:moveTo>
                    <a:cubicBezTo>
                      <a:pt x="50180" y="90370"/>
                      <a:pt x="42249" y="98437"/>
                      <a:pt x="30222" y="98437"/>
                    </a:cubicBezTo>
                    <a:cubicBezTo>
                      <a:pt x="18059" y="98437"/>
                      <a:pt x="10264" y="90233"/>
                      <a:pt x="10264" y="76977"/>
                    </a:cubicBezTo>
                    <a:lnTo>
                      <a:pt x="10264" y="32134"/>
                    </a:lnTo>
                    <a:lnTo>
                      <a:pt x="0" y="32134"/>
                    </a:lnTo>
                    <a:lnTo>
                      <a:pt x="0" y="25158"/>
                    </a:lnTo>
                    <a:cubicBezTo>
                      <a:pt x="11630" y="23793"/>
                      <a:pt x="14633" y="21869"/>
                      <a:pt x="25295" y="0"/>
                    </a:cubicBezTo>
                    <a:lnTo>
                      <a:pt x="30359" y="0"/>
                    </a:lnTo>
                    <a:lnTo>
                      <a:pt x="30359" y="23247"/>
                    </a:lnTo>
                    <a:lnTo>
                      <a:pt x="50317" y="23247"/>
                    </a:lnTo>
                    <a:lnTo>
                      <a:pt x="48679" y="32134"/>
                    </a:lnTo>
                    <a:lnTo>
                      <a:pt x="30359" y="32134"/>
                    </a:lnTo>
                    <a:lnTo>
                      <a:pt x="30359" y="76158"/>
                    </a:lnTo>
                    <a:cubicBezTo>
                      <a:pt x="30359" y="84772"/>
                      <a:pt x="33772" y="87912"/>
                      <a:pt x="38836" y="87912"/>
                    </a:cubicBezTo>
                    <a:cubicBezTo>
                      <a:pt x="42932" y="87912"/>
                      <a:pt x="46084" y="86001"/>
                      <a:pt x="51409" y="81210"/>
                    </a:cubicBezTo>
                    <a:lnTo>
                      <a:pt x="55244" y="84226"/>
                    </a:lnTo>
                    <a:close/>
                  </a:path>
                </a:pathLst>
              </a:custGeom>
              <a:solidFill>
                <a:srgbClr val="212020"/>
              </a:solidFill>
              <a:ln w="12687" cap="flat">
                <a:noFill/>
                <a:prstDash val="solid"/>
                <a:miter/>
              </a:ln>
            </p:spPr>
            <p:txBody>
              <a:bodyPr/>
              <a:lstStyle/>
              <a:p>
                <a:endParaRPr lang="fr-CA"/>
              </a:p>
            </p:txBody>
          </p:sp>
          <p:sp>
            <p:nvSpPr>
              <p:cNvPr id="161" name="Forme libre 45">
                <a:extLst>
                  <a:ext uri="{FF2B5EF4-FFF2-40B4-BE49-F238E27FC236}">
                    <a16:creationId xmlns:a16="http://schemas.microsoft.com/office/drawing/2014/main" id="{861A8849-85F7-ED1B-0CA8-E9F91D316F28}"/>
                  </a:ext>
                </a:extLst>
              </p:cNvPr>
              <p:cNvSpPr/>
              <p:nvPr/>
            </p:nvSpPr>
            <p:spPr>
              <a:xfrm>
                <a:off x="6378144" y="3943793"/>
                <a:ext cx="40052" cy="106095"/>
              </a:xfrm>
              <a:custGeom>
                <a:avLst/>
                <a:gdLst>
                  <a:gd name="csX0" fmla="*/ 0 w 40052"/>
                  <a:gd name="csY0" fmla="*/ 102682 h 106095"/>
                  <a:gd name="csX1" fmla="*/ 10252 w 40052"/>
                  <a:gd name="csY1" fmla="*/ 93113 h 106095"/>
                  <a:gd name="csX2" fmla="*/ 10252 w 40052"/>
                  <a:gd name="csY2" fmla="*/ 52228 h 106095"/>
                  <a:gd name="csX3" fmla="*/ 0 w 40052"/>
                  <a:gd name="csY3" fmla="*/ 39233 h 106095"/>
                  <a:gd name="csX4" fmla="*/ 0 w 40052"/>
                  <a:gd name="csY4" fmla="*/ 35820 h 106095"/>
                  <a:gd name="csX5" fmla="*/ 26933 w 40052"/>
                  <a:gd name="csY5" fmla="*/ 31575 h 106095"/>
                  <a:gd name="csX6" fmla="*/ 30483 w 40052"/>
                  <a:gd name="csY6" fmla="*/ 31575 h 106095"/>
                  <a:gd name="csX7" fmla="*/ 30483 w 40052"/>
                  <a:gd name="csY7" fmla="*/ 93113 h 106095"/>
                  <a:gd name="csX8" fmla="*/ 40053 w 40052"/>
                  <a:gd name="csY8" fmla="*/ 102682 h 106095"/>
                  <a:gd name="csX9" fmla="*/ 40053 w 40052"/>
                  <a:gd name="csY9" fmla="*/ 106095 h 106095"/>
                  <a:gd name="csX10" fmla="*/ 0 w 40052"/>
                  <a:gd name="csY10" fmla="*/ 106095 h 106095"/>
                  <a:gd name="csX11" fmla="*/ 0 w 40052"/>
                  <a:gd name="csY11" fmla="*/ 102682 h 106095"/>
                  <a:gd name="csX12" fmla="*/ 8055 w 40052"/>
                  <a:gd name="csY12" fmla="*/ 11481 h 106095"/>
                  <a:gd name="csX13" fmla="*/ 19685 w 40052"/>
                  <a:gd name="csY13" fmla="*/ 0 h 106095"/>
                  <a:gd name="csX14" fmla="*/ 31439 w 40052"/>
                  <a:gd name="csY14" fmla="*/ 10935 h 106095"/>
                  <a:gd name="csX15" fmla="*/ 19685 w 40052"/>
                  <a:gd name="csY15" fmla="*/ 22552 h 106095"/>
                  <a:gd name="csX16" fmla="*/ 8055 w 40052"/>
                  <a:gd name="csY16" fmla="*/ 11481 h 1060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0052" h="106095">
                    <a:moveTo>
                      <a:pt x="0" y="102682"/>
                    </a:moveTo>
                    <a:cubicBezTo>
                      <a:pt x="8614" y="101577"/>
                      <a:pt x="10252" y="100075"/>
                      <a:pt x="10252" y="93113"/>
                    </a:cubicBezTo>
                    <a:lnTo>
                      <a:pt x="10252" y="52228"/>
                    </a:lnTo>
                    <a:cubicBezTo>
                      <a:pt x="10252" y="44980"/>
                      <a:pt x="7646" y="40326"/>
                      <a:pt x="0" y="39233"/>
                    </a:cubicBezTo>
                    <a:lnTo>
                      <a:pt x="0" y="35820"/>
                    </a:lnTo>
                    <a:lnTo>
                      <a:pt x="26933" y="31575"/>
                    </a:lnTo>
                    <a:lnTo>
                      <a:pt x="30483" y="31575"/>
                    </a:lnTo>
                    <a:lnTo>
                      <a:pt x="30483" y="93113"/>
                    </a:lnTo>
                    <a:cubicBezTo>
                      <a:pt x="30483" y="100075"/>
                      <a:pt x="32804" y="101577"/>
                      <a:pt x="40053" y="102682"/>
                    </a:cubicBezTo>
                    <a:lnTo>
                      <a:pt x="40053" y="106095"/>
                    </a:lnTo>
                    <a:lnTo>
                      <a:pt x="0" y="106095"/>
                    </a:lnTo>
                    <a:lnTo>
                      <a:pt x="0" y="102682"/>
                    </a:lnTo>
                    <a:close/>
                    <a:moveTo>
                      <a:pt x="8055" y="11481"/>
                    </a:moveTo>
                    <a:cubicBezTo>
                      <a:pt x="8055" y="5052"/>
                      <a:pt x="12846" y="0"/>
                      <a:pt x="19685" y="0"/>
                    </a:cubicBezTo>
                    <a:cubicBezTo>
                      <a:pt x="26524" y="0"/>
                      <a:pt x="31439" y="4096"/>
                      <a:pt x="31439" y="10935"/>
                    </a:cubicBezTo>
                    <a:cubicBezTo>
                      <a:pt x="31439" y="17500"/>
                      <a:pt x="26524" y="22552"/>
                      <a:pt x="19685" y="22552"/>
                    </a:cubicBezTo>
                    <a:cubicBezTo>
                      <a:pt x="12846" y="22552"/>
                      <a:pt x="8055" y="18320"/>
                      <a:pt x="8055" y="11481"/>
                    </a:cubicBezTo>
                    <a:close/>
                  </a:path>
                </a:pathLst>
              </a:custGeom>
              <a:solidFill>
                <a:srgbClr val="212020"/>
              </a:solidFill>
              <a:ln w="12687" cap="flat">
                <a:noFill/>
                <a:prstDash val="solid"/>
                <a:miter/>
              </a:ln>
            </p:spPr>
            <p:txBody>
              <a:bodyPr/>
              <a:lstStyle/>
              <a:p>
                <a:endParaRPr lang="fr-CA"/>
              </a:p>
            </p:txBody>
          </p:sp>
          <p:sp>
            <p:nvSpPr>
              <p:cNvPr id="162" name="Forme libre 46">
                <a:extLst>
                  <a:ext uri="{FF2B5EF4-FFF2-40B4-BE49-F238E27FC236}">
                    <a16:creationId xmlns:a16="http://schemas.microsoft.com/office/drawing/2014/main" id="{1EE31F52-4352-C22B-FA88-A98E0889D782}"/>
                  </a:ext>
                </a:extLst>
              </p:cNvPr>
              <p:cNvSpPr/>
              <p:nvPr/>
            </p:nvSpPr>
            <p:spPr>
              <a:xfrm>
                <a:off x="6427195" y="3942974"/>
                <a:ext cx="62890" cy="106914"/>
              </a:xfrm>
              <a:custGeom>
                <a:avLst/>
                <a:gdLst>
                  <a:gd name="csX0" fmla="*/ 62890 w 62890"/>
                  <a:gd name="csY0" fmla="*/ 9569 h 106914"/>
                  <a:gd name="csX1" fmla="*/ 56870 w 62890"/>
                  <a:gd name="csY1" fmla="*/ 18047 h 106914"/>
                  <a:gd name="csX2" fmla="*/ 49758 w 62890"/>
                  <a:gd name="csY2" fmla="*/ 12846 h 106914"/>
                  <a:gd name="csX3" fmla="*/ 39370 w 62890"/>
                  <a:gd name="csY3" fmla="*/ 8341 h 106914"/>
                  <a:gd name="csX4" fmla="*/ 30346 w 62890"/>
                  <a:gd name="csY4" fmla="*/ 21869 h 106914"/>
                  <a:gd name="csX5" fmla="*/ 30346 w 62890"/>
                  <a:gd name="csY5" fmla="*/ 33363 h 106914"/>
                  <a:gd name="csX6" fmla="*/ 50304 w 62890"/>
                  <a:gd name="csY6" fmla="*/ 33363 h 106914"/>
                  <a:gd name="csX7" fmla="*/ 48666 w 62890"/>
                  <a:gd name="csY7" fmla="*/ 42249 h 106914"/>
                  <a:gd name="csX8" fmla="*/ 30346 w 62890"/>
                  <a:gd name="csY8" fmla="*/ 42249 h 106914"/>
                  <a:gd name="csX9" fmla="*/ 30346 w 62890"/>
                  <a:gd name="csY9" fmla="*/ 93932 h 106914"/>
                  <a:gd name="csX10" fmla="*/ 42783 w 62890"/>
                  <a:gd name="csY10" fmla="*/ 103501 h 106914"/>
                  <a:gd name="csX11" fmla="*/ 42783 w 62890"/>
                  <a:gd name="csY11" fmla="*/ 106914 h 106914"/>
                  <a:gd name="csX12" fmla="*/ 0 w 62890"/>
                  <a:gd name="csY12" fmla="*/ 106914 h 106914"/>
                  <a:gd name="csX13" fmla="*/ 0 w 62890"/>
                  <a:gd name="csY13" fmla="*/ 103501 h 106914"/>
                  <a:gd name="csX14" fmla="*/ 10252 w 62890"/>
                  <a:gd name="csY14" fmla="*/ 93932 h 106914"/>
                  <a:gd name="csX15" fmla="*/ 10252 w 62890"/>
                  <a:gd name="csY15" fmla="*/ 42249 h 106914"/>
                  <a:gd name="csX16" fmla="*/ 0 w 62890"/>
                  <a:gd name="csY16" fmla="*/ 42249 h 106914"/>
                  <a:gd name="csX17" fmla="*/ 0 w 62890"/>
                  <a:gd name="csY17" fmla="*/ 34728 h 106914"/>
                  <a:gd name="csX18" fmla="*/ 10389 w 62890"/>
                  <a:gd name="csY18" fmla="*/ 33363 h 106914"/>
                  <a:gd name="csX19" fmla="*/ 45799 w 62890"/>
                  <a:gd name="csY19" fmla="*/ 0 h 106914"/>
                  <a:gd name="csX20" fmla="*/ 62890 w 62890"/>
                  <a:gd name="csY20" fmla="*/ 9569 h 1069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62890" h="106914">
                    <a:moveTo>
                      <a:pt x="62890" y="9569"/>
                    </a:moveTo>
                    <a:cubicBezTo>
                      <a:pt x="62890" y="13529"/>
                      <a:pt x="59874" y="16954"/>
                      <a:pt x="56870" y="18047"/>
                    </a:cubicBezTo>
                    <a:lnTo>
                      <a:pt x="49758" y="12846"/>
                    </a:lnTo>
                    <a:cubicBezTo>
                      <a:pt x="45389" y="9706"/>
                      <a:pt x="42237" y="8341"/>
                      <a:pt x="39370" y="8341"/>
                    </a:cubicBezTo>
                    <a:cubicBezTo>
                      <a:pt x="33487" y="8341"/>
                      <a:pt x="30346" y="12710"/>
                      <a:pt x="30346" y="21869"/>
                    </a:cubicBezTo>
                    <a:lnTo>
                      <a:pt x="30346" y="33363"/>
                    </a:lnTo>
                    <a:lnTo>
                      <a:pt x="50304" y="33363"/>
                    </a:lnTo>
                    <a:lnTo>
                      <a:pt x="48666" y="42249"/>
                    </a:lnTo>
                    <a:lnTo>
                      <a:pt x="30346" y="42249"/>
                    </a:lnTo>
                    <a:lnTo>
                      <a:pt x="30346" y="93932"/>
                    </a:lnTo>
                    <a:cubicBezTo>
                      <a:pt x="30346" y="101031"/>
                      <a:pt x="32667" y="102396"/>
                      <a:pt x="42783" y="103501"/>
                    </a:cubicBezTo>
                    <a:lnTo>
                      <a:pt x="42783" y="106914"/>
                    </a:lnTo>
                    <a:lnTo>
                      <a:pt x="0" y="106914"/>
                    </a:lnTo>
                    <a:lnTo>
                      <a:pt x="0" y="103501"/>
                    </a:lnTo>
                    <a:cubicBezTo>
                      <a:pt x="8465" y="102396"/>
                      <a:pt x="10252" y="100895"/>
                      <a:pt x="10252" y="93932"/>
                    </a:cubicBezTo>
                    <a:lnTo>
                      <a:pt x="10252" y="42249"/>
                    </a:lnTo>
                    <a:lnTo>
                      <a:pt x="0" y="42249"/>
                    </a:lnTo>
                    <a:lnTo>
                      <a:pt x="0" y="34728"/>
                    </a:lnTo>
                    <a:lnTo>
                      <a:pt x="10389" y="33363"/>
                    </a:lnTo>
                    <a:cubicBezTo>
                      <a:pt x="11890" y="12437"/>
                      <a:pt x="26933" y="0"/>
                      <a:pt x="45799" y="0"/>
                    </a:cubicBezTo>
                    <a:cubicBezTo>
                      <a:pt x="57143" y="0"/>
                      <a:pt x="62890" y="4096"/>
                      <a:pt x="62890" y="9569"/>
                    </a:cubicBezTo>
                    <a:close/>
                  </a:path>
                </a:pathLst>
              </a:custGeom>
              <a:solidFill>
                <a:srgbClr val="212020"/>
              </a:solidFill>
              <a:ln w="12687" cap="flat">
                <a:noFill/>
                <a:prstDash val="solid"/>
                <a:miter/>
              </a:ln>
            </p:spPr>
            <p:txBody>
              <a:bodyPr/>
              <a:lstStyle/>
              <a:p>
                <a:endParaRPr lang="fr-CA"/>
              </a:p>
            </p:txBody>
          </p:sp>
        </p:grpSp>
        <p:grpSp>
          <p:nvGrpSpPr>
            <p:cNvPr id="13" name="Graphique 9">
              <a:extLst>
                <a:ext uri="{FF2B5EF4-FFF2-40B4-BE49-F238E27FC236}">
                  <a16:creationId xmlns:a16="http://schemas.microsoft.com/office/drawing/2014/main" id="{4AAD129F-01FD-7410-1D9B-AF1001E415B3}"/>
                </a:ext>
              </a:extLst>
            </p:cNvPr>
            <p:cNvGrpSpPr/>
            <p:nvPr/>
          </p:nvGrpSpPr>
          <p:grpSpPr>
            <a:xfrm>
              <a:off x="5409267" y="2416726"/>
              <a:ext cx="1384590" cy="239390"/>
              <a:chOff x="5409430" y="2416726"/>
              <a:chExt cx="1384590" cy="239390"/>
            </a:xfrm>
            <a:solidFill>
              <a:srgbClr val="212020"/>
            </a:solidFill>
          </p:grpSpPr>
          <p:sp>
            <p:nvSpPr>
              <p:cNvPr id="103" name="Forme libre 48">
                <a:extLst>
                  <a:ext uri="{FF2B5EF4-FFF2-40B4-BE49-F238E27FC236}">
                    <a16:creationId xmlns:a16="http://schemas.microsoft.com/office/drawing/2014/main" id="{CEA77D05-B162-D6DD-4DC6-52D715995835}"/>
                  </a:ext>
                </a:extLst>
              </p:cNvPr>
              <p:cNvSpPr/>
              <p:nvPr/>
            </p:nvSpPr>
            <p:spPr>
              <a:xfrm>
                <a:off x="5409430" y="2589136"/>
                <a:ext cx="63146" cy="66981"/>
              </a:xfrm>
              <a:custGeom>
                <a:avLst/>
                <a:gdLst>
                  <a:gd name="csX0" fmla="*/ 46990 w 63146"/>
                  <a:gd name="csY0" fmla="*/ 61936 h 66981"/>
                  <a:gd name="csX1" fmla="*/ 37811 w 63146"/>
                  <a:gd name="csY1" fmla="*/ 65796 h 66981"/>
                  <a:gd name="csX2" fmla="*/ 28850 w 63146"/>
                  <a:gd name="csY2" fmla="*/ 66950 h 66981"/>
                  <a:gd name="csX3" fmla="*/ 20913 w 63146"/>
                  <a:gd name="csY3" fmla="*/ 64617 h 66981"/>
                  <a:gd name="csX4" fmla="*/ 14769 w 63146"/>
                  <a:gd name="csY4" fmla="*/ 57889 h 66981"/>
                  <a:gd name="csX5" fmla="*/ 14372 w 63146"/>
                  <a:gd name="csY5" fmla="*/ 57070 h 66981"/>
                  <a:gd name="csX6" fmla="*/ 13962 w 63146"/>
                  <a:gd name="csY6" fmla="*/ 56226 h 66981"/>
                  <a:gd name="csX7" fmla="*/ 21726 w 63146"/>
                  <a:gd name="csY7" fmla="*/ 51994 h 66981"/>
                  <a:gd name="csX8" fmla="*/ 22111 w 63146"/>
                  <a:gd name="csY8" fmla="*/ 52788 h 66981"/>
                  <a:gd name="csX9" fmla="*/ 22576 w 63146"/>
                  <a:gd name="csY9" fmla="*/ 53744 h 66981"/>
                  <a:gd name="csX10" fmla="*/ 27510 w 63146"/>
                  <a:gd name="csY10" fmla="*/ 58187 h 66981"/>
                  <a:gd name="csX11" fmla="*/ 34721 w 63146"/>
                  <a:gd name="csY11" fmla="*/ 58609 h 66981"/>
                  <a:gd name="csX12" fmla="*/ 43124 w 63146"/>
                  <a:gd name="csY12" fmla="*/ 55444 h 66981"/>
                  <a:gd name="csX13" fmla="*/ 47083 w 63146"/>
                  <a:gd name="csY13" fmla="*/ 52962 h 66981"/>
                  <a:gd name="csX14" fmla="*/ 50751 w 63146"/>
                  <a:gd name="csY14" fmla="*/ 49871 h 66981"/>
                  <a:gd name="csX15" fmla="*/ 53419 w 63146"/>
                  <a:gd name="csY15" fmla="*/ 46309 h 66981"/>
                  <a:gd name="csX16" fmla="*/ 54567 w 63146"/>
                  <a:gd name="csY16" fmla="*/ 42437 h 66981"/>
                  <a:gd name="csX17" fmla="*/ 53481 w 63146"/>
                  <a:gd name="csY17" fmla="*/ 38254 h 66981"/>
                  <a:gd name="csX18" fmla="*/ 49410 w 63146"/>
                  <a:gd name="csY18" fmla="*/ 34531 h 66981"/>
                  <a:gd name="csX19" fmla="*/ 43620 w 63146"/>
                  <a:gd name="csY19" fmla="*/ 33811 h 66981"/>
                  <a:gd name="csX20" fmla="*/ 36601 w 63146"/>
                  <a:gd name="csY20" fmla="*/ 34903 h 66981"/>
                  <a:gd name="csX21" fmla="*/ 28856 w 63146"/>
                  <a:gd name="csY21" fmla="*/ 36777 h 66981"/>
                  <a:gd name="csX22" fmla="*/ 20975 w 63146"/>
                  <a:gd name="csY22" fmla="*/ 38391 h 66981"/>
                  <a:gd name="csX23" fmla="*/ 13522 w 63146"/>
                  <a:gd name="csY23" fmla="*/ 38676 h 66981"/>
                  <a:gd name="csX24" fmla="*/ 7006 w 63146"/>
                  <a:gd name="csY24" fmla="*/ 36628 h 66981"/>
                  <a:gd name="csX25" fmla="*/ 1985 w 63146"/>
                  <a:gd name="csY25" fmla="*/ 31167 h 66981"/>
                  <a:gd name="csX26" fmla="*/ 5 w 63146"/>
                  <a:gd name="csY26" fmla="*/ 24179 h 66981"/>
                  <a:gd name="csX27" fmla="*/ 1669 w 63146"/>
                  <a:gd name="csY27" fmla="*/ 17229 h 66981"/>
                  <a:gd name="csX28" fmla="*/ 6999 w 63146"/>
                  <a:gd name="csY28" fmla="*/ 10551 h 66981"/>
                  <a:gd name="csX29" fmla="*/ 15911 w 63146"/>
                  <a:gd name="csY29" fmla="*/ 4370 h 66981"/>
                  <a:gd name="csX30" fmla="*/ 24556 w 63146"/>
                  <a:gd name="csY30" fmla="*/ 870 h 66981"/>
                  <a:gd name="csX31" fmla="*/ 32729 w 63146"/>
                  <a:gd name="csY31" fmla="*/ 76 h 66981"/>
                  <a:gd name="csX32" fmla="*/ 39847 w 63146"/>
                  <a:gd name="csY32" fmla="*/ 2446 h 66981"/>
                  <a:gd name="csX33" fmla="*/ 45308 w 63146"/>
                  <a:gd name="csY33" fmla="*/ 8603 h 66981"/>
                  <a:gd name="csX34" fmla="*/ 45823 w 63146"/>
                  <a:gd name="csY34" fmla="*/ 9583 h 66981"/>
                  <a:gd name="csX35" fmla="*/ 38227 w 63146"/>
                  <a:gd name="csY35" fmla="*/ 13716 h 66981"/>
                  <a:gd name="csX36" fmla="*/ 37557 w 63146"/>
                  <a:gd name="csY36" fmla="*/ 12512 h 66981"/>
                  <a:gd name="csX37" fmla="*/ 33312 w 63146"/>
                  <a:gd name="csY37" fmla="*/ 8739 h 66981"/>
                  <a:gd name="csX38" fmla="*/ 27020 w 63146"/>
                  <a:gd name="csY38" fmla="*/ 8280 h 66981"/>
                  <a:gd name="csX39" fmla="*/ 19765 w 63146"/>
                  <a:gd name="csY39" fmla="*/ 10874 h 66981"/>
                  <a:gd name="csX40" fmla="*/ 12194 w 63146"/>
                  <a:gd name="csY40" fmla="*/ 16211 h 66981"/>
                  <a:gd name="csX41" fmla="*/ 8824 w 63146"/>
                  <a:gd name="csY41" fmla="*/ 21511 h 66981"/>
                  <a:gd name="csX42" fmla="*/ 9401 w 63146"/>
                  <a:gd name="csY42" fmla="*/ 26289 h 66981"/>
                  <a:gd name="csX43" fmla="*/ 13261 w 63146"/>
                  <a:gd name="csY43" fmla="*/ 29640 h 66981"/>
                  <a:gd name="csX44" fmla="*/ 18952 w 63146"/>
                  <a:gd name="csY44" fmla="*/ 30162 h 66981"/>
                  <a:gd name="csX45" fmla="*/ 25940 w 63146"/>
                  <a:gd name="csY45" fmla="*/ 28920 h 66981"/>
                  <a:gd name="csX46" fmla="*/ 33685 w 63146"/>
                  <a:gd name="csY46" fmla="*/ 27059 h 66981"/>
                  <a:gd name="csX47" fmla="*/ 41547 w 63146"/>
                  <a:gd name="csY47" fmla="*/ 25495 h 66981"/>
                  <a:gd name="csX48" fmla="*/ 49044 w 63146"/>
                  <a:gd name="csY48" fmla="*/ 25197 h 66981"/>
                  <a:gd name="csX49" fmla="*/ 55591 w 63146"/>
                  <a:gd name="csY49" fmla="*/ 27295 h 66981"/>
                  <a:gd name="csX50" fmla="*/ 60630 w 63146"/>
                  <a:gd name="csY50" fmla="*/ 32880 h 66981"/>
                  <a:gd name="csX51" fmla="*/ 62951 w 63146"/>
                  <a:gd name="csY51" fmla="*/ 44063 h 66981"/>
                  <a:gd name="csX52" fmla="*/ 57875 w 63146"/>
                  <a:gd name="csY52" fmla="*/ 53793 h 66981"/>
                  <a:gd name="csX53" fmla="*/ 46990 w 63146"/>
                  <a:gd name="csY53" fmla="*/ 61936 h 669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63146" h="66981">
                    <a:moveTo>
                      <a:pt x="46990" y="61936"/>
                    </a:moveTo>
                    <a:cubicBezTo>
                      <a:pt x="43974" y="63586"/>
                      <a:pt x="40921" y="64877"/>
                      <a:pt x="37811" y="65796"/>
                    </a:cubicBezTo>
                    <a:cubicBezTo>
                      <a:pt x="34715" y="66714"/>
                      <a:pt x="31711" y="67099"/>
                      <a:pt x="28850" y="66950"/>
                    </a:cubicBezTo>
                    <a:cubicBezTo>
                      <a:pt x="25958" y="66813"/>
                      <a:pt x="23321" y="66031"/>
                      <a:pt x="20913" y="64617"/>
                    </a:cubicBezTo>
                    <a:cubicBezTo>
                      <a:pt x="18480" y="63214"/>
                      <a:pt x="16432" y="60967"/>
                      <a:pt x="14769" y="57889"/>
                    </a:cubicBezTo>
                    <a:cubicBezTo>
                      <a:pt x="14626" y="57629"/>
                      <a:pt x="14484" y="57343"/>
                      <a:pt x="14372" y="57070"/>
                    </a:cubicBezTo>
                    <a:cubicBezTo>
                      <a:pt x="14248" y="56772"/>
                      <a:pt x="14105" y="56499"/>
                      <a:pt x="13962" y="56226"/>
                    </a:cubicBezTo>
                    <a:lnTo>
                      <a:pt x="21726" y="51994"/>
                    </a:lnTo>
                    <a:cubicBezTo>
                      <a:pt x="21819" y="52155"/>
                      <a:pt x="21943" y="52416"/>
                      <a:pt x="22111" y="52788"/>
                    </a:cubicBezTo>
                    <a:cubicBezTo>
                      <a:pt x="22278" y="53148"/>
                      <a:pt x="22433" y="53471"/>
                      <a:pt x="22576" y="53744"/>
                    </a:cubicBezTo>
                    <a:cubicBezTo>
                      <a:pt x="23743" y="55891"/>
                      <a:pt x="25406" y="57368"/>
                      <a:pt x="27510" y="58187"/>
                    </a:cubicBezTo>
                    <a:cubicBezTo>
                      <a:pt x="29638" y="58982"/>
                      <a:pt x="32034" y="59131"/>
                      <a:pt x="34721" y="58609"/>
                    </a:cubicBezTo>
                    <a:cubicBezTo>
                      <a:pt x="37408" y="58088"/>
                      <a:pt x="40219" y="57021"/>
                      <a:pt x="43124" y="55444"/>
                    </a:cubicBezTo>
                    <a:cubicBezTo>
                      <a:pt x="44421" y="54737"/>
                      <a:pt x="45743" y="53918"/>
                      <a:pt x="47083" y="52962"/>
                    </a:cubicBezTo>
                    <a:cubicBezTo>
                      <a:pt x="48430" y="52031"/>
                      <a:pt x="49646" y="51001"/>
                      <a:pt x="50751" y="49871"/>
                    </a:cubicBezTo>
                    <a:cubicBezTo>
                      <a:pt x="51849" y="48742"/>
                      <a:pt x="52743" y="47563"/>
                      <a:pt x="53419" y="46309"/>
                    </a:cubicBezTo>
                    <a:cubicBezTo>
                      <a:pt x="54114" y="45056"/>
                      <a:pt x="54493" y="43777"/>
                      <a:pt x="54567" y="42437"/>
                    </a:cubicBezTo>
                    <a:cubicBezTo>
                      <a:pt x="54642" y="41096"/>
                      <a:pt x="54282" y="39706"/>
                      <a:pt x="53481" y="38254"/>
                    </a:cubicBezTo>
                    <a:cubicBezTo>
                      <a:pt x="52495" y="36417"/>
                      <a:pt x="51129" y="35176"/>
                      <a:pt x="49410" y="34531"/>
                    </a:cubicBezTo>
                    <a:cubicBezTo>
                      <a:pt x="47710" y="33898"/>
                      <a:pt x="45774" y="33649"/>
                      <a:pt x="43620" y="33811"/>
                    </a:cubicBezTo>
                    <a:cubicBezTo>
                      <a:pt x="41467" y="33984"/>
                      <a:pt x="39127" y="34344"/>
                      <a:pt x="36601" y="34903"/>
                    </a:cubicBezTo>
                    <a:cubicBezTo>
                      <a:pt x="34082" y="35474"/>
                      <a:pt x="31513" y="36094"/>
                      <a:pt x="28856" y="36777"/>
                    </a:cubicBezTo>
                    <a:cubicBezTo>
                      <a:pt x="26219" y="37447"/>
                      <a:pt x="23581" y="37981"/>
                      <a:pt x="20975" y="38391"/>
                    </a:cubicBezTo>
                    <a:cubicBezTo>
                      <a:pt x="18369" y="38800"/>
                      <a:pt x="15892" y="38899"/>
                      <a:pt x="13522" y="38676"/>
                    </a:cubicBezTo>
                    <a:cubicBezTo>
                      <a:pt x="11170" y="38453"/>
                      <a:pt x="8985" y="37782"/>
                      <a:pt x="7006" y="36628"/>
                    </a:cubicBezTo>
                    <a:cubicBezTo>
                      <a:pt x="5007" y="35474"/>
                      <a:pt x="3338" y="33649"/>
                      <a:pt x="1985" y="31167"/>
                    </a:cubicBezTo>
                    <a:cubicBezTo>
                      <a:pt x="719" y="28858"/>
                      <a:pt x="49" y="26525"/>
                      <a:pt x="5" y="24179"/>
                    </a:cubicBezTo>
                    <a:cubicBezTo>
                      <a:pt x="-63" y="21821"/>
                      <a:pt x="508" y="19512"/>
                      <a:pt x="1669" y="17229"/>
                    </a:cubicBezTo>
                    <a:cubicBezTo>
                      <a:pt x="2848" y="14945"/>
                      <a:pt x="4629" y="12711"/>
                      <a:pt x="6999" y="10551"/>
                    </a:cubicBezTo>
                    <a:cubicBezTo>
                      <a:pt x="9395" y="8367"/>
                      <a:pt x="12361" y="6306"/>
                      <a:pt x="15911" y="4370"/>
                    </a:cubicBezTo>
                    <a:cubicBezTo>
                      <a:pt x="18828" y="2781"/>
                      <a:pt x="21714" y="1615"/>
                      <a:pt x="24556" y="870"/>
                    </a:cubicBezTo>
                    <a:cubicBezTo>
                      <a:pt x="27392" y="125"/>
                      <a:pt x="30129" y="-148"/>
                      <a:pt x="32729" y="76"/>
                    </a:cubicBezTo>
                    <a:cubicBezTo>
                      <a:pt x="35335" y="299"/>
                      <a:pt x="37706" y="1093"/>
                      <a:pt x="39847" y="2446"/>
                    </a:cubicBezTo>
                    <a:cubicBezTo>
                      <a:pt x="41988" y="3799"/>
                      <a:pt x="43800" y="5860"/>
                      <a:pt x="45308" y="8603"/>
                    </a:cubicBezTo>
                    <a:lnTo>
                      <a:pt x="45823" y="9583"/>
                    </a:lnTo>
                    <a:lnTo>
                      <a:pt x="38227" y="13716"/>
                    </a:lnTo>
                    <a:lnTo>
                      <a:pt x="37557" y="12512"/>
                    </a:lnTo>
                    <a:cubicBezTo>
                      <a:pt x="36552" y="10675"/>
                      <a:pt x="35155" y="9422"/>
                      <a:pt x="33312" y="8739"/>
                    </a:cubicBezTo>
                    <a:cubicBezTo>
                      <a:pt x="31469" y="8069"/>
                      <a:pt x="29365" y="7907"/>
                      <a:pt x="27020" y="8280"/>
                    </a:cubicBezTo>
                    <a:cubicBezTo>
                      <a:pt x="24674" y="8665"/>
                      <a:pt x="22241" y="9521"/>
                      <a:pt x="19765" y="10874"/>
                    </a:cubicBezTo>
                    <a:cubicBezTo>
                      <a:pt x="16538" y="12636"/>
                      <a:pt x="14006" y="14424"/>
                      <a:pt x="12194" y="16211"/>
                    </a:cubicBezTo>
                    <a:cubicBezTo>
                      <a:pt x="10375" y="18011"/>
                      <a:pt x="9246" y="19785"/>
                      <a:pt x="8824" y="21511"/>
                    </a:cubicBezTo>
                    <a:cubicBezTo>
                      <a:pt x="8421" y="23236"/>
                      <a:pt x="8607" y="24837"/>
                      <a:pt x="9401" y="26289"/>
                    </a:cubicBezTo>
                    <a:cubicBezTo>
                      <a:pt x="10307" y="27965"/>
                      <a:pt x="11598" y="29082"/>
                      <a:pt x="13261" y="29640"/>
                    </a:cubicBezTo>
                    <a:cubicBezTo>
                      <a:pt x="14937" y="30199"/>
                      <a:pt x="16830" y="30373"/>
                      <a:pt x="18952" y="30162"/>
                    </a:cubicBezTo>
                    <a:cubicBezTo>
                      <a:pt x="21081" y="29951"/>
                      <a:pt x="23402" y="29529"/>
                      <a:pt x="25940" y="28920"/>
                    </a:cubicBezTo>
                    <a:cubicBezTo>
                      <a:pt x="28472" y="28312"/>
                      <a:pt x="31053" y="27692"/>
                      <a:pt x="33685" y="27059"/>
                    </a:cubicBezTo>
                    <a:cubicBezTo>
                      <a:pt x="36322" y="26438"/>
                      <a:pt x="38941" y="25904"/>
                      <a:pt x="41547" y="25495"/>
                    </a:cubicBezTo>
                    <a:cubicBezTo>
                      <a:pt x="44154" y="25085"/>
                      <a:pt x="46655" y="24986"/>
                      <a:pt x="49044" y="25197"/>
                    </a:cubicBezTo>
                    <a:cubicBezTo>
                      <a:pt x="51421" y="25396"/>
                      <a:pt x="53618" y="26091"/>
                      <a:pt x="55591" y="27295"/>
                    </a:cubicBezTo>
                    <a:cubicBezTo>
                      <a:pt x="57577" y="28474"/>
                      <a:pt x="59259" y="30348"/>
                      <a:pt x="60630" y="32880"/>
                    </a:cubicBezTo>
                    <a:cubicBezTo>
                      <a:pt x="62778" y="36814"/>
                      <a:pt x="63547" y="40538"/>
                      <a:pt x="62951" y="44063"/>
                    </a:cubicBezTo>
                    <a:cubicBezTo>
                      <a:pt x="62343" y="47563"/>
                      <a:pt x="60655" y="50815"/>
                      <a:pt x="57875" y="53793"/>
                    </a:cubicBezTo>
                    <a:cubicBezTo>
                      <a:pt x="55095" y="56797"/>
                      <a:pt x="51464" y="59503"/>
                      <a:pt x="46990" y="61936"/>
                    </a:cubicBezTo>
                    <a:close/>
                  </a:path>
                </a:pathLst>
              </a:custGeom>
              <a:solidFill>
                <a:srgbClr val="212020"/>
              </a:solidFill>
              <a:ln w="12687" cap="flat">
                <a:noFill/>
                <a:prstDash val="solid"/>
                <a:miter/>
              </a:ln>
            </p:spPr>
            <p:txBody>
              <a:bodyPr/>
              <a:lstStyle/>
              <a:p>
                <a:endParaRPr lang="fr-CA"/>
              </a:p>
            </p:txBody>
          </p:sp>
          <p:sp>
            <p:nvSpPr>
              <p:cNvPr id="104" name="Forme libre 49">
                <a:extLst>
                  <a:ext uri="{FF2B5EF4-FFF2-40B4-BE49-F238E27FC236}">
                    <a16:creationId xmlns:a16="http://schemas.microsoft.com/office/drawing/2014/main" id="{E1817A6F-E4EE-E1D2-B966-E38973833682}"/>
                  </a:ext>
                </a:extLst>
              </p:cNvPr>
              <p:cNvSpPr/>
              <p:nvPr/>
            </p:nvSpPr>
            <p:spPr>
              <a:xfrm>
                <a:off x="5478616" y="2572859"/>
                <a:ext cx="48506" cy="51559"/>
              </a:xfrm>
              <a:custGeom>
                <a:avLst/>
                <a:gdLst>
                  <a:gd name="csX0" fmla="*/ 35345 w 48506"/>
                  <a:gd name="csY0" fmla="*/ 48574 h 51559"/>
                  <a:gd name="csX1" fmla="*/ 23008 w 48506"/>
                  <a:gd name="csY1" fmla="*/ 51540 h 51559"/>
                  <a:gd name="csX2" fmla="*/ 12482 w 48506"/>
                  <a:gd name="csY2" fmla="*/ 47382 h 51559"/>
                  <a:gd name="csX3" fmla="*/ 3894 w 48506"/>
                  <a:gd name="csY3" fmla="*/ 35678 h 51559"/>
                  <a:gd name="csX4" fmla="*/ 3 w 48506"/>
                  <a:gd name="csY4" fmla="*/ 21641 h 51559"/>
                  <a:gd name="csX5" fmla="*/ 3261 w 48506"/>
                  <a:gd name="csY5" fmla="*/ 10842 h 51559"/>
                  <a:gd name="csX6" fmla="*/ 13215 w 48506"/>
                  <a:gd name="csY6" fmla="*/ 2986 h 51559"/>
                  <a:gd name="csX7" fmla="*/ 25552 w 48506"/>
                  <a:gd name="csY7" fmla="*/ 19 h 51559"/>
                  <a:gd name="csX8" fmla="*/ 36021 w 48506"/>
                  <a:gd name="csY8" fmla="*/ 4165 h 51559"/>
                  <a:gd name="csX9" fmla="*/ 44585 w 48506"/>
                  <a:gd name="csY9" fmla="*/ 15931 h 51559"/>
                  <a:gd name="csX10" fmla="*/ 48501 w 48506"/>
                  <a:gd name="csY10" fmla="*/ 29894 h 51559"/>
                  <a:gd name="csX11" fmla="*/ 45318 w 48506"/>
                  <a:gd name="csY11" fmla="*/ 40730 h 51559"/>
                  <a:gd name="csX12" fmla="*/ 35345 w 48506"/>
                  <a:gd name="csY12" fmla="*/ 48574 h 51559"/>
                  <a:gd name="csX13" fmla="*/ 32366 w 48506"/>
                  <a:gd name="csY13" fmla="*/ 42443 h 51559"/>
                  <a:gd name="csX14" fmla="*/ 38603 w 48506"/>
                  <a:gd name="csY14" fmla="*/ 37366 h 51559"/>
                  <a:gd name="csX15" fmla="*/ 40365 w 48506"/>
                  <a:gd name="csY15" fmla="*/ 30118 h 51559"/>
                  <a:gd name="csX16" fmla="*/ 37480 w 48506"/>
                  <a:gd name="csY16" fmla="*/ 20499 h 51559"/>
                  <a:gd name="csX17" fmla="*/ 36605 w 48506"/>
                  <a:gd name="csY17" fmla="*/ 18674 h 51559"/>
                  <a:gd name="csX18" fmla="*/ 30802 w 48506"/>
                  <a:gd name="csY18" fmla="*/ 10420 h 51559"/>
                  <a:gd name="csX19" fmla="*/ 24050 w 48506"/>
                  <a:gd name="csY19" fmla="*/ 7367 h 51559"/>
                  <a:gd name="csX20" fmla="*/ 16187 w 48506"/>
                  <a:gd name="csY20" fmla="*/ 9117 h 51559"/>
                  <a:gd name="csX21" fmla="*/ 9913 w 48506"/>
                  <a:gd name="csY21" fmla="*/ 14218 h 51559"/>
                  <a:gd name="csX22" fmla="*/ 8132 w 48506"/>
                  <a:gd name="csY22" fmla="*/ 21442 h 51559"/>
                  <a:gd name="csX23" fmla="*/ 11068 w 48506"/>
                  <a:gd name="csY23" fmla="*/ 31061 h 51559"/>
                  <a:gd name="csX24" fmla="*/ 11961 w 48506"/>
                  <a:gd name="csY24" fmla="*/ 32886 h 51559"/>
                  <a:gd name="csX25" fmla="*/ 17695 w 48506"/>
                  <a:gd name="csY25" fmla="*/ 41127 h 51559"/>
                  <a:gd name="csX26" fmla="*/ 24478 w 48506"/>
                  <a:gd name="csY26" fmla="*/ 44230 h 51559"/>
                  <a:gd name="csX27" fmla="*/ 32366 w 48506"/>
                  <a:gd name="csY27" fmla="*/ 42443 h 515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8506" h="51559">
                    <a:moveTo>
                      <a:pt x="35345" y="48574"/>
                    </a:moveTo>
                    <a:cubicBezTo>
                      <a:pt x="30920" y="50721"/>
                      <a:pt x="26806" y="51714"/>
                      <a:pt x="23008" y="51540"/>
                    </a:cubicBezTo>
                    <a:cubicBezTo>
                      <a:pt x="19216" y="51379"/>
                      <a:pt x="15697" y="49989"/>
                      <a:pt x="12482" y="47382"/>
                    </a:cubicBezTo>
                    <a:cubicBezTo>
                      <a:pt x="9268" y="44776"/>
                      <a:pt x="6419" y="40879"/>
                      <a:pt x="3894" y="35678"/>
                    </a:cubicBezTo>
                    <a:cubicBezTo>
                      <a:pt x="1343" y="30428"/>
                      <a:pt x="34" y="25749"/>
                      <a:pt x="3" y="21641"/>
                    </a:cubicBezTo>
                    <a:cubicBezTo>
                      <a:pt x="-60" y="17532"/>
                      <a:pt x="1033" y="13945"/>
                      <a:pt x="3261" y="10842"/>
                    </a:cubicBezTo>
                    <a:cubicBezTo>
                      <a:pt x="5470" y="7752"/>
                      <a:pt x="8796" y="5133"/>
                      <a:pt x="13215" y="2986"/>
                    </a:cubicBezTo>
                    <a:cubicBezTo>
                      <a:pt x="17633" y="839"/>
                      <a:pt x="21754" y="-154"/>
                      <a:pt x="25552" y="19"/>
                    </a:cubicBezTo>
                    <a:cubicBezTo>
                      <a:pt x="29356" y="193"/>
                      <a:pt x="32844" y="1571"/>
                      <a:pt x="36021" y="4165"/>
                    </a:cubicBezTo>
                    <a:cubicBezTo>
                      <a:pt x="39180" y="6759"/>
                      <a:pt x="42035" y="10681"/>
                      <a:pt x="44585" y="15931"/>
                    </a:cubicBezTo>
                    <a:cubicBezTo>
                      <a:pt x="47099" y="21119"/>
                      <a:pt x="48414" y="25786"/>
                      <a:pt x="48501" y="29894"/>
                    </a:cubicBezTo>
                    <a:cubicBezTo>
                      <a:pt x="48594" y="34027"/>
                      <a:pt x="47527" y="37627"/>
                      <a:pt x="45318" y="40730"/>
                    </a:cubicBezTo>
                    <a:cubicBezTo>
                      <a:pt x="43083" y="43808"/>
                      <a:pt x="39763" y="46439"/>
                      <a:pt x="35345" y="48574"/>
                    </a:cubicBezTo>
                    <a:close/>
                    <a:moveTo>
                      <a:pt x="32366" y="42443"/>
                    </a:moveTo>
                    <a:cubicBezTo>
                      <a:pt x="35183" y="41077"/>
                      <a:pt x="37262" y="39389"/>
                      <a:pt x="38603" y="37366"/>
                    </a:cubicBezTo>
                    <a:cubicBezTo>
                      <a:pt x="39950" y="35343"/>
                      <a:pt x="40539" y="32935"/>
                      <a:pt x="40365" y="30118"/>
                    </a:cubicBezTo>
                    <a:cubicBezTo>
                      <a:pt x="40204" y="27300"/>
                      <a:pt x="39236" y="24086"/>
                      <a:pt x="37480" y="20499"/>
                    </a:cubicBezTo>
                    <a:lnTo>
                      <a:pt x="36605" y="18674"/>
                    </a:lnTo>
                    <a:cubicBezTo>
                      <a:pt x="34842" y="15025"/>
                      <a:pt x="32906" y="12282"/>
                      <a:pt x="30802" y="10420"/>
                    </a:cubicBezTo>
                    <a:cubicBezTo>
                      <a:pt x="28717" y="8583"/>
                      <a:pt x="26464" y="7553"/>
                      <a:pt x="24050" y="7367"/>
                    </a:cubicBezTo>
                    <a:cubicBezTo>
                      <a:pt x="21630" y="7169"/>
                      <a:pt x="19017" y="7752"/>
                      <a:pt x="16187" y="9117"/>
                    </a:cubicBezTo>
                    <a:cubicBezTo>
                      <a:pt x="13382" y="10495"/>
                      <a:pt x="11279" y="12183"/>
                      <a:pt x="9913" y="14218"/>
                    </a:cubicBezTo>
                    <a:cubicBezTo>
                      <a:pt x="8542" y="16254"/>
                      <a:pt x="7946" y="18662"/>
                      <a:pt x="8132" y="21442"/>
                    </a:cubicBezTo>
                    <a:cubicBezTo>
                      <a:pt x="8325" y="24210"/>
                      <a:pt x="9305" y="27424"/>
                      <a:pt x="11068" y="31061"/>
                    </a:cubicBezTo>
                    <a:lnTo>
                      <a:pt x="11961" y="32886"/>
                    </a:lnTo>
                    <a:cubicBezTo>
                      <a:pt x="13699" y="36485"/>
                      <a:pt x="15610" y="39228"/>
                      <a:pt x="17695" y="41127"/>
                    </a:cubicBezTo>
                    <a:cubicBezTo>
                      <a:pt x="19768" y="43014"/>
                      <a:pt x="22027" y="44044"/>
                      <a:pt x="24478" y="44230"/>
                    </a:cubicBezTo>
                    <a:cubicBezTo>
                      <a:pt x="26917" y="44416"/>
                      <a:pt x="29561" y="43820"/>
                      <a:pt x="32366" y="42443"/>
                    </a:cubicBezTo>
                    <a:close/>
                  </a:path>
                </a:pathLst>
              </a:custGeom>
              <a:solidFill>
                <a:srgbClr val="212020"/>
              </a:solidFill>
              <a:ln w="12687" cap="flat">
                <a:noFill/>
                <a:prstDash val="solid"/>
                <a:miter/>
              </a:ln>
            </p:spPr>
            <p:txBody>
              <a:bodyPr/>
              <a:lstStyle/>
              <a:p>
                <a:endParaRPr lang="fr-CA"/>
              </a:p>
            </p:txBody>
          </p:sp>
          <p:sp>
            <p:nvSpPr>
              <p:cNvPr id="105" name="Forme libre 50">
                <a:extLst>
                  <a:ext uri="{FF2B5EF4-FFF2-40B4-BE49-F238E27FC236}">
                    <a16:creationId xmlns:a16="http://schemas.microsoft.com/office/drawing/2014/main" id="{EF4E33BB-0E56-42D8-2CD5-5A91A0B106DB}"/>
                  </a:ext>
                </a:extLst>
              </p:cNvPr>
              <p:cNvSpPr/>
              <p:nvPr/>
            </p:nvSpPr>
            <p:spPr>
              <a:xfrm>
                <a:off x="5534583" y="2547887"/>
                <a:ext cx="45538" cy="51178"/>
              </a:xfrm>
              <a:custGeom>
                <a:avLst/>
                <a:gdLst>
                  <a:gd name="csX0" fmla="*/ 33108 w 45538"/>
                  <a:gd name="csY0" fmla="*/ 48896 h 51178"/>
                  <a:gd name="csX1" fmla="*/ 21237 w 45538"/>
                  <a:gd name="csY1" fmla="*/ 51068 h 51178"/>
                  <a:gd name="csX2" fmla="*/ 11313 w 45538"/>
                  <a:gd name="csY2" fmla="*/ 46240 h 51178"/>
                  <a:gd name="csX3" fmla="*/ 3407 w 45538"/>
                  <a:gd name="csY3" fmla="*/ 34151 h 51178"/>
                  <a:gd name="csX4" fmla="*/ 0 w 45538"/>
                  <a:gd name="csY4" fmla="*/ 20163 h 51178"/>
                  <a:gd name="csX5" fmla="*/ 3320 w 45538"/>
                  <a:gd name="csY5" fmla="*/ 9576 h 51178"/>
                  <a:gd name="csX6" fmla="*/ 13175 w 45538"/>
                  <a:gd name="csY6" fmla="*/ 2277 h 51178"/>
                  <a:gd name="csX7" fmla="*/ 21596 w 45538"/>
                  <a:gd name="csY7" fmla="*/ 43 h 51178"/>
                  <a:gd name="csX8" fmla="*/ 28640 w 45538"/>
                  <a:gd name="csY8" fmla="*/ 1098 h 51178"/>
                  <a:gd name="csX9" fmla="*/ 34269 w 45538"/>
                  <a:gd name="csY9" fmla="*/ 5182 h 51178"/>
                  <a:gd name="csX10" fmla="*/ 38520 w 45538"/>
                  <a:gd name="csY10" fmla="*/ 12083 h 51178"/>
                  <a:gd name="csX11" fmla="*/ 31005 w 45538"/>
                  <a:gd name="csY11" fmla="*/ 15347 h 51178"/>
                  <a:gd name="csX12" fmla="*/ 27175 w 45538"/>
                  <a:gd name="csY12" fmla="*/ 9427 h 51178"/>
                  <a:gd name="csX13" fmla="*/ 22223 w 45538"/>
                  <a:gd name="csY13" fmla="*/ 7155 h 51178"/>
                  <a:gd name="csX14" fmla="*/ 15695 w 45538"/>
                  <a:gd name="csY14" fmla="*/ 8533 h 51178"/>
                  <a:gd name="csX15" fmla="*/ 9985 w 45538"/>
                  <a:gd name="csY15" fmla="*/ 12964 h 51178"/>
                  <a:gd name="csX16" fmla="*/ 8099 w 45538"/>
                  <a:gd name="csY16" fmla="*/ 19964 h 51178"/>
                  <a:gd name="csX17" fmla="*/ 10730 w 45538"/>
                  <a:gd name="csY17" fmla="*/ 29968 h 51178"/>
                  <a:gd name="csX18" fmla="*/ 11500 w 45538"/>
                  <a:gd name="csY18" fmla="*/ 31743 h 51178"/>
                  <a:gd name="csX19" fmla="*/ 16861 w 45538"/>
                  <a:gd name="csY19" fmla="*/ 40270 h 51178"/>
                  <a:gd name="csX20" fmla="*/ 23278 w 45538"/>
                  <a:gd name="csY20" fmla="*/ 43819 h 51178"/>
                  <a:gd name="csX21" fmla="*/ 30589 w 45538"/>
                  <a:gd name="csY21" fmla="*/ 42640 h 51178"/>
                  <a:gd name="csX22" fmla="*/ 36137 w 45538"/>
                  <a:gd name="csY22" fmla="*/ 38631 h 51178"/>
                  <a:gd name="csX23" fmla="*/ 37831 w 45538"/>
                  <a:gd name="csY23" fmla="*/ 33282 h 51178"/>
                  <a:gd name="csX24" fmla="*/ 36236 w 45538"/>
                  <a:gd name="csY24" fmla="*/ 26729 h 51178"/>
                  <a:gd name="csX25" fmla="*/ 43503 w 45538"/>
                  <a:gd name="csY25" fmla="*/ 23576 h 51178"/>
                  <a:gd name="csX26" fmla="*/ 45458 w 45538"/>
                  <a:gd name="csY26" fmla="*/ 30973 h 51178"/>
                  <a:gd name="csX27" fmla="*/ 44626 w 45538"/>
                  <a:gd name="csY27" fmla="*/ 37961 h 51178"/>
                  <a:gd name="csX28" fmla="*/ 40655 w 45538"/>
                  <a:gd name="csY28" fmla="*/ 44055 h 51178"/>
                  <a:gd name="csX29" fmla="*/ 33108 w 45538"/>
                  <a:gd name="csY29" fmla="*/ 48896 h 5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45538" h="51178">
                    <a:moveTo>
                      <a:pt x="33108" y="48896"/>
                    </a:moveTo>
                    <a:cubicBezTo>
                      <a:pt x="28826" y="50745"/>
                      <a:pt x="24855" y="51477"/>
                      <a:pt x="21237" y="51068"/>
                    </a:cubicBezTo>
                    <a:cubicBezTo>
                      <a:pt x="17618" y="50671"/>
                      <a:pt x="14305" y="49057"/>
                      <a:pt x="11313" y="46240"/>
                    </a:cubicBezTo>
                    <a:cubicBezTo>
                      <a:pt x="8310" y="43422"/>
                      <a:pt x="5685" y="39388"/>
                      <a:pt x="3407" y="34151"/>
                    </a:cubicBezTo>
                    <a:cubicBezTo>
                      <a:pt x="1130" y="28913"/>
                      <a:pt x="-12" y="24246"/>
                      <a:pt x="0" y="20163"/>
                    </a:cubicBezTo>
                    <a:cubicBezTo>
                      <a:pt x="0" y="16079"/>
                      <a:pt x="1099" y="12542"/>
                      <a:pt x="3320" y="9576"/>
                    </a:cubicBezTo>
                    <a:cubicBezTo>
                      <a:pt x="5561" y="6597"/>
                      <a:pt x="8843" y="4176"/>
                      <a:pt x="13175" y="2277"/>
                    </a:cubicBezTo>
                    <a:cubicBezTo>
                      <a:pt x="16222" y="962"/>
                      <a:pt x="19027" y="217"/>
                      <a:pt x="21596" y="43"/>
                    </a:cubicBezTo>
                    <a:cubicBezTo>
                      <a:pt x="24166" y="-130"/>
                      <a:pt x="26505" y="217"/>
                      <a:pt x="28640" y="1098"/>
                    </a:cubicBezTo>
                    <a:cubicBezTo>
                      <a:pt x="30756" y="1992"/>
                      <a:pt x="32649" y="3357"/>
                      <a:pt x="34269" y="5182"/>
                    </a:cubicBezTo>
                    <a:cubicBezTo>
                      <a:pt x="35901" y="7019"/>
                      <a:pt x="37328" y="9327"/>
                      <a:pt x="38520" y="12083"/>
                    </a:cubicBezTo>
                    <a:lnTo>
                      <a:pt x="31005" y="15347"/>
                    </a:lnTo>
                    <a:cubicBezTo>
                      <a:pt x="29887" y="12753"/>
                      <a:pt x="28603" y="10792"/>
                      <a:pt x="27175" y="9427"/>
                    </a:cubicBezTo>
                    <a:cubicBezTo>
                      <a:pt x="25754" y="8074"/>
                      <a:pt x="24104" y="7317"/>
                      <a:pt x="22223" y="7155"/>
                    </a:cubicBezTo>
                    <a:cubicBezTo>
                      <a:pt x="20343" y="6994"/>
                      <a:pt x="18177" y="7453"/>
                      <a:pt x="15695" y="8533"/>
                    </a:cubicBezTo>
                    <a:cubicBezTo>
                      <a:pt x="13206" y="9613"/>
                      <a:pt x="11301" y="11090"/>
                      <a:pt x="9985" y="12964"/>
                    </a:cubicBezTo>
                    <a:cubicBezTo>
                      <a:pt x="8663" y="14851"/>
                      <a:pt x="8024" y="17184"/>
                      <a:pt x="8099" y="19964"/>
                    </a:cubicBezTo>
                    <a:cubicBezTo>
                      <a:pt x="8161" y="22744"/>
                      <a:pt x="9036" y="26083"/>
                      <a:pt x="10730" y="29968"/>
                    </a:cubicBezTo>
                    <a:lnTo>
                      <a:pt x="11500" y="31743"/>
                    </a:lnTo>
                    <a:cubicBezTo>
                      <a:pt x="13088" y="35404"/>
                      <a:pt x="14876" y="38247"/>
                      <a:pt x="16861" y="40270"/>
                    </a:cubicBezTo>
                    <a:cubicBezTo>
                      <a:pt x="18835" y="42293"/>
                      <a:pt x="20982" y="43472"/>
                      <a:pt x="23278" y="43819"/>
                    </a:cubicBezTo>
                    <a:cubicBezTo>
                      <a:pt x="25562" y="44155"/>
                      <a:pt x="28001" y="43770"/>
                      <a:pt x="30589" y="42640"/>
                    </a:cubicBezTo>
                    <a:cubicBezTo>
                      <a:pt x="33133" y="41548"/>
                      <a:pt x="34970" y="40208"/>
                      <a:pt x="36137" y="38631"/>
                    </a:cubicBezTo>
                    <a:cubicBezTo>
                      <a:pt x="37297" y="37055"/>
                      <a:pt x="37850" y="35280"/>
                      <a:pt x="37831" y="33282"/>
                    </a:cubicBezTo>
                    <a:cubicBezTo>
                      <a:pt x="37806" y="31284"/>
                      <a:pt x="37266" y="29099"/>
                      <a:pt x="36236" y="26729"/>
                    </a:cubicBezTo>
                    <a:lnTo>
                      <a:pt x="43503" y="23576"/>
                    </a:lnTo>
                    <a:cubicBezTo>
                      <a:pt x="44589" y="26058"/>
                      <a:pt x="45247" y="28528"/>
                      <a:pt x="45458" y="30973"/>
                    </a:cubicBezTo>
                    <a:cubicBezTo>
                      <a:pt x="45694" y="33406"/>
                      <a:pt x="45408" y="35752"/>
                      <a:pt x="44626" y="37961"/>
                    </a:cubicBezTo>
                    <a:cubicBezTo>
                      <a:pt x="43844" y="40170"/>
                      <a:pt x="42529" y="42206"/>
                      <a:pt x="40655" y="44055"/>
                    </a:cubicBezTo>
                    <a:cubicBezTo>
                      <a:pt x="38780" y="45905"/>
                      <a:pt x="36255" y="47531"/>
                      <a:pt x="33108" y="48896"/>
                    </a:cubicBezTo>
                    <a:close/>
                  </a:path>
                </a:pathLst>
              </a:custGeom>
              <a:solidFill>
                <a:srgbClr val="212020"/>
              </a:solidFill>
              <a:ln w="12687" cap="flat">
                <a:noFill/>
                <a:prstDash val="solid"/>
                <a:miter/>
              </a:ln>
            </p:spPr>
            <p:txBody>
              <a:bodyPr/>
              <a:lstStyle/>
              <a:p>
                <a:endParaRPr lang="fr-CA"/>
              </a:p>
            </p:txBody>
          </p:sp>
          <p:sp>
            <p:nvSpPr>
              <p:cNvPr id="106" name="Forme libre 51">
                <a:extLst>
                  <a:ext uri="{FF2B5EF4-FFF2-40B4-BE49-F238E27FC236}">
                    <a16:creationId xmlns:a16="http://schemas.microsoft.com/office/drawing/2014/main" id="{24F53D6E-96C5-8E1B-51EE-EBD4E4DE15C4}"/>
                  </a:ext>
                </a:extLst>
              </p:cNvPr>
              <p:cNvSpPr/>
              <p:nvPr/>
            </p:nvSpPr>
            <p:spPr>
              <a:xfrm>
                <a:off x="5577285" y="2516405"/>
                <a:ext cx="32158" cy="64900"/>
              </a:xfrm>
              <a:custGeom>
                <a:avLst/>
                <a:gdLst>
                  <a:gd name="csX0" fmla="*/ 3351 w 32158"/>
                  <a:gd name="csY0" fmla="*/ 11394 h 64900"/>
                  <a:gd name="csX1" fmla="*/ 0 w 32158"/>
                  <a:gd name="csY1" fmla="*/ 3004 h 64900"/>
                  <a:gd name="csX2" fmla="*/ 7546 w 32158"/>
                  <a:gd name="csY2" fmla="*/ 0 h 64900"/>
                  <a:gd name="csX3" fmla="*/ 10879 w 32158"/>
                  <a:gd name="csY3" fmla="*/ 8390 h 64900"/>
                  <a:gd name="csX4" fmla="*/ 3351 w 32158"/>
                  <a:gd name="csY4" fmla="*/ 11394 h 64900"/>
                  <a:gd name="csX5" fmla="*/ 24612 w 32158"/>
                  <a:gd name="csY5" fmla="*/ 64901 h 64900"/>
                  <a:gd name="csX6" fmla="*/ 6721 w 32158"/>
                  <a:gd name="csY6" fmla="*/ 19859 h 64900"/>
                  <a:gd name="csX7" fmla="*/ 14255 w 32158"/>
                  <a:gd name="csY7" fmla="*/ 16867 h 64900"/>
                  <a:gd name="csX8" fmla="*/ 32159 w 32158"/>
                  <a:gd name="csY8" fmla="*/ 61910 h 64900"/>
                  <a:gd name="csX9" fmla="*/ 24612 w 32158"/>
                  <a:gd name="csY9" fmla="*/ 64901 h 64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2158" h="64900">
                    <a:moveTo>
                      <a:pt x="3351" y="11394"/>
                    </a:moveTo>
                    <a:lnTo>
                      <a:pt x="0" y="3004"/>
                    </a:lnTo>
                    <a:lnTo>
                      <a:pt x="7546" y="0"/>
                    </a:lnTo>
                    <a:lnTo>
                      <a:pt x="10879" y="8390"/>
                    </a:lnTo>
                    <a:lnTo>
                      <a:pt x="3351" y="11394"/>
                    </a:lnTo>
                    <a:close/>
                    <a:moveTo>
                      <a:pt x="24612" y="64901"/>
                    </a:moveTo>
                    <a:lnTo>
                      <a:pt x="6721" y="19859"/>
                    </a:lnTo>
                    <a:lnTo>
                      <a:pt x="14255" y="16867"/>
                    </a:lnTo>
                    <a:lnTo>
                      <a:pt x="32159" y="61910"/>
                    </a:lnTo>
                    <a:lnTo>
                      <a:pt x="24612" y="64901"/>
                    </a:lnTo>
                    <a:close/>
                  </a:path>
                </a:pathLst>
              </a:custGeom>
              <a:solidFill>
                <a:srgbClr val="212020"/>
              </a:solidFill>
              <a:ln w="12687" cap="flat">
                <a:noFill/>
                <a:prstDash val="solid"/>
                <a:miter/>
              </a:ln>
            </p:spPr>
            <p:txBody>
              <a:bodyPr/>
              <a:lstStyle/>
              <a:p>
                <a:endParaRPr lang="fr-CA"/>
              </a:p>
            </p:txBody>
          </p:sp>
          <p:sp>
            <p:nvSpPr>
              <p:cNvPr id="107" name="Forme libre 52">
                <a:extLst>
                  <a:ext uri="{FF2B5EF4-FFF2-40B4-BE49-F238E27FC236}">
                    <a16:creationId xmlns:a16="http://schemas.microsoft.com/office/drawing/2014/main" id="{02841E95-950C-595D-1A34-813866E64C4E}"/>
                  </a:ext>
                </a:extLst>
              </p:cNvPr>
              <p:cNvSpPr/>
              <p:nvPr/>
            </p:nvSpPr>
            <p:spPr>
              <a:xfrm>
                <a:off x="5615629" y="2497179"/>
                <a:ext cx="46714" cy="69713"/>
              </a:xfrm>
              <a:custGeom>
                <a:avLst/>
                <a:gdLst>
                  <a:gd name="csX0" fmla="*/ 31956 w 46714"/>
                  <a:gd name="csY0" fmla="*/ 67929 h 69713"/>
                  <a:gd name="csX1" fmla="*/ 19625 w 46714"/>
                  <a:gd name="csY1" fmla="*/ 69481 h 69713"/>
                  <a:gd name="csX2" fmla="*/ 9782 w 46714"/>
                  <a:gd name="csY2" fmla="*/ 64181 h 69713"/>
                  <a:gd name="csX3" fmla="*/ 2546 w 46714"/>
                  <a:gd name="csY3" fmla="*/ 51595 h 69713"/>
                  <a:gd name="csX4" fmla="*/ 70 w 46714"/>
                  <a:gd name="csY4" fmla="*/ 37260 h 69713"/>
                  <a:gd name="csX5" fmla="*/ 4321 w 46714"/>
                  <a:gd name="csY5" fmla="*/ 26909 h 69713"/>
                  <a:gd name="csX6" fmla="*/ 15088 w 46714"/>
                  <a:gd name="csY6" fmla="*/ 20119 h 69713"/>
                  <a:gd name="csX7" fmla="*/ 26724 w 46714"/>
                  <a:gd name="csY7" fmla="*/ 18717 h 69713"/>
                  <a:gd name="csX8" fmla="*/ 35928 w 46714"/>
                  <a:gd name="csY8" fmla="*/ 23719 h 69713"/>
                  <a:gd name="csX9" fmla="*/ 42580 w 46714"/>
                  <a:gd name="csY9" fmla="*/ 35187 h 69713"/>
                  <a:gd name="csX10" fmla="*/ 43884 w 46714"/>
                  <a:gd name="csY10" fmla="*/ 38836 h 69713"/>
                  <a:gd name="csX11" fmla="*/ 11129 w 46714"/>
                  <a:gd name="csY11" fmla="*/ 50652 h 69713"/>
                  <a:gd name="csX12" fmla="*/ 15957 w 46714"/>
                  <a:gd name="csY12" fmla="*/ 59055 h 69713"/>
                  <a:gd name="csX13" fmla="*/ 22101 w 46714"/>
                  <a:gd name="csY13" fmla="*/ 62617 h 69713"/>
                  <a:gd name="csX14" fmla="*/ 29871 w 46714"/>
                  <a:gd name="csY14" fmla="*/ 61624 h 69713"/>
                  <a:gd name="csX15" fmla="*/ 34761 w 46714"/>
                  <a:gd name="csY15" fmla="*/ 59018 h 69713"/>
                  <a:gd name="csX16" fmla="*/ 37727 w 46714"/>
                  <a:gd name="csY16" fmla="*/ 55567 h 69713"/>
                  <a:gd name="csX17" fmla="*/ 38832 w 46714"/>
                  <a:gd name="csY17" fmla="*/ 51434 h 69713"/>
                  <a:gd name="csX18" fmla="*/ 38199 w 46714"/>
                  <a:gd name="csY18" fmla="*/ 46966 h 69713"/>
                  <a:gd name="csX19" fmla="*/ 45658 w 46714"/>
                  <a:gd name="csY19" fmla="*/ 44273 h 69713"/>
                  <a:gd name="csX20" fmla="*/ 46689 w 46714"/>
                  <a:gd name="csY20" fmla="*/ 51484 h 69713"/>
                  <a:gd name="csX21" fmla="*/ 44765 w 46714"/>
                  <a:gd name="csY21" fmla="*/ 58099 h 69713"/>
                  <a:gd name="csX22" fmla="*/ 39831 w 46714"/>
                  <a:gd name="csY22" fmla="*/ 63709 h 69713"/>
                  <a:gd name="csX23" fmla="*/ 31956 w 46714"/>
                  <a:gd name="csY23" fmla="*/ 67929 h 69713"/>
                  <a:gd name="csX24" fmla="*/ 9243 w 46714"/>
                  <a:gd name="csY24" fmla="*/ 44881 h 69713"/>
                  <a:gd name="csX25" fmla="*/ 33929 w 46714"/>
                  <a:gd name="csY25" fmla="*/ 35957 h 69713"/>
                  <a:gd name="csX26" fmla="*/ 30758 w 46714"/>
                  <a:gd name="csY26" fmla="*/ 29850 h 69713"/>
                  <a:gd name="csX27" fmla="*/ 26755 w 46714"/>
                  <a:gd name="csY27" fmla="*/ 26499 h 69713"/>
                  <a:gd name="csX28" fmla="*/ 22163 w 46714"/>
                  <a:gd name="csY28" fmla="*/ 25469 h 69713"/>
                  <a:gd name="csX29" fmla="*/ 17087 w 46714"/>
                  <a:gd name="csY29" fmla="*/ 26462 h 69713"/>
                  <a:gd name="csX30" fmla="*/ 10850 w 46714"/>
                  <a:gd name="csY30" fmla="*/ 30371 h 69713"/>
                  <a:gd name="csX31" fmla="*/ 8237 w 46714"/>
                  <a:gd name="csY31" fmla="*/ 36416 h 69713"/>
                  <a:gd name="csX32" fmla="*/ 9243 w 46714"/>
                  <a:gd name="csY32" fmla="*/ 44881 h 69713"/>
                  <a:gd name="csX33" fmla="*/ 8672 w 46714"/>
                  <a:gd name="csY33" fmla="*/ 17252 h 69713"/>
                  <a:gd name="csX34" fmla="*/ 11998 w 46714"/>
                  <a:gd name="csY34" fmla="*/ 3128 h 69713"/>
                  <a:gd name="csX35" fmla="*/ 20661 w 46714"/>
                  <a:gd name="csY35" fmla="*/ 0 h 69713"/>
                  <a:gd name="csX36" fmla="*/ 20835 w 46714"/>
                  <a:gd name="csY36" fmla="*/ 236 h 69713"/>
                  <a:gd name="csX37" fmla="*/ 15262 w 46714"/>
                  <a:gd name="csY37" fmla="*/ 14882 h 69713"/>
                  <a:gd name="csX38" fmla="*/ 8672 w 46714"/>
                  <a:gd name="csY38" fmla="*/ 17252 h 69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6714" h="69713">
                    <a:moveTo>
                      <a:pt x="31956" y="67929"/>
                    </a:moveTo>
                    <a:cubicBezTo>
                      <a:pt x="27438" y="69555"/>
                      <a:pt x="23336" y="70064"/>
                      <a:pt x="19625" y="69481"/>
                    </a:cubicBezTo>
                    <a:cubicBezTo>
                      <a:pt x="15932" y="68897"/>
                      <a:pt x="12643" y="67122"/>
                      <a:pt x="9782" y="64181"/>
                    </a:cubicBezTo>
                    <a:cubicBezTo>
                      <a:pt x="6922" y="61227"/>
                      <a:pt x="4501" y="57032"/>
                      <a:pt x="2546" y="51595"/>
                    </a:cubicBezTo>
                    <a:cubicBezTo>
                      <a:pt x="567" y="46109"/>
                      <a:pt x="-259" y="41343"/>
                      <a:pt x="70" y="37260"/>
                    </a:cubicBezTo>
                    <a:cubicBezTo>
                      <a:pt x="399" y="33189"/>
                      <a:pt x="1814" y="29751"/>
                      <a:pt x="4321" y="26909"/>
                    </a:cubicBezTo>
                    <a:cubicBezTo>
                      <a:pt x="6828" y="24079"/>
                      <a:pt x="10409" y="21820"/>
                      <a:pt x="15088" y="20119"/>
                    </a:cubicBezTo>
                    <a:cubicBezTo>
                      <a:pt x="19358" y="18593"/>
                      <a:pt x="23255" y="18121"/>
                      <a:pt x="26724" y="18717"/>
                    </a:cubicBezTo>
                    <a:cubicBezTo>
                      <a:pt x="30218" y="19325"/>
                      <a:pt x="33284" y="20988"/>
                      <a:pt x="35928" y="23719"/>
                    </a:cubicBezTo>
                    <a:cubicBezTo>
                      <a:pt x="38584" y="26462"/>
                      <a:pt x="40799" y="30285"/>
                      <a:pt x="42580" y="35187"/>
                    </a:cubicBezTo>
                    <a:lnTo>
                      <a:pt x="43884" y="38836"/>
                    </a:lnTo>
                    <a:lnTo>
                      <a:pt x="11129" y="50652"/>
                    </a:lnTo>
                    <a:cubicBezTo>
                      <a:pt x="12544" y="54252"/>
                      <a:pt x="14164" y="57057"/>
                      <a:pt x="15957" y="59055"/>
                    </a:cubicBezTo>
                    <a:cubicBezTo>
                      <a:pt x="17769" y="61053"/>
                      <a:pt x="19805" y="62232"/>
                      <a:pt x="22101" y="62617"/>
                    </a:cubicBezTo>
                    <a:cubicBezTo>
                      <a:pt x="24391" y="62989"/>
                      <a:pt x="26985" y="62667"/>
                      <a:pt x="29871" y="61624"/>
                    </a:cubicBezTo>
                    <a:cubicBezTo>
                      <a:pt x="31838" y="60917"/>
                      <a:pt x="33464" y="60048"/>
                      <a:pt x="34761" y="59018"/>
                    </a:cubicBezTo>
                    <a:cubicBezTo>
                      <a:pt x="36064" y="58000"/>
                      <a:pt x="37045" y="56846"/>
                      <a:pt x="37727" y="55567"/>
                    </a:cubicBezTo>
                    <a:cubicBezTo>
                      <a:pt x="38404" y="54276"/>
                      <a:pt x="38782" y="52886"/>
                      <a:pt x="38832" y="51434"/>
                    </a:cubicBezTo>
                    <a:cubicBezTo>
                      <a:pt x="38894" y="49982"/>
                      <a:pt x="38683" y="48480"/>
                      <a:pt x="38199" y="46966"/>
                    </a:cubicBezTo>
                    <a:lnTo>
                      <a:pt x="45658" y="44273"/>
                    </a:lnTo>
                    <a:cubicBezTo>
                      <a:pt x="46465" y="46718"/>
                      <a:pt x="46819" y="49126"/>
                      <a:pt x="46689" y="51484"/>
                    </a:cubicBezTo>
                    <a:cubicBezTo>
                      <a:pt x="46564" y="53842"/>
                      <a:pt x="45919" y="56051"/>
                      <a:pt x="44765" y="58099"/>
                    </a:cubicBezTo>
                    <a:cubicBezTo>
                      <a:pt x="43611" y="60159"/>
                      <a:pt x="41966" y="62021"/>
                      <a:pt x="39831" y="63709"/>
                    </a:cubicBezTo>
                    <a:cubicBezTo>
                      <a:pt x="37690" y="65397"/>
                      <a:pt x="35071" y="66800"/>
                      <a:pt x="31956" y="67929"/>
                    </a:cubicBezTo>
                    <a:close/>
                    <a:moveTo>
                      <a:pt x="9243" y="44881"/>
                    </a:moveTo>
                    <a:lnTo>
                      <a:pt x="33929" y="35957"/>
                    </a:lnTo>
                    <a:cubicBezTo>
                      <a:pt x="33017" y="33412"/>
                      <a:pt x="31956" y="31389"/>
                      <a:pt x="30758" y="29850"/>
                    </a:cubicBezTo>
                    <a:cubicBezTo>
                      <a:pt x="29542" y="28336"/>
                      <a:pt x="28220" y="27219"/>
                      <a:pt x="26755" y="26499"/>
                    </a:cubicBezTo>
                    <a:cubicBezTo>
                      <a:pt x="25285" y="25792"/>
                      <a:pt x="23758" y="25444"/>
                      <a:pt x="22163" y="25469"/>
                    </a:cubicBezTo>
                    <a:cubicBezTo>
                      <a:pt x="20574" y="25481"/>
                      <a:pt x="18874" y="25816"/>
                      <a:pt x="17087" y="26462"/>
                    </a:cubicBezTo>
                    <a:cubicBezTo>
                      <a:pt x="14431" y="27430"/>
                      <a:pt x="12352" y="28721"/>
                      <a:pt x="10850" y="30371"/>
                    </a:cubicBezTo>
                    <a:cubicBezTo>
                      <a:pt x="9354" y="32022"/>
                      <a:pt x="8492" y="34033"/>
                      <a:pt x="8237" y="36416"/>
                    </a:cubicBezTo>
                    <a:cubicBezTo>
                      <a:pt x="7989" y="38799"/>
                      <a:pt x="8318" y="41616"/>
                      <a:pt x="9243" y="44881"/>
                    </a:cubicBezTo>
                    <a:close/>
                    <a:moveTo>
                      <a:pt x="8672" y="17252"/>
                    </a:moveTo>
                    <a:lnTo>
                      <a:pt x="11998" y="3128"/>
                    </a:lnTo>
                    <a:lnTo>
                      <a:pt x="20661" y="0"/>
                    </a:lnTo>
                    <a:lnTo>
                      <a:pt x="20835" y="236"/>
                    </a:lnTo>
                    <a:lnTo>
                      <a:pt x="15262" y="14882"/>
                    </a:lnTo>
                    <a:lnTo>
                      <a:pt x="8672" y="17252"/>
                    </a:lnTo>
                    <a:close/>
                  </a:path>
                </a:pathLst>
              </a:custGeom>
              <a:solidFill>
                <a:srgbClr val="212020"/>
              </a:solidFill>
              <a:ln w="12687" cap="flat">
                <a:noFill/>
                <a:prstDash val="solid"/>
                <a:miter/>
              </a:ln>
            </p:spPr>
            <p:txBody>
              <a:bodyPr/>
              <a:lstStyle/>
              <a:p>
                <a:endParaRPr lang="fr-CA"/>
              </a:p>
            </p:txBody>
          </p:sp>
          <p:sp>
            <p:nvSpPr>
              <p:cNvPr id="110" name="Forme libre 53">
                <a:extLst>
                  <a:ext uri="{FF2B5EF4-FFF2-40B4-BE49-F238E27FC236}">
                    <a16:creationId xmlns:a16="http://schemas.microsoft.com/office/drawing/2014/main" id="{DBDC4168-137B-1BB3-278D-DF3D418F36D4}"/>
                  </a:ext>
                </a:extLst>
              </p:cNvPr>
              <p:cNvSpPr/>
              <p:nvPr/>
            </p:nvSpPr>
            <p:spPr>
              <a:xfrm>
                <a:off x="5664912" y="2489285"/>
                <a:ext cx="37129" cy="60254"/>
              </a:xfrm>
              <a:custGeom>
                <a:avLst/>
                <a:gdLst>
                  <a:gd name="csX0" fmla="*/ 30576 w 37129"/>
                  <a:gd name="csY0" fmla="*/ 59539 h 60254"/>
                  <a:gd name="csX1" fmla="*/ 24519 w 37129"/>
                  <a:gd name="csY1" fmla="*/ 59986 h 60254"/>
                  <a:gd name="csX2" fmla="*/ 20467 w 37129"/>
                  <a:gd name="csY2" fmla="*/ 57330 h 60254"/>
                  <a:gd name="csX3" fmla="*/ 18040 w 37129"/>
                  <a:gd name="csY3" fmla="*/ 52837 h 60254"/>
                  <a:gd name="csX4" fmla="*/ 8068 w 37129"/>
                  <a:gd name="csY4" fmla="*/ 21869 h 60254"/>
                  <a:gd name="csX5" fmla="*/ 2110 w 37129"/>
                  <a:gd name="csY5" fmla="*/ 23793 h 60254"/>
                  <a:gd name="csX6" fmla="*/ 0 w 37129"/>
                  <a:gd name="csY6" fmla="*/ 17302 h 60254"/>
                  <a:gd name="csX7" fmla="*/ 6144 w 37129"/>
                  <a:gd name="csY7" fmla="*/ 15316 h 60254"/>
                  <a:gd name="csX8" fmla="*/ 3388 w 37129"/>
                  <a:gd name="csY8" fmla="*/ 1973 h 60254"/>
                  <a:gd name="csX9" fmla="*/ 9532 w 37129"/>
                  <a:gd name="csY9" fmla="*/ 0 h 60254"/>
                  <a:gd name="csX10" fmla="*/ 13678 w 37129"/>
                  <a:gd name="csY10" fmla="*/ 12883 h 60254"/>
                  <a:gd name="csX11" fmla="*/ 22372 w 37129"/>
                  <a:gd name="csY11" fmla="*/ 10091 h 60254"/>
                  <a:gd name="csX12" fmla="*/ 24463 w 37129"/>
                  <a:gd name="csY12" fmla="*/ 16582 h 60254"/>
                  <a:gd name="csX13" fmla="*/ 15775 w 37129"/>
                  <a:gd name="csY13" fmla="*/ 19387 h 60254"/>
                  <a:gd name="csX14" fmla="*/ 25394 w 37129"/>
                  <a:gd name="csY14" fmla="*/ 49200 h 60254"/>
                  <a:gd name="csX15" fmla="*/ 27250 w 37129"/>
                  <a:gd name="csY15" fmla="*/ 52241 h 60254"/>
                  <a:gd name="csX16" fmla="*/ 30570 w 37129"/>
                  <a:gd name="csY16" fmla="*/ 52365 h 60254"/>
                  <a:gd name="csX17" fmla="*/ 35491 w 37129"/>
                  <a:gd name="csY17" fmla="*/ 50789 h 60254"/>
                  <a:gd name="csX18" fmla="*/ 37130 w 37129"/>
                  <a:gd name="csY18" fmla="*/ 55865 h 60254"/>
                  <a:gd name="csX19" fmla="*/ 35262 w 37129"/>
                  <a:gd name="csY19" fmla="*/ 57255 h 60254"/>
                  <a:gd name="csX20" fmla="*/ 32910 w 37129"/>
                  <a:gd name="csY20" fmla="*/ 58546 h 60254"/>
                  <a:gd name="csX21" fmla="*/ 30576 w 37129"/>
                  <a:gd name="csY21" fmla="*/ 59539 h 602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7129" h="60254">
                    <a:moveTo>
                      <a:pt x="30576" y="59539"/>
                    </a:moveTo>
                    <a:cubicBezTo>
                      <a:pt x="28175" y="60308"/>
                      <a:pt x="26151" y="60457"/>
                      <a:pt x="24519" y="59986"/>
                    </a:cubicBezTo>
                    <a:cubicBezTo>
                      <a:pt x="22881" y="59514"/>
                      <a:pt x="21534" y="58620"/>
                      <a:pt x="20467" y="57330"/>
                    </a:cubicBezTo>
                    <a:cubicBezTo>
                      <a:pt x="19399" y="56014"/>
                      <a:pt x="18593" y="54525"/>
                      <a:pt x="18040" y="52837"/>
                    </a:cubicBezTo>
                    <a:lnTo>
                      <a:pt x="8068" y="21869"/>
                    </a:lnTo>
                    <a:lnTo>
                      <a:pt x="2110" y="23793"/>
                    </a:lnTo>
                    <a:lnTo>
                      <a:pt x="0" y="17302"/>
                    </a:lnTo>
                    <a:lnTo>
                      <a:pt x="6144" y="15316"/>
                    </a:lnTo>
                    <a:lnTo>
                      <a:pt x="3388" y="1973"/>
                    </a:lnTo>
                    <a:lnTo>
                      <a:pt x="9532" y="0"/>
                    </a:lnTo>
                    <a:lnTo>
                      <a:pt x="13678" y="12883"/>
                    </a:lnTo>
                    <a:lnTo>
                      <a:pt x="22372" y="10091"/>
                    </a:lnTo>
                    <a:lnTo>
                      <a:pt x="24463" y="16582"/>
                    </a:lnTo>
                    <a:lnTo>
                      <a:pt x="15775" y="19387"/>
                    </a:lnTo>
                    <a:lnTo>
                      <a:pt x="25394" y="49200"/>
                    </a:lnTo>
                    <a:cubicBezTo>
                      <a:pt x="25860" y="50652"/>
                      <a:pt x="26487" y="51670"/>
                      <a:pt x="27250" y="52241"/>
                    </a:cubicBezTo>
                    <a:cubicBezTo>
                      <a:pt x="28013" y="52799"/>
                      <a:pt x="29130" y="52837"/>
                      <a:pt x="30570" y="52365"/>
                    </a:cubicBezTo>
                    <a:lnTo>
                      <a:pt x="35491" y="50789"/>
                    </a:lnTo>
                    <a:lnTo>
                      <a:pt x="37130" y="55865"/>
                    </a:lnTo>
                    <a:cubicBezTo>
                      <a:pt x="36639" y="56349"/>
                      <a:pt x="36013" y="56808"/>
                      <a:pt x="35262" y="57255"/>
                    </a:cubicBezTo>
                    <a:cubicBezTo>
                      <a:pt x="34492" y="57690"/>
                      <a:pt x="33710" y="58124"/>
                      <a:pt x="32910" y="58546"/>
                    </a:cubicBezTo>
                    <a:cubicBezTo>
                      <a:pt x="32109" y="58956"/>
                      <a:pt x="31321" y="59291"/>
                      <a:pt x="30576" y="59539"/>
                    </a:cubicBezTo>
                    <a:close/>
                  </a:path>
                </a:pathLst>
              </a:custGeom>
              <a:solidFill>
                <a:srgbClr val="212020"/>
              </a:solidFill>
              <a:ln w="12687" cap="flat">
                <a:noFill/>
                <a:prstDash val="solid"/>
                <a:miter/>
              </a:ln>
            </p:spPr>
            <p:txBody>
              <a:bodyPr/>
              <a:lstStyle/>
              <a:p>
                <a:endParaRPr lang="fr-CA"/>
              </a:p>
            </p:txBody>
          </p:sp>
          <p:sp>
            <p:nvSpPr>
              <p:cNvPr id="111" name="Forme libre 54">
                <a:extLst>
                  <a:ext uri="{FF2B5EF4-FFF2-40B4-BE49-F238E27FC236}">
                    <a16:creationId xmlns:a16="http://schemas.microsoft.com/office/drawing/2014/main" id="{8D6FFEE1-73CC-E38A-EED2-6B60F61DA031}"/>
                  </a:ext>
                </a:extLst>
              </p:cNvPr>
              <p:cNvSpPr/>
              <p:nvPr/>
            </p:nvSpPr>
            <p:spPr>
              <a:xfrm>
                <a:off x="5706980" y="2467776"/>
                <a:ext cx="45916" cy="69747"/>
              </a:xfrm>
              <a:custGeom>
                <a:avLst/>
                <a:gdLst>
                  <a:gd name="csX0" fmla="*/ 29951 w 45916"/>
                  <a:gd name="csY0" fmla="*/ 68537 h 69747"/>
                  <a:gd name="csX1" fmla="*/ 17558 w 45916"/>
                  <a:gd name="csY1" fmla="*/ 69257 h 69747"/>
                  <a:gd name="csX2" fmla="*/ 8088 w 45916"/>
                  <a:gd name="csY2" fmla="*/ 63275 h 69747"/>
                  <a:gd name="csX3" fmla="*/ 1740 w 45916"/>
                  <a:gd name="csY3" fmla="*/ 50243 h 69747"/>
                  <a:gd name="csX4" fmla="*/ 250 w 45916"/>
                  <a:gd name="csY4" fmla="*/ 35758 h 69747"/>
                  <a:gd name="csX5" fmla="*/ 5196 w 45916"/>
                  <a:gd name="csY5" fmla="*/ 25717 h 69747"/>
                  <a:gd name="csX6" fmla="*/ 16416 w 45916"/>
                  <a:gd name="csY6" fmla="*/ 19710 h 69747"/>
                  <a:gd name="csX7" fmla="*/ 28127 w 45916"/>
                  <a:gd name="csY7" fmla="*/ 19089 h 69747"/>
                  <a:gd name="csX8" fmla="*/ 36958 w 45916"/>
                  <a:gd name="csY8" fmla="*/ 24712 h 69747"/>
                  <a:gd name="csX9" fmla="*/ 42785 w 45916"/>
                  <a:gd name="csY9" fmla="*/ 36615 h 69747"/>
                  <a:gd name="csX10" fmla="*/ 43846 w 45916"/>
                  <a:gd name="csY10" fmla="*/ 40338 h 69747"/>
                  <a:gd name="csX11" fmla="*/ 10359 w 45916"/>
                  <a:gd name="csY11" fmla="*/ 49883 h 69747"/>
                  <a:gd name="csX12" fmla="*/ 14623 w 45916"/>
                  <a:gd name="csY12" fmla="*/ 58596 h 69747"/>
                  <a:gd name="csX13" fmla="*/ 20487 w 45916"/>
                  <a:gd name="csY13" fmla="*/ 62567 h 69747"/>
                  <a:gd name="csX14" fmla="*/ 28307 w 45916"/>
                  <a:gd name="csY14" fmla="*/ 62108 h 69747"/>
                  <a:gd name="csX15" fmla="*/ 33371 w 45916"/>
                  <a:gd name="csY15" fmla="*/ 59849 h 69747"/>
                  <a:gd name="csX16" fmla="*/ 36573 w 45916"/>
                  <a:gd name="csY16" fmla="*/ 56597 h 69747"/>
                  <a:gd name="csX17" fmla="*/ 37963 w 45916"/>
                  <a:gd name="csY17" fmla="*/ 52564 h 69747"/>
                  <a:gd name="csX18" fmla="*/ 37634 w 45916"/>
                  <a:gd name="csY18" fmla="*/ 48058 h 69747"/>
                  <a:gd name="csX19" fmla="*/ 45249 w 45916"/>
                  <a:gd name="csY19" fmla="*/ 45874 h 69747"/>
                  <a:gd name="csX20" fmla="*/ 45782 w 45916"/>
                  <a:gd name="csY20" fmla="*/ 53147 h 69747"/>
                  <a:gd name="csX21" fmla="*/ 43424 w 45916"/>
                  <a:gd name="csY21" fmla="*/ 59626 h 69747"/>
                  <a:gd name="csX22" fmla="*/ 38106 w 45916"/>
                  <a:gd name="csY22" fmla="*/ 64864 h 69747"/>
                  <a:gd name="csX23" fmla="*/ 29951 w 45916"/>
                  <a:gd name="csY23" fmla="*/ 68537 h 69747"/>
                  <a:gd name="csX24" fmla="*/ 8882 w 45916"/>
                  <a:gd name="csY24" fmla="*/ 43987 h 69747"/>
                  <a:gd name="csX25" fmla="*/ 34115 w 45916"/>
                  <a:gd name="csY25" fmla="*/ 36788 h 69747"/>
                  <a:gd name="csX26" fmla="*/ 31366 w 45916"/>
                  <a:gd name="csY26" fmla="*/ 30483 h 69747"/>
                  <a:gd name="csX27" fmla="*/ 27599 w 45916"/>
                  <a:gd name="csY27" fmla="*/ 26859 h 69747"/>
                  <a:gd name="csX28" fmla="*/ 23106 w 45916"/>
                  <a:gd name="csY28" fmla="*/ 25506 h 69747"/>
                  <a:gd name="csX29" fmla="*/ 17968 w 45916"/>
                  <a:gd name="csY29" fmla="*/ 26164 h 69747"/>
                  <a:gd name="csX30" fmla="*/ 11489 w 45916"/>
                  <a:gd name="csY30" fmla="*/ 29639 h 69747"/>
                  <a:gd name="csX31" fmla="*/ 8460 w 45916"/>
                  <a:gd name="csY31" fmla="*/ 35485 h 69747"/>
                  <a:gd name="csX32" fmla="*/ 8882 w 45916"/>
                  <a:gd name="csY32" fmla="*/ 43987 h 69747"/>
                  <a:gd name="csX33" fmla="*/ 10204 w 45916"/>
                  <a:gd name="csY33" fmla="*/ 16396 h 69747"/>
                  <a:gd name="csX34" fmla="*/ 14486 w 45916"/>
                  <a:gd name="csY34" fmla="*/ 2532 h 69747"/>
                  <a:gd name="csX35" fmla="*/ 23361 w 45916"/>
                  <a:gd name="csY35" fmla="*/ 0 h 69747"/>
                  <a:gd name="csX36" fmla="*/ 23516 w 45916"/>
                  <a:gd name="csY36" fmla="*/ 236 h 69747"/>
                  <a:gd name="csX37" fmla="*/ 16944 w 45916"/>
                  <a:gd name="csY37" fmla="*/ 14472 h 69747"/>
                  <a:gd name="csX38" fmla="*/ 10204 w 45916"/>
                  <a:gd name="csY38" fmla="*/ 16396 h 697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5916" h="69747">
                    <a:moveTo>
                      <a:pt x="29951" y="68537"/>
                    </a:moveTo>
                    <a:cubicBezTo>
                      <a:pt x="25347" y="69853"/>
                      <a:pt x="21207" y="70101"/>
                      <a:pt x="17558" y="69257"/>
                    </a:cubicBezTo>
                    <a:cubicBezTo>
                      <a:pt x="13903" y="68413"/>
                      <a:pt x="10750" y="66415"/>
                      <a:pt x="8088" y="63275"/>
                    </a:cubicBezTo>
                    <a:cubicBezTo>
                      <a:pt x="5438" y="60135"/>
                      <a:pt x="3322" y="55791"/>
                      <a:pt x="1740" y="50243"/>
                    </a:cubicBezTo>
                    <a:cubicBezTo>
                      <a:pt x="145" y="44620"/>
                      <a:pt x="-358" y="39804"/>
                      <a:pt x="250" y="35758"/>
                    </a:cubicBezTo>
                    <a:cubicBezTo>
                      <a:pt x="852" y="31724"/>
                      <a:pt x="2497" y="28373"/>
                      <a:pt x="5196" y="25717"/>
                    </a:cubicBezTo>
                    <a:cubicBezTo>
                      <a:pt x="7890" y="23073"/>
                      <a:pt x="11638" y="21063"/>
                      <a:pt x="16416" y="19710"/>
                    </a:cubicBezTo>
                    <a:cubicBezTo>
                      <a:pt x="20779" y="18456"/>
                      <a:pt x="24683" y="18258"/>
                      <a:pt x="28127" y="19089"/>
                    </a:cubicBezTo>
                    <a:cubicBezTo>
                      <a:pt x="31559" y="19933"/>
                      <a:pt x="34500" y="21820"/>
                      <a:pt x="36958" y="24712"/>
                    </a:cubicBezTo>
                    <a:cubicBezTo>
                      <a:pt x="39428" y="27628"/>
                      <a:pt x="41376" y="31600"/>
                      <a:pt x="42785" y="36615"/>
                    </a:cubicBezTo>
                    <a:lnTo>
                      <a:pt x="43846" y="40338"/>
                    </a:lnTo>
                    <a:lnTo>
                      <a:pt x="10359" y="49883"/>
                    </a:lnTo>
                    <a:cubicBezTo>
                      <a:pt x="11539" y="53569"/>
                      <a:pt x="12960" y="56473"/>
                      <a:pt x="14623" y="58596"/>
                    </a:cubicBezTo>
                    <a:cubicBezTo>
                      <a:pt x="16261" y="60706"/>
                      <a:pt x="18235" y="62034"/>
                      <a:pt x="20487" y="62567"/>
                    </a:cubicBezTo>
                    <a:cubicBezTo>
                      <a:pt x="22759" y="63113"/>
                      <a:pt x="25365" y="62952"/>
                      <a:pt x="28307" y="62108"/>
                    </a:cubicBezTo>
                    <a:cubicBezTo>
                      <a:pt x="30324" y="61537"/>
                      <a:pt x="32005" y="60792"/>
                      <a:pt x="33371" y="59849"/>
                    </a:cubicBezTo>
                    <a:cubicBezTo>
                      <a:pt x="34742" y="58918"/>
                      <a:pt x="35797" y="57839"/>
                      <a:pt x="36573" y="56597"/>
                    </a:cubicBezTo>
                    <a:cubicBezTo>
                      <a:pt x="37318" y="55356"/>
                      <a:pt x="37783" y="54003"/>
                      <a:pt x="37963" y="52564"/>
                    </a:cubicBezTo>
                    <a:cubicBezTo>
                      <a:pt x="38118" y="51111"/>
                      <a:pt x="38000" y="49610"/>
                      <a:pt x="37634" y="48058"/>
                    </a:cubicBezTo>
                    <a:lnTo>
                      <a:pt x="45249" y="45874"/>
                    </a:lnTo>
                    <a:cubicBezTo>
                      <a:pt x="45900" y="48381"/>
                      <a:pt x="46068" y="50801"/>
                      <a:pt x="45782" y="53147"/>
                    </a:cubicBezTo>
                    <a:cubicBezTo>
                      <a:pt x="45497" y="55505"/>
                      <a:pt x="44703" y="57665"/>
                      <a:pt x="43424" y="59626"/>
                    </a:cubicBezTo>
                    <a:cubicBezTo>
                      <a:pt x="42121" y="61587"/>
                      <a:pt x="40358" y="63337"/>
                      <a:pt x="38106" y="64864"/>
                    </a:cubicBezTo>
                    <a:cubicBezTo>
                      <a:pt x="35853" y="66403"/>
                      <a:pt x="33154" y="67631"/>
                      <a:pt x="29951" y="68537"/>
                    </a:cubicBezTo>
                    <a:close/>
                    <a:moveTo>
                      <a:pt x="8882" y="43987"/>
                    </a:moveTo>
                    <a:lnTo>
                      <a:pt x="34115" y="36788"/>
                    </a:lnTo>
                    <a:cubicBezTo>
                      <a:pt x="33383" y="34182"/>
                      <a:pt x="32458" y="32084"/>
                      <a:pt x="31366" y="30483"/>
                    </a:cubicBezTo>
                    <a:cubicBezTo>
                      <a:pt x="30274" y="28882"/>
                      <a:pt x="29027" y="27666"/>
                      <a:pt x="27599" y="26859"/>
                    </a:cubicBezTo>
                    <a:cubicBezTo>
                      <a:pt x="26197" y="26052"/>
                      <a:pt x="24683" y="25593"/>
                      <a:pt x="23106" y="25506"/>
                    </a:cubicBezTo>
                    <a:cubicBezTo>
                      <a:pt x="21511" y="25419"/>
                      <a:pt x="19792" y="25643"/>
                      <a:pt x="17968" y="26164"/>
                    </a:cubicBezTo>
                    <a:cubicBezTo>
                      <a:pt x="15250" y="26933"/>
                      <a:pt x="13096" y="28100"/>
                      <a:pt x="11489" y="29639"/>
                    </a:cubicBezTo>
                    <a:cubicBezTo>
                      <a:pt x="9882" y="31178"/>
                      <a:pt x="8870" y="33127"/>
                      <a:pt x="8460" y="35485"/>
                    </a:cubicBezTo>
                    <a:cubicBezTo>
                      <a:pt x="8038" y="37831"/>
                      <a:pt x="8187" y="40661"/>
                      <a:pt x="8882" y="43987"/>
                    </a:cubicBezTo>
                    <a:close/>
                    <a:moveTo>
                      <a:pt x="10204" y="16396"/>
                    </a:moveTo>
                    <a:lnTo>
                      <a:pt x="14486" y="2532"/>
                    </a:lnTo>
                    <a:lnTo>
                      <a:pt x="23361" y="0"/>
                    </a:lnTo>
                    <a:lnTo>
                      <a:pt x="23516" y="236"/>
                    </a:lnTo>
                    <a:lnTo>
                      <a:pt x="16944" y="14472"/>
                    </a:lnTo>
                    <a:lnTo>
                      <a:pt x="10204" y="16396"/>
                    </a:lnTo>
                    <a:close/>
                  </a:path>
                </a:pathLst>
              </a:custGeom>
              <a:solidFill>
                <a:srgbClr val="212020"/>
              </a:solidFill>
              <a:ln w="12687" cap="flat">
                <a:noFill/>
                <a:prstDash val="solid"/>
                <a:miter/>
              </a:ln>
            </p:spPr>
            <p:txBody>
              <a:bodyPr/>
              <a:lstStyle/>
              <a:p>
                <a:endParaRPr lang="fr-CA"/>
              </a:p>
            </p:txBody>
          </p:sp>
          <p:sp>
            <p:nvSpPr>
              <p:cNvPr id="112" name="Forme libre 55">
                <a:extLst>
                  <a:ext uri="{FF2B5EF4-FFF2-40B4-BE49-F238E27FC236}">
                    <a16:creationId xmlns:a16="http://schemas.microsoft.com/office/drawing/2014/main" id="{8061F204-861E-FE5F-9D76-3C78BD1EFA97}"/>
                  </a:ext>
                </a:extLst>
              </p:cNvPr>
              <p:cNvSpPr/>
              <p:nvPr/>
            </p:nvSpPr>
            <p:spPr>
              <a:xfrm>
                <a:off x="5790953" y="2464517"/>
                <a:ext cx="47580" cy="69462"/>
              </a:xfrm>
              <a:custGeom>
                <a:avLst/>
                <a:gdLst>
                  <a:gd name="csX0" fmla="*/ 13678 w 47580"/>
                  <a:gd name="csY0" fmla="*/ 69463 h 69462"/>
                  <a:gd name="csX1" fmla="*/ 0 w 47580"/>
                  <a:gd name="csY1" fmla="*/ 6535 h 69462"/>
                  <a:gd name="csX2" fmla="*/ 6305 w 47580"/>
                  <a:gd name="csY2" fmla="*/ 5158 h 69462"/>
                  <a:gd name="csX3" fmla="*/ 8576 w 47580"/>
                  <a:gd name="csY3" fmla="*/ 11736 h 69462"/>
                  <a:gd name="csX4" fmla="*/ 9203 w 47580"/>
                  <a:gd name="csY4" fmla="*/ 11599 h 69462"/>
                  <a:gd name="csX5" fmla="*/ 14137 w 47580"/>
                  <a:gd name="csY5" fmla="*/ 4351 h 69462"/>
                  <a:gd name="csX6" fmla="*/ 22267 w 47580"/>
                  <a:gd name="csY6" fmla="*/ 553 h 69462"/>
                  <a:gd name="csX7" fmla="*/ 32922 w 47580"/>
                  <a:gd name="csY7" fmla="*/ 975 h 69462"/>
                  <a:gd name="csX8" fmla="*/ 41095 w 47580"/>
                  <a:gd name="csY8" fmla="*/ 7739 h 69462"/>
                  <a:gd name="csX9" fmla="*/ 46469 w 47580"/>
                  <a:gd name="csY9" fmla="*/ 21603 h 69462"/>
                  <a:gd name="csX10" fmla="*/ 47152 w 47580"/>
                  <a:gd name="csY10" fmla="*/ 35839 h 69462"/>
                  <a:gd name="csX11" fmla="*/ 42467 w 47580"/>
                  <a:gd name="csY11" fmla="*/ 45297 h 69462"/>
                  <a:gd name="csX12" fmla="*/ 33400 w 47580"/>
                  <a:gd name="csY12" fmla="*/ 50001 h 69462"/>
                  <a:gd name="csX13" fmla="*/ 27479 w 47580"/>
                  <a:gd name="csY13" fmla="*/ 50535 h 69462"/>
                  <a:gd name="csX14" fmla="*/ 22111 w 47580"/>
                  <a:gd name="csY14" fmla="*/ 49294 h 69462"/>
                  <a:gd name="csX15" fmla="*/ 17463 w 47580"/>
                  <a:gd name="csY15" fmla="*/ 46104 h 69462"/>
                  <a:gd name="csX16" fmla="*/ 16930 w 47580"/>
                  <a:gd name="csY16" fmla="*/ 46228 h 69462"/>
                  <a:gd name="csX17" fmla="*/ 21596 w 47580"/>
                  <a:gd name="csY17" fmla="*/ 67750 h 69462"/>
                  <a:gd name="csX18" fmla="*/ 13678 w 47580"/>
                  <a:gd name="csY18" fmla="*/ 69463 h 69462"/>
                  <a:gd name="csX19" fmla="*/ 29366 w 47580"/>
                  <a:gd name="csY19" fmla="*/ 43622 h 69462"/>
                  <a:gd name="csX20" fmla="*/ 36205 w 47580"/>
                  <a:gd name="csY20" fmla="*/ 40295 h 69462"/>
                  <a:gd name="csX21" fmla="*/ 39128 w 47580"/>
                  <a:gd name="csY21" fmla="*/ 33903 h 69462"/>
                  <a:gd name="csX22" fmla="*/ 38402 w 47580"/>
                  <a:gd name="csY22" fmla="*/ 24023 h 69462"/>
                  <a:gd name="csX23" fmla="*/ 37992 w 47580"/>
                  <a:gd name="csY23" fmla="*/ 22125 h 69462"/>
                  <a:gd name="csX24" fmla="*/ 34380 w 47580"/>
                  <a:gd name="csY24" fmla="*/ 12481 h 69462"/>
                  <a:gd name="csX25" fmla="*/ 29037 w 47580"/>
                  <a:gd name="csY25" fmla="*/ 8037 h 69462"/>
                  <a:gd name="csX26" fmla="*/ 21894 w 47580"/>
                  <a:gd name="csY26" fmla="*/ 7901 h 69462"/>
                  <a:gd name="csX27" fmla="*/ 15062 w 47580"/>
                  <a:gd name="csY27" fmla="*/ 11413 h 69462"/>
                  <a:gd name="csX28" fmla="*/ 12182 w 47580"/>
                  <a:gd name="csY28" fmla="*/ 18116 h 69462"/>
                  <a:gd name="csX29" fmla="*/ 12927 w 47580"/>
                  <a:gd name="csY29" fmla="*/ 27859 h 69462"/>
                  <a:gd name="csX30" fmla="*/ 13225 w 47580"/>
                  <a:gd name="csY30" fmla="*/ 29212 h 69462"/>
                  <a:gd name="csX31" fmla="*/ 15961 w 47580"/>
                  <a:gd name="csY31" fmla="*/ 37242 h 69462"/>
                  <a:gd name="csX32" fmla="*/ 19803 w 47580"/>
                  <a:gd name="csY32" fmla="*/ 41934 h 69462"/>
                  <a:gd name="csX33" fmla="*/ 24420 w 47580"/>
                  <a:gd name="csY33" fmla="*/ 43845 h 69462"/>
                  <a:gd name="csX34" fmla="*/ 29366 w 47580"/>
                  <a:gd name="csY34" fmla="*/ 43622 h 69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7580" h="69462">
                    <a:moveTo>
                      <a:pt x="13678" y="69463"/>
                    </a:moveTo>
                    <a:lnTo>
                      <a:pt x="0" y="6535"/>
                    </a:lnTo>
                    <a:lnTo>
                      <a:pt x="6305" y="5158"/>
                    </a:lnTo>
                    <a:lnTo>
                      <a:pt x="8576" y="11736"/>
                    </a:lnTo>
                    <a:lnTo>
                      <a:pt x="9203" y="11599"/>
                    </a:lnTo>
                    <a:cubicBezTo>
                      <a:pt x="10258" y="8608"/>
                      <a:pt x="11897" y="6188"/>
                      <a:pt x="14137" y="4351"/>
                    </a:cubicBezTo>
                    <a:cubicBezTo>
                      <a:pt x="16383" y="2514"/>
                      <a:pt x="19095" y="1248"/>
                      <a:pt x="22267" y="553"/>
                    </a:cubicBezTo>
                    <a:cubicBezTo>
                      <a:pt x="26226" y="-303"/>
                      <a:pt x="29782" y="-167"/>
                      <a:pt x="32922" y="975"/>
                    </a:cubicBezTo>
                    <a:cubicBezTo>
                      <a:pt x="36056" y="2117"/>
                      <a:pt x="38793" y="4376"/>
                      <a:pt x="41095" y="7739"/>
                    </a:cubicBezTo>
                    <a:cubicBezTo>
                      <a:pt x="43404" y="11103"/>
                      <a:pt x="45191" y="15720"/>
                      <a:pt x="46469" y="21603"/>
                    </a:cubicBezTo>
                    <a:cubicBezTo>
                      <a:pt x="47673" y="27139"/>
                      <a:pt x="47897" y="31868"/>
                      <a:pt x="47152" y="35839"/>
                    </a:cubicBezTo>
                    <a:cubicBezTo>
                      <a:pt x="46414" y="39811"/>
                      <a:pt x="44850" y="42951"/>
                      <a:pt x="42467" y="45297"/>
                    </a:cubicBezTo>
                    <a:cubicBezTo>
                      <a:pt x="40084" y="47631"/>
                      <a:pt x="37061" y="49207"/>
                      <a:pt x="33400" y="50001"/>
                    </a:cubicBezTo>
                    <a:cubicBezTo>
                      <a:pt x="31358" y="50448"/>
                      <a:pt x="29385" y="50622"/>
                      <a:pt x="27479" y="50535"/>
                    </a:cubicBezTo>
                    <a:cubicBezTo>
                      <a:pt x="25580" y="50448"/>
                      <a:pt x="23793" y="50026"/>
                      <a:pt x="22111" y="49294"/>
                    </a:cubicBezTo>
                    <a:cubicBezTo>
                      <a:pt x="20454" y="48561"/>
                      <a:pt x="18891" y="47494"/>
                      <a:pt x="17463" y="46104"/>
                    </a:cubicBezTo>
                    <a:lnTo>
                      <a:pt x="16930" y="46228"/>
                    </a:lnTo>
                    <a:lnTo>
                      <a:pt x="21596" y="67750"/>
                    </a:lnTo>
                    <a:lnTo>
                      <a:pt x="13678" y="69463"/>
                    </a:lnTo>
                    <a:close/>
                    <a:moveTo>
                      <a:pt x="29366" y="43622"/>
                    </a:moveTo>
                    <a:cubicBezTo>
                      <a:pt x="32308" y="42976"/>
                      <a:pt x="34585" y="41872"/>
                      <a:pt x="36205" y="40295"/>
                    </a:cubicBezTo>
                    <a:cubicBezTo>
                      <a:pt x="37794" y="38719"/>
                      <a:pt x="38780" y="36597"/>
                      <a:pt x="39128" y="33903"/>
                    </a:cubicBezTo>
                    <a:cubicBezTo>
                      <a:pt x="39500" y="31210"/>
                      <a:pt x="39252" y="27921"/>
                      <a:pt x="38402" y="24023"/>
                    </a:cubicBezTo>
                    <a:lnTo>
                      <a:pt x="37992" y="22125"/>
                    </a:lnTo>
                    <a:cubicBezTo>
                      <a:pt x="37086" y="17979"/>
                      <a:pt x="35882" y="14777"/>
                      <a:pt x="34380" y="12481"/>
                    </a:cubicBezTo>
                    <a:cubicBezTo>
                      <a:pt x="32879" y="10209"/>
                      <a:pt x="31104" y="8720"/>
                      <a:pt x="29037" y="8037"/>
                    </a:cubicBezTo>
                    <a:cubicBezTo>
                      <a:pt x="26964" y="7355"/>
                      <a:pt x="24588" y="7305"/>
                      <a:pt x="21894" y="7901"/>
                    </a:cubicBezTo>
                    <a:cubicBezTo>
                      <a:pt x="18953" y="8546"/>
                      <a:pt x="16669" y="9713"/>
                      <a:pt x="15062" y="11413"/>
                    </a:cubicBezTo>
                    <a:cubicBezTo>
                      <a:pt x="13442" y="13114"/>
                      <a:pt x="12486" y="15348"/>
                      <a:pt x="12182" y="18116"/>
                    </a:cubicBezTo>
                    <a:cubicBezTo>
                      <a:pt x="11866" y="20883"/>
                      <a:pt x="12132" y="24135"/>
                      <a:pt x="12927" y="27859"/>
                    </a:cubicBezTo>
                    <a:lnTo>
                      <a:pt x="13225" y="29212"/>
                    </a:lnTo>
                    <a:cubicBezTo>
                      <a:pt x="13951" y="32513"/>
                      <a:pt x="14863" y="35194"/>
                      <a:pt x="15961" y="37242"/>
                    </a:cubicBezTo>
                    <a:cubicBezTo>
                      <a:pt x="17066" y="39302"/>
                      <a:pt x="18351" y="40854"/>
                      <a:pt x="19803" y="41934"/>
                    </a:cubicBezTo>
                    <a:cubicBezTo>
                      <a:pt x="21267" y="42989"/>
                      <a:pt x="22806" y="43622"/>
                      <a:pt x="24420" y="43845"/>
                    </a:cubicBezTo>
                    <a:cubicBezTo>
                      <a:pt x="26046" y="44056"/>
                      <a:pt x="27684" y="43982"/>
                      <a:pt x="29366" y="43622"/>
                    </a:cubicBezTo>
                    <a:close/>
                  </a:path>
                </a:pathLst>
              </a:custGeom>
              <a:solidFill>
                <a:srgbClr val="212020"/>
              </a:solidFill>
              <a:ln w="12687" cap="flat">
                <a:noFill/>
                <a:prstDash val="solid"/>
                <a:miter/>
              </a:ln>
            </p:spPr>
            <p:txBody>
              <a:bodyPr/>
              <a:lstStyle/>
              <a:p>
                <a:endParaRPr lang="fr-CA"/>
              </a:p>
            </p:txBody>
          </p:sp>
          <p:sp>
            <p:nvSpPr>
              <p:cNvPr id="113" name="Forme libre 56">
                <a:extLst>
                  <a:ext uri="{FF2B5EF4-FFF2-40B4-BE49-F238E27FC236}">
                    <a16:creationId xmlns:a16="http://schemas.microsoft.com/office/drawing/2014/main" id="{940BFD50-F968-9720-F8EC-326285153970}"/>
                  </a:ext>
                </a:extLst>
              </p:cNvPr>
              <p:cNvSpPr/>
              <p:nvPr/>
            </p:nvSpPr>
            <p:spPr>
              <a:xfrm>
                <a:off x="5851602" y="2453823"/>
                <a:ext cx="24022" cy="52354"/>
              </a:xfrm>
              <a:custGeom>
                <a:avLst/>
                <a:gdLst>
                  <a:gd name="csX0" fmla="*/ 8564 w 24022"/>
                  <a:gd name="csY0" fmla="*/ 52354 h 52354"/>
                  <a:gd name="csX1" fmla="*/ 0 w 24022"/>
                  <a:gd name="csY1" fmla="*/ 4656 h 52354"/>
                  <a:gd name="csX2" fmla="*/ 6442 w 24022"/>
                  <a:gd name="csY2" fmla="*/ 3502 h 52354"/>
                  <a:gd name="csX3" fmla="*/ 8595 w 24022"/>
                  <a:gd name="csY3" fmla="*/ 11259 h 52354"/>
                  <a:gd name="csX4" fmla="*/ 9216 w 24022"/>
                  <a:gd name="csY4" fmla="*/ 11135 h 52354"/>
                  <a:gd name="csX5" fmla="*/ 10444 w 24022"/>
                  <a:gd name="csY5" fmla="*/ 6468 h 52354"/>
                  <a:gd name="csX6" fmla="*/ 13287 w 24022"/>
                  <a:gd name="csY6" fmla="*/ 2496 h 52354"/>
                  <a:gd name="csX7" fmla="*/ 18400 w 24022"/>
                  <a:gd name="csY7" fmla="*/ 225 h 52354"/>
                  <a:gd name="csX8" fmla="*/ 20945 w 24022"/>
                  <a:gd name="csY8" fmla="*/ 2 h 52354"/>
                  <a:gd name="csX9" fmla="*/ 22713 w 24022"/>
                  <a:gd name="csY9" fmla="*/ 200 h 52354"/>
                  <a:gd name="csX10" fmla="*/ 24023 w 24022"/>
                  <a:gd name="csY10" fmla="*/ 7548 h 52354"/>
                  <a:gd name="csX11" fmla="*/ 21032 w 24022"/>
                  <a:gd name="csY11" fmla="*/ 8069 h 52354"/>
                  <a:gd name="csX12" fmla="*/ 15906 w 24022"/>
                  <a:gd name="csY12" fmla="*/ 10080 h 52354"/>
                  <a:gd name="csX13" fmla="*/ 12765 w 24022"/>
                  <a:gd name="csY13" fmla="*/ 13679 h 52354"/>
                  <a:gd name="csX14" fmla="*/ 11450 w 24022"/>
                  <a:gd name="csY14" fmla="*/ 18594 h 52354"/>
                  <a:gd name="csX15" fmla="*/ 11791 w 24022"/>
                  <a:gd name="csY15" fmla="*/ 24353 h 52354"/>
                  <a:gd name="csX16" fmla="*/ 16563 w 24022"/>
                  <a:gd name="csY16" fmla="*/ 50927 h 52354"/>
                  <a:gd name="csX17" fmla="*/ 8564 w 24022"/>
                  <a:gd name="csY17" fmla="*/ 52354 h 52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022" h="52354">
                    <a:moveTo>
                      <a:pt x="8564" y="52354"/>
                    </a:moveTo>
                    <a:lnTo>
                      <a:pt x="0" y="4656"/>
                    </a:lnTo>
                    <a:lnTo>
                      <a:pt x="6442" y="3502"/>
                    </a:lnTo>
                    <a:lnTo>
                      <a:pt x="8595" y="11259"/>
                    </a:lnTo>
                    <a:lnTo>
                      <a:pt x="9216" y="11135"/>
                    </a:lnTo>
                    <a:cubicBezTo>
                      <a:pt x="9445" y="9534"/>
                      <a:pt x="9842" y="7982"/>
                      <a:pt x="10444" y="6468"/>
                    </a:cubicBezTo>
                    <a:cubicBezTo>
                      <a:pt x="11046" y="4966"/>
                      <a:pt x="11983" y="3638"/>
                      <a:pt x="13287" y="2496"/>
                    </a:cubicBezTo>
                    <a:cubicBezTo>
                      <a:pt x="14584" y="1367"/>
                      <a:pt x="16284" y="610"/>
                      <a:pt x="18400" y="225"/>
                    </a:cubicBezTo>
                    <a:cubicBezTo>
                      <a:pt x="19306" y="51"/>
                      <a:pt x="20150" y="-11"/>
                      <a:pt x="20945" y="2"/>
                    </a:cubicBezTo>
                    <a:cubicBezTo>
                      <a:pt x="21727" y="14"/>
                      <a:pt x="22298" y="76"/>
                      <a:pt x="22713" y="200"/>
                    </a:cubicBezTo>
                    <a:lnTo>
                      <a:pt x="24023" y="7548"/>
                    </a:lnTo>
                    <a:lnTo>
                      <a:pt x="21032" y="8069"/>
                    </a:lnTo>
                    <a:cubicBezTo>
                      <a:pt x="18971" y="8454"/>
                      <a:pt x="17258" y="9112"/>
                      <a:pt x="15906" y="10080"/>
                    </a:cubicBezTo>
                    <a:cubicBezTo>
                      <a:pt x="14547" y="11036"/>
                      <a:pt x="13510" y="12239"/>
                      <a:pt x="12765" y="13679"/>
                    </a:cubicBezTo>
                    <a:cubicBezTo>
                      <a:pt x="12033" y="15131"/>
                      <a:pt x="11593" y="16770"/>
                      <a:pt x="11450" y="18594"/>
                    </a:cubicBezTo>
                    <a:cubicBezTo>
                      <a:pt x="11319" y="20431"/>
                      <a:pt x="11425" y="22343"/>
                      <a:pt x="11791" y="24353"/>
                    </a:cubicBezTo>
                    <a:lnTo>
                      <a:pt x="16563" y="50927"/>
                    </a:lnTo>
                    <a:lnTo>
                      <a:pt x="8564" y="52354"/>
                    </a:lnTo>
                    <a:close/>
                  </a:path>
                </a:pathLst>
              </a:custGeom>
              <a:solidFill>
                <a:srgbClr val="212020"/>
              </a:solidFill>
              <a:ln w="12687" cap="flat">
                <a:noFill/>
                <a:prstDash val="solid"/>
                <a:miter/>
              </a:ln>
            </p:spPr>
            <p:txBody>
              <a:bodyPr/>
              <a:lstStyle/>
              <a:p>
                <a:endParaRPr lang="fr-CA"/>
              </a:p>
            </p:txBody>
          </p:sp>
          <p:sp>
            <p:nvSpPr>
              <p:cNvPr id="116" name="Forme libre 57">
                <a:extLst>
                  <a:ext uri="{FF2B5EF4-FFF2-40B4-BE49-F238E27FC236}">
                    <a16:creationId xmlns:a16="http://schemas.microsoft.com/office/drawing/2014/main" id="{4CD3EE7D-B9FB-6230-E80F-946D9EBA4512}"/>
                  </a:ext>
                </a:extLst>
              </p:cNvPr>
              <p:cNvSpPr/>
              <p:nvPr/>
            </p:nvSpPr>
            <p:spPr>
              <a:xfrm>
                <a:off x="5890946" y="2447376"/>
                <a:ext cx="45789" cy="50882"/>
              </a:xfrm>
              <a:custGeom>
                <a:avLst/>
                <a:gdLst>
                  <a:gd name="csX0" fmla="*/ 26519 w 45789"/>
                  <a:gd name="csY0" fmla="*/ 50522 h 50882"/>
                  <a:gd name="csX1" fmla="*/ 13871 w 45789"/>
                  <a:gd name="csY1" fmla="*/ 49592 h 50882"/>
                  <a:gd name="csX2" fmla="*/ 5121 w 45789"/>
                  <a:gd name="csY2" fmla="*/ 42418 h 50882"/>
                  <a:gd name="csX3" fmla="*/ 504 w 45789"/>
                  <a:gd name="csY3" fmla="*/ 28641 h 50882"/>
                  <a:gd name="csX4" fmla="*/ 1081 w 45789"/>
                  <a:gd name="csY4" fmla="*/ 14094 h 50882"/>
                  <a:gd name="csX5" fmla="*/ 7479 w 45789"/>
                  <a:gd name="csY5" fmla="*/ 4798 h 50882"/>
                  <a:gd name="csX6" fmla="*/ 19370 w 45789"/>
                  <a:gd name="csY6" fmla="*/ 354 h 50882"/>
                  <a:gd name="csX7" fmla="*/ 32023 w 45789"/>
                  <a:gd name="csY7" fmla="*/ 1298 h 50882"/>
                  <a:gd name="csX8" fmla="*/ 40718 w 45789"/>
                  <a:gd name="csY8" fmla="*/ 8434 h 50882"/>
                  <a:gd name="csX9" fmla="*/ 45285 w 45789"/>
                  <a:gd name="csY9" fmla="*/ 22249 h 50882"/>
                  <a:gd name="csX10" fmla="*/ 44758 w 45789"/>
                  <a:gd name="csY10" fmla="*/ 36758 h 50882"/>
                  <a:gd name="csX11" fmla="*/ 38409 w 45789"/>
                  <a:gd name="csY11" fmla="*/ 46091 h 50882"/>
                  <a:gd name="csX12" fmla="*/ 26519 w 45789"/>
                  <a:gd name="csY12" fmla="*/ 50522 h 50882"/>
                  <a:gd name="csX13" fmla="*/ 25557 w 45789"/>
                  <a:gd name="csY13" fmla="*/ 43770 h 50882"/>
                  <a:gd name="csX14" fmla="*/ 33054 w 45789"/>
                  <a:gd name="csY14" fmla="*/ 40841 h 50882"/>
                  <a:gd name="csX15" fmla="*/ 36932 w 45789"/>
                  <a:gd name="csY15" fmla="*/ 34474 h 50882"/>
                  <a:gd name="csX16" fmla="*/ 37131 w 45789"/>
                  <a:gd name="csY16" fmla="*/ 24445 h 50882"/>
                  <a:gd name="csX17" fmla="*/ 36851 w 45789"/>
                  <a:gd name="csY17" fmla="*/ 22435 h 50882"/>
                  <a:gd name="csX18" fmla="*/ 33848 w 45789"/>
                  <a:gd name="csY18" fmla="*/ 12816 h 50882"/>
                  <a:gd name="csX19" fmla="*/ 28337 w 45789"/>
                  <a:gd name="csY19" fmla="*/ 7826 h 50882"/>
                  <a:gd name="csX20" fmla="*/ 20325 w 45789"/>
                  <a:gd name="csY20" fmla="*/ 7106 h 50882"/>
                  <a:gd name="csX21" fmla="*/ 12785 w 45789"/>
                  <a:gd name="csY21" fmla="*/ 10048 h 50882"/>
                  <a:gd name="csX22" fmla="*/ 8900 w 45789"/>
                  <a:gd name="csY22" fmla="*/ 16378 h 50882"/>
                  <a:gd name="csX23" fmla="*/ 8751 w 45789"/>
                  <a:gd name="csY23" fmla="*/ 26444 h 50882"/>
                  <a:gd name="csX24" fmla="*/ 9031 w 45789"/>
                  <a:gd name="csY24" fmla="*/ 28442 h 50882"/>
                  <a:gd name="csX25" fmla="*/ 11997 w 45789"/>
                  <a:gd name="csY25" fmla="*/ 38036 h 50882"/>
                  <a:gd name="csX26" fmla="*/ 17502 w 45789"/>
                  <a:gd name="csY26" fmla="*/ 43063 h 50882"/>
                  <a:gd name="csX27" fmla="*/ 25557 w 45789"/>
                  <a:gd name="csY27" fmla="*/ 43770 h 50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5789" h="50882">
                    <a:moveTo>
                      <a:pt x="26519" y="50522"/>
                    </a:moveTo>
                    <a:cubicBezTo>
                      <a:pt x="21660" y="51217"/>
                      <a:pt x="17446" y="50907"/>
                      <a:pt x="13871" y="49592"/>
                    </a:cubicBezTo>
                    <a:cubicBezTo>
                      <a:pt x="10297" y="48276"/>
                      <a:pt x="7380" y="45880"/>
                      <a:pt x="5121" y="42418"/>
                    </a:cubicBezTo>
                    <a:cubicBezTo>
                      <a:pt x="2856" y="38955"/>
                      <a:pt x="1311" y="34362"/>
                      <a:pt x="504" y="28641"/>
                    </a:cubicBezTo>
                    <a:cubicBezTo>
                      <a:pt x="-322" y="22869"/>
                      <a:pt x="-135" y="18016"/>
                      <a:pt x="1081" y="14094"/>
                    </a:cubicBezTo>
                    <a:cubicBezTo>
                      <a:pt x="2285" y="10160"/>
                      <a:pt x="4426" y="7069"/>
                      <a:pt x="7479" y="4798"/>
                    </a:cubicBezTo>
                    <a:cubicBezTo>
                      <a:pt x="10539" y="2526"/>
                      <a:pt x="14498" y="1049"/>
                      <a:pt x="19370" y="354"/>
                    </a:cubicBezTo>
                    <a:cubicBezTo>
                      <a:pt x="24223" y="-328"/>
                      <a:pt x="28436" y="-30"/>
                      <a:pt x="32023" y="1298"/>
                    </a:cubicBezTo>
                    <a:cubicBezTo>
                      <a:pt x="35585" y="2626"/>
                      <a:pt x="38490" y="4996"/>
                      <a:pt x="40718" y="8434"/>
                    </a:cubicBezTo>
                    <a:cubicBezTo>
                      <a:pt x="42939" y="11860"/>
                      <a:pt x="44460" y="16477"/>
                      <a:pt x="45285" y="22249"/>
                    </a:cubicBezTo>
                    <a:cubicBezTo>
                      <a:pt x="46104" y="27970"/>
                      <a:pt x="45924" y="32811"/>
                      <a:pt x="44758" y="36758"/>
                    </a:cubicBezTo>
                    <a:cubicBezTo>
                      <a:pt x="43585" y="40705"/>
                      <a:pt x="41469" y="43820"/>
                      <a:pt x="38409" y="46091"/>
                    </a:cubicBezTo>
                    <a:cubicBezTo>
                      <a:pt x="35343" y="48350"/>
                      <a:pt x="31384" y="49827"/>
                      <a:pt x="26519" y="50522"/>
                    </a:cubicBezTo>
                    <a:close/>
                    <a:moveTo>
                      <a:pt x="25557" y="43770"/>
                    </a:moveTo>
                    <a:cubicBezTo>
                      <a:pt x="28660" y="43336"/>
                      <a:pt x="31161" y="42356"/>
                      <a:pt x="33054" y="40841"/>
                    </a:cubicBezTo>
                    <a:cubicBezTo>
                      <a:pt x="34952" y="39339"/>
                      <a:pt x="36237" y="37217"/>
                      <a:pt x="36932" y="34474"/>
                    </a:cubicBezTo>
                    <a:cubicBezTo>
                      <a:pt x="37627" y="31744"/>
                      <a:pt x="37702" y="28392"/>
                      <a:pt x="37131" y="24445"/>
                    </a:cubicBezTo>
                    <a:lnTo>
                      <a:pt x="36851" y="22435"/>
                    </a:lnTo>
                    <a:cubicBezTo>
                      <a:pt x="36274" y="18413"/>
                      <a:pt x="35269" y="15211"/>
                      <a:pt x="33848" y="12816"/>
                    </a:cubicBezTo>
                    <a:cubicBezTo>
                      <a:pt x="32414" y="10408"/>
                      <a:pt x="30584" y="8745"/>
                      <a:pt x="28337" y="7826"/>
                    </a:cubicBezTo>
                    <a:cubicBezTo>
                      <a:pt x="26103" y="6908"/>
                      <a:pt x="23428" y="6672"/>
                      <a:pt x="20325" y="7106"/>
                    </a:cubicBezTo>
                    <a:cubicBezTo>
                      <a:pt x="17222" y="7541"/>
                      <a:pt x="14703" y="8534"/>
                      <a:pt x="12785" y="10048"/>
                    </a:cubicBezTo>
                    <a:cubicBezTo>
                      <a:pt x="10855" y="11562"/>
                      <a:pt x="9571" y="13672"/>
                      <a:pt x="8900" y="16378"/>
                    </a:cubicBezTo>
                    <a:cubicBezTo>
                      <a:pt x="8224" y="19071"/>
                      <a:pt x="8187" y="22435"/>
                      <a:pt x="8751" y="26444"/>
                    </a:cubicBezTo>
                    <a:lnTo>
                      <a:pt x="9031" y="28442"/>
                    </a:lnTo>
                    <a:cubicBezTo>
                      <a:pt x="9602" y="32401"/>
                      <a:pt x="10582" y="35591"/>
                      <a:pt x="11997" y="38036"/>
                    </a:cubicBezTo>
                    <a:cubicBezTo>
                      <a:pt x="13387" y="40469"/>
                      <a:pt x="15224" y="42145"/>
                      <a:pt x="17502" y="43063"/>
                    </a:cubicBezTo>
                    <a:cubicBezTo>
                      <a:pt x="19773" y="43981"/>
                      <a:pt x="22466" y="44230"/>
                      <a:pt x="25557" y="43770"/>
                    </a:cubicBezTo>
                    <a:close/>
                  </a:path>
                </a:pathLst>
              </a:custGeom>
              <a:solidFill>
                <a:srgbClr val="212020"/>
              </a:solidFill>
              <a:ln w="12687" cap="flat">
                <a:noFill/>
                <a:prstDash val="solid"/>
                <a:miter/>
              </a:ln>
            </p:spPr>
            <p:txBody>
              <a:bodyPr/>
              <a:lstStyle/>
              <a:p>
                <a:endParaRPr lang="fr-CA"/>
              </a:p>
            </p:txBody>
          </p:sp>
          <p:sp>
            <p:nvSpPr>
              <p:cNvPr id="117" name="Forme libre 58">
                <a:extLst>
                  <a:ext uri="{FF2B5EF4-FFF2-40B4-BE49-F238E27FC236}">
                    <a16:creationId xmlns:a16="http://schemas.microsoft.com/office/drawing/2014/main" id="{48C8C79E-4EDF-8B0E-473F-5D8EC4ACBB5E}"/>
                  </a:ext>
                </a:extLst>
              </p:cNvPr>
              <p:cNvSpPr/>
              <p:nvPr/>
            </p:nvSpPr>
            <p:spPr>
              <a:xfrm>
                <a:off x="5951867" y="2440443"/>
                <a:ext cx="40785" cy="50790"/>
              </a:xfrm>
              <a:custGeom>
                <a:avLst/>
                <a:gdLst>
                  <a:gd name="csX0" fmla="*/ 22294 w 40785"/>
                  <a:gd name="csY0" fmla="*/ 50580 h 50790"/>
                  <a:gd name="csX1" fmla="*/ 13482 w 40785"/>
                  <a:gd name="csY1" fmla="*/ 50443 h 50790"/>
                  <a:gd name="csX2" fmla="*/ 6947 w 40785"/>
                  <a:gd name="csY2" fmla="*/ 48122 h 50790"/>
                  <a:gd name="csX3" fmla="*/ 2734 w 40785"/>
                  <a:gd name="csY3" fmla="*/ 43915 h 50790"/>
                  <a:gd name="csX4" fmla="*/ 853 w 40785"/>
                  <a:gd name="csY4" fmla="*/ 37982 h 50790"/>
                  <a:gd name="csX5" fmla="*/ 760 w 40785"/>
                  <a:gd name="csY5" fmla="*/ 37113 h 50790"/>
                  <a:gd name="csX6" fmla="*/ 785 w 40785"/>
                  <a:gd name="csY6" fmla="*/ 36431 h 50790"/>
                  <a:gd name="csX7" fmla="*/ 8766 w 40785"/>
                  <a:gd name="csY7" fmla="*/ 35624 h 50790"/>
                  <a:gd name="csX8" fmla="*/ 8729 w 40785"/>
                  <a:gd name="csY8" fmla="*/ 36269 h 50790"/>
                  <a:gd name="csX9" fmla="*/ 8791 w 40785"/>
                  <a:gd name="csY9" fmla="*/ 36828 h 50790"/>
                  <a:gd name="csX10" fmla="*/ 10987 w 40785"/>
                  <a:gd name="csY10" fmla="*/ 41706 h 50790"/>
                  <a:gd name="csX11" fmla="*/ 15698 w 40785"/>
                  <a:gd name="csY11" fmla="*/ 43828 h 50790"/>
                  <a:gd name="csX12" fmla="*/ 22083 w 40785"/>
                  <a:gd name="csY12" fmla="*/ 43927 h 50790"/>
                  <a:gd name="csX13" fmla="*/ 27607 w 40785"/>
                  <a:gd name="csY13" fmla="*/ 42599 h 50790"/>
                  <a:gd name="csX14" fmla="*/ 31454 w 40785"/>
                  <a:gd name="csY14" fmla="*/ 39794 h 50790"/>
                  <a:gd name="csX15" fmla="*/ 32553 w 40785"/>
                  <a:gd name="csY15" fmla="*/ 35562 h 50790"/>
                  <a:gd name="csX16" fmla="*/ 30114 w 40785"/>
                  <a:gd name="csY16" fmla="*/ 31131 h 50790"/>
                  <a:gd name="csX17" fmla="*/ 24684 w 40785"/>
                  <a:gd name="csY17" fmla="*/ 29120 h 50790"/>
                  <a:gd name="csX18" fmla="*/ 17789 w 40785"/>
                  <a:gd name="csY18" fmla="*/ 27867 h 50790"/>
                  <a:gd name="csX19" fmla="*/ 11751 w 40785"/>
                  <a:gd name="csY19" fmla="*/ 26625 h 50790"/>
                  <a:gd name="csX20" fmla="*/ 6234 w 40785"/>
                  <a:gd name="csY20" fmla="*/ 24677 h 50790"/>
                  <a:gd name="csX21" fmla="*/ 2094 w 40785"/>
                  <a:gd name="csY21" fmla="*/ 21251 h 50790"/>
                  <a:gd name="csX22" fmla="*/ 78 w 40785"/>
                  <a:gd name="csY22" fmla="*/ 15467 h 50790"/>
                  <a:gd name="csX23" fmla="*/ 841 w 40785"/>
                  <a:gd name="csY23" fmla="*/ 9659 h 50790"/>
                  <a:gd name="csX24" fmla="*/ 4223 w 40785"/>
                  <a:gd name="csY24" fmla="*/ 5054 h 50790"/>
                  <a:gd name="csX25" fmla="*/ 9976 w 40785"/>
                  <a:gd name="csY25" fmla="*/ 1839 h 50790"/>
                  <a:gd name="csX26" fmla="*/ 17721 w 40785"/>
                  <a:gd name="csY26" fmla="*/ 189 h 50790"/>
                  <a:gd name="csX27" fmla="*/ 25850 w 40785"/>
                  <a:gd name="csY27" fmla="*/ 400 h 50790"/>
                  <a:gd name="csX28" fmla="*/ 31851 w 40785"/>
                  <a:gd name="csY28" fmla="*/ 2671 h 50790"/>
                  <a:gd name="csX29" fmla="*/ 35662 w 40785"/>
                  <a:gd name="csY29" fmla="*/ 6506 h 50790"/>
                  <a:gd name="csX30" fmla="*/ 37257 w 40785"/>
                  <a:gd name="csY30" fmla="*/ 11396 h 50790"/>
                  <a:gd name="csX31" fmla="*/ 37362 w 40785"/>
                  <a:gd name="csY31" fmla="*/ 12439 h 50790"/>
                  <a:gd name="csX32" fmla="*/ 37362 w 40785"/>
                  <a:gd name="csY32" fmla="*/ 13233 h 50790"/>
                  <a:gd name="csX33" fmla="*/ 29481 w 40785"/>
                  <a:gd name="csY33" fmla="*/ 14015 h 50790"/>
                  <a:gd name="csX34" fmla="*/ 29375 w 40785"/>
                  <a:gd name="csY34" fmla="*/ 13010 h 50790"/>
                  <a:gd name="csX35" fmla="*/ 28054 w 40785"/>
                  <a:gd name="csY35" fmla="*/ 9584 h 50790"/>
                  <a:gd name="csX36" fmla="*/ 24473 w 40785"/>
                  <a:gd name="csY36" fmla="*/ 7151 h 50790"/>
                  <a:gd name="csX37" fmla="*/ 17913 w 40785"/>
                  <a:gd name="csY37" fmla="*/ 6742 h 50790"/>
                  <a:gd name="csX38" fmla="*/ 13377 w 40785"/>
                  <a:gd name="csY38" fmla="*/ 7611 h 50790"/>
                  <a:gd name="csX39" fmla="*/ 10299 w 40785"/>
                  <a:gd name="csY39" fmla="*/ 9212 h 50790"/>
                  <a:gd name="csX40" fmla="*/ 8555 w 40785"/>
                  <a:gd name="csY40" fmla="*/ 11421 h 50790"/>
                  <a:gd name="csX41" fmla="*/ 8182 w 40785"/>
                  <a:gd name="csY41" fmla="*/ 14102 h 50790"/>
                  <a:gd name="csX42" fmla="*/ 10112 w 40785"/>
                  <a:gd name="csY42" fmla="*/ 17627 h 50790"/>
                  <a:gd name="csX43" fmla="*/ 14500 w 40785"/>
                  <a:gd name="csY43" fmla="*/ 19315 h 50790"/>
                  <a:gd name="csX44" fmla="*/ 20309 w 40785"/>
                  <a:gd name="csY44" fmla="*/ 20581 h 50790"/>
                  <a:gd name="csX45" fmla="*/ 27067 w 40785"/>
                  <a:gd name="csY45" fmla="*/ 21810 h 50790"/>
                  <a:gd name="csX46" fmla="*/ 33440 w 40785"/>
                  <a:gd name="csY46" fmla="*/ 23622 h 50790"/>
                  <a:gd name="csX47" fmla="*/ 38330 w 40785"/>
                  <a:gd name="csY47" fmla="*/ 27159 h 50790"/>
                  <a:gd name="csX48" fmla="*/ 40689 w 40785"/>
                  <a:gd name="csY48" fmla="*/ 33638 h 50790"/>
                  <a:gd name="csX49" fmla="*/ 39894 w 40785"/>
                  <a:gd name="csY49" fmla="*/ 40477 h 50790"/>
                  <a:gd name="csX50" fmla="*/ 36183 w 40785"/>
                  <a:gd name="csY50" fmla="*/ 45578 h 50790"/>
                  <a:gd name="csX51" fmla="*/ 30145 w 40785"/>
                  <a:gd name="csY51" fmla="*/ 48904 h 50790"/>
                  <a:gd name="csX52" fmla="*/ 22294 w 40785"/>
                  <a:gd name="csY52" fmla="*/ 50580 h 50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40785" h="50790">
                    <a:moveTo>
                      <a:pt x="22294" y="50580"/>
                    </a:moveTo>
                    <a:cubicBezTo>
                      <a:pt x="18987" y="50903"/>
                      <a:pt x="16051" y="50853"/>
                      <a:pt x="13482" y="50443"/>
                    </a:cubicBezTo>
                    <a:cubicBezTo>
                      <a:pt x="10894" y="50009"/>
                      <a:pt x="8741" y="49240"/>
                      <a:pt x="6947" y="48122"/>
                    </a:cubicBezTo>
                    <a:cubicBezTo>
                      <a:pt x="5179" y="47005"/>
                      <a:pt x="3758" y="45603"/>
                      <a:pt x="2734" y="43915"/>
                    </a:cubicBezTo>
                    <a:cubicBezTo>
                      <a:pt x="1697" y="42227"/>
                      <a:pt x="1077" y="40253"/>
                      <a:pt x="853" y="37982"/>
                    </a:cubicBezTo>
                    <a:cubicBezTo>
                      <a:pt x="816" y="37684"/>
                      <a:pt x="791" y="37399"/>
                      <a:pt x="760" y="37113"/>
                    </a:cubicBezTo>
                    <a:cubicBezTo>
                      <a:pt x="735" y="36840"/>
                      <a:pt x="735" y="36617"/>
                      <a:pt x="785" y="36431"/>
                    </a:cubicBezTo>
                    <a:lnTo>
                      <a:pt x="8766" y="35624"/>
                    </a:lnTo>
                    <a:cubicBezTo>
                      <a:pt x="8722" y="35872"/>
                      <a:pt x="8704" y="36096"/>
                      <a:pt x="8729" y="36269"/>
                    </a:cubicBezTo>
                    <a:cubicBezTo>
                      <a:pt x="8753" y="36455"/>
                      <a:pt x="8772" y="36642"/>
                      <a:pt x="8791" y="36828"/>
                    </a:cubicBezTo>
                    <a:cubicBezTo>
                      <a:pt x="9057" y="38963"/>
                      <a:pt x="9796" y="40589"/>
                      <a:pt x="10987" y="41706"/>
                    </a:cubicBezTo>
                    <a:cubicBezTo>
                      <a:pt x="12185" y="42810"/>
                      <a:pt x="13755" y="43518"/>
                      <a:pt x="15698" y="43828"/>
                    </a:cubicBezTo>
                    <a:cubicBezTo>
                      <a:pt x="17640" y="44113"/>
                      <a:pt x="19769" y="44163"/>
                      <a:pt x="22083" y="43927"/>
                    </a:cubicBezTo>
                    <a:cubicBezTo>
                      <a:pt x="24107" y="43716"/>
                      <a:pt x="25944" y="43269"/>
                      <a:pt x="27607" y="42599"/>
                    </a:cubicBezTo>
                    <a:cubicBezTo>
                      <a:pt x="29270" y="41904"/>
                      <a:pt x="30548" y="40961"/>
                      <a:pt x="31454" y="39794"/>
                    </a:cubicBezTo>
                    <a:cubicBezTo>
                      <a:pt x="32354" y="38628"/>
                      <a:pt x="32720" y="37213"/>
                      <a:pt x="32553" y="35562"/>
                    </a:cubicBezTo>
                    <a:cubicBezTo>
                      <a:pt x="32342" y="33551"/>
                      <a:pt x="31541" y="32062"/>
                      <a:pt x="30114" y="31131"/>
                    </a:cubicBezTo>
                    <a:cubicBezTo>
                      <a:pt x="28687" y="30200"/>
                      <a:pt x="26887" y="29517"/>
                      <a:pt x="24684" y="29120"/>
                    </a:cubicBezTo>
                    <a:cubicBezTo>
                      <a:pt x="22487" y="28735"/>
                      <a:pt x="20185" y="28313"/>
                      <a:pt x="17789" y="27867"/>
                    </a:cubicBezTo>
                    <a:cubicBezTo>
                      <a:pt x="15797" y="27519"/>
                      <a:pt x="13768" y="27109"/>
                      <a:pt x="11751" y="26625"/>
                    </a:cubicBezTo>
                    <a:cubicBezTo>
                      <a:pt x="9715" y="26141"/>
                      <a:pt x="7891" y="25496"/>
                      <a:pt x="6234" y="24677"/>
                    </a:cubicBezTo>
                    <a:cubicBezTo>
                      <a:pt x="4577" y="23858"/>
                      <a:pt x="3193" y="22703"/>
                      <a:pt x="2094" y="21251"/>
                    </a:cubicBezTo>
                    <a:cubicBezTo>
                      <a:pt x="984" y="19787"/>
                      <a:pt x="326" y="17850"/>
                      <a:pt x="78" y="15467"/>
                    </a:cubicBezTo>
                    <a:cubicBezTo>
                      <a:pt x="-146" y="13332"/>
                      <a:pt x="115" y="11396"/>
                      <a:pt x="841" y="9659"/>
                    </a:cubicBezTo>
                    <a:cubicBezTo>
                      <a:pt x="1567" y="7921"/>
                      <a:pt x="2690" y="6382"/>
                      <a:pt x="4223" y="5054"/>
                    </a:cubicBezTo>
                    <a:cubicBezTo>
                      <a:pt x="5762" y="3726"/>
                      <a:pt x="7674" y="2658"/>
                      <a:pt x="9976" y="1839"/>
                    </a:cubicBezTo>
                    <a:cubicBezTo>
                      <a:pt x="12266" y="1020"/>
                      <a:pt x="14847" y="486"/>
                      <a:pt x="17721" y="189"/>
                    </a:cubicBezTo>
                    <a:cubicBezTo>
                      <a:pt x="20780" y="-122"/>
                      <a:pt x="23486" y="-47"/>
                      <a:pt x="25850" y="400"/>
                    </a:cubicBezTo>
                    <a:cubicBezTo>
                      <a:pt x="28202" y="846"/>
                      <a:pt x="30213" y="1591"/>
                      <a:pt x="31851" y="2671"/>
                    </a:cubicBezTo>
                    <a:cubicBezTo>
                      <a:pt x="33508" y="3738"/>
                      <a:pt x="34781" y="5017"/>
                      <a:pt x="35662" y="6506"/>
                    </a:cubicBezTo>
                    <a:cubicBezTo>
                      <a:pt x="36562" y="7983"/>
                      <a:pt x="37089" y="9609"/>
                      <a:pt x="37257" y="11396"/>
                    </a:cubicBezTo>
                    <a:cubicBezTo>
                      <a:pt x="37313" y="11756"/>
                      <a:pt x="37337" y="12104"/>
                      <a:pt x="37362" y="12439"/>
                    </a:cubicBezTo>
                    <a:cubicBezTo>
                      <a:pt x="37412" y="12774"/>
                      <a:pt x="37406" y="13047"/>
                      <a:pt x="37362" y="13233"/>
                    </a:cubicBezTo>
                    <a:lnTo>
                      <a:pt x="29481" y="14015"/>
                    </a:lnTo>
                    <a:lnTo>
                      <a:pt x="29375" y="13010"/>
                    </a:lnTo>
                    <a:cubicBezTo>
                      <a:pt x="29245" y="11793"/>
                      <a:pt x="28811" y="10639"/>
                      <a:pt x="28054" y="9584"/>
                    </a:cubicBezTo>
                    <a:cubicBezTo>
                      <a:pt x="27309" y="8504"/>
                      <a:pt x="26111" y="7698"/>
                      <a:pt x="24473" y="7151"/>
                    </a:cubicBezTo>
                    <a:cubicBezTo>
                      <a:pt x="22853" y="6605"/>
                      <a:pt x="20656" y="6469"/>
                      <a:pt x="17913" y="6742"/>
                    </a:cubicBezTo>
                    <a:cubicBezTo>
                      <a:pt x="16144" y="6928"/>
                      <a:pt x="14630" y="7214"/>
                      <a:pt x="13377" y="7611"/>
                    </a:cubicBezTo>
                    <a:cubicBezTo>
                      <a:pt x="12111" y="8020"/>
                      <a:pt x="11087" y="8554"/>
                      <a:pt x="10299" y="9212"/>
                    </a:cubicBezTo>
                    <a:cubicBezTo>
                      <a:pt x="9498" y="9894"/>
                      <a:pt x="8915" y="10627"/>
                      <a:pt x="8555" y="11421"/>
                    </a:cubicBezTo>
                    <a:cubicBezTo>
                      <a:pt x="8213" y="12240"/>
                      <a:pt x="8083" y="13134"/>
                      <a:pt x="8182" y="14102"/>
                    </a:cubicBezTo>
                    <a:cubicBezTo>
                      <a:pt x="8350" y="15691"/>
                      <a:pt x="8983" y="16870"/>
                      <a:pt x="10112" y="17627"/>
                    </a:cubicBezTo>
                    <a:cubicBezTo>
                      <a:pt x="11236" y="18372"/>
                      <a:pt x="12694" y="18930"/>
                      <a:pt x="14500" y="19315"/>
                    </a:cubicBezTo>
                    <a:cubicBezTo>
                      <a:pt x="16293" y="19687"/>
                      <a:pt x="18236" y="20109"/>
                      <a:pt x="20309" y="20581"/>
                    </a:cubicBezTo>
                    <a:cubicBezTo>
                      <a:pt x="22512" y="20978"/>
                      <a:pt x="24764" y="21388"/>
                      <a:pt x="27067" y="21810"/>
                    </a:cubicBezTo>
                    <a:cubicBezTo>
                      <a:pt x="29357" y="22232"/>
                      <a:pt x="31479" y="22840"/>
                      <a:pt x="33440" y="23622"/>
                    </a:cubicBezTo>
                    <a:cubicBezTo>
                      <a:pt x="35401" y="24416"/>
                      <a:pt x="37033" y="25595"/>
                      <a:pt x="38330" y="27159"/>
                    </a:cubicBezTo>
                    <a:cubicBezTo>
                      <a:pt x="39627" y="28723"/>
                      <a:pt x="40422" y="30895"/>
                      <a:pt x="40689" y="33638"/>
                    </a:cubicBezTo>
                    <a:cubicBezTo>
                      <a:pt x="40949" y="36195"/>
                      <a:pt x="40682" y="38491"/>
                      <a:pt x="39894" y="40477"/>
                    </a:cubicBezTo>
                    <a:cubicBezTo>
                      <a:pt x="39112" y="42475"/>
                      <a:pt x="37884" y="44176"/>
                      <a:pt x="36183" y="45578"/>
                    </a:cubicBezTo>
                    <a:cubicBezTo>
                      <a:pt x="34508" y="46968"/>
                      <a:pt x="32503" y="48085"/>
                      <a:pt x="30145" y="48904"/>
                    </a:cubicBezTo>
                    <a:cubicBezTo>
                      <a:pt x="27774" y="49724"/>
                      <a:pt x="25168" y="50295"/>
                      <a:pt x="22294" y="50580"/>
                    </a:cubicBezTo>
                    <a:close/>
                  </a:path>
                </a:pathLst>
              </a:custGeom>
              <a:solidFill>
                <a:srgbClr val="212020"/>
              </a:solidFill>
              <a:ln w="12687" cap="flat">
                <a:noFill/>
                <a:prstDash val="solid"/>
                <a:miter/>
              </a:ln>
            </p:spPr>
            <p:txBody>
              <a:bodyPr/>
              <a:lstStyle/>
              <a:p>
                <a:endParaRPr lang="fr-CA"/>
              </a:p>
            </p:txBody>
          </p:sp>
          <p:sp>
            <p:nvSpPr>
              <p:cNvPr id="118" name="Forme libre 59">
                <a:extLst>
                  <a:ext uri="{FF2B5EF4-FFF2-40B4-BE49-F238E27FC236}">
                    <a16:creationId xmlns:a16="http://schemas.microsoft.com/office/drawing/2014/main" id="{DBBB5368-BEFB-7B27-9DD0-61C379DA7B46}"/>
                  </a:ext>
                </a:extLst>
              </p:cNvPr>
              <p:cNvSpPr/>
              <p:nvPr/>
            </p:nvSpPr>
            <p:spPr>
              <a:xfrm>
                <a:off x="6009101" y="2435684"/>
                <a:ext cx="43622" cy="66770"/>
              </a:xfrm>
              <a:custGeom>
                <a:avLst/>
                <a:gdLst>
                  <a:gd name="csX0" fmla="*/ 3661 w 43622"/>
                  <a:gd name="csY0" fmla="*/ 66770 h 66770"/>
                  <a:gd name="csX1" fmla="*/ 0 w 43622"/>
                  <a:gd name="csY1" fmla="*/ 2465 h 66770"/>
                  <a:gd name="csX2" fmla="*/ 6435 w 43622"/>
                  <a:gd name="csY2" fmla="*/ 2093 h 66770"/>
                  <a:gd name="csX3" fmla="*/ 7658 w 43622"/>
                  <a:gd name="csY3" fmla="*/ 8944 h 66770"/>
                  <a:gd name="csX4" fmla="*/ 8291 w 43622"/>
                  <a:gd name="csY4" fmla="*/ 8907 h 66770"/>
                  <a:gd name="csX5" fmla="*/ 14298 w 43622"/>
                  <a:gd name="csY5" fmla="*/ 2527 h 66770"/>
                  <a:gd name="csX6" fmla="*/ 22924 w 43622"/>
                  <a:gd name="csY6" fmla="*/ 45 h 66770"/>
                  <a:gd name="csX7" fmla="*/ 33375 w 43622"/>
                  <a:gd name="csY7" fmla="*/ 2130 h 66770"/>
                  <a:gd name="csX8" fmla="*/ 40388 w 43622"/>
                  <a:gd name="csY8" fmla="*/ 10073 h 66770"/>
                  <a:gd name="csX9" fmla="*/ 43528 w 43622"/>
                  <a:gd name="csY9" fmla="*/ 24620 h 66770"/>
                  <a:gd name="csX10" fmla="*/ 41983 w 43622"/>
                  <a:gd name="csY10" fmla="*/ 38782 h 66770"/>
                  <a:gd name="csX11" fmla="*/ 35882 w 43622"/>
                  <a:gd name="csY11" fmla="*/ 47383 h 66770"/>
                  <a:gd name="csX12" fmla="*/ 26189 w 43622"/>
                  <a:gd name="csY12" fmla="*/ 50622 h 66770"/>
                  <a:gd name="csX13" fmla="*/ 20268 w 43622"/>
                  <a:gd name="csY13" fmla="*/ 50225 h 66770"/>
                  <a:gd name="csX14" fmla="*/ 15148 w 43622"/>
                  <a:gd name="csY14" fmla="*/ 48165 h 66770"/>
                  <a:gd name="csX15" fmla="*/ 11059 w 43622"/>
                  <a:gd name="csY15" fmla="*/ 44280 h 66770"/>
                  <a:gd name="csX16" fmla="*/ 10513 w 43622"/>
                  <a:gd name="csY16" fmla="*/ 44317 h 66770"/>
                  <a:gd name="csX17" fmla="*/ 11766 w 43622"/>
                  <a:gd name="csY17" fmla="*/ 66298 h 66770"/>
                  <a:gd name="csX18" fmla="*/ 3661 w 43622"/>
                  <a:gd name="csY18" fmla="*/ 66770 h 66770"/>
                  <a:gd name="csX19" fmla="*/ 23210 w 43622"/>
                  <a:gd name="csY19" fmla="*/ 43684 h 66770"/>
                  <a:gd name="csX20" fmla="*/ 30471 w 43622"/>
                  <a:gd name="csY20" fmla="*/ 41475 h 66770"/>
                  <a:gd name="csX21" fmla="*/ 34374 w 43622"/>
                  <a:gd name="csY21" fmla="*/ 35617 h 66770"/>
                  <a:gd name="csX22" fmla="*/ 35193 w 43622"/>
                  <a:gd name="csY22" fmla="*/ 25737 h 66770"/>
                  <a:gd name="csX23" fmla="*/ 35075 w 43622"/>
                  <a:gd name="csY23" fmla="*/ 23801 h 66770"/>
                  <a:gd name="csX24" fmla="*/ 33028 w 43622"/>
                  <a:gd name="csY24" fmla="*/ 13722 h 66770"/>
                  <a:gd name="csX25" fmla="*/ 28429 w 43622"/>
                  <a:gd name="csY25" fmla="*/ 8497 h 66770"/>
                  <a:gd name="csX26" fmla="*/ 21398 w 43622"/>
                  <a:gd name="csY26" fmla="*/ 7244 h 66770"/>
                  <a:gd name="csX27" fmla="*/ 14106 w 43622"/>
                  <a:gd name="csY27" fmla="*/ 9639 h 66770"/>
                  <a:gd name="csX28" fmla="*/ 10221 w 43622"/>
                  <a:gd name="csY28" fmla="*/ 15820 h 66770"/>
                  <a:gd name="csX29" fmla="*/ 9433 w 43622"/>
                  <a:gd name="csY29" fmla="*/ 25551 h 66770"/>
                  <a:gd name="csX30" fmla="*/ 9507 w 43622"/>
                  <a:gd name="csY30" fmla="*/ 26928 h 66770"/>
                  <a:gd name="csX31" fmla="*/ 10960 w 43622"/>
                  <a:gd name="csY31" fmla="*/ 35294 h 66770"/>
                  <a:gd name="csX32" fmla="*/ 14031 w 43622"/>
                  <a:gd name="csY32" fmla="*/ 40519 h 66770"/>
                  <a:gd name="csX33" fmla="*/ 18289 w 43622"/>
                  <a:gd name="csY33" fmla="*/ 43138 h 66770"/>
                  <a:gd name="csX34" fmla="*/ 23210 w 43622"/>
                  <a:gd name="csY34" fmla="*/ 43684 h 667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3622" h="66770">
                    <a:moveTo>
                      <a:pt x="3661" y="66770"/>
                    </a:moveTo>
                    <a:lnTo>
                      <a:pt x="0" y="2465"/>
                    </a:lnTo>
                    <a:lnTo>
                      <a:pt x="6435" y="2093"/>
                    </a:lnTo>
                    <a:lnTo>
                      <a:pt x="7658" y="8944"/>
                    </a:lnTo>
                    <a:lnTo>
                      <a:pt x="8291" y="8907"/>
                    </a:lnTo>
                    <a:cubicBezTo>
                      <a:pt x="9793" y="6114"/>
                      <a:pt x="11804" y="3992"/>
                      <a:pt x="14298" y="2527"/>
                    </a:cubicBezTo>
                    <a:cubicBezTo>
                      <a:pt x="16799" y="1063"/>
                      <a:pt x="19673" y="231"/>
                      <a:pt x="22924" y="45"/>
                    </a:cubicBezTo>
                    <a:cubicBezTo>
                      <a:pt x="26971" y="-191"/>
                      <a:pt x="30458" y="504"/>
                      <a:pt x="33375" y="2130"/>
                    </a:cubicBezTo>
                    <a:cubicBezTo>
                      <a:pt x="36310" y="3743"/>
                      <a:pt x="38644" y="6387"/>
                      <a:pt x="40388" y="10073"/>
                    </a:cubicBezTo>
                    <a:cubicBezTo>
                      <a:pt x="42138" y="13760"/>
                      <a:pt x="43180" y="18613"/>
                      <a:pt x="43528" y="24620"/>
                    </a:cubicBezTo>
                    <a:cubicBezTo>
                      <a:pt x="43851" y="30267"/>
                      <a:pt x="43348" y="34984"/>
                      <a:pt x="41983" y="38782"/>
                    </a:cubicBezTo>
                    <a:cubicBezTo>
                      <a:pt x="40623" y="42580"/>
                      <a:pt x="38588" y="45447"/>
                      <a:pt x="35882" y="47383"/>
                    </a:cubicBezTo>
                    <a:cubicBezTo>
                      <a:pt x="33164" y="49332"/>
                      <a:pt x="29925" y="50411"/>
                      <a:pt x="26189" y="50622"/>
                    </a:cubicBezTo>
                    <a:cubicBezTo>
                      <a:pt x="24110" y="50747"/>
                      <a:pt x="22130" y="50610"/>
                      <a:pt x="20268" y="50225"/>
                    </a:cubicBezTo>
                    <a:cubicBezTo>
                      <a:pt x="18382" y="49841"/>
                      <a:pt x="16694" y="49158"/>
                      <a:pt x="15148" y="48165"/>
                    </a:cubicBezTo>
                    <a:cubicBezTo>
                      <a:pt x="13628" y="47172"/>
                      <a:pt x="12250" y="45869"/>
                      <a:pt x="11059" y="44280"/>
                    </a:cubicBezTo>
                    <a:lnTo>
                      <a:pt x="10513" y="44317"/>
                    </a:lnTo>
                    <a:lnTo>
                      <a:pt x="11766" y="66298"/>
                    </a:lnTo>
                    <a:lnTo>
                      <a:pt x="3661" y="66770"/>
                    </a:lnTo>
                    <a:close/>
                    <a:moveTo>
                      <a:pt x="23210" y="43684"/>
                    </a:moveTo>
                    <a:cubicBezTo>
                      <a:pt x="26213" y="43511"/>
                      <a:pt x="28621" y="42778"/>
                      <a:pt x="30471" y="41475"/>
                    </a:cubicBezTo>
                    <a:cubicBezTo>
                      <a:pt x="32283" y="40159"/>
                      <a:pt x="33598" y="38211"/>
                      <a:pt x="34374" y="35617"/>
                    </a:cubicBezTo>
                    <a:cubicBezTo>
                      <a:pt x="35144" y="33023"/>
                      <a:pt x="35429" y="29734"/>
                      <a:pt x="35193" y="25737"/>
                    </a:cubicBezTo>
                    <a:lnTo>
                      <a:pt x="35075" y="23801"/>
                    </a:lnTo>
                    <a:cubicBezTo>
                      <a:pt x="34840" y="19581"/>
                      <a:pt x="34169" y="16217"/>
                      <a:pt x="33028" y="13722"/>
                    </a:cubicBezTo>
                    <a:cubicBezTo>
                      <a:pt x="31898" y="11240"/>
                      <a:pt x="30371" y="9502"/>
                      <a:pt x="28429" y="8497"/>
                    </a:cubicBezTo>
                    <a:cubicBezTo>
                      <a:pt x="26499" y="7504"/>
                      <a:pt x="24153" y="7082"/>
                      <a:pt x="21398" y="7244"/>
                    </a:cubicBezTo>
                    <a:cubicBezTo>
                      <a:pt x="18388" y="7417"/>
                      <a:pt x="15961" y="8212"/>
                      <a:pt x="14106" y="9639"/>
                    </a:cubicBezTo>
                    <a:cubicBezTo>
                      <a:pt x="12250" y="11066"/>
                      <a:pt x="10953" y="13127"/>
                      <a:pt x="10221" y="15820"/>
                    </a:cubicBezTo>
                    <a:cubicBezTo>
                      <a:pt x="9470" y="18501"/>
                      <a:pt x="9216" y="21753"/>
                      <a:pt x="9433" y="25551"/>
                    </a:cubicBezTo>
                    <a:lnTo>
                      <a:pt x="9507" y="26928"/>
                    </a:lnTo>
                    <a:cubicBezTo>
                      <a:pt x="9694" y="30304"/>
                      <a:pt x="10184" y="33085"/>
                      <a:pt x="10960" y="35294"/>
                    </a:cubicBezTo>
                    <a:cubicBezTo>
                      <a:pt x="11729" y="37503"/>
                      <a:pt x="12759" y="39241"/>
                      <a:pt x="14031" y="40519"/>
                    </a:cubicBezTo>
                    <a:cubicBezTo>
                      <a:pt x="15304" y="41798"/>
                      <a:pt x="16706" y="42667"/>
                      <a:pt x="18289" y="43138"/>
                    </a:cubicBezTo>
                    <a:cubicBezTo>
                      <a:pt x="19846" y="43597"/>
                      <a:pt x="21485" y="43784"/>
                      <a:pt x="23210" y="43684"/>
                    </a:cubicBezTo>
                    <a:close/>
                  </a:path>
                </a:pathLst>
              </a:custGeom>
              <a:solidFill>
                <a:srgbClr val="212020"/>
              </a:solidFill>
              <a:ln w="12687" cap="flat">
                <a:noFill/>
                <a:prstDash val="solid"/>
                <a:miter/>
              </a:ln>
            </p:spPr>
            <p:txBody>
              <a:bodyPr/>
              <a:lstStyle/>
              <a:p>
                <a:endParaRPr lang="fr-CA"/>
              </a:p>
            </p:txBody>
          </p:sp>
          <p:sp>
            <p:nvSpPr>
              <p:cNvPr id="119" name="Forme libre 60">
                <a:extLst>
                  <a:ext uri="{FF2B5EF4-FFF2-40B4-BE49-F238E27FC236}">
                    <a16:creationId xmlns:a16="http://schemas.microsoft.com/office/drawing/2014/main" id="{20856963-A8A8-2639-7C63-E72B191C04F6}"/>
                  </a:ext>
                </a:extLst>
              </p:cNvPr>
              <p:cNvSpPr/>
              <p:nvPr/>
            </p:nvSpPr>
            <p:spPr>
              <a:xfrm>
                <a:off x="6068863" y="2416726"/>
                <a:ext cx="43247" cy="67696"/>
              </a:xfrm>
              <a:custGeom>
                <a:avLst/>
                <a:gdLst>
                  <a:gd name="csX0" fmla="*/ 22458 w 43247"/>
                  <a:gd name="csY0" fmla="*/ 67693 h 67696"/>
                  <a:gd name="csX1" fmla="*/ 10301 w 43247"/>
                  <a:gd name="csY1" fmla="*/ 65124 h 67696"/>
                  <a:gd name="csX2" fmla="*/ 2730 w 43247"/>
                  <a:gd name="csY2" fmla="*/ 56883 h 67696"/>
                  <a:gd name="csX3" fmla="*/ 6 w 43247"/>
                  <a:gd name="csY3" fmla="*/ 42647 h 67696"/>
                  <a:gd name="csX4" fmla="*/ 2339 w 43247"/>
                  <a:gd name="csY4" fmla="*/ 28286 h 67696"/>
                  <a:gd name="csX5" fmla="*/ 9743 w 43247"/>
                  <a:gd name="csY5" fmla="*/ 19896 h 67696"/>
                  <a:gd name="csX6" fmla="*/ 22148 w 43247"/>
                  <a:gd name="csY6" fmla="*/ 17004 h 67696"/>
                  <a:gd name="csX7" fmla="*/ 33616 w 43247"/>
                  <a:gd name="csY7" fmla="*/ 19486 h 67696"/>
                  <a:gd name="csX8" fmla="*/ 40679 w 43247"/>
                  <a:gd name="csY8" fmla="*/ 27219 h 67696"/>
                  <a:gd name="csX9" fmla="*/ 43186 w 43247"/>
                  <a:gd name="csY9" fmla="*/ 40226 h 67696"/>
                  <a:gd name="csX10" fmla="*/ 43248 w 43247"/>
                  <a:gd name="csY10" fmla="*/ 44099 h 67696"/>
                  <a:gd name="csX11" fmla="*/ 8415 w 43247"/>
                  <a:gd name="csY11" fmla="*/ 44558 h 67696"/>
                  <a:gd name="csX12" fmla="*/ 10245 w 43247"/>
                  <a:gd name="csY12" fmla="*/ 54065 h 67696"/>
                  <a:gd name="csX13" fmla="*/ 14881 w 43247"/>
                  <a:gd name="csY13" fmla="*/ 59452 h 67696"/>
                  <a:gd name="csX14" fmla="*/ 22539 w 43247"/>
                  <a:gd name="csY14" fmla="*/ 61053 h 67696"/>
                  <a:gd name="csX15" fmla="*/ 28025 w 43247"/>
                  <a:gd name="csY15" fmla="*/ 60197 h 67696"/>
                  <a:gd name="csX16" fmla="*/ 31947 w 43247"/>
                  <a:gd name="csY16" fmla="*/ 57888 h 67696"/>
                  <a:gd name="csX17" fmla="*/ 34355 w 43247"/>
                  <a:gd name="csY17" fmla="*/ 54351 h 67696"/>
                  <a:gd name="csX18" fmla="*/ 35205 w 43247"/>
                  <a:gd name="csY18" fmla="*/ 49920 h 67696"/>
                  <a:gd name="csX19" fmla="*/ 43136 w 43247"/>
                  <a:gd name="csY19" fmla="*/ 49808 h 67696"/>
                  <a:gd name="csX20" fmla="*/ 41759 w 43247"/>
                  <a:gd name="csY20" fmla="*/ 56982 h 67696"/>
                  <a:gd name="csX21" fmla="*/ 37768 w 43247"/>
                  <a:gd name="csY21" fmla="*/ 62605 h 67696"/>
                  <a:gd name="csX22" fmla="*/ 31277 w 43247"/>
                  <a:gd name="csY22" fmla="*/ 66278 h 67696"/>
                  <a:gd name="csX23" fmla="*/ 22458 w 43247"/>
                  <a:gd name="csY23" fmla="*/ 67693 h 67696"/>
                  <a:gd name="csX24" fmla="*/ 8520 w 43247"/>
                  <a:gd name="csY24" fmla="*/ 38476 h 67696"/>
                  <a:gd name="csX25" fmla="*/ 34777 w 43247"/>
                  <a:gd name="csY25" fmla="*/ 38129 h 67696"/>
                  <a:gd name="csX26" fmla="*/ 33772 w 43247"/>
                  <a:gd name="csY26" fmla="*/ 31327 h 67696"/>
                  <a:gd name="csX27" fmla="*/ 31084 w 43247"/>
                  <a:gd name="csY27" fmla="*/ 26846 h 67696"/>
                  <a:gd name="csX28" fmla="*/ 27082 w 43247"/>
                  <a:gd name="csY28" fmla="*/ 24364 h 67696"/>
                  <a:gd name="csX29" fmla="*/ 21956 w 43247"/>
                  <a:gd name="csY29" fmla="*/ 23644 h 67696"/>
                  <a:gd name="csX30" fmla="*/ 14788 w 43247"/>
                  <a:gd name="csY30" fmla="*/ 25307 h 67696"/>
                  <a:gd name="csX31" fmla="*/ 10338 w 43247"/>
                  <a:gd name="csY31" fmla="*/ 30160 h 67696"/>
                  <a:gd name="csX32" fmla="*/ 8520 w 43247"/>
                  <a:gd name="csY32" fmla="*/ 38476 h 67696"/>
                  <a:gd name="csX33" fmla="*/ 26784 w 43247"/>
                  <a:gd name="csY33" fmla="*/ 12064 h 67696"/>
                  <a:gd name="csX34" fmla="*/ 19684 w 43247"/>
                  <a:gd name="csY34" fmla="*/ 12151 h 67696"/>
                  <a:gd name="csX35" fmla="*/ 9389 w 43247"/>
                  <a:gd name="csY35" fmla="*/ 410 h 67696"/>
                  <a:gd name="csX36" fmla="*/ 9482 w 43247"/>
                  <a:gd name="csY36" fmla="*/ 137 h 67696"/>
                  <a:gd name="csX37" fmla="*/ 18698 w 43247"/>
                  <a:gd name="csY37" fmla="*/ 0 h 67696"/>
                  <a:gd name="csX38" fmla="*/ 26784 w 43247"/>
                  <a:gd name="csY38" fmla="*/ 12064 h 676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3247" h="67696">
                    <a:moveTo>
                      <a:pt x="22458" y="67693"/>
                    </a:moveTo>
                    <a:cubicBezTo>
                      <a:pt x="17661" y="67755"/>
                      <a:pt x="13615" y="66899"/>
                      <a:pt x="10301" y="65124"/>
                    </a:cubicBezTo>
                    <a:cubicBezTo>
                      <a:pt x="7000" y="63362"/>
                      <a:pt x="4468" y="60631"/>
                      <a:pt x="2730" y="56883"/>
                    </a:cubicBezTo>
                    <a:cubicBezTo>
                      <a:pt x="986" y="53159"/>
                      <a:pt x="86" y="48418"/>
                      <a:pt x="6" y="42647"/>
                    </a:cubicBezTo>
                    <a:cubicBezTo>
                      <a:pt x="-75" y="36813"/>
                      <a:pt x="713" y="32035"/>
                      <a:pt x="2339" y="28286"/>
                    </a:cubicBezTo>
                    <a:cubicBezTo>
                      <a:pt x="3990" y="24550"/>
                      <a:pt x="6453" y="21758"/>
                      <a:pt x="9743" y="19896"/>
                    </a:cubicBezTo>
                    <a:cubicBezTo>
                      <a:pt x="13038" y="18034"/>
                      <a:pt x="17183" y="17078"/>
                      <a:pt x="22148" y="17004"/>
                    </a:cubicBezTo>
                    <a:cubicBezTo>
                      <a:pt x="26697" y="16942"/>
                      <a:pt x="30520" y="17774"/>
                      <a:pt x="33616" y="19486"/>
                    </a:cubicBezTo>
                    <a:cubicBezTo>
                      <a:pt x="36701" y="21187"/>
                      <a:pt x="39053" y="23768"/>
                      <a:pt x="40679" y="27219"/>
                    </a:cubicBezTo>
                    <a:cubicBezTo>
                      <a:pt x="42292" y="30682"/>
                      <a:pt x="43136" y="35013"/>
                      <a:pt x="43186" y="40226"/>
                    </a:cubicBezTo>
                    <a:lnTo>
                      <a:pt x="43248" y="44099"/>
                    </a:lnTo>
                    <a:lnTo>
                      <a:pt x="8415" y="44558"/>
                    </a:lnTo>
                    <a:cubicBezTo>
                      <a:pt x="8588" y="48430"/>
                      <a:pt x="9209" y="51595"/>
                      <a:pt x="10245" y="54065"/>
                    </a:cubicBezTo>
                    <a:cubicBezTo>
                      <a:pt x="11294" y="56548"/>
                      <a:pt x="12833" y="58347"/>
                      <a:pt x="14881" y="59452"/>
                    </a:cubicBezTo>
                    <a:cubicBezTo>
                      <a:pt x="16923" y="60557"/>
                      <a:pt x="19473" y="61090"/>
                      <a:pt x="22539" y="61053"/>
                    </a:cubicBezTo>
                    <a:cubicBezTo>
                      <a:pt x="24630" y="61028"/>
                      <a:pt x="26455" y="60743"/>
                      <a:pt x="28025" y="60197"/>
                    </a:cubicBezTo>
                    <a:cubicBezTo>
                      <a:pt x="29576" y="59651"/>
                      <a:pt x="30880" y="58881"/>
                      <a:pt x="31947" y="57888"/>
                    </a:cubicBezTo>
                    <a:cubicBezTo>
                      <a:pt x="33027" y="56895"/>
                      <a:pt x="33821" y="55716"/>
                      <a:pt x="34355" y="54351"/>
                    </a:cubicBezTo>
                    <a:cubicBezTo>
                      <a:pt x="34882" y="52998"/>
                      <a:pt x="35168" y="51509"/>
                      <a:pt x="35205" y="49920"/>
                    </a:cubicBezTo>
                    <a:lnTo>
                      <a:pt x="43136" y="49808"/>
                    </a:lnTo>
                    <a:cubicBezTo>
                      <a:pt x="43111" y="52390"/>
                      <a:pt x="42652" y="54773"/>
                      <a:pt x="41759" y="56982"/>
                    </a:cubicBezTo>
                    <a:cubicBezTo>
                      <a:pt x="40877" y="59167"/>
                      <a:pt x="39531" y="61041"/>
                      <a:pt x="37768" y="62605"/>
                    </a:cubicBezTo>
                    <a:cubicBezTo>
                      <a:pt x="36018" y="64156"/>
                      <a:pt x="33852" y="65385"/>
                      <a:pt x="31277" y="66278"/>
                    </a:cubicBezTo>
                    <a:cubicBezTo>
                      <a:pt x="28714" y="67172"/>
                      <a:pt x="25766" y="67644"/>
                      <a:pt x="22458" y="67693"/>
                    </a:cubicBezTo>
                    <a:close/>
                    <a:moveTo>
                      <a:pt x="8520" y="38476"/>
                    </a:moveTo>
                    <a:lnTo>
                      <a:pt x="34777" y="38129"/>
                    </a:lnTo>
                    <a:cubicBezTo>
                      <a:pt x="34740" y="35423"/>
                      <a:pt x="34398" y="33152"/>
                      <a:pt x="33772" y="31327"/>
                    </a:cubicBezTo>
                    <a:cubicBezTo>
                      <a:pt x="33126" y="29490"/>
                      <a:pt x="32233" y="27988"/>
                      <a:pt x="31084" y="26846"/>
                    </a:cubicBezTo>
                    <a:cubicBezTo>
                      <a:pt x="29924" y="25692"/>
                      <a:pt x="28584" y="24861"/>
                      <a:pt x="27082" y="24364"/>
                    </a:cubicBezTo>
                    <a:cubicBezTo>
                      <a:pt x="25580" y="23868"/>
                      <a:pt x="23867" y="23619"/>
                      <a:pt x="21956" y="23644"/>
                    </a:cubicBezTo>
                    <a:cubicBezTo>
                      <a:pt x="19126" y="23682"/>
                      <a:pt x="16749" y="24240"/>
                      <a:pt x="14788" y="25307"/>
                    </a:cubicBezTo>
                    <a:cubicBezTo>
                      <a:pt x="12833" y="26375"/>
                      <a:pt x="11350" y="27988"/>
                      <a:pt x="10338" y="30160"/>
                    </a:cubicBezTo>
                    <a:cubicBezTo>
                      <a:pt x="9321" y="32332"/>
                      <a:pt x="8712" y="35088"/>
                      <a:pt x="8520" y="38476"/>
                    </a:cubicBezTo>
                    <a:close/>
                    <a:moveTo>
                      <a:pt x="26784" y="12064"/>
                    </a:moveTo>
                    <a:lnTo>
                      <a:pt x="19684" y="12151"/>
                    </a:lnTo>
                    <a:lnTo>
                      <a:pt x="9389" y="410"/>
                    </a:lnTo>
                    <a:lnTo>
                      <a:pt x="9482" y="137"/>
                    </a:lnTo>
                    <a:lnTo>
                      <a:pt x="18698" y="0"/>
                    </a:lnTo>
                    <a:lnTo>
                      <a:pt x="26784" y="12064"/>
                    </a:lnTo>
                    <a:close/>
                  </a:path>
                </a:pathLst>
              </a:custGeom>
              <a:solidFill>
                <a:srgbClr val="212020"/>
              </a:solidFill>
              <a:ln w="12687" cap="flat">
                <a:noFill/>
                <a:prstDash val="solid"/>
                <a:miter/>
              </a:ln>
            </p:spPr>
            <p:txBody>
              <a:bodyPr/>
              <a:lstStyle/>
              <a:p>
                <a:endParaRPr lang="fr-CA"/>
              </a:p>
            </p:txBody>
          </p:sp>
          <p:sp>
            <p:nvSpPr>
              <p:cNvPr id="120" name="Forme libre 61">
                <a:extLst>
                  <a:ext uri="{FF2B5EF4-FFF2-40B4-BE49-F238E27FC236}">
                    <a16:creationId xmlns:a16="http://schemas.microsoft.com/office/drawing/2014/main" id="{9357D0F1-9D04-12BE-477A-933D7DB3BAD8}"/>
                  </a:ext>
                </a:extLst>
              </p:cNvPr>
              <p:cNvSpPr/>
              <p:nvPr/>
            </p:nvSpPr>
            <p:spPr>
              <a:xfrm>
                <a:off x="6130468" y="2434208"/>
                <a:ext cx="24227" cy="49317"/>
              </a:xfrm>
              <a:custGeom>
                <a:avLst/>
                <a:gdLst>
                  <a:gd name="csX0" fmla="*/ 0 w 24227"/>
                  <a:gd name="csY0" fmla="*/ 49132 h 49317"/>
                  <a:gd name="csX1" fmla="*/ 1092 w 24227"/>
                  <a:gd name="csY1" fmla="*/ 664 h 49317"/>
                  <a:gd name="csX2" fmla="*/ 7646 w 24227"/>
                  <a:gd name="csY2" fmla="*/ 825 h 49317"/>
                  <a:gd name="csX3" fmla="*/ 8204 w 24227"/>
                  <a:gd name="csY3" fmla="*/ 8856 h 49317"/>
                  <a:gd name="csX4" fmla="*/ 8825 w 24227"/>
                  <a:gd name="csY4" fmla="*/ 8868 h 49317"/>
                  <a:gd name="csX5" fmla="*/ 10972 w 24227"/>
                  <a:gd name="csY5" fmla="*/ 4536 h 49317"/>
                  <a:gd name="csX6" fmla="*/ 14534 w 24227"/>
                  <a:gd name="csY6" fmla="*/ 1210 h 49317"/>
                  <a:gd name="csX7" fmla="*/ 20008 w 24227"/>
                  <a:gd name="csY7" fmla="*/ 6 h 49317"/>
                  <a:gd name="csX8" fmla="*/ 22515 w 24227"/>
                  <a:gd name="csY8" fmla="*/ 279 h 49317"/>
                  <a:gd name="csX9" fmla="*/ 24228 w 24227"/>
                  <a:gd name="csY9" fmla="*/ 825 h 49317"/>
                  <a:gd name="csX10" fmla="*/ 24066 w 24227"/>
                  <a:gd name="csY10" fmla="*/ 8297 h 49317"/>
                  <a:gd name="csX11" fmla="*/ 21025 w 24227"/>
                  <a:gd name="csY11" fmla="*/ 8223 h 49317"/>
                  <a:gd name="csX12" fmla="*/ 15601 w 24227"/>
                  <a:gd name="csY12" fmla="*/ 9166 h 49317"/>
                  <a:gd name="csX13" fmla="*/ 11803 w 24227"/>
                  <a:gd name="csY13" fmla="*/ 12070 h 49317"/>
                  <a:gd name="csX14" fmla="*/ 9532 w 24227"/>
                  <a:gd name="csY14" fmla="*/ 16625 h 49317"/>
                  <a:gd name="csX15" fmla="*/ 8713 w 24227"/>
                  <a:gd name="csY15" fmla="*/ 22322 h 49317"/>
                  <a:gd name="csX16" fmla="*/ 8105 w 24227"/>
                  <a:gd name="csY16" fmla="*/ 49318 h 49317"/>
                  <a:gd name="csX17" fmla="*/ 0 w 24227"/>
                  <a:gd name="csY17" fmla="*/ 49132 h 49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227" h="49317">
                    <a:moveTo>
                      <a:pt x="0" y="49132"/>
                    </a:moveTo>
                    <a:lnTo>
                      <a:pt x="1092" y="664"/>
                    </a:lnTo>
                    <a:lnTo>
                      <a:pt x="7646" y="825"/>
                    </a:lnTo>
                    <a:lnTo>
                      <a:pt x="8204" y="8856"/>
                    </a:lnTo>
                    <a:lnTo>
                      <a:pt x="8825" y="8868"/>
                    </a:lnTo>
                    <a:cubicBezTo>
                      <a:pt x="9371" y="7354"/>
                      <a:pt x="10066" y="5902"/>
                      <a:pt x="10972" y="4536"/>
                    </a:cubicBezTo>
                    <a:cubicBezTo>
                      <a:pt x="11853" y="3184"/>
                      <a:pt x="13045" y="2066"/>
                      <a:pt x="14534" y="1210"/>
                    </a:cubicBezTo>
                    <a:cubicBezTo>
                      <a:pt x="16036" y="354"/>
                      <a:pt x="17848" y="-56"/>
                      <a:pt x="20008" y="6"/>
                    </a:cubicBezTo>
                    <a:cubicBezTo>
                      <a:pt x="20926" y="19"/>
                      <a:pt x="21770" y="118"/>
                      <a:pt x="22515" y="279"/>
                    </a:cubicBezTo>
                    <a:cubicBezTo>
                      <a:pt x="23297" y="453"/>
                      <a:pt x="23868" y="639"/>
                      <a:pt x="24228" y="825"/>
                    </a:cubicBezTo>
                    <a:lnTo>
                      <a:pt x="24066" y="8297"/>
                    </a:lnTo>
                    <a:lnTo>
                      <a:pt x="21025" y="8223"/>
                    </a:lnTo>
                    <a:cubicBezTo>
                      <a:pt x="18928" y="8173"/>
                      <a:pt x="17128" y="8496"/>
                      <a:pt x="15601" y="9166"/>
                    </a:cubicBezTo>
                    <a:cubicBezTo>
                      <a:pt x="14087" y="9836"/>
                      <a:pt x="12821" y="10804"/>
                      <a:pt x="11803" y="12070"/>
                    </a:cubicBezTo>
                    <a:cubicBezTo>
                      <a:pt x="10798" y="13336"/>
                      <a:pt x="10041" y="14851"/>
                      <a:pt x="9532" y="16625"/>
                    </a:cubicBezTo>
                    <a:cubicBezTo>
                      <a:pt x="9036" y="18400"/>
                      <a:pt x="8763" y="20299"/>
                      <a:pt x="8713" y="22322"/>
                    </a:cubicBezTo>
                    <a:lnTo>
                      <a:pt x="8105" y="49318"/>
                    </a:lnTo>
                    <a:lnTo>
                      <a:pt x="0" y="49132"/>
                    </a:lnTo>
                    <a:close/>
                  </a:path>
                </a:pathLst>
              </a:custGeom>
              <a:solidFill>
                <a:srgbClr val="212020"/>
              </a:solidFill>
              <a:ln w="12687" cap="flat">
                <a:noFill/>
                <a:prstDash val="solid"/>
                <a:miter/>
              </a:ln>
            </p:spPr>
            <p:txBody>
              <a:bodyPr/>
              <a:lstStyle/>
              <a:p>
                <a:endParaRPr lang="fr-CA"/>
              </a:p>
            </p:txBody>
          </p:sp>
          <p:sp>
            <p:nvSpPr>
              <p:cNvPr id="121" name="Forme libre 62">
                <a:extLst>
                  <a:ext uri="{FF2B5EF4-FFF2-40B4-BE49-F238E27FC236}">
                    <a16:creationId xmlns:a16="http://schemas.microsoft.com/office/drawing/2014/main" id="{A560BF64-6533-F62A-C434-915DF66F6F8E}"/>
                  </a:ext>
                </a:extLst>
              </p:cNvPr>
              <p:cNvSpPr/>
              <p:nvPr/>
            </p:nvSpPr>
            <p:spPr>
              <a:xfrm>
                <a:off x="6166771" y="2435958"/>
                <a:ext cx="43424" cy="50698"/>
              </a:xfrm>
              <a:custGeom>
                <a:avLst/>
                <a:gdLst>
                  <a:gd name="csX0" fmla="*/ 20704 w 43424"/>
                  <a:gd name="csY0" fmla="*/ 50634 h 50698"/>
                  <a:gd name="csX1" fmla="*/ 8764 w 43424"/>
                  <a:gd name="csY1" fmla="*/ 47221 h 50698"/>
                  <a:gd name="csX2" fmla="*/ 1801 w 43424"/>
                  <a:gd name="csY2" fmla="*/ 38471 h 50698"/>
                  <a:gd name="csX3" fmla="*/ 88 w 43424"/>
                  <a:gd name="csY3" fmla="*/ 24061 h 50698"/>
                  <a:gd name="csX4" fmla="*/ 3452 w 43424"/>
                  <a:gd name="csY4" fmla="*/ 9899 h 50698"/>
                  <a:gd name="csX5" fmla="*/ 11420 w 43424"/>
                  <a:gd name="csY5" fmla="*/ 2055 h 50698"/>
                  <a:gd name="csX6" fmla="*/ 24006 w 43424"/>
                  <a:gd name="csY6" fmla="*/ 69 h 50698"/>
                  <a:gd name="csX7" fmla="*/ 35276 w 43424"/>
                  <a:gd name="csY7" fmla="*/ 3346 h 50698"/>
                  <a:gd name="csX8" fmla="*/ 41754 w 43424"/>
                  <a:gd name="csY8" fmla="*/ 11562 h 50698"/>
                  <a:gd name="csX9" fmla="*/ 43343 w 43424"/>
                  <a:gd name="csY9" fmla="*/ 24718 h 50698"/>
                  <a:gd name="csX10" fmla="*/ 43120 w 43424"/>
                  <a:gd name="csY10" fmla="*/ 28578 h 50698"/>
                  <a:gd name="csX11" fmla="*/ 8342 w 43424"/>
                  <a:gd name="csY11" fmla="*/ 26568 h 50698"/>
                  <a:gd name="csX12" fmla="*/ 9509 w 43424"/>
                  <a:gd name="csY12" fmla="*/ 36187 h 50698"/>
                  <a:gd name="csX13" fmla="*/ 13741 w 43424"/>
                  <a:gd name="csY13" fmla="*/ 41884 h 50698"/>
                  <a:gd name="csX14" fmla="*/ 21275 w 43424"/>
                  <a:gd name="csY14" fmla="*/ 44031 h 50698"/>
                  <a:gd name="csX15" fmla="*/ 26786 w 43424"/>
                  <a:gd name="csY15" fmla="*/ 43559 h 50698"/>
                  <a:gd name="csX16" fmla="*/ 30869 w 43424"/>
                  <a:gd name="csY16" fmla="*/ 41536 h 50698"/>
                  <a:gd name="csX17" fmla="*/ 33526 w 43424"/>
                  <a:gd name="csY17" fmla="*/ 38185 h 50698"/>
                  <a:gd name="csX18" fmla="*/ 34692 w 43424"/>
                  <a:gd name="csY18" fmla="*/ 33816 h 50698"/>
                  <a:gd name="csX19" fmla="*/ 42598 w 43424"/>
                  <a:gd name="csY19" fmla="*/ 34275 h 50698"/>
                  <a:gd name="csX20" fmla="*/ 40712 w 43424"/>
                  <a:gd name="csY20" fmla="*/ 41313 h 50698"/>
                  <a:gd name="csX21" fmla="*/ 36355 w 43424"/>
                  <a:gd name="csY21" fmla="*/ 46650 h 50698"/>
                  <a:gd name="csX22" fmla="*/ 29616 w 43424"/>
                  <a:gd name="csY22" fmla="*/ 49865 h 50698"/>
                  <a:gd name="csX23" fmla="*/ 20704 w 43424"/>
                  <a:gd name="csY23" fmla="*/ 50634 h 50698"/>
                  <a:gd name="csX24" fmla="*/ 8876 w 43424"/>
                  <a:gd name="csY24" fmla="*/ 20511 h 50698"/>
                  <a:gd name="csX25" fmla="*/ 35102 w 43424"/>
                  <a:gd name="csY25" fmla="*/ 22025 h 50698"/>
                  <a:gd name="csX26" fmla="*/ 34568 w 43424"/>
                  <a:gd name="csY26" fmla="*/ 15161 h 50698"/>
                  <a:gd name="csX27" fmla="*/ 32210 w 43424"/>
                  <a:gd name="csY27" fmla="*/ 10507 h 50698"/>
                  <a:gd name="csX28" fmla="*/ 28399 w 43424"/>
                  <a:gd name="csY28" fmla="*/ 7752 h 50698"/>
                  <a:gd name="csX29" fmla="*/ 23336 w 43424"/>
                  <a:gd name="csY29" fmla="*/ 6672 h 50698"/>
                  <a:gd name="csX30" fmla="*/ 16075 w 43424"/>
                  <a:gd name="csY30" fmla="*/ 7814 h 50698"/>
                  <a:gd name="csX31" fmla="*/ 11284 w 43424"/>
                  <a:gd name="csY31" fmla="*/ 12332 h 50698"/>
                  <a:gd name="csX32" fmla="*/ 8876 w 43424"/>
                  <a:gd name="csY32" fmla="*/ 20511 h 506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424" h="50698">
                    <a:moveTo>
                      <a:pt x="20704" y="50634"/>
                    </a:moveTo>
                    <a:cubicBezTo>
                      <a:pt x="15926" y="50361"/>
                      <a:pt x="11929" y="49219"/>
                      <a:pt x="8764" y="47221"/>
                    </a:cubicBezTo>
                    <a:cubicBezTo>
                      <a:pt x="5587" y="45223"/>
                      <a:pt x="3266" y="42306"/>
                      <a:pt x="1801" y="38471"/>
                    </a:cubicBezTo>
                    <a:cubicBezTo>
                      <a:pt x="324" y="34623"/>
                      <a:pt x="-234" y="29832"/>
                      <a:pt x="88" y="24061"/>
                    </a:cubicBezTo>
                    <a:cubicBezTo>
                      <a:pt x="424" y="18240"/>
                      <a:pt x="1553" y="13511"/>
                      <a:pt x="3452" y="9899"/>
                    </a:cubicBezTo>
                    <a:cubicBezTo>
                      <a:pt x="5363" y="6287"/>
                      <a:pt x="8019" y="3668"/>
                      <a:pt x="11420" y="2055"/>
                    </a:cubicBezTo>
                    <a:cubicBezTo>
                      <a:pt x="14846" y="441"/>
                      <a:pt x="19041" y="-229"/>
                      <a:pt x="24006" y="69"/>
                    </a:cubicBezTo>
                    <a:cubicBezTo>
                      <a:pt x="28536" y="317"/>
                      <a:pt x="32297" y="1422"/>
                      <a:pt x="35276" y="3346"/>
                    </a:cubicBezTo>
                    <a:cubicBezTo>
                      <a:pt x="38217" y="5269"/>
                      <a:pt x="40389" y="8012"/>
                      <a:pt x="41754" y="11562"/>
                    </a:cubicBezTo>
                    <a:cubicBezTo>
                      <a:pt x="43120" y="15124"/>
                      <a:pt x="43641" y="19506"/>
                      <a:pt x="43343" y="24718"/>
                    </a:cubicBezTo>
                    <a:lnTo>
                      <a:pt x="43120" y="28578"/>
                    </a:lnTo>
                    <a:lnTo>
                      <a:pt x="8342" y="26568"/>
                    </a:lnTo>
                    <a:cubicBezTo>
                      <a:pt x="8243" y="30440"/>
                      <a:pt x="8628" y="33642"/>
                      <a:pt x="9509" y="36187"/>
                    </a:cubicBezTo>
                    <a:cubicBezTo>
                      <a:pt x="10365" y="38731"/>
                      <a:pt x="11768" y="40630"/>
                      <a:pt x="13741" y="41884"/>
                    </a:cubicBezTo>
                    <a:cubicBezTo>
                      <a:pt x="15690" y="43137"/>
                      <a:pt x="18209" y="43845"/>
                      <a:pt x="21275" y="44031"/>
                    </a:cubicBezTo>
                    <a:cubicBezTo>
                      <a:pt x="23360" y="44143"/>
                      <a:pt x="25210" y="43994"/>
                      <a:pt x="26786" y="43559"/>
                    </a:cubicBezTo>
                    <a:cubicBezTo>
                      <a:pt x="28375" y="43125"/>
                      <a:pt x="29752" y="42442"/>
                      <a:pt x="30869" y="41536"/>
                    </a:cubicBezTo>
                    <a:cubicBezTo>
                      <a:pt x="32011" y="40618"/>
                      <a:pt x="32880" y="39488"/>
                      <a:pt x="33526" y="38185"/>
                    </a:cubicBezTo>
                    <a:cubicBezTo>
                      <a:pt x="34146" y="36857"/>
                      <a:pt x="34531" y="35417"/>
                      <a:pt x="34692" y="33816"/>
                    </a:cubicBezTo>
                    <a:lnTo>
                      <a:pt x="42598" y="34275"/>
                    </a:lnTo>
                    <a:cubicBezTo>
                      <a:pt x="42387" y="36845"/>
                      <a:pt x="41767" y="39190"/>
                      <a:pt x="40712" y="41313"/>
                    </a:cubicBezTo>
                    <a:cubicBezTo>
                      <a:pt x="39669" y="43448"/>
                      <a:pt x="38217" y="45223"/>
                      <a:pt x="36355" y="46650"/>
                    </a:cubicBezTo>
                    <a:cubicBezTo>
                      <a:pt x="34494" y="48077"/>
                      <a:pt x="32235" y="49145"/>
                      <a:pt x="29616" y="49865"/>
                    </a:cubicBezTo>
                    <a:cubicBezTo>
                      <a:pt x="26985" y="50572"/>
                      <a:pt x="24006" y="50833"/>
                      <a:pt x="20704" y="50634"/>
                    </a:cubicBezTo>
                    <a:close/>
                    <a:moveTo>
                      <a:pt x="8876" y="20511"/>
                    </a:moveTo>
                    <a:lnTo>
                      <a:pt x="35102" y="22025"/>
                    </a:lnTo>
                    <a:cubicBezTo>
                      <a:pt x="35263" y="19332"/>
                      <a:pt x="35077" y="17048"/>
                      <a:pt x="34568" y="15161"/>
                    </a:cubicBezTo>
                    <a:cubicBezTo>
                      <a:pt x="34072" y="13287"/>
                      <a:pt x="33277" y="11736"/>
                      <a:pt x="32210" y="10507"/>
                    </a:cubicBezTo>
                    <a:cubicBezTo>
                      <a:pt x="31142" y="9278"/>
                      <a:pt x="29864" y="8360"/>
                      <a:pt x="28399" y="7752"/>
                    </a:cubicBezTo>
                    <a:cubicBezTo>
                      <a:pt x="26922" y="7144"/>
                      <a:pt x="25247" y="6771"/>
                      <a:pt x="23336" y="6672"/>
                    </a:cubicBezTo>
                    <a:cubicBezTo>
                      <a:pt x="20518" y="6511"/>
                      <a:pt x="18098" y="6883"/>
                      <a:pt x="16075" y="7814"/>
                    </a:cubicBezTo>
                    <a:cubicBezTo>
                      <a:pt x="14064" y="8757"/>
                      <a:pt x="12450" y="10259"/>
                      <a:pt x="11284" y="12332"/>
                    </a:cubicBezTo>
                    <a:cubicBezTo>
                      <a:pt x="10129" y="14429"/>
                      <a:pt x="9335" y="17147"/>
                      <a:pt x="8876" y="20511"/>
                    </a:cubicBezTo>
                    <a:close/>
                  </a:path>
                </a:pathLst>
              </a:custGeom>
              <a:solidFill>
                <a:srgbClr val="212020"/>
              </a:solidFill>
              <a:ln w="12687" cap="flat">
                <a:noFill/>
                <a:prstDash val="solid"/>
                <a:miter/>
              </a:ln>
            </p:spPr>
            <p:txBody>
              <a:bodyPr/>
              <a:lstStyle/>
              <a:p>
                <a:endParaRPr lang="fr-CA"/>
              </a:p>
            </p:txBody>
          </p:sp>
          <p:sp>
            <p:nvSpPr>
              <p:cNvPr id="122" name="Forme libre 63">
                <a:extLst>
                  <a:ext uri="{FF2B5EF4-FFF2-40B4-BE49-F238E27FC236}">
                    <a16:creationId xmlns:a16="http://schemas.microsoft.com/office/drawing/2014/main" id="{F8F89FC4-094E-48C8-C7F6-0D4D4F98F05B}"/>
                  </a:ext>
                </a:extLst>
              </p:cNvPr>
              <p:cNvSpPr/>
              <p:nvPr/>
            </p:nvSpPr>
            <p:spPr>
              <a:xfrm>
                <a:off x="6254027" y="2443808"/>
                <a:ext cx="43840" cy="50794"/>
              </a:xfrm>
              <a:custGeom>
                <a:avLst/>
                <a:gdLst>
                  <a:gd name="csX0" fmla="*/ 19263 w 43840"/>
                  <a:gd name="csY0" fmla="*/ 50528 h 50794"/>
                  <a:gd name="csX1" fmla="*/ 7559 w 43840"/>
                  <a:gd name="csY1" fmla="*/ 46371 h 50794"/>
                  <a:gd name="csX2" fmla="*/ 1167 w 43840"/>
                  <a:gd name="csY2" fmla="*/ 37186 h 50794"/>
                  <a:gd name="csX3" fmla="*/ 385 w 43840"/>
                  <a:gd name="csY3" fmla="*/ 22702 h 50794"/>
                  <a:gd name="csX4" fmla="*/ 4654 w 43840"/>
                  <a:gd name="csY4" fmla="*/ 8788 h 50794"/>
                  <a:gd name="csX5" fmla="*/ 13107 w 43840"/>
                  <a:gd name="csY5" fmla="*/ 1465 h 50794"/>
                  <a:gd name="csX6" fmla="*/ 25767 w 43840"/>
                  <a:gd name="csY6" fmla="*/ 274 h 50794"/>
                  <a:gd name="csX7" fmla="*/ 36813 w 43840"/>
                  <a:gd name="csY7" fmla="*/ 4270 h 50794"/>
                  <a:gd name="csX8" fmla="*/ 42758 w 43840"/>
                  <a:gd name="csY8" fmla="*/ 12884 h 50794"/>
                  <a:gd name="csX9" fmla="*/ 43503 w 43840"/>
                  <a:gd name="csY9" fmla="*/ 26115 h 50794"/>
                  <a:gd name="csX10" fmla="*/ 43044 w 43840"/>
                  <a:gd name="csY10" fmla="*/ 29962 h 50794"/>
                  <a:gd name="csX11" fmla="*/ 8465 w 43840"/>
                  <a:gd name="csY11" fmla="*/ 25730 h 50794"/>
                  <a:gd name="csX12" fmla="*/ 8999 w 43840"/>
                  <a:gd name="csY12" fmla="*/ 35411 h 50794"/>
                  <a:gd name="csX13" fmla="*/ 12871 w 43840"/>
                  <a:gd name="csY13" fmla="*/ 41356 h 50794"/>
                  <a:gd name="csX14" fmla="*/ 20256 w 43840"/>
                  <a:gd name="csY14" fmla="*/ 43975 h 50794"/>
                  <a:gd name="csX15" fmla="*/ 25792 w 43840"/>
                  <a:gd name="csY15" fmla="*/ 43863 h 50794"/>
                  <a:gd name="csX16" fmla="*/ 30012 w 43840"/>
                  <a:gd name="csY16" fmla="*/ 42101 h 50794"/>
                  <a:gd name="csX17" fmla="*/ 32841 w 43840"/>
                  <a:gd name="csY17" fmla="*/ 38924 h 50794"/>
                  <a:gd name="csX18" fmla="*/ 34294 w 43840"/>
                  <a:gd name="csY18" fmla="*/ 34642 h 50794"/>
                  <a:gd name="csX19" fmla="*/ 42163 w 43840"/>
                  <a:gd name="csY19" fmla="*/ 35610 h 50794"/>
                  <a:gd name="csX20" fmla="*/ 39829 w 43840"/>
                  <a:gd name="csY20" fmla="*/ 42511 h 50794"/>
                  <a:gd name="csX21" fmla="*/ 35125 w 43840"/>
                  <a:gd name="csY21" fmla="*/ 47550 h 50794"/>
                  <a:gd name="csX22" fmla="*/ 28212 w 43840"/>
                  <a:gd name="csY22" fmla="*/ 50330 h 50794"/>
                  <a:gd name="csX23" fmla="*/ 19263 w 43840"/>
                  <a:gd name="csY23" fmla="*/ 50528 h 50794"/>
                  <a:gd name="csX24" fmla="*/ 9383 w 43840"/>
                  <a:gd name="csY24" fmla="*/ 19723 h 50794"/>
                  <a:gd name="csX25" fmla="*/ 35448 w 43840"/>
                  <a:gd name="csY25" fmla="*/ 22900 h 50794"/>
                  <a:gd name="csX26" fmla="*/ 35361 w 43840"/>
                  <a:gd name="csY26" fmla="*/ 16024 h 50794"/>
                  <a:gd name="csX27" fmla="*/ 33300 w 43840"/>
                  <a:gd name="csY27" fmla="*/ 11221 h 50794"/>
                  <a:gd name="csX28" fmla="*/ 29676 w 43840"/>
                  <a:gd name="csY28" fmla="*/ 8229 h 50794"/>
                  <a:gd name="csX29" fmla="*/ 24699 w 43840"/>
                  <a:gd name="csY29" fmla="*/ 6827 h 50794"/>
                  <a:gd name="csX30" fmla="*/ 17376 w 43840"/>
                  <a:gd name="csY30" fmla="*/ 7510 h 50794"/>
                  <a:gd name="csX31" fmla="*/ 12312 w 43840"/>
                  <a:gd name="csY31" fmla="*/ 11717 h 50794"/>
                  <a:gd name="csX32" fmla="*/ 9383 w 43840"/>
                  <a:gd name="csY32" fmla="*/ 19723 h 50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840" h="50794">
                    <a:moveTo>
                      <a:pt x="19263" y="50528"/>
                    </a:moveTo>
                    <a:cubicBezTo>
                      <a:pt x="14509" y="49958"/>
                      <a:pt x="10612" y="48567"/>
                      <a:pt x="7559" y="46371"/>
                    </a:cubicBezTo>
                    <a:cubicBezTo>
                      <a:pt x="4518" y="44174"/>
                      <a:pt x="2395" y="41108"/>
                      <a:pt x="1167" y="37186"/>
                    </a:cubicBezTo>
                    <a:cubicBezTo>
                      <a:pt x="-50" y="33264"/>
                      <a:pt x="-323" y="28436"/>
                      <a:pt x="385" y="22702"/>
                    </a:cubicBezTo>
                    <a:cubicBezTo>
                      <a:pt x="1092" y="16918"/>
                      <a:pt x="2507" y="12276"/>
                      <a:pt x="4654" y="8788"/>
                    </a:cubicBezTo>
                    <a:cubicBezTo>
                      <a:pt x="6764" y="5300"/>
                      <a:pt x="9582" y="2868"/>
                      <a:pt x="13107" y="1465"/>
                    </a:cubicBezTo>
                    <a:cubicBezTo>
                      <a:pt x="16619" y="75"/>
                      <a:pt x="20839" y="-335"/>
                      <a:pt x="25767" y="274"/>
                    </a:cubicBezTo>
                    <a:cubicBezTo>
                      <a:pt x="30285" y="832"/>
                      <a:pt x="33971" y="2160"/>
                      <a:pt x="36813" y="4270"/>
                    </a:cubicBezTo>
                    <a:cubicBezTo>
                      <a:pt x="39643" y="6380"/>
                      <a:pt x="41616" y="9247"/>
                      <a:pt x="42758" y="12884"/>
                    </a:cubicBezTo>
                    <a:cubicBezTo>
                      <a:pt x="43875" y="16520"/>
                      <a:pt x="44136" y="20939"/>
                      <a:pt x="43503" y="26115"/>
                    </a:cubicBezTo>
                    <a:lnTo>
                      <a:pt x="43044" y="29962"/>
                    </a:lnTo>
                    <a:lnTo>
                      <a:pt x="8465" y="25730"/>
                    </a:lnTo>
                    <a:cubicBezTo>
                      <a:pt x="8117" y="29578"/>
                      <a:pt x="8291" y="32805"/>
                      <a:pt x="8999" y="35411"/>
                    </a:cubicBezTo>
                    <a:cubicBezTo>
                      <a:pt x="9706" y="37993"/>
                      <a:pt x="10984" y="39979"/>
                      <a:pt x="12871" y="41356"/>
                    </a:cubicBezTo>
                    <a:cubicBezTo>
                      <a:pt x="14745" y="42734"/>
                      <a:pt x="17203" y="43603"/>
                      <a:pt x="20256" y="43975"/>
                    </a:cubicBezTo>
                    <a:cubicBezTo>
                      <a:pt x="22329" y="44223"/>
                      <a:pt x="24178" y="44186"/>
                      <a:pt x="25792" y="43863"/>
                    </a:cubicBezTo>
                    <a:cubicBezTo>
                      <a:pt x="27405" y="43528"/>
                      <a:pt x="28808" y="42945"/>
                      <a:pt x="30012" y="42101"/>
                    </a:cubicBezTo>
                    <a:cubicBezTo>
                      <a:pt x="31191" y="41257"/>
                      <a:pt x="32134" y="40202"/>
                      <a:pt x="32841" y="38924"/>
                    </a:cubicBezTo>
                    <a:cubicBezTo>
                      <a:pt x="33561" y="37645"/>
                      <a:pt x="34033" y="36218"/>
                      <a:pt x="34294" y="34642"/>
                    </a:cubicBezTo>
                    <a:lnTo>
                      <a:pt x="42163" y="35610"/>
                    </a:lnTo>
                    <a:cubicBezTo>
                      <a:pt x="41790" y="38154"/>
                      <a:pt x="41008" y="40450"/>
                      <a:pt x="39829" y="42511"/>
                    </a:cubicBezTo>
                    <a:cubicBezTo>
                      <a:pt x="38650" y="44571"/>
                      <a:pt x="37086" y="46246"/>
                      <a:pt x="35125" y="47550"/>
                    </a:cubicBezTo>
                    <a:cubicBezTo>
                      <a:pt x="33164" y="48865"/>
                      <a:pt x="30868" y="49784"/>
                      <a:pt x="28212" y="50330"/>
                    </a:cubicBezTo>
                    <a:cubicBezTo>
                      <a:pt x="25543" y="50876"/>
                      <a:pt x="22552" y="50938"/>
                      <a:pt x="19263" y="50528"/>
                    </a:cubicBezTo>
                    <a:close/>
                    <a:moveTo>
                      <a:pt x="9383" y="19723"/>
                    </a:moveTo>
                    <a:lnTo>
                      <a:pt x="35448" y="22900"/>
                    </a:lnTo>
                    <a:cubicBezTo>
                      <a:pt x="35783" y="20219"/>
                      <a:pt x="35746" y="17923"/>
                      <a:pt x="35361" y="16024"/>
                    </a:cubicBezTo>
                    <a:cubicBezTo>
                      <a:pt x="34976" y="14113"/>
                      <a:pt x="34306" y="12524"/>
                      <a:pt x="33300" y="11221"/>
                    </a:cubicBezTo>
                    <a:cubicBezTo>
                      <a:pt x="32320" y="9917"/>
                      <a:pt x="31116" y="8925"/>
                      <a:pt x="29676" y="8229"/>
                    </a:cubicBezTo>
                    <a:cubicBezTo>
                      <a:pt x="28249" y="7522"/>
                      <a:pt x="26586" y="7063"/>
                      <a:pt x="24699" y="6827"/>
                    </a:cubicBezTo>
                    <a:cubicBezTo>
                      <a:pt x="21894" y="6492"/>
                      <a:pt x="19449" y="6715"/>
                      <a:pt x="17376" y="7510"/>
                    </a:cubicBezTo>
                    <a:cubicBezTo>
                      <a:pt x="15291" y="8316"/>
                      <a:pt x="13615" y="9719"/>
                      <a:pt x="12312" y="11717"/>
                    </a:cubicBezTo>
                    <a:cubicBezTo>
                      <a:pt x="11009" y="13728"/>
                      <a:pt x="10041" y="16396"/>
                      <a:pt x="9383" y="19723"/>
                    </a:cubicBezTo>
                    <a:close/>
                  </a:path>
                </a:pathLst>
              </a:custGeom>
              <a:solidFill>
                <a:srgbClr val="212020"/>
              </a:solidFill>
              <a:ln w="12687" cap="flat">
                <a:noFill/>
                <a:prstDash val="solid"/>
                <a:miter/>
              </a:ln>
            </p:spPr>
            <p:txBody>
              <a:bodyPr/>
              <a:lstStyle/>
              <a:p>
                <a:endParaRPr lang="fr-CA"/>
              </a:p>
            </p:txBody>
          </p:sp>
          <p:sp>
            <p:nvSpPr>
              <p:cNvPr id="123" name="Forme libre 64">
                <a:extLst>
                  <a:ext uri="{FF2B5EF4-FFF2-40B4-BE49-F238E27FC236}">
                    <a16:creationId xmlns:a16="http://schemas.microsoft.com/office/drawing/2014/main" id="{168A522C-0F82-02B7-98BA-454AD3C1C0FC}"/>
                  </a:ext>
                </a:extLst>
              </p:cNvPr>
              <p:cNvSpPr/>
              <p:nvPr/>
            </p:nvSpPr>
            <p:spPr>
              <a:xfrm>
                <a:off x="6314037" y="2437789"/>
                <a:ext cx="24264" cy="63796"/>
              </a:xfrm>
              <a:custGeom>
                <a:avLst/>
                <a:gdLst>
                  <a:gd name="csX0" fmla="*/ 9259 w 24264"/>
                  <a:gd name="csY0" fmla="*/ 63622 h 63796"/>
                  <a:gd name="csX1" fmla="*/ 3661 w 24264"/>
                  <a:gd name="csY1" fmla="*/ 61301 h 63796"/>
                  <a:gd name="csX2" fmla="*/ 1253 w 24264"/>
                  <a:gd name="csY2" fmla="*/ 57094 h 63796"/>
                  <a:gd name="csX3" fmla="*/ 1117 w 24264"/>
                  <a:gd name="csY3" fmla="*/ 51980 h 63796"/>
                  <a:gd name="csX4" fmla="*/ 6181 w 24264"/>
                  <a:gd name="csY4" fmla="*/ 19859 h 63796"/>
                  <a:gd name="csX5" fmla="*/ 0 w 24264"/>
                  <a:gd name="csY5" fmla="*/ 18878 h 63796"/>
                  <a:gd name="csX6" fmla="*/ 1055 w 24264"/>
                  <a:gd name="csY6" fmla="*/ 12139 h 63796"/>
                  <a:gd name="csX7" fmla="*/ 7422 w 24264"/>
                  <a:gd name="csY7" fmla="*/ 13144 h 63796"/>
                  <a:gd name="csX8" fmla="*/ 10997 w 24264"/>
                  <a:gd name="csY8" fmla="*/ 0 h 63796"/>
                  <a:gd name="csX9" fmla="*/ 17364 w 24264"/>
                  <a:gd name="csY9" fmla="*/ 1005 h 63796"/>
                  <a:gd name="csX10" fmla="*/ 15254 w 24264"/>
                  <a:gd name="csY10" fmla="*/ 14373 h 63796"/>
                  <a:gd name="csX11" fmla="*/ 24265 w 24264"/>
                  <a:gd name="csY11" fmla="*/ 15800 h 63796"/>
                  <a:gd name="csX12" fmla="*/ 23197 w 24264"/>
                  <a:gd name="csY12" fmla="*/ 22540 h 63796"/>
                  <a:gd name="csX13" fmla="*/ 14199 w 24264"/>
                  <a:gd name="csY13" fmla="*/ 21125 h 63796"/>
                  <a:gd name="csX14" fmla="*/ 9321 w 24264"/>
                  <a:gd name="csY14" fmla="*/ 52067 h 63796"/>
                  <a:gd name="csX15" fmla="*/ 9594 w 24264"/>
                  <a:gd name="csY15" fmla="*/ 55604 h 63796"/>
                  <a:gd name="csX16" fmla="*/ 12523 w 24264"/>
                  <a:gd name="csY16" fmla="*/ 57230 h 63796"/>
                  <a:gd name="csX17" fmla="*/ 17600 w 24264"/>
                  <a:gd name="csY17" fmla="*/ 58037 h 63796"/>
                  <a:gd name="csX18" fmla="*/ 16781 w 24264"/>
                  <a:gd name="csY18" fmla="*/ 63312 h 63796"/>
                  <a:gd name="csX19" fmla="*/ 14484 w 24264"/>
                  <a:gd name="csY19" fmla="*/ 63697 h 63796"/>
                  <a:gd name="csX20" fmla="*/ 11816 w 24264"/>
                  <a:gd name="csY20" fmla="*/ 63796 h 63796"/>
                  <a:gd name="csX21" fmla="*/ 9259 w 24264"/>
                  <a:gd name="csY21" fmla="*/ 63622 h 637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4264" h="63796">
                    <a:moveTo>
                      <a:pt x="9259" y="63622"/>
                    </a:moveTo>
                    <a:cubicBezTo>
                      <a:pt x="6777" y="63225"/>
                      <a:pt x="4915" y="62456"/>
                      <a:pt x="3661" y="61301"/>
                    </a:cubicBezTo>
                    <a:cubicBezTo>
                      <a:pt x="2420" y="60135"/>
                      <a:pt x="1613" y="58732"/>
                      <a:pt x="1253" y="57094"/>
                    </a:cubicBezTo>
                    <a:cubicBezTo>
                      <a:pt x="893" y="55443"/>
                      <a:pt x="844" y="53743"/>
                      <a:pt x="1117" y="51980"/>
                    </a:cubicBezTo>
                    <a:lnTo>
                      <a:pt x="6181" y="19859"/>
                    </a:lnTo>
                    <a:lnTo>
                      <a:pt x="0" y="18878"/>
                    </a:lnTo>
                    <a:lnTo>
                      <a:pt x="1055" y="12139"/>
                    </a:lnTo>
                    <a:lnTo>
                      <a:pt x="7422" y="13144"/>
                    </a:lnTo>
                    <a:lnTo>
                      <a:pt x="10997" y="0"/>
                    </a:lnTo>
                    <a:lnTo>
                      <a:pt x="17364" y="1005"/>
                    </a:lnTo>
                    <a:lnTo>
                      <a:pt x="15254" y="14373"/>
                    </a:lnTo>
                    <a:lnTo>
                      <a:pt x="24265" y="15800"/>
                    </a:lnTo>
                    <a:lnTo>
                      <a:pt x="23197" y="22540"/>
                    </a:lnTo>
                    <a:lnTo>
                      <a:pt x="14199" y="21125"/>
                    </a:lnTo>
                    <a:lnTo>
                      <a:pt x="9321" y="52067"/>
                    </a:lnTo>
                    <a:cubicBezTo>
                      <a:pt x="9073" y="53581"/>
                      <a:pt x="9172" y="54760"/>
                      <a:pt x="9594" y="55604"/>
                    </a:cubicBezTo>
                    <a:cubicBezTo>
                      <a:pt x="10029" y="56448"/>
                      <a:pt x="10997" y="56994"/>
                      <a:pt x="12523" y="57230"/>
                    </a:cubicBezTo>
                    <a:lnTo>
                      <a:pt x="17600" y="58037"/>
                    </a:lnTo>
                    <a:lnTo>
                      <a:pt x="16781" y="63312"/>
                    </a:lnTo>
                    <a:cubicBezTo>
                      <a:pt x="16123" y="63523"/>
                      <a:pt x="15353" y="63647"/>
                      <a:pt x="14484" y="63697"/>
                    </a:cubicBezTo>
                    <a:cubicBezTo>
                      <a:pt x="13616" y="63746"/>
                      <a:pt x="12710" y="63771"/>
                      <a:pt x="11816" y="63796"/>
                    </a:cubicBezTo>
                    <a:cubicBezTo>
                      <a:pt x="10897" y="63796"/>
                      <a:pt x="10066" y="63746"/>
                      <a:pt x="9259" y="63622"/>
                    </a:cubicBezTo>
                    <a:close/>
                  </a:path>
                </a:pathLst>
              </a:custGeom>
              <a:solidFill>
                <a:srgbClr val="212020"/>
              </a:solidFill>
              <a:ln w="12687" cap="flat">
                <a:noFill/>
                <a:prstDash val="solid"/>
                <a:miter/>
              </a:ln>
            </p:spPr>
            <p:txBody>
              <a:bodyPr/>
              <a:lstStyle/>
              <a:p>
                <a:endParaRPr lang="fr-CA"/>
              </a:p>
            </p:txBody>
          </p:sp>
          <p:sp>
            <p:nvSpPr>
              <p:cNvPr id="124" name="Forme libre 65">
                <a:extLst>
                  <a:ext uri="{FF2B5EF4-FFF2-40B4-BE49-F238E27FC236}">
                    <a16:creationId xmlns:a16="http://schemas.microsoft.com/office/drawing/2014/main" id="{36ECAD7C-FBEF-7F1D-1C78-4FDD0A5D3E7E}"/>
                  </a:ext>
                </a:extLst>
              </p:cNvPr>
              <p:cNvSpPr/>
              <p:nvPr/>
            </p:nvSpPr>
            <p:spPr>
              <a:xfrm>
                <a:off x="6376015" y="2449034"/>
                <a:ext cx="44653" cy="66275"/>
              </a:xfrm>
              <a:custGeom>
                <a:avLst/>
                <a:gdLst>
                  <a:gd name="csX0" fmla="*/ 17370 w 44653"/>
                  <a:gd name="csY0" fmla="*/ 65546 h 66275"/>
                  <a:gd name="csX1" fmla="*/ 6088 w 44653"/>
                  <a:gd name="csY1" fmla="*/ 60346 h 66275"/>
                  <a:gd name="csX2" fmla="*/ 540 w 44653"/>
                  <a:gd name="csY2" fmla="*/ 50615 h 66275"/>
                  <a:gd name="csX3" fmla="*/ 1049 w 44653"/>
                  <a:gd name="csY3" fmla="*/ 36130 h 66275"/>
                  <a:gd name="csX4" fmla="*/ 6535 w 44653"/>
                  <a:gd name="csY4" fmla="*/ 22651 h 66275"/>
                  <a:gd name="csX5" fmla="*/ 15633 w 44653"/>
                  <a:gd name="csY5" fmla="*/ 16110 h 66275"/>
                  <a:gd name="csX6" fmla="*/ 28355 w 44653"/>
                  <a:gd name="csY6" fmla="*/ 16061 h 66275"/>
                  <a:gd name="csX7" fmla="*/ 38992 w 44653"/>
                  <a:gd name="csY7" fmla="*/ 21025 h 66275"/>
                  <a:gd name="csX8" fmla="*/ 44142 w 44653"/>
                  <a:gd name="csY8" fmla="*/ 30148 h 66275"/>
                  <a:gd name="csX9" fmla="*/ 43696 w 44653"/>
                  <a:gd name="csY9" fmla="*/ 43391 h 66275"/>
                  <a:gd name="csX10" fmla="*/ 42901 w 44653"/>
                  <a:gd name="csY10" fmla="*/ 47164 h 66275"/>
                  <a:gd name="csX11" fmla="*/ 8843 w 44653"/>
                  <a:gd name="csY11" fmla="*/ 39866 h 66275"/>
                  <a:gd name="csX12" fmla="*/ 8496 w 44653"/>
                  <a:gd name="csY12" fmla="*/ 49560 h 66275"/>
                  <a:gd name="csX13" fmla="*/ 11822 w 44653"/>
                  <a:gd name="csY13" fmla="*/ 55828 h 66275"/>
                  <a:gd name="csX14" fmla="*/ 18947 w 44653"/>
                  <a:gd name="csY14" fmla="*/ 59092 h 66275"/>
                  <a:gd name="csX15" fmla="*/ 24470 w 44653"/>
                  <a:gd name="csY15" fmla="*/ 59477 h 66275"/>
                  <a:gd name="csX16" fmla="*/ 28826 w 44653"/>
                  <a:gd name="csY16" fmla="*/ 58112 h 66275"/>
                  <a:gd name="csX17" fmla="*/ 31942 w 44653"/>
                  <a:gd name="csY17" fmla="*/ 55182 h 66275"/>
                  <a:gd name="csX18" fmla="*/ 33779 w 44653"/>
                  <a:gd name="csY18" fmla="*/ 51062 h 66275"/>
                  <a:gd name="csX19" fmla="*/ 41511 w 44653"/>
                  <a:gd name="csY19" fmla="*/ 52725 h 66275"/>
                  <a:gd name="csX20" fmla="*/ 38569 w 44653"/>
                  <a:gd name="csY20" fmla="*/ 59390 h 66275"/>
                  <a:gd name="csX21" fmla="*/ 33443 w 44653"/>
                  <a:gd name="csY21" fmla="*/ 63995 h 66275"/>
                  <a:gd name="csX22" fmla="*/ 26282 w 44653"/>
                  <a:gd name="csY22" fmla="*/ 66142 h 66275"/>
                  <a:gd name="csX23" fmla="*/ 17370 w 44653"/>
                  <a:gd name="csY23" fmla="*/ 65546 h 66275"/>
                  <a:gd name="csX24" fmla="*/ 10296 w 44653"/>
                  <a:gd name="csY24" fmla="*/ 33958 h 66275"/>
                  <a:gd name="csX25" fmla="*/ 35963 w 44653"/>
                  <a:gd name="csY25" fmla="*/ 39469 h 66275"/>
                  <a:gd name="csX26" fmla="*/ 36497 w 44653"/>
                  <a:gd name="csY26" fmla="*/ 32618 h 66275"/>
                  <a:gd name="csX27" fmla="*/ 34871 w 44653"/>
                  <a:gd name="csY27" fmla="*/ 27641 h 66275"/>
                  <a:gd name="csX28" fmla="*/ 31532 w 44653"/>
                  <a:gd name="csY28" fmla="*/ 24327 h 66275"/>
                  <a:gd name="csX29" fmla="*/ 26704 w 44653"/>
                  <a:gd name="csY29" fmla="*/ 22490 h 66275"/>
                  <a:gd name="csX30" fmla="*/ 19331 w 44653"/>
                  <a:gd name="csY30" fmla="*/ 22515 h 66275"/>
                  <a:gd name="csX31" fmla="*/ 13932 w 44653"/>
                  <a:gd name="csY31" fmla="*/ 26263 h 66275"/>
                  <a:gd name="csX32" fmla="*/ 10296 w 44653"/>
                  <a:gd name="csY32" fmla="*/ 33958 h 66275"/>
                  <a:gd name="csX33" fmla="*/ 24433 w 44653"/>
                  <a:gd name="csY33" fmla="*/ 10227 h 66275"/>
                  <a:gd name="csX34" fmla="*/ 34722 w 44653"/>
                  <a:gd name="csY34" fmla="*/ 0 h 66275"/>
                  <a:gd name="csX35" fmla="*/ 43733 w 44653"/>
                  <a:gd name="csY35" fmla="*/ 1924 h 66275"/>
                  <a:gd name="csX36" fmla="*/ 43782 w 44653"/>
                  <a:gd name="csY36" fmla="*/ 2222 h 66275"/>
                  <a:gd name="csX37" fmla="*/ 31284 w 44653"/>
                  <a:gd name="csY37" fmla="*/ 11692 h 66275"/>
                  <a:gd name="csX38" fmla="*/ 24433 w 44653"/>
                  <a:gd name="csY38" fmla="*/ 10227 h 662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4653" h="66275">
                    <a:moveTo>
                      <a:pt x="17370" y="65546"/>
                    </a:moveTo>
                    <a:cubicBezTo>
                      <a:pt x="12691" y="64541"/>
                      <a:pt x="8930" y="62803"/>
                      <a:pt x="6088" y="60346"/>
                    </a:cubicBezTo>
                    <a:cubicBezTo>
                      <a:pt x="3258" y="57888"/>
                      <a:pt x="1396" y="54636"/>
                      <a:pt x="540" y="50615"/>
                    </a:cubicBezTo>
                    <a:cubicBezTo>
                      <a:pt x="-329" y="46606"/>
                      <a:pt x="-143" y="41778"/>
                      <a:pt x="1049" y="36130"/>
                    </a:cubicBezTo>
                    <a:cubicBezTo>
                      <a:pt x="2290" y="30421"/>
                      <a:pt x="4115" y="25928"/>
                      <a:pt x="6535" y="22651"/>
                    </a:cubicBezTo>
                    <a:cubicBezTo>
                      <a:pt x="8980" y="19362"/>
                      <a:pt x="11996" y="17190"/>
                      <a:pt x="15633" y="16110"/>
                    </a:cubicBezTo>
                    <a:cubicBezTo>
                      <a:pt x="19245" y="15043"/>
                      <a:pt x="23502" y="15018"/>
                      <a:pt x="28355" y="16061"/>
                    </a:cubicBezTo>
                    <a:cubicBezTo>
                      <a:pt x="32798" y="17016"/>
                      <a:pt x="36348" y="18680"/>
                      <a:pt x="38992" y="21025"/>
                    </a:cubicBezTo>
                    <a:cubicBezTo>
                      <a:pt x="41611" y="23384"/>
                      <a:pt x="43336" y="26425"/>
                      <a:pt x="44142" y="30148"/>
                    </a:cubicBezTo>
                    <a:cubicBezTo>
                      <a:pt x="44949" y="33872"/>
                      <a:pt x="44800" y="38278"/>
                      <a:pt x="43696" y="43391"/>
                    </a:cubicBezTo>
                    <a:lnTo>
                      <a:pt x="42901" y="47164"/>
                    </a:lnTo>
                    <a:lnTo>
                      <a:pt x="8843" y="39866"/>
                    </a:lnTo>
                    <a:cubicBezTo>
                      <a:pt x="8148" y="43689"/>
                      <a:pt x="8049" y="46904"/>
                      <a:pt x="8496" y="49560"/>
                    </a:cubicBezTo>
                    <a:cubicBezTo>
                      <a:pt x="8968" y="52191"/>
                      <a:pt x="10072" y="54289"/>
                      <a:pt x="11822" y="55828"/>
                    </a:cubicBezTo>
                    <a:cubicBezTo>
                      <a:pt x="13560" y="57354"/>
                      <a:pt x="15943" y="58447"/>
                      <a:pt x="18947" y="59092"/>
                    </a:cubicBezTo>
                    <a:cubicBezTo>
                      <a:pt x="20995" y="59539"/>
                      <a:pt x="22819" y="59663"/>
                      <a:pt x="24470" y="59477"/>
                    </a:cubicBezTo>
                    <a:cubicBezTo>
                      <a:pt x="26108" y="59291"/>
                      <a:pt x="27560" y="58844"/>
                      <a:pt x="28826" y="58112"/>
                    </a:cubicBezTo>
                    <a:cubicBezTo>
                      <a:pt x="30080" y="57367"/>
                      <a:pt x="31122" y="56399"/>
                      <a:pt x="31942" y="55182"/>
                    </a:cubicBezTo>
                    <a:cubicBezTo>
                      <a:pt x="32773" y="53991"/>
                      <a:pt x="33369" y="52613"/>
                      <a:pt x="33779" y="51062"/>
                    </a:cubicBezTo>
                    <a:lnTo>
                      <a:pt x="41511" y="52725"/>
                    </a:lnTo>
                    <a:cubicBezTo>
                      <a:pt x="40915" y="55232"/>
                      <a:pt x="39947" y="57454"/>
                      <a:pt x="38569" y="59390"/>
                    </a:cubicBezTo>
                    <a:cubicBezTo>
                      <a:pt x="37217" y="61326"/>
                      <a:pt x="35504" y="62865"/>
                      <a:pt x="33443" y="63995"/>
                    </a:cubicBezTo>
                    <a:cubicBezTo>
                      <a:pt x="31371" y="65124"/>
                      <a:pt x="29000" y="65832"/>
                      <a:pt x="26282" y="66142"/>
                    </a:cubicBezTo>
                    <a:cubicBezTo>
                      <a:pt x="23576" y="66440"/>
                      <a:pt x="20610" y="66241"/>
                      <a:pt x="17370" y="65546"/>
                    </a:cubicBezTo>
                    <a:close/>
                    <a:moveTo>
                      <a:pt x="10296" y="33958"/>
                    </a:moveTo>
                    <a:lnTo>
                      <a:pt x="35963" y="39469"/>
                    </a:lnTo>
                    <a:cubicBezTo>
                      <a:pt x="36534" y="36826"/>
                      <a:pt x="36720" y="34542"/>
                      <a:pt x="36497" y="32618"/>
                    </a:cubicBezTo>
                    <a:cubicBezTo>
                      <a:pt x="36273" y="30682"/>
                      <a:pt x="35752" y="29019"/>
                      <a:pt x="34871" y="27641"/>
                    </a:cubicBezTo>
                    <a:cubicBezTo>
                      <a:pt x="34014" y="26263"/>
                      <a:pt x="32885" y="25159"/>
                      <a:pt x="31532" y="24327"/>
                    </a:cubicBezTo>
                    <a:cubicBezTo>
                      <a:pt x="30167" y="23508"/>
                      <a:pt x="28553" y="22900"/>
                      <a:pt x="26704" y="22490"/>
                    </a:cubicBezTo>
                    <a:cubicBezTo>
                      <a:pt x="23936" y="21894"/>
                      <a:pt x="21479" y="21907"/>
                      <a:pt x="19331" y="22515"/>
                    </a:cubicBezTo>
                    <a:cubicBezTo>
                      <a:pt x="17197" y="23135"/>
                      <a:pt x="15384" y="24377"/>
                      <a:pt x="13932" y="26263"/>
                    </a:cubicBezTo>
                    <a:cubicBezTo>
                      <a:pt x="12443" y="28137"/>
                      <a:pt x="11239" y="30707"/>
                      <a:pt x="10296" y="33958"/>
                    </a:cubicBezTo>
                    <a:close/>
                    <a:moveTo>
                      <a:pt x="24433" y="10227"/>
                    </a:moveTo>
                    <a:lnTo>
                      <a:pt x="34722" y="0"/>
                    </a:lnTo>
                    <a:lnTo>
                      <a:pt x="43733" y="1924"/>
                    </a:lnTo>
                    <a:lnTo>
                      <a:pt x="43782" y="2222"/>
                    </a:lnTo>
                    <a:lnTo>
                      <a:pt x="31284" y="11692"/>
                    </a:lnTo>
                    <a:lnTo>
                      <a:pt x="24433" y="10227"/>
                    </a:lnTo>
                    <a:close/>
                  </a:path>
                </a:pathLst>
              </a:custGeom>
              <a:solidFill>
                <a:srgbClr val="212020"/>
              </a:solidFill>
              <a:ln w="12687" cap="flat">
                <a:noFill/>
                <a:prstDash val="solid"/>
                <a:miter/>
              </a:ln>
            </p:spPr>
            <p:txBody>
              <a:bodyPr/>
              <a:lstStyle/>
              <a:p>
                <a:endParaRPr lang="fr-CA"/>
              </a:p>
            </p:txBody>
          </p:sp>
          <p:sp>
            <p:nvSpPr>
              <p:cNvPr id="125" name="Forme libre 66">
                <a:extLst>
                  <a:ext uri="{FF2B5EF4-FFF2-40B4-BE49-F238E27FC236}">
                    <a16:creationId xmlns:a16="http://schemas.microsoft.com/office/drawing/2014/main" id="{3E8F983D-4E6B-5353-1351-FE4BB7C1D880}"/>
                  </a:ext>
                </a:extLst>
              </p:cNvPr>
              <p:cNvSpPr/>
              <p:nvPr/>
            </p:nvSpPr>
            <p:spPr>
              <a:xfrm>
                <a:off x="6433666" y="2477555"/>
                <a:ext cx="48624" cy="69953"/>
              </a:xfrm>
              <a:custGeom>
                <a:avLst/>
                <a:gdLst>
                  <a:gd name="csX0" fmla="*/ 24533 w 48624"/>
                  <a:gd name="csY0" fmla="*/ 67918 h 69953"/>
                  <a:gd name="csX1" fmla="*/ 30094 w 48624"/>
                  <a:gd name="csY1" fmla="*/ 46607 h 69953"/>
                  <a:gd name="csX2" fmla="*/ 29560 w 48624"/>
                  <a:gd name="csY2" fmla="*/ 46471 h 69953"/>
                  <a:gd name="csX3" fmla="*/ 24744 w 48624"/>
                  <a:gd name="csY3" fmla="*/ 49450 h 69953"/>
                  <a:gd name="csX4" fmla="*/ 19283 w 48624"/>
                  <a:gd name="csY4" fmla="*/ 50455 h 69953"/>
                  <a:gd name="csX5" fmla="*/ 13474 w 48624"/>
                  <a:gd name="csY5" fmla="*/ 49710 h 69953"/>
                  <a:gd name="csX6" fmla="*/ 4612 w 48624"/>
                  <a:gd name="csY6" fmla="*/ 44634 h 69953"/>
                  <a:gd name="csX7" fmla="*/ 281 w 48624"/>
                  <a:gd name="csY7" fmla="*/ 34990 h 69953"/>
                  <a:gd name="csX8" fmla="*/ 1497 w 48624"/>
                  <a:gd name="csY8" fmla="*/ 20779 h 69953"/>
                  <a:gd name="csX9" fmla="*/ 7467 w 48624"/>
                  <a:gd name="csY9" fmla="*/ 7151 h 69953"/>
                  <a:gd name="csX10" fmla="*/ 15994 w 48624"/>
                  <a:gd name="csY10" fmla="*/ 759 h 69953"/>
                  <a:gd name="csX11" fmla="*/ 26606 w 48624"/>
                  <a:gd name="csY11" fmla="*/ 759 h 69953"/>
                  <a:gd name="csX12" fmla="*/ 34574 w 48624"/>
                  <a:gd name="csY12" fmla="*/ 4867 h 69953"/>
                  <a:gd name="csX13" fmla="*/ 39216 w 48624"/>
                  <a:gd name="csY13" fmla="*/ 12326 h 69953"/>
                  <a:gd name="csX14" fmla="*/ 39824 w 48624"/>
                  <a:gd name="csY14" fmla="*/ 12488 h 69953"/>
                  <a:gd name="csX15" fmla="*/ 42294 w 48624"/>
                  <a:gd name="csY15" fmla="*/ 5984 h 69953"/>
                  <a:gd name="csX16" fmla="*/ 48624 w 48624"/>
                  <a:gd name="csY16" fmla="*/ 7622 h 69953"/>
                  <a:gd name="csX17" fmla="*/ 32390 w 48624"/>
                  <a:gd name="csY17" fmla="*/ 69954 h 69953"/>
                  <a:gd name="csX18" fmla="*/ 24533 w 48624"/>
                  <a:gd name="csY18" fmla="*/ 67918 h 69953"/>
                  <a:gd name="csX19" fmla="*/ 17756 w 48624"/>
                  <a:gd name="csY19" fmla="*/ 43492 h 69953"/>
                  <a:gd name="csX20" fmla="*/ 22783 w 48624"/>
                  <a:gd name="csY20" fmla="*/ 43939 h 69953"/>
                  <a:gd name="csX21" fmla="*/ 27388 w 48624"/>
                  <a:gd name="csY21" fmla="*/ 42189 h 69953"/>
                  <a:gd name="csX22" fmla="*/ 31372 w 48624"/>
                  <a:gd name="csY22" fmla="*/ 37659 h 69953"/>
                  <a:gd name="csX23" fmla="*/ 34487 w 48624"/>
                  <a:gd name="csY23" fmla="*/ 29752 h 69953"/>
                  <a:gd name="csX24" fmla="*/ 34822 w 48624"/>
                  <a:gd name="csY24" fmla="*/ 28412 h 69953"/>
                  <a:gd name="csX25" fmla="*/ 35977 w 48624"/>
                  <a:gd name="csY25" fmla="*/ 18718 h 69953"/>
                  <a:gd name="csX26" fmla="*/ 33408 w 48624"/>
                  <a:gd name="csY26" fmla="*/ 11917 h 69953"/>
                  <a:gd name="csX27" fmla="*/ 26693 w 48624"/>
                  <a:gd name="csY27" fmla="*/ 8106 h 69953"/>
                  <a:gd name="csX28" fmla="*/ 19531 w 48624"/>
                  <a:gd name="csY28" fmla="*/ 7957 h 69953"/>
                  <a:gd name="csX29" fmla="*/ 14020 w 48624"/>
                  <a:gd name="csY29" fmla="*/ 12190 h 69953"/>
                  <a:gd name="csX30" fmla="*/ 10024 w 48624"/>
                  <a:gd name="csY30" fmla="*/ 21672 h 69953"/>
                  <a:gd name="csX31" fmla="*/ 9527 w 48624"/>
                  <a:gd name="csY31" fmla="*/ 23547 h 69953"/>
                  <a:gd name="csX32" fmla="*/ 8398 w 48624"/>
                  <a:gd name="csY32" fmla="*/ 33389 h 69953"/>
                  <a:gd name="csX33" fmla="*/ 11079 w 48624"/>
                  <a:gd name="csY33" fmla="*/ 39893 h 69953"/>
                  <a:gd name="csX34" fmla="*/ 17757 w 48624"/>
                  <a:gd name="csY34" fmla="*/ 43492 h 69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8624" h="69953">
                    <a:moveTo>
                      <a:pt x="24533" y="67918"/>
                    </a:moveTo>
                    <a:lnTo>
                      <a:pt x="30094" y="46607"/>
                    </a:lnTo>
                    <a:lnTo>
                      <a:pt x="29560" y="46471"/>
                    </a:lnTo>
                    <a:cubicBezTo>
                      <a:pt x="28071" y="47787"/>
                      <a:pt x="26469" y="48792"/>
                      <a:pt x="24744" y="49450"/>
                    </a:cubicBezTo>
                    <a:cubicBezTo>
                      <a:pt x="23007" y="50120"/>
                      <a:pt x="21194" y="50443"/>
                      <a:pt x="19283" y="50455"/>
                    </a:cubicBezTo>
                    <a:cubicBezTo>
                      <a:pt x="17372" y="50468"/>
                      <a:pt x="15448" y="50219"/>
                      <a:pt x="13474" y="49710"/>
                    </a:cubicBezTo>
                    <a:cubicBezTo>
                      <a:pt x="9863" y="48755"/>
                      <a:pt x="6909" y="47067"/>
                      <a:pt x="4612" y="44634"/>
                    </a:cubicBezTo>
                    <a:cubicBezTo>
                      <a:pt x="2329" y="42201"/>
                      <a:pt x="876" y="38987"/>
                      <a:pt x="281" y="34990"/>
                    </a:cubicBezTo>
                    <a:cubicBezTo>
                      <a:pt x="-340" y="30981"/>
                      <a:pt x="70" y="26252"/>
                      <a:pt x="1497" y="20779"/>
                    </a:cubicBezTo>
                    <a:cubicBezTo>
                      <a:pt x="2999" y="14958"/>
                      <a:pt x="5010" y="10415"/>
                      <a:pt x="7467" y="7151"/>
                    </a:cubicBezTo>
                    <a:cubicBezTo>
                      <a:pt x="9937" y="3886"/>
                      <a:pt x="12779" y="1764"/>
                      <a:pt x="15994" y="759"/>
                    </a:cubicBezTo>
                    <a:cubicBezTo>
                      <a:pt x="19209" y="-247"/>
                      <a:pt x="22746" y="-259"/>
                      <a:pt x="26606" y="759"/>
                    </a:cubicBezTo>
                    <a:cubicBezTo>
                      <a:pt x="29758" y="1578"/>
                      <a:pt x="32415" y="2956"/>
                      <a:pt x="34574" y="4867"/>
                    </a:cubicBezTo>
                    <a:cubicBezTo>
                      <a:pt x="36746" y="6803"/>
                      <a:pt x="38285" y="9286"/>
                      <a:pt x="39216" y="12326"/>
                    </a:cubicBezTo>
                    <a:lnTo>
                      <a:pt x="39824" y="12488"/>
                    </a:lnTo>
                    <a:lnTo>
                      <a:pt x="42294" y="5984"/>
                    </a:lnTo>
                    <a:lnTo>
                      <a:pt x="48624" y="7622"/>
                    </a:lnTo>
                    <a:lnTo>
                      <a:pt x="32390" y="69954"/>
                    </a:lnTo>
                    <a:lnTo>
                      <a:pt x="24533" y="67918"/>
                    </a:lnTo>
                    <a:close/>
                    <a:moveTo>
                      <a:pt x="17756" y="43492"/>
                    </a:moveTo>
                    <a:cubicBezTo>
                      <a:pt x="19482" y="43939"/>
                      <a:pt x="21157" y="44088"/>
                      <a:pt x="22783" y="43939"/>
                    </a:cubicBezTo>
                    <a:cubicBezTo>
                      <a:pt x="24421" y="43790"/>
                      <a:pt x="25961" y="43219"/>
                      <a:pt x="27388" y="42189"/>
                    </a:cubicBezTo>
                    <a:cubicBezTo>
                      <a:pt x="28840" y="41171"/>
                      <a:pt x="30168" y="39657"/>
                      <a:pt x="31372" y="37659"/>
                    </a:cubicBezTo>
                    <a:cubicBezTo>
                      <a:pt x="32601" y="35660"/>
                      <a:pt x="33631" y="33017"/>
                      <a:pt x="34487" y="29752"/>
                    </a:cubicBezTo>
                    <a:lnTo>
                      <a:pt x="34822" y="28412"/>
                    </a:lnTo>
                    <a:cubicBezTo>
                      <a:pt x="35778" y="24726"/>
                      <a:pt x="36175" y="21499"/>
                      <a:pt x="35977" y="18718"/>
                    </a:cubicBezTo>
                    <a:cubicBezTo>
                      <a:pt x="35791" y="15938"/>
                      <a:pt x="34922" y="13667"/>
                      <a:pt x="33408" y="11917"/>
                    </a:cubicBezTo>
                    <a:cubicBezTo>
                      <a:pt x="31906" y="10142"/>
                      <a:pt x="29659" y="8888"/>
                      <a:pt x="26693" y="8106"/>
                    </a:cubicBezTo>
                    <a:cubicBezTo>
                      <a:pt x="24012" y="7411"/>
                      <a:pt x="21641" y="7362"/>
                      <a:pt x="19531" y="7957"/>
                    </a:cubicBezTo>
                    <a:cubicBezTo>
                      <a:pt x="17459" y="8566"/>
                      <a:pt x="15609" y="9968"/>
                      <a:pt x="14020" y="12190"/>
                    </a:cubicBezTo>
                    <a:cubicBezTo>
                      <a:pt x="12419" y="14399"/>
                      <a:pt x="11091" y="17564"/>
                      <a:pt x="10024" y="21672"/>
                    </a:cubicBezTo>
                    <a:lnTo>
                      <a:pt x="9527" y="23547"/>
                    </a:lnTo>
                    <a:cubicBezTo>
                      <a:pt x="8522" y="27407"/>
                      <a:pt x="8150" y="30683"/>
                      <a:pt x="8398" y="33389"/>
                    </a:cubicBezTo>
                    <a:cubicBezTo>
                      <a:pt x="8646" y="36082"/>
                      <a:pt x="9552" y="38254"/>
                      <a:pt x="11079" y="39893"/>
                    </a:cubicBezTo>
                    <a:cubicBezTo>
                      <a:pt x="12618" y="41531"/>
                      <a:pt x="14852" y="42723"/>
                      <a:pt x="17757" y="43492"/>
                    </a:cubicBezTo>
                    <a:close/>
                  </a:path>
                </a:pathLst>
              </a:custGeom>
              <a:solidFill>
                <a:srgbClr val="212020"/>
              </a:solidFill>
              <a:ln w="12687" cap="flat">
                <a:noFill/>
                <a:prstDash val="solid"/>
                <a:miter/>
              </a:ln>
            </p:spPr>
            <p:txBody>
              <a:bodyPr/>
              <a:lstStyle/>
              <a:p>
                <a:endParaRPr lang="fr-CA"/>
              </a:p>
            </p:txBody>
          </p:sp>
          <p:sp>
            <p:nvSpPr>
              <p:cNvPr id="126" name="Forme libre 67">
                <a:extLst>
                  <a:ext uri="{FF2B5EF4-FFF2-40B4-BE49-F238E27FC236}">
                    <a16:creationId xmlns:a16="http://schemas.microsoft.com/office/drawing/2014/main" id="{E042DE9F-9B63-F272-DE15-6545CAFF13B1}"/>
                  </a:ext>
                </a:extLst>
              </p:cNvPr>
              <p:cNvSpPr/>
              <p:nvPr/>
            </p:nvSpPr>
            <p:spPr>
              <a:xfrm>
                <a:off x="6492636" y="2491246"/>
                <a:ext cx="48932" cy="57962"/>
              </a:xfrm>
              <a:custGeom>
                <a:avLst/>
                <a:gdLst>
                  <a:gd name="csX0" fmla="*/ 11288 w 48932"/>
                  <a:gd name="csY0" fmla="*/ 51931 h 57962"/>
                  <a:gd name="csX1" fmla="*/ 1582 w 48932"/>
                  <a:gd name="csY1" fmla="*/ 45191 h 57962"/>
                  <a:gd name="csX2" fmla="*/ 1222 w 48932"/>
                  <a:gd name="csY2" fmla="*/ 31973 h 57962"/>
                  <a:gd name="csX3" fmla="*/ 11064 w 48932"/>
                  <a:gd name="csY3" fmla="*/ 0 h 57962"/>
                  <a:gd name="csX4" fmla="*/ 18809 w 48932"/>
                  <a:gd name="csY4" fmla="*/ 2383 h 57962"/>
                  <a:gd name="csX5" fmla="*/ 9302 w 48932"/>
                  <a:gd name="csY5" fmla="*/ 33301 h 57962"/>
                  <a:gd name="csX6" fmla="*/ 8545 w 48932"/>
                  <a:gd name="csY6" fmla="*/ 38265 h 57962"/>
                  <a:gd name="csX7" fmla="*/ 9674 w 48932"/>
                  <a:gd name="csY7" fmla="*/ 41803 h 57962"/>
                  <a:gd name="csX8" fmla="*/ 12343 w 48932"/>
                  <a:gd name="csY8" fmla="*/ 44248 h 57962"/>
                  <a:gd name="csX9" fmla="*/ 16129 w 48932"/>
                  <a:gd name="csY9" fmla="*/ 45898 h 57962"/>
                  <a:gd name="csX10" fmla="*/ 22781 w 48932"/>
                  <a:gd name="csY10" fmla="*/ 46209 h 57962"/>
                  <a:gd name="csX11" fmla="*/ 28826 w 48932"/>
                  <a:gd name="csY11" fmla="*/ 43007 h 57962"/>
                  <a:gd name="csX12" fmla="*/ 32822 w 48932"/>
                  <a:gd name="csY12" fmla="*/ 36478 h 57962"/>
                  <a:gd name="csX13" fmla="*/ 41163 w 48932"/>
                  <a:gd name="csY13" fmla="*/ 9259 h 57962"/>
                  <a:gd name="csX14" fmla="*/ 48933 w 48932"/>
                  <a:gd name="csY14" fmla="*/ 11630 h 57962"/>
                  <a:gd name="csX15" fmla="*/ 34684 w 48932"/>
                  <a:gd name="csY15" fmla="*/ 57963 h 57962"/>
                  <a:gd name="csX16" fmla="*/ 28428 w 48932"/>
                  <a:gd name="csY16" fmla="*/ 56039 h 57962"/>
                  <a:gd name="csX17" fmla="*/ 29881 w 48932"/>
                  <a:gd name="csY17" fmla="*/ 48865 h 57962"/>
                  <a:gd name="csX18" fmla="*/ 29248 w 48932"/>
                  <a:gd name="csY18" fmla="*/ 48679 h 57962"/>
                  <a:gd name="csX19" fmla="*/ 23662 w 48932"/>
                  <a:gd name="csY19" fmla="*/ 51968 h 57962"/>
                  <a:gd name="csX20" fmla="*/ 17667 w 48932"/>
                  <a:gd name="csY20" fmla="*/ 52973 h 57962"/>
                  <a:gd name="csX21" fmla="*/ 11288 w 48932"/>
                  <a:gd name="csY21" fmla="*/ 51931 h 579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8932" h="57962">
                    <a:moveTo>
                      <a:pt x="11288" y="51931"/>
                    </a:moveTo>
                    <a:cubicBezTo>
                      <a:pt x="6832" y="50565"/>
                      <a:pt x="3593" y="48319"/>
                      <a:pt x="1582" y="45191"/>
                    </a:cubicBezTo>
                    <a:cubicBezTo>
                      <a:pt x="-404" y="42076"/>
                      <a:pt x="-516" y="37669"/>
                      <a:pt x="1222" y="31973"/>
                    </a:cubicBezTo>
                    <a:lnTo>
                      <a:pt x="11064" y="0"/>
                    </a:lnTo>
                    <a:lnTo>
                      <a:pt x="18809" y="2383"/>
                    </a:lnTo>
                    <a:lnTo>
                      <a:pt x="9302" y="33301"/>
                    </a:lnTo>
                    <a:cubicBezTo>
                      <a:pt x="8694" y="35237"/>
                      <a:pt x="8446" y="36888"/>
                      <a:pt x="8545" y="38265"/>
                    </a:cubicBezTo>
                    <a:cubicBezTo>
                      <a:pt x="8632" y="39643"/>
                      <a:pt x="9004" y="40822"/>
                      <a:pt x="9674" y="41803"/>
                    </a:cubicBezTo>
                    <a:cubicBezTo>
                      <a:pt x="10345" y="42783"/>
                      <a:pt x="11226" y="43590"/>
                      <a:pt x="12343" y="44248"/>
                    </a:cubicBezTo>
                    <a:cubicBezTo>
                      <a:pt x="13460" y="44918"/>
                      <a:pt x="14713" y="45464"/>
                      <a:pt x="16129" y="45898"/>
                    </a:cubicBezTo>
                    <a:cubicBezTo>
                      <a:pt x="18350" y="46594"/>
                      <a:pt x="20572" y="46693"/>
                      <a:pt x="22781" y="46209"/>
                    </a:cubicBezTo>
                    <a:cubicBezTo>
                      <a:pt x="24978" y="45725"/>
                      <a:pt x="27001" y="44670"/>
                      <a:pt x="28826" y="43007"/>
                    </a:cubicBezTo>
                    <a:cubicBezTo>
                      <a:pt x="30650" y="41343"/>
                      <a:pt x="31978" y="39171"/>
                      <a:pt x="32822" y="36478"/>
                    </a:cubicBezTo>
                    <a:lnTo>
                      <a:pt x="41163" y="9259"/>
                    </a:lnTo>
                    <a:lnTo>
                      <a:pt x="48933" y="11630"/>
                    </a:lnTo>
                    <a:lnTo>
                      <a:pt x="34684" y="57963"/>
                    </a:lnTo>
                    <a:lnTo>
                      <a:pt x="28428" y="56039"/>
                    </a:lnTo>
                    <a:lnTo>
                      <a:pt x="29881" y="48865"/>
                    </a:lnTo>
                    <a:lnTo>
                      <a:pt x="29248" y="48679"/>
                    </a:lnTo>
                    <a:cubicBezTo>
                      <a:pt x="27448" y="50180"/>
                      <a:pt x="25574" y="51285"/>
                      <a:pt x="23662" y="51968"/>
                    </a:cubicBezTo>
                    <a:cubicBezTo>
                      <a:pt x="21739" y="52675"/>
                      <a:pt x="19740" y="53010"/>
                      <a:pt x="17667" y="52973"/>
                    </a:cubicBezTo>
                    <a:cubicBezTo>
                      <a:pt x="15582" y="52948"/>
                      <a:pt x="13460" y="52601"/>
                      <a:pt x="11288" y="51931"/>
                    </a:cubicBezTo>
                    <a:close/>
                  </a:path>
                </a:pathLst>
              </a:custGeom>
              <a:solidFill>
                <a:srgbClr val="212020"/>
              </a:solidFill>
              <a:ln w="12687" cap="flat">
                <a:noFill/>
                <a:prstDash val="solid"/>
                <a:miter/>
              </a:ln>
            </p:spPr>
            <p:txBody>
              <a:bodyPr/>
              <a:lstStyle/>
              <a:p>
                <a:endParaRPr lang="fr-CA"/>
              </a:p>
            </p:txBody>
          </p:sp>
          <p:sp>
            <p:nvSpPr>
              <p:cNvPr id="127" name="Forme libre 68">
                <a:extLst>
                  <a:ext uri="{FF2B5EF4-FFF2-40B4-BE49-F238E27FC236}">
                    <a16:creationId xmlns:a16="http://schemas.microsoft.com/office/drawing/2014/main" id="{54E497BB-CEDF-4B85-2608-22BF92AAD141}"/>
                  </a:ext>
                </a:extLst>
              </p:cNvPr>
              <p:cNvSpPr/>
              <p:nvPr/>
            </p:nvSpPr>
            <p:spPr>
              <a:xfrm>
                <a:off x="6547377" y="2492785"/>
                <a:ext cx="28608" cy="65806"/>
              </a:xfrm>
              <a:custGeom>
                <a:avLst/>
                <a:gdLst>
                  <a:gd name="csX0" fmla="*/ 0 w 28608"/>
                  <a:gd name="csY0" fmla="*/ 63262 h 65806"/>
                  <a:gd name="csX1" fmla="*/ 15204 w 28608"/>
                  <a:gd name="csY1" fmla="*/ 17240 h 65806"/>
                  <a:gd name="csX2" fmla="*/ 22912 w 28608"/>
                  <a:gd name="csY2" fmla="*/ 19784 h 65806"/>
                  <a:gd name="csX3" fmla="*/ 7708 w 28608"/>
                  <a:gd name="csY3" fmla="*/ 65807 h 65806"/>
                  <a:gd name="csX4" fmla="*/ 0 w 28608"/>
                  <a:gd name="csY4" fmla="*/ 63262 h 65806"/>
                  <a:gd name="csX5" fmla="*/ 18071 w 28608"/>
                  <a:gd name="csY5" fmla="*/ 8576 h 65806"/>
                  <a:gd name="csX6" fmla="*/ 20914 w 28608"/>
                  <a:gd name="csY6" fmla="*/ 0 h 65806"/>
                  <a:gd name="csX7" fmla="*/ 28609 w 28608"/>
                  <a:gd name="csY7" fmla="*/ 2544 h 65806"/>
                  <a:gd name="csX8" fmla="*/ 25779 w 28608"/>
                  <a:gd name="csY8" fmla="*/ 11133 h 65806"/>
                  <a:gd name="csX9" fmla="*/ 18072 w 28608"/>
                  <a:gd name="csY9" fmla="*/ 8576 h 658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608" h="65806">
                    <a:moveTo>
                      <a:pt x="0" y="63262"/>
                    </a:moveTo>
                    <a:lnTo>
                      <a:pt x="15204" y="17240"/>
                    </a:lnTo>
                    <a:lnTo>
                      <a:pt x="22912" y="19784"/>
                    </a:lnTo>
                    <a:lnTo>
                      <a:pt x="7708" y="65807"/>
                    </a:lnTo>
                    <a:lnTo>
                      <a:pt x="0" y="63262"/>
                    </a:lnTo>
                    <a:close/>
                    <a:moveTo>
                      <a:pt x="18071" y="8576"/>
                    </a:moveTo>
                    <a:lnTo>
                      <a:pt x="20914" y="0"/>
                    </a:lnTo>
                    <a:lnTo>
                      <a:pt x="28609" y="2544"/>
                    </a:lnTo>
                    <a:lnTo>
                      <a:pt x="25779" y="11133"/>
                    </a:lnTo>
                    <a:lnTo>
                      <a:pt x="18072" y="8576"/>
                    </a:lnTo>
                    <a:close/>
                  </a:path>
                </a:pathLst>
              </a:custGeom>
              <a:solidFill>
                <a:srgbClr val="212020"/>
              </a:solidFill>
              <a:ln w="12687" cap="flat">
                <a:noFill/>
                <a:prstDash val="solid"/>
                <a:miter/>
              </a:ln>
            </p:spPr>
            <p:txBody>
              <a:bodyPr/>
              <a:lstStyle/>
              <a:p>
                <a:endParaRPr lang="fr-CA"/>
              </a:p>
            </p:txBody>
          </p:sp>
          <p:sp>
            <p:nvSpPr>
              <p:cNvPr id="128" name="Forme libre 69">
                <a:extLst>
                  <a:ext uri="{FF2B5EF4-FFF2-40B4-BE49-F238E27FC236}">
                    <a16:creationId xmlns:a16="http://schemas.microsoft.com/office/drawing/2014/main" id="{61015AD9-E415-7EF9-F205-E907355864CC}"/>
                  </a:ext>
                </a:extLst>
              </p:cNvPr>
              <p:cNvSpPr/>
              <p:nvPr/>
            </p:nvSpPr>
            <p:spPr>
              <a:xfrm>
                <a:off x="6578267" y="2508474"/>
                <a:ext cx="30672" cy="63263"/>
              </a:xfrm>
              <a:custGeom>
                <a:avLst/>
                <a:gdLst>
                  <a:gd name="csX0" fmla="*/ 6594 w 30672"/>
                  <a:gd name="csY0" fmla="*/ 62058 h 63263"/>
                  <a:gd name="csX1" fmla="*/ 1554 w 30672"/>
                  <a:gd name="csY1" fmla="*/ 58670 h 63263"/>
                  <a:gd name="csX2" fmla="*/ 3 w 30672"/>
                  <a:gd name="csY2" fmla="*/ 54078 h 63263"/>
                  <a:gd name="csX3" fmla="*/ 872 w 30672"/>
                  <a:gd name="csY3" fmla="*/ 49039 h 63263"/>
                  <a:gd name="csX4" fmla="*/ 12142 w 30672"/>
                  <a:gd name="csY4" fmla="*/ 18531 h 63263"/>
                  <a:gd name="csX5" fmla="*/ 6258 w 30672"/>
                  <a:gd name="csY5" fmla="*/ 16359 h 63263"/>
                  <a:gd name="csX6" fmla="*/ 8617 w 30672"/>
                  <a:gd name="csY6" fmla="*/ 9954 h 63263"/>
                  <a:gd name="csX7" fmla="*/ 14674 w 30672"/>
                  <a:gd name="csY7" fmla="*/ 12201 h 63263"/>
                  <a:gd name="csX8" fmla="*/ 20755 w 30672"/>
                  <a:gd name="csY8" fmla="*/ 0 h 63263"/>
                  <a:gd name="csX9" fmla="*/ 26800 w 30672"/>
                  <a:gd name="csY9" fmla="*/ 2222 h 63263"/>
                  <a:gd name="csX10" fmla="*/ 22121 w 30672"/>
                  <a:gd name="csY10" fmla="*/ 14944 h 63263"/>
                  <a:gd name="csX11" fmla="*/ 30672 w 30672"/>
                  <a:gd name="csY11" fmla="*/ 18096 h 63263"/>
                  <a:gd name="csX12" fmla="*/ 28314 w 30672"/>
                  <a:gd name="csY12" fmla="*/ 24488 h 63263"/>
                  <a:gd name="csX13" fmla="*/ 19750 w 30672"/>
                  <a:gd name="csY13" fmla="*/ 21336 h 63263"/>
                  <a:gd name="csX14" fmla="*/ 8890 w 30672"/>
                  <a:gd name="csY14" fmla="*/ 50727 h 63263"/>
                  <a:gd name="csX15" fmla="*/ 8480 w 30672"/>
                  <a:gd name="csY15" fmla="*/ 54252 h 63263"/>
                  <a:gd name="csX16" fmla="*/ 11025 w 30672"/>
                  <a:gd name="csY16" fmla="*/ 56424 h 63263"/>
                  <a:gd name="csX17" fmla="*/ 15865 w 30672"/>
                  <a:gd name="csY17" fmla="*/ 58211 h 63263"/>
                  <a:gd name="csX18" fmla="*/ 14016 w 30672"/>
                  <a:gd name="csY18" fmla="*/ 63213 h 63263"/>
                  <a:gd name="csX19" fmla="*/ 11682 w 30672"/>
                  <a:gd name="csY19" fmla="*/ 63138 h 63263"/>
                  <a:gd name="csX20" fmla="*/ 9051 w 30672"/>
                  <a:gd name="csY20" fmla="*/ 62716 h 63263"/>
                  <a:gd name="csX21" fmla="*/ 6594 w 30672"/>
                  <a:gd name="csY21" fmla="*/ 62058 h 632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0672" h="63263">
                    <a:moveTo>
                      <a:pt x="6594" y="62058"/>
                    </a:moveTo>
                    <a:cubicBezTo>
                      <a:pt x="4223" y="61177"/>
                      <a:pt x="2547" y="60060"/>
                      <a:pt x="1554" y="58670"/>
                    </a:cubicBezTo>
                    <a:cubicBezTo>
                      <a:pt x="561" y="57280"/>
                      <a:pt x="53" y="55753"/>
                      <a:pt x="3" y="54078"/>
                    </a:cubicBezTo>
                    <a:cubicBezTo>
                      <a:pt x="-34" y="52390"/>
                      <a:pt x="264" y="50714"/>
                      <a:pt x="872" y="49039"/>
                    </a:cubicBezTo>
                    <a:lnTo>
                      <a:pt x="12142" y="18531"/>
                    </a:lnTo>
                    <a:lnTo>
                      <a:pt x="6258" y="16359"/>
                    </a:lnTo>
                    <a:lnTo>
                      <a:pt x="8617" y="9954"/>
                    </a:lnTo>
                    <a:lnTo>
                      <a:pt x="14674" y="12201"/>
                    </a:lnTo>
                    <a:lnTo>
                      <a:pt x="20755" y="0"/>
                    </a:lnTo>
                    <a:lnTo>
                      <a:pt x="26800" y="2222"/>
                    </a:lnTo>
                    <a:lnTo>
                      <a:pt x="22121" y="14944"/>
                    </a:lnTo>
                    <a:lnTo>
                      <a:pt x="30672" y="18096"/>
                    </a:lnTo>
                    <a:lnTo>
                      <a:pt x="28314" y="24488"/>
                    </a:lnTo>
                    <a:lnTo>
                      <a:pt x="19750" y="21336"/>
                    </a:lnTo>
                    <a:lnTo>
                      <a:pt x="8890" y="50727"/>
                    </a:lnTo>
                    <a:cubicBezTo>
                      <a:pt x="8381" y="52166"/>
                      <a:pt x="8232" y="53345"/>
                      <a:pt x="8480" y="54252"/>
                    </a:cubicBezTo>
                    <a:cubicBezTo>
                      <a:pt x="8728" y="55170"/>
                      <a:pt x="9585" y="55890"/>
                      <a:pt x="11025" y="56424"/>
                    </a:cubicBezTo>
                    <a:lnTo>
                      <a:pt x="15865" y="58211"/>
                    </a:lnTo>
                    <a:lnTo>
                      <a:pt x="14016" y="63213"/>
                    </a:lnTo>
                    <a:cubicBezTo>
                      <a:pt x="13333" y="63300"/>
                      <a:pt x="12551" y="63275"/>
                      <a:pt x="11682" y="63138"/>
                    </a:cubicBezTo>
                    <a:cubicBezTo>
                      <a:pt x="10826" y="63014"/>
                      <a:pt x="9932" y="62878"/>
                      <a:pt x="9051" y="62716"/>
                    </a:cubicBezTo>
                    <a:cubicBezTo>
                      <a:pt x="8157" y="62543"/>
                      <a:pt x="7326" y="62319"/>
                      <a:pt x="6594" y="62058"/>
                    </a:cubicBezTo>
                    <a:close/>
                  </a:path>
                </a:pathLst>
              </a:custGeom>
              <a:solidFill>
                <a:srgbClr val="212020"/>
              </a:solidFill>
              <a:ln w="12687" cap="flat">
                <a:noFill/>
                <a:prstDash val="solid"/>
                <a:miter/>
              </a:ln>
            </p:spPr>
            <p:txBody>
              <a:bodyPr/>
              <a:lstStyle/>
              <a:p>
                <a:endParaRPr lang="fr-CA"/>
              </a:p>
            </p:txBody>
          </p:sp>
          <p:sp>
            <p:nvSpPr>
              <p:cNvPr id="129" name="Forme libre 70">
                <a:extLst>
                  <a:ext uri="{FF2B5EF4-FFF2-40B4-BE49-F238E27FC236}">
                    <a16:creationId xmlns:a16="http://schemas.microsoft.com/office/drawing/2014/main" id="{FAD13C6D-BACC-EDD9-715D-D916CEACDD95}"/>
                  </a:ext>
                </a:extLst>
              </p:cNvPr>
              <p:cNvSpPr/>
              <p:nvPr/>
            </p:nvSpPr>
            <p:spPr>
              <a:xfrm>
                <a:off x="6608169" y="2536591"/>
                <a:ext cx="48252" cy="57415"/>
              </a:xfrm>
              <a:custGeom>
                <a:avLst/>
                <a:gdLst>
                  <a:gd name="csX0" fmla="*/ 10401 w 48252"/>
                  <a:gd name="csY0" fmla="*/ 46973 h 57415"/>
                  <a:gd name="csX1" fmla="*/ 5709 w 48252"/>
                  <a:gd name="csY1" fmla="*/ 44354 h 57415"/>
                  <a:gd name="csX2" fmla="*/ 1899 w 48252"/>
                  <a:gd name="csY2" fmla="*/ 40519 h 57415"/>
                  <a:gd name="csX3" fmla="*/ 50 w 48252"/>
                  <a:gd name="csY3" fmla="*/ 35318 h 57415"/>
                  <a:gd name="csX4" fmla="*/ 1254 w 48252"/>
                  <a:gd name="csY4" fmla="*/ 28703 h 57415"/>
                  <a:gd name="csX5" fmla="*/ 6553 w 48252"/>
                  <a:gd name="csY5" fmla="*/ 22013 h 57415"/>
                  <a:gd name="csX6" fmla="*/ 14646 w 48252"/>
                  <a:gd name="csY6" fmla="*/ 19891 h 57415"/>
                  <a:gd name="csX7" fmla="*/ 25010 w 48252"/>
                  <a:gd name="csY7" fmla="*/ 21430 h 57415"/>
                  <a:gd name="csX8" fmla="*/ 37136 w 48252"/>
                  <a:gd name="csY8" fmla="*/ 25637 h 57415"/>
                  <a:gd name="csX9" fmla="*/ 39221 w 48252"/>
                  <a:gd name="csY9" fmla="*/ 20511 h 57415"/>
                  <a:gd name="csX10" fmla="*/ 40102 w 48252"/>
                  <a:gd name="csY10" fmla="*/ 15894 h 57415"/>
                  <a:gd name="csX11" fmla="*/ 38216 w 48252"/>
                  <a:gd name="csY11" fmla="*/ 11885 h 57415"/>
                  <a:gd name="csX12" fmla="*/ 32419 w 48252"/>
                  <a:gd name="csY12" fmla="*/ 8385 h 57415"/>
                  <a:gd name="csX13" fmla="*/ 25928 w 48252"/>
                  <a:gd name="csY13" fmla="*/ 6871 h 57415"/>
                  <a:gd name="csX14" fmla="*/ 21745 w 48252"/>
                  <a:gd name="csY14" fmla="*/ 8112 h 57415"/>
                  <a:gd name="csX15" fmla="*/ 19461 w 48252"/>
                  <a:gd name="csY15" fmla="*/ 11153 h 57415"/>
                  <a:gd name="csX16" fmla="*/ 18940 w 48252"/>
                  <a:gd name="csY16" fmla="*/ 12444 h 57415"/>
                  <a:gd name="csX17" fmla="*/ 11692 w 48252"/>
                  <a:gd name="csY17" fmla="*/ 9477 h 57415"/>
                  <a:gd name="csX18" fmla="*/ 11940 w 48252"/>
                  <a:gd name="csY18" fmla="*/ 8584 h 57415"/>
                  <a:gd name="csX19" fmla="*/ 12374 w 48252"/>
                  <a:gd name="csY19" fmla="*/ 7566 h 57415"/>
                  <a:gd name="csX20" fmla="*/ 17426 w 48252"/>
                  <a:gd name="csY20" fmla="*/ 1621 h 57415"/>
                  <a:gd name="csX21" fmla="*/ 25494 w 48252"/>
                  <a:gd name="csY21" fmla="*/ 32 h 57415"/>
                  <a:gd name="csX22" fmla="*/ 35448 w 48252"/>
                  <a:gd name="csY22" fmla="*/ 2452 h 57415"/>
                  <a:gd name="csX23" fmla="*/ 44210 w 48252"/>
                  <a:gd name="csY23" fmla="*/ 7926 h 57415"/>
                  <a:gd name="csX24" fmla="*/ 48046 w 48252"/>
                  <a:gd name="csY24" fmla="*/ 14864 h 57415"/>
                  <a:gd name="csX25" fmla="*/ 47053 w 48252"/>
                  <a:gd name="csY25" fmla="*/ 22807 h 57415"/>
                  <a:gd name="csX26" fmla="*/ 37123 w 48252"/>
                  <a:gd name="csY26" fmla="*/ 47122 h 57415"/>
                  <a:gd name="csX27" fmla="*/ 36974 w 48252"/>
                  <a:gd name="csY27" fmla="*/ 49691 h 57415"/>
                  <a:gd name="csX28" fmla="*/ 38588 w 48252"/>
                  <a:gd name="csY28" fmla="*/ 51106 h 57415"/>
                  <a:gd name="csX29" fmla="*/ 41914 w 48252"/>
                  <a:gd name="csY29" fmla="*/ 52471 h 57415"/>
                  <a:gd name="csX30" fmla="*/ 39879 w 48252"/>
                  <a:gd name="csY30" fmla="*/ 57411 h 57415"/>
                  <a:gd name="csX31" fmla="*/ 36875 w 48252"/>
                  <a:gd name="csY31" fmla="*/ 57225 h 57415"/>
                  <a:gd name="csX32" fmla="*/ 33400 w 48252"/>
                  <a:gd name="csY32" fmla="*/ 56245 h 57415"/>
                  <a:gd name="csX33" fmla="*/ 30098 w 48252"/>
                  <a:gd name="csY33" fmla="*/ 53862 h 57415"/>
                  <a:gd name="csX34" fmla="*/ 28882 w 48252"/>
                  <a:gd name="csY34" fmla="*/ 50486 h 57415"/>
                  <a:gd name="csX35" fmla="*/ 29292 w 48252"/>
                  <a:gd name="csY35" fmla="*/ 46526 h 57415"/>
                  <a:gd name="csX36" fmla="*/ 28721 w 48252"/>
                  <a:gd name="csY36" fmla="*/ 46290 h 57415"/>
                  <a:gd name="csX37" fmla="*/ 23309 w 48252"/>
                  <a:gd name="csY37" fmla="*/ 48413 h 57415"/>
                  <a:gd name="csX38" fmla="*/ 17078 w 48252"/>
                  <a:gd name="csY38" fmla="*/ 48698 h 57415"/>
                  <a:gd name="csX39" fmla="*/ 10401 w 48252"/>
                  <a:gd name="csY39" fmla="*/ 46973 h 57415"/>
                  <a:gd name="csX40" fmla="*/ 14869 w 48252"/>
                  <a:gd name="csY40" fmla="*/ 41425 h 57415"/>
                  <a:gd name="csX41" fmla="*/ 20380 w 48252"/>
                  <a:gd name="csY41" fmla="*/ 42679 h 57415"/>
                  <a:gd name="csX42" fmla="*/ 25692 w 48252"/>
                  <a:gd name="csY42" fmla="*/ 42008 h 57415"/>
                  <a:gd name="csX43" fmla="*/ 30210 w 48252"/>
                  <a:gd name="csY43" fmla="*/ 39427 h 57415"/>
                  <a:gd name="csX44" fmla="*/ 33313 w 48252"/>
                  <a:gd name="csY44" fmla="*/ 35021 h 57415"/>
                  <a:gd name="csX45" fmla="*/ 34840 w 48252"/>
                  <a:gd name="csY45" fmla="*/ 31260 h 57415"/>
                  <a:gd name="csX46" fmla="*/ 22751 w 48252"/>
                  <a:gd name="csY46" fmla="*/ 27226 h 57415"/>
                  <a:gd name="csX47" fmla="*/ 14174 w 48252"/>
                  <a:gd name="csY47" fmla="*/ 26916 h 57415"/>
                  <a:gd name="csX48" fmla="*/ 9309 w 48252"/>
                  <a:gd name="csY48" fmla="*/ 31396 h 57415"/>
                  <a:gd name="csX49" fmla="*/ 8800 w 48252"/>
                  <a:gd name="csY49" fmla="*/ 35567 h 57415"/>
                  <a:gd name="csX50" fmla="*/ 10811 w 48252"/>
                  <a:gd name="csY50" fmla="*/ 38918 h 57415"/>
                  <a:gd name="csX51" fmla="*/ 14869 w 48252"/>
                  <a:gd name="csY51" fmla="*/ 41425 h 574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48252" h="57415">
                    <a:moveTo>
                      <a:pt x="10401" y="46973"/>
                    </a:moveTo>
                    <a:cubicBezTo>
                      <a:pt x="8763" y="46303"/>
                      <a:pt x="7199" y="45422"/>
                      <a:pt x="5709" y="44354"/>
                    </a:cubicBezTo>
                    <a:cubicBezTo>
                      <a:pt x="4232" y="43287"/>
                      <a:pt x="2942" y="42008"/>
                      <a:pt x="1899" y="40519"/>
                    </a:cubicBezTo>
                    <a:cubicBezTo>
                      <a:pt x="844" y="39030"/>
                      <a:pt x="223" y="37292"/>
                      <a:pt x="50" y="35318"/>
                    </a:cubicBezTo>
                    <a:cubicBezTo>
                      <a:pt x="-149" y="33357"/>
                      <a:pt x="248" y="31148"/>
                      <a:pt x="1254" y="28703"/>
                    </a:cubicBezTo>
                    <a:cubicBezTo>
                      <a:pt x="2495" y="25637"/>
                      <a:pt x="4282" y="23416"/>
                      <a:pt x="6553" y="22013"/>
                    </a:cubicBezTo>
                    <a:cubicBezTo>
                      <a:pt x="8849" y="20635"/>
                      <a:pt x="11555" y="19916"/>
                      <a:pt x="14646" y="19891"/>
                    </a:cubicBezTo>
                    <a:cubicBezTo>
                      <a:pt x="17749" y="19853"/>
                      <a:pt x="21212" y="20375"/>
                      <a:pt x="25010" y="21430"/>
                    </a:cubicBezTo>
                    <a:cubicBezTo>
                      <a:pt x="28832" y="22497"/>
                      <a:pt x="32866" y="23887"/>
                      <a:pt x="37136" y="25637"/>
                    </a:cubicBezTo>
                    <a:lnTo>
                      <a:pt x="39221" y="20511"/>
                    </a:lnTo>
                    <a:cubicBezTo>
                      <a:pt x="39904" y="18861"/>
                      <a:pt x="40189" y="17321"/>
                      <a:pt x="40102" y="15894"/>
                    </a:cubicBezTo>
                    <a:cubicBezTo>
                      <a:pt x="40015" y="14479"/>
                      <a:pt x="39407" y="13139"/>
                      <a:pt x="38216" y="11885"/>
                    </a:cubicBezTo>
                    <a:cubicBezTo>
                      <a:pt x="37024" y="10644"/>
                      <a:pt x="35100" y="9477"/>
                      <a:pt x="32419" y="8385"/>
                    </a:cubicBezTo>
                    <a:cubicBezTo>
                      <a:pt x="29875" y="7343"/>
                      <a:pt x="27690" y="6846"/>
                      <a:pt x="25928" y="6871"/>
                    </a:cubicBezTo>
                    <a:cubicBezTo>
                      <a:pt x="24153" y="6920"/>
                      <a:pt x="22751" y="7330"/>
                      <a:pt x="21745" y="8112"/>
                    </a:cubicBezTo>
                    <a:cubicBezTo>
                      <a:pt x="20727" y="8894"/>
                      <a:pt x="19970" y="9899"/>
                      <a:pt x="19461" y="11153"/>
                    </a:cubicBezTo>
                    <a:lnTo>
                      <a:pt x="18940" y="12444"/>
                    </a:lnTo>
                    <a:lnTo>
                      <a:pt x="11692" y="9477"/>
                    </a:lnTo>
                    <a:cubicBezTo>
                      <a:pt x="11741" y="9167"/>
                      <a:pt x="11828" y="8882"/>
                      <a:pt x="11940" y="8584"/>
                    </a:cubicBezTo>
                    <a:cubicBezTo>
                      <a:pt x="12064" y="8311"/>
                      <a:pt x="12201" y="7963"/>
                      <a:pt x="12374" y="7566"/>
                    </a:cubicBezTo>
                    <a:cubicBezTo>
                      <a:pt x="13479" y="4835"/>
                      <a:pt x="15167" y="2849"/>
                      <a:pt x="17426" y="1621"/>
                    </a:cubicBezTo>
                    <a:cubicBezTo>
                      <a:pt x="19685" y="392"/>
                      <a:pt x="22366" y="-142"/>
                      <a:pt x="25494" y="32"/>
                    </a:cubicBezTo>
                    <a:cubicBezTo>
                      <a:pt x="28596" y="206"/>
                      <a:pt x="31923" y="1013"/>
                      <a:pt x="35448" y="2452"/>
                    </a:cubicBezTo>
                    <a:cubicBezTo>
                      <a:pt x="39196" y="3979"/>
                      <a:pt x="42113" y="5803"/>
                      <a:pt x="44210" y="7926"/>
                    </a:cubicBezTo>
                    <a:cubicBezTo>
                      <a:pt x="46296" y="10036"/>
                      <a:pt x="47574" y="12344"/>
                      <a:pt x="48046" y="14864"/>
                    </a:cubicBezTo>
                    <a:cubicBezTo>
                      <a:pt x="48517" y="17371"/>
                      <a:pt x="48182" y="20027"/>
                      <a:pt x="47053" y="22807"/>
                    </a:cubicBezTo>
                    <a:lnTo>
                      <a:pt x="37123" y="47122"/>
                    </a:lnTo>
                    <a:cubicBezTo>
                      <a:pt x="36676" y="48202"/>
                      <a:pt x="36627" y="49071"/>
                      <a:pt x="36974" y="49691"/>
                    </a:cubicBezTo>
                    <a:cubicBezTo>
                      <a:pt x="37309" y="50337"/>
                      <a:pt x="37843" y="50808"/>
                      <a:pt x="38588" y="51106"/>
                    </a:cubicBezTo>
                    <a:lnTo>
                      <a:pt x="41914" y="52471"/>
                    </a:lnTo>
                    <a:lnTo>
                      <a:pt x="39879" y="57411"/>
                    </a:lnTo>
                    <a:cubicBezTo>
                      <a:pt x="38948" y="57436"/>
                      <a:pt x="37955" y="57362"/>
                      <a:pt x="36875" y="57225"/>
                    </a:cubicBezTo>
                    <a:cubicBezTo>
                      <a:pt x="35808" y="57089"/>
                      <a:pt x="34653" y="56766"/>
                      <a:pt x="33400" y="56245"/>
                    </a:cubicBezTo>
                    <a:cubicBezTo>
                      <a:pt x="31910" y="55649"/>
                      <a:pt x="30818" y="54854"/>
                      <a:pt x="30098" y="53862"/>
                    </a:cubicBezTo>
                    <a:cubicBezTo>
                      <a:pt x="29366" y="52869"/>
                      <a:pt x="28969" y="51752"/>
                      <a:pt x="28882" y="50486"/>
                    </a:cubicBezTo>
                    <a:cubicBezTo>
                      <a:pt x="28807" y="49220"/>
                      <a:pt x="28944" y="47904"/>
                      <a:pt x="29292" y="46526"/>
                    </a:cubicBezTo>
                    <a:lnTo>
                      <a:pt x="28721" y="46290"/>
                    </a:lnTo>
                    <a:cubicBezTo>
                      <a:pt x="27107" y="47283"/>
                      <a:pt x="25295" y="47991"/>
                      <a:pt x="23309" y="48413"/>
                    </a:cubicBezTo>
                    <a:cubicBezTo>
                      <a:pt x="21323" y="48822"/>
                      <a:pt x="19238" y="48922"/>
                      <a:pt x="17078" y="48698"/>
                    </a:cubicBezTo>
                    <a:cubicBezTo>
                      <a:pt x="14906" y="48475"/>
                      <a:pt x="12685" y="47904"/>
                      <a:pt x="10401" y="46973"/>
                    </a:cubicBezTo>
                    <a:close/>
                    <a:moveTo>
                      <a:pt x="14869" y="41425"/>
                    </a:moveTo>
                    <a:cubicBezTo>
                      <a:pt x="16694" y="42170"/>
                      <a:pt x="18518" y="42592"/>
                      <a:pt x="20380" y="42679"/>
                    </a:cubicBezTo>
                    <a:cubicBezTo>
                      <a:pt x="22229" y="42765"/>
                      <a:pt x="24004" y="42554"/>
                      <a:pt x="25692" y="42008"/>
                    </a:cubicBezTo>
                    <a:cubicBezTo>
                      <a:pt x="27355" y="41462"/>
                      <a:pt x="28870" y="40606"/>
                      <a:pt x="30210" y="39427"/>
                    </a:cubicBezTo>
                    <a:cubicBezTo>
                      <a:pt x="31551" y="38248"/>
                      <a:pt x="32581" y="36783"/>
                      <a:pt x="33313" y="35021"/>
                    </a:cubicBezTo>
                    <a:lnTo>
                      <a:pt x="34840" y="31260"/>
                    </a:lnTo>
                    <a:cubicBezTo>
                      <a:pt x="30235" y="29386"/>
                      <a:pt x="26201" y="28045"/>
                      <a:pt x="22751" y="27226"/>
                    </a:cubicBezTo>
                    <a:cubicBezTo>
                      <a:pt x="19300" y="26419"/>
                      <a:pt x="16445" y="26320"/>
                      <a:pt x="14174" y="26916"/>
                    </a:cubicBezTo>
                    <a:cubicBezTo>
                      <a:pt x="11903" y="27512"/>
                      <a:pt x="10289" y="29013"/>
                      <a:pt x="9309" y="31396"/>
                    </a:cubicBezTo>
                    <a:cubicBezTo>
                      <a:pt x="8688" y="32935"/>
                      <a:pt x="8515" y="34326"/>
                      <a:pt x="8800" y="35567"/>
                    </a:cubicBezTo>
                    <a:cubicBezTo>
                      <a:pt x="9085" y="36808"/>
                      <a:pt x="9756" y="37925"/>
                      <a:pt x="10811" y="38918"/>
                    </a:cubicBezTo>
                    <a:cubicBezTo>
                      <a:pt x="11866" y="39911"/>
                      <a:pt x="13206" y="40755"/>
                      <a:pt x="14869" y="41425"/>
                    </a:cubicBezTo>
                    <a:close/>
                  </a:path>
                </a:pathLst>
              </a:custGeom>
              <a:solidFill>
                <a:srgbClr val="212020"/>
              </a:solidFill>
              <a:ln w="12687" cap="flat">
                <a:noFill/>
                <a:prstDash val="solid"/>
                <a:miter/>
              </a:ln>
            </p:spPr>
            <p:txBody>
              <a:bodyPr/>
              <a:lstStyle/>
              <a:p>
                <a:endParaRPr lang="fr-CA"/>
              </a:p>
            </p:txBody>
          </p:sp>
          <p:sp>
            <p:nvSpPr>
              <p:cNvPr id="130" name="Forme libre 71">
                <a:extLst>
                  <a:ext uri="{FF2B5EF4-FFF2-40B4-BE49-F238E27FC236}">
                    <a16:creationId xmlns:a16="http://schemas.microsoft.com/office/drawing/2014/main" id="{6CD9504A-794D-086B-3750-4571884E6297}"/>
                  </a:ext>
                </a:extLst>
              </p:cNvPr>
              <p:cNvSpPr/>
              <p:nvPr/>
            </p:nvSpPr>
            <p:spPr>
              <a:xfrm>
                <a:off x="6661168" y="2539664"/>
                <a:ext cx="52386" cy="73170"/>
              </a:xfrm>
              <a:custGeom>
                <a:avLst/>
                <a:gdLst>
                  <a:gd name="csX0" fmla="*/ 20479 w 52386"/>
                  <a:gd name="csY0" fmla="*/ 71156 h 73170"/>
                  <a:gd name="csX1" fmla="*/ 13367 w 52386"/>
                  <a:gd name="csY1" fmla="*/ 65695 h 73170"/>
                  <a:gd name="csX2" fmla="*/ 10091 w 52386"/>
                  <a:gd name="csY2" fmla="*/ 57565 h 73170"/>
                  <a:gd name="csX3" fmla="*/ 9507 w 52386"/>
                  <a:gd name="csY3" fmla="*/ 57305 h 73170"/>
                  <a:gd name="csX4" fmla="*/ 5883 w 52386"/>
                  <a:gd name="csY4" fmla="*/ 63225 h 73170"/>
                  <a:gd name="csX5" fmla="*/ 0 w 52386"/>
                  <a:gd name="csY5" fmla="*/ 60544 h 73170"/>
                  <a:gd name="csX6" fmla="*/ 27790 w 52386"/>
                  <a:gd name="csY6" fmla="*/ 0 h 73170"/>
                  <a:gd name="csX7" fmla="*/ 35175 w 52386"/>
                  <a:gd name="csY7" fmla="*/ 3376 h 73170"/>
                  <a:gd name="csX8" fmla="*/ 25059 w 52386"/>
                  <a:gd name="csY8" fmla="*/ 25394 h 73170"/>
                  <a:gd name="csX9" fmla="*/ 25556 w 52386"/>
                  <a:gd name="csY9" fmla="*/ 25630 h 73170"/>
                  <a:gd name="csX10" fmla="*/ 30818 w 52386"/>
                  <a:gd name="csY10" fmla="*/ 23483 h 73170"/>
                  <a:gd name="csX11" fmla="*/ 36304 w 52386"/>
                  <a:gd name="csY11" fmla="*/ 23458 h 73170"/>
                  <a:gd name="csX12" fmla="*/ 41964 w 52386"/>
                  <a:gd name="csY12" fmla="*/ 25245 h 73170"/>
                  <a:gd name="csX13" fmla="*/ 49808 w 52386"/>
                  <a:gd name="csY13" fmla="*/ 31786 h 73170"/>
                  <a:gd name="csX14" fmla="*/ 52377 w 52386"/>
                  <a:gd name="csY14" fmla="*/ 42001 h 73170"/>
                  <a:gd name="csX15" fmla="*/ 48629 w 52386"/>
                  <a:gd name="csY15" fmla="*/ 55791 h 73170"/>
                  <a:gd name="csX16" fmla="*/ 40412 w 52386"/>
                  <a:gd name="csY16" fmla="*/ 68190 h 73170"/>
                  <a:gd name="csX17" fmla="*/ 30992 w 52386"/>
                  <a:gd name="csY17" fmla="*/ 73030 h 73170"/>
                  <a:gd name="csX18" fmla="*/ 20479 w 52386"/>
                  <a:gd name="csY18" fmla="*/ 71156 h 73170"/>
                  <a:gd name="csX19" fmla="*/ 21683 w 52386"/>
                  <a:gd name="csY19" fmla="*/ 63895 h 73170"/>
                  <a:gd name="csX20" fmla="*/ 28708 w 52386"/>
                  <a:gd name="csY20" fmla="*/ 65298 h 73170"/>
                  <a:gd name="csX21" fmla="*/ 34889 w 52386"/>
                  <a:gd name="csY21" fmla="*/ 62108 h 73170"/>
                  <a:gd name="csX22" fmla="*/ 40437 w 52386"/>
                  <a:gd name="csY22" fmla="*/ 53544 h 73170"/>
                  <a:gd name="csX23" fmla="*/ 41244 w 52386"/>
                  <a:gd name="csY23" fmla="*/ 51782 h 73170"/>
                  <a:gd name="csX24" fmla="*/ 44111 w 52386"/>
                  <a:gd name="csY24" fmla="*/ 42200 h 73170"/>
                  <a:gd name="csX25" fmla="*/ 42609 w 52386"/>
                  <a:gd name="csY25" fmla="*/ 35336 h 73170"/>
                  <a:gd name="csX26" fmla="*/ 36664 w 52386"/>
                  <a:gd name="csY26" fmla="*/ 30620 h 73170"/>
                  <a:gd name="csX27" fmla="*/ 31873 w 52386"/>
                  <a:gd name="csY27" fmla="*/ 29341 h 73170"/>
                  <a:gd name="csX28" fmla="*/ 26958 w 52386"/>
                  <a:gd name="csY28" fmla="*/ 30222 h 73170"/>
                  <a:gd name="csX29" fmla="*/ 22179 w 52386"/>
                  <a:gd name="csY29" fmla="*/ 34020 h 73170"/>
                  <a:gd name="csX30" fmla="*/ 17811 w 52386"/>
                  <a:gd name="csY30" fmla="*/ 41232 h 73170"/>
                  <a:gd name="csX31" fmla="*/ 17178 w 52386"/>
                  <a:gd name="csY31" fmla="*/ 42572 h 73170"/>
                  <a:gd name="csX32" fmla="*/ 14397 w 52386"/>
                  <a:gd name="csY32" fmla="*/ 51831 h 73170"/>
                  <a:gd name="csX33" fmla="*/ 15800 w 52386"/>
                  <a:gd name="csY33" fmla="*/ 58968 h 73170"/>
                  <a:gd name="csX34" fmla="*/ 21683 w 52386"/>
                  <a:gd name="csY34" fmla="*/ 63895 h 7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2386" h="73170">
                    <a:moveTo>
                      <a:pt x="20479" y="71156"/>
                    </a:moveTo>
                    <a:cubicBezTo>
                      <a:pt x="17525" y="69803"/>
                      <a:pt x="15154" y="67979"/>
                      <a:pt x="13367" y="65695"/>
                    </a:cubicBezTo>
                    <a:cubicBezTo>
                      <a:pt x="11568" y="63424"/>
                      <a:pt x="10475" y="60718"/>
                      <a:pt x="10091" y="57565"/>
                    </a:cubicBezTo>
                    <a:lnTo>
                      <a:pt x="9507" y="57305"/>
                    </a:lnTo>
                    <a:lnTo>
                      <a:pt x="5883" y="63225"/>
                    </a:lnTo>
                    <a:lnTo>
                      <a:pt x="0" y="60544"/>
                    </a:lnTo>
                    <a:lnTo>
                      <a:pt x="27790" y="0"/>
                    </a:lnTo>
                    <a:lnTo>
                      <a:pt x="35175" y="3376"/>
                    </a:lnTo>
                    <a:lnTo>
                      <a:pt x="25059" y="25394"/>
                    </a:lnTo>
                    <a:lnTo>
                      <a:pt x="25556" y="25630"/>
                    </a:lnTo>
                    <a:cubicBezTo>
                      <a:pt x="27281" y="24538"/>
                      <a:pt x="29031" y="23806"/>
                      <a:pt x="30818" y="23483"/>
                    </a:cubicBezTo>
                    <a:cubicBezTo>
                      <a:pt x="32580" y="23148"/>
                      <a:pt x="34417" y="23135"/>
                      <a:pt x="36304" y="23458"/>
                    </a:cubicBezTo>
                    <a:cubicBezTo>
                      <a:pt x="38178" y="23781"/>
                      <a:pt x="40065" y="24377"/>
                      <a:pt x="41964" y="25245"/>
                    </a:cubicBezTo>
                    <a:cubicBezTo>
                      <a:pt x="45377" y="26809"/>
                      <a:pt x="47983" y="28994"/>
                      <a:pt x="49808" y="31786"/>
                    </a:cubicBezTo>
                    <a:cubicBezTo>
                      <a:pt x="51633" y="34591"/>
                      <a:pt x="52489" y="37980"/>
                      <a:pt x="52377" y="42001"/>
                    </a:cubicBezTo>
                    <a:cubicBezTo>
                      <a:pt x="52265" y="45998"/>
                      <a:pt x="51012" y="50590"/>
                      <a:pt x="48629" y="55791"/>
                    </a:cubicBezTo>
                    <a:cubicBezTo>
                      <a:pt x="46109" y="61252"/>
                      <a:pt x="43391" y="65385"/>
                      <a:pt x="40412" y="68190"/>
                    </a:cubicBezTo>
                    <a:cubicBezTo>
                      <a:pt x="37433" y="70970"/>
                      <a:pt x="34281" y="72584"/>
                      <a:pt x="30992" y="73030"/>
                    </a:cubicBezTo>
                    <a:cubicBezTo>
                      <a:pt x="27665" y="73477"/>
                      <a:pt x="24178" y="72857"/>
                      <a:pt x="20479" y="71156"/>
                    </a:cubicBezTo>
                    <a:close/>
                    <a:moveTo>
                      <a:pt x="21683" y="63895"/>
                    </a:moveTo>
                    <a:cubicBezTo>
                      <a:pt x="24203" y="65062"/>
                      <a:pt x="26536" y="65521"/>
                      <a:pt x="28708" y="65298"/>
                    </a:cubicBezTo>
                    <a:cubicBezTo>
                      <a:pt x="30868" y="65075"/>
                      <a:pt x="32928" y="64007"/>
                      <a:pt x="34889" y="62108"/>
                    </a:cubicBezTo>
                    <a:cubicBezTo>
                      <a:pt x="36825" y="60197"/>
                      <a:pt x="38699" y="57342"/>
                      <a:pt x="40437" y="53544"/>
                    </a:cubicBezTo>
                    <a:lnTo>
                      <a:pt x="41244" y="51782"/>
                    </a:lnTo>
                    <a:cubicBezTo>
                      <a:pt x="42932" y="48108"/>
                      <a:pt x="43888" y="44906"/>
                      <a:pt x="44111" y="42200"/>
                    </a:cubicBezTo>
                    <a:cubicBezTo>
                      <a:pt x="44347" y="39506"/>
                      <a:pt x="43838" y="37210"/>
                      <a:pt x="42609" y="35336"/>
                    </a:cubicBezTo>
                    <a:cubicBezTo>
                      <a:pt x="41380" y="33450"/>
                      <a:pt x="39407" y="31873"/>
                      <a:pt x="36664" y="30620"/>
                    </a:cubicBezTo>
                    <a:cubicBezTo>
                      <a:pt x="35088" y="29912"/>
                      <a:pt x="33499" y="29478"/>
                      <a:pt x="31873" y="29341"/>
                    </a:cubicBezTo>
                    <a:cubicBezTo>
                      <a:pt x="30235" y="29192"/>
                      <a:pt x="28609" y="29490"/>
                      <a:pt x="26958" y="30222"/>
                    </a:cubicBezTo>
                    <a:cubicBezTo>
                      <a:pt x="25295" y="30955"/>
                      <a:pt x="23706" y="32221"/>
                      <a:pt x="22179" y="34020"/>
                    </a:cubicBezTo>
                    <a:cubicBezTo>
                      <a:pt x="20628" y="35820"/>
                      <a:pt x="19176" y="38216"/>
                      <a:pt x="17811" y="41232"/>
                    </a:cubicBezTo>
                    <a:lnTo>
                      <a:pt x="17178" y="42572"/>
                    </a:lnTo>
                    <a:cubicBezTo>
                      <a:pt x="15589" y="46035"/>
                      <a:pt x="14658" y="49126"/>
                      <a:pt x="14397" y="51831"/>
                    </a:cubicBezTo>
                    <a:cubicBezTo>
                      <a:pt x="14124" y="54549"/>
                      <a:pt x="14584" y="56920"/>
                      <a:pt x="15800" y="58968"/>
                    </a:cubicBezTo>
                    <a:cubicBezTo>
                      <a:pt x="16991" y="61003"/>
                      <a:pt x="18952" y="62642"/>
                      <a:pt x="21683" y="63895"/>
                    </a:cubicBezTo>
                    <a:close/>
                  </a:path>
                </a:pathLst>
              </a:custGeom>
              <a:solidFill>
                <a:srgbClr val="212020"/>
              </a:solidFill>
              <a:ln w="12687" cap="flat">
                <a:noFill/>
                <a:prstDash val="solid"/>
                <a:miter/>
              </a:ln>
            </p:spPr>
            <p:txBody>
              <a:bodyPr/>
              <a:lstStyle/>
              <a:p>
                <a:endParaRPr lang="fr-CA"/>
              </a:p>
            </p:txBody>
          </p:sp>
          <p:sp>
            <p:nvSpPr>
              <p:cNvPr id="131" name="Forme libre 72">
                <a:extLst>
                  <a:ext uri="{FF2B5EF4-FFF2-40B4-BE49-F238E27FC236}">
                    <a16:creationId xmlns:a16="http://schemas.microsoft.com/office/drawing/2014/main" id="{B75A9EC8-FC47-0E15-8785-010AD84C680D}"/>
                  </a:ext>
                </a:extLst>
              </p:cNvPr>
              <p:cNvSpPr/>
              <p:nvPr/>
            </p:nvSpPr>
            <p:spPr>
              <a:xfrm>
                <a:off x="6715890" y="2566374"/>
                <a:ext cx="37011" cy="63237"/>
              </a:xfrm>
              <a:custGeom>
                <a:avLst/>
                <a:gdLst>
                  <a:gd name="csX0" fmla="*/ 0 w 37011"/>
                  <a:gd name="csY0" fmla="*/ 59613 h 63237"/>
                  <a:gd name="csX1" fmla="*/ 29763 w 37011"/>
                  <a:gd name="csY1" fmla="*/ 0 h 63237"/>
                  <a:gd name="csX2" fmla="*/ 37012 w 37011"/>
                  <a:gd name="csY2" fmla="*/ 3624 h 63237"/>
                  <a:gd name="csX3" fmla="*/ 7261 w 37011"/>
                  <a:gd name="csY3" fmla="*/ 63238 h 63237"/>
                  <a:gd name="csX4" fmla="*/ 0 w 37011"/>
                  <a:gd name="csY4" fmla="*/ 59613 h 63237"/>
                </a:gdLst>
                <a:ahLst/>
                <a:cxnLst>
                  <a:cxn ang="0">
                    <a:pos x="csX0" y="csY0"/>
                  </a:cxn>
                  <a:cxn ang="0">
                    <a:pos x="csX1" y="csY1"/>
                  </a:cxn>
                  <a:cxn ang="0">
                    <a:pos x="csX2" y="csY2"/>
                  </a:cxn>
                  <a:cxn ang="0">
                    <a:pos x="csX3" y="csY3"/>
                  </a:cxn>
                  <a:cxn ang="0">
                    <a:pos x="csX4" y="csY4"/>
                  </a:cxn>
                </a:cxnLst>
                <a:rect l="l" t="t" r="r" b="b"/>
                <a:pathLst>
                  <a:path w="37011" h="63237">
                    <a:moveTo>
                      <a:pt x="0" y="59613"/>
                    </a:moveTo>
                    <a:lnTo>
                      <a:pt x="29763" y="0"/>
                    </a:lnTo>
                    <a:lnTo>
                      <a:pt x="37012" y="3624"/>
                    </a:lnTo>
                    <a:lnTo>
                      <a:pt x="7261" y="63238"/>
                    </a:lnTo>
                    <a:lnTo>
                      <a:pt x="0" y="59613"/>
                    </a:lnTo>
                    <a:close/>
                  </a:path>
                </a:pathLst>
              </a:custGeom>
              <a:solidFill>
                <a:srgbClr val="212020"/>
              </a:solidFill>
              <a:ln w="12687" cap="flat">
                <a:noFill/>
                <a:prstDash val="solid"/>
                <a:miter/>
              </a:ln>
            </p:spPr>
            <p:txBody>
              <a:bodyPr/>
              <a:lstStyle/>
              <a:p>
                <a:endParaRPr lang="fr-CA"/>
              </a:p>
            </p:txBody>
          </p:sp>
          <p:sp>
            <p:nvSpPr>
              <p:cNvPr id="132" name="Forme libre 73">
                <a:extLst>
                  <a:ext uri="{FF2B5EF4-FFF2-40B4-BE49-F238E27FC236}">
                    <a16:creationId xmlns:a16="http://schemas.microsoft.com/office/drawing/2014/main" id="{C6F0025C-DFC1-5ADE-B3F9-0B5FF66A0D98}"/>
                  </a:ext>
                </a:extLst>
              </p:cNvPr>
              <p:cNvSpPr/>
              <p:nvPr/>
            </p:nvSpPr>
            <p:spPr>
              <a:xfrm>
                <a:off x="6746329" y="2601276"/>
                <a:ext cx="47691" cy="51350"/>
              </a:xfrm>
              <a:custGeom>
                <a:avLst/>
                <a:gdLst>
                  <a:gd name="csX0" fmla="*/ 12022 w 47691"/>
                  <a:gd name="csY0" fmla="*/ 47934 h 51350"/>
                  <a:gd name="csX1" fmla="*/ 2663 w 47691"/>
                  <a:gd name="csY1" fmla="*/ 39792 h 51350"/>
                  <a:gd name="csX2" fmla="*/ 57 w 47691"/>
                  <a:gd name="csY2" fmla="*/ 28907 h 51350"/>
                  <a:gd name="csX3" fmla="*/ 4625 w 47691"/>
                  <a:gd name="csY3" fmla="*/ 15130 h 51350"/>
                  <a:gd name="csX4" fmla="*/ 13648 w 47691"/>
                  <a:gd name="csY4" fmla="*/ 3736 h 51350"/>
                  <a:gd name="csX5" fmla="*/ 24198 w 47691"/>
                  <a:gd name="csY5" fmla="*/ 0 h 51350"/>
                  <a:gd name="csX6" fmla="*/ 36436 w 47691"/>
                  <a:gd name="csY6" fmla="*/ 3525 h 51350"/>
                  <a:gd name="csX7" fmla="*/ 45248 w 47691"/>
                  <a:gd name="csY7" fmla="*/ 11270 h 51350"/>
                  <a:gd name="csX8" fmla="*/ 47643 w 47691"/>
                  <a:gd name="csY8" fmla="*/ 21472 h 51350"/>
                  <a:gd name="csX9" fmla="*/ 43510 w 47691"/>
                  <a:gd name="csY9" fmla="*/ 34058 h 51350"/>
                  <a:gd name="csX10" fmla="*/ 41674 w 47691"/>
                  <a:gd name="csY10" fmla="*/ 37459 h 51350"/>
                  <a:gd name="csX11" fmla="*/ 11042 w 47691"/>
                  <a:gd name="csY11" fmla="*/ 20901 h 51350"/>
                  <a:gd name="csX12" fmla="*/ 7988 w 47691"/>
                  <a:gd name="csY12" fmla="*/ 30111 h 51350"/>
                  <a:gd name="csX13" fmla="*/ 9428 w 47691"/>
                  <a:gd name="csY13" fmla="*/ 37061 h 51350"/>
                  <a:gd name="csX14" fmla="*/ 15348 w 47691"/>
                  <a:gd name="csY14" fmla="*/ 42200 h 51350"/>
                  <a:gd name="csX15" fmla="*/ 20537 w 47691"/>
                  <a:gd name="csY15" fmla="*/ 44111 h 51350"/>
                  <a:gd name="csX16" fmla="*/ 25104 w 47691"/>
                  <a:gd name="csY16" fmla="*/ 44012 h 51350"/>
                  <a:gd name="csX17" fmla="*/ 28914 w 47691"/>
                  <a:gd name="csY17" fmla="*/ 42088 h 51350"/>
                  <a:gd name="csX18" fmla="*/ 31831 w 47691"/>
                  <a:gd name="csY18" fmla="*/ 38625 h 51350"/>
                  <a:gd name="csX19" fmla="*/ 38807 w 47691"/>
                  <a:gd name="csY19" fmla="*/ 42398 h 51350"/>
                  <a:gd name="csX20" fmla="*/ 34103 w 47691"/>
                  <a:gd name="csY20" fmla="*/ 47984 h 51350"/>
                  <a:gd name="csX21" fmla="*/ 27884 w 47691"/>
                  <a:gd name="csY21" fmla="*/ 50963 h 51350"/>
                  <a:gd name="csX22" fmla="*/ 20425 w 47691"/>
                  <a:gd name="csY22" fmla="*/ 51012 h 51350"/>
                  <a:gd name="csX23" fmla="*/ 12022 w 47691"/>
                  <a:gd name="csY23" fmla="*/ 47934 h 51350"/>
                  <a:gd name="csX24" fmla="*/ 14095 w 47691"/>
                  <a:gd name="csY24" fmla="*/ 15639 h 51350"/>
                  <a:gd name="csX25" fmla="*/ 37193 w 47691"/>
                  <a:gd name="csY25" fmla="*/ 28125 h 51350"/>
                  <a:gd name="csX26" fmla="*/ 39626 w 47691"/>
                  <a:gd name="csY26" fmla="*/ 21696 h 51350"/>
                  <a:gd name="csX27" fmla="*/ 39452 w 47691"/>
                  <a:gd name="csY27" fmla="*/ 16458 h 51350"/>
                  <a:gd name="csX28" fmla="*/ 37180 w 47691"/>
                  <a:gd name="csY28" fmla="*/ 12362 h 51350"/>
                  <a:gd name="csX29" fmla="*/ 33047 w 47691"/>
                  <a:gd name="csY29" fmla="*/ 9234 h 51350"/>
                  <a:gd name="csX30" fmla="*/ 25973 w 47691"/>
                  <a:gd name="csY30" fmla="*/ 7199 h 51350"/>
                  <a:gd name="csX31" fmla="*/ 19730 w 47691"/>
                  <a:gd name="csY31" fmla="*/ 9259 h 51350"/>
                  <a:gd name="csX32" fmla="*/ 14095 w 47691"/>
                  <a:gd name="csY32" fmla="*/ 15639 h 513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7691" h="51350">
                    <a:moveTo>
                      <a:pt x="12022" y="47934"/>
                    </a:moveTo>
                    <a:cubicBezTo>
                      <a:pt x="7814" y="45675"/>
                      <a:pt x="4699" y="42945"/>
                      <a:pt x="2663" y="39792"/>
                    </a:cubicBezTo>
                    <a:cubicBezTo>
                      <a:pt x="628" y="36639"/>
                      <a:pt x="-241" y="33003"/>
                      <a:pt x="57" y="28907"/>
                    </a:cubicBezTo>
                    <a:cubicBezTo>
                      <a:pt x="367" y="24799"/>
                      <a:pt x="1869" y="20219"/>
                      <a:pt x="4625" y="15130"/>
                    </a:cubicBezTo>
                    <a:cubicBezTo>
                      <a:pt x="7380" y="10004"/>
                      <a:pt x="10408" y="6206"/>
                      <a:pt x="13648" y="3736"/>
                    </a:cubicBezTo>
                    <a:cubicBezTo>
                      <a:pt x="16900" y="1266"/>
                      <a:pt x="20425" y="25"/>
                      <a:pt x="24198" y="0"/>
                    </a:cubicBezTo>
                    <a:cubicBezTo>
                      <a:pt x="27983" y="-12"/>
                      <a:pt x="32067" y="1167"/>
                      <a:pt x="36436" y="3525"/>
                    </a:cubicBezTo>
                    <a:cubicBezTo>
                      <a:pt x="40445" y="5685"/>
                      <a:pt x="43374" y="8266"/>
                      <a:pt x="45248" y="11270"/>
                    </a:cubicBezTo>
                    <a:cubicBezTo>
                      <a:pt x="47110" y="14274"/>
                      <a:pt x="47904" y="17662"/>
                      <a:pt x="47643" y="21472"/>
                    </a:cubicBezTo>
                    <a:cubicBezTo>
                      <a:pt x="47370" y="25270"/>
                      <a:pt x="45993" y="29465"/>
                      <a:pt x="43510" y="34058"/>
                    </a:cubicBezTo>
                    <a:lnTo>
                      <a:pt x="41674" y="37459"/>
                    </a:lnTo>
                    <a:lnTo>
                      <a:pt x="11042" y="20901"/>
                    </a:lnTo>
                    <a:cubicBezTo>
                      <a:pt x="9304" y="24377"/>
                      <a:pt x="8286" y="27430"/>
                      <a:pt x="7988" y="30111"/>
                    </a:cubicBezTo>
                    <a:cubicBezTo>
                      <a:pt x="7703" y="32779"/>
                      <a:pt x="8187" y="35100"/>
                      <a:pt x="9428" y="37061"/>
                    </a:cubicBezTo>
                    <a:cubicBezTo>
                      <a:pt x="10669" y="39022"/>
                      <a:pt x="12643" y="40735"/>
                      <a:pt x="15348" y="42200"/>
                    </a:cubicBezTo>
                    <a:cubicBezTo>
                      <a:pt x="17185" y="43180"/>
                      <a:pt x="18910" y="43813"/>
                      <a:pt x="20537" y="44111"/>
                    </a:cubicBezTo>
                    <a:cubicBezTo>
                      <a:pt x="22175" y="44384"/>
                      <a:pt x="23689" y="44359"/>
                      <a:pt x="25104" y="44012"/>
                    </a:cubicBezTo>
                    <a:cubicBezTo>
                      <a:pt x="26519" y="43652"/>
                      <a:pt x="27785" y="43019"/>
                      <a:pt x="28914" y="42088"/>
                    </a:cubicBezTo>
                    <a:cubicBezTo>
                      <a:pt x="30044" y="41157"/>
                      <a:pt x="31024" y="40015"/>
                      <a:pt x="31831" y="38625"/>
                    </a:cubicBezTo>
                    <a:lnTo>
                      <a:pt x="38807" y="42398"/>
                    </a:lnTo>
                    <a:cubicBezTo>
                      <a:pt x="37516" y="44633"/>
                      <a:pt x="35952" y="46494"/>
                      <a:pt x="34103" y="47984"/>
                    </a:cubicBezTo>
                    <a:cubicBezTo>
                      <a:pt x="32266" y="49461"/>
                      <a:pt x="30193" y="50454"/>
                      <a:pt x="27884" y="50963"/>
                    </a:cubicBezTo>
                    <a:cubicBezTo>
                      <a:pt x="25600" y="51459"/>
                      <a:pt x="23106" y="51484"/>
                      <a:pt x="20425" y="51012"/>
                    </a:cubicBezTo>
                    <a:cubicBezTo>
                      <a:pt x="17756" y="50541"/>
                      <a:pt x="14951" y="49523"/>
                      <a:pt x="12022" y="47934"/>
                    </a:cubicBezTo>
                    <a:close/>
                    <a:moveTo>
                      <a:pt x="14095" y="15639"/>
                    </a:moveTo>
                    <a:lnTo>
                      <a:pt x="37193" y="28125"/>
                    </a:lnTo>
                    <a:cubicBezTo>
                      <a:pt x="38471" y="25742"/>
                      <a:pt x="39290" y="23595"/>
                      <a:pt x="39626" y="21696"/>
                    </a:cubicBezTo>
                    <a:cubicBezTo>
                      <a:pt x="39961" y="19772"/>
                      <a:pt x="39899" y="18022"/>
                      <a:pt x="39452" y="16458"/>
                    </a:cubicBezTo>
                    <a:cubicBezTo>
                      <a:pt x="39005" y="14894"/>
                      <a:pt x="38248" y="13529"/>
                      <a:pt x="37180" y="12362"/>
                    </a:cubicBezTo>
                    <a:cubicBezTo>
                      <a:pt x="36101" y="11171"/>
                      <a:pt x="34723" y="10140"/>
                      <a:pt x="33047" y="9234"/>
                    </a:cubicBezTo>
                    <a:cubicBezTo>
                      <a:pt x="30553" y="7894"/>
                      <a:pt x="28207" y="7211"/>
                      <a:pt x="25973" y="7199"/>
                    </a:cubicBezTo>
                    <a:cubicBezTo>
                      <a:pt x="23763" y="7174"/>
                      <a:pt x="21666" y="7869"/>
                      <a:pt x="19730" y="9259"/>
                    </a:cubicBezTo>
                    <a:cubicBezTo>
                      <a:pt x="17793" y="10662"/>
                      <a:pt x="15907" y="12784"/>
                      <a:pt x="14095" y="15639"/>
                    </a:cubicBezTo>
                    <a:close/>
                  </a:path>
                </a:pathLst>
              </a:custGeom>
              <a:solidFill>
                <a:srgbClr val="212020"/>
              </a:solidFill>
              <a:ln w="12687" cap="flat">
                <a:noFill/>
                <a:prstDash val="solid"/>
                <a:miter/>
              </a:ln>
            </p:spPr>
            <p:txBody>
              <a:bodyPr/>
              <a:lstStyle/>
              <a:p>
                <a:endParaRPr lang="fr-CA"/>
              </a:p>
            </p:txBody>
          </p:sp>
        </p:grpSp>
        <p:grpSp>
          <p:nvGrpSpPr>
            <p:cNvPr id="15" name="Graphique 9">
              <a:extLst>
                <a:ext uri="{FF2B5EF4-FFF2-40B4-BE49-F238E27FC236}">
                  <a16:creationId xmlns:a16="http://schemas.microsoft.com/office/drawing/2014/main" id="{E9F82236-ADDD-3F66-0D6B-E939B68E9442}"/>
                </a:ext>
              </a:extLst>
            </p:cNvPr>
            <p:cNvGrpSpPr/>
            <p:nvPr/>
          </p:nvGrpSpPr>
          <p:grpSpPr>
            <a:xfrm>
              <a:off x="4920182" y="2658571"/>
              <a:ext cx="1371214" cy="1188920"/>
              <a:chOff x="4920345" y="2658571"/>
              <a:chExt cx="1371214" cy="1188920"/>
            </a:xfrm>
            <a:solidFill>
              <a:srgbClr val="945774"/>
            </a:solidFill>
          </p:grpSpPr>
          <p:sp>
            <p:nvSpPr>
              <p:cNvPr id="100" name="Forme libre 77">
                <a:extLst>
                  <a:ext uri="{FF2B5EF4-FFF2-40B4-BE49-F238E27FC236}">
                    <a16:creationId xmlns:a16="http://schemas.microsoft.com/office/drawing/2014/main" id="{55AD91FD-6130-1EE1-52AE-AA0F8599631C}"/>
                  </a:ext>
                </a:extLst>
              </p:cNvPr>
              <p:cNvSpPr/>
              <p:nvPr/>
            </p:nvSpPr>
            <p:spPr>
              <a:xfrm>
                <a:off x="5504459" y="3847033"/>
                <a:ext cx="65" cy="458"/>
              </a:xfrm>
              <a:custGeom>
                <a:avLst/>
                <a:gdLst>
                  <a:gd name="csX0" fmla="*/ 65 w 65"/>
                  <a:gd name="csY0" fmla="*/ 0 h 458"/>
                  <a:gd name="csX1" fmla="*/ 0 w 65"/>
                  <a:gd name="csY1" fmla="*/ 0 h 458"/>
                  <a:gd name="csX2" fmla="*/ 17 w 65"/>
                  <a:gd name="csY2" fmla="*/ 458 h 458"/>
                  <a:gd name="csX3" fmla="*/ 65 w 65"/>
                  <a:gd name="csY3" fmla="*/ 458 h 458"/>
                  <a:gd name="csX4" fmla="*/ 65 w 65"/>
                  <a:gd name="csY4" fmla="*/ 0 h 458"/>
                </a:gdLst>
                <a:ahLst/>
                <a:cxnLst>
                  <a:cxn ang="0">
                    <a:pos x="csX0" y="csY0"/>
                  </a:cxn>
                  <a:cxn ang="0">
                    <a:pos x="csX1" y="csY1"/>
                  </a:cxn>
                  <a:cxn ang="0">
                    <a:pos x="csX2" y="csY2"/>
                  </a:cxn>
                  <a:cxn ang="0">
                    <a:pos x="csX3" y="csY3"/>
                  </a:cxn>
                  <a:cxn ang="0">
                    <a:pos x="csX4" y="csY4"/>
                  </a:cxn>
                </a:cxnLst>
                <a:rect l="l" t="t" r="r" b="b"/>
                <a:pathLst>
                  <a:path w="65" h="458">
                    <a:moveTo>
                      <a:pt x="65" y="0"/>
                    </a:moveTo>
                    <a:lnTo>
                      <a:pt x="0" y="0"/>
                    </a:lnTo>
                    <a:cubicBezTo>
                      <a:pt x="2" y="154"/>
                      <a:pt x="15" y="305"/>
                      <a:pt x="17" y="458"/>
                    </a:cubicBezTo>
                    <a:lnTo>
                      <a:pt x="65" y="458"/>
                    </a:lnTo>
                    <a:lnTo>
                      <a:pt x="65" y="0"/>
                    </a:lnTo>
                    <a:close/>
                  </a:path>
                </a:pathLst>
              </a:custGeom>
              <a:grpFill/>
              <a:ln w="12687" cap="flat">
                <a:noFill/>
                <a:prstDash val="solid"/>
                <a:miter/>
              </a:ln>
            </p:spPr>
            <p:txBody>
              <a:bodyPr/>
              <a:lstStyle/>
              <a:p>
                <a:endParaRPr lang="fr-CA"/>
              </a:p>
            </p:txBody>
          </p:sp>
          <p:sp>
            <p:nvSpPr>
              <p:cNvPr id="101" name="Forme libre 78">
                <a:extLst>
                  <a:ext uri="{FF2B5EF4-FFF2-40B4-BE49-F238E27FC236}">
                    <a16:creationId xmlns:a16="http://schemas.microsoft.com/office/drawing/2014/main" id="{FE666FA5-1A94-D49A-9D68-6EA5F497B6F1}"/>
                  </a:ext>
                </a:extLst>
              </p:cNvPr>
              <p:cNvSpPr/>
              <p:nvPr/>
            </p:nvSpPr>
            <p:spPr>
              <a:xfrm>
                <a:off x="4920345" y="3847033"/>
                <a:ext cx="8" cy="458"/>
              </a:xfrm>
              <a:custGeom>
                <a:avLst/>
                <a:gdLst>
                  <a:gd name="csX0" fmla="*/ 9 w 8"/>
                  <a:gd name="csY0" fmla="*/ 458 h 458"/>
                  <a:gd name="csX1" fmla="*/ 0 w 8"/>
                  <a:gd name="csY1" fmla="*/ 0 h 458"/>
                  <a:gd name="csX2" fmla="*/ 0 w 8"/>
                  <a:gd name="csY2" fmla="*/ 458 h 458"/>
                  <a:gd name="csX3" fmla="*/ 9 w 8"/>
                  <a:gd name="csY3" fmla="*/ 458 h 458"/>
                </a:gdLst>
                <a:ahLst/>
                <a:cxnLst>
                  <a:cxn ang="0">
                    <a:pos x="csX0" y="csY0"/>
                  </a:cxn>
                  <a:cxn ang="0">
                    <a:pos x="csX1" y="csY1"/>
                  </a:cxn>
                  <a:cxn ang="0">
                    <a:pos x="csX2" y="csY2"/>
                  </a:cxn>
                  <a:cxn ang="0">
                    <a:pos x="csX3" y="csY3"/>
                  </a:cxn>
                </a:cxnLst>
                <a:rect l="l" t="t" r="r" b="b"/>
                <a:pathLst>
                  <a:path w="8" h="458">
                    <a:moveTo>
                      <a:pt x="9" y="458"/>
                    </a:moveTo>
                    <a:cubicBezTo>
                      <a:pt x="8" y="305"/>
                      <a:pt x="1" y="154"/>
                      <a:pt x="0" y="0"/>
                    </a:cubicBezTo>
                    <a:lnTo>
                      <a:pt x="0" y="458"/>
                    </a:lnTo>
                    <a:lnTo>
                      <a:pt x="9" y="458"/>
                    </a:lnTo>
                    <a:close/>
                  </a:path>
                </a:pathLst>
              </a:custGeom>
              <a:grpFill/>
              <a:ln w="12687" cap="flat">
                <a:noFill/>
                <a:prstDash val="solid"/>
                <a:miter/>
              </a:ln>
            </p:spPr>
            <p:txBody>
              <a:bodyPr/>
              <a:lstStyle/>
              <a:p>
                <a:endParaRPr lang="fr-CA"/>
              </a:p>
            </p:txBody>
          </p:sp>
          <p:sp>
            <p:nvSpPr>
              <p:cNvPr id="102" name="Forme libre 79">
                <a:extLst>
                  <a:ext uri="{FF2B5EF4-FFF2-40B4-BE49-F238E27FC236}">
                    <a16:creationId xmlns:a16="http://schemas.microsoft.com/office/drawing/2014/main" id="{E81FAB7E-ECCE-9B74-2C4A-E271679449C9}"/>
                  </a:ext>
                </a:extLst>
              </p:cNvPr>
              <p:cNvSpPr/>
              <p:nvPr/>
            </p:nvSpPr>
            <p:spPr>
              <a:xfrm>
                <a:off x="4920345" y="2658571"/>
                <a:ext cx="1371214" cy="1188462"/>
              </a:xfrm>
              <a:custGeom>
                <a:avLst/>
                <a:gdLst>
                  <a:gd name="csX0" fmla="*/ 1180341 w 1371214"/>
                  <a:gd name="csY0" fmla="*/ 917 h 1188462"/>
                  <a:gd name="csX1" fmla="*/ 1180341 w 1371214"/>
                  <a:gd name="csY1" fmla="*/ 0 h 1188462"/>
                  <a:gd name="csX2" fmla="*/ 1179748 w 1371214"/>
                  <a:gd name="csY2" fmla="*/ 12 h 1188462"/>
                  <a:gd name="csX3" fmla="*/ 1179740 w 1371214"/>
                  <a:gd name="csY3" fmla="*/ 0 h 1188462"/>
                  <a:gd name="csX4" fmla="*/ 1179740 w 1371214"/>
                  <a:gd name="csY4" fmla="*/ 12 h 1188462"/>
                  <a:gd name="csX5" fmla="*/ 0 w 1371214"/>
                  <a:gd name="csY5" fmla="*/ 1188462 h 1188462"/>
                  <a:gd name="csX6" fmla="*/ 458 w 1371214"/>
                  <a:gd name="csY6" fmla="*/ 1188462 h 1188462"/>
                  <a:gd name="csX7" fmla="*/ 292581 w 1371214"/>
                  <a:gd name="csY7" fmla="*/ 996989 h 1188462"/>
                  <a:gd name="csX8" fmla="*/ 584187 w 1371214"/>
                  <a:gd name="csY8" fmla="*/ 1188167 h 1188462"/>
                  <a:gd name="csX9" fmla="*/ 1180341 w 1371214"/>
                  <a:gd name="csY9" fmla="*/ 584245 h 1188462"/>
                  <a:gd name="csX10" fmla="*/ 1180341 w 1371214"/>
                  <a:gd name="csY10" fmla="*/ 583263 h 1188462"/>
                  <a:gd name="csX11" fmla="*/ 1371214 w 1371214"/>
                  <a:gd name="csY11" fmla="*/ 292057 h 1188462"/>
                  <a:gd name="csX12" fmla="*/ 1180341 w 1371214"/>
                  <a:gd name="csY12" fmla="*/ 917 h 1188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71214" h="1188462">
                    <a:moveTo>
                      <a:pt x="1180341" y="917"/>
                    </a:moveTo>
                    <a:lnTo>
                      <a:pt x="1180341" y="0"/>
                    </a:lnTo>
                    <a:cubicBezTo>
                      <a:pt x="1180142" y="2"/>
                      <a:pt x="1179946" y="10"/>
                      <a:pt x="1179748" y="12"/>
                    </a:cubicBezTo>
                    <a:lnTo>
                      <a:pt x="1179740" y="0"/>
                    </a:lnTo>
                    <a:lnTo>
                      <a:pt x="1179740" y="12"/>
                    </a:lnTo>
                    <a:cubicBezTo>
                      <a:pt x="527408" y="4788"/>
                      <a:pt x="0" y="535007"/>
                      <a:pt x="0" y="1188462"/>
                    </a:cubicBezTo>
                    <a:lnTo>
                      <a:pt x="458" y="1188462"/>
                    </a:lnTo>
                    <a:lnTo>
                      <a:pt x="292581" y="996989"/>
                    </a:lnTo>
                    <a:lnTo>
                      <a:pt x="584187" y="1188167"/>
                    </a:lnTo>
                    <a:cubicBezTo>
                      <a:pt x="584346" y="857284"/>
                      <a:pt x="850468" y="588631"/>
                      <a:pt x="1180341" y="584245"/>
                    </a:cubicBezTo>
                    <a:lnTo>
                      <a:pt x="1180341" y="583263"/>
                    </a:lnTo>
                    <a:lnTo>
                      <a:pt x="1371214" y="292057"/>
                    </a:lnTo>
                    <a:lnTo>
                      <a:pt x="1180341" y="917"/>
                    </a:lnTo>
                    <a:close/>
                  </a:path>
                </a:pathLst>
              </a:custGeom>
              <a:solidFill>
                <a:srgbClr val="945774"/>
              </a:solidFill>
              <a:ln w="12687" cap="flat">
                <a:noFill/>
                <a:prstDash val="solid"/>
                <a:miter/>
              </a:ln>
            </p:spPr>
            <p:txBody>
              <a:bodyPr/>
              <a:lstStyle/>
              <a:p>
                <a:endParaRPr lang="fr-CA"/>
              </a:p>
            </p:txBody>
          </p:sp>
        </p:grpSp>
        <p:sp>
          <p:nvSpPr>
            <p:cNvPr id="84" name="Forme libre 80">
              <a:extLst>
                <a:ext uri="{FF2B5EF4-FFF2-40B4-BE49-F238E27FC236}">
                  <a16:creationId xmlns:a16="http://schemas.microsoft.com/office/drawing/2014/main" id="{EC6A7AD6-D830-1381-7625-8DC63A19E38C}"/>
                </a:ext>
              </a:extLst>
            </p:cNvPr>
            <p:cNvSpPr/>
            <p:nvPr/>
          </p:nvSpPr>
          <p:spPr>
            <a:xfrm>
              <a:off x="6100523" y="2658571"/>
              <a:ext cx="1196711" cy="1379936"/>
            </a:xfrm>
            <a:custGeom>
              <a:avLst/>
              <a:gdLst>
                <a:gd name="csX0" fmla="*/ 0 w 1196711"/>
                <a:gd name="csY0" fmla="*/ 0 h 1379936"/>
                <a:gd name="csX1" fmla="*/ 0 w 1196711"/>
                <a:gd name="csY1" fmla="*/ 917 h 1379936"/>
                <a:gd name="csX2" fmla="*/ 190873 w 1196711"/>
                <a:gd name="csY2" fmla="*/ 292057 h 1379936"/>
                <a:gd name="csX3" fmla="*/ 0 w 1196711"/>
                <a:gd name="csY3" fmla="*/ 583263 h 1379936"/>
                <a:gd name="csX4" fmla="*/ 0 w 1196711"/>
                <a:gd name="csY4" fmla="*/ 584180 h 1379936"/>
                <a:gd name="csX5" fmla="*/ 612533 w 1196711"/>
                <a:gd name="csY5" fmla="*/ 1188462 h 1379936"/>
                <a:gd name="csX6" fmla="*/ 612089 w 1196711"/>
                <a:gd name="csY6" fmla="*/ 1188462 h 1379936"/>
                <a:gd name="csX7" fmla="*/ 904146 w 1196711"/>
                <a:gd name="csY7" fmla="*/ 1379937 h 1379936"/>
                <a:gd name="csX8" fmla="*/ 1195570 w 1196711"/>
                <a:gd name="csY8" fmla="*/ 1188920 h 1379936"/>
                <a:gd name="csX9" fmla="*/ 1196712 w 1196711"/>
                <a:gd name="csY9" fmla="*/ 1188921 h 1379936"/>
                <a:gd name="csX10" fmla="*/ 0 w 1196711"/>
                <a:gd name="csY10" fmla="*/ 0 h 1379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96711" h="1379936">
                  <a:moveTo>
                    <a:pt x="0" y="0"/>
                  </a:moveTo>
                  <a:lnTo>
                    <a:pt x="0" y="917"/>
                  </a:lnTo>
                  <a:lnTo>
                    <a:pt x="190873" y="292057"/>
                  </a:lnTo>
                  <a:lnTo>
                    <a:pt x="0" y="583263"/>
                  </a:lnTo>
                  <a:lnTo>
                    <a:pt x="0" y="584180"/>
                  </a:lnTo>
                  <a:cubicBezTo>
                    <a:pt x="333573" y="584441"/>
                    <a:pt x="612533" y="854824"/>
                    <a:pt x="612533" y="1188462"/>
                  </a:cubicBezTo>
                  <a:lnTo>
                    <a:pt x="612089" y="1188462"/>
                  </a:lnTo>
                  <a:lnTo>
                    <a:pt x="904146" y="1379937"/>
                  </a:lnTo>
                  <a:lnTo>
                    <a:pt x="1195570" y="1188920"/>
                  </a:lnTo>
                  <a:lnTo>
                    <a:pt x="1196712" y="1188921"/>
                  </a:lnTo>
                  <a:cubicBezTo>
                    <a:pt x="1196646" y="532709"/>
                    <a:pt x="656145" y="262"/>
                    <a:pt x="0" y="0"/>
                  </a:cubicBezTo>
                  <a:close/>
                </a:path>
              </a:pathLst>
            </a:custGeom>
            <a:solidFill>
              <a:schemeClr val="accent5">
                <a:alpha val="50000"/>
              </a:schemeClr>
            </a:solidFill>
            <a:ln w="12687" cap="flat">
              <a:noFill/>
              <a:prstDash val="solid"/>
              <a:miter/>
            </a:ln>
          </p:spPr>
          <p:txBody>
            <a:bodyPr/>
            <a:lstStyle/>
            <a:p>
              <a:endParaRPr lang="fr-CA"/>
            </a:p>
          </p:txBody>
        </p:sp>
        <p:sp>
          <p:nvSpPr>
            <p:cNvPr id="85" name="Forme libre 81">
              <a:extLst>
                <a:ext uri="{FF2B5EF4-FFF2-40B4-BE49-F238E27FC236}">
                  <a16:creationId xmlns:a16="http://schemas.microsoft.com/office/drawing/2014/main" id="{EC135896-DD2E-CA47-F860-4AE33D52FE3E}"/>
                </a:ext>
              </a:extLst>
            </p:cNvPr>
            <p:cNvSpPr/>
            <p:nvPr/>
          </p:nvSpPr>
          <p:spPr>
            <a:xfrm>
              <a:off x="5909584" y="3847491"/>
              <a:ext cx="1387585" cy="1188068"/>
            </a:xfrm>
            <a:custGeom>
              <a:avLst/>
              <a:gdLst>
                <a:gd name="csX0" fmla="*/ 1095085 w 1387585"/>
                <a:gd name="csY0" fmla="*/ 191016 h 1188068"/>
                <a:gd name="csX1" fmla="*/ 803728 w 1387585"/>
                <a:gd name="csY1" fmla="*/ 0 h 1188068"/>
                <a:gd name="csX2" fmla="*/ 803406 w 1387585"/>
                <a:gd name="csY2" fmla="*/ 0 h 1188068"/>
                <a:gd name="csX3" fmla="*/ 199059 w 1387585"/>
                <a:gd name="csY3" fmla="*/ 603889 h 1188068"/>
                <a:gd name="csX4" fmla="*/ 190873 w 1387585"/>
                <a:gd name="csY4" fmla="*/ 603759 h 1188068"/>
                <a:gd name="csX5" fmla="*/ 190873 w 1387585"/>
                <a:gd name="csY5" fmla="*/ 604840 h 1188068"/>
                <a:gd name="csX6" fmla="*/ 0 w 1387585"/>
                <a:gd name="csY6" fmla="*/ 895947 h 1188068"/>
                <a:gd name="csX7" fmla="*/ 190873 w 1387585"/>
                <a:gd name="csY7" fmla="*/ 1186987 h 1188068"/>
                <a:gd name="csX8" fmla="*/ 190873 w 1387585"/>
                <a:gd name="csY8" fmla="*/ 1187938 h 1188068"/>
                <a:gd name="csX9" fmla="*/ 191503 w 1387585"/>
                <a:gd name="csY9" fmla="*/ 1187948 h 1188068"/>
                <a:gd name="csX10" fmla="*/ 191540 w 1387585"/>
                <a:gd name="csY10" fmla="*/ 1188003 h 1188068"/>
                <a:gd name="csX11" fmla="*/ 191540 w 1387585"/>
                <a:gd name="csY11" fmla="*/ 1187949 h 1188068"/>
                <a:gd name="csX12" fmla="*/ 199059 w 1387585"/>
                <a:gd name="csY12" fmla="*/ 1188068 h 1188068"/>
                <a:gd name="csX13" fmla="*/ 1387520 w 1387585"/>
                <a:gd name="csY13" fmla="*/ 65 h 1188068"/>
                <a:gd name="csX14" fmla="*/ 1387585 w 1387585"/>
                <a:gd name="csY14" fmla="*/ 0 h 1188068"/>
                <a:gd name="csX15" fmla="*/ 1386508 w 1387585"/>
                <a:gd name="csY15" fmla="*/ 0 h 1188068"/>
                <a:gd name="csX16" fmla="*/ 1095085 w 1387585"/>
                <a:gd name="csY16" fmla="*/ 191016 h 1188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387585" h="1188068">
                  <a:moveTo>
                    <a:pt x="1095085" y="191016"/>
                  </a:moveTo>
                  <a:lnTo>
                    <a:pt x="803728" y="0"/>
                  </a:lnTo>
                  <a:lnTo>
                    <a:pt x="803406" y="0"/>
                  </a:lnTo>
                  <a:cubicBezTo>
                    <a:pt x="803144" y="333574"/>
                    <a:pt x="532697" y="603889"/>
                    <a:pt x="199059" y="603889"/>
                  </a:cubicBezTo>
                  <a:cubicBezTo>
                    <a:pt x="196309" y="603889"/>
                    <a:pt x="193624" y="603824"/>
                    <a:pt x="190873" y="603759"/>
                  </a:cubicBezTo>
                  <a:lnTo>
                    <a:pt x="190873" y="604840"/>
                  </a:lnTo>
                  <a:lnTo>
                    <a:pt x="0" y="895947"/>
                  </a:lnTo>
                  <a:lnTo>
                    <a:pt x="190873" y="1186987"/>
                  </a:lnTo>
                  <a:lnTo>
                    <a:pt x="190873" y="1187938"/>
                  </a:lnTo>
                  <a:cubicBezTo>
                    <a:pt x="191085" y="1187938"/>
                    <a:pt x="191292" y="1187946"/>
                    <a:pt x="191503" y="1187948"/>
                  </a:cubicBezTo>
                  <a:lnTo>
                    <a:pt x="191540" y="1188003"/>
                  </a:lnTo>
                  <a:lnTo>
                    <a:pt x="191540" y="1187949"/>
                  </a:lnTo>
                  <a:cubicBezTo>
                    <a:pt x="194057" y="1187967"/>
                    <a:pt x="196533" y="1188068"/>
                    <a:pt x="199059" y="1188068"/>
                  </a:cubicBezTo>
                  <a:cubicBezTo>
                    <a:pt x="855270" y="1188068"/>
                    <a:pt x="1387324" y="656211"/>
                    <a:pt x="1387520" y="65"/>
                  </a:cubicBezTo>
                  <a:lnTo>
                    <a:pt x="1387585" y="0"/>
                  </a:lnTo>
                  <a:lnTo>
                    <a:pt x="1386508" y="0"/>
                  </a:lnTo>
                  <a:lnTo>
                    <a:pt x="1095085" y="191016"/>
                  </a:lnTo>
                  <a:close/>
                </a:path>
              </a:pathLst>
            </a:custGeom>
            <a:solidFill>
              <a:schemeClr val="accent5"/>
            </a:solidFill>
            <a:ln w="12687" cap="flat">
              <a:noFill/>
              <a:prstDash val="solid"/>
              <a:miter/>
            </a:ln>
          </p:spPr>
          <p:txBody>
            <a:bodyPr/>
            <a:lstStyle/>
            <a:p>
              <a:endParaRPr lang="fr-CA"/>
            </a:p>
          </p:txBody>
        </p:sp>
        <p:sp>
          <p:nvSpPr>
            <p:cNvPr id="86" name="Forme libre 82">
              <a:extLst>
                <a:ext uri="{FF2B5EF4-FFF2-40B4-BE49-F238E27FC236}">
                  <a16:creationId xmlns:a16="http://schemas.microsoft.com/office/drawing/2014/main" id="{D5DAEE10-E44C-9418-D233-2ED3BA77692E}"/>
                </a:ext>
              </a:extLst>
            </p:cNvPr>
            <p:cNvSpPr/>
            <p:nvPr/>
          </p:nvSpPr>
          <p:spPr>
            <a:xfrm>
              <a:off x="4920182" y="3655559"/>
              <a:ext cx="1180275" cy="1380000"/>
            </a:xfrm>
            <a:custGeom>
              <a:avLst/>
              <a:gdLst>
                <a:gd name="csX0" fmla="*/ 989402 w 1180275"/>
                <a:gd name="csY0" fmla="*/ 1087879 h 1380000"/>
                <a:gd name="csX1" fmla="*/ 1180275 w 1180275"/>
                <a:gd name="csY1" fmla="*/ 796772 h 1380000"/>
                <a:gd name="csX2" fmla="*/ 1180275 w 1180275"/>
                <a:gd name="csY2" fmla="*/ 795821 h 1380000"/>
                <a:gd name="csX3" fmla="*/ 1179817 w 1180275"/>
                <a:gd name="csY3" fmla="*/ 795821 h 1380000"/>
                <a:gd name="csX4" fmla="*/ 584114 w 1180275"/>
                <a:gd name="csY4" fmla="*/ 191474 h 1380000"/>
                <a:gd name="csX5" fmla="*/ 584637 w 1180275"/>
                <a:gd name="csY5" fmla="*/ 191474 h 1380000"/>
                <a:gd name="csX6" fmla="*/ 292581 w 1180275"/>
                <a:gd name="csY6" fmla="*/ 0 h 1380000"/>
                <a:gd name="csX7" fmla="*/ 458 w 1180275"/>
                <a:gd name="csY7" fmla="*/ 191474 h 1380000"/>
                <a:gd name="csX8" fmla="*/ 0 w 1180275"/>
                <a:gd name="csY8" fmla="*/ 191474 h 1380000"/>
                <a:gd name="csX9" fmla="*/ 1179817 w 1180275"/>
                <a:gd name="csY9" fmla="*/ 1380000 h 1380000"/>
                <a:gd name="csX10" fmla="*/ 1180275 w 1180275"/>
                <a:gd name="csY10" fmla="*/ 1380000 h 1380000"/>
                <a:gd name="csX11" fmla="*/ 1180275 w 1180275"/>
                <a:gd name="csY11" fmla="*/ 1378919 h 1380000"/>
                <a:gd name="csX12" fmla="*/ 989402 w 1180275"/>
                <a:gd name="csY12" fmla="*/ 1087879 h 138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80275" h="1380000">
                  <a:moveTo>
                    <a:pt x="989402" y="1087879"/>
                  </a:moveTo>
                  <a:lnTo>
                    <a:pt x="1180275" y="796772"/>
                  </a:lnTo>
                  <a:lnTo>
                    <a:pt x="1180275" y="795821"/>
                  </a:lnTo>
                  <a:lnTo>
                    <a:pt x="1179817" y="795821"/>
                  </a:lnTo>
                  <a:cubicBezTo>
                    <a:pt x="848798" y="795821"/>
                    <a:pt x="588501" y="521445"/>
                    <a:pt x="584114" y="191474"/>
                  </a:cubicBezTo>
                  <a:lnTo>
                    <a:pt x="584637" y="191474"/>
                  </a:lnTo>
                  <a:lnTo>
                    <a:pt x="292581" y="0"/>
                  </a:lnTo>
                  <a:lnTo>
                    <a:pt x="458" y="191474"/>
                  </a:lnTo>
                  <a:lnTo>
                    <a:pt x="0" y="191474"/>
                  </a:lnTo>
                  <a:cubicBezTo>
                    <a:pt x="4388" y="844083"/>
                    <a:pt x="526160" y="1380000"/>
                    <a:pt x="1179817" y="1380000"/>
                  </a:cubicBezTo>
                  <a:lnTo>
                    <a:pt x="1180275" y="1380000"/>
                  </a:lnTo>
                  <a:lnTo>
                    <a:pt x="1180275" y="1378919"/>
                  </a:lnTo>
                  <a:lnTo>
                    <a:pt x="989402" y="1087879"/>
                  </a:lnTo>
                  <a:close/>
                </a:path>
              </a:pathLst>
            </a:custGeom>
            <a:solidFill>
              <a:srgbClr val="B7769B"/>
            </a:solidFill>
            <a:ln w="12687" cap="flat">
              <a:noFill/>
              <a:prstDash val="solid"/>
              <a:miter/>
            </a:ln>
          </p:spPr>
          <p:txBody>
            <a:bodyPr/>
            <a:lstStyle/>
            <a:p>
              <a:endParaRPr lang="fr-CA"/>
            </a:p>
          </p:txBody>
        </p:sp>
      </p:grpSp>
      <p:grpSp>
        <p:nvGrpSpPr>
          <p:cNvPr id="16" name="Groupe 15">
            <a:extLst>
              <a:ext uri="{FF2B5EF4-FFF2-40B4-BE49-F238E27FC236}">
                <a16:creationId xmlns:a16="http://schemas.microsoft.com/office/drawing/2014/main" id="{6634CE9B-B7D5-2797-4D9D-EDCEC2D6E1EB}"/>
              </a:ext>
            </a:extLst>
          </p:cNvPr>
          <p:cNvGrpSpPr/>
          <p:nvPr/>
        </p:nvGrpSpPr>
        <p:grpSpPr>
          <a:xfrm>
            <a:off x="7804326" y="2147223"/>
            <a:ext cx="3871841" cy="1963819"/>
            <a:chOff x="7651927" y="2147223"/>
            <a:chExt cx="3871841" cy="1963819"/>
          </a:xfrm>
        </p:grpSpPr>
        <p:sp>
          <p:nvSpPr>
            <p:cNvPr id="5" name="Espace réservé du texte 83">
              <a:extLst>
                <a:ext uri="{FF2B5EF4-FFF2-40B4-BE49-F238E27FC236}">
                  <a16:creationId xmlns:a16="http://schemas.microsoft.com/office/drawing/2014/main" id="{B39BDFB2-8D7B-5392-88A6-24EDFB2ADF2D}"/>
                </a:ext>
              </a:extLst>
            </p:cNvPr>
            <p:cNvSpPr txBox="1">
              <a:spLocks/>
            </p:cNvSpPr>
            <p:nvPr/>
          </p:nvSpPr>
          <p:spPr>
            <a:xfrm>
              <a:off x="7651927" y="2147223"/>
              <a:ext cx="3871841" cy="1963819"/>
            </a:xfrm>
            <a:prstGeom prst="rect">
              <a:avLst/>
            </a:prstGeom>
          </p:spPr>
          <p:txBody>
            <a:bodyPr vert="horz" lIns="360000" tIns="0" rIns="0" bIns="0" rtlCol="0">
              <a:normAutofit fontScale="92500" lnSpcReduction="20000"/>
            </a:bodyPr>
            <a:lstStyle>
              <a:lvl1pPr marL="0" indent="0" algn="l" defTabSz="914400" rtl="0" eaLnBrk="1" latinLnBrk="0" hangingPunct="1">
                <a:lnSpc>
                  <a:spcPct val="120000"/>
                </a:lnSpc>
                <a:spcBef>
                  <a:spcPts val="1000"/>
                </a:spcBef>
                <a:buFont typeface="Arial" panose="020B0604020202020204" pitchFamily="34" charset="0"/>
                <a:buNone/>
                <a:defRPr sz="1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600"/>
                </a:spcBef>
                <a:buFont typeface="Arial" panose="020B0604020202020204" pitchFamily="34" charset="0"/>
                <a:buNone/>
                <a:defRPr lang="fr-CA" sz="12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600"/>
                </a:spcBef>
                <a:buFont typeface="Arial" panose="020B0604020202020204" pitchFamily="34" charset="0"/>
                <a:buNone/>
                <a:defRPr sz="1200" kern="1200">
                  <a:solidFill>
                    <a:schemeClr val="tx2"/>
                  </a:solidFill>
                  <a:latin typeface="+mn-lt"/>
                  <a:ea typeface="+mn-ea"/>
                  <a:cs typeface="+mn-cs"/>
                </a:defRPr>
              </a:lvl3pPr>
              <a:lvl4pPr marL="468000" indent="-234000" algn="l" defTabSz="914400" rtl="0" eaLnBrk="1" latinLnBrk="0" hangingPunct="1">
                <a:lnSpc>
                  <a:spcPct val="120000"/>
                </a:lnSpc>
                <a:spcBef>
                  <a:spcPts val="600"/>
                </a:spcBef>
                <a:buClrTx/>
                <a:buFont typeface="Système normal"/>
                <a:buChar char="●"/>
                <a:defRPr sz="1200" kern="1200">
                  <a:solidFill>
                    <a:schemeClr val="tx2"/>
                  </a:solidFill>
                  <a:latin typeface="+mn-lt"/>
                  <a:ea typeface="+mn-ea"/>
                  <a:cs typeface="+mn-cs"/>
                </a:defRPr>
              </a:lvl4pPr>
              <a:lvl5pPr marL="702000" indent="-234000" algn="l" defTabSz="914400" rtl="0" eaLnBrk="1" latinLnBrk="0" hangingPunct="1">
                <a:lnSpc>
                  <a:spcPct val="120000"/>
                </a:lnSpc>
                <a:spcBef>
                  <a:spcPts val="600"/>
                </a:spcBef>
                <a:buClrTx/>
                <a:buFont typeface="Système normal"/>
                <a:buChar char="&gt;"/>
                <a:defRPr sz="12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tabLst>
                  <a:tab pos="234000" algn="l"/>
                </a:tabLst>
              </a:pPr>
              <a:r>
                <a:rPr lang="fr-CA" sz="1600">
                  <a:solidFill>
                    <a:schemeClr val="accent5">
                      <a:alpha val="75000"/>
                    </a:schemeClr>
                  </a:solidFill>
                </a:rPr>
                <a:t>Investissements en petite enfance</a:t>
              </a:r>
            </a:p>
            <a:p>
              <a:pPr marL="234000" lvl="3"/>
              <a:r>
                <a:rPr lang="fr-CA" sz="1400">
                  <a:solidFill>
                    <a:schemeClr val="tx1"/>
                  </a:solidFill>
                </a:rPr>
                <a:t>Services de garde éducatifs </a:t>
              </a:r>
              <a:br>
                <a:rPr lang="fr-CA" sz="1400">
                  <a:solidFill>
                    <a:schemeClr val="tx1"/>
                  </a:solidFill>
                </a:rPr>
              </a:br>
              <a:r>
                <a:rPr lang="fr-CA" sz="1400">
                  <a:solidFill>
                    <a:schemeClr val="tx1"/>
                  </a:solidFill>
                </a:rPr>
                <a:t>à l’enfance de qualité</a:t>
              </a:r>
            </a:p>
            <a:p>
              <a:pPr marL="234000" lvl="3"/>
              <a:r>
                <a:rPr lang="fr-CA" sz="1400">
                  <a:solidFill>
                    <a:schemeClr val="tx1"/>
                  </a:solidFill>
                </a:rPr>
                <a:t>Soutien aux parents</a:t>
              </a:r>
            </a:p>
            <a:p>
              <a:pPr marL="234000" lvl="3"/>
              <a:r>
                <a:rPr lang="fr-CA" sz="1400">
                  <a:solidFill>
                    <a:schemeClr val="tx1"/>
                  </a:solidFill>
                </a:rPr>
                <a:t>Aide financière aux familles </a:t>
              </a:r>
              <a:br>
                <a:rPr lang="fr-CA" sz="1400">
                  <a:solidFill>
                    <a:schemeClr val="tx1"/>
                  </a:solidFill>
                </a:rPr>
              </a:br>
              <a:r>
                <a:rPr lang="fr-CA" sz="1400">
                  <a:solidFill>
                    <a:schemeClr val="tx1"/>
                  </a:solidFill>
                </a:rPr>
                <a:t>et lutte contre la pauvreté</a:t>
              </a:r>
            </a:p>
            <a:p>
              <a:pPr marL="234000" lvl="3"/>
              <a:r>
                <a:rPr lang="fr-CA" sz="1400">
                  <a:solidFill>
                    <a:schemeClr val="tx1"/>
                  </a:solidFill>
                </a:rPr>
                <a:t>Dépistage précoce et accès </a:t>
              </a:r>
              <a:br>
                <a:rPr lang="fr-CA" sz="1400">
                  <a:solidFill>
                    <a:schemeClr val="tx1"/>
                  </a:solidFill>
                </a:rPr>
              </a:br>
              <a:r>
                <a:rPr lang="fr-CA" sz="1400">
                  <a:solidFill>
                    <a:schemeClr val="tx1"/>
                  </a:solidFill>
                </a:rPr>
                <a:t>aux services sociaux et de santé, etc.</a:t>
              </a:r>
            </a:p>
          </p:txBody>
        </p:sp>
        <p:grpSp>
          <p:nvGrpSpPr>
            <p:cNvPr id="167" name="Graphique 98">
              <a:extLst>
                <a:ext uri="{FF2B5EF4-FFF2-40B4-BE49-F238E27FC236}">
                  <a16:creationId xmlns:a16="http://schemas.microsoft.com/office/drawing/2014/main" id="{1EB5EDD1-62D7-F4A6-E9E8-FAEE5B4912AC}"/>
                </a:ext>
              </a:extLst>
            </p:cNvPr>
            <p:cNvGrpSpPr/>
            <p:nvPr/>
          </p:nvGrpSpPr>
          <p:grpSpPr>
            <a:xfrm>
              <a:off x="7651927" y="2166489"/>
              <a:ext cx="228600" cy="228600"/>
              <a:chOff x="7364991" y="1901655"/>
              <a:chExt cx="228600" cy="228600"/>
            </a:xfrm>
          </p:grpSpPr>
          <p:sp>
            <p:nvSpPr>
              <p:cNvPr id="168" name="Ellipse 167">
                <a:extLst>
                  <a:ext uri="{FF2B5EF4-FFF2-40B4-BE49-F238E27FC236}">
                    <a16:creationId xmlns:a16="http://schemas.microsoft.com/office/drawing/2014/main" id="{1EECC958-E653-6E29-4D6C-649BE1FF95A4}"/>
                  </a:ext>
                </a:extLst>
              </p:cNvPr>
              <p:cNvSpPr/>
              <p:nvPr/>
            </p:nvSpPr>
            <p:spPr>
              <a:xfrm>
                <a:off x="7364991" y="1901655"/>
                <a:ext cx="228600" cy="228600"/>
              </a:xfrm>
              <a:prstGeom prst="ellipse">
                <a:avLst/>
              </a:prstGeom>
              <a:solidFill>
                <a:schemeClr val="accent5">
                  <a:alpha val="75000"/>
                </a:schemeClr>
              </a:solidFill>
              <a:ln w="12700" cap="flat">
                <a:noFill/>
                <a:prstDash val="solid"/>
                <a:miter/>
              </a:ln>
            </p:spPr>
            <p:txBody>
              <a:bodyPr/>
              <a:lstStyle/>
              <a:p>
                <a:endParaRPr lang="fr-CA"/>
              </a:p>
            </p:txBody>
          </p:sp>
          <p:sp>
            <p:nvSpPr>
              <p:cNvPr id="169" name="Forme libre 101">
                <a:extLst>
                  <a:ext uri="{FF2B5EF4-FFF2-40B4-BE49-F238E27FC236}">
                    <a16:creationId xmlns:a16="http://schemas.microsoft.com/office/drawing/2014/main" id="{CDAFDF37-F5FE-FF5D-1BDB-99ED382BA4F2}"/>
                  </a:ext>
                </a:extLst>
              </p:cNvPr>
              <p:cNvSpPr/>
              <p:nvPr/>
            </p:nvSpPr>
            <p:spPr>
              <a:xfrm>
                <a:off x="7455017" y="1969591"/>
                <a:ext cx="49510" cy="92781"/>
              </a:xfrm>
              <a:custGeom>
                <a:avLst/>
                <a:gdLst>
                  <a:gd name="csX0" fmla="*/ 1277 w 49510"/>
                  <a:gd name="csY0" fmla="*/ 89731 h 92781"/>
                  <a:gd name="csX1" fmla="*/ 16508 w 49510"/>
                  <a:gd name="csY1" fmla="*/ 79449 h 92781"/>
                  <a:gd name="csX2" fmla="*/ 16508 w 49510"/>
                  <a:gd name="csY2" fmla="*/ 23862 h 92781"/>
                  <a:gd name="csX3" fmla="*/ 9909 w 49510"/>
                  <a:gd name="csY3" fmla="*/ 18269 h 92781"/>
                  <a:gd name="csX4" fmla="*/ 0 w 49510"/>
                  <a:gd name="csY4" fmla="*/ 19422 h 92781"/>
                  <a:gd name="csX5" fmla="*/ 0 w 49510"/>
                  <a:gd name="csY5" fmla="*/ 16247 h 92781"/>
                  <a:gd name="csX6" fmla="*/ 29195 w 49510"/>
                  <a:gd name="csY6" fmla="*/ 0 h 92781"/>
                  <a:gd name="csX7" fmla="*/ 34280 w 49510"/>
                  <a:gd name="csY7" fmla="*/ 0 h 92781"/>
                  <a:gd name="csX8" fmla="*/ 34280 w 49510"/>
                  <a:gd name="csY8" fmla="*/ 79449 h 92781"/>
                  <a:gd name="csX9" fmla="*/ 49510 w 49510"/>
                  <a:gd name="csY9" fmla="*/ 89731 h 92781"/>
                  <a:gd name="csX10" fmla="*/ 49510 w 49510"/>
                  <a:gd name="csY10" fmla="*/ 92782 h 92781"/>
                  <a:gd name="csX11" fmla="*/ 1277 w 49510"/>
                  <a:gd name="csY11" fmla="*/ 92782 h 92781"/>
                  <a:gd name="csX12" fmla="*/ 1277 w 49510"/>
                  <a:gd name="csY12" fmla="*/ 89731 h 927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49510" h="92781">
                    <a:moveTo>
                      <a:pt x="1277" y="89731"/>
                    </a:moveTo>
                    <a:cubicBezTo>
                      <a:pt x="12700" y="88714"/>
                      <a:pt x="16508" y="86432"/>
                      <a:pt x="16508" y="79449"/>
                    </a:cubicBezTo>
                    <a:lnTo>
                      <a:pt x="16508" y="23862"/>
                    </a:lnTo>
                    <a:cubicBezTo>
                      <a:pt x="16508" y="18777"/>
                      <a:pt x="15366" y="17636"/>
                      <a:pt x="9909" y="18269"/>
                    </a:cubicBezTo>
                    <a:lnTo>
                      <a:pt x="0" y="19422"/>
                    </a:lnTo>
                    <a:lnTo>
                      <a:pt x="0" y="16247"/>
                    </a:lnTo>
                    <a:cubicBezTo>
                      <a:pt x="11683" y="12948"/>
                      <a:pt x="22213" y="5966"/>
                      <a:pt x="29195" y="0"/>
                    </a:cubicBezTo>
                    <a:lnTo>
                      <a:pt x="34280" y="0"/>
                    </a:lnTo>
                    <a:lnTo>
                      <a:pt x="34280" y="79449"/>
                    </a:lnTo>
                    <a:cubicBezTo>
                      <a:pt x="34280" y="86432"/>
                      <a:pt x="38088" y="88714"/>
                      <a:pt x="49510" y="89731"/>
                    </a:cubicBezTo>
                    <a:lnTo>
                      <a:pt x="49510" y="92782"/>
                    </a:lnTo>
                    <a:lnTo>
                      <a:pt x="1277" y="92782"/>
                    </a:lnTo>
                    <a:lnTo>
                      <a:pt x="1277" y="89731"/>
                    </a:lnTo>
                    <a:close/>
                  </a:path>
                </a:pathLst>
              </a:custGeom>
              <a:solidFill>
                <a:srgbClr val="FFFFFF"/>
              </a:solidFill>
              <a:ln w="12700" cap="flat">
                <a:noFill/>
                <a:prstDash val="solid"/>
                <a:miter/>
              </a:ln>
            </p:spPr>
            <p:txBody>
              <a:bodyPr/>
              <a:lstStyle/>
              <a:p>
                <a:endParaRPr lang="fr-CA"/>
              </a:p>
            </p:txBody>
          </p:sp>
        </p:grpSp>
      </p:grpSp>
      <p:grpSp>
        <p:nvGrpSpPr>
          <p:cNvPr id="17" name="Groupe 16">
            <a:extLst>
              <a:ext uri="{FF2B5EF4-FFF2-40B4-BE49-F238E27FC236}">
                <a16:creationId xmlns:a16="http://schemas.microsoft.com/office/drawing/2014/main" id="{85FDB05D-B538-C02D-EB7F-6E5F45CB86AD}"/>
              </a:ext>
            </a:extLst>
          </p:cNvPr>
          <p:cNvGrpSpPr/>
          <p:nvPr/>
        </p:nvGrpSpPr>
        <p:grpSpPr>
          <a:xfrm>
            <a:off x="7804326" y="4398434"/>
            <a:ext cx="3871841" cy="1381456"/>
            <a:chOff x="7651927" y="4398434"/>
            <a:chExt cx="3871841" cy="1381456"/>
          </a:xfrm>
        </p:grpSpPr>
        <p:sp>
          <p:nvSpPr>
            <p:cNvPr id="8" name="Espace réservé du texte 83">
              <a:extLst>
                <a:ext uri="{FF2B5EF4-FFF2-40B4-BE49-F238E27FC236}">
                  <a16:creationId xmlns:a16="http://schemas.microsoft.com/office/drawing/2014/main" id="{7D5AABB3-1C37-5D92-F54E-D659C0284F9C}"/>
                </a:ext>
              </a:extLst>
            </p:cNvPr>
            <p:cNvSpPr txBox="1">
              <a:spLocks/>
            </p:cNvSpPr>
            <p:nvPr/>
          </p:nvSpPr>
          <p:spPr>
            <a:xfrm>
              <a:off x="7651927" y="4398434"/>
              <a:ext cx="3871841" cy="1381456"/>
            </a:xfrm>
            <a:prstGeom prst="rect">
              <a:avLst/>
            </a:prstGeom>
          </p:spPr>
          <p:txBody>
            <a:bodyPr vert="horz" lIns="360000" tIns="0" rIns="0" bIns="0" rtlCol="0">
              <a:normAutofit/>
            </a:bodyPr>
            <a:lstStyle>
              <a:lvl1pPr marL="0" indent="0" algn="l" defTabSz="914400" rtl="0" eaLnBrk="1" latinLnBrk="0" hangingPunct="1">
                <a:lnSpc>
                  <a:spcPct val="120000"/>
                </a:lnSpc>
                <a:spcBef>
                  <a:spcPts val="1000"/>
                </a:spcBef>
                <a:buFont typeface="Arial" panose="020B0604020202020204" pitchFamily="34" charset="0"/>
                <a:buNone/>
                <a:defRPr sz="1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600"/>
                </a:spcBef>
                <a:buFont typeface="Arial" panose="020B0604020202020204" pitchFamily="34" charset="0"/>
                <a:buNone/>
                <a:defRPr lang="fr-CA" sz="12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600"/>
                </a:spcBef>
                <a:buFont typeface="Arial" panose="020B0604020202020204" pitchFamily="34" charset="0"/>
                <a:buNone/>
                <a:defRPr sz="1200" kern="1200">
                  <a:solidFill>
                    <a:schemeClr val="tx2"/>
                  </a:solidFill>
                  <a:latin typeface="+mn-lt"/>
                  <a:ea typeface="+mn-ea"/>
                  <a:cs typeface="+mn-cs"/>
                </a:defRPr>
              </a:lvl3pPr>
              <a:lvl4pPr marL="468000" indent="-234000" algn="l" defTabSz="914400" rtl="0" eaLnBrk="1" latinLnBrk="0" hangingPunct="1">
                <a:lnSpc>
                  <a:spcPct val="120000"/>
                </a:lnSpc>
                <a:spcBef>
                  <a:spcPts val="600"/>
                </a:spcBef>
                <a:buClrTx/>
                <a:buFont typeface="Système normal"/>
                <a:buChar char="●"/>
                <a:defRPr sz="1200" kern="1200">
                  <a:solidFill>
                    <a:schemeClr val="tx2"/>
                  </a:solidFill>
                  <a:latin typeface="+mn-lt"/>
                  <a:ea typeface="+mn-ea"/>
                  <a:cs typeface="+mn-cs"/>
                </a:defRPr>
              </a:lvl4pPr>
              <a:lvl5pPr marL="702000" indent="-234000" algn="l" defTabSz="914400" rtl="0" eaLnBrk="1" latinLnBrk="0" hangingPunct="1">
                <a:lnSpc>
                  <a:spcPct val="120000"/>
                </a:lnSpc>
                <a:spcBef>
                  <a:spcPts val="600"/>
                </a:spcBef>
                <a:buClrTx/>
                <a:buFont typeface="Système normal"/>
                <a:buChar char="&gt;"/>
                <a:defRPr sz="12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tabLst>
                  <a:tab pos="234000" algn="l"/>
                </a:tabLst>
              </a:pPr>
              <a:r>
                <a:rPr lang="fr-CA" sz="1600">
                  <a:solidFill>
                    <a:schemeClr val="accent5"/>
                  </a:solidFill>
                </a:rPr>
                <a:t>Développement du plein potentiel</a:t>
              </a:r>
            </a:p>
            <a:p>
              <a:pPr marL="234000" lvl="3">
                <a:tabLst>
                  <a:tab pos="234000" algn="l"/>
                </a:tabLst>
              </a:pPr>
              <a:r>
                <a:rPr lang="fr-CA" sz="1300">
                  <a:solidFill>
                    <a:schemeClr val="tx1"/>
                  </a:solidFill>
                </a:rPr>
                <a:t>Acquisition des compétences </a:t>
              </a:r>
              <a:br>
                <a:rPr lang="fr-CA" sz="1300">
                  <a:solidFill>
                    <a:schemeClr val="tx1"/>
                  </a:solidFill>
                </a:rPr>
              </a:br>
              <a:r>
                <a:rPr lang="fr-CA" sz="1300">
                  <a:solidFill>
                    <a:schemeClr val="tx1"/>
                  </a:solidFill>
                </a:rPr>
                <a:t>essentielles sur les plans cognitif, </a:t>
              </a:r>
              <a:br>
                <a:rPr lang="fr-CA" sz="1300">
                  <a:solidFill>
                    <a:schemeClr val="tx1"/>
                  </a:solidFill>
                </a:rPr>
              </a:br>
              <a:r>
                <a:rPr lang="fr-CA" sz="1300">
                  <a:solidFill>
                    <a:schemeClr val="tx1"/>
                  </a:solidFill>
                </a:rPr>
                <a:t>langagier, socioaffectif, moteur</a:t>
              </a:r>
            </a:p>
            <a:p>
              <a:pPr marL="234000" lvl="3">
                <a:tabLst>
                  <a:tab pos="234000" algn="l"/>
                </a:tabLst>
              </a:pPr>
              <a:r>
                <a:rPr lang="fr-CA" sz="1300">
                  <a:solidFill>
                    <a:schemeClr val="tx1"/>
                  </a:solidFill>
                </a:rPr>
                <a:t>Motivation à apprendre, etc.</a:t>
              </a:r>
            </a:p>
          </p:txBody>
        </p:sp>
        <p:grpSp>
          <p:nvGrpSpPr>
            <p:cNvPr id="170" name="Graphique 103">
              <a:extLst>
                <a:ext uri="{FF2B5EF4-FFF2-40B4-BE49-F238E27FC236}">
                  <a16:creationId xmlns:a16="http://schemas.microsoft.com/office/drawing/2014/main" id="{B8493591-3A96-DED9-C2DB-8AB8FFCE798B}"/>
                </a:ext>
              </a:extLst>
            </p:cNvPr>
            <p:cNvGrpSpPr/>
            <p:nvPr/>
          </p:nvGrpSpPr>
          <p:grpSpPr>
            <a:xfrm>
              <a:off x="7652673" y="4426302"/>
              <a:ext cx="228600" cy="228600"/>
              <a:chOff x="7889947" y="5696796"/>
              <a:chExt cx="228600" cy="228600"/>
            </a:xfrm>
          </p:grpSpPr>
          <p:sp>
            <p:nvSpPr>
              <p:cNvPr id="171" name="Ellipse 170">
                <a:extLst>
                  <a:ext uri="{FF2B5EF4-FFF2-40B4-BE49-F238E27FC236}">
                    <a16:creationId xmlns:a16="http://schemas.microsoft.com/office/drawing/2014/main" id="{344D2ED3-580A-D82E-3199-B7B35BB70FC0}"/>
                  </a:ext>
                </a:extLst>
              </p:cNvPr>
              <p:cNvSpPr/>
              <p:nvPr/>
            </p:nvSpPr>
            <p:spPr>
              <a:xfrm>
                <a:off x="7889947" y="5696796"/>
                <a:ext cx="228600" cy="228600"/>
              </a:xfrm>
              <a:prstGeom prst="ellipse">
                <a:avLst/>
              </a:prstGeom>
              <a:solidFill>
                <a:schemeClr val="accent5"/>
              </a:solidFill>
              <a:ln w="12700" cap="flat">
                <a:noFill/>
                <a:prstDash val="solid"/>
                <a:miter/>
              </a:ln>
            </p:spPr>
            <p:txBody>
              <a:bodyPr/>
              <a:lstStyle/>
              <a:p>
                <a:endParaRPr lang="fr-CA"/>
              </a:p>
            </p:txBody>
          </p:sp>
          <p:sp>
            <p:nvSpPr>
              <p:cNvPr id="172" name="Forme libre 106">
                <a:extLst>
                  <a:ext uri="{FF2B5EF4-FFF2-40B4-BE49-F238E27FC236}">
                    <a16:creationId xmlns:a16="http://schemas.microsoft.com/office/drawing/2014/main" id="{8CDC2B27-6042-8D17-3EED-9A1A99249FC2}"/>
                  </a:ext>
                </a:extLst>
              </p:cNvPr>
              <p:cNvSpPr/>
              <p:nvPr/>
            </p:nvSpPr>
            <p:spPr>
              <a:xfrm>
                <a:off x="7970773" y="5763588"/>
                <a:ext cx="64988" cy="93922"/>
              </a:xfrm>
              <a:custGeom>
                <a:avLst/>
                <a:gdLst>
                  <a:gd name="csX0" fmla="*/ 64988 w 64988"/>
                  <a:gd name="csY0" fmla="*/ 68287 h 93922"/>
                  <a:gd name="csX1" fmla="*/ 63091 w 64988"/>
                  <a:gd name="csY1" fmla="*/ 93923 h 93922"/>
                  <a:gd name="csX2" fmla="*/ 0 w 64988"/>
                  <a:gd name="csY2" fmla="*/ 93923 h 93922"/>
                  <a:gd name="csX3" fmla="*/ 0 w 64988"/>
                  <a:gd name="csY3" fmla="*/ 90624 h 93922"/>
                  <a:gd name="csX4" fmla="*/ 7119 w 64988"/>
                  <a:gd name="csY4" fmla="*/ 83009 h 93922"/>
                  <a:gd name="csX5" fmla="*/ 42267 w 64988"/>
                  <a:gd name="csY5" fmla="*/ 28302 h 93922"/>
                  <a:gd name="csX6" fmla="*/ 26789 w 64988"/>
                  <a:gd name="csY6" fmla="*/ 11931 h 93922"/>
                  <a:gd name="csX7" fmla="*/ 4961 w 64988"/>
                  <a:gd name="csY7" fmla="*/ 28042 h 93922"/>
                  <a:gd name="csX8" fmla="*/ 769 w 64988"/>
                  <a:gd name="csY8" fmla="*/ 26653 h 93922"/>
                  <a:gd name="csX9" fmla="*/ 33511 w 64988"/>
                  <a:gd name="csY9" fmla="*/ 0 h 93922"/>
                  <a:gd name="csX10" fmla="*/ 62458 w 64988"/>
                  <a:gd name="csY10" fmla="*/ 25003 h 93922"/>
                  <a:gd name="csX11" fmla="*/ 17525 w 64988"/>
                  <a:gd name="csY11" fmla="*/ 80590 h 93922"/>
                  <a:gd name="csX12" fmla="*/ 36947 w 64988"/>
                  <a:gd name="csY12" fmla="*/ 80590 h 93922"/>
                  <a:gd name="csX13" fmla="*/ 58775 w 64988"/>
                  <a:gd name="csY13" fmla="*/ 74116 h 93922"/>
                  <a:gd name="csX14" fmla="*/ 61441 w 64988"/>
                  <a:gd name="csY14" fmla="*/ 68287 h 93922"/>
                  <a:gd name="csX15" fmla="*/ 64988 w 64988"/>
                  <a:gd name="csY15" fmla="*/ 68287 h 939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64988" h="93922">
                    <a:moveTo>
                      <a:pt x="64988" y="68287"/>
                    </a:moveTo>
                    <a:lnTo>
                      <a:pt x="63091" y="93923"/>
                    </a:lnTo>
                    <a:lnTo>
                      <a:pt x="0" y="93923"/>
                    </a:lnTo>
                    <a:lnTo>
                      <a:pt x="0" y="90624"/>
                    </a:lnTo>
                    <a:lnTo>
                      <a:pt x="7119" y="83009"/>
                    </a:lnTo>
                    <a:cubicBezTo>
                      <a:pt x="35037" y="53429"/>
                      <a:pt x="42267" y="39464"/>
                      <a:pt x="42267" y="28302"/>
                    </a:cubicBezTo>
                    <a:cubicBezTo>
                      <a:pt x="42267" y="17388"/>
                      <a:pt x="35297" y="11931"/>
                      <a:pt x="26789" y="11931"/>
                    </a:cubicBezTo>
                    <a:cubicBezTo>
                      <a:pt x="17773" y="11931"/>
                      <a:pt x="9649" y="18269"/>
                      <a:pt x="4961" y="28042"/>
                    </a:cubicBezTo>
                    <a:lnTo>
                      <a:pt x="769" y="26653"/>
                    </a:lnTo>
                    <a:cubicBezTo>
                      <a:pt x="3435" y="15987"/>
                      <a:pt x="13333" y="0"/>
                      <a:pt x="33511" y="0"/>
                    </a:cubicBezTo>
                    <a:cubicBezTo>
                      <a:pt x="50019" y="0"/>
                      <a:pt x="62458" y="9513"/>
                      <a:pt x="62458" y="25003"/>
                    </a:cubicBezTo>
                    <a:cubicBezTo>
                      <a:pt x="62458" y="40742"/>
                      <a:pt x="49126" y="54322"/>
                      <a:pt x="17525" y="80590"/>
                    </a:cubicBezTo>
                    <a:lnTo>
                      <a:pt x="36947" y="80590"/>
                    </a:lnTo>
                    <a:cubicBezTo>
                      <a:pt x="52425" y="80590"/>
                      <a:pt x="55984" y="79834"/>
                      <a:pt x="58775" y="74116"/>
                    </a:cubicBezTo>
                    <a:lnTo>
                      <a:pt x="61441" y="68287"/>
                    </a:lnTo>
                    <a:lnTo>
                      <a:pt x="64988" y="68287"/>
                    </a:lnTo>
                    <a:close/>
                  </a:path>
                </a:pathLst>
              </a:custGeom>
              <a:solidFill>
                <a:srgbClr val="FFFFFF"/>
              </a:solidFill>
              <a:ln w="12700" cap="flat">
                <a:noFill/>
                <a:prstDash val="solid"/>
                <a:miter/>
              </a:ln>
            </p:spPr>
            <p:txBody>
              <a:bodyPr/>
              <a:lstStyle/>
              <a:p>
                <a:endParaRPr lang="fr-CA"/>
              </a:p>
            </p:txBody>
          </p:sp>
        </p:grpSp>
      </p:grpSp>
      <p:grpSp>
        <p:nvGrpSpPr>
          <p:cNvPr id="18" name="Groupe 17">
            <a:extLst>
              <a:ext uri="{FF2B5EF4-FFF2-40B4-BE49-F238E27FC236}">
                <a16:creationId xmlns:a16="http://schemas.microsoft.com/office/drawing/2014/main" id="{FB7E5306-763E-C6A3-A6AD-EE61A63220E8}"/>
              </a:ext>
            </a:extLst>
          </p:cNvPr>
          <p:cNvGrpSpPr/>
          <p:nvPr/>
        </p:nvGrpSpPr>
        <p:grpSpPr>
          <a:xfrm>
            <a:off x="947215" y="4398434"/>
            <a:ext cx="3440460" cy="1542089"/>
            <a:chOff x="1193398" y="4400114"/>
            <a:chExt cx="3440460" cy="1542089"/>
          </a:xfrm>
        </p:grpSpPr>
        <p:sp>
          <p:nvSpPr>
            <p:cNvPr id="9" name="Espace réservé du texte 83">
              <a:extLst>
                <a:ext uri="{FF2B5EF4-FFF2-40B4-BE49-F238E27FC236}">
                  <a16:creationId xmlns:a16="http://schemas.microsoft.com/office/drawing/2014/main" id="{2E8A6694-59FD-03C1-DB4A-951309F507C5}"/>
                </a:ext>
              </a:extLst>
            </p:cNvPr>
            <p:cNvSpPr txBox="1">
              <a:spLocks/>
            </p:cNvSpPr>
            <p:nvPr/>
          </p:nvSpPr>
          <p:spPr>
            <a:xfrm>
              <a:off x="1560455" y="4400114"/>
              <a:ext cx="3073403" cy="1542089"/>
            </a:xfrm>
            <a:prstGeom prst="rect">
              <a:avLst/>
            </a:prstGeom>
          </p:spPr>
          <p:txBody>
            <a:bodyPr vert="horz" wrap="square" lIns="0" tIns="0" rIns="360000" bIns="0" rtlCol="0">
              <a:spAutoFit/>
            </a:bodyPr>
            <a:lstStyle>
              <a:lvl1pPr marL="0" indent="0" algn="l" defTabSz="914400" rtl="0" eaLnBrk="1" latinLnBrk="0" hangingPunct="1">
                <a:lnSpc>
                  <a:spcPct val="120000"/>
                </a:lnSpc>
                <a:spcBef>
                  <a:spcPts val="1000"/>
                </a:spcBef>
                <a:buFont typeface="Arial" panose="020B0604020202020204" pitchFamily="34" charset="0"/>
                <a:buNone/>
                <a:defRPr sz="1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600"/>
                </a:spcBef>
                <a:buFont typeface="Arial" panose="020B0604020202020204" pitchFamily="34" charset="0"/>
                <a:buNone/>
                <a:defRPr lang="fr-CA" sz="12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600"/>
                </a:spcBef>
                <a:buFont typeface="Arial" panose="020B0604020202020204" pitchFamily="34" charset="0"/>
                <a:buNone/>
                <a:defRPr sz="1200" kern="1200">
                  <a:solidFill>
                    <a:schemeClr val="tx2"/>
                  </a:solidFill>
                  <a:latin typeface="+mn-lt"/>
                  <a:ea typeface="+mn-ea"/>
                  <a:cs typeface="+mn-cs"/>
                </a:defRPr>
              </a:lvl3pPr>
              <a:lvl4pPr marL="468000" indent="-234000" algn="l" defTabSz="914400" rtl="0" eaLnBrk="1" latinLnBrk="0" hangingPunct="1">
                <a:lnSpc>
                  <a:spcPct val="120000"/>
                </a:lnSpc>
                <a:spcBef>
                  <a:spcPts val="600"/>
                </a:spcBef>
                <a:buClrTx/>
                <a:buFont typeface="Système normal"/>
                <a:buChar char="●"/>
                <a:defRPr sz="1200" kern="1200">
                  <a:solidFill>
                    <a:schemeClr val="tx2"/>
                  </a:solidFill>
                  <a:latin typeface="+mn-lt"/>
                  <a:ea typeface="+mn-ea"/>
                  <a:cs typeface="+mn-cs"/>
                </a:defRPr>
              </a:lvl4pPr>
              <a:lvl5pPr marL="702000" indent="-234000" algn="l" defTabSz="914400" rtl="0" eaLnBrk="1" latinLnBrk="0" hangingPunct="1">
                <a:lnSpc>
                  <a:spcPct val="120000"/>
                </a:lnSpc>
                <a:spcBef>
                  <a:spcPts val="600"/>
                </a:spcBef>
                <a:buClrTx/>
                <a:buFont typeface="Système normal"/>
                <a:buChar char="&gt;"/>
                <a:defRPr sz="12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tabLst>
                  <a:tab pos="234000" algn="l"/>
                </a:tabLst>
              </a:pPr>
              <a:r>
                <a:rPr lang="fr-CA" sz="1600">
                  <a:solidFill>
                    <a:srgbClr val="B7769B"/>
                  </a:solidFill>
                </a:rPr>
                <a:t>Égalité des chances</a:t>
              </a:r>
            </a:p>
            <a:p>
              <a:pPr marL="234000" lvl="3">
                <a:tabLst>
                  <a:tab pos="234000" algn="l"/>
                </a:tabLst>
              </a:pPr>
              <a:r>
                <a:rPr lang="fr-CA" sz="1300">
                  <a:solidFill>
                    <a:schemeClr val="tx1"/>
                  </a:solidFill>
                </a:rPr>
                <a:t>Entrée à l’école harmonieuse</a:t>
              </a:r>
            </a:p>
            <a:p>
              <a:pPr marL="234000" lvl="3">
                <a:tabLst>
                  <a:tab pos="234000" algn="l"/>
                </a:tabLst>
              </a:pPr>
              <a:r>
                <a:rPr lang="fr-CA" sz="1300">
                  <a:solidFill>
                    <a:schemeClr val="tx1"/>
                  </a:solidFill>
                </a:rPr>
                <a:t>Réussite éducative</a:t>
              </a:r>
            </a:p>
            <a:p>
              <a:pPr marL="234000" lvl="3">
                <a:tabLst>
                  <a:tab pos="234000" algn="l"/>
                </a:tabLst>
              </a:pPr>
              <a:r>
                <a:rPr lang="fr-CA" sz="1300">
                  <a:solidFill>
                    <a:schemeClr val="tx1"/>
                  </a:solidFill>
                </a:rPr>
                <a:t>Diplomation</a:t>
              </a:r>
            </a:p>
            <a:p>
              <a:pPr marL="234000" lvl="3">
                <a:tabLst>
                  <a:tab pos="234000" algn="l"/>
                </a:tabLst>
              </a:pPr>
              <a:r>
                <a:rPr lang="fr-CA" sz="1300">
                  <a:solidFill>
                    <a:schemeClr val="tx1"/>
                  </a:solidFill>
                </a:rPr>
                <a:t>Qualification professionnelle, etc.</a:t>
              </a:r>
            </a:p>
          </p:txBody>
        </p:sp>
        <p:grpSp>
          <p:nvGrpSpPr>
            <p:cNvPr id="173" name="Graphique 115">
              <a:extLst>
                <a:ext uri="{FF2B5EF4-FFF2-40B4-BE49-F238E27FC236}">
                  <a16:creationId xmlns:a16="http://schemas.microsoft.com/office/drawing/2014/main" id="{1FE0080D-1CB2-7716-7E5B-04691008C3B7}"/>
                </a:ext>
              </a:extLst>
            </p:cNvPr>
            <p:cNvGrpSpPr/>
            <p:nvPr/>
          </p:nvGrpSpPr>
          <p:grpSpPr>
            <a:xfrm>
              <a:off x="1193398" y="4426302"/>
              <a:ext cx="228600" cy="228600"/>
              <a:chOff x="1356325" y="4297808"/>
              <a:chExt cx="228600" cy="228600"/>
            </a:xfrm>
          </p:grpSpPr>
          <p:sp>
            <p:nvSpPr>
              <p:cNvPr id="174" name="Ellipse 173">
                <a:extLst>
                  <a:ext uri="{FF2B5EF4-FFF2-40B4-BE49-F238E27FC236}">
                    <a16:creationId xmlns:a16="http://schemas.microsoft.com/office/drawing/2014/main" id="{67029857-F6A7-3E8E-5BAB-1127CF8614DB}"/>
                  </a:ext>
                </a:extLst>
              </p:cNvPr>
              <p:cNvSpPr/>
              <p:nvPr/>
            </p:nvSpPr>
            <p:spPr>
              <a:xfrm>
                <a:off x="1356325" y="4297808"/>
                <a:ext cx="228600" cy="228600"/>
              </a:xfrm>
              <a:prstGeom prst="ellipse">
                <a:avLst/>
              </a:prstGeom>
              <a:solidFill>
                <a:srgbClr val="B7769B"/>
              </a:solidFill>
              <a:ln w="12700" cap="flat">
                <a:noFill/>
                <a:prstDash val="solid"/>
                <a:miter/>
              </a:ln>
            </p:spPr>
            <p:txBody>
              <a:bodyPr/>
              <a:lstStyle/>
              <a:p>
                <a:endParaRPr lang="fr-CA"/>
              </a:p>
            </p:txBody>
          </p:sp>
          <p:sp>
            <p:nvSpPr>
              <p:cNvPr id="175" name="Forme libre 125">
                <a:extLst>
                  <a:ext uri="{FF2B5EF4-FFF2-40B4-BE49-F238E27FC236}">
                    <a16:creationId xmlns:a16="http://schemas.microsoft.com/office/drawing/2014/main" id="{B167F4A8-BA0F-9AE1-414C-20E48A9A0D3F}"/>
                  </a:ext>
                </a:extLst>
              </p:cNvPr>
              <p:cNvSpPr/>
              <p:nvPr/>
            </p:nvSpPr>
            <p:spPr>
              <a:xfrm>
                <a:off x="1437542" y="4364600"/>
                <a:ext cx="64727" cy="95448"/>
              </a:xfrm>
              <a:custGeom>
                <a:avLst/>
                <a:gdLst>
                  <a:gd name="csX0" fmla="*/ 64728 w 64727"/>
                  <a:gd name="csY0" fmla="*/ 65360 h 95448"/>
                  <a:gd name="csX1" fmla="*/ 25760 w 64727"/>
                  <a:gd name="csY1" fmla="*/ 95448 h 95448"/>
                  <a:gd name="csX2" fmla="*/ 0 w 64727"/>
                  <a:gd name="csY2" fmla="*/ 80342 h 95448"/>
                  <a:gd name="csX3" fmla="*/ 7615 w 64727"/>
                  <a:gd name="csY3" fmla="*/ 72095 h 95448"/>
                  <a:gd name="csX4" fmla="*/ 9128 w 64727"/>
                  <a:gd name="csY4" fmla="*/ 76026 h 95448"/>
                  <a:gd name="csX5" fmla="*/ 26020 w 64727"/>
                  <a:gd name="csY5" fmla="*/ 89483 h 95448"/>
                  <a:gd name="csX6" fmla="*/ 44549 w 64727"/>
                  <a:gd name="csY6" fmla="*/ 69428 h 95448"/>
                  <a:gd name="csX7" fmla="*/ 19918 w 64727"/>
                  <a:gd name="csY7" fmla="*/ 48357 h 95448"/>
                  <a:gd name="csX8" fmla="*/ 18914 w 64727"/>
                  <a:gd name="csY8" fmla="*/ 44549 h 95448"/>
                  <a:gd name="csX9" fmla="*/ 25127 w 64727"/>
                  <a:gd name="csY9" fmla="*/ 42776 h 95448"/>
                  <a:gd name="csX10" fmla="*/ 41126 w 64727"/>
                  <a:gd name="csY10" fmla="*/ 24110 h 95448"/>
                  <a:gd name="csX11" fmla="*/ 26901 w 64727"/>
                  <a:gd name="csY11" fmla="*/ 9897 h 95448"/>
                  <a:gd name="csX12" fmla="*/ 7107 w 64727"/>
                  <a:gd name="csY12" fmla="*/ 22461 h 95448"/>
                  <a:gd name="csX13" fmla="*/ 2915 w 64727"/>
                  <a:gd name="csY13" fmla="*/ 20427 h 95448"/>
                  <a:gd name="csX14" fmla="*/ 35024 w 64727"/>
                  <a:gd name="csY14" fmla="*/ 0 h 95448"/>
                  <a:gd name="csX15" fmla="*/ 60536 w 64727"/>
                  <a:gd name="csY15" fmla="*/ 19162 h 95448"/>
                  <a:gd name="csX16" fmla="*/ 41883 w 64727"/>
                  <a:gd name="csY16" fmla="*/ 41374 h 95448"/>
                  <a:gd name="csX17" fmla="*/ 64728 w 64727"/>
                  <a:gd name="csY17" fmla="*/ 65360 h 954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4727" h="95448">
                    <a:moveTo>
                      <a:pt x="64728" y="65360"/>
                    </a:moveTo>
                    <a:cubicBezTo>
                      <a:pt x="64728" y="83393"/>
                      <a:pt x="46447" y="95448"/>
                      <a:pt x="25760" y="95448"/>
                    </a:cubicBezTo>
                    <a:cubicBezTo>
                      <a:pt x="9265" y="95448"/>
                      <a:pt x="0" y="87833"/>
                      <a:pt x="0" y="80342"/>
                    </a:cubicBezTo>
                    <a:cubicBezTo>
                      <a:pt x="0" y="76535"/>
                      <a:pt x="2530" y="72727"/>
                      <a:pt x="7615" y="72095"/>
                    </a:cubicBezTo>
                    <a:lnTo>
                      <a:pt x="9128" y="76026"/>
                    </a:lnTo>
                    <a:cubicBezTo>
                      <a:pt x="12688" y="84906"/>
                      <a:pt x="18653" y="89483"/>
                      <a:pt x="26020" y="89483"/>
                    </a:cubicBezTo>
                    <a:cubicBezTo>
                      <a:pt x="36041" y="89483"/>
                      <a:pt x="44549" y="81607"/>
                      <a:pt x="44549" y="69428"/>
                    </a:cubicBezTo>
                    <a:cubicBezTo>
                      <a:pt x="44549" y="56728"/>
                      <a:pt x="35285" y="48357"/>
                      <a:pt x="19918" y="48357"/>
                    </a:cubicBezTo>
                    <a:lnTo>
                      <a:pt x="18914" y="44549"/>
                    </a:lnTo>
                    <a:lnTo>
                      <a:pt x="25127" y="42776"/>
                    </a:lnTo>
                    <a:cubicBezTo>
                      <a:pt x="32866" y="40618"/>
                      <a:pt x="41126" y="34007"/>
                      <a:pt x="41126" y="24110"/>
                    </a:cubicBezTo>
                    <a:cubicBezTo>
                      <a:pt x="41126" y="15863"/>
                      <a:pt x="35409" y="9897"/>
                      <a:pt x="26901" y="9897"/>
                    </a:cubicBezTo>
                    <a:cubicBezTo>
                      <a:pt x="17388" y="9897"/>
                      <a:pt x="10021" y="17252"/>
                      <a:pt x="7107" y="22461"/>
                    </a:cubicBezTo>
                    <a:lnTo>
                      <a:pt x="2915" y="20427"/>
                    </a:lnTo>
                    <a:cubicBezTo>
                      <a:pt x="6722" y="12055"/>
                      <a:pt x="15739" y="0"/>
                      <a:pt x="35024" y="0"/>
                    </a:cubicBezTo>
                    <a:cubicBezTo>
                      <a:pt x="49746" y="0"/>
                      <a:pt x="60536" y="7107"/>
                      <a:pt x="60536" y="19162"/>
                    </a:cubicBezTo>
                    <a:cubicBezTo>
                      <a:pt x="60536" y="29828"/>
                      <a:pt x="51904" y="37443"/>
                      <a:pt x="41883" y="41374"/>
                    </a:cubicBezTo>
                    <a:cubicBezTo>
                      <a:pt x="55079" y="43656"/>
                      <a:pt x="64728" y="52412"/>
                      <a:pt x="64728" y="65360"/>
                    </a:cubicBezTo>
                    <a:close/>
                  </a:path>
                </a:pathLst>
              </a:custGeom>
              <a:solidFill>
                <a:srgbClr val="FFFFFF"/>
              </a:solidFill>
              <a:ln w="12700" cap="flat">
                <a:noFill/>
                <a:prstDash val="solid"/>
                <a:miter/>
              </a:ln>
            </p:spPr>
            <p:txBody>
              <a:bodyPr/>
              <a:lstStyle/>
              <a:p>
                <a:endParaRPr lang="fr-CA"/>
              </a:p>
            </p:txBody>
          </p:sp>
        </p:grpSp>
      </p:grpSp>
      <p:grpSp>
        <p:nvGrpSpPr>
          <p:cNvPr id="6" name="Groupe 5">
            <a:extLst>
              <a:ext uri="{FF2B5EF4-FFF2-40B4-BE49-F238E27FC236}">
                <a16:creationId xmlns:a16="http://schemas.microsoft.com/office/drawing/2014/main" id="{10744D41-D6E9-352F-5DB8-02CCC7678C37}"/>
              </a:ext>
            </a:extLst>
          </p:cNvPr>
          <p:cNvGrpSpPr/>
          <p:nvPr/>
        </p:nvGrpSpPr>
        <p:grpSpPr>
          <a:xfrm>
            <a:off x="947215" y="2147223"/>
            <a:ext cx="3363002" cy="1963819"/>
            <a:chOff x="1193398" y="2147223"/>
            <a:chExt cx="3363002" cy="1963819"/>
          </a:xfrm>
        </p:grpSpPr>
        <p:sp>
          <p:nvSpPr>
            <p:cNvPr id="7" name="Espace réservé du texte 83">
              <a:extLst>
                <a:ext uri="{FF2B5EF4-FFF2-40B4-BE49-F238E27FC236}">
                  <a16:creationId xmlns:a16="http://schemas.microsoft.com/office/drawing/2014/main" id="{2E473067-83AD-BB7F-49B8-3B2E6B4EA407}"/>
                </a:ext>
              </a:extLst>
            </p:cNvPr>
            <p:cNvSpPr txBox="1">
              <a:spLocks/>
            </p:cNvSpPr>
            <p:nvPr/>
          </p:nvSpPr>
          <p:spPr>
            <a:xfrm>
              <a:off x="1560455" y="2147223"/>
              <a:ext cx="2995945" cy="1963819"/>
            </a:xfrm>
            <a:prstGeom prst="rect">
              <a:avLst/>
            </a:prstGeom>
          </p:spPr>
          <p:txBody>
            <a:bodyPr vert="horz" lIns="0" tIns="0" rIns="360000" bIns="0" rtlCol="0">
              <a:normAutofit lnSpcReduction="10000"/>
            </a:bodyPr>
            <a:lstStyle>
              <a:lvl1pPr marL="0" indent="0" algn="l" defTabSz="914400" rtl="0" eaLnBrk="1" latinLnBrk="0" hangingPunct="1">
                <a:lnSpc>
                  <a:spcPct val="120000"/>
                </a:lnSpc>
                <a:spcBef>
                  <a:spcPts val="1000"/>
                </a:spcBef>
                <a:buFont typeface="Arial" panose="020B0604020202020204" pitchFamily="34" charset="0"/>
                <a:buNone/>
                <a:defRPr sz="1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600"/>
                </a:spcBef>
                <a:buFont typeface="Arial" panose="020B0604020202020204" pitchFamily="34" charset="0"/>
                <a:buNone/>
                <a:defRPr lang="fr-CA" sz="12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600"/>
                </a:spcBef>
                <a:buFont typeface="Arial" panose="020B0604020202020204" pitchFamily="34" charset="0"/>
                <a:buNone/>
                <a:defRPr sz="1200" kern="1200">
                  <a:solidFill>
                    <a:schemeClr val="tx2"/>
                  </a:solidFill>
                  <a:latin typeface="+mn-lt"/>
                  <a:ea typeface="+mn-ea"/>
                  <a:cs typeface="+mn-cs"/>
                </a:defRPr>
              </a:lvl3pPr>
              <a:lvl4pPr marL="468000" indent="-234000" algn="l" defTabSz="914400" rtl="0" eaLnBrk="1" latinLnBrk="0" hangingPunct="1">
                <a:lnSpc>
                  <a:spcPct val="120000"/>
                </a:lnSpc>
                <a:spcBef>
                  <a:spcPts val="600"/>
                </a:spcBef>
                <a:buClrTx/>
                <a:buFont typeface="Système normal"/>
                <a:buChar char="●"/>
                <a:defRPr sz="1200" kern="1200">
                  <a:solidFill>
                    <a:schemeClr val="tx2"/>
                  </a:solidFill>
                  <a:latin typeface="+mn-lt"/>
                  <a:ea typeface="+mn-ea"/>
                  <a:cs typeface="+mn-cs"/>
                </a:defRPr>
              </a:lvl4pPr>
              <a:lvl5pPr marL="702000" indent="-234000" algn="l" defTabSz="914400" rtl="0" eaLnBrk="1" latinLnBrk="0" hangingPunct="1">
                <a:lnSpc>
                  <a:spcPct val="120000"/>
                </a:lnSpc>
                <a:spcBef>
                  <a:spcPts val="600"/>
                </a:spcBef>
                <a:buClrTx/>
                <a:buFont typeface="Système normal"/>
                <a:buChar char="&gt;"/>
                <a:defRPr sz="12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1">
                <a:tabLst>
                  <a:tab pos="234000" algn="l"/>
                </a:tabLst>
              </a:pPr>
              <a:r>
                <a:rPr lang="fr-CA" sz="1600">
                  <a:solidFill>
                    <a:srgbClr val="945774"/>
                  </a:solidFill>
                </a:rPr>
                <a:t>Performance économique</a:t>
              </a:r>
            </a:p>
            <a:p>
              <a:pPr marL="234000" lvl="3"/>
              <a:r>
                <a:rPr lang="fr-CA" sz="1300">
                  <a:solidFill>
                    <a:schemeClr val="tx1"/>
                  </a:solidFill>
                </a:rPr>
                <a:t>Réduction de la pauvreté </a:t>
              </a:r>
              <a:br>
                <a:rPr lang="fr-CA" sz="1300">
                  <a:solidFill>
                    <a:schemeClr val="tx1"/>
                  </a:solidFill>
                </a:rPr>
              </a:br>
              <a:r>
                <a:rPr lang="fr-CA" sz="1300">
                  <a:solidFill>
                    <a:schemeClr val="tx1"/>
                  </a:solidFill>
                </a:rPr>
                <a:t>et de l’aide de dernier recours</a:t>
              </a:r>
            </a:p>
            <a:p>
              <a:pPr marL="234000" lvl="3"/>
              <a:r>
                <a:rPr lang="fr-CA" sz="1300">
                  <a:solidFill>
                    <a:schemeClr val="tx1"/>
                  </a:solidFill>
                </a:rPr>
                <a:t>Travailleurs qualifiés</a:t>
              </a:r>
            </a:p>
            <a:p>
              <a:pPr marL="234000" lvl="3"/>
              <a:r>
                <a:rPr lang="fr-CA" sz="1300">
                  <a:solidFill>
                    <a:schemeClr val="tx1"/>
                  </a:solidFill>
                </a:rPr>
                <a:t>Taux de chômage bas</a:t>
              </a:r>
            </a:p>
            <a:p>
              <a:pPr marL="234000" lvl="3"/>
              <a:r>
                <a:rPr lang="fr-CA" sz="1300">
                  <a:solidFill>
                    <a:schemeClr val="tx1"/>
                  </a:solidFill>
                </a:rPr>
                <a:t>Dépenses en santé et services </a:t>
              </a:r>
              <a:br>
                <a:rPr lang="fr-CA" sz="1300">
                  <a:solidFill>
                    <a:schemeClr val="tx1"/>
                  </a:solidFill>
                </a:rPr>
              </a:br>
              <a:r>
                <a:rPr lang="fr-CA" sz="1300">
                  <a:solidFill>
                    <a:schemeClr val="tx1"/>
                  </a:solidFill>
                </a:rPr>
                <a:t>sociaux stabilisées, etc.</a:t>
              </a:r>
            </a:p>
          </p:txBody>
        </p:sp>
        <p:grpSp>
          <p:nvGrpSpPr>
            <p:cNvPr id="176" name="Graphique 122">
              <a:extLst>
                <a:ext uri="{FF2B5EF4-FFF2-40B4-BE49-F238E27FC236}">
                  <a16:creationId xmlns:a16="http://schemas.microsoft.com/office/drawing/2014/main" id="{6534993D-25A9-81FF-7DAA-9BCD2162AE31}"/>
                </a:ext>
              </a:extLst>
            </p:cNvPr>
            <p:cNvGrpSpPr/>
            <p:nvPr/>
          </p:nvGrpSpPr>
          <p:grpSpPr>
            <a:xfrm>
              <a:off x="1193398" y="2155560"/>
              <a:ext cx="228600" cy="228600"/>
              <a:chOff x="1356325" y="2035274"/>
              <a:chExt cx="228600" cy="228600"/>
            </a:xfrm>
          </p:grpSpPr>
          <p:sp>
            <p:nvSpPr>
              <p:cNvPr id="177" name="Ellipse 176">
                <a:extLst>
                  <a:ext uri="{FF2B5EF4-FFF2-40B4-BE49-F238E27FC236}">
                    <a16:creationId xmlns:a16="http://schemas.microsoft.com/office/drawing/2014/main" id="{27A9140D-6E2B-1FD8-41AF-DF234E946457}"/>
                  </a:ext>
                </a:extLst>
              </p:cNvPr>
              <p:cNvSpPr/>
              <p:nvPr/>
            </p:nvSpPr>
            <p:spPr>
              <a:xfrm>
                <a:off x="1356325" y="2035274"/>
                <a:ext cx="228600" cy="228600"/>
              </a:xfrm>
              <a:prstGeom prst="ellipse">
                <a:avLst/>
              </a:prstGeom>
              <a:solidFill>
                <a:srgbClr val="945774"/>
              </a:solidFill>
              <a:ln w="12700" cap="flat">
                <a:noFill/>
                <a:prstDash val="solid"/>
                <a:miter/>
              </a:ln>
            </p:spPr>
            <p:txBody>
              <a:bodyPr/>
              <a:lstStyle/>
              <a:p>
                <a:endParaRPr lang="fr-CA"/>
              </a:p>
            </p:txBody>
          </p:sp>
          <p:sp>
            <p:nvSpPr>
              <p:cNvPr id="178" name="Forme libre 128">
                <a:extLst>
                  <a:ext uri="{FF2B5EF4-FFF2-40B4-BE49-F238E27FC236}">
                    <a16:creationId xmlns:a16="http://schemas.microsoft.com/office/drawing/2014/main" id="{B6534CF9-6F36-3E61-D3CB-CE675961D4A6}"/>
                  </a:ext>
                </a:extLst>
              </p:cNvPr>
              <p:cNvSpPr/>
              <p:nvPr/>
            </p:nvSpPr>
            <p:spPr>
              <a:xfrm>
                <a:off x="1433090" y="2103583"/>
                <a:ext cx="72479" cy="92409"/>
              </a:xfrm>
              <a:custGeom>
                <a:avLst/>
                <a:gdLst>
                  <a:gd name="csX0" fmla="*/ 58762 w 72479"/>
                  <a:gd name="csY0" fmla="*/ 69304 h 92409"/>
                  <a:gd name="csX1" fmla="*/ 58762 w 72479"/>
                  <a:gd name="csY1" fmla="*/ 79462 h 92409"/>
                  <a:gd name="csX2" fmla="*/ 69044 w 72479"/>
                  <a:gd name="csY2" fmla="*/ 89235 h 92409"/>
                  <a:gd name="csX3" fmla="*/ 69044 w 72479"/>
                  <a:gd name="csY3" fmla="*/ 92410 h 92409"/>
                  <a:gd name="csX4" fmla="*/ 30212 w 72479"/>
                  <a:gd name="csY4" fmla="*/ 92410 h 92409"/>
                  <a:gd name="csX5" fmla="*/ 30212 w 72479"/>
                  <a:gd name="csY5" fmla="*/ 89235 h 92409"/>
                  <a:gd name="csX6" fmla="*/ 41002 w 72479"/>
                  <a:gd name="csY6" fmla="*/ 79462 h 92409"/>
                  <a:gd name="csX7" fmla="*/ 41002 w 72479"/>
                  <a:gd name="csY7" fmla="*/ 69304 h 92409"/>
                  <a:gd name="csX8" fmla="*/ 1774 w 72479"/>
                  <a:gd name="csY8" fmla="*/ 69304 h 92409"/>
                  <a:gd name="csX9" fmla="*/ 0 w 72479"/>
                  <a:gd name="csY9" fmla="*/ 63475 h 92409"/>
                  <a:gd name="csX10" fmla="*/ 45814 w 72479"/>
                  <a:gd name="csY10" fmla="*/ 0 h 92409"/>
                  <a:gd name="csX11" fmla="*/ 58762 w 72479"/>
                  <a:gd name="csY11" fmla="*/ 0 h 92409"/>
                  <a:gd name="csX12" fmla="*/ 58762 w 72479"/>
                  <a:gd name="csY12" fmla="*/ 58142 h 92409"/>
                  <a:gd name="csX13" fmla="*/ 72479 w 72479"/>
                  <a:gd name="csY13" fmla="*/ 58142 h 92409"/>
                  <a:gd name="csX14" fmla="*/ 69689 w 72479"/>
                  <a:gd name="csY14" fmla="*/ 69304 h 92409"/>
                  <a:gd name="csX15" fmla="*/ 58762 w 72479"/>
                  <a:gd name="csY15" fmla="*/ 69304 h 92409"/>
                  <a:gd name="csX16" fmla="*/ 41002 w 72479"/>
                  <a:gd name="csY16" fmla="*/ 58142 h 92409"/>
                  <a:gd name="csX17" fmla="*/ 41002 w 72479"/>
                  <a:gd name="csY17" fmla="*/ 17388 h 92409"/>
                  <a:gd name="csX18" fmla="*/ 11807 w 72479"/>
                  <a:gd name="csY18" fmla="*/ 58142 h 92409"/>
                  <a:gd name="csX19" fmla="*/ 41002 w 72479"/>
                  <a:gd name="csY19" fmla="*/ 58142 h 924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72479" h="92409">
                    <a:moveTo>
                      <a:pt x="58762" y="69304"/>
                    </a:moveTo>
                    <a:lnTo>
                      <a:pt x="58762" y="79462"/>
                    </a:lnTo>
                    <a:cubicBezTo>
                      <a:pt x="58762" y="86692"/>
                      <a:pt x="61305" y="88218"/>
                      <a:pt x="69044" y="89235"/>
                    </a:cubicBezTo>
                    <a:lnTo>
                      <a:pt x="69044" y="92410"/>
                    </a:lnTo>
                    <a:lnTo>
                      <a:pt x="30212" y="92410"/>
                    </a:lnTo>
                    <a:lnTo>
                      <a:pt x="30212" y="89235"/>
                    </a:lnTo>
                    <a:cubicBezTo>
                      <a:pt x="38968" y="88218"/>
                      <a:pt x="41002" y="86692"/>
                      <a:pt x="41002" y="79462"/>
                    </a:cubicBezTo>
                    <a:lnTo>
                      <a:pt x="41002" y="69304"/>
                    </a:lnTo>
                    <a:lnTo>
                      <a:pt x="1774" y="69304"/>
                    </a:lnTo>
                    <a:lnTo>
                      <a:pt x="0" y="63475"/>
                    </a:lnTo>
                    <a:lnTo>
                      <a:pt x="45814" y="0"/>
                    </a:lnTo>
                    <a:lnTo>
                      <a:pt x="58762" y="0"/>
                    </a:lnTo>
                    <a:lnTo>
                      <a:pt x="58762" y="58142"/>
                    </a:lnTo>
                    <a:lnTo>
                      <a:pt x="72479" y="58142"/>
                    </a:lnTo>
                    <a:lnTo>
                      <a:pt x="69689" y="69304"/>
                    </a:lnTo>
                    <a:lnTo>
                      <a:pt x="58762" y="69304"/>
                    </a:lnTo>
                    <a:close/>
                    <a:moveTo>
                      <a:pt x="41002" y="58142"/>
                    </a:moveTo>
                    <a:lnTo>
                      <a:pt x="41002" y="17388"/>
                    </a:lnTo>
                    <a:lnTo>
                      <a:pt x="11807" y="58142"/>
                    </a:lnTo>
                    <a:lnTo>
                      <a:pt x="41002" y="58142"/>
                    </a:lnTo>
                    <a:close/>
                  </a:path>
                </a:pathLst>
              </a:custGeom>
              <a:solidFill>
                <a:srgbClr val="FFFFFF"/>
              </a:solidFill>
              <a:ln w="12700" cap="flat">
                <a:noFill/>
                <a:prstDash val="solid"/>
                <a:miter/>
              </a:ln>
            </p:spPr>
            <p:txBody>
              <a:bodyPr/>
              <a:lstStyle/>
              <a:p>
                <a:endParaRPr lang="fr-CA"/>
              </a:p>
            </p:txBody>
          </p:sp>
        </p:grpSp>
      </p:grpSp>
    </p:spTree>
    <p:extLst>
      <p:ext uri="{BB962C8B-B14F-4D97-AF65-F5344CB8AC3E}">
        <p14:creationId xmlns:p14="http://schemas.microsoft.com/office/powerpoint/2010/main" val="16911106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115E8-51D5-B341-0329-18D03923A11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3CA0D8B8-1B29-B198-08D2-6AC509D11673}"/>
              </a:ext>
            </a:extLst>
          </p:cNvPr>
          <p:cNvSpPr>
            <a:spLocks noGrp="1"/>
          </p:cNvSpPr>
          <p:nvPr>
            <p:ph type="title"/>
          </p:nvPr>
        </p:nvSpPr>
        <p:spPr/>
        <p:txBody>
          <a:bodyPr/>
          <a:lstStyle/>
          <a:p>
            <a:r>
              <a:rPr lang="fr-FR">
                <a:solidFill>
                  <a:schemeClr val="tx1"/>
                </a:solidFill>
              </a:rPr>
              <a:t>De meilleurs revenus pour les familles</a:t>
            </a:r>
            <a:endParaRPr lang="fr-CA">
              <a:solidFill>
                <a:schemeClr val="tx1"/>
              </a:solidFill>
            </a:endParaRPr>
          </a:p>
        </p:txBody>
      </p:sp>
      <p:sp>
        <p:nvSpPr>
          <p:cNvPr id="3" name="Espace réservé du pied de page 2">
            <a:extLst>
              <a:ext uri="{FF2B5EF4-FFF2-40B4-BE49-F238E27FC236}">
                <a16:creationId xmlns:a16="http://schemas.microsoft.com/office/drawing/2014/main" id="{D329E6A0-417C-3D14-4F82-D10AE1DE46C4}"/>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B6CD68E0-C845-05F9-7A93-38B686388B47}"/>
              </a:ext>
            </a:extLst>
          </p:cNvPr>
          <p:cNvSpPr>
            <a:spLocks noGrp="1"/>
          </p:cNvSpPr>
          <p:nvPr>
            <p:ph type="sldNum" sz="quarter" idx="14"/>
          </p:nvPr>
        </p:nvSpPr>
        <p:spPr/>
        <p:txBody>
          <a:bodyPr/>
          <a:lstStyle/>
          <a:p>
            <a:fld id="{17A260D5-0A9B-6D4D-ABBB-AE3076EC2542}" type="slidenum">
              <a:rPr lang="fr-CA" smtClean="0"/>
              <a:pPr/>
              <a:t>70</a:t>
            </a:fld>
            <a:endParaRPr lang="fr-CA" sz="1400"/>
          </a:p>
        </p:txBody>
      </p:sp>
      <p:sp>
        <p:nvSpPr>
          <p:cNvPr id="9" name="Espace réservé du texte 14">
            <a:extLst>
              <a:ext uri="{FF2B5EF4-FFF2-40B4-BE49-F238E27FC236}">
                <a16:creationId xmlns:a16="http://schemas.microsoft.com/office/drawing/2014/main" id="{C6D89B45-10D4-3737-0DBC-8E50F7906D39}"/>
              </a:ext>
            </a:extLst>
          </p:cNvPr>
          <p:cNvSpPr txBox="1">
            <a:spLocks/>
          </p:cNvSpPr>
          <p:nvPr/>
        </p:nvSpPr>
        <p:spPr>
          <a:xfrm>
            <a:off x="864887" y="2058482"/>
            <a:ext cx="10054750" cy="3644538"/>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endParaRPr lang="fr-CA" sz="1400"/>
          </a:p>
        </p:txBody>
      </p:sp>
      <p:grpSp>
        <p:nvGrpSpPr>
          <p:cNvPr id="15" name="Groupe 14">
            <a:extLst>
              <a:ext uri="{FF2B5EF4-FFF2-40B4-BE49-F238E27FC236}">
                <a16:creationId xmlns:a16="http://schemas.microsoft.com/office/drawing/2014/main" id="{5197C029-6001-A329-E89A-C578E13755AE}"/>
              </a:ext>
            </a:extLst>
          </p:cNvPr>
          <p:cNvGrpSpPr/>
          <p:nvPr/>
        </p:nvGrpSpPr>
        <p:grpSpPr>
          <a:xfrm>
            <a:off x="668234" y="1690688"/>
            <a:ext cx="846376" cy="767474"/>
            <a:chOff x="4888481" y="1463364"/>
            <a:chExt cx="998101" cy="905055"/>
          </a:xfrm>
        </p:grpSpPr>
        <p:sp>
          <p:nvSpPr>
            <p:cNvPr id="16" name="Forme libre 21">
              <a:extLst>
                <a:ext uri="{FF2B5EF4-FFF2-40B4-BE49-F238E27FC236}">
                  <a16:creationId xmlns:a16="http://schemas.microsoft.com/office/drawing/2014/main" id="{F73CD69E-3225-FA7B-09BF-869FF54DF61C}"/>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grpSp>
          <p:nvGrpSpPr>
            <p:cNvPr id="17" name="Graphique 14">
              <a:extLst>
                <a:ext uri="{FF2B5EF4-FFF2-40B4-BE49-F238E27FC236}">
                  <a16:creationId xmlns:a16="http://schemas.microsoft.com/office/drawing/2014/main" id="{85CC51C2-6888-EBDF-F0D7-96B695485068}"/>
                </a:ext>
              </a:extLst>
            </p:cNvPr>
            <p:cNvGrpSpPr/>
            <p:nvPr/>
          </p:nvGrpSpPr>
          <p:grpSpPr>
            <a:xfrm>
              <a:off x="5018849" y="1463364"/>
              <a:ext cx="737361" cy="729156"/>
              <a:chOff x="5018849" y="1463364"/>
              <a:chExt cx="737361" cy="729156"/>
            </a:xfrm>
            <a:solidFill>
              <a:schemeClr val="accent3"/>
            </a:solidFill>
          </p:grpSpPr>
          <p:sp>
            <p:nvSpPr>
              <p:cNvPr id="18" name="Forme libre 23">
                <a:extLst>
                  <a:ext uri="{FF2B5EF4-FFF2-40B4-BE49-F238E27FC236}">
                    <a16:creationId xmlns:a16="http://schemas.microsoft.com/office/drawing/2014/main" id="{3E41D9CF-0E05-D34F-B66C-F5C8545E18C2}"/>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endParaRPr lang="fr-CA"/>
              </a:p>
            </p:txBody>
          </p:sp>
          <p:sp>
            <p:nvSpPr>
              <p:cNvPr id="19" name="Forme libre 24">
                <a:extLst>
                  <a:ext uri="{FF2B5EF4-FFF2-40B4-BE49-F238E27FC236}">
                    <a16:creationId xmlns:a16="http://schemas.microsoft.com/office/drawing/2014/main" id="{A627332D-5B3E-392A-81B9-A5295D139DBE}"/>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endParaRPr lang="fr-CA"/>
              </a:p>
            </p:txBody>
          </p:sp>
        </p:grpSp>
      </p:grpSp>
      <p:sp>
        <p:nvSpPr>
          <p:cNvPr id="2" name="Espace réservé du texte 3">
            <a:extLst>
              <a:ext uri="{FF2B5EF4-FFF2-40B4-BE49-F238E27FC236}">
                <a16:creationId xmlns:a16="http://schemas.microsoft.com/office/drawing/2014/main" id="{8997A6DE-05BF-C4C1-C08E-CA0925A0C647}"/>
              </a:ext>
            </a:extLst>
          </p:cNvPr>
          <p:cNvSpPr txBox="1">
            <a:spLocks/>
          </p:cNvSpPr>
          <p:nvPr/>
        </p:nvSpPr>
        <p:spPr>
          <a:xfrm>
            <a:off x="1141126" y="3464941"/>
            <a:ext cx="8807492" cy="194045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une réduction de la pauvreté infantile de 11 % chez les familles monoparentales et de 17 % chez les familles biparentales en 2018</a:t>
            </a:r>
          </a:p>
          <a:p>
            <a:pPr marL="285750" lvl="2" indent="-285750">
              <a:buFont typeface="Arial" panose="020B0604020202020204" pitchFamily="34" charset="0"/>
              <a:buChar char="•"/>
            </a:pPr>
            <a:r>
              <a:rPr lang="fr-FR">
                <a:solidFill>
                  <a:schemeClr val="tx1"/>
                </a:solidFill>
              </a:rPr>
              <a:t>la sortie de 782 000 enfants de la pauvreté de 2015 à 2020</a:t>
            </a:r>
          </a:p>
          <a:p>
            <a:pPr marL="285750" lvl="2" indent="-285750">
              <a:buFont typeface="Arial" panose="020B0604020202020204" pitchFamily="34" charset="0"/>
              <a:buChar char="•"/>
            </a:pPr>
            <a:r>
              <a:rPr lang="fr-FR">
                <a:solidFill>
                  <a:schemeClr val="tx1"/>
                </a:solidFill>
              </a:rPr>
              <a:t>une réduction de l’insécurité alimentaire dite grave chez les familles.</a:t>
            </a:r>
          </a:p>
        </p:txBody>
      </p:sp>
      <p:sp>
        <p:nvSpPr>
          <p:cNvPr id="11" name="ZoneTexte 10">
            <a:extLst>
              <a:ext uri="{FF2B5EF4-FFF2-40B4-BE49-F238E27FC236}">
                <a16:creationId xmlns:a16="http://schemas.microsoft.com/office/drawing/2014/main" id="{1E744E13-9ACE-F0A5-9A58-69C0CB1E4057}"/>
              </a:ext>
            </a:extLst>
          </p:cNvPr>
          <p:cNvSpPr txBox="1"/>
          <p:nvPr/>
        </p:nvSpPr>
        <p:spPr>
          <a:xfrm>
            <a:off x="1079991" y="2413937"/>
            <a:ext cx="8807492" cy="727507"/>
          </a:xfrm>
          <a:prstGeom prst="rect">
            <a:avLst/>
          </a:prstGeom>
          <a:noFill/>
        </p:spPr>
        <p:txBody>
          <a:bodyPr wrap="square">
            <a:spAutoFit/>
          </a:bodyPr>
          <a:lstStyle/>
          <a:p>
            <a:pPr marL="0" lvl="5">
              <a:lnSpc>
                <a:spcPct val="120000"/>
              </a:lnSpc>
              <a:spcBef>
                <a:spcPts val="1800"/>
              </a:spcBef>
            </a:pPr>
            <a:r>
              <a:rPr lang="fr-FR" b="1" dirty="0">
                <a:solidFill>
                  <a:schemeClr val="accent3"/>
                </a:solidFill>
                <a:latin typeface="Archivo Condensed Condensed SemiBold" pitchFamily="2" charset="77"/>
                <a:cs typeface="Archivo Condensed Condensed SemiBold" pitchFamily="2" charset="77"/>
              </a:rPr>
              <a:t>Des revenus familiaux plus élevés se traduisent par des améliorations concrètes dans la vie quotidienne des enfants. L’Allocation canadienne pour enfants est associée à :</a:t>
            </a:r>
            <a:endParaRPr lang="fr-CA" b="1" dirty="0">
              <a:solidFill>
                <a:schemeClr val="accent3"/>
              </a:solidFill>
              <a:latin typeface="Archivo Condensed Condensed SemiBold" pitchFamily="2" charset="77"/>
              <a:cs typeface="Archivo Condensed Condensed SemiBold" pitchFamily="2" charset="77"/>
            </a:endParaRPr>
          </a:p>
        </p:txBody>
      </p:sp>
    </p:spTree>
    <p:extLst>
      <p:ext uri="{BB962C8B-B14F-4D97-AF65-F5344CB8AC3E}">
        <p14:creationId xmlns:p14="http://schemas.microsoft.com/office/powerpoint/2010/main" val="15089715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4">
            <a:alpha val="50000"/>
          </a:schemeClr>
        </a:solidFill>
        <a:effectLst/>
      </p:bgPr>
    </p:bg>
    <p:spTree>
      <p:nvGrpSpPr>
        <p:cNvPr id="1" name="">
          <a:extLst>
            <a:ext uri="{FF2B5EF4-FFF2-40B4-BE49-F238E27FC236}">
              <a16:creationId xmlns:a16="http://schemas.microsoft.com/office/drawing/2014/main" id="{10036D6B-03EC-C5C3-05AF-DE57617B12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210C0EB-0188-4D5F-9571-E92A2ED45EB9}"/>
              </a:ext>
            </a:extLst>
          </p:cNvPr>
          <p:cNvSpPr>
            <a:spLocks noGrp="1"/>
          </p:cNvSpPr>
          <p:nvPr>
            <p:ph type="title"/>
          </p:nvPr>
        </p:nvSpPr>
        <p:spPr>
          <a:xfrm>
            <a:off x="636167" y="380827"/>
            <a:ext cx="10899881" cy="1069975"/>
          </a:xfrm>
        </p:spPr>
        <p:txBody>
          <a:bodyPr/>
          <a:lstStyle/>
          <a:p>
            <a:r>
              <a:rPr lang="fr-CA">
                <a:solidFill>
                  <a:schemeClr val="tx1"/>
                </a:solidFill>
              </a:rPr>
              <a:t>La pauvreté, un enjeu complexe</a:t>
            </a:r>
          </a:p>
        </p:txBody>
      </p:sp>
      <p:sp>
        <p:nvSpPr>
          <p:cNvPr id="3" name="Espace réservé du pied de page 2">
            <a:extLst>
              <a:ext uri="{FF2B5EF4-FFF2-40B4-BE49-F238E27FC236}">
                <a16:creationId xmlns:a16="http://schemas.microsoft.com/office/drawing/2014/main" id="{D6155486-4C48-610E-1EB3-91A472F4EFC6}"/>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912B8D84-0E5C-8AF2-347C-BEA88B3C4C75}"/>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9" name="Rectangle : coins arrondis 18">
            <a:extLst>
              <a:ext uri="{FF2B5EF4-FFF2-40B4-BE49-F238E27FC236}">
                <a16:creationId xmlns:a16="http://schemas.microsoft.com/office/drawing/2014/main" id="{DB867EFE-4F37-B29D-96BB-823B8C1A747D}"/>
              </a:ext>
            </a:extLst>
          </p:cNvPr>
          <p:cNvSpPr/>
          <p:nvPr/>
        </p:nvSpPr>
        <p:spPr>
          <a:xfrm>
            <a:off x="670150" y="1672046"/>
            <a:ext cx="10685421" cy="42564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18" name="Forme libre 32">
            <a:extLst>
              <a:ext uri="{FF2B5EF4-FFF2-40B4-BE49-F238E27FC236}">
                <a16:creationId xmlns:a16="http://schemas.microsoft.com/office/drawing/2014/main" id="{ED5986E0-D4B8-2989-F5EE-844ADBD4F7CD}"/>
              </a:ext>
            </a:extLst>
          </p:cNvPr>
          <p:cNvSpPr/>
          <p:nvPr/>
        </p:nvSpPr>
        <p:spPr>
          <a:xfrm rot="11533944">
            <a:off x="87718" y="3969878"/>
            <a:ext cx="2973048" cy="2071966"/>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chemeClr val="accent6"/>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 name="Espace réservé du texte 3">
            <a:extLst>
              <a:ext uri="{FF2B5EF4-FFF2-40B4-BE49-F238E27FC236}">
                <a16:creationId xmlns:a16="http://schemas.microsoft.com/office/drawing/2014/main" id="{9C34D129-A1F2-4047-F68B-22D46D4F7576}"/>
              </a:ext>
            </a:extLst>
          </p:cNvPr>
          <p:cNvSpPr txBox="1">
            <a:spLocks/>
          </p:cNvSpPr>
          <p:nvPr/>
        </p:nvSpPr>
        <p:spPr>
          <a:xfrm>
            <a:off x="1043982" y="1931273"/>
            <a:ext cx="9931081"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Bien que le soutien financier direct aux familles constitue un levier efficace pour réduire la pauvreté à court terme et atténuer ses effets immédiats sur les familles, il ne peut, à lui seul, corriger les causes à l’origine de la pauvreté et des inégalités socioéconomiques. </a:t>
            </a:r>
          </a:p>
          <a:p>
            <a:pPr lvl="2"/>
            <a:r>
              <a:rPr lang="fr-FR">
                <a:solidFill>
                  <a:schemeClr val="tx1"/>
                </a:solidFill>
              </a:rPr>
              <a:t>La pauvreté ne se résume pas à un faible revenu. Il s’agit d’un </a:t>
            </a:r>
            <a:r>
              <a:rPr lang="fr-FR" b="1">
                <a:solidFill>
                  <a:schemeClr val="tx1"/>
                </a:solidFill>
              </a:rPr>
              <a:t>phénomène multidimensionnel, alimenté par des facteurs structurels</a:t>
            </a:r>
            <a:r>
              <a:rPr lang="fr-FR">
                <a:solidFill>
                  <a:schemeClr val="tx1"/>
                </a:solidFill>
              </a:rPr>
              <a:t>, tels que la précarité du marché du travail, les bas salaires, le coût élevé du logement et les discriminations. </a:t>
            </a:r>
          </a:p>
          <a:p>
            <a:pPr lvl="2"/>
            <a:r>
              <a:rPr lang="fr-FR">
                <a:solidFill>
                  <a:schemeClr val="tx1"/>
                </a:solidFill>
              </a:rPr>
              <a:t>Ainsi, lutter efficacement contre la pauvreté exige des politiques complémentaires qui permettent d’agir sur ces facteurs structurels. On peut penser, par exemple, à des mesures de régulation du marché du logement pour limiter la hausse des prix du loyer et à la construction de logements sociaux et communautaires afin de rendre le logement plus accessible.</a:t>
            </a:r>
          </a:p>
        </p:txBody>
      </p:sp>
      <p:grpSp>
        <p:nvGrpSpPr>
          <p:cNvPr id="15" name="Graphique 18">
            <a:extLst>
              <a:ext uri="{FF2B5EF4-FFF2-40B4-BE49-F238E27FC236}">
                <a16:creationId xmlns:a16="http://schemas.microsoft.com/office/drawing/2014/main" id="{C8593631-3A63-BBDC-64DF-05212942E9FB}"/>
              </a:ext>
            </a:extLst>
          </p:cNvPr>
          <p:cNvGrpSpPr/>
          <p:nvPr/>
        </p:nvGrpSpPr>
        <p:grpSpPr>
          <a:xfrm rot="20566439">
            <a:off x="10572981" y="303783"/>
            <a:ext cx="1367496" cy="1922076"/>
            <a:chOff x="3688962" y="900509"/>
            <a:chExt cx="1157812" cy="1627356"/>
          </a:xfrm>
          <a:solidFill>
            <a:schemeClr val="accent4"/>
          </a:solidFill>
        </p:grpSpPr>
        <p:sp>
          <p:nvSpPr>
            <p:cNvPr id="16" name="Rectangle 15">
              <a:extLst>
                <a:ext uri="{FF2B5EF4-FFF2-40B4-BE49-F238E27FC236}">
                  <a16:creationId xmlns:a16="http://schemas.microsoft.com/office/drawing/2014/main" id="{748A6E9F-C3C1-9EE4-AF28-0951CE5EDDFC}"/>
                </a:ext>
              </a:extLst>
            </p:cNvPr>
            <p:cNvSpPr/>
            <p:nvPr/>
          </p:nvSpPr>
          <p:spPr>
            <a:xfrm rot="-359993">
              <a:off x="3770780" y="919880"/>
              <a:ext cx="454089" cy="1588614"/>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Rectangle 16">
              <a:extLst>
                <a:ext uri="{FF2B5EF4-FFF2-40B4-BE49-F238E27FC236}">
                  <a16:creationId xmlns:a16="http://schemas.microsoft.com/office/drawing/2014/main" id="{65AC3472-AE7E-99C3-C82B-863559F34016}"/>
                </a:ext>
              </a:extLst>
            </p:cNvPr>
            <p:cNvSpPr/>
            <p:nvPr/>
          </p:nvSpPr>
          <p:spPr>
            <a:xfrm rot="-359997">
              <a:off x="4340376" y="1425890"/>
              <a:ext cx="454084" cy="1024317"/>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Tree>
    <p:extLst>
      <p:ext uri="{BB962C8B-B14F-4D97-AF65-F5344CB8AC3E}">
        <p14:creationId xmlns:p14="http://schemas.microsoft.com/office/powerpoint/2010/main" val="24806258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8730B-4754-6282-EC93-6BB5B28AEA61}"/>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CAE78A96-F05B-42D4-ACE2-8E9835ABE6F2}"/>
              </a:ext>
            </a:extLst>
          </p:cNvPr>
          <p:cNvSpPr>
            <a:spLocks noGrp="1"/>
          </p:cNvSpPr>
          <p:nvPr>
            <p:ph type="title"/>
          </p:nvPr>
        </p:nvSpPr>
        <p:spPr/>
        <p:txBody>
          <a:bodyPr/>
          <a:lstStyle/>
          <a:p>
            <a:r>
              <a:rPr lang="fr-FR">
                <a:solidFill>
                  <a:schemeClr val="tx1"/>
                </a:solidFill>
              </a:rPr>
              <a:t>Un soutien financier durant la grossesse</a:t>
            </a:r>
            <a:endParaRPr lang="fr-CA">
              <a:solidFill>
                <a:schemeClr val="tx1"/>
              </a:solidFill>
            </a:endParaRPr>
          </a:p>
        </p:txBody>
      </p:sp>
      <p:sp>
        <p:nvSpPr>
          <p:cNvPr id="3" name="Espace réservé du pied de page 2">
            <a:extLst>
              <a:ext uri="{FF2B5EF4-FFF2-40B4-BE49-F238E27FC236}">
                <a16:creationId xmlns:a16="http://schemas.microsoft.com/office/drawing/2014/main" id="{5A46C742-6BDD-2995-EBB0-659465A3235A}"/>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34E2520D-E8A2-0A34-FDAE-70804CEC1F2C}"/>
              </a:ext>
            </a:extLst>
          </p:cNvPr>
          <p:cNvSpPr>
            <a:spLocks noGrp="1"/>
          </p:cNvSpPr>
          <p:nvPr>
            <p:ph type="sldNum" sz="quarter" idx="14"/>
          </p:nvPr>
        </p:nvSpPr>
        <p:spPr/>
        <p:txBody>
          <a:bodyPr/>
          <a:lstStyle/>
          <a:p>
            <a:fld id="{17A260D5-0A9B-6D4D-ABBB-AE3076EC2542}" type="slidenum">
              <a:rPr lang="fr-CA" smtClean="0"/>
              <a:pPr/>
              <a:t>72</a:t>
            </a:fld>
            <a:endParaRPr lang="fr-CA" sz="1400"/>
          </a:p>
        </p:txBody>
      </p:sp>
      <p:sp>
        <p:nvSpPr>
          <p:cNvPr id="7" name="Rounded Rectangle 28">
            <a:extLst>
              <a:ext uri="{FF2B5EF4-FFF2-40B4-BE49-F238E27FC236}">
                <a16:creationId xmlns:a16="http://schemas.microsoft.com/office/drawing/2014/main" id="{9A60DE45-BDC6-CDF2-F2AA-6A1E1D47FD24}"/>
              </a:ext>
            </a:extLst>
          </p:cNvPr>
          <p:cNvSpPr/>
          <p:nvPr/>
        </p:nvSpPr>
        <p:spPr>
          <a:xfrm>
            <a:off x="623886" y="1804902"/>
            <a:ext cx="5837949" cy="4269502"/>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2FDF0FE6-EB5C-8545-503F-281DBE9A493F}"/>
              </a:ext>
            </a:extLst>
          </p:cNvPr>
          <p:cNvSpPr txBox="1">
            <a:spLocks/>
          </p:cNvSpPr>
          <p:nvPr/>
        </p:nvSpPr>
        <p:spPr>
          <a:xfrm>
            <a:off x="1526541" y="2087235"/>
            <a:ext cx="4729666" cy="302951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Au Manitoba, le programme </a:t>
            </a:r>
            <a:r>
              <a:rPr lang="fr-FR" i="1" dirty="0" err="1">
                <a:solidFill>
                  <a:schemeClr val="tx1"/>
                </a:solidFill>
              </a:rPr>
              <a:t>Healthy</a:t>
            </a:r>
            <a:r>
              <a:rPr lang="fr-FR" i="1" dirty="0">
                <a:solidFill>
                  <a:schemeClr val="tx1"/>
                </a:solidFill>
              </a:rPr>
              <a:t> Baby </a:t>
            </a:r>
            <a:r>
              <a:rPr lang="fr-FR" i="1" dirty="0" err="1">
                <a:solidFill>
                  <a:schemeClr val="tx1"/>
                </a:solidFill>
              </a:rPr>
              <a:t>Prenatal</a:t>
            </a:r>
            <a:r>
              <a:rPr lang="fr-FR" i="1" dirty="0">
                <a:solidFill>
                  <a:schemeClr val="tx1"/>
                </a:solidFill>
              </a:rPr>
              <a:t> </a:t>
            </a:r>
            <a:r>
              <a:rPr lang="fr-FR" i="1" dirty="0" err="1">
                <a:solidFill>
                  <a:schemeClr val="tx1"/>
                </a:solidFill>
              </a:rPr>
              <a:t>Benefit</a:t>
            </a:r>
            <a:r>
              <a:rPr lang="fr-FR" dirty="0">
                <a:solidFill>
                  <a:schemeClr val="tx1"/>
                </a:solidFill>
              </a:rPr>
              <a:t> offre aux femmes enceintes ayant un faible revenu une aide financière allant jusqu’à 162,83 $ par mois en 2025, pendant les six derniers mois de la grossesse. </a:t>
            </a:r>
          </a:p>
          <a:p>
            <a:pPr lvl="2"/>
            <a:r>
              <a:rPr lang="fr-FR" dirty="0">
                <a:solidFill>
                  <a:schemeClr val="tx1"/>
                </a:solidFill>
              </a:rPr>
              <a:t>Ce type de programme qui prévoit des transferts monétaires modestes et sans condition durant la grossesse pourrait favoriser la réduction des inégalités sociales de santé des enfants dès le début de leur vie.</a:t>
            </a:r>
          </a:p>
        </p:txBody>
      </p:sp>
      <p:sp>
        <p:nvSpPr>
          <p:cNvPr id="6" name="Espace réservé du texte 3">
            <a:extLst>
              <a:ext uri="{FF2B5EF4-FFF2-40B4-BE49-F238E27FC236}">
                <a16:creationId xmlns:a16="http://schemas.microsoft.com/office/drawing/2014/main" id="{48748910-2112-AEB5-6763-B0A952D3F4E4}"/>
              </a:ext>
            </a:extLst>
          </p:cNvPr>
          <p:cNvSpPr txBox="1">
            <a:spLocks/>
          </p:cNvSpPr>
          <p:nvPr/>
        </p:nvSpPr>
        <p:spPr>
          <a:xfrm>
            <a:off x="6812674" y="1879443"/>
            <a:ext cx="4399528"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Parmi les femmes à faible revenu, l’évaluation du programme a permis d’observer des effets positifs significatifs sur la santé des bébés des mères qui avaient bénéficié du programme, comparativement à celles qui n’avaient pas participé :</a:t>
            </a:r>
          </a:p>
          <a:p>
            <a:pPr marL="285750" lvl="2" indent="-285750">
              <a:buFont typeface="Arial" panose="020B0604020202020204" pitchFamily="34" charset="0"/>
              <a:buChar char="•"/>
            </a:pPr>
            <a:r>
              <a:rPr lang="fr-FR" dirty="0">
                <a:solidFill>
                  <a:schemeClr val="tx1"/>
                </a:solidFill>
              </a:rPr>
              <a:t>moins de naissances prématurées</a:t>
            </a:r>
          </a:p>
          <a:p>
            <a:pPr marL="285750" lvl="2" indent="-285750">
              <a:buFont typeface="Arial" panose="020B0604020202020204" pitchFamily="34" charset="0"/>
              <a:buChar char="•"/>
            </a:pPr>
            <a:r>
              <a:rPr lang="fr-FR" dirty="0">
                <a:solidFill>
                  <a:schemeClr val="tx1"/>
                </a:solidFill>
              </a:rPr>
              <a:t>moins de bébés de faible poids</a:t>
            </a:r>
          </a:p>
          <a:p>
            <a:pPr marL="285750" lvl="2" indent="-285750">
              <a:buFont typeface="Arial" panose="020B0604020202020204" pitchFamily="34" charset="0"/>
              <a:buChar char="•"/>
            </a:pPr>
            <a:r>
              <a:rPr lang="fr-FR" dirty="0">
                <a:solidFill>
                  <a:schemeClr val="tx1"/>
                </a:solidFill>
              </a:rPr>
              <a:t>taux d’allaitement plus élevé.</a:t>
            </a:r>
          </a:p>
        </p:txBody>
      </p:sp>
      <p:grpSp>
        <p:nvGrpSpPr>
          <p:cNvPr id="2" name="Groupe 1">
            <a:extLst>
              <a:ext uri="{FF2B5EF4-FFF2-40B4-BE49-F238E27FC236}">
                <a16:creationId xmlns:a16="http://schemas.microsoft.com/office/drawing/2014/main" id="{B9E14B74-2858-22C4-71CC-E83E25CF80C3}"/>
              </a:ext>
            </a:extLst>
          </p:cNvPr>
          <p:cNvGrpSpPr/>
          <p:nvPr/>
        </p:nvGrpSpPr>
        <p:grpSpPr>
          <a:xfrm>
            <a:off x="658812" y="1514279"/>
            <a:ext cx="998101" cy="907011"/>
            <a:chOff x="4888481" y="4742017"/>
            <a:chExt cx="998101" cy="907011"/>
          </a:xfrm>
        </p:grpSpPr>
        <p:grpSp>
          <p:nvGrpSpPr>
            <p:cNvPr id="8" name="Graphique 12">
              <a:extLst>
                <a:ext uri="{FF2B5EF4-FFF2-40B4-BE49-F238E27FC236}">
                  <a16:creationId xmlns:a16="http://schemas.microsoft.com/office/drawing/2014/main" id="{9002B018-2B20-C43B-6E1C-0E1520142E05}"/>
                </a:ext>
              </a:extLst>
            </p:cNvPr>
            <p:cNvGrpSpPr/>
            <p:nvPr/>
          </p:nvGrpSpPr>
          <p:grpSpPr>
            <a:xfrm>
              <a:off x="4888481" y="4743973"/>
              <a:ext cx="998101" cy="905055"/>
              <a:chOff x="4888481" y="4743973"/>
              <a:chExt cx="998101" cy="905055"/>
            </a:xfrm>
          </p:grpSpPr>
          <p:sp>
            <p:nvSpPr>
              <p:cNvPr id="11" name="Forme libre 225">
                <a:extLst>
                  <a:ext uri="{FF2B5EF4-FFF2-40B4-BE49-F238E27FC236}">
                    <a16:creationId xmlns:a16="http://schemas.microsoft.com/office/drawing/2014/main" id="{2553B25F-BB51-0FBF-083B-6BF7BB1BB1F2}"/>
                  </a:ext>
                </a:extLst>
              </p:cNvPr>
              <p:cNvSpPr/>
              <p:nvPr/>
            </p:nvSpPr>
            <p:spPr>
              <a:xfrm>
                <a:off x="488848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sp>
            <p:nvSpPr>
              <p:cNvPr id="12" name="Forme libre 226">
                <a:extLst>
                  <a:ext uri="{FF2B5EF4-FFF2-40B4-BE49-F238E27FC236}">
                    <a16:creationId xmlns:a16="http://schemas.microsoft.com/office/drawing/2014/main" id="{F1A745B1-2089-BEAC-6CE4-05D1AF96A33D}"/>
                  </a:ext>
                </a:extLst>
              </p:cNvPr>
              <p:cNvSpPr/>
              <p:nvPr/>
            </p:nvSpPr>
            <p:spPr>
              <a:xfrm>
                <a:off x="5018849" y="4743973"/>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grpSp>
        <p:sp>
          <p:nvSpPr>
            <p:cNvPr id="9" name="Forme libre 227">
              <a:extLst>
                <a:ext uri="{FF2B5EF4-FFF2-40B4-BE49-F238E27FC236}">
                  <a16:creationId xmlns:a16="http://schemas.microsoft.com/office/drawing/2014/main" id="{E40B78E7-0BB6-0F0E-AE8E-363DF5F5FA39}"/>
                </a:ext>
              </a:extLst>
            </p:cNvPr>
            <p:cNvSpPr/>
            <p:nvPr/>
          </p:nvSpPr>
          <p:spPr>
            <a:xfrm>
              <a:off x="520946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Tree>
    <p:extLst>
      <p:ext uri="{BB962C8B-B14F-4D97-AF65-F5344CB8AC3E}">
        <p14:creationId xmlns:p14="http://schemas.microsoft.com/office/powerpoint/2010/main" val="24606904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0AA1C-CBD1-1635-91B2-E410C313E3A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380CC306-E612-409D-87B7-59AB035CBAEC}"/>
              </a:ext>
            </a:extLst>
          </p:cNvPr>
          <p:cNvSpPr>
            <a:spLocks noGrp="1"/>
          </p:cNvSpPr>
          <p:nvPr>
            <p:ph type="title"/>
          </p:nvPr>
        </p:nvSpPr>
        <p:spPr/>
        <p:txBody>
          <a:bodyPr/>
          <a:lstStyle/>
          <a:p>
            <a:r>
              <a:rPr lang="fr-FR">
                <a:solidFill>
                  <a:schemeClr val="tx1"/>
                </a:solidFill>
              </a:rPr>
              <a:t>La diminution des pertes de revenus liées à la naissance d’un enfant</a:t>
            </a:r>
            <a:endParaRPr lang="fr-CA">
              <a:solidFill>
                <a:schemeClr val="tx1"/>
              </a:solidFill>
            </a:endParaRPr>
          </a:p>
        </p:txBody>
      </p:sp>
      <p:sp>
        <p:nvSpPr>
          <p:cNvPr id="3" name="Espace réservé du pied de page 2">
            <a:extLst>
              <a:ext uri="{FF2B5EF4-FFF2-40B4-BE49-F238E27FC236}">
                <a16:creationId xmlns:a16="http://schemas.microsoft.com/office/drawing/2014/main" id="{EC41071B-A4C8-B190-7D91-C043CA200B4D}"/>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DD664166-03EE-A144-804B-7A9FAE46F0DC}"/>
              </a:ext>
            </a:extLst>
          </p:cNvPr>
          <p:cNvSpPr>
            <a:spLocks noGrp="1"/>
          </p:cNvSpPr>
          <p:nvPr>
            <p:ph type="sldNum" sz="quarter" idx="14"/>
          </p:nvPr>
        </p:nvSpPr>
        <p:spPr/>
        <p:txBody>
          <a:bodyPr/>
          <a:lstStyle/>
          <a:p>
            <a:fld id="{17A260D5-0A9B-6D4D-ABBB-AE3076EC2542}" type="slidenum">
              <a:rPr lang="fr-CA" smtClean="0"/>
              <a:pPr/>
              <a:t>73</a:t>
            </a:fld>
            <a:endParaRPr lang="fr-CA" sz="1400"/>
          </a:p>
        </p:txBody>
      </p:sp>
      <p:sp>
        <p:nvSpPr>
          <p:cNvPr id="8" name="Espace réservé du texte 3">
            <a:extLst>
              <a:ext uri="{FF2B5EF4-FFF2-40B4-BE49-F238E27FC236}">
                <a16:creationId xmlns:a16="http://schemas.microsoft.com/office/drawing/2014/main" id="{A5E80484-5B0E-BC0E-C1BE-43228F67080A}"/>
              </a:ext>
            </a:extLst>
          </p:cNvPr>
          <p:cNvSpPr txBox="1">
            <a:spLocks/>
          </p:cNvSpPr>
          <p:nvPr/>
        </p:nvSpPr>
        <p:spPr>
          <a:xfrm>
            <a:off x="807558" y="2707987"/>
            <a:ext cx="4217784"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endParaRPr lang="fr-FR">
              <a:solidFill>
                <a:schemeClr val="tx1"/>
              </a:solidFill>
            </a:endParaRPr>
          </a:p>
        </p:txBody>
      </p:sp>
      <p:sp>
        <p:nvSpPr>
          <p:cNvPr id="9" name="Espace réservé du texte 14">
            <a:extLst>
              <a:ext uri="{FF2B5EF4-FFF2-40B4-BE49-F238E27FC236}">
                <a16:creationId xmlns:a16="http://schemas.microsoft.com/office/drawing/2014/main" id="{A36C272D-CAB8-76F5-350D-A4AE7DD9D58B}"/>
              </a:ext>
            </a:extLst>
          </p:cNvPr>
          <p:cNvSpPr txBox="1">
            <a:spLocks/>
          </p:cNvSpPr>
          <p:nvPr/>
        </p:nvSpPr>
        <p:spPr>
          <a:xfrm>
            <a:off x="836217" y="2122799"/>
            <a:ext cx="5064863" cy="2102945"/>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endParaRPr lang="fr-CA" sz="1400"/>
          </a:p>
        </p:txBody>
      </p:sp>
      <p:sp>
        <p:nvSpPr>
          <p:cNvPr id="12" name="ZoneTexte 11">
            <a:extLst>
              <a:ext uri="{FF2B5EF4-FFF2-40B4-BE49-F238E27FC236}">
                <a16:creationId xmlns:a16="http://schemas.microsoft.com/office/drawing/2014/main" id="{325DA947-BCFE-C4A2-071F-489F7282BD35}"/>
              </a:ext>
            </a:extLst>
          </p:cNvPr>
          <p:cNvSpPr txBox="1"/>
          <p:nvPr/>
        </p:nvSpPr>
        <p:spPr>
          <a:xfrm>
            <a:off x="1062752" y="2506235"/>
            <a:ext cx="4434281" cy="1392304"/>
          </a:xfrm>
          <a:prstGeom prst="rect">
            <a:avLst/>
          </a:prstGeom>
          <a:noFill/>
        </p:spPr>
        <p:txBody>
          <a:bodyPr wrap="square" lIns="91440" tIns="45720" rIns="91440" bIns="45720" anchor="t">
            <a:spAutoFit/>
          </a:bodyPr>
          <a:lstStyle/>
          <a:p>
            <a:pPr marL="0" lvl="5">
              <a:lnSpc>
                <a:spcPct val="120000"/>
              </a:lnSpc>
            </a:pPr>
            <a:r>
              <a:rPr lang="fr-FR" b="1">
                <a:solidFill>
                  <a:schemeClr val="accent3"/>
                </a:solidFill>
                <a:latin typeface="Archivo Condensed Condensed SemiBold"/>
                <a:cs typeface="Archivo Condensed Condensed SemiBold"/>
              </a:rPr>
              <a:t>Dans les pays à revenu élevé, chaque semaine additionnelle de congé parental payé contribuerait à une baisse de 4,2 % du risque de pauvreté dans </a:t>
            </a:r>
          </a:p>
          <a:p>
            <a:pPr marL="0" lvl="5">
              <a:lnSpc>
                <a:spcPct val="120000"/>
              </a:lnSpc>
            </a:pPr>
            <a:r>
              <a:rPr lang="fr-FR" b="1">
                <a:solidFill>
                  <a:schemeClr val="accent3"/>
                </a:solidFill>
                <a:latin typeface="Archivo Condensed Condensed SemiBold"/>
                <a:cs typeface="Archivo Condensed Condensed SemiBold"/>
              </a:rPr>
              <a:t>le cas des mères monoparentales.</a:t>
            </a:r>
            <a:endParaRPr lang="fr-CA" b="1">
              <a:solidFill>
                <a:schemeClr val="accent3"/>
              </a:solidFill>
              <a:latin typeface="Archivo Condensed Condensed SemiBold"/>
              <a:cs typeface="Archivo Condensed Condensed SemiBold"/>
            </a:endParaRPr>
          </a:p>
        </p:txBody>
      </p:sp>
      <p:grpSp>
        <p:nvGrpSpPr>
          <p:cNvPr id="15" name="Groupe 14">
            <a:extLst>
              <a:ext uri="{FF2B5EF4-FFF2-40B4-BE49-F238E27FC236}">
                <a16:creationId xmlns:a16="http://schemas.microsoft.com/office/drawing/2014/main" id="{41E17EBB-0026-81F0-32AC-4E44ACF10D6C}"/>
              </a:ext>
            </a:extLst>
          </p:cNvPr>
          <p:cNvGrpSpPr/>
          <p:nvPr/>
        </p:nvGrpSpPr>
        <p:grpSpPr>
          <a:xfrm>
            <a:off x="639564" y="1755005"/>
            <a:ext cx="846376" cy="767474"/>
            <a:chOff x="4888481" y="1463364"/>
            <a:chExt cx="998101" cy="905055"/>
          </a:xfrm>
        </p:grpSpPr>
        <p:sp>
          <p:nvSpPr>
            <p:cNvPr id="16" name="Forme libre 21">
              <a:extLst>
                <a:ext uri="{FF2B5EF4-FFF2-40B4-BE49-F238E27FC236}">
                  <a16:creationId xmlns:a16="http://schemas.microsoft.com/office/drawing/2014/main" id="{CE16ECF8-F652-2606-3AC8-F545FF971383}"/>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grpSp>
          <p:nvGrpSpPr>
            <p:cNvPr id="17" name="Graphique 14">
              <a:extLst>
                <a:ext uri="{FF2B5EF4-FFF2-40B4-BE49-F238E27FC236}">
                  <a16:creationId xmlns:a16="http://schemas.microsoft.com/office/drawing/2014/main" id="{35C4EA9A-3B5E-9E73-6083-0A730E473B2F}"/>
                </a:ext>
              </a:extLst>
            </p:cNvPr>
            <p:cNvGrpSpPr/>
            <p:nvPr/>
          </p:nvGrpSpPr>
          <p:grpSpPr>
            <a:xfrm>
              <a:off x="5018849" y="1463364"/>
              <a:ext cx="737361" cy="729156"/>
              <a:chOff x="5018849" y="1463364"/>
              <a:chExt cx="737361" cy="729156"/>
            </a:xfrm>
            <a:solidFill>
              <a:schemeClr val="accent3"/>
            </a:solidFill>
          </p:grpSpPr>
          <p:sp>
            <p:nvSpPr>
              <p:cNvPr id="18" name="Forme libre 23">
                <a:extLst>
                  <a:ext uri="{FF2B5EF4-FFF2-40B4-BE49-F238E27FC236}">
                    <a16:creationId xmlns:a16="http://schemas.microsoft.com/office/drawing/2014/main" id="{A98706B3-6BE3-8050-E6FD-91F158972A5B}"/>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endParaRPr lang="fr-CA"/>
              </a:p>
            </p:txBody>
          </p:sp>
          <p:sp>
            <p:nvSpPr>
              <p:cNvPr id="19" name="Forme libre 24">
                <a:extLst>
                  <a:ext uri="{FF2B5EF4-FFF2-40B4-BE49-F238E27FC236}">
                    <a16:creationId xmlns:a16="http://schemas.microsoft.com/office/drawing/2014/main" id="{B5A96324-0F83-E8AB-8269-EEEADE297CE6}"/>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endParaRPr lang="fr-CA"/>
              </a:p>
            </p:txBody>
          </p:sp>
        </p:grpSp>
      </p:grpSp>
      <p:sp>
        <p:nvSpPr>
          <p:cNvPr id="2" name="Espace réservé du texte 14">
            <a:extLst>
              <a:ext uri="{FF2B5EF4-FFF2-40B4-BE49-F238E27FC236}">
                <a16:creationId xmlns:a16="http://schemas.microsoft.com/office/drawing/2014/main" id="{13E355AC-B53D-8423-B60C-3A15A78238D0}"/>
              </a:ext>
            </a:extLst>
          </p:cNvPr>
          <p:cNvSpPr txBox="1">
            <a:spLocks/>
          </p:cNvSpPr>
          <p:nvPr/>
        </p:nvSpPr>
        <p:spPr>
          <a:xfrm>
            <a:off x="6453970" y="2122799"/>
            <a:ext cx="4973007" cy="3644538"/>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endParaRPr lang="fr-CA" sz="1400"/>
          </a:p>
        </p:txBody>
      </p:sp>
      <p:sp>
        <p:nvSpPr>
          <p:cNvPr id="7" name="ZoneTexte 6">
            <a:extLst>
              <a:ext uri="{FF2B5EF4-FFF2-40B4-BE49-F238E27FC236}">
                <a16:creationId xmlns:a16="http://schemas.microsoft.com/office/drawing/2014/main" id="{DB787779-50F8-1E09-1A45-82C8FF5F65BD}"/>
              </a:ext>
            </a:extLst>
          </p:cNvPr>
          <p:cNvSpPr txBox="1"/>
          <p:nvPr/>
        </p:nvSpPr>
        <p:spPr>
          <a:xfrm>
            <a:off x="6677253" y="2506235"/>
            <a:ext cx="4557294" cy="2721899"/>
          </a:xfrm>
          <a:prstGeom prst="rect">
            <a:avLst/>
          </a:prstGeom>
          <a:noFill/>
        </p:spPr>
        <p:txBody>
          <a:bodyPr wrap="square">
            <a:spAutoFit/>
          </a:bodyPr>
          <a:lstStyle/>
          <a:p>
            <a:pPr marL="0" lvl="5">
              <a:lnSpc>
                <a:spcPct val="120000"/>
              </a:lnSpc>
              <a:spcBef>
                <a:spcPts val="1800"/>
              </a:spcBef>
            </a:pPr>
            <a:r>
              <a:rPr lang="fr-FR" b="1">
                <a:solidFill>
                  <a:schemeClr val="accent3"/>
                </a:solidFill>
                <a:latin typeface="Archivo Condensed Condensed SemiBold" pitchFamily="2" charset="77"/>
                <a:cs typeface="Archivo Condensed Condensed SemiBold" pitchFamily="2" charset="77"/>
              </a:rPr>
              <a:t>Selon les calculs de l’économiste Guy Lacroix, le RQAP aurait contribué à diminuer les pertes financières des mères québécoises par rapport à celles que subissent les mères du reste du Canada. Les mères québécoises perdent en moyenne 16 % de leur revenu pendant leur congé de maternité, comparativement à 23 % pour les mères dans le reste du pays.</a:t>
            </a:r>
            <a:endParaRPr lang="fr-CA" b="1">
              <a:solidFill>
                <a:schemeClr val="accent3"/>
              </a:solidFill>
              <a:latin typeface="Archivo Condensed Condensed SemiBold" pitchFamily="2" charset="77"/>
              <a:cs typeface="Archivo Condensed Condensed SemiBold" pitchFamily="2" charset="77"/>
            </a:endParaRPr>
          </a:p>
        </p:txBody>
      </p:sp>
      <p:grpSp>
        <p:nvGrpSpPr>
          <p:cNvPr id="11" name="Groupe 10">
            <a:extLst>
              <a:ext uri="{FF2B5EF4-FFF2-40B4-BE49-F238E27FC236}">
                <a16:creationId xmlns:a16="http://schemas.microsoft.com/office/drawing/2014/main" id="{4ABCF95A-6550-B201-CFFB-7BFC09429BD9}"/>
              </a:ext>
            </a:extLst>
          </p:cNvPr>
          <p:cNvGrpSpPr/>
          <p:nvPr/>
        </p:nvGrpSpPr>
        <p:grpSpPr>
          <a:xfrm>
            <a:off x="6254065" y="1755005"/>
            <a:ext cx="846376" cy="767474"/>
            <a:chOff x="4888481" y="1463364"/>
            <a:chExt cx="998101" cy="905055"/>
          </a:xfrm>
        </p:grpSpPr>
        <p:sp>
          <p:nvSpPr>
            <p:cNvPr id="14" name="Forme libre 21">
              <a:extLst>
                <a:ext uri="{FF2B5EF4-FFF2-40B4-BE49-F238E27FC236}">
                  <a16:creationId xmlns:a16="http://schemas.microsoft.com/office/drawing/2014/main" id="{A5604C4D-181C-E1E5-6BD3-D9D97E93EA89}"/>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grpSp>
          <p:nvGrpSpPr>
            <p:cNvPr id="20" name="Graphique 14">
              <a:extLst>
                <a:ext uri="{FF2B5EF4-FFF2-40B4-BE49-F238E27FC236}">
                  <a16:creationId xmlns:a16="http://schemas.microsoft.com/office/drawing/2014/main" id="{C109AF1E-6717-7E8C-B90D-8269AB75418A}"/>
                </a:ext>
              </a:extLst>
            </p:cNvPr>
            <p:cNvGrpSpPr/>
            <p:nvPr/>
          </p:nvGrpSpPr>
          <p:grpSpPr>
            <a:xfrm>
              <a:off x="5018849" y="1463364"/>
              <a:ext cx="737361" cy="729156"/>
              <a:chOff x="5018849" y="1463364"/>
              <a:chExt cx="737361" cy="729156"/>
            </a:xfrm>
            <a:solidFill>
              <a:schemeClr val="accent3"/>
            </a:solidFill>
          </p:grpSpPr>
          <p:sp>
            <p:nvSpPr>
              <p:cNvPr id="21" name="Forme libre 23">
                <a:extLst>
                  <a:ext uri="{FF2B5EF4-FFF2-40B4-BE49-F238E27FC236}">
                    <a16:creationId xmlns:a16="http://schemas.microsoft.com/office/drawing/2014/main" id="{1BA19E2B-A932-B234-5217-948A7A6268D0}"/>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endParaRPr lang="fr-CA"/>
              </a:p>
            </p:txBody>
          </p:sp>
          <p:sp>
            <p:nvSpPr>
              <p:cNvPr id="22" name="Forme libre 24">
                <a:extLst>
                  <a:ext uri="{FF2B5EF4-FFF2-40B4-BE49-F238E27FC236}">
                    <a16:creationId xmlns:a16="http://schemas.microsoft.com/office/drawing/2014/main" id="{0531FE0E-7528-4BB1-0617-8F3F4EB18F6B}"/>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endParaRPr lang="fr-CA"/>
              </a:p>
            </p:txBody>
          </p:sp>
        </p:grpSp>
      </p:grpSp>
    </p:spTree>
    <p:extLst>
      <p:ext uri="{BB962C8B-B14F-4D97-AF65-F5344CB8AC3E}">
        <p14:creationId xmlns:p14="http://schemas.microsoft.com/office/powerpoint/2010/main" val="18343046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4">
            <a:alpha val="50000"/>
          </a:schemeClr>
        </a:solidFill>
        <a:effectLst/>
      </p:bgPr>
    </p:bg>
    <p:spTree>
      <p:nvGrpSpPr>
        <p:cNvPr id="1" name="">
          <a:extLst>
            <a:ext uri="{FF2B5EF4-FFF2-40B4-BE49-F238E27FC236}">
              <a16:creationId xmlns:a16="http://schemas.microsoft.com/office/drawing/2014/main" id="{E5E65491-0A6B-68B8-4043-A0239D18FD71}"/>
            </a:ext>
          </a:extLst>
        </p:cNvPr>
        <p:cNvGrpSpPr/>
        <p:nvPr/>
      </p:nvGrpSpPr>
      <p:grpSpPr>
        <a:xfrm>
          <a:off x="0" y="0"/>
          <a:ext cx="0" cy="0"/>
          <a:chOff x="0" y="0"/>
          <a:chExt cx="0" cy="0"/>
        </a:xfrm>
      </p:grpSpPr>
      <p:sp>
        <p:nvSpPr>
          <p:cNvPr id="11" name="Titre 3">
            <a:extLst>
              <a:ext uri="{FF2B5EF4-FFF2-40B4-BE49-F238E27FC236}">
                <a16:creationId xmlns:a16="http://schemas.microsoft.com/office/drawing/2014/main" id="{3459ED9F-7FAB-C0BB-8C67-5DCB52863C92}"/>
              </a:ext>
            </a:extLst>
          </p:cNvPr>
          <p:cNvSpPr txBox="1">
            <a:spLocks/>
          </p:cNvSpPr>
          <p:nvPr/>
        </p:nvSpPr>
        <p:spPr>
          <a:xfrm>
            <a:off x="509668" y="2177125"/>
            <a:ext cx="6398782"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pPr marL="0" marR="0" lvl="0" indent="0" algn="l" defTabSz="914400" rtl="0" eaLnBrk="1" fontAlgn="auto" latinLnBrk="0" hangingPunct="1">
              <a:lnSpc>
                <a:spcPts val="4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000000"/>
                </a:solidFill>
                <a:effectLst/>
                <a:uLnTx/>
                <a:uFillTx/>
                <a:latin typeface="Archivo Condensed Condensed Medium" panose="020B0604020202020204" charset="0"/>
                <a:ea typeface="+mj-ea"/>
                <a:cs typeface="Archivo Condensed Condensed Medium" panose="020B0604020202020204" charset="0"/>
              </a:rPr>
              <a:t>Des économies en santé</a:t>
            </a:r>
          </a:p>
          <a:p>
            <a:pPr marL="0" marR="0" lvl="0" indent="0" algn="l" defTabSz="914400" rtl="0" eaLnBrk="1" fontAlgn="auto" latinLnBrk="0" hangingPunct="1">
              <a:lnSpc>
                <a:spcPts val="4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000000"/>
                </a:solidFill>
                <a:effectLst/>
                <a:uLnTx/>
                <a:uFillTx/>
                <a:latin typeface="Archivo Condensed Condensed Medium" panose="020B0604020202020204" charset="0"/>
                <a:ea typeface="+mj-ea"/>
                <a:cs typeface="Archivo Condensed Condensed Medium" panose="020B0604020202020204" charset="0"/>
              </a:rPr>
              <a:t> et services sociaux</a:t>
            </a:r>
          </a:p>
        </p:txBody>
      </p:sp>
      <p:grpSp>
        <p:nvGrpSpPr>
          <p:cNvPr id="20" name="Graphique 18">
            <a:extLst>
              <a:ext uri="{FF2B5EF4-FFF2-40B4-BE49-F238E27FC236}">
                <a16:creationId xmlns:a16="http://schemas.microsoft.com/office/drawing/2014/main" id="{8A31795F-4A3B-4D1A-3A13-3768602AC1E2}"/>
              </a:ext>
            </a:extLst>
          </p:cNvPr>
          <p:cNvGrpSpPr/>
          <p:nvPr/>
        </p:nvGrpSpPr>
        <p:grpSpPr>
          <a:xfrm rot="20267438">
            <a:off x="427223" y="4793348"/>
            <a:ext cx="1902482" cy="1543110"/>
            <a:chOff x="5527194" y="5559988"/>
            <a:chExt cx="1148583" cy="826749"/>
          </a:xfrm>
          <a:solidFill>
            <a:schemeClr val="accent4"/>
          </a:solidFill>
        </p:grpSpPr>
        <p:sp>
          <p:nvSpPr>
            <p:cNvPr id="21" name="Rectangle 20">
              <a:extLst>
                <a:ext uri="{FF2B5EF4-FFF2-40B4-BE49-F238E27FC236}">
                  <a16:creationId xmlns:a16="http://schemas.microsoft.com/office/drawing/2014/main" id="{0515054F-3431-35F2-1226-7FB9D2D95DBC}"/>
                </a:ext>
              </a:extLst>
            </p:cNvPr>
            <p:cNvSpPr/>
            <p:nvPr/>
          </p:nvSpPr>
          <p:spPr>
            <a:xfrm rot="-180034">
              <a:off x="5535029" y="5588797"/>
              <a:ext cx="1109800" cy="328272"/>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2" name="Rectangle 21">
              <a:extLst>
                <a:ext uri="{FF2B5EF4-FFF2-40B4-BE49-F238E27FC236}">
                  <a16:creationId xmlns:a16="http://schemas.microsoft.com/office/drawing/2014/main" id="{F691B68D-5853-A4E8-EAF0-37FD64F7172A}"/>
                </a:ext>
              </a:extLst>
            </p:cNvPr>
            <p:cNvSpPr/>
            <p:nvPr/>
          </p:nvSpPr>
          <p:spPr>
            <a:xfrm rot="-180034">
              <a:off x="5558143" y="6029656"/>
              <a:ext cx="1109800" cy="328272"/>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pic>
        <p:nvPicPr>
          <p:cNvPr id="4" name="Image 3">
            <a:extLst>
              <a:ext uri="{FF2B5EF4-FFF2-40B4-BE49-F238E27FC236}">
                <a16:creationId xmlns:a16="http://schemas.microsoft.com/office/drawing/2014/main" id="{FFB91DE4-40F2-BB83-3A81-A79F07F0193A}"/>
              </a:ext>
            </a:extLst>
          </p:cNvPr>
          <p:cNvPicPr>
            <a:picLocks noChangeAspect="1"/>
          </p:cNvPicPr>
          <p:nvPr/>
        </p:nvPicPr>
        <p:blipFill>
          <a:blip r:embed="rId2"/>
          <a:stretch>
            <a:fillRect/>
          </a:stretch>
        </p:blipFill>
        <p:spPr>
          <a:xfrm>
            <a:off x="7679703" y="0"/>
            <a:ext cx="4572000" cy="6858000"/>
          </a:xfrm>
          <a:prstGeom prst="rect">
            <a:avLst/>
          </a:prstGeom>
        </p:spPr>
      </p:pic>
      <p:sp>
        <p:nvSpPr>
          <p:cNvPr id="10" name="Forme libre 4">
            <a:extLst>
              <a:ext uri="{FF2B5EF4-FFF2-40B4-BE49-F238E27FC236}">
                <a16:creationId xmlns:a16="http://schemas.microsoft.com/office/drawing/2014/main" id="{D40260B7-BCF3-0484-7575-4E6BC4D03547}"/>
              </a:ext>
            </a:extLst>
          </p:cNvPr>
          <p:cNvSpPr/>
          <p:nvPr/>
        </p:nvSpPr>
        <p:spPr>
          <a:xfrm rot="18575369">
            <a:off x="6344454" y="171325"/>
            <a:ext cx="2026541" cy="1412330"/>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F47920"/>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3" name="Forme libre 15">
            <a:extLst>
              <a:ext uri="{FF2B5EF4-FFF2-40B4-BE49-F238E27FC236}">
                <a16:creationId xmlns:a16="http://schemas.microsoft.com/office/drawing/2014/main" id="{1DB1857F-09FF-9500-6CE4-92FA700B6940}"/>
              </a:ext>
            </a:extLst>
          </p:cNvPr>
          <p:cNvSpPr/>
          <p:nvPr/>
        </p:nvSpPr>
        <p:spPr>
          <a:xfrm rot="15387372">
            <a:off x="3310839" y="5271572"/>
            <a:ext cx="1429685" cy="185840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1"/>
          </a:solidFill>
          <a:ln w="9507" cap="flat">
            <a:noFill/>
            <a:prstDash val="solid"/>
            <a:miter/>
          </a:ln>
        </p:spPr>
        <p:txBody>
          <a:bodyPr/>
          <a:lstStyle/>
          <a:p>
            <a:endParaRPr lang="fr-CA"/>
          </a:p>
        </p:txBody>
      </p:sp>
    </p:spTree>
    <p:extLst>
      <p:ext uri="{BB962C8B-B14F-4D97-AF65-F5344CB8AC3E}">
        <p14:creationId xmlns:p14="http://schemas.microsoft.com/office/powerpoint/2010/main" val="2807096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24BCD-FA91-C171-9DC2-85B000025EF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BFBE16-9007-2903-5A75-1BAE97767B77}"/>
              </a:ext>
            </a:extLst>
          </p:cNvPr>
          <p:cNvSpPr>
            <a:spLocks noGrp="1"/>
          </p:cNvSpPr>
          <p:nvPr>
            <p:ph type="title"/>
          </p:nvPr>
        </p:nvSpPr>
        <p:spPr>
          <a:xfrm>
            <a:off x="623886" y="633413"/>
            <a:ext cx="10899881" cy="1069975"/>
          </a:xfrm>
        </p:spPr>
        <p:txBody>
          <a:bodyPr/>
          <a:lstStyle/>
          <a:p>
            <a:r>
              <a:rPr lang="fr-CA"/>
              <a:t>Des services préventifs qui font une différence</a:t>
            </a:r>
          </a:p>
        </p:txBody>
      </p:sp>
      <p:sp>
        <p:nvSpPr>
          <p:cNvPr id="4" name="Espace réservé du pied de page 3">
            <a:extLst>
              <a:ext uri="{FF2B5EF4-FFF2-40B4-BE49-F238E27FC236}">
                <a16:creationId xmlns:a16="http://schemas.microsoft.com/office/drawing/2014/main" id="{ABCDBBFC-EEE5-E720-8D35-196F8C6538BE}"/>
              </a:ext>
            </a:extLst>
          </p:cNvPr>
          <p:cNvSpPr>
            <a:spLocks noGrp="1"/>
          </p:cNvSpPr>
          <p:nvPr>
            <p:ph type="ftr" sz="quarter" idx="13"/>
          </p:nvPr>
        </p:nvSpPr>
        <p:spPr/>
        <p:txBody>
          <a:bodyPr/>
          <a:lstStyle/>
          <a:p>
            <a:r>
              <a:rPr lang="fr-CA"/>
              <a:t>Observatoire des tout-petits</a:t>
            </a:r>
          </a:p>
        </p:txBody>
      </p:sp>
      <p:sp>
        <p:nvSpPr>
          <p:cNvPr id="5" name="Espace réservé du numéro de diapositive 4">
            <a:extLst>
              <a:ext uri="{FF2B5EF4-FFF2-40B4-BE49-F238E27FC236}">
                <a16:creationId xmlns:a16="http://schemas.microsoft.com/office/drawing/2014/main" id="{D430B29C-07D0-B7A3-4B42-AAF7F54FC1FE}"/>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CA" sz="1400" b="0" i="0" u="none" strike="noStrike" kern="1200" cap="none" spc="0" normalizeH="0" baseline="0" noProof="0">
              <a:ln>
                <a:noFill/>
              </a:ln>
              <a:solidFill>
                <a:srgbClr val="000000"/>
              </a:solidFill>
              <a:effectLst/>
              <a:uLnTx/>
              <a:uFillTx/>
              <a:latin typeface="Georgia"/>
              <a:ea typeface="+mn-ea"/>
              <a:cs typeface="+mn-cs"/>
            </a:endParaRPr>
          </a:p>
        </p:txBody>
      </p:sp>
      <p:sp>
        <p:nvSpPr>
          <p:cNvPr id="8" name="Espace réservé du texte 3">
            <a:extLst>
              <a:ext uri="{FF2B5EF4-FFF2-40B4-BE49-F238E27FC236}">
                <a16:creationId xmlns:a16="http://schemas.microsoft.com/office/drawing/2014/main" id="{28B38531-079D-FAA0-0727-2E7EFC023F0B}"/>
              </a:ext>
            </a:extLst>
          </p:cNvPr>
          <p:cNvSpPr txBox="1">
            <a:spLocks/>
          </p:cNvSpPr>
          <p:nvPr/>
        </p:nvSpPr>
        <p:spPr>
          <a:xfrm>
            <a:off x="623887" y="1879443"/>
            <a:ext cx="10909302"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t>Des ressources offrent des services destinés aux femmes enceintes en situation de vulnérabilité afin de </a:t>
            </a:r>
            <a:r>
              <a:rPr lang="fr-FR" b="1"/>
              <a:t>favoriser le développement optimal des enfants en intervenant dès la grossesse</a:t>
            </a:r>
            <a:r>
              <a:rPr lang="fr-FR"/>
              <a:t>. Ces services ont le potentiel de réduire la proportion de naissances de faible poids</a:t>
            </a:r>
            <a:endParaRPr lang="fr-FR">
              <a:solidFill>
                <a:schemeClr val="tx1"/>
              </a:solidFill>
            </a:endParaRPr>
          </a:p>
          <a:p>
            <a:pPr lvl="2"/>
            <a:r>
              <a:rPr lang="fr-FR">
                <a:solidFill>
                  <a:schemeClr val="tx1"/>
                </a:solidFill>
              </a:rPr>
              <a:t>À plus long terme, la réduction du faible poids à la naissance peut entraîner des </a:t>
            </a:r>
            <a:r>
              <a:rPr lang="fr-FR" b="1">
                <a:solidFill>
                  <a:schemeClr val="tx1"/>
                </a:solidFill>
              </a:rPr>
              <a:t>retombées durables, notamment en diminuant la demande ultérieure de services spécialisés</a:t>
            </a:r>
            <a:r>
              <a:rPr lang="fr-FR">
                <a:solidFill>
                  <a:schemeClr val="tx1"/>
                </a:solidFill>
              </a:rPr>
              <a:t>, comme la physiothérapie, l’orthophonie et le soutien scolaire. Cela réduit potentiellement les coûts indirects pour les familles et pour l’État. </a:t>
            </a:r>
          </a:p>
          <a:p>
            <a:pPr lvl="2"/>
            <a:r>
              <a:rPr lang="fr-FR">
                <a:solidFill>
                  <a:schemeClr val="tx1"/>
                </a:solidFill>
              </a:rPr>
              <a:t>Une étude d’une cohorte d’enfants canadiens, suivis de la naissance à l’âge adulte, a démontré que les enfants avec un faible poids à la naissance étaient plus à risque de décrochage scolaire et que </a:t>
            </a:r>
            <a:r>
              <a:rPr lang="fr-FR" b="1">
                <a:solidFill>
                  <a:schemeClr val="tx1"/>
                </a:solidFill>
              </a:rPr>
              <a:t>la santé néonatale est un bon prédicteur du recours et de la durée de l’aide sociale de 18 à 21 ans</a:t>
            </a:r>
            <a:r>
              <a:rPr lang="fr-FR">
                <a:solidFill>
                  <a:schemeClr val="tx1"/>
                </a:solidFill>
              </a:rPr>
              <a:t>.</a:t>
            </a:r>
          </a:p>
        </p:txBody>
      </p:sp>
      <p:grpSp>
        <p:nvGrpSpPr>
          <p:cNvPr id="3" name="Graphique 18">
            <a:extLst>
              <a:ext uri="{FF2B5EF4-FFF2-40B4-BE49-F238E27FC236}">
                <a16:creationId xmlns:a16="http://schemas.microsoft.com/office/drawing/2014/main" id="{E4DD269E-EFCD-19E4-B3D0-B8FE72F4274C}"/>
              </a:ext>
            </a:extLst>
          </p:cNvPr>
          <p:cNvGrpSpPr/>
          <p:nvPr/>
        </p:nvGrpSpPr>
        <p:grpSpPr>
          <a:xfrm rot="20267438">
            <a:off x="9001638" y="-237825"/>
            <a:ext cx="1902482" cy="1543110"/>
            <a:chOff x="5527194" y="5559988"/>
            <a:chExt cx="1148583" cy="826749"/>
          </a:xfrm>
          <a:solidFill>
            <a:schemeClr val="accent2"/>
          </a:solidFill>
        </p:grpSpPr>
        <p:sp>
          <p:nvSpPr>
            <p:cNvPr id="6" name="Rectangle 5">
              <a:extLst>
                <a:ext uri="{FF2B5EF4-FFF2-40B4-BE49-F238E27FC236}">
                  <a16:creationId xmlns:a16="http://schemas.microsoft.com/office/drawing/2014/main" id="{E47F8CB7-D57D-9988-2F46-F1C6C3AEAC5C}"/>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7" name="Rectangle 6">
              <a:extLst>
                <a:ext uri="{FF2B5EF4-FFF2-40B4-BE49-F238E27FC236}">
                  <a16:creationId xmlns:a16="http://schemas.microsoft.com/office/drawing/2014/main" id="{05B7D99B-61CC-565E-B21A-E9476686A554}"/>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sp>
        <p:nvSpPr>
          <p:cNvPr id="9" name="Forme libre 15">
            <a:extLst>
              <a:ext uri="{FF2B5EF4-FFF2-40B4-BE49-F238E27FC236}">
                <a16:creationId xmlns:a16="http://schemas.microsoft.com/office/drawing/2014/main" id="{1F990FE9-F13C-E16E-A210-CC77C08A9D02}"/>
              </a:ext>
            </a:extLst>
          </p:cNvPr>
          <p:cNvSpPr/>
          <p:nvPr/>
        </p:nvSpPr>
        <p:spPr>
          <a:xfrm rot="7623662">
            <a:off x="11097328" y="1013520"/>
            <a:ext cx="1429685" cy="185840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1"/>
          </a:solidFill>
          <a:ln w="9507" cap="flat">
            <a:noFill/>
            <a:prstDash val="solid"/>
            <a:miter/>
          </a:ln>
        </p:spPr>
        <p:txBody>
          <a:bodyPr/>
          <a:lstStyle/>
          <a:p>
            <a:endParaRPr lang="fr-CA"/>
          </a:p>
        </p:txBody>
      </p:sp>
    </p:spTree>
    <p:extLst>
      <p:ext uri="{BB962C8B-B14F-4D97-AF65-F5344CB8AC3E}">
        <p14:creationId xmlns:p14="http://schemas.microsoft.com/office/powerpoint/2010/main" val="14677611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3B709-2E5C-5B56-85BD-8324688862D1}"/>
            </a:ext>
          </a:extLst>
        </p:cNvPr>
        <p:cNvGrpSpPr/>
        <p:nvPr/>
      </p:nvGrpSpPr>
      <p:grpSpPr>
        <a:xfrm>
          <a:off x="0" y="0"/>
          <a:ext cx="0" cy="0"/>
          <a:chOff x="0" y="0"/>
          <a:chExt cx="0" cy="0"/>
        </a:xfrm>
      </p:grpSpPr>
      <p:sp>
        <p:nvSpPr>
          <p:cNvPr id="19" name="Rounded Rectangle 28">
            <a:extLst>
              <a:ext uri="{FF2B5EF4-FFF2-40B4-BE49-F238E27FC236}">
                <a16:creationId xmlns:a16="http://schemas.microsoft.com/office/drawing/2014/main" id="{98FBDA95-8D1D-3DB1-5D1A-85C079F3D062}"/>
              </a:ext>
            </a:extLst>
          </p:cNvPr>
          <p:cNvSpPr/>
          <p:nvPr/>
        </p:nvSpPr>
        <p:spPr>
          <a:xfrm>
            <a:off x="6701028" y="2021500"/>
            <a:ext cx="4658296" cy="2632788"/>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2" name="Titre 1">
            <a:extLst>
              <a:ext uri="{FF2B5EF4-FFF2-40B4-BE49-F238E27FC236}">
                <a16:creationId xmlns:a16="http://schemas.microsoft.com/office/drawing/2014/main" id="{E6A3F7BD-6009-B318-15B7-75D55CD5D41A}"/>
              </a:ext>
            </a:extLst>
          </p:cNvPr>
          <p:cNvSpPr>
            <a:spLocks noGrp="1"/>
          </p:cNvSpPr>
          <p:nvPr>
            <p:ph type="title"/>
          </p:nvPr>
        </p:nvSpPr>
        <p:spPr>
          <a:xfrm>
            <a:off x="623886" y="633413"/>
            <a:ext cx="10899881" cy="1069975"/>
          </a:xfrm>
        </p:spPr>
        <p:txBody>
          <a:bodyPr/>
          <a:lstStyle/>
          <a:p>
            <a:r>
              <a:rPr lang="fr-CA"/>
              <a:t>Des services préventifs qui font une différence</a:t>
            </a:r>
          </a:p>
        </p:txBody>
      </p:sp>
      <p:sp>
        <p:nvSpPr>
          <p:cNvPr id="4" name="Espace réservé du pied de page 3">
            <a:extLst>
              <a:ext uri="{FF2B5EF4-FFF2-40B4-BE49-F238E27FC236}">
                <a16:creationId xmlns:a16="http://schemas.microsoft.com/office/drawing/2014/main" id="{B23D7342-6B76-6DE9-E8B1-47BBD45E8ECA}"/>
              </a:ext>
            </a:extLst>
          </p:cNvPr>
          <p:cNvSpPr>
            <a:spLocks noGrp="1"/>
          </p:cNvSpPr>
          <p:nvPr>
            <p:ph type="ftr" sz="quarter" idx="13"/>
          </p:nvPr>
        </p:nvSpPr>
        <p:spPr/>
        <p:txBody>
          <a:bodyPr/>
          <a:lstStyle/>
          <a:p>
            <a:r>
              <a:rPr lang="fr-CA"/>
              <a:t>Observatoire des tout-petits</a:t>
            </a:r>
          </a:p>
        </p:txBody>
      </p:sp>
      <p:sp>
        <p:nvSpPr>
          <p:cNvPr id="5" name="Espace réservé du numéro de diapositive 4">
            <a:extLst>
              <a:ext uri="{FF2B5EF4-FFF2-40B4-BE49-F238E27FC236}">
                <a16:creationId xmlns:a16="http://schemas.microsoft.com/office/drawing/2014/main" id="{0FE9D463-D966-94A9-3345-36FBFE13A575}"/>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fr-CA" sz="1400" b="0" i="0" u="none" strike="noStrike" kern="1200" cap="none" spc="0" normalizeH="0" baseline="0" noProof="0">
              <a:ln>
                <a:noFill/>
              </a:ln>
              <a:solidFill>
                <a:srgbClr val="000000"/>
              </a:solidFill>
              <a:effectLst/>
              <a:uLnTx/>
              <a:uFillTx/>
              <a:latin typeface="Georgia"/>
              <a:ea typeface="+mn-ea"/>
              <a:cs typeface="+mn-cs"/>
            </a:endParaRPr>
          </a:p>
        </p:txBody>
      </p:sp>
      <p:sp>
        <p:nvSpPr>
          <p:cNvPr id="3" name="Espace réservé du texte 2">
            <a:extLst>
              <a:ext uri="{FF2B5EF4-FFF2-40B4-BE49-F238E27FC236}">
                <a16:creationId xmlns:a16="http://schemas.microsoft.com/office/drawing/2014/main" id="{AF10BED6-D753-CFDE-271E-1C4A07330D6D}"/>
              </a:ext>
            </a:extLst>
          </p:cNvPr>
          <p:cNvSpPr>
            <a:spLocks noGrp="1"/>
          </p:cNvSpPr>
          <p:nvPr>
            <p:ph type="body" sz="quarter" idx="16"/>
          </p:nvPr>
        </p:nvSpPr>
        <p:spPr>
          <a:xfrm>
            <a:off x="623886" y="1327935"/>
            <a:ext cx="5349073" cy="4316400"/>
          </a:xfrm>
        </p:spPr>
        <p:txBody>
          <a:bodyPr/>
          <a:lstStyle/>
          <a:p>
            <a:pPr lvl="2"/>
            <a:endParaRPr lang="fr-FR" sz="600" dirty="0"/>
          </a:p>
          <a:p>
            <a:pPr marL="285750" indent="-285750">
              <a:spcBef>
                <a:spcPts val="1200"/>
              </a:spcBef>
              <a:buFont typeface="Arial" panose="020B0604020202020204" pitchFamily="34" charset="0"/>
              <a:buChar char="•"/>
            </a:pPr>
            <a:r>
              <a:rPr lang="fr-FR" sz="1800" dirty="0">
                <a:latin typeface="Archivo" pitchFamily="2" charset="0"/>
                <a:cs typeface="Archivo" pitchFamily="2" charset="0"/>
              </a:rPr>
              <a:t>L</a:t>
            </a:r>
            <a:r>
              <a:rPr lang="fr-CA" sz="1800" dirty="0">
                <a:latin typeface="Archivo" pitchFamily="2" charset="0"/>
                <a:cs typeface="Archivo" pitchFamily="2" charset="0"/>
              </a:rPr>
              <a:t>es résultats pour les services de La Maison Bleue, qui accompagnent des mères en situation de vulnérabilité, témoignent d’un effet positif sur le poids à la naissance. </a:t>
            </a:r>
          </a:p>
          <a:p>
            <a:pPr marL="285750" indent="-285750">
              <a:spcBef>
                <a:spcPts val="1200"/>
              </a:spcBef>
              <a:buFont typeface="Arial" panose="020B0604020202020204" pitchFamily="34" charset="0"/>
              <a:buChar char="•"/>
            </a:pPr>
            <a:r>
              <a:rPr lang="fr-CA" sz="1800" dirty="0">
                <a:latin typeface="Archivo" pitchFamily="2" charset="0"/>
                <a:cs typeface="Archivo" pitchFamily="2" charset="0"/>
              </a:rPr>
              <a:t>La proportion de naissances de bébés de faible poids chez les mères suivies à La Maison Bleue est plus petite que celle de l’ensemble des naissances à Montréal.</a:t>
            </a:r>
          </a:p>
          <a:p>
            <a:pPr marL="285750" indent="-285750">
              <a:spcBef>
                <a:spcPts val="1200"/>
              </a:spcBef>
              <a:buFont typeface="Arial" panose="020B0604020202020204" pitchFamily="34" charset="0"/>
              <a:buChar char="•"/>
            </a:pPr>
            <a:r>
              <a:rPr lang="fr-FR" sz="1800" dirty="0">
                <a:latin typeface="Archivo" pitchFamily="2" charset="0"/>
                <a:cs typeface="Archivo" pitchFamily="2" charset="0"/>
              </a:rPr>
              <a:t>Ces résultats révèlent que ce modèle d’intervention permet d’atténuer les effets de la vulnérabilité des familles sur la santé des nouveau-nés.</a:t>
            </a:r>
            <a:endParaRPr lang="fr-CA" sz="1800" dirty="0">
              <a:latin typeface="Archivo" pitchFamily="2" charset="0"/>
              <a:cs typeface="Archivo" pitchFamily="2" charset="0"/>
            </a:endParaRPr>
          </a:p>
          <a:p>
            <a:pPr>
              <a:spcBef>
                <a:spcPts val="0"/>
              </a:spcBef>
            </a:pPr>
            <a:br>
              <a:rPr lang="fr-FR" dirty="0"/>
            </a:br>
            <a:endParaRPr lang="fr-CA" dirty="0"/>
          </a:p>
        </p:txBody>
      </p:sp>
      <p:grpSp>
        <p:nvGrpSpPr>
          <p:cNvPr id="21" name="Graphique 4">
            <a:extLst>
              <a:ext uri="{FF2B5EF4-FFF2-40B4-BE49-F238E27FC236}">
                <a16:creationId xmlns:a16="http://schemas.microsoft.com/office/drawing/2014/main" id="{6B594A71-74BA-6B1C-F615-0207910478E0}"/>
              </a:ext>
            </a:extLst>
          </p:cNvPr>
          <p:cNvGrpSpPr>
            <a:grpSpLocks noChangeAspect="1"/>
          </p:cNvGrpSpPr>
          <p:nvPr/>
        </p:nvGrpSpPr>
        <p:grpSpPr>
          <a:xfrm>
            <a:off x="10512167" y="1327935"/>
            <a:ext cx="1011600" cy="1031665"/>
            <a:chOff x="1941936" y="3006474"/>
            <a:chExt cx="599433" cy="613125"/>
          </a:xfrm>
        </p:grpSpPr>
        <p:sp>
          <p:nvSpPr>
            <p:cNvPr id="22" name="Forme libre 21">
              <a:extLst>
                <a:ext uri="{FF2B5EF4-FFF2-40B4-BE49-F238E27FC236}">
                  <a16:creationId xmlns:a16="http://schemas.microsoft.com/office/drawing/2014/main" id="{A161AB96-79F3-6913-87A6-22990955E529}"/>
                </a:ext>
              </a:extLst>
            </p:cNvPr>
            <p:cNvSpPr/>
            <p:nvPr/>
          </p:nvSpPr>
          <p:spPr>
            <a:xfrm>
              <a:off x="1941936" y="3237180"/>
              <a:ext cx="599433" cy="382418"/>
            </a:xfrm>
            <a:custGeom>
              <a:avLst/>
              <a:gdLst>
                <a:gd name="csX0" fmla="*/ 599434 w 599433"/>
                <a:gd name="csY0" fmla="*/ 162547 h 382418"/>
                <a:gd name="csX1" fmla="*/ 222996 w 599433"/>
                <a:gd name="csY1" fmla="*/ 371164 h 382418"/>
                <a:gd name="csX2" fmla="*/ 11414 w 599433"/>
                <a:gd name="csY2" fmla="*/ 0 h 382418"/>
                <a:gd name="csX3" fmla="*/ 599434 w 599433"/>
                <a:gd name="csY3" fmla="*/ 162547 h 382418"/>
              </a:gdLst>
              <a:ahLst/>
              <a:cxnLst>
                <a:cxn ang="0">
                  <a:pos x="csX0" y="csY0"/>
                </a:cxn>
                <a:cxn ang="0">
                  <a:pos x="csX1" y="csY1"/>
                </a:cxn>
                <a:cxn ang="0">
                  <a:pos x="csX2" y="csY2"/>
                </a:cxn>
                <a:cxn ang="0">
                  <a:pos x="csX3" y="csY3"/>
                </a:cxn>
              </a:cxnLst>
              <a:rect l="l" t="t" r="r" b="b"/>
              <a:pathLst>
                <a:path w="599433" h="382418">
                  <a:moveTo>
                    <a:pt x="599434" y="162547"/>
                  </a:moveTo>
                  <a:cubicBezTo>
                    <a:pt x="553911" y="322651"/>
                    <a:pt x="385374" y="416050"/>
                    <a:pt x="222996" y="371164"/>
                  </a:cubicBezTo>
                  <a:cubicBezTo>
                    <a:pt x="60617" y="326279"/>
                    <a:pt x="-34109" y="160104"/>
                    <a:pt x="11414" y="0"/>
                  </a:cubicBezTo>
                  <a:lnTo>
                    <a:pt x="599434" y="162547"/>
                  </a:lnTo>
                  <a:close/>
                </a:path>
              </a:pathLst>
            </a:custGeom>
            <a:solidFill>
              <a:srgbClr val="B0D6EB"/>
            </a:solidFill>
            <a:ln w="950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23" name="Graphique 4">
              <a:extLst>
                <a:ext uri="{FF2B5EF4-FFF2-40B4-BE49-F238E27FC236}">
                  <a16:creationId xmlns:a16="http://schemas.microsoft.com/office/drawing/2014/main" id="{8693CE3F-4695-510B-BB73-9BB17715D4E6}"/>
                </a:ext>
              </a:extLst>
            </p:cNvPr>
            <p:cNvGrpSpPr/>
            <p:nvPr/>
          </p:nvGrpSpPr>
          <p:grpSpPr>
            <a:xfrm>
              <a:off x="1991412" y="3006474"/>
              <a:ext cx="500482" cy="503954"/>
              <a:chOff x="1991412" y="3006474"/>
              <a:chExt cx="500482" cy="503954"/>
            </a:xfrm>
            <a:solidFill>
              <a:srgbClr val="62231B"/>
            </a:solidFill>
          </p:grpSpPr>
          <p:sp>
            <p:nvSpPr>
              <p:cNvPr id="24" name="Forme libre 23">
                <a:extLst>
                  <a:ext uri="{FF2B5EF4-FFF2-40B4-BE49-F238E27FC236}">
                    <a16:creationId xmlns:a16="http://schemas.microsoft.com/office/drawing/2014/main" id="{F1140727-F2EA-EBA1-B69F-0C73EE7D686C}"/>
                  </a:ext>
                </a:extLst>
              </p:cNvPr>
              <p:cNvSpPr/>
              <p:nvPr/>
            </p:nvSpPr>
            <p:spPr>
              <a:xfrm>
                <a:off x="1991412" y="3006474"/>
                <a:ext cx="500482" cy="503954"/>
              </a:xfrm>
              <a:custGeom>
                <a:avLst/>
                <a:gdLst>
                  <a:gd name="csX0" fmla="*/ 250184 w 500482"/>
                  <a:gd name="csY0" fmla="*/ 503955 h 503954"/>
                  <a:gd name="csX1" fmla="*/ 108958 w 500482"/>
                  <a:gd name="csY1" fmla="*/ 447794 h 503954"/>
                  <a:gd name="csX2" fmla="*/ 55649 w 500482"/>
                  <a:gd name="csY2" fmla="*/ 362765 h 503954"/>
                  <a:gd name="csX3" fmla="*/ 3465 w 500482"/>
                  <a:gd name="csY3" fmla="*/ 308102 h 503954"/>
                  <a:gd name="csX4" fmla="*/ 3734 w 500482"/>
                  <a:gd name="csY4" fmla="*/ 258755 h 503954"/>
                  <a:gd name="csX5" fmla="*/ 30272 w 500482"/>
                  <a:gd name="csY5" fmla="*/ 231348 h 503954"/>
                  <a:gd name="csX6" fmla="*/ 38632 w 500482"/>
                  <a:gd name="csY6" fmla="*/ 230271 h 503954"/>
                  <a:gd name="csX7" fmla="*/ 58157 w 500482"/>
                  <a:gd name="csY7" fmla="*/ 235867 h 503954"/>
                  <a:gd name="csX8" fmla="*/ 125166 w 500482"/>
                  <a:gd name="csY8" fmla="*/ 144450 h 503954"/>
                  <a:gd name="csX9" fmla="*/ 185980 w 500482"/>
                  <a:gd name="csY9" fmla="*/ 112335 h 503954"/>
                  <a:gd name="csX10" fmla="*/ 188739 w 500482"/>
                  <a:gd name="csY10" fmla="*/ 111896 h 503954"/>
                  <a:gd name="csX11" fmla="*/ 197043 w 500482"/>
                  <a:gd name="csY11" fmla="*/ 117803 h 503954"/>
                  <a:gd name="csX12" fmla="*/ 191498 w 500482"/>
                  <a:gd name="csY12" fmla="*/ 128716 h 503954"/>
                  <a:gd name="csX13" fmla="*/ 135904 w 500482"/>
                  <a:gd name="csY13" fmla="*/ 158055 h 503954"/>
                  <a:gd name="csX14" fmla="*/ 63991 w 500482"/>
                  <a:gd name="csY14" fmla="*/ 303042 h 503954"/>
                  <a:gd name="csX15" fmla="*/ 121098 w 500482"/>
                  <a:gd name="csY15" fmla="*/ 435366 h 503954"/>
                  <a:gd name="csX16" fmla="*/ 250379 w 500482"/>
                  <a:gd name="csY16" fmla="*/ 486691 h 503954"/>
                  <a:gd name="csX17" fmla="*/ 257532 w 500482"/>
                  <a:gd name="csY17" fmla="*/ 486563 h 503954"/>
                  <a:gd name="csX18" fmla="*/ 436397 w 500482"/>
                  <a:gd name="csY18" fmla="*/ 310208 h 503954"/>
                  <a:gd name="csX19" fmla="*/ 364622 w 500482"/>
                  <a:gd name="csY19" fmla="*/ 158065 h 503954"/>
                  <a:gd name="csX20" fmla="*/ 265474 w 500482"/>
                  <a:gd name="csY20" fmla="*/ 119988 h 503954"/>
                  <a:gd name="csX21" fmla="*/ 217432 w 500482"/>
                  <a:gd name="csY21" fmla="*/ 98291 h 503954"/>
                  <a:gd name="csX22" fmla="*/ 200666 w 500482"/>
                  <a:gd name="csY22" fmla="*/ 49049 h 503954"/>
                  <a:gd name="csX23" fmla="*/ 219959 w 500482"/>
                  <a:gd name="csY23" fmla="*/ 10166 h 503954"/>
                  <a:gd name="csX24" fmla="*/ 250296 w 500482"/>
                  <a:gd name="csY24" fmla="*/ 0 h 503954"/>
                  <a:gd name="csX25" fmla="*/ 263486 w 500482"/>
                  <a:gd name="csY25" fmla="*/ 1685 h 503954"/>
                  <a:gd name="csX26" fmla="*/ 298068 w 500482"/>
                  <a:gd name="csY26" fmla="*/ 35572 h 503954"/>
                  <a:gd name="csX27" fmla="*/ 288027 w 500482"/>
                  <a:gd name="csY27" fmla="*/ 80619 h 503954"/>
                  <a:gd name="csX28" fmla="*/ 281367 w 500482"/>
                  <a:gd name="csY28" fmla="*/ 83651 h 503954"/>
                  <a:gd name="csX29" fmla="*/ 275701 w 500482"/>
                  <a:gd name="csY29" fmla="*/ 81594 h 503954"/>
                  <a:gd name="csX30" fmla="*/ 274716 w 500482"/>
                  <a:gd name="csY30" fmla="*/ 69432 h 503954"/>
                  <a:gd name="csX31" fmla="*/ 281172 w 500482"/>
                  <a:gd name="csY31" fmla="*/ 40023 h 503954"/>
                  <a:gd name="csX32" fmla="*/ 259055 w 500482"/>
                  <a:gd name="csY32" fmla="*/ 18377 h 503954"/>
                  <a:gd name="csX33" fmla="*/ 250351 w 500482"/>
                  <a:gd name="csY33" fmla="*/ 17264 h 503954"/>
                  <a:gd name="csX34" fmla="*/ 230659 w 500482"/>
                  <a:gd name="csY34" fmla="*/ 23831 h 503954"/>
                  <a:gd name="csX35" fmla="*/ 218147 w 500482"/>
                  <a:gd name="csY35" fmla="*/ 48903 h 503954"/>
                  <a:gd name="csX36" fmla="*/ 230111 w 500482"/>
                  <a:gd name="csY36" fmla="*/ 86412 h 503954"/>
                  <a:gd name="csX37" fmla="*/ 266885 w 500482"/>
                  <a:gd name="csY37" fmla="*/ 102797 h 503954"/>
                  <a:gd name="csX38" fmla="*/ 375369 w 500482"/>
                  <a:gd name="csY38" fmla="*/ 144459 h 503954"/>
                  <a:gd name="csX39" fmla="*/ 442193 w 500482"/>
                  <a:gd name="csY39" fmla="*/ 235986 h 503954"/>
                  <a:gd name="csX40" fmla="*/ 461913 w 500482"/>
                  <a:gd name="csY40" fmla="*/ 230276 h 503954"/>
                  <a:gd name="csX41" fmla="*/ 470263 w 500482"/>
                  <a:gd name="csY41" fmla="*/ 231348 h 503954"/>
                  <a:gd name="csX42" fmla="*/ 497257 w 500482"/>
                  <a:gd name="csY42" fmla="*/ 260422 h 503954"/>
                  <a:gd name="csX43" fmla="*/ 497062 w 500482"/>
                  <a:gd name="csY43" fmla="*/ 308102 h 503954"/>
                  <a:gd name="csX44" fmla="*/ 444599 w 500482"/>
                  <a:gd name="csY44" fmla="*/ 362779 h 503954"/>
                  <a:gd name="csX45" fmla="*/ 258200 w 500482"/>
                  <a:gd name="csY45" fmla="*/ 503799 h 503954"/>
                  <a:gd name="csX46" fmla="*/ 250184 w 500482"/>
                  <a:gd name="csY46" fmla="*/ 503955 h 503954"/>
                  <a:gd name="csX47" fmla="*/ 38409 w 500482"/>
                  <a:gd name="csY47" fmla="*/ 247558 h 503954"/>
                  <a:gd name="csX48" fmla="*/ 34749 w 500482"/>
                  <a:gd name="csY48" fmla="*/ 248021 h 503954"/>
                  <a:gd name="csX49" fmla="*/ 19534 w 500482"/>
                  <a:gd name="csY49" fmla="*/ 267034 h 503954"/>
                  <a:gd name="csX50" fmla="*/ 20380 w 500482"/>
                  <a:gd name="csY50" fmla="*/ 303687 h 503954"/>
                  <a:gd name="csX51" fmla="*/ 50940 w 500482"/>
                  <a:gd name="csY51" fmla="*/ 344434 h 503954"/>
                  <a:gd name="csX52" fmla="*/ 46500 w 500482"/>
                  <a:gd name="csY52" fmla="*/ 303042 h 503954"/>
                  <a:gd name="csX53" fmla="*/ 52844 w 500482"/>
                  <a:gd name="csY53" fmla="*/ 253287 h 503954"/>
                  <a:gd name="csX54" fmla="*/ 38409 w 500482"/>
                  <a:gd name="csY54" fmla="*/ 247558 h 503954"/>
                  <a:gd name="csX55" fmla="*/ 447608 w 500482"/>
                  <a:gd name="csY55" fmla="*/ 253351 h 503954"/>
                  <a:gd name="csX56" fmla="*/ 453878 w 500482"/>
                  <a:gd name="csY56" fmla="*/ 310863 h 503954"/>
                  <a:gd name="csX57" fmla="*/ 449587 w 500482"/>
                  <a:gd name="csY57" fmla="*/ 344425 h 503954"/>
                  <a:gd name="csX58" fmla="*/ 480156 w 500482"/>
                  <a:gd name="csY58" fmla="*/ 303687 h 503954"/>
                  <a:gd name="csX59" fmla="*/ 480537 w 500482"/>
                  <a:gd name="csY59" fmla="*/ 265473 h 503954"/>
                  <a:gd name="csX60" fmla="*/ 465786 w 500482"/>
                  <a:gd name="csY60" fmla="*/ 248021 h 503954"/>
                  <a:gd name="csX61" fmla="*/ 462108 w 500482"/>
                  <a:gd name="csY61" fmla="*/ 247558 h 503954"/>
                  <a:gd name="csX62" fmla="*/ 447608 w 500482"/>
                  <a:gd name="csY62" fmla="*/ 253351 h 503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Lst>
                <a:rect l="l" t="t" r="r" b="b"/>
                <a:pathLst>
                  <a:path w="500482" h="503954">
                    <a:moveTo>
                      <a:pt x="250184" y="503955"/>
                    </a:moveTo>
                    <a:cubicBezTo>
                      <a:pt x="197266" y="503955"/>
                      <a:pt x="147107" y="484007"/>
                      <a:pt x="108958" y="447794"/>
                    </a:cubicBezTo>
                    <a:cubicBezTo>
                      <a:pt x="84138" y="424238"/>
                      <a:pt x="65718" y="394857"/>
                      <a:pt x="55649" y="362765"/>
                    </a:cubicBezTo>
                    <a:cubicBezTo>
                      <a:pt x="33598" y="361868"/>
                      <a:pt x="11797" y="339140"/>
                      <a:pt x="3465" y="308102"/>
                    </a:cubicBezTo>
                    <a:cubicBezTo>
                      <a:pt x="-1245" y="290545"/>
                      <a:pt x="-1152" y="273019"/>
                      <a:pt x="3734" y="258755"/>
                    </a:cubicBezTo>
                    <a:cubicBezTo>
                      <a:pt x="8713" y="244243"/>
                      <a:pt x="18132" y="234512"/>
                      <a:pt x="30272" y="231348"/>
                    </a:cubicBezTo>
                    <a:cubicBezTo>
                      <a:pt x="32994" y="230633"/>
                      <a:pt x="35808" y="230271"/>
                      <a:pt x="38632" y="230271"/>
                    </a:cubicBezTo>
                    <a:cubicBezTo>
                      <a:pt x="45181" y="230271"/>
                      <a:pt x="51739" y="232154"/>
                      <a:pt x="58157" y="235867"/>
                    </a:cubicBezTo>
                    <a:cubicBezTo>
                      <a:pt x="71069" y="199801"/>
                      <a:pt x="94207" y="168226"/>
                      <a:pt x="125166" y="144450"/>
                    </a:cubicBezTo>
                    <a:cubicBezTo>
                      <a:pt x="143503" y="130360"/>
                      <a:pt x="163966" y="119557"/>
                      <a:pt x="185980" y="112335"/>
                    </a:cubicBezTo>
                    <a:cubicBezTo>
                      <a:pt x="186881" y="112042"/>
                      <a:pt x="187801" y="111896"/>
                      <a:pt x="188739" y="111896"/>
                    </a:cubicBezTo>
                    <a:cubicBezTo>
                      <a:pt x="192519" y="111896"/>
                      <a:pt x="195863" y="114273"/>
                      <a:pt x="197043" y="117803"/>
                    </a:cubicBezTo>
                    <a:cubicBezTo>
                      <a:pt x="198557" y="122314"/>
                      <a:pt x="196077" y="127209"/>
                      <a:pt x="191498" y="128716"/>
                    </a:cubicBezTo>
                    <a:cubicBezTo>
                      <a:pt x="171406" y="135287"/>
                      <a:pt x="152708" y="145160"/>
                      <a:pt x="135904" y="158055"/>
                    </a:cubicBezTo>
                    <a:cubicBezTo>
                      <a:pt x="90204" y="193165"/>
                      <a:pt x="63991" y="246011"/>
                      <a:pt x="63991" y="303042"/>
                    </a:cubicBezTo>
                    <a:cubicBezTo>
                      <a:pt x="63991" y="353428"/>
                      <a:pt x="84277" y="400426"/>
                      <a:pt x="121098" y="435366"/>
                    </a:cubicBezTo>
                    <a:cubicBezTo>
                      <a:pt x="155968" y="468465"/>
                      <a:pt x="201873" y="486691"/>
                      <a:pt x="250379" y="486691"/>
                    </a:cubicBezTo>
                    <a:cubicBezTo>
                      <a:pt x="252757" y="486691"/>
                      <a:pt x="255144" y="486645"/>
                      <a:pt x="257532" y="486563"/>
                    </a:cubicBezTo>
                    <a:cubicBezTo>
                      <a:pt x="354154" y="482945"/>
                      <a:pt x="432718" y="405490"/>
                      <a:pt x="436397" y="310208"/>
                    </a:cubicBezTo>
                    <a:cubicBezTo>
                      <a:pt x="438663" y="251199"/>
                      <a:pt x="411828" y="194324"/>
                      <a:pt x="364622" y="158065"/>
                    </a:cubicBezTo>
                    <a:cubicBezTo>
                      <a:pt x="335938" y="136038"/>
                      <a:pt x="301663" y="122873"/>
                      <a:pt x="265474" y="119988"/>
                    </a:cubicBezTo>
                    <a:cubicBezTo>
                      <a:pt x="246515" y="118476"/>
                      <a:pt x="229452" y="110769"/>
                      <a:pt x="217432" y="98291"/>
                    </a:cubicBezTo>
                    <a:cubicBezTo>
                      <a:pt x="206063" y="86508"/>
                      <a:pt x="201047" y="71781"/>
                      <a:pt x="200666" y="49049"/>
                    </a:cubicBezTo>
                    <a:cubicBezTo>
                      <a:pt x="200666" y="33686"/>
                      <a:pt x="207697" y="19522"/>
                      <a:pt x="219959" y="10166"/>
                    </a:cubicBezTo>
                    <a:cubicBezTo>
                      <a:pt x="228709" y="3517"/>
                      <a:pt x="239196" y="0"/>
                      <a:pt x="250296" y="0"/>
                    </a:cubicBezTo>
                    <a:cubicBezTo>
                      <a:pt x="254708" y="0"/>
                      <a:pt x="259139" y="568"/>
                      <a:pt x="263486" y="1685"/>
                    </a:cubicBezTo>
                    <a:cubicBezTo>
                      <a:pt x="280066" y="5958"/>
                      <a:pt x="293637" y="19261"/>
                      <a:pt x="298068" y="35572"/>
                    </a:cubicBezTo>
                    <a:cubicBezTo>
                      <a:pt x="302462" y="51746"/>
                      <a:pt x="298802" y="68168"/>
                      <a:pt x="288027" y="80619"/>
                    </a:cubicBezTo>
                    <a:cubicBezTo>
                      <a:pt x="286364" y="82547"/>
                      <a:pt x="283940" y="83651"/>
                      <a:pt x="281367" y="83651"/>
                    </a:cubicBezTo>
                    <a:cubicBezTo>
                      <a:pt x="279295" y="83651"/>
                      <a:pt x="277280" y="82918"/>
                      <a:pt x="275701" y="81594"/>
                    </a:cubicBezTo>
                    <a:cubicBezTo>
                      <a:pt x="272031" y="78508"/>
                      <a:pt x="271586" y="73054"/>
                      <a:pt x="274716" y="69432"/>
                    </a:cubicBezTo>
                    <a:cubicBezTo>
                      <a:pt x="281692" y="61358"/>
                      <a:pt x="284042" y="50643"/>
                      <a:pt x="281172" y="40023"/>
                    </a:cubicBezTo>
                    <a:cubicBezTo>
                      <a:pt x="278339" y="29610"/>
                      <a:pt x="269654" y="21111"/>
                      <a:pt x="259055" y="18377"/>
                    </a:cubicBezTo>
                    <a:cubicBezTo>
                      <a:pt x="256185" y="17640"/>
                      <a:pt x="253259" y="17264"/>
                      <a:pt x="250351" y="17264"/>
                    </a:cubicBezTo>
                    <a:cubicBezTo>
                      <a:pt x="243115" y="17264"/>
                      <a:pt x="236307" y="19535"/>
                      <a:pt x="230659" y="23831"/>
                    </a:cubicBezTo>
                    <a:cubicBezTo>
                      <a:pt x="222708" y="29880"/>
                      <a:pt x="218147" y="39020"/>
                      <a:pt x="218147" y="48903"/>
                    </a:cubicBezTo>
                    <a:cubicBezTo>
                      <a:pt x="218454" y="67032"/>
                      <a:pt x="221918" y="77908"/>
                      <a:pt x="230111" y="86412"/>
                    </a:cubicBezTo>
                    <a:cubicBezTo>
                      <a:pt x="239158" y="95804"/>
                      <a:pt x="252219" y="101624"/>
                      <a:pt x="266885" y="102797"/>
                    </a:cubicBezTo>
                    <a:cubicBezTo>
                      <a:pt x="306484" y="105952"/>
                      <a:pt x="344001" y="120358"/>
                      <a:pt x="375369" y="144459"/>
                    </a:cubicBezTo>
                    <a:cubicBezTo>
                      <a:pt x="406031" y="168002"/>
                      <a:pt x="429096" y="199613"/>
                      <a:pt x="442193" y="235986"/>
                    </a:cubicBezTo>
                    <a:cubicBezTo>
                      <a:pt x="448676" y="232195"/>
                      <a:pt x="455299" y="230276"/>
                      <a:pt x="461913" y="230276"/>
                    </a:cubicBezTo>
                    <a:cubicBezTo>
                      <a:pt x="464737" y="230276"/>
                      <a:pt x="467542" y="230638"/>
                      <a:pt x="470263" y="231348"/>
                    </a:cubicBezTo>
                    <a:cubicBezTo>
                      <a:pt x="482868" y="234636"/>
                      <a:pt x="492454" y="244962"/>
                      <a:pt x="497257" y="260422"/>
                    </a:cubicBezTo>
                    <a:cubicBezTo>
                      <a:pt x="501622" y="274448"/>
                      <a:pt x="501557" y="291383"/>
                      <a:pt x="497062" y="308102"/>
                    </a:cubicBezTo>
                    <a:cubicBezTo>
                      <a:pt x="488692" y="339301"/>
                      <a:pt x="466752" y="362074"/>
                      <a:pt x="444599" y="362779"/>
                    </a:cubicBezTo>
                    <a:cubicBezTo>
                      <a:pt x="418739" y="443975"/>
                      <a:pt x="343992" y="500594"/>
                      <a:pt x="258200" y="503799"/>
                    </a:cubicBezTo>
                    <a:cubicBezTo>
                      <a:pt x="255525" y="503900"/>
                      <a:pt x="252841" y="503955"/>
                      <a:pt x="250184" y="503955"/>
                    </a:cubicBezTo>
                    <a:close/>
                    <a:moveTo>
                      <a:pt x="38409" y="247558"/>
                    </a:moveTo>
                    <a:cubicBezTo>
                      <a:pt x="37155" y="247558"/>
                      <a:pt x="35920" y="247714"/>
                      <a:pt x="34749" y="248021"/>
                    </a:cubicBezTo>
                    <a:cubicBezTo>
                      <a:pt x="27857" y="249821"/>
                      <a:pt x="22312" y="256749"/>
                      <a:pt x="19534" y="267034"/>
                    </a:cubicBezTo>
                    <a:cubicBezTo>
                      <a:pt x="16627" y="277800"/>
                      <a:pt x="16924" y="290819"/>
                      <a:pt x="20380" y="303687"/>
                    </a:cubicBezTo>
                    <a:cubicBezTo>
                      <a:pt x="25730" y="323616"/>
                      <a:pt x="38279" y="340162"/>
                      <a:pt x="50940" y="344434"/>
                    </a:cubicBezTo>
                    <a:cubicBezTo>
                      <a:pt x="47986" y="330531"/>
                      <a:pt x="46500" y="316619"/>
                      <a:pt x="46500" y="303042"/>
                    </a:cubicBezTo>
                    <a:cubicBezTo>
                      <a:pt x="46500" y="286387"/>
                      <a:pt x="48627" y="269654"/>
                      <a:pt x="52844" y="253287"/>
                    </a:cubicBezTo>
                    <a:cubicBezTo>
                      <a:pt x="47856" y="249537"/>
                      <a:pt x="42886" y="247558"/>
                      <a:pt x="38409" y="247558"/>
                    </a:cubicBezTo>
                    <a:close/>
                    <a:moveTo>
                      <a:pt x="447608" y="253351"/>
                    </a:moveTo>
                    <a:cubicBezTo>
                      <a:pt x="452513" y="272214"/>
                      <a:pt x="454621" y="291557"/>
                      <a:pt x="453878" y="310863"/>
                    </a:cubicBezTo>
                    <a:cubicBezTo>
                      <a:pt x="453460" y="321885"/>
                      <a:pt x="452011" y="333164"/>
                      <a:pt x="449587" y="344425"/>
                    </a:cubicBezTo>
                    <a:cubicBezTo>
                      <a:pt x="462256" y="340148"/>
                      <a:pt x="474815" y="323607"/>
                      <a:pt x="480156" y="303687"/>
                    </a:cubicBezTo>
                    <a:cubicBezTo>
                      <a:pt x="483825" y="290050"/>
                      <a:pt x="483955" y="276477"/>
                      <a:pt x="480537" y="265473"/>
                    </a:cubicBezTo>
                    <a:cubicBezTo>
                      <a:pt x="477564" y="255929"/>
                      <a:pt x="472326" y="249734"/>
                      <a:pt x="465786" y="248021"/>
                    </a:cubicBezTo>
                    <a:cubicBezTo>
                      <a:pt x="464607" y="247714"/>
                      <a:pt x="463371" y="247558"/>
                      <a:pt x="462108" y="247558"/>
                    </a:cubicBezTo>
                    <a:cubicBezTo>
                      <a:pt x="457603" y="247558"/>
                      <a:pt x="452605" y="249560"/>
                      <a:pt x="447608" y="253351"/>
                    </a:cubicBezTo>
                    <a:close/>
                  </a:path>
                </a:pathLst>
              </a:custGeom>
              <a:solidFill>
                <a:srgbClr val="62231B"/>
              </a:solidFill>
              <a:ln w="950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5" name="Forme libre 24">
                <a:extLst>
                  <a:ext uri="{FF2B5EF4-FFF2-40B4-BE49-F238E27FC236}">
                    <a16:creationId xmlns:a16="http://schemas.microsoft.com/office/drawing/2014/main" id="{4398D389-07F0-46EE-81B0-5E4B36C50736}"/>
                  </a:ext>
                </a:extLst>
              </p:cNvPr>
              <p:cNvSpPr/>
              <p:nvPr/>
            </p:nvSpPr>
            <p:spPr>
              <a:xfrm>
                <a:off x="2293158" y="3256546"/>
                <a:ext cx="26630" cy="54663"/>
              </a:xfrm>
              <a:custGeom>
                <a:avLst/>
                <a:gdLst>
                  <a:gd name="csX0" fmla="*/ 13320 w 26630"/>
                  <a:gd name="csY0" fmla="*/ 54663 h 54663"/>
                  <a:gd name="csX1" fmla="*/ 0 w 26630"/>
                  <a:gd name="csY1" fmla="*/ 27334 h 54663"/>
                  <a:gd name="csX2" fmla="*/ 13320 w 26630"/>
                  <a:gd name="csY2" fmla="*/ 0 h 54663"/>
                  <a:gd name="csX3" fmla="*/ 26631 w 26630"/>
                  <a:gd name="csY3" fmla="*/ 27334 h 54663"/>
                  <a:gd name="csX4" fmla="*/ 13320 w 26630"/>
                  <a:gd name="csY4" fmla="*/ 54663 h 54663"/>
                </a:gdLst>
                <a:ahLst/>
                <a:cxnLst>
                  <a:cxn ang="0">
                    <a:pos x="csX0" y="csY0"/>
                  </a:cxn>
                  <a:cxn ang="0">
                    <a:pos x="csX1" y="csY1"/>
                  </a:cxn>
                  <a:cxn ang="0">
                    <a:pos x="csX2" y="csY2"/>
                  </a:cxn>
                  <a:cxn ang="0">
                    <a:pos x="csX3" y="csY3"/>
                  </a:cxn>
                  <a:cxn ang="0">
                    <a:pos x="csX4" y="csY4"/>
                  </a:cxn>
                </a:cxnLst>
                <a:rect l="l" t="t" r="r" b="b"/>
                <a:pathLst>
                  <a:path w="26630" h="54663">
                    <a:moveTo>
                      <a:pt x="13320" y="54663"/>
                    </a:moveTo>
                    <a:cubicBezTo>
                      <a:pt x="5852" y="54663"/>
                      <a:pt x="0" y="42656"/>
                      <a:pt x="0" y="27334"/>
                    </a:cubicBezTo>
                    <a:cubicBezTo>
                      <a:pt x="0" y="12007"/>
                      <a:pt x="5852" y="0"/>
                      <a:pt x="13320" y="0"/>
                    </a:cubicBezTo>
                    <a:cubicBezTo>
                      <a:pt x="20788" y="0"/>
                      <a:pt x="26631" y="12007"/>
                      <a:pt x="26631" y="27334"/>
                    </a:cubicBezTo>
                    <a:cubicBezTo>
                      <a:pt x="26631" y="42656"/>
                      <a:pt x="20788" y="54663"/>
                      <a:pt x="13320" y="54663"/>
                    </a:cubicBezTo>
                    <a:close/>
                  </a:path>
                </a:pathLst>
              </a:custGeom>
              <a:solidFill>
                <a:srgbClr val="62231B"/>
              </a:solidFill>
              <a:ln w="950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6" name="Forme libre 25">
                <a:extLst>
                  <a:ext uri="{FF2B5EF4-FFF2-40B4-BE49-F238E27FC236}">
                    <a16:creationId xmlns:a16="http://schemas.microsoft.com/office/drawing/2014/main" id="{CBBC09BC-A865-9E94-8564-435EDB5FCCE2}"/>
                  </a:ext>
                </a:extLst>
              </p:cNvPr>
              <p:cNvSpPr/>
              <p:nvPr/>
            </p:nvSpPr>
            <p:spPr>
              <a:xfrm>
                <a:off x="2163561" y="3256546"/>
                <a:ext cx="26630" cy="54663"/>
              </a:xfrm>
              <a:custGeom>
                <a:avLst/>
                <a:gdLst>
                  <a:gd name="csX0" fmla="*/ 13320 w 26630"/>
                  <a:gd name="csY0" fmla="*/ 54663 h 54663"/>
                  <a:gd name="csX1" fmla="*/ 0 w 26630"/>
                  <a:gd name="csY1" fmla="*/ 27334 h 54663"/>
                  <a:gd name="csX2" fmla="*/ 13320 w 26630"/>
                  <a:gd name="csY2" fmla="*/ 0 h 54663"/>
                  <a:gd name="csX3" fmla="*/ 26631 w 26630"/>
                  <a:gd name="csY3" fmla="*/ 27334 h 54663"/>
                  <a:gd name="csX4" fmla="*/ 13320 w 26630"/>
                  <a:gd name="csY4" fmla="*/ 54663 h 54663"/>
                </a:gdLst>
                <a:ahLst/>
                <a:cxnLst>
                  <a:cxn ang="0">
                    <a:pos x="csX0" y="csY0"/>
                  </a:cxn>
                  <a:cxn ang="0">
                    <a:pos x="csX1" y="csY1"/>
                  </a:cxn>
                  <a:cxn ang="0">
                    <a:pos x="csX2" y="csY2"/>
                  </a:cxn>
                  <a:cxn ang="0">
                    <a:pos x="csX3" y="csY3"/>
                  </a:cxn>
                  <a:cxn ang="0">
                    <a:pos x="csX4" y="csY4"/>
                  </a:cxn>
                </a:cxnLst>
                <a:rect l="l" t="t" r="r" b="b"/>
                <a:pathLst>
                  <a:path w="26630" h="54663">
                    <a:moveTo>
                      <a:pt x="13320" y="54663"/>
                    </a:moveTo>
                    <a:cubicBezTo>
                      <a:pt x="5852" y="54663"/>
                      <a:pt x="0" y="42656"/>
                      <a:pt x="0" y="27334"/>
                    </a:cubicBezTo>
                    <a:cubicBezTo>
                      <a:pt x="0" y="12007"/>
                      <a:pt x="5852" y="0"/>
                      <a:pt x="13320" y="0"/>
                    </a:cubicBezTo>
                    <a:cubicBezTo>
                      <a:pt x="20788" y="0"/>
                      <a:pt x="26631" y="12007"/>
                      <a:pt x="26631" y="27334"/>
                    </a:cubicBezTo>
                    <a:cubicBezTo>
                      <a:pt x="26631" y="42656"/>
                      <a:pt x="20788" y="54663"/>
                      <a:pt x="13320" y="54663"/>
                    </a:cubicBezTo>
                    <a:close/>
                  </a:path>
                </a:pathLst>
              </a:custGeom>
              <a:solidFill>
                <a:srgbClr val="62231B"/>
              </a:solidFill>
              <a:ln w="950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7" name="Forme libre 26">
                <a:extLst>
                  <a:ext uri="{FF2B5EF4-FFF2-40B4-BE49-F238E27FC236}">
                    <a16:creationId xmlns:a16="http://schemas.microsoft.com/office/drawing/2014/main" id="{08E99D59-3672-65E6-8930-D83850349972}"/>
                  </a:ext>
                </a:extLst>
              </p:cNvPr>
              <p:cNvSpPr/>
              <p:nvPr/>
            </p:nvSpPr>
            <p:spPr>
              <a:xfrm>
                <a:off x="2187554" y="3376236"/>
                <a:ext cx="108251" cy="33136"/>
              </a:xfrm>
              <a:custGeom>
                <a:avLst/>
                <a:gdLst>
                  <a:gd name="csX0" fmla="*/ 54126 w 108251"/>
                  <a:gd name="csY0" fmla="*/ 33136 h 33136"/>
                  <a:gd name="csX1" fmla="*/ 3706 w 108251"/>
                  <a:gd name="csY1" fmla="*/ 15661 h 33136"/>
                  <a:gd name="csX2" fmla="*/ 130 w 108251"/>
                  <a:gd name="csY2" fmla="*/ 10084 h 33136"/>
                  <a:gd name="csX3" fmla="*/ 1616 w 108251"/>
                  <a:gd name="csY3" fmla="*/ 3645 h 33136"/>
                  <a:gd name="csX4" fmla="*/ 8759 w 108251"/>
                  <a:gd name="csY4" fmla="*/ 9 h 33136"/>
                  <a:gd name="csX5" fmla="*/ 13803 w 108251"/>
                  <a:gd name="csY5" fmla="*/ 1584 h 33136"/>
                  <a:gd name="csX6" fmla="*/ 54135 w 108251"/>
                  <a:gd name="csY6" fmla="*/ 15826 h 33136"/>
                  <a:gd name="csX7" fmla="*/ 94448 w 108251"/>
                  <a:gd name="csY7" fmla="*/ 1594 h 33136"/>
                  <a:gd name="csX8" fmla="*/ 99483 w 108251"/>
                  <a:gd name="csY8" fmla="*/ 0 h 33136"/>
                  <a:gd name="csX9" fmla="*/ 106635 w 108251"/>
                  <a:gd name="csY9" fmla="*/ 3645 h 33136"/>
                  <a:gd name="csX10" fmla="*/ 108121 w 108251"/>
                  <a:gd name="csY10" fmla="*/ 10084 h 33136"/>
                  <a:gd name="csX11" fmla="*/ 104554 w 108251"/>
                  <a:gd name="csY11" fmla="*/ 15670 h 33136"/>
                  <a:gd name="csX12" fmla="*/ 54126 w 108251"/>
                  <a:gd name="csY12" fmla="*/ 33136 h 331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08251" h="33136">
                    <a:moveTo>
                      <a:pt x="54126" y="33136"/>
                    </a:moveTo>
                    <a:cubicBezTo>
                      <a:pt x="37276" y="33136"/>
                      <a:pt x="20314" y="27256"/>
                      <a:pt x="3706" y="15661"/>
                    </a:cubicBezTo>
                    <a:cubicBezTo>
                      <a:pt x="1793" y="14342"/>
                      <a:pt x="520" y="12355"/>
                      <a:pt x="130" y="10084"/>
                    </a:cubicBezTo>
                    <a:cubicBezTo>
                      <a:pt x="-270" y="7812"/>
                      <a:pt x="260" y="5532"/>
                      <a:pt x="1616" y="3645"/>
                    </a:cubicBezTo>
                    <a:cubicBezTo>
                      <a:pt x="3251" y="1374"/>
                      <a:pt x="5926" y="9"/>
                      <a:pt x="8759" y="9"/>
                    </a:cubicBezTo>
                    <a:cubicBezTo>
                      <a:pt x="10570" y="9"/>
                      <a:pt x="12317" y="559"/>
                      <a:pt x="13803" y="1584"/>
                    </a:cubicBezTo>
                    <a:cubicBezTo>
                      <a:pt x="27541" y="11164"/>
                      <a:pt x="40731" y="15826"/>
                      <a:pt x="54135" y="15826"/>
                    </a:cubicBezTo>
                    <a:cubicBezTo>
                      <a:pt x="67529" y="15826"/>
                      <a:pt x="80719" y="11164"/>
                      <a:pt x="94448" y="1594"/>
                    </a:cubicBezTo>
                    <a:cubicBezTo>
                      <a:pt x="95925" y="550"/>
                      <a:pt x="97671" y="0"/>
                      <a:pt x="99483" y="0"/>
                    </a:cubicBezTo>
                    <a:cubicBezTo>
                      <a:pt x="102316" y="0"/>
                      <a:pt x="104991" y="1365"/>
                      <a:pt x="106635" y="3645"/>
                    </a:cubicBezTo>
                    <a:cubicBezTo>
                      <a:pt x="107991" y="5523"/>
                      <a:pt x="108521" y="7812"/>
                      <a:pt x="108121" y="10084"/>
                    </a:cubicBezTo>
                    <a:cubicBezTo>
                      <a:pt x="107731" y="12355"/>
                      <a:pt x="106468" y="14333"/>
                      <a:pt x="104554" y="15670"/>
                    </a:cubicBezTo>
                    <a:cubicBezTo>
                      <a:pt x="87946" y="27256"/>
                      <a:pt x="70975" y="33136"/>
                      <a:pt x="54126" y="33136"/>
                    </a:cubicBezTo>
                    <a:close/>
                  </a:path>
                </a:pathLst>
              </a:custGeom>
              <a:solidFill>
                <a:srgbClr val="62231B"/>
              </a:solidFill>
              <a:ln w="950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
        <p:nvSpPr>
          <p:cNvPr id="7" name="ZoneTexte 6">
            <a:extLst>
              <a:ext uri="{FF2B5EF4-FFF2-40B4-BE49-F238E27FC236}">
                <a16:creationId xmlns:a16="http://schemas.microsoft.com/office/drawing/2014/main" id="{808DAA51-4BB0-826D-C849-16E6526FD8C1}"/>
              </a:ext>
            </a:extLst>
          </p:cNvPr>
          <p:cNvSpPr txBox="1"/>
          <p:nvPr/>
        </p:nvSpPr>
        <p:spPr>
          <a:xfrm>
            <a:off x="7037294" y="2713803"/>
            <a:ext cx="1311578"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4400" b="1" i="0" u="none" strike="noStrike" kern="1200" cap="none" spc="0" normalizeH="0" baseline="0" noProof="0">
                <a:ln>
                  <a:noFill/>
                </a:ln>
                <a:solidFill>
                  <a:srgbClr val="000000"/>
                </a:solidFill>
                <a:effectLst/>
                <a:uLnTx/>
                <a:uFillTx/>
                <a:latin typeface="Archivo Condensed Light" pitchFamily="2" charset="0"/>
                <a:ea typeface="+mn-ea"/>
                <a:cs typeface="Archivo Condensed Light" pitchFamily="2" charset="0"/>
              </a:rPr>
              <a:t>6,5 %</a:t>
            </a:r>
          </a:p>
        </p:txBody>
      </p:sp>
      <p:sp>
        <p:nvSpPr>
          <p:cNvPr id="9" name="ZoneTexte 8">
            <a:extLst>
              <a:ext uri="{FF2B5EF4-FFF2-40B4-BE49-F238E27FC236}">
                <a16:creationId xmlns:a16="http://schemas.microsoft.com/office/drawing/2014/main" id="{A6F77D1A-2F7B-FAFD-A6CC-EA79BC545B32}"/>
              </a:ext>
            </a:extLst>
          </p:cNvPr>
          <p:cNvSpPr txBox="1"/>
          <p:nvPr/>
        </p:nvSpPr>
        <p:spPr>
          <a:xfrm>
            <a:off x="7037294" y="3562925"/>
            <a:ext cx="1300356"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4400" b="1" i="0" u="none" strike="noStrike" kern="1200" cap="none" spc="0" normalizeH="0" baseline="0" noProof="0">
                <a:ln>
                  <a:noFill/>
                </a:ln>
                <a:solidFill>
                  <a:srgbClr val="000000"/>
                </a:solidFill>
                <a:effectLst/>
                <a:uLnTx/>
                <a:uFillTx/>
                <a:latin typeface="Archivo Condensed Light" pitchFamily="2" charset="0"/>
                <a:ea typeface="+mn-ea"/>
                <a:cs typeface="Archivo Condensed Light" pitchFamily="2" charset="0"/>
              </a:rPr>
              <a:t>4,5 %</a:t>
            </a:r>
          </a:p>
        </p:txBody>
      </p:sp>
      <p:sp>
        <p:nvSpPr>
          <p:cNvPr id="10" name="ZoneTexte 9">
            <a:extLst>
              <a:ext uri="{FF2B5EF4-FFF2-40B4-BE49-F238E27FC236}">
                <a16:creationId xmlns:a16="http://schemas.microsoft.com/office/drawing/2014/main" id="{7A9752B8-DB23-743B-264A-F19E80C84ABD}"/>
              </a:ext>
            </a:extLst>
          </p:cNvPr>
          <p:cNvSpPr txBox="1"/>
          <p:nvPr/>
        </p:nvSpPr>
        <p:spPr>
          <a:xfrm>
            <a:off x="8419404" y="2793016"/>
            <a:ext cx="249459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600" b="0" i="0" u="none" strike="noStrike" kern="1200" cap="none" spc="0" normalizeH="0" baseline="0" noProof="0">
                <a:ln>
                  <a:noFill/>
                </a:ln>
                <a:solidFill>
                  <a:srgbClr val="000000"/>
                </a:solidFill>
                <a:effectLst/>
                <a:uLnTx/>
                <a:uFillTx/>
                <a:latin typeface="Archivo Condensed Condensed" panose="020B0604020202020204" charset="0"/>
                <a:ea typeface="+mn-ea"/>
                <a:cs typeface="Archivo Condensed Condensed" panose="020B0604020202020204" charset="0"/>
              </a:rPr>
              <a:t>Pour l’ensemble des naissances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600" b="0" i="0" u="none" strike="noStrike" kern="1200" cap="none" spc="0" normalizeH="0" baseline="0" noProof="0">
                <a:ln>
                  <a:noFill/>
                </a:ln>
                <a:solidFill>
                  <a:srgbClr val="000000"/>
                </a:solidFill>
                <a:effectLst/>
                <a:uLnTx/>
                <a:uFillTx/>
                <a:latin typeface="Archivo Condensed Condensed" panose="020B0604020202020204" charset="0"/>
                <a:ea typeface="+mn-ea"/>
                <a:cs typeface="Archivo Condensed Condensed" panose="020B0604020202020204" charset="0"/>
              </a:rPr>
              <a:t>à Montréal </a:t>
            </a:r>
          </a:p>
        </p:txBody>
      </p:sp>
      <p:sp>
        <p:nvSpPr>
          <p:cNvPr id="12" name="ZoneTexte 11">
            <a:extLst>
              <a:ext uri="{FF2B5EF4-FFF2-40B4-BE49-F238E27FC236}">
                <a16:creationId xmlns:a16="http://schemas.microsoft.com/office/drawing/2014/main" id="{3D629BB5-D56B-198A-40F3-DDB5B8C33C53}"/>
              </a:ext>
            </a:extLst>
          </p:cNvPr>
          <p:cNvSpPr txBox="1"/>
          <p:nvPr/>
        </p:nvSpPr>
        <p:spPr>
          <a:xfrm>
            <a:off x="6701028" y="4707625"/>
            <a:ext cx="3917002" cy="268920"/>
          </a:xfrm>
          <a:prstGeom prst="rect">
            <a:avLst/>
          </a:prstGeom>
          <a:noFill/>
        </p:spPr>
        <p:txBody>
          <a:bodyPr wrap="square">
            <a:spAutoFit/>
          </a:bodyPr>
          <a:lstStyle/>
          <a:p>
            <a:pPr marL="0" marR="0" lvl="8" indent="0" algn="l" defTabSz="914400" rtl="0" eaLnBrk="1" fontAlgn="auto" latinLnBrk="0" hangingPunct="1">
              <a:lnSpc>
                <a:spcPct val="120000"/>
              </a:lnSpc>
              <a:spcBef>
                <a:spcPts val="1200"/>
              </a:spcBef>
              <a:spcAft>
                <a:spcPts val="0"/>
              </a:spcAft>
              <a:buClrTx/>
              <a:buSzTx/>
              <a:buFontTx/>
              <a:buNone/>
              <a:tabLst/>
              <a:defRPr/>
            </a:pPr>
            <a:r>
              <a:rPr kumimoji="0" lang="fr-FR" sz="1050" b="0" i="0" u="none" strike="noStrike" kern="1200" cap="none" spc="0" normalizeH="0" baseline="0" noProof="0" dirty="0">
                <a:ln>
                  <a:noFill/>
                </a:ln>
                <a:effectLst/>
                <a:uLnTx/>
                <a:uFillTx/>
                <a:latin typeface="Archivo Condensed Condensed" pitchFamily="2" charset="77"/>
                <a:ea typeface="+mn-ea"/>
                <a:cs typeface="Archivo Condensed Condensed" pitchFamily="2" charset="77"/>
              </a:rPr>
              <a:t>Source : LA MAISON BLEUE. </a:t>
            </a:r>
            <a:r>
              <a:rPr kumimoji="0" lang="fr-FR" sz="1050" b="0" i="1" u="none" strike="noStrike" kern="1200" cap="none" spc="0" normalizeH="0" baseline="0" noProof="0" dirty="0">
                <a:ln>
                  <a:noFill/>
                </a:ln>
                <a:effectLst/>
                <a:uLnTx/>
                <a:uFillTx/>
                <a:latin typeface="Archivo Condensed Condensed" pitchFamily="2" charset="77"/>
                <a:ea typeface="+mn-ea"/>
                <a:cs typeface="Archivo Condensed Condensed" pitchFamily="2" charset="77"/>
              </a:rPr>
              <a:t>Rapport annuel 2023-2024</a:t>
            </a:r>
            <a:r>
              <a:rPr kumimoji="0" lang="fr-FR" sz="1050" b="0" i="0" u="none" strike="noStrike" kern="1200" cap="none" spc="0" normalizeH="0" baseline="0" noProof="0" dirty="0">
                <a:ln>
                  <a:noFill/>
                </a:ln>
                <a:effectLst/>
                <a:uLnTx/>
                <a:uFillTx/>
                <a:latin typeface="Archivo Condensed Condensed" pitchFamily="2" charset="77"/>
                <a:ea typeface="+mn-ea"/>
                <a:cs typeface="Archivo Condensed Condensed" pitchFamily="2" charset="77"/>
              </a:rPr>
              <a:t>, 2024</a:t>
            </a:r>
            <a:r>
              <a:rPr kumimoji="0" lang="fr-FR" sz="1050" b="0" i="0" u="none" strike="noStrike" kern="1200" cap="none" spc="0" normalizeH="0" baseline="0" noProof="0" dirty="0">
                <a:ln>
                  <a:noFill/>
                </a:ln>
                <a:solidFill>
                  <a:srgbClr val="203B47"/>
                </a:solidFill>
                <a:effectLst/>
                <a:uLnTx/>
                <a:uFillTx/>
                <a:latin typeface="Archivo Condensed Condensed" pitchFamily="2" charset="77"/>
                <a:ea typeface="+mn-ea"/>
                <a:cs typeface="Archivo Condensed Condensed" pitchFamily="2" charset="77"/>
              </a:rPr>
              <a:t>.</a:t>
            </a:r>
          </a:p>
        </p:txBody>
      </p:sp>
      <p:sp>
        <p:nvSpPr>
          <p:cNvPr id="14" name="ZoneTexte 13">
            <a:extLst>
              <a:ext uri="{FF2B5EF4-FFF2-40B4-BE49-F238E27FC236}">
                <a16:creationId xmlns:a16="http://schemas.microsoft.com/office/drawing/2014/main" id="{84E0DA94-4501-5362-CA0A-3F860751B4A8}"/>
              </a:ext>
            </a:extLst>
          </p:cNvPr>
          <p:cNvSpPr txBox="1"/>
          <p:nvPr/>
        </p:nvSpPr>
        <p:spPr>
          <a:xfrm>
            <a:off x="8419404" y="3643949"/>
            <a:ext cx="268771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000000"/>
                </a:solidFill>
                <a:effectLst/>
                <a:uLnTx/>
                <a:uFillTx/>
                <a:latin typeface="Archivo Condensed Condensed" panose="020B0604020202020204" charset="0"/>
                <a:ea typeface="+mn-ea"/>
                <a:cs typeface="Archivo Condensed Condensed" panose="020B0604020202020204" charset="0"/>
              </a:rPr>
              <a:t>Pour les naissances des mères suivies à La Maison Bleue </a:t>
            </a:r>
          </a:p>
        </p:txBody>
      </p:sp>
      <p:sp>
        <p:nvSpPr>
          <p:cNvPr id="17" name="Espace réservé du texte 2">
            <a:extLst>
              <a:ext uri="{FF2B5EF4-FFF2-40B4-BE49-F238E27FC236}">
                <a16:creationId xmlns:a16="http://schemas.microsoft.com/office/drawing/2014/main" id="{D64B553D-3548-CBD0-1F7E-A7B2E67A1A49}"/>
              </a:ext>
            </a:extLst>
          </p:cNvPr>
          <p:cNvSpPr txBox="1">
            <a:spLocks/>
          </p:cNvSpPr>
          <p:nvPr/>
        </p:nvSpPr>
        <p:spPr>
          <a:xfrm>
            <a:off x="6500627" y="2113699"/>
            <a:ext cx="5059098" cy="620234"/>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solidFill>
                  <a:srgbClr val="000000"/>
                </a:solidFill>
                <a:effectLst/>
                <a:uLnTx/>
                <a:uFillTx/>
                <a:latin typeface="Archivo Condensed Condensed" pitchFamily="2" charset="77"/>
                <a:ea typeface="+mn-ea"/>
                <a:cs typeface="Archivo Condensed Condensed" pitchFamily="2" charset="77"/>
              </a:rPr>
              <a:t>Proportion de bébés de faible poids en 2023-2024 </a:t>
            </a:r>
          </a:p>
        </p:txBody>
      </p:sp>
    </p:spTree>
    <p:extLst>
      <p:ext uri="{BB962C8B-B14F-4D97-AF65-F5344CB8AC3E}">
        <p14:creationId xmlns:p14="http://schemas.microsoft.com/office/powerpoint/2010/main" val="19551371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7927C-160D-2970-EB02-E686F6FD223D}"/>
            </a:ext>
          </a:extLst>
        </p:cNvPr>
        <p:cNvGrpSpPr/>
        <p:nvPr/>
      </p:nvGrpSpPr>
      <p:grpSpPr>
        <a:xfrm>
          <a:off x="0" y="0"/>
          <a:ext cx="0" cy="0"/>
          <a:chOff x="0" y="0"/>
          <a:chExt cx="0" cy="0"/>
        </a:xfrm>
      </p:grpSpPr>
      <p:sp>
        <p:nvSpPr>
          <p:cNvPr id="9" name="Espace réservé du texte 14">
            <a:extLst>
              <a:ext uri="{FF2B5EF4-FFF2-40B4-BE49-F238E27FC236}">
                <a16:creationId xmlns:a16="http://schemas.microsoft.com/office/drawing/2014/main" id="{FA90C3F9-0D2D-C07D-B6AF-29BD23573109}"/>
              </a:ext>
            </a:extLst>
          </p:cNvPr>
          <p:cNvSpPr txBox="1">
            <a:spLocks/>
          </p:cNvSpPr>
          <p:nvPr/>
        </p:nvSpPr>
        <p:spPr>
          <a:xfrm>
            <a:off x="836210" y="1910309"/>
            <a:ext cx="4820315" cy="2786863"/>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endParaRPr lang="fr-CA" sz="1400"/>
          </a:p>
        </p:txBody>
      </p:sp>
      <p:sp>
        <p:nvSpPr>
          <p:cNvPr id="5" name="Titre 4">
            <a:extLst>
              <a:ext uri="{FF2B5EF4-FFF2-40B4-BE49-F238E27FC236}">
                <a16:creationId xmlns:a16="http://schemas.microsoft.com/office/drawing/2014/main" id="{A25E5F2E-E316-320C-51CB-B4C5DE3C9F2E}"/>
              </a:ext>
            </a:extLst>
          </p:cNvPr>
          <p:cNvSpPr>
            <a:spLocks noGrp="1"/>
          </p:cNvSpPr>
          <p:nvPr>
            <p:ph type="title"/>
          </p:nvPr>
        </p:nvSpPr>
        <p:spPr/>
        <p:txBody>
          <a:bodyPr/>
          <a:lstStyle/>
          <a:p>
            <a:r>
              <a:rPr lang="fr-FR">
                <a:solidFill>
                  <a:schemeClr val="tx1"/>
                </a:solidFill>
              </a:rPr>
              <a:t>Des services préventifs qui font une différence</a:t>
            </a:r>
            <a:endParaRPr lang="fr-CA">
              <a:solidFill>
                <a:schemeClr val="tx1"/>
              </a:solidFill>
            </a:endParaRPr>
          </a:p>
        </p:txBody>
      </p:sp>
      <p:sp>
        <p:nvSpPr>
          <p:cNvPr id="3" name="Espace réservé du pied de page 2">
            <a:extLst>
              <a:ext uri="{FF2B5EF4-FFF2-40B4-BE49-F238E27FC236}">
                <a16:creationId xmlns:a16="http://schemas.microsoft.com/office/drawing/2014/main" id="{F71B81A4-1EE8-71F9-9BA2-2E3934C478CD}"/>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B3902130-B0FD-9CE6-A62F-FABA59A68F6F}"/>
              </a:ext>
            </a:extLst>
          </p:cNvPr>
          <p:cNvSpPr>
            <a:spLocks noGrp="1"/>
          </p:cNvSpPr>
          <p:nvPr>
            <p:ph type="sldNum" sz="quarter" idx="14"/>
          </p:nvPr>
        </p:nvSpPr>
        <p:spPr/>
        <p:txBody>
          <a:bodyPr/>
          <a:lstStyle/>
          <a:p>
            <a:fld id="{17A260D5-0A9B-6D4D-ABBB-AE3076EC2542}" type="slidenum">
              <a:rPr lang="fr-CA" smtClean="0"/>
              <a:pPr/>
              <a:t>77</a:t>
            </a:fld>
            <a:endParaRPr lang="fr-CA" sz="1400"/>
          </a:p>
        </p:txBody>
      </p:sp>
      <p:sp>
        <p:nvSpPr>
          <p:cNvPr id="8" name="Espace réservé du texte 3">
            <a:extLst>
              <a:ext uri="{FF2B5EF4-FFF2-40B4-BE49-F238E27FC236}">
                <a16:creationId xmlns:a16="http://schemas.microsoft.com/office/drawing/2014/main" id="{4DDD6255-92E9-C465-5BE4-97B1CB0D2DE8}"/>
              </a:ext>
            </a:extLst>
          </p:cNvPr>
          <p:cNvSpPr txBox="1">
            <a:spLocks/>
          </p:cNvSpPr>
          <p:nvPr/>
        </p:nvSpPr>
        <p:spPr>
          <a:xfrm>
            <a:off x="807558" y="2707987"/>
            <a:ext cx="4217784"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endParaRPr lang="fr-FR">
              <a:solidFill>
                <a:schemeClr val="tx1"/>
              </a:solidFill>
            </a:endParaRPr>
          </a:p>
        </p:txBody>
      </p:sp>
      <p:sp>
        <p:nvSpPr>
          <p:cNvPr id="12" name="ZoneTexte 11">
            <a:extLst>
              <a:ext uri="{FF2B5EF4-FFF2-40B4-BE49-F238E27FC236}">
                <a16:creationId xmlns:a16="http://schemas.microsoft.com/office/drawing/2014/main" id="{95C0B0E9-0D2E-CB5A-10FC-3E88C7DD59FD}"/>
              </a:ext>
            </a:extLst>
          </p:cNvPr>
          <p:cNvSpPr txBox="1"/>
          <p:nvPr/>
        </p:nvSpPr>
        <p:spPr>
          <a:xfrm>
            <a:off x="1062746" y="2293745"/>
            <a:ext cx="4217782" cy="2057102"/>
          </a:xfrm>
          <a:prstGeom prst="rect">
            <a:avLst/>
          </a:prstGeom>
          <a:noFill/>
        </p:spPr>
        <p:txBody>
          <a:bodyPr wrap="square">
            <a:spAutoFit/>
          </a:bodyPr>
          <a:lstStyle/>
          <a:p>
            <a:pPr marL="0" lvl="5">
              <a:lnSpc>
                <a:spcPct val="120000"/>
              </a:lnSpc>
              <a:spcBef>
                <a:spcPts val="1800"/>
              </a:spcBef>
            </a:pPr>
            <a:r>
              <a:rPr lang="fr-FR" b="1" dirty="0">
                <a:solidFill>
                  <a:schemeClr val="accent3"/>
                </a:solidFill>
                <a:latin typeface="Archivo Condensed Condensed SemiBold" pitchFamily="2" charset="77"/>
                <a:cs typeface="Archivo Condensed Condensed SemiBold" pitchFamily="2" charset="77"/>
              </a:rPr>
              <a:t>L’évaluation du suivi Olo, offert dans les CLSC, a également révélé des effets sur le poids à la naissance. Une  évaluation du suivi  a démontré les gains financiers liés à ce type d’investissement préventif au Québec et conclu à la rentabilité du programme.</a:t>
            </a:r>
            <a:endParaRPr lang="fr-CA" b="1" dirty="0">
              <a:solidFill>
                <a:schemeClr val="accent3"/>
              </a:solidFill>
              <a:latin typeface="Archivo Condensed Condensed SemiBold" pitchFamily="2" charset="77"/>
              <a:cs typeface="Archivo Condensed Condensed SemiBold" pitchFamily="2" charset="77"/>
            </a:endParaRPr>
          </a:p>
        </p:txBody>
      </p:sp>
      <p:grpSp>
        <p:nvGrpSpPr>
          <p:cNvPr id="15" name="Groupe 14">
            <a:extLst>
              <a:ext uri="{FF2B5EF4-FFF2-40B4-BE49-F238E27FC236}">
                <a16:creationId xmlns:a16="http://schemas.microsoft.com/office/drawing/2014/main" id="{5D33EDB7-72E8-0757-98A3-433C9089B5C3}"/>
              </a:ext>
            </a:extLst>
          </p:cNvPr>
          <p:cNvGrpSpPr/>
          <p:nvPr/>
        </p:nvGrpSpPr>
        <p:grpSpPr>
          <a:xfrm>
            <a:off x="660823" y="1542515"/>
            <a:ext cx="846376" cy="767474"/>
            <a:chOff x="4888481" y="1463364"/>
            <a:chExt cx="998101" cy="905055"/>
          </a:xfrm>
        </p:grpSpPr>
        <p:sp>
          <p:nvSpPr>
            <p:cNvPr id="16" name="Forme libre 21">
              <a:extLst>
                <a:ext uri="{FF2B5EF4-FFF2-40B4-BE49-F238E27FC236}">
                  <a16:creationId xmlns:a16="http://schemas.microsoft.com/office/drawing/2014/main" id="{EA93D51F-2243-C630-670F-E0D2A38B67F5}"/>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grpSp>
          <p:nvGrpSpPr>
            <p:cNvPr id="17" name="Graphique 14">
              <a:extLst>
                <a:ext uri="{FF2B5EF4-FFF2-40B4-BE49-F238E27FC236}">
                  <a16:creationId xmlns:a16="http://schemas.microsoft.com/office/drawing/2014/main" id="{7B0CEB5E-4DA9-F279-8AA8-D90CE7B57A33}"/>
                </a:ext>
              </a:extLst>
            </p:cNvPr>
            <p:cNvGrpSpPr/>
            <p:nvPr/>
          </p:nvGrpSpPr>
          <p:grpSpPr>
            <a:xfrm>
              <a:off x="5018849" y="1463364"/>
              <a:ext cx="737361" cy="729156"/>
              <a:chOff x="5018849" y="1463364"/>
              <a:chExt cx="737361" cy="729156"/>
            </a:xfrm>
            <a:solidFill>
              <a:schemeClr val="accent3"/>
            </a:solidFill>
          </p:grpSpPr>
          <p:sp>
            <p:nvSpPr>
              <p:cNvPr id="18" name="Forme libre 23">
                <a:extLst>
                  <a:ext uri="{FF2B5EF4-FFF2-40B4-BE49-F238E27FC236}">
                    <a16:creationId xmlns:a16="http://schemas.microsoft.com/office/drawing/2014/main" id="{1D9ACD1A-9D93-F853-0AB0-A43313D15504}"/>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endParaRPr lang="fr-CA"/>
              </a:p>
            </p:txBody>
          </p:sp>
          <p:sp>
            <p:nvSpPr>
              <p:cNvPr id="19" name="Forme libre 24">
                <a:extLst>
                  <a:ext uri="{FF2B5EF4-FFF2-40B4-BE49-F238E27FC236}">
                    <a16:creationId xmlns:a16="http://schemas.microsoft.com/office/drawing/2014/main" id="{473D5D3E-9BBF-E19A-7C68-BB233041EDB0}"/>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endParaRPr lang="fr-CA"/>
              </a:p>
            </p:txBody>
          </p:sp>
        </p:grpSp>
      </p:grpSp>
      <p:sp>
        <p:nvSpPr>
          <p:cNvPr id="7" name="Espace réservé du texte 3">
            <a:extLst>
              <a:ext uri="{FF2B5EF4-FFF2-40B4-BE49-F238E27FC236}">
                <a16:creationId xmlns:a16="http://schemas.microsoft.com/office/drawing/2014/main" id="{4A23B212-9E2C-10ED-1072-AD26EB32D234}"/>
              </a:ext>
            </a:extLst>
          </p:cNvPr>
          <p:cNvSpPr txBox="1">
            <a:spLocks/>
          </p:cNvSpPr>
          <p:nvPr/>
        </p:nvSpPr>
        <p:spPr>
          <a:xfrm>
            <a:off x="6096000" y="1931273"/>
            <a:ext cx="5437188" cy="3544494"/>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Le programme SIPPE (Services intégrés en périnatalité et pour la petite enfance à l’intention des familles vivant en contexte de vulnérabilité), offert dans les CLSC, propose entre autres des visites prénatales à domicile. Les effets du programme n’ont pas encore été évalués, mais il repose sur plusieurs programmes qui ont fait leurs preuves. Ainsi, il est possible d’envisager un potentiel similaire pour les SIPPE, à condition que sa mise en </a:t>
            </a:r>
            <a:r>
              <a:rPr lang="fr-FR" err="1">
                <a:solidFill>
                  <a:schemeClr val="tx1"/>
                </a:solidFill>
              </a:rPr>
              <a:t>oeuvre</a:t>
            </a:r>
            <a:r>
              <a:rPr lang="fr-FR">
                <a:solidFill>
                  <a:schemeClr val="tx1"/>
                </a:solidFill>
              </a:rPr>
              <a:t> soit cohérente avec le modèle initial. </a:t>
            </a:r>
          </a:p>
        </p:txBody>
      </p:sp>
    </p:spTree>
    <p:extLst>
      <p:ext uri="{BB962C8B-B14F-4D97-AF65-F5344CB8AC3E}">
        <p14:creationId xmlns:p14="http://schemas.microsoft.com/office/powerpoint/2010/main" val="16836798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D5795-B8A5-E0FD-286B-F53482F64F72}"/>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80F28F8F-38FE-2D41-CFE5-EF8139808941}"/>
              </a:ext>
            </a:extLst>
          </p:cNvPr>
          <p:cNvSpPr>
            <a:spLocks noGrp="1"/>
          </p:cNvSpPr>
          <p:nvPr>
            <p:ph type="title"/>
          </p:nvPr>
        </p:nvSpPr>
        <p:spPr/>
        <p:txBody>
          <a:bodyPr/>
          <a:lstStyle/>
          <a:p>
            <a:r>
              <a:rPr lang="fr-FR">
                <a:solidFill>
                  <a:schemeClr val="tx1"/>
                </a:solidFill>
              </a:rPr>
              <a:t>L’amélioration des taux d’allaitement</a:t>
            </a:r>
            <a:endParaRPr lang="fr-CA">
              <a:solidFill>
                <a:schemeClr val="tx1"/>
              </a:solidFill>
            </a:endParaRPr>
          </a:p>
        </p:txBody>
      </p:sp>
      <p:sp>
        <p:nvSpPr>
          <p:cNvPr id="3" name="Espace réservé du pied de page 2">
            <a:extLst>
              <a:ext uri="{FF2B5EF4-FFF2-40B4-BE49-F238E27FC236}">
                <a16:creationId xmlns:a16="http://schemas.microsoft.com/office/drawing/2014/main" id="{28E93E03-BF6B-1759-80D1-CC93B88D84E6}"/>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F4E32D71-FE5F-1C29-4F29-2DFA8F5478F2}"/>
              </a:ext>
            </a:extLst>
          </p:cNvPr>
          <p:cNvSpPr>
            <a:spLocks noGrp="1"/>
          </p:cNvSpPr>
          <p:nvPr>
            <p:ph type="sldNum" sz="quarter" idx="14"/>
          </p:nvPr>
        </p:nvSpPr>
        <p:spPr/>
        <p:txBody>
          <a:bodyPr/>
          <a:lstStyle/>
          <a:p>
            <a:fld id="{17A260D5-0A9B-6D4D-ABBB-AE3076EC2542}" type="slidenum">
              <a:rPr lang="fr-CA" smtClean="0"/>
              <a:pPr/>
              <a:t>78</a:t>
            </a:fld>
            <a:endParaRPr lang="fr-CA" sz="1400"/>
          </a:p>
        </p:txBody>
      </p:sp>
      <p:sp>
        <p:nvSpPr>
          <p:cNvPr id="10" name="Espace réservé du texte 3">
            <a:extLst>
              <a:ext uri="{FF2B5EF4-FFF2-40B4-BE49-F238E27FC236}">
                <a16:creationId xmlns:a16="http://schemas.microsoft.com/office/drawing/2014/main" id="{F5ADD2C1-5F8A-AB17-CB6B-50816C1D6451}"/>
              </a:ext>
            </a:extLst>
          </p:cNvPr>
          <p:cNvSpPr txBox="1">
            <a:spLocks/>
          </p:cNvSpPr>
          <p:nvPr/>
        </p:nvSpPr>
        <p:spPr>
          <a:xfrm>
            <a:off x="547686" y="1690688"/>
            <a:ext cx="10678523" cy="2646745"/>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dirty="0">
                <a:solidFill>
                  <a:schemeClr val="tx1"/>
                </a:solidFill>
              </a:rPr>
              <a:t>Le lait maternel contient des anticorps et d’autres éléments qui peuvent diminuer les risques de certaines infections et maladies infantiles, comme les otites, la gastroentérite et les infections des voies respiratoires. Ces problèmes de santé sont des raisons fréquentes de consultation chez les jeunes enfants. </a:t>
            </a:r>
          </a:p>
          <a:p>
            <a:pPr lvl="2"/>
            <a:r>
              <a:rPr lang="fr-FR" dirty="0">
                <a:solidFill>
                  <a:schemeClr val="tx1"/>
                </a:solidFill>
              </a:rPr>
              <a:t>Une fréquence moindre de ces problèmes de santé peut se traduire par la </a:t>
            </a:r>
            <a:r>
              <a:rPr lang="fr-FR" b="1" dirty="0">
                <a:solidFill>
                  <a:schemeClr val="tx1"/>
                </a:solidFill>
              </a:rPr>
              <a:t>réduction de certains coûts relatifs aux soins de santé</a:t>
            </a:r>
            <a:r>
              <a:rPr lang="fr-FR" dirty="0">
                <a:solidFill>
                  <a:schemeClr val="tx1"/>
                </a:solidFill>
              </a:rPr>
              <a:t>. Les effets protecteurs de l’allaitement sont liés à sa durée et à son exclusivité.</a:t>
            </a:r>
          </a:p>
        </p:txBody>
      </p:sp>
      <p:sp>
        <p:nvSpPr>
          <p:cNvPr id="6" name="Forme libre 3">
            <a:extLst>
              <a:ext uri="{FF2B5EF4-FFF2-40B4-BE49-F238E27FC236}">
                <a16:creationId xmlns:a16="http://schemas.microsoft.com/office/drawing/2014/main" id="{5C2C192A-91F6-6843-7F5F-E7248AD5766C}"/>
              </a:ext>
            </a:extLst>
          </p:cNvPr>
          <p:cNvSpPr/>
          <p:nvPr/>
        </p:nvSpPr>
        <p:spPr>
          <a:xfrm rot="8100000">
            <a:off x="-297162" y="4050473"/>
            <a:ext cx="3225022" cy="2233678"/>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chemeClr val="accent4"/>
          </a:solidFill>
          <a:ln w="9507" cap="flat">
            <a:noFill/>
            <a:prstDash val="solid"/>
            <a:miter/>
          </a:ln>
        </p:spPr>
        <p:txBody>
          <a:bodyPr/>
          <a:lstStyle/>
          <a:p>
            <a:endParaRPr lang="fr-CA" dirty="0"/>
          </a:p>
        </p:txBody>
      </p:sp>
      <p:sp>
        <p:nvSpPr>
          <p:cNvPr id="8" name="Forme libre 5">
            <a:extLst>
              <a:ext uri="{FF2B5EF4-FFF2-40B4-BE49-F238E27FC236}">
                <a16:creationId xmlns:a16="http://schemas.microsoft.com/office/drawing/2014/main" id="{6FDE43CB-A13E-6CD7-76CE-2E2D795B2B41}"/>
              </a:ext>
            </a:extLst>
          </p:cNvPr>
          <p:cNvSpPr/>
          <p:nvPr/>
        </p:nvSpPr>
        <p:spPr>
          <a:xfrm>
            <a:off x="3770314" y="5320616"/>
            <a:ext cx="1854775" cy="1853968"/>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253B47"/>
          </a:solidFill>
          <a:ln w="9507" cap="flat">
            <a:noFill/>
            <a:prstDash val="solid"/>
            <a:miter/>
          </a:ln>
        </p:spPr>
        <p:txBody>
          <a:bodyPr/>
          <a:lstStyle/>
          <a:p>
            <a:endParaRPr lang="fr-CA"/>
          </a:p>
        </p:txBody>
      </p:sp>
    </p:spTree>
    <p:extLst>
      <p:ext uri="{BB962C8B-B14F-4D97-AF65-F5344CB8AC3E}">
        <p14:creationId xmlns:p14="http://schemas.microsoft.com/office/powerpoint/2010/main" val="34588356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92DEA-ABE5-7656-F6F2-EDC2958AE005}"/>
            </a:ext>
          </a:extLst>
        </p:cNvPr>
        <p:cNvGrpSpPr/>
        <p:nvPr/>
      </p:nvGrpSpPr>
      <p:grpSpPr>
        <a:xfrm>
          <a:off x="0" y="0"/>
          <a:ext cx="0" cy="0"/>
          <a:chOff x="0" y="0"/>
          <a:chExt cx="0" cy="0"/>
        </a:xfrm>
      </p:grpSpPr>
      <p:sp>
        <p:nvSpPr>
          <p:cNvPr id="9" name="Espace réservé du texte 14">
            <a:extLst>
              <a:ext uri="{FF2B5EF4-FFF2-40B4-BE49-F238E27FC236}">
                <a16:creationId xmlns:a16="http://schemas.microsoft.com/office/drawing/2014/main" id="{FEA1E526-6D74-8078-F54D-3E7CA8CD9456}"/>
              </a:ext>
            </a:extLst>
          </p:cNvPr>
          <p:cNvSpPr txBox="1">
            <a:spLocks/>
          </p:cNvSpPr>
          <p:nvPr/>
        </p:nvSpPr>
        <p:spPr>
          <a:xfrm>
            <a:off x="581025" y="1910309"/>
            <a:ext cx="5162550" cy="3300241"/>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endParaRPr lang="fr-CA" sz="1400"/>
          </a:p>
        </p:txBody>
      </p:sp>
      <p:sp>
        <p:nvSpPr>
          <p:cNvPr id="5" name="Titre 4">
            <a:extLst>
              <a:ext uri="{FF2B5EF4-FFF2-40B4-BE49-F238E27FC236}">
                <a16:creationId xmlns:a16="http://schemas.microsoft.com/office/drawing/2014/main" id="{1B80C793-78FC-C9A2-443E-E4174C3B0321}"/>
              </a:ext>
            </a:extLst>
          </p:cNvPr>
          <p:cNvSpPr>
            <a:spLocks noGrp="1"/>
          </p:cNvSpPr>
          <p:nvPr>
            <p:ph type="title"/>
          </p:nvPr>
        </p:nvSpPr>
        <p:spPr/>
        <p:txBody>
          <a:bodyPr/>
          <a:lstStyle/>
          <a:p>
            <a:r>
              <a:rPr lang="fr-FR">
                <a:solidFill>
                  <a:schemeClr val="tx1"/>
                </a:solidFill>
              </a:rPr>
              <a:t>L’amélioration des taux d’allaitement</a:t>
            </a:r>
            <a:endParaRPr lang="fr-CA">
              <a:solidFill>
                <a:schemeClr val="tx1"/>
              </a:solidFill>
            </a:endParaRPr>
          </a:p>
        </p:txBody>
      </p:sp>
      <p:sp>
        <p:nvSpPr>
          <p:cNvPr id="3" name="Espace réservé du pied de page 2">
            <a:extLst>
              <a:ext uri="{FF2B5EF4-FFF2-40B4-BE49-F238E27FC236}">
                <a16:creationId xmlns:a16="http://schemas.microsoft.com/office/drawing/2014/main" id="{E4CDF429-DCDC-4326-D385-8069C88749DA}"/>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6E9DB040-CB20-58CA-18A5-D1DE3D43D786}"/>
              </a:ext>
            </a:extLst>
          </p:cNvPr>
          <p:cNvSpPr>
            <a:spLocks noGrp="1"/>
          </p:cNvSpPr>
          <p:nvPr>
            <p:ph type="sldNum" sz="quarter" idx="14"/>
          </p:nvPr>
        </p:nvSpPr>
        <p:spPr/>
        <p:txBody>
          <a:bodyPr/>
          <a:lstStyle/>
          <a:p>
            <a:fld id="{17A260D5-0A9B-6D4D-ABBB-AE3076EC2542}" type="slidenum">
              <a:rPr lang="fr-CA" smtClean="0"/>
              <a:pPr/>
              <a:t>79</a:t>
            </a:fld>
            <a:endParaRPr lang="fr-CA" sz="1400"/>
          </a:p>
        </p:txBody>
      </p:sp>
      <p:sp>
        <p:nvSpPr>
          <p:cNvPr id="8" name="Espace réservé du texte 3">
            <a:extLst>
              <a:ext uri="{FF2B5EF4-FFF2-40B4-BE49-F238E27FC236}">
                <a16:creationId xmlns:a16="http://schemas.microsoft.com/office/drawing/2014/main" id="{B4EC47A1-28F2-0ED9-AFB8-C3ACBD38869C}"/>
              </a:ext>
            </a:extLst>
          </p:cNvPr>
          <p:cNvSpPr txBox="1">
            <a:spLocks/>
          </p:cNvSpPr>
          <p:nvPr/>
        </p:nvSpPr>
        <p:spPr>
          <a:xfrm>
            <a:off x="807558" y="2707987"/>
            <a:ext cx="4217784"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endParaRPr lang="fr-FR">
              <a:solidFill>
                <a:schemeClr val="tx1"/>
              </a:solidFill>
            </a:endParaRPr>
          </a:p>
        </p:txBody>
      </p:sp>
      <p:grpSp>
        <p:nvGrpSpPr>
          <p:cNvPr id="15" name="Groupe 14">
            <a:extLst>
              <a:ext uri="{FF2B5EF4-FFF2-40B4-BE49-F238E27FC236}">
                <a16:creationId xmlns:a16="http://schemas.microsoft.com/office/drawing/2014/main" id="{C284CF97-EA4B-ABA7-A53E-9B4E3093D074}"/>
              </a:ext>
            </a:extLst>
          </p:cNvPr>
          <p:cNvGrpSpPr/>
          <p:nvPr/>
        </p:nvGrpSpPr>
        <p:grpSpPr>
          <a:xfrm>
            <a:off x="384372" y="1542515"/>
            <a:ext cx="846376" cy="767474"/>
            <a:chOff x="4888481" y="1463364"/>
            <a:chExt cx="998101" cy="905055"/>
          </a:xfrm>
        </p:grpSpPr>
        <p:sp>
          <p:nvSpPr>
            <p:cNvPr id="16" name="Forme libre 21">
              <a:extLst>
                <a:ext uri="{FF2B5EF4-FFF2-40B4-BE49-F238E27FC236}">
                  <a16:creationId xmlns:a16="http://schemas.microsoft.com/office/drawing/2014/main" id="{331536E7-DBBE-462B-8E5A-8FBD8D0DD123}"/>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grpSp>
          <p:nvGrpSpPr>
            <p:cNvPr id="17" name="Graphique 14">
              <a:extLst>
                <a:ext uri="{FF2B5EF4-FFF2-40B4-BE49-F238E27FC236}">
                  <a16:creationId xmlns:a16="http://schemas.microsoft.com/office/drawing/2014/main" id="{306D81C8-2BE3-1BA4-F189-26118F75EF1E}"/>
                </a:ext>
              </a:extLst>
            </p:cNvPr>
            <p:cNvGrpSpPr/>
            <p:nvPr/>
          </p:nvGrpSpPr>
          <p:grpSpPr>
            <a:xfrm>
              <a:off x="5018849" y="1463364"/>
              <a:ext cx="737361" cy="729156"/>
              <a:chOff x="5018849" y="1463364"/>
              <a:chExt cx="737361" cy="729156"/>
            </a:xfrm>
            <a:solidFill>
              <a:schemeClr val="accent3"/>
            </a:solidFill>
          </p:grpSpPr>
          <p:sp>
            <p:nvSpPr>
              <p:cNvPr id="18" name="Forme libre 23">
                <a:extLst>
                  <a:ext uri="{FF2B5EF4-FFF2-40B4-BE49-F238E27FC236}">
                    <a16:creationId xmlns:a16="http://schemas.microsoft.com/office/drawing/2014/main" id="{CC03D096-555D-0288-B827-AD216C9FF3F9}"/>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endParaRPr lang="fr-CA"/>
              </a:p>
            </p:txBody>
          </p:sp>
          <p:sp>
            <p:nvSpPr>
              <p:cNvPr id="19" name="Forme libre 24">
                <a:extLst>
                  <a:ext uri="{FF2B5EF4-FFF2-40B4-BE49-F238E27FC236}">
                    <a16:creationId xmlns:a16="http://schemas.microsoft.com/office/drawing/2014/main" id="{43071778-E00C-C0CE-51F7-088A05D6CC98}"/>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endParaRPr lang="fr-CA"/>
              </a:p>
            </p:txBody>
          </p:sp>
        </p:grpSp>
      </p:grpSp>
      <p:sp>
        <p:nvSpPr>
          <p:cNvPr id="6" name="Espace réservé du texte 3">
            <a:extLst>
              <a:ext uri="{FF2B5EF4-FFF2-40B4-BE49-F238E27FC236}">
                <a16:creationId xmlns:a16="http://schemas.microsoft.com/office/drawing/2014/main" id="{F8DAB2D2-78DD-28B1-6D5F-1A33E89A31A9}"/>
              </a:ext>
            </a:extLst>
          </p:cNvPr>
          <p:cNvSpPr txBox="1">
            <a:spLocks/>
          </p:cNvSpPr>
          <p:nvPr/>
        </p:nvSpPr>
        <p:spPr>
          <a:xfrm>
            <a:off x="802042" y="2380450"/>
            <a:ext cx="4720515" cy="2448725"/>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b="1">
                <a:solidFill>
                  <a:schemeClr val="accent3"/>
                </a:solidFill>
                <a:latin typeface="Archivo Condensed Condensed SemiBold" pitchFamily="2" charset="77"/>
                <a:cs typeface="Archivo Condensed Condensed SemiBold" pitchFamily="2" charset="77"/>
              </a:rPr>
              <a:t>Une étude estime qu’en Ontario, l’augmentation des taux d’allaitement exclusif à 6 mois pourrait permettre à la province d’économiser de 42,9 à 84,5 millions de dollars en coûts annuels de traitement des maladies infantiles, ainsi que de 31,6 à 69,2 millions de dollars* en coûts de santé à long terme liés à l’obésité, à l’asthme et à la leucémie aiguë lymphoblastique en 2019.</a:t>
            </a:r>
          </a:p>
        </p:txBody>
      </p:sp>
      <p:sp>
        <p:nvSpPr>
          <p:cNvPr id="7" name="ZoneTexte 6">
            <a:extLst>
              <a:ext uri="{FF2B5EF4-FFF2-40B4-BE49-F238E27FC236}">
                <a16:creationId xmlns:a16="http://schemas.microsoft.com/office/drawing/2014/main" id="{FE67621E-76F9-1A6C-093B-6E48ED55F0A9}"/>
              </a:ext>
            </a:extLst>
          </p:cNvPr>
          <p:cNvSpPr txBox="1"/>
          <p:nvPr/>
        </p:nvSpPr>
        <p:spPr>
          <a:xfrm>
            <a:off x="715448" y="5568869"/>
            <a:ext cx="4957190" cy="462819"/>
          </a:xfrm>
          <a:prstGeom prst="rect">
            <a:avLst/>
          </a:prstGeom>
          <a:noFill/>
        </p:spPr>
        <p:txBody>
          <a:bodyPr wrap="square">
            <a:spAutoFit/>
          </a:bodyPr>
          <a:lstStyle/>
          <a:p>
            <a:pPr marL="0" marR="0" lvl="8" indent="0" algn="l" defTabSz="914400" rtl="0" eaLnBrk="1" fontAlgn="auto" latinLnBrk="0" hangingPunct="1">
              <a:lnSpc>
                <a:spcPct val="120000"/>
              </a:lnSpc>
              <a:spcBef>
                <a:spcPts val="1200"/>
              </a:spcBef>
              <a:spcAft>
                <a:spcPts val="0"/>
              </a:spcAft>
              <a:buClrTx/>
              <a:buSzTx/>
              <a:buFontTx/>
              <a:buNone/>
              <a:tabLst/>
              <a:defRPr/>
            </a:pPr>
            <a:r>
              <a:rPr kumimoji="0" lang="fr-FR" sz="1050" b="0" i="0" u="none" strike="noStrike" kern="1200" cap="none" spc="0" normalizeH="0" baseline="0" noProof="0">
                <a:ln>
                  <a:noFill/>
                </a:ln>
                <a:effectLst/>
                <a:uLnTx/>
                <a:uFillTx/>
                <a:latin typeface="Archivo Condensed Condensed" pitchFamily="2" charset="77"/>
                <a:ea typeface="+mn-ea"/>
                <a:cs typeface="Archivo Condensed Condensed" pitchFamily="2" charset="77"/>
              </a:rPr>
              <a:t>*Les chiffres initiaux dans l’étude sont en dollars US et ont été convertis en dollars canadiens, au taux de change de la Banque du Canada en vigueur en 2019.</a:t>
            </a:r>
            <a:endParaRPr kumimoji="0" lang="fr-FR" sz="1050" b="0" i="0" u="none" strike="noStrike" kern="1200" cap="none" spc="0" normalizeH="0" baseline="0" noProof="0">
              <a:ln>
                <a:noFill/>
              </a:ln>
              <a:solidFill>
                <a:srgbClr val="203B47"/>
              </a:solidFill>
              <a:effectLst/>
              <a:uLnTx/>
              <a:uFillTx/>
              <a:latin typeface="Archivo Condensed Condensed" pitchFamily="2" charset="77"/>
              <a:ea typeface="+mn-ea"/>
              <a:cs typeface="Archivo Condensed Condensed" pitchFamily="2" charset="77"/>
            </a:endParaRPr>
          </a:p>
        </p:txBody>
      </p:sp>
      <p:sp>
        <p:nvSpPr>
          <p:cNvPr id="13" name="Rounded Rectangle 28">
            <a:extLst>
              <a:ext uri="{FF2B5EF4-FFF2-40B4-BE49-F238E27FC236}">
                <a16:creationId xmlns:a16="http://schemas.microsoft.com/office/drawing/2014/main" id="{74206D51-AB76-9C00-885C-4A5F45EC3A5B}"/>
              </a:ext>
            </a:extLst>
          </p:cNvPr>
          <p:cNvSpPr/>
          <p:nvPr/>
        </p:nvSpPr>
        <p:spPr>
          <a:xfrm>
            <a:off x="6252261" y="1690687"/>
            <a:ext cx="5271507" cy="4355213"/>
          </a:xfrm>
          <a:prstGeom prst="roundRect">
            <a:avLst>
              <a:gd name="adj" fmla="val 3665"/>
            </a:avLst>
          </a:prstGeom>
          <a:solidFill>
            <a:schemeClr val="accent4">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20" name="Espace réservé du texte 3">
            <a:extLst>
              <a:ext uri="{FF2B5EF4-FFF2-40B4-BE49-F238E27FC236}">
                <a16:creationId xmlns:a16="http://schemas.microsoft.com/office/drawing/2014/main" id="{0CB0B154-A484-0362-0FCA-FDF140E590C2}"/>
              </a:ext>
            </a:extLst>
          </p:cNvPr>
          <p:cNvSpPr txBox="1">
            <a:spLocks/>
          </p:cNvSpPr>
          <p:nvPr/>
        </p:nvSpPr>
        <p:spPr>
          <a:xfrm>
            <a:off x="6420312" y="1809057"/>
            <a:ext cx="4720515"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lvl="2" indent="-285750">
              <a:buFont typeface="Arial" panose="020B0604020202020204" pitchFamily="34" charset="0"/>
              <a:buChar char="•"/>
            </a:pPr>
            <a:r>
              <a:rPr lang="fr-FR">
                <a:solidFill>
                  <a:schemeClr val="tx1"/>
                </a:solidFill>
              </a:rPr>
              <a:t>La prise d’un congé parental rémunéré grâce au Régime québécois d’assurance parentale offre des conditions favorables à l’allaitement en réduisant certaines contraintes, en permettant entre autres aux mères de passer plus de temps avec leur nouveau-né durant les premiers mois de leur vie.</a:t>
            </a:r>
          </a:p>
          <a:p>
            <a:pPr marL="285750" lvl="2" indent="-285750">
              <a:buFont typeface="Arial" panose="020B0604020202020204" pitchFamily="34" charset="0"/>
              <a:buChar char="•"/>
            </a:pPr>
            <a:r>
              <a:rPr lang="fr-FR">
                <a:solidFill>
                  <a:schemeClr val="tx1"/>
                </a:solidFill>
              </a:rPr>
              <a:t>Le soutien offert aux femmes qui désirent allaiter est aussi important. De nombreux organismes accompagnent les femmes qui le souhaitent.</a:t>
            </a:r>
          </a:p>
        </p:txBody>
      </p:sp>
    </p:spTree>
    <p:extLst>
      <p:ext uri="{BB962C8B-B14F-4D97-AF65-F5344CB8AC3E}">
        <p14:creationId xmlns:p14="http://schemas.microsoft.com/office/powerpoint/2010/main" val="1320502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D546BEF-675E-2DFB-2397-6A6B2DFD97FD}"/>
              </a:ext>
            </a:extLst>
          </p:cNvPr>
          <p:cNvSpPr>
            <a:spLocks noGrp="1"/>
          </p:cNvSpPr>
          <p:nvPr>
            <p:ph type="ftr" sz="quarter" idx="13"/>
          </p:nvPr>
        </p:nvSpPr>
        <p:spPr/>
        <p:txBody>
          <a:bodyPr/>
          <a:lstStyle/>
          <a:p>
            <a:r>
              <a:rPr lang="fr-CA">
                <a:solidFill>
                  <a:schemeClr val="tx1"/>
                </a:solidFill>
              </a:rPr>
              <a:t>Observatoire des tout-petits</a:t>
            </a:r>
            <a:endParaRPr lang="fr-CA" sz="1000">
              <a:solidFill>
                <a:schemeClr val="tx1"/>
              </a:solidFill>
            </a:endParaRPr>
          </a:p>
        </p:txBody>
      </p:sp>
      <p:sp>
        <p:nvSpPr>
          <p:cNvPr id="4" name="Espace réservé du numéro de diapositive 3">
            <a:extLst>
              <a:ext uri="{FF2B5EF4-FFF2-40B4-BE49-F238E27FC236}">
                <a16:creationId xmlns:a16="http://schemas.microsoft.com/office/drawing/2014/main" id="{5EEC369E-B089-A144-CA83-C4022F62A8D2}"/>
              </a:ext>
            </a:extLst>
          </p:cNvPr>
          <p:cNvSpPr>
            <a:spLocks noGrp="1"/>
          </p:cNvSpPr>
          <p:nvPr>
            <p:ph type="sldNum" sz="quarter" idx="14"/>
          </p:nvPr>
        </p:nvSpPr>
        <p:spPr/>
        <p:txBody>
          <a:bodyPr/>
          <a:lstStyle/>
          <a:p>
            <a:fld id="{17A260D5-0A9B-6D4D-ABBB-AE3076EC2542}" type="slidenum">
              <a:rPr lang="fr-CA" smtClean="0"/>
              <a:pPr/>
              <a:t>8</a:t>
            </a:fld>
            <a:endParaRPr lang="fr-CA" sz="1400"/>
          </a:p>
        </p:txBody>
      </p:sp>
      <p:sp>
        <p:nvSpPr>
          <p:cNvPr id="15" name="Titre 14">
            <a:extLst>
              <a:ext uri="{FF2B5EF4-FFF2-40B4-BE49-F238E27FC236}">
                <a16:creationId xmlns:a16="http://schemas.microsoft.com/office/drawing/2014/main" id="{B76165F4-9684-5C43-397A-74DFB0ED70F7}"/>
              </a:ext>
            </a:extLst>
          </p:cNvPr>
          <p:cNvSpPr>
            <a:spLocks noGrp="1"/>
          </p:cNvSpPr>
          <p:nvPr>
            <p:ph type="title"/>
          </p:nvPr>
        </p:nvSpPr>
        <p:spPr/>
        <p:txBody>
          <a:bodyPr/>
          <a:lstStyle/>
          <a:p>
            <a:r>
              <a:rPr kumimoji="0" lang="fr-CA" sz="3700" b="0" i="0" u="none" strike="noStrike" kern="1200" cap="none" spc="0" normalizeH="0" baseline="0" noProof="0">
                <a:ln>
                  <a:noFill/>
                </a:ln>
                <a:solidFill>
                  <a:srgbClr val="000000"/>
                </a:solidFill>
                <a:effectLst/>
                <a:uLnTx/>
                <a:uFillTx/>
                <a:latin typeface="Archivo Condensed Condensed Light" panose="020B0604020202020204" charset="0"/>
                <a:ea typeface="+mj-ea"/>
                <a:cs typeface="Archivo Condensed Condensed Light" panose="020B0604020202020204" charset="0"/>
              </a:rPr>
              <a:t>L’effet domino des investissements en petite enfance</a:t>
            </a:r>
            <a:endParaRPr lang="fr-CA"/>
          </a:p>
        </p:txBody>
      </p:sp>
      <p:sp>
        <p:nvSpPr>
          <p:cNvPr id="17" name="ZoneTexte 16">
            <a:extLst>
              <a:ext uri="{FF2B5EF4-FFF2-40B4-BE49-F238E27FC236}">
                <a16:creationId xmlns:a16="http://schemas.microsoft.com/office/drawing/2014/main" id="{9F9B73B5-3D0C-9864-8979-B0240589892D}"/>
              </a:ext>
            </a:extLst>
          </p:cNvPr>
          <p:cNvSpPr txBox="1"/>
          <p:nvPr/>
        </p:nvSpPr>
        <p:spPr>
          <a:xfrm>
            <a:off x="3138628" y="2061349"/>
            <a:ext cx="7179117" cy="1392304"/>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Investir dès la grossesse </a:t>
            </a:r>
            <a:r>
              <a:rPr kumimoji="0" lang="fr-CA" sz="1800" b="0" i="0" u="none" strike="noStrike" kern="1200" cap="none" spc="0" normalizeH="0" baseline="0" noProof="0">
                <a:ln>
                  <a:noFill/>
                </a:ln>
                <a:solidFill>
                  <a:srgbClr val="000000"/>
                </a:solidFill>
                <a:effectLst/>
                <a:uLnTx/>
                <a:uFillTx/>
                <a:latin typeface="Archivo" pitchFamily="2" charset="0"/>
                <a:ea typeface="Aptos" panose="020B0004020202020204" pitchFamily="34" charset="0"/>
                <a:cs typeface="Archivo" pitchFamily="2" charset="0"/>
              </a:rPr>
              <a:t>pour </a:t>
            </a:r>
            <a:r>
              <a:rPr kumimoji="0" lang="fr-CA" sz="1800" b="1" i="0" u="none" strike="noStrike" kern="1200" cap="none" spc="0" normalizeH="0" baseline="0" noProof="0">
                <a:ln>
                  <a:noFill/>
                </a:ln>
                <a:solidFill>
                  <a:srgbClr val="000000"/>
                </a:solidFill>
                <a:effectLst/>
                <a:uLnTx/>
                <a:uFillTx/>
                <a:latin typeface="Archivo" pitchFamily="2" charset="0"/>
                <a:ea typeface="Aptos" panose="020B0004020202020204" pitchFamily="34" charset="0"/>
                <a:cs typeface="Archivo" pitchFamily="2" charset="0"/>
              </a:rPr>
              <a:t>soutenir les parents </a:t>
            </a:r>
            <a:r>
              <a:rPr kumimoji="0" lang="fr-CA" sz="1800" b="0" i="0" u="none" strike="noStrike" kern="1200" cap="none" spc="0" normalizeH="0" baseline="0" noProof="0">
                <a:ln>
                  <a:noFill/>
                </a:ln>
                <a:solidFill>
                  <a:srgbClr val="000000"/>
                </a:solidFill>
                <a:effectLst/>
                <a:uLnTx/>
                <a:uFillTx/>
                <a:latin typeface="Archivo" pitchFamily="2" charset="0"/>
                <a:ea typeface="Aptos" panose="020B0004020202020204" pitchFamily="34" charset="0"/>
                <a:cs typeface="Archivo" pitchFamily="2" charset="0"/>
              </a:rPr>
              <a:t>dans leur rôle ou agir tôt auprès d’un enfant pour </a:t>
            </a:r>
            <a:r>
              <a:rPr kumimoji="0" lang="fr-CA" sz="1800" b="1" i="0" u="none" strike="noStrike" kern="1200" cap="none" spc="0" normalizeH="0" baseline="0" noProof="0">
                <a:ln>
                  <a:noFill/>
                </a:ln>
                <a:solidFill>
                  <a:srgbClr val="000000"/>
                </a:solidFill>
                <a:effectLst/>
                <a:uLnTx/>
                <a:uFillTx/>
                <a:latin typeface="Archivo" pitchFamily="2" charset="0"/>
                <a:ea typeface="Aptos" panose="020B0004020202020204" pitchFamily="34" charset="0"/>
                <a:cs typeface="Archivo" pitchFamily="2" charset="0"/>
              </a:rPr>
              <a:t>atténuer les difficultés </a:t>
            </a:r>
            <a:r>
              <a:rPr kumimoji="0" lang="fr-CA" sz="1800" b="0" i="0" u="none" strike="noStrike" kern="1200" cap="none" spc="0" normalizeH="0" baseline="0" noProof="0">
                <a:ln>
                  <a:noFill/>
                </a:ln>
                <a:solidFill>
                  <a:srgbClr val="000000"/>
                </a:solidFill>
                <a:effectLst/>
                <a:uLnTx/>
                <a:uFillTx/>
                <a:latin typeface="Archivo" pitchFamily="2" charset="0"/>
                <a:ea typeface="Aptos" panose="020B0004020202020204" pitchFamily="34" charset="0"/>
                <a:cs typeface="Archivo" pitchFamily="2" charset="0"/>
              </a:rPr>
              <a:t>développementales permet de mettre en place des </a:t>
            </a:r>
            <a:r>
              <a:rPr kumimoji="0" lang="fr-CA" sz="1800" b="0" i="0" u="none" strike="noStrike" kern="1200" cap="none" spc="0" normalizeH="0" baseline="0" noProof="0">
                <a:ln>
                  <a:noFill/>
                </a:ln>
                <a:solidFill>
                  <a:srgbClr val="000000"/>
                </a:solidFill>
                <a:effectLst/>
                <a:uLnTx/>
                <a:uFillTx/>
                <a:latin typeface="Archivo" pitchFamily="2" charset="0"/>
                <a:ea typeface="+mn-ea"/>
                <a:cs typeface="Archivo" pitchFamily="2" charset="0"/>
              </a:rPr>
              <a:t>conditions</a:t>
            </a:r>
            <a:r>
              <a:rPr kumimoji="0" lang="fr-CA" sz="1800" b="0" i="0" u="none" strike="noStrike" kern="1200" cap="none" spc="0" normalizeH="0" baseline="0" noProof="0">
                <a:ln>
                  <a:noFill/>
                </a:ln>
                <a:solidFill>
                  <a:srgbClr val="000000"/>
                </a:solidFill>
                <a:effectLst/>
                <a:uLnTx/>
                <a:uFillTx/>
                <a:latin typeface="Archivo" pitchFamily="2" charset="0"/>
                <a:ea typeface="Aptos" panose="020B0004020202020204" pitchFamily="34" charset="0"/>
                <a:cs typeface="Archivo" pitchFamily="2" charset="0"/>
              </a:rPr>
              <a:t> favorables au développement du plein potentiel des tout-petits. </a:t>
            </a: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8" name="ZoneTexte 17">
            <a:extLst>
              <a:ext uri="{FF2B5EF4-FFF2-40B4-BE49-F238E27FC236}">
                <a16:creationId xmlns:a16="http://schemas.microsoft.com/office/drawing/2014/main" id="{BC129E90-4269-1A0F-B666-CD1E9E3F0621}"/>
              </a:ext>
            </a:extLst>
          </p:cNvPr>
          <p:cNvSpPr txBox="1"/>
          <p:nvPr/>
        </p:nvSpPr>
        <p:spPr>
          <a:xfrm>
            <a:off x="3163062" y="4062590"/>
            <a:ext cx="7493413" cy="1392304"/>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Ces conditions favorables augmentent les possibilités d’</a:t>
            </a:r>
            <a:r>
              <a:rPr kumimoji="0" lang="fr-FR" sz="1800" b="1" i="0" u="none" strike="noStrike" kern="1200" cap="none" spc="0" normalizeH="0" baseline="0" noProof="0">
                <a:ln>
                  <a:noFill/>
                </a:ln>
                <a:solidFill>
                  <a:srgbClr val="000000"/>
                </a:solidFill>
                <a:effectLst/>
                <a:uLnTx/>
                <a:uFillTx/>
                <a:latin typeface="Archivo"/>
                <a:ea typeface="+mn-ea"/>
                <a:cs typeface="+mn-cs"/>
              </a:rPr>
              <a:t>acquérir les compétences nécessaires pour la maternelle</a:t>
            </a:r>
            <a:r>
              <a:rPr kumimoji="0" lang="fr-FR" sz="1800" b="0" i="0" u="none" strike="noStrike" kern="1200" cap="none" spc="0" normalizeH="0" baseline="0" noProof="0">
                <a:ln>
                  <a:noFill/>
                </a:ln>
                <a:solidFill>
                  <a:srgbClr val="000000"/>
                </a:solidFill>
                <a:effectLst/>
                <a:uLnTx/>
                <a:uFillTx/>
                <a:latin typeface="Archivo"/>
                <a:ea typeface="+mn-ea"/>
                <a:cs typeface="+mn-cs"/>
              </a:rPr>
              <a:t>. Cela peut se traduire chez les tout-petits par de la confiance en soi et de la curiosité envers les nouveaux apprentissages, par exemple.</a:t>
            </a:r>
          </a:p>
        </p:txBody>
      </p:sp>
      <p:grpSp>
        <p:nvGrpSpPr>
          <p:cNvPr id="19" name="Groupe 18">
            <a:extLst>
              <a:ext uri="{FF2B5EF4-FFF2-40B4-BE49-F238E27FC236}">
                <a16:creationId xmlns:a16="http://schemas.microsoft.com/office/drawing/2014/main" id="{F4BA054B-25DC-EDA7-3959-F1E76D687B77}"/>
              </a:ext>
            </a:extLst>
          </p:cNvPr>
          <p:cNvGrpSpPr>
            <a:grpSpLocks noChangeAspect="1"/>
          </p:cNvGrpSpPr>
          <p:nvPr/>
        </p:nvGrpSpPr>
        <p:grpSpPr>
          <a:xfrm>
            <a:off x="1097478" y="1892016"/>
            <a:ext cx="1738719" cy="1738719"/>
            <a:chOff x="4507140" y="2273299"/>
            <a:chExt cx="3162625" cy="3162624"/>
          </a:xfrm>
        </p:grpSpPr>
        <p:grpSp>
          <p:nvGrpSpPr>
            <p:cNvPr id="20" name="Graphique 4">
              <a:extLst>
                <a:ext uri="{FF2B5EF4-FFF2-40B4-BE49-F238E27FC236}">
                  <a16:creationId xmlns:a16="http://schemas.microsoft.com/office/drawing/2014/main" id="{229F2CBA-39C9-074D-D2AB-6DC7CF47B97C}"/>
                </a:ext>
              </a:extLst>
            </p:cNvPr>
            <p:cNvGrpSpPr/>
            <p:nvPr/>
          </p:nvGrpSpPr>
          <p:grpSpPr>
            <a:xfrm>
              <a:off x="4507140" y="2273299"/>
              <a:ext cx="3162625" cy="3162624"/>
              <a:chOff x="8430708" y="2045508"/>
              <a:chExt cx="3162625" cy="3162624"/>
            </a:xfrm>
          </p:grpSpPr>
          <p:sp>
            <p:nvSpPr>
              <p:cNvPr id="55" name="Ellipse 54">
                <a:extLst>
                  <a:ext uri="{FF2B5EF4-FFF2-40B4-BE49-F238E27FC236}">
                    <a16:creationId xmlns:a16="http://schemas.microsoft.com/office/drawing/2014/main" id="{9D0CFF02-6B3B-0F47-19DA-A227908FEDC3}"/>
                  </a:ext>
                </a:extLst>
              </p:cNvPr>
              <p:cNvSpPr/>
              <p:nvPr/>
            </p:nvSpPr>
            <p:spPr>
              <a:xfrm>
                <a:off x="8430708" y="2045508"/>
                <a:ext cx="3162625" cy="3162624"/>
              </a:xfrm>
              <a:prstGeom prst="ellipse">
                <a:avLst/>
              </a:prstGeom>
              <a:solidFill>
                <a:schemeClr val="bg2"/>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a:ln>
                      <a:noFill/>
                    </a:ln>
                    <a:solidFill>
                      <a:srgbClr val="000000"/>
                    </a:solidFill>
                    <a:effectLst/>
                    <a:uLnTx/>
                    <a:uFillTx/>
                    <a:latin typeface="Archivo"/>
                    <a:ea typeface="+mn-ea"/>
                    <a:cs typeface="+mn-cs"/>
                  </a:rPr>
                  <a:t>            </a:t>
                </a:r>
                <a:endParaRPr kumimoji="0" lang="fr-CA" sz="1800" b="1" i="0" u="none" strike="noStrike" kern="1200" cap="none" spc="0" normalizeH="0" baseline="0" noProof="0">
                  <a:ln>
                    <a:noFill/>
                  </a:ln>
                  <a:solidFill>
                    <a:srgbClr val="EFBBCD"/>
                  </a:solidFill>
                  <a:effectLst/>
                  <a:uLnTx/>
                  <a:uFillTx/>
                  <a:latin typeface="Archivo Black" pitchFamily="2" charset="0"/>
                  <a:ea typeface="+mn-ea"/>
                  <a:cs typeface="Archivo Black" pitchFamily="2" charset="0"/>
                </a:endParaRPr>
              </a:p>
            </p:txBody>
          </p:sp>
          <p:grpSp>
            <p:nvGrpSpPr>
              <p:cNvPr id="56" name="Graphique 4">
                <a:extLst>
                  <a:ext uri="{FF2B5EF4-FFF2-40B4-BE49-F238E27FC236}">
                    <a16:creationId xmlns:a16="http://schemas.microsoft.com/office/drawing/2014/main" id="{7E51FF01-9CE6-D9DD-E493-009F94F5C47A}"/>
                  </a:ext>
                </a:extLst>
              </p:cNvPr>
              <p:cNvGrpSpPr/>
              <p:nvPr/>
            </p:nvGrpSpPr>
            <p:grpSpPr>
              <a:xfrm>
                <a:off x="8590764" y="2433626"/>
                <a:ext cx="2842511" cy="2650607"/>
                <a:chOff x="8590764" y="2433626"/>
                <a:chExt cx="2842511" cy="2650607"/>
              </a:xfrm>
              <a:solidFill>
                <a:srgbClr val="DA8CB4"/>
              </a:solidFill>
            </p:grpSpPr>
            <p:sp>
              <p:nvSpPr>
                <p:cNvPr id="57" name="Forme libre 183">
                  <a:extLst>
                    <a:ext uri="{FF2B5EF4-FFF2-40B4-BE49-F238E27FC236}">
                      <a16:creationId xmlns:a16="http://schemas.microsoft.com/office/drawing/2014/main" id="{B06936B3-A324-3335-CDA8-780E3CDEA36A}"/>
                    </a:ext>
                  </a:extLst>
                </p:cNvPr>
                <p:cNvSpPr/>
                <p:nvPr/>
              </p:nvSpPr>
              <p:spPr>
                <a:xfrm>
                  <a:off x="8590764" y="2433626"/>
                  <a:ext cx="1318617" cy="2610748"/>
                </a:xfrm>
                <a:custGeom>
                  <a:avLst/>
                  <a:gdLst>
                    <a:gd name="csX0" fmla="*/ 391872 w 1318617"/>
                    <a:gd name="csY0" fmla="*/ 2154735 h 2610748"/>
                    <a:gd name="csX1" fmla="*/ 12649 w 1318617"/>
                    <a:gd name="csY1" fmla="*/ 1193198 h 2610748"/>
                    <a:gd name="csX2" fmla="*/ 627502 w 1318617"/>
                    <a:gd name="csY2" fmla="*/ 29512 h 2610748"/>
                    <a:gd name="csX3" fmla="*/ 616327 w 1318617"/>
                    <a:gd name="csY3" fmla="*/ 82033 h 2610748"/>
                    <a:gd name="csX4" fmla="*/ 628713 w 1318617"/>
                    <a:gd name="csY4" fmla="*/ 84655 h 2610748"/>
                    <a:gd name="csX5" fmla="*/ 644506 w 1318617"/>
                    <a:gd name="csY5" fmla="*/ 10355 h 2610748"/>
                    <a:gd name="csX6" fmla="*/ 569246 w 1318617"/>
                    <a:gd name="csY6" fmla="*/ 0 h 2610748"/>
                    <a:gd name="csX7" fmla="*/ 567511 w 1318617"/>
                    <a:gd name="csY7" fmla="*/ 12540 h 2610748"/>
                    <a:gd name="csX8" fmla="*/ 619487 w 1318617"/>
                    <a:gd name="csY8" fmla="*/ 19681 h 2610748"/>
                    <a:gd name="csX9" fmla="*/ 0 w 1318617"/>
                    <a:gd name="csY9" fmla="*/ 1193198 h 2610748"/>
                    <a:gd name="csX10" fmla="*/ 382626 w 1318617"/>
                    <a:gd name="csY10" fmla="*/ 2163369 h 2610748"/>
                    <a:gd name="csX11" fmla="*/ 1317703 w 1318617"/>
                    <a:gd name="csY11" fmla="*/ 2610748 h 2610748"/>
                    <a:gd name="csX12" fmla="*/ 1318617 w 1318617"/>
                    <a:gd name="csY12" fmla="*/ 2598124 h 2610748"/>
                    <a:gd name="csX13" fmla="*/ 391872 w 1318617"/>
                    <a:gd name="csY13" fmla="*/ 2154735 h 26107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617" h="2610748">
                      <a:moveTo>
                        <a:pt x="391872" y="2154735"/>
                      </a:moveTo>
                      <a:cubicBezTo>
                        <a:pt x="147325" y="1893042"/>
                        <a:pt x="12649" y="1551563"/>
                        <a:pt x="12649" y="1193198"/>
                      </a:cubicBezTo>
                      <a:cubicBezTo>
                        <a:pt x="12649" y="726812"/>
                        <a:pt x="242338" y="292706"/>
                        <a:pt x="627502" y="29512"/>
                      </a:cubicBezTo>
                      <a:lnTo>
                        <a:pt x="616327" y="82033"/>
                      </a:lnTo>
                      <a:lnTo>
                        <a:pt x="628713" y="84655"/>
                      </a:lnTo>
                      <a:lnTo>
                        <a:pt x="644506" y="10355"/>
                      </a:lnTo>
                      <a:lnTo>
                        <a:pt x="569246" y="0"/>
                      </a:lnTo>
                      <a:lnTo>
                        <a:pt x="567511" y="12540"/>
                      </a:lnTo>
                      <a:lnTo>
                        <a:pt x="619487" y="19681"/>
                      </a:lnTo>
                      <a:cubicBezTo>
                        <a:pt x="231398" y="285295"/>
                        <a:pt x="0" y="722984"/>
                        <a:pt x="0" y="1193198"/>
                      </a:cubicBezTo>
                      <a:cubicBezTo>
                        <a:pt x="0" y="1554787"/>
                        <a:pt x="135886" y="1899330"/>
                        <a:pt x="382626" y="2163369"/>
                      </a:cubicBezTo>
                      <a:cubicBezTo>
                        <a:pt x="628167" y="2426124"/>
                        <a:pt x="960246" y="2585005"/>
                        <a:pt x="1317703" y="2610748"/>
                      </a:cubicBezTo>
                      <a:lnTo>
                        <a:pt x="1318617" y="2598124"/>
                      </a:lnTo>
                      <a:cubicBezTo>
                        <a:pt x="964347" y="2572615"/>
                        <a:pt x="635221" y="2415155"/>
                        <a:pt x="391872" y="2154735"/>
                      </a:cubicBezTo>
                      <a:close/>
                    </a:path>
                  </a:pathLst>
                </a:custGeom>
                <a:solidFill>
                  <a:schemeClr val="accent5"/>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8" name="Forme libre 184">
                  <a:extLst>
                    <a:ext uri="{FF2B5EF4-FFF2-40B4-BE49-F238E27FC236}">
                      <a16:creationId xmlns:a16="http://schemas.microsoft.com/office/drawing/2014/main" id="{3786F1F4-C161-29E8-B21A-0D28293DCA90}"/>
                    </a:ext>
                  </a:extLst>
                </p:cNvPr>
                <p:cNvSpPr/>
                <p:nvPr/>
              </p:nvSpPr>
              <p:spPr>
                <a:xfrm>
                  <a:off x="10114885" y="2438689"/>
                  <a:ext cx="1318390" cy="2645544"/>
                </a:xfrm>
                <a:custGeom>
                  <a:avLst/>
                  <a:gdLst>
                    <a:gd name="csX0" fmla="*/ 677371 w 1318390"/>
                    <a:gd name="csY0" fmla="*/ 0 h 2645544"/>
                    <a:gd name="csX1" fmla="*/ 670428 w 1318390"/>
                    <a:gd name="csY1" fmla="*/ 10562 h 2645544"/>
                    <a:gd name="csX2" fmla="*/ 1305742 w 1318390"/>
                    <a:gd name="csY2" fmla="*/ 1188136 h 2645544"/>
                    <a:gd name="csX3" fmla="*/ 930824 w 1318390"/>
                    <a:gd name="csY3" fmla="*/ 2145040 h 2645544"/>
                    <a:gd name="csX4" fmla="*/ 24351 w 1318390"/>
                    <a:gd name="csY4" fmla="*/ 2590992 h 2645544"/>
                    <a:gd name="csX5" fmla="*/ 59902 w 1318390"/>
                    <a:gd name="csY5" fmla="*/ 2550962 h 2645544"/>
                    <a:gd name="csX6" fmla="*/ 50427 w 1318390"/>
                    <a:gd name="csY6" fmla="*/ 2542565 h 2645544"/>
                    <a:gd name="csX7" fmla="*/ 0 w 1318390"/>
                    <a:gd name="csY7" fmla="*/ 2599372 h 2645544"/>
                    <a:gd name="csX8" fmla="*/ 60326 w 1318390"/>
                    <a:gd name="csY8" fmla="*/ 2645544 h 2645544"/>
                    <a:gd name="csX9" fmla="*/ 68028 w 1318390"/>
                    <a:gd name="csY9" fmla="*/ 2635497 h 2645544"/>
                    <a:gd name="csX10" fmla="*/ 26224 w 1318390"/>
                    <a:gd name="csY10" fmla="*/ 2603514 h 2645544"/>
                    <a:gd name="csX11" fmla="*/ 940113 w 1318390"/>
                    <a:gd name="csY11" fmla="*/ 2153638 h 2645544"/>
                    <a:gd name="csX12" fmla="*/ 1318391 w 1318390"/>
                    <a:gd name="csY12" fmla="*/ 1188136 h 2645544"/>
                    <a:gd name="csX13" fmla="*/ 677371 w 1318390"/>
                    <a:gd name="csY13" fmla="*/ 0 h 264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390" h="2645544">
                      <a:moveTo>
                        <a:pt x="677371" y="0"/>
                      </a:moveTo>
                      <a:lnTo>
                        <a:pt x="670428" y="10562"/>
                      </a:lnTo>
                      <a:cubicBezTo>
                        <a:pt x="1068236" y="272335"/>
                        <a:pt x="1305742" y="712549"/>
                        <a:pt x="1305742" y="1188136"/>
                      </a:cubicBezTo>
                      <a:cubicBezTo>
                        <a:pt x="1305742" y="1544166"/>
                        <a:pt x="1172592" y="1884002"/>
                        <a:pt x="930824" y="2145040"/>
                      </a:cubicBezTo>
                      <a:cubicBezTo>
                        <a:pt x="692948" y="2401884"/>
                        <a:pt x="371408" y="2559917"/>
                        <a:pt x="24351" y="2590992"/>
                      </a:cubicBezTo>
                      <a:lnTo>
                        <a:pt x="59902" y="2550962"/>
                      </a:lnTo>
                      <a:lnTo>
                        <a:pt x="50427" y="2542565"/>
                      </a:lnTo>
                      <a:lnTo>
                        <a:pt x="0" y="2599372"/>
                      </a:lnTo>
                      <a:lnTo>
                        <a:pt x="60326" y="2645544"/>
                      </a:lnTo>
                      <a:lnTo>
                        <a:pt x="68028" y="2635497"/>
                      </a:lnTo>
                      <a:lnTo>
                        <a:pt x="26224" y="2603514"/>
                      </a:lnTo>
                      <a:cubicBezTo>
                        <a:pt x="376111" y="2571999"/>
                        <a:pt x="700267" y="2412597"/>
                        <a:pt x="940113" y="2153638"/>
                      </a:cubicBezTo>
                      <a:cubicBezTo>
                        <a:pt x="1184043" y="1890240"/>
                        <a:pt x="1318391" y="1547353"/>
                        <a:pt x="1318391" y="1188136"/>
                      </a:cubicBezTo>
                      <a:cubicBezTo>
                        <a:pt x="1318391" y="708281"/>
                        <a:pt x="1078760" y="264114"/>
                        <a:pt x="677371" y="0"/>
                      </a:cubicBezTo>
                      <a:close/>
                    </a:path>
                  </a:pathLst>
                </a:custGeom>
                <a:solidFill>
                  <a:schemeClr val="accent5"/>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21" name="Graphique 9">
              <a:extLst>
                <a:ext uri="{FF2B5EF4-FFF2-40B4-BE49-F238E27FC236}">
                  <a16:creationId xmlns:a16="http://schemas.microsoft.com/office/drawing/2014/main" id="{41A4E5CF-A3DA-40CE-C33C-E3FA536D9477}"/>
                </a:ext>
              </a:extLst>
            </p:cNvPr>
            <p:cNvGrpSpPr/>
            <p:nvPr/>
          </p:nvGrpSpPr>
          <p:grpSpPr>
            <a:xfrm>
              <a:off x="5409267" y="2416726"/>
              <a:ext cx="1384590" cy="239391"/>
              <a:chOff x="5409430" y="2416726"/>
              <a:chExt cx="1384590" cy="239391"/>
            </a:xfrm>
            <a:solidFill>
              <a:srgbClr val="212020"/>
            </a:solidFill>
          </p:grpSpPr>
          <p:sp>
            <p:nvSpPr>
              <p:cNvPr id="29" name="Forme libre 119">
                <a:extLst>
                  <a:ext uri="{FF2B5EF4-FFF2-40B4-BE49-F238E27FC236}">
                    <a16:creationId xmlns:a16="http://schemas.microsoft.com/office/drawing/2014/main" id="{C3456198-27A3-C5E8-6A11-FA2C138A710D}"/>
                  </a:ext>
                </a:extLst>
              </p:cNvPr>
              <p:cNvSpPr/>
              <p:nvPr/>
            </p:nvSpPr>
            <p:spPr>
              <a:xfrm>
                <a:off x="5409430" y="2589136"/>
                <a:ext cx="63146" cy="66981"/>
              </a:xfrm>
              <a:custGeom>
                <a:avLst/>
                <a:gdLst>
                  <a:gd name="csX0" fmla="*/ 46990 w 63146"/>
                  <a:gd name="csY0" fmla="*/ 61936 h 66981"/>
                  <a:gd name="csX1" fmla="*/ 37811 w 63146"/>
                  <a:gd name="csY1" fmla="*/ 65796 h 66981"/>
                  <a:gd name="csX2" fmla="*/ 28850 w 63146"/>
                  <a:gd name="csY2" fmla="*/ 66950 h 66981"/>
                  <a:gd name="csX3" fmla="*/ 20913 w 63146"/>
                  <a:gd name="csY3" fmla="*/ 64617 h 66981"/>
                  <a:gd name="csX4" fmla="*/ 14769 w 63146"/>
                  <a:gd name="csY4" fmla="*/ 57889 h 66981"/>
                  <a:gd name="csX5" fmla="*/ 14372 w 63146"/>
                  <a:gd name="csY5" fmla="*/ 57070 h 66981"/>
                  <a:gd name="csX6" fmla="*/ 13962 w 63146"/>
                  <a:gd name="csY6" fmla="*/ 56226 h 66981"/>
                  <a:gd name="csX7" fmla="*/ 21726 w 63146"/>
                  <a:gd name="csY7" fmla="*/ 51994 h 66981"/>
                  <a:gd name="csX8" fmla="*/ 22111 w 63146"/>
                  <a:gd name="csY8" fmla="*/ 52788 h 66981"/>
                  <a:gd name="csX9" fmla="*/ 22576 w 63146"/>
                  <a:gd name="csY9" fmla="*/ 53744 h 66981"/>
                  <a:gd name="csX10" fmla="*/ 27510 w 63146"/>
                  <a:gd name="csY10" fmla="*/ 58187 h 66981"/>
                  <a:gd name="csX11" fmla="*/ 34721 w 63146"/>
                  <a:gd name="csY11" fmla="*/ 58609 h 66981"/>
                  <a:gd name="csX12" fmla="*/ 43124 w 63146"/>
                  <a:gd name="csY12" fmla="*/ 55444 h 66981"/>
                  <a:gd name="csX13" fmla="*/ 47083 w 63146"/>
                  <a:gd name="csY13" fmla="*/ 52962 h 66981"/>
                  <a:gd name="csX14" fmla="*/ 50751 w 63146"/>
                  <a:gd name="csY14" fmla="*/ 49871 h 66981"/>
                  <a:gd name="csX15" fmla="*/ 53419 w 63146"/>
                  <a:gd name="csY15" fmla="*/ 46309 h 66981"/>
                  <a:gd name="csX16" fmla="*/ 54567 w 63146"/>
                  <a:gd name="csY16" fmla="*/ 42437 h 66981"/>
                  <a:gd name="csX17" fmla="*/ 53481 w 63146"/>
                  <a:gd name="csY17" fmla="*/ 38254 h 66981"/>
                  <a:gd name="csX18" fmla="*/ 49410 w 63146"/>
                  <a:gd name="csY18" fmla="*/ 34531 h 66981"/>
                  <a:gd name="csX19" fmla="*/ 43620 w 63146"/>
                  <a:gd name="csY19" fmla="*/ 33811 h 66981"/>
                  <a:gd name="csX20" fmla="*/ 36601 w 63146"/>
                  <a:gd name="csY20" fmla="*/ 34903 h 66981"/>
                  <a:gd name="csX21" fmla="*/ 28856 w 63146"/>
                  <a:gd name="csY21" fmla="*/ 36777 h 66981"/>
                  <a:gd name="csX22" fmla="*/ 20975 w 63146"/>
                  <a:gd name="csY22" fmla="*/ 38391 h 66981"/>
                  <a:gd name="csX23" fmla="*/ 13522 w 63146"/>
                  <a:gd name="csY23" fmla="*/ 38676 h 66981"/>
                  <a:gd name="csX24" fmla="*/ 7006 w 63146"/>
                  <a:gd name="csY24" fmla="*/ 36628 h 66981"/>
                  <a:gd name="csX25" fmla="*/ 1985 w 63146"/>
                  <a:gd name="csY25" fmla="*/ 31167 h 66981"/>
                  <a:gd name="csX26" fmla="*/ 5 w 63146"/>
                  <a:gd name="csY26" fmla="*/ 24179 h 66981"/>
                  <a:gd name="csX27" fmla="*/ 1669 w 63146"/>
                  <a:gd name="csY27" fmla="*/ 17229 h 66981"/>
                  <a:gd name="csX28" fmla="*/ 6999 w 63146"/>
                  <a:gd name="csY28" fmla="*/ 10551 h 66981"/>
                  <a:gd name="csX29" fmla="*/ 15911 w 63146"/>
                  <a:gd name="csY29" fmla="*/ 4370 h 66981"/>
                  <a:gd name="csX30" fmla="*/ 24556 w 63146"/>
                  <a:gd name="csY30" fmla="*/ 870 h 66981"/>
                  <a:gd name="csX31" fmla="*/ 32729 w 63146"/>
                  <a:gd name="csY31" fmla="*/ 76 h 66981"/>
                  <a:gd name="csX32" fmla="*/ 39847 w 63146"/>
                  <a:gd name="csY32" fmla="*/ 2446 h 66981"/>
                  <a:gd name="csX33" fmla="*/ 45308 w 63146"/>
                  <a:gd name="csY33" fmla="*/ 8603 h 66981"/>
                  <a:gd name="csX34" fmla="*/ 45823 w 63146"/>
                  <a:gd name="csY34" fmla="*/ 9583 h 66981"/>
                  <a:gd name="csX35" fmla="*/ 38227 w 63146"/>
                  <a:gd name="csY35" fmla="*/ 13716 h 66981"/>
                  <a:gd name="csX36" fmla="*/ 37557 w 63146"/>
                  <a:gd name="csY36" fmla="*/ 12512 h 66981"/>
                  <a:gd name="csX37" fmla="*/ 33312 w 63146"/>
                  <a:gd name="csY37" fmla="*/ 8739 h 66981"/>
                  <a:gd name="csX38" fmla="*/ 27020 w 63146"/>
                  <a:gd name="csY38" fmla="*/ 8280 h 66981"/>
                  <a:gd name="csX39" fmla="*/ 19765 w 63146"/>
                  <a:gd name="csY39" fmla="*/ 10874 h 66981"/>
                  <a:gd name="csX40" fmla="*/ 12194 w 63146"/>
                  <a:gd name="csY40" fmla="*/ 16211 h 66981"/>
                  <a:gd name="csX41" fmla="*/ 8824 w 63146"/>
                  <a:gd name="csY41" fmla="*/ 21511 h 66981"/>
                  <a:gd name="csX42" fmla="*/ 9401 w 63146"/>
                  <a:gd name="csY42" fmla="*/ 26289 h 66981"/>
                  <a:gd name="csX43" fmla="*/ 13261 w 63146"/>
                  <a:gd name="csY43" fmla="*/ 29640 h 66981"/>
                  <a:gd name="csX44" fmla="*/ 18952 w 63146"/>
                  <a:gd name="csY44" fmla="*/ 30162 h 66981"/>
                  <a:gd name="csX45" fmla="*/ 25940 w 63146"/>
                  <a:gd name="csY45" fmla="*/ 28920 h 66981"/>
                  <a:gd name="csX46" fmla="*/ 33685 w 63146"/>
                  <a:gd name="csY46" fmla="*/ 27059 h 66981"/>
                  <a:gd name="csX47" fmla="*/ 41547 w 63146"/>
                  <a:gd name="csY47" fmla="*/ 25495 h 66981"/>
                  <a:gd name="csX48" fmla="*/ 49044 w 63146"/>
                  <a:gd name="csY48" fmla="*/ 25197 h 66981"/>
                  <a:gd name="csX49" fmla="*/ 55591 w 63146"/>
                  <a:gd name="csY49" fmla="*/ 27295 h 66981"/>
                  <a:gd name="csX50" fmla="*/ 60630 w 63146"/>
                  <a:gd name="csY50" fmla="*/ 32880 h 66981"/>
                  <a:gd name="csX51" fmla="*/ 62951 w 63146"/>
                  <a:gd name="csY51" fmla="*/ 44063 h 66981"/>
                  <a:gd name="csX52" fmla="*/ 57875 w 63146"/>
                  <a:gd name="csY52" fmla="*/ 53793 h 66981"/>
                  <a:gd name="csX53" fmla="*/ 46990 w 63146"/>
                  <a:gd name="csY53" fmla="*/ 61936 h 669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63146" h="66981">
                    <a:moveTo>
                      <a:pt x="46990" y="61936"/>
                    </a:moveTo>
                    <a:cubicBezTo>
                      <a:pt x="43974" y="63586"/>
                      <a:pt x="40921" y="64877"/>
                      <a:pt x="37811" y="65796"/>
                    </a:cubicBezTo>
                    <a:cubicBezTo>
                      <a:pt x="34715" y="66714"/>
                      <a:pt x="31711" y="67099"/>
                      <a:pt x="28850" y="66950"/>
                    </a:cubicBezTo>
                    <a:cubicBezTo>
                      <a:pt x="25958" y="66813"/>
                      <a:pt x="23321" y="66031"/>
                      <a:pt x="20913" y="64617"/>
                    </a:cubicBezTo>
                    <a:cubicBezTo>
                      <a:pt x="18480" y="63214"/>
                      <a:pt x="16432" y="60967"/>
                      <a:pt x="14769" y="57889"/>
                    </a:cubicBezTo>
                    <a:cubicBezTo>
                      <a:pt x="14626" y="57629"/>
                      <a:pt x="14484" y="57343"/>
                      <a:pt x="14372" y="57070"/>
                    </a:cubicBezTo>
                    <a:cubicBezTo>
                      <a:pt x="14248" y="56772"/>
                      <a:pt x="14105" y="56499"/>
                      <a:pt x="13962" y="56226"/>
                    </a:cubicBezTo>
                    <a:lnTo>
                      <a:pt x="21726" y="51994"/>
                    </a:lnTo>
                    <a:cubicBezTo>
                      <a:pt x="21819" y="52155"/>
                      <a:pt x="21943" y="52416"/>
                      <a:pt x="22111" y="52788"/>
                    </a:cubicBezTo>
                    <a:cubicBezTo>
                      <a:pt x="22278" y="53148"/>
                      <a:pt x="22433" y="53471"/>
                      <a:pt x="22576" y="53744"/>
                    </a:cubicBezTo>
                    <a:cubicBezTo>
                      <a:pt x="23743" y="55891"/>
                      <a:pt x="25406" y="57368"/>
                      <a:pt x="27510" y="58187"/>
                    </a:cubicBezTo>
                    <a:cubicBezTo>
                      <a:pt x="29638" y="58982"/>
                      <a:pt x="32034" y="59131"/>
                      <a:pt x="34721" y="58609"/>
                    </a:cubicBezTo>
                    <a:cubicBezTo>
                      <a:pt x="37408" y="58088"/>
                      <a:pt x="40219" y="57021"/>
                      <a:pt x="43124" y="55444"/>
                    </a:cubicBezTo>
                    <a:cubicBezTo>
                      <a:pt x="44421" y="54737"/>
                      <a:pt x="45743" y="53918"/>
                      <a:pt x="47083" y="52962"/>
                    </a:cubicBezTo>
                    <a:cubicBezTo>
                      <a:pt x="48430" y="52031"/>
                      <a:pt x="49646" y="51001"/>
                      <a:pt x="50751" y="49871"/>
                    </a:cubicBezTo>
                    <a:cubicBezTo>
                      <a:pt x="51849" y="48742"/>
                      <a:pt x="52743" y="47563"/>
                      <a:pt x="53419" y="46309"/>
                    </a:cubicBezTo>
                    <a:cubicBezTo>
                      <a:pt x="54114" y="45056"/>
                      <a:pt x="54493" y="43777"/>
                      <a:pt x="54567" y="42437"/>
                    </a:cubicBezTo>
                    <a:cubicBezTo>
                      <a:pt x="54642" y="41096"/>
                      <a:pt x="54282" y="39706"/>
                      <a:pt x="53481" y="38254"/>
                    </a:cubicBezTo>
                    <a:cubicBezTo>
                      <a:pt x="52495" y="36417"/>
                      <a:pt x="51129" y="35176"/>
                      <a:pt x="49410" y="34531"/>
                    </a:cubicBezTo>
                    <a:cubicBezTo>
                      <a:pt x="47710" y="33898"/>
                      <a:pt x="45774" y="33649"/>
                      <a:pt x="43620" y="33811"/>
                    </a:cubicBezTo>
                    <a:cubicBezTo>
                      <a:pt x="41467" y="33984"/>
                      <a:pt x="39127" y="34344"/>
                      <a:pt x="36601" y="34903"/>
                    </a:cubicBezTo>
                    <a:cubicBezTo>
                      <a:pt x="34082" y="35474"/>
                      <a:pt x="31513" y="36094"/>
                      <a:pt x="28856" y="36777"/>
                    </a:cubicBezTo>
                    <a:cubicBezTo>
                      <a:pt x="26219" y="37447"/>
                      <a:pt x="23581" y="37981"/>
                      <a:pt x="20975" y="38391"/>
                    </a:cubicBezTo>
                    <a:cubicBezTo>
                      <a:pt x="18369" y="38800"/>
                      <a:pt x="15892" y="38899"/>
                      <a:pt x="13522" y="38676"/>
                    </a:cubicBezTo>
                    <a:cubicBezTo>
                      <a:pt x="11170" y="38453"/>
                      <a:pt x="8985" y="37782"/>
                      <a:pt x="7006" y="36628"/>
                    </a:cubicBezTo>
                    <a:cubicBezTo>
                      <a:pt x="5007" y="35474"/>
                      <a:pt x="3338" y="33649"/>
                      <a:pt x="1985" y="31167"/>
                    </a:cubicBezTo>
                    <a:cubicBezTo>
                      <a:pt x="719" y="28858"/>
                      <a:pt x="49" y="26525"/>
                      <a:pt x="5" y="24179"/>
                    </a:cubicBezTo>
                    <a:cubicBezTo>
                      <a:pt x="-63" y="21821"/>
                      <a:pt x="508" y="19512"/>
                      <a:pt x="1669" y="17229"/>
                    </a:cubicBezTo>
                    <a:cubicBezTo>
                      <a:pt x="2848" y="14945"/>
                      <a:pt x="4629" y="12711"/>
                      <a:pt x="6999" y="10551"/>
                    </a:cubicBezTo>
                    <a:cubicBezTo>
                      <a:pt x="9395" y="8367"/>
                      <a:pt x="12361" y="6306"/>
                      <a:pt x="15911" y="4370"/>
                    </a:cubicBezTo>
                    <a:cubicBezTo>
                      <a:pt x="18828" y="2781"/>
                      <a:pt x="21714" y="1615"/>
                      <a:pt x="24556" y="870"/>
                    </a:cubicBezTo>
                    <a:cubicBezTo>
                      <a:pt x="27392" y="125"/>
                      <a:pt x="30129" y="-148"/>
                      <a:pt x="32729" y="76"/>
                    </a:cubicBezTo>
                    <a:cubicBezTo>
                      <a:pt x="35335" y="299"/>
                      <a:pt x="37706" y="1093"/>
                      <a:pt x="39847" y="2446"/>
                    </a:cubicBezTo>
                    <a:cubicBezTo>
                      <a:pt x="41988" y="3799"/>
                      <a:pt x="43800" y="5860"/>
                      <a:pt x="45308" y="8603"/>
                    </a:cubicBezTo>
                    <a:lnTo>
                      <a:pt x="45823" y="9583"/>
                    </a:lnTo>
                    <a:lnTo>
                      <a:pt x="38227" y="13716"/>
                    </a:lnTo>
                    <a:lnTo>
                      <a:pt x="37557" y="12512"/>
                    </a:lnTo>
                    <a:cubicBezTo>
                      <a:pt x="36552" y="10675"/>
                      <a:pt x="35155" y="9422"/>
                      <a:pt x="33312" y="8739"/>
                    </a:cubicBezTo>
                    <a:cubicBezTo>
                      <a:pt x="31469" y="8069"/>
                      <a:pt x="29365" y="7907"/>
                      <a:pt x="27020" y="8280"/>
                    </a:cubicBezTo>
                    <a:cubicBezTo>
                      <a:pt x="24674" y="8665"/>
                      <a:pt x="22241" y="9521"/>
                      <a:pt x="19765" y="10874"/>
                    </a:cubicBezTo>
                    <a:cubicBezTo>
                      <a:pt x="16538" y="12636"/>
                      <a:pt x="14006" y="14424"/>
                      <a:pt x="12194" y="16211"/>
                    </a:cubicBezTo>
                    <a:cubicBezTo>
                      <a:pt x="10375" y="18011"/>
                      <a:pt x="9246" y="19785"/>
                      <a:pt x="8824" y="21511"/>
                    </a:cubicBezTo>
                    <a:cubicBezTo>
                      <a:pt x="8421" y="23236"/>
                      <a:pt x="8607" y="24837"/>
                      <a:pt x="9401" y="26289"/>
                    </a:cubicBezTo>
                    <a:cubicBezTo>
                      <a:pt x="10307" y="27965"/>
                      <a:pt x="11598" y="29082"/>
                      <a:pt x="13261" y="29640"/>
                    </a:cubicBezTo>
                    <a:cubicBezTo>
                      <a:pt x="14937" y="30199"/>
                      <a:pt x="16830" y="30373"/>
                      <a:pt x="18952" y="30162"/>
                    </a:cubicBezTo>
                    <a:cubicBezTo>
                      <a:pt x="21081" y="29951"/>
                      <a:pt x="23402" y="29529"/>
                      <a:pt x="25940" y="28920"/>
                    </a:cubicBezTo>
                    <a:cubicBezTo>
                      <a:pt x="28472" y="28312"/>
                      <a:pt x="31053" y="27692"/>
                      <a:pt x="33685" y="27059"/>
                    </a:cubicBezTo>
                    <a:cubicBezTo>
                      <a:pt x="36322" y="26438"/>
                      <a:pt x="38941" y="25904"/>
                      <a:pt x="41547" y="25495"/>
                    </a:cubicBezTo>
                    <a:cubicBezTo>
                      <a:pt x="44154" y="25085"/>
                      <a:pt x="46655" y="24986"/>
                      <a:pt x="49044" y="25197"/>
                    </a:cubicBezTo>
                    <a:cubicBezTo>
                      <a:pt x="51421" y="25396"/>
                      <a:pt x="53618" y="26091"/>
                      <a:pt x="55591" y="27295"/>
                    </a:cubicBezTo>
                    <a:cubicBezTo>
                      <a:pt x="57577" y="28474"/>
                      <a:pt x="59259" y="30348"/>
                      <a:pt x="60630" y="32880"/>
                    </a:cubicBezTo>
                    <a:cubicBezTo>
                      <a:pt x="62778" y="36814"/>
                      <a:pt x="63547" y="40538"/>
                      <a:pt x="62951" y="44063"/>
                    </a:cubicBezTo>
                    <a:cubicBezTo>
                      <a:pt x="62343" y="47563"/>
                      <a:pt x="60655" y="50815"/>
                      <a:pt x="57875" y="53793"/>
                    </a:cubicBezTo>
                    <a:cubicBezTo>
                      <a:pt x="55095" y="56797"/>
                      <a:pt x="51464" y="59503"/>
                      <a:pt x="46990" y="61936"/>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0" name="Forme libre 120">
                <a:extLst>
                  <a:ext uri="{FF2B5EF4-FFF2-40B4-BE49-F238E27FC236}">
                    <a16:creationId xmlns:a16="http://schemas.microsoft.com/office/drawing/2014/main" id="{59D7C92C-9417-5BE7-C6B5-DFC1780F5FFA}"/>
                  </a:ext>
                </a:extLst>
              </p:cNvPr>
              <p:cNvSpPr/>
              <p:nvPr/>
            </p:nvSpPr>
            <p:spPr>
              <a:xfrm>
                <a:off x="5478616" y="2572859"/>
                <a:ext cx="48506" cy="51559"/>
              </a:xfrm>
              <a:custGeom>
                <a:avLst/>
                <a:gdLst>
                  <a:gd name="csX0" fmla="*/ 35345 w 48506"/>
                  <a:gd name="csY0" fmla="*/ 48574 h 51559"/>
                  <a:gd name="csX1" fmla="*/ 23008 w 48506"/>
                  <a:gd name="csY1" fmla="*/ 51540 h 51559"/>
                  <a:gd name="csX2" fmla="*/ 12482 w 48506"/>
                  <a:gd name="csY2" fmla="*/ 47382 h 51559"/>
                  <a:gd name="csX3" fmla="*/ 3894 w 48506"/>
                  <a:gd name="csY3" fmla="*/ 35678 h 51559"/>
                  <a:gd name="csX4" fmla="*/ 3 w 48506"/>
                  <a:gd name="csY4" fmla="*/ 21641 h 51559"/>
                  <a:gd name="csX5" fmla="*/ 3261 w 48506"/>
                  <a:gd name="csY5" fmla="*/ 10842 h 51559"/>
                  <a:gd name="csX6" fmla="*/ 13215 w 48506"/>
                  <a:gd name="csY6" fmla="*/ 2986 h 51559"/>
                  <a:gd name="csX7" fmla="*/ 25552 w 48506"/>
                  <a:gd name="csY7" fmla="*/ 19 h 51559"/>
                  <a:gd name="csX8" fmla="*/ 36021 w 48506"/>
                  <a:gd name="csY8" fmla="*/ 4165 h 51559"/>
                  <a:gd name="csX9" fmla="*/ 44585 w 48506"/>
                  <a:gd name="csY9" fmla="*/ 15931 h 51559"/>
                  <a:gd name="csX10" fmla="*/ 48501 w 48506"/>
                  <a:gd name="csY10" fmla="*/ 29894 h 51559"/>
                  <a:gd name="csX11" fmla="*/ 45318 w 48506"/>
                  <a:gd name="csY11" fmla="*/ 40730 h 51559"/>
                  <a:gd name="csX12" fmla="*/ 35345 w 48506"/>
                  <a:gd name="csY12" fmla="*/ 48574 h 51559"/>
                  <a:gd name="csX13" fmla="*/ 32366 w 48506"/>
                  <a:gd name="csY13" fmla="*/ 42443 h 51559"/>
                  <a:gd name="csX14" fmla="*/ 38603 w 48506"/>
                  <a:gd name="csY14" fmla="*/ 37366 h 51559"/>
                  <a:gd name="csX15" fmla="*/ 40365 w 48506"/>
                  <a:gd name="csY15" fmla="*/ 30118 h 51559"/>
                  <a:gd name="csX16" fmla="*/ 37480 w 48506"/>
                  <a:gd name="csY16" fmla="*/ 20499 h 51559"/>
                  <a:gd name="csX17" fmla="*/ 36605 w 48506"/>
                  <a:gd name="csY17" fmla="*/ 18674 h 51559"/>
                  <a:gd name="csX18" fmla="*/ 30802 w 48506"/>
                  <a:gd name="csY18" fmla="*/ 10420 h 51559"/>
                  <a:gd name="csX19" fmla="*/ 24050 w 48506"/>
                  <a:gd name="csY19" fmla="*/ 7367 h 51559"/>
                  <a:gd name="csX20" fmla="*/ 16187 w 48506"/>
                  <a:gd name="csY20" fmla="*/ 9117 h 51559"/>
                  <a:gd name="csX21" fmla="*/ 9913 w 48506"/>
                  <a:gd name="csY21" fmla="*/ 14218 h 51559"/>
                  <a:gd name="csX22" fmla="*/ 8132 w 48506"/>
                  <a:gd name="csY22" fmla="*/ 21442 h 51559"/>
                  <a:gd name="csX23" fmla="*/ 11068 w 48506"/>
                  <a:gd name="csY23" fmla="*/ 31061 h 51559"/>
                  <a:gd name="csX24" fmla="*/ 11961 w 48506"/>
                  <a:gd name="csY24" fmla="*/ 32886 h 51559"/>
                  <a:gd name="csX25" fmla="*/ 17695 w 48506"/>
                  <a:gd name="csY25" fmla="*/ 41127 h 51559"/>
                  <a:gd name="csX26" fmla="*/ 24478 w 48506"/>
                  <a:gd name="csY26" fmla="*/ 44230 h 51559"/>
                  <a:gd name="csX27" fmla="*/ 32366 w 48506"/>
                  <a:gd name="csY27" fmla="*/ 42443 h 515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8506" h="51559">
                    <a:moveTo>
                      <a:pt x="35345" y="48574"/>
                    </a:moveTo>
                    <a:cubicBezTo>
                      <a:pt x="30920" y="50721"/>
                      <a:pt x="26806" y="51714"/>
                      <a:pt x="23008" y="51540"/>
                    </a:cubicBezTo>
                    <a:cubicBezTo>
                      <a:pt x="19216" y="51379"/>
                      <a:pt x="15697" y="49989"/>
                      <a:pt x="12482" y="47382"/>
                    </a:cubicBezTo>
                    <a:cubicBezTo>
                      <a:pt x="9268" y="44776"/>
                      <a:pt x="6419" y="40879"/>
                      <a:pt x="3894" y="35678"/>
                    </a:cubicBezTo>
                    <a:cubicBezTo>
                      <a:pt x="1343" y="30428"/>
                      <a:pt x="34" y="25749"/>
                      <a:pt x="3" y="21641"/>
                    </a:cubicBezTo>
                    <a:cubicBezTo>
                      <a:pt x="-60" y="17532"/>
                      <a:pt x="1033" y="13945"/>
                      <a:pt x="3261" y="10842"/>
                    </a:cubicBezTo>
                    <a:cubicBezTo>
                      <a:pt x="5470" y="7752"/>
                      <a:pt x="8796" y="5133"/>
                      <a:pt x="13215" y="2986"/>
                    </a:cubicBezTo>
                    <a:cubicBezTo>
                      <a:pt x="17633" y="839"/>
                      <a:pt x="21754" y="-154"/>
                      <a:pt x="25552" y="19"/>
                    </a:cubicBezTo>
                    <a:cubicBezTo>
                      <a:pt x="29356" y="193"/>
                      <a:pt x="32844" y="1571"/>
                      <a:pt x="36021" y="4165"/>
                    </a:cubicBezTo>
                    <a:cubicBezTo>
                      <a:pt x="39180" y="6759"/>
                      <a:pt x="42035" y="10681"/>
                      <a:pt x="44585" y="15931"/>
                    </a:cubicBezTo>
                    <a:cubicBezTo>
                      <a:pt x="47099" y="21119"/>
                      <a:pt x="48414" y="25786"/>
                      <a:pt x="48501" y="29894"/>
                    </a:cubicBezTo>
                    <a:cubicBezTo>
                      <a:pt x="48594" y="34027"/>
                      <a:pt x="47527" y="37627"/>
                      <a:pt x="45318" y="40730"/>
                    </a:cubicBezTo>
                    <a:cubicBezTo>
                      <a:pt x="43083" y="43808"/>
                      <a:pt x="39763" y="46439"/>
                      <a:pt x="35345" y="48574"/>
                    </a:cubicBezTo>
                    <a:close/>
                    <a:moveTo>
                      <a:pt x="32366" y="42443"/>
                    </a:moveTo>
                    <a:cubicBezTo>
                      <a:pt x="35183" y="41077"/>
                      <a:pt x="37262" y="39389"/>
                      <a:pt x="38603" y="37366"/>
                    </a:cubicBezTo>
                    <a:cubicBezTo>
                      <a:pt x="39950" y="35343"/>
                      <a:pt x="40539" y="32935"/>
                      <a:pt x="40365" y="30118"/>
                    </a:cubicBezTo>
                    <a:cubicBezTo>
                      <a:pt x="40204" y="27300"/>
                      <a:pt x="39236" y="24086"/>
                      <a:pt x="37480" y="20499"/>
                    </a:cubicBezTo>
                    <a:lnTo>
                      <a:pt x="36605" y="18674"/>
                    </a:lnTo>
                    <a:cubicBezTo>
                      <a:pt x="34842" y="15025"/>
                      <a:pt x="32906" y="12282"/>
                      <a:pt x="30802" y="10420"/>
                    </a:cubicBezTo>
                    <a:cubicBezTo>
                      <a:pt x="28717" y="8583"/>
                      <a:pt x="26464" y="7553"/>
                      <a:pt x="24050" y="7367"/>
                    </a:cubicBezTo>
                    <a:cubicBezTo>
                      <a:pt x="21630" y="7169"/>
                      <a:pt x="19017" y="7752"/>
                      <a:pt x="16187" y="9117"/>
                    </a:cubicBezTo>
                    <a:cubicBezTo>
                      <a:pt x="13382" y="10495"/>
                      <a:pt x="11279" y="12183"/>
                      <a:pt x="9913" y="14218"/>
                    </a:cubicBezTo>
                    <a:cubicBezTo>
                      <a:pt x="8542" y="16254"/>
                      <a:pt x="7946" y="18662"/>
                      <a:pt x="8132" y="21442"/>
                    </a:cubicBezTo>
                    <a:cubicBezTo>
                      <a:pt x="8325" y="24210"/>
                      <a:pt x="9305" y="27424"/>
                      <a:pt x="11068" y="31061"/>
                    </a:cubicBezTo>
                    <a:lnTo>
                      <a:pt x="11961" y="32886"/>
                    </a:lnTo>
                    <a:cubicBezTo>
                      <a:pt x="13699" y="36485"/>
                      <a:pt x="15610" y="39228"/>
                      <a:pt x="17695" y="41127"/>
                    </a:cubicBezTo>
                    <a:cubicBezTo>
                      <a:pt x="19768" y="43014"/>
                      <a:pt x="22027" y="44044"/>
                      <a:pt x="24478" y="44230"/>
                    </a:cubicBezTo>
                    <a:cubicBezTo>
                      <a:pt x="26917" y="44416"/>
                      <a:pt x="29561" y="43820"/>
                      <a:pt x="32366" y="42443"/>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1" name="Forme libre 121">
                <a:extLst>
                  <a:ext uri="{FF2B5EF4-FFF2-40B4-BE49-F238E27FC236}">
                    <a16:creationId xmlns:a16="http://schemas.microsoft.com/office/drawing/2014/main" id="{AD559BA0-EC7D-BAA1-CE73-772AE9E9168D}"/>
                  </a:ext>
                </a:extLst>
              </p:cNvPr>
              <p:cNvSpPr/>
              <p:nvPr/>
            </p:nvSpPr>
            <p:spPr>
              <a:xfrm>
                <a:off x="5534583" y="2547887"/>
                <a:ext cx="45538" cy="51178"/>
              </a:xfrm>
              <a:custGeom>
                <a:avLst/>
                <a:gdLst>
                  <a:gd name="csX0" fmla="*/ 33108 w 45538"/>
                  <a:gd name="csY0" fmla="*/ 48896 h 51178"/>
                  <a:gd name="csX1" fmla="*/ 21237 w 45538"/>
                  <a:gd name="csY1" fmla="*/ 51068 h 51178"/>
                  <a:gd name="csX2" fmla="*/ 11313 w 45538"/>
                  <a:gd name="csY2" fmla="*/ 46240 h 51178"/>
                  <a:gd name="csX3" fmla="*/ 3407 w 45538"/>
                  <a:gd name="csY3" fmla="*/ 34151 h 51178"/>
                  <a:gd name="csX4" fmla="*/ 0 w 45538"/>
                  <a:gd name="csY4" fmla="*/ 20163 h 51178"/>
                  <a:gd name="csX5" fmla="*/ 3320 w 45538"/>
                  <a:gd name="csY5" fmla="*/ 9576 h 51178"/>
                  <a:gd name="csX6" fmla="*/ 13175 w 45538"/>
                  <a:gd name="csY6" fmla="*/ 2277 h 51178"/>
                  <a:gd name="csX7" fmla="*/ 21596 w 45538"/>
                  <a:gd name="csY7" fmla="*/ 43 h 51178"/>
                  <a:gd name="csX8" fmla="*/ 28640 w 45538"/>
                  <a:gd name="csY8" fmla="*/ 1098 h 51178"/>
                  <a:gd name="csX9" fmla="*/ 34269 w 45538"/>
                  <a:gd name="csY9" fmla="*/ 5182 h 51178"/>
                  <a:gd name="csX10" fmla="*/ 38520 w 45538"/>
                  <a:gd name="csY10" fmla="*/ 12083 h 51178"/>
                  <a:gd name="csX11" fmla="*/ 31005 w 45538"/>
                  <a:gd name="csY11" fmla="*/ 15347 h 51178"/>
                  <a:gd name="csX12" fmla="*/ 27175 w 45538"/>
                  <a:gd name="csY12" fmla="*/ 9427 h 51178"/>
                  <a:gd name="csX13" fmla="*/ 22223 w 45538"/>
                  <a:gd name="csY13" fmla="*/ 7155 h 51178"/>
                  <a:gd name="csX14" fmla="*/ 15695 w 45538"/>
                  <a:gd name="csY14" fmla="*/ 8533 h 51178"/>
                  <a:gd name="csX15" fmla="*/ 9985 w 45538"/>
                  <a:gd name="csY15" fmla="*/ 12964 h 51178"/>
                  <a:gd name="csX16" fmla="*/ 8099 w 45538"/>
                  <a:gd name="csY16" fmla="*/ 19964 h 51178"/>
                  <a:gd name="csX17" fmla="*/ 10730 w 45538"/>
                  <a:gd name="csY17" fmla="*/ 29968 h 51178"/>
                  <a:gd name="csX18" fmla="*/ 11500 w 45538"/>
                  <a:gd name="csY18" fmla="*/ 31743 h 51178"/>
                  <a:gd name="csX19" fmla="*/ 16861 w 45538"/>
                  <a:gd name="csY19" fmla="*/ 40270 h 51178"/>
                  <a:gd name="csX20" fmla="*/ 23278 w 45538"/>
                  <a:gd name="csY20" fmla="*/ 43819 h 51178"/>
                  <a:gd name="csX21" fmla="*/ 30589 w 45538"/>
                  <a:gd name="csY21" fmla="*/ 42640 h 51178"/>
                  <a:gd name="csX22" fmla="*/ 36137 w 45538"/>
                  <a:gd name="csY22" fmla="*/ 38631 h 51178"/>
                  <a:gd name="csX23" fmla="*/ 37831 w 45538"/>
                  <a:gd name="csY23" fmla="*/ 33282 h 51178"/>
                  <a:gd name="csX24" fmla="*/ 36236 w 45538"/>
                  <a:gd name="csY24" fmla="*/ 26729 h 51178"/>
                  <a:gd name="csX25" fmla="*/ 43503 w 45538"/>
                  <a:gd name="csY25" fmla="*/ 23576 h 51178"/>
                  <a:gd name="csX26" fmla="*/ 45458 w 45538"/>
                  <a:gd name="csY26" fmla="*/ 30973 h 51178"/>
                  <a:gd name="csX27" fmla="*/ 44626 w 45538"/>
                  <a:gd name="csY27" fmla="*/ 37961 h 51178"/>
                  <a:gd name="csX28" fmla="*/ 40655 w 45538"/>
                  <a:gd name="csY28" fmla="*/ 44055 h 51178"/>
                  <a:gd name="csX29" fmla="*/ 33108 w 45538"/>
                  <a:gd name="csY29" fmla="*/ 48896 h 5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45538" h="51178">
                    <a:moveTo>
                      <a:pt x="33108" y="48896"/>
                    </a:moveTo>
                    <a:cubicBezTo>
                      <a:pt x="28826" y="50745"/>
                      <a:pt x="24855" y="51477"/>
                      <a:pt x="21237" y="51068"/>
                    </a:cubicBezTo>
                    <a:cubicBezTo>
                      <a:pt x="17618" y="50671"/>
                      <a:pt x="14305" y="49057"/>
                      <a:pt x="11313" y="46240"/>
                    </a:cubicBezTo>
                    <a:cubicBezTo>
                      <a:pt x="8310" y="43422"/>
                      <a:pt x="5685" y="39388"/>
                      <a:pt x="3407" y="34151"/>
                    </a:cubicBezTo>
                    <a:cubicBezTo>
                      <a:pt x="1130" y="28913"/>
                      <a:pt x="-12" y="24246"/>
                      <a:pt x="0" y="20163"/>
                    </a:cubicBezTo>
                    <a:cubicBezTo>
                      <a:pt x="0" y="16079"/>
                      <a:pt x="1099" y="12542"/>
                      <a:pt x="3320" y="9576"/>
                    </a:cubicBezTo>
                    <a:cubicBezTo>
                      <a:pt x="5561" y="6597"/>
                      <a:pt x="8843" y="4176"/>
                      <a:pt x="13175" y="2277"/>
                    </a:cubicBezTo>
                    <a:cubicBezTo>
                      <a:pt x="16222" y="962"/>
                      <a:pt x="19027" y="217"/>
                      <a:pt x="21596" y="43"/>
                    </a:cubicBezTo>
                    <a:cubicBezTo>
                      <a:pt x="24166" y="-130"/>
                      <a:pt x="26505" y="217"/>
                      <a:pt x="28640" y="1098"/>
                    </a:cubicBezTo>
                    <a:cubicBezTo>
                      <a:pt x="30756" y="1992"/>
                      <a:pt x="32649" y="3357"/>
                      <a:pt x="34269" y="5182"/>
                    </a:cubicBezTo>
                    <a:cubicBezTo>
                      <a:pt x="35901" y="7019"/>
                      <a:pt x="37328" y="9327"/>
                      <a:pt x="38520" y="12083"/>
                    </a:cubicBezTo>
                    <a:lnTo>
                      <a:pt x="31005" y="15347"/>
                    </a:lnTo>
                    <a:cubicBezTo>
                      <a:pt x="29887" y="12753"/>
                      <a:pt x="28603" y="10792"/>
                      <a:pt x="27175" y="9427"/>
                    </a:cubicBezTo>
                    <a:cubicBezTo>
                      <a:pt x="25754" y="8074"/>
                      <a:pt x="24104" y="7317"/>
                      <a:pt x="22223" y="7155"/>
                    </a:cubicBezTo>
                    <a:cubicBezTo>
                      <a:pt x="20343" y="6994"/>
                      <a:pt x="18177" y="7453"/>
                      <a:pt x="15695" y="8533"/>
                    </a:cubicBezTo>
                    <a:cubicBezTo>
                      <a:pt x="13206" y="9613"/>
                      <a:pt x="11301" y="11090"/>
                      <a:pt x="9985" y="12964"/>
                    </a:cubicBezTo>
                    <a:cubicBezTo>
                      <a:pt x="8663" y="14851"/>
                      <a:pt x="8024" y="17184"/>
                      <a:pt x="8099" y="19964"/>
                    </a:cubicBezTo>
                    <a:cubicBezTo>
                      <a:pt x="8161" y="22744"/>
                      <a:pt x="9036" y="26083"/>
                      <a:pt x="10730" y="29968"/>
                    </a:cubicBezTo>
                    <a:lnTo>
                      <a:pt x="11500" y="31743"/>
                    </a:lnTo>
                    <a:cubicBezTo>
                      <a:pt x="13088" y="35404"/>
                      <a:pt x="14876" y="38247"/>
                      <a:pt x="16861" y="40270"/>
                    </a:cubicBezTo>
                    <a:cubicBezTo>
                      <a:pt x="18835" y="42293"/>
                      <a:pt x="20982" y="43472"/>
                      <a:pt x="23278" y="43819"/>
                    </a:cubicBezTo>
                    <a:cubicBezTo>
                      <a:pt x="25562" y="44155"/>
                      <a:pt x="28001" y="43770"/>
                      <a:pt x="30589" y="42640"/>
                    </a:cubicBezTo>
                    <a:cubicBezTo>
                      <a:pt x="33133" y="41548"/>
                      <a:pt x="34970" y="40208"/>
                      <a:pt x="36137" y="38631"/>
                    </a:cubicBezTo>
                    <a:cubicBezTo>
                      <a:pt x="37297" y="37055"/>
                      <a:pt x="37850" y="35280"/>
                      <a:pt x="37831" y="33282"/>
                    </a:cubicBezTo>
                    <a:cubicBezTo>
                      <a:pt x="37806" y="31284"/>
                      <a:pt x="37266" y="29099"/>
                      <a:pt x="36236" y="26729"/>
                    </a:cubicBezTo>
                    <a:lnTo>
                      <a:pt x="43503" y="23576"/>
                    </a:lnTo>
                    <a:cubicBezTo>
                      <a:pt x="44589" y="26058"/>
                      <a:pt x="45247" y="28528"/>
                      <a:pt x="45458" y="30973"/>
                    </a:cubicBezTo>
                    <a:cubicBezTo>
                      <a:pt x="45694" y="33406"/>
                      <a:pt x="45408" y="35752"/>
                      <a:pt x="44626" y="37961"/>
                    </a:cubicBezTo>
                    <a:cubicBezTo>
                      <a:pt x="43844" y="40170"/>
                      <a:pt x="42529" y="42206"/>
                      <a:pt x="40655" y="44055"/>
                    </a:cubicBezTo>
                    <a:cubicBezTo>
                      <a:pt x="38780" y="45905"/>
                      <a:pt x="36255" y="47531"/>
                      <a:pt x="33108" y="48896"/>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2" name="Forme libre 122">
                <a:extLst>
                  <a:ext uri="{FF2B5EF4-FFF2-40B4-BE49-F238E27FC236}">
                    <a16:creationId xmlns:a16="http://schemas.microsoft.com/office/drawing/2014/main" id="{86EEC33E-CF00-BC2C-B740-EA9D2E5AAE0D}"/>
                  </a:ext>
                </a:extLst>
              </p:cNvPr>
              <p:cNvSpPr/>
              <p:nvPr/>
            </p:nvSpPr>
            <p:spPr>
              <a:xfrm>
                <a:off x="5577285" y="2516405"/>
                <a:ext cx="32158" cy="64900"/>
              </a:xfrm>
              <a:custGeom>
                <a:avLst/>
                <a:gdLst>
                  <a:gd name="csX0" fmla="*/ 3351 w 32158"/>
                  <a:gd name="csY0" fmla="*/ 11394 h 64900"/>
                  <a:gd name="csX1" fmla="*/ 0 w 32158"/>
                  <a:gd name="csY1" fmla="*/ 3004 h 64900"/>
                  <a:gd name="csX2" fmla="*/ 7546 w 32158"/>
                  <a:gd name="csY2" fmla="*/ 0 h 64900"/>
                  <a:gd name="csX3" fmla="*/ 10879 w 32158"/>
                  <a:gd name="csY3" fmla="*/ 8390 h 64900"/>
                  <a:gd name="csX4" fmla="*/ 3351 w 32158"/>
                  <a:gd name="csY4" fmla="*/ 11394 h 64900"/>
                  <a:gd name="csX5" fmla="*/ 24612 w 32158"/>
                  <a:gd name="csY5" fmla="*/ 64901 h 64900"/>
                  <a:gd name="csX6" fmla="*/ 6721 w 32158"/>
                  <a:gd name="csY6" fmla="*/ 19859 h 64900"/>
                  <a:gd name="csX7" fmla="*/ 14255 w 32158"/>
                  <a:gd name="csY7" fmla="*/ 16867 h 64900"/>
                  <a:gd name="csX8" fmla="*/ 32159 w 32158"/>
                  <a:gd name="csY8" fmla="*/ 61910 h 64900"/>
                  <a:gd name="csX9" fmla="*/ 24612 w 32158"/>
                  <a:gd name="csY9" fmla="*/ 64901 h 64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2158" h="64900">
                    <a:moveTo>
                      <a:pt x="3351" y="11394"/>
                    </a:moveTo>
                    <a:lnTo>
                      <a:pt x="0" y="3004"/>
                    </a:lnTo>
                    <a:lnTo>
                      <a:pt x="7546" y="0"/>
                    </a:lnTo>
                    <a:lnTo>
                      <a:pt x="10879" y="8390"/>
                    </a:lnTo>
                    <a:lnTo>
                      <a:pt x="3351" y="11394"/>
                    </a:lnTo>
                    <a:close/>
                    <a:moveTo>
                      <a:pt x="24612" y="64901"/>
                    </a:moveTo>
                    <a:lnTo>
                      <a:pt x="6721" y="19859"/>
                    </a:lnTo>
                    <a:lnTo>
                      <a:pt x="14255" y="16867"/>
                    </a:lnTo>
                    <a:lnTo>
                      <a:pt x="32159" y="61910"/>
                    </a:lnTo>
                    <a:lnTo>
                      <a:pt x="24612" y="64901"/>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3" name="Forme libre 129">
                <a:extLst>
                  <a:ext uri="{FF2B5EF4-FFF2-40B4-BE49-F238E27FC236}">
                    <a16:creationId xmlns:a16="http://schemas.microsoft.com/office/drawing/2014/main" id="{58D7E5FF-D514-0427-EDCC-F84B55496E83}"/>
                  </a:ext>
                </a:extLst>
              </p:cNvPr>
              <p:cNvSpPr/>
              <p:nvPr/>
            </p:nvSpPr>
            <p:spPr>
              <a:xfrm>
                <a:off x="5615629" y="2497179"/>
                <a:ext cx="46714" cy="69713"/>
              </a:xfrm>
              <a:custGeom>
                <a:avLst/>
                <a:gdLst>
                  <a:gd name="csX0" fmla="*/ 31956 w 46714"/>
                  <a:gd name="csY0" fmla="*/ 67929 h 69713"/>
                  <a:gd name="csX1" fmla="*/ 19625 w 46714"/>
                  <a:gd name="csY1" fmla="*/ 69481 h 69713"/>
                  <a:gd name="csX2" fmla="*/ 9782 w 46714"/>
                  <a:gd name="csY2" fmla="*/ 64181 h 69713"/>
                  <a:gd name="csX3" fmla="*/ 2546 w 46714"/>
                  <a:gd name="csY3" fmla="*/ 51595 h 69713"/>
                  <a:gd name="csX4" fmla="*/ 70 w 46714"/>
                  <a:gd name="csY4" fmla="*/ 37260 h 69713"/>
                  <a:gd name="csX5" fmla="*/ 4321 w 46714"/>
                  <a:gd name="csY5" fmla="*/ 26909 h 69713"/>
                  <a:gd name="csX6" fmla="*/ 15088 w 46714"/>
                  <a:gd name="csY6" fmla="*/ 20119 h 69713"/>
                  <a:gd name="csX7" fmla="*/ 26724 w 46714"/>
                  <a:gd name="csY7" fmla="*/ 18717 h 69713"/>
                  <a:gd name="csX8" fmla="*/ 35928 w 46714"/>
                  <a:gd name="csY8" fmla="*/ 23719 h 69713"/>
                  <a:gd name="csX9" fmla="*/ 42580 w 46714"/>
                  <a:gd name="csY9" fmla="*/ 35187 h 69713"/>
                  <a:gd name="csX10" fmla="*/ 43884 w 46714"/>
                  <a:gd name="csY10" fmla="*/ 38836 h 69713"/>
                  <a:gd name="csX11" fmla="*/ 11129 w 46714"/>
                  <a:gd name="csY11" fmla="*/ 50652 h 69713"/>
                  <a:gd name="csX12" fmla="*/ 15957 w 46714"/>
                  <a:gd name="csY12" fmla="*/ 59055 h 69713"/>
                  <a:gd name="csX13" fmla="*/ 22101 w 46714"/>
                  <a:gd name="csY13" fmla="*/ 62617 h 69713"/>
                  <a:gd name="csX14" fmla="*/ 29871 w 46714"/>
                  <a:gd name="csY14" fmla="*/ 61624 h 69713"/>
                  <a:gd name="csX15" fmla="*/ 34761 w 46714"/>
                  <a:gd name="csY15" fmla="*/ 59018 h 69713"/>
                  <a:gd name="csX16" fmla="*/ 37727 w 46714"/>
                  <a:gd name="csY16" fmla="*/ 55567 h 69713"/>
                  <a:gd name="csX17" fmla="*/ 38832 w 46714"/>
                  <a:gd name="csY17" fmla="*/ 51434 h 69713"/>
                  <a:gd name="csX18" fmla="*/ 38199 w 46714"/>
                  <a:gd name="csY18" fmla="*/ 46966 h 69713"/>
                  <a:gd name="csX19" fmla="*/ 45658 w 46714"/>
                  <a:gd name="csY19" fmla="*/ 44273 h 69713"/>
                  <a:gd name="csX20" fmla="*/ 46689 w 46714"/>
                  <a:gd name="csY20" fmla="*/ 51484 h 69713"/>
                  <a:gd name="csX21" fmla="*/ 44765 w 46714"/>
                  <a:gd name="csY21" fmla="*/ 58099 h 69713"/>
                  <a:gd name="csX22" fmla="*/ 39831 w 46714"/>
                  <a:gd name="csY22" fmla="*/ 63709 h 69713"/>
                  <a:gd name="csX23" fmla="*/ 31956 w 46714"/>
                  <a:gd name="csY23" fmla="*/ 67929 h 69713"/>
                  <a:gd name="csX24" fmla="*/ 9243 w 46714"/>
                  <a:gd name="csY24" fmla="*/ 44881 h 69713"/>
                  <a:gd name="csX25" fmla="*/ 33929 w 46714"/>
                  <a:gd name="csY25" fmla="*/ 35957 h 69713"/>
                  <a:gd name="csX26" fmla="*/ 30758 w 46714"/>
                  <a:gd name="csY26" fmla="*/ 29850 h 69713"/>
                  <a:gd name="csX27" fmla="*/ 26755 w 46714"/>
                  <a:gd name="csY27" fmla="*/ 26499 h 69713"/>
                  <a:gd name="csX28" fmla="*/ 22163 w 46714"/>
                  <a:gd name="csY28" fmla="*/ 25469 h 69713"/>
                  <a:gd name="csX29" fmla="*/ 17087 w 46714"/>
                  <a:gd name="csY29" fmla="*/ 26462 h 69713"/>
                  <a:gd name="csX30" fmla="*/ 10850 w 46714"/>
                  <a:gd name="csY30" fmla="*/ 30371 h 69713"/>
                  <a:gd name="csX31" fmla="*/ 8237 w 46714"/>
                  <a:gd name="csY31" fmla="*/ 36416 h 69713"/>
                  <a:gd name="csX32" fmla="*/ 9243 w 46714"/>
                  <a:gd name="csY32" fmla="*/ 44881 h 69713"/>
                  <a:gd name="csX33" fmla="*/ 8672 w 46714"/>
                  <a:gd name="csY33" fmla="*/ 17252 h 69713"/>
                  <a:gd name="csX34" fmla="*/ 11998 w 46714"/>
                  <a:gd name="csY34" fmla="*/ 3128 h 69713"/>
                  <a:gd name="csX35" fmla="*/ 20661 w 46714"/>
                  <a:gd name="csY35" fmla="*/ 0 h 69713"/>
                  <a:gd name="csX36" fmla="*/ 20835 w 46714"/>
                  <a:gd name="csY36" fmla="*/ 236 h 69713"/>
                  <a:gd name="csX37" fmla="*/ 15262 w 46714"/>
                  <a:gd name="csY37" fmla="*/ 14882 h 69713"/>
                  <a:gd name="csX38" fmla="*/ 8672 w 46714"/>
                  <a:gd name="csY38" fmla="*/ 17252 h 69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6714" h="69713">
                    <a:moveTo>
                      <a:pt x="31956" y="67929"/>
                    </a:moveTo>
                    <a:cubicBezTo>
                      <a:pt x="27438" y="69555"/>
                      <a:pt x="23336" y="70064"/>
                      <a:pt x="19625" y="69481"/>
                    </a:cubicBezTo>
                    <a:cubicBezTo>
                      <a:pt x="15932" y="68897"/>
                      <a:pt x="12643" y="67122"/>
                      <a:pt x="9782" y="64181"/>
                    </a:cubicBezTo>
                    <a:cubicBezTo>
                      <a:pt x="6922" y="61227"/>
                      <a:pt x="4501" y="57032"/>
                      <a:pt x="2546" y="51595"/>
                    </a:cubicBezTo>
                    <a:cubicBezTo>
                      <a:pt x="567" y="46109"/>
                      <a:pt x="-259" y="41343"/>
                      <a:pt x="70" y="37260"/>
                    </a:cubicBezTo>
                    <a:cubicBezTo>
                      <a:pt x="399" y="33189"/>
                      <a:pt x="1814" y="29751"/>
                      <a:pt x="4321" y="26909"/>
                    </a:cubicBezTo>
                    <a:cubicBezTo>
                      <a:pt x="6828" y="24079"/>
                      <a:pt x="10409" y="21820"/>
                      <a:pt x="15088" y="20119"/>
                    </a:cubicBezTo>
                    <a:cubicBezTo>
                      <a:pt x="19358" y="18593"/>
                      <a:pt x="23255" y="18121"/>
                      <a:pt x="26724" y="18717"/>
                    </a:cubicBezTo>
                    <a:cubicBezTo>
                      <a:pt x="30218" y="19325"/>
                      <a:pt x="33284" y="20988"/>
                      <a:pt x="35928" y="23719"/>
                    </a:cubicBezTo>
                    <a:cubicBezTo>
                      <a:pt x="38584" y="26462"/>
                      <a:pt x="40799" y="30285"/>
                      <a:pt x="42580" y="35187"/>
                    </a:cubicBezTo>
                    <a:lnTo>
                      <a:pt x="43884" y="38836"/>
                    </a:lnTo>
                    <a:lnTo>
                      <a:pt x="11129" y="50652"/>
                    </a:lnTo>
                    <a:cubicBezTo>
                      <a:pt x="12544" y="54252"/>
                      <a:pt x="14164" y="57057"/>
                      <a:pt x="15957" y="59055"/>
                    </a:cubicBezTo>
                    <a:cubicBezTo>
                      <a:pt x="17769" y="61053"/>
                      <a:pt x="19805" y="62232"/>
                      <a:pt x="22101" y="62617"/>
                    </a:cubicBezTo>
                    <a:cubicBezTo>
                      <a:pt x="24391" y="62989"/>
                      <a:pt x="26985" y="62667"/>
                      <a:pt x="29871" y="61624"/>
                    </a:cubicBezTo>
                    <a:cubicBezTo>
                      <a:pt x="31838" y="60917"/>
                      <a:pt x="33464" y="60048"/>
                      <a:pt x="34761" y="59018"/>
                    </a:cubicBezTo>
                    <a:cubicBezTo>
                      <a:pt x="36064" y="58000"/>
                      <a:pt x="37045" y="56846"/>
                      <a:pt x="37727" y="55567"/>
                    </a:cubicBezTo>
                    <a:cubicBezTo>
                      <a:pt x="38404" y="54276"/>
                      <a:pt x="38782" y="52886"/>
                      <a:pt x="38832" y="51434"/>
                    </a:cubicBezTo>
                    <a:cubicBezTo>
                      <a:pt x="38894" y="49982"/>
                      <a:pt x="38683" y="48480"/>
                      <a:pt x="38199" y="46966"/>
                    </a:cubicBezTo>
                    <a:lnTo>
                      <a:pt x="45658" y="44273"/>
                    </a:lnTo>
                    <a:cubicBezTo>
                      <a:pt x="46465" y="46718"/>
                      <a:pt x="46819" y="49126"/>
                      <a:pt x="46689" y="51484"/>
                    </a:cubicBezTo>
                    <a:cubicBezTo>
                      <a:pt x="46564" y="53842"/>
                      <a:pt x="45919" y="56051"/>
                      <a:pt x="44765" y="58099"/>
                    </a:cubicBezTo>
                    <a:cubicBezTo>
                      <a:pt x="43611" y="60159"/>
                      <a:pt x="41966" y="62021"/>
                      <a:pt x="39831" y="63709"/>
                    </a:cubicBezTo>
                    <a:cubicBezTo>
                      <a:pt x="37690" y="65397"/>
                      <a:pt x="35071" y="66800"/>
                      <a:pt x="31956" y="67929"/>
                    </a:cubicBezTo>
                    <a:close/>
                    <a:moveTo>
                      <a:pt x="9243" y="44881"/>
                    </a:moveTo>
                    <a:lnTo>
                      <a:pt x="33929" y="35957"/>
                    </a:lnTo>
                    <a:cubicBezTo>
                      <a:pt x="33017" y="33412"/>
                      <a:pt x="31956" y="31389"/>
                      <a:pt x="30758" y="29850"/>
                    </a:cubicBezTo>
                    <a:cubicBezTo>
                      <a:pt x="29542" y="28336"/>
                      <a:pt x="28220" y="27219"/>
                      <a:pt x="26755" y="26499"/>
                    </a:cubicBezTo>
                    <a:cubicBezTo>
                      <a:pt x="25285" y="25792"/>
                      <a:pt x="23758" y="25444"/>
                      <a:pt x="22163" y="25469"/>
                    </a:cubicBezTo>
                    <a:cubicBezTo>
                      <a:pt x="20574" y="25481"/>
                      <a:pt x="18874" y="25816"/>
                      <a:pt x="17087" y="26462"/>
                    </a:cubicBezTo>
                    <a:cubicBezTo>
                      <a:pt x="14431" y="27430"/>
                      <a:pt x="12352" y="28721"/>
                      <a:pt x="10850" y="30371"/>
                    </a:cubicBezTo>
                    <a:cubicBezTo>
                      <a:pt x="9354" y="32022"/>
                      <a:pt x="8492" y="34033"/>
                      <a:pt x="8237" y="36416"/>
                    </a:cubicBezTo>
                    <a:cubicBezTo>
                      <a:pt x="7989" y="38799"/>
                      <a:pt x="8318" y="41616"/>
                      <a:pt x="9243" y="44881"/>
                    </a:cubicBezTo>
                    <a:close/>
                    <a:moveTo>
                      <a:pt x="8672" y="17252"/>
                    </a:moveTo>
                    <a:lnTo>
                      <a:pt x="11998" y="3128"/>
                    </a:lnTo>
                    <a:lnTo>
                      <a:pt x="20661" y="0"/>
                    </a:lnTo>
                    <a:lnTo>
                      <a:pt x="20835" y="236"/>
                    </a:lnTo>
                    <a:lnTo>
                      <a:pt x="15262" y="14882"/>
                    </a:lnTo>
                    <a:lnTo>
                      <a:pt x="8672" y="17252"/>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4" name="Forme libre 130">
                <a:extLst>
                  <a:ext uri="{FF2B5EF4-FFF2-40B4-BE49-F238E27FC236}">
                    <a16:creationId xmlns:a16="http://schemas.microsoft.com/office/drawing/2014/main" id="{0CC6A08D-FCE0-105A-7043-C9D744D1FB3B}"/>
                  </a:ext>
                </a:extLst>
              </p:cNvPr>
              <p:cNvSpPr/>
              <p:nvPr/>
            </p:nvSpPr>
            <p:spPr>
              <a:xfrm>
                <a:off x="5664912" y="2489285"/>
                <a:ext cx="37129" cy="60254"/>
              </a:xfrm>
              <a:custGeom>
                <a:avLst/>
                <a:gdLst>
                  <a:gd name="csX0" fmla="*/ 30576 w 37129"/>
                  <a:gd name="csY0" fmla="*/ 59539 h 60254"/>
                  <a:gd name="csX1" fmla="*/ 24519 w 37129"/>
                  <a:gd name="csY1" fmla="*/ 59986 h 60254"/>
                  <a:gd name="csX2" fmla="*/ 20467 w 37129"/>
                  <a:gd name="csY2" fmla="*/ 57330 h 60254"/>
                  <a:gd name="csX3" fmla="*/ 18040 w 37129"/>
                  <a:gd name="csY3" fmla="*/ 52837 h 60254"/>
                  <a:gd name="csX4" fmla="*/ 8068 w 37129"/>
                  <a:gd name="csY4" fmla="*/ 21869 h 60254"/>
                  <a:gd name="csX5" fmla="*/ 2110 w 37129"/>
                  <a:gd name="csY5" fmla="*/ 23793 h 60254"/>
                  <a:gd name="csX6" fmla="*/ 0 w 37129"/>
                  <a:gd name="csY6" fmla="*/ 17302 h 60254"/>
                  <a:gd name="csX7" fmla="*/ 6144 w 37129"/>
                  <a:gd name="csY7" fmla="*/ 15316 h 60254"/>
                  <a:gd name="csX8" fmla="*/ 3388 w 37129"/>
                  <a:gd name="csY8" fmla="*/ 1973 h 60254"/>
                  <a:gd name="csX9" fmla="*/ 9532 w 37129"/>
                  <a:gd name="csY9" fmla="*/ 0 h 60254"/>
                  <a:gd name="csX10" fmla="*/ 13678 w 37129"/>
                  <a:gd name="csY10" fmla="*/ 12883 h 60254"/>
                  <a:gd name="csX11" fmla="*/ 22372 w 37129"/>
                  <a:gd name="csY11" fmla="*/ 10091 h 60254"/>
                  <a:gd name="csX12" fmla="*/ 24463 w 37129"/>
                  <a:gd name="csY12" fmla="*/ 16582 h 60254"/>
                  <a:gd name="csX13" fmla="*/ 15775 w 37129"/>
                  <a:gd name="csY13" fmla="*/ 19387 h 60254"/>
                  <a:gd name="csX14" fmla="*/ 25394 w 37129"/>
                  <a:gd name="csY14" fmla="*/ 49200 h 60254"/>
                  <a:gd name="csX15" fmla="*/ 27250 w 37129"/>
                  <a:gd name="csY15" fmla="*/ 52241 h 60254"/>
                  <a:gd name="csX16" fmla="*/ 30570 w 37129"/>
                  <a:gd name="csY16" fmla="*/ 52365 h 60254"/>
                  <a:gd name="csX17" fmla="*/ 35491 w 37129"/>
                  <a:gd name="csY17" fmla="*/ 50789 h 60254"/>
                  <a:gd name="csX18" fmla="*/ 37130 w 37129"/>
                  <a:gd name="csY18" fmla="*/ 55865 h 60254"/>
                  <a:gd name="csX19" fmla="*/ 35262 w 37129"/>
                  <a:gd name="csY19" fmla="*/ 57255 h 60254"/>
                  <a:gd name="csX20" fmla="*/ 32910 w 37129"/>
                  <a:gd name="csY20" fmla="*/ 58546 h 60254"/>
                  <a:gd name="csX21" fmla="*/ 30576 w 37129"/>
                  <a:gd name="csY21" fmla="*/ 59539 h 602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7129" h="60254">
                    <a:moveTo>
                      <a:pt x="30576" y="59539"/>
                    </a:moveTo>
                    <a:cubicBezTo>
                      <a:pt x="28175" y="60308"/>
                      <a:pt x="26151" y="60457"/>
                      <a:pt x="24519" y="59986"/>
                    </a:cubicBezTo>
                    <a:cubicBezTo>
                      <a:pt x="22881" y="59514"/>
                      <a:pt x="21534" y="58620"/>
                      <a:pt x="20467" y="57330"/>
                    </a:cubicBezTo>
                    <a:cubicBezTo>
                      <a:pt x="19399" y="56014"/>
                      <a:pt x="18593" y="54525"/>
                      <a:pt x="18040" y="52837"/>
                    </a:cubicBezTo>
                    <a:lnTo>
                      <a:pt x="8068" y="21869"/>
                    </a:lnTo>
                    <a:lnTo>
                      <a:pt x="2110" y="23793"/>
                    </a:lnTo>
                    <a:lnTo>
                      <a:pt x="0" y="17302"/>
                    </a:lnTo>
                    <a:lnTo>
                      <a:pt x="6144" y="15316"/>
                    </a:lnTo>
                    <a:lnTo>
                      <a:pt x="3388" y="1973"/>
                    </a:lnTo>
                    <a:lnTo>
                      <a:pt x="9532" y="0"/>
                    </a:lnTo>
                    <a:lnTo>
                      <a:pt x="13678" y="12883"/>
                    </a:lnTo>
                    <a:lnTo>
                      <a:pt x="22372" y="10091"/>
                    </a:lnTo>
                    <a:lnTo>
                      <a:pt x="24463" y="16582"/>
                    </a:lnTo>
                    <a:lnTo>
                      <a:pt x="15775" y="19387"/>
                    </a:lnTo>
                    <a:lnTo>
                      <a:pt x="25394" y="49200"/>
                    </a:lnTo>
                    <a:cubicBezTo>
                      <a:pt x="25860" y="50652"/>
                      <a:pt x="26487" y="51670"/>
                      <a:pt x="27250" y="52241"/>
                    </a:cubicBezTo>
                    <a:cubicBezTo>
                      <a:pt x="28013" y="52799"/>
                      <a:pt x="29130" y="52837"/>
                      <a:pt x="30570" y="52365"/>
                    </a:cubicBezTo>
                    <a:lnTo>
                      <a:pt x="35491" y="50789"/>
                    </a:lnTo>
                    <a:lnTo>
                      <a:pt x="37130" y="55865"/>
                    </a:lnTo>
                    <a:cubicBezTo>
                      <a:pt x="36639" y="56349"/>
                      <a:pt x="36013" y="56808"/>
                      <a:pt x="35262" y="57255"/>
                    </a:cubicBezTo>
                    <a:cubicBezTo>
                      <a:pt x="34492" y="57690"/>
                      <a:pt x="33710" y="58124"/>
                      <a:pt x="32910" y="58546"/>
                    </a:cubicBezTo>
                    <a:cubicBezTo>
                      <a:pt x="32109" y="58956"/>
                      <a:pt x="31321" y="59291"/>
                      <a:pt x="30576" y="59539"/>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5" name="Forme libre 131">
                <a:extLst>
                  <a:ext uri="{FF2B5EF4-FFF2-40B4-BE49-F238E27FC236}">
                    <a16:creationId xmlns:a16="http://schemas.microsoft.com/office/drawing/2014/main" id="{0AB4CD52-7C34-6979-703E-9D80CF6F2BE6}"/>
                  </a:ext>
                </a:extLst>
              </p:cNvPr>
              <p:cNvSpPr/>
              <p:nvPr/>
            </p:nvSpPr>
            <p:spPr>
              <a:xfrm>
                <a:off x="5706980" y="2467776"/>
                <a:ext cx="45916" cy="69747"/>
              </a:xfrm>
              <a:custGeom>
                <a:avLst/>
                <a:gdLst>
                  <a:gd name="csX0" fmla="*/ 29951 w 45916"/>
                  <a:gd name="csY0" fmla="*/ 68537 h 69747"/>
                  <a:gd name="csX1" fmla="*/ 17558 w 45916"/>
                  <a:gd name="csY1" fmla="*/ 69257 h 69747"/>
                  <a:gd name="csX2" fmla="*/ 8088 w 45916"/>
                  <a:gd name="csY2" fmla="*/ 63275 h 69747"/>
                  <a:gd name="csX3" fmla="*/ 1740 w 45916"/>
                  <a:gd name="csY3" fmla="*/ 50243 h 69747"/>
                  <a:gd name="csX4" fmla="*/ 250 w 45916"/>
                  <a:gd name="csY4" fmla="*/ 35758 h 69747"/>
                  <a:gd name="csX5" fmla="*/ 5196 w 45916"/>
                  <a:gd name="csY5" fmla="*/ 25717 h 69747"/>
                  <a:gd name="csX6" fmla="*/ 16416 w 45916"/>
                  <a:gd name="csY6" fmla="*/ 19710 h 69747"/>
                  <a:gd name="csX7" fmla="*/ 28127 w 45916"/>
                  <a:gd name="csY7" fmla="*/ 19089 h 69747"/>
                  <a:gd name="csX8" fmla="*/ 36958 w 45916"/>
                  <a:gd name="csY8" fmla="*/ 24712 h 69747"/>
                  <a:gd name="csX9" fmla="*/ 42785 w 45916"/>
                  <a:gd name="csY9" fmla="*/ 36615 h 69747"/>
                  <a:gd name="csX10" fmla="*/ 43846 w 45916"/>
                  <a:gd name="csY10" fmla="*/ 40338 h 69747"/>
                  <a:gd name="csX11" fmla="*/ 10359 w 45916"/>
                  <a:gd name="csY11" fmla="*/ 49883 h 69747"/>
                  <a:gd name="csX12" fmla="*/ 14623 w 45916"/>
                  <a:gd name="csY12" fmla="*/ 58596 h 69747"/>
                  <a:gd name="csX13" fmla="*/ 20487 w 45916"/>
                  <a:gd name="csY13" fmla="*/ 62567 h 69747"/>
                  <a:gd name="csX14" fmla="*/ 28307 w 45916"/>
                  <a:gd name="csY14" fmla="*/ 62108 h 69747"/>
                  <a:gd name="csX15" fmla="*/ 33371 w 45916"/>
                  <a:gd name="csY15" fmla="*/ 59849 h 69747"/>
                  <a:gd name="csX16" fmla="*/ 36573 w 45916"/>
                  <a:gd name="csY16" fmla="*/ 56597 h 69747"/>
                  <a:gd name="csX17" fmla="*/ 37963 w 45916"/>
                  <a:gd name="csY17" fmla="*/ 52564 h 69747"/>
                  <a:gd name="csX18" fmla="*/ 37634 w 45916"/>
                  <a:gd name="csY18" fmla="*/ 48058 h 69747"/>
                  <a:gd name="csX19" fmla="*/ 45249 w 45916"/>
                  <a:gd name="csY19" fmla="*/ 45874 h 69747"/>
                  <a:gd name="csX20" fmla="*/ 45782 w 45916"/>
                  <a:gd name="csY20" fmla="*/ 53147 h 69747"/>
                  <a:gd name="csX21" fmla="*/ 43424 w 45916"/>
                  <a:gd name="csY21" fmla="*/ 59626 h 69747"/>
                  <a:gd name="csX22" fmla="*/ 38106 w 45916"/>
                  <a:gd name="csY22" fmla="*/ 64864 h 69747"/>
                  <a:gd name="csX23" fmla="*/ 29951 w 45916"/>
                  <a:gd name="csY23" fmla="*/ 68537 h 69747"/>
                  <a:gd name="csX24" fmla="*/ 8882 w 45916"/>
                  <a:gd name="csY24" fmla="*/ 43987 h 69747"/>
                  <a:gd name="csX25" fmla="*/ 34115 w 45916"/>
                  <a:gd name="csY25" fmla="*/ 36788 h 69747"/>
                  <a:gd name="csX26" fmla="*/ 31366 w 45916"/>
                  <a:gd name="csY26" fmla="*/ 30483 h 69747"/>
                  <a:gd name="csX27" fmla="*/ 27599 w 45916"/>
                  <a:gd name="csY27" fmla="*/ 26859 h 69747"/>
                  <a:gd name="csX28" fmla="*/ 23106 w 45916"/>
                  <a:gd name="csY28" fmla="*/ 25506 h 69747"/>
                  <a:gd name="csX29" fmla="*/ 17968 w 45916"/>
                  <a:gd name="csY29" fmla="*/ 26164 h 69747"/>
                  <a:gd name="csX30" fmla="*/ 11489 w 45916"/>
                  <a:gd name="csY30" fmla="*/ 29639 h 69747"/>
                  <a:gd name="csX31" fmla="*/ 8460 w 45916"/>
                  <a:gd name="csY31" fmla="*/ 35485 h 69747"/>
                  <a:gd name="csX32" fmla="*/ 8882 w 45916"/>
                  <a:gd name="csY32" fmla="*/ 43987 h 69747"/>
                  <a:gd name="csX33" fmla="*/ 10204 w 45916"/>
                  <a:gd name="csY33" fmla="*/ 16396 h 69747"/>
                  <a:gd name="csX34" fmla="*/ 14486 w 45916"/>
                  <a:gd name="csY34" fmla="*/ 2532 h 69747"/>
                  <a:gd name="csX35" fmla="*/ 23361 w 45916"/>
                  <a:gd name="csY35" fmla="*/ 0 h 69747"/>
                  <a:gd name="csX36" fmla="*/ 23516 w 45916"/>
                  <a:gd name="csY36" fmla="*/ 236 h 69747"/>
                  <a:gd name="csX37" fmla="*/ 16944 w 45916"/>
                  <a:gd name="csY37" fmla="*/ 14472 h 69747"/>
                  <a:gd name="csX38" fmla="*/ 10204 w 45916"/>
                  <a:gd name="csY38" fmla="*/ 16396 h 697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5916" h="69747">
                    <a:moveTo>
                      <a:pt x="29951" y="68537"/>
                    </a:moveTo>
                    <a:cubicBezTo>
                      <a:pt x="25347" y="69853"/>
                      <a:pt x="21207" y="70101"/>
                      <a:pt x="17558" y="69257"/>
                    </a:cubicBezTo>
                    <a:cubicBezTo>
                      <a:pt x="13903" y="68413"/>
                      <a:pt x="10750" y="66415"/>
                      <a:pt x="8088" y="63275"/>
                    </a:cubicBezTo>
                    <a:cubicBezTo>
                      <a:pt x="5438" y="60135"/>
                      <a:pt x="3322" y="55791"/>
                      <a:pt x="1740" y="50243"/>
                    </a:cubicBezTo>
                    <a:cubicBezTo>
                      <a:pt x="145" y="44620"/>
                      <a:pt x="-358" y="39804"/>
                      <a:pt x="250" y="35758"/>
                    </a:cubicBezTo>
                    <a:cubicBezTo>
                      <a:pt x="852" y="31724"/>
                      <a:pt x="2497" y="28373"/>
                      <a:pt x="5196" y="25717"/>
                    </a:cubicBezTo>
                    <a:cubicBezTo>
                      <a:pt x="7890" y="23073"/>
                      <a:pt x="11638" y="21063"/>
                      <a:pt x="16416" y="19710"/>
                    </a:cubicBezTo>
                    <a:cubicBezTo>
                      <a:pt x="20779" y="18456"/>
                      <a:pt x="24683" y="18258"/>
                      <a:pt x="28127" y="19089"/>
                    </a:cubicBezTo>
                    <a:cubicBezTo>
                      <a:pt x="31559" y="19933"/>
                      <a:pt x="34500" y="21820"/>
                      <a:pt x="36958" y="24712"/>
                    </a:cubicBezTo>
                    <a:cubicBezTo>
                      <a:pt x="39428" y="27628"/>
                      <a:pt x="41376" y="31600"/>
                      <a:pt x="42785" y="36615"/>
                    </a:cubicBezTo>
                    <a:lnTo>
                      <a:pt x="43846" y="40338"/>
                    </a:lnTo>
                    <a:lnTo>
                      <a:pt x="10359" y="49883"/>
                    </a:lnTo>
                    <a:cubicBezTo>
                      <a:pt x="11539" y="53569"/>
                      <a:pt x="12960" y="56473"/>
                      <a:pt x="14623" y="58596"/>
                    </a:cubicBezTo>
                    <a:cubicBezTo>
                      <a:pt x="16261" y="60706"/>
                      <a:pt x="18235" y="62034"/>
                      <a:pt x="20487" y="62567"/>
                    </a:cubicBezTo>
                    <a:cubicBezTo>
                      <a:pt x="22759" y="63113"/>
                      <a:pt x="25365" y="62952"/>
                      <a:pt x="28307" y="62108"/>
                    </a:cubicBezTo>
                    <a:cubicBezTo>
                      <a:pt x="30324" y="61537"/>
                      <a:pt x="32005" y="60792"/>
                      <a:pt x="33371" y="59849"/>
                    </a:cubicBezTo>
                    <a:cubicBezTo>
                      <a:pt x="34742" y="58918"/>
                      <a:pt x="35797" y="57839"/>
                      <a:pt x="36573" y="56597"/>
                    </a:cubicBezTo>
                    <a:cubicBezTo>
                      <a:pt x="37318" y="55356"/>
                      <a:pt x="37783" y="54003"/>
                      <a:pt x="37963" y="52564"/>
                    </a:cubicBezTo>
                    <a:cubicBezTo>
                      <a:pt x="38118" y="51111"/>
                      <a:pt x="38000" y="49610"/>
                      <a:pt x="37634" y="48058"/>
                    </a:cubicBezTo>
                    <a:lnTo>
                      <a:pt x="45249" y="45874"/>
                    </a:lnTo>
                    <a:cubicBezTo>
                      <a:pt x="45900" y="48381"/>
                      <a:pt x="46068" y="50801"/>
                      <a:pt x="45782" y="53147"/>
                    </a:cubicBezTo>
                    <a:cubicBezTo>
                      <a:pt x="45497" y="55505"/>
                      <a:pt x="44703" y="57665"/>
                      <a:pt x="43424" y="59626"/>
                    </a:cubicBezTo>
                    <a:cubicBezTo>
                      <a:pt x="42121" y="61587"/>
                      <a:pt x="40358" y="63337"/>
                      <a:pt x="38106" y="64864"/>
                    </a:cubicBezTo>
                    <a:cubicBezTo>
                      <a:pt x="35853" y="66403"/>
                      <a:pt x="33154" y="67631"/>
                      <a:pt x="29951" y="68537"/>
                    </a:cubicBezTo>
                    <a:close/>
                    <a:moveTo>
                      <a:pt x="8882" y="43987"/>
                    </a:moveTo>
                    <a:lnTo>
                      <a:pt x="34115" y="36788"/>
                    </a:lnTo>
                    <a:cubicBezTo>
                      <a:pt x="33383" y="34182"/>
                      <a:pt x="32458" y="32084"/>
                      <a:pt x="31366" y="30483"/>
                    </a:cubicBezTo>
                    <a:cubicBezTo>
                      <a:pt x="30274" y="28882"/>
                      <a:pt x="29027" y="27666"/>
                      <a:pt x="27599" y="26859"/>
                    </a:cubicBezTo>
                    <a:cubicBezTo>
                      <a:pt x="26197" y="26052"/>
                      <a:pt x="24683" y="25593"/>
                      <a:pt x="23106" y="25506"/>
                    </a:cubicBezTo>
                    <a:cubicBezTo>
                      <a:pt x="21511" y="25419"/>
                      <a:pt x="19792" y="25643"/>
                      <a:pt x="17968" y="26164"/>
                    </a:cubicBezTo>
                    <a:cubicBezTo>
                      <a:pt x="15250" y="26933"/>
                      <a:pt x="13096" y="28100"/>
                      <a:pt x="11489" y="29639"/>
                    </a:cubicBezTo>
                    <a:cubicBezTo>
                      <a:pt x="9882" y="31178"/>
                      <a:pt x="8870" y="33127"/>
                      <a:pt x="8460" y="35485"/>
                    </a:cubicBezTo>
                    <a:cubicBezTo>
                      <a:pt x="8038" y="37831"/>
                      <a:pt x="8187" y="40661"/>
                      <a:pt x="8882" y="43987"/>
                    </a:cubicBezTo>
                    <a:close/>
                    <a:moveTo>
                      <a:pt x="10204" y="16396"/>
                    </a:moveTo>
                    <a:lnTo>
                      <a:pt x="14486" y="2532"/>
                    </a:lnTo>
                    <a:lnTo>
                      <a:pt x="23361" y="0"/>
                    </a:lnTo>
                    <a:lnTo>
                      <a:pt x="23516" y="236"/>
                    </a:lnTo>
                    <a:lnTo>
                      <a:pt x="16944" y="14472"/>
                    </a:lnTo>
                    <a:lnTo>
                      <a:pt x="10204" y="16396"/>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6" name="Forme libre 132">
                <a:extLst>
                  <a:ext uri="{FF2B5EF4-FFF2-40B4-BE49-F238E27FC236}">
                    <a16:creationId xmlns:a16="http://schemas.microsoft.com/office/drawing/2014/main" id="{20CCDD08-2B97-2389-F351-47C8167E6AFA}"/>
                  </a:ext>
                </a:extLst>
              </p:cNvPr>
              <p:cNvSpPr/>
              <p:nvPr/>
            </p:nvSpPr>
            <p:spPr>
              <a:xfrm>
                <a:off x="5790953" y="2464517"/>
                <a:ext cx="47580" cy="69462"/>
              </a:xfrm>
              <a:custGeom>
                <a:avLst/>
                <a:gdLst>
                  <a:gd name="csX0" fmla="*/ 13678 w 47580"/>
                  <a:gd name="csY0" fmla="*/ 69463 h 69462"/>
                  <a:gd name="csX1" fmla="*/ 0 w 47580"/>
                  <a:gd name="csY1" fmla="*/ 6535 h 69462"/>
                  <a:gd name="csX2" fmla="*/ 6305 w 47580"/>
                  <a:gd name="csY2" fmla="*/ 5158 h 69462"/>
                  <a:gd name="csX3" fmla="*/ 8576 w 47580"/>
                  <a:gd name="csY3" fmla="*/ 11736 h 69462"/>
                  <a:gd name="csX4" fmla="*/ 9203 w 47580"/>
                  <a:gd name="csY4" fmla="*/ 11599 h 69462"/>
                  <a:gd name="csX5" fmla="*/ 14137 w 47580"/>
                  <a:gd name="csY5" fmla="*/ 4351 h 69462"/>
                  <a:gd name="csX6" fmla="*/ 22267 w 47580"/>
                  <a:gd name="csY6" fmla="*/ 553 h 69462"/>
                  <a:gd name="csX7" fmla="*/ 32922 w 47580"/>
                  <a:gd name="csY7" fmla="*/ 975 h 69462"/>
                  <a:gd name="csX8" fmla="*/ 41095 w 47580"/>
                  <a:gd name="csY8" fmla="*/ 7739 h 69462"/>
                  <a:gd name="csX9" fmla="*/ 46469 w 47580"/>
                  <a:gd name="csY9" fmla="*/ 21603 h 69462"/>
                  <a:gd name="csX10" fmla="*/ 47152 w 47580"/>
                  <a:gd name="csY10" fmla="*/ 35839 h 69462"/>
                  <a:gd name="csX11" fmla="*/ 42467 w 47580"/>
                  <a:gd name="csY11" fmla="*/ 45297 h 69462"/>
                  <a:gd name="csX12" fmla="*/ 33400 w 47580"/>
                  <a:gd name="csY12" fmla="*/ 50001 h 69462"/>
                  <a:gd name="csX13" fmla="*/ 27479 w 47580"/>
                  <a:gd name="csY13" fmla="*/ 50535 h 69462"/>
                  <a:gd name="csX14" fmla="*/ 22111 w 47580"/>
                  <a:gd name="csY14" fmla="*/ 49294 h 69462"/>
                  <a:gd name="csX15" fmla="*/ 17463 w 47580"/>
                  <a:gd name="csY15" fmla="*/ 46104 h 69462"/>
                  <a:gd name="csX16" fmla="*/ 16930 w 47580"/>
                  <a:gd name="csY16" fmla="*/ 46228 h 69462"/>
                  <a:gd name="csX17" fmla="*/ 21596 w 47580"/>
                  <a:gd name="csY17" fmla="*/ 67750 h 69462"/>
                  <a:gd name="csX18" fmla="*/ 13678 w 47580"/>
                  <a:gd name="csY18" fmla="*/ 69463 h 69462"/>
                  <a:gd name="csX19" fmla="*/ 29366 w 47580"/>
                  <a:gd name="csY19" fmla="*/ 43622 h 69462"/>
                  <a:gd name="csX20" fmla="*/ 36205 w 47580"/>
                  <a:gd name="csY20" fmla="*/ 40295 h 69462"/>
                  <a:gd name="csX21" fmla="*/ 39128 w 47580"/>
                  <a:gd name="csY21" fmla="*/ 33903 h 69462"/>
                  <a:gd name="csX22" fmla="*/ 38402 w 47580"/>
                  <a:gd name="csY22" fmla="*/ 24023 h 69462"/>
                  <a:gd name="csX23" fmla="*/ 37992 w 47580"/>
                  <a:gd name="csY23" fmla="*/ 22125 h 69462"/>
                  <a:gd name="csX24" fmla="*/ 34380 w 47580"/>
                  <a:gd name="csY24" fmla="*/ 12481 h 69462"/>
                  <a:gd name="csX25" fmla="*/ 29037 w 47580"/>
                  <a:gd name="csY25" fmla="*/ 8037 h 69462"/>
                  <a:gd name="csX26" fmla="*/ 21894 w 47580"/>
                  <a:gd name="csY26" fmla="*/ 7901 h 69462"/>
                  <a:gd name="csX27" fmla="*/ 15062 w 47580"/>
                  <a:gd name="csY27" fmla="*/ 11413 h 69462"/>
                  <a:gd name="csX28" fmla="*/ 12182 w 47580"/>
                  <a:gd name="csY28" fmla="*/ 18116 h 69462"/>
                  <a:gd name="csX29" fmla="*/ 12927 w 47580"/>
                  <a:gd name="csY29" fmla="*/ 27859 h 69462"/>
                  <a:gd name="csX30" fmla="*/ 13225 w 47580"/>
                  <a:gd name="csY30" fmla="*/ 29212 h 69462"/>
                  <a:gd name="csX31" fmla="*/ 15961 w 47580"/>
                  <a:gd name="csY31" fmla="*/ 37242 h 69462"/>
                  <a:gd name="csX32" fmla="*/ 19803 w 47580"/>
                  <a:gd name="csY32" fmla="*/ 41934 h 69462"/>
                  <a:gd name="csX33" fmla="*/ 24420 w 47580"/>
                  <a:gd name="csY33" fmla="*/ 43845 h 69462"/>
                  <a:gd name="csX34" fmla="*/ 29366 w 47580"/>
                  <a:gd name="csY34" fmla="*/ 43622 h 69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7580" h="69462">
                    <a:moveTo>
                      <a:pt x="13678" y="69463"/>
                    </a:moveTo>
                    <a:lnTo>
                      <a:pt x="0" y="6535"/>
                    </a:lnTo>
                    <a:lnTo>
                      <a:pt x="6305" y="5158"/>
                    </a:lnTo>
                    <a:lnTo>
                      <a:pt x="8576" y="11736"/>
                    </a:lnTo>
                    <a:lnTo>
                      <a:pt x="9203" y="11599"/>
                    </a:lnTo>
                    <a:cubicBezTo>
                      <a:pt x="10258" y="8608"/>
                      <a:pt x="11897" y="6188"/>
                      <a:pt x="14137" y="4351"/>
                    </a:cubicBezTo>
                    <a:cubicBezTo>
                      <a:pt x="16383" y="2514"/>
                      <a:pt x="19095" y="1248"/>
                      <a:pt x="22267" y="553"/>
                    </a:cubicBezTo>
                    <a:cubicBezTo>
                      <a:pt x="26226" y="-303"/>
                      <a:pt x="29782" y="-167"/>
                      <a:pt x="32922" y="975"/>
                    </a:cubicBezTo>
                    <a:cubicBezTo>
                      <a:pt x="36056" y="2117"/>
                      <a:pt x="38793" y="4376"/>
                      <a:pt x="41095" y="7739"/>
                    </a:cubicBezTo>
                    <a:cubicBezTo>
                      <a:pt x="43404" y="11103"/>
                      <a:pt x="45191" y="15720"/>
                      <a:pt x="46469" y="21603"/>
                    </a:cubicBezTo>
                    <a:cubicBezTo>
                      <a:pt x="47673" y="27139"/>
                      <a:pt x="47897" y="31868"/>
                      <a:pt x="47152" y="35839"/>
                    </a:cubicBezTo>
                    <a:cubicBezTo>
                      <a:pt x="46414" y="39811"/>
                      <a:pt x="44850" y="42951"/>
                      <a:pt x="42467" y="45297"/>
                    </a:cubicBezTo>
                    <a:cubicBezTo>
                      <a:pt x="40084" y="47631"/>
                      <a:pt x="37061" y="49207"/>
                      <a:pt x="33400" y="50001"/>
                    </a:cubicBezTo>
                    <a:cubicBezTo>
                      <a:pt x="31358" y="50448"/>
                      <a:pt x="29385" y="50622"/>
                      <a:pt x="27479" y="50535"/>
                    </a:cubicBezTo>
                    <a:cubicBezTo>
                      <a:pt x="25580" y="50448"/>
                      <a:pt x="23793" y="50026"/>
                      <a:pt x="22111" y="49294"/>
                    </a:cubicBezTo>
                    <a:cubicBezTo>
                      <a:pt x="20454" y="48561"/>
                      <a:pt x="18891" y="47494"/>
                      <a:pt x="17463" y="46104"/>
                    </a:cubicBezTo>
                    <a:lnTo>
                      <a:pt x="16930" y="46228"/>
                    </a:lnTo>
                    <a:lnTo>
                      <a:pt x="21596" y="67750"/>
                    </a:lnTo>
                    <a:lnTo>
                      <a:pt x="13678" y="69463"/>
                    </a:lnTo>
                    <a:close/>
                    <a:moveTo>
                      <a:pt x="29366" y="43622"/>
                    </a:moveTo>
                    <a:cubicBezTo>
                      <a:pt x="32308" y="42976"/>
                      <a:pt x="34585" y="41872"/>
                      <a:pt x="36205" y="40295"/>
                    </a:cubicBezTo>
                    <a:cubicBezTo>
                      <a:pt x="37794" y="38719"/>
                      <a:pt x="38780" y="36597"/>
                      <a:pt x="39128" y="33903"/>
                    </a:cubicBezTo>
                    <a:cubicBezTo>
                      <a:pt x="39500" y="31210"/>
                      <a:pt x="39252" y="27921"/>
                      <a:pt x="38402" y="24023"/>
                    </a:cubicBezTo>
                    <a:lnTo>
                      <a:pt x="37992" y="22125"/>
                    </a:lnTo>
                    <a:cubicBezTo>
                      <a:pt x="37086" y="17979"/>
                      <a:pt x="35882" y="14777"/>
                      <a:pt x="34380" y="12481"/>
                    </a:cubicBezTo>
                    <a:cubicBezTo>
                      <a:pt x="32879" y="10209"/>
                      <a:pt x="31104" y="8720"/>
                      <a:pt x="29037" y="8037"/>
                    </a:cubicBezTo>
                    <a:cubicBezTo>
                      <a:pt x="26964" y="7355"/>
                      <a:pt x="24588" y="7305"/>
                      <a:pt x="21894" y="7901"/>
                    </a:cubicBezTo>
                    <a:cubicBezTo>
                      <a:pt x="18953" y="8546"/>
                      <a:pt x="16669" y="9713"/>
                      <a:pt x="15062" y="11413"/>
                    </a:cubicBezTo>
                    <a:cubicBezTo>
                      <a:pt x="13442" y="13114"/>
                      <a:pt x="12486" y="15348"/>
                      <a:pt x="12182" y="18116"/>
                    </a:cubicBezTo>
                    <a:cubicBezTo>
                      <a:pt x="11866" y="20883"/>
                      <a:pt x="12132" y="24135"/>
                      <a:pt x="12927" y="27859"/>
                    </a:cubicBezTo>
                    <a:lnTo>
                      <a:pt x="13225" y="29212"/>
                    </a:lnTo>
                    <a:cubicBezTo>
                      <a:pt x="13951" y="32513"/>
                      <a:pt x="14863" y="35194"/>
                      <a:pt x="15961" y="37242"/>
                    </a:cubicBezTo>
                    <a:cubicBezTo>
                      <a:pt x="17066" y="39302"/>
                      <a:pt x="18351" y="40854"/>
                      <a:pt x="19803" y="41934"/>
                    </a:cubicBezTo>
                    <a:cubicBezTo>
                      <a:pt x="21267" y="42989"/>
                      <a:pt x="22806" y="43622"/>
                      <a:pt x="24420" y="43845"/>
                    </a:cubicBezTo>
                    <a:cubicBezTo>
                      <a:pt x="26046" y="44056"/>
                      <a:pt x="27684" y="43982"/>
                      <a:pt x="29366" y="4362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7" name="Forme libre 133">
                <a:extLst>
                  <a:ext uri="{FF2B5EF4-FFF2-40B4-BE49-F238E27FC236}">
                    <a16:creationId xmlns:a16="http://schemas.microsoft.com/office/drawing/2014/main" id="{BAA59299-A883-1647-AF9D-D596367241B1}"/>
                  </a:ext>
                </a:extLst>
              </p:cNvPr>
              <p:cNvSpPr/>
              <p:nvPr/>
            </p:nvSpPr>
            <p:spPr>
              <a:xfrm>
                <a:off x="5851602" y="2453823"/>
                <a:ext cx="24022" cy="52354"/>
              </a:xfrm>
              <a:custGeom>
                <a:avLst/>
                <a:gdLst>
                  <a:gd name="csX0" fmla="*/ 8564 w 24022"/>
                  <a:gd name="csY0" fmla="*/ 52354 h 52354"/>
                  <a:gd name="csX1" fmla="*/ 0 w 24022"/>
                  <a:gd name="csY1" fmla="*/ 4656 h 52354"/>
                  <a:gd name="csX2" fmla="*/ 6442 w 24022"/>
                  <a:gd name="csY2" fmla="*/ 3502 h 52354"/>
                  <a:gd name="csX3" fmla="*/ 8595 w 24022"/>
                  <a:gd name="csY3" fmla="*/ 11259 h 52354"/>
                  <a:gd name="csX4" fmla="*/ 9216 w 24022"/>
                  <a:gd name="csY4" fmla="*/ 11135 h 52354"/>
                  <a:gd name="csX5" fmla="*/ 10444 w 24022"/>
                  <a:gd name="csY5" fmla="*/ 6468 h 52354"/>
                  <a:gd name="csX6" fmla="*/ 13287 w 24022"/>
                  <a:gd name="csY6" fmla="*/ 2496 h 52354"/>
                  <a:gd name="csX7" fmla="*/ 18400 w 24022"/>
                  <a:gd name="csY7" fmla="*/ 225 h 52354"/>
                  <a:gd name="csX8" fmla="*/ 20945 w 24022"/>
                  <a:gd name="csY8" fmla="*/ 2 h 52354"/>
                  <a:gd name="csX9" fmla="*/ 22713 w 24022"/>
                  <a:gd name="csY9" fmla="*/ 200 h 52354"/>
                  <a:gd name="csX10" fmla="*/ 24023 w 24022"/>
                  <a:gd name="csY10" fmla="*/ 7548 h 52354"/>
                  <a:gd name="csX11" fmla="*/ 21032 w 24022"/>
                  <a:gd name="csY11" fmla="*/ 8069 h 52354"/>
                  <a:gd name="csX12" fmla="*/ 15906 w 24022"/>
                  <a:gd name="csY12" fmla="*/ 10080 h 52354"/>
                  <a:gd name="csX13" fmla="*/ 12765 w 24022"/>
                  <a:gd name="csY13" fmla="*/ 13679 h 52354"/>
                  <a:gd name="csX14" fmla="*/ 11450 w 24022"/>
                  <a:gd name="csY14" fmla="*/ 18594 h 52354"/>
                  <a:gd name="csX15" fmla="*/ 11791 w 24022"/>
                  <a:gd name="csY15" fmla="*/ 24353 h 52354"/>
                  <a:gd name="csX16" fmla="*/ 16563 w 24022"/>
                  <a:gd name="csY16" fmla="*/ 50927 h 52354"/>
                  <a:gd name="csX17" fmla="*/ 8564 w 24022"/>
                  <a:gd name="csY17" fmla="*/ 52354 h 52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022" h="52354">
                    <a:moveTo>
                      <a:pt x="8564" y="52354"/>
                    </a:moveTo>
                    <a:lnTo>
                      <a:pt x="0" y="4656"/>
                    </a:lnTo>
                    <a:lnTo>
                      <a:pt x="6442" y="3502"/>
                    </a:lnTo>
                    <a:lnTo>
                      <a:pt x="8595" y="11259"/>
                    </a:lnTo>
                    <a:lnTo>
                      <a:pt x="9216" y="11135"/>
                    </a:lnTo>
                    <a:cubicBezTo>
                      <a:pt x="9445" y="9534"/>
                      <a:pt x="9842" y="7982"/>
                      <a:pt x="10444" y="6468"/>
                    </a:cubicBezTo>
                    <a:cubicBezTo>
                      <a:pt x="11046" y="4966"/>
                      <a:pt x="11983" y="3638"/>
                      <a:pt x="13287" y="2496"/>
                    </a:cubicBezTo>
                    <a:cubicBezTo>
                      <a:pt x="14584" y="1367"/>
                      <a:pt x="16284" y="610"/>
                      <a:pt x="18400" y="225"/>
                    </a:cubicBezTo>
                    <a:cubicBezTo>
                      <a:pt x="19306" y="51"/>
                      <a:pt x="20150" y="-11"/>
                      <a:pt x="20945" y="2"/>
                    </a:cubicBezTo>
                    <a:cubicBezTo>
                      <a:pt x="21727" y="14"/>
                      <a:pt x="22298" y="76"/>
                      <a:pt x="22713" y="200"/>
                    </a:cubicBezTo>
                    <a:lnTo>
                      <a:pt x="24023" y="7548"/>
                    </a:lnTo>
                    <a:lnTo>
                      <a:pt x="21032" y="8069"/>
                    </a:lnTo>
                    <a:cubicBezTo>
                      <a:pt x="18971" y="8454"/>
                      <a:pt x="17258" y="9112"/>
                      <a:pt x="15906" y="10080"/>
                    </a:cubicBezTo>
                    <a:cubicBezTo>
                      <a:pt x="14547" y="11036"/>
                      <a:pt x="13510" y="12239"/>
                      <a:pt x="12765" y="13679"/>
                    </a:cubicBezTo>
                    <a:cubicBezTo>
                      <a:pt x="12033" y="15131"/>
                      <a:pt x="11593" y="16770"/>
                      <a:pt x="11450" y="18594"/>
                    </a:cubicBezTo>
                    <a:cubicBezTo>
                      <a:pt x="11319" y="20431"/>
                      <a:pt x="11425" y="22343"/>
                      <a:pt x="11791" y="24353"/>
                    </a:cubicBezTo>
                    <a:lnTo>
                      <a:pt x="16563" y="50927"/>
                    </a:lnTo>
                    <a:lnTo>
                      <a:pt x="8564" y="52354"/>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8" name="Forme libre 134">
                <a:extLst>
                  <a:ext uri="{FF2B5EF4-FFF2-40B4-BE49-F238E27FC236}">
                    <a16:creationId xmlns:a16="http://schemas.microsoft.com/office/drawing/2014/main" id="{C19A49FD-D6FC-F818-78DD-2B13E343CB23}"/>
                  </a:ext>
                </a:extLst>
              </p:cNvPr>
              <p:cNvSpPr/>
              <p:nvPr/>
            </p:nvSpPr>
            <p:spPr>
              <a:xfrm>
                <a:off x="5890946" y="2447376"/>
                <a:ext cx="45789" cy="50882"/>
              </a:xfrm>
              <a:custGeom>
                <a:avLst/>
                <a:gdLst>
                  <a:gd name="csX0" fmla="*/ 26519 w 45789"/>
                  <a:gd name="csY0" fmla="*/ 50522 h 50882"/>
                  <a:gd name="csX1" fmla="*/ 13871 w 45789"/>
                  <a:gd name="csY1" fmla="*/ 49592 h 50882"/>
                  <a:gd name="csX2" fmla="*/ 5121 w 45789"/>
                  <a:gd name="csY2" fmla="*/ 42418 h 50882"/>
                  <a:gd name="csX3" fmla="*/ 504 w 45789"/>
                  <a:gd name="csY3" fmla="*/ 28641 h 50882"/>
                  <a:gd name="csX4" fmla="*/ 1081 w 45789"/>
                  <a:gd name="csY4" fmla="*/ 14094 h 50882"/>
                  <a:gd name="csX5" fmla="*/ 7479 w 45789"/>
                  <a:gd name="csY5" fmla="*/ 4798 h 50882"/>
                  <a:gd name="csX6" fmla="*/ 19370 w 45789"/>
                  <a:gd name="csY6" fmla="*/ 354 h 50882"/>
                  <a:gd name="csX7" fmla="*/ 32023 w 45789"/>
                  <a:gd name="csY7" fmla="*/ 1298 h 50882"/>
                  <a:gd name="csX8" fmla="*/ 40718 w 45789"/>
                  <a:gd name="csY8" fmla="*/ 8434 h 50882"/>
                  <a:gd name="csX9" fmla="*/ 45285 w 45789"/>
                  <a:gd name="csY9" fmla="*/ 22249 h 50882"/>
                  <a:gd name="csX10" fmla="*/ 44758 w 45789"/>
                  <a:gd name="csY10" fmla="*/ 36758 h 50882"/>
                  <a:gd name="csX11" fmla="*/ 38409 w 45789"/>
                  <a:gd name="csY11" fmla="*/ 46091 h 50882"/>
                  <a:gd name="csX12" fmla="*/ 26519 w 45789"/>
                  <a:gd name="csY12" fmla="*/ 50522 h 50882"/>
                  <a:gd name="csX13" fmla="*/ 25557 w 45789"/>
                  <a:gd name="csY13" fmla="*/ 43770 h 50882"/>
                  <a:gd name="csX14" fmla="*/ 33054 w 45789"/>
                  <a:gd name="csY14" fmla="*/ 40841 h 50882"/>
                  <a:gd name="csX15" fmla="*/ 36932 w 45789"/>
                  <a:gd name="csY15" fmla="*/ 34474 h 50882"/>
                  <a:gd name="csX16" fmla="*/ 37131 w 45789"/>
                  <a:gd name="csY16" fmla="*/ 24445 h 50882"/>
                  <a:gd name="csX17" fmla="*/ 36851 w 45789"/>
                  <a:gd name="csY17" fmla="*/ 22435 h 50882"/>
                  <a:gd name="csX18" fmla="*/ 33848 w 45789"/>
                  <a:gd name="csY18" fmla="*/ 12816 h 50882"/>
                  <a:gd name="csX19" fmla="*/ 28337 w 45789"/>
                  <a:gd name="csY19" fmla="*/ 7826 h 50882"/>
                  <a:gd name="csX20" fmla="*/ 20325 w 45789"/>
                  <a:gd name="csY20" fmla="*/ 7106 h 50882"/>
                  <a:gd name="csX21" fmla="*/ 12785 w 45789"/>
                  <a:gd name="csY21" fmla="*/ 10048 h 50882"/>
                  <a:gd name="csX22" fmla="*/ 8900 w 45789"/>
                  <a:gd name="csY22" fmla="*/ 16378 h 50882"/>
                  <a:gd name="csX23" fmla="*/ 8751 w 45789"/>
                  <a:gd name="csY23" fmla="*/ 26444 h 50882"/>
                  <a:gd name="csX24" fmla="*/ 9031 w 45789"/>
                  <a:gd name="csY24" fmla="*/ 28442 h 50882"/>
                  <a:gd name="csX25" fmla="*/ 11997 w 45789"/>
                  <a:gd name="csY25" fmla="*/ 38036 h 50882"/>
                  <a:gd name="csX26" fmla="*/ 17502 w 45789"/>
                  <a:gd name="csY26" fmla="*/ 43063 h 50882"/>
                  <a:gd name="csX27" fmla="*/ 25557 w 45789"/>
                  <a:gd name="csY27" fmla="*/ 43770 h 50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5789" h="50882">
                    <a:moveTo>
                      <a:pt x="26519" y="50522"/>
                    </a:moveTo>
                    <a:cubicBezTo>
                      <a:pt x="21660" y="51217"/>
                      <a:pt x="17446" y="50907"/>
                      <a:pt x="13871" y="49592"/>
                    </a:cubicBezTo>
                    <a:cubicBezTo>
                      <a:pt x="10297" y="48276"/>
                      <a:pt x="7380" y="45880"/>
                      <a:pt x="5121" y="42418"/>
                    </a:cubicBezTo>
                    <a:cubicBezTo>
                      <a:pt x="2856" y="38955"/>
                      <a:pt x="1311" y="34362"/>
                      <a:pt x="504" y="28641"/>
                    </a:cubicBezTo>
                    <a:cubicBezTo>
                      <a:pt x="-322" y="22869"/>
                      <a:pt x="-135" y="18016"/>
                      <a:pt x="1081" y="14094"/>
                    </a:cubicBezTo>
                    <a:cubicBezTo>
                      <a:pt x="2285" y="10160"/>
                      <a:pt x="4426" y="7069"/>
                      <a:pt x="7479" y="4798"/>
                    </a:cubicBezTo>
                    <a:cubicBezTo>
                      <a:pt x="10539" y="2526"/>
                      <a:pt x="14498" y="1049"/>
                      <a:pt x="19370" y="354"/>
                    </a:cubicBezTo>
                    <a:cubicBezTo>
                      <a:pt x="24223" y="-328"/>
                      <a:pt x="28436" y="-30"/>
                      <a:pt x="32023" y="1298"/>
                    </a:cubicBezTo>
                    <a:cubicBezTo>
                      <a:pt x="35585" y="2626"/>
                      <a:pt x="38490" y="4996"/>
                      <a:pt x="40718" y="8434"/>
                    </a:cubicBezTo>
                    <a:cubicBezTo>
                      <a:pt x="42939" y="11860"/>
                      <a:pt x="44460" y="16477"/>
                      <a:pt x="45285" y="22249"/>
                    </a:cubicBezTo>
                    <a:cubicBezTo>
                      <a:pt x="46104" y="27970"/>
                      <a:pt x="45924" y="32811"/>
                      <a:pt x="44758" y="36758"/>
                    </a:cubicBezTo>
                    <a:cubicBezTo>
                      <a:pt x="43585" y="40705"/>
                      <a:pt x="41469" y="43820"/>
                      <a:pt x="38409" y="46091"/>
                    </a:cubicBezTo>
                    <a:cubicBezTo>
                      <a:pt x="35343" y="48350"/>
                      <a:pt x="31384" y="49827"/>
                      <a:pt x="26519" y="50522"/>
                    </a:cubicBezTo>
                    <a:close/>
                    <a:moveTo>
                      <a:pt x="25557" y="43770"/>
                    </a:moveTo>
                    <a:cubicBezTo>
                      <a:pt x="28660" y="43336"/>
                      <a:pt x="31161" y="42356"/>
                      <a:pt x="33054" y="40841"/>
                    </a:cubicBezTo>
                    <a:cubicBezTo>
                      <a:pt x="34952" y="39339"/>
                      <a:pt x="36237" y="37217"/>
                      <a:pt x="36932" y="34474"/>
                    </a:cubicBezTo>
                    <a:cubicBezTo>
                      <a:pt x="37627" y="31744"/>
                      <a:pt x="37702" y="28392"/>
                      <a:pt x="37131" y="24445"/>
                    </a:cubicBezTo>
                    <a:lnTo>
                      <a:pt x="36851" y="22435"/>
                    </a:lnTo>
                    <a:cubicBezTo>
                      <a:pt x="36274" y="18413"/>
                      <a:pt x="35269" y="15211"/>
                      <a:pt x="33848" y="12816"/>
                    </a:cubicBezTo>
                    <a:cubicBezTo>
                      <a:pt x="32414" y="10408"/>
                      <a:pt x="30584" y="8745"/>
                      <a:pt x="28337" y="7826"/>
                    </a:cubicBezTo>
                    <a:cubicBezTo>
                      <a:pt x="26103" y="6908"/>
                      <a:pt x="23428" y="6672"/>
                      <a:pt x="20325" y="7106"/>
                    </a:cubicBezTo>
                    <a:cubicBezTo>
                      <a:pt x="17222" y="7541"/>
                      <a:pt x="14703" y="8534"/>
                      <a:pt x="12785" y="10048"/>
                    </a:cubicBezTo>
                    <a:cubicBezTo>
                      <a:pt x="10855" y="11562"/>
                      <a:pt x="9571" y="13672"/>
                      <a:pt x="8900" y="16378"/>
                    </a:cubicBezTo>
                    <a:cubicBezTo>
                      <a:pt x="8224" y="19071"/>
                      <a:pt x="8187" y="22435"/>
                      <a:pt x="8751" y="26444"/>
                    </a:cubicBezTo>
                    <a:lnTo>
                      <a:pt x="9031" y="28442"/>
                    </a:lnTo>
                    <a:cubicBezTo>
                      <a:pt x="9602" y="32401"/>
                      <a:pt x="10582" y="35591"/>
                      <a:pt x="11997" y="38036"/>
                    </a:cubicBezTo>
                    <a:cubicBezTo>
                      <a:pt x="13387" y="40469"/>
                      <a:pt x="15224" y="42145"/>
                      <a:pt x="17502" y="43063"/>
                    </a:cubicBezTo>
                    <a:cubicBezTo>
                      <a:pt x="19773" y="43981"/>
                      <a:pt x="22466" y="44230"/>
                      <a:pt x="25557" y="43770"/>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39" name="Forme libre 135">
                <a:extLst>
                  <a:ext uri="{FF2B5EF4-FFF2-40B4-BE49-F238E27FC236}">
                    <a16:creationId xmlns:a16="http://schemas.microsoft.com/office/drawing/2014/main" id="{6C169183-F360-6F7F-F8F2-5039AC9BEB43}"/>
                  </a:ext>
                </a:extLst>
              </p:cNvPr>
              <p:cNvSpPr/>
              <p:nvPr/>
            </p:nvSpPr>
            <p:spPr>
              <a:xfrm>
                <a:off x="5951867" y="2440443"/>
                <a:ext cx="40785" cy="50790"/>
              </a:xfrm>
              <a:custGeom>
                <a:avLst/>
                <a:gdLst>
                  <a:gd name="csX0" fmla="*/ 22294 w 40785"/>
                  <a:gd name="csY0" fmla="*/ 50580 h 50790"/>
                  <a:gd name="csX1" fmla="*/ 13482 w 40785"/>
                  <a:gd name="csY1" fmla="*/ 50443 h 50790"/>
                  <a:gd name="csX2" fmla="*/ 6947 w 40785"/>
                  <a:gd name="csY2" fmla="*/ 48122 h 50790"/>
                  <a:gd name="csX3" fmla="*/ 2734 w 40785"/>
                  <a:gd name="csY3" fmla="*/ 43915 h 50790"/>
                  <a:gd name="csX4" fmla="*/ 853 w 40785"/>
                  <a:gd name="csY4" fmla="*/ 37982 h 50790"/>
                  <a:gd name="csX5" fmla="*/ 760 w 40785"/>
                  <a:gd name="csY5" fmla="*/ 37113 h 50790"/>
                  <a:gd name="csX6" fmla="*/ 785 w 40785"/>
                  <a:gd name="csY6" fmla="*/ 36431 h 50790"/>
                  <a:gd name="csX7" fmla="*/ 8766 w 40785"/>
                  <a:gd name="csY7" fmla="*/ 35624 h 50790"/>
                  <a:gd name="csX8" fmla="*/ 8729 w 40785"/>
                  <a:gd name="csY8" fmla="*/ 36269 h 50790"/>
                  <a:gd name="csX9" fmla="*/ 8791 w 40785"/>
                  <a:gd name="csY9" fmla="*/ 36828 h 50790"/>
                  <a:gd name="csX10" fmla="*/ 10987 w 40785"/>
                  <a:gd name="csY10" fmla="*/ 41706 h 50790"/>
                  <a:gd name="csX11" fmla="*/ 15698 w 40785"/>
                  <a:gd name="csY11" fmla="*/ 43828 h 50790"/>
                  <a:gd name="csX12" fmla="*/ 22083 w 40785"/>
                  <a:gd name="csY12" fmla="*/ 43927 h 50790"/>
                  <a:gd name="csX13" fmla="*/ 27607 w 40785"/>
                  <a:gd name="csY13" fmla="*/ 42599 h 50790"/>
                  <a:gd name="csX14" fmla="*/ 31454 w 40785"/>
                  <a:gd name="csY14" fmla="*/ 39794 h 50790"/>
                  <a:gd name="csX15" fmla="*/ 32553 w 40785"/>
                  <a:gd name="csY15" fmla="*/ 35562 h 50790"/>
                  <a:gd name="csX16" fmla="*/ 30114 w 40785"/>
                  <a:gd name="csY16" fmla="*/ 31131 h 50790"/>
                  <a:gd name="csX17" fmla="*/ 24684 w 40785"/>
                  <a:gd name="csY17" fmla="*/ 29120 h 50790"/>
                  <a:gd name="csX18" fmla="*/ 17789 w 40785"/>
                  <a:gd name="csY18" fmla="*/ 27867 h 50790"/>
                  <a:gd name="csX19" fmla="*/ 11751 w 40785"/>
                  <a:gd name="csY19" fmla="*/ 26625 h 50790"/>
                  <a:gd name="csX20" fmla="*/ 6234 w 40785"/>
                  <a:gd name="csY20" fmla="*/ 24677 h 50790"/>
                  <a:gd name="csX21" fmla="*/ 2094 w 40785"/>
                  <a:gd name="csY21" fmla="*/ 21251 h 50790"/>
                  <a:gd name="csX22" fmla="*/ 78 w 40785"/>
                  <a:gd name="csY22" fmla="*/ 15467 h 50790"/>
                  <a:gd name="csX23" fmla="*/ 841 w 40785"/>
                  <a:gd name="csY23" fmla="*/ 9659 h 50790"/>
                  <a:gd name="csX24" fmla="*/ 4223 w 40785"/>
                  <a:gd name="csY24" fmla="*/ 5054 h 50790"/>
                  <a:gd name="csX25" fmla="*/ 9976 w 40785"/>
                  <a:gd name="csY25" fmla="*/ 1839 h 50790"/>
                  <a:gd name="csX26" fmla="*/ 17721 w 40785"/>
                  <a:gd name="csY26" fmla="*/ 189 h 50790"/>
                  <a:gd name="csX27" fmla="*/ 25850 w 40785"/>
                  <a:gd name="csY27" fmla="*/ 400 h 50790"/>
                  <a:gd name="csX28" fmla="*/ 31851 w 40785"/>
                  <a:gd name="csY28" fmla="*/ 2671 h 50790"/>
                  <a:gd name="csX29" fmla="*/ 35662 w 40785"/>
                  <a:gd name="csY29" fmla="*/ 6506 h 50790"/>
                  <a:gd name="csX30" fmla="*/ 37257 w 40785"/>
                  <a:gd name="csY30" fmla="*/ 11396 h 50790"/>
                  <a:gd name="csX31" fmla="*/ 37362 w 40785"/>
                  <a:gd name="csY31" fmla="*/ 12439 h 50790"/>
                  <a:gd name="csX32" fmla="*/ 37362 w 40785"/>
                  <a:gd name="csY32" fmla="*/ 13233 h 50790"/>
                  <a:gd name="csX33" fmla="*/ 29481 w 40785"/>
                  <a:gd name="csY33" fmla="*/ 14015 h 50790"/>
                  <a:gd name="csX34" fmla="*/ 29375 w 40785"/>
                  <a:gd name="csY34" fmla="*/ 13010 h 50790"/>
                  <a:gd name="csX35" fmla="*/ 28054 w 40785"/>
                  <a:gd name="csY35" fmla="*/ 9584 h 50790"/>
                  <a:gd name="csX36" fmla="*/ 24473 w 40785"/>
                  <a:gd name="csY36" fmla="*/ 7151 h 50790"/>
                  <a:gd name="csX37" fmla="*/ 17913 w 40785"/>
                  <a:gd name="csY37" fmla="*/ 6742 h 50790"/>
                  <a:gd name="csX38" fmla="*/ 13377 w 40785"/>
                  <a:gd name="csY38" fmla="*/ 7611 h 50790"/>
                  <a:gd name="csX39" fmla="*/ 10299 w 40785"/>
                  <a:gd name="csY39" fmla="*/ 9212 h 50790"/>
                  <a:gd name="csX40" fmla="*/ 8555 w 40785"/>
                  <a:gd name="csY40" fmla="*/ 11421 h 50790"/>
                  <a:gd name="csX41" fmla="*/ 8182 w 40785"/>
                  <a:gd name="csY41" fmla="*/ 14102 h 50790"/>
                  <a:gd name="csX42" fmla="*/ 10112 w 40785"/>
                  <a:gd name="csY42" fmla="*/ 17627 h 50790"/>
                  <a:gd name="csX43" fmla="*/ 14500 w 40785"/>
                  <a:gd name="csY43" fmla="*/ 19315 h 50790"/>
                  <a:gd name="csX44" fmla="*/ 20309 w 40785"/>
                  <a:gd name="csY44" fmla="*/ 20581 h 50790"/>
                  <a:gd name="csX45" fmla="*/ 27067 w 40785"/>
                  <a:gd name="csY45" fmla="*/ 21810 h 50790"/>
                  <a:gd name="csX46" fmla="*/ 33440 w 40785"/>
                  <a:gd name="csY46" fmla="*/ 23622 h 50790"/>
                  <a:gd name="csX47" fmla="*/ 38330 w 40785"/>
                  <a:gd name="csY47" fmla="*/ 27159 h 50790"/>
                  <a:gd name="csX48" fmla="*/ 40689 w 40785"/>
                  <a:gd name="csY48" fmla="*/ 33638 h 50790"/>
                  <a:gd name="csX49" fmla="*/ 39894 w 40785"/>
                  <a:gd name="csY49" fmla="*/ 40477 h 50790"/>
                  <a:gd name="csX50" fmla="*/ 36183 w 40785"/>
                  <a:gd name="csY50" fmla="*/ 45578 h 50790"/>
                  <a:gd name="csX51" fmla="*/ 30145 w 40785"/>
                  <a:gd name="csY51" fmla="*/ 48904 h 50790"/>
                  <a:gd name="csX52" fmla="*/ 22294 w 40785"/>
                  <a:gd name="csY52" fmla="*/ 50580 h 50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40785" h="50790">
                    <a:moveTo>
                      <a:pt x="22294" y="50580"/>
                    </a:moveTo>
                    <a:cubicBezTo>
                      <a:pt x="18987" y="50903"/>
                      <a:pt x="16051" y="50853"/>
                      <a:pt x="13482" y="50443"/>
                    </a:cubicBezTo>
                    <a:cubicBezTo>
                      <a:pt x="10894" y="50009"/>
                      <a:pt x="8741" y="49240"/>
                      <a:pt x="6947" y="48122"/>
                    </a:cubicBezTo>
                    <a:cubicBezTo>
                      <a:pt x="5179" y="47005"/>
                      <a:pt x="3758" y="45603"/>
                      <a:pt x="2734" y="43915"/>
                    </a:cubicBezTo>
                    <a:cubicBezTo>
                      <a:pt x="1697" y="42227"/>
                      <a:pt x="1077" y="40253"/>
                      <a:pt x="853" y="37982"/>
                    </a:cubicBezTo>
                    <a:cubicBezTo>
                      <a:pt x="816" y="37684"/>
                      <a:pt x="791" y="37399"/>
                      <a:pt x="760" y="37113"/>
                    </a:cubicBezTo>
                    <a:cubicBezTo>
                      <a:pt x="735" y="36840"/>
                      <a:pt x="735" y="36617"/>
                      <a:pt x="785" y="36431"/>
                    </a:cubicBezTo>
                    <a:lnTo>
                      <a:pt x="8766" y="35624"/>
                    </a:lnTo>
                    <a:cubicBezTo>
                      <a:pt x="8722" y="35872"/>
                      <a:pt x="8704" y="36096"/>
                      <a:pt x="8729" y="36269"/>
                    </a:cubicBezTo>
                    <a:cubicBezTo>
                      <a:pt x="8753" y="36455"/>
                      <a:pt x="8772" y="36642"/>
                      <a:pt x="8791" y="36828"/>
                    </a:cubicBezTo>
                    <a:cubicBezTo>
                      <a:pt x="9057" y="38963"/>
                      <a:pt x="9796" y="40589"/>
                      <a:pt x="10987" y="41706"/>
                    </a:cubicBezTo>
                    <a:cubicBezTo>
                      <a:pt x="12185" y="42810"/>
                      <a:pt x="13755" y="43518"/>
                      <a:pt x="15698" y="43828"/>
                    </a:cubicBezTo>
                    <a:cubicBezTo>
                      <a:pt x="17640" y="44113"/>
                      <a:pt x="19769" y="44163"/>
                      <a:pt x="22083" y="43927"/>
                    </a:cubicBezTo>
                    <a:cubicBezTo>
                      <a:pt x="24107" y="43716"/>
                      <a:pt x="25944" y="43269"/>
                      <a:pt x="27607" y="42599"/>
                    </a:cubicBezTo>
                    <a:cubicBezTo>
                      <a:pt x="29270" y="41904"/>
                      <a:pt x="30548" y="40961"/>
                      <a:pt x="31454" y="39794"/>
                    </a:cubicBezTo>
                    <a:cubicBezTo>
                      <a:pt x="32354" y="38628"/>
                      <a:pt x="32720" y="37213"/>
                      <a:pt x="32553" y="35562"/>
                    </a:cubicBezTo>
                    <a:cubicBezTo>
                      <a:pt x="32342" y="33551"/>
                      <a:pt x="31541" y="32062"/>
                      <a:pt x="30114" y="31131"/>
                    </a:cubicBezTo>
                    <a:cubicBezTo>
                      <a:pt x="28687" y="30200"/>
                      <a:pt x="26887" y="29517"/>
                      <a:pt x="24684" y="29120"/>
                    </a:cubicBezTo>
                    <a:cubicBezTo>
                      <a:pt x="22487" y="28735"/>
                      <a:pt x="20185" y="28313"/>
                      <a:pt x="17789" y="27867"/>
                    </a:cubicBezTo>
                    <a:cubicBezTo>
                      <a:pt x="15797" y="27519"/>
                      <a:pt x="13768" y="27109"/>
                      <a:pt x="11751" y="26625"/>
                    </a:cubicBezTo>
                    <a:cubicBezTo>
                      <a:pt x="9715" y="26141"/>
                      <a:pt x="7891" y="25496"/>
                      <a:pt x="6234" y="24677"/>
                    </a:cubicBezTo>
                    <a:cubicBezTo>
                      <a:pt x="4577" y="23858"/>
                      <a:pt x="3193" y="22703"/>
                      <a:pt x="2094" y="21251"/>
                    </a:cubicBezTo>
                    <a:cubicBezTo>
                      <a:pt x="984" y="19787"/>
                      <a:pt x="326" y="17850"/>
                      <a:pt x="78" y="15467"/>
                    </a:cubicBezTo>
                    <a:cubicBezTo>
                      <a:pt x="-146" y="13332"/>
                      <a:pt x="115" y="11396"/>
                      <a:pt x="841" y="9659"/>
                    </a:cubicBezTo>
                    <a:cubicBezTo>
                      <a:pt x="1567" y="7921"/>
                      <a:pt x="2690" y="6382"/>
                      <a:pt x="4223" y="5054"/>
                    </a:cubicBezTo>
                    <a:cubicBezTo>
                      <a:pt x="5762" y="3726"/>
                      <a:pt x="7674" y="2658"/>
                      <a:pt x="9976" y="1839"/>
                    </a:cubicBezTo>
                    <a:cubicBezTo>
                      <a:pt x="12266" y="1020"/>
                      <a:pt x="14847" y="486"/>
                      <a:pt x="17721" y="189"/>
                    </a:cubicBezTo>
                    <a:cubicBezTo>
                      <a:pt x="20780" y="-122"/>
                      <a:pt x="23486" y="-47"/>
                      <a:pt x="25850" y="400"/>
                    </a:cubicBezTo>
                    <a:cubicBezTo>
                      <a:pt x="28202" y="846"/>
                      <a:pt x="30213" y="1591"/>
                      <a:pt x="31851" y="2671"/>
                    </a:cubicBezTo>
                    <a:cubicBezTo>
                      <a:pt x="33508" y="3738"/>
                      <a:pt x="34781" y="5017"/>
                      <a:pt x="35662" y="6506"/>
                    </a:cubicBezTo>
                    <a:cubicBezTo>
                      <a:pt x="36562" y="7983"/>
                      <a:pt x="37089" y="9609"/>
                      <a:pt x="37257" y="11396"/>
                    </a:cubicBezTo>
                    <a:cubicBezTo>
                      <a:pt x="37313" y="11756"/>
                      <a:pt x="37337" y="12104"/>
                      <a:pt x="37362" y="12439"/>
                    </a:cubicBezTo>
                    <a:cubicBezTo>
                      <a:pt x="37412" y="12774"/>
                      <a:pt x="37406" y="13047"/>
                      <a:pt x="37362" y="13233"/>
                    </a:cubicBezTo>
                    <a:lnTo>
                      <a:pt x="29481" y="14015"/>
                    </a:lnTo>
                    <a:lnTo>
                      <a:pt x="29375" y="13010"/>
                    </a:lnTo>
                    <a:cubicBezTo>
                      <a:pt x="29245" y="11793"/>
                      <a:pt x="28811" y="10639"/>
                      <a:pt x="28054" y="9584"/>
                    </a:cubicBezTo>
                    <a:cubicBezTo>
                      <a:pt x="27309" y="8504"/>
                      <a:pt x="26111" y="7698"/>
                      <a:pt x="24473" y="7151"/>
                    </a:cubicBezTo>
                    <a:cubicBezTo>
                      <a:pt x="22853" y="6605"/>
                      <a:pt x="20656" y="6469"/>
                      <a:pt x="17913" y="6742"/>
                    </a:cubicBezTo>
                    <a:cubicBezTo>
                      <a:pt x="16144" y="6928"/>
                      <a:pt x="14630" y="7214"/>
                      <a:pt x="13377" y="7611"/>
                    </a:cubicBezTo>
                    <a:cubicBezTo>
                      <a:pt x="12111" y="8020"/>
                      <a:pt x="11087" y="8554"/>
                      <a:pt x="10299" y="9212"/>
                    </a:cubicBezTo>
                    <a:cubicBezTo>
                      <a:pt x="9498" y="9894"/>
                      <a:pt x="8915" y="10627"/>
                      <a:pt x="8555" y="11421"/>
                    </a:cubicBezTo>
                    <a:cubicBezTo>
                      <a:pt x="8213" y="12240"/>
                      <a:pt x="8083" y="13134"/>
                      <a:pt x="8182" y="14102"/>
                    </a:cubicBezTo>
                    <a:cubicBezTo>
                      <a:pt x="8350" y="15691"/>
                      <a:pt x="8983" y="16870"/>
                      <a:pt x="10112" y="17627"/>
                    </a:cubicBezTo>
                    <a:cubicBezTo>
                      <a:pt x="11236" y="18372"/>
                      <a:pt x="12694" y="18930"/>
                      <a:pt x="14500" y="19315"/>
                    </a:cubicBezTo>
                    <a:cubicBezTo>
                      <a:pt x="16293" y="19687"/>
                      <a:pt x="18236" y="20109"/>
                      <a:pt x="20309" y="20581"/>
                    </a:cubicBezTo>
                    <a:cubicBezTo>
                      <a:pt x="22512" y="20978"/>
                      <a:pt x="24764" y="21388"/>
                      <a:pt x="27067" y="21810"/>
                    </a:cubicBezTo>
                    <a:cubicBezTo>
                      <a:pt x="29357" y="22232"/>
                      <a:pt x="31479" y="22840"/>
                      <a:pt x="33440" y="23622"/>
                    </a:cubicBezTo>
                    <a:cubicBezTo>
                      <a:pt x="35401" y="24416"/>
                      <a:pt x="37033" y="25595"/>
                      <a:pt x="38330" y="27159"/>
                    </a:cubicBezTo>
                    <a:cubicBezTo>
                      <a:pt x="39627" y="28723"/>
                      <a:pt x="40422" y="30895"/>
                      <a:pt x="40689" y="33638"/>
                    </a:cubicBezTo>
                    <a:cubicBezTo>
                      <a:pt x="40949" y="36195"/>
                      <a:pt x="40682" y="38491"/>
                      <a:pt x="39894" y="40477"/>
                    </a:cubicBezTo>
                    <a:cubicBezTo>
                      <a:pt x="39112" y="42475"/>
                      <a:pt x="37884" y="44176"/>
                      <a:pt x="36183" y="45578"/>
                    </a:cubicBezTo>
                    <a:cubicBezTo>
                      <a:pt x="34508" y="46968"/>
                      <a:pt x="32503" y="48085"/>
                      <a:pt x="30145" y="48904"/>
                    </a:cubicBezTo>
                    <a:cubicBezTo>
                      <a:pt x="27774" y="49724"/>
                      <a:pt x="25168" y="50295"/>
                      <a:pt x="22294" y="50580"/>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0" name="Forme libre 136">
                <a:extLst>
                  <a:ext uri="{FF2B5EF4-FFF2-40B4-BE49-F238E27FC236}">
                    <a16:creationId xmlns:a16="http://schemas.microsoft.com/office/drawing/2014/main" id="{E9BBF5DA-B5D4-D76A-EC3B-AD96EA186E38}"/>
                  </a:ext>
                </a:extLst>
              </p:cNvPr>
              <p:cNvSpPr/>
              <p:nvPr/>
            </p:nvSpPr>
            <p:spPr>
              <a:xfrm>
                <a:off x="6009101" y="2435684"/>
                <a:ext cx="43622" cy="66770"/>
              </a:xfrm>
              <a:custGeom>
                <a:avLst/>
                <a:gdLst>
                  <a:gd name="csX0" fmla="*/ 3661 w 43622"/>
                  <a:gd name="csY0" fmla="*/ 66770 h 66770"/>
                  <a:gd name="csX1" fmla="*/ 0 w 43622"/>
                  <a:gd name="csY1" fmla="*/ 2465 h 66770"/>
                  <a:gd name="csX2" fmla="*/ 6435 w 43622"/>
                  <a:gd name="csY2" fmla="*/ 2093 h 66770"/>
                  <a:gd name="csX3" fmla="*/ 7658 w 43622"/>
                  <a:gd name="csY3" fmla="*/ 8944 h 66770"/>
                  <a:gd name="csX4" fmla="*/ 8291 w 43622"/>
                  <a:gd name="csY4" fmla="*/ 8907 h 66770"/>
                  <a:gd name="csX5" fmla="*/ 14298 w 43622"/>
                  <a:gd name="csY5" fmla="*/ 2527 h 66770"/>
                  <a:gd name="csX6" fmla="*/ 22924 w 43622"/>
                  <a:gd name="csY6" fmla="*/ 45 h 66770"/>
                  <a:gd name="csX7" fmla="*/ 33375 w 43622"/>
                  <a:gd name="csY7" fmla="*/ 2130 h 66770"/>
                  <a:gd name="csX8" fmla="*/ 40388 w 43622"/>
                  <a:gd name="csY8" fmla="*/ 10073 h 66770"/>
                  <a:gd name="csX9" fmla="*/ 43528 w 43622"/>
                  <a:gd name="csY9" fmla="*/ 24620 h 66770"/>
                  <a:gd name="csX10" fmla="*/ 41983 w 43622"/>
                  <a:gd name="csY10" fmla="*/ 38782 h 66770"/>
                  <a:gd name="csX11" fmla="*/ 35882 w 43622"/>
                  <a:gd name="csY11" fmla="*/ 47383 h 66770"/>
                  <a:gd name="csX12" fmla="*/ 26189 w 43622"/>
                  <a:gd name="csY12" fmla="*/ 50622 h 66770"/>
                  <a:gd name="csX13" fmla="*/ 20268 w 43622"/>
                  <a:gd name="csY13" fmla="*/ 50225 h 66770"/>
                  <a:gd name="csX14" fmla="*/ 15148 w 43622"/>
                  <a:gd name="csY14" fmla="*/ 48165 h 66770"/>
                  <a:gd name="csX15" fmla="*/ 11059 w 43622"/>
                  <a:gd name="csY15" fmla="*/ 44280 h 66770"/>
                  <a:gd name="csX16" fmla="*/ 10513 w 43622"/>
                  <a:gd name="csY16" fmla="*/ 44317 h 66770"/>
                  <a:gd name="csX17" fmla="*/ 11766 w 43622"/>
                  <a:gd name="csY17" fmla="*/ 66298 h 66770"/>
                  <a:gd name="csX18" fmla="*/ 3661 w 43622"/>
                  <a:gd name="csY18" fmla="*/ 66770 h 66770"/>
                  <a:gd name="csX19" fmla="*/ 23210 w 43622"/>
                  <a:gd name="csY19" fmla="*/ 43684 h 66770"/>
                  <a:gd name="csX20" fmla="*/ 30471 w 43622"/>
                  <a:gd name="csY20" fmla="*/ 41475 h 66770"/>
                  <a:gd name="csX21" fmla="*/ 34374 w 43622"/>
                  <a:gd name="csY21" fmla="*/ 35617 h 66770"/>
                  <a:gd name="csX22" fmla="*/ 35193 w 43622"/>
                  <a:gd name="csY22" fmla="*/ 25737 h 66770"/>
                  <a:gd name="csX23" fmla="*/ 35075 w 43622"/>
                  <a:gd name="csY23" fmla="*/ 23801 h 66770"/>
                  <a:gd name="csX24" fmla="*/ 33028 w 43622"/>
                  <a:gd name="csY24" fmla="*/ 13722 h 66770"/>
                  <a:gd name="csX25" fmla="*/ 28429 w 43622"/>
                  <a:gd name="csY25" fmla="*/ 8497 h 66770"/>
                  <a:gd name="csX26" fmla="*/ 21398 w 43622"/>
                  <a:gd name="csY26" fmla="*/ 7244 h 66770"/>
                  <a:gd name="csX27" fmla="*/ 14106 w 43622"/>
                  <a:gd name="csY27" fmla="*/ 9639 h 66770"/>
                  <a:gd name="csX28" fmla="*/ 10221 w 43622"/>
                  <a:gd name="csY28" fmla="*/ 15820 h 66770"/>
                  <a:gd name="csX29" fmla="*/ 9433 w 43622"/>
                  <a:gd name="csY29" fmla="*/ 25551 h 66770"/>
                  <a:gd name="csX30" fmla="*/ 9507 w 43622"/>
                  <a:gd name="csY30" fmla="*/ 26928 h 66770"/>
                  <a:gd name="csX31" fmla="*/ 10960 w 43622"/>
                  <a:gd name="csY31" fmla="*/ 35294 h 66770"/>
                  <a:gd name="csX32" fmla="*/ 14031 w 43622"/>
                  <a:gd name="csY32" fmla="*/ 40519 h 66770"/>
                  <a:gd name="csX33" fmla="*/ 18289 w 43622"/>
                  <a:gd name="csY33" fmla="*/ 43138 h 66770"/>
                  <a:gd name="csX34" fmla="*/ 23210 w 43622"/>
                  <a:gd name="csY34" fmla="*/ 43684 h 667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3622" h="66770">
                    <a:moveTo>
                      <a:pt x="3661" y="66770"/>
                    </a:moveTo>
                    <a:lnTo>
                      <a:pt x="0" y="2465"/>
                    </a:lnTo>
                    <a:lnTo>
                      <a:pt x="6435" y="2093"/>
                    </a:lnTo>
                    <a:lnTo>
                      <a:pt x="7658" y="8944"/>
                    </a:lnTo>
                    <a:lnTo>
                      <a:pt x="8291" y="8907"/>
                    </a:lnTo>
                    <a:cubicBezTo>
                      <a:pt x="9793" y="6114"/>
                      <a:pt x="11804" y="3992"/>
                      <a:pt x="14298" y="2527"/>
                    </a:cubicBezTo>
                    <a:cubicBezTo>
                      <a:pt x="16799" y="1063"/>
                      <a:pt x="19673" y="231"/>
                      <a:pt x="22924" y="45"/>
                    </a:cubicBezTo>
                    <a:cubicBezTo>
                      <a:pt x="26971" y="-191"/>
                      <a:pt x="30458" y="504"/>
                      <a:pt x="33375" y="2130"/>
                    </a:cubicBezTo>
                    <a:cubicBezTo>
                      <a:pt x="36310" y="3743"/>
                      <a:pt x="38644" y="6387"/>
                      <a:pt x="40388" y="10073"/>
                    </a:cubicBezTo>
                    <a:cubicBezTo>
                      <a:pt x="42138" y="13760"/>
                      <a:pt x="43180" y="18613"/>
                      <a:pt x="43528" y="24620"/>
                    </a:cubicBezTo>
                    <a:cubicBezTo>
                      <a:pt x="43851" y="30267"/>
                      <a:pt x="43348" y="34984"/>
                      <a:pt x="41983" y="38782"/>
                    </a:cubicBezTo>
                    <a:cubicBezTo>
                      <a:pt x="40623" y="42580"/>
                      <a:pt x="38588" y="45447"/>
                      <a:pt x="35882" y="47383"/>
                    </a:cubicBezTo>
                    <a:cubicBezTo>
                      <a:pt x="33164" y="49332"/>
                      <a:pt x="29925" y="50411"/>
                      <a:pt x="26189" y="50622"/>
                    </a:cubicBezTo>
                    <a:cubicBezTo>
                      <a:pt x="24110" y="50747"/>
                      <a:pt x="22130" y="50610"/>
                      <a:pt x="20268" y="50225"/>
                    </a:cubicBezTo>
                    <a:cubicBezTo>
                      <a:pt x="18382" y="49841"/>
                      <a:pt x="16694" y="49158"/>
                      <a:pt x="15148" y="48165"/>
                    </a:cubicBezTo>
                    <a:cubicBezTo>
                      <a:pt x="13628" y="47172"/>
                      <a:pt x="12250" y="45869"/>
                      <a:pt x="11059" y="44280"/>
                    </a:cubicBezTo>
                    <a:lnTo>
                      <a:pt x="10513" y="44317"/>
                    </a:lnTo>
                    <a:lnTo>
                      <a:pt x="11766" y="66298"/>
                    </a:lnTo>
                    <a:lnTo>
                      <a:pt x="3661" y="66770"/>
                    </a:lnTo>
                    <a:close/>
                    <a:moveTo>
                      <a:pt x="23210" y="43684"/>
                    </a:moveTo>
                    <a:cubicBezTo>
                      <a:pt x="26213" y="43511"/>
                      <a:pt x="28621" y="42778"/>
                      <a:pt x="30471" y="41475"/>
                    </a:cubicBezTo>
                    <a:cubicBezTo>
                      <a:pt x="32283" y="40159"/>
                      <a:pt x="33598" y="38211"/>
                      <a:pt x="34374" y="35617"/>
                    </a:cubicBezTo>
                    <a:cubicBezTo>
                      <a:pt x="35144" y="33023"/>
                      <a:pt x="35429" y="29734"/>
                      <a:pt x="35193" y="25737"/>
                    </a:cubicBezTo>
                    <a:lnTo>
                      <a:pt x="35075" y="23801"/>
                    </a:lnTo>
                    <a:cubicBezTo>
                      <a:pt x="34840" y="19581"/>
                      <a:pt x="34169" y="16217"/>
                      <a:pt x="33028" y="13722"/>
                    </a:cubicBezTo>
                    <a:cubicBezTo>
                      <a:pt x="31898" y="11240"/>
                      <a:pt x="30371" y="9502"/>
                      <a:pt x="28429" y="8497"/>
                    </a:cubicBezTo>
                    <a:cubicBezTo>
                      <a:pt x="26499" y="7504"/>
                      <a:pt x="24153" y="7082"/>
                      <a:pt x="21398" y="7244"/>
                    </a:cubicBezTo>
                    <a:cubicBezTo>
                      <a:pt x="18388" y="7417"/>
                      <a:pt x="15961" y="8212"/>
                      <a:pt x="14106" y="9639"/>
                    </a:cubicBezTo>
                    <a:cubicBezTo>
                      <a:pt x="12250" y="11066"/>
                      <a:pt x="10953" y="13127"/>
                      <a:pt x="10221" y="15820"/>
                    </a:cubicBezTo>
                    <a:cubicBezTo>
                      <a:pt x="9470" y="18501"/>
                      <a:pt x="9216" y="21753"/>
                      <a:pt x="9433" y="25551"/>
                    </a:cubicBezTo>
                    <a:lnTo>
                      <a:pt x="9507" y="26928"/>
                    </a:lnTo>
                    <a:cubicBezTo>
                      <a:pt x="9694" y="30304"/>
                      <a:pt x="10184" y="33085"/>
                      <a:pt x="10960" y="35294"/>
                    </a:cubicBezTo>
                    <a:cubicBezTo>
                      <a:pt x="11729" y="37503"/>
                      <a:pt x="12759" y="39241"/>
                      <a:pt x="14031" y="40519"/>
                    </a:cubicBezTo>
                    <a:cubicBezTo>
                      <a:pt x="15304" y="41798"/>
                      <a:pt x="16706" y="42667"/>
                      <a:pt x="18289" y="43138"/>
                    </a:cubicBezTo>
                    <a:cubicBezTo>
                      <a:pt x="19846" y="43597"/>
                      <a:pt x="21485" y="43784"/>
                      <a:pt x="23210" y="43684"/>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1" name="Forme libre 137">
                <a:extLst>
                  <a:ext uri="{FF2B5EF4-FFF2-40B4-BE49-F238E27FC236}">
                    <a16:creationId xmlns:a16="http://schemas.microsoft.com/office/drawing/2014/main" id="{172BEE9A-2DCD-6817-B85B-2DF933109C24}"/>
                  </a:ext>
                </a:extLst>
              </p:cNvPr>
              <p:cNvSpPr/>
              <p:nvPr/>
            </p:nvSpPr>
            <p:spPr>
              <a:xfrm>
                <a:off x="6068863" y="2416726"/>
                <a:ext cx="43247" cy="67696"/>
              </a:xfrm>
              <a:custGeom>
                <a:avLst/>
                <a:gdLst>
                  <a:gd name="csX0" fmla="*/ 22458 w 43247"/>
                  <a:gd name="csY0" fmla="*/ 67693 h 67696"/>
                  <a:gd name="csX1" fmla="*/ 10301 w 43247"/>
                  <a:gd name="csY1" fmla="*/ 65124 h 67696"/>
                  <a:gd name="csX2" fmla="*/ 2730 w 43247"/>
                  <a:gd name="csY2" fmla="*/ 56883 h 67696"/>
                  <a:gd name="csX3" fmla="*/ 6 w 43247"/>
                  <a:gd name="csY3" fmla="*/ 42647 h 67696"/>
                  <a:gd name="csX4" fmla="*/ 2339 w 43247"/>
                  <a:gd name="csY4" fmla="*/ 28286 h 67696"/>
                  <a:gd name="csX5" fmla="*/ 9743 w 43247"/>
                  <a:gd name="csY5" fmla="*/ 19896 h 67696"/>
                  <a:gd name="csX6" fmla="*/ 22148 w 43247"/>
                  <a:gd name="csY6" fmla="*/ 17004 h 67696"/>
                  <a:gd name="csX7" fmla="*/ 33616 w 43247"/>
                  <a:gd name="csY7" fmla="*/ 19486 h 67696"/>
                  <a:gd name="csX8" fmla="*/ 40679 w 43247"/>
                  <a:gd name="csY8" fmla="*/ 27219 h 67696"/>
                  <a:gd name="csX9" fmla="*/ 43186 w 43247"/>
                  <a:gd name="csY9" fmla="*/ 40226 h 67696"/>
                  <a:gd name="csX10" fmla="*/ 43248 w 43247"/>
                  <a:gd name="csY10" fmla="*/ 44099 h 67696"/>
                  <a:gd name="csX11" fmla="*/ 8415 w 43247"/>
                  <a:gd name="csY11" fmla="*/ 44558 h 67696"/>
                  <a:gd name="csX12" fmla="*/ 10245 w 43247"/>
                  <a:gd name="csY12" fmla="*/ 54065 h 67696"/>
                  <a:gd name="csX13" fmla="*/ 14881 w 43247"/>
                  <a:gd name="csY13" fmla="*/ 59452 h 67696"/>
                  <a:gd name="csX14" fmla="*/ 22539 w 43247"/>
                  <a:gd name="csY14" fmla="*/ 61053 h 67696"/>
                  <a:gd name="csX15" fmla="*/ 28025 w 43247"/>
                  <a:gd name="csY15" fmla="*/ 60197 h 67696"/>
                  <a:gd name="csX16" fmla="*/ 31947 w 43247"/>
                  <a:gd name="csY16" fmla="*/ 57888 h 67696"/>
                  <a:gd name="csX17" fmla="*/ 34355 w 43247"/>
                  <a:gd name="csY17" fmla="*/ 54351 h 67696"/>
                  <a:gd name="csX18" fmla="*/ 35205 w 43247"/>
                  <a:gd name="csY18" fmla="*/ 49920 h 67696"/>
                  <a:gd name="csX19" fmla="*/ 43136 w 43247"/>
                  <a:gd name="csY19" fmla="*/ 49808 h 67696"/>
                  <a:gd name="csX20" fmla="*/ 41759 w 43247"/>
                  <a:gd name="csY20" fmla="*/ 56982 h 67696"/>
                  <a:gd name="csX21" fmla="*/ 37768 w 43247"/>
                  <a:gd name="csY21" fmla="*/ 62605 h 67696"/>
                  <a:gd name="csX22" fmla="*/ 31277 w 43247"/>
                  <a:gd name="csY22" fmla="*/ 66278 h 67696"/>
                  <a:gd name="csX23" fmla="*/ 22458 w 43247"/>
                  <a:gd name="csY23" fmla="*/ 67693 h 67696"/>
                  <a:gd name="csX24" fmla="*/ 8520 w 43247"/>
                  <a:gd name="csY24" fmla="*/ 38476 h 67696"/>
                  <a:gd name="csX25" fmla="*/ 34777 w 43247"/>
                  <a:gd name="csY25" fmla="*/ 38129 h 67696"/>
                  <a:gd name="csX26" fmla="*/ 33772 w 43247"/>
                  <a:gd name="csY26" fmla="*/ 31327 h 67696"/>
                  <a:gd name="csX27" fmla="*/ 31084 w 43247"/>
                  <a:gd name="csY27" fmla="*/ 26846 h 67696"/>
                  <a:gd name="csX28" fmla="*/ 27082 w 43247"/>
                  <a:gd name="csY28" fmla="*/ 24364 h 67696"/>
                  <a:gd name="csX29" fmla="*/ 21956 w 43247"/>
                  <a:gd name="csY29" fmla="*/ 23644 h 67696"/>
                  <a:gd name="csX30" fmla="*/ 14788 w 43247"/>
                  <a:gd name="csY30" fmla="*/ 25307 h 67696"/>
                  <a:gd name="csX31" fmla="*/ 10338 w 43247"/>
                  <a:gd name="csY31" fmla="*/ 30160 h 67696"/>
                  <a:gd name="csX32" fmla="*/ 8520 w 43247"/>
                  <a:gd name="csY32" fmla="*/ 38476 h 67696"/>
                  <a:gd name="csX33" fmla="*/ 26784 w 43247"/>
                  <a:gd name="csY33" fmla="*/ 12064 h 67696"/>
                  <a:gd name="csX34" fmla="*/ 19684 w 43247"/>
                  <a:gd name="csY34" fmla="*/ 12151 h 67696"/>
                  <a:gd name="csX35" fmla="*/ 9389 w 43247"/>
                  <a:gd name="csY35" fmla="*/ 410 h 67696"/>
                  <a:gd name="csX36" fmla="*/ 9482 w 43247"/>
                  <a:gd name="csY36" fmla="*/ 137 h 67696"/>
                  <a:gd name="csX37" fmla="*/ 18698 w 43247"/>
                  <a:gd name="csY37" fmla="*/ 0 h 67696"/>
                  <a:gd name="csX38" fmla="*/ 26784 w 43247"/>
                  <a:gd name="csY38" fmla="*/ 12064 h 676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3247" h="67696">
                    <a:moveTo>
                      <a:pt x="22458" y="67693"/>
                    </a:moveTo>
                    <a:cubicBezTo>
                      <a:pt x="17661" y="67755"/>
                      <a:pt x="13615" y="66899"/>
                      <a:pt x="10301" y="65124"/>
                    </a:cubicBezTo>
                    <a:cubicBezTo>
                      <a:pt x="7000" y="63362"/>
                      <a:pt x="4468" y="60631"/>
                      <a:pt x="2730" y="56883"/>
                    </a:cubicBezTo>
                    <a:cubicBezTo>
                      <a:pt x="986" y="53159"/>
                      <a:pt x="86" y="48418"/>
                      <a:pt x="6" y="42647"/>
                    </a:cubicBezTo>
                    <a:cubicBezTo>
                      <a:pt x="-75" y="36813"/>
                      <a:pt x="713" y="32035"/>
                      <a:pt x="2339" y="28286"/>
                    </a:cubicBezTo>
                    <a:cubicBezTo>
                      <a:pt x="3990" y="24550"/>
                      <a:pt x="6453" y="21758"/>
                      <a:pt x="9743" y="19896"/>
                    </a:cubicBezTo>
                    <a:cubicBezTo>
                      <a:pt x="13038" y="18034"/>
                      <a:pt x="17183" y="17078"/>
                      <a:pt x="22148" y="17004"/>
                    </a:cubicBezTo>
                    <a:cubicBezTo>
                      <a:pt x="26697" y="16942"/>
                      <a:pt x="30520" y="17774"/>
                      <a:pt x="33616" y="19486"/>
                    </a:cubicBezTo>
                    <a:cubicBezTo>
                      <a:pt x="36701" y="21187"/>
                      <a:pt x="39053" y="23768"/>
                      <a:pt x="40679" y="27219"/>
                    </a:cubicBezTo>
                    <a:cubicBezTo>
                      <a:pt x="42292" y="30682"/>
                      <a:pt x="43136" y="35013"/>
                      <a:pt x="43186" y="40226"/>
                    </a:cubicBezTo>
                    <a:lnTo>
                      <a:pt x="43248" y="44099"/>
                    </a:lnTo>
                    <a:lnTo>
                      <a:pt x="8415" y="44558"/>
                    </a:lnTo>
                    <a:cubicBezTo>
                      <a:pt x="8588" y="48430"/>
                      <a:pt x="9209" y="51595"/>
                      <a:pt x="10245" y="54065"/>
                    </a:cubicBezTo>
                    <a:cubicBezTo>
                      <a:pt x="11294" y="56548"/>
                      <a:pt x="12833" y="58347"/>
                      <a:pt x="14881" y="59452"/>
                    </a:cubicBezTo>
                    <a:cubicBezTo>
                      <a:pt x="16923" y="60557"/>
                      <a:pt x="19473" y="61090"/>
                      <a:pt x="22539" y="61053"/>
                    </a:cubicBezTo>
                    <a:cubicBezTo>
                      <a:pt x="24630" y="61028"/>
                      <a:pt x="26455" y="60743"/>
                      <a:pt x="28025" y="60197"/>
                    </a:cubicBezTo>
                    <a:cubicBezTo>
                      <a:pt x="29576" y="59651"/>
                      <a:pt x="30880" y="58881"/>
                      <a:pt x="31947" y="57888"/>
                    </a:cubicBezTo>
                    <a:cubicBezTo>
                      <a:pt x="33027" y="56895"/>
                      <a:pt x="33821" y="55716"/>
                      <a:pt x="34355" y="54351"/>
                    </a:cubicBezTo>
                    <a:cubicBezTo>
                      <a:pt x="34882" y="52998"/>
                      <a:pt x="35168" y="51509"/>
                      <a:pt x="35205" y="49920"/>
                    </a:cubicBezTo>
                    <a:lnTo>
                      <a:pt x="43136" y="49808"/>
                    </a:lnTo>
                    <a:cubicBezTo>
                      <a:pt x="43111" y="52390"/>
                      <a:pt x="42652" y="54773"/>
                      <a:pt x="41759" y="56982"/>
                    </a:cubicBezTo>
                    <a:cubicBezTo>
                      <a:pt x="40877" y="59167"/>
                      <a:pt x="39531" y="61041"/>
                      <a:pt x="37768" y="62605"/>
                    </a:cubicBezTo>
                    <a:cubicBezTo>
                      <a:pt x="36018" y="64156"/>
                      <a:pt x="33852" y="65385"/>
                      <a:pt x="31277" y="66278"/>
                    </a:cubicBezTo>
                    <a:cubicBezTo>
                      <a:pt x="28714" y="67172"/>
                      <a:pt x="25766" y="67644"/>
                      <a:pt x="22458" y="67693"/>
                    </a:cubicBezTo>
                    <a:close/>
                    <a:moveTo>
                      <a:pt x="8520" y="38476"/>
                    </a:moveTo>
                    <a:lnTo>
                      <a:pt x="34777" y="38129"/>
                    </a:lnTo>
                    <a:cubicBezTo>
                      <a:pt x="34740" y="35423"/>
                      <a:pt x="34398" y="33152"/>
                      <a:pt x="33772" y="31327"/>
                    </a:cubicBezTo>
                    <a:cubicBezTo>
                      <a:pt x="33126" y="29490"/>
                      <a:pt x="32233" y="27988"/>
                      <a:pt x="31084" y="26846"/>
                    </a:cubicBezTo>
                    <a:cubicBezTo>
                      <a:pt x="29924" y="25692"/>
                      <a:pt x="28584" y="24861"/>
                      <a:pt x="27082" y="24364"/>
                    </a:cubicBezTo>
                    <a:cubicBezTo>
                      <a:pt x="25580" y="23868"/>
                      <a:pt x="23867" y="23619"/>
                      <a:pt x="21956" y="23644"/>
                    </a:cubicBezTo>
                    <a:cubicBezTo>
                      <a:pt x="19126" y="23682"/>
                      <a:pt x="16749" y="24240"/>
                      <a:pt x="14788" y="25307"/>
                    </a:cubicBezTo>
                    <a:cubicBezTo>
                      <a:pt x="12833" y="26375"/>
                      <a:pt x="11350" y="27988"/>
                      <a:pt x="10338" y="30160"/>
                    </a:cubicBezTo>
                    <a:cubicBezTo>
                      <a:pt x="9321" y="32332"/>
                      <a:pt x="8712" y="35088"/>
                      <a:pt x="8520" y="38476"/>
                    </a:cubicBezTo>
                    <a:close/>
                    <a:moveTo>
                      <a:pt x="26784" y="12064"/>
                    </a:moveTo>
                    <a:lnTo>
                      <a:pt x="19684" y="12151"/>
                    </a:lnTo>
                    <a:lnTo>
                      <a:pt x="9389" y="410"/>
                    </a:lnTo>
                    <a:lnTo>
                      <a:pt x="9482" y="137"/>
                    </a:lnTo>
                    <a:lnTo>
                      <a:pt x="18698" y="0"/>
                    </a:lnTo>
                    <a:lnTo>
                      <a:pt x="26784" y="12064"/>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2" name="Forme libre 138">
                <a:extLst>
                  <a:ext uri="{FF2B5EF4-FFF2-40B4-BE49-F238E27FC236}">
                    <a16:creationId xmlns:a16="http://schemas.microsoft.com/office/drawing/2014/main" id="{9DBA4A33-BDF9-3630-AD8F-26F5E18504F9}"/>
                  </a:ext>
                </a:extLst>
              </p:cNvPr>
              <p:cNvSpPr/>
              <p:nvPr/>
            </p:nvSpPr>
            <p:spPr>
              <a:xfrm>
                <a:off x="6130468" y="2434208"/>
                <a:ext cx="24227" cy="49317"/>
              </a:xfrm>
              <a:custGeom>
                <a:avLst/>
                <a:gdLst>
                  <a:gd name="csX0" fmla="*/ 0 w 24227"/>
                  <a:gd name="csY0" fmla="*/ 49132 h 49317"/>
                  <a:gd name="csX1" fmla="*/ 1092 w 24227"/>
                  <a:gd name="csY1" fmla="*/ 664 h 49317"/>
                  <a:gd name="csX2" fmla="*/ 7646 w 24227"/>
                  <a:gd name="csY2" fmla="*/ 825 h 49317"/>
                  <a:gd name="csX3" fmla="*/ 8204 w 24227"/>
                  <a:gd name="csY3" fmla="*/ 8856 h 49317"/>
                  <a:gd name="csX4" fmla="*/ 8825 w 24227"/>
                  <a:gd name="csY4" fmla="*/ 8868 h 49317"/>
                  <a:gd name="csX5" fmla="*/ 10972 w 24227"/>
                  <a:gd name="csY5" fmla="*/ 4536 h 49317"/>
                  <a:gd name="csX6" fmla="*/ 14534 w 24227"/>
                  <a:gd name="csY6" fmla="*/ 1210 h 49317"/>
                  <a:gd name="csX7" fmla="*/ 20008 w 24227"/>
                  <a:gd name="csY7" fmla="*/ 6 h 49317"/>
                  <a:gd name="csX8" fmla="*/ 22515 w 24227"/>
                  <a:gd name="csY8" fmla="*/ 279 h 49317"/>
                  <a:gd name="csX9" fmla="*/ 24228 w 24227"/>
                  <a:gd name="csY9" fmla="*/ 825 h 49317"/>
                  <a:gd name="csX10" fmla="*/ 24066 w 24227"/>
                  <a:gd name="csY10" fmla="*/ 8297 h 49317"/>
                  <a:gd name="csX11" fmla="*/ 21025 w 24227"/>
                  <a:gd name="csY11" fmla="*/ 8223 h 49317"/>
                  <a:gd name="csX12" fmla="*/ 15601 w 24227"/>
                  <a:gd name="csY12" fmla="*/ 9166 h 49317"/>
                  <a:gd name="csX13" fmla="*/ 11803 w 24227"/>
                  <a:gd name="csY13" fmla="*/ 12070 h 49317"/>
                  <a:gd name="csX14" fmla="*/ 9532 w 24227"/>
                  <a:gd name="csY14" fmla="*/ 16625 h 49317"/>
                  <a:gd name="csX15" fmla="*/ 8713 w 24227"/>
                  <a:gd name="csY15" fmla="*/ 22322 h 49317"/>
                  <a:gd name="csX16" fmla="*/ 8105 w 24227"/>
                  <a:gd name="csY16" fmla="*/ 49318 h 49317"/>
                  <a:gd name="csX17" fmla="*/ 0 w 24227"/>
                  <a:gd name="csY17" fmla="*/ 49132 h 49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227" h="49317">
                    <a:moveTo>
                      <a:pt x="0" y="49132"/>
                    </a:moveTo>
                    <a:lnTo>
                      <a:pt x="1092" y="664"/>
                    </a:lnTo>
                    <a:lnTo>
                      <a:pt x="7646" y="825"/>
                    </a:lnTo>
                    <a:lnTo>
                      <a:pt x="8204" y="8856"/>
                    </a:lnTo>
                    <a:lnTo>
                      <a:pt x="8825" y="8868"/>
                    </a:lnTo>
                    <a:cubicBezTo>
                      <a:pt x="9371" y="7354"/>
                      <a:pt x="10066" y="5902"/>
                      <a:pt x="10972" y="4536"/>
                    </a:cubicBezTo>
                    <a:cubicBezTo>
                      <a:pt x="11853" y="3184"/>
                      <a:pt x="13045" y="2066"/>
                      <a:pt x="14534" y="1210"/>
                    </a:cubicBezTo>
                    <a:cubicBezTo>
                      <a:pt x="16036" y="354"/>
                      <a:pt x="17848" y="-56"/>
                      <a:pt x="20008" y="6"/>
                    </a:cubicBezTo>
                    <a:cubicBezTo>
                      <a:pt x="20926" y="19"/>
                      <a:pt x="21770" y="118"/>
                      <a:pt x="22515" y="279"/>
                    </a:cubicBezTo>
                    <a:cubicBezTo>
                      <a:pt x="23297" y="453"/>
                      <a:pt x="23868" y="639"/>
                      <a:pt x="24228" y="825"/>
                    </a:cubicBezTo>
                    <a:lnTo>
                      <a:pt x="24066" y="8297"/>
                    </a:lnTo>
                    <a:lnTo>
                      <a:pt x="21025" y="8223"/>
                    </a:lnTo>
                    <a:cubicBezTo>
                      <a:pt x="18928" y="8173"/>
                      <a:pt x="17128" y="8496"/>
                      <a:pt x="15601" y="9166"/>
                    </a:cubicBezTo>
                    <a:cubicBezTo>
                      <a:pt x="14087" y="9836"/>
                      <a:pt x="12821" y="10804"/>
                      <a:pt x="11803" y="12070"/>
                    </a:cubicBezTo>
                    <a:cubicBezTo>
                      <a:pt x="10798" y="13336"/>
                      <a:pt x="10041" y="14851"/>
                      <a:pt x="9532" y="16625"/>
                    </a:cubicBezTo>
                    <a:cubicBezTo>
                      <a:pt x="9036" y="18400"/>
                      <a:pt x="8763" y="20299"/>
                      <a:pt x="8713" y="22322"/>
                    </a:cubicBezTo>
                    <a:lnTo>
                      <a:pt x="8105" y="49318"/>
                    </a:lnTo>
                    <a:lnTo>
                      <a:pt x="0" y="49132"/>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3" name="Forme libre 139">
                <a:extLst>
                  <a:ext uri="{FF2B5EF4-FFF2-40B4-BE49-F238E27FC236}">
                    <a16:creationId xmlns:a16="http://schemas.microsoft.com/office/drawing/2014/main" id="{9EEE72B1-8980-8485-62DB-7FD5CE3E3E17}"/>
                  </a:ext>
                </a:extLst>
              </p:cNvPr>
              <p:cNvSpPr/>
              <p:nvPr/>
            </p:nvSpPr>
            <p:spPr>
              <a:xfrm>
                <a:off x="6166771" y="2435958"/>
                <a:ext cx="43424" cy="50698"/>
              </a:xfrm>
              <a:custGeom>
                <a:avLst/>
                <a:gdLst>
                  <a:gd name="csX0" fmla="*/ 20704 w 43424"/>
                  <a:gd name="csY0" fmla="*/ 50634 h 50698"/>
                  <a:gd name="csX1" fmla="*/ 8764 w 43424"/>
                  <a:gd name="csY1" fmla="*/ 47221 h 50698"/>
                  <a:gd name="csX2" fmla="*/ 1801 w 43424"/>
                  <a:gd name="csY2" fmla="*/ 38471 h 50698"/>
                  <a:gd name="csX3" fmla="*/ 88 w 43424"/>
                  <a:gd name="csY3" fmla="*/ 24061 h 50698"/>
                  <a:gd name="csX4" fmla="*/ 3452 w 43424"/>
                  <a:gd name="csY4" fmla="*/ 9899 h 50698"/>
                  <a:gd name="csX5" fmla="*/ 11420 w 43424"/>
                  <a:gd name="csY5" fmla="*/ 2055 h 50698"/>
                  <a:gd name="csX6" fmla="*/ 24006 w 43424"/>
                  <a:gd name="csY6" fmla="*/ 69 h 50698"/>
                  <a:gd name="csX7" fmla="*/ 35276 w 43424"/>
                  <a:gd name="csY7" fmla="*/ 3346 h 50698"/>
                  <a:gd name="csX8" fmla="*/ 41754 w 43424"/>
                  <a:gd name="csY8" fmla="*/ 11562 h 50698"/>
                  <a:gd name="csX9" fmla="*/ 43343 w 43424"/>
                  <a:gd name="csY9" fmla="*/ 24718 h 50698"/>
                  <a:gd name="csX10" fmla="*/ 43120 w 43424"/>
                  <a:gd name="csY10" fmla="*/ 28578 h 50698"/>
                  <a:gd name="csX11" fmla="*/ 8342 w 43424"/>
                  <a:gd name="csY11" fmla="*/ 26568 h 50698"/>
                  <a:gd name="csX12" fmla="*/ 9509 w 43424"/>
                  <a:gd name="csY12" fmla="*/ 36187 h 50698"/>
                  <a:gd name="csX13" fmla="*/ 13741 w 43424"/>
                  <a:gd name="csY13" fmla="*/ 41884 h 50698"/>
                  <a:gd name="csX14" fmla="*/ 21275 w 43424"/>
                  <a:gd name="csY14" fmla="*/ 44031 h 50698"/>
                  <a:gd name="csX15" fmla="*/ 26786 w 43424"/>
                  <a:gd name="csY15" fmla="*/ 43559 h 50698"/>
                  <a:gd name="csX16" fmla="*/ 30869 w 43424"/>
                  <a:gd name="csY16" fmla="*/ 41536 h 50698"/>
                  <a:gd name="csX17" fmla="*/ 33526 w 43424"/>
                  <a:gd name="csY17" fmla="*/ 38185 h 50698"/>
                  <a:gd name="csX18" fmla="*/ 34692 w 43424"/>
                  <a:gd name="csY18" fmla="*/ 33816 h 50698"/>
                  <a:gd name="csX19" fmla="*/ 42598 w 43424"/>
                  <a:gd name="csY19" fmla="*/ 34275 h 50698"/>
                  <a:gd name="csX20" fmla="*/ 40712 w 43424"/>
                  <a:gd name="csY20" fmla="*/ 41313 h 50698"/>
                  <a:gd name="csX21" fmla="*/ 36355 w 43424"/>
                  <a:gd name="csY21" fmla="*/ 46650 h 50698"/>
                  <a:gd name="csX22" fmla="*/ 29616 w 43424"/>
                  <a:gd name="csY22" fmla="*/ 49865 h 50698"/>
                  <a:gd name="csX23" fmla="*/ 20704 w 43424"/>
                  <a:gd name="csY23" fmla="*/ 50634 h 50698"/>
                  <a:gd name="csX24" fmla="*/ 8876 w 43424"/>
                  <a:gd name="csY24" fmla="*/ 20511 h 50698"/>
                  <a:gd name="csX25" fmla="*/ 35102 w 43424"/>
                  <a:gd name="csY25" fmla="*/ 22025 h 50698"/>
                  <a:gd name="csX26" fmla="*/ 34568 w 43424"/>
                  <a:gd name="csY26" fmla="*/ 15161 h 50698"/>
                  <a:gd name="csX27" fmla="*/ 32210 w 43424"/>
                  <a:gd name="csY27" fmla="*/ 10507 h 50698"/>
                  <a:gd name="csX28" fmla="*/ 28399 w 43424"/>
                  <a:gd name="csY28" fmla="*/ 7752 h 50698"/>
                  <a:gd name="csX29" fmla="*/ 23336 w 43424"/>
                  <a:gd name="csY29" fmla="*/ 6672 h 50698"/>
                  <a:gd name="csX30" fmla="*/ 16075 w 43424"/>
                  <a:gd name="csY30" fmla="*/ 7814 h 50698"/>
                  <a:gd name="csX31" fmla="*/ 11284 w 43424"/>
                  <a:gd name="csY31" fmla="*/ 12332 h 50698"/>
                  <a:gd name="csX32" fmla="*/ 8876 w 43424"/>
                  <a:gd name="csY32" fmla="*/ 20511 h 506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424" h="50698">
                    <a:moveTo>
                      <a:pt x="20704" y="50634"/>
                    </a:moveTo>
                    <a:cubicBezTo>
                      <a:pt x="15926" y="50361"/>
                      <a:pt x="11929" y="49219"/>
                      <a:pt x="8764" y="47221"/>
                    </a:cubicBezTo>
                    <a:cubicBezTo>
                      <a:pt x="5587" y="45223"/>
                      <a:pt x="3266" y="42306"/>
                      <a:pt x="1801" y="38471"/>
                    </a:cubicBezTo>
                    <a:cubicBezTo>
                      <a:pt x="324" y="34623"/>
                      <a:pt x="-234" y="29832"/>
                      <a:pt x="88" y="24061"/>
                    </a:cubicBezTo>
                    <a:cubicBezTo>
                      <a:pt x="424" y="18240"/>
                      <a:pt x="1553" y="13511"/>
                      <a:pt x="3452" y="9899"/>
                    </a:cubicBezTo>
                    <a:cubicBezTo>
                      <a:pt x="5363" y="6287"/>
                      <a:pt x="8019" y="3668"/>
                      <a:pt x="11420" y="2055"/>
                    </a:cubicBezTo>
                    <a:cubicBezTo>
                      <a:pt x="14846" y="441"/>
                      <a:pt x="19041" y="-229"/>
                      <a:pt x="24006" y="69"/>
                    </a:cubicBezTo>
                    <a:cubicBezTo>
                      <a:pt x="28536" y="317"/>
                      <a:pt x="32297" y="1422"/>
                      <a:pt x="35276" y="3346"/>
                    </a:cubicBezTo>
                    <a:cubicBezTo>
                      <a:pt x="38217" y="5269"/>
                      <a:pt x="40389" y="8012"/>
                      <a:pt x="41754" y="11562"/>
                    </a:cubicBezTo>
                    <a:cubicBezTo>
                      <a:pt x="43120" y="15124"/>
                      <a:pt x="43641" y="19506"/>
                      <a:pt x="43343" y="24718"/>
                    </a:cubicBezTo>
                    <a:lnTo>
                      <a:pt x="43120" y="28578"/>
                    </a:lnTo>
                    <a:lnTo>
                      <a:pt x="8342" y="26568"/>
                    </a:lnTo>
                    <a:cubicBezTo>
                      <a:pt x="8243" y="30440"/>
                      <a:pt x="8628" y="33642"/>
                      <a:pt x="9509" y="36187"/>
                    </a:cubicBezTo>
                    <a:cubicBezTo>
                      <a:pt x="10365" y="38731"/>
                      <a:pt x="11768" y="40630"/>
                      <a:pt x="13741" y="41884"/>
                    </a:cubicBezTo>
                    <a:cubicBezTo>
                      <a:pt x="15690" y="43137"/>
                      <a:pt x="18209" y="43845"/>
                      <a:pt x="21275" y="44031"/>
                    </a:cubicBezTo>
                    <a:cubicBezTo>
                      <a:pt x="23360" y="44143"/>
                      <a:pt x="25210" y="43994"/>
                      <a:pt x="26786" y="43559"/>
                    </a:cubicBezTo>
                    <a:cubicBezTo>
                      <a:pt x="28375" y="43125"/>
                      <a:pt x="29752" y="42442"/>
                      <a:pt x="30869" y="41536"/>
                    </a:cubicBezTo>
                    <a:cubicBezTo>
                      <a:pt x="32011" y="40618"/>
                      <a:pt x="32880" y="39488"/>
                      <a:pt x="33526" y="38185"/>
                    </a:cubicBezTo>
                    <a:cubicBezTo>
                      <a:pt x="34146" y="36857"/>
                      <a:pt x="34531" y="35417"/>
                      <a:pt x="34692" y="33816"/>
                    </a:cubicBezTo>
                    <a:lnTo>
                      <a:pt x="42598" y="34275"/>
                    </a:lnTo>
                    <a:cubicBezTo>
                      <a:pt x="42387" y="36845"/>
                      <a:pt x="41767" y="39190"/>
                      <a:pt x="40712" y="41313"/>
                    </a:cubicBezTo>
                    <a:cubicBezTo>
                      <a:pt x="39669" y="43448"/>
                      <a:pt x="38217" y="45223"/>
                      <a:pt x="36355" y="46650"/>
                    </a:cubicBezTo>
                    <a:cubicBezTo>
                      <a:pt x="34494" y="48077"/>
                      <a:pt x="32235" y="49145"/>
                      <a:pt x="29616" y="49865"/>
                    </a:cubicBezTo>
                    <a:cubicBezTo>
                      <a:pt x="26985" y="50572"/>
                      <a:pt x="24006" y="50833"/>
                      <a:pt x="20704" y="50634"/>
                    </a:cubicBezTo>
                    <a:close/>
                    <a:moveTo>
                      <a:pt x="8876" y="20511"/>
                    </a:moveTo>
                    <a:lnTo>
                      <a:pt x="35102" y="22025"/>
                    </a:lnTo>
                    <a:cubicBezTo>
                      <a:pt x="35263" y="19332"/>
                      <a:pt x="35077" y="17048"/>
                      <a:pt x="34568" y="15161"/>
                    </a:cubicBezTo>
                    <a:cubicBezTo>
                      <a:pt x="34072" y="13287"/>
                      <a:pt x="33277" y="11736"/>
                      <a:pt x="32210" y="10507"/>
                    </a:cubicBezTo>
                    <a:cubicBezTo>
                      <a:pt x="31142" y="9278"/>
                      <a:pt x="29864" y="8360"/>
                      <a:pt x="28399" y="7752"/>
                    </a:cubicBezTo>
                    <a:cubicBezTo>
                      <a:pt x="26922" y="7144"/>
                      <a:pt x="25247" y="6771"/>
                      <a:pt x="23336" y="6672"/>
                    </a:cubicBezTo>
                    <a:cubicBezTo>
                      <a:pt x="20518" y="6511"/>
                      <a:pt x="18098" y="6883"/>
                      <a:pt x="16075" y="7814"/>
                    </a:cubicBezTo>
                    <a:cubicBezTo>
                      <a:pt x="14064" y="8757"/>
                      <a:pt x="12450" y="10259"/>
                      <a:pt x="11284" y="12332"/>
                    </a:cubicBezTo>
                    <a:cubicBezTo>
                      <a:pt x="10129" y="14429"/>
                      <a:pt x="9335" y="17147"/>
                      <a:pt x="8876" y="20511"/>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4" name="Forme libre 140">
                <a:extLst>
                  <a:ext uri="{FF2B5EF4-FFF2-40B4-BE49-F238E27FC236}">
                    <a16:creationId xmlns:a16="http://schemas.microsoft.com/office/drawing/2014/main" id="{B4AEC1BD-56AF-E4FB-F428-08F501CE7795}"/>
                  </a:ext>
                </a:extLst>
              </p:cNvPr>
              <p:cNvSpPr/>
              <p:nvPr/>
            </p:nvSpPr>
            <p:spPr>
              <a:xfrm>
                <a:off x="6254027" y="2443808"/>
                <a:ext cx="43840" cy="50794"/>
              </a:xfrm>
              <a:custGeom>
                <a:avLst/>
                <a:gdLst>
                  <a:gd name="csX0" fmla="*/ 19263 w 43840"/>
                  <a:gd name="csY0" fmla="*/ 50528 h 50794"/>
                  <a:gd name="csX1" fmla="*/ 7559 w 43840"/>
                  <a:gd name="csY1" fmla="*/ 46371 h 50794"/>
                  <a:gd name="csX2" fmla="*/ 1167 w 43840"/>
                  <a:gd name="csY2" fmla="*/ 37186 h 50794"/>
                  <a:gd name="csX3" fmla="*/ 385 w 43840"/>
                  <a:gd name="csY3" fmla="*/ 22702 h 50794"/>
                  <a:gd name="csX4" fmla="*/ 4654 w 43840"/>
                  <a:gd name="csY4" fmla="*/ 8788 h 50794"/>
                  <a:gd name="csX5" fmla="*/ 13107 w 43840"/>
                  <a:gd name="csY5" fmla="*/ 1465 h 50794"/>
                  <a:gd name="csX6" fmla="*/ 25767 w 43840"/>
                  <a:gd name="csY6" fmla="*/ 274 h 50794"/>
                  <a:gd name="csX7" fmla="*/ 36813 w 43840"/>
                  <a:gd name="csY7" fmla="*/ 4270 h 50794"/>
                  <a:gd name="csX8" fmla="*/ 42758 w 43840"/>
                  <a:gd name="csY8" fmla="*/ 12884 h 50794"/>
                  <a:gd name="csX9" fmla="*/ 43503 w 43840"/>
                  <a:gd name="csY9" fmla="*/ 26115 h 50794"/>
                  <a:gd name="csX10" fmla="*/ 43044 w 43840"/>
                  <a:gd name="csY10" fmla="*/ 29962 h 50794"/>
                  <a:gd name="csX11" fmla="*/ 8465 w 43840"/>
                  <a:gd name="csY11" fmla="*/ 25730 h 50794"/>
                  <a:gd name="csX12" fmla="*/ 8999 w 43840"/>
                  <a:gd name="csY12" fmla="*/ 35411 h 50794"/>
                  <a:gd name="csX13" fmla="*/ 12871 w 43840"/>
                  <a:gd name="csY13" fmla="*/ 41356 h 50794"/>
                  <a:gd name="csX14" fmla="*/ 20256 w 43840"/>
                  <a:gd name="csY14" fmla="*/ 43975 h 50794"/>
                  <a:gd name="csX15" fmla="*/ 25792 w 43840"/>
                  <a:gd name="csY15" fmla="*/ 43863 h 50794"/>
                  <a:gd name="csX16" fmla="*/ 30012 w 43840"/>
                  <a:gd name="csY16" fmla="*/ 42101 h 50794"/>
                  <a:gd name="csX17" fmla="*/ 32841 w 43840"/>
                  <a:gd name="csY17" fmla="*/ 38924 h 50794"/>
                  <a:gd name="csX18" fmla="*/ 34294 w 43840"/>
                  <a:gd name="csY18" fmla="*/ 34642 h 50794"/>
                  <a:gd name="csX19" fmla="*/ 42163 w 43840"/>
                  <a:gd name="csY19" fmla="*/ 35610 h 50794"/>
                  <a:gd name="csX20" fmla="*/ 39829 w 43840"/>
                  <a:gd name="csY20" fmla="*/ 42511 h 50794"/>
                  <a:gd name="csX21" fmla="*/ 35125 w 43840"/>
                  <a:gd name="csY21" fmla="*/ 47550 h 50794"/>
                  <a:gd name="csX22" fmla="*/ 28212 w 43840"/>
                  <a:gd name="csY22" fmla="*/ 50330 h 50794"/>
                  <a:gd name="csX23" fmla="*/ 19263 w 43840"/>
                  <a:gd name="csY23" fmla="*/ 50528 h 50794"/>
                  <a:gd name="csX24" fmla="*/ 9383 w 43840"/>
                  <a:gd name="csY24" fmla="*/ 19723 h 50794"/>
                  <a:gd name="csX25" fmla="*/ 35448 w 43840"/>
                  <a:gd name="csY25" fmla="*/ 22900 h 50794"/>
                  <a:gd name="csX26" fmla="*/ 35361 w 43840"/>
                  <a:gd name="csY26" fmla="*/ 16024 h 50794"/>
                  <a:gd name="csX27" fmla="*/ 33300 w 43840"/>
                  <a:gd name="csY27" fmla="*/ 11221 h 50794"/>
                  <a:gd name="csX28" fmla="*/ 29676 w 43840"/>
                  <a:gd name="csY28" fmla="*/ 8229 h 50794"/>
                  <a:gd name="csX29" fmla="*/ 24699 w 43840"/>
                  <a:gd name="csY29" fmla="*/ 6827 h 50794"/>
                  <a:gd name="csX30" fmla="*/ 17376 w 43840"/>
                  <a:gd name="csY30" fmla="*/ 7510 h 50794"/>
                  <a:gd name="csX31" fmla="*/ 12312 w 43840"/>
                  <a:gd name="csY31" fmla="*/ 11717 h 50794"/>
                  <a:gd name="csX32" fmla="*/ 9383 w 43840"/>
                  <a:gd name="csY32" fmla="*/ 19723 h 50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840" h="50794">
                    <a:moveTo>
                      <a:pt x="19263" y="50528"/>
                    </a:moveTo>
                    <a:cubicBezTo>
                      <a:pt x="14509" y="49958"/>
                      <a:pt x="10612" y="48567"/>
                      <a:pt x="7559" y="46371"/>
                    </a:cubicBezTo>
                    <a:cubicBezTo>
                      <a:pt x="4518" y="44174"/>
                      <a:pt x="2395" y="41108"/>
                      <a:pt x="1167" y="37186"/>
                    </a:cubicBezTo>
                    <a:cubicBezTo>
                      <a:pt x="-50" y="33264"/>
                      <a:pt x="-323" y="28436"/>
                      <a:pt x="385" y="22702"/>
                    </a:cubicBezTo>
                    <a:cubicBezTo>
                      <a:pt x="1092" y="16918"/>
                      <a:pt x="2507" y="12276"/>
                      <a:pt x="4654" y="8788"/>
                    </a:cubicBezTo>
                    <a:cubicBezTo>
                      <a:pt x="6764" y="5300"/>
                      <a:pt x="9582" y="2868"/>
                      <a:pt x="13107" y="1465"/>
                    </a:cubicBezTo>
                    <a:cubicBezTo>
                      <a:pt x="16619" y="75"/>
                      <a:pt x="20839" y="-335"/>
                      <a:pt x="25767" y="274"/>
                    </a:cubicBezTo>
                    <a:cubicBezTo>
                      <a:pt x="30285" y="832"/>
                      <a:pt x="33971" y="2160"/>
                      <a:pt x="36813" y="4270"/>
                    </a:cubicBezTo>
                    <a:cubicBezTo>
                      <a:pt x="39643" y="6380"/>
                      <a:pt x="41616" y="9247"/>
                      <a:pt x="42758" y="12884"/>
                    </a:cubicBezTo>
                    <a:cubicBezTo>
                      <a:pt x="43875" y="16520"/>
                      <a:pt x="44136" y="20939"/>
                      <a:pt x="43503" y="26115"/>
                    </a:cubicBezTo>
                    <a:lnTo>
                      <a:pt x="43044" y="29962"/>
                    </a:lnTo>
                    <a:lnTo>
                      <a:pt x="8465" y="25730"/>
                    </a:lnTo>
                    <a:cubicBezTo>
                      <a:pt x="8117" y="29578"/>
                      <a:pt x="8291" y="32805"/>
                      <a:pt x="8999" y="35411"/>
                    </a:cubicBezTo>
                    <a:cubicBezTo>
                      <a:pt x="9706" y="37993"/>
                      <a:pt x="10984" y="39979"/>
                      <a:pt x="12871" y="41356"/>
                    </a:cubicBezTo>
                    <a:cubicBezTo>
                      <a:pt x="14745" y="42734"/>
                      <a:pt x="17203" y="43603"/>
                      <a:pt x="20256" y="43975"/>
                    </a:cubicBezTo>
                    <a:cubicBezTo>
                      <a:pt x="22329" y="44223"/>
                      <a:pt x="24178" y="44186"/>
                      <a:pt x="25792" y="43863"/>
                    </a:cubicBezTo>
                    <a:cubicBezTo>
                      <a:pt x="27405" y="43528"/>
                      <a:pt x="28808" y="42945"/>
                      <a:pt x="30012" y="42101"/>
                    </a:cubicBezTo>
                    <a:cubicBezTo>
                      <a:pt x="31191" y="41257"/>
                      <a:pt x="32134" y="40202"/>
                      <a:pt x="32841" y="38924"/>
                    </a:cubicBezTo>
                    <a:cubicBezTo>
                      <a:pt x="33561" y="37645"/>
                      <a:pt x="34033" y="36218"/>
                      <a:pt x="34294" y="34642"/>
                    </a:cubicBezTo>
                    <a:lnTo>
                      <a:pt x="42163" y="35610"/>
                    </a:lnTo>
                    <a:cubicBezTo>
                      <a:pt x="41790" y="38154"/>
                      <a:pt x="41008" y="40450"/>
                      <a:pt x="39829" y="42511"/>
                    </a:cubicBezTo>
                    <a:cubicBezTo>
                      <a:pt x="38650" y="44571"/>
                      <a:pt x="37086" y="46246"/>
                      <a:pt x="35125" y="47550"/>
                    </a:cubicBezTo>
                    <a:cubicBezTo>
                      <a:pt x="33164" y="48865"/>
                      <a:pt x="30868" y="49784"/>
                      <a:pt x="28212" y="50330"/>
                    </a:cubicBezTo>
                    <a:cubicBezTo>
                      <a:pt x="25543" y="50876"/>
                      <a:pt x="22552" y="50938"/>
                      <a:pt x="19263" y="50528"/>
                    </a:cubicBezTo>
                    <a:close/>
                    <a:moveTo>
                      <a:pt x="9383" y="19723"/>
                    </a:moveTo>
                    <a:lnTo>
                      <a:pt x="35448" y="22900"/>
                    </a:lnTo>
                    <a:cubicBezTo>
                      <a:pt x="35783" y="20219"/>
                      <a:pt x="35746" y="17923"/>
                      <a:pt x="35361" y="16024"/>
                    </a:cubicBezTo>
                    <a:cubicBezTo>
                      <a:pt x="34976" y="14113"/>
                      <a:pt x="34306" y="12524"/>
                      <a:pt x="33300" y="11221"/>
                    </a:cubicBezTo>
                    <a:cubicBezTo>
                      <a:pt x="32320" y="9917"/>
                      <a:pt x="31116" y="8925"/>
                      <a:pt x="29676" y="8229"/>
                    </a:cubicBezTo>
                    <a:cubicBezTo>
                      <a:pt x="28249" y="7522"/>
                      <a:pt x="26586" y="7063"/>
                      <a:pt x="24699" y="6827"/>
                    </a:cubicBezTo>
                    <a:cubicBezTo>
                      <a:pt x="21894" y="6492"/>
                      <a:pt x="19449" y="6715"/>
                      <a:pt x="17376" y="7510"/>
                    </a:cubicBezTo>
                    <a:cubicBezTo>
                      <a:pt x="15291" y="8316"/>
                      <a:pt x="13615" y="9719"/>
                      <a:pt x="12312" y="11717"/>
                    </a:cubicBezTo>
                    <a:cubicBezTo>
                      <a:pt x="11009" y="13728"/>
                      <a:pt x="10041" y="16396"/>
                      <a:pt x="9383" y="19723"/>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5" name="Forme libre 141">
                <a:extLst>
                  <a:ext uri="{FF2B5EF4-FFF2-40B4-BE49-F238E27FC236}">
                    <a16:creationId xmlns:a16="http://schemas.microsoft.com/office/drawing/2014/main" id="{E0443525-20D5-7BD1-CB75-6166F4B998DE}"/>
                  </a:ext>
                </a:extLst>
              </p:cNvPr>
              <p:cNvSpPr/>
              <p:nvPr/>
            </p:nvSpPr>
            <p:spPr>
              <a:xfrm>
                <a:off x="6314037" y="2437789"/>
                <a:ext cx="24264" cy="63796"/>
              </a:xfrm>
              <a:custGeom>
                <a:avLst/>
                <a:gdLst>
                  <a:gd name="csX0" fmla="*/ 9259 w 24264"/>
                  <a:gd name="csY0" fmla="*/ 63622 h 63796"/>
                  <a:gd name="csX1" fmla="*/ 3661 w 24264"/>
                  <a:gd name="csY1" fmla="*/ 61301 h 63796"/>
                  <a:gd name="csX2" fmla="*/ 1253 w 24264"/>
                  <a:gd name="csY2" fmla="*/ 57094 h 63796"/>
                  <a:gd name="csX3" fmla="*/ 1117 w 24264"/>
                  <a:gd name="csY3" fmla="*/ 51980 h 63796"/>
                  <a:gd name="csX4" fmla="*/ 6181 w 24264"/>
                  <a:gd name="csY4" fmla="*/ 19859 h 63796"/>
                  <a:gd name="csX5" fmla="*/ 0 w 24264"/>
                  <a:gd name="csY5" fmla="*/ 18878 h 63796"/>
                  <a:gd name="csX6" fmla="*/ 1055 w 24264"/>
                  <a:gd name="csY6" fmla="*/ 12139 h 63796"/>
                  <a:gd name="csX7" fmla="*/ 7422 w 24264"/>
                  <a:gd name="csY7" fmla="*/ 13144 h 63796"/>
                  <a:gd name="csX8" fmla="*/ 10997 w 24264"/>
                  <a:gd name="csY8" fmla="*/ 0 h 63796"/>
                  <a:gd name="csX9" fmla="*/ 17364 w 24264"/>
                  <a:gd name="csY9" fmla="*/ 1005 h 63796"/>
                  <a:gd name="csX10" fmla="*/ 15254 w 24264"/>
                  <a:gd name="csY10" fmla="*/ 14373 h 63796"/>
                  <a:gd name="csX11" fmla="*/ 24265 w 24264"/>
                  <a:gd name="csY11" fmla="*/ 15800 h 63796"/>
                  <a:gd name="csX12" fmla="*/ 23197 w 24264"/>
                  <a:gd name="csY12" fmla="*/ 22540 h 63796"/>
                  <a:gd name="csX13" fmla="*/ 14199 w 24264"/>
                  <a:gd name="csY13" fmla="*/ 21125 h 63796"/>
                  <a:gd name="csX14" fmla="*/ 9321 w 24264"/>
                  <a:gd name="csY14" fmla="*/ 52067 h 63796"/>
                  <a:gd name="csX15" fmla="*/ 9594 w 24264"/>
                  <a:gd name="csY15" fmla="*/ 55604 h 63796"/>
                  <a:gd name="csX16" fmla="*/ 12523 w 24264"/>
                  <a:gd name="csY16" fmla="*/ 57230 h 63796"/>
                  <a:gd name="csX17" fmla="*/ 17600 w 24264"/>
                  <a:gd name="csY17" fmla="*/ 58037 h 63796"/>
                  <a:gd name="csX18" fmla="*/ 16781 w 24264"/>
                  <a:gd name="csY18" fmla="*/ 63312 h 63796"/>
                  <a:gd name="csX19" fmla="*/ 14484 w 24264"/>
                  <a:gd name="csY19" fmla="*/ 63697 h 63796"/>
                  <a:gd name="csX20" fmla="*/ 11816 w 24264"/>
                  <a:gd name="csY20" fmla="*/ 63796 h 63796"/>
                  <a:gd name="csX21" fmla="*/ 9259 w 24264"/>
                  <a:gd name="csY21" fmla="*/ 63622 h 637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4264" h="63796">
                    <a:moveTo>
                      <a:pt x="9259" y="63622"/>
                    </a:moveTo>
                    <a:cubicBezTo>
                      <a:pt x="6777" y="63225"/>
                      <a:pt x="4915" y="62456"/>
                      <a:pt x="3661" y="61301"/>
                    </a:cubicBezTo>
                    <a:cubicBezTo>
                      <a:pt x="2420" y="60135"/>
                      <a:pt x="1613" y="58732"/>
                      <a:pt x="1253" y="57094"/>
                    </a:cubicBezTo>
                    <a:cubicBezTo>
                      <a:pt x="893" y="55443"/>
                      <a:pt x="844" y="53743"/>
                      <a:pt x="1117" y="51980"/>
                    </a:cubicBezTo>
                    <a:lnTo>
                      <a:pt x="6181" y="19859"/>
                    </a:lnTo>
                    <a:lnTo>
                      <a:pt x="0" y="18878"/>
                    </a:lnTo>
                    <a:lnTo>
                      <a:pt x="1055" y="12139"/>
                    </a:lnTo>
                    <a:lnTo>
                      <a:pt x="7422" y="13144"/>
                    </a:lnTo>
                    <a:lnTo>
                      <a:pt x="10997" y="0"/>
                    </a:lnTo>
                    <a:lnTo>
                      <a:pt x="17364" y="1005"/>
                    </a:lnTo>
                    <a:lnTo>
                      <a:pt x="15254" y="14373"/>
                    </a:lnTo>
                    <a:lnTo>
                      <a:pt x="24265" y="15800"/>
                    </a:lnTo>
                    <a:lnTo>
                      <a:pt x="23197" y="22540"/>
                    </a:lnTo>
                    <a:lnTo>
                      <a:pt x="14199" y="21125"/>
                    </a:lnTo>
                    <a:lnTo>
                      <a:pt x="9321" y="52067"/>
                    </a:lnTo>
                    <a:cubicBezTo>
                      <a:pt x="9073" y="53581"/>
                      <a:pt x="9172" y="54760"/>
                      <a:pt x="9594" y="55604"/>
                    </a:cubicBezTo>
                    <a:cubicBezTo>
                      <a:pt x="10029" y="56448"/>
                      <a:pt x="10997" y="56994"/>
                      <a:pt x="12523" y="57230"/>
                    </a:cubicBezTo>
                    <a:lnTo>
                      <a:pt x="17600" y="58037"/>
                    </a:lnTo>
                    <a:lnTo>
                      <a:pt x="16781" y="63312"/>
                    </a:lnTo>
                    <a:cubicBezTo>
                      <a:pt x="16123" y="63523"/>
                      <a:pt x="15353" y="63647"/>
                      <a:pt x="14484" y="63697"/>
                    </a:cubicBezTo>
                    <a:cubicBezTo>
                      <a:pt x="13616" y="63746"/>
                      <a:pt x="12710" y="63771"/>
                      <a:pt x="11816" y="63796"/>
                    </a:cubicBezTo>
                    <a:cubicBezTo>
                      <a:pt x="10897" y="63796"/>
                      <a:pt x="10066" y="63746"/>
                      <a:pt x="9259" y="6362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6" name="Forme libre 142">
                <a:extLst>
                  <a:ext uri="{FF2B5EF4-FFF2-40B4-BE49-F238E27FC236}">
                    <a16:creationId xmlns:a16="http://schemas.microsoft.com/office/drawing/2014/main" id="{77044BF3-67BD-1284-49AE-17665C718B5A}"/>
                  </a:ext>
                </a:extLst>
              </p:cNvPr>
              <p:cNvSpPr/>
              <p:nvPr/>
            </p:nvSpPr>
            <p:spPr>
              <a:xfrm>
                <a:off x="6376015" y="2449034"/>
                <a:ext cx="44653" cy="66275"/>
              </a:xfrm>
              <a:custGeom>
                <a:avLst/>
                <a:gdLst>
                  <a:gd name="csX0" fmla="*/ 17370 w 44653"/>
                  <a:gd name="csY0" fmla="*/ 65546 h 66275"/>
                  <a:gd name="csX1" fmla="*/ 6088 w 44653"/>
                  <a:gd name="csY1" fmla="*/ 60346 h 66275"/>
                  <a:gd name="csX2" fmla="*/ 540 w 44653"/>
                  <a:gd name="csY2" fmla="*/ 50615 h 66275"/>
                  <a:gd name="csX3" fmla="*/ 1049 w 44653"/>
                  <a:gd name="csY3" fmla="*/ 36130 h 66275"/>
                  <a:gd name="csX4" fmla="*/ 6535 w 44653"/>
                  <a:gd name="csY4" fmla="*/ 22651 h 66275"/>
                  <a:gd name="csX5" fmla="*/ 15633 w 44653"/>
                  <a:gd name="csY5" fmla="*/ 16110 h 66275"/>
                  <a:gd name="csX6" fmla="*/ 28355 w 44653"/>
                  <a:gd name="csY6" fmla="*/ 16061 h 66275"/>
                  <a:gd name="csX7" fmla="*/ 38992 w 44653"/>
                  <a:gd name="csY7" fmla="*/ 21025 h 66275"/>
                  <a:gd name="csX8" fmla="*/ 44142 w 44653"/>
                  <a:gd name="csY8" fmla="*/ 30148 h 66275"/>
                  <a:gd name="csX9" fmla="*/ 43696 w 44653"/>
                  <a:gd name="csY9" fmla="*/ 43391 h 66275"/>
                  <a:gd name="csX10" fmla="*/ 42901 w 44653"/>
                  <a:gd name="csY10" fmla="*/ 47164 h 66275"/>
                  <a:gd name="csX11" fmla="*/ 8843 w 44653"/>
                  <a:gd name="csY11" fmla="*/ 39866 h 66275"/>
                  <a:gd name="csX12" fmla="*/ 8496 w 44653"/>
                  <a:gd name="csY12" fmla="*/ 49560 h 66275"/>
                  <a:gd name="csX13" fmla="*/ 11822 w 44653"/>
                  <a:gd name="csY13" fmla="*/ 55828 h 66275"/>
                  <a:gd name="csX14" fmla="*/ 18947 w 44653"/>
                  <a:gd name="csY14" fmla="*/ 59092 h 66275"/>
                  <a:gd name="csX15" fmla="*/ 24470 w 44653"/>
                  <a:gd name="csY15" fmla="*/ 59477 h 66275"/>
                  <a:gd name="csX16" fmla="*/ 28826 w 44653"/>
                  <a:gd name="csY16" fmla="*/ 58112 h 66275"/>
                  <a:gd name="csX17" fmla="*/ 31942 w 44653"/>
                  <a:gd name="csY17" fmla="*/ 55182 h 66275"/>
                  <a:gd name="csX18" fmla="*/ 33779 w 44653"/>
                  <a:gd name="csY18" fmla="*/ 51062 h 66275"/>
                  <a:gd name="csX19" fmla="*/ 41511 w 44653"/>
                  <a:gd name="csY19" fmla="*/ 52725 h 66275"/>
                  <a:gd name="csX20" fmla="*/ 38569 w 44653"/>
                  <a:gd name="csY20" fmla="*/ 59390 h 66275"/>
                  <a:gd name="csX21" fmla="*/ 33443 w 44653"/>
                  <a:gd name="csY21" fmla="*/ 63995 h 66275"/>
                  <a:gd name="csX22" fmla="*/ 26282 w 44653"/>
                  <a:gd name="csY22" fmla="*/ 66142 h 66275"/>
                  <a:gd name="csX23" fmla="*/ 17370 w 44653"/>
                  <a:gd name="csY23" fmla="*/ 65546 h 66275"/>
                  <a:gd name="csX24" fmla="*/ 10296 w 44653"/>
                  <a:gd name="csY24" fmla="*/ 33958 h 66275"/>
                  <a:gd name="csX25" fmla="*/ 35963 w 44653"/>
                  <a:gd name="csY25" fmla="*/ 39469 h 66275"/>
                  <a:gd name="csX26" fmla="*/ 36497 w 44653"/>
                  <a:gd name="csY26" fmla="*/ 32618 h 66275"/>
                  <a:gd name="csX27" fmla="*/ 34871 w 44653"/>
                  <a:gd name="csY27" fmla="*/ 27641 h 66275"/>
                  <a:gd name="csX28" fmla="*/ 31532 w 44653"/>
                  <a:gd name="csY28" fmla="*/ 24327 h 66275"/>
                  <a:gd name="csX29" fmla="*/ 26704 w 44653"/>
                  <a:gd name="csY29" fmla="*/ 22490 h 66275"/>
                  <a:gd name="csX30" fmla="*/ 19331 w 44653"/>
                  <a:gd name="csY30" fmla="*/ 22515 h 66275"/>
                  <a:gd name="csX31" fmla="*/ 13932 w 44653"/>
                  <a:gd name="csY31" fmla="*/ 26263 h 66275"/>
                  <a:gd name="csX32" fmla="*/ 10296 w 44653"/>
                  <a:gd name="csY32" fmla="*/ 33958 h 66275"/>
                  <a:gd name="csX33" fmla="*/ 24433 w 44653"/>
                  <a:gd name="csY33" fmla="*/ 10227 h 66275"/>
                  <a:gd name="csX34" fmla="*/ 34722 w 44653"/>
                  <a:gd name="csY34" fmla="*/ 0 h 66275"/>
                  <a:gd name="csX35" fmla="*/ 43733 w 44653"/>
                  <a:gd name="csY35" fmla="*/ 1924 h 66275"/>
                  <a:gd name="csX36" fmla="*/ 43782 w 44653"/>
                  <a:gd name="csY36" fmla="*/ 2222 h 66275"/>
                  <a:gd name="csX37" fmla="*/ 31284 w 44653"/>
                  <a:gd name="csY37" fmla="*/ 11692 h 66275"/>
                  <a:gd name="csX38" fmla="*/ 24433 w 44653"/>
                  <a:gd name="csY38" fmla="*/ 10227 h 662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4653" h="66275">
                    <a:moveTo>
                      <a:pt x="17370" y="65546"/>
                    </a:moveTo>
                    <a:cubicBezTo>
                      <a:pt x="12691" y="64541"/>
                      <a:pt x="8930" y="62803"/>
                      <a:pt x="6088" y="60346"/>
                    </a:cubicBezTo>
                    <a:cubicBezTo>
                      <a:pt x="3258" y="57888"/>
                      <a:pt x="1396" y="54636"/>
                      <a:pt x="540" y="50615"/>
                    </a:cubicBezTo>
                    <a:cubicBezTo>
                      <a:pt x="-329" y="46606"/>
                      <a:pt x="-143" y="41778"/>
                      <a:pt x="1049" y="36130"/>
                    </a:cubicBezTo>
                    <a:cubicBezTo>
                      <a:pt x="2290" y="30421"/>
                      <a:pt x="4115" y="25928"/>
                      <a:pt x="6535" y="22651"/>
                    </a:cubicBezTo>
                    <a:cubicBezTo>
                      <a:pt x="8980" y="19362"/>
                      <a:pt x="11996" y="17190"/>
                      <a:pt x="15633" y="16110"/>
                    </a:cubicBezTo>
                    <a:cubicBezTo>
                      <a:pt x="19245" y="15043"/>
                      <a:pt x="23502" y="15018"/>
                      <a:pt x="28355" y="16061"/>
                    </a:cubicBezTo>
                    <a:cubicBezTo>
                      <a:pt x="32798" y="17016"/>
                      <a:pt x="36348" y="18680"/>
                      <a:pt x="38992" y="21025"/>
                    </a:cubicBezTo>
                    <a:cubicBezTo>
                      <a:pt x="41611" y="23384"/>
                      <a:pt x="43336" y="26425"/>
                      <a:pt x="44142" y="30148"/>
                    </a:cubicBezTo>
                    <a:cubicBezTo>
                      <a:pt x="44949" y="33872"/>
                      <a:pt x="44800" y="38278"/>
                      <a:pt x="43696" y="43391"/>
                    </a:cubicBezTo>
                    <a:lnTo>
                      <a:pt x="42901" y="47164"/>
                    </a:lnTo>
                    <a:lnTo>
                      <a:pt x="8843" y="39866"/>
                    </a:lnTo>
                    <a:cubicBezTo>
                      <a:pt x="8148" y="43689"/>
                      <a:pt x="8049" y="46904"/>
                      <a:pt x="8496" y="49560"/>
                    </a:cubicBezTo>
                    <a:cubicBezTo>
                      <a:pt x="8968" y="52191"/>
                      <a:pt x="10072" y="54289"/>
                      <a:pt x="11822" y="55828"/>
                    </a:cubicBezTo>
                    <a:cubicBezTo>
                      <a:pt x="13560" y="57354"/>
                      <a:pt x="15943" y="58447"/>
                      <a:pt x="18947" y="59092"/>
                    </a:cubicBezTo>
                    <a:cubicBezTo>
                      <a:pt x="20995" y="59539"/>
                      <a:pt x="22819" y="59663"/>
                      <a:pt x="24470" y="59477"/>
                    </a:cubicBezTo>
                    <a:cubicBezTo>
                      <a:pt x="26108" y="59291"/>
                      <a:pt x="27560" y="58844"/>
                      <a:pt x="28826" y="58112"/>
                    </a:cubicBezTo>
                    <a:cubicBezTo>
                      <a:pt x="30080" y="57367"/>
                      <a:pt x="31122" y="56399"/>
                      <a:pt x="31942" y="55182"/>
                    </a:cubicBezTo>
                    <a:cubicBezTo>
                      <a:pt x="32773" y="53991"/>
                      <a:pt x="33369" y="52613"/>
                      <a:pt x="33779" y="51062"/>
                    </a:cubicBezTo>
                    <a:lnTo>
                      <a:pt x="41511" y="52725"/>
                    </a:lnTo>
                    <a:cubicBezTo>
                      <a:pt x="40915" y="55232"/>
                      <a:pt x="39947" y="57454"/>
                      <a:pt x="38569" y="59390"/>
                    </a:cubicBezTo>
                    <a:cubicBezTo>
                      <a:pt x="37217" y="61326"/>
                      <a:pt x="35504" y="62865"/>
                      <a:pt x="33443" y="63995"/>
                    </a:cubicBezTo>
                    <a:cubicBezTo>
                      <a:pt x="31371" y="65124"/>
                      <a:pt x="29000" y="65832"/>
                      <a:pt x="26282" y="66142"/>
                    </a:cubicBezTo>
                    <a:cubicBezTo>
                      <a:pt x="23576" y="66440"/>
                      <a:pt x="20610" y="66241"/>
                      <a:pt x="17370" y="65546"/>
                    </a:cubicBezTo>
                    <a:close/>
                    <a:moveTo>
                      <a:pt x="10296" y="33958"/>
                    </a:moveTo>
                    <a:lnTo>
                      <a:pt x="35963" y="39469"/>
                    </a:lnTo>
                    <a:cubicBezTo>
                      <a:pt x="36534" y="36826"/>
                      <a:pt x="36720" y="34542"/>
                      <a:pt x="36497" y="32618"/>
                    </a:cubicBezTo>
                    <a:cubicBezTo>
                      <a:pt x="36273" y="30682"/>
                      <a:pt x="35752" y="29019"/>
                      <a:pt x="34871" y="27641"/>
                    </a:cubicBezTo>
                    <a:cubicBezTo>
                      <a:pt x="34014" y="26263"/>
                      <a:pt x="32885" y="25159"/>
                      <a:pt x="31532" y="24327"/>
                    </a:cubicBezTo>
                    <a:cubicBezTo>
                      <a:pt x="30167" y="23508"/>
                      <a:pt x="28553" y="22900"/>
                      <a:pt x="26704" y="22490"/>
                    </a:cubicBezTo>
                    <a:cubicBezTo>
                      <a:pt x="23936" y="21894"/>
                      <a:pt x="21479" y="21907"/>
                      <a:pt x="19331" y="22515"/>
                    </a:cubicBezTo>
                    <a:cubicBezTo>
                      <a:pt x="17197" y="23135"/>
                      <a:pt x="15384" y="24377"/>
                      <a:pt x="13932" y="26263"/>
                    </a:cubicBezTo>
                    <a:cubicBezTo>
                      <a:pt x="12443" y="28137"/>
                      <a:pt x="11239" y="30707"/>
                      <a:pt x="10296" y="33958"/>
                    </a:cubicBezTo>
                    <a:close/>
                    <a:moveTo>
                      <a:pt x="24433" y="10227"/>
                    </a:moveTo>
                    <a:lnTo>
                      <a:pt x="34722" y="0"/>
                    </a:lnTo>
                    <a:lnTo>
                      <a:pt x="43733" y="1924"/>
                    </a:lnTo>
                    <a:lnTo>
                      <a:pt x="43782" y="2222"/>
                    </a:lnTo>
                    <a:lnTo>
                      <a:pt x="31284" y="11692"/>
                    </a:lnTo>
                    <a:lnTo>
                      <a:pt x="24433" y="10227"/>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7" name="Forme libre 143">
                <a:extLst>
                  <a:ext uri="{FF2B5EF4-FFF2-40B4-BE49-F238E27FC236}">
                    <a16:creationId xmlns:a16="http://schemas.microsoft.com/office/drawing/2014/main" id="{8101BCB9-CB52-1EE1-AD26-BFE4218C37D7}"/>
                  </a:ext>
                </a:extLst>
              </p:cNvPr>
              <p:cNvSpPr/>
              <p:nvPr/>
            </p:nvSpPr>
            <p:spPr>
              <a:xfrm>
                <a:off x="6433666" y="2477555"/>
                <a:ext cx="48624" cy="69953"/>
              </a:xfrm>
              <a:custGeom>
                <a:avLst/>
                <a:gdLst>
                  <a:gd name="csX0" fmla="*/ 24533 w 48624"/>
                  <a:gd name="csY0" fmla="*/ 67918 h 69953"/>
                  <a:gd name="csX1" fmla="*/ 30094 w 48624"/>
                  <a:gd name="csY1" fmla="*/ 46607 h 69953"/>
                  <a:gd name="csX2" fmla="*/ 29560 w 48624"/>
                  <a:gd name="csY2" fmla="*/ 46471 h 69953"/>
                  <a:gd name="csX3" fmla="*/ 24744 w 48624"/>
                  <a:gd name="csY3" fmla="*/ 49450 h 69953"/>
                  <a:gd name="csX4" fmla="*/ 19283 w 48624"/>
                  <a:gd name="csY4" fmla="*/ 50455 h 69953"/>
                  <a:gd name="csX5" fmla="*/ 13474 w 48624"/>
                  <a:gd name="csY5" fmla="*/ 49710 h 69953"/>
                  <a:gd name="csX6" fmla="*/ 4612 w 48624"/>
                  <a:gd name="csY6" fmla="*/ 44634 h 69953"/>
                  <a:gd name="csX7" fmla="*/ 281 w 48624"/>
                  <a:gd name="csY7" fmla="*/ 34990 h 69953"/>
                  <a:gd name="csX8" fmla="*/ 1497 w 48624"/>
                  <a:gd name="csY8" fmla="*/ 20779 h 69953"/>
                  <a:gd name="csX9" fmla="*/ 7467 w 48624"/>
                  <a:gd name="csY9" fmla="*/ 7151 h 69953"/>
                  <a:gd name="csX10" fmla="*/ 15994 w 48624"/>
                  <a:gd name="csY10" fmla="*/ 759 h 69953"/>
                  <a:gd name="csX11" fmla="*/ 26606 w 48624"/>
                  <a:gd name="csY11" fmla="*/ 759 h 69953"/>
                  <a:gd name="csX12" fmla="*/ 34574 w 48624"/>
                  <a:gd name="csY12" fmla="*/ 4867 h 69953"/>
                  <a:gd name="csX13" fmla="*/ 39216 w 48624"/>
                  <a:gd name="csY13" fmla="*/ 12326 h 69953"/>
                  <a:gd name="csX14" fmla="*/ 39824 w 48624"/>
                  <a:gd name="csY14" fmla="*/ 12488 h 69953"/>
                  <a:gd name="csX15" fmla="*/ 42294 w 48624"/>
                  <a:gd name="csY15" fmla="*/ 5984 h 69953"/>
                  <a:gd name="csX16" fmla="*/ 48624 w 48624"/>
                  <a:gd name="csY16" fmla="*/ 7622 h 69953"/>
                  <a:gd name="csX17" fmla="*/ 32390 w 48624"/>
                  <a:gd name="csY17" fmla="*/ 69954 h 69953"/>
                  <a:gd name="csX18" fmla="*/ 24533 w 48624"/>
                  <a:gd name="csY18" fmla="*/ 67918 h 69953"/>
                  <a:gd name="csX19" fmla="*/ 17756 w 48624"/>
                  <a:gd name="csY19" fmla="*/ 43492 h 69953"/>
                  <a:gd name="csX20" fmla="*/ 22783 w 48624"/>
                  <a:gd name="csY20" fmla="*/ 43939 h 69953"/>
                  <a:gd name="csX21" fmla="*/ 27388 w 48624"/>
                  <a:gd name="csY21" fmla="*/ 42189 h 69953"/>
                  <a:gd name="csX22" fmla="*/ 31372 w 48624"/>
                  <a:gd name="csY22" fmla="*/ 37659 h 69953"/>
                  <a:gd name="csX23" fmla="*/ 34487 w 48624"/>
                  <a:gd name="csY23" fmla="*/ 29752 h 69953"/>
                  <a:gd name="csX24" fmla="*/ 34822 w 48624"/>
                  <a:gd name="csY24" fmla="*/ 28412 h 69953"/>
                  <a:gd name="csX25" fmla="*/ 35977 w 48624"/>
                  <a:gd name="csY25" fmla="*/ 18718 h 69953"/>
                  <a:gd name="csX26" fmla="*/ 33408 w 48624"/>
                  <a:gd name="csY26" fmla="*/ 11917 h 69953"/>
                  <a:gd name="csX27" fmla="*/ 26693 w 48624"/>
                  <a:gd name="csY27" fmla="*/ 8106 h 69953"/>
                  <a:gd name="csX28" fmla="*/ 19531 w 48624"/>
                  <a:gd name="csY28" fmla="*/ 7957 h 69953"/>
                  <a:gd name="csX29" fmla="*/ 14020 w 48624"/>
                  <a:gd name="csY29" fmla="*/ 12190 h 69953"/>
                  <a:gd name="csX30" fmla="*/ 10024 w 48624"/>
                  <a:gd name="csY30" fmla="*/ 21672 h 69953"/>
                  <a:gd name="csX31" fmla="*/ 9527 w 48624"/>
                  <a:gd name="csY31" fmla="*/ 23547 h 69953"/>
                  <a:gd name="csX32" fmla="*/ 8398 w 48624"/>
                  <a:gd name="csY32" fmla="*/ 33389 h 69953"/>
                  <a:gd name="csX33" fmla="*/ 11079 w 48624"/>
                  <a:gd name="csY33" fmla="*/ 39893 h 69953"/>
                  <a:gd name="csX34" fmla="*/ 17757 w 48624"/>
                  <a:gd name="csY34" fmla="*/ 43492 h 69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8624" h="69953">
                    <a:moveTo>
                      <a:pt x="24533" y="67918"/>
                    </a:moveTo>
                    <a:lnTo>
                      <a:pt x="30094" y="46607"/>
                    </a:lnTo>
                    <a:lnTo>
                      <a:pt x="29560" y="46471"/>
                    </a:lnTo>
                    <a:cubicBezTo>
                      <a:pt x="28071" y="47787"/>
                      <a:pt x="26469" y="48792"/>
                      <a:pt x="24744" y="49450"/>
                    </a:cubicBezTo>
                    <a:cubicBezTo>
                      <a:pt x="23007" y="50120"/>
                      <a:pt x="21194" y="50443"/>
                      <a:pt x="19283" y="50455"/>
                    </a:cubicBezTo>
                    <a:cubicBezTo>
                      <a:pt x="17372" y="50468"/>
                      <a:pt x="15448" y="50219"/>
                      <a:pt x="13474" y="49710"/>
                    </a:cubicBezTo>
                    <a:cubicBezTo>
                      <a:pt x="9863" y="48755"/>
                      <a:pt x="6909" y="47067"/>
                      <a:pt x="4612" y="44634"/>
                    </a:cubicBezTo>
                    <a:cubicBezTo>
                      <a:pt x="2329" y="42201"/>
                      <a:pt x="876" y="38987"/>
                      <a:pt x="281" y="34990"/>
                    </a:cubicBezTo>
                    <a:cubicBezTo>
                      <a:pt x="-340" y="30981"/>
                      <a:pt x="70" y="26252"/>
                      <a:pt x="1497" y="20779"/>
                    </a:cubicBezTo>
                    <a:cubicBezTo>
                      <a:pt x="2999" y="14958"/>
                      <a:pt x="5010" y="10415"/>
                      <a:pt x="7467" y="7151"/>
                    </a:cubicBezTo>
                    <a:cubicBezTo>
                      <a:pt x="9937" y="3886"/>
                      <a:pt x="12779" y="1764"/>
                      <a:pt x="15994" y="759"/>
                    </a:cubicBezTo>
                    <a:cubicBezTo>
                      <a:pt x="19209" y="-247"/>
                      <a:pt x="22746" y="-259"/>
                      <a:pt x="26606" y="759"/>
                    </a:cubicBezTo>
                    <a:cubicBezTo>
                      <a:pt x="29758" y="1578"/>
                      <a:pt x="32415" y="2956"/>
                      <a:pt x="34574" y="4867"/>
                    </a:cubicBezTo>
                    <a:cubicBezTo>
                      <a:pt x="36746" y="6803"/>
                      <a:pt x="38285" y="9286"/>
                      <a:pt x="39216" y="12326"/>
                    </a:cubicBezTo>
                    <a:lnTo>
                      <a:pt x="39824" y="12488"/>
                    </a:lnTo>
                    <a:lnTo>
                      <a:pt x="42294" y="5984"/>
                    </a:lnTo>
                    <a:lnTo>
                      <a:pt x="48624" y="7622"/>
                    </a:lnTo>
                    <a:lnTo>
                      <a:pt x="32390" y="69954"/>
                    </a:lnTo>
                    <a:lnTo>
                      <a:pt x="24533" y="67918"/>
                    </a:lnTo>
                    <a:close/>
                    <a:moveTo>
                      <a:pt x="17756" y="43492"/>
                    </a:moveTo>
                    <a:cubicBezTo>
                      <a:pt x="19482" y="43939"/>
                      <a:pt x="21157" y="44088"/>
                      <a:pt x="22783" y="43939"/>
                    </a:cubicBezTo>
                    <a:cubicBezTo>
                      <a:pt x="24421" y="43790"/>
                      <a:pt x="25961" y="43219"/>
                      <a:pt x="27388" y="42189"/>
                    </a:cubicBezTo>
                    <a:cubicBezTo>
                      <a:pt x="28840" y="41171"/>
                      <a:pt x="30168" y="39657"/>
                      <a:pt x="31372" y="37659"/>
                    </a:cubicBezTo>
                    <a:cubicBezTo>
                      <a:pt x="32601" y="35660"/>
                      <a:pt x="33631" y="33017"/>
                      <a:pt x="34487" y="29752"/>
                    </a:cubicBezTo>
                    <a:lnTo>
                      <a:pt x="34822" y="28412"/>
                    </a:lnTo>
                    <a:cubicBezTo>
                      <a:pt x="35778" y="24726"/>
                      <a:pt x="36175" y="21499"/>
                      <a:pt x="35977" y="18718"/>
                    </a:cubicBezTo>
                    <a:cubicBezTo>
                      <a:pt x="35791" y="15938"/>
                      <a:pt x="34922" y="13667"/>
                      <a:pt x="33408" y="11917"/>
                    </a:cubicBezTo>
                    <a:cubicBezTo>
                      <a:pt x="31906" y="10142"/>
                      <a:pt x="29659" y="8888"/>
                      <a:pt x="26693" y="8106"/>
                    </a:cubicBezTo>
                    <a:cubicBezTo>
                      <a:pt x="24012" y="7411"/>
                      <a:pt x="21641" y="7362"/>
                      <a:pt x="19531" y="7957"/>
                    </a:cubicBezTo>
                    <a:cubicBezTo>
                      <a:pt x="17459" y="8566"/>
                      <a:pt x="15609" y="9968"/>
                      <a:pt x="14020" y="12190"/>
                    </a:cubicBezTo>
                    <a:cubicBezTo>
                      <a:pt x="12419" y="14399"/>
                      <a:pt x="11091" y="17564"/>
                      <a:pt x="10024" y="21672"/>
                    </a:cubicBezTo>
                    <a:lnTo>
                      <a:pt x="9527" y="23547"/>
                    </a:lnTo>
                    <a:cubicBezTo>
                      <a:pt x="8522" y="27407"/>
                      <a:pt x="8150" y="30683"/>
                      <a:pt x="8398" y="33389"/>
                    </a:cubicBezTo>
                    <a:cubicBezTo>
                      <a:pt x="8646" y="36082"/>
                      <a:pt x="9552" y="38254"/>
                      <a:pt x="11079" y="39893"/>
                    </a:cubicBezTo>
                    <a:cubicBezTo>
                      <a:pt x="12618" y="41531"/>
                      <a:pt x="14852" y="42723"/>
                      <a:pt x="17757" y="4349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8" name="Forme libre 144">
                <a:extLst>
                  <a:ext uri="{FF2B5EF4-FFF2-40B4-BE49-F238E27FC236}">
                    <a16:creationId xmlns:a16="http://schemas.microsoft.com/office/drawing/2014/main" id="{F83BD329-5F4A-320D-E502-402909671853}"/>
                  </a:ext>
                </a:extLst>
              </p:cNvPr>
              <p:cNvSpPr/>
              <p:nvPr/>
            </p:nvSpPr>
            <p:spPr>
              <a:xfrm>
                <a:off x="6492636" y="2491246"/>
                <a:ext cx="48932" cy="57962"/>
              </a:xfrm>
              <a:custGeom>
                <a:avLst/>
                <a:gdLst>
                  <a:gd name="csX0" fmla="*/ 11288 w 48932"/>
                  <a:gd name="csY0" fmla="*/ 51931 h 57962"/>
                  <a:gd name="csX1" fmla="*/ 1582 w 48932"/>
                  <a:gd name="csY1" fmla="*/ 45191 h 57962"/>
                  <a:gd name="csX2" fmla="*/ 1222 w 48932"/>
                  <a:gd name="csY2" fmla="*/ 31973 h 57962"/>
                  <a:gd name="csX3" fmla="*/ 11064 w 48932"/>
                  <a:gd name="csY3" fmla="*/ 0 h 57962"/>
                  <a:gd name="csX4" fmla="*/ 18809 w 48932"/>
                  <a:gd name="csY4" fmla="*/ 2383 h 57962"/>
                  <a:gd name="csX5" fmla="*/ 9302 w 48932"/>
                  <a:gd name="csY5" fmla="*/ 33301 h 57962"/>
                  <a:gd name="csX6" fmla="*/ 8545 w 48932"/>
                  <a:gd name="csY6" fmla="*/ 38265 h 57962"/>
                  <a:gd name="csX7" fmla="*/ 9674 w 48932"/>
                  <a:gd name="csY7" fmla="*/ 41803 h 57962"/>
                  <a:gd name="csX8" fmla="*/ 12343 w 48932"/>
                  <a:gd name="csY8" fmla="*/ 44248 h 57962"/>
                  <a:gd name="csX9" fmla="*/ 16129 w 48932"/>
                  <a:gd name="csY9" fmla="*/ 45898 h 57962"/>
                  <a:gd name="csX10" fmla="*/ 22781 w 48932"/>
                  <a:gd name="csY10" fmla="*/ 46209 h 57962"/>
                  <a:gd name="csX11" fmla="*/ 28826 w 48932"/>
                  <a:gd name="csY11" fmla="*/ 43007 h 57962"/>
                  <a:gd name="csX12" fmla="*/ 32822 w 48932"/>
                  <a:gd name="csY12" fmla="*/ 36478 h 57962"/>
                  <a:gd name="csX13" fmla="*/ 41163 w 48932"/>
                  <a:gd name="csY13" fmla="*/ 9259 h 57962"/>
                  <a:gd name="csX14" fmla="*/ 48933 w 48932"/>
                  <a:gd name="csY14" fmla="*/ 11630 h 57962"/>
                  <a:gd name="csX15" fmla="*/ 34684 w 48932"/>
                  <a:gd name="csY15" fmla="*/ 57963 h 57962"/>
                  <a:gd name="csX16" fmla="*/ 28428 w 48932"/>
                  <a:gd name="csY16" fmla="*/ 56039 h 57962"/>
                  <a:gd name="csX17" fmla="*/ 29881 w 48932"/>
                  <a:gd name="csY17" fmla="*/ 48865 h 57962"/>
                  <a:gd name="csX18" fmla="*/ 29248 w 48932"/>
                  <a:gd name="csY18" fmla="*/ 48679 h 57962"/>
                  <a:gd name="csX19" fmla="*/ 23662 w 48932"/>
                  <a:gd name="csY19" fmla="*/ 51968 h 57962"/>
                  <a:gd name="csX20" fmla="*/ 17667 w 48932"/>
                  <a:gd name="csY20" fmla="*/ 52973 h 57962"/>
                  <a:gd name="csX21" fmla="*/ 11288 w 48932"/>
                  <a:gd name="csY21" fmla="*/ 51931 h 579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8932" h="57962">
                    <a:moveTo>
                      <a:pt x="11288" y="51931"/>
                    </a:moveTo>
                    <a:cubicBezTo>
                      <a:pt x="6832" y="50565"/>
                      <a:pt x="3593" y="48319"/>
                      <a:pt x="1582" y="45191"/>
                    </a:cubicBezTo>
                    <a:cubicBezTo>
                      <a:pt x="-404" y="42076"/>
                      <a:pt x="-516" y="37669"/>
                      <a:pt x="1222" y="31973"/>
                    </a:cubicBezTo>
                    <a:lnTo>
                      <a:pt x="11064" y="0"/>
                    </a:lnTo>
                    <a:lnTo>
                      <a:pt x="18809" y="2383"/>
                    </a:lnTo>
                    <a:lnTo>
                      <a:pt x="9302" y="33301"/>
                    </a:lnTo>
                    <a:cubicBezTo>
                      <a:pt x="8694" y="35237"/>
                      <a:pt x="8446" y="36888"/>
                      <a:pt x="8545" y="38265"/>
                    </a:cubicBezTo>
                    <a:cubicBezTo>
                      <a:pt x="8632" y="39643"/>
                      <a:pt x="9004" y="40822"/>
                      <a:pt x="9674" y="41803"/>
                    </a:cubicBezTo>
                    <a:cubicBezTo>
                      <a:pt x="10345" y="42783"/>
                      <a:pt x="11226" y="43590"/>
                      <a:pt x="12343" y="44248"/>
                    </a:cubicBezTo>
                    <a:cubicBezTo>
                      <a:pt x="13460" y="44918"/>
                      <a:pt x="14713" y="45464"/>
                      <a:pt x="16129" y="45898"/>
                    </a:cubicBezTo>
                    <a:cubicBezTo>
                      <a:pt x="18350" y="46594"/>
                      <a:pt x="20572" y="46693"/>
                      <a:pt x="22781" y="46209"/>
                    </a:cubicBezTo>
                    <a:cubicBezTo>
                      <a:pt x="24978" y="45725"/>
                      <a:pt x="27001" y="44670"/>
                      <a:pt x="28826" y="43007"/>
                    </a:cubicBezTo>
                    <a:cubicBezTo>
                      <a:pt x="30650" y="41343"/>
                      <a:pt x="31978" y="39171"/>
                      <a:pt x="32822" y="36478"/>
                    </a:cubicBezTo>
                    <a:lnTo>
                      <a:pt x="41163" y="9259"/>
                    </a:lnTo>
                    <a:lnTo>
                      <a:pt x="48933" y="11630"/>
                    </a:lnTo>
                    <a:lnTo>
                      <a:pt x="34684" y="57963"/>
                    </a:lnTo>
                    <a:lnTo>
                      <a:pt x="28428" y="56039"/>
                    </a:lnTo>
                    <a:lnTo>
                      <a:pt x="29881" y="48865"/>
                    </a:lnTo>
                    <a:lnTo>
                      <a:pt x="29248" y="48679"/>
                    </a:lnTo>
                    <a:cubicBezTo>
                      <a:pt x="27448" y="50180"/>
                      <a:pt x="25574" y="51285"/>
                      <a:pt x="23662" y="51968"/>
                    </a:cubicBezTo>
                    <a:cubicBezTo>
                      <a:pt x="21739" y="52675"/>
                      <a:pt x="19740" y="53010"/>
                      <a:pt x="17667" y="52973"/>
                    </a:cubicBezTo>
                    <a:cubicBezTo>
                      <a:pt x="15582" y="52948"/>
                      <a:pt x="13460" y="52601"/>
                      <a:pt x="11288" y="51931"/>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49" name="Forme libre 145">
                <a:extLst>
                  <a:ext uri="{FF2B5EF4-FFF2-40B4-BE49-F238E27FC236}">
                    <a16:creationId xmlns:a16="http://schemas.microsoft.com/office/drawing/2014/main" id="{9DDDECC5-5937-BCA3-4E4B-8C0F42EB188D}"/>
                  </a:ext>
                </a:extLst>
              </p:cNvPr>
              <p:cNvSpPr/>
              <p:nvPr/>
            </p:nvSpPr>
            <p:spPr>
              <a:xfrm>
                <a:off x="6547377" y="2492785"/>
                <a:ext cx="28608" cy="65806"/>
              </a:xfrm>
              <a:custGeom>
                <a:avLst/>
                <a:gdLst>
                  <a:gd name="csX0" fmla="*/ 0 w 28608"/>
                  <a:gd name="csY0" fmla="*/ 63262 h 65806"/>
                  <a:gd name="csX1" fmla="*/ 15204 w 28608"/>
                  <a:gd name="csY1" fmla="*/ 17240 h 65806"/>
                  <a:gd name="csX2" fmla="*/ 22912 w 28608"/>
                  <a:gd name="csY2" fmla="*/ 19784 h 65806"/>
                  <a:gd name="csX3" fmla="*/ 7708 w 28608"/>
                  <a:gd name="csY3" fmla="*/ 65807 h 65806"/>
                  <a:gd name="csX4" fmla="*/ 0 w 28608"/>
                  <a:gd name="csY4" fmla="*/ 63262 h 65806"/>
                  <a:gd name="csX5" fmla="*/ 18071 w 28608"/>
                  <a:gd name="csY5" fmla="*/ 8576 h 65806"/>
                  <a:gd name="csX6" fmla="*/ 20914 w 28608"/>
                  <a:gd name="csY6" fmla="*/ 0 h 65806"/>
                  <a:gd name="csX7" fmla="*/ 28609 w 28608"/>
                  <a:gd name="csY7" fmla="*/ 2544 h 65806"/>
                  <a:gd name="csX8" fmla="*/ 25779 w 28608"/>
                  <a:gd name="csY8" fmla="*/ 11133 h 65806"/>
                  <a:gd name="csX9" fmla="*/ 18072 w 28608"/>
                  <a:gd name="csY9" fmla="*/ 8576 h 658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608" h="65806">
                    <a:moveTo>
                      <a:pt x="0" y="63262"/>
                    </a:moveTo>
                    <a:lnTo>
                      <a:pt x="15204" y="17240"/>
                    </a:lnTo>
                    <a:lnTo>
                      <a:pt x="22912" y="19784"/>
                    </a:lnTo>
                    <a:lnTo>
                      <a:pt x="7708" y="65807"/>
                    </a:lnTo>
                    <a:lnTo>
                      <a:pt x="0" y="63262"/>
                    </a:lnTo>
                    <a:close/>
                    <a:moveTo>
                      <a:pt x="18071" y="8576"/>
                    </a:moveTo>
                    <a:lnTo>
                      <a:pt x="20914" y="0"/>
                    </a:lnTo>
                    <a:lnTo>
                      <a:pt x="28609" y="2544"/>
                    </a:lnTo>
                    <a:lnTo>
                      <a:pt x="25779" y="11133"/>
                    </a:lnTo>
                    <a:lnTo>
                      <a:pt x="18072" y="8576"/>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0" name="Forme libre 146">
                <a:extLst>
                  <a:ext uri="{FF2B5EF4-FFF2-40B4-BE49-F238E27FC236}">
                    <a16:creationId xmlns:a16="http://schemas.microsoft.com/office/drawing/2014/main" id="{C74F96D6-A605-92BB-9288-3F8B76324091}"/>
                  </a:ext>
                </a:extLst>
              </p:cNvPr>
              <p:cNvSpPr/>
              <p:nvPr/>
            </p:nvSpPr>
            <p:spPr>
              <a:xfrm>
                <a:off x="6578267" y="2508474"/>
                <a:ext cx="30672" cy="63263"/>
              </a:xfrm>
              <a:custGeom>
                <a:avLst/>
                <a:gdLst>
                  <a:gd name="csX0" fmla="*/ 6594 w 30672"/>
                  <a:gd name="csY0" fmla="*/ 62058 h 63263"/>
                  <a:gd name="csX1" fmla="*/ 1554 w 30672"/>
                  <a:gd name="csY1" fmla="*/ 58670 h 63263"/>
                  <a:gd name="csX2" fmla="*/ 3 w 30672"/>
                  <a:gd name="csY2" fmla="*/ 54078 h 63263"/>
                  <a:gd name="csX3" fmla="*/ 872 w 30672"/>
                  <a:gd name="csY3" fmla="*/ 49039 h 63263"/>
                  <a:gd name="csX4" fmla="*/ 12142 w 30672"/>
                  <a:gd name="csY4" fmla="*/ 18531 h 63263"/>
                  <a:gd name="csX5" fmla="*/ 6258 w 30672"/>
                  <a:gd name="csY5" fmla="*/ 16359 h 63263"/>
                  <a:gd name="csX6" fmla="*/ 8617 w 30672"/>
                  <a:gd name="csY6" fmla="*/ 9954 h 63263"/>
                  <a:gd name="csX7" fmla="*/ 14674 w 30672"/>
                  <a:gd name="csY7" fmla="*/ 12201 h 63263"/>
                  <a:gd name="csX8" fmla="*/ 20755 w 30672"/>
                  <a:gd name="csY8" fmla="*/ 0 h 63263"/>
                  <a:gd name="csX9" fmla="*/ 26800 w 30672"/>
                  <a:gd name="csY9" fmla="*/ 2222 h 63263"/>
                  <a:gd name="csX10" fmla="*/ 22121 w 30672"/>
                  <a:gd name="csY10" fmla="*/ 14944 h 63263"/>
                  <a:gd name="csX11" fmla="*/ 30672 w 30672"/>
                  <a:gd name="csY11" fmla="*/ 18096 h 63263"/>
                  <a:gd name="csX12" fmla="*/ 28314 w 30672"/>
                  <a:gd name="csY12" fmla="*/ 24488 h 63263"/>
                  <a:gd name="csX13" fmla="*/ 19750 w 30672"/>
                  <a:gd name="csY13" fmla="*/ 21336 h 63263"/>
                  <a:gd name="csX14" fmla="*/ 8890 w 30672"/>
                  <a:gd name="csY14" fmla="*/ 50727 h 63263"/>
                  <a:gd name="csX15" fmla="*/ 8480 w 30672"/>
                  <a:gd name="csY15" fmla="*/ 54252 h 63263"/>
                  <a:gd name="csX16" fmla="*/ 11025 w 30672"/>
                  <a:gd name="csY16" fmla="*/ 56424 h 63263"/>
                  <a:gd name="csX17" fmla="*/ 15865 w 30672"/>
                  <a:gd name="csY17" fmla="*/ 58211 h 63263"/>
                  <a:gd name="csX18" fmla="*/ 14016 w 30672"/>
                  <a:gd name="csY18" fmla="*/ 63213 h 63263"/>
                  <a:gd name="csX19" fmla="*/ 11682 w 30672"/>
                  <a:gd name="csY19" fmla="*/ 63138 h 63263"/>
                  <a:gd name="csX20" fmla="*/ 9051 w 30672"/>
                  <a:gd name="csY20" fmla="*/ 62716 h 63263"/>
                  <a:gd name="csX21" fmla="*/ 6594 w 30672"/>
                  <a:gd name="csY21" fmla="*/ 62058 h 632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0672" h="63263">
                    <a:moveTo>
                      <a:pt x="6594" y="62058"/>
                    </a:moveTo>
                    <a:cubicBezTo>
                      <a:pt x="4223" y="61177"/>
                      <a:pt x="2547" y="60060"/>
                      <a:pt x="1554" y="58670"/>
                    </a:cubicBezTo>
                    <a:cubicBezTo>
                      <a:pt x="561" y="57280"/>
                      <a:pt x="53" y="55753"/>
                      <a:pt x="3" y="54078"/>
                    </a:cubicBezTo>
                    <a:cubicBezTo>
                      <a:pt x="-34" y="52390"/>
                      <a:pt x="264" y="50714"/>
                      <a:pt x="872" y="49039"/>
                    </a:cubicBezTo>
                    <a:lnTo>
                      <a:pt x="12142" y="18531"/>
                    </a:lnTo>
                    <a:lnTo>
                      <a:pt x="6258" y="16359"/>
                    </a:lnTo>
                    <a:lnTo>
                      <a:pt x="8617" y="9954"/>
                    </a:lnTo>
                    <a:lnTo>
                      <a:pt x="14674" y="12201"/>
                    </a:lnTo>
                    <a:lnTo>
                      <a:pt x="20755" y="0"/>
                    </a:lnTo>
                    <a:lnTo>
                      <a:pt x="26800" y="2222"/>
                    </a:lnTo>
                    <a:lnTo>
                      <a:pt x="22121" y="14944"/>
                    </a:lnTo>
                    <a:lnTo>
                      <a:pt x="30672" y="18096"/>
                    </a:lnTo>
                    <a:lnTo>
                      <a:pt x="28314" y="24488"/>
                    </a:lnTo>
                    <a:lnTo>
                      <a:pt x="19750" y="21336"/>
                    </a:lnTo>
                    <a:lnTo>
                      <a:pt x="8890" y="50727"/>
                    </a:lnTo>
                    <a:cubicBezTo>
                      <a:pt x="8381" y="52166"/>
                      <a:pt x="8232" y="53345"/>
                      <a:pt x="8480" y="54252"/>
                    </a:cubicBezTo>
                    <a:cubicBezTo>
                      <a:pt x="8728" y="55170"/>
                      <a:pt x="9585" y="55890"/>
                      <a:pt x="11025" y="56424"/>
                    </a:cubicBezTo>
                    <a:lnTo>
                      <a:pt x="15865" y="58211"/>
                    </a:lnTo>
                    <a:lnTo>
                      <a:pt x="14016" y="63213"/>
                    </a:lnTo>
                    <a:cubicBezTo>
                      <a:pt x="13333" y="63300"/>
                      <a:pt x="12551" y="63275"/>
                      <a:pt x="11682" y="63138"/>
                    </a:cubicBezTo>
                    <a:cubicBezTo>
                      <a:pt x="10826" y="63014"/>
                      <a:pt x="9932" y="62878"/>
                      <a:pt x="9051" y="62716"/>
                    </a:cubicBezTo>
                    <a:cubicBezTo>
                      <a:pt x="8157" y="62543"/>
                      <a:pt x="7326" y="62319"/>
                      <a:pt x="6594" y="62058"/>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1" name="Forme libre 147">
                <a:extLst>
                  <a:ext uri="{FF2B5EF4-FFF2-40B4-BE49-F238E27FC236}">
                    <a16:creationId xmlns:a16="http://schemas.microsoft.com/office/drawing/2014/main" id="{0AB3C4EA-4D7F-B0F7-06EF-26A82FE39F4C}"/>
                  </a:ext>
                </a:extLst>
              </p:cNvPr>
              <p:cNvSpPr/>
              <p:nvPr/>
            </p:nvSpPr>
            <p:spPr>
              <a:xfrm>
                <a:off x="6608169" y="2536591"/>
                <a:ext cx="48252" cy="57415"/>
              </a:xfrm>
              <a:custGeom>
                <a:avLst/>
                <a:gdLst>
                  <a:gd name="csX0" fmla="*/ 10401 w 48252"/>
                  <a:gd name="csY0" fmla="*/ 46973 h 57415"/>
                  <a:gd name="csX1" fmla="*/ 5709 w 48252"/>
                  <a:gd name="csY1" fmla="*/ 44354 h 57415"/>
                  <a:gd name="csX2" fmla="*/ 1899 w 48252"/>
                  <a:gd name="csY2" fmla="*/ 40519 h 57415"/>
                  <a:gd name="csX3" fmla="*/ 50 w 48252"/>
                  <a:gd name="csY3" fmla="*/ 35318 h 57415"/>
                  <a:gd name="csX4" fmla="*/ 1254 w 48252"/>
                  <a:gd name="csY4" fmla="*/ 28703 h 57415"/>
                  <a:gd name="csX5" fmla="*/ 6553 w 48252"/>
                  <a:gd name="csY5" fmla="*/ 22013 h 57415"/>
                  <a:gd name="csX6" fmla="*/ 14646 w 48252"/>
                  <a:gd name="csY6" fmla="*/ 19891 h 57415"/>
                  <a:gd name="csX7" fmla="*/ 25010 w 48252"/>
                  <a:gd name="csY7" fmla="*/ 21430 h 57415"/>
                  <a:gd name="csX8" fmla="*/ 37136 w 48252"/>
                  <a:gd name="csY8" fmla="*/ 25637 h 57415"/>
                  <a:gd name="csX9" fmla="*/ 39221 w 48252"/>
                  <a:gd name="csY9" fmla="*/ 20511 h 57415"/>
                  <a:gd name="csX10" fmla="*/ 40102 w 48252"/>
                  <a:gd name="csY10" fmla="*/ 15894 h 57415"/>
                  <a:gd name="csX11" fmla="*/ 38216 w 48252"/>
                  <a:gd name="csY11" fmla="*/ 11885 h 57415"/>
                  <a:gd name="csX12" fmla="*/ 32419 w 48252"/>
                  <a:gd name="csY12" fmla="*/ 8385 h 57415"/>
                  <a:gd name="csX13" fmla="*/ 25928 w 48252"/>
                  <a:gd name="csY13" fmla="*/ 6871 h 57415"/>
                  <a:gd name="csX14" fmla="*/ 21745 w 48252"/>
                  <a:gd name="csY14" fmla="*/ 8112 h 57415"/>
                  <a:gd name="csX15" fmla="*/ 19461 w 48252"/>
                  <a:gd name="csY15" fmla="*/ 11153 h 57415"/>
                  <a:gd name="csX16" fmla="*/ 18940 w 48252"/>
                  <a:gd name="csY16" fmla="*/ 12444 h 57415"/>
                  <a:gd name="csX17" fmla="*/ 11692 w 48252"/>
                  <a:gd name="csY17" fmla="*/ 9477 h 57415"/>
                  <a:gd name="csX18" fmla="*/ 11940 w 48252"/>
                  <a:gd name="csY18" fmla="*/ 8584 h 57415"/>
                  <a:gd name="csX19" fmla="*/ 12374 w 48252"/>
                  <a:gd name="csY19" fmla="*/ 7566 h 57415"/>
                  <a:gd name="csX20" fmla="*/ 17426 w 48252"/>
                  <a:gd name="csY20" fmla="*/ 1621 h 57415"/>
                  <a:gd name="csX21" fmla="*/ 25494 w 48252"/>
                  <a:gd name="csY21" fmla="*/ 32 h 57415"/>
                  <a:gd name="csX22" fmla="*/ 35448 w 48252"/>
                  <a:gd name="csY22" fmla="*/ 2452 h 57415"/>
                  <a:gd name="csX23" fmla="*/ 44210 w 48252"/>
                  <a:gd name="csY23" fmla="*/ 7926 h 57415"/>
                  <a:gd name="csX24" fmla="*/ 48046 w 48252"/>
                  <a:gd name="csY24" fmla="*/ 14864 h 57415"/>
                  <a:gd name="csX25" fmla="*/ 47053 w 48252"/>
                  <a:gd name="csY25" fmla="*/ 22807 h 57415"/>
                  <a:gd name="csX26" fmla="*/ 37123 w 48252"/>
                  <a:gd name="csY26" fmla="*/ 47122 h 57415"/>
                  <a:gd name="csX27" fmla="*/ 36974 w 48252"/>
                  <a:gd name="csY27" fmla="*/ 49691 h 57415"/>
                  <a:gd name="csX28" fmla="*/ 38588 w 48252"/>
                  <a:gd name="csY28" fmla="*/ 51106 h 57415"/>
                  <a:gd name="csX29" fmla="*/ 41914 w 48252"/>
                  <a:gd name="csY29" fmla="*/ 52471 h 57415"/>
                  <a:gd name="csX30" fmla="*/ 39879 w 48252"/>
                  <a:gd name="csY30" fmla="*/ 57411 h 57415"/>
                  <a:gd name="csX31" fmla="*/ 36875 w 48252"/>
                  <a:gd name="csY31" fmla="*/ 57225 h 57415"/>
                  <a:gd name="csX32" fmla="*/ 33400 w 48252"/>
                  <a:gd name="csY32" fmla="*/ 56245 h 57415"/>
                  <a:gd name="csX33" fmla="*/ 30098 w 48252"/>
                  <a:gd name="csY33" fmla="*/ 53862 h 57415"/>
                  <a:gd name="csX34" fmla="*/ 28882 w 48252"/>
                  <a:gd name="csY34" fmla="*/ 50486 h 57415"/>
                  <a:gd name="csX35" fmla="*/ 29292 w 48252"/>
                  <a:gd name="csY35" fmla="*/ 46526 h 57415"/>
                  <a:gd name="csX36" fmla="*/ 28721 w 48252"/>
                  <a:gd name="csY36" fmla="*/ 46290 h 57415"/>
                  <a:gd name="csX37" fmla="*/ 23309 w 48252"/>
                  <a:gd name="csY37" fmla="*/ 48413 h 57415"/>
                  <a:gd name="csX38" fmla="*/ 17078 w 48252"/>
                  <a:gd name="csY38" fmla="*/ 48698 h 57415"/>
                  <a:gd name="csX39" fmla="*/ 10401 w 48252"/>
                  <a:gd name="csY39" fmla="*/ 46973 h 57415"/>
                  <a:gd name="csX40" fmla="*/ 14869 w 48252"/>
                  <a:gd name="csY40" fmla="*/ 41425 h 57415"/>
                  <a:gd name="csX41" fmla="*/ 20380 w 48252"/>
                  <a:gd name="csY41" fmla="*/ 42679 h 57415"/>
                  <a:gd name="csX42" fmla="*/ 25692 w 48252"/>
                  <a:gd name="csY42" fmla="*/ 42008 h 57415"/>
                  <a:gd name="csX43" fmla="*/ 30210 w 48252"/>
                  <a:gd name="csY43" fmla="*/ 39427 h 57415"/>
                  <a:gd name="csX44" fmla="*/ 33313 w 48252"/>
                  <a:gd name="csY44" fmla="*/ 35021 h 57415"/>
                  <a:gd name="csX45" fmla="*/ 34840 w 48252"/>
                  <a:gd name="csY45" fmla="*/ 31260 h 57415"/>
                  <a:gd name="csX46" fmla="*/ 22751 w 48252"/>
                  <a:gd name="csY46" fmla="*/ 27226 h 57415"/>
                  <a:gd name="csX47" fmla="*/ 14174 w 48252"/>
                  <a:gd name="csY47" fmla="*/ 26916 h 57415"/>
                  <a:gd name="csX48" fmla="*/ 9309 w 48252"/>
                  <a:gd name="csY48" fmla="*/ 31396 h 57415"/>
                  <a:gd name="csX49" fmla="*/ 8800 w 48252"/>
                  <a:gd name="csY49" fmla="*/ 35567 h 57415"/>
                  <a:gd name="csX50" fmla="*/ 10811 w 48252"/>
                  <a:gd name="csY50" fmla="*/ 38918 h 57415"/>
                  <a:gd name="csX51" fmla="*/ 14869 w 48252"/>
                  <a:gd name="csY51" fmla="*/ 41425 h 574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48252" h="57415">
                    <a:moveTo>
                      <a:pt x="10401" y="46973"/>
                    </a:moveTo>
                    <a:cubicBezTo>
                      <a:pt x="8763" y="46303"/>
                      <a:pt x="7199" y="45422"/>
                      <a:pt x="5709" y="44354"/>
                    </a:cubicBezTo>
                    <a:cubicBezTo>
                      <a:pt x="4232" y="43287"/>
                      <a:pt x="2942" y="42008"/>
                      <a:pt x="1899" y="40519"/>
                    </a:cubicBezTo>
                    <a:cubicBezTo>
                      <a:pt x="844" y="39030"/>
                      <a:pt x="223" y="37292"/>
                      <a:pt x="50" y="35318"/>
                    </a:cubicBezTo>
                    <a:cubicBezTo>
                      <a:pt x="-149" y="33357"/>
                      <a:pt x="248" y="31148"/>
                      <a:pt x="1254" y="28703"/>
                    </a:cubicBezTo>
                    <a:cubicBezTo>
                      <a:pt x="2495" y="25637"/>
                      <a:pt x="4282" y="23416"/>
                      <a:pt x="6553" y="22013"/>
                    </a:cubicBezTo>
                    <a:cubicBezTo>
                      <a:pt x="8849" y="20635"/>
                      <a:pt x="11555" y="19916"/>
                      <a:pt x="14646" y="19891"/>
                    </a:cubicBezTo>
                    <a:cubicBezTo>
                      <a:pt x="17749" y="19853"/>
                      <a:pt x="21212" y="20375"/>
                      <a:pt x="25010" y="21430"/>
                    </a:cubicBezTo>
                    <a:cubicBezTo>
                      <a:pt x="28832" y="22497"/>
                      <a:pt x="32866" y="23887"/>
                      <a:pt x="37136" y="25637"/>
                    </a:cubicBezTo>
                    <a:lnTo>
                      <a:pt x="39221" y="20511"/>
                    </a:lnTo>
                    <a:cubicBezTo>
                      <a:pt x="39904" y="18861"/>
                      <a:pt x="40189" y="17321"/>
                      <a:pt x="40102" y="15894"/>
                    </a:cubicBezTo>
                    <a:cubicBezTo>
                      <a:pt x="40015" y="14479"/>
                      <a:pt x="39407" y="13139"/>
                      <a:pt x="38216" y="11885"/>
                    </a:cubicBezTo>
                    <a:cubicBezTo>
                      <a:pt x="37024" y="10644"/>
                      <a:pt x="35100" y="9477"/>
                      <a:pt x="32419" y="8385"/>
                    </a:cubicBezTo>
                    <a:cubicBezTo>
                      <a:pt x="29875" y="7343"/>
                      <a:pt x="27690" y="6846"/>
                      <a:pt x="25928" y="6871"/>
                    </a:cubicBezTo>
                    <a:cubicBezTo>
                      <a:pt x="24153" y="6920"/>
                      <a:pt x="22751" y="7330"/>
                      <a:pt x="21745" y="8112"/>
                    </a:cubicBezTo>
                    <a:cubicBezTo>
                      <a:pt x="20727" y="8894"/>
                      <a:pt x="19970" y="9899"/>
                      <a:pt x="19461" y="11153"/>
                    </a:cubicBezTo>
                    <a:lnTo>
                      <a:pt x="18940" y="12444"/>
                    </a:lnTo>
                    <a:lnTo>
                      <a:pt x="11692" y="9477"/>
                    </a:lnTo>
                    <a:cubicBezTo>
                      <a:pt x="11741" y="9167"/>
                      <a:pt x="11828" y="8882"/>
                      <a:pt x="11940" y="8584"/>
                    </a:cubicBezTo>
                    <a:cubicBezTo>
                      <a:pt x="12064" y="8311"/>
                      <a:pt x="12201" y="7963"/>
                      <a:pt x="12374" y="7566"/>
                    </a:cubicBezTo>
                    <a:cubicBezTo>
                      <a:pt x="13479" y="4835"/>
                      <a:pt x="15167" y="2849"/>
                      <a:pt x="17426" y="1621"/>
                    </a:cubicBezTo>
                    <a:cubicBezTo>
                      <a:pt x="19685" y="392"/>
                      <a:pt x="22366" y="-142"/>
                      <a:pt x="25494" y="32"/>
                    </a:cubicBezTo>
                    <a:cubicBezTo>
                      <a:pt x="28596" y="206"/>
                      <a:pt x="31923" y="1013"/>
                      <a:pt x="35448" y="2452"/>
                    </a:cubicBezTo>
                    <a:cubicBezTo>
                      <a:pt x="39196" y="3979"/>
                      <a:pt x="42113" y="5803"/>
                      <a:pt x="44210" y="7926"/>
                    </a:cubicBezTo>
                    <a:cubicBezTo>
                      <a:pt x="46296" y="10036"/>
                      <a:pt x="47574" y="12344"/>
                      <a:pt x="48046" y="14864"/>
                    </a:cubicBezTo>
                    <a:cubicBezTo>
                      <a:pt x="48517" y="17371"/>
                      <a:pt x="48182" y="20027"/>
                      <a:pt x="47053" y="22807"/>
                    </a:cubicBezTo>
                    <a:lnTo>
                      <a:pt x="37123" y="47122"/>
                    </a:lnTo>
                    <a:cubicBezTo>
                      <a:pt x="36676" y="48202"/>
                      <a:pt x="36627" y="49071"/>
                      <a:pt x="36974" y="49691"/>
                    </a:cubicBezTo>
                    <a:cubicBezTo>
                      <a:pt x="37309" y="50337"/>
                      <a:pt x="37843" y="50808"/>
                      <a:pt x="38588" y="51106"/>
                    </a:cubicBezTo>
                    <a:lnTo>
                      <a:pt x="41914" y="52471"/>
                    </a:lnTo>
                    <a:lnTo>
                      <a:pt x="39879" y="57411"/>
                    </a:lnTo>
                    <a:cubicBezTo>
                      <a:pt x="38948" y="57436"/>
                      <a:pt x="37955" y="57362"/>
                      <a:pt x="36875" y="57225"/>
                    </a:cubicBezTo>
                    <a:cubicBezTo>
                      <a:pt x="35808" y="57089"/>
                      <a:pt x="34653" y="56766"/>
                      <a:pt x="33400" y="56245"/>
                    </a:cubicBezTo>
                    <a:cubicBezTo>
                      <a:pt x="31910" y="55649"/>
                      <a:pt x="30818" y="54854"/>
                      <a:pt x="30098" y="53862"/>
                    </a:cubicBezTo>
                    <a:cubicBezTo>
                      <a:pt x="29366" y="52869"/>
                      <a:pt x="28969" y="51752"/>
                      <a:pt x="28882" y="50486"/>
                    </a:cubicBezTo>
                    <a:cubicBezTo>
                      <a:pt x="28807" y="49220"/>
                      <a:pt x="28944" y="47904"/>
                      <a:pt x="29292" y="46526"/>
                    </a:cubicBezTo>
                    <a:lnTo>
                      <a:pt x="28721" y="46290"/>
                    </a:lnTo>
                    <a:cubicBezTo>
                      <a:pt x="27107" y="47283"/>
                      <a:pt x="25295" y="47991"/>
                      <a:pt x="23309" y="48413"/>
                    </a:cubicBezTo>
                    <a:cubicBezTo>
                      <a:pt x="21323" y="48822"/>
                      <a:pt x="19238" y="48922"/>
                      <a:pt x="17078" y="48698"/>
                    </a:cubicBezTo>
                    <a:cubicBezTo>
                      <a:pt x="14906" y="48475"/>
                      <a:pt x="12685" y="47904"/>
                      <a:pt x="10401" y="46973"/>
                    </a:cubicBezTo>
                    <a:close/>
                    <a:moveTo>
                      <a:pt x="14869" y="41425"/>
                    </a:moveTo>
                    <a:cubicBezTo>
                      <a:pt x="16694" y="42170"/>
                      <a:pt x="18518" y="42592"/>
                      <a:pt x="20380" y="42679"/>
                    </a:cubicBezTo>
                    <a:cubicBezTo>
                      <a:pt x="22229" y="42765"/>
                      <a:pt x="24004" y="42554"/>
                      <a:pt x="25692" y="42008"/>
                    </a:cubicBezTo>
                    <a:cubicBezTo>
                      <a:pt x="27355" y="41462"/>
                      <a:pt x="28870" y="40606"/>
                      <a:pt x="30210" y="39427"/>
                    </a:cubicBezTo>
                    <a:cubicBezTo>
                      <a:pt x="31551" y="38248"/>
                      <a:pt x="32581" y="36783"/>
                      <a:pt x="33313" y="35021"/>
                    </a:cubicBezTo>
                    <a:lnTo>
                      <a:pt x="34840" y="31260"/>
                    </a:lnTo>
                    <a:cubicBezTo>
                      <a:pt x="30235" y="29386"/>
                      <a:pt x="26201" y="28045"/>
                      <a:pt x="22751" y="27226"/>
                    </a:cubicBezTo>
                    <a:cubicBezTo>
                      <a:pt x="19300" y="26419"/>
                      <a:pt x="16445" y="26320"/>
                      <a:pt x="14174" y="26916"/>
                    </a:cubicBezTo>
                    <a:cubicBezTo>
                      <a:pt x="11903" y="27512"/>
                      <a:pt x="10289" y="29013"/>
                      <a:pt x="9309" y="31396"/>
                    </a:cubicBezTo>
                    <a:cubicBezTo>
                      <a:pt x="8688" y="32935"/>
                      <a:pt x="8515" y="34326"/>
                      <a:pt x="8800" y="35567"/>
                    </a:cubicBezTo>
                    <a:cubicBezTo>
                      <a:pt x="9085" y="36808"/>
                      <a:pt x="9756" y="37925"/>
                      <a:pt x="10811" y="38918"/>
                    </a:cubicBezTo>
                    <a:cubicBezTo>
                      <a:pt x="11866" y="39911"/>
                      <a:pt x="13206" y="40755"/>
                      <a:pt x="14869" y="41425"/>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2" name="Forme libre 148">
                <a:extLst>
                  <a:ext uri="{FF2B5EF4-FFF2-40B4-BE49-F238E27FC236}">
                    <a16:creationId xmlns:a16="http://schemas.microsoft.com/office/drawing/2014/main" id="{89C41D96-2120-0EC2-3FED-1E3DFF9F2D1B}"/>
                  </a:ext>
                </a:extLst>
              </p:cNvPr>
              <p:cNvSpPr/>
              <p:nvPr/>
            </p:nvSpPr>
            <p:spPr>
              <a:xfrm>
                <a:off x="6661168" y="2539664"/>
                <a:ext cx="52386" cy="73170"/>
              </a:xfrm>
              <a:custGeom>
                <a:avLst/>
                <a:gdLst>
                  <a:gd name="csX0" fmla="*/ 20479 w 52386"/>
                  <a:gd name="csY0" fmla="*/ 71156 h 73170"/>
                  <a:gd name="csX1" fmla="*/ 13367 w 52386"/>
                  <a:gd name="csY1" fmla="*/ 65695 h 73170"/>
                  <a:gd name="csX2" fmla="*/ 10091 w 52386"/>
                  <a:gd name="csY2" fmla="*/ 57565 h 73170"/>
                  <a:gd name="csX3" fmla="*/ 9507 w 52386"/>
                  <a:gd name="csY3" fmla="*/ 57305 h 73170"/>
                  <a:gd name="csX4" fmla="*/ 5883 w 52386"/>
                  <a:gd name="csY4" fmla="*/ 63225 h 73170"/>
                  <a:gd name="csX5" fmla="*/ 0 w 52386"/>
                  <a:gd name="csY5" fmla="*/ 60544 h 73170"/>
                  <a:gd name="csX6" fmla="*/ 27790 w 52386"/>
                  <a:gd name="csY6" fmla="*/ 0 h 73170"/>
                  <a:gd name="csX7" fmla="*/ 35175 w 52386"/>
                  <a:gd name="csY7" fmla="*/ 3376 h 73170"/>
                  <a:gd name="csX8" fmla="*/ 25059 w 52386"/>
                  <a:gd name="csY8" fmla="*/ 25394 h 73170"/>
                  <a:gd name="csX9" fmla="*/ 25556 w 52386"/>
                  <a:gd name="csY9" fmla="*/ 25630 h 73170"/>
                  <a:gd name="csX10" fmla="*/ 30818 w 52386"/>
                  <a:gd name="csY10" fmla="*/ 23483 h 73170"/>
                  <a:gd name="csX11" fmla="*/ 36304 w 52386"/>
                  <a:gd name="csY11" fmla="*/ 23458 h 73170"/>
                  <a:gd name="csX12" fmla="*/ 41964 w 52386"/>
                  <a:gd name="csY12" fmla="*/ 25245 h 73170"/>
                  <a:gd name="csX13" fmla="*/ 49808 w 52386"/>
                  <a:gd name="csY13" fmla="*/ 31786 h 73170"/>
                  <a:gd name="csX14" fmla="*/ 52377 w 52386"/>
                  <a:gd name="csY14" fmla="*/ 42001 h 73170"/>
                  <a:gd name="csX15" fmla="*/ 48629 w 52386"/>
                  <a:gd name="csY15" fmla="*/ 55791 h 73170"/>
                  <a:gd name="csX16" fmla="*/ 40412 w 52386"/>
                  <a:gd name="csY16" fmla="*/ 68190 h 73170"/>
                  <a:gd name="csX17" fmla="*/ 30992 w 52386"/>
                  <a:gd name="csY17" fmla="*/ 73030 h 73170"/>
                  <a:gd name="csX18" fmla="*/ 20479 w 52386"/>
                  <a:gd name="csY18" fmla="*/ 71156 h 73170"/>
                  <a:gd name="csX19" fmla="*/ 21683 w 52386"/>
                  <a:gd name="csY19" fmla="*/ 63895 h 73170"/>
                  <a:gd name="csX20" fmla="*/ 28708 w 52386"/>
                  <a:gd name="csY20" fmla="*/ 65298 h 73170"/>
                  <a:gd name="csX21" fmla="*/ 34889 w 52386"/>
                  <a:gd name="csY21" fmla="*/ 62108 h 73170"/>
                  <a:gd name="csX22" fmla="*/ 40437 w 52386"/>
                  <a:gd name="csY22" fmla="*/ 53544 h 73170"/>
                  <a:gd name="csX23" fmla="*/ 41244 w 52386"/>
                  <a:gd name="csY23" fmla="*/ 51782 h 73170"/>
                  <a:gd name="csX24" fmla="*/ 44111 w 52386"/>
                  <a:gd name="csY24" fmla="*/ 42200 h 73170"/>
                  <a:gd name="csX25" fmla="*/ 42609 w 52386"/>
                  <a:gd name="csY25" fmla="*/ 35336 h 73170"/>
                  <a:gd name="csX26" fmla="*/ 36664 w 52386"/>
                  <a:gd name="csY26" fmla="*/ 30620 h 73170"/>
                  <a:gd name="csX27" fmla="*/ 31873 w 52386"/>
                  <a:gd name="csY27" fmla="*/ 29341 h 73170"/>
                  <a:gd name="csX28" fmla="*/ 26958 w 52386"/>
                  <a:gd name="csY28" fmla="*/ 30222 h 73170"/>
                  <a:gd name="csX29" fmla="*/ 22179 w 52386"/>
                  <a:gd name="csY29" fmla="*/ 34020 h 73170"/>
                  <a:gd name="csX30" fmla="*/ 17811 w 52386"/>
                  <a:gd name="csY30" fmla="*/ 41232 h 73170"/>
                  <a:gd name="csX31" fmla="*/ 17178 w 52386"/>
                  <a:gd name="csY31" fmla="*/ 42572 h 73170"/>
                  <a:gd name="csX32" fmla="*/ 14397 w 52386"/>
                  <a:gd name="csY32" fmla="*/ 51831 h 73170"/>
                  <a:gd name="csX33" fmla="*/ 15800 w 52386"/>
                  <a:gd name="csY33" fmla="*/ 58968 h 73170"/>
                  <a:gd name="csX34" fmla="*/ 21683 w 52386"/>
                  <a:gd name="csY34" fmla="*/ 63895 h 7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2386" h="73170">
                    <a:moveTo>
                      <a:pt x="20479" y="71156"/>
                    </a:moveTo>
                    <a:cubicBezTo>
                      <a:pt x="17525" y="69803"/>
                      <a:pt x="15154" y="67979"/>
                      <a:pt x="13367" y="65695"/>
                    </a:cubicBezTo>
                    <a:cubicBezTo>
                      <a:pt x="11568" y="63424"/>
                      <a:pt x="10475" y="60718"/>
                      <a:pt x="10091" y="57565"/>
                    </a:cubicBezTo>
                    <a:lnTo>
                      <a:pt x="9507" y="57305"/>
                    </a:lnTo>
                    <a:lnTo>
                      <a:pt x="5883" y="63225"/>
                    </a:lnTo>
                    <a:lnTo>
                      <a:pt x="0" y="60544"/>
                    </a:lnTo>
                    <a:lnTo>
                      <a:pt x="27790" y="0"/>
                    </a:lnTo>
                    <a:lnTo>
                      <a:pt x="35175" y="3376"/>
                    </a:lnTo>
                    <a:lnTo>
                      <a:pt x="25059" y="25394"/>
                    </a:lnTo>
                    <a:lnTo>
                      <a:pt x="25556" y="25630"/>
                    </a:lnTo>
                    <a:cubicBezTo>
                      <a:pt x="27281" y="24538"/>
                      <a:pt x="29031" y="23806"/>
                      <a:pt x="30818" y="23483"/>
                    </a:cubicBezTo>
                    <a:cubicBezTo>
                      <a:pt x="32580" y="23148"/>
                      <a:pt x="34417" y="23135"/>
                      <a:pt x="36304" y="23458"/>
                    </a:cubicBezTo>
                    <a:cubicBezTo>
                      <a:pt x="38178" y="23781"/>
                      <a:pt x="40065" y="24377"/>
                      <a:pt x="41964" y="25245"/>
                    </a:cubicBezTo>
                    <a:cubicBezTo>
                      <a:pt x="45377" y="26809"/>
                      <a:pt x="47983" y="28994"/>
                      <a:pt x="49808" y="31786"/>
                    </a:cubicBezTo>
                    <a:cubicBezTo>
                      <a:pt x="51633" y="34591"/>
                      <a:pt x="52489" y="37980"/>
                      <a:pt x="52377" y="42001"/>
                    </a:cubicBezTo>
                    <a:cubicBezTo>
                      <a:pt x="52265" y="45998"/>
                      <a:pt x="51012" y="50590"/>
                      <a:pt x="48629" y="55791"/>
                    </a:cubicBezTo>
                    <a:cubicBezTo>
                      <a:pt x="46109" y="61252"/>
                      <a:pt x="43391" y="65385"/>
                      <a:pt x="40412" y="68190"/>
                    </a:cubicBezTo>
                    <a:cubicBezTo>
                      <a:pt x="37433" y="70970"/>
                      <a:pt x="34281" y="72584"/>
                      <a:pt x="30992" y="73030"/>
                    </a:cubicBezTo>
                    <a:cubicBezTo>
                      <a:pt x="27665" y="73477"/>
                      <a:pt x="24178" y="72857"/>
                      <a:pt x="20479" y="71156"/>
                    </a:cubicBezTo>
                    <a:close/>
                    <a:moveTo>
                      <a:pt x="21683" y="63895"/>
                    </a:moveTo>
                    <a:cubicBezTo>
                      <a:pt x="24203" y="65062"/>
                      <a:pt x="26536" y="65521"/>
                      <a:pt x="28708" y="65298"/>
                    </a:cubicBezTo>
                    <a:cubicBezTo>
                      <a:pt x="30868" y="65075"/>
                      <a:pt x="32928" y="64007"/>
                      <a:pt x="34889" y="62108"/>
                    </a:cubicBezTo>
                    <a:cubicBezTo>
                      <a:pt x="36825" y="60197"/>
                      <a:pt x="38699" y="57342"/>
                      <a:pt x="40437" y="53544"/>
                    </a:cubicBezTo>
                    <a:lnTo>
                      <a:pt x="41244" y="51782"/>
                    </a:lnTo>
                    <a:cubicBezTo>
                      <a:pt x="42932" y="48108"/>
                      <a:pt x="43888" y="44906"/>
                      <a:pt x="44111" y="42200"/>
                    </a:cubicBezTo>
                    <a:cubicBezTo>
                      <a:pt x="44347" y="39506"/>
                      <a:pt x="43838" y="37210"/>
                      <a:pt x="42609" y="35336"/>
                    </a:cubicBezTo>
                    <a:cubicBezTo>
                      <a:pt x="41380" y="33450"/>
                      <a:pt x="39407" y="31873"/>
                      <a:pt x="36664" y="30620"/>
                    </a:cubicBezTo>
                    <a:cubicBezTo>
                      <a:pt x="35088" y="29912"/>
                      <a:pt x="33499" y="29478"/>
                      <a:pt x="31873" y="29341"/>
                    </a:cubicBezTo>
                    <a:cubicBezTo>
                      <a:pt x="30235" y="29192"/>
                      <a:pt x="28609" y="29490"/>
                      <a:pt x="26958" y="30222"/>
                    </a:cubicBezTo>
                    <a:cubicBezTo>
                      <a:pt x="25295" y="30955"/>
                      <a:pt x="23706" y="32221"/>
                      <a:pt x="22179" y="34020"/>
                    </a:cubicBezTo>
                    <a:cubicBezTo>
                      <a:pt x="20628" y="35820"/>
                      <a:pt x="19176" y="38216"/>
                      <a:pt x="17811" y="41232"/>
                    </a:cubicBezTo>
                    <a:lnTo>
                      <a:pt x="17178" y="42572"/>
                    </a:lnTo>
                    <a:cubicBezTo>
                      <a:pt x="15589" y="46035"/>
                      <a:pt x="14658" y="49126"/>
                      <a:pt x="14397" y="51831"/>
                    </a:cubicBezTo>
                    <a:cubicBezTo>
                      <a:pt x="14124" y="54549"/>
                      <a:pt x="14584" y="56920"/>
                      <a:pt x="15800" y="58968"/>
                    </a:cubicBezTo>
                    <a:cubicBezTo>
                      <a:pt x="16991" y="61003"/>
                      <a:pt x="18952" y="62642"/>
                      <a:pt x="21683" y="63895"/>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3" name="Forme libre 149">
                <a:extLst>
                  <a:ext uri="{FF2B5EF4-FFF2-40B4-BE49-F238E27FC236}">
                    <a16:creationId xmlns:a16="http://schemas.microsoft.com/office/drawing/2014/main" id="{6E58418C-ECE4-4B94-F314-0569ACF38BC1}"/>
                  </a:ext>
                </a:extLst>
              </p:cNvPr>
              <p:cNvSpPr/>
              <p:nvPr/>
            </p:nvSpPr>
            <p:spPr>
              <a:xfrm>
                <a:off x="6715890" y="2566374"/>
                <a:ext cx="37011" cy="63237"/>
              </a:xfrm>
              <a:custGeom>
                <a:avLst/>
                <a:gdLst>
                  <a:gd name="csX0" fmla="*/ 0 w 37011"/>
                  <a:gd name="csY0" fmla="*/ 59613 h 63237"/>
                  <a:gd name="csX1" fmla="*/ 29763 w 37011"/>
                  <a:gd name="csY1" fmla="*/ 0 h 63237"/>
                  <a:gd name="csX2" fmla="*/ 37012 w 37011"/>
                  <a:gd name="csY2" fmla="*/ 3624 h 63237"/>
                  <a:gd name="csX3" fmla="*/ 7261 w 37011"/>
                  <a:gd name="csY3" fmla="*/ 63238 h 63237"/>
                  <a:gd name="csX4" fmla="*/ 0 w 37011"/>
                  <a:gd name="csY4" fmla="*/ 59613 h 63237"/>
                </a:gdLst>
                <a:ahLst/>
                <a:cxnLst>
                  <a:cxn ang="0">
                    <a:pos x="csX0" y="csY0"/>
                  </a:cxn>
                  <a:cxn ang="0">
                    <a:pos x="csX1" y="csY1"/>
                  </a:cxn>
                  <a:cxn ang="0">
                    <a:pos x="csX2" y="csY2"/>
                  </a:cxn>
                  <a:cxn ang="0">
                    <a:pos x="csX3" y="csY3"/>
                  </a:cxn>
                  <a:cxn ang="0">
                    <a:pos x="csX4" y="csY4"/>
                  </a:cxn>
                </a:cxnLst>
                <a:rect l="l" t="t" r="r" b="b"/>
                <a:pathLst>
                  <a:path w="37011" h="63237">
                    <a:moveTo>
                      <a:pt x="0" y="59613"/>
                    </a:moveTo>
                    <a:lnTo>
                      <a:pt x="29763" y="0"/>
                    </a:lnTo>
                    <a:lnTo>
                      <a:pt x="37012" y="3624"/>
                    </a:lnTo>
                    <a:lnTo>
                      <a:pt x="7261" y="63238"/>
                    </a:lnTo>
                    <a:lnTo>
                      <a:pt x="0" y="59613"/>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54" name="Forme libre 150">
                <a:extLst>
                  <a:ext uri="{FF2B5EF4-FFF2-40B4-BE49-F238E27FC236}">
                    <a16:creationId xmlns:a16="http://schemas.microsoft.com/office/drawing/2014/main" id="{2E1BAC64-DE51-0D26-BCB5-3A068137A3EA}"/>
                  </a:ext>
                </a:extLst>
              </p:cNvPr>
              <p:cNvSpPr/>
              <p:nvPr/>
            </p:nvSpPr>
            <p:spPr>
              <a:xfrm>
                <a:off x="6746329" y="2601276"/>
                <a:ext cx="47691" cy="51350"/>
              </a:xfrm>
              <a:custGeom>
                <a:avLst/>
                <a:gdLst>
                  <a:gd name="csX0" fmla="*/ 12022 w 47691"/>
                  <a:gd name="csY0" fmla="*/ 47934 h 51350"/>
                  <a:gd name="csX1" fmla="*/ 2663 w 47691"/>
                  <a:gd name="csY1" fmla="*/ 39792 h 51350"/>
                  <a:gd name="csX2" fmla="*/ 57 w 47691"/>
                  <a:gd name="csY2" fmla="*/ 28907 h 51350"/>
                  <a:gd name="csX3" fmla="*/ 4625 w 47691"/>
                  <a:gd name="csY3" fmla="*/ 15130 h 51350"/>
                  <a:gd name="csX4" fmla="*/ 13648 w 47691"/>
                  <a:gd name="csY4" fmla="*/ 3736 h 51350"/>
                  <a:gd name="csX5" fmla="*/ 24198 w 47691"/>
                  <a:gd name="csY5" fmla="*/ 0 h 51350"/>
                  <a:gd name="csX6" fmla="*/ 36436 w 47691"/>
                  <a:gd name="csY6" fmla="*/ 3525 h 51350"/>
                  <a:gd name="csX7" fmla="*/ 45248 w 47691"/>
                  <a:gd name="csY7" fmla="*/ 11270 h 51350"/>
                  <a:gd name="csX8" fmla="*/ 47643 w 47691"/>
                  <a:gd name="csY8" fmla="*/ 21472 h 51350"/>
                  <a:gd name="csX9" fmla="*/ 43510 w 47691"/>
                  <a:gd name="csY9" fmla="*/ 34058 h 51350"/>
                  <a:gd name="csX10" fmla="*/ 41674 w 47691"/>
                  <a:gd name="csY10" fmla="*/ 37459 h 51350"/>
                  <a:gd name="csX11" fmla="*/ 11042 w 47691"/>
                  <a:gd name="csY11" fmla="*/ 20901 h 51350"/>
                  <a:gd name="csX12" fmla="*/ 7988 w 47691"/>
                  <a:gd name="csY12" fmla="*/ 30111 h 51350"/>
                  <a:gd name="csX13" fmla="*/ 9428 w 47691"/>
                  <a:gd name="csY13" fmla="*/ 37061 h 51350"/>
                  <a:gd name="csX14" fmla="*/ 15348 w 47691"/>
                  <a:gd name="csY14" fmla="*/ 42200 h 51350"/>
                  <a:gd name="csX15" fmla="*/ 20537 w 47691"/>
                  <a:gd name="csY15" fmla="*/ 44111 h 51350"/>
                  <a:gd name="csX16" fmla="*/ 25104 w 47691"/>
                  <a:gd name="csY16" fmla="*/ 44012 h 51350"/>
                  <a:gd name="csX17" fmla="*/ 28914 w 47691"/>
                  <a:gd name="csY17" fmla="*/ 42088 h 51350"/>
                  <a:gd name="csX18" fmla="*/ 31831 w 47691"/>
                  <a:gd name="csY18" fmla="*/ 38625 h 51350"/>
                  <a:gd name="csX19" fmla="*/ 38807 w 47691"/>
                  <a:gd name="csY19" fmla="*/ 42398 h 51350"/>
                  <a:gd name="csX20" fmla="*/ 34103 w 47691"/>
                  <a:gd name="csY20" fmla="*/ 47984 h 51350"/>
                  <a:gd name="csX21" fmla="*/ 27884 w 47691"/>
                  <a:gd name="csY21" fmla="*/ 50963 h 51350"/>
                  <a:gd name="csX22" fmla="*/ 20425 w 47691"/>
                  <a:gd name="csY22" fmla="*/ 51012 h 51350"/>
                  <a:gd name="csX23" fmla="*/ 12022 w 47691"/>
                  <a:gd name="csY23" fmla="*/ 47934 h 51350"/>
                  <a:gd name="csX24" fmla="*/ 14095 w 47691"/>
                  <a:gd name="csY24" fmla="*/ 15639 h 51350"/>
                  <a:gd name="csX25" fmla="*/ 37193 w 47691"/>
                  <a:gd name="csY25" fmla="*/ 28125 h 51350"/>
                  <a:gd name="csX26" fmla="*/ 39626 w 47691"/>
                  <a:gd name="csY26" fmla="*/ 21696 h 51350"/>
                  <a:gd name="csX27" fmla="*/ 39452 w 47691"/>
                  <a:gd name="csY27" fmla="*/ 16458 h 51350"/>
                  <a:gd name="csX28" fmla="*/ 37180 w 47691"/>
                  <a:gd name="csY28" fmla="*/ 12362 h 51350"/>
                  <a:gd name="csX29" fmla="*/ 33047 w 47691"/>
                  <a:gd name="csY29" fmla="*/ 9234 h 51350"/>
                  <a:gd name="csX30" fmla="*/ 25973 w 47691"/>
                  <a:gd name="csY30" fmla="*/ 7199 h 51350"/>
                  <a:gd name="csX31" fmla="*/ 19730 w 47691"/>
                  <a:gd name="csY31" fmla="*/ 9259 h 51350"/>
                  <a:gd name="csX32" fmla="*/ 14095 w 47691"/>
                  <a:gd name="csY32" fmla="*/ 15639 h 513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7691" h="51350">
                    <a:moveTo>
                      <a:pt x="12022" y="47934"/>
                    </a:moveTo>
                    <a:cubicBezTo>
                      <a:pt x="7814" y="45675"/>
                      <a:pt x="4699" y="42945"/>
                      <a:pt x="2663" y="39792"/>
                    </a:cubicBezTo>
                    <a:cubicBezTo>
                      <a:pt x="628" y="36639"/>
                      <a:pt x="-241" y="33003"/>
                      <a:pt x="57" y="28907"/>
                    </a:cubicBezTo>
                    <a:cubicBezTo>
                      <a:pt x="367" y="24799"/>
                      <a:pt x="1869" y="20219"/>
                      <a:pt x="4625" y="15130"/>
                    </a:cubicBezTo>
                    <a:cubicBezTo>
                      <a:pt x="7380" y="10004"/>
                      <a:pt x="10408" y="6206"/>
                      <a:pt x="13648" y="3736"/>
                    </a:cubicBezTo>
                    <a:cubicBezTo>
                      <a:pt x="16900" y="1266"/>
                      <a:pt x="20425" y="25"/>
                      <a:pt x="24198" y="0"/>
                    </a:cubicBezTo>
                    <a:cubicBezTo>
                      <a:pt x="27983" y="-12"/>
                      <a:pt x="32067" y="1167"/>
                      <a:pt x="36436" y="3525"/>
                    </a:cubicBezTo>
                    <a:cubicBezTo>
                      <a:pt x="40445" y="5685"/>
                      <a:pt x="43374" y="8266"/>
                      <a:pt x="45248" y="11270"/>
                    </a:cubicBezTo>
                    <a:cubicBezTo>
                      <a:pt x="47110" y="14274"/>
                      <a:pt x="47904" y="17662"/>
                      <a:pt x="47643" y="21472"/>
                    </a:cubicBezTo>
                    <a:cubicBezTo>
                      <a:pt x="47370" y="25270"/>
                      <a:pt x="45993" y="29465"/>
                      <a:pt x="43510" y="34058"/>
                    </a:cubicBezTo>
                    <a:lnTo>
                      <a:pt x="41674" y="37459"/>
                    </a:lnTo>
                    <a:lnTo>
                      <a:pt x="11042" y="20901"/>
                    </a:lnTo>
                    <a:cubicBezTo>
                      <a:pt x="9304" y="24377"/>
                      <a:pt x="8286" y="27430"/>
                      <a:pt x="7988" y="30111"/>
                    </a:cubicBezTo>
                    <a:cubicBezTo>
                      <a:pt x="7703" y="32779"/>
                      <a:pt x="8187" y="35100"/>
                      <a:pt x="9428" y="37061"/>
                    </a:cubicBezTo>
                    <a:cubicBezTo>
                      <a:pt x="10669" y="39022"/>
                      <a:pt x="12643" y="40735"/>
                      <a:pt x="15348" y="42200"/>
                    </a:cubicBezTo>
                    <a:cubicBezTo>
                      <a:pt x="17185" y="43180"/>
                      <a:pt x="18910" y="43813"/>
                      <a:pt x="20537" y="44111"/>
                    </a:cubicBezTo>
                    <a:cubicBezTo>
                      <a:pt x="22175" y="44384"/>
                      <a:pt x="23689" y="44359"/>
                      <a:pt x="25104" y="44012"/>
                    </a:cubicBezTo>
                    <a:cubicBezTo>
                      <a:pt x="26519" y="43652"/>
                      <a:pt x="27785" y="43019"/>
                      <a:pt x="28914" y="42088"/>
                    </a:cubicBezTo>
                    <a:cubicBezTo>
                      <a:pt x="30044" y="41157"/>
                      <a:pt x="31024" y="40015"/>
                      <a:pt x="31831" y="38625"/>
                    </a:cubicBezTo>
                    <a:lnTo>
                      <a:pt x="38807" y="42398"/>
                    </a:lnTo>
                    <a:cubicBezTo>
                      <a:pt x="37516" y="44633"/>
                      <a:pt x="35952" y="46494"/>
                      <a:pt x="34103" y="47984"/>
                    </a:cubicBezTo>
                    <a:cubicBezTo>
                      <a:pt x="32266" y="49461"/>
                      <a:pt x="30193" y="50454"/>
                      <a:pt x="27884" y="50963"/>
                    </a:cubicBezTo>
                    <a:cubicBezTo>
                      <a:pt x="25600" y="51459"/>
                      <a:pt x="23106" y="51484"/>
                      <a:pt x="20425" y="51012"/>
                    </a:cubicBezTo>
                    <a:cubicBezTo>
                      <a:pt x="17756" y="50541"/>
                      <a:pt x="14951" y="49523"/>
                      <a:pt x="12022" y="47934"/>
                    </a:cubicBezTo>
                    <a:close/>
                    <a:moveTo>
                      <a:pt x="14095" y="15639"/>
                    </a:moveTo>
                    <a:lnTo>
                      <a:pt x="37193" y="28125"/>
                    </a:lnTo>
                    <a:cubicBezTo>
                      <a:pt x="38471" y="25742"/>
                      <a:pt x="39290" y="23595"/>
                      <a:pt x="39626" y="21696"/>
                    </a:cubicBezTo>
                    <a:cubicBezTo>
                      <a:pt x="39961" y="19772"/>
                      <a:pt x="39899" y="18022"/>
                      <a:pt x="39452" y="16458"/>
                    </a:cubicBezTo>
                    <a:cubicBezTo>
                      <a:pt x="39005" y="14894"/>
                      <a:pt x="38248" y="13529"/>
                      <a:pt x="37180" y="12362"/>
                    </a:cubicBezTo>
                    <a:cubicBezTo>
                      <a:pt x="36101" y="11171"/>
                      <a:pt x="34723" y="10140"/>
                      <a:pt x="33047" y="9234"/>
                    </a:cubicBezTo>
                    <a:cubicBezTo>
                      <a:pt x="30553" y="7894"/>
                      <a:pt x="28207" y="7211"/>
                      <a:pt x="25973" y="7199"/>
                    </a:cubicBezTo>
                    <a:cubicBezTo>
                      <a:pt x="23763" y="7174"/>
                      <a:pt x="21666" y="7869"/>
                      <a:pt x="19730" y="9259"/>
                    </a:cubicBezTo>
                    <a:cubicBezTo>
                      <a:pt x="17793" y="10662"/>
                      <a:pt x="15907" y="12784"/>
                      <a:pt x="14095" y="15639"/>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nvGrpSpPr>
            <p:cNvPr id="22" name="Graphique 9">
              <a:extLst>
                <a:ext uri="{FF2B5EF4-FFF2-40B4-BE49-F238E27FC236}">
                  <a16:creationId xmlns:a16="http://schemas.microsoft.com/office/drawing/2014/main" id="{C3C1B5EC-431F-1979-5F60-6050D35E8C1A}"/>
                </a:ext>
              </a:extLst>
            </p:cNvPr>
            <p:cNvGrpSpPr/>
            <p:nvPr/>
          </p:nvGrpSpPr>
          <p:grpSpPr>
            <a:xfrm>
              <a:off x="4920182" y="2658571"/>
              <a:ext cx="1371214" cy="1188920"/>
              <a:chOff x="4920345" y="2658571"/>
              <a:chExt cx="1371214" cy="1188920"/>
            </a:xfrm>
            <a:solidFill>
              <a:srgbClr val="945774"/>
            </a:solidFill>
          </p:grpSpPr>
          <p:sp>
            <p:nvSpPr>
              <p:cNvPr id="26" name="Forme libre 116">
                <a:extLst>
                  <a:ext uri="{FF2B5EF4-FFF2-40B4-BE49-F238E27FC236}">
                    <a16:creationId xmlns:a16="http://schemas.microsoft.com/office/drawing/2014/main" id="{B7F585BF-6BDB-6582-59A4-CBAD757BEAC6}"/>
                  </a:ext>
                </a:extLst>
              </p:cNvPr>
              <p:cNvSpPr/>
              <p:nvPr/>
            </p:nvSpPr>
            <p:spPr>
              <a:xfrm>
                <a:off x="5504459" y="3847033"/>
                <a:ext cx="65" cy="458"/>
              </a:xfrm>
              <a:custGeom>
                <a:avLst/>
                <a:gdLst>
                  <a:gd name="csX0" fmla="*/ 65 w 65"/>
                  <a:gd name="csY0" fmla="*/ 0 h 458"/>
                  <a:gd name="csX1" fmla="*/ 0 w 65"/>
                  <a:gd name="csY1" fmla="*/ 0 h 458"/>
                  <a:gd name="csX2" fmla="*/ 17 w 65"/>
                  <a:gd name="csY2" fmla="*/ 458 h 458"/>
                  <a:gd name="csX3" fmla="*/ 65 w 65"/>
                  <a:gd name="csY3" fmla="*/ 458 h 458"/>
                  <a:gd name="csX4" fmla="*/ 65 w 65"/>
                  <a:gd name="csY4" fmla="*/ 0 h 458"/>
                </a:gdLst>
                <a:ahLst/>
                <a:cxnLst>
                  <a:cxn ang="0">
                    <a:pos x="csX0" y="csY0"/>
                  </a:cxn>
                  <a:cxn ang="0">
                    <a:pos x="csX1" y="csY1"/>
                  </a:cxn>
                  <a:cxn ang="0">
                    <a:pos x="csX2" y="csY2"/>
                  </a:cxn>
                  <a:cxn ang="0">
                    <a:pos x="csX3" y="csY3"/>
                  </a:cxn>
                  <a:cxn ang="0">
                    <a:pos x="csX4" y="csY4"/>
                  </a:cxn>
                </a:cxnLst>
                <a:rect l="l" t="t" r="r" b="b"/>
                <a:pathLst>
                  <a:path w="65" h="458">
                    <a:moveTo>
                      <a:pt x="65" y="0"/>
                    </a:moveTo>
                    <a:lnTo>
                      <a:pt x="0" y="0"/>
                    </a:lnTo>
                    <a:cubicBezTo>
                      <a:pt x="2" y="154"/>
                      <a:pt x="15" y="305"/>
                      <a:pt x="17" y="458"/>
                    </a:cubicBezTo>
                    <a:lnTo>
                      <a:pt x="65" y="458"/>
                    </a:lnTo>
                    <a:lnTo>
                      <a:pt x="65" y="0"/>
                    </a:lnTo>
                    <a:close/>
                  </a:path>
                </a:pathLst>
              </a:custGeom>
              <a:grp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7" name="Forme libre 117">
                <a:extLst>
                  <a:ext uri="{FF2B5EF4-FFF2-40B4-BE49-F238E27FC236}">
                    <a16:creationId xmlns:a16="http://schemas.microsoft.com/office/drawing/2014/main" id="{0EDA756D-173D-E24A-535C-BC33F33DF74F}"/>
                  </a:ext>
                </a:extLst>
              </p:cNvPr>
              <p:cNvSpPr/>
              <p:nvPr/>
            </p:nvSpPr>
            <p:spPr>
              <a:xfrm>
                <a:off x="4920345" y="3847033"/>
                <a:ext cx="8" cy="458"/>
              </a:xfrm>
              <a:custGeom>
                <a:avLst/>
                <a:gdLst>
                  <a:gd name="csX0" fmla="*/ 9 w 8"/>
                  <a:gd name="csY0" fmla="*/ 458 h 458"/>
                  <a:gd name="csX1" fmla="*/ 0 w 8"/>
                  <a:gd name="csY1" fmla="*/ 0 h 458"/>
                  <a:gd name="csX2" fmla="*/ 0 w 8"/>
                  <a:gd name="csY2" fmla="*/ 458 h 458"/>
                  <a:gd name="csX3" fmla="*/ 9 w 8"/>
                  <a:gd name="csY3" fmla="*/ 458 h 458"/>
                </a:gdLst>
                <a:ahLst/>
                <a:cxnLst>
                  <a:cxn ang="0">
                    <a:pos x="csX0" y="csY0"/>
                  </a:cxn>
                  <a:cxn ang="0">
                    <a:pos x="csX1" y="csY1"/>
                  </a:cxn>
                  <a:cxn ang="0">
                    <a:pos x="csX2" y="csY2"/>
                  </a:cxn>
                  <a:cxn ang="0">
                    <a:pos x="csX3" y="csY3"/>
                  </a:cxn>
                </a:cxnLst>
                <a:rect l="l" t="t" r="r" b="b"/>
                <a:pathLst>
                  <a:path w="8" h="458">
                    <a:moveTo>
                      <a:pt x="9" y="458"/>
                    </a:moveTo>
                    <a:cubicBezTo>
                      <a:pt x="8" y="305"/>
                      <a:pt x="1" y="154"/>
                      <a:pt x="0" y="0"/>
                    </a:cubicBezTo>
                    <a:lnTo>
                      <a:pt x="0" y="458"/>
                    </a:lnTo>
                    <a:lnTo>
                      <a:pt x="9" y="458"/>
                    </a:lnTo>
                    <a:close/>
                  </a:path>
                </a:pathLst>
              </a:custGeom>
              <a:grp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8" name="Forme libre 118">
                <a:extLst>
                  <a:ext uri="{FF2B5EF4-FFF2-40B4-BE49-F238E27FC236}">
                    <a16:creationId xmlns:a16="http://schemas.microsoft.com/office/drawing/2014/main" id="{C2DA9EB9-268A-26FE-43AA-E72042640B29}"/>
                  </a:ext>
                </a:extLst>
              </p:cNvPr>
              <p:cNvSpPr/>
              <p:nvPr/>
            </p:nvSpPr>
            <p:spPr>
              <a:xfrm>
                <a:off x="4920345" y="2658571"/>
                <a:ext cx="1371214" cy="1188462"/>
              </a:xfrm>
              <a:custGeom>
                <a:avLst/>
                <a:gdLst>
                  <a:gd name="csX0" fmla="*/ 1180341 w 1371214"/>
                  <a:gd name="csY0" fmla="*/ 917 h 1188462"/>
                  <a:gd name="csX1" fmla="*/ 1180341 w 1371214"/>
                  <a:gd name="csY1" fmla="*/ 0 h 1188462"/>
                  <a:gd name="csX2" fmla="*/ 1179748 w 1371214"/>
                  <a:gd name="csY2" fmla="*/ 12 h 1188462"/>
                  <a:gd name="csX3" fmla="*/ 1179740 w 1371214"/>
                  <a:gd name="csY3" fmla="*/ 0 h 1188462"/>
                  <a:gd name="csX4" fmla="*/ 1179740 w 1371214"/>
                  <a:gd name="csY4" fmla="*/ 12 h 1188462"/>
                  <a:gd name="csX5" fmla="*/ 0 w 1371214"/>
                  <a:gd name="csY5" fmla="*/ 1188462 h 1188462"/>
                  <a:gd name="csX6" fmla="*/ 458 w 1371214"/>
                  <a:gd name="csY6" fmla="*/ 1188462 h 1188462"/>
                  <a:gd name="csX7" fmla="*/ 292581 w 1371214"/>
                  <a:gd name="csY7" fmla="*/ 996989 h 1188462"/>
                  <a:gd name="csX8" fmla="*/ 584187 w 1371214"/>
                  <a:gd name="csY8" fmla="*/ 1188167 h 1188462"/>
                  <a:gd name="csX9" fmla="*/ 1180341 w 1371214"/>
                  <a:gd name="csY9" fmla="*/ 584245 h 1188462"/>
                  <a:gd name="csX10" fmla="*/ 1180341 w 1371214"/>
                  <a:gd name="csY10" fmla="*/ 583263 h 1188462"/>
                  <a:gd name="csX11" fmla="*/ 1371214 w 1371214"/>
                  <a:gd name="csY11" fmla="*/ 292057 h 1188462"/>
                  <a:gd name="csX12" fmla="*/ 1180341 w 1371214"/>
                  <a:gd name="csY12" fmla="*/ 917 h 1188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71214" h="1188462">
                    <a:moveTo>
                      <a:pt x="1180341" y="917"/>
                    </a:moveTo>
                    <a:lnTo>
                      <a:pt x="1180341" y="0"/>
                    </a:lnTo>
                    <a:cubicBezTo>
                      <a:pt x="1180142" y="2"/>
                      <a:pt x="1179946" y="10"/>
                      <a:pt x="1179748" y="12"/>
                    </a:cubicBezTo>
                    <a:lnTo>
                      <a:pt x="1179740" y="0"/>
                    </a:lnTo>
                    <a:lnTo>
                      <a:pt x="1179740" y="12"/>
                    </a:lnTo>
                    <a:cubicBezTo>
                      <a:pt x="527408" y="4788"/>
                      <a:pt x="0" y="535007"/>
                      <a:pt x="0" y="1188462"/>
                    </a:cubicBezTo>
                    <a:lnTo>
                      <a:pt x="458" y="1188462"/>
                    </a:lnTo>
                    <a:lnTo>
                      <a:pt x="292581" y="996989"/>
                    </a:lnTo>
                    <a:lnTo>
                      <a:pt x="584187" y="1188167"/>
                    </a:lnTo>
                    <a:cubicBezTo>
                      <a:pt x="584346" y="857284"/>
                      <a:pt x="850468" y="588631"/>
                      <a:pt x="1180341" y="584245"/>
                    </a:cubicBezTo>
                    <a:lnTo>
                      <a:pt x="1180341" y="583263"/>
                    </a:lnTo>
                    <a:lnTo>
                      <a:pt x="1371214" y="292057"/>
                    </a:lnTo>
                    <a:lnTo>
                      <a:pt x="1180341" y="917"/>
                    </a:lnTo>
                    <a:close/>
                  </a:path>
                </a:pathLst>
              </a:custGeom>
              <a:solidFill>
                <a:srgbClr val="945774">
                  <a:alpha val="20000"/>
                </a:srgb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23" name="Forme libre 8">
              <a:extLst>
                <a:ext uri="{FF2B5EF4-FFF2-40B4-BE49-F238E27FC236}">
                  <a16:creationId xmlns:a16="http://schemas.microsoft.com/office/drawing/2014/main" id="{5A6D190D-C253-0161-C386-4BB331F4F7BC}"/>
                </a:ext>
              </a:extLst>
            </p:cNvPr>
            <p:cNvSpPr>
              <a:spLocks noChangeAspect="1"/>
            </p:cNvSpPr>
            <p:nvPr/>
          </p:nvSpPr>
          <p:spPr>
            <a:xfrm>
              <a:off x="6100523" y="2658571"/>
              <a:ext cx="1196711" cy="1379936"/>
            </a:xfrm>
            <a:custGeom>
              <a:avLst/>
              <a:gdLst>
                <a:gd name="csX0" fmla="*/ 0 w 1196711"/>
                <a:gd name="csY0" fmla="*/ 0 h 1379936"/>
                <a:gd name="csX1" fmla="*/ 0 w 1196711"/>
                <a:gd name="csY1" fmla="*/ 917 h 1379936"/>
                <a:gd name="csX2" fmla="*/ 190873 w 1196711"/>
                <a:gd name="csY2" fmla="*/ 292057 h 1379936"/>
                <a:gd name="csX3" fmla="*/ 0 w 1196711"/>
                <a:gd name="csY3" fmla="*/ 583263 h 1379936"/>
                <a:gd name="csX4" fmla="*/ 0 w 1196711"/>
                <a:gd name="csY4" fmla="*/ 584180 h 1379936"/>
                <a:gd name="csX5" fmla="*/ 612533 w 1196711"/>
                <a:gd name="csY5" fmla="*/ 1188462 h 1379936"/>
                <a:gd name="csX6" fmla="*/ 612089 w 1196711"/>
                <a:gd name="csY6" fmla="*/ 1188462 h 1379936"/>
                <a:gd name="csX7" fmla="*/ 904146 w 1196711"/>
                <a:gd name="csY7" fmla="*/ 1379937 h 1379936"/>
                <a:gd name="csX8" fmla="*/ 1195570 w 1196711"/>
                <a:gd name="csY8" fmla="*/ 1188920 h 1379936"/>
                <a:gd name="csX9" fmla="*/ 1196712 w 1196711"/>
                <a:gd name="csY9" fmla="*/ 1188921 h 1379936"/>
                <a:gd name="csX10" fmla="*/ 0 w 1196711"/>
                <a:gd name="csY10" fmla="*/ 0 h 1379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96711" h="1379936">
                  <a:moveTo>
                    <a:pt x="0" y="0"/>
                  </a:moveTo>
                  <a:lnTo>
                    <a:pt x="0" y="917"/>
                  </a:lnTo>
                  <a:lnTo>
                    <a:pt x="190873" y="292057"/>
                  </a:lnTo>
                  <a:lnTo>
                    <a:pt x="0" y="583263"/>
                  </a:lnTo>
                  <a:lnTo>
                    <a:pt x="0" y="584180"/>
                  </a:lnTo>
                  <a:cubicBezTo>
                    <a:pt x="333573" y="584441"/>
                    <a:pt x="612533" y="854824"/>
                    <a:pt x="612533" y="1188462"/>
                  </a:cubicBezTo>
                  <a:lnTo>
                    <a:pt x="612089" y="1188462"/>
                  </a:lnTo>
                  <a:lnTo>
                    <a:pt x="904146" y="1379937"/>
                  </a:lnTo>
                  <a:lnTo>
                    <a:pt x="1195570" y="1188920"/>
                  </a:lnTo>
                  <a:lnTo>
                    <a:pt x="1196712" y="1188921"/>
                  </a:lnTo>
                  <a:cubicBezTo>
                    <a:pt x="1196646" y="532709"/>
                    <a:pt x="656145" y="262"/>
                    <a:pt x="0" y="0"/>
                  </a:cubicBezTo>
                  <a:close/>
                </a:path>
              </a:pathLst>
            </a:custGeom>
            <a:solidFill>
              <a:schemeClr val="accent5">
                <a:alpha val="50000"/>
              </a:scheme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4" name="Forme libre 9">
              <a:extLst>
                <a:ext uri="{FF2B5EF4-FFF2-40B4-BE49-F238E27FC236}">
                  <a16:creationId xmlns:a16="http://schemas.microsoft.com/office/drawing/2014/main" id="{187D8DFF-844F-4C88-7D92-55D399417DFB}"/>
                </a:ext>
              </a:extLst>
            </p:cNvPr>
            <p:cNvSpPr/>
            <p:nvPr/>
          </p:nvSpPr>
          <p:spPr>
            <a:xfrm>
              <a:off x="5909584" y="3847491"/>
              <a:ext cx="1387585" cy="1188068"/>
            </a:xfrm>
            <a:custGeom>
              <a:avLst/>
              <a:gdLst>
                <a:gd name="csX0" fmla="*/ 1095085 w 1387585"/>
                <a:gd name="csY0" fmla="*/ 191016 h 1188068"/>
                <a:gd name="csX1" fmla="*/ 803728 w 1387585"/>
                <a:gd name="csY1" fmla="*/ 0 h 1188068"/>
                <a:gd name="csX2" fmla="*/ 803406 w 1387585"/>
                <a:gd name="csY2" fmla="*/ 0 h 1188068"/>
                <a:gd name="csX3" fmla="*/ 199059 w 1387585"/>
                <a:gd name="csY3" fmla="*/ 603889 h 1188068"/>
                <a:gd name="csX4" fmla="*/ 190873 w 1387585"/>
                <a:gd name="csY4" fmla="*/ 603759 h 1188068"/>
                <a:gd name="csX5" fmla="*/ 190873 w 1387585"/>
                <a:gd name="csY5" fmla="*/ 604840 h 1188068"/>
                <a:gd name="csX6" fmla="*/ 0 w 1387585"/>
                <a:gd name="csY6" fmla="*/ 895947 h 1188068"/>
                <a:gd name="csX7" fmla="*/ 190873 w 1387585"/>
                <a:gd name="csY7" fmla="*/ 1186987 h 1188068"/>
                <a:gd name="csX8" fmla="*/ 190873 w 1387585"/>
                <a:gd name="csY8" fmla="*/ 1187938 h 1188068"/>
                <a:gd name="csX9" fmla="*/ 191503 w 1387585"/>
                <a:gd name="csY9" fmla="*/ 1187948 h 1188068"/>
                <a:gd name="csX10" fmla="*/ 191540 w 1387585"/>
                <a:gd name="csY10" fmla="*/ 1188003 h 1188068"/>
                <a:gd name="csX11" fmla="*/ 191540 w 1387585"/>
                <a:gd name="csY11" fmla="*/ 1187949 h 1188068"/>
                <a:gd name="csX12" fmla="*/ 199059 w 1387585"/>
                <a:gd name="csY12" fmla="*/ 1188068 h 1188068"/>
                <a:gd name="csX13" fmla="*/ 1387520 w 1387585"/>
                <a:gd name="csY13" fmla="*/ 65 h 1188068"/>
                <a:gd name="csX14" fmla="*/ 1387585 w 1387585"/>
                <a:gd name="csY14" fmla="*/ 0 h 1188068"/>
                <a:gd name="csX15" fmla="*/ 1386508 w 1387585"/>
                <a:gd name="csY15" fmla="*/ 0 h 1188068"/>
                <a:gd name="csX16" fmla="*/ 1095085 w 1387585"/>
                <a:gd name="csY16" fmla="*/ 191016 h 1188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387585" h="1188068">
                  <a:moveTo>
                    <a:pt x="1095085" y="191016"/>
                  </a:moveTo>
                  <a:lnTo>
                    <a:pt x="803728" y="0"/>
                  </a:lnTo>
                  <a:lnTo>
                    <a:pt x="803406" y="0"/>
                  </a:lnTo>
                  <a:cubicBezTo>
                    <a:pt x="803144" y="333574"/>
                    <a:pt x="532697" y="603889"/>
                    <a:pt x="199059" y="603889"/>
                  </a:cubicBezTo>
                  <a:cubicBezTo>
                    <a:pt x="196309" y="603889"/>
                    <a:pt x="193624" y="603824"/>
                    <a:pt x="190873" y="603759"/>
                  </a:cubicBezTo>
                  <a:lnTo>
                    <a:pt x="190873" y="604840"/>
                  </a:lnTo>
                  <a:lnTo>
                    <a:pt x="0" y="895947"/>
                  </a:lnTo>
                  <a:lnTo>
                    <a:pt x="190873" y="1186987"/>
                  </a:lnTo>
                  <a:lnTo>
                    <a:pt x="190873" y="1187938"/>
                  </a:lnTo>
                  <a:cubicBezTo>
                    <a:pt x="191085" y="1187938"/>
                    <a:pt x="191292" y="1187946"/>
                    <a:pt x="191503" y="1187948"/>
                  </a:cubicBezTo>
                  <a:lnTo>
                    <a:pt x="191540" y="1188003"/>
                  </a:lnTo>
                  <a:lnTo>
                    <a:pt x="191540" y="1187949"/>
                  </a:lnTo>
                  <a:cubicBezTo>
                    <a:pt x="194057" y="1187967"/>
                    <a:pt x="196533" y="1188068"/>
                    <a:pt x="199059" y="1188068"/>
                  </a:cubicBezTo>
                  <a:cubicBezTo>
                    <a:pt x="855270" y="1188068"/>
                    <a:pt x="1387324" y="656211"/>
                    <a:pt x="1387520" y="65"/>
                  </a:cubicBezTo>
                  <a:lnTo>
                    <a:pt x="1387585" y="0"/>
                  </a:lnTo>
                  <a:lnTo>
                    <a:pt x="1386508" y="0"/>
                  </a:lnTo>
                  <a:lnTo>
                    <a:pt x="1095085" y="191016"/>
                  </a:lnTo>
                  <a:close/>
                </a:path>
              </a:pathLst>
            </a:custGeom>
            <a:solidFill>
              <a:schemeClr val="accent5">
                <a:alpha val="20000"/>
              </a:scheme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5" name="Forme libre 10">
              <a:extLst>
                <a:ext uri="{FF2B5EF4-FFF2-40B4-BE49-F238E27FC236}">
                  <a16:creationId xmlns:a16="http://schemas.microsoft.com/office/drawing/2014/main" id="{F6D1E839-8113-537F-C6D6-4FDC26680165}"/>
                </a:ext>
              </a:extLst>
            </p:cNvPr>
            <p:cNvSpPr/>
            <p:nvPr/>
          </p:nvSpPr>
          <p:spPr>
            <a:xfrm>
              <a:off x="4920182" y="3655559"/>
              <a:ext cx="1180275" cy="1380000"/>
            </a:xfrm>
            <a:custGeom>
              <a:avLst/>
              <a:gdLst>
                <a:gd name="csX0" fmla="*/ 989402 w 1180275"/>
                <a:gd name="csY0" fmla="*/ 1087879 h 1380000"/>
                <a:gd name="csX1" fmla="*/ 1180275 w 1180275"/>
                <a:gd name="csY1" fmla="*/ 796772 h 1380000"/>
                <a:gd name="csX2" fmla="*/ 1180275 w 1180275"/>
                <a:gd name="csY2" fmla="*/ 795821 h 1380000"/>
                <a:gd name="csX3" fmla="*/ 1179817 w 1180275"/>
                <a:gd name="csY3" fmla="*/ 795821 h 1380000"/>
                <a:gd name="csX4" fmla="*/ 584114 w 1180275"/>
                <a:gd name="csY4" fmla="*/ 191474 h 1380000"/>
                <a:gd name="csX5" fmla="*/ 584637 w 1180275"/>
                <a:gd name="csY5" fmla="*/ 191474 h 1380000"/>
                <a:gd name="csX6" fmla="*/ 292581 w 1180275"/>
                <a:gd name="csY6" fmla="*/ 0 h 1380000"/>
                <a:gd name="csX7" fmla="*/ 458 w 1180275"/>
                <a:gd name="csY7" fmla="*/ 191474 h 1380000"/>
                <a:gd name="csX8" fmla="*/ 0 w 1180275"/>
                <a:gd name="csY8" fmla="*/ 191474 h 1380000"/>
                <a:gd name="csX9" fmla="*/ 1179817 w 1180275"/>
                <a:gd name="csY9" fmla="*/ 1380000 h 1380000"/>
                <a:gd name="csX10" fmla="*/ 1180275 w 1180275"/>
                <a:gd name="csY10" fmla="*/ 1380000 h 1380000"/>
                <a:gd name="csX11" fmla="*/ 1180275 w 1180275"/>
                <a:gd name="csY11" fmla="*/ 1378919 h 1380000"/>
                <a:gd name="csX12" fmla="*/ 989402 w 1180275"/>
                <a:gd name="csY12" fmla="*/ 1087879 h 138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80275" h="1380000">
                  <a:moveTo>
                    <a:pt x="989402" y="1087879"/>
                  </a:moveTo>
                  <a:lnTo>
                    <a:pt x="1180275" y="796772"/>
                  </a:lnTo>
                  <a:lnTo>
                    <a:pt x="1180275" y="795821"/>
                  </a:lnTo>
                  <a:lnTo>
                    <a:pt x="1179817" y="795821"/>
                  </a:lnTo>
                  <a:cubicBezTo>
                    <a:pt x="848798" y="795821"/>
                    <a:pt x="588501" y="521445"/>
                    <a:pt x="584114" y="191474"/>
                  </a:cubicBezTo>
                  <a:lnTo>
                    <a:pt x="584637" y="191474"/>
                  </a:lnTo>
                  <a:lnTo>
                    <a:pt x="292581" y="0"/>
                  </a:lnTo>
                  <a:lnTo>
                    <a:pt x="458" y="191474"/>
                  </a:lnTo>
                  <a:lnTo>
                    <a:pt x="0" y="191474"/>
                  </a:lnTo>
                  <a:cubicBezTo>
                    <a:pt x="4388" y="844083"/>
                    <a:pt x="526160" y="1380000"/>
                    <a:pt x="1179817" y="1380000"/>
                  </a:cubicBezTo>
                  <a:lnTo>
                    <a:pt x="1180275" y="1380000"/>
                  </a:lnTo>
                  <a:lnTo>
                    <a:pt x="1180275" y="1378919"/>
                  </a:lnTo>
                  <a:lnTo>
                    <a:pt x="989402" y="1087879"/>
                  </a:lnTo>
                  <a:close/>
                </a:path>
              </a:pathLst>
            </a:custGeom>
            <a:solidFill>
              <a:srgbClr val="B7769B">
                <a:alpha val="20000"/>
              </a:srgb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nvGrpSpPr>
          <p:cNvPr id="59" name="Groupe 58">
            <a:extLst>
              <a:ext uri="{FF2B5EF4-FFF2-40B4-BE49-F238E27FC236}">
                <a16:creationId xmlns:a16="http://schemas.microsoft.com/office/drawing/2014/main" id="{98739832-0670-2044-07FA-A717917E987E}"/>
              </a:ext>
            </a:extLst>
          </p:cNvPr>
          <p:cNvGrpSpPr>
            <a:grpSpLocks noChangeAspect="1"/>
          </p:cNvGrpSpPr>
          <p:nvPr/>
        </p:nvGrpSpPr>
        <p:grpSpPr>
          <a:xfrm>
            <a:off x="1097397" y="3911832"/>
            <a:ext cx="1738800" cy="1738800"/>
            <a:chOff x="4507140" y="2273300"/>
            <a:chExt cx="3162625" cy="3162625"/>
          </a:xfrm>
        </p:grpSpPr>
        <p:grpSp>
          <p:nvGrpSpPr>
            <p:cNvPr id="60" name="Graphique 4">
              <a:extLst>
                <a:ext uri="{FF2B5EF4-FFF2-40B4-BE49-F238E27FC236}">
                  <a16:creationId xmlns:a16="http://schemas.microsoft.com/office/drawing/2014/main" id="{FCBF1080-AE1E-1862-EB11-C7BB05967C03}"/>
                </a:ext>
              </a:extLst>
            </p:cNvPr>
            <p:cNvGrpSpPr/>
            <p:nvPr/>
          </p:nvGrpSpPr>
          <p:grpSpPr>
            <a:xfrm>
              <a:off x="4507140" y="2273300"/>
              <a:ext cx="3162625" cy="3162625"/>
              <a:chOff x="8430708" y="2045509"/>
              <a:chExt cx="3162625" cy="3162625"/>
            </a:xfrm>
          </p:grpSpPr>
          <p:sp>
            <p:nvSpPr>
              <p:cNvPr id="95" name="Ellipse 94">
                <a:extLst>
                  <a:ext uri="{FF2B5EF4-FFF2-40B4-BE49-F238E27FC236}">
                    <a16:creationId xmlns:a16="http://schemas.microsoft.com/office/drawing/2014/main" id="{F508F1C8-226C-B87A-A20D-255578CD59AC}"/>
                  </a:ext>
                </a:extLst>
              </p:cNvPr>
              <p:cNvSpPr/>
              <p:nvPr/>
            </p:nvSpPr>
            <p:spPr>
              <a:xfrm>
                <a:off x="8430708" y="2045509"/>
                <a:ext cx="3162625" cy="3162625"/>
              </a:xfrm>
              <a:prstGeom prst="ellipse">
                <a:avLst/>
              </a:prstGeom>
              <a:solidFill>
                <a:schemeClr val="bg2"/>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a:ln>
                      <a:noFill/>
                    </a:ln>
                    <a:solidFill>
                      <a:srgbClr val="000000"/>
                    </a:solidFill>
                    <a:effectLst/>
                    <a:uLnTx/>
                    <a:uFillTx/>
                    <a:latin typeface="Archivo"/>
                    <a:ea typeface="+mn-ea"/>
                    <a:cs typeface="+mn-cs"/>
                  </a:rPr>
                  <a:t>            </a:t>
                </a:r>
                <a:endParaRPr kumimoji="0" lang="fr-CA" sz="1800" b="1" i="0" u="none" strike="noStrike" kern="1200" cap="none" spc="0" normalizeH="0" baseline="0" noProof="0">
                  <a:ln>
                    <a:noFill/>
                  </a:ln>
                  <a:solidFill>
                    <a:srgbClr val="F18DB7"/>
                  </a:solidFill>
                  <a:effectLst/>
                  <a:uLnTx/>
                  <a:uFillTx/>
                  <a:latin typeface="Archivo Black" pitchFamily="2" charset="0"/>
                  <a:ea typeface="+mn-ea"/>
                  <a:cs typeface="Archivo Black" pitchFamily="2" charset="0"/>
                </a:endParaRPr>
              </a:p>
            </p:txBody>
          </p:sp>
          <p:grpSp>
            <p:nvGrpSpPr>
              <p:cNvPr id="96" name="Graphique 4">
                <a:extLst>
                  <a:ext uri="{FF2B5EF4-FFF2-40B4-BE49-F238E27FC236}">
                    <a16:creationId xmlns:a16="http://schemas.microsoft.com/office/drawing/2014/main" id="{E8C1BED8-1B2A-7124-6E55-4EF82162AD55}"/>
                  </a:ext>
                </a:extLst>
              </p:cNvPr>
              <p:cNvGrpSpPr/>
              <p:nvPr/>
            </p:nvGrpSpPr>
            <p:grpSpPr>
              <a:xfrm>
                <a:off x="8590764" y="2433626"/>
                <a:ext cx="2842511" cy="2650607"/>
                <a:chOff x="8590764" y="2433626"/>
                <a:chExt cx="2842511" cy="2650607"/>
              </a:xfrm>
              <a:solidFill>
                <a:srgbClr val="DA8CB4"/>
              </a:solidFill>
            </p:grpSpPr>
            <p:sp>
              <p:nvSpPr>
                <p:cNvPr id="97" name="Forme libre 349">
                  <a:extLst>
                    <a:ext uri="{FF2B5EF4-FFF2-40B4-BE49-F238E27FC236}">
                      <a16:creationId xmlns:a16="http://schemas.microsoft.com/office/drawing/2014/main" id="{F8D39396-0A11-D312-C845-7A5A9704222C}"/>
                    </a:ext>
                  </a:extLst>
                </p:cNvPr>
                <p:cNvSpPr/>
                <p:nvPr/>
              </p:nvSpPr>
              <p:spPr>
                <a:xfrm>
                  <a:off x="8590764" y="2433626"/>
                  <a:ext cx="1318617" cy="2610748"/>
                </a:xfrm>
                <a:custGeom>
                  <a:avLst/>
                  <a:gdLst>
                    <a:gd name="csX0" fmla="*/ 391872 w 1318617"/>
                    <a:gd name="csY0" fmla="*/ 2154735 h 2610748"/>
                    <a:gd name="csX1" fmla="*/ 12649 w 1318617"/>
                    <a:gd name="csY1" fmla="*/ 1193198 h 2610748"/>
                    <a:gd name="csX2" fmla="*/ 627502 w 1318617"/>
                    <a:gd name="csY2" fmla="*/ 29512 h 2610748"/>
                    <a:gd name="csX3" fmla="*/ 616327 w 1318617"/>
                    <a:gd name="csY3" fmla="*/ 82033 h 2610748"/>
                    <a:gd name="csX4" fmla="*/ 628713 w 1318617"/>
                    <a:gd name="csY4" fmla="*/ 84655 h 2610748"/>
                    <a:gd name="csX5" fmla="*/ 644506 w 1318617"/>
                    <a:gd name="csY5" fmla="*/ 10355 h 2610748"/>
                    <a:gd name="csX6" fmla="*/ 569246 w 1318617"/>
                    <a:gd name="csY6" fmla="*/ 0 h 2610748"/>
                    <a:gd name="csX7" fmla="*/ 567511 w 1318617"/>
                    <a:gd name="csY7" fmla="*/ 12540 h 2610748"/>
                    <a:gd name="csX8" fmla="*/ 619487 w 1318617"/>
                    <a:gd name="csY8" fmla="*/ 19681 h 2610748"/>
                    <a:gd name="csX9" fmla="*/ 0 w 1318617"/>
                    <a:gd name="csY9" fmla="*/ 1193198 h 2610748"/>
                    <a:gd name="csX10" fmla="*/ 382626 w 1318617"/>
                    <a:gd name="csY10" fmla="*/ 2163369 h 2610748"/>
                    <a:gd name="csX11" fmla="*/ 1317703 w 1318617"/>
                    <a:gd name="csY11" fmla="*/ 2610748 h 2610748"/>
                    <a:gd name="csX12" fmla="*/ 1318617 w 1318617"/>
                    <a:gd name="csY12" fmla="*/ 2598124 h 2610748"/>
                    <a:gd name="csX13" fmla="*/ 391872 w 1318617"/>
                    <a:gd name="csY13" fmla="*/ 2154735 h 26107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617" h="2610748">
                      <a:moveTo>
                        <a:pt x="391872" y="2154735"/>
                      </a:moveTo>
                      <a:cubicBezTo>
                        <a:pt x="147325" y="1893042"/>
                        <a:pt x="12649" y="1551563"/>
                        <a:pt x="12649" y="1193198"/>
                      </a:cubicBezTo>
                      <a:cubicBezTo>
                        <a:pt x="12649" y="726812"/>
                        <a:pt x="242338" y="292706"/>
                        <a:pt x="627502" y="29512"/>
                      </a:cubicBezTo>
                      <a:lnTo>
                        <a:pt x="616327" y="82033"/>
                      </a:lnTo>
                      <a:lnTo>
                        <a:pt x="628713" y="84655"/>
                      </a:lnTo>
                      <a:lnTo>
                        <a:pt x="644506" y="10355"/>
                      </a:lnTo>
                      <a:lnTo>
                        <a:pt x="569246" y="0"/>
                      </a:lnTo>
                      <a:lnTo>
                        <a:pt x="567511" y="12540"/>
                      </a:lnTo>
                      <a:lnTo>
                        <a:pt x="619487" y="19681"/>
                      </a:lnTo>
                      <a:cubicBezTo>
                        <a:pt x="231398" y="285295"/>
                        <a:pt x="0" y="722984"/>
                        <a:pt x="0" y="1193198"/>
                      </a:cubicBezTo>
                      <a:cubicBezTo>
                        <a:pt x="0" y="1554787"/>
                        <a:pt x="135886" y="1899330"/>
                        <a:pt x="382626" y="2163369"/>
                      </a:cubicBezTo>
                      <a:cubicBezTo>
                        <a:pt x="628167" y="2426124"/>
                        <a:pt x="960246" y="2585005"/>
                        <a:pt x="1317703" y="2610748"/>
                      </a:cubicBezTo>
                      <a:lnTo>
                        <a:pt x="1318617" y="2598124"/>
                      </a:lnTo>
                      <a:cubicBezTo>
                        <a:pt x="964347" y="2572615"/>
                        <a:pt x="635221" y="2415155"/>
                        <a:pt x="391872" y="2154735"/>
                      </a:cubicBezTo>
                      <a:close/>
                    </a:path>
                  </a:pathLst>
                </a:custGeom>
                <a:solidFill>
                  <a:schemeClr val="accent5"/>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8" name="Forme libre 350">
                  <a:extLst>
                    <a:ext uri="{FF2B5EF4-FFF2-40B4-BE49-F238E27FC236}">
                      <a16:creationId xmlns:a16="http://schemas.microsoft.com/office/drawing/2014/main" id="{B8C37CF5-C582-24C2-BE5A-92C5CDC798F7}"/>
                    </a:ext>
                  </a:extLst>
                </p:cNvPr>
                <p:cNvSpPr/>
                <p:nvPr/>
              </p:nvSpPr>
              <p:spPr>
                <a:xfrm>
                  <a:off x="10114885" y="2438689"/>
                  <a:ext cx="1318390" cy="2645544"/>
                </a:xfrm>
                <a:custGeom>
                  <a:avLst/>
                  <a:gdLst>
                    <a:gd name="csX0" fmla="*/ 677371 w 1318390"/>
                    <a:gd name="csY0" fmla="*/ 0 h 2645544"/>
                    <a:gd name="csX1" fmla="*/ 670428 w 1318390"/>
                    <a:gd name="csY1" fmla="*/ 10562 h 2645544"/>
                    <a:gd name="csX2" fmla="*/ 1305742 w 1318390"/>
                    <a:gd name="csY2" fmla="*/ 1188136 h 2645544"/>
                    <a:gd name="csX3" fmla="*/ 930824 w 1318390"/>
                    <a:gd name="csY3" fmla="*/ 2145040 h 2645544"/>
                    <a:gd name="csX4" fmla="*/ 24351 w 1318390"/>
                    <a:gd name="csY4" fmla="*/ 2590992 h 2645544"/>
                    <a:gd name="csX5" fmla="*/ 59902 w 1318390"/>
                    <a:gd name="csY5" fmla="*/ 2550962 h 2645544"/>
                    <a:gd name="csX6" fmla="*/ 50427 w 1318390"/>
                    <a:gd name="csY6" fmla="*/ 2542565 h 2645544"/>
                    <a:gd name="csX7" fmla="*/ 0 w 1318390"/>
                    <a:gd name="csY7" fmla="*/ 2599372 h 2645544"/>
                    <a:gd name="csX8" fmla="*/ 60326 w 1318390"/>
                    <a:gd name="csY8" fmla="*/ 2645544 h 2645544"/>
                    <a:gd name="csX9" fmla="*/ 68028 w 1318390"/>
                    <a:gd name="csY9" fmla="*/ 2635497 h 2645544"/>
                    <a:gd name="csX10" fmla="*/ 26224 w 1318390"/>
                    <a:gd name="csY10" fmla="*/ 2603514 h 2645544"/>
                    <a:gd name="csX11" fmla="*/ 940113 w 1318390"/>
                    <a:gd name="csY11" fmla="*/ 2153638 h 2645544"/>
                    <a:gd name="csX12" fmla="*/ 1318391 w 1318390"/>
                    <a:gd name="csY12" fmla="*/ 1188136 h 2645544"/>
                    <a:gd name="csX13" fmla="*/ 677371 w 1318390"/>
                    <a:gd name="csY13" fmla="*/ 0 h 264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390" h="2645544">
                      <a:moveTo>
                        <a:pt x="677371" y="0"/>
                      </a:moveTo>
                      <a:lnTo>
                        <a:pt x="670428" y="10562"/>
                      </a:lnTo>
                      <a:cubicBezTo>
                        <a:pt x="1068236" y="272335"/>
                        <a:pt x="1305742" y="712549"/>
                        <a:pt x="1305742" y="1188136"/>
                      </a:cubicBezTo>
                      <a:cubicBezTo>
                        <a:pt x="1305742" y="1544166"/>
                        <a:pt x="1172592" y="1884002"/>
                        <a:pt x="930824" y="2145040"/>
                      </a:cubicBezTo>
                      <a:cubicBezTo>
                        <a:pt x="692948" y="2401884"/>
                        <a:pt x="371408" y="2559917"/>
                        <a:pt x="24351" y="2590992"/>
                      </a:cubicBezTo>
                      <a:lnTo>
                        <a:pt x="59902" y="2550962"/>
                      </a:lnTo>
                      <a:lnTo>
                        <a:pt x="50427" y="2542565"/>
                      </a:lnTo>
                      <a:lnTo>
                        <a:pt x="0" y="2599372"/>
                      </a:lnTo>
                      <a:lnTo>
                        <a:pt x="60326" y="2645544"/>
                      </a:lnTo>
                      <a:lnTo>
                        <a:pt x="68028" y="2635497"/>
                      </a:lnTo>
                      <a:lnTo>
                        <a:pt x="26224" y="2603514"/>
                      </a:lnTo>
                      <a:cubicBezTo>
                        <a:pt x="376111" y="2571999"/>
                        <a:pt x="700267" y="2412597"/>
                        <a:pt x="940113" y="2153638"/>
                      </a:cubicBezTo>
                      <a:cubicBezTo>
                        <a:pt x="1184043" y="1890240"/>
                        <a:pt x="1318391" y="1547353"/>
                        <a:pt x="1318391" y="1188136"/>
                      </a:cubicBezTo>
                      <a:cubicBezTo>
                        <a:pt x="1318391" y="708281"/>
                        <a:pt x="1078760" y="264114"/>
                        <a:pt x="677371" y="0"/>
                      </a:cubicBezTo>
                      <a:close/>
                    </a:path>
                  </a:pathLst>
                </a:custGeom>
                <a:solidFill>
                  <a:schemeClr val="accent5"/>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61" name="Graphique 9">
              <a:extLst>
                <a:ext uri="{FF2B5EF4-FFF2-40B4-BE49-F238E27FC236}">
                  <a16:creationId xmlns:a16="http://schemas.microsoft.com/office/drawing/2014/main" id="{27BCDDEE-544B-5D24-538B-FD03557FFE22}"/>
                </a:ext>
              </a:extLst>
            </p:cNvPr>
            <p:cNvGrpSpPr/>
            <p:nvPr/>
          </p:nvGrpSpPr>
          <p:grpSpPr>
            <a:xfrm>
              <a:off x="5409267" y="2416726"/>
              <a:ext cx="1384590" cy="239391"/>
              <a:chOff x="5409430" y="2416726"/>
              <a:chExt cx="1384590" cy="239391"/>
            </a:xfrm>
            <a:solidFill>
              <a:srgbClr val="212020"/>
            </a:solidFill>
          </p:grpSpPr>
          <p:sp>
            <p:nvSpPr>
              <p:cNvPr id="69" name="Forme libre 291">
                <a:extLst>
                  <a:ext uri="{FF2B5EF4-FFF2-40B4-BE49-F238E27FC236}">
                    <a16:creationId xmlns:a16="http://schemas.microsoft.com/office/drawing/2014/main" id="{E9FCF227-7AEB-769E-49BA-9B6165A7E0AC}"/>
                  </a:ext>
                </a:extLst>
              </p:cNvPr>
              <p:cNvSpPr/>
              <p:nvPr/>
            </p:nvSpPr>
            <p:spPr>
              <a:xfrm>
                <a:off x="5409430" y="2589136"/>
                <a:ext cx="63146" cy="66981"/>
              </a:xfrm>
              <a:custGeom>
                <a:avLst/>
                <a:gdLst>
                  <a:gd name="csX0" fmla="*/ 46990 w 63146"/>
                  <a:gd name="csY0" fmla="*/ 61936 h 66981"/>
                  <a:gd name="csX1" fmla="*/ 37811 w 63146"/>
                  <a:gd name="csY1" fmla="*/ 65796 h 66981"/>
                  <a:gd name="csX2" fmla="*/ 28850 w 63146"/>
                  <a:gd name="csY2" fmla="*/ 66950 h 66981"/>
                  <a:gd name="csX3" fmla="*/ 20913 w 63146"/>
                  <a:gd name="csY3" fmla="*/ 64617 h 66981"/>
                  <a:gd name="csX4" fmla="*/ 14769 w 63146"/>
                  <a:gd name="csY4" fmla="*/ 57889 h 66981"/>
                  <a:gd name="csX5" fmla="*/ 14372 w 63146"/>
                  <a:gd name="csY5" fmla="*/ 57070 h 66981"/>
                  <a:gd name="csX6" fmla="*/ 13962 w 63146"/>
                  <a:gd name="csY6" fmla="*/ 56226 h 66981"/>
                  <a:gd name="csX7" fmla="*/ 21726 w 63146"/>
                  <a:gd name="csY7" fmla="*/ 51994 h 66981"/>
                  <a:gd name="csX8" fmla="*/ 22111 w 63146"/>
                  <a:gd name="csY8" fmla="*/ 52788 h 66981"/>
                  <a:gd name="csX9" fmla="*/ 22576 w 63146"/>
                  <a:gd name="csY9" fmla="*/ 53744 h 66981"/>
                  <a:gd name="csX10" fmla="*/ 27510 w 63146"/>
                  <a:gd name="csY10" fmla="*/ 58187 h 66981"/>
                  <a:gd name="csX11" fmla="*/ 34721 w 63146"/>
                  <a:gd name="csY11" fmla="*/ 58609 h 66981"/>
                  <a:gd name="csX12" fmla="*/ 43124 w 63146"/>
                  <a:gd name="csY12" fmla="*/ 55444 h 66981"/>
                  <a:gd name="csX13" fmla="*/ 47083 w 63146"/>
                  <a:gd name="csY13" fmla="*/ 52962 h 66981"/>
                  <a:gd name="csX14" fmla="*/ 50751 w 63146"/>
                  <a:gd name="csY14" fmla="*/ 49871 h 66981"/>
                  <a:gd name="csX15" fmla="*/ 53419 w 63146"/>
                  <a:gd name="csY15" fmla="*/ 46309 h 66981"/>
                  <a:gd name="csX16" fmla="*/ 54567 w 63146"/>
                  <a:gd name="csY16" fmla="*/ 42437 h 66981"/>
                  <a:gd name="csX17" fmla="*/ 53481 w 63146"/>
                  <a:gd name="csY17" fmla="*/ 38254 h 66981"/>
                  <a:gd name="csX18" fmla="*/ 49410 w 63146"/>
                  <a:gd name="csY18" fmla="*/ 34531 h 66981"/>
                  <a:gd name="csX19" fmla="*/ 43620 w 63146"/>
                  <a:gd name="csY19" fmla="*/ 33811 h 66981"/>
                  <a:gd name="csX20" fmla="*/ 36601 w 63146"/>
                  <a:gd name="csY20" fmla="*/ 34903 h 66981"/>
                  <a:gd name="csX21" fmla="*/ 28856 w 63146"/>
                  <a:gd name="csY21" fmla="*/ 36777 h 66981"/>
                  <a:gd name="csX22" fmla="*/ 20975 w 63146"/>
                  <a:gd name="csY22" fmla="*/ 38391 h 66981"/>
                  <a:gd name="csX23" fmla="*/ 13522 w 63146"/>
                  <a:gd name="csY23" fmla="*/ 38676 h 66981"/>
                  <a:gd name="csX24" fmla="*/ 7006 w 63146"/>
                  <a:gd name="csY24" fmla="*/ 36628 h 66981"/>
                  <a:gd name="csX25" fmla="*/ 1985 w 63146"/>
                  <a:gd name="csY25" fmla="*/ 31167 h 66981"/>
                  <a:gd name="csX26" fmla="*/ 5 w 63146"/>
                  <a:gd name="csY26" fmla="*/ 24179 h 66981"/>
                  <a:gd name="csX27" fmla="*/ 1669 w 63146"/>
                  <a:gd name="csY27" fmla="*/ 17229 h 66981"/>
                  <a:gd name="csX28" fmla="*/ 6999 w 63146"/>
                  <a:gd name="csY28" fmla="*/ 10551 h 66981"/>
                  <a:gd name="csX29" fmla="*/ 15911 w 63146"/>
                  <a:gd name="csY29" fmla="*/ 4370 h 66981"/>
                  <a:gd name="csX30" fmla="*/ 24556 w 63146"/>
                  <a:gd name="csY30" fmla="*/ 870 h 66981"/>
                  <a:gd name="csX31" fmla="*/ 32729 w 63146"/>
                  <a:gd name="csY31" fmla="*/ 76 h 66981"/>
                  <a:gd name="csX32" fmla="*/ 39847 w 63146"/>
                  <a:gd name="csY32" fmla="*/ 2446 h 66981"/>
                  <a:gd name="csX33" fmla="*/ 45308 w 63146"/>
                  <a:gd name="csY33" fmla="*/ 8603 h 66981"/>
                  <a:gd name="csX34" fmla="*/ 45823 w 63146"/>
                  <a:gd name="csY34" fmla="*/ 9583 h 66981"/>
                  <a:gd name="csX35" fmla="*/ 38227 w 63146"/>
                  <a:gd name="csY35" fmla="*/ 13716 h 66981"/>
                  <a:gd name="csX36" fmla="*/ 37557 w 63146"/>
                  <a:gd name="csY36" fmla="*/ 12512 h 66981"/>
                  <a:gd name="csX37" fmla="*/ 33312 w 63146"/>
                  <a:gd name="csY37" fmla="*/ 8739 h 66981"/>
                  <a:gd name="csX38" fmla="*/ 27020 w 63146"/>
                  <a:gd name="csY38" fmla="*/ 8280 h 66981"/>
                  <a:gd name="csX39" fmla="*/ 19765 w 63146"/>
                  <a:gd name="csY39" fmla="*/ 10874 h 66981"/>
                  <a:gd name="csX40" fmla="*/ 12194 w 63146"/>
                  <a:gd name="csY40" fmla="*/ 16211 h 66981"/>
                  <a:gd name="csX41" fmla="*/ 8824 w 63146"/>
                  <a:gd name="csY41" fmla="*/ 21511 h 66981"/>
                  <a:gd name="csX42" fmla="*/ 9401 w 63146"/>
                  <a:gd name="csY42" fmla="*/ 26289 h 66981"/>
                  <a:gd name="csX43" fmla="*/ 13261 w 63146"/>
                  <a:gd name="csY43" fmla="*/ 29640 h 66981"/>
                  <a:gd name="csX44" fmla="*/ 18952 w 63146"/>
                  <a:gd name="csY44" fmla="*/ 30162 h 66981"/>
                  <a:gd name="csX45" fmla="*/ 25940 w 63146"/>
                  <a:gd name="csY45" fmla="*/ 28920 h 66981"/>
                  <a:gd name="csX46" fmla="*/ 33685 w 63146"/>
                  <a:gd name="csY46" fmla="*/ 27059 h 66981"/>
                  <a:gd name="csX47" fmla="*/ 41547 w 63146"/>
                  <a:gd name="csY47" fmla="*/ 25495 h 66981"/>
                  <a:gd name="csX48" fmla="*/ 49044 w 63146"/>
                  <a:gd name="csY48" fmla="*/ 25197 h 66981"/>
                  <a:gd name="csX49" fmla="*/ 55591 w 63146"/>
                  <a:gd name="csY49" fmla="*/ 27295 h 66981"/>
                  <a:gd name="csX50" fmla="*/ 60630 w 63146"/>
                  <a:gd name="csY50" fmla="*/ 32880 h 66981"/>
                  <a:gd name="csX51" fmla="*/ 62951 w 63146"/>
                  <a:gd name="csY51" fmla="*/ 44063 h 66981"/>
                  <a:gd name="csX52" fmla="*/ 57875 w 63146"/>
                  <a:gd name="csY52" fmla="*/ 53793 h 66981"/>
                  <a:gd name="csX53" fmla="*/ 46990 w 63146"/>
                  <a:gd name="csY53" fmla="*/ 61936 h 669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63146" h="66981">
                    <a:moveTo>
                      <a:pt x="46990" y="61936"/>
                    </a:moveTo>
                    <a:cubicBezTo>
                      <a:pt x="43974" y="63586"/>
                      <a:pt x="40921" y="64877"/>
                      <a:pt x="37811" y="65796"/>
                    </a:cubicBezTo>
                    <a:cubicBezTo>
                      <a:pt x="34715" y="66714"/>
                      <a:pt x="31711" y="67099"/>
                      <a:pt x="28850" y="66950"/>
                    </a:cubicBezTo>
                    <a:cubicBezTo>
                      <a:pt x="25958" y="66813"/>
                      <a:pt x="23321" y="66031"/>
                      <a:pt x="20913" y="64617"/>
                    </a:cubicBezTo>
                    <a:cubicBezTo>
                      <a:pt x="18480" y="63214"/>
                      <a:pt x="16432" y="60967"/>
                      <a:pt x="14769" y="57889"/>
                    </a:cubicBezTo>
                    <a:cubicBezTo>
                      <a:pt x="14626" y="57629"/>
                      <a:pt x="14484" y="57343"/>
                      <a:pt x="14372" y="57070"/>
                    </a:cubicBezTo>
                    <a:cubicBezTo>
                      <a:pt x="14248" y="56772"/>
                      <a:pt x="14105" y="56499"/>
                      <a:pt x="13962" y="56226"/>
                    </a:cubicBezTo>
                    <a:lnTo>
                      <a:pt x="21726" y="51994"/>
                    </a:lnTo>
                    <a:cubicBezTo>
                      <a:pt x="21819" y="52155"/>
                      <a:pt x="21943" y="52416"/>
                      <a:pt x="22111" y="52788"/>
                    </a:cubicBezTo>
                    <a:cubicBezTo>
                      <a:pt x="22278" y="53148"/>
                      <a:pt x="22433" y="53471"/>
                      <a:pt x="22576" y="53744"/>
                    </a:cubicBezTo>
                    <a:cubicBezTo>
                      <a:pt x="23743" y="55891"/>
                      <a:pt x="25406" y="57368"/>
                      <a:pt x="27510" y="58187"/>
                    </a:cubicBezTo>
                    <a:cubicBezTo>
                      <a:pt x="29638" y="58982"/>
                      <a:pt x="32034" y="59131"/>
                      <a:pt x="34721" y="58609"/>
                    </a:cubicBezTo>
                    <a:cubicBezTo>
                      <a:pt x="37408" y="58088"/>
                      <a:pt x="40219" y="57021"/>
                      <a:pt x="43124" y="55444"/>
                    </a:cubicBezTo>
                    <a:cubicBezTo>
                      <a:pt x="44421" y="54737"/>
                      <a:pt x="45743" y="53918"/>
                      <a:pt x="47083" y="52962"/>
                    </a:cubicBezTo>
                    <a:cubicBezTo>
                      <a:pt x="48430" y="52031"/>
                      <a:pt x="49646" y="51001"/>
                      <a:pt x="50751" y="49871"/>
                    </a:cubicBezTo>
                    <a:cubicBezTo>
                      <a:pt x="51849" y="48742"/>
                      <a:pt x="52743" y="47563"/>
                      <a:pt x="53419" y="46309"/>
                    </a:cubicBezTo>
                    <a:cubicBezTo>
                      <a:pt x="54114" y="45056"/>
                      <a:pt x="54493" y="43777"/>
                      <a:pt x="54567" y="42437"/>
                    </a:cubicBezTo>
                    <a:cubicBezTo>
                      <a:pt x="54642" y="41096"/>
                      <a:pt x="54282" y="39706"/>
                      <a:pt x="53481" y="38254"/>
                    </a:cubicBezTo>
                    <a:cubicBezTo>
                      <a:pt x="52495" y="36417"/>
                      <a:pt x="51129" y="35176"/>
                      <a:pt x="49410" y="34531"/>
                    </a:cubicBezTo>
                    <a:cubicBezTo>
                      <a:pt x="47710" y="33898"/>
                      <a:pt x="45774" y="33649"/>
                      <a:pt x="43620" y="33811"/>
                    </a:cubicBezTo>
                    <a:cubicBezTo>
                      <a:pt x="41467" y="33984"/>
                      <a:pt x="39127" y="34344"/>
                      <a:pt x="36601" y="34903"/>
                    </a:cubicBezTo>
                    <a:cubicBezTo>
                      <a:pt x="34082" y="35474"/>
                      <a:pt x="31513" y="36094"/>
                      <a:pt x="28856" y="36777"/>
                    </a:cubicBezTo>
                    <a:cubicBezTo>
                      <a:pt x="26219" y="37447"/>
                      <a:pt x="23581" y="37981"/>
                      <a:pt x="20975" y="38391"/>
                    </a:cubicBezTo>
                    <a:cubicBezTo>
                      <a:pt x="18369" y="38800"/>
                      <a:pt x="15892" y="38899"/>
                      <a:pt x="13522" y="38676"/>
                    </a:cubicBezTo>
                    <a:cubicBezTo>
                      <a:pt x="11170" y="38453"/>
                      <a:pt x="8985" y="37782"/>
                      <a:pt x="7006" y="36628"/>
                    </a:cubicBezTo>
                    <a:cubicBezTo>
                      <a:pt x="5007" y="35474"/>
                      <a:pt x="3338" y="33649"/>
                      <a:pt x="1985" y="31167"/>
                    </a:cubicBezTo>
                    <a:cubicBezTo>
                      <a:pt x="719" y="28858"/>
                      <a:pt x="49" y="26525"/>
                      <a:pt x="5" y="24179"/>
                    </a:cubicBezTo>
                    <a:cubicBezTo>
                      <a:pt x="-63" y="21821"/>
                      <a:pt x="508" y="19512"/>
                      <a:pt x="1669" y="17229"/>
                    </a:cubicBezTo>
                    <a:cubicBezTo>
                      <a:pt x="2848" y="14945"/>
                      <a:pt x="4629" y="12711"/>
                      <a:pt x="6999" y="10551"/>
                    </a:cubicBezTo>
                    <a:cubicBezTo>
                      <a:pt x="9395" y="8367"/>
                      <a:pt x="12361" y="6306"/>
                      <a:pt x="15911" y="4370"/>
                    </a:cubicBezTo>
                    <a:cubicBezTo>
                      <a:pt x="18828" y="2781"/>
                      <a:pt x="21714" y="1615"/>
                      <a:pt x="24556" y="870"/>
                    </a:cubicBezTo>
                    <a:cubicBezTo>
                      <a:pt x="27392" y="125"/>
                      <a:pt x="30129" y="-148"/>
                      <a:pt x="32729" y="76"/>
                    </a:cubicBezTo>
                    <a:cubicBezTo>
                      <a:pt x="35335" y="299"/>
                      <a:pt x="37706" y="1093"/>
                      <a:pt x="39847" y="2446"/>
                    </a:cubicBezTo>
                    <a:cubicBezTo>
                      <a:pt x="41988" y="3799"/>
                      <a:pt x="43800" y="5860"/>
                      <a:pt x="45308" y="8603"/>
                    </a:cubicBezTo>
                    <a:lnTo>
                      <a:pt x="45823" y="9583"/>
                    </a:lnTo>
                    <a:lnTo>
                      <a:pt x="38227" y="13716"/>
                    </a:lnTo>
                    <a:lnTo>
                      <a:pt x="37557" y="12512"/>
                    </a:lnTo>
                    <a:cubicBezTo>
                      <a:pt x="36552" y="10675"/>
                      <a:pt x="35155" y="9422"/>
                      <a:pt x="33312" y="8739"/>
                    </a:cubicBezTo>
                    <a:cubicBezTo>
                      <a:pt x="31469" y="8069"/>
                      <a:pt x="29365" y="7907"/>
                      <a:pt x="27020" y="8280"/>
                    </a:cubicBezTo>
                    <a:cubicBezTo>
                      <a:pt x="24674" y="8665"/>
                      <a:pt x="22241" y="9521"/>
                      <a:pt x="19765" y="10874"/>
                    </a:cubicBezTo>
                    <a:cubicBezTo>
                      <a:pt x="16538" y="12636"/>
                      <a:pt x="14006" y="14424"/>
                      <a:pt x="12194" y="16211"/>
                    </a:cubicBezTo>
                    <a:cubicBezTo>
                      <a:pt x="10375" y="18011"/>
                      <a:pt x="9246" y="19785"/>
                      <a:pt x="8824" y="21511"/>
                    </a:cubicBezTo>
                    <a:cubicBezTo>
                      <a:pt x="8421" y="23236"/>
                      <a:pt x="8607" y="24837"/>
                      <a:pt x="9401" y="26289"/>
                    </a:cubicBezTo>
                    <a:cubicBezTo>
                      <a:pt x="10307" y="27965"/>
                      <a:pt x="11598" y="29082"/>
                      <a:pt x="13261" y="29640"/>
                    </a:cubicBezTo>
                    <a:cubicBezTo>
                      <a:pt x="14937" y="30199"/>
                      <a:pt x="16830" y="30373"/>
                      <a:pt x="18952" y="30162"/>
                    </a:cubicBezTo>
                    <a:cubicBezTo>
                      <a:pt x="21081" y="29951"/>
                      <a:pt x="23402" y="29529"/>
                      <a:pt x="25940" y="28920"/>
                    </a:cubicBezTo>
                    <a:cubicBezTo>
                      <a:pt x="28472" y="28312"/>
                      <a:pt x="31053" y="27692"/>
                      <a:pt x="33685" y="27059"/>
                    </a:cubicBezTo>
                    <a:cubicBezTo>
                      <a:pt x="36322" y="26438"/>
                      <a:pt x="38941" y="25904"/>
                      <a:pt x="41547" y="25495"/>
                    </a:cubicBezTo>
                    <a:cubicBezTo>
                      <a:pt x="44154" y="25085"/>
                      <a:pt x="46655" y="24986"/>
                      <a:pt x="49044" y="25197"/>
                    </a:cubicBezTo>
                    <a:cubicBezTo>
                      <a:pt x="51421" y="25396"/>
                      <a:pt x="53618" y="26091"/>
                      <a:pt x="55591" y="27295"/>
                    </a:cubicBezTo>
                    <a:cubicBezTo>
                      <a:pt x="57577" y="28474"/>
                      <a:pt x="59259" y="30348"/>
                      <a:pt x="60630" y="32880"/>
                    </a:cubicBezTo>
                    <a:cubicBezTo>
                      <a:pt x="62778" y="36814"/>
                      <a:pt x="63547" y="40538"/>
                      <a:pt x="62951" y="44063"/>
                    </a:cubicBezTo>
                    <a:cubicBezTo>
                      <a:pt x="62343" y="47563"/>
                      <a:pt x="60655" y="50815"/>
                      <a:pt x="57875" y="53793"/>
                    </a:cubicBezTo>
                    <a:cubicBezTo>
                      <a:pt x="55095" y="56797"/>
                      <a:pt x="51464" y="59503"/>
                      <a:pt x="46990" y="61936"/>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0" name="Forme libre 292">
                <a:extLst>
                  <a:ext uri="{FF2B5EF4-FFF2-40B4-BE49-F238E27FC236}">
                    <a16:creationId xmlns:a16="http://schemas.microsoft.com/office/drawing/2014/main" id="{23568B83-B343-DC2A-DBA1-6441681C896F}"/>
                  </a:ext>
                </a:extLst>
              </p:cNvPr>
              <p:cNvSpPr/>
              <p:nvPr/>
            </p:nvSpPr>
            <p:spPr>
              <a:xfrm>
                <a:off x="5478616" y="2572859"/>
                <a:ext cx="48506" cy="51559"/>
              </a:xfrm>
              <a:custGeom>
                <a:avLst/>
                <a:gdLst>
                  <a:gd name="csX0" fmla="*/ 35345 w 48506"/>
                  <a:gd name="csY0" fmla="*/ 48574 h 51559"/>
                  <a:gd name="csX1" fmla="*/ 23008 w 48506"/>
                  <a:gd name="csY1" fmla="*/ 51540 h 51559"/>
                  <a:gd name="csX2" fmla="*/ 12482 w 48506"/>
                  <a:gd name="csY2" fmla="*/ 47382 h 51559"/>
                  <a:gd name="csX3" fmla="*/ 3894 w 48506"/>
                  <a:gd name="csY3" fmla="*/ 35678 h 51559"/>
                  <a:gd name="csX4" fmla="*/ 3 w 48506"/>
                  <a:gd name="csY4" fmla="*/ 21641 h 51559"/>
                  <a:gd name="csX5" fmla="*/ 3261 w 48506"/>
                  <a:gd name="csY5" fmla="*/ 10842 h 51559"/>
                  <a:gd name="csX6" fmla="*/ 13215 w 48506"/>
                  <a:gd name="csY6" fmla="*/ 2986 h 51559"/>
                  <a:gd name="csX7" fmla="*/ 25552 w 48506"/>
                  <a:gd name="csY7" fmla="*/ 19 h 51559"/>
                  <a:gd name="csX8" fmla="*/ 36021 w 48506"/>
                  <a:gd name="csY8" fmla="*/ 4165 h 51559"/>
                  <a:gd name="csX9" fmla="*/ 44585 w 48506"/>
                  <a:gd name="csY9" fmla="*/ 15931 h 51559"/>
                  <a:gd name="csX10" fmla="*/ 48501 w 48506"/>
                  <a:gd name="csY10" fmla="*/ 29894 h 51559"/>
                  <a:gd name="csX11" fmla="*/ 45318 w 48506"/>
                  <a:gd name="csY11" fmla="*/ 40730 h 51559"/>
                  <a:gd name="csX12" fmla="*/ 35345 w 48506"/>
                  <a:gd name="csY12" fmla="*/ 48574 h 51559"/>
                  <a:gd name="csX13" fmla="*/ 32366 w 48506"/>
                  <a:gd name="csY13" fmla="*/ 42443 h 51559"/>
                  <a:gd name="csX14" fmla="*/ 38603 w 48506"/>
                  <a:gd name="csY14" fmla="*/ 37366 h 51559"/>
                  <a:gd name="csX15" fmla="*/ 40365 w 48506"/>
                  <a:gd name="csY15" fmla="*/ 30118 h 51559"/>
                  <a:gd name="csX16" fmla="*/ 37480 w 48506"/>
                  <a:gd name="csY16" fmla="*/ 20499 h 51559"/>
                  <a:gd name="csX17" fmla="*/ 36605 w 48506"/>
                  <a:gd name="csY17" fmla="*/ 18674 h 51559"/>
                  <a:gd name="csX18" fmla="*/ 30802 w 48506"/>
                  <a:gd name="csY18" fmla="*/ 10420 h 51559"/>
                  <a:gd name="csX19" fmla="*/ 24050 w 48506"/>
                  <a:gd name="csY19" fmla="*/ 7367 h 51559"/>
                  <a:gd name="csX20" fmla="*/ 16187 w 48506"/>
                  <a:gd name="csY20" fmla="*/ 9117 h 51559"/>
                  <a:gd name="csX21" fmla="*/ 9913 w 48506"/>
                  <a:gd name="csY21" fmla="*/ 14218 h 51559"/>
                  <a:gd name="csX22" fmla="*/ 8132 w 48506"/>
                  <a:gd name="csY22" fmla="*/ 21442 h 51559"/>
                  <a:gd name="csX23" fmla="*/ 11068 w 48506"/>
                  <a:gd name="csY23" fmla="*/ 31061 h 51559"/>
                  <a:gd name="csX24" fmla="*/ 11961 w 48506"/>
                  <a:gd name="csY24" fmla="*/ 32886 h 51559"/>
                  <a:gd name="csX25" fmla="*/ 17695 w 48506"/>
                  <a:gd name="csY25" fmla="*/ 41127 h 51559"/>
                  <a:gd name="csX26" fmla="*/ 24478 w 48506"/>
                  <a:gd name="csY26" fmla="*/ 44230 h 51559"/>
                  <a:gd name="csX27" fmla="*/ 32366 w 48506"/>
                  <a:gd name="csY27" fmla="*/ 42443 h 515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8506" h="51559">
                    <a:moveTo>
                      <a:pt x="35345" y="48574"/>
                    </a:moveTo>
                    <a:cubicBezTo>
                      <a:pt x="30920" y="50721"/>
                      <a:pt x="26806" y="51714"/>
                      <a:pt x="23008" y="51540"/>
                    </a:cubicBezTo>
                    <a:cubicBezTo>
                      <a:pt x="19216" y="51379"/>
                      <a:pt x="15697" y="49989"/>
                      <a:pt x="12482" y="47382"/>
                    </a:cubicBezTo>
                    <a:cubicBezTo>
                      <a:pt x="9268" y="44776"/>
                      <a:pt x="6419" y="40879"/>
                      <a:pt x="3894" y="35678"/>
                    </a:cubicBezTo>
                    <a:cubicBezTo>
                      <a:pt x="1343" y="30428"/>
                      <a:pt x="34" y="25749"/>
                      <a:pt x="3" y="21641"/>
                    </a:cubicBezTo>
                    <a:cubicBezTo>
                      <a:pt x="-60" y="17532"/>
                      <a:pt x="1033" y="13945"/>
                      <a:pt x="3261" y="10842"/>
                    </a:cubicBezTo>
                    <a:cubicBezTo>
                      <a:pt x="5470" y="7752"/>
                      <a:pt x="8796" y="5133"/>
                      <a:pt x="13215" y="2986"/>
                    </a:cubicBezTo>
                    <a:cubicBezTo>
                      <a:pt x="17633" y="839"/>
                      <a:pt x="21754" y="-154"/>
                      <a:pt x="25552" y="19"/>
                    </a:cubicBezTo>
                    <a:cubicBezTo>
                      <a:pt x="29356" y="193"/>
                      <a:pt x="32844" y="1571"/>
                      <a:pt x="36021" y="4165"/>
                    </a:cubicBezTo>
                    <a:cubicBezTo>
                      <a:pt x="39180" y="6759"/>
                      <a:pt x="42035" y="10681"/>
                      <a:pt x="44585" y="15931"/>
                    </a:cubicBezTo>
                    <a:cubicBezTo>
                      <a:pt x="47099" y="21119"/>
                      <a:pt x="48414" y="25786"/>
                      <a:pt x="48501" y="29894"/>
                    </a:cubicBezTo>
                    <a:cubicBezTo>
                      <a:pt x="48594" y="34027"/>
                      <a:pt x="47527" y="37627"/>
                      <a:pt x="45318" y="40730"/>
                    </a:cubicBezTo>
                    <a:cubicBezTo>
                      <a:pt x="43083" y="43808"/>
                      <a:pt x="39763" y="46439"/>
                      <a:pt x="35345" y="48574"/>
                    </a:cubicBezTo>
                    <a:close/>
                    <a:moveTo>
                      <a:pt x="32366" y="42443"/>
                    </a:moveTo>
                    <a:cubicBezTo>
                      <a:pt x="35183" y="41077"/>
                      <a:pt x="37262" y="39389"/>
                      <a:pt x="38603" y="37366"/>
                    </a:cubicBezTo>
                    <a:cubicBezTo>
                      <a:pt x="39950" y="35343"/>
                      <a:pt x="40539" y="32935"/>
                      <a:pt x="40365" y="30118"/>
                    </a:cubicBezTo>
                    <a:cubicBezTo>
                      <a:pt x="40204" y="27300"/>
                      <a:pt x="39236" y="24086"/>
                      <a:pt x="37480" y="20499"/>
                    </a:cubicBezTo>
                    <a:lnTo>
                      <a:pt x="36605" y="18674"/>
                    </a:lnTo>
                    <a:cubicBezTo>
                      <a:pt x="34842" y="15025"/>
                      <a:pt x="32906" y="12282"/>
                      <a:pt x="30802" y="10420"/>
                    </a:cubicBezTo>
                    <a:cubicBezTo>
                      <a:pt x="28717" y="8583"/>
                      <a:pt x="26464" y="7553"/>
                      <a:pt x="24050" y="7367"/>
                    </a:cubicBezTo>
                    <a:cubicBezTo>
                      <a:pt x="21630" y="7169"/>
                      <a:pt x="19017" y="7752"/>
                      <a:pt x="16187" y="9117"/>
                    </a:cubicBezTo>
                    <a:cubicBezTo>
                      <a:pt x="13382" y="10495"/>
                      <a:pt x="11279" y="12183"/>
                      <a:pt x="9913" y="14218"/>
                    </a:cubicBezTo>
                    <a:cubicBezTo>
                      <a:pt x="8542" y="16254"/>
                      <a:pt x="7946" y="18662"/>
                      <a:pt x="8132" y="21442"/>
                    </a:cubicBezTo>
                    <a:cubicBezTo>
                      <a:pt x="8325" y="24210"/>
                      <a:pt x="9305" y="27424"/>
                      <a:pt x="11068" y="31061"/>
                    </a:cubicBezTo>
                    <a:lnTo>
                      <a:pt x="11961" y="32886"/>
                    </a:lnTo>
                    <a:cubicBezTo>
                      <a:pt x="13699" y="36485"/>
                      <a:pt x="15610" y="39228"/>
                      <a:pt x="17695" y="41127"/>
                    </a:cubicBezTo>
                    <a:cubicBezTo>
                      <a:pt x="19768" y="43014"/>
                      <a:pt x="22027" y="44044"/>
                      <a:pt x="24478" y="44230"/>
                    </a:cubicBezTo>
                    <a:cubicBezTo>
                      <a:pt x="26917" y="44416"/>
                      <a:pt x="29561" y="43820"/>
                      <a:pt x="32366" y="42443"/>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1" name="Forme libre 293">
                <a:extLst>
                  <a:ext uri="{FF2B5EF4-FFF2-40B4-BE49-F238E27FC236}">
                    <a16:creationId xmlns:a16="http://schemas.microsoft.com/office/drawing/2014/main" id="{441A390D-9592-0F07-1F2E-6AB8F6077927}"/>
                  </a:ext>
                </a:extLst>
              </p:cNvPr>
              <p:cNvSpPr/>
              <p:nvPr/>
            </p:nvSpPr>
            <p:spPr>
              <a:xfrm>
                <a:off x="5534583" y="2547887"/>
                <a:ext cx="45538" cy="51178"/>
              </a:xfrm>
              <a:custGeom>
                <a:avLst/>
                <a:gdLst>
                  <a:gd name="csX0" fmla="*/ 33108 w 45538"/>
                  <a:gd name="csY0" fmla="*/ 48896 h 51178"/>
                  <a:gd name="csX1" fmla="*/ 21237 w 45538"/>
                  <a:gd name="csY1" fmla="*/ 51068 h 51178"/>
                  <a:gd name="csX2" fmla="*/ 11313 w 45538"/>
                  <a:gd name="csY2" fmla="*/ 46240 h 51178"/>
                  <a:gd name="csX3" fmla="*/ 3407 w 45538"/>
                  <a:gd name="csY3" fmla="*/ 34151 h 51178"/>
                  <a:gd name="csX4" fmla="*/ 0 w 45538"/>
                  <a:gd name="csY4" fmla="*/ 20163 h 51178"/>
                  <a:gd name="csX5" fmla="*/ 3320 w 45538"/>
                  <a:gd name="csY5" fmla="*/ 9576 h 51178"/>
                  <a:gd name="csX6" fmla="*/ 13175 w 45538"/>
                  <a:gd name="csY6" fmla="*/ 2277 h 51178"/>
                  <a:gd name="csX7" fmla="*/ 21596 w 45538"/>
                  <a:gd name="csY7" fmla="*/ 43 h 51178"/>
                  <a:gd name="csX8" fmla="*/ 28640 w 45538"/>
                  <a:gd name="csY8" fmla="*/ 1098 h 51178"/>
                  <a:gd name="csX9" fmla="*/ 34269 w 45538"/>
                  <a:gd name="csY9" fmla="*/ 5182 h 51178"/>
                  <a:gd name="csX10" fmla="*/ 38520 w 45538"/>
                  <a:gd name="csY10" fmla="*/ 12083 h 51178"/>
                  <a:gd name="csX11" fmla="*/ 31005 w 45538"/>
                  <a:gd name="csY11" fmla="*/ 15347 h 51178"/>
                  <a:gd name="csX12" fmla="*/ 27175 w 45538"/>
                  <a:gd name="csY12" fmla="*/ 9427 h 51178"/>
                  <a:gd name="csX13" fmla="*/ 22223 w 45538"/>
                  <a:gd name="csY13" fmla="*/ 7155 h 51178"/>
                  <a:gd name="csX14" fmla="*/ 15695 w 45538"/>
                  <a:gd name="csY14" fmla="*/ 8533 h 51178"/>
                  <a:gd name="csX15" fmla="*/ 9985 w 45538"/>
                  <a:gd name="csY15" fmla="*/ 12964 h 51178"/>
                  <a:gd name="csX16" fmla="*/ 8099 w 45538"/>
                  <a:gd name="csY16" fmla="*/ 19964 h 51178"/>
                  <a:gd name="csX17" fmla="*/ 10730 w 45538"/>
                  <a:gd name="csY17" fmla="*/ 29968 h 51178"/>
                  <a:gd name="csX18" fmla="*/ 11500 w 45538"/>
                  <a:gd name="csY18" fmla="*/ 31743 h 51178"/>
                  <a:gd name="csX19" fmla="*/ 16861 w 45538"/>
                  <a:gd name="csY19" fmla="*/ 40270 h 51178"/>
                  <a:gd name="csX20" fmla="*/ 23278 w 45538"/>
                  <a:gd name="csY20" fmla="*/ 43819 h 51178"/>
                  <a:gd name="csX21" fmla="*/ 30589 w 45538"/>
                  <a:gd name="csY21" fmla="*/ 42640 h 51178"/>
                  <a:gd name="csX22" fmla="*/ 36137 w 45538"/>
                  <a:gd name="csY22" fmla="*/ 38631 h 51178"/>
                  <a:gd name="csX23" fmla="*/ 37831 w 45538"/>
                  <a:gd name="csY23" fmla="*/ 33282 h 51178"/>
                  <a:gd name="csX24" fmla="*/ 36236 w 45538"/>
                  <a:gd name="csY24" fmla="*/ 26729 h 51178"/>
                  <a:gd name="csX25" fmla="*/ 43503 w 45538"/>
                  <a:gd name="csY25" fmla="*/ 23576 h 51178"/>
                  <a:gd name="csX26" fmla="*/ 45458 w 45538"/>
                  <a:gd name="csY26" fmla="*/ 30973 h 51178"/>
                  <a:gd name="csX27" fmla="*/ 44626 w 45538"/>
                  <a:gd name="csY27" fmla="*/ 37961 h 51178"/>
                  <a:gd name="csX28" fmla="*/ 40655 w 45538"/>
                  <a:gd name="csY28" fmla="*/ 44055 h 51178"/>
                  <a:gd name="csX29" fmla="*/ 33108 w 45538"/>
                  <a:gd name="csY29" fmla="*/ 48896 h 5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45538" h="51178">
                    <a:moveTo>
                      <a:pt x="33108" y="48896"/>
                    </a:moveTo>
                    <a:cubicBezTo>
                      <a:pt x="28826" y="50745"/>
                      <a:pt x="24855" y="51477"/>
                      <a:pt x="21237" y="51068"/>
                    </a:cubicBezTo>
                    <a:cubicBezTo>
                      <a:pt x="17618" y="50671"/>
                      <a:pt x="14305" y="49057"/>
                      <a:pt x="11313" y="46240"/>
                    </a:cubicBezTo>
                    <a:cubicBezTo>
                      <a:pt x="8310" y="43422"/>
                      <a:pt x="5685" y="39388"/>
                      <a:pt x="3407" y="34151"/>
                    </a:cubicBezTo>
                    <a:cubicBezTo>
                      <a:pt x="1130" y="28913"/>
                      <a:pt x="-12" y="24246"/>
                      <a:pt x="0" y="20163"/>
                    </a:cubicBezTo>
                    <a:cubicBezTo>
                      <a:pt x="0" y="16079"/>
                      <a:pt x="1099" y="12542"/>
                      <a:pt x="3320" y="9576"/>
                    </a:cubicBezTo>
                    <a:cubicBezTo>
                      <a:pt x="5561" y="6597"/>
                      <a:pt x="8843" y="4176"/>
                      <a:pt x="13175" y="2277"/>
                    </a:cubicBezTo>
                    <a:cubicBezTo>
                      <a:pt x="16222" y="962"/>
                      <a:pt x="19027" y="217"/>
                      <a:pt x="21596" y="43"/>
                    </a:cubicBezTo>
                    <a:cubicBezTo>
                      <a:pt x="24166" y="-130"/>
                      <a:pt x="26505" y="217"/>
                      <a:pt x="28640" y="1098"/>
                    </a:cubicBezTo>
                    <a:cubicBezTo>
                      <a:pt x="30756" y="1992"/>
                      <a:pt x="32649" y="3357"/>
                      <a:pt x="34269" y="5182"/>
                    </a:cubicBezTo>
                    <a:cubicBezTo>
                      <a:pt x="35901" y="7019"/>
                      <a:pt x="37328" y="9327"/>
                      <a:pt x="38520" y="12083"/>
                    </a:cubicBezTo>
                    <a:lnTo>
                      <a:pt x="31005" y="15347"/>
                    </a:lnTo>
                    <a:cubicBezTo>
                      <a:pt x="29887" y="12753"/>
                      <a:pt x="28603" y="10792"/>
                      <a:pt x="27175" y="9427"/>
                    </a:cubicBezTo>
                    <a:cubicBezTo>
                      <a:pt x="25754" y="8074"/>
                      <a:pt x="24104" y="7317"/>
                      <a:pt x="22223" y="7155"/>
                    </a:cubicBezTo>
                    <a:cubicBezTo>
                      <a:pt x="20343" y="6994"/>
                      <a:pt x="18177" y="7453"/>
                      <a:pt x="15695" y="8533"/>
                    </a:cubicBezTo>
                    <a:cubicBezTo>
                      <a:pt x="13206" y="9613"/>
                      <a:pt x="11301" y="11090"/>
                      <a:pt x="9985" y="12964"/>
                    </a:cubicBezTo>
                    <a:cubicBezTo>
                      <a:pt x="8663" y="14851"/>
                      <a:pt x="8024" y="17184"/>
                      <a:pt x="8099" y="19964"/>
                    </a:cubicBezTo>
                    <a:cubicBezTo>
                      <a:pt x="8161" y="22744"/>
                      <a:pt x="9036" y="26083"/>
                      <a:pt x="10730" y="29968"/>
                    </a:cubicBezTo>
                    <a:lnTo>
                      <a:pt x="11500" y="31743"/>
                    </a:lnTo>
                    <a:cubicBezTo>
                      <a:pt x="13088" y="35404"/>
                      <a:pt x="14876" y="38247"/>
                      <a:pt x="16861" y="40270"/>
                    </a:cubicBezTo>
                    <a:cubicBezTo>
                      <a:pt x="18835" y="42293"/>
                      <a:pt x="20982" y="43472"/>
                      <a:pt x="23278" y="43819"/>
                    </a:cubicBezTo>
                    <a:cubicBezTo>
                      <a:pt x="25562" y="44155"/>
                      <a:pt x="28001" y="43770"/>
                      <a:pt x="30589" y="42640"/>
                    </a:cubicBezTo>
                    <a:cubicBezTo>
                      <a:pt x="33133" y="41548"/>
                      <a:pt x="34970" y="40208"/>
                      <a:pt x="36137" y="38631"/>
                    </a:cubicBezTo>
                    <a:cubicBezTo>
                      <a:pt x="37297" y="37055"/>
                      <a:pt x="37850" y="35280"/>
                      <a:pt x="37831" y="33282"/>
                    </a:cubicBezTo>
                    <a:cubicBezTo>
                      <a:pt x="37806" y="31284"/>
                      <a:pt x="37266" y="29099"/>
                      <a:pt x="36236" y="26729"/>
                    </a:cubicBezTo>
                    <a:lnTo>
                      <a:pt x="43503" y="23576"/>
                    </a:lnTo>
                    <a:cubicBezTo>
                      <a:pt x="44589" y="26058"/>
                      <a:pt x="45247" y="28528"/>
                      <a:pt x="45458" y="30973"/>
                    </a:cubicBezTo>
                    <a:cubicBezTo>
                      <a:pt x="45694" y="33406"/>
                      <a:pt x="45408" y="35752"/>
                      <a:pt x="44626" y="37961"/>
                    </a:cubicBezTo>
                    <a:cubicBezTo>
                      <a:pt x="43844" y="40170"/>
                      <a:pt x="42529" y="42206"/>
                      <a:pt x="40655" y="44055"/>
                    </a:cubicBezTo>
                    <a:cubicBezTo>
                      <a:pt x="38780" y="45905"/>
                      <a:pt x="36255" y="47531"/>
                      <a:pt x="33108" y="48896"/>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2" name="Forme libre 294">
                <a:extLst>
                  <a:ext uri="{FF2B5EF4-FFF2-40B4-BE49-F238E27FC236}">
                    <a16:creationId xmlns:a16="http://schemas.microsoft.com/office/drawing/2014/main" id="{9E4EBE54-A58F-7363-AA85-D1F293460A87}"/>
                  </a:ext>
                </a:extLst>
              </p:cNvPr>
              <p:cNvSpPr/>
              <p:nvPr/>
            </p:nvSpPr>
            <p:spPr>
              <a:xfrm>
                <a:off x="5577285" y="2516405"/>
                <a:ext cx="32158" cy="64900"/>
              </a:xfrm>
              <a:custGeom>
                <a:avLst/>
                <a:gdLst>
                  <a:gd name="csX0" fmla="*/ 3351 w 32158"/>
                  <a:gd name="csY0" fmla="*/ 11394 h 64900"/>
                  <a:gd name="csX1" fmla="*/ 0 w 32158"/>
                  <a:gd name="csY1" fmla="*/ 3004 h 64900"/>
                  <a:gd name="csX2" fmla="*/ 7546 w 32158"/>
                  <a:gd name="csY2" fmla="*/ 0 h 64900"/>
                  <a:gd name="csX3" fmla="*/ 10879 w 32158"/>
                  <a:gd name="csY3" fmla="*/ 8390 h 64900"/>
                  <a:gd name="csX4" fmla="*/ 3351 w 32158"/>
                  <a:gd name="csY4" fmla="*/ 11394 h 64900"/>
                  <a:gd name="csX5" fmla="*/ 24612 w 32158"/>
                  <a:gd name="csY5" fmla="*/ 64901 h 64900"/>
                  <a:gd name="csX6" fmla="*/ 6721 w 32158"/>
                  <a:gd name="csY6" fmla="*/ 19859 h 64900"/>
                  <a:gd name="csX7" fmla="*/ 14255 w 32158"/>
                  <a:gd name="csY7" fmla="*/ 16867 h 64900"/>
                  <a:gd name="csX8" fmla="*/ 32159 w 32158"/>
                  <a:gd name="csY8" fmla="*/ 61910 h 64900"/>
                  <a:gd name="csX9" fmla="*/ 24612 w 32158"/>
                  <a:gd name="csY9" fmla="*/ 64901 h 64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2158" h="64900">
                    <a:moveTo>
                      <a:pt x="3351" y="11394"/>
                    </a:moveTo>
                    <a:lnTo>
                      <a:pt x="0" y="3004"/>
                    </a:lnTo>
                    <a:lnTo>
                      <a:pt x="7546" y="0"/>
                    </a:lnTo>
                    <a:lnTo>
                      <a:pt x="10879" y="8390"/>
                    </a:lnTo>
                    <a:lnTo>
                      <a:pt x="3351" y="11394"/>
                    </a:lnTo>
                    <a:close/>
                    <a:moveTo>
                      <a:pt x="24612" y="64901"/>
                    </a:moveTo>
                    <a:lnTo>
                      <a:pt x="6721" y="19859"/>
                    </a:lnTo>
                    <a:lnTo>
                      <a:pt x="14255" y="16867"/>
                    </a:lnTo>
                    <a:lnTo>
                      <a:pt x="32159" y="61910"/>
                    </a:lnTo>
                    <a:lnTo>
                      <a:pt x="24612" y="64901"/>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3" name="Forme libre 295">
                <a:extLst>
                  <a:ext uri="{FF2B5EF4-FFF2-40B4-BE49-F238E27FC236}">
                    <a16:creationId xmlns:a16="http://schemas.microsoft.com/office/drawing/2014/main" id="{1B217DF0-FF18-8FAF-2451-BBB8CFEFAC5C}"/>
                  </a:ext>
                </a:extLst>
              </p:cNvPr>
              <p:cNvSpPr/>
              <p:nvPr/>
            </p:nvSpPr>
            <p:spPr>
              <a:xfrm>
                <a:off x="5615629" y="2497179"/>
                <a:ext cx="46714" cy="69713"/>
              </a:xfrm>
              <a:custGeom>
                <a:avLst/>
                <a:gdLst>
                  <a:gd name="csX0" fmla="*/ 31956 w 46714"/>
                  <a:gd name="csY0" fmla="*/ 67929 h 69713"/>
                  <a:gd name="csX1" fmla="*/ 19625 w 46714"/>
                  <a:gd name="csY1" fmla="*/ 69481 h 69713"/>
                  <a:gd name="csX2" fmla="*/ 9782 w 46714"/>
                  <a:gd name="csY2" fmla="*/ 64181 h 69713"/>
                  <a:gd name="csX3" fmla="*/ 2546 w 46714"/>
                  <a:gd name="csY3" fmla="*/ 51595 h 69713"/>
                  <a:gd name="csX4" fmla="*/ 70 w 46714"/>
                  <a:gd name="csY4" fmla="*/ 37260 h 69713"/>
                  <a:gd name="csX5" fmla="*/ 4321 w 46714"/>
                  <a:gd name="csY5" fmla="*/ 26909 h 69713"/>
                  <a:gd name="csX6" fmla="*/ 15088 w 46714"/>
                  <a:gd name="csY6" fmla="*/ 20119 h 69713"/>
                  <a:gd name="csX7" fmla="*/ 26724 w 46714"/>
                  <a:gd name="csY7" fmla="*/ 18717 h 69713"/>
                  <a:gd name="csX8" fmla="*/ 35928 w 46714"/>
                  <a:gd name="csY8" fmla="*/ 23719 h 69713"/>
                  <a:gd name="csX9" fmla="*/ 42580 w 46714"/>
                  <a:gd name="csY9" fmla="*/ 35187 h 69713"/>
                  <a:gd name="csX10" fmla="*/ 43884 w 46714"/>
                  <a:gd name="csY10" fmla="*/ 38836 h 69713"/>
                  <a:gd name="csX11" fmla="*/ 11129 w 46714"/>
                  <a:gd name="csY11" fmla="*/ 50652 h 69713"/>
                  <a:gd name="csX12" fmla="*/ 15957 w 46714"/>
                  <a:gd name="csY12" fmla="*/ 59055 h 69713"/>
                  <a:gd name="csX13" fmla="*/ 22101 w 46714"/>
                  <a:gd name="csY13" fmla="*/ 62617 h 69713"/>
                  <a:gd name="csX14" fmla="*/ 29871 w 46714"/>
                  <a:gd name="csY14" fmla="*/ 61624 h 69713"/>
                  <a:gd name="csX15" fmla="*/ 34761 w 46714"/>
                  <a:gd name="csY15" fmla="*/ 59018 h 69713"/>
                  <a:gd name="csX16" fmla="*/ 37727 w 46714"/>
                  <a:gd name="csY16" fmla="*/ 55567 h 69713"/>
                  <a:gd name="csX17" fmla="*/ 38832 w 46714"/>
                  <a:gd name="csY17" fmla="*/ 51434 h 69713"/>
                  <a:gd name="csX18" fmla="*/ 38199 w 46714"/>
                  <a:gd name="csY18" fmla="*/ 46966 h 69713"/>
                  <a:gd name="csX19" fmla="*/ 45658 w 46714"/>
                  <a:gd name="csY19" fmla="*/ 44273 h 69713"/>
                  <a:gd name="csX20" fmla="*/ 46689 w 46714"/>
                  <a:gd name="csY20" fmla="*/ 51484 h 69713"/>
                  <a:gd name="csX21" fmla="*/ 44765 w 46714"/>
                  <a:gd name="csY21" fmla="*/ 58099 h 69713"/>
                  <a:gd name="csX22" fmla="*/ 39831 w 46714"/>
                  <a:gd name="csY22" fmla="*/ 63709 h 69713"/>
                  <a:gd name="csX23" fmla="*/ 31956 w 46714"/>
                  <a:gd name="csY23" fmla="*/ 67929 h 69713"/>
                  <a:gd name="csX24" fmla="*/ 9243 w 46714"/>
                  <a:gd name="csY24" fmla="*/ 44881 h 69713"/>
                  <a:gd name="csX25" fmla="*/ 33929 w 46714"/>
                  <a:gd name="csY25" fmla="*/ 35957 h 69713"/>
                  <a:gd name="csX26" fmla="*/ 30758 w 46714"/>
                  <a:gd name="csY26" fmla="*/ 29850 h 69713"/>
                  <a:gd name="csX27" fmla="*/ 26755 w 46714"/>
                  <a:gd name="csY27" fmla="*/ 26499 h 69713"/>
                  <a:gd name="csX28" fmla="*/ 22163 w 46714"/>
                  <a:gd name="csY28" fmla="*/ 25469 h 69713"/>
                  <a:gd name="csX29" fmla="*/ 17087 w 46714"/>
                  <a:gd name="csY29" fmla="*/ 26462 h 69713"/>
                  <a:gd name="csX30" fmla="*/ 10850 w 46714"/>
                  <a:gd name="csY30" fmla="*/ 30371 h 69713"/>
                  <a:gd name="csX31" fmla="*/ 8237 w 46714"/>
                  <a:gd name="csY31" fmla="*/ 36416 h 69713"/>
                  <a:gd name="csX32" fmla="*/ 9243 w 46714"/>
                  <a:gd name="csY32" fmla="*/ 44881 h 69713"/>
                  <a:gd name="csX33" fmla="*/ 8672 w 46714"/>
                  <a:gd name="csY33" fmla="*/ 17252 h 69713"/>
                  <a:gd name="csX34" fmla="*/ 11998 w 46714"/>
                  <a:gd name="csY34" fmla="*/ 3128 h 69713"/>
                  <a:gd name="csX35" fmla="*/ 20661 w 46714"/>
                  <a:gd name="csY35" fmla="*/ 0 h 69713"/>
                  <a:gd name="csX36" fmla="*/ 20835 w 46714"/>
                  <a:gd name="csY36" fmla="*/ 236 h 69713"/>
                  <a:gd name="csX37" fmla="*/ 15262 w 46714"/>
                  <a:gd name="csY37" fmla="*/ 14882 h 69713"/>
                  <a:gd name="csX38" fmla="*/ 8672 w 46714"/>
                  <a:gd name="csY38" fmla="*/ 17252 h 69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6714" h="69713">
                    <a:moveTo>
                      <a:pt x="31956" y="67929"/>
                    </a:moveTo>
                    <a:cubicBezTo>
                      <a:pt x="27438" y="69555"/>
                      <a:pt x="23336" y="70064"/>
                      <a:pt x="19625" y="69481"/>
                    </a:cubicBezTo>
                    <a:cubicBezTo>
                      <a:pt x="15932" y="68897"/>
                      <a:pt x="12643" y="67122"/>
                      <a:pt x="9782" y="64181"/>
                    </a:cubicBezTo>
                    <a:cubicBezTo>
                      <a:pt x="6922" y="61227"/>
                      <a:pt x="4501" y="57032"/>
                      <a:pt x="2546" y="51595"/>
                    </a:cubicBezTo>
                    <a:cubicBezTo>
                      <a:pt x="567" y="46109"/>
                      <a:pt x="-259" y="41343"/>
                      <a:pt x="70" y="37260"/>
                    </a:cubicBezTo>
                    <a:cubicBezTo>
                      <a:pt x="399" y="33189"/>
                      <a:pt x="1814" y="29751"/>
                      <a:pt x="4321" y="26909"/>
                    </a:cubicBezTo>
                    <a:cubicBezTo>
                      <a:pt x="6828" y="24079"/>
                      <a:pt x="10409" y="21820"/>
                      <a:pt x="15088" y="20119"/>
                    </a:cubicBezTo>
                    <a:cubicBezTo>
                      <a:pt x="19358" y="18593"/>
                      <a:pt x="23255" y="18121"/>
                      <a:pt x="26724" y="18717"/>
                    </a:cubicBezTo>
                    <a:cubicBezTo>
                      <a:pt x="30218" y="19325"/>
                      <a:pt x="33284" y="20988"/>
                      <a:pt x="35928" y="23719"/>
                    </a:cubicBezTo>
                    <a:cubicBezTo>
                      <a:pt x="38584" y="26462"/>
                      <a:pt x="40799" y="30285"/>
                      <a:pt x="42580" y="35187"/>
                    </a:cubicBezTo>
                    <a:lnTo>
                      <a:pt x="43884" y="38836"/>
                    </a:lnTo>
                    <a:lnTo>
                      <a:pt x="11129" y="50652"/>
                    </a:lnTo>
                    <a:cubicBezTo>
                      <a:pt x="12544" y="54252"/>
                      <a:pt x="14164" y="57057"/>
                      <a:pt x="15957" y="59055"/>
                    </a:cubicBezTo>
                    <a:cubicBezTo>
                      <a:pt x="17769" y="61053"/>
                      <a:pt x="19805" y="62232"/>
                      <a:pt x="22101" y="62617"/>
                    </a:cubicBezTo>
                    <a:cubicBezTo>
                      <a:pt x="24391" y="62989"/>
                      <a:pt x="26985" y="62667"/>
                      <a:pt x="29871" y="61624"/>
                    </a:cubicBezTo>
                    <a:cubicBezTo>
                      <a:pt x="31838" y="60917"/>
                      <a:pt x="33464" y="60048"/>
                      <a:pt x="34761" y="59018"/>
                    </a:cubicBezTo>
                    <a:cubicBezTo>
                      <a:pt x="36064" y="58000"/>
                      <a:pt x="37045" y="56846"/>
                      <a:pt x="37727" y="55567"/>
                    </a:cubicBezTo>
                    <a:cubicBezTo>
                      <a:pt x="38404" y="54276"/>
                      <a:pt x="38782" y="52886"/>
                      <a:pt x="38832" y="51434"/>
                    </a:cubicBezTo>
                    <a:cubicBezTo>
                      <a:pt x="38894" y="49982"/>
                      <a:pt x="38683" y="48480"/>
                      <a:pt x="38199" y="46966"/>
                    </a:cubicBezTo>
                    <a:lnTo>
                      <a:pt x="45658" y="44273"/>
                    </a:lnTo>
                    <a:cubicBezTo>
                      <a:pt x="46465" y="46718"/>
                      <a:pt x="46819" y="49126"/>
                      <a:pt x="46689" y="51484"/>
                    </a:cubicBezTo>
                    <a:cubicBezTo>
                      <a:pt x="46564" y="53842"/>
                      <a:pt x="45919" y="56051"/>
                      <a:pt x="44765" y="58099"/>
                    </a:cubicBezTo>
                    <a:cubicBezTo>
                      <a:pt x="43611" y="60159"/>
                      <a:pt x="41966" y="62021"/>
                      <a:pt x="39831" y="63709"/>
                    </a:cubicBezTo>
                    <a:cubicBezTo>
                      <a:pt x="37690" y="65397"/>
                      <a:pt x="35071" y="66800"/>
                      <a:pt x="31956" y="67929"/>
                    </a:cubicBezTo>
                    <a:close/>
                    <a:moveTo>
                      <a:pt x="9243" y="44881"/>
                    </a:moveTo>
                    <a:lnTo>
                      <a:pt x="33929" y="35957"/>
                    </a:lnTo>
                    <a:cubicBezTo>
                      <a:pt x="33017" y="33412"/>
                      <a:pt x="31956" y="31389"/>
                      <a:pt x="30758" y="29850"/>
                    </a:cubicBezTo>
                    <a:cubicBezTo>
                      <a:pt x="29542" y="28336"/>
                      <a:pt x="28220" y="27219"/>
                      <a:pt x="26755" y="26499"/>
                    </a:cubicBezTo>
                    <a:cubicBezTo>
                      <a:pt x="25285" y="25792"/>
                      <a:pt x="23758" y="25444"/>
                      <a:pt x="22163" y="25469"/>
                    </a:cubicBezTo>
                    <a:cubicBezTo>
                      <a:pt x="20574" y="25481"/>
                      <a:pt x="18874" y="25816"/>
                      <a:pt x="17087" y="26462"/>
                    </a:cubicBezTo>
                    <a:cubicBezTo>
                      <a:pt x="14431" y="27430"/>
                      <a:pt x="12352" y="28721"/>
                      <a:pt x="10850" y="30371"/>
                    </a:cubicBezTo>
                    <a:cubicBezTo>
                      <a:pt x="9354" y="32022"/>
                      <a:pt x="8492" y="34033"/>
                      <a:pt x="8237" y="36416"/>
                    </a:cubicBezTo>
                    <a:cubicBezTo>
                      <a:pt x="7989" y="38799"/>
                      <a:pt x="8318" y="41616"/>
                      <a:pt x="9243" y="44881"/>
                    </a:cubicBezTo>
                    <a:close/>
                    <a:moveTo>
                      <a:pt x="8672" y="17252"/>
                    </a:moveTo>
                    <a:lnTo>
                      <a:pt x="11998" y="3128"/>
                    </a:lnTo>
                    <a:lnTo>
                      <a:pt x="20661" y="0"/>
                    </a:lnTo>
                    <a:lnTo>
                      <a:pt x="20835" y="236"/>
                    </a:lnTo>
                    <a:lnTo>
                      <a:pt x="15262" y="14882"/>
                    </a:lnTo>
                    <a:lnTo>
                      <a:pt x="8672" y="17252"/>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4" name="Forme libre 296">
                <a:extLst>
                  <a:ext uri="{FF2B5EF4-FFF2-40B4-BE49-F238E27FC236}">
                    <a16:creationId xmlns:a16="http://schemas.microsoft.com/office/drawing/2014/main" id="{A3EE3DCF-2BFF-21D7-EFCD-0A96C1352D2F}"/>
                  </a:ext>
                </a:extLst>
              </p:cNvPr>
              <p:cNvSpPr/>
              <p:nvPr/>
            </p:nvSpPr>
            <p:spPr>
              <a:xfrm>
                <a:off x="5664912" y="2489285"/>
                <a:ext cx="37129" cy="60254"/>
              </a:xfrm>
              <a:custGeom>
                <a:avLst/>
                <a:gdLst>
                  <a:gd name="csX0" fmla="*/ 30576 w 37129"/>
                  <a:gd name="csY0" fmla="*/ 59539 h 60254"/>
                  <a:gd name="csX1" fmla="*/ 24519 w 37129"/>
                  <a:gd name="csY1" fmla="*/ 59986 h 60254"/>
                  <a:gd name="csX2" fmla="*/ 20467 w 37129"/>
                  <a:gd name="csY2" fmla="*/ 57330 h 60254"/>
                  <a:gd name="csX3" fmla="*/ 18040 w 37129"/>
                  <a:gd name="csY3" fmla="*/ 52837 h 60254"/>
                  <a:gd name="csX4" fmla="*/ 8068 w 37129"/>
                  <a:gd name="csY4" fmla="*/ 21869 h 60254"/>
                  <a:gd name="csX5" fmla="*/ 2110 w 37129"/>
                  <a:gd name="csY5" fmla="*/ 23793 h 60254"/>
                  <a:gd name="csX6" fmla="*/ 0 w 37129"/>
                  <a:gd name="csY6" fmla="*/ 17302 h 60254"/>
                  <a:gd name="csX7" fmla="*/ 6144 w 37129"/>
                  <a:gd name="csY7" fmla="*/ 15316 h 60254"/>
                  <a:gd name="csX8" fmla="*/ 3388 w 37129"/>
                  <a:gd name="csY8" fmla="*/ 1973 h 60254"/>
                  <a:gd name="csX9" fmla="*/ 9532 w 37129"/>
                  <a:gd name="csY9" fmla="*/ 0 h 60254"/>
                  <a:gd name="csX10" fmla="*/ 13678 w 37129"/>
                  <a:gd name="csY10" fmla="*/ 12883 h 60254"/>
                  <a:gd name="csX11" fmla="*/ 22372 w 37129"/>
                  <a:gd name="csY11" fmla="*/ 10091 h 60254"/>
                  <a:gd name="csX12" fmla="*/ 24463 w 37129"/>
                  <a:gd name="csY12" fmla="*/ 16582 h 60254"/>
                  <a:gd name="csX13" fmla="*/ 15775 w 37129"/>
                  <a:gd name="csY13" fmla="*/ 19387 h 60254"/>
                  <a:gd name="csX14" fmla="*/ 25394 w 37129"/>
                  <a:gd name="csY14" fmla="*/ 49200 h 60254"/>
                  <a:gd name="csX15" fmla="*/ 27250 w 37129"/>
                  <a:gd name="csY15" fmla="*/ 52241 h 60254"/>
                  <a:gd name="csX16" fmla="*/ 30570 w 37129"/>
                  <a:gd name="csY16" fmla="*/ 52365 h 60254"/>
                  <a:gd name="csX17" fmla="*/ 35491 w 37129"/>
                  <a:gd name="csY17" fmla="*/ 50789 h 60254"/>
                  <a:gd name="csX18" fmla="*/ 37130 w 37129"/>
                  <a:gd name="csY18" fmla="*/ 55865 h 60254"/>
                  <a:gd name="csX19" fmla="*/ 35262 w 37129"/>
                  <a:gd name="csY19" fmla="*/ 57255 h 60254"/>
                  <a:gd name="csX20" fmla="*/ 32910 w 37129"/>
                  <a:gd name="csY20" fmla="*/ 58546 h 60254"/>
                  <a:gd name="csX21" fmla="*/ 30576 w 37129"/>
                  <a:gd name="csY21" fmla="*/ 59539 h 602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7129" h="60254">
                    <a:moveTo>
                      <a:pt x="30576" y="59539"/>
                    </a:moveTo>
                    <a:cubicBezTo>
                      <a:pt x="28175" y="60308"/>
                      <a:pt x="26151" y="60457"/>
                      <a:pt x="24519" y="59986"/>
                    </a:cubicBezTo>
                    <a:cubicBezTo>
                      <a:pt x="22881" y="59514"/>
                      <a:pt x="21534" y="58620"/>
                      <a:pt x="20467" y="57330"/>
                    </a:cubicBezTo>
                    <a:cubicBezTo>
                      <a:pt x="19399" y="56014"/>
                      <a:pt x="18593" y="54525"/>
                      <a:pt x="18040" y="52837"/>
                    </a:cubicBezTo>
                    <a:lnTo>
                      <a:pt x="8068" y="21869"/>
                    </a:lnTo>
                    <a:lnTo>
                      <a:pt x="2110" y="23793"/>
                    </a:lnTo>
                    <a:lnTo>
                      <a:pt x="0" y="17302"/>
                    </a:lnTo>
                    <a:lnTo>
                      <a:pt x="6144" y="15316"/>
                    </a:lnTo>
                    <a:lnTo>
                      <a:pt x="3388" y="1973"/>
                    </a:lnTo>
                    <a:lnTo>
                      <a:pt x="9532" y="0"/>
                    </a:lnTo>
                    <a:lnTo>
                      <a:pt x="13678" y="12883"/>
                    </a:lnTo>
                    <a:lnTo>
                      <a:pt x="22372" y="10091"/>
                    </a:lnTo>
                    <a:lnTo>
                      <a:pt x="24463" y="16582"/>
                    </a:lnTo>
                    <a:lnTo>
                      <a:pt x="15775" y="19387"/>
                    </a:lnTo>
                    <a:lnTo>
                      <a:pt x="25394" y="49200"/>
                    </a:lnTo>
                    <a:cubicBezTo>
                      <a:pt x="25860" y="50652"/>
                      <a:pt x="26487" y="51670"/>
                      <a:pt x="27250" y="52241"/>
                    </a:cubicBezTo>
                    <a:cubicBezTo>
                      <a:pt x="28013" y="52799"/>
                      <a:pt x="29130" y="52837"/>
                      <a:pt x="30570" y="52365"/>
                    </a:cubicBezTo>
                    <a:lnTo>
                      <a:pt x="35491" y="50789"/>
                    </a:lnTo>
                    <a:lnTo>
                      <a:pt x="37130" y="55865"/>
                    </a:lnTo>
                    <a:cubicBezTo>
                      <a:pt x="36639" y="56349"/>
                      <a:pt x="36013" y="56808"/>
                      <a:pt x="35262" y="57255"/>
                    </a:cubicBezTo>
                    <a:cubicBezTo>
                      <a:pt x="34492" y="57690"/>
                      <a:pt x="33710" y="58124"/>
                      <a:pt x="32910" y="58546"/>
                    </a:cubicBezTo>
                    <a:cubicBezTo>
                      <a:pt x="32109" y="58956"/>
                      <a:pt x="31321" y="59291"/>
                      <a:pt x="30576" y="59539"/>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5" name="Forme libre 297">
                <a:extLst>
                  <a:ext uri="{FF2B5EF4-FFF2-40B4-BE49-F238E27FC236}">
                    <a16:creationId xmlns:a16="http://schemas.microsoft.com/office/drawing/2014/main" id="{9CDEFF90-B9E8-5BD8-C2FA-155F3B401452}"/>
                  </a:ext>
                </a:extLst>
              </p:cNvPr>
              <p:cNvSpPr/>
              <p:nvPr/>
            </p:nvSpPr>
            <p:spPr>
              <a:xfrm>
                <a:off x="5706980" y="2467776"/>
                <a:ext cx="45916" cy="69747"/>
              </a:xfrm>
              <a:custGeom>
                <a:avLst/>
                <a:gdLst>
                  <a:gd name="csX0" fmla="*/ 29951 w 45916"/>
                  <a:gd name="csY0" fmla="*/ 68537 h 69747"/>
                  <a:gd name="csX1" fmla="*/ 17558 w 45916"/>
                  <a:gd name="csY1" fmla="*/ 69257 h 69747"/>
                  <a:gd name="csX2" fmla="*/ 8088 w 45916"/>
                  <a:gd name="csY2" fmla="*/ 63275 h 69747"/>
                  <a:gd name="csX3" fmla="*/ 1740 w 45916"/>
                  <a:gd name="csY3" fmla="*/ 50243 h 69747"/>
                  <a:gd name="csX4" fmla="*/ 250 w 45916"/>
                  <a:gd name="csY4" fmla="*/ 35758 h 69747"/>
                  <a:gd name="csX5" fmla="*/ 5196 w 45916"/>
                  <a:gd name="csY5" fmla="*/ 25717 h 69747"/>
                  <a:gd name="csX6" fmla="*/ 16416 w 45916"/>
                  <a:gd name="csY6" fmla="*/ 19710 h 69747"/>
                  <a:gd name="csX7" fmla="*/ 28127 w 45916"/>
                  <a:gd name="csY7" fmla="*/ 19089 h 69747"/>
                  <a:gd name="csX8" fmla="*/ 36958 w 45916"/>
                  <a:gd name="csY8" fmla="*/ 24712 h 69747"/>
                  <a:gd name="csX9" fmla="*/ 42785 w 45916"/>
                  <a:gd name="csY9" fmla="*/ 36615 h 69747"/>
                  <a:gd name="csX10" fmla="*/ 43846 w 45916"/>
                  <a:gd name="csY10" fmla="*/ 40338 h 69747"/>
                  <a:gd name="csX11" fmla="*/ 10359 w 45916"/>
                  <a:gd name="csY11" fmla="*/ 49883 h 69747"/>
                  <a:gd name="csX12" fmla="*/ 14623 w 45916"/>
                  <a:gd name="csY12" fmla="*/ 58596 h 69747"/>
                  <a:gd name="csX13" fmla="*/ 20487 w 45916"/>
                  <a:gd name="csY13" fmla="*/ 62567 h 69747"/>
                  <a:gd name="csX14" fmla="*/ 28307 w 45916"/>
                  <a:gd name="csY14" fmla="*/ 62108 h 69747"/>
                  <a:gd name="csX15" fmla="*/ 33371 w 45916"/>
                  <a:gd name="csY15" fmla="*/ 59849 h 69747"/>
                  <a:gd name="csX16" fmla="*/ 36573 w 45916"/>
                  <a:gd name="csY16" fmla="*/ 56597 h 69747"/>
                  <a:gd name="csX17" fmla="*/ 37963 w 45916"/>
                  <a:gd name="csY17" fmla="*/ 52564 h 69747"/>
                  <a:gd name="csX18" fmla="*/ 37634 w 45916"/>
                  <a:gd name="csY18" fmla="*/ 48058 h 69747"/>
                  <a:gd name="csX19" fmla="*/ 45249 w 45916"/>
                  <a:gd name="csY19" fmla="*/ 45874 h 69747"/>
                  <a:gd name="csX20" fmla="*/ 45782 w 45916"/>
                  <a:gd name="csY20" fmla="*/ 53147 h 69747"/>
                  <a:gd name="csX21" fmla="*/ 43424 w 45916"/>
                  <a:gd name="csY21" fmla="*/ 59626 h 69747"/>
                  <a:gd name="csX22" fmla="*/ 38106 w 45916"/>
                  <a:gd name="csY22" fmla="*/ 64864 h 69747"/>
                  <a:gd name="csX23" fmla="*/ 29951 w 45916"/>
                  <a:gd name="csY23" fmla="*/ 68537 h 69747"/>
                  <a:gd name="csX24" fmla="*/ 8882 w 45916"/>
                  <a:gd name="csY24" fmla="*/ 43987 h 69747"/>
                  <a:gd name="csX25" fmla="*/ 34115 w 45916"/>
                  <a:gd name="csY25" fmla="*/ 36788 h 69747"/>
                  <a:gd name="csX26" fmla="*/ 31366 w 45916"/>
                  <a:gd name="csY26" fmla="*/ 30483 h 69747"/>
                  <a:gd name="csX27" fmla="*/ 27599 w 45916"/>
                  <a:gd name="csY27" fmla="*/ 26859 h 69747"/>
                  <a:gd name="csX28" fmla="*/ 23106 w 45916"/>
                  <a:gd name="csY28" fmla="*/ 25506 h 69747"/>
                  <a:gd name="csX29" fmla="*/ 17968 w 45916"/>
                  <a:gd name="csY29" fmla="*/ 26164 h 69747"/>
                  <a:gd name="csX30" fmla="*/ 11489 w 45916"/>
                  <a:gd name="csY30" fmla="*/ 29639 h 69747"/>
                  <a:gd name="csX31" fmla="*/ 8460 w 45916"/>
                  <a:gd name="csY31" fmla="*/ 35485 h 69747"/>
                  <a:gd name="csX32" fmla="*/ 8882 w 45916"/>
                  <a:gd name="csY32" fmla="*/ 43987 h 69747"/>
                  <a:gd name="csX33" fmla="*/ 10204 w 45916"/>
                  <a:gd name="csY33" fmla="*/ 16396 h 69747"/>
                  <a:gd name="csX34" fmla="*/ 14486 w 45916"/>
                  <a:gd name="csY34" fmla="*/ 2532 h 69747"/>
                  <a:gd name="csX35" fmla="*/ 23361 w 45916"/>
                  <a:gd name="csY35" fmla="*/ 0 h 69747"/>
                  <a:gd name="csX36" fmla="*/ 23516 w 45916"/>
                  <a:gd name="csY36" fmla="*/ 236 h 69747"/>
                  <a:gd name="csX37" fmla="*/ 16944 w 45916"/>
                  <a:gd name="csY37" fmla="*/ 14472 h 69747"/>
                  <a:gd name="csX38" fmla="*/ 10204 w 45916"/>
                  <a:gd name="csY38" fmla="*/ 16396 h 697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5916" h="69747">
                    <a:moveTo>
                      <a:pt x="29951" y="68537"/>
                    </a:moveTo>
                    <a:cubicBezTo>
                      <a:pt x="25347" y="69853"/>
                      <a:pt x="21207" y="70101"/>
                      <a:pt x="17558" y="69257"/>
                    </a:cubicBezTo>
                    <a:cubicBezTo>
                      <a:pt x="13903" y="68413"/>
                      <a:pt x="10750" y="66415"/>
                      <a:pt x="8088" y="63275"/>
                    </a:cubicBezTo>
                    <a:cubicBezTo>
                      <a:pt x="5438" y="60135"/>
                      <a:pt x="3322" y="55791"/>
                      <a:pt x="1740" y="50243"/>
                    </a:cubicBezTo>
                    <a:cubicBezTo>
                      <a:pt x="145" y="44620"/>
                      <a:pt x="-358" y="39804"/>
                      <a:pt x="250" y="35758"/>
                    </a:cubicBezTo>
                    <a:cubicBezTo>
                      <a:pt x="852" y="31724"/>
                      <a:pt x="2497" y="28373"/>
                      <a:pt x="5196" y="25717"/>
                    </a:cubicBezTo>
                    <a:cubicBezTo>
                      <a:pt x="7890" y="23073"/>
                      <a:pt x="11638" y="21063"/>
                      <a:pt x="16416" y="19710"/>
                    </a:cubicBezTo>
                    <a:cubicBezTo>
                      <a:pt x="20779" y="18456"/>
                      <a:pt x="24683" y="18258"/>
                      <a:pt x="28127" y="19089"/>
                    </a:cubicBezTo>
                    <a:cubicBezTo>
                      <a:pt x="31559" y="19933"/>
                      <a:pt x="34500" y="21820"/>
                      <a:pt x="36958" y="24712"/>
                    </a:cubicBezTo>
                    <a:cubicBezTo>
                      <a:pt x="39428" y="27628"/>
                      <a:pt x="41376" y="31600"/>
                      <a:pt x="42785" y="36615"/>
                    </a:cubicBezTo>
                    <a:lnTo>
                      <a:pt x="43846" y="40338"/>
                    </a:lnTo>
                    <a:lnTo>
                      <a:pt x="10359" y="49883"/>
                    </a:lnTo>
                    <a:cubicBezTo>
                      <a:pt x="11539" y="53569"/>
                      <a:pt x="12960" y="56473"/>
                      <a:pt x="14623" y="58596"/>
                    </a:cubicBezTo>
                    <a:cubicBezTo>
                      <a:pt x="16261" y="60706"/>
                      <a:pt x="18235" y="62034"/>
                      <a:pt x="20487" y="62567"/>
                    </a:cubicBezTo>
                    <a:cubicBezTo>
                      <a:pt x="22759" y="63113"/>
                      <a:pt x="25365" y="62952"/>
                      <a:pt x="28307" y="62108"/>
                    </a:cubicBezTo>
                    <a:cubicBezTo>
                      <a:pt x="30324" y="61537"/>
                      <a:pt x="32005" y="60792"/>
                      <a:pt x="33371" y="59849"/>
                    </a:cubicBezTo>
                    <a:cubicBezTo>
                      <a:pt x="34742" y="58918"/>
                      <a:pt x="35797" y="57839"/>
                      <a:pt x="36573" y="56597"/>
                    </a:cubicBezTo>
                    <a:cubicBezTo>
                      <a:pt x="37318" y="55356"/>
                      <a:pt x="37783" y="54003"/>
                      <a:pt x="37963" y="52564"/>
                    </a:cubicBezTo>
                    <a:cubicBezTo>
                      <a:pt x="38118" y="51111"/>
                      <a:pt x="38000" y="49610"/>
                      <a:pt x="37634" y="48058"/>
                    </a:cubicBezTo>
                    <a:lnTo>
                      <a:pt x="45249" y="45874"/>
                    </a:lnTo>
                    <a:cubicBezTo>
                      <a:pt x="45900" y="48381"/>
                      <a:pt x="46068" y="50801"/>
                      <a:pt x="45782" y="53147"/>
                    </a:cubicBezTo>
                    <a:cubicBezTo>
                      <a:pt x="45497" y="55505"/>
                      <a:pt x="44703" y="57665"/>
                      <a:pt x="43424" y="59626"/>
                    </a:cubicBezTo>
                    <a:cubicBezTo>
                      <a:pt x="42121" y="61587"/>
                      <a:pt x="40358" y="63337"/>
                      <a:pt x="38106" y="64864"/>
                    </a:cubicBezTo>
                    <a:cubicBezTo>
                      <a:pt x="35853" y="66403"/>
                      <a:pt x="33154" y="67631"/>
                      <a:pt x="29951" y="68537"/>
                    </a:cubicBezTo>
                    <a:close/>
                    <a:moveTo>
                      <a:pt x="8882" y="43987"/>
                    </a:moveTo>
                    <a:lnTo>
                      <a:pt x="34115" y="36788"/>
                    </a:lnTo>
                    <a:cubicBezTo>
                      <a:pt x="33383" y="34182"/>
                      <a:pt x="32458" y="32084"/>
                      <a:pt x="31366" y="30483"/>
                    </a:cubicBezTo>
                    <a:cubicBezTo>
                      <a:pt x="30274" y="28882"/>
                      <a:pt x="29027" y="27666"/>
                      <a:pt x="27599" y="26859"/>
                    </a:cubicBezTo>
                    <a:cubicBezTo>
                      <a:pt x="26197" y="26052"/>
                      <a:pt x="24683" y="25593"/>
                      <a:pt x="23106" y="25506"/>
                    </a:cubicBezTo>
                    <a:cubicBezTo>
                      <a:pt x="21511" y="25419"/>
                      <a:pt x="19792" y="25643"/>
                      <a:pt x="17968" y="26164"/>
                    </a:cubicBezTo>
                    <a:cubicBezTo>
                      <a:pt x="15250" y="26933"/>
                      <a:pt x="13096" y="28100"/>
                      <a:pt x="11489" y="29639"/>
                    </a:cubicBezTo>
                    <a:cubicBezTo>
                      <a:pt x="9882" y="31178"/>
                      <a:pt x="8870" y="33127"/>
                      <a:pt x="8460" y="35485"/>
                    </a:cubicBezTo>
                    <a:cubicBezTo>
                      <a:pt x="8038" y="37831"/>
                      <a:pt x="8187" y="40661"/>
                      <a:pt x="8882" y="43987"/>
                    </a:cubicBezTo>
                    <a:close/>
                    <a:moveTo>
                      <a:pt x="10204" y="16396"/>
                    </a:moveTo>
                    <a:lnTo>
                      <a:pt x="14486" y="2532"/>
                    </a:lnTo>
                    <a:lnTo>
                      <a:pt x="23361" y="0"/>
                    </a:lnTo>
                    <a:lnTo>
                      <a:pt x="23516" y="236"/>
                    </a:lnTo>
                    <a:lnTo>
                      <a:pt x="16944" y="14472"/>
                    </a:lnTo>
                    <a:lnTo>
                      <a:pt x="10204" y="16396"/>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6" name="Forme libre 298">
                <a:extLst>
                  <a:ext uri="{FF2B5EF4-FFF2-40B4-BE49-F238E27FC236}">
                    <a16:creationId xmlns:a16="http://schemas.microsoft.com/office/drawing/2014/main" id="{49D498AB-7A44-494A-6EDA-C8B46B731599}"/>
                  </a:ext>
                </a:extLst>
              </p:cNvPr>
              <p:cNvSpPr/>
              <p:nvPr/>
            </p:nvSpPr>
            <p:spPr>
              <a:xfrm>
                <a:off x="5790953" y="2464517"/>
                <a:ext cx="47580" cy="69462"/>
              </a:xfrm>
              <a:custGeom>
                <a:avLst/>
                <a:gdLst>
                  <a:gd name="csX0" fmla="*/ 13678 w 47580"/>
                  <a:gd name="csY0" fmla="*/ 69463 h 69462"/>
                  <a:gd name="csX1" fmla="*/ 0 w 47580"/>
                  <a:gd name="csY1" fmla="*/ 6535 h 69462"/>
                  <a:gd name="csX2" fmla="*/ 6305 w 47580"/>
                  <a:gd name="csY2" fmla="*/ 5158 h 69462"/>
                  <a:gd name="csX3" fmla="*/ 8576 w 47580"/>
                  <a:gd name="csY3" fmla="*/ 11736 h 69462"/>
                  <a:gd name="csX4" fmla="*/ 9203 w 47580"/>
                  <a:gd name="csY4" fmla="*/ 11599 h 69462"/>
                  <a:gd name="csX5" fmla="*/ 14137 w 47580"/>
                  <a:gd name="csY5" fmla="*/ 4351 h 69462"/>
                  <a:gd name="csX6" fmla="*/ 22267 w 47580"/>
                  <a:gd name="csY6" fmla="*/ 553 h 69462"/>
                  <a:gd name="csX7" fmla="*/ 32922 w 47580"/>
                  <a:gd name="csY7" fmla="*/ 975 h 69462"/>
                  <a:gd name="csX8" fmla="*/ 41095 w 47580"/>
                  <a:gd name="csY8" fmla="*/ 7739 h 69462"/>
                  <a:gd name="csX9" fmla="*/ 46469 w 47580"/>
                  <a:gd name="csY9" fmla="*/ 21603 h 69462"/>
                  <a:gd name="csX10" fmla="*/ 47152 w 47580"/>
                  <a:gd name="csY10" fmla="*/ 35839 h 69462"/>
                  <a:gd name="csX11" fmla="*/ 42467 w 47580"/>
                  <a:gd name="csY11" fmla="*/ 45297 h 69462"/>
                  <a:gd name="csX12" fmla="*/ 33400 w 47580"/>
                  <a:gd name="csY12" fmla="*/ 50001 h 69462"/>
                  <a:gd name="csX13" fmla="*/ 27479 w 47580"/>
                  <a:gd name="csY13" fmla="*/ 50535 h 69462"/>
                  <a:gd name="csX14" fmla="*/ 22111 w 47580"/>
                  <a:gd name="csY14" fmla="*/ 49294 h 69462"/>
                  <a:gd name="csX15" fmla="*/ 17463 w 47580"/>
                  <a:gd name="csY15" fmla="*/ 46104 h 69462"/>
                  <a:gd name="csX16" fmla="*/ 16930 w 47580"/>
                  <a:gd name="csY16" fmla="*/ 46228 h 69462"/>
                  <a:gd name="csX17" fmla="*/ 21596 w 47580"/>
                  <a:gd name="csY17" fmla="*/ 67750 h 69462"/>
                  <a:gd name="csX18" fmla="*/ 13678 w 47580"/>
                  <a:gd name="csY18" fmla="*/ 69463 h 69462"/>
                  <a:gd name="csX19" fmla="*/ 29366 w 47580"/>
                  <a:gd name="csY19" fmla="*/ 43622 h 69462"/>
                  <a:gd name="csX20" fmla="*/ 36205 w 47580"/>
                  <a:gd name="csY20" fmla="*/ 40295 h 69462"/>
                  <a:gd name="csX21" fmla="*/ 39128 w 47580"/>
                  <a:gd name="csY21" fmla="*/ 33903 h 69462"/>
                  <a:gd name="csX22" fmla="*/ 38402 w 47580"/>
                  <a:gd name="csY22" fmla="*/ 24023 h 69462"/>
                  <a:gd name="csX23" fmla="*/ 37992 w 47580"/>
                  <a:gd name="csY23" fmla="*/ 22125 h 69462"/>
                  <a:gd name="csX24" fmla="*/ 34380 w 47580"/>
                  <a:gd name="csY24" fmla="*/ 12481 h 69462"/>
                  <a:gd name="csX25" fmla="*/ 29037 w 47580"/>
                  <a:gd name="csY25" fmla="*/ 8037 h 69462"/>
                  <a:gd name="csX26" fmla="*/ 21894 w 47580"/>
                  <a:gd name="csY26" fmla="*/ 7901 h 69462"/>
                  <a:gd name="csX27" fmla="*/ 15062 w 47580"/>
                  <a:gd name="csY27" fmla="*/ 11413 h 69462"/>
                  <a:gd name="csX28" fmla="*/ 12182 w 47580"/>
                  <a:gd name="csY28" fmla="*/ 18116 h 69462"/>
                  <a:gd name="csX29" fmla="*/ 12927 w 47580"/>
                  <a:gd name="csY29" fmla="*/ 27859 h 69462"/>
                  <a:gd name="csX30" fmla="*/ 13225 w 47580"/>
                  <a:gd name="csY30" fmla="*/ 29212 h 69462"/>
                  <a:gd name="csX31" fmla="*/ 15961 w 47580"/>
                  <a:gd name="csY31" fmla="*/ 37242 h 69462"/>
                  <a:gd name="csX32" fmla="*/ 19803 w 47580"/>
                  <a:gd name="csY32" fmla="*/ 41934 h 69462"/>
                  <a:gd name="csX33" fmla="*/ 24420 w 47580"/>
                  <a:gd name="csY33" fmla="*/ 43845 h 69462"/>
                  <a:gd name="csX34" fmla="*/ 29366 w 47580"/>
                  <a:gd name="csY34" fmla="*/ 43622 h 69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7580" h="69462">
                    <a:moveTo>
                      <a:pt x="13678" y="69463"/>
                    </a:moveTo>
                    <a:lnTo>
                      <a:pt x="0" y="6535"/>
                    </a:lnTo>
                    <a:lnTo>
                      <a:pt x="6305" y="5158"/>
                    </a:lnTo>
                    <a:lnTo>
                      <a:pt x="8576" y="11736"/>
                    </a:lnTo>
                    <a:lnTo>
                      <a:pt x="9203" y="11599"/>
                    </a:lnTo>
                    <a:cubicBezTo>
                      <a:pt x="10258" y="8608"/>
                      <a:pt x="11897" y="6188"/>
                      <a:pt x="14137" y="4351"/>
                    </a:cubicBezTo>
                    <a:cubicBezTo>
                      <a:pt x="16383" y="2514"/>
                      <a:pt x="19095" y="1248"/>
                      <a:pt x="22267" y="553"/>
                    </a:cubicBezTo>
                    <a:cubicBezTo>
                      <a:pt x="26226" y="-303"/>
                      <a:pt x="29782" y="-167"/>
                      <a:pt x="32922" y="975"/>
                    </a:cubicBezTo>
                    <a:cubicBezTo>
                      <a:pt x="36056" y="2117"/>
                      <a:pt x="38793" y="4376"/>
                      <a:pt x="41095" y="7739"/>
                    </a:cubicBezTo>
                    <a:cubicBezTo>
                      <a:pt x="43404" y="11103"/>
                      <a:pt x="45191" y="15720"/>
                      <a:pt x="46469" y="21603"/>
                    </a:cubicBezTo>
                    <a:cubicBezTo>
                      <a:pt x="47673" y="27139"/>
                      <a:pt x="47897" y="31868"/>
                      <a:pt x="47152" y="35839"/>
                    </a:cubicBezTo>
                    <a:cubicBezTo>
                      <a:pt x="46414" y="39811"/>
                      <a:pt x="44850" y="42951"/>
                      <a:pt x="42467" y="45297"/>
                    </a:cubicBezTo>
                    <a:cubicBezTo>
                      <a:pt x="40084" y="47631"/>
                      <a:pt x="37061" y="49207"/>
                      <a:pt x="33400" y="50001"/>
                    </a:cubicBezTo>
                    <a:cubicBezTo>
                      <a:pt x="31358" y="50448"/>
                      <a:pt x="29385" y="50622"/>
                      <a:pt x="27479" y="50535"/>
                    </a:cubicBezTo>
                    <a:cubicBezTo>
                      <a:pt x="25580" y="50448"/>
                      <a:pt x="23793" y="50026"/>
                      <a:pt x="22111" y="49294"/>
                    </a:cubicBezTo>
                    <a:cubicBezTo>
                      <a:pt x="20454" y="48561"/>
                      <a:pt x="18891" y="47494"/>
                      <a:pt x="17463" y="46104"/>
                    </a:cubicBezTo>
                    <a:lnTo>
                      <a:pt x="16930" y="46228"/>
                    </a:lnTo>
                    <a:lnTo>
                      <a:pt x="21596" y="67750"/>
                    </a:lnTo>
                    <a:lnTo>
                      <a:pt x="13678" y="69463"/>
                    </a:lnTo>
                    <a:close/>
                    <a:moveTo>
                      <a:pt x="29366" y="43622"/>
                    </a:moveTo>
                    <a:cubicBezTo>
                      <a:pt x="32308" y="42976"/>
                      <a:pt x="34585" y="41872"/>
                      <a:pt x="36205" y="40295"/>
                    </a:cubicBezTo>
                    <a:cubicBezTo>
                      <a:pt x="37794" y="38719"/>
                      <a:pt x="38780" y="36597"/>
                      <a:pt x="39128" y="33903"/>
                    </a:cubicBezTo>
                    <a:cubicBezTo>
                      <a:pt x="39500" y="31210"/>
                      <a:pt x="39252" y="27921"/>
                      <a:pt x="38402" y="24023"/>
                    </a:cubicBezTo>
                    <a:lnTo>
                      <a:pt x="37992" y="22125"/>
                    </a:lnTo>
                    <a:cubicBezTo>
                      <a:pt x="37086" y="17979"/>
                      <a:pt x="35882" y="14777"/>
                      <a:pt x="34380" y="12481"/>
                    </a:cubicBezTo>
                    <a:cubicBezTo>
                      <a:pt x="32879" y="10209"/>
                      <a:pt x="31104" y="8720"/>
                      <a:pt x="29037" y="8037"/>
                    </a:cubicBezTo>
                    <a:cubicBezTo>
                      <a:pt x="26964" y="7355"/>
                      <a:pt x="24588" y="7305"/>
                      <a:pt x="21894" y="7901"/>
                    </a:cubicBezTo>
                    <a:cubicBezTo>
                      <a:pt x="18953" y="8546"/>
                      <a:pt x="16669" y="9713"/>
                      <a:pt x="15062" y="11413"/>
                    </a:cubicBezTo>
                    <a:cubicBezTo>
                      <a:pt x="13442" y="13114"/>
                      <a:pt x="12486" y="15348"/>
                      <a:pt x="12182" y="18116"/>
                    </a:cubicBezTo>
                    <a:cubicBezTo>
                      <a:pt x="11866" y="20883"/>
                      <a:pt x="12132" y="24135"/>
                      <a:pt x="12927" y="27859"/>
                    </a:cubicBezTo>
                    <a:lnTo>
                      <a:pt x="13225" y="29212"/>
                    </a:lnTo>
                    <a:cubicBezTo>
                      <a:pt x="13951" y="32513"/>
                      <a:pt x="14863" y="35194"/>
                      <a:pt x="15961" y="37242"/>
                    </a:cubicBezTo>
                    <a:cubicBezTo>
                      <a:pt x="17066" y="39302"/>
                      <a:pt x="18351" y="40854"/>
                      <a:pt x="19803" y="41934"/>
                    </a:cubicBezTo>
                    <a:cubicBezTo>
                      <a:pt x="21267" y="42989"/>
                      <a:pt x="22806" y="43622"/>
                      <a:pt x="24420" y="43845"/>
                    </a:cubicBezTo>
                    <a:cubicBezTo>
                      <a:pt x="26046" y="44056"/>
                      <a:pt x="27684" y="43982"/>
                      <a:pt x="29366" y="4362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7" name="Forme libre 299">
                <a:extLst>
                  <a:ext uri="{FF2B5EF4-FFF2-40B4-BE49-F238E27FC236}">
                    <a16:creationId xmlns:a16="http://schemas.microsoft.com/office/drawing/2014/main" id="{5A1A7128-52F9-A6C1-98CB-6C06B8467DF7}"/>
                  </a:ext>
                </a:extLst>
              </p:cNvPr>
              <p:cNvSpPr/>
              <p:nvPr/>
            </p:nvSpPr>
            <p:spPr>
              <a:xfrm>
                <a:off x="5851602" y="2453823"/>
                <a:ext cx="24022" cy="52354"/>
              </a:xfrm>
              <a:custGeom>
                <a:avLst/>
                <a:gdLst>
                  <a:gd name="csX0" fmla="*/ 8564 w 24022"/>
                  <a:gd name="csY0" fmla="*/ 52354 h 52354"/>
                  <a:gd name="csX1" fmla="*/ 0 w 24022"/>
                  <a:gd name="csY1" fmla="*/ 4656 h 52354"/>
                  <a:gd name="csX2" fmla="*/ 6442 w 24022"/>
                  <a:gd name="csY2" fmla="*/ 3502 h 52354"/>
                  <a:gd name="csX3" fmla="*/ 8595 w 24022"/>
                  <a:gd name="csY3" fmla="*/ 11259 h 52354"/>
                  <a:gd name="csX4" fmla="*/ 9216 w 24022"/>
                  <a:gd name="csY4" fmla="*/ 11135 h 52354"/>
                  <a:gd name="csX5" fmla="*/ 10444 w 24022"/>
                  <a:gd name="csY5" fmla="*/ 6468 h 52354"/>
                  <a:gd name="csX6" fmla="*/ 13287 w 24022"/>
                  <a:gd name="csY6" fmla="*/ 2496 h 52354"/>
                  <a:gd name="csX7" fmla="*/ 18400 w 24022"/>
                  <a:gd name="csY7" fmla="*/ 225 h 52354"/>
                  <a:gd name="csX8" fmla="*/ 20945 w 24022"/>
                  <a:gd name="csY8" fmla="*/ 2 h 52354"/>
                  <a:gd name="csX9" fmla="*/ 22713 w 24022"/>
                  <a:gd name="csY9" fmla="*/ 200 h 52354"/>
                  <a:gd name="csX10" fmla="*/ 24023 w 24022"/>
                  <a:gd name="csY10" fmla="*/ 7548 h 52354"/>
                  <a:gd name="csX11" fmla="*/ 21032 w 24022"/>
                  <a:gd name="csY11" fmla="*/ 8069 h 52354"/>
                  <a:gd name="csX12" fmla="*/ 15906 w 24022"/>
                  <a:gd name="csY12" fmla="*/ 10080 h 52354"/>
                  <a:gd name="csX13" fmla="*/ 12765 w 24022"/>
                  <a:gd name="csY13" fmla="*/ 13679 h 52354"/>
                  <a:gd name="csX14" fmla="*/ 11450 w 24022"/>
                  <a:gd name="csY14" fmla="*/ 18594 h 52354"/>
                  <a:gd name="csX15" fmla="*/ 11791 w 24022"/>
                  <a:gd name="csY15" fmla="*/ 24353 h 52354"/>
                  <a:gd name="csX16" fmla="*/ 16563 w 24022"/>
                  <a:gd name="csY16" fmla="*/ 50927 h 52354"/>
                  <a:gd name="csX17" fmla="*/ 8564 w 24022"/>
                  <a:gd name="csY17" fmla="*/ 52354 h 52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022" h="52354">
                    <a:moveTo>
                      <a:pt x="8564" y="52354"/>
                    </a:moveTo>
                    <a:lnTo>
                      <a:pt x="0" y="4656"/>
                    </a:lnTo>
                    <a:lnTo>
                      <a:pt x="6442" y="3502"/>
                    </a:lnTo>
                    <a:lnTo>
                      <a:pt x="8595" y="11259"/>
                    </a:lnTo>
                    <a:lnTo>
                      <a:pt x="9216" y="11135"/>
                    </a:lnTo>
                    <a:cubicBezTo>
                      <a:pt x="9445" y="9534"/>
                      <a:pt x="9842" y="7982"/>
                      <a:pt x="10444" y="6468"/>
                    </a:cubicBezTo>
                    <a:cubicBezTo>
                      <a:pt x="11046" y="4966"/>
                      <a:pt x="11983" y="3638"/>
                      <a:pt x="13287" y="2496"/>
                    </a:cubicBezTo>
                    <a:cubicBezTo>
                      <a:pt x="14584" y="1367"/>
                      <a:pt x="16284" y="610"/>
                      <a:pt x="18400" y="225"/>
                    </a:cubicBezTo>
                    <a:cubicBezTo>
                      <a:pt x="19306" y="51"/>
                      <a:pt x="20150" y="-11"/>
                      <a:pt x="20945" y="2"/>
                    </a:cubicBezTo>
                    <a:cubicBezTo>
                      <a:pt x="21727" y="14"/>
                      <a:pt x="22298" y="76"/>
                      <a:pt x="22713" y="200"/>
                    </a:cubicBezTo>
                    <a:lnTo>
                      <a:pt x="24023" y="7548"/>
                    </a:lnTo>
                    <a:lnTo>
                      <a:pt x="21032" y="8069"/>
                    </a:lnTo>
                    <a:cubicBezTo>
                      <a:pt x="18971" y="8454"/>
                      <a:pt x="17258" y="9112"/>
                      <a:pt x="15906" y="10080"/>
                    </a:cubicBezTo>
                    <a:cubicBezTo>
                      <a:pt x="14547" y="11036"/>
                      <a:pt x="13510" y="12239"/>
                      <a:pt x="12765" y="13679"/>
                    </a:cubicBezTo>
                    <a:cubicBezTo>
                      <a:pt x="12033" y="15131"/>
                      <a:pt x="11593" y="16770"/>
                      <a:pt x="11450" y="18594"/>
                    </a:cubicBezTo>
                    <a:cubicBezTo>
                      <a:pt x="11319" y="20431"/>
                      <a:pt x="11425" y="22343"/>
                      <a:pt x="11791" y="24353"/>
                    </a:cubicBezTo>
                    <a:lnTo>
                      <a:pt x="16563" y="50927"/>
                    </a:lnTo>
                    <a:lnTo>
                      <a:pt x="8564" y="52354"/>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8" name="Forme libre 300">
                <a:extLst>
                  <a:ext uri="{FF2B5EF4-FFF2-40B4-BE49-F238E27FC236}">
                    <a16:creationId xmlns:a16="http://schemas.microsoft.com/office/drawing/2014/main" id="{6A31433F-80C7-C785-AEAB-B41C2FAADA50}"/>
                  </a:ext>
                </a:extLst>
              </p:cNvPr>
              <p:cNvSpPr/>
              <p:nvPr/>
            </p:nvSpPr>
            <p:spPr>
              <a:xfrm>
                <a:off x="5890946" y="2447376"/>
                <a:ext cx="45789" cy="50882"/>
              </a:xfrm>
              <a:custGeom>
                <a:avLst/>
                <a:gdLst>
                  <a:gd name="csX0" fmla="*/ 26519 w 45789"/>
                  <a:gd name="csY0" fmla="*/ 50522 h 50882"/>
                  <a:gd name="csX1" fmla="*/ 13871 w 45789"/>
                  <a:gd name="csY1" fmla="*/ 49592 h 50882"/>
                  <a:gd name="csX2" fmla="*/ 5121 w 45789"/>
                  <a:gd name="csY2" fmla="*/ 42418 h 50882"/>
                  <a:gd name="csX3" fmla="*/ 504 w 45789"/>
                  <a:gd name="csY3" fmla="*/ 28641 h 50882"/>
                  <a:gd name="csX4" fmla="*/ 1081 w 45789"/>
                  <a:gd name="csY4" fmla="*/ 14094 h 50882"/>
                  <a:gd name="csX5" fmla="*/ 7479 w 45789"/>
                  <a:gd name="csY5" fmla="*/ 4798 h 50882"/>
                  <a:gd name="csX6" fmla="*/ 19370 w 45789"/>
                  <a:gd name="csY6" fmla="*/ 354 h 50882"/>
                  <a:gd name="csX7" fmla="*/ 32023 w 45789"/>
                  <a:gd name="csY7" fmla="*/ 1298 h 50882"/>
                  <a:gd name="csX8" fmla="*/ 40718 w 45789"/>
                  <a:gd name="csY8" fmla="*/ 8434 h 50882"/>
                  <a:gd name="csX9" fmla="*/ 45285 w 45789"/>
                  <a:gd name="csY9" fmla="*/ 22249 h 50882"/>
                  <a:gd name="csX10" fmla="*/ 44758 w 45789"/>
                  <a:gd name="csY10" fmla="*/ 36758 h 50882"/>
                  <a:gd name="csX11" fmla="*/ 38409 w 45789"/>
                  <a:gd name="csY11" fmla="*/ 46091 h 50882"/>
                  <a:gd name="csX12" fmla="*/ 26519 w 45789"/>
                  <a:gd name="csY12" fmla="*/ 50522 h 50882"/>
                  <a:gd name="csX13" fmla="*/ 25557 w 45789"/>
                  <a:gd name="csY13" fmla="*/ 43770 h 50882"/>
                  <a:gd name="csX14" fmla="*/ 33054 w 45789"/>
                  <a:gd name="csY14" fmla="*/ 40841 h 50882"/>
                  <a:gd name="csX15" fmla="*/ 36932 w 45789"/>
                  <a:gd name="csY15" fmla="*/ 34474 h 50882"/>
                  <a:gd name="csX16" fmla="*/ 37131 w 45789"/>
                  <a:gd name="csY16" fmla="*/ 24445 h 50882"/>
                  <a:gd name="csX17" fmla="*/ 36851 w 45789"/>
                  <a:gd name="csY17" fmla="*/ 22435 h 50882"/>
                  <a:gd name="csX18" fmla="*/ 33848 w 45789"/>
                  <a:gd name="csY18" fmla="*/ 12816 h 50882"/>
                  <a:gd name="csX19" fmla="*/ 28337 w 45789"/>
                  <a:gd name="csY19" fmla="*/ 7826 h 50882"/>
                  <a:gd name="csX20" fmla="*/ 20325 w 45789"/>
                  <a:gd name="csY20" fmla="*/ 7106 h 50882"/>
                  <a:gd name="csX21" fmla="*/ 12785 w 45789"/>
                  <a:gd name="csY21" fmla="*/ 10048 h 50882"/>
                  <a:gd name="csX22" fmla="*/ 8900 w 45789"/>
                  <a:gd name="csY22" fmla="*/ 16378 h 50882"/>
                  <a:gd name="csX23" fmla="*/ 8751 w 45789"/>
                  <a:gd name="csY23" fmla="*/ 26444 h 50882"/>
                  <a:gd name="csX24" fmla="*/ 9031 w 45789"/>
                  <a:gd name="csY24" fmla="*/ 28442 h 50882"/>
                  <a:gd name="csX25" fmla="*/ 11997 w 45789"/>
                  <a:gd name="csY25" fmla="*/ 38036 h 50882"/>
                  <a:gd name="csX26" fmla="*/ 17502 w 45789"/>
                  <a:gd name="csY26" fmla="*/ 43063 h 50882"/>
                  <a:gd name="csX27" fmla="*/ 25557 w 45789"/>
                  <a:gd name="csY27" fmla="*/ 43770 h 50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5789" h="50882">
                    <a:moveTo>
                      <a:pt x="26519" y="50522"/>
                    </a:moveTo>
                    <a:cubicBezTo>
                      <a:pt x="21660" y="51217"/>
                      <a:pt x="17446" y="50907"/>
                      <a:pt x="13871" y="49592"/>
                    </a:cubicBezTo>
                    <a:cubicBezTo>
                      <a:pt x="10297" y="48276"/>
                      <a:pt x="7380" y="45880"/>
                      <a:pt x="5121" y="42418"/>
                    </a:cubicBezTo>
                    <a:cubicBezTo>
                      <a:pt x="2856" y="38955"/>
                      <a:pt x="1311" y="34362"/>
                      <a:pt x="504" y="28641"/>
                    </a:cubicBezTo>
                    <a:cubicBezTo>
                      <a:pt x="-322" y="22869"/>
                      <a:pt x="-135" y="18016"/>
                      <a:pt x="1081" y="14094"/>
                    </a:cubicBezTo>
                    <a:cubicBezTo>
                      <a:pt x="2285" y="10160"/>
                      <a:pt x="4426" y="7069"/>
                      <a:pt x="7479" y="4798"/>
                    </a:cubicBezTo>
                    <a:cubicBezTo>
                      <a:pt x="10539" y="2526"/>
                      <a:pt x="14498" y="1049"/>
                      <a:pt x="19370" y="354"/>
                    </a:cubicBezTo>
                    <a:cubicBezTo>
                      <a:pt x="24223" y="-328"/>
                      <a:pt x="28436" y="-30"/>
                      <a:pt x="32023" y="1298"/>
                    </a:cubicBezTo>
                    <a:cubicBezTo>
                      <a:pt x="35585" y="2626"/>
                      <a:pt x="38490" y="4996"/>
                      <a:pt x="40718" y="8434"/>
                    </a:cubicBezTo>
                    <a:cubicBezTo>
                      <a:pt x="42939" y="11860"/>
                      <a:pt x="44460" y="16477"/>
                      <a:pt x="45285" y="22249"/>
                    </a:cubicBezTo>
                    <a:cubicBezTo>
                      <a:pt x="46104" y="27970"/>
                      <a:pt x="45924" y="32811"/>
                      <a:pt x="44758" y="36758"/>
                    </a:cubicBezTo>
                    <a:cubicBezTo>
                      <a:pt x="43585" y="40705"/>
                      <a:pt x="41469" y="43820"/>
                      <a:pt x="38409" y="46091"/>
                    </a:cubicBezTo>
                    <a:cubicBezTo>
                      <a:pt x="35343" y="48350"/>
                      <a:pt x="31384" y="49827"/>
                      <a:pt x="26519" y="50522"/>
                    </a:cubicBezTo>
                    <a:close/>
                    <a:moveTo>
                      <a:pt x="25557" y="43770"/>
                    </a:moveTo>
                    <a:cubicBezTo>
                      <a:pt x="28660" y="43336"/>
                      <a:pt x="31161" y="42356"/>
                      <a:pt x="33054" y="40841"/>
                    </a:cubicBezTo>
                    <a:cubicBezTo>
                      <a:pt x="34952" y="39339"/>
                      <a:pt x="36237" y="37217"/>
                      <a:pt x="36932" y="34474"/>
                    </a:cubicBezTo>
                    <a:cubicBezTo>
                      <a:pt x="37627" y="31744"/>
                      <a:pt x="37702" y="28392"/>
                      <a:pt x="37131" y="24445"/>
                    </a:cubicBezTo>
                    <a:lnTo>
                      <a:pt x="36851" y="22435"/>
                    </a:lnTo>
                    <a:cubicBezTo>
                      <a:pt x="36274" y="18413"/>
                      <a:pt x="35269" y="15211"/>
                      <a:pt x="33848" y="12816"/>
                    </a:cubicBezTo>
                    <a:cubicBezTo>
                      <a:pt x="32414" y="10408"/>
                      <a:pt x="30584" y="8745"/>
                      <a:pt x="28337" y="7826"/>
                    </a:cubicBezTo>
                    <a:cubicBezTo>
                      <a:pt x="26103" y="6908"/>
                      <a:pt x="23428" y="6672"/>
                      <a:pt x="20325" y="7106"/>
                    </a:cubicBezTo>
                    <a:cubicBezTo>
                      <a:pt x="17222" y="7541"/>
                      <a:pt x="14703" y="8534"/>
                      <a:pt x="12785" y="10048"/>
                    </a:cubicBezTo>
                    <a:cubicBezTo>
                      <a:pt x="10855" y="11562"/>
                      <a:pt x="9571" y="13672"/>
                      <a:pt x="8900" y="16378"/>
                    </a:cubicBezTo>
                    <a:cubicBezTo>
                      <a:pt x="8224" y="19071"/>
                      <a:pt x="8187" y="22435"/>
                      <a:pt x="8751" y="26444"/>
                    </a:cubicBezTo>
                    <a:lnTo>
                      <a:pt x="9031" y="28442"/>
                    </a:lnTo>
                    <a:cubicBezTo>
                      <a:pt x="9602" y="32401"/>
                      <a:pt x="10582" y="35591"/>
                      <a:pt x="11997" y="38036"/>
                    </a:cubicBezTo>
                    <a:cubicBezTo>
                      <a:pt x="13387" y="40469"/>
                      <a:pt x="15224" y="42145"/>
                      <a:pt x="17502" y="43063"/>
                    </a:cubicBezTo>
                    <a:cubicBezTo>
                      <a:pt x="19773" y="43981"/>
                      <a:pt x="22466" y="44230"/>
                      <a:pt x="25557" y="43770"/>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79" name="Forme libre 301">
                <a:extLst>
                  <a:ext uri="{FF2B5EF4-FFF2-40B4-BE49-F238E27FC236}">
                    <a16:creationId xmlns:a16="http://schemas.microsoft.com/office/drawing/2014/main" id="{5659DF5B-9E2C-8A17-604C-97C1B43B1408}"/>
                  </a:ext>
                </a:extLst>
              </p:cNvPr>
              <p:cNvSpPr/>
              <p:nvPr/>
            </p:nvSpPr>
            <p:spPr>
              <a:xfrm>
                <a:off x="5951867" y="2440443"/>
                <a:ext cx="40785" cy="50790"/>
              </a:xfrm>
              <a:custGeom>
                <a:avLst/>
                <a:gdLst>
                  <a:gd name="csX0" fmla="*/ 22294 w 40785"/>
                  <a:gd name="csY0" fmla="*/ 50580 h 50790"/>
                  <a:gd name="csX1" fmla="*/ 13482 w 40785"/>
                  <a:gd name="csY1" fmla="*/ 50443 h 50790"/>
                  <a:gd name="csX2" fmla="*/ 6947 w 40785"/>
                  <a:gd name="csY2" fmla="*/ 48122 h 50790"/>
                  <a:gd name="csX3" fmla="*/ 2734 w 40785"/>
                  <a:gd name="csY3" fmla="*/ 43915 h 50790"/>
                  <a:gd name="csX4" fmla="*/ 853 w 40785"/>
                  <a:gd name="csY4" fmla="*/ 37982 h 50790"/>
                  <a:gd name="csX5" fmla="*/ 760 w 40785"/>
                  <a:gd name="csY5" fmla="*/ 37113 h 50790"/>
                  <a:gd name="csX6" fmla="*/ 785 w 40785"/>
                  <a:gd name="csY6" fmla="*/ 36431 h 50790"/>
                  <a:gd name="csX7" fmla="*/ 8766 w 40785"/>
                  <a:gd name="csY7" fmla="*/ 35624 h 50790"/>
                  <a:gd name="csX8" fmla="*/ 8729 w 40785"/>
                  <a:gd name="csY8" fmla="*/ 36269 h 50790"/>
                  <a:gd name="csX9" fmla="*/ 8791 w 40785"/>
                  <a:gd name="csY9" fmla="*/ 36828 h 50790"/>
                  <a:gd name="csX10" fmla="*/ 10987 w 40785"/>
                  <a:gd name="csY10" fmla="*/ 41706 h 50790"/>
                  <a:gd name="csX11" fmla="*/ 15698 w 40785"/>
                  <a:gd name="csY11" fmla="*/ 43828 h 50790"/>
                  <a:gd name="csX12" fmla="*/ 22083 w 40785"/>
                  <a:gd name="csY12" fmla="*/ 43927 h 50790"/>
                  <a:gd name="csX13" fmla="*/ 27607 w 40785"/>
                  <a:gd name="csY13" fmla="*/ 42599 h 50790"/>
                  <a:gd name="csX14" fmla="*/ 31454 w 40785"/>
                  <a:gd name="csY14" fmla="*/ 39794 h 50790"/>
                  <a:gd name="csX15" fmla="*/ 32553 w 40785"/>
                  <a:gd name="csY15" fmla="*/ 35562 h 50790"/>
                  <a:gd name="csX16" fmla="*/ 30114 w 40785"/>
                  <a:gd name="csY16" fmla="*/ 31131 h 50790"/>
                  <a:gd name="csX17" fmla="*/ 24684 w 40785"/>
                  <a:gd name="csY17" fmla="*/ 29120 h 50790"/>
                  <a:gd name="csX18" fmla="*/ 17789 w 40785"/>
                  <a:gd name="csY18" fmla="*/ 27867 h 50790"/>
                  <a:gd name="csX19" fmla="*/ 11751 w 40785"/>
                  <a:gd name="csY19" fmla="*/ 26625 h 50790"/>
                  <a:gd name="csX20" fmla="*/ 6234 w 40785"/>
                  <a:gd name="csY20" fmla="*/ 24677 h 50790"/>
                  <a:gd name="csX21" fmla="*/ 2094 w 40785"/>
                  <a:gd name="csY21" fmla="*/ 21251 h 50790"/>
                  <a:gd name="csX22" fmla="*/ 78 w 40785"/>
                  <a:gd name="csY22" fmla="*/ 15467 h 50790"/>
                  <a:gd name="csX23" fmla="*/ 841 w 40785"/>
                  <a:gd name="csY23" fmla="*/ 9659 h 50790"/>
                  <a:gd name="csX24" fmla="*/ 4223 w 40785"/>
                  <a:gd name="csY24" fmla="*/ 5054 h 50790"/>
                  <a:gd name="csX25" fmla="*/ 9976 w 40785"/>
                  <a:gd name="csY25" fmla="*/ 1839 h 50790"/>
                  <a:gd name="csX26" fmla="*/ 17721 w 40785"/>
                  <a:gd name="csY26" fmla="*/ 189 h 50790"/>
                  <a:gd name="csX27" fmla="*/ 25850 w 40785"/>
                  <a:gd name="csY27" fmla="*/ 400 h 50790"/>
                  <a:gd name="csX28" fmla="*/ 31851 w 40785"/>
                  <a:gd name="csY28" fmla="*/ 2671 h 50790"/>
                  <a:gd name="csX29" fmla="*/ 35662 w 40785"/>
                  <a:gd name="csY29" fmla="*/ 6506 h 50790"/>
                  <a:gd name="csX30" fmla="*/ 37257 w 40785"/>
                  <a:gd name="csY30" fmla="*/ 11396 h 50790"/>
                  <a:gd name="csX31" fmla="*/ 37362 w 40785"/>
                  <a:gd name="csY31" fmla="*/ 12439 h 50790"/>
                  <a:gd name="csX32" fmla="*/ 37362 w 40785"/>
                  <a:gd name="csY32" fmla="*/ 13233 h 50790"/>
                  <a:gd name="csX33" fmla="*/ 29481 w 40785"/>
                  <a:gd name="csY33" fmla="*/ 14015 h 50790"/>
                  <a:gd name="csX34" fmla="*/ 29375 w 40785"/>
                  <a:gd name="csY34" fmla="*/ 13010 h 50790"/>
                  <a:gd name="csX35" fmla="*/ 28054 w 40785"/>
                  <a:gd name="csY35" fmla="*/ 9584 h 50790"/>
                  <a:gd name="csX36" fmla="*/ 24473 w 40785"/>
                  <a:gd name="csY36" fmla="*/ 7151 h 50790"/>
                  <a:gd name="csX37" fmla="*/ 17913 w 40785"/>
                  <a:gd name="csY37" fmla="*/ 6742 h 50790"/>
                  <a:gd name="csX38" fmla="*/ 13377 w 40785"/>
                  <a:gd name="csY38" fmla="*/ 7611 h 50790"/>
                  <a:gd name="csX39" fmla="*/ 10299 w 40785"/>
                  <a:gd name="csY39" fmla="*/ 9212 h 50790"/>
                  <a:gd name="csX40" fmla="*/ 8555 w 40785"/>
                  <a:gd name="csY40" fmla="*/ 11421 h 50790"/>
                  <a:gd name="csX41" fmla="*/ 8182 w 40785"/>
                  <a:gd name="csY41" fmla="*/ 14102 h 50790"/>
                  <a:gd name="csX42" fmla="*/ 10112 w 40785"/>
                  <a:gd name="csY42" fmla="*/ 17627 h 50790"/>
                  <a:gd name="csX43" fmla="*/ 14500 w 40785"/>
                  <a:gd name="csY43" fmla="*/ 19315 h 50790"/>
                  <a:gd name="csX44" fmla="*/ 20309 w 40785"/>
                  <a:gd name="csY44" fmla="*/ 20581 h 50790"/>
                  <a:gd name="csX45" fmla="*/ 27067 w 40785"/>
                  <a:gd name="csY45" fmla="*/ 21810 h 50790"/>
                  <a:gd name="csX46" fmla="*/ 33440 w 40785"/>
                  <a:gd name="csY46" fmla="*/ 23622 h 50790"/>
                  <a:gd name="csX47" fmla="*/ 38330 w 40785"/>
                  <a:gd name="csY47" fmla="*/ 27159 h 50790"/>
                  <a:gd name="csX48" fmla="*/ 40689 w 40785"/>
                  <a:gd name="csY48" fmla="*/ 33638 h 50790"/>
                  <a:gd name="csX49" fmla="*/ 39894 w 40785"/>
                  <a:gd name="csY49" fmla="*/ 40477 h 50790"/>
                  <a:gd name="csX50" fmla="*/ 36183 w 40785"/>
                  <a:gd name="csY50" fmla="*/ 45578 h 50790"/>
                  <a:gd name="csX51" fmla="*/ 30145 w 40785"/>
                  <a:gd name="csY51" fmla="*/ 48904 h 50790"/>
                  <a:gd name="csX52" fmla="*/ 22294 w 40785"/>
                  <a:gd name="csY52" fmla="*/ 50580 h 50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40785" h="50790">
                    <a:moveTo>
                      <a:pt x="22294" y="50580"/>
                    </a:moveTo>
                    <a:cubicBezTo>
                      <a:pt x="18987" y="50903"/>
                      <a:pt x="16051" y="50853"/>
                      <a:pt x="13482" y="50443"/>
                    </a:cubicBezTo>
                    <a:cubicBezTo>
                      <a:pt x="10894" y="50009"/>
                      <a:pt x="8741" y="49240"/>
                      <a:pt x="6947" y="48122"/>
                    </a:cubicBezTo>
                    <a:cubicBezTo>
                      <a:pt x="5179" y="47005"/>
                      <a:pt x="3758" y="45603"/>
                      <a:pt x="2734" y="43915"/>
                    </a:cubicBezTo>
                    <a:cubicBezTo>
                      <a:pt x="1697" y="42227"/>
                      <a:pt x="1077" y="40253"/>
                      <a:pt x="853" y="37982"/>
                    </a:cubicBezTo>
                    <a:cubicBezTo>
                      <a:pt x="816" y="37684"/>
                      <a:pt x="791" y="37399"/>
                      <a:pt x="760" y="37113"/>
                    </a:cubicBezTo>
                    <a:cubicBezTo>
                      <a:pt x="735" y="36840"/>
                      <a:pt x="735" y="36617"/>
                      <a:pt x="785" y="36431"/>
                    </a:cubicBezTo>
                    <a:lnTo>
                      <a:pt x="8766" y="35624"/>
                    </a:lnTo>
                    <a:cubicBezTo>
                      <a:pt x="8722" y="35872"/>
                      <a:pt x="8704" y="36096"/>
                      <a:pt x="8729" y="36269"/>
                    </a:cubicBezTo>
                    <a:cubicBezTo>
                      <a:pt x="8753" y="36455"/>
                      <a:pt x="8772" y="36642"/>
                      <a:pt x="8791" y="36828"/>
                    </a:cubicBezTo>
                    <a:cubicBezTo>
                      <a:pt x="9057" y="38963"/>
                      <a:pt x="9796" y="40589"/>
                      <a:pt x="10987" y="41706"/>
                    </a:cubicBezTo>
                    <a:cubicBezTo>
                      <a:pt x="12185" y="42810"/>
                      <a:pt x="13755" y="43518"/>
                      <a:pt x="15698" y="43828"/>
                    </a:cubicBezTo>
                    <a:cubicBezTo>
                      <a:pt x="17640" y="44113"/>
                      <a:pt x="19769" y="44163"/>
                      <a:pt x="22083" y="43927"/>
                    </a:cubicBezTo>
                    <a:cubicBezTo>
                      <a:pt x="24107" y="43716"/>
                      <a:pt x="25944" y="43269"/>
                      <a:pt x="27607" y="42599"/>
                    </a:cubicBezTo>
                    <a:cubicBezTo>
                      <a:pt x="29270" y="41904"/>
                      <a:pt x="30548" y="40961"/>
                      <a:pt x="31454" y="39794"/>
                    </a:cubicBezTo>
                    <a:cubicBezTo>
                      <a:pt x="32354" y="38628"/>
                      <a:pt x="32720" y="37213"/>
                      <a:pt x="32553" y="35562"/>
                    </a:cubicBezTo>
                    <a:cubicBezTo>
                      <a:pt x="32342" y="33551"/>
                      <a:pt x="31541" y="32062"/>
                      <a:pt x="30114" y="31131"/>
                    </a:cubicBezTo>
                    <a:cubicBezTo>
                      <a:pt x="28687" y="30200"/>
                      <a:pt x="26887" y="29517"/>
                      <a:pt x="24684" y="29120"/>
                    </a:cubicBezTo>
                    <a:cubicBezTo>
                      <a:pt x="22487" y="28735"/>
                      <a:pt x="20185" y="28313"/>
                      <a:pt x="17789" y="27867"/>
                    </a:cubicBezTo>
                    <a:cubicBezTo>
                      <a:pt x="15797" y="27519"/>
                      <a:pt x="13768" y="27109"/>
                      <a:pt x="11751" y="26625"/>
                    </a:cubicBezTo>
                    <a:cubicBezTo>
                      <a:pt x="9715" y="26141"/>
                      <a:pt x="7891" y="25496"/>
                      <a:pt x="6234" y="24677"/>
                    </a:cubicBezTo>
                    <a:cubicBezTo>
                      <a:pt x="4577" y="23858"/>
                      <a:pt x="3193" y="22703"/>
                      <a:pt x="2094" y="21251"/>
                    </a:cubicBezTo>
                    <a:cubicBezTo>
                      <a:pt x="984" y="19787"/>
                      <a:pt x="326" y="17850"/>
                      <a:pt x="78" y="15467"/>
                    </a:cubicBezTo>
                    <a:cubicBezTo>
                      <a:pt x="-146" y="13332"/>
                      <a:pt x="115" y="11396"/>
                      <a:pt x="841" y="9659"/>
                    </a:cubicBezTo>
                    <a:cubicBezTo>
                      <a:pt x="1567" y="7921"/>
                      <a:pt x="2690" y="6382"/>
                      <a:pt x="4223" y="5054"/>
                    </a:cubicBezTo>
                    <a:cubicBezTo>
                      <a:pt x="5762" y="3726"/>
                      <a:pt x="7674" y="2658"/>
                      <a:pt x="9976" y="1839"/>
                    </a:cubicBezTo>
                    <a:cubicBezTo>
                      <a:pt x="12266" y="1020"/>
                      <a:pt x="14847" y="486"/>
                      <a:pt x="17721" y="189"/>
                    </a:cubicBezTo>
                    <a:cubicBezTo>
                      <a:pt x="20780" y="-122"/>
                      <a:pt x="23486" y="-47"/>
                      <a:pt x="25850" y="400"/>
                    </a:cubicBezTo>
                    <a:cubicBezTo>
                      <a:pt x="28202" y="846"/>
                      <a:pt x="30213" y="1591"/>
                      <a:pt x="31851" y="2671"/>
                    </a:cubicBezTo>
                    <a:cubicBezTo>
                      <a:pt x="33508" y="3738"/>
                      <a:pt x="34781" y="5017"/>
                      <a:pt x="35662" y="6506"/>
                    </a:cubicBezTo>
                    <a:cubicBezTo>
                      <a:pt x="36562" y="7983"/>
                      <a:pt x="37089" y="9609"/>
                      <a:pt x="37257" y="11396"/>
                    </a:cubicBezTo>
                    <a:cubicBezTo>
                      <a:pt x="37313" y="11756"/>
                      <a:pt x="37337" y="12104"/>
                      <a:pt x="37362" y="12439"/>
                    </a:cubicBezTo>
                    <a:cubicBezTo>
                      <a:pt x="37412" y="12774"/>
                      <a:pt x="37406" y="13047"/>
                      <a:pt x="37362" y="13233"/>
                    </a:cubicBezTo>
                    <a:lnTo>
                      <a:pt x="29481" y="14015"/>
                    </a:lnTo>
                    <a:lnTo>
                      <a:pt x="29375" y="13010"/>
                    </a:lnTo>
                    <a:cubicBezTo>
                      <a:pt x="29245" y="11793"/>
                      <a:pt x="28811" y="10639"/>
                      <a:pt x="28054" y="9584"/>
                    </a:cubicBezTo>
                    <a:cubicBezTo>
                      <a:pt x="27309" y="8504"/>
                      <a:pt x="26111" y="7698"/>
                      <a:pt x="24473" y="7151"/>
                    </a:cubicBezTo>
                    <a:cubicBezTo>
                      <a:pt x="22853" y="6605"/>
                      <a:pt x="20656" y="6469"/>
                      <a:pt x="17913" y="6742"/>
                    </a:cubicBezTo>
                    <a:cubicBezTo>
                      <a:pt x="16144" y="6928"/>
                      <a:pt x="14630" y="7214"/>
                      <a:pt x="13377" y="7611"/>
                    </a:cubicBezTo>
                    <a:cubicBezTo>
                      <a:pt x="12111" y="8020"/>
                      <a:pt x="11087" y="8554"/>
                      <a:pt x="10299" y="9212"/>
                    </a:cubicBezTo>
                    <a:cubicBezTo>
                      <a:pt x="9498" y="9894"/>
                      <a:pt x="8915" y="10627"/>
                      <a:pt x="8555" y="11421"/>
                    </a:cubicBezTo>
                    <a:cubicBezTo>
                      <a:pt x="8213" y="12240"/>
                      <a:pt x="8083" y="13134"/>
                      <a:pt x="8182" y="14102"/>
                    </a:cubicBezTo>
                    <a:cubicBezTo>
                      <a:pt x="8350" y="15691"/>
                      <a:pt x="8983" y="16870"/>
                      <a:pt x="10112" y="17627"/>
                    </a:cubicBezTo>
                    <a:cubicBezTo>
                      <a:pt x="11236" y="18372"/>
                      <a:pt x="12694" y="18930"/>
                      <a:pt x="14500" y="19315"/>
                    </a:cubicBezTo>
                    <a:cubicBezTo>
                      <a:pt x="16293" y="19687"/>
                      <a:pt x="18236" y="20109"/>
                      <a:pt x="20309" y="20581"/>
                    </a:cubicBezTo>
                    <a:cubicBezTo>
                      <a:pt x="22512" y="20978"/>
                      <a:pt x="24764" y="21388"/>
                      <a:pt x="27067" y="21810"/>
                    </a:cubicBezTo>
                    <a:cubicBezTo>
                      <a:pt x="29357" y="22232"/>
                      <a:pt x="31479" y="22840"/>
                      <a:pt x="33440" y="23622"/>
                    </a:cubicBezTo>
                    <a:cubicBezTo>
                      <a:pt x="35401" y="24416"/>
                      <a:pt x="37033" y="25595"/>
                      <a:pt x="38330" y="27159"/>
                    </a:cubicBezTo>
                    <a:cubicBezTo>
                      <a:pt x="39627" y="28723"/>
                      <a:pt x="40422" y="30895"/>
                      <a:pt x="40689" y="33638"/>
                    </a:cubicBezTo>
                    <a:cubicBezTo>
                      <a:pt x="40949" y="36195"/>
                      <a:pt x="40682" y="38491"/>
                      <a:pt x="39894" y="40477"/>
                    </a:cubicBezTo>
                    <a:cubicBezTo>
                      <a:pt x="39112" y="42475"/>
                      <a:pt x="37884" y="44176"/>
                      <a:pt x="36183" y="45578"/>
                    </a:cubicBezTo>
                    <a:cubicBezTo>
                      <a:pt x="34508" y="46968"/>
                      <a:pt x="32503" y="48085"/>
                      <a:pt x="30145" y="48904"/>
                    </a:cubicBezTo>
                    <a:cubicBezTo>
                      <a:pt x="27774" y="49724"/>
                      <a:pt x="25168" y="50295"/>
                      <a:pt x="22294" y="50580"/>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0" name="Forme libre 302">
                <a:extLst>
                  <a:ext uri="{FF2B5EF4-FFF2-40B4-BE49-F238E27FC236}">
                    <a16:creationId xmlns:a16="http://schemas.microsoft.com/office/drawing/2014/main" id="{113C4C45-F52B-74E0-FBD7-0EDFD3F5D7CC}"/>
                  </a:ext>
                </a:extLst>
              </p:cNvPr>
              <p:cNvSpPr/>
              <p:nvPr/>
            </p:nvSpPr>
            <p:spPr>
              <a:xfrm>
                <a:off x="6009101" y="2435684"/>
                <a:ext cx="43622" cy="66770"/>
              </a:xfrm>
              <a:custGeom>
                <a:avLst/>
                <a:gdLst>
                  <a:gd name="csX0" fmla="*/ 3661 w 43622"/>
                  <a:gd name="csY0" fmla="*/ 66770 h 66770"/>
                  <a:gd name="csX1" fmla="*/ 0 w 43622"/>
                  <a:gd name="csY1" fmla="*/ 2465 h 66770"/>
                  <a:gd name="csX2" fmla="*/ 6435 w 43622"/>
                  <a:gd name="csY2" fmla="*/ 2093 h 66770"/>
                  <a:gd name="csX3" fmla="*/ 7658 w 43622"/>
                  <a:gd name="csY3" fmla="*/ 8944 h 66770"/>
                  <a:gd name="csX4" fmla="*/ 8291 w 43622"/>
                  <a:gd name="csY4" fmla="*/ 8907 h 66770"/>
                  <a:gd name="csX5" fmla="*/ 14298 w 43622"/>
                  <a:gd name="csY5" fmla="*/ 2527 h 66770"/>
                  <a:gd name="csX6" fmla="*/ 22924 w 43622"/>
                  <a:gd name="csY6" fmla="*/ 45 h 66770"/>
                  <a:gd name="csX7" fmla="*/ 33375 w 43622"/>
                  <a:gd name="csY7" fmla="*/ 2130 h 66770"/>
                  <a:gd name="csX8" fmla="*/ 40388 w 43622"/>
                  <a:gd name="csY8" fmla="*/ 10073 h 66770"/>
                  <a:gd name="csX9" fmla="*/ 43528 w 43622"/>
                  <a:gd name="csY9" fmla="*/ 24620 h 66770"/>
                  <a:gd name="csX10" fmla="*/ 41983 w 43622"/>
                  <a:gd name="csY10" fmla="*/ 38782 h 66770"/>
                  <a:gd name="csX11" fmla="*/ 35882 w 43622"/>
                  <a:gd name="csY11" fmla="*/ 47383 h 66770"/>
                  <a:gd name="csX12" fmla="*/ 26189 w 43622"/>
                  <a:gd name="csY12" fmla="*/ 50622 h 66770"/>
                  <a:gd name="csX13" fmla="*/ 20268 w 43622"/>
                  <a:gd name="csY13" fmla="*/ 50225 h 66770"/>
                  <a:gd name="csX14" fmla="*/ 15148 w 43622"/>
                  <a:gd name="csY14" fmla="*/ 48165 h 66770"/>
                  <a:gd name="csX15" fmla="*/ 11059 w 43622"/>
                  <a:gd name="csY15" fmla="*/ 44280 h 66770"/>
                  <a:gd name="csX16" fmla="*/ 10513 w 43622"/>
                  <a:gd name="csY16" fmla="*/ 44317 h 66770"/>
                  <a:gd name="csX17" fmla="*/ 11766 w 43622"/>
                  <a:gd name="csY17" fmla="*/ 66298 h 66770"/>
                  <a:gd name="csX18" fmla="*/ 3661 w 43622"/>
                  <a:gd name="csY18" fmla="*/ 66770 h 66770"/>
                  <a:gd name="csX19" fmla="*/ 23210 w 43622"/>
                  <a:gd name="csY19" fmla="*/ 43684 h 66770"/>
                  <a:gd name="csX20" fmla="*/ 30471 w 43622"/>
                  <a:gd name="csY20" fmla="*/ 41475 h 66770"/>
                  <a:gd name="csX21" fmla="*/ 34374 w 43622"/>
                  <a:gd name="csY21" fmla="*/ 35617 h 66770"/>
                  <a:gd name="csX22" fmla="*/ 35193 w 43622"/>
                  <a:gd name="csY22" fmla="*/ 25737 h 66770"/>
                  <a:gd name="csX23" fmla="*/ 35075 w 43622"/>
                  <a:gd name="csY23" fmla="*/ 23801 h 66770"/>
                  <a:gd name="csX24" fmla="*/ 33028 w 43622"/>
                  <a:gd name="csY24" fmla="*/ 13722 h 66770"/>
                  <a:gd name="csX25" fmla="*/ 28429 w 43622"/>
                  <a:gd name="csY25" fmla="*/ 8497 h 66770"/>
                  <a:gd name="csX26" fmla="*/ 21398 w 43622"/>
                  <a:gd name="csY26" fmla="*/ 7244 h 66770"/>
                  <a:gd name="csX27" fmla="*/ 14106 w 43622"/>
                  <a:gd name="csY27" fmla="*/ 9639 h 66770"/>
                  <a:gd name="csX28" fmla="*/ 10221 w 43622"/>
                  <a:gd name="csY28" fmla="*/ 15820 h 66770"/>
                  <a:gd name="csX29" fmla="*/ 9433 w 43622"/>
                  <a:gd name="csY29" fmla="*/ 25551 h 66770"/>
                  <a:gd name="csX30" fmla="*/ 9507 w 43622"/>
                  <a:gd name="csY30" fmla="*/ 26928 h 66770"/>
                  <a:gd name="csX31" fmla="*/ 10960 w 43622"/>
                  <a:gd name="csY31" fmla="*/ 35294 h 66770"/>
                  <a:gd name="csX32" fmla="*/ 14031 w 43622"/>
                  <a:gd name="csY32" fmla="*/ 40519 h 66770"/>
                  <a:gd name="csX33" fmla="*/ 18289 w 43622"/>
                  <a:gd name="csY33" fmla="*/ 43138 h 66770"/>
                  <a:gd name="csX34" fmla="*/ 23210 w 43622"/>
                  <a:gd name="csY34" fmla="*/ 43684 h 667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3622" h="66770">
                    <a:moveTo>
                      <a:pt x="3661" y="66770"/>
                    </a:moveTo>
                    <a:lnTo>
                      <a:pt x="0" y="2465"/>
                    </a:lnTo>
                    <a:lnTo>
                      <a:pt x="6435" y="2093"/>
                    </a:lnTo>
                    <a:lnTo>
                      <a:pt x="7658" y="8944"/>
                    </a:lnTo>
                    <a:lnTo>
                      <a:pt x="8291" y="8907"/>
                    </a:lnTo>
                    <a:cubicBezTo>
                      <a:pt x="9793" y="6114"/>
                      <a:pt x="11804" y="3992"/>
                      <a:pt x="14298" y="2527"/>
                    </a:cubicBezTo>
                    <a:cubicBezTo>
                      <a:pt x="16799" y="1063"/>
                      <a:pt x="19673" y="231"/>
                      <a:pt x="22924" y="45"/>
                    </a:cubicBezTo>
                    <a:cubicBezTo>
                      <a:pt x="26971" y="-191"/>
                      <a:pt x="30458" y="504"/>
                      <a:pt x="33375" y="2130"/>
                    </a:cubicBezTo>
                    <a:cubicBezTo>
                      <a:pt x="36310" y="3743"/>
                      <a:pt x="38644" y="6387"/>
                      <a:pt x="40388" y="10073"/>
                    </a:cubicBezTo>
                    <a:cubicBezTo>
                      <a:pt x="42138" y="13760"/>
                      <a:pt x="43180" y="18613"/>
                      <a:pt x="43528" y="24620"/>
                    </a:cubicBezTo>
                    <a:cubicBezTo>
                      <a:pt x="43851" y="30267"/>
                      <a:pt x="43348" y="34984"/>
                      <a:pt x="41983" y="38782"/>
                    </a:cubicBezTo>
                    <a:cubicBezTo>
                      <a:pt x="40623" y="42580"/>
                      <a:pt x="38588" y="45447"/>
                      <a:pt x="35882" y="47383"/>
                    </a:cubicBezTo>
                    <a:cubicBezTo>
                      <a:pt x="33164" y="49332"/>
                      <a:pt x="29925" y="50411"/>
                      <a:pt x="26189" y="50622"/>
                    </a:cubicBezTo>
                    <a:cubicBezTo>
                      <a:pt x="24110" y="50747"/>
                      <a:pt x="22130" y="50610"/>
                      <a:pt x="20268" y="50225"/>
                    </a:cubicBezTo>
                    <a:cubicBezTo>
                      <a:pt x="18382" y="49841"/>
                      <a:pt x="16694" y="49158"/>
                      <a:pt x="15148" y="48165"/>
                    </a:cubicBezTo>
                    <a:cubicBezTo>
                      <a:pt x="13628" y="47172"/>
                      <a:pt x="12250" y="45869"/>
                      <a:pt x="11059" y="44280"/>
                    </a:cubicBezTo>
                    <a:lnTo>
                      <a:pt x="10513" y="44317"/>
                    </a:lnTo>
                    <a:lnTo>
                      <a:pt x="11766" y="66298"/>
                    </a:lnTo>
                    <a:lnTo>
                      <a:pt x="3661" y="66770"/>
                    </a:lnTo>
                    <a:close/>
                    <a:moveTo>
                      <a:pt x="23210" y="43684"/>
                    </a:moveTo>
                    <a:cubicBezTo>
                      <a:pt x="26213" y="43511"/>
                      <a:pt x="28621" y="42778"/>
                      <a:pt x="30471" y="41475"/>
                    </a:cubicBezTo>
                    <a:cubicBezTo>
                      <a:pt x="32283" y="40159"/>
                      <a:pt x="33598" y="38211"/>
                      <a:pt x="34374" y="35617"/>
                    </a:cubicBezTo>
                    <a:cubicBezTo>
                      <a:pt x="35144" y="33023"/>
                      <a:pt x="35429" y="29734"/>
                      <a:pt x="35193" y="25737"/>
                    </a:cubicBezTo>
                    <a:lnTo>
                      <a:pt x="35075" y="23801"/>
                    </a:lnTo>
                    <a:cubicBezTo>
                      <a:pt x="34840" y="19581"/>
                      <a:pt x="34169" y="16217"/>
                      <a:pt x="33028" y="13722"/>
                    </a:cubicBezTo>
                    <a:cubicBezTo>
                      <a:pt x="31898" y="11240"/>
                      <a:pt x="30371" y="9502"/>
                      <a:pt x="28429" y="8497"/>
                    </a:cubicBezTo>
                    <a:cubicBezTo>
                      <a:pt x="26499" y="7504"/>
                      <a:pt x="24153" y="7082"/>
                      <a:pt x="21398" y="7244"/>
                    </a:cubicBezTo>
                    <a:cubicBezTo>
                      <a:pt x="18388" y="7417"/>
                      <a:pt x="15961" y="8212"/>
                      <a:pt x="14106" y="9639"/>
                    </a:cubicBezTo>
                    <a:cubicBezTo>
                      <a:pt x="12250" y="11066"/>
                      <a:pt x="10953" y="13127"/>
                      <a:pt x="10221" y="15820"/>
                    </a:cubicBezTo>
                    <a:cubicBezTo>
                      <a:pt x="9470" y="18501"/>
                      <a:pt x="9216" y="21753"/>
                      <a:pt x="9433" y="25551"/>
                    </a:cubicBezTo>
                    <a:lnTo>
                      <a:pt x="9507" y="26928"/>
                    </a:lnTo>
                    <a:cubicBezTo>
                      <a:pt x="9694" y="30304"/>
                      <a:pt x="10184" y="33085"/>
                      <a:pt x="10960" y="35294"/>
                    </a:cubicBezTo>
                    <a:cubicBezTo>
                      <a:pt x="11729" y="37503"/>
                      <a:pt x="12759" y="39241"/>
                      <a:pt x="14031" y="40519"/>
                    </a:cubicBezTo>
                    <a:cubicBezTo>
                      <a:pt x="15304" y="41798"/>
                      <a:pt x="16706" y="42667"/>
                      <a:pt x="18289" y="43138"/>
                    </a:cubicBezTo>
                    <a:cubicBezTo>
                      <a:pt x="19846" y="43597"/>
                      <a:pt x="21485" y="43784"/>
                      <a:pt x="23210" y="43684"/>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1" name="Forme libre 303">
                <a:extLst>
                  <a:ext uri="{FF2B5EF4-FFF2-40B4-BE49-F238E27FC236}">
                    <a16:creationId xmlns:a16="http://schemas.microsoft.com/office/drawing/2014/main" id="{91F58C3C-CD72-4ABB-EA1B-6C6AEA816758}"/>
                  </a:ext>
                </a:extLst>
              </p:cNvPr>
              <p:cNvSpPr/>
              <p:nvPr/>
            </p:nvSpPr>
            <p:spPr>
              <a:xfrm>
                <a:off x="6068863" y="2416726"/>
                <a:ext cx="43247" cy="67696"/>
              </a:xfrm>
              <a:custGeom>
                <a:avLst/>
                <a:gdLst>
                  <a:gd name="csX0" fmla="*/ 22458 w 43247"/>
                  <a:gd name="csY0" fmla="*/ 67693 h 67696"/>
                  <a:gd name="csX1" fmla="*/ 10301 w 43247"/>
                  <a:gd name="csY1" fmla="*/ 65124 h 67696"/>
                  <a:gd name="csX2" fmla="*/ 2730 w 43247"/>
                  <a:gd name="csY2" fmla="*/ 56883 h 67696"/>
                  <a:gd name="csX3" fmla="*/ 6 w 43247"/>
                  <a:gd name="csY3" fmla="*/ 42647 h 67696"/>
                  <a:gd name="csX4" fmla="*/ 2339 w 43247"/>
                  <a:gd name="csY4" fmla="*/ 28286 h 67696"/>
                  <a:gd name="csX5" fmla="*/ 9743 w 43247"/>
                  <a:gd name="csY5" fmla="*/ 19896 h 67696"/>
                  <a:gd name="csX6" fmla="*/ 22148 w 43247"/>
                  <a:gd name="csY6" fmla="*/ 17004 h 67696"/>
                  <a:gd name="csX7" fmla="*/ 33616 w 43247"/>
                  <a:gd name="csY7" fmla="*/ 19486 h 67696"/>
                  <a:gd name="csX8" fmla="*/ 40679 w 43247"/>
                  <a:gd name="csY8" fmla="*/ 27219 h 67696"/>
                  <a:gd name="csX9" fmla="*/ 43186 w 43247"/>
                  <a:gd name="csY9" fmla="*/ 40226 h 67696"/>
                  <a:gd name="csX10" fmla="*/ 43248 w 43247"/>
                  <a:gd name="csY10" fmla="*/ 44099 h 67696"/>
                  <a:gd name="csX11" fmla="*/ 8415 w 43247"/>
                  <a:gd name="csY11" fmla="*/ 44558 h 67696"/>
                  <a:gd name="csX12" fmla="*/ 10245 w 43247"/>
                  <a:gd name="csY12" fmla="*/ 54065 h 67696"/>
                  <a:gd name="csX13" fmla="*/ 14881 w 43247"/>
                  <a:gd name="csY13" fmla="*/ 59452 h 67696"/>
                  <a:gd name="csX14" fmla="*/ 22539 w 43247"/>
                  <a:gd name="csY14" fmla="*/ 61053 h 67696"/>
                  <a:gd name="csX15" fmla="*/ 28025 w 43247"/>
                  <a:gd name="csY15" fmla="*/ 60197 h 67696"/>
                  <a:gd name="csX16" fmla="*/ 31947 w 43247"/>
                  <a:gd name="csY16" fmla="*/ 57888 h 67696"/>
                  <a:gd name="csX17" fmla="*/ 34355 w 43247"/>
                  <a:gd name="csY17" fmla="*/ 54351 h 67696"/>
                  <a:gd name="csX18" fmla="*/ 35205 w 43247"/>
                  <a:gd name="csY18" fmla="*/ 49920 h 67696"/>
                  <a:gd name="csX19" fmla="*/ 43136 w 43247"/>
                  <a:gd name="csY19" fmla="*/ 49808 h 67696"/>
                  <a:gd name="csX20" fmla="*/ 41759 w 43247"/>
                  <a:gd name="csY20" fmla="*/ 56982 h 67696"/>
                  <a:gd name="csX21" fmla="*/ 37768 w 43247"/>
                  <a:gd name="csY21" fmla="*/ 62605 h 67696"/>
                  <a:gd name="csX22" fmla="*/ 31277 w 43247"/>
                  <a:gd name="csY22" fmla="*/ 66278 h 67696"/>
                  <a:gd name="csX23" fmla="*/ 22458 w 43247"/>
                  <a:gd name="csY23" fmla="*/ 67693 h 67696"/>
                  <a:gd name="csX24" fmla="*/ 8520 w 43247"/>
                  <a:gd name="csY24" fmla="*/ 38476 h 67696"/>
                  <a:gd name="csX25" fmla="*/ 34777 w 43247"/>
                  <a:gd name="csY25" fmla="*/ 38129 h 67696"/>
                  <a:gd name="csX26" fmla="*/ 33772 w 43247"/>
                  <a:gd name="csY26" fmla="*/ 31327 h 67696"/>
                  <a:gd name="csX27" fmla="*/ 31084 w 43247"/>
                  <a:gd name="csY27" fmla="*/ 26846 h 67696"/>
                  <a:gd name="csX28" fmla="*/ 27082 w 43247"/>
                  <a:gd name="csY28" fmla="*/ 24364 h 67696"/>
                  <a:gd name="csX29" fmla="*/ 21956 w 43247"/>
                  <a:gd name="csY29" fmla="*/ 23644 h 67696"/>
                  <a:gd name="csX30" fmla="*/ 14788 w 43247"/>
                  <a:gd name="csY30" fmla="*/ 25307 h 67696"/>
                  <a:gd name="csX31" fmla="*/ 10338 w 43247"/>
                  <a:gd name="csY31" fmla="*/ 30160 h 67696"/>
                  <a:gd name="csX32" fmla="*/ 8520 w 43247"/>
                  <a:gd name="csY32" fmla="*/ 38476 h 67696"/>
                  <a:gd name="csX33" fmla="*/ 26784 w 43247"/>
                  <a:gd name="csY33" fmla="*/ 12064 h 67696"/>
                  <a:gd name="csX34" fmla="*/ 19684 w 43247"/>
                  <a:gd name="csY34" fmla="*/ 12151 h 67696"/>
                  <a:gd name="csX35" fmla="*/ 9389 w 43247"/>
                  <a:gd name="csY35" fmla="*/ 410 h 67696"/>
                  <a:gd name="csX36" fmla="*/ 9482 w 43247"/>
                  <a:gd name="csY36" fmla="*/ 137 h 67696"/>
                  <a:gd name="csX37" fmla="*/ 18698 w 43247"/>
                  <a:gd name="csY37" fmla="*/ 0 h 67696"/>
                  <a:gd name="csX38" fmla="*/ 26784 w 43247"/>
                  <a:gd name="csY38" fmla="*/ 12064 h 676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3247" h="67696">
                    <a:moveTo>
                      <a:pt x="22458" y="67693"/>
                    </a:moveTo>
                    <a:cubicBezTo>
                      <a:pt x="17661" y="67755"/>
                      <a:pt x="13615" y="66899"/>
                      <a:pt x="10301" y="65124"/>
                    </a:cubicBezTo>
                    <a:cubicBezTo>
                      <a:pt x="7000" y="63362"/>
                      <a:pt x="4468" y="60631"/>
                      <a:pt x="2730" y="56883"/>
                    </a:cubicBezTo>
                    <a:cubicBezTo>
                      <a:pt x="986" y="53159"/>
                      <a:pt x="86" y="48418"/>
                      <a:pt x="6" y="42647"/>
                    </a:cubicBezTo>
                    <a:cubicBezTo>
                      <a:pt x="-75" y="36813"/>
                      <a:pt x="713" y="32035"/>
                      <a:pt x="2339" y="28286"/>
                    </a:cubicBezTo>
                    <a:cubicBezTo>
                      <a:pt x="3990" y="24550"/>
                      <a:pt x="6453" y="21758"/>
                      <a:pt x="9743" y="19896"/>
                    </a:cubicBezTo>
                    <a:cubicBezTo>
                      <a:pt x="13038" y="18034"/>
                      <a:pt x="17183" y="17078"/>
                      <a:pt x="22148" y="17004"/>
                    </a:cubicBezTo>
                    <a:cubicBezTo>
                      <a:pt x="26697" y="16942"/>
                      <a:pt x="30520" y="17774"/>
                      <a:pt x="33616" y="19486"/>
                    </a:cubicBezTo>
                    <a:cubicBezTo>
                      <a:pt x="36701" y="21187"/>
                      <a:pt x="39053" y="23768"/>
                      <a:pt x="40679" y="27219"/>
                    </a:cubicBezTo>
                    <a:cubicBezTo>
                      <a:pt x="42292" y="30682"/>
                      <a:pt x="43136" y="35013"/>
                      <a:pt x="43186" y="40226"/>
                    </a:cubicBezTo>
                    <a:lnTo>
                      <a:pt x="43248" y="44099"/>
                    </a:lnTo>
                    <a:lnTo>
                      <a:pt x="8415" y="44558"/>
                    </a:lnTo>
                    <a:cubicBezTo>
                      <a:pt x="8588" y="48430"/>
                      <a:pt x="9209" y="51595"/>
                      <a:pt x="10245" y="54065"/>
                    </a:cubicBezTo>
                    <a:cubicBezTo>
                      <a:pt x="11294" y="56548"/>
                      <a:pt x="12833" y="58347"/>
                      <a:pt x="14881" y="59452"/>
                    </a:cubicBezTo>
                    <a:cubicBezTo>
                      <a:pt x="16923" y="60557"/>
                      <a:pt x="19473" y="61090"/>
                      <a:pt x="22539" y="61053"/>
                    </a:cubicBezTo>
                    <a:cubicBezTo>
                      <a:pt x="24630" y="61028"/>
                      <a:pt x="26455" y="60743"/>
                      <a:pt x="28025" y="60197"/>
                    </a:cubicBezTo>
                    <a:cubicBezTo>
                      <a:pt x="29576" y="59651"/>
                      <a:pt x="30880" y="58881"/>
                      <a:pt x="31947" y="57888"/>
                    </a:cubicBezTo>
                    <a:cubicBezTo>
                      <a:pt x="33027" y="56895"/>
                      <a:pt x="33821" y="55716"/>
                      <a:pt x="34355" y="54351"/>
                    </a:cubicBezTo>
                    <a:cubicBezTo>
                      <a:pt x="34882" y="52998"/>
                      <a:pt x="35168" y="51509"/>
                      <a:pt x="35205" y="49920"/>
                    </a:cubicBezTo>
                    <a:lnTo>
                      <a:pt x="43136" y="49808"/>
                    </a:lnTo>
                    <a:cubicBezTo>
                      <a:pt x="43111" y="52390"/>
                      <a:pt x="42652" y="54773"/>
                      <a:pt x="41759" y="56982"/>
                    </a:cubicBezTo>
                    <a:cubicBezTo>
                      <a:pt x="40877" y="59167"/>
                      <a:pt x="39531" y="61041"/>
                      <a:pt x="37768" y="62605"/>
                    </a:cubicBezTo>
                    <a:cubicBezTo>
                      <a:pt x="36018" y="64156"/>
                      <a:pt x="33852" y="65385"/>
                      <a:pt x="31277" y="66278"/>
                    </a:cubicBezTo>
                    <a:cubicBezTo>
                      <a:pt x="28714" y="67172"/>
                      <a:pt x="25766" y="67644"/>
                      <a:pt x="22458" y="67693"/>
                    </a:cubicBezTo>
                    <a:close/>
                    <a:moveTo>
                      <a:pt x="8520" y="38476"/>
                    </a:moveTo>
                    <a:lnTo>
                      <a:pt x="34777" y="38129"/>
                    </a:lnTo>
                    <a:cubicBezTo>
                      <a:pt x="34740" y="35423"/>
                      <a:pt x="34398" y="33152"/>
                      <a:pt x="33772" y="31327"/>
                    </a:cubicBezTo>
                    <a:cubicBezTo>
                      <a:pt x="33126" y="29490"/>
                      <a:pt x="32233" y="27988"/>
                      <a:pt x="31084" y="26846"/>
                    </a:cubicBezTo>
                    <a:cubicBezTo>
                      <a:pt x="29924" y="25692"/>
                      <a:pt x="28584" y="24861"/>
                      <a:pt x="27082" y="24364"/>
                    </a:cubicBezTo>
                    <a:cubicBezTo>
                      <a:pt x="25580" y="23868"/>
                      <a:pt x="23867" y="23619"/>
                      <a:pt x="21956" y="23644"/>
                    </a:cubicBezTo>
                    <a:cubicBezTo>
                      <a:pt x="19126" y="23682"/>
                      <a:pt x="16749" y="24240"/>
                      <a:pt x="14788" y="25307"/>
                    </a:cubicBezTo>
                    <a:cubicBezTo>
                      <a:pt x="12833" y="26375"/>
                      <a:pt x="11350" y="27988"/>
                      <a:pt x="10338" y="30160"/>
                    </a:cubicBezTo>
                    <a:cubicBezTo>
                      <a:pt x="9321" y="32332"/>
                      <a:pt x="8712" y="35088"/>
                      <a:pt x="8520" y="38476"/>
                    </a:cubicBezTo>
                    <a:close/>
                    <a:moveTo>
                      <a:pt x="26784" y="12064"/>
                    </a:moveTo>
                    <a:lnTo>
                      <a:pt x="19684" y="12151"/>
                    </a:lnTo>
                    <a:lnTo>
                      <a:pt x="9389" y="410"/>
                    </a:lnTo>
                    <a:lnTo>
                      <a:pt x="9482" y="137"/>
                    </a:lnTo>
                    <a:lnTo>
                      <a:pt x="18698" y="0"/>
                    </a:lnTo>
                    <a:lnTo>
                      <a:pt x="26784" y="12064"/>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2" name="Forme libre 304">
                <a:extLst>
                  <a:ext uri="{FF2B5EF4-FFF2-40B4-BE49-F238E27FC236}">
                    <a16:creationId xmlns:a16="http://schemas.microsoft.com/office/drawing/2014/main" id="{3C765642-6D5A-5419-5B47-B1C46E545F4E}"/>
                  </a:ext>
                </a:extLst>
              </p:cNvPr>
              <p:cNvSpPr/>
              <p:nvPr/>
            </p:nvSpPr>
            <p:spPr>
              <a:xfrm>
                <a:off x="6130468" y="2434208"/>
                <a:ext cx="24227" cy="49317"/>
              </a:xfrm>
              <a:custGeom>
                <a:avLst/>
                <a:gdLst>
                  <a:gd name="csX0" fmla="*/ 0 w 24227"/>
                  <a:gd name="csY0" fmla="*/ 49132 h 49317"/>
                  <a:gd name="csX1" fmla="*/ 1092 w 24227"/>
                  <a:gd name="csY1" fmla="*/ 664 h 49317"/>
                  <a:gd name="csX2" fmla="*/ 7646 w 24227"/>
                  <a:gd name="csY2" fmla="*/ 825 h 49317"/>
                  <a:gd name="csX3" fmla="*/ 8204 w 24227"/>
                  <a:gd name="csY3" fmla="*/ 8856 h 49317"/>
                  <a:gd name="csX4" fmla="*/ 8825 w 24227"/>
                  <a:gd name="csY4" fmla="*/ 8868 h 49317"/>
                  <a:gd name="csX5" fmla="*/ 10972 w 24227"/>
                  <a:gd name="csY5" fmla="*/ 4536 h 49317"/>
                  <a:gd name="csX6" fmla="*/ 14534 w 24227"/>
                  <a:gd name="csY6" fmla="*/ 1210 h 49317"/>
                  <a:gd name="csX7" fmla="*/ 20008 w 24227"/>
                  <a:gd name="csY7" fmla="*/ 6 h 49317"/>
                  <a:gd name="csX8" fmla="*/ 22515 w 24227"/>
                  <a:gd name="csY8" fmla="*/ 279 h 49317"/>
                  <a:gd name="csX9" fmla="*/ 24228 w 24227"/>
                  <a:gd name="csY9" fmla="*/ 825 h 49317"/>
                  <a:gd name="csX10" fmla="*/ 24066 w 24227"/>
                  <a:gd name="csY10" fmla="*/ 8297 h 49317"/>
                  <a:gd name="csX11" fmla="*/ 21025 w 24227"/>
                  <a:gd name="csY11" fmla="*/ 8223 h 49317"/>
                  <a:gd name="csX12" fmla="*/ 15601 w 24227"/>
                  <a:gd name="csY12" fmla="*/ 9166 h 49317"/>
                  <a:gd name="csX13" fmla="*/ 11803 w 24227"/>
                  <a:gd name="csY13" fmla="*/ 12070 h 49317"/>
                  <a:gd name="csX14" fmla="*/ 9532 w 24227"/>
                  <a:gd name="csY14" fmla="*/ 16625 h 49317"/>
                  <a:gd name="csX15" fmla="*/ 8713 w 24227"/>
                  <a:gd name="csY15" fmla="*/ 22322 h 49317"/>
                  <a:gd name="csX16" fmla="*/ 8105 w 24227"/>
                  <a:gd name="csY16" fmla="*/ 49318 h 49317"/>
                  <a:gd name="csX17" fmla="*/ 0 w 24227"/>
                  <a:gd name="csY17" fmla="*/ 49132 h 49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227" h="49317">
                    <a:moveTo>
                      <a:pt x="0" y="49132"/>
                    </a:moveTo>
                    <a:lnTo>
                      <a:pt x="1092" y="664"/>
                    </a:lnTo>
                    <a:lnTo>
                      <a:pt x="7646" y="825"/>
                    </a:lnTo>
                    <a:lnTo>
                      <a:pt x="8204" y="8856"/>
                    </a:lnTo>
                    <a:lnTo>
                      <a:pt x="8825" y="8868"/>
                    </a:lnTo>
                    <a:cubicBezTo>
                      <a:pt x="9371" y="7354"/>
                      <a:pt x="10066" y="5902"/>
                      <a:pt x="10972" y="4536"/>
                    </a:cubicBezTo>
                    <a:cubicBezTo>
                      <a:pt x="11853" y="3184"/>
                      <a:pt x="13045" y="2066"/>
                      <a:pt x="14534" y="1210"/>
                    </a:cubicBezTo>
                    <a:cubicBezTo>
                      <a:pt x="16036" y="354"/>
                      <a:pt x="17848" y="-56"/>
                      <a:pt x="20008" y="6"/>
                    </a:cubicBezTo>
                    <a:cubicBezTo>
                      <a:pt x="20926" y="19"/>
                      <a:pt x="21770" y="118"/>
                      <a:pt x="22515" y="279"/>
                    </a:cubicBezTo>
                    <a:cubicBezTo>
                      <a:pt x="23297" y="453"/>
                      <a:pt x="23868" y="639"/>
                      <a:pt x="24228" y="825"/>
                    </a:cubicBezTo>
                    <a:lnTo>
                      <a:pt x="24066" y="8297"/>
                    </a:lnTo>
                    <a:lnTo>
                      <a:pt x="21025" y="8223"/>
                    </a:lnTo>
                    <a:cubicBezTo>
                      <a:pt x="18928" y="8173"/>
                      <a:pt x="17128" y="8496"/>
                      <a:pt x="15601" y="9166"/>
                    </a:cubicBezTo>
                    <a:cubicBezTo>
                      <a:pt x="14087" y="9836"/>
                      <a:pt x="12821" y="10804"/>
                      <a:pt x="11803" y="12070"/>
                    </a:cubicBezTo>
                    <a:cubicBezTo>
                      <a:pt x="10798" y="13336"/>
                      <a:pt x="10041" y="14851"/>
                      <a:pt x="9532" y="16625"/>
                    </a:cubicBezTo>
                    <a:cubicBezTo>
                      <a:pt x="9036" y="18400"/>
                      <a:pt x="8763" y="20299"/>
                      <a:pt x="8713" y="22322"/>
                    </a:cubicBezTo>
                    <a:lnTo>
                      <a:pt x="8105" y="49318"/>
                    </a:lnTo>
                    <a:lnTo>
                      <a:pt x="0" y="49132"/>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3" name="Forme libre 305">
                <a:extLst>
                  <a:ext uri="{FF2B5EF4-FFF2-40B4-BE49-F238E27FC236}">
                    <a16:creationId xmlns:a16="http://schemas.microsoft.com/office/drawing/2014/main" id="{BEC634B3-BB25-7362-7229-02FFF803E74C}"/>
                  </a:ext>
                </a:extLst>
              </p:cNvPr>
              <p:cNvSpPr/>
              <p:nvPr/>
            </p:nvSpPr>
            <p:spPr>
              <a:xfrm>
                <a:off x="6166771" y="2435958"/>
                <a:ext cx="43424" cy="50698"/>
              </a:xfrm>
              <a:custGeom>
                <a:avLst/>
                <a:gdLst>
                  <a:gd name="csX0" fmla="*/ 20704 w 43424"/>
                  <a:gd name="csY0" fmla="*/ 50634 h 50698"/>
                  <a:gd name="csX1" fmla="*/ 8764 w 43424"/>
                  <a:gd name="csY1" fmla="*/ 47221 h 50698"/>
                  <a:gd name="csX2" fmla="*/ 1801 w 43424"/>
                  <a:gd name="csY2" fmla="*/ 38471 h 50698"/>
                  <a:gd name="csX3" fmla="*/ 88 w 43424"/>
                  <a:gd name="csY3" fmla="*/ 24061 h 50698"/>
                  <a:gd name="csX4" fmla="*/ 3452 w 43424"/>
                  <a:gd name="csY4" fmla="*/ 9899 h 50698"/>
                  <a:gd name="csX5" fmla="*/ 11420 w 43424"/>
                  <a:gd name="csY5" fmla="*/ 2055 h 50698"/>
                  <a:gd name="csX6" fmla="*/ 24006 w 43424"/>
                  <a:gd name="csY6" fmla="*/ 69 h 50698"/>
                  <a:gd name="csX7" fmla="*/ 35276 w 43424"/>
                  <a:gd name="csY7" fmla="*/ 3346 h 50698"/>
                  <a:gd name="csX8" fmla="*/ 41754 w 43424"/>
                  <a:gd name="csY8" fmla="*/ 11562 h 50698"/>
                  <a:gd name="csX9" fmla="*/ 43343 w 43424"/>
                  <a:gd name="csY9" fmla="*/ 24718 h 50698"/>
                  <a:gd name="csX10" fmla="*/ 43120 w 43424"/>
                  <a:gd name="csY10" fmla="*/ 28578 h 50698"/>
                  <a:gd name="csX11" fmla="*/ 8342 w 43424"/>
                  <a:gd name="csY11" fmla="*/ 26568 h 50698"/>
                  <a:gd name="csX12" fmla="*/ 9509 w 43424"/>
                  <a:gd name="csY12" fmla="*/ 36187 h 50698"/>
                  <a:gd name="csX13" fmla="*/ 13741 w 43424"/>
                  <a:gd name="csY13" fmla="*/ 41884 h 50698"/>
                  <a:gd name="csX14" fmla="*/ 21275 w 43424"/>
                  <a:gd name="csY14" fmla="*/ 44031 h 50698"/>
                  <a:gd name="csX15" fmla="*/ 26786 w 43424"/>
                  <a:gd name="csY15" fmla="*/ 43559 h 50698"/>
                  <a:gd name="csX16" fmla="*/ 30869 w 43424"/>
                  <a:gd name="csY16" fmla="*/ 41536 h 50698"/>
                  <a:gd name="csX17" fmla="*/ 33526 w 43424"/>
                  <a:gd name="csY17" fmla="*/ 38185 h 50698"/>
                  <a:gd name="csX18" fmla="*/ 34692 w 43424"/>
                  <a:gd name="csY18" fmla="*/ 33816 h 50698"/>
                  <a:gd name="csX19" fmla="*/ 42598 w 43424"/>
                  <a:gd name="csY19" fmla="*/ 34275 h 50698"/>
                  <a:gd name="csX20" fmla="*/ 40712 w 43424"/>
                  <a:gd name="csY20" fmla="*/ 41313 h 50698"/>
                  <a:gd name="csX21" fmla="*/ 36355 w 43424"/>
                  <a:gd name="csY21" fmla="*/ 46650 h 50698"/>
                  <a:gd name="csX22" fmla="*/ 29616 w 43424"/>
                  <a:gd name="csY22" fmla="*/ 49865 h 50698"/>
                  <a:gd name="csX23" fmla="*/ 20704 w 43424"/>
                  <a:gd name="csY23" fmla="*/ 50634 h 50698"/>
                  <a:gd name="csX24" fmla="*/ 8876 w 43424"/>
                  <a:gd name="csY24" fmla="*/ 20511 h 50698"/>
                  <a:gd name="csX25" fmla="*/ 35102 w 43424"/>
                  <a:gd name="csY25" fmla="*/ 22025 h 50698"/>
                  <a:gd name="csX26" fmla="*/ 34568 w 43424"/>
                  <a:gd name="csY26" fmla="*/ 15161 h 50698"/>
                  <a:gd name="csX27" fmla="*/ 32210 w 43424"/>
                  <a:gd name="csY27" fmla="*/ 10507 h 50698"/>
                  <a:gd name="csX28" fmla="*/ 28399 w 43424"/>
                  <a:gd name="csY28" fmla="*/ 7752 h 50698"/>
                  <a:gd name="csX29" fmla="*/ 23336 w 43424"/>
                  <a:gd name="csY29" fmla="*/ 6672 h 50698"/>
                  <a:gd name="csX30" fmla="*/ 16075 w 43424"/>
                  <a:gd name="csY30" fmla="*/ 7814 h 50698"/>
                  <a:gd name="csX31" fmla="*/ 11284 w 43424"/>
                  <a:gd name="csY31" fmla="*/ 12332 h 50698"/>
                  <a:gd name="csX32" fmla="*/ 8876 w 43424"/>
                  <a:gd name="csY32" fmla="*/ 20511 h 506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424" h="50698">
                    <a:moveTo>
                      <a:pt x="20704" y="50634"/>
                    </a:moveTo>
                    <a:cubicBezTo>
                      <a:pt x="15926" y="50361"/>
                      <a:pt x="11929" y="49219"/>
                      <a:pt x="8764" y="47221"/>
                    </a:cubicBezTo>
                    <a:cubicBezTo>
                      <a:pt x="5587" y="45223"/>
                      <a:pt x="3266" y="42306"/>
                      <a:pt x="1801" y="38471"/>
                    </a:cubicBezTo>
                    <a:cubicBezTo>
                      <a:pt x="324" y="34623"/>
                      <a:pt x="-234" y="29832"/>
                      <a:pt x="88" y="24061"/>
                    </a:cubicBezTo>
                    <a:cubicBezTo>
                      <a:pt x="424" y="18240"/>
                      <a:pt x="1553" y="13511"/>
                      <a:pt x="3452" y="9899"/>
                    </a:cubicBezTo>
                    <a:cubicBezTo>
                      <a:pt x="5363" y="6287"/>
                      <a:pt x="8019" y="3668"/>
                      <a:pt x="11420" y="2055"/>
                    </a:cubicBezTo>
                    <a:cubicBezTo>
                      <a:pt x="14846" y="441"/>
                      <a:pt x="19041" y="-229"/>
                      <a:pt x="24006" y="69"/>
                    </a:cubicBezTo>
                    <a:cubicBezTo>
                      <a:pt x="28536" y="317"/>
                      <a:pt x="32297" y="1422"/>
                      <a:pt x="35276" y="3346"/>
                    </a:cubicBezTo>
                    <a:cubicBezTo>
                      <a:pt x="38217" y="5269"/>
                      <a:pt x="40389" y="8012"/>
                      <a:pt x="41754" y="11562"/>
                    </a:cubicBezTo>
                    <a:cubicBezTo>
                      <a:pt x="43120" y="15124"/>
                      <a:pt x="43641" y="19506"/>
                      <a:pt x="43343" y="24718"/>
                    </a:cubicBezTo>
                    <a:lnTo>
                      <a:pt x="43120" y="28578"/>
                    </a:lnTo>
                    <a:lnTo>
                      <a:pt x="8342" y="26568"/>
                    </a:lnTo>
                    <a:cubicBezTo>
                      <a:pt x="8243" y="30440"/>
                      <a:pt x="8628" y="33642"/>
                      <a:pt x="9509" y="36187"/>
                    </a:cubicBezTo>
                    <a:cubicBezTo>
                      <a:pt x="10365" y="38731"/>
                      <a:pt x="11768" y="40630"/>
                      <a:pt x="13741" y="41884"/>
                    </a:cubicBezTo>
                    <a:cubicBezTo>
                      <a:pt x="15690" y="43137"/>
                      <a:pt x="18209" y="43845"/>
                      <a:pt x="21275" y="44031"/>
                    </a:cubicBezTo>
                    <a:cubicBezTo>
                      <a:pt x="23360" y="44143"/>
                      <a:pt x="25210" y="43994"/>
                      <a:pt x="26786" y="43559"/>
                    </a:cubicBezTo>
                    <a:cubicBezTo>
                      <a:pt x="28375" y="43125"/>
                      <a:pt x="29752" y="42442"/>
                      <a:pt x="30869" y="41536"/>
                    </a:cubicBezTo>
                    <a:cubicBezTo>
                      <a:pt x="32011" y="40618"/>
                      <a:pt x="32880" y="39488"/>
                      <a:pt x="33526" y="38185"/>
                    </a:cubicBezTo>
                    <a:cubicBezTo>
                      <a:pt x="34146" y="36857"/>
                      <a:pt x="34531" y="35417"/>
                      <a:pt x="34692" y="33816"/>
                    </a:cubicBezTo>
                    <a:lnTo>
                      <a:pt x="42598" y="34275"/>
                    </a:lnTo>
                    <a:cubicBezTo>
                      <a:pt x="42387" y="36845"/>
                      <a:pt x="41767" y="39190"/>
                      <a:pt x="40712" y="41313"/>
                    </a:cubicBezTo>
                    <a:cubicBezTo>
                      <a:pt x="39669" y="43448"/>
                      <a:pt x="38217" y="45223"/>
                      <a:pt x="36355" y="46650"/>
                    </a:cubicBezTo>
                    <a:cubicBezTo>
                      <a:pt x="34494" y="48077"/>
                      <a:pt x="32235" y="49145"/>
                      <a:pt x="29616" y="49865"/>
                    </a:cubicBezTo>
                    <a:cubicBezTo>
                      <a:pt x="26985" y="50572"/>
                      <a:pt x="24006" y="50833"/>
                      <a:pt x="20704" y="50634"/>
                    </a:cubicBezTo>
                    <a:close/>
                    <a:moveTo>
                      <a:pt x="8876" y="20511"/>
                    </a:moveTo>
                    <a:lnTo>
                      <a:pt x="35102" y="22025"/>
                    </a:lnTo>
                    <a:cubicBezTo>
                      <a:pt x="35263" y="19332"/>
                      <a:pt x="35077" y="17048"/>
                      <a:pt x="34568" y="15161"/>
                    </a:cubicBezTo>
                    <a:cubicBezTo>
                      <a:pt x="34072" y="13287"/>
                      <a:pt x="33277" y="11736"/>
                      <a:pt x="32210" y="10507"/>
                    </a:cubicBezTo>
                    <a:cubicBezTo>
                      <a:pt x="31142" y="9278"/>
                      <a:pt x="29864" y="8360"/>
                      <a:pt x="28399" y="7752"/>
                    </a:cubicBezTo>
                    <a:cubicBezTo>
                      <a:pt x="26922" y="7144"/>
                      <a:pt x="25247" y="6771"/>
                      <a:pt x="23336" y="6672"/>
                    </a:cubicBezTo>
                    <a:cubicBezTo>
                      <a:pt x="20518" y="6511"/>
                      <a:pt x="18098" y="6883"/>
                      <a:pt x="16075" y="7814"/>
                    </a:cubicBezTo>
                    <a:cubicBezTo>
                      <a:pt x="14064" y="8757"/>
                      <a:pt x="12450" y="10259"/>
                      <a:pt x="11284" y="12332"/>
                    </a:cubicBezTo>
                    <a:cubicBezTo>
                      <a:pt x="10129" y="14429"/>
                      <a:pt x="9335" y="17147"/>
                      <a:pt x="8876" y="20511"/>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4" name="Forme libre 306">
                <a:extLst>
                  <a:ext uri="{FF2B5EF4-FFF2-40B4-BE49-F238E27FC236}">
                    <a16:creationId xmlns:a16="http://schemas.microsoft.com/office/drawing/2014/main" id="{09448389-EA96-8018-3739-28E1051B9CCF}"/>
                  </a:ext>
                </a:extLst>
              </p:cNvPr>
              <p:cNvSpPr/>
              <p:nvPr/>
            </p:nvSpPr>
            <p:spPr>
              <a:xfrm>
                <a:off x="6254027" y="2443808"/>
                <a:ext cx="43840" cy="50794"/>
              </a:xfrm>
              <a:custGeom>
                <a:avLst/>
                <a:gdLst>
                  <a:gd name="csX0" fmla="*/ 19263 w 43840"/>
                  <a:gd name="csY0" fmla="*/ 50528 h 50794"/>
                  <a:gd name="csX1" fmla="*/ 7559 w 43840"/>
                  <a:gd name="csY1" fmla="*/ 46371 h 50794"/>
                  <a:gd name="csX2" fmla="*/ 1167 w 43840"/>
                  <a:gd name="csY2" fmla="*/ 37186 h 50794"/>
                  <a:gd name="csX3" fmla="*/ 385 w 43840"/>
                  <a:gd name="csY3" fmla="*/ 22702 h 50794"/>
                  <a:gd name="csX4" fmla="*/ 4654 w 43840"/>
                  <a:gd name="csY4" fmla="*/ 8788 h 50794"/>
                  <a:gd name="csX5" fmla="*/ 13107 w 43840"/>
                  <a:gd name="csY5" fmla="*/ 1465 h 50794"/>
                  <a:gd name="csX6" fmla="*/ 25767 w 43840"/>
                  <a:gd name="csY6" fmla="*/ 274 h 50794"/>
                  <a:gd name="csX7" fmla="*/ 36813 w 43840"/>
                  <a:gd name="csY7" fmla="*/ 4270 h 50794"/>
                  <a:gd name="csX8" fmla="*/ 42758 w 43840"/>
                  <a:gd name="csY8" fmla="*/ 12884 h 50794"/>
                  <a:gd name="csX9" fmla="*/ 43503 w 43840"/>
                  <a:gd name="csY9" fmla="*/ 26115 h 50794"/>
                  <a:gd name="csX10" fmla="*/ 43044 w 43840"/>
                  <a:gd name="csY10" fmla="*/ 29962 h 50794"/>
                  <a:gd name="csX11" fmla="*/ 8465 w 43840"/>
                  <a:gd name="csY11" fmla="*/ 25730 h 50794"/>
                  <a:gd name="csX12" fmla="*/ 8999 w 43840"/>
                  <a:gd name="csY12" fmla="*/ 35411 h 50794"/>
                  <a:gd name="csX13" fmla="*/ 12871 w 43840"/>
                  <a:gd name="csY13" fmla="*/ 41356 h 50794"/>
                  <a:gd name="csX14" fmla="*/ 20256 w 43840"/>
                  <a:gd name="csY14" fmla="*/ 43975 h 50794"/>
                  <a:gd name="csX15" fmla="*/ 25792 w 43840"/>
                  <a:gd name="csY15" fmla="*/ 43863 h 50794"/>
                  <a:gd name="csX16" fmla="*/ 30012 w 43840"/>
                  <a:gd name="csY16" fmla="*/ 42101 h 50794"/>
                  <a:gd name="csX17" fmla="*/ 32841 w 43840"/>
                  <a:gd name="csY17" fmla="*/ 38924 h 50794"/>
                  <a:gd name="csX18" fmla="*/ 34294 w 43840"/>
                  <a:gd name="csY18" fmla="*/ 34642 h 50794"/>
                  <a:gd name="csX19" fmla="*/ 42163 w 43840"/>
                  <a:gd name="csY19" fmla="*/ 35610 h 50794"/>
                  <a:gd name="csX20" fmla="*/ 39829 w 43840"/>
                  <a:gd name="csY20" fmla="*/ 42511 h 50794"/>
                  <a:gd name="csX21" fmla="*/ 35125 w 43840"/>
                  <a:gd name="csY21" fmla="*/ 47550 h 50794"/>
                  <a:gd name="csX22" fmla="*/ 28212 w 43840"/>
                  <a:gd name="csY22" fmla="*/ 50330 h 50794"/>
                  <a:gd name="csX23" fmla="*/ 19263 w 43840"/>
                  <a:gd name="csY23" fmla="*/ 50528 h 50794"/>
                  <a:gd name="csX24" fmla="*/ 9383 w 43840"/>
                  <a:gd name="csY24" fmla="*/ 19723 h 50794"/>
                  <a:gd name="csX25" fmla="*/ 35448 w 43840"/>
                  <a:gd name="csY25" fmla="*/ 22900 h 50794"/>
                  <a:gd name="csX26" fmla="*/ 35361 w 43840"/>
                  <a:gd name="csY26" fmla="*/ 16024 h 50794"/>
                  <a:gd name="csX27" fmla="*/ 33300 w 43840"/>
                  <a:gd name="csY27" fmla="*/ 11221 h 50794"/>
                  <a:gd name="csX28" fmla="*/ 29676 w 43840"/>
                  <a:gd name="csY28" fmla="*/ 8229 h 50794"/>
                  <a:gd name="csX29" fmla="*/ 24699 w 43840"/>
                  <a:gd name="csY29" fmla="*/ 6827 h 50794"/>
                  <a:gd name="csX30" fmla="*/ 17376 w 43840"/>
                  <a:gd name="csY30" fmla="*/ 7510 h 50794"/>
                  <a:gd name="csX31" fmla="*/ 12312 w 43840"/>
                  <a:gd name="csY31" fmla="*/ 11717 h 50794"/>
                  <a:gd name="csX32" fmla="*/ 9383 w 43840"/>
                  <a:gd name="csY32" fmla="*/ 19723 h 50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840" h="50794">
                    <a:moveTo>
                      <a:pt x="19263" y="50528"/>
                    </a:moveTo>
                    <a:cubicBezTo>
                      <a:pt x="14509" y="49958"/>
                      <a:pt x="10612" y="48567"/>
                      <a:pt x="7559" y="46371"/>
                    </a:cubicBezTo>
                    <a:cubicBezTo>
                      <a:pt x="4518" y="44174"/>
                      <a:pt x="2395" y="41108"/>
                      <a:pt x="1167" y="37186"/>
                    </a:cubicBezTo>
                    <a:cubicBezTo>
                      <a:pt x="-50" y="33264"/>
                      <a:pt x="-323" y="28436"/>
                      <a:pt x="385" y="22702"/>
                    </a:cubicBezTo>
                    <a:cubicBezTo>
                      <a:pt x="1092" y="16918"/>
                      <a:pt x="2507" y="12276"/>
                      <a:pt x="4654" y="8788"/>
                    </a:cubicBezTo>
                    <a:cubicBezTo>
                      <a:pt x="6764" y="5300"/>
                      <a:pt x="9582" y="2868"/>
                      <a:pt x="13107" y="1465"/>
                    </a:cubicBezTo>
                    <a:cubicBezTo>
                      <a:pt x="16619" y="75"/>
                      <a:pt x="20839" y="-335"/>
                      <a:pt x="25767" y="274"/>
                    </a:cubicBezTo>
                    <a:cubicBezTo>
                      <a:pt x="30285" y="832"/>
                      <a:pt x="33971" y="2160"/>
                      <a:pt x="36813" y="4270"/>
                    </a:cubicBezTo>
                    <a:cubicBezTo>
                      <a:pt x="39643" y="6380"/>
                      <a:pt x="41616" y="9247"/>
                      <a:pt x="42758" y="12884"/>
                    </a:cubicBezTo>
                    <a:cubicBezTo>
                      <a:pt x="43875" y="16520"/>
                      <a:pt x="44136" y="20939"/>
                      <a:pt x="43503" y="26115"/>
                    </a:cubicBezTo>
                    <a:lnTo>
                      <a:pt x="43044" y="29962"/>
                    </a:lnTo>
                    <a:lnTo>
                      <a:pt x="8465" y="25730"/>
                    </a:lnTo>
                    <a:cubicBezTo>
                      <a:pt x="8117" y="29578"/>
                      <a:pt x="8291" y="32805"/>
                      <a:pt x="8999" y="35411"/>
                    </a:cubicBezTo>
                    <a:cubicBezTo>
                      <a:pt x="9706" y="37993"/>
                      <a:pt x="10984" y="39979"/>
                      <a:pt x="12871" y="41356"/>
                    </a:cubicBezTo>
                    <a:cubicBezTo>
                      <a:pt x="14745" y="42734"/>
                      <a:pt x="17203" y="43603"/>
                      <a:pt x="20256" y="43975"/>
                    </a:cubicBezTo>
                    <a:cubicBezTo>
                      <a:pt x="22329" y="44223"/>
                      <a:pt x="24178" y="44186"/>
                      <a:pt x="25792" y="43863"/>
                    </a:cubicBezTo>
                    <a:cubicBezTo>
                      <a:pt x="27405" y="43528"/>
                      <a:pt x="28808" y="42945"/>
                      <a:pt x="30012" y="42101"/>
                    </a:cubicBezTo>
                    <a:cubicBezTo>
                      <a:pt x="31191" y="41257"/>
                      <a:pt x="32134" y="40202"/>
                      <a:pt x="32841" y="38924"/>
                    </a:cubicBezTo>
                    <a:cubicBezTo>
                      <a:pt x="33561" y="37645"/>
                      <a:pt x="34033" y="36218"/>
                      <a:pt x="34294" y="34642"/>
                    </a:cubicBezTo>
                    <a:lnTo>
                      <a:pt x="42163" y="35610"/>
                    </a:lnTo>
                    <a:cubicBezTo>
                      <a:pt x="41790" y="38154"/>
                      <a:pt x="41008" y="40450"/>
                      <a:pt x="39829" y="42511"/>
                    </a:cubicBezTo>
                    <a:cubicBezTo>
                      <a:pt x="38650" y="44571"/>
                      <a:pt x="37086" y="46246"/>
                      <a:pt x="35125" y="47550"/>
                    </a:cubicBezTo>
                    <a:cubicBezTo>
                      <a:pt x="33164" y="48865"/>
                      <a:pt x="30868" y="49784"/>
                      <a:pt x="28212" y="50330"/>
                    </a:cubicBezTo>
                    <a:cubicBezTo>
                      <a:pt x="25543" y="50876"/>
                      <a:pt x="22552" y="50938"/>
                      <a:pt x="19263" y="50528"/>
                    </a:cubicBezTo>
                    <a:close/>
                    <a:moveTo>
                      <a:pt x="9383" y="19723"/>
                    </a:moveTo>
                    <a:lnTo>
                      <a:pt x="35448" y="22900"/>
                    </a:lnTo>
                    <a:cubicBezTo>
                      <a:pt x="35783" y="20219"/>
                      <a:pt x="35746" y="17923"/>
                      <a:pt x="35361" y="16024"/>
                    </a:cubicBezTo>
                    <a:cubicBezTo>
                      <a:pt x="34976" y="14113"/>
                      <a:pt x="34306" y="12524"/>
                      <a:pt x="33300" y="11221"/>
                    </a:cubicBezTo>
                    <a:cubicBezTo>
                      <a:pt x="32320" y="9917"/>
                      <a:pt x="31116" y="8925"/>
                      <a:pt x="29676" y="8229"/>
                    </a:cubicBezTo>
                    <a:cubicBezTo>
                      <a:pt x="28249" y="7522"/>
                      <a:pt x="26586" y="7063"/>
                      <a:pt x="24699" y="6827"/>
                    </a:cubicBezTo>
                    <a:cubicBezTo>
                      <a:pt x="21894" y="6492"/>
                      <a:pt x="19449" y="6715"/>
                      <a:pt x="17376" y="7510"/>
                    </a:cubicBezTo>
                    <a:cubicBezTo>
                      <a:pt x="15291" y="8316"/>
                      <a:pt x="13615" y="9719"/>
                      <a:pt x="12312" y="11717"/>
                    </a:cubicBezTo>
                    <a:cubicBezTo>
                      <a:pt x="11009" y="13728"/>
                      <a:pt x="10041" y="16396"/>
                      <a:pt x="9383" y="19723"/>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5" name="Forme libre 307">
                <a:extLst>
                  <a:ext uri="{FF2B5EF4-FFF2-40B4-BE49-F238E27FC236}">
                    <a16:creationId xmlns:a16="http://schemas.microsoft.com/office/drawing/2014/main" id="{98F6EB44-1500-A425-4D13-7E04338C49A2}"/>
                  </a:ext>
                </a:extLst>
              </p:cNvPr>
              <p:cNvSpPr/>
              <p:nvPr/>
            </p:nvSpPr>
            <p:spPr>
              <a:xfrm>
                <a:off x="6314037" y="2437789"/>
                <a:ext cx="24264" cy="63796"/>
              </a:xfrm>
              <a:custGeom>
                <a:avLst/>
                <a:gdLst>
                  <a:gd name="csX0" fmla="*/ 9259 w 24264"/>
                  <a:gd name="csY0" fmla="*/ 63622 h 63796"/>
                  <a:gd name="csX1" fmla="*/ 3661 w 24264"/>
                  <a:gd name="csY1" fmla="*/ 61301 h 63796"/>
                  <a:gd name="csX2" fmla="*/ 1253 w 24264"/>
                  <a:gd name="csY2" fmla="*/ 57094 h 63796"/>
                  <a:gd name="csX3" fmla="*/ 1117 w 24264"/>
                  <a:gd name="csY3" fmla="*/ 51980 h 63796"/>
                  <a:gd name="csX4" fmla="*/ 6181 w 24264"/>
                  <a:gd name="csY4" fmla="*/ 19859 h 63796"/>
                  <a:gd name="csX5" fmla="*/ 0 w 24264"/>
                  <a:gd name="csY5" fmla="*/ 18878 h 63796"/>
                  <a:gd name="csX6" fmla="*/ 1055 w 24264"/>
                  <a:gd name="csY6" fmla="*/ 12139 h 63796"/>
                  <a:gd name="csX7" fmla="*/ 7422 w 24264"/>
                  <a:gd name="csY7" fmla="*/ 13144 h 63796"/>
                  <a:gd name="csX8" fmla="*/ 10997 w 24264"/>
                  <a:gd name="csY8" fmla="*/ 0 h 63796"/>
                  <a:gd name="csX9" fmla="*/ 17364 w 24264"/>
                  <a:gd name="csY9" fmla="*/ 1005 h 63796"/>
                  <a:gd name="csX10" fmla="*/ 15254 w 24264"/>
                  <a:gd name="csY10" fmla="*/ 14373 h 63796"/>
                  <a:gd name="csX11" fmla="*/ 24265 w 24264"/>
                  <a:gd name="csY11" fmla="*/ 15800 h 63796"/>
                  <a:gd name="csX12" fmla="*/ 23197 w 24264"/>
                  <a:gd name="csY12" fmla="*/ 22540 h 63796"/>
                  <a:gd name="csX13" fmla="*/ 14199 w 24264"/>
                  <a:gd name="csY13" fmla="*/ 21125 h 63796"/>
                  <a:gd name="csX14" fmla="*/ 9321 w 24264"/>
                  <a:gd name="csY14" fmla="*/ 52067 h 63796"/>
                  <a:gd name="csX15" fmla="*/ 9594 w 24264"/>
                  <a:gd name="csY15" fmla="*/ 55604 h 63796"/>
                  <a:gd name="csX16" fmla="*/ 12523 w 24264"/>
                  <a:gd name="csY16" fmla="*/ 57230 h 63796"/>
                  <a:gd name="csX17" fmla="*/ 17600 w 24264"/>
                  <a:gd name="csY17" fmla="*/ 58037 h 63796"/>
                  <a:gd name="csX18" fmla="*/ 16781 w 24264"/>
                  <a:gd name="csY18" fmla="*/ 63312 h 63796"/>
                  <a:gd name="csX19" fmla="*/ 14484 w 24264"/>
                  <a:gd name="csY19" fmla="*/ 63697 h 63796"/>
                  <a:gd name="csX20" fmla="*/ 11816 w 24264"/>
                  <a:gd name="csY20" fmla="*/ 63796 h 63796"/>
                  <a:gd name="csX21" fmla="*/ 9259 w 24264"/>
                  <a:gd name="csY21" fmla="*/ 63622 h 637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4264" h="63796">
                    <a:moveTo>
                      <a:pt x="9259" y="63622"/>
                    </a:moveTo>
                    <a:cubicBezTo>
                      <a:pt x="6777" y="63225"/>
                      <a:pt x="4915" y="62456"/>
                      <a:pt x="3661" y="61301"/>
                    </a:cubicBezTo>
                    <a:cubicBezTo>
                      <a:pt x="2420" y="60135"/>
                      <a:pt x="1613" y="58732"/>
                      <a:pt x="1253" y="57094"/>
                    </a:cubicBezTo>
                    <a:cubicBezTo>
                      <a:pt x="893" y="55443"/>
                      <a:pt x="844" y="53743"/>
                      <a:pt x="1117" y="51980"/>
                    </a:cubicBezTo>
                    <a:lnTo>
                      <a:pt x="6181" y="19859"/>
                    </a:lnTo>
                    <a:lnTo>
                      <a:pt x="0" y="18878"/>
                    </a:lnTo>
                    <a:lnTo>
                      <a:pt x="1055" y="12139"/>
                    </a:lnTo>
                    <a:lnTo>
                      <a:pt x="7422" y="13144"/>
                    </a:lnTo>
                    <a:lnTo>
                      <a:pt x="10997" y="0"/>
                    </a:lnTo>
                    <a:lnTo>
                      <a:pt x="17364" y="1005"/>
                    </a:lnTo>
                    <a:lnTo>
                      <a:pt x="15254" y="14373"/>
                    </a:lnTo>
                    <a:lnTo>
                      <a:pt x="24265" y="15800"/>
                    </a:lnTo>
                    <a:lnTo>
                      <a:pt x="23197" y="22540"/>
                    </a:lnTo>
                    <a:lnTo>
                      <a:pt x="14199" y="21125"/>
                    </a:lnTo>
                    <a:lnTo>
                      <a:pt x="9321" y="52067"/>
                    </a:lnTo>
                    <a:cubicBezTo>
                      <a:pt x="9073" y="53581"/>
                      <a:pt x="9172" y="54760"/>
                      <a:pt x="9594" y="55604"/>
                    </a:cubicBezTo>
                    <a:cubicBezTo>
                      <a:pt x="10029" y="56448"/>
                      <a:pt x="10997" y="56994"/>
                      <a:pt x="12523" y="57230"/>
                    </a:cubicBezTo>
                    <a:lnTo>
                      <a:pt x="17600" y="58037"/>
                    </a:lnTo>
                    <a:lnTo>
                      <a:pt x="16781" y="63312"/>
                    </a:lnTo>
                    <a:cubicBezTo>
                      <a:pt x="16123" y="63523"/>
                      <a:pt x="15353" y="63647"/>
                      <a:pt x="14484" y="63697"/>
                    </a:cubicBezTo>
                    <a:cubicBezTo>
                      <a:pt x="13616" y="63746"/>
                      <a:pt x="12710" y="63771"/>
                      <a:pt x="11816" y="63796"/>
                    </a:cubicBezTo>
                    <a:cubicBezTo>
                      <a:pt x="10897" y="63796"/>
                      <a:pt x="10066" y="63746"/>
                      <a:pt x="9259" y="6362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6" name="Forme libre 308">
                <a:extLst>
                  <a:ext uri="{FF2B5EF4-FFF2-40B4-BE49-F238E27FC236}">
                    <a16:creationId xmlns:a16="http://schemas.microsoft.com/office/drawing/2014/main" id="{20B7767F-7348-7C3B-537B-0D15B563BD73}"/>
                  </a:ext>
                </a:extLst>
              </p:cNvPr>
              <p:cNvSpPr/>
              <p:nvPr/>
            </p:nvSpPr>
            <p:spPr>
              <a:xfrm>
                <a:off x="6376015" y="2449034"/>
                <a:ext cx="44653" cy="66275"/>
              </a:xfrm>
              <a:custGeom>
                <a:avLst/>
                <a:gdLst>
                  <a:gd name="csX0" fmla="*/ 17370 w 44653"/>
                  <a:gd name="csY0" fmla="*/ 65546 h 66275"/>
                  <a:gd name="csX1" fmla="*/ 6088 w 44653"/>
                  <a:gd name="csY1" fmla="*/ 60346 h 66275"/>
                  <a:gd name="csX2" fmla="*/ 540 w 44653"/>
                  <a:gd name="csY2" fmla="*/ 50615 h 66275"/>
                  <a:gd name="csX3" fmla="*/ 1049 w 44653"/>
                  <a:gd name="csY3" fmla="*/ 36130 h 66275"/>
                  <a:gd name="csX4" fmla="*/ 6535 w 44653"/>
                  <a:gd name="csY4" fmla="*/ 22651 h 66275"/>
                  <a:gd name="csX5" fmla="*/ 15633 w 44653"/>
                  <a:gd name="csY5" fmla="*/ 16110 h 66275"/>
                  <a:gd name="csX6" fmla="*/ 28355 w 44653"/>
                  <a:gd name="csY6" fmla="*/ 16061 h 66275"/>
                  <a:gd name="csX7" fmla="*/ 38992 w 44653"/>
                  <a:gd name="csY7" fmla="*/ 21025 h 66275"/>
                  <a:gd name="csX8" fmla="*/ 44142 w 44653"/>
                  <a:gd name="csY8" fmla="*/ 30148 h 66275"/>
                  <a:gd name="csX9" fmla="*/ 43696 w 44653"/>
                  <a:gd name="csY9" fmla="*/ 43391 h 66275"/>
                  <a:gd name="csX10" fmla="*/ 42901 w 44653"/>
                  <a:gd name="csY10" fmla="*/ 47164 h 66275"/>
                  <a:gd name="csX11" fmla="*/ 8843 w 44653"/>
                  <a:gd name="csY11" fmla="*/ 39866 h 66275"/>
                  <a:gd name="csX12" fmla="*/ 8496 w 44653"/>
                  <a:gd name="csY12" fmla="*/ 49560 h 66275"/>
                  <a:gd name="csX13" fmla="*/ 11822 w 44653"/>
                  <a:gd name="csY13" fmla="*/ 55828 h 66275"/>
                  <a:gd name="csX14" fmla="*/ 18947 w 44653"/>
                  <a:gd name="csY14" fmla="*/ 59092 h 66275"/>
                  <a:gd name="csX15" fmla="*/ 24470 w 44653"/>
                  <a:gd name="csY15" fmla="*/ 59477 h 66275"/>
                  <a:gd name="csX16" fmla="*/ 28826 w 44653"/>
                  <a:gd name="csY16" fmla="*/ 58112 h 66275"/>
                  <a:gd name="csX17" fmla="*/ 31942 w 44653"/>
                  <a:gd name="csY17" fmla="*/ 55182 h 66275"/>
                  <a:gd name="csX18" fmla="*/ 33779 w 44653"/>
                  <a:gd name="csY18" fmla="*/ 51062 h 66275"/>
                  <a:gd name="csX19" fmla="*/ 41511 w 44653"/>
                  <a:gd name="csY19" fmla="*/ 52725 h 66275"/>
                  <a:gd name="csX20" fmla="*/ 38569 w 44653"/>
                  <a:gd name="csY20" fmla="*/ 59390 h 66275"/>
                  <a:gd name="csX21" fmla="*/ 33443 w 44653"/>
                  <a:gd name="csY21" fmla="*/ 63995 h 66275"/>
                  <a:gd name="csX22" fmla="*/ 26282 w 44653"/>
                  <a:gd name="csY22" fmla="*/ 66142 h 66275"/>
                  <a:gd name="csX23" fmla="*/ 17370 w 44653"/>
                  <a:gd name="csY23" fmla="*/ 65546 h 66275"/>
                  <a:gd name="csX24" fmla="*/ 10296 w 44653"/>
                  <a:gd name="csY24" fmla="*/ 33958 h 66275"/>
                  <a:gd name="csX25" fmla="*/ 35963 w 44653"/>
                  <a:gd name="csY25" fmla="*/ 39469 h 66275"/>
                  <a:gd name="csX26" fmla="*/ 36497 w 44653"/>
                  <a:gd name="csY26" fmla="*/ 32618 h 66275"/>
                  <a:gd name="csX27" fmla="*/ 34871 w 44653"/>
                  <a:gd name="csY27" fmla="*/ 27641 h 66275"/>
                  <a:gd name="csX28" fmla="*/ 31532 w 44653"/>
                  <a:gd name="csY28" fmla="*/ 24327 h 66275"/>
                  <a:gd name="csX29" fmla="*/ 26704 w 44653"/>
                  <a:gd name="csY29" fmla="*/ 22490 h 66275"/>
                  <a:gd name="csX30" fmla="*/ 19331 w 44653"/>
                  <a:gd name="csY30" fmla="*/ 22515 h 66275"/>
                  <a:gd name="csX31" fmla="*/ 13932 w 44653"/>
                  <a:gd name="csY31" fmla="*/ 26263 h 66275"/>
                  <a:gd name="csX32" fmla="*/ 10296 w 44653"/>
                  <a:gd name="csY32" fmla="*/ 33958 h 66275"/>
                  <a:gd name="csX33" fmla="*/ 24433 w 44653"/>
                  <a:gd name="csY33" fmla="*/ 10227 h 66275"/>
                  <a:gd name="csX34" fmla="*/ 34722 w 44653"/>
                  <a:gd name="csY34" fmla="*/ 0 h 66275"/>
                  <a:gd name="csX35" fmla="*/ 43733 w 44653"/>
                  <a:gd name="csY35" fmla="*/ 1924 h 66275"/>
                  <a:gd name="csX36" fmla="*/ 43782 w 44653"/>
                  <a:gd name="csY36" fmla="*/ 2222 h 66275"/>
                  <a:gd name="csX37" fmla="*/ 31284 w 44653"/>
                  <a:gd name="csY37" fmla="*/ 11692 h 66275"/>
                  <a:gd name="csX38" fmla="*/ 24433 w 44653"/>
                  <a:gd name="csY38" fmla="*/ 10227 h 662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4653" h="66275">
                    <a:moveTo>
                      <a:pt x="17370" y="65546"/>
                    </a:moveTo>
                    <a:cubicBezTo>
                      <a:pt x="12691" y="64541"/>
                      <a:pt x="8930" y="62803"/>
                      <a:pt x="6088" y="60346"/>
                    </a:cubicBezTo>
                    <a:cubicBezTo>
                      <a:pt x="3258" y="57888"/>
                      <a:pt x="1396" y="54636"/>
                      <a:pt x="540" y="50615"/>
                    </a:cubicBezTo>
                    <a:cubicBezTo>
                      <a:pt x="-329" y="46606"/>
                      <a:pt x="-143" y="41778"/>
                      <a:pt x="1049" y="36130"/>
                    </a:cubicBezTo>
                    <a:cubicBezTo>
                      <a:pt x="2290" y="30421"/>
                      <a:pt x="4115" y="25928"/>
                      <a:pt x="6535" y="22651"/>
                    </a:cubicBezTo>
                    <a:cubicBezTo>
                      <a:pt x="8980" y="19362"/>
                      <a:pt x="11996" y="17190"/>
                      <a:pt x="15633" y="16110"/>
                    </a:cubicBezTo>
                    <a:cubicBezTo>
                      <a:pt x="19245" y="15043"/>
                      <a:pt x="23502" y="15018"/>
                      <a:pt x="28355" y="16061"/>
                    </a:cubicBezTo>
                    <a:cubicBezTo>
                      <a:pt x="32798" y="17016"/>
                      <a:pt x="36348" y="18680"/>
                      <a:pt x="38992" y="21025"/>
                    </a:cubicBezTo>
                    <a:cubicBezTo>
                      <a:pt x="41611" y="23384"/>
                      <a:pt x="43336" y="26425"/>
                      <a:pt x="44142" y="30148"/>
                    </a:cubicBezTo>
                    <a:cubicBezTo>
                      <a:pt x="44949" y="33872"/>
                      <a:pt x="44800" y="38278"/>
                      <a:pt x="43696" y="43391"/>
                    </a:cubicBezTo>
                    <a:lnTo>
                      <a:pt x="42901" y="47164"/>
                    </a:lnTo>
                    <a:lnTo>
                      <a:pt x="8843" y="39866"/>
                    </a:lnTo>
                    <a:cubicBezTo>
                      <a:pt x="8148" y="43689"/>
                      <a:pt x="8049" y="46904"/>
                      <a:pt x="8496" y="49560"/>
                    </a:cubicBezTo>
                    <a:cubicBezTo>
                      <a:pt x="8968" y="52191"/>
                      <a:pt x="10072" y="54289"/>
                      <a:pt x="11822" y="55828"/>
                    </a:cubicBezTo>
                    <a:cubicBezTo>
                      <a:pt x="13560" y="57354"/>
                      <a:pt x="15943" y="58447"/>
                      <a:pt x="18947" y="59092"/>
                    </a:cubicBezTo>
                    <a:cubicBezTo>
                      <a:pt x="20995" y="59539"/>
                      <a:pt x="22819" y="59663"/>
                      <a:pt x="24470" y="59477"/>
                    </a:cubicBezTo>
                    <a:cubicBezTo>
                      <a:pt x="26108" y="59291"/>
                      <a:pt x="27560" y="58844"/>
                      <a:pt x="28826" y="58112"/>
                    </a:cubicBezTo>
                    <a:cubicBezTo>
                      <a:pt x="30080" y="57367"/>
                      <a:pt x="31122" y="56399"/>
                      <a:pt x="31942" y="55182"/>
                    </a:cubicBezTo>
                    <a:cubicBezTo>
                      <a:pt x="32773" y="53991"/>
                      <a:pt x="33369" y="52613"/>
                      <a:pt x="33779" y="51062"/>
                    </a:cubicBezTo>
                    <a:lnTo>
                      <a:pt x="41511" y="52725"/>
                    </a:lnTo>
                    <a:cubicBezTo>
                      <a:pt x="40915" y="55232"/>
                      <a:pt x="39947" y="57454"/>
                      <a:pt x="38569" y="59390"/>
                    </a:cubicBezTo>
                    <a:cubicBezTo>
                      <a:pt x="37217" y="61326"/>
                      <a:pt x="35504" y="62865"/>
                      <a:pt x="33443" y="63995"/>
                    </a:cubicBezTo>
                    <a:cubicBezTo>
                      <a:pt x="31371" y="65124"/>
                      <a:pt x="29000" y="65832"/>
                      <a:pt x="26282" y="66142"/>
                    </a:cubicBezTo>
                    <a:cubicBezTo>
                      <a:pt x="23576" y="66440"/>
                      <a:pt x="20610" y="66241"/>
                      <a:pt x="17370" y="65546"/>
                    </a:cubicBezTo>
                    <a:close/>
                    <a:moveTo>
                      <a:pt x="10296" y="33958"/>
                    </a:moveTo>
                    <a:lnTo>
                      <a:pt x="35963" y="39469"/>
                    </a:lnTo>
                    <a:cubicBezTo>
                      <a:pt x="36534" y="36826"/>
                      <a:pt x="36720" y="34542"/>
                      <a:pt x="36497" y="32618"/>
                    </a:cubicBezTo>
                    <a:cubicBezTo>
                      <a:pt x="36273" y="30682"/>
                      <a:pt x="35752" y="29019"/>
                      <a:pt x="34871" y="27641"/>
                    </a:cubicBezTo>
                    <a:cubicBezTo>
                      <a:pt x="34014" y="26263"/>
                      <a:pt x="32885" y="25159"/>
                      <a:pt x="31532" y="24327"/>
                    </a:cubicBezTo>
                    <a:cubicBezTo>
                      <a:pt x="30167" y="23508"/>
                      <a:pt x="28553" y="22900"/>
                      <a:pt x="26704" y="22490"/>
                    </a:cubicBezTo>
                    <a:cubicBezTo>
                      <a:pt x="23936" y="21894"/>
                      <a:pt x="21479" y="21907"/>
                      <a:pt x="19331" y="22515"/>
                    </a:cubicBezTo>
                    <a:cubicBezTo>
                      <a:pt x="17197" y="23135"/>
                      <a:pt x="15384" y="24377"/>
                      <a:pt x="13932" y="26263"/>
                    </a:cubicBezTo>
                    <a:cubicBezTo>
                      <a:pt x="12443" y="28137"/>
                      <a:pt x="11239" y="30707"/>
                      <a:pt x="10296" y="33958"/>
                    </a:cubicBezTo>
                    <a:close/>
                    <a:moveTo>
                      <a:pt x="24433" y="10227"/>
                    </a:moveTo>
                    <a:lnTo>
                      <a:pt x="34722" y="0"/>
                    </a:lnTo>
                    <a:lnTo>
                      <a:pt x="43733" y="1924"/>
                    </a:lnTo>
                    <a:lnTo>
                      <a:pt x="43782" y="2222"/>
                    </a:lnTo>
                    <a:lnTo>
                      <a:pt x="31284" y="11692"/>
                    </a:lnTo>
                    <a:lnTo>
                      <a:pt x="24433" y="10227"/>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7" name="Forme libre 309">
                <a:extLst>
                  <a:ext uri="{FF2B5EF4-FFF2-40B4-BE49-F238E27FC236}">
                    <a16:creationId xmlns:a16="http://schemas.microsoft.com/office/drawing/2014/main" id="{98F185DE-21C1-571A-AAF6-77DE9DAD4BAD}"/>
                  </a:ext>
                </a:extLst>
              </p:cNvPr>
              <p:cNvSpPr/>
              <p:nvPr/>
            </p:nvSpPr>
            <p:spPr>
              <a:xfrm>
                <a:off x="6433666" y="2477555"/>
                <a:ext cx="48624" cy="69953"/>
              </a:xfrm>
              <a:custGeom>
                <a:avLst/>
                <a:gdLst>
                  <a:gd name="csX0" fmla="*/ 24533 w 48624"/>
                  <a:gd name="csY0" fmla="*/ 67918 h 69953"/>
                  <a:gd name="csX1" fmla="*/ 30094 w 48624"/>
                  <a:gd name="csY1" fmla="*/ 46607 h 69953"/>
                  <a:gd name="csX2" fmla="*/ 29560 w 48624"/>
                  <a:gd name="csY2" fmla="*/ 46471 h 69953"/>
                  <a:gd name="csX3" fmla="*/ 24744 w 48624"/>
                  <a:gd name="csY3" fmla="*/ 49450 h 69953"/>
                  <a:gd name="csX4" fmla="*/ 19283 w 48624"/>
                  <a:gd name="csY4" fmla="*/ 50455 h 69953"/>
                  <a:gd name="csX5" fmla="*/ 13474 w 48624"/>
                  <a:gd name="csY5" fmla="*/ 49710 h 69953"/>
                  <a:gd name="csX6" fmla="*/ 4612 w 48624"/>
                  <a:gd name="csY6" fmla="*/ 44634 h 69953"/>
                  <a:gd name="csX7" fmla="*/ 281 w 48624"/>
                  <a:gd name="csY7" fmla="*/ 34990 h 69953"/>
                  <a:gd name="csX8" fmla="*/ 1497 w 48624"/>
                  <a:gd name="csY8" fmla="*/ 20779 h 69953"/>
                  <a:gd name="csX9" fmla="*/ 7467 w 48624"/>
                  <a:gd name="csY9" fmla="*/ 7151 h 69953"/>
                  <a:gd name="csX10" fmla="*/ 15994 w 48624"/>
                  <a:gd name="csY10" fmla="*/ 759 h 69953"/>
                  <a:gd name="csX11" fmla="*/ 26606 w 48624"/>
                  <a:gd name="csY11" fmla="*/ 759 h 69953"/>
                  <a:gd name="csX12" fmla="*/ 34574 w 48624"/>
                  <a:gd name="csY12" fmla="*/ 4867 h 69953"/>
                  <a:gd name="csX13" fmla="*/ 39216 w 48624"/>
                  <a:gd name="csY13" fmla="*/ 12326 h 69953"/>
                  <a:gd name="csX14" fmla="*/ 39824 w 48624"/>
                  <a:gd name="csY14" fmla="*/ 12488 h 69953"/>
                  <a:gd name="csX15" fmla="*/ 42294 w 48624"/>
                  <a:gd name="csY15" fmla="*/ 5984 h 69953"/>
                  <a:gd name="csX16" fmla="*/ 48624 w 48624"/>
                  <a:gd name="csY16" fmla="*/ 7622 h 69953"/>
                  <a:gd name="csX17" fmla="*/ 32390 w 48624"/>
                  <a:gd name="csY17" fmla="*/ 69954 h 69953"/>
                  <a:gd name="csX18" fmla="*/ 24533 w 48624"/>
                  <a:gd name="csY18" fmla="*/ 67918 h 69953"/>
                  <a:gd name="csX19" fmla="*/ 17756 w 48624"/>
                  <a:gd name="csY19" fmla="*/ 43492 h 69953"/>
                  <a:gd name="csX20" fmla="*/ 22783 w 48624"/>
                  <a:gd name="csY20" fmla="*/ 43939 h 69953"/>
                  <a:gd name="csX21" fmla="*/ 27388 w 48624"/>
                  <a:gd name="csY21" fmla="*/ 42189 h 69953"/>
                  <a:gd name="csX22" fmla="*/ 31372 w 48624"/>
                  <a:gd name="csY22" fmla="*/ 37659 h 69953"/>
                  <a:gd name="csX23" fmla="*/ 34487 w 48624"/>
                  <a:gd name="csY23" fmla="*/ 29752 h 69953"/>
                  <a:gd name="csX24" fmla="*/ 34822 w 48624"/>
                  <a:gd name="csY24" fmla="*/ 28412 h 69953"/>
                  <a:gd name="csX25" fmla="*/ 35977 w 48624"/>
                  <a:gd name="csY25" fmla="*/ 18718 h 69953"/>
                  <a:gd name="csX26" fmla="*/ 33408 w 48624"/>
                  <a:gd name="csY26" fmla="*/ 11917 h 69953"/>
                  <a:gd name="csX27" fmla="*/ 26693 w 48624"/>
                  <a:gd name="csY27" fmla="*/ 8106 h 69953"/>
                  <a:gd name="csX28" fmla="*/ 19531 w 48624"/>
                  <a:gd name="csY28" fmla="*/ 7957 h 69953"/>
                  <a:gd name="csX29" fmla="*/ 14020 w 48624"/>
                  <a:gd name="csY29" fmla="*/ 12190 h 69953"/>
                  <a:gd name="csX30" fmla="*/ 10024 w 48624"/>
                  <a:gd name="csY30" fmla="*/ 21672 h 69953"/>
                  <a:gd name="csX31" fmla="*/ 9527 w 48624"/>
                  <a:gd name="csY31" fmla="*/ 23547 h 69953"/>
                  <a:gd name="csX32" fmla="*/ 8398 w 48624"/>
                  <a:gd name="csY32" fmla="*/ 33389 h 69953"/>
                  <a:gd name="csX33" fmla="*/ 11079 w 48624"/>
                  <a:gd name="csY33" fmla="*/ 39893 h 69953"/>
                  <a:gd name="csX34" fmla="*/ 17757 w 48624"/>
                  <a:gd name="csY34" fmla="*/ 43492 h 69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8624" h="69953">
                    <a:moveTo>
                      <a:pt x="24533" y="67918"/>
                    </a:moveTo>
                    <a:lnTo>
                      <a:pt x="30094" y="46607"/>
                    </a:lnTo>
                    <a:lnTo>
                      <a:pt x="29560" y="46471"/>
                    </a:lnTo>
                    <a:cubicBezTo>
                      <a:pt x="28071" y="47787"/>
                      <a:pt x="26469" y="48792"/>
                      <a:pt x="24744" y="49450"/>
                    </a:cubicBezTo>
                    <a:cubicBezTo>
                      <a:pt x="23007" y="50120"/>
                      <a:pt x="21194" y="50443"/>
                      <a:pt x="19283" y="50455"/>
                    </a:cubicBezTo>
                    <a:cubicBezTo>
                      <a:pt x="17372" y="50468"/>
                      <a:pt x="15448" y="50219"/>
                      <a:pt x="13474" y="49710"/>
                    </a:cubicBezTo>
                    <a:cubicBezTo>
                      <a:pt x="9863" y="48755"/>
                      <a:pt x="6909" y="47067"/>
                      <a:pt x="4612" y="44634"/>
                    </a:cubicBezTo>
                    <a:cubicBezTo>
                      <a:pt x="2329" y="42201"/>
                      <a:pt x="876" y="38987"/>
                      <a:pt x="281" y="34990"/>
                    </a:cubicBezTo>
                    <a:cubicBezTo>
                      <a:pt x="-340" y="30981"/>
                      <a:pt x="70" y="26252"/>
                      <a:pt x="1497" y="20779"/>
                    </a:cubicBezTo>
                    <a:cubicBezTo>
                      <a:pt x="2999" y="14958"/>
                      <a:pt x="5010" y="10415"/>
                      <a:pt x="7467" y="7151"/>
                    </a:cubicBezTo>
                    <a:cubicBezTo>
                      <a:pt x="9937" y="3886"/>
                      <a:pt x="12779" y="1764"/>
                      <a:pt x="15994" y="759"/>
                    </a:cubicBezTo>
                    <a:cubicBezTo>
                      <a:pt x="19209" y="-247"/>
                      <a:pt x="22746" y="-259"/>
                      <a:pt x="26606" y="759"/>
                    </a:cubicBezTo>
                    <a:cubicBezTo>
                      <a:pt x="29758" y="1578"/>
                      <a:pt x="32415" y="2956"/>
                      <a:pt x="34574" y="4867"/>
                    </a:cubicBezTo>
                    <a:cubicBezTo>
                      <a:pt x="36746" y="6803"/>
                      <a:pt x="38285" y="9286"/>
                      <a:pt x="39216" y="12326"/>
                    </a:cubicBezTo>
                    <a:lnTo>
                      <a:pt x="39824" y="12488"/>
                    </a:lnTo>
                    <a:lnTo>
                      <a:pt x="42294" y="5984"/>
                    </a:lnTo>
                    <a:lnTo>
                      <a:pt x="48624" y="7622"/>
                    </a:lnTo>
                    <a:lnTo>
                      <a:pt x="32390" y="69954"/>
                    </a:lnTo>
                    <a:lnTo>
                      <a:pt x="24533" y="67918"/>
                    </a:lnTo>
                    <a:close/>
                    <a:moveTo>
                      <a:pt x="17756" y="43492"/>
                    </a:moveTo>
                    <a:cubicBezTo>
                      <a:pt x="19482" y="43939"/>
                      <a:pt x="21157" y="44088"/>
                      <a:pt x="22783" y="43939"/>
                    </a:cubicBezTo>
                    <a:cubicBezTo>
                      <a:pt x="24421" y="43790"/>
                      <a:pt x="25961" y="43219"/>
                      <a:pt x="27388" y="42189"/>
                    </a:cubicBezTo>
                    <a:cubicBezTo>
                      <a:pt x="28840" y="41171"/>
                      <a:pt x="30168" y="39657"/>
                      <a:pt x="31372" y="37659"/>
                    </a:cubicBezTo>
                    <a:cubicBezTo>
                      <a:pt x="32601" y="35660"/>
                      <a:pt x="33631" y="33017"/>
                      <a:pt x="34487" y="29752"/>
                    </a:cubicBezTo>
                    <a:lnTo>
                      <a:pt x="34822" y="28412"/>
                    </a:lnTo>
                    <a:cubicBezTo>
                      <a:pt x="35778" y="24726"/>
                      <a:pt x="36175" y="21499"/>
                      <a:pt x="35977" y="18718"/>
                    </a:cubicBezTo>
                    <a:cubicBezTo>
                      <a:pt x="35791" y="15938"/>
                      <a:pt x="34922" y="13667"/>
                      <a:pt x="33408" y="11917"/>
                    </a:cubicBezTo>
                    <a:cubicBezTo>
                      <a:pt x="31906" y="10142"/>
                      <a:pt x="29659" y="8888"/>
                      <a:pt x="26693" y="8106"/>
                    </a:cubicBezTo>
                    <a:cubicBezTo>
                      <a:pt x="24012" y="7411"/>
                      <a:pt x="21641" y="7362"/>
                      <a:pt x="19531" y="7957"/>
                    </a:cubicBezTo>
                    <a:cubicBezTo>
                      <a:pt x="17459" y="8566"/>
                      <a:pt x="15609" y="9968"/>
                      <a:pt x="14020" y="12190"/>
                    </a:cubicBezTo>
                    <a:cubicBezTo>
                      <a:pt x="12419" y="14399"/>
                      <a:pt x="11091" y="17564"/>
                      <a:pt x="10024" y="21672"/>
                    </a:cubicBezTo>
                    <a:lnTo>
                      <a:pt x="9527" y="23547"/>
                    </a:lnTo>
                    <a:cubicBezTo>
                      <a:pt x="8522" y="27407"/>
                      <a:pt x="8150" y="30683"/>
                      <a:pt x="8398" y="33389"/>
                    </a:cubicBezTo>
                    <a:cubicBezTo>
                      <a:pt x="8646" y="36082"/>
                      <a:pt x="9552" y="38254"/>
                      <a:pt x="11079" y="39893"/>
                    </a:cubicBezTo>
                    <a:cubicBezTo>
                      <a:pt x="12618" y="41531"/>
                      <a:pt x="14852" y="42723"/>
                      <a:pt x="17757" y="4349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8" name="Forme libre 310">
                <a:extLst>
                  <a:ext uri="{FF2B5EF4-FFF2-40B4-BE49-F238E27FC236}">
                    <a16:creationId xmlns:a16="http://schemas.microsoft.com/office/drawing/2014/main" id="{D4C963ED-7F8F-4F5F-A16F-6FE6FFBE4195}"/>
                  </a:ext>
                </a:extLst>
              </p:cNvPr>
              <p:cNvSpPr/>
              <p:nvPr/>
            </p:nvSpPr>
            <p:spPr>
              <a:xfrm>
                <a:off x="6492636" y="2491246"/>
                <a:ext cx="48932" cy="57962"/>
              </a:xfrm>
              <a:custGeom>
                <a:avLst/>
                <a:gdLst>
                  <a:gd name="csX0" fmla="*/ 11288 w 48932"/>
                  <a:gd name="csY0" fmla="*/ 51931 h 57962"/>
                  <a:gd name="csX1" fmla="*/ 1582 w 48932"/>
                  <a:gd name="csY1" fmla="*/ 45191 h 57962"/>
                  <a:gd name="csX2" fmla="*/ 1222 w 48932"/>
                  <a:gd name="csY2" fmla="*/ 31973 h 57962"/>
                  <a:gd name="csX3" fmla="*/ 11064 w 48932"/>
                  <a:gd name="csY3" fmla="*/ 0 h 57962"/>
                  <a:gd name="csX4" fmla="*/ 18809 w 48932"/>
                  <a:gd name="csY4" fmla="*/ 2383 h 57962"/>
                  <a:gd name="csX5" fmla="*/ 9302 w 48932"/>
                  <a:gd name="csY5" fmla="*/ 33301 h 57962"/>
                  <a:gd name="csX6" fmla="*/ 8545 w 48932"/>
                  <a:gd name="csY6" fmla="*/ 38265 h 57962"/>
                  <a:gd name="csX7" fmla="*/ 9674 w 48932"/>
                  <a:gd name="csY7" fmla="*/ 41803 h 57962"/>
                  <a:gd name="csX8" fmla="*/ 12343 w 48932"/>
                  <a:gd name="csY8" fmla="*/ 44248 h 57962"/>
                  <a:gd name="csX9" fmla="*/ 16129 w 48932"/>
                  <a:gd name="csY9" fmla="*/ 45898 h 57962"/>
                  <a:gd name="csX10" fmla="*/ 22781 w 48932"/>
                  <a:gd name="csY10" fmla="*/ 46209 h 57962"/>
                  <a:gd name="csX11" fmla="*/ 28826 w 48932"/>
                  <a:gd name="csY11" fmla="*/ 43007 h 57962"/>
                  <a:gd name="csX12" fmla="*/ 32822 w 48932"/>
                  <a:gd name="csY12" fmla="*/ 36478 h 57962"/>
                  <a:gd name="csX13" fmla="*/ 41163 w 48932"/>
                  <a:gd name="csY13" fmla="*/ 9259 h 57962"/>
                  <a:gd name="csX14" fmla="*/ 48933 w 48932"/>
                  <a:gd name="csY14" fmla="*/ 11630 h 57962"/>
                  <a:gd name="csX15" fmla="*/ 34684 w 48932"/>
                  <a:gd name="csY15" fmla="*/ 57963 h 57962"/>
                  <a:gd name="csX16" fmla="*/ 28428 w 48932"/>
                  <a:gd name="csY16" fmla="*/ 56039 h 57962"/>
                  <a:gd name="csX17" fmla="*/ 29881 w 48932"/>
                  <a:gd name="csY17" fmla="*/ 48865 h 57962"/>
                  <a:gd name="csX18" fmla="*/ 29248 w 48932"/>
                  <a:gd name="csY18" fmla="*/ 48679 h 57962"/>
                  <a:gd name="csX19" fmla="*/ 23662 w 48932"/>
                  <a:gd name="csY19" fmla="*/ 51968 h 57962"/>
                  <a:gd name="csX20" fmla="*/ 17667 w 48932"/>
                  <a:gd name="csY20" fmla="*/ 52973 h 57962"/>
                  <a:gd name="csX21" fmla="*/ 11288 w 48932"/>
                  <a:gd name="csY21" fmla="*/ 51931 h 579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8932" h="57962">
                    <a:moveTo>
                      <a:pt x="11288" y="51931"/>
                    </a:moveTo>
                    <a:cubicBezTo>
                      <a:pt x="6832" y="50565"/>
                      <a:pt x="3593" y="48319"/>
                      <a:pt x="1582" y="45191"/>
                    </a:cubicBezTo>
                    <a:cubicBezTo>
                      <a:pt x="-404" y="42076"/>
                      <a:pt x="-516" y="37669"/>
                      <a:pt x="1222" y="31973"/>
                    </a:cubicBezTo>
                    <a:lnTo>
                      <a:pt x="11064" y="0"/>
                    </a:lnTo>
                    <a:lnTo>
                      <a:pt x="18809" y="2383"/>
                    </a:lnTo>
                    <a:lnTo>
                      <a:pt x="9302" y="33301"/>
                    </a:lnTo>
                    <a:cubicBezTo>
                      <a:pt x="8694" y="35237"/>
                      <a:pt x="8446" y="36888"/>
                      <a:pt x="8545" y="38265"/>
                    </a:cubicBezTo>
                    <a:cubicBezTo>
                      <a:pt x="8632" y="39643"/>
                      <a:pt x="9004" y="40822"/>
                      <a:pt x="9674" y="41803"/>
                    </a:cubicBezTo>
                    <a:cubicBezTo>
                      <a:pt x="10345" y="42783"/>
                      <a:pt x="11226" y="43590"/>
                      <a:pt x="12343" y="44248"/>
                    </a:cubicBezTo>
                    <a:cubicBezTo>
                      <a:pt x="13460" y="44918"/>
                      <a:pt x="14713" y="45464"/>
                      <a:pt x="16129" y="45898"/>
                    </a:cubicBezTo>
                    <a:cubicBezTo>
                      <a:pt x="18350" y="46594"/>
                      <a:pt x="20572" y="46693"/>
                      <a:pt x="22781" y="46209"/>
                    </a:cubicBezTo>
                    <a:cubicBezTo>
                      <a:pt x="24978" y="45725"/>
                      <a:pt x="27001" y="44670"/>
                      <a:pt x="28826" y="43007"/>
                    </a:cubicBezTo>
                    <a:cubicBezTo>
                      <a:pt x="30650" y="41343"/>
                      <a:pt x="31978" y="39171"/>
                      <a:pt x="32822" y="36478"/>
                    </a:cubicBezTo>
                    <a:lnTo>
                      <a:pt x="41163" y="9259"/>
                    </a:lnTo>
                    <a:lnTo>
                      <a:pt x="48933" y="11630"/>
                    </a:lnTo>
                    <a:lnTo>
                      <a:pt x="34684" y="57963"/>
                    </a:lnTo>
                    <a:lnTo>
                      <a:pt x="28428" y="56039"/>
                    </a:lnTo>
                    <a:lnTo>
                      <a:pt x="29881" y="48865"/>
                    </a:lnTo>
                    <a:lnTo>
                      <a:pt x="29248" y="48679"/>
                    </a:lnTo>
                    <a:cubicBezTo>
                      <a:pt x="27448" y="50180"/>
                      <a:pt x="25574" y="51285"/>
                      <a:pt x="23662" y="51968"/>
                    </a:cubicBezTo>
                    <a:cubicBezTo>
                      <a:pt x="21739" y="52675"/>
                      <a:pt x="19740" y="53010"/>
                      <a:pt x="17667" y="52973"/>
                    </a:cubicBezTo>
                    <a:cubicBezTo>
                      <a:pt x="15582" y="52948"/>
                      <a:pt x="13460" y="52601"/>
                      <a:pt x="11288" y="51931"/>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89" name="Forme libre 311">
                <a:extLst>
                  <a:ext uri="{FF2B5EF4-FFF2-40B4-BE49-F238E27FC236}">
                    <a16:creationId xmlns:a16="http://schemas.microsoft.com/office/drawing/2014/main" id="{14891CA2-195E-9456-2173-702BCF213321}"/>
                  </a:ext>
                </a:extLst>
              </p:cNvPr>
              <p:cNvSpPr/>
              <p:nvPr/>
            </p:nvSpPr>
            <p:spPr>
              <a:xfrm>
                <a:off x="6547377" y="2492785"/>
                <a:ext cx="28608" cy="65806"/>
              </a:xfrm>
              <a:custGeom>
                <a:avLst/>
                <a:gdLst>
                  <a:gd name="csX0" fmla="*/ 0 w 28608"/>
                  <a:gd name="csY0" fmla="*/ 63262 h 65806"/>
                  <a:gd name="csX1" fmla="*/ 15204 w 28608"/>
                  <a:gd name="csY1" fmla="*/ 17240 h 65806"/>
                  <a:gd name="csX2" fmla="*/ 22912 w 28608"/>
                  <a:gd name="csY2" fmla="*/ 19784 h 65806"/>
                  <a:gd name="csX3" fmla="*/ 7708 w 28608"/>
                  <a:gd name="csY3" fmla="*/ 65807 h 65806"/>
                  <a:gd name="csX4" fmla="*/ 0 w 28608"/>
                  <a:gd name="csY4" fmla="*/ 63262 h 65806"/>
                  <a:gd name="csX5" fmla="*/ 18071 w 28608"/>
                  <a:gd name="csY5" fmla="*/ 8576 h 65806"/>
                  <a:gd name="csX6" fmla="*/ 20914 w 28608"/>
                  <a:gd name="csY6" fmla="*/ 0 h 65806"/>
                  <a:gd name="csX7" fmla="*/ 28609 w 28608"/>
                  <a:gd name="csY7" fmla="*/ 2544 h 65806"/>
                  <a:gd name="csX8" fmla="*/ 25779 w 28608"/>
                  <a:gd name="csY8" fmla="*/ 11133 h 65806"/>
                  <a:gd name="csX9" fmla="*/ 18072 w 28608"/>
                  <a:gd name="csY9" fmla="*/ 8576 h 658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608" h="65806">
                    <a:moveTo>
                      <a:pt x="0" y="63262"/>
                    </a:moveTo>
                    <a:lnTo>
                      <a:pt x="15204" y="17240"/>
                    </a:lnTo>
                    <a:lnTo>
                      <a:pt x="22912" y="19784"/>
                    </a:lnTo>
                    <a:lnTo>
                      <a:pt x="7708" y="65807"/>
                    </a:lnTo>
                    <a:lnTo>
                      <a:pt x="0" y="63262"/>
                    </a:lnTo>
                    <a:close/>
                    <a:moveTo>
                      <a:pt x="18071" y="8576"/>
                    </a:moveTo>
                    <a:lnTo>
                      <a:pt x="20914" y="0"/>
                    </a:lnTo>
                    <a:lnTo>
                      <a:pt x="28609" y="2544"/>
                    </a:lnTo>
                    <a:lnTo>
                      <a:pt x="25779" y="11133"/>
                    </a:lnTo>
                    <a:lnTo>
                      <a:pt x="18072" y="8576"/>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0" name="Forme libre 312">
                <a:extLst>
                  <a:ext uri="{FF2B5EF4-FFF2-40B4-BE49-F238E27FC236}">
                    <a16:creationId xmlns:a16="http://schemas.microsoft.com/office/drawing/2014/main" id="{BFA6C909-69FC-0949-C584-7978B72A0AD4}"/>
                  </a:ext>
                </a:extLst>
              </p:cNvPr>
              <p:cNvSpPr/>
              <p:nvPr/>
            </p:nvSpPr>
            <p:spPr>
              <a:xfrm>
                <a:off x="6578267" y="2508474"/>
                <a:ext cx="30672" cy="63263"/>
              </a:xfrm>
              <a:custGeom>
                <a:avLst/>
                <a:gdLst>
                  <a:gd name="csX0" fmla="*/ 6594 w 30672"/>
                  <a:gd name="csY0" fmla="*/ 62058 h 63263"/>
                  <a:gd name="csX1" fmla="*/ 1554 w 30672"/>
                  <a:gd name="csY1" fmla="*/ 58670 h 63263"/>
                  <a:gd name="csX2" fmla="*/ 3 w 30672"/>
                  <a:gd name="csY2" fmla="*/ 54078 h 63263"/>
                  <a:gd name="csX3" fmla="*/ 872 w 30672"/>
                  <a:gd name="csY3" fmla="*/ 49039 h 63263"/>
                  <a:gd name="csX4" fmla="*/ 12142 w 30672"/>
                  <a:gd name="csY4" fmla="*/ 18531 h 63263"/>
                  <a:gd name="csX5" fmla="*/ 6258 w 30672"/>
                  <a:gd name="csY5" fmla="*/ 16359 h 63263"/>
                  <a:gd name="csX6" fmla="*/ 8617 w 30672"/>
                  <a:gd name="csY6" fmla="*/ 9954 h 63263"/>
                  <a:gd name="csX7" fmla="*/ 14674 w 30672"/>
                  <a:gd name="csY7" fmla="*/ 12201 h 63263"/>
                  <a:gd name="csX8" fmla="*/ 20755 w 30672"/>
                  <a:gd name="csY8" fmla="*/ 0 h 63263"/>
                  <a:gd name="csX9" fmla="*/ 26800 w 30672"/>
                  <a:gd name="csY9" fmla="*/ 2222 h 63263"/>
                  <a:gd name="csX10" fmla="*/ 22121 w 30672"/>
                  <a:gd name="csY10" fmla="*/ 14944 h 63263"/>
                  <a:gd name="csX11" fmla="*/ 30672 w 30672"/>
                  <a:gd name="csY11" fmla="*/ 18096 h 63263"/>
                  <a:gd name="csX12" fmla="*/ 28314 w 30672"/>
                  <a:gd name="csY12" fmla="*/ 24488 h 63263"/>
                  <a:gd name="csX13" fmla="*/ 19750 w 30672"/>
                  <a:gd name="csY13" fmla="*/ 21336 h 63263"/>
                  <a:gd name="csX14" fmla="*/ 8890 w 30672"/>
                  <a:gd name="csY14" fmla="*/ 50727 h 63263"/>
                  <a:gd name="csX15" fmla="*/ 8480 w 30672"/>
                  <a:gd name="csY15" fmla="*/ 54252 h 63263"/>
                  <a:gd name="csX16" fmla="*/ 11025 w 30672"/>
                  <a:gd name="csY16" fmla="*/ 56424 h 63263"/>
                  <a:gd name="csX17" fmla="*/ 15865 w 30672"/>
                  <a:gd name="csY17" fmla="*/ 58211 h 63263"/>
                  <a:gd name="csX18" fmla="*/ 14016 w 30672"/>
                  <a:gd name="csY18" fmla="*/ 63213 h 63263"/>
                  <a:gd name="csX19" fmla="*/ 11682 w 30672"/>
                  <a:gd name="csY19" fmla="*/ 63138 h 63263"/>
                  <a:gd name="csX20" fmla="*/ 9051 w 30672"/>
                  <a:gd name="csY20" fmla="*/ 62716 h 63263"/>
                  <a:gd name="csX21" fmla="*/ 6594 w 30672"/>
                  <a:gd name="csY21" fmla="*/ 62058 h 632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0672" h="63263">
                    <a:moveTo>
                      <a:pt x="6594" y="62058"/>
                    </a:moveTo>
                    <a:cubicBezTo>
                      <a:pt x="4223" y="61177"/>
                      <a:pt x="2547" y="60060"/>
                      <a:pt x="1554" y="58670"/>
                    </a:cubicBezTo>
                    <a:cubicBezTo>
                      <a:pt x="561" y="57280"/>
                      <a:pt x="53" y="55753"/>
                      <a:pt x="3" y="54078"/>
                    </a:cubicBezTo>
                    <a:cubicBezTo>
                      <a:pt x="-34" y="52390"/>
                      <a:pt x="264" y="50714"/>
                      <a:pt x="872" y="49039"/>
                    </a:cubicBezTo>
                    <a:lnTo>
                      <a:pt x="12142" y="18531"/>
                    </a:lnTo>
                    <a:lnTo>
                      <a:pt x="6258" y="16359"/>
                    </a:lnTo>
                    <a:lnTo>
                      <a:pt x="8617" y="9954"/>
                    </a:lnTo>
                    <a:lnTo>
                      <a:pt x="14674" y="12201"/>
                    </a:lnTo>
                    <a:lnTo>
                      <a:pt x="20755" y="0"/>
                    </a:lnTo>
                    <a:lnTo>
                      <a:pt x="26800" y="2222"/>
                    </a:lnTo>
                    <a:lnTo>
                      <a:pt x="22121" y="14944"/>
                    </a:lnTo>
                    <a:lnTo>
                      <a:pt x="30672" y="18096"/>
                    </a:lnTo>
                    <a:lnTo>
                      <a:pt x="28314" y="24488"/>
                    </a:lnTo>
                    <a:lnTo>
                      <a:pt x="19750" y="21336"/>
                    </a:lnTo>
                    <a:lnTo>
                      <a:pt x="8890" y="50727"/>
                    </a:lnTo>
                    <a:cubicBezTo>
                      <a:pt x="8381" y="52166"/>
                      <a:pt x="8232" y="53345"/>
                      <a:pt x="8480" y="54252"/>
                    </a:cubicBezTo>
                    <a:cubicBezTo>
                      <a:pt x="8728" y="55170"/>
                      <a:pt x="9585" y="55890"/>
                      <a:pt x="11025" y="56424"/>
                    </a:cubicBezTo>
                    <a:lnTo>
                      <a:pt x="15865" y="58211"/>
                    </a:lnTo>
                    <a:lnTo>
                      <a:pt x="14016" y="63213"/>
                    </a:lnTo>
                    <a:cubicBezTo>
                      <a:pt x="13333" y="63300"/>
                      <a:pt x="12551" y="63275"/>
                      <a:pt x="11682" y="63138"/>
                    </a:cubicBezTo>
                    <a:cubicBezTo>
                      <a:pt x="10826" y="63014"/>
                      <a:pt x="9932" y="62878"/>
                      <a:pt x="9051" y="62716"/>
                    </a:cubicBezTo>
                    <a:cubicBezTo>
                      <a:pt x="8157" y="62543"/>
                      <a:pt x="7326" y="62319"/>
                      <a:pt x="6594" y="62058"/>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1" name="Forme libre 313">
                <a:extLst>
                  <a:ext uri="{FF2B5EF4-FFF2-40B4-BE49-F238E27FC236}">
                    <a16:creationId xmlns:a16="http://schemas.microsoft.com/office/drawing/2014/main" id="{301F5E1E-5313-31B2-BD6C-1DEAA2BD7177}"/>
                  </a:ext>
                </a:extLst>
              </p:cNvPr>
              <p:cNvSpPr/>
              <p:nvPr/>
            </p:nvSpPr>
            <p:spPr>
              <a:xfrm>
                <a:off x="6608169" y="2536591"/>
                <a:ext cx="48252" cy="57415"/>
              </a:xfrm>
              <a:custGeom>
                <a:avLst/>
                <a:gdLst>
                  <a:gd name="csX0" fmla="*/ 10401 w 48252"/>
                  <a:gd name="csY0" fmla="*/ 46973 h 57415"/>
                  <a:gd name="csX1" fmla="*/ 5709 w 48252"/>
                  <a:gd name="csY1" fmla="*/ 44354 h 57415"/>
                  <a:gd name="csX2" fmla="*/ 1899 w 48252"/>
                  <a:gd name="csY2" fmla="*/ 40519 h 57415"/>
                  <a:gd name="csX3" fmla="*/ 50 w 48252"/>
                  <a:gd name="csY3" fmla="*/ 35318 h 57415"/>
                  <a:gd name="csX4" fmla="*/ 1254 w 48252"/>
                  <a:gd name="csY4" fmla="*/ 28703 h 57415"/>
                  <a:gd name="csX5" fmla="*/ 6553 w 48252"/>
                  <a:gd name="csY5" fmla="*/ 22013 h 57415"/>
                  <a:gd name="csX6" fmla="*/ 14646 w 48252"/>
                  <a:gd name="csY6" fmla="*/ 19891 h 57415"/>
                  <a:gd name="csX7" fmla="*/ 25010 w 48252"/>
                  <a:gd name="csY7" fmla="*/ 21430 h 57415"/>
                  <a:gd name="csX8" fmla="*/ 37136 w 48252"/>
                  <a:gd name="csY8" fmla="*/ 25637 h 57415"/>
                  <a:gd name="csX9" fmla="*/ 39221 w 48252"/>
                  <a:gd name="csY9" fmla="*/ 20511 h 57415"/>
                  <a:gd name="csX10" fmla="*/ 40102 w 48252"/>
                  <a:gd name="csY10" fmla="*/ 15894 h 57415"/>
                  <a:gd name="csX11" fmla="*/ 38216 w 48252"/>
                  <a:gd name="csY11" fmla="*/ 11885 h 57415"/>
                  <a:gd name="csX12" fmla="*/ 32419 w 48252"/>
                  <a:gd name="csY12" fmla="*/ 8385 h 57415"/>
                  <a:gd name="csX13" fmla="*/ 25928 w 48252"/>
                  <a:gd name="csY13" fmla="*/ 6871 h 57415"/>
                  <a:gd name="csX14" fmla="*/ 21745 w 48252"/>
                  <a:gd name="csY14" fmla="*/ 8112 h 57415"/>
                  <a:gd name="csX15" fmla="*/ 19461 w 48252"/>
                  <a:gd name="csY15" fmla="*/ 11153 h 57415"/>
                  <a:gd name="csX16" fmla="*/ 18940 w 48252"/>
                  <a:gd name="csY16" fmla="*/ 12444 h 57415"/>
                  <a:gd name="csX17" fmla="*/ 11692 w 48252"/>
                  <a:gd name="csY17" fmla="*/ 9477 h 57415"/>
                  <a:gd name="csX18" fmla="*/ 11940 w 48252"/>
                  <a:gd name="csY18" fmla="*/ 8584 h 57415"/>
                  <a:gd name="csX19" fmla="*/ 12374 w 48252"/>
                  <a:gd name="csY19" fmla="*/ 7566 h 57415"/>
                  <a:gd name="csX20" fmla="*/ 17426 w 48252"/>
                  <a:gd name="csY20" fmla="*/ 1621 h 57415"/>
                  <a:gd name="csX21" fmla="*/ 25494 w 48252"/>
                  <a:gd name="csY21" fmla="*/ 32 h 57415"/>
                  <a:gd name="csX22" fmla="*/ 35448 w 48252"/>
                  <a:gd name="csY22" fmla="*/ 2452 h 57415"/>
                  <a:gd name="csX23" fmla="*/ 44210 w 48252"/>
                  <a:gd name="csY23" fmla="*/ 7926 h 57415"/>
                  <a:gd name="csX24" fmla="*/ 48046 w 48252"/>
                  <a:gd name="csY24" fmla="*/ 14864 h 57415"/>
                  <a:gd name="csX25" fmla="*/ 47053 w 48252"/>
                  <a:gd name="csY25" fmla="*/ 22807 h 57415"/>
                  <a:gd name="csX26" fmla="*/ 37123 w 48252"/>
                  <a:gd name="csY26" fmla="*/ 47122 h 57415"/>
                  <a:gd name="csX27" fmla="*/ 36974 w 48252"/>
                  <a:gd name="csY27" fmla="*/ 49691 h 57415"/>
                  <a:gd name="csX28" fmla="*/ 38588 w 48252"/>
                  <a:gd name="csY28" fmla="*/ 51106 h 57415"/>
                  <a:gd name="csX29" fmla="*/ 41914 w 48252"/>
                  <a:gd name="csY29" fmla="*/ 52471 h 57415"/>
                  <a:gd name="csX30" fmla="*/ 39879 w 48252"/>
                  <a:gd name="csY30" fmla="*/ 57411 h 57415"/>
                  <a:gd name="csX31" fmla="*/ 36875 w 48252"/>
                  <a:gd name="csY31" fmla="*/ 57225 h 57415"/>
                  <a:gd name="csX32" fmla="*/ 33400 w 48252"/>
                  <a:gd name="csY32" fmla="*/ 56245 h 57415"/>
                  <a:gd name="csX33" fmla="*/ 30098 w 48252"/>
                  <a:gd name="csY33" fmla="*/ 53862 h 57415"/>
                  <a:gd name="csX34" fmla="*/ 28882 w 48252"/>
                  <a:gd name="csY34" fmla="*/ 50486 h 57415"/>
                  <a:gd name="csX35" fmla="*/ 29292 w 48252"/>
                  <a:gd name="csY35" fmla="*/ 46526 h 57415"/>
                  <a:gd name="csX36" fmla="*/ 28721 w 48252"/>
                  <a:gd name="csY36" fmla="*/ 46290 h 57415"/>
                  <a:gd name="csX37" fmla="*/ 23309 w 48252"/>
                  <a:gd name="csY37" fmla="*/ 48413 h 57415"/>
                  <a:gd name="csX38" fmla="*/ 17078 w 48252"/>
                  <a:gd name="csY38" fmla="*/ 48698 h 57415"/>
                  <a:gd name="csX39" fmla="*/ 10401 w 48252"/>
                  <a:gd name="csY39" fmla="*/ 46973 h 57415"/>
                  <a:gd name="csX40" fmla="*/ 14869 w 48252"/>
                  <a:gd name="csY40" fmla="*/ 41425 h 57415"/>
                  <a:gd name="csX41" fmla="*/ 20380 w 48252"/>
                  <a:gd name="csY41" fmla="*/ 42679 h 57415"/>
                  <a:gd name="csX42" fmla="*/ 25692 w 48252"/>
                  <a:gd name="csY42" fmla="*/ 42008 h 57415"/>
                  <a:gd name="csX43" fmla="*/ 30210 w 48252"/>
                  <a:gd name="csY43" fmla="*/ 39427 h 57415"/>
                  <a:gd name="csX44" fmla="*/ 33313 w 48252"/>
                  <a:gd name="csY44" fmla="*/ 35021 h 57415"/>
                  <a:gd name="csX45" fmla="*/ 34840 w 48252"/>
                  <a:gd name="csY45" fmla="*/ 31260 h 57415"/>
                  <a:gd name="csX46" fmla="*/ 22751 w 48252"/>
                  <a:gd name="csY46" fmla="*/ 27226 h 57415"/>
                  <a:gd name="csX47" fmla="*/ 14174 w 48252"/>
                  <a:gd name="csY47" fmla="*/ 26916 h 57415"/>
                  <a:gd name="csX48" fmla="*/ 9309 w 48252"/>
                  <a:gd name="csY48" fmla="*/ 31396 h 57415"/>
                  <a:gd name="csX49" fmla="*/ 8800 w 48252"/>
                  <a:gd name="csY49" fmla="*/ 35567 h 57415"/>
                  <a:gd name="csX50" fmla="*/ 10811 w 48252"/>
                  <a:gd name="csY50" fmla="*/ 38918 h 57415"/>
                  <a:gd name="csX51" fmla="*/ 14869 w 48252"/>
                  <a:gd name="csY51" fmla="*/ 41425 h 574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48252" h="57415">
                    <a:moveTo>
                      <a:pt x="10401" y="46973"/>
                    </a:moveTo>
                    <a:cubicBezTo>
                      <a:pt x="8763" y="46303"/>
                      <a:pt x="7199" y="45422"/>
                      <a:pt x="5709" y="44354"/>
                    </a:cubicBezTo>
                    <a:cubicBezTo>
                      <a:pt x="4232" y="43287"/>
                      <a:pt x="2942" y="42008"/>
                      <a:pt x="1899" y="40519"/>
                    </a:cubicBezTo>
                    <a:cubicBezTo>
                      <a:pt x="844" y="39030"/>
                      <a:pt x="223" y="37292"/>
                      <a:pt x="50" y="35318"/>
                    </a:cubicBezTo>
                    <a:cubicBezTo>
                      <a:pt x="-149" y="33357"/>
                      <a:pt x="248" y="31148"/>
                      <a:pt x="1254" y="28703"/>
                    </a:cubicBezTo>
                    <a:cubicBezTo>
                      <a:pt x="2495" y="25637"/>
                      <a:pt x="4282" y="23416"/>
                      <a:pt x="6553" y="22013"/>
                    </a:cubicBezTo>
                    <a:cubicBezTo>
                      <a:pt x="8849" y="20635"/>
                      <a:pt x="11555" y="19916"/>
                      <a:pt x="14646" y="19891"/>
                    </a:cubicBezTo>
                    <a:cubicBezTo>
                      <a:pt x="17749" y="19853"/>
                      <a:pt x="21212" y="20375"/>
                      <a:pt x="25010" y="21430"/>
                    </a:cubicBezTo>
                    <a:cubicBezTo>
                      <a:pt x="28832" y="22497"/>
                      <a:pt x="32866" y="23887"/>
                      <a:pt x="37136" y="25637"/>
                    </a:cubicBezTo>
                    <a:lnTo>
                      <a:pt x="39221" y="20511"/>
                    </a:lnTo>
                    <a:cubicBezTo>
                      <a:pt x="39904" y="18861"/>
                      <a:pt x="40189" y="17321"/>
                      <a:pt x="40102" y="15894"/>
                    </a:cubicBezTo>
                    <a:cubicBezTo>
                      <a:pt x="40015" y="14479"/>
                      <a:pt x="39407" y="13139"/>
                      <a:pt x="38216" y="11885"/>
                    </a:cubicBezTo>
                    <a:cubicBezTo>
                      <a:pt x="37024" y="10644"/>
                      <a:pt x="35100" y="9477"/>
                      <a:pt x="32419" y="8385"/>
                    </a:cubicBezTo>
                    <a:cubicBezTo>
                      <a:pt x="29875" y="7343"/>
                      <a:pt x="27690" y="6846"/>
                      <a:pt x="25928" y="6871"/>
                    </a:cubicBezTo>
                    <a:cubicBezTo>
                      <a:pt x="24153" y="6920"/>
                      <a:pt x="22751" y="7330"/>
                      <a:pt x="21745" y="8112"/>
                    </a:cubicBezTo>
                    <a:cubicBezTo>
                      <a:pt x="20727" y="8894"/>
                      <a:pt x="19970" y="9899"/>
                      <a:pt x="19461" y="11153"/>
                    </a:cubicBezTo>
                    <a:lnTo>
                      <a:pt x="18940" y="12444"/>
                    </a:lnTo>
                    <a:lnTo>
                      <a:pt x="11692" y="9477"/>
                    </a:lnTo>
                    <a:cubicBezTo>
                      <a:pt x="11741" y="9167"/>
                      <a:pt x="11828" y="8882"/>
                      <a:pt x="11940" y="8584"/>
                    </a:cubicBezTo>
                    <a:cubicBezTo>
                      <a:pt x="12064" y="8311"/>
                      <a:pt x="12201" y="7963"/>
                      <a:pt x="12374" y="7566"/>
                    </a:cubicBezTo>
                    <a:cubicBezTo>
                      <a:pt x="13479" y="4835"/>
                      <a:pt x="15167" y="2849"/>
                      <a:pt x="17426" y="1621"/>
                    </a:cubicBezTo>
                    <a:cubicBezTo>
                      <a:pt x="19685" y="392"/>
                      <a:pt x="22366" y="-142"/>
                      <a:pt x="25494" y="32"/>
                    </a:cubicBezTo>
                    <a:cubicBezTo>
                      <a:pt x="28596" y="206"/>
                      <a:pt x="31923" y="1013"/>
                      <a:pt x="35448" y="2452"/>
                    </a:cubicBezTo>
                    <a:cubicBezTo>
                      <a:pt x="39196" y="3979"/>
                      <a:pt x="42113" y="5803"/>
                      <a:pt x="44210" y="7926"/>
                    </a:cubicBezTo>
                    <a:cubicBezTo>
                      <a:pt x="46296" y="10036"/>
                      <a:pt x="47574" y="12344"/>
                      <a:pt x="48046" y="14864"/>
                    </a:cubicBezTo>
                    <a:cubicBezTo>
                      <a:pt x="48517" y="17371"/>
                      <a:pt x="48182" y="20027"/>
                      <a:pt x="47053" y="22807"/>
                    </a:cubicBezTo>
                    <a:lnTo>
                      <a:pt x="37123" y="47122"/>
                    </a:lnTo>
                    <a:cubicBezTo>
                      <a:pt x="36676" y="48202"/>
                      <a:pt x="36627" y="49071"/>
                      <a:pt x="36974" y="49691"/>
                    </a:cubicBezTo>
                    <a:cubicBezTo>
                      <a:pt x="37309" y="50337"/>
                      <a:pt x="37843" y="50808"/>
                      <a:pt x="38588" y="51106"/>
                    </a:cubicBezTo>
                    <a:lnTo>
                      <a:pt x="41914" y="52471"/>
                    </a:lnTo>
                    <a:lnTo>
                      <a:pt x="39879" y="57411"/>
                    </a:lnTo>
                    <a:cubicBezTo>
                      <a:pt x="38948" y="57436"/>
                      <a:pt x="37955" y="57362"/>
                      <a:pt x="36875" y="57225"/>
                    </a:cubicBezTo>
                    <a:cubicBezTo>
                      <a:pt x="35808" y="57089"/>
                      <a:pt x="34653" y="56766"/>
                      <a:pt x="33400" y="56245"/>
                    </a:cubicBezTo>
                    <a:cubicBezTo>
                      <a:pt x="31910" y="55649"/>
                      <a:pt x="30818" y="54854"/>
                      <a:pt x="30098" y="53862"/>
                    </a:cubicBezTo>
                    <a:cubicBezTo>
                      <a:pt x="29366" y="52869"/>
                      <a:pt x="28969" y="51752"/>
                      <a:pt x="28882" y="50486"/>
                    </a:cubicBezTo>
                    <a:cubicBezTo>
                      <a:pt x="28807" y="49220"/>
                      <a:pt x="28944" y="47904"/>
                      <a:pt x="29292" y="46526"/>
                    </a:cubicBezTo>
                    <a:lnTo>
                      <a:pt x="28721" y="46290"/>
                    </a:lnTo>
                    <a:cubicBezTo>
                      <a:pt x="27107" y="47283"/>
                      <a:pt x="25295" y="47991"/>
                      <a:pt x="23309" y="48413"/>
                    </a:cubicBezTo>
                    <a:cubicBezTo>
                      <a:pt x="21323" y="48822"/>
                      <a:pt x="19238" y="48922"/>
                      <a:pt x="17078" y="48698"/>
                    </a:cubicBezTo>
                    <a:cubicBezTo>
                      <a:pt x="14906" y="48475"/>
                      <a:pt x="12685" y="47904"/>
                      <a:pt x="10401" y="46973"/>
                    </a:cubicBezTo>
                    <a:close/>
                    <a:moveTo>
                      <a:pt x="14869" y="41425"/>
                    </a:moveTo>
                    <a:cubicBezTo>
                      <a:pt x="16694" y="42170"/>
                      <a:pt x="18518" y="42592"/>
                      <a:pt x="20380" y="42679"/>
                    </a:cubicBezTo>
                    <a:cubicBezTo>
                      <a:pt x="22229" y="42765"/>
                      <a:pt x="24004" y="42554"/>
                      <a:pt x="25692" y="42008"/>
                    </a:cubicBezTo>
                    <a:cubicBezTo>
                      <a:pt x="27355" y="41462"/>
                      <a:pt x="28870" y="40606"/>
                      <a:pt x="30210" y="39427"/>
                    </a:cubicBezTo>
                    <a:cubicBezTo>
                      <a:pt x="31551" y="38248"/>
                      <a:pt x="32581" y="36783"/>
                      <a:pt x="33313" y="35021"/>
                    </a:cubicBezTo>
                    <a:lnTo>
                      <a:pt x="34840" y="31260"/>
                    </a:lnTo>
                    <a:cubicBezTo>
                      <a:pt x="30235" y="29386"/>
                      <a:pt x="26201" y="28045"/>
                      <a:pt x="22751" y="27226"/>
                    </a:cubicBezTo>
                    <a:cubicBezTo>
                      <a:pt x="19300" y="26419"/>
                      <a:pt x="16445" y="26320"/>
                      <a:pt x="14174" y="26916"/>
                    </a:cubicBezTo>
                    <a:cubicBezTo>
                      <a:pt x="11903" y="27512"/>
                      <a:pt x="10289" y="29013"/>
                      <a:pt x="9309" y="31396"/>
                    </a:cubicBezTo>
                    <a:cubicBezTo>
                      <a:pt x="8688" y="32935"/>
                      <a:pt x="8515" y="34326"/>
                      <a:pt x="8800" y="35567"/>
                    </a:cubicBezTo>
                    <a:cubicBezTo>
                      <a:pt x="9085" y="36808"/>
                      <a:pt x="9756" y="37925"/>
                      <a:pt x="10811" y="38918"/>
                    </a:cubicBezTo>
                    <a:cubicBezTo>
                      <a:pt x="11866" y="39911"/>
                      <a:pt x="13206" y="40755"/>
                      <a:pt x="14869" y="41425"/>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2" name="Forme libre 314">
                <a:extLst>
                  <a:ext uri="{FF2B5EF4-FFF2-40B4-BE49-F238E27FC236}">
                    <a16:creationId xmlns:a16="http://schemas.microsoft.com/office/drawing/2014/main" id="{C458EFC2-D008-F336-7128-DEAB47E3EBD8}"/>
                  </a:ext>
                </a:extLst>
              </p:cNvPr>
              <p:cNvSpPr/>
              <p:nvPr/>
            </p:nvSpPr>
            <p:spPr>
              <a:xfrm>
                <a:off x="6661168" y="2539664"/>
                <a:ext cx="52386" cy="73170"/>
              </a:xfrm>
              <a:custGeom>
                <a:avLst/>
                <a:gdLst>
                  <a:gd name="csX0" fmla="*/ 20479 w 52386"/>
                  <a:gd name="csY0" fmla="*/ 71156 h 73170"/>
                  <a:gd name="csX1" fmla="*/ 13367 w 52386"/>
                  <a:gd name="csY1" fmla="*/ 65695 h 73170"/>
                  <a:gd name="csX2" fmla="*/ 10091 w 52386"/>
                  <a:gd name="csY2" fmla="*/ 57565 h 73170"/>
                  <a:gd name="csX3" fmla="*/ 9507 w 52386"/>
                  <a:gd name="csY3" fmla="*/ 57305 h 73170"/>
                  <a:gd name="csX4" fmla="*/ 5883 w 52386"/>
                  <a:gd name="csY4" fmla="*/ 63225 h 73170"/>
                  <a:gd name="csX5" fmla="*/ 0 w 52386"/>
                  <a:gd name="csY5" fmla="*/ 60544 h 73170"/>
                  <a:gd name="csX6" fmla="*/ 27790 w 52386"/>
                  <a:gd name="csY6" fmla="*/ 0 h 73170"/>
                  <a:gd name="csX7" fmla="*/ 35175 w 52386"/>
                  <a:gd name="csY7" fmla="*/ 3376 h 73170"/>
                  <a:gd name="csX8" fmla="*/ 25059 w 52386"/>
                  <a:gd name="csY8" fmla="*/ 25394 h 73170"/>
                  <a:gd name="csX9" fmla="*/ 25556 w 52386"/>
                  <a:gd name="csY9" fmla="*/ 25630 h 73170"/>
                  <a:gd name="csX10" fmla="*/ 30818 w 52386"/>
                  <a:gd name="csY10" fmla="*/ 23483 h 73170"/>
                  <a:gd name="csX11" fmla="*/ 36304 w 52386"/>
                  <a:gd name="csY11" fmla="*/ 23458 h 73170"/>
                  <a:gd name="csX12" fmla="*/ 41964 w 52386"/>
                  <a:gd name="csY12" fmla="*/ 25245 h 73170"/>
                  <a:gd name="csX13" fmla="*/ 49808 w 52386"/>
                  <a:gd name="csY13" fmla="*/ 31786 h 73170"/>
                  <a:gd name="csX14" fmla="*/ 52377 w 52386"/>
                  <a:gd name="csY14" fmla="*/ 42001 h 73170"/>
                  <a:gd name="csX15" fmla="*/ 48629 w 52386"/>
                  <a:gd name="csY15" fmla="*/ 55791 h 73170"/>
                  <a:gd name="csX16" fmla="*/ 40412 w 52386"/>
                  <a:gd name="csY16" fmla="*/ 68190 h 73170"/>
                  <a:gd name="csX17" fmla="*/ 30992 w 52386"/>
                  <a:gd name="csY17" fmla="*/ 73030 h 73170"/>
                  <a:gd name="csX18" fmla="*/ 20479 w 52386"/>
                  <a:gd name="csY18" fmla="*/ 71156 h 73170"/>
                  <a:gd name="csX19" fmla="*/ 21683 w 52386"/>
                  <a:gd name="csY19" fmla="*/ 63895 h 73170"/>
                  <a:gd name="csX20" fmla="*/ 28708 w 52386"/>
                  <a:gd name="csY20" fmla="*/ 65298 h 73170"/>
                  <a:gd name="csX21" fmla="*/ 34889 w 52386"/>
                  <a:gd name="csY21" fmla="*/ 62108 h 73170"/>
                  <a:gd name="csX22" fmla="*/ 40437 w 52386"/>
                  <a:gd name="csY22" fmla="*/ 53544 h 73170"/>
                  <a:gd name="csX23" fmla="*/ 41244 w 52386"/>
                  <a:gd name="csY23" fmla="*/ 51782 h 73170"/>
                  <a:gd name="csX24" fmla="*/ 44111 w 52386"/>
                  <a:gd name="csY24" fmla="*/ 42200 h 73170"/>
                  <a:gd name="csX25" fmla="*/ 42609 w 52386"/>
                  <a:gd name="csY25" fmla="*/ 35336 h 73170"/>
                  <a:gd name="csX26" fmla="*/ 36664 w 52386"/>
                  <a:gd name="csY26" fmla="*/ 30620 h 73170"/>
                  <a:gd name="csX27" fmla="*/ 31873 w 52386"/>
                  <a:gd name="csY27" fmla="*/ 29341 h 73170"/>
                  <a:gd name="csX28" fmla="*/ 26958 w 52386"/>
                  <a:gd name="csY28" fmla="*/ 30222 h 73170"/>
                  <a:gd name="csX29" fmla="*/ 22179 w 52386"/>
                  <a:gd name="csY29" fmla="*/ 34020 h 73170"/>
                  <a:gd name="csX30" fmla="*/ 17811 w 52386"/>
                  <a:gd name="csY30" fmla="*/ 41232 h 73170"/>
                  <a:gd name="csX31" fmla="*/ 17178 w 52386"/>
                  <a:gd name="csY31" fmla="*/ 42572 h 73170"/>
                  <a:gd name="csX32" fmla="*/ 14397 w 52386"/>
                  <a:gd name="csY32" fmla="*/ 51831 h 73170"/>
                  <a:gd name="csX33" fmla="*/ 15800 w 52386"/>
                  <a:gd name="csY33" fmla="*/ 58968 h 73170"/>
                  <a:gd name="csX34" fmla="*/ 21683 w 52386"/>
                  <a:gd name="csY34" fmla="*/ 63895 h 7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2386" h="73170">
                    <a:moveTo>
                      <a:pt x="20479" y="71156"/>
                    </a:moveTo>
                    <a:cubicBezTo>
                      <a:pt x="17525" y="69803"/>
                      <a:pt x="15154" y="67979"/>
                      <a:pt x="13367" y="65695"/>
                    </a:cubicBezTo>
                    <a:cubicBezTo>
                      <a:pt x="11568" y="63424"/>
                      <a:pt x="10475" y="60718"/>
                      <a:pt x="10091" y="57565"/>
                    </a:cubicBezTo>
                    <a:lnTo>
                      <a:pt x="9507" y="57305"/>
                    </a:lnTo>
                    <a:lnTo>
                      <a:pt x="5883" y="63225"/>
                    </a:lnTo>
                    <a:lnTo>
                      <a:pt x="0" y="60544"/>
                    </a:lnTo>
                    <a:lnTo>
                      <a:pt x="27790" y="0"/>
                    </a:lnTo>
                    <a:lnTo>
                      <a:pt x="35175" y="3376"/>
                    </a:lnTo>
                    <a:lnTo>
                      <a:pt x="25059" y="25394"/>
                    </a:lnTo>
                    <a:lnTo>
                      <a:pt x="25556" y="25630"/>
                    </a:lnTo>
                    <a:cubicBezTo>
                      <a:pt x="27281" y="24538"/>
                      <a:pt x="29031" y="23806"/>
                      <a:pt x="30818" y="23483"/>
                    </a:cubicBezTo>
                    <a:cubicBezTo>
                      <a:pt x="32580" y="23148"/>
                      <a:pt x="34417" y="23135"/>
                      <a:pt x="36304" y="23458"/>
                    </a:cubicBezTo>
                    <a:cubicBezTo>
                      <a:pt x="38178" y="23781"/>
                      <a:pt x="40065" y="24377"/>
                      <a:pt x="41964" y="25245"/>
                    </a:cubicBezTo>
                    <a:cubicBezTo>
                      <a:pt x="45377" y="26809"/>
                      <a:pt x="47983" y="28994"/>
                      <a:pt x="49808" y="31786"/>
                    </a:cubicBezTo>
                    <a:cubicBezTo>
                      <a:pt x="51633" y="34591"/>
                      <a:pt x="52489" y="37980"/>
                      <a:pt x="52377" y="42001"/>
                    </a:cubicBezTo>
                    <a:cubicBezTo>
                      <a:pt x="52265" y="45998"/>
                      <a:pt x="51012" y="50590"/>
                      <a:pt x="48629" y="55791"/>
                    </a:cubicBezTo>
                    <a:cubicBezTo>
                      <a:pt x="46109" y="61252"/>
                      <a:pt x="43391" y="65385"/>
                      <a:pt x="40412" y="68190"/>
                    </a:cubicBezTo>
                    <a:cubicBezTo>
                      <a:pt x="37433" y="70970"/>
                      <a:pt x="34281" y="72584"/>
                      <a:pt x="30992" y="73030"/>
                    </a:cubicBezTo>
                    <a:cubicBezTo>
                      <a:pt x="27665" y="73477"/>
                      <a:pt x="24178" y="72857"/>
                      <a:pt x="20479" y="71156"/>
                    </a:cubicBezTo>
                    <a:close/>
                    <a:moveTo>
                      <a:pt x="21683" y="63895"/>
                    </a:moveTo>
                    <a:cubicBezTo>
                      <a:pt x="24203" y="65062"/>
                      <a:pt x="26536" y="65521"/>
                      <a:pt x="28708" y="65298"/>
                    </a:cubicBezTo>
                    <a:cubicBezTo>
                      <a:pt x="30868" y="65075"/>
                      <a:pt x="32928" y="64007"/>
                      <a:pt x="34889" y="62108"/>
                    </a:cubicBezTo>
                    <a:cubicBezTo>
                      <a:pt x="36825" y="60197"/>
                      <a:pt x="38699" y="57342"/>
                      <a:pt x="40437" y="53544"/>
                    </a:cubicBezTo>
                    <a:lnTo>
                      <a:pt x="41244" y="51782"/>
                    </a:lnTo>
                    <a:cubicBezTo>
                      <a:pt x="42932" y="48108"/>
                      <a:pt x="43888" y="44906"/>
                      <a:pt x="44111" y="42200"/>
                    </a:cubicBezTo>
                    <a:cubicBezTo>
                      <a:pt x="44347" y="39506"/>
                      <a:pt x="43838" y="37210"/>
                      <a:pt x="42609" y="35336"/>
                    </a:cubicBezTo>
                    <a:cubicBezTo>
                      <a:pt x="41380" y="33450"/>
                      <a:pt x="39407" y="31873"/>
                      <a:pt x="36664" y="30620"/>
                    </a:cubicBezTo>
                    <a:cubicBezTo>
                      <a:pt x="35088" y="29912"/>
                      <a:pt x="33499" y="29478"/>
                      <a:pt x="31873" y="29341"/>
                    </a:cubicBezTo>
                    <a:cubicBezTo>
                      <a:pt x="30235" y="29192"/>
                      <a:pt x="28609" y="29490"/>
                      <a:pt x="26958" y="30222"/>
                    </a:cubicBezTo>
                    <a:cubicBezTo>
                      <a:pt x="25295" y="30955"/>
                      <a:pt x="23706" y="32221"/>
                      <a:pt x="22179" y="34020"/>
                    </a:cubicBezTo>
                    <a:cubicBezTo>
                      <a:pt x="20628" y="35820"/>
                      <a:pt x="19176" y="38216"/>
                      <a:pt x="17811" y="41232"/>
                    </a:cubicBezTo>
                    <a:lnTo>
                      <a:pt x="17178" y="42572"/>
                    </a:lnTo>
                    <a:cubicBezTo>
                      <a:pt x="15589" y="46035"/>
                      <a:pt x="14658" y="49126"/>
                      <a:pt x="14397" y="51831"/>
                    </a:cubicBezTo>
                    <a:cubicBezTo>
                      <a:pt x="14124" y="54549"/>
                      <a:pt x="14584" y="56920"/>
                      <a:pt x="15800" y="58968"/>
                    </a:cubicBezTo>
                    <a:cubicBezTo>
                      <a:pt x="16991" y="61003"/>
                      <a:pt x="18952" y="62642"/>
                      <a:pt x="21683" y="63895"/>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3" name="Forme libre 315">
                <a:extLst>
                  <a:ext uri="{FF2B5EF4-FFF2-40B4-BE49-F238E27FC236}">
                    <a16:creationId xmlns:a16="http://schemas.microsoft.com/office/drawing/2014/main" id="{D969A2F6-C0FE-220E-9BB3-C6B1B9480014}"/>
                  </a:ext>
                </a:extLst>
              </p:cNvPr>
              <p:cNvSpPr/>
              <p:nvPr/>
            </p:nvSpPr>
            <p:spPr>
              <a:xfrm>
                <a:off x="6715890" y="2566374"/>
                <a:ext cx="37011" cy="63237"/>
              </a:xfrm>
              <a:custGeom>
                <a:avLst/>
                <a:gdLst>
                  <a:gd name="csX0" fmla="*/ 0 w 37011"/>
                  <a:gd name="csY0" fmla="*/ 59613 h 63237"/>
                  <a:gd name="csX1" fmla="*/ 29763 w 37011"/>
                  <a:gd name="csY1" fmla="*/ 0 h 63237"/>
                  <a:gd name="csX2" fmla="*/ 37012 w 37011"/>
                  <a:gd name="csY2" fmla="*/ 3624 h 63237"/>
                  <a:gd name="csX3" fmla="*/ 7261 w 37011"/>
                  <a:gd name="csY3" fmla="*/ 63238 h 63237"/>
                  <a:gd name="csX4" fmla="*/ 0 w 37011"/>
                  <a:gd name="csY4" fmla="*/ 59613 h 63237"/>
                </a:gdLst>
                <a:ahLst/>
                <a:cxnLst>
                  <a:cxn ang="0">
                    <a:pos x="csX0" y="csY0"/>
                  </a:cxn>
                  <a:cxn ang="0">
                    <a:pos x="csX1" y="csY1"/>
                  </a:cxn>
                  <a:cxn ang="0">
                    <a:pos x="csX2" y="csY2"/>
                  </a:cxn>
                  <a:cxn ang="0">
                    <a:pos x="csX3" y="csY3"/>
                  </a:cxn>
                  <a:cxn ang="0">
                    <a:pos x="csX4" y="csY4"/>
                  </a:cxn>
                </a:cxnLst>
                <a:rect l="l" t="t" r="r" b="b"/>
                <a:pathLst>
                  <a:path w="37011" h="63237">
                    <a:moveTo>
                      <a:pt x="0" y="59613"/>
                    </a:moveTo>
                    <a:lnTo>
                      <a:pt x="29763" y="0"/>
                    </a:lnTo>
                    <a:lnTo>
                      <a:pt x="37012" y="3624"/>
                    </a:lnTo>
                    <a:lnTo>
                      <a:pt x="7261" y="63238"/>
                    </a:lnTo>
                    <a:lnTo>
                      <a:pt x="0" y="59613"/>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94" name="Forme libre 316">
                <a:extLst>
                  <a:ext uri="{FF2B5EF4-FFF2-40B4-BE49-F238E27FC236}">
                    <a16:creationId xmlns:a16="http://schemas.microsoft.com/office/drawing/2014/main" id="{21E53797-233B-3D72-8627-EB3E3978A398}"/>
                  </a:ext>
                </a:extLst>
              </p:cNvPr>
              <p:cNvSpPr/>
              <p:nvPr/>
            </p:nvSpPr>
            <p:spPr>
              <a:xfrm>
                <a:off x="6746329" y="2601276"/>
                <a:ext cx="47691" cy="51350"/>
              </a:xfrm>
              <a:custGeom>
                <a:avLst/>
                <a:gdLst>
                  <a:gd name="csX0" fmla="*/ 12022 w 47691"/>
                  <a:gd name="csY0" fmla="*/ 47934 h 51350"/>
                  <a:gd name="csX1" fmla="*/ 2663 w 47691"/>
                  <a:gd name="csY1" fmla="*/ 39792 h 51350"/>
                  <a:gd name="csX2" fmla="*/ 57 w 47691"/>
                  <a:gd name="csY2" fmla="*/ 28907 h 51350"/>
                  <a:gd name="csX3" fmla="*/ 4625 w 47691"/>
                  <a:gd name="csY3" fmla="*/ 15130 h 51350"/>
                  <a:gd name="csX4" fmla="*/ 13648 w 47691"/>
                  <a:gd name="csY4" fmla="*/ 3736 h 51350"/>
                  <a:gd name="csX5" fmla="*/ 24198 w 47691"/>
                  <a:gd name="csY5" fmla="*/ 0 h 51350"/>
                  <a:gd name="csX6" fmla="*/ 36436 w 47691"/>
                  <a:gd name="csY6" fmla="*/ 3525 h 51350"/>
                  <a:gd name="csX7" fmla="*/ 45248 w 47691"/>
                  <a:gd name="csY7" fmla="*/ 11270 h 51350"/>
                  <a:gd name="csX8" fmla="*/ 47643 w 47691"/>
                  <a:gd name="csY8" fmla="*/ 21472 h 51350"/>
                  <a:gd name="csX9" fmla="*/ 43510 w 47691"/>
                  <a:gd name="csY9" fmla="*/ 34058 h 51350"/>
                  <a:gd name="csX10" fmla="*/ 41674 w 47691"/>
                  <a:gd name="csY10" fmla="*/ 37459 h 51350"/>
                  <a:gd name="csX11" fmla="*/ 11042 w 47691"/>
                  <a:gd name="csY11" fmla="*/ 20901 h 51350"/>
                  <a:gd name="csX12" fmla="*/ 7988 w 47691"/>
                  <a:gd name="csY12" fmla="*/ 30111 h 51350"/>
                  <a:gd name="csX13" fmla="*/ 9428 w 47691"/>
                  <a:gd name="csY13" fmla="*/ 37061 h 51350"/>
                  <a:gd name="csX14" fmla="*/ 15348 w 47691"/>
                  <a:gd name="csY14" fmla="*/ 42200 h 51350"/>
                  <a:gd name="csX15" fmla="*/ 20537 w 47691"/>
                  <a:gd name="csY15" fmla="*/ 44111 h 51350"/>
                  <a:gd name="csX16" fmla="*/ 25104 w 47691"/>
                  <a:gd name="csY16" fmla="*/ 44012 h 51350"/>
                  <a:gd name="csX17" fmla="*/ 28914 w 47691"/>
                  <a:gd name="csY17" fmla="*/ 42088 h 51350"/>
                  <a:gd name="csX18" fmla="*/ 31831 w 47691"/>
                  <a:gd name="csY18" fmla="*/ 38625 h 51350"/>
                  <a:gd name="csX19" fmla="*/ 38807 w 47691"/>
                  <a:gd name="csY19" fmla="*/ 42398 h 51350"/>
                  <a:gd name="csX20" fmla="*/ 34103 w 47691"/>
                  <a:gd name="csY20" fmla="*/ 47984 h 51350"/>
                  <a:gd name="csX21" fmla="*/ 27884 w 47691"/>
                  <a:gd name="csY21" fmla="*/ 50963 h 51350"/>
                  <a:gd name="csX22" fmla="*/ 20425 w 47691"/>
                  <a:gd name="csY22" fmla="*/ 51012 h 51350"/>
                  <a:gd name="csX23" fmla="*/ 12022 w 47691"/>
                  <a:gd name="csY23" fmla="*/ 47934 h 51350"/>
                  <a:gd name="csX24" fmla="*/ 14095 w 47691"/>
                  <a:gd name="csY24" fmla="*/ 15639 h 51350"/>
                  <a:gd name="csX25" fmla="*/ 37193 w 47691"/>
                  <a:gd name="csY25" fmla="*/ 28125 h 51350"/>
                  <a:gd name="csX26" fmla="*/ 39626 w 47691"/>
                  <a:gd name="csY26" fmla="*/ 21696 h 51350"/>
                  <a:gd name="csX27" fmla="*/ 39452 w 47691"/>
                  <a:gd name="csY27" fmla="*/ 16458 h 51350"/>
                  <a:gd name="csX28" fmla="*/ 37180 w 47691"/>
                  <a:gd name="csY28" fmla="*/ 12362 h 51350"/>
                  <a:gd name="csX29" fmla="*/ 33047 w 47691"/>
                  <a:gd name="csY29" fmla="*/ 9234 h 51350"/>
                  <a:gd name="csX30" fmla="*/ 25973 w 47691"/>
                  <a:gd name="csY30" fmla="*/ 7199 h 51350"/>
                  <a:gd name="csX31" fmla="*/ 19730 w 47691"/>
                  <a:gd name="csY31" fmla="*/ 9259 h 51350"/>
                  <a:gd name="csX32" fmla="*/ 14095 w 47691"/>
                  <a:gd name="csY32" fmla="*/ 15639 h 513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7691" h="51350">
                    <a:moveTo>
                      <a:pt x="12022" y="47934"/>
                    </a:moveTo>
                    <a:cubicBezTo>
                      <a:pt x="7814" y="45675"/>
                      <a:pt x="4699" y="42945"/>
                      <a:pt x="2663" y="39792"/>
                    </a:cubicBezTo>
                    <a:cubicBezTo>
                      <a:pt x="628" y="36639"/>
                      <a:pt x="-241" y="33003"/>
                      <a:pt x="57" y="28907"/>
                    </a:cubicBezTo>
                    <a:cubicBezTo>
                      <a:pt x="367" y="24799"/>
                      <a:pt x="1869" y="20219"/>
                      <a:pt x="4625" y="15130"/>
                    </a:cubicBezTo>
                    <a:cubicBezTo>
                      <a:pt x="7380" y="10004"/>
                      <a:pt x="10408" y="6206"/>
                      <a:pt x="13648" y="3736"/>
                    </a:cubicBezTo>
                    <a:cubicBezTo>
                      <a:pt x="16900" y="1266"/>
                      <a:pt x="20425" y="25"/>
                      <a:pt x="24198" y="0"/>
                    </a:cubicBezTo>
                    <a:cubicBezTo>
                      <a:pt x="27983" y="-12"/>
                      <a:pt x="32067" y="1167"/>
                      <a:pt x="36436" y="3525"/>
                    </a:cubicBezTo>
                    <a:cubicBezTo>
                      <a:pt x="40445" y="5685"/>
                      <a:pt x="43374" y="8266"/>
                      <a:pt x="45248" y="11270"/>
                    </a:cubicBezTo>
                    <a:cubicBezTo>
                      <a:pt x="47110" y="14274"/>
                      <a:pt x="47904" y="17662"/>
                      <a:pt x="47643" y="21472"/>
                    </a:cubicBezTo>
                    <a:cubicBezTo>
                      <a:pt x="47370" y="25270"/>
                      <a:pt x="45993" y="29465"/>
                      <a:pt x="43510" y="34058"/>
                    </a:cubicBezTo>
                    <a:lnTo>
                      <a:pt x="41674" y="37459"/>
                    </a:lnTo>
                    <a:lnTo>
                      <a:pt x="11042" y="20901"/>
                    </a:lnTo>
                    <a:cubicBezTo>
                      <a:pt x="9304" y="24377"/>
                      <a:pt x="8286" y="27430"/>
                      <a:pt x="7988" y="30111"/>
                    </a:cubicBezTo>
                    <a:cubicBezTo>
                      <a:pt x="7703" y="32779"/>
                      <a:pt x="8187" y="35100"/>
                      <a:pt x="9428" y="37061"/>
                    </a:cubicBezTo>
                    <a:cubicBezTo>
                      <a:pt x="10669" y="39022"/>
                      <a:pt x="12643" y="40735"/>
                      <a:pt x="15348" y="42200"/>
                    </a:cubicBezTo>
                    <a:cubicBezTo>
                      <a:pt x="17185" y="43180"/>
                      <a:pt x="18910" y="43813"/>
                      <a:pt x="20537" y="44111"/>
                    </a:cubicBezTo>
                    <a:cubicBezTo>
                      <a:pt x="22175" y="44384"/>
                      <a:pt x="23689" y="44359"/>
                      <a:pt x="25104" y="44012"/>
                    </a:cubicBezTo>
                    <a:cubicBezTo>
                      <a:pt x="26519" y="43652"/>
                      <a:pt x="27785" y="43019"/>
                      <a:pt x="28914" y="42088"/>
                    </a:cubicBezTo>
                    <a:cubicBezTo>
                      <a:pt x="30044" y="41157"/>
                      <a:pt x="31024" y="40015"/>
                      <a:pt x="31831" y="38625"/>
                    </a:cubicBezTo>
                    <a:lnTo>
                      <a:pt x="38807" y="42398"/>
                    </a:lnTo>
                    <a:cubicBezTo>
                      <a:pt x="37516" y="44633"/>
                      <a:pt x="35952" y="46494"/>
                      <a:pt x="34103" y="47984"/>
                    </a:cubicBezTo>
                    <a:cubicBezTo>
                      <a:pt x="32266" y="49461"/>
                      <a:pt x="30193" y="50454"/>
                      <a:pt x="27884" y="50963"/>
                    </a:cubicBezTo>
                    <a:cubicBezTo>
                      <a:pt x="25600" y="51459"/>
                      <a:pt x="23106" y="51484"/>
                      <a:pt x="20425" y="51012"/>
                    </a:cubicBezTo>
                    <a:cubicBezTo>
                      <a:pt x="17756" y="50541"/>
                      <a:pt x="14951" y="49523"/>
                      <a:pt x="12022" y="47934"/>
                    </a:cubicBezTo>
                    <a:close/>
                    <a:moveTo>
                      <a:pt x="14095" y="15639"/>
                    </a:moveTo>
                    <a:lnTo>
                      <a:pt x="37193" y="28125"/>
                    </a:lnTo>
                    <a:cubicBezTo>
                      <a:pt x="38471" y="25742"/>
                      <a:pt x="39290" y="23595"/>
                      <a:pt x="39626" y="21696"/>
                    </a:cubicBezTo>
                    <a:cubicBezTo>
                      <a:pt x="39961" y="19772"/>
                      <a:pt x="39899" y="18022"/>
                      <a:pt x="39452" y="16458"/>
                    </a:cubicBezTo>
                    <a:cubicBezTo>
                      <a:pt x="39005" y="14894"/>
                      <a:pt x="38248" y="13529"/>
                      <a:pt x="37180" y="12362"/>
                    </a:cubicBezTo>
                    <a:cubicBezTo>
                      <a:pt x="36101" y="11171"/>
                      <a:pt x="34723" y="10140"/>
                      <a:pt x="33047" y="9234"/>
                    </a:cubicBezTo>
                    <a:cubicBezTo>
                      <a:pt x="30553" y="7894"/>
                      <a:pt x="28207" y="7211"/>
                      <a:pt x="25973" y="7199"/>
                    </a:cubicBezTo>
                    <a:cubicBezTo>
                      <a:pt x="23763" y="7174"/>
                      <a:pt x="21666" y="7869"/>
                      <a:pt x="19730" y="9259"/>
                    </a:cubicBezTo>
                    <a:cubicBezTo>
                      <a:pt x="17793" y="10662"/>
                      <a:pt x="15907" y="12784"/>
                      <a:pt x="14095" y="15639"/>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nvGrpSpPr>
            <p:cNvPr id="62" name="Graphique 9">
              <a:extLst>
                <a:ext uri="{FF2B5EF4-FFF2-40B4-BE49-F238E27FC236}">
                  <a16:creationId xmlns:a16="http://schemas.microsoft.com/office/drawing/2014/main" id="{76434A6E-8A37-02ED-59AC-913162763567}"/>
                </a:ext>
              </a:extLst>
            </p:cNvPr>
            <p:cNvGrpSpPr/>
            <p:nvPr/>
          </p:nvGrpSpPr>
          <p:grpSpPr>
            <a:xfrm>
              <a:off x="4920182" y="2658571"/>
              <a:ext cx="1371214" cy="1188920"/>
              <a:chOff x="4920345" y="2658571"/>
              <a:chExt cx="1371214" cy="1188920"/>
            </a:xfrm>
            <a:solidFill>
              <a:srgbClr val="945774"/>
            </a:solidFill>
          </p:grpSpPr>
          <p:sp>
            <p:nvSpPr>
              <p:cNvPr id="66" name="Forme libre 288">
                <a:extLst>
                  <a:ext uri="{FF2B5EF4-FFF2-40B4-BE49-F238E27FC236}">
                    <a16:creationId xmlns:a16="http://schemas.microsoft.com/office/drawing/2014/main" id="{F447490D-4B69-F8A1-9A23-B2DACA851112}"/>
                  </a:ext>
                </a:extLst>
              </p:cNvPr>
              <p:cNvSpPr/>
              <p:nvPr/>
            </p:nvSpPr>
            <p:spPr>
              <a:xfrm>
                <a:off x="5504459" y="3847033"/>
                <a:ext cx="65" cy="458"/>
              </a:xfrm>
              <a:custGeom>
                <a:avLst/>
                <a:gdLst>
                  <a:gd name="csX0" fmla="*/ 65 w 65"/>
                  <a:gd name="csY0" fmla="*/ 0 h 458"/>
                  <a:gd name="csX1" fmla="*/ 0 w 65"/>
                  <a:gd name="csY1" fmla="*/ 0 h 458"/>
                  <a:gd name="csX2" fmla="*/ 17 w 65"/>
                  <a:gd name="csY2" fmla="*/ 458 h 458"/>
                  <a:gd name="csX3" fmla="*/ 65 w 65"/>
                  <a:gd name="csY3" fmla="*/ 458 h 458"/>
                  <a:gd name="csX4" fmla="*/ 65 w 65"/>
                  <a:gd name="csY4" fmla="*/ 0 h 458"/>
                </a:gdLst>
                <a:ahLst/>
                <a:cxnLst>
                  <a:cxn ang="0">
                    <a:pos x="csX0" y="csY0"/>
                  </a:cxn>
                  <a:cxn ang="0">
                    <a:pos x="csX1" y="csY1"/>
                  </a:cxn>
                  <a:cxn ang="0">
                    <a:pos x="csX2" y="csY2"/>
                  </a:cxn>
                  <a:cxn ang="0">
                    <a:pos x="csX3" y="csY3"/>
                  </a:cxn>
                  <a:cxn ang="0">
                    <a:pos x="csX4" y="csY4"/>
                  </a:cxn>
                </a:cxnLst>
                <a:rect l="l" t="t" r="r" b="b"/>
                <a:pathLst>
                  <a:path w="65" h="458">
                    <a:moveTo>
                      <a:pt x="65" y="0"/>
                    </a:moveTo>
                    <a:lnTo>
                      <a:pt x="0" y="0"/>
                    </a:lnTo>
                    <a:cubicBezTo>
                      <a:pt x="2" y="154"/>
                      <a:pt x="15" y="305"/>
                      <a:pt x="17" y="458"/>
                    </a:cubicBezTo>
                    <a:lnTo>
                      <a:pt x="65" y="458"/>
                    </a:lnTo>
                    <a:lnTo>
                      <a:pt x="65" y="0"/>
                    </a:lnTo>
                    <a:close/>
                  </a:path>
                </a:pathLst>
              </a:custGeom>
              <a:grp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67" name="Forme libre 289">
                <a:extLst>
                  <a:ext uri="{FF2B5EF4-FFF2-40B4-BE49-F238E27FC236}">
                    <a16:creationId xmlns:a16="http://schemas.microsoft.com/office/drawing/2014/main" id="{5A5BEBF7-49B9-3A77-C821-0B27005B3A61}"/>
                  </a:ext>
                </a:extLst>
              </p:cNvPr>
              <p:cNvSpPr/>
              <p:nvPr/>
            </p:nvSpPr>
            <p:spPr>
              <a:xfrm>
                <a:off x="4920345" y="3847033"/>
                <a:ext cx="8" cy="458"/>
              </a:xfrm>
              <a:custGeom>
                <a:avLst/>
                <a:gdLst>
                  <a:gd name="csX0" fmla="*/ 9 w 8"/>
                  <a:gd name="csY0" fmla="*/ 458 h 458"/>
                  <a:gd name="csX1" fmla="*/ 0 w 8"/>
                  <a:gd name="csY1" fmla="*/ 0 h 458"/>
                  <a:gd name="csX2" fmla="*/ 0 w 8"/>
                  <a:gd name="csY2" fmla="*/ 458 h 458"/>
                  <a:gd name="csX3" fmla="*/ 9 w 8"/>
                  <a:gd name="csY3" fmla="*/ 458 h 458"/>
                </a:gdLst>
                <a:ahLst/>
                <a:cxnLst>
                  <a:cxn ang="0">
                    <a:pos x="csX0" y="csY0"/>
                  </a:cxn>
                  <a:cxn ang="0">
                    <a:pos x="csX1" y="csY1"/>
                  </a:cxn>
                  <a:cxn ang="0">
                    <a:pos x="csX2" y="csY2"/>
                  </a:cxn>
                  <a:cxn ang="0">
                    <a:pos x="csX3" y="csY3"/>
                  </a:cxn>
                </a:cxnLst>
                <a:rect l="l" t="t" r="r" b="b"/>
                <a:pathLst>
                  <a:path w="8" h="458">
                    <a:moveTo>
                      <a:pt x="9" y="458"/>
                    </a:moveTo>
                    <a:cubicBezTo>
                      <a:pt x="8" y="305"/>
                      <a:pt x="1" y="154"/>
                      <a:pt x="0" y="0"/>
                    </a:cubicBezTo>
                    <a:lnTo>
                      <a:pt x="0" y="458"/>
                    </a:lnTo>
                    <a:lnTo>
                      <a:pt x="9" y="458"/>
                    </a:lnTo>
                    <a:close/>
                  </a:path>
                </a:pathLst>
              </a:custGeom>
              <a:grp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68" name="Forme libre 290">
                <a:extLst>
                  <a:ext uri="{FF2B5EF4-FFF2-40B4-BE49-F238E27FC236}">
                    <a16:creationId xmlns:a16="http://schemas.microsoft.com/office/drawing/2014/main" id="{BE5614C2-534D-CF41-4EAE-B366E0BBE8A9}"/>
                  </a:ext>
                </a:extLst>
              </p:cNvPr>
              <p:cNvSpPr/>
              <p:nvPr/>
            </p:nvSpPr>
            <p:spPr>
              <a:xfrm>
                <a:off x="4920345" y="2658571"/>
                <a:ext cx="1371214" cy="1188462"/>
              </a:xfrm>
              <a:custGeom>
                <a:avLst/>
                <a:gdLst>
                  <a:gd name="csX0" fmla="*/ 1180341 w 1371214"/>
                  <a:gd name="csY0" fmla="*/ 917 h 1188462"/>
                  <a:gd name="csX1" fmla="*/ 1180341 w 1371214"/>
                  <a:gd name="csY1" fmla="*/ 0 h 1188462"/>
                  <a:gd name="csX2" fmla="*/ 1179748 w 1371214"/>
                  <a:gd name="csY2" fmla="*/ 12 h 1188462"/>
                  <a:gd name="csX3" fmla="*/ 1179740 w 1371214"/>
                  <a:gd name="csY3" fmla="*/ 0 h 1188462"/>
                  <a:gd name="csX4" fmla="*/ 1179740 w 1371214"/>
                  <a:gd name="csY4" fmla="*/ 12 h 1188462"/>
                  <a:gd name="csX5" fmla="*/ 0 w 1371214"/>
                  <a:gd name="csY5" fmla="*/ 1188462 h 1188462"/>
                  <a:gd name="csX6" fmla="*/ 458 w 1371214"/>
                  <a:gd name="csY6" fmla="*/ 1188462 h 1188462"/>
                  <a:gd name="csX7" fmla="*/ 292581 w 1371214"/>
                  <a:gd name="csY7" fmla="*/ 996989 h 1188462"/>
                  <a:gd name="csX8" fmla="*/ 584187 w 1371214"/>
                  <a:gd name="csY8" fmla="*/ 1188167 h 1188462"/>
                  <a:gd name="csX9" fmla="*/ 1180341 w 1371214"/>
                  <a:gd name="csY9" fmla="*/ 584245 h 1188462"/>
                  <a:gd name="csX10" fmla="*/ 1180341 w 1371214"/>
                  <a:gd name="csY10" fmla="*/ 583263 h 1188462"/>
                  <a:gd name="csX11" fmla="*/ 1371214 w 1371214"/>
                  <a:gd name="csY11" fmla="*/ 292057 h 1188462"/>
                  <a:gd name="csX12" fmla="*/ 1180341 w 1371214"/>
                  <a:gd name="csY12" fmla="*/ 917 h 1188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71214" h="1188462">
                    <a:moveTo>
                      <a:pt x="1180341" y="917"/>
                    </a:moveTo>
                    <a:lnTo>
                      <a:pt x="1180341" y="0"/>
                    </a:lnTo>
                    <a:cubicBezTo>
                      <a:pt x="1180142" y="2"/>
                      <a:pt x="1179946" y="10"/>
                      <a:pt x="1179748" y="12"/>
                    </a:cubicBezTo>
                    <a:lnTo>
                      <a:pt x="1179740" y="0"/>
                    </a:lnTo>
                    <a:lnTo>
                      <a:pt x="1179740" y="12"/>
                    </a:lnTo>
                    <a:cubicBezTo>
                      <a:pt x="527408" y="4788"/>
                      <a:pt x="0" y="535007"/>
                      <a:pt x="0" y="1188462"/>
                    </a:cubicBezTo>
                    <a:lnTo>
                      <a:pt x="458" y="1188462"/>
                    </a:lnTo>
                    <a:lnTo>
                      <a:pt x="292581" y="996989"/>
                    </a:lnTo>
                    <a:lnTo>
                      <a:pt x="584187" y="1188167"/>
                    </a:lnTo>
                    <a:cubicBezTo>
                      <a:pt x="584346" y="857284"/>
                      <a:pt x="850468" y="588631"/>
                      <a:pt x="1180341" y="584245"/>
                    </a:cubicBezTo>
                    <a:lnTo>
                      <a:pt x="1180341" y="583263"/>
                    </a:lnTo>
                    <a:lnTo>
                      <a:pt x="1371214" y="292057"/>
                    </a:lnTo>
                    <a:lnTo>
                      <a:pt x="1180341" y="917"/>
                    </a:lnTo>
                    <a:close/>
                  </a:path>
                </a:pathLst>
              </a:custGeom>
              <a:solidFill>
                <a:srgbClr val="945774">
                  <a:alpha val="20000"/>
                </a:srgb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63" name="Forme libre 273">
              <a:extLst>
                <a:ext uri="{FF2B5EF4-FFF2-40B4-BE49-F238E27FC236}">
                  <a16:creationId xmlns:a16="http://schemas.microsoft.com/office/drawing/2014/main" id="{4CE66C67-D07B-95C3-0318-73E6C040D89A}"/>
                </a:ext>
              </a:extLst>
            </p:cNvPr>
            <p:cNvSpPr/>
            <p:nvPr/>
          </p:nvSpPr>
          <p:spPr>
            <a:xfrm>
              <a:off x="6100523" y="2658571"/>
              <a:ext cx="1196711" cy="1379936"/>
            </a:xfrm>
            <a:custGeom>
              <a:avLst/>
              <a:gdLst>
                <a:gd name="csX0" fmla="*/ 0 w 1196711"/>
                <a:gd name="csY0" fmla="*/ 0 h 1379936"/>
                <a:gd name="csX1" fmla="*/ 0 w 1196711"/>
                <a:gd name="csY1" fmla="*/ 917 h 1379936"/>
                <a:gd name="csX2" fmla="*/ 190873 w 1196711"/>
                <a:gd name="csY2" fmla="*/ 292057 h 1379936"/>
                <a:gd name="csX3" fmla="*/ 0 w 1196711"/>
                <a:gd name="csY3" fmla="*/ 583263 h 1379936"/>
                <a:gd name="csX4" fmla="*/ 0 w 1196711"/>
                <a:gd name="csY4" fmla="*/ 584180 h 1379936"/>
                <a:gd name="csX5" fmla="*/ 612533 w 1196711"/>
                <a:gd name="csY5" fmla="*/ 1188462 h 1379936"/>
                <a:gd name="csX6" fmla="*/ 612089 w 1196711"/>
                <a:gd name="csY6" fmla="*/ 1188462 h 1379936"/>
                <a:gd name="csX7" fmla="*/ 904146 w 1196711"/>
                <a:gd name="csY7" fmla="*/ 1379937 h 1379936"/>
                <a:gd name="csX8" fmla="*/ 1195570 w 1196711"/>
                <a:gd name="csY8" fmla="*/ 1188920 h 1379936"/>
                <a:gd name="csX9" fmla="*/ 1196712 w 1196711"/>
                <a:gd name="csY9" fmla="*/ 1188921 h 1379936"/>
                <a:gd name="csX10" fmla="*/ 0 w 1196711"/>
                <a:gd name="csY10" fmla="*/ 0 h 1379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96711" h="1379936">
                  <a:moveTo>
                    <a:pt x="0" y="0"/>
                  </a:moveTo>
                  <a:lnTo>
                    <a:pt x="0" y="917"/>
                  </a:lnTo>
                  <a:lnTo>
                    <a:pt x="190873" y="292057"/>
                  </a:lnTo>
                  <a:lnTo>
                    <a:pt x="0" y="583263"/>
                  </a:lnTo>
                  <a:lnTo>
                    <a:pt x="0" y="584180"/>
                  </a:lnTo>
                  <a:cubicBezTo>
                    <a:pt x="333573" y="584441"/>
                    <a:pt x="612533" y="854824"/>
                    <a:pt x="612533" y="1188462"/>
                  </a:cubicBezTo>
                  <a:lnTo>
                    <a:pt x="612089" y="1188462"/>
                  </a:lnTo>
                  <a:lnTo>
                    <a:pt x="904146" y="1379937"/>
                  </a:lnTo>
                  <a:lnTo>
                    <a:pt x="1195570" y="1188920"/>
                  </a:lnTo>
                  <a:lnTo>
                    <a:pt x="1196712" y="1188921"/>
                  </a:lnTo>
                  <a:cubicBezTo>
                    <a:pt x="1196646" y="532709"/>
                    <a:pt x="656145" y="262"/>
                    <a:pt x="0" y="0"/>
                  </a:cubicBezTo>
                  <a:close/>
                </a:path>
              </a:pathLst>
            </a:custGeom>
            <a:solidFill>
              <a:schemeClr val="accent5">
                <a:alpha val="20000"/>
              </a:scheme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64" name="Forme libre 274">
              <a:extLst>
                <a:ext uri="{FF2B5EF4-FFF2-40B4-BE49-F238E27FC236}">
                  <a16:creationId xmlns:a16="http://schemas.microsoft.com/office/drawing/2014/main" id="{5E143CE8-5EA8-707D-C899-66953BD2EE1F}"/>
                </a:ext>
              </a:extLst>
            </p:cNvPr>
            <p:cNvSpPr/>
            <p:nvPr/>
          </p:nvSpPr>
          <p:spPr>
            <a:xfrm>
              <a:off x="5909584" y="3847491"/>
              <a:ext cx="1387585" cy="1188068"/>
            </a:xfrm>
            <a:custGeom>
              <a:avLst/>
              <a:gdLst>
                <a:gd name="csX0" fmla="*/ 1095085 w 1387585"/>
                <a:gd name="csY0" fmla="*/ 191016 h 1188068"/>
                <a:gd name="csX1" fmla="*/ 803728 w 1387585"/>
                <a:gd name="csY1" fmla="*/ 0 h 1188068"/>
                <a:gd name="csX2" fmla="*/ 803406 w 1387585"/>
                <a:gd name="csY2" fmla="*/ 0 h 1188068"/>
                <a:gd name="csX3" fmla="*/ 199059 w 1387585"/>
                <a:gd name="csY3" fmla="*/ 603889 h 1188068"/>
                <a:gd name="csX4" fmla="*/ 190873 w 1387585"/>
                <a:gd name="csY4" fmla="*/ 603759 h 1188068"/>
                <a:gd name="csX5" fmla="*/ 190873 w 1387585"/>
                <a:gd name="csY5" fmla="*/ 604840 h 1188068"/>
                <a:gd name="csX6" fmla="*/ 0 w 1387585"/>
                <a:gd name="csY6" fmla="*/ 895947 h 1188068"/>
                <a:gd name="csX7" fmla="*/ 190873 w 1387585"/>
                <a:gd name="csY7" fmla="*/ 1186987 h 1188068"/>
                <a:gd name="csX8" fmla="*/ 190873 w 1387585"/>
                <a:gd name="csY8" fmla="*/ 1187938 h 1188068"/>
                <a:gd name="csX9" fmla="*/ 191503 w 1387585"/>
                <a:gd name="csY9" fmla="*/ 1187948 h 1188068"/>
                <a:gd name="csX10" fmla="*/ 191540 w 1387585"/>
                <a:gd name="csY10" fmla="*/ 1188003 h 1188068"/>
                <a:gd name="csX11" fmla="*/ 191540 w 1387585"/>
                <a:gd name="csY11" fmla="*/ 1187949 h 1188068"/>
                <a:gd name="csX12" fmla="*/ 199059 w 1387585"/>
                <a:gd name="csY12" fmla="*/ 1188068 h 1188068"/>
                <a:gd name="csX13" fmla="*/ 1387520 w 1387585"/>
                <a:gd name="csY13" fmla="*/ 65 h 1188068"/>
                <a:gd name="csX14" fmla="*/ 1387585 w 1387585"/>
                <a:gd name="csY14" fmla="*/ 0 h 1188068"/>
                <a:gd name="csX15" fmla="*/ 1386508 w 1387585"/>
                <a:gd name="csY15" fmla="*/ 0 h 1188068"/>
                <a:gd name="csX16" fmla="*/ 1095085 w 1387585"/>
                <a:gd name="csY16" fmla="*/ 191016 h 1188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387585" h="1188068">
                  <a:moveTo>
                    <a:pt x="1095085" y="191016"/>
                  </a:moveTo>
                  <a:lnTo>
                    <a:pt x="803728" y="0"/>
                  </a:lnTo>
                  <a:lnTo>
                    <a:pt x="803406" y="0"/>
                  </a:lnTo>
                  <a:cubicBezTo>
                    <a:pt x="803144" y="333574"/>
                    <a:pt x="532697" y="603889"/>
                    <a:pt x="199059" y="603889"/>
                  </a:cubicBezTo>
                  <a:cubicBezTo>
                    <a:pt x="196309" y="603889"/>
                    <a:pt x="193624" y="603824"/>
                    <a:pt x="190873" y="603759"/>
                  </a:cubicBezTo>
                  <a:lnTo>
                    <a:pt x="190873" y="604840"/>
                  </a:lnTo>
                  <a:lnTo>
                    <a:pt x="0" y="895947"/>
                  </a:lnTo>
                  <a:lnTo>
                    <a:pt x="190873" y="1186987"/>
                  </a:lnTo>
                  <a:lnTo>
                    <a:pt x="190873" y="1187938"/>
                  </a:lnTo>
                  <a:cubicBezTo>
                    <a:pt x="191085" y="1187938"/>
                    <a:pt x="191292" y="1187946"/>
                    <a:pt x="191503" y="1187948"/>
                  </a:cubicBezTo>
                  <a:lnTo>
                    <a:pt x="191540" y="1188003"/>
                  </a:lnTo>
                  <a:lnTo>
                    <a:pt x="191540" y="1187949"/>
                  </a:lnTo>
                  <a:cubicBezTo>
                    <a:pt x="194057" y="1187967"/>
                    <a:pt x="196533" y="1188068"/>
                    <a:pt x="199059" y="1188068"/>
                  </a:cubicBezTo>
                  <a:cubicBezTo>
                    <a:pt x="855270" y="1188068"/>
                    <a:pt x="1387324" y="656211"/>
                    <a:pt x="1387520" y="65"/>
                  </a:cubicBezTo>
                  <a:lnTo>
                    <a:pt x="1387585" y="0"/>
                  </a:lnTo>
                  <a:lnTo>
                    <a:pt x="1386508" y="0"/>
                  </a:lnTo>
                  <a:lnTo>
                    <a:pt x="1095085" y="191016"/>
                  </a:lnTo>
                  <a:close/>
                </a:path>
              </a:pathLst>
            </a:custGeom>
            <a:solidFill>
              <a:schemeClr val="accent5"/>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65" name="Forme libre 275">
              <a:extLst>
                <a:ext uri="{FF2B5EF4-FFF2-40B4-BE49-F238E27FC236}">
                  <a16:creationId xmlns:a16="http://schemas.microsoft.com/office/drawing/2014/main" id="{A955924C-644D-FAA7-860C-4711040B55E3}"/>
                </a:ext>
              </a:extLst>
            </p:cNvPr>
            <p:cNvSpPr/>
            <p:nvPr/>
          </p:nvSpPr>
          <p:spPr>
            <a:xfrm>
              <a:off x="4920182" y="3655559"/>
              <a:ext cx="1180275" cy="1380000"/>
            </a:xfrm>
            <a:custGeom>
              <a:avLst/>
              <a:gdLst>
                <a:gd name="csX0" fmla="*/ 989402 w 1180275"/>
                <a:gd name="csY0" fmla="*/ 1087879 h 1380000"/>
                <a:gd name="csX1" fmla="*/ 1180275 w 1180275"/>
                <a:gd name="csY1" fmla="*/ 796772 h 1380000"/>
                <a:gd name="csX2" fmla="*/ 1180275 w 1180275"/>
                <a:gd name="csY2" fmla="*/ 795821 h 1380000"/>
                <a:gd name="csX3" fmla="*/ 1179817 w 1180275"/>
                <a:gd name="csY3" fmla="*/ 795821 h 1380000"/>
                <a:gd name="csX4" fmla="*/ 584114 w 1180275"/>
                <a:gd name="csY4" fmla="*/ 191474 h 1380000"/>
                <a:gd name="csX5" fmla="*/ 584637 w 1180275"/>
                <a:gd name="csY5" fmla="*/ 191474 h 1380000"/>
                <a:gd name="csX6" fmla="*/ 292581 w 1180275"/>
                <a:gd name="csY6" fmla="*/ 0 h 1380000"/>
                <a:gd name="csX7" fmla="*/ 458 w 1180275"/>
                <a:gd name="csY7" fmla="*/ 191474 h 1380000"/>
                <a:gd name="csX8" fmla="*/ 0 w 1180275"/>
                <a:gd name="csY8" fmla="*/ 191474 h 1380000"/>
                <a:gd name="csX9" fmla="*/ 1179817 w 1180275"/>
                <a:gd name="csY9" fmla="*/ 1380000 h 1380000"/>
                <a:gd name="csX10" fmla="*/ 1180275 w 1180275"/>
                <a:gd name="csY10" fmla="*/ 1380000 h 1380000"/>
                <a:gd name="csX11" fmla="*/ 1180275 w 1180275"/>
                <a:gd name="csY11" fmla="*/ 1378919 h 1380000"/>
                <a:gd name="csX12" fmla="*/ 989402 w 1180275"/>
                <a:gd name="csY12" fmla="*/ 1087879 h 138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80275" h="1380000">
                  <a:moveTo>
                    <a:pt x="989402" y="1087879"/>
                  </a:moveTo>
                  <a:lnTo>
                    <a:pt x="1180275" y="796772"/>
                  </a:lnTo>
                  <a:lnTo>
                    <a:pt x="1180275" y="795821"/>
                  </a:lnTo>
                  <a:lnTo>
                    <a:pt x="1179817" y="795821"/>
                  </a:lnTo>
                  <a:cubicBezTo>
                    <a:pt x="848798" y="795821"/>
                    <a:pt x="588501" y="521445"/>
                    <a:pt x="584114" y="191474"/>
                  </a:cubicBezTo>
                  <a:lnTo>
                    <a:pt x="584637" y="191474"/>
                  </a:lnTo>
                  <a:lnTo>
                    <a:pt x="292581" y="0"/>
                  </a:lnTo>
                  <a:lnTo>
                    <a:pt x="458" y="191474"/>
                  </a:lnTo>
                  <a:lnTo>
                    <a:pt x="0" y="191474"/>
                  </a:lnTo>
                  <a:cubicBezTo>
                    <a:pt x="4388" y="844083"/>
                    <a:pt x="526160" y="1380000"/>
                    <a:pt x="1179817" y="1380000"/>
                  </a:cubicBezTo>
                  <a:lnTo>
                    <a:pt x="1180275" y="1380000"/>
                  </a:lnTo>
                  <a:lnTo>
                    <a:pt x="1180275" y="1378919"/>
                  </a:lnTo>
                  <a:lnTo>
                    <a:pt x="989402" y="1087879"/>
                  </a:lnTo>
                  <a:close/>
                </a:path>
              </a:pathLst>
            </a:custGeom>
            <a:solidFill>
              <a:srgbClr val="B7769B">
                <a:alpha val="20000"/>
              </a:srgb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00" name="ZoneTexte 99">
            <a:extLst>
              <a:ext uri="{FF2B5EF4-FFF2-40B4-BE49-F238E27FC236}">
                <a16:creationId xmlns:a16="http://schemas.microsoft.com/office/drawing/2014/main" id="{C6FADB97-2E6A-94D7-C765-AF84010F9597}"/>
              </a:ext>
            </a:extLst>
          </p:cNvPr>
          <p:cNvSpPr txBox="1"/>
          <p:nvPr/>
        </p:nvSpPr>
        <p:spPr>
          <a:xfrm>
            <a:off x="1755080" y="2499765"/>
            <a:ext cx="423514" cy="523220"/>
          </a:xfrm>
          <a:prstGeom prst="rect">
            <a:avLst/>
          </a:prstGeom>
          <a:noFill/>
        </p:spPr>
        <p:txBody>
          <a:bodyPr wrap="none" rtlCol="0">
            <a:spAutoFit/>
          </a:bodyPr>
          <a:lstStyle/>
          <a:p>
            <a:r>
              <a:rPr lang="fr-CA" sz="2800" b="1">
                <a:solidFill>
                  <a:srgbClr val="EFBBCD"/>
                </a:solidFill>
                <a:latin typeface="Archivo Black" pitchFamily="2" charset="0"/>
                <a:cs typeface="Archivo Black" pitchFamily="2" charset="0"/>
              </a:rPr>
              <a:t>1</a:t>
            </a:r>
            <a:endParaRPr lang="fr-CA" sz="2800"/>
          </a:p>
        </p:txBody>
      </p:sp>
      <p:sp>
        <p:nvSpPr>
          <p:cNvPr id="102" name="ZoneTexte 101">
            <a:extLst>
              <a:ext uri="{FF2B5EF4-FFF2-40B4-BE49-F238E27FC236}">
                <a16:creationId xmlns:a16="http://schemas.microsoft.com/office/drawing/2014/main" id="{C174BCD8-98CF-266E-9FDA-3BA0EFBAB7A4}"/>
              </a:ext>
            </a:extLst>
          </p:cNvPr>
          <p:cNvSpPr txBox="1"/>
          <p:nvPr/>
        </p:nvSpPr>
        <p:spPr>
          <a:xfrm>
            <a:off x="1755040" y="4519622"/>
            <a:ext cx="423514" cy="523220"/>
          </a:xfrm>
          <a:prstGeom prst="rect">
            <a:avLst/>
          </a:prstGeom>
          <a:noFill/>
        </p:spPr>
        <p:txBody>
          <a:bodyPr wrap="none" rtlCol="0">
            <a:spAutoFit/>
          </a:bodyPr>
          <a:lstStyle/>
          <a:p>
            <a:r>
              <a:rPr lang="fr-CA" sz="2800" b="1">
                <a:solidFill>
                  <a:srgbClr val="F18DB7"/>
                </a:solidFill>
                <a:latin typeface="Archivo Black" pitchFamily="2" charset="0"/>
                <a:cs typeface="Archivo Black" pitchFamily="2" charset="0"/>
              </a:rPr>
              <a:t>2</a:t>
            </a:r>
            <a:endParaRPr lang="fr-CA" sz="2800">
              <a:solidFill>
                <a:srgbClr val="F18DB7"/>
              </a:solidFill>
            </a:endParaRPr>
          </a:p>
        </p:txBody>
      </p:sp>
    </p:spTree>
    <p:extLst>
      <p:ext uri="{BB962C8B-B14F-4D97-AF65-F5344CB8AC3E}">
        <p14:creationId xmlns:p14="http://schemas.microsoft.com/office/powerpoint/2010/main" val="19125957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6A8F8-9F6B-5F77-3955-E6D6BC0CCA96}"/>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14B9B8E6-8528-EA63-9AED-C238B366C623}"/>
              </a:ext>
            </a:extLst>
          </p:cNvPr>
          <p:cNvSpPr>
            <a:spLocks noGrp="1"/>
          </p:cNvSpPr>
          <p:nvPr>
            <p:ph type="ftr" sz="quarter" idx="13"/>
          </p:nvPr>
        </p:nvSpPr>
        <p:spPr/>
        <p:txBody>
          <a:bodyPr/>
          <a:lstStyle/>
          <a:p>
            <a:r>
              <a:rPr lang="fr-CA" dirty="0">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133C195B-B2BE-494A-5C89-D7C5CB5EE90F}"/>
              </a:ext>
            </a:extLst>
          </p:cNvPr>
          <p:cNvSpPr>
            <a:spLocks noGrp="1"/>
          </p:cNvSpPr>
          <p:nvPr>
            <p:ph type="sldNum" sz="quarter" idx="14"/>
          </p:nvPr>
        </p:nvSpPr>
        <p:spPr/>
        <p:txBody>
          <a:bodyPr/>
          <a:lstStyle/>
          <a:p>
            <a:fld id="{17A260D5-0A9B-6D4D-ABBB-AE3076EC2542}" type="slidenum">
              <a:rPr lang="fr-CA" smtClean="0"/>
              <a:pPr/>
              <a:t>80</a:t>
            </a:fld>
            <a:endParaRPr lang="fr-CA" sz="1400"/>
          </a:p>
        </p:txBody>
      </p:sp>
      <p:sp>
        <p:nvSpPr>
          <p:cNvPr id="7" name="Rounded Rectangle 28">
            <a:extLst>
              <a:ext uri="{FF2B5EF4-FFF2-40B4-BE49-F238E27FC236}">
                <a16:creationId xmlns:a16="http://schemas.microsoft.com/office/drawing/2014/main" id="{0F26DBCA-D13A-2413-A1B8-3F67F78EC41A}"/>
              </a:ext>
            </a:extLst>
          </p:cNvPr>
          <p:cNvSpPr/>
          <p:nvPr/>
        </p:nvSpPr>
        <p:spPr>
          <a:xfrm>
            <a:off x="623887" y="1932496"/>
            <a:ext cx="5527264" cy="4152391"/>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0"/>
          </a:p>
        </p:txBody>
      </p:sp>
      <p:sp>
        <p:nvSpPr>
          <p:cNvPr id="10" name="Espace réservé du texte 3">
            <a:extLst>
              <a:ext uri="{FF2B5EF4-FFF2-40B4-BE49-F238E27FC236}">
                <a16:creationId xmlns:a16="http://schemas.microsoft.com/office/drawing/2014/main" id="{788CB640-191A-7757-EACB-C2CCD3322F99}"/>
              </a:ext>
            </a:extLst>
          </p:cNvPr>
          <p:cNvSpPr txBox="1">
            <a:spLocks/>
          </p:cNvSpPr>
          <p:nvPr/>
        </p:nvSpPr>
        <p:spPr>
          <a:xfrm>
            <a:off x="1491615" y="2190629"/>
            <a:ext cx="4659536" cy="371487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dirty="0">
                <a:solidFill>
                  <a:schemeClr val="tx1"/>
                </a:solidFill>
              </a:rPr>
              <a:t>En 2019, le ministère de la Santé et des Services sociaux a lancé le programme Agir tôt, qui s’adresse aux enfants de moins de</a:t>
            </a:r>
          </a:p>
          <a:p>
            <a:pPr lvl="2">
              <a:spcBef>
                <a:spcPts val="0"/>
              </a:spcBef>
            </a:pPr>
            <a:r>
              <a:rPr lang="fr-FR" dirty="0">
                <a:solidFill>
                  <a:schemeClr val="tx1"/>
                </a:solidFill>
              </a:rPr>
              <a:t>7 ans. Le programme vise à détecter rapidement l’ensemble des enfants susceptibles de présenter des vulnérabilités ou des retards de développement et à les diriger vers les bons services, avant leur entrée à la maternelle. Le programme est novateur et prometteur. Il n’a toutefois pas encore atteint sa vitesse de croisière.</a:t>
            </a:r>
          </a:p>
          <a:p>
            <a:pPr lvl="2"/>
            <a:endParaRPr lang="fr-FR" dirty="0">
              <a:solidFill>
                <a:schemeClr val="tx1"/>
              </a:solidFill>
            </a:endParaRPr>
          </a:p>
        </p:txBody>
      </p:sp>
      <p:grpSp>
        <p:nvGrpSpPr>
          <p:cNvPr id="2" name="Groupe 1">
            <a:extLst>
              <a:ext uri="{FF2B5EF4-FFF2-40B4-BE49-F238E27FC236}">
                <a16:creationId xmlns:a16="http://schemas.microsoft.com/office/drawing/2014/main" id="{1B15522D-FE17-EE20-FA35-460D0A5F5457}"/>
              </a:ext>
            </a:extLst>
          </p:cNvPr>
          <p:cNvGrpSpPr/>
          <p:nvPr/>
        </p:nvGrpSpPr>
        <p:grpSpPr>
          <a:xfrm>
            <a:off x="623887" y="1560432"/>
            <a:ext cx="998101" cy="907011"/>
            <a:chOff x="4888481" y="4742017"/>
            <a:chExt cx="998101" cy="907011"/>
          </a:xfrm>
        </p:grpSpPr>
        <p:grpSp>
          <p:nvGrpSpPr>
            <p:cNvPr id="8" name="Graphique 12">
              <a:extLst>
                <a:ext uri="{FF2B5EF4-FFF2-40B4-BE49-F238E27FC236}">
                  <a16:creationId xmlns:a16="http://schemas.microsoft.com/office/drawing/2014/main" id="{FB6728F5-AFC3-BD68-7143-E2436A2719BD}"/>
                </a:ext>
              </a:extLst>
            </p:cNvPr>
            <p:cNvGrpSpPr/>
            <p:nvPr/>
          </p:nvGrpSpPr>
          <p:grpSpPr>
            <a:xfrm>
              <a:off x="4888481" y="4743973"/>
              <a:ext cx="998101" cy="905055"/>
              <a:chOff x="4888481" y="4743973"/>
              <a:chExt cx="998101" cy="905055"/>
            </a:xfrm>
          </p:grpSpPr>
          <p:sp>
            <p:nvSpPr>
              <p:cNvPr id="11" name="Forme libre 225">
                <a:extLst>
                  <a:ext uri="{FF2B5EF4-FFF2-40B4-BE49-F238E27FC236}">
                    <a16:creationId xmlns:a16="http://schemas.microsoft.com/office/drawing/2014/main" id="{EB96D9E2-7E92-AD6B-6D01-2C293E0D4344}"/>
                  </a:ext>
                </a:extLst>
              </p:cNvPr>
              <p:cNvSpPr/>
              <p:nvPr/>
            </p:nvSpPr>
            <p:spPr>
              <a:xfrm>
                <a:off x="488848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endParaRPr lang="fr-CA"/>
              </a:p>
            </p:txBody>
          </p:sp>
          <p:sp>
            <p:nvSpPr>
              <p:cNvPr id="12" name="Forme libre 226">
                <a:extLst>
                  <a:ext uri="{FF2B5EF4-FFF2-40B4-BE49-F238E27FC236}">
                    <a16:creationId xmlns:a16="http://schemas.microsoft.com/office/drawing/2014/main" id="{DE6A52DA-14FD-4C50-610E-8EE5B628955B}"/>
                  </a:ext>
                </a:extLst>
              </p:cNvPr>
              <p:cNvSpPr/>
              <p:nvPr/>
            </p:nvSpPr>
            <p:spPr>
              <a:xfrm>
                <a:off x="5018849" y="4743973"/>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endParaRPr lang="fr-CA"/>
              </a:p>
            </p:txBody>
          </p:sp>
        </p:grpSp>
        <p:sp>
          <p:nvSpPr>
            <p:cNvPr id="9" name="Forme libre 227">
              <a:extLst>
                <a:ext uri="{FF2B5EF4-FFF2-40B4-BE49-F238E27FC236}">
                  <a16:creationId xmlns:a16="http://schemas.microsoft.com/office/drawing/2014/main" id="{B1C61155-BF4F-0D69-ABC9-D775B7E94267}"/>
                </a:ext>
              </a:extLst>
            </p:cNvPr>
            <p:cNvSpPr/>
            <p:nvPr/>
          </p:nvSpPr>
          <p:spPr>
            <a:xfrm>
              <a:off x="520946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endParaRPr lang="fr-CA"/>
            </a:p>
          </p:txBody>
        </p:sp>
      </p:grpSp>
      <p:sp>
        <p:nvSpPr>
          <p:cNvPr id="14" name="ZoneTexte 13">
            <a:extLst>
              <a:ext uri="{FF2B5EF4-FFF2-40B4-BE49-F238E27FC236}">
                <a16:creationId xmlns:a16="http://schemas.microsoft.com/office/drawing/2014/main" id="{1B921563-03C5-A554-B426-FDC59E7F7AB4}"/>
              </a:ext>
            </a:extLst>
          </p:cNvPr>
          <p:cNvSpPr txBox="1"/>
          <p:nvPr/>
        </p:nvSpPr>
        <p:spPr>
          <a:xfrm>
            <a:off x="6862134" y="5051235"/>
            <a:ext cx="4568529" cy="253916"/>
          </a:xfrm>
          <a:prstGeom prst="rect">
            <a:avLst/>
          </a:prstGeom>
          <a:noFill/>
        </p:spPr>
        <p:txBody>
          <a:bodyPr wrap="square" rtlCol="0">
            <a:spAutoFit/>
          </a:bodyPr>
          <a:lstStyle/>
          <a:p>
            <a:r>
              <a:rPr lang="fr-FR" sz="1050" b="0" i="0" u="none" strike="noStrike" baseline="0">
                <a:latin typeface="Archivo Condensed Light" pitchFamily="2" charset="0"/>
              </a:rPr>
              <a:t>Source : SANTÉ QUÉBEC. </a:t>
            </a:r>
            <a:r>
              <a:rPr lang="fr-FR" sz="1050" b="0" i="1" u="none" strike="noStrike" baseline="0">
                <a:latin typeface="Archivo Condensed Light" pitchFamily="2" charset="0"/>
              </a:rPr>
              <a:t>Rapport annuel de gestion 2024-2025</a:t>
            </a:r>
            <a:r>
              <a:rPr lang="fr-FR" sz="1050" b="0" i="0" u="none" strike="noStrike" baseline="0">
                <a:latin typeface="Archivo Condensed Light" pitchFamily="2" charset="0"/>
              </a:rPr>
              <a:t>, 2025.</a:t>
            </a:r>
          </a:p>
        </p:txBody>
      </p:sp>
      <p:sp>
        <p:nvSpPr>
          <p:cNvPr id="16" name="ZoneTexte 15">
            <a:extLst>
              <a:ext uri="{FF2B5EF4-FFF2-40B4-BE49-F238E27FC236}">
                <a16:creationId xmlns:a16="http://schemas.microsoft.com/office/drawing/2014/main" id="{35D3F3E2-BB4F-ECD9-84EB-AD7D3ABE859C}"/>
              </a:ext>
            </a:extLst>
          </p:cNvPr>
          <p:cNvSpPr txBox="1"/>
          <p:nvPr/>
        </p:nvSpPr>
        <p:spPr>
          <a:xfrm>
            <a:off x="6830141" y="2709545"/>
            <a:ext cx="1470274" cy="769441"/>
          </a:xfrm>
          <a:prstGeom prst="rect">
            <a:avLst/>
          </a:prstGeom>
          <a:noFill/>
        </p:spPr>
        <p:txBody>
          <a:bodyPr wrap="none" rtlCol="0">
            <a:spAutoFit/>
          </a:bodyPr>
          <a:lstStyle/>
          <a:p>
            <a:r>
              <a:rPr lang="fr-FR" sz="4400" b="1" dirty="0">
                <a:latin typeface="Archivo Condensed Light" pitchFamily="2" charset="0"/>
                <a:cs typeface="Archivo Condensed Light" pitchFamily="2" charset="0"/>
              </a:rPr>
              <a:t>14 709</a:t>
            </a:r>
            <a:endParaRPr lang="fr-CA" sz="4400" b="1" dirty="0">
              <a:latin typeface="Archivo Condensed Light" pitchFamily="2" charset="0"/>
              <a:cs typeface="Archivo Condensed Light" pitchFamily="2" charset="0"/>
            </a:endParaRPr>
          </a:p>
        </p:txBody>
      </p:sp>
      <p:sp>
        <p:nvSpPr>
          <p:cNvPr id="18" name="Espace réservé du texte 3">
            <a:extLst>
              <a:ext uri="{FF2B5EF4-FFF2-40B4-BE49-F238E27FC236}">
                <a16:creationId xmlns:a16="http://schemas.microsoft.com/office/drawing/2014/main" id="{62E2E94E-811D-6046-D84D-C2D174568450}"/>
              </a:ext>
            </a:extLst>
          </p:cNvPr>
          <p:cNvSpPr txBox="1">
            <a:spLocks/>
          </p:cNvSpPr>
          <p:nvPr/>
        </p:nvSpPr>
        <p:spPr>
          <a:xfrm>
            <a:off x="8375597" y="2773196"/>
            <a:ext cx="3164818"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enfants ont eu un dépistage grâce à la plateforme du 1</a:t>
            </a:r>
            <a:r>
              <a:rPr lang="fr-FR" baseline="30000">
                <a:solidFill>
                  <a:schemeClr val="tx1"/>
                </a:solidFill>
              </a:rPr>
              <a:t>er</a:t>
            </a:r>
            <a:r>
              <a:rPr lang="fr-FR">
                <a:solidFill>
                  <a:schemeClr val="tx1"/>
                </a:solidFill>
              </a:rPr>
              <a:t> avril 2024 au 31 mars 2025, ce qui dépasse largement la cible gouvernementale qui était fixée à 9 556.</a:t>
            </a:r>
          </a:p>
        </p:txBody>
      </p:sp>
      <p:sp>
        <p:nvSpPr>
          <p:cNvPr id="21" name="Titre 4">
            <a:extLst>
              <a:ext uri="{FF2B5EF4-FFF2-40B4-BE49-F238E27FC236}">
                <a16:creationId xmlns:a16="http://schemas.microsoft.com/office/drawing/2014/main" id="{C5078AE4-0183-42AF-0930-DDC02D34157B}"/>
              </a:ext>
            </a:extLst>
          </p:cNvPr>
          <p:cNvSpPr txBox="1">
            <a:spLocks/>
          </p:cNvSpPr>
          <p:nvPr/>
        </p:nvSpPr>
        <p:spPr>
          <a:xfrm>
            <a:off x="623887" y="602308"/>
            <a:ext cx="10899881"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r>
              <a:rPr lang="fr-FR">
                <a:solidFill>
                  <a:schemeClr val="tx1"/>
                </a:solidFill>
              </a:rPr>
              <a:t>La détection précoce des difficultés de développement</a:t>
            </a:r>
          </a:p>
        </p:txBody>
      </p:sp>
    </p:spTree>
    <p:extLst>
      <p:ext uri="{BB962C8B-B14F-4D97-AF65-F5344CB8AC3E}">
        <p14:creationId xmlns:p14="http://schemas.microsoft.com/office/powerpoint/2010/main" val="9035827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EDFF5-37A6-70E7-785C-FB4B1AD8D110}"/>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C1D642C5-D54B-F3EE-7BA0-BBA4A435A09F}"/>
              </a:ext>
            </a:extLst>
          </p:cNvPr>
          <p:cNvSpPr>
            <a:spLocks noGrp="1"/>
          </p:cNvSpPr>
          <p:nvPr>
            <p:ph type="ftr" sz="quarter" idx="13"/>
          </p:nvPr>
        </p:nvSpPr>
        <p:spPr/>
        <p:txBody>
          <a:bodyPr/>
          <a:lstStyle/>
          <a:p>
            <a:r>
              <a:rPr lang="fr-CA">
                <a:solidFill>
                  <a:schemeClr val="tx1"/>
                </a:solidFill>
              </a:rPr>
              <a:t>Observatoire des tout-petits</a:t>
            </a:r>
          </a:p>
        </p:txBody>
      </p:sp>
      <p:sp>
        <p:nvSpPr>
          <p:cNvPr id="4" name="Espace réservé du numéro de diapositive 3">
            <a:extLst>
              <a:ext uri="{FF2B5EF4-FFF2-40B4-BE49-F238E27FC236}">
                <a16:creationId xmlns:a16="http://schemas.microsoft.com/office/drawing/2014/main" id="{F8E8F215-F464-05F6-650D-9443BE8AC0D7}"/>
              </a:ext>
            </a:extLst>
          </p:cNvPr>
          <p:cNvSpPr>
            <a:spLocks noGrp="1"/>
          </p:cNvSpPr>
          <p:nvPr>
            <p:ph type="sldNum" sz="quarter" idx="14"/>
          </p:nvPr>
        </p:nvSpPr>
        <p:spPr/>
        <p:txBody>
          <a:bodyPr/>
          <a:lstStyle/>
          <a:p>
            <a:fld id="{17A260D5-0A9B-6D4D-ABBB-AE3076EC2542}" type="slidenum">
              <a:rPr lang="fr-CA" smtClean="0"/>
              <a:pPr/>
              <a:t>81</a:t>
            </a:fld>
            <a:endParaRPr lang="fr-CA" sz="1400"/>
          </a:p>
        </p:txBody>
      </p:sp>
      <p:sp>
        <p:nvSpPr>
          <p:cNvPr id="6" name="Espace réservé du texte 3">
            <a:extLst>
              <a:ext uri="{FF2B5EF4-FFF2-40B4-BE49-F238E27FC236}">
                <a16:creationId xmlns:a16="http://schemas.microsoft.com/office/drawing/2014/main" id="{D8F5083B-42EE-B352-D36C-66227CDE0A29}"/>
              </a:ext>
            </a:extLst>
          </p:cNvPr>
          <p:cNvSpPr txBox="1">
            <a:spLocks/>
          </p:cNvSpPr>
          <p:nvPr/>
        </p:nvSpPr>
        <p:spPr>
          <a:xfrm>
            <a:off x="623888" y="1938767"/>
            <a:ext cx="10170454" cy="233552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r>
              <a:rPr lang="fr-FR">
                <a:solidFill>
                  <a:schemeClr val="tx1"/>
                </a:solidFill>
              </a:rPr>
              <a:t>Dépister une difficulté de développement chez un jeune enfant crée une responsabilité clinique et éthique. L’identification précoce n’a de valeur que si elle s’inscrit dans une chaîne continue menant à une évaluation et à une intervention accessible dans des délais raisonnables.</a:t>
            </a:r>
          </a:p>
          <a:p>
            <a:pPr lvl="2"/>
            <a:r>
              <a:rPr lang="fr-FR">
                <a:solidFill>
                  <a:schemeClr val="tx1"/>
                </a:solidFill>
              </a:rPr>
              <a:t>Lorsque les familles doivent attendre plusieurs mois avant d’obtenir les services recommandés, le dépistage peut générer de l’anxiété, un sentiment d’impuissance et des inégalités d’accès, particulièrement pour les familles qui ne peuvent recourir au secteur privé.</a:t>
            </a:r>
          </a:p>
        </p:txBody>
      </p:sp>
      <p:sp>
        <p:nvSpPr>
          <p:cNvPr id="8" name="Titre 4">
            <a:extLst>
              <a:ext uri="{FF2B5EF4-FFF2-40B4-BE49-F238E27FC236}">
                <a16:creationId xmlns:a16="http://schemas.microsoft.com/office/drawing/2014/main" id="{95CEDF13-1A80-45B4-6FB6-B0AF108829FB}"/>
              </a:ext>
            </a:extLst>
          </p:cNvPr>
          <p:cNvSpPr txBox="1">
            <a:spLocks/>
          </p:cNvSpPr>
          <p:nvPr/>
        </p:nvSpPr>
        <p:spPr>
          <a:xfrm>
            <a:off x="646059" y="620713"/>
            <a:ext cx="10899881"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r>
              <a:rPr lang="fr-FR">
                <a:solidFill>
                  <a:schemeClr val="tx1"/>
                </a:solidFill>
              </a:rPr>
              <a:t>La détection précoce des difficultés de développement</a:t>
            </a:r>
          </a:p>
        </p:txBody>
      </p:sp>
      <p:sp>
        <p:nvSpPr>
          <p:cNvPr id="5" name="Forme libre 2">
            <a:extLst>
              <a:ext uri="{FF2B5EF4-FFF2-40B4-BE49-F238E27FC236}">
                <a16:creationId xmlns:a16="http://schemas.microsoft.com/office/drawing/2014/main" id="{56EA6F66-7AD3-A4D7-DCE6-DEBCB40A1E92}"/>
              </a:ext>
            </a:extLst>
          </p:cNvPr>
          <p:cNvSpPr/>
          <p:nvPr/>
        </p:nvSpPr>
        <p:spPr>
          <a:xfrm rot="13361918">
            <a:off x="10001442" y="3477384"/>
            <a:ext cx="1713752" cy="2291784"/>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1"/>
          </a:solidFill>
          <a:ln w="9507" cap="flat">
            <a:noFill/>
            <a:prstDash val="solid"/>
            <a:miter/>
          </a:ln>
        </p:spPr>
        <p:txBody>
          <a:bodyPr/>
          <a:lstStyle/>
          <a:p>
            <a:endParaRPr lang="fr-CA"/>
          </a:p>
        </p:txBody>
      </p:sp>
      <p:sp>
        <p:nvSpPr>
          <p:cNvPr id="9" name="Forme libre 4">
            <a:extLst>
              <a:ext uri="{FF2B5EF4-FFF2-40B4-BE49-F238E27FC236}">
                <a16:creationId xmlns:a16="http://schemas.microsoft.com/office/drawing/2014/main" id="{83CB99A8-FEFE-27F8-F9D5-2F3930B47AF4}"/>
              </a:ext>
            </a:extLst>
          </p:cNvPr>
          <p:cNvSpPr/>
          <p:nvPr/>
        </p:nvSpPr>
        <p:spPr>
          <a:xfrm rot="19818508">
            <a:off x="5486548" y="4898486"/>
            <a:ext cx="3581853" cy="2496253"/>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83C76"/>
          </a:solidFill>
          <a:ln w="9507" cap="flat">
            <a:noFill/>
            <a:prstDash val="solid"/>
            <a:miter/>
          </a:ln>
        </p:spPr>
        <p:txBody>
          <a:bodyPr/>
          <a:lstStyle/>
          <a:p>
            <a:endParaRPr lang="fr-CA"/>
          </a:p>
        </p:txBody>
      </p:sp>
    </p:spTree>
    <p:extLst>
      <p:ext uri="{BB962C8B-B14F-4D97-AF65-F5344CB8AC3E}">
        <p14:creationId xmlns:p14="http://schemas.microsoft.com/office/powerpoint/2010/main" val="1440284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24674-6A1D-48A9-3308-7A24591E811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766415E-A4F5-32A5-94E3-8A3EDE401AEB}"/>
              </a:ext>
            </a:extLst>
          </p:cNvPr>
          <p:cNvSpPr>
            <a:spLocks noGrp="1"/>
          </p:cNvSpPr>
          <p:nvPr>
            <p:ph type="title"/>
          </p:nvPr>
        </p:nvSpPr>
        <p:spPr>
          <a:xfrm>
            <a:off x="623888" y="620713"/>
            <a:ext cx="10380810" cy="1069975"/>
          </a:xfrm>
        </p:spPr>
        <p:txBody>
          <a:bodyPr/>
          <a:lstStyle/>
          <a:p>
            <a:r>
              <a:rPr lang="fr-FR">
                <a:solidFill>
                  <a:schemeClr val="tx1"/>
                </a:solidFill>
              </a:rPr>
              <a:t>La diminution des risques de maltraitance et de négligence</a:t>
            </a:r>
          </a:p>
        </p:txBody>
      </p:sp>
      <p:sp>
        <p:nvSpPr>
          <p:cNvPr id="4" name="Espace réservé du pied de page 3">
            <a:extLst>
              <a:ext uri="{FF2B5EF4-FFF2-40B4-BE49-F238E27FC236}">
                <a16:creationId xmlns:a16="http://schemas.microsoft.com/office/drawing/2014/main" id="{9FEA73E4-B56E-6C7B-0ED1-F047DBA6ACEE}"/>
              </a:ext>
            </a:extLst>
          </p:cNvPr>
          <p:cNvSpPr>
            <a:spLocks noGrp="1"/>
          </p:cNvSpPr>
          <p:nvPr>
            <p:ph type="ftr" sz="quarter" idx="13"/>
          </p:nvPr>
        </p:nvSpPr>
        <p:spPr>
          <a:xfrm>
            <a:off x="623887" y="6333284"/>
            <a:ext cx="5349073" cy="365125"/>
          </a:xfrm>
        </p:spPr>
        <p:txBody>
          <a:bodyPr/>
          <a:lstStyle/>
          <a:p>
            <a:r>
              <a:rPr lang="fr-CA">
                <a:solidFill>
                  <a:schemeClr val="tx1"/>
                </a:solidFill>
              </a:rPr>
              <a:t>Observatoire des tout-petits</a:t>
            </a:r>
          </a:p>
        </p:txBody>
      </p:sp>
      <p:sp>
        <p:nvSpPr>
          <p:cNvPr id="5" name="Espace réservé du numéro de diapositive 4">
            <a:extLst>
              <a:ext uri="{FF2B5EF4-FFF2-40B4-BE49-F238E27FC236}">
                <a16:creationId xmlns:a16="http://schemas.microsoft.com/office/drawing/2014/main" id="{0BCFA3C2-F70A-E696-A2C5-030C70B0C10C}"/>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6" name="Espace réservé du texte 6">
            <a:extLst>
              <a:ext uri="{FF2B5EF4-FFF2-40B4-BE49-F238E27FC236}">
                <a16:creationId xmlns:a16="http://schemas.microsoft.com/office/drawing/2014/main" id="{A9DD4D07-6556-C26A-833B-9312220668DB}"/>
              </a:ext>
            </a:extLst>
          </p:cNvPr>
          <p:cNvSpPr txBox="1">
            <a:spLocks/>
          </p:cNvSpPr>
          <p:nvPr/>
        </p:nvSpPr>
        <p:spPr>
          <a:xfrm>
            <a:off x="3891515" y="4507702"/>
            <a:ext cx="7676597" cy="1467791"/>
          </a:xfrm>
          <a:prstGeom prst="roundRect">
            <a:avLst>
              <a:gd name="adj" fmla="val 5671"/>
            </a:avLst>
          </a:prstGeom>
          <a:solidFill>
            <a:schemeClr val="accent4">
              <a:alpha val="45000"/>
            </a:schemeClr>
          </a:solidFill>
        </p:spPr>
        <p:txBody>
          <a:bodyPr lIns="180000" tIns="180000" rIns="18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600" i="0" u="none" strike="noStrike" kern="1200" cap="none" spc="0" normalizeH="0" baseline="0" noProof="0" dirty="0">
                <a:ln>
                  <a:noFill/>
                </a:ln>
                <a:solidFill>
                  <a:schemeClr val="tx1"/>
                </a:solidFill>
                <a:effectLst/>
                <a:uLnTx/>
                <a:uFillTx/>
                <a:latin typeface="Archivo"/>
                <a:ea typeface="+mn-ea"/>
                <a:cs typeface="+mn-cs"/>
              </a:rPr>
              <a:t>Les expériences de négligence et de maltraitance sont liées à une probabilité plus élevée de </a:t>
            </a:r>
            <a:r>
              <a:rPr kumimoji="0" lang="fr-FR" sz="1600" b="1" i="0" u="none" strike="noStrike" kern="1200" cap="none" spc="0" normalizeH="0" baseline="0" noProof="0" dirty="0">
                <a:ln>
                  <a:noFill/>
                </a:ln>
                <a:solidFill>
                  <a:schemeClr val="tx1"/>
                </a:solidFill>
                <a:effectLst/>
                <a:uLnTx/>
                <a:uFillTx/>
                <a:latin typeface="Archivo"/>
                <a:ea typeface="+mn-ea"/>
                <a:cs typeface="+mn-cs"/>
              </a:rPr>
              <a:t>consommation de substances illicites</a:t>
            </a:r>
            <a:r>
              <a:rPr kumimoji="0" lang="fr-FR" sz="1600" i="0" u="none" strike="noStrike" kern="1200" cap="none" spc="0" normalizeH="0" baseline="0" noProof="0" dirty="0">
                <a:ln>
                  <a:noFill/>
                </a:ln>
                <a:solidFill>
                  <a:schemeClr val="tx1"/>
                </a:solidFill>
                <a:effectLst/>
                <a:uLnTx/>
                <a:uFillTx/>
                <a:latin typeface="Archivo"/>
                <a:ea typeface="+mn-ea"/>
                <a:cs typeface="+mn-cs"/>
              </a:rPr>
              <a:t>, </a:t>
            </a:r>
            <a:r>
              <a:rPr kumimoji="0" lang="fr-FR" sz="1600" b="1" i="0" u="none" strike="noStrike" kern="1200" cap="none" spc="0" normalizeH="0" baseline="0" noProof="0" dirty="0">
                <a:ln>
                  <a:noFill/>
                </a:ln>
                <a:solidFill>
                  <a:schemeClr val="tx1"/>
                </a:solidFill>
                <a:effectLst/>
                <a:uLnTx/>
                <a:uFillTx/>
                <a:latin typeface="Archivo"/>
                <a:ea typeface="+mn-ea"/>
                <a:cs typeface="+mn-cs"/>
              </a:rPr>
              <a:t>de troubles de santé mentale et de comportements délinquants</a:t>
            </a:r>
            <a:r>
              <a:rPr kumimoji="0" lang="fr-FR" sz="1600" i="0" u="none" strike="noStrike" kern="1200" cap="none" spc="0" normalizeH="0" baseline="0" noProof="0" dirty="0">
                <a:ln>
                  <a:noFill/>
                </a:ln>
                <a:solidFill>
                  <a:schemeClr val="tx1"/>
                </a:solidFill>
                <a:effectLst/>
                <a:uLnTx/>
                <a:uFillTx/>
                <a:latin typeface="Archivo"/>
                <a:ea typeface="+mn-ea"/>
                <a:cs typeface="+mn-cs"/>
              </a:rPr>
              <a:t> entraînant des coûts importants pour les systèmes de santé, de justice et de protection sociale.</a:t>
            </a:r>
          </a:p>
        </p:txBody>
      </p:sp>
      <p:sp>
        <p:nvSpPr>
          <p:cNvPr id="8" name="Espace réservé du texte 6">
            <a:extLst>
              <a:ext uri="{FF2B5EF4-FFF2-40B4-BE49-F238E27FC236}">
                <a16:creationId xmlns:a16="http://schemas.microsoft.com/office/drawing/2014/main" id="{504AAB14-7A4F-6C36-2B09-CE46AFFC8CAD}"/>
              </a:ext>
            </a:extLst>
          </p:cNvPr>
          <p:cNvSpPr txBox="1">
            <a:spLocks/>
          </p:cNvSpPr>
          <p:nvPr/>
        </p:nvSpPr>
        <p:spPr>
          <a:xfrm>
            <a:off x="3891516" y="2934089"/>
            <a:ext cx="7632254" cy="1467790"/>
          </a:xfrm>
          <a:prstGeom prst="roundRect">
            <a:avLst>
              <a:gd name="adj" fmla="val 5671"/>
            </a:avLst>
          </a:prstGeom>
          <a:solidFill>
            <a:schemeClr val="accent4">
              <a:alpha val="45000"/>
            </a:schemeClr>
          </a:solidFill>
        </p:spPr>
        <p:txBody>
          <a:bodyPr vert="horz" lIns="180000" tIns="180000" rIns="18000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600" b="0" i="0" u="none" strike="noStrike" kern="1200" cap="none" spc="0" normalizeH="0" baseline="0" noProof="0" dirty="0">
                <a:ln>
                  <a:noFill/>
                </a:ln>
                <a:solidFill>
                  <a:schemeClr val="tx1"/>
                </a:solidFill>
                <a:effectLst/>
                <a:uLnTx/>
                <a:uFillTx/>
                <a:latin typeface="Archivo"/>
                <a:ea typeface="+mn-ea"/>
                <a:cs typeface="+mn-cs"/>
              </a:rPr>
              <a:t>La maltraitance et la négligence augmentent la probabilité de recourir aux services éducatifs spécialisés et de </a:t>
            </a:r>
            <a:r>
              <a:rPr kumimoji="0" lang="fr-FR" sz="1600" b="1" i="0" u="none" strike="noStrike" kern="1200" cap="none" spc="0" normalizeH="0" baseline="0" noProof="0" dirty="0">
                <a:ln>
                  <a:noFill/>
                </a:ln>
                <a:solidFill>
                  <a:schemeClr val="tx1"/>
                </a:solidFill>
                <a:effectLst/>
                <a:uLnTx/>
                <a:uFillTx/>
                <a:latin typeface="Archivo"/>
                <a:ea typeface="+mn-ea"/>
                <a:cs typeface="+mn-cs"/>
              </a:rPr>
              <a:t>ne pas obtenir de diplôme</a:t>
            </a:r>
            <a:r>
              <a:rPr kumimoji="0" lang="fr-FR" sz="1600" b="0" i="0" u="none" strike="noStrike" kern="1200" cap="none" spc="0" normalizeH="0" baseline="0" noProof="0" dirty="0">
                <a:ln>
                  <a:noFill/>
                </a:ln>
                <a:solidFill>
                  <a:schemeClr val="tx1"/>
                </a:solidFill>
                <a:effectLst/>
                <a:uLnTx/>
                <a:uFillTx/>
                <a:latin typeface="Archivo"/>
                <a:ea typeface="+mn-ea"/>
                <a:cs typeface="+mn-cs"/>
              </a:rPr>
              <a:t>, ce qui est associé à une moins bonne intégration socioprofessionnelle et à des pertes de productivité à long terme.</a:t>
            </a:r>
          </a:p>
        </p:txBody>
      </p:sp>
      <p:sp>
        <p:nvSpPr>
          <p:cNvPr id="10" name="Espace réservé du texte 6">
            <a:extLst>
              <a:ext uri="{FF2B5EF4-FFF2-40B4-BE49-F238E27FC236}">
                <a16:creationId xmlns:a16="http://schemas.microsoft.com/office/drawing/2014/main" id="{380AC2B4-7728-F3D4-B102-4ABE085313EF}"/>
              </a:ext>
            </a:extLst>
          </p:cNvPr>
          <p:cNvSpPr txBox="1">
            <a:spLocks/>
          </p:cNvSpPr>
          <p:nvPr/>
        </p:nvSpPr>
        <p:spPr>
          <a:xfrm>
            <a:off x="623887" y="2934089"/>
            <a:ext cx="3118773" cy="3041404"/>
          </a:xfrm>
          <a:prstGeom prst="roundRect">
            <a:avLst>
              <a:gd name="adj" fmla="val 5671"/>
            </a:avLst>
          </a:prstGeom>
          <a:solidFill>
            <a:schemeClr val="accent4">
              <a:alpha val="45000"/>
            </a:schemeClr>
          </a:solidFill>
        </p:spPr>
        <p:txBody>
          <a:bodyPr vert="horz" lIns="180000" tIns="180000" rIns="18000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6" indent="0" algn="l" defTabSz="914400" rtl="0" eaLnBrk="1" fontAlgn="auto" latinLnBrk="0" hangingPunct="1">
              <a:lnSpc>
                <a:spcPct val="120000"/>
              </a:lnSpc>
              <a:spcBef>
                <a:spcPts val="800"/>
              </a:spcBef>
              <a:spcAft>
                <a:spcPts val="0"/>
              </a:spcAft>
              <a:buClrTx/>
              <a:buSzTx/>
              <a:buFont typeface="Arial" panose="020B0604020202020204" pitchFamily="34" charset="0"/>
              <a:buNone/>
              <a:tabLst/>
              <a:defRPr/>
            </a:pPr>
            <a:r>
              <a:rPr kumimoji="0" lang="fr-FR" sz="1600" b="0" i="0" u="none" strike="noStrike" kern="1200" cap="none" spc="0" normalizeH="0" baseline="0" noProof="0">
                <a:ln>
                  <a:noFill/>
                </a:ln>
                <a:solidFill>
                  <a:schemeClr val="tx1"/>
                </a:solidFill>
                <a:effectLst/>
                <a:uLnTx/>
                <a:uFillTx/>
                <a:latin typeface="Archivo"/>
                <a:ea typeface="+mn-ea"/>
                <a:cs typeface="+mn-cs"/>
              </a:rPr>
              <a:t>Les enfants exposés peuvent éprouver des difficultés sur le plan </a:t>
            </a:r>
            <a:r>
              <a:rPr kumimoji="0" lang="fr-FR" sz="1600" b="0" i="0" u="none" strike="noStrike" kern="1200" cap="none" spc="0" normalizeH="0" baseline="0" noProof="0" err="1">
                <a:ln>
                  <a:noFill/>
                </a:ln>
                <a:solidFill>
                  <a:schemeClr val="tx1"/>
                </a:solidFill>
                <a:effectLst/>
                <a:uLnTx/>
                <a:uFillTx/>
                <a:latin typeface="Archivo"/>
                <a:ea typeface="+mn-ea"/>
                <a:cs typeface="+mn-cs"/>
              </a:rPr>
              <a:t>socioémotionnel</a:t>
            </a:r>
            <a:r>
              <a:rPr kumimoji="0" lang="fr-FR" sz="1600" b="0" i="0" u="none" strike="noStrike" kern="1200" cap="none" spc="0" normalizeH="0" baseline="0" noProof="0">
                <a:ln>
                  <a:noFill/>
                </a:ln>
                <a:solidFill>
                  <a:schemeClr val="tx1"/>
                </a:solidFill>
                <a:effectLst/>
                <a:uLnTx/>
                <a:uFillTx/>
                <a:latin typeface="Archivo"/>
                <a:ea typeface="+mn-ea"/>
                <a:cs typeface="+mn-cs"/>
              </a:rPr>
              <a:t>, augmentant le recours aux </a:t>
            </a:r>
            <a:r>
              <a:rPr kumimoji="0" lang="fr-FR" sz="1600" b="1" i="0" u="none" strike="noStrike" kern="1200" cap="none" spc="0" normalizeH="0" baseline="0" noProof="0">
                <a:ln>
                  <a:noFill/>
                </a:ln>
                <a:solidFill>
                  <a:schemeClr val="tx1"/>
                </a:solidFill>
                <a:effectLst/>
                <a:uLnTx/>
                <a:uFillTx/>
                <a:latin typeface="Archivo"/>
                <a:ea typeface="+mn-ea"/>
                <a:cs typeface="+mn-cs"/>
              </a:rPr>
              <a:t>services psychosociaux et de santé mentale </a:t>
            </a:r>
            <a:r>
              <a:rPr kumimoji="0" lang="fr-FR" sz="1600" b="0" i="0" u="none" strike="noStrike" kern="1200" cap="none" spc="0" normalizeH="0" baseline="0" noProof="0">
                <a:ln>
                  <a:noFill/>
                </a:ln>
                <a:solidFill>
                  <a:schemeClr val="tx1"/>
                </a:solidFill>
                <a:effectLst/>
                <a:uLnTx/>
                <a:uFillTx/>
                <a:latin typeface="Archivo"/>
                <a:ea typeface="+mn-ea"/>
                <a:cs typeface="+mn-cs"/>
              </a:rPr>
              <a:t>à l’enfance et à l’adolescence.</a:t>
            </a:r>
            <a:endParaRPr kumimoji="0" lang="fr-CA" sz="1600" b="0" i="0" u="none" strike="noStrike" kern="1200" cap="none" spc="0" normalizeH="0" baseline="0" noProof="0">
              <a:ln>
                <a:noFill/>
              </a:ln>
              <a:solidFill>
                <a:schemeClr val="tx1"/>
              </a:solidFill>
              <a:effectLst/>
              <a:uLnTx/>
              <a:uFillTx/>
              <a:latin typeface="Archivo"/>
              <a:ea typeface="+mn-ea"/>
              <a:cs typeface="+mn-cs"/>
            </a:endParaRPr>
          </a:p>
        </p:txBody>
      </p:sp>
      <p:sp>
        <p:nvSpPr>
          <p:cNvPr id="3" name="ZoneTexte 2">
            <a:extLst>
              <a:ext uri="{FF2B5EF4-FFF2-40B4-BE49-F238E27FC236}">
                <a16:creationId xmlns:a16="http://schemas.microsoft.com/office/drawing/2014/main" id="{E9963C4E-E407-76D6-7C31-F916092FB416}"/>
              </a:ext>
            </a:extLst>
          </p:cNvPr>
          <p:cNvSpPr txBox="1"/>
          <p:nvPr/>
        </p:nvSpPr>
        <p:spPr>
          <a:xfrm>
            <a:off x="558448" y="1690688"/>
            <a:ext cx="10690799" cy="1366528"/>
          </a:xfrm>
          <a:prstGeom prst="rect">
            <a:avLst/>
          </a:prstGeom>
          <a:noFill/>
        </p:spPr>
        <p:txBody>
          <a:bodyPr wrap="square" rtlCol="0">
            <a:spAutoFit/>
          </a:bodyPr>
          <a:lstStyle/>
          <a:p>
            <a:pPr>
              <a:lnSpc>
                <a:spcPct val="120000"/>
              </a:lnSpc>
            </a:pPr>
            <a:r>
              <a:rPr lang="fr-FR"/>
              <a:t>Au-delà des conséquences humaines, les effets de la maltraitance et de la négligence se traduisent par des coûts publics élevés, largement attribuables à des interventions tardives et intensives, plutôt qu’à des actions préventives en amont.</a:t>
            </a:r>
          </a:p>
          <a:p>
            <a:endParaRPr lang="fr-CA"/>
          </a:p>
        </p:txBody>
      </p:sp>
    </p:spTree>
    <p:extLst>
      <p:ext uri="{BB962C8B-B14F-4D97-AF65-F5344CB8AC3E}">
        <p14:creationId xmlns:p14="http://schemas.microsoft.com/office/powerpoint/2010/main" val="35762431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1AB01-0EE7-5F01-73DD-98FEF531846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59AFC9D6-609B-5F1A-D230-7703C9F7BB2B}"/>
              </a:ext>
            </a:extLst>
          </p:cNvPr>
          <p:cNvSpPr>
            <a:spLocks noGrp="1"/>
          </p:cNvSpPr>
          <p:nvPr>
            <p:ph type="title"/>
          </p:nvPr>
        </p:nvSpPr>
        <p:spPr/>
        <p:txBody>
          <a:bodyPr/>
          <a:lstStyle/>
          <a:p>
            <a:r>
              <a:rPr lang="fr-FR">
                <a:solidFill>
                  <a:schemeClr val="tx1"/>
                </a:solidFill>
              </a:rPr>
              <a:t>Le coût de la maltraitance</a:t>
            </a:r>
            <a:endParaRPr lang="fr-CA">
              <a:solidFill>
                <a:schemeClr val="tx1"/>
              </a:solidFill>
            </a:endParaRPr>
          </a:p>
        </p:txBody>
      </p:sp>
      <p:sp>
        <p:nvSpPr>
          <p:cNvPr id="3" name="Espace réservé du pied de page 2">
            <a:extLst>
              <a:ext uri="{FF2B5EF4-FFF2-40B4-BE49-F238E27FC236}">
                <a16:creationId xmlns:a16="http://schemas.microsoft.com/office/drawing/2014/main" id="{B5BCAD2D-20C4-0108-C785-5900786023A0}"/>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89383713-50A7-C0D8-747E-87A57F40709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9" name="Espace réservé du texte 14">
            <a:extLst>
              <a:ext uri="{FF2B5EF4-FFF2-40B4-BE49-F238E27FC236}">
                <a16:creationId xmlns:a16="http://schemas.microsoft.com/office/drawing/2014/main" id="{261D9674-938C-37EE-42DC-95C0B4B734B3}"/>
              </a:ext>
            </a:extLst>
          </p:cNvPr>
          <p:cNvSpPr txBox="1">
            <a:spLocks/>
          </p:cNvSpPr>
          <p:nvPr/>
        </p:nvSpPr>
        <p:spPr>
          <a:xfrm>
            <a:off x="857250" y="1910309"/>
            <a:ext cx="10343077" cy="2786863"/>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14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12" name="ZoneTexte 11">
            <a:extLst>
              <a:ext uri="{FF2B5EF4-FFF2-40B4-BE49-F238E27FC236}">
                <a16:creationId xmlns:a16="http://schemas.microsoft.com/office/drawing/2014/main" id="{B1D077F5-0E66-32A4-5F79-22F51F12116E}"/>
              </a:ext>
            </a:extLst>
          </p:cNvPr>
          <p:cNvSpPr txBox="1"/>
          <p:nvPr/>
        </p:nvSpPr>
        <p:spPr>
          <a:xfrm>
            <a:off x="1083785" y="2293745"/>
            <a:ext cx="9880912" cy="2287934"/>
          </a:xfrm>
          <a:prstGeom prst="rect">
            <a:avLst/>
          </a:prstGeom>
          <a:noFill/>
        </p:spPr>
        <p:txBody>
          <a:bodyPr wrap="square">
            <a:spAutoFit/>
          </a:bodyPr>
          <a:lstStyle/>
          <a:p>
            <a:pPr marL="0" marR="0" lvl="5" indent="0" algn="l" defTabSz="914400" rtl="0" eaLnBrk="1" fontAlgn="auto" latinLnBrk="0" hangingPunct="1">
              <a:lnSpc>
                <a:spcPct val="120000"/>
              </a:lnSpc>
              <a:spcBef>
                <a:spcPts val="1800"/>
              </a:spcBef>
              <a:spcAft>
                <a:spcPts val="0"/>
              </a:spcAft>
              <a:buClrTx/>
              <a:buSzTx/>
              <a:buFontTx/>
              <a:buNone/>
              <a:tabLst/>
              <a:defRPr/>
            </a:pPr>
            <a:r>
              <a:rPr kumimoji="0" lang="fr-FR" b="1" i="0" u="none" strike="noStrike" kern="1200" cap="none" spc="0" normalizeH="0" baseline="0" noProof="0" dirty="0">
                <a:ln>
                  <a:noFill/>
                </a:ln>
                <a:solidFill>
                  <a:srgbClr val="711113"/>
                </a:solidFill>
                <a:effectLst/>
                <a:uLnTx/>
                <a:uFillTx/>
                <a:latin typeface="Archivo Condensed Condensed SemiBold" pitchFamily="2" charset="77"/>
                <a:ea typeface="+mn-ea"/>
                <a:cs typeface="Archivo Condensed Condensed SemiBold" pitchFamily="2" charset="77"/>
              </a:rPr>
              <a:t>Une étude pancanadienne estimait, au début des années 2000, que les coûts annuels associés à la maltraitance envers les enfants s’élevaient à 15,7 milliards de dollars à l’échelle du Canada, en incluant les dépenses de santé, de services sociaux, de protection de la jeunesse et de système judiciaire. </a:t>
            </a:r>
          </a:p>
          <a:p>
            <a:pPr marL="0" marR="0" lvl="5" indent="0" algn="l" defTabSz="914400" rtl="0" eaLnBrk="1" fontAlgn="auto" latinLnBrk="0" hangingPunct="1">
              <a:lnSpc>
                <a:spcPct val="120000"/>
              </a:lnSpc>
              <a:spcBef>
                <a:spcPts val="1800"/>
              </a:spcBef>
              <a:spcAft>
                <a:spcPts val="0"/>
              </a:spcAft>
              <a:buClrTx/>
              <a:buSzTx/>
              <a:buFontTx/>
              <a:buNone/>
              <a:tabLst/>
              <a:defRPr/>
            </a:pPr>
            <a:r>
              <a:rPr kumimoji="0" lang="fr-FR" b="1" i="0" u="none" strike="noStrike" kern="1200" cap="none" spc="0" normalizeH="0" baseline="0" noProof="0" dirty="0">
                <a:ln>
                  <a:noFill/>
                </a:ln>
                <a:solidFill>
                  <a:srgbClr val="711113"/>
                </a:solidFill>
                <a:effectLst/>
                <a:uLnTx/>
                <a:uFillTx/>
                <a:latin typeface="Archivo Condensed Condensed SemiBold" pitchFamily="2" charset="77"/>
                <a:ea typeface="+mn-ea"/>
                <a:cs typeface="Archivo Condensed Condensed SemiBold" pitchFamily="2" charset="77"/>
              </a:rPr>
              <a:t>En 2026, cette estimation représenterait de 25 à 30 milliards de dollars par année. Il s’agit d’un montant sous-estimé, car plusieurs coûts n’ont pas été inclus dans ce calcul, comme ceux liés aux pertes de productivité économique future.</a:t>
            </a:r>
            <a:endParaRPr kumimoji="0" lang="fr-CA" b="1" i="0" u="none" strike="noStrike" kern="1200" cap="none" spc="0" normalizeH="0" baseline="0" noProof="0" dirty="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14" name="ZoneTexte 13">
            <a:extLst>
              <a:ext uri="{FF2B5EF4-FFF2-40B4-BE49-F238E27FC236}">
                <a16:creationId xmlns:a16="http://schemas.microsoft.com/office/drawing/2014/main" id="{FE6818C4-6E3D-0F9E-1B97-7673AF48B2D3}"/>
              </a:ext>
            </a:extLst>
          </p:cNvPr>
          <p:cNvSpPr txBox="1"/>
          <p:nvPr/>
        </p:nvSpPr>
        <p:spPr>
          <a:xfrm>
            <a:off x="857250" y="4752249"/>
            <a:ext cx="10343077" cy="656718"/>
          </a:xfrm>
          <a:prstGeom prst="rect">
            <a:avLst/>
          </a:prstGeom>
          <a:noFill/>
        </p:spPr>
        <p:txBody>
          <a:bodyPr wrap="square">
            <a:spAutoFit/>
          </a:bodyPr>
          <a:lstStyle/>
          <a:p>
            <a:pPr marL="0" marR="0" lvl="8" indent="0" algn="l" defTabSz="914400" rtl="0" eaLnBrk="1" fontAlgn="auto" latinLnBrk="0" hangingPunct="1">
              <a:lnSpc>
                <a:spcPct val="120000"/>
              </a:lnSpc>
              <a:spcBef>
                <a:spcPts val="1200"/>
              </a:spcBef>
              <a:spcAft>
                <a:spcPts val="0"/>
              </a:spcAft>
              <a:buClrTx/>
              <a:buSzTx/>
              <a:buFontTx/>
              <a:buNone/>
              <a:tabLst/>
              <a:defRPr/>
            </a:pPr>
            <a:r>
              <a:rPr lang="fr-CA" sz="1050" dirty="0">
                <a:solidFill>
                  <a:srgbClr val="000000"/>
                </a:solidFill>
                <a:latin typeface="Archivo Condensed Condensed" pitchFamily="2" charset="77"/>
                <a:cs typeface="Archivo Condensed Condensed" pitchFamily="2" charset="77"/>
              </a:rPr>
              <a:t>Note </a:t>
            </a:r>
            <a:r>
              <a:rPr kumimoji="0" lang="fr-CA" sz="1050" b="0" i="0" u="none" strike="noStrike" kern="1200" cap="none" spc="0" normalizeH="0" baseline="0" noProof="0" dirty="0">
                <a:ln>
                  <a:noFill/>
                </a:ln>
                <a:solidFill>
                  <a:srgbClr val="000000"/>
                </a:solidFill>
                <a:effectLst/>
                <a:uLnTx/>
                <a:uFillTx/>
                <a:latin typeface="Archivo Condensed Condensed" pitchFamily="2" charset="77"/>
                <a:ea typeface="+mn-ea"/>
                <a:cs typeface="Archivo Condensed Condensed" pitchFamily="2" charset="77"/>
              </a:rPr>
              <a:t>: </a:t>
            </a:r>
            <a:r>
              <a:rPr kumimoji="0" lang="fr-FR" sz="1050" b="0" i="0" u="none" strike="noStrike" kern="1200" cap="none" spc="0" normalizeH="0" baseline="0" noProof="0" dirty="0">
                <a:ln>
                  <a:noFill/>
                </a:ln>
                <a:solidFill>
                  <a:srgbClr val="000000"/>
                </a:solidFill>
                <a:effectLst/>
                <a:uLnTx/>
                <a:uFillTx/>
                <a:latin typeface="Archivo Condensed Condensed" pitchFamily="2" charset="77"/>
                <a:ea typeface="+mn-ea"/>
                <a:cs typeface="Archivo Condensed Condensed" pitchFamily="2" charset="77"/>
              </a:rPr>
              <a:t>L’actualisation en dollars constants de 2026 a été réalisée à partir de l’indice des prix à la consommation pour le Canada publié par Statistique Canada, en prenant 1998 comme année de référence, soit l’année des données utilisées dans l’étude originale publiée en 2003. Cette actualisation donne une estimation d’environ 29,7 milliards de dollars selon l’indice des prix à la consommation estimé en 2026. La fourchette de 25 à 30 milliards de dollars tient compte de l’incertitude liée à la méthode d’actualisation et à l’absence d’une étude canadienne récente reproduisant la méthodologie originale.</a:t>
            </a:r>
            <a:endParaRPr kumimoji="0" lang="fr-CA" sz="1050" b="0" i="0" u="none" strike="noStrike" kern="1200" cap="none" spc="0" normalizeH="0" baseline="0" noProof="0" dirty="0">
              <a:ln>
                <a:noFill/>
              </a:ln>
              <a:solidFill>
                <a:srgbClr val="000000"/>
              </a:solidFill>
              <a:effectLst/>
              <a:uLnTx/>
              <a:uFillTx/>
              <a:latin typeface="Archivo Condensed Condensed" pitchFamily="2" charset="77"/>
              <a:ea typeface="+mn-ea"/>
              <a:cs typeface="Archivo Condensed Condensed" pitchFamily="2" charset="77"/>
            </a:endParaRPr>
          </a:p>
        </p:txBody>
      </p:sp>
      <p:grpSp>
        <p:nvGrpSpPr>
          <p:cNvPr id="15" name="Groupe 14">
            <a:extLst>
              <a:ext uri="{FF2B5EF4-FFF2-40B4-BE49-F238E27FC236}">
                <a16:creationId xmlns:a16="http://schemas.microsoft.com/office/drawing/2014/main" id="{F75953CA-D68A-A78B-FD79-AFCAF74FC469}"/>
              </a:ext>
            </a:extLst>
          </p:cNvPr>
          <p:cNvGrpSpPr/>
          <p:nvPr/>
        </p:nvGrpSpPr>
        <p:grpSpPr>
          <a:xfrm>
            <a:off x="660597" y="1542515"/>
            <a:ext cx="846376" cy="767474"/>
            <a:chOff x="4888481" y="1463364"/>
            <a:chExt cx="998101" cy="905055"/>
          </a:xfrm>
        </p:grpSpPr>
        <p:sp>
          <p:nvSpPr>
            <p:cNvPr id="16" name="Forme libre 21">
              <a:extLst>
                <a:ext uri="{FF2B5EF4-FFF2-40B4-BE49-F238E27FC236}">
                  <a16:creationId xmlns:a16="http://schemas.microsoft.com/office/drawing/2014/main" id="{D6393CBA-24F6-FBEF-8629-C60710EBE0AD}"/>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7" name="Graphique 14">
              <a:extLst>
                <a:ext uri="{FF2B5EF4-FFF2-40B4-BE49-F238E27FC236}">
                  <a16:creationId xmlns:a16="http://schemas.microsoft.com/office/drawing/2014/main" id="{575344DE-0B62-49B7-3095-BF49412CFFCD}"/>
                </a:ext>
              </a:extLst>
            </p:cNvPr>
            <p:cNvGrpSpPr/>
            <p:nvPr/>
          </p:nvGrpSpPr>
          <p:grpSpPr>
            <a:xfrm>
              <a:off x="5018849" y="1463364"/>
              <a:ext cx="737361" cy="729156"/>
              <a:chOff x="5018849" y="1463364"/>
              <a:chExt cx="737361" cy="729156"/>
            </a:xfrm>
            <a:solidFill>
              <a:schemeClr val="accent3"/>
            </a:solidFill>
          </p:grpSpPr>
          <p:sp>
            <p:nvSpPr>
              <p:cNvPr id="18" name="Forme libre 23">
                <a:extLst>
                  <a:ext uri="{FF2B5EF4-FFF2-40B4-BE49-F238E27FC236}">
                    <a16:creationId xmlns:a16="http://schemas.microsoft.com/office/drawing/2014/main" id="{B4F1834C-81E9-2601-C298-AFC81CCEE6DC}"/>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9" name="Forme libre 24">
                <a:extLst>
                  <a:ext uri="{FF2B5EF4-FFF2-40B4-BE49-F238E27FC236}">
                    <a16:creationId xmlns:a16="http://schemas.microsoft.com/office/drawing/2014/main" id="{B4E18B77-E755-6A8D-05F9-C9ADC5DDD033}"/>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Tree>
    <p:extLst>
      <p:ext uri="{BB962C8B-B14F-4D97-AF65-F5344CB8AC3E}">
        <p14:creationId xmlns:p14="http://schemas.microsoft.com/office/powerpoint/2010/main" val="41896662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76C37-4DC5-D8D7-2B7E-C9F80792292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2A002200-6949-FB27-D4E4-B6444DD90EFA}"/>
              </a:ext>
            </a:extLst>
          </p:cNvPr>
          <p:cNvSpPr>
            <a:spLocks noGrp="1"/>
          </p:cNvSpPr>
          <p:nvPr>
            <p:ph type="title"/>
          </p:nvPr>
        </p:nvSpPr>
        <p:spPr/>
        <p:txBody>
          <a:bodyPr/>
          <a:lstStyle/>
          <a:p>
            <a:r>
              <a:rPr lang="fr-FR">
                <a:solidFill>
                  <a:schemeClr val="tx1"/>
                </a:solidFill>
              </a:rPr>
              <a:t>Soutenir les parents pour prévenir la maltraitance</a:t>
            </a:r>
            <a:endParaRPr lang="fr-CA">
              <a:solidFill>
                <a:schemeClr val="tx1"/>
              </a:solidFill>
            </a:endParaRPr>
          </a:p>
        </p:txBody>
      </p:sp>
      <p:sp>
        <p:nvSpPr>
          <p:cNvPr id="3" name="Espace réservé du pied de page 2">
            <a:extLst>
              <a:ext uri="{FF2B5EF4-FFF2-40B4-BE49-F238E27FC236}">
                <a16:creationId xmlns:a16="http://schemas.microsoft.com/office/drawing/2014/main" id="{91047896-E508-62E5-8BA0-56899D80E506}"/>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95EDA6EF-3377-75D1-5F43-7E032AF3B9A8}"/>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7" name="Rounded Rectangle 28">
            <a:extLst>
              <a:ext uri="{FF2B5EF4-FFF2-40B4-BE49-F238E27FC236}">
                <a16:creationId xmlns:a16="http://schemas.microsoft.com/office/drawing/2014/main" id="{1B27A039-CF6F-E309-C70E-2F662BD1B05F}"/>
              </a:ext>
            </a:extLst>
          </p:cNvPr>
          <p:cNvSpPr/>
          <p:nvPr/>
        </p:nvSpPr>
        <p:spPr>
          <a:xfrm>
            <a:off x="6104647" y="2029310"/>
            <a:ext cx="5527264" cy="3733315"/>
          </a:xfrm>
          <a:prstGeom prst="roundRect">
            <a:avLst>
              <a:gd name="adj" fmla="val 3665"/>
            </a:avLst>
          </a:prstGeom>
          <a:solidFill>
            <a:srgbClr val="E5D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10" name="Espace réservé du texte 3">
            <a:extLst>
              <a:ext uri="{FF2B5EF4-FFF2-40B4-BE49-F238E27FC236}">
                <a16:creationId xmlns:a16="http://schemas.microsoft.com/office/drawing/2014/main" id="{6241FFD0-9C1B-0DE9-EB07-36459FE5F380}"/>
              </a:ext>
            </a:extLst>
          </p:cNvPr>
          <p:cNvSpPr txBox="1">
            <a:spLocks/>
          </p:cNvSpPr>
          <p:nvPr/>
        </p:nvSpPr>
        <p:spPr>
          <a:xfrm>
            <a:off x="6912537" y="2192192"/>
            <a:ext cx="4222571" cy="2709417"/>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Triple P (Programme parentalité positive) offre un accompagnement à intensité variable, adapté aux besoins et aux situations vécues par les parents. </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lang="fr-FR" dirty="0">
                <a:solidFill>
                  <a:srgbClr val="000000"/>
                </a:solidFill>
                <a:latin typeface="Archivo"/>
              </a:rPr>
              <a:t>Une évaluation réalisée en contexte québécois a révélé que lo</a:t>
            </a:r>
            <a:r>
              <a:rPr kumimoji="0" lang="fr-FR" sz="1800" b="0" i="0" u="none" strike="noStrike" kern="1200" cap="none" spc="0" normalizeH="0" baseline="0" noProof="0" dirty="0" err="1">
                <a:ln>
                  <a:noFill/>
                </a:ln>
                <a:solidFill>
                  <a:srgbClr val="000000"/>
                </a:solidFill>
                <a:effectLst/>
                <a:uLnTx/>
                <a:uFillTx/>
                <a:latin typeface="Archivo"/>
                <a:ea typeface="+mn-ea"/>
                <a:cs typeface="+mn-cs"/>
              </a:rPr>
              <a:t>rsqu’il</a:t>
            </a:r>
            <a:r>
              <a:rPr kumimoji="0" lang="fr-FR" sz="1800" b="0" i="0" u="none" strike="noStrike" kern="1200" cap="none" spc="0" normalizeH="0" baseline="0" noProof="0" dirty="0">
                <a:ln>
                  <a:noFill/>
                </a:ln>
                <a:solidFill>
                  <a:srgbClr val="000000"/>
                </a:solidFill>
                <a:effectLst/>
                <a:uLnTx/>
                <a:uFillTx/>
                <a:latin typeface="Archivo"/>
                <a:ea typeface="+mn-ea"/>
                <a:cs typeface="+mn-cs"/>
              </a:rPr>
              <a:t> est implanté tel que conçu, il est associé à une réduction des facteurs de risque liés à la maltraitance et à la négligence. </a:t>
            </a:r>
          </a:p>
        </p:txBody>
      </p:sp>
      <p:sp>
        <p:nvSpPr>
          <p:cNvPr id="6" name="Espace réservé du texte 3">
            <a:extLst>
              <a:ext uri="{FF2B5EF4-FFF2-40B4-BE49-F238E27FC236}">
                <a16:creationId xmlns:a16="http://schemas.microsoft.com/office/drawing/2014/main" id="{8EE8A38D-81F5-1571-442E-B6D8C04F959E}"/>
              </a:ext>
            </a:extLst>
          </p:cNvPr>
          <p:cNvSpPr txBox="1">
            <a:spLocks/>
          </p:cNvSpPr>
          <p:nvPr/>
        </p:nvSpPr>
        <p:spPr>
          <a:xfrm>
            <a:off x="560089" y="1888421"/>
            <a:ext cx="4720515" cy="279560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Les programmes de soutien à la parentalité peuvent être une stratégie efficace pour prévenir la maltraitance envers les enfants.</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Ils visent, entre autres, à renforcer les compétences parentales, à améliorer les relations dans la famille et à soutenir la création de réseaux sociaux significatifs</a:t>
            </a:r>
          </a:p>
        </p:txBody>
      </p:sp>
      <p:grpSp>
        <p:nvGrpSpPr>
          <p:cNvPr id="2" name="Groupe 1">
            <a:extLst>
              <a:ext uri="{FF2B5EF4-FFF2-40B4-BE49-F238E27FC236}">
                <a16:creationId xmlns:a16="http://schemas.microsoft.com/office/drawing/2014/main" id="{262E1095-B5A1-53B5-CA4D-F13BED84CE18}"/>
              </a:ext>
            </a:extLst>
          </p:cNvPr>
          <p:cNvGrpSpPr/>
          <p:nvPr/>
        </p:nvGrpSpPr>
        <p:grpSpPr>
          <a:xfrm>
            <a:off x="5972960" y="1575804"/>
            <a:ext cx="998101" cy="907011"/>
            <a:chOff x="4888481" y="4742017"/>
            <a:chExt cx="998101" cy="907011"/>
          </a:xfrm>
        </p:grpSpPr>
        <p:grpSp>
          <p:nvGrpSpPr>
            <p:cNvPr id="8" name="Graphique 12">
              <a:extLst>
                <a:ext uri="{FF2B5EF4-FFF2-40B4-BE49-F238E27FC236}">
                  <a16:creationId xmlns:a16="http://schemas.microsoft.com/office/drawing/2014/main" id="{78BCD4CD-8755-4066-C070-E411747ED9A8}"/>
                </a:ext>
              </a:extLst>
            </p:cNvPr>
            <p:cNvGrpSpPr/>
            <p:nvPr/>
          </p:nvGrpSpPr>
          <p:grpSpPr>
            <a:xfrm>
              <a:off x="4888481" y="4743973"/>
              <a:ext cx="998101" cy="905055"/>
              <a:chOff x="4888481" y="4743973"/>
              <a:chExt cx="998101" cy="905055"/>
            </a:xfrm>
          </p:grpSpPr>
          <p:sp>
            <p:nvSpPr>
              <p:cNvPr id="11" name="Forme libre 225">
                <a:extLst>
                  <a:ext uri="{FF2B5EF4-FFF2-40B4-BE49-F238E27FC236}">
                    <a16:creationId xmlns:a16="http://schemas.microsoft.com/office/drawing/2014/main" id="{B00ED2C0-49B5-C942-135C-C7DE509CB0EE}"/>
                  </a:ext>
                </a:extLst>
              </p:cNvPr>
              <p:cNvSpPr/>
              <p:nvPr/>
            </p:nvSpPr>
            <p:spPr>
              <a:xfrm>
                <a:off x="4888481" y="500975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2" name="Forme libre 226">
                <a:extLst>
                  <a:ext uri="{FF2B5EF4-FFF2-40B4-BE49-F238E27FC236}">
                    <a16:creationId xmlns:a16="http://schemas.microsoft.com/office/drawing/2014/main" id="{A6470ADD-12D0-987A-30BC-AC0815147D7E}"/>
                  </a:ext>
                </a:extLst>
              </p:cNvPr>
              <p:cNvSpPr/>
              <p:nvPr/>
            </p:nvSpPr>
            <p:spPr>
              <a:xfrm>
                <a:off x="5018849" y="4743973"/>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9" name="Forme libre 227">
              <a:extLst>
                <a:ext uri="{FF2B5EF4-FFF2-40B4-BE49-F238E27FC236}">
                  <a16:creationId xmlns:a16="http://schemas.microsoft.com/office/drawing/2014/main" id="{02817191-8FAE-82FF-3B7A-120C41A3F1BD}"/>
                </a:ext>
              </a:extLst>
            </p:cNvPr>
            <p:cNvSpPr/>
            <p:nvPr/>
          </p:nvSpPr>
          <p:spPr>
            <a:xfrm>
              <a:off x="5209468" y="4742017"/>
              <a:ext cx="618591" cy="572956"/>
            </a:xfrm>
            <a:custGeom>
              <a:avLst/>
              <a:gdLst>
                <a:gd name="csX0" fmla="*/ 166122 w 618591"/>
                <a:gd name="csY0" fmla="*/ 572956 h 572956"/>
                <a:gd name="csX1" fmla="*/ 155914 w 618591"/>
                <a:gd name="csY1" fmla="*/ 569098 h 572956"/>
                <a:gd name="csX2" fmla="*/ 5147 w 618591"/>
                <a:gd name="csY2" fmla="*/ 436207 h 572956"/>
                <a:gd name="csX3" fmla="*/ 3894 w 618591"/>
                <a:gd name="csY3" fmla="*/ 414750 h 572956"/>
                <a:gd name="csX4" fmla="*/ 25563 w 618591"/>
                <a:gd name="csY4" fmla="*/ 413502 h 572956"/>
                <a:gd name="csX5" fmla="*/ 164220 w 618591"/>
                <a:gd name="csY5" fmla="*/ 535730 h 572956"/>
                <a:gd name="csX6" fmla="*/ 591234 w 618591"/>
                <a:gd name="csY6" fmla="*/ 5718 h 572956"/>
                <a:gd name="csX7" fmla="*/ 612810 w 618591"/>
                <a:gd name="csY7" fmla="*/ 3315 h 572956"/>
                <a:gd name="csX8" fmla="*/ 615238 w 618591"/>
                <a:gd name="csY8" fmla="*/ 24672 h 572956"/>
                <a:gd name="csX9" fmla="*/ 178124 w 618591"/>
                <a:gd name="csY9" fmla="*/ 567230 h 572956"/>
                <a:gd name="csX10" fmla="*/ 167421 w 618591"/>
                <a:gd name="csY10" fmla="*/ 572895 h 572956"/>
                <a:gd name="csX11" fmla="*/ 166122 w 618591"/>
                <a:gd name="csY11" fmla="*/ 572956 h 5729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618591" h="572956">
                  <a:moveTo>
                    <a:pt x="166122" y="572956"/>
                  </a:moveTo>
                  <a:cubicBezTo>
                    <a:pt x="162379" y="572956"/>
                    <a:pt x="158729" y="571593"/>
                    <a:pt x="155914" y="569098"/>
                  </a:cubicBezTo>
                  <a:lnTo>
                    <a:pt x="5147" y="436207"/>
                  </a:lnTo>
                  <a:cubicBezTo>
                    <a:pt x="-1194" y="430626"/>
                    <a:pt x="-1751" y="421019"/>
                    <a:pt x="3894" y="414750"/>
                  </a:cubicBezTo>
                  <a:cubicBezTo>
                    <a:pt x="9539" y="408465"/>
                    <a:pt x="19237" y="407921"/>
                    <a:pt x="25563" y="413502"/>
                  </a:cubicBezTo>
                  <a:lnTo>
                    <a:pt x="164220" y="535730"/>
                  </a:lnTo>
                  <a:lnTo>
                    <a:pt x="591234" y="5718"/>
                  </a:lnTo>
                  <a:cubicBezTo>
                    <a:pt x="596523" y="-842"/>
                    <a:pt x="606174" y="-1914"/>
                    <a:pt x="612810" y="3315"/>
                  </a:cubicBezTo>
                  <a:cubicBezTo>
                    <a:pt x="619445" y="8543"/>
                    <a:pt x="620527" y="18112"/>
                    <a:pt x="615238" y="24672"/>
                  </a:cubicBezTo>
                  <a:lnTo>
                    <a:pt x="178124" y="567230"/>
                  </a:lnTo>
                  <a:cubicBezTo>
                    <a:pt x="175495" y="570491"/>
                    <a:pt x="171628" y="572543"/>
                    <a:pt x="167421" y="572895"/>
                  </a:cubicBezTo>
                  <a:cubicBezTo>
                    <a:pt x="166988" y="572941"/>
                    <a:pt x="166555" y="572956"/>
                    <a:pt x="166122" y="572956"/>
                  </a:cubicBezTo>
                  <a:close/>
                </a:path>
              </a:pathLst>
            </a:custGeom>
            <a:solidFill>
              <a:schemeClr val="accent3"/>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Tree>
    <p:extLst>
      <p:ext uri="{BB962C8B-B14F-4D97-AF65-F5344CB8AC3E}">
        <p14:creationId xmlns:p14="http://schemas.microsoft.com/office/powerpoint/2010/main" val="36757198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D2D80-762F-AE48-C07E-5B78132E2B5E}"/>
            </a:ext>
          </a:extLst>
        </p:cNvPr>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75DBD64F-04D6-F530-23BA-2B9AE8466C79}"/>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5" name="Espace réservé du numéro de diapositive 4">
            <a:extLst>
              <a:ext uri="{FF2B5EF4-FFF2-40B4-BE49-F238E27FC236}">
                <a16:creationId xmlns:a16="http://schemas.microsoft.com/office/drawing/2014/main" id="{F94ACEE4-5939-A32A-EBDC-D831818514EA}"/>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4" name="Espace réservé du texte 3">
            <a:extLst>
              <a:ext uri="{FF2B5EF4-FFF2-40B4-BE49-F238E27FC236}">
                <a16:creationId xmlns:a16="http://schemas.microsoft.com/office/drawing/2014/main" id="{03C10AB7-8A42-E0AF-3113-F9BB8A41D6EE}"/>
              </a:ext>
            </a:extLst>
          </p:cNvPr>
          <p:cNvSpPr txBox="1">
            <a:spLocks/>
          </p:cNvSpPr>
          <p:nvPr/>
        </p:nvSpPr>
        <p:spPr>
          <a:xfrm>
            <a:off x="623887" y="1944871"/>
            <a:ext cx="9413248"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D’autres programmes de soutien aux pratiques parentales, comme Y’a personne de parfait (YAPP), ont également démontré des résultats positifs sur les pratiques parentales.</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Le Programme national de santé publique 2025‑2035 prévoit le déploiement provincial du programme Être parents. Celui-ci vise l’accompagnement des parents en soutien aux pratiques parentales, de la conception jusqu’au passage à la vie adulte des enfants. Ces services seront complémentaires à ceux déjà offerts dans le réseau de la santé et des services sociaux.</a:t>
            </a:r>
          </a:p>
        </p:txBody>
      </p:sp>
      <p:grpSp>
        <p:nvGrpSpPr>
          <p:cNvPr id="16" name="Graphique 18">
            <a:extLst>
              <a:ext uri="{FF2B5EF4-FFF2-40B4-BE49-F238E27FC236}">
                <a16:creationId xmlns:a16="http://schemas.microsoft.com/office/drawing/2014/main" id="{453AE17B-9471-19CE-AF8D-8CE5BCB7FE46}"/>
              </a:ext>
            </a:extLst>
          </p:cNvPr>
          <p:cNvGrpSpPr/>
          <p:nvPr/>
        </p:nvGrpSpPr>
        <p:grpSpPr>
          <a:xfrm rot="1810610">
            <a:off x="8388451" y="-109688"/>
            <a:ext cx="2048038" cy="1729561"/>
            <a:chOff x="3606800" y="4724290"/>
            <a:chExt cx="1637473" cy="1382840"/>
          </a:xfrm>
          <a:solidFill>
            <a:srgbClr val="F47920"/>
          </a:solidFill>
        </p:grpSpPr>
        <p:grpSp>
          <p:nvGrpSpPr>
            <p:cNvPr id="18" name="Graphique 18">
              <a:extLst>
                <a:ext uri="{FF2B5EF4-FFF2-40B4-BE49-F238E27FC236}">
                  <a16:creationId xmlns:a16="http://schemas.microsoft.com/office/drawing/2014/main" id="{9739CC9D-D0E8-78A4-70BE-3F0FE84E3D6D}"/>
                </a:ext>
              </a:extLst>
            </p:cNvPr>
            <p:cNvGrpSpPr/>
            <p:nvPr/>
          </p:nvGrpSpPr>
          <p:grpSpPr>
            <a:xfrm>
              <a:off x="3606800" y="4755556"/>
              <a:ext cx="1637473" cy="1284474"/>
              <a:chOff x="3606800" y="4755556"/>
              <a:chExt cx="1637473" cy="1284474"/>
            </a:xfrm>
            <a:grpFill/>
          </p:grpSpPr>
          <p:sp>
            <p:nvSpPr>
              <p:cNvPr id="20" name="Forme libre 7">
                <a:extLst>
                  <a:ext uri="{FF2B5EF4-FFF2-40B4-BE49-F238E27FC236}">
                    <a16:creationId xmlns:a16="http://schemas.microsoft.com/office/drawing/2014/main" id="{309FEFDA-9AB9-A97B-5708-38D72E89E376}"/>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2" name="Forme libre 8">
                <a:extLst>
                  <a:ext uri="{FF2B5EF4-FFF2-40B4-BE49-F238E27FC236}">
                    <a16:creationId xmlns:a16="http://schemas.microsoft.com/office/drawing/2014/main" id="{E0122B2C-9472-2EEC-2E30-12CF0A1B5313}"/>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9" name="Forme libre 6">
              <a:extLst>
                <a:ext uri="{FF2B5EF4-FFF2-40B4-BE49-F238E27FC236}">
                  <a16:creationId xmlns:a16="http://schemas.microsoft.com/office/drawing/2014/main" id="{170AD0C5-69DE-7EDB-2865-BD0F09232EDF}"/>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nvGrpSpPr>
          <p:cNvPr id="24" name="Graphique 18">
            <a:extLst>
              <a:ext uri="{FF2B5EF4-FFF2-40B4-BE49-F238E27FC236}">
                <a16:creationId xmlns:a16="http://schemas.microsoft.com/office/drawing/2014/main" id="{69832241-DA24-4279-65D6-CD7554D3E94D}"/>
              </a:ext>
            </a:extLst>
          </p:cNvPr>
          <p:cNvGrpSpPr/>
          <p:nvPr/>
        </p:nvGrpSpPr>
        <p:grpSpPr>
          <a:xfrm rot="20598669">
            <a:off x="3653305" y="5496953"/>
            <a:ext cx="1732869" cy="1325513"/>
            <a:chOff x="5527194" y="5559988"/>
            <a:chExt cx="1148583" cy="826749"/>
          </a:xfrm>
          <a:solidFill>
            <a:schemeClr val="accent6"/>
          </a:solidFill>
        </p:grpSpPr>
        <p:sp>
          <p:nvSpPr>
            <p:cNvPr id="25" name="Rectangle 24">
              <a:extLst>
                <a:ext uri="{FF2B5EF4-FFF2-40B4-BE49-F238E27FC236}">
                  <a16:creationId xmlns:a16="http://schemas.microsoft.com/office/drawing/2014/main" id="{C7214D32-B150-B892-766E-4806F7D150DE}"/>
                </a:ext>
              </a:extLst>
            </p:cNvPr>
            <p:cNvSpPr/>
            <p:nvPr/>
          </p:nvSpPr>
          <p:spPr>
            <a:xfrm rot="-180034">
              <a:off x="5535029" y="5588797"/>
              <a:ext cx="1109800" cy="328272"/>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26" name="Rectangle 25">
              <a:extLst>
                <a:ext uri="{FF2B5EF4-FFF2-40B4-BE49-F238E27FC236}">
                  <a16:creationId xmlns:a16="http://schemas.microsoft.com/office/drawing/2014/main" id="{B6516E26-B82E-5569-EFA1-5D444483C154}"/>
                </a:ext>
              </a:extLst>
            </p:cNvPr>
            <p:cNvSpPr/>
            <p:nvPr/>
          </p:nvSpPr>
          <p:spPr>
            <a:xfrm rot="-180034">
              <a:off x="5558143" y="6029656"/>
              <a:ext cx="1109800" cy="328272"/>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8" name="Titre 4">
            <a:extLst>
              <a:ext uri="{FF2B5EF4-FFF2-40B4-BE49-F238E27FC236}">
                <a16:creationId xmlns:a16="http://schemas.microsoft.com/office/drawing/2014/main" id="{2CC23421-608C-D9A7-2399-EE83BABB2933}"/>
              </a:ext>
            </a:extLst>
          </p:cNvPr>
          <p:cNvSpPr txBox="1">
            <a:spLocks/>
          </p:cNvSpPr>
          <p:nvPr/>
        </p:nvSpPr>
        <p:spPr>
          <a:xfrm>
            <a:off x="633307" y="644282"/>
            <a:ext cx="10899881"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r>
              <a:rPr lang="fr-FR">
                <a:solidFill>
                  <a:schemeClr val="tx1"/>
                </a:solidFill>
              </a:rPr>
              <a:t>Soutenir les parents pour prévenir la maltraitance</a:t>
            </a:r>
          </a:p>
        </p:txBody>
      </p:sp>
    </p:spTree>
    <p:extLst>
      <p:ext uri="{BB962C8B-B14F-4D97-AF65-F5344CB8AC3E}">
        <p14:creationId xmlns:p14="http://schemas.microsoft.com/office/powerpoint/2010/main" val="4477514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accent4">
            <a:alpha val="50000"/>
          </a:schemeClr>
        </a:solidFill>
        <a:effectLst/>
      </p:bgPr>
    </p:bg>
    <p:spTree>
      <p:nvGrpSpPr>
        <p:cNvPr id="1" name="">
          <a:extLst>
            <a:ext uri="{FF2B5EF4-FFF2-40B4-BE49-F238E27FC236}">
              <a16:creationId xmlns:a16="http://schemas.microsoft.com/office/drawing/2014/main" id="{2F0B2ACD-3149-D260-458B-24FA62F340F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07019E3-2558-A5D5-5377-EB4D928D89B6}"/>
              </a:ext>
            </a:extLst>
          </p:cNvPr>
          <p:cNvSpPr>
            <a:spLocks noGrp="1"/>
          </p:cNvSpPr>
          <p:nvPr>
            <p:ph type="title"/>
          </p:nvPr>
        </p:nvSpPr>
        <p:spPr>
          <a:xfrm>
            <a:off x="668606" y="646244"/>
            <a:ext cx="10899881" cy="1069975"/>
          </a:xfrm>
        </p:spPr>
        <p:txBody>
          <a:bodyPr/>
          <a:lstStyle/>
          <a:p>
            <a:r>
              <a:rPr lang="fr-CA">
                <a:solidFill>
                  <a:schemeClr val="tx1"/>
                </a:solidFill>
              </a:rPr>
              <a:t>Changer des trajectoires</a:t>
            </a:r>
          </a:p>
        </p:txBody>
      </p:sp>
      <p:sp>
        <p:nvSpPr>
          <p:cNvPr id="3" name="Espace réservé du pied de page 2">
            <a:extLst>
              <a:ext uri="{FF2B5EF4-FFF2-40B4-BE49-F238E27FC236}">
                <a16:creationId xmlns:a16="http://schemas.microsoft.com/office/drawing/2014/main" id="{D98814DB-67C7-F6DC-AA86-E6F3617CC9E0}"/>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EEEE51C2-C952-4479-71DA-4B822BBCC7AC}"/>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grpSp>
        <p:nvGrpSpPr>
          <p:cNvPr id="15" name="Graphique 18">
            <a:extLst>
              <a:ext uri="{FF2B5EF4-FFF2-40B4-BE49-F238E27FC236}">
                <a16:creationId xmlns:a16="http://schemas.microsoft.com/office/drawing/2014/main" id="{E56A5143-29F3-14B9-198A-54B3883A3C80}"/>
              </a:ext>
            </a:extLst>
          </p:cNvPr>
          <p:cNvGrpSpPr/>
          <p:nvPr/>
        </p:nvGrpSpPr>
        <p:grpSpPr>
          <a:xfrm rot="20566439">
            <a:off x="10572981" y="303783"/>
            <a:ext cx="1367496" cy="1922076"/>
            <a:chOff x="3688962" y="900509"/>
            <a:chExt cx="1157812" cy="1627356"/>
          </a:xfrm>
          <a:solidFill>
            <a:schemeClr val="accent4"/>
          </a:solidFill>
        </p:grpSpPr>
        <p:sp>
          <p:nvSpPr>
            <p:cNvPr id="16" name="Rectangle 15">
              <a:extLst>
                <a:ext uri="{FF2B5EF4-FFF2-40B4-BE49-F238E27FC236}">
                  <a16:creationId xmlns:a16="http://schemas.microsoft.com/office/drawing/2014/main" id="{877C23CB-AAF4-484B-84DC-4265F25D8873}"/>
                </a:ext>
              </a:extLst>
            </p:cNvPr>
            <p:cNvSpPr/>
            <p:nvPr/>
          </p:nvSpPr>
          <p:spPr>
            <a:xfrm rot="-359993">
              <a:off x="3770780" y="919880"/>
              <a:ext cx="454089" cy="1588614"/>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Rectangle 16">
              <a:extLst>
                <a:ext uri="{FF2B5EF4-FFF2-40B4-BE49-F238E27FC236}">
                  <a16:creationId xmlns:a16="http://schemas.microsoft.com/office/drawing/2014/main" id="{78EA8B6C-A791-893F-7FDF-F53BE91F9310}"/>
                </a:ext>
              </a:extLst>
            </p:cNvPr>
            <p:cNvSpPr/>
            <p:nvPr/>
          </p:nvSpPr>
          <p:spPr>
            <a:xfrm rot="-359997">
              <a:off x="4340376" y="1425890"/>
              <a:ext cx="454084" cy="1024317"/>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9" name="Rectangle : coins arrondis 18">
            <a:extLst>
              <a:ext uri="{FF2B5EF4-FFF2-40B4-BE49-F238E27FC236}">
                <a16:creationId xmlns:a16="http://schemas.microsoft.com/office/drawing/2014/main" id="{4AD5D6AB-EE22-E8EC-2564-033D33906837}"/>
              </a:ext>
            </a:extLst>
          </p:cNvPr>
          <p:cNvSpPr/>
          <p:nvPr/>
        </p:nvSpPr>
        <p:spPr>
          <a:xfrm>
            <a:off x="670151" y="1672046"/>
            <a:ext cx="5349073" cy="429611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20" name="ZoneTexte 19">
            <a:extLst>
              <a:ext uri="{FF2B5EF4-FFF2-40B4-BE49-F238E27FC236}">
                <a16:creationId xmlns:a16="http://schemas.microsoft.com/office/drawing/2014/main" id="{80DDF746-D2A6-F604-B190-8A11723E2BB6}"/>
              </a:ext>
            </a:extLst>
          </p:cNvPr>
          <p:cNvSpPr txBox="1"/>
          <p:nvPr/>
        </p:nvSpPr>
        <p:spPr>
          <a:xfrm>
            <a:off x="6427961" y="2957750"/>
            <a:ext cx="4887928" cy="1724703"/>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fr-FR" b="1" dirty="0">
                <a:solidFill>
                  <a:srgbClr val="000000"/>
                </a:solidFill>
                <a:latin typeface="Archivo" pitchFamily="2" charset="0"/>
                <a:cs typeface="Archivo" pitchFamily="2" charset="0"/>
              </a:rPr>
              <a:t>L</a:t>
            </a:r>
            <a:r>
              <a:rPr kumimoji="0" lang="fr-FR" sz="1800" b="1" i="0" u="none" strike="noStrike" kern="1200" cap="none" spc="0" normalizeH="0" baseline="0" noProof="0" dirty="0">
                <a:ln>
                  <a:noFill/>
                </a:ln>
                <a:solidFill>
                  <a:srgbClr val="000000"/>
                </a:solidFill>
                <a:effectLst/>
                <a:uLnTx/>
                <a:uFillTx/>
                <a:latin typeface="Archivo" pitchFamily="2" charset="0"/>
                <a:ea typeface="+mn-ea"/>
                <a:cs typeface="Archivo" pitchFamily="2" charset="0"/>
              </a:rPr>
              <a:t>a maltraitance et la négligence sont le produit de conditions structurelles comme la pauvreté, un logement inadéquat, l’isolement social, un accès limité aux services.</a:t>
            </a:r>
            <a:endParaRPr kumimoji="0" lang="fr-FR" sz="1800" b="1" i="0" u="none" strike="noStrike" kern="1200" cap="none" spc="0" normalizeH="0" baseline="0" noProof="0" dirty="0">
              <a:ln>
                <a:noFill/>
              </a:ln>
              <a:solidFill>
                <a:srgbClr val="203B47"/>
              </a:solidFill>
              <a:effectLst/>
              <a:uLnTx/>
              <a:uFillTx/>
              <a:latin typeface="Archivo" pitchFamily="2" charset="0"/>
              <a:ea typeface="+mn-ea"/>
              <a:cs typeface="Archivo" pitchFamily="2" charset="0"/>
            </a:endParaRPr>
          </a:p>
        </p:txBody>
      </p:sp>
      <p:sp>
        <p:nvSpPr>
          <p:cNvPr id="18" name="Forme libre 32">
            <a:extLst>
              <a:ext uri="{FF2B5EF4-FFF2-40B4-BE49-F238E27FC236}">
                <a16:creationId xmlns:a16="http://schemas.microsoft.com/office/drawing/2014/main" id="{FB958A97-73B5-4811-F753-B8FCC9AFA3CD}"/>
              </a:ext>
            </a:extLst>
          </p:cNvPr>
          <p:cNvSpPr/>
          <p:nvPr/>
        </p:nvSpPr>
        <p:spPr>
          <a:xfrm rot="11533944">
            <a:off x="87718" y="3969878"/>
            <a:ext cx="2973048" cy="2071966"/>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chemeClr val="accent6"/>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6" name="Espace réservé du texte 3">
            <a:extLst>
              <a:ext uri="{FF2B5EF4-FFF2-40B4-BE49-F238E27FC236}">
                <a16:creationId xmlns:a16="http://schemas.microsoft.com/office/drawing/2014/main" id="{2BFF3E49-0605-7735-92D1-A247D94637CC}"/>
              </a:ext>
            </a:extLst>
          </p:cNvPr>
          <p:cNvSpPr txBox="1">
            <a:spLocks/>
          </p:cNvSpPr>
          <p:nvPr/>
        </p:nvSpPr>
        <p:spPr>
          <a:xfrm>
            <a:off x="1006796" y="2013633"/>
            <a:ext cx="5006748" cy="2052900"/>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Intervenir uniquement sur les compétences parentales, sans s’attaquer aux conditions socioéconomiques qui pèsent sur les familles, peut limiter la portée et la durabilité des effets des initiatives de prévention de la maltraitance et de la négligence.</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600" b="0" i="0" u="none" strike="noStrike" kern="1200" cap="none" spc="0" normalizeH="0" baseline="0" noProof="0" dirty="0">
              <a:ln>
                <a:noFill/>
              </a:ln>
              <a:solidFill>
                <a:srgbClr val="000000"/>
              </a:solidFill>
              <a:effectLst/>
              <a:uLnTx/>
              <a:uFillTx/>
              <a:latin typeface="Archivo"/>
              <a:ea typeface="+mn-ea"/>
              <a:cs typeface="+mn-cs"/>
            </a:endParaRP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Par exemple, une revue de littérature a révélé</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qu’une hausse du salaire minimum peut</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s’accompagner d’effets relativement importants</a:t>
            </a:r>
          </a:p>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concernant la réduction de la maltraitance.</a:t>
            </a:r>
          </a:p>
        </p:txBody>
      </p:sp>
    </p:spTree>
    <p:extLst>
      <p:ext uri="{BB962C8B-B14F-4D97-AF65-F5344CB8AC3E}">
        <p14:creationId xmlns:p14="http://schemas.microsoft.com/office/powerpoint/2010/main" val="33571212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accent4">
            <a:alpha val="50000"/>
          </a:schemeClr>
        </a:solidFill>
        <a:effectLst/>
      </p:bgPr>
    </p:bg>
    <p:spTree>
      <p:nvGrpSpPr>
        <p:cNvPr id="1" name="">
          <a:extLst>
            <a:ext uri="{FF2B5EF4-FFF2-40B4-BE49-F238E27FC236}">
              <a16:creationId xmlns:a16="http://schemas.microsoft.com/office/drawing/2014/main" id="{00BBD7C7-53A8-DE3A-99C9-543F8A3A28F4}"/>
            </a:ext>
          </a:extLst>
        </p:cNvPr>
        <p:cNvGrpSpPr/>
        <p:nvPr/>
      </p:nvGrpSpPr>
      <p:grpSpPr>
        <a:xfrm>
          <a:off x="0" y="0"/>
          <a:ext cx="0" cy="0"/>
          <a:chOff x="0" y="0"/>
          <a:chExt cx="0" cy="0"/>
        </a:xfrm>
      </p:grpSpPr>
      <p:sp>
        <p:nvSpPr>
          <p:cNvPr id="11" name="Titre 3">
            <a:extLst>
              <a:ext uri="{FF2B5EF4-FFF2-40B4-BE49-F238E27FC236}">
                <a16:creationId xmlns:a16="http://schemas.microsoft.com/office/drawing/2014/main" id="{DC2E4291-E78C-EC72-FF08-2B925672CB8A}"/>
              </a:ext>
            </a:extLst>
          </p:cNvPr>
          <p:cNvSpPr txBox="1">
            <a:spLocks/>
          </p:cNvSpPr>
          <p:nvPr/>
        </p:nvSpPr>
        <p:spPr>
          <a:xfrm>
            <a:off x="509668" y="2177125"/>
            <a:ext cx="6398782"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r>
              <a:rPr lang="fr-FR" sz="3200" b="0">
                <a:solidFill>
                  <a:schemeClr val="tx1"/>
                </a:solidFill>
                <a:latin typeface="Archivo Condensed Condensed Medium" panose="020B0604020202020204" charset="0"/>
                <a:cs typeface="Archivo Condensed Condensed Medium" panose="020B0604020202020204" charset="0"/>
              </a:rPr>
              <a:t>La contribution</a:t>
            </a:r>
          </a:p>
          <a:p>
            <a:r>
              <a:rPr lang="fr-FR" sz="3200" b="0">
                <a:solidFill>
                  <a:schemeClr val="tx1"/>
                </a:solidFill>
                <a:latin typeface="Archivo Condensed Condensed Medium" panose="020B0604020202020204" charset="0"/>
                <a:cs typeface="Archivo Condensed Condensed Medium" panose="020B0604020202020204" charset="0"/>
              </a:rPr>
              <a:t>à la prospérité économique</a:t>
            </a:r>
            <a:endParaRPr lang="fr-CA" sz="3200" b="0">
              <a:solidFill>
                <a:schemeClr val="tx1"/>
              </a:solidFill>
              <a:latin typeface="Archivo Condensed Condensed Medium" panose="020B0604020202020204" charset="0"/>
              <a:cs typeface="Archivo Condensed Condensed Medium" panose="020B0604020202020204" charset="0"/>
            </a:endParaRPr>
          </a:p>
        </p:txBody>
      </p:sp>
      <p:pic>
        <p:nvPicPr>
          <p:cNvPr id="3" name="Image 2">
            <a:extLst>
              <a:ext uri="{FF2B5EF4-FFF2-40B4-BE49-F238E27FC236}">
                <a16:creationId xmlns:a16="http://schemas.microsoft.com/office/drawing/2014/main" id="{E682FAD2-0E36-4C8F-DCF1-7662CF71EA45}"/>
              </a:ext>
            </a:extLst>
          </p:cNvPr>
          <p:cNvPicPr>
            <a:picLocks noChangeAspect="1"/>
          </p:cNvPicPr>
          <p:nvPr/>
        </p:nvPicPr>
        <p:blipFill>
          <a:blip r:embed="rId3"/>
          <a:stretch>
            <a:fillRect/>
          </a:stretch>
        </p:blipFill>
        <p:spPr>
          <a:xfrm>
            <a:off x="7620497" y="0"/>
            <a:ext cx="4571503" cy="6858000"/>
          </a:xfrm>
          <a:prstGeom prst="rect">
            <a:avLst/>
          </a:prstGeom>
        </p:spPr>
      </p:pic>
      <p:grpSp>
        <p:nvGrpSpPr>
          <p:cNvPr id="20" name="Graphique 18">
            <a:extLst>
              <a:ext uri="{FF2B5EF4-FFF2-40B4-BE49-F238E27FC236}">
                <a16:creationId xmlns:a16="http://schemas.microsoft.com/office/drawing/2014/main" id="{42F28FF1-9CB5-DE41-E128-44CA9F4C4D13}"/>
              </a:ext>
            </a:extLst>
          </p:cNvPr>
          <p:cNvGrpSpPr/>
          <p:nvPr/>
        </p:nvGrpSpPr>
        <p:grpSpPr>
          <a:xfrm rot="20267438">
            <a:off x="10432950" y="-150842"/>
            <a:ext cx="1902482" cy="1543110"/>
            <a:chOff x="5527194" y="5559988"/>
            <a:chExt cx="1148583" cy="826749"/>
          </a:xfrm>
          <a:solidFill>
            <a:schemeClr val="accent6"/>
          </a:solidFill>
        </p:grpSpPr>
        <p:sp>
          <p:nvSpPr>
            <p:cNvPr id="21" name="Rectangle 20">
              <a:extLst>
                <a:ext uri="{FF2B5EF4-FFF2-40B4-BE49-F238E27FC236}">
                  <a16:creationId xmlns:a16="http://schemas.microsoft.com/office/drawing/2014/main" id="{C508F4FD-1062-DB5F-BD14-AAE6711AE205}"/>
                </a:ext>
              </a:extLst>
            </p:cNvPr>
            <p:cNvSpPr/>
            <p:nvPr/>
          </p:nvSpPr>
          <p:spPr>
            <a:xfrm rot="-180034">
              <a:off x="5535029" y="5588797"/>
              <a:ext cx="1109800" cy="328272"/>
            </a:xfrm>
            <a:prstGeom prst="rect">
              <a:avLst/>
            </a:prstGeom>
            <a:grpFill/>
            <a:ln w="9507" cap="flat">
              <a:noFill/>
              <a:prstDash val="solid"/>
              <a:miter/>
            </a:ln>
          </p:spPr>
          <p:txBody>
            <a:bodyPr/>
            <a:lstStyle/>
            <a:p>
              <a:endParaRPr lang="fr-CA"/>
            </a:p>
          </p:txBody>
        </p:sp>
        <p:sp>
          <p:nvSpPr>
            <p:cNvPr id="22" name="Rectangle 21">
              <a:extLst>
                <a:ext uri="{FF2B5EF4-FFF2-40B4-BE49-F238E27FC236}">
                  <a16:creationId xmlns:a16="http://schemas.microsoft.com/office/drawing/2014/main" id="{9AE49979-A42E-4297-DDCD-AD9B97E9C579}"/>
                </a:ext>
              </a:extLst>
            </p:cNvPr>
            <p:cNvSpPr/>
            <p:nvPr/>
          </p:nvSpPr>
          <p:spPr>
            <a:xfrm rot="-180034">
              <a:off x="5558143" y="6029656"/>
              <a:ext cx="1109800" cy="328272"/>
            </a:xfrm>
            <a:prstGeom prst="rect">
              <a:avLst/>
            </a:prstGeom>
            <a:grpFill/>
            <a:ln w="9507" cap="flat">
              <a:noFill/>
              <a:prstDash val="solid"/>
              <a:miter/>
            </a:ln>
          </p:spPr>
          <p:txBody>
            <a:bodyPr/>
            <a:lstStyle/>
            <a:p>
              <a:endParaRPr lang="fr-CA"/>
            </a:p>
          </p:txBody>
        </p:sp>
      </p:grpSp>
      <p:grpSp>
        <p:nvGrpSpPr>
          <p:cNvPr id="4" name="Graphique 18">
            <a:extLst>
              <a:ext uri="{FF2B5EF4-FFF2-40B4-BE49-F238E27FC236}">
                <a16:creationId xmlns:a16="http://schemas.microsoft.com/office/drawing/2014/main" id="{5D4E3617-A099-0FBD-576B-A186D4C5FB38}"/>
              </a:ext>
            </a:extLst>
          </p:cNvPr>
          <p:cNvGrpSpPr/>
          <p:nvPr/>
        </p:nvGrpSpPr>
        <p:grpSpPr>
          <a:xfrm>
            <a:off x="6714094" y="5102494"/>
            <a:ext cx="1157812" cy="1627356"/>
            <a:chOff x="3688962" y="900509"/>
            <a:chExt cx="1157812" cy="1627356"/>
          </a:xfrm>
          <a:solidFill>
            <a:srgbClr val="F47920"/>
          </a:solidFill>
        </p:grpSpPr>
        <p:sp>
          <p:nvSpPr>
            <p:cNvPr id="5" name="Rectangle 4">
              <a:extLst>
                <a:ext uri="{FF2B5EF4-FFF2-40B4-BE49-F238E27FC236}">
                  <a16:creationId xmlns:a16="http://schemas.microsoft.com/office/drawing/2014/main" id="{04D7B703-FED2-6653-B28D-86DFBD40B1C9}"/>
                </a:ext>
              </a:extLst>
            </p:cNvPr>
            <p:cNvSpPr/>
            <p:nvPr/>
          </p:nvSpPr>
          <p:spPr>
            <a:xfrm rot="-359993">
              <a:off x="3770780" y="919880"/>
              <a:ext cx="454089" cy="1588614"/>
            </a:xfrm>
            <a:prstGeom prst="rect">
              <a:avLst/>
            </a:prstGeom>
            <a:grpFill/>
            <a:ln w="9507" cap="flat">
              <a:noFill/>
              <a:prstDash val="solid"/>
              <a:miter/>
            </a:ln>
          </p:spPr>
          <p:txBody>
            <a:bodyPr/>
            <a:lstStyle/>
            <a:p>
              <a:endParaRPr lang="fr-CA"/>
            </a:p>
          </p:txBody>
        </p:sp>
        <p:sp>
          <p:nvSpPr>
            <p:cNvPr id="6" name="Rectangle 5">
              <a:extLst>
                <a:ext uri="{FF2B5EF4-FFF2-40B4-BE49-F238E27FC236}">
                  <a16:creationId xmlns:a16="http://schemas.microsoft.com/office/drawing/2014/main" id="{C834D663-7B99-830A-4566-C13943DE2B08}"/>
                </a:ext>
              </a:extLst>
            </p:cNvPr>
            <p:cNvSpPr/>
            <p:nvPr/>
          </p:nvSpPr>
          <p:spPr>
            <a:xfrm rot="-359997">
              <a:off x="4340376" y="1425890"/>
              <a:ext cx="454084" cy="1024317"/>
            </a:xfrm>
            <a:prstGeom prst="rect">
              <a:avLst/>
            </a:prstGeom>
            <a:grpFill/>
            <a:ln w="9507" cap="flat">
              <a:noFill/>
              <a:prstDash val="solid"/>
              <a:miter/>
            </a:ln>
          </p:spPr>
          <p:txBody>
            <a:bodyPr/>
            <a:lstStyle/>
            <a:p>
              <a:endParaRPr lang="fr-CA"/>
            </a:p>
          </p:txBody>
        </p:sp>
      </p:grpSp>
    </p:spTree>
    <p:extLst>
      <p:ext uri="{BB962C8B-B14F-4D97-AF65-F5344CB8AC3E}">
        <p14:creationId xmlns:p14="http://schemas.microsoft.com/office/powerpoint/2010/main" val="156733458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3BD7B-662C-011A-4878-6FAECCE2AC19}"/>
            </a:ext>
          </a:extLst>
        </p:cNvPr>
        <p:cNvGrpSpPr/>
        <p:nvPr/>
      </p:nvGrpSpPr>
      <p:grpSpPr>
        <a:xfrm>
          <a:off x="0" y="0"/>
          <a:ext cx="0" cy="0"/>
          <a:chOff x="0" y="0"/>
          <a:chExt cx="0" cy="0"/>
        </a:xfrm>
      </p:grpSpPr>
      <p:sp>
        <p:nvSpPr>
          <p:cNvPr id="9" name="Espace réservé du texte 14">
            <a:extLst>
              <a:ext uri="{FF2B5EF4-FFF2-40B4-BE49-F238E27FC236}">
                <a16:creationId xmlns:a16="http://schemas.microsoft.com/office/drawing/2014/main" id="{1EF813D8-17EB-0FB0-2B0E-B46D02D49B3A}"/>
              </a:ext>
            </a:extLst>
          </p:cNvPr>
          <p:cNvSpPr txBox="1">
            <a:spLocks/>
          </p:cNvSpPr>
          <p:nvPr/>
        </p:nvSpPr>
        <p:spPr>
          <a:xfrm>
            <a:off x="807558" y="1857147"/>
            <a:ext cx="8634154" cy="2918866"/>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14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5" name="Titre 4">
            <a:extLst>
              <a:ext uri="{FF2B5EF4-FFF2-40B4-BE49-F238E27FC236}">
                <a16:creationId xmlns:a16="http://schemas.microsoft.com/office/drawing/2014/main" id="{E0866228-0BE0-8213-B146-7576E0EFAE26}"/>
              </a:ext>
            </a:extLst>
          </p:cNvPr>
          <p:cNvSpPr>
            <a:spLocks noGrp="1"/>
          </p:cNvSpPr>
          <p:nvPr>
            <p:ph type="title"/>
          </p:nvPr>
        </p:nvSpPr>
        <p:spPr/>
        <p:txBody>
          <a:bodyPr/>
          <a:lstStyle/>
          <a:p>
            <a:r>
              <a:rPr lang="fr-FR">
                <a:solidFill>
                  <a:schemeClr val="tx1"/>
                </a:solidFill>
              </a:rPr>
              <a:t>Le soutien au revenu des familles</a:t>
            </a:r>
            <a:endParaRPr lang="fr-CA">
              <a:solidFill>
                <a:schemeClr val="tx1"/>
              </a:solidFill>
            </a:endParaRPr>
          </a:p>
        </p:txBody>
      </p:sp>
      <p:sp>
        <p:nvSpPr>
          <p:cNvPr id="3" name="Espace réservé du pied de page 2">
            <a:extLst>
              <a:ext uri="{FF2B5EF4-FFF2-40B4-BE49-F238E27FC236}">
                <a16:creationId xmlns:a16="http://schemas.microsoft.com/office/drawing/2014/main" id="{CA5CB507-F36D-2C05-F57A-90F1BD5F6A38}"/>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B9AA7EB1-EC4C-0110-4D59-D4F793CD7F4B}"/>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8" name="Espace réservé du texte 3">
            <a:extLst>
              <a:ext uri="{FF2B5EF4-FFF2-40B4-BE49-F238E27FC236}">
                <a16:creationId xmlns:a16="http://schemas.microsoft.com/office/drawing/2014/main" id="{D0933BFF-2961-C5F0-02DF-09D41783C737}"/>
              </a:ext>
            </a:extLst>
          </p:cNvPr>
          <p:cNvSpPr txBox="1">
            <a:spLocks/>
          </p:cNvSpPr>
          <p:nvPr/>
        </p:nvSpPr>
        <p:spPr>
          <a:xfrm>
            <a:off x="807558" y="2707987"/>
            <a:ext cx="4217784"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5" name="Groupe 14">
            <a:extLst>
              <a:ext uri="{FF2B5EF4-FFF2-40B4-BE49-F238E27FC236}">
                <a16:creationId xmlns:a16="http://schemas.microsoft.com/office/drawing/2014/main" id="{384D12CC-76AA-63A6-7833-0C63410D261C}"/>
              </a:ext>
            </a:extLst>
          </p:cNvPr>
          <p:cNvGrpSpPr/>
          <p:nvPr/>
        </p:nvGrpSpPr>
        <p:grpSpPr>
          <a:xfrm>
            <a:off x="610905" y="1489353"/>
            <a:ext cx="846376" cy="767474"/>
            <a:chOff x="4888481" y="1463364"/>
            <a:chExt cx="998101" cy="905055"/>
          </a:xfrm>
        </p:grpSpPr>
        <p:sp>
          <p:nvSpPr>
            <p:cNvPr id="16" name="Forme libre 21">
              <a:extLst>
                <a:ext uri="{FF2B5EF4-FFF2-40B4-BE49-F238E27FC236}">
                  <a16:creationId xmlns:a16="http://schemas.microsoft.com/office/drawing/2014/main" id="{6B8BB826-E007-CB62-FA7E-1CFF54D8C3CB}"/>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7" name="Graphique 14">
              <a:extLst>
                <a:ext uri="{FF2B5EF4-FFF2-40B4-BE49-F238E27FC236}">
                  <a16:creationId xmlns:a16="http://schemas.microsoft.com/office/drawing/2014/main" id="{78AE7601-153E-1AB0-CDC7-F09FA27E1341}"/>
                </a:ext>
              </a:extLst>
            </p:cNvPr>
            <p:cNvGrpSpPr/>
            <p:nvPr/>
          </p:nvGrpSpPr>
          <p:grpSpPr>
            <a:xfrm>
              <a:off x="5018849" y="1463364"/>
              <a:ext cx="737361" cy="729156"/>
              <a:chOff x="5018849" y="1463364"/>
              <a:chExt cx="737361" cy="729156"/>
            </a:xfrm>
            <a:solidFill>
              <a:schemeClr val="accent3"/>
            </a:solidFill>
          </p:grpSpPr>
          <p:sp>
            <p:nvSpPr>
              <p:cNvPr id="18" name="Forme libre 23">
                <a:extLst>
                  <a:ext uri="{FF2B5EF4-FFF2-40B4-BE49-F238E27FC236}">
                    <a16:creationId xmlns:a16="http://schemas.microsoft.com/office/drawing/2014/main" id="{985ED7C3-C68B-E049-3540-0AEFBA981B05}"/>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9" name="Forme libre 24">
                <a:extLst>
                  <a:ext uri="{FF2B5EF4-FFF2-40B4-BE49-F238E27FC236}">
                    <a16:creationId xmlns:a16="http://schemas.microsoft.com/office/drawing/2014/main" id="{24CA3CB8-586C-9E6E-CC63-4E69415903F1}"/>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
        <p:nvSpPr>
          <p:cNvPr id="6" name="Espace réservé du texte 3">
            <a:extLst>
              <a:ext uri="{FF2B5EF4-FFF2-40B4-BE49-F238E27FC236}">
                <a16:creationId xmlns:a16="http://schemas.microsoft.com/office/drawing/2014/main" id="{55ACA6B4-9993-DCB4-7036-5DB96356DFA9}"/>
              </a:ext>
            </a:extLst>
          </p:cNvPr>
          <p:cNvSpPr txBox="1">
            <a:spLocks/>
          </p:cNvSpPr>
          <p:nvPr/>
        </p:nvSpPr>
        <p:spPr>
          <a:xfrm>
            <a:off x="1028575" y="2327288"/>
            <a:ext cx="7894869" cy="2448725"/>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b="1" i="0" u="none" strike="noStrike" kern="1200" cap="none" spc="0" normalizeH="0" baseline="0" noProof="0" dirty="0">
                <a:ln>
                  <a:noFill/>
                </a:ln>
                <a:solidFill>
                  <a:srgbClr val="711113"/>
                </a:solidFill>
                <a:effectLst/>
                <a:uLnTx/>
                <a:uFillTx/>
                <a:latin typeface="Archivo Condensed Condensed SemiBold" pitchFamily="2" charset="77"/>
                <a:ea typeface="+mn-ea"/>
                <a:cs typeface="Archivo Condensed Condensed SemiBold" pitchFamily="2" charset="77"/>
              </a:rPr>
              <a:t>Une étude du Canadian Centre for </a:t>
            </a:r>
            <a:r>
              <a:rPr kumimoji="0" lang="fr-FR" b="1" i="0" u="none" strike="noStrike" kern="1200" cap="none" spc="0" normalizeH="0" baseline="0" noProof="0" dirty="0" err="1">
                <a:ln>
                  <a:noFill/>
                </a:ln>
                <a:solidFill>
                  <a:srgbClr val="711113"/>
                </a:solidFill>
                <a:effectLst/>
                <a:uLnTx/>
                <a:uFillTx/>
                <a:latin typeface="Archivo Condensed Condensed SemiBold" pitchFamily="2" charset="77"/>
                <a:ea typeface="+mn-ea"/>
                <a:cs typeface="Archivo Condensed Condensed SemiBold" pitchFamily="2" charset="77"/>
              </a:rPr>
              <a:t>Economic</a:t>
            </a:r>
            <a:r>
              <a:rPr kumimoji="0" lang="fr-FR" b="1" i="0" u="none" strike="noStrike" kern="1200" cap="none" spc="0" normalizeH="0" baseline="0" noProof="0" dirty="0">
                <a:ln>
                  <a:noFill/>
                </a:ln>
                <a:solidFill>
                  <a:srgbClr val="711113"/>
                </a:solidFill>
                <a:effectLst/>
                <a:uLnTx/>
                <a:uFillTx/>
                <a:latin typeface="Archivo Condensed Condensed SemiBold" pitchFamily="2" charset="77"/>
                <a:ea typeface="+mn-ea"/>
                <a:cs typeface="Archivo Condensed Condensed SemiBold" pitchFamily="2" charset="77"/>
              </a:rPr>
              <a:t> </a:t>
            </a:r>
            <a:r>
              <a:rPr kumimoji="0" lang="fr-FR" b="1" i="0" u="none" strike="noStrike" kern="1200" cap="none" spc="0" normalizeH="0" baseline="0" noProof="0" dirty="0" err="1">
                <a:ln>
                  <a:noFill/>
                </a:ln>
                <a:solidFill>
                  <a:srgbClr val="711113"/>
                </a:solidFill>
                <a:effectLst/>
                <a:uLnTx/>
                <a:uFillTx/>
                <a:latin typeface="Archivo Condensed Condensed SemiBold" pitchFamily="2" charset="77"/>
                <a:ea typeface="+mn-ea"/>
                <a:cs typeface="Archivo Condensed Condensed SemiBold" pitchFamily="2" charset="77"/>
              </a:rPr>
              <a:t>Analysis</a:t>
            </a:r>
            <a:r>
              <a:rPr kumimoji="0" lang="fr-FR" b="1" i="0" u="none" strike="noStrike" kern="1200" cap="none" spc="0" normalizeH="0" baseline="0" noProof="0" dirty="0">
                <a:ln>
                  <a:noFill/>
                </a:ln>
                <a:solidFill>
                  <a:srgbClr val="711113"/>
                </a:solidFill>
                <a:effectLst/>
                <a:uLnTx/>
                <a:uFillTx/>
                <a:latin typeface="Archivo Condensed Condensed SemiBold" pitchFamily="2" charset="77"/>
                <a:ea typeface="+mn-ea"/>
                <a:cs typeface="Archivo Condensed Condensed SemiBold" pitchFamily="2" charset="77"/>
              </a:rPr>
              <a:t> de 2019 a estimé que l’Allocation canadienne pour enfants a fait augmenter le PIB du Canada de 2,1 % par année, ce qui correspond à approximativement 453 000 emplois à temps plein.</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b="1" i="0" u="none" strike="noStrike" kern="1200" cap="none" spc="0" normalizeH="0" baseline="0" noProof="0" dirty="0">
                <a:ln>
                  <a:noFill/>
                </a:ln>
                <a:solidFill>
                  <a:srgbClr val="711113"/>
                </a:solidFill>
                <a:effectLst/>
                <a:uLnTx/>
                <a:uFillTx/>
                <a:latin typeface="Archivo Condensed Condensed SemiBold" pitchFamily="2" charset="77"/>
                <a:ea typeface="+mn-ea"/>
                <a:cs typeface="Archivo Condensed Condensed SemiBold" pitchFamily="2" charset="77"/>
              </a:rPr>
              <a:t>Chaque dollar versé aux familles canadiennes avec cette allocation s’est traduit par une contribution de 1,97 $ au PIB. Les bénéfices pour l’État sont donc d’environ deux fois le montant qu’il a investi en soutien financier aux familles.</a:t>
            </a:r>
          </a:p>
        </p:txBody>
      </p:sp>
    </p:spTree>
    <p:extLst>
      <p:ext uri="{BB962C8B-B14F-4D97-AF65-F5344CB8AC3E}">
        <p14:creationId xmlns:p14="http://schemas.microsoft.com/office/powerpoint/2010/main" val="38180057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DB282-54E4-407B-C062-27E4013163C4}"/>
            </a:ext>
          </a:extLst>
        </p:cNvPr>
        <p:cNvGrpSpPr/>
        <p:nvPr/>
      </p:nvGrpSpPr>
      <p:grpSpPr>
        <a:xfrm>
          <a:off x="0" y="0"/>
          <a:ext cx="0" cy="0"/>
          <a:chOff x="0" y="0"/>
          <a:chExt cx="0" cy="0"/>
        </a:xfrm>
      </p:grpSpPr>
      <p:sp>
        <p:nvSpPr>
          <p:cNvPr id="9" name="Espace réservé du texte 14">
            <a:extLst>
              <a:ext uri="{FF2B5EF4-FFF2-40B4-BE49-F238E27FC236}">
                <a16:creationId xmlns:a16="http://schemas.microsoft.com/office/drawing/2014/main" id="{19EFCDC7-ACEF-3FD9-5D42-820EB2A75570}"/>
              </a:ext>
            </a:extLst>
          </p:cNvPr>
          <p:cNvSpPr txBox="1">
            <a:spLocks/>
          </p:cNvSpPr>
          <p:nvPr/>
        </p:nvSpPr>
        <p:spPr>
          <a:xfrm>
            <a:off x="581024" y="1910308"/>
            <a:ext cx="10895527" cy="4168868"/>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14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5" name="Titre 4">
            <a:extLst>
              <a:ext uri="{FF2B5EF4-FFF2-40B4-BE49-F238E27FC236}">
                <a16:creationId xmlns:a16="http://schemas.microsoft.com/office/drawing/2014/main" id="{9391AD9B-83D4-533B-887F-CD64577E6A9B}"/>
              </a:ext>
            </a:extLst>
          </p:cNvPr>
          <p:cNvSpPr>
            <a:spLocks noGrp="1"/>
          </p:cNvSpPr>
          <p:nvPr>
            <p:ph type="title"/>
          </p:nvPr>
        </p:nvSpPr>
        <p:spPr/>
        <p:txBody>
          <a:bodyPr/>
          <a:lstStyle/>
          <a:p>
            <a:r>
              <a:rPr lang="fr-FR">
                <a:solidFill>
                  <a:schemeClr val="tx1"/>
                </a:solidFill>
              </a:rPr>
              <a:t>L’augmentation de la participation au marché du travail</a:t>
            </a:r>
            <a:endParaRPr lang="fr-CA">
              <a:solidFill>
                <a:schemeClr val="tx1"/>
              </a:solidFill>
            </a:endParaRPr>
          </a:p>
        </p:txBody>
      </p:sp>
      <p:sp>
        <p:nvSpPr>
          <p:cNvPr id="3" name="Espace réservé du pied de page 2">
            <a:extLst>
              <a:ext uri="{FF2B5EF4-FFF2-40B4-BE49-F238E27FC236}">
                <a16:creationId xmlns:a16="http://schemas.microsoft.com/office/drawing/2014/main" id="{EC32A48D-176D-A1C3-42E7-04D8F850B4D0}"/>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195E01F6-542C-20CE-1C82-BD0EEAEFE05B}"/>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8" name="Espace réservé du texte 3">
            <a:extLst>
              <a:ext uri="{FF2B5EF4-FFF2-40B4-BE49-F238E27FC236}">
                <a16:creationId xmlns:a16="http://schemas.microsoft.com/office/drawing/2014/main" id="{68F0C360-CEDF-1F87-0F17-7426F9AE32AD}"/>
              </a:ext>
            </a:extLst>
          </p:cNvPr>
          <p:cNvSpPr txBox="1">
            <a:spLocks/>
          </p:cNvSpPr>
          <p:nvPr/>
        </p:nvSpPr>
        <p:spPr>
          <a:xfrm>
            <a:off x="807558" y="2707987"/>
            <a:ext cx="4217784"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fr-FR"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5" name="Groupe 14">
            <a:extLst>
              <a:ext uri="{FF2B5EF4-FFF2-40B4-BE49-F238E27FC236}">
                <a16:creationId xmlns:a16="http://schemas.microsoft.com/office/drawing/2014/main" id="{11F8443B-5A9A-7675-4B8D-B60D2F1F002E}"/>
              </a:ext>
            </a:extLst>
          </p:cNvPr>
          <p:cNvGrpSpPr/>
          <p:nvPr/>
        </p:nvGrpSpPr>
        <p:grpSpPr>
          <a:xfrm>
            <a:off x="384372" y="1542515"/>
            <a:ext cx="846376" cy="767474"/>
            <a:chOff x="4888481" y="1463364"/>
            <a:chExt cx="998101" cy="905055"/>
          </a:xfrm>
        </p:grpSpPr>
        <p:sp>
          <p:nvSpPr>
            <p:cNvPr id="16" name="Forme libre 21">
              <a:extLst>
                <a:ext uri="{FF2B5EF4-FFF2-40B4-BE49-F238E27FC236}">
                  <a16:creationId xmlns:a16="http://schemas.microsoft.com/office/drawing/2014/main" id="{2CB52120-8CFC-474E-05D8-B2F94D61E8A2}"/>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7" name="Graphique 14">
              <a:extLst>
                <a:ext uri="{FF2B5EF4-FFF2-40B4-BE49-F238E27FC236}">
                  <a16:creationId xmlns:a16="http://schemas.microsoft.com/office/drawing/2014/main" id="{38C06AE1-940D-B184-444D-A061AC888850}"/>
                </a:ext>
              </a:extLst>
            </p:cNvPr>
            <p:cNvGrpSpPr/>
            <p:nvPr/>
          </p:nvGrpSpPr>
          <p:grpSpPr>
            <a:xfrm>
              <a:off x="5018849" y="1463364"/>
              <a:ext cx="737361" cy="729156"/>
              <a:chOff x="5018849" y="1463364"/>
              <a:chExt cx="737361" cy="729156"/>
            </a:xfrm>
            <a:solidFill>
              <a:schemeClr val="accent3"/>
            </a:solidFill>
          </p:grpSpPr>
          <p:sp>
            <p:nvSpPr>
              <p:cNvPr id="18" name="Forme libre 23">
                <a:extLst>
                  <a:ext uri="{FF2B5EF4-FFF2-40B4-BE49-F238E27FC236}">
                    <a16:creationId xmlns:a16="http://schemas.microsoft.com/office/drawing/2014/main" id="{BFD82981-F292-9B64-91B9-15ADBE26A980}"/>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9" name="Forme libre 24">
                <a:extLst>
                  <a:ext uri="{FF2B5EF4-FFF2-40B4-BE49-F238E27FC236}">
                    <a16:creationId xmlns:a16="http://schemas.microsoft.com/office/drawing/2014/main" id="{35BC14C3-89DA-5A40-2052-15FBB7BB50A7}"/>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
        <p:nvSpPr>
          <p:cNvPr id="6" name="Espace réservé du texte 3">
            <a:extLst>
              <a:ext uri="{FF2B5EF4-FFF2-40B4-BE49-F238E27FC236}">
                <a16:creationId xmlns:a16="http://schemas.microsoft.com/office/drawing/2014/main" id="{29952CEF-0EA8-9814-455A-A562B9078096}"/>
              </a:ext>
            </a:extLst>
          </p:cNvPr>
          <p:cNvSpPr txBox="1">
            <a:spLocks/>
          </p:cNvSpPr>
          <p:nvPr/>
        </p:nvSpPr>
        <p:spPr>
          <a:xfrm>
            <a:off x="1133473" y="2077885"/>
            <a:ext cx="9998815" cy="2448725"/>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7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rPr>
              <a:t>Des économistes estiment qu’en 2008, le PIB du Québec a été supérieur de 1,7 %, soit de 5,1 milliards de dollars, à ce qu’il aurait été si la province n’avait pas mis en place son réseau des services de garde éducatifs à l’enfance. Cet écart est principalement attribuable à la participation accrue des mères au marché du travail. Si l’on tient compte des coûts publics liés à ces services, notamment les subventions aux milieux de garde, l’impact budgétaire global positif net était de 919 millions de dollars (fédéral et provincial combinés).</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7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rPr>
              <a:t>Une étude de 2025 estime que chaque dollar public investi dans le réseau des services de garde éducatifs à l’enfance permet aux mères de retirer environ 3,50 $ de gains d’utilité. Un gain d’utilité désigne l’augmentation de la satisfaction ou du bien-être qu’une personne retire de la consommation d’un bien, d’un service ou d’une décision économique. Dans ce cas-ci, les gains se traduisent par une réduction du stress, de la prévisibilité et une sécurité économique accrues, ce qui améliore la satisfaction et le bien-être. Les effets les plus positifs sont observés dans les régions où le nombre de places disponibles en services de garde éducatifs à l’enfance a le plus augmenté, indiquant que la disponibilité du service importe tout autant que l’accessibilité financière.</a:t>
            </a:r>
          </a:p>
        </p:txBody>
      </p:sp>
    </p:spTree>
    <p:extLst>
      <p:ext uri="{BB962C8B-B14F-4D97-AF65-F5344CB8AC3E}">
        <p14:creationId xmlns:p14="http://schemas.microsoft.com/office/powerpoint/2010/main" val="358166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C4348-6F8B-4B54-8FD0-03567C554B9A}"/>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AF1A67A-D3EA-7098-20A8-6A9A6ADDE378}"/>
              </a:ext>
            </a:extLst>
          </p:cNvPr>
          <p:cNvSpPr>
            <a:spLocks noGrp="1"/>
          </p:cNvSpPr>
          <p:nvPr>
            <p:ph type="ftr" sz="quarter" idx="13"/>
          </p:nvPr>
        </p:nvSpPr>
        <p:spPr/>
        <p:txBody>
          <a:bodyPr/>
          <a:lstStyle/>
          <a:p>
            <a:r>
              <a:rPr lang="fr-CA">
                <a:solidFill>
                  <a:schemeClr val="tx1"/>
                </a:solidFill>
              </a:rPr>
              <a:t>Observatoire des tout-petits</a:t>
            </a:r>
            <a:endParaRPr lang="fr-CA" sz="1000">
              <a:solidFill>
                <a:schemeClr val="tx1"/>
              </a:solidFill>
            </a:endParaRPr>
          </a:p>
        </p:txBody>
      </p:sp>
      <p:sp>
        <p:nvSpPr>
          <p:cNvPr id="4" name="Espace réservé du numéro de diapositive 3">
            <a:extLst>
              <a:ext uri="{FF2B5EF4-FFF2-40B4-BE49-F238E27FC236}">
                <a16:creationId xmlns:a16="http://schemas.microsoft.com/office/drawing/2014/main" id="{40F77FE5-FC38-3B79-4FED-182D7F5A0035}"/>
              </a:ext>
            </a:extLst>
          </p:cNvPr>
          <p:cNvSpPr>
            <a:spLocks noGrp="1"/>
          </p:cNvSpPr>
          <p:nvPr>
            <p:ph type="sldNum" sz="quarter" idx="14"/>
          </p:nvPr>
        </p:nvSpPr>
        <p:spPr/>
        <p:txBody>
          <a:bodyPr/>
          <a:lstStyle/>
          <a:p>
            <a:fld id="{17A260D5-0A9B-6D4D-ABBB-AE3076EC2542}" type="slidenum">
              <a:rPr lang="fr-CA" smtClean="0"/>
              <a:pPr/>
              <a:t>9</a:t>
            </a:fld>
            <a:endParaRPr lang="fr-CA" sz="1400"/>
          </a:p>
        </p:txBody>
      </p:sp>
      <p:sp>
        <p:nvSpPr>
          <p:cNvPr id="15" name="Titre 14">
            <a:extLst>
              <a:ext uri="{FF2B5EF4-FFF2-40B4-BE49-F238E27FC236}">
                <a16:creationId xmlns:a16="http://schemas.microsoft.com/office/drawing/2014/main" id="{342E9520-46D3-BD51-537D-0187267AC1BD}"/>
              </a:ext>
            </a:extLst>
          </p:cNvPr>
          <p:cNvSpPr>
            <a:spLocks noGrp="1"/>
          </p:cNvSpPr>
          <p:nvPr>
            <p:ph type="title"/>
          </p:nvPr>
        </p:nvSpPr>
        <p:spPr/>
        <p:txBody>
          <a:bodyPr/>
          <a:lstStyle/>
          <a:p>
            <a:r>
              <a:rPr kumimoji="0" lang="fr-CA" sz="3700" b="0" i="0" u="none" strike="noStrike" kern="1200" cap="none" spc="0" normalizeH="0" baseline="0" noProof="0">
                <a:ln>
                  <a:noFill/>
                </a:ln>
                <a:solidFill>
                  <a:srgbClr val="000000"/>
                </a:solidFill>
                <a:effectLst/>
                <a:uLnTx/>
                <a:uFillTx/>
                <a:latin typeface="Archivo Condensed Condensed Light" panose="020B0604020202020204" charset="0"/>
                <a:ea typeface="+mj-ea"/>
                <a:cs typeface="Archivo Condensed Condensed Light" panose="020B0604020202020204" charset="0"/>
              </a:rPr>
              <a:t>L’effet domino des investissements en petite enfance</a:t>
            </a:r>
            <a:endParaRPr lang="fr-CA"/>
          </a:p>
        </p:txBody>
      </p:sp>
      <p:sp>
        <p:nvSpPr>
          <p:cNvPr id="2" name="ZoneTexte 1">
            <a:extLst>
              <a:ext uri="{FF2B5EF4-FFF2-40B4-BE49-F238E27FC236}">
                <a16:creationId xmlns:a16="http://schemas.microsoft.com/office/drawing/2014/main" id="{9F165703-890F-0D60-FA4A-80CA7E6B7A74}"/>
              </a:ext>
            </a:extLst>
          </p:cNvPr>
          <p:cNvSpPr txBox="1"/>
          <p:nvPr/>
        </p:nvSpPr>
        <p:spPr>
          <a:xfrm>
            <a:off x="3163062" y="2052516"/>
            <a:ext cx="7226565" cy="1392304"/>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Les acquis des premières années de vie, combinés à une transition harmonieuse vers l’école, favorisent l’égalité des chances dès le début du parcours scolaire. Ils contribuent également à la persévérance scolaire et à l’</a:t>
            </a:r>
            <a:r>
              <a:rPr kumimoji="0" lang="fr-FR" sz="1800" b="1" i="0" u="none" strike="noStrike" kern="1200" cap="none" spc="0" normalizeH="0" baseline="0" noProof="0">
                <a:ln>
                  <a:noFill/>
                </a:ln>
                <a:solidFill>
                  <a:srgbClr val="000000"/>
                </a:solidFill>
                <a:effectLst/>
                <a:uLnTx/>
                <a:uFillTx/>
                <a:latin typeface="Archivo"/>
                <a:ea typeface="+mn-ea"/>
                <a:cs typeface="+mn-cs"/>
              </a:rPr>
              <a:t>augmentation des chances d’obtenir un diplôme</a:t>
            </a:r>
            <a:r>
              <a:rPr kumimoji="0" lang="fr-FR" sz="1800" b="0" i="0" u="none" strike="noStrike" kern="1200" cap="none" spc="0" normalizeH="0" baseline="0" noProof="0">
                <a:ln>
                  <a:noFill/>
                </a:ln>
                <a:solidFill>
                  <a:srgbClr val="000000"/>
                </a:solidFill>
                <a:effectLst/>
                <a:uLnTx/>
                <a:uFillTx/>
                <a:latin typeface="Archivo"/>
                <a:ea typeface="+mn-ea"/>
                <a:cs typeface="+mn-cs"/>
              </a:rPr>
              <a:t>.</a:t>
            </a:r>
          </a:p>
        </p:txBody>
      </p:sp>
      <p:sp>
        <p:nvSpPr>
          <p:cNvPr id="5" name="ZoneTexte 4">
            <a:extLst>
              <a:ext uri="{FF2B5EF4-FFF2-40B4-BE49-F238E27FC236}">
                <a16:creationId xmlns:a16="http://schemas.microsoft.com/office/drawing/2014/main" id="{535DF381-2350-42B8-97EE-FAFE223DF93B}"/>
              </a:ext>
            </a:extLst>
          </p:cNvPr>
          <p:cNvSpPr txBox="1"/>
          <p:nvPr/>
        </p:nvSpPr>
        <p:spPr>
          <a:xfrm>
            <a:off x="3181382" y="4062899"/>
            <a:ext cx="7685080" cy="1724703"/>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Un diplôme permet d’</a:t>
            </a:r>
            <a:r>
              <a:rPr kumimoji="0" lang="fr-FR" sz="1800" b="1" i="0" u="none" strike="noStrike" kern="1200" cap="none" spc="0" normalizeH="0" baseline="0" noProof="0" dirty="0">
                <a:ln>
                  <a:noFill/>
                </a:ln>
                <a:solidFill>
                  <a:srgbClr val="000000"/>
                </a:solidFill>
                <a:effectLst/>
                <a:uLnTx/>
                <a:uFillTx/>
                <a:latin typeface="Archivo"/>
                <a:ea typeface="+mn-ea"/>
                <a:cs typeface="+mn-cs"/>
              </a:rPr>
              <a:t>accéder à des emplois mieux rémunérés et ainsi de subvenir à ses besoins et d’être en mesure de faire des choix, tout en contribuant à la richesse collective</a:t>
            </a:r>
            <a:r>
              <a:rPr kumimoji="0" lang="fr-FR" sz="1800" b="0" i="0" u="none" strike="noStrike" kern="1200" cap="none" spc="0" normalizeH="0" baseline="0" noProof="0" dirty="0">
                <a:ln>
                  <a:noFill/>
                </a:ln>
                <a:solidFill>
                  <a:srgbClr val="000000"/>
                </a:solidFill>
                <a:effectLst/>
                <a:uLnTx/>
                <a:uFillTx/>
                <a:latin typeface="Archivo"/>
                <a:ea typeface="+mn-ea"/>
                <a:cs typeface="+mn-cs"/>
              </a:rPr>
              <a:t>. Certaines dépenses publiques peuvent être réduites. Il est alors possible de réinvestir ces sommes dans des actions préventives.</a:t>
            </a:r>
          </a:p>
        </p:txBody>
      </p:sp>
      <p:grpSp>
        <p:nvGrpSpPr>
          <p:cNvPr id="6" name="Groupe 5">
            <a:extLst>
              <a:ext uri="{FF2B5EF4-FFF2-40B4-BE49-F238E27FC236}">
                <a16:creationId xmlns:a16="http://schemas.microsoft.com/office/drawing/2014/main" id="{8BA744CB-D0C4-D9C6-4CDD-5551DA0871F6}"/>
              </a:ext>
            </a:extLst>
          </p:cNvPr>
          <p:cNvGrpSpPr>
            <a:grpSpLocks noChangeAspect="1"/>
          </p:cNvGrpSpPr>
          <p:nvPr/>
        </p:nvGrpSpPr>
        <p:grpSpPr>
          <a:xfrm>
            <a:off x="1121460" y="1871008"/>
            <a:ext cx="1738800" cy="1738800"/>
            <a:chOff x="4507140" y="2273300"/>
            <a:chExt cx="3162625" cy="3162625"/>
          </a:xfrm>
        </p:grpSpPr>
        <p:grpSp>
          <p:nvGrpSpPr>
            <p:cNvPr id="7" name="Graphique 4">
              <a:extLst>
                <a:ext uri="{FF2B5EF4-FFF2-40B4-BE49-F238E27FC236}">
                  <a16:creationId xmlns:a16="http://schemas.microsoft.com/office/drawing/2014/main" id="{6FD35EF9-B07B-7683-F3E4-82113D413F10}"/>
                </a:ext>
              </a:extLst>
            </p:cNvPr>
            <p:cNvGrpSpPr/>
            <p:nvPr/>
          </p:nvGrpSpPr>
          <p:grpSpPr>
            <a:xfrm>
              <a:off x="4507140" y="2273300"/>
              <a:ext cx="3162625" cy="3162625"/>
              <a:chOff x="8430708" y="2045509"/>
              <a:chExt cx="3162625" cy="3162625"/>
            </a:xfrm>
          </p:grpSpPr>
          <p:sp>
            <p:nvSpPr>
              <p:cNvPr id="125" name="Ellipse 124">
                <a:extLst>
                  <a:ext uri="{FF2B5EF4-FFF2-40B4-BE49-F238E27FC236}">
                    <a16:creationId xmlns:a16="http://schemas.microsoft.com/office/drawing/2014/main" id="{75094345-B3CE-AD3B-9357-9A1B41A74E3D}"/>
                  </a:ext>
                </a:extLst>
              </p:cNvPr>
              <p:cNvSpPr/>
              <p:nvPr/>
            </p:nvSpPr>
            <p:spPr>
              <a:xfrm>
                <a:off x="8430708" y="2045509"/>
                <a:ext cx="3162625" cy="3162625"/>
              </a:xfrm>
              <a:prstGeom prst="ellipse">
                <a:avLst/>
              </a:prstGeom>
              <a:solidFill>
                <a:schemeClr val="bg2"/>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a:ln>
                      <a:noFill/>
                    </a:ln>
                    <a:solidFill>
                      <a:srgbClr val="000000"/>
                    </a:solidFill>
                    <a:effectLst/>
                    <a:uLnTx/>
                    <a:uFillTx/>
                    <a:latin typeface="Archivo"/>
                    <a:ea typeface="+mn-ea"/>
                    <a:cs typeface="+mn-cs"/>
                  </a:rPr>
                  <a:t>            </a:t>
                </a:r>
                <a:endParaRPr kumimoji="0" lang="fr-CA" sz="1800" b="1" i="0" u="none" strike="noStrike" kern="1200" cap="none" spc="0" normalizeH="0" baseline="0" noProof="0">
                  <a:ln>
                    <a:noFill/>
                  </a:ln>
                  <a:solidFill>
                    <a:srgbClr val="B7769B"/>
                  </a:solidFill>
                  <a:effectLst/>
                  <a:uLnTx/>
                  <a:uFillTx/>
                  <a:latin typeface="Archivo Black" pitchFamily="2" charset="0"/>
                  <a:ea typeface="+mn-ea"/>
                  <a:cs typeface="Archivo Black" pitchFamily="2" charset="0"/>
                </a:endParaRPr>
              </a:p>
            </p:txBody>
          </p:sp>
          <p:grpSp>
            <p:nvGrpSpPr>
              <p:cNvPr id="126" name="Graphique 4">
                <a:extLst>
                  <a:ext uri="{FF2B5EF4-FFF2-40B4-BE49-F238E27FC236}">
                    <a16:creationId xmlns:a16="http://schemas.microsoft.com/office/drawing/2014/main" id="{96FB04C4-A959-07A7-E836-E7016BEE3AAB}"/>
                  </a:ext>
                </a:extLst>
              </p:cNvPr>
              <p:cNvGrpSpPr/>
              <p:nvPr/>
            </p:nvGrpSpPr>
            <p:grpSpPr>
              <a:xfrm>
                <a:off x="8590764" y="2433626"/>
                <a:ext cx="2842511" cy="2650607"/>
                <a:chOff x="8590764" y="2433626"/>
                <a:chExt cx="2842511" cy="2650607"/>
              </a:xfrm>
              <a:solidFill>
                <a:srgbClr val="DA8CB4"/>
              </a:solidFill>
            </p:grpSpPr>
            <p:sp>
              <p:nvSpPr>
                <p:cNvPr id="127" name="Forme libre 266">
                  <a:extLst>
                    <a:ext uri="{FF2B5EF4-FFF2-40B4-BE49-F238E27FC236}">
                      <a16:creationId xmlns:a16="http://schemas.microsoft.com/office/drawing/2014/main" id="{6FC5027C-FDC1-26F6-C4B5-CC288FFB9AA5}"/>
                    </a:ext>
                  </a:extLst>
                </p:cNvPr>
                <p:cNvSpPr/>
                <p:nvPr/>
              </p:nvSpPr>
              <p:spPr>
                <a:xfrm>
                  <a:off x="8590764" y="2433626"/>
                  <a:ext cx="1318617" cy="2610748"/>
                </a:xfrm>
                <a:custGeom>
                  <a:avLst/>
                  <a:gdLst>
                    <a:gd name="csX0" fmla="*/ 391872 w 1318617"/>
                    <a:gd name="csY0" fmla="*/ 2154735 h 2610748"/>
                    <a:gd name="csX1" fmla="*/ 12649 w 1318617"/>
                    <a:gd name="csY1" fmla="*/ 1193198 h 2610748"/>
                    <a:gd name="csX2" fmla="*/ 627502 w 1318617"/>
                    <a:gd name="csY2" fmla="*/ 29512 h 2610748"/>
                    <a:gd name="csX3" fmla="*/ 616327 w 1318617"/>
                    <a:gd name="csY3" fmla="*/ 82033 h 2610748"/>
                    <a:gd name="csX4" fmla="*/ 628713 w 1318617"/>
                    <a:gd name="csY4" fmla="*/ 84655 h 2610748"/>
                    <a:gd name="csX5" fmla="*/ 644506 w 1318617"/>
                    <a:gd name="csY5" fmla="*/ 10355 h 2610748"/>
                    <a:gd name="csX6" fmla="*/ 569246 w 1318617"/>
                    <a:gd name="csY6" fmla="*/ 0 h 2610748"/>
                    <a:gd name="csX7" fmla="*/ 567511 w 1318617"/>
                    <a:gd name="csY7" fmla="*/ 12540 h 2610748"/>
                    <a:gd name="csX8" fmla="*/ 619487 w 1318617"/>
                    <a:gd name="csY8" fmla="*/ 19681 h 2610748"/>
                    <a:gd name="csX9" fmla="*/ 0 w 1318617"/>
                    <a:gd name="csY9" fmla="*/ 1193198 h 2610748"/>
                    <a:gd name="csX10" fmla="*/ 382626 w 1318617"/>
                    <a:gd name="csY10" fmla="*/ 2163369 h 2610748"/>
                    <a:gd name="csX11" fmla="*/ 1317703 w 1318617"/>
                    <a:gd name="csY11" fmla="*/ 2610748 h 2610748"/>
                    <a:gd name="csX12" fmla="*/ 1318617 w 1318617"/>
                    <a:gd name="csY12" fmla="*/ 2598124 h 2610748"/>
                    <a:gd name="csX13" fmla="*/ 391872 w 1318617"/>
                    <a:gd name="csY13" fmla="*/ 2154735 h 26107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617" h="2610748">
                      <a:moveTo>
                        <a:pt x="391872" y="2154735"/>
                      </a:moveTo>
                      <a:cubicBezTo>
                        <a:pt x="147325" y="1893042"/>
                        <a:pt x="12649" y="1551563"/>
                        <a:pt x="12649" y="1193198"/>
                      </a:cubicBezTo>
                      <a:cubicBezTo>
                        <a:pt x="12649" y="726812"/>
                        <a:pt x="242338" y="292706"/>
                        <a:pt x="627502" y="29512"/>
                      </a:cubicBezTo>
                      <a:lnTo>
                        <a:pt x="616327" y="82033"/>
                      </a:lnTo>
                      <a:lnTo>
                        <a:pt x="628713" y="84655"/>
                      </a:lnTo>
                      <a:lnTo>
                        <a:pt x="644506" y="10355"/>
                      </a:lnTo>
                      <a:lnTo>
                        <a:pt x="569246" y="0"/>
                      </a:lnTo>
                      <a:lnTo>
                        <a:pt x="567511" y="12540"/>
                      </a:lnTo>
                      <a:lnTo>
                        <a:pt x="619487" y="19681"/>
                      </a:lnTo>
                      <a:cubicBezTo>
                        <a:pt x="231398" y="285295"/>
                        <a:pt x="0" y="722984"/>
                        <a:pt x="0" y="1193198"/>
                      </a:cubicBezTo>
                      <a:cubicBezTo>
                        <a:pt x="0" y="1554787"/>
                        <a:pt x="135886" y="1899330"/>
                        <a:pt x="382626" y="2163369"/>
                      </a:cubicBezTo>
                      <a:cubicBezTo>
                        <a:pt x="628167" y="2426124"/>
                        <a:pt x="960246" y="2585005"/>
                        <a:pt x="1317703" y="2610748"/>
                      </a:cubicBezTo>
                      <a:lnTo>
                        <a:pt x="1318617" y="2598124"/>
                      </a:lnTo>
                      <a:cubicBezTo>
                        <a:pt x="964347" y="2572615"/>
                        <a:pt x="635221" y="2415155"/>
                        <a:pt x="391872" y="2154735"/>
                      </a:cubicBezTo>
                      <a:close/>
                    </a:path>
                  </a:pathLst>
                </a:custGeom>
                <a:solidFill>
                  <a:schemeClr val="accent5"/>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28" name="Forme libre 267">
                  <a:extLst>
                    <a:ext uri="{FF2B5EF4-FFF2-40B4-BE49-F238E27FC236}">
                      <a16:creationId xmlns:a16="http://schemas.microsoft.com/office/drawing/2014/main" id="{1E0F8A32-CA0D-9972-60D3-EAE205206166}"/>
                    </a:ext>
                  </a:extLst>
                </p:cNvPr>
                <p:cNvSpPr/>
                <p:nvPr/>
              </p:nvSpPr>
              <p:spPr>
                <a:xfrm>
                  <a:off x="10114885" y="2438689"/>
                  <a:ext cx="1318390" cy="2645544"/>
                </a:xfrm>
                <a:custGeom>
                  <a:avLst/>
                  <a:gdLst>
                    <a:gd name="csX0" fmla="*/ 677371 w 1318390"/>
                    <a:gd name="csY0" fmla="*/ 0 h 2645544"/>
                    <a:gd name="csX1" fmla="*/ 670428 w 1318390"/>
                    <a:gd name="csY1" fmla="*/ 10562 h 2645544"/>
                    <a:gd name="csX2" fmla="*/ 1305742 w 1318390"/>
                    <a:gd name="csY2" fmla="*/ 1188136 h 2645544"/>
                    <a:gd name="csX3" fmla="*/ 930824 w 1318390"/>
                    <a:gd name="csY3" fmla="*/ 2145040 h 2645544"/>
                    <a:gd name="csX4" fmla="*/ 24351 w 1318390"/>
                    <a:gd name="csY4" fmla="*/ 2590992 h 2645544"/>
                    <a:gd name="csX5" fmla="*/ 59902 w 1318390"/>
                    <a:gd name="csY5" fmla="*/ 2550962 h 2645544"/>
                    <a:gd name="csX6" fmla="*/ 50427 w 1318390"/>
                    <a:gd name="csY6" fmla="*/ 2542565 h 2645544"/>
                    <a:gd name="csX7" fmla="*/ 0 w 1318390"/>
                    <a:gd name="csY7" fmla="*/ 2599372 h 2645544"/>
                    <a:gd name="csX8" fmla="*/ 60326 w 1318390"/>
                    <a:gd name="csY8" fmla="*/ 2645544 h 2645544"/>
                    <a:gd name="csX9" fmla="*/ 68028 w 1318390"/>
                    <a:gd name="csY9" fmla="*/ 2635497 h 2645544"/>
                    <a:gd name="csX10" fmla="*/ 26224 w 1318390"/>
                    <a:gd name="csY10" fmla="*/ 2603514 h 2645544"/>
                    <a:gd name="csX11" fmla="*/ 940113 w 1318390"/>
                    <a:gd name="csY11" fmla="*/ 2153638 h 2645544"/>
                    <a:gd name="csX12" fmla="*/ 1318391 w 1318390"/>
                    <a:gd name="csY12" fmla="*/ 1188136 h 2645544"/>
                    <a:gd name="csX13" fmla="*/ 677371 w 1318390"/>
                    <a:gd name="csY13" fmla="*/ 0 h 264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390" h="2645544">
                      <a:moveTo>
                        <a:pt x="677371" y="0"/>
                      </a:moveTo>
                      <a:lnTo>
                        <a:pt x="670428" y="10562"/>
                      </a:lnTo>
                      <a:cubicBezTo>
                        <a:pt x="1068236" y="272335"/>
                        <a:pt x="1305742" y="712549"/>
                        <a:pt x="1305742" y="1188136"/>
                      </a:cubicBezTo>
                      <a:cubicBezTo>
                        <a:pt x="1305742" y="1544166"/>
                        <a:pt x="1172592" y="1884002"/>
                        <a:pt x="930824" y="2145040"/>
                      </a:cubicBezTo>
                      <a:cubicBezTo>
                        <a:pt x="692948" y="2401884"/>
                        <a:pt x="371408" y="2559917"/>
                        <a:pt x="24351" y="2590992"/>
                      </a:cubicBezTo>
                      <a:lnTo>
                        <a:pt x="59902" y="2550962"/>
                      </a:lnTo>
                      <a:lnTo>
                        <a:pt x="50427" y="2542565"/>
                      </a:lnTo>
                      <a:lnTo>
                        <a:pt x="0" y="2599372"/>
                      </a:lnTo>
                      <a:lnTo>
                        <a:pt x="60326" y="2645544"/>
                      </a:lnTo>
                      <a:lnTo>
                        <a:pt x="68028" y="2635497"/>
                      </a:lnTo>
                      <a:lnTo>
                        <a:pt x="26224" y="2603514"/>
                      </a:lnTo>
                      <a:cubicBezTo>
                        <a:pt x="376111" y="2571999"/>
                        <a:pt x="700267" y="2412597"/>
                        <a:pt x="940113" y="2153638"/>
                      </a:cubicBezTo>
                      <a:cubicBezTo>
                        <a:pt x="1184043" y="1890240"/>
                        <a:pt x="1318391" y="1547353"/>
                        <a:pt x="1318391" y="1188136"/>
                      </a:cubicBezTo>
                      <a:cubicBezTo>
                        <a:pt x="1318391" y="708281"/>
                        <a:pt x="1078760" y="264114"/>
                        <a:pt x="677371" y="0"/>
                      </a:cubicBezTo>
                      <a:close/>
                    </a:path>
                  </a:pathLst>
                </a:custGeom>
                <a:solidFill>
                  <a:schemeClr val="accent5"/>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8" name="Graphique 9">
              <a:extLst>
                <a:ext uri="{FF2B5EF4-FFF2-40B4-BE49-F238E27FC236}">
                  <a16:creationId xmlns:a16="http://schemas.microsoft.com/office/drawing/2014/main" id="{3AB24AEA-E5F6-2F93-3CF8-944DF065CB82}"/>
                </a:ext>
              </a:extLst>
            </p:cNvPr>
            <p:cNvGrpSpPr/>
            <p:nvPr/>
          </p:nvGrpSpPr>
          <p:grpSpPr>
            <a:xfrm>
              <a:off x="5409267" y="2416726"/>
              <a:ext cx="1384590" cy="239391"/>
              <a:chOff x="5409430" y="2416726"/>
              <a:chExt cx="1384590" cy="239391"/>
            </a:xfrm>
            <a:solidFill>
              <a:srgbClr val="212020"/>
            </a:solidFill>
          </p:grpSpPr>
          <p:sp>
            <p:nvSpPr>
              <p:cNvPr id="99" name="Forme libre 208">
                <a:extLst>
                  <a:ext uri="{FF2B5EF4-FFF2-40B4-BE49-F238E27FC236}">
                    <a16:creationId xmlns:a16="http://schemas.microsoft.com/office/drawing/2014/main" id="{840DF8D4-B459-BDB6-B0DC-F6C8E1062FB3}"/>
                  </a:ext>
                </a:extLst>
              </p:cNvPr>
              <p:cNvSpPr/>
              <p:nvPr/>
            </p:nvSpPr>
            <p:spPr>
              <a:xfrm>
                <a:off x="5409430" y="2589136"/>
                <a:ext cx="63146" cy="66981"/>
              </a:xfrm>
              <a:custGeom>
                <a:avLst/>
                <a:gdLst>
                  <a:gd name="csX0" fmla="*/ 46990 w 63146"/>
                  <a:gd name="csY0" fmla="*/ 61936 h 66981"/>
                  <a:gd name="csX1" fmla="*/ 37811 w 63146"/>
                  <a:gd name="csY1" fmla="*/ 65796 h 66981"/>
                  <a:gd name="csX2" fmla="*/ 28850 w 63146"/>
                  <a:gd name="csY2" fmla="*/ 66950 h 66981"/>
                  <a:gd name="csX3" fmla="*/ 20913 w 63146"/>
                  <a:gd name="csY3" fmla="*/ 64617 h 66981"/>
                  <a:gd name="csX4" fmla="*/ 14769 w 63146"/>
                  <a:gd name="csY4" fmla="*/ 57889 h 66981"/>
                  <a:gd name="csX5" fmla="*/ 14372 w 63146"/>
                  <a:gd name="csY5" fmla="*/ 57070 h 66981"/>
                  <a:gd name="csX6" fmla="*/ 13962 w 63146"/>
                  <a:gd name="csY6" fmla="*/ 56226 h 66981"/>
                  <a:gd name="csX7" fmla="*/ 21726 w 63146"/>
                  <a:gd name="csY7" fmla="*/ 51994 h 66981"/>
                  <a:gd name="csX8" fmla="*/ 22111 w 63146"/>
                  <a:gd name="csY8" fmla="*/ 52788 h 66981"/>
                  <a:gd name="csX9" fmla="*/ 22576 w 63146"/>
                  <a:gd name="csY9" fmla="*/ 53744 h 66981"/>
                  <a:gd name="csX10" fmla="*/ 27510 w 63146"/>
                  <a:gd name="csY10" fmla="*/ 58187 h 66981"/>
                  <a:gd name="csX11" fmla="*/ 34721 w 63146"/>
                  <a:gd name="csY11" fmla="*/ 58609 h 66981"/>
                  <a:gd name="csX12" fmla="*/ 43124 w 63146"/>
                  <a:gd name="csY12" fmla="*/ 55444 h 66981"/>
                  <a:gd name="csX13" fmla="*/ 47083 w 63146"/>
                  <a:gd name="csY13" fmla="*/ 52962 h 66981"/>
                  <a:gd name="csX14" fmla="*/ 50751 w 63146"/>
                  <a:gd name="csY14" fmla="*/ 49871 h 66981"/>
                  <a:gd name="csX15" fmla="*/ 53419 w 63146"/>
                  <a:gd name="csY15" fmla="*/ 46309 h 66981"/>
                  <a:gd name="csX16" fmla="*/ 54567 w 63146"/>
                  <a:gd name="csY16" fmla="*/ 42437 h 66981"/>
                  <a:gd name="csX17" fmla="*/ 53481 w 63146"/>
                  <a:gd name="csY17" fmla="*/ 38254 h 66981"/>
                  <a:gd name="csX18" fmla="*/ 49410 w 63146"/>
                  <a:gd name="csY18" fmla="*/ 34531 h 66981"/>
                  <a:gd name="csX19" fmla="*/ 43620 w 63146"/>
                  <a:gd name="csY19" fmla="*/ 33811 h 66981"/>
                  <a:gd name="csX20" fmla="*/ 36601 w 63146"/>
                  <a:gd name="csY20" fmla="*/ 34903 h 66981"/>
                  <a:gd name="csX21" fmla="*/ 28856 w 63146"/>
                  <a:gd name="csY21" fmla="*/ 36777 h 66981"/>
                  <a:gd name="csX22" fmla="*/ 20975 w 63146"/>
                  <a:gd name="csY22" fmla="*/ 38391 h 66981"/>
                  <a:gd name="csX23" fmla="*/ 13522 w 63146"/>
                  <a:gd name="csY23" fmla="*/ 38676 h 66981"/>
                  <a:gd name="csX24" fmla="*/ 7006 w 63146"/>
                  <a:gd name="csY24" fmla="*/ 36628 h 66981"/>
                  <a:gd name="csX25" fmla="*/ 1985 w 63146"/>
                  <a:gd name="csY25" fmla="*/ 31167 h 66981"/>
                  <a:gd name="csX26" fmla="*/ 5 w 63146"/>
                  <a:gd name="csY26" fmla="*/ 24179 h 66981"/>
                  <a:gd name="csX27" fmla="*/ 1669 w 63146"/>
                  <a:gd name="csY27" fmla="*/ 17229 h 66981"/>
                  <a:gd name="csX28" fmla="*/ 6999 w 63146"/>
                  <a:gd name="csY28" fmla="*/ 10551 h 66981"/>
                  <a:gd name="csX29" fmla="*/ 15911 w 63146"/>
                  <a:gd name="csY29" fmla="*/ 4370 h 66981"/>
                  <a:gd name="csX30" fmla="*/ 24556 w 63146"/>
                  <a:gd name="csY30" fmla="*/ 870 h 66981"/>
                  <a:gd name="csX31" fmla="*/ 32729 w 63146"/>
                  <a:gd name="csY31" fmla="*/ 76 h 66981"/>
                  <a:gd name="csX32" fmla="*/ 39847 w 63146"/>
                  <a:gd name="csY32" fmla="*/ 2446 h 66981"/>
                  <a:gd name="csX33" fmla="*/ 45308 w 63146"/>
                  <a:gd name="csY33" fmla="*/ 8603 h 66981"/>
                  <a:gd name="csX34" fmla="*/ 45823 w 63146"/>
                  <a:gd name="csY34" fmla="*/ 9583 h 66981"/>
                  <a:gd name="csX35" fmla="*/ 38227 w 63146"/>
                  <a:gd name="csY35" fmla="*/ 13716 h 66981"/>
                  <a:gd name="csX36" fmla="*/ 37557 w 63146"/>
                  <a:gd name="csY36" fmla="*/ 12512 h 66981"/>
                  <a:gd name="csX37" fmla="*/ 33312 w 63146"/>
                  <a:gd name="csY37" fmla="*/ 8739 h 66981"/>
                  <a:gd name="csX38" fmla="*/ 27020 w 63146"/>
                  <a:gd name="csY38" fmla="*/ 8280 h 66981"/>
                  <a:gd name="csX39" fmla="*/ 19765 w 63146"/>
                  <a:gd name="csY39" fmla="*/ 10874 h 66981"/>
                  <a:gd name="csX40" fmla="*/ 12194 w 63146"/>
                  <a:gd name="csY40" fmla="*/ 16211 h 66981"/>
                  <a:gd name="csX41" fmla="*/ 8824 w 63146"/>
                  <a:gd name="csY41" fmla="*/ 21511 h 66981"/>
                  <a:gd name="csX42" fmla="*/ 9401 w 63146"/>
                  <a:gd name="csY42" fmla="*/ 26289 h 66981"/>
                  <a:gd name="csX43" fmla="*/ 13261 w 63146"/>
                  <a:gd name="csY43" fmla="*/ 29640 h 66981"/>
                  <a:gd name="csX44" fmla="*/ 18952 w 63146"/>
                  <a:gd name="csY44" fmla="*/ 30162 h 66981"/>
                  <a:gd name="csX45" fmla="*/ 25940 w 63146"/>
                  <a:gd name="csY45" fmla="*/ 28920 h 66981"/>
                  <a:gd name="csX46" fmla="*/ 33685 w 63146"/>
                  <a:gd name="csY46" fmla="*/ 27059 h 66981"/>
                  <a:gd name="csX47" fmla="*/ 41547 w 63146"/>
                  <a:gd name="csY47" fmla="*/ 25495 h 66981"/>
                  <a:gd name="csX48" fmla="*/ 49044 w 63146"/>
                  <a:gd name="csY48" fmla="*/ 25197 h 66981"/>
                  <a:gd name="csX49" fmla="*/ 55591 w 63146"/>
                  <a:gd name="csY49" fmla="*/ 27295 h 66981"/>
                  <a:gd name="csX50" fmla="*/ 60630 w 63146"/>
                  <a:gd name="csY50" fmla="*/ 32880 h 66981"/>
                  <a:gd name="csX51" fmla="*/ 62951 w 63146"/>
                  <a:gd name="csY51" fmla="*/ 44063 h 66981"/>
                  <a:gd name="csX52" fmla="*/ 57875 w 63146"/>
                  <a:gd name="csY52" fmla="*/ 53793 h 66981"/>
                  <a:gd name="csX53" fmla="*/ 46990 w 63146"/>
                  <a:gd name="csY53" fmla="*/ 61936 h 669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63146" h="66981">
                    <a:moveTo>
                      <a:pt x="46990" y="61936"/>
                    </a:moveTo>
                    <a:cubicBezTo>
                      <a:pt x="43974" y="63586"/>
                      <a:pt x="40921" y="64877"/>
                      <a:pt x="37811" y="65796"/>
                    </a:cubicBezTo>
                    <a:cubicBezTo>
                      <a:pt x="34715" y="66714"/>
                      <a:pt x="31711" y="67099"/>
                      <a:pt x="28850" y="66950"/>
                    </a:cubicBezTo>
                    <a:cubicBezTo>
                      <a:pt x="25958" y="66813"/>
                      <a:pt x="23321" y="66031"/>
                      <a:pt x="20913" y="64617"/>
                    </a:cubicBezTo>
                    <a:cubicBezTo>
                      <a:pt x="18480" y="63214"/>
                      <a:pt x="16432" y="60967"/>
                      <a:pt x="14769" y="57889"/>
                    </a:cubicBezTo>
                    <a:cubicBezTo>
                      <a:pt x="14626" y="57629"/>
                      <a:pt x="14484" y="57343"/>
                      <a:pt x="14372" y="57070"/>
                    </a:cubicBezTo>
                    <a:cubicBezTo>
                      <a:pt x="14248" y="56772"/>
                      <a:pt x="14105" y="56499"/>
                      <a:pt x="13962" y="56226"/>
                    </a:cubicBezTo>
                    <a:lnTo>
                      <a:pt x="21726" y="51994"/>
                    </a:lnTo>
                    <a:cubicBezTo>
                      <a:pt x="21819" y="52155"/>
                      <a:pt x="21943" y="52416"/>
                      <a:pt x="22111" y="52788"/>
                    </a:cubicBezTo>
                    <a:cubicBezTo>
                      <a:pt x="22278" y="53148"/>
                      <a:pt x="22433" y="53471"/>
                      <a:pt x="22576" y="53744"/>
                    </a:cubicBezTo>
                    <a:cubicBezTo>
                      <a:pt x="23743" y="55891"/>
                      <a:pt x="25406" y="57368"/>
                      <a:pt x="27510" y="58187"/>
                    </a:cubicBezTo>
                    <a:cubicBezTo>
                      <a:pt x="29638" y="58982"/>
                      <a:pt x="32034" y="59131"/>
                      <a:pt x="34721" y="58609"/>
                    </a:cubicBezTo>
                    <a:cubicBezTo>
                      <a:pt x="37408" y="58088"/>
                      <a:pt x="40219" y="57021"/>
                      <a:pt x="43124" y="55444"/>
                    </a:cubicBezTo>
                    <a:cubicBezTo>
                      <a:pt x="44421" y="54737"/>
                      <a:pt x="45743" y="53918"/>
                      <a:pt x="47083" y="52962"/>
                    </a:cubicBezTo>
                    <a:cubicBezTo>
                      <a:pt x="48430" y="52031"/>
                      <a:pt x="49646" y="51001"/>
                      <a:pt x="50751" y="49871"/>
                    </a:cubicBezTo>
                    <a:cubicBezTo>
                      <a:pt x="51849" y="48742"/>
                      <a:pt x="52743" y="47563"/>
                      <a:pt x="53419" y="46309"/>
                    </a:cubicBezTo>
                    <a:cubicBezTo>
                      <a:pt x="54114" y="45056"/>
                      <a:pt x="54493" y="43777"/>
                      <a:pt x="54567" y="42437"/>
                    </a:cubicBezTo>
                    <a:cubicBezTo>
                      <a:pt x="54642" y="41096"/>
                      <a:pt x="54282" y="39706"/>
                      <a:pt x="53481" y="38254"/>
                    </a:cubicBezTo>
                    <a:cubicBezTo>
                      <a:pt x="52495" y="36417"/>
                      <a:pt x="51129" y="35176"/>
                      <a:pt x="49410" y="34531"/>
                    </a:cubicBezTo>
                    <a:cubicBezTo>
                      <a:pt x="47710" y="33898"/>
                      <a:pt x="45774" y="33649"/>
                      <a:pt x="43620" y="33811"/>
                    </a:cubicBezTo>
                    <a:cubicBezTo>
                      <a:pt x="41467" y="33984"/>
                      <a:pt x="39127" y="34344"/>
                      <a:pt x="36601" y="34903"/>
                    </a:cubicBezTo>
                    <a:cubicBezTo>
                      <a:pt x="34082" y="35474"/>
                      <a:pt x="31513" y="36094"/>
                      <a:pt x="28856" y="36777"/>
                    </a:cubicBezTo>
                    <a:cubicBezTo>
                      <a:pt x="26219" y="37447"/>
                      <a:pt x="23581" y="37981"/>
                      <a:pt x="20975" y="38391"/>
                    </a:cubicBezTo>
                    <a:cubicBezTo>
                      <a:pt x="18369" y="38800"/>
                      <a:pt x="15892" y="38899"/>
                      <a:pt x="13522" y="38676"/>
                    </a:cubicBezTo>
                    <a:cubicBezTo>
                      <a:pt x="11170" y="38453"/>
                      <a:pt x="8985" y="37782"/>
                      <a:pt x="7006" y="36628"/>
                    </a:cubicBezTo>
                    <a:cubicBezTo>
                      <a:pt x="5007" y="35474"/>
                      <a:pt x="3338" y="33649"/>
                      <a:pt x="1985" y="31167"/>
                    </a:cubicBezTo>
                    <a:cubicBezTo>
                      <a:pt x="719" y="28858"/>
                      <a:pt x="49" y="26525"/>
                      <a:pt x="5" y="24179"/>
                    </a:cubicBezTo>
                    <a:cubicBezTo>
                      <a:pt x="-63" y="21821"/>
                      <a:pt x="508" y="19512"/>
                      <a:pt x="1669" y="17229"/>
                    </a:cubicBezTo>
                    <a:cubicBezTo>
                      <a:pt x="2848" y="14945"/>
                      <a:pt x="4629" y="12711"/>
                      <a:pt x="6999" y="10551"/>
                    </a:cubicBezTo>
                    <a:cubicBezTo>
                      <a:pt x="9395" y="8367"/>
                      <a:pt x="12361" y="6306"/>
                      <a:pt x="15911" y="4370"/>
                    </a:cubicBezTo>
                    <a:cubicBezTo>
                      <a:pt x="18828" y="2781"/>
                      <a:pt x="21714" y="1615"/>
                      <a:pt x="24556" y="870"/>
                    </a:cubicBezTo>
                    <a:cubicBezTo>
                      <a:pt x="27392" y="125"/>
                      <a:pt x="30129" y="-148"/>
                      <a:pt x="32729" y="76"/>
                    </a:cubicBezTo>
                    <a:cubicBezTo>
                      <a:pt x="35335" y="299"/>
                      <a:pt x="37706" y="1093"/>
                      <a:pt x="39847" y="2446"/>
                    </a:cubicBezTo>
                    <a:cubicBezTo>
                      <a:pt x="41988" y="3799"/>
                      <a:pt x="43800" y="5860"/>
                      <a:pt x="45308" y="8603"/>
                    </a:cubicBezTo>
                    <a:lnTo>
                      <a:pt x="45823" y="9583"/>
                    </a:lnTo>
                    <a:lnTo>
                      <a:pt x="38227" y="13716"/>
                    </a:lnTo>
                    <a:lnTo>
                      <a:pt x="37557" y="12512"/>
                    </a:lnTo>
                    <a:cubicBezTo>
                      <a:pt x="36552" y="10675"/>
                      <a:pt x="35155" y="9422"/>
                      <a:pt x="33312" y="8739"/>
                    </a:cubicBezTo>
                    <a:cubicBezTo>
                      <a:pt x="31469" y="8069"/>
                      <a:pt x="29365" y="7907"/>
                      <a:pt x="27020" y="8280"/>
                    </a:cubicBezTo>
                    <a:cubicBezTo>
                      <a:pt x="24674" y="8665"/>
                      <a:pt x="22241" y="9521"/>
                      <a:pt x="19765" y="10874"/>
                    </a:cubicBezTo>
                    <a:cubicBezTo>
                      <a:pt x="16538" y="12636"/>
                      <a:pt x="14006" y="14424"/>
                      <a:pt x="12194" y="16211"/>
                    </a:cubicBezTo>
                    <a:cubicBezTo>
                      <a:pt x="10375" y="18011"/>
                      <a:pt x="9246" y="19785"/>
                      <a:pt x="8824" y="21511"/>
                    </a:cubicBezTo>
                    <a:cubicBezTo>
                      <a:pt x="8421" y="23236"/>
                      <a:pt x="8607" y="24837"/>
                      <a:pt x="9401" y="26289"/>
                    </a:cubicBezTo>
                    <a:cubicBezTo>
                      <a:pt x="10307" y="27965"/>
                      <a:pt x="11598" y="29082"/>
                      <a:pt x="13261" y="29640"/>
                    </a:cubicBezTo>
                    <a:cubicBezTo>
                      <a:pt x="14937" y="30199"/>
                      <a:pt x="16830" y="30373"/>
                      <a:pt x="18952" y="30162"/>
                    </a:cubicBezTo>
                    <a:cubicBezTo>
                      <a:pt x="21081" y="29951"/>
                      <a:pt x="23402" y="29529"/>
                      <a:pt x="25940" y="28920"/>
                    </a:cubicBezTo>
                    <a:cubicBezTo>
                      <a:pt x="28472" y="28312"/>
                      <a:pt x="31053" y="27692"/>
                      <a:pt x="33685" y="27059"/>
                    </a:cubicBezTo>
                    <a:cubicBezTo>
                      <a:pt x="36322" y="26438"/>
                      <a:pt x="38941" y="25904"/>
                      <a:pt x="41547" y="25495"/>
                    </a:cubicBezTo>
                    <a:cubicBezTo>
                      <a:pt x="44154" y="25085"/>
                      <a:pt x="46655" y="24986"/>
                      <a:pt x="49044" y="25197"/>
                    </a:cubicBezTo>
                    <a:cubicBezTo>
                      <a:pt x="51421" y="25396"/>
                      <a:pt x="53618" y="26091"/>
                      <a:pt x="55591" y="27295"/>
                    </a:cubicBezTo>
                    <a:cubicBezTo>
                      <a:pt x="57577" y="28474"/>
                      <a:pt x="59259" y="30348"/>
                      <a:pt x="60630" y="32880"/>
                    </a:cubicBezTo>
                    <a:cubicBezTo>
                      <a:pt x="62778" y="36814"/>
                      <a:pt x="63547" y="40538"/>
                      <a:pt x="62951" y="44063"/>
                    </a:cubicBezTo>
                    <a:cubicBezTo>
                      <a:pt x="62343" y="47563"/>
                      <a:pt x="60655" y="50815"/>
                      <a:pt x="57875" y="53793"/>
                    </a:cubicBezTo>
                    <a:cubicBezTo>
                      <a:pt x="55095" y="56797"/>
                      <a:pt x="51464" y="59503"/>
                      <a:pt x="46990" y="61936"/>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0" name="Forme libre 209">
                <a:extLst>
                  <a:ext uri="{FF2B5EF4-FFF2-40B4-BE49-F238E27FC236}">
                    <a16:creationId xmlns:a16="http://schemas.microsoft.com/office/drawing/2014/main" id="{17D50C80-B8A1-9CF5-FD7C-4D8EBB4A3F46}"/>
                  </a:ext>
                </a:extLst>
              </p:cNvPr>
              <p:cNvSpPr/>
              <p:nvPr/>
            </p:nvSpPr>
            <p:spPr>
              <a:xfrm>
                <a:off x="5478616" y="2572859"/>
                <a:ext cx="48506" cy="51559"/>
              </a:xfrm>
              <a:custGeom>
                <a:avLst/>
                <a:gdLst>
                  <a:gd name="csX0" fmla="*/ 35345 w 48506"/>
                  <a:gd name="csY0" fmla="*/ 48574 h 51559"/>
                  <a:gd name="csX1" fmla="*/ 23008 w 48506"/>
                  <a:gd name="csY1" fmla="*/ 51540 h 51559"/>
                  <a:gd name="csX2" fmla="*/ 12482 w 48506"/>
                  <a:gd name="csY2" fmla="*/ 47382 h 51559"/>
                  <a:gd name="csX3" fmla="*/ 3894 w 48506"/>
                  <a:gd name="csY3" fmla="*/ 35678 h 51559"/>
                  <a:gd name="csX4" fmla="*/ 3 w 48506"/>
                  <a:gd name="csY4" fmla="*/ 21641 h 51559"/>
                  <a:gd name="csX5" fmla="*/ 3261 w 48506"/>
                  <a:gd name="csY5" fmla="*/ 10842 h 51559"/>
                  <a:gd name="csX6" fmla="*/ 13215 w 48506"/>
                  <a:gd name="csY6" fmla="*/ 2986 h 51559"/>
                  <a:gd name="csX7" fmla="*/ 25552 w 48506"/>
                  <a:gd name="csY7" fmla="*/ 19 h 51559"/>
                  <a:gd name="csX8" fmla="*/ 36021 w 48506"/>
                  <a:gd name="csY8" fmla="*/ 4165 h 51559"/>
                  <a:gd name="csX9" fmla="*/ 44585 w 48506"/>
                  <a:gd name="csY9" fmla="*/ 15931 h 51559"/>
                  <a:gd name="csX10" fmla="*/ 48501 w 48506"/>
                  <a:gd name="csY10" fmla="*/ 29894 h 51559"/>
                  <a:gd name="csX11" fmla="*/ 45318 w 48506"/>
                  <a:gd name="csY11" fmla="*/ 40730 h 51559"/>
                  <a:gd name="csX12" fmla="*/ 35345 w 48506"/>
                  <a:gd name="csY12" fmla="*/ 48574 h 51559"/>
                  <a:gd name="csX13" fmla="*/ 32366 w 48506"/>
                  <a:gd name="csY13" fmla="*/ 42443 h 51559"/>
                  <a:gd name="csX14" fmla="*/ 38603 w 48506"/>
                  <a:gd name="csY14" fmla="*/ 37366 h 51559"/>
                  <a:gd name="csX15" fmla="*/ 40365 w 48506"/>
                  <a:gd name="csY15" fmla="*/ 30118 h 51559"/>
                  <a:gd name="csX16" fmla="*/ 37480 w 48506"/>
                  <a:gd name="csY16" fmla="*/ 20499 h 51559"/>
                  <a:gd name="csX17" fmla="*/ 36605 w 48506"/>
                  <a:gd name="csY17" fmla="*/ 18674 h 51559"/>
                  <a:gd name="csX18" fmla="*/ 30802 w 48506"/>
                  <a:gd name="csY18" fmla="*/ 10420 h 51559"/>
                  <a:gd name="csX19" fmla="*/ 24050 w 48506"/>
                  <a:gd name="csY19" fmla="*/ 7367 h 51559"/>
                  <a:gd name="csX20" fmla="*/ 16187 w 48506"/>
                  <a:gd name="csY20" fmla="*/ 9117 h 51559"/>
                  <a:gd name="csX21" fmla="*/ 9913 w 48506"/>
                  <a:gd name="csY21" fmla="*/ 14218 h 51559"/>
                  <a:gd name="csX22" fmla="*/ 8132 w 48506"/>
                  <a:gd name="csY22" fmla="*/ 21442 h 51559"/>
                  <a:gd name="csX23" fmla="*/ 11068 w 48506"/>
                  <a:gd name="csY23" fmla="*/ 31061 h 51559"/>
                  <a:gd name="csX24" fmla="*/ 11961 w 48506"/>
                  <a:gd name="csY24" fmla="*/ 32886 h 51559"/>
                  <a:gd name="csX25" fmla="*/ 17695 w 48506"/>
                  <a:gd name="csY25" fmla="*/ 41127 h 51559"/>
                  <a:gd name="csX26" fmla="*/ 24478 w 48506"/>
                  <a:gd name="csY26" fmla="*/ 44230 h 51559"/>
                  <a:gd name="csX27" fmla="*/ 32366 w 48506"/>
                  <a:gd name="csY27" fmla="*/ 42443 h 515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8506" h="51559">
                    <a:moveTo>
                      <a:pt x="35345" y="48574"/>
                    </a:moveTo>
                    <a:cubicBezTo>
                      <a:pt x="30920" y="50721"/>
                      <a:pt x="26806" y="51714"/>
                      <a:pt x="23008" y="51540"/>
                    </a:cubicBezTo>
                    <a:cubicBezTo>
                      <a:pt x="19216" y="51379"/>
                      <a:pt x="15697" y="49989"/>
                      <a:pt x="12482" y="47382"/>
                    </a:cubicBezTo>
                    <a:cubicBezTo>
                      <a:pt x="9268" y="44776"/>
                      <a:pt x="6419" y="40879"/>
                      <a:pt x="3894" y="35678"/>
                    </a:cubicBezTo>
                    <a:cubicBezTo>
                      <a:pt x="1343" y="30428"/>
                      <a:pt x="34" y="25749"/>
                      <a:pt x="3" y="21641"/>
                    </a:cubicBezTo>
                    <a:cubicBezTo>
                      <a:pt x="-60" y="17532"/>
                      <a:pt x="1033" y="13945"/>
                      <a:pt x="3261" y="10842"/>
                    </a:cubicBezTo>
                    <a:cubicBezTo>
                      <a:pt x="5470" y="7752"/>
                      <a:pt x="8796" y="5133"/>
                      <a:pt x="13215" y="2986"/>
                    </a:cubicBezTo>
                    <a:cubicBezTo>
                      <a:pt x="17633" y="839"/>
                      <a:pt x="21754" y="-154"/>
                      <a:pt x="25552" y="19"/>
                    </a:cubicBezTo>
                    <a:cubicBezTo>
                      <a:pt x="29356" y="193"/>
                      <a:pt x="32844" y="1571"/>
                      <a:pt x="36021" y="4165"/>
                    </a:cubicBezTo>
                    <a:cubicBezTo>
                      <a:pt x="39180" y="6759"/>
                      <a:pt x="42035" y="10681"/>
                      <a:pt x="44585" y="15931"/>
                    </a:cubicBezTo>
                    <a:cubicBezTo>
                      <a:pt x="47099" y="21119"/>
                      <a:pt x="48414" y="25786"/>
                      <a:pt x="48501" y="29894"/>
                    </a:cubicBezTo>
                    <a:cubicBezTo>
                      <a:pt x="48594" y="34027"/>
                      <a:pt x="47527" y="37627"/>
                      <a:pt x="45318" y="40730"/>
                    </a:cubicBezTo>
                    <a:cubicBezTo>
                      <a:pt x="43083" y="43808"/>
                      <a:pt x="39763" y="46439"/>
                      <a:pt x="35345" y="48574"/>
                    </a:cubicBezTo>
                    <a:close/>
                    <a:moveTo>
                      <a:pt x="32366" y="42443"/>
                    </a:moveTo>
                    <a:cubicBezTo>
                      <a:pt x="35183" y="41077"/>
                      <a:pt x="37262" y="39389"/>
                      <a:pt x="38603" y="37366"/>
                    </a:cubicBezTo>
                    <a:cubicBezTo>
                      <a:pt x="39950" y="35343"/>
                      <a:pt x="40539" y="32935"/>
                      <a:pt x="40365" y="30118"/>
                    </a:cubicBezTo>
                    <a:cubicBezTo>
                      <a:pt x="40204" y="27300"/>
                      <a:pt x="39236" y="24086"/>
                      <a:pt x="37480" y="20499"/>
                    </a:cubicBezTo>
                    <a:lnTo>
                      <a:pt x="36605" y="18674"/>
                    </a:lnTo>
                    <a:cubicBezTo>
                      <a:pt x="34842" y="15025"/>
                      <a:pt x="32906" y="12282"/>
                      <a:pt x="30802" y="10420"/>
                    </a:cubicBezTo>
                    <a:cubicBezTo>
                      <a:pt x="28717" y="8583"/>
                      <a:pt x="26464" y="7553"/>
                      <a:pt x="24050" y="7367"/>
                    </a:cubicBezTo>
                    <a:cubicBezTo>
                      <a:pt x="21630" y="7169"/>
                      <a:pt x="19017" y="7752"/>
                      <a:pt x="16187" y="9117"/>
                    </a:cubicBezTo>
                    <a:cubicBezTo>
                      <a:pt x="13382" y="10495"/>
                      <a:pt x="11279" y="12183"/>
                      <a:pt x="9913" y="14218"/>
                    </a:cubicBezTo>
                    <a:cubicBezTo>
                      <a:pt x="8542" y="16254"/>
                      <a:pt x="7946" y="18662"/>
                      <a:pt x="8132" y="21442"/>
                    </a:cubicBezTo>
                    <a:cubicBezTo>
                      <a:pt x="8325" y="24210"/>
                      <a:pt x="9305" y="27424"/>
                      <a:pt x="11068" y="31061"/>
                    </a:cubicBezTo>
                    <a:lnTo>
                      <a:pt x="11961" y="32886"/>
                    </a:lnTo>
                    <a:cubicBezTo>
                      <a:pt x="13699" y="36485"/>
                      <a:pt x="15610" y="39228"/>
                      <a:pt x="17695" y="41127"/>
                    </a:cubicBezTo>
                    <a:cubicBezTo>
                      <a:pt x="19768" y="43014"/>
                      <a:pt x="22027" y="44044"/>
                      <a:pt x="24478" y="44230"/>
                    </a:cubicBezTo>
                    <a:cubicBezTo>
                      <a:pt x="26917" y="44416"/>
                      <a:pt x="29561" y="43820"/>
                      <a:pt x="32366" y="42443"/>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1" name="Forme libre 210">
                <a:extLst>
                  <a:ext uri="{FF2B5EF4-FFF2-40B4-BE49-F238E27FC236}">
                    <a16:creationId xmlns:a16="http://schemas.microsoft.com/office/drawing/2014/main" id="{E0DDA37C-F1BB-0C0E-61A3-3ECF579CDFAF}"/>
                  </a:ext>
                </a:extLst>
              </p:cNvPr>
              <p:cNvSpPr/>
              <p:nvPr/>
            </p:nvSpPr>
            <p:spPr>
              <a:xfrm>
                <a:off x="5534583" y="2547887"/>
                <a:ext cx="45538" cy="51178"/>
              </a:xfrm>
              <a:custGeom>
                <a:avLst/>
                <a:gdLst>
                  <a:gd name="csX0" fmla="*/ 33108 w 45538"/>
                  <a:gd name="csY0" fmla="*/ 48896 h 51178"/>
                  <a:gd name="csX1" fmla="*/ 21237 w 45538"/>
                  <a:gd name="csY1" fmla="*/ 51068 h 51178"/>
                  <a:gd name="csX2" fmla="*/ 11313 w 45538"/>
                  <a:gd name="csY2" fmla="*/ 46240 h 51178"/>
                  <a:gd name="csX3" fmla="*/ 3407 w 45538"/>
                  <a:gd name="csY3" fmla="*/ 34151 h 51178"/>
                  <a:gd name="csX4" fmla="*/ 0 w 45538"/>
                  <a:gd name="csY4" fmla="*/ 20163 h 51178"/>
                  <a:gd name="csX5" fmla="*/ 3320 w 45538"/>
                  <a:gd name="csY5" fmla="*/ 9576 h 51178"/>
                  <a:gd name="csX6" fmla="*/ 13175 w 45538"/>
                  <a:gd name="csY6" fmla="*/ 2277 h 51178"/>
                  <a:gd name="csX7" fmla="*/ 21596 w 45538"/>
                  <a:gd name="csY7" fmla="*/ 43 h 51178"/>
                  <a:gd name="csX8" fmla="*/ 28640 w 45538"/>
                  <a:gd name="csY8" fmla="*/ 1098 h 51178"/>
                  <a:gd name="csX9" fmla="*/ 34269 w 45538"/>
                  <a:gd name="csY9" fmla="*/ 5182 h 51178"/>
                  <a:gd name="csX10" fmla="*/ 38520 w 45538"/>
                  <a:gd name="csY10" fmla="*/ 12083 h 51178"/>
                  <a:gd name="csX11" fmla="*/ 31005 w 45538"/>
                  <a:gd name="csY11" fmla="*/ 15347 h 51178"/>
                  <a:gd name="csX12" fmla="*/ 27175 w 45538"/>
                  <a:gd name="csY12" fmla="*/ 9427 h 51178"/>
                  <a:gd name="csX13" fmla="*/ 22223 w 45538"/>
                  <a:gd name="csY13" fmla="*/ 7155 h 51178"/>
                  <a:gd name="csX14" fmla="*/ 15695 w 45538"/>
                  <a:gd name="csY14" fmla="*/ 8533 h 51178"/>
                  <a:gd name="csX15" fmla="*/ 9985 w 45538"/>
                  <a:gd name="csY15" fmla="*/ 12964 h 51178"/>
                  <a:gd name="csX16" fmla="*/ 8099 w 45538"/>
                  <a:gd name="csY16" fmla="*/ 19964 h 51178"/>
                  <a:gd name="csX17" fmla="*/ 10730 w 45538"/>
                  <a:gd name="csY17" fmla="*/ 29968 h 51178"/>
                  <a:gd name="csX18" fmla="*/ 11500 w 45538"/>
                  <a:gd name="csY18" fmla="*/ 31743 h 51178"/>
                  <a:gd name="csX19" fmla="*/ 16861 w 45538"/>
                  <a:gd name="csY19" fmla="*/ 40270 h 51178"/>
                  <a:gd name="csX20" fmla="*/ 23278 w 45538"/>
                  <a:gd name="csY20" fmla="*/ 43819 h 51178"/>
                  <a:gd name="csX21" fmla="*/ 30589 w 45538"/>
                  <a:gd name="csY21" fmla="*/ 42640 h 51178"/>
                  <a:gd name="csX22" fmla="*/ 36137 w 45538"/>
                  <a:gd name="csY22" fmla="*/ 38631 h 51178"/>
                  <a:gd name="csX23" fmla="*/ 37831 w 45538"/>
                  <a:gd name="csY23" fmla="*/ 33282 h 51178"/>
                  <a:gd name="csX24" fmla="*/ 36236 w 45538"/>
                  <a:gd name="csY24" fmla="*/ 26729 h 51178"/>
                  <a:gd name="csX25" fmla="*/ 43503 w 45538"/>
                  <a:gd name="csY25" fmla="*/ 23576 h 51178"/>
                  <a:gd name="csX26" fmla="*/ 45458 w 45538"/>
                  <a:gd name="csY26" fmla="*/ 30973 h 51178"/>
                  <a:gd name="csX27" fmla="*/ 44626 w 45538"/>
                  <a:gd name="csY27" fmla="*/ 37961 h 51178"/>
                  <a:gd name="csX28" fmla="*/ 40655 w 45538"/>
                  <a:gd name="csY28" fmla="*/ 44055 h 51178"/>
                  <a:gd name="csX29" fmla="*/ 33108 w 45538"/>
                  <a:gd name="csY29" fmla="*/ 48896 h 5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45538" h="51178">
                    <a:moveTo>
                      <a:pt x="33108" y="48896"/>
                    </a:moveTo>
                    <a:cubicBezTo>
                      <a:pt x="28826" y="50745"/>
                      <a:pt x="24855" y="51477"/>
                      <a:pt x="21237" y="51068"/>
                    </a:cubicBezTo>
                    <a:cubicBezTo>
                      <a:pt x="17618" y="50671"/>
                      <a:pt x="14305" y="49057"/>
                      <a:pt x="11313" y="46240"/>
                    </a:cubicBezTo>
                    <a:cubicBezTo>
                      <a:pt x="8310" y="43422"/>
                      <a:pt x="5685" y="39388"/>
                      <a:pt x="3407" y="34151"/>
                    </a:cubicBezTo>
                    <a:cubicBezTo>
                      <a:pt x="1130" y="28913"/>
                      <a:pt x="-12" y="24246"/>
                      <a:pt x="0" y="20163"/>
                    </a:cubicBezTo>
                    <a:cubicBezTo>
                      <a:pt x="0" y="16079"/>
                      <a:pt x="1099" y="12542"/>
                      <a:pt x="3320" y="9576"/>
                    </a:cubicBezTo>
                    <a:cubicBezTo>
                      <a:pt x="5561" y="6597"/>
                      <a:pt x="8843" y="4176"/>
                      <a:pt x="13175" y="2277"/>
                    </a:cubicBezTo>
                    <a:cubicBezTo>
                      <a:pt x="16222" y="962"/>
                      <a:pt x="19027" y="217"/>
                      <a:pt x="21596" y="43"/>
                    </a:cubicBezTo>
                    <a:cubicBezTo>
                      <a:pt x="24166" y="-130"/>
                      <a:pt x="26505" y="217"/>
                      <a:pt x="28640" y="1098"/>
                    </a:cubicBezTo>
                    <a:cubicBezTo>
                      <a:pt x="30756" y="1992"/>
                      <a:pt x="32649" y="3357"/>
                      <a:pt x="34269" y="5182"/>
                    </a:cubicBezTo>
                    <a:cubicBezTo>
                      <a:pt x="35901" y="7019"/>
                      <a:pt x="37328" y="9327"/>
                      <a:pt x="38520" y="12083"/>
                    </a:cubicBezTo>
                    <a:lnTo>
                      <a:pt x="31005" y="15347"/>
                    </a:lnTo>
                    <a:cubicBezTo>
                      <a:pt x="29887" y="12753"/>
                      <a:pt x="28603" y="10792"/>
                      <a:pt x="27175" y="9427"/>
                    </a:cubicBezTo>
                    <a:cubicBezTo>
                      <a:pt x="25754" y="8074"/>
                      <a:pt x="24104" y="7317"/>
                      <a:pt x="22223" y="7155"/>
                    </a:cubicBezTo>
                    <a:cubicBezTo>
                      <a:pt x="20343" y="6994"/>
                      <a:pt x="18177" y="7453"/>
                      <a:pt x="15695" y="8533"/>
                    </a:cubicBezTo>
                    <a:cubicBezTo>
                      <a:pt x="13206" y="9613"/>
                      <a:pt x="11301" y="11090"/>
                      <a:pt x="9985" y="12964"/>
                    </a:cubicBezTo>
                    <a:cubicBezTo>
                      <a:pt x="8663" y="14851"/>
                      <a:pt x="8024" y="17184"/>
                      <a:pt x="8099" y="19964"/>
                    </a:cubicBezTo>
                    <a:cubicBezTo>
                      <a:pt x="8161" y="22744"/>
                      <a:pt x="9036" y="26083"/>
                      <a:pt x="10730" y="29968"/>
                    </a:cubicBezTo>
                    <a:lnTo>
                      <a:pt x="11500" y="31743"/>
                    </a:lnTo>
                    <a:cubicBezTo>
                      <a:pt x="13088" y="35404"/>
                      <a:pt x="14876" y="38247"/>
                      <a:pt x="16861" y="40270"/>
                    </a:cubicBezTo>
                    <a:cubicBezTo>
                      <a:pt x="18835" y="42293"/>
                      <a:pt x="20982" y="43472"/>
                      <a:pt x="23278" y="43819"/>
                    </a:cubicBezTo>
                    <a:cubicBezTo>
                      <a:pt x="25562" y="44155"/>
                      <a:pt x="28001" y="43770"/>
                      <a:pt x="30589" y="42640"/>
                    </a:cubicBezTo>
                    <a:cubicBezTo>
                      <a:pt x="33133" y="41548"/>
                      <a:pt x="34970" y="40208"/>
                      <a:pt x="36137" y="38631"/>
                    </a:cubicBezTo>
                    <a:cubicBezTo>
                      <a:pt x="37297" y="37055"/>
                      <a:pt x="37850" y="35280"/>
                      <a:pt x="37831" y="33282"/>
                    </a:cubicBezTo>
                    <a:cubicBezTo>
                      <a:pt x="37806" y="31284"/>
                      <a:pt x="37266" y="29099"/>
                      <a:pt x="36236" y="26729"/>
                    </a:cubicBezTo>
                    <a:lnTo>
                      <a:pt x="43503" y="23576"/>
                    </a:lnTo>
                    <a:cubicBezTo>
                      <a:pt x="44589" y="26058"/>
                      <a:pt x="45247" y="28528"/>
                      <a:pt x="45458" y="30973"/>
                    </a:cubicBezTo>
                    <a:cubicBezTo>
                      <a:pt x="45694" y="33406"/>
                      <a:pt x="45408" y="35752"/>
                      <a:pt x="44626" y="37961"/>
                    </a:cubicBezTo>
                    <a:cubicBezTo>
                      <a:pt x="43844" y="40170"/>
                      <a:pt x="42529" y="42206"/>
                      <a:pt x="40655" y="44055"/>
                    </a:cubicBezTo>
                    <a:cubicBezTo>
                      <a:pt x="38780" y="45905"/>
                      <a:pt x="36255" y="47531"/>
                      <a:pt x="33108" y="48896"/>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2" name="Forme libre 211">
                <a:extLst>
                  <a:ext uri="{FF2B5EF4-FFF2-40B4-BE49-F238E27FC236}">
                    <a16:creationId xmlns:a16="http://schemas.microsoft.com/office/drawing/2014/main" id="{70A3B64F-4FFF-F838-81B8-F671E0868733}"/>
                  </a:ext>
                </a:extLst>
              </p:cNvPr>
              <p:cNvSpPr/>
              <p:nvPr/>
            </p:nvSpPr>
            <p:spPr>
              <a:xfrm>
                <a:off x="5577285" y="2516405"/>
                <a:ext cx="32158" cy="64900"/>
              </a:xfrm>
              <a:custGeom>
                <a:avLst/>
                <a:gdLst>
                  <a:gd name="csX0" fmla="*/ 3351 w 32158"/>
                  <a:gd name="csY0" fmla="*/ 11394 h 64900"/>
                  <a:gd name="csX1" fmla="*/ 0 w 32158"/>
                  <a:gd name="csY1" fmla="*/ 3004 h 64900"/>
                  <a:gd name="csX2" fmla="*/ 7546 w 32158"/>
                  <a:gd name="csY2" fmla="*/ 0 h 64900"/>
                  <a:gd name="csX3" fmla="*/ 10879 w 32158"/>
                  <a:gd name="csY3" fmla="*/ 8390 h 64900"/>
                  <a:gd name="csX4" fmla="*/ 3351 w 32158"/>
                  <a:gd name="csY4" fmla="*/ 11394 h 64900"/>
                  <a:gd name="csX5" fmla="*/ 24612 w 32158"/>
                  <a:gd name="csY5" fmla="*/ 64901 h 64900"/>
                  <a:gd name="csX6" fmla="*/ 6721 w 32158"/>
                  <a:gd name="csY6" fmla="*/ 19859 h 64900"/>
                  <a:gd name="csX7" fmla="*/ 14255 w 32158"/>
                  <a:gd name="csY7" fmla="*/ 16867 h 64900"/>
                  <a:gd name="csX8" fmla="*/ 32159 w 32158"/>
                  <a:gd name="csY8" fmla="*/ 61910 h 64900"/>
                  <a:gd name="csX9" fmla="*/ 24612 w 32158"/>
                  <a:gd name="csY9" fmla="*/ 64901 h 64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2158" h="64900">
                    <a:moveTo>
                      <a:pt x="3351" y="11394"/>
                    </a:moveTo>
                    <a:lnTo>
                      <a:pt x="0" y="3004"/>
                    </a:lnTo>
                    <a:lnTo>
                      <a:pt x="7546" y="0"/>
                    </a:lnTo>
                    <a:lnTo>
                      <a:pt x="10879" y="8390"/>
                    </a:lnTo>
                    <a:lnTo>
                      <a:pt x="3351" y="11394"/>
                    </a:lnTo>
                    <a:close/>
                    <a:moveTo>
                      <a:pt x="24612" y="64901"/>
                    </a:moveTo>
                    <a:lnTo>
                      <a:pt x="6721" y="19859"/>
                    </a:lnTo>
                    <a:lnTo>
                      <a:pt x="14255" y="16867"/>
                    </a:lnTo>
                    <a:lnTo>
                      <a:pt x="32159" y="61910"/>
                    </a:lnTo>
                    <a:lnTo>
                      <a:pt x="24612" y="64901"/>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3" name="Forme libre 212">
                <a:extLst>
                  <a:ext uri="{FF2B5EF4-FFF2-40B4-BE49-F238E27FC236}">
                    <a16:creationId xmlns:a16="http://schemas.microsoft.com/office/drawing/2014/main" id="{4996E733-6AB5-DC6A-EC34-820AA69EBBA9}"/>
                  </a:ext>
                </a:extLst>
              </p:cNvPr>
              <p:cNvSpPr/>
              <p:nvPr/>
            </p:nvSpPr>
            <p:spPr>
              <a:xfrm>
                <a:off x="5615629" y="2497179"/>
                <a:ext cx="46714" cy="69713"/>
              </a:xfrm>
              <a:custGeom>
                <a:avLst/>
                <a:gdLst>
                  <a:gd name="csX0" fmla="*/ 31956 w 46714"/>
                  <a:gd name="csY0" fmla="*/ 67929 h 69713"/>
                  <a:gd name="csX1" fmla="*/ 19625 w 46714"/>
                  <a:gd name="csY1" fmla="*/ 69481 h 69713"/>
                  <a:gd name="csX2" fmla="*/ 9782 w 46714"/>
                  <a:gd name="csY2" fmla="*/ 64181 h 69713"/>
                  <a:gd name="csX3" fmla="*/ 2546 w 46714"/>
                  <a:gd name="csY3" fmla="*/ 51595 h 69713"/>
                  <a:gd name="csX4" fmla="*/ 70 w 46714"/>
                  <a:gd name="csY4" fmla="*/ 37260 h 69713"/>
                  <a:gd name="csX5" fmla="*/ 4321 w 46714"/>
                  <a:gd name="csY5" fmla="*/ 26909 h 69713"/>
                  <a:gd name="csX6" fmla="*/ 15088 w 46714"/>
                  <a:gd name="csY6" fmla="*/ 20119 h 69713"/>
                  <a:gd name="csX7" fmla="*/ 26724 w 46714"/>
                  <a:gd name="csY7" fmla="*/ 18717 h 69713"/>
                  <a:gd name="csX8" fmla="*/ 35928 w 46714"/>
                  <a:gd name="csY8" fmla="*/ 23719 h 69713"/>
                  <a:gd name="csX9" fmla="*/ 42580 w 46714"/>
                  <a:gd name="csY9" fmla="*/ 35187 h 69713"/>
                  <a:gd name="csX10" fmla="*/ 43884 w 46714"/>
                  <a:gd name="csY10" fmla="*/ 38836 h 69713"/>
                  <a:gd name="csX11" fmla="*/ 11129 w 46714"/>
                  <a:gd name="csY11" fmla="*/ 50652 h 69713"/>
                  <a:gd name="csX12" fmla="*/ 15957 w 46714"/>
                  <a:gd name="csY12" fmla="*/ 59055 h 69713"/>
                  <a:gd name="csX13" fmla="*/ 22101 w 46714"/>
                  <a:gd name="csY13" fmla="*/ 62617 h 69713"/>
                  <a:gd name="csX14" fmla="*/ 29871 w 46714"/>
                  <a:gd name="csY14" fmla="*/ 61624 h 69713"/>
                  <a:gd name="csX15" fmla="*/ 34761 w 46714"/>
                  <a:gd name="csY15" fmla="*/ 59018 h 69713"/>
                  <a:gd name="csX16" fmla="*/ 37727 w 46714"/>
                  <a:gd name="csY16" fmla="*/ 55567 h 69713"/>
                  <a:gd name="csX17" fmla="*/ 38832 w 46714"/>
                  <a:gd name="csY17" fmla="*/ 51434 h 69713"/>
                  <a:gd name="csX18" fmla="*/ 38199 w 46714"/>
                  <a:gd name="csY18" fmla="*/ 46966 h 69713"/>
                  <a:gd name="csX19" fmla="*/ 45658 w 46714"/>
                  <a:gd name="csY19" fmla="*/ 44273 h 69713"/>
                  <a:gd name="csX20" fmla="*/ 46689 w 46714"/>
                  <a:gd name="csY20" fmla="*/ 51484 h 69713"/>
                  <a:gd name="csX21" fmla="*/ 44765 w 46714"/>
                  <a:gd name="csY21" fmla="*/ 58099 h 69713"/>
                  <a:gd name="csX22" fmla="*/ 39831 w 46714"/>
                  <a:gd name="csY22" fmla="*/ 63709 h 69713"/>
                  <a:gd name="csX23" fmla="*/ 31956 w 46714"/>
                  <a:gd name="csY23" fmla="*/ 67929 h 69713"/>
                  <a:gd name="csX24" fmla="*/ 9243 w 46714"/>
                  <a:gd name="csY24" fmla="*/ 44881 h 69713"/>
                  <a:gd name="csX25" fmla="*/ 33929 w 46714"/>
                  <a:gd name="csY25" fmla="*/ 35957 h 69713"/>
                  <a:gd name="csX26" fmla="*/ 30758 w 46714"/>
                  <a:gd name="csY26" fmla="*/ 29850 h 69713"/>
                  <a:gd name="csX27" fmla="*/ 26755 w 46714"/>
                  <a:gd name="csY27" fmla="*/ 26499 h 69713"/>
                  <a:gd name="csX28" fmla="*/ 22163 w 46714"/>
                  <a:gd name="csY28" fmla="*/ 25469 h 69713"/>
                  <a:gd name="csX29" fmla="*/ 17087 w 46714"/>
                  <a:gd name="csY29" fmla="*/ 26462 h 69713"/>
                  <a:gd name="csX30" fmla="*/ 10850 w 46714"/>
                  <a:gd name="csY30" fmla="*/ 30371 h 69713"/>
                  <a:gd name="csX31" fmla="*/ 8237 w 46714"/>
                  <a:gd name="csY31" fmla="*/ 36416 h 69713"/>
                  <a:gd name="csX32" fmla="*/ 9243 w 46714"/>
                  <a:gd name="csY32" fmla="*/ 44881 h 69713"/>
                  <a:gd name="csX33" fmla="*/ 8672 w 46714"/>
                  <a:gd name="csY33" fmla="*/ 17252 h 69713"/>
                  <a:gd name="csX34" fmla="*/ 11998 w 46714"/>
                  <a:gd name="csY34" fmla="*/ 3128 h 69713"/>
                  <a:gd name="csX35" fmla="*/ 20661 w 46714"/>
                  <a:gd name="csY35" fmla="*/ 0 h 69713"/>
                  <a:gd name="csX36" fmla="*/ 20835 w 46714"/>
                  <a:gd name="csY36" fmla="*/ 236 h 69713"/>
                  <a:gd name="csX37" fmla="*/ 15262 w 46714"/>
                  <a:gd name="csY37" fmla="*/ 14882 h 69713"/>
                  <a:gd name="csX38" fmla="*/ 8672 w 46714"/>
                  <a:gd name="csY38" fmla="*/ 17252 h 69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6714" h="69713">
                    <a:moveTo>
                      <a:pt x="31956" y="67929"/>
                    </a:moveTo>
                    <a:cubicBezTo>
                      <a:pt x="27438" y="69555"/>
                      <a:pt x="23336" y="70064"/>
                      <a:pt x="19625" y="69481"/>
                    </a:cubicBezTo>
                    <a:cubicBezTo>
                      <a:pt x="15932" y="68897"/>
                      <a:pt x="12643" y="67122"/>
                      <a:pt x="9782" y="64181"/>
                    </a:cubicBezTo>
                    <a:cubicBezTo>
                      <a:pt x="6922" y="61227"/>
                      <a:pt x="4501" y="57032"/>
                      <a:pt x="2546" y="51595"/>
                    </a:cubicBezTo>
                    <a:cubicBezTo>
                      <a:pt x="567" y="46109"/>
                      <a:pt x="-259" y="41343"/>
                      <a:pt x="70" y="37260"/>
                    </a:cubicBezTo>
                    <a:cubicBezTo>
                      <a:pt x="399" y="33189"/>
                      <a:pt x="1814" y="29751"/>
                      <a:pt x="4321" y="26909"/>
                    </a:cubicBezTo>
                    <a:cubicBezTo>
                      <a:pt x="6828" y="24079"/>
                      <a:pt x="10409" y="21820"/>
                      <a:pt x="15088" y="20119"/>
                    </a:cubicBezTo>
                    <a:cubicBezTo>
                      <a:pt x="19358" y="18593"/>
                      <a:pt x="23255" y="18121"/>
                      <a:pt x="26724" y="18717"/>
                    </a:cubicBezTo>
                    <a:cubicBezTo>
                      <a:pt x="30218" y="19325"/>
                      <a:pt x="33284" y="20988"/>
                      <a:pt x="35928" y="23719"/>
                    </a:cubicBezTo>
                    <a:cubicBezTo>
                      <a:pt x="38584" y="26462"/>
                      <a:pt x="40799" y="30285"/>
                      <a:pt x="42580" y="35187"/>
                    </a:cubicBezTo>
                    <a:lnTo>
                      <a:pt x="43884" y="38836"/>
                    </a:lnTo>
                    <a:lnTo>
                      <a:pt x="11129" y="50652"/>
                    </a:lnTo>
                    <a:cubicBezTo>
                      <a:pt x="12544" y="54252"/>
                      <a:pt x="14164" y="57057"/>
                      <a:pt x="15957" y="59055"/>
                    </a:cubicBezTo>
                    <a:cubicBezTo>
                      <a:pt x="17769" y="61053"/>
                      <a:pt x="19805" y="62232"/>
                      <a:pt x="22101" y="62617"/>
                    </a:cubicBezTo>
                    <a:cubicBezTo>
                      <a:pt x="24391" y="62989"/>
                      <a:pt x="26985" y="62667"/>
                      <a:pt x="29871" y="61624"/>
                    </a:cubicBezTo>
                    <a:cubicBezTo>
                      <a:pt x="31838" y="60917"/>
                      <a:pt x="33464" y="60048"/>
                      <a:pt x="34761" y="59018"/>
                    </a:cubicBezTo>
                    <a:cubicBezTo>
                      <a:pt x="36064" y="58000"/>
                      <a:pt x="37045" y="56846"/>
                      <a:pt x="37727" y="55567"/>
                    </a:cubicBezTo>
                    <a:cubicBezTo>
                      <a:pt x="38404" y="54276"/>
                      <a:pt x="38782" y="52886"/>
                      <a:pt x="38832" y="51434"/>
                    </a:cubicBezTo>
                    <a:cubicBezTo>
                      <a:pt x="38894" y="49982"/>
                      <a:pt x="38683" y="48480"/>
                      <a:pt x="38199" y="46966"/>
                    </a:cubicBezTo>
                    <a:lnTo>
                      <a:pt x="45658" y="44273"/>
                    </a:lnTo>
                    <a:cubicBezTo>
                      <a:pt x="46465" y="46718"/>
                      <a:pt x="46819" y="49126"/>
                      <a:pt x="46689" y="51484"/>
                    </a:cubicBezTo>
                    <a:cubicBezTo>
                      <a:pt x="46564" y="53842"/>
                      <a:pt x="45919" y="56051"/>
                      <a:pt x="44765" y="58099"/>
                    </a:cubicBezTo>
                    <a:cubicBezTo>
                      <a:pt x="43611" y="60159"/>
                      <a:pt x="41966" y="62021"/>
                      <a:pt x="39831" y="63709"/>
                    </a:cubicBezTo>
                    <a:cubicBezTo>
                      <a:pt x="37690" y="65397"/>
                      <a:pt x="35071" y="66800"/>
                      <a:pt x="31956" y="67929"/>
                    </a:cubicBezTo>
                    <a:close/>
                    <a:moveTo>
                      <a:pt x="9243" y="44881"/>
                    </a:moveTo>
                    <a:lnTo>
                      <a:pt x="33929" y="35957"/>
                    </a:lnTo>
                    <a:cubicBezTo>
                      <a:pt x="33017" y="33412"/>
                      <a:pt x="31956" y="31389"/>
                      <a:pt x="30758" y="29850"/>
                    </a:cubicBezTo>
                    <a:cubicBezTo>
                      <a:pt x="29542" y="28336"/>
                      <a:pt x="28220" y="27219"/>
                      <a:pt x="26755" y="26499"/>
                    </a:cubicBezTo>
                    <a:cubicBezTo>
                      <a:pt x="25285" y="25792"/>
                      <a:pt x="23758" y="25444"/>
                      <a:pt x="22163" y="25469"/>
                    </a:cubicBezTo>
                    <a:cubicBezTo>
                      <a:pt x="20574" y="25481"/>
                      <a:pt x="18874" y="25816"/>
                      <a:pt x="17087" y="26462"/>
                    </a:cubicBezTo>
                    <a:cubicBezTo>
                      <a:pt x="14431" y="27430"/>
                      <a:pt x="12352" y="28721"/>
                      <a:pt x="10850" y="30371"/>
                    </a:cubicBezTo>
                    <a:cubicBezTo>
                      <a:pt x="9354" y="32022"/>
                      <a:pt x="8492" y="34033"/>
                      <a:pt x="8237" y="36416"/>
                    </a:cubicBezTo>
                    <a:cubicBezTo>
                      <a:pt x="7989" y="38799"/>
                      <a:pt x="8318" y="41616"/>
                      <a:pt x="9243" y="44881"/>
                    </a:cubicBezTo>
                    <a:close/>
                    <a:moveTo>
                      <a:pt x="8672" y="17252"/>
                    </a:moveTo>
                    <a:lnTo>
                      <a:pt x="11998" y="3128"/>
                    </a:lnTo>
                    <a:lnTo>
                      <a:pt x="20661" y="0"/>
                    </a:lnTo>
                    <a:lnTo>
                      <a:pt x="20835" y="236"/>
                    </a:lnTo>
                    <a:lnTo>
                      <a:pt x="15262" y="14882"/>
                    </a:lnTo>
                    <a:lnTo>
                      <a:pt x="8672" y="17252"/>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4" name="Forme libre 213">
                <a:extLst>
                  <a:ext uri="{FF2B5EF4-FFF2-40B4-BE49-F238E27FC236}">
                    <a16:creationId xmlns:a16="http://schemas.microsoft.com/office/drawing/2014/main" id="{3C626A26-0F39-385D-3041-B22E12B58F70}"/>
                  </a:ext>
                </a:extLst>
              </p:cNvPr>
              <p:cNvSpPr/>
              <p:nvPr/>
            </p:nvSpPr>
            <p:spPr>
              <a:xfrm>
                <a:off x="5664912" y="2489285"/>
                <a:ext cx="37129" cy="60254"/>
              </a:xfrm>
              <a:custGeom>
                <a:avLst/>
                <a:gdLst>
                  <a:gd name="csX0" fmla="*/ 30576 w 37129"/>
                  <a:gd name="csY0" fmla="*/ 59539 h 60254"/>
                  <a:gd name="csX1" fmla="*/ 24519 w 37129"/>
                  <a:gd name="csY1" fmla="*/ 59986 h 60254"/>
                  <a:gd name="csX2" fmla="*/ 20467 w 37129"/>
                  <a:gd name="csY2" fmla="*/ 57330 h 60254"/>
                  <a:gd name="csX3" fmla="*/ 18040 w 37129"/>
                  <a:gd name="csY3" fmla="*/ 52837 h 60254"/>
                  <a:gd name="csX4" fmla="*/ 8068 w 37129"/>
                  <a:gd name="csY4" fmla="*/ 21869 h 60254"/>
                  <a:gd name="csX5" fmla="*/ 2110 w 37129"/>
                  <a:gd name="csY5" fmla="*/ 23793 h 60254"/>
                  <a:gd name="csX6" fmla="*/ 0 w 37129"/>
                  <a:gd name="csY6" fmla="*/ 17302 h 60254"/>
                  <a:gd name="csX7" fmla="*/ 6144 w 37129"/>
                  <a:gd name="csY7" fmla="*/ 15316 h 60254"/>
                  <a:gd name="csX8" fmla="*/ 3388 w 37129"/>
                  <a:gd name="csY8" fmla="*/ 1973 h 60254"/>
                  <a:gd name="csX9" fmla="*/ 9532 w 37129"/>
                  <a:gd name="csY9" fmla="*/ 0 h 60254"/>
                  <a:gd name="csX10" fmla="*/ 13678 w 37129"/>
                  <a:gd name="csY10" fmla="*/ 12883 h 60254"/>
                  <a:gd name="csX11" fmla="*/ 22372 w 37129"/>
                  <a:gd name="csY11" fmla="*/ 10091 h 60254"/>
                  <a:gd name="csX12" fmla="*/ 24463 w 37129"/>
                  <a:gd name="csY12" fmla="*/ 16582 h 60254"/>
                  <a:gd name="csX13" fmla="*/ 15775 w 37129"/>
                  <a:gd name="csY13" fmla="*/ 19387 h 60254"/>
                  <a:gd name="csX14" fmla="*/ 25394 w 37129"/>
                  <a:gd name="csY14" fmla="*/ 49200 h 60254"/>
                  <a:gd name="csX15" fmla="*/ 27250 w 37129"/>
                  <a:gd name="csY15" fmla="*/ 52241 h 60254"/>
                  <a:gd name="csX16" fmla="*/ 30570 w 37129"/>
                  <a:gd name="csY16" fmla="*/ 52365 h 60254"/>
                  <a:gd name="csX17" fmla="*/ 35491 w 37129"/>
                  <a:gd name="csY17" fmla="*/ 50789 h 60254"/>
                  <a:gd name="csX18" fmla="*/ 37130 w 37129"/>
                  <a:gd name="csY18" fmla="*/ 55865 h 60254"/>
                  <a:gd name="csX19" fmla="*/ 35262 w 37129"/>
                  <a:gd name="csY19" fmla="*/ 57255 h 60254"/>
                  <a:gd name="csX20" fmla="*/ 32910 w 37129"/>
                  <a:gd name="csY20" fmla="*/ 58546 h 60254"/>
                  <a:gd name="csX21" fmla="*/ 30576 w 37129"/>
                  <a:gd name="csY21" fmla="*/ 59539 h 602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7129" h="60254">
                    <a:moveTo>
                      <a:pt x="30576" y="59539"/>
                    </a:moveTo>
                    <a:cubicBezTo>
                      <a:pt x="28175" y="60308"/>
                      <a:pt x="26151" y="60457"/>
                      <a:pt x="24519" y="59986"/>
                    </a:cubicBezTo>
                    <a:cubicBezTo>
                      <a:pt x="22881" y="59514"/>
                      <a:pt x="21534" y="58620"/>
                      <a:pt x="20467" y="57330"/>
                    </a:cubicBezTo>
                    <a:cubicBezTo>
                      <a:pt x="19399" y="56014"/>
                      <a:pt x="18593" y="54525"/>
                      <a:pt x="18040" y="52837"/>
                    </a:cubicBezTo>
                    <a:lnTo>
                      <a:pt x="8068" y="21869"/>
                    </a:lnTo>
                    <a:lnTo>
                      <a:pt x="2110" y="23793"/>
                    </a:lnTo>
                    <a:lnTo>
                      <a:pt x="0" y="17302"/>
                    </a:lnTo>
                    <a:lnTo>
                      <a:pt x="6144" y="15316"/>
                    </a:lnTo>
                    <a:lnTo>
                      <a:pt x="3388" y="1973"/>
                    </a:lnTo>
                    <a:lnTo>
                      <a:pt x="9532" y="0"/>
                    </a:lnTo>
                    <a:lnTo>
                      <a:pt x="13678" y="12883"/>
                    </a:lnTo>
                    <a:lnTo>
                      <a:pt x="22372" y="10091"/>
                    </a:lnTo>
                    <a:lnTo>
                      <a:pt x="24463" y="16582"/>
                    </a:lnTo>
                    <a:lnTo>
                      <a:pt x="15775" y="19387"/>
                    </a:lnTo>
                    <a:lnTo>
                      <a:pt x="25394" y="49200"/>
                    </a:lnTo>
                    <a:cubicBezTo>
                      <a:pt x="25860" y="50652"/>
                      <a:pt x="26487" y="51670"/>
                      <a:pt x="27250" y="52241"/>
                    </a:cubicBezTo>
                    <a:cubicBezTo>
                      <a:pt x="28013" y="52799"/>
                      <a:pt x="29130" y="52837"/>
                      <a:pt x="30570" y="52365"/>
                    </a:cubicBezTo>
                    <a:lnTo>
                      <a:pt x="35491" y="50789"/>
                    </a:lnTo>
                    <a:lnTo>
                      <a:pt x="37130" y="55865"/>
                    </a:lnTo>
                    <a:cubicBezTo>
                      <a:pt x="36639" y="56349"/>
                      <a:pt x="36013" y="56808"/>
                      <a:pt x="35262" y="57255"/>
                    </a:cubicBezTo>
                    <a:cubicBezTo>
                      <a:pt x="34492" y="57690"/>
                      <a:pt x="33710" y="58124"/>
                      <a:pt x="32910" y="58546"/>
                    </a:cubicBezTo>
                    <a:cubicBezTo>
                      <a:pt x="32109" y="58956"/>
                      <a:pt x="31321" y="59291"/>
                      <a:pt x="30576" y="59539"/>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5" name="Forme libre 214">
                <a:extLst>
                  <a:ext uri="{FF2B5EF4-FFF2-40B4-BE49-F238E27FC236}">
                    <a16:creationId xmlns:a16="http://schemas.microsoft.com/office/drawing/2014/main" id="{CA55E826-2EC5-8B72-6919-58D418BBA755}"/>
                  </a:ext>
                </a:extLst>
              </p:cNvPr>
              <p:cNvSpPr/>
              <p:nvPr/>
            </p:nvSpPr>
            <p:spPr>
              <a:xfrm>
                <a:off x="5706980" y="2467776"/>
                <a:ext cx="45916" cy="69747"/>
              </a:xfrm>
              <a:custGeom>
                <a:avLst/>
                <a:gdLst>
                  <a:gd name="csX0" fmla="*/ 29951 w 45916"/>
                  <a:gd name="csY0" fmla="*/ 68537 h 69747"/>
                  <a:gd name="csX1" fmla="*/ 17558 w 45916"/>
                  <a:gd name="csY1" fmla="*/ 69257 h 69747"/>
                  <a:gd name="csX2" fmla="*/ 8088 w 45916"/>
                  <a:gd name="csY2" fmla="*/ 63275 h 69747"/>
                  <a:gd name="csX3" fmla="*/ 1740 w 45916"/>
                  <a:gd name="csY3" fmla="*/ 50243 h 69747"/>
                  <a:gd name="csX4" fmla="*/ 250 w 45916"/>
                  <a:gd name="csY4" fmla="*/ 35758 h 69747"/>
                  <a:gd name="csX5" fmla="*/ 5196 w 45916"/>
                  <a:gd name="csY5" fmla="*/ 25717 h 69747"/>
                  <a:gd name="csX6" fmla="*/ 16416 w 45916"/>
                  <a:gd name="csY6" fmla="*/ 19710 h 69747"/>
                  <a:gd name="csX7" fmla="*/ 28127 w 45916"/>
                  <a:gd name="csY7" fmla="*/ 19089 h 69747"/>
                  <a:gd name="csX8" fmla="*/ 36958 w 45916"/>
                  <a:gd name="csY8" fmla="*/ 24712 h 69747"/>
                  <a:gd name="csX9" fmla="*/ 42785 w 45916"/>
                  <a:gd name="csY9" fmla="*/ 36615 h 69747"/>
                  <a:gd name="csX10" fmla="*/ 43846 w 45916"/>
                  <a:gd name="csY10" fmla="*/ 40338 h 69747"/>
                  <a:gd name="csX11" fmla="*/ 10359 w 45916"/>
                  <a:gd name="csY11" fmla="*/ 49883 h 69747"/>
                  <a:gd name="csX12" fmla="*/ 14623 w 45916"/>
                  <a:gd name="csY12" fmla="*/ 58596 h 69747"/>
                  <a:gd name="csX13" fmla="*/ 20487 w 45916"/>
                  <a:gd name="csY13" fmla="*/ 62567 h 69747"/>
                  <a:gd name="csX14" fmla="*/ 28307 w 45916"/>
                  <a:gd name="csY14" fmla="*/ 62108 h 69747"/>
                  <a:gd name="csX15" fmla="*/ 33371 w 45916"/>
                  <a:gd name="csY15" fmla="*/ 59849 h 69747"/>
                  <a:gd name="csX16" fmla="*/ 36573 w 45916"/>
                  <a:gd name="csY16" fmla="*/ 56597 h 69747"/>
                  <a:gd name="csX17" fmla="*/ 37963 w 45916"/>
                  <a:gd name="csY17" fmla="*/ 52564 h 69747"/>
                  <a:gd name="csX18" fmla="*/ 37634 w 45916"/>
                  <a:gd name="csY18" fmla="*/ 48058 h 69747"/>
                  <a:gd name="csX19" fmla="*/ 45249 w 45916"/>
                  <a:gd name="csY19" fmla="*/ 45874 h 69747"/>
                  <a:gd name="csX20" fmla="*/ 45782 w 45916"/>
                  <a:gd name="csY20" fmla="*/ 53147 h 69747"/>
                  <a:gd name="csX21" fmla="*/ 43424 w 45916"/>
                  <a:gd name="csY21" fmla="*/ 59626 h 69747"/>
                  <a:gd name="csX22" fmla="*/ 38106 w 45916"/>
                  <a:gd name="csY22" fmla="*/ 64864 h 69747"/>
                  <a:gd name="csX23" fmla="*/ 29951 w 45916"/>
                  <a:gd name="csY23" fmla="*/ 68537 h 69747"/>
                  <a:gd name="csX24" fmla="*/ 8882 w 45916"/>
                  <a:gd name="csY24" fmla="*/ 43987 h 69747"/>
                  <a:gd name="csX25" fmla="*/ 34115 w 45916"/>
                  <a:gd name="csY25" fmla="*/ 36788 h 69747"/>
                  <a:gd name="csX26" fmla="*/ 31366 w 45916"/>
                  <a:gd name="csY26" fmla="*/ 30483 h 69747"/>
                  <a:gd name="csX27" fmla="*/ 27599 w 45916"/>
                  <a:gd name="csY27" fmla="*/ 26859 h 69747"/>
                  <a:gd name="csX28" fmla="*/ 23106 w 45916"/>
                  <a:gd name="csY28" fmla="*/ 25506 h 69747"/>
                  <a:gd name="csX29" fmla="*/ 17968 w 45916"/>
                  <a:gd name="csY29" fmla="*/ 26164 h 69747"/>
                  <a:gd name="csX30" fmla="*/ 11489 w 45916"/>
                  <a:gd name="csY30" fmla="*/ 29639 h 69747"/>
                  <a:gd name="csX31" fmla="*/ 8460 w 45916"/>
                  <a:gd name="csY31" fmla="*/ 35485 h 69747"/>
                  <a:gd name="csX32" fmla="*/ 8882 w 45916"/>
                  <a:gd name="csY32" fmla="*/ 43987 h 69747"/>
                  <a:gd name="csX33" fmla="*/ 10204 w 45916"/>
                  <a:gd name="csY33" fmla="*/ 16396 h 69747"/>
                  <a:gd name="csX34" fmla="*/ 14486 w 45916"/>
                  <a:gd name="csY34" fmla="*/ 2532 h 69747"/>
                  <a:gd name="csX35" fmla="*/ 23361 w 45916"/>
                  <a:gd name="csY35" fmla="*/ 0 h 69747"/>
                  <a:gd name="csX36" fmla="*/ 23516 w 45916"/>
                  <a:gd name="csY36" fmla="*/ 236 h 69747"/>
                  <a:gd name="csX37" fmla="*/ 16944 w 45916"/>
                  <a:gd name="csY37" fmla="*/ 14472 h 69747"/>
                  <a:gd name="csX38" fmla="*/ 10204 w 45916"/>
                  <a:gd name="csY38" fmla="*/ 16396 h 697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5916" h="69747">
                    <a:moveTo>
                      <a:pt x="29951" y="68537"/>
                    </a:moveTo>
                    <a:cubicBezTo>
                      <a:pt x="25347" y="69853"/>
                      <a:pt x="21207" y="70101"/>
                      <a:pt x="17558" y="69257"/>
                    </a:cubicBezTo>
                    <a:cubicBezTo>
                      <a:pt x="13903" y="68413"/>
                      <a:pt x="10750" y="66415"/>
                      <a:pt x="8088" y="63275"/>
                    </a:cubicBezTo>
                    <a:cubicBezTo>
                      <a:pt x="5438" y="60135"/>
                      <a:pt x="3322" y="55791"/>
                      <a:pt x="1740" y="50243"/>
                    </a:cubicBezTo>
                    <a:cubicBezTo>
                      <a:pt x="145" y="44620"/>
                      <a:pt x="-358" y="39804"/>
                      <a:pt x="250" y="35758"/>
                    </a:cubicBezTo>
                    <a:cubicBezTo>
                      <a:pt x="852" y="31724"/>
                      <a:pt x="2497" y="28373"/>
                      <a:pt x="5196" y="25717"/>
                    </a:cubicBezTo>
                    <a:cubicBezTo>
                      <a:pt x="7890" y="23073"/>
                      <a:pt x="11638" y="21063"/>
                      <a:pt x="16416" y="19710"/>
                    </a:cubicBezTo>
                    <a:cubicBezTo>
                      <a:pt x="20779" y="18456"/>
                      <a:pt x="24683" y="18258"/>
                      <a:pt x="28127" y="19089"/>
                    </a:cubicBezTo>
                    <a:cubicBezTo>
                      <a:pt x="31559" y="19933"/>
                      <a:pt x="34500" y="21820"/>
                      <a:pt x="36958" y="24712"/>
                    </a:cubicBezTo>
                    <a:cubicBezTo>
                      <a:pt x="39428" y="27628"/>
                      <a:pt x="41376" y="31600"/>
                      <a:pt x="42785" y="36615"/>
                    </a:cubicBezTo>
                    <a:lnTo>
                      <a:pt x="43846" y="40338"/>
                    </a:lnTo>
                    <a:lnTo>
                      <a:pt x="10359" y="49883"/>
                    </a:lnTo>
                    <a:cubicBezTo>
                      <a:pt x="11539" y="53569"/>
                      <a:pt x="12960" y="56473"/>
                      <a:pt x="14623" y="58596"/>
                    </a:cubicBezTo>
                    <a:cubicBezTo>
                      <a:pt x="16261" y="60706"/>
                      <a:pt x="18235" y="62034"/>
                      <a:pt x="20487" y="62567"/>
                    </a:cubicBezTo>
                    <a:cubicBezTo>
                      <a:pt x="22759" y="63113"/>
                      <a:pt x="25365" y="62952"/>
                      <a:pt x="28307" y="62108"/>
                    </a:cubicBezTo>
                    <a:cubicBezTo>
                      <a:pt x="30324" y="61537"/>
                      <a:pt x="32005" y="60792"/>
                      <a:pt x="33371" y="59849"/>
                    </a:cubicBezTo>
                    <a:cubicBezTo>
                      <a:pt x="34742" y="58918"/>
                      <a:pt x="35797" y="57839"/>
                      <a:pt x="36573" y="56597"/>
                    </a:cubicBezTo>
                    <a:cubicBezTo>
                      <a:pt x="37318" y="55356"/>
                      <a:pt x="37783" y="54003"/>
                      <a:pt x="37963" y="52564"/>
                    </a:cubicBezTo>
                    <a:cubicBezTo>
                      <a:pt x="38118" y="51111"/>
                      <a:pt x="38000" y="49610"/>
                      <a:pt x="37634" y="48058"/>
                    </a:cubicBezTo>
                    <a:lnTo>
                      <a:pt x="45249" y="45874"/>
                    </a:lnTo>
                    <a:cubicBezTo>
                      <a:pt x="45900" y="48381"/>
                      <a:pt x="46068" y="50801"/>
                      <a:pt x="45782" y="53147"/>
                    </a:cubicBezTo>
                    <a:cubicBezTo>
                      <a:pt x="45497" y="55505"/>
                      <a:pt x="44703" y="57665"/>
                      <a:pt x="43424" y="59626"/>
                    </a:cubicBezTo>
                    <a:cubicBezTo>
                      <a:pt x="42121" y="61587"/>
                      <a:pt x="40358" y="63337"/>
                      <a:pt x="38106" y="64864"/>
                    </a:cubicBezTo>
                    <a:cubicBezTo>
                      <a:pt x="35853" y="66403"/>
                      <a:pt x="33154" y="67631"/>
                      <a:pt x="29951" y="68537"/>
                    </a:cubicBezTo>
                    <a:close/>
                    <a:moveTo>
                      <a:pt x="8882" y="43987"/>
                    </a:moveTo>
                    <a:lnTo>
                      <a:pt x="34115" y="36788"/>
                    </a:lnTo>
                    <a:cubicBezTo>
                      <a:pt x="33383" y="34182"/>
                      <a:pt x="32458" y="32084"/>
                      <a:pt x="31366" y="30483"/>
                    </a:cubicBezTo>
                    <a:cubicBezTo>
                      <a:pt x="30274" y="28882"/>
                      <a:pt x="29027" y="27666"/>
                      <a:pt x="27599" y="26859"/>
                    </a:cubicBezTo>
                    <a:cubicBezTo>
                      <a:pt x="26197" y="26052"/>
                      <a:pt x="24683" y="25593"/>
                      <a:pt x="23106" y="25506"/>
                    </a:cubicBezTo>
                    <a:cubicBezTo>
                      <a:pt x="21511" y="25419"/>
                      <a:pt x="19792" y="25643"/>
                      <a:pt x="17968" y="26164"/>
                    </a:cubicBezTo>
                    <a:cubicBezTo>
                      <a:pt x="15250" y="26933"/>
                      <a:pt x="13096" y="28100"/>
                      <a:pt x="11489" y="29639"/>
                    </a:cubicBezTo>
                    <a:cubicBezTo>
                      <a:pt x="9882" y="31178"/>
                      <a:pt x="8870" y="33127"/>
                      <a:pt x="8460" y="35485"/>
                    </a:cubicBezTo>
                    <a:cubicBezTo>
                      <a:pt x="8038" y="37831"/>
                      <a:pt x="8187" y="40661"/>
                      <a:pt x="8882" y="43987"/>
                    </a:cubicBezTo>
                    <a:close/>
                    <a:moveTo>
                      <a:pt x="10204" y="16396"/>
                    </a:moveTo>
                    <a:lnTo>
                      <a:pt x="14486" y="2532"/>
                    </a:lnTo>
                    <a:lnTo>
                      <a:pt x="23361" y="0"/>
                    </a:lnTo>
                    <a:lnTo>
                      <a:pt x="23516" y="236"/>
                    </a:lnTo>
                    <a:lnTo>
                      <a:pt x="16944" y="14472"/>
                    </a:lnTo>
                    <a:lnTo>
                      <a:pt x="10204" y="16396"/>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6" name="Forme libre 215">
                <a:extLst>
                  <a:ext uri="{FF2B5EF4-FFF2-40B4-BE49-F238E27FC236}">
                    <a16:creationId xmlns:a16="http://schemas.microsoft.com/office/drawing/2014/main" id="{F8CFFEBB-B6C2-AD34-E011-184BFE8C0A1A}"/>
                  </a:ext>
                </a:extLst>
              </p:cNvPr>
              <p:cNvSpPr/>
              <p:nvPr/>
            </p:nvSpPr>
            <p:spPr>
              <a:xfrm>
                <a:off x="5790953" y="2464517"/>
                <a:ext cx="47580" cy="69462"/>
              </a:xfrm>
              <a:custGeom>
                <a:avLst/>
                <a:gdLst>
                  <a:gd name="csX0" fmla="*/ 13678 w 47580"/>
                  <a:gd name="csY0" fmla="*/ 69463 h 69462"/>
                  <a:gd name="csX1" fmla="*/ 0 w 47580"/>
                  <a:gd name="csY1" fmla="*/ 6535 h 69462"/>
                  <a:gd name="csX2" fmla="*/ 6305 w 47580"/>
                  <a:gd name="csY2" fmla="*/ 5158 h 69462"/>
                  <a:gd name="csX3" fmla="*/ 8576 w 47580"/>
                  <a:gd name="csY3" fmla="*/ 11736 h 69462"/>
                  <a:gd name="csX4" fmla="*/ 9203 w 47580"/>
                  <a:gd name="csY4" fmla="*/ 11599 h 69462"/>
                  <a:gd name="csX5" fmla="*/ 14137 w 47580"/>
                  <a:gd name="csY5" fmla="*/ 4351 h 69462"/>
                  <a:gd name="csX6" fmla="*/ 22267 w 47580"/>
                  <a:gd name="csY6" fmla="*/ 553 h 69462"/>
                  <a:gd name="csX7" fmla="*/ 32922 w 47580"/>
                  <a:gd name="csY7" fmla="*/ 975 h 69462"/>
                  <a:gd name="csX8" fmla="*/ 41095 w 47580"/>
                  <a:gd name="csY8" fmla="*/ 7739 h 69462"/>
                  <a:gd name="csX9" fmla="*/ 46469 w 47580"/>
                  <a:gd name="csY9" fmla="*/ 21603 h 69462"/>
                  <a:gd name="csX10" fmla="*/ 47152 w 47580"/>
                  <a:gd name="csY10" fmla="*/ 35839 h 69462"/>
                  <a:gd name="csX11" fmla="*/ 42467 w 47580"/>
                  <a:gd name="csY11" fmla="*/ 45297 h 69462"/>
                  <a:gd name="csX12" fmla="*/ 33400 w 47580"/>
                  <a:gd name="csY12" fmla="*/ 50001 h 69462"/>
                  <a:gd name="csX13" fmla="*/ 27479 w 47580"/>
                  <a:gd name="csY13" fmla="*/ 50535 h 69462"/>
                  <a:gd name="csX14" fmla="*/ 22111 w 47580"/>
                  <a:gd name="csY14" fmla="*/ 49294 h 69462"/>
                  <a:gd name="csX15" fmla="*/ 17463 w 47580"/>
                  <a:gd name="csY15" fmla="*/ 46104 h 69462"/>
                  <a:gd name="csX16" fmla="*/ 16930 w 47580"/>
                  <a:gd name="csY16" fmla="*/ 46228 h 69462"/>
                  <a:gd name="csX17" fmla="*/ 21596 w 47580"/>
                  <a:gd name="csY17" fmla="*/ 67750 h 69462"/>
                  <a:gd name="csX18" fmla="*/ 13678 w 47580"/>
                  <a:gd name="csY18" fmla="*/ 69463 h 69462"/>
                  <a:gd name="csX19" fmla="*/ 29366 w 47580"/>
                  <a:gd name="csY19" fmla="*/ 43622 h 69462"/>
                  <a:gd name="csX20" fmla="*/ 36205 w 47580"/>
                  <a:gd name="csY20" fmla="*/ 40295 h 69462"/>
                  <a:gd name="csX21" fmla="*/ 39128 w 47580"/>
                  <a:gd name="csY21" fmla="*/ 33903 h 69462"/>
                  <a:gd name="csX22" fmla="*/ 38402 w 47580"/>
                  <a:gd name="csY22" fmla="*/ 24023 h 69462"/>
                  <a:gd name="csX23" fmla="*/ 37992 w 47580"/>
                  <a:gd name="csY23" fmla="*/ 22125 h 69462"/>
                  <a:gd name="csX24" fmla="*/ 34380 w 47580"/>
                  <a:gd name="csY24" fmla="*/ 12481 h 69462"/>
                  <a:gd name="csX25" fmla="*/ 29037 w 47580"/>
                  <a:gd name="csY25" fmla="*/ 8037 h 69462"/>
                  <a:gd name="csX26" fmla="*/ 21894 w 47580"/>
                  <a:gd name="csY26" fmla="*/ 7901 h 69462"/>
                  <a:gd name="csX27" fmla="*/ 15062 w 47580"/>
                  <a:gd name="csY27" fmla="*/ 11413 h 69462"/>
                  <a:gd name="csX28" fmla="*/ 12182 w 47580"/>
                  <a:gd name="csY28" fmla="*/ 18116 h 69462"/>
                  <a:gd name="csX29" fmla="*/ 12927 w 47580"/>
                  <a:gd name="csY29" fmla="*/ 27859 h 69462"/>
                  <a:gd name="csX30" fmla="*/ 13225 w 47580"/>
                  <a:gd name="csY30" fmla="*/ 29212 h 69462"/>
                  <a:gd name="csX31" fmla="*/ 15961 w 47580"/>
                  <a:gd name="csY31" fmla="*/ 37242 h 69462"/>
                  <a:gd name="csX32" fmla="*/ 19803 w 47580"/>
                  <a:gd name="csY32" fmla="*/ 41934 h 69462"/>
                  <a:gd name="csX33" fmla="*/ 24420 w 47580"/>
                  <a:gd name="csY33" fmla="*/ 43845 h 69462"/>
                  <a:gd name="csX34" fmla="*/ 29366 w 47580"/>
                  <a:gd name="csY34" fmla="*/ 43622 h 69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7580" h="69462">
                    <a:moveTo>
                      <a:pt x="13678" y="69463"/>
                    </a:moveTo>
                    <a:lnTo>
                      <a:pt x="0" y="6535"/>
                    </a:lnTo>
                    <a:lnTo>
                      <a:pt x="6305" y="5158"/>
                    </a:lnTo>
                    <a:lnTo>
                      <a:pt x="8576" y="11736"/>
                    </a:lnTo>
                    <a:lnTo>
                      <a:pt x="9203" y="11599"/>
                    </a:lnTo>
                    <a:cubicBezTo>
                      <a:pt x="10258" y="8608"/>
                      <a:pt x="11897" y="6188"/>
                      <a:pt x="14137" y="4351"/>
                    </a:cubicBezTo>
                    <a:cubicBezTo>
                      <a:pt x="16383" y="2514"/>
                      <a:pt x="19095" y="1248"/>
                      <a:pt x="22267" y="553"/>
                    </a:cubicBezTo>
                    <a:cubicBezTo>
                      <a:pt x="26226" y="-303"/>
                      <a:pt x="29782" y="-167"/>
                      <a:pt x="32922" y="975"/>
                    </a:cubicBezTo>
                    <a:cubicBezTo>
                      <a:pt x="36056" y="2117"/>
                      <a:pt x="38793" y="4376"/>
                      <a:pt x="41095" y="7739"/>
                    </a:cubicBezTo>
                    <a:cubicBezTo>
                      <a:pt x="43404" y="11103"/>
                      <a:pt x="45191" y="15720"/>
                      <a:pt x="46469" y="21603"/>
                    </a:cubicBezTo>
                    <a:cubicBezTo>
                      <a:pt x="47673" y="27139"/>
                      <a:pt x="47897" y="31868"/>
                      <a:pt x="47152" y="35839"/>
                    </a:cubicBezTo>
                    <a:cubicBezTo>
                      <a:pt x="46414" y="39811"/>
                      <a:pt x="44850" y="42951"/>
                      <a:pt x="42467" y="45297"/>
                    </a:cubicBezTo>
                    <a:cubicBezTo>
                      <a:pt x="40084" y="47631"/>
                      <a:pt x="37061" y="49207"/>
                      <a:pt x="33400" y="50001"/>
                    </a:cubicBezTo>
                    <a:cubicBezTo>
                      <a:pt x="31358" y="50448"/>
                      <a:pt x="29385" y="50622"/>
                      <a:pt x="27479" y="50535"/>
                    </a:cubicBezTo>
                    <a:cubicBezTo>
                      <a:pt x="25580" y="50448"/>
                      <a:pt x="23793" y="50026"/>
                      <a:pt x="22111" y="49294"/>
                    </a:cubicBezTo>
                    <a:cubicBezTo>
                      <a:pt x="20454" y="48561"/>
                      <a:pt x="18891" y="47494"/>
                      <a:pt x="17463" y="46104"/>
                    </a:cubicBezTo>
                    <a:lnTo>
                      <a:pt x="16930" y="46228"/>
                    </a:lnTo>
                    <a:lnTo>
                      <a:pt x="21596" y="67750"/>
                    </a:lnTo>
                    <a:lnTo>
                      <a:pt x="13678" y="69463"/>
                    </a:lnTo>
                    <a:close/>
                    <a:moveTo>
                      <a:pt x="29366" y="43622"/>
                    </a:moveTo>
                    <a:cubicBezTo>
                      <a:pt x="32308" y="42976"/>
                      <a:pt x="34585" y="41872"/>
                      <a:pt x="36205" y="40295"/>
                    </a:cubicBezTo>
                    <a:cubicBezTo>
                      <a:pt x="37794" y="38719"/>
                      <a:pt x="38780" y="36597"/>
                      <a:pt x="39128" y="33903"/>
                    </a:cubicBezTo>
                    <a:cubicBezTo>
                      <a:pt x="39500" y="31210"/>
                      <a:pt x="39252" y="27921"/>
                      <a:pt x="38402" y="24023"/>
                    </a:cubicBezTo>
                    <a:lnTo>
                      <a:pt x="37992" y="22125"/>
                    </a:lnTo>
                    <a:cubicBezTo>
                      <a:pt x="37086" y="17979"/>
                      <a:pt x="35882" y="14777"/>
                      <a:pt x="34380" y="12481"/>
                    </a:cubicBezTo>
                    <a:cubicBezTo>
                      <a:pt x="32879" y="10209"/>
                      <a:pt x="31104" y="8720"/>
                      <a:pt x="29037" y="8037"/>
                    </a:cubicBezTo>
                    <a:cubicBezTo>
                      <a:pt x="26964" y="7355"/>
                      <a:pt x="24588" y="7305"/>
                      <a:pt x="21894" y="7901"/>
                    </a:cubicBezTo>
                    <a:cubicBezTo>
                      <a:pt x="18953" y="8546"/>
                      <a:pt x="16669" y="9713"/>
                      <a:pt x="15062" y="11413"/>
                    </a:cubicBezTo>
                    <a:cubicBezTo>
                      <a:pt x="13442" y="13114"/>
                      <a:pt x="12486" y="15348"/>
                      <a:pt x="12182" y="18116"/>
                    </a:cubicBezTo>
                    <a:cubicBezTo>
                      <a:pt x="11866" y="20883"/>
                      <a:pt x="12132" y="24135"/>
                      <a:pt x="12927" y="27859"/>
                    </a:cubicBezTo>
                    <a:lnTo>
                      <a:pt x="13225" y="29212"/>
                    </a:lnTo>
                    <a:cubicBezTo>
                      <a:pt x="13951" y="32513"/>
                      <a:pt x="14863" y="35194"/>
                      <a:pt x="15961" y="37242"/>
                    </a:cubicBezTo>
                    <a:cubicBezTo>
                      <a:pt x="17066" y="39302"/>
                      <a:pt x="18351" y="40854"/>
                      <a:pt x="19803" y="41934"/>
                    </a:cubicBezTo>
                    <a:cubicBezTo>
                      <a:pt x="21267" y="42989"/>
                      <a:pt x="22806" y="43622"/>
                      <a:pt x="24420" y="43845"/>
                    </a:cubicBezTo>
                    <a:cubicBezTo>
                      <a:pt x="26046" y="44056"/>
                      <a:pt x="27684" y="43982"/>
                      <a:pt x="29366" y="4362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7" name="Forme libre 216">
                <a:extLst>
                  <a:ext uri="{FF2B5EF4-FFF2-40B4-BE49-F238E27FC236}">
                    <a16:creationId xmlns:a16="http://schemas.microsoft.com/office/drawing/2014/main" id="{31C12189-0421-BE5F-C89D-C535B5B1C77D}"/>
                  </a:ext>
                </a:extLst>
              </p:cNvPr>
              <p:cNvSpPr/>
              <p:nvPr/>
            </p:nvSpPr>
            <p:spPr>
              <a:xfrm>
                <a:off x="5851602" y="2453823"/>
                <a:ext cx="24022" cy="52354"/>
              </a:xfrm>
              <a:custGeom>
                <a:avLst/>
                <a:gdLst>
                  <a:gd name="csX0" fmla="*/ 8564 w 24022"/>
                  <a:gd name="csY0" fmla="*/ 52354 h 52354"/>
                  <a:gd name="csX1" fmla="*/ 0 w 24022"/>
                  <a:gd name="csY1" fmla="*/ 4656 h 52354"/>
                  <a:gd name="csX2" fmla="*/ 6442 w 24022"/>
                  <a:gd name="csY2" fmla="*/ 3502 h 52354"/>
                  <a:gd name="csX3" fmla="*/ 8595 w 24022"/>
                  <a:gd name="csY3" fmla="*/ 11259 h 52354"/>
                  <a:gd name="csX4" fmla="*/ 9216 w 24022"/>
                  <a:gd name="csY4" fmla="*/ 11135 h 52354"/>
                  <a:gd name="csX5" fmla="*/ 10444 w 24022"/>
                  <a:gd name="csY5" fmla="*/ 6468 h 52354"/>
                  <a:gd name="csX6" fmla="*/ 13287 w 24022"/>
                  <a:gd name="csY6" fmla="*/ 2496 h 52354"/>
                  <a:gd name="csX7" fmla="*/ 18400 w 24022"/>
                  <a:gd name="csY7" fmla="*/ 225 h 52354"/>
                  <a:gd name="csX8" fmla="*/ 20945 w 24022"/>
                  <a:gd name="csY8" fmla="*/ 2 h 52354"/>
                  <a:gd name="csX9" fmla="*/ 22713 w 24022"/>
                  <a:gd name="csY9" fmla="*/ 200 h 52354"/>
                  <a:gd name="csX10" fmla="*/ 24023 w 24022"/>
                  <a:gd name="csY10" fmla="*/ 7548 h 52354"/>
                  <a:gd name="csX11" fmla="*/ 21032 w 24022"/>
                  <a:gd name="csY11" fmla="*/ 8069 h 52354"/>
                  <a:gd name="csX12" fmla="*/ 15906 w 24022"/>
                  <a:gd name="csY12" fmla="*/ 10080 h 52354"/>
                  <a:gd name="csX13" fmla="*/ 12765 w 24022"/>
                  <a:gd name="csY13" fmla="*/ 13679 h 52354"/>
                  <a:gd name="csX14" fmla="*/ 11450 w 24022"/>
                  <a:gd name="csY14" fmla="*/ 18594 h 52354"/>
                  <a:gd name="csX15" fmla="*/ 11791 w 24022"/>
                  <a:gd name="csY15" fmla="*/ 24353 h 52354"/>
                  <a:gd name="csX16" fmla="*/ 16563 w 24022"/>
                  <a:gd name="csY16" fmla="*/ 50927 h 52354"/>
                  <a:gd name="csX17" fmla="*/ 8564 w 24022"/>
                  <a:gd name="csY17" fmla="*/ 52354 h 52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022" h="52354">
                    <a:moveTo>
                      <a:pt x="8564" y="52354"/>
                    </a:moveTo>
                    <a:lnTo>
                      <a:pt x="0" y="4656"/>
                    </a:lnTo>
                    <a:lnTo>
                      <a:pt x="6442" y="3502"/>
                    </a:lnTo>
                    <a:lnTo>
                      <a:pt x="8595" y="11259"/>
                    </a:lnTo>
                    <a:lnTo>
                      <a:pt x="9216" y="11135"/>
                    </a:lnTo>
                    <a:cubicBezTo>
                      <a:pt x="9445" y="9534"/>
                      <a:pt x="9842" y="7982"/>
                      <a:pt x="10444" y="6468"/>
                    </a:cubicBezTo>
                    <a:cubicBezTo>
                      <a:pt x="11046" y="4966"/>
                      <a:pt x="11983" y="3638"/>
                      <a:pt x="13287" y="2496"/>
                    </a:cubicBezTo>
                    <a:cubicBezTo>
                      <a:pt x="14584" y="1367"/>
                      <a:pt x="16284" y="610"/>
                      <a:pt x="18400" y="225"/>
                    </a:cubicBezTo>
                    <a:cubicBezTo>
                      <a:pt x="19306" y="51"/>
                      <a:pt x="20150" y="-11"/>
                      <a:pt x="20945" y="2"/>
                    </a:cubicBezTo>
                    <a:cubicBezTo>
                      <a:pt x="21727" y="14"/>
                      <a:pt x="22298" y="76"/>
                      <a:pt x="22713" y="200"/>
                    </a:cubicBezTo>
                    <a:lnTo>
                      <a:pt x="24023" y="7548"/>
                    </a:lnTo>
                    <a:lnTo>
                      <a:pt x="21032" y="8069"/>
                    </a:lnTo>
                    <a:cubicBezTo>
                      <a:pt x="18971" y="8454"/>
                      <a:pt x="17258" y="9112"/>
                      <a:pt x="15906" y="10080"/>
                    </a:cubicBezTo>
                    <a:cubicBezTo>
                      <a:pt x="14547" y="11036"/>
                      <a:pt x="13510" y="12239"/>
                      <a:pt x="12765" y="13679"/>
                    </a:cubicBezTo>
                    <a:cubicBezTo>
                      <a:pt x="12033" y="15131"/>
                      <a:pt x="11593" y="16770"/>
                      <a:pt x="11450" y="18594"/>
                    </a:cubicBezTo>
                    <a:cubicBezTo>
                      <a:pt x="11319" y="20431"/>
                      <a:pt x="11425" y="22343"/>
                      <a:pt x="11791" y="24353"/>
                    </a:cubicBezTo>
                    <a:lnTo>
                      <a:pt x="16563" y="50927"/>
                    </a:lnTo>
                    <a:lnTo>
                      <a:pt x="8564" y="52354"/>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8" name="Forme libre 217">
                <a:extLst>
                  <a:ext uri="{FF2B5EF4-FFF2-40B4-BE49-F238E27FC236}">
                    <a16:creationId xmlns:a16="http://schemas.microsoft.com/office/drawing/2014/main" id="{7260FB86-1DE2-4B00-F918-65FC389017FF}"/>
                  </a:ext>
                </a:extLst>
              </p:cNvPr>
              <p:cNvSpPr/>
              <p:nvPr/>
            </p:nvSpPr>
            <p:spPr>
              <a:xfrm>
                <a:off x="5890946" y="2447376"/>
                <a:ext cx="45789" cy="50882"/>
              </a:xfrm>
              <a:custGeom>
                <a:avLst/>
                <a:gdLst>
                  <a:gd name="csX0" fmla="*/ 26519 w 45789"/>
                  <a:gd name="csY0" fmla="*/ 50522 h 50882"/>
                  <a:gd name="csX1" fmla="*/ 13871 w 45789"/>
                  <a:gd name="csY1" fmla="*/ 49592 h 50882"/>
                  <a:gd name="csX2" fmla="*/ 5121 w 45789"/>
                  <a:gd name="csY2" fmla="*/ 42418 h 50882"/>
                  <a:gd name="csX3" fmla="*/ 504 w 45789"/>
                  <a:gd name="csY3" fmla="*/ 28641 h 50882"/>
                  <a:gd name="csX4" fmla="*/ 1081 w 45789"/>
                  <a:gd name="csY4" fmla="*/ 14094 h 50882"/>
                  <a:gd name="csX5" fmla="*/ 7479 w 45789"/>
                  <a:gd name="csY5" fmla="*/ 4798 h 50882"/>
                  <a:gd name="csX6" fmla="*/ 19370 w 45789"/>
                  <a:gd name="csY6" fmla="*/ 354 h 50882"/>
                  <a:gd name="csX7" fmla="*/ 32023 w 45789"/>
                  <a:gd name="csY7" fmla="*/ 1298 h 50882"/>
                  <a:gd name="csX8" fmla="*/ 40718 w 45789"/>
                  <a:gd name="csY8" fmla="*/ 8434 h 50882"/>
                  <a:gd name="csX9" fmla="*/ 45285 w 45789"/>
                  <a:gd name="csY9" fmla="*/ 22249 h 50882"/>
                  <a:gd name="csX10" fmla="*/ 44758 w 45789"/>
                  <a:gd name="csY10" fmla="*/ 36758 h 50882"/>
                  <a:gd name="csX11" fmla="*/ 38409 w 45789"/>
                  <a:gd name="csY11" fmla="*/ 46091 h 50882"/>
                  <a:gd name="csX12" fmla="*/ 26519 w 45789"/>
                  <a:gd name="csY12" fmla="*/ 50522 h 50882"/>
                  <a:gd name="csX13" fmla="*/ 25557 w 45789"/>
                  <a:gd name="csY13" fmla="*/ 43770 h 50882"/>
                  <a:gd name="csX14" fmla="*/ 33054 w 45789"/>
                  <a:gd name="csY14" fmla="*/ 40841 h 50882"/>
                  <a:gd name="csX15" fmla="*/ 36932 w 45789"/>
                  <a:gd name="csY15" fmla="*/ 34474 h 50882"/>
                  <a:gd name="csX16" fmla="*/ 37131 w 45789"/>
                  <a:gd name="csY16" fmla="*/ 24445 h 50882"/>
                  <a:gd name="csX17" fmla="*/ 36851 w 45789"/>
                  <a:gd name="csY17" fmla="*/ 22435 h 50882"/>
                  <a:gd name="csX18" fmla="*/ 33848 w 45789"/>
                  <a:gd name="csY18" fmla="*/ 12816 h 50882"/>
                  <a:gd name="csX19" fmla="*/ 28337 w 45789"/>
                  <a:gd name="csY19" fmla="*/ 7826 h 50882"/>
                  <a:gd name="csX20" fmla="*/ 20325 w 45789"/>
                  <a:gd name="csY20" fmla="*/ 7106 h 50882"/>
                  <a:gd name="csX21" fmla="*/ 12785 w 45789"/>
                  <a:gd name="csY21" fmla="*/ 10048 h 50882"/>
                  <a:gd name="csX22" fmla="*/ 8900 w 45789"/>
                  <a:gd name="csY22" fmla="*/ 16378 h 50882"/>
                  <a:gd name="csX23" fmla="*/ 8751 w 45789"/>
                  <a:gd name="csY23" fmla="*/ 26444 h 50882"/>
                  <a:gd name="csX24" fmla="*/ 9031 w 45789"/>
                  <a:gd name="csY24" fmla="*/ 28442 h 50882"/>
                  <a:gd name="csX25" fmla="*/ 11997 w 45789"/>
                  <a:gd name="csY25" fmla="*/ 38036 h 50882"/>
                  <a:gd name="csX26" fmla="*/ 17502 w 45789"/>
                  <a:gd name="csY26" fmla="*/ 43063 h 50882"/>
                  <a:gd name="csX27" fmla="*/ 25557 w 45789"/>
                  <a:gd name="csY27" fmla="*/ 43770 h 50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5789" h="50882">
                    <a:moveTo>
                      <a:pt x="26519" y="50522"/>
                    </a:moveTo>
                    <a:cubicBezTo>
                      <a:pt x="21660" y="51217"/>
                      <a:pt x="17446" y="50907"/>
                      <a:pt x="13871" y="49592"/>
                    </a:cubicBezTo>
                    <a:cubicBezTo>
                      <a:pt x="10297" y="48276"/>
                      <a:pt x="7380" y="45880"/>
                      <a:pt x="5121" y="42418"/>
                    </a:cubicBezTo>
                    <a:cubicBezTo>
                      <a:pt x="2856" y="38955"/>
                      <a:pt x="1311" y="34362"/>
                      <a:pt x="504" y="28641"/>
                    </a:cubicBezTo>
                    <a:cubicBezTo>
                      <a:pt x="-322" y="22869"/>
                      <a:pt x="-135" y="18016"/>
                      <a:pt x="1081" y="14094"/>
                    </a:cubicBezTo>
                    <a:cubicBezTo>
                      <a:pt x="2285" y="10160"/>
                      <a:pt x="4426" y="7069"/>
                      <a:pt x="7479" y="4798"/>
                    </a:cubicBezTo>
                    <a:cubicBezTo>
                      <a:pt x="10539" y="2526"/>
                      <a:pt x="14498" y="1049"/>
                      <a:pt x="19370" y="354"/>
                    </a:cubicBezTo>
                    <a:cubicBezTo>
                      <a:pt x="24223" y="-328"/>
                      <a:pt x="28436" y="-30"/>
                      <a:pt x="32023" y="1298"/>
                    </a:cubicBezTo>
                    <a:cubicBezTo>
                      <a:pt x="35585" y="2626"/>
                      <a:pt x="38490" y="4996"/>
                      <a:pt x="40718" y="8434"/>
                    </a:cubicBezTo>
                    <a:cubicBezTo>
                      <a:pt x="42939" y="11860"/>
                      <a:pt x="44460" y="16477"/>
                      <a:pt x="45285" y="22249"/>
                    </a:cubicBezTo>
                    <a:cubicBezTo>
                      <a:pt x="46104" y="27970"/>
                      <a:pt x="45924" y="32811"/>
                      <a:pt x="44758" y="36758"/>
                    </a:cubicBezTo>
                    <a:cubicBezTo>
                      <a:pt x="43585" y="40705"/>
                      <a:pt x="41469" y="43820"/>
                      <a:pt x="38409" y="46091"/>
                    </a:cubicBezTo>
                    <a:cubicBezTo>
                      <a:pt x="35343" y="48350"/>
                      <a:pt x="31384" y="49827"/>
                      <a:pt x="26519" y="50522"/>
                    </a:cubicBezTo>
                    <a:close/>
                    <a:moveTo>
                      <a:pt x="25557" y="43770"/>
                    </a:moveTo>
                    <a:cubicBezTo>
                      <a:pt x="28660" y="43336"/>
                      <a:pt x="31161" y="42356"/>
                      <a:pt x="33054" y="40841"/>
                    </a:cubicBezTo>
                    <a:cubicBezTo>
                      <a:pt x="34952" y="39339"/>
                      <a:pt x="36237" y="37217"/>
                      <a:pt x="36932" y="34474"/>
                    </a:cubicBezTo>
                    <a:cubicBezTo>
                      <a:pt x="37627" y="31744"/>
                      <a:pt x="37702" y="28392"/>
                      <a:pt x="37131" y="24445"/>
                    </a:cubicBezTo>
                    <a:lnTo>
                      <a:pt x="36851" y="22435"/>
                    </a:lnTo>
                    <a:cubicBezTo>
                      <a:pt x="36274" y="18413"/>
                      <a:pt x="35269" y="15211"/>
                      <a:pt x="33848" y="12816"/>
                    </a:cubicBezTo>
                    <a:cubicBezTo>
                      <a:pt x="32414" y="10408"/>
                      <a:pt x="30584" y="8745"/>
                      <a:pt x="28337" y="7826"/>
                    </a:cubicBezTo>
                    <a:cubicBezTo>
                      <a:pt x="26103" y="6908"/>
                      <a:pt x="23428" y="6672"/>
                      <a:pt x="20325" y="7106"/>
                    </a:cubicBezTo>
                    <a:cubicBezTo>
                      <a:pt x="17222" y="7541"/>
                      <a:pt x="14703" y="8534"/>
                      <a:pt x="12785" y="10048"/>
                    </a:cubicBezTo>
                    <a:cubicBezTo>
                      <a:pt x="10855" y="11562"/>
                      <a:pt x="9571" y="13672"/>
                      <a:pt x="8900" y="16378"/>
                    </a:cubicBezTo>
                    <a:cubicBezTo>
                      <a:pt x="8224" y="19071"/>
                      <a:pt x="8187" y="22435"/>
                      <a:pt x="8751" y="26444"/>
                    </a:cubicBezTo>
                    <a:lnTo>
                      <a:pt x="9031" y="28442"/>
                    </a:lnTo>
                    <a:cubicBezTo>
                      <a:pt x="9602" y="32401"/>
                      <a:pt x="10582" y="35591"/>
                      <a:pt x="11997" y="38036"/>
                    </a:cubicBezTo>
                    <a:cubicBezTo>
                      <a:pt x="13387" y="40469"/>
                      <a:pt x="15224" y="42145"/>
                      <a:pt x="17502" y="43063"/>
                    </a:cubicBezTo>
                    <a:cubicBezTo>
                      <a:pt x="19773" y="43981"/>
                      <a:pt x="22466" y="44230"/>
                      <a:pt x="25557" y="43770"/>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9" name="Forme libre 218">
                <a:extLst>
                  <a:ext uri="{FF2B5EF4-FFF2-40B4-BE49-F238E27FC236}">
                    <a16:creationId xmlns:a16="http://schemas.microsoft.com/office/drawing/2014/main" id="{4A9D3CD6-5FAF-428F-8C02-EE389E7883B2}"/>
                  </a:ext>
                </a:extLst>
              </p:cNvPr>
              <p:cNvSpPr/>
              <p:nvPr/>
            </p:nvSpPr>
            <p:spPr>
              <a:xfrm>
                <a:off x="5951867" y="2440443"/>
                <a:ext cx="40785" cy="50790"/>
              </a:xfrm>
              <a:custGeom>
                <a:avLst/>
                <a:gdLst>
                  <a:gd name="csX0" fmla="*/ 22294 w 40785"/>
                  <a:gd name="csY0" fmla="*/ 50580 h 50790"/>
                  <a:gd name="csX1" fmla="*/ 13482 w 40785"/>
                  <a:gd name="csY1" fmla="*/ 50443 h 50790"/>
                  <a:gd name="csX2" fmla="*/ 6947 w 40785"/>
                  <a:gd name="csY2" fmla="*/ 48122 h 50790"/>
                  <a:gd name="csX3" fmla="*/ 2734 w 40785"/>
                  <a:gd name="csY3" fmla="*/ 43915 h 50790"/>
                  <a:gd name="csX4" fmla="*/ 853 w 40785"/>
                  <a:gd name="csY4" fmla="*/ 37982 h 50790"/>
                  <a:gd name="csX5" fmla="*/ 760 w 40785"/>
                  <a:gd name="csY5" fmla="*/ 37113 h 50790"/>
                  <a:gd name="csX6" fmla="*/ 785 w 40785"/>
                  <a:gd name="csY6" fmla="*/ 36431 h 50790"/>
                  <a:gd name="csX7" fmla="*/ 8766 w 40785"/>
                  <a:gd name="csY7" fmla="*/ 35624 h 50790"/>
                  <a:gd name="csX8" fmla="*/ 8729 w 40785"/>
                  <a:gd name="csY8" fmla="*/ 36269 h 50790"/>
                  <a:gd name="csX9" fmla="*/ 8791 w 40785"/>
                  <a:gd name="csY9" fmla="*/ 36828 h 50790"/>
                  <a:gd name="csX10" fmla="*/ 10987 w 40785"/>
                  <a:gd name="csY10" fmla="*/ 41706 h 50790"/>
                  <a:gd name="csX11" fmla="*/ 15698 w 40785"/>
                  <a:gd name="csY11" fmla="*/ 43828 h 50790"/>
                  <a:gd name="csX12" fmla="*/ 22083 w 40785"/>
                  <a:gd name="csY12" fmla="*/ 43927 h 50790"/>
                  <a:gd name="csX13" fmla="*/ 27607 w 40785"/>
                  <a:gd name="csY13" fmla="*/ 42599 h 50790"/>
                  <a:gd name="csX14" fmla="*/ 31454 w 40785"/>
                  <a:gd name="csY14" fmla="*/ 39794 h 50790"/>
                  <a:gd name="csX15" fmla="*/ 32553 w 40785"/>
                  <a:gd name="csY15" fmla="*/ 35562 h 50790"/>
                  <a:gd name="csX16" fmla="*/ 30114 w 40785"/>
                  <a:gd name="csY16" fmla="*/ 31131 h 50790"/>
                  <a:gd name="csX17" fmla="*/ 24684 w 40785"/>
                  <a:gd name="csY17" fmla="*/ 29120 h 50790"/>
                  <a:gd name="csX18" fmla="*/ 17789 w 40785"/>
                  <a:gd name="csY18" fmla="*/ 27867 h 50790"/>
                  <a:gd name="csX19" fmla="*/ 11751 w 40785"/>
                  <a:gd name="csY19" fmla="*/ 26625 h 50790"/>
                  <a:gd name="csX20" fmla="*/ 6234 w 40785"/>
                  <a:gd name="csY20" fmla="*/ 24677 h 50790"/>
                  <a:gd name="csX21" fmla="*/ 2094 w 40785"/>
                  <a:gd name="csY21" fmla="*/ 21251 h 50790"/>
                  <a:gd name="csX22" fmla="*/ 78 w 40785"/>
                  <a:gd name="csY22" fmla="*/ 15467 h 50790"/>
                  <a:gd name="csX23" fmla="*/ 841 w 40785"/>
                  <a:gd name="csY23" fmla="*/ 9659 h 50790"/>
                  <a:gd name="csX24" fmla="*/ 4223 w 40785"/>
                  <a:gd name="csY24" fmla="*/ 5054 h 50790"/>
                  <a:gd name="csX25" fmla="*/ 9976 w 40785"/>
                  <a:gd name="csY25" fmla="*/ 1839 h 50790"/>
                  <a:gd name="csX26" fmla="*/ 17721 w 40785"/>
                  <a:gd name="csY26" fmla="*/ 189 h 50790"/>
                  <a:gd name="csX27" fmla="*/ 25850 w 40785"/>
                  <a:gd name="csY27" fmla="*/ 400 h 50790"/>
                  <a:gd name="csX28" fmla="*/ 31851 w 40785"/>
                  <a:gd name="csY28" fmla="*/ 2671 h 50790"/>
                  <a:gd name="csX29" fmla="*/ 35662 w 40785"/>
                  <a:gd name="csY29" fmla="*/ 6506 h 50790"/>
                  <a:gd name="csX30" fmla="*/ 37257 w 40785"/>
                  <a:gd name="csY30" fmla="*/ 11396 h 50790"/>
                  <a:gd name="csX31" fmla="*/ 37362 w 40785"/>
                  <a:gd name="csY31" fmla="*/ 12439 h 50790"/>
                  <a:gd name="csX32" fmla="*/ 37362 w 40785"/>
                  <a:gd name="csY32" fmla="*/ 13233 h 50790"/>
                  <a:gd name="csX33" fmla="*/ 29481 w 40785"/>
                  <a:gd name="csY33" fmla="*/ 14015 h 50790"/>
                  <a:gd name="csX34" fmla="*/ 29375 w 40785"/>
                  <a:gd name="csY34" fmla="*/ 13010 h 50790"/>
                  <a:gd name="csX35" fmla="*/ 28054 w 40785"/>
                  <a:gd name="csY35" fmla="*/ 9584 h 50790"/>
                  <a:gd name="csX36" fmla="*/ 24473 w 40785"/>
                  <a:gd name="csY36" fmla="*/ 7151 h 50790"/>
                  <a:gd name="csX37" fmla="*/ 17913 w 40785"/>
                  <a:gd name="csY37" fmla="*/ 6742 h 50790"/>
                  <a:gd name="csX38" fmla="*/ 13377 w 40785"/>
                  <a:gd name="csY38" fmla="*/ 7611 h 50790"/>
                  <a:gd name="csX39" fmla="*/ 10299 w 40785"/>
                  <a:gd name="csY39" fmla="*/ 9212 h 50790"/>
                  <a:gd name="csX40" fmla="*/ 8555 w 40785"/>
                  <a:gd name="csY40" fmla="*/ 11421 h 50790"/>
                  <a:gd name="csX41" fmla="*/ 8182 w 40785"/>
                  <a:gd name="csY41" fmla="*/ 14102 h 50790"/>
                  <a:gd name="csX42" fmla="*/ 10112 w 40785"/>
                  <a:gd name="csY42" fmla="*/ 17627 h 50790"/>
                  <a:gd name="csX43" fmla="*/ 14500 w 40785"/>
                  <a:gd name="csY43" fmla="*/ 19315 h 50790"/>
                  <a:gd name="csX44" fmla="*/ 20309 w 40785"/>
                  <a:gd name="csY44" fmla="*/ 20581 h 50790"/>
                  <a:gd name="csX45" fmla="*/ 27067 w 40785"/>
                  <a:gd name="csY45" fmla="*/ 21810 h 50790"/>
                  <a:gd name="csX46" fmla="*/ 33440 w 40785"/>
                  <a:gd name="csY46" fmla="*/ 23622 h 50790"/>
                  <a:gd name="csX47" fmla="*/ 38330 w 40785"/>
                  <a:gd name="csY47" fmla="*/ 27159 h 50790"/>
                  <a:gd name="csX48" fmla="*/ 40689 w 40785"/>
                  <a:gd name="csY48" fmla="*/ 33638 h 50790"/>
                  <a:gd name="csX49" fmla="*/ 39894 w 40785"/>
                  <a:gd name="csY49" fmla="*/ 40477 h 50790"/>
                  <a:gd name="csX50" fmla="*/ 36183 w 40785"/>
                  <a:gd name="csY50" fmla="*/ 45578 h 50790"/>
                  <a:gd name="csX51" fmla="*/ 30145 w 40785"/>
                  <a:gd name="csY51" fmla="*/ 48904 h 50790"/>
                  <a:gd name="csX52" fmla="*/ 22294 w 40785"/>
                  <a:gd name="csY52" fmla="*/ 50580 h 50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40785" h="50790">
                    <a:moveTo>
                      <a:pt x="22294" y="50580"/>
                    </a:moveTo>
                    <a:cubicBezTo>
                      <a:pt x="18987" y="50903"/>
                      <a:pt x="16051" y="50853"/>
                      <a:pt x="13482" y="50443"/>
                    </a:cubicBezTo>
                    <a:cubicBezTo>
                      <a:pt x="10894" y="50009"/>
                      <a:pt x="8741" y="49240"/>
                      <a:pt x="6947" y="48122"/>
                    </a:cubicBezTo>
                    <a:cubicBezTo>
                      <a:pt x="5179" y="47005"/>
                      <a:pt x="3758" y="45603"/>
                      <a:pt x="2734" y="43915"/>
                    </a:cubicBezTo>
                    <a:cubicBezTo>
                      <a:pt x="1697" y="42227"/>
                      <a:pt x="1077" y="40253"/>
                      <a:pt x="853" y="37982"/>
                    </a:cubicBezTo>
                    <a:cubicBezTo>
                      <a:pt x="816" y="37684"/>
                      <a:pt x="791" y="37399"/>
                      <a:pt x="760" y="37113"/>
                    </a:cubicBezTo>
                    <a:cubicBezTo>
                      <a:pt x="735" y="36840"/>
                      <a:pt x="735" y="36617"/>
                      <a:pt x="785" y="36431"/>
                    </a:cubicBezTo>
                    <a:lnTo>
                      <a:pt x="8766" y="35624"/>
                    </a:lnTo>
                    <a:cubicBezTo>
                      <a:pt x="8722" y="35872"/>
                      <a:pt x="8704" y="36096"/>
                      <a:pt x="8729" y="36269"/>
                    </a:cubicBezTo>
                    <a:cubicBezTo>
                      <a:pt x="8753" y="36455"/>
                      <a:pt x="8772" y="36642"/>
                      <a:pt x="8791" y="36828"/>
                    </a:cubicBezTo>
                    <a:cubicBezTo>
                      <a:pt x="9057" y="38963"/>
                      <a:pt x="9796" y="40589"/>
                      <a:pt x="10987" y="41706"/>
                    </a:cubicBezTo>
                    <a:cubicBezTo>
                      <a:pt x="12185" y="42810"/>
                      <a:pt x="13755" y="43518"/>
                      <a:pt x="15698" y="43828"/>
                    </a:cubicBezTo>
                    <a:cubicBezTo>
                      <a:pt x="17640" y="44113"/>
                      <a:pt x="19769" y="44163"/>
                      <a:pt x="22083" y="43927"/>
                    </a:cubicBezTo>
                    <a:cubicBezTo>
                      <a:pt x="24107" y="43716"/>
                      <a:pt x="25944" y="43269"/>
                      <a:pt x="27607" y="42599"/>
                    </a:cubicBezTo>
                    <a:cubicBezTo>
                      <a:pt x="29270" y="41904"/>
                      <a:pt x="30548" y="40961"/>
                      <a:pt x="31454" y="39794"/>
                    </a:cubicBezTo>
                    <a:cubicBezTo>
                      <a:pt x="32354" y="38628"/>
                      <a:pt x="32720" y="37213"/>
                      <a:pt x="32553" y="35562"/>
                    </a:cubicBezTo>
                    <a:cubicBezTo>
                      <a:pt x="32342" y="33551"/>
                      <a:pt x="31541" y="32062"/>
                      <a:pt x="30114" y="31131"/>
                    </a:cubicBezTo>
                    <a:cubicBezTo>
                      <a:pt x="28687" y="30200"/>
                      <a:pt x="26887" y="29517"/>
                      <a:pt x="24684" y="29120"/>
                    </a:cubicBezTo>
                    <a:cubicBezTo>
                      <a:pt x="22487" y="28735"/>
                      <a:pt x="20185" y="28313"/>
                      <a:pt x="17789" y="27867"/>
                    </a:cubicBezTo>
                    <a:cubicBezTo>
                      <a:pt x="15797" y="27519"/>
                      <a:pt x="13768" y="27109"/>
                      <a:pt x="11751" y="26625"/>
                    </a:cubicBezTo>
                    <a:cubicBezTo>
                      <a:pt x="9715" y="26141"/>
                      <a:pt x="7891" y="25496"/>
                      <a:pt x="6234" y="24677"/>
                    </a:cubicBezTo>
                    <a:cubicBezTo>
                      <a:pt x="4577" y="23858"/>
                      <a:pt x="3193" y="22703"/>
                      <a:pt x="2094" y="21251"/>
                    </a:cubicBezTo>
                    <a:cubicBezTo>
                      <a:pt x="984" y="19787"/>
                      <a:pt x="326" y="17850"/>
                      <a:pt x="78" y="15467"/>
                    </a:cubicBezTo>
                    <a:cubicBezTo>
                      <a:pt x="-146" y="13332"/>
                      <a:pt x="115" y="11396"/>
                      <a:pt x="841" y="9659"/>
                    </a:cubicBezTo>
                    <a:cubicBezTo>
                      <a:pt x="1567" y="7921"/>
                      <a:pt x="2690" y="6382"/>
                      <a:pt x="4223" y="5054"/>
                    </a:cubicBezTo>
                    <a:cubicBezTo>
                      <a:pt x="5762" y="3726"/>
                      <a:pt x="7674" y="2658"/>
                      <a:pt x="9976" y="1839"/>
                    </a:cubicBezTo>
                    <a:cubicBezTo>
                      <a:pt x="12266" y="1020"/>
                      <a:pt x="14847" y="486"/>
                      <a:pt x="17721" y="189"/>
                    </a:cubicBezTo>
                    <a:cubicBezTo>
                      <a:pt x="20780" y="-122"/>
                      <a:pt x="23486" y="-47"/>
                      <a:pt x="25850" y="400"/>
                    </a:cubicBezTo>
                    <a:cubicBezTo>
                      <a:pt x="28202" y="846"/>
                      <a:pt x="30213" y="1591"/>
                      <a:pt x="31851" y="2671"/>
                    </a:cubicBezTo>
                    <a:cubicBezTo>
                      <a:pt x="33508" y="3738"/>
                      <a:pt x="34781" y="5017"/>
                      <a:pt x="35662" y="6506"/>
                    </a:cubicBezTo>
                    <a:cubicBezTo>
                      <a:pt x="36562" y="7983"/>
                      <a:pt x="37089" y="9609"/>
                      <a:pt x="37257" y="11396"/>
                    </a:cubicBezTo>
                    <a:cubicBezTo>
                      <a:pt x="37313" y="11756"/>
                      <a:pt x="37337" y="12104"/>
                      <a:pt x="37362" y="12439"/>
                    </a:cubicBezTo>
                    <a:cubicBezTo>
                      <a:pt x="37412" y="12774"/>
                      <a:pt x="37406" y="13047"/>
                      <a:pt x="37362" y="13233"/>
                    </a:cubicBezTo>
                    <a:lnTo>
                      <a:pt x="29481" y="14015"/>
                    </a:lnTo>
                    <a:lnTo>
                      <a:pt x="29375" y="13010"/>
                    </a:lnTo>
                    <a:cubicBezTo>
                      <a:pt x="29245" y="11793"/>
                      <a:pt x="28811" y="10639"/>
                      <a:pt x="28054" y="9584"/>
                    </a:cubicBezTo>
                    <a:cubicBezTo>
                      <a:pt x="27309" y="8504"/>
                      <a:pt x="26111" y="7698"/>
                      <a:pt x="24473" y="7151"/>
                    </a:cubicBezTo>
                    <a:cubicBezTo>
                      <a:pt x="22853" y="6605"/>
                      <a:pt x="20656" y="6469"/>
                      <a:pt x="17913" y="6742"/>
                    </a:cubicBezTo>
                    <a:cubicBezTo>
                      <a:pt x="16144" y="6928"/>
                      <a:pt x="14630" y="7214"/>
                      <a:pt x="13377" y="7611"/>
                    </a:cubicBezTo>
                    <a:cubicBezTo>
                      <a:pt x="12111" y="8020"/>
                      <a:pt x="11087" y="8554"/>
                      <a:pt x="10299" y="9212"/>
                    </a:cubicBezTo>
                    <a:cubicBezTo>
                      <a:pt x="9498" y="9894"/>
                      <a:pt x="8915" y="10627"/>
                      <a:pt x="8555" y="11421"/>
                    </a:cubicBezTo>
                    <a:cubicBezTo>
                      <a:pt x="8213" y="12240"/>
                      <a:pt x="8083" y="13134"/>
                      <a:pt x="8182" y="14102"/>
                    </a:cubicBezTo>
                    <a:cubicBezTo>
                      <a:pt x="8350" y="15691"/>
                      <a:pt x="8983" y="16870"/>
                      <a:pt x="10112" y="17627"/>
                    </a:cubicBezTo>
                    <a:cubicBezTo>
                      <a:pt x="11236" y="18372"/>
                      <a:pt x="12694" y="18930"/>
                      <a:pt x="14500" y="19315"/>
                    </a:cubicBezTo>
                    <a:cubicBezTo>
                      <a:pt x="16293" y="19687"/>
                      <a:pt x="18236" y="20109"/>
                      <a:pt x="20309" y="20581"/>
                    </a:cubicBezTo>
                    <a:cubicBezTo>
                      <a:pt x="22512" y="20978"/>
                      <a:pt x="24764" y="21388"/>
                      <a:pt x="27067" y="21810"/>
                    </a:cubicBezTo>
                    <a:cubicBezTo>
                      <a:pt x="29357" y="22232"/>
                      <a:pt x="31479" y="22840"/>
                      <a:pt x="33440" y="23622"/>
                    </a:cubicBezTo>
                    <a:cubicBezTo>
                      <a:pt x="35401" y="24416"/>
                      <a:pt x="37033" y="25595"/>
                      <a:pt x="38330" y="27159"/>
                    </a:cubicBezTo>
                    <a:cubicBezTo>
                      <a:pt x="39627" y="28723"/>
                      <a:pt x="40422" y="30895"/>
                      <a:pt x="40689" y="33638"/>
                    </a:cubicBezTo>
                    <a:cubicBezTo>
                      <a:pt x="40949" y="36195"/>
                      <a:pt x="40682" y="38491"/>
                      <a:pt x="39894" y="40477"/>
                    </a:cubicBezTo>
                    <a:cubicBezTo>
                      <a:pt x="39112" y="42475"/>
                      <a:pt x="37884" y="44176"/>
                      <a:pt x="36183" y="45578"/>
                    </a:cubicBezTo>
                    <a:cubicBezTo>
                      <a:pt x="34508" y="46968"/>
                      <a:pt x="32503" y="48085"/>
                      <a:pt x="30145" y="48904"/>
                    </a:cubicBezTo>
                    <a:cubicBezTo>
                      <a:pt x="27774" y="49724"/>
                      <a:pt x="25168" y="50295"/>
                      <a:pt x="22294" y="50580"/>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0" name="Forme libre 219">
                <a:extLst>
                  <a:ext uri="{FF2B5EF4-FFF2-40B4-BE49-F238E27FC236}">
                    <a16:creationId xmlns:a16="http://schemas.microsoft.com/office/drawing/2014/main" id="{9F874C8D-FC69-8E3B-073D-D84E3B4D6510}"/>
                  </a:ext>
                </a:extLst>
              </p:cNvPr>
              <p:cNvSpPr/>
              <p:nvPr/>
            </p:nvSpPr>
            <p:spPr>
              <a:xfrm>
                <a:off x="6009101" y="2435684"/>
                <a:ext cx="43622" cy="66770"/>
              </a:xfrm>
              <a:custGeom>
                <a:avLst/>
                <a:gdLst>
                  <a:gd name="csX0" fmla="*/ 3661 w 43622"/>
                  <a:gd name="csY0" fmla="*/ 66770 h 66770"/>
                  <a:gd name="csX1" fmla="*/ 0 w 43622"/>
                  <a:gd name="csY1" fmla="*/ 2465 h 66770"/>
                  <a:gd name="csX2" fmla="*/ 6435 w 43622"/>
                  <a:gd name="csY2" fmla="*/ 2093 h 66770"/>
                  <a:gd name="csX3" fmla="*/ 7658 w 43622"/>
                  <a:gd name="csY3" fmla="*/ 8944 h 66770"/>
                  <a:gd name="csX4" fmla="*/ 8291 w 43622"/>
                  <a:gd name="csY4" fmla="*/ 8907 h 66770"/>
                  <a:gd name="csX5" fmla="*/ 14298 w 43622"/>
                  <a:gd name="csY5" fmla="*/ 2527 h 66770"/>
                  <a:gd name="csX6" fmla="*/ 22924 w 43622"/>
                  <a:gd name="csY6" fmla="*/ 45 h 66770"/>
                  <a:gd name="csX7" fmla="*/ 33375 w 43622"/>
                  <a:gd name="csY7" fmla="*/ 2130 h 66770"/>
                  <a:gd name="csX8" fmla="*/ 40388 w 43622"/>
                  <a:gd name="csY8" fmla="*/ 10073 h 66770"/>
                  <a:gd name="csX9" fmla="*/ 43528 w 43622"/>
                  <a:gd name="csY9" fmla="*/ 24620 h 66770"/>
                  <a:gd name="csX10" fmla="*/ 41983 w 43622"/>
                  <a:gd name="csY10" fmla="*/ 38782 h 66770"/>
                  <a:gd name="csX11" fmla="*/ 35882 w 43622"/>
                  <a:gd name="csY11" fmla="*/ 47383 h 66770"/>
                  <a:gd name="csX12" fmla="*/ 26189 w 43622"/>
                  <a:gd name="csY12" fmla="*/ 50622 h 66770"/>
                  <a:gd name="csX13" fmla="*/ 20268 w 43622"/>
                  <a:gd name="csY13" fmla="*/ 50225 h 66770"/>
                  <a:gd name="csX14" fmla="*/ 15148 w 43622"/>
                  <a:gd name="csY14" fmla="*/ 48165 h 66770"/>
                  <a:gd name="csX15" fmla="*/ 11059 w 43622"/>
                  <a:gd name="csY15" fmla="*/ 44280 h 66770"/>
                  <a:gd name="csX16" fmla="*/ 10513 w 43622"/>
                  <a:gd name="csY16" fmla="*/ 44317 h 66770"/>
                  <a:gd name="csX17" fmla="*/ 11766 w 43622"/>
                  <a:gd name="csY17" fmla="*/ 66298 h 66770"/>
                  <a:gd name="csX18" fmla="*/ 3661 w 43622"/>
                  <a:gd name="csY18" fmla="*/ 66770 h 66770"/>
                  <a:gd name="csX19" fmla="*/ 23210 w 43622"/>
                  <a:gd name="csY19" fmla="*/ 43684 h 66770"/>
                  <a:gd name="csX20" fmla="*/ 30471 w 43622"/>
                  <a:gd name="csY20" fmla="*/ 41475 h 66770"/>
                  <a:gd name="csX21" fmla="*/ 34374 w 43622"/>
                  <a:gd name="csY21" fmla="*/ 35617 h 66770"/>
                  <a:gd name="csX22" fmla="*/ 35193 w 43622"/>
                  <a:gd name="csY22" fmla="*/ 25737 h 66770"/>
                  <a:gd name="csX23" fmla="*/ 35075 w 43622"/>
                  <a:gd name="csY23" fmla="*/ 23801 h 66770"/>
                  <a:gd name="csX24" fmla="*/ 33028 w 43622"/>
                  <a:gd name="csY24" fmla="*/ 13722 h 66770"/>
                  <a:gd name="csX25" fmla="*/ 28429 w 43622"/>
                  <a:gd name="csY25" fmla="*/ 8497 h 66770"/>
                  <a:gd name="csX26" fmla="*/ 21398 w 43622"/>
                  <a:gd name="csY26" fmla="*/ 7244 h 66770"/>
                  <a:gd name="csX27" fmla="*/ 14106 w 43622"/>
                  <a:gd name="csY27" fmla="*/ 9639 h 66770"/>
                  <a:gd name="csX28" fmla="*/ 10221 w 43622"/>
                  <a:gd name="csY28" fmla="*/ 15820 h 66770"/>
                  <a:gd name="csX29" fmla="*/ 9433 w 43622"/>
                  <a:gd name="csY29" fmla="*/ 25551 h 66770"/>
                  <a:gd name="csX30" fmla="*/ 9507 w 43622"/>
                  <a:gd name="csY30" fmla="*/ 26928 h 66770"/>
                  <a:gd name="csX31" fmla="*/ 10960 w 43622"/>
                  <a:gd name="csY31" fmla="*/ 35294 h 66770"/>
                  <a:gd name="csX32" fmla="*/ 14031 w 43622"/>
                  <a:gd name="csY32" fmla="*/ 40519 h 66770"/>
                  <a:gd name="csX33" fmla="*/ 18289 w 43622"/>
                  <a:gd name="csY33" fmla="*/ 43138 h 66770"/>
                  <a:gd name="csX34" fmla="*/ 23210 w 43622"/>
                  <a:gd name="csY34" fmla="*/ 43684 h 667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3622" h="66770">
                    <a:moveTo>
                      <a:pt x="3661" y="66770"/>
                    </a:moveTo>
                    <a:lnTo>
                      <a:pt x="0" y="2465"/>
                    </a:lnTo>
                    <a:lnTo>
                      <a:pt x="6435" y="2093"/>
                    </a:lnTo>
                    <a:lnTo>
                      <a:pt x="7658" y="8944"/>
                    </a:lnTo>
                    <a:lnTo>
                      <a:pt x="8291" y="8907"/>
                    </a:lnTo>
                    <a:cubicBezTo>
                      <a:pt x="9793" y="6114"/>
                      <a:pt x="11804" y="3992"/>
                      <a:pt x="14298" y="2527"/>
                    </a:cubicBezTo>
                    <a:cubicBezTo>
                      <a:pt x="16799" y="1063"/>
                      <a:pt x="19673" y="231"/>
                      <a:pt x="22924" y="45"/>
                    </a:cubicBezTo>
                    <a:cubicBezTo>
                      <a:pt x="26971" y="-191"/>
                      <a:pt x="30458" y="504"/>
                      <a:pt x="33375" y="2130"/>
                    </a:cubicBezTo>
                    <a:cubicBezTo>
                      <a:pt x="36310" y="3743"/>
                      <a:pt x="38644" y="6387"/>
                      <a:pt x="40388" y="10073"/>
                    </a:cubicBezTo>
                    <a:cubicBezTo>
                      <a:pt x="42138" y="13760"/>
                      <a:pt x="43180" y="18613"/>
                      <a:pt x="43528" y="24620"/>
                    </a:cubicBezTo>
                    <a:cubicBezTo>
                      <a:pt x="43851" y="30267"/>
                      <a:pt x="43348" y="34984"/>
                      <a:pt x="41983" y="38782"/>
                    </a:cubicBezTo>
                    <a:cubicBezTo>
                      <a:pt x="40623" y="42580"/>
                      <a:pt x="38588" y="45447"/>
                      <a:pt x="35882" y="47383"/>
                    </a:cubicBezTo>
                    <a:cubicBezTo>
                      <a:pt x="33164" y="49332"/>
                      <a:pt x="29925" y="50411"/>
                      <a:pt x="26189" y="50622"/>
                    </a:cubicBezTo>
                    <a:cubicBezTo>
                      <a:pt x="24110" y="50747"/>
                      <a:pt x="22130" y="50610"/>
                      <a:pt x="20268" y="50225"/>
                    </a:cubicBezTo>
                    <a:cubicBezTo>
                      <a:pt x="18382" y="49841"/>
                      <a:pt x="16694" y="49158"/>
                      <a:pt x="15148" y="48165"/>
                    </a:cubicBezTo>
                    <a:cubicBezTo>
                      <a:pt x="13628" y="47172"/>
                      <a:pt x="12250" y="45869"/>
                      <a:pt x="11059" y="44280"/>
                    </a:cubicBezTo>
                    <a:lnTo>
                      <a:pt x="10513" y="44317"/>
                    </a:lnTo>
                    <a:lnTo>
                      <a:pt x="11766" y="66298"/>
                    </a:lnTo>
                    <a:lnTo>
                      <a:pt x="3661" y="66770"/>
                    </a:lnTo>
                    <a:close/>
                    <a:moveTo>
                      <a:pt x="23210" y="43684"/>
                    </a:moveTo>
                    <a:cubicBezTo>
                      <a:pt x="26213" y="43511"/>
                      <a:pt x="28621" y="42778"/>
                      <a:pt x="30471" y="41475"/>
                    </a:cubicBezTo>
                    <a:cubicBezTo>
                      <a:pt x="32283" y="40159"/>
                      <a:pt x="33598" y="38211"/>
                      <a:pt x="34374" y="35617"/>
                    </a:cubicBezTo>
                    <a:cubicBezTo>
                      <a:pt x="35144" y="33023"/>
                      <a:pt x="35429" y="29734"/>
                      <a:pt x="35193" y="25737"/>
                    </a:cubicBezTo>
                    <a:lnTo>
                      <a:pt x="35075" y="23801"/>
                    </a:lnTo>
                    <a:cubicBezTo>
                      <a:pt x="34840" y="19581"/>
                      <a:pt x="34169" y="16217"/>
                      <a:pt x="33028" y="13722"/>
                    </a:cubicBezTo>
                    <a:cubicBezTo>
                      <a:pt x="31898" y="11240"/>
                      <a:pt x="30371" y="9502"/>
                      <a:pt x="28429" y="8497"/>
                    </a:cubicBezTo>
                    <a:cubicBezTo>
                      <a:pt x="26499" y="7504"/>
                      <a:pt x="24153" y="7082"/>
                      <a:pt x="21398" y="7244"/>
                    </a:cubicBezTo>
                    <a:cubicBezTo>
                      <a:pt x="18388" y="7417"/>
                      <a:pt x="15961" y="8212"/>
                      <a:pt x="14106" y="9639"/>
                    </a:cubicBezTo>
                    <a:cubicBezTo>
                      <a:pt x="12250" y="11066"/>
                      <a:pt x="10953" y="13127"/>
                      <a:pt x="10221" y="15820"/>
                    </a:cubicBezTo>
                    <a:cubicBezTo>
                      <a:pt x="9470" y="18501"/>
                      <a:pt x="9216" y="21753"/>
                      <a:pt x="9433" y="25551"/>
                    </a:cubicBezTo>
                    <a:lnTo>
                      <a:pt x="9507" y="26928"/>
                    </a:lnTo>
                    <a:cubicBezTo>
                      <a:pt x="9694" y="30304"/>
                      <a:pt x="10184" y="33085"/>
                      <a:pt x="10960" y="35294"/>
                    </a:cubicBezTo>
                    <a:cubicBezTo>
                      <a:pt x="11729" y="37503"/>
                      <a:pt x="12759" y="39241"/>
                      <a:pt x="14031" y="40519"/>
                    </a:cubicBezTo>
                    <a:cubicBezTo>
                      <a:pt x="15304" y="41798"/>
                      <a:pt x="16706" y="42667"/>
                      <a:pt x="18289" y="43138"/>
                    </a:cubicBezTo>
                    <a:cubicBezTo>
                      <a:pt x="19846" y="43597"/>
                      <a:pt x="21485" y="43784"/>
                      <a:pt x="23210" y="43684"/>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1" name="Forme libre 220">
                <a:extLst>
                  <a:ext uri="{FF2B5EF4-FFF2-40B4-BE49-F238E27FC236}">
                    <a16:creationId xmlns:a16="http://schemas.microsoft.com/office/drawing/2014/main" id="{84EFF274-129A-91C4-4C52-7D7CF4A00887}"/>
                  </a:ext>
                </a:extLst>
              </p:cNvPr>
              <p:cNvSpPr/>
              <p:nvPr/>
            </p:nvSpPr>
            <p:spPr>
              <a:xfrm>
                <a:off x="6068863" y="2416726"/>
                <a:ext cx="43247" cy="67696"/>
              </a:xfrm>
              <a:custGeom>
                <a:avLst/>
                <a:gdLst>
                  <a:gd name="csX0" fmla="*/ 22458 w 43247"/>
                  <a:gd name="csY0" fmla="*/ 67693 h 67696"/>
                  <a:gd name="csX1" fmla="*/ 10301 w 43247"/>
                  <a:gd name="csY1" fmla="*/ 65124 h 67696"/>
                  <a:gd name="csX2" fmla="*/ 2730 w 43247"/>
                  <a:gd name="csY2" fmla="*/ 56883 h 67696"/>
                  <a:gd name="csX3" fmla="*/ 6 w 43247"/>
                  <a:gd name="csY3" fmla="*/ 42647 h 67696"/>
                  <a:gd name="csX4" fmla="*/ 2339 w 43247"/>
                  <a:gd name="csY4" fmla="*/ 28286 h 67696"/>
                  <a:gd name="csX5" fmla="*/ 9743 w 43247"/>
                  <a:gd name="csY5" fmla="*/ 19896 h 67696"/>
                  <a:gd name="csX6" fmla="*/ 22148 w 43247"/>
                  <a:gd name="csY6" fmla="*/ 17004 h 67696"/>
                  <a:gd name="csX7" fmla="*/ 33616 w 43247"/>
                  <a:gd name="csY7" fmla="*/ 19486 h 67696"/>
                  <a:gd name="csX8" fmla="*/ 40679 w 43247"/>
                  <a:gd name="csY8" fmla="*/ 27219 h 67696"/>
                  <a:gd name="csX9" fmla="*/ 43186 w 43247"/>
                  <a:gd name="csY9" fmla="*/ 40226 h 67696"/>
                  <a:gd name="csX10" fmla="*/ 43248 w 43247"/>
                  <a:gd name="csY10" fmla="*/ 44099 h 67696"/>
                  <a:gd name="csX11" fmla="*/ 8415 w 43247"/>
                  <a:gd name="csY11" fmla="*/ 44558 h 67696"/>
                  <a:gd name="csX12" fmla="*/ 10245 w 43247"/>
                  <a:gd name="csY12" fmla="*/ 54065 h 67696"/>
                  <a:gd name="csX13" fmla="*/ 14881 w 43247"/>
                  <a:gd name="csY13" fmla="*/ 59452 h 67696"/>
                  <a:gd name="csX14" fmla="*/ 22539 w 43247"/>
                  <a:gd name="csY14" fmla="*/ 61053 h 67696"/>
                  <a:gd name="csX15" fmla="*/ 28025 w 43247"/>
                  <a:gd name="csY15" fmla="*/ 60197 h 67696"/>
                  <a:gd name="csX16" fmla="*/ 31947 w 43247"/>
                  <a:gd name="csY16" fmla="*/ 57888 h 67696"/>
                  <a:gd name="csX17" fmla="*/ 34355 w 43247"/>
                  <a:gd name="csY17" fmla="*/ 54351 h 67696"/>
                  <a:gd name="csX18" fmla="*/ 35205 w 43247"/>
                  <a:gd name="csY18" fmla="*/ 49920 h 67696"/>
                  <a:gd name="csX19" fmla="*/ 43136 w 43247"/>
                  <a:gd name="csY19" fmla="*/ 49808 h 67696"/>
                  <a:gd name="csX20" fmla="*/ 41759 w 43247"/>
                  <a:gd name="csY20" fmla="*/ 56982 h 67696"/>
                  <a:gd name="csX21" fmla="*/ 37768 w 43247"/>
                  <a:gd name="csY21" fmla="*/ 62605 h 67696"/>
                  <a:gd name="csX22" fmla="*/ 31277 w 43247"/>
                  <a:gd name="csY22" fmla="*/ 66278 h 67696"/>
                  <a:gd name="csX23" fmla="*/ 22458 w 43247"/>
                  <a:gd name="csY23" fmla="*/ 67693 h 67696"/>
                  <a:gd name="csX24" fmla="*/ 8520 w 43247"/>
                  <a:gd name="csY24" fmla="*/ 38476 h 67696"/>
                  <a:gd name="csX25" fmla="*/ 34777 w 43247"/>
                  <a:gd name="csY25" fmla="*/ 38129 h 67696"/>
                  <a:gd name="csX26" fmla="*/ 33772 w 43247"/>
                  <a:gd name="csY26" fmla="*/ 31327 h 67696"/>
                  <a:gd name="csX27" fmla="*/ 31084 w 43247"/>
                  <a:gd name="csY27" fmla="*/ 26846 h 67696"/>
                  <a:gd name="csX28" fmla="*/ 27082 w 43247"/>
                  <a:gd name="csY28" fmla="*/ 24364 h 67696"/>
                  <a:gd name="csX29" fmla="*/ 21956 w 43247"/>
                  <a:gd name="csY29" fmla="*/ 23644 h 67696"/>
                  <a:gd name="csX30" fmla="*/ 14788 w 43247"/>
                  <a:gd name="csY30" fmla="*/ 25307 h 67696"/>
                  <a:gd name="csX31" fmla="*/ 10338 w 43247"/>
                  <a:gd name="csY31" fmla="*/ 30160 h 67696"/>
                  <a:gd name="csX32" fmla="*/ 8520 w 43247"/>
                  <a:gd name="csY32" fmla="*/ 38476 h 67696"/>
                  <a:gd name="csX33" fmla="*/ 26784 w 43247"/>
                  <a:gd name="csY33" fmla="*/ 12064 h 67696"/>
                  <a:gd name="csX34" fmla="*/ 19684 w 43247"/>
                  <a:gd name="csY34" fmla="*/ 12151 h 67696"/>
                  <a:gd name="csX35" fmla="*/ 9389 w 43247"/>
                  <a:gd name="csY35" fmla="*/ 410 h 67696"/>
                  <a:gd name="csX36" fmla="*/ 9482 w 43247"/>
                  <a:gd name="csY36" fmla="*/ 137 h 67696"/>
                  <a:gd name="csX37" fmla="*/ 18698 w 43247"/>
                  <a:gd name="csY37" fmla="*/ 0 h 67696"/>
                  <a:gd name="csX38" fmla="*/ 26784 w 43247"/>
                  <a:gd name="csY38" fmla="*/ 12064 h 676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3247" h="67696">
                    <a:moveTo>
                      <a:pt x="22458" y="67693"/>
                    </a:moveTo>
                    <a:cubicBezTo>
                      <a:pt x="17661" y="67755"/>
                      <a:pt x="13615" y="66899"/>
                      <a:pt x="10301" y="65124"/>
                    </a:cubicBezTo>
                    <a:cubicBezTo>
                      <a:pt x="7000" y="63362"/>
                      <a:pt x="4468" y="60631"/>
                      <a:pt x="2730" y="56883"/>
                    </a:cubicBezTo>
                    <a:cubicBezTo>
                      <a:pt x="986" y="53159"/>
                      <a:pt x="86" y="48418"/>
                      <a:pt x="6" y="42647"/>
                    </a:cubicBezTo>
                    <a:cubicBezTo>
                      <a:pt x="-75" y="36813"/>
                      <a:pt x="713" y="32035"/>
                      <a:pt x="2339" y="28286"/>
                    </a:cubicBezTo>
                    <a:cubicBezTo>
                      <a:pt x="3990" y="24550"/>
                      <a:pt x="6453" y="21758"/>
                      <a:pt x="9743" y="19896"/>
                    </a:cubicBezTo>
                    <a:cubicBezTo>
                      <a:pt x="13038" y="18034"/>
                      <a:pt x="17183" y="17078"/>
                      <a:pt x="22148" y="17004"/>
                    </a:cubicBezTo>
                    <a:cubicBezTo>
                      <a:pt x="26697" y="16942"/>
                      <a:pt x="30520" y="17774"/>
                      <a:pt x="33616" y="19486"/>
                    </a:cubicBezTo>
                    <a:cubicBezTo>
                      <a:pt x="36701" y="21187"/>
                      <a:pt x="39053" y="23768"/>
                      <a:pt x="40679" y="27219"/>
                    </a:cubicBezTo>
                    <a:cubicBezTo>
                      <a:pt x="42292" y="30682"/>
                      <a:pt x="43136" y="35013"/>
                      <a:pt x="43186" y="40226"/>
                    </a:cubicBezTo>
                    <a:lnTo>
                      <a:pt x="43248" y="44099"/>
                    </a:lnTo>
                    <a:lnTo>
                      <a:pt x="8415" y="44558"/>
                    </a:lnTo>
                    <a:cubicBezTo>
                      <a:pt x="8588" y="48430"/>
                      <a:pt x="9209" y="51595"/>
                      <a:pt x="10245" y="54065"/>
                    </a:cubicBezTo>
                    <a:cubicBezTo>
                      <a:pt x="11294" y="56548"/>
                      <a:pt x="12833" y="58347"/>
                      <a:pt x="14881" y="59452"/>
                    </a:cubicBezTo>
                    <a:cubicBezTo>
                      <a:pt x="16923" y="60557"/>
                      <a:pt x="19473" y="61090"/>
                      <a:pt x="22539" y="61053"/>
                    </a:cubicBezTo>
                    <a:cubicBezTo>
                      <a:pt x="24630" y="61028"/>
                      <a:pt x="26455" y="60743"/>
                      <a:pt x="28025" y="60197"/>
                    </a:cubicBezTo>
                    <a:cubicBezTo>
                      <a:pt x="29576" y="59651"/>
                      <a:pt x="30880" y="58881"/>
                      <a:pt x="31947" y="57888"/>
                    </a:cubicBezTo>
                    <a:cubicBezTo>
                      <a:pt x="33027" y="56895"/>
                      <a:pt x="33821" y="55716"/>
                      <a:pt x="34355" y="54351"/>
                    </a:cubicBezTo>
                    <a:cubicBezTo>
                      <a:pt x="34882" y="52998"/>
                      <a:pt x="35168" y="51509"/>
                      <a:pt x="35205" y="49920"/>
                    </a:cubicBezTo>
                    <a:lnTo>
                      <a:pt x="43136" y="49808"/>
                    </a:lnTo>
                    <a:cubicBezTo>
                      <a:pt x="43111" y="52390"/>
                      <a:pt x="42652" y="54773"/>
                      <a:pt x="41759" y="56982"/>
                    </a:cubicBezTo>
                    <a:cubicBezTo>
                      <a:pt x="40877" y="59167"/>
                      <a:pt x="39531" y="61041"/>
                      <a:pt x="37768" y="62605"/>
                    </a:cubicBezTo>
                    <a:cubicBezTo>
                      <a:pt x="36018" y="64156"/>
                      <a:pt x="33852" y="65385"/>
                      <a:pt x="31277" y="66278"/>
                    </a:cubicBezTo>
                    <a:cubicBezTo>
                      <a:pt x="28714" y="67172"/>
                      <a:pt x="25766" y="67644"/>
                      <a:pt x="22458" y="67693"/>
                    </a:cubicBezTo>
                    <a:close/>
                    <a:moveTo>
                      <a:pt x="8520" y="38476"/>
                    </a:moveTo>
                    <a:lnTo>
                      <a:pt x="34777" y="38129"/>
                    </a:lnTo>
                    <a:cubicBezTo>
                      <a:pt x="34740" y="35423"/>
                      <a:pt x="34398" y="33152"/>
                      <a:pt x="33772" y="31327"/>
                    </a:cubicBezTo>
                    <a:cubicBezTo>
                      <a:pt x="33126" y="29490"/>
                      <a:pt x="32233" y="27988"/>
                      <a:pt x="31084" y="26846"/>
                    </a:cubicBezTo>
                    <a:cubicBezTo>
                      <a:pt x="29924" y="25692"/>
                      <a:pt x="28584" y="24861"/>
                      <a:pt x="27082" y="24364"/>
                    </a:cubicBezTo>
                    <a:cubicBezTo>
                      <a:pt x="25580" y="23868"/>
                      <a:pt x="23867" y="23619"/>
                      <a:pt x="21956" y="23644"/>
                    </a:cubicBezTo>
                    <a:cubicBezTo>
                      <a:pt x="19126" y="23682"/>
                      <a:pt x="16749" y="24240"/>
                      <a:pt x="14788" y="25307"/>
                    </a:cubicBezTo>
                    <a:cubicBezTo>
                      <a:pt x="12833" y="26375"/>
                      <a:pt x="11350" y="27988"/>
                      <a:pt x="10338" y="30160"/>
                    </a:cubicBezTo>
                    <a:cubicBezTo>
                      <a:pt x="9321" y="32332"/>
                      <a:pt x="8712" y="35088"/>
                      <a:pt x="8520" y="38476"/>
                    </a:cubicBezTo>
                    <a:close/>
                    <a:moveTo>
                      <a:pt x="26784" y="12064"/>
                    </a:moveTo>
                    <a:lnTo>
                      <a:pt x="19684" y="12151"/>
                    </a:lnTo>
                    <a:lnTo>
                      <a:pt x="9389" y="410"/>
                    </a:lnTo>
                    <a:lnTo>
                      <a:pt x="9482" y="137"/>
                    </a:lnTo>
                    <a:lnTo>
                      <a:pt x="18698" y="0"/>
                    </a:lnTo>
                    <a:lnTo>
                      <a:pt x="26784" y="12064"/>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2" name="Forme libre 221">
                <a:extLst>
                  <a:ext uri="{FF2B5EF4-FFF2-40B4-BE49-F238E27FC236}">
                    <a16:creationId xmlns:a16="http://schemas.microsoft.com/office/drawing/2014/main" id="{78C08F51-84EA-E44F-597E-45666A63ED36}"/>
                  </a:ext>
                </a:extLst>
              </p:cNvPr>
              <p:cNvSpPr/>
              <p:nvPr/>
            </p:nvSpPr>
            <p:spPr>
              <a:xfrm>
                <a:off x="6130468" y="2434208"/>
                <a:ext cx="24227" cy="49317"/>
              </a:xfrm>
              <a:custGeom>
                <a:avLst/>
                <a:gdLst>
                  <a:gd name="csX0" fmla="*/ 0 w 24227"/>
                  <a:gd name="csY0" fmla="*/ 49132 h 49317"/>
                  <a:gd name="csX1" fmla="*/ 1092 w 24227"/>
                  <a:gd name="csY1" fmla="*/ 664 h 49317"/>
                  <a:gd name="csX2" fmla="*/ 7646 w 24227"/>
                  <a:gd name="csY2" fmla="*/ 825 h 49317"/>
                  <a:gd name="csX3" fmla="*/ 8204 w 24227"/>
                  <a:gd name="csY3" fmla="*/ 8856 h 49317"/>
                  <a:gd name="csX4" fmla="*/ 8825 w 24227"/>
                  <a:gd name="csY4" fmla="*/ 8868 h 49317"/>
                  <a:gd name="csX5" fmla="*/ 10972 w 24227"/>
                  <a:gd name="csY5" fmla="*/ 4536 h 49317"/>
                  <a:gd name="csX6" fmla="*/ 14534 w 24227"/>
                  <a:gd name="csY6" fmla="*/ 1210 h 49317"/>
                  <a:gd name="csX7" fmla="*/ 20008 w 24227"/>
                  <a:gd name="csY7" fmla="*/ 6 h 49317"/>
                  <a:gd name="csX8" fmla="*/ 22515 w 24227"/>
                  <a:gd name="csY8" fmla="*/ 279 h 49317"/>
                  <a:gd name="csX9" fmla="*/ 24228 w 24227"/>
                  <a:gd name="csY9" fmla="*/ 825 h 49317"/>
                  <a:gd name="csX10" fmla="*/ 24066 w 24227"/>
                  <a:gd name="csY10" fmla="*/ 8297 h 49317"/>
                  <a:gd name="csX11" fmla="*/ 21025 w 24227"/>
                  <a:gd name="csY11" fmla="*/ 8223 h 49317"/>
                  <a:gd name="csX12" fmla="*/ 15601 w 24227"/>
                  <a:gd name="csY12" fmla="*/ 9166 h 49317"/>
                  <a:gd name="csX13" fmla="*/ 11803 w 24227"/>
                  <a:gd name="csY13" fmla="*/ 12070 h 49317"/>
                  <a:gd name="csX14" fmla="*/ 9532 w 24227"/>
                  <a:gd name="csY14" fmla="*/ 16625 h 49317"/>
                  <a:gd name="csX15" fmla="*/ 8713 w 24227"/>
                  <a:gd name="csY15" fmla="*/ 22322 h 49317"/>
                  <a:gd name="csX16" fmla="*/ 8105 w 24227"/>
                  <a:gd name="csY16" fmla="*/ 49318 h 49317"/>
                  <a:gd name="csX17" fmla="*/ 0 w 24227"/>
                  <a:gd name="csY17" fmla="*/ 49132 h 49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227" h="49317">
                    <a:moveTo>
                      <a:pt x="0" y="49132"/>
                    </a:moveTo>
                    <a:lnTo>
                      <a:pt x="1092" y="664"/>
                    </a:lnTo>
                    <a:lnTo>
                      <a:pt x="7646" y="825"/>
                    </a:lnTo>
                    <a:lnTo>
                      <a:pt x="8204" y="8856"/>
                    </a:lnTo>
                    <a:lnTo>
                      <a:pt x="8825" y="8868"/>
                    </a:lnTo>
                    <a:cubicBezTo>
                      <a:pt x="9371" y="7354"/>
                      <a:pt x="10066" y="5902"/>
                      <a:pt x="10972" y="4536"/>
                    </a:cubicBezTo>
                    <a:cubicBezTo>
                      <a:pt x="11853" y="3184"/>
                      <a:pt x="13045" y="2066"/>
                      <a:pt x="14534" y="1210"/>
                    </a:cubicBezTo>
                    <a:cubicBezTo>
                      <a:pt x="16036" y="354"/>
                      <a:pt x="17848" y="-56"/>
                      <a:pt x="20008" y="6"/>
                    </a:cubicBezTo>
                    <a:cubicBezTo>
                      <a:pt x="20926" y="19"/>
                      <a:pt x="21770" y="118"/>
                      <a:pt x="22515" y="279"/>
                    </a:cubicBezTo>
                    <a:cubicBezTo>
                      <a:pt x="23297" y="453"/>
                      <a:pt x="23868" y="639"/>
                      <a:pt x="24228" y="825"/>
                    </a:cubicBezTo>
                    <a:lnTo>
                      <a:pt x="24066" y="8297"/>
                    </a:lnTo>
                    <a:lnTo>
                      <a:pt x="21025" y="8223"/>
                    </a:lnTo>
                    <a:cubicBezTo>
                      <a:pt x="18928" y="8173"/>
                      <a:pt x="17128" y="8496"/>
                      <a:pt x="15601" y="9166"/>
                    </a:cubicBezTo>
                    <a:cubicBezTo>
                      <a:pt x="14087" y="9836"/>
                      <a:pt x="12821" y="10804"/>
                      <a:pt x="11803" y="12070"/>
                    </a:cubicBezTo>
                    <a:cubicBezTo>
                      <a:pt x="10798" y="13336"/>
                      <a:pt x="10041" y="14851"/>
                      <a:pt x="9532" y="16625"/>
                    </a:cubicBezTo>
                    <a:cubicBezTo>
                      <a:pt x="9036" y="18400"/>
                      <a:pt x="8763" y="20299"/>
                      <a:pt x="8713" y="22322"/>
                    </a:cubicBezTo>
                    <a:lnTo>
                      <a:pt x="8105" y="49318"/>
                    </a:lnTo>
                    <a:lnTo>
                      <a:pt x="0" y="49132"/>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3" name="Forme libre 222">
                <a:extLst>
                  <a:ext uri="{FF2B5EF4-FFF2-40B4-BE49-F238E27FC236}">
                    <a16:creationId xmlns:a16="http://schemas.microsoft.com/office/drawing/2014/main" id="{0ED72043-DBE7-16E3-3396-59A9D8B2B6F6}"/>
                  </a:ext>
                </a:extLst>
              </p:cNvPr>
              <p:cNvSpPr/>
              <p:nvPr/>
            </p:nvSpPr>
            <p:spPr>
              <a:xfrm>
                <a:off x="6166771" y="2435958"/>
                <a:ext cx="43424" cy="50698"/>
              </a:xfrm>
              <a:custGeom>
                <a:avLst/>
                <a:gdLst>
                  <a:gd name="csX0" fmla="*/ 20704 w 43424"/>
                  <a:gd name="csY0" fmla="*/ 50634 h 50698"/>
                  <a:gd name="csX1" fmla="*/ 8764 w 43424"/>
                  <a:gd name="csY1" fmla="*/ 47221 h 50698"/>
                  <a:gd name="csX2" fmla="*/ 1801 w 43424"/>
                  <a:gd name="csY2" fmla="*/ 38471 h 50698"/>
                  <a:gd name="csX3" fmla="*/ 88 w 43424"/>
                  <a:gd name="csY3" fmla="*/ 24061 h 50698"/>
                  <a:gd name="csX4" fmla="*/ 3452 w 43424"/>
                  <a:gd name="csY4" fmla="*/ 9899 h 50698"/>
                  <a:gd name="csX5" fmla="*/ 11420 w 43424"/>
                  <a:gd name="csY5" fmla="*/ 2055 h 50698"/>
                  <a:gd name="csX6" fmla="*/ 24006 w 43424"/>
                  <a:gd name="csY6" fmla="*/ 69 h 50698"/>
                  <a:gd name="csX7" fmla="*/ 35276 w 43424"/>
                  <a:gd name="csY7" fmla="*/ 3346 h 50698"/>
                  <a:gd name="csX8" fmla="*/ 41754 w 43424"/>
                  <a:gd name="csY8" fmla="*/ 11562 h 50698"/>
                  <a:gd name="csX9" fmla="*/ 43343 w 43424"/>
                  <a:gd name="csY9" fmla="*/ 24718 h 50698"/>
                  <a:gd name="csX10" fmla="*/ 43120 w 43424"/>
                  <a:gd name="csY10" fmla="*/ 28578 h 50698"/>
                  <a:gd name="csX11" fmla="*/ 8342 w 43424"/>
                  <a:gd name="csY11" fmla="*/ 26568 h 50698"/>
                  <a:gd name="csX12" fmla="*/ 9509 w 43424"/>
                  <a:gd name="csY12" fmla="*/ 36187 h 50698"/>
                  <a:gd name="csX13" fmla="*/ 13741 w 43424"/>
                  <a:gd name="csY13" fmla="*/ 41884 h 50698"/>
                  <a:gd name="csX14" fmla="*/ 21275 w 43424"/>
                  <a:gd name="csY14" fmla="*/ 44031 h 50698"/>
                  <a:gd name="csX15" fmla="*/ 26786 w 43424"/>
                  <a:gd name="csY15" fmla="*/ 43559 h 50698"/>
                  <a:gd name="csX16" fmla="*/ 30869 w 43424"/>
                  <a:gd name="csY16" fmla="*/ 41536 h 50698"/>
                  <a:gd name="csX17" fmla="*/ 33526 w 43424"/>
                  <a:gd name="csY17" fmla="*/ 38185 h 50698"/>
                  <a:gd name="csX18" fmla="*/ 34692 w 43424"/>
                  <a:gd name="csY18" fmla="*/ 33816 h 50698"/>
                  <a:gd name="csX19" fmla="*/ 42598 w 43424"/>
                  <a:gd name="csY19" fmla="*/ 34275 h 50698"/>
                  <a:gd name="csX20" fmla="*/ 40712 w 43424"/>
                  <a:gd name="csY20" fmla="*/ 41313 h 50698"/>
                  <a:gd name="csX21" fmla="*/ 36355 w 43424"/>
                  <a:gd name="csY21" fmla="*/ 46650 h 50698"/>
                  <a:gd name="csX22" fmla="*/ 29616 w 43424"/>
                  <a:gd name="csY22" fmla="*/ 49865 h 50698"/>
                  <a:gd name="csX23" fmla="*/ 20704 w 43424"/>
                  <a:gd name="csY23" fmla="*/ 50634 h 50698"/>
                  <a:gd name="csX24" fmla="*/ 8876 w 43424"/>
                  <a:gd name="csY24" fmla="*/ 20511 h 50698"/>
                  <a:gd name="csX25" fmla="*/ 35102 w 43424"/>
                  <a:gd name="csY25" fmla="*/ 22025 h 50698"/>
                  <a:gd name="csX26" fmla="*/ 34568 w 43424"/>
                  <a:gd name="csY26" fmla="*/ 15161 h 50698"/>
                  <a:gd name="csX27" fmla="*/ 32210 w 43424"/>
                  <a:gd name="csY27" fmla="*/ 10507 h 50698"/>
                  <a:gd name="csX28" fmla="*/ 28399 w 43424"/>
                  <a:gd name="csY28" fmla="*/ 7752 h 50698"/>
                  <a:gd name="csX29" fmla="*/ 23336 w 43424"/>
                  <a:gd name="csY29" fmla="*/ 6672 h 50698"/>
                  <a:gd name="csX30" fmla="*/ 16075 w 43424"/>
                  <a:gd name="csY30" fmla="*/ 7814 h 50698"/>
                  <a:gd name="csX31" fmla="*/ 11284 w 43424"/>
                  <a:gd name="csY31" fmla="*/ 12332 h 50698"/>
                  <a:gd name="csX32" fmla="*/ 8876 w 43424"/>
                  <a:gd name="csY32" fmla="*/ 20511 h 506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424" h="50698">
                    <a:moveTo>
                      <a:pt x="20704" y="50634"/>
                    </a:moveTo>
                    <a:cubicBezTo>
                      <a:pt x="15926" y="50361"/>
                      <a:pt x="11929" y="49219"/>
                      <a:pt x="8764" y="47221"/>
                    </a:cubicBezTo>
                    <a:cubicBezTo>
                      <a:pt x="5587" y="45223"/>
                      <a:pt x="3266" y="42306"/>
                      <a:pt x="1801" y="38471"/>
                    </a:cubicBezTo>
                    <a:cubicBezTo>
                      <a:pt x="324" y="34623"/>
                      <a:pt x="-234" y="29832"/>
                      <a:pt x="88" y="24061"/>
                    </a:cubicBezTo>
                    <a:cubicBezTo>
                      <a:pt x="424" y="18240"/>
                      <a:pt x="1553" y="13511"/>
                      <a:pt x="3452" y="9899"/>
                    </a:cubicBezTo>
                    <a:cubicBezTo>
                      <a:pt x="5363" y="6287"/>
                      <a:pt x="8019" y="3668"/>
                      <a:pt x="11420" y="2055"/>
                    </a:cubicBezTo>
                    <a:cubicBezTo>
                      <a:pt x="14846" y="441"/>
                      <a:pt x="19041" y="-229"/>
                      <a:pt x="24006" y="69"/>
                    </a:cubicBezTo>
                    <a:cubicBezTo>
                      <a:pt x="28536" y="317"/>
                      <a:pt x="32297" y="1422"/>
                      <a:pt x="35276" y="3346"/>
                    </a:cubicBezTo>
                    <a:cubicBezTo>
                      <a:pt x="38217" y="5269"/>
                      <a:pt x="40389" y="8012"/>
                      <a:pt x="41754" y="11562"/>
                    </a:cubicBezTo>
                    <a:cubicBezTo>
                      <a:pt x="43120" y="15124"/>
                      <a:pt x="43641" y="19506"/>
                      <a:pt x="43343" y="24718"/>
                    </a:cubicBezTo>
                    <a:lnTo>
                      <a:pt x="43120" y="28578"/>
                    </a:lnTo>
                    <a:lnTo>
                      <a:pt x="8342" y="26568"/>
                    </a:lnTo>
                    <a:cubicBezTo>
                      <a:pt x="8243" y="30440"/>
                      <a:pt x="8628" y="33642"/>
                      <a:pt x="9509" y="36187"/>
                    </a:cubicBezTo>
                    <a:cubicBezTo>
                      <a:pt x="10365" y="38731"/>
                      <a:pt x="11768" y="40630"/>
                      <a:pt x="13741" y="41884"/>
                    </a:cubicBezTo>
                    <a:cubicBezTo>
                      <a:pt x="15690" y="43137"/>
                      <a:pt x="18209" y="43845"/>
                      <a:pt x="21275" y="44031"/>
                    </a:cubicBezTo>
                    <a:cubicBezTo>
                      <a:pt x="23360" y="44143"/>
                      <a:pt x="25210" y="43994"/>
                      <a:pt x="26786" y="43559"/>
                    </a:cubicBezTo>
                    <a:cubicBezTo>
                      <a:pt x="28375" y="43125"/>
                      <a:pt x="29752" y="42442"/>
                      <a:pt x="30869" y="41536"/>
                    </a:cubicBezTo>
                    <a:cubicBezTo>
                      <a:pt x="32011" y="40618"/>
                      <a:pt x="32880" y="39488"/>
                      <a:pt x="33526" y="38185"/>
                    </a:cubicBezTo>
                    <a:cubicBezTo>
                      <a:pt x="34146" y="36857"/>
                      <a:pt x="34531" y="35417"/>
                      <a:pt x="34692" y="33816"/>
                    </a:cubicBezTo>
                    <a:lnTo>
                      <a:pt x="42598" y="34275"/>
                    </a:lnTo>
                    <a:cubicBezTo>
                      <a:pt x="42387" y="36845"/>
                      <a:pt x="41767" y="39190"/>
                      <a:pt x="40712" y="41313"/>
                    </a:cubicBezTo>
                    <a:cubicBezTo>
                      <a:pt x="39669" y="43448"/>
                      <a:pt x="38217" y="45223"/>
                      <a:pt x="36355" y="46650"/>
                    </a:cubicBezTo>
                    <a:cubicBezTo>
                      <a:pt x="34494" y="48077"/>
                      <a:pt x="32235" y="49145"/>
                      <a:pt x="29616" y="49865"/>
                    </a:cubicBezTo>
                    <a:cubicBezTo>
                      <a:pt x="26985" y="50572"/>
                      <a:pt x="24006" y="50833"/>
                      <a:pt x="20704" y="50634"/>
                    </a:cubicBezTo>
                    <a:close/>
                    <a:moveTo>
                      <a:pt x="8876" y="20511"/>
                    </a:moveTo>
                    <a:lnTo>
                      <a:pt x="35102" y="22025"/>
                    </a:lnTo>
                    <a:cubicBezTo>
                      <a:pt x="35263" y="19332"/>
                      <a:pt x="35077" y="17048"/>
                      <a:pt x="34568" y="15161"/>
                    </a:cubicBezTo>
                    <a:cubicBezTo>
                      <a:pt x="34072" y="13287"/>
                      <a:pt x="33277" y="11736"/>
                      <a:pt x="32210" y="10507"/>
                    </a:cubicBezTo>
                    <a:cubicBezTo>
                      <a:pt x="31142" y="9278"/>
                      <a:pt x="29864" y="8360"/>
                      <a:pt x="28399" y="7752"/>
                    </a:cubicBezTo>
                    <a:cubicBezTo>
                      <a:pt x="26922" y="7144"/>
                      <a:pt x="25247" y="6771"/>
                      <a:pt x="23336" y="6672"/>
                    </a:cubicBezTo>
                    <a:cubicBezTo>
                      <a:pt x="20518" y="6511"/>
                      <a:pt x="18098" y="6883"/>
                      <a:pt x="16075" y="7814"/>
                    </a:cubicBezTo>
                    <a:cubicBezTo>
                      <a:pt x="14064" y="8757"/>
                      <a:pt x="12450" y="10259"/>
                      <a:pt x="11284" y="12332"/>
                    </a:cubicBezTo>
                    <a:cubicBezTo>
                      <a:pt x="10129" y="14429"/>
                      <a:pt x="9335" y="17147"/>
                      <a:pt x="8876" y="20511"/>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4" name="Forme libre 223">
                <a:extLst>
                  <a:ext uri="{FF2B5EF4-FFF2-40B4-BE49-F238E27FC236}">
                    <a16:creationId xmlns:a16="http://schemas.microsoft.com/office/drawing/2014/main" id="{9A99B0A2-76AF-90F1-927B-0BF60903E7F3}"/>
                  </a:ext>
                </a:extLst>
              </p:cNvPr>
              <p:cNvSpPr/>
              <p:nvPr/>
            </p:nvSpPr>
            <p:spPr>
              <a:xfrm>
                <a:off x="6254027" y="2443808"/>
                <a:ext cx="43840" cy="50794"/>
              </a:xfrm>
              <a:custGeom>
                <a:avLst/>
                <a:gdLst>
                  <a:gd name="csX0" fmla="*/ 19263 w 43840"/>
                  <a:gd name="csY0" fmla="*/ 50528 h 50794"/>
                  <a:gd name="csX1" fmla="*/ 7559 w 43840"/>
                  <a:gd name="csY1" fmla="*/ 46371 h 50794"/>
                  <a:gd name="csX2" fmla="*/ 1167 w 43840"/>
                  <a:gd name="csY2" fmla="*/ 37186 h 50794"/>
                  <a:gd name="csX3" fmla="*/ 385 w 43840"/>
                  <a:gd name="csY3" fmla="*/ 22702 h 50794"/>
                  <a:gd name="csX4" fmla="*/ 4654 w 43840"/>
                  <a:gd name="csY4" fmla="*/ 8788 h 50794"/>
                  <a:gd name="csX5" fmla="*/ 13107 w 43840"/>
                  <a:gd name="csY5" fmla="*/ 1465 h 50794"/>
                  <a:gd name="csX6" fmla="*/ 25767 w 43840"/>
                  <a:gd name="csY6" fmla="*/ 274 h 50794"/>
                  <a:gd name="csX7" fmla="*/ 36813 w 43840"/>
                  <a:gd name="csY7" fmla="*/ 4270 h 50794"/>
                  <a:gd name="csX8" fmla="*/ 42758 w 43840"/>
                  <a:gd name="csY8" fmla="*/ 12884 h 50794"/>
                  <a:gd name="csX9" fmla="*/ 43503 w 43840"/>
                  <a:gd name="csY9" fmla="*/ 26115 h 50794"/>
                  <a:gd name="csX10" fmla="*/ 43044 w 43840"/>
                  <a:gd name="csY10" fmla="*/ 29962 h 50794"/>
                  <a:gd name="csX11" fmla="*/ 8465 w 43840"/>
                  <a:gd name="csY11" fmla="*/ 25730 h 50794"/>
                  <a:gd name="csX12" fmla="*/ 8999 w 43840"/>
                  <a:gd name="csY12" fmla="*/ 35411 h 50794"/>
                  <a:gd name="csX13" fmla="*/ 12871 w 43840"/>
                  <a:gd name="csY13" fmla="*/ 41356 h 50794"/>
                  <a:gd name="csX14" fmla="*/ 20256 w 43840"/>
                  <a:gd name="csY14" fmla="*/ 43975 h 50794"/>
                  <a:gd name="csX15" fmla="*/ 25792 w 43840"/>
                  <a:gd name="csY15" fmla="*/ 43863 h 50794"/>
                  <a:gd name="csX16" fmla="*/ 30012 w 43840"/>
                  <a:gd name="csY16" fmla="*/ 42101 h 50794"/>
                  <a:gd name="csX17" fmla="*/ 32841 w 43840"/>
                  <a:gd name="csY17" fmla="*/ 38924 h 50794"/>
                  <a:gd name="csX18" fmla="*/ 34294 w 43840"/>
                  <a:gd name="csY18" fmla="*/ 34642 h 50794"/>
                  <a:gd name="csX19" fmla="*/ 42163 w 43840"/>
                  <a:gd name="csY19" fmla="*/ 35610 h 50794"/>
                  <a:gd name="csX20" fmla="*/ 39829 w 43840"/>
                  <a:gd name="csY20" fmla="*/ 42511 h 50794"/>
                  <a:gd name="csX21" fmla="*/ 35125 w 43840"/>
                  <a:gd name="csY21" fmla="*/ 47550 h 50794"/>
                  <a:gd name="csX22" fmla="*/ 28212 w 43840"/>
                  <a:gd name="csY22" fmla="*/ 50330 h 50794"/>
                  <a:gd name="csX23" fmla="*/ 19263 w 43840"/>
                  <a:gd name="csY23" fmla="*/ 50528 h 50794"/>
                  <a:gd name="csX24" fmla="*/ 9383 w 43840"/>
                  <a:gd name="csY24" fmla="*/ 19723 h 50794"/>
                  <a:gd name="csX25" fmla="*/ 35448 w 43840"/>
                  <a:gd name="csY25" fmla="*/ 22900 h 50794"/>
                  <a:gd name="csX26" fmla="*/ 35361 w 43840"/>
                  <a:gd name="csY26" fmla="*/ 16024 h 50794"/>
                  <a:gd name="csX27" fmla="*/ 33300 w 43840"/>
                  <a:gd name="csY27" fmla="*/ 11221 h 50794"/>
                  <a:gd name="csX28" fmla="*/ 29676 w 43840"/>
                  <a:gd name="csY28" fmla="*/ 8229 h 50794"/>
                  <a:gd name="csX29" fmla="*/ 24699 w 43840"/>
                  <a:gd name="csY29" fmla="*/ 6827 h 50794"/>
                  <a:gd name="csX30" fmla="*/ 17376 w 43840"/>
                  <a:gd name="csY30" fmla="*/ 7510 h 50794"/>
                  <a:gd name="csX31" fmla="*/ 12312 w 43840"/>
                  <a:gd name="csY31" fmla="*/ 11717 h 50794"/>
                  <a:gd name="csX32" fmla="*/ 9383 w 43840"/>
                  <a:gd name="csY32" fmla="*/ 19723 h 50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840" h="50794">
                    <a:moveTo>
                      <a:pt x="19263" y="50528"/>
                    </a:moveTo>
                    <a:cubicBezTo>
                      <a:pt x="14509" y="49958"/>
                      <a:pt x="10612" y="48567"/>
                      <a:pt x="7559" y="46371"/>
                    </a:cubicBezTo>
                    <a:cubicBezTo>
                      <a:pt x="4518" y="44174"/>
                      <a:pt x="2395" y="41108"/>
                      <a:pt x="1167" y="37186"/>
                    </a:cubicBezTo>
                    <a:cubicBezTo>
                      <a:pt x="-50" y="33264"/>
                      <a:pt x="-323" y="28436"/>
                      <a:pt x="385" y="22702"/>
                    </a:cubicBezTo>
                    <a:cubicBezTo>
                      <a:pt x="1092" y="16918"/>
                      <a:pt x="2507" y="12276"/>
                      <a:pt x="4654" y="8788"/>
                    </a:cubicBezTo>
                    <a:cubicBezTo>
                      <a:pt x="6764" y="5300"/>
                      <a:pt x="9582" y="2868"/>
                      <a:pt x="13107" y="1465"/>
                    </a:cubicBezTo>
                    <a:cubicBezTo>
                      <a:pt x="16619" y="75"/>
                      <a:pt x="20839" y="-335"/>
                      <a:pt x="25767" y="274"/>
                    </a:cubicBezTo>
                    <a:cubicBezTo>
                      <a:pt x="30285" y="832"/>
                      <a:pt x="33971" y="2160"/>
                      <a:pt x="36813" y="4270"/>
                    </a:cubicBezTo>
                    <a:cubicBezTo>
                      <a:pt x="39643" y="6380"/>
                      <a:pt x="41616" y="9247"/>
                      <a:pt x="42758" y="12884"/>
                    </a:cubicBezTo>
                    <a:cubicBezTo>
                      <a:pt x="43875" y="16520"/>
                      <a:pt x="44136" y="20939"/>
                      <a:pt x="43503" y="26115"/>
                    </a:cubicBezTo>
                    <a:lnTo>
                      <a:pt x="43044" y="29962"/>
                    </a:lnTo>
                    <a:lnTo>
                      <a:pt x="8465" y="25730"/>
                    </a:lnTo>
                    <a:cubicBezTo>
                      <a:pt x="8117" y="29578"/>
                      <a:pt x="8291" y="32805"/>
                      <a:pt x="8999" y="35411"/>
                    </a:cubicBezTo>
                    <a:cubicBezTo>
                      <a:pt x="9706" y="37993"/>
                      <a:pt x="10984" y="39979"/>
                      <a:pt x="12871" y="41356"/>
                    </a:cubicBezTo>
                    <a:cubicBezTo>
                      <a:pt x="14745" y="42734"/>
                      <a:pt x="17203" y="43603"/>
                      <a:pt x="20256" y="43975"/>
                    </a:cubicBezTo>
                    <a:cubicBezTo>
                      <a:pt x="22329" y="44223"/>
                      <a:pt x="24178" y="44186"/>
                      <a:pt x="25792" y="43863"/>
                    </a:cubicBezTo>
                    <a:cubicBezTo>
                      <a:pt x="27405" y="43528"/>
                      <a:pt x="28808" y="42945"/>
                      <a:pt x="30012" y="42101"/>
                    </a:cubicBezTo>
                    <a:cubicBezTo>
                      <a:pt x="31191" y="41257"/>
                      <a:pt x="32134" y="40202"/>
                      <a:pt x="32841" y="38924"/>
                    </a:cubicBezTo>
                    <a:cubicBezTo>
                      <a:pt x="33561" y="37645"/>
                      <a:pt x="34033" y="36218"/>
                      <a:pt x="34294" y="34642"/>
                    </a:cubicBezTo>
                    <a:lnTo>
                      <a:pt x="42163" y="35610"/>
                    </a:lnTo>
                    <a:cubicBezTo>
                      <a:pt x="41790" y="38154"/>
                      <a:pt x="41008" y="40450"/>
                      <a:pt x="39829" y="42511"/>
                    </a:cubicBezTo>
                    <a:cubicBezTo>
                      <a:pt x="38650" y="44571"/>
                      <a:pt x="37086" y="46246"/>
                      <a:pt x="35125" y="47550"/>
                    </a:cubicBezTo>
                    <a:cubicBezTo>
                      <a:pt x="33164" y="48865"/>
                      <a:pt x="30868" y="49784"/>
                      <a:pt x="28212" y="50330"/>
                    </a:cubicBezTo>
                    <a:cubicBezTo>
                      <a:pt x="25543" y="50876"/>
                      <a:pt x="22552" y="50938"/>
                      <a:pt x="19263" y="50528"/>
                    </a:cubicBezTo>
                    <a:close/>
                    <a:moveTo>
                      <a:pt x="9383" y="19723"/>
                    </a:moveTo>
                    <a:lnTo>
                      <a:pt x="35448" y="22900"/>
                    </a:lnTo>
                    <a:cubicBezTo>
                      <a:pt x="35783" y="20219"/>
                      <a:pt x="35746" y="17923"/>
                      <a:pt x="35361" y="16024"/>
                    </a:cubicBezTo>
                    <a:cubicBezTo>
                      <a:pt x="34976" y="14113"/>
                      <a:pt x="34306" y="12524"/>
                      <a:pt x="33300" y="11221"/>
                    </a:cubicBezTo>
                    <a:cubicBezTo>
                      <a:pt x="32320" y="9917"/>
                      <a:pt x="31116" y="8925"/>
                      <a:pt x="29676" y="8229"/>
                    </a:cubicBezTo>
                    <a:cubicBezTo>
                      <a:pt x="28249" y="7522"/>
                      <a:pt x="26586" y="7063"/>
                      <a:pt x="24699" y="6827"/>
                    </a:cubicBezTo>
                    <a:cubicBezTo>
                      <a:pt x="21894" y="6492"/>
                      <a:pt x="19449" y="6715"/>
                      <a:pt x="17376" y="7510"/>
                    </a:cubicBezTo>
                    <a:cubicBezTo>
                      <a:pt x="15291" y="8316"/>
                      <a:pt x="13615" y="9719"/>
                      <a:pt x="12312" y="11717"/>
                    </a:cubicBezTo>
                    <a:cubicBezTo>
                      <a:pt x="11009" y="13728"/>
                      <a:pt x="10041" y="16396"/>
                      <a:pt x="9383" y="19723"/>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5" name="Forme libre 224">
                <a:extLst>
                  <a:ext uri="{FF2B5EF4-FFF2-40B4-BE49-F238E27FC236}">
                    <a16:creationId xmlns:a16="http://schemas.microsoft.com/office/drawing/2014/main" id="{A904A965-A29C-C9CC-AFF3-700DC416F3D1}"/>
                  </a:ext>
                </a:extLst>
              </p:cNvPr>
              <p:cNvSpPr/>
              <p:nvPr/>
            </p:nvSpPr>
            <p:spPr>
              <a:xfrm>
                <a:off x="6314037" y="2437789"/>
                <a:ext cx="24264" cy="63796"/>
              </a:xfrm>
              <a:custGeom>
                <a:avLst/>
                <a:gdLst>
                  <a:gd name="csX0" fmla="*/ 9259 w 24264"/>
                  <a:gd name="csY0" fmla="*/ 63622 h 63796"/>
                  <a:gd name="csX1" fmla="*/ 3661 w 24264"/>
                  <a:gd name="csY1" fmla="*/ 61301 h 63796"/>
                  <a:gd name="csX2" fmla="*/ 1253 w 24264"/>
                  <a:gd name="csY2" fmla="*/ 57094 h 63796"/>
                  <a:gd name="csX3" fmla="*/ 1117 w 24264"/>
                  <a:gd name="csY3" fmla="*/ 51980 h 63796"/>
                  <a:gd name="csX4" fmla="*/ 6181 w 24264"/>
                  <a:gd name="csY4" fmla="*/ 19859 h 63796"/>
                  <a:gd name="csX5" fmla="*/ 0 w 24264"/>
                  <a:gd name="csY5" fmla="*/ 18878 h 63796"/>
                  <a:gd name="csX6" fmla="*/ 1055 w 24264"/>
                  <a:gd name="csY6" fmla="*/ 12139 h 63796"/>
                  <a:gd name="csX7" fmla="*/ 7422 w 24264"/>
                  <a:gd name="csY7" fmla="*/ 13144 h 63796"/>
                  <a:gd name="csX8" fmla="*/ 10997 w 24264"/>
                  <a:gd name="csY8" fmla="*/ 0 h 63796"/>
                  <a:gd name="csX9" fmla="*/ 17364 w 24264"/>
                  <a:gd name="csY9" fmla="*/ 1005 h 63796"/>
                  <a:gd name="csX10" fmla="*/ 15254 w 24264"/>
                  <a:gd name="csY10" fmla="*/ 14373 h 63796"/>
                  <a:gd name="csX11" fmla="*/ 24265 w 24264"/>
                  <a:gd name="csY11" fmla="*/ 15800 h 63796"/>
                  <a:gd name="csX12" fmla="*/ 23197 w 24264"/>
                  <a:gd name="csY12" fmla="*/ 22540 h 63796"/>
                  <a:gd name="csX13" fmla="*/ 14199 w 24264"/>
                  <a:gd name="csY13" fmla="*/ 21125 h 63796"/>
                  <a:gd name="csX14" fmla="*/ 9321 w 24264"/>
                  <a:gd name="csY14" fmla="*/ 52067 h 63796"/>
                  <a:gd name="csX15" fmla="*/ 9594 w 24264"/>
                  <a:gd name="csY15" fmla="*/ 55604 h 63796"/>
                  <a:gd name="csX16" fmla="*/ 12523 w 24264"/>
                  <a:gd name="csY16" fmla="*/ 57230 h 63796"/>
                  <a:gd name="csX17" fmla="*/ 17600 w 24264"/>
                  <a:gd name="csY17" fmla="*/ 58037 h 63796"/>
                  <a:gd name="csX18" fmla="*/ 16781 w 24264"/>
                  <a:gd name="csY18" fmla="*/ 63312 h 63796"/>
                  <a:gd name="csX19" fmla="*/ 14484 w 24264"/>
                  <a:gd name="csY19" fmla="*/ 63697 h 63796"/>
                  <a:gd name="csX20" fmla="*/ 11816 w 24264"/>
                  <a:gd name="csY20" fmla="*/ 63796 h 63796"/>
                  <a:gd name="csX21" fmla="*/ 9259 w 24264"/>
                  <a:gd name="csY21" fmla="*/ 63622 h 637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4264" h="63796">
                    <a:moveTo>
                      <a:pt x="9259" y="63622"/>
                    </a:moveTo>
                    <a:cubicBezTo>
                      <a:pt x="6777" y="63225"/>
                      <a:pt x="4915" y="62456"/>
                      <a:pt x="3661" y="61301"/>
                    </a:cubicBezTo>
                    <a:cubicBezTo>
                      <a:pt x="2420" y="60135"/>
                      <a:pt x="1613" y="58732"/>
                      <a:pt x="1253" y="57094"/>
                    </a:cubicBezTo>
                    <a:cubicBezTo>
                      <a:pt x="893" y="55443"/>
                      <a:pt x="844" y="53743"/>
                      <a:pt x="1117" y="51980"/>
                    </a:cubicBezTo>
                    <a:lnTo>
                      <a:pt x="6181" y="19859"/>
                    </a:lnTo>
                    <a:lnTo>
                      <a:pt x="0" y="18878"/>
                    </a:lnTo>
                    <a:lnTo>
                      <a:pt x="1055" y="12139"/>
                    </a:lnTo>
                    <a:lnTo>
                      <a:pt x="7422" y="13144"/>
                    </a:lnTo>
                    <a:lnTo>
                      <a:pt x="10997" y="0"/>
                    </a:lnTo>
                    <a:lnTo>
                      <a:pt x="17364" y="1005"/>
                    </a:lnTo>
                    <a:lnTo>
                      <a:pt x="15254" y="14373"/>
                    </a:lnTo>
                    <a:lnTo>
                      <a:pt x="24265" y="15800"/>
                    </a:lnTo>
                    <a:lnTo>
                      <a:pt x="23197" y="22540"/>
                    </a:lnTo>
                    <a:lnTo>
                      <a:pt x="14199" y="21125"/>
                    </a:lnTo>
                    <a:lnTo>
                      <a:pt x="9321" y="52067"/>
                    </a:lnTo>
                    <a:cubicBezTo>
                      <a:pt x="9073" y="53581"/>
                      <a:pt x="9172" y="54760"/>
                      <a:pt x="9594" y="55604"/>
                    </a:cubicBezTo>
                    <a:cubicBezTo>
                      <a:pt x="10029" y="56448"/>
                      <a:pt x="10997" y="56994"/>
                      <a:pt x="12523" y="57230"/>
                    </a:cubicBezTo>
                    <a:lnTo>
                      <a:pt x="17600" y="58037"/>
                    </a:lnTo>
                    <a:lnTo>
                      <a:pt x="16781" y="63312"/>
                    </a:lnTo>
                    <a:cubicBezTo>
                      <a:pt x="16123" y="63523"/>
                      <a:pt x="15353" y="63647"/>
                      <a:pt x="14484" y="63697"/>
                    </a:cubicBezTo>
                    <a:cubicBezTo>
                      <a:pt x="13616" y="63746"/>
                      <a:pt x="12710" y="63771"/>
                      <a:pt x="11816" y="63796"/>
                    </a:cubicBezTo>
                    <a:cubicBezTo>
                      <a:pt x="10897" y="63796"/>
                      <a:pt x="10066" y="63746"/>
                      <a:pt x="9259" y="6362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6" name="Forme libre 225">
                <a:extLst>
                  <a:ext uri="{FF2B5EF4-FFF2-40B4-BE49-F238E27FC236}">
                    <a16:creationId xmlns:a16="http://schemas.microsoft.com/office/drawing/2014/main" id="{CA35366D-2EB4-C1E8-82B5-6C815D3CC6F0}"/>
                  </a:ext>
                </a:extLst>
              </p:cNvPr>
              <p:cNvSpPr/>
              <p:nvPr/>
            </p:nvSpPr>
            <p:spPr>
              <a:xfrm>
                <a:off x="6376015" y="2449034"/>
                <a:ext cx="44653" cy="66275"/>
              </a:xfrm>
              <a:custGeom>
                <a:avLst/>
                <a:gdLst>
                  <a:gd name="csX0" fmla="*/ 17370 w 44653"/>
                  <a:gd name="csY0" fmla="*/ 65546 h 66275"/>
                  <a:gd name="csX1" fmla="*/ 6088 w 44653"/>
                  <a:gd name="csY1" fmla="*/ 60346 h 66275"/>
                  <a:gd name="csX2" fmla="*/ 540 w 44653"/>
                  <a:gd name="csY2" fmla="*/ 50615 h 66275"/>
                  <a:gd name="csX3" fmla="*/ 1049 w 44653"/>
                  <a:gd name="csY3" fmla="*/ 36130 h 66275"/>
                  <a:gd name="csX4" fmla="*/ 6535 w 44653"/>
                  <a:gd name="csY4" fmla="*/ 22651 h 66275"/>
                  <a:gd name="csX5" fmla="*/ 15633 w 44653"/>
                  <a:gd name="csY5" fmla="*/ 16110 h 66275"/>
                  <a:gd name="csX6" fmla="*/ 28355 w 44653"/>
                  <a:gd name="csY6" fmla="*/ 16061 h 66275"/>
                  <a:gd name="csX7" fmla="*/ 38992 w 44653"/>
                  <a:gd name="csY7" fmla="*/ 21025 h 66275"/>
                  <a:gd name="csX8" fmla="*/ 44142 w 44653"/>
                  <a:gd name="csY8" fmla="*/ 30148 h 66275"/>
                  <a:gd name="csX9" fmla="*/ 43696 w 44653"/>
                  <a:gd name="csY9" fmla="*/ 43391 h 66275"/>
                  <a:gd name="csX10" fmla="*/ 42901 w 44653"/>
                  <a:gd name="csY10" fmla="*/ 47164 h 66275"/>
                  <a:gd name="csX11" fmla="*/ 8843 w 44653"/>
                  <a:gd name="csY11" fmla="*/ 39866 h 66275"/>
                  <a:gd name="csX12" fmla="*/ 8496 w 44653"/>
                  <a:gd name="csY12" fmla="*/ 49560 h 66275"/>
                  <a:gd name="csX13" fmla="*/ 11822 w 44653"/>
                  <a:gd name="csY13" fmla="*/ 55828 h 66275"/>
                  <a:gd name="csX14" fmla="*/ 18947 w 44653"/>
                  <a:gd name="csY14" fmla="*/ 59092 h 66275"/>
                  <a:gd name="csX15" fmla="*/ 24470 w 44653"/>
                  <a:gd name="csY15" fmla="*/ 59477 h 66275"/>
                  <a:gd name="csX16" fmla="*/ 28826 w 44653"/>
                  <a:gd name="csY16" fmla="*/ 58112 h 66275"/>
                  <a:gd name="csX17" fmla="*/ 31942 w 44653"/>
                  <a:gd name="csY17" fmla="*/ 55182 h 66275"/>
                  <a:gd name="csX18" fmla="*/ 33779 w 44653"/>
                  <a:gd name="csY18" fmla="*/ 51062 h 66275"/>
                  <a:gd name="csX19" fmla="*/ 41511 w 44653"/>
                  <a:gd name="csY19" fmla="*/ 52725 h 66275"/>
                  <a:gd name="csX20" fmla="*/ 38569 w 44653"/>
                  <a:gd name="csY20" fmla="*/ 59390 h 66275"/>
                  <a:gd name="csX21" fmla="*/ 33443 w 44653"/>
                  <a:gd name="csY21" fmla="*/ 63995 h 66275"/>
                  <a:gd name="csX22" fmla="*/ 26282 w 44653"/>
                  <a:gd name="csY22" fmla="*/ 66142 h 66275"/>
                  <a:gd name="csX23" fmla="*/ 17370 w 44653"/>
                  <a:gd name="csY23" fmla="*/ 65546 h 66275"/>
                  <a:gd name="csX24" fmla="*/ 10296 w 44653"/>
                  <a:gd name="csY24" fmla="*/ 33958 h 66275"/>
                  <a:gd name="csX25" fmla="*/ 35963 w 44653"/>
                  <a:gd name="csY25" fmla="*/ 39469 h 66275"/>
                  <a:gd name="csX26" fmla="*/ 36497 w 44653"/>
                  <a:gd name="csY26" fmla="*/ 32618 h 66275"/>
                  <a:gd name="csX27" fmla="*/ 34871 w 44653"/>
                  <a:gd name="csY27" fmla="*/ 27641 h 66275"/>
                  <a:gd name="csX28" fmla="*/ 31532 w 44653"/>
                  <a:gd name="csY28" fmla="*/ 24327 h 66275"/>
                  <a:gd name="csX29" fmla="*/ 26704 w 44653"/>
                  <a:gd name="csY29" fmla="*/ 22490 h 66275"/>
                  <a:gd name="csX30" fmla="*/ 19331 w 44653"/>
                  <a:gd name="csY30" fmla="*/ 22515 h 66275"/>
                  <a:gd name="csX31" fmla="*/ 13932 w 44653"/>
                  <a:gd name="csY31" fmla="*/ 26263 h 66275"/>
                  <a:gd name="csX32" fmla="*/ 10296 w 44653"/>
                  <a:gd name="csY32" fmla="*/ 33958 h 66275"/>
                  <a:gd name="csX33" fmla="*/ 24433 w 44653"/>
                  <a:gd name="csY33" fmla="*/ 10227 h 66275"/>
                  <a:gd name="csX34" fmla="*/ 34722 w 44653"/>
                  <a:gd name="csY34" fmla="*/ 0 h 66275"/>
                  <a:gd name="csX35" fmla="*/ 43733 w 44653"/>
                  <a:gd name="csY35" fmla="*/ 1924 h 66275"/>
                  <a:gd name="csX36" fmla="*/ 43782 w 44653"/>
                  <a:gd name="csY36" fmla="*/ 2222 h 66275"/>
                  <a:gd name="csX37" fmla="*/ 31284 w 44653"/>
                  <a:gd name="csY37" fmla="*/ 11692 h 66275"/>
                  <a:gd name="csX38" fmla="*/ 24433 w 44653"/>
                  <a:gd name="csY38" fmla="*/ 10227 h 662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4653" h="66275">
                    <a:moveTo>
                      <a:pt x="17370" y="65546"/>
                    </a:moveTo>
                    <a:cubicBezTo>
                      <a:pt x="12691" y="64541"/>
                      <a:pt x="8930" y="62803"/>
                      <a:pt x="6088" y="60346"/>
                    </a:cubicBezTo>
                    <a:cubicBezTo>
                      <a:pt x="3258" y="57888"/>
                      <a:pt x="1396" y="54636"/>
                      <a:pt x="540" y="50615"/>
                    </a:cubicBezTo>
                    <a:cubicBezTo>
                      <a:pt x="-329" y="46606"/>
                      <a:pt x="-143" y="41778"/>
                      <a:pt x="1049" y="36130"/>
                    </a:cubicBezTo>
                    <a:cubicBezTo>
                      <a:pt x="2290" y="30421"/>
                      <a:pt x="4115" y="25928"/>
                      <a:pt x="6535" y="22651"/>
                    </a:cubicBezTo>
                    <a:cubicBezTo>
                      <a:pt x="8980" y="19362"/>
                      <a:pt x="11996" y="17190"/>
                      <a:pt x="15633" y="16110"/>
                    </a:cubicBezTo>
                    <a:cubicBezTo>
                      <a:pt x="19245" y="15043"/>
                      <a:pt x="23502" y="15018"/>
                      <a:pt x="28355" y="16061"/>
                    </a:cubicBezTo>
                    <a:cubicBezTo>
                      <a:pt x="32798" y="17016"/>
                      <a:pt x="36348" y="18680"/>
                      <a:pt x="38992" y="21025"/>
                    </a:cubicBezTo>
                    <a:cubicBezTo>
                      <a:pt x="41611" y="23384"/>
                      <a:pt x="43336" y="26425"/>
                      <a:pt x="44142" y="30148"/>
                    </a:cubicBezTo>
                    <a:cubicBezTo>
                      <a:pt x="44949" y="33872"/>
                      <a:pt x="44800" y="38278"/>
                      <a:pt x="43696" y="43391"/>
                    </a:cubicBezTo>
                    <a:lnTo>
                      <a:pt x="42901" y="47164"/>
                    </a:lnTo>
                    <a:lnTo>
                      <a:pt x="8843" y="39866"/>
                    </a:lnTo>
                    <a:cubicBezTo>
                      <a:pt x="8148" y="43689"/>
                      <a:pt x="8049" y="46904"/>
                      <a:pt x="8496" y="49560"/>
                    </a:cubicBezTo>
                    <a:cubicBezTo>
                      <a:pt x="8968" y="52191"/>
                      <a:pt x="10072" y="54289"/>
                      <a:pt x="11822" y="55828"/>
                    </a:cubicBezTo>
                    <a:cubicBezTo>
                      <a:pt x="13560" y="57354"/>
                      <a:pt x="15943" y="58447"/>
                      <a:pt x="18947" y="59092"/>
                    </a:cubicBezTo>
                    <a:cubicBezTo>
                      <a:pt x="20995" y="59539"/>
                      <a:pt x="22819" y="59663"/>
                      <a:pt x="24470" y="59477"/>
                    </a:cubicBezTo>
                    <a:cubicBezTo>
                      <a:pt x="26108" y="59291"/>
                      <a:pt x="27560" y="58844"/>
                      <a:pt x="28826" y="58112"/>
                    </a:cubicBezTo>
                    <a:cubicBezTo>
                      <a:pt x="30080" y="57367"/>
                      <a:pt x="31122" y="56399"/>
                      <a:pt x="31942" y="55182"/>
                    </a:cubicBezTo>
                    <a:cubicBezTo>
                      <a:pt x="32773" y="53991"/>
                      <a:pt x="33369" y="52613"/>
                      <a:pt x="33779" y="51062"/>
                    </a:cubicBezTo>
                    <a:lnTo>
                      <a:pt x="41511" y="52725"/>
                    </a:lnTo>
                    <a:cubicBezTo>
                      <a:pt x="40915" y="55232"/>
                      <a:pt x="39947" y="57454"/>
                      <a:pt x="38569" y="59390"/>
                    </a:cubicBezTo>
                    <a:cubicBezTo>
                      <a:pt x="37217" y="61326"/>
                      <a:pt x="35504" y="62865"/>
                      <a:pt x="33443" y="63995"/>
                    </a:cubicBezTo>
                    <a:cubicBezTo>
                      <a:pt x="31371" y="65124"/>
                      <a:pt x="29000" y="65832"/>
                      <a:pt x="26282" y="66142"/>
                    </a:cubicBezTo>
                    <a:cubicBezTo>
                      <a:pt x="23576" y="66440"/>
                      <a:pt x="20610" y="66241"/>
                      <a:pt x="17370" y="65546"/>
                    </a:cubicBezTo>
                    <a:close/>
                    <a:moveTo>
                      <a:pt x="10296" y="33958"/>
                    </a:moveTo>
                    <a:lnTo>
                      <a:pt x="35963" y="39469"/>
                    </a:lnTo>
                    <a:cubicBezTo>
                      <a:pt x="36534" y="36826"/>
                      <a:pt x="36720" y="34542"/>
                      <a:pt x="36497" y="32618"/>
                    </a:cubicBezTo>
                    <a:cubicBezTo>
                      <a:pt x="36273" y="30682"/>
                      <a:pt x="35752" y="29019"/>
                      <a:pt x="34871" y="27641"/>
                    </a:cubicBezTo>
                    <a:cubicBezTo>
                      <a:pt x="34014" y="26263"/>
                      <a:pt x="32885" y="25159"/>
                      <a:pt x="31532" y="24327"/>
                    </a:cubicBezTo>
                    <a:cubicBezTo>
                      <a:pt x="30167" y="23508"/>
                      <a:pt x="28553" y="22900"/>
                      <a:pt x="26704" y="22490"/>
                    </a:cubicBezTo>
                    <a:cubicBezTo>
                      <a:pt x="23936" y="21894"/>
                      <a:pt x="21479" y="21907"/>
                      <a:pt x="19331" y="22515"/>
                    </a:cubicBezTo>
                    <a:cubicBezTo>
                      <a:pt x="17197" y="23135"/>
                      <a:pt x="15384" y="24377"/>
                      <a:pt x="13932" y="26263"/>
                    </a:cubicBezTo>
                    <a:cubicBezTo>
                      <a:pt x="12443" y="28137"/>
                      <a:pt x="11239" y="30707"/>
                      <a:pt x="10296" y="33958"/>
                    </a:cubicBezTo>
                    <a:close/>
                    <a:moveTo>
                      <a:pt x="24433" y="10227"/>
                    </a:moveTo>
                    <a:lnTo>
                      <a:pt x="34722" y="0"/>
                    </a:lnTo>
                    <a:lnTo>
                      <a:pt x="43733" y="1924"/>
                    </a:lnTo>
                    <a:lnTo>
                      <a:pt x="43782" y="2222"/>
                    </a:lnTo>
                    <a:lnTo>
                      <a:pt x="31284" y="11692"/>
                    </a:lnTo>
                    <a:lnTo>
                      <a:pt x="24433" y="10227"/>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7" name="Forme libre 226">
                <a:extLst>
                  <a:ext uri="{FF2B5EF4-FFF2-40B4-BE49-F238E27FC236}">
                    <a16:creationId xmlns:a16="http://schemas.microsoft.com/office/drawing/2014/main" id="{86998CB3-93B5-2C40-3BB6-299C1FE49B5E}"/>
                  </a:ext>
                </a:extLst>
              </p:cNvPr>
              <p:cNvSpPr/>
              <p:nvPr/>
            </p:nvSpPr>
            <p:spPr>
              <a:xfrm>
                <a:off x="6433666" y="2477555"/>
                <a:ext cx="48624" cy="69953"/>
              </a:xfrm>
              <a:custGeom>
                <a:avLst/>
                <a:gdLst>
                  <a:gd name="csX0" fmla="*/ 24533 w 48624"/>
                  <a:gd name="csY0" fmla="*/ 67918 h 69953"/>
                  <a:gd name="csX1" fmla="*/ 30094 w 48624"/>
                  <a:gd name="csY1" fmla="*/ 46607 h 69953"/>
                  <a:gd name="csX2" fmla="*/ 29560 w 48624"/>
                  <a:gd name="csY2" fmla="*/ 46471 h 69953"/>
                  <a:gd name="csX3" fmla="*/ 24744 w 48624"/>
                  <a:gd name="csY3" fmla="*/ 49450 h 69953"/>
                  <a:gd name="csX4" fmla="*/ 19283 w 48624"/>
                  <a:gd name="csY4" fmla="*/ 50455 h 69953"/>
                  <a:gd name="csX5" fmla="*/ 13474 w 48624"/>
                  <a:gd name="csY5" fmla="*/ 49710 h 69953"/>
                  <a:gd name="csX6" fmla="*/ 4612 w 48624"/>
                  <a:gd name="csY6" fmla="*/ 44634 h 69953"/>
                  <a:gd name="csX7" fmla="*/ 281 w 48624"/>
                  <a:gd name="csY7" fmla="*/ 34990 h 69953"/>
                  <a:gd name="csX8" fmla="*/ 1497 w 48624"/>
                  <a:gd name="csY8" fmla="*/ 20779 h 69953"/>
                  <a:gd name="csX9" fmla="*/ 7467 w 48624"/>
                  <a:gd name="csY9" fmla="*/ 7151 h 69953"/>
                  <a:gd name="csX10" fmla="*/ 15994 w 48624"/>
                  <a:gd name="csY10" fmla="*/ 759 h 69953"/>
                  <a:gd name="csX11" fmla="*/ 26606 w 48624"/>
                  <a:gd name="csY11" fmla="*/ 759 h 69953"/>
                  <a:gd name="csX12" fmla="*/ 34574 w 48624"/>
                  <a:gd name="csY12" fmla="*/ 4867 h 69953"/>
                  <a:gd name="csX13" fmla="*/ 39216 w 48624"/>
                  <a:gd name="csY13" fmla="*/ 12326 h 69953"/>
                  <a:gd name="csX14" fmla="*/ 39824 w 48624"/>
                  <a:gd name="csY14" fmla="*/ 12488 h 69953"/>
                  <a:gd name="csX15" fmla="*/ 42294 w 48624"/>
                  <a:gd name="csY15" fmla="*/ 5984 h 69953"/>
                  <a:gd name="csX16" fmla="*/ 48624 w 48624"/>
                  <a:gd name="csY16" fmla="*/ 7622 h 69953"/>
                  <a:gd name="csX17" fmla="*/ 32390 w 48624"/>
                  <a:gd name="csY17" fmla="*/ 69954 h 69953"/>
                  <a:gd name="csX18" fmla="*/ 24533 w 48624"/>
                  <a:gd name="csY18" fmla="*/ 67918 h 69953"/>
                  <a:gd name="csX19" fmla="*/ 17756 w 48624"/>
                  <a:gd name="csY19" fmla="*/ 43492 h 69953"/>
                  <a:gd name="csX20" fmla="*/ 22783 w 48624"/>
                  <a:gd name="csY20" fmla="*/ 43939 h 69953"/>
                  <a:gd name="csX21" fmla="*/ 27388 w 48624"/>
                  <a:gd name="csY21" fmla="*/ 42189 h 69953"/>
                  <a:gd name="csX22" fmla="*/ 31372 w 48624"/>
                  <a:gd name="csY22" fmla="*/ 37659 h 69953"/>
                  <a:gd name="csX23" fmla="*/ 34487 w 48624"/>
                  <a:gd name="csY23" fmla="*/ 29752 h 69953"/>
                  <a:gd name="csX24" fmla="*/ 34822 w 48624"/>
                  <a:gd name="csY24" fmla="*/ 28412 h 69953"/>
                  <a:gd name="csX25" fmla="*/ 35977 w 48624"/>
                  <a:gd name="csY25" fmla="*/ 18718 h 69953"/>
                  <a:gd name="csX26" fmla="*/ 33408 w 48624"/>
                  <a:gd name="csY26" fmla="*/ 11917 h 69953"/>
                  <a:gd name="csX27" fmla="*/ 26693 w 48624"/>
                  <a:gd name="csY27" fmla="*/ 8106 h 69953"/>
                  <a:gd name="csX28" fmla="*/ 19531 w 48624"/>
                  <a:gd name="csY28" fmla="*/ 7957 h 69953"/>
                  <a:gd name="csX29" fmla="*/ 14020 w 48624"/>
                  <a:gd name="csY29" fmla="*/ 12190 h 69953"/>
                  <a:gd name="csX30" fmla="*/ 10024 w 48624"/>
                  <a:gd name="csY30" fmla="*/ 21672 h 69953"/>
                  <a:gd name="csX31" fmla="*/ 9527 w 48624"/>
                  <a:gd name="csY31" fmla="*/ 23547 h 69953"/>
                  <a:gd name="csX32" fmla="*/ 8398 w 48624"/>
                  <a:gd name="csY32" fmla="*/ 33389 h 69953"/>
                  <a:gd name="csX33" fmla="*/ 11079 w 48624"/>
                  <a:gd name="csY33" fmla="*/ 39893 h 69953"/>
                  <a:gd name="csX34" fmla="*/ 17757 w 48624"/>
                  <a:gd name="csY34" fmla="*/ 43492 h 69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8624" h="69953">
                    <a:moveTo>
                      <a:pt x="24533" y="67918"/>
                    </a:moveTo>
                    <a:lnTo>
                      <a:pt x="30094" y="46607"/>
                    </a:lnTo>
                    <a:lnTo>
                      <a:pt x="29560" y="46471"/>
                    </a:lnTo>
                    <a:cubicBezTo>
                      <a:pt x="28071" y="47787"/>
                      <a:pt x="26469" y="48792"/>
                      <a:pt x="24744" y="49450"/>
                    </a:cubicBezTo>
                    <a:cubicBezTo>
                      <a:pt x="23007" y="50120"/>
                      <a:pt x="21194" y="50443"/>
                      <a:pt x="19283" y="50455"/>
                    </a:cubicBezTo>
                    <a:cubicBezTo>
                      <a:pt x="17372" y="50468"/>
                      <a:pt x="15448" y="50219"/>
                      <a:pt x="13474" y="49710"/>
                    </a:cubicBezTo>
                    <a:cubicBezTo>
                      <a:pt x="9863" y="48755"/>
                      <a:pt x="6909" y="47067"/>
                      <a:pt x="4612" y="44634"/>
                    </a:cubicBezTo>
                    <a:cubicBezTo>
                      <a:pt x="2329" y="42201"/>
                      <a:pt x="876" y="38987"/>
                      <a:pt x="281" y="34990"/>
                    </a:cubicBezTo>
                    <a:cubicBezTo>
                      <a:pt x="-340" y="30981"/>
                      <a:pt x="70" y="26252"/>
                      <a:pt x="1497" y="20779"/>
                    </a:cubicBezTo>
                    <a:cubicBezTo>
                      <a:pt x="2999" y="14958"/>
                      <a:pt x="5010" y="10415"/>
                      <a:pt x="7467" y="7151"/>
                    </a:cubicBezTo>
                    <a:cubicBezTo>
                      <a:pt x="9937" y="3886"/>
                      <a:pt x="12779" y="1764"/>
                      <a:pt x="15994" y="759"/>
                    </a:cubicBezTo>
                    <a:cubicBezTo>
                      <a:pt x="19209" y="-247"/>
                      <a:pt x="22746" y="-259"/>
                      <a:pt x="26606" y="759"/>
                    </a:cubicBezTo>
                    <a:cubicBezTo>
                      <a:pt x="29758" y="1578"/>
                      <a:pt x="32415" y="2956"/>
                      <a:pt x="34574" y="4867"/>
                    </a:cubicBezTo>
                    <a:cubicBezTo>
                      <a:pt x="36746" y="6803"/>
                      <a:pt x="38285" y="9286"/>
                      <a:pt x="39216" y="12326"/>
                    </a:cubicBezTo>
                    <a:lnTo>
                      <a:pt x="39824" y="12488"/>
                    </a:lnTo>
                    <a:lnTo>
                      <a:pt x="42294" y="5984"/>
                    </a:lnTo>
                    <a:lnTo>
                      <a:pt x="48624" y="7622"/>
                    </a:lnTo>
                    <a:lnTo>
                      <a:pt x="32390" y="69954"/>
                    </a:lnTo>
                    <a:lnTo>
                      <a:pt x="24533" y="67918"/>
                    </a:lnTo>
                    <a:close/>
                    <a:moveTo>
                      <a:pt x="17756" y="43492"/>
                    </a:moveTo>
                    <a:cubicBezTo>
                      <a:pt x="19482" y="43939"/>
                      <a:pt x="21157" y="44088"/>
                      <a:pt x="22783" y="43939"/>
                    </a:cubicBezTo>
                    <a:cubicBezTo>
                      <a:pt x="24421" y="43790"/>
                      <a:pt x="25961" y="43219"/>
                      <a:pt x="27388" y="42189"/>
                    </a:cubicBezTo>
                    <a:cubicBezTo>
                      <a:pt x="28840" y="41171"/>
                      <a:pt x="30168" y="39657"/>
                      <a:pt x="31372" y="37659"/>
                    </a:cubicBezTo>
                    <a:cubicBezTo>
                      <a:pt x="32601" y="35660"/>
                      <a:pt x="33631" y="33017"/>
                      <a:pt x="34487" y="29752"/>
                    </a:cubicBezTo>
                    <a:lnTo>
                      <a:pt x="34822" y="28412"/>
                    </a:lnTo>
                    <a:cubicBezTo>
                      <a:pt x="35778" y="24726"/>
                      <a:pt x="36175" y="21499"/>
                      <a:pt x="35977" y="18718"/>
                    </a:cubicBezTo>
                    <a:cubicBezTo>
                      <a:pt x="35791" y="15938"/>
                      <a:pt x="34922" y="13667"/>
                      <a:pt x="33408" y="11917"/>
                    </a:cubicBezTo>
                    <a:cubicBezTo>
                      <a:pt x="31906" y="10142"/>
                      <a:pt x="29659" y="8888"/>
                      <a:pt x="26693" y="8106"/>
                    </a:cubicBezTo>
                    <a:cubicBezTo>
                      <a:pt x="24012" y="7411"/>
                      <a:pt x="21641" y="7362"/>
                      <a:pt x="19531" y="7957"/>
                    </a:cubicBezTo>
                    <a:cubicBezTo>
                      <a:pt x="17459" y="8566"/>
                      <a:pt x="15609" y="9968"/>
                      <a:pt x="14020" y="12190"/>
                    </a:cubicBezTo>
                    <a:cubicBezTo>
                      <a:pt x="12419" y="14399"/>
                      <a:pt x="11091" y="17564"/>
                      <a:pt x="10024" y="21672"/>
                    </a:cubicBezTo>
                    <a:lnTo>
                      <a:pt x="9527" y="23547"/>
                    </a:lnTo>
                    <a:cubicBezTo>
                      <a:pt x="8522" y="27407"/>
                      <a:pt x="8150" y="30683"/>
                      <a:pt x="8398" y="33389"/>
                    </a:cubicBezTo>
                    <a:cubicBezTo>
                      <a:pt x="8646" y="36082"/>
                      <a:pt x="9552" y="38254"/>
                      <a:pt x="11079" y="39893"/>
                    </a:cubicBezTo>
                    <a:cubicBezTo>
                      <a:pt x="12618" y="41531"/>
                      <a:pt x="14852" y="42723"/>
                      <a:pt x="17757" y="4349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8" name="Forme libre 227">
                <a:extLst>
                  <a:ext uri="{FF2B5EF4-FFF2-40B4-BE49-F238E27FC236}">
                    <a16:creationId xmlns:a16="http://schemas.microsoft.com/office/drawing/2014/main" id="{A2266CFC-01B6-ADB5-5DC7-C7F6643FF6EA}"/>
                  </a:ext>
                </a:extLst>
              </p:cNvPr>
              <p:cNvSpPr/>
              <p:nvPr/>
            </p:nvSpPr>
            <p:spPr>
              <a:xfrm>
                <a:off x="6492636" y="2491246"/>
                <a:ext cx="48932" cy="57962"/>
              </a:xfrm>
              <a:custGeom>
                <a:avLst/>
                <a:gdLst>
                  <a:gd name="csX0" fmla="*/ 11288 w 48932"/>
                  <a:gd name="csY0" fmla="*/ 51931 h 57962"/>
                  <a:gd name="csX1" fmla="*/ 1582 w 48932"/>
                  <a:gd name="csY1" fmla="*/ 45191 h 57962"/>
                  <a:gd name="csX2" fmla="*/ 1222 w 48932"/>
                  <a:gd name="csY2" fmla="*/ 31973 h 57962"/>
                  <a:gd name="csX3" fmla="*/ 11064 w 48932"/>
                  <a:gd name="csY3" fmla="*/ 0 h 57962"/>
                  <a:gd name="csX4" fmla="*/ 18809 w 48932"/>
                  <a:gd name="csY4" fmla="*/ 2383 h 57962"/>
                  <a:gd name="csX5" fmla="*/ 9302 w 48932"/>
                  <a:gd name="csY5" fmla="*/ 33301 h 57962"/>
                  <a:gd name="csX6" fmla="*/ 8545 w 48932"/>
                  <a:gd name="csY6" fmla="*/ 38265 h 57962"/>
                  <a:gd name="csX7" fmla="*/ 9674 w 48932"/>
                  <a:gd name="csY7" fmla="*/ 41803 h 57962"/>
                  <a:gd name="csX8" fmla="*/ 12343 w 48932"/>
                  <a:gd name="csY8" fmla="*/ 44248 h 57962"/>
                  <a:gd name="csX9" fmla="*/ 16129 w 48932"/>
                  <a:gd name="csY9" fmla="*/ 45898 h 57962"/>
                  <a:gd name="csX10" fmla="*/ 22781 w 48932"/>
                  <a:gd name="csY10" fmla="*/ 46209 h 57962"/>
                  <a:gd name="csX11" fmla="*/ 28826 w 48932"/>
                  <a:gd name="csY11" fmla="*/ 43007 h 57962"/>
                  <a:gd name="csX12" fmla="*/ 32822 w 48932"/>
                  <a:gd name="csY12" fmla="*/ 36478 h 57962"/>
                  <a:gd name="csX13" fmla="*/ 41163 w 48932"/>
                  <a:gd name="csY13" fmla="*/ 9259 h 57962"/>
                  <a:gd name="csX14" fmla="*/ 48933 w 48932"/>
                  <a:gd name="csY14" fmla="*/ 11630 h 57962"/>
                  <a:gd name="csX15" fmla="*/ 34684 w 48932"/>
                  <a:gd name="csY15" fmla="*/ 57963 h 57962"/>
                  <a:gd name="csX16" fmla="*/ 28428 w 48932"/>
                  <a:gd name="csY16" fmla="*/ 56039 h 57962"/>
                  <a:gd name="csX17" fmla="*/ 29881 w 48932"/>
                  <a:gd name="csY17" fmla="*/ 48865 h 57962"/>
                  <a:gd name="csX18" fmla="*/ 29248 w 48932"/>
                  <a:gd name="csY18" fmla="*/ 48679 h 57962"/>
                  <a:gd name="csX19" fmla="*/ 23662 w 48932"/>
                  <a:gd name="csY19" fmla="*/ 51968 h 57962"/>
                  <a:gd name="csX20" fmla="*/ 17667 w 48932"/>
                  <a:gd name="csY20" fmla="*/ 52973 h 57962"/>
                  <a:gd name="csX21" fmla="*/ 11288 w 48932"/>
                  <a:gd name="csY21" fmla="*/ 51931 h 579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8932" h="57962">
                    <a:moveTo>
                      <a:pt x="11288" y="51931"/>
                    </a:moveTo>
                    <a:cubicBezTo>
                      <a:pt x="6832" y="50565"/>
                      <a:pt x="3593" y="48319"/>
                      <a:pt x="1582" y="45191"/>
                    </a:cubicBezTo>
                    <a:cubicBezTo>
                      <a:pt x="-404" y="42076"/>
                      <a:pt x="-516" y="37669"/>
                      <a:pt x="1222" y="31973"/>
                    </a:cubicBezTo>
                    <a:lnTo>
                      <a:pt x="11064" y="0"/>
                    </a:lnTo>
                    <a:lnTo>
                      <a:pt x="18809" y="2383"/>
                    </a:lnTo>
                    <a:lnTo>
                      <a:pt x="9302" y="33301"/>
                    </a:lnTo>
                    <a:cubicBezTo>
                      <a:pt x="8694" y="35237"/>
                      <a:pt x="8446" y="36888"/>
                      <a:pt x="8545" y="38265"/>
                    </a:cubicBezTo>
                    <a:cubicBezTo>
                      <a:pt x="8632" y="39643"/>
                      <a:pt x="9004" y="40822"/>
                      <a:pt x="9674" y="41803"/>
                    </a:cubicBezTo>
                    <a:cubicBezTo>
                      <a:pt x="10345" y="42783"/>
                      <a:pt x="11226" y="43590"/>
                      <a:pt x="12343" y="44248"/>
                    </a:cubicBezTo>
                    <a:cubicBezTo>
                      <a:pt x="13460" y="44918"/>
                      <a:pt x="14713" y="45464"/>
                      <a:pt x="16129" y="45898"/>
                    </a:cubicBezTo>
                    <a:cubicBezTo>
                      <a:pt x="18350" y="46594"/>
                      <a:pt x="20572" y="46693"/>
                      <a:pt x="22781" y="46209"/>
                    </a:cubicBezTo>
                    <a:cubicBezTo>
                      <a:pt x="24978" y="45725"/>
                      <a:pt x="27001" y="44670"/>
                      <a:pt x="28826" y="43007"/>
                    </a:cubicBezTo>
                    <a:cubicBezTo>
                      <a:pt x="30650" y="41343"/>
                      <a:pt x="31978" y="39171"/>
                      <a:pt x="32822" y="36478"/>
                    </a:cubicBezTo>
                    <a:lnTo>
                      <a:pt x="41163" y="9259"/>
                    </a:lnTo>
                    <a:lnTo>
                      <a:pt x="48933" y="11630"/>
                    </a:lnTo>
                    <a:lnTo>
                      <a:pt x="34684" y="57963"/>
                    </a:lnTo>
                    <a:lnTo>
                      <a:pt x="28428" y="56039"/>
                    </a:lnTo>
                    <a:lnTo>
                      <a:pt x="29881" y="48865"/>
                    </a:lnTo>
                    <a:lnTo>
                      <a:pt x="29248" y="48679"/>
                    </a:lnTo>
                    <a:cubicBezTo>
                      <a:pt x="27448" y="50180"/>
                      <a:pt x="25574" y="51285"/>
                      <a:pt x="23662" y="51968"/>
                    </a:cubicBezTo>
                    <a:cubicBezTo>
                      <a:pt x="21739" y="52675"/>
                      <a:pt x="19740" y="53010"/>
                      <a:pt x="17667" y="52973"/>
                    </a:cubicBezTo>
                    <a:cubicBezTo>
                      <a:pt x="15582" y="52948"/>
                      <a:pt x="13460" y="52601"/>
                      <a:pt x="11288" y="51931"/>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9" name="Forme libre 228">
                <a:extLst>
                  <a:ext uri="{FF2B5EF4-FFF2-40B4-BE49-F238E27FC236}">
                    <a16:creationId xmlns:a16="http://schemas.microsoft.com/office/drawing/2014/main" id="{9B3945B2-A433-8FF4-32AE-EAD6CED8796F}"/>
                  </a:ext>
                </a:extLst>
              </p:cNvPr>
              <p:cNvSpPr/>
              <p:nvPr/>
            </p:nvSpPr>
            <p:spPr>
              <a:xfrm>
                <a:off x="6547377" y="2492785"/>
                <a:ext cx="28608" cy="65806"/>
              </a:xfrm>
              <a:custGeom>
                <a:avLst/>
                <a:gdLst>
                  <a:gd name="csX0" fmla="*/ 0 w 28608"/>
                  <a:gd name="csY0" fmla="*/ 63262 h 65806"/>
                  <a:gd name="csX1" fmla="*/ 15204 w 28608"/>
                  <a:gd name="csY1" fmla="*/ 17240 h 65806"/>
                  <a:gd name="csX2" fmla="*/ 22912 w 28608"/>
                  <a:gd name="csY2" fmla="*/ 19784 h 65806"/>
                  <a:gd name="csX3" fmla="*/ 7708 w 28608"/>
                  <a:gd name="csY3" fmla="*/ 65807 h 65806"/>
                  <a:gd name="csX4" fmla="*/ 0 w 28608"/>
                  <a:gd name="csY4" fmla="*/ 63262 h 65806"/>
                  <a:gd name="csX5" fmla="*/ 18071 w 28608"/>
                  <a:gd name="csY5" fmla="*/ 8576 h 65806"/>
                  <a:gd name="csX6" fmla="*/ 20914 w 28608"/>
                  <a:gd name="csY6" fmla="*/ 0 h 65806"/>
                  <a:gd name="csX7" fmla="*/ 28609 w 28608"/>
                  <a:gd name="csY7" fmla="*/ 2544 h 65806"/>
                  <a:gd name="csX8" fmla="*/ 25779 w 28608"/>
                  <a:gd name="csY8" fmla="*/ 11133 h 65806"/>
                  <a:gd name="csX9" fmla="*/ 18072 w 28608"/>
                  <a:gd name="csY9" fmla="*/ 8576 h 658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608" h="65806">
                    <a:moveTo>
                      <a:pt x="0" y="63262"/>
                    </a:moveTo>
                    <a:lnTo>
                      <a:pt x="15204" y="17240"/>
                    </a:lnTo>
                    <a:lnTo>
                      <a:pt x="22912" y="19784"/>
                    </a:lnTo>
                    <a:lnTo>
                      <a:pt x="7708" y="65807"/>
                    </a:lnTo>
                    <a:lnTo>
                      <a:pt x="0" y="63262"/>
                    </a:lnTo>
                    <a:close/>
                    <a:moveTo>
                      <a:pt x="18071" y="8576"/>
                    </a:moveTo>
                    <a:lnTo>
                      <a:pt x="20914" y="0"/>
                    </a:lnTo>
                    <a:lnTo>
                      <a:pt x="28609" y="2544"/>
                    </a:lnTo>
                    <a:lnTo>
                      <a:pt x="25779" y="11133"/>
                    </a:lnTo>
                    <a:lnTo>
                      <a:pt x="18072" y="8576"/>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20" name="Forme libre 229">
                <a:extLst>
                  <a:ext uri="{FF2B5EF4-FFF2-40B4-BE49-F238E27FC236}">
                    <a16:creationId xmlns:a16="http://schemas.microsoft.com/office/drawing/2014/main" id="{9FB760BE-E2BD-30C2-ED3C-2813817849D2}"/>
                  </a:ext>
                </a:extLst>
              </p:cNvPr>
              <p:cNvSpPr/>
              <p:nvPr/>
            </p:nvSpPr>
            <p:spPr>
              <a:xfrm>
                <a:off x="6578267" y="2508474"/>
                <a:ext cx="30672" cy="63263"/>
              </a:xfrm>
              <a:custGeom>
                <a:avLst/>
                <a:gdLst>
                  <a:gd name="csX0" fmla="*/ 6594 w 30672"/>
                  <a:gd name="csY0" fmla="*/ 62058 h 63263"/>
                  <a:gd name="csX1" fmla="*/ 1554 w 30672"/>
                  <a:gd name="csY1" fmla="*/ 58670 h 63263"/>
                  <a:gd name="csX2" fmla="*/ 3 w 30672"/>
                  <a:gd name="csY2" fmla="*/ 54078 h 63263"/>
                  <a:gd name="csX3" fmla="*/ 872 w 30672"/>
                  <a:gd name="csY3" fmla="*/ 49039 h 63263"/>
                  <a:gd name="csX4" fmla="*/ 12142 w 30672"/>
                  <a:gd name="csY4" fmla="*/ 18531 h 63263"/>
                  <a:gd name="csX5" fmla="*/ 6258 w 30672"/>
                  <a:gd name="csY5" fmla="*/ 16359 h 63263"/>
                  <a:gd name="csX6" fmla="*/ 8617 w 30672"/>
                  <a:gd name="csY6" fmla="*/ 9954 h 63263"/>
                  <a:gd name="csX7" fmla="*/ 14674 w 30672"/>
                  <a:gd name="csY7" fmla="*/ 12201 h 63263"/>
                  <a:gd name="csX8" fmla="*/ 20755 w 30672"/>
                  <a:gd name="csY8" fmla="*/ 0 h 63263"/>
                  <a:gd name="csX9" fmla="*/ 26800 w 30672"/>
                  <a:gd name="csY9" fmla="*/ 2222 h 63263"/>
                  <a:gd name="csX10" fmla="*/ 22121 w 30672"/>
                  <a:gd name="csY10" fmla="*/ 14944 h 63263"/>
                  <a:gd name="csX11" fmla="*/ 30672 w 30672"/>
                  <a:gd name="csY11" fmla="*/ 18096 h 63263"/>
                  <a:gd name="csX12" fmla="*/ 28314 w 30672"/>
                  <a:gd name="csY12" fmla="*/ 24488 h 63263"/>
                  <a:gd name="csX13" fmla="*/ 19750 w 30672"/>
                  <a:gd name="csY13" fmla="*/ 21336 h 63263"/>
                  <a:gd name="csX14" fmla="*/ 8890 w 30672"/>
                  <a:gd name="csY14" fmla="*/ 50727 h 63263"/>
                  <a:gd name="csX15" fmla="*/ 8480 w 30672"/>
                  <a:gd name="csY15" fmla="*/ 54252 h 63263"/>
                  <a:gd name="csX16" fmla="*/ 11025 w 30672"/>
                  <a:gd name="csY16" fmla="*/ 56424 h 63263"/>
                  <a:gd name="csX17" fmla="*/ 15865 w 30672"/>
                  <a:gd name="csY17" fmla="*/ 58211 h 63263"/>
                  <a:gd name="csX18" fmla="*/ 14016 w 30672"/>
                  <a:gd name="csY18" fmla="*/ 63213 h 63263"/>
                  <a:gd name="csX19" fmla="*/ 11682 w 30672"/>
                  <a:gd name="csY19" fmla="*/ 63138 h 63263"/>
                  <a:gd name="csX20" fmla="*/ 9051 w 30672"/>
                  <a:gd name="csY20" fmla="*/ 62716 h 63263"/>
                  <a:gd name="csX21" fmla="*/ 6594 w 30672"/>
                  <a:gd name="csY21" fmla="*/ 62058 h 632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0672" h="63263">
                    <a:moveTo>
                      <a:pt x="6594" y="62058"/>
                    </a:moveTo>
                    <a:cubicBezTo>
                      <a:pt x="4223" y="61177"/>
                      <a:pt x="2547" y="60060"/>
                      <a:pt x="1554" y="58670"/>
                    </a:cubicBezTo>
                    <a:cubicBezTo>
                      <a:pt x="561" y="57280"/>
                      <a:pt x="53" y="55753"/>
                      <a:pt x="3" y="54078"/>
                    </a:cubicBezTo>
                    <a:cubicBezTo>
                      <a:pt x="-34" y="52390"/>
                      <a:pt x="264" y="50714"/>
                      <a:pt x="872" y="49039"/>
                    </a:cubicBezTo>
                    <a:lnTo>
                      <a:pt x="12142" y="18531"/>
                    </a:lnTo>
                    <a:lnTo>
                      <a:pt x="6258" y="16359"/>
                    </a:lnTo>
                    <a:lnTo>
                      <a:pt x="8617" y="9954"/>
                    </a:lnTo>
                    <a:lnTo>
                      <a:pt x="14674" y="12201"/>
                    </a:lnTo>
                    <a:lnTo>
                      <a:pt x="20755" y="0"/>
                    </a:lnTo>
                    <a:lnTo>
                      <a:pt x="26800" y="2222"/>
                    </a:lnTo>
                    <a:lnTo>
                      <a:pt x="22121" y="14944"/>
                    </a:lnTo>
                    <a:lnTo>
                      <a:pt x="30672" y="18096"/>
                    </a:lnTo>
                    <a:lnTo>
                      <a:pt x="28314" y="24488"/>
                    </a:lnTo>
                    <a:lnTo>
                      <a:pt x="19750" y="21336"/>
                    </a:lnTo>
                    <a:lnTo>
                      <a:pt x="8890" y="50727"/>
                    </a:lnTo>
                    <a:cubicBezTo>
                      <a:pt x="8381" y="52166"/>
                      <a:pt x="8232" y="53345"/>
                      <a:pt x="8480" y="54252"/>
                    </a:cubicBezTo>
                    <a:cubicBezTo>
                      <a:pt x="8728" y="55170"/>
                      <a:pt x="9585" y="55890"/>
                      <a:pt x="11025" y="56424"/>
                    </a:cubicBezTo>
                    <a:lnTo>
                      <a:pt x="15865" y="58211"/>
                    </a:lnTo>
                    <a:lnTo>
                      <a:pt x="14016" y="63213"/>
                    </a:lnTo>
                    <a:cubicBezTo>
                      <a:pt x="13333" y="63300"/>
                      <a:pt x="12551" y="63275"/>
                      <a:pt x="11682" y="63138"/>
                    </a:cubicBezTo>
                    <a:cubicBezTo>
                      <a:pt x="10826" y="63014"/>
                      <a:pt x="9932" y="62878"/>
                      <a:pt x="9051" y="62716"/>
                    </a:cubicBezTo>
                    <a:cubicBezTo>
                      <a:pt x="8157" y="62543"/>
                      <a:pt x="7326" y="62319"/>
                      <a:pt x="6594" y="62058"/>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21" name="Forme libre 230">
                <a:extLst>
                  <a:ext uri="{FF2B5EF4-FFF2-40B4-BE49-F238E27FC236}">
                    <a16:creationId xmlns:a16="http://schemas.microsoft.com/office/drawing/2014/main" id="{0B647E03-E2ED-5C37-27CF-B5169E7AC7D1}"/>
                  </a:ext>
                </a:extLst>
              </p:cNvPr>
              <p:cNvSpPr/>
              <p:nvPr/>
            </p:nvSpPr>
            <p:spPr>
              <a:xfrm>
                <a:off x="6608169" y="2536591"/>
                <a:ext cx="48252" cy="57415"/>
              </a:xfrm>
              <a:custGeom>
                <a:avLst/>
                <a:gdLst>
                  <a:gd name="csX0" fmla="*/ 10401 w 48252"/>
                  <a:gd name="csY0" fmla="*/ 46973 h 57415"/>
                  <a:gd name="csX1" fmla="*/ 5709 w 48252"/>
                  <a:gd name="csY1" fmla="*/ 44354 h 57415"/>
                  <a:gd name="csX2" fmla="*/ 1899 w 48252"/>
                  <a:gd name="csY2" fmla="*/ 40519 h 57415"/>
                  <a:gd name="csX3" fmla="*/ 50 w 48252"/>
                  <a:gd name="csY3" fmla="*/ 35318 h 57415"/>
                  <a:gd name="csX4" fmla="*/ 1254 w 48252"/>
                  <a:gd name="csY4" fmla="*/ 28703 h 57415"/>
                  <a:gd name="csX5" fmla="*/ 6553 w 48252"/>
                  <a:gd name="csY5" fmla="*/ 22013 h 57415"/>
                  <a:gd name="csX6" fmla="*/ 14646 w 48252"/>
                  <a:gd name="csY6" fmla="*/ 19891 h 57415"/>
                  <a:gd name="csX7" fmla="*/ 25010 w 48252"/>
                  <a:gd name="csY7" fmla="*/ 21430 h 57415"/>
                  <a:gd name="csX8" fmla="*/ 37136 w 48252"/>
                  <a:gd name="csY8" fmla="*/ 25637 h 57415"/>
                  <a:gd name="csX9" fmla="*/ 39221 w 48252"/>
                  <a:gd name="csY9" fmla="*/ 20511 h 57415"/>
                  <a:gd name="csX10" fmla="*/ 40102 w 48252"/>
                  <a:gd name="csY10" fmla="*/ 15894 h 57415"/>
                  <a:gd name="csX11" fmla="*/ 38216 w 48252"/>
                  <a:gd name="csY11" fmla="*/ 11885 h 57415"/>
                  <a:gd name="csX12" fmla="*/ 32419 w 48252"/>
                  <a:gd name="csY12" fmla="*/ 8385 h 57415"/>
                  <a:gd name="csX13" fmla="*/ 25928 w 48252"/>
                  <a:gd name="csY13" fmla="*/ 6871 h 57415"/>
                  <a:gd name="csX14" fmla="*/ 21745 w 48252"/>
                  <a:gd name="csY14" fmla="*/ 8112 h 57415"/>
                  <a:gd name="csX15" fmla="*/ 19461 w 48252"/>
                  <a:gd name="csY15" fmla="*/ 11153 h 57415"/>
                  <a:gd name="csX16" fmla="*/ 18940 w 48252"/>
                  <a:gd name="csY16" fmla="*/ 12444 h 57415"/>
                  <a:gd name="csX17" fmla="*/ 11692 w 48252"/>
                  <a:gd name="csY17" fmla="*/ 9477 h 57415"/>
                  <a:gd name="csX18" fmla="*/ 11940 w 48252"/>
                  <a:gd name="csY18" fmla="*/ 8584 h 57415"/>
                  <a:gd name="csX19" fmla="*/ 12374 w 48252"/>
                  <a:gd name="csY19" fmla="*/ 7566 h 57415"/>
                  <a:gd name="csX20" fmla="*/ 17426 w 48252"/>
                  <a:gd name="csY20" fmla="*/ 1621 h 57415"/>
                  <a:gd name="csX21" fmla="*/ 25494 w 48252"/>
                  <a:gd name="csY21" fmla="*/ 32 h 57415"/>
                  <a:gd name="csX22" fmla="*/ 35448 w 48252"/>
                  <a:gd name="csY22" fmla="*/ 2452 h 57415"/>
                  <a:gd name="csX23" fmla="*/ 44210 w 48252"/>
                  <a:gd name="csY23" fmla="*/ 7926 h 57415"/>
                  <a:gd name="csX24" fmla="*/ 48046 w 48252"/>
                  <a:gd name="csY24" fmla="*/ 14864 h 57415"/>
                  <a:gd name="csX25" fmla="*/ 47053 w 48252"/>
                  <a:gd name="csY25" fmla="*/ 22807 h 57415"/>
                  <a:gd name="csX26" fmla="*/ 37123 w 48252"/>
                  <a:gd name="csY26" fmla="*/ 47122 h 57415"/>
                  <a:gd name="csX27" fmla="*/ 36974 w 48252"/>
                  <a:gd name="csY27" fmla="*/ 49691 h 57415"/>
                  <a:gd name="csX28" fmla="*/ 38588 w 48252"/>
                  <a:gd name="csY28" fmla="*/ 51106 h 57415"/>
                  <a:gd name="csX29" fmla="*/ 41914 w 48252"/>
                  <a:gd name="csY29" fmla="*/ 52471 h 57415"/>
                  <a:gd name="csX30" fmla="*/ 39879 w 48252"/>
                  <a:gd name="csY30" fmla="*/ 57411 h 57415"/>
                  <a:gd name="csX31" fmla="*/ 36875 w 48252"/>
                  <a:gd name="csY31" fmla="*/ 57225 h 57415"/>
                  <a:gd name="csX32" fmla="*/ 33400 w 48252"/>
                  <a:gd name="csY32" fmla="*/ 56245 h 57415"/>
                  <a:gd name="csX33" fmla="*/ 30098 w 48252"/>
                  <a:gd name="csY33" fmla="*/ 53862 h 57415"/>
                  <a:gd name="csX34" fmla="*/ 28882 w 48252"/>
                  <a:gd name="csY34" fmla="*/ 50486 h 57415"/>
                  <a:gd name="csX35" fmla="*/ 29292 w 48252"/>
                  <a:gd name="csY35" fmla="*/ 46526 h 57415"/>
                  <a:gd name="csX36" fmla="*/ 28721 w 48252"/>
                  <a:gd name="csY36" fmla="*/ 46290 h 57415"/>
                  <a:gd name="csX37" fmla="*/ 23309 w 48252"/>
                  <a:gd name="csY37" fmla="*/ 48413 h 57415"/>
                  <a:gd name="csX38" fmla="*/ 17078 w 48252"/>
                  <a:gd name="csY38" fmla="*/ 48698 h 57415"/>
                  <a:gd name="csX39" fmla="*/ 10401 w 48252"/>
                  <a:gd name="csY39" fmla="*/ 46973 h 57415"/>
                  <a:gd name="csX40" fmla="*/ 14869 w 48252"/>
                  <a:gd name="csY40" fmla="*/ 41425 h 57415"/>
                  <a:gd name="csX41" fmla="*/ 20380 w 48252"/>
                  <a:gd name="csY41" fmla="*/ 42679 h 57415"/>
                  <a:gd name="csX42" fmla="*/ 25692 w 48252"/>
                  <a:gd name="csY42" fmla="*/ 42008 h 57415"/>
                  <a:gd name="csX43" fmla="*/ 30210 w 48252"/>
                  <a:gd name="csY43" fmla="*/ 39427 h 57415"/>
                  <a:gd name="csX44" fmla="*/ 33313 w 48252"/>
                  <a:gd name="csY44" fmla="*/ 35021 h 57415"/>
                  <a:gd name="csX45" fmla="*/ 34840 w 48252"/>
                  <a:gd name="csY45" fmla="*/ 31260 h 57415"/>
                  <a:gd name="csX46" fmla="*/ 22751 w 48252"/>
                  <a:gd name="csY46" fmla="*/ 27226 h 57415"/>
                  <a:gd name="csX47" fmla="*/ 14174 w 48252"/>
                  <a:gd name="csY47" fmla="*/ 26916 h 57415"/>
                  <a:gd name="csX48" fmla="*/ 9309 w 48252"/>
                  <a:gd name="csY48" fmla="*/ 31396 h 57415"/>
                  <a:gd name="csX49" fmla="*/ 8800 w 48252"/>
                  <a:gd name="csY49" fmla="*/ 35567 h 57415"/>
                  <a:gd name="csX50" fmla="*/ 10811 w 48252"/>
                  <a:gd name="csY50" fmla="*/ 38918 h 57415"/>
                  <a:gd name="csX51" fmla="*/ 14869 w 48252"/>
                  <a:gd name="csY51" fmla="*/ 41425 h 574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48252" h="57415">
                    <a:moveTo>
                      <a:pt x="10401" y="46973"/>
                    </a:moveTo>
                    <a:cubicBezTo>
                      <a:pt x="8763" y="46303"/>
                      <a:pt x="7199" y="45422"/>
                      <a:pt x="5709" y="44354"/>
                    </a:cubicBezTo>
                    <a:cubicBezTo>
                      <a:pt x="4232" y="43287"/>
                      <a:pt x="2942" y="42008"/>
                      <a:pt x="1899" y="40519"/>
                    </a:cubicBezTo>
                    <a:cubicBezTo>
                      <a:pt x="844" y="39030"/>
                      <a:pt x="223" y="37292"/>
                      <a:pt x="50" y="35318"/>
                    </a:cubicBezTo>
                    <a:cubicBezTo>
                      <a:pt x="-149" y="33357"/>
                      <a:pt x="248" y="31148"/>
                      <a:pt x="1254" y="28703"/>
                    </a:cubicBezTo>
                    <a:cubicBezTo>
                      <a:pt x="2495" y="25637"/>
                      <a:pt x="4282" y="23416"/>
                      <a:pt x="6553" y="22013"/>
                    </a:cubicBezTo>
                    <a:cubicBezTo>
                      <a:pt x="8849" y="20635"/>
                      <a:pt x="11555" y="19916"/>
                      <a:pt x="14646" y="19891"/>
                    </a:cubicBezTo>
                    <a:cubicBezTo>
                      <a:pt x="17749" y="19853"/>
                      <a:pt x="21212" y="20375"/>
                      <a:pt x="25010" y="21430"/>
                    </a:cubicBezTo>
                    <a:cubicBezTo>
                      <a:pt x="28832" y="22497"/>
                      <a:pt x="32866" y="23887"/>
                      <a:pt x="37136" y="25637"/>
                    </a:cubicBezTo>
                    <a:lnTo>
                      <a:pt x="39221" y="20511"/>
                    </a:lnTo>
                    <a:cubicBezTo>
                      <a:pt x="39904" y="18861"/>
                      <a:pt x="40189" y="17321"/>
                      <a:pt x="40102" y="15894"/>
                    </a:cubicBezTo>
                    <a:cubicBezTo>
                      <a:pt x="40015" y="14479"/>
                      <a:pt x="39407" y="13139"/>
                      <a:pt x="38216" y="11885"/>
                    </a:cubicBezTo>
                    <a:cubicBezTo>
                      <a:pt x="37024" y="10644"/>
                      <a:pt x="35100" y="9477"/>
                      <a:pt x="32419" y="8385"/>
                    </a:cubicBezTo>
                    <a:cubicBezTo>
                      <a:pt x="29875" y="7343"/>
                      <a:pt x="27690" y="6846"/>
                      <a:pt x="25928" y="6871"/>
                    </a:cubicBezTo>
                    <a:cubicBezTo>
                      <a:pt x="24153" y="6920"/>
                      <a:pt x="22751" y="7330"/>
                      <a:pt x="21745" y="8112"/>
                    </a:cubicBezTo>
                    <a:cubicBezTo>
                      <a:pt x="20727" y="8894"/>
                      <a:pt x="19970" y="9899"/>
                      <a:pt x="19461" y="11153"/>
                    </a:cubicBezTo>
                    <a:lnTo>
                      <a:pt x="18940" y="12444"/>
                    </a:lnTo>
                    <a:lnTo>
                      <a:pt x="11692" y="9477"/>
                    </a:lnTo>
                    <a:cubicBezTo>
                      <a:pt x="11741" y="9167"/>
                      <a:pt x="11828" y="8882"/>
                      <a:pt x="11940" y="8584"/>
                    </a:cubicBezTo>
                    <a:cubicBezTo>
                      <a:pt x="12064" y="8311"/>
                      <a:pt x="12201" y="7963"/>
                      <a:pt x="12374" y="7566"/>
                    </a:cubicBezTo>
                    <a:cubicBezTo>
                      <a:pt x="13479" y="4835"/>
                      <a:pt x="15167" y="2849"/>
                      <a:pt x="17426" y="1621"/>
                    </a:cubicBezTo>
                    <a:cubicBezTo>
                      <a:pt x="19685" y="392"/>
                      <a:pt x="22366" y="-142"/>
                      <a:pt x="25494" y="32"/>
                    </a:cubicBezTo>
                    <a:cubicBezTo>
                      <a:pt x="28596" y="206"/>
                      <a:pt x="31923" y="1013"/>
                      <a:pt x="35448" y="2452"/>
                    </a:cubicBezTo>
                    <a:cubicBezTo>
                      <a:pt x="39196" y="3979"/>
                      <a:pt x="42113" y="5803"/>
                      <a:pt x="44210" y="7926"/>
                    </a:cubicBezTo>
                    <a:cubicBezTo>
                      <a:pt x="46296" y="10036"/>
                      <a:pt x="47574" y="12344"/>
                      <a:pt x="48046" y="14864"/>
                    </a:cubicBezTo>
                    <a:cubicBezTo>
                      <a:pt x="48517" y="17371"/>
                      <a:pt x="48182" y="20027"/>
                      <a:pt x="47053" y="22807"/>
                    </a:cubicBezTo>
                    <a:lnTo>
                      <a:pt x="37123" y="47122"/>
                    </a:lnTo>
                    <a:cubicBezTo>
                      <a:pt x="36676" y="48202"/>
                      <a:pt x="36627" y="49071"/>
                      <a:pt x="36974" y="49691"/>
                    </a:cubicBezTo>
                    <a:cubicBezTo>
                      <a:pt x="37309" y="50337"/>
                      <a:pt x="37843" y="50808"/>
                      <a:pt x="38588" y="51106"/>
                    </a:cubicBezTo>
                    <a:lnTo>
                      <a:pt x="41914" y="52471"/>
                    </a:lnTo>
                    <a:lnTo>
                      <a:pt x="39879" y="57411"/>
                    </a:lnTo>
                    <a:cubicBezTo>
                      <a:pt x="38948" y="57436"/>
                      <a:pt x="37955" y="57362"/>
                      <a:pt x="36875" y="57225"/>
                    </a:cubicBezTo>
                    <a:cubicBezTo>
                      <a:pt x="35808" y="57089"/>
                      <a:pt x="34653" y="56766"/>
                      <a:pt x="33400" y="56245"/>
                    </a:cubicBezTo>
                    <a:cubicBezTo>
                      <a:pt x="31910" y="55649"/>
                      <a:pt x="30818" y="54854"/>
                      <a:pt x="30098" y="53862"/>
                    </a:cubicBezTo>
                    <a:cubicBezTo>
                      <a:pt x="29366" y="52869"/>
                      <a:pt x="28969" y="51752"/>
                      <a:pt x="28882" y="50486"/>
                    </a:cubicBezTo>
                    <a:cubicBezTo>
                      <a:pt x="28807" y="49220"/>
                      <a:pt x="28944" y="47904"/>
                      <a:pt x="29292" y="46526"/>
                    </a:cubicBezTo>
                    <a:lnTo>
                      <a:pt x="28721" y="46290"/>
                    </a:lnTo>
                    <a:cubicBezTo>
                      <a:pt x="27107" y="47283"/>
                      <a:pt x="25295" y="47991"/>
                      <a:pt x="23309" y="48413"/>
                    </a:cubicBezTo>
                    <a:cubicBezTo>
                      <a:pt x="21323" y="48822"/>
                      <a:pt x="19238" y="48922"/>
                      <a:pt x="17078" y="48698"/>
                    </a:cubicBezTo>
                    <a:cubicBezTo>
                      <a:pt x="14906" y="48475"/>
                      <a:pt x="12685" y="47904"/>
                      <a:pt x="10401" y="46973"/>
                    </a:cubicBezTo>
                    <a:close/>
                    <a:moveTo>
                      <a:pt x="14869" y="41425"/>
                    </a:moveTo>
                    <a:cubicBezTo>
                      <a:pt x="16694" y="42170"/>
                      <a:pt x="18518" y="42592"/>
                      <a:pt x="20380" y="42679"/>
                    </a:cubicBezTo>
                    <a:cubicBezTo>
                      <a:pt x="22229" y="42765"/>
                      <a:pt x="24004" y="42554"/>
                      <a:pt x="25692" y="42008"/>
                    </a:cubicBezTo>
                    <a:cubicBezTo>
                      <a:pt x="27355" y="41462"/>
                      <a:pt x="28870" y="40606"/>
                      <a:pt x="30210" y="39427"/>
                    </a:cubicBezTo>
                    <a:cubicBezTo>
                      <a:pt x="31551" y="38248"/>
                      <a:pt x="32581" y="36783"/>
                      <a:pt x="33313" y="35021"/>
                    </a:cubicBezTo>
                    <a:lnTo>
                      <a:pt x="34840" y="31260"/>
                    </a:lnTo>
                    <a:cubicBezTo>
                      <a:pt x="30235" y="29386"/>
                      <a:pt x="26201" y="28045"/>
                      <a:pt x="22751" y="27226"/>
                    </a:cubicBezTo>
                    <a:cubicBezTo>
                      <a:pt x="19300" y="26419"/>
                      <a:pt x="16445" y="26320"/>
                      <a:pt x="14174" y="26916"/>
                    </a:cubicBezTo>
                    <a:cubicBezTo>
                      <a:pt x="11903" y="27512"/>
                      <a:pt x="10289" y="29013"/>
                      <a:pt x="9309" y="31396"/>
                    </a:cubicBezTo>
                    <a:cubicBezTo>
                      <a:pt x="8688" y="32935"/>
                      <a:pt x="8515" y="34326"/>
                      <a:pt x="8800" y="35567"/>
                    </a:cubicBezTo>
                    <a:cubicBezTo>
                      <a:pt x="9085" y="36808"/>
                      <a:pt x="9756" y="37925"/>
                      <a:pt x="10811" y="38918"/>
                    </a:cubicBezTo>
                    <a:cubicBezTo>
                      <a:pt x="11866" y="39911"/>
                      <a:pt x="13206" y="40755"/>
                      <a:pt x="14869" y="41425"/>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22" name="Forme libre 231">
                <a:extLst>
                  <a:ext uri="{FF2B5EF4-FFF2-40B4-BE49-F238E27FC236}">
                    <a16:creationId xmlns:a16="http://schemas.microsoft.com/office/drawing/2014/main" id="{D1A6709F-F894-E303-F279-1F71D8C0EC76}"/>
                  </a:ext>
                </a:extLst>
              </p:cNvPr>
              <p:cNvSpPr/>
              <p:nvPr/>
            </p:nvSpPr>
            <p:spPr>
              <a:xfrm>
                <a:off x="6661168" y="2539664"/>
                <a:ext cx="52386" cy="73170"/>
              </a:xfrm>
              <a:custGeom>
                <a:avLst/>
                <a:gdLst>
                  <a:gd name="csX0" fmla="*/ 20479 w 52386"/>
                  <a:gd name="csY0" fmla="*/ 71156 h 73170"/>
                  <a:gd name="csX1" fmla="*/ 13367 w 52386"/>
                  <a:gd name="csY1" fmla="*/ 65695 h 73170"/>
                  <a:gd name="csX2" fmla="*/ 10091 w 52386"/>
                  <a:gd name="csY2" fmla="*/ 57565 h 73170"/>
                  <a:gd name="csX3" fmla="*/ 9507 w 52386"/>
                  <a:gd name="csY3" fmla="*/ 57305 h 73170"/>
                  <a:gd name="csX4" fmla="*/ 5883 w 52386"/>
                  <a:gd name="csY4" fmla="*/ 63225 h 73170"/>
                  <a:gd name="csX5" fmla="*/ 0 w 52386"/>
                  <a:gd name="csY5" fmla="*/ 60544 h 73170"/>
                  <a:gd name="csX6" fmla="*/ 27790 w 52386"/>
                  <a:gd name="csY6" fmla="*/ 0 h 73170"/>
                  <a:gd name="csX7" fmla="*/ 35175 w 52386"/>
                  <a:gd name="csY7" fmla="*/ 3376 h 73170"/>
                  <a:gd name="csX8" fmla="*/ 25059 w 52386"/>
                  <a:gd name="csY8" fmla="*/ 25394 h 73170"/>
                  <a:gd name="csX9" fmla="*/ 25556 w 52386"/>
                  <a:gd name="csY9" fmla="*/ 25630 h 73170"/>
                  <a:gd name="csX10" fmla="*/ 30818 w 52386"/>
                  <a:gd name="csY10" fmla="*/ 23483 h 73170"/>
                  <a:gd name="csX11" fmla="*/ 36304 w 52386"/>
                  <a:gd name="csY11" fmla="*/ 23458 h 73170"/>
                  <a:gd name="csX12" fmla="*/ 41964 w 52386"/>
                  <a:gd name="csY12" fmla="*/ 25245 h 73170"/>
                  <a:gd name="csX13" fmla="*/ 49808 w 52386"/>
                  <a:gd name="csY13" fmla="*/ 31786 h 73170"/>
                  <a:gd name="csX14" fmla="*/ 52377 w 52386"/>
                  <a:gd name="csY14" fmla="*/ 42001 h 73170"/>
                  <a:gd name="csX15" fmla="*/ 48629 w 52386"/>
                  <a:gd name="csY15" fmla="*/ 55791 h 73170"/>
                  <a:gd name="csX16" fmla="*/ 40412 w 52386"/>
                  <a:gd name="csY16" fmla="*/ 68190 h 73170"/>
                  <a:gd name="csX17" fmla="*/ 30992 w 52386"/>
                  <a:gd name="csY17" fmla="*/ 73030 h 73170"/>
                  <a:gd name="csX18" fmla="*/ 20479 w 52386"/>
                  <a:gd name="csY18" fmla="*/ 71156 h 73170"/>
                  <a:gd name="csX19" fmla="*/ 21683 w 52386"/>
                  <a:gd name="csY19" fmla="*/ 63895 h 73170"/>
                  <a:gd name="csX20" fmla="*/ 28708 w 52386"/>
                  <a:gd name="csY20" fmla="*/ 65298 h 73170"/>
                  <a:gd name="csX21" fmla="*/ 34889 w 52386"/>
                  <a:gd name="csY21" fmla="*/ 62108 h 73170"/>
                  <a:gd name="csX22" fmla="*/ 40437 w 52386"/>
                  <a:gd name="csY22" fmla="*/ 53544 h 73170"/>
                  <a:gd name="csX23" fmla="*/ 41244 w 52386"/>
                  <a:gd name="csY23" fmla="*/ 51782 h 73170"/>
                  <a:gd name="csX24" fmla="*/ 44111 w 52386"/>
                  <a:gd name="csY24" fmla="*/ 42200 h 73170"/>
                  <a:gd name="csX25" fmla="*/ 42609 w 52386"/>
                  <a:gd name="csY25" fmla="*/ 35336 h 73170"/>
                  <a:gd name="csX26" fmla="*/ 36664 w 52386"/>
                  <a:gd name="csY26" fmla="*/ 30620 h 73170"/>
                  <a:gd name="csX27" fmla="*/ 31873 w 52386"/>
                  <a:gd name="csY27" fmla="*/ 29341 h 73170"/>
                  <a:gd name="csX28" fmla="*/ 26958 w 52386"/>
                  <a:gd name="csY28" fmla="*/ 30222 h 73170"/>
                  <a:gd name="csX29" fmla="*/ 22179 w 52386"/>
                  <a:gd name="csY29" fmla="*/ 34020 h 73170"/>
                  <a:gd name="csX30" fmla="*/ 17811 w 52386"/>
                  <a:gd name="csY30" fmla="*/ 41232 h 73170"/>
                  <a:gd name="csX31" fmla="*/ 17178 w 52386"/>
                  <a:gd name="csY31" fmla="*/ 42572 h 73170"/>
                  <a:gd name="csX32" fmla="*/ 14397 w 52386"/>
                  <a:gd name="csY32" fmla="*/ 51831 h 73170"/>
                  <a:gd name="csX33" fmla="*/ 15800 w 52386"/>
                  <a:gd name="csY33" fmla="*/ 58968 h 73170"/>
                  <a:gd name="csX34" fmla="*/ 21683 w 52386"/>
                  <a:gd name="csY34" fmla="*/ 63895 h 7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2386" h="73170">
                    <a:moveTo>
                      <a:pt x="20479" y="71156"/>
                    </a:moveTo>
                    <a:cubicBezTo>
                      <a:pt x="17525" y="69803"/>
                      <a:pt x="15154" y="67979"/>
                      <a:pt x="13367" y="65695"/>
                    </a:cubicBezTo>
                    <a:cubicBezTo>
                      <a:pt x="11568" y="63424"/>
                      <a:pt x="10475" y="60718"/>
                      <a:pt x="10091" y="57565"/>
                    </a:cubicBezTo>
                    <a:lnTo>
                      <a:pt x="9507" y="57305"/>
                    </a:lnTo>
                    <a:lnTo>
                      <a:pt x="5883" y="63225"/>
                    </a:lnTo>
                    <a:lnTo>
                      <a:pt x="0" y="60544"/>
                    </a:lnTo>
                    <a:lnTo>
                      <a:pt x="27790" y="0"/>
                    </a:lnTo>
                    <a:lnTo>
                      <a:pt x="35175" y="3376"/>
                    </a:lnTo>
                    <a:lnTo>
                      <a:pt x="25059" y="25394"/>
                    </a:lnTo>
                    <a:lnTo>
                      <a:pt x="25556" y="25630"/>
                    </a:lnTo>
                    <a:cubicBezTo>
                      <a:pt x="27281" y="24538"/>
                      <a:pt x="29031" y="23806"/>
                      <a:pt x="30818" y="23483"/>
                    </a:cubicBezTo>
                    <a:cubicBezTo>
                      <a:pt x="32580" y="23148"/>
                      <a:pt x="34417" y="23135"/>
                      <a:pt x="36304" y="23458"/>
                    </a:cubicBezTo>
                    <a:cubicBezTo>
                      <a:pt x="38178" y="23781"/>
                      <a:pt x="40065" y="24377"/>
                      <a:pt x="41964" y="25245"/>
                    </a:cubicBezTo>
                    <a:cubicBezTo>
                      <a:pt x="45377" y="26809"/>
                      <a:pt x="47983" y="28994"/>
                      <a:pt x="49808" y="31786"/>
                    </a:cubicBezTo>
                    <a:cubicBezTo>
                      <a:pt x="51633" y="34591"/>
                      <a:pt x="52489" y="37980"/>
                      <a:pt x="52377" y="42001"/>
                    </a:cubicBezTo>
                    <a:cubicBezTo>
                      <a:pt x="52265" y="45998"/>
                      <a:pt x="51012" y="50590"/>
                      <a:pt x="48629" y="55791"/>
                    </a:cubicBezTo>
                    <a:cubicBezTo>
                      <a:pt x="46109" y="61252"/>
                      <a:pt x="43391" y="65385"/>
                      <a:pt x="40412" y="68190"/>
                    </a:cubicBezTo>
                    <a:cubicBezTo>
                      <a:pt x="37433" y="70970"/>
                      <a:pt x="34281" y="72584"/>
                      <a:pt x="30992" y="73030"/>
                    </a:cubicBezTo>
                    <a:cubicBezTo>
                      <a:pt x="27665" y="73477"/>
                      <a:pt x="24178" y="72857"/>
                      <a:pt x="20479" y="71156"/>
                    </a:cubicBezTo>
                    <a:close/>
                    <a:moveTo>
                      <a:pt x="21683" y="63895"/>
                    </a:moveTo>
                    <a:cubicBezTo>
                      <a:pt x="24203" y="65062"/>
                      <a:pt x="26536" y="65521"/>
                      <a:pt x="28708" y="65298"/>
                    </a:cubicBezTo>
                    <a:cubicBezTo>
                      <a:pt x="30868" y="65075"/>
                      <a:pt x="32928" y="64007"/>
                      <a:pt x="34889" y="62108"/>
                    </a:cubicBezTo>
                    <a:cubicBezTo>
                      <a:pt x="36825" y="60197"/>
                      <a:pt x="38699" y="57342"/>
                      <a:pt x="40437" y="53544"/>
                    </a:cubicBezTo>
                    <a:lnTo>
                      <a:pt x="41244" y="51782"/>
                    </a:lnTo>
                    <a:cubicBezTo>
                      <a:pt x="42932" y="48108"/>
                      <a:pt x="43888" y="44906"/>
                      <a:pt x="44111" y="42200"/>
                    </a:cubicBezTo>
                    <a:cubicBezTo>
                      <a:pt x="44347" y="39506"/>
                      <a:pt x="43838" y="37210"/>
                      <a:pt x="42609" y="35336"/>
                    </a:cubicBezTo>
                    <a:cubicBezTo>
                      <a:pt x="41380" y="33450"/>
                      <a:pt x="39407" y="31873"/>
                      <a:pt x="36664" y="30620"/>
                    </a:cubicBezTo>
                    <a:cubicBezTo>
                      <a:pt x="35088" y="29912"/>
                      <a:pt x="33499" y="29478"/>
                      <a:pt x="31873" y="29341"/>
                    </a:cubicBezTo>
                    <a:cubicBezTo>
                      <a:pt x="30235" y="29192"/>
                      <a:pt x="28609" y="29490"/>
                      <a:pt x="26958" y="30222"/>
                    </a:cubicBezTo>
                    <a:cubicBezTo>
                      <a:pt x="25295" y="30955"/>
                      <a:pt x="23706" y="32221"/>
                      <a:pt x="22179" y="34020"/>
                    </a:cubicBezTo>
                    <a:cubicBezTo>
                      <a:pt x="20628" y="35820"/>
                      <a:pt x="19176" y="38216"/>
                      <a:pt x="17811" y="41232"/>
                    </a:cubicBezTo>
                    <a:lnTo>
                      <a:pt x="17178" y="42572"/>
                    </a:lnTo>
                    <a:cubicBezTo>
                      <a:pt x="15589" y="46035"/>
                      <a:pt x="14658" y="49126"/>
                      <a:pt x="14397" y="51831"/>
                    </a:cubicBezTo>
                    <a:cubicBezTo>
                      <a:pt x="14124" y="54549"/>
                      <a:pt x="14584" y="56920"/>
                      <a:pt x="15800" y="58968"/>
                    </a:cubicBezTo>
                    <a:cubicBezTo>
                      <a:pt x="16991" y="61003"/>
                      <a:pt x="18952" y="62642"/>
                      <a:pt x="21683" y="63895"/>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23" name="Forme libre 232">
                <a:extLst>
                  <a:ext uri="{FF2B5EF4-FFF2-40B4-BE49-F238E27FC236}">
                    <a16:creationId xmlns:a16="http://schemas.microsoft.com/office/drawing/2014/main" id="{DB61A1E0-FD8C-4A42-629B-C034CDEAE101}"/>
                  </a:ext>
                </a:extLst>
              </p:cNvPr>
              <p:cNvSpPr/>
              <p:nvPr/>
            </p:nvSpPr>
            <p:spPr>
              <a:xfrm>
                <a:off x="6715890" y="2566374"/>
                <a:ext cx="37011" cy="63237"/>
              </a:xfrm>
              <a:custGeom>
                <a:avLst/>
                <a:gdLst>
                  <a:gd name="csX0" fmla="*/ 0 w 37011"/>
                  <a:gd name="csY0" fmla="*/ 59613 h 63237"/>
                  <a:gd name="csX1" fmla="*/ 29763 w 37011"/>
                  <a:gd name="csY1" fmla="*/ 0 h 63237"/>
                  <a:gd name="csX2" fmla="*/ 37012 w 37011"/>
                  <a:gd name="csY2" fmla="*/ 3624 h 63237"/>
                  <a:gd name="csX3" fmla="*/ 7261 w 37011"/>
                  <a:gd name="csY3" fmla="*/ 63238 h 63237"/>
                  <a:gd name="csX4" fmla="*/ 0 w 37011"/>
                  <a:gd name="csY4" fmla="*/ 59613 h 63237"/>
                </a:gdLst>
                <a:ahLst/>
                <a:cxnLst>
                  <a:cxn ang="0">
                    <a:pos x="csX0" y="csY0"/>
                  </a:cxn>
                  <a:cxn ang="0">
                    <a:pos x="csX1" y="csY1"/>
                  </a:cxn>
                  <a:cxn ang="0">
                    <a:pos x="csX2" y="csY2"/>
                  </a:cxn>
                  <a:cxn ang="0">
                    <a:pos x="csX3" y="csY3"/>
                  </a:cxn>
                  <a:cxn ang="0">
                    <a:pos x="csX4" y="csY4"/>
                  </a:cxn>
                </a:cxnLst>
                <a:rect l="l" t="t" r="r" b="b"/>
                <a:pathLst>
                  <a:path w="37011" h="63237">
                    <a:moveTo>
                      <a:pt x="0" y="59613"/>
                    </a:moveTo>
                    <a:lnTo>
                      <a:pt x="29763" y="0"/>
                    </a:lnTo>
                    <a:lnTo>
                      <a:pt x="37012" y="3624"/>
                    </a:lnTo>
                    <a:lnTo>
                      <a:pt x="7261" y="63238"/>
                    </a:lnTo>
                    <a:lnTo>
                      <a:pt x="0" y="59613"/>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24" name="Forme libre 233">
                <a:extLst>
                  <a:ext uri="{FF2B5EF4-FFF2-40B4-BE49-F238E27FC236}">
                    <a16:creationId xmlns:a16="http://schemas.microsoft.com/office/drawing/2014/main" id="{09C330C0-9184-E4AC-F581-3C1E81AE6CD6}"/>
                  </a:ext>
                </a:extLst>
              </p:cNvPr>
              <p:cNvSpPr/>
              <p:nvPr/>
            </p:nvSpPr>
            <p:spPr>
              <a:xfrm>
                <a:off x="6746329" y="2601276"/>
                <a:ext cx="47691" cy="51350"/>
              </a:xfrm>
              <a:custGeom>
                <a:avLst/>
                <a:gdLst>
                  <a:gd name="csX0" fmla="*/ 12022 w 47691"/>
                  <a:gd name="csY0" fmla="*/ 47934 h 51350"/>
                  <a:gd name="csX1" fmla="*/ 2663 w 47691"/>
                  <a:gd name="csY1" fmla="*/ 39792 h 51350"/>
                  <a:gd name="csX2" fmla="*/ 57 w 47691"/>
                  <a:gd name="csY2" fmla="*/ 28907 h 51350"/>
                  <a:gd name="csX3" fmla="*/ 4625 w 47691"/>
                  <a:gd name="csY3" fmla="*/ 15130 h 51350"/>
                  <a:gd name="csX4" fmla="*/ 13648 w 47691"/>
                  <a:gd name="csY4" fmla="*/ 3736 h 51350"/>
                  <a:gd name="csX5" fmla="*/ 24198 w 47691"/>
                  <a:gd name="csY5" fmla="*/ 0 h 51350"/>
                  <a:gd name="csX6" fmla="*/ 36436 w 47691"/>
                  <a:gd name="csY6" fmla="*/ 3525 h 51350"/>
                  <a:gd name="csX7" fmla="*/ 45248 w 47691"/>
                  <a:gd name="csY7" fmla="*/ 11270 h 51350"/>
                  <a:gd name="csX8" fmla="*/ 47643 w 47691"/>
                  <a:gd name="csY8" fmla="*/ 21472 h 51350"/>
                  <a:gd name="csX9" fmla="*/ 43510 w 47691"/>
                  <a:gd name="csY9" fmla="*/ 34058 h 51350"/>
                  <a:gd name="csX10" fmla="*/ 41674 w 47691"/>
                  <a:gd name="csY10" fmla="*/ 37459 h 51350"/>
                  <a:gd name="csX11" fmla="*/ 11042 w 47691"/>
                  <a:gd name="csY11" fmla="*/ 20901 h 51350"/>
                  <a:gd name="csX12" fmla="*/ 7988 w 47691"/>
                  <a:gd name="csY12" fmla="*/ 30111 h 51350"/>
                  <a:gd name="csX13" fmla="*/ 9428 w 47691"/>
                  <a:gd name="csY13" fmla="*/ 37061 h 51350"/>
                  <a:gd name="csX14" fmla="*/ 15348 w 47691"/>
                  <a:gd name="csY14" fmla="*/ 42200 h 51350"/>
                  <a:gd name="csX15" fmla="*/ 20537 w 47691"/>
                  <a:gd name="csY15" fmla="*/ 44111 h 51350"/>
                  <a:gd name="csX16" fmla="*/ 25104 w 47691"/>
                  <a:gd name="csY16" fmla="*/ 44012 h 51350"/>
                  <a:gd name="csX17" fmla="*/ 28914 w 47691"/>
                  <a:gd name="csY17" fmla="*/ 42088 h 51350"/>
                  <a:gd name="csX18" fmla="*/ 31831 w 47691"/>
                  <a:gd name="csY18" fmla="*/ 38625 h 51350"/>
                  <a:gd name="csX19" fmla="*/ 38807 w 47691"/>
                  <a:gd name="csY19" fmla="*/ 42398 h 51350"/>
                  <a:gd name="csX20" fmla="*/ 34103 w 47691"/>
                  <a:gd name="csY20" fmla="*/ 47984 h 51350"/>
                  <a:gd name="csX21" fmla="*/ 27884 w 47691"/>
                  <a:gd name="csY21" fmla="*/ 50963 h 51350"/>
                  <a:gd name="csX22" fmla="*/ 20425 w 47691"/>
                  <a:gd name="csY22" fmla="*/ 51012 h 51350"/>
                  <a:gd name="csX23" fmla="*/ 12022 w 47691"/>
                  <a:gd name="csY23" fmla="*/ 47934 h 51350"/>
                  <a:gd name="csX24" fmla="*/ 14095 w 47691"/>
                  <a:gd name="csY24" fmla="*/ 15639 h 51350"/>
                  <a:gd name="csX25" fmla="*/ 37193 w 47691"/>
                  <a:gd name="csY25" fmla="*/ 28125 h 51350"/>
                  <a:gd name="csX26" fmla="*/ 39626 w 47691"/>
                  <a:gd name="csY26" fmla="*/ 21696 h 51350"/>
                  <a:gd name="csX27" fmla="*/ 39452 w 47691"/>
                  <a:gd name="csY27" fmla="*/ 16458 h 51350"/>
                  <a:gd name="csX28" fmla="*/ 37180 w 47691"/>
                  <a:gd name="csY28" fmla="*/ 12362 h 51350"/>
                  <a:gd name="csX29" fmla="*/ 33047 w 47691"/>
                  <a:gd name="csY29" fmla="*/ 9234 h 51350"/>
                  <a:gd name="csX30" fmla="*/ 25973 w 47691"/>
                  <a:gd name="csY30" fmla="*/ 7199 h 51350"/>
                  <a:gd name="csX31" fmla="*/ 19730 w 47691"/>
                  <a:gd name="csY31" fmla="*/ 9259 h 51350"/>
                  <a:gd name="csX32" fmla="*/ 14095 w 47691"/>
                  <a:gd name="csY32" fmla="*/ 15639 h 513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7691" h="51350">
                    <a:moveTo>
                      <a:pt x="12022" y="47934"/>
                    </a:moveTo>
                    <a:cubicBezTo>
                      <a:pt x="7814" y="45675"/>
                      <a:pt x="4699" y="42945"/>
                      <a:pt x="2663" y="39792"/>
                    </a:cubicBezTo>
                    <a:cubicBezTo>
                      <a:pt x="628" y="36639"/>
                      <a:pt x="-241" y="33003"/>
                      <a:pt x="57" y="28907"/>
                    </a:cubicBezTo>
                    <a:cubicBezTo>
                      <a:pt x="367" y="24799"/>
                      <a:pt x="1869" y="20219"/>
                      <a:pt x="4625" y="15130"/>
                    </a:cubicBezTo>
                    <a:cubicBezTo>
                      <a:pt x="7380" y="10004"/>
                      <a:pt x="10408" y="6206"/>
                      <a:pt x="13648" y="3736"/>
                    </a:cubicBezTo>
                    <a:cubicBezTo>
                      <a:pt x="16900" y="1266"/>
                      <a:pt x="20425" y="25"/>
                      <a:pt x="24198" y="0"/>
                    </a:cubicBezTo>
                    <a:cubicBezTo>
                      <a:pt x="27983" y="-12"/>
                      <a:pt x="32067" y="1167"/>
                      <a:pt x="36436" y="3525"/>
                    </a:cubicBezTo>
                    <a:cubicBezTo>
                      <a:pt x="40445" y="5685"/>
                      <a:pt x="43374" y="8266"/>
                      <a:pt x="45248" y="11270"/>
                    </a:cubicBezTo>
                    <a:cubicBezTo>
                      <a:pt x="47110" y="14274"/>
                      <a:pt x="47904" y="17662"/>
                      <a:pt x="47643" y="21472"/>
                    </a:cubicBezTo>
                    <a:cubicBezTo>
                      <a:pt x="47370" y="25270"/>
                      <a:pt x="45993" y="29465"/>
                      <a:pt x="43510" y="34058"/>
                    </a:cubicBezTo>
                    <a:lnTo>
                      <a:pt x="41674" y="37459"/>
                    </a:lnTo>
                    <a:lnTo>
                      <a:pt x="11042" y="20901"/>
                    </a:lnTo>
                    <a:cubicBezTo>
                      <a:pt x="9304" y="24377"/>
                      <a:pt x="8286" y="27430"/>
                      <a:pt x="7988" y="30111"/>
                    </a:cubicBezTo>
                    <a:cubicBezTo>
                      <a:pt x="7703" y="32779"/>
                      <a:pt x="8187" y="35100"/>
                      <a:pt x="9428" y="37061"/>
                    </a:cubicBezTo>
                    <a:cubicBezTo>
                      <a:pt x="10669" y="39022"/>
                      <a:pt x="12643" y="40735"/>
                      <a:pt x="15348" y="42200"/>
                    </a:cubicBezTo>
                    <a:cubicBezTo>
                      <a:pt x="17185" y="43180"/>
                      <a:pt x="18910" y="43813"/>
                      <a:pt x="20537" y="44111"/>
                    </a:cubicBezTo>
                    <a:cubicBezTo>
                      <a:pt x="22175" y="44384"/>
                      <a:pt x="23689" y="44359"/>
                      <a:pt x="25104" y="44012"/>
                    </a:cubicBezTo>
                    <a:cubicBezTo>
                      <a:pt x="26519" y="43652"/>
                      <a:pt x="27785" y="43019"/>
                      <a:pt x="28914" y="42088"/>
                    </a:cubicBezTo>
                    <a:cubicBezTo>
                      <a:pt x="30044" y="41157"/>
                      <a:pt x="31024" y="40015"/>
                      <a:pt x="31831" y="38625"/>
                    </a:cubicBezTo>
                    <a:lnTo>
                      <a:pt x="38807" y="42398"/>
                    </a:lnTo>
                    <a:cubicBezTo>
                      <a:pt x="37516" y="44633"/>
                      <a:pt x="35952" y="46494"/>
                      <a:pt x="34103" y="47984"/>
                    </a:cubicBezTo>
                    <a:cubicBezTo>
                      <a:pt x="32266" y="49461"/>
                      <a:pt x="30193" y="50454"/>
                      <a:pt x="27884" y="50963"/>
                    </a:cubicBezTo>
                    <a:cubicBezTo>
                      <a:pt x="25600" y="51459"/>
                      <a:pt x="23106" y="51484"/>
                      <a:pt x="20425" y="51012"/>
                    </a:cubicBezTo>
                    <a:cubicBezTo>
                      <a:pt x="17756" y="50541"/>
                      <a:pt x="14951" y="49523"/>
                      <a:pt x="12022" y="47934"/>
                    </a:cubicBezTo>
                    <a:close/>
                    <a:moveTo>
                      <a:pt x="14095" y="15639"/>
                    </a:moveTo>
                    <a:lnTo>
                      <a:pt x="37193" y="28125"/>
                    </a:lnTo>
                    <a:cubicBezTo>
                      <a:pt x="38471" y="25742"/>
                      <a:pt x="39290" y="23595"/>
                      <a:pt x="39626" y="21696"/>
                    </a:cubicBezTo>
                    <a:cubicBezTo>
                      <a:pt x="39961" y="19772"/>
                      <a:pt x="39899" y="18022"/>
                      <a:pt x="39452" y="16458"/>
                    </a:cubicBezTo>
                    <a:cubicBezTo>
                      <a:pt x="39005" y="14894"/>
                      <a:pt x="38248" y="13529"/>
                      <a:pt x="37180" y="12362"/>
                    </a:cubicBezTo>
                    <a:cubicBezTo>
                      <a:pt x="36101" y="11171"/>
                      <a:pt x="34723" y="10140"/>
                      <a:pt x="33047" y="9234"/>
                    </a:cubicBezTo>
                    <a:cubicBezTo>
                      <a:pt x="30553" y="7894"/>
                      <a:pt x="28207" y="7211"/>
                      <a:pt x="25973" y="7199"/>
                    </a:cubicBezTo>
                    <a:cubicBezTo>
                      <a:pt x="23763" y="7174"/>
                      <a:pt x="21666" y="7869"/>
                      <a:pt x="19730" y="9259"/>
                    </a:cubicBezTo>
                    <a:cubicBezTo>
                      <a:pt x="17793" y="10662"/>
                      <a:pt x="15907" y="12784"/>
                      <a:pt x="14095" y="15639"/>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nvGrpSpPr>
            <p:cNvPr id="9" name="Graphique 9">
              <a:extLst>
                <a:ext uri="{FF2B5EF4-FFF2-40B4-BE49-F238E27FC236}">
                  <a16:creationId xmlns:a16="http://schemas.microsoft.com/office/drawing/2014/main" id="{0375CD82-44EF-F75E-E324-6A1602180ABF}"/>
                </a:ext>
              </a:extLst>
            </p:cNvPr>
            <p:cNvGrpSpPr/>
            <p:nvPr/>
          </p:nvGrpSpPr>
          <p:grpSpPr>
            <a:xfrm>
              <a:off x="4920182" y="2658571"/>
              <a:ext cx="1371214" cy="1188920"/>
              <a:chOff x="4920345" y="2658571"/>
              <a:chExt cx="1371214" cy="1188920"/>
            </a:xfrm>
            <a:solidFill>
              <a:srgbClr val="945774"/>
            </a:solidFill>
          </p:grpSpPr>
          <p:sp>
            <p:nvSpPr>
              <p:cNvPr id="13" name="Forme libre 205">
                <a:extLst>
                  <a:ext uri="{FF2B5EF4-FFF2-40B4-BE49-F238E27FC236}">
                    <a16:creationId xmlns:a16="http://schemas.microsoft.com/office/drawing/2014/main" id="{83321FC0-30DF-F13A-D368-7C5E88A83FCE}"/>
                  </a:ext>
                </a:extLst>
              </p:cNvPr>
              <p:cNvSpPr/>
              <p:nvPr/>
            </p:nvSpPr>
            <p:spPr>
              <a:xfrm>
                <a:off x="5504459" y="3847033"/>
                <a:ext cx="65" cy="458"/>
              </a:xfrm>
              <a:custGeom>
                <a:avLst/>
                <a:gdLst>
                  <a:gd name="csX0" fmla="*/ 65 w 65"/>
                  <a:gd name="csY0" fmla="*/ 0 h 458"/>
                  <a:gd name="csX1" fmla="*/ 0 w 65"/>
                  <a:gd name="csY1" fmla="*/ 0 h 458"/>
                  <a:gd name="csX2" fmla="*/ 17 w 65"/>
                  <a:gd name="csY2" fmla="*/ 458 h 458"/>
                  <a:gd name="csX3" fmla="*/ 65 w 65"/>
                  <a:gd name="csY3" fmla="*/ 458 h 458"/>
                  <a:gd name="csX4" fmla="*/ 65 w 65"/>
                  <a:gd name="csY4" fmla="*/ 0 h 458"/>
                </a:gdLst>
                <a:ahLst/>
                <a:cxnLst>
                  <a:cxn ang="0">
                    <a:pos x="csX0" y="csY0"/>
                  </a:cxn>
                  <a:cxn ang="0">
                    <a:pos x="csX1" y="csY1"/>
                  </a:cxn>
                  <a:cxn ang="0">
                    <a:pos x="csX2" y="csY2"/>
                  </a:cxn>
                  <a:cxn ang="0">
                    <a:pos x="csX3" y="csY3"/>
                  </a:cxn>
                  <a:cxn ang="0">
                    <a:pos x="csX4" y="csY4"/>
                  </a:cxn>
                </a:cxnLst>
                <a:rect l="l" t="t" r="r" b="b"/>
                <a:pathLst>
                  <a:path w="65" h="458">
                    <a:moveTo>
                      <a:pt x="65" y="0"/>
                    </a:moveTo>
                    <a:lnTo>
                      <a:pt x="0" y="0"/>
                    </a:lnTo>
                    <a:cubicBezTo>
                      <a:pt x="2" y="154"/>
                      <a:pt x="15" y="305"/>
                      <a:pt x="17" y="458"/>
                    </a:cubicBezTo>
                    <a:lnTo>
                      <a:pt x="65" y="458"/>
                    </a:lnTo>
                    <a:lnTo>
                      <a:pt x="65" y="0"/>
                    </a:lnTo>
                    <a:close/>
                  </a:path>
                </a:pathLst>
              </a:custGeom>
              <a:grp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 name="Forme libre 206">
                <a:extLst>
                  <a:ext uri="{FF2B5EF4-FFF2-40B4-BE49-F238E27FC236}">
                    <a16:creationId xmlns:a16="http://schemas.microsoft.com/office/drawing/2014/main" id="{CB368D7B-83FE-A217-F212-A75C8AB62D81}"/>
                  </a:ext>
                </a:extLst>
              </p:cNvPr>
              <p:cNvSpPr/>
              <p:nvPr/>
            </p:nvSpPr>
            <p:spPr>
              <a:xfrm>
                <a:off x="4920345" y="3847033"/>
                <a:ext cx="8" cy="458"/>
              </a:xfrm>
              <a:custGeom>
                <a:avLst/>
                <a:gdLst>
                  <a:gd name="csX0" fmla="*/ 9 w 8"/>
                  <a:gd name="csY0" fmla="*/ 458 h 458"/>
                  <a:gd name="csX1" fmla="*/ 0 w 8"/>
                  <a:gd name="csY1" fmla="*/ 0 h 458"/>
                  <a:gd name="csX2" fmla="*/ 0 w 8"/>
                  <a:gd name="csY2" fmla="*/ 458 h 458"/>
                  <a:gd name="csX3" fmla="*/ 9 w 8"/>
                  <a:gd name="csY3" fmla="*/ 458 h 458"/>
                </a:gdLst>
                <a:ahLst/>
                <a:cxnLst>
                  <a:cxn ang="0">
                    <a:pos x="csX0" y="csY0"/>
                  </a:cxn>
                  <a:cxn ang="0">
                    <a:pos x="csX1" y="csY1"/>
                  </a:cxn>
                  <a:cxn ang="0">
                    <a:pos x="csX2" y="csY2"/>
                  </a:cxn>
                  <a:cxn ang="0">
                    <a:pos x="csX3" y="csY3"/>
                  </a:cxn>
                </a:cxnLst>
                <a:rect l="l" t="t" r="r" b="b"/>
                <a:pathLst>
                  <a:path w="8" h="458">
                    <a:moveTo>
                      <a:pt x="9" y="458"/>
                    </a:moveTo>
                    <a:cubicBezTo>
                      <a:pt x="8" y="305"/>
                      <a:pt x="1" y="154"/>
                      <a:pt x="0" y="0"/>
                    </a:cubicBezTo>
                    <a:lnTo>
                      <a:pt x="0" y="458"/>
                    </a:lnTo>
                    <a:lnTo>
                      <a:pt x="9" y="458"/>
                    </a:lnTo>
                    <a:close/>
                  </a:path>
                </a:pathLst>
              </a:custGeom>
              <a:grp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6" name="Forme libre 207">
                <a:extLst>
                  <a:ext uri="{FF2B5EF4-FFF2-40B4-BE49-F238E27FC236}">
                    <a16:creationId xmlns:a16="http://schemas.microsoft.com/office/drawing/2014/main" id="{806F83A8-7051-C86A-D780-501216EDCBF1}"/>
                  </a:ext>
                </a:extLst>
              </p:cNvPr>
              <p:cNvSpPr/>
              <p:nvPr/>
            </p:nvSpPr>
            <p:spPr>
              <a:xfrm>
                <a:off x="4920345" y="2658571"/>
                <a:ext cx="1371214" cy="1188462"/>
              </a:xfrm>
              <a:custGeom>
                <a:avLst/>
                <a:gdLst>
                  <a:gd name="csX0" fmla="*/ 1180341 w 1371214"/>
                  <a:gd name="csY0" fmla="*/ 917 h 1188462"/>
                  <a:gd name="csX1" fmla="*/ 1180341 w 1371214"/>
                  <a:gd name="csY1" fmla="*/ 0 h 1188462"/>
                  <a:gd name="csX2" fmla="*/ 1179748 w 1371214"/>
                  <a:gd name="csY2" fmla="*/ 12 h 1188462"/>
                  <a:gd name="csX3" fmla="*/ 1179740 w 1371214"/>
                  <a:gd name="csY3" fmla="*/ 0 h 1188462"/>
                  <a:gd name="csX4" fmla="*/ 1179740 w 1371214"/>
                  <a:gd name="csY4" fmla="*/ 12 h 1188462"/>
                  <a:gd name="csX5" fmla="*/ 0 w 1371214"/>
                  <a:gd name="csY5" fmla="*/ 1188462 h 1188462"/>
                  <a:gd name="csX6" fmla="*/ 458 w 1371214"/>
                  <a:gd name="csY6" fmla="*/ 1188462 h 1188462"/>
                  <a:gd name="csX7" fmla="*/ 292581 w 1371214"/>
                  <a:gd name="csY7" fmla="*/ 996989 h 1188462"/>
                  <a:gd name="csX8" fmla="*/ 584187 w 1371214"/>
                  <a:gd name="csY8" fmla="*/ 1188167 h 1188462"/>
                  <a:gd name="csX9" fmla="*/ 1180341 w 1371214"/>
                  <a:gd name="csY9" fmla="*/ 584245 h 1188462"/>
                  <a:gd name="csX10" fmla="*/ 1180341 w 1371214"/>
                  <a:gd name="csY10" fmla="*/ 583263 h 1188462"/>
                  <a:gd name="csX11" fmla="*/ 1371214 w 1371214"/>
                  <a:gd name="csY11" fmla="*/ 292057 h 1188462"/>
                  <a:gd name="csX12" fmla="*/ 1180341 w 1371214"/>
                  <a:gd name="csY12" fmla="*/ 917 h 1188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71214" h="1188462">
                    <a:moveTo>
                      <a:pt x="1180341" y="917"/>
                    </a:moveTo>
                    <a:lnTo>
                      <a:pt x="1180341" y="0"/>
                    </a:lnTo>
                    <a:cubicBezTo>
                      <a:pt x="1180142" y="2"/>
                      <a:pt x="1179946" y="10"/>
                      <a:pt x="1179748" y="12"/>
                    </a:cubicBezTo>
                    <a:lnTo>
                      <a:pt x="1179740" y="0"/>
                    </a:lnTo>
                    <a:lnTo>
                      <a:pt x="1179740" y="12"/>
                    </a:lnTo>
                    <a:cubicBezTo>
                      <a:pt x="527408" y="4788"/>
                      <a:pt x="0" y="535007"/>
                      <a:pt x="0" y="1188462"/>
                    </a:cubicBezTo>
                    <a:lnTo>
                      <a:pt x="458" y="1188462"/>
                    </a:lnTo>
                    <a:lnTo>
                      <a:pt x="292581" y="996989"/>
                    </a:lnTo>
                    <a:lnTo>
                      <a:pt x="584187" y="1188167"/>
                    </a:lnTo>
                    <a:cubicBezTo>
                      <a:pt x="584346" y="857284"/>
                      <a:pt x="850468" y="588631"/>
                      <a:pt x="1180341" y="584245"/>
                    </a:cubicBezTo>
                    <a:lnTo>
                      <a:pt x="1180341" y="583263"/>
                    </a:lnTo>
                    <a:lnTo>
                      <a:pt x="1371214" y="292057"/>
                    </a:lnTo>
                    <a:lnTo>
                      <a:pt x="1180341" y="917"/>
                    </a:lnTo>
                    <a:close/>
                  </a:path>
                </a:pathLst>
              </a:custGeom>
              <a:solidFill>
                <a:srgbClr val="945774">
                  <a:alpha val="20000"/>
                </a:srgb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0" name="Forme libre 190">
              <a:extLst>
                <a:ext uri="{FF2B5EF4-FFF2-40B4-BE49-F238E27FC236}">
                  <a16:creationId xmlns:a16="http://schemas.microsoft.com/office/drawing/2014/main" id="{64DDB7D7-7A57-D47C-AD5D-188D1338060C}"/>
                </a:ext>
              </a:extLst>
            </p:cNvPr>
            <p:cNvSpPr/>
            <p:nvPr/>
          </p:nvSpPr>
          <p:spPr>
            <a:xfrm>
              <a:off x="6100523" y="2658571"/>
              <a:ext cx="1196711" cy="1379936"/>
            </a:xfrm>
            <a:custGeom>
              <a:avLst/>
              <a:gdLst>
                <a:gd name="csX0" fmla="*/ 0 w 1196711"/>
                <a:gd name="csY0" fmla="*/ 0 h 1379936"/>
                <a:gd name="csX1" fmla="*/ 0 w 1196711"/>
                <a:gd name="csY1" fmla="*/ 917 h 1379936"/>
                <a:gd name="csX2" fmla="*/ 190873 w 1196711"/>
                <a:gd name="csY2" fmla="*/ 292057 h 1379936"/>
                <a:gd name="csX3" fmla="*/ 0 w 1196711"/>
                <a:gd name="csY3" fmla="*/ 583263 h 1379936"/>
                <a:gd name="csX4" fmla="*/ 0 w 1196711"/>
                <a:gd name="csY4" fmla="*/ 584180 h 1379936"/>
                <a:gd name="csX5" fmla="*/ 612533 w 1196711"/>
                <a:gd name="csY5" fmla="*/ 1188462 h 1379936"/>
                <a:gd name="csX6" fmla="*/ 612089 w 1196711"/>
                <a:gd name="csY6" fmla="*/ 1188462 h 1379936"/>
                <a:gd name="csX7" fmla="*/ 904146 w 1196711"/>
                <a:gd name="csY7" fmla="*/ 1379937 h 1379936"/>
                <a:gd name="csX8" fmla="*/ 1195570 w 1196711"/>
                <a:gd name="csY8" fmla="*/ 1188920 h 1379936"/>
                <a:gd name="csX9" fmla="*/ 1196712 w 1196711"/>
                <a:gd name="csY9" fmla="*/ 1188921 h 1379936"/>
                <a:gd name="csX10" fmla="*/ 0 w 1196711"/>
                <a:gd name="csY10" fmla="*/ 0 h 1379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96711" h="1379936">
                  <a:moveTo>
                    <a:pt x="0" y="0"/>
                  </a:moveTo>
                  <a:lnTo>
                    <a:pt x="0" y="917"/>
                  </a:lnTo>
                  <a:lnTo>
                    <a:pt x="190873" y="292057"/>
                  </a:lnTo>
                  <a:lnTo>
                    <a:pt x="0" y="583263"/>
                  </a:lnTo>
                  <a:lnTo>
                    <a:pt x="0" y="584180"/>
                  </a:lnTo>
                  <a:cubicBezTo>
                    <a:pt x="333573" y="584441"/>
                    <a:pt x="612533" y="854824"/>
                    <a:pt x="612533" y="1188462"/>
                  </a:cubicBezTo>
                  <a:lnTo>
                    <a:pt x="612089" y="1188462"/>
                  </a:lnTo>
                  <a:lnTo>
                    <a:pt x="904146" y="1379937"/>
                  </a:lnTo>
                  <a:lnTo>
                    <a:pt x="1195570" y="1188920"/>
                  </a:lnTo>
                  <a:lnTo>
                    <a:pt x="1196712" y="1188921"/>
                  </a:lnTo>
                  <a:cubicBezTo>
                    <a:pt x="1196646" y="532709"/>
                    <a:pt x="656145" y="262"/>
                    <a:pt x="0" y="0"/>
                  </a:cubicBezTo>
                  <a:close/>
                </a:path>
              </a:pathLst>
            </a:custGeom>
            <a:solidFill>
              <a:schemeClr val="accent5">
                <a:alpha val="20000"/>
              </a:scheme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1" name="Forme libre 191">
              <a:extLst>
                <a:ext uri="{FF2B5EF4-FFF2-40B4-BE49-F238E27FC236}">
                  <a16:creationId xmlns:a16="http://schemas.microsoft.com/office/drawing/2014/main" id="{72F0D426-B54B-4FE3-FA78-ADCB0FB3A61F}"/>
                </a:ext>
              </a:extLst>
            </p:cNvPr>
            <p:cNvSpPr/>
            <p:nvPr/>
          </p:nvSpPr>
          <p:spPr>
            <a:xfrm>
              <a:off x="5909584" y="3847491"/>
              <a:ext cx="1387585" cy="1188068"/>
            </a:xfrm>
            <a:custGeom>
              <a:avLst/>
              <a:gdLst>
                <a:gd name="csX0" fmla="*/ 1095085 w 1387585"/>
                <a:gd name="csY0" fmla="*/ 191016 h 1188068"/>
                <a:gd name="csX1" fmla="*/ 803728 w 1387585"/>
                <a:gd name="csY1" fmla="*/ 0 h 1188068"/>
                <a:gd name="csX2" fmla="*/ 803406 w 1387585"/>
                <a:gd name="csY2" fmla="*/ 0 h 1188068"/>
                <a:gd name="csX3" fmla="*/ 199059 w 1387585"/>
                <a:gd name="csY3" fmla="*/ 603889 h 1188068"/>
                <a:gd name="csX4" fmla="*/ 190873 w 1387585"/>
                <a:gd name="csY4" fmla="*/ 603759 h 1188068"/>
                <a:gd name="csX5" fmla="*/ 190873 w 1387585"/>
                <a:gd name="csY5" fmla="*/ 604840 h 1188068"/>
                <a:gd name="csX6" fmla="*/ 0 w 1387585"/>
                <a:gd name="csY6" fmla="*/ 895947 h 1188068"/>
                <a:gd name="csX7" fmla="*/ 190873 w 1387585"/>
                <a:gd name="csY7" fmla="*/ 1186987 h 1188068"/>
                <a:gd name="csX8" fmla="*/ 190873 w 1387585"/>
                <a:gd name="csY8" fmla="*/ 1187938 h 1188068"/>
                <a:gd name="csX9" fmla="*/ 191503 w 1387585"/>
                <a:gd name="csY9" fmla="*/ 1187948 h 1188068"/>
                <a:gd name="csX10" fmla="*/ 191540 w 1387585"/>
                <a:gd name="csY10" fmla="*/ 1188003 h 1188068"/>
                <a:gd name="csX11" fmla="*/ 191540 w 1387585"/>
                <a:gd name="csY11" fmla="*/ 1187949 h 1188068"/>
                <a:gd name="csX12" fmla="*/ 199059 w 1387585"/>
                <a:gd name="csY12" fmla="*/ 1188068 h 1188068"/>
                <a:gd name="csX13" fmla="*/ 1387520 w 1387585"/>
                <a:gd name="csY13" fmla="*/ 65 h 1188068"/>
                <a:gd name="csX14" fmla="*/ 1387585 w 1387585"/>
                <a:gd name="csY14" fmla="*/ 0 h 1188068"/>
                <a:gd name="csX15" fmla="*/ 1386508 w 1387585"/>
                <a:gd name="csY15" fmla="*/ 0 h 1188068"/>
                <a:gd name="csX16" fmla="*/ 1095085 w 1387585"/>
                <a:gd name="csY16" fmla="*/ 191016 h 1188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387585" h="1188068">
                  <a:moveTo>
                    <a:pt x="1095085" y="191016"/>
                  </a:moveTo>
                  <a:lnTo>
                    <a:pt x="803728" y="0"/>
                  </a:lnTo>
                  <a:lnTo>
                    <a:pt x="803406" y="0"/>
                  </a:lnTo>
                  <a:cubicBezTo>
                    <a:pt x="803144" y="333574"/>
                    <a:pt x="532697" y="603889"/>
                    <a:pt x="199059" y="603889"/>
                  </a:cubicBezTo>
                  <a:cubicBezTo>
                    <a:pt x="196309" y="603889"/>
                    <a:pt x="193624" y="603824"/>
                    <a:pt x="190873" y="603759"/>
                  </a:cubicBezTo>
                  <a:lnTo>
                    <a:pt x="190873" y="604840"/>
                  </a:lnTo>
                  <a:lnTo>
                    <a:pt x="0" y="895947"/>
                  </a:lnTo>
                  <a:lnTo>
                    <a:pt x="190873" y="1186987"/>
                  </a:lnTo>
                  <a:lnTo>
                    <a:pt x="190873" y="1187938"/>
                  </a:lnTo>
                  <a:cubicBezTo>
                    <a:pt x="191085" y="1187938"/>
                    <a:pt x="191292" y="1187946"/>
                    <a:pt x="191503" y="1187948"/>
                  </a:cubicBezTo>
                  <a:lnTo>
                    <a:pt x="191540" y="1188003"/>
                  </a:lnTo>
                  <a:lnTo>
                    <a:pt x="191540" y="1187949"/>
                  </a:lnTo>
                  <a:cubicBezTo>
                    <a:pt x="194057" y="1187967"/>
                    <a:pt x="196533" y="1188068"/>
                    <a:pt x="199059" y="1188068"/>
                  </a:cubicBezTo>
                  <a:cubicBezTo>
                    <a:pt x="855270" y="1188068"/>
                    <a:pt x="1387324" y="656211"/>
                    <a:pt x="1387520" y="65"/>
                  </a:cubicBezTo>
                  <a:lnTo>
                    <a:pt x="1387585" y="0"/>
                  </a:lnTo>
                  <a:lnTo>
                    <a:pt x="1386508" y="0"/>
                  </a:lnTo>
                  <a:lnTo>
                    <a:pt x="1095085" y="191016"/>
                  </a:lnTo>
                  <a:close/>
                </a:path>
              </a:pathLst>
            </a:custGeom>
            <a:solidFill>
              <a:schemeClr val="accent5">
                <a:alpha val="20000"/>
              </a:scheme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2" name="Forme libre 192">
              <a:extLst>
                <a:ext uri="{FF2B5EF4-FFF2-40B4-BE49-F238E27FC236}">
                  <a16:creationId xmlns:a16="http://schemas.microsoft.com/office/drawing/2014/main" id="{14198A1F-BBA2-A626-6A27-5F82333633D0}"/>
                </a:ext>
              </a:extLst>
            </p:cNvPr>
            <p:cNvSpPr/>
            <p:nvPr/>
          </p:nvSpPr>
          <p:spPr>
            <a:xfrm>
              <a:off x="4920182" y="3655559"/>
              <a:ext cx="1180275" cy="1380000"/>
            </a:xfrm>
            <a:custGeom>
              <a:avLst/>
              <a:gdLst>
                <a:gd name="csX0" fmla="*/ 989402 w 1180275"/>
                <a:gd name="csY0" fmla="*/ 1087879 h 1380000"/>
                <a:gd name="csX1" fmla="*/ 1180275 w 1180275"/>
                <a:gd name="csY1" fmla="*/ 796772 h 1380000"/>
                <a:gd name="csX2" fmla="*/ 1180275 w 1180275"/>
                <a:gd name="csY2" fmla="*/ 795821 h 1380000"/>
                <a:gd name="csX3" fmla="*/ 1179817 w 1180275"/>
                <a:gd name="csY3" fmla="*/ 795821 h 1380000"/>
                <a:gd name="csX4" fmla="*/ 584114 w 1180275"/>
                <a:gd name="csY4" fmla="*/ 191474 h 1380000"/>
                <a:gd name="csX5" fmla="*/ 584637 w 1180275"/>
                <a:gd name="csY5" fmla="*/ 191474 h 1380000"/>
                <a:gd name="csX6" fmla="*/ 292581 w 1180275"/>
                <a:gd name="csY6" fmla="*/ 0 h 1380000"/>
                <a:gd name="csX7" fmla="*/ 458 w 1180275"/>
                <a:gd name="csY7" fmla="*/ 191474 h 1380000"/>
                <a:gd name="csX8" fmla="*/ 0 w 1180275"/>
                <a:gd name="csY8" fmla="*/ 191474 h 1380000"/>
                <a:gd name="csX9" fmla="*/ 1179817 w 1180275"/>
                <a:gd name="csY9" fmla="*/ 1380000 h 1380000"/>
                <a:gd name="csX10" fmla="*/ 1180275 w 1180275"/>
                <a:gd name="csY10" fmla="*/ 1380000 h 1380000"/>
                <a:gd name="csX11" fmla="*/ 1180275 w 1180275"/>
                <a:gd name="csY11" fmla="*/ 1378919 h 1380000"/>
                <a:gd name="csX12" fmla="*/ 989402 w 1180275"/>
                <a:gd name="csY12" fmla="*/ 1087879 h 138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80275" h="1380000">
                  <a:moveTo>
                    <a:pt x="989402" y="1087879"/>
                  </a:moveTo>
                  <a:lnTo>
                    <a:pt x="1180275" y="796772"/>
                  </a:lnTo>
                  <a:lnTo>
                    <a:pt x="1180275" y="795821"/>
                  </a:lnTo>
                  <a:lnTo>
                    <a:pt x="1179817" y="795821"/>
                  </a:lnTo>
                  <a:cubicBezTo>
                    <a:pt x="848798" y="795821"/>
                    <a:pt x="588501" y="521445"/>
                    <a:pt x="584114" y="191474"/>
                  </a:cubicBezTo>
                  <a:lnTo>
                    <a:pt x="584637" y="191474"/>
                  </a:lnTo>
                  <a:lnTo>
                    <a:pt x="292581" y="0"/>
                  </a:lnTo>
                  <a:lnTo>
                    <a:pt x="458" y="191474"/>
                  </a:lnTo>
                  <a:lnTo>
                    <a:pt x="0" y="191474"/>
                  </a:lnTo>
                  <a:cubicBezTo>
                    <a:pt x="4388" y="844083"/>
                    <a:pt x="526160" y="1380000"/>
                    <a:pt x="1179817" y="1380000"/>
                  </a:cubicBezTo>
                  <a:lnTo>
                    <a:pt x="1180275" y="1380000"/>
                  </a:lnTo>
                  <a:lnTo>
                    <a:pt x="1180275" y="1378919"/>
                  </a:lnTo>
                  <a:lnTo>
                    <a:pt x="989402" y="1087879"/>
                  </a:lnTo>
                  <a:close/>
                </a:path>
              </a:pathLst>
            </a:custGeom>
            <a:solidFill>
              <a:srgbClr val="B7769B"/>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nvGrpSpPr>
          <p:cNvPr id="129" name="Groupe 128">
            <a:extLst>
              <a:ext uri="{FF2B5EF4-FFF2-40B4-BE49-F238E27FC236}">
                <a16:creationId xmlns:a16="http://schemas.microsoft.com/office/drawing/2014/main" id="{139E540B-4F53-8142-DF15-6F1F4CAA6170}"/>
              </a:ext>
            </a:extLst>
          </p:cNvPr>
          <p:cNvGrpSpPr>
            <a:grpSpLocks noChangeAspect="1"/>
          </p:cNvGrpSpPr>
          <p:nvPr/>
        </p:nvGrpSpPr>
        <p:grpSpPr>
          <a:xfrm>
            <a:off x="1098450" y="3961509"/>
            <a:ext cx="1738800" cy="1738800"/>
            <a:chOff x="4507140" y="2273300"/>
            <a:chExt cx="3162625" cy="3162625"/>
          </a:xfrm>
        </p:grpSpPr>
        <p:grpSp>
          <p:nvGrpSpPr>
            <p:cNvPr id="130" name="Graphique 4">
              <a:extLst>
                <a:ext uri="{FF2B5EF4-FFF2-40B4-BE49-F238E27FC236}">
                  <a16:creationId xmlns:a16="http://schemas.microsoft.com/office/drawing/2014/main" id="{E4FB13C4-1F62-5B42-7392-3F49D7084844}"/>
                </a:ext>
              </a:extLst>
            </p:cNvPr>
            <p:cNvGrpSpPr/>
            <p:nvPr/>
          </p:nvGrpSpPr>
          <p:grpSpPr>
            <a:xfrm>
              <a:off x="4507140" y="2273300"/>
              <a:ext cx="3162625" cy="3162625"/>
              <a:chOff x="8430708" y="2045509"/>
              <a:chExt cx="3162625" cy="3162625"/>
            </a:xfrm>
          </p:grpSpPr>
          <p:sp>
            <p:nvSpPr>
              <p:cNvPr id="165" name="Ellipse 164">
                <a:extLst>
                  <a:ext uri="{FF2B5EF4-FFF2-40B4-BE49-F238E27FC236}">
                    <a16:creationId xmlns:a16="http://schemas.microsoft.com/office/drawing/2014/main" id="{B5D08364-0CF5-7BB3-C569-A2641D660378}"/>
                  </a:ext>
                </a:extLst>
              </p:cNvPr>
              <p:cNvSpPr/>
              <p:nvPr/>
            </p:nvSpPr>
            <p:spPr>
              <a:xfrm>
                <a:off x="8430708" y="2045509"/>
                <a:ext cx="3162625" cy="3162625"/>
              </a:xfrm>
              <a:prstGeom prst="ellipse">
                <a:avLst/>
              </a:prstGeom>
              <a:solidFill>
                <a:schemeClr val="bg2"/>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166" name="Graphique 4">
                <a:extLst>
                  <a:ext uri="{FF2B5EF4-FFF2-40B4-BE49-F238E27FC236}">
                    <a16:creationId xmlns:a16="http://schemas.microsoft.com/office/drawing/2014/main" id="{4D6052B9-EEBC-0309-8E43-434533730F0B}"/>
                  </a:ext>
                </a:extLst>
              </p:cNvPr>
              <p:cNvGrpSpPr/>
              <p:nvPr/>
            </p:nvGrpSpPr>
            <p:grpSpPr>
              <a:xfrm>
                <a:off x="8590764" y="2433626"/>
                <a:ext cx="2842511" cy="2650607"/>
                <a:chOff x="8590764" y="2433626"/>
                <a:chExt cx="2842511" cy="2650607"/>
              </a:xfrm>
              <a:solidFill>
                <a:srgbClr val="DA8CB4"/>
              </a:solidFill>
            </p:grpSpPr>
            <p:sp>
              <p:nvSpPr>
                <p:cNvPr id="167" name="Forme libre 266">
                  <a:extLst>
                    <a:ext uri="{FF2B5EF4-FFF2-40B4-BE49-F238E27FC236}">
                      <a16:creationId xmlns:a16="http://schemas.microsoft.com/office/drawing/2014/main" id="{7A706AD6-0F14-1CBC-0EFE-881FFA02C8E5}"/>
                    </a:ext>
                  </a:extLst>
                </p:cNvPr>
                <p:cNvSpPr/>
                <p:nvPr/>
              </p:nvSpPr>
              <p:spPr>
                <a:xfrm>
                  <a:off x="8590764" y="2433626"/>
                  <a:ext cx="1318617" cy="2610748"/>
                </a:xfrm>
                <a:custGeom>
                  <a:avLst/>
                  <a:gdLst>
                    <a:gd name="csX0" fmla="*/ 391872 w 1318617"/>
                    <a:gd name="csY0" fmla="*/ 2154735 h 2610748"/>
                    <a:gd name="csX1" fmla="*/ 12649 w 1318617"/>
                    <a:gd name="csY1" fmla="*/ 1193198 h 2610748"/>
                    <a:gd name="csX2" fmla="*/ 627502 w 1318617"/>
                    <a:gd name="csY2" fmla="*/ 29512 h 2610748"/>
                    <a:gd name="csX3" fmla="*/ 616327 w 1318617"/>
                    <a:gd name="csY3" fmla="*/ 82033 h 2610748"/>
                    <a:gd name="csX4" fmla="*/ 628713 w 1318617"/>
                    <a:gd name="csY4" fmla="*/ 84655 h 2610748"/>
                    <a:gd name="csX5" fmla="*/ 644506 w 1318617"/>
                    <a:gd name="csY5" fmla="*/ 10355 h 2610748"/>
                    <a:gd name="csX6" fmla="*/ 569246 w 1318617"/>
                    <a:gd name="csY6" fmla="*/ 0 h 2610748"/>
                    <a:gd name="csX7" fmla="*/ 567511 w 1318617"/>
                    <a:gd name="csY7" fmla="*/ 12540 h 2610748"/>
                    <a:gd name="csX8" fmla="*/ 619487 w 1318617"/>
                    <a:gd name="csY8" fmla="*/ 19681 h 2610748"/>
                    <a:gd name="csX9" fmla="*/ 0 w 1318617"/>
                    <a:gd name="csY9" fmla="*/ 1193198 h 2610748"/>
                    <a:gd name="csX10" fmla="*/ 382626 w 1318617"/>
                    <a:gd name="csY10" fmla="*/ 2163369 h 2610748"/>
                    <a:gd name="csX11" fmla="*/ 1317703 w 1318617"/>
                    <a:gd name="csY11" fmla="*/ 2610748 h 2610748"/>
                    <a:gd name="csX12" fmla="*/ 1318617 w 1318617"/>
                    <a:gd name="csY12" fmla="*/ 2598124 h 2610748"/>
                    <a:gd name="csX13" fmla="*/ 391872 w 1318617"/>
                    <a:gd name="csY13" fmla="*/ 2154735 h 26107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617" h="2610748">
                      <a:moveTo>
                        <a:pt x="391872" y="2154735"/>
                      </a:moveTo>
                      <a:cubicBezTo>
                        <a:pt x="147325" y="1893042"/>
                        <a:pt x="12649" y="1551563"/>
                        <a:pt x="12649" y="1193198"/>
                      </a:cubicBezTo>
                      <a:cubicBezTo>
                        <a:pt x="12649" y="726812"/>
                        <a:pt x="242338" y="292706"/>
                        <a:pt x="627502" y="29512"/>
                      </a:cubicBezTo>
                      <a:lnTo>
                        <a:pt x="616327" y="82033"/>
                      </a:lnTo>
                      <a:lnTo>
                        <a:pt x="628713" y="84655"/>
                      </a:lnTo>
                      <a:lnTo>
                        <a:pt x="644506" y="10355"/>
                      </a:lnTo>
                      <a:lnTo>
                        <a:pt x="569246" y="0"/>
                      </a:lnTo>
                      <a:lnTo>
                        <a:pt x="567511" y="12540"/>
                      </a:lnTo>
                      <a:lnTo>
                        <a:pt x="619487" y="19681"/>
                      </a:lnTo>
                      <a:cubicBezTo>
                        <a:pt x="231398" y="285295"/>
                        <a:pt x="0" y="722984"/>
                        <a:pt x="0" y="1193198"/>
                      </a:cubicBezTo>
                      <a:cubicBezTo>
                        <a:pt x="0" y="1554787"/>
                        <a:pt x="135886" y="1899330"/>
                        <a:pt x="382626" y="2163369"/>
                      </a:cubicBezTo>
                      <a:cubicBezTo>
                        <a:pt x="628167" y="2426124"/>
                        <a:pt x="960246" y="2585005"/>
                        <a:pt x="1317703" y="2610748"/>
                      </a:cubicBezTo>
                      <a:lnTo>
                        <a:pt x="1318617" y="2598124"/>
                      </a:lnTo>
                      <a:cubicBezTo>
                        <a:pt x="964347" y="2572615"/>
                        <a:pt x="635221" y="2415155"/>
                        <a:pt x="391872" y="2154735"/>
                      </a:cubicBezTo>
                      <a:close/>
                    </a:path>
                  </a:pathLst>
                </a:custGeom>
                <a:solidFill>
                  <a:schemeClr val="accent5"/>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68" name="Forme libre 267">
                  <a:extLst>
                    <a:ext uri="{FF2B5EF4-FFF2-40B4-BE49-F238E27FC236}">
                      <a16:creationId xmlns:a16="http://schemas.microsoft.com/office/drawing/2014/main" id="{58DBB6ED-A550-D299-020D-FAAEB2061222}"/>
                    </a:ext>
                  </a:extLst>
                </p:cNvPr>
                <p:cNvSpPr/>
                <p:nvPr/>
              </p:nvSpPr>
              <p:spPr>
                <a:xfrm>
                  <a:off x="10114885" y="2438689"/>
                  <a:ext cx="1318390" cy="2645544"/>
                </a:xfrm>
                <a:custGeom>
                  <a:avLst/>
                  <a:gdLst>
                    <a:gd name="csX0" fmla="*/ 677371 w 1318390"/>
                    <a:gd name="csY0" fmla="*/ 0 h 2645544"/>
                    <a:gd name="csX1" fmla="*/ 670428 w 1318390"/>
                    <a:gd name="csY1" fmla="*/ 10562 h 2645544"/>
                    <a:gd name="csX2" fmla="*/ 1305742 w 1318390"/>
                    <a:gd name="csY2" fmla="*/ 1188136 h 2645544"/>
                    <a:gd name="csX3" fmla="*/ 930824 w 1318390"/>
                    <a:gd name="csY3" fmla="*/ 2145040 h 2645544"/>
                    <a:gd name="csX4" fmla="*/ 24351 w 1318390"/>
                    <a:gd name="csY4" fmla="*/ 2590992 h 2645544"/>
                    <a:gd name="csX5" fmla="*/ 59902 w 1318390"/>
                    <a:gd name="csY5" fmla="*/ 2550962 h 2645544"/>
                    <a:gd name="csX6" fmla="*/ 50427 w 1318390"/>
                    <a:gd name="csY6" fmla="*/ 2542565 h 2645544"/>
                    <a:gd name="csX7" fmla="*/ 0 w 1318390"/>
                    <a:gd name="csY7" fmla="*/ 2599372 h 2645544"/>
                    <a:gd name="csX8" fmla="*/ 60326 w 1318390"/>
                    <a:gd name="csY8" fmla="*/ 2645544 h 2645544"/>
                    <a:gd name="csX9" fmla="*/ 68028 w 1318390"/>
                    <a:gd name="csY9" fmla="*/ 2635497 h 2645544"/>
                    <a:gd name="csX10" fmla="*/ 26224 w 1318390"/>
                    <a:gd name="csY10" fmla="*/ 2603514 h 2645544"/>
                    <a:gd name="csX11" fmla="*/ 940113 w 1318390"/>
                    <a:gd name="csY11" fmla="*/ 2153638 h 2645544"/>
                    <a:gd name="csX12" fmla="*/ 1318391 w 1318390"/>
                    <a:gd name="csY12" fmla="*/ 1188136 h 2645544"/>
                    <a:gd name="csX13" fmla="*/ 677371 w 1318390"/>
                    <a:gd name="csY13" fmla="*/ 0 h 2645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1318390" h="2645544">
                      <a:moveTo>
                        <a:pt x="677371" y="0"/>
                      </a:moveTo>
                      <a:lnTo>
                        <a:pt x="670428" y="10562"/>
                      </a:lnTo>
                      <a:cubicBezTo>
                        <a:pt x="1068236" y="272335"/>
                        <a:pt x="1305742" y="712549"/>
                        <a:pt x="1305742" y="1188136"/>
                      </a:cubicBezTo>
                      <a:cubicBezTo>
                        <a:pt x="1305742" y="1544166"/>
                        <a:pt x="1172592" y="1884002"/>
                        <a:pt x="930824" y="2145040"/>
                      </a:cubicBezTo>
                      <a:cubicBezTo>
                        <a:pt x="692948" y="2401884"/>
                        <a:pt x="371408" y="2559917"/>
                        <a:pt x="24351" y="2590992"/>
                      </a:cubicBezTo>
                      <a:lnTo>
                        <a:pt x="59902" y="2550962"/>
                      </a:lnTo>
                      <a:lnTo>
                        <a:pt x="50427" y="2542565"/>
                      </a:lnTo>
                      <a:lnTo>
                        <a:pt x="0" y="2599372"/>
                      </a:lnTo>
                      <a:lnTo>
                        <a:pt x="60326" y="2645544"/>
                      </a:lnTo>
                      <a:lnTo>
                        <a:pt x="68028" y="2635497"/>
                      </a:lnTo>
                      <a:lnTo>
                        <a:pt x="26224" y="2603514"/>
                      </a:lnTo>
                      <a:cubicBezTo>
                        <a:pt x="376111" y="2571999"/>
                        <a:pt x="700267" y="2412597"/>
                        <a:pt x="940113" y="2153638"/>
                      </a:cubicBezTo>
                      <a:cubicBezTo>
                        <a:pt x="1184043" y="1890240"/>
                        <a:pt x="1318391" y="1547353"/>
                        <a:pt x="1318391" y="1188136"/>
                      </a:cubicBezTo>
                      <a:cubicBezTo>
                        <a:pt x="1318391" y="708281"/>
                        <a:pt x="1078760" y="264114"/>
                        <a:pt x="677371" y="0"/>
                      </a:cubicBezTo>
                      <a:close/>
                    </a:path>
                  </a:pathLst>
                </a:custGeom>
                <a:solidFill>
                  <a:schemeClr val="accent5"/>
                </a:solidFill>
                <a:ln w="12649"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grpSp>
          <p:nvGrpSpPr>
            <p:cNvPr id="131" name="Graphique 9">
              <a:extLst>
                <a:ext uri="{FF2B5EF4-FFF2-40B4-BE49-F238E27FC236}">
                  <a16:creationId xmlns:a16="http://schemas.microsoft.com/office/drawing/2014/main" id="{4F04A81F-62D9-396E-D13F-745D961CF7E7}"/>
                </a:ext>
              </a:extLst>
            </p:cNvPr>
            <p:cNvGrpSpPr/>
            <p:nvPr/>
          </p:nvGrpSpPr>
          <p:grpSpPr>
            <a:xfrm>
              <a:off x="5409267" y="2416726"/>
              <a:ext cx="1384590" cy="239391"/>
              <a:chOff x="5409430" y="2416726"/>
              <a:chExt cx="1384590" cy="239391"/>
            </a:xfrm>
            <a:solidFill>
              <a:srgbClr val="212020"/>
            </a:solidFill>
          </p:grpSpPr>
          <p:sp>
            <p:nvSpPr>
              <p:cNvPr id="139" name="Forme libre 208">
                <a:extLst>
                  <a:ext uri="{FF2B5EF4-FFF2-40B4-BE49-F238E27FC236}">
                    <a16:creationId xmlns:a16="http://schemas.microsoft.com/office/drawing/2014/main" id="{4F4575BB-3742-9167-9071-13FC8F4A7FEC}"/>
                  </a:ext>
                </a:extLst>
              </p:cNvPr>
              <p:cNvSpPr/>
              <p:nvPr/>
            </p:nvSpPr>
            <p:spPr>
              <a:xfrm>
                <a:off x="5409430" y="2589136"/>
                <a:ext cx="63146" cy="66981"/>
              </a:xfrm>
              <a:custGeom>
                <a:avLst/>
                <a:gdLst>
                  <a:gd name="csX0" fmla="*/ 46990 w 63146"/>
                  <a:gd name="csY0" fmla="*/ 61936 h 66981"/>
                  <a:gd name="csX1" fmla="*/ 37811 w 63146"/>
                  <a:gd name="csY1" fmla="*/ 65796 h 66981"/>
                  <a:gd name="csX2" fmla="*/ 28850 w 63146"/>
                  <a:gd name="csY2" fmla="*/ 66950 h 66981"/>
                  <a:gd name="csX3" fmla="*/ 20913 w 63146"/>
                  <a:gd name="csY3" fmla="*/ 64617 h 66981"/>
                  <a:gd name="csX4" fmla="*/ 14769 w 63146"/>
                  <a:gd name="csY4" fmla="*/ 57889 h 66981"/>
                  <a:gd name="csX5" fmla="*/ 14372 w 63146"/>
                  <a:gd name="csY5" fmla="*/ 57070 h 66981"/>
                  <a:gd name="csX6" fmla="*/ 13962 w 63146"/>
                  <a:gd name="csY6" fmla="*/ 56226 h 66981"/>
                  <a:gd name="csX7" fmla="*/ 21726 w 63146"/>
                  <a:gd name="csY7" fmla="*/ 51994 h 66981"/>
                  <a:gd name="csX8" fmla="*/ 22111 w 63146"/>
                  <a:gd name="csY8" fmla="*/ 52788 h 66981"/>
                  <a:gd name="csX9" fmla="*/ 22576 w 63146"/>
                  <a:gd name="csY9" fmla="*/ 53744 h 66981"/>
                  <a:gd name="csX10" fmla="*/ 27510 w 63146"/>
                  <a:gd name="csY10" fmla="*/ 58187 h 66981"/>
                  <a:gd name="csX11" fmla="*/ 34721 w 63146"/>
                  <a:gd name="csY11" fmla="*/ 58609 h 66981"/>
                  <a:gd name="csX12" fmla="*/ 43124 w 63146"/>
                  <a:gd name="csY12" fmla="*/ 55444 h 66981"/>
                  <a:gd name="csX13" fmla="*/ 47083 w 63146"/>
                  <a:gd name="csY13" fmla="*/ 52962 h 66981"/>
                  <a:gd name="csX14" fmla="*/ 50751 w 63146"/>
                  <a:gd name="csY14" fmla="*/ 49871 h 66981"/>
                  <a:gd name="csX15" fmla="*/ 53419 w 63146"/>
                  <a:gd name="csY15" fmla="*/ 46309 h 66981"/>
                  <a:gd name="csX16" fmla="*/ 54567 w 63146"/>
                  <a:gd name="csY16" fmla="*/ 42437 h 66981"/>
                  <a:gd name="csX17" fmla="*/ 53481 w 63146"/>
                  <a:gd name="csY17" fmla="*/ 38254 h 66981"/>
                  <a:gd name="csX18" fmla="*/ 49410 w 63146"/>
                  <a:gd name="csY18" fmla="*/ 34531 h 66981"/>
                  <a:gd name="csX19" fmla="*/ 43620 w 63146"/>
                  <a:gd name="csY19" fmla="*/ 33811 h 66981"/>
                  <a:gd name="csX20" fmla="*/ 36601 w 63146"/>
                  <a:gd name="csY20" fmla="*/ 34903 h 66981"/>
                  <a:gd name="csX21" fmla="*/ 28856 w 63146"/>
                  <a:gd name="csY21" fmla="*/ 36777 h 66981"/>
                  <a:gd name="csX22" fmla="*/ 20975 w 63146"/>
                  <a:gd name="csY22" fmla="*/ 38391 h 66981"/>
                  <a:gd name="csX23" fmla="*/ 13522 w 63146"/>
                  <a:gd name="csY23" fmla="*/ 38676 h 66981"/>
                  <a:gd name="csX24" fmla="*/ 7006 w 63146"/>
                  <a:gd name="csY24" fmla="*/ 36628 h 66981"/>
                  <a:gd name="csX25" fmla="*/ 1985 w 63146"/>
                  <a:gd name="csY25" fmla="*/ 31167 h 66981"/>
                  <a:gd name="csX26" fmla="*/ 5 w 63146"/>
                  <a:gd name="csY26" fmla="*/ 24179 h 66981"/>
                  <a:gd name="csX27" fmla="*/ 1669 w 63146"/>
                  <a:gd name="csY27" fmla="*/ 17229 h 66981"/>
                  <a:gd name="csX28" fmla="*/ 6999 w 63146"/>
                  <a:gd name="csY28" fmla="*/ 10551 h 66981"/>
                  <a:gd name="csX29" fmla="*/ 15911 w 63146"/>
                  <a:gd name="csY29" fmla="*/ 4370 h 66981"/>
                  <a:gd name="csX30" fmla="*/ 24556 w 63146"/>
                  <a:gd name="csY30" fmla="*/ 870 h 66981"/>
                  <a:gd name="csX31" fmla="*/ 32729 w 63146"/>
                  <a:gd name="csY31" fmla="*/ 76 h 66981"/>
                  <a:gd name="csX32" fmla="*/ 39847 w 63146"/>
                  <a:gd name="csY32" fmla="*/ 2446 h 66981"/>
                  <a:gd name="csX33" fmla="*/ 45308 w 63146"/>
                  <a:gd name="csY33" fmla="*/ 8603 h 66981"/>
                  <a:gd name="csX34" fmla="*/ 45823 w 63146"/>
                  <a:gd name="csY34" fmla="*/ 9583 h 66981"/>
                  <a:gd name="csX35" fmla="*/ 38227 w 63146"/>
                  <a:gd name="csY35" fmla="*/ 13716 h 66981"/>
                  <a:gd name="csX36" fmla="*/ 37557 w 63146"/>
                  <a:gd name="csY36" fmla="*/ 12512 h 66981"/>
                  <a:gd name="csX37" fmla="*/ 33312 w 63146"/>
                  <a:gd name="csY37" fmla="*/ 8739 h 66981"/>
                  <a:gd name="csX38" fmla="*/ 27020 w 63146"/>
                  <a:gd name="csY38" fmla="*/ 8280 h 66981"/>
                  <a:gd name="csX39" fmla="*/ 19765 w 63146"/>
                  <a:gd name="csY39" fmla="*/ 10874 h 66981"/>
                  <a:gd name="csX40" fmla="*/ 12194 w 63146"/>
                  <a:gd name="csY40" fmla="*/ 16211 h 66981"/>
                  <a:gd name="csX41" fmla="*/ 8824 w 63146"/>
                  <a:gd name="csY41" fmla="*/ 21511 h 66981"/>
                  <a:gd name="csX42" fmla="*/ 9401 w 63146"/>
                  <a:gd name="csY42" fmla="*/ 26289 h 66981"/>
                  <a:gd name="csX43" fmla="*/ 13261 w 63146"/>
                  <a:gd name="csY43" fmla="*/ 29640 h 66981"/>
                  <a:gd name="csX44" fmla="*/ 18952 w 63146"/>
                  <a:gd name="csY44" fmla="*/ 30162 h 66981"/>
                  <a:gd name="csX45" fmla="*/ 25940 w 63146"/>
                  <a:gd name="csY45" fmla="*/ 28920 h 66981"/>
                  <a:gd name="csX46" fmla="*/ 33685 w 63146"/>
                  <a:gd name="csY46" fmla="*/ 27059 h 66981"/>
                  <a:gd name="csX47" fmla="*/ 41547 w 63146"/>
                  <a:gd name="csY47" fmla="*/ 25495 h 66981"/>
                  <a:gd name="csX48" fmla="*/ 49044 w 63146"/>
                  <a:gd name="csY48" fmla="*/ 25197 h 66981"/>
                  <a:gd name="csX49" fmla="*/ 55591 w 63146"/>
                  <a:gd name="csY49" fmla="*/ 27295 h 66981"/>
                  <a:gd name="csX50" fmla="*/ 60630 w 63146"/>
                  <a:gd name="csY50" fmla="*/ 32880 h 66981"/>
                  <a:gd name="csX51" fmla="*/ 62951 w 63146"/>
                  <a:gd name="csY51" fmla="*/ 44063 h 66981"/>
                  <a:gd name="csX52" fmla="*/ 57875 w 63146"/>
                  <a:gd name="csY52" fmla="*/ 53793 h 66981"/>
                  <a:gd name="csX53" fmla="*/ 46990 w 63146"/>
                  <a:gd name="csY53" fmla="*/ 61936 h 669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63146" h="66981">
                    <a:moveTo>
                      <a:pt x="46990" y="61936"/>
                    </a:moveTo>
                    <a:cubicBezTo>
                      <a:pt x="43974" y="63586"/>
                      <a:pt x="40921" y="64877"/>
                      <a:pt x="37811" y="65796"/>
                    </a:cubicBezTo>
                    <a:cubicBezTo>
                      <a:pt x="34715" y="66714"/>
                      <a:pt x="31711" y="67099"/>
                      <a:pt x="28850" y="66950"/>
                    </a:cubicBezTo>
                    <a:cubicBezTo>
                      <a:pt x="25958" y="66813"/>
                      <a:pt x="23321" y="66031"/>
                      <a:pt x="20913" y="64617"/>
                    </a:cubicBezTo>
                    <a:cubicBezTo>
                      <a:pt x="18480" y="63214"/>
                      <a:pt x="16432" y="60967"/>
                      <a:pt x="14769" y="57889"/>
                    </a:cubicBezTo>
                    <a:cubicBezTo>
                      <a:pt x="14626" y="57629"/>
                      <a:pt x="14484" y="57343"/>
                      <a:pt x="14372" y="57070"/>
                    </a:cubicBezTo>
                    <a:cubicBezTo>
                      <a:pt x="14248" y="56772"/>
                      <a:pt x="14105" y="56499"/>
                      <a:pt x="13962" y="56226"/>
                    </a:cubicBezTo>
                    <a:lnTo>
                      <a:pt x="21726" y="51994"/>
                    </a:lnTo>
                    <a:cubicBezTo>
                      <a:pt x="21819" y="52155"/>
                      <a:pt x="21943" y="52416"/>
                      <a:pt x="22111" y="52788"/>
                    </a:cubicBezTo>
                    <a:cubicBezTo>
                      <a:pt x="22278" y="53148"/>
                      <a:pt x="22433" y="53471"/>
                      <a:pt x="22576" y="53744"/>
                    </a:cubicBezTo>
                    <a:cubicBezTo>
                      <a:pt x="23743" y="55891"/>
                      <a:pt x="25406" y="57368"/>
                      <a:pt x="27510" y="58187"/>
                    </a:cubicBezTo>
                    <a:cubicBezTo>
                      <a:pt x="29638" y="58982"/>
                      <a:pt x="32034" y="59131"/>
                      <a:pt x="34721" y="58609"/>
                    </a:cubicBezTo>
                    <a:cubicBezTo>
                      <a:pt x="37408" y="58088"/>
                      <a:pt x="40219" y="57021"/>
                      <a:pt x="43124" y="55444"/>
                    </a:cubicBezTo>
                    <a:cubicBezTo>
                      <a:pt x="44421" y="54737"/>
                      <a:pt x="45743" y="53918"/>
                      <a:pt x="47083" y="52962"/>
                    </a:cubicBezTo>
                    <a:cubicBezTo>
                      <a:pt x="48430" y="52031"/>
                      <a:pt x="49646" y="51001"/>
                      <a:pt x="50751" y="49871"/>
                    </a:cubicBezTo>
                    <a:cubicBezTo>
                      <a:pt x="51849" y="48742"/>
                      <a:pt x="52743" y="47563"/>
                      <a:pt x="53419" y="46309"/>
                    </a:cubicBezTo>
                    <a:cubicBezTo>
                      <a:pt x="54114" y="45056"/>
                      <a:pt x="54493" y="43777"/>
                      <a:pt x="54567" y="42437"/>
                    </a:cubicBezTo>
                    <a:cubicBezTo>
                      <a:pt x="54642" y="41096"/>
                      <a:pt x="54282" y="39706"/>
                      <a:pt x="53481" y="38254"/>
                    </a:cubicBezTo>
                    <a:cubicBezTo>
                      <a:pt x="52495" y="36417"/>
                      <a:pt x="51129" y="35176"/>
                      <a:pt x="49410" y="34531"/>
                    </a:cubicBezTo>
                    <a:cubicBezTo>
                      <a:pt x="47710" y="33898"/>
                      <a:pt x="45774" y="33649"/>
                      <a:pt x="43620" y="33811"/>
                    </a:cubicBezTo>
                    <a:cubicBezTo>
                      <a:pt x="41467" y="33984"/>
                      <a:pt x="39127" y="34344"/>
                      <a:pt x="36601" y="34903"/>
                    </a:cubicBezTo>
                    <a:cubicBezTo>
                      <a:pt x="34082" y="35474"/>
                      <a:pt x="31513" y="36094"/>
                      <a:pt x="28856" y="36777"/>
                    </a:cubicBezTo>
                    <a:cubicBezTo>
                      <a:pt x="26219" y="37447"/>
                      <a:pt x="23581" y="37981"/>
                      <a:pt x="20975" y="38391"/>
                    </a:cubicBezTo>
                    <a:cubicBezTo>
                      <a:pt x="18369" y="38800"/>
                      <a:pt x="15892" y="38899"/>
                      <a:pt x="13522" y="38676"/>
                    </a:cubicBezTo>
                    <a:cubicBezTo>
                      <a:pt x="11170" y="38453"/>
                      <a:pt x="8985" y="37782"/>
                      <a:pt x="7006" y="36628"/>
                    </a:cubicBezTo>
                    <a:cubicBezTo>
                      <a:pt x="5007" y="35474"/>
                      <a:pt x="3338" y="33649"/>
                      <a:pt x="1985" y="31167"/>
                    </a:cubicBezTo>
                    <a:cubicBezTo>
                      <a:pt x="719" y="28858"/>
                      <a:pt x="49" y="26525"/>
                      <a:pt x="5" y="24179"/>
                    </a:cubicBezTo>
                    <a:cubicBezTo>
                      <a:pt x="-63" y="21821"/>
                      <a:pt x="508" y="19512"/>
                      <a:pt x="1669" y="17229"/>
                    </a:cubicBezTo>
                    <a:cubicBezTo>
                      <a:pt x="2848" y="14945"/>
                      <a:pt x="4629" y="12711"/>
                      <a:pt x="6999" y="10551"/>
                    </a:cubicBezTo>
                    <a:cubicBezTo>
                      <a:pt x="9395" y="8367"/>
                      <a:pt x="12361" y="6306"/>
                      <a:pt x="15911" y="4370"/>
                    </a:cubicBezTo>
                    <a:cubicBezTo>
                      <a:pt x="18828" y="2781"/>
                      <a:pt x="21714" y="1615"/>
                      <a:pt x="24556" y="870"/>
                    </a:cubicBezTo>
                    <a:cubicBezTo>
                      <a:pt x="27392" y="125"/>
                      <a:pt x="30129" y="-148"/>
                      <a:pt x="32729" y="76"/>
                    </a:cubicBezTo>
                    <a:cubicBezTo>
                      <a:pt x="35335" y="299"/>
                      <a:pt x="37706" y="1093"/>
                      <a:pt x="39847" y="2446"/>
                    </a:cubicBezTo>
                    <a:cubicBezTo>
                      <a:pt x="41988" y="3799"/>
                      <a:pt x="43800" y="5860"/>
                      <a:pt x="45308" y="8603"/>
                    </a:cubicBezTo>
                    <a:lnTo>
                      <a:pt x="45823" y="9583"/>
                    </a:lnTo>
                    <a:lnTo>
                      <a:pt x="38227" y="13716"/>
                    </a:lnTo>
                    <a:lnTo>
                      <a:pt x="37557" y="12512"/>
                    </a:lnTo>
                    <a:cubicBezTo>
                      <a:pt x="36552" y="10675"/>
                      <a:pt x="35155" y="9422"/>
                      <a:pt x="33312" y="8739"/>
                    </a:cubicBezTo>
                    <a:cubicBezTo>
                      <a:pt x="31469" y="8069"/>
                      <a:pt x="29365" y="7907"/>
                      <a:pt x="27020" y="8280"/>
                    </a:cubicBezTo>
                    <a:cubicBezTo>
                      <a:pt x="24674" y="8665"/>
                      <a:pt x="22241" y="9521"/>
                      <a:pt x="19765" y="10874"/>
                    </a:cubicBezTo>
                    <a:cubicBezTo>
                      <a:pt x="16538" y="12636"/>
                      <a:pt x="14006" y="14424"/>
                      <a:pt x="12194" y="16211"/>
                    </a:cubicBezTo>
                    <a:cubicBezTo>
                      <a:pt x="10375" y="18011"/>
                      <a:pt x="9246" y="19785"/>
                      <a:pt x="8824" y="21511"/>
                    </a:cubicBezTo>
                    <a:cubicBezTo>
                      <a:pt x="8421" y="23236"/>
                      <a:pt x="8607" y="24837"/>
                      <a:pt x="9401" y="26289"/>
                    </a:cubicBezTo>
                    <a:cubicBezTo>
                      <a:pt x="10307" y="27965"/>
                      <a:pt x="11598" y="29082"/>
                      <a:pt x="13261" y="29640"/>
                    </a:cubicBezTo>
                    <a:cubicBezTo>
                      <a:pt x="14937" y="30199"/>
                      <a:pt x="16830" y="30373"/>
                      <a:pt x="18952" y="30162"/>
                    </a:cubicBezTo>
                    <a:cubicBezTo>
                      <a:pt x="21081" y="29951"/>
                      <a:pt x="23402" y="29529"/>
                      <a:pt x="25940" y="28920"/>
                    </a:cubicBezTo>
                    <a:cubicBezTo>
                      <a:pt x="28472" y="28312"/>
                      <a:pt x="31053" y="27692"/>
                      <a:pt x="33685" y="27059"/>
                    </a:cubicBezTo>
                    <a:cubicBezTo>
                      <a:pt x="36322" y="26438"/>
                      <a:pt x="38941" y="25904"/>
                      <a:pt x="41547" y="25495"/>
                    </a:cubicBezTo>
                    <a:cubicBezTo>
                      <a:pt x="44154" y="25085"/>
                      <a:pt x="46655" y="24986"/>
                      <a:pt x="49044" y="25197"/>
                    </a:cubicBezTo>
                    <a:cubicBezTo>
                      <a:pt x="51421" y="25396"/>
                      <a:pt x="53618" y="26091"/>
                      <a:pt x="55591" y="27295"/>
                    </a:cubicBezTo>
                    <a:cubicBezTo>
                      <a:pt x="57577" y="28474"/>
                      <a:pt x="59259" y="30348"/>
                      <a:pt x="60630" y="32880"/>
                    </a:cubicBezTo>
                    <a:cubicBezTo>
                      <a:pt x="62778" y="36814"/>
                      <a:pt x="63547" y="40538"/>
                      <a:pt x="62951" y="44063"/>
                    </a:cubicBezTo>
                    <a:cubicBezTo>
                      <a:pt x="62343" y="47563"/>
                      <a:pt x="60655" y="50815"/>
                      <a:pt x="57875" y="53793"/>
                    </a:cubicBezTo>
                    <a:cubicBezTo>
                      <a:pt x="55095" y="56797"/>
                      <a:pt x="51464" y="59503"/>
                      <a:pt x="46990" y="61936"/>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0" name="Forme libre 209">
                <a:extLst>
                  <a:ext uri="{FF2B5EF4-FFF2-40B4-BE49-F238E27FC236}">
                    <a16:creationId xmlns:a16="http://schemas.microsoft.com/office/drawing/2014/main" id="{78C00926-0ABE-2294-5358-3F4381E83274}"/>
                  </a:ext>
                </a:extLst>
              </p:cNvPr>
              <p:cNvSpPr/>
              <p:nvPr/>
            </p:nvSpPr>
            <p:spPr>
              <a:xfrm>
                <a:off x="5478616" y="2572859"/>
                <a:ext cx="48506" cy="51559"/>
              </a:xfrm>
              <a:custGeom>
                <a:avLst/>
                <a:gdLst>
                  <a:gd name="csX0" fmla="*/ 35345 w 48506"/>
                  <a:gd name="csY0" fmla="*/ 48574 h 51559"/>
                  <a:gd name="csX1" fmla="*/ 23008 w 48506"/>
                  <a:gd name="csY1" fmla="*/ 51540 h 51559"/>
                  <a:gd name="csX2" fmla="*/ 12482 w 48506"/>
                  <a:gd name="csY2" fmla="*/ 47382 h 51559"/>
                  <a:gd name="csX3" fmla="*/ 3894 w 48506"/>
                  <a:gd name="csY3" fmla="*/ 35678 h 51559"/>
                  <a:gd name="csX4" fmla="*/ 3 w 48506"/>
                  <a:gd name="csY4" fmla="*/ 21641 h 51559"/>
                  <a:gd name="csX5" fmla="*/ 3261 w 48506"/>
                  <a:gd name="csY5" fmla="*/ 10842 h 51559"/>
                  <a:gd name="csX6" fmla="*/ 13215 w 48506"/>
                  <a:gd name="csY6" fmla="*/ 2986 h 51559"/>
                  <a:gd name="csX7" fmla="*/ 25552 w 48506"/>
                  <a:gd name="csY7" fmla="*/ 19 h 51559"/>
                  <a:gd name="csX8" fmla="*/ 36021 w 48506"/>
                  <a:gd name="csY8" fmla="*/ 4165 h 51559"/>
                  <a:gd name="csX9" fmla="*/ 44585 w 48506"/>
                  <a:gd name="csY9" fmla="*/ 15931 h 51559"/>
                  <a:gd name="csX10" fmla="*/ 48501 w 48506"/>
                  <a:gd name="csY10" fmla="*/ 29894 h 51559"/>
                  <a:gd name="csX11" fmla="*/ 45318 w 48506"/>
                  <a:gd name="csY11" fmla="*/ 40730 h 51559"/>
                  <a:gd name="csX12" fmla="*/ 35345 w 48506"/>
                  <a:gd name="csY12" fmla="*/ 48574 h 51559"/>
                  <a:gd name="csX13" fmla="*/ 32366 w 48506"/>
                  <a:gd name="csY13" fmla="*/ 42443 h 51559"/>
                  <a:gd name="csX14" fmla="*/ 38603 w 48506"/>
                  <a:gd name="csY14" fmla="*/ 37366 h 51559"/>
                  <a:gd name="csX15" fmla="*/ 40365 w 48506"/>
                  <a:gd name="csY15" fmla="*/ 30118 h 51559"/>
                  <a:gd name="csX16" fmla="*/ 37480 w 48506"/>
                  <a:gd name="csY16" fmla="*/ 20499 h 51559"/>
                  <a:gd name="csX17" fmla="*/ 36605 w 48506"/>
                  <a:gd name="csY17" fmla="*/ 18674 h 51559"/>
                  <a:gd name="csX18" fmla="*/ 30802 w 48506"/>
                  <a:gd name="csY18" fmla="*/ 10420 h 51559"/>
                  <a:gd name="csX19" fmla="*/ 24050 w 48506"/>
                  <a:gd name="csY19" fmla="*/ 7367 h 51559"/>
                  <a:gd name="csX20" fmla="*/ 16187 w 48506"/>
                  <a:gd name="csY20" fmla="*/ 9117 h 51559"/>
                  <a:gd name="csX21" fmla="*/ 9913 w 48506"/>
                  <a:gd name="csY21" fmla="*/ 14218 h 51559"/>
                  <a:gd name="csX22" fmla="*/ 8132 w 48506"/>
                  <a:gd name="csY22" fmla="*/ 21442 h 51559"/>
                  <a:gd name="csX23" fmla="*/ 11068 w 48506"/>
                  <a:gd name="csY23" fmla="*/ 31061 h 51559"/>
                  <a:gd name="csX24" fmla="*/ 11961 w 48506"/>
                  <a:gd name="csY24" fmla="*/ 32886 h 51559"/>
                  <a:gd name="csX25" fmla="*/ 17695 w 48506"/>
                  <a:gd name="csY25" fmla="*/ 41127 h 51559"/>
                  <a:gd name="csX26" fmla="*/ 24478 w 48506"/>
                  <a:gd name="csY26" fmla="*/ 44230 h 51559"/>
                  <a:gd name="csX27" fmla="*/ 32366 w 48506"/>
                  <a:gd name="csY27" fmla="*/ 42443 h 515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8506" h="51559">
                    <a:moveTo>
                      <a:pt x="35345" y="48574"/>
                    </a:moveTo>
                    <a:cubicBezTo>
                      <a:pt x="30920" y="50721"/>
                      <a:pt x="26806" y="51714"/>
                      <a:pt x="23008" y="51540"/>
                    </a:cubicBezTo>
                    <a:cubicBezTo>
                      <a:pt x="19216" y="51379"/>
                      <a:pt x="15697" y="49989"/>
                      <a:pt x="12482" y="47382"/>
                    </a:cubicBezTo>
                    <a:cubicBezTo>
                      <a:pt x="9268" y="44776"/>
                      <a:pt x="6419" y="40879"/>
                      <a:pt x="3894" y="35678"/>
                    </a:cubicBezTo>
                    <a:cubicBezTo>
                      <a:pt x="1343" y="30428"/>
                      <a:pt x="34" y="25749"/>
                      <a:pt x="3" y="21641"/>
                    </a:cubicBezTo>
                    <a:cubicBezTo>
                      <a:pt x="-60" y="17532"/>
                      <a:pt x="1033" y="13945"/>
                      <a:pt x="3261" y="10842"/>
                    </a:cubicBezTo>
                    <a:cubicBezTo>
                      <a:pt x="5470" y="7752"/>
                      <a:pt x="8796" y="5133"/>
                      <a:pt x="13215" y="2986"/>
                    </a:cubicBezTo>
                    <a:cubicBezTo>
                      <a:pt x="17633" y="839"/>
                      <a:pt x="21754" y="-154"/>
                      <a:pt x="25552" y="19"/>
                    </a:cubicBezTo>
                    <a:cubicBezTo>
                      <a:pt x="29356" y="193"/>
                      <a:pt x="32844" y="1571"/>
                      <a:pt x="36021" y="4165"/>
                    </a:cubicBezTo>
                    <a:cubicBezTo>
                      <a:pt x="39180" y="6759"/>
                      <a:pt x="42035" y="10681"/>
                      <a:pt x="44585" y="15931"/>
                    </a:cubicBezTo>
                    <a:cubicBezTo>
                      <a:pt x="47099" y="21119"/>
                      <a:pt x="48414" y="25786"/>
                      <a:pt x="48501" y="29894"/>
                    </a:cubicBezTo>
                    <a:cubicBezTo>
                      <a:pt x="48594" y="34027"/>
                      <a:pt x="47527" y="37627"/>
                      <a:pt x="45318" y="40730"/>
                    </a:cubicBezTo>
                    <a:cubicBezTo>
                      <a:pt x="43083" y="43808"/>
                      <a:pt x="39763" y="46439"/>
                      <a:pt x="35345" y="48574"/>
                    </a:cubicBezTo>
                    <a:close/>
                    <a:moveTo>
                      <a:pt x="32366" y="42443"/>
                    </a:moveTo>
                    <a:cubicBezTo>
                      <a:pt x="35183" y="41077"/>
                      <a:pt x="37262" y="39389"/>
                      <a:pt x="38603" y="37366"/>
                    </a:cubicBezTo>
                    <a:cubicBezTo>
                      <a:pt x="39950" y="35343"/>
                      <a:pt x="40539" y="32935"/>
                      <a:pt x="40365" y="30118"/>
                    </a:cubicBezTo>
                    <a:cubicBezTo>
                      <a:pt x="40204" y="27300"/>
                      <a:pt x="39236" y="24086"/>
                      <a:pt x="37480" y="20499"/>
                    </a:cubicBezTo>
                    <a:lnTo>
                      <a:pt x="36605" y="18674"/>
                    </a:lnTo>
                    <a:cubicBezTo>
                      <a:pt x="34842" y="15025"/>
                      <a:pt x="32906" y="12282"/>
                      <a:pt x="30802" y="10420"/>
                    </a:cubicBezTo>
                    <a:cubicBezTo>
                      <a:pt x="28717" y="8583"/>
                      <a:pt x="26464" y="7553"/>
                      <a:pt x="24050" y="7367"/>
                    </a:cubicBezTo>
                    <a:cubicBezTo>
                      <a:pt x="21630" y="7169"/>
                      <a:pt x="19017" y="7752"/>
                      <a:pt x="16187" y="9117"/>
                    </a:cubicBezTo>
                    <a:cubicBezTo>
                      <a:pt x="13382" y="10495"/>
                      <a:pt x="11279" y="12183"/>
                      <a:pt x="9913" y="14218"/>
                    </a:cubicBezTo>
                    <a:cubicBezTo>
                      <a:pt x="8542" y="16254"/>
                      <a:pt x="7946" y="18662"/>
                      <a:pt x="8132" y="21442"/>
                    </a:cubicBezTo>
                    <a:cubicBezTo>
                      <a:pt x="8325" y="24210"/>
                      <a:pt x="9305" y="27424"/>
                      <a:pt x="11068" y="31061"/>
                    </a:cubicBezTo>
                    <a:lnTo>
                      <a:pt x="11961" y="32886"/>
                    </a:lnTo>
                    <a:cubicBezTo>
                      <a:pt x="13699" y="36485"/>
                      <a:pt x="15610" y="39228"/>
                      <a:pt x="17695" y="41127"/>
                    </a:cubicBezTo>
                    <a:cubicBezTo>
                      <a:pt x="19768" y="43014"/>
                      <a:pt x="22027" y="44044"/>
                      <a:pt x="24478" y="44230"/>
                    </a:cubicBezTo>
                    <a:cubicBezTo>
                      <a:pt x="26917" y="44416"/>
                      <a:pt x="29561" y="43820"/>
                      <a:pt x="32366" y="42443"/>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1" name="Forme libre 210">
                <a:extLst>
                  <a:ext uri="{FF2B5EF4-FFF2-40B4-BE49-F238E27FC236}">
                    <a16:creationId xmlns:a16="http://schemas.microsoft.com/office/drawing/2014/main" id="{BC298CF7-5076-CB18-0D18-4E67E13B87C7}"/>
                  </a:ext>
                </a:extLst>
              </p:cNvPr>
              <p:cNvSpPr/>
              <p:nvPr/>
            </p:nvSpPr>
            <p:spPr>
              <a:xfrm>
                <a:off x="5534583" y="2547887"/>
                <a:ext cx="45538" cy="51178"/>
              </a:xfrm>
              <a:custGeom>
                <a:avLst/>
                <a:gdLst>
                  <a:gd name="csX0" fmla="*/ 33108 w 45538"/>
                  <a:gd name="csY0" fmla="*/ 48896 h 51178"/>
                  <a:gd name="csX1" fmla="*/ 21237 w 45538"/>
                  <a:gd name="csY1" fmla="*/ 51068 h 51178"/>
                  <a:gd name="csX2" fmla="*/ 11313 w 45538"/>
                  <a:gd name="csY2" fmla="*/ 46240 h 51178"/>
                  <a:gd name="csX3" fmla="*/ 3407 w 45538"/>
                  <a:gd name="csY3" fmla="*/ 34151 h 51178"/>
                  <a:gd name="csX4" fmla="*/ 0 w 45538"/>
                  <a:gd name="csY4" fmla="*/ 20163 h 51178"/>
                  <a:gd name="csX5" fmla="*/ 3320 w 45538"/>
                  <a:gd name="csY5" fmla="*/ 9576 h 51178"/>
                  <a:gd name="csX6" fmla="*/ 13175 w 45538"/>
                  <a:gd name="csY6" fmla="*/ 2277 h 51178"/>
                  <a:gd name="csX7" fmla="*/ 21596 w 45538"/>
                  <a:gd name="csY7" fmla="*/ 43 h 51178"/>
                  <a:gd name="csX8" fmla="*/ 28640 w 45538"/>
                  <a:gd name="csY8" fmla="*/ 1098 h 51178"/>
                  <a:gd name="csX9" fmla="*/ 34269 w 45538"/>
                  <a:gd name="csY9" fmla="*/ 5182 h 51178"/>
                  <a:gd name="csX10" fmla="*/ 38520 w 45538"/>
                  <a:gd name="csY10" fmla="*/ 12083 h 51178"/>
                  <a:gd name="csX11" fmla="*/ 31005 w 45538"/>
                  <a:gd name="csY11" fmla="*/ 15347 h 51178"/>
                  <a:gd name="csX12" fmla="*/ 27175 w 45538"/>
                  <a:gd name="csY12" fmla="*/ 9427 h 51178"/>
                  <a:gd name="csX13" fmla="*/ 22223 w 45538"/>
                  <a:gd name="csY13" fmla="*/ 7155 h 51178"/>
                  <a:gd name="csX14" fmla="*/ 15695 w 45538"/>
                  <a:gd name="csY14" fmla="*/ 8533 h 51178"/>
                  <a:gd name="csX15" fmla="*/ 9985 w 45538"/>
                  <a:gd name="csY15" fmla="*/ 12964 h 51178"/>
                  <a:gd name="csX16" fmla="*/ 8099 w 45538"/>
                  <a:gd name="csY16" fmla="*/ 19964 h 51178"/>
                  <a:gd name="csX17" fmla="*/ 10730 w 45538"/>
                  <a:gd name="csY17" fmla="*/ 29968 h 51178"/>
                  <a:gd name="csX18" fmla="*/ 11500 w 45538"/>
                  <a:gd name="csY18" fmla="*/ 31743 h 51178"/>
                  <a:gd name="csX19" fmla="*/ 16861 w 45538"/>
                  <a:gd name="csY19" fmla="*/ 40270 h 51178"/>
                  <a:gd name="csX20" fmla="*/ 23278 w 45538"/>
                  <a:gd name="csY20" fmla="*/ 43819 h 51178"/>
                  <a:gd name="csX21" fmla="*/ 30589 w 45538"/>
                  <a:gd name="csY21" fmla="*/ 42640 h 51178"/>
                  <a:gd name="csX22" fmla="*/ 36137 w 45538"/>
                  <a:gd name="csY22" fmla="*/ 38631 h 51178"/>
                  <a:gd name="csX23" fmla="*/ 37831 w 45538"/>
                  <a:gd name="csY23" fmla="*/ 33282 h 51178"/>
                  <a:gd name="csX24" fmla="*/ 36236 w 45538"/>
                  <a:gd name="csY24" fmla="*/ 26729 h 51178"/>
                  <a:gd name="csX25" fmla="*/ 43503 w 45538"/>
                  <a:gd name="csY25" fmla="*/ 23576 h 51178"/>
                  <a:gd name="csX26" fmla="*/ 45458 w 45538"/>
                  <a:gd name="csY26" fmla="*/ 30973 h 51178"/>
                  <a:gd name="csX27" fmla="*/ 44626 w 45538"/>
                  <a:gd name="csY27" fmla="*/ 37961 h 51178"/>
                  <a:gd name="csX28" fmla="*/ 40655 w 45538"/>
                  <a:gd name="csY28" fmla="*/ 44055 h 51178"/>
                  <a:gd name="csX29" fmla="*/ 33108 w 45538"/>
                  <a:gd name="csY29" fmla="*/ 48896 h 511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45538" h="51178">
                    <a:moveTo>
                      <a:pt x="33108" y="48896"/>
                    </a:moveTo>
                    <a:cubicBezTo>
                      <a:pt x="28826" y="50745"/>
                      <a:pt x="24855" y="51477"/>
                      <a:pt x="21237" y="51068"/>
                    </a:cubicBezTo>
                    <a:cubicBezTo>
                      <a:pt x="17618" y="50671"/>
                      <a:pt x="14305" y="49057"/>
                      <a:pt x="11313" y="46240"/>
                    </a:cubicBezTo>
                    <a:cubicBezTo>
                      <a:pt x="8310" y="43422"/>
                      <a:pt x="5685" y="39388"/>
                      <a:pt x="3407" y="34151"/>
                    </a:cubicBezTo>
                    <a:cubicBezTo>
                      <a:pt x="1130" y="28913"/>
                      <a:pt x="-12" y="24246"/>
                      <a:pt x="0" y="20163"/>
                    </a:cubicBezTo>
                    <a:cubicBezTo>
                      <a:pt x="0" y="16079"/>
                      <a:pt x="1099" y="12542"/>
                      <a:pt x="3320" y="9576"/>
                    </a:cubicBezTo>
                    <a:cubicBezTo>
                      <a:pt x="5561" y="6597"/>
                      <a:pt x="8843" y="4176"/>
                      <a:pt x="13175" y="2277"/>
                    </a:cubicBezTo>
                    <a:cubicBezTo>
                      <a:pt x="16222" y="962"/>
                      <a:pt x="19027" y="217"/>
                      <a:pt x="21596" y="43"/>
                    </a:cubicBezTo>
                    <a:cubicBezTo>
                      <a:pt x="24166" y="-130"/>
                      <a:pt x="26505" y="217"/>
                      <a:pt x="28640" y="1098"/>
                    </a:cubicBezTo>
                    <a:cubicBezTo>
                      <a:pt x="30756" y="1992"/>
                      <a:pt x="32649" y="3357"/>
                      <a:pt x="34269" y="5182"/>
                    </a:cubicBezTo>
                    <a:cubicBezTo>
                      <a:pt x="35901" y="7019"/>
                      <a:pt x="37328" y="9327"/>
                      <a:pt x="38520" y="12083"/>
                    </a:cubicBezTo>
                    <a:lnTo>
                      <a:pt x="31005" y="15347"/>
                    </a:lnTo>
                    <a:cubicBezTo>
                      <a:pt x="29887" y="12753"/>
                      <a:pt x="28603" y="10792"/>
                      <a:pt x="27175" y="9427"/>
                    </a:cubicBezTo>
                    <a:cubicBezTo>
                      <a:pt x="25754" y="8074"/>
                      <a:pt x="24104" y="7317"/>
                      <a:pt x="22223" y="7155"/>
                    </a:cubicBezTo>
                    <a:cubicBezTo>
                      <a:pt x="20343" y="6994"/>
                      <a:pt x="18177" y="7453"/>
                      <a:pt x="15695" y="8533"/>
                    </a:cubicBezTo>
                    <a:cubicBezTo>
                      <a:pt x="13206" y="9613"/>
                      <a:pt x="11301" y="11090"/>
                      <a:pt x="9985" y="12964"/>
                    </a:cubicBezTo>
                    <a:cubicBezTo>
                      <a:pt x="8663" y="14851"/>
                      <a:pt x="8024" y="17184"/>
                      <a:pt x="8099" y="19964"/>
                    </a:cubicBezTo>
                    <a:cubicBezTo>
                      <a:pt x="8161" y="22744"/>
                      <a:pt x="9036" y="26083"/>
                      <a:pt x="10730" y="29968"/>
                    </a:cubicBezTo>
                    <a:lnTo>
                      <a:pt x="11500" y="31743"/>
                    </a:lnTo>
                    <a:cubicBezTo>
                      <a:pt x="13088" y="35404"/>
                      <a:pt x="14876" y="38247"/>
                      <a:pt x="16861" y="40270"/>
                    </a:cubicBezTo>
                    <a:cubicBezTo>
                      <a:pt x="18835" y="42293"/>
                      <a:pt x="20982" y="43472"/>
                      <a:pt x="23278" y="43819"/>
                    </a:cubicBezTo>
                    <a:cubicBezTo>
                      <a:pt x="25562" y="44155"/>
                      <a:pt x="28001" y="43770"/>
                      <a:pt x="30589" y="42640"/>
                    </a:cubicBezTo>
                    <a:cubicBezTo>
                      <a:pt x="33133" y="41548"/>
                      <a:pt x="34970" y="40208"/>
                      <a:pt x="36137" y="38631"/>
                    </a:cubicBezTo>
                    <a:cubicBezTo>
                      <a:pt x="37297" y="37055"/>
                      <a:pt x="37850" y="35280"/>
                      <a:pt x="37831" y="33282"/>
                    </a:cubicBezTo>
                    <a:cubicBezTo>
                      <a:pt x="37806" y="31284"/>
                      <a:pt x="37266" y="29099"/>
                      <a:pt x="36236" y="26729"/>
                    </a:cubicBezTo>
                    <a:lnTo>
                      <a:pt x="43503" y="23576"/>
                    </a:lnTo>
                    <a:cubicBezTo>
                      <a:pt x="44589" y="26058"/>
                      <a:pt x="45247" y="28528"/>
                      <a:pt x="45458" y="30973"/>
                    </a:cubicBezTo>
                    <a:cubicBezTo>
                      <a:pt x="45694" y="33406"/>
                      <a:pt x="45408" y="35752"/>
                      <a:pt x="44626" y="37961"/>
                    </a:cubicBezTo>
                    <a:cubicBezTo>
                      <a:pt x="43844" y="40170"/>
                      <a:pt x="42529" y="42206"/>
                      <a:pt x="40655" y="44055"/>
                    </a:cubicBezTo>
                    <a:cubicBezTo>
                      <a:pt x="38780" y="45905"/>
                      <a:pt x="36255" y="47531"/>
                      <a:pt x="33108" y="48896"/>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2" name="Forme libre 211">
                <a:extLst>
                  <a:ext uri="{FF2B5EF4-FFF2-40B4-BE49-F238E27FC236}">
                    <a16:creationId xmlns:a16="http://schemas.microsoft.com/office/drawing/2014/main" id="{7CF532D7-248F-5DB4-5145-9199BE51EDF6}"/>
                  </a:ext>
                </a:extLst>
              </p:cNvPr>
              <p:cNvSpPr/>
              <p:nvPr/>
            </p:nvSpPr>
            <p:spPr>
              <a:xfrm>
                <a:off x="5577285" y="2516405"/>
                <a:ext cx="32158" cy="64900"/>
              </a:xfrm>
              <a:custGeom>
                <a:avLst/>
                <a:gdLst>
                  <a:gd name="csX0" fmla="*/ 3351 w 32158"/>
                  <a:gd name="csY0" fmla="*/ 11394 h 64900"/>
                  <a:gd name="csX1" fmla="*/ 0 w 32158"/>
                  <a:gd name="csY1" fmla="*/ 3004 h 64900"/>
                  <a:gd name="csX2" fmla="*/ 7546 w 32158"/>
                  <a:gd name="csY2" fmla="*/ 0 h 64900"/>
                  <a:gd name="csX3" fmla="*/ 10879 w 32158"/>
                  <a:gd name="csY3" fmla="*/ 8390 h 64900"/>
                  <a:gd name="csX4" fmla="*/ 3351 w 32158"/>
                  <a:gd name="csY4" fmla="*/ 11394 h 64900"/>
                  <a:gd name="csX5" fmla="*/ 24612 w 32158"/>
                  <a:gd name="csY5" fmla="*/ 64901 h 64900"/>
                  <a:gd name="csX6" fmla="*/ 6721 w 32158"/>
                  <a:gd name="csY6" fmla="*/ 19859 h 64900"/>
                  <a:gd name="csX7" fmla="*/ 14255 w 32158"/>
                  <a:gd name="csY7" fmla="*/ 16867 h 64900"/>
                  <a:gd name="csX8" fmla="*/ 32159 w 32158"/>
                  <a:gd name="csY8" fmla="*/ 61910 h 64900"/>
                  <a:gd name="csX9" fmla="*/ 24612 w 32158"/>
                  <a:gd name="csY9" fmla="*/ 64901 h 649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2158" h="64900">
                    <a:moveTo>
                      <a:pt x="3351" y="11394"/>
                    </a:moveTo>
                    <a:lnTo>
                      <a:pt x="0" y="3004"/>
                    </a:lnTo>
                    <a:lnTo>
                      <a:pt x="7546" y="0"/>
                    </a:lnTo>
                    <a:lnTo>
                      <a:pt x="10879" y="8390"/>
                    </a:lnTo>
                    <a:lnTo>
                      <a:pt x="3351" y="11394"/>
                    </a:lnTo>
                    <a:close/>
                    <a:moveTo>
                      <a:pt x="24612" y="64901"/>
                    </a:moveTo>
                    <a:lnTo>
                      <a:pt x="6721" y="19859"/>
                    </a:lnTo>
                    <a:lnTo>
                      <a:pt x="14255" y="16867"/>
                    </a:lnTo>
                    <a:lnTo>
                      <a:pt x="32159" y="61910"/>
                    </a:lnTo>
                    <a:lnTo>
                      <a:pt x="24612" y="64901"/>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3" name="Forme libre 212">
                <a:extLst>
                  <a:ext uri="{FF2B5EF4-FFF2-40B4-BE49-F238E27FC236}">
                    <a16:creationId xmlns:a16="http://schemas.microsoft.com/office/drawing/2014/main" id="{185B06BE-6449-D4D3-ECD4-F31CA6F4C739}"/>
                  </a:ext>
                </a:extLst>
              </p:cNvPr>
              <p:cNvSpPr/>
              <p:nvPr/>
            </p:nvSpPr>
            <p:spPr>
              <a:xfrm>
                <a:off x="5615629" y="2497179"/>
                <a:ext cx="46714" cy="69713"/>
              </a:xfrm>
              <a:custGeom>
                <a:avLst/>
                <a:gdLst>
                  <a:gd name="csX0" fmla="*/ 31956 w 46714"/>
                  <a:gd name="csY0" fmla="*/ 67929 h 69713"/>
                  <a:gd name="csX1" fmla="*/ 19625 w 46714"/>
                  <a:gd name="csY1" fmla="*/ 69481 h 69713"/>
                  <a:gd name="csX2" fmla="*/ 9782 w 46714"/>
                  <a:gd name="csY2" fmla="*/ 64181 h 69713"/>
                  <a:gd name="csX3" fmla="*/ 2546 w 46714"/>
                  <a:gd name="csY3" fmla="*/ 51595 h 69713"/>
                  <a:gd name="csX4" fmla="*/ 70 w 46714"/>
                  <a:gd name="csY4" fmla="*/ 37260 h 69713"/>
                  <a:gd name="csX5" fmla="*/ 4321 w 46714"/>
                  <a:gd name="csY5" fmla="*/ 26909 h 69713"/>
                  <a:gd name="csX6" fmla="*/ 15088 w 46714"/>
                  <a:gd name="csY6" fmla="*/ 20119 h 69713"/>
                  <a:gd name="csX7" fmla="*/ 26724 w 46714"/>
                  <a:gd name="csY7" fmla="*/ 18717 h 69713"/>
                  <a:gd name="csX8" fmla="*/ 35928 w 46714"/>
                  <a:gd name="csY8" fmla="*/ 23719 h 69713"/>
                  <a:gd name="csX9" fmla="*/ 42580 w 46714"/>
                  <a:gd name="csY9" fmla="*/ 35187 h 69713"/>
                  <a:gd name="csX10" fmla="*/ 43884 w 46714"/>
                  <a:gd name="csY10" fmla="*/ 38836 h 69713"/>
                  <a:gd name="csX11" fmla="*/ 11129 w 46714"/>
                  <a:gd name="csY11" fmla="*/ 50652 h 69713"/>
                  <a:gd name="csX12" fmla="*/ 15957 w 46714"/>
                  <a:gd name="csY12" fmla="*/ 59055 h 69713"/>
                  <a:gd name="csX13" fmla="*/ 22101 w 46714"/>
                  <a:gd name="csY13" fmla="*/ 62617 h 69713"/>
                  <a:gd name="csX14" fmla="*/ 29871 w 46714"/>
                  <a:gd name="csY14" fmla="*/ 61624 h 69713"/>
                  <a:gd name="csX15" fmla="*/ 34761 w 46714"/>
                  <a:gd name="csY15" fmla="*/ 59018 h 69713"/>
                  <a:gd name="csX16" fmla="*/ 37727 w 46714"/>
                  <a:gd name="csY16" fmla="*/ 55567 h 69713"/>
                  <a:gd name="csX17" fmla="*/ 38832 w 46714"/>
                  <a:gd name="csY17" fmla="*/ 51434 h 69713"/>
                  <a:gd name="csX18" fmla="*/ 38199 w 46714"/>
                  <a:gd name="csY18" fmla="*/ 46966 h 69713"/>
                  <a:gd name="csX19" fmla="*/ 45658 w 46714"/>
                  <a:gd name="csY19" fmla="*/ 44273 h 69713"/>
                  <a:gd name="csX20" fmla="*/ 46689 w 46714"/>
                  <a:gd name="csY20" fmla="*/ 51484 h 69713"/>
                  <a:gd name="csX21" fmla="*/ 44765 w 46714"/>
                  <a:gd name="csY21" fmla="*/ 58099 h 69713"/>
                  <a:gd name="csX22" fmla="*/ 39831 w 46714"/>
                  <a:gd name="csY22" fmla="*/ 63709 h 69713"/>
                  <a:gd name="csX23" fmla="*/ 31956 w 46714"/>
                  <a:gd name="csY23" fmla="*/ 67929 h 69713"/>
                  <a:gd name="csX24" fmla="*/ 9243 w 46714"/>
                  <a:gd name="csY24" fmla="*/ 44881 h 69713"/>
                  <a:gd name="csX25" fmla="*/ 33929 w 46714"/>
                  <a:gd name="csY25" fmla="*/ 35957 h 69713"/>
                  <a:gd name="csX26" fmla="*/ 30758 w 46714"/>
                  <a:gd name="csY26" fmla="*/ 29850 h 69713"/>
                  <a:gd name="csX27" fmla="*/ 26755 w 46714"/>
                  <a:gd name="csY27" fmla="*/ 26499 h 69713"/>
                  <a:gd name="csX28" fmla="*/ 22163 w 46714"/>
                  <a:gd name="csY28" fmla="*/ 25469 h 69713"/>
                  <a:gd name="csX29" fmla="*/ 17087 w 46714"/>
                  <a:gd name="csY29" fmla="*/ 26462 h 69713"/>
                  <a:gd name="csX30" fmla="*/ 10850 w 46714"/>
                  <a:gd name="csY30" fmla="*/ 30371 h 69713"/>
                  <a:gd name="csX31" fmla="*/ 8237 w 46714"/>
                  <a:gd name="csY31" fmla="*/ 36416 h 69713"/>
                  <a:gd name="csX32" fmla="*/ 9243 w 46714"/>
                  <a:gd name="csY32" fmla="*/ 44881 h 69713"/>
                  <a:gd name="csX33" fmla="*/ 8672 w 46714"/>
                  <a:gd name="csY33" fmla="*/ 17252 h 69713"/>
                  <a:gd name="csX34" fmla="*/ 11998 w 46714"/>
                  <a:gd name="csY34" fmla="*/ 3128 h 69713"/>
                  <a:gd name="csX35" fmla="*/ 20661 w 46714"/>
                  <a:gd name="csY35" fmla="*/ 0 h 69713"/>
                  <a:gd name="csX36" fmla="*/ 20835 w 46714"/>
                  <a:gd name="csY36" fmla="*/ 236 h 69713"/>
                  <a:gd name="csX37" fmla="*/ 15262 w 46714"/>
                  <a:gd name="csY37" fmla="*/ 14882 h 69713"/>
                  <a:gd name="csX38" fmla="*/ 8672 w 46714"/>
                  <a:gd name="csY38" fmla="*/ 17252 h 697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6714" h="69713">
                    <a:moveTo>
                      <a:pt x="31956" y="67929"/>
                    </a:moveTo>
                    <a:cubicBezTo>
                      <a:pt x="27438" y="69555"/>
                      <a:pt x="23336" y="70064"/>
                      <a:pt x="19625" y="69481"/>
                    </a:cubicBezTo>
                    <a:cubicBezTo>
                      <a:pt x="15932" y="68897"/>
                      <a:pt x="12643" y="67122"/>
                      <a:pt x="9782" y="64181"/>
                    </a:cubicBezTo>
                    <a:cubicBezTo>
                      <a:pt x="6922" y="61227"/>
                      <a:pt x="4501" y="57032"/>
                      <a:pt x="2546" y="51595"/>
                    </a:cubicBezTo>
                    <a:cubicBezTo>
                      <a:pt x="567" y="46109"/>
                      <a:pt x="-259" y="41343"/>
                      <a:pt x="70" y="37260"/>
                    </a:cubicBezTo>
                    <a:cubicBezTo>
                      <a:pt x="399" y="33189"/>
                      <a:pt x="1814" y="29751"/>
                      <a:pt x="4321" y="26909"/>
                    </a:cubicBezTo>
                    <a:cubicBezTo>
                      <a:pt x="6828" y="24079"/>
                      <a:pt x="10409" y="21820"/>
                      <a:pt x="15088" y="20119"/>
                    </a:cubicBezTo>
                    <a:cubicBezTo>
                      <a:pt x="19358" y="18593"/>
                      <a:pt x="23255" y="18121"/>
                      <a:pt x="26724" y="18717"/>
                    </a:cubicBezTo>
                    <a:cubicBezTo>
                      <a:pt x="30218" y="19325"/>
                      <a:pt x="33284" y="20988"/>
                      <a:pt x="35928" y="23719"/>
                    </a:cubicBezTo>
                    <a:cubicBezTo>
                      <a:pt x="38584" y="26462"/>
                      <a:pt x="40799" y="30285"/>
                      <a:pt x="42580" y="35187"/>
                    </a:cubicBezTo>
                    <a:lnTo>
                      <a:pt x="43884" y="38836"/>
                    </a:lnTo>
                    <a:lnTo>
                      <a:pt x="11129" y="50652"/>
                    </a:lnTo>
                    <a:cubicBezTo>
                      <a:pt x="12544" y="54252"/>
                      <a:pt x="14164" y="57057"/>
                      <a:pt x="15957" y="59055"/>
                    </a:cubicBezTo>
                    <a:cubicBezTo>
                      <a:pt x="17769" y="61053"/>
                      <a:pt x="19805" y="62232"/>
                      <a:pt x="22101" y="62617"/>
                    </a:cubicBezTo>
                    <a:cubicBezTo>
                      <a:pt x="24391" y="62989"/>
                      <a:pt x="26985" y="62667"/>
                      <a:pt x="29871" y="61624"/>
                    </a:cubicBezTo>
                    <a:cubicBezTo>
                      <a:pt x="31838" y="60917"/>
                      <a:pt x="33464" y="60048"/>
                      <a:pt x="34761" y="59018"/>
                    </a:cubicBezTo>
                    <a:cubicBezTo>
                      <a:pt x="36064" y="58000"/>
                      <a:pt x="37045" y="56846"/>
                      <a:pt x="37727" y="55567"/>
                    </a:cubicBezTo>
                    <a:cubicBezTo>
                      <a:pt x="38404" y="54276"/>
                      <a:pt x="38782" y="52886"/>
                      <a:pt x="38832" y="51434"/>
                    </a:cubicBezTo>
                    <a:cubicBezTo>
                      <a:pt x="38894" y="49982"/>
                      <a:pt x="38683" y="48480"/>
                      <a:pt x="38199" y="46966"/>
                    </a:cubicBezTo>
                    <a:lnTo>
                      <a:pt x="45658" y="44273"/>
                    </a:lnTo>
                    <a:cubicBezTo>
                      <a:pt x="46465" y="46718"/>
                      <a:pt x="46819" y="49126"/>
                      <a:pt x="46689" y="51484"/>
                    </a:cubicBezTo>
                    <a:cubicBezTo>
                      <a:pt x="46564" y="53842"/>
                      <a:pt x="45919" y="56051"/>
                      <a:pt x="44765" y="58099"/>
                    </a:cubicBezTo>
                    <a:cubicBezTo>
                      <a:pt x="43611" y="60159"/>
                      <a:pt x="41966" y="62021"/>
                      <a:pt x="39831" y="63709"/>
                    </a:cubicBezTo>
                    <a:cubicBezTo>
                      <a:pt x="37690" y="65397"/>
                      <a:pt x="35071" y="66800"/>
                      <a:pt x="31956" y="67929"/>
                    </a:cubicBezTo>
                    <a:close/>
                    <a:moveTo>
                      <a:pt x="9243" y="44881"/>
                    </a:moveTo>
                    <a:lnTo>
                      <a:pt x="33929" y="35957"/>
                    </a:lnTo>
                    <a:cubicBezTo>
                      <a:pt x="33017" y="33412"/>
                      <a:pt x="31956" y="31389"/>
                      <a:pt x="30758" y="29850"/>
                    </a:cubicBezTo>
                    <a:cubicBezTo>
                      <a:pt x="29542" y="28336"/>
                      <a:pt x="28220" y="27219"/>
                      <a:pt x="26755" y="26499"/>
                    </a:cubicBezTo>
                    <a:cubicBezTo>
                      <a:pt x="25285" y="25792"/>
                      <a:pt x="23758" y="25444"/>
                      <a:pt x="22163" y="25469"/>
                    </a:cubicBezTo>
                    <a:cubicBezTo>
                      <a:pt x="20574" y="25481"/>
                      <a:pt x="18874" y="25816"/>
                      <a:pt x="17087" y="26462"/>
                    </a:cubicBezTo>
                    <a:cubicBezTo>
                      <a:pt x="14431" y="27430"/>
                      <a:pt x="12352" y="28721"/>
                      <a:pt x="10850" y="30371"/>
                    </a:cubicBezTo>
                    <a:cubicBezTo>
                      <a:pt x="9354" y="32022"/>
                      <a:pt x="8492" y="34033"/>
                      <a:pt x="8237" y="36416"/>
                    </a:cubicBezTo>
                    <a:cubicBezTo>
                      <a:pt x="7989" y="38799"/>
                      <a:pt x="8318" y="41616"/>
                      <a:pt x="9243" y="44881"/>
                    </a:cubicBezTo>
                    <a:close/>
                    <a:moveTo>
                      <a:pt x="8672" y="17252"/>
                    </a:moveTo>
                    <a:lnTo>
                      <a:pt x="11998" y="3128"/>
                    </a:lnTo>
                    <a:lnTo>
                      <a:pt x="20661" y="0"/>
                    </a:lnTo>
                    <a:lnTo>
                      <a:pt x="20835" y="236"/>
                    </a:lnTo>
                    <a:lnTo>
                      <a:pt x="15262" y="14882"/>
                    </a:lnTo>
                    <a:lnTo>
                      <a:pt x="8672" y="17252"/>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4" name="Forme libre 213">
                <a:extLst>
                  <a:ext uri="{FF2B5EF4-FFF2-40B4-BE49-F238E27FC236}">
                    <a16:creationId xmlns:a16="http://schemas.microsoft.com/office/drawing/2014/main" id="{829AECBE-CEDC-EE53-8217-4C8FAF785688}"/>
                  </a:ext>
                </a:extLst>
              </p:cNvPr>
              <p:cNvSpPr/>
              <p:nvPr/>
            </p:nvSpPr>
            <p:spPr>
              <a:xfrm>
                <a:off x="5664912" y="2489285"/>
                <a:ext cx="37129" cy="60254"/>
              </a:xfrm>
              <a:custGeom>
                <a:avLst/>
                <a:gdLst>
                  <a:gd name="csX0" fmla="*/ 30576 w 37129"/>
                  <a:gd name="csY0" fmla="*/ 59539 h 60254"/>
                  <a:gd name="csX1" fmla="*/ 24519 w 37129"/>
                  <a:gd name="csY1" fmla="*/ 59986 h 60254"/>
                  <a:gd name="csX2" fmla="*/ 20467 w 37129"/>
                  <a:gd name="csY2" fmla="*/ 57330 h 60254"/>
                  <a:gd name="csX3" fmla="*/ 18040 w 37129"/>
                  <a:gd name="csY3" fmla="*/ 52837 h 60254"/>
                  <a:gd name="csX4" fmla="*/ 8068 w 37129"/>
                  <a:gd name="csY4" fmla="*/ 21869 h 60254"/>
                  <a:gd name="csX5" fmla="*/ 2110 w 37129"/>
                  <a:gd name="csY5" fmla="*/ 23793 h 60254"/>
                  <a:gd name="csX6" fmla="*/ 0 w 37129"/>
                  <a:gd name="csY6" fmla="*/ 17302 h 60254"/>
                  <a:gd name="csX7" fmla="*/ 6144 w 37129"/>
                  <a:gd name="csY7" fmla="*/ 15316 h 60254"/>
                  <a:gd name="csX8" fmla="*/ 3388 w 37129"/>
                  <a:gd name="csY8" fmla="*/ 1973 h 60254"/>
                  <a:gd name="csX9" fmla="*/ 9532 w 37129"/>
                  <a:gd name="csY9" fmla="*/ 0 h 60254"/>
                  <a:gd name="csX10" fmla="*/ 13678 w 37129"/>
                  <a:gd name="csY10" fmla="*/ 12883 h 60254"/>
                  <a:gd name="csX11" fmla="*/ 22372 w 37129"/>
                  <a:gd name="csY11" fmla="*/ 10091 h 60254"/>
                  <a:gd name="csX12" fmla="*/ 24463 w 37129"/>
                  <a:gd name="csY12" fmla="*/ 16582 h 60254"/>
                  <a:gd name="csX13" fmla="*/ 15775 w 37129"/>
                  <a:gd name="csY13" fmla="*/ 19387 h 60254"/>
                  <a:gd name="csX14" fmla="*/ 25394 w 37129"/>
                  <a:gd name="csY14" fmla="*/ 49200 h 60254"/>
                  <a:gd name="csX15" fmla="*/ 27250 w 37129"/>
                  <a:gd name="csY15" fmla="*/ 52241 h 60254"/>
                  <a:gd name="csX16" fmla="*/ 30570 w 37129"/>
                  <a:gd name="csY16" fmla="*/ 52365 h 60254"/>
                  <a:gd name="csX17" fmla="*/ 35491 w 37129"/>
                  <a:gd name="csY17" fmla="*/ 50789 h 60254"/>
                  <a:gd name="csX18" fmla="*/ 37130 w 37129"/>
                  <a:gd name="csY18" fmla="*/ 55865 h 60254"/>
                  <a:gd name="csX19" fmla="*/ 35262 w 37129"/>
                  <a:gd name="csY19" fmla="*/ 57255 h 60254"/>
                  <a:gd name="csX20" fmla="*/ 32910 w 37129"/>
                  <a:gd name="csY20" fmla="*/ 58546 h 60254"/>
                  <a:gd name="csX21" fmla="*/ 30576 w 37129"/>
                  <a:gd name="csY21" fmla="*/ 59539 h 602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7129" h="60254">
                    <a:moveTo>
                      <a:pt x="30576" y="59539"/>
                    </a:moveTo>
                    <a:cubicBezTo>
                      <a:pt x="28175" y="60308"/>
                      <a:pt x="26151" y="60457"/>
                      <a:pt x="24519" y="59986"/>
                    </a:cubicBezTo>
                    <a:cubicBezTo>
                      <a:pt x="22881" y="59514"/>
                      <a:pt x="21534" y="58620"/>
                      <a:pt x="20467" y="57330"/>
                    </a:cubicBezTo>
                    <a:cubicBezTo>
                      <a:pt x="19399" y="56014"/>
                      <a:pt x="18593" y="54525"/>
                      <a:pt x="18040" y="52837"/>
                    </a:cubicBezTo>
                    <a:lnTo>
                      <a:pt x="8068" y="21869"/>
                    </a:lnTo>
                    <a:lnTo>
                      <a:pt x="2110" y="23793"/>
                    </a:lnTo>
                    <a:lnTo>
                      <a:pt x="0" y="17302"/>
                    </a:lnTo>
                    <a:lnTo>
                      <a:pt x="6144" y="15316"/>
                    </a:lnTo>
                    <a:lnTo>
                      <a:pt x="3388" y="1973"/>
                    </a:lnTo>
                    <a:lnTo>
                      <a:pt x="9532" y="0"/>
                    </a:lnTo>
                    <a:lnTo>
                      <a:pt x="13678" y="12883"/>
                    </a:lnTo>
                    <a:lnTo>
                      <a:pt x="22372" y="10091"/>
                    </a:lnTo>
                    <a:lnTo>
                      <a:pt x="24463" y="16582"/>
                    </a:lnTo>
                    <a:lnTo>
                      <a:pt x="15775" y="19387"/>
                    </a:lnTo>
                    <a:lnTo>
                      <a:pt x="25394" y="49200"/>
                    </a:lnTo>
                    <a:cubicBezTo>
                      <a:pt x="25860" y="50652"/>
                      <a:pt x="26487" y="51670"/>
                      <a:pt x="27250" y="52241"/>
                    </a:cubicBezTo>
                    <a:cubicBezTo>
                      <a:pt x="28013" y="52799"/>
                      <a:pt x="29130" y="52837"/>
                      <a:pt x="30570" y="52365"/>
                    </a:cubicBezTo>
                    <a:lnTo>
                      <a:pt x="35491" y="50789"/>
                    </a:lnTo>
                    <a:lnTo>
                      <a:pt x="37130" y="55865"/>
                    </a:lnTo>
                    <a:cubicBezTo>
                      <a:pt x="36639" y="56349"/>
                      <a:pt x="36013" y="56808"/>
                      <a:pt x="35262" y="57255"/>
                    </a:cubicBezTo>
                    <a:cubicBezTo>
                      <a:pt x="34492" y="57690"/>
                      <a:pt x="33710" y="58124"/>
                      <a:pt x="32910" y="58546"/>
                    </a:cubicBezTo>
                    <a:cubicBezTo>
                      <a:pt x="32109" y="58956"/>
                      <a:pt x="31321" y="59291"/>
                      <a:pt x="30576" y="59539"/>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5" name="Forme libre 214">
                <a:extLst>
                  <a:ext uri="{FF2B5EF4-FFF2-40B4-BE49-F238E27FC236}">
                    <a16:creationId xmlns:a16="http://schemas.microsoft.com/office/drawing/2014/main" id="{74B0B351-C59E-4461-7D58-36C31D3ED9C5}"/>
                  </a:ext>
                </a:extLst>
              </p:cNvPr>
              <p:cNvSpPr/>
              <p:nvPr/>
            </p:nvSpPr>
            <p:spPr>
              <a:xfrm>
                <a:off x="5706980" y="2467776"/>
                <a:ext cx="45916" cy="69747"/>
              </a:xfrm>
              <a:custGeom>
                <a:avLst/>
                <a:gdLst>
                  <a:gd name="csX0" fmla="*/ 29951 w 45916"/>
                  <a:gd name="csY0" fmla="*/ 68537 h 69747"/>
                  <a:gd name="csX1" fmla="*/ 17558 w 45916"/>
                  <a:gd name="csY1" fmla="*/ 69257 h 69747"/>
                  <a:gd name="csX2" fmla="*/ 8088 w 45916"/>
                  <a:gd name="csY2" fmla="*/ 63275 h 69747"/>
                  <a:gd name="csX3" fmla="*/ 1740 w 45916"/>
                  <a:gd name="csY3" fmla="*/ 50243 h 69747"/>
                  <a:gd name="csX4" fmla="*/ 250 w 45916"/>
                  <a:gd name="csY4" fmla="*/ 35758 h 69747"/>
                  <a:gd name="csX5" fmla="*/ 5196 w 45916"/>
                  <a:gd name="csY5" fmla="*/ 25717 h 69747"/>
                  <a:gd name="csX6" fmla="*/ 16416 w 45916"/>
                  <a:gd name="csY6" fmla="*/ 19710 h 69747"/>
                  <a:gd name="csX7" fmla="*/ 28127 w 45916"/>
                  <a:gd name="csY7" fmla="*/ 19089 h 69747"/>
                  <a:gd name="csX8" fmla="*/ 36958 w 45916"/>
                  <a:gd name="csY8" fmla="*/ 24712 h 69747"/>
                  <a:gd name="csX9" fmla="*/ 42785 w 45916"/>
                  <a:gd name="csY9" fmla="*/ 36615 h 69747"/>
                  <a:gd name="csX10" fmla="*/ 43846 w 45916"/>
                  <a:gd name="csY10" fmla="*/ 40338 h 69747"/>
                  <a:gd name="csX11" fmla="*/ 10359 w 45916"/>
                  <a:gd name="csY11" fmla="*/ 49883 h 69747"/>
                  <a:gd name="csX12" fmla="*/ 14623 w 45916"/>
                  <a:gd name="csY12" fmla="*/ 58596 h 69747"/>
                  <a:gd name="csX13" fmla="*/ 20487 w 45916"/>
                  <a:gd name="csY13" fmla="*/ 62567 h 69747"/>
                  <a:gd name="csX14" fmla="*/ 28307 w 45916"/>
                  <a:gd name="csY14" fmla="*/ 62108 h 69747"/>
                  <a:gd name="csX15" fmla="*/ 33371 w 45916"/>
                  <a:gd name="csY15" fmla="*/ 59849 h 69747"/>
                  <a:gd name="csX16" fmla="*/ 36573 w 45916"/>
                  <a:gd name="csY16" fmla="*/ 56597 h 69747"/>
                  <a:gd name="csX17" fmla="*/ 37963 w 45916"/>
                  <a:gd name="csY17" fmla="*/ 52564 h 69747"/>
                  <a:gd name="csX18" fmla="*/ 37634 w 45916"/>
                  <a:gd name="csY18" fmla="*/ 48058 h 69747"/>
                  <a:gd name="csX19" fmla="*/ 45249 w 45916"/>
                  <a:gd name="csY19" fmla="*/ 45874 h 69747"/>
                  <a:gd name="csX20" fmla="*/ 45782 w 45916"/>
                  <a:gd name="csY20" fmla="*/ 53147 h 69747"/>
                  <a:gd name="csX21" fmla="*/ 43424 w 45916"/>
                  <a:gd name="csY21" fmla="*/ 59626 h 69747"/>
                  <a:gd name="csX22" fmla="*/ 38106 w 45916"/>
                  <a:gd name="csY22" fmla="*/ 64864 h 69747"/>
                  <a:gd name="csX23" fmla="*/ 29951 w 45916"/>
                  <a:gd name="csY23" fmla="*/ 68537 h 69747"/>
                  <a:gd name="csX24" fmla="*/ 8882 w 45916"/>
                  <a:gd name="csY24" fmla="*/ 43987 h 69747"/>
                  <a:gd name="csX25" fmla="*/ 34115 w 45916"/>
                  <a:gd name="csY25" fmla="*/ 36788 h 69747"/>
                  <a:gd name="csX26" fmla="*/ 31366 w 45916"/>
                  <a:gd name="csY26" fmla="*/ 30483 h 69747"/>
                  <a:gd name="csX27" fmla="*/ 27599 w 45916"/>
                  <a:gd name="csY27" fmla="*/ 26859 h 69747"/>
                  <a:gd name="csX28" fmla="*/ 23106 w 45916"/>
                  <a:gd name="csY28" fmla="*/ 25506 h 69747"/>
                  <a:gd name="csX29" fmla="*/ 17968 w 45916"/>
                  <a:gd name="csY29" fmla="*/ 26164 h 69747"/>
                  <a:gd name="csX30" fmla="*/ 11489 w 45916"/>
                  <a:gd name="csY30" fmla="*/ 29639 h 69747"/>
                  <a:gd name="csX31" fmla="*/ 8460 w 45916"/>
                  <a:gd name="csY31" fmla="*/ 35485 h 69747"/>
                  <a:gd name="csX32" fmla="*/ 8882 w 45916"/>
                  <a:gd name="csY32" fmla="*/ 43987 h 69747"/>
                  <a:gd name="csX33" fmla="*/ 10204 w 45916"/>
                  <a:gd name="csY33" fmla="*/ 16396 h 69747"/>
                  <a:gd name="csX34" fmla="*/ 14486 w 45916"/>
                  <a:gd name="csY34" fmla="*/ 2532 h 69747"/>
                  <a:gd name="csX35" fmla="*/ 23361 w 45916"/>
                  <a:gd name="csY35" fmla="*/ 0 h 69747"/>
                  <a:gd name="csX36" fmla="*/ 23516 w 45916"/>
                  <a:gd name="csY36" fmla="*/ 236 h 69747"/>
                  <a:gd name="csX37" fmla="*/ 16944 w 45916"/>
                  <a:gd name="csY37" fmla="*/ 14472 h 69747"/>
                  <a:gd name="csX38" fmla="*/ 10204 w 45916"/>
                  <a:gd name="csY38" fmla="*/ 16396 h 6974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5916" h="69747">
                    <a:moveTo>
                      <a:pt x="29951" y="68537"/>
                    </a:moveTo>
                    <a:cubicBezTo>
                      <a:pt x="25347" y="69853"/>
                      <a:pt x="21207" y="70101"/>
                      <a:pt x="17558" y="69257"/>
                    </a:cubicBezTo>
                    <a:cubicBezTo>
                      <a:pt x="13903" y="68413"/>
                      <a:pt x="10750" y="66415"/>
                      <a:pt x="8088" y="63275"/>
                    </a:cubicBezTo>
                    <a:cubicBezTo>
                      <a:pt x="5438" y="60135"/>
                      <a:pt x="3322" y="55791"/>
                      <a:pt x="1740" y="50243"/>
                    </a:cubicBezTo>
                    <a:cubicBezTo>
                      <a:pt x="145" y="44620"/>
                      <a:pt x="-358" y="39804"/>
                      <a:pt x="250" y="35758"/>
                    </a:cubicBezTo>
                    <a:cubicBezTo>
                      <a:pt x="852" y="31724"/>
                      <a:pt x="2497" y="28373"/>
                      <a:pt x="5196" y="25717"/>
                    </a:cubicBezTo>
                    <a:cubicBezTo>
                      <a:pt x="7890" y="23073"/>
                      <a:pt x="11638" y="21063"/>
                      <a:pt x="16416" y="19710"/>
                    </a:cubicBezTo>
                    <a:cubicBezTo>
                      <a:pt x="20779" y="18456"/>
                      <a:pt x="24683" y="18258"/>
                      <a:pt x="28127" y="19089"/>
                    </a:cubicBezTo>
                    <a:cubicBezTo>
                      <a:pt x="31559" y="19933"/>
                      <a:pt x="34500" y="21820"/>
                      <a:pt x="36958" y="24712"/>
                    </a:cubicBezTo>
                    <a:cubicBezTo>
                      <a:pt x="39428" y="27628"/>
                      <a:pt x="41376" y="31600"/>
                      <a:pt x="42785" y="36615"/>
                    </a:cubicBezTo>
                    <a:lnTo>
                      <a:pt x="43846" y="40338"/>
                    </a:lnTo>
                    <a:lnTo>
                      <a:pt x="10359" y="49883"/>
                    </a:lnTo>
                    <a:cubicBezTo>
                      <a:pt x="11539" y="53569"/>
                      <a:pt x="12960" y="56473"/>
                      <a:pt x="14623" y="58596"/>
                    </a:cubicBezTo>
                    <a:cubicBezTo>
                      <a:pt x="16261" y="60706"/>
                      <a:pt x="18235" y="62034"/>
                      <a:pt x="20487" y="62567"/>
                    </a:cubicBezTo>
                    <a:cubicBezTo>
                      <a:pt x="22759" y="63113"/>
                      <a:pt x="25365" y="62952"/>
                      <a:pt x="28307" y="62108"/>
                    </a:cubicBezTo>
                    <a:cubicBezTo>
                      <a:pt x="30324" y="61537"/>
                      <a:pt x="32005" y="60792"/>
                      <a:pt x="33371" y="59849"/>
                    </a:cubicBezTo>
                    <a:cubicBezTo>
                      <a:pt x="34742" y="58918"/>
                      <a:pt x="35797" y="57839"/>
                      <a:pt x="36573" y="56597"/>
                    </a:cubicBezTo>
                    <a:cubicBezTo>
                      <a:pt x="37318" y="55356"/>
                      <a:pt x="37783" y="54003"/>
                      <a:pt x="37963" y="52564"/>
                    </a:cubicBezTo>
                    <a:cubicBezTo>
                      <a:pt x="38118" y="51111"/>
                      <a:pt x="38000" y="49610"/>
                      <a:pt x="37634" y="48058"/>
                    </a:cubicBezTo>
                    <a:lnTo>
                      <a:pt x="45249" y="45874"/>
                    </a:lnTo>
                    <a:cubicBezTo>
                      <a:pt x="45900" y="48381"/>
                      <a:pt x="46068" y="50801"/>
                      <a:pt x="45782" y="53147"/>
                    </a:cubicBezTo>
                    <a:cubicBezTo>
                      <a:pt x="45497" y="55505"/>
                      <a:pt x="44703" y="57665"/>
                      <a:pt x="43424" y="59626"/>
                    </a:cubicBezTo>
                    <a:cubicBezTo>
                      <a:pt x="42121" y="61587"/>
                      <a:pt x="40358" y="63337"/>
                      <a:pt x="38106" y="64864"/>
                    </a:cubicBezTo>
                    <a:cubicBezTo>
                      <a:pt x="35853" y="66403"/>
                      <a:pt x="33154" y="67631"/>
                      <a:pt x="29951" y="68537"/>
                    </a:cubicBezTo>
                    <a:close/>
                    <a:moveTo>
                      <a:pt x="8882" y="43987"/>
                    </a:moveTo>
                    <a:lnTo>
                      <a:pt x="34115" y="36788"/>
                    </a:lnTo>
                    <a:cubicBezTo>
                      <a:pt x="33383" y="34182"/>
                      <a:pt x="32458" y="32084"/>
                      <a:pt x="31366" y="30483"/>
                    </a:cubicBezTo>
                    <a:cubicBezTo>
                      <a:pt x="30274" y="28882"/>
                      <a:pt x="29027" y="27666"/>
                      <a:pt x="27599" y="26859"/>
                    </a:cubicBezTo>
                    <a:cubicBezTo>
                      <a:pt x="26197" y="26052"/>
                      <a:pt x="24683" y="25593"/>
                      <a:pt x="23106" y="25506"/>
                    </a:cubicBezTo>
                    <a:cubicBezTo>
                      <a:pt x="21511" y="25419"/>
                      <a:pt x="19792" y="25643"/>
                      <a:pt x="17968" y="26164"/>
                    </a:cubicBezTo>
                    <a:cubicBezTo>
                      <a:pt x="15250" y="26933"/>
                      <a:pt x="13096" y="28100"/>
                      <a:pt x="11489" y="29639"/>
                    </a:cubicBezTo>
                    <a:cubicBezTo>
                      <a:pt x="9882" y="31178"/>
                      <a:pt x="8870" y="33127"/>
                      <a:pt x="8460" y="35485"/>
                    </a:cubicBezTo>
                    <a:cubicBezTo>
                      <a:pt x="8038" y="37831"/>
                      <a:pt x="8187" y="40661"/>
                      <a:pt x="8882" y="43987"/>
                    </a:cubicBezTo>
                    <a:close/>
                    <a:moveTo>
                      <a:pt x="10204" y="16396"/>
                    </a:moveTo>
                    <a:lnTo>
                      <a:pt x="14486" y="2532"/>
                    </a:lnTo>
                    <a:lnTo>
                      <a:pt x="23361" y="0"/>
                    </a:lnTo>
                    <a:lnTo>
                      <a:pt x="23516" y="236"/>
                    </a:lnTo>
                    <a:lnTo>
                      <a:pt x="16944" y="14472"/>
                    </a:lnTo>
                    <a:lnTo>
                      <a:pt x="10204" y="16396"/>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6" name="Forme libre 215">
                <a:extLst>
                  <a:ext uri="{FF2B5EF4-FFF2-40B4-BE49-F238E27FC236}">
                    <a16:creationId xmlns:a16="http://schemas.microsoft.com/office/drawing/2014/main" id="{3C3FCFA8-7E8B-EE1C-99DB-A87BDDC37DE1}"/>
                  </a:ext>
                </a:extLst>
              </p:cNvPr>
              <p:cNvSpPr/>
              <p:nvPr/>
            </p:nvSpPr>
            <p:spPr>
              <a:xfrm>
                <a:off x="5790953" y="2464517"/>
                <a:ext cx="47580" cy="69462"/>
              </a:xfrm>
              <a:custGeom>
                <a:avLst/>
                <a:gdLst>
                  <a:gd name="csX0" fmla="*/ 13678 w 47580"/>
                  <a:gd name="csY0" fmla="*/ 69463 h 69462"/>
                  <a:gd name="csX1" fmla="*/ 0 w 47580"/>
                  <a:gd name="csY1" fmla="*/ 6535 h 69462"/>
                  <a:gd name="csX2" fmla="*/ 6305 w 47580"/>
                  <a:gd name="csY2" fmla="*/ 5158 h 69462"/>
                  <a:gd name="csX3" fmla="*/ 8576 w 47580"/>
                  <a:gd name="csY3" fmla="*/ 11736 h 69462"/>
                  <a:gd name="csX4" fmla="*/ 9203 w 47580"/>
                  <a:gd name="csY4" fmla="*/ 11599 h 69462"/>
                  <a:gd name="csX5" fmla="*/ 14137 w 47580"/>
                  <a:gd name="csY5" fmla="*/ 4351 h 69462"/>
                  <a:gd name="csX6" fmla="*/ 22267 w 47580"/>
                  <a:gd name="csY6" fmla="*/ 553 h 69462"/>
                  <a:gd name="csX7" fmla="*/ 32922 w 47580"/>
                  <a:gd name="csY7" fmla="*/ 975 h 69462"/>
                  <a:gd name="csX8" fmla="*/ 41095 w 47580"/>
                  <a:gd name="csY8" fmla="*/ 7739 h 69462"/>
                  <a:gd name="csX9" fmla="*/ 46469 w 47580"/>
                  <a:gd name="csY9" fmla="*/ 21603 h 69462"/>
                  <a:gd name="csX10" fmla="*/ 47152 w 47580"/>
                  <a:gd name="csY10" fmla="*/ 35839 h 69462"/>
                  <a:gd name="csX11" fmla="*/ 42467 w 47580"/>
                  <a:gd name="csY11" fmla="*/ 45297 h 69462"/>
                  <a:gd name="csX12" fmla="*/ 33400 w 47580"/>
                  <a:gd name="csY12" fmla="*/ 50001 h 69462"/>
                  <a:gd name="csX13" fmla="*/ 27479 w 47580"/>
                  <a:gd name="csY13" fmla="*/ 50535 h 69462"/>
                  <a:gd name="csX14" fmla="*/ 22111 w 47580"/>
                  <a:gd name="csY14" fmla="*/ 49294 h 69462"/>
                  <a:gd name="csX15" fmla="*/ 17463 w 47580"/>
                  <a:gd name="csY15" fmla="*/ 46104 h 69462"/>
                  <a:gd name="csX16" fmla="*/ 16930 w 47580"/>
                  <a:gd name="csY16" fmla="*/ 46228 h 69462"/>
                  <a:gd name="csX17" fmla="*/ 21596 w 47580"/>
                  <a:gd name="csY17" fmla="*/ 67750 h 69462"/>
                  <a:gd name="csX18" fmla="*/ 13678 w 47580"/>
                  <a:gd name="csY18" fmla="*/ 69463 h 69462"/>
                  <a:gd name="csX19" fmla="*/ 29366 w 47580"/>
                  <a:gd name="csY19" fmla="*/ 43622 h 69462"/>
                  <a:gd name="csX20" fmla="*/ 36205 w 47580"/>
                  <a:gd name="csY20" fmla="*/ 40295 h 69462"/>
                  <a:gd name="csX21" fmla="*/ 39128 w 47580"/>
                  <a:gd name="csY21" fmla="*/ 33903 h 69462"/>
                  <a:gd name="csX22" fmla="*/ 38402 w 47580"/>
                  <a:gd name="csY22" fmla="*/ 24023 h 69462"/>
                  <a:gd name="csX23" fmla="*/ 37992 w 47580"/>
                  <a:gd name="csY23" fmla="*/ 22125 h 69462"/>
                  <a:gd name="csX24" fmla="*/ 34380 w 47580"/>
                  <a:gd name="csY24" fmla="*/ 12481 h 69462"/>
                  <a:gd name="csX25" fmla="*/ 29037 w 47580"/>
                  <a:gd name="csY25" fmla="*/ 8037 h 69462"/>
                  <a:gd name="csX26" fmla="*/ 21894 w 47580"/>
                  <a:gd name="csY26" fmla="*/ 7901 h 69462"/>
                  <a:gd name="csX27" fmla="*/ 15062 w 47580"/>
                  <a:gd name="csY27" fmla="*/ 11413 h 69462"/>
                  <a:gd name="csX28" fmla="*/ 12182 w 47580"/>
                  <a:gd name="csY28" fmla="*/ 18116 h 69462"/>
                  <a:gd name="csX29" fmla="*/ 12927 w 47580"/>
                  <a:gd name="csY29" fmla="*/ 27859 h 69462"/>
                  <a:gd name="csX30" fmla="*/ 13225 w 47580"/>
                  <a:gd name="csY30" fmla="*/ 29212 h 69462"/>
                  <a:gd name="csX31" fmla="*/ 15961 w 47580"/>
                  <a:gd name="csY31" fmla="*/ 37242 h 69462"/>
                  <a:gd name="csX32" fmla="*/ 19803 w 47580"/>
                  <a:gd name="csY32" fmla="*/ 41934 h 69462"/>
                  <a:gd name="csX33" fmla="*/ 24420 w 47580"/>
                  <a:gd name="csY33" fmla="*/ 43845 h 69462"/>
                  <a:gd name="csX34" fmla="*/ 29366 w 47580"/>
                  <a:gd name="csY34" fmla="*/ 43622 h 69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7580" h="69462">
                    <a:moveTo>
                      <a:pt x="13678" y="69463"/>
                    </a:moveTo>
                    <a:lnTo>
                      <a:pt x="0" y="6535"/>
                    </a:lnTo>
                    <a:lnTo>
                      <a:pt x="6305" y="5158"/>
                    </a:lnTo>
                    <a:lnTo>
                      <a:pt x="8576" y="11736"/>
                    </a:lnTo>
                    <a:lnTo>
                      <a:pt x="9203" y="11599"/>
                    </a:lnTo>
                    <a:cubicBezTo>
                      <a:pt x="10258" y="8608"/>
                      <a:pt x="11897" y="6188"/>
                      <a:pt x="14137" y="4351"/>
                    </a:cubicBezTo>
                    <a:cubicBezTo>
                      <a:pt x="16383" y="2514"/>
                      <a:pt x="19095" y="1248"/>
                      <a:pt x="22267" y="553"/>
                    </a:cubicBezTo>
                    <a:cubicBezTo>
                      <a:pt x="26226" y="-303"/>
                      <a:pt x="29782" y="-167"/>
                      <a:pt x="32922" y="975"/>
                    </a:cubicBezTo>
                    <a:cubicBezTo>
                      <a:pt x="36056" y="2117"/>
                      <a:pt x="38793" y="4376"/>
                      <a:pt x="41095" y="7739"/>
                    </a:cubicBezTo>
                    <a:cubicBezTo>
                      <a:pt x="43404" y="11103"/>
                      <a:pt x="45191" y="15720"/>
                      <a:pt x="46469" y="21603"/>
                    </a:cubicBezTo>
                    <a:cubicBezTo>
                      <a:pt x="47673" y="27139"/>
                      <a:pt x="47897" y="31868"/>
                      <a:pt x="47152" y="35839"/>
                    </a:cubicBezTo>
                    <a:cubicBezTo>
                      <a:pt x="46414" y="39811"/>
                      <a:pt x="44850" y="42951"/>
                      <a:pt x="42467" y="45297"/>
                    </a:cubicBezTo>
                    <a:cubicBezTo>
                      <a:pt x="40084" y="47631"/>
                      <a:pt x="37061" y="49207"/>
                      <a:pt x="33400" y="50001"/>
                    </a:cubicBezTo>
                    <a:cubicBezTo>
                      <a:pt x="31358" y="50448"/>
                      <a:pt x="29385" y="50622"/>
                      <a:pt x="27479" y="50535"/>
                    </a:cubicBezTo>
                    <a:cubicBezTo>
                      <a:pt x="25580" y="50448"/>
                      <a:pt x="23793" y="50026"/>
                      <a:pt x="22111" y="49294"/>
                    </a:cubicBezTo>
                    <a:cubicBezTo>
                      <a:pt x="20454" y="48561"/>
                      <a:pt x="18891" y="47494"/>
                      <a:pt x="17463" y="46104"/>
                    </a:cubicBezTo>
                    <a:lnTo>
                      <a:pt x="16930" y="46228"/>
                    </a:lnTo>
                    <a:lnTo>
                      <a:pt x="21596" y="67750"/>
                    </a:lnTo>
                    <a:lnTo>
                      <a:pt x="13678" y="69463"/>
                    </a:lnTo>
                    <a:close/>
                    <a:moveTo>
                      <a:pt x="29366" y="43622"/>
                    </a:moveTo>
                    <a:cubicBezTo>
                      <a:pt x="32308" y="42976"/>
                      <a:pt x="34585" y="41872"/>
                      <a:pt x="36205" y="40295"/>
                    </a:cubicBezTo>
                    <a:cubicBezTo>
                      <a:pt x="37794" y="38719"/>
                      <a:pt x="38780" y="36597"/>
                      <a:pt x="39128" y="33903"/>
                    </a:cubicBezTo>
                    <a:cubicBezTo>
                      <a:pt x="39500" y="31210"/>
                      <a:pt x="39252" y="27921"/>
                      <a:pt x="38402" y="24023"/>
                    </a:cubicBezTo>
                    <a:lnTo>
                      <a:pt x="37992" y="22125"/>
                    </a:lnTo>
                    <a:cubicBezTo>
                      <a:pt x="37086" y="17979"/>
                      <a:pt x="35882" y="14777"/>
                      <a:pt x="34380" y="12481"/>
                    </a:cubicBezTo>
                    <a:cubicBezTo>
                      <a:pt x="32879" y="10209"/>
                      <a:pt x="31104" y="8720"/>
                      <a:pt x="29037" y="8037"/>
                    </a:cubicBezTo>
                    <a:cubicBezTo>
                      <a:pt x="26964" y="7355"/>
                      <a:pt x="24588" y="7305"/>
                      <a:pt x="21894" y="7901"/>
                    </a:cubicBezTo>
                    <a:cubicBezTo>
                      <a:pt x="18953" y="8546"/>
                      <a:pt x="16669" y="9713"/>
                      <a:pt x="15062" y="11413"/>
                    </a:cubicBezTo>
                    <a:cubicBezTo>
                      <a:pt x="13442" y="13114"/>
                      <a:pt x="12486" y="15348"/>
                      <a:pt x="12182" y="18116"/>
                    </a:cubicBezTo>
                    <a:cubicBezTo>
                      <a:pt x="11866" y="20883"/>
                      <a:pt x="12132" y="24135"/>
                      <a:pt x="12927" y="27859"/>
                    </a:cubicBezTo>
                    <a:lnTo>
                      <a:pt x="13225" y="29212"/>
                    </a:lnTo>
                    <a:cubicBezTo>
                      <a:pt x="13951" y="32513"/>
                      <a:pt x="14863" y="35194"/>
                      <a:pt x="15961" y="37242"/>
                    </a:cubicBezTo>
                    <a:cubicBezTo>
                      <a:pt x="17066" y="39302"/>
                      <a:pt x="18351" y="40854"/>
                      <a:pt x="19803" y="41934"/>
                    </a:cubicBezTo>
                    <a:cubicBezTo>
                      <a:pt x="21267" y="42989"/>
                      <a:pt x="22806" y="43622"/>
                      <a:pt x="24420" y="43845"/>
                    </a:cubicBezTo>
                    <a:cubicBezTo>
                      <a:pt x="26046" y="44056"/>
                      <a:pt x="27684" y="43982"/>
                      <a:pt x="29366" y="4362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7" name="Forme libre 216">
                <a:extLst>
                  <a:ext uri="{FF2B5EF4-FFF2-40B4-BE49-F238E27FC236}">
                    <a16:creationId xmlns:a16="http://schemas.microsoft.com/office/drawing/2014/main" id="{B0738212-3570-6AB2-3C05-7B12A19E32FA}"/>
                  </a:ext>
                </a:extLst>
              </p:cNvPr>
              <p:cNvSpPr/>
              <p:nvPr/>
            </p:nvSpPr>
            <p:spPr>
              <a:xfrm>
                <a:off x="5851602" y="2453823"/>
                <a:ext cx="24022" cy="52354"/>
              </a:xfrm>
              <a:custGeom>
                <a:avLst/>
                <a:gdLst>
                  <a:gd name="csX0" fmla="*/ 8564 w 24022"/>
                  <a:gd name="csY0" fmla="*/ 52354 h 52354"/>
                  <a:gd name="csX1" fmla="*/ 0 w 24022"/>
                  <a:gd name="csY1" fmla="*/ 4656 h 52354"/>
                  <a:gd name="csX2" fmla="*/ 6442 w 24022"/>
                  <a:gd name="csY2" fmla="*/ 3502 h 52354"/>
                  <a:gd name="csX3" fmla="*/ 8595 w 24022"/>
                  <a:gd name="csY3" fmla="*/ 11259 h 52354"/>
                  <a:gd name="csX4" fmla="*/ 9216 w 24022"/>
                  <a:gd name="csY4" fmla="*/ 11135 h 52354"/>
                  <a:gd name="csX5" fmla="*/ 10444 w 24022"/>
                  <a:gd name="csY5" fmla="*/ 6468 h 52354"/>
                  <a:gd name="csX6" fmla="*/ 13287 w 24022"/>
                  <a:gd name="csY6" fmla="*/ 2496 h 52354"/>
                  <a:gd name="csX7" fmla="*/ 18400 w 24022"/>
                  <a:gd name="csY7" fmla="*/ 225 h 52354"/>
                  <a:gd name="csX8" fmla="*/ 20945 w 24022"/>
                  <a:gd name="csY8" fmla="*/ 2 h 52354"/>
                  <a:gd name="csX9" fmla="*/ 22713 w 24022"/>
                  <a:gd name="csY9" fmla="*/ 200 h 52354"/>
                  <a:gd name="csX10" fmla="*/ 24023 w 24022"/>
                  <a:gd name="csY10" fmla="*/ 7548 h 52354"/>
                  <a:gd name="csX11" fmla="*/ 21032 w 24022"/>
                  <a:gd name="csY11" fmla="*/ 8069 h 52354"/>
                  <a:gd name="csX12" fmla="*/ 15906 w 24022"/>
                  <a:gd name="csY12" fmla="*/ 10080 h 52354"/>
                  <a:gd name="csX13" fmla="*/ 12765 w 24022"/>
                  <a:gd name="csY13" fmla="*/ 13679 h 52354"/>
                  <a:gd name="csX14" fmla="*/ 11450 w 24022"/>
                  <a:gd name="csY14" fmla="*/ 18594 h 52354"/>
                  <a:gd name="csX15" fmla="*/ 11791 w 24022"/>
                  <a:gd name="csY15" fmla="*/ 24353 h 52354"/>
                  <a:gd name="csX16" fmla="*/ 16563 w 24022"/>
                  <a:gd name="csY16" fmla="*/ 50927 h 52354"/>
                  <a:gd name="csX17" fmla="*/ 8564 w 24022"/>
                  <a:gd name="csY17" fmla="*/ 52354 h 523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022" h="52354">
                    <a:moveTo>
                      <a:pt x="8564" y="52354"/>
                    </a:moveTo>
                    <a:lnTo>
                      <a:pt x="0" y="4656"/>
                    </a:lnTo>
                    <a:lnTo>
                      <a:pt x="6442" y="3502"/>
                    </a:lnTo>
                    <a:lnTo>
                      <a:pt x="8595" y="11259"/>
                    </a:lnTo>
                    <a:lnTo>
                      <a:pt x="9216" y="11135"/>
                    </a:lnTo>
                    <a:cubicBezTo>
                      <a:pt x="9445" y="9534"/>
                      <a:pt x="9842" y="7982"/>
                      <a:pt x="10444" y="6468"/>
                    </a:cubicBezTo>
                    <a:cubicBezTo>
                      <a:pt x="11046" y="4966"/>
                      <a:pt x="11983" y="3638"/>
                      <a:pt x="13287" y="2496"/>
                    </a:cubicBezTo>
                    <a:cubicBezTo>
                      <a:pt x="14584" y="1367"/>
                      <a:pt x="16284" y="610"/>
                      <a:pt x="18400" y="225"/>
                    </a:cubicBezTo>
                    <a:cubicBezTo>
                      <a:pt x="19306" y="51"/>
                      <a:pt x="20150" y="-11"/>
                      <a:pt x="20945" y="2"/>
                    </a:cubicBezTo>
                    <a:cubicBezTo>
                      <a:pt x="21727" y="14"/>
                      <a:pt x="22298" y="76"/>
                      <a:pt x="22713" y="200"/>
                    </a:cubicBezTo>
                    <a:lnTo>
                      <a:pt x="24023" y="7548"/>
                    </a:lnTo>
                    <a:lnTo>
                      <a:pt x="21032" y="8069"/>
                    </a:lnTo>
                    <a:cubicBezTo>
                      <a:pt x="18971" y="8454"/>
                      <a:pt x="17258" y="9112"/>
                      <a:pt x="15906" y="10080"/>
                    </a:cubicBezTo>
                    <a:cubicBezTo>
                      <a:pt x="14547" y="11036"/>
                      <a:pt x="13510" y="12239"/>
                      <a:pt x="12765" y="13679"/>
                    </a:cubicBezTo>
                    <a:cubicBezTo>
                      <a:pt x="12033" y="15131"/>
                      <a:pt x="11593" y="16770"/>
                      <a:pt x="11450" y="18594"/>
                    </a:cubicBezTo>
                    <a:cubicBezTo>
                      <a:pt x="11319" y="20431"/>
                      <a:pt x="11425" y="22343"/>
                      <a:pt x="11791" y="24353"/>
                    </a:cubicBezTo>
                    <a:lnTo>
                      <a:pt x="16563" y="50927"/>
                    </a:lnTo>
                    <a:lnTo>
                      <a:pt x="8564" y="52354"/>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8" name="Forme libre 217">
                <a:extLst>
                  <a:ext uri="{FF2B5EF4-FFF2-40B4-BE49-F238E27FC236}">
                    <a16:creationId xmlns:a16="http://schemas.microsoft.com/office/drawing/2014/main" id="{233A5C9A-6BFE-D439-03D8-7DED0C4F1982}"/>
                  </a:ext>
                </a:extLst>
              </p:cNvPr>
              <p:cNvSpPr/>
              <p:nvPr/>
            </p:nvSpPr>
            <p:spPr>
              <a:xfrm>
                <a:off x="5890946" y="2447376"/>
                <a:ext cx="45789" cy="50882"/>
              </a:xfrm>
              <a:custGeom>
                <a:avLst/>
                <a:gdLst>
                  <a:gd name="csX0" fmla="*/ 26519 w 45789"/>
                  <a:gd name="csY0" fmla="*/ 50522 h 50882"/>
                  <a:gd name="csX1" fmla="*/ 13871 w 45789"/>
                  <a:gd name="csY1" fmla="*/ 49592 h 50882"/>
                  <a:gd name="csX2" fmla="*/ 5121 w 45789"/>
                  <a:gd name="csY2" fmla="*/ 42418 h 50882"/>
                  <a:gd name="csX3" fmla="*/ 504 w 45789"/>
                  <a:gd name="csY3" fmla="*/ 28641 h 50882"/>
                  <a:gd name="csX4" fmla="*/ 1081 w 45789"/>
                  <a:gd name="csY4" fmla="*/ 14094 h 50882"/>
                  <a:gd name="csX5" fmla="*/ 7479 w 45789"/>
                  <a:gd name="csY5" fmla="*/ 4798 h 50882"/>
                  <a:gd name="csX6" fmla="*/ 19370 w 45789"/>
                  <a:gd name="csY6" fmla="*/ 354 h 50882"/>
                  <a:gd name="csX7" fmla="*/ 32023 w 45789"/>
                  <a:gd name="csY7" fmla="*/ 1298 h 50882"/>
                  <a:gd name="csX8" fmla="*/ 40718 w 45789"/>
                  <a:gd name="csY8" fmla="*/ 8434 h 50882"/>
                  <a:gd name="csX9" fmla="*/ 45285 w 45789"/>
                  <a:gd name="csY9" fmla="*/ 22249 h 50882"/>
                  <a:gd name="csX10" fmla="*/ 44758 w 45789"/>
                  <a:gd name="csY10" fmla="*/ 36758 h 50882"/>
                  <a:gd name="csX11" fmla="*/ 38409 w 45789"/>
                  <a:gd name="csY11" fmla="*/ 46091 h 50882"/>
                  <a:gd name="csX12" fmla="*/ 26519 w 45789"/>
                  <a:gd name="csY12" fmla="*/ 50522 h 50882"/>
                  <a:gd name="csX13" fmla="*/ 25557 w 45789"/>
                  <a:gd name="csY13" fmla="*/ 43770 h 50882"/>
                  <a:gd name="csX14" fmla="*/ 33054 w 45789"/>
                  <a:gd name="csY14" fmla="*/ 40841 h 50882"/>
                  <a:gd name="csX15" fmla="*/ 36932 w 45789"/>
                  <a:gd name="csY15" fmla="*/ 34474 h 50882"/>
                  <a:gd name="csX16" fmla="*/ 37131 w 45789"/>
                  <a:gd name="csY16" fmla="*/ 24445 h 50882"/>
                  <a:gd name="csX17" fmla="*/ 36851 w 45789"/>
                  <a:gd name="csY17" fmla="*/ 22435 h 50882"/>
                  <a:gd name="csX18" fmla="*/ 33848 w 45789"/>
                  <a:gd name="csY18" fmla="*/ 12816 h 50882"/>
                  <a:gd name="csX19" fmla="*/ 28337 w 45789"/>
                  <a:gd name="csY19" fmla="*/ 7826 h 50882"/>
                  <a:gd name="csX20" fmla="*/ 20325 w 45789"/>
                  <a:gd name="csY20" fmla="*/ 7106 h 50882"/>
                  <a:gd name="csX21" fmla="*/ 12785 w 45789"/>
                  <a:gd name="csY21" fmla="*/ 10048 h 50882"/>
                  <a:gd name="csX22" fmla="*/ 8900 w 45789"/>
                  <a:gd name="csY22" fmla="*/ 16378 h 50882"/>
                  <a:gd name="csX23" fmla="*/ 8751 w 45789"/>
                  <a:gd name="csY23" fmla="*/ 26444 h 50882"/>
                  <a:gd name="csX24" fmla="*/ 9031 w 45789"/>
                  <a:gd name="csY24" fmla="*/ 28442 h 50882"/>
                  <a:gd name="csX25" fmla="*/ 11997 w 45789"/>
                  <a:gd name="csY25" fmla="*/ 38036 h 50882"/>
                  <a:gd name="csX26" fmla="*/ 17502 w 45789"/>
                  <a:gd name="csY26" fmla="*/ 43063 h 50882"/>
                  <a:gd name="csX27" fmla="*/ 25557 w 45789"/>
                  <a:gd name="csY27" fmla="*/ 43770 h 508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45789" h="50882">
                    <a:moveTo>
                      <a:pt x="26519" y="50522"/>
                    </a:moveTo>
                    <a:cubicBezTo>
                      <a:pt x="21660" y="51217"/>
                      <a:pt x="17446" y="50907"/>
                      <a:pt x="13871" y="49592"/>
                    </a:cubicBezTo>
                    <a:cubicBezTo>
                      <a:pt x="10297" y="48276"/>
                      <a:pt x="7380" y="45880"/>
                      <a:pt x="5121" y="42418"/>
                    </a:cubicBezTo>
                    <a:cubicBezTo>
                      <a:pt x="2856" y="38955"/>
                      <a:pt x="1311" y="34362"/>
                      <a:pt x="504" y="28641"/>
                    </a:cubicBezTo>
                    <a:cubicBezTo>
                      <a:pt x="-322" y="22869"/>
                      <a:pt x="-135" y="18016"/>
                      <a:pt x="1081" y="14094"/>
                    </a:cubicBezTo>
                    <a:cubicBezTo>
                      <a:pt x="2285" y="10160"/>
                      <a:pt x="4426" y="7069"/>
                      <a:pt x="7479" y="4798"/>
                    </a:cubicBezTo>
                    <a:cubicBezTo>
                      <a:pt x="10539" y="2526"/>
                      <a:pt x="14498" y="1049"/>
                      <a:pt x="19370" y="354"/>
                    </a:cubicBezTo>
                    <a:cubicBezTo>
                      <a:pt x="24223" y="-328"/>
                      <a:pt x="28436" y="-30"/>
                      <a:pt x="32023" y="1298"/>
                    </a:cubicBezTo>
                    <a:cubicBezTo>
                      <a:pt x="35585" y="2626"/>
                      <a:pt x="38490" y="4996"/>
                      <a:pt x="40718" y="8434"/>
                    </a:cubicBezTo>
                    <a:cubicBezTo>
                      <a:pt x="42939" y="11860"/>
                      <a:pt x="44460" y="16477"/>
                      <a:pt x="45285" y="22249"/>
                    </a:cubicBezTo>
                    <a:cubicBezTo>
                      <a:pt x="46104" y="27970"/>
                      <a:pt x="45924" y="32811"/>
                      <a:pt x="44758" y="36758"/>
                    </a:cubicBezTo>
                    <a:cubicBezTo>
                      <a:pt x="43585" y="40705"/>
                      <a:pt x="41469" y="43820"/>
                      <a:pt x="38409" y="46091"/>
                    </a:cubicBezTo>
                    <a:cubicBezTo>
                      <a:pt x="35343" y="48350"/>
                      <a:pt x="31384" y="49827"/>
                      <a:pt x="26519" y="50522"/>
                    </a:cubicBezTo>
                    <a:close/>
                    <a:moveTo>
                      <a:pt x="25557" y="43770"/>
                    </a:moveTo>
                    <a:cubicBezTo>
                      <a:pt x="28660" y="43336"/>
                      <a:pt x="31161" y="42356"/>
                      <a:pt x="33054" y="40841"/>
                    </a:cubicBezTo>
                    <a:cubicBezTo>
                      <a:pt x="34952" y="39339"/>
                      <a:pt x="36237" y="37217"/>
                      <a:pt x="36932" y="34474"/>
                    </a:cubicBezTo>
                    <a:cubicBezTo>
                      <a:pt x="37627" y="31744"/>
                      <a:pt x="37702" y="28392"/>
                      <a:pt x="37131" y="24445"/>
                    </a:cubicBezTo>
                    <a:lnTo>
                      <a:pt x="36851" y="22435"/>
                    </a:lnTo>
                    <a:cubicBezTo>
                      <a:pt x="36274" y="18413"/>
                      <a:pt x="35269" y="15211"/>
                      <a:pt x="33848" y="12816"/>
                    </a:cubicBezTo>
                    <a:cubicBezTo>
                      <a:pt x="32414" y="10408"/>
                      <a:pt x="30584" y="8745"/>
                      <a:pt x="28337" y="7826"/>
                    </a:cubicBezTo>
                    <a:cubicBezTo>
                      <a:pt x="26103" y="6908"/>
                      <a:pt x="23428" y="6672"/>
                      <a:pt x="20325" y="7106"/>
                    </a:cubicBezTo>
                    <a:cubicBezTo>
                      <a:pt x="17222" y="7541"/>
                      <a:pt x="14703" y="8534"/>
                      <a:pt x="12785" y="10048"/>
                    </a:cubicBezTo>
                    <a:cubicBezTo>
                      <a:pt x="10855" y="11562"/>
                      <a:pt x="9571" y="13672"/>
                      <a:pt x="8900" y="16378"/>
                    </a:cubicBezTo>
                    <a:cubicBezTo>
                      <a:pt x="8224" y="19071"/>
                      <a:pt x="8187" y="22435"/>
                      <a:pt x="8751" y="26444"/>
                    </a:cubicBezTo>
                    <a:lnTo>
                      <a:pt x="9031" y="28442"/>
                    </a:lnTo>
                    <a:cubicBezTo>
                      <a:pt x="9602" y="32401"/>
                      <a:pt x="10582" y="35591"/>
                      <a:pt x="11997" y="38036"/>
                    </a:cubicBezTo>
                    <a:cubicBezTo>
                      <a:pt x="13387" y="40469"/>
                      <a:pt x="15224" y="42145"/>
                      <a:pt x="17502" y="43063"/>
                    </a:cubicBezTo>
                    <a:cubicBezTo>
                      <a:pt x="19773" y="43981"/>
                      <a:pt x="22466" y="44230"/>
                      <a:pt x="25557" y="43770"/>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49" name="Forme libre 218">
                <a:extLst>
                  <a:ext uri="{FF2B5EF4-FFF2-40B4-BE49-F238E27FC236}">
                    <a16:creationId xmlns:a16="http://schemas.microsoft.com/office/drawing/2014/main" id="{B8662FF6-820C-85C6-D733-C09BCFB9C4EA}"/>
                  </a:ext>
                </a:extLst>
              </p:cNvPr>
              <p:cNvSpPr/>
              <p:nvPr/>
            </p:nvSpPr>
            <p:spPr>
              <a:xfrm>
                <a:off x="5951867" y="2440443"/>
                <a:ext cx="40785" cy="50790"/>
              </a:xfrm>
              <a:custGeom>
                <a:avLst/>
                <a:gdLst>
                  <a:gd name="csX0" fmla="*/ 22294 w 40785"/>
                  <a:gd name="csY0" fmla="*/ 50580 h 50790"/>
                  <a:gd name="csX1" fmla="*/ 13482 w 40785"/>
                  <a:gd name="csY1" fmla="*/ 50443 h 50790"/>
                  <a:gd name="csX2" fmla="*/ 6947 w 40785"/>
                  <a:gd name="csY2" fmla="*/ 48122 h 50790"/>
                  <a:gd name="csX3" fmla="*/ 2734 w 40785"/>
                  <a:gd name="csY3" fmla="*/ 43915 h 50790"/>
                  <a:gd name="csX4" fmla="*/ 853 w 40785"/>
                  <a:gd name="csY4" fmla="*/ 37982 h 50790"/>
                  <a:gd name="csX5" fmla="*/ 760 w 40785"/>
                  <a:gd name="csY5" fmla="*/ 37113 h 50790"/>
                  <a:gd name="csX6" fmla="*/ 785 w 40785"/>
                  <a:gd name="csY6" fmla="*/ 36431 h 50790"/>
                  <a:gd name="csX7" fmla="*/ 8766 w 40785"/>
                  <a:gd name="csY7" fmla="*/ 35624 h 50790"/>
                  <a:gd name="csX8" fmla="*/ 8729 w 40785"/>
                  <a:gd name="csY8" fmla="*/ 36269 h 50790"/>
                  <a:gd name="csX9" fmla="*/ 8791 w 40785"/>
                  <a:gd name="csY9" fmla="*/ 36828 h 50790"/>
                  <a:gd name="csX10" fmla="*/ 10987 w 40785"/>
                  <a:gd name="csY10" fmla="*/ 41706 h 50790"/>
                  <a:gd name="csX11" fmla="*/ 15698 w 40785"/>
                  <a:gd name="csY11" fmla="*/ 43828 h 50790"/>
                  <a:gd name="csX12" fmla="*/ 22083 w 40785"/>
                  <a:gd name="csY12" fmla="*/ 43927 h 50790"/>
                  <a:gd name="csX13" fmla="*/ 27607 w 40785"/>
                  <a:gd name="csY13" fmla="*/ 42599 h 50790"/>
                  <a:gd name="csX14" fmla="*/ 31454 w 40785"/>
                  <a:gd name="csY14" fmla="*/ 39794 h 50790"/>
                  <a:gd name="csX15" fmla="*/ 32553 w 40785"/>
                  <a:gd name="csY15" fmla="*/ 35562 h 50790"/>
                  <a:gd name="csX16" fmla="*/ 30114 w 40785"/>
                  <a:gd name="csY16" fmla="*/ 31131 h 50790"/>
                  <a:gd name="csX17" fmla="*/ 24684 w 40785"/>
                  <a:gd name="csY17" fmla="*/ 29120 h 50790"/>
                  <a:gd name="csX18" fmla="*/ 17789 w 40785"/>
                  <a:gd name="csY18" fmla="*/ 27867 h 50790"/>
                  <a:gd name="csX19" fmla="*/ 11751 w 40785"/>
                  <a:gd name="csY19" fmla="*/ 26625 h 50790"/>
                  <a:gd name="csX20" fmla="*/ 6234 w 40785"/>
                  <a:gd name="csY20" fmla="*/ 24677 h 50790"/>
                  <a:gd name="csX21" fmla="*/ 2094 w 40785"/>
                  <a:gd name="csY21" fmla="*/ 21251 h 50790"/>
                  <a:gd name="csX22" fmla="*/ 78 w 40785"/>
                  <a:gd name="csY22" fmla="*/ 15467 h 50790"/>
                  <a:gd name="csX23" fmla="*/ 841 w 40785"/>
                  <a:gd name="csY23" fmla="*/ 9659 h 50790"/>
                  <a:gd name="csX24" fmla="*/ 4223 w 40785"/>
                  <a:gd name="csY24" fmla="*/ 5054 h 50790"/>
                  <a:gd name="csX25" fmla="*/ 9976 w 40785"/>
                  <a:gd name="csY25" fmla="*/ 1839 h 50790"/>
                  <a:gd name="csX26" fmla="*/ 17721 w 40785"/>
                  <a:gd name="csY26" fmla="*/ 189 h 50790"/>
                  <a:gd name="csX27" fmla="*/ 25850 w 40785"/>
                  <a:gd name="csY27" fmla="*/ 400 h 50790"/>
                  <a:gd name="csX28" fmla="*/ 31851 w 40785"/>
                  <a:gd name="csY28" fmla="*/ 2671 h 50790"/>
                  <a:gd name="csX29" fmla="*/ 35662 w 40785"/>
                  <a:gd name="csY29" fmla="*/ 6506 h 50790"/>
                  <a:gd name="csX30" fmla="*/ 37257 w 40785"/>
                  <a:gd name="csY30" fmla="*/ 11396 h 50790"/>
                  <a:gd name="csX31" fmla="*/ 37362 w 40785"/>
                  <a:gd name="csY31" fmla="*/ 12439 h 50790"/>
                  <a:gd name="csX32" fmla="*/ 37362 w 40785"/>
                  <a:gd name="csY32" fmla="*/ 13233 h 50790"/>
                  <a:gd name="csX33" fmla="*/ 29481 w 40785"/>
                  <a:gd name="csY33" fmla="*/ 14015 h 50790"/>
                  <a:gd name="csX34" fmla="*/ 29375 w 40785"/>
                  <a:gd name="csY34" fmla="*/ 13010 h 50790"/>
                  <a:gd name="csX35" fmla="*/ 28054 w 40785"/>
                  <a:gd name="csY35" fmla="*/ 9584 h 50790"/>
                  <a:gd name="csX36" fmla="*/ 24473 w 40785"/>
                  <a:gd name="csY36" fmla="*/ 7151 h 50790"/>
                  <a:gd name="csX37" fmla="*/ 17913 w 40785"/>
                  <a:gd name="csY37" fmla="*/ 6742 h 50790"/>
                  <a:gd name="csX38" fmla="*/ 13377 w 40785"/>
                  <a:gd name="csY38" fmla="*/ 7611 h 50790"/>
                  <a:gd name="csX39" fmla="*/ 10299 w 40785"/>
                  <a:gd name="csY39" fmla="*/ 9212 h 50790"/>
                  <a:gd name="csX40" fmla="*/ 8555 w 40785"/>
                  <a:gd name="csY40" fmla="*/ 11421 h 50790"/>
                  <a:gd name="csX41" fmla="*/ 8182 w 40785"/>
                  <a:gd name="csY41" fmla="*/ 14102 h 50790"/>
                  <a:gd name="csX42" fmla="*/ 10112 w 40785"/>
                  <a:gd name="csY42" fmla="*/ 17627 h 50790"/>
                  <a:gd name="csX43" fmla="*/ 14500 w 40785"/>
                  <a:gd name="csY43" fmla="*/ 19315 h 50790"/>
                  <a:gd name="csX44" fmla="*/ 20309 w 40785"/>
                  <a:gd name="csY44" fmla="*/ 20581 h 50790"/>
                  <a:gd name="csX45" fmla="*/ 27067 w 40785"/>
                  <a:gd name="csY45" fmla="*/ 21810 h 50790"/>
                  <a:gd name="csX46" fmla="*/ 33440 w 40785"/>
                  <a:gd name="csY46" fmla="*/ 23622 h 50790"/>
                  <a:gd name="csX47" fmla="*/ 38330 w 40785"/>
                  <a:gd name="csY47" fmla="*/ 27159 h 50790"/>
                  <a:gd name="csX48" fmla="*/ 40689 w 40785"/>
                  <a:gd name="csY48" fmla="*/ 33638 h 50790"/>
                  <a:gd name="csX49" fmla="*/ 39894 w 40785"/>
                  <a:gd name="csY49" fmla="*/ 40477 h 50790"/>
                  <a:gd name="csX50" fmla="*/ 36183 w 40785"/>
                  <a:gd name="csY50" fmla="*/ 45578 h 50790"/>
                  <a:gd name="csX51" fmla="*/ 30145 w 40785"/>
                  <a:gd name="csY51" fmla="*/ 48904 h 50790"/>
                  <a:gd name="csX52" fmla="*/ 22294 w 40785"/>
                  <a:gd name="csY52" fmla="*/ 50580 h 507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40785" h="50790">
                    <a:moveTo>
                      <a:pt x="22294" y="50580"/>
                    </a:moveTo>
                    <a:cubicBezTo>
                      <a:pt x="18987" y="50903"/>
                      <a:pt x="16051" y="50853"/>
                      <a:pt x="13482" y="50443"/>
                    </a:cubicBezTo>
                    <a:cubicBezTo>
                      <a:pt x="10894" y="50009"/>
                      <a:pt x="8741" y="49240"/>
                      <a:pt x="6947" y="48122"/>
                    </a:cubicBezTo>
                    <a:cubicBezTo>
                      <a:pt x="5179" y="47005"/>
                      <a:pt x="3758" y="45603"/>
                      <a:pt x="2734" y="43915"/>
                    </a:cubicBezTo>
                    <a:cubicBezTo>
                      <a:pt x="1697" y="42227"/>
                      <a:pt x="1077" y="40253"/>
                      <a:pt x="853" y="37982"/>
                    </a:cubicBezTo>
                    <a:cubicBezTo>
                      <a:pt x="816" y="37684"/>
                      <a:pt x="791" y="37399"/>
                      <a:pt x="760" y="37113"/>
                    </a:cubicBezTo>
                    <a:cubicBezTo>
                      <a:pt x="735" y="36840"/>
                      <a:pt x="735" y="36617"/>
                      <a:pt x="785" y="36431"/>
                    </a:cubicBezTo>
                    <a:lnTo>
                      <a:pt x="8766" y="35624"/>
                    </a:lnTo>
                    <a:cubicBezTo>
                      <a:pt x="8722" y="35872"/>
                      <a:pt x="8704" y="36096"/>
                      <a:pt x="8729" y="36269"/>
                    </a:cubicBezTo>
                    <a:cubicBezTo>
                      <a:pt x="8753" y="36455"/>
                      <a:pt x="8772" y="36642"/>
                      <a:pt x="8791" y="36828"/>
                    </a:cubicBezTo>
                    <a:cubicBezTo>
                      <a:pt x="9057" y="38963"/>
                      <a:pt x="9796" y="40589"/>
                      <a:pt x="10987" y="41706"/>
                    </a:cubicBezTo>
                    <a:cubicBezTo>
                      <a:pt x="12185" y="42810"/>
                      <a:pt x="13755" y="43518"/>
                      <a:pt x="15698" y="43828"/>
                    </a:cubicBezTo>
                    <a:cubicBezTo>
                      <a:pt x="17640" y="44113"/>
                      <a:pt x="19769" y="44163"/>
                      <a:pt x="22083" y="43927"/>
                    </a:cubicBezTo>
                    <a:cubicBezTo>
                      <a:pt x="24107" y="43716"/>
                      <a:pt x="25944" y="43269"/>
                      <a:pt x="27607" y="42599"/>
                    </a:cubicBezTo>
                    <a:cubicBezTo>
                      <a:pt x="29270" y="41904"/>
                      <a:pt x="30548" y="40961"/>
                      <a:pt x="31454" y="39794"/>
                    </a:cubicBezTo>
                    <a:cubicBezTo>
                      <a:pt x="32354" y="38628"/>
                      <a:pt x="32720" y="37213"/>
                      <a:pt x="32553" y="35562"/>
                    </a:cubicBezTo>
                    <a:cubicBezTo>
                      <a:pt x="32342" y="33551"/>
                      <a:pt x="31541" y="32062"/>
                      <a:pt x="30114" y="31131"/>
                    </a:cubicBezTo>
                    <a:cubicBezTo>
                      <a:pt x="28687" y="30200"/>
                      <a:pt x="26887" y="29517"/>
                      <a:pt x="24684" y="29120"/>
                    </a:cubicBezTo>
                    <a:cubicBezTo>
                      <a:pt x="22487" y="28735"/>
                      <a:pt x="20185" y="28313"/>
                      <a:pt x="17789" y="27867"/>
                    </a:cubicBezTo>
                    <a:cubicBezTo>
                      <a:pt x="15797" y="27519"/>
                      <a:pt x="13768" y="27109"/>
                      <a:pt x="11751" y="26625"/>
                    </a:cubicBezTo>
                    <a:cubicBezTo>
                      <a:pt x="9715" y="26141"/>
                      <a:pt x="7891" y="25496"/>
                      <a:pt x="6234" y="24677"/>
                    </a:cubicBezTo>
                    <a:cubicBezTo>
                      <a:pt x="4577" y="23858"/>
                      <a:pt x="3193" y="22703"/>
                      <a:pt x="2094" y="21251"/>
                    </a:cubicBezTo>
                    <a:cubicBezTo>
                      <a:pt x="984" y="19787"/>
                      <a:pt x="326" y="17850"/>
                      <a:pt x="78" y="15467"/>
                    </a:cubicBezTo>
                    <a:cubicBezTo>
                      <a:pt x="-146" y="13332"/>
                      <a:pt x="115" y="11396"/>
                      <a:pt x="841" y="9659"/>
                    </a:cubicBezTo>
                    <a:cubicBezTo>
                      <a:pt x="1567" y="7921"/>
                      <a:pt x="2690" y="6382"/>
                      <a:pt x="4223" y="5054"/>
                    </a:cubicBezTo>
                    <a:cubicBezTo>
                      <a:pt x="5762" y="3726"/>
                      <a:pt x="7674" y="2658"/>
                      <a:pt x="9976" y="1839"/>
                    </a:cubicBezTo>
                    <a:cubicBezTo>
                      <a:pt x="12266" y="1020"/>
                      <a:pt x="14847" y="486"/>
                      <a:pt x="17721" y="189"/>
                    </a:cubicBezTo>
                    <a:cubicBezTo>
                      <a:pt x="20780" y="-122"/>
                      <a:pt x="23486" y="-47"/>
                      <a:pt x="25850" y="400"/>
                    </a:cubicBezTo>
                    <a:cubicBezTo>
                      <a:pt x="28202" y="846"/>
                      <a:pt x="30213" y="1591"/>
                      <a:pt x="31851" y="2671"/>
                    </a:cubicBezTo>
                    <a:cubicBezTo>
                      <a:pt x="33508" y="3738"/>
                      <a:pt x="34781" y="5017"/>
                      <a:pt x="35662" y="6506"/>
                    </a:cubicBezTo>
                    <a:cubicBezTo>
                      <a:pt x="36562" y="7983"/>
                      <a:pt x="37089" y="9609"/>
                      <a:pt x="37257" y="11396"/>
                    </a:cubicBezTo>
                    <a:cubicBezTo>
                      <a:pt x="37313" y="11756"/>
                      <a:pt x="37337" y="12104"/>
                      <a:pt x="37362" y="12439"/>
                    </a:cubicBezTo>
                    <a:cubicBezTo>
                      <a:pt x="37412" y="12774"/>
                      <a:pt x="37406" y="13047"/>
                      <a:pt x="37362" y="13233"/>
                    </a:cubicBezTo>
                    <a:lnTo>
                      <a:pt x="29481" y="14015"/>
                    </a:lnTo>
                    <a:lnTo>
                      <a:pt x="29375" y="13010"/>
                    </a:lnTo>
                    <a:cubicBezTo>
                      <a:pt x="29245" y="11793"/>
                      <a:pt x="28811" y="10639"/>
                      <a:pt x="28054" y="9584"/>
                    </a:cubicBezTo>
                    <a:cubicBezTo>
                      <a:pt x="27309" y="8504"/>
                      <a:pt x="26111" y="7698"/>
                      <a:pt x="24473" y="7151"/>
                    </a:cubicBezTo>
                    <a:cubicBezTo>
                      <a:pt x="22853" y="6605"/>
                      <a:pt x="20656" y="6469"/>
                      <a:pt x="17913" y="6742"/>
                    </a:cubicBezTo>
                    <a:cubicBezTo>
                      <a:pt x="16144" y="6928"/>
                      <a:pt x="14630" y="7214"/>
                      <a:pt x="13377" y="7611"/>
                    </a:cubicBezTo>
                    <a:cubicBezTo>
                      <a:pt x="12111" y="8020"/>
                      <a:pt x="11087" y="8554"/>
                      <a:pt x="10299" y="9212"/>
                    </a:cubicBezTo>
                    <a:cubicBezTo>
                      <a:pt x="9498" y="9894"/>
                      <a:pt x="8915" y="10627"/>
                      <a:pt x="8555" y="11421"/>
                    </a:cubicBezTo>
                    <a:cubicBezTo>
                      <a:pt x="8213" y="12240"/>
                      <a:pt x="8083" y="13134"/>
                      <a:pt x="8182" y="14102"/>
                    </a:cubicBezTo>
                    <a:cubicBezTo>
                      <a:pt x="8350" y="15691"/>
                      <a:pt x="8983" y="16870"/>
                      <a:pt x="10112" y="17627"/>
                    </a:cubicBezTo>
                    <a:cubicBezTo>
                      <a:pt x="11236" y="18372"/>
                      <a:pt x="12694" y="18930"/>
                      <a:pt x="14500" y="19315"/>
                    </a:cubicBezTo>
                    <a:cubicBezTo>
                      <a:pt x="16293" y="19687"/>
                      <a:pt x="18236" y="20109"/>
                      <a:pt x="20309" y="20581"/>
                    </a:cubicBezTo>
                    <a:cubicBezTo>
                      <a:pt x="22512" y="20978"/>
                      <a:pt x="24764" y="21388"/>
                      <a:pt x="27067" y="21810"/>
                    </a:cubicBezTo>
                    <a:cubicBezTo>
                      <a:pt x="29357" y="22232"/>
                      <a:pt x="31479" y="22840"/>
                      <a:pt x="33440" y="23622"/>
                    </a:cubicBezTo>
                    <a:cubicBezTo>
                      <a:pt x="35401" y="24416"/>
                      <a:pt x="37033" y="25595"/>
                      <a:pt x="38330" y="27159"/>
                    </a:cubicBezTo>
                    <a:cubicBezTo>
                      <a:pt x="39627" y="28723"/>
                      <a:pt x="40422" y="30895"/>
                      <a:pt x="40689" y="33638"/>
                    </a:cubicBezTo>
                    <a:cubicBezTo>
                      <a:pt x="40949" y="36195"/>
                      <a:pt x="40682" y="38491"/>
                      <a:pt x="39894" y="40477"/>
                    </a:cubicBezTo>
                    <a:cubicBezTo>
                      <a:pt x="39112" y="42475"/>
                      <a:pt x="37884" y="44176"/>
                      <a:pt x="36183" y="45578"/>
                    </a:cubicBezTo>
                    <a:cubicBezTo>
                      <a:pt x="34508" y="46968"/>
                      <a:pt x="32503" y="48085"/>
                      <a:pt x="30145" y="48904"/>
                    </a:cubicBezTo>
                    <a:cubicBezTo>
                      <a:pt x="27774" y="49724"/>
                      <a:pt x="25168" y="50295"/>
                      <a:pt x="22294" y="50580"/>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0" name="Forme libre 219">
                <a:extLst>
                  <a:ext uri="{FF2B5EF4-FFF2-40B4-BE49-F238E27FC236}">
                    <a16:creationId xmlns:a16="http://schemas.microsoft.com/office/drawing/2014/main" id="{59054853-E07D-8156-535D-7A18B5C492EB}"/>
                  </a:ext>
                </a:extLst>
              </p:cNvPr>
              <p:cNvSpPr/>
              <p:nvPr/>
            </p:nvSpPr>
            <p:spPr>
              <a:xfrm>
                <a:off x="6009101" y="2435684"/>
                <a:ext cx="43622" cy="66770"/>
              </a:xfrm>
              <a:custGeom>
                <a:avLst/>
                <a:gdLst>
                  <a:gd name="csX0" fmla="*/ 3661 w 43622"/>
                  <a:gd name="csY0" fmla="*/ 66770 h 66770"/>
                  <a:gd name="csX1" fmla="*/ 0 w 43622"/>
                  <a:gd name="csY1" fmla="*/ 2465 h 66770"/>
                  <a:gd name="csX2" fmla="*/ 6435 w 43622"/>
                  <a:gd name="csY2" fmla="*/ 2093 h 66770"/>
                  <a:gd name="csX3" fmla="*/ 7658 w 43622"/>
                  <a:gd name="csY3" fmla="*/ 8944 h 66770"/>
                  <a:gd name="csX4" fmla="*/ 8291 w 43622"/>
                  <a:gd name="csY4" fmla="*/ 8907 h 66770"/>
                  <a:gd name="csX5" fmla="*/ 14298 w 43622"/>
                  <a:gd name="csY5" fmla="*/ 2527 h 66770"/>
                  <a:gd name="csX6" fmla="*/ 22924 w 43622"/>
                  <a:gd name="csY6" fmla="*/ 45 h 66770"/>
                  <a:gd name="csX7" fmla="*/ 33375 w 43622"/>
                  <a:gd name="csY7" fmla="*/ 2130 h 66770"/>
                  <a:gd name="csX8" fmla="*/ 40388 w 43622"/>
                  <a:gd name="csY8" fmla="*/ 10073 h 66770"/>
                  <a:gd name="csX9" fmla="*/ 43528 w 43622"/>
                  <a:gd name="csY9" fmla="*/ 24620 h 66770"/>
                  <a:gd name="csX10" fmla="*/ 41983 w 43622"/>
                  <a:gd name="csY10" fmla="*/ 38782 h 66770"/>
                  <a:gd name="csX11" fmla="*/ 35882 w 43622"/>
                  <a:gd name="csY11" fmla="*/ 47383 h 66770"/>
                  <a:gd name="csX12" fmla="*/ 26189 w 43622"/>
                  <a:gd name="csY12" fmla="*/ 50622 h 66770"/>
                  <a:gd name="csX13" fmla="*/ 20268 w 43622"/>
                  <a:gd name="csY13" fmla="*/ 50225 h 66770"/>
                  <a:gd name="csX14" fmla="*/ 15148 w 43622"/>
                  <a:gd name="csY14" fmla="*/ 48165 h 66770"/>
                  <a:gd name="csX15" fmla="*/ 11059 w 43622"/>
                  <a:gd name="csY15" fmla="*/ 44280 h 66770"/>
                  <a:gd name="csX16" fmla="*/ 10513 w 43622"/>
                  <a:gd name="csY16" fmla="*/ 44317 h 66770"/>
                  <a:gd name="csX17" fmla="*/ 11766 w 43622"/>
                  <a:gd name="csY17" fmla="*/ 66298 h 66770"/>
                  <a:gd name="csX18" fmla="*/ 3661 w 43622"/>
                  <a:gd name="csY18" fmla="*/ 66770 h 66770"/>
                  <a:gd name="csX19" fmla="*/ 23210 w 43622"/>
                  <a:gd name="csY19" fmla="*/ 43684 h 66770"/>
                  <a:gd name="csX20" fmla="*/ 30471 w 43622"/>
                  <a:gd name="csY20" fmla="*/ 41475 h 66770"/>
                  <a:gd name="csX21" fmla="*/ 34374 w 43622"/>
                  <a:gd name="csY21" fmla="*/ 35617 h 66770"/>
                  <a:gd name="csX22" fmla="*/ 35193 w 43622"/>
                  <a:gd name="csY22" fmla="*/ 25737 h 66770"/>
                  <a:gd name="csX23" fmla="*/ 35075 w 43622"/>
                  <a:gd name="csY23" fmla="*/ 23801 h 66770"/>
                  <a:gd name="csX24" fmla="*/ 33028 w 43622"/>
                  <a:gd name="csY24" fmla="*/ 13722 h 66770"/>
                  <a:gd name="csX25" fmla="*/ 28429 w 43622"/>
                  <a:gd name="csY25" fmla="*/ 8497 h 66770"/>
                  <a:gd name="csX26" fmla="*/ 21398 w 43622"/>
                  <a:gd name="csY26" fmla="*/ 7244 h 66770"/>
                  <a:gd name="csX27" fmla="*/ 14106 w 43622"/>
                  <a:gd name="csY27" fmla="*/ 9639 h 66770"/>
                  <a:gd name="csX28" fmla="*/ 10221 w 43622"/>
                  <a:gd name="csY28" fmla="*/ 15820 h 66770"/>
                  <a:gd name="csX29" fmla="*/ 9433 w 43622"/>
                  <a:gd name="csY29" fmla="*/ 25551 h 66770"/>
                  <a:gd name="csX30" fmla="*/ 9507 w 43622"/>
                  <a:gd name="csY30" fmla="*/ 26928 h 66770"/>
                  <a:gd name="csX31" fmla="*/ 10960 w 43622"/>
                  <a:gd name="csY31" fmla="*/ 35294 h 66770"/>
                  <a:gd name="csX32" fmla="*/ 14031 w 43622"/>
                  <a:gd name="csY32" fmla="*/ 40519 h 66770"/>
                  <a:gd name="csX33" fmla="*/ 18289 w 43622"/>
                  <a:gd name="csY33" fmla="*/ 43138 h 66770"/>
                  <a:gd name="csX34" fmla="*/ 23210 w 43622"/>
                  <a:gd name="csY34" fmla="*/ 43684 h 667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3622" h="66770">
                    <a:moveTo>
                      <a:pt x="3661" y="66770"/>
                    </a:moveTo>
                    <a:lnTo>
                      <a:pt x="0" y="2465"/>
                    </a:lnTo>
                    <a:lnTo>
                      <a:pt x="6435" y="2093"/>
                    </a:lnTo>
                    <a:lnTo>
                      <a:pt x="7658" y="8944"/>
                    </a:lnTo>
                    <a:lnTo>
                      <a:pt x="8291" y="8907"/>
                    </a:lnTo>
                    <a:cubicBezTo>
                      <a:pt x="9793" y="6114"/>
                      <a:pt x="11804" y="3992"/>
                      <a:pt x="14298" y="2527"/>
                    </a:cubicBezTo>
                    <a:cubicBezTo>
                      <a:pt x="16799" y="1063"/>
                      <a:pt x="19673" y="231"/>
                      <a:pt x="22924" y="45"/>
                    </a:cubicBezTo>
                    <a:cubicBezTo>
                      <a:pt x="26971" y="-191"/>
                      <a:pt x="30458" y="504"/>
                      <a:pt x="33375" y="2130"/>
                    </a:cubicBezTo>
                    <a:cubicBezTo>
                      <a:pt x="36310" y="3743"/>
                      <a:pt x="38644" y="6387"/>
                      <a:pt x="40388" y="10073"/>
                    </a:cubicBezTo>
                    <a:cubicBezTo>
                      <a:pt x="42138" y="13760"/>
                      <a:pt x="43180" y="18613"/>
                      <a:pt x="43528" y="24620"/>
                    </a:cubicBezTo>
                    <a:cubicBezTo>
                      <a:pt x="43851" y="30267"/>
                      <a:pt x="43348" y="34984"/>
                      <a:pt x="41983" y="38782"/>
                    </a:cubicBezTo>
                    <a:cubicBezTo>
                      <a:pt x="40623" y="42580"/>
                      <a:pt x="38588" y="45447"/>
                      <a:pt x="35882" y="47383"/>
                    </a:cubicBezTo>
                    <a:cubicBezTo>
                      <a:pt x="33164" y="49332"/>
                      <a:pt x="29925" y="50411"/>
                      <a:pt x="26189" y="50622"/>
                    </a:cubicBezTo>
                    <a:cubicBezTo>
                      <a:pt x="24110" y="50747"/>
                      <a:pt x="22130" y="50610"/>
                      <a:pt x="20268" y="50225"/>
                    </a:cubicBezTo>
                    <a:cubicBezTo>
                      <a:pt x="18382" y="49841"/>
                      <a:pt x="16694" y="49158"/>
                      <a:pt x="15148" y="48165"/>
                    </a:cubicBezTo>
                    <a:cubicBezTo>
                      <a:pt x="13628" y="47172"/>
                      <a:pt x="12250" y="45869"/>
                      <a:pt x="11059" y="44280"/>
                    </a:cubicBezTo>
                    <a:lnTo>
                      <a:pt x="10513" y="44317"/>
                    </a:lnTo>
                    <a:lnTo>
                      <a:pt x="11766" y="66298"/>
                    </a:lnTo>
                    <a:lnTo>
                      <a:pt x="3661" y="66770"/>
                    </a:lnTo>
                    <a:close/>
                    <a:moveTo>
                      <a:pt x="23210" y="43684"/>
                    </a:moveTo>
                    <a:cubicBezTo>
                      <a:pt x="26213" y="43511"/>
                      <a:pt x="28621" y="42778"/>
                      <a:pt x="30471" y="41475"/>
                    </a:cubicBezTo>
                    <a:cubicBezTo>
                      <a:pt x="32283" y="40159"/>
                      <a:pt x="33598" y="38211"/>
                      <a:pt x="34374" y="35617"/>
                    </a:cubicBezTo>
                    <a:cubicBezTo>
                      <a:pt x="35144" y="33023"/>
                      <a:pt x="35429" y="29734"/>
                      <a:pt x="35193" y="25737"/>
                    </a:cubicBezTo>
                    <a:lnTo>
                      <a:pt x="35075" y="23801"/>
                    </a:lnTo>
                    <a:cubicBezTo>
                      <a:pt x="34840" y="19581"/>
                      <a:pt x="34169" y="16217"/>
                      <a:pt x="33028" y="13722"/>
                    </a:cubicBezTo>
                    <a:cubicBezTo>
                      <a:pt x="31898" y="11240"/>
                      <a:pt x="30371" y="9502"/>
                      <a:pt x="28429" y="8497"/>
                    </a:cubicBezTo>
                    <a:cubicBezTo>
                      <a:pt x="26499" y="7504"/>
                      <a:pt x="24153" y="7082"/>
                      <a:pt x="21398" y="7244"/>
                    </a:cubicBezTo>
                    <a:cubicBezTo>
                      <a:pt x="18388" y="7417"/>
                      <a:pt x="15961" y="8212"/>
                      <a:pt x="14106" y="9639"/>
                    </a:cubicBezTo>
                    <a:cubicBezTo>
                      <a:pt x="12250" y="11066"/>
                      <a:pt x="10953" y="13127"/>
                      <a:pt x="10221" y="15820"/>
                    </a:cubicBezTo>
                    <a:cubicBezTo>
                      <a:pt x="9470" y="18501"/>
                      <a:pt x="9216" y="21753"/>
                      <a:pt x="9433" y="25551"/>
                    </a:cubicBezTo>
                    <a:lnTo>
                      <a:pt x="9507" y="26928"/>
                    </a:lnTo>
                    <a:cubicBezTo>
                      <a:pt x="9694" y="30304"/>
                      <a:pt x="10184" y="33085"/>
                      <a:pt x="10960" y="35294"/>
                    </a:cubicBezTo>
                    <a:cubicBezTo>
                      <a:pt x="11729" y="37503"/>
                      <a:pt x="12759" y="39241"/>
                      <a:pt x="14031" y="40519"/>
                    </a:cubicBezTo>
                    <a:cubicBezTo>
                      <a:pt x="15304" y="41798"/>
                      <a:pt x="16706" y="42667"/>
                      <a:pt x="18289" y="43138"/>
                    </a:cubicBezTo>
                    <a:cubicBezTo>
                      <a:pt x="19846" y="43597"/>
                      <a:pt x="21485" y="43784"/>
                      <a:pt x="23210" y="43684"/>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1" name="Forme libre 220">
                <a:extLst>
                  <a:ext uri="{FF2B5EF4-FFF2-40B4-BE49-F238E27FC236}">
                    <a16:creationId xmlns:a16="http://schemas.microsoft.com/office/drawing/2014/main" id="{064FB2ED-2BB6-9DA0-B341-F62CBD30BD85}"/>
                  </a:ext>
                </a:extLst>
              </p:cNvPr>
              <p:cNvSpPr/>
              <p:nvPr/>
            </p:nvSpPr>
            <p:spPr>
              <a:xfrm>
                <a:off x="6068863" y="2416726"/>
                <a:ext cx="43247" cy="67696"/>
              </a:xfrm>
              <a:custGeom>
                <a:avLst/>
                <a:gdLst>
                  <a:gd name="csX0" fmla="*/ 22458 w 43247"/>
                  <a:gd name="csY0" fmla="*/ 67693 h 67696"/>
                  <a:gd name="csX1" fmla="*/ 10301 w 43247"/>
                  <a:gd name="csY1" fmla="*/ 65124 h 67696"/>
                  <a:gd name="csX2" fmla="*/ 2730 w 43247"/>
                  <a:gd name="csY2" fmla="*/ 56883 h 67696"/>
                  <a:gd name="csX3" fmla="*/ 6 w 43247"/>
                  <a:gd name="csY3" fmla="*/ 42647 h 67696"/>
                  <a:gd name="csX4" fmla="*/ 2339 w 43247"/>
                  <a:gd name="csY4" fmla="*/ 28286 h 67696"/>
                  <a:gd name="csX5" fmla="*/ 9743 w 43247"/>
                  <a:gd name="csY5" fmla="*/ 19896 h 67696"/>
                  <a:gd name="csX6" fmla="*/ 22148 w 43247"/>
                  <a:gd name="csY6" fmla="*/ 17004 h 67696"/>
                  <a:gd name="csX7" fmla="*/ 33616 w 43247"/>
                  <a:gd name="csY7" fmla="*/ 19486 h 67696"/>
                  <a:gd name="csX8" fmla="*/ 40679 w 43247"/>
                  <a:gd name="csY8" fmla="*/ 27219 h 67696"/>
                  <a:gd name="csX9" fmla="*/ 43186 w 43247"/>
                  <a:gd name="csY9" fmla="*/ 40226 h 67696"/>
                  <a:gd name="csX10" fmla="*/ 43248 w 43247"/>
                  <a:gd name="csY10" fmla="*/ 44099 h 67696"/>
                  <a:gd name="csX11" fmla="*/ 8415 w 43247"/>
                  <a:gd name="csY11" fmla="*/ 44558 h 67696"/>
                  <a:gd name="csX12" fmla="*/ 10245 w 43247"/>
                  <a:gd name="csY12" fmla="*/ 54065 h 67696"/>
                  <a:gd name="csX13" fmla="*/ 14881 w 43247"/>
                  <a:gd name="csY13" fmla="*/ 59452 h 67696"/>
                  <a:gd name="csX14" fmla="*/ 22539 w 43247"/>
                  <a:gd name="csY14" fmla="*/ 61053 h 67696"/>
                  <a:gd name="csX15" fmla="*/ 28025 w 43247"/>
                  <a:gd name="csY15" fmla="*/ 60197 h 67696"/>
                  <a:gd name="csX16" fmla="*/ 31947 w 43247"/>
                  <a:gd name="csY16" fmla="*/ 57888 h 67696"/>
                  <a:gd name="csX17" fmla="*/ 34355 w 43247"/>
                  <a:gd name="csY17" fmla="*/ 54351 h 67696"/>
                  <a:gd name="csX18" fmla="*/ 35205 w 43247"/>
                  <a:gd name="csY18" fmla="*/ 49920 h 67696"/>
                  <a:gd name="csX19" fmla="*/ 43136 w 43247"/>
                  <a:gd name="csY19" fmla="*/ 49808 h 67696"/>
                  <a:gd name="csX20" fmla="*/ 41759 w 43247"/>
                  <a:gd name="csY20" fmla="*/ 56982 h 67696"/>
                  <a:gd name="csX21" fmla="*/ 37768 w 43247"/>
                  <a:gd name="csY21" fmla="*/ 62605 h 67696"/>
                  <a:gd name="csX22" fmla="*/ 31277 w 43247"/>
                  <a:gd name="csY22" fmla="*/ 66278 h 67696"/>
                  <a:gd name="csX23" fmla="*/ 22458 w 43247"/>
                  <a:gd name="csY23" fmla="*/ 67693 h 67696"/>
                  <a:gd name="csX24" fmla="*/ 8520 w 43247"/>
                  <a:gd name="csY24" fmla="*/ 38476 h 67696"/>
                  <a:gd name="csX25" fmla="*/ 34777 w 43247"/>
                  <a:gd name="csY25" fmla="*/ 38129 h 67696"/>
                  <a:gd name="csX26" fmla="*/ 33772 w 43247"/>
                  <a:gd name="csY26" fmla="*/ 31327 h 67696"/>
                  <a:gd name="csX27" fmla="*/ 31084 w 43247"/>
                  <a:gd name="csY27" fmla="*/ 26846 h 67696"/>
                  <a:gd name="csX28" fmla="*/ 27082 w 43247"/>
                  <a:gd name="csY28" fmla="*/ 24364 h 67696"/>
                  <a:gd name="csX29" fmla="*/ 21956 w 43247"/>
                  <a:gd name="csY29" fmla="*/ 23644 h 67696"/>
                  <a:gd name="csX30" fmla="*/ 14788 w 43247"/>
                  <a:gd name="csY30" fmla="*/ 25307 h 67696"/>
                  <a:gd name="csX31" fmla="*/ 10338 w 43247"/>
                  <a:gd name="csY31" fmla="*/ 30160 h 67696"/>
                  <a:gd name="csX32" fmla="*/ 8520 w 43247"/>
                  <a:gd name="csY32" fmla="*/ 38476 h 67696"/>
                  <a:gd name="csX33" fmla="*/ 26784 w 43247"/>
                  <a:gd name="csY33" fmla="*/ 12064 h 67696"/>
                  <a:gd name="csX34" fmla="*/ 19684 w 43247"/>
                  <a:gd name="csY34" fmla="*/ 12151 h 67696"/>
                  <a:gd name="csX35" fmla="*/ 9389 w 43247"/>
                  <a:gd name="csY35" fmla="*/ 410 h 67696"/>
                  <a:gd name="csX36" fmla="*/ 9482 w 43247"/>
                  <a:gd name="csY36" fmla="*/ 137 h 67696"/>
                  <a:gd name="csX37" fmla="*/ 18698 w 43247"/>
                  <a:gd name="csY37" fmla="*/ 0 h 67696"/>
                  <a:gd name="csX38" fmla="*/ 26784 w 43247"/>
                  <a:gd name="csY38" fmla="*/ 12064 h 676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3247" h="67696">
                    <a:moveTo>
                      <a:pt x="22458" y="67693"/>
                    </a:moveTo>
                    <a:cubicBezTo>
                      <a:pt x="17661" y="67755"/>
                      <a:pt x="13615" y="66899"/>
                      <a:pt x="10301" y="65124"/>
                    </a:cubicBezTo>
                    <a:cubicBezTo>
                      <a:pt x="7000" y="63362"/>
                      <a:pt x="4468" y="60631"/>
                      <a:pt x="2730" y="56883"/>
                    </a:cubicBezTo>
                    <a:cubicBezTo>
                      <a:pt x="986" y="53159"/>
                      <a:pt x="86" y="48418"/>
                      <a:pt x="6" y="42647"/>
                    </a:cubicBezTo>
                    <a:cubicBezTo>
                      <a:pt x="-75" y="36813"/>
                      <a:pt x="713" y="32035"/>
                      <a:pt x="2339" y="28286"/>
                    </a:cubicBezTo>
                    <a:cubicBezTo>
                      <a:pt x="3990" y="24550"/>
                      <a:pt x="6453" y="21758"/>
                      <a:pt x="9743" y="19896"/>
                    </a:cubicBezTo>
                    <a:cubicBezTo>
                      <a:pt x="13038" y="18034"/>
                      <a:pt x="17183" y="17078"/>
                      <a:pt x="22148" y="17004"/>
                    </a:cubicBezTo>
                    <a:cubicBezTo>
                      <a:pt x="26697" y="16942"/>
                      <a:pt x="30520" y="17774"/>
                      <a:pt x="33616" y="19486"/>
                    </a:cubicBezTo>
                    <a:cubicBezTo>
                      <a:pt x="36701" y="21187"/>
                      <a:pt x="39053" y="23768"/>
                      <a:pt x="40679" y="27219"/>
                    </a:cubicBezTo>
                    <a:cubicBezTo>
                      <a:pt x="42292" y="30682"/>
                      <a:pt x="43136" y="35013"/>
                      <a:pt x="43186" y="40226"/>
                    </a:cubicBezTo>
                    <a:lnTo>
                      <a:pt x="43248" y="44099"/>
                    </a:lnTo>
                    <a:lnTo>
                      <a:pt x="8415" y="44558"/>
                    </a:lnTo>
                    <a:cubicBezTo>
                      <a:pt x="8588" y="48430"/>
                      <a:pt x="9209" y="51595"/>
                      <a:pt x="10245" y="54065"/>
                    </a:cubicBezTo>
                    <a:cubicBezTo>
                      <a:pt x="11294" y="56548"/>
                      <a:pt x="12833" y="58347"/>
                      <a:pt x="14881" y="59452"/>
                    </a:cubicBezTo>
                    <a:cubicBezTo>
                      <a:pt x="16923" y="60557"/>
                      <a:pt x="19473" y="61090"/>
                      <a:pt x="22539" y="61053"/>
                    </a:cubicBezTo>
                    <a:cubicBezTo>
                      <a:pt x="24630" y="61028"/>
                      <a:pt x="26455" y="60743"/>
                      <a:pt x="28025" y="60197"/>
                    </a:cubicBezTo>
                    <a:cubicBezTo>
                      <a:pt x="29576" y="59651"/>
                      <a:pt x="30880" y="58881"/>
                      <a:pt x="31947" y="57888"/>
                    </a:cubicBezTo>
                    <a:cubicBezTo>
                      <a:pt x="33027" y="56895"/>
                      <a:pt x="33821" y="55716"/>
                      <a:pt x="34355" y="54351"/>
                    </a:cubicBezTo>
                    <a:cubicBezTo>
                      <a:pt x="34882" y="52998"/>
                      <a:pt x="35168" y="51509"/>
                      <a:pt x="35205" y="49920"/>
                    </a:cubicBezTo>
                    <a:lnTo>
                      <a:pt x="43136" y="49808"/>
                    </a:lnTo>
                    <a:cubicBezTo>
                      <a:pt x="43111" y="52390"/>
                      <a:pt x="42652" y="54773"/>
                      <a:pt x="41759" y="56982"/>
                    </a:cubicBezTo>
                    <a:cubicBezTo>
                      <a:pt x="40877" y="59167"/>
                      <a:pt x="39531" y="61041"/>
                      <a:pt x="37768" y="62605"/>
                    </a:cubicBezTo>
                    <a:cubicBezTo>
                      <a:pt x="36018" y="64156"/>
                      <a:pt x="33852" y="65385"/>
                      <a:pt x="31277" y="66278"/>
                    </a:cubicBezTo>
                    <a:cubicBezTo>
                      <a:pt x="28714" y="67172"/>
                      <a:pt x="25766" y="67644"/>
                      <a:pt x="22458" y="67693"/>
                    </a:cubicBezTo>
                    <a:close/>
                    <a:moveTo>
                      <a:pt x="8520" y="38476"/>
                    </a:moveTo>
                    <a:lnTo>
                      <a:pt x="34777" y="38129"/>
                    </a:lnTo>
                    <a:cubicBezTo>
                      <a:pt x="34740" y="35423"/>
                      <a:pt x="34398" y="33152"/>
                      <a:pt x="33772" y="31327"/>
                    </a:cubicBezTo>
                    <a:cubicBezTo>
                      <a:pt x="33126" y="29490"/>
                      <a:pt x="32233" y="27988"/>
                      <a:pt x="31084" y="26846"/>
                    </a:cubicBezTo>
                    <a:cubicBezTo>
                      <a:pt x="29924" y="25692"/>
                      <a:pt x="28584" y="24861"/>
                      <a:pt x="27082" y="24364"/>
                    </a:cubicBezTo>
                    <a:cubicBezTo>
                      <a:pt x="25580" y="23868"/>
                      <a:pt x="23867" y="23619"/>
                      <a:pt x="21956" y="23644"/>
                    </a:cubicBezTo>
                    <a:cubicBezTo>
                      <a:pt x="19126" y="23682"/>
                      <a:pt x="16749" y="24240"/>
                      <a:pt x="14788" y="25307"/>
                    </a:cubicBezTo>
                    <a:cubicBezTo>
                      <a:pt x="12833" y="26375"/>
                      <a:pt x="11350" y="27988"/>
                      <a:pt x="10338" y="30160"/>
                    </a:cubicBezTo>
                    <a:cubicBezTo>
                      <a:pt x="9321" y="32332"/>
                      <a:pt x="8712" y="35088"/>
                      <a:pt x="8520" y="38476"/>
                    </a:cubicBezTo>
                    <a:close/>
                    <a:moveTo>
                      <a:pt x="26784" y="12064"/>
                    </a:moveTo>
                    <a:lnTo>
                      <a:pt x="19684" y="12151"/>
                    </a:lnTo>
                    <a:lnTo>
                      <a:pt x="9389" y="410"/>
                    </a:lnTo>
                    <a:lnTo>
                      <a:pt x="9482" y="137"/>
                    </a:lnTo>
                    <a:lnTo>
                      <a:pt x="18698" y="0"/>
                    </a:lnTo>
                    <a:lnTo>
                      <a:pt x="26784" y="12064"/>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2" name="Forme libre 221">
                <a:extLst>
                  <a:ext uri="{FF2B5EF4-FFF2-40B4-BE49-F238E27FC236}">
                    <a16:creationId xmlns:a16="http://schemas.microsoft.com/office/drawing/2014/main" id="{D895D089-DC20-96DD-6AA1-39823B2DDD5A}"/>
                  </a:ext>
                </a:extLst>
              </p:cNvPr>
              <p:cNvSpPr/>
              <p:nvPr/>
            </p:nvSpPr>
            <p:spPr>
              <a:xfrm>
                <a:off x="6130468" y="2434208"/>
                <a:ext cx="24227" cy="49317"/>
              </a:xfrm>
              <a:custGeom>
                <a:avLst/>
                <a:gdLst>
                  <a:gd name="csX0" fmla="*/ 0 w 24227"/>
                  <a:gd name="csY0" fmla="*/ 49132 h 49317"/>
                  <a:gd name="csX1" fmla="*/ 1092 w 24227"/>
                  <a:gd name="csY1" fmla="*/ 664 h 49317"/>
                  <a:gd name="csX2" fmla="*/ 7646 w 24227"/>
                  <a:gd name="csY2" fmla="*/ 825 h 49317"/>
                  <a:gd name="csX3" fmla="*/ 8204 w 24227"/>
                  <a:gd name="csY3" fmla="*/ 8856 h 49317"/>
                  <a:gd name="csX4" fmla="*/ 8825 w 24227"/>
                  <a:gd name="csY4" fmla="*/ 8868 h 49317"/>
                  <a:gd name="csX5" fmla="*/ 10972 w 24227"/>
                  <a:gd name="csY5" fmla="*/ 4536 h 49317"/>
                  <a:gd name="csX6" fmla="*/ 14534 w 24227"/>
                  <a:gd name="csY6" fmla="*/ 1210 h 49317"/>
                  <a:gd name="csX7" fmla="*/ 20008 w 24227"/>
                  <a:gd name="csY7" fmla="*/ 6 h 49317"/>
                  <a:gd name="csX8" fmla="*/ 22515 w 24227"/>
                  <a:gd name="csY8" fmla="*/ 279 h 49317"/>
                  <a:gd name="csX9" fmla="*/ 24228 w 24227"/>
                  <a:gd name="csY9" fmla="*/ 825 h 49317"/>
                  <a:gd name="csX10" fmla="*/ 24066 w 24227"/>
                  <a:gd name="csY10" fmla="*/ 8297 h 49317"/>
                  <a:gd name="csX11" fmla="*/ 21025 w 24227"/>
                  <a:gd name="csY11" fmla="*/ 8223 h 49317"/>
                  <a:gd name="csX12" fmla="*/ 15601 w 24227"/>
                  <a:gd name="csY12" fmla="*/ 9166 h 49317"/>
                  <a:gd name="csX13" fmla="*/ 11803 w 24227"/>
                  <a:gd name="csY13" fmla="*/ 12070 h 49317"/>
                  <a:gd name="csX14" fmla="*/ 9532 w 24227"/>
                  <a:gd name="csY14" fmla="*/ 16625 h 49317"/>
                  <a:gd name="csX15" fmla="*/ 8713 w 24227"/>
                  <a:gd name="csY15" fmla="*/ 22322 h 49317"/>
                  <a:gd name="csX16" fmla="*/ 8105 w 24227"/>
                  <a:gd name="csY16" fmla="*/ 49318 h 49317"/>
                  <a:gd name="csX17" fmla="*/ 0 w 24227"/>
                  <a:gd name="csY17" fmla="*/ 49132 h 493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24227" h="49317">
                    <a:moveTo>
                      <a:pt x="0" y="49132"/>
                    </a:moveTo>
                    <a:lnTo>
                      <a:pt x="1092" y="664"/>
                    </a:lnTo>
                    <a:lnTo>
                      <a:pt x="7646" y="825"/>
                    </a:lnTo>
                    <a:lnTo>
                      <a:pt x="8204" y="8856"/>
                    </a:lnTo>
                    <a:lnTo>
                      <a:pt x="8825" y="8868"/>
                    </a:lnTo>
                    <a:cubicBezTo>
                      <a:pt x="9371" y="7354"/>
                      <a:pt x="10066" y="5902"/>
                      <a:pt x="10972" y="4536"/>
                    </a:cubicBezTo>
                    <a:cubicBezTo>
                      <a:pt x="11853" y="3184"/>
                      <a:pt x="13045" y="2066"/>
                      <a:pt x="14534" y="1210"/>
                    </a:cubicBezTo>
                    <a:cubicBezTo>
                      <a:pt x="16036" y="354"/>
                      <a:pt x="17848" y="-56"/>
                      <a:pt x="20008" y="6"/>
                    </a:cubicBezTo>
                    <a:cubicBezTo>
                      <a:pt x="20926" y="19"/>
                      <a:pt x="21770" y="118"/>
                      <a:pt x="22515" y="279"/>
                    </a:cubicBezTo>
                    <a:cubicBezTo>
                      <a:pt x="23297" y="453"/>
                      <a:pt x="23868" y="639"/>
                      <a:pt x="24228" y="825"/>
                    </a:cubicBezTo>
                    <a:lnTo>
                      <a:pt x="24066" y="8297"/>
                    </a:lnTo>
                    <a:lnTo>
                      <a:pt x="21025" y="8223"/>
                    </a:lnTo>
                    <a:cubicBezTo>
                      <a:pt x="18928" y="8173"/>
                      <a:pt x="17128" y="8496"/>
                      <a:pt x="15601" y="9166"/>
                    </a:cubicBezTo>
                    <a:cubicBezTo>
                      <a:pt x="14087" y="9836"/>
                      <a:pt x="12821" y="10804"/>
                      <a:pt x="11803" y="12070"/>
                    </a:cubicBezTo>
                    <a:cubicBezTo>
                      <a:pt x="10798" y="13336"/>
                      <a:pt x="10041" y="14851"/>
                      <a:pt x="9532" y="16625"/>
                    </a:cubicBezTo>
                    <a:cubicBezTo>
                      <a:pt x="9036" y="18400"/>
                      <a:pt x="8763" y="20299"/>
                      <a:pt x="8713" y="22322"/>
                    </a:cubicBezTo>
                    <a:lnTo>
                      <a:pt x="8105" y="49318"/>
                    </a:lnTo>
                    <a:lnTo>
                      <a:pt x="0" y="49132"/>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3" name="Forme libre 222">
                <a:extLst>
                  <a:ext uri="{FF2B5EF4-FFF2-40B4-BE49-F238E27FC236}">
                    <a16:creationId xmlns:a16="http://schemas.microsoft.com/office/drawing/2014/main" id="{3C59552B-316C-F2CF-45A6-387860B24FBD}"/>
                  </a:ext>
                </a:extLst>
              </p:cNvPr>
              <p:cNvSpPr/>
              <p:nvPr/>
            </p:nvSpPr>
            <p:spPr>
              <a:xfrm>
                <a:off x="6166771" y="2435958"/>
                <a:ext cx="43424" cy="50698"/>
              </a:xfrm>
              <a:custGeom>
                <a:avLst/>
                <a:gdLst>
                  <a:gd name="csX0" fmla="*/ 20704 w 43424"/>
                  <a:gd name="csY0" fmla="*/ 50634 h 50698"/>
                  <a:gd name="csX1" fmla="*/ 8764 w 43424"/>
                  <a:gd name="csY1" fmla="*/ 47221 h 50698"/>
                  <a:gd name="csX2" fmla="*/ 1801 w 43424"/>
                  <a:gd name="csY2" fmla="*/ 38471 h 50698"/>
                  <a:gd name="csX3" fmla="*/ 88 w 43424"/>
                  <a:gd name="csY3" fmla="*/ 24061 h 50698"/>
                  <a:gd name="csX4" fmla="*/ 3452 w 43424"/>
                  <a:gd name="csY4" fmla="*/ 9899 h 50698"/>
                  <a:gd name="csX5" fmla="*/ 11420 w 43424"/>
                  <a:gd name="csY5" fmla="*/ 2055 h 50698"/>
                  <a:gd name="csX6" fmla="*/ 24006 w 43424"/>
                  <a:gd name="csY6" fmla="*/ 69 h 50698"/>
                  <a:gd name="csX7" fmla="*/ 35276 w 43424"/>
                  <a:gd name="csY7" fmla="*/ 3346 h 50698"/>
                  <a:gd name="csX8" fmla="*/ 41754 w 43424"/>
                  <a:gd name="csY8" fmla="*/ 11562 h 50698"/>
                  <a:gd name="csX9" fmla="*/ 43343 w 43424"/>
                  <a:gd name="csY9" fmla="*/ 24718 h 50698"/>
                  <a:gd name="csX10" fmla="*/ 43120 w 43424"/>
                  <a:gd name="csY10" fmla="*/ 28578 h 50698"/>
                  <a:gd name="csX11" fmla="*/ 8342 w 43424"/>
                  <a:gd name="csY11" fmla="*/ 26568 h 50698"/>
                  <a:gd name="csX12" fmla="*/ 9509 w 43424"/>
                  <a:gd name="csY12" fmla="*/ 36187 h 50698"/>
                  <a:gd name="csX13" fmla="*/ 13741 w 43424"/>
                  <a:gd name="csY13" fmla="*/ 41884 h 50698"/>
                  <a:gd name="csX14" fmla="*/ 21275 w 43424"/>
                  <a:gd name="csY14" fmla="*/ 44031 h 50698"/>
                  <a:gd name="csX15" fmla="*/ 26786 w 43424"/>
                  <a:gd name="csY15" fmla="*/ 43559 h 50698"/>
                  <a:gd name="csX16" fmla="*/ 30869 w 43424"/>
                  <a:gd name="csY16" fmla="*/ 41536 h 50698"/>
                  <a:gd name="csX17" fmla="*/ 33526 w 43424"/>
                  <a:gd name="csY17" fmla="*/ 38185 h 50698"/>
                  <a:gd name="csX18" fmla="*/ 34692 w 43424"/>
                  <a:gd name="csY18" fmla="*/ 33816 h 50698"/>
                  <a:gd name="csX19" fmla="*/ 42598 w 43424"/>
                  <a:gd name="csY19" fmla="*/ 34275 h 50698"/>
                  <a:gd name="csX20" fmla="*/ 40712 w 43424"/>
                  <a:gd name="csY20" fmla="*/ 41313 h 50698"/>
                  <a:gd name="csX21" fmla="*/ 36355 w 43424"/>
                  <a:gd name="csY21" fmla="*/ 46650 h 50698"/>
                  <a:gd name="csX22" fmla="*/ 29616 w 43424"/>
                  <a:gd name="csY22" fmla="*/ 49865 h 50698"/>
                  <a:gd name="csX23" fmla="*/ 20704 w 43424"/>
                  <a:gd name="csY23" fmla="*/ 50634 h 50698"/>
                  <a:gd name="csX24" fmla="*/ 8876 w 43424"/>
                  <a:gd name="csY24" fmla="*/ 20511 h 50698"/>
                  <a:gd name="csX25" fmla="*/ 35102 w 43424"/>
                  <a:gd name="csY25" fmla="*/ 22025 h 50698"/>
                  <a:gd name="csX26" fmla="*/ 34568 w 43424"/>
                  <a:gd name="csY26" fmla="*/ 15161 h 50698"/>
                  <a:gd name="csX27" fmla="*/ 32210 w 43424"/>
                  <a:gd name="csY27" fmla="*/ 10507 h 50698"/>
                  <a:gd name="csX28" fmla="*/ 28399 w 43424"/>
                  <a:gd name="csY28" fmla="*/ 7752 h 50698"/>
                  <a:gd name="csX29" fmla="*/ 23336 w 43424"/>
                  <a:gd name="csY29" fmla="*/ 6672 h 50698"/>
                  <a:gd name="csX30" fmla="*/ 16075 w 43424"/>
                  <a:gd name="csY30" fmla="*/ 7814 h 50698"/>
                  <a:gd name="csX31" fmla="*/ 11284 w 43424"/>
                  <a:gd name="csY31" fmla="*/ 12332 h 50698"/>
                  <a:gd name="csX32" fmla="*/ 8876 w 43424"/>
                  <a:gd name="csY32" fmla="*/ 20511 h 506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424" h="50698">
                    <a:moveTo>
                      <a:pt x="20704" y="50634"/>
                    </a:moveTo>
                    <a:cubicBezTo>
                      <a:pt x="15926" y="50361"/>
                      <a:pt x="11929" y="49219"/>
                      <a:pt x="8764" y="47221"/>
                    </a:cubicBezTo>
                    <a:cubicBezTo>
                      <a:pt x="5587" y="45223"/>
                      <a:pt x="3266" y="42306"/>
                      <a:pt x="1801" y="38471"/>
                    </a:cubicBezTo>
                    <a:cubicBezTo>
                      <a:pt x="324" y="34623"/>
                      <a:pt x="-234" y="29832"/>
                      <a:pt x="88" y="24061"/>
                    </a:cubicBezTo>
                    <a:cubicBezTo>
                      <a:pt x="424" y="18240"/>
                      <a:pt x="1553" y="13511"/>
                      <a:pt x="3452" y="9899"/>
                    </a:cubicBezTo>
                    <a:cubicBezTo>
                      <a:pt x="5363" y="6287"/>
                      <a:pt x="8019" y="3668"/>
                      <a:pt x="11420" y="2055"/>
                    </a:cubicBezTo>
                    <a:cubicBezTo>
                      <a:pt x="14846" y="441"/>
                      <a:pt x="19041" y="-229"/>
                      <a:pt x="24006" y="69"/>
                    </a:cubicBezTo>
                    <a:cubicBezTo>
                      <a:pt x="28536" y="317"/>
                      <a:pt x="32297" y="1422"/>
                      <a:pt x="35276" y="3346"/>
                    </a:cubicBezTo>
                    <a:cubicBezTo>
                      <a:pt x="38217" y="5269"/>
                      <a:pt x="40389" y="8012"/>
                      <a:pt x="41754" y="11562"/>
                    </a:cubicBezTo>
                    <a:cubicBezTo>
                      <a:pt x="43120" y="15124"/>
                      <a:pt x="43641" y="19506"/>
                      <a:pt x="43343" y="24718"/>
                    </a:cubicBezTo>
                    <a:lnTo>
                      <a:pt x="43120" y="28578"/>
                    </a:lnTo>
                    <a:lnTo>
                      <a:pt x="8342" y="26568"/>
                    </a:lnTo>
                    <a:cubicBezTo>
                      <a:pt x="8243" y="30440"/>
                      <a:pt x="8628" y="33642"/>
                      <a:pt x="9509" y="36187"/>
                    </a:cubicBezTo>
                    <a:cubicBezTo>
                      <a:pt x="10365" y="38731"/>
                      <a:pt x="11768" y="40630"/>
                      <a:pt x="13741" y="41884"/>
                    </a:cubicBezTo>
                    <a:cubicBezTo>
                      <a:pt x="15690" y="43137"/>
                      <a:pt x="18209" y="43845"/>
                      <a:pt x="21275" y="44031"/>
                    </a:cubicBezTo>
                    <a:cubicBezTo>
                      <a:pt x="23360" y="44143"/>
                      <a:pt x="25210" y="43994"/>
                      <a:pt x="26786" y="43559"/>
                    </a:cubicBezTo>
                    <a:cubicBezTo>
                      <a:pt x="28375" y="43125"/>
                      <a:pt x="29752" y="42442"/>
                      <a:pt x="30869" y="41536"/>
                    </a:cubicBezTo>
                    <a:cubicBezTo>
                      <a:pt x="32011" y="40618"/>
                      <a:pt x="32880" y="39488"/>
                      <a:pt x="33526" y="38185"/>
                    </a:cubicBezTo>
                    <a:cubicBezTo>
                      <a:pt x="34146" y="36857"/>
                      <a:pt x="34531" y="35417"/>
                      <a:pt x="34692" y="33816"/>
                    </a:cubicBezTo>
                    <a:lnTo>
                      <a:pt x="42598" y="34275"/>
                    </a:lnTo>
                    <a:cubicBezTo>
                      <a:pt x="42387" y="36845"/>
                      <a:pt x="41767" y="39190"/>
                      <a:pt x="40712" y="41313"/>
                    </a:cubicBezTo>
                    <a:cubicBezTo>
                      <a:pt x="39669" y="43448"/>
                      <a:pt x="38217" y="45223"/>
                      <a:pt x="36355" y="46650"/>
                    </a:cubicBezTo>
                    <a:cubicBezTo>
                      <a:pt x="34494" y="48077"/>
                      <a:pt x="32235" y="49145"/>
                      <a:pt x="29616" y="49865"/>
                    </a:cubicBezTo>
                    <a:cubicBezTo>
                      <a:pt x="26985" y="50572"/>
                      <a:pt x="24006" y="50833"/>
                      <a:pt x="20704" y="50634"/>
                    </a:cubicBezTo>
                    <a:close/>
                    <a:moveTo>
                      <a:pt x="8876" y="20511"/>
                    </a:moveTo>
                    <a:lnTo>
                      <a:pt x="35102" y="22025"/>
                    </a:lnTo>
                    <a:cubicBezTo>
                      <a:pt x="35263" y="19332"/>
                      <a:pt x="35077" y="17048"/>
                      <a:pt x="34568" y="15161"/>
                    </a:cubicBezTo>
                    <a:cubicBezTo>
                      <a:pt x="34072" y="13287"/>
                      <a:pt x="33277" y="11736"/>
                      <a:pt x="32210" y="10507"/>
                    </a:cubicBezTo>
                    <a:cubicBezTo>
                      <a:pt x="31142" y="9278"/>
                      <a:pt x="29864" y="8360"/>
                      <a:pt x="28399" y="7752"/>
                    </a:cubicBezTo>
                    <a:cubicBezTo>
                      <a:pt x="26922" y="7144"/>
                      <a:pt x="25247" y="6771"/>
                      <a:pt x="23336" y="6672"/>
                    </a:cubicBezTo>
                    <a:cubicBezTo>
                      <a:pt x="20518" y="6511"/>
                      <a:pt x="18098" y="6883"/>
                      <a:pt x="16075" y="7814"/>
                    </a:cubicBezTo>
                    <a:cubicBezTo>
                      <a:pt x="14064" y="8757"/>
                      <a:pt x="12450" y="10259"/>
                      <a:pt x="11284" y="12332"/>
                    </a:cubicBezTo>
                    <a:cubicBezTo>
                      <a:pt x="10129" y="14429"/>
                      <a:pt x="9335" y="17147"/>
                      <a:pt x="8876" y="20511"/>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4" name="Forme libre 223">
                <a:extLst>
                  <a:ext uri="{FF2B5EF4-FFF2-40B4-BE49-F238E27FC236}">
                    <a16:creationId xmlns:a16="http://schemas.microsoft.com/office/drawing/2014/main" id="{CD3D6991-7A90-CE61-3A0D-DCF5D5A63CEC}"/>
                  </a:ext>
                </a:extLst>
              </p:cNvPr>
              <p:cNvSpPr/>
              <p:nvPr/>
            </p:nvSpPr>
            <p:spPr>
              <a:xfrm>
                <a:off x="6254027" y="2443808"/>
                <a:ext cx="43840" cy="50794"/>
              </a:xfrm>
              <a:custGeom>
                <a:avLst/>
                <a:gdLst>
                  <a:gd name="csX0" fmla="*/ 19263 w 43840"/>
                  <a:gd name="csY0" fmla="*/ 50528 h 50794"/>
                  <a:gd name="csX1" fmla="*/ 7559 w 43840"/>
                  <a:gd name="csY1" fmla="*/ 46371 h 50794"/>
                  <a:gd name="csX2" fmla="*/ 1167 w 43840"/>
                  <a:gd name="csY2" fmla="*/ 37186 h 50794"/>
                  <a:gd name="csX3" fmla="*/ 385 w 43840"/>
                  <a:gd name="csY3" fmla="*/ 22702 h 50794"/>
                  <a:gd name="csX4" fmla="*/ 4654 w 43840"/>
                  <a:gd name="csY4" fmla="*/ 8788 h 50794"/>
                  <a:gd name="csX5" fmla="*/ 13107 w 43840"/>
                  <a:gd name="csY5" fmla="*/ 1465 h 50794"/>
                  <a:gd name="csX6" fmla="*/ 25767 w 43840"/>
                  <a:gd name="csY6" fmla="*/ 274 h 50794"/>
                  <a:gd name="csX7" fmla="*/ 36813 w 43840"/>
                  <a:gd name="csY7" fmla="*/ 4270 h 50794"/>
                  <a:gd name="csX8" fmla="*/ 42758 w 43840"/>
                  <a:gd name="csY8" fmla="*/ 12884 h 50794"/>
                  <a:gd name="csX9" fmla="*/ 43503 w 43840"/>
                  <a:gd name="csY9" fmla="*/ 26115 h 50794"/>
                  <a:gd name="csX10" fmla="*/ 43044 w 43840"/>
                  <a:gd name="csY10" fmla="*/ 29962 h 50794"/>
                  <a:gd name="csX11" fmla="*/ 8465 w 43840"/>
                  <a:gd name="csY11" fmla="*/ 25730 h 50794"/>
                  <a:gd name="csX12" fmla="*/ 8999 w 43840"/>
                  <a:gd name="csY12" fmla="*/ 35411 h 50794"/>
                  <a:gd name="csX13" fmla="*/ 12871 w 43840"/>
                  <a:gd name="csY13" fmla="*/ 41356 h 50794"/>
                  <a:gd name="csX14" fmla="*/ 20256 w 43840"/>
                  <a:gd name="csY14" fmla="*/ 43975 h 50794"/>
                  <a:gd name="csX15" fmla="*/ 25792 w 43840"/>
                  <a:gd name="csY15" fmla="*/ 43863 h 50794"/>
                  <a:gd name="csX16" fmla="*/ 30012 w 43840"/>
                  <a:gd name="csY16" fmla="*/ 42101 h 50794"/>
                  <a:gd name="csX17" fmla="*/ 32841 w 43840"/>
                  <a:gd name="csY17" fmla="*/ 38924 h 50794"/>
                  <a:gd name="csX18" fmla="*/ 34294 w 43840"/>
                  <a:gd name="csY18" fmla="*/ 34642 h 50794"/>
                  <a:gd name="csX19" fmla="*/ 42163 w 43840"/>
                  <a:gd name="csY19" fmla="*/ 35610 h 50794"/>
                  <a:gd name="csX20" fmla="*/ 39829 w 43840"/>
                  <a:gd name="csY20" fmla="*/ 42511 h 50794"/>
                  <a:gd name="csX21" fmla="*/ 35125 w 43840"/>
                  <a:gd name="csY21" fmla="*/ 47550 h 50794"/>
                  <a:gd name="csX22" fmla="*/ 28212 w 43840"/>
                  <a:gd name="csY22" fmla="*/ 50330 h 50794"/>
                  <a:gd name="csX23" fmla="*/ 19263 w 43840"/>
                  <a:gd name="csY23" fmla="*/ 50528 h 50794"/>
                  <a:gd name="csX24" fmla="*/ 9383 w 43840"/>
                  <a:gd name="csY24" fmla="*/ 19723 h 50794"/>
                  <a:gd name="csX25" fmla="*/ 35448 w 43840"/>
                  <a:gd name="csY25" fmla="*/ 22900 h 50794"/>
                  <a:gd name="csX26" fmla="*/ 35361 w 43840"/>
                  <a:gd name="csY26" fmla="*/ 16024 h 50794"/>
                  <a:gd name="csX27" fmla="*/ 33300 w 43840"/>
                  <a:gd name="csY27" fmla="*/ 11221 h 50794"/>
                  <a:gd name="csX28" fmla="*/ 29676 w 43840"/>
                  <a:gd name="csY28" fmla="*/ 8229 h 50794"/>
                  <a:gd name="csX29" fmla="*/ 24699 w 43840"/>
                  <a:gd name="csY29" fmla="*/ 6827 h 50794"/>
                  <a:gd name="csX30" fmla="*/ 17376 w 43840"/>
                  <a:gd name="csY30" fmla="*/ 7510 h 50794"/>
                  <a:gd name="csX31" fmla="*/ 12312 w 43840"/>
                  <a:gd name="csY31" fmla="*/ 11717 h 50794"/>
                  <a:gd name="csX32" fmla="*/ 9383 w 43840"/>
                  <a:gd name="csY32" fmla="*/ 19723 h 507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3840" h="50794">
                    <a:moveTo>
                      <a:pt x="19263" y="50528"/>
                    </a:moveTo>
                    <a:cubicBezTo>
                      <a:pt x="14509" y="49958"/>
                      <a:pt x="10612" y="48567"/>
                      <a:pt x="7559" y="46371"/>
                    </a:cubicBezTo>
                    <a:cubicBezTo>
                      <a:pt x="4518" y="44174"/>
                      <a:pt x="2395" y="41108"/>
                      <a:pt x="1167" y="37186"/>
                    </a:cubicBezTo>
                    <a:cubicBezTo>
                      <a:pt x="-50" y="33264"/>
                      <a:pt x="-323" y="28436"/>
                      <a:pt x="385" y="22702"/>
                    </a:cubicBezTo>
                    <a:cubicBezTo>
                      <a:pt x="1092" y="16918"/>
                      <a:pt x="2507" y="12276"/>
                      <a:pt x="4654" y="8788"/>
                    </a:cubicBezTo>
                    <a:cubicBezTo>
                      <a:pt x="6764" y="5300"/>
                      <a:pt x="9582" y="2868"/>
                      <a:pt x="13107" y="1465"/>
                    </a:cubicBezTo>
                    <a:cubicBezTo>
                      <a:pt x="16619" y="75"/>
                      <a:pt x="20839" y="-335"/>
                      <a:pt x="25767" y="274"/>
                    </a:cubicBezTo>
                    <a:cubicBezTo>
                      <a:pt x="30285" y="832"/>
                      <a:pt x="33971" y="2160"/>
                      <a:pt x="36813" y="4270"/>
                    </a:cubicBezTo>
                    <a:cubicBezTo>
                      <a:pt x="39643" y="6380"/>
                      <a:pt x="41616" y="9247"/>
                      <a:pt x="42758" y="12884"/>
                    </a:cubicBezTo>
                    <a:cubicBezTo>
                      <a:pt x="43875" y="16520"/>
                      <a:pt x="44136" y="20939"/>
                      <a:pt x="43503" y="26115"/>
                    </a:cubicBezTo>
                    <a:lnTo>
                      <a:pt x="43044" y="29962"/>
                    </a:lnTo>
                    <a:lnTo>
                      <a:pt x="8465" y="25730"/>
                    </a:lnTo>
                    <a:cubicBezTo>
                      <a:pt x="8117" y="29578"/>
                      <a:pt x="8291" y="32805"/>
                      <a:pt x="8999" y="35411"/>
                    </a:cubicBezTo>
                    <a:cubicBezTo>
                      <a:pt x="9706" y="37993"/>
                      <a:pt x="10984" y="39979"/>
                      <a:pt x="12871" y="41356"/>
                    </a:cubicBezTo>
                    <a:cubicBezTo>
                      <a:pt x="14745" y="42734"/>
                      <a:pt x="17203" y="43603"/>
                      <a:pt x="20256" y="43975"/>
                    </a:cubicBezTo>
                    <a:cubicBezTo>
                      <a:pt x="22329" y="44223"/>
                      <a:pt x="24178" y="44186"/>
                      <a:pt x="25792" y="43863"/>
                    </a:cubicBezTo>
                    <a:cubicBezTo>
                      <a:pt x="27405" y="43528"/>
                      <a:pt x="28808" y="42945"/>
                      <a:pt x="30012" y="42101"/>
                    </a:cubicBezTo>
                    <a:cubicBezTo>
                      <a:pt x="31191" y="41257"/>
                      <a:pt x="32134" y="40202"/>
                      <a:pt x="32841" y="38924"/>
                    </a:cubicBezTo>
                    <a:cubicBezTo>
                      <a:pt x="33561" y="37645"/>
                      <a:pt x="34033" y="36218"/>
                      <a:pt x="34294" y="34642"/>
                    </a:cubicBezTo>
                    <a:lnTo>
                      <a:pt x="42163" y="35610"/>
                    </a:lnTo>
                    <a:cubicBezTo>
                      <a:pt x="41790" y="38154"/>
                      <a:pt x="41008" y="40450"/>
                      <a:pt x="39829" y="42511"/>
                    </a:cubicBezTo>
                    <a:cubicBezTo>
                      <a:pt x="38650" y="44571"/>
                      <a:pt x="37086" y="46246"/>
                      <a:pt x="35125" y="47550"/>
                    </a:cubicBezTo>
                    <a:cubicBezTo>
                      <a:pt x="33164" y="48865"/>
                      <a:pt x="30868" y="49784"/>
                      <a:pt x="28212" y="50330"/>
                    </a:cubicBezTo>
                    <a:cubicBezTo>
                      <a:pt x="25543" y="50876"/>
                      <a:pt x="22552" y="50938"/>
                      <a:pt x="19263" y="50528"/>
                    </a:cubicBezTo>
                    <a:close/>
                    <a:moveTo>
                      <a:pt x="9383" y="19723"/>
                    </a:moveTo>
                    <a:lnTo>
                      <a:pt x="35448" y="22900"/>
                    </a:lnTo>
                    <a:cubicBezTo>
                      <a:pt x="35783" y="20219"/>
                      <a:pt x="35746" y="17923"/>
                      <a:pt x="35361" y="16024"/>
                    </a:cubicBezTo>
                    <a:cubicBezTo>
                      <a:pt x="34976" y="14113"/>
                      <a:pt x="34306" y="12524"/>
                      <a:pt x="33300" y="11221"/>
                    </a:cubicBezTo>
                    <a:cubicBezTo>
                      <a:pt x="32320" y="9917"/>
                      <a:pt x="31116" y="8925"/>
                      <a:pt x="29676" y="8229"/>
                    </a:cubicBezTo>
                    <a:cubicBezTo>
                      <a:pt x="28249" y="7522"/>
                      <a:pt x="26586" y="7063"/>
                      <a:pt x="24699" y="6827"/>
                    </a:cubicBezTo>
                    <a:cubicBezTo>
                      <a:pt x="21894" y="6492"/>
                      <a:pt x="19449" y="6715"/>
                      <a:pt x="17376" y="7510"/>
                    </a:cubicBezTo>
                    <a:cubicBezTo>
                      <a:pt x="15291" y="8316"/>
                      <a:pt x="13615" y="9719"/>
                      <a:pt x="12312" y="11717"/>
                    </a:cubicBezTo>
                    <a:cubicBezTo>
                      <a:pt x="11009" y="13728"/>
                      <a:pt x="10041" y="16396"/>
                      <a:pt x="9383" y="19723"/>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5" name="Forme libre 224">
                <a:extLst>
                  <a:ext uri="{FF2B5EF4-FFF2-40B4-BE49-F238E27FC236}">
                    <a16:creationId xmlns:a16="http://schemas.microsoft.com/office/drawing/2014/main" id="{BF0A380C-C914-6A4D-731B-878ABE12052F}"/>
                  </a:ext>
                </a:extLst>
              </p:cNvPr>
              <p:cNvSpPr/>
              <p:nvPr/>
            </p:nvSpPr>
            <p:spPr>
              <a:xfrm>
                <a:off x="6314037" y="2437789"/>
                <a:ext cx="24264" cy="63796"/>
              </a:xfrm>
              <a:custGeom>
                <a:avLst/>
                <a:gdLst>
                  <a:gd name="csX0" fmla="*/ 9259 w 24264"/>
                  <a:gd name="csY0" fmla="*/ 63622 h 63796"/>
                  <a:gd name="csX1" fmla="*/ 3661 w 24264"/>
                  <a:gd name="csY1" fmla="*/ 61301 h 63796"/>
                  <a:gd name="csX2" fmla="*/ 1253 w 24264"/>
                  <a:gd name="csY2" fmla="*/ 57094 h 63796"/>
                  <a:gd name="csX3" fmla="*/ 1117 w 24264"/>
                  <a:gd name="csY3" fmla="*/ 51980 h 63796"/>
                  <a:gd name="csX4" fmla="*/ 6181 w 24264"/>
                  <a:gd name="csY4" fmla="*/ 19859 h 63796"/>
                  <a:gd name="csX5" fmla="*/ 0 w 24264"/>
                  <a:gd name="csY5" fmla="*/ 18878 h 63796"/>
                  <a:gd name="csX6" fmla="*/ 1055 w 24264"/>
                  <a:gd name="csY6" fmla="*/ 12139 h 63796"/>
                  <a:gd name="csX7" fmla="*/ 7422 w 24264"/>
                  <a:gd name="csY7" fmla="*/ 13144 h 63796"/>
                  <a:gd name="csX8" fmla="*/ 10997 w 24264"/>
                  <a:gd name="csY8" fmla="*/ 0 h 63796"/>
                  <a:gd name="csX9" fmla="*/ 17364 w 24264"/>
                  <a:gd name="csY9" fmla="*/ 1005 h 63796"/>
                  <a:gd name="csX10" fmla="*/ 15254 w 24264"/>
                  <a:gd name="csY10" fmla="*/ 14373 h 63796"/>
                  <a:gd name="csX11" fmla="*/ 24265 w 24264"/>
                  <a:gd name="csY11" fmla="*/ 15800 h 63796"/>
                  <a:gd name="csX12" fmla="*/ 23197 w 24264"/>
                  <a:gd name="csY12" fmla="*/ 22540 h 63796"/>
                  <a:gd name="csX13" fmla="*/ 14199 w 24264"/>
                  <a:gd name="csY13" fmla="*/ 21125 h 63796"/>
                  <a:gd name="csX14" fmla="*/ 9321 w 24264"/>
                  <a:gd name="csY14" fmla="*/ 52067 h 63796"/>
                  <a:gd name="csX15" fmla="*/ 9594 w 24264"/>
                  <a:gd name="csY15" fmla="*/ 55604 h 63796"/>
                  <a:gd name="csX16" fmla="*/ 12523 w 24264"/>
                  <a:gd name="csY16" fmla="*/ 57230 h 63796"/>
                  <a:gd name="csX17" fmla="*/ 17600 w 24264"/>
                  <a:gd name="csY17" fmla="*/ 58037 h 63796"/>
                  <a:gd name="csX18" fmla="*/ 16781 w 24264"/>
                  <a:gd name="csY18" fmla="*/ 63312 h 63796"/>
                  <a:gd name="csX19" fmla="*/ 14484 w 24264"/>
                  <a:gd name="csY19" fmla="*/ 63697 h 63796"/>
                  <a:gd name="csX20" fmla="*/ 11816 w 24264"/>
                  <a:gd name="csY20" fmla="*/ 63796 h 63796"/>
                  <a:gd name="csX21" fmla="*/ 9259 w 24264"/>
                  <a:gd name="csY21" fmla="*/ 63622 h 637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24264" h="63796">
                    <a:moveTo>
                      <a:pt x="9259" y="63622"/>
                    </a:moveTo>
                    <a:cubicBezTo>
                      <a:pt x="6777" y="63225"/>
                      <a:pt x="4915" y="62456"/>
                      <a:pt x="3661" y="61301"/>
                    </a:cubicBezTo>
                    <a:cubicBezTo>
                      <a:pt x="2420" y="60135"/>
                      <a:pt x="1613" y="58732"/>
                      <a:pt x="1253" y="57094"/>
                    </a:cubicBezTo>
                    <a:cubicBezTo>
                      <a:pt x="893" y="55443"/>
                      <a:pt x="844" y="53743"/>
                      <a:pt x="1117" y="51980"/>
                    </a:cubicBezTo>
                    <a:lnTo>
                      <a:pt x="6181" y="19859"/>
                    </a:lnTo>
                    <a:lnTo>
                      <a:pt x="0" y="18878"/>
                    </a:lnTo>
                    <a:lnTo>
                      <a:pt x="1055" y="12139"/>
                    </a:lnTo>
                    <a:lnTo>
                      <a:pt x="7422" y="13144"/>
                    </a:lnTo>
                    <a:lnTo>
                      <a:pt x="10997" y="0"/>
                    </a:lnTo>
                    <a:lnTo>
                      <a:pt x="17364" y="1005"/>
                    </a:lnTo>
                    <a:lnTo>
                      <a:pt x="15254" y="14373"/>
                    </a:lnTo>
                    <a:lnTo>
                      <a:pt x="24265" y="15800"/>
                    </a:lnTo>
                    <a:lnTo>
                      <a:pt x="23197" y="22540"/>
                    </a:lnTo>
                    <a:lnTo>
                      <a:pt x="14199" y="21125"/>
                    </a:lnTo>
                    <a:lnTo>
                      <a:pt x="9321" y="52067"/>
                    </a:lnTo>
                    <a:cubicBezTo>
                      <a:pt x="9073" y="53581"/>
                      <a:pt x="9172" y="54760"/>
                      <a:pt x="9594" y="55604"/>
                    </a:cubicBezTo>
                    <a:cubicBezTo>
                      <a:pt x="10029" y="56448"/>
                      <a:pt x="10997" y="56994"/>
                      <a:pt x="12523" y="57230"/>
                    </a:cubicBezTo>
                    <a:lnTo>
                      <a:pt x="17600" y="58037"/>
                    </a:lnTo>
                    <a:lnTo>
                      <a:pt x="16781" y="63312"/>
                    </a:lnTo>
                    <a:cubicBezTo>
                      <a:pt x="16123" y="63523"/>
                      <a:pt x="15353" y="63647"/>
                      <a:pt x="14484" y="63697"/>
                    </a:cubicBezTo>
                    <a:cubicBezTo>
                      <a:pt x="13616" y="63746"/>
                      <a:pt x="12710" y="63771"/>
                      <a:pt x="11816" y="63796"/>
                    </a:cubicBezTo>
                    <a:cubicBezTo>
                      <a:pt x="10897" y="63796"/>
                      <a:pt x="10066" y="63746"/>
                      <a:pt x="9259" y="6362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6" name="Forme libre 225">
                <a:extLst>
                  <a:ext uri="{FF2B5EF4-FFF2-40B4-BE49-F238E27FC236}">
                    <a16:creationId xmlns:a16="http://schemas.microsoft.com/office/drawing/2014/main" id="{9CEA1788-7C68-031D-E916-FC5E776F49BB}"/>
                  </a:ext>
                </a:extLst>
              </p:cNvPr>
              <p:cNvSpPr/>
              <p:nvPr/>
            </p:nvSpPr>
            <p:spPr>
              <a:xfrm>
                <a:off x="6376015" y="2449034"/>
                <a:ext cx="44653" cy="66275"/>
              </a:xfrm>
              <a:custGeom>
                <a:avLst/>
                <a:gdLst>
                  <a:gd name="csX0" fmla="*/ 17370 w 44653"/>
                  <a:gd name="csY0" fmla="*/ 65546 h 66275"/>
                  <a:gd name="csX1" fmla="*/ 6088 w 44653"/>
                  <a:gd name="csY1" fmla="*/ 60346 h 66275"/>
                  <a:gd name="csX2" fmla="*/ 540 w 44653"/>
                  <a:gd name="csY2" fmla="*/ 50615 h 66275"/>
                  <a:gd name="csX3" fmla="*/ 1049 w 44653"/>
                  <a:gd name="csY3" fmla="*/ 36130 h 66275"/>
                  <a:gd name="csX4" fmla="*/ 6535 w 44653"/>
                  <a:gd name="csY4" fmla="*/ 22651 h 66275"/>
                  <a:gd name="csX5" fmla="*/ 15633 w 44653"/>
                  <a:gd name="csY5" fmla="*/ 16110 h 66275"/>
                  <a:gd name="csX6" fmla="*/ 28355 w 44653"/>
                  <a:gd name="csY6" fmla="*/ 16061 h 66275"/>
                  <a:gd name="csX7" fmla="*/ 38992 w 44653"/>
                  <a:gd name="csY7" fmla="*/ 21025 h 66275"/>
                  <a:gd name="csX8" fmla="*/ 44142 w 44653"/>
                  <a:gd name="csY8" fmla="*/ 30148 h 66275"/>
                  <a:gd name="csX9" fmla="*/ 43696 w 44653"/>
                  <a:gd name="csY9" fmla="*/ 43391 h 66275"/>
                  <a:gd name="csX10" fmla="*/ 42901 w 44653"/>
                  <a:gd name="csY10" fmla="*/ 47164 h 66275"/>
                  <a:gd name="csX11" fmla="*/ 8843 w 44653"/>
                  <a:gd name="csY11" fmla="*/ 39866 h 66275"/>
                  <a:gd name="csX12" fmla="*/ 8496 w 44653"/>
                  <a:gd name="csY12" fmla="*/ 49560 h 66275"/>
                  <a:gd name="csX13" fmla="*/ 11822 w 44653"/>
                  <a:gd name="csY13" fmla="*/ 55828 h 66275"/>
                  <a:gd name="csX14" fmla="*/ 18947 w 44653"/>
                  <a:gd name="csY14" fmla="*/ 59092 h 66275"/>
                  <a:gd name="csX15" fmla="*/ 24470 w 44653"/>
                  <a:gd name="csY15" fmla="*/ 59477 h 66275"/>
                  <a:gd name="csX16" fmla="*/ 28826 w 44653"/>
                  <a:gd name="csY16" fmla="*/ 58112 h 66275"/>
                  <a:gd name="csX17" fmla="*/ 31942 w 44653"/>
                  <a:gd name="csY17" fmla="*/ 55182 h 66275"/>
                  <a:gd name="csX18" fmla="*/ 33779 w 44653"/>
                  <a:gd name="csY18" fmla="*/ 51062 h 66275"/>
                  <a:gd name="csX19" fmla="*/ 41511 w 44653"/>
                  <a:gd name="csY19" fmla="*/ 52725 h 66275"/>
                  <a:gd name="csX20" fmla="*/ 38569 w 44653"/>
                  <a:gd name="csY20" fmla="*/ 59390 h 66275"/>
                  <a:gd name="csX21" fmla="*/ 33443 w 44653"/>
                  <a:gd name="csY21" fmla="*/ 63995 h 66275"/>
                  <a:gd name="csX22" fmla="*/ 26282 w 44653"/>
                  <a:gd name="csY22" fmla="*/ 66142 h 66275"/>
                  <a:gd name="csX23" fmla="*/ 17370 w 44653"/>
                  <a:gd name="csY23" fmla="*/ 65546 h 66275"/>
                  <a:gd name="csX24" fmla="*/ 10296 w 44653"/>
                  <a:gd name="csY24" fmla="*/ 33958 h 66275"/>
                  <a:gd name="csX25" fmla="*/ 35963 w 44653"/>
                  <a:gd name="csY25" fmla="*/ 39469 h 66275"/>
                  <a:gd name="csX26" fmla="*/ 36497 w 44653"/>
                  <a:gd name="csY26" fmla="*/ 32618 h 66275"/>
                  <a:gd name="csX27" fmla="*/ 34871 w 44653"/>
                  <a:gd name="csY27" fmla="*/ 27641 h 66275"/>
                  <a:gd name="csX28" fmla="*/ 31532 w 44653"/>
                  <a:gd name="csY28" fmla="*/ 24327 h 66275"/>
                  <a:gd name="csX29" fmla="*/ 26704 w 44653"/>
                  <a:gd name="csY29" fmla="*/ 22490 h 66275"/>
                  <a:gd name="csX30" fmla="*/ 19331 w 44653"/>
                  <a:gd name="csY30" fmla="*/ 22515 h 66275"/>
                  <a:gd name="csX31" fmla="*/ 13932 w 44653"/>
                  <a:gd name="csY31" fmla="*/ 26263 h 66275"/>
                  <a:gd name="csX32" fmla="*/ 10296 w 44653"/>
                  <a:gd name="csY32" fmla="*/ 33958 h 66275"/>
                  <a:gd name="csX33" fmla="*/ 24433 w 44653"/>
                  <a:gd name="csY33" fmla="*/ 10227 h 66275"/>
                  <a:gd name="csX34" fmla="*/ 34722 w 44653"/>
                  <a:gd name="csY34" fmla="*/ 0 h 66275"/>
                  <a:gd name="csX35" fmla="*/ 43733 w 44653"/>
                  <a:gd name="csY35" fmla="*/ 1924 h 66275"/>
                  <a:gd name="csX36" fmla="*/ 43782 w 44653"/>
                  <a:gd name="csY36" fmla="*/ 2222 h 66275"/>
                  <a:gd name="csX37" fmla="*/ 31284 w 44653"/>
                  <a:gd name="csY37" fmla="*/ 11692 h 66275"/>
                  <a:gd name="csX38" fmla="*/ 24433 w 44653"/>
                  <a:gd name="csY38" fmla="*/ 10227 h 662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44653" h="66275">
                    <a:moveTo>
                      <a:pt x="17370" y="65546"/>
                    </a:moveTo>
                    <a:cubicBezTo>
                      <a:pt x="12691" y="64541"/>
                      <a:pt x="8930" y="62803"/>
                      <a:pt x="6088" y="60346"/>
                    </a:cubicBezTo>
                    <a:cubicBezTo>
                      <a:pt x="3258" y="57888"/>
                      <a:pt x="1396" y="54636"/>
                      <a:pt x="540" y="50615"/>
                    </a:cubicBezTo>
                    <a:cubicBezTo>
                      <a:pt x="-329" y="46606"/>
                      <a:pt x="-143" y="41778"/>
                      <a:pt x="1049" y="36130"/>
                    </a:cubicBezTo>
                    <a:cubicBezTo>
                      <a:pt x="2290" y="30421"/>
                      <a:pt x="4115" y="25928"/>
                      <a:pt x="6535" y="22651"/>
                    </a:cubicBezTo>
                    <a:cubicBezTo>
                      <a:pt x="8980" y="19362"/>
                      <a:pt x="11996" y="17190"/>
                      <a:pt x="15633" y="16110"/>
                    </a:cubicBezTo>
                    <a:cubicBezTo>
                      <a:pt x="19245" y="15043"/>
                      <a:pt x="23502" y="15018"/>
                      <a:pt x="28355" y="16061"/>
                    </a:cubicBezTo>
                    <a:cubicBezTo>
                      <a:pt x="32798" y="17016"/>
                      <a:pt x="36348" y="18680"/>
                      <a:pt x="38992" y="21025"/>
                    </a:cubicBezTo>
                    <a:cubicBezTo>
                      <a:pt x="41611" y="23384"/>
                      <a:pt x="43336" y="26425"/>
                      <a:pt x="44142" y="30148"/>
                    </a:cubicBezTo>
                    <a:cubicBezTo>
                      <a:pt x="44949" y="33872"/>
                      <a:pt x="44800" y="38278"/>
                      <a:pt x="43696" y="43391"/>
                    </a:cubicBezTo>
                    <a:lnTo>
                      <a:pt x="42901" y="47164"/>
                    </a:lnTo>
                    <a:lnTo>
                      <a:pt x="8843" y="39866"/>
                    </a:lnTo>
                    <a:cubicBezTo>
                      <a:pt x="8148" y="43689"/>
                      <a:pt x="8049" y="46904"/>
                      <a:pt x="8496" y="49560"/>
                    </a:cubicBezTo>
                    <a:cubicBezTo>
                      <a:pt x="8968" y="52191"/>
                      <a:pt x="10072" y="54289"/>
                      <a:pt x="11822" y="55828"/>
                    </a:cubicBezTo>
                    <a:cubicBezTo>
                      <a:pt x="13560" y="57354"/>
                      <a:pt x="15943" y="58447"/>
                      <a:pt x="18947" y="59092"/>
                    </a:cubicBezTo>
                    <a:cubicBezTo>
                      <a:pt x="20995" y="59539"/>
                      <a:pt x="22819" y="59663"/>
                      <a:pt x="24470" y="59477"/>
                    </a:cubicBezTo>
                    <a:cubicBezTo>
                      <a:pt x="26108" y="59291"/>
                      <a:pt x="27560" y="58844"/>
                      <a:pt x="28826" y="58112"/>
                    </a:cubicBezTo>
                    <a:cubicBezTo>
                      <a:pt x="30080" y="57367"/>
                      <a:pt x="31122" y="56399"/>
                      <a:pt x="31942" y="55182"/>
                    </a:cubicBezTo>
                    <a:cubicBezTo>
                      <a:pt x="32773" y="53991"/>
                      <a:pt x="33369" y="52613"/>
                      <a:pt x="33779" y="51062"/>
                    </a:cubicBezTo>
                    <a:lnTo>
                      <a:pt x="41511" y="52725"/>
                    </a:lnTo>
                    <a:cubicBezTo>
                      <a:pt x="40915" y="55232"/>
                      <a:pt x="39947" y="57454"/>
                      <a:pt x="38569" y="59390"/>
                    </a:cubicBezTo>
                    <a:cubicBezTo>
                      <a:pt x="37217" y="61326"/>
                      <a:pt x="35504" y="62865"/>
                      <a:pt x="33443" y="63995"/>
                    </a:cubicBezTo>
                    <a:cubicBezTo>
                      <a:pt x="31371" y="65124"/>
                      <a:pt x="29000" y="65832"/>
                      <a:pt x="26282" y="66142"/>
                    </a:cubicBezTo>
                    <a:cubicBezTo>
                      <a:pt x="23576" y="66440"/>
                      <a:pt x="20610" y="66241"/>
                      <a:pt x="17370" y="65546"/>
                    </a:cubicBezTo>
                    <a:close/>
                    <a:moveTo>
                      <a:pt x="10296" y="33958"/>
                    </a:moveTo>
                    <a:lnTo>
                      <a:pt x="35963" y="39469"/>
                    </a:lnTo>
                    <a:cubicBezTo>
                      <a:pt x="36534" y="36826"/>
                      <a:pt x="36720" y="34542"/>
                      <a:pt x="36497" y="32618"/>
                    </a:cubicBezTo>
                    <a:cubicBezTo>
                      <a:pt x="36273" y="30682"/>
                      <a:pt x="35752" y="29019"/>
                      <a:pt x="34871" y="27641"/>
                    </a:cubicBezTo>
                    <a:cubicBezTo>
                      <a:pt x="34014" y="26263"/>
                      <a:pt x="32885" y="25159"/>
                      <a:pt x="31532" y="24327"/>
                    </a:cubicBezTo>
                    <a:cubicBezTo>
                      <a:pt x="30167" y="23508"/>
                      <a:pt x="28553" y="22900"/>
                      <a:pt x="26704" y="22490"/>
                    </a:cubicBezTo>
                    <a:cubicBezTo>
                      <a:pt x="23936" y="21894"/>
                      <a:pt x="21479" y="21907"/>
                      <a:pt x="19331" y="22515"/>
                    </a:cubicBezTo>
                    <a:cubicBezTo>
                      <a:pt x="17197" y="23135"/>
                      <a:pt x="15384" y="24377"/>
                      <a:pt x="13932" y="26263"/>
                    </a:cubicBezTo>
                    <a:cubicBezTo>
                      <a:pt x="12443" y="28137"/>
                      <a:pt x="11239" y="30707"/>
                      <a:pt x="10296" y="33958"/>
                    </a:cubicBezTo>
                    <a:close/>
                    <a:moveTo>
                      <a:pt x="24433" y="10227"/>
                    </a:moveTo>
                    <a:lnTo>
                      <a:pt x="34722" y="0"/>
                    </a:lnTo>
                    <a:lnTo>
                      <a:pt x="43733" y="1924"/>
                    </a:lnTo>
                    <a:lnTo>
                      <a:pt x="43782" y="2222"/>
                    </a:lnTo>
                    <a:lnTo>
                      <a:pt x="31284" y="11692"/>
                    </a:lnTo>
                    <a:lnTo>
                      <a:pt x="24433" y="10227"/>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7" name="Forme libre 226">
                <a:extLst>
                  <a:ext uri="{FF2B5EF4-FFF2-40B4-BE49-F238E27FC236}">
                    <a16:creationId xmlns:a16="http://schemas.microsoft.com/office/drawing/2014/main" id="{E88CBD92-855A-8F3A-9A36-2ED4BBC2EC96}"/>
                  </a:ext>
                </a:extLst>
              </p:cNvPr>
              <p:cNvSpPr/>
              <p:nvPr/>
            </p:nvSpPr>
            <p:spPr>
              <a:xfrm>
                <a:off x="6433666" y="2477555"/>
                <a:ext cx="48624" cy="69953"/>
              </a:xfrm>
              <a:custGeom>
                <a:avLst/>
                <a:gdLst>
                  <a:gd name="csX0" fmla="*/ 24533 w 48624"/>
                  <a:gd name="csY0" fmla="*/ 67918 h 69953"/>
                  <a:gd name="csX1" fmla="*/ 30094 w 48624"/>
                  <a:gd name="csY1" fmla="*/ 46607 h 69953"/>
                  <a:gd name="csX2" fmla="*/ 29560 w 48624"/>
                  <a:gd name="csY2" fmla="*/ 46471 h 69953"/>
                  <a:gd name="csX3" fmla="*/ 24744 w 48624"/>
                  <a:gd name="csY3" fmla="*/ 49450 h 69953"/>
                  <a:gd name="csX4" fmla="*/ 19283 w 48624"/>
                  <a:gd name="csY4" fmla="*/ 50455 h 69953"/>
                  <a:gd name="csX5" fmla="*/ 13474 w 48624"/>
                  <a:gd name="csY5" fmla="*/ 49710 h 69953"/>
                  <a:gd name="csX6" fmla="*/ 4612 w 48624"/>
                  <a:gd name="csY6" fmla="*/ 44634 h 69953"/>
                  <a:gd name="csX7" fmla="*/ 281 w 48624"/>
                  <a:gd name="csY7" fmla="*/ 34990 h 69953"/>
                  <a:gd name="csX8" fmla="*/ 1497 w 48624"/>
                  <a:gd name="csY8" fmla="*/ 20779 h 69953"/>
                  <a:gd name="csX9" fmla="*/ 7467 w 48624"/>
                  <a:gd name="csY9" fmla="*/ 7151 h 69953"/>
                  <a:gd name="csX10" fmla="*/ 15994 w 48624"/>
                  <a:gd name="csY10" fmla="*/ 759 h 69953"/>
                  <a:gd name="csX11" fmla="*/ 26606 w 48624"/>
                  <a:gd name="csY11" fmla="*/ 759 h 69953"/>
                  <a:gd name="csX12" fmla="*/ 34574 w 48624"/>
                  <a:gd name="csY12" fmla="*/ 4867 h 69953"/>
                  <a:gd name="csX13" fmla="*/ 39216 w 48624"/>
                  <a:gd name="csY13" fmla="*/ 12326 h 69953"/>
                  <a:gd name="csX14" fmla="*/ 39824 w 48624"/>
                  <a:gd name="csY14" fmla="*/ 12488 h 69953"/>
                  <a:gd name="csX15" fmla="*/ 42294 w 48624"/>
                  <a:gd name="csY15" fmla="*/ 5984 h 69953"/>
                  <a:gd name="csX16" fmla="*/ 48624 w 48624"/>
                  <a:gd name="csY16" fmla="*/ 7622 h 69953"/>
                  <a:gd name="csX17" fmla="*/ 32390 w 48624"/>
                  <a:gd name="csY17" fmla="*/ 69954 h 69953"/>
                  <a:gd name="csX18" fmla="*/ 24533 w 48624"/>
                  <a:gd name="csY18" fmla="*/ 67918 h 69953"/>
                  <a:gd name="csX19" fmla="*/ 17756 w 48624"/>
                  <a:gd name="csY19" fmla="*/ 43492 h 69953"/>
                  <a:gd name="csX20" fmla="*/ 22783 w 48624"/>
                  <a:gd name="csY20" fmla="*/ 43939 h 69953"/>
                  <a:gd name="csX21" fmla="*/ 27388 w 48624"/>
                  <a:gd name="csY21" fmla="*/ 42189 h 69953"/>
                  <a:gd name="csX22" fmla="*/ 31372 w 48624"/>
                  <a:gd name="csY22" fmla="*/ 37659 h 69953"/>
                  <a:gd name="csX23" fmla="*/ 34487 w 48624"/>
                  <a:gd name="csY23" fmla="*/ 29752 h 69953"/>
                  <a:gd name="csX24" fmla="*/ 34822 w 48624"/>
                  <a:gd name="csY24" fmla="*/ 28412 h 69953"/>
                  <a:gd name="csX25" fmla="*/ 35977 w 48624"/>
                  <a:gd name="csY25" fmla="*/ 18718 h 69953"/>
                  <a:gd name="csX26" fmla="*/ 33408 w 48624"/>
                  <a:gd name="csY26" fmla="*/ 11917 h 69953"/>
                  <a:gd name="csX27" fmla="*/ 26693 w 48624"/>
                  <a:gd name="csY27" fmla="*/ 8106 h 69953"/>
                  <a:gd name="csX28" fmla="*/ 19531 w 48624"/>
                  <a:gd name="csY28" fmla="*/ 7957 h 69953"/>
                  <a:gd name="csX29" fmla="*/ 14020 w 48624"/>
                  <a:gd name="csY29" fmla="*/ 12190 h 69953"/>
                  <a:gd name="csX30" fmla="*/ 10024 w 48624"/>
                  <a:gd name="csY30" fmla="*/ 21672 h 69953"/>
                  <a:gd name="csX31" fmla="*/ 9527 w 48624"/>
                  <a:gd name="csY31" fmla="*/ 23547 h 69953"/>
                  <a:gd name="csX32" fmla="*/ 8398 w 48624"/>
                  <a:gd name="csY32" fmla="*/ 33389 h 69953"/>
                  <a:gd name="csX33" fmla="*/ 11079 w 48624"/>
                  <a:gd name="csY33" fmla="*/ 39893 h 69953"/>
                  <a:gd name="csX34" fmla="*/ 17757 w 48624"/>
                  <a:gd name="csY34" fmla="*/ 43492 h 699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48624" h="69953">
                    <a:moveTo>
                      <a:pt x="24533" y="67918"/>
                    </a:moveTo>
                    <a:lnTo>
                      <a:pt x="30094" y="46607"/>
                    </a:lnTo>
                    <a:lnTo>
                      <a:pt x="29560" y="46471"/>
                    </a:lnTo>
                    <a:cubicBezTo>
                      <a:pt x="28071" y="47787"/>
                      <a:pt x="26469" y="48792"/>
                      <a:pt x="24744" y="49450"/>
                    </a:cubicBezTo>
                    <a:cubicBezTo>
                      <a:pt x="23007" y="50120"/>
                      <a:pt x="21194" y="50443"/>
                      <a:pt x="19283" y="50455"/>
                    </a:cubicBezTo>
                    <a:cubicBezTo>
                      <a:pt x="17372" y="50468"/>
                      <a:pt x="15448" y="50219"/>
                      <a:pt x="13474" y="49710"/>
                    </a:cubicBezTo>
                    <a:cubicBezTo>
                      <a:pt x="9863" y="48755"/>
                      <a:pt x="6909" y="47067"/>
                      <a:pt x="4612" y="44634"/>
                    </a:cubicBezTo>
                    <a:cubicBezTo>
                      <a:pt x="2329" y="42201"/>
                      <a:pt x="876" y="38987"/>
                      <a:pt x="281" y="34990"/>
                    </a:cubicBezTo>
                    <a:cubicBezTo>
                      <a:pt x="-340" y="30981"/>
                      <a:pt x="70" y="26252"/>
                      <a:pt x="1497" y="20779"/>
                    </a:cubicBezTo>
                    <a:cubicBezTo>
                      <a:pt x="2999" y="14958"/>
                      <a:pt x="5010" y="10415"/>
                      <a:pt x="7467" y="7151"/>
                    </a:cubicBezTo>
                    <a:cubicBezTo>
                      <a:pt x="9937" y="3886"/>
                      <a:pt x="12779" y="1764"/>
                      <a:pt x="15994" y="759"/>
                    </a:cubicBezTo>
                    <a:cubicBezTo>
                      <a:pt x="19209" y="-247"/>
                      <a:pt x="22746" y="-259"/>
                      <a:pt x="26606" y="759"/>
                    </a:cubicBezTo>
                    <a:cubicBezTo>
                      <a:pt x="29758" y="1578"/>
                      <a:pt x="32415" y="2956"/>
                      <a:pt x="34574" y="4867"/>
                    </a:cubicBezTo>
                    <a:cubicBezTo>
                      <a:pt x="36746" y="6803"/>
                      <a:pt x="38285" y="9286"/>
                      <a:pt x="39216" y="12326"/>
                    </a:cubicBezTo>
                    <a:lnTo>
                      <a:pt x="39824" y="12488"/>
                    </a:lnTo>
                    <a:lnTo>
                      <a:pt x="42294" y="5984"/>
                    </a:lnTo>
                    <a:lnTo>
                      <a:pt x="48624" y="7622"/>
                    </a:lnTo>
                    <a:lnTo>
                      <a:pt x="32390" y="69954"/>
                    </a:lnTo>
                    <a:lnTo>
                      <a:pt x="24533" y="67918"/>
                    </a:lnTo>
                    <a:close/>
                    <a:moveTo>
                      <a:pt x="17756" y="43492"/>
                    </a:moveTo>
                    <a:cubicBezTo>
                      <a:pt x="19482" y="43939"/>
                      <a:pt x="21157" y="44088"/>
                      <a:pt x="22783" y="43939"/>
                    </a:cubicBezTo>
                    <a:cubicBezTo>
                      <a:pt x="24421" y="43790"/>
                      <a:pt x="25961" y="43219"/>
                      <a:pt x="27388" y="42189"/>
                    </a:cubicBezTo>
                    <a:cubicBezTo>
                      <a:pt x="28840" y="41171"/>
                      <a:pt x="30168" y="39657"/>
                      <a:pt x="31372" y="37659"/>
                    </a:cubicBezTo>
                    <a:cubicBezTo>
                      <a:pt x="32601" y="35660"/>
                      <a:pt x="33631" y="33017"/>
                      <a:pt x="34487" y="29752"/>
                    </a:cubicBezTo>
                    <a:lnTo>
                      <a:pt x="34822" y="28412"/>
                    </a:lnTo>
                    <a:cubicBezTo>
                      <a:pt x="35778" y="24726"/>
                      <a:pt x="36175" y="21499"/>
                      <a:pt x="35977" y="18718"/>
                    </a:cubicBezTo>
                    <a:cubicBezTo>
                      <a:pt x="35791" y="15938"/>
                      <a:pt x="34922" y="13667"/>
                      <a:pt x="33408" y="11917"/>
                    </a:cubicBezTo>
                    <a:cubicBezTo>
                      <a:pt x="31906" y="10142"/>
                      <a:pt x="29659" y="8888"/>
                      <a:pt x="26693" y="8106"/>
                    </a:cubicBezTo>
                    <a:cubicBezTo>
                      <a:pt x="24012" y="7411"/>
                      <a:pt x="21641" y="7362"/>
                      <a:pt x="19531" y="7957"/>
                    </a:cubicBezTo>
                    <a:cubicBezTo>
                      <a:pt x="17459" y="8566"/>
                      <a:pt x="15609" y="9968"/>
                      <a:pt x="14020" y="12190"/>
                    </a:cubicBezTo>
                    <a:cubicBezTo>
                      <a:pt x="12419" y="14399"/>
                      <a:pt x="11091" y="17564"/>
                      <a:pt x="10024" y="21672"/>
                    </a:cubicBezTo>
                    <a:lnTo>
                      <a:pt x="9527" y="23547"/>
                    </a:lnTo>
                    <a:cubicBezTo>
                      <a:pt x="8522" y="27407"/>
                      <a:pt x="8150" y="30683"/>
                      <a:pt x="8398" y="33389"/>
                    </a:cubicBezTo>
                    <a:cubicBezTo>
                      <a:pt x="8646" y="36082"/>
                      <a:pt x="9552" y="38254"/>
                      <a:pt x="11079" y="39893"/>
                    </a:cubicBezTo>
                    <a:cubicBezTo>
                      <a:pt x="12618" y="41531"/>
                      <a:pt x="14852" y="42723"/>
                      <a:pt x="17757" y="43492"/>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8" name="Forme libre 227">
                <a:extLst>
                  <a:ext uri="{FF2B5EF4-FFF2-40B4-BE49-F238E27FC236}">
                    <a16:creationId xmlns:a16="http://schemas.microsoft.com/office/drawing/2014/main" id="{A2686CCD-86D3-7167-731F-A66AB26621AC}"/>
                  </a:ext>
                </a:extLst>
              </p:cNvPr>
              <p:cNvSpPr/>
              <p:nvPr/>
            </p:nvSpPr>
            <p:spPr>
              <a:xfrm>
                <a:off x="6492636" y="2491246"/>
                <a:ext cx="48932" cy="57962"/>
              </a:xfrm>
              <a:custGeom>
                <a:avLst/>
                <a:gdLst>
                  <a:gd name="csX0" fmla="*/ 11288 w 48932"/>
                  <a:gd name="csY0" fmla="*/ 51931 h 57962"/>
                  <a:gd name="csX1" fmla="*/ 1582 w 48932"/>
                  <a:gd name="csY1" fmla="*/ 45191 h 57962"/>
                  <a:gd name="csX2" fmla="*/ 1222 w 48932"/>
                  <a:gd name="csY2" fmla="*/ 31973 h 57962"/>
                  <a:gd name="csX3" fmla="*/ 11064 w 48932"/>
                  <a:gd name="csY3" fmla="*/ 0 h 57962"/>
                  <a:gd name="csX4" fmla="*/ 18809 w 48932"/>
                  <a:gd name="csY4" fmla="*/ 2383 h 57962"/>
                  <a:gd name="csX5" fmla="*/ 9302 w 48932"/>
                  <a:gd name="csY5" fmla="*/ 33301 h 57962"/>
                  <a:gd name="csX6" fmla="*/ 8545 w 48932"/>
                  <a:gd name="csY6" fmla="*/ 38265 h 57962"/>
                  <a:gd name="csX7" fmla="*/ 9674 w 48932"/>
                  <a:gd name="csY7" fmla="*/ 41803 h 57962"/>
                  <a:gd name="csX8" fmla="*/ 12343 w 48932"/>
                  <a:gd name="csY8" fmla="*/ 44248 h 57962"/>
                  <a:gd name="csX9" fmla="*/ 16129 w 48932"/>
                  <a:gd name="csY9" fmla="*/ 45898 h 57962"/>
                  <a:gd name="csX10" fmla="*/ 22781 w 48932"/>
                  <a:gd name="csY10" fmla="*/ 46209 h 57962"/>
                  <a:gd name="csX11" fmla="*/ 28826 w 48932"/>
                  <a:gd name="csY11" fmla="*/ 43007 h 57962"/>
                  <a:gd name="csX12" fmla="*/ 32822 w 48932"/>
                  <a:gd name="csY12" fmla="*/ 36478 h 57962"/>
                  <a:gd name="csX13" fmla="*/ 41163 w 48932"/>
                  <a:gd name="csY13" fmla="*/ 9259 h 57962"/>
                  <a:gd name="csX14" fmla="*/ 48933 w 48932"/>
                  <a:gd name="csY14" fmla="*/ 11630 h 57962"/>
                  <a:gd name="csX15" fmla="*/ 34684 w 48932"/>
                  <a:gd name="csY15" fmla="*/ 57963 h 57962"/>
                  <a:gd name="csX16" fmla="*/ 28428 w 48932"/>
                  <a:gd name="csY16" fmla="*/ 56039 h 57962"/>
                  <a:gd name="csX17" fmla="*/ 29881 w 48932"/>
                  <a:gd name="csY17" fmla="*/ 48865 h 57962"/>
                  <a:gd name="csX18" fmla="*/ 29248 w 48932"/>
                  <a:gd name="csY18" fmla="*/ 48679 h 57962"/>
                  <a:gd name="csX19" fmla="*/ 23662 w 48932"/>
                  <a:gd name="csY19" fmla="*/ 51968 h 57962"/>
                  <a:gd name="csX20" fmla="*/ 17667 w 48932"/>
                  <a:gd name="csY20" fmla="*/ 52973 h 57962"/>
                  <a:gd name="csX21" fmla="*/ 11288 w 48932"/>
                  <a:gd name="csY21" fmla="*/ 51931 h 579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48932" h="57962">
                    <a:moveTo>
                      <a:pt x="11288" y="51931"/>
                    </a:moveTo>
                    <a:cubicBezTo>
                      <a:pt x="6832" y="50565"/>
                      <a:pt x="3593" y="48319"/>
                      <a:pt x="1582" y="45191"/>
                    </a:cubicBezTo>
                    <a:cubicBezTo>
                      <a:pt x="-404" y="42076"/>
                      <a:pt x="-516" y="37669"/>
                      <a:pt x="1222" y="31973"/>
                    </a:cubicBezTo>
                    <a:lnTo>
                      <a:pt x="11064" y="0"/>
                    </a:lnTo>
                    <a:lnTo>
                      <a:pt x="18809" y="2383"/>
                    </a:lnTo>
                    <a:lnTo>
                      <a:pt x="9302" y="33301"/>
                    </a:lnTo>
                    <a:cubicBezTo>
                      <a:pt x="8694" y="35237"/>
                      <a:pt x="8446" y="36888"/>
                      <a:pt x="8545" y="38265"/>
                    </a:cubicBezTo>
                    <a:cubicBezTo>
                      <a:pt x="8632" y="39643"/>
                      <a:pt x="9004" y="40822"/>
                      <a:pt x="9674" y="41803"/>
                    </a:cubicBezTo>
                    <a:cubicBezTo>
                      <a:pt x="10345" y="42783"/>
                      <a:pt x="11226" y="43590"/>
                      <a:pt x="12343" y="44248"/>
                    </a:cubicBezTo>
                    <a:cubicBezTo>
                      <a:pt x="13460" y="44918"/>
                      <a:pt x="14713" y="45464"/>
                      <a:pt x="16129" y="45898"/>
                    </a:cubicBezTo>
                    <a:cubicBezTo>
                      <a:pt x="18350" y="46594"/>
                      <a:pt x="20572" y="46693"/>
                      <a:pt x="22781" y="46209"/>
                    </a:cubicBezTo>
                    <a:cubicBezTo>
                      <a:pt x="24978" y="45725"/>
                      <a:pt x="27001" y="44670"/>
                      <a:pt x="28826" y="43007"/>
                    </a:cubicBezTo>
                    <a:cubicBezTo>
                      <a:pt x="30650" y="41343"/>
                      <a:pt x="31978" y="39171"/>
                      <a:pt x="32822" y="36478"/>
                    </a:cubicBezTo>
                    <a:lnTo>
                      <a:pt x="41163" y="9259"/>
                    </a:lnTo>
                    <a:lnTo>
                      <a:pt x="48933" y="11630"/>
                    </a:lnTo>
                    <a:lnTo>
                      <a:pt x="34684" y="57963"/>
                    </a:lnTo>
                    <a:lnTo>
                      <a:pt x="28428" y="56039"/>
                    </a:lnTo>
                    <a:lnTo>
                      <a:pt x="29881" y="48865"/>
                    </a:lnTo>
                    <a:lnTo>
                      <a:pt x="29248" y="48679"/>
                    </a:lnTo>
                    <a:cubicBezTo>
                      <a:pt x="27448" y="50180"/>
                      <a:pt x="25574" y="51285"/>
                      <a:pt x="23662" y="51968"/>
                    </a:cubicBezTo>
                    <a:cubicBezTo>
                      <a:pt x="21739" y="52675"/>
                      <a:pt x="19740" y="53010"/>
                      <a:pt x="17667" y="52973"/>
                    </a:cubicBezTo>
                    <a:cubicBezTo>
                      <a:pt x="15582" y="52948"/>
                      <a:pt x="13460" y="52601"/>
                      <a:pt x="11288" y="51931"/>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59" name="Forme libre 228">
                <a:extLst>
                  <a:ext uri="{FF2B5EF4-FFF2-40B4-BE49-F238E27FC236}">
                    <a16:creationId xmlns:a16="http://schemas.microsoft.com/office/drawing/2014/main" id="{1C182AB8-9975-45A0-6812-C982CF80B177}"/>
                  </a:ext>
                </a:extLst>
              </p:cNvPr>
              <p:cNvSpPr/>
              <p:nvPr/>
            </p:nvSpPr>
            <p:spPr>
              <a:xfrm>
                <a:off x="6547377" y="2492785"/>
                <a:ext cx="28608" cy="65806"/>
              </a:xfrm>
              <a:custGeom>
                <a:avLst/>
                <a:gdLst>
                  <a:gd name="csX0" fmla="*/ 0 w 28608"/>
                  <a:gd name="csY0" fmla="*/ 63262 h 65806"/>
                  <a:gd name="csX1" fmla="*/ 15204 w 28608"/>
                  <a:gd name="csY1" fmla="*/ 17240 h 65806"/>
                  <a:gd name="csX2" fmla="*/ 22912 w 28608"/>
                  <a:gd name="csY2" fmla="*/ 19784 h 65806"/>
                  <a:gd name="csX3" fmla="*/ 7708 w 28608"/>
                  <a:gd name="csY3" fmla="*/ 65807 h 65806"/>
                  <a:gd name="csX4" fmla="*/ 0 w 28608"/>
                  <a:gd name="csY4" fmla="*/ 63262 h 65806"/>
                  <a:gd name="csX5" fmla="*/ 18071 w 28608"/>
                  <a:gd name="csY5" fmla="*/ 8576 h 65806"/>
                  <a:gd name="csX6" fmla="*/ 20914 w 28608"/>
                  <a:gd name="csY6" fmla="*/ 0 h 65806"/>
                  <a:gd name="csX7" fmla="*/ 28609 w 28608"/>
                  <a:gd name="csY7" fmla="*/ 2544 h 65806"/>
                  <a:gd name="csX8" fmla="*/ 25779 w 28608"/>
                  <a:gd name="csY8" fmla="*/ 11133 h 65806"/>
                  <a:gd name="csX9" fmla="*/ 18072 w 28608"/>
                  <a:gd name="csY9" fmla="*/ 8576 h 658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8608" h="65806">
                    <a:moveTo>
                      <a:pt x="0" y="63262"/>
                    </a:moveTo>
                    <a:lnTo>
                      <a:pt x="15204" y="17240"/>
                    </a:lnTo>
                    <a:lnTo>
                      <a:pt x="22912" y="19784"/>
                    </a:lnTo>
                    <a:lnTo>
                      <a:pt x="7708" y="65807"/>
                    </a:lnTo>
                    <a:lnTo>
                      <a:pt x="0" y="63262"/>
                    </a:lnTo>
                    <a:close/>
                    <a:moveTo>
                      <a:pt x="18071" y="8576"/>
                    </a:moveTo>
                    <a:lnTo>
                      <a:pt x="20914" y="0"/>
                    </a:lnTo>
                    <a:lnTo>
                      <a:pt x="28609" y="2544"/>
                    </a:lnTo>
                    <a:lnTo>
                      <a:pt x="25779" y="11133"/>
                    </a:lnTo>
                    <a:lnTo>
                      <a:pt x="18072" y="8576"/>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60" name="Forme libre 229">
                <a:extLst>
                  <a:ext uri="{FF2B5EF4-FFF2-40B4-BE49-F238E27FC236}">
                    <a16:creationId xmlns:a16="http://schemas.microsoft.com/office/drawing/2014/main" id="{BCBAC83E-2789-B007-0A95-164374EE251F}"/>
                  </a:ext>
                </a:extLst>
              </p:cNvPr>
              <p:cNvSpPr/>
              <p:nvPr/>
            </p:nvSpPr>
            <p:spPr>
              <a:xfrm>
                <a:off x="6578267" y="2508474"/>
                <a:ext cx="30672" cy="63263"/>
              </a:xfrm>
              <a:custGeom>
                <a:avLst/>
                <a:gdLst>
                  <a:gd name="csX0" fmla="*/ 6594 w 30672"/>
                  <a:gd name="csY0" fmla="*/ 62058 h 63263"/>
                  <a:gd name="csX1" fmla="*/ 1554 w 30672"/>
                  <a:gd name="csY1" fmla="*/ 58670 h 63263"/>
                  <a:gd name="csX2" fmla="*/ 3 w 30672"/>
                  <a:gd name="csY2" fmla="*/ 54078 h 63263"/>
                  <a:gd name="csX3" fmla="*/ 872 w 30672"/>
                  <a:gd name="csY3" fmla="*/ 49039 h 63263"/>
                  <a:gd name="csX4" fmla="*/ 12142 w 30672"/>
                  <a:gd name="csY4" fmla="*/ 18531 h 63263"/>
                  <a:gd name="csX5" fmla="*/ 6258 w 30672"/>
                  <a:gd name="csY5" fmla="*/ 16359 h 63263"/>
                  <a:gd name="csX6" fmla="*/ 8617 w 30672"/>
                  <a:gd name="csY6" fmla="*/ 9954 h 63263"/>
                  <a:gd name="csX7" fmla="*/ 14674 w 30672"/>
                  <a:gd name="csY7" fmla="*/ 12201 h 63263"/>
                  <a:gd name="csX8" fmla="*/ 20755 w 30672"/>
                  <a:gd name="csY8" fmla="*/ 0 h 63263"/>
                  <a:gd name="csX9" fmla="*/ 26800 w 30672"/>
                  <a:gd name="csY9" fmla="*/ 2222 h 63263"/>
                  <a:gd name="csX10" fmla="*/ 22121 w 30672"/>
                  <a:gd name="csY10" fmla="*/ 14944 h 63263"/>
                  <a:gd name="csX11" fmla="*/ 30672 w 30672"/>
                  <a:gd name="csY11" fmla="*/ 18096 h 63263"/>
                  <a:gd name="csX12" fmla="*/ 28314 w 30672"/>
                  <a:gd name="csY12" fmla="*/ 24488 h 63263"/>
                  <a:gd name="csX13" fmla="*/ 19750 w 30672"/>
                  <a:gd name="csY13" fmla="*/ 21336 h 63263"/>
                  <a:gd name="csX14" fmla="*/ 8890 w 30672"/>
                  <a:gd name="csY14" fmla="*/ 50727 h 63263"/>
                  <a:gd name="csX15" fmla="*/ 8480 w 30672"/>
                  <a:gd name="csY15" fmla="*/ 54252 h 63263"/>
                  <a:gd name="csX16" fmla="*/ 11025 w 30672"/>
                  <a:gd name="csY16" fmla="*/ 56424 h 63263"/>
                  <a:gd name="csX17" fmla="*/ 15865 w 30672"/>
                  <a:gd name="csY17" fmla="*/ 58211 h 63263"/>
                  <a:gd name="csX18" fmla="*/ 14016 w 30672"/>
                  <a:gd name="csY18" fmla="*/ 63213 h 63263"/>
                  <a:gd name="csX19" fmla="*/ 11682 w 30672"/>
                  <a:gd name="csY19" fmla="*/ 63138 h 63263"/>
                  <a:gd name="csX20" fmla="*/ 9051 w 30672"/>
                  <a:gd name="csY20" fmla="*/ 62716 h 63263"/>
                  <a:gd name="csX21" fmla="*/ 6594 w 30672"/>
                  <a:gd name="csY21" fmla="*/ 62058 h 632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0672" h="63263">
                    <a:moveTo>
                      <a:pt x="6594" y="62058"/>
                    </a:moveTo>
                    <a:cubicBezTo>
                      <a:pt x="4223" y="61177"/>
                      <a:pt x="2547" y="60060"/>
                      <a:pt x="1554" y="58670"/>
                    </a:cubicBezTo>
                    <a:cubicBezTo>
                      <a:pt x="561" y="57280"/>
                      <a:pt x="53" y="55753"/>
                      <a:pt x="3" y="54078"/>
                    </a:cubicBezTo>
                    <a:cubicBezTo>
                      <a:pt x="-34" y="52390"/>
                      <a:pt x="264" y="50714"/>
                      <a:pt x="872" y="49039"/>
                    </a:cubicBezTo>
                    <a:lnTo>
                      <a:pt x="12142" y="18531"/>
                    </a:lnTo>
                    <a:lnTo>
                      <a:pt x="6258" y="16359"/>
                    </a:lnTo>
                    <a:lnTo>
                      <a:pt x="8617" y="9954"/>
                    </a:lnTo>
                    <a:lnTo>
                      <a:pt x="14674" y="12201"/>
                    </a:lnTo>
                    <a:lnTo>
                      <a:pt x="20755" y="0"/>
                    </a:lnTo>
                    <a:lnTo>
                      <a:pt x="26800" y="2222"/>
                    </a:lnTo>
                    <a:lnTo>
                      <a:pt x="22121" y="14944"/>
                    </a:lnTo>
                    <a:lnTo>
                      <a:pt x="30672" y="18096"/>
                    </a:lnTo>
                    <a:lnTo>
                      <a:pt x="28314" y="24488"/>
                    </a:lnTo>
                    <a:lnTo>
                      <a:pt x="19750" y="21336"/>
                    </a:lnTo>
                    <a:lnTo>
                      <a:pt x="8890" y="50727"/>
                    </a:lnTo>
                    <a:cubicBezTo>
                      <a:pt x="8381" y="52166"/>
                      <a:pt x="8232" y="53345"/>
                      <a:pt x="8480" y="54252"/>
                    </a:cubicBezTo>
                    <a:cubicBezTo>
                      <a:pt x="8728" y="55170"/>
                      <a:pt x="9585" y="55890"/>
                      <a:pt x="11025" y="56424"/>
                    </a:cubicBezTo>
                    <a:lnTo>
                      <a:pt x="15865" y="58211"/>
                    </a:lnTo>
                    <a:lnTo>
                      <a:pt x="14016" y="63213"/>
                    </a:lnTo>
                    <a:cubicBezTo>
                      <a:pt x="13333" y="63300"/>
                      <a:pt x="12551" y="63275"/>
                      <a:pt x="11682" y="63138"/>
                    </a:cubicBezTo>
                    <a:cubicBezTo>
                      <a:pt x="10826" y="63014"/>
                      <a:pt x="9932" y="62878"/>
                      <a:pt x="9051" y="62716"/>
                    </a:cubicBezTo>
                    <a:cubicBezTo>
                      <a:pt x="8157" y="62543"/>
                      <a:pt x="7326" y="62319"/>
                      <a:pt x="6594" y="62058"/>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61" name="Forme libre 230">
                <a:extLst>
                  <a:ext uri="{FF2B5EF4-FFF2-40B4-BE49-F238E27FC236}">
                    <a16:creationId xmlns:a16="http://schemas.microsoft.com/office/drawing/2014/main" id="{ED50ECF9-884C-E248-72DE-998CBBF5DBF6}"/>
                  </a:ext>
                </a:extLst>
              </p:cNvPr>
              <p:cNvSpPr/>
              <p:nvPr/>
            </p:nvSpPr>
            <p:spPr>
              <a:xfrm>
                <a:off x="6608169" y="2536591"/>
                <a:ext cx="48252" cy="57415"/>
              </a:xfrm>
              <a:custGeom>
                <a:avLst/>
                <a:gdLst>
                  <a:gd name="csX0" fmla="*/ 10401 w 48252"/>
                  <a:gd name="csY0" fmla="*/ 46973 h 57415"/>
                  <a:gd name="csX1" fmla="*/ 5709 w 48252"/>
                  <a:gd name="csY1" fmla="*/ 44354 h 57415"/>
                  <a:gd name="csX2" fmla="*/ 1899 w 48252"/>
                  <a:gd name="csY2" fmla="*/ 40519 h 57415"/>
                  <a:gd name="csX3" fmla="*/ 50 w 48252"/>
                  <a:gd name="csY3" fmla="*/ 35318 h 57415"/>
                  <a:gd name="csX4" fmla="*/ 1254 w 48252"/>
                  <a:gd name="csY4" fmla="*/ 28703 h 57415"/>
                  <a:gd name="csX5" fmla="*/ 6553 w 48252"/>
                  <a:gd name="csY5" fmla="*/ 22013 h 57415"/>
                  <a:gd name="csX6" fmla="*/ 14646 w 48252"/>
                  <a:gd name="csY6" fmla="*/ 19891 h 57415"/>
                  <a:gd name="csX7" fmla="*/ 25010 w 48252"/>
                  <a:gd name="csY7" fmla="*/ 21430 h 57415"/>
                  <a:gd name="csX8" fmla="*/ 37136 w 48252"/>
                  <a:gd name="csY8" fmla="*/ 25637 h 57415"/>
                  <a:gd name="csX9" fmla="*/ 39221 w 48252"/>
                  <a:gd name="csY9" fmla="*/ 20511 h 57415"/>
                  <a:gd name="csX10" fmla="*/ 40102 w 48252"/>
                  <a:gd name="csY10" fmla="*/ 15894 h 57415"/>
                  <a:gd name="csX11" fmla="*/ 38216 w 48252"/>
                  <a:gd name="csY11" fmla="*/ 11885 h 57415"/>
                  <a:gd name="csX12" fmla="*/ 32419 w 48252"/>
                  <a:gd name="csY12" fmla="*/ 8385 h 57415"/>
                  <a:gd name="csX13" fmla="*/ 25928 w 48252"/>
                  <a:gd name="csY13" fmla="*/ 6871 h 57415"/>
                  <a:gd name="csX14" fmla="*/ 21745 w 48252"/>
                  <a:gd name="csY14" fmla="*/ 8112 h 57415"/>
                  <a:gd name="csX15" fmla="*/ 19461 w 48252"/>
                  <a:gd name="csY15" fmla="*/ 11153 h 57415"/>
                  <a:gd name="csX16" fmla="*/ 18940 w 48252"/>
                  <a:gd name="csY16" fmla="*/ 12444 h 57415"/>
                  <a:gd name="csX17" fmla="*/ 11692 w 48252"/>
                  <a:gd name="csY17" fmla="*/ 9477 h 57415"/>
                  <a:gd name="csX18" fmla="*/ 11940 w 48252"/>
                  <a:gd name="csY18" fmla="*/ 8584 h 57415"/>
                  <a:gd name="csX19" fmla="*/ 12374 w 48252"/>
                  <a:gd name="csY19" fmla="*/ 7566 h 57415"/>
                  <a:gd name="csX20" fmla="*/ 17426 w 48252"/>
                  <a:gd name="csY20" fmla="*/ 1621 h 57415"/>
                  <a:gd name="csX21" fmla="*/ 25494 w 48252"/>
                  <a:gd name="csY21" fmla="*/ 32 h 57415"/>
                  <a:gd name="csX22" fmla="*/ 35448 w 48252"/>
                  <a:gd name="csY22" fmla="*/ 2452 h 57415"/>
                  <a:gd name="csX23" fmla="*/ 44210 w 48252"/>
                  <a:gd name="csY23" fmla="*/ 7926 h 57415"/>
                  <a:gd name="csX24" fmla="*/ 48046 w 48252"/>
                  <a:gd name="csY24" fmla="*/ 14864 h 57415"/>
                  <a:gd name="csX25" fmla="*/ 47053 w 48252"/>
                  <a:gd name="csY25" fmla="*/ 22807 h 57415"/>
                  <a:gd name="csX26" fmla="*/ 37123 w 48252"/>
                  <a:gd name="csY26" fmla="*/ 47122 h 57415"/>
                  <a:gd name="csX27" fmla="*/ 36974 w 48252"/>
                  <a:gd name="csY27" fmla="*/ 49691 h 57415"/>
                  <a:gd name="csX28" fmla="*/ 38588 w 48252"/>
                  <a:gd name="csY28" fmla="*/ 51106 h 57415"/>
                  <a:gd name="csX29" fmla="*/ 41914 w 48252"/>
                  <a:gd name="csY29" fmla="*/ 52471 h 57415"/>
                  <a:gd name="csX30" fmla="*/ 39879 w 48252"/>
                  <a:gd name="csY30" fmla="*/ 57411 h 57415"/>
                  <a:gd name="csX31" fmla="*/ 36875 w 48252"/>
                  <a:gd name="csY31" fmla="*/ 57225 h 57415"/>
                  <a:gd name="csX32" fmla="*/ 33400 w 48252"/>
                  <a:gd name="csY32" fmla="*/ 56245 h 57415"/>
                  <a:gd name="csX33" fmla="*/ 30098 w 48252"/>
                  <a:gd name="csY33" fmla="*/ 53862 h 57415"/>
                  <a:gd name="csX34" fmla="*/ 28882 w 48252"/>
                  <a:gd name="csY34" fmla="*/ 50486 h 57415"/>
                  <a:gd name="csX35" fmla="*/ 29292 w 48252"/>
                  <a:gd name="csY35" fmla="*/ 46526 h 57415"/>
                  <a:gd name="csX36" fmla="*/ 28721 w 48252"/>
                  <a:gd name="csY36" fmla="*/ 46290 h 57415"/>
                  <a:gd name="csX37" fmla="*/ 23309 w 48252"/>
                  <a:gd name="csY37" fmla="*/ 48413 h 57415"/>
                  <a:gd name="csX38" fmla="*/ 17078 w 48252"/>
                  <a:gd name="csY38" fmla="*/ 48698 h 57415"/>
                  <a:gd name="csX39" fmla="*/ 10401 w 48252"/>
                  <a:gd name="csY39" fmla="*/ 46973 h 57415"/>
                  <a:gd name="csX40" fmla="*/ 14869 w 48252"/>
                  <a:gd name="csY40" fmla="*/ 41425 h 57415"/>
                  <a:gd name="csX41" fmla="*/ 20380 w 48252"/>
                  <a:gd name="csY41" fmla="*/ 42679 h 57415"/>
                  <a:gd name="csX42" fmla="*/ 25692 w 48252"/>
                  <a:gd name="csY42" fmla="*/ 42008 h 57415"/>
                  <a:gd name="csX43" fmla="*/ 30210 w 48252"/>
                  <a:gd name="csY43" fmla="*/ 39427 h 57415"/>
                  <a:gd name="csX44" fmla="*/ 33313 w 48252"/>
                  <a:gd name="csY44" fmla="*/ 35021 h 57415"/>
                  <a:gd name="csX45" fmla="*/ 34840 w 48252"/>
                  <a:gd name="csY45" fmla="*/ 31260 h 57415"/>
                  <a:gd name="csX46" fmla="*/ 22751 w 48252"/>
                  <a:gd name="csY46" fmla="*/ 27226 h 57415"/>
                  <a:gd name="csX47" fmla="*/ 14174 w 48252"/>
                  <a:gd name="csY47" fmla="*/ 26916 h 57415"/>
                  <a:gd name="csX48" fmla="*/ 9309 w 48252"/>
                  <a:gd name="csY48" fmla="*/ 31396 h 57415"/>
                  <a:gd name="csX49" fmla="*/ 8800 w 48252"/>
                  <a:gd name="csY49" fmla="*/ 35567 h 57415"/>
                  <a:gd name="csX50" fmla="*/ 10811 w 48252"/>
                  <a:gd name="csY50" fmla="*/ 38918 h 57415"/>
                  <a:gd name="csX51" fmla="*/ 14869 w 48252"/>
                  <a:gd name="csY51" fmla="*/ 41425 h 574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48252" h="57415">
                    <a:moveTo>
                      <a:pt x="10401" y="46973"/>
                    </a:moveTo>
                    <a:cubicBezTo>
                      <a:pt x="8763" y="46303"/>
                      <a:pt x="7199" y="45422"/>
                      <a:pt x="5709" y="44354"/>
                    </a:cubicBezTo>
                    <a:cubicBezTo>
                      <a:pt x="4232" y="43287"/>
                      <a:pt x="2942" y="42008"/>
                      <a:pt x="1899" y="40519"/>
                    </a:cubicBezTo>
                    <a:cubicBezTo>
                      <a:pt x="844" y="39030"/>
                      <a:pt x="223" y="37292"/>
                      <a:pt x="50" y="35318"/>
                    </a:cubicBezTo>
                    <a:cubicBezTo>
                      <a:pt x="-149" y="33357"/>
                      <a:pt x="248" y="31148"/>
                      <a:pt x="1254" y="28703"/>
                    </a:cubicBezTo>
                    <a:cubicBezTo>
                      <a:pt x="2495" y="25637"/>
                      <a:pt x="4282" y="23416"/>
                      <a:pt x="6553" y="22013"/>
                    </a:cubicBezTo>
                    <a:cubicBezTo>
                      <a:pt x="8849" y="20635"/>
                      <a:pt x="11555" y="19916"/>
                      <a:pt x="14646" y="19891"/>
                    </a:cubicBezTo>
                    <a:cubicBezTo>
                      <a:pt x="17749" y="19853"/>
                      <a:pt x="21212" y="20375"/>
                      <a:pt x="25010" y="21430"/>
                    </a:cubicBezTo>
                    <a:cubicBezTo>
                      <a:pt x="28832" y="22497"/>
                      <a:pt x="32866" y="23887"/>
                      <a:pt x="37136" y="25637"/>
                    </a:cubicBezTo>
                    <a:lnTo>
                      <a:pt x="39221" y="20511"/>
                    </a:lnTo>
                    <a:cubicBezTo>
                      <a:pt x="39904" y="18861"/>
                      <a:pt x="40189" y="17321"/>
                      <a:pt x="40102" y="15894"/>
                    </a:cubicBezTo>
                    <a:cubicBezTo>
                      <a:pt x="40015" y="14479"/>
                      <a:pt x="39407" y="13139"/>
                      <a:pt x="38216" y="11885"/>
                    </a:cubicBezTo>
                    <a:cubicBezTo>
                      <a:pt x="37024" y="10644"/>
                      <a:pt x="35100" y="9477"/>
                      <a:pt x="32419" y="8385"/>
                    </a:cubicBezTo>
                    <a:cubicBezTo>
                      <a:pt x="29875" y="7343"/>
                      <a:pt x="27690" y="6846"/>
                      <a:pt x="25928" y="6871"/>
                    </a:cubicBezTo>
                    <a:cubicBezTo>
                      <a:pt x="24153" y="6920"/>
                      <a:pt x="22751" y="7330"/>
                      <a:pt x="21745" y="8112"/>
                    </a:cubicBezTo>
                    <a:cubicBezTo>
                      <a:pt x="20727" y="8894"/>
                      <a:pt x="19970" y="9899"/>
                      <a:pt x="19461" y="11153"/>
                    </a:cubicBezTo>
                    <a:lnTo>
                      <a:pt x="18940" y="12444"/>
                    </a:lnTo>
                    <a:lnTo>
                      <a:pt x="11692" y="9477"/>
                    </a:lnTo>
                    <a:cubicBezTo>
                      <a:pt x="11741" y="9167"/>
                      <a:pt x="11828" y="8882"/>
                      <a:pt x="11940" y="8584"/>
                    </a:cubicBezTo>
                    <a:cubicBezTo>
                      <a:pt x="12064" y="8311"/>
                      <a:pt x="12201" y="7963"/>
                      <a:pt x="12374" y="7566"/>
                    </a:cubicBezTo>
                    <a:cubicBezTo>
                      <a:pt x="13479" y="4835"/>
                      <a:pt x="15167" y="2849"/>
                      <a:pt x="17426" y="1621"/>
                    </a:cubicBezTo>
                    <a:cubicBezTo>
                      <a:pt x="19685" y="392"/>
                      <a:pt x="22366" y="-142"/>
                      <a:pt x="25494" y="32"/>
                    </a:cubicBezTo>
                    <a:cubicBezTo>
                      <a:pt x="28596" y="206"/>
                      <a:pt x="31923" y="1013"/>
                      <a:pt x="35448" y="2452"/>
                    </a:cubicBezTo>
                    <a:cubicBezTo>
                      <a:pt x="39196" y="3979"/>
                      <a:pt x="42113" y="5803"/>
                      <a:pt x="44210" y="7926"/>
                    </a:cubicBezTo>
                    <a:cubicBezTo>
                      <a:pt x="46296" y="10036"/>
                      <a:pt x="47574" y="12344"/>
                      <a:pt x="48046" y="14864"/>
                    </a:cubicBezTo>
                    <a:cubicBezTo>
                      <a:pt x="48517" y="17371"/>
                      <a:pt x="48182" y="20027"/>
                      <a:pt x="47053" y="22807"/>
                    </a:cubicBezTo>
                    <a:lnTo>
                      <a:pt x="37123" y="47122"/>
                    </a:lnTo>
                    <a:cubicBezTo>
                      <a:pt x="36676" y="48202"/>
                      <a:pt x="36627" y="49071"/>
                      <a:pt x="36974" y="49691"/>
                    </a:cubicBezTo>
                    <a:cubicBezTo>
                      <a:pt x="37309" y="50337"/>
                      <a:pt x="37843" y="50808"/>
                      <a:pt x="38588" y="51106"/>
                    </a:cubicBezTo>
                    <a:lnTo>
                      <a:pt x="41914" y="52471"/>
                    </a:lnTo>
                    <a:lnTo>
                      <a:pt x="39879" y="57411"/>
                    </a:lnTo>
                    <a:cubicBezTo>
                      <a:pt x="38948" y="57436"/>
                      <a:pt x="37955" y="57362"/>
                      <a:pt x="36875" y="57225"/>
                    </a:cubicBezTo>
                    <a:cubicBezTo>
                      <a:pt x="35808" y="57089"/>
                      <a:pt x="34653" y="56766"/>
                      <a:pt x="33400" y="56245"/>
                    </a:cubicBezTo>
                    <a:cubicBezTo>
                      <a:pt x="31910" y="55649"/>
                      <a:pt x="30818" y="54854"/>
                      <a:pt x="30098" y="53862"/>
                    </a:cubicBezTo>
                    <a:cubicBezTo>
                      <a:pt x="29366" y="52869"/>
                      <a:pt x="28969" y="51752"/>
                      <a:pt x="28882" y="50486"/>
                    </a:cubicBezTo>
                    <a:cubicBezTo>
                      <a:pt x="28807" y="49220"/>
                      <a:pt x="28944" y="47904"/>
                      <a:pt x="29292" y="46526"/>
                    </a:cubicBezTo>
                    <a:lnTo>
                      <a:pt x="28721" y="46290"/>
                    </a:lnTo>
                    <a:cubicBezTo>
                      <a:pt x="27107" y="47283"/>
                      <a:pt x="25295" y="47991"/>
                      <a:pt x="23309" y="48413"/>
                    </a:cubicBezTo>
                    <a:cubicBezTo>
                      <a:pt x="21323" y="48822"/>
                      <a:pt x="19238" y="48922"/>
                      <a:pt x="17078" y="48698"/>
                    </a:cubicBezTo>
                    <a:cubicBezTo>
                      <a:pt x="14906" y="48475"/>
                      <a:pt x="12685" y="47904"/>
                      <a:pt x="10401" y="46973"/>
                    </a:cubicBezTo>
                    <a:close/>
                    <a:moveTo>
                      <a:pt x="14869" y="41425"/>
                    </a:moveTo>
                    <a:cubicBezTo>
                      <a:pt x="16694" y="42170"/>
                      <a:pt x="18518" y="42592"/>
                      <a:pt x="20380" y="42679"/>
                    </a:cubicBezTo>
                    <a:cubicBezTo>
                      <a:pt x="22229" y="42765"/>
                      <a:pt x="24004" y="42554"/>
                      <a:pt x="25692" y="42008"/>
                    </a:cubicBezTo>
                    <a:cubicBezTo>
                      <a:pt x="27355" y="41462"/>
                      <a:pt x="28870" y="40606"/>
                      <a:pt x="30210" y="39427"/>
                    </a:cubicBezTo>
                    <a:cubicBezTo>
                      <a:pt x="31551" y="38248"/>
                      <a:pt x="32581" y="36783"/>
                      <a:pt x="33313" y="35021"/>
                    </a:cubicBezTo>
                    <a:lnTo>
                      <a:pt x="34840" y="31260"/>
                    </a:lnTo>
                    <a:cubicBezTo>
                      <a:pt x="30235" y="29386"/>
                      <a:pt x="26201" y="28045"/>
                      <a:pt x="22751" y="27226"/>
                    </a:cubicBezTo>
                    <a:cubicBezTo>
                      <a:pt x="19300" y="26419"/>
                      <a:pt x="16445" y="26320"/>
                      <a:pt x="14174" y="26916"/>
                    </a:cubicBezTo>
                    <a:cubicBezTo>
                      <a:pt x="11903" y="27512"/>
                      <a:pt x="10289" y="29013"/>
                      <a:pt x="9309" y="31396"/>
                    </a:cubicBezTo>
                    <a:cubicBezTo>
                      <a:pt x="8688" y="32935"/>
                      <a:pt x="8515" y="34326"/>
                      <a:pt x="8800" y="35567"/>
                    </a:cubicBezTo>
                    <a:cubicBezTo>
                      <a:pt x="9085" y="36808"/>
                      <a:pt x="9756" y="37925"/>
                      <a:pt x="10811" y="38918"/>
                    </a:cubicBezTo>
                    <a:cubicBezTo>
                      <a:pt x="11866" y="39911"/>
                      <a:pt x="13206" y="40755"/>
                      <a:pt x="14869" y="41425"/>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62" name="Forme libre 231">
                <a:extLst>
                  <a:ext uri="{FF2B5EF4-FFF2-40B4-BE49-F238E27FC236}">
                    <a16:creationId xmlns:a16="http://schemas.microsoft.com/office/drawing/2014/main" id="{A5158DE9-F3AF-0439-0444-27525E169EFD}"/>
                  </a:ext>
                </a:extLst>
              </p:cNvPr>
              <p:cNvSpPr/>
              <p:nvPr/>
            </p:nvSpPr>
            <p:spPr>
              <a:xfrm>
                <a:off x="6661168" y="2539664"/>
                <a:ext cx="52386" cy="73170"/>
              </a:xfrm>
              <a:custGeom>
                <a:avLst/>
                <a:gdLst>
                  <a:gd name="csX0" fmla="*/ 20479 w 52386"/>
                  <a:gd name="csY0" fmla="*/ 71156 h 73170"/>
                  <a:gd name="csX1" fmla="*/ 13367 w 52386"/>
                  <a:gd name="csY1" fmla="*/ 65695 h 73170"/>
                  <a:gd name="csX2" fmla="*/ 10091 w 52386"/>
                  <a:gd name="csY2" fmla="*/ 57565 h 73170"/>
                  <a:gd name="csX3" fmla="*/ 9507 w 52386"/>
                  <a:gd name="csY3" fmla="*/ 57305 h 73170"/>
                  <a:gd name="csX4" fmla="*/ 5883 w 52386"/>
                  <a:gd name="csY4" fmla="*/ 63225 h 73170"/>
                  <a:gd name="csX5" fmla="*/ 0 w 52386"/>
                  <a:gd name="csY5" fmla="*/ 60544 h 73170"/>
                  <a:gd name="csX6" fmla="*/ 27790 w 52386"/>
                  <a:gd name="csY6" fmla="*/ 0 h 73170"/>
                  <a:gd name="csX7" fmla="*/ 35175 w 52386"/>
                  <a:gd name="csY7" fmla="*/ 3376 h 73170"/>
                  <a:gd name="csX8" fmla="*/ 25059 w 52386"/>
                  <a:gd name="csY8" fmla="*/ 25394 h 73170"/>
                  <a:gd name="csX9" fmla="*/ 25556 w 52386"/>
                  <a:gd name="csY9" fmla="*/ 25630 h 73170"/>
                  <a:gd name="csX10" fmla="*/ 30818 w 52386"/>
                  <a:gd name="csY10" fmla="*/ 23483 h 73170"/>
                  <a:gd name="csX11" fmla="*/ 36304 w 52386"/>
                  <a:gd name="csY11" fmla="*/ 23458 h 73170"/>
                  <a:gd name="csX12" fmla="*/ 41964 w 52386"/>
                  <a:gd name="csY12" fmla="*/ 25245 h 73170"/>
                  <a:gd name="csX13" fmla="*/ 49808 w 52386"/>
                  <a:gd name="csY13" fmla="*/ 31786 h 73170"/>
                  <a:gd name="csX14" fmla="*/ 52377 w 52386"/>
                  <a:gd name="csY14" fmla="*/ 42001 h 73170"/>
                  <a:gd name="csX15" fmla="*/ 48629 w 52386"/>
                  <a:gd name="csY15" fmla="*/ 55791 h 73170"/>
                  <a:gd name="csX16" fmla="*/ 40412 w 52386"/>
                  <a:gd name="csY16" fmla="*/ 68190 h 73170"/>
                  <a:gd name="csX17" fmla="*/ 30992 w 52386"/>
                  <a:gd name="csY17" fmla="*/ 73030 h 73170"/>
                  <a:gd name="csX18" fmla="*/ 20479 w 52386"/>
                  <a:gd name="csY18" fmla="*/ 71156 h 73170"/>
                  <a:gd name="csX19" fmla="*/ 21683 w 52386"/>
                  <a:gd name="csY19" fmla="*/ 63895 h 73170"/>
                  <a:gd name="csX20" fmla="*/ 28708 w 52386"/>
                  <a:gd name="csY20" fmla="*/ 65298 h 73170"/>
                  <a:gd name="csX21" fmla="*/ 34889 w 52386"/>
                  <a:gd name="csY21" fmla="*/ 62108 h 73170"/>
                  <a:gd name="csX22" fmla="*/ 40437 w 52386"/>
                  <a:gd name="csY22" fmla="*/ 53544 h 73170"/>
                  <a:gd name="csX23" fmla="*/ 41244 w 52386"/>
                  <a:gd name="csY23" fmla="*/ 51782 h 73170"/>
                  <a:gd name="csX24" fmla="*/ 44111 w 52386"/>
                  <a:gd name="csY24" fmla="*/ 42200 h 73170"/>
                  <a:gd name="csX25" fmla="*/ 42609 w 52386"/>
                  <a:gd name="csY25" fmla="*/ 35336 h 73170"/>
                  <a:gd name="csX26" fmla="*/ 36664 w 52386"/>
                  <a:gd name="csY26" fmla="*/ 30620 h 73170"/>
                  <a:gd name="csX27" fmla="*/ 31873 w 52386"/>
                  <a:gd name="csY27" fmla="*/ 29341 h 73170"/>
                  <a:gd name="csX28" fmla="*/ 26958 w 52386"/>
                  <a:gd name="csY28" fmla="*/ 30222 h 73170"/>
                  <a:gd name="csX29" fmla="*/ 22179 w 52386"/>
                  <a:gd name="csY29" fmla="*/ 34020 h 73170"/>
                  <a:gd name="csX30" fmla="*/ 17811 w 52386"/>
                  <a:gd name="csY30" fmla="*/ 41232 h 73170"/>
                  <a:gd name="csX31" fmla="*/ 17178 w 52386"/>
                  <a:gd name="csY31" fmla="*/ 42572 h 73170"/>
                  <a:gd name="csX32" fmla="*/ 14397 w 52386"/>
                  <a:gd name="csY32" fmla="*/ 51831 h 73170"/>
                  <a:gd name="csX33" fmla="*/ 15800 w 52386"/>
                  <a:gd name="csY33" fmla="*/ 58968 h 73170"/>
                  <a:gd name="csX34" fmla="*/ 21683 w 52386"/>
                  <a:gd name="csY34" fmla="*/ 63895 h 731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2386" h="73170">
                    <a:moveTo>
                      <a:pt x="20479" y="71156"/>
                    </a:moveTo>
                    <a:cubicBezTo>
                      <a:pt x="17525" y="69803"/>
                      <a:pt x="15154" y="67979"/>
                      <a:pt x="13367" y="65695"/>
                    </a:cubicBezTo>
                    <a:cubicBezTo>
                      <a:pt x="11568" y="63424"/>
                      <a:pt x="10475" y="60718"/>
                      <a:pt x="10091" y="57565"/>
                    </a:cubicBezTo>
                    <a:lnTo>
                      <a:pt x="9507" y="57305"/>
                    </a:lnTo>
                    <a:lnTo>
                      <a:pt x="5883" y="63225"/>
                    </a:lnTo>
                    <a:lnTo>
                      <a:pt x="0" y="60544"/>
                    </a:lnTo>
                    <a:lnTo>
                      <a:pt x="27790" y="0"/>
                    </a:lnTo>
                    <a:lnTo>
                      <a:pt x="35175" y="3376"/>
                    </a:lnTo>
                    <a:lnTo>
                      <a:pt x="25059" y="25394"/>
                    </a:lnTo>
                    <a:lnTo>
                      <a:pt x="25556" y="25630"/>
                    </a:lnTo>
                    <a:cubicBezTo>
                      <a:pt x="27281" y="24538"/>
                      <a:pt x="29031" y="23806"/>
                      <a:pt x="30818" y="23483"/>
                    </a:cubicBezTo>
                    <a:cubicBezTo>
                      <a:pt x="32580" y="23148"/>
                      <a:pt x="34417" y="23135"/>
                      <a:pt x="36304" y="23458"/>
                    </a:cubicBezTo>
                    <a:cubicBezTo>
                      <a:pt x="38178" y="23781"/>
                      <a:pt x="40065" y="24377"/>
                      <a:pt x="41964" y="25245"/>
                    </a:cubicBezTo>
                    <a:cubicBezTo>
                      <a:pt x="45377" y="26809"/>
                      <a:pt x="47983" y="28994"/>
                      <a:pt x="49808" y="31786"/>
                    </a:cubicBezTo>
                    <a:cubicBezTo>
                      <a:pt x="51633" y="34591"/>
                      <a:pt x="52489" y="37980"/>
                      <a:pt x="52377" y="42001"/>
                    </a:cubicBezTo>
                    <a:cubicBezTo>
                      <a:pt x="52265" y="45998"/>
                      <a:pt x="51012" y="50590"/>
                      <a:pt x="48629" y="55791"/>
                    </a:cubicBezTo>
                    <a:cubicBezTo>
                      <a:pt x="46109" y="61252"/>
                      <a:pt x="43391" y="65385"/>
                      <a:pt x="40412" y="68190"/>
                    </a:cubicBezTo>
                    <a:cubicBezTo>
                      <a:pt x="37433" y="70970"/>
                      <a:pt x="34281" y="72584"/>
                      <a:pt x="30992" y="73030"/>
                    </a:cubicBezTo>
                    <a:cubicBezTo>
                      <a:pt x="27665" y="73477"/>
                      <a:pt x="24178" y="72857"/>
                      <a:pt x="20479" y="71156"/>
                    </a:cubicBezTo>
                    <a:close/>
                    <a:moveTo>
                      <a:pt x="21683" y="63895"/>
                    </a:moveTo>
                    <a:cubicBezTo>
                      <a:pt x="24203" y="65062"/>
                      <a:pt x="26536" y="65521"/>
                      <a:pt x="28708" y="65298"/>
                    </a:cubicBezTo>
                    <a:cubicBezTo>
                      <a:pt x="30868" y="65075"/>
                      <a:pt x="32928" y="64007"/>
                      <a:pt x="34889" y="62108"/>
                    </a:cubicBezTo>
                    <a:cubicBezTo>
                      <a:pt x="36825" y="60197"/>
                      <a:pt x="38699" y="57342"/>
                      <a:pt x="40437" y="53544"/>
                    </a:cubicBezTo>
                    <a:lnTo>
                      <a:pt x="41244" y="51782"/>
                    </a:lnTo>
                    <a:cubicBezTo>
                      <a:pt x="42932" y="48108"/>
                      <a:pt x="43888" y="44906"/>
                      <a:pt x="44111" y="42200"/>
                    </a:cubicBezTo>
                    <a:cubicBezTo>
                      <a:pt x="44347" y="39506"/>
                      <a:pt x="43838" y="37210"/>
                      <a:pt x="42609" y="35336"/>
                    </a:cubicBezTo>
                    <a:cubicBezTo>
                      <a:pt x="41380" y="33450"/>
                      <a:pt x="39407" y="31873"/>
                      <a:pt x="36664" y="30620"/>
                    </a:cubicBezTo>
                    <a:cubicBezTo>
                      <a:pt x="35088" y="29912"/>
                      <a:pt x="33499" y="29478"/>
                      <a:pt x="31873" y="29341"/>
                    </a:cubicBezTo>
                    <a:cubicBezTo>
                      <a:pt x="30235" y="29192"/>
                      <a:pt x="28609" y="29490"/>
                      <a:pt x="26958" y="30222"/>
                    </a:cubicBezTo>
                    <a:cubicBezTo>
                      <a:pt x="25295" y="30955"/>
                      <a:pt x="23706" y="32221"/>
                      <a:pt x="22179" y="34020"/>
                    </a:cubicBezTo>
                    <a:cubicBezTo>
                      <a:pt x="20628" y="35820"/>
                      <a:pt x="19176" y="38216"/>
                      <a:pt x="17811" y="41232"/>
                    </a:cubicBezTo>
                    <a:lnTo>
                      <a:pt x="17178" y="42572"/>
                    </a:lnTo>
                    <a:cubicBezTo>
                      <a:pt x="15589" y="46035"/>
                      <a:pt x="14658" y="49126"/>
                      <a:pt x="14397" y="51831"/>
                    </a:cubicBezTo>
                    <a:cubicBezTo>
                      <a:pt x="14124" y="54549"/>
                      <a:pt x="14584" y="56920"/>
                      <a:pt x="15800" y="58968"/>
                    </a:cubicBezTo>
                    <a:cubicBezTo>
                      <a:pt x="16991" y="61003"/>
                      <a:pt x="18952" y="62642"/>
                      <a:pt x="21683" y="63895"/>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63" name="Forme libre 232">
                <a:extLst>
                  <a:ext uri="{FF2B5EF4-FFF2-40B4-BE49-F238E27FC236}">
                    <a16:creationId xmlns:a16="http://schemas.microsoft.com/office/drawing/2014/main" id="{58A64F83-6C74-90D5-CCB6-D54B81E3E00E}"/>
                  </a:ext>
                </a:extLst>
              </p:cNvPr>
              <p:cNvSpPr/>
              <p:nvPr/>
            </p:nvSpPr>
            <p:spPr>
              <a:xfrm>
                <a:off x="6715890" y="2566374"/>
                <a:ext cx="37011" cy="63237"/>
              </a:xfrm>
              <a:custGeom>
                <a:avLst/>
                <a:gdLst>
                  <a:gd name="csX0" fmla="*/ 0 w 37011"/>
                  <a:gd name="csY0" fmla="*/ 59613 h 63237"/>
                  <a:gd name="csX1" fmla="*/ 29763 w 37011"/>
                  <a:gd name="csY1" fmla="*/ 0 h 63237"/>
                  <a:gd name="csX2" fmla="*/ 37012 w 37011"/>
                  <a:gd name="csY2" fmla="*/ 3624 h 63237"/>
                  <a:gd name="csX3" fmla="*/ 7261 w 37011"/>
                  <a:gd name="csY3" fmla="*/ 63238 h 63237"/>
                  <a:gd name="csX4" fmla="*/ 0 w 37011"/>
                  <a:gd name="csY4" fmla="*/ 59613 h 63237"/>
                </a:gdLst>
                <a:ahLst/>
                <a:cxnLst>
                  <a:cxn ang="0">
                    <a:pos x="csX0" y="csY0"/>
                  </a:cxn>
                  <a:cxn ang="0">
                    <a:pos x="csX1" y="csY1"/>
                  </a:cxn>
                  <a:cxn ang="0">
                    <a:pos x="csX2" y="csY2"/>
                  </a:cxn>
                  <a:cxn ang="0">
                    <a:pos x="csX3" y="csY3"/>
                  </a:cxn>
                  <a:cxn ang="0">
                    <a:pos x="csX4" y="csY4"/>
                  </a:cxn>
                </a:cxnLst>
                <a:rect l="l" t="t" r="r" b="b"/>
                <a:pathLst>
                  <a:path w="37011" h="63237">
                    <a:moveTo>
                      <a:pt x="0" y="59613"/>
                    </a:moveTo>
                    <a:lnTo>
                      <a:pt x="29763" y="0"/>
                    </a:lnTo>
                    <a:lnTo>
                      <a:pt x="37012" y="3624"/>
                    </a:lnTo>
                    <a:lnTo>
                      <a:pt x="7261" y="63238"/>
                    </a:lnTo>
                    <a:lnTo>
                      <a:pt x="0" y="59613"/>
                    </a:ln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64" name="Forme libre 233">
                <a:extLst>
                  <a:ext uri="{FF2B5EF4-FFF2-40B4-BE49-F238E27FC236}">
                    <a16:creationId xmlns:a16="http://schemas.microsoft.com/office/drawing/2014/main" id="{881FC940-B9A8-B4B7-C576-86EEC3FA4A59}"/>
                  </a:ext>
                </a:extLst>
              </p:cNvPr>
              <p:cNvSpPr/>
              <p:nvPr/>
            </p:nvSpPr>
            <p:spPr>
              <a:xfrm>
                <a:off x="6746329" y="2601276"/>
                <a:ext cx="47691" cy="51350"/>
              </a:xfrm>
              <a:custGeom>
                <a:avLst/>
                <a:gdLst>
                  <a:gd name="csX0" fmla="*/ 12022 w 47691"/>
                  <a:gd name="csY0" fmla="*/ 47934 h 51350"/>
                  <a:gd name="csX1" fmla="*/ 2663 w 47691"/>
                  <a:gd name="csY1" fmla="*/ 39792 h 51350"/>
                  <a:gd name="csX2" fmla="*/ 57 w 47691"/>
                  <a:gd name="csY2" fmla="*/ 28907 h 51350"/>
                  <a:gd name="csX3" fmla="*/ 4625 w 47691"/>
                  <a:gd name="csY3" fmla="*/ 15130 h 51350"/>
                  <a:gd name="csX4" fmla="*/ 13648 w 47691"/>
                  <a:gd name="csY4" fmla="*/ 3736 h 51350"/>
                  <a:gd name="csX5" fmla="*/ 24198 w 47691"/>
                  <a:gd name="csY5" fmla="*/ 0 h 51350"/>
                  <a:gd name="csX6" fmla="*/ 36436 w 47691"/>
                  <a:gd name="csY6" fmla="*/ 3525 h 51350"/>
                  <a:gd name="csX7" fmla="*/ 45248 w 47691"/>
                  <a:gd name="csY7" fmla="*/ 11270 h 51350"/>
                  <a:gd name="csX8" fmla="*/ 47643 w 47691"/>
                  <a:gd name="csY8" fmla="*/ 21472 h 51350"/>
                  <a:gd name="csX9" fmla="*/ 43510 w 47691"/>
                  <a:gd name="csY9" fmla="*/ 34058 h 51350"/>
                  <a:gd name="csX10" fmla="*/ 41674 w 47691"/>
                  <a:gd name="csY10" fmla="*/ 37459 h 51350"/>
                  <a:gd name="csX11" fmla="*/ 11042 w 47691"/>
                  <a:gd name="csY11" fmla="*/ 20901 h 51350"/>
                  <a:gd name="csX12" fmla="*/ 7988 w 47691"/>
                  <a:gd name="csY12" fmla="*/ 30111 h 51350"/>
                  <a:gd name="csX13" fmla="*/ 9428 w 47691"/>
                  <a:gd name="csY13" fmla="*/ 37061 h 51350"/>
                  <a:gd name="csX14" fmla="*/ 15348 w 47691"/>
                  <a:gd name="csY14" fmla="*/ 42200 h 51350"/>
                  <a:gd name="csX15" fmla="*/ 20537 w 47691"/>
                  <a:gd name="csY15" fmla="*/ 44111 h 51350"/>
                  <a:gd name="csX16" fmla="*/ 25104 w 47691"/>
                  <a:gd name="csY16" fmla="*/ 44012 h 51350"/>
                  <a:gd name="csX17" fmla="*/ 28914 w 47691"/>
                  <a:gd name="csY17" fmla="*/ 42088 h 51350"/>
                  <a:gd name="csX18" fmla="*/ 31831 w 47691"/>
                  <a:gd name="csY18" fmla="*/ 38625 h 51350"/>
                  <a:gd name="csX19" fmla="*/ 38807 w 47691"/>
                  <a:gd name="csY19" fmla="*/ 42398 h 51350"/>
                  <a:gd name="csX20" fmla="*/ 34103 w 47691"/>
                  <a:gd name="csY20" fmla="*/ 47984 h 51350"/>
                  <a:gd name="csX21" fmla="*/ 27884 w 47691"/>
                  <a:gd name="csY21" fmla="*/ 50963 h 51350"/>
                  <a:gd name="csX22" fmla="*/ 20425 w 47691"/>
                  <a:gd name="csY22" fmla="*/ 51012 h 51350"/>
                  <a:gd name="csX23" fmla="*/ 12022 w 47691"/>
                  <a:gd name="csY23" fmla="*/ 47934 h 51350"/>
                  <a:gd name="csX24" fmla="*/ 14095 w 47691"/>
                  <a:gd name="csY24" fmla="*/ 15639 h 51350"/>
                  <a:gd name="csX25" fmla="*/ 37193 w 47691"/>
                  <a:gd name="csY25" fmla="*/ 28125 h 51350"/>
                  <a:gd name="csX26" fmla="*/ 39626 w 47691"/>
                  <a:gd name="csY26" fmla="*/ 21696 h 51350"/>
                  <a:gd name="csX27" fmla="*/ 39452 w 47691"/>
                  <a:gd name="csY27" fmla="*/ 16458 h 51350"/>
                  <a:gd name="csX28" fmla="*/ 37180 w 47691"/>
                  <a:gd name="csY28" fmla="*/ 12362 h 51350"/>
                  <a:gd name="csX29" fmla="*/ 33047 w 47691"/>
                  <a:gd name="csY29" fmla="*/ 9234 h 51350"/>
                  <a:gd name="csX30" fmla="*/ 25973 w 47691"/>
                  <a:gd name="csY30" fmla="*/ 7199 h 51350"/>
                  <a:gd name="csX31" fmla="*/ 19730 w 47691"/>
                  <a:gd name="csY31" fmla="*/ 9259 h 51350"/>
                  <a:gd name="csX32" fmla="*/ 14095 w 47691"/>
                  <a:gd name="csY32" fmla="*/ 15639 h 513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7691" h="51350">
                    <a:moveTo>
                      <a:pt x="12022" y="47934"/>
                    </a:moveTo>
                    <a:cubicBezTo>
                      <a:pt x="7814" y="45675"/>
                      <a:pt x="4699" y="42945"/>
                      <a:pt x="2663" y="39792"/>
                    </a:cubicBezTo>
                    <a:cubicBezTo>
                      <a:pt x="628" y="36639"/>
                      <a:pt x="-241" y="33003"/>
                      <a:pt x="57" y="28907"/>
                    </a:cubicBezTo>
                    <a:cubicBezTo>
                      <a:pt x="367" y="24799"/>
                      <a:pt x="1869" y="20219"/>
                      <a:pt x="4625" y="15130"/>
                    </a:cubicBezTo>
                    <a:cubicBezTo>
                      <a:pt x="7380" y="10004"/>
                      <a:pt x="10408" y="6206"/>
                      <a:pt x="13648" y="3736"/>
                    </a:cubicBezTo>
                    <a:cubicBezTo>
                      <a:pt x="16900" y="1266"/>
                      <a:pt x="20425" y="25"/>
                      <a:pt x="24198" y="0"/>
                    </a:cubicBezTo>
                    <a:cubicBezTo>
                      <a:pt x="27983" y="-12"/>
                      <a:pt x="32067" y="1167"/>
                      <a:pt x="36436" y="3525"/>
                    </a:cubicBezTo>
                    <a:cubicBezTo>
                      <a:pt x="40445" y="5685"/>
                      <a:pt x="43374" y="8266"/>
                      <a:pt x="45248" y="11270"/>
                    </a:cubicBezTo>
                    <a:cubicBezTo>
                      <a:pt x="47110" y="14274"/>
                      <a:pt x="47904" y="17662"/>
                      <a:pt x="47643" y="21472"/>
                    </a:cubicBezTo>
                    <a:cubicBezTo>
                      <a:pt x="47370" y="25270"/>
                      <a:pt x="45993" y="29465"/>
                      <a:pt x="43510" y="34058"/>
                    </a:cubicBezTo>
                    <a:lnTo>
                      <a:pt x="41674" y="37459"/>
                    </a:lnTo>
                    <a:lnTo>
                      <a:pt x="11042" y="20901"/>
                    </a:lnTo>
                    <a:cubicBezTo>
                      <a:pt x="9304" y="24377"/>
                      <a:pt x="8286" y="27430"/>
                      <a:pt x="7988" y="30111"/>
                    </a:cubicBezTo>
                    <a:cubicBezTo>
                      <a:pt x="7703" y="32779"/>
                      <a:pt x="8187" y="35100"/>
                      <a:pt x="9428" y="37061"/>
                    </a:cubicBezTo>
                    <a:cubicBezTo>
                      <a:pt x="10669" y="39022"/>
                      <a:pt x="12643" y="40735"/>
                      <a:pt x="15348" y="42200"/>
                    </a:cubicBezTo>
                    <a:cubicBezTo>
                      <a:pt x="17185" y="43180"/>
                      <a:pt x="18910" y="43813"/>
                      <a:pt x="20537" y="44111"/>
                    </a:cubicBezTo>
                    <a:cubicBezTo>
                      <a:pt x="22175" y="44384"/>
                      <a:pt x="23689" y="44359"/>
                      <a:pt x="25104" y="44012"/>
                    </a:cubicBezTo>
                    <a:cubicBezTo>
                      <a:pt x="26519" y="43652"/>
                      <a:pt x="27785" y="43019"/>
                      <a:pt x="28914" y="42088"/>
                    </a:cubicBezTo>
                    <a:cubicBezTo>
                      <a:pt x="30044" y="41157"/>
                      <a:pt x="31024" y="40015"/>
                      <a:pt x="31831" y="38625"/>
                    </a:cubicBezTo>
                    <a:lnTo>
                      <a:pt x="38807" y="42398"/>
                    </a:lnTo>
                    <a:cubicBezTo>
                      <a:pt x="37516" y="44633"/>
                      <a:pt x="35952" y="46494"/>
                      <a:pt x="34103" y="47984"/>
                    </a:cubicBezTo>
                    <a:cubicBezTo>
                      <a:pt x="32266" y="49461"/>
                      <a:pt x="30193" y="50454"/>
                      <a:pt x="27884" y="50963"/>
                    </a:cubicBezTo>
                    <a:cubicBezTo>
                      <a:pt x="25600" y="51459"/>
                      <a:pt x="23106" y="51484"/>
                      <a:pt x="20425" y="51012"/>
                    </a:cubicBezTo>
                    <a:cubicBezTo>
                      <a:pt x="17756" y="50541"/>
                      <a:pt x="14951" y="49523"/>
                      <a:pt x="12022" y="47934"/>
                    </a:cubicBezTo>
                    <a:close/>
                    <a:moveTo>
                      <a:pt x="14095" y="15639"/>
                    </a:moveTo>
                    <a:lnTo>
                      <a:pt x="37193" y="28125"/>
                    </a:lnTo>
                    <a:cubicBezTo>
                      <a:pt x="38471" y="25742"/>
                      <a:pt x="39290" y="23595"/>
                      <a:pt x="39626" y="21696"/>
                    </a:cubicBezTo>
                    <a:cubicBezTo>
                      <a:pt x="39961" y="19772"/>
                      <a:pt x="39899" y="18022"/>
                      <a:pt x="39452" y="16458"/>
                    </a:cubicBezTo>
                    <a:cubicBezTo>
                      <a:pt x="39005" y="14894"/>
                      <a:pt x="38248" y="13529"/>
                      <a:pt x="37180" y="12362"/>
                    </a:cubicBezTo>
                    <a:cubicBezTo>
                      <a:pt x="36101" y="11171"/>
                      <a:pt x="34723" y="10140"/>
                      <a:pt x="33047" y="9234"/>
                    </a:cubicBezTo>
                    <a:cubicBezTo>
                      <a:pt x="30553" y="7894"/>
                      <a:pt x="28207" y="7211"/>
                      <a:pt x="25973" y="7199"/>
                    </a:cubicBezTo>
                    <a:cubicBezTo>
                      <a:pt x="23763" y="7174"/>
                      <a:pt x="21666" y="7869"/>
                      <a:pt x="19730" y="9259"/>
                    </a:cubicBezTo>
                    <a:cubicBezTo>
                      <a:pt x="17793" y="10662"/>
                      <a:pt x="15907" y="12784"/>
                      <a:pt x="14095" y="15639"/>
                    </a:cubicBezTo>
                    <a:close/>
                  </a:path>
                </a:pathLst>
              </a:custGeom>
              <a:solidFill>
                <a:srgbClr val="212020"/>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nvGrpSpPr>
            <p:cNvPr id="132" name="Graphique 9">
              <a:extLst>
                <a:ext uri="{FF2B5EF4-FFF2-40B4-BE49-F238E27FC236}">
                  <a16:creationId xmlns:a16="http://schemas.microsoft.com/office/drawing/2014/main" id="{000806A8-934F-79E4-FB0D-AEAB5FFB7C11}"/>
                </a:ext>
              </a:extLst>
            </p:cNvPr>
            <p:cNvGrpSpPr/>
            <p:nvPr/>
          </p:nvGrpSpPr>
          <p:grpSpPr>
            <a:xfrm>
              <a:off x="4920182" y="2658571"/>
              <a:ext cx="1371214" cy="1188920"/>
              <a:chOff x="4920345" y="2658571"/>
              <a:chExt cx="1371214" cy="1188920"/>
            </a:xfrm>
            <a:solidFill>
              <a:srgbClr val="945774"/>
            </a:solidFill>
          </p:grpSpPr>
          <p:sp>
            <p:nvSpPr>
              <p:cNvPr id="136" name="Forme libre 205">
                <a:extLst>
                  <a:ext uri="{FF2B5EF4-FFF2-40B4-BE49-F238E27FC236}">
                    <a16:creationId xmlns:a16="http://schemas.microsoft.com/office/drawing/2014/main" id="{D50A5297-AB0A-3BF0-0855-75B04719403E}"/>
                  </a:ext>
                </a:extLst>
              </p:cNvPr>
              <p:cNvSpPr/>
              <p:nvPr/>
            </p:nvSpPr>
            <p:spPr>
              <a:xfrm>
                <a:off x="5504459" y="3847033"/>
                <a:ext cx="65" cy="458"/>
              </a:xfrm>
              <a:custGeom>
                <a:avLst/>
                <a:gdLst>
                  <a:gd name="csX0" fmla="*/ 65 w 65"/>
                  <a:gd name="csY0" fmla="*/ 0 h 458"/>
                  <a:gd name="csX1" fmla="*/ 0 w 65"/>
                  <a:gd name="csY1" fmla="*/ 0 h 458"/>
                  <a:gd name="csX2" fmla="*/ 17 w 65"/>
                  <a:gd name="csY2" fmla="*/ 458 h 458"/>
                  <a:gd name="csX3" fmla="*/ 65 w 65"/>
                  <a:gd name="csY3" fmla="*/ 458 h 458"/>
                  <a:gd name="csX4" fmla="*/ 65 w 65"/>
                  <a:gd name="csY4" fmla="*/ 0 h 458"/>
                </a:gdLst>
                <a:ahLst/>
                <a:cxnLst>
                  <a:cxn ang="0">
                    <a:pos x="csX0" y="csY0"/>
                  </a:cxn>
                  <a:cxn ang="0">
                    <a:pos x="csX1" y="csY1"/>
                  </a:cxn>
                  <a:cxn ang="0">
                    <a:pos x="csX2" y="csY2"/>
                  </a:cxn>
                  <a:cxn ang="0">
                    <a:pos x="csX3" y="csY3"/>
                  </a:cxn>
                  <a:cxn ang="0">
                    <a:pos x="csX4" y="csY4"/>
                  </a:cxn>
                </a:cxnLst>
                <a:rect l="l" t="t" r="r" b="b"/>
                <a:pathLst>
                  <a:path w="65" h="458">
                    <a:moveTo>
                      <a:pt x="65" y="0"/>
                    </a:moveTo>
                    <a:lnTo>
                      <a:pt x="0" y="0"/>
                    </a:lnTo>
                    <a:cubicBezTo>
                      <a:pt x="2" y="154"/>
                      <a:pt x="15" y="305"/>
                      <a:pt x="17" y="458"/>
                    </a:cubicBezTo>
                    <a:lnTo>
                      <a:pt x="65" y="458"/>
                    </a:lnTo>
                    <a:lnTo>
                      <a:pt x="65" y="0"/>
                    </a:lnTo>
                    <a:close/>
                  </a:path>
                </a:pathLst>
              </a:custGeom>
              <a:grp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37" name="Forme libre 206">
                <a:extLst>
                  <a:ext uri="{FF2B5EF4-FFF2-40B4-BE49-F238E27FC236}">
                    <a16:creationId xmlns:a16="http://schemas.microsoft.com/office/drawing/2014/main" id="{430286DC-0144-F3AD-F097-DCF52FA4C4DE}"/>
                  </a:ext>
                </a:extLst>
              </p:cNvPr>
              <p:cNvSpPr/>
              <p:nvPr/>
            </p:nvSpPr>
            <p:spPr>
              <a:xfrm>
                <a:off x="4920345" y="3847033"/>
                <a:ext cx="8" cy="458"/>
              </a:xfrm>
              <a:custGeom>
                <a:avLst/>
                <a:gdLst>
                  <a:gd name="csX0" fmla="*/ 9 w 8"/>
                  <a:gd name="csY0" fmla="*/ 458 h 458"/>
                  <a:gd name="csX1" fmla="*/ 0 w 8"/>
                  <a:gd name="csY1" fmla="*/ 0 h 458"/>
                  <a:gd name="csX2" fmla="*/ 0 w 8"/>
                  <a:gd name="csY2" fmla="*/ 458 h 458"/>
                  <a:gd name="csX3" fmla="*/ 9 w 8"/>
                  <a:gd name="csY3" fmla="*/ 458 h 458"/>
                </a:gdLst>
                <a:ahLst/>
                <a:cxnLst>
                  <a:cxn ang="0">
                    <a:pos x="csX0" y="csY0"/>
                  </a:cxn>
                  <a:cxn ang="0">
                    <a:pos x="csX1" y="csY1"/>
                  </a:cxn>
                  <a:cxn ang="0">
                    <a:pos x="csX2" y="csY2"/>
                  </a:cxn>
                  <a:cxn ang="0">
                    <a:pos x="csX3" y="csY3"/>
                  </a:cxn>
                </a:cxnLst>
                <a:rect l="l" t="t" r="r" b="b"/>
                <a:pathLst>
                  <a:path w="8" h="458">
                    <a:moveTo>
                      <a:pt x="9" y="458"/>
                    </a:moveTo>
                    <a:cubicBezTo>
                      <a:pt x="8" y="305"/>
                      <a:pt x="1" y="154"/>
                      <a:pt x="0" y="0"/>
                    </a:cubicBezTo>
                    <a:lnTo>
                      <a:pt x="0" y="458"/>
                    </a:lnTo>
                    <a:lnTo>
                      <a:pt x="9" y="458"/>
                    </a:lnTo>
                    <a:close/>
                  </a:path>
                </a:pathLst>
              </a:custGeom>
              <a:grp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38" name="Forme libre 207">
                <a:extLst>
                  <a:ext uri="{FF2B5EF4-FFF2-40B4-BE49-F238E27FC236}">
                    <a16:creationId xmlns:a16="http://schemas.microsoft.com/office/drawing/2014/main" id="{F754A200-AC7E-EC7D-3861-D3B219A98623}"/>
                  </a:ext>
                </a:extLst>
              </p:cNvPr>
              <p:cNvSpPr/>
              <p:nvPr/>
            </p:nvSpPr>
            <p:spPr>
              <a:xfrm>
                <a:off x="4920345" y="2658571"/>
                <a:ext cx="1371214" cy="1188462"/>
              </a:xfrm>
              <a:custGeom>
                <a:avLst/>
                <a:gdLst>
                  <a:gd name="csX0" fmla="*/ 1180341 w 1371214"/>
                  <a:gd name="csY0" fmla="*/ 917 h 1188462"/>
                  <a:gd name="csX1" fmla="*/ 1180341 w 1371214"/>
                  <a:gd name="csY1" fmla="*/ 0 h 1188462"/>
                  <a:gd name="csX2" fmla="*/ 1179748 w 1371214"/>
                  <a:gd name="csY2" fmla="*/ 12 h 1188462"/>
                  <a:gd name="csX3" fmla="*/ 1179740 w 1371214"/>
                  <a:gd name="csY3" fmla="*/ 0 h 1188462"/>
                  <a:gd name="csX4" fmla="*/ 1179740 w 1371214"/>
                  <a:gd name="csY4" fmla="*/ 12 h 1188462"/>
                  <a:gd name="csX5" fmla="*/ 0 w 1371214"/>
                  <a:gd name="csY5" fmla="*/ 1188462 h 1188462"/>
                  <a:gd name="csX6" fmla="*/ 458 w 1371214"/>
                  <a:gd name="csY6" fmla="*/ 1188462 h 1188462"/>
                  <a:gd name="csX7" fmla="*/ 292581 w 1371214"/>
                  <a:gd name="csY7" fmla="*/ 996989 h 1188462"/>
                  <a:gd name="csX8" fmla="*/ 584187 w 1371214"/>
                  <a:gd name="csY8" fmla="*/ 1188167 h 1188462"/>
                  <a:gd name="csX9" fmla="*/ 1180341 w 1371214"/>
                  <a:gd name="csY9" fmla="*/ 584245 h 1188462"/>
                  <a:gd name="csX10" fmla="*/ 1180341 w 1371214"/>
                  <a:gd name="csY10" fmla="*/ 583263 h 1188462"/>
                  <a:gd name="csX11" fmla="*/ 1371214 w 1371214"/>
                  <a:gd name="csY11" fmla="*/ 292057 h 1188462"/>
                  <a:gd name="csX12" fmla="*/ 1180341 w 1371214"/>
                  <a:gd name="csY12" fmla="*/ 917 h 11884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371214" h="1188462">
                    <a:moveTo>
                      <a:pt x="1180341" y="917"/>
                    </a:moveTo>
                    <a:lnTo>
                      <a:pt x="1180341" y="0"/>
                    </a:lnTo>
                    <a:cubicBezTo>
                      <a:pt x="1180142" y="2"/>
                      <a:pt x="1179946" y="10"/>
                      <a:pt x="1179748" y="12"/>
                    </a:cubicBezTo>
                    <a:lnTo>
                      <a:pt x="1179740" y="0"/>
                    </a:lnTo>
                    <a:lnTo>
                      <a:pt x="1179740" y="12"/>
                    </a:lnTo>
                    <a:cubicBezTo>
                      <a:pt x="527408" y="4788"/>
                      <a:pt x="0" y="535007"/>
                      <a:pt x="0" y="1188462"/>
                    </a:cubicBezTo>
                    <a:lnTo>
                      <a:pt x="458" y="1188462"/>
                    </a:lnTo>
                    <a:lnTo>
                      <a:pt x="292581" y="996989"/>
                    </a:lnTo>
                    <a:lnTo>
                      <a:pt x="584187" y="1188167"/>
                    </a:lnTo>
                    <a:cubicBezTo>
                      <a:pt x="584346" y="857284"/>
                      <a:pt x="850468" y="588631"/>
                      <a:pt x="1180341" y="584245"/>
                    </a:cubicBezTo>
                    <a:lnTo>
                      <a:pt x="1180341" y="583263"/>
                    </a:lnTo>
                    <a:lnTo>
                      <a:pt x="1371214" y="292057"/>
                    </a:lnTo>
                    <a:lnTo>
                      <a:pt x="1180341" y="917"/>
                    </a:lnTo>
                    <a:close/>
                  </a:path>
                </a:pathLst>
              </a:custGeom>
              <a:solidFill>
                <a:srgbClr val="945774"/>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33" name="Forme libre 190">
              <a:extLst>
                <a:ext uri="{FF2B5EF4-FFF2-40B4-BE49-F238E27FC236}">
                  <a16:creationId xmlns:a16="http://schemas.microsoft.com/office/drawing/2014/main" id="{790BFDBA-75D9-4C9B-5E95-12812153949B}"/>
                </a:ext>
              </a:extLst>
            </p:cNvPr>
            <p:cNvSpPr/>
            <p:nvPr/>
          </p:nvSpPr>
          <p:spPr>
            <a:xfrm>
              <a:off x="6100523" y="2658571"/>
              <a:ext cx="1196711" cy="1379936"/>
            </a:xfrm>
            <a:custGeom>
              <a:avLst/>
              <a:gdLst>
                <a:gd name="csX0" fmla="*/ 0 w 1196711"/>
                <a:gd name="csY0" fmla="*/ 0 h 1379936"/>
                <a:gd name="csX1" fmla="*/ 0 w 1196711"/>
                <a:gd name="csY1" fmla="*/ 917 h 1379936"/>
                <a:gd name="csX2" fmla="*/ 190873 w 1196711"/>
                <a:gd name="csY2" fmla="*/ 292057 h 1379936"/>
                <a:gd name="csX3" fmla="*/ 0 w 1196711"/>
                <a:gd name="csY3" fmla="*/ 583263 h 1379936"/>
                <a:gd name="csX4" fmla="*/ 0 w 1196711"/>
                <a:gd name="csY4" fmla="*/ 584180 h 1379936"/>
                <a:gd name="csX5" fmla="*/ 612533 w 1196711"/>
                <a:gd name="csY5" fmla="*/ 1188462 h 1379936"/>
                <a:gd name="csX6" fmla="*/ 612089 w 1196711"/>
                <a:gd name="csY6" fmla="*/ 1188462 h 1379936"/>
                <a:gd name="csX7" fmla="*/ 904146 w 1196711"/>
                <a:gd name="csY7" fmla="*/ 1379937 h 1379936"/>
                <a:gd name="csX8" fmla="*/ 1195570 w 1196711"/>
                <a:gd name="csY8" fmla="*/ 1188920 h 1379936"/>
                <a:gd name="csX9" fmla="*/ 1196712 w 1196711"/>
                <a:gd name="csY9" fmla="*/ 1188921 h 1379936"/>
                <a:gd name="csX10" fmla="*/ 0 w 1196711"/>
                <a:gd name="csY10" fmla="*/ 0 h 13799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196711" h="1379936">
                  <a:moveTo>
                    <a:pt x="0" y="0"/>
                  </a:moveTo>
                  <a:lnTo>
                    <a:pt x="0" y="917"/>
                  </a:lnTo>
                  <a:lnTo>
                    <a:pt x="190873" y="292057"/>
                  </a:lnTo>
                  <a:lnTo>
                    <a:pt x="0" y="583263"/>
                  </a:lnTo>
                  <a:lnTo>
                    <a:pt x="0" y="584180"/>
                  </a:lnTo>
                  <a:cubicBezTo>
                    <a:pt x="333573" y="584441"/>
                    <a:pt x="612533" y="854824"/>
                    <a:pt x="612533" y="1188462"/>
                  </a:cubicBezTo>
                  <a:lnTo>
                    <a:pt x="612089" y="1188462"/>
                  </a:lnTo>
                  <a:lnTo>
                    <a:pt x="904146" y="1379937"/>
                  </a:lnTo>
                  <a:lnTo>
                    <a:pt x="1195570" y="1188920"/>
                  </a:lnTo>
                  <a:lnTo>
                    <a:pt x="1196712" y="1188921"/>
                  </a:lnTo>
                  <a:cubicBezTo>
                    <a:pt x="1196646" y="532709"/>
                    <a:pt x="656145" y="262"/>
                    <a:pt x="0" y="0"/>
                  </a:cubicBezTo>
                  <a:close/>
                </a:path>
              </a:pathLst>
            </a:custGeom>
            <a:solidFill>
              <a:schemeClr val="accent5">
                <a:alpha val="20000"/>
              </a:scheme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34" name="Forme libre 191">
              <a:extLst>
                <a:ext uri="{FF2B5EF4-FFF2-40B4-BE49-F238E27FC236}">
                  <a16:creationId xmlns:a16="http://schemas.microsoft.com/office/drawing/2014/main" id="{ED6C4F3D-E2A1-9331-42FF-1FC812FC8526}"/>
                </a:ext>
              </a:extLst>
            </p:cNvPr>
            <p:cNvSpPr/>
            <p:nvPr/>
          </p:nvSpPr>
          <p:spPr>
            <a:xfrm>
              <a:off x="5909584" y="3847491"/>
              <a:ext cx="1387585" cy="1188068"/>
            </a:xfrm>
            <a:custGeom>
              <a:avLst/>
              <a:gdLst>
                <a:gd name="csX0" fmla="*/ 1095085 w 1387585"/>
                <a:gd name="csY0" fmla="*/ 191016 h 1188068"/>
                <a:gd name="csX1" fmla="*/ 803728 w 1387585"/>
                <a:gd name="csY1" fmla="*/ 0 h 1188068"/>
                <a:gd name="csX2" fmla="*/ 803406 w 1387585"/>
                <a:gd name="csY2" fmla="*/ 0 h 1188068"/>
                <a:gd name="csX3" fmla="*/ 199059 w 1387585"/>
                <a:gd name="csY3" fmla="*/ 603889 h 1188068"/>
                <a:gd name="csX4" fmla="*/ 190873 w 1387585"/>
                <a:gd name="csY4" fmla="*/ 603759 h 1188068"/>
                <a:gd name="csX5" fmla="*/ 190873 w 1387585"/>
                <a:gd name="csY5" fmla="*/ 604840 h 1188068"/>
                <a:gd name="csX6" fmla="*/ 0 w 1387585"/>
                <a:gd name="csY6" fmla="*/ 895947 h 1188068"/>
                <a:gd name="csX7" fmla="*/ 190873 w 1387585"/>
                <a:gd name="csY7" fmla="*/ 1186987 h 1188068"/>
                <a:gd name="csX8" fmla="*/ 190873 w 1387585"/>
                <a:gd name="csY8" fmla="*/ 1187938 h 1188068"/>
                <a:gd name="csX9" fmla="*/ 191503 w 1387585"/>
                <a:gd name="csY9" fmla="*/ 1187948 h 1188068"/>
                <a:gd name="csX10" fmla="*/ 191540 w 1387585"/>
                <a:gd name="csY10" fmla="*/ 1188003 h 1188068"/>
                <a:gd name="csX11" fmla="*/ 191540 w 1387585"/>
                <a:gd name="csY11" fmla="*/ 1187949 h 1188068"/>
                <a:gd name="csX12" fmla="*/ 199059 w 1387585"/>
                <a:gd name="csY12" fmla="*/ 1188068 h 1188068"/>
                <a:gd name="csX13" fmla="*/ 1387520 w 1387585"/>
                <a:gd name="csY13" fmla="*/ 65 h 1188068"/>
                <a:gd name="csX14" fmla="*/ 1387585 w 1387585"/>
                <a:gd name="csY14" fmla="*/ 0 h 1188068"/>
                <a:gd name="csX15" fmla="*/ 1386508 w 1387585"/>
                <a:gd name="csY15" fmla="*/ 0 h 1188068"/>
                <a:gd name="csX16" fmla="*/ 1095085 w 1387585"/>
                <a:gd name="csY16" fmla="*/ 191016 h 1188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387585" h="1188068">
                  <a:moveTo>
                    <a:pt x="1095085" y="191016"/>
                  </a:moveTo>
                  <a:lnTo>
                    <a:pt x="803728" y="0"/>
                  </a:lnTo>
                  <a:lnTo>
                    <a:pt x="803406" y="0"/>
                  </a:lnTo>
                  <a:cubicBezTo>
                    <a:pt x="803144" y="333574"/>
                    <a:pt x="532697" y="603889"/>
                    <a:pt x="199059" y="603889"/>
                  </a:cubicBezTo>
                  <a:cubicBezTo>
                    <a:pt x="196309" y="603889"/>
                    <a:pt x="193624" y="603824"/>
                    <a:pt x="190873" y="603759"/>
                  </a:cubicBezTo>
                  <a:lnTo>
                    <a:pt x="190873" y="604840"/>
                  </a:lnTo>
                  <a:lnTo>
                    <a:pt x="0" y="895947"/>
                  </a:lnTo>
                  <a:lnTo>
                    <a:pt x="190873" y="1186987"/>
                  </a:lnTo>
                  <a:lnTo>
                    <a:pt x="190873" y="1187938"/>
                  </a:lnTo>
                  <a:cubicBezTo>
                    <a:pt x="191085" y="1187938"/>
                    <a:pt x="191292" y="1187946"/>
                    <a:pt x="191503" y="1187948"/>
                  </a:cubicBezTo>
                  <a:lnTo>
                    <a:pt x="191540" y="1188003"/>
                  </a:lnTo>
                  <a:lnTo>
                    <a:pt x="191540" y="1187949"/>
                  </a:lnTo>
                  <a:cubicBezTo>
                    <a:pt x="194057" y="1187967"/>
                    <a:pt x="196533" y="1188068"/>
                    <a:pt x="199059" y="1188068"/>
                  </a:cubicBezTo>
                  <a:cubicBezTo>
                    <a:pt x="855270" y="1188068"/>
                    <a:pt x="1387324" y="656211"/>
                    <a:pt x="1387520" y="65"/>
                  </a:cubicBezTo>
                  <a:lnTo>
                    <a:pt x="1387585" y="0"/>
                  </a:lnTo>
                  <a:lnTo>
                    <a:pt x="1386508" y="0"/>
                  </a:lnTo>
                  <a:lnTo>
                    <a:pt x="1095085" y="191016"/>
                  </a:lnTo>
                  <a:close/>
                </a:path>
              </a:pathLst>
            </a:custGeom>
            <a:solidFill>
              <a:schemeClr val="accent5">
                <a:alpha val="20000"/>
              </a:scheme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35" name="Forme libre 192">
              <a:extLst>
                <a:ext uri="{FF2B5EF4-FFF2-40B4-BE49-F238E27FC236}">
                  <a16:creationId xmlns:a16="http://schemas.microsoft.com/office/drawing/2014/main" id="{14819E4C-BD82-8C8A-2355-1595AE2122C0}"/>
                </a:ext>
              </a:extLst>
            </p:cNvPr>
            <p:cNvSpPr/>
            <p:nvPr/>
          </p:nvSpPr>
          <p:spPr>
            <a:xfrm>
              <a:off x="4920182" y="3655559"/>
              <a:ext cx="1180275" cy="1380000"/>
            </a:xfrm>
            <a:custGeom>
              <a:avLst/>
              <a:gdLst>
                <a:gd name="csX0" fmla="*/ 989402 w 1180275"/>
                <a:gd name="csY0" fmla="*/ 1087879 h 1380000"/>
                <a:gd name="csX1" fmla="*/ 1180275 w 1180275"/>
                <a:gd name="csY1" fmla="*/ 796772 h 1380000"/>
                <a:gd name="csX2" fmla="*/ 1180275 w 1180275"/>
                <a:gd name="csY2" fmla="*/ 795821 h 1380000"/>
                <a:gd name="csX3" fmla="*/ 1179817 w 1180275"/>
                <a:gd name="csY3" fmla="*/ 795821 h 1380000"/>
                <a:gd name="csX4" fmla="*/ 584114 w 1180275"/>
                <a:gd name="csY4" fmla="*/ 191474 h 1380000"/>
                <a:gd name="csX5" fmla="*/ 584637 w 1180275"/>
                <a:gd name="csY5" fmla="*/ 191474 h 1380000"/>
                <a:gd name="csX6" fmla="*/ 292581 w 1180275"/>
                <a:gd name="csY6" fmla="*/ 0 h 1380000"/>
                <a:gd name="csX7" fmla="*/ 458 w 1180275"/>
                <a:gd name="csY7" fmla="*/ 191474 h 1380000"/>
                <a:gd name="csX8" fmla="*/ 0 w 1180275"/>
                <a:gd name="csY8" fmla="*/ 191474 h 1380000"/>
                <a:gd name="csX9" fmla="*/ 1179817 w 1180275"/>
                <a:gd name="csY9" fmla="*/ 1380000 h 1380000"/>
                <a:gd name="csX10" fmla="*/ 1180275 w 1180275"/>
                <a:gd name="csY10" fmla="*/ 1380000 h 1380000"/>
                <a:gd name="csX11" fmla="*/ 1180275 w 1180275"/>
                <a:gd name="csY11" fmla="*/ 1378919 h 1380000"/>
                <a:gd name="csX12" fmla="*/ 989402 w 1180275"/>
                <a:gd name="csY12" fmla="*/ 1087879 h 138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180275" h="1380000">
                  <a:moveTo>
                    <a:pt x="989402" y="1087879"/>
                  </a:moveTo>
                  <a:lnTo>
                    <a:pt x="1180275" y="796772"/>
                  </a:lnTo>
                  <a:lnTo>
                    <a:pt x="1180275" y="795821"/>
                  </a:lnTo>
                  <a:lnTo>
                    <a:pt x="1179817" y="795821"/>
                  </a:lnTo>
                  <a:cubicBezTo>
                    <a:pt x="848798" y="795821"/>
                    <a:pt x="588501" y="521445"/>
                    <a:pt x="584114" y="191474"/>
                  </a:cubicBezTo>
                  <a:lnTo>
                    <a:pt x="584637" y="191474"/>
                  </a:lnTo>
                  <a:lnTo>
                    <a:pt x="292581" y="0"/>
                  </a:lnTo>
                  <a:lnTo>
                    <a:pt x="458" y="191474"/>
                  </a:lnTo>
                  <a:lnTo>
                    <a:pt x="0" y="191474"/>
                  </a:lnTo>
                  <a:cubicBezTo>
                    <a:pt x="4388" y="844083"/>
                    <a:pt x="526160" y="1380000"/>
                    <a:pt x="1179817" y="1380000"/>
                  </a:cubicBezTo>
                  <a:lnTo>
                    <a:pt x="1180275" y="1380000"/>
                  </a:lnTo>
                  <a:lnTo>
                    <a:pt x="1180275" y="1378919"/>
                  </a:lnTo>
                  <a:lnTo>
                    <a:pt x="989402" y="1087879"/>
                  </a:lnTo>
                  <a:close/>
                </a:path>
              </a:pathLst>
            </a:custGeom>
            <a:solidFill>
              <a:srgbClr val="B7769B">
                <a:alpha val="20000"/>
              </a:srgbClr>
            </a:solidFill>
            <a:ln w="1268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70" name="ZoneTexte 169">
            <a:extLst>
              <a:ext uri="{FF2B5EF4-FFF2-40B4-BE49-F238E27FC236}">
                <a16:creationId xmlns:a16="http://schemas.microsoft.com/office/drawing/2014/main" id="{4C9BB992-2240-58FD-ACCD-0B48B2684D49}"/>
              </a:ext>
            </a:extLst>
          </p:cNvPr>
          <p:cNvSpPr txBox="1"/>
          <p:nvPr/>
        </p:nvSpPr>
        <p:spPr>
          <a:xfrm>
            <a:off x="1756093" y="4569299"/>
            <a:ext cx="423514" cy="523220"/>
          </a:xfrm>
          <a:prstGeom prst="rect">
            <a:avLst/>
          </a:prstGeom>
          <a:noFill/>
        </p:spPr>
        <p:txBody>
          <a:bodyPr wrap="none" rtlCol="0">
            <a:spAutoFit/>
          </a:bodyPr>
          <a:lstStyle/>
          <a:p>
            <a:r>
              <a:rPr lang="fr-CA" sz="2800" b="1">
                <a:solidFill>
                  <a:srgbClr val="945774"/>
                </a:solidFill>
                <a:latin typeface="Archivo Black" pitchFamily="2" charset="0"/>
                <a:cs typeface="Archivo Black" pitchFamily="2" charset="0"/>
              </a:rPr>
              <a:t>4</a:t>
            </a:r>
            <a:endParaRPr lang="fr-CA" sz="2800">
              <a:solidFill>
                <a:srgbClr val="945774"/>
              </a:solidFill>
            </a:endParaRPr>
          </a:p>
        </p:txBody>
      </p:sp>
      <p:sp>
        <p:nvSpPr>
          <p:cNvPr id="172" name="ZoneTexte 171">
            <a:extLst>
              <a:ext uri="{FF2B5EF4-FFF2-40B4-BE49-F238E27FC236}">
                <a16:creationId xmlns:a16="http://schemas.microsoft.com/office/drawing/2014/main" id="{56BB3082-643D-4BC8-1E8A-84C520FB1A8B}"/>
              </a:ext>
            </a:extLst>
          </p:cNvPr>
          <p:cNvSpPr txBox="1"/>
          <p:nvPr/>
        </p:nvSpPr>
        <p:spPr>
          <a:xfrm>
            <a:off x="1766465" y="2468277"/>
            <a:ext cx="423514" cy="523220"/>
          </a:xfrm>
          <a:prstGeom prst="rect">
            <a:avLst/>
          </a:prstGeom>
          <a:noFill/>
        </p:spPr>
        <p:txBody>
          <a:bodyPr wrap="none" rtlCol="0">
            <a:spAutoFit/>
          </a:bodyPr>
          <a:lstStyle/>
          <a:p>
            <a:r>
              <a:rPr lang="fr-CA" sz="2800" b="1">
                <a:solidFill>
                  <a:srgbClr val="B7769B"/>
                </a:solidFill>
                <a:latin typeface="Archivo Black" pitchFamily="2" charset="0"/>
                <a:cs typeface="Archivo Black" pitchFamily="2" charset="0"/>
              </a:rPr>
              <a:t>3</a:t>
            </a:r>
            <a:endParaRPr lang="fr-CA" sz="2800">
              <a:solidFill>
                <a:srgbClr val="B7769B"/>
              </a:solidFill>
            </a:endParaRPr>
          </a:p>
        </p:txBody>
      </p:sp>
    </p:spTree>
    <p:extLst>
      <p:ext uri="{BB962C8B-B14F-4D97-AF65-F5344CB8AC3E}">
        <p14:creationId xmlns:p14="http://schemas.microsoft.com/office/powerpoint/2010/main" val="35631510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991C8-0AD5-F8C0-80F1-485A0C7B8152}"/>
            </a:ext>
          </a:extLst>
        </p:cNvPr>
        <p:cNvGrpSpPr/>
        <p:nvPr/>
      </p:nvGrpSpPr>
      <p:grpSpPr>
        <a:xfrm>
          <a:off x="0" y="0"/>
          <a:ext cx="0" cy="0"/>
          <a:chOff x="0" y="0"/>
          <a:chExt cx="0" cy="0"/>
        </a:xfrm>
      </p:grpSpPr>
      <p:sp>
        <p:nvSpPr>
          <p:cNvPr id="17" name="Espace réservé du texte 14">
            <a:extLst>
              <a:ext uri="{FF2B5EF4-FFF2-40B4-BE49-F238E27FC236}">
                <a16:creationId xmlns:a16="http://schemas.microsoft.com/office/drawing/2014/main" id="{CC089311-BFEE-A679-0B9E-37853131E766}"/>
              </a:ext>
            </a:extLst>
          </p:cNvPr>
          <p:cNvSpPr txBox="1">
            <a:spLocks/>
          </p:cNvSpPr>
          <p:nvPr/>
        </p:nvSpPr>
        <p:spPr>
          <a:xfrm>
            <a:off x="7482177" y="1812888"/>
            <a:ext cx="3641697" cy="4253958"/>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14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2" name="Titre 1">
            <a:extLst>
              <a:ext uri="{FF2B5EF4-FFF2-40B4-BE49-F238E27FC236}">
                <a16:creationId xmlns:a16="http://schemas.microsoft.com/office/drawing/2014/main" id="{49413D86-E94D-8970-02C4-3415BBF227C4}"/>
              </a:ext>
            </a:extLst>
          </p:cNvPr>
          <p:cNvSpPr>
            <a:spLocks noGrp="1"/>
          </p:cNvSpPr>
          <p:nvPr>
            <p:ph type="title"/>
          </p:nvPr>
        </p:nvSpPr>
        <p:spPr/>
        <p:txBody>
          <a:bodyPr/>
          <a:lstStyle/>
          <a:p>
            <a:r>
              <a:rPr lang="fr-FR"/>
              <a:t>Les retombées économiques de la réussite éducative</a:t>
            </a:r>
            <a:endParaRPr lang="fr-CA"/>
          </a:p>
        </p:txBody>
      </p:sp>
      <p:sp>
        <p:nvSpPr>
          <p:cNvPr id="3" name="Espace réservé du pied de page 2">
            <a:extLst>
              <a:ext uri="{FF2B5EF4-FFF2-40B4-BE49-F238E27FC236}">
                <a16:creationId xmlns:a16="http://schemas.microsoft.com/office/drawing/2014/main" id="{A18A5261-453A-8B15-3BF5-FBC0B422603B}"/>
              </a:ext>
            </a:extLst>
          </p:cNvPr>
          <p:cNvSpPr>
            <a:spLocks noGrp="1"/>
          </p:cNvSpPr>
          <p:nvPr>
            <p:ph type="ftr" sz="quarter" idx="13"/>
          </p:nvPr>
        </p:nvSpPr>
        <p:spPr/>
        <p:txBody>
          <a:bodyPr/>
          <a:lstStyle/>
          <a:p>
            <a:pPr lvl="0">
              <a:defRPr/>
            </a:pPr>
            <a:r>
              <a:rPr lang="fr-CA">
                <a:solidFill>
                  <a:srgbClr val="000000"/>
                </a:solidFill>
              </a:rPr>
              <a:t>Observatoire des tout-petits</a:t>
            </a:r>
          </a:p>
        </p:txBody>
      </p:sp>
      <p:sp>
        <p:nvSpPr>
          <p:cNvPr id="4" name="Espace réservé du numéro de diapositive 3">
            <a:extLst>
              <a:ext uri="{FF2B5EF4-FFF2-40B4-BE49-F238E27FC236}">
                <a16:creationId xmlns:a16="http://schemas.microsoft.com/office/drawing/2014/main" id="{6E6984EA-29C3-21FB-A148-A5A2CA53614A}"/>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fr-CA" sz="1400" b="0" i="0" u="none" strike="noStrike" kern="1200" cap="none" spc="0" normalizeH="0" baseline="0" noProof="0">
              <a:ln>
                <a:noFill/>
              </a:ln>
              <a:solidFill>
                <a:srgbClr val="000000"/>
              </a:solidFill>
              <a:effectLst/>
              <a:uLnTx/>
              <a:uFillTx/>
              <a:latin typeface="Georgia"/>
              <a:ea typeface="+mn-ea"/>
              <a:cs typeface="+mn-cs"/>
            </a:endParaRPr>
          </a:p>
        </p:txBody>
      </p:sp>
      <p:sp>
        <p:nvSpPr>
          <p:cNvPr id="6" name="Espace réservé du texte 3">
            <a:extLst>
              <a:ext uri="{FF2B5EF4-FFF2-40B4-BE49-F238E27FC236}">
                <a16:creationId xmlns:a16="http://schemas.microsoft.com/office/drawing/2014/main" id="{ACB53E54-D4FF-B916-6257-7A3D516F5F4E}"/>
              </a:ext>
            </a:extLst>
          </p:cNvPr>
          <p:cNvSpPr txBox="1">
            <a:spLocks/>
          </p:cNvSpPr>
          <p:nvPr/>
        </p:nvSpPr>
        <p:spPr>
          <a:xfrm>
            <a:off x="519216" y="1741328"/>
            <a:ext cx="6393056"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Les mesures qui soutiennent le développement des tout-petits contribuent à long terme à la réussite éducative.</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Des salaires plus élevés signifient également davantage de revenus pour l’État, grâce à l’augmentation des impôts et des taxes perçus.</a:t>
            </a:r>
          </a:p>
          <a:p>
            <a:pPr marL="285750" marR="0" lvl="2" indent="-285750" algn="l"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Selon les données du recensement de 2021, 80 % des personnes de 25 à 60 ans détenant un diplôme d’études professionnelles (DEP) ou un diplôme d’études collégiales (DEC) travaillent, alors que cette proportion est de 55,9 % pour les personnes sans diplôme.</a:t>
            </a:r>
          </a:p>
        </p:txBody>
      </p:sp>
      <p:sp>
        <p:nvSpPr>
          <p:cNvPr id="7" name="Espace réservé du texte 2">
            <a:extLst>
              <a:ext uri="{FF2B5EF4-FFF2-40B4-BE49-F238E27FC236}">
                <a16:creationId xmlns:a16="http://schemas.microsoft.com/office/drawing/2014/main" id="{91704EE3-3500-A9A1-C8D1-0C2184F27C2E}"/>
              </a:ext>
            </a:extLst>
          </p:cNvPr>
          <p:cNvSpPr txBox="1">
            <a:spLocks/>
          </p:cNvSpPr>
          <p:nvPr/>
        </p:nvSpPr>
        <p:spPr>
          <a:xfrm>
            <a:off x="7816132" y="4588810"/>
            <a:ext cx="3192754" cy="1195027"/>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8"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fr-CA" sz="105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rPr>
              <a:t>Note : Le diplôme retenu est le plus haut niveau de scolarité atteint au moment du recensement 2021</a:t>
            </a:r>
          </a:p>
          <a:p>
            <a:pPr lvl="8">
              <a:spcBef>
                <a:spcPts val="0"/>
              </a:spcBef>
              <a:defRPr/>
            </a:pPr>
            <a:r>
              <a:rPr kumimoji="0" lang="fr-CA" sz="105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rPr>
              <a:t>Source : </a:t>
            </a:r>
            <a:r>
              <a:rPr lang="fr-CA" sz="1050" dirty="0">
                <a:solidFill>
                  <a:schemeClr val="tx1"/>
                </a:solidFill>
              </a:rPr>
              <a:t>Données tirées de LEPAGE, P., et M. GAUDREAULT. </a:t>
            </a:r>
            <a:r>
              <a:rPr lang="fr-CA" sz="1050" i="1" dirty="0">
                <a:solidFill>
                  <a:schemeClr val="tx1"/>
                </a:solidFill>
              </a:rPr>
              <a:t>Les bénéfices de la persévérance scolaire : analyses régionales de gains individuels associés à l’obtention d’un diplôme</a:t>
            </a:r>
            <a:r>
              <a:rPr lang="fr-CA" sz="1050" dirty="0">
                <a:solidFill>
                  <a:schemeClr val="tx1"/>
                </a:solidFill>
              </a:rPr>
              <a:t>, ÉCOBES – Recherche et transfert, Cégep de Jonquière, 2025.</a:t>
            </a:r>
            <a:endParaRPr kumimoji="0" lang="fr-CA" sz="1050" b="0" i="0" u="none" strike="noStrike" kern="1200" cap="none" spc="0" normalizeH="0" baseline="0" noProof="0" dirty="0">
              <a:ln>
                <a:noFill/>
              </a:ln>
              <a:solidFill>
                <a:schemeClr val="tx1"/>
              </a:solidFill>
              <a:effectLst/>
              <a:uLnTx/>
              <a:uFillTx/>
              <a:latin typeface="Archivo Condensed Condensed" pitchFamily="2" charset="77"/>
              <a:ea typeface="+mn-ea"/>
              <a:cs typeface="Archivo Condensed Condensed" pitchFamily="2" charset="77"/>
            </a:endParaRPr>
          </a:p>
        </p:txBody>
      </p:sp>
      <p:sp>
        <p:nvSpPr>
          <p:cNvPr id="11" name="Espace réservé du texte 2">
            <a:extLst>
              <a:ext uri="{FF2B5EF4-FFF2-40B4-BE49-F238E27FC236}">
                <a16:creationId xmlns:a16="http://schemas.microsoft.com/office/drawing/2014/main" id="{CF948699-4230-07A3-835A-355193EB5632}"/>
              </a:ext>
            </a:extLst>
          </p:cNvPr>
          <p:cNvSpPr txBox="1">
            <a:spLocks/>
          </p:cNvSpPr>
          <p:nvPr/>
        </p:nvSpPr>
        <p:spPr>
          <a:xfrm>
            <a:off x="7585544" y="1741328"/>
            <a:ext cx="3192754" cy="620234"/>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40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rPr>
              <a:t>Proportion de personnes en emploi</a:t>
            </a:r>
          </a:p>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40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rPr>
              <a:t>selon le dernier diplôme obtenu </a:t>
            </a:r>
          </a:p>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CA" sz="140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rPr>
              <a:t>chez les 25 à 64 ans au Québec en 2021</a:t>
            </a:r>
          </a:p>
        </p:txBody>
      </p:sp>
      <p:graphicFrame>
        <p:nvGraphicFramePr>
          <p:cNvPr id="15" name="Tableau 14">
            <a:extLst>
              <a:ext uri="{FF2B5EF4-FFF2-40B4-BE49-F238E27FC236}">
                <a16:creationId xmlns:a16="http://schemas.microsoft.com/office/drawing/2014/main" id="{EEF679D8-B89F-729C-21BF-E146D25BFAB2}"/>
              </a:ext>
            </a:extLst>
          </p:cNvPr>
          <p:cNvGraphicFramePr>
            <a:graphicFrameLocks noGrp="1"/>
          </p:cNvGraphicFramePr>
          <p:nvPr>
            <p:extLst>
              <p:ext uri="{D42A27DB-BD31-4B8C-83A1-F6EECF244321}">
                <p14:modId xmlns:p14="http://schemas.microsoft.com/office/powerpoint/2010/main" val="3637669825"/>
              </p:ext>
            </p:extLst>
          </p:nvPr>
        </p:nvGraphicFramePr>
        <p:xfrm>
          <a:off x="7816132" y="2596744"/>
          <a:ext cx="2889920" cy="2105928"/>
        </p:xfrm>
        <a:graphic>
          <a:graphicData uri="http://schemas.openxmlformats.org/drawingml/2006/table">
            <a:tbl>
              <a:tblPr firstRow="1" bandRow="1">
                <a:tableStyleId>{F2DE63D5-997A-4646-A377-4702673A728D}</a:tableStyleId>
              </a:tblPr>
              <a:tblGrid>
                <a:gridCol w="1503700">
                  <a:extLst>
                    <a:ext uri="{9D8B030D-6E8A-4147-A177-3AD203B41FA5}">
                      <a16:colId xmlns:a16="http://schemas.microsoft.com/office/drawing/2014/main" val="1177495948"/>
                    </a:ext>
                  </a:extLst>
                </a:gridCol>
                <a:gridCol w="1386220">
                  <a:extLst>
                    <a:ext uri="{9D8B030D-6E8A-4147-A177-3AD203B41FA5}">
                      <a16:colId xmlns:a16="http://schemas.microsoft.com/office/drawing/2014/main" val="3179356119"/>
                    </a:ext>
                  </a:extLst>
                </a:gridCol>
              </a:tblGrid>
              <a:tr h="350988">
                <a:tc>
                  <a:txBody>
                    <a:bodyPr/>
                    <a:lstStyle/>
                    <a:p>
                      <a:r>
                        <a:rPr lang="fr-CA" sz="1400">
                          <a:solidFill>
                            <a:schemeClr val="tx1"/>
                          </a:solidFill>
                        </a:rPr>
                        <a:t>Diplôme</a:t>
                      </a:r>
                    </a:p>
                  </a:txBody>
                  <a:tcPr marB="900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1" kern="1200">
                          <a:solidFill>
                            <a:schemeClr val="tx1"/>
                          </a:solidFill>
                          <a:effectLst/>
                          <a:latin typeface="+mn-lt"/>
                          <a:ea typeface="+mn-ea"/>
                          <a:cs typeface="+mn-cs"/>
                        </a:rPr>
                        <a:t>Taux d’emploi</a:t>
                      </a:r>
                    </a:p>
                  </a:txBody>
                  <a:tcPr marB="90000" anchor="b">
                    <a:lnL w="12700" cap="flat" cmpd="sng" algn="ctr">
                      <a:noFill/>
                      <a:prstDash val="solid"/>
                      <a:round/>
                      <a:headEnd type="none" w="med" len="med"/>
                      <a:tailEnd type="none" w="med" len="med"/>
                    </a:lnL>
                    <a:lnR w="12700" cap="flat" cmpd="sng" algn="ctr">
                      <a:noFill/>
                      <a:prstDash val="solid"/>
                      <a:miter lim="800000"/>
                    </a:lnR>
                    <a:lnT w="12700" cap="flat" cmpd="sng" algn="ctr">
                      <a:noFill/>
                      <a:prstDash val="solid"/>
                      <a:miter lim="800000"/>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3846652"/>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Sans diplôme</a:t>
                      </a:r>
                    </a:p>
                  </a:txBody>
                  <a:tcPr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55,9 %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9988301"/>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DES</a:t>
                      </a:r>
                    </a:p>
                  </a:txBody>
                  <a:tcPr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68,6 %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4937152"/>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DEP</a:t>
                      </a:r>
                    </a:p>
                  </a:txBody>
                  <a:tcPr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80,0 %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8457935"/>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DEC</a:t>
                      </a:r>
                    </a:p>
                  </a:txBody>
                  <a:tcPr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80,8 %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8634696"/>
                  </a:ext>
                </a:extLst>
              </a:tr>
              <a:tr h="3509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Baccalauréat</a:t>
                      </a:r>
                    </a:p>
                  </a:txBody>
                  <a:tcPr anchor="ctr">
                    <a:lnL w="12700" cap="flat" cmpd="sng" algn="ctr">
                      <a:no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CA" sz="1400" b="0" kern="1200">
                          <a:solidFill>
                            <a:schemeClr val="tx1"/>
                          </a:solidFill>
                          <a:effectLst/>
                          <a:latin typeface="+mn-lt"/>
                          <a:ea typeface="+mn-ea"/>
                          <a:cs typeface="+mn-cs"/>
                        </a:rPr>
                        <a:t>84,6 %</a:t>
                      </a:r>
                    </a:p>
                  </a:txBody>
                  <a:tcPr marR="504000" anchor="ctr">
                    <a:lnL w="12700" cap="flat" cmpd="sng" algn="ctr">
                      <a:solidFill>
                        <a:schemeClr val="accent3"/>
                      </a:solidFill>
                      <a:prstDash val="solid"/>
                      <a:round/>
                      <a:headEnd type="none" w="med" len="med"/>
                      <a:tailEnd type="none" w="med" len="med"/>
                    </a:lnL>
                    <a:lnR w="1270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07027340"/>
                  </a:ext>
                </a:extLst>
              </a:tr>
            </a:tbl>
          </a:graphicData>
        </a:graphic>
      </p:graphicFrame>
    </p:spTree>
    <p:extLst>
      <p:ext uri="{BB962C8B-B14F-4D97-AF65-F5344CB8AC3E}">
        <p14:creationId xmlns:p14="http://schemas.microsoft.com/office/powerpoint/2010/main" val="346275274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94BA-CCFA-11A0-A3BC-8F3D030268AC}"/>
            </a:ext>
          </a:extLst>
        </p:cNvPr>
        <p:cNvGrpSpPr/>
        <p:nvPr/>
      </p:nvGrpSpPr>
      <p:grpSpPr>
        <a:xfrm>
          <a:off x="0" y="0"/>
          <a:ext cx="0" cy="0"/>
          <a:chOff x="0" y="0"/>
          <a:chExt cx="0" cy="0"/>
        </a:xfrm>
      </p:grpSpPr>
      <p:sp>
        <p:nvSpPr>
          <p:cNvPr id="17" name="Espace réservé du texte 14">
            <a:extLst>
              <a:ext uri="{FF2B5EF4-FFF2-40B4-BE49-F238E27FC236}">
                <a16:creationId xmlns:a16="http://schemas.microsoft.com/office/drawing/2014/main" id="{E34CD12B-6FAB-D753-11C2-143B5FB01D63}"/>
              </a:ext>
            </a:extLst>
          </p:cNvPr>
          <p:cNvSpPr txBox="1">
            <a:spLocks/>
          </p:cNvSpPr>
          <p:nvPr/>
        </p:nvSpPr>
        <p:spPr>
          <a:xfrm>
            <a:off x="4051005" y="1794130"/>
            <a:ext cx="7404071" cy="4253958"/>
          </a:xfrm>
          <a:prstGeom prst="roundRect">
            <a:avLst>
              <a:gd name="adj" fmla="val 4481"/>
            </a:avLst>
          </a:prstGeom>
          <a:solidFill>
            <a:schemeClr val="bg2"/>
          </a:solidFill>
        </p:spPr>
        <p:txBody>
          <a:bodyPr lIns="360000" tIns="540000" rIns="360000" bIns="180000"/>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5" indent="0" algn="l" defTabSz="914400" rtl="0" eaLnBrk="1" fontAlgn="auto" latinLnBrk="0" hangingPunct="1">
              <a:lnSpc>
                <a:spcPct val="120000"/>
              </a:lnSpc>
              <a:spcBef>
                <a:spcPts val="1800"/>
              </a:spcBef>
              <a:spcAft>
                <a:spcPts val="0"/>
              </a:spcAft>
              <a:buClrTx/>
              <a:buSzTx/>
              <a:buFont typeface="Arial" panose="020B0604020202020204" pitchFamily="34" charset="0"/>
              <a:buNone/>
              <a:tabLst/>
              <a:defRPr/>
            </a:pPr>
            <a:endParaRPr kumimoji="0" lang="fr-CA" sz="1400" b="1" i="0" u="none" strike="noStrike" kern="1200" cap="none" spc="0" normalizeH="0" baseline="0" noProof="0">
              <a:ln>
                <a:noFill/>
              </a:ln>
              <a:solidFill>
                <a:srgbClr val="711113"/>
              </a:solidFill>
              <a:effectLst/>
              <a:uLnTx/>
              <a:uFillTx/>
              <a:latin typeface="Archivo Condensed Condensed SemiBold" pitchFamily="2" charset="77"/>
              <a:ea typeface="+mn-ea"/>
              <a:cs typeface="Archivo Condensed Condensed SemiBold" pitchFamily="2" charset="77"/>
            </a:endParaRPr>
          </a:p>
        </p:txBody>
      </p:sp>
      <p:sp>
        <p:nvSpPr>
          <p:cNvPr id="2" name="Titre 1">
            <a:extLst>
              <a:ext uri="{FF2B5EF4-FFF2-40B4-BE49-F238E27FC236}">
                <a16:creationId xmlns:a16="http://schemas.microsoft.com/office/drawing/2014/main" id="{1E0169CE-054C-3811-26EB-6CDB30085DEE}"/>
              </a:ext>
            </a:extLst>
          </p:cNvPr>
          <p:cNvSpPr>
            <a:spLocks noGrp="1"/>
          </p:cNvSpPr>
          <p:nvPr>
            <p:ph type="title"/>
          </p:nvPr>
        </p:nvSpPr>
        <p:spPr/>
        <p:txBody>
          <a:bodyPr/>
          <a:lstStyle/>
          <a:p>
            <a:r>
              <a:rPr lang="fr-FR"/>
              <a:t>Les retombées économiques de la réussite éducative</a:t>
            </a:r>
            <a:endParaRPr lang="fr-CA"/>
          </a:p>
        </p:txBody>
      </p:sp>
      <p:sp>
        <p:nvSpPr>
          <p:cNvPr id="3" name="Espace réservé du pied de page 2">
            <a:extLst>
              <a:ext uri="{FF2B5EF4-FFF2-40B4-BE49-F238E27FC236}">
                <a16:creationId xmlns:a16="http://schemas.microsoft.com/office/drawing/2014/main" id="{818FD281-E85B-5734-347A-809453990043}"/>
              </a:ext>
            </a:extLst>
          </p:cNvPr>
          <p:cNvSpPr>
            <a:spLocks noGrp="1"/>
          </p:cNvSpPr>
          <p:nvPr>
            <p:ph type="ftr" sz="quarter" idx="13"/>
          </p:nvPr>
        </p:nvSpPr>
        <p:spPr/>
        <p:txBody>
          <a:bodyPr/>
          <a:lstStyle/>
          <a:p>
            <a:pPr lvl="0">
              <a:defRPr/>
            </a:pPr>
            <a:r>
              <a:rPr lang="fr-CA">
                <a:solidFill>
                  <a:srgbClr val="000000"/>
                </a:solidFill>
              </a:rPr>
              <a:t>Observatoire des tout-petits</a:t>
            </a:r>
          </a:p>
        </p:txBody>
      </p:sp>
      <p:sp>
        <p:nvSpPr>
          <p:cNvPr id="4" name="Espace réservé du numéro de diapositive 3">
            <a:extLst>
              <a:ext uri="{FF2B5EF4-FFF2-40B4-BE49-F238E27FC236}">
                <a16:creationId xmlns:a16="http://schemas.microsoft.com/office/drawing/2014/main" id="{6701617B-C266-B194-4229-E5A1153DEC60}"/>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000000"/>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fr-CA" sz="1400" b="0" i="0" u="none" strike="noStrike" kern="1200" cap="none" spc="0" normalizeH="0" baseline="0" noProof="0">
              <a:ln>
                <a:noFill/>
              </a:ln>
              <a:solidFill>
                <a:srgbClr val="000000"/>
              </a:solidFill>
              <a:effectLst/>
              <a:uLnTx/>
              <a:uFillTx/>
              <a:latin typeface="Georgia"/>
              <a:ea typeface="+mn-ea"/>
              <a:cs typeface="+mn-cs"/>
            </a:endParaRPr>
          </a:p>
        </p:txBody>
      </p:sp>
      <p:sp>
        <p:nvSpPr>
          <p:cNvPr id="6" name="Espace réservé du texte 3">
            <a:extLst>
              <a:ext uri="{FF2B5EF4-FFF2-40B4-BE49-F238E27FC236}">
                <a16:creationId xmlns:a16="http://schemas.microsoft.com/office/drawing/2014/main" id="{E0B37A7A-E437-47CF-0322-E88EA264FA11}"/>
              </a:ext>
            </a:extLst>
          </p:cNvPr>
          <p:cNvSpPr txBox="1">
            <a:spLocks/>
          </p:cNvSpPr>
          <p:nvPr/>
        </p:nvSpPr>
        <p:spPr>
          <a:xfrm>
            <a:off x="523372" y="1794130"/>
            <a:ext cx="3134228" cy="192203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R="0" lvl="2" algn="l" defTabSz="914400" rtl="0" eaLnBrk="1" fontAlgn="auto" latinLnBrk="0" hangingPunct="1">
              <a:lnSpc>
                <a:spcPct val="120000"/>
              </a:lnSpc>
              <a:spcBef>
                <a:spcPts val="0"/>
              </a:spcBef>
              <a:spcAft>
                <a:spcPts val="0"/>
              </a:spcAft>
              <a:buClrTx/>
              <a:buSzTx/>
              <a:tabLst/>
              <a:defRPr/>
            </a:pPr>
            <a:r>
              <a:rPr kumimoji="0" lang="fr-FR" sz="1800" b="0" i="0" u="none" strike="noStrike" kern="1200" cap="none" spc="0" normalizeH="0" baseline="0" noProof="0">
                <a:ln>
                  <a:noFill/>
                </a:ln>
                <a:solidFill>
                  <a:schemeClr val="tx1"/>
                </a:solidFill>
                <a:effectLst/>
                <a:uLnTx/>
                <a:uFillTx/>
                <a:latin typeface="Archivo"/>
                <a:ea typeface="+mn-ea"/>
                <a:cs typeface="+mn-cs"/>
              </a:rPr>
              <a:t>Les personnes titulaires d’un diplôme sont généralement mieux rémunérées que celles qui n’ont pas obtenu de diplôme.</a:t>
            </a:r>
          </a:p>
        </p:txBody>
      </p:sp>
      <p:sp>
        <p:nvSpPr>
          <p:cNvPr id="7" name="Espace réservé du texte 2">
            <a:extLst>
              <a:ext uri="{FF2B5EF4-FFF2-40B4-BE49-F238E27FC236}">
                <a16:creationId xmlns:a16="http://schemas.microsoft.com/office/drawing/2014/main" id="{4684BBF0-2642-949D-2375-BEAC3D452A76}"/>
              </a:ext>
            </a:extLst>
          </p:cNvPr>
          <p:cNvSpPr txBox="1">
            <a:spLocks/>
          </p:cNvSpPr>
          <p:nvPr/>
        </p:nvSpPr>
        <p:spPr>
          <a:xfrm>
            <a:off x="4412732" y="5281181"/>
            <a:ext cx="6416841" cy="1195027"/>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8">
              <a:spcBef>
                <a:spcPts val="0"/>
              </a:spcBef>
              <a:defRPr/>
            </a:pPr>
            <a:r>
              <a:rPr kumimoji="0" lang="fr-CA" sz="105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rPr>
              <a:t>Source : </a:t>
            </a:r>
            <a:r>
              <a:rPr lang="fr-FR" sz="1050">
                <a:solidFill>
                  <a:schemeClr val="tx1"/>
                </a:solidFill>
              </a:rPr>
              <a:t>LEPAGE, P., et M. GAUDREAULT. </a:t>
            </a:r>
            <a:r>
              <a:rPr lang="fr-FR" sz="1050" i="1">
                <a:solidFill>
                  <a:schemeClr val="tx1"/>
                </a:solidFill>
              </a:rPr>
              <a:t>Les bénéfices de la persévérance scolaire : analyses régionales de gains individuels associés à l’obtention d’un diplôme</a:t>
            </a:r>
            <a:r>
              <a:rPr lang="fr-FR" sz="1050">
                <a:solidFill>
                  <a:schemeClr val="tx1"/>
                </a:solidFill>
              </a:rPr>
              <a:t>, 2025.</a:t>
            </a:r>
            <a:endParaRPr kumimoji="0" lang="fr-CA" sz="105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endParaRPr>
          </a:p>
        </p:txBody>
      </p:sp>
      <p:sp>
        <p:nvSpPr>
          <p:cNvPr id="11" name="Espace réservé du texte 2">
            <a:extLst>
              <a:ext uri="{FF2B5EF4-FFF2-40B4-BE49-F238E27FC236}">
                <a16:creationId xmlns:a16="http://schemas.microsoft.com/office/drawing/2014/main" id="{E1A1B2A3-E528-3AFC-5183-14635D7B2C9B}"/>
              </a:ext>
            </a:extLst>
          </p:cNvPr>
          <p:cNvSpPr txBox="1">
            <a:spLocks/>
          </p:cNvSpPr>
          <p:nvPr/>
        </p:nvSpPr>
        <p:spPr>
          <a:xfrm>
            <a:off x="4401455" y="1829493"/>
            <a:ext cx="4503903" cy="620234"/>
          </a:xfrm>
          <a:prstGeom prst="rect">
            <a:avLst/>
          </a:prstGeom>
        </p:spPr>
        <p:txBody>
          <a:bodyPr vert="horz" lIns="0" tIns="180000" rIns="0" bIns="180000" rtlCol="0">
            <a:noAutofit/>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Système normal"/>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Système normal"/>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5"/>
            <a:r>
              <a:rPr lang="fr-CA" sz="1400"/>
              <a:t>Tableau comparatif des gains à vie en fonction du diplôme obtenu</a:t>
            </a:r>
          </a:p>
          <a:p>
            <a:pPr marL="0" marR="0" lvl="5"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CA" sz="1400" b="0" i="0" u="none" strike="noStrike" kern="1200" cap="none" spc="0" normalizeH="0" baseline="0" noProof="0">
              <a:ln>
                <a:noFill/>
              </a:ln>
              <a:solidFill>
                <a:schemeClr val="tx1"/>
              </a:solidFill>
              <a:effectLst/>
              <a:uLnTx/>
              <a:uFillTx/>
              <a:latin typeface="Archivo Condensed Condensed" pitchFamily="2" charset="77"/>
              <a:ea typeface="+mn-ea"/>
              <a:cs typeface="Archivo Condensed Condensed" pitchFamily="2" charset="77"/>
            </a:endParaRPr>
          </a:p>
        </p:txBody>
      </p:sp>
      <p:pic>
        <p:nvPicPr>
          <p:cNvPr id="8" name="Image 7">
            <a:extLst>
              <a:ext uri="{FF2B5EF4-FFF2-40B4-BE49-F238E27FC236}">
                <a16:creationId xmlns:a16="http://schemas.microsoft.com/office/drawing/2014/main" id="{CCBC00D1-A3E7-CE2C-02FC-B2ACB2B17E85}"/>
              </a:ext>
            </a:extLst>
          </p:cNvPr>
          <p:cNvPicPr>
            <a:picLocks noChangeAspect="1"/>
          </p:cNvPicPr>
          <p:nvPr/>
        </p:nvPicPr>
        <p:blipFill>
          <a:blip r:embed="rId3"/>
          <a:stretch>
            <a:fillRect/>
          </a:stretch>
        </p:blipFill>
        <p:spPr>
          <a:xfrm>
            <a:off x="4320068" y="2448615"/>
            <a:ext cx="6986622" cy="2987299"/>
          </a:xfrm>
          <a:prstGeom prst="rect">
            <a:avLst/>
          </a:prstGeom>
        </p:spPr>
      </p:pic>
      <p:grpSp>
        <p:nvGrpSpPr>
          <p:cNvPr id="12" name="Graphique 18">
            <a:extLst>
              <a:ext uri="{FF2B5EF4-FFF2-40B4-BE49-F238E27FC236}">
                <a16:creationId xmlns:a16="http://schemas.microsoft.com/office/drawing/2014/main" id="{1B4AE2B4-9D78-A347-C361-4E2AB9749697}"/>
              </a:ext>
            </a:extLst>
          </p:cNvPr>
          <p:cNvGrpSpPr/>
          <p:nvPr/>
        </p:nvGrpSpPr>
        <p:grpSpPr>
          <a:xfrm rot="21213517">
            <a:off x="-295365" y="4720360"/>
            <a:ext cx="1637473" cy="1382840"/>
            <a:chOff x="3606800" y="4724290"/>
            <a:chExt cx="1637473" cy="1382840"/>
          </a:xfrm>
          <a:solidFill>
            <a:srgbClr val="728C30"/>
          </a:solidFill>
        </p:grpSpPr>
        <p:grpSp>
          <p:nvGrpSpPr>
            <p:cNvPr id="13" name="Graphique 18">
              <a:extLst>
                <a:ext uri="{FF2B5EF4-FFF2-40B4-BE49-F238E27FC236}">
                  <a16:creationId xmlns:a16="http://schemas.microsoft.com/office/drawing/2014/main" id="{73766BE8-F866-7E6F-4586-84AAC887EFDB}"/>
                </a:ext>
              </a:extLst>
            </p:cNvPr>
            <p:cNvGrpSpPr/>
            <p:nvPr/>
          </p:nvGrpSpPr>
          <p:grpSpPr>
            <a:xfrm>
              <a:off x="3606800" y="4755556"/>
              <a:ext cx="1637473" cy="1284474"/>
              <a:chOff x="3606800" y="4755556"/>
              <a:chExt cx="1637473" cy="1284474"/>
            </a:xfrm>
            <a:solidFill>
              <a:srgbClr val="728C30"/>
            </a:solidFill>
          </p:grpSpPr>
          <p:sp>
            <p:nvSpPr>
              <p:cNvPr id="15" name="Forme libre 27">
                <a:extLst>
                  <a:ext uri="{FF2B5EF4-FFF2-40B4-BE49-F238E27FC236}">
                    <a16:creationId xmlns:a16="http://schemas.microsoft.com/office/drawing/2014/main" id="{95849D2D-F613-E11C-4179-79F5DB0DD182}"/>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sp>
            <p:nvSpPr>
              <p:cNvPr id="16" name="Forme libre 28">
                <a:extLst>
                  <a:ext uri="{FF2B5EF4-FFF2-40B4-BE49-F238E27FC236}">
                    <a16:creationId xmlns:a16="http://schemas.microsoft.com/office/drawing/2014/main" id="{301B00BB-E3DA-C6C0-FA62-C10D8537C041}"/>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solidFill>
                <a:srgbClr val="728C30"/>
              </a:solidFill>
              <a:ln w="9507" cap="flat">
                <a:noFill/>
                <a:prstDash val="solid"/>
                <a:miter/>
              </a:ln>
            </p:spPr>
            <p:txBody>
              <a:bodyPr/>
              <a:lstStyle/>
              <a:p>
                <a:endParaRPr lang="fr-CA"/>
              </a:p>
            </p:txBody>
          </p:sp>
        </p:grpSp>
        <p:sp>
          <p:nvSpPr>
            <p:cNvPr id="14" name="Forme libre 29">
              <a:extLst>
                <a:ext uri="{FF2B5EF4-FFF2-40B4-BE49-F238E27FC236}">
                  <a16:creationId xmlns:a16="http://schemas.microsoft.com/office/drawing/2014/main" id="{B0B0D02F-F53B-2C1F-CE3D-279EF7B9539C}"/>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solidFill>
              <a:srgbClr val="728C30"/>
            </a:solidFill>
            <a:ln w="9507" cap="flat">
              <a:noFill/>
              <a:prstDash val="solid"/>
              <a:miter/>
            </a:ln>
          </p:spPr>
          <p:txBody>
            <a:bodyPr/>
            <a:lstStyle/>
            <a:p>
              <a:endParaRPr lang="fr-CA" dirty="0"/>
            </a:p>
          </p:txBody>
        </p:sp>
      </p:grpSp>
    </p:spTree>
    <p:extLst>
      <p:ext uri="{BB962C8B-B14F-4D97-AF65-F5344CB8AC3E}">
        <p14:creationId xmlns:p14="http://schemas.microsoft.com/office/powerpoint/2010/main" val="24108562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accent4">
            <a:alpha val="50000"/>
          </a:schemeClr>
        </a:solidFill>
        <a:effectLst/>
      </p:bgPr>
    </p:bg>
    <p:spTree>
      <p:nvGrpSpPr>
        <p:cNvPr id="1" name="">
          <a:extLst>
            <a:ext uri="{FF2B5EF4-FFF2-40B4-BE49-F238E27FC236}">
              <a16:creationId xmlns:a16="http://schemas.microsoft.com/office/drawing/2014/main" id="{24266F4D-77A6-2F85-BD54-C05661C46A1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323E327-9F84-D9F3-00E7-58AFFDB43E53}"/>
              </a:ext>
            </a:extLst>
          </p:cNvPr>
          <p:cNvSpPr>
            <a:spLocks noGrp="1"/>
          </p:cNvSpPr>
          <p:nvPr>
            <p:ph type="title"/>
          </p:nvPr>
        </p:nvSpPr>
        <p:spPr>
          <a:xfrm>
            <a:off x="636167" y="380827"/>
            <a:ext cx="10899881" cy="1069975"/>
          </a:xfrm>
        </p:spPr>
        <p:txBody>
          <a:bodyPr/>
          <a:lstStyle/>
          <a:p>
            <a:r>
              <a:rPr lang="fr-CA">
                <a:solidFill>
                  <a:schemeClr val="tx1"/>
                </a:solidFill>
              </a:rPr>
              <a:t>Un diplôme qui génère des revenus</a:t>
            </a:r>
          </a:p>
        </p:txBody>
      </p:sp>
      <p:sp>
        <p:nvSpPr>
          <p:cNvPr id="3" name="Espace réservé du pied de page 2">
            <a:extLst>
              <a:ext uri="{FF2B5EF4-FFF2-40B4-BE49-F238E27FC236}">
                <a16:creationId xmlns:a16="http://schemas.microsoft.com/office/drawing/2014/main" id="{51416685-30AC-A33A-6457-951FA11425F6}"/>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21A4A5D4-39A3-5B15-44DB-0F7597096004}"/>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grpSp>
        <p:nvGrpSpPr>
          <p:cNvPr id="15" name="Graphique 18">
            <a:extLst>
              <a:ext uri="{FF2B5EF4-FFF2-40B4-BE49-F238E27FC236}">
                <a16:creationId xmlns:a16="http://schemas.microsoft.com/office/drawing/2014/main" id="{94A38A7A-ED16-69FB-BB29-990F19A7F876}"/>
              </a:ext>
            </a:extLst>
          </p:cNvPr>
          <p:cNvGrpSpPr/>
          <p:nvPr/>
        </p:nvGrpSpPr>
        <p:grpSpPr>
          <a:xfrm rot="20566439">
            <a:off x="10572981" y="303783"/>
            <a:ext cx="1367496" cy="1922076"/>
            <a:chOff x="3688962" y="900509"/>
            <a:chExt cx="1157812" cy="1627356"/>
          </a:xfrm>
          <a:solidFill>
            <a:schemeClr val="accent4"/>
          </a:solidFill>
        </p:grpSpPr>
        <p:sp>
          <p:nvSpPr>
            <p:cNvPr id="16" name="Rectangle 15">
              <a:extLst>
                <a:ext uri="{FF2B5EF4-FFF2-40B4-BE49-F238E27FC236}">
                  <a16:creationId xmlns:a16="http://schemas.microsoft.com/office/drawing/2014/main" id="{C103118D-18E9-8593-EE04-951CA9F04B78}"/>
                </a:ext>
              </a:extLst>
            </p:cNvPr>
            <p:cNvSpPr/>
            <p:nvPr/>
          </p:nvSpPr>
          <p:spPr>
            <a:xfrm rot="-359993">
              <a:off x="3770780" y="919880"/>
              <a:ext cx="454089" cy="1588614"/>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Rectangle 16">
              <a:extLst>
                <a:ext uri="{FF2B5EF4-FFF2-40B4-BE49-F238E27FC236}">
                  <a16:creationId xmlns:a16="http://schemas.microsoft.com/office/drawing/2014/main" id="{35BB95E5-42D8-023C-4FE4-79F4D3B1CB0E}"/>
                </a:ext>
              </a:extLst>
            </p:cNvPr>
            <p:cNvSpPr/>
            <p:nvPr/>
          </p:nvSpPr>
          <p:spPr>
            <a:xfrm rot="-359997">
              <a:off x="4340376" y="1425890"/>
              <a:ext cx="454084" cy="1024317"/>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
        <p:nvSpPr>
          <p:cNvPr id="19" name="Rectangle : coins arrondis 18">
            <a:extLst>
              <a:ext uri="{FF2B5EF4-FFF2-40B4-BE49-F238E27FC236}">
                <a16:creationId xmlns:a16="http://schemas.microsoft.com/office/drawing/2014/main" id="{13DD8F0D-5F7B-7147-E565-E7E5B7C22A81}"/>
              </a:ext>
            </a:extLst>
          </p:cNvPr>
          <p:cNvSpPr/>
          <p:nvPr/>
        </p:nvSpPr>
        <p:spPr>
          <a:xfrm>
            <a:off x="670151" y="1672047"/>
            <a:ext cx="5349073" cy="215789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20" name="ZoneTexte 19">
            <a:extLst>
              <a:ext uri="{FF2B5EF4-FFF2-40B4-BE49-F238E27FC236}">
                <a16:creationId xmlns:a16="http://schemas.microsoft.com/office/drawing/2014/main" id="{2AC3B581-1FC6-7300-46C0-DC8E4B7EEC10}"/>
              </a:ext>
            </a:extLst>
          </p:cNvPr>
          <p:cNvSpPr txBox="1"/>
          <p:nvPr/>
        </p:nvSpPr>
        <p:spPr>
          <a:xfrm>
            <a:off x="907940" y="2075617"/>
            <a:ext cx="4887928" cy="1754326"/>
          </a:xfrm>
          <a:prstGeom prst="rect">
            <a:avLst/>
          </a:prstGeom>
          <a:noFill/>
        </p:spPr>
        <p:txBody>
          <a:bodyPr wrap="square" rtlCol="0">
            <a:spAutoFit/>
          </a:bodyPr>
          <a:lstStyle/>
          <a:p>
            <a:pPr algn="ctr">
              <a:defRPr/>
            </a:pPr>
            <a:r>
              <a:rPr lang="fr-FR" b="1">
                <a:solidFill>
                  <a:srgbClr val="711113"/>
                </a:solidFill>
                <a:latin typeface="Archivo Condensed Condensed SemiBold" pitchFamily="2" charset="77"/>
                <a:cs typeface="Archivo Condensed Condensed SemiBold" pitchFamily="2" charset="77"/>
              </a:rPr>
              <a:t>En 2018, l’économiste Pierre Fortin a estimé qu’au Québec, si 85 % des jeunes obtenaient leur diplôme d’études secondaires en cinq ans, cela pourrait générer des bénéfices économiques cumulés de 291 milliards de dollars sur 60 ans.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203B47"/>
              </a:solidFill>
              <a:effectLst/>
              <a:uLnTx/>
              <a:uFillTx/>
              <a:latin typeface="Archivo" pitchFamily="2" charset="0"/>
              <a:ea typeface="+mn-ea"/>
              <a:cs typeface="Archivo" pitchFamily="2" charset="0"/>
            </a:endParaRPr>
          </a:p>
        </p:txBody>
      </p:sp>
      <p:sp>
        <p:nvSpPr>
          <p:cNvPr id="18" name="Forme libre 32">
            <a:extLst>
              <a:ext uri="{FF2B5EF4-FFF2-40B4-BE49-F238E27FC236}">
                <a16:creationId xmlns:a16="http://schemas.microsoft.com/office/drawing/2014/main" id="{DC1E46C2-B7A3-EF2C-3951-437281D27A9C}"/>
              </a:ext>
            </a:extLst>
          </p:cNvPr>
          <p:cNvSpPr/>
          <p:nvPr/>
        </p:nvSpPr>
        <p:spPr>
          <a:xfrm rot="11533944">
            <a:off x="87718" y="3969878"/>
            <a:ext cx="2973048" cy="2071966"/>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chemeClr val="accent6"/>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5" name="Groupe 4">
            <a:extLst>
              <a:ext uri="{FF2B5EF4-FFF2-40B4-BE49-F238E27FC236}">
                <a16:creationId xmlns:a16="http://schemas.microsoft.com/office/drawing/2014/main" id="{23202864-3602-1C84-FF0D-AC4A40C9FF6C}"/>
              </a:ext>
            </a:extLst>
          </p:cNvPr>
          <p:cNvGrpSpPr/>
          <p:nvPr/>
        </p:nvGrpSpPr>
        <p:grpSpPr>
          <a:xfrm>
            <a:off x="452313" y="1379109"/>
            <a:ext cx="846376" cy="767474"/>
            <a:chOff x="4888481" y="1463364"/>
            <a:chExt cx="998101" cy="905055"/>
          </a:xfrm>
        </p:grpSpPr>
        <p:sp>
          <p:nvSpPr>
            <p:cNvPr id="7" name="Forme libre 21">
              <a:extLst>
                <a:ext uri="{FF2B5EF4-FFF2-40B4-BE49-F238E27FC236}">
                  <a16:creationId xmlns:a16="http://schemas.microsoft.com/office/drawing/2014/main" id="{4CF872F0-1C77-D599-8FE8-B8D9E4910656}"/>
                </a:ext>
              </a:extLst>
            </p:cNvPr>
            <p:cNvSpPr/>
            <p:nvPr/>
          </p:nvSpPr>
          <p:spPr>
            <a:xfrm>
              <a:off x="4888481" y="1729148"/>
              <a:ext cx="998101" cy="639271"/>
            </a:xfrm>
            <a:custGeom>
              <a:avLst/>
              <a:gdLst>
                <a:gd name="csX0" fmla="*/ 998102 w 998101"/>
                <a:gd name="csY0" fmla="*/ 271722 h 639271"/>
                <a:gd name="csX1" fmla="*/ 371304 w 998101"/>
                <a:gd name="csY1" fmla="*/ 620458 h 639271"/>
                <a:gd name="csX2" fmla="*/ 19005 w 998101"/>
                <a:gd name="csY2" fmla="*/ 0 h 639271"/>
                <a:gd name="csX3" fmla="*/ 998102 w 998101"/>
                <a:gd name="csY3" fmla="*/ 271722 h 639271"/>
              </a:gdLst>
              <a:ahLst/>
              <a:cxnLst>
                <a:cxn ang="0">
                  <a:pos x="csX0" y="csY0"/>
                </a:cxn>
                <a:cxn ang="0">
                  <a:pos x="csX1" y="csY1"/>
                </a:cxn>
                <a:cxn ang="0">
                  <a:pos x="csX2" y="csY2"/>
                </a:cxn>
                <a:cxn ang="0">
                  <a:pos x="csX3" y="csY3"/>
                </a:cxn>
              </a:cxnLst>
              <a:rect l="l" t="t" r="r" b="b"/>
              <a:pathLst>
                <a:path w="998101" h="639271">
                  <a:moveTo>
                    <a:pt x="998102" y="271722"/>
                  </a:moveTo>
                  <a:cubicBezTo>
                    <a:pt x="922302" y="539360"/>
                    <a:pt x="641676" y="695491"/>
                    <a:pt x="371304" y="620458"/>
                  </a:cubicBezTo>
                  <a:cubicBezTo>
                    <a:pt x="100933" y="545425"/>
                    <a:pt x="-56795" y="267637"/>
                    <a:pt x="19005" y="0"/>
                  </a:cubicBezTo>
                  <a:lnTo>
                    <a:pt x="998102" y="271722"/>
                  </a:lnTo>
                  <a:close/>
                </a:path>
              </a:pathLst>
            </a:custGeom>
            <a:solidFill>
              <a:schemeClr val="accent4">
                <a:alpha val="70000"/>
              </a:schemeClr>
            </a:solid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nvGrpSpPr>
            <p:cNvPr id="8" name="Graphique 14">
              <a:extLst>
                <a:ext uri="{FF2B5EF4-FFF2-40B4-BE49-F238E27FC236}">
                  <a16:creationId xmlns:a16="http://schemas.microsoft.com/office/drawing/2014/main" id="{F386F78A-E779-3888-A58A-7CC265C19BA9}"/>
                </a:ext>
              </a:extLst>
            </p:cNvPr>
            <p:cNvGrpSpPr/>
            <p:nvPr/>
          </p:nvGrpSpPr>
          <p:grpSpPr>
            <a:xfrm>
              <a:off x="5018849" y="1463364"/>
              <a:ext cx="737361" cy="729156"/>
              <a:chOff x="5018849" y="1463364"/>
              <a:chExt cx="737361" cy="729156"/>
            </a:xfrm>
            <a:solidFill>
              <a:schemeClr val="accent3"/>
            </a:solidFill>
          </p:grpSpPr>
          <p:sp>
            <p:nvSpPr>
              <p:cNvPr id="9" name="Forme libre 23">
                <a:extLst>
                  <a:ext uri="{FF2B5EF4-FFF2-40B4-BE49-F238E27FC236}">
                    <a16:creationId xmlns:a16="http://schemas.microsoft.com/office/drawing/2014/main" id="{FA04B169-DBFF-7288-4D4E-38AE33804D67}"/>
                  </a:ext>
                </a:extLst>
              </p:cNvPr>
              <p:cNvSpPr/>
              <p:nvPr/>
            </p:nvSpPr>
            <p:spPr>
              <a:xfrm>
                <a:off x="5018849" y="1463364"/>
                <a:ext cx="737361" cy="729156"/>
              </a:xfrm>
              <a:custGeom>
                <a:avLst/>
                <a:gdLst>
                  <a:gd name="csX0" fmla="*/ 368681 w 737361"/>
                  <a:gd name="csY0" fmla="*/ 0 h 729156"/>
                  <a:gd name="csX1" fmla="*/ 0 w 737361"/>
                  <a:gd name="csY1" fmla="*/ 364574 h 729156"/>
                  <a:gd name="csX2" fmla="*/ 368681 w 737361"/>
                  <a:gd name="csY2" fmla="*/ 729156 h 729156"/>
                  <a:gd name="csX3" fmla="*/ 737362 w 737361"/>
                  <a:gd name="csY3" fmla="*/ 364574 h 729156"/>
                  <a:gd name="csX4" fmla="*/ 368681 w 737361"/>
                  <a:gd name="csY4" fmla="*/ 0 h 729156"/>
                  <a:gd name="csX5" fmla="*/ 368681 w 737361"/>
                  <a:gd name="csY5" fmla="*/ 699145 h 729156"/>
                  <a:gd name="csX6" fmla="*/ 30317 w 737361"/>
                  <a:gd name="csY6" fmla="*/ 364574 h 729156"/>
                  <a:gd name="csX7" fmla="*/ 368681 w 737361"/>
                  <a:gd name="csY7" fmla="*/ 30011 h 729156"/>
                  <a:gd name="csX8" fmla="*/ 707044 w 737361"/>
                  <a:gd name="csY8" fmla="*/ 364574 h 729156"/>
                  <a:gd name="csX9" fmla="*/ 368681 w 737361"/>
                  <a:gd name="csY9" fmla="*/ 699145 h 729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737361" h="729156">
                    <a:moveTo>
                      <a:pt x="368681" y="0"/>
                    </a:moveTo>
                    <a:cubicBezTo>
                      <a:pt x="165388" y="0"/>
                      <a:pt x="0" y="163549"/>
                      <a:pt x="0" y="364574"/>
                    </a:cubicBezTo>
                    <a:cubicBezTo>
                      <a:pt x="0" y="565607"/>
                      <a:pt x="165388" y="729156"/>
                      <a:pt x="368681" y="729156"/>
                    </a:cubicBezTo>
                    <a:cubicBezTo>
                      <a:pt x="571974" y="729156"/>
                      <a:pt x="737362" y="565607"/>
                      <a:pt x="737362" y="364574"/>
                    </a:cubicBezTo>
                    <a:cubicBezTo>
                      <a:pt x="737362" y="163549"/>
                      <a:pt x="571974" y="0"/>
                      <a:pt x="368681" y="0"/>
                    </a:cubicBezTo>
                    <a:close/>
                    <a:moveTo>
                      <a:pt x="368681" y="699145"/>
                    </a:moveTo>
                    <a:cubicBezTo>
                      <a:pt x="182104" y="699145"/>
                      <a:pt x="30317" y="549060"/>
                      <a:pt x="30317" y="364574"/>
                    </a:cubicBezTo>
                    <a:cubicBezTo>
                      <a:pt x="30317" y="180096"/>
                      <a:pt x="182104" y="30011"/>
                      <a:pt x="368681" y="30011"/>
                    </a:cubicBezTo>
                    <a:cubicBezTo>
                      <a:pt x="555258" y="30011"/>
                      <a:pt x="707044" y="180096"/>
                      <a:pt x="707044" y="364574"/>
                    </a:cubicBezTo>
                    <a:cubicBezTo>
                      <a:pt x="707044" y="549060"/>
                      <a:pt x="555258" y="699145"/>
                      <a:pt x="368681" y="699145"/>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0" name="Forme libre 24">
                <a:extLst>
                  <a:ext uri="{FF2B5EF4-FFF2-40B4-BE49-F238E27FC236}">
                    <a16:creationId xmlns:a16="http://schemas.microsoft.com/office/drawing/2014/main" id="{A84A045B-42FD-111F-C9DC-3B8434DB31C2}"/>
                  </a:ext>
                </a:extLst>
              </p:cNvPr>
              <p:cNvSpPr/>
              <p:nvPr/>
            </p:nvSpPr>
            <p:spPr>
              <a:xfrm>
                <a:off x="5278907" y="1587110"/>
                <a:ext cx="217275" cy="481648"/>
              </a:xfrm>
              <a:custGeom>
                <a:avLst/>
                <a:gdLst>
                  <a:gd name="csX0" fmla="*/ 119217 w 217275"/>
                  <a:gd name="csY0" fmla="*/ 219189 h 481648"/>
                  <a:gd name="csX1" fmla="*/ 50354 w 217275"/>
                  <a:gd name="csY1" fmla="*/ 154339 h 481648"/>
                  <a:gd name="csX2" fmla="*/ 103952 w 217275"/>
                  <a:gd name="csY2" fmla="*/ 101888 h 481648"/>
                  <a:gd name="csX3" fmla="*/ 185455 w 217275"/>
                  <a:gd name="csY3" fmla="*/ 119999 h 481648"/>
                  <a:gd name="csX4" fmla="*/ 206751 w 217275"/>
                  <a:gd name="csY4" fmla="*/ 117505 h 481648"/>
                  <a:gd name="csX5" fmla="*/ 204232 w 217275"/>
                  <a:gd name="csY5" fmla="*/ 96440 h 481648"/>
                  <a:gd name="csX6" fmla="*/ 126850 w 217275"/>
                  <a:gd name="csY6" fmla="*/ 71626 h 481648"/>
                  <a:gd name="csX7" fmla="*/ 126850 w 217275"/>
                  <a:gd name="csY7" fmla="*/ 15005 h 481648"/>
                  <a:gd name="csX8" fmla="*/ 111692 w 217275"/>
                  <a:gd name="csY8" fmla="*/ 0 h 481648"/>
                  <a:gd name="csX9" fmla="*/ 96533 w 217275"/>
                  <a:gd name="csY9" fmla="*/ 15005 h 481648"/>
                  <a:gd name="csX10" fmla="*/ 96533 w 217275"/>
                  <a:gd name="csY10" fmla="*/ 72905 h 481648"/>
                  <a:gd name="csX11" fmla="*/ 20036 w 217275"/>
                  <a:gd name="csY11" fmla="*/ 154815 h 481648"/>
                  <a:gd name="csX12" fmla="*/ 107677 w 217275"/>
                  <a:gd name="csY12" fmla="*/ 246933 h 481648"/>
                  <a:gd name="csX13" fmla="*/ 185761 w 217275"/>
                  <a:gd name="csY13" fmla="*/ 332682 h 481648"/>
                  <a:gd name="csX14" fmla="*/ 117599 w 217275"/>
                  <a:gd name="csY14" fmla="*/ 378575 h 481648"/>
                  <a:gd name="csX15" fmla="*/ 24754 w 217275"/>
                  <a:gd name="csY15" fmla="*/ 347597 h 481648"/>
                  <a:gd name="csX16" fmla="*/ 3427 w 217275"/>
                  <a:gd name="csY16" fmla="*/ 349690 h 481648"/>
                  <a:gd name="csX17" fmla="*/ 5549 w 217275"/>
                  <a:gd name="csY17" fmla="*/ 370808 h 481648"/>
                  <a:gd name="csX18" fmla="*/ 96533 w 217275"/>
                  <a:gd name="csY18" fmla="*/ 407767 h 481648"/>
                  <a:gd name="csX19" fmla="*/ 96533 w 217275"/>
                  <a:gd name="csY19" fmla="*/ 466643 h 481648"/>
                  <a:gd name="csX20" fmla="*/ 111692 w 217275"/>
                  <a:gd name="csY20" fmla="*/ 481649 h 481648"/>
                  <a:gd name="csX21" fmla="*/ 126850 w 217275"/>
                  <a:gd name="csY21" fmla="*/ 466643 h 481648"/>
                  <a:gd name="csX22" fmla="*/ 126850 w 217275"/>
                  <a:gd name="csY22" fmla="*/ 407640 h 481648"/>
                  <a:gd name="csX23" fmla="*/ 215528 w 217275"/>
                  <a:gd name="csY23" fmla="*/ 338258 h 481648"/>
                  <a:gd name="csX24" fmla="*/ 119217 w 217275"/>
                  <a:gd name="csY24" fmla="*/ 219189 h 4816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17275" h="481648">
                    <a:moveTo>
                      <a:pt x="119217" y="219189"/>
                    </a:moveTo>
                    <a:cubicBezTo>
                      <a:pt x="59040" y="194641"/>
                      <a:pt x="50629" y="172639"/>
                      <a:pt x="50354" y="154339"/>
                    </a:cubicBezTo>
                    <a:cubicBezTo>
                      <a:pt x="49988" y="132156"/>
                      <a:pt x="68658" y="106225"/>
                      <a:pt x="103952" y="101888"/>
                    </a:cubicBezTo>
                    <a:cubicBezTo>
                      <a:pt x="137506" y="97777"/>
                      <a:pt x="174281" y="111279"/>
                      <a:pt x="185455" y="119999"/>
                    </a:cubicBezTo>
                    <a:cubicBezTo>
                      <a:pt x="192065" y="125129"/>
                      <a:pt x="201561" y="124003"/>
                      <a:pt x="206751" y="117505"/>
                    </a:cubicBezTo>
                    <a:cubicBezTo>
                      <a:pt x="211926" y="111000"/>
                      <a:pt x="210796" y="101563"/>
                      <a:pt x="204232" y="96440"/>
                    </a:cubicBezTo>
                    <a:cubicBezTo>
                      <a:pt x="188886" y="84460"/>
                      <a:pt x="158053" y="73675"/>
                      <a:pt x="126850" y="71626"/>
                    </a:cubicBezTo>
                    <a:lnTo>
                      <a:pt x="126850" y="15005"/>
                    </a:lnTo>
                    <a:cubicBezTo>
                      <a:pt x="126850" y="6717"/>
                      <a:pt x="120057" y="0"/>
                      <a:pt x="111692" y="0"/>
                    </a:cubicBezTo>
                    <a:cubicBezTo>
                      <a:pt x="103326" y="0"/>
                      <a:pt x="96533" y="6717"/>
                      <a:pt x="96533" y="15005"/>
                    </a:cubicBezTo>
                    <a:lnTo>
                      <a:pt x="96533" y="72905"/>
                    </a:lnTo>
                    <a:cubicBezTo>
                      <a:pt x="46213" y="80877"/>
                      <a:pt x="19486" y="120448"/>
                      <a:pt x="20036" y="154815"/>
                    </a:cubicBezTo>
                    <a:cubicBezTo>
                      <a:pt x="20830" y="205098"/>
                      <a:pt x="67284" y="230462"/>
                      <a:pt x="107677" y="246933"/>
                    </a:cubicBezTo>
                    <a:cubicBezTo>
                      <a:pt x="184906" y="278425"/>
                      <a:pt x="190478" y="307952"/>
                      <a:pt x="185761" y="332682"/>
                    </a:cubicBezTo>
                    <a:cubicBezTo>
                      <a:pt x="180585" y="359686"/>
                      <a:pt x="155107" y="376852"/>
                      <a:pt x="117599" y="378575"/>
                    </a:cubicBezTo>
                    <a:cubicBezTo>
                      <a:pt x="81801" y="380147"/>
                      <a:pt x="44569" y="363675"/>
                      <a:pt x="24754" y="347597"/>
                    </a:cubicBezTo>
                    <a:cubicBezTo>
                      <a:pt x="18296" y="342331"/>
                      <a:pt x="8725" y="343305"/>
                      <a:pt x="3427" y="349690"/>
                    </a:cubicBezTo>
                    <a:cubicBezTo>
                      <a:pt x="-1870" y="356097"/>
                      <a:pt x="-923" y="365549"/>
                      <a:pt x="5549" y="370808"/>
                    </a:cubicBezTo>
                    <a:cubicBezTo>
                      <a:pt x="26225" y="387578"/>
                      <a:pt x="60495" y="403831"/>
                      <a:pt x="96533" y="407767"/>
                    </a:cubicBezTo>
                    <a:lnTo>
                      <a:pt x="96533" y="466643"/>
                    </a:lnTo>
                    <a:cubicBezTo>
                      <a:pt x="96533" y="474924"/>
                      <a:pt x="103326" y="481649"/>
                      <a:pt x="111692" y="481649"/>
                    </a:cubicBezTo>
                    <a:cubicBezTo>
                      <a:pt x="120057" y="481649"/>
                      <a:pt x="126850" y="474924"/>
                      <a:pt x="126850" y="466643"/>
                    </a:cubicBezTo>
                    <a:lnTo>
                      <a:pt x="126850" y="407640"/>
                    </a:lnTo>
                    <a:cubicBezTo>
                      <a:pt x="183005" y="402175"/>
                      <a:pt x="209670" y="368914"/>
                      <a:pt x="215528" y="338258"/>
                    </a:cubicBezTo>
                    <a:cubicBezTo>
                      <a:pt x="228077" y="272653"/>
                      <a:pt x="170647" y="240163"/>
                      <a:pt x="119217" y="219189"/>
                    </a:cubicBezTo>
                    <a:close/>
                  </a:path>
                </a:pathLst>
              </a:custGeom>
              <a:grpFill/>
              <a:ln w="15822"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grpSp>
      <p:sp>
        <p:nvSpPr>
          <p:cNvPr id="11" name="Espace réservé du texte 3">
            <a:extLst>
              <a:ext uri="{FF2B5EF4-FFF2-40B4-BE49-F238E27FC236}">
                <a16:creationId xmlns:a16="http://schemas.microsoft.com/office/drawing/2014/main" id="{2A4F1B93-48B9-7DE5-1B58-98DAEFF14FD4}"/>
              </a:ext>
            </a:extLst>
          </p:cNvPr>
          <p:cNvSpPr txBox="1">
            <a:spLocks/>
          </p:cNvSpPr>
          <p:nvPr/>
        </p:nvSpPr>
        <p:spPr>
          <a:xfrm>
            <a:off x="6467464" y="2190845"/>
            <a:ext cx="4720515" cy="991728"/>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0">
              <a:lnSpc>
                <a:spcPct val="100000"/>
              </a:lnSpc>
              <a:spcBef>
                <a:spcPts val="0"/>
              </a:spcBef>
              <a:defRPr/>
            </a:pPr>
            <a:r>
              <a:rPr lang="fr-FR" sz="1800" b="1" dirty="0">
                <a:solidFill>
                  <a:srgbClr val="000000"/>
                </a:solidFill>
                <a:latin typeface="Archivo" pitchFamily="2" charset="0"/>
                <a:cs typeface="Archivo" pitchFamily="2" charset="0"/>
              </a:rPr>
              <a:t>Détenir un diplôme, peu importe lequel, procure des avantages financiers</a:t>
            </a:r>
          </a:p>
          <a:p>
            <a:pPr lvl="0">
              <a:lnSpc>
                <a:spcPct val="100000"/>
              </a:lnSpc>
              <a:spcBef>
                <a:spcPts val="0"/>
              </a:spcBef>
              <a:defRPr/>
            </a:pPr>
            <a:r>
              <a:rPr lang="fr-FR" sz="1800" b="1" dirty="0">
                <a:solidFill>
                  <a:srgbClr val="000000"/>
                </a:solidFill>
                <a:latin typeface="Archivo" pitchFamily="2" charset="0"/>
                <a:cs typeface="Archivo" pitchFamily="2" charset="0"/>
              </a:rPr>
              <a:t>significatifs pour les individus et l’État.</a:t>
            </a:r>
          </a:p>
        </p:txBody>
      </p:sp>
    </p:spTree>
    <p:extLst>
      <p:ext uri="{BB962C8B-B14F-4D97-AF65-F5344CB8AC3E}">
        <p14:creationId xmlns:p14="http://schemas.microsoft.com/office/powerpoint/2010/main" val="12162682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8DA91-2F13-F775-0862-7819D4BEFED2}"/>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FE4B9EB8-628B-DF3E-337E-C67A9D84CF10}"/>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BA2563AE-E9D3-AD24-53F6-BB2C245F9365}"/>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0" name="Espace réservé du texte 3">
            <a:extLst>
              <a:ext uri="{FF2B5EF4-FFF2-40B4-BE49-F238E27FC236}">
                <a16:creationId xmlns:a16="http://schemas.microsoft.com/office/drawing/2014/main" id="{A57AE931-DC93-6395-3553-50C41EDDA4E1}"/>
              </a:ext>
            </a:extLst>
          </p:cNvPr>
          <p:cNvSpPr txBox="1">
            <a:spLocks/>
          </p:cNvSpPr>
          <p:nvPr/>
        </p:nvSpPr>
        <p:spPr>
          <a:xfrm>
            <a:off x="581355" y="1790100"/>
            <a:ext cx="10635991"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En 2024, le Québec a enregistré un peu plus de décès (78 800) que de naissances (77 400). Cette situation s’explique en partie par la baisse de l’indice synthétique de fécondité du Québec.</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Suivant une tendance à la baisse depuis 1981, il s’agit du niveau le plus bas jamais observé au Québec. La baisse du nombre de naissances, combinée au vieillissement de la population, contribue à la diminution de la population active sur le marché du travail, ce qui peut nuire à la croissance économique et aux finances publiques. </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À long terme, une telle situation peut accentuer les déséquilibres budgétaires par une augmentation des dépenses de santé causée par le vieillissement et une diminution des revenus de l’État liés aux salaires.</a:t>
            </a:r>
          </a:p>
        </p:txBody>
      </p:sp>
      <p:sp>
        <p:nvSpPr>
          <p:cNvPr id="8" name="Titre 4">
            <a:extLst>
              <a:ext uri="{FF2B5EF4-FFF2-40B4-BE49-F238E27FC236}">
                <a16:creationId xmlns:a16="http://schemas.microsoft.com/office/drawing/2014/main" id="{1CFEB50B-8A50-2F76-86C9-BCBB26230206}"/>
              </a:ext>
            </a:extLst>
          </p:cNvPr>
          <p:cNvSpPr txBox="1">
            <a:spLocks/>
          </p:cNvSpPr>
          <p:nvPr/>
        </p:nvSpPr>
        <p:spPr>
          <a:xfrm>
            <a:off x="646059" y="635063"/>
            <a:ext cx="10899881"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L’amélioration des conditions pour fonder une famille</a:t>
            </a:r>
          </a:p>
        </p:txBody>
      </p:sp>
      <p:sp>
        <p:nvSpPr>
          <p:cNvPr id="5" name="Forme libre 2">
            <a:extLst>
              <a:ext uri="{FF2B5EF4-FFF2-40B4-BE49-F238E27FC236}">
                <a16:creationId xmlns:a16="http://schemas.microsoft.com/office/drawing/2014/main" id="{EB689DBF-4C34-AEB9-CD87-B73162A4210C}"/>
              </a:ext>
            </a:extLst>
          </p:cNvPr>
          <p:cNvSpPr>
            <a:spLocks noChangeAspect="1"/>
          </p:cNvSpPr>
          <p:nvPr/>
        </p:nvSpPr>
        <p:spPr>
          <a:xfrm rot="16200000">
            <a:off x="4612198" y="5462406"/>
            <a:ext cx="1302452" cy="1741755"/>
          </a:xfrm>
          <a:custGeom>
            <a:avLst/>
            <a:gdLst>
              <a:gd name="csX0" fmla="*/ 137964 w 1225740"/>
              <a:gd name="csY0" fmla="*/ 1639170 h 1639170"/>
              <a:gd name="csX1" fmla="*/ 1225740 w 1225740"/>
              <a:gd name="csY1" fmla="*/ 1061042 h 1639170"/>
              <a:gd name="csX2" fmla="*/ 661334 w 1225740"/>
              <a:gd name="csY2" fmla="*/ 0 h 1639170"/>
              <a:gd name="csX3" fmla="*/ 137964 w 1225740"/>
              <a:gd name="csY3" fmla="*/ 1639170 h 1639170"/>
            </a:gdLst>
            <a:ahLst/>
            <a:cxnLst>
              <a:cxn ang="0">
                <a:pos x="csX0" y="csY0"/>
              </a:cxn>
              <a:cxn ang="0">
                <a:pos x="csX1" y="csY1"/>
              </a:cxn>
              <a:cxn ang="0">
                <a:pos x="csX2" y="csY2"/>
              </a:cxn>
              <a:cxn ang="0">
                <a:pos x="csX3" y="csY3"/>
              </a:cxn>
            </a:cxnLst>
            <a:rect l="l" t="t" r="r" b="b"/>
            <a:pathLst>
              <a:path w="1225740" h="1639170">
                <a:moveTo>
                  <a:pt x="137964" y="1639170"/>
                </a:moveTo>
                <a:lnTo>
                  <a:pt x="1225740" y="1061042"/>
                </a:lnTo>
                <a:lnTo>
                  <a:pt x="661334" y="0"/>
                </a:lnTo>
                <a:cubicBezTo>
                  <a:pt x="60566" y="319288"/>
                  <a:pt x="-173752" y="1053173"/>
                  <a:pt x="137964" y="1639170"/>
                </a:cubicBezTo>
              </a:path>
            </a:pathLst>
          </a:custGeom>
          <a:solidFill>
            <a:schemeClr val="accent4"/>
          </a:solidFill>
          <a:ln w="9507" cap="flat">
            <a:noFill/>
            <a:prstDash val="solid"/>
            <a:miter/>
          </a:ln>
        </p:spPr>
        <p:txBody>
          <a:bodyPr/>
          <a:lstStyle/>
          <a:p>
            <a:endParaRPr lang="fr-CA"/>
          </a:p>
        </p:txBody>
      </p:sp>
      <p:sp>
        <p:nvSpPr>
          <p:cNvPr id="7" name="Forme libre 3">
            <a:extLst>
              <a:ext uri="{FF2B5EF4-FFF2-40B4-BE49-F238E27FC236}">
                <a16:creationId xmlns:a16="http://schemas.microsoft.com/office/drawing/2014/main" id="{70678FE6-6B49-391A-8E66-88D154B1F424}"/>
              </a:ext>
            </a:extLst>
          </p:cNvPr>
          <p:cNvSpPr>
            <a:spLocks noChangeAspect="1"/>
          </p:cNvSpPr>
          <p:nvPr/>
        </p:nvSpPr>
        <p:spPr>
          <a:xfrm rot="8364965">
            <a:off x="2065863" y="4884693"/>
            <a:ext cx="2102891" cy="1465542"/>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rgbClr val="983C76"/>
          </a:solidFill>
          <a:ln w="9507" cap="flat">
            <a:noFill/>
            <a:prstDash val="solid"/>
            <a:miter/>
          </a:ln>
        </p:spPr>
        <p:txBody>
          <a:bodyPr/>
          <a:lstStyle/>
          <a:p>
            <a:endParaRPr lang="fr-CA"/>
          </a:p>
        </p:txBody>
      </p:sp>
    </p:spTree>
    <p:extLst>
      <p:ext uri="{BB962C8B-B14F-4D97-AF65-F5344CB8AC3E}">
        <p14:creationId xmlns:p14="http://schemas.microsoft.com/office/powerpoint/2010/main" val="35378208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E66D6-96BE-8055-611A-FE772377FBA7}"/>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8A5C15BC-3ECB-B131-F521-63BFEB47D193}"/>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7B470FCF-581C-6C11-04A7-F59EE921DB7C}"/>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0" name="Espace réservé du texte 3">
            <a:extLst>
              <a:ext uri="{FF2B5EF4-FFF2-40B4-BE49-F238E27FC236}">
                <a16:creationId xmlns:a16="http://schemas.microsoft.com/office/drawing/2014/main" id="{9233DA05-7300-3BB2-143B-DE24C69FF275}"/>
              </a:ext>
            </a:extLst>
          </p:cNvPr>
          <p:cNvSpPr txBox="1">
            <a:spLocks/>
          </p:cNvSpPr>
          <p:nvPr/>
        </p:nvSpPr>
        <p:spPr>
          <a:xfrm>
            <a:off x="549459" y="1740784"/>
            <a:ext cx="10033643" cy="426950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Certaines politiques publiques de soutien aux familles peuvent contribuer à créer des conditions favorables à la réalisation du projet d’avoir des enfants en réduisant les obstacles économiques et professionnels qui pourraient empêcher ce désir de se concrétiser.</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Des études révèlent que l’</a:t>
            </a:r>
            <a:r>
              <a:rPr kumimoji="0" lang="fr-FR" sz="1800" b="1" i="0" u="none" strike="noStrike" kern="1200" cap="none" spc="0" normalizeH="0" baseline="0" noProof="0">
                <a:ln>
                  <a:noFill/>
                </a:ln>
                <a:solidFill>
                  <a:srgbClr val="000000"/>
                </a:solidFill>
                <a:effectLst/>
                <a:uLnTx/>
                <a:uFillTx/>
                <a:latin typeface="Archivo"/>
                <a:ea typeface="+mn-ea"/>
                <a:cs typeface="+mn-cs"/>
              </a:rPr>
              <a:t>égalité de genre et le partage équitable des responsabilités</a:t>
            </a:r>
            <a:r>
              <a:rPr kumimoji="0" lang="fr-FR" sz="1800" b="0" i="0" u="none" strike="noStrike" kern="1200" cap="none" spc="0" normalizeH="0" baseline="0" noProof="0">
                <a:ln>
                  <a:noFill/>
                </a:ln>
                <a:solidFill>
                  <a:srgbClr val="000000"/>
                </a:solidFill>
                <a:effectLst/>
                <a:uLnTx/>
                <a:uFillTx/>
                <a:latin typeface="Archivo"/>
                <a:ea typeface="+mn-ea"/>
                <a:cs typeface="+mn-cs"/>
              </a:rPr>
              <a:t> entre les parents sont des conditions favorables à la natalité. Les pays qui valorisent cet aspect sont souvent ceux qui ont un taux de fécondité plus élevé, ou qui a le moins décliné. </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Au Québec, deux mesures ont contribué à augmenter le taux de fécondité et illustrent cette posture :</a:t>
            </a:r>
          </a:p>
          <a:p>
            <a:pPr marL="285750" marR="0" lvl="2"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la mesure incitative du RQAP pour le partage du congé parental, qui favorise un meilleur équilibre des responsabilités entre les parents</a:t>
            </a:r>
          </a:p>
          <a:p>
            <a:pPr marL="285750" marR="0" lvl="2"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000000"/>
                </a:solidFill>
                <a:effectLst/>
                <a:uLnTx/>
                <a:uFillTx/>
                <a:latin typeface="Archivo"/>
                <a:ea typeface="+mn-ea"/>
                <a:cs typeface="+mn-cs"/>
              </a:rPr>
              <a:t>les services de garde éducatifs à l’enfance, qui facilitent le retour des femmes sur le marché du travail.</a:t>
            </a:r>
          </a:p>
        </p:txBody>
      </p:sp>
      <p:sp>
        <p:nvSpPr>
          <p:cNvPr id="8" name="Titre 4">
            <a:extLst>
              <a:ext uri="{FF2B5EF4-FFF2-40B4-BE49-F238E27FC236}">
                <a16:creationId xmlns:a16="http://schemas.microsoft.com/office/drawing/2014/main" id="{A11BC2FA-C1EA-DA3C-980C-A912AE136E6B}"/>
              </a:ext>
            </a:extLst>
          </p:cNvPr>
          <p:cNvSpPr txBox="1">
            <a:spLocks/>
          </p:cNvSpPr>
          <p:nvPr/>
        </p:nvSpPr>
        <p:spPr>
          <a:xfrm>
            <a:off x="633307" y="670809"/>
            <a:ext cx="10899881"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L’amélioration des conditions pour fonder une famille</a:t>
            </a:r>
          </a:p>
        </p:txBody>
      </p:sp>
      <p:grpSp>
        <p:nvGrpSpPr>
          <p:cNvPr id="2" name="Graphique 18">
            <a:extLst>
              <a:ext uri="{FF2B5EF4-FFF2-40B4-BE49-F238E27FC236}">
                <a16:creationId xmlns:a16="http://schemas.microsoft.com/office/drawing/2014/main" id="{8768AE01-CCD0-67FE-0531-E06682A71058}"/>
              </a:ext>
            </a:extLst>
          </p:cNvPr>
          <p:cNvGrpSpPr/>
          <p:nvPr/>
        </p:nvGrpSpPr>
        <p:grpSpPr>
          <a:xfrm rot="1810610">
            <a:off x="9848038" y="-17067"/>
            <a:ext cx="2048038" cy="1729561"/>
            <a:chOff x="3606800" y="4724290"/>
            <a:chExt cx="1637473" cy="1382840"/>
          </a:xfrm>
          <a:solidFill>
            <a:srgbClr val="F47920"/>
          </a:solidFill>
        </p:grpSpPr>
        <p:grpSp>
          <p:nvGrpSpPr>
            <p:cNvPr id="5" name="Graphique 18">
              <a:extLst>
                <a:ext uri="{FF2B5EF4-FFF2-40B4-BE49-F238E27FC236}">
                  <a16:creationId xmlns:a16="http://schemas.microsoft.com/office/drawing/2014/main" id="{B4494536-F91D-3294-DCE8-F7C9DF1DFDDF}"/>
                </a:ext>
              </a:extLst>
            </p:cNvPr>
            <p:cNvGrpSpPr/>
            <p:nvPr/>
          </p:nvGrpSpPr>
          <p:grpSpPr>
            <a:xfrm>
              <a:off x="3606800" y="4755556"/>
              <a:ext cx="1637473" cy="1284474"/>
              <a:chOff x="3606800" y="4755556"/>
              <a:chExt cx="1637473" cy="1284474"/>
            </a:xfrm>
            <a:grpFill/>
          </p:grpSpPr>
          <p:sp>
            <p:nvSpPr>
              <p:cNvPr id="7" name="Forme libre 7">
                <a:extLst>
                  <a:ext uri="{FF2B5EF4-FFF2-40B4-BE49-F238E27FC236}">
                    <a16:creationId xmlns:a16="http://schemas.microsoft.com/office/drawing/2014/main" id="{D64F4F65-B00B-BF8B-7EB7-D08EBC153370}"/>
                  </a:ext>
                </a:extLst>
              </p:cNvPr>
              <p:cNvSpPr/>
              <p:nvPr/>
            </p:nvSpPr>
            <p:spPr>
              <a:xfrm>
                <a:off x="4683744" y="5479745"/>
                <a:ext cx="560529" cy="560285"/>
              </a:xfrm>
              <a:custGeom>
                <a:avLst/>
                <a:gdLst>
                  <a:gd name="csX0" fmla="*/ 299817 w 560529"/>
                  <a:gd name="csY0" fmla="*/ 559592 h 560285"/>
                  <a:gd name="csX1" fmla="*/ 559836 w 560529"/>
                  <a:gd name="csY1" fmla="*/ 260599 h 560285"/>
                  <a:gd name="csX2" fmla="*/ 260723 w 560529"/>
                  <a:gd name="csY2" fmla="*/ 694 h 560285"/>
                  <a:gd name="csX3" fmla="*/ 694 w 560529"/>
                  <a:gd name="csY3" fmla="*/ 299687 h 560285"/>
                  <a:gd name="csX4" fmla="*/ 299817 w 560529"/>
                  <a:gd name="csY4" fmla="*/ 559592 h 560285"/>
                </a:gdLst>
                <a:ahLst/>
                <a:cxnLst>
                  <a:cxn ang="0">
                    <a:pos x="csX0" y="csY0"/>
                  </a:cxn>
                  <a:cxn ang="0">
                    <a:pos x="csX1" y="csY1"/>
                  </a:cxn>
                  <a:cxn ang="0">
                    <a:pos x="csX2" y="csY2"/>
                  </a:cxn>
                  <a:cxn ang="0">
                    <a:pos x="csX3" y="csY3"/>
                  </a:cxn>
                  <a:cxn ang="0">
                    <a:pos x="csX4" y="csY4"/>
                  </a:cxn>
                </a:cxnLst>
                <a:rect l="l" t="t" r="r" b="b"/>
                <a:pathLst>
                  <a:path w="560529" h="560285">
                    <a:moveTo>
                      <a:pt x="299817" y="559592"/>
                    </a:moveTo>
                    <a:cubicBezTo>
                      <a:pt x="454223" y="548802"/>
                      <a:pt x="570630" y="414939"/>
                      <a:pt x="559836" y="260599"/>
                    </a:cubicBezTo>
                    <a:cubicBezTo>
                      <a:pt x="549041" y="106270"/>
                      <a:pt x="415120" y="-10096"/>
                      <a:pt x="260723"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endParaRPr lang="fr-CA"/>
              </a:p>
            </p:txBody>
          </p:sp>
          <p:sp>
            <p:nvSpPr>
              <p:cNvPr id="9" name="Forme libre 8">
                <a:extLst>
                  <a:ext uri="{FF2B5EF4-FFF2-40B4-BE49-F238E27FC236}">
                    <a16:creationId xmlns:a16="http://schemas.microsoft.com/office/drawing/2014/main" id="{0DFA2592-2DE1-D92E-0BBC-ADE6964BA718}"/>
                  </a:ext>
                </a:extLst>
              </p:cNvPr>
              <p:cNvSpPr/>
              <p:nvPr/>
            </p:nvSpPr>
            <p:spPr>
              <a:xfrm>
                <a:off x="3606800" y="4755556"/>
                <a:ext cx="560529" cy="560286"/>
              </a:xfrm>
              <a:custGeom>
                <a:avLst/>
                <a:gdLst>
                  <a:gd name="csX0" fmla="*/ 299817 w 560529"/>
                  <a:gd name="csY0" fmla="*/ 559592 h 560286"/>
                  <a:gd name="csX1" fmla="*/ 559836 w 560529"/>
                  <a:gd name="csY1" fmla="*/ 260600 h 560286"/>
                  <a:gd name="csX2" fmla="*/ 260722 w 560529"/>
                  <a:gd name="csY2" fmla="*/ 694 h 560286"/>
                  <a:gd name="csX3" fmla="*/ 694 w 560529"/>
                  <a:gd name="csY3" fmla="*/ 299687 h 560286"/>
                  <a:gd name="csX4" fmla="*/ 299817 w 560529"/>
                  <a:gd name="csY4" fmla="*/ 559592 h 560286"/>
                </a:gdLst>
                <a:ahLst/>
                <a:cxnLst>
                  <a:cxn ang="0">
                    <a:pos x="csX0" y="csY0"/>
                  </a:cxn>
                  <a:cxn ang="0">
                    <a:pos x="csX1" y="csY1"/>
                  </a:cxn>
                  <a:cxn ang="0">
                    <a:pos x="csX2" y="csY2"/>
                  </a:cxn>
                  <a:cxn ang="0">
                    <a:pos x="csX3" y="csY3"/>
                  </a:cxn>
                  <a:cxn ang="0">
                    <a:pos x="csX4" y="csY4"/>
                  </a:cxn>
                </a:cxnLst>
                <a:rect l="l" t="t" r="r" b="b"/>
                <a:pathLst>
                  <a:path w="560529" h="560286">
                    <a:moveTo>
                      <a:pt x="299817" y="559592"/>
                    </a:moveTo>
                    <a:cubicBezTo>
                      <a:pt x="454223" y="548803"/>
                      <a:pt x="570630" y="414939"/>
                      <a:pt x="559836" y="260600"/>
                    </a:cubicBezTo>
                    <a:cubicBezTo>
                      <a:pt x="549041" y="106270"/>
                      <a:pt x="415120" y="-10096"/>
                      <a:pt x="260722" y="694"/>
                    </a:cubicBezTo>
                    <a:cubicBezTo>
                      <a:pt x="106316" y="11483"/>
                      <a:pt x="-10101" y="145347"/>
                      <a:pt x="694" y="299687"/>
                    </a:cubicBezTo>
                    <a:cubicBezTo>
                      <a:pt x="11498" y="454016"/>
                      <a:pt x="145410" y="570382"/>
                      <a:pt x="299817" y="559592"/>
                    </a:cubicBezTo>
                  </a:path>
                </a:pathLst>
              </a:custGeom>
              <a:grpFill/>
              <a:ln w="9507" cap="flat">
                <a:noFill/>
                <a:prstDash val="solid"/>
                <a:miter/>
              </a:ln>
            </p:spPr>
            <p:txBody>
              <a:bodyPr/>
              <a:lstStyle/>
              <a:p>
                <a:endParaRPr lang="fr-CA"/>
              </a:p>
            </p:txBody>
          </p:sp>
        </p:grpSp>
        <p:sp>
          <p:nvSpPr>
            <p:cNvPr id="6" name="Forme libre 6">
              <a:extLst>
                <a:ext uri="{FF2B5EF4-FFF2-40B4-BE49-F238E27FC236}">
                  <a16:creationId xmlns:a16="http://schemas.microsoft.com/office/drawing/2014/main" id="{5C0E26F1-5A09-29C1-B88F-AC5965A76E5F}"/>
                </a:ext>
              </a:extLst>
            </p:cNvPr>
            <p:cNvSpPr/>
            <p:nvPr/>
          </p:nvSpPr>
          <p:spPr>
            <a:xfrm>
              <a:off x="4013628" y="4724290"/>
              <a:ext cx="843984" cy="1382840"/>
            </a:xfrm>
            <a:custGeom>
              <a:avLst/>
              <a:gdLst>
                <a:gd name="csX0" fmla="*/ 387543 w 843984"/>
                <a:gd name="csY0" fmla="*/ 31904 h 1382840"/>
                <a:gd name="csX1" fmla="*/ 843985 w 843984"/>
                <a:gd name="csY1" fmla="*/ 0 h 1382840"/>
                <a:gd name="csX2" fmla="*/ 456441 w 843984"/>
                <a:gd name="csY2" fmla="*/ 1350937 h 1382840"/>
                <a:gd name="csX3" fmla="*/ 0 w 843984"/>
                <a:gd name="csY3" fmla="*/ 1382841 h 1382840"/>
                <a:gd name="csX4" fmla="*/ 387543 w 843984"/>
                <a:gd name="csY4" fmla="*/ 31904 h 1382840"/>
              </a:gdLst>
              <a:ahLst/>
              <a:cxnLst>
                <a:cxn ang="0">
                  <a:pos x="csX0" y="csY0"/>
                </a:cxn>
                <a:cxn ang="0">
                  <a:pos x="csX1" y="csY1"/>
                </a:cxn>
                <a:cxn ang="0">
                  <a:pos x="csX2" y="csY2"/>
                </a:cxn>
                <a:cxn ang="0">
                  <a:pos x="csX3" y="csY3"/>
                </a:cxn>
                <a:cxn ang="0">
                  <a:pos x="csX4" y="csY4"/>
                </a:cxn>
              </a:cxnLst>
              <a:rect l="l" t="t" r="r" b="b"/>
              <a:pathLst>
                <a:path w="843984" h="1382840">
                  <a:moveTo>
                    <a:pt x="387543" y="31904"/>
                  </a:moveTo>
                  <a:lnTo>
                    <a:pt x="843985" y="0"/>
                  </a:lnTo>
                  <a:lnTo>
                    <a:pt x="456441" y="1350937"/>
                  </a:lnTo>
                  <a:lnTo>
                    <a:pt x="0" y="1382841"/>
                  </a:lnTo>
                  <a:lnTo>
                    <a:pt x="387543" y="31904"/>
                  </a:lnTo>
                  <a:close/>
                </a:path>
              </a:pathLst>
            </a:custGeom>
            <a:grpFill/>
            <a:ln w="9507" cap="flat">
              <a:noFill/>
              <a:prstDash val="solid"/>
              <a:miter/>
            </a:ln>
          </p:spPr>
          <p:txBody>
            <a:bodyPr/>
            <a:lstStyle/>
            <a:p>
              <a:endParaRPr lang="fr-CA"/>
            </a:p>
          </p:txBody>
        </p:sp>
      </p:grpSp>
    </p:spTree>
    <p:extLst>
      <p:ext uri="{BB962C8B-B14F-4D97-AF65-F5344CB8AC3E}">
        <p14:creationId xmlns:p14="http://schemas.microsoft.com/office/powerpoint/2010/main" val="17042699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50247-61CD-89D3-4FFA-9E646ABA932A}"/>
            </a:ext>
          </a:extLst>
        </p:cNvPr>
        <p:cNvGrpSpPr/>
        <p:nvPr/>
      </p:nvGrpSpPr>
      <p:grpSpPr>
        <a:xfrm>
          <a:off x="0" y="0"/>
          <a:ext cx="0" cy="0"/>
          <a:chOff x="0" y="0"/>
          <a:chExt cx="0" cy="0"/>
        </a:xfrm>
      </p:grpSpPr>
      <p:sp>
        <p:nvSpPr>
          <p:cNvPr id="19" name="Sous-titre 18">
            <a:extLst>
              <a:ext uri="{FF2B5EF4-FFF2-40B4-BE49-F238E27FC236}">
                <a16:creationId xmlns:a16="http://schemas.microsoft.com/office/drawing/2014/main" id="{2BACB03A-521A-D588-E5F7-7DAA369468F1}"/>
              </a:ext>
            </a:extLst>
          </p:cNvPr>
          <p:cNvSpPr>
            <a:spLocks noGrp="1"/>
          </p:cNvSpPr>
          <p:nvPr>
            <p:ph type="subTitle" idx="1"/>
          </p:nvPr>
        </p:nvSpPr>
        <p:spPr>
          <a:xfrm>
            <a:off x="623888" y="1805667"/>
            <a:ext cx="1284720" cy="405189"/>
          </a:xfrm>
        </p:spPr>
        <p:txBody>
          <a:bodyPr>
            <a:spAutoFit/>
          </a:bodyPr>
          <a:lstStyle/>
          <a:p>
            <a:r>
              <a:rPr lang="fr-CA"/>
              <a:t>Chapitre 4</a:t>
            </a:r>
          </a:p>
        </p:txBody>
      </p:sp>
      <p:pic>
        <p:nvPicPr>
          <p:cNvPr id="2" name="Image 1">
            <a:extLst>
              <a:ext uri="{FF2B5EF4-FFF2-40B4-BE49-F238E27FC236}">
                <a16:creationId xmlns:a16="http://schemas.microsoft.com/office/drawing/2014/main" id="{3B07DE50-E3A2-8060-F473-8F0F1BCF32D5}"/>
              </a:ext>
            </a:extLst>
          </p:cNvPr>
          <p:cNvPicPr>
            <a:picLocks noChangeAspect="1"/>
          </p:cNvPicPr>
          <p:nvPr/>
        </p:nvPicPr>
        <p:blipFill>
          <a:blip r:embed="rId2"/>
          <a:srcRect/>
          <a:stretch/>
        </p:blipFill>
        <p:spPr>
          <a:xfrm>
            <a:off x="5685784" y="-606552"/>
            <a:ext cx="6273800" cy="7106285"/>
          </a:xfrm>
          <a:prstGeom prst="rect">
            <a:avLst/>
          </a:prstGeom>
        </p:spPr>
      </p:pic>
      <p:sp>
        <p:nvSpPr>
          <p:cNvPr id="6" name="Titre 3">
            <a:extLst>
              <a:ext uri="{FF2B5EF4-FFF2-40B4-BE49-F238E27FC236}">
                <a16:creationId xmlns:a16="http://schemas.microsoft.com/office/drawing/2014/main" id="{901A65CD-CAFD-3AB4-00EE-5CB87701FBC3}"/>
              </a:ext>
            </a:extLst>
          </p:cNvPr>
          <p:cNvSpPr txBox="1">
            <a:spLocks/>
          </p:cNvSpPr>
          <p:nvPr/>
        </p:nvSpPr>
        <p:spPr>
          <a:xfrm>
            <a:off x="776288" y="2666261"/>
            <a:ext cx="5112000" cy="2503750"/>
          </a:xfrm>
          <a:prstGeom prst="rect">
            <a:avLst/>
          </a:prstGeom>
        </p:spPr>
        <p:txBody>
          <a:bodyPr vert="horz" lIns="0" tIns="0" rIns="0" bIns="0" rtlCol="0" anchor="t" anchorCtr="0">
            <a:noAutofit/>
          </a:bodyPr>
          <a:lstStyle>
            <a:lvl1pPr algn="l" defTabSz="914400" rtl="0" eaLnBrk="1" latinLnBrk="0" hangingPunct="1">
              <a:lnSpc>
                <a:spcPts val="4000"/>
              </a:lnSpc>
              <a:spcBef>
                <a:spcPct val="0"/>
              </a:spcBef>
              <a:buNone/>
              <a:defRPr sz="3700" b="1" kern="1200">
                <a:solidFill>
                  <a:schemeClr val="tx2"/>
                </a:solidFill>
                <a:latin typeface="+mj-lt"/>
                <a:ea typeface="+mj-ea"/>
                <a:cs typeface="+mj-cs"/>
              </a:defRPr>
            </a:lvl1pPr>
          </a:lstStyle>
          <a:p>
            <a:r>
              <a:rPr lang="fr-CA">
                <a:solidFill>
                  <a:schemeClr val="tx1"/>
                </a:solidFill>
                <a:latin typeface="+mn-lt"/>
              </a:rPr>
              <a:t>Les politiques </a:t>
            </a:r>
          </a:p>
          <a:p>
            <a:r>
              <a:rPr lang="fr-CA">
                <a:solidFill>
                  <a:schemeClr val="tx1"/>
                </a:solidFill>
                <a:latin typeface="+mn-lt"/>
              </a:rPr>
              <a:t>et les programmes </a:t>
            </a:r>
          </a:p>
          <a:p>
            <a:r>
              <a:rPr lang="fr-CA">
                <a:solidFill>
                  <a:schemeClr val="tx1"/>
                </a:solidFill>
                <a:latin typeface="+mn-lt"/>
              </a:rPr>
              <a:t>au Québec</a:t>
            </a:r>
          </a:p>
        </p:txBody>
      </p:sp>
    </p:spTree>
    <p:extLst>
      <p:ext uri="{BB962C8B-B14F-4D97-AF65-F5344CB8AC3E}">
        <p14:creationId xmlns:p14="http://schemas.microsoft.com/office/powerpoint/2010/main" val="4404711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7CA26-3A60-9A42-6D27-97D633CA66B7}"/>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95699F97-045F-B878-E1F0-EE2DD86078CC}"/>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0E49FBDA-2F1D-76FE-DD7D-9DACD5901BEE}"/>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0" name="Espace réservé du texte 3">
            <a:extLst>
              <a:ext uri="{FF2B5EF4-FFF2-40B4-BE49-F238E27FC236}">
                <a16:creationId xmlns:a16="http://schemas.microsoft.com/office/drawing/2014/main" id="{A0FC89D6-ADEC-AD88-98AC-F54ECBE374D8}"/>
              </a:ext>
            </a:extLst>
          </p:cNvPr>
          <p:cNvSpPr txBox="1">
            <a:spLocks/>
          </p:cNvSpPr>
          <p:nvPr/>
        </p:nvSpPr>
        <p:spPr>
          <a:xfrm>
            <a:off x="560089" y="1741900"/>
            <a:ext cx="10476506" cy="3212872"/>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Les politiques publiques n’agissent pas toujours sur le développement des enfants de manière directe. Elles vont plutôt tenter de </a:t>
            </a:r>
            <a:r>
              <a:rPr kumimoji="0" lang="fr-FR" sz="1800" b="1" i="0" u="none" strike="noStrike" kern="1200" cap="none" spc="0" normalizeH="0" baseline="0" noProof="0" dirty="0">
                <a:ln>
                  <a:noFill/>
                </a:ln>
                <a:solidFill>
                  <a:srgbClr val="000000"/>
                </a:solidFill>
                <a:effectLst/>
                <a:uLnTx/>
                <a:uFillTx/>
                <a:latin typeface="Archivo"/>
                <a:ea typeface="+mn-ea"/>
                <a:cs typeface="+mn-cs"/>
              </a:rPr>
              <a:t>réduire ce qui peut nuire au bon développement des enfants et de renforcer ce qui le favorise</a:t>
            </a:r>
            <a:r>
              <a:rPr kumimoji="0" lang="fr-FR" sz="1800" b="0" i="0" u="none" strike="noStrike" kern="1200" cap="none" spc="0" normalizeH="0" baseline="0" noProof="0" dirty="0">
                <a:ln>
                  <a:noFill/>
                </a:ln>
                <a:solidFill>
                  <a:srgbClr val="000000"/>
                </a:solidFill>
                <a:effectLst/>
                <a:uLnTx/>
                <a:uFillTx/>
                <a:latin typeface="Archivo"/>
                <a:ea typeface="+mn-ea"/>
                <a:cs typeface="+mn-cs"/>
              </a:rPr>
              <a:t>. </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Par exemple, une mesure de supplément au loyer ne produira pas directement des effets sur le développement des tout-petits. Cependant, elle pourrait déclencher une suite d’événements qui favoriseraient ultimement leur développement. </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r>
              <a:rPr kumimoji="0" lang="fr-FR" sz="1800" b="0" i="0" u="none" strike="noStrike" kern="1200" cap="none" spc="0" normalizeH="0" baseline="0" noProof="0" dirty="0">
                <a:ln>
                  <a:noFill/>
                </a:ln>
                <a:solidFill>
                  <a:srgbClr val="000000"/>
                </a:solidFill>
                <a:effectLst/>
                <a:uLnTx/>
                <a:uFillTx/>
                <a:latin typeface="Archivo"/>
                <a:ea typeface="+mn-ea"/>
                <a:cs typeface="+mn-cs"/>
              </a:rPr>
              <a:t>Les politiques participent donc à la redistribution des ressources et à la prévention des inégalités dès le plus jeune âge. Elles ne sont pas toujours destinées uniquement aux enfants de 0 à 5 ans et peuvent concerner tous les enfants, comme le crédit d’impôt pour frais de garde d’enfant ou l’Allocation famille.</a:t>
            </a:r>
          </a:p>
          <a:p>
            <a:pPr lvl="2">
              <a:defRPr/>
            </a:pPr>
            <a:r>
              <a:rPr lang="fr-FR" dirty="0">
                <a:solidFill>
                  <a:srgbClr val="000000"/>
                </a:solidFill>
              </a:rPr>
              <a:t>Au Québec, plusieurs ministères sont impliqués dans l’administration et le financement des programmes et des services en petite enfance. </a:t>
            </a:r>
            <a:r>
              <a:rPr lang="fr-FR" b="1" dirty="0">
                <a:solidFill>
                  <a:srgbClr val="000000"/>
                </a:solidFill>
              </a:rPr>
              <a:t>Cette fragmentation peut entraîner de la complexité, des chevauchements et un manque de coordination</a:t>
            </a:r>
            <a:r>
              <a:rPr lang="fr-FR" dirty="0">
                <a:solidFill>
                  <a:srgbClr val="000000"/>
                </a:solidFill>
              </a:rPr>
              <a:t>. </a:t>
            </a:r>
          </a:p>
          <a:p>
            <a:pPr marL="0" marR="0" lvl="2" indent="0" algn="l" defTabSz="914400" rtl="0" eaLnBrk="1" fontAlgn="auto" latinLnBrk="0" hangingPunct="1">
              <a:lnSpc>
                <a:spcPct val="120000"/>
              </a:lnSpc>
              <a:spcBef>
                <a:spcPts val="1200"/>
              </a:spcBef>
              <a:spcAft>
                <a:spcPts val="0"/>
              </a:spcAft>
              <a:buClrTx/>
              <a:buSzTx/>
              <a:buFont typeface="Arial" panose="020B0604020202020204" pitchFamily="34" charset="0"/>
              <a:buNone/>
              <a:tabLst/>
              <a:defRPr/>
            </a:pPr>
            <a:endParaRPr kumimoji="0" lang="fr-FR" sz="1800" b="0" i="0" u="none" strike="noStrike" kern="1200" cap="none" spc="0" normalizeH="0" baseline="0" noProof="0" dirty="0">
              <a:ln>
                <a:noFill/>
              </a:ln>
              <a:solidFill>
                <a:srgbClr val="000000"/>
              </a:solidFill>
              <a:effectLst/>
              <a:uLnTx/>
              <a:uFillTx/>
              <a:latin typeface="Archivo"/>
              <a:ea typeface="+mn-ea"/>
              <a:cs typeface="+mn-cs"/>
            </a:endParaRPr>
          </a:p>
        </p:txBody>
      </p:sp>
      <p:sp>
        <p:nvSpPr>
          <p:cNvPr id="8" name="Titre 4">
            <a:extLst>
              <a:ext uri="{FF2B5EF4-FFF2-40B4-BE49-F238E27FC236}">
                <a16:creationId xmlns:a16="http://schemas.microsoft.com/office/drawing/2014/main" id="{4EE16CD5-7A21-CD9B-088B-5279213F924D}"/>
              </a:ext>
            </a:extLst>
          </p:cNvPr>
          <p:cNvSpPr txBox="1">
            <a:spLocks/>
          </p:cNvSpPr>
          <p:nvPr/>
        </p:nvSpPr>
        <p:spPr>
          <a:xfrm>
            <a:off x="646059" y="620713"/>
            <a:ext cx="10899881" cy="1069975"/>
          </a:xfrm>
          <a:prstGeom prst="rect">
            <a:avLst/>
          </a:prstGeom>
        </p:spPr>
        <p:txBody>
          <a:bodyPr vert="horz" lIns="0" tIns="0" rIns="0" bIns="0" rtlCol="0" anchor="ctr">
            <a:noAutofit/>
          </a:bodyPr>
          <a:lstStyle>
            <a:lvl1pPr algn="l" defTabSz="914400" rtl="0" eaLnBrk="1" latinLnBrk="0" hangingPunct="1">
              <a:lnSpc>
                <a:spcPct val="100000"/>
              </a:lnSpc>
              <a:spcBef>
                <a:spcPct val="0"/>
              </a:spcBef>
              <a:buNone/>
              <a:defRPr lang="fr-CA" sz="3700" b="0" kern="1200" dirty="0">
                <a:solidFill>
                  <a:schemeClr val="tx2"/>
                </a:solidFill>
                <a:latin typeface="Archivo Condensed Light" pitchFamily="2" charset="0"/>
                <a:ea typeface="+mj-ea"/>
                <a:cs typeface="Archivo Condensed Light"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Les </a:t>
            </a:r>
            <a:r>
              <a:rPr lang="fr-FR">
                <a:solidFill>
                  <a:srgbClr val="000000"/>
                </a:solidFill>
              </a:rPr>
              <a:t>o</a:t>
            </a:r>
            <a:r>
              <a:rPr kumimoji="0" lang="fr-FR" sz="3700" b="0" i="0" u="none" strike="noStrike" kern="1200" cap="none" spc="0" normalizeH="0" baseline="0" noProof="0" err="1">
                <a:ln>
                  <a:noFill/>
                </a:ln>
                <a:solidFill>
                  <a:srgbClr val="000000"/>
                </a:solidFill>
                <a:effectLst/>
                <a:uLnTx/>
                <a:uFillTx/>
                <a:latin typeface="Archivo Condensed Light" pitchFamily="2" charset="0"/>
                <a:ea typeface="+mj-ea"/>
                <a:cs typeface="Archivo Condensed Light" pitchFamily="2" charset="0"/>
              </a:rPr>
              <a:t>bjectifs</a:t>
            </a:r>
            <a:r>
              <a:rPr kumimoji="0" lang="fr-FR" sz="3700" b="0" i="0" u="none" strike="noStrike" kern="1200" cap="none" spc="0" normalizeH="0" baseline="0" noProof="0">
                <a:ln>
                  <a:noFill/>
                </a:ln>
                <a:solidFill>
                  <a:srgbClr val="000000"/>
                </a:solidFill>
                <a:effectLst/>
                <a:uLnTx/>
                <a:uFillTx/>
                <a:latin typeface="Archivo Condensed Light" pitchFamily="2" charset="0"/>
                <a:ea typeface="+mj-ea"/>
                <a:cs typeface="Archivo Condensed Light" pitchFamily="2" charset="0"/>
              </a:rPr>
              <a:t> des politiques publiques</a:t>
            </a:r>
          </a:p>
        </p:txBody>
      </p:sp>
      <p:sp>
        <p:nvSpPr>
          <p:cNvPr id="5" name="Forme libre 24">
            <a:extLst>
              <a:ext uri="{FF2B5EF4-FFF2-40B4-BE49-F238E27FC236}">
                <a16:creationId xmlns:a16="http://schemas.microsoft.com/office/drawing/2014/main" id="{61A2ACCE-522F-381D-C9C2-12F3FADFA511}"/>
              </a:ext>
            </a:extLst>
          </p:cNvPr>
          <p:cNvSpPr>
            <a:spLocks noChangeAspect="1"/>
          </p:cNvSpPr>
          <p:nvPr/>
        </p:nvSpPr>
        <p:spPr>
          <a:xfrm>
            <a:off x="10076636" y="-135070"/>
            <a:ext cx="1752960" cy="1752196"/>
          </a:xfrm>
          <a:custGeom>
            <a:avLst/>
            <a:gdLst>
              <a:gd name="csX0" fmla="*/ 825396 w 1243591"/>
              <a:gd name="csY0" fmla="*/ 473665 h 1243050"/>
              <a:gd name="csX1" fmla="*/ 891629 w 1243591"/>
              <a:gd name="csY1" fmla="*/ 55652 h 1243050"/>
              <a:gd name="csX2" fmla="*/ 540104 w 1243591"/>
              <a:gd name="csY2" fmla="*/ 0 h 1243050"/>
              <a:gd name="csX3" fmla="*/ 473871 w 1243591"/>
              <a:gd name="csY3" fmla="*/ 418013 h 1243050"/>
              <a:gd name="csX4" fmla="*/ 55676 w 1243591"/>
              <a:gd name="csY4" fmla="*/ 351809 h 1243050"/>
              <a:gd name="csX5" fmla="*/ 0 w 1243591"/>
              <a:gd name="csY5" fmla="*/ 703181 h 1243050"/>
              <a:gd name="csX6" fmla="*/ 418195 w 1243591"/>
              <a:gd name="csY6" fmla="*/ 769385 h 1243050"/>
              <a:gd name="csX7" fmla="*/ 351962 w 1243591"/>
              <a:gd name="csY7" fmla="*/ 1187398 h 1243050"/>
              <a:gd name="csX8" fmla="*/ 703487 w 1243591"/>
              <a:gd name="csY8" fmla="*/ 1243050 h 1243050"/>
              <a:gd name="csX9" fmla="*/ 769720 w 1243591"/>
              <a:gd name="csY9" fmla="*/ 825037 h 1243050"/>
              <a:gd name="csX10" fmla="*/ 1187915 w 1243591"/>
              <a:gd name="csY10" fmla="*/ 891241 h 1243050"/>
              <a:gd name="csX11" fmla="*/ 1243591 w 1243591"/>
              <a:gd name="csY11" fmla="*/ 539869 h 1243050"/>
              <a:gd name="csX12" fmla="*/ 825396 w 1243591"/>
              <a:gd name="csY12" fmla="*/ 473665 h 1243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243591" h="1243050">
                <a:moveTo>
                  <a:pt x="825396" y="473665"/>
                </a:moveTo>
                <a:lnTo>
                  <a:pt x="891629" y="55652"/>
                </a:lnTo>
                <a:lnTo>
                  <a:pt x="540104" y="0"/>
                </a:lnTo>
                <a:lnTo>
                  <a:pt x="473871" y="418013"/>
                </a:lnTo>
                <a:lnTo>
                  <a:pt x="55676" y="351809"/>
                </a:lnTo>
                <a:lnTo>
                  <a:pt x="0" y="703181"/>
                </a:lnTo>
                <a:lnTo>
                  <a:pt x="418195" y="769385"/>
                </a:lnTo>
                <a:lnTo>
                  <a:pt x="351962" y="1187398"/>
                </a:lnTo>
                <a:lnTo>
                  <a:pt x="703487" y="1243050"/>
                </a:lnTo>
                <a:lnTo>
                  <a:pt x="769720" y="825037"/>
                </a:lnTo>
                <a:lnTo>
                  <a:pt x="1187915" y="891241"/>
                </a:lnTo>
                <a:lnTo>
                  <a:pt x="1243591" y="539869"/>
                </a:lnTo>
                <a:lnTo>
                  <a:pt x="825396" y="473665"/>
                </a:lnTo>
                <a:close/>
              </a:path>
            </a:pathLst>
          </a:custGeom>
          <a:solidFill>
            <a:srgbClr val="F18DB7"/>
          </a:solidFill>
          <a:ln w="9507" cap="flat">
            <a:noFill/>
            <a:prstDash val="solid"/>
            <a:miter/>
          </a:ln>
        </p:spPr>
        <p:txBody>
          <a:bodyPr/>
          <a:lstStyle/>
          <a:p>
            <a:endParaRPr lang="fr-CA"/>
          </a:p>
        </p:txBody>
      </p:sp>
    </p:spTree>
    <p:extLst>
      <p:ext uri="{BB962C8B-B14F-4D97-AF65-F5344CB8AC3E}">
        <p14:creationId xmlns:p14="http://schemas.microsoft.com/office/powerpoint/2010/main" val="4341386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F47920">
            <a:alpha val="50000"/>
          </a:srgbClr>
        </a:solidFill>
        <a:effectLst/>
      </p:bgPr>
    </p:bg>
    <p:spTree>
      <p:nvGrpSpPr>
        <p:cNvPr id="1" name="">
          <a:extLst>
            <a:ext uri="{FF2B5EF4-FFF2-40B4-BE49-F238E27FC236}">
              <a16:creationId xmlns:a16="http://schemas.microsoft.com/office/drawing/2014/main" id="{C240BBA5-5210-CB83-8F32-53CEB74CFC9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DC492AD-B77E-CD5B-E6E9-03D679732277}"/>
              </a:ext>
            </a:extLst>
          </p:cNvPr>
          <p:cNvSpPr>
            <a:spLocks noGrp="1"/>
          </p:cNvSpPr>
          <p:nvPr>
            <p:ph type="title"/>
          </p:nvPr>
        </p:nvSpPr>
        <p:spPr>
          <a:xfrm>
            <a:off x="636167" y="380827"/>
            <a:ext cx="10899881" cy="1069975"/>
          </a:xfrm>
        </p:spPr>
        <p:txBody>
          <a:bodyPr/>
          <a:lstStyle/>
          <a:p>
            <a:r>
              <a:rPr lang="fr-FR">
                <a:solidFill>
                  <a:schemeClr val="tx1"/>
                </a:solidFill>
              </a:rPr>
              <a:t>Les organismes communautaires :des partenaires essentiels</a:t>
            </a:r>
            <a:endParaRPr lang="fr-CA">
              <a:solidFill>
                <a:schemeClr val="tx1"/>
              </a:solidFill>
            </a:endParaRPr>
          </a:p>
        </p:txBody>
      </p:sp>
      <p:sp>
        <p:nvSpPr>
          <p:cNvPr id="3" name="Espace réservé du pied de page 2">
            <a:extLst>
              <a:ext uri="{FF2B5EF4-FFF2-40B4-BE49-F238E27FC236}">
                <a16:creationId xmlns:a16="http://schemas.microsoft.com/office/drawing/2014/main" id="{BFDC00AF-BA62-BE89-2459-E9D9D4220F0F}"/>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71617F22-10DC-0094-9755-DB92E14F50F3}"/>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9" name="Rectangle : coins arrondis 18">
            <a:extLst>
              <a:ext uri="{FF2B5EF4-FFF2-40B4-BE49-F238E27FC236}">
                <a16:creationId xmlns:a16="http://schemas.microsoft.com/office/drawing/2014/main" id="{CA69E486-A85C-2735-F6CB-9E84A6BCD176}"/>
              </a:ext>
            </a:extLst>
          </p:cNvPr>
          <p:cNvSpPr/>
          <p:nvPr/>
        </p:nvSpPr>
        <p:spPr>
          <a:xfrm>
            <a:off x="670151" y="1256306"/>
            <a:ext cx="10517828" cy="485074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20" name="ZoneTexte 19">
            <a:extLst>
              <a:ext uri="{FF2B5EF4-FFF2-40B4-BE49-F238E27FC236}">
                <a16:creationId xmlns:a16="http://schemas.microsoft.com/office/drawing/2014/main" id="{051406F1-5F77-CE65-D96C-D86F29877CC7}"/>
              </a:ext>
            </a:extLst>
          </p:cNvPr>
          <p:cNvSpPr txBox="1"/>
          <p:nvPr/>
        </p:nvSpPr>
        <p:spPr>
          <a:xfrm>
            <a:off x="1004021" y="1531819"/>
            <a:ext cx="4706578" cy="3719095"/>
          </a:xfrm>
          <a:prstGeom prst="rect">
            <a:avLst/>
          </a:prstGeom>
          <a:noFill/>
        </p:spPr>
        <p:txBody>
          <a:bodyPr wrap="square" rtlCol="0">
            <a:spAutoFit/>
          </a:bodyPr>
          <a:lstStyle/>
          <a:p>
            <a:pPr marL="285750" indent="-285750">
              <a:lnSpc>
                <a:spcPct val="120000"/>
              </a:lnSpc>
              <a:buFont typeface="Arial" panose="020B0604020202020204" pitchFamily="34" charset="0"/>
              <a:buChar char="•"/>
              <a:defRPr/>
            </a:pPr>
            <a:r>
              <a:rPr lang="fr-FR" dirty="0">
                <a:solidFill>
                  <a:srgbClr val="000000"/>
                </a:solidFill>
                <a:latin typeface="Archivo"/>
              </a:rPr>
              <a:t>La fréquentation d’organismes communautaires par les familles peut avoir plusieurs effets positifs sur le développement des tout-petits.</a:t>
            </a:r>
          </a:p>
          <a:p>
            <a:pPr marL="285750" indent="-285750">
              <a:lnSpc>
                <a:spcPct val="120000"/>
              </a:lnSpc>
              <a:buFont typeface="Arial" panose="020B0604020202020204" pitchFamily="34" charset="0"/>
              <a:buChar char="•"/>
              <a:defRPr/>
            </a:pPr>
            <a:endParaRPr lang="fr-FR" dirty="0">
              <a:solidFill>
                <a:srgbClr val="000000"/>
              </a:solidFill>
              <a:latin typeface="Archivo"/>
            </a:endParaRPr>
          </a:p>
          <a:p>
            <a:pPr marL="285750" indent="-285750">
              <a:lnSpc>
                <a:spcPct val="120000"/>
              </a:lnSpc>
              <a:buFont typeface="Arial" panose="020B0604020202020204" pitchFamily="34" charset="0"/>
              <a:buChar char="•"/>
              <a:defRPr/>
            </a:pPr>
            <a:r>
              <a:rPr lang="fr-FR" dirty="0">
                <a:solidFill>
                  <a:srgbClr val="000000"/>
                </a:solidFill>
                <a:latin typeface="Archivo"/>
              </a:rPr>
              <a:t>Les organismes communautaires jouent un rôle essentiel dans la mise en </a:t>
            </a:r>
            <a:r>
              <a:rPr lang="fr-FR" dirty="0" err="1">
                <a:solidFill>
                  <a:srgbClr val="000000"/>
                </a:solidFill>
                <a:latin typeface="Archivo"/>
              </a:rPr>
              <a:t>oeuvre</a:t>
            </a:r>
            <a:r>
              <a:rPr lang="fr-FR" dirty="0">
                <a:solidFill>
                  <a:srgbClr val="000000"/>
                </a:solidFill>
                <a:latin typeface="Archivo"/>
              </a:rPr>
              <a:t> des programmes et des services publics destinés à la petite enfance et contribuent au développement social et économique du Québec.</a:t>
            </a:r>
          </a:p>
        </p:txBody>
      </p:sp>
      <p:sp>
        <p:nvSpPr>
          <p:cNvPr id="12" name="ZoneTexte 11">
            <a:extLst>
              <a:ext uri="{FF2B5EF4-FFF2-40B4-BE49-F238E27FC236}">
                <a16:creationId xmlns:a16="http://schemas.microsoft.com/office/drawing/2014/main" id="{7D2F74DC-311C-B816-538D-DB99087F6B3D}"/>
              </a:ext>
            </a:extLst>
          </p:cNvPr>
          <p:cNvSpPr txBox="1"/>
          <p:nvPr/>
        </p:nvSpPr>
        <p:spPr>
          <a:xfrm>
            <a:off x="6300051" y="1531819"/>
            <a:ext cx="4887928" cy="1724703"/>
          </a:xfrm>
          <a:prstGeom prst="rect">
            <a:avLst/>
          </a:prstGeom>
          <a:noFill/>
        </p:spPr>
        <p:txBody>
          <a:bodyPr wrap="square" rtlCol="0">
            <a:spAutoFit/>
          </a:bodyPr>
          <a:lstStyle/>
          <a:p>
            <a:pPr>
              <a:lnSpc>
                <a:spcPct val="120000"/>
              </a:lnSpc>
              <a:defRPr/>
            </a:pPr>
            <a:r>
              <a:rPr lang="fr-FR">
                <a:latin typeface="Archivo" pitchFamily="2" charset="0"/>
                <a:cs typeface="Archivo" pitchFamily="2" charset="0"/>
              </a:rPr>
              <a:t>Selon l’</a:t>
            </a:r>
            <a:r>
              <a:rPr lang="fr-FR" i="1">
                <a:latin typeface="Archivo" pitchFamily="2" charset="0"/>
                <a:cs typeface="Archivo" pitchFamily="2" charset="0"/>
              </a:rPr>
              <a:t>Enquête québécoise auprès des organismes communautaires Famille 2023</a:t>
            </a:r>
            <a:r>
              <a:rPr lang="fr-FR">
                <a:latin typeface="Archivo" pitchFamily="2" charset="0"/>
                <a:cs typeface="Archivo" pitchFamily="2" charset="0"/>
              </a:rPr>
              <a:t>, environ </a:t>
            </a:r>
            <a:r>
              <a:rPr lang="fr-FR" b="1">
                <a:latin typeface="Archivo" pitchFamily="2" charset="0"/>
                <a:cs typeface="Archivo" pitchFamily="2" charset="0"/>
              </a:rPr>
              <a:t>71 %</a:t>
            </a:r>
            <a:r>
              <a:rPr lang="fr-FR">
                <a:latin typeface="Archivo" pitchFamily="2" charset="0"/>
                <a:cs typeface="Archivo" pitchFamily="2" charset="0"/>
              </a:rPr>
              <a:t> des organismes ont reçu un financement totalisant </a:t>
            </a:r>
            <a:r>
              <a:rPr lang="fr-FR" b="1">
                <a:latin typeface="Archivo" pitchFamily="2" charset="0"/>
                <a:cs typeface="Archivo" pitchFamily="2" charset="0"/>
              </a:rPr>
              <a:t>moins de 500 000 $ </a:t>
            </a:r>
            <a:r>
              <a:rPr lang="fr-FR">
                <a:latin typeface="Archivo" pitchFamily="2" charset="0"/>
                <a:cs typeface="Archivo" pitchFamily="2" charset="0"/>
              </a:rPr>
              <a:t>au cours de l’année financière 2022-2023.</a:t>
            </a:r>
          </a:p>
        </p:txBody>
      </p:sp>
      <p:sp>
        <p:nvSpPr>
          <p:cNvPr id="14" name="ZoneTexte 13">
            <a:extLst>
              <a:ext uri="{FF2B5EF4-FFF2-40B4-BE49-F238E27FC236}">
                <a16:creationId xmlns:a16="http://schemas.microsoft.com/office/drawing/2014/main" id="{3CD5A694-6313-B344-E67F-7266BFCA89EF}"/>
              </a:ext>
            </a:extLst>
          </p:cNvPr>
          <p:cNvSpPr txBox="1"/>
          <p:nvPr/>
        </p:nvSpPr>
        <p:spPr>
          <a:xfrm>
            <a:off x="6262935" y="5001795"/>
            <a:ext cx="4887929" cy="738664"/>
          </a:xfrm>
          <a:prstGeom prst="rect">
            <a:avLst/>
          </a:prstGeom>
          <a:noFill/>
        </p:spPr>
        <p:txBody>
          <a:bodyPr wrap="square" rtlCol="0">
            <a:spAutoFit/>
          </a:bodyPr>
          <a:lstStyle/>
          <a:p>
            <a:r>
              <a:rPr lang="fr-FR" sz="1050" b="0" i="0" u="none" strike="noStrike" baseline="0" dirty="0">
                <a:latin typeface="Archivo Condensed Light" pitchFamily="2" charset="0"/>
              </a:rPr>
              <a:t>Note : Cette enquête inclut tous les organismes communautaires Famille, pas seulement ceux qui interviennent auprès des familles avec de jeunes enfants.</a:t>
            </a:r>
          </a:p>
          <a:p>
            <a:r>
              <a:rPr lang="fr-FR" sz="1050" b="0" i="0" u="none" strike="noStrike" baseline="0" dirty="0">
                <a:latin typeface="Archivo Condensed Light" pitchFamily="2" charset="0"/>
              </a:rPr>
              <a:t>Source : INSTITUT DE LA STATISTIQUE DU QUÉBEC. </a:t>
            </a:r>
            <a:r>
              <a:rPr lang="fr-FR" sz="1050" b="0" i="1" u="none" strike="noStrike" baseline="0" dirty="0">
                <a:latin typeface="Archivo Condensed Light" pitchFamily="2" charset="0"/>
              </a:rPr>
              <a:t>Enquête québécoise auprès des organismes communautaires Famill</a:t>
            </a:r>
            <a:r>
              <a:rPr lang="fr-FR" sz="1050" b="0" i="0" u="none" strike="noStrike" baseline="0" dirty="0">
                <a:latin typeface="Archivo Condensed Light" pitchFamily="2" charset="0"/>
              </a:rPr>
              <a:t>e, 2023.</a:t>
            </a:r>
          </a:p>
        </p:txBody>
      </p:sp>
      <p:sp>
        <p:nvSpPr>
          <p:cNvPr id="22" name="ZoneTexte 21">
            <a:extLst>
              <a:ext uri="{FF2B5EF4-FFF2-40B4-BE49-F238E27FC236}">
                <a16:creationId xmlns:a16="http://schemas.microsoft.com/office/drawing/2014/main" id="{D5B4D448-DA96-5A9F-3799-8C6BE9F16B61}"/>
              </a:ext>
            </a:extLst>
          </p:cNvPr>
          <p:cNvSpPr txBox="1"/>
          <p:nvPr/>
        </p:nvSpPr>
        <p:spPr>
          <a:xfrm>
            <a:off x="6594560" y="3486214"/>
            <a:ext cx="843501" cy="769441"/>
          </a:xfrm>
          <a:prstGeom prst="rect">
            <a:avLst/>
          </a:prstGeom>
          <a:noFill/>
        </p:spPr>
        <p:txBody>
          <a:bodyPr wrap="none" rtlCol="0">
            <a:spAutoFit/>
          </a:bodyPr>
          <a:lstStyle/>
          <a:p>
            <a:r>
              <a:rPr lang="fr-FR" sz="4400" b="1">
                <a:latin typeface="Archivo Condensed Light" pitchFamily="2" charset="0"/>
                <a:cs typeface="Archivo Condensed Light" pitchFamily="2" charset="0"/>
              </a:rPr>
              <a:t>2/3</a:t>
            </a:r>
            <a:endParaRPr lang="fr-CA" sz="4400" b="1">
              <a:latin typeface="Archivo Condensed Light" pitchFamily="2" charset="0"/>
              <a:cs typeface="Archivo Condensed Light" pitchFamily="2" charset="0"/>
            </a:endParaRPr>
          </a:p>
        </p:txBody>
      </p:sp>
      <p:sp>
        <p:nvSpPr>
          <p:cNvPr id="24" name="Espace réservé du texte 3">
            <a:extLst>
              <a:ext uri="{FF2B5EF4-FFF2-40B4-BE49-F238E27FC236}">
                <a16:creationId xmlns:a16="http://schemas.microsoft.com/office/drawing/2014/main" id="{BA734786-760A-2917-991A-204AB2D3CDCB}"/>
              </a:ext>
            </a:extLst>
          </p:cNvPr>
          <p:cNvSpPr txBox="1">
            <a:spLocks/>
          </p:cNvSpPr>
          <p:nvPr/>
        </p:nvSpPr>
        <p:spPr>
          <a:xfrm>
            <a:off x="7472045" y="3486214"/>
            <a:ext cx="3569576"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des organismes consultés ont vécu des difficultés </a:t>
            </a:r>
          </a:p>
          <a:p>
            <a:pPr lvl="2">
              <a:spcBef>
                <a:spcPts val="0"/>
              </a:spcBef>
            </a:pPr>
            <a:r>
              <a:rPr lang="fr-FR">
                <a:solidFill>
                  <a:schemeClr val="tx1"/>
                </a:solidFill>
              </a:rPr>
              <a:t>en lien avec leur pérennité financière.</a:t>
            </a:r>
          </a:p>
        </p:txBody>
      </p:sp>
      <p:grpSp>
        <p:nvGrpSpPr>
          <p:cNvPr id="15" name="Graphique 18">
            <a:extLst>
              <a:ext uri="{FF2B5EF4-FFF2-40B4-BE49-F238E27FC236}">
                <a16:creationId xmlns:a16="http://schemas.microsoft.com/office/drawing/2014/main" id="{C7B1CF48-A44F-DC70-F02F-70A6DACB46EE}"/>
              </a:ext>
            </a:extLst>
          </p:cNvPr>
          <p:cNvGrpSpPr/>
          <p:nvPr/>
        </p:nvGrpSpPr>
        <p:grpSpPr>
          <a:xfrm rot="20566439">
            <a:off x="10572981" y="303783"/>
            <a:ext cx="1367496" cy="1922076"/>
            <a:chOff x="3688962" y="900509"/>
            <a:chExt cx="1157812" cy="1627356"/>
          </a:xfrm>
          <a:solidFill>
            <a:schemeClr val="accent4"/>
          </a:solidFill>
        </p:grpSpPr>
        <p:sp>
          <p:nvSpPr>
            <p:cNvPr id="16" name="Rectangle 15">
              <a:extLst>
                <a:ext uri="{FF2B5EF4-FFF2-40B4-BE49-F238E27FC236}">
                  <a16:creationId xmlns:a16="http://schemas.microsoft.com/office/drawing/2014/main" id="{4CC1FECE-0AB2-7CD7-9247-B0F2C6F531A7}"/>
                </a:ext>
              </a:extLst>
            </p:cNvPr>
            <p:cNvSpPr/>
            <p:nvPr/>
          </p:nvSpPr>
          <p:spPr>
            <a:xfrm rot="-359993">
              <a:off x="3770780" y="919880"/>
              <a:ext cx="454089" cy="1588614"/>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Rectangle 16">
              <a:extLst>
                <a:ext uri="{FF2B5EF4-FFF2-40B4-BE49-F238E27FC236}">
                  <a16:creationId xmlns:a16="http://schemas.microsoft.com/office/drawing/2014/main" id="{DCD988E2-3B2D-54A3-DC72-2AD96ED912B7}"/>
                </a:ext>
              </a:extLst>
            </p:cNvPr>
            <p:cNvSpPr/>
            <p:nvPr/>
          </p:nvSpPr>
          <p:spPr>
            <a:xfrm rot="-359997">
              <a:off x="4340376" y="1425890"/>
              <a:ext cx="454084" cy="1024317"/>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Tree>
    <p:extLst>
      <p:ext uri="{BB962C8B-B14F-4D97-AF65-F5344CB8AC3E}">
        <p14:creationId xmlns:p14="http://schemas.microsoft.com/office/powerpoint/2010/main" val="26276066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F47920">
            <a:alpha val="50000"/>
          </a:srgbClr>
        </a:solidFill>
        <a:effectLst/>
      </p:bgPr>
    </p:bg>
    <p:spTree>
      <p:nvGrpSpPr>
        <p:cNvPr id="1" name="">
          <a:extLst>
            <a:ext uri="{FF2B5EF4-FFF2-40B4-BE49-F238E27FC236}">
              <a16:creationId xmlns:a16="http://schemas.microsoft.com/office/drawing/2014/main" id="{D00ECDF4-7A6B-58B1-393A-4916AA5DE1D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4817BE0-A507-A7AB-15FF-70C4445DE438}"/>
              </a:ext>
            </a:extLst>
          </p:cNvPr>
          <p:cNvSpPr>
            <a:spLocks noGrp="1"/>
          </p:cNvSpPr>
          <p:nvPr>
            <p:ph type="title"/>
          </p:nvPr>
        </p:nvSpPr>
        <p:spPr>
          <a:xfrm>
            <a:off x="636167" y="380827"/>
            <a:ext cx="10899881" cy="1069975"/>
          </a:xfrm>
        </p:spPr>
        <p:txBody>
          <a:bodyPr/>
          <a:lstStyle/>
          <a:p>
            <a:r>
              <a:rPr lang="fr-FR">
                <a:solidFill>
                  <a:schemeClr val="tx1"/>
                </a:solidFill>
              </a:rPr>
              <a:t>Les organismes communautaires :des partenaires essentiels</a:t>
            </a:r>
            <a:endParaRPr lang="fr-CA">
              <a:solidFill>
                <a:schemeClr val="tx1"/>
              </a:solidFill>
            </a:endParaRPr>
          </a:p>
        </p:txBody>
      </p:sp>
      <p:sp>
        <p:nvSpPr>
          <p:cNvPr id="3" name="Espace réservé du pied de page 2">
            <a:extLst>
              <a:ext uri="{FF2B5EF4-FFF2-40B4-BE49-F238E27FC236}">
                <a16:creationId xmlns:a16="http://schemas.microsoft.com/office/drawing/2014/main" id="{3B3BEE07-8101-5C32-0153-9669FF6FA39F}"/>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A5F8511C-AA74-3B1B-B5B0-7656565471D3}"/>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9" name="Rectangle : coins arrondis 18">
            <a:extLst>
              <a:ext uri="{FF2B5EF4-FFF2-40B4-BE49-F238E27FC236}">
                <a16:creationId xmlns:a16="http://schemas.microsoft.com/office/drawing/2014/main" id="{00526F34-91DD-11AE-0F99-D1601FEB36EA}"/>
              </a:ext>
            </a:extLst>
          </p:cNvPr>
          <p:cNvSpPr/>
          <p:nvPr/>
        </p:nvSpPr>
        <p:spPr>
          <a:xfrm>
            <a:off x="670151" y="1256306"/>
            <a:ext cx="10517828" cy="455231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sp>
        <p:nvSpPr>
          <p:cNvPr id="18" name="Forme libre 32">
            <a:extLst>
              <a:ext uri="{FF2B5EF4-FFF2-40B4-BE49-F238E27FC236}">
                <a16:creationId xmlns:a16="http://schemas.microsoft.com/office/drawing/2014/main" id="{EC7F92A4-07B5-FBAD-FE2B-BB4996DF8E08}"/>
              </a:ext>
            </a:extLst>
          </p:cNvPr>
          <p:cNvSpPr/>
          <p:nvPr/>
        </p:nvSpPr>
        <p:spPr>
          <a:xfrm rot="11533944">
            <a:off x="87718" y="3969878"/>
            <a:ext cx="2973048" cy="2071966"/>
          </a:xfrm>
          <a:custGeom>
            <a:avLst/>
            <a:gdLst>
              <a:gd name="csX0" fmla="*/ 0 w 2050430"/>
              <a:gd name="csY0" fmla="*/ 687854 h 1428979"/>
              <a:gd name="csX1" fmla="*/ 1362283 w 2050430"/>
              <a:gd name="csY1" fmla="*/ 67299 h 1428979"/>
              <a:gd name="csX2" fmla="*/ 1983107 w 2050430"/>
              <a:gd name="csY2" fmla="*/ 1428980 h 1428979"/>
              <a:gd name="csX3" fmla="*/ 1592688 w 2050430"/>
              <a:gd name="csY3" fmla="*/ 1283080 h 1428979"/>
              <a:gd name="csX4" fmla="*/ 1216310 w 2050430"/>
              <a:gd name="csY4" fmla="*/ 457548 h 1428979"/>
              <a:gd name="csX5" fmla="*/ 390419 w 2050430"/>
              <a:gd name="csY5" fmla="*/ 833763 h 1428979"/>
              <a:gd name="csX6" fmla="*/ 0 w 2050430"/>
              <a:gd name="csY6" fmla="*/ 687854 h 142897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050430" h="1428979">
                <a:moveTo>
                  <a:pt x="0" y="687854"/>
                </a:moveTo>
                <a:cubicBezTo>
                  <a:pt x="204743" y="140468"/>
                  <a:pt x="814659" y="-137364"/>
                  <a:pt x="1362283" y="67299"/>
                </a:cubicBezTo>
                <a:cubicBezTo>
                  <a:pt x="1909897" y="271953"/>
                  <a:pt x="2187850" y="881603"/>
                  <a:pt x="1983107" y="1428980"/>
                </a:cubicBezTo>
                <a:lnTo>
                  <a:pt x="1592688" y="1283080"/>
                </a:lnTo>
                <a:cubicBezTo>
                  <a:pt x="1716815" y="951223"/>
                  <a:pt x="1548311" y="581621"/>
                  <a:pt x="1216310" y="457548"/>
                </a:cubicBezTo>
                <a:cubicBezTo>
                  <a:pt x="884309" y="333466"/>
                  <a:pt x="514546" y="501906"/>
                  <a:pt x="390419" y="833763"/>
                </a:cubicBezTo>
                <a:lnTo>
                  <a:pt x="0" y="687854"/>
                </a:lnTo>
                <a:close/>
              </a:path>
            </a:pathLst>
          </a:custGeom>
          <a:solidFill>
            <a:schemeClr val="accent6"/>
          </a:solid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6" name="ZoneTexte 5">
            <a:extLst>
              <a:ext uri="{FF2B5EF4-FFF2-40B4-BE49-F238E27FC236}">
                <a16:creationId xmlns:a16="http://schemas.microsoft.com/office/drawing/2014/main" id="{8B8FF74F-0619-7E41-7B71-A70760893FE6}"/>
              </a:ext>
            </a:extLst>
          </p:cNvPr>
          <p:cNvSpPr txBox="1"/>
          <p:nvPr/>
        </p:nvSpPr>
        <p:spPr>
          <a:xfrm>
            <a:off x="6249032" y="2074229"/>
            <a:ext cx="4887928" cy="3054298"/>
          </a:xfrm>
          <a:prstGeom prst="rect">
            <a:avLst/>
          </a:prstGeom>
          <a:noFill/>
        </p:spPr>
        <p:txBody>
          <a:bodyPr wrap="square" rtlCol="0">
            <a:spAutoFit/>
          </a:bodyPr>
          <a:lstStyle/>
          <a:p>
            <a:pPr>
              <a:lnSpc>
                <a:spcPct val="120000"/>
              </a:lnSpc>
              <a:defRPr/>
            </a:pPr>
            <a:r>
              <a:rPr lang="fr-FR" dirty="0">
                <a:latin typeface="Archivo" pitchFamily="2" charset="0"/>
                <a:cs typeface="Archivo" pitchFamily="2" charset="0"/>
              </a:rPr>
              <a:t>Ces organismes déclarent avoir dû adopter</a:t>
            </a:r>
          </a:p>
          <a:p>
            <a:pPr>
              <a:lnSpc>
                <a:spcPct val="120000"/>
              </a:lnSpc>
              <a:defRPr/>
            </a:pPr>
            <a:r>
              <a:rPr lang="fr-FR" dirty="0">
                <a:latin typeface="Archivo" pitchFamily="2" charset="0"/>
                <a:cs typeface="Archivo" pitchFamily="2" charset="0"/>
              </a:rPr>
              <a:t>des mesures ayant un impact direct sur</a:t>
            </a:r>
          </a:p>
          <a:p>
            <a:pPr>
              <a:lnSpc>
                <a:spcPct val="120000"/>
              </a:lnSpc>
              <a:defRPr/>
            </a:pPr>
            <a:r>
              <a:rPr lang="fr-FR" dirty="0">
                <a:latin typeface="Archivo" pitchFamily="2" charset="0"/>
                <a:cs typeface="Archivo" pitchFamily="2" charset="0"/>
              </a:rPr>
              <a:t>l’offre de services, notamment :</a:t>
            </a:r>
          </a:p>
          <a:p>
            <a:pPr marL="285750" indent="-285750">
              <a:lnSpc>
                <a:spcPct val="120000"/>
              </a:lnSpc>
              <a:buFont typeface="Arial" panose="020B0604020202020204" pitchFamily="34" charset="0"/>
              <a:buChar char="•"/>
              <a:defRPr/>
            </a:pPr>
            <a:r>
              <a:rPr lang="fr-FR" dirty="0">
                <a:latin typeface="Archivo" pitchFamily="2" charset="0"/>
                <a:cs typeface="Archivo" pitchFamily="2" charset="0"/>
              </a:rPr>
              <a:t>réduction du personnel (48,3 %)</a:t>
            </a:r>
          </a:p>
          <a:p>
            <a:pPr marL="285750" indent="-285750">
              <a:lnSpc>
                <a:spcPct val="120000"/>
              </a:lnSpc>
              <a:buFont typeface="Arial" panose="020B0604020202020204" pitchFamily="34" charset="0"/>
              <a:buChar char="•"/>
              <a:defRPr/>
            </a:pPr>
            <a:r>
              <a:rPr lang="fr-FR" dirty="0">
                <a:latin typeface="Archivo" pitchFamily="2" charset="0"/>
                <a:cs typeface="Archivo" pitchFamily="2" charset="0"/>
              </a:rPr>
              <a:t>diminution du nombre d’activités offertes (53,2 %)</a:t>
            </a:r>
          </a:p>
          <a:p>
            <a:pPr marL="285750" indent="-285750">
              <a:lnSpc>
                <a:spcPct val="120000"/>
              </a:lnSpc>
              <a:buFont typeface="Arial" panose="020B0604020202020204" pitchFamily="34" charset="0"/>
              <a:buChar char="•"/>
              <a:defRPr/>
            </a:pPr>
            <a:r>
              <a:rPr lang="fr-FR" dirty="0">
                <a:latin typeface="Archivo" pitchFamily="2" charset="0"/>
                <a:cs typeface="Archivo" pitchFamily="2" charset="0"/>
              </a:rPr>
              <a:t>diminution des heures d’ouverture (20,8 %)</a:t>
            </a:r>
          </a:p>
          <a:p>
            <a:pPr marL="285750" indent="-285750">
              <a:lnSpc>
                <a:spcPct val="120000"/>
              </a:lnSpc>
              <a:buFont typeface="Arial" panose="020B0604020202020204" pitchFamily="34" charset="0"/>
              <a:buChar char="•"/>
              <a:defRPr/>
            </a:pPr>
            <a:r>
              <a:rPr lang="fr-FR" dirty="0">
                <a:latin typeface="Archivo" pitchFamily="2" charset="0"/>
                <a:cs typeface="Archivo" pitchFamily="2" charset="0"/>
              </a:rPr>
              <a:t>réduction des achats de matériel ou d’équipement (72,2 %).</a:t>
            </a:r>
          </a:p>
        </p:txBody>
      </p:sp>
      <p:sp>
        <p:nvSpPr>
          <p:cNvPr id="10" name="ZoneTexte 9">
            <a:extLst>
              <a:ext uri="{FF2B5EF4-FFF2-40B4-BE49-F238E27FC236}">
                <a16:creationId xmlns:a16="http://schemas.microsoft.com/office/drawing/2014/main" id="{DB4F3836-80BC-3BE5-CBFF-CD02BFDFF7D8}"/>
              </a:ext>
            </a:extLst>
          </p:cNvPr>
          <p:cNvSpPr txBox="1"/>
          <p:nvPr/>
        </p:nvSpPr>
        <p:spPr>
          <a:xfrm>
            <a:off x="1041136" y="4344077"/>
            <a:ext cx="4887929" cy="415498"/>
          </a:xfrm>
          <a:prstGeom prst="rect">
            <a:avLst/>
          </a:prstGeom>
          <a:noFill/>
        </p:spPr>
        <p:txBody>
          <a:bodyPr wrap="square" rtlCol="0">
            <a:spAutoFit/>
          </a:bodyPr>
          <a:lstStyle/>
          <a:p>
            <a:r>
              <a:rPr lang="fr-FR" sz="1050" b="0" i="0" u="none" strike="noStrike" baseline="0" dirty="0">
                <a:latin typeface="Archivo Condensed Light" pitchFamily="2" charset="0"/>
              </a:rPr>
              <a:t>Source : INSTITUT DE LA STATISTIQUE DU QUÉBEC. </a:t>
            </a:r>
            <a:r>
              <a:rPr lang="fr-FR" sz="1050" b="0" i="1" u="none" strike="noStrike" baseline="0" dirty="0">
                <a:latin typeface="Archivo Condensed Light" pitchFamily="2" charset="0"/>
              </a:rPr>
              <a:t>Enquête québécoise auprès des organismes communautaires Famille</a:t>
            </a:r>
            <a:r>
              <a:rPr lang="fr-FR" sz="1050" b="0" i="0" u="none" strike="noStrike" baseline="0" dirty="0">
                <a:latin typeface="Archivo Condensed Light" pitchFamily="2" charset="0"/>
              </a:rPr>
              <a:t>, 2023.</a:t>
            </a:r>
          </a:p>
        </p:txBody>
      </p:sp>
      <p:sp>
        <p:nvSpPr>
          <p:cNvPr id="12" name="ZoneTexte 11">
            <a:extLst>
              <a:ext uri="{FF2B5EF4-FFF2-40B4-BE49-F238E27FC236}">
                <a16:creationId xmlns:a16="http://schemas.microsoft.com/office/drawing/2014/main" id="{76477D84-10CB-849E-D609-281626AAA03F}"/>
              </a:ext>
            </a:extLst>
          </p:cNvPr>
          <p:cNvSpPr txBox="1"/>
          <p:nvPr/>
        </p:nvSpPr>
        <p:spPr>
          <a:xfrm>
            <a:off x="1092999" y="2512719"/>
            <a:ext cx="1184940" cy="769441"/>
          </a:xfrm>
          <a:prstGeom prst="rect">
            <a:avLst/>
          </a:prstGeom>
          <a:noFill/>
        </p:spPr>
        <p:txBody>
          <a:bodyPr wrap="none" rtlCol="0">
            <a:spAutoFit/>
          </a:bodyPr>
          <a:lstStyle/>
          <a:p>
            <a:r>
              <a:rPr lang="fr-FR" sz="4400" b="1">
                <a:latin typeface="Archivo Condensed Light" pitchFamily="2" charset="0"/>
                <a:cs typeface="Archivo Condensed Light" pitchFamily="2" charset="0"/>
              </a:rPr>
              <a:t>28 %</a:t>
            </a:r>
            <a:endParaRPr lang="fr-CA" sz="4400" b="1">
              <a:latin typeface="Archivo Condensed Light" pitchFamily="2" charset="0"/>
              <a:cs typeface="Archivo Condensed Light" pitchFamily="2" charset="0"/>
            </a:endParaRPr>
          </a:p>
        </p:txBody>
      </p:sp>
      <p:sp>
        <p:nvSpPr>
          <p:cNvPr id="14" name="Espace réservé du texte 3">
            <a:extLst>
              <a:ext uri="{FF2B5EF4-FFF2-40B4-BE49-F238E27FC236}">
                <a16:creationId xmlns:a16="http://schemas.microsoft.com/office/drawing/2014/main" id="{455C09AF-DB86-5881-6BF1-679F08B4E57B}"/>
              </a:ext>
            </a:extLst>
          </p:cNvPr>
          <p:cNvSpPr txBox="1">
            <a:spLocks/>
          </p:cNvSpPr>
          <p:nvPr/>
        </p:nvSpPr>
        <p:spPr>
          <a:xfrm>
            <a:off x="2311923" y="2512719"/>
            <a:ext cx="3164818" cy="1411581"/>
          </a:xfrm>
          <a:prstGeom prst="rect">
            <a:avLst/>
          </a:prstGeom>
        </p:spPr>
        <p:txBody>
          <a:bodyPr/>
          <a:lstStyle>
            <a:lvl1pPr marL="0" indent="0" algn="l" defTabSz="914400" rtl="0" eaLnBrk="1" latinLnBrk="0" hangingPunct="1">
              <a:lnSpc>
                <a:spcPct val="120000"/>
              </a:lnSpc>
              <a:spcBef>
                <a:spcPts val="1000"/>
              </a:spcBef>
              <a:buFont typeface="Arial" panose="020B0604020202020204" pitchFamily="34" charset="0"/>
              <a:buNone/>
              <a:defRPr sz="2800" b="0" i="0" kern="1200">
                <a:solidFill>
                  <a:schemeClr val="tx2"/>
                </a:solidFill>
                <a:latin typeface="Archivo Condensed Condensed Medium" pitchFamily="2" charset="77"/>
                <a:ea typeface="+mn-ea"/>
                <a:cs typeface="Archivo Condensed Condensed Medium" pitchFamily="2" charset="77"/>
              </a:defRPr>
            </a:lvl1pPr>
            <a:lvl2pPr marL="0" indent="0" algn="l" defTabSz="914400" rtl="0" eaLnBrk="1" latinLnBrk="0" hangingPunct="1">
              <a:lnSpc>
                <a:spcPct val="120000"/>
              </a:lnSpc>
              <a:spcBef>
                <a:spcPts val="1200"/>
              </a:spcBef>
              <a:buFont typeface="Arial" panose="020B0604020202020204" pitchFamily="34" charset="0"/>
              <a:buNone/>
              <a:defRPr lang="fr-CA" sz="1800" b="1" kern="1200" dirty="0">
                <a:solidFill>
                  <a:schemeClr val="tx2"/>
                </a:solidFill>
                <a:latin typeface="+mn-lt"/>
                <a:ea typeface="+mn-ea"/>
                <a:cs typeface="Archivo Condensed Condensed" pitchFamily="2" charset="77"/>
              </a:defRPr>
            </a:lvl2pPr>
            <a:lvl3pPr marL="0" indent="0" algn="l" defTabSz="914400" rtl="0" eaLnBrk="1" latinLnBrk="0" hangingPunct="1">
              <a:lnSpc>
                <a:spcPct val="120000"/>
              </a:lnSpc>
              <a:spcBef>
                <a:spcPts val="1200"/>
              </a:spcBef>
              <a:buFont typeface="Arial" panose="020B0604020202020204" pitchFamily="34" charset="0"/>
              <a:buNone/>
              <a:defRPr sz="1800" kern="1200">
                <a:solidFill>
                  <a:schemeClr val="tx2"/>
                </a:solidFill>
                <a:latin typeface="+mn-lt"/>
                <a:ea typeface="+mn-ea"/>
                <a:cs typeface="+mn-cs"/>
              </a:defRPr>
            </a:lvl3pPr>
            <a:lvl4pPr marL="234000" indent="-234000" algn="l" defTabSz="914400" rtl="0" eaLnBrk="1" latinLnBrk="0" hangingPunct="1">
              <a:lnSpc>
                <a:spcPct val="120000"/>
              </a:lnSpc>
              <a:spcBef>
                <a:spcPts val="1200"/>
              </a:spcBef>
              <a:buClrTx/>
              <a:buFont typeface="Helvetica" pitchFamily="2" charset="0"/>
              <a:buChar char="●"/>
              <a:defRPr sz="1800" kern="1200">
                <a:solidFill>
                  <a:schemeClr val="tx2"/>
                </a:solidFill>
                <a:latin typeface="+mn-lt"/>
                <a:ea typeface="+mn-ea"/>
                <a:cs typeface="+mn-cs"/>
              </a:defRPr>
            </a:lvl4pPr>
            <a:lvl5pPr marL="468000" indent="-234000" algn="l" defTabSz="914400" rtl="0" eaLnBrk="1" latinLnBrk="0" hangingPunct="1">
              <a:lnSpc>
                <a:spcPct val="120000"/>
              </a:lnSpc>
              <a:spcBef>
                <a:spcPts val="1200"/>
              </a:spcBef>
              <a:buClrTx/>
              <a:buFont typeface="Archivo Regular" pitchFamily="2" charset="77"/>
              <a:buChar char="&gt;"/>
              <a:defRPr sz="1800" kern="1200">
                <a:solidFill>
                  <a:schemeClr val="tx2"/>
                </a:solidFill>
                <a:latin typeface="+mn-lt"/>
                <a:ea typeface="+mn-ea"/>
                <a:cs typeface="+mn-cs"/>
              </a:defRPr>
            </a:lvl5pPr>
            <a:lvl6pPr marL="0" indent="0" algn="l" defTabSz="914400" rtl="0" eaLnBrk="1" latinLnBrk="0" hangingPunct="1">
              <a:lnSpc>
                <a:spcPct val="120000"/>
              </a:lnSpc>
              <a:spcBef>
                <a:spcPts val="1800"/>
              </a:spcBef>
              <a:buFont typeface="Arial" panose="020B0604020202020204" pitchFamily="34" charset="0"/>
              <a:buNone/>
              <a:defRPr sz="2000" b="1" i="0" kern="1200">
                <a:solidFill>
                  <a:schemeClr val="accent3"/>
                </a:solidFill>
                <a:latin typeface="Archivo Condensed Condensed SemiBold" pitchFamily="2" charset="77"/>
                <a:ea typeface="+mn-ea"/>
                <a:cs typeface="Archivo Condensed Condensed SemiBold" pitchFamily="2" charset="77"/>
              </a:defRPr>
            </a:lvl6pPr>
            <a:lvl7pPr marL="0" indent="0" algn="l" defTabSz="914400" rtl="0" eaLnBrk="1" latinLnBrk="0" hangingPunct="1">
              <a:lnSpc>
                <a:spcPct val="120000"/>
              </a:lnSpc>
              <a:spcBef>
                <a:spcPts val="800"/>
              </a:spcBef>
              <a:buFont typeface="Arial" panose="020B0604020202020204" pitchFamily="34" charset="0"/>
              <a:buNone/>
              <a:defRPr sz="1600" kern="1200">
                <a:solidFill>
                  <a:schemeClr val="tx2"/>
                </a:solidFill>
                <a:latin typeface="+mn-lt"/>
                <a:ea typeface="+mn-ea"/>
                <a:cs typeface="+mn-cs"/>
              </a:defRPr>
            </a:lvl7pPr>
            <a:lvl8pPr marL="234000" indent="-234000" algn="l" defTabSz="914400" rtl="0" eaLnBrk="1" latinLnBrk="0" hangingPunct="1">
              <a:lnSpc>
                <a:spcPct val="120000"/>
              </a:lnSpc>
              <a:spcBef>
                <a:spcPts val="800"/>
              </a:spcBef>
              <a:buFont typeface="Arial" panose="020B0604020202020204" pitchFamily="34" charset="0"/>
              <a:buChar char="•"/>
              <a:defRPr sz="1600" kern="1200">
                <a:solidFill>
                  <a:schemeClr val="tx2"/>
                </a:solidFill>
                <a:latin typeface="+mn-lt"/>
                <a:ea typeface="+mn-ea"/>
                <a:cs typeface="+mn-cs"/>
              </a:defRPr>
            </a:lvl8pPr>
            <a:lvl9pPr marL="0" indent="0" algn="l" defTabSz="914400" rtl="0" eaLnBrk="1" latinLnBrk="0" hangingPunct="1">
              <a:lnSpc>
                <a:spcPct val="120000"/>
              </a:lnSpc>
              <a:spcBef>
                <a:spcPts val="1200"/>
              </a:spcBef>
              <a:buFont typeface="Arial" panose="020B0604020202020204" pitchFamily="34" charset="0"/>
              <a:buNone/>
              <a:defRPr sz="1200" b="0" i="0" kern="1200">
                <a:solidFill>
                  <a:schemeClr val="tx2"/>
                </a:solidFill>
                <a:latin typeface="Archivo Condensed Condensed" pitchFamily="2" charset="77"/>
                <a:ea typeface="+mn-ea"/>
                <a:cs typeface="Archivo Condensed Condensed" pitchFamily="2" charset="77"/>
              </a:defRPr>
            </a:lvl9pPr>
          </a:lstStyle>
          <a:p>
            <a:pPr lvl="2">
              <a:spcBef>
                <a:spcPts val="0"/>
              </a:spcBef>
            </a:pPr>
            <a:r>
              <a:rPr lang="fr-FR">
                <a:solidFill>
                  <a:schemeClr val="tx1"/>
                </a:solidFill>
              </a:rPr>
              <a:t>des organismes communautaires consultés estiment que le financement reçu ne couvre pas leurs coûts d’exploitation.</a:t>
            </a:r>
          </a:p>
        </p:txBody>
      </p:sp>
      <p:grpSp>
        <p:nvGrpSpPr>
          <p:cNvPr id="15" name="Graphique 18">
            <a:extLst>
              <a:ext uri="{FF2B5EF4-FFF2-40B4-BE49-F238E27FC236}">
                <a16:creationId xmlns:a16="http://schemas.microsoft.com/office/drawing/2014/main" id="{EB01F1DF-DAEB-8303-2D2C-01430DDE507A}"/>
              </a:ext>
            </a:extLst>
          </p:cNvPr>
          <p:cNvGrpSpPr/>
          <p:nvPr/>
        </p:nvGrpSpPr>
        <p:grpSpPr>
          <a:xfrm rot="20566439">
            <a:off x="10572981" y="303783"/>
            <a:ext cx="1367496" cy="1922076"/>
            <a:chOff x="3688962" y="900509"/>
            <a:chExt cx="1157812" cy="1627356"/>
          </a:xfrm>
          <a:solidFill>
            <a:schemeClr val="accent4"/>
          </a:solidFill>
        </p:grpSpPr>
        <p:sp>
          <p:nvSpPr>
            <p:cNvPr id="16" name="Rectangle 15">
              <a:extLst>
                <a:ext uri="{FF2B5EF4-FFF2-40B4-BE49-F238E27FC236}">
                  <a16:creationId xmlns:a16="http://schemas.microsoft.com/office/drawing/2014/main" id="{93E8ACE7-7B1F-CBB4-F5A2-2751A88F4385}"/>
                </a:ext>
              </a:extLst>
            </p:cNvPr>
            <p:cNvSpPr/>
            <p:nvPr/>
          </p:nvSpPr>
          <p:spPr>
            <a:xfrm rot="-359993">
              <a:off x="3770780" y="919880"/>
              <a:ext cx="454089" cy="1588614"/>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sp>
          <p:nvSpPr>
            <p:cNvPr id="17" name="Rectangle 16">
              <a:extLst>
                <a:ext uri="{FF2B5EF4-FFF2-40B4-BE49-F238E27FC236}">
                  <a16:creationId xmlns:a16="http://schemas.microsoft.com/office/drawing/2014/main" id="{BC28F331-8F60-317F-9419-6A18AA7D4557}"/>
                </a:ext>
              </a:extLst>
            </p:cNvPr>
            <p:cNvSpPr/>
            <p:nvPr/>
          </p:nvSpPr>
          <p:spPr>
            <a:xfrm rot="-359997">
              <a:off x="4340376" y="1425890"/>
              <a:ext cx="454084" cy="1024317"/>
            </a:xfrm>
            <a:prstGeom prst="rect">
              <a:avLst/>
            </a:prstGeom>
            <a:grpFill/>
            <a:ln w="9507"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000000"/>
                </a:solidFill>
                <a:effectLst/>
                <a:uLnTx/>
                <a:uFillTx/>
                <a:latin typeface="Archivo"/>
                <a:ea typeface="+mn-ea"/>
                <a:cs typeface="+mn-cs"/>
              </a:endParaRPr>
            </a:p>
          </p:txBody>
        </p:sp>
      </p:grpSp>
    </p:spTree>
    <p:extLst>
      <p:ext uri="{BB962C8B-B14F-4D97-AF65-F5344CB8AC3E}">
        <p14:creationId xmlns:p14="http://schemas.microsoft.com/office/powerpoint/2010/main" val="13927280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F47920">
            <a:alpha val="50000"/>
          </a:srgbClr>
        </a:solidFill>
        <a:effectLst/>
      </p:bgPr>
    </p:bg>
    <p:spTree>
      <p:nvGrpSpPr>
        <p:cNvPr id="1" name="">
          <a:extLst>
            <a:ext uri="{FF2B5EF4-FFF2-40B4-BE49-F238E27FC236}">
              <a16:creationId xmlns:a16="http://schemas.microsoft.com/office/drawing/2014/main" id="{314F423B-E6BC-8764-5E75-C6BDDDBF07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7E8A296-F636-91F3-C7F2-A9700CA250FF}"/>
              </a:ext>
            </a:extLst>
          </p:cNvPr>
          <p:cNvSpPr>
            <a:spLocks noGrp="1"/>
          </p:cNvSpPr>
          <p:nvPr>
            <p:ph type="title"/>
          </p:nvPr>
        </p:nvSpPr>
        <p:spPr>
          <a:xfrm>
            <a:off x="636167" y="380827"/>
            <a:ext cx="10899881" cy="1069975"/>
          </a:xfrm>
        </p:spPr>
        <p:txBody>
          <a:bodyPr/>
          <a:lstStyle/>
          <a:p>
            <a:r>
              <a:rPr lang="fr-FR">
                <a:solidFill>
                  <a:schemeClr val="tx1"/>
                </a:solidFill>
              </a:rPr>
              <a:t>Les organismes communautaires :des partenaires essentiels</a:t>
            </a:r>
            <a:endParaRPr lang="fr-CA">
              <a:solidFill>
                <a:schemeClr val="tx1"/>
              </a:solidFill>
            </a:endParaRPr>
          </a:p>
        </p:txBody>
      </p:sp>
      <p:sp>
        <p:nvSpPr>
          <p:cNvPr id="3" name="Espace réservé du pied de page 2">
            <a:extLst>
              <a:ext uri="{FF2B5EF4-FFF2-40B4-BE49-F238E27FC236}">
                <a16:creationId xmlns:a16="http://schemas.microsoft.com/office/drawing/2014/main" id="{41C99022-308E-6A98-E593-67B2CD0AC04B}"/>
              </a:ext>
            </a:extLst>
          </p:cNvPr>
          <p:cNvSpPr>
            <a:spLocks noGrp="1"/>
          </p:cNvSpPr>
          <p:nvPr>
            <p:ph type="ftr" sz="quarter" idx="13"/>
          </p:nvPr>
        </p:nvSpPr>
        <p:spPr>
          <a:xfrm>
            <a:off x="623887" y="6333284"/>
            <a:ext cx="534907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srgbClr val="000000"/>
                </a:solidFill>
                <a:effectLst/>
                <a:uLnTx/>
                <a:uFillTx/>
                <a:latin typeface="Archivo"/>
                <a:ea typeface="+mn-ea"/>
                <a:cs typeface="+mn-cs"/>
              </a:rPr>
              <a:t>Observatoire des tout-petits</a:t>
            </a:r>
          </a:p>
        </p:txBody>
      </p:sp>
      <p:sp>
        <p:nvSpPr>
          <p:cNvPr id="4" name="Espace réservé du numéro de diapositive 3">
            <a:extLst>
              <a:ext uri="{FF2B5EF4-FFF2-40B4-BE49-F238E27FC236}">
                <a16:creationId xmlns:a16="http://schemas.microsoft.com/office/drawing/2014/main" id="{16DE5FB6-0A63-DD84-2A8B-1FD1CA302802}"/>
              </a:ext>
            </a:extLst>
          </p:cNvPr>
          <p:cNvSpPr>
            <a:spLocks noGrp="1"/>
          </p:cNvSpPr>
          <p:nvPr>
            <p:ph type="sldNum" sz="quarter" idx="14"/>
          </p:nvPr>
        </p:nvSpPr>
        <p:spPr>
          <a:xfrm>
            <a:off x="8780570" y="629364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A260D5-0A9B-6D4D-ABBB-AE3076EC2542}" type="slidenum">
              <a:rPr kumimoji="0" lang="fr-CA" sz="1400" b="0" i="0" u="none" strike="noStrike" kern="1200" cap="none" spc="0" normalizeH="0" baseline="0" noProof="0" smtClean="0">
                <a:ln>
                  <a:noFill/>
                </a:ln>
                <a:solidFill>
                  <a:srgbClr val="203B47"/>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fr-CA" sz="1400" b="0" i="0" u="none" strike="noStrike" kern="1200" cap="none" spc="0" normalizeH="0" baseline="0" noProof="0">
              <a:ln>
                <a:noFill/>
              </a:ln>
              <a:solidFill>
                <a:srgbClr val="203B47"/>
              </a:solidFill>
              <a:effectLst/>
              <a:uLnTx/>
              <a:uFillTx/>
              <a:latin typeface="Georgia"/>
              <a:ea typeface="+mn-ea"/>
              <a:cs typeface="+mn-cs"/>
            </a:endParaRPr>
          </a:p>
        </p:txBody>
      </p:sp>
      <p:sp>
        <p:nvSpPr>
          <p:cNvPr id="19" name="Rectangle : coins arrondis 18">
            <a:extLst>
              <a:ext uri="{FF2B5EF4-FFF2-40B4-BE49-F238E27FC236}">
                <a16:creationId xmlns:a16="http://schemas.microsoft.com/office/drawing/2014/main" id="{48831201-DEFA-9013-9E19-AF5A0CA12377}"/>
              </a:ext>
            </a:extLst>
          </p:cNvPr>
          <p:cNvSpPr/>
          <p:nvPr/>
        </p:nvSpPr>
        <p:spPr>
          <a:xfrm>
            <a:off x="670151" y="1253064"/>
            <a:ext cx="10517828" cy="436396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Archivo"/>
              <a:ea typeface="+mn-ea"/>
              <a:cs typeface="+mn-cs"/>
            </a:endParaRPr>
          </a:p>
        </p:txBody>
      </p:sp>
      <p:pic>
        <p:nvPicPr>
          <p:cNvPr id="6" name="Image 5">
            <a:extLst>
              <a:ext uri="{FF2B5EF4-FFF2-40B4-BE49-F238E27FC236}">
                <a16:creationId xmlns:a16="http://schemas.microsoft.com/office/drawing/2014/main" id="{89DF5376-BA3F-5852-AD3B-16CD778F7FB5}"/>
              </a:ext>
            </a:extLst>
          </p:cNvPr>
          <p:cNvPicPr>
            <a:picLocks noChangeAspect="1"/>
          </p:cNvPicPr>
          <p:nvPr/>
        </p:nvPicPr>
        <p:blipFill>
          <a:blip r:embed="rId3"/>
          <a:stretch>
            <a:fillRect/>
          </a:stretch>
        </p:blipFill>
        <p:spPr>
          <a:xfrm>
            <a:off x="2349032" y="2655561"/>
            <a:ext cx="6933332" cy="1905929"/>
          </a:xfrm>
          <a:prstGeom prst="rect">
            <a:avLst/>
          </a:prstGeom>
        </p:spPr>
      </p:pic>
      <p:sp>
        <p:nvSpPr>
          <p:cNvPr id="8" name="ZoneTexte 7">
            <a:extLst>
              <a:ext uri="{FF2B5EF4-FFF2-40B4-BE49-F238E27FC236}">
                <a16:creationId xmlns:a16="http://schemas.microsoft.com/office/drawing/2014/main" id="{C4BAE2C4-2F03-2157-4A81-DA779D6D03E8}"/>
              </a:ext>
            </a:extLst>
          </p:cNvPr>
          <p:cNvSpPr txBox="1"/>
          <p:nvPr/>
        </p:nvSpPr>
        <p:spPr>
          <a:xfrm>
            <a:off x="3073275" y="4751327"/>
            <a:ext cx="6320982" cy="415498"/>
          </a:xfrm>
          <a:prstGeom prst="rect">
            <a:avLst/>
          </a:prstGeom>
          <a:noFill/>
        </p:spPr>
        <p:txBody>
          <a:bodyPr wrap="square" rtlCol="0">
            <a:spAutoFit/>
          </a:bodyPr>
          <a:lstStyle/>
          <a:p>
            <a:r>
              <a:rPr lang="fr-FR" sz="1050" b="0" i="0" u="none" strike="noStrike" baseline="0">
                <a:latin typeface="Archivo Condensed Light" pitchFamily="2" charset="0"/>
              </a:rPr>
              <a:t>Note : Comme les organismes avaient la possibilité de choisir plusieurs réponses, le total n’est pas égal à 100 %.</a:t>
            </a:r>
          </a:p>
          <a:p>
            <a:r>
              <a:rPr lang="fr-FR" sz="1050" b="0" i="0" u="none" strike="noStrike" baseline="0">
                <a:latin typeface="Archivo Condensed Light" pitchFamily="2" charset="0"/>
              </a:rPr>
              <a:t>Source : INSTITUT DE LA STATISTIQUE DU QUÉBEC. </a:t>
            </a:r>
            <a:r>
              <a:rPr lang="fr-FR" sz="1050" b="0" i="1" u="none" strike="noStrike" baseline="0">
                <a:latin typeface="Archivo Condensed Light" pitchFamily="2" charset="0"/>
              </a:rPr>
              <a:t>Enquête québécoise auprès des organismes communautaires Famille</a:t>
            </a:r>
            <a:r>
              <a:rPr lang="fr-FR" sz="1050" b="0" i="0" u="none" strike="noStrike" baseline="0">
                <a:latin typeface="Archivo Condensed Light" pitchFamily="2" charset="0"/>
              </a:rPr>
              <a:t>, 2023.</a:t>
            </a:r>
          </a:p>
        </p:txBody>
      </p:sp>
      <p:sp>
        <p:nvSpPr>
          <p:cNvPr id="10" name="ZoneTexte 9">
            <a:extLst>
              <a:ext uri="{FF2B5EF4-FFF2-40B4-BE49-F238E27FC236}">
                <a16:creationId xmlns:a16="http://schemas.microsoft.com/office/drawing/2014/main" id="{43F6A126-1626-CF9F-D181-B256F70ACED7}"/>
              </a:ext>
            </a:extLst>
          </p:cNvPr>
          <p:cNvSpPr txBox="1"/>
          <p:nvPr/>
        </p:nvSpPr>
        <p:spPr>
          <a:xfrm>
            <a:off x="2765023" y="1704897"/>
            <a:ext cx="6101350" cy="738664"/>
          </a:xfrm>
          <a:prstGeom prst="rect">
            <a:avLst/>
          </a:prstGeom>
          <a:noFill/>
        </p:spPr>
        <p:txBody>
          <a:bodyPr wrap="none" rtlCol="0">
            <a:spAutoFit/>
          </a:bodyPr>
          <a:lstStyle/>
          <a:p>
            <a:pPr algn="ctr"/>
            <a:r>
              <a:rPr lang="fr-FR" sz="1400" b="0" i="0" u="none" strike="noStrike" baseline="0" dirty="0">
                <a:latin typeface="Archivo Condensed Condensed" panose="020B0604020202020204" charset="0"/>
                <a:cs typeface="Archivo Condensed Condensed" panose="020B0604020202020204" charset="0"/>
              </a:rPr>
              <a:t>Proportion d’organismes communautaires Famille qui estiment que le financement reçu</a:t>
            </a:r>
          </a:p>
          <a:p>
            <a:pPr algn="ctr"/>
            <a:r>
              <a:rPr lang="fr-FR" sz="1400" b="0" i="0" u="none" strike="noStrike" baseline="0" dirty="0">
                <a:latin typeface="Archivo Condensed Condensed" panose="020B0604020202020204" charset="0"/>
                <a:cs typeface="Archivo Condensed Condensed" panose="020B0604020202020204" charset="0"/>
              </a:rPr>
              <a:t>n’a pas suffi à couvrir leurs coûts d’exploitation pour l’année financière 2022-2023,</a:t>
            </a:r>
          </a:p>
          <a:p>
            <a:pPr algn="ctr"/>
            <a:r>
              <a:rPr lang="fr-FR" sz="1400" b="0" i="0" u="none" strike="noStrike" baseline="0" dirty="0">
                <a:latin typeface="Archivo Condensed Condensed" panose="020B0604020202020204" charset="0"/>
                <a:cs typeface="Archivo Condensed Condensed" panose="020B0604020202020204" charset="0"/>
              </a:rPr>
              <a:t>selon les solutions qu’ils ont mises en place pour pallier leur situation déficitaire, Québec, 2023</a:t>
            </a:r>
          </a:p>
        </p:txBody>
      </p:sp>
    </p:spTree>
    <p:extLst>
      <p:ext uri="{BB962C8B-B14F-4D97-AF65-F5344CB8AC3E}">
        <p14:creationId xmlns:p14="http://schemas.microsoft.com/office/powerpoint/2010/main" val="1630839130"/>
      </p:ext>
    </p:extLst>
  </p:cSld>
  <p:clrMapOvr>
    <a:masterClrMapping/>
  </p:clrMapOvr>
</p:sld>
</file>

<file path=ppt/theme/theme1.xml><?xml version="1.0" encoding="utf-8"?>
<a:theme xmlns:a="http://schemas.openxmlformats.org/drawingml/2006/main" name="Éclairage économique">
  <a:themeElements>
    <a:clrScheme name="OTP_econo">
      <a:dk1>
        <a:srgbClr val="000000"/>
      </a:dk1>
      <a:lt1>
        <a:srgbClr val="FFFFFF"/>
      </a:lt1>
      <a:dk2>
        <a:srgbClr val="203B47"/>
      </a:dk2>
      <a:lt2>
        <a:srgbClr val="EDE8E3"/>
      </a:lt2>
      <a:accent1>
        <a:srgbClr val="ED1C24"/>
      </a:accent1>
      <a:accent2>
        <a:srgbClr val="B0D6EB"/>
      </a:accent2>
      <a:accent3>
        <a:srgbClr val="711113"/>
      </a:accent3>
      <a:accent4>
        <a:srgbClr val="718C30"/>
      </a:accent4>
      <a:accent5>
        <a:srgbClr val="F18DB7"/>
      </a:accent5>
      <a:accent6>
        <a:srgbClr val="FFCF3A"/>
      </a:accent6>
      <a:hlink>
        <a:srgbClr val="711113"/>
      </a:hlink>
      <a:folHlink>
        <a:srgbClr val="983C7D"/>
      </a:folHlink>
    </a:clrScheme>
    <a:fontScheme name="Archivo écono">
      <a:majorFont>
        <a:latin typeface="Georgia"/>
        <a:ea typeface=""/>
        <a:cs typeface=""/>
      </a:majorFont>
      <a:minorFont>
        <a:latin typeface="Archi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Éclairage économique">
  <a:themeElements>
    <a:clrScheme name="OTP_econo">
      <a:dk1>
        <a:srgbClr val="000000"/>
      </a:dk1>
      <a:lt1>
        <a:srgbClr val="FFFFFF"/>
      </a:lt1>
      <a:dk2>
        <a:srgbClr val="203B47"/>
      </a:dk2>
      <a:lt2>
        <a:srgbClr val="EDE8E3"/>
      </a:lt2>
      <a:accent1>
        <a:srgbClr val="ED1C24"/>
      </a:accent1>
      <a:accent2>
        <a:srgbClr val="B0D6EB"/>
      </a:accent2>
      <a:accent3>
        <a:srgbClr val="711113"/>
      </a:accent3>
      <a:accent4>
        <a:srgbClr val="718C30"/>
      </a:accent4>
      <a:accent5>
        <a:srgbClr val="F18DB7"/>
      </a:accent5>
      <a:accent6>
        <a:srgbClr val="FFCF3A"/>
      </a:accent6>
      <a:hlink>
        <a:srgbClr val="711113"/>
      </a:hlink>
      <a:folHlink>
        <a:srgbClr val="983C7D"/>
      </a:folHlink>
    </a:clrScheme>
    <a:fontScheme name="Archivo écono">
      <a:majorFont>
        <a:latin typeface="Georgia"/>
        <a:ea typeface=""/>
        <a:cs typeface=""/>
      </a:majorFont>
      <a:minorFont>
        <a:latin typeface="Archi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Éclairage économique">
  <a:themeElements>
    <a:clrScheme name="OTP_econo">
      <a:dk1>
        <a:srgbClr val="000000"/>
      </a:dk1>
      <a:lt1>
        <a:srgbClr val="FFFFFF"/>
      </a:lt1>
      <a:dk2>
        <a:srgbClr val="203B47"/>
      </a:dk2>
      <a:lt2>
        <a:srgbClr val="EDE8E3"/>
      </a:lt2>
      <a:accent1>
        <a:srgbClr val="ED1C24"/>
      </a:accent1>
      <a:accent2>
        <a:srgbClr val="B0D6EB"/>
      </a:accent2>
      <a:accent3>
        <a:srgbClr val="711113"/>
      </a:accent3>
      <a:accent4>
        <a:srgbClr val="738E3B"/>
      </a:accent4>
      <a:accent5>
        <a:srgbClr val="F38FBB"/>
      </a:accent5>
      <a:accent6>
        <a:srgbClr val="FFD049"/>
      </a:accent6>
      <a:hlink>
        <a:srgbClr val="711113"/>
      </a:hlink>
      <a:folHlink>
        <a:srgbClr val="973E7D"/>
      </a:folHlink>
    </a:clrScheme>
    <a:fontScheme name="Archivo écono">
      <a:majorFont>
        <a:latin typeface="Georgia"/>
        <a:ea typeface=""/>
        <a:cs typeface=""/>
      </a:majorFont>
      <a:minorFont>
        <a:latin typeface="Archi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Éclairage économique">
  <a:themeElements>
    <a:clrScheme name="OTP_econo">
      <a:dk1>
        <a:srgbClr val="000000"/>
      </a:dk1>
      <a:lt1>
        <a:srgbClr val="FFFFFF"/>
      </a:lt1>
      <a:dk2>
        <a:srgbClr val="203B47"/>
      </a:dk2>
      <a:lt2>
        <a:srgbClr val="EDE8E3"/>
      </a:lt2>
      <a:accent1>
        <a:srgbClr val="ED1C24"/>
      </a:accent1>
      <a:accent2>
        <a:srgbClr val="B0D6EB"/>
      </a:accent2>
      <a:accent3>
        <a:srgbClr val="711113"/>
      </a:accent3>
      <a:accent4>
        <a:srgbClr val="738E3B"/>
      </a:accent4>
      <a:accent5>
        <a:srgbClr val="F38FBB"/>
      </a:accent5>
      <a:accent6>
        <a:srgbClr val="FFD049"/>
      </a:accent6>
      <a:hlink>
        <a:srgbClr val="711113"/>
      </a:hlink>
      <a:folHlink>
        <a:srgbClr val="973E7D"/>
      </a:folHlink>
    </a:clrScheme>
    <a:fontScheme name="Archivo écono">
      <a:majorFont>
        <a:latin typeface="Georgia"/>
        <a:ea typeface=""/>
        <a:cs typeface=""/>
      </a:majorFont>
      <a:minorFont>
        <a:latin typeface="Archi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4_Éclairage économique">
  <a:themeElements>
    <a:clrScheme name="OTP_econo">
      <a:dk1>
        <a:srgbClr val="000000"/>
      </a:dk1>
      <a:lt1>
        <a:srgbClr val="FFFFFF"/>
      </a:lt1>
      <a:dk2>
        <a:srgbClr val="203B47"/>
      </a:dk2>
      <a:lt2>
        <a:srgbClr val="EDE8E3"/>
      </a:lt2>
      <a:accent1>
        <a:srgbClr val="ED1C24"/>
      </a:accent1>
      <a:accent2>
        <a:srgbClr val="B0D6EB"/>
      </a:accent2>
      <a:accent3>
        <a:srgbClr val="711113"/>
      </a:accent3>
      <a:accent4>
        <a:srgbClr val="718C30"/>
      </a:accent4>
      <a:accent5>
        <a:srgbClr val="F18DB7"/>
      </a:accent5>
      <a:accent6>
        <a:srgbClr val="FFCF3A"/>
      </a:accent6>
      <a:hlink>
        <a:srgbClr val="711113"/>
      </a:hlink>
      <a:folHlink>
        <a:srgbClr val="983C7D"/>
      </a:folHlink>
    </a:clrScheme>
    <a:fontScheme name="Archivo écono">
      <a:majorFont>
        <a:latin typeface="Georgia"/>
        <a:ea typeface=""/>
        <a:cs typeface=""/>
      </a:majorFont>
      <a:minorFont>
        <a:latin typeface="Archi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igrationWizId xmlns="bf7c82ed-c0b4-4033-b4b9-99e5c190a2d7" xsi:nil="true"/>
    <Noteder_x00e9_vision xmlns="bf7c82ed-c0b4-4033-b4b9-99e5c190a2d7" xsi:nil="true"/>
    <lcf76f155ced4ddcb4097134ff3c332f xmlns="bf7c82ed-c0b4-4033-b4b9-99e5c190a2d7">
      <Terms xmlns="http://schemas.microsoft.com/office/infopath/2007/PartnerControls"/>
    </lcf76f155ced4ddcb4097134ff3c332f>
    <MigrationWizIdVersion xmlns="bf7c82ed-c0b4-4033-b4b9-99e5c190a2d7" xsi:nil="true"/>
    <Commentaire xmlns="bf7c82ed-c0b4-4033-b4b9-99e5c190a2d7" xsi:nil="true"/>
    <TaxCatchAll xmlns="9e4623c4-0f91-4e95-9832-049bba0369c7" xsi:nil="true"/>
    <_x00c9_tapedesuivi xmlns="bf7c82ed-c0b4-4033-b4b9-99e5c190a2d7" xsi:nil="true"/>
    <MigrationWizIdPermissions xmlns="bf7c82ed-c0b4-4033-b4b9-99e5c190a2d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BB1F6158F19B48BF8517DF5E604600" ma:contentTypeVersion="26" ma:contentTypeDescription="Create a new document." ma:contentTypeScope="" ma:versionID="fe35fadb1b279a8f564a4c33166b3f86">
  <xsd:schema xmlns:xsd="http://www.w3.org/2001/XMLSchema" xmlns:xs="http://www.w3.org/2001/XMLSchema" xmlns:p="http://schemas.microsoft.com/office/2006/metadata/properties" xmlns:ns2="bf7c82ed-c0b4-4033-b4b9-99e5c190a2d7" xmlns:ns3="9e4623c4-0f91-4e95-9832-049bba0369c7" targetNamespace="http://schemas.microsoft.com/office/2006/metadata/properties" ma:root="true" ma:fieldsID="1b5f7c9669c9590ecc6e5975a4d9ae30" ns2:_="" ns3:_="">
    <xsd:import namespace="bf7c82ed-c0b4-4033-b4b9-99e5c190a2d7"/>
    <xsd:import namespace="9e4623c4-0f91-4e95-9832-049bba0369c7"/>
    <xsd:element name="properties">
      <xsd:complexType>
        <xsd:sequence>
          <xsd:element name="documentManagement">
            <xsd:complexType>
              <xsd:all>
                <xsd:element ref="ns2:_x00c9_tapedesuivi" minOccurs="0"/>
                <xsd:element ref="ns2:Noteder_x00e9_vision" minOccurs="0"/>
                <xsd:element ref="ns2:Commentaire"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element ref="ns2:MigrationWizId" minOccurs="0"/>
                <xsd:element ref="ns2:MigrationWizIdPermissions" minOccurs="0"/>
                <xsd:element ref="ns2:MigrationWizId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7c82ed-c0b4-4033-b4b9-99e5c190a2d7" elementFormDefault="qualified">
    <xsd:import namespace="http://schemas.microsoft.com/office/2006/documentManagement/types"/>
    <xsd:import namespace="http://schemas.microsoft.com/office/infopath/2007/PartnerControls"/>
    <xsd:element name="_x00c9_tapedesuivi" ma:index="5" nillable="true" ma:displayName="Étape de suivi" ma:format="RadioButtons" ma:hidden="true" ma:internalName="_x00c9_tapedesuivi" ma:readOnly="false">
      <xsd:simpleType>
        <xsd:restriction base="dms:Choice">
          <xsd:enumeration value="À valider"/>
          <xsd:enumeration value="1-À signer"/>
          <xsd:enumeration value="À envoyer"/>
          <xsd:enumeration value="5-Traitée"/>
        </xsd:restriction>
      </xsd:simpleType>
    </xsd:element>
    <xsd:element name="Noteder_x00e9_vision" ma:index="6" nillable="true" ma:displayName="Note de révision" ma:internalName="Noteder_x00e9_vision" ma:readOnly="false">
      <xsd:simpleType>
        <xsd:restriction base="dms:Text">
          <xsd:maxLength value="255"/>
        </xsd:restriction>
      </xsd:simpleType>
    </xsd:element>
    <xsd:element name="Commentaire" ma:index="7" nillable="true" ma:displayName="Commentaire" ma:internalName="Commentaire" ma:readOnly="false">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bda13150-a2ad-4b6f-a4b1-a95a2528aad1"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igrationWizId" ma:index="24" nillable="true" ma:displayName="MigrationWizId" ma:internalName="MigrationWizId">
      <xsd:simpleType>
        <xsd:restriction base="dms:Text"/>
      </xsd:simpleType>
    </xsd:element>
    <xsd:element name="MigrationWizIdPermissions" ma:index="25" nillable="true" ma:displayName="MigrationWizIdPermissions" ma:internalName="MigrationWizIdPermissions">
      <xsd:simpleType>
        <xsd:restriction base="dms:Text"/>
      </xsd:simpleType>
    </xsd:element>
    <xsd:element name="MigrationWizIdVersion" ma:index="26" nillable="true" ma:displayName="MigrationWizIdVersion" ma:internalName="MigrationWizIdVers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4623c4-0f91-4e95-9832-049bba0369c7"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f417cc6d-f08c-427c-9bd1-11ecea1a2ce9}" ma:internalName="TaxCatchAll" ma:showField="CatchAllData" ma:web="9e4623c4-0f91-4e95-9832-049bba0369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6352E8-FEBF-48E8-BD91-7526C32D3C07}">
  <ds:schemaRefs>
    <ds:schemaRef ds:uri="http://schemas.microsoft.com/sharepoint/v3/contenttype/forms"/>
  </ds:schemaRefs>
</ds:datastoreItem>
</file>

<file path=customXml/itemProps2.xml><?xml version="1.0" encoding="utf-8"?>
<ds:datastoreItem xmlns:ds="http://schemas.openxmlformats.org/officeDocument/2006/customXml" ds:itemID="{5F00CAFF-BD13-4046-92E6-F5B01ABFA201}">
  <ds:schemaRefs>
    <ds:schemaRef ds:uri="9e4623c4-0f91-4e95-9832-049bba0369c7"/>
    <ds:schemaRef ds:uri="bf7c82ed-c0b4-4033-b4b9-99e5c190a2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7B1D4CA-6E78-428B-B548-9DC210FC6A17}">
  <ds:schemaRefs>
    <ds:schemaRef ds:uri="9e4623c4-0f91-4e95-9832-049bba0369c7"/>
    <ds:schemaRef ds:uri="bf7c82ed-c0b4-4033-b4b9-99e5c190a2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13093</Words>
  <Application>Microsoft Office PowerPoint</Application>
  <PresentationFormat>Grand écran</PresentationFormat>
  <Paragraphs>994</Paragraphs>
  <Slides>124</Slides>
  <Notes>91</Notes>
  <HiddenSlides>0</HiddenSlides>
  <MMClips>0</MMClips>
  <ScaleCrop>false</ScaleCrop>
  <HeadingPairs>
    <vt:vector size="4" baseType="variant">
      <vt:variant>
        <vt:lpstr>Thème</vt:lpstr>
      </vt:variant>
      <vt:variant>
        <vt:i4>5</vt:i4>
      </vt:variant>
      <vt:variant>
        <vt:lpstr>Titres des diapositives</vt:lpstr>
      </vt:variant>
      <vt:variant>
        <vt:i4>124</vt:i4>
      </vt:variant>
    </vt:vector>
  </HeadingPairs>
  <TitlesOfParts>
    <vt:vector size="129" baseType="lpstr">
      <vt:lpstr>Éclairage économique</vt:lpstr>
      <vt:lpstr>1_Éclairage économique</vt:lpstr>
      <vt:lpstr>2_Éclairage économique</vt:lpstr>
      <vt:lpstr>3_Éclairage économique</vt:lpstr>
      <vt:lpstr>4_Éclairage économique</vt:lpstr>
      <vt:lpstr>Perspective  économique sur  le développement des tout-petits</vt:lpstr>
      <vt:lpstr>Présentation PowerPoint</vt:lpstr>
      <vt:lpstr>Table des matières</vt:lpstr>
      <vt:lpstr>Perspective du rapport</vt:lpstr>
      <vt:lpstr>Que sont les investissements en petite enfance ?</vt:lpstr>
      <vt:lpstr>Pourquoi investir  en petite enfance ?</vt:lpstr>
      <vt:lpstr>Illustration de la contribution des investissements  en petite enfance à la prospérité collective </vt:lpstr>
      <vt:lpstr>L’effet domino des investissements en petite enfance</vt:lpstr>
      <vt:lpstr>L’effet domino des investissements en petite enfance</vt:lpstr>
      <vt:lpstr>Présentation PowerPoint</vt:lpstr>
      <vt:lpstr>La petite enfance : une opportunité unique</vt:lpstr>
      <vt:lpstr>Comment les services et les programmes peuvent influencer le développement  des tout-petits</vt:lpstr>
      <vt:lpstr>Agir dès la grossesse</vt:lpstr>
      <vt:lpstr>Agir dès la grossesse</vt:lpstr>
      <vt:lpstr>Favoriser l’engagement des parents</vt:lpstr>
      <vt:lpstr>Favoriser l’engagement des parents</vt:lpstr>
      <vt:lpstr>Soutenir le développement par des services éducatifs de qualité</vt:lpstr>
      <vt:lpstr>Soutenir le développement par des services éducatifs de qualité</vt:lpstr>
      <vt:lpstr>Les investissements en petite enfance  sont rentables</vt:lpstr>
      <vt:lpstr>Les dépenses « de rattrapage » et les investissements préventifs</vt:lpstr>
      <vt:lpstr>Des investissements qui génèrent des gains éducatifs, sociaux et fiscaux</vt:lpstr>
      <vt:lpstr>Le rendement des investissements en petite enfance  est mesurable</vt:lpstr>
      <vt:lpstr>Des conditions qui peuvent modifier le cerveau des enfants</vt:lpstr>
      <vt:lpstr>L’état de situation  au Québec</vt:lpstr>
      <vt:lpstr>Des inégalités avant même l’entrée à la maternelle</vt:lpstr>
      <vt:lpstr>Des inégalités avant même l’entrée à la maternelle</vt:lpstr>
      <vt:lpstr>Des trajectoires éducatives à risque</vt:lpstr>
      <vt:lpstr>Des trajectoires éducatives à risque</vt:lpstr>
      <vt:lpstr>Présentation PowerPoint</vt:lpstr>
      <vt:lpstr>Des effets cumulatifs</vt:lpstr>
      <vt:lpstr>Une proportion croissante de tout-petits  vit dans des familles à faible revenu</vt:lpstr>
      <vt:lpstr>Une proportion croissante de tout-petits  vit dans des familles à faible revenu</vt:lpstr>
      <vt:lpstr>L’augmentation du coût de la vie réduit les revenus disponibles</vt:lpstr>
      <vt:lpstr>Une hausse de la négligence envers les enfants</vt:lpstr>
      <vt:lpstr>Une hausse de la négligence envers les enfants</vt:lpstr>
      <vt:lpstr>Certains tout-petits sont davantage exposés aux risques</vt:lpstr>
      <vt:lpstr>Présentation PowerPoint</vt:lpstr>
      <vt:lpstr>Changer des trajectoires</vt:lpstr>
      <vt:lpstr>Présentation PowerPoint</vt:lpstr>
      <vt:lpstr>Présentation PowerPoint</vt:lpstr>
      <vt:lpstr>Le positionnement du Québec par rapport au Canada</vt:lpstr>
      <vt:lpstr>Le positionnement du Québec par rapport au Canada</vt:lpstr>
      <vt:lpstr>Le positionnement du Québec par rapport au Canada</vt:lpstr>
      <vt:lpstr>Le réseau des services de garde éducatifs à l’enfance</vt:lpstr>
      <vt:lpstr>Le réseau des services de garde éducatifs à l’enfance</vt:lpstr>
      <vt:lpstr>Le réseau des services de garde éducatifs à l’enfance</vt:lpstr>
      <vt:lpstr>Le réseau des services de garde éducatifs à l’enfance</vt:lpstr>
      <vt:lpstr>Le Régime public d’assurance parentale (RQAP)</vt:lpstr>
      <vt:lpstr>Le Régime public d’assurance parentale</vt:lpstr>
      <vt:lpstr>Le Régime public d’assurance parentale</vt:lpstr>
      <vt:lpstr>Le Régime public d’assurance parentale</vt:lpstr>
      <vt:lpstr>Le Régime public d’assurance parentale</vt:lpstr>
      <vt:lpstr>La pénalité à la maternité</vt:lpstr>
      <vt:lpstr>Le positionnement du Québec sur la scène internationale</vt:lpstr>
      <vt:lpstr>La prise de congé parental par les pères sur la scène internationale</vt:lpstr>
      <vt:lpstr>Présentation PowerPoint</vt:lpstr>
      <vt:lpstr>L’accès à un service de garde éducatif à l’enfance</vt:lpstr>
      <vt:lpstr>Des investissements efficaces</vt:lpstr>
      <vt:lpstr>Présentation PowerPoint</vt:lpstr>
      <vt:lpstr>L’accès à un service de garde éducatif à l’enfance</vt:lpstr>
      <vt:lpstr>Des services de garde éducatifs de qualité qui peuvent faire une différence</vt:lpstr>
      <vt:lpstr>Une transition scolaire harmonieuse</vt:lpstr>
      <vt:lpstr>Une transition scolaire harmonieuse</vt:lpstr>
      <vt:lpstr>Une transition scolaire harmonieuse</vt:lpstr>
      <vt:lpstr>Le coût du décrochage scolaire</vt:lpstr>
      <vt:lpstr>Le coût du décrochage scolaire</vt:lpstr>
      <vt:lpstr>Les retombées économiques de la réussite éducative</vt:lpstr>
      <vt:lpstr>Présentation PowerPoint</vt:lpstr>
      <vt:lpstr>De meilleurs revenus pour les familles</vt:lpstr>
      <vt:lpstr>De meilleurs revenus pour les familles</vt:lpstr>
      <vt:lpstr>La pauvreté, un enjeu complexe</vt:lpstr>
      <vt:lpstr>Un soutien financier durant la grossesse</vt:lpstr>
      <vt:lpstr>La diminution des pertes de revenus liées à la naissance d’un enfant</vt:lpstr>
      <vt:lpstr>Présentation PowerPoint</vt:lpstr>
      <vt:lpstr>Des services préventifs qui font une différence</vt:lpstr>
      <vt:lpstr>Des services préventifs qui font une différence</vt:lpstr>
      <vt:lpstr>Des services préventifs qui font une différence</vt:lpstr>
      <vt:lpstr>L’amélioration des taux d’allaitement</vt:lpstr>
      <vt:lpstr>L’amélioration des taux d’allaitement</vt:lpstr>
      <vt:lpstr>Présentation PowerPoint</vt:lpstr>
      <vt:lpstr>Présentation PowerPoint</vt:lpstr>
      <vt:lpstr>La diminution des risques de maltraitance et de négligence</vt:lpstr>
      <vt:lpstr>Le coût de la maltraitance</vt:lpstr>
      <vt:lpstr>Soutenir les parents pour prévenir la maltraitance</vt:lpstr>
      <vt:lpstr>Présentation PowerPoint</vt:lpstr>
      <vt:lpstr>Changer des trajectoires</vt:lpstr>
      <vt:lpstr>Présentation PowerPoint</vt:lpstr>
      <vt:lpstr>Le soutien au revenu des familles</vt:lpstr>
      <vt:lpstr>L’augmentation de la participation au marché du travail</vt:lpstr>
      <vt:lpstr>Les retombées économiques de la réussite éducative</vt:lpstr>
      <vt:lpstr>Les retombées économiques de la réussite éducative</vt:lpstr>
      <vt:lpstr>Un diplôme qui génère des revenus</vt:lpstr>
      <vt:lpstr>Présentation PowerPoint</vt:lpstr>
      <vt:lpstr>Présentation PowerPoint</vt:lpstr>
      <vt:lpstr>Présentation PowerPoint</vt:lpstr>
      <vt:lpstr>Présentation PowerPoint</vt:lpstr>
      <vt:lpstr>Les organismes communautaires :des partenaires essentiels</vt:lpstr>
      <vt:lpstr>Les organismes communautaires :des partenaires essentiels</vt:lpstr>
      <vt:lpstr>Les organismes communautaires :des partenaires essentiels</vt:lpstr>
      <vt:lpstr>Les organismes communautaires :des partenaires essentiels</vt:lpstr>
      <vt:lpstr>Présentation PowerPoint</vt:lpstr>
      <vt:lpstr>Des conditions  pour maximiser  les retombées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travail de proximité : une stratégie qui réunit  les conditions gagnantes</vt:lpstr>
      <vt:lpstr>Ma grossesse : un service qui tient ses promesses</vt:lpstr>
      <vt:lpstr>Des pistes de solution pour agir</vt:lpstr>
      <vt:lpstr>Soutenir les tout-petits et utiliser efficacement les ressources</vt:lpstr>
      <vt:lpstr>Faire de la prévention une priorité</vt:lpstr>
      <vt:lpstr>Un financement suffisant, stable, récurrent</vt:lpstr>
      <vt:lpstr>Consolider les programmes éprouvés </vt:lpstr>
      <vt:lpstr>Renforcer les capacités de mesure et d’évaluation </vt:lpstr>
      <vt:lpstr>Conclusion</vt:lpstr>
      <vt:lpstr>Pour en savoir plus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Emilie Bolduc</dc:creator>
  <cp:lastModifiedBy>Marie-Claude Gélineau</cp:lastModifiedBy>
  <cp:revision>4</cp:revision>
  <cp:lastPrinted>2026-07-21T17:46:46Z</cp:lastPrinted>
  <dcterms:created xsi:type="dcterms:W3CDTF">2026-07-13T14:26:10Z</dcterms:created>
  <dcterms:modified xsi:type="dcterms:W3CDTF">2026-09-09T13:35:16Z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0x010100B5BB1F6158F19B48BF8517DF5E604600</vt:lpwstr>
  </property>
  <property fmtid="{D5CDD505-2E9C-101B-9397-08002B2CF9AE}" pid="3" name="MediaServiceImageTags">
    <vt:lpwstr/>
  </property>
</Properties>
</file>