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6"/>
  </p:sldMasterIdLst>
  <p:notesMasterIdLst>
    <p:notesMasterId r:id="rId39"/>
  </p:notesMasterIdLst>
  <p:sldIdLst>
    <p:sldId id="256" r:id="rId7"/>
    <p:sldId id="279" r:id="rId8"/>
    <p:sldId id="257" r:id="rId9"/>
    <p:sldId id="258" r:id="rId10"/>
    <p:sldId id="259" r:id="rId11"/>
    <p:sldId id="260" r:id="rId12"/>
    <p:sldId id="280" r:id="rId13"/>
    <p:sldId id="261" r:id="rId14"/>
    <p:sldId id="262" r:id="rId15"/>
    <p:sldId id="263" r:id="rId16"/>
    <p:sldId id="264" r:id="rId17"/>
    <p:sldId id="265" r:id="rId18"/>
    <p:sldId id="281" r:id="rId19"/>
    <p:sldId id="266" r:id="rId20"/>
    <p:sldId id="282" r:id="rId21"/>
    <p:sldId id="285" r:id="rId22"/>
    <p:sldId id="267" r:id="rId23"/>
    <p:sldId id="268" r:id="rId24"/>
    <p:sldId id="269" r:id="rId25"/>
    <p:sldId id="286" r:id="rId26"/>
    <p:sldId id="287" r:id="rId27"/>
    <p:sldId id="270" r:id="rId28"/>
    <p:sldId id="283" r:id="rId29"/>
    <p:sldId id="272" r:id="rId30"/>
    <p:sldId id="273" r:id="rId31"/>
    <p:sldId id="274" r:id="rId32"/>
    <p:sldId id="275" r:id="rId33"/>
    <p:sldId id="276" r:id="rId34"/>
    <p:sldId id="284" r:id="rId35"/>
    <p:sldId id="278" r:id="rId36"/>
    <p:sldId id="277" r:id="rId37"/>
    <p:sldId id="271" r:id="rId38"/>
  </p:sldIdLst>
  <p:sldSz cx="9144000" cy="5143500" type="screen16x9"/>
  <p:notesSz cx="6858000" cy="9144000"/>
  <p:embeddedFontLst>
    <p:embeddedFont>
      <p:font typeface="Raleway ExtraBold" panose="020B0604020202020204" charset="0"/>
      <p:bold r:id="rId40"/>
    </p:embeddedFont>
    <p:embeddedFont>
      <p:font typeface="Raleway Medium" panose="020B0604020202020204" charset="0"/>
      <p:regular r:id="rId41"/>
      <p:italic r:id="rId42"/>
    </p:embeddedFont>
    <p:embeddedFont>
      <p:font typeface="Calibri" panose="020F0502020204030204" pitchFamily="34" charset="0"/>
      <p:regular r:id="rId43"/>
      <p:bold r:id="rId44"/>
      <p:italic r:id="rId45"/>
      <p:boldItalic r:id="rId46"/>
    </p:embeddedFont>
    <p:embeddedFont>
      <p:font typeface="Raleway" panose="020B0604020202020204" charset="0"/>
      <p:regular r:id="rId47"/>
      <p:bold r:id="rId48"/>
      <p:italic r:id="rId49"/>
      <p:boldItalic r:id="rId50"/>
    </p:embeddedFont>
    <p:embeddedFont>
      <p:font typeface="Raleway Light" panose="020B0604020202020204" charset="0"/>
      <p:regular r:id="rId51"/>
    </p:embeddedFont>
    <p:embeddedFont>
      <p:font typeface="Mangal" panose="02040503050203030202" pitchFamily="18" charset="0"/>
      <p:regular r:id="rId52"/>
      <p:bold r:id="rId5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4E3E5"/>
    <a:srgbClr val="DFEDEF"/>
    <a:srgbClr val="F1E4DB"/>
    <a:srgbClr val="F3B5AA"/>
    <a:srgbClr val="F88C7E"/>
    <a:srgbClr val="DD7065"/>
    <a:srgbClr val="F2D684"/>
    <a:srgbClr val="B3D6DA"/>
    <a:srgbClr val="B2D380"/>
    <a:srgbClr val="DBE9C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7028" autoAdjust="0"/>
    <p:restoredTop sz="84369" autoAdjust="0"/>
  </p:normalViewPr>
  <p:slideViewPr>
    <p:cSldViewPr snapToGrid="0" snapToObjects="1">
      <p:cViewPr>
        <p:scale>
          <a:sx n="120" d="100"/>
          <a:sy n="120" d="100"/>
        </p:scale>
        <p:origin x="-1524" y="-198"/>
      </p:cViewPr>
      <p:guideLst>
        <p:guide orient="horz" pos="385"/>
        <p:guide pos="389"/>
      </p:guideLst>
    </p:cSldViewPr>
  </p:slideViewPr>
  <p:notesTextViewPr>
    <p:cViewPr>
      <p:scale>
        <a:sx n="75" d="100"/>
        <a:sy n="75" d="100"/>
      </p:scale>
      <p:origin x="0" y="0"/>
    </p:cViewPr>
  </p:notesTextViewPr>
  <p:notesViewPr>
    <p:cSldViewPr snapToGrid="0" snapToObjects="1">
      <p:cViewPr varScale="1">
        <p:scale>
          <a:sx n="56" d="100"/>
          <a:sy n="56" d="100"/>
        </p:scale>
        <p:origin x="-282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font" Target="fonts/font12.fntdata"/><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Raleway ExtraBold"/>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Raleway ExtraBold"/>
              </a:defRPr>
            </a:lvl1pPr>
          </a:lstStyle>
          <a:p>
            <a:fld id="{0037DDE1-DEB0-1C40-A884-D6E7D2527BA7}" type="datetimeFigureOut">
              <a:rPr lang="en-US" smtClean="0"/>
              <a:pPr/>
              <a:t>8/2/2018</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CA" dirty="0" smtClean="0"/>
              <a:t>Click to </a:t>
            </a:r>
            <a:r>
              <a:rPr lang="fr-CA" dirty="0" err="1" smtClean="0"/>
              <a:t>edit</a:t>
            </a:r>
            <a:r>
              <a:rPr lang="fr-CA" dirty="0" smtClean="0"/>
              <a:t> Master </a:t>
            </a:r>
            <a:r>
              <a:rPr lang="fr-CA" dirty="0" err="1" smtClean="0"/>
              <a:t>text</a:t>
            </a:r>
            <a:r>
              <a:rPr lang="fr-CA" dirty="0" smtClean="0"/>
              <a:t> 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smtClean="0"/>
              <a:t>level</a:t>
            </a:r>
            <a:endParaRPr lang="fr-CA" dirty="0" smtClean="0"/>
          </a:p>
          <a:p>
            <a:pPr lvl="3"/>
            <a:r>
              <a:rPr lang="fr-CA" dirty="0" err="1" smtClean="0"/>
              <a:t>Fourth</a:t>
            </a:r>
            <a:r>
              <a:rPr lang="fr-CA" dirty="0" smtClean="0"/>
              <a:t> </a:t>
            </a:r>
            <a:r>
              <a:rPr lang="fr-CA" dirty="0" err="1" smtClean="0"/>
              <a:t>level</a:t>
            </a:r>
            <a:endParaRPr lang="fr-CA" dirty="0" smtClean="0"/>
          </a:p>
          <a:p>
            <a:pPr lvl="4"/>
            <a:r>
              <a:rPr lang="fr-CA" dirty="0" err="1" smtClean="0"/>
              <a:t>Fifth</a:t>
            </a:r>
            <a:r>
              <a:rPr lang="fr-CA" dirty="0" smtClean="0"/>
              <a:t> </a:t>
            </a:r>
            <a:r>
              <a:rPr lang="fr-CA" dirty="0" err="1" smtClean="0"/>
              <a:t>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Raleway ExtraBold"/>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Raleway ExtraBold"/>
              </a:defRPr>
            </a:lvl1pPr>
          </a:lstStyle>
          <a:p>
            <a:fld id="{4A3108B7-F823-7044-8DF8-374752D541ED}" type="slidenum">
              <a:rPr lang="en-US" smtClean="0"/>
              <a:pPr/>
              <a:t>‹N°›</a:t>
            </a:fld>
            <a:endParaRPr lang="en-US" dirty="0"/>
          </a:p>
        </p:txBody>
      </p:sp>
    </p:spTree>
    <p:extLst>
      <p:ext uri="{BB962C8B-B14F-4D97-AF65-F5344CB8AC3E}">
        <p14:creationId xmlns:p14="http://schemas.microsoft.com/office/powerpoint/2010/main" val="3357212668"/>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Raleway ExtraBold"/>
        <a:ea typeface="+mn-ea"/>
        <a:cs typeface="+mn-cs"/>
      </a:defRPr>
    </a:lvl1pPr>
    <a:lvl2pPr marL="457200" algn="l" defTabSz="457200" rtl="0" eaLnBrk="1" latinLnBrk="0" hangingPunct="1">
      <a:defRPr sz="1200" kern="1200">
        <a:solidFill>
          <a:schemeClr val="tx1"/>
        </a:solidFill>
        <a:latin typeface="Raleway ExtraBold"/>
        <a:ea typeface="+mn-ea"/>
        <a:cs typeface="+mn-cs"/>
      </a:defRPr>
    </a:lvl2pPr>
    <a:lvl3pPr marL="914400" algn="l" defTabSz="457200" rtl="0" eaLnBrk="1" latinLnBrk="0" hangingPunct="1">
      <a:defRPr sz="1200" kern="1200">
        <a:solidFill>
          <a:schemeClr val="tx1"/>
        </a:solidFill>
        <a:latin typeface="Raleway ExtraBold"/>
        <a:ea typeface="+mn-ea"/>
        <a:cs typeface="+mn-cs"/>
      </a:defRPr>
    </a:lvl3pPr>
    <a:lvl4pPr marL="1371600" algn="l" defTabSz="457200" rtl="0" eaLnBrk="1" latinLnBrk="0" hangingPunct="1">
      <a:defRPr sz="1200" kern="1200">
        <a:solidFill>
          <a:schemeClr val="tx1"/>
        </a:solidFill>
        <a:latin typeface="Raleway ExtraBold"/>
        <a:ea typeface="+mn-ea"/>
        <a:cs typeface="+mn-cs"/>
      </a:defRPr>
    </a:lvl4pPr>
    <a:lvl5pPr marL="1828800" algn="l" defTabSz="457200" rtl="0" eaLnBrk="1" latinLnBrk="0" hangingPunct="1">
      <a:defRPr sz="1200" kern="1200">
        <a:solidFill>
          <a:schemeClr val="tx1"/>
        </a:solidFill>
        <a:latin typeface="Raleway ExtraBold"/>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sz="1400" b="1" kern="1200" dirty="0" smtClean="0">
                <a:solidFill>
                  <a:schemeClr val="tx1"/>
                </a:solidFill>
                <a:effectLst/>
                <a:latin typeface="+mn-lt"/>
                <a:ea typeface="+mn-ea"/>
                <a:cs typeface="+mn-cs"/>
              </a:rPr>
              <a:t>Autres services de garde</a:t>
            </a:r>
          </a:p>
          <a:p>
            <a:r>
              <a:rPr lang="fr-CA" sz="1400" b="1" kern="1200" dirty="0" smtClean="0">
                <a:solidFill>
                  <a:schemeClr val="tx1"/>
                </a:solidFill>
                <a:effectLst/>
                <a:latin typeface="+mn-lt"/>
                <a:ea typeface="+mn-ea"/>
                <a:cs typeface="+mn-cs"/>
              </a:rPr>
              <a:t/>
            </a:r>
            <a:br>
              <a:rPr lang="fr-CA" sz="1400" b="1" kern="1200" dirty="0" smtClean="0">
                <a:solidFill>
                  <a:schemeClr val="tx1"/>
                </a:solidFill>
                <a:effectLst/>
                <a:latin typeface="+mn-lt"/>
                <a:ea typeface="+mn-ea"/>
                <a:cs typeface="+mn-cs"/>
              </a:rPr>
            </a:br>
            <a:r>
              <a:rPr lang="fr-CA" sz="1400" b="1" kern="1200" dirty="0" smtClean="0">
                <a:solidFill>
                  <a:schemeClr val="tx1"/>
                </a:solidFill>
                <a:effectLst/>
                <a:latin typeface="+mn-lt"/>
                <a:ea typeface="+mn-ea"/>
                <a:cs typeface="+mn-cs"/>
              </a:rPr>
              <a:t>Services de garde non régis</a:t>
            </a:r>
            <a:br>
              <a:rPr lang="fr-CA" sz="1400" b="1" kern="1200" dirty="0" smtClean="0">
                <a:solidFill>
                  <a:schemeClr val="tx1"/>
                </a:solidFill>
                <a:effectLst/>
                <a:latin typeface="+mn-lt"/>
                <a:ea typeface="+mn-ea"/>
                <a:cs typeface="+mn-cs"/>
              </a:rPr>
            </a:br>
            <a:r>
              <a:rPr lang="fr-CA" sz="1400" kern="1200" dirty="0" smtClean="0">
                <a:solidFill>
                  <a:schemeClr val="tx1"/>
                </a:solidFill>
                <a:effectLst/>
                <a:latin typeface="+mn-lt"/>
                <a:ea typeface="+mn-ea"/>
                <a:cs typeface="+mn-cs"/>
              </a:rPr>
              <a:t>Il s’agit de certains types d’établissements décrits dans la Loi sur les services</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de garde éducatifs à l’enfance comme, entre autres, les services de garde</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en milieu scolaire et ceux offerts, selon certaines conditions, par des</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organismes communautaires. Ils ne sont toutefois pas régis par cette Loi.</a:t>
            </a:r>
          </a:p>
          <a:p>
            <a:r>
              <a:rPr lang="fr-CA" sz="1400" b="1" kern="1200" dirty="0" smtClean="0">
                <a:solidFill>
                  <a:schemeClr val="tx1"/>
                </a:solidFill>
                <a:effectLst/>
                <a:latin typeface="+mn-lt"/>
                <a:ea typeface="+mn-ea"/>
                <a:cs typeface="+mn-cs"/>
              </a:rPr>
              <a:t/>
            </a:r>
            <a:br>
              <a:rPr lang="fr-CA" sz="1400" b="1" kern="1200" dirty="0" smtClean="0">
                <a:solidFill>
                  <a:schemeClr val="tx1"/>
                </a:solidFill>
                <a:effectLst/>
                <a:latin typeface="+mn-lt"/>
                <a:ea typeface="+mn-ea"/>
                <a:cs typeface="+mn-cs"/>
              </a:rPr>
            </a:br>
            <a:r>
              <a:rPr lang="fr-CA" sz="1400" b="1" kern="1200" dirty="0" smtClean="0">
                <a:solidFill>
                  <a:schemeClr val="tx1"/>
                </a:solidFill>
                <a:effectLst/>
                <a:latin typeface="+mn-lt"/>
                <a:ea typeface="+mn-ea"/>
                <a:cs typeface="+mn-cs"/>
              </a:rPr>
              <a:t>Services de garde non reconnus</a:t>
            </a:r>
            <a:br>
              <a:rPr lang="fr-CA" sz="1400" b="1" kern="1200" dirty="0" smtClean="0">
                <a:solidFill>
                  <a:schemeClr val="tx1"/>
                </a:solidFill>
                <a:effectLst/>
                <a:latin typeface="+mn-lt"/>
                <a:ea typeface="+mn-ea"/>
                <a:cs typeface="+mn-cs"/>
              </a:rPr>
            </a:br>
            <a:r>
              <a:rPr lang="fr-CA" sz="1400" kern="1200" dirty="0" smtClean="0">
                <a:solidFill>
                  <a:schemeClr val="tx1"/>
                </a:solidFill>
                <a:effectLst/>
                <a:latin typeface="+mn-lt"/>
                <a:ea typeface="+mn-ea"/>
                <a:cs typeface="+mn-cs"/>
              </a:rPr>
              <a:t>Services de garde offerts à six enfants ou moins, dans une résidence</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privée, par une personne respectant une série de conditions prévues</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par la Loi sur les services de garde éducatifs à l’enfance. Ces services</a:t>
            </a:r>
            <a:r>
              <a:rPr lang="fr-CA" sz="1400" b="1" kern="1200" dirty="0" smtClean="0">
                <a:solidFill>
                  <a:schemeClr val="tx1"/>
                </a:solidFill>
                <a:effectLst/>
                <a:latin typeface="+mn-lt"/>
                <a:ea typeface="+mn-ea"/>
                <a:cs typeface="+mn-cs"/>
              </a:rPr>
              <a:t> </a:t>
            </a:r>
            <a:r>
              <a:rPr lang="fr-CA" sz="1400" kern="1200" dirty="0" smtClean="0">
                <a:solidFill>
                  <a:schemeClr val="tx1"/>
                </a:solidFill>
                <a:effectLst/>
                <a:latin typeface="+mn-lt"/>
                <a:ea typeface="+mn-ea"/>
                <a:cs typeface="+mn-cs"/>
              </a:rPr>
              <a:t>n’ont pas à appliquer un programme éducatif.</a:t>
            </a:r>
          </a:p>
          <a:p>
            <a:r>
              <a:rPr lang="fr-CA" sz="1400" kern="1200" dirty="0" smtClean="0">
                <a:solidFill>
                  <a:schemeClr val="tx1"/>
                </a:solidFill>
                <a:effectLst/>
                <a:latin typeface="+mn-lt"/>
                <a:ea typeface="+mn-ea"/>
                <a:cs typeface="+mn-cs"/>
              </a:rPr>
              <a:t>Les services de garde non régis ou non reconnus pourraient offrir des services éducatifs, mais ils ne sont pas tenus d’appliquer un programme éducatif. Ces milieux de garde ne sont pas abordés dans le présent document.</a:t>
            </a:r>
          </a:p>
          <a:p>
            <a:endParaRPr lang="fr-CA" sz="1400" dirty="0">
              <a:latin typeface="+mn-lt"/>
            </a:endParaRPr>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pPr/>
              <a:t>3</a:t>
            </a:fld>
            <a:endParaRPr lang="en-US" dirty="0"/>
          </a:p>
        </p:txBody>
      </p:sp>
    </p:spTree>
    <p:extLst>
      <p:ext uri="{BB962C8B-B14F-4D97-AF65-F5344CB8AC3E}">
        <p14:creationId xmlns:p14="http://schemas.microsoft.com/office/powerpoint/2010/main" val="316549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sz="1200" kern="1200" dirty="0" smtClean="0">
                <a:solidFill>
                  <a:schemeClr val="tx1"/>
                </a:solidFill>
                <a:effectLst/>
                <a:latin typeface="Raleway ExtraBold"/>
                <a:ea typeface="+mn-ea"/>
                <a:cs typeface="+mn-cs"/>
              </a:rPr>
              <a:t>En 2015, la qualité des maternelles 4 ans a également été évaluée par une équipe de l’Université du Québec à Montréal grâce à la grille ECERS-R. L’équipe de recherche a observé 13 groupes de maternelle à </a:t>
            </a:r>
            <a:r>
              <a:rPr lang="fr-CA" sz="1200" kern="1200" dirty="0" err="1" smtClean="0">
                <a:solidFill>
                  <a:schemeClr val="tx1"/>
                </a:solidFill>
                <a:effectLst/>
                <a:latin typeface="Raleway ExtraBold"/>
                <a:ea typeface="+mn-ea"/>
                <a:cs typeface="+mn-cs"/>
              </a:rPr>
              <a:t>demi-temps</a:t>
            </a:r>
            <a:r>
              <a:rPr lang="fr-CA" sz="1200" kern="1200" dirty="0" smtClean="0">
                <a:solidFill>
                  <a:schemeClr val="tx1"/>
                </a:solidFill>
                <a:effectLst/>
                <a:latin typeface="Raleway ExtraBold"/>
                <a:ea typeface="+mn-ea"/>
                <a:cs typeface="+mn-cs"/>
              </a:rPr>
              <a:t> et 15 groupes de maternelle à temps plein. Cela représente près de 30 % des enfants qui fréquentaient alors une classe de maternelle 4 ans en milieu défavorisé à temps plein. Cette évaluation a été réalisée très peu de temps après l’implantation des premières classes de maternelle 4 ans à temps plein. L’interprétation des résultats doit donc en tenir compte. De plus, l’échantillon utilisé dans cette étude comprenait exclusivement des maternelles 4 ans en milieu urbain ou semi-urbain. </a:t>
            </a:r>
            <a:r>
              <a:rPr lang="fr-CA" sz="1200" kern="1200" smtClean="0">
                <a:solidFill>
                  <a:schemeClr val="tx1"/>
                </a:solidFill>
                <a:effectLst/>
                <a:latin typeface="Raleway ExtraBold"/>
                <a:ea typeface="+mn-ea"/>
                <a:cs typeface="+mn-cs"/>
              </a:rPr>
              <a:t>Les résultats ne peuvent donc pas être généralisés à tous les enfants fréquentant des maternelles 4 ans, en particulier pour les enfants provenant de milieux ruraux.</a:t>
            </a:r>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pPr/>
              <a:t>21</a:t>
            </a:fld>
            <a:endParaRPr lang="en-US" dirty="0"/>
          </a:p>
        </p:txBody>
      </p:sp>
    </p:spTree>
    <p:extLst>
      <p:ext uri="{BB962C8B-B14F-4D97-AF65-F5344CB8AC3E}">
        <p14:creationId xmlns:p14="http://schemas.microsoft.com/office/powerpoint/2010/main" val="3711952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sz="1200" b="1" kern="1200" dirty="0" smtClean="0">
                <a:solidFill>
                  <a:schemeClr val="tx1"/>
                </a:solidFill>
                <a:effectLst/>
                <a:latin typeface="Raleway ExtraBold"/>
                <a:ea typeface="+mn-ea"/>
                <a:cs typeface="+mn-cs"/>
              </a:rPr>
              <a:t>Étude de l’UQO :</a:t>
            </a:r>
            <a:r>
              <a:rPr lang="fr-CA" sz="1200" kern="1200" dirty="0" smtClean="0">
                <a:solidFill>
                  <a:schemeClr val="tx1"/>
                </a:solidFill>
                <a:effectLst/>
                <a:latin typeface="Raleway ExtraBold"/>
                <a:ea typeface="+mn-ea"/>
                <a:cs typeface="+mn-cs"/>
              </a:rPr>
              <a:t> Entre 2012 et 2016, une équipe de recherche de l’Université du Québec en Outaouais a été mandatée par le ministère de l’Éducation et de l’Enseignement supérieur (alors le ministère de l’Éducation, du Loisir et du Sport) pour évaluer l’implantation des maternelles 4 ans à temps plein en milieu défavorisé. L’équipe a entre autres utilisé la grille CLASS-</a:t>
            </a:r>
            <a:r>
              <a:rPr lang="fr-CA" sz="1200" kern="1200" dirty="0" err="1" smtClean="0">
                <a:solidFill>
                  <a:schemeClr val="tx1"/>
                </a:solidFill>
                <a:effectLst/>
                <a:latin typeface="Raleway ExtraBold"/>
                <a:ea typeface="+mn-ea"/>
                <a:cs typeface="+mn-cs"/>
              </a:rPr>
              <a:t>pre</a:t>
            </a:r>
            <a:r>
              <a:rPr lang="fr-CA" sz="1200" kern="1200" dirty="0" smtClean="0">
                <a:solidFill>
                  <a:schemeClr val="tx1"/>
                </a:solidFill>
                <a:effectLst/>
                <a:latin typeface="Raleway ExtraBold"/>
                <a:ea typeface="+mn-ea"/>
                <a:cs typeface="+mn-cs"/>
              </a:rPr>
              <a:t>-K pour déterminer le niveau de qualité de cinq classes de maternelle 4 ans dans cinq écoles québécoises, dont deux dans la région de Montréal et trois en Outaouais8. Au total, 415 élèves ont participé à cette évaluation. Puisqu’il s’agit d’une étude d’évaluation de l’implantation et que le nombre de classes évaluées est petit, ces résultats pourraient ne pas être représentatifs de toutes les classes de maternelle 4 ans à temps plein existant à </a:t>
            </a:r>
            <a:r>
              <a:rPr lang="fr-CA" sz="1200" kern="1200" smtClean="0">
                <a:solidFill>
                  <a:schemeClr val="tx1"/>
                </a:solidFill>
                <a:effectLst/>
                <a:latin typeface="Raleway ExtraBold"/>
                <a:ea typeface="+mn-ea"/>
                <a:cs typeface="+mn-cs"/>
              </a:rPr>
              <a:t>l’époque.</a:t>
            </a:r>
          </a:p>
          <a:p>
            <a:endParaRPr lang="fr-CA" sz="1200" kern="1200" dirty="0" smtClean="0">
              <a:solidFill>
                <a:schemeClr val="tx1"/>
              </a:solidFill>
              <a:effectLst/>
              <a:latin typeface="Raleway ExtraBold"/>
              <a:ea typeface="+mn-ea"/>
              <a:cs typeface="+mn-cs"/>
            </a:endParaRPr>
          </a:p>
          <a:p>
            <a:r>
              <a:rPr lang="fr-CA" sz="1200" b="1" kern="1200" dirty="0" smtClean="0">
                <a:solidFill>
                  <a:schemeClr val="tx1"/>
                </a:solidFill>
                <a:effectLst/>
                <a:latin typeface="Raleway ExtraBold"/>
                <a:ea typeface="+mn-ea"/>
                <a:cs typeface="+mn-cs"/>
              </a:rPr>
              <a:t>Étude de l’UQAM : </a:t>
            </a:r>
            <a:r>
              <a:rPr lang="fr-CA" sz="1200" kern="1200" dirty="0" smtClean="0">
                <a:solidFill>
                  <a:schemeClr val="tx1"/>
                </a:solidFill>
                <a:effectLst/>
                <a:latin typeface="Raleway ExtraBold"/>
                <a:ea typeface="+mn-ea"/>
                <a:cs typeface="+mn-cs"/>
              </a:rPr>
              <a:t>En 2015, la qualité des maternelles 4 ans a également été évaluée par une équipe de l’Université du Québec à Montréal grâce à la grille ECERS-R. L’équipe de recherche a observé 13 groupes de maternelle à </a:t>
            </a:r>
            <a:r>
              <a:rPr lang="fr-CA" sz="1200" kern="1200" dirty="0" err="1" smtClean="0">
                <a:solidFill>
                  <a:schemeClr val="tx1"/>
                </a:solidFill>
                <a:effectLst/>
                <a:latin typeface="Raleway ExtraBold"/>
                <a:ea typeface="+mn-ea"/>
                <a:cs typeface="+mn-cs"/>
              </a:rPr>
              <a:t>demi-temps</a:t>
            </a:r>
            <a:r>
              <a:rPr lang="fr-CA" sz="1200" kern="1200" dirty="0" smtClean="0">
                <a:solidFill>
                  <a:schemeClr val="tx1"/>
                </a:solidFill>
                <a:effectLst/>
                <a:latin typeface="Raleway ExtraBold"/>
                <a:ea typeface="+mn-ea"/>
                <a:cs typeface="+mn-cs"/>
              </a:rPr>
              <a:t> et 15 groupes de maternelle à temps plein. Cela représente près de 30 % des enfants qui fréquentaient alors une classe de maternelle 4 ans en milieu défavorisé à temps plein. Cette évaluation a été réalisée très peu de temps après l’implantation des premières classes de maternelle 4 ans à temps plein. L’interprétation des résultats doit donc en tenir compte. De plus, l’échantillon utilisé dans cette étude comprenait exclusivement des maternelles 4 ans en milieu urbain ou semi-urbain. Les résultats ne peuvent donc pas être généralisés à tous les enfants fréquentant des maternelles 4 ans, en particulier pour les enfants provenant de milieux ruraux.</a:t>
            </a:r>
          </a:p>
          <a:p>
            <a:endParaRPr lang="fr-CA" dirty="0"/>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pPr/>
              <a:t>22</a:t>
            </a:fld>
            <a:endParaRPr lang="en-US" dirty="0"/>
          </a:p>
        </p:txBody>
      </p:sp>
    </p:spTree>
    <p:extLst>
      <p:ext uri="{BB962C8B-B14F-4D97-AF65-F5344CB8AC3E}">
        <p14:creationId xmlns:p14="http://schemas.microsoft.com/office/powerpoint/2010/main" val="22361131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pPr/>
              <a:t>6</a:t>
            </a:fld>
            <a:endParaRPr lang="en-US" dirty="0"/>
          </a:p>
        </p:txBody>
      </p:sp>
    </p:spTree>
    <p:extLst>
      <p:ext uri="{BB962C8B-B14F-4D97-AF65-F5344CB8AC3E}">
        <p14:creationId xmlns:p14="http://schemas.microsoft.com/office/powerpoint/2010/main" val="1276639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z="1200" kern="1200" dirty="0" smtClean="0">
                <a:solidFill>
                  <a:schemeClr val="tx1"/>
                </a:solidFill>
                <a:effectLst/>
                <a:latin typeface="Raleway ExtraBold"/>
                <a:ea typeface="+mn-ea"/>
                <a:cs typeface="+mn-cs"/>
              </a:rPr>
              <a:t>Le développement du cerveau se fait de façon extrêmement rapide en bas âge, et celui-ci est alors beaucoup plus réceptif aux stimulations. Certaines fonctions cognitives sont ainsi particulièrement sensibles en bas âge.</a:t>
            </a:r>
          </a:p>
          <a:p>
            <a:r>
              <a:rPr lang="fr-CA" sz="1200" kern="1200" dirty="0" smtClean="0">
                <a:solidFill>
                  <a:schemeClr val="tx1"/>
                </a:solidFill>
                <a:effectLst/>
                <a:latin typeface="Raleway ExtraBold"/>
                <a:ea typeface="+mn-ea"/>
                <a:cs typeface="+mn-cs"/>
              </a:rPr>
              <a:t>Par exemple, comme l’illustre ce graphique, la zone du cerveau responsable du langage atteint son maximum de sensibilité entre 1 et 2 ans et celle responsable de la compréhension des nombres est particulièrement sensible avant l’âge de 4 ans.</a:t>
            </a:r>
          </a:p>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t>8</a:t>
            </a:fld>
            <a:endParaRPr lang="en-US"/>
          </a:p>
        </p:txBody>
      </p:sp>
    </p:spTree>
    <p:extLst>
      <p:ext uri="{BB962C8B-B14F-4D97-AF65-F5344CB8AC3E}">
        <p14:creationId xmlns:p14="http://schemas.microsoft.com/office/powerpoint/2010/main" val="3427589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pPr/>
              <a:t>10</a:t>
            </a:fld>
            <a:endParaRPr lang="en-US" dirty="0"/>
          </a:p>
        </p:txBody>
      </p:sp>
    </p:spTree>
    <p:extLst>
      <p:ext uri="{BB962C8B-B14F-4D97-AF65-F5344CB8AC3E}">
        <p14:creationId xmlns:p14="http://schemas.microsoft.com/office/powerpoint/2010/main" val="3019379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sz="1200" kern="1200" dirty="0" smtClean="0">
                <a:solidFill>
                  <a:schemeClr val="tx1"/>
                </a:solidFill>
                <a:effectLst/>
                <a:latin typeface="Raleway ExtraBold"/>
                <a:ea typeface="+mn-ea"/>
                <a:cs typeface="+mn-cs"/>
              </a:rPr>
              <a:t>Les critères pour évaluer la qualité d’un service de garde éducatif varient d’une étude à l’autre. Cependant, certains éléments de qualité demeurent particulièrement importants pour soutenir le développement et le bien-être des tout-petits, comme l’illustre la figure.</a:t>
            </a:r>
          </a:p>
          <a:p>
            <a:endParaRPr lang="fr-CA" dirty="0"/>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pPr/>
              <a:t>14</a:t>
            </a:fld>
            <a:endParaRPr lang="en-US" dirty="0"/>
          </a:p>
        </p:txBody>
      </p:sp>
    </p:spTree>
    <p:extLst>
      <p:ext uri="{BB962C8B-B14F-4D97-AF65-F5344CB8AC3E}">
        <p14:creationId xmlns:p14="http://schemas.microsoft.com/office/powerpoint/2010/main" val="3756663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CA" sz="1200" kern="1200" dirty="0" smtClean="0">
                <a:solidFill>
                  <a:schemeClr val="tx1"/>
                </a:solidFill>
                <a:effectLst/>
                <a:latin typeface="Raleway ExtraBold"/>
                <a:ea typeface="+mn-ea"/>
                <a:cs typeface="+mn-cs"/>
              </a:rPr>
              <a:t>Seuls les résultats les plus récents, c’est-à-dire ceux de l’enquête de 2014, sont présentés pour les CPE.</a:t>
            </a:r>
          </a:p>
          <a:p>
            <a:r>
              <a:rPr lang="fr-CA" sz="1200" kern="1200" dirty="0" smtClean="0">
                <a:solidFill>
                  <a:schemeClr val="tx1"/>
                </a:solidFill>
                <a:effectLst/>
                <a:latin typeface="Raleway ExtraBold"/>
                <a:ea typeface="+mn-ea"/>
                <a:cs typeface="+mn-cs"/>
              </a:rPr>
              <a:t>La catégorie des garderies subventionnées  contient une très petite fraction de garderies non subventionnées. En effet, lors de l’enquête de 2003, les données relatives aux garderies non subventionnées n’ont pas été collectées séparément de celles des garderies subventionnées, étant donné leur très petit nombre dans l’ensemble du réseau des services de garde. Les garderies non subventionnées occupaient alors moins de1 % des places sous permis disponibles.</a:t>
            </a:r>
          </a:p>
          <a:p>
            <a:r>
              <a:rPr lang="fr-CA" sz="1200" kern="1200" dirty="0" smtClean="0">
                <a:solidFill>
                  <a:schemeClr val="tx1"/>
                </a:solidFill>
                <a:effectLst/>
                <a:latin typeface="Raleway ExtraBold"/>
                <a:ea typeface="+mn-ea"/>
                <a:cs typeface="+mn-cs"/>
              </a:rPr>
              <a:t> </a:t>
            </a:r>
          </a:p>
          <a:p>
            <a:r>
              <a:rPr lang="fr-CA" sz="1200" kern="1200" dirty="0" smtClean="0">
                <a:solidFill>
                  <a:schemeClr val="tx1"/>
                </a:solidFill>
                <a:effectLst/>
                <a:latin typeface="Raleway ExtraBold"/>
                <a:ea typeface="+mn-ea"/>
                <a:cs typeface="+mn-cs"/>
              </a:rPr>
              <a:t>Pour les garderies subventionnées et les milieux familiaux subventionnés, évalués seulement en 2003, il faut rappeler que les données ne tiennent pas compte des changements structuraux qui ont eu lieu pendant la dernière décennie. Il faut donc en tenir compte dans l’interprétation des résultats.</a:t>
            </a:r>
          </a:p>
        </p:txBody>
      </p:sp>
      <p:sp>
        <p:nvSpPr>
          <p:cNvPr id="4" name="Espace réservé du numéro de diapositive 3"/>
          <p:cNvSpPr>
            <a:spLocks noGrp="1"/>
          </p:cNvSpPr>
          <p:nvPr>
            <p:ph type="sldNum" sz="quarter" idx="10"/>
          </p:nvPr>
        </p:nvSpPr>
        <p:spPr/>
        <p:txBody>
          <a:bodyPr/>
          <a:lstStyle/>
          <a:p>
            <a:fld id="{4A3108B7-F823-7044-8DF8-374752D541ED}" type="slidenum">
              <a:rPr lang="en-US" smtClean="0"/>
              <a:pPr/>
              <a:t>16</a:t>
            </a:fld>
            <a:endParaRPr lang="en-US" dirty="0"/>
          </a:p>
        </p:txBody>
      </p:sp>
    </p:spTree>
    <p:extLst>
      <p:ext uri="{BB962C8B-B14F-4D97-AF65-F5344CB8AC3E}">
        <p14:creationId xmlns:p14="http://schemas.microsoft.com/office/powerpoint/2010/main" val="28890393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fr-CA" sz="1200" kern="1200" dirty="0" smtClean="0">
                <a:solidFill>
                  <a:schemeClr val="tx1"/>
                </a:solidFill>
                <a:effectLst/>
                <a:latin typeface="Raleway ExtraBold"/>
                <a:ea typeface="+mn-ea"/>
                <a:cs typeface="+mn-cs"/>
              </a:rPr>
              <a:t>Seuls les résultats les plus récents, c’est-à-dire ceux de l’enquête de 2014, sont présentés pour les CPE.</a:t>
            </a:r>
          </a:p>
          <a:p>
            <a:pPr lvl="0"/>
            <a:r>
              <a:rPr lang="fr-CA" sz="1200" kern="1200" dirty="0" smtClean="0">
                <a:solidFill>
                  <a:schemeClr val="tx1"/>
                </a:solidFill>
                <a:effectLst/>
                <a:latin typeface="Raleway ExtraBold"/>
                <a:ea typeface="+mn-ea"/>
                <a:cs typeface="+mn-cs"/>
              </a:rPr>
              <a:t>La catégorie des garderies subventionnées  contient une très petite fraction de garderies non subventionnées. En effet, lors de l’enquête de 2003, les données relatives aux garderies non subventionnées n’ont pas été collectées séparément de celles des garderies subventionnées, étant donné leur très petit nombre dans l’ensemble du réseau des services de garde. Les garderies non subventionnées occupaient alors moins de1 % des places sous permis disponibles.</a:t>
            </a:r>
          </a:p>
          <a:p>
            <a:r>
              <a:rPr lang="fr-CA" sz="1200" kern="1200" dirty="0" smtClean="0">
                <a:solidFill>
                  <a:schemeClr val="tx1"/>
                </a:solidFill>
                <a:effectLst/>
                <a:latin typeface="Raleway ExtraBold"/>
                <a:ea typeface="+mn-ea"/>
                <a:cs typeface="+mn-cs"/>
              </a:rPr>
              <a:t> </a:t>
            </a:r>
          </a:p>
          <a:p>
            <a:pPr lvl="0"/>
            <a:r>
              <a:rPr lang="fr-CA" sz="1200" kern="1200" dirty="0" smtClean="0">
                <a:solidFill>
                  <a:schemeClr val="tx1"/>
                </a:solidFill>
                <a:effectLst/>
                <a:latin typeface="Raleway ExtraBold"/>
                <a:ea typeface="+mn-ea"/>
                <a:cs typeface="+mn-cs"/>
              </a:rPr>
              <a:t>Pour les garderies subventionnées et les milieux familiaux subventionnés, évalués seulement en 2003, il faut rappeler que les données ne tiennent pas compte des changements structuraux qui ont eu lieu pendant la dernière décennie. Il faut donc en tenir compte dans l’interprétation des résultats.</a:t>
            </a:r>
          </a:p>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t>17</a:t>
            </a:fld>
            <a:endParaRPr lang="en-US"/>
          </a:p>
        </p:txBody>
      </p:sp>
    </p:spTree>
    <p:extLst>
      <p:ext uri="{BB962C8B-B14F-4D97-AF65-F5344CB8AC3E}">
        <p14:creationId xmlns:p14="http://schemas.microsoft.com/office/powerpoint/2010/main" val="2678003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sz="1200" kern="1200" dirty="0" smtClean="0">
                <a:solidFill>
                  <a:schemeClr val="tx1"/>
                </a:solidFill>
                <a:effectLst/>
                <a:latin typeface="Raleway ExtraBold"/>
                <a:ea typeface="+mn-ea"/>
                <a:cs typeface="+mn-cs"/>
              </a:rPr>
              <a:t>Même si la plupart des services de garde éducatifs obtiennent un score moyen considéré comme acceptable, une proportion non négligeable d’enfants québécois fréquentent des services éducatifs de faible ou très faible qualité. Cette proportion est toutefois relativement peu élevée dans les CPE.</a:t>
            </a:r>
          </a:p>
          <a:p>
            <a:endParaRPr lang="en-US" dirty="0"/>
          </a:p>
        </p:txBody>
      </p:sp>
      <p:sp>
        <p:nvSpPr>
          <p:cNvPr id="4" name="Slide Number Placeholder 3"/>
          <p:cNvSpPr>
            <a:spLocks noGrp="1"/>
          </p:cNvSpPr>
          <p:nvPr>
            <p:ph type="sldNum" sz="quarter" idx="10"/>
          </p:nvPr>
        </p:nvSpPr>
        <p:spPr/>
        <p:txBody>
          <a:bodyPr/>
          <a:lstStyle/>
          <a:p>
            <a:fld id="{4A3108B7-F823-7044-8DF8-374752D541ED}" type="slidenum">
              <a:rPr lang="en-US" smtClean="0"/>
              <a:t>18</a:t>
            </a:fld>
            <a:endParaRPr lang="en-US"/>
          </a:p>
        </p:txBody>
      </p:sp>
    </p:spTree>
    <p:extLst>
      <p:ext uri="{BB962C8B-B14F-4D97-AF65-F5344CB8AC3E}">
        <p14:creationId xmlns:p14="http://schemas.microsoft.com/office/powerpoint/2010/main" val="8515720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CA" sz="1200" kern="1200" dirty="0" smtClean="0">
                <a:solidFill>
                  <a:schemeClr val="tx1"/>
                </a:solidFill>
                <a:effectLst/>
                <a:latin typeface="Raleway ExtraBold"/>
                <a:ea typeface="+mn-ea"/>
                <a:cs typeface="+mn-cs"/>
              </a:rPr>
              <a:t>Entre 2012 et 2016, une équipe de recherche de l’Université du Québec en Outaouais a été mandatée par le ministère de l’Éducation et de l’Enseignement supérieur (alors le ministère de l’Éducation, du Loisir et du Sport) pour évaluer l’implantation des maternelles 4 ans à temps plein en milieu défavorisé. L’équipe a entre autres utilisé la grille CLASS-</a:t>
            </a:r>
            <a:r>
              <a:rPr lang="fr-CA" sz="1200" kern="1200" dirty="0" err="1" smtClean="0">
                <a:solidFill>
                  <a:schemeClr val="tx1"/>
                </a:solidFill>
                <a:effectLst/>
                <a:latin typeface="Raleway ExtraBold"/>
                <a:ea typeface="+mn-ea"/>
                <a:cs typeface="+mn-cs"/>
              </a:rPr>
              <a:t>pre</a:t>
            </a:r>
            <a:r>
              <a:rPr lang="fr-CA" sz="1200" kern="1200" dirty="0" smtClean="0">
                <a:solidFill>
                  <a:schemeClr val="tx1"/>
                </a:solidFill>
                <a:effectLst/>
                <a:latin typeface="Raleway ExtraBold"/>
                <a:ea typeface="+mn-ea"/>
                <a:cs typeface="+mn-cs"/>
              </a:rPr>
              <a:t>-K pour déterminer le niveau de qualité de cinq classes de maternelle 4 ans dans cinq écoles québécoises, dont deux dans la région de Montréal et trois en Outaouais. Au total, 415 élèves ont participé à cette évaluation. Puisqu’il s’agit d’une étude d’évaluation de l’implantation et que le nombre de classes évaluées est petit, ces résultats pourraient ne pas être représentatifs de toutes les classes de maternelle 4 ans à temps plein existant à l’époque.</a:t>
            </a:r>
          </a:p>
        </p:txBody>
      </p:sp>
      <p:sp>
        <p:nvSpPr>
          <p:cNvPr id="4" name="Slide Number Placeholder 3"/>
          <p:cNvSpPr>
            <a:spLocks noGrp="1"/>
          </p:cNvSpPr>
          <p:nvPr>
            <p:ph type="sldNum" sz="quarter" idx="10"/>
          </p:nvPr>
        </p:nvSpPr>
        <p:spPr/>
        <p:txBody>
          <a:bodyPr/>
          <a:lstStyle/>
          <a:p>
            <a:fld id="{4A3108B7-F823-7044-8DF8-374752D541ED}" type="slidenum">
              <a:rPr lang="en-US" smtClean="0"/>
              <a:pPr/>
              <a:t>20</a:t>
            </a:fld>
            <a:endParaRPr lang="en-US" dirty="0"/>
          </a:p>
        </p:txBody>
      </p:sp>
    </p:spTree>
    <p:extLst>
      <p:ext uri="{BB962C8B-B14F-4D97-AF65-F5344CB8AC3E}">
        <p14:creationId xmlns:p14="http://schemas.microsoft.com/office/powerpoint/2010/main" val="1962717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fr-CA"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A" smtClean="0"/>
              <a:t>Click to edit Master subtitle style</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755728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7766475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54781"/>
            <a:ext cx="2057400" cy="3290888"/>
          </a:xfrm>
        </p:spPr>
        <p:txBody>
          <a:bodyPr vert="eaVert"/>
          <a:lstStyle/>
          <a:p>
            <a:r>
              <a:rPr lang="fr-CA" smtClean="0"/>
              <a:t>Click to edit Master title style</a:t>
            </a:r>
            <a:endParaRPr lang="en-US"/>
          </a:p>
        </p:txBody>
      </p:sp>
      <p:sp>
        <p:nvSpPr>
          <p:cNvPr id="3" name="Vertical Text Placeholder 2"/>
          <p:cNvSpPr>
            <a:spLocks noGrp="1"/>
          </p:cNvSpPr>
          <p:nvPr>
            <p:ph type="body" orient="vert" idx="1"/>
          </p:nvPr>
        </p:nvSpPr>
        <p:spPr>
          <a:xfrm>
            <a:off x="457200" y="154781"/>
            <a:ext cx="6019800" cy="3290888"/>
          </a:xfrm>
        </p:spPr>
        <p:txBody>
          <a:bodyPr vert="eaVert"/>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7290500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idx="1"/>
          </p:nvPr>
        </p:nvSpPr>
        <p:spPr/>
        <p:txBody>
          <a:body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Date Placeholder 3"/>
          <p:cNvSpPr>
            <a:spLocks noGrp="1"/>
          </p:cNvSpPr>
          <p:nvPr>
            <p:ph type="dt" sz="half" idx="10"/>
          </p:nvPr>
        </p:nvSpPr>
        <p:spPr/>
        <p:txBody>
          <a:bodyPr/>
          <a:lstStyle/>
          <a:p>
            <a:fld id="{B2D732AE-9478-684A-97B7-1FEBB315AE30}"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455632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fr-CA"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A" smtClean="0"/>
              <a:t>Click to edit Master text styles</a:t>
            </a:r>
          </a:p>
        </p:txBody>
      </p:sp>
      <p:sp>
        <p:nvSpPr>
          <p:cNvPr id="4" name="Date Placeholder 3"/>
          <p:cNvSpPr>
            <a:spLocks noGrp="1"/>
          </p:cNvSpPr>
          <p:nvPr>
            <p:ph type="dt" sz="half" idx="10"/>
          </p:nvPr>
        </p:nvSpPr>
        <p:spPr/>
        <p:txBody>
          <a:bodyPr/>
          <a:lstStyle/>
          <a:p>
            <a:fld id="{B2D732AE-9478-684A-97B7-1FEBB315AE30}" type="datetimeFigureOut">
              <a:rPr lang="en-US" smtClean="0"/>
              <a:t>8/2/2018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4087875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Content Placeholder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Content Placeholder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Date Placeholder 4"/>
          <p:cNvSpPr>
            <a:spLocks noGrp="1"/>
          </p:cNvSpPr>
          <p:nvPr>
            <p:ph type="dt" sz="half" idx="10"/>
          </p:nvPr>
        </p:nvSpPr>
        <p:spPr/>
        <p:txBody>
          <a:bodyPr/>
          <a:lstStyle/>
          <a:p>
            <a:fld id="{B2D732AE-9478-684A-97B7-1FEBB315AE30}" type="datetimeFigureOut">
              <a:rPr lang="en-US" smtClean="0"/>
              <a:t>8/2/2018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34285429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fr-CA"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A"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7" name="Date Placeholder 6"/>
          <p:cNvSpPr>
            <a:spLocks noGrp="1"/>
          </p:cNvSpPr>
          <p:nvPr>
            <p:ph type="dt" sz="half" idx="10"/>
          </p:nvPr>
        </p:nvSpPr>
        <p:spPr/>
        <p:txBody>
          <a:bodyPr/>
          <a:lstStyle/>
          <a:p>
            <a:fld id="{B2D732AE-9478-684A-97B7-1FEBB315AE30}" type="datetimeFigureOut">
              <a:rPr lang="en-US" smtClean="0"/>
              <a:t>8/2/2018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5718756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smtClean="0"/>
              <a:t>Click to edit Master title style</a:t>
            </a:r>
            <a:endParaRPr lang="en-US"/>
          </a:p>
        </p:txBody>
      </p:sp>
      <p:sp>
        <p:nvSpPr>
          <p:cNvPr id="3" name="Date Placeholder 2"/>
          <p:cNvSpPr>
            <a:spLocks noGrp="1"/>
          </p:cNvSpPr>
          <p:nvPr>
            <p:ph type="dt" sz="half" idx="10"/>
          </p:nvPr>
        </p:nvSpPr>
        <p:spPr/>
        <p:txBody>
          <a:bodyPr/>
          <a:lstStyle/>
          <a:p>
            <a:fld id="{B2D732AE-9478-684A-97B7-1FEBB315AE30}" type="datetimeFigureOut">
              <a:rPr lang="en-US" smtClean="0"/>
              <a:t>8/2/2018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523599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D732AE-9478-684A-97B7-1FEBB315AE30}" type="datetimeFigureOut">
              <a:rPr lang="en-US" smtClean="0"/>
              <a:t>8/2/2018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1508737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fr-CA"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CA" smtClean="0"/>
              <a:t>Click to edit Master text styles</a:t>
            </a:r>
          </a:p>
          <a:p>
            <a:pPr lvl="1"/>
            <a:r>
              <a:rPr lang="fr-CA" smtClean="0"/>
              <a:t>Second level</a:t>
            </a:r>
          </a:p>
          <a:p>
            <a:pPr lvl="2"/>
            <a:r>
              <a:rPr lang="fr-CA" smtClean="0"/>
              <a:t>Third level</a:t>
            </a:r>
          </a:p>
          <a:p>
            <a:pPr lvl="3"/>
            <a:r>
              <a:rPr lang="fr-CA" smtClean="0"/>
              <a:t>Fourth level</a:t>
            </a:r>
          </a:p>
          <a:p>
            <a:pPr lvl="4"/>
            <a:r>
              <a:rPr lang="fr-CA"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t>8/2/2018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0051025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fr-CA"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A" smtClean="0"/>
              <a:t>Click to edit Master text styles</a:t>
            </a:r>
          </a:p>
        </p:txBody>
      </p:sp>
      <p:sp>
        <p:nvSpPr>
          <p:cNvPr id="5" name="Date Placeholder 4"/>
          <p:cNvSpPr>
            <a:spLocks noGrp="1"/>
          </p:cNvSpPr>
          <p:nvPr>
            <p:ph type="dt" sz="half" idx="10"/>
          </p:nvPr>
        </p:nvSpPr>
        <p:spPr/>
        <p:txBody>
          <a:bodyPr/>
          <a:lstStyle/>
          <a:p>
            <a:fld id="{B2D732AE-9478-684A-97B7-1FEBB315AE30}" type="datetimeFigureOut">
              <a:rPr lang="en-US" smtClean="0"/>
              <a:t>8/2/2018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0FB6BD-5850-854C-8391-DEF912321072}" type="slidenum">
              <a:rPr lang="en-US" smtClean="0"/>
              <a:t>‹N°›</a:t>
            </a:fld>
            <a:endParaRPr lang="en-US"/>
          </a:p>
        </p:txBody>
      </p:sp>
    </p:spTree>
    <p:extLst>
      <p:ext uri="{BB962C8B-B14F-4D97-AF65-F5344CB8AC3E}">
        <p14:creationId xmlns:p14="http://schemas.microsoft.com/office/powerpoint/2010/main" val="2026833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fr-CA" dirty="0" smtClean="0"/>
              <a:t>Click to </a:t>
            </a:r>
            <a:r>
              <a:rPr lang="fr-CA" dirty="0" err="1" smtClean="0"/>
              <a:t>edit</a:t>
            </a:r>
            <a:r>
              <a:rPr lang="fr-CA" dirty="0" smtClean="0"/>
              <a:t> Master </a:t>
            </a:r>
            <a:r>
              <a:rPr lang="fr-CA" dirty="0" err="1" smtClean="0"/>
              <a:t>title</a:t>
            </a:r>
            <a:r>
              <a:rPr lang="fr-CA" dirty="0" smtClean="0"/>
              <a:t>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fr-CA" dirty="0" smtClean="0"/>
              <a:t>Click to </a:t>
            </a:r>
            <a:r>
              <a:rPr lang="fr-CA" dirty="0" err="1" smtClean="0"/>
              <a:t>edit</a:t>
            </a:r>
            <a:r>
              <a:rPr lang="fr-CA" dirty="0" smtClean="0"/>
              <a:t> Master </a:t>
            </a:r>
            <a:r>
              <a:rPr lang="fr-CA" dirty="0" err="1" smtClean="0"/>
              <a:t>text</a:t>
            </a:r>
            <a:r>
              <a:rPr lang="fr-CA" dirty="0" smtClean="0"/>
              <a:t> styles</a:t>
            </a:r>
          </a:p>
          <a:p>
            <a:pPr lvl="1"/>
            <a:r>
              <a:rPr lang="fr-CA" dirty="0" smtClean="0"/>
              <a:t>Second </a:t>
            </a:r>
            <a:r>
              <a:rPr lang="fr-CA" dirty="0" err="1" smtClean="0"/>
              <a:t>level</a:t>
            </a:r>
            <a:endParaRPr lang="fr-CA" dirty="0" smtClean="0"/>
          </a:p>
          <a:p>
            <a:pPr lvl="2"/>
            <a:r>
              <a:rPr lang="fr-CA" dirty="0" err="1" smtClean="0"/>
              <a:t>Third</a:t>
            </a:r>
            <a:r>
              <a:rPr lang="fr-CA" dirty="0" smtClean="0"/>
              <a:t> </a:t>
            </a:r>
            <a:r>
              <a:rPr lang="fr-CA" dirty="0" err="1" smtClean="0"/>
              <a:t>level</a:t>
            </a:r>
            <a:endParaRPr lang="fr-CA" dirty="0" smtClean="0"/>
          </a:p>
          <a:p>
            <a:pPr lvl="3"/>
            <a:r>
              <a:rPr lang="fr-CA" dirty="0" err="1" smtClean="0"/>
              <a:t>Fourth</a:t>
            </a:r>
            <a:r>
              <a:rPr lang="fr-CA" dirty="0" smtClean="0"/>
              <a:t> </a:t>
            </a:r>
            <a:r>
              <a:rPr lang="fr-CA" dirty="0" err="1" smtClean="0"/>
              <a:t>level</a:t>
            </a:r>
            <a:endParaRPr lang="fr-CA" dirty="0" smtClean="0"/>
          </a:p>
          <a:p>
            <a:pPr lvl="4"/>
            <a:r>
              <a:rPr lang="fr-CA" dirty="0" err="1" smtClean="0"/>
              <a:t>Fifth</a:t>
            </a:r>
            <a:r>
              <a:rPr lang="fr-CA" dirty="0" smtClean="0"/>
              <a:t> </a:t>
            </a:r>
            <a:r>
              <a:rPr lang="fr-CA" dirty="0" err="1" smtClean="0"/>
              <a:t>level</a:t>
            </a:r>
            <a:endParaRPr lang="en-US" dirty="0"/>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latin typeface="Raleway ExtraBold"/>
              </a:defRPr>
            </a:lvl1pPr>
          </a:lstStyle>
          <a:p>
            <a:fld id="{B2D732AE-9478-684A-97B7-1FEBB315AE30}" type="datetimeFigureOut">
              <a:rPr lang="en-US" smtClean="0"/>
              <a:pPr/>
              <a:t>8/2/2018</a:t>
            </a:fld>
            <a:endParaRPr lang="en-US" dirty="0"/>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latin typeface="Raleway ExtraBold"/>
              </a:defRPr>
            </a:lvl1pPr>
          </a:lstStyle>
          <a:p>
            <a:endParaRPr lang="en-US" dirty="0"/>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latin typeface="Raleway ExtraBold"/>
              </a:defRPr>
            </a:lvl1pPr>
          </a:lstStyle>
          <a:p>
            <a:fld id="{160FB6BD-5850-854C-8391-DEF912321072}" type="slidenum">
              <a:rPr lang="en-US" smtClean="0"/>
              <a:pPr/>
              <a:t>‹N°›</a:t>
            </a:fld>
            <a:endParaRPr lang="en-US" dirty="0"/>
          </a:p>
        </p:txBody>
      </p:sp>
    </p:spTree>
    <p:extLst>
      <p:ext uri="{BB962C8B-B14F-4D97-AF65-F5344CB8AC3E}">
        <p14:creationId xmlns:p14="http://schemas.microsoft.com/office/powerpoint/2010/main" val="36131158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Raleway ExtraBold"/>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Raleway ExtraBold"/>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Raleway ExtraBold"/>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Raleway ExtraBold"/>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Raleway ExtraBold"/>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Raleway ExtraBold"/>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emf"/><Relationship Id="rId4" Type="http://schemas.openxmlformats.org/officeDocument/2006/relationships/image" Target="../media/image19.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1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emf"/><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2.emf"/><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hyperlink" Target="http://tout-petits.org/" TargetMode="External"/><Relationship Id="rId7" Type="http://schemas.openxmlformats.org/officeDocument/2006/relationships/image" Target="../media/image43.png"/><Relationship Id="rId2" Type="http://schemas.openxmlformats.org/officeDocument/2006/relationships/hyperlink" Target="http://tout-petits.org/infolettre" TargetMode="Externa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hyperlink" Target="http://twitter.com/Tout_petits" TargetMode="External"/><Relationship Id="rId4" Type="http://schemas.openxmlformats.org/officeDocument/2006/relationships/hyperlink" Target="http://facebook.com/observatoiredestoutpetits" TargetMode="External"/><Relationship Id="rId9" Type="http://schemas.openxmlformats.org/officeDocument/2006/relationships/image" Target="../media/image2.emf"/></Relationships>
</file>

<file path=ppt/slides/_rels/slide3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D1-cover.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0" name="Picture 9"/>
          <p:cNvPicPr>
            <a:picLocks noChangeAspect="1"/>
          </p:cNvPicPr>
          <p:nvPr/>
        </p:nvPicPr>
        <p:blipFill>
          <a:blip r:embed="rId3"/>
          <a:stretch>
            <a:fillRect/>
          </a:stretch>
        </p:blipFill>
        <p:spPr>
          <a:xfrm>
            <a:off x="4025786" y="4637609"/>
            <a:ext cx="1511300" cy="381000"/>
          </a:xfrm>
          <a:prstGeom prst="rect">
            <a:avLst/>
          </a:prstGeom>
        </p:spPr>
      </p:pic>
      <p:pic>
        <p:nvPicPr>
          <p:cNvPr id="11" name="Picture 10"/>
          <p:cNvPicPr>
            <a:picLocks noChangeAspect="1"/>
          </p:cNvPicPr>
          <p:nvPr/>
        </p:nvPicPr>
        <p:blipFill>
          <a:blip r:embed="rId4"/>
          <a:stretch>
            <a:fillRect/>
          </a:stretch>
        </p:blipFill>
        <p:spPr>
          <a:xfrm>
            <a:off x="7486227" y="4625279"/>
            <a:ext cx="965200" cy="368300"/>
          </a:xfrm>
          <a:prstGeom prst="rect">
            <a:avLst/>
          </a:prstGeom>
        </p:spPr>
      </p:pic>
      <p:sp>
        <p:nvSpPr>
          <p:cNvPr id="13" name="Rectangle 12"/>
          <p:cNvSpPr/>
          <p:nvPr/>
        </p:nvSpPr>
        <p:spPr>
          <a:xfrm>
            <a:off x="5542192" y="2677298"/>
            <a:ext cx="3601808" cy="1792820"/>
          </a:xfrm>
          <a:prstGeom prst="rect">
            <a:avLst/>
          </a:prstGeom>
          <a:solidFill>
            <a:srgbClr val="A4D4D8">
              <a:alpha val="92000"/>
            </a:srgbClr>
          </a:solidFill>
          <a:ln>
            <a:solidFill>
              <a:srgbClr val="A4D4D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6" name="TextBox 15"/>
          <p:cNvSpPr txBox="1"/>
          <p:nvPr/>
        </p:nvSpPr>
        <p:spPr>
          <a:xfrm>
            <a:off x="5667825" y="2852923"/>
            <a:ext cx="3291456" cy="1687641"/>
          </a:xfrm>
          <a:prstGeom prst="rect">
            <a:avLst/>
          </a:prstGeom>
          <a:noFill/>
        </p:spPr>
        <p:txBody>
          <a:bodyPr wrap="square" rtlCol="0">
            <a:spAutoFit/>
          </a:bodyPr>
          <a:lstStyle/>
          <a:p>
            <a:pPr>
              <a:spcAft>
                <a:spcPts val="200"/>
              </a:spcAft>
            </a:pPr>
            <a:r>
              <a:rPr lang="en-US" b="1" dirty="0" smtClean="0">
                <a:solidFill>
                  <a:schemeClr val="bg1"/>
                </a:solidFill>
                <a:latin typeface="Raleway"/>
                <a:cs typeface="Raleway"/>
              </a:rPr>
              <a:t>PETITE ENFANCE :</a:t>
            </a:r>
          </a:p>
          <a:p>
            <a:r>
              <a:rPr lang="en-US" sz="2200" dirty="0" smtClean="0">
                <a:solidFill>
                  <a:schemeClr val="tx2"/>
                </a:solidFill>
                <a:latin typeface="Raleway ExtraBold"/>
                <a:cs typeface="Raleway ExtraBold"/>
              </a:rPr>
              <a:t>LA QUALITÉ DES </a:t>
            </a:r>
          </a:p>
          <a:p>
            <a:r>
              <a:rPr lang="en-US" sz="2200" dirty="0" smtClean="0">
                <a:solidFill>
                  <a:schemeClr val="tx2"/>
                </a:solidFill>
                <a:latin typeface="Raleway ExtraBold"/>
                <a:cs typeface="Raleway ExtraBold"/>
              </a:rPr>
              <a:t>SERVICES ÉDUCATIFS</a:t>
            </a:r>
          </a:p>
          <a:p>
            <a:r>
              <a:rPr lang="en-US" sz="2200" dirty="0" smtClean="0">
                <a:solidFill>
                  <a:schemeClr val="tx2"/>
                </a:solidFill>
                <a:latin typeface="Raleway ExtraBold"/>
                <a:cs typeface="Raleway ExtraBold"/>
              </a:rPr>
              <a:t>AU QUÉBEC</a:t>
            </a:r>
          </a:p>
          <a:p>
            <a:endParaRPr lang="en-US" dirty="0">
              <a:latin typeface="Raleway ExtraBold"/>
            </a:endParaRPr>
          </a:p>
        </p:txBody>
      </p:sp>
      <p:grpSp>
        <p:nvGrpSpPr>
          <p:cNvPr id="18" name="Group 17"/>
          <p:cNvGrpSpPr/>
          <p:nvPr/>
        </p:nvGrpSpPr>
        <p:grpSpPr>
          <a:xfrm>
            <a:off x="5770883" y="3180396"/>
            <a:ext cx="3431732" cy="1011996"/>
            <a:chOff x="5842526" y="3070379"/>
            <a:chExt cx="3301474" cy="1011996"/>
          </a:xfrm>
        </p:grpSpPr>
        <p:cxnSp>
          <p:nvCxnSpPr>
            <p:cNvPr id="19" name="Straight Connector 18"/>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3" name="Straight Connector 22"/>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25" name="Straight Connector 24"/>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33634221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8.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537" y="602983"/>
            <a:ext cx="7959507" cy="3952349"/>
          </a:xfrm>
          <a:prstGeom prst="rect">
            <a:avLst/>
          </a:prstGeom>
        </p:spPr>
      </p:pic>
      <p:sp>
        <p:nvSpPr>
          <p:cNvPr id="5" name="Rectangle 4"/>
          <p:cNvSpPr/>
          <p:nvPr/>
        </p:nvSpPr>
        <p:spPr>
          <a:xfrm>
            <a:off x="617539" y="600075"/>
            <a:ext cx="2084590" cy="1032010"/>
          </a:xfrm>
          <a:prstGeom prst="rect">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2" name="TextBox 11"/>
          <p:cNvSpPr txBox="1"/>
          <p:nvPr/>
        </p:nvSpPr>
        <p:spPr>
          <a:xfrm>
            <a:off x="713222" y="671097"/>
            <a:ext cx="1880681" cy="936154"/>
          </a:xfrm>
          <a:prstGeom prst="rect">
            <a:avLst/>
          </a:prstGeom>
          <a:noFill/>
        </p:spPr>
        <p:txBody>
          <a:bodyPr wrap="square" rtlCol="0">
            <a:spAutoFit/>
          </a:bodyPr>
          <a:lstStyle/>
          <a:p>
            <a:pPr>
              <a:lnSpc>
                <a:spcPct val="110000"/>
              </a:lnSpc>
            </a:pPr>
            <a:r>
              <a:rPr lang="en-US" sz="1000" b="1" dirty="0" err="1">
                <a:solidFill>
                  <a:srgbClr val="484B49"/>
                </a:solidFill>
                <a:latin typeface="Raleway"/>
                <a:cs typeface="Raleway"/>
              </a:rPr>
              <a:t>Certains</a:t>
            </a:r>
            <a:r>
              <a:rPr lang="en-US" sz="1000" b="1" dirty="0">
                <a:solidFill>
                  <a:srgbClr val="484B49"/>
                </a:solidFill>
                <a:latin typeface="Raleway"/>
                <a:cs typeface="Raleway"/>
              </a:rPr>
              <a:t> </a:t>
            </a:r>
            <a:r>
              <a:rPr lang="en-US" sz="1000" b="1" dirty="0" err="1">
                <a:solidFill>
                  <a:srgbClr val="484B49"/>
                </a:solidFill>
                <a:latin typeface="Raleway"/>
                <a:cs typeface="Raleway"/>
              </a:rPr>
              <a:t>effets</a:t>
            </a:r>
            <a:r>
              <a:rPr lang="en-US" sz="1000" b="1" dirty="0">
                <a:solidFill>
                  <a:srgbClr val="484B49"/>
                </a:solidFill>
                <a:latin typeface="Raleway"/>
                <a:cs typeface="Raleway"/>
              </a:rPr>
              <a:t> </a:t>
            </a:r>
            <a:r>
              <a:rPr lang="en-US" sz="1000" b="1" dirty="0" err="1">
                <a:solidFill>
                  <a:srgbClr val="484B49"/>
                </a:solidFill>
                <a:latin typeface="Raleway"/>
                <a:cs typeface="Raleway"/>
              </a:rPr>
              <a:t>bénéfiques</a:t>
            </a:r>
            <a:r>
              <a:rPr lang="en-US" sz="1000" b="1" dirty="0">
                <a:solidFill>
                  <a:srgbClr val="484B49"/>
                </a:solidFill>
                <a:latin typeface="Raleway"/>
                <a:cs typeface="Raleway"/>
              </a:rPr>
              <a:t> </a:t>
            </a:r>
            <a:r>
              <a:rPr lang="en-US" sz="1000" b="1" dirty="0" err="1">
                <a:solidFill>
                  <a:srgbClr val="484B49"/>
                </a:solidFill>
                <a:latin typeface="Raleway"/>
                <a:cs typeface="Raleway"/>
              </a:rPr>
              <a:t>associés</a:t>
            </a:r>
            <a:r>
              <a:rPr lang="en-US" sz="1000" b="1" dirty="0">
                <a:solidFill>
                  <a:srgbClr val="484B49"/>
                </a:solidFill>
                <a:latin typeface="Raleway"/>
                <a:cs typeface="Raleway"/>
              </a:rPr>
              <a:t> </a:t>
            </a:r>
            <a:r>
              <a:rPr lang="en-US" sz="1000" b="1" dirty="0" err="1">
                <a:solidFill>
                  <a:srgbClr val="484B49"/>
                </a:solidFill>
                <a:latin typeface="Raleway"/>
                <a:cs typeface="Raleway"/>
              </a:rPr>
              <a:t>à</a:t>
            </a:r>
            <a:r>
              <a:rPr lang="en-US" sz="1000" b="1" dirty="0">
                <a:solidFill>
                  <a:srgbClr val="484B49"/>
                </a:solidFill>
                <a:latin typeface="Raleway"/>
                <a:cs typeface="Raleway"/>
              </a:rPr>
              <a:t> la </a:t>
            </a:r>
            <a:r>
              <a:rPr lang="en-US" sz="1000" b="1" dirty="0" err="1">
                <a:solidFill>
                  <a:srgbClr val="484B49"/>
                </a:solidFill>
                <a:latin typeface="Raleway"/>
                <a:cs typeface="Raleway"/>
              </a:rPr>
              <a:t>fréquentation</a:t>
            </a:r>
            <a:r>
              <a:rPr lang="en-US" sz="1000" b="1" dirty="0">
                <a:solidFill>
                  <a:srgbClr val="484B49"/>
                </a:solidFill>
                <a:latin typeface="Raleway"/>
                <a:cs typeface="Raleway"/>
              </a:rPr>
              <a:t> d’un service </a:t>
            </a:r>
            <a:r>
              <a:rPr lang="en-US" sz="1000" b="1" dirty="0" err="1">
                <a:solidFill>
                  <a:srgbClr val="484B49"/>
                </a:solidFill>
                <a:latin typeface="Raleway"/>
                <a:cs typeface="Raleway"/>
              </a:rPr>
              <a:t>éducatif</a:t>
            </a:r>
            <a:r>
              <a:rPr lang="en-US" sz="1000" b="1" dirty="0">
                <a:solidFill>
                  <a:srgbClr val="484B49"/>
                </a:solidFill>
                <a:latin typeface="Raleway"/>
                <a:cs typeface="Raleway"/>
              </a:rPr>
              <a:t> de </a:t>
            </a:r>
            <a:r>
              <a:rPr lang="en-US" sz="1000" b="1" dirty="0" err="1">
                <a:solidFill>
                  <a:srgbClr val="484B49"/>
                </a:solidFill>
                <a:latin typeface="Raleway"/>
                <a:cs typeface="Raleway"/>
              </a:rPr>
              <a:t>qualité</a:t>
            </a:r>
            <a:r>
              <a:rPr lang="en-US" sz="1000" b="1" dirty="0">
                <a:solidFill>
                  <a:srgbClr val="484B49"/>
                </a:solidFill>
                <a:latin typeface="Raleway"/>
                <a:cs typeface="Raleway"/>
              </a:rPr>
              <a:t> </a:t>
            </a:r>
            <a:r>
              <a:rPr lang="en-US" sz="1000" b="1" dirty="0" err="1">
                <a:solidFill>
                  <a:srgbClr val="484B49"/>
                </a:solidFill>
                <a:latin typeface="Raleway"/>
                <a:cs typeface="Raleway"/>
              </a:rPr>
              <a:t>peuvent</a:t>
            </a:r>
            <a:r>
              <a:rPr lang="en-US" sz="1000" b="1" dirty="0">
                <a:solidFill>
                  <a:srgbClr val="484B49"/>
                </a:solidFill>
                <a:latin typeface="Raleway"/>
                <a:cs typeface="Raleway"/>
              </a:rPr>
              <a:t> </a:t>
            </a:r>
            <a:r>
              <a:rPr lang="en-US" sz="1000" b="1" dirty="0" err="1">
                <a:solidFill>
                  <a:srgbClr val="484B49"/>
                </a:solidFill>
                <a:latin typeface="Raleway"/>
                <a:cs typeface="Raleway"/>
              </a:rPr>
              <a:t>également</a:t>
            </a:r>
            <a:r>
              <a:rPr lang="en-US" sz="1000" b="1" dirty="0">
                <a:solidFill>
                  <a:srgbClr val="484B49"/>
                </a:solidFill>
                <a:latin typeface="Raleway"/>
                <a:cs typeface="Raleway"/>
              </a:rPr>
              <a:t> </a:t>
            </a:r>
            <a:r>
              <a:rPr lang="en-US" sz="1000" b="1" dirty="0" err="1">
                <a:solidFill>
                  <a:srgbClr val="484B49"/>
                </a:solidFill>
                <a:latin typeface="Raleway"/>
                <a:cs typeface="Raleway"/>
              </a:rPr>
              <a:t>persister</a:t>
            </a:r>
            <a:r>
              <a:rPr lang="en-US" sz="1000" b="1" dirty="0">
                <a:solidFill>
                  <a:srgbClr val="484B49"/>
                </a:solidFill>
                <a:latin typeface="Raleway"/>
                <a:cs typeface="Raleway"/>
              </a:rPr>
              <a:t> </a:t>
            </a:r>
            <a:r>
              <a:rPr lang="en-US" sz="1000" b="1" dirty="0" err="1">
                <a:solidFill>
                  <a:srgbClr val="484B49"/>
                </a:solidFill>
                <a:latin typeface="Raleway"/>
                <a:cs typeface="Raleway"/>
              </a:rPr>
              <a:t>dans</a:t>
            </a:r>
            <a:r>
              <a:rPr lang="en-US" sz="1000" b="1" dirty="0">
                <a:solidFill>
                  <a:srgbClr val="484B49"/>
                </a:solidFill>
                <a:latin typeface="Raleway"/>
                <a:cs typeface="Raleway"/>
              </a:rPr>
              <a:t> le temps.</a:t>
            </a:r>
          </a:p>
        </p:txBody>
      </p:sp>
      <p:cxnSp>
        <p:nvCxnSpPr>
          <p:cNvPr id="14" name="Straight Connector 13"/>
          <p:cNvCxnSpPr/>
          <p:nvPr/>
        </p:nvCxnSpPr>
        <p:spPr>
          <a:xfrm flipV="1">
            <a:off x="4166680" y="1434969"/>
            <a:ext cx="0" cy="245754"/>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15" name="TextBox 14"/>
          <p:cNvSpPr txBox="1"/>
          <p:nvPr/>
        </p:nvSpPr>
        <p:spPr>
          <a:xfrm>
            <a:off x="3972124" y="902910"/>
            <a:ext cx="1124089" cy="532453"/>
          </a:xfrm>
          <a:prstGeom prst="rect">
            <a:avLst/>
          </a:prstGeom>
          <a:noFill/>
        </p:spPr>
        <p:txBody>
          <a:bodyPr wrap="square" rtlCol="0">
            <a:spAutoFit/>
          </a:bodyPr>
          <a:lstStyle/>
          <a:p>
            <a:pPr>
              <a:lnSpc>
                <a:spcPct val="120000"/>
              </a:lnSpc>
            </a:pPr>
            <a:r>
              <a:rPr lang="en-US" sz="600" dirty="0" smtClean="0">
                <a:solidFill>
                  <a:srgbClr val="484B49"/>
                </a:solidFill>
                <a:latin typeface="Raleway"/>
                <a:cs typeface="Raleway"/>
              </a:rPr>
              <a:t>Stimulation </a:t>
            </a:r>
            <a:r>
              <a:rPr lang="en-US" sz="600" dirty="0">
                <a:solidFill>
                  <a:srgbClr val="484B49"/>
                </a:solidFill>
                <a:latin typeface="Raleway"/>
                <a:cs typeface="Raleway"/>
              </a:rPr>
              <a:t>du </a:t>
            </a:r>
            <a:r>
              <a:rPr lang="en-US" sz="600" dirty="0" err="1">
                <a:solidFill>
                  <a:srgbClr val="484B49"/>
                </a:solidFill>
                <a:latin typeface="Raleway"/>
                <a:cs typeface="Raleway"/>
              </a:rPr>
              <a:t>langage</a:t>
            </a:r>
            <a:r>
              <a:rPr lang="en-US" sz="600" dirty="0">
                <a:solidFill>
                  <a:srgbClr val="484B49"/>
                </a:solidFill>
                <a:latin typeface="Raleway"/>
                <a:cs typeface="Raleway"/>
              </a:rPr>
              <a:t>, </a:t>
            </a:r>
            <a:br>
              <a:rPr lang="en-US" sz="600" dirty="0">
                <a:solidFill>
                  <a:srgbClr val="484B49"/>
                </a:solidFill>
                <a:latin typeface="Raleway"/>
                <a:cs typeface="Raleway"/>
              </a:rPr>
            </a:br>
            <a:r>
              <a:rPr lang="en-US" sz="600" dirty="0">
                <a:solidFill>
                  <a:srgbClr val="484B49"/>
                </a:solidFill>
                <a:latin typeface="Raleway"/>
                <a:cs typeface="Raleway"/>
              </a:rPr>
              <a:t>des </a:t>
            </a:r>
            <a:r>
              <a:rPr lang="en-US" sz="600" dirty="0" err="1">
                <a:solidFill>
                  <a:srgbClr val="484B49"/>
                </a:solidFill>
                <a:latin typeface="Raleway"/>
                <a:cs typeface="Raleway"/>
              </a:rPr>
              <a:t>habiletés</a:t>
            </a:r>
            <a:r>
              <a:rPr lang="en-US" sz="600" dirty="0">
                <a:solidFill>
                  <a:srgbClr val="484B49"/>
                </a:solidFill>
                <a:latin typeface="Raleway"/>
                <a:cs typeface="Raleway"/>
              </a:rPr>
              <a:t> </a:t>
            </a:r>
            <a:r>
              <a:rPr lang="en-US" sz="600" dirty="0" err="1">
                <a:solidFill>
                  <a:srgbClr val="484B49"/>
                </a:solidFill>
                <a:latin typeface="Raleway"/>
                <a:cs typeface="Raleway"/>
              </a:rPr>
              <a:t>cognitives</a:t>
            </a:r>
            <a:r>
              <a:rPr lang="en-US" sz="600" dirty="0">
                <a:solidFill>
                  <a:srgbClr val="484B49"/>
                </a:solidFill>
                <a:latin typeface="Raleway"/>
                <a:cs typeface="Raleway"/>
              </a:rPr>
              <a:t> </a:t>
            </a:r>
            <a:br>
              <a:rPr lang="en-US" sz="600" dirty="0">
                <a:solidFill>
                  <a:srgbClr val="484B49"/>
                </a:solidFill>
                <a:latin typeface="Raleway"/>
                <a:cs typeface="Raleway"/>
              </a:rPr>
            </a:br>
            <a:r>
              <a:rPr lang="en-US" sz="600" dirty="0">
                <a:solidFill>
                  <a:srgbClr val="484B49"/>
                </a:solidFill>
                <a:latin typeface="Raleway"/>
                <a:cs typeface="Raleway"/>
              </a:rPr>
              <a:t>et des </a:t>
            </a:r>
            <a:r>
              <a:rPr lang="en-US" sz="600" dirty="0" err="1">
                <a:solidFill>
                  <a:srgbClr val="484B49"/>
                </a:solidFill>
                <a:latin typeface="Raleway"/>
                <a:cs typeface="Raleway"/>
              </a:rPr>
              <a:t>compétences</a:t>
            </a:r>
            <a:r>
              <a:rPr lang="en-US" sz="600" dirty="0">
                <a:solidFill>
                  <a:srgbClr val="484B49"/>
                </a:solidFill>
                <a:latin typeface="Raleway"/>
                <a:cs typeface="Raleway"/>
              </a:rPr>
              <a:t> </a:t>
            </a:r>
            <a:r>
              <a:rPr lang="en-US" sz="600" dirty="0" err="1">
                <a:solidFill>
                  <a:srgbClr val="484B49"/>
                </a:solidFill>
                <a:latin typeface="Raleway"/>
                <a:cs typeface="Raleway"/>
              </a:rPr>
              <a:t>sociales</a:t>
            </a:r>
            <a:r>
              <a:rPr lang="en-US" sz="600" dirty="0">
                <a:solidFill>
                  <a:srgbClr val="484B49"/>
                </a:solidFill>
                <a:latin typeface="Raleway"/>
                <a:cs typeface="Raleway"/>
              </a:rPr>
              <a:t> </a:t>
            </a:r>
            <a:r>
              <a:rPr lang="en-US" sz="600" dirty="0" smtClean="0">
                <a:solidFill>
                  <a:srgbClr val="484B49"/>
                </a:solidFill>
                <a:latin typeface="Raleway"/>
                <a:cs typeface="Raleway"/>
              </a:rPr>
              <a:t>et </a:t>
            </a:r>
            <a:r>
              <a:rPr lang="en-US" sz="600" dirty="0" err="1">
                <a:solidFill>
                  <a:srgbClr val="484B49"/>
                </a:solidFill>
                <a:latin typeface="Raleway"/>
                <a:cs typeface="Raleway"/>
              </a:rPr>
              <a:t>émotionnelles</a:t>
            </a:r>
            <a:r>
              <a:rPr lang="en-US" sz="600" dirty="0">
                <a:solidFill>
                  <a:srgbClr val="484B49"/>
                </a:solidFill>
                <a:latin typeface="Raleway"/>
                <a:cs typeface="Raleway"/>
              </a:rPr>
              <a:t> </a:t>
            </a:r>
          </a:p>
        </p:txBody>
      </p:sp>
      <p:sp>
        <p:nvSpPr>
          <p:cNvPr id="16" name="TextBox 15"/>
          <p:cNvSpPr txBox="1"/>
          <p:nvPr/>
        </p:nvSpPr>
        <p:spPr>
          <a:xfrm>
            <a:off x="5258340" y="908314"/>
            <a:ext cx="1623850" cy="812530"/>
          </a:xfrm>
          <a:prstGeom prst="rect">
            <a:avLst/>
          </a:prstGeom>
          <a:noFill/>
        </p:spPr>
        <p:txBody>
          <a:bodyPr wrap="square" rtlCol="0">
            <a:spAutoFit/>
          </a:bodyPr>
          <a:lstStyle/>
          <a:p>
            <a:pPr>
              <a:lnSpc>
                <a:spcPct val="120000"/>
              </a:lnSpc>
            </a:pPr>
            <a:r>
              <a:rPr lang="en-US" sz="600" dirty="0">
                <a:solidFill>
                  <a:schemeClr val="tx2"/>
                </a:solidFill>
                <a:latin typeface="Raleway"/>
                <a:cs typeface="Raleway"/>
              </a:rPr>
              <a:t>Diminution chez </a:t>
            </a:r>
            <a:r>
              <a:rPr lang="en-US" sz="600" dirty="0" smtClean="0">
                <a:solidFill>
                  <a:schemeClr val="tx2"/>
                </a:solidFill>
                <a:latin typeface="Raleway"/>
                <a:cs typeface="Raleway"/>
              </a:rPr>
              <a:t>les </a:t>
            </a:r>
            <a:r>
              <a:rPr lang="en-US" sz="600" dirty="0">
                <a:solidFill>
                  <a:schemeClr val="tx2"/>
                </a:solidFill>
                <a:latin typeface="Raleway"/>
                <a:cs typeface="Raleway"/>
              </a:rPr>
              <a:t>tout-</a:t>
            </a:r>
            <a:r>
              <a:rPr lang="en-US" sz="600" dirty="0" err="1">
                <a:solidFill>
                  <a:schemeClr val="tx2"/>
                </a:solidFill>
                <a:latin typeface="Raleway"/>
                <a:cs typeface="Raleway"/>
              </a:rPr>
              <a:t>petits</a:t>
            </a:r>
            <a:r>
              <a:rPr lang="en-US" sz="600" dirty="0">
                <a:solidFill>
                  <a:schemeClr val="tx2"/>
                </a:solidFill>
                <a:latin typeface="Raleway"/>
                <a:cs typeface="Raleway"/>
              </a:rPr>
              <a:t> </a:t>
            </a:r>
            <a:r>
              <a:rPr lang="en-US" sz="600" dirty="0" smtClean="0">
                <a:solidFill>
                  <a:schemeClr val="tx2"/>
                </a:solidFill>
                <a:latin typeface="Raleway"/>
                <a:cs typeface="Raleway"/>
              </a:rPr>
              <a:t/>
            </a:r>
            <a:br>
              <a:rPr lang="en-US" sz="600" dirty="0" smtClean="0">
                <a:solidFill>
                  <a:schemeClr val="tx2"/>
                </a:solidFill>
                <a:latin typeface="Raleway"/>
                <a:cs typeface="Raleway"/>
              </a:rPr>
            </a:br>
            <a:r>
              <a:rPr lang="en-US" sz="600" dirty="0" smtClean="0">
                <a:solidFill>
                  <a:schemeClr val="tx2"/>
                </a:solidFill>
                <a:latin typeface="Raleway"/>
                <a:cs typeface="Raleway"/>
              </a:rPr>
              <a:t>de </a:t>
            </a:r>
            <a:r>
              <a:rPr lang="en-US" sz="600" dirty="0" err="1">
                <a:solidFill>
                  <a:schemeClr val="tx2"/>
                </a:solidFill>
                <a:latin typeface="Raleway"/>
                <a:cs typeface="Raleway"/>
              </a:rPr>
              <a:t>problèmes</a:t>
            </a:r>
            <a:r>
              <a:rPr lang="en-US" sz="600" dirty="0">
                <a:solidFill>
                  <a:schemeClr val="tx2"/>
                </a:solidFill>
                <a:latin typeface="Raleway"/>
                <a:cs typeface="Raleway"/>
              </a:rPr>
              <a:t> </a:t>
            </a:r>
            <a:r>
              <a:rPr lang="en-US" sz="600" dirty="0" err="1">
                <a:solidFill>
                  <a:schemeClr val="tx2"/>
                </a:solidFill>
                <a:latin typeface="Raleway"/>
                <a:cs typeface="Raleway"/>
              </a:rPr>
              <a:t>comme</a:t>
            </a:r>
            <a:r>
              <a:rPr lang="en-US" sz="600" dirty="0">
                <a:solidFill>
                  <a:schemeClr val="tx2"/>
                </a:solidFill>
                <a:latin typeface="Raleway"/>
                <a:cs typeface="Raleway"/>
              </a:rPr>
              <a:t> </a:t>
            </a:r>
            <a:r>
              <a:rPr lang="en-US" sz="600" dirty="0" err="1">
                <a:solidFill>
                  <a:schemeClr val="tx2"/>
                </a:solidFill>
                <a:latin typeface="Raleway"/>
                <a:cs typeface="Raleway"/>
              </a:rPr>
              <a:t>l’anxiété</a:t>
            </a:r>
            <a:r>
              <a:rPr lang="en-US" sz="600" dirty="0">
                <a:solidFill>
                  <a:schemeClr val="tx2"/>
                </a:solidFill>
                <a:latin typeface="Raleway"/>
                <a:cs typeface="Raleway"/>
              </a:rPr>
              <a:t>, </a:t>
            </a:r>
            <a:r>
              <a:rPr lang="en-US" sz="600" dirty="0" smtClean="0">
                <a:solidFill>
                  <a:schemeClr val="tx2"/>
                </a:solidFill>
                <a:latin typeface="Raleway"/>
                <a:cs typeface="Raleway"/>
              </a:rPr>
              <a:t/>
            </a:r>
            <a:br>
              <a:rPr lang="en-US" sz="600" dirty="0" smtClean="0">
                <a:solidFill>
                  <a:schemeClr val="tx2"/>
                </a:solidFill>
                <a:latin typeface="Raleway"/>
                <a:cs typeface="Raleway"/>
              </a:rPr>
            </a:br>
            <a:r>
              <a:rPr lang="en-US" sz="600" dirty="0" smtClean="0">
                <a:solidFill>
                  <a:schemeClr val="tx2"/>
                </a:solidFill>
                <a:latin typeface="Raleway"/>
                <a:cs typeface="Raleway"/>
              </a:rPr>
              <a:t>la </a:t>
            </a:r>
            <a:r>
              <a:rPr lang="en-US" sz="600" dirty="0" err="1">
                <a:solidFill>
                  <a:schemeClr val="tx2"/>
                </a:solidFill>
                <a:latin typeface="Raleway"/>
                <a:cs typeface="Raleway"/>
              </a:rPr>
              <a:t>dépression</a:t>
            </a:r>
            <a:r>
              <a:rPr lang="en-US" sz="600" dirty="0">
                <a:solidFill>
                  <a:schemeClr val="tx2"/>
                </a:solidFill>
                <a:latin typeface="Raleway"/>
                <a:cs typeface="Raleway"/>
              </a:rPr>
              <a:t>, le non-respect </a:t>
            </a:r>
            <a:r>
              <a:rPr lang="en-US" sz="600" dirty="0" smtClean="0">
                <a:solidFill>
                  <a:schemeClr val="tx2"/>
                </a:solidFill>
                <a:latin typeface="Raleway"/>
                <a:cs typeface="Raleway"/>
              </a:rPr>
              <a:t>des </a:t>
            </a:r>
            <a:r>
              <a:rPr lang="en-US" sz="600" dirty="0" err="1">
                <a:solidFill>
                  <a:schemeClr val="tx2"/>
                </a:solidFill>
                <a:latin typeface="Raleway"/>
                <a:cs typeface="Raleway"/>
              </a:rPr>
              <a:t>règles</a:t>
            </a:r>
            <a:r>
              <a:rPr lang="en-US" sz="600" dirty="0">
                <a:solidFill>
                  <a:schemeClr val="tx2"/>
                </a:solidFill>
                <a:latin typeface="Raleway"/>
                <a:cs typeface="Raleway"/>
              </a:rPr>
              <a:t> </a:t>
            </a:r>
            <a:r>
              <a:rPr lang="en-US" sz="600" dirty="0" err="1" smtClean="0">
                <a:solidFill>
                  <a:schemeClr val="tx2"/>
                </a:solidFill>
                <a:latin typeface="Raleway"/>
                <a:cs typeface="Raleway"/>
              </a:rPr>
              <a:t>ou</a:t>
            </a:r>
            <a:r>
              <a:rPr lang="en-US" sz="600" dirty="0" smtClean="0">
                <a:solidFill>
                  <a:schemeClr val="tx2"/>
                </a:solidFill>
                <a:latin typeface="Raleway"/>
                <a:cs typeface="Raleway"/>
              </a:rPr>
              <a:t> </a:t>
            </a:r>
            <a:r>
              <a:rPr lang="en-US" sz="600" dirty="0">
                <a:solidFill>
                  <a:schemeClr val="tx2"/>
                </a:solidFill>
                <a:latin typeface="Raleway"/>
                <a:cs typeface="Raleway"/>
              </a:rPr>
              <a:t>les </a:t>
            </a:r>
            <a:r>
              <a:rPr lang="en-US" sz="600" dirty="0" err="1">
                <a:solidFill>
                  <a:schemeClr val="tx2"/>
                </a:solidFill>
                <a:latin typeface="Raleway"/>
                <a:cs typeface="Raleway"/>
              </a:rPr>
              <a:t>comportements</a:t>
            </a:r>
            <a:r>
              <a:rPr lang="en-US" sz="600" dirty="0">
                <a:solidFill>
                  <a:schemeClr val="tx2"/>
                </a:solidFill>
                <a:latin typeface="Raleway"/>
                <a:cs typeface="Raleway"/>
              </a:rPr>
              <a:t> </a:t>
            </a:r>
            <a:r>
              <a:rPr lang="en-US" sz="600" dirty="0" err="1">
                <a:solidFill>
                  <a:schemeClr val="tx2"/>
                </a:solidFill>
                <a:latin typeface="Raleway"/>
                <a:cs typeface="Raleway"/>
              </a:rPr>
              <a:t>agressifs</a:t>
            </a:r>
            <a:endParaRPr lang="en-US" sz="600" dirty="0">
              <a:solidFill>
                <a:schemeClr val="tx2"/>
              </a:solidFill>
              <a:latin typeface="Raleway"/>
              <a:cs typeface="Raleway"/>
            </a:endParaRPr>
          </a:p>
          <a:p>
            <a:endParaRPr lang="en-US" dirty="0">
              <a:latin typeface="Raleway ExtraBold"/>
            </a:endParaRPr>
          </a:p>
        </p:txBody>
      </p:sp>
      <p:cxnSp>
        <p:nvCxnSpPr>
          <p:cNvPr id="17" name="Straight Connector 16"/>
          <p:cNvCxnSpPr/>
          <p:nvPr/>
        </p:nvCxnSpPr>
        <p:spPr>
          <a:xfrm flipV="1">
            <a:off x="5637718" y="1434969"/>
            <a:ext cx="0" cy="381941"/>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24" name="TextBox 23"/>
          <p:cNvSpPr txBox="1"/>
          <p:nvPr/>
        </p:nvSpPr>
        <p:spPr>
          <a:xfrm>
            <a:off x="5922356" y="2169175"/>
            <a:ext cx="1685616" cy="421654"/>
          </a:xfrm>
          <a:prstGeom prst="rect">
            <a:avLst/>
          </a:prstGeom>
          <a:noFill/>
        </p:spPr>
        <p:txBody>
          <a:bodyPr wrap="square" rtlCol="0">
            <a:spAutoFit/>
          </a:bodyPr>
          <a:lstStyle/>
          <a:p>
            <a:pPr>
              <a:lnSpc>
                <a:spcPct val="120000"/>
              </a:lnSpc>
            </a:pPr>
            <a:r>
              <a:rPr lang="en-US" sz="600" dirty="0" err="1">
                <a:solidFill>
                  <a:schemeClr val="tx2"/>
                </a:solidFill>
                <a:latin typeface="Raleway"/>
                <a:cs typeface="Raleway"/>
              </a:rPr>
              <a:t>Meilleurs</a:t>
            </a:r>
            <a:r>
              <a:rPr lang="en-US" sz="600" dirty="0">
                <a:solidFill>
                  <a:schemeClr val="tx2"/>
                </a:solidFill>
                <a:latin typeface="Raleway"/>
                <a:cs typeface="Raleway"/>
              </a:rPr>
              <a:t> </a:t>
            </a:r>
            <a:r>
              <a:rPr lang="en-US" sz="600" dirty="0" err="1">
                <a:solidFill>
                  <a:schemeClr val="tx2"/>
                </a:solidFill>
                <a:latin typeface="Raleway"/>
                <a:cs typeface="Raleway"/>
              </a:rPr>
              <a:t>résultats</a:t>
            </a:r>
            <a:r>
              <a:rPr lang="en-US" sz="600" dirty="0">
                <a:solidFill>
                  <a:schemeClr val="tx2"/>
                </a:solidFill>
                <a:latin typeface="Raleway"/>
                <a:cs typeface="Raleway"/>
              </a:rPr>
              <a:t> </a:t>
            </a:r>
            <a:r>
              <a:rPr lang="en-US" sz="600" dirty="0" smtClean="0">
                <a:solidFill>
                  <a:schemeClr val="tx2"/>
                </a:solidFill>
                <a:latin typeface="Raleway"/>
                <a:cs typeface="Raleway"/>
              </a:rPr>
              <a:t>en </a:t>
            </a:r>
            <a:r>
              <a:rPr lang="en-US" sz="600" dirty="0">
                <a:solidFill>
                  <a:schemeClr val="tx2"/>
                </a:solidFill>
                <a:latin typeface="Raleway"/>
                <a:cs typeface="Raleway"/>
              </a:rPr>
              <a:t>lecture, en </a:t>
            </a:r>
            <a:r>
              <a:rPr lang="en-US" sz="600" dirty="0" err="1">
                <a:solidFill>
                  <a:schemeClr val="tx2"/>
                </a:solidFill>
                <a:latin typeface="Raleway"/>
                <a:cs typeface="Raleway"/>
              </a:rPr>
              <a:t>écriture</a:t>
            </a:r>
            <a:r>
              <a:rPr lang="en-US" sz="600" dirty="0">
                <a:solidFill>
                  <a:schemeClr val="tx2"/>
                </a:solidFill>
                <a:latin typeface="Raleway"/>
                <a:cs typeface="Raleway"/>
              </a:rPr>
              <a:t> </a:t>
            </a:r>
          </a:p>
          <a:p>
            <a:pPr>
              <a:lnSpc>
                <a:spcPct val="120000"/>
              </a:lnSpc>
            </a:pPr>
            <a:r>
              <a:rPr lang="en-US" sz="600" dirty="0" smtClean="0">
                <a:solidFill>
                  <a:schemeClr val="tx2"/>
                </a:solidFill>
                <a:latin typeface="Raleway"/>
                <a:cs typeface="Raleway"/>
              </a:rPr>
              <a:t>et </a:t>
            </a:r>
            <a:r>
              <a:rPr lang="en-US" sz="600" dirty="0">
                <a:solidFill>
                  <a:schemeClr val="tx2"/>
                </a:solidFill>
                <a:latin typeface="Raleway"/>
                <a:cs typeface="Raleway"/>
              </a:rPr>
              <a:t>en </a:t>
            </a:r>
            <a:r>
              <a:rPr lang="en-US" sz="600" dirty="0" err="1">
                <a:solidFill>
                  <a:schemeClr val="tx2"/>
                </a:solidFill>
                <a:latin typeface="Raleway"/>
                <a:cs typeface="Raleway"/>
              </a:rPr>
              <a:t>mathématiques</a:t>
            </a:r>
            <a:r>
              <a:rPr lang="en-US" sz="600" dirty="0">
                <a:solidFill>
                  <a:schemeClr val="tx2"/>
                </a:solidFill>
                <a:latin typeface="Raleway"/>
                <a:cs typeface="Raleway"/>
              </a:rPr>
              <a:t> </a:t>
            </a:r>
            <a:r>
              <a:rPr lang="en-US" sz="600" dirty="0" err="1">
                <a:solidFill>
                  <a:schemeClr val="tx2"/>
                </a:solidFill>
                <a:latin typeface="Raleway"/>
                <a:cs typeface="Raleway"/>
              </a:rPr>
              <a:t>à</a:t>
            </a:r>
            <a:r>
              <a:rPr lang="en-US" sz="600" dirty="0">
                <a:solidFill>
                  <a:schemeClr val="tx2"/>
                </a:solidFill>
                <a:latin typeface="Raleway"/>
                <a:cs typeface="Raleway"/>
              </a:rPr>
              <a:t> </a:t>
            </a:r>
            <a:r>
              <a:rPr lang="en-US" sz="600" dirty="0" err="1">
                <a:solidFill>
                  <a:schemeClr val="tx2"/>
                </a:solidFill>
                <a:latin typeface="Raleway"/>
                <a:cs typeface="Raleway"/>
              </a:rPr>
              <a:t>l’âge</a:t>
            </a:r>
            <a:r>
              <a:rPr lang="en-US" sz="600" dirty="0">
                <a:solidFill>
                  <a:schemeClr val="tx2"/>
                </a:solidFill>
                <a:latin typeface="Raleway"/>
                <a:cs typeface="Raleway"/>
              </a:rPr>
              <a:t> de 12 </a:t>
            </a:r>
            <a:r>
              <a:rPr lang="en-US" sz="600" dirty="0" err="1" smtClean="0">
                <a:solidFill>
                  <a:schemeClr val="tx2"/>
                </a:solidFill>
                <a:latin typeface="Raleway"/>
                <a:cs typeface="Raleway"/>
              </a:rPr>
              <a:t>ans</a:t>
            </a:r>
            <a:r>
              <a:rPr lang="en-US" sz="600" dirty="0">
                <a:solidFill>
                  <a:schemeClr val="tx2"/>
                </a:solidFill>
                <a:latin typeface="Raleway"/>
                <a:cs typeface="Raleway"/>
              </a:rPr>
              <a:t> </a:t>
            </a:r>
            <a:r>
              <a:rPr lang="en-US" sz="600" dirty="0" smtClean="0">
                <a:solidFill>
                  <a:schemeClr val="tx2"/>
                </a:solidFill>
                <a:latin typeface="Raleway"/>
                <a:cs typeface="Raleway"/>
              </a:rPr>
              <a:t>chez </a:t>
            </a:r>
            <a:r>
              <a:rPr lang="en-US" sz="600" dirty="0">
                <a:solidFill>
                  <a:schemeClr val="tx2"/>
                </a:solidFill>
                <a:latin typeface="Raleway"/>
                <a:cs typeface="Raleway"/>
              </a:rPr>
              <a:t>les </a:t>
            </a:r>
            <a:r>
              <a:rPr lang="en-US" sz="600" dirty="0" err="1">
                <a:solidFill>
                  <a:schemeClr val="tx2"/>
                </a:solidFill>
                <a:latin typeface="Raleway"/>
                <a:cs typeface="Raleway"/>
              </a:rPr>
              <a:t>enfants</a:t>
            </a:r>
            <a:r>
              <a:rPr lang="en-US" sz="600" dirty="0">
                <a:solidFill>
                  <a:schemeClr val="tx2"/>
                </a:solidFill>
                <a:latin typeface="Raleway"/>
                <a:cs typeface="Raleway"/>
              </a:rPr>
              <a:t> de </a:t>
            </a:r>
            <a:r>
              <a:rPr lang="en-US" sz="600" dirty="0" err="1">
                <a:solidFill>
                  <a:schemeClr val="tx2"/>
                </a:solidFill>
                <a:latin typeface="Raleway"/>
                <a:cs typeface="Raleway"/>
              </a:rPr>
              <a:t>milieux</a:t>
            </a:r>
            <a:r>
              <a:rPr lang="en-US" sz="600" dirty="0">
                <a:solidFill>
                  <a:schemeClr val="tx2"/>
                </a:solidFill>
                <a:latin typeface="Raleway"/>
                <a:cs typeface="Raleway"/>
              </a:rPr>
              <a:t> </a:t>
            </a:r>
            <a:r>
              <a:rPr lang="en-US" sz="600" dirty="0" err="1" smtClean="0">
                <a:solidFill>
                  <a:schemeClr val="tx2"/>
                </a:solidFill>
                <a:latin typeface="Raleway"/>
                <a:cs typeface="Raleway"/>
              </a:rPr>
              <a:t>défavorisés</a:t>
            </a:r>
            <a:endParaRPr lang="en-US" sz="600" dirty="0">
              <a:solidFill>
                <a:schemeClr val="tx2"/>
              </a:solidFill>
              <a:latin typeface="Raleway"/>
              <a:cs typeface="Raleway"/>
            </a:endParaRPr>
          </a:p>
        </p:txBody>
      </p:sp>
      <p:cxnSp>
        <p:nvCxnSpPr>
          <p:cNvPr id="26" name="Straight Connector 25"/>
          <p:cNvCxnSpPr/>
          <p:nvPr/>
        </p:nvCxnSpPr>
        <p:spPr>
          <a:xfrm>
            <a:off x="5777149" y="2502170"/>
            <a:ext cx="197713"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V="1">
            <a:off x="3815177" y="2410821"/>
            <a:ext cx="0" cy="245754"/>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0" name="Straight Connector 29"/>
          <p:cNvCxnSpPr/>
          <p:nvPr/>
        </p:nvCxnSpPr>
        <p:spPr>
          <a:xfrm flipV="1">
            <a:off x="3048438" y="2410821"/>
            <a:ext cx="0" cy="368631"/>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1" name="Straight Connector 30"/>
          <p:cNvCxnSpPr/>
          <p:nvPr/>
        </p:nvCxnSpPr>
        <p:spPr>
          <a:xfrm>
            <a:off x="2484597" y="3437054"/>
            <a:ext cx="197713"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2429773" y="4036003"/>
            <a:ext cx="561310" cy="0"/>
          </a:xfrm>
          <a:prstGeom prst="line">
            <a:avLst/>
          </a:prstGeom>
          <a:ln w="6350" cmpd="sng">
            <a:solidFill>
              <a:srgbClr val="BE605A"/>
            </a:solidFill>
          </a:ln>
          <a:effectLst/>
        </p:spPr>
        <p:style>
          <a:lnRef idx="2">
            <a:schemeClr val="accent1"/>
          </a:lnRef>
          <a:fillRef idx="0">
            <a:schemeClr val="accent1"/>
          </a:fillRef>
          <a:effectRef idx="1">
            <a:schemeClr val="accent1"/>
          </a:effectRef>
          <a:fontRef idx="minor">
            <a:schemeClr val="tx1"/>
          </a:fontRef>
        </p:style>
      </p:cxnSp>
      <p:cxnSp>
        <p:nvCxnSpPr>
          <p:cNvPr id="34" name="Straight Connector 33"/>
          <p:cNvCxnSpPr>
            <a:endCxn id="45" idx="2"/>
          </p:cNvCxnSpPr>
          <p:nvPr/>
        </p:nvCxnSpPr>
        <p:spPr>
          <a:xfrm flipH="1" flipV="1">
            <a:off x="3881388" y="3785433"/>
            <a:ext cx="158" cy="277136"/>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5" name="Straight Connector 34"/>
          <p:cNvCxnSpPr>
            <a:endCxn id="46" idx="2"/>
          </p:cNvCxnSpPr>
          <p:nvPr/>
        </p:nvCxnSpPr>
        <p:spPr>
          <a:xfrm flipH="1" flipV="1">
            <a:off x="4798847" y="3902241"/>
            <a:ext cx="1196" cy="162442"/>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6" name="Straight Connector 35"/>
          <p:cNvCxnSpPr/>
          <p:nvPr/>
        </p:nvCxnSpPr>
        <p:spPr>
          <a:xfrm flipV="1">
            <a:off x="6783701" y="3931047"/>
            <a:ext cx="0" cy="133635"/>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flipV="1">
            <a:off x="7607972" y="3740875"/>
            <a:ext cx="0" cy="326182"/>
          </a:xfrm>
          <a:prstGeom prst="line">
            <a:avLst/>
          </a:prstGeom>
          <a:ln w="6350" cmpd="sng">
            <a:solidFill>
              <a:srgbClr val="BE605A"/>
            </a:solidFill>
          </a:ln>
        </p:spPr>
        <p:style>
          <a:lnRef idx="1">
            <a:schemeClr val="dk1"/>
          </a:lnRef>
          <a:fillRef idx="0">
            <a:schemeClr val="dk1"/>
          </a:fillRef>
          <a:effectRef idx="0">
            <a:schemeClr val="dk1"/>
          </a:effectRef>
          <a:fontRef idx="minor">
            <a:schemeClr val="tx1"/>
          </a:fontRef>
        </p:style>
      </p:cxnSp>
      <p:sp>
        <p:nvSpPr>
          <p:cNvPr id="38" name="TextBox 37"/>
          <p:cNvSpPr txBox="1"/>
          <p:nvPr/>
        </p:nvSpPr>
        <p:spPr>
          <a:xfrm>
            <a:off x="3119354" y="1966843"/>
            <a:ext cx="1269802" cy="421654"/>
          </a:xfrm>
          <a:prstGeom prst="rect">
            <a:avLst/>
          </a:prstGeom>
          <a:noFill/>
        </p:spPr>
        <p:txBody>
          <a:bodyPr wrap="square" rtlCol="0">
            <a:spAutoFit/>
          </a:bodyPr>
          <a:lstStyle/>
          <a:p>
            <a:pPr algn="ctr">
              <a:lnSpc>
                <a:spcPct val="120000"/>
              </a:lnSpc>
            </a:pPr>
            <a:r>
              <a:rPr lang="en-US" sz="600" dirty="0">
                <a:solidFill>
                  <a:schemeClr val="tx2"/>
                </a:solidFill>
                <a:latin typeface="Raleway"/>
                <a:cs typeface="Raleway"/>
              </a:rPr>
              <a:t>Diminution de la proportion </a:t>
            </a:r>
            <a:r>
              <a:rPr lang="en-US" sz="600" dirty="0" err="1">
                <a:solidFill>
                  <a:schemeClr val="tx2"/>
                </a:solidFill>
                <a:latin typeface="Raleway"/>
                <a:cs typeface="Raleway"/>
              </a:rPr>
              <a:t>d’enfants</a:t>
            </a:r>
            <a:r>
              <a:rPr lang="en-US" sz="600" dirty="0">
                <a:solidFill>
                  <a:schemeClr val="tx2"/>
                </a:solidFill>
                <a:latin typeface="Raleway"/>
                <a:cs typeface="Raleway"/>
              </a:rPr>
              <a:t> </a:t>
            </a:r>
            <a:r>
              <a:rPr lang="en-US" sz="600" dirty="0" err="1" smtClean="0">
                <a:solidFill>
                  <a:schemeClr val="tx2"/>
                </a:solidFill>
                <a:latin typeface="Raleway"/>
                <a:cs typeface="Raleway"/>
              </a:rPr>
              <a:t>ayant</a:t>
            </a:r>
            <a:r>
              <a:rPr lang="en-US" sz="600" dirty="0" smtClean="0">
                <a:solidFill>
                  <a:schemeClr val="tx2"/>
                </a:solidFill>
                <a:latin typeface="Raleway"/>
                <a:cs typeface="Raleway"/>
              </a:rPr>
              <a:t> </a:t>
            </a:r>
            <a:r>
              <a:rPr lang="en-US" sz="600" dirty="0" err="1">
                <a:solidFill>
                  <a:schemeClr val="tx2"/>
                </a:solidFill>
                <a:latin typeface="Raleway"/>
                <a:cs typeface="Raleway"/>
              </a:rPr>
              <a:t>besoin</a:t>
            </a:r>
            <a:r>
              <a:rPr lang="en-US" sz="600" dirty="0">
                <a:solidFill>
                  <a:schemeClr val="tx2"/>
                </a:solidFill>
                <a:latin typeface="Raleway"/>
                <a:cs typeface="Raleway"/>
              </a:rPr>
              <a:t> </a:t>
            </a:r>
            <a:r>
              <a:rPr lang="en-US" sz="600" dirty="0" smtClean="0">
                <a:solidFill>
                  <a:schemeClr val="tx2"/>
                </a:solidFill>
                <a:latin typeface="Raleway"/>
                <a:cs typeface="Raleway"/>
              </a:rPr>
              <a:t/>
            </a:r>
            <a:br>
              <a:rPr lang="en-US" sz="600" dirty="0" smtClean="0">
                <a:solidFill>
                  <a:schemeClr val="tx2"/>
                </a:solidFill>
                <a:latin typeface="Raleway"/>
                <a:cs typeface="Raleway"/>
              </a:rPr>
            </a:br>
            <a:r>
              <a:rPr lang="en-US" sz="600" dirty="0" smtClean="0">
                <a:solidFill>
                  <a:schemeClr val="tx2"/>
                </a:solidFill>
                <a:latin typeface="Raleway"/>
                <a:cs typeface="Raleway"/>
              </a:rPr>
              <a:t>de </a:t>
            </a:r>
            <a:r>
              <a:rPr lang="en-US" sz="600" dirty="0">
                <a:solidFill>
                  <a:schemeClr val="tx2"/>
                </a:solidFill>
                <a:latin typeface="Raleway"/>
                <a:cs typeface="Raleway"/>
              </a:rPr>
              <a:t>services </a:t>
            </a:r>
            <a:r>
              <a:rPr lang="en-US" sz="600" dirty="0" err="1">
                <a:solidFill>
                  <a:schemeClr val="tx2"/>
                </a:solidFill>
                <a:latin typeface="Raleway"/>
                <a:cs typeface="Raleway"/>
              </a:rPr>
              <a:t>spécialisés</a:t>
            </a:r>
            <a:endParaRPr lang="en-US" sz="600" dirty="0">
              <a:solidFill>
                <a:schemeClr val="tx2"/>
              </a:solidFill>
              <a:latin typeface="Raleway"/>
              <a:cs typeface="Raleway"/>
            </a:endParaRPr>
          </a:p>
        </p:txBody>
      </p:sp>
      <p:sp>
        <p:nvSpPr>
          <p:cNvPr id="39" name="TextBox 38"/>
          <p:cNvSpPr txBox="1"/>
          <p:nvPr/>
        </p:nvSpPr>
        <p:spPr>
          <a:xfrm>
            <a:off x="2478313" y="2100464"/>
            <a:ext cx="736602" cy="310854"/>
          </a:xfrm>
          <a:prstGeom prst="rect">
            <a:avLst/>
          </a:prstGeom>
          <a:noFill/>
        </p:spPr>
        <p:txBody>
          <a:bodyPr wrap="square" rtlCol="0">
            <a:spAutoFit/>
          </a:bodyPr>
          <a:lstStyle/>
          <a:p>
            <a:pPr>
              <a:lnSpc>
                <a:spcPct val="120000"/>
              </a:lnSpc>
            </a:pPr>
            <a:r>
              <a:rPr lang="en-US" sz="600" dirty="0" err="1" smtClean="0">
                <a:solidFill>
                  <a:schemeClr val="tx2"/>
                </a:solidFill>
                <a:latin typeface="Raleway"/>
                <a:cs typeface="Raleway"/>
              </a:rPr>
              <a:t>Meilleurs</a:t>
            </a:r>
            <a:r>
              <a:rPr lang="en-US" sz="600" dirty="0" smtClean="0">
                <a:solidFill>
                  <a:schemeClr val="tx2"/>
                </a:solidFill>
                <a:latin typeface="Raleway"/>
                <a:cs typeface="Raleway"/>
              </a:rPr>
              <a:t> </a:t>
            </a:r>
            <a:r>
              <a:rPr lang="en-US" sz="600" dirty="0" err="1" smtClean="0">
                <a:solidFill>
                  <a:schemeClr val="tx2"/>
                </a:solidFill>
                <a:latin typeface="Raleway"/>
                <a:cs typeface="Raleway"/>
              </a:rPr>
              <a:t>taux</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smtClean="0">
                <a:solidFill>
                  <a:schemeClr val="tx2"/>
                </a:solidFill>
                <a:latin typeface="Raleway"/>
                <a:cs typeface="Raleway"/>
              </a:rPr>
              <a:t>de </a:t>
            </a:r>
            <a:r>
              <a:rPr lang="en-US" sz="600" dirty="0" err="1" smtClean="0">
                <a:solidFill>
                  <a:schemeClr val="tx2"/>
                </a:solidFill>
                <a:latin typeface="Raleway"/>
                <a:cs typeface="Raleway"/>
              </a:rPr>
              <a:t>diplomation</a:t>
            </a:r>
            <a:endParaRPr lang="en-US" sz="600" dirty="0">
              <a:solidFill>
                <a:schemeClr val="tx2"/>
              </a:solidFill>
              <a:latin typeface="Raleway"/>
              <a:cs typeface="Raleway"/>
            </a:endParaRPr>
          </a:p>
        </p:txBody>
      </p:sp>
      <p:sp>
        <p:nvSpPr>
          <p:cNvPr id="41" name="TextBox 40"/>
          <p:cNvSpPr txBox="1"/>
          <p:nvPr/>
        </p:nvSpPr>
        <p:spPr>
          <a:xfrm>
            <a:off x="1239759" y="3274594"/>
            <a:ext cx="1344373" cy="310854"/>
          </a:xfrm>
          <a:prstGeom prst="rect">
            <a:avLst/>
          </a:prstGeom>
          <a:noFill/>
        </p:spPr>
        <p:txBody>
          <a:bodyPr wrap="square" rtlCol="0">
            <a:spAutoFit/>
          </a:bodyPr>
          <a:lstStyle/>
          <a:p>
            <a:pPr>
              <a:lnSpc>
                <a:spcPct val="120000"/>
              </a:lnSpc>
            </a:pPr>
            <a:r>
              <a:rPr lang="en-US" sz="600" dirty="0" smtClean="0">
                <a:solidFill>
                  <a:schemeClr val="tx2"/>
                </a:solidFill>
                <a:latin typeface="Raleway"/>
                <a:cs typeface="Raleway"/>
              </a:rPr>
              <a:t>Diminution de la </a:t>
            </a:r>
            <a:r>
              <a:rPr lang="en-US" sz="600" dirty="0" err="1" smtClean="0">
                <a:solidFill>
                  <a:schemeClr val="tx2"/>
                </a:solidFill>
                <a:latin typeface="Raleway"/>
                <a:cs typeface="Raleway"/>
              </a:rPr>
              <a:t>consommation</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smtClean="0">
                <a:solidFill>
                  <a:schemeClr val="tx2"/>
                </a:solidFill>
                <a:latin typeface="Raleway"/>
                <a:cs typeface="Raleway"/>
              </a:rPr>
              <a:t>de </a:t>
            </a:r>
            <a:r>
              <a:rPr lang="en-US" sz="600" dirty="0" err="1" smtClean="0">
                <a:solidFill>
                  <a:schemeClr val="tx2"/>
                </a:solidFill>
                <a:latin typeface="Raleway"/>
                <a:cs typeface="Raleway"/>
              </a:rPr>
              <a:t>médicaments</a:t>
            </a:r>
            <a:r>
              <a:rPr lang="en-US" sz="600" dirty="0" smtClean="0">
                <a:solidFill>
                  <a:schemeClr val="tx2"/>
                </a:solidFill>
                <a:latin typeface="Raleway"/>
                <a:cs typeface="Raleway"/>
              </a:rPr>
              <a:t> </a:t>
            </a:r>
            <a:r>
              <a:rPr lang="en-US" sz="600" dirty="0" err="1" smtClean="0">
                <a:solidFill>
                  <a:schemeClr val="tx2"/>
                </a:solidFill>
                <a:latin typeface="Raleway"/>
                <a:cs typeface="Raleway"/>
              </a:rPr>
              <a:t>ou</a:t>
            </a:r>
            <a:r>
              <a:rPr lang="en-US" sz="600" dirty="0" smtClean="0">
                <a:solidFill>
                  <a:schemeClr val="tx2"/>
                </a:solidFill>
                <a:latin typeface="Raleway"/>
                <a:cs typeface="Raleway"/>
              </a:rPr>
              <a:t> de drogues</a:t>
            </a:r>
            <a:endParaRPr lang="en-US" sz="600" dirty="0">
              <a:solidFill>
                <a:schemeClr val="tx2"/>
              </a:solidFill>
              <a:latin typeface="Raleway"/>
              <a:cs typeface="Raleway"/>
            </a:endParaRPr>
          </a:p>
        </p:txBody>
      </p:sp>
      <p:sp>
        <p:nvSpPr>
          <p:cNvPr id="42" name="TextBox 41"/>
          <p:cNvSpPr txBox="1"/>
          <p:nvPr/>
        </p:nvSpPr>
        <p:spPr>
          <a:xfrm>
            <a:off x="1352472" y="3931047"/>
            <a:ext cx="1231660" cy="184666"/>
          </a:xfrm>
          <a:prstGeom prst="rect">
            <a:avLst/>
          </a:prstGeom>
          <a:noFill/>
        </p:spPr>
        <p:txBody>
          <a:bodyPr wrap="square" rtlCol="0">
            <a:spAutoFit/>
          </a:bodyPr>
          <a:lstStyle/>
          <a:p>
            <a:r>
              <a:rPr lang="en-US" sz="600" dirty="0" smtClean="0">
                <a:solidFill>
                  <a:schemeClr val="tx2"/>
                </a:solidFill>
                <a:latin typeface="Raleway"/>
                <a:cs typeface="Raleway"/>
              </a:rPr>
              <a:t>Diminution de la </a:t>
            </a:r>
            <a:r>
              <a:rPr lang="en-US" sz="600" dirty="0" err="1" smtClean="0">
                <a:solidFill>
                  <a:schemeClr val="tx2"/>
                </a:solidFill>
                <a:latin typeface="Raleway"/>
                <a:cs typeface="Raleway"/>
              </a:rPr>
              <a:t>criminalité</a:t>
            </a:r>
            <a:endParaRPr lang="en-US" sz="600" dirty="0">
              <a:solidFill>
                <a:schemeClr val="tx2"/>
              </a:solidFill>
              <a:latin typeface="Raleway"/>
              <a:cs typeface="Raleway"/>
            </a:endParaRPr>
          </a:p>
        </p:txBody>
      </p:sp>
      <p:sp>
        <p:nvSpPr>
          <p:cNvPr id="45" name="TextBox 44"/>
          <p:cNvSpPr txBox="1"/>
          <p:nvPr/>
        </p:nvSpPr>
        <p:spPr>
          <a:xfrm>
            <a:off x="3434004" y="3606327"/>
            <a:ext cx="894767" cy="184666"/>
          </a:xfrm>
          <a:prstGeom prst="rect">
            <a:avLst/>
          </a:prstGeom>
          <a:noFill/>
        </p:spPr>
        <p:txBody>
          <a:bodyPr wrap="square" rtlCol="0">
            <a:spAutoFit/>
          </a:bodyPr>
          <a:lstStyle/>
          <a:p>
            <a:r>
              <a:rPr lang="en-US" sz="600" dirty="0" err="1" smtClean="0">
                <a:solidFill>
                  <a:schemeClr val="tx2"/>
                </a:solidFill>
                <a:latin typeface="Raleway"/>
                <a:cs typeface="Raleway"/>
              </a:rPr>
              <a:t>Revenu</a:t>
            </a:r>
            <a:r>
              <a:rPr lang="en-US" sz="600" dirty="0" smtClean="0">
                <a:solidFill>
                  <a:schemeClr val="tx2"/>
                </a:solidFill>
                <a:latin typeface="Raleway"/>
                <a:cs typeface="Raleway"/>
              </a:rPr>
              <a:t> plus </a:t>
            </a:r>
            <a:r>
              <a:rPr lang="en-US" sz="600" dirty="0" err="1" smtClean="0">
                <a:solidFill>
                  <a:schemeClr val="tx2"/>
                </a:solidFill>
                <a:latin typeface="Raleway"/>
                <a:cs typeface="Raleway"/>
              </a:rPr>
              <a:t>élevé</a:t>
            </a:r>
            <a:endParaRPr lang="en-US" sz="600" dirty="0">
              <a:solidFill>
                <a:schemeClr val="tx2"/>
              </a:solidFill>
              <a:latin typeface="Raleway"/>
              <a:cs typeface="Raleway"/>
            </a:endParaRPr>
          </a:p>
        </p:txBody>
      </p:sp>
      <p:sp>
        <p:nvSpPr>
          <p:cNvPr id="46" name="TextBox 45"/>
          <p:cNvSpPr txBox="1"/>
          <p:nvPr/>
        </p:nvSpPr>
        <p:spPr>
          <a:xfrm>
            <a:off x="4388531" y="3591387"/>
            <a:ext cx="820631" cy="310854"/>
          </a:xfrm>
          <a:prstGeom prst="rect">
            <a:avLst/>
          </a:prstGeom>
          <a:noFill/>
        </p:spPr>
        <p:txBody>
          <a:bodyPr wrap="square" rtlCol="0">
            <a:spAutoFit/>
          </a:bodyPr>
          <a:lstStyle/>
          <a:p>
            <a:pPr algn="ctr">
              <a:lnSpc>
                <a:spcPct val="120000"/>
              </a:lnSpc>
            </a:pPr>
            <a:r>
              <a:rPr lang="en-US" sz="600" dirty="0" err="1" smtClean="0">
                <a:solidFill>
                  <a:schemeClr val="tx2"/>
                </a:solidFill>
                <a:latin typeface="Raleway"/>
                <a:cs typeface="Raleway"/>
              </a:rPr>
              <a:t>Taux</a:t>
            </a:r>
            <a:r>
              <a:rPr lang="en-US" sz="600" dirty="0" smtClean="0">
                <a:solidFill>
                  <a:schemeClr val="tx2"/>
                </a:solidFill>
                <a:latin typeface="Raleway"/>
                <a:cs typeface="Raleway"/>
              </a:rPr>
              <a:t> de </a:t>
            </a:r>
            <a:r>
              <a:rPr lang="en-US" sz="600" dirty="0" err="1" smtClean="0">
                <a:solidFill>
                  <a:schemeClr val="tx2"/>
                </a:solidFill>
                <a:latin typeface="Raleway"/>
                <a:cs typeface="Raleway"/>
              </a:rPr>
              <a:t>chômage</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smtClean="0">
                <a:solidFill>
                  <a:schemeClr val="tx2"/>
                </a:solidFill>
                <a:latin typeface="Raleway"/>
                <a:cs typeface="Raleway"/>
              </a:rPr>
              <a:t>plus bas</a:t>
            </a:r>
            <a:endParaRPr lang="en-US" sz="600" dirty="0">
              <a:solidFill>
                <a:schemeClr val="tx2"/>
              </a:solidFill>
              <a:latin typeface="Raleway"/>
              <a:cs typeface="Raleway"/>
            </a:endParaRPr>
          </a:p>
        </p:txBody>
      </p:sp>
      <p:sp>
        <p:nvSpPr>
          <p:cNvPr id="49" name="TextBox 48"/>
          <p:cNvSpPr txBox="1"/>
          <p:nvPr/>
        </p:nvSpPr>
        <p:spPr>
          <a:xfrm>
            <a:off x="7447471" y="3430021"/>
            <a:ext cx="999181" cy="310854"/>
          </a:xfrm>
          <a:prstGeom prst="rect">
            <a:avLst/>
          </a:prstGeom>
          <a:noFill/>
        </p:spPr>
        <p:txBody>
          <a:bodyPr wrap="square" rtlCol="0">
            <a:spAutoFit/>
          </a:bodyPr>
          <a:lstStyle/>
          <a:p>
            <a:pPr>
              <a:lnSpc>
                <a:spcPct val="120000"/>
              </a:lnSpc>
            </a:pPr>
            <a:r>
              <a:rPr lang="en-US" sz="600" dirty="0" err="1" smtClean="0">
                <a:solidFill>
                  <a:schemeClr val="tx2"/>
                </a:solidFill>
                <a:latin typeface="Raleway"/>
                <a:cs typeface="Raleway"/>
              </a:rPr>
              <a:t>Meilleures</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smtClean="0">
                <a:solidFill>
                  <a:schemeClr val="tx2"/>
                </a:solidFill>
                <a:latin typeface="Raleway"/>
                <a:cs typeface="Raleway"/>
              </a:rPr>
              <a:t>relations </a:t>
            </a:r>
            <a:r>
              <a:rPr lang="en-US" sz="600" dirty="0" err="1" smtClean="0">
                <a:solidFill>
                  <a:schemeClr val="tx2"/>
                </a:solidFill>
                <a:latin typeface="Raleway"/>
                <a:cs typeface="Raleway"/>
              </a:rPr>
              <a:t>familiales</a:t>
            </a:r>
            <a:endParaRPr lang="en-US" sz="600" dirty="0">
              <a:solidFill>
                <a:schemeClr val="tx2"/>
              </a:solidFill>
              <a:latin typeface="Raleway"/>
              <a:cs typeface="Raleway"/>
            </a:endParaRPr>
          </a:p>
        </p:txBody>
      </p:sp>
      <p:sp>
        <p:nvSpPr>
          <p:cNvPr id="50" name="TextBox 49"/>
          <p:cNvSpPr txBox="1"/>
          <p:nvPr/>
        </p:nvSpPr>
        <p:spPr>
          <a:xfrm>
            <a:off x="6570452" y="3191371"/>
            <a:ext cx="877019" cy="754053"/>
          </a:xfrm>
          <a:prstGeom prst="rect">
            <a:avLst/>
          </a:prstGeom>
          <a:noFill/>
        </p:spPr>
        <p:txBody>
          <a:bodyPr wrap="square" rtlCol="0">
            <a:spAutoFit/>
          </a:bodyPr>
          <a:lstStyle/>
          <a:p>
            <a:pPr>
              <a:lnSpc>
                <a:spcPct val="120000"/>
              </a:lnSpc>
            </a:pPr>
            <a:r>
              <a:rPr lang="en-US" sz="600" dirty="0" smtClean="0">
                <a:solidFill>
                  <a:schemeClr val="tx2"/>
                </a:solidFill>
                <a:latin typeface="Raleway"/>
                <a:cs typeface="Raleway"/>
              </a:rPr>
              <a:t>Diminution du </a:t>
            </a:r>
            <a:br>
              <a:rPr lang="en-US" sz="600" dirty="0" smtClean="0">
                <a:solidFill>
                  <a:schemeClr val="tx2"/>
                </a:solidFill>
                <a:latin typeface="Raleway"/>
                <a:cs typeface="Raleway"/>
              </a:rPr>
            </a:br>
            <a:r>
              <a:rPr lang="en-US" sz="600" dirty="0" err="1" smtClean="0">
                <a:solidFill>
                  <a:schemeClr val="tx2"/>
                </a:solidFill>
                <a:latin typeface="Raleway"/>
                <a:cs typeface="Raleway"/>
              </a:rPr>
              <a:t>risque</a:t>
            </a:r>
            <a:r>
              <a:rPr lang="en-US" sz="600" dirty="0" smtClean="0">
                <a:solidFill>
                  <a:schemeClr val="tx2"/>
                </a:solidFill>
                <a:latin typeface="Raleway"/>
                <a:cs typeface="Raleway"/>
              </a:rPr>
              <a:t> de maladies </a:t>
            </a:r>
            <a:r>
              <a:rPr lang="en-US" sz="600" dirty="0" err="1" smtClean="0">
                <a:solidFill>
                  <a:schemeClr val="tx2"/>
                </a:solidFill>
                <a:latin typeface="Raleway"/>
                <a:cs typeface="Raleway"/>
              </a:rPr>
              <a:t>cardiovasculaires</a:t>
            </a:r>
            <a:r>
              <a:rPr lang="en-US" sz="600" dirty="0" smtClean="0">
                <a:solidFill>
                  <a:schemeClr val="tx2"/>
                </a:solidFill>
                <a:latin typeface="Raleway"/>
                <a:cs typeface="Raleway"/>
              </a:rPr>
              <a:t>, </a:t>
            </a:r>
            <a:r>
              <a:rPr lang="en-US" sz="600" dirty="0" err="1" smtClean="0">
                <a:solidFill>
                  <a:schemeClr val="tx2"/>
                </a:solidFill>
                <a:latin typeface="Raleway"/>
                <a:cs typeface="Raleway"/>
              </a:rPr>
              <a:t>d’hypertension</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err="1" smtClean="0">
                <a:solidFill>
                  <a:schemeClr val="tx2"/>
                </a:solidFill>
                <a:latin typeface="Raleway"/>
                <a:cs typeface="Raleway"/>
              </a:rPr>
              <a:t>d’obésité</a:t>
            </a:r>
            <a:r>
              <a:rPr lang="en-US" sz="600" dirty="0" smtClean="0">
                <a:solidFill>
                  <a:schemeClr val="tx2"/>
                </a:solidFill>
                <a:latin typeface="Raleway"/>
                <a:cs typeface="Raleway"/>
              </a:rPr>
              <a:t> </a:t>
            </a:r>
            <a:r>
              <a:rPr lang="en-US" sz="600" dirty="0" err="1" smtClean="0">
                <a:solidFill>
                  <a:schemeClr val="tx2"/>
                </a:solidFill>
                <a:latin typeface="Raleway"/>
                <a:cs typeface="Raleway"/>
              </a:rPr>
              <a:t>ou</a:t>
            </a:r>
            <a:r>
              <a:rPr lang="en-US" sz="600" dirty="0" smtClean="0">
                <a:solidFill>
                  <a:schemeClr val="tx2"/>
                </a:solidFill>
                <a:latin typeface="Raleway"/>
                <a:cs typeface="Raleway"/>
              </a:rPr>
              <a:t> </a:t>
            </a:r>
            <a:br>
              <a:rPr lang="en-US" sz="600" dirty="0" smtClean="0">
                <a:solidFill>
                  <a:schemeClr val="tx2"/>
                </a:solidFill>
                <a:latin typeface="Raleway"/>
                <a:cs typeface="Raleway"/>
              </a:rPr>
            </a:br>
            <a:r>
              <a:rPr lang="en-US" sz="600" dirty="0" smtClean="0">
                <a:solidFill>
                  <a:schemeClr val="tx2"/>
                </a:solidFill>
                <a:latin typeface="Raleway"/>
                <a:cs typeface="Raleway"/>
              </a:rPr>
              <a:t>de </a:t>
            </a:r>
            <a:r>
              <a:rPr lang="en-US" sz="600" dirty="0" err="1" smtClean="0">
                <a:solidFill>
                  <a:schemeClr val="tx2"/>
                </a:solidFill>
                <a:latin typeface="Raleway"/>
                <a:cs typeface="Raleway"/>
              </a:rPr>
              <a:t>diabète</a:t>
            </a:r>
            <a:endParaRPr lang="en-US" sz="600" dirty="0">
              <a:solidFill>
                <a:schemeClr val="tx2"/>
              </a:solidFill>
              <a:latin typeface="Raleway"/>
              <a:cs typeface="Raleway"/>
            </a:endParaRPr>
          </a:p>
        </p:txBody>
      </p:sp>
      <p:pic>
        <p:nvPicPr>
          <p:cNvPr id="40" name="Picture 39"/>
          <p:cNvPicPr>
            <a:picLocks noChangeAspect="1"/>
          </p:cNvPicPr>
          <p:nvPr/>
        </p:nvPicPr>
        <p:blipFill>
          <a:blip r:embed="rId4"/>
          <a:stretch>
            <a:fillRect/>
          </a:stretch>
        </p:blipFill>
        <p:spPr>
          <a:xfrm>
            <a:off x="7763017" y="4768510"/>
            <a:ext cx="814028" cy="205217"/>
          </a:xfrm>
          <a:prstGeom prst="rect">
            <a:avLst/>
          </a:prstGeom>
        </p:spPr>
      </p:pic>
      <p:sp>
        <p:nvSpPr>
          <p:cNvPr id="33" name="TextBox 32"/>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65768781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1-bleu.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7" y="602983"/>
            <a:ext cx="7959508" cy="3952349"/>
          </a:xfrm>
          <a:prstGeom prst="rect">
            <a:avLst/>
          </a:prstGeom>
        </p:spPr>
      </p:pic>
      <p:sp>
        <p:nvSpPr>
          <p:cNvPr id="7" name="TextBox 6"/>
          <p:cNvSpPr txBox="1"/>
          <p:nvPr/>
        </p:nvSpPr>
        <p:spPr>
          <a:xfrm>
            <a:off x="929121" y="1157748"/>
            <a:ext cx="3142488" cy="2254976"/>
          </a:xfrm>
          <a:prstGeom prst="rect">
            <a:avLst/>
          </a:prstGeom>
          <a:noFill/>
        </p:spPr>
        <p:txBody>
          <a:bodyPr wrap="square" rtlCol="0">
            <a:spAutoFit/>
          </a:bodyPr>
          <a:lstStyle/>
          <a:p>
            <a:pPr>
              <a:lnSpc>
                <a:spcPct val="110000"/>
              </a:lnSpc>
            </a:pPr>
            <a:r>
              <a:rPr lang="en-US" sz="1600" dirty="0" err="1">
                <a:solidFill>
                  <a:schemeClr val="accent2">
                    <a:lumMod val="75000"/>
                  </a:schemeClr>
                </a:solidFill>
                <a:latin typeface="Raleway ExtraBold"/>
                <a:cs typeface="Raleway ExtraBold"/>
              </a:rPr>
              <a:t>Selon</a:t>
            </a:r>
            <a:r>
              <a:rPr lang="en-US" sz="1600" dirty="0">
                <a:solidFill>
                  <a:schemeClr val="accent2">
                    <a:lumMod val="75000"/>
                  </a:schemeClr>
                </a:solidFill>
                <a:latin typeface="Raleway ExtraBold"/>
                <a:cs typeface="Raleway ExtraBold"/>
              </a:rPr>
              <a:t> le </a:t>
            </a:r>
            <a:r>
              <a:rPr lang="en-US" sz="1600" dirty="0" err="1">
                <a:solidFill>
                  <a:schemeClr val="accent2">
                    <a:lumMod val="75000"/>
                  </a:schemeClr>
                </a:solidFill>
                <a:latin typeface="Raleway ExtraBold"/>
                <a:cs typeface="Raleway ExtraBold"/>
              </a:rPr>
              <a:t>lauréat</a:t>
            </a:r>
            <a:r>
              <a:rPr lang="en-US" sz="1600" dirty="0">
                <a:solidFill>
                  <a:schemeClr val="accent2">
                    <a:lumMod val="75000"/>
                  </a:schemeClr>
                </a:solidFill>
                <a:latin typeface="Raleway ExtraBold"/>
                <a:cs typeface="Raleway ExtraBold"/>
              </a:rPr>
              <a:t> du </a:t>
            </a:r>
            <a:r>
              <a:rPr lang="en-US" sz="1600" dirty="0" smtClean="0">
                <a:solidFill>
                  <a:schemeClr val="accent2">
                    <a:lumMod val="75000"/>
                  </a:schemeClr>
                </a:solidFill>
                <a:latin typeface="Raleway ExtraBold"/>
                <a:cs typeface="Raleway ExtraBold"/>
              </a:rPr>
              <a:t/>
            </a:r>
            <a:br>
              <a:rPr lang="en-US" sz="1600" dirty="0" smtClean="0">
                <a:solidFill>
                  <a:schemeClr val="accent2">
                    <a:lumMod val="75000"/>
                  </a:schemeClr>
                </a:solidFill>
                <a:latin typeface="Raleway ExtraBold"/>
                <a:cs typeface="Raleway ExtraBold"/>
              </a:rPr>
            </a:br>
            <a:r>
              <a:rPr lang="en-US" sz="1600" dirty="0" smtClean="0">
                <a:solidFill>
                  <a:schemeClr val="accent2">
                    <a:lumMod val="75000"/>
                  </a:schemeClr>
                </a:solidFill>
                <a:latin typeface="Raleway ExtraBold"/>
                <a:cs typeface="Raleway ExtraBold"/>
              </a:rPr>
              <a:t>prix Nobel </a:t>
            </a:r>
            <a:r>
              <a:rPr lang="en-US" sz="1600" dirty="0" err="1" smtClean="0">
                <a:solidFill>
                  <a:schemeClr val="accent2">
                    <a:lumMod val="75000"/>
                  </a:schemeClr>
                </a:solidFill>
                <a:latin typeface="Raleway ExtraBold"/>
                <a:cs typeface="Raleway ExtraBold"/>
              </a:rPr>
              <a:t>d</a:t>
            </a:r>
            <a:r>
              <a:rPr lang="en-US" sz="1600" b="1" dirty="0" err="1">
                <a:solidFill>
                  <a:schemeClr val="accent2">
                    <a:lumMod val="75000"/>
                  </a:schemeClr>
                </a:solidFill>
                <a:latin typeface="Raleway"/>
                <a:cs typeface="Raleway"/>
              </a:rPr>
              <a:t>’</a:t>
            </a:r>
            <a:r>
              <a:rPr lang="en-US" sz="1600" dirty="0" err="1" smtClean="0">
                <a:solidFill>
                  <a:schemeClr val="accent2">
                    <a:lumMod val="75000"/>
                  </a:schemeClr>
                </a:solidFill>
                <a:latin typeface="Raleway ExtraBold"/>
                <a:cs typeface="Raleway ExtraBold"/>
              </a:rPr>
              <a:t>économie</a:t>
            </a:r>
            <a:r>
              <a:rPr lang="en-US" sz="1600" dirty="0">
                <a:solidFill>
                  <a:schemeClr val="accent2">
                    <a:lumMod val="75000"/>
                  </a:schemeClr>
                </a:solidFill>
                <a:latin typeface="Raleway ExtraBold"/>
                <a:cs typeface="Raleway ExtraBold"/>
              </a:rPr>
              <a:t>, </a:t>
            </a:r>
            <a:r>
              <a:rPr lang="en-US" sz="1600" dirty="0" smtClean="0">
                <a:solidFill>
                  <a:schemeClr val="accent2">
                    <a:lumMod val="75000"/>
                  </a:schemeClr>
                </a:solidFill>
                <a:latin typeface="Raleway ExtraBold"/>
                <a:cs typeface="Raleway ExtraBold"/>
              </a:rPr>
              <a:t/>
            </a:r>
            <a:br>
              <a:rPr lang="en-US" sz="1600" dirty="0" smtClean="0">
                <a:solidFill>
                  <a:schemeClr val="accent2">
                    <a:lumMod val="75000"/>
                  </a:schemeClr>
                </a:solidFill>
                <a:latin typeface="Raleway ExtraBold"/>
                <a:cs typeface="Raleway ExtraBold"/>
              </a:rPr>
            </a:br>
            <a:r>
              <a:rPr lang="en-US" sz="1600" dirty="0" smtClean="0">
                <a:solidFill>
                  <a:schemeClr val="accent2">
                    <a:lumMod val="75000"/>
                  </a:schemeClr>
                </a:solidFill>
                <a:latin typeface="Raleway ExtraBold"/>
                <a:cs typeface="Raleway ExtraBold"/>
              </a:rPr>
              <a:t>James </a:t>
            </a:r>
            <a:r>
              <a:rPr lang="en-US" sz="1600" dirty="0">
                <a:solidFill>
                  <a:schemeClr val="accent2">
                    <a:lumMod val="75000"/>
                  </a:schemeClr>
                </a:solidFill>
                <a:latin typeface="Raleway ExtraBold"/>
                <a:cs typeface="Raleway ExtraBold"/>
              </a:rPr>
              <a:t>Heckman, </a:t>
            </a:r>
            <a:r>
              <a:rPr lang="en-US" sz="1600" dirty="0" err="1" smtClean="0">
                <a:solidFill>
                  <a:schemeClr val="accent2">
                    <a:lumMod val="75000"/>
                  </a:schemeClr>
                </a:solidFill>
                <a:latin typeface="Raleway ExtraBold"/>
                <a:cs typeface="Raleway ExtraBold"/>
              </a:rPr>
              <a:t>ce</a:t>
            </a:r>
            <a:r>
              <a:rPr lang="en-US" sz="1600" dirty="0" smtClean="0">
                <a:solidFill>
                  <a:schemeClr val="accent2">
                    <a:lumMod val="75000"/>
                  </a:schemeClr>
                </a:solidFill>
                <a:latin typeface="Raleway ExtraBold"/>
                <a:cs typeface="Raleway ExtraBold"/>
              </a:rPr>
              <a:t> </a:t>
            </a:r>
            <a:r>
              <a:rPr lang="en-US" sz="1600" dirty="0" err="1">
                <a:solidFill>
                  <a:schemeClr val="accent2">
                    <a:lumMod val="75000"/>
                  </a:schemeClr>
                </a:solidFill>
                <a:latin typeface="Raleway ExtraBold"/>
                <a:cs typeface="Raleway ExtraBold"/>
              </a:rPr>
              <a:t>sont</a:t>
            </a:r>
            <a:r>
              <a:rPr lang="en-US" sz="1600" dirty="0">
                <a:solidFill>
                  <a:schemeClr val="accent2">
                    <a:lumMod val="75000"/>
                  </a:schemeClr>
                </a:solidFill>
                <a:latin typeface="Raleway ExtraBold"/>
                <a:cs typeface="Raleway ExtraBold"/>
              </a:rPr>
              <a:t> </a:t>
            </a:r>
            <a:r>
              <a:rPr lang="en-US" sz="1600" dirty="0" smtClean="0">
                <a:solidFill>
                  <a:schemeClr val="accent2">
                    <a:lumMod val="75000"/>
                  </a:schemeClr>
                </a:solidFill>
                <a:latin typeface="Raleway ExtraBold"/>
                <a:cs typeface="Raleway ExtraBold"/>
              </a:rPr>
              <a:t/>
            </a:r>
            <a:br>
              <a:rPr lang="en-US" sz="1600" dirty="0" smtClean="0">
                <a:solidFill>
                  <a:schemeClr val="accent2">
                    <a:lumMod val="75000"/>
                  </a:schemeClr>
                </a:solidFill>
                <a:latin typeface="Raleway ExtraBold"/>
                <a:cs typeface="Raleway ExtraBold"/>
              </a:rPr>
            </a:br>
            <a:r>
              <a:rPr lang="en-US" sz="1600" dirty="0" smtClean="0">
                <a:solidFill>
                  <a:schemeClr val="accent2">
                    <a:lumMod val="75000"/>
                  </a:schemeClr>
                </a:solidFill>
                <a:latin typeface="Raleway ExtraBold"/>
                <a:cs typeface="Raleway ExtraBold"/>
              </a:rPr>
              <a:t>les </a:t>
            </a:r>
            <a:r>
              <a:rPr lang="en-US" sz="1600" dirty="0" err="1">
                <a:solidFill>
                  <a:schemeClr val="accent2">
                    <a:lumMod val="75000"/>
                  </a:schemeClr>
                </a:solidFill>
                <a:latin typeface="Raleway ExtraBold"/>
                <a:cs typeface="Raleway ExtraBold"/>
              </a:rPr>
              <a:t>sommes</a:t>
            </a:r>
            <a:r>
              <a:rPr lang="en-US" sz="1600" dirty="0">
                <a:solidFill>
                  <a:schemeClr val="accent2">
                    <a:lumMod val="75000"/>
                  </a:schemeClr>
                </a:solidFill>
                <a:latin typeface="Raleway ExtraBold"/>
                <a:cs typeface="Raleway ExtraBold"/>
              </a:rPr>
              <a:t> </a:t>
            </a:r>
            <a:r>
              <a:rPr lang="en-US" sz="1600" dirty="0" err="1">
                <a:solidFill>
                  <a:schemeClr val="accent2">
                    <a:lumMod val="75000"/>
                  </a:schemeClr>
                </a:solidFill>
                <a:latin typeface="Raleway ExtraBold"/>
                <a:cs typeface="Raleway ExtraBold"/>
              </a:rPr>
              <a:t>investies</a:t>
            </a:r>
            <a:r>
              <a:rPr lang="en-US" sz="1600" dirty="0">
                <a:solidFill>
                  <a:schemeClr val="accent2">
                    <a:lumMod val="75000"/>
                  </a:schemeClr>
                </a:solidFill>
                <a:latin typeface="Raleway ExtraBold"/>
                <a:cs typeface="Raleway ExtraBold"/>
              </a:rPr>
              <a:t> </a:t>
            </a:r>
            <a:r>
              <a:rPr lang="en-US" sz="1600" dirty="0" smtClean="0">
                <a:solidFill>
                  <a:schemeClr val="accent2">
                    <a:lumMod val="75000"/>
                  </a:schemeClr>
                </a:solidFill>
                <a:latin typeface="Raleway ExtraBold"/>
                <a:cs typeface="Raleway ExtraBold"/>
              </a:rPr>
              <a:t/>
            </a:r>
            <a:br>
              <a:rPr lang="en-US" sz="1600" dirty="0" smtClean="0">
                <a:solidFill>
                  <a:schemeClr val="accent2">
                    <a:lumMod val="75000"/>
                  </a:schemeClr>
                </a:solidFill>
                <a:latin typeface="Raleway ExtraBold"/>
                <a:cs typeface="Raleway ExtraBold"/>
              </a:rPr>
            </a:br>
            <a:r>
              <a:rPr lang="en-US" sz="1600" dirty="0" err="1" smtClean="0">
                <a:solidFill>
                  <a:schemeClr val="accent2">
                    <a:lumMod val="75000"/>
                  </a:schemeClr>
                </a:solidFill>
                <a:latin typeface="Raleway ExtraBold"/>
                <a:cs typeface="Raleway ExtraBold"/>
              </a:rPr>
              <a:t>dans</a:t>
            </a:r>
            <a:r>
              <a:rPr lang="en-US" sz="1600" dirty="0" smtClean="0">
                <a:solidFill>
                  <a:schemeClr val="accent2">
                    <a:lumMod val="75000"/>
                  </a:schemeClr>
                </a:solidFill>
                <a:latin typeface="Raleway ExtraBold"/>
                <a:cs typeface="Raleway ExtraBold"/>
              </a:rPr>
              <a:t> </a:t>
            </a:r>
            <a:r>
              <a:rPr lang="en-US" sz="1600" dirty="0" err="1" smtClean="0">
                <a:solidFill>
                  <a:schemeClr val="accent2">
                    <a:lumMod val="75000"/>
                  </a:schemeClr>
                </a:solidFill>
                <a:latin typeface="Raleway ExtraBold"/>
                <a:cs typeface="Raleway ExtraBold"/>
              </a:rPr>
              <a:t>l</a:t>
            </a:r>
            <a:r>
              <a:rPr lang="en-US" sz="1600" b="1" dirty="0" err="1" smtClean="0">
                <a:solidFill>
                  <a:schemeClr val="accent2">
                    <a:lumMod val="75000"/>
                  </a:schemeClr>
                </a:solidFill>
                <a:latin typeface="Raleway"/>
                <a:cs typeface="Raleway"/>
              </a:rPr>
              <a:t>’</a:t>
            </a:r>
            <a:r>
              <a:rPr lang="en-US" sz="1600" dirty="0" err="1" smtClean="0">
                <a:solidFill>
                  <a:schemeClr val="accent2">
                    <a:lumMod val="75000"/>
                  </a:schemeClr>
                </a:solidFill>
                <a:latin typeface="Raleway ExtraBold"/>
                <a:cs typeface="Raleway ExtraBold"/>
              </a:rPr>
              <a:t>éducation</a:t>
            </a:r>
            <a:r>
              <a:rPr lang="en-US" sz="1600" dirty="0" smtClean="0">
                <a:solidFill>
                  <a:schemeClr val="accent2">
                    <a:lumMod val="75000"/>
                  </a:schemeClr>
                </a:solidFill>
                <a:latin typeface="Raleway ExtraBold"/>
                <a:cs typeface="Raleway ExtraBold"/>
              </a:rPr>
              <a:t> </a:t>
            </a:r>
            <a:r>
              <a:rPr lang="en-US" sz="1600" dirty="0" err="1">
                <a:solidFill>
                  <a:schemeClr val="accent2">
                    <a:lumMod val="75000"/>
                  </a:schemeClr>
                </a:solidFill>
                <a:latin typeface="Raleway ExtraBold"/>
                <a:cs typeface="Raleway ExtraBold"/>
              </a:rPr>
              <a:t>à</a:t>
            </a:r>
            <a:r>
              <a:rPr lang="en-US" sz="1600" dirty="0">
                <a:solidFill>
                  <a:schemeClr val="accent2">
                    <a:lumMod val="75000"/>
                  </a:schemeClr>
                </a:solidFill>
                <a:latin typeface="Raleway ExtraBold"/>
                <a:cs typeface="Raleway ExtraBold"/>
              </a:rPr>
              <a:t> la </a:t>
            </a:r>
            <a:r>
              <a:rPr lang="en-US" sz="1600" dirty="0" smtClean="0">
                <a:solidFill>
                  <a:schemeClr val="accent2">
                    <a:lumMod val="75000"/>
                  </a:schemeClr>
                </a:solidFill>
                <a:latin typeface="Raleway ExtraBold"/>
                <a:cs typeface="Raleway ExtraBold"/>
              </a:rPr>
              <a:t/>
            </a:r>
            <a:br>
              <a:rPr lang="en-US" sz="1600" dirty="0" smtClean="0">
                <a:solidFill>
                  <a:schemeClr val="accent2">
                    <a:lumMod val="75000"/>
                  </a:schemeClr>
                </a:solidFill>
                <a:latin typeface="Raleway ExtraBold"/>
                <a:cs typeface="Raleway ExtraBold"/>
              </a:rPr>
            </a:br>
            <a:r>
              <a:rPr lang="en-US" sz="1600" dirty="0" smtClean="0">
                <a:solidFill>
                  <a:schemeClr val="accent2">
                    <a:lumMod val="75000"/>
                  </a:schemeClr>
                </a:solidFill>
                <a:latin typeface="Raleway ExtraBold"/>
                <a:cs typeface="Raleway ExtraBold"/>
              </a:rPr>
              <a:t>petite </a:t>
            </a:r>
            <a:r>
              <a:rPr lang="en-US" sz="1600" dirty="0" err="1">
                <a:solidFill>
                  <a:schemeClr val="accent2">
                    <a:lumMod val="75000"/>
                  </a:schemeClr>
                </a:solidFill>
                <a:latin typeface="Raleway ExtraBold"/>
                <a:cs typeface="Raleway ExtraBold"/>
              </a:rPr>
              <a:t>enfance</a:t>
            </a:r>
            <a:r>
              <a:rPr lang="en-US" sz="1600" dirty="0">
                <a:solidFill>
                  <a:schemeClr val="accent2">
                    <a:lumMod val="75000"/>
                  </a:schemeClr>
                </a:solidFill>
                <a:latin typeface="Raleway ExtraBold"/>
                <a:cs typeface="Raleway ExtraBold"/>
              </a:rPr>
              <a:t> </a:t>
            </a:r>
            <a:r>
              <a:rPr lang="en-US" sz="1600" dirty="0" smtClean="0">
                <a:solidFill>
                  <a:schemeClr val="accent2">
                    <a:lumMod val="75000"/>
                  </a:schemeClr>
                </a:solidFill>
                <a:latin typeface="Raleway ExtraBold"/>
                <a:cs typeface="Raleway ExtraBold"/>
              </a:rPr>
              <a:t>qui </a:t>
            </a:r>
            <a:r>
              <a:rPr lang="en-US" sz="1600" dirty="0" err="1">
                <a:solidFill>
                  <a:schemeClr val="accent2">
                    <a:lumMod val="75000"/>
                  </a:schemeClr>
                </a:solidFill>
                <a:latin typeface="Raleway ExtraBold"/>
                <a:cs typeface="Raleway ExtraBold"/>
              </a:rPr>
              <a:t>offrent</a:t>
            </a:r>
            <a:r>
              <a:rPr lang="en-US" sz="1600" dirty="0">
                <a:solidFill>
                  <a:schemeClr val="accent2">
                    <a:lumMod val="75000"/>
                  </a:schemeClr>
                </a:solidFill>
                <a:latin typeface="Raleway ExtraBold"/>
                <a:cs typeface="Raleway ExtraBold"/>
              </a:rPr>
              <a:t> le </a:t>
            </a:r>
            <a:r>
              <a:rPr lang="en-US" sz="1600" dirty="0" err="1">
                <a:solidFill>
                  <a:schemeClr val="accent2">
                    <a:lumMod val="75000"/>
                  </a:schemeClr>
                </a:solidFill>
                <a:latin typeface="Raleway ExtraBold"/>
                <a:cs typeface="Raleway ExtraBold"/>
              </a:rPr>
              <a:t>meilleur</a:t>
            </a:r>
            <a:r>
              <a:rPr lang="en-US" sz="1600" dirty="0">
                <a:solidFill>
                  <a:schemeClr val="accent2">
                    <a:lumMod val="75000"/>
                  </a:schemeClr>
                </a:solidFill>
                <a:latin typeface="Raleway ExtraBold"/>
                <a:cs typeface="Raleway ExtraBold"/>
              </a:rPr>
              <a:t> </a:t>
            </a:r>
            <a:r>
              <a:rPr lang="en-US" sz="1600" dirty="0" err="1">
                <a:solidFill>
                  <a:schemeClr val="accent2">
                    <a:lumMod val="75000"/>
                  </a:schemeClr>
                </a:solidFill>
                <a:latin typeface="Raleway ExtraBold"/>
                <a:cs typeface="Raleway ExtraBold"/>
              </a:rPr>
              <a:t>taux</a:t>
            </a:r>
            <a:r>
              <a:rPr lang="en-US" sz="1600" dirty="0">
                <a:solidFill>
                  <a:schemeClr val="accent2">
                    <a:lumMod val="75000"/>
                  </a:schemeClr>
                </a:solidFill>
                <a:latin typeface="Raleway ExtraBold"/>
                <a:cs typeface="Raleway ExtraBold"/>
              </a:rPr>
              <a:t> de </a:t>
            </a:r>
            <a:r>
              <a:rPr lang="en-US" sz="1600" dirty="0" err="1">
                <a:solidFill>
                  <a:schemeClr val="accent2">
                    <a:lumMod val="75000"/>
                  </a:schemeClr>
                </a:solidFill>
                <a:latin typeface="Raleway ExtraBold"/>
                <a:cs typeface="Raleway ExtraBold"/>
              </a:rPr>
              <a:t>rendement</a:t>
            </a:r>
            <a:r>
              <a:rPr lang="en-US" sz="1600" dirty="0">
                <a:solidFill>
                  <a:schemeClr val="accent2">
                    <a:lumMod val="75000"/>
                  </a:schemeClr>
                </a:solidFill>
                <a:latin typeface="Raleway ExtraBold"/>
                <a:cs typeface="Raleway ExtraBold"/>
              </a:rPr>
              <a:t> de </a:t>
            </a:r>
            <a:r>
              <a:rPr lang="en-US" sz="1600" dirty="0" err="1" smtClean="0">
                <a:solidFill>
                  <a:schemeClr val="accent2">
                    <a:lumMod val="75000"/>
                  </a:schemeClr>
                </a:solidFill>
                <a:latin typeface="Raleway ExtraBold"/>
                <a:cs typeface="Raleway ExtraBold"/>
              </a:rPr>
              <a:t>l</a:t>
            </a:r>
            <a:r>
              <a:rPr lang="en-US" sz="1600" b="1" dirty="0" err="1">
                <a:solidFill>
                  <a:schemeClr val="accent2">
                    <a:lumMod val="75000"/>
                  </a:schemeClr>
                </a:solidFill>
                <a:latin typeface="Raleway"/>
                <a:cs typeface="Raleway"/>
              </a:rPr>
              <a:t>’</a:t>
            </a:r>
            <a:r>
              <a:rPr lang="en-US" sz="1600" dirty="0" err="1" smtClean="0">
                <a:solidFill>
                  <a:schemeClr val="accent2">
                    <a:lumMod val="75000"/>
                  </a:schemeClr>
                </a:solidFill>
                <a:latin typeface="Raleway ExtraBold"/>
                <a:cs typeface="Raleway ExtraBold"/>
              </a:rPr>
              <a:t>investissement</a:t>
            </a:r>
            <a:r>
              <a:rPr lang="en-US" sz="1600" dirty="0">
                <a:solidFill>
                  <a:schemeClr val="accent2">
                    <a:lumMod val="75000"/>
                  </a:schemeClr>
                </a:solidFill>
                <a:latin typeface="Raleway ExtraBold"/>
                <a:cs typeface="Raleway ExtraBold"/>
              </a:rPr>
              <a:t>.</a:t>
            </a:r>
          </a:p>
        </p:txBody>
      </p:sp>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6" name="TextBox 5"/>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4203257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9" y="602984"/>
            <a:ext cx="7959506" cy="3970406"/>
          </a:xfrm>
          <a:prstGeom prst="rect">
            <a:avLst/>
          </a:prstGeom>
        </p:spPr>
      </p:pic>
      <p:sp>
        <p:nvSpPr>
          <p:cNvPr id="7" name="TextBox 6"/>
          <p:cNvSpPr txBox="1"/>
          <p:nvPr/>
        </p:nvSpPr>
        <p:spPr>
          <a:xfrm>
            <a:off x="929121" y="1128880"/>
            <a:ext cx="3142488" cy="2966453"/>
          </a:xfrm>
          <a:prstGeom prst="rect">
            <a:avLst/>
          </a:prstGeom>
          <a:noFill/>
        </p:spPr>
        <p:txBody>
          <a:bodyPr wrap="square" rtlCol="0">
            <a:spAutoFit/>
          </a:bodyPr>
          <a:lstStyle/>
          <a:p>
            <a:pPr>
              <a:lnSpc>
                <a:spcPct val="110000"/>
              </a:lnSpc>
            </a:pPr>
            <a:r>
              <a:rPr lang="en-US" sz="1400" dirty="0" err="1" smtClean="0">
                <a:solidFill>
                  <a:schemeClr val="accent2"/>
                </a:solidFill>
                <a:latin typeface="Raleway ExtraBold"/>
                <a:cs typeface="Raleway ExtraBold"/>
              </a:rPr>
              <a:t>L</a:t>
            </a:r>
            <a:r>
              <a:rPr lang="en-US" sz="1400" b="1" dirty="0" err="1">
                <a:solidFill>
                  <a:schemeClr val="accent2"/>
                </a:solidFill>
                <a:latin typeface="Raleway"/>
                <a:cs typeface="Raleway"/>
              </a:rPr>
              <a:t>’</a:t>
            </a:r>
            <a:r>
              <a:rPr lang="en-US" sz="1400" dirty="0" err="1" smtClean="0">
                <a:solidFill>
                  <a:schemeClr val="accent2"/>
                </a:solidFill>
                <a:latin typeface="Raleway ExtraBold"/>
                <a:cs typeface="Raleway ExtraBold"/>
              </a:rPr>
              <a:t>un</a:t>
            </a:r>
            <a:r>
              <a:rPr lang="en-US" sz="1400" dirty="0" smtClean="0">
                <a:solidFill>
                  <a:schemeClr val="accent2"/>
                </a:solidFill>
                <a:latin typeface="Raleway ExtraBold"/>
                <a:cs typeface="Raleway ExtraBold"/>
              </a:rPr>
              <a:t> </a:t>
            </a:r>
            <a:r>
              <a:rPr lang="en-US" sz="1400" dirty="0">
                <a:solidFill>
                  <a:schemeClr val="accent2"/>
                </a:solidFill>
                <a:latin typeface="Raleway ExtraBold"/>
                <a:cs typeface="Raleway ExtraBold"/>
              </a:rPr>
              <a:t>des </a:t>
            </a:r>
            <a:r>
              <a:rPr lang="en-US" sz="1400" dirty="0" err="1">
                <a:solidFill>
                  <a:schemeClr val="accent2"/>
                </a:solidFill>
                <a:latin typeface="Raleway ExtraBold"/>
                <a:cs typeface="Raleway ExtraBold"/>
              </a:rPr>
              <a:t>objectifs</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de </a:t>
            </a:r>
            <a:r>
              <a:rPr lang="en-US" sz="1400" dirty="0" err="1">
                <a:solidFill>
                  <a:schemeClr val="accent2"/>
                </a:solidFill>
                <a:latin typeface="Raleway ExtraBold"/>
                <a:cs typeface="Raleway ExtraBold"/>
              </a:rPr>
              <a:t>développement</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durable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des </a:t>
            </a:r>
            <a:r>
              <a:rPr lang="en-US" sz="1400" dirty="0">
                <a:solidFill>
                  <a:schemeClr val="accent2"/>
                </a:solidFill>
                <a:latin typeface="Raleway ExtraBold"/>
                <a:cs typeface="Raleway ExtraBold"/>
              </a:rPr>
              <a:t>Nations </a:t>
            </a:r>
            <a:r>
              <a:rPr lang="en-US" sz="1400" dirty="0" err="1">
                <a:solidFill>
                  <a:schemeClr val="accent2"/>
                </a:solidFill>
                <a:latin typeface="Raleway ExtraBold"/>
                <a:cs typeface="Raleway ExtraBold"/>
              </a:rPr>
              <a:t>Unies</a:t>
            </a:r>
            <a:r>
              <a:rPr lang="en-US" sz="1400" dirty="0">
                <a:solidFill>
                  <a:schemeClr val="accent2"/>
                </a:solidFill>
                <a:latin typeface="Raleway ExtraBold"/>
                <a:cs typeface="Raleway ExtraBold"/>
              </a:rPr>
              <a:t> </a:t>
            </a:r>
            <a:r>
              <a:rPr lang="en-US" sz="1400" dirty="0" err="1">
                <a:solidFill>
                  <a:schemeClr val="accent2"/>
                </a:solidFill>
                <a:latin typeface="Raleway ExtraBold"/>
                <a:cs typeface="Raleway ExtraBold"/>
              </a:rPr>
              <a:t>est</a:t>
            </a:r>
            <a:r>
              <a:rPr lang="en-US" sz="1400" dirty="0">
                <a:solidFill>
                  <a:schemeClr val="accent2"/>
                </a:solidFill>
                <a:latin typeface="Raleway ExtraBold"/>
                <a:cs typeface="Raleway ExtraBold"/>
              </a:rPr>
              <a:t> de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a:t>
            </a:r>
            <a:r>
              <a:rPr lang="en-US" sz="1400" spc="-150" dirty="0" smtClean="0">
                <a:solidFill>
                  <a:schemeClr val="accent2"/>
                </a:solidFill>
                <a:latin typeface="Raleway ExtraBold"/>
                <a:cs typeface="Raleway ExtraBold"/>
              </a:rPr>
              <a:t> </a:t>
            </a:r>
            <a:r>
              <a:rPr lang="en-US" sz="1400" dirty="0">
                <a:solidFill>
                  <a:schemeClr val="accent2"/>
                </a:solidFill>
                <a:latin typeface="Raleway ExtraBold"/>
                <a:cs typeface="Raleway ExtraBold"/>
              </a:rPr>
              <a:t>faire en </a:t>
            </a:r>
            <a:r>
              <a:rPr lang="en-US" sz="1400" dirty="0" err="1">
                <a:solidFill>
                  <a:schemeClr val="accent2"/>
                </a:solidFill>
                <a:latin typeface="Raleway ExtraBold"/>
                <a:cs typeface="Raleway ExtraBold"/>
              </a:rPr>
              <a:t>sorte</a:t>
            </a:r>
            <a:r>
              <a:rPr lang="en-US" sz="1400" dirty="0">
                <a:solidFill>
                  <a:schemeClr val="accent2"/>
                </a:solidFill>
                <a:latin typeface="Raleway ExtraBold"/>
                <a:cs typeface="Raleway ExtraBold"/>
              </a:rPr>
              <a:t> </a:t>
            </a:r>
            <a:r>
              <a:rPr lang="en-US" sz="1400" dirty="0" err="1">
                <a:solidFill>
                  <a:schemeClr val="accent2"/>
                </a:solidFill>
                <a:latin typeface="Raleway ExtraBold"/>
                <a:cs typeface="Raleway ExtraBold"/>
              </a:rPr>
              <a:t>que</a:t>
            </a:r>
            <a:r>
              <a:rPr lang="en-US" sz="1400" dirty="0">
                <a:solidFill>
                  <a:schemeClr val="accent2"/>
                </a:solidFill>
                <a:latin typeface="Raleway ExtraBold"/>
                <a:cs typeface="Raleway ExtraBold"/>
              </a:rPr>
              <a:t> </a:t>
            </a:r>
            <a:r>
              <a:rPr lang="en-US" sz="1400" dirty="0" err="1">
                <a:solidFill>
                  <a:schemeClr val="accent2"/>
                </a:solidFill>
                <a:latin typeface="Raleway ExtraBold"/>
                <a:cs typeface="Raleway ExtraBold"/>
              </a:rPr>
              <a:t>toutes</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les </a:t>
            </a:r>
            <a:r>
              <a:rPr lang="en-US" sz="1400" dirty="0" err="1">
                <a:solidFill>
                  <a:schemeClr val="accent2"/>
                </a:solidFill>
                <a:latin typeface="Raleway ExtraBold"/>
                <a:cs typeface="Raleway ExtraBold"/>
              </a:rPr>
              <a:t>filles</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et </a:t>
            </a:r>
            <a:r>
              <a:rPr lang="en-US" sz="1400" dirty="0" err="1">
                <a:solidFill>
                  <a:schemeClr val="accent2"/>
                </a:solidFill>
                <a:latin typeface="Raleway ExtraBold"/>
                <a:cs typeface="Raleway ExtraBold"/>
              </a:rPr>
              <a:t>tous</a:t>
            </a:r>
            <a:r>
              <a:rPr lang="en-US" sz="1400" dirty="0">
                <a:solidFill>
                  <a:schemeClr val="accent2"/>
                </a:solidFill>
                <a:latin typeface="Raleway ExtraBold"/>
                <a:cs typeface="Raleway ExtraBold"/>
              </a:rPr>
              <a:t> les </a:t>
            </a:r>
            <a:r>
              <a:rPr lang="en-US" sz="1400" dirty="0" err="1">
                <a:solidFill>
                  <a:schemeClr val="accent2"/>
                </a:solidFill>
                <a:latin typeface="Raleway ExtraBold"/>
                <a:cs typeface="Raleway ExtraBold"/>
              </a:rPr>
              <a:t>garçons</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err="1" smtClean="0">
                <a:solidFill>
                  <a:schemeClr val="accent2"/>
                </a:solidFill>
                <a:latin typeface="Raleway ExtraBold"/>
                <a:cs typeface="Raleway ExtraBold"/>
              </a:rPr>
              <a:t>aient</a:t>
            </a:r>
            <a:r>
              <a:rPr lang="en-US" sz="1400" dirty="0" smtClean="0">
                <a:solidFill>
                  <a:schemeClr val="accent2"/>
                </a:solidFill>
                <a:latin typeface="Raleway ExtraBold"/>
                <a:cs typeface="Raleway ExtraBold"/>
              </a:rPr>
              <a:t> </a:t>
            </a:r>
            <a:r>
              <a:rPr lang="en-US" sz="1400" dirty="0" err="1">
                <a:solidFill>
                  <a:schemeClr val="accent2"/>
                </a:solidFill>
                <a:latin typeface="Raleway ExtraBold"/>
                <a:cs typeface="Raleway ExtraBold"/>
              </a:rPr>
              <a:t>accès</a:t>
            </a:r>
            <a:r>
              <a:rPr lang="en-US" sz="1400" dirty="0">
                <a:solidFill>
                  <a:schemeClr val="accent2"/>
                </a:solidFill>
                <a:latin typeface="Raleway ExtraBold"/>
                <a:cs typeface="Raleway ExtraBold"/>
              </a:rPr>
              <a:t> </a:t>
            </a:r>
            <a:r>
              <a:rPr lang="en-US" sz="1400" dirty="0" err="1" smtClean="0">
                <a:solidFill>
                  <a:schemeClr val="accent2"/>
                </a:solidFill>
                <a:latin typeface="Raleway ExtraBold"/>
                <a:cs typeface="Raleway ExtraBold"/>
              </a:rPr>
              <a:t>à</a:t>
            </a:r>
            <a:r>
              <a:rPr lang="en-US" sz="1400" dirty="0" smtClean="0">
                <a:solidFill>
                  <a:schemeClr val="accent2"/>
                </a:solidFill>
                <a:latin typeface="Raleway ExtraBold"/>
                <a:cs typeface="Raleway ExtraBold"/>
              </a:rPr>
              <a:t> </a:t>
            </a:r>
            <a:r>
              <a:rPr lang="en-US" sz="1400" dirty="0">
                <a:solidFill>
                  <a:schemeClr val="accent2"/>
                </a:solidFill>
                <a:latin typeface="Raleway ExtraBold"/>
                <a:cs typeface="Raleway ExtraBold"/>
              </a:rPr>
              <a:t>des </a:t>
            </a:r>
            <a:r>
              <a:rPr lang="en-US" sz="1400" dirty="0" err="1">
                <a:solidFill>
                  <a:schemeClr val="accent2"/>
                </a:solidFill>
                <a:latin typeface="Raleway ExtraBold"/>
                <a:cs typeface="Raleway ExtraBold"/>
              </a:rPr>
              <a:t>programmes</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de </a:t>
            </a:r>
            <a:r>
              <a:rPr lang="en-US" sz="1400" dirty="0" err="1">
                <a:solidFill>
                  <a:schemeClr val="accent2"/>
                </a:solidFill>
                <a:latin typeface="Raleway ExtraBold"/>
                <a:cs typeface="Raleway ExtraBold"/>
              </a:rPr>
              <a:t>développement</a:t>
            </a:r>
            <a:r>
              <a:rPr lang="en-US" sz="1400" dirty="0">
                <a:solidFill>
                  <a:schemeClr val="accent2"/>
                </a:solidFill>
                <a:latin typeface="Raleway ExtraBold"/>
                <a:cs typeface="Raleway ExtraBold"/>
              </a:rPr>
              <a:t> et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err="1" smtClean="0">
                <a:solidFill>
                  <a:schemeClr val="accent2"/>
                </a:solidFill>
                <a:latin typeface="Raleway ExtraBold"/>
                <a:cs typeface="Raleway ExtraBold"/>
              </a:rPr>
              <a:t>d</a:t>
            </a:r>
            <a:r>
              <a:rPr lang="en-US" sz="1400" b="1" dirty="0" err="1">
                <a:solidFill>
                  <a:schemeClr val="accent2"/>
                </a:solidFill>
                <a:latin typeface="Raleway"/>
                <a:cs typeface="Raleway"/>
              </a:rPr>
              <a:t>’</a:t>
            </a:r>
            <a:r>
              <a:rPr lang="en-US" sz="1400" dirty="0" err="1" smtClean="0">
                <a:solidFill>
                  <a:schemeClr val="accent2"/>
                </a:solidFill>
                <a:latin typeface="Raleway ExtraBold"/>
                <a:cs typeface="Raleway ExtraBold"/>
              </a:rPr>
              <a:t>accueil</a:t>
            </a:r>
            <a:r>
              <a:rPr lang="en-US" sz="1400" dirty="0" smtClean="0">
                <a:solidFill>
                  <a:schemeClr val="accent2"/>
                </a:solidFill>
                <a:latin typeface="Raleway ExtraBold"/>
                <a:cs typeface="Raleway ExtraBold"/>
              </a:rPr>
              <a:t> </a:t>
            </a:r>
            <a:r>
              <a:rPr lang="en-US" sz="1400" dirty="0">
                <a:solidFill>
                  <a:schemeClr val="accent2"/>
                </a:solidFill>
                <a:latin typeface="Raleway ExtraBold"/>
                <a:cs typeface="Raleway ExtraBold"/>
              </a:rPr>
              <a:t>de la petite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err="1" smtClean="0">
                <a:solidFill>
                  <a:schemeClr val="accent2"/>
                </a:solidFill>
                <a:latin typeface="Raleway ExtraBold"/>
                <a:cs typeface="Raleway ExtraBold"/>
              </a:rPr>
              <a:t>enfance</a:t>
            </a:r>
            <a:r>
              <a:rPr lang="en-US" sz="1400" dirty="0" smtClean="0">
                <a:solidFill>
                  <a:schemeClr val="accent2"/>
                </a:solidFill>
                <a:latin typeface="Raleway ExtraBold"/>
                <a:cs typeface="Raleway ExtraBold"/>
              </a:rPr>
              <a:t> et </a:t>
            </a:r>
            <a:r>
              <a:rPr lang="en-US" sz="1400" dirty="0" err="1" smtClean="0">
                <a:solidFill>
                  <a:schemeClr val="accent2"/>
                </a:solidFill>
                <a:latin typeface="Raleway ExtraBold"/>
                <a:cs typeface="Raleway ExtraBold"/>
              </a:rPr>
              <a:t>à</a:t>
            </a:r>
            <a:r>
              <a:rPr lang="en-US" sz="1400" dirty="0" smtClean="0">
                <a:solidFill>
                  <a:schemeClr val="accent2"/>
                </a:solidFill>
                <a:latin typeface="Raleway ExtraBold"/>
                <a:cs typeface="Raleway ExtraBold"/>
              </a:rPr>
              <a:t> </a:t>
            </a:r>
            <a:r>
              <a:rPr lang="en-US" sz="1400" dirty="0" err="1">
                <a:solidFill>
                  <a:schemeClr val="accent2"/>
                </a:solidFill>
                <a:latin typeface="Raleway ExtraBold"/>
                <a:cs typeface="Raleway ExtraBold"/>
              </a:rPr>
              <a:t>une</a:t>
            </a:r>
            <a:r>
              <a:rPr lang="en-US" sz="1400" dirty="0">
                <a:solidFill>
                  <a:schemeClr val="accent2"/>
                </a:solidFill>
                <a:latin typeface="Raleway ExtraBold"/>
                <a:cs typeface="Raleway ExtraBold"/>
              </a:rPr>
              <a:t> </a:t>
            </a:r>
            <a:r>
              <a:rPr lang="en-US" sz="1400" dirty="0" err="1">
                <a:solidFill>
                  <a:schemeClr val="accent2"/>
                </a:solidFill>
                <a:latin typeface="Raleway ExtraBold"/>
                <a:cs typeface="Raleway ExtraBold"/>
              </a:rPr>
              <a:t>éducation</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err="1" smtClean="0">
                <a:solidFill>
                  <a:schemeClr val="accent2"/>
                </a:solidFill>
                <a:latin typeface="Raleway ExtraBold"/>
                <a:cs typeface="Raleway ExtraBold"/>
              </a:rPr>
              <a:t>préscolaire</a:t>
            </a:r>
            <a:r>
              <a:rPr lang="en-US" sz="1400" dirty="0" smtClean="0">
                <a:solidFill>
                  <a:schemeClr val="accent2"/>
                </a:solidFill>
                <a:latin typeface="Raleway ExtraBold"/>
                <a:cs typeface="Raleway ExtraBold"/>
              </a:rPr>
              <a:t> de </a:t>
            </a:r>
            <a:r>
              <a:rPr lang="en-US" sz="1400" dirty="0" err="1">
                <a:solidFill>
                  <a:schemeClr val="accent2"/>
                </a:solidFill>
                <a:latin typeface="Raleway ExtraBold"/>
                <a:cs typeface="Raleway ExtraBold"/>
              </a:rPr>
              <a:t>qualité</a:t>
            </a:r>
            <a:r>
              <a:rPr lang="en-US" sz="1400" dirty="0">
                <a:solidFill>
                  <a:schemeClr val="accent2"/>
                </a:solidFill>
                <a:latin typeface="Raleway ExtraBold"/>
                <a:cs typeface="Raleway ExtraBold"/>
              </a:rPr>
              <a:t> qui </a:t>
            </a:r>
            <a:r>
              <a:rPr lang="en-US" sz="1400" dirty="0" smtClean="0">
                <a:solidFill>
                  <a:schemeClr val="accent2"/>
                </a:solidFill>
                <a:latin typeface="Raleway ExtraBold"/>
                <a:cs typeface="Raleway ExtraBold"/>
              </a:rPr>
              <a:t/>
            </a:r>
            <a:br>
              <a:rPr lang="en-US" sz="1400" dirty="0" smtClean="0">
                <a:solidFill>
                  <a:schemeClr val="accent2"/>
                </a:solidFill>
                <a:latin typeface="Raleway ExtraBold"/>
                <a:cs typeface="Raleway ExtraBold"/>
              </a:rPr>
            </a:br>
            <a:r>
              <a:rPr lang="en-US" sz="1400" dirty="0" smtClean="0">
                <a:solidFill>
                  <a:schemeClr val="accent2"/>
                </a:solidFill>
                <a:latin typeface="Raleway ExtraBold"/>
                <a:cs typeface="Raleway ExtraBold"/>
              </a:rPr>
              <a:t>les </a:t>
            </a:r>
            <a:r>
              <a:rPr lang="en-US" sz="1400" dirty="0" err="1">
                <a:solidFill>
                  <a:schemeClr val="accent2"/>
                </a:solidFill>
                <a:latin typeface="Raleway ExtraBold"/>
                <a:cs typeface="Raleway ExtraBold"/>
              </a:rPr>
              <a:t>préparent</a:t>
            </a:r>
            <a:r>
              <a:rPr lang="en-US" sz="1400" dirty="0">
                <a:solidFill>
                  <a:schemeClr val="accent2"/>
                </a:solidFill>
                <a:latin typeface="Raleway ExtraBold"/>
                <a:cs typeface="Raleway ExtraBold"/>
              </a:rPr>
              <a:t> </a:t>
            </a:r>
            <a:r>
              <a:rPr lang="en-US" sz="1400" dirty="0" err="1" smtClean="0">
                <a:solidFill>
                  <a:schemeClr val="accent2"/>
                </a:solidFill>
                <a:latin typeface="Raleway ExtraBold"/>
                <a:cs typeface="Raleway ExtraBold"/>
              </a:rPr>
              <a:t>à</a:t>
            </a:r>
            <a:r>
              <a:rPr lang="en-US" sz="1400" dirty="0" smtClean="0">
                <a:solidFill>
                  <a:schemeClr val="accent2"/>
                </a:solidFill>
                <a:latin typeface="Raleway ExtraBold"/>
                <a:cs typeface="Raleway ExtraBold"/>
              </a:rPr>
              <a:t> </a:t>
            </a:r>
            <a:r>
              <a:rPr lang="en-US" sz="1400" dirty="0" err="1">
                <a:solidFill>
                  <a:schemeClr val="accent2"/>
                </a:solidFill>
                <a:latin typeface="Raleway ExtraBold"/>
                <a:cs typeface="Raleway ExtraBold"/>
              </a:rPr>
              <a:t>suivre</a:t>
            </a:r>
            <a:r>
              <a:rPr lang="en-US" sz="1400" dirty="0">
                <a:solidFill>
                  <a:schemeClr val="accent2"/>
                </a:solidFill>
                <a:latin typeface="Raleway ExtraBold"/>
                <a:cs typeface="Raleway ExtraBold"/>
              </a:rPr>
              <a:t> </a:t>
            </a:r>
            <a:r>
              <a:rPr lang="en-US" sz="1400" dirty="0" smtClean="0">
                <a:solidFill>
                  <a:schemeClr val="accent2"/>
                </a:solidFill>
                <a:latin typeface="Raleway ExtraBold"/>
                <a:cs typeface="Raleway ExtraBold"/>
              </a:rPr>
              <a:t>un </a:t>
            </a:r>
            <a:r>
              <a:rPr lang="en-US" sz="1400" dirty="0" err="1">
                <a:solidFill>
                  <a:schemeClr val="accent2"/>
                </a:solidFill>
                <a:latin typeface="Raleway ExtraBold"/>
                <a:cs typeface="Raleway ExtraBold"/>
              </a:rPr>
              <a:t>enseignement</a:t>
            </a:r>
            <a:r>
              <a:rPr lang="en-US" sz="1400" dirty="0">
                <a:solidFill>
                  <a:schemeClr val="accent2"/>
                </a:solidFill>
                <a:latin typeface="Raleway ExtraBold"/>
                <a:cs typeface="Raleway ExtraBold"/>
              </a:rPr>
              <a:t> </a:t>
            </a:r>
            <a:r>
              <a:rPr lang="en-US" sz="1400" dirty="0" err="1">
                <a:solidFill>
                  <a:schemeClr val="accent2"/>
                </a:solidFill>
                <a:latin typeface="Raleway ExtraBold"/>
                <a:cs typeface="Raleway ExtraBold"/>
              </a:rPr>
              <a:t>primaire</a:t>
            </a:r>
            <a:r>
              <a:rPr lang="en-US" sz="1400" spc="-150" dirty="0">
                <a:solidFill>
                  <a:schemeClr val="accent2"/>
                </a:solidFill>
                <a:latin typeface="Raleway ExtraBold"/>
                <a:cs typeface="Raleway ExtraBold"/>
              </a:rPr>
              <a:t> </a:t>
            </a:r>
            <a:r>
              <a:rPr lang="en-US" sz="1400" dirty="0">
                <a:solidFill>
                  <a:schemeClr val="accent2"/>
                </a:solidFill>
                <a:latin typeface="Raleway ExtraBold"/>
                <a:cs typeface="Raleway ExtraBold"/>
              </a:rPr>
              <a:t>».</a:t>
            </a:r>
          </a:p>
        </p:txBody>
      </p:sp>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6" name="TextBox 5"/>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387539240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65"/>
            <a:ext cx="7959507" cy="3973315"/>
          </a:xfrm>
          <a:prstGeom prst="rect">
            <a:avLst/>
          </a:prstGeom>
          <a:solidFill>
            <a:srgbClr val="98C49C">
              <a:alpha val="73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5" name="Picture 4"/>
          <p:cNvPicPr>
            <a:picLocks noChangeAspect="1"/>
          </p:cNvPicPr>
          <p:nvPr/>
        </p:nvPicPr>
        <p:blipFill>
          <a:blip r:embed="rId2"/>
          <a:stretch>
            <a:fillRect/>
          </a:stretch>
        </p:blipFill>
        <p:spPr>
          <a:xfrm>
            <a:off x="7763017" y="4768510"/>
            <a:ext cx="814028" cy="205217"/>
          </a:xfrm>
          <a:prstGeom prst="rect">
            <a:avLst/>
          </a:prstGeom>
          <a:noFill/>
        </p:spPr>
      </p:pic>
      <p:sp>
        <p:nvSpPr>
          <p:cNvPr id="7" name="Rectangle 6"/>
          <p:cNvSpPr/>
          <p:nvPr/>
        </p:nvSpPr>
        <p:spPr>
          <a:xfrm>
            <a:off x="0" y="600064"/>
            <a:ext cx="2682331" cy="1510089"/>
          </a:xfrm>
          <a:prstGeom prst="rect">
            <a:avLst/>
          </a:prstGeom>
          <a:solidFill>
            <a:schemeClr val="accent6">
              <a:lumMod val="40000"/>
              <a:lumOff val="60000"/>
              <a:alpha val="74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8" name="TextBox 7"/>
          <p:cNvSpPr txBox="1"/>
          <p:nvPr/>
        </p:nvSpPr>
        <p:spPr>
          <a:xfrm>
            <a:off x="518612" y="750627"/>
            <a:ext cx="3417089" cy="1107996"/>
          </a:xfrm>
          <a:prstGeom prst="rect">
            <a:avLst/>
          </a:prstGeom>
          <a:noFill/>
        </p:spPr>
        <p:txBody>
          <a:bodyPr wrap="square" rtlCol="0">
            <a:spAutoFit/>
          </a:bodyPr>
          <a:lstStyle/>
          <a:p>
            <a:r>
              <a:rPr lang="en-US" sz="2200" dirty="0" smtClean="0">
                <a:solidFill>
                  <a:schemeClr val="tx2"/>
                </a:solidFill>
                <a:latin typeface="Raleway ExtraBold"/>
                <a:cs typeface="Raleway ExtraBold"/>
              </a:rPr>
              <a:t>COMMENT </a:t>
            </a:r>
          </a:p>
          <a:p>
            <a:r>
              <a:rPr lang="en-US" sz="2200" dirty="0" smtClean="0">
                <a:solidFill>
                  <a:schemeClr val="tx2"/>
                </a:solidFill>
                <a:latin typeface="Raleway ExtraBold"/>
                <a:cs typeface="Raleway ExtraBold"/>
              </a:rPr>
              <a:t>MESURER </a:t>
            </a:r>
          </a:p>
          <a:p>
            <a:r>
              <a:rPr lang="en-US" sz="2200" dirty="0" smtClean="0">
                <a:solidFill>
                  <a:schemeClr val="tx2"/>
                </a:solidFill>
                <a:latin typeface="Raleway ExtraBold"/>
                <a:cs typeface="Raleway ExtraBold"/>
              </a:rPr>
              <a:t>LA QUALITÉ</a:t>
            </a:r>
            <a:r>
              <a:rPr lang="en-US" sz="2200" spc="-300" dirty="0" smtClean="0">
                <a:solidFill>
                  <a:schemeClr val="tx2"/>
                </a:solidFill>
                <a:latin typeface="Raleway ExtraBold"/>
                <a:cs typeface="Raleway ExtraBold"/>
              </a:rPr>
              <a:t> </a:t>
            </a:r>
            <a:r>
              <a:rPr lang="en-US" sz="2200" dirty="0" smtClean="0">
                <a:solidFill>
                  <a:schemeClr val="tx2"/>
                </a:solidFill>
                <a:latin typeface="Raleway ExtraBold"/>
                <a:cs typeface="Raleway ExtraBold"/>
              </a:rPr>
              <a:t>?</a:t>
            </a:r>
            <a:endParaRPr lang="en-US" dirty="0">
              <a:latin typeface="Raleway ExtraBold"/>
            </a:endParaRPr>
          </a:p>
        </p:txBody>
      </p:sp>
      <p:grpSp>
        <p:nvGrpSpPr>
          <p:cNvPr id="9" name="Group 8"/>
          <p:cNvGrpSpPr/>
          <p:nvPr/>
        </p:nvGrpSpPr>
        <p:grpSpPr>
          <a:xfrm>
            <a:off x="619344" y="1111623"/>
            <a:ext cx="2062987" cy="674664"/>
            <a:chOff x="5842526" y="3407711"/>
            <a:chExt cx="3301474" cy="674664"/>
          </a:xfrm>
        </p:grpSpPr>
        <p:cxnSp>
          <p:nvCxnSpPr>
            <p:cNvPr id="11" name="Straight Connector 10"/>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pic>
        <p:nvPicPr>
          <p:cNvPr id="3" name="Picture 2" descr="enfant-bloc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89987" y="1905001"/>
            <a:ext cx="6456579" cy="3027602"/>
          </a:xfrm>
          <a:prstGeom prst="rect">
            <a:avLst/>
          </a:prstGeom>
        </p:spPr>
      </p:pic>
      <p:sp>
        <p:nvSpPr>
          <p:cNvPr id="14" name="TextBox 13"/>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7074453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D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538" y="585092"/>
            <a:ext cx="7959507" cy="3973315"/>
          </a:xfrm>
          <a:prstGeom prst="rect">
            <a:avLst/>
          </a:prstGeom>
        </p:spPr>
      </p:pic>
      <p:sp>
        <p:nvSpPr>
          <p:cNvPr id="6" name="Rectangle 5"/>
          <p:cNvSpPr/>
          <p:nvPr/>
        </p:nvSpPr>
        <p:spPr>
          <a:xfrm>
            <a:off x="-1" y="0"/>
            <a:ext cx="3755895" cy="1466273"/>
          </a:xfrm>
          <a:prstGeom prst="rect">
            <a:avLst/>
          </a:prstGeom>
          <a:solidFill>
            <a:srgbClr val="BEDCB1">
              <a:alpha val="89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DBE9C2"/>
              </a:solidFill>
              <a:latin typeface="Raleway ExtraBold"/>
            </a:endParaRPr>
          </a:p>
        </p:txBody>
      </p:sp>
      <p:sp>
        <p:nvSpPr>
          <p:cNvPr id="7" name="Rectangle 6"/>
          <p:cNvSpPr/>
          <p:nvPr/>
        </p:nvSpPr>
        <p:spPr>
          <a:xfrm>
            <a:off x="523696" y="470047"/>
            <a:ext cx="3232199" cy="850233"/>
          </a:xfrm>
          <a:prstGeom prst="rect">
            <a:avLst/>
          </a:prstGeom>
        </p:spPr>
        <p:txBody>
          <a:bodyPr wrap="square">
            <a:spAutoFit/>
          </a:bodyPr>
          <a:lstStyle/>
          <a:p>
            <a:pPr>
              <a:lnSpc>
                <a:spcPct val="110000"/>
              </a:lnSpc>
            </a:pPr>
            <a:r>
              <a:rPr lang="en-US" sz="1500" u="sng" dirty="0">
                <a:solidFill>
                  <a:schemeClr val="tx2"/>
                </a:solidFill>
                <a:latin typeface="Raleway ExtraBold"/>
                <a:cs typeface="Raleway ExtraBold"/>
              </a:rPr>
              <a:t>Les </a:t>
            </a:r>
            <a:r>
              <a:rPr lang="en-US" sz="1500" u="sng" dirty="0" err="1" smtClean="0">
                <a:solidFill>
                  <a:schemeClr val="tx2"/>
                </a:solidFill>
                <a:latin typeface="Raleway ExtraBold"/>
                <a:cs typeface="Raleway ExtraBold"/>
              </a:rPr>
              <a:t>éléments</a:t>
            </a:r>
            <a:r>
              <a:rPr lang="en-US" sz="1500" u="sng" dirty="0" smtClean="0">
                <a:solidFill>
                  <a:schemeClr val="tx2"/>
                </a:solidFill>
                <a:latin typeface="Raleway ExtraBold"/>
                <a:cs typeface="Raleway ExtraBold"/>
              </a:rPr>
              <a:t> indispensables pour </a:t>
            </a:r>
            <a:r>
              <a:rPr lang="en-US" sz="1500" u="sng" dirty="0" err="1" smtClean="0">
                <a:solidFill>
                  <a:schemeClr val="tx2"/>
                </a:solidFill>
                <a:latin typeface="Raleway ExtraBold"/>
                <a:cs typeface="Raleway ExtraBold"/>
              </a:rPr>
              <a:t>qu’un</a:t>
            </a:r>
            <a:r>
              <a:rPr lang="en-US" sz="1500" u="sng" dirty="0" smtClean="0">
                <a:solidFill>
                  <a:schemeClr val="tx2"/>
                </a:solidFill>
                <a:latin typeface="Raleway ExtraBold"/>
                <a:cs typeface="Raleway ExtraBold"/>
              </a:rPr>
              <a:t> service </a:t>
            </a:r>
            <a:r>
              <a:rPr lang="en-US" sz="1500" u="sng" dirty="0" err="1" smtClean="0">
                <a:solidFill>
                  <a:schemeClr val="tx2"/>
                </a:solidFill>
                <a:latin typeface="Raleway ExtraBold"/>
                <a:cs typeface="Raleway ExtraBold"/>
              </a:rPr>
              <a:t>éducatif</a:t>
            </a:r>
            <a:r>
              <a:rPr lang="en-US" sz="1500" u="sng" dirty="0" smtClean="0">
                <a:solidFill>
                  <a:schemeClr val="tx2"/>
                </a:solidFill>
                <a:latin typeface="Raleway ExtraBold"/>
                <a:cs typeface="Raleway ExtraBold"/>
              </a:rPr>
              <a:t> </a:t>
            </a:r>
            <a:r>
              <a:rPr lang="en-US" sz="1500" u="sng" dirty="0" err="1" smtClean="0">
                <a:solidFill>
                  <a:schemeClr val="tx2"/>
                </a:solidFill>
                <a:latin typeface="Raleway ExtraBold"/>
                <a:cs typeface="Raleway ExtraBold"/>
              </a:rPr>
              <a:t>à</a:t>
            </a:r>
            <a:r>
              <a:rPr lang="en-US" sz="1500" u="sng" dirty="0" smtClean="0">
                <a:solidFill>
                  <a:schemeClr val="tx2"/>
                </a:solidFill>
                <a:latin typeface="Raleway ExtraBold"/>
                <a:cs typeface="Raleway ExtraBold"/>
              </a:rPr>
              <a:t> </a:t>
            </a:r>
            <a:br>
              <a:rPr lang="en-US" sz="1500" u="sng" dirty="0" smtClean="0">
                <a:solidFill>
                  <a:schemeClr val="tx2"/>
                </a:solidFill>
                <a:latin typeface="Raleway ExtraBold"/>
                <a:cs typeface="Raleway ExtraBold"/>
              </a:rPr>
            </a:br>
            <a:r>
              <a:rPr lang="en-US" sz="1500" u="sng" dirty="0" smtClean="0">
                <a:solidFill>
                  <a:schemeClr val="tx2"/>
                </a:solidFill>
                <a:latin typeface="Raleway ExtraBold"/>
                <a:cs typeface="Raleway ExtraBold"/>
              </a:rPr>
              <a:t>la petite </a:t>
            </a:r>
            <a:r>
              <a:rPr lang="en-US" sz="1500" u="sng" dirty="0" err="1" smtClean="0">
                <a:solidFill>
                  <a:schemeClr val="tx2"/>
                </a:solidFill>
                <a:latin typeface="Raleway ExtraBold"/>
                <a:cs typeface="Raleway ExtraBold"/>
              </a:rPr>
              <a:t>enfance</a:t>
            </a:r>
            <a:r>
              <a:rPr lang="en-US" sz="1500" u="sng" dirty="0" smtClean="0">
                <a:solidFill>
                  <a:schemeClr val="tx2"/>
                </a:solidFill>
                <a:latin typeface="Raleway ExtraBold"/>
                <a:cs typeface="Raleway ExtraBold"/>
              </a:rPr>
              <a:t> </a:t>
            </a:r>
            <a:r>
              <a:rPr lang="en-US" sz="1500" u="sng" dirty="0" err="1" smtClean="0">
                <a:solidFill>
                  <a:schemeClr val="tx2"/>
                </a:solidFill>
                <a:latin typeface="Raleway ExtraBold"/>
                <a:cs typeface="Raleway ExtraBold"/>
              </a:rPr>
              <a:t>soit</a:t>
            </a:r>
            <a:r>
              <a:rPr lang="en-US" sz="1500" u="sng" dirty="0" smtClean="0">
                <a:solidFill>
                  <a:schemeClr val="tx2"/>
                </a:solidFill>
                <a:latin typeface="Raleway ExtraBold"/>
                <a:cs typeface="Raleway ExtraBold"/>
              </a:rPr>
              <a:t> de </a:t>
            </a:r>
            <a:r>
              <a:rPr lang="en-US" sz="1500" u="sng" dirty="0" err="1" smtClean="0">
                <a:solidFill>
                  <a:schemeClr val="tx2"/>
                </a:solidFill>
                <a:latin typeface="Raleway ExtraBold"/>
                <a:cs typeface="Raleway ExtraBold"/>
              </a:rPr>
              <a:t>qualité</a:t>
            </a:r>
            <a:endParaRPr lang="en-US" sz="1500" u="sng" dirty="0">
              <a:solidFill>
                <a:schemeClr val="tx2"/>
              </a:solidFill>
              <a:latin typeface="Raleway ExtraBold"/>
              <a:cs typeface="Raleway ExtraBold"/>
            </a:endParaRPr>
          </a:p>
        </p:txBody>
      </p:sp>
      <p:sp>
        <p:nvSpPr>
          <p:cNvPr id="10" name="TextBox 9"/>
          <p:cNvSpPr txBox="1"/>
          <p:nvPr/>
        </p:nvSpPr>
        <p:spPr>
          <a:xfrm>
            <a:off x="617537" y="3316695"/>
            <a:ext cx="1704749" cy="1197764"/>
          </a:xfrm>
          <a:prstGeom prst="rect">
            <a:avLst/>
          </a:prstGeom>
          <a:noFill/>
        </p:spPr>
        <p:txBody>
          <a:bodyPr wrap="square" rtlCol="0">
            <a:spAutoFit/>
          </a:bodyPr>
          <a:lstStyle/>
          <a:p>
            <a:r>
              <a:rPr lang="en-US" sz="600" dirty="0" err="1">
                <a:solidFill>
                  <a:srgbClr val="BA2830"/>
                </a:solidFill>
                <a:latin typeface="Raleway ExtraBold"/>
                <a:cs typeface="Raleway ExtraBold"/>
              </a:rPr>
              <a:t>L’éducatrice</a:t>
            </a:r>
            <a:r>
              <a:rPr lang="en-US" sz="600" dirty="0">
                <a:solidFill>
                  <a:srgbClr val="BA2830"/>
                </a:solidFill>
                <a:latin typeface="Raleway ExtraBold"/>
                <a:cs typeface="Raleway ExtraBold"/>
              </a:rPr>
              <a:t> </a:t>
            </a:r>
            <a:r>
              <a:rPr lang="en-US" sz="600" dirty="0" err="1">
                <a:solidFill>
                  <a:srgbClr val="BA2830"/>
                </a:solidFill>
                <a:latin typeface="Raleway ExtraBold"/>
                <a:cs typeface="Raleway ExtraBold"/>
              </a:rPr>
              <a:t>ou</a:t>
            </a:r>
            <a:r>
              <a:rPr lang="en-US" sz="600" dirty="0">
                <a:solidFill>
                  <a:srgbClr val="BA2830"/>
                </a:solidFill>
                <a:latin typeface="Raleway ExtraBold"/>
                <a:cs typeface="Raleway ExtraBold"/>
              </a:rPr>
              <a:t> </a:t>
            </a:r>
            <a:r>
              <a:rPr lang="en-US" sz="600" dirty="0" err="1">
                <a:solidFill>
                  <a:srgbClr val="BA2830"/>
                </a:solidFill>
                <a:latin typeface="Raleway ExtraBold"/>
                <a:cs typeface="Raleway ExtraBold"/>
              </a:rPr>
              <a:t>l’enseignante</a:t>
            </a:r>
            <a:r>
              <a:rPr lang="en-US" sz="600" dirty="0">
                <a:solidFill>
                  <a:srgbClr val="BA2830"/>
                </a:solidFill>
                <a:latin typeface="Raleway ExtraBold"/>
                <a:cs typeface="Raleway ExtraBold"/>
              </a:rPr>
              <a:t> :</a:t>
            </a:r>
          </a:p>
          <a:p>
            <a:pPr marL="64800" indent="-64800">
              <a:spcAft>
                <a:spcPts val="100"/>
              </a:spcAft>
              <a:buClr>
                <a:schemeClr val="tx2"/>
              </a:buClr>
              <a:buFont typeface="Arial"/>
              <a:buChar char="•"/>
            </a:pPr>
            <a:r>
              <a:rPr lang="en-US" sz="500" dirty="0" err="1" smtClean="0">
                <a:latin typeface="Raleway"/>
                <a:cs typeface="Raleway"/>
              </a:rPr>
              <a:t>connaît</a:t>
            </a:r>
            <a:r>
              <a:rPr lang="en-US" sz="500" dirty="0" smtClean="0">
                <a:latin typeface="Raleway"/>
                <a:cs typeface="Raleway"/>
              </a:rPr>
              <a:t> </a:t>
            </a:r>
            <a:r>
              <a:rPr lang="en-US" sz="500" dirty="0" err="1">
                <a:latin typeface="Raleway"/>
                <a:cs typeface="Raleway"/>
              </a:rPr>
              <a:t>bien</a:t>
            </a:r>
            <a:r>
              <a:rPr lang="en-US" sz="500" dirty="0">
                <a:latin typeface="Raleway"/>
                <a:cs typeface="Raleway"/>
              </a:rPr>
              <a:t> le </a:t>
            </a:r>
            <a:r>
              <a:rPr lang="en-US" sz="500" dirty="0" err="1">
                <a:latin typeface="Raleway"/>
                <a:cs typeface="Raleway"/>
              </a:rPr>
              <a:t>niveau</a:t>
            </a:r>
            <a:r>
              <a:rPr lang="en-US" sz="500" dirty="0">
                <a:latin typeface="Raleway"/>
                <a:cs typeface="Raleway"/>
              </a:rPr>
              <a:t> de </a:t>
            </a:r>
            <a:r>
              <a:rPr lang="en-US" sz="500" dirty="0" smtClean="0">
                <a:latin typeface="Raleway"/>
                <a:cs typeface="Raleway"/>
              </a:rPr>
              <a:t/>
            </a:r>
            <a:br>
              <a:rPr lang="en-US" sz="500" dirty="0" smtClean="0">
                <a:latin typeface="Raleway"/>
                <a:cs typeface="Raleway"/>
              </a:rPr>
            </a:br>
            <a:r>
              <a:rPr lang="en-US" sz="500" dirty="0" err="1" smtClean="0">
                <a:latin typeface="Raleway"/>
                <a:cs typeface="Raleway"/>
              </a:rPr>
              <a:t>développement</a:t>
            </a:r>
            <a:r>
              <a:rPr lang="en-US" sz="500" dirty="0" smtClean="0">
                <a:latin typeface="Raleway"/>
                <a:cs typeface="Raleway"/>
              </a:rPr>
              <a:t> des </a:t>
            </a:r>
            <a:r>
              <a:rPr lang="en-US" sz="500" dirty="0" err="1">
                <a:latin typeface="Raleway"/>
                <a:cs typeface="Raleway"/>
              </a:rPr>
              <a:t>enfants</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et </a:t>
            </a:r>
            <a:r>
              <a:rPr lang="en-US" sz="500" dirty="0" err="1">
                <a:latin typeface="Raleway"/>
                <a:cs typeface="Raleway"/>
              </a:rPr>
              <a:t>s’y</a:t>
            </a:r>
            <a:r>
              <a:rPr lang="en-US" sz="500" dirty="0">
                <a:latin typeface="Raleway"/>
                <a:cs typeface="Raleway"/>
              </a:rPr>
              <a:t> </a:t>
            </a:r>
            <a:r>
              <a:rPr lang="en-US" sz="500" dirty="0" err="1">
                <a:latin typeface="Raleway"/>
                <a:cs typeface="Raleway"/>
              </a:rPr>
              <a:t>adapte</a:t>
            </a:r>
            <a:r>
              <a:rPr lang="en-US" sz="500" dirty="0">
                <a:latin typeface="Raleway"/>
                <a:cs typeface="Raleway"/>
              </a:rPr>
              <a:t> ; </a:t>
            </a:r>
            <a:endParaRPr lang="en-US" sz="500" dirty="0" smtClean="0">
              <a:latin typeface="Raleway"/>
              <a:cs typeface="Raleway"/>
            </a:endParaRPr>
          </a:p>
          <a:p>
            <a:pPr marL="64800" indent="-64800">
              <a:spcAft>
                <a:spcPts val="100"/>
              </a:spcAft>
              <a:buClr>
                <a:schemeClr val="tx2"/>
              </a:buClr>
              <a:buFont typeface="Arial"/>
              <a:buChar char="•"/>
            </a:pPr>
            <a:r>
              <a:rPr lang="en-US" sz="500" dirty="0" err="1" smtClean="0">
                <a:latin typeface="Raleway"/>
                <a:cs typeface="Raleway"/>
              </a:rPr>
              <a:t>respecte</a:t>
            </a:r>
            <a:r>
              <a:rPr lang="en-US" sz="500" dirty="0" smtClean="0">
                <a:latin typeface="Raleway"/>
                <a:cs typeface="Raleway"/>
              </a:rPr>
              <a:t> </a:t>
            </a:r>
            <a:r>
              <a:rPr lang="en-US" sz="500" dirty="0">
                <a:latin typeface="Raleway"/>
                <a:cs typeface="Raleway"/>
              </a:rPr>
              <a:t>et </a:t>
            </a:r>
            <a:r>
              <a:rPr lang="en-US" sz="500" dirty="0" err="1">
                <a:latin typeface="Raleway"/>
                <a:cs typeface="Raleway"/>
              </a:rPr>
              <a:t>accompagne</a:t>
            </a:r>
            <a:r>
              <a:rPr lang="en-US" sz="500" dirty="0">
                <a:latin typeface="Raleway"/>
                <a:cs typeface="Raleway"/>
              </a:rPr>
              <a:t> </a:t>
            </a:r>
            <a:r>
              <a:rPr lang="en-US" sz="500" dirty="0" smtClean="0">
                <a:latin typeface="Raleway"/>
                <a:cs typeface="Raleway"/>
              </a:rPr>
              <a:t>le </a:t>
            </a:r>
            <a:r>
              <a:rPr lang="en-US" sz="500" dirty="0" err="1">
                <a:latin typeface="Raleway"/>
                <a:cs typeface="Raleway"/>
              </a:rPr>
              <a:t>jeu</a:t>
            </a:r>
            <a:r>
              <a:rPr lang="en-US" sz="500" dirty="0">
                <a:latin typeface="Raleway"/>
                <a:cs typeface="Raleway"/>
              </a:rPr>
              <a:t> </a:t>
            </a:r>
            <a:r>
              <a:rPr lang="en-US" sz="500" dirty="0" smtClean="0">
                <a:latin typeface="Raleway"/>
                <a:cs typeface="Raleway"/>
              </a:rPr>
              <a:t>des </a:t>
            </a:r>
            <a:r>
              <a:rPr lang="en-US" sz="500" dirty="0" err="1">
                <a:latin typeface="Raleway"/>
                <a:cs typeface="Raleway"/>
              </a:rPr>
              <a:t>enfants</a:t>
            </a:r>
            <a:r>
              <a:rPr lang="en-US" sz="500" dirty="0">
                <a:latin typeface="Raleway"/>
                <a:cs typeface="Raleway"/>
              </a:rPr>
              <a:t> ;</a:t>
            </a:r>
          </a:p>
          <a:p>
            <a:pPr marL="64800" indent="-64800">
              <a:spcAft>
                <a:spcPts val="100"/>
              </a:spcAft>
              <a:buClr>
                <a:schemeClr val="tx2"/>
              </a:buClr>
              <a:buFont typeface="Arial"/>
              <a:buChar char="•"/>
            </a:pPr>
            <a:r>
              <a:rPr lang="en-US" sz="500" dirty="0" smtClean="0">
                <a:latin typeface="Raleway"/>
                <a:cs typeface="Raleway"/>
              </a:rPr>
              <a:t>encourage </a:t>
            </a:r>
            <a:r>
              <a:rPr lang="en-US" sz="500" dirty="0" err="1">
                <a:latin typeface="Raleway"/>
                <a:cs typeface="Raleway"/>
              </a:rPr>
              <a:t>l’autonomie</a:t>
            </a:r>
            <a:r>
              <a:rPr lang="en-US" sz="500" dirty="0">
                <a:latin typeface="Raleway"/>
                <a:cs typeface="Raleway"/>
              </a:rPr>
              <a:t> ;</a:t>
            </a:r>
          </a:p>
          <a:p>
            <a:pPr marL="64800" indent="-64800">
              <a:spcAft>
                <a:spcPts val="100"/>
              </a:spcAft>
              <a:buClr>
                <a:schemeClr val="tx2"/>
              </a:buClr>
              <a:buFont typeface="Arial"/>
              <a:buChar char="•"/>
            </a:pPr>
            <a:r>
              <a:rPr lang="en-US" sz="500" dirty="0" err="1" smtClean="0">
                <a:latin typeface="Raleway"/>
                <a:cs typeface="Raleway"/>
              </a:rPr>
              <a:t>offre</a:t>
            </a:r>
            <a:r>
              <a:rPr lang="en-US" sz="500" dirty="0" smtClean="0">
                <a:latin typeface="Raleway"/>
                <a:cs typeface="Raleway"/>
              </a:rPr>
              <a:t> </a:t>
            </a:r>
            <a:r>
              <a:rPr lang="en-US" sz="500" dirty="0">
                <a:latin typeface="Raleway"/>
                <a:cs typeface="Raleway"/>
              </a:rPr>
              <a:t>des </a:t>
            </a:r>
            <a:r>
              <a:rPr lang="en-US" sz="500" dirty="0" err="1">
                <a:latin typeface="Raleway"/>
                <a:cs typeface="Raleway"/>
              </a:rPr>
              <a:t>consignes</a:t>
            </a:r>
            <a:r>
              <a:rPr lang="en-US" sz="500" dirty="0">
                <a:latin typeface="Raleway"/>
                <a:cs typeface="Raleway"/>
              </a:rPr>
              <a:t> </a:t>
            </a:r>
            <a:r>
              <a:rPr lang="en-US" sz="500" dirty="0" err="1">
                <a:latin typeface="Raleway"/>
                <a:cs typeface="Raleway"/>
              </a:rPr>
              <a:t>claires</a:t>
            </a:r>
            <a:r>
              <a:rPr lang="en-US" sz="500" dirty="0">
                <a:latin typeface="Raleway"/>
                <a:cs typeface="Raleway"/>
              </a:rPr>
              <a:t> ;</a:t>
            </a:r>
          </a:p>
          <a:p>
            <a:pPr marL="64800" indent="-64800">
              <a:spcAft>
                <a:spcPts val="100"/>
              </a:spcAft>
              <a:buClr>
                <a:schemeClr val="tx2"/>
              </a:buClr>
              <a:buFont typeface="Arial"/>
              <a:buChar char="•"/>
            </a:pPr>
            <a:r>
              <a:rPr lang="en-US" sz="500" dirty="0" err="1" smtClean="0">
                <a:latin typeface="Raleway"/>
                <a:cs typeface="Raleway"/>
              </a:rPr>
              <a:t>est</a:t>
            </a:r>
            <a:r>
              <a:rPr lang="en-US" sz="500" dirty="0" smtClean="0">
                <a:latin typeface="Raleway"/>
                <a:cs typeface="Raleway"/>
              </a:rPr>
              <a:t> </a:t>
            </a:r>
            <a:r>
              <a:rPr lang="en-US" sz="500" dirty="0" err="1">
                <a:latin typeface="Raleway"/>
                <a:cs typeface="Raleway"/>
              </a:rPr>
              <a:t>à</a:t>
            </a:r>
            <a:r>
              <a:rPr lang="en-US" sz="500" dirty="0">
                <a:latin typeface="Raleway"/>
                <a:cs typeface="Raleway"/>
              </a:rPr>
              <a:t> </a:t>
            </a:r>
            <a:r>
              <a:rPr lang="en-US" sz="500" dirty="0" err="1">
                <a:latin typeface="Raleway"/>
                <a:cs typeface="Raleway"/>
              </a:rPr>
              <a:t>l’écoute</a:t>
            </a:r>
            <a:r>
              <a:rPr lang="en-US" sz="500" dirty="0">
                <a:latin typeface="Raleway"/>
                <a:cs typeface="Raleway"/>
              </a:rPr>
              <a:t> des </a:t>
            </a:r>
            <a:r>
              <a:rPr lang="en-US" sz="500" dirty="0" err="1">
                <a:latin typeface="Raleway"/>
                <a:cs typeface="Raleway"/>
              </a:rPr>
              <a:t>besoins</a:t>
            </a:r>
            <a:r>
              <a:rPr lang="en-US" sz="500" dirty="0">
                <a:latin typeface="Raleway"/>
                <a:cs typeface="Raleway"/>
              </a:rPr>
              <a:t> des </a:t>
            </a:r>
            <a:r>
              <a:rPr lang="en-US" sz="500" dirty="0" err="1">
                <a:latin typeface="Raleway"/>
                <a:cs typeface="Raleway"/>
              </a:rPr>
              <a:t>enfants</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et </a:t>
            </a:r>
            <a:r>
              <a:rPr lang="en-US" sz="500" dirty="0">
                <a:latin typeface="Raleway"/>
                <a:cs typeface="Raleway"/>
              </a:rPr>
              <a:t>y </a:t>
            </a:r>
            <a:r>
              <a:rPr lang="en-US" sz="500" dirty="0" err="1">
                <a:latin typeface="Raleway"/>
                <a:cs typeface="Raleway"/>
              </a:rPr>
              <a:t>répond</a:t>
            </a:r>
            <a:r>
              <a:rPr lang="en-US" sz="500" dirty="0">
                <a:latin typeface="Raleway"/>
                <a:cs typeface="Raleway"/>
              </a:rPr>
              <a:t> </a:t>
            </a:r>
            <a:r>
              <a:rPr lang="en-US" sz="500" dirty="0" err="1">
                <a:latin typeface="Raleway"/>
                <a:cs typeface="Raleway"/>
              </a:rPr>
              <a:t>chaleureusement</a:t>
            </a:r>
            <a:r>
              <a:rPr lang="en-US" sz="500" dirty="0">
                <a:latin typeface="Raleway"/>
                <a:cs typeface="Raleway"/>
              </a:rPr>
              <a:t> ;</a:t>
            </a:r>
          </a:p>
          <a:p>
            <a:pPr marL="64800" indent="-64800">
              <a:spcAft>
                <a:spcPts val="100"/>
              </a:spcAft>
              <a:buClr>
                <a:schemeClr val="tx2"/>
              </a:buClr>
              <a:buFont typeface="Arial"/>
              <a:buChar char="•"/>
            </a:pPr>
            <a:r>
              <a:rPr lang="en-US" sz="500" dirty="0" smtClean="0">
                <a:latin typeface="Raleway"/>
                <a:cs typeface="Raleway"/>
              </a:rPr>
              <a:t>incite </a:t>
            </a:r>
            <a:r>
              <a:rPr lang="en-US" sz="500" dirty="0">
                <a:latin typeface="Raleway"/>
                <a:cs typeface="Raleway"/>
              </a:rPr>
              <a:t>les </a:t>
            </a:r>
            <a:r>
              <a:rPr lang="en-US" sz="500" dirty="0" err="1">
                <a:latin typeface="Raleway"/>
                <a:cs typeface="Raleway"/>
              </a:rPr>
              <a:t>enfants</a:t>
            </a:r>
            <a:r>
              <a:rPr lang="en-US" sz="500" dirty="0">
                <a:latin typeface="Raleway"/>
                <a:cs typeface="Raleway"/>
              </a:rPr>
              <a:t> </a:t>
            </a:r>
            <a:r>
              <a:rPr lang="en-US" sz="500" dirty="0" err="1">
                <a:latin typeface="Raleway"/>
                <a:cs typeface="Raleway"/>
              </a:rPr>
              <a:t>à</a:t>
            </a:r>
            <a:r>
              <a:rPr lang="en-US" sz="500" dirty="0">
                <a:latin typeface="Raleway"/>
                <a:cs typeface="Raleway"/>
              </a:rPr>
              <a:t> </a:t>
            </a:r>
            <a:r>
              <a:rPr lang="en-US" sz="500" dirty="0" err="1">
                <a:latin typeface="Raleway"/>
                <a:cs typeface="Raleway"/>
              </a:rPr>
              <a:t>réfléchir</a:t>
            </a:r>
            <a:r>
              <a:rPr lang="en-US" sz="500" dirty="0">
                <a:latin typeface="Raleway"/>
                <a:cs typeface="Raleway"/>
              </a:rPr>
              <a:t> ;</a:t>
            </a:r>
          </a:p>
          <a:p>
            <a:pPr marL="64800" indent="-64800">
              <a:spcAft>
                <a:spcPts val="100"/>
              </a:spcAft>
              <a:buClr>
                <a:schemeClr val="tx2"/>
              </a:buClr>
              <a:buFont typeface="Arial"/>
              <a:buChar char="•"/>
            </a:pPr>
            <a:r>
              <a:rPr lang="en-US" sz="500" dirty="0" err="1" smtClean="0">
                <a:latin typeface="Raleway"/>
                <a:cs typeface="Raleway"/>
              </a:rPr>
              <a:t>intervient</a:t>
            </a:r>
            <a:r>
              <a:rPr lang="en-US" sz="500" dirty="0" smtClean="0">
                <a:latin typeface="Raleway"/>
                <a:cs typeface="Raleway"/>
              </a:rPr>
              <a:t> </a:t>
            </a:r>
            <a:r>
              <a:rPr lang="en-US" sz="500" dirty="0">
                <a:latin typeface="Raleway"/>
                <a:cs typeface="Raleway"/>
              </a:rPr>
              <a:t>de </a:t>
            </a:r>
            <a:r>
              <a:rPr lang="en-US" sz="500" dirty="0" err="1">
                <a:latin typeface="Raleway"/>
                <a:cs typeface="Raleway"/>
              </a:rPr>
              <a:t>façon</a:t>
            </a:r>
            <a:r>
              <a:rPr lang="en-US" sz="500" dirty="0">
                <a:latin typeface="Raleway"/>
                <a:cs typeface="Raleway"/>
              </a:rPr>
              <a:t> </a:t>
            </a:r>
            <a:r>
              <a:rPr lang="en-US" sz="500" dirty="0" err="1">
                <a:latin typeface="Raleway"/>
                <a:cs typeface="Raleway"/>
              </a:rPr>
              <a:t>appropriée</a:t>
            </a:r>
            <a:r>
              <a:rPr lang="en-US" sz="500" dirty="0">
                <a:latin typeface="Raleway"/>
                <a:cs typeface="Raleway"/>
              </a:rPr>
              <a:t> </a:t>
            </a:r>
            <a:r>
              <a:rPr lang="en-US" sz="500" dirty="0" err="1">
                <a:latin typeface="Raleway"/>
                <a:cs typeface="Raleway"/>
              </a:rPr>
              <a:t>à</a:t>
            </a:r>
            <a:r>
              <a:rPr lang="en-US" sz="500" dirty="0">
                <a:latin typeface="Raleway"/>
                <a:cs typeface="Raleway"/>
              </a:rPr>
              <a:t> </a:t>
            </a:r>
            <a:r>
              <a:rPr lang="en-US" sz="500" dirty="0" err="1">
                <a:latin typeface="Raleway"/>
                <a:cs typeface="Raleway"/>
              </a:rPr>
              <a:t>l’égard</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des </a:t>
            </a:r>
            <a:r>
              <a:rPr lang="en-US" sz="500" dirty="0" err="1">
                <a:latin typeface="Raleway"/>
                <a:cs typeface="Raleway"/>
              </a:rPr>
              <a:t>comportements</a:t>
            </a:r>
            <a:r>
              <a:rPr lang="en-US" sz="500" dirty="0">
                <a:latin typeface="Raleway"/>
                <a:cs typeface="Raleway"/>
              </a:rPr>
              <a:t> </a:t>
            </a:r>
            <a:r>
              <a:rPr lang="en-US" sz="500" dirty="0" err="1">
                <a:latin typeface="Raleway"/>
                <a:cs typeface="Raleway"/>
              </a:rPr>
              <a:t>dérangeants</a:t>
            </a:r>
            <a:r>
              <a:rPr lang="en-US" sz="500" dirty="0">
                <a:latin typeface="Raleway"/>
                <a:cs typeface="Raleway"/>
              </a:rPr>
              <a:t> ;</a:t>
            </a:r>
          </a:p>
          <a:p>
            <a:pPr marL="64800" indent="-64800">
              <a:spcAft>
                <a:spcPts val="100"/>
              </a:spcAft>
              <a:buClr>
                <a:schemeClr val="tx2"/>
              </a:buClr>
              <a:buFont typeface="Arial"/>
              <a:buChar char="•"/>
            </a:pPr>
            <a:r>
              <a:rPr lang="en-US" sz="500" dirty="0" err="1" smtClean="0">
                <a:latin typeface="Raleway"/>
                <a:cs typeface="Raleway"/>
              </a:rPr>
              <a:t>parle</a:t>
            </a:r>
            <a:r>
              <a:rPr lang="en-US" sz="500" dirty="0" smtClean="0">
                <a:latin typeface="Raleway"/>
                <a:cs typeface="Raleway"/>
              </a:rPr>
              <a:t> </a:t>
            </a:r>
            <a:r>
              <a:rPr lang="en-US" sz="500" dirty="0">
                <a:latin typeface="Raleway"/>
                <a:cs typeface="Raleway"/>
              </a:rPr>
              <a:t>avec les </a:t>
            </a:r>
            <a:r>
              <a:rPr lang="en-US" sz="500" dirty="0" err="1">
                <a:latin typeface="Raleway"/>
                <a:cs typeface="Raleway"/>
              </a:rPr>
              <a:t>enfants</a:t>
            </a:r>
            <a:r>
              <a:rPr lang="en-US" sz="500" dirty="0">
                <a:latin typeface="Raleway"/>
                <a:cs typeface="Raleway"/>
              </a:rPr>
              <a:t> et </a:t>
            </a:r>
            <a:r>
              <a:rPr lang="en-US" sz="500" dirty="0" err="1">
                <a:latin typeface="Raleway"/>
                <a:cs typeface="Raleway"/>
              </a:rPr>
              <a:t>utilise</a:t>
            </a:r>
            <a:r>
              <a:rPr lang="en-US" sz="500" dirty="0">
                <a:latin typeface="Raleway"/>
                <a:cs typeface="Raleway"/>
              </a:rPr>
              <a:t> un </a:t>
            </a:r>
            <a:r>
              <a:rPr lang="en-US" sz="500" dirty="0" err="1">
                <a:latin typeface="Raleway"/>
                <a:cs typeface="Raleway"/>
              </a:rPr>
              <a:t>langage</a:t>
            </a:r>
            <a:r>
              <a:rPr lang="en-US" sz="500" dirty="0">
                <a:latin typeface="Raleway"/>
                <a:cs typeface="Raleway"/>
              </a:rPr>
              <a:t> riche.</a:t>
            </a:r>
          </a:p>
        </p:txBody>
      </p:sp>
      <p:sp>
        <p:nvSpPr>
          <p:cNvPr id="11" name="Rectangle 10"/>
          <p:cNvSpPr/>
          <p:nvPr/>
        </p:nvSpPr>
        <p:spPr>
          <a:xfrm>
            <a:off x="1771998" y="2490061"/>
            <a:ext cx="965200" cy="261610"/>
          </a:xfrm>
          <a:prstGeom prst="rect">
            <a:avLst/>
          </a:prstGeom>
        </p:spPr>
        <p:txBody>
          <a:bodyPr wrap="square">
            <a:spAutoFit/>
          </a:bodyPr>
          <a:lstStyle/>
          <a:p>
            <a:r>
              <a:rPr lang="en-US" sz="600" dirty="0" err="1">
                <a:solidFill>
                  <a:schemeClr val="accent1"/>
                </a:solidFill>
                <a:latin typeface="Raleway ExtraBold"/>
                <a:cs typeface="Raleway ExtraBold"/>
              </a:rPr>
              <a:t>Une</a:t>
            </a:r>
            <a:r>
              <a:rPr lang="en-US" sz="600" dirty="0">
                <a:solidFill>
                  <a:schemeClr val="accent1"/>
                </a:solidFill>
                <a:latin typeface="Raleway ExtraBold"/>
                <a:cs typeface="Raleway ExtraBold"/>
              </a:rPr>
              <a:t> </a:t>
            </a:r>
            <a:r>
              <a:rPr lang="en-US" sz="600" dirty="0" err="1">
                <a:solidFill>
                  <a:schemeClr val="accent1"/>
                </a:solidFill>
                <a:latin typeface="Raleway ExtraBold"/>
                <a:cs typeface="Raleway ExtraBold"/>
              </a:rPr>
              <a:t>variété</a:t>
            </a:r>
            <a:r>
              <a:rPr lang="en-US" sz="600" dirty="0">
                <a:solidFill>
                  <a:schemeClr val="accent1"/>
                </a:solidFill>
                <a:latin typeface="Raleway ExtraBold"/>
                <a:cs typeface="Raleway ExtraBold"/>
              </a:rPr>
              <a:t> </a:t>
            </a:r>
            <a:r>
              <a:rPr lang="en-US" sz="600" dirty="0" smtClean="0">
                <a:solidFill>
                  <a:schemeClr val="accent1"/>
                </a:solidFill>
                <a:latin typeface="Raleway ExtraBold"/>
                <a:cs typeface="Raleway ExtraBold"/>
              </a:rPr>
              <a:t>de </a:t>
            </a:r>
            <a:r>
              <a:rPr lang="en-US" sz="600" dirty="0" err="1">
                <a:solidFill>
                  <a:schemeClr val="accent1"/>
                </a:solidFill>
                <a:latin typeface="Raleway ExtraBold"/>
                <a:cs typeface="Raleway ExtraBold"/>
              </a:rPr>
              <a:t>livres</a:t>
            </a:r>
            <a:r>
              <a:rPr lang="en-US" sz="600" dirty="0">
                <a:solidFill>
                  <a:schemeClr val="accent1"/>
                </a:solidFill>
                <a:latin typeface="Raleway ExtraBold"/>
                <a:cs typeface="Raleway ExtraBold"/>
              </a:rPr>
              <a:t> </a:t>
            </a:r>
            <a:r>
              <a:rPr lang="en-US" sz="500" b="1" dirty="0">
                <a:solidFill>
                  <a:schemeClr val="accent1"/>
                </a:solidFill>
                <a:latin typeface="Raleway"/>
                <a:cs typeface="Raleway"/>
              </a:rPr>
              <a:t/>
            </a:r>
            <a:br>
              <a:rPr lang="en-US" sz="500" b="1" dirty="0">
                <a:solidFill>
                  <a:schemeClr val="accent1"/>
                </a:solidFill>
                <a:latin typeface="Raleway"/>
                <a:cs typeface="Raleway"/>
              </a:rPr>
            </a:br>
            <a:r>
              <a:rPr lang="en-US" sz="500" dirty="0" err="1">
                <a:latin typeface="Raleway"/>
                <a:cs typeface="Raleway"/>
              </a:rPr>
              <a:t>est</a:t>
            </a:r>
            <a:r>
              <a:rPr lang="en-US" sz="500" dirty="0">
                <a:latin typeface="Raleway"/>
                <a:cs typeface="Raleway"/>
              </a:rPr>
              <a:t> </a:t>
            </a:r>
            <a:r>
              <a:rPr lang="en-US" sz="500" dirty="0" err="1">
                <a:latin typeface="Raleway"/>
                <a:cs typeface="Raleway"/>
              </a:rPr>
              <a:t>disponible</a:t>
            </a:r>
            <a:r>
              <a:rPr lang="en-US" sz="500" dirty="0">
                <a:latin typeface="Raleway"/>
                <a:cs typeface="Raleway"/>
              </a:rPr>
              <a:t>.</a:t>
            </a:r>
          </a:p>
        </p:txBody>
      </p:sp>
      <p:sp>
        <p:nvSpPr>
          <p:cNvPr id="12" name="TextBox 11"/>
          <p:cNvSpPr txBox="1"/>
          <p:nvPr/>
        </p:nvSpPr>
        <p:spPr>
          <a:xfrm>
            <a:off x="1457306" y="2009035"/>
            <a:ext cx="1256800" cy="415498"/>
          </a:xfrm>
          <a:prstGeom prst="rect">
            <a:avLst/>
          </a:prstGeom>
          <a:noFill/>
        </p:spPr>
        <p:txBody>
          <a:bodyPr wrap="square" rtlCol="0">
            <a:spAutoFit/>
          </a:bodyPr>
          <a:lstStyle/>
          <a:p>
            <a:r>
              <a:rPr lang="en-US" sz="600" dirty="0" err="1">
                <a:solidFill>
                  <a:srgbClr val="BA2830"/>
                </a:solidFill>
                <a:latin typeface="Raleway ExtraBold"/>
                <a:cs typeface="Raleway ExtraBold"/>
              </a:rPr>
              <a:t>L’horaire</a:t>
            </a:r>
            <a:r>
              <a:rPr lang="en-US" sz="500" dirty="0">
                <a:latin typeface="Raleway"/>
                <a:cs typeface="Raleway"/>
              </a:rPr>
              <a:t> </a:t>
            </a:r>
            <a:r>
              <a:rPr lang="en-US" sz="500" dirty="0" err="1">
                <a:latin typeface="Raleway"/>
                <a:cs typeface="Raleway"/>
              </a:rPr>
              <a:t>est</a:t>
            </a:r>
            <a:r>
              <a:rPr lang="en-US" sz="500" dirty="0">
                <a:latin typeface="Raleway"/>
                <a:cs typeface="Raleway"/>
              </a:rPr>
              <a:t> constant, </a:t>
            </a:r>
            <a:r>
              <a:rPr lang="en-US" sz="500" dirty="0" smtClean="0">
                <a:latin typeface="Raleway"/>
                <a:cs typeface="Raleway"/>
              </a:rPr>
              <a:t/>
            </a:r>
            <a:br>
              <a:rPr lang="en-US" sz="500" dirty="0" smtClean="0">
                <a:latin typeface="Raleway"/>
                <a:cs typeface="Raleway"/>
              </a:rPr>
            </a:br>
            <a:r>
              <a:rPr lang="en-US" sz="500" dirty="0" err="1" smtClean="0">
                <a:latin typeface="Raleway"/>
                <a:cs typeface="Raleway"/>
              </a:rPr>
              <a:t>mais</a:t>
            </a:r>
            <a:r>
              <a:rPr lang="en-US" sz="500" dirty="0" smtClean="0">
                <a:latin typeface="Raleway"/>
                <a:cs typeface="Raleway"/>
              </a:rPr>
              <a:t> </a:t>
            </a:r>
            <a:r>
              <a:rPr lang="en-US" sz="500" dirty="0" err="1">
                <a:latin typeface="Raleway"/>
                <a:cs typeface="Raleway"/>
              </a:rPr>
              <a:t>souple</a:t>
            </a:r>
            <a:r>
              <a:rPr lang="en-US" sz="500" dirty="0">
                <a:latin typeface="Raleway"/>
                <a:cs typeface="Raleway"/>
              </a:rPr>
              <a:t>, et </a:t>
            </a:r>
            <a:r>
              <a:rPr lang="en-US" sz="500" dirty="0" err="1">
                <a:latin typeface="Raleway"/>
                <a:cs typeface="Raleway"/>
              </a:rPr>
              <a:t>respecte</a:t>
            </a:r>
            <a:r>
              <a:rPr lang="en-US" sz="500" dirty="0">
                <a:latin typeface="Raleway"/>
                <a:cs typeface="Raleway"/>
              </a:rPr>
              <a:t> </a:t>
            </a:r>
            <a:r>
              <a:rPr lang="en-US" sz="500" dirty="0" smtClean="0">
                <a:latin typeface="Raleway"/>
                <a:cs typeface="Raleway"/>
              </a:rPr>
              <a:t>le </a:t>
            </a:r>
            <a:r>
              <a:rPr lang="en-US" sz="500" dirty="0" err="1">
                <a:latin typeface="Raleway"/>
                <a:cs typeface="Raleway"/>
              </a:rPr>
              <a:t>rythme</a:t>
            </a:r>
            <a:r>
              <a:rPr lang="en-US" sz="500" dirty="0">
                <a:latin typeface="Raleway"/>
                <a:cs typeface="Raleway"/>
              </a:rPr>
              <a:t> des tout-</a:t>
            </a:r>
            <a:r>
              <a:rPr lang="en-US" sz="500" dirty="0" err="1">
                <a:latin typeface="Raleway"/>
                <a:cs typeface="Raleway"/>
              </a:rPr>
              <a:t>petits</a:t>
            </a:r>
            <a:r>
              <a:rPr lang="en-US" sz="500" dirty="0">
                <a:latin typeface="Raleway"/>
                <a:cs typeface="Raleway"/>
              </a:rPr>
              <a:t>. Les </a:t>
            </a:r>
            <a:r>
              <a:rPr lang="en-US" sz="500" dirty="0" err="1">
                <a:latin typeface="Raleway"/>
                <a:cs typeface="Raleway"/>
              </a:rPr>
              <a:t>périodes</a:t>
            </a:r>
            <a:r>
              <a:rPr lang="en-US" sz="500" dirty="0">
                <a:latin typeface="Raleway"/>
                <a:cs typeface="Raleway"/>
              </a:rPr>
              <a:t> </a:t>
            </a:r>
            <a:r>
              <a:rPr lang="en-US" sz="500" dirty="0" smtClean="0">
                <a:latin typeface="Raleway"/>
                <a:cs typeface="Raleway"/>
              </a:rPr>
              <a:t>de </a:t>
            </a:r>
            <a:r>
              <a:rPr lang="en-US" sz="500" dirty="0">
                <a:latin typeface="Raleway"/>
                <a:cs typeface="Raleway"/>
              </a:rPr>
              <a:t>transition </a:t>
            </a:r>
            <a:r>
              <a:rPr lang="en-US" sz="500" dirty="0" err="1">
                <a:latin typeface="Raleway"/>
                <a:cs typeface="Raleway"/>
              </a:rPr>
              <a:t>sont</a:t>
            </a:r>
            <a:r>
              <a:rPr lang="en-US" sz="500" dirty="0">
                <a:latin typeface="Raleway"/>
                <a:cs typeface="Raleway"/>
              </a:rPr>
              <a:t> </a:t>
            </a:r>
            <a:r>
              <a:rPr lang="en-US" sz="500" dirty="0" err="1">
                <a:latin typeface="Raleway"/>
                <a:cs typeface="Raleway"/>
              </a:rPr>
              <a:t>stimulantes</a:t>
            </a:r>
            <a:r>
              <a:rPr lang="en-US" sz="500" dirty="0" smtClean="0">
                <a:latin typeface="Raleway"/>
                <a:cs typeface="Raleway"/>
              </a:rPr>
              <a:t>.</a:t>
            </a:r>
            <a:endParaRPr lang="en-US" sz="500" dirty="0">
              <a:latin typeface="Raleway"/>
              <a:cs typeface="Raleway"/>
            </a:endParaRPr>
          </a:p>
        </p:txBody>
      </p:sp>
      <p:sp>
        <p:nvSpPr>
          <p:cNvPr id="13" name="TextBox 12"/>
          <p:cNvSpPr txBox="1"/>
          <p:nvPr/>
        </p:nvSpPr>
        <p:spPr>
          <a:xfrm>
            <a:off x="2479772" y="3121428"/>
            <a:ext cx="1594394" cy="538609"/>
          </a:xfrm>
          <a:prstGeom prst="rect">
            <a:avLst/>
          </a:prstGeom>
          <a:noFill/>
        </p:spPr>
        <p:txBody>
          <a:bodyPr wrap="square" rtlCol="0">
            <a:spAutoFit/>
          </a:bodyPr>
          <a:lstStyle/>
          <a:p>
            <a:r>
              <a:rPr lang="en-US" sz="600" dirty="0">
                <a:solidFill>
                  <a:srgbClr val="BA2830"/>
                </a:solidFill>
                <a:latin typeface="Raleway ExtraBold"/>
                <a:cs typeface="Raleway ExtraBold"/>
              </a:rPr>
              <a:t>Les </a:t>
            </a:r>
            <a:r>
              <a:rPr lang="en-US" sz="600" dirty="0" err="1">
                <a:solidFill>
                  <a:srgbClr val="BA2830"/>
                </a:solidFill>
                <a:latin typeface="Raleway ExtraBold"/>
                <a:cs typeface="Raleway ExtraBold"/>
              </a:rPr>
              <a:t>enfants</a:t>
            </a:r>
            <a:r>
              <a:rPr lang="en-US" sz="600" dirty="0">
                <a:solidFill>
                  <a:srgbClr val="BA2830"/>
                </a:solidFill>
                <a:latin typeface="Raleway ExtraBold"/>
                <a:cs typeface="Raleway ExtraBold"/>
              </a:rPr>
              <a:t> </a:t>
            </a:r>
            <a:r>
              <a:rPr lang="en-US" sz="500" dirty="0" err="1">
                <a:latin typeface="Raleway"/>
                <a:cs typeface="Raleway"/>
              </a:rPr>
              <a:t>apprennent</a:t>
            </a:r>
            <a:r>
              <a:rPr lang="en-US" sz="500" dirty="0">
                <a:latin typeface="Raleway"/>
                <a:cs typeface="Raleway"/>
              </a:rPr>
              <a:t> </a:t>
            </a:r>
            <a:r>
              <a:rPr lang="en-US" sz="500" dirty="0" err="1" smtClean="0">
                <a:latin typeface="Raleway"/>
                <a:cs typeface="Raleway"/>
              </a:rPr>
              <a:t>à</a:t>
            </a:r>
            <a:r>
              <a:rPr lang="en-US" sz="500" dirty="0" smtClean="0">
                <a:latin typeface="Raleway"/>
                <a:cs typeface="Raleway"/>
              </a:rPr>
              <a:t> </a:t>
            </a:r>
            <a:r>
              <a:rPr lang="en-US" sz="500" dirty="0" err="1">
                <a:latin typeface="Raleway"/>
                <a:cs typeface="Raleway"/>
              </a:rPr>
              <a:t>jouer</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ensemble </a:t>
            </a:r>
            <a:r>
              <a:rPr lang="en-US" sz="500" dirty="0">
                <a:latin typeface="Raleway"/>
                <a:cs typeface="Raleway"/>
              </a:rPr>
              <a:t>et </a:t>
            </a:r>
            <a:r>
              <a:rPr lang="en-US" sz="500" dirty="0" err="1">
                <a:latin typeface="Raleway"/>
                <a:cs typeface="Raleway"/>
              </a:rPr>
              <a:t>à</a:t>
            </a:r>
            <a:r>
              <a:rPr lang="en-US" sz="500" dirty="0">
                <a:latin typeface="Raleway"/>
                <a:cs typeface="Raleway"/>
              </a:rPr>
              <a:t> </a:t>
            </a:r>
            <a:r>
              <a:rPr lang="en-US" sz="500" dirty="0" err="1">
                <a:latin typeface="Raleway"/>
                <a:cs typeface="Raleway"/>
              </a:rPr>
              <a:t>résoudre</a:t>
            </a:r>
            <a:r>
              <a:rPr lang="en-US" sz="500" dirty="0">
                <a:latin typeface="Raleway"/>
                <a:cs typeface="Raleway"/>
              </a:rPr>
              <a:t> </a:t>
            </a:r>
            <a:r>
              <a:rPr lang="en-US" sz="500" dirty="0" err="1">
                <a:latin typeface="Raleway"/>
                <a:cs typeface="Raleway"/>
              </a:rPr>
              <a:t>leurs</a:t>
            </a:r>
            <a:r>
              <a:rPr lang="en-US" sz="500" dirty="0">
                <a:latin typeface="Raleway"/>
                <a:cs typeface="Raleway"/>
              </a:rPr>
              <a:t> </a:t>
            </a:r>
            <a:r>
              <a:rPr lang="en-US" sz="500" dirty="0" err="1">
                <a:latin typeface="Raleway"/>
                <a:cs typeface="Raleway"/>
              </a:rPr>
              <a:t>conflits</a:t>
            </a:r>
            <a:r>
              <a:rPr lang="en-US" sz="500" dirty="0">
                <a:latin typeface="Raleway"/>
                <a:cs typeface="Raleway"/>
              </a:rPr>
              <a:t>.</a:t>
            </a:r>
          </a:p>
          <a:p>
            <a:endParaRPr lang="en-US" dirty="0">
              <a:latin typeface="Raleway ExtraBold"/>
            </a:endParaRPr>
          </a:p>
        </p:txBody>
      </p:sp>
      <p:sp>
        <p:nvSpPr>
          <p:cNvPr id="14" name="TextBox 13"/>
          <p:cNvSpPr txBox="1"/>
          <p:nvPr/>
        </p:nvSpPr>
        <p:spPr>
          <a:xfrm>
            <a:off x="2443480" y="4155833"/>
            <a:ext cx="1584960" cy="338554"/>
          </a:xfrm>
          <a:prstGeom prst="rect">
            <a:avLst/>
          </a:prstGeom>
          <a:noFill/>
        </p:spPr>
        <p:txBody>
          <a:bodyPr wrap="square" rtlCol="0">
            <a:spAutoFit/>
          </a:bodyPr>
          <a:lstStyle/>
          <a:p>
            <a:r>
              <a:rPr lang="en-US" sz="600" dirty="0">
                <a:solidFill>
                  <a:srgbClr val="BA2830"/>
                </a:solidFill>
                <a:latin typeface="Raleway ExtraBold"/>
                <a:cs typeface="Raleway ExtraBold"/>
              </a:rPr>
              <a:t>Le </a:t>
            </a:r>
            <a:r>
              <a:rPr lang="en-US" sz="600" dirty="0" err="1">
                <a:solidFill>
                  <a:srgbClr val="BA2830"/>
                </a:solidFill>
                <a:latin typeface="Raleway ExtraBold"/>
                <a:cs typeface="Raleway ExtraBold"/>
              </a:rPr>
              <a:t>matériel</a:t>
            </a:r>
            <a:r>
              <a:rPr lang="en-US" sz="600" dirty="0">
                <a:solidFill>
                  <a:srgbClr val="BA2830"/>
                </a:solidFill>
                <a:latin typeface="Raleway ExtraBold"/>
                <a:cs typeface="Raleway ExtraBold"/>
              </a:rPr>
              <a:t> </a:t>
            </a:r>
            <a:r>
              <a:rPr lang="en-US" sz="500" dirty="0" err="1">
                <a:latin typeface="Raleway"/>
                <a:cs typeface="Raleway"/>
              </a:rPr>
              <a:t>favorise</a:t>
            </a:r>
            <a:r>
              <a:rPr lang="en-US" sz="500" dirty="0">
                <a:latin typeface="Raleway"/>
                <a:cs typeface="Raleway"/>
              </a:rPr>
              <a:t> le </a:t>
            </a:r>
            <a:r>
              <a:rPr lang="en-US" sz="500" dirty="0" err="1">
                <a:latin typeface="Raleway"/>
                <a:cs typeface="Raleway"/>
              </a:rPr>
              <a:t>développement</a:t>
            </a:r>
            <a:r>
              <a:rPr lang="en-US" sz="500" dirty="0">
                <a:latin typeface="Raleway"/>
                <a:cs typeface="Raleway"/>
              </a:rPr>
              <a:t> </a:t>
            </a:r>
            <a:br>
              <a:rPr lang="en-US" sz="500" dirty="0">
                <a:latin typeface="Raleway"/>
                <a:cs typeface="Raleway"/>
              </a:rPr>
            </a:br>
            <a:r>
              <a:rPr lang="en-US" sz="500" dirty="0">
                <a:latin typeface="Raleway"/>
                <a:cs typeface="Raleway"/>
              </a:rPr>
              <a:t>(</a:t>
            </a:r>
            <a:r>
              <a:rPr lang="en-US" sz="500" dirty="0" err="1">
                <a:latin typeface="Raleway"/>
                <a:cs typeface="Raleway"/>
              </a:rPr>
              <a:t>langage</a:t>
            </a:r>
            <a:r>
              <a:rPr lang="en-US" sz="500" dirty="0">
                <a:latin typeface="Raleway"/>
                <a:cs typeface="Raleway"/>
              </a:rPr>
              <a:t>, </a:t>
            </a:r>
            <a:r>
              <a:rPr lang="en-US" sz="500" dirty="0" err="1">
                <a:latin typeface="Raleway"/>
                <a:cs typeface="Raleway"/>
              </a:rPr>
              <a:t>logique</a:t>
            </a:r>
            <a:r>
              <a:rPr lang="en-US" sz="500" dirty="0">
                <a:latin typeface="Raleway"/>
                <a:cs typeface="Raleway"/>
              </a:rPr>
              <a:t>, </a:t>
            </a:r>
            <a:r>
              <a:rPr lang="en-US" sz="500" dirty="0" err="1">
                <a:latin typeface="Raleway"/>
                <a:cs typeface="Raleway"/>
              </a:rPr>
              <a:t>motricité</a:t>
            </a:r>
            <a:r>
              <a:rPr lang="en-US" sz="500" dirty="0">
                <a:latin typeface="Raleway"/>
                <a:cs typeface="Raleway"/>
              </a:rPr>
              <a:t> fine, </a:t>
            </a:r>
            <a:r>
              <a:rPr lang="en-US" sz="500" dirty="0" err="1">
                <a:latin typeface="Raleway"/>
                <a:cs typeface="Raleway"/>
              </a:rPr>
              <a:t>créativité</a:t>
            </a:r>
            <a:r>
              <a:rPr lang="en-US" sz="500" dirty="0">
                <a:latin typeface="Raleway"/>
                <a:cs typeface="Raleway"/>
              </a:rPr>
              <a:t>, etc.) </a:t>
            </a:r>
            <a:br>
              <a:rPr lang="en-US" sz="500" dirty="0">
                <a:latin typeface="Raleway"/>
                <a:cs typeface="Raleway"/>
              </a:rPr>
            </a:br>
            <a:r>
              <a:rPr lang="en-US" sz="500" dirty="0">
                <a:latin typeface="Raleway"/>
                <a:cs typeface="Raleway"/>
              </a:rPr>
              <a:t>et </a:t>
            </a:r>
            <a:r>
              <a:rPr lang="en-US" sz="500" dirty="0" err="1">
                <a:latin typeface="Raleway"/>
                <a:cs typeface="Raleway"/>
              </a:rPr>
              <a:t>représente</a:t>
            </a:r>
            <a:r>
              <a:rPr lang="en-US" sz="500" dirty="0">
                <a:latin typeface="Raleway"/>
                <a:cs typeface="Raleway"/>
              </a:rPr>
              <a:t> la </a:t>
            </a:r>
            <a:r>
              <a:rPr lang="en-US" sz="500" dirty="0" err="1">
                <a:latin typeface="Raleway"/>
                <a:cs typeface="Raleway"/>
              </a:rPr>
              <a:t>diversité</a:t>
            </a:r>
            <a:r>
              <a:rPr lang="en-US" sz="500" dirty="0">
                <a:latin typeface="Raleway"/>
                <a:cs typeface="Raleway"/>
              </a:rPr>
              <a:t> </a:t>
            </a:r>
            <a:r>
              <a:rPr lang="en-US" sz="500" dirty="0" err="1">
                <a:latin typeface="Raleway"/>
                <a:cs typeface="Raleway"/>
              </a:rPr>
              <a:t>culturelle</a:t>
            </a:r>
            <a:r>
              <a:rPr lang="en-US" sz="500" dirty="0">
                <a:latin typeface="Raleway"/>
                <a:cs typeface="Raleway"/>
              </a:rPr>
              <a:t> des </a:t>
            </a:r>
            <a:r>
              <a:rPr lang="en-US" sz="500" dirty="0" err="1">
                <a:latin typeface="Raleway"/>
                <a:cs typeface="Raleway"/>
              </a:rPr>
              <a:t>familles</a:t>
            </a:r>
            <a:r>
              <a:rPr lang="en-US" sz="500" dirty="0" smtClean="0">
                <a:latin typeface="Raleway"/>
                <a:cs typeface="Raleway"/>
              </a:rPr>
              <a:t>.</a:t>
            </a:r>
            <a:endParaRPr lang="en-US" sz="500" dirty="0">
              <a:latin typeface="Raleway"/>
              <a:cs typeface="Raleway"/>
            </a:endParaRPr>
          </a:p>
        </p:txBody>
      </p:sp>
      <p:sp>
        <p:nvSpPr>
          <p:cNvPr id="15" name="TextBox 14"/>
          <p:cNvSpPr txBox="1"/>
          <p:nvPr/>
        </p:nvSpPr>
        <p:spPr>
          <a:xfrm>
            <a:off x="3804662" y="919480"/>
            <a:ext cx="1095230" cy="492443"/>
          </a:xfrm>
          <a:prstGeom prst="rect">
            <a:avLst/>
          </a:prstGeom>
          <a:noFill/>
        </p:spPr>
        <p:txBody>
          <a:bodyPr wrap="square" rtlCol="0">
            <a:spAutoFit/>
          </a:bodyPr>
          <a:lstStyle/>
          <a:p>
            <a:r>
              <a:rPr lang="en-US" sz="600" dirty="0">
                <a:solidFill>
                  <a:srgbClr val="BA2830"/>
                </a:solidFill>
                <a:latin typeface="Raleway ExtraBold"/>
                <a:cs typeface="Raleway ExtraBold"/>
              </a:rPr>
              <a:t>La </a:t>
            </a:r>
            <a:r>
              <a:rPr lang="en-US" sz="600" dirty="0" err="1">
                <a:solidFill>
                  <a:srgbClr val="BA2830"/>
                </a:solidFill>
                <a:latin typeface="Raleway ExtraBold"/>
                <a:cs typeface="Raleway ExtraBold"/>
              </a:rPr>
              <a:t>cour</a:t>
            </a:r>
            <a:r>
              <a:rPr lang="en-US" sz="600" dirty="0">
                <a:solidFill>
                  <a:srgbClr val="BA2830"/>
                </a:solidFill>
                <a:latin typeface="Raleway"/>
                <a:cs typeface="Raleway"/>
              </a:rPr>
              <a:t> </a:t>
            </a:r>
            <a:r>
              <a:rPr lang="en-US" sz="500" dirty="0" err="1">
                <a:latin typeface="Raleway"/>
                <a:cs typeface="Raleway"/>
              </a:rPr>
              <a:t>est</a:t>
            </a:r>
            <a:r>
              <a:rPr lang="en-US" sz="500" dirty="0">
                <a:latin typeface="Raleway"/>
                <a:cs typeface="Raleway"/>
              </a:rPr>
              <a:t> </a:t>
            </a:r>
            <a:r>
              <a:rPr lang="en-US" sz="500" dirty="0" err="1" smtClean="0">
                <a:latin typeface="Raleway"/>
                <a:cs typeface="Raleway"/>
              </a:rPr>
              <a:t>bien</a:t>
            </a:r>
            <a:r>
              <a:rPr lang="en-US" sz="500" dirty="0" smtClean="0">
                <a:latin typeface="Raleway"/>
                <a:cs typeface="Raleway"/>
              </a:rPr>
              <a:t> </a:t>
            </a:r>
            <a:r>
              <a:rPr lang="en-US" sz="500" dirty="0" err="1" smtClean="0">
                <a:latin typeface="Raleway"/>
                <a:cs typeface="Raleway"/>
              </a:rPr>
              <a:t>aménagée</a:t>
            </a:r>
            <a:r>
              <a:rPr lang="en-US" sz="500" dirty="0">
                <a:latin typeface="Raleway"/>
                <a:cs typeface="Raleway"/>
              </a:rPr>
              <a:t>. </a:t>
            </a:r>
            <a:r>
              <a:rPr lang="en-US" sz="500" dirty="0" err="1">
                <a:latin typeface="Raleway"/>
                <a:cs typeface="Raleway"/>
              </a:rPr>
              <a:t>L’équipement</a:t>
            </a:r>
            <a:r>
              <a:rPr lang="en-US" sz="500" dirty="0">
                <a:latin typeface="Raleway"/>
                <a:cs typeface="Raleway"/>
              </a:rPr>
              <a:t> </a:t>
            </a:r>
            <a:r>
              <a:rPr lang="en-US" sz="500" dirty="0" err="1" smtClean="0">
                <a:latin typeface="Raleway"/>
                <a:cs typeface="Raleway"/>
              </a:rPr>
              <a:t>est</a:t>
            </a:r>
            <a:r>
              <a:rPr lang="en-US" sz="500" dirty="0" smtClean="0">
                <a:latin typeface="Raleway"/>
                <a:cs typeface="Raleway"/>
              </a:rPr>
              <a:t> </a:t>
            </a:r>
            <a:r>
              <a:rPr lang="en-US" sz="500" dirty="0">
                <a:latin typeface="Raleway"/>
                <a:cs typeface="Raleway"/>
              </a:rPr>
              <a:t>accessible, </a:t>
            </a:r>
            <a:r>
              <a:rPr lang="en-US" sz="500" dirty="0" err="1">
                <a:latin typeface="Raleway"/>
                <a:cs typeface="Raleway"/>
              </a:rPr>
              <a:t>sécuritaire</a:t>
            </a:r>
            <a:r>
              <a:rPr lang="en-US" sz="500" dirty="0">
                <a:latin typeface="Raleway"/>
                <a:cs typeface="Raleway"/>
              </a:rPr>
              <a:t> et </a:t>
            </a:r>
            <a:r>
              <a:rPr lang="en-US" sz="500" dirty="0" err="1">
                <a:latin typeface="Raleway"/>
                <a:cs typeface="Raleway"/>
              </a:rPr>
              <a:t>permet</a:t>
            </a:r>
            <a:r>
              <a:rPr lang="en-US" sz="500" dirty="0">
                <a:latin typeface="Raleway"/>
                <a:cs typeface="Raleway"/>
              </a:rPr>
              <a:t> le </a:t>
            </a:r>
            <a:r>
              <a:rPr lang="en-US" sz="500" dirty="0" err="1">
                <a:latin typeface="Raleway"/>
                <a:cs typeface="Raleway"/>
              </a:rPr>
              <a:t>jeu</a:t>
            </a:r>
            <a:r>
              <a:rPr lang="en-US" sz="500" dirty="0">
                <a:latin typeface="Raleway"/>
                <a:cs typeface="Raleway"/>
              </a:rPr>
              <a:t> </a:t>
            </a:r>
            <a:r>
              <a:rPr lang="en-US" sz="500" dirty="0" err="1">
                <a:latin typeface="Raleway"/>
                <a:cs typeface="Raleway"/>
              </a:rPr>
              <a:t>libre</a:t>
            </a:r>
            <a:r>
              <a:rPr lang="en-US" sz="500" dirty="0">
                <a:latin typeface="Raleway"/>
                <a:cs typeface="Raleway"/>
              </a:rPr>
              <a:t>. Les </a:t>
            </a:r>
            <a:r>
              <a:rPr lang="en-US" sz="500" dirty="0" err="1">
                <a:latin typeface="Raleway"/>
                <a:cs typeface="Raleway"/>
              </a:rPr>
              <a:t>jeux</a:t>
            </a:r>
            <a:r>
              <a:rPr lang="en-US" sz="500" dirty="0">
                <a:latin typeface="Raleway"/>
                <a:cs typeface="Raleway"/>
              </a:rPr>
              <a:t> </a:t>
            </a:r>
            <a:r>
              <a:rPr lang="en-US" sz="500" dirty="0" err="1">
                <a:latin typeface="Raleway"/>
                <a:cs typeface="Raleway"/>
              </a:rPr>
              <a:t>extérieurs</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err="1" smtClean="0">
                <a:latin typeface="Raleway"/>
                <a:cs typeface="Raleway"/>
              </a:rPr>
              <a:t>sont</a:t>
            </a:r>
            <a:r>
              <a:rPr lang="en-US" sz="500" dirty="0" smtClean="0">
                <a:latin typeface="Raleway"/>
                <a:cs typeface="Raleway"/>
              </a:rPr>
              <a:t> </a:t>
            </a:r>
            <a:r>
              <a:rPr lang="en-US" sz="500" dirty="0" err="1">
                <a:latin typeface="Raleway"/>
                <a:cs typeface="Raleway"/>
              </a:rPr>
              <a:t>valorisés</a:t>
            </a:r>
            <a:r>
              <a:rPr lang="en-US" sz="500" dirty="0" smtClean="0">
                <a:latin typeface="Raleway"/>
                <a:cs typeface="Raleway"/>
              </a:rPr>
              <a:t>.</a:t>
            </a:r>
            <a:endParaRPr lang="en-US" sz="500" dirty="0">
              <a:latin typeface="Raleway"/>
              <a:cs typeface="Raleway"/>
            </a:endParaRPr>
          </a:p>
        </p:txBody>
      </p:sp>
      <p:sp>
        <p:nvSpPr>
          <p:cNvPr id="16" name="TextBox 15"/>
          <p:cNvSpPr txBox="1"/>
          <p:nvPr/>
        </p:nvSpPr>
        <p:spPr>
          <a:xfrm>
            <a:off x="4941455" y="4155833"/>
            <a:ext cx="1625600" cy="338554"/>
          </a:xfrm>
          <a:prstGeom prst="rect">
            <a:avLst/>
          </a:prstGeom>
          <a:noFill/>
        </p:spPr>
        <p:txBody>
          <a:bodyPr wrap="square" rtlCol="0">
            <a:spAutoFit/>
          </a:bodyPr>
          <a:lstStyle/>
          <a:p>
            <a:r>
              <a:rPr lang="en-US" sz="600" dirty="0">
                <a:solidFill>
                  <a:srgbClr val="BA2830"/>
                </a:solidFill>
                <a:latin typeface="Raleway ExtraBold"/>
                <a:cs typeface="Raleway ExtraBold"/>
              </a:rPr>
              <a:t>Le </a:t>
            </a:r>
            <a:r>
              <a:rPr lang="en-US" sz="600" dirty="0" err="1">
                <a:solidFill>
                  <a:srgbClr val="BA2830"/>
                </a:solidFill>
                <a:latin typeface="Raleway ExtraBold"/>
                <a:cs typeface="Raleway ExtraBold"/>
              </a:rPr>
              <a:t>jeu</a:t>
            </a:r>
            <a:r>
              <a:rPr lang="en-US" sz="600" dirty="0">
                <a:solidFill>
                  <a:srgbClr val="BA2830"/>
                </a:solidFill>
                <a:latin typeface="Raleway ExtraBold"/>
                <a:cs typeface="Raleway ExtraBold"/>
              </a:rPr>
              <a:t> </a:t>
            </a:r>
            <a:r>
              <a:rPr lang="en-US" sz="600" dirty="0" err="1">
                <a:solidFill>
                  <a:srgbClr val="BA2830"/>
                </a:solidFill>
                <a:latin typeface="Raleway ExtraBold"/>
                <a:cs typeface="Raleway ExtraBold"/>
              </a:rPr>
              <a:t>libre</a:t>
            </a:r>
            <a:r>
              <a:rPr lang="en-US" sz="600" dirty="0">
                <a:solidFill>
                  <a:srgbClr val="BA2830"/>
                </a:solidFill>
                <a:latin typeface="Raleway ExtraBold"/>
                <a:cs typeface="Raleway ExtraBold"/>
              </a:rPr>
              <a:t> </a:t>
            </a:r>
            <a:r>
              <a:rPr lang="en-US" sz="500" dirty="0" err="1">
                <a:latin typeface="Raleway"/>
                <a:cs typeface="Raleway"/>
              </a:rPr>
              <a:t>est</a:t>
            </a:r>
            <a:r>
              <a:rPr lang="en-US" sz="500" dirty="0">
                <a:latin typeface="Raleway"/>
                <a:cs typeface="Raleway"/>
              </a:rPr>
              <a:t> </a:t>
            </a:r>
            <a:r>
              <a:rPr lang="en-US" sz="500" dirty="0" err="1">
                <a:latin typeface="Raleway"/>
                <a:cs typeface="Raleway"/>
              </a:rPr>
              <a:t>favorisé</a:t>
            </a:r>
            <a:r>
              <a:rPr lang="en-US" sz="500" dirty="0">
                <a:latin typeface="Raleway"/>
                <a:cs typeface="Raleway"/>
              </a:rPr>
              <a:t> et les </a:t>
            </a:r>
            <a:r>
              <a:rPr lang="en-US" sz="500" dirty="0" err="1">
                <a:latin typeface="Raleway"/>
                <a:cs typeface="Raleway"/>
              </a:rPr>
              <a:t>enfants</a:t>
            </a:r>
            <a:r>
              <a:rPr lang="en-US" sz="500" dirty="0">
                <a:latin typeface="Raleway"/>
                <a:cs typeface="Raleway"/>
              </a:rPr>
              <a:t> </a:t>
            </a:r>
            <a:r>
              <a:rPr lang="en-US" sz="500" dirty="0" err="1">
                <a:latin typeface="Raleway"/>
                <a:cs typeface="Raleway"/>
              </a:rPr>
              <a:t>peuvent</a:t>
            </a:r>
            <a:r>
              <a:rPr lang="en-US" sz="500" dirty="0">
                <a:latin typeface="Raleway"/>
                <a:cs typeface="Raleway"/>
              </a:rPr>
              <a:t> faire des </a:t>
            </a:r>
            <a:r>
              <a:rPr lang="en-US" sz="500" dirty="0" err="1">
                <a:latin typeface="Raleway"/>
                <a:cs typeface="Raleway"/>
              </a:rPr>
              <a:t>choix</a:t>
            </a:r>
            <a:r>
              <a:rPr lang="en-US" sz="500" dirty="0">
                <a:latin typeface="Raleway"/>
                <a:cs typeface="Raleway"/>
              </a:rPr>
              <a:t>. Les </a:t>
            </a:r>
            <a:r>
              <a:rPr lang="en-US" sz="500" dirty="0" err="1">
                <a:latin typeface="Raleway"/>
                <a:cs typeface="Raleway"/>
              </a:rPr>
              <a:t>activités</a:t>
            </a:r>
            <a:r>
              <a:rPr lang="en-US" sz="500" dirty="0">
                <a:latin typeface="Raleway"/>
                <a:cs typeface="Raleway"/>
              </a:rPr>
              <a:t> </a:t>
            </a:r>
            <a:r>
              <a:rPr lang="en-US" sz="500" dirty="0" err="1">
                <a:latin typeface="Raleway"/>
                <a:cs typeface="Raleway"/>
              </a:rPr>
              <a:t>offertes</a:t>
            </a:r>
            <a:r>
              <a:rPr lang="en-US" sz="500" dirty="0">
                <a:latin typeface="Raleway"/>
                <a:cs typeface="Raleway"/>
              </a:rPr>
              <a:t> </a:t>
            </a:r>
            <a:r>
              <a:rPr lang="en-US" sz="500" dirty="0" err="1">
                <a:latin typeface="Raleway"/>
                <a:cs typeface="Raleway"/>
              </a:rPr>
              <a:t>sont</a:t>
            </a:r>
            <a:r>
              <a:rPr lang="en-US" sz="500" dirty="0">
                <a:latin typeface="Raleway"/>
                <a:cs typeface="Raleway"/>
              </a:rPr>
              <a:t> </a:t>
            </a:r>
            <a:r>
              <a:rPr lang="en-US" sz="500" dirty="0" err="1">
                <a:latin typeface="Raleway"/>
                <a:cs typeface="Raleway"/>
              </a:rPr>
              <a:t>variées</a:t>
            </a:r>
            <a:r>
              <a:rPr lang="en-US" sz="500" dirty="0">
                <a:latin typeface="Raleway"/>
                <a:cs typeface="Raleway"/>
              </a:rPr>
              <a:t> (art, </a:t>
            </a:r>
            <a:r>
              <a:rPr lang="en-US" sz="500" dirty="0" err="1">
                <a:latin typeface="Raleway"/>
                <a:cs typeface="Raleway"/>
              </a:rPr>
              <a:t>musique</a:t>
            </a:r>
            <a:r>
              <a:rPr lang="en-US" sz="500" dirty="0">
                <a:latin typeface="Raleway"/>
                <a:cs typeface="Raleway"/>
              </a:rPr>
              <a:t>, science, </a:t>
            </a:r>
            <a:r>
              <a:rPr lang="en-US" sz="500" dirty="0" err="1">
                <a:latin typeface="Raleway"/>
                <a:cs typeface="Raleway"/>
              </a:rPr>
              <a:t>jeu</a:t>
            </a:r>
            <a:r>
              <a:rPr lang="en-US" sz="500" dirty="0">
                <a:latin typeface="Raleway"/>
                <a:cs typeface="Raleway"/>
              </a:rPr>
              <a:t> de </a:t>
            </a:r>
            <a:r>
              <a:rPr lang="en-US" sz="500" dirty="0" err="1">
                <a:latin typeface="Raleway"/>
                <a:cs typeface="Raleway"/>
              </a:rPr>
              <a:t>rôle</a:t>
            </a:r>
            <a:r>
              <a:rPr lang="en-US" sz="500" dirty="0">
                <a:latin typeface="Raleway"/>
                <a:cs typeface="Raleway"/>
              </a:rPr>
              <a:t>, etc.</a:t>
            </a:r>
            <a:r>
              <a:rPr lang="en-US" sz="500" dirty="0" smtClean="0">
                <a:latin typeface="Raleway"/>
                <a:cs typeface="Raleway"/>
              </a:rPr>
              <a:t>)</a:t>
            </a:r>
            <a:endParaRPr lang="en-US" sz="500" dirty="0">
              <a:latin typeface="Raleway"/>
              <a:cs typeface="Raleway"/>
            </a:endParaRPr>
          </a:p>
        </p:txBody>
      </p:sp>
      <p:sp>
        <p:nvSpPr>
          <p:cNvPr id="17" name="TextBox 16"/>
          <p:cNvSpPr txBox="1"/>
          <p:nvPr/>
        </p:nvSpPr>
        <p:spPr>
          <a:xfrm>
            <a:off x="4462554" y="2743200"/>
            <a:ext cx="868680" cy="707886"/>
          </a:xfrm>
          <a:prstGeom prst="rect">
            <a:avLst/>
          </a:prstGeom>
          <a:noFill/>
        </p:spPr>
        <p:txBody>
          <a:bodyPr wrap="square" rtlCol="0">
            <a:spAutoFit/>
          </a:bodyPr>
          <a:lstStyle/>
          <a:p>
            <a:r>
              <a:rPr lang="en-US" sz="600" dirty="0" err="1">
                <a:solidFill>
                  <a:srgbClr val="BA2830"/>
                </a:solidFill>
                <a:latin typeface="Raleway ExtraBold"/>
                <a:cs typeface="Raleway ExtraBold"/>
              </a:rPr>
              <a:t>L’aménagement</a:t>
            </a:r>
            <a:r>
              <a:rPr lang="en-US" sz="600" dirty="0">
                <a:latin typeface="Raleway"/>
                <a:cs typeface="Raleway"/>
              </a:rPr>
              <a:t> </a:t>
            </a:r>
            <a:r>
              <a:rPr lang="en-US" sz="600" dirty="0" smtClean="0">
                <a:latin typeface="Raleway"/>
                <a:cs typeface="Raleway"/>
              </a:rPr>
              <a:t/>
            </a:r>
            <a:br>
              <a:rPr lang="en-US" sz="600" dirty="0" smtClean="0">
                <a:latin typeface="Raleway"/>
                <a:cs typeface="Raleway"/>
              </a:rPr>
            </a:br>
            <a:r>
              <a:rPr lang="en-US" sz="500" dirty="0" err="1" smtClean="0">
                <a:latin typeface="Raleway"/>
                <a:cs typeface="Raleway"/>
              </a:rPr>
              <a:t>ou</a:t>
            </a:r>
            <a:r>
              <a:rPr lang="en-US" sz="500" dirty="0" smtClean="0">
                <a:latin typeface="Raleway"/>
                <a:cs typeface="Raleway"/>
              </a:rPr>
              <a:t> </a:t>
            </a:r>
            <a:r>
              <a:rPr lang="en-US" sz="600" dirty="0">
                <a:solidFill>
                  <a:srgbClr val="BA2830"/>
                </a:solidFill>
                <a:latin typeface="Raleway ExtraBold"/>
                <a:cs typeface="Raleway ExtraBold"/>
              </a:rPr>
              <a:t>le </a:t>
            </a:r>
            <a:r>
              <a:rPr lang="en-US" sz="600" dirty="0" err="1">
                <a:solidFill>
                  <a:srgbClr val="BA2830"/>
                </a:solidFill>
                <a:latin typeface="Raleway ExtraBold"/>
                <a:cs typeface="Raleway ExtraBold"/>
              </a:rPr>
              <a:t>mobilier</a:t>
            </a:r>
            <a:r>
              <a:rPr lang="en-US" sz="600" dirty="0">
                <a:solidFill>
                  <a:srgbClr val="BA2830"/>
                </a:solidFill>
                <a:latin typeface="Raleway ExtraBold"/>
                <a:cs typeface="Raleway ExtraBold"/>
              </a:rPr>
              <a:t> </a:t>
            </a:r>
            <a:r>
              <a:rPr lang="en-US" sz="500" dirty="0">
                <a:latin typeface="Raleway"/>
                <a:cs typeface="Raleway"/>
              </a:rPr>
              <a:t/>
            </a:r>
            <a:br>
              <a:rPr lang="en-US" sz="500" dirty="0">
                <a:latin typeface="Raleway"/>
                <a:cs typeface="Raleway"/>
              </a:rPr>
            </a:br>
            <a:r>
              <a:rPr lang="en-US" sz="500" dirty="0" err="1">
                <a:latin typeface="Raleway"/>
                <a:cs typeface="Raleway"/>
              </a:rPr>
              <a:t>est</a:t>
            </a:r>
            <a:r>
              <a:rPr lang="en-US" sz="500" dirty="0">
                <a:latin typeface="Raleway"/>
                <a:cs typeface="Raleway"/>
              </a:rPr>
              <a:t> </a:t>
            </a:r>
            <a:r>
              <a:rPr lang="en-US" sz="500" dirty="0" err="1">
                <a:latin typeface="Raleway"/>
                <a:cs typeface="Raleway"/>
              </a:rPr>
              <a:t>adapté</a:t>
            </a:r>
            <a:r>
              <a:rPr lang="en-US" sz="500" dirty="0">
                <a:latin typeface="Raleway"/>
                <a:cs typeface="Raleway"/>
              </a:rPr>
              <a:t> </a:t>
            </a:r>
            <a:r>
              <a:rPr lang="en-US" sz="500" dirty="0" err="1">
                <a:latin typeface="Raleway"/>
                <a:cs typeface="Raleway"/>
              </a:rPr>
              <a:t>à</a:t>
            </a:r>
            <a:r>
              <a:rPr lang="en-US" sz="500" dirty="0">
                <a:latin typeface="Raleway"/>
                <a:cs typeface="Raleway"/>
              </a:rPr>
              <a:t> la </a:t>
            </a:r>
            <a:r>
              <a:rPr lang="en-US" sz="500" dirty="0" err="1">
                <a:latin typeface="Raleway"/>
                <a:cs typeface="Raleway"/>
              </a:rPr>
              <a:t>taille</a:t>
            </a:r>
            <a:r>
              <a:rPr lang="en-US" sz="500" dirty="0">
                <a:latin typeface="Raleway"/>
                <a:cs typeface="Raleway"/>
              </a:rPr>
              <a:t> des tout-</a:t>
            </a:r>
            <a:r>
              <a:rPr lang="en-US" sz="500" dirty="0" err="1">
                <a:latin typeface="Raleway"/>
                <a:cs typeface="Raleway"/>
              </a:rPr>
              <a:t>petits</a:t>
            </a:r>
            <a:r>
              <a:rPr lang="en-US" sz="500" dirty="0">
                <a:latin typeface="Raleway"/>
                <a:cs typeface="Raleway"/>
              </a:rPr>
              <a:t>.</a:t>
            </a:r>
          </a:p>
          <a:p>
            <a:endParaRPr lang="en-US" dirty="0">
              <a:latin typeface="Raleway ExtraBold"/>
            </a:endParaRPr>
          </a:p>
        </p:txBody>
      </p:sp>
      <p:sp>
        <p:nvSpPr>
          <p:cNvPr id="18" name="TextBox 17"/>
          <p:cNvSpPr txBox="1"/>
          <p:nvPr/>
        </p:nvSpPr>
        <p:spPr>
          <a:xfrm>
            <a:off x="5119953" y="919480"/>
            <a:ext cx="1137920" cy="261610"/>
          </a:xfrm>
          <a:prstGeom prst="rect">
            <a:avLst/>
          </a:prstGeom>
          <a:noFill/>
        </p:spPr>
        <p:txBody>
          <a:bodyPr wrap="square" rtlCol="0">
            <a:spAutoFit/>
          </a:bodyPr>
          <a:lstStyle/>
          <a:p>
            <a:r>
              <a:rPr lang="en-US" sz="600" dirty="0">
                <a:solidFill>
                  <a:srgbClr val="BA2830"/>
                </a:solidFill>
                <a:latin typeface="Raleway ExtraBold"/>
                <a:cs typeface="Raleway ExtraBold"/>
              </a:rPr>
              <a:t>Les </a:t>
            </a:r>
            <a:r>
              <a:rPr lang="en-US" sz="600" dirty="0" err="1">
                <a:solidFill>
                  <a:srgbClr val="BA2830"/>
                </a:solidFill>
                <a:latin typeface="Raleway ExtraBold"/>
                <a:cs typeface="Raleway ExtraBold"/>
              </a:rPr>
              <a:t>lieux</a:t>
            </a:r>
            <a:r>
              <a:rPr lang="en-US" sz="600" dirty="0">
                <a:solidFill>
                  <a:srgbClr val="BA2830"/>
                </a:solidFill>
                <a:latin typeface="Raleway ExtraBold"/>
                <a:cs typeface="Raleway ExtraBold"/>
              </a:rPr>
              <a:t> </a:t>
            </a:r>
            <a:r>
              <a:rPr lang="en-US" sz="500" dirty="0" err="1">
                <a:latin typeface="Raleway"/>
                <a:cs typeface="Raleway"/>
              </a:rPr>
              <a:t>sont</a:t>
            </a:r>
            <a:r>
              <a:rPr lang="en-US" sz="500" dirty="0">
                <a:latin typeface="Raleway"/>
                <a:cs typeface="Raleway"/>
              </a:rPr>
              <a:t> </a:t>
            </a:r>
            <a:r>
              <a:rPr lang="en-US" sz="500" dirty="0" err="1">
                <a:latin typeface="Raleway"/>
                <a:cs typeface="Raleway"/>
              </a:rPr>
              <a:t>sécuritaires</a:t>
            </a:r>
            <a:r>
              <a:rPr lang="en-US" sz="500" dirty="0">
                <a:latin typeface="Raleway"/>
                <a:cs typeface="Raleway"/>
              </a:rPr>
              <a:t>, </a:t>
            </a:r>
            <a:br>
              <a:rPr lang="en-US" sz="500" dirty="0">
                <a:latin typeface="Raleway"/>
                <a:cs typeface="Raleway"/>
              </a:rPr>
            </a:br>
            <a:r>
              <a:rPr lang="en-US" sz="500" dirty="0" err="1">
                <a:latin typeface="Raleway"/>
                <a:cs typeface="Raleway"/>
              </a:rPr>
              <a:t>bien</a:t>
            </a:r>
            <a:r>
              <a:rPr lang="en-US" sz="500" dirty="0">
                <a:latin typeface="Raleway"/>
                <a:cs typeface="Raleway"/>
              </a:rPr>
              <a:t> </a:t>
            </a:r>
            <a:r>
              <a:rPr lang="en-US" sz="500" dirty="0" err="1">
                <a:latin typeface="Raleway"/>
                <a:cs typeface="Raleway"/>
              </a:rPr>
              <a:t>éclairés</a:t>
            </a:r>
            <a:r>
              <a:rPr lang="en-US" sz="500" dirty="0">
                <a:latin typeface="Raleway"/>
                <a:cs typeface="Raleway"/>
              </a:rPr>
              <a:t> et </a:t>
            </a:r>
            <a:r>
              <a:rPr lang="en-US" sz="500" dirty="0" err="1">
                <a:latin typeface="Raleway"/>
                <a:cs typeface="Raleway"/>
              </a:rPr>
              <a:t>bien</a:t>
            </a:r>
            <a:r>
              <a:rPr lang="en-US" sz="500" dirty="0">
                <a:latin typeface="Raleway"/>
                <a:cs typeface="Raleway"/>
              </a:rPr>
              <a:t> </a:t>
            </a:r>
            <a:r>
              <a:rPr lang="en-US" sz="500" dirty="0" err="1">
                <a:latin typeface="Raleway"/>
                <a:cs typeface="Raleway"/>
              </a:rPr>
              <a:t>entretenus</a:t>
            </a:r>
            <a:r>
              <a:rPr lang="en-US" sz="500" dirty="0" smtClean="0">
                <a:latin typeface="Raleway"/>
                <a:cs typeface="Raleway"/>
              </a:rPr>
              <a:t>.</a:t>
            </a:r>
            <a:endParaRPr lang="en-US" sz="500" dirty="0">
              <a:latin typeface="Raleway"/>
              <a:cs typeface="Raleway"/>
            </a:endParaRPr>
          </a:p>
        </p:txBody>
      </p:sp>
      <p:sp>
        <p:nvSpPr>
          <p:cNvPr id="19" name="TextBox 18"/>
          <p:cNvSpPr txBox="1"/>
          <p:nvPr/>
        </p:nvSpPr>
        <p:spPr>
          <a:xfrm>
            <a:off x="6708143" y="919480"/>
            <a:ext cx="1122680" cy="692497"/>
          </a:xfrm>
          <a:prstGeom prst="rect">
            <a:avLst/>
          </a:prstGeom>
          <a:noFill/>
        </p:spPr>
        <p:txBody>
          <a:bodyPr wrap="square" rtlCol="0">
            <a:spAutoFit/>
          </a:bodyPr>
          <a:lstStyle/>
          <a:p>
            <a:r>
              <a:rPr lang="en-US" sz="500" dirty="0" err="1">
                <a:latin typeface="Raleway"/>
                <a:cs typeface="Raleway"/>
              </a:rPr>
              <a:t>L’éducatrice</a:t>
            </a:r>
            <a:r>
              <a:rPr lang="en-US" sz="500" dirty="0">
                <a:latin typeface="Raleway"/>
                <a:cs typeface="Raleway"/>
              </a:rPr>
              <a:t> </a:t>
            </a:r>
            <a:r>
              <a:rPr lang="en-US" sz="500" dirty="0" err="1">
                <a:latin typeface="Raleway"/>
                <a:cs typeface="Raleway"/>
              </a:rPr>
              <a:t>ou</a:t>
            </a:r>
            <a:r>
              <a:rPr lang="en-US" sz="500" dirty="0">
                <a:latin typeface="Raleway"/>
                <a:cs typeface="Raleway"/>
              </a:rPr>
              <a:t> </a:t>
            </a:r>
            <a:r>
              <a:rPr lang="en-US" sz="500" dirty="0" err="1">
                <a:latin typeface="Raleway"/>
                <a:cs typeface="Raleway"/>
              </a:rPr>
              <a:t>l’enseignante</a:t>
            </a:r>
            <a:r>
              <a:rPr lang="en-US" sz="500" dirty="0">
                <a:latin typeface="Raleway"/>
                <a:cs typeface="Raleway"/>
              </a:rPr>
              <a:t> </a:t>
            </a:r>
            <a:r>
              <a:rPr lang="en-US" sz="500" dirty="0" err="1">
                <a:latin typeface="Raleway"/>
                <a:cs typeface="Raleway"/>
              </a:rPr>
              <a:t>collabore</a:t>
            </a:r>
            <a:r>
              <a:rPr lang="en-US" sz="500" dirty="0">
                <a:latin typeface="Raleway"/>
                <a:cs typeface="Raleway"/>
              </a:rPr>
              <a:t> avec </a:t>
            </a:r>
            <a:r>
              <a:rPr lang="en-US" sz="600" dirty="0" smtClean="0">
                <a:solidFill>
                  <a:srgbClr val="BA2830"/>
                </a:solidFill>
                <a:latin typeface="Raleway ExtraBold"/>
                <a:cs typeface="Raleway ExtraBold"/>
              </a:rPr>
              <a:t>les </a:t>
            </a:r>
            <a:r>
              <a:rPr lang="en-US" sz="600" dirty="0">
                <a:solidFill>
                  <a:srgbClr val="BA2830"/>
                </a:solidFill>
                <a:latin typeface="Raleway ExtraBold"/>
                <a:cs typeface="Raleway ExtraBold"/>
              </a:rPr>
              <a:t>parents </a:t>
            </a:r>
            <a:r>
              <a:rPr lang="en-US" sz="600" dirty="0" smtClean="0">
                <a:solidFill>
                  <a:srgbClr val="BA2830"/>
                </a:solidFill>
                <a:latin typeface="Raleway"/>
                <a:cs typeface="Raleway"/>
              </a:rPr>
              <a:t/>
            </a:r>
            <a:br>
              <a:rPr lang="en-US" sz="600" dirty="0" smtClean="0">
                <a:solidFill>
                  <a:srgbClr val="BA2830"/>
                </a:solidFill>
                <a:latin typeface="Raleway"/>
                <a:cs typeface="Raleway"/>
              </a:rPr>
            </a:br>
            <a:r>
              <a:rPr lang="en-US" sz="500" dirty="0" smtClean="0">
                <a:latin typeface="Raleway"/>
                <a:cs typeface="Raleway"/>
              </a:rPr>
              <a:t>pour </a:t>
            </a:r>
            <a:r>
              <a:rPr lang="en-US" sz="500" dirty="0">
                <a:latin typeface="Raleway"/>
                <a:cs typeface="Raleway"/>
              </a:rPr>
              <a:t>assurer le </a:t>
            </a:r>
            <a:r>
              <a:rPr lang="en-US" sz="500" dirty="0" err="1">
                <a:latin typeface="Raleway"/>
                <a:cs typeface="Raleway"/>
              </a:rPr>
              <a:t>bien-être</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de </a:t>
            </a:r>
            <a:r>
              <a:rPr lang="en-US" sz="500" dirty="0" err="1">
                <a:latin typeface="Raleway"/>
                <a:cs typeface="Raleway"/>
              </a:rPr>
              <a:t>l’enfant</a:t>
            </a:r>
            <a:r>
              <a:rPr lang="en-US" sz="500" dirty="0">
                <a:latin typeface="Raleway"/>
                <a:cs typeface="Raleway"/>
              </a:rPr>
              <a:t>.</a:t>
            </a:r>
          </a:p>
          <a:p>
            <a:endParaRPr lang="en-US" dirty="0">
              <a:latin typeface="Raleway ExtraBold"/>
            </a:endParaRPr>
          </a:p>
        </p:txBody>
      </p:sp>
      <p:sp>
        <p:nvSpPr>
          <p:cNvPr id="20" name="TextBox 19"/>
          <p:cNvSpPr txBox="1"/>
          <p:nvPr/>
        </p:nvSpPr>
        <p:spPr>
          <a:xfrm>
            <a:off x="6567055" y="3635845"/>
            <a:ext cx="1087120" cy="338554"/>
          </a:xfrm>
          <a:prstGeom prst="rect">
            <a:avLst/>
          </a:prstGeom>
          <a:noFill/>
        </p:spPr>
        <p:txBody>
          <a:bodyPr wrap="square" rtlCol="0">
            <a:spAutoFit/>
          </a:bodyPr>
          <a:lstStyle/>
          <a:p>
            <a:r>
              <a:rPr lang="en-US" sz="600" dirty="0">
                <a:solidFill>
                  <a:srgbClr val="BA2830"/>
                </a:solidFill>
                <a:latin typeface="Raleway ExtraBold"/>
                <a:cs typeface="Raleway ExtraBold"/>
              </a:rPr>
              <a:t>Les aliments </a:t>
            </a:r>
            <a:r>
              <a:rPr lang="en-US" sz="500" dirty="0" err="1" smtClean="0">
                <a:latin typeface="Raleway"/>
                <a:cs typeface="Raleway"/>
              </a:rPr>
              <a:t>sont</a:t>
            </a:r>
            <a:r>
              <a:rPr lang="en-US" sz="500" dirty="0" smtClean="0">
                <a:latin typeface="Raleway"/>
                <a:cs typeface="Raleway"/>
              </a:rPr>
              <a:t> </a:t>
            </a:r>
            <a:r>
              <a:rPr lang="en-US" sz="500" dirty="0" err="1">
                <a:latin typeface="Raleway"/>
                <a:cs typeface="Raleway"/>
              </a:rPr>
              <a:t>sains</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et </a:t>
            </a:r>
            <a:r>
              <a:rPr lang="en-US" sz="500" dirty="0" err="1">
                <a:latin typeface="Raleway"/>
                <a:cs typeface="Raleway"/>
              </a:rPr>
              <a:t>variés</a:t>
            </a:r>
            <a:r>
              <a:rPr lang="en-US" sz="500" dirty="0">
                <a:latin typeface="Raleway"/>
                <a:cs typeface="Raleway"/>
              </a:rPr>
              <a:t>, </a:t>
            </a:r>
            <a:r>
              <a:rPr lang="en-US" sz="500" dirty="0" smtClean="0">
                <a:latin typeface="Raleway"/>
                <a:cs typeface="Raleway"/>
              </a:rPr>
              <a:t>et </a:t>
            </a:r>
            <a:r>
              <a:rPr lang="en-US" sz="500" dirty="0">
                <a:latin typeface="Raleway"/>
                <a:cs typeface="Raleway"/>
              </a:rPr>
              <a:t>le </a:t>
            </a:r>
            <a:r>
              <a:rPr lang="en-US" sz="500" dirty="0" err="1">
                <a:latin typeface="Raleway"/>
                <a:cs typeface="Raleway"/>
              </a:rPr>
              <a:t>climat</a:t>
            </a:r>
            <a:r>
              <a:rPr lang="en-US" sz="500" dirty="0">
                <a:latin typeface="Raleway"/>
                <a:cs typeface="Raleway"/>
              </a:rPr>
              <a:t> </a:t>
            </a:r>
            <a:r>
              <a:rPr lang="en-US" sz="500" dirty="0" smtClean="0">
                <a:latin typeface="Raleway"/>
                <a:cs typeface="Raleway"/>
              </a:rPr>
              <a:t/>
            </a:r>
            <a:br>
              <a:rPr lang="en-US" sz="500" dirty="0" smtClean="0">
                <a:latin typeface="Raleway"/>
                <a:cs typeface="Raleway"/>
              </a:rPr>
            </a:br>
            <a:r>
              <a:rPr lang="en-US" sz="500" dirty="0" smtClean="0">
                <a:latin typeface="Raleway"/>
                <a:cs typeface="Raleway"/>
              </a:rPr>
              <a:t>des </a:t>
            </a:r>
            <a:r>
              <a:rPr lang="en-US" sz="500" dirty="0" err="1">
                <a:latin typeface="Raleway"/>
                <a:cs typeface="Raleway"/>
              </a:rPr>
              <a:t>repas</a:t>
            </a:r>
            <a:r>
              <a:rPr lang="en-US" sz="500" dirty="0">
                <a:latin typeface="Raleway"/>
                <a:cs typeface="Raleway"/>
              </a:rPr>
              <a:t> </a:t>
            </a:r>
            <a:r>
              <a:rPr lang="en-US" sz="500" dirty="0" err="1" smtClean="0">
                <a:latin typeface="Raleway"/>
                <a:cs typeface="Raleway"/>
              </a:rPr>
              <a:t>est</a:t>
            </a:r>
            <a:r>
              <a:rPr lang="en-US" sz="500" dirty="0" smtClean="0">
                <a:latin typeface="Raleway"/>
                <a:cs typeface="Raleway"/>
              </a:rPr>
              <a:t> </a:t>
            </a:r>
            <a:r>
              <a:rPr lang="en-US" sz="500" dirty="0" err="1">
                <a:latin typeface="Raleway"/>
                <a:cs typeface="Raleway"/>
              </a:rPr>
              <a:t>détendu</a:t>
            </a:r>
            <a:r>
              <a:rPr lang="en-US" sz="500" dirty="0" smtClean="0">
                <a:latin typeface="Raleway"/>
                <a:cs typeface="Raleway"/>
              </a:rPr>
              <a:t>.</a:t>
            </a:r>
            <a:endParaRPr lang="en-US" sz="500" dirty="0">
              <a:latin typeface="Raleway"/>
              <a:cs typeface="Raleway"/>
            </a:endParaRPr>
          </a:p>
        </p:txBody>
      </p:sp>
      <p:sp>
        <p:nvSpPr>
          <p:cNvPr id="21" name="TextBox 20"/>
          <p:cNvSpPr txBox="1"/>
          <p:nvPr/>
        </p:nvSpPr>
        <p:spPr>
          <a:xfrm>
            <a:off x="7758545" y="1825403"/>
            <a:ext cx="818499" cy="723275"/>
          </a:xfrm>
          <a:prstGeom prst="rect">
            <a:avLst/>
          </a:prstGeom>
          <a:noFill/>
        </p:spPr>
        <p:txBody>
          <a:bodyPr wrap="square" rtlCol="0">
            <a:spAutoFit/>
          </a:bodyPr>
          <a:lstStyle/>
          <a:p>
            <a:r>
              <a:rPr lang="en-US" sz="600" dirty="0">
                <a:solidFill>
                  <a:srgbClr val="BA2830"/>
                </a:solidFill>
                <a:latin typeface="Raleway ExtraBold"/>
                <a:cs typeface="Raleway ExtraBold"/>
              </a:rPr>
              <a:t>Le personnel </a:t>
            </a:r>
            <a:r>
              <a:rPr lang="en-US" sz="600" dirty="0" smtClean="0">
                <a:solidFill>
                  <a:srgbClr val="BA2830"/>
                </a:solidFill>
                <a:latin typeface="Raleway"/>
                <a:cs typeface="Raleway"/>
              </a:rPr>
              <a:t/>
            </a:r>
            <a:br>
              <a:rPr lang="en-US" sz="600" dirty="0" smtClean="0">
                <a:solidFill>
                  <a:srgbClr val="BA2830"/>
                </a:solidFill>
                <a:latin typeface="Raleway"/>
                <a:cs typeface="Raleway"/>
              </a:rPr>
            </a:br>
            <a:r>
              <a:rPr lang="en-US" sz="500" dirty="0" err="1" smtClean="0">
                <a:latin typeface="Raleway"/>
                <a:cs typeface="Raleway"/>
              </a:rPr>
              <a:t>utilise</a:t>
            </a:r>
            <a:r>
              <a:rPr lang="en-US" sz="500" dirty="0" smtClean="0">
                <a:latin typeface="Raleway"/>
                <a:cs typeface="Raleway"/>
              </a:rPr>
              <a:t> </a:t>
            </a:r>
            <a:r>
              <a:rPr lang="en-US" sz="500" dirty="0">
                <a:latin typeface="Raleway"/>
                <a:cs typeface="Raleway"/>
              </a:rPr>
              <a:t>de </a:t>
            </a:r>
            <a:r>
              <a:rPr lang="en-US" sz="500" dirty="0" err="1">
                <a:latin typeface="Raleway"/>
                <a:cs typeface="Raleway"/>
              </a:rPr>
              <a:t>bonnes</a:t>
            </a:r>
            <a:r>
              <a:rPr lang="en-US" sz="500" dirty="0">
                <a:latin typeface="Raleway"/>
                <a:cs typeface="Raleway"/>
              </a:rPr>
              <a:t> </a:t>
            </a:r>
            <a:r>
              <a:rPr lang="en-US" sz="500" dirty="0" err="1">
                <a:latin typeface="Raleway"/>
                <a:cs typeface="Raleway"/>
              </a:rPr>
              <a:t>pratiques</a:t>
            </a:r>
            <a:r>
              <a:rPr lang="en-US" sz="500" dirty="0">
                <a:latin typeface="Raleway"/>
                <a:cs typeface="Raleway"/>
              </a:rPr>
              <a:t> </a:t>
            </a:r>
            <a:r>
              <a:rPr lang="en-US" sz="500" dirty="0" err="1">
                <a:latin typeface="Raleway"/>
                <a:cs typeface="Raleway"/>
              </a:rPr>
              <a:t>d’hygiène</a:t>
            </a:r>
            <a:r>
              <a:rPr lang="en-US" sz="500" dirty="0">
                <a:latin typeface="Raleway"/>
                <a:cs typeface="Raleway"/>
              </a:rPr>
              <a:t> et encourage les tout-</a:t>
            </a:r>
            <a:r>
              <a:rPr lang="en-US" sz="500" dirty="0" err="1">
                <a:latin typeface="Raleway"/>
                <a:cs typeface="Raleway"/>
              </a:rPr>
              <a:t>petits</a:t>
            </a:r>
            <a:r>
              <a:rPr lang="en-US" sz="500" dirty="0">
                <a:latin typeface="Raleway"/>
                <a:cs typeface="Raleway"/>
              </a:rPr>
              <a:t> </a:t>
            </a:r>
            <a:r>
              <a:rPr lang="en-US" sz="500" dirty="0" err="1">
                <a:latin typeface="Raleway"/>
                <a:cs typeface="Raleway"/>
              </a:rPr>
              <a:t>à</a:t>
            </a:r>
            <a:r>
              <a:rPr lang="en-US" sz="500" dirty="0">
                <a:latin typeface="Raleway"/>
                <a:cs typeface="Raleway"/>
              </a:rPr>
              <a:t> </a:t>
            </a:r>
            <a:r>
              <a:rPr lang="en-US" sz="500" dirty="0" err="1">
                <a:latin typeface="Raleway"/>
                <a:cs typeface="Raleway"/>
              </a:rPr>
              <a:t>développer</a:t>
            </a:r>
            <a:r>
              <a:rPr lang="en-US" sz="500" dirty="0">
                <a:latin typeface="Raleway"/>
                <a:cs typeface="Raleway"/>
              </a:rPr>
              <a:t> de </a:t>
            </a:r>
            <a:r>
              <a:rPr lang="en-US" sz="500" dirty="0" err="1">
                <a:latin typeface="Raleway"/>
                <a:cs typeface="Raleway"/>
              </a:rPr>
              <a:t>bonnes</a:t>
            </a:r>
            <a:r>
              <a:rPr lang="en-US" sz="500" dirty="0">
                <a:latin typeface="Raleway"/>
                <a:cs typeface="Raleway"/>
              </a:rPr>
              <a:t> habitudes </a:t>
            </a:r>
            <a:r>
              <a:rPr lang="en-US" sz="500" dirty="0" smtClean="0">
                <a:latin typeface="Raleway"/>
                <a:cs typeface="Raleway"/>
              </a:rPr>
              <a:t/>
            </a:r>
            <a:br>
              <a:rPr lang="en-US" sz="500" dirty="0" smtClean="0">
                <a:latin typeface="Raleway"/>
                <a:cs typeface="Raleway"/>
              </a:rPr>
            </a:br>
            <a:r>
              <a:rPr lang="en-US" sz="500" dirty="0" err="1" smtClean="0">
                <a:latin typeface="Raleway"/>
                <a:cs typeface="Raleway"/>
              </a:rPr>
              <a:t>à</a:t>
            </a:r>
            <a:r>
              <a:rPr lang="en-US" sz="500" dirty="0" smtClean="0">
                <a:latin typeface="Raleway"/>
                <a:cs typeface="Raleway"/>
              </a:rPr>
              <a:t> </a:t>
            </a:r>
            <a:r>
              <a:rPr lang="en-US" sz="500" dirty="0" err="1">
                <a:latin typeface="Raleway"/>
                <a:cs typeface="Raleway"/>
              </a:rPr>
              <a:t>cet</a:t>
            </a:r>
            <a:r>
              <a:rPr lang="en-US" sz="500" dirty="0">
                <a:latin typeface="Raleway"/>
                <a:cs typeface="Raleway"/>
              </a:rPr>
              <a:t> </a:t>
            </a:r>
            <a:r>
              <a:rPr lang="en-US" sz="500" dirty="0" err="1">
                <a:latin typeface="Raleway"/>
                <a:cs typeface="Raleway"/>
              </a:rPr>
              <a:t>égard</a:t>
            </a:r>
            <a:r>
              <a:rPr lang="en-US" sz="500" dirty="0" smtClean="0">
                <a:latin typeface="Raleway"/>
                <a:cs typeface="Raleway"/>
              </a:rPr>
              <a:t>.</a:t>
            </a:r>
            <a:endParaRPr lang="en-US" sz="500" dirty="0">
              <a:latin typeface="Raleway"/>
              <a:cs typeface="Raleway"/>
            </a:endParaRPr>
          </a:p>
        </p:txBody>
      </p:sp>
      <p:pic>
        <p:nvPicPr>
          <p:cNvPr id="23" name="Picture 22" descr="D11-arrow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865760" flipH="1">
            <a:off x="4039864" y="1219273"/>
            <a:ext cx="699806" cy="746285"/>
          </a:xfrm>
          <a:prstGeom prst="rect">
            <a:avLst/>
          </a:prstGeom>
        </p:spPr>
      </p:pic>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417308" flipH="1">
            <a:off x="480351" y="2726014"/>
            <a:ext cx="723462" cy="723462"/>
          </a:xfrm>
          <a:prstGeom prst="rect">
            <a:avLst/>
          </a:prstGeom>
        </p:spPr>
      </p:pic>
      <p:pic>
        <p:nvPicPr>
          <p:cNvPr id="25" name="Picture 2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494387" flipH="1">
            <a:off x="1580222" y="1635214"/>
            <a:ext cx="539888" cy="539888"/>
          </a:xfrm>
          <a:prstGeom prst="rect">
            <a:avLst/>
          </a:prstGeom>
        </p:spPr>
      </p:pic>
      <p:pic>
        <p:nvPicPr>
          <p:cNvPr id="29" name="Picture 28" descr="D11-arrow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3865760" flipH="1">
            <a:off x="7099198" y="1171976"/>
            <a:ext cx="699806" cy="746285"/>
          </a:xfrm>
          <a:prstGeom prst="rect">
            <a:avLst/>
          </a:prstGeom>
        </p:spPr>
      </p:pic>
      <p:pic>
        <p:nvPicPr>
          <p:cNvPr id="32" name="Picture 3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494387" flipH="1">
            <a:off x="4848934" y="2359547"/>
            <a:ext cx="539888" cy="539888"/>
          </a:xfrm>
          <a:prstGeom prst="rect">
            <a:avLst/>
          </a:prstGeom>
        </p:spPr>
      </p:pic>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86480" flipH="1" flipV="1">
            <a:off x="5690347" y="3807790"/>
            <a:ext cx="539888" cy="539888"/>
          </a:xfrm>
          <a:prstGeom prst="rect">
            <a:avLst/>
          </a:prstGeom>
        </p:spPr>
      </p:pic>
      <p:pic>
        <p:nvPicPr>
          <p:cNvPr id="34" name="Picture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786480" flipH="1" flipV="1">
            <a:off x="6489292" y="3270281"/>
            <a:ext cx="539888" cy="539888"/>
          </a:xfrm>
          <a:prstGeom prst="rect">
            <a:avLst/>
          </a:prstGeom>
        </p:spPr>
      </p:pic>
      <p:pic>
        <p:nvPicPr>
          <p:cNvPr id="35" name="Picture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494387">
            <a:off x="7654720" y="2482769"/>
            <a:ext cx="508409" cy="508409"/>
          </a:xfrm>
          <a:prstGeom prst="rect">
            <a:avLst/>
          </a:prstGeom>
        </p:spPr>
      </p:pic>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937944">
            <a:off x="2311726" y="2567831"/>
            <a:ext cx="297504" cy="297504"/>
          </a:xfrm>
          <a:prstGeom prst="rect">
            <a:avLst/>
          </a:prstGeom>
        </p:spPr>
      </p:pic>
      <p:pic>
        <p:nvPicPr>
          <p:cNvPr id="26" name="Picture 25"/>
          <p:cNvPicPr>
            <a:picLocks noChangeAspect="1"/>
          </p:cNvPicPr>
          <p:nvPr/>
        </p:nvPicPr>
        <p:blipFill>
          <a:blip r:embed="rId5"/>
          <a:stretch>
            <a:fillRect/>
          </a:stretch>
        </p:blipFill>
        <p:spPr>
          <a:xfrm>
            <a:off x="7763017" y="4768510"/>
            <a:ext cx="814028" cy="205217"/>
          </a:xfrm>
          <a:prstGeom prst="rect">
            <a:avLst/>
          </a:prstGeom>
        </p:spPr>
      </p:pic>
      <p:sp>
        <p:nvSpPr>
          <p:cNvPr id="28" name="TextBox 27"/>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948087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65"/>
            <a:ext cx="7959507" cy="3973315"/>
          </a:xfrm>
          <a:prstGeom prst="rect">
            <a:avLst/>
          </a:prstGeom>
          <a:solidFill>
            <a:srgbClr val="F2D684"/>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5" name="Picture 4"/>
          <p:cNvPicPr>
            <a:picLocks noChangeAspect="1"/>
          </p:cNvPicPr>
          <p:nvPr/>
        </p:nvPicPr>
        <p:blipFill>
          <a:blip r:embed="rId2"/>
          <a:stretch>
            <a:fillRect/>
          </a:stretch>
        </p:blipFill>
        <p:spPr>
          <a:xfrm>
            <a:off x="7763017" y="4768510"/>
            <a:ext cx="814028" cy="205217"/>
          </a:xfrm>
          <a:prstGeom prst="rect">
            <a:avLst/>
          </a:prstGeom>
          <a:noFill/>
        </p:spPr>
      </p:pic>
      <p:sp>
        <p:nvSpPr>
          <p:cNvPr id="13" name="Rectangle 12"/>
          <p:cNvSpPr/>
          <p:nvPr/>
        </p:nvSpPr>
        <p:spPr>
          <a:xfrm>
            <a:off x="0" y="600065"/>
            <a:ext cx="3907913" cy="2002344"/>
          </a:xfrm>
          <a:prstGeom prst="rect">
            <a:avLst/>
          </a:prstGeom>
          <a:solidFill>
            <a:schemeClr val="accent3">
              <a:lumMod val="40000"/>
              <a:lumOff val="60000"/>
              <a:alpha val="9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4" name="TextBox 13"/>
          <p:cNvSpPr txBox="1"/>
          <p:nvPr/>
        </p:nvSpPr>
        <p:spPr>
          <a:xfrm>
            <a:off x="540085" y="693312"/>
            <a:ext cx="3417089" cy="2062103"/>
          </a:xfrm>
          <a:prstGeom prst="rect">
            <a:avLst/>
          </a:prstGeom>
          <a:noFill/>
        </p:spPr>
        <p:txBody>
          <a:bodyPr wrap="square" rtlCol="0">
            <a:spAutoFit/>
          </a:bodyPr>
          <a:lstStyle/>
          <a:p>
            <a:r>
              <a:rPr lang="en-US" sz="2200" dirty="0" smtClean="0">
                <a:solidFill>
                  <a:schemeClr val="tx2"/>
                </a:solidFill>
                <a:latin typeface="Raleway ExtraBold"/>
                <a:cs typeface="Raleway ExtraBold"/>
              </a:rPr>
              <a:t>QUE SAIT-ON </a:t>
            </a:r>
            <a:br>
              <a:rPr lang="en-US" sz="2200" dirty="0" smtClean="0">
                <a:solidFill>
                  <a:schemeClr val="tx2"/>
                </a:solidFill>
                <a:latin typeface="Raleway ExtraBold"/>
                <a:cs typeface="Raleway ExtraBold"/>
              </a:rPr>
            </a:br>
            <a:r>
              <a:rPr lang="en-US" sz="2200" dirty="0" smtClean="0">
                <a:solidFill>
                  <a:schemeClr val="tx2"/>
                </a:solidFill>
                <a:latin typeface="Raleway ExtraBold"/>
                <a:cs typeface="Raleway ExtraBold"/>
              </a:rPr>
              <a:t>DE LA QUALITÉ DES SERVICES ÉDUCATIFS </a:t>
            </a:r>
            <a:br>
              <a:rPr lang="en-US" sz="2200" dirty="0" smtClean="0">
                <a:solidFill>
                  <a:schemeClr val="tx2"/>
                </a:solidFill>
                <a:latin typeface="Raleway ExtraBold"/>
                <a:cs typeface="Raleway ExtraBold"/>
              </a:rPr>
            </a:br>
            <a:r>
              <a:rPr lang="en-US" sz="2200" dirty="0" err="1" smtClean="0">
                <a:solidFill>
                  <a:schemeClr val="tx2"/>
                </a:solidFill>
                <a:latin typeface="Raleway ExtraBold"/>
                <a:cs typeface="Raleway ExtraBold"/>
              </a:rPr>
              <a:t>À</a:t>
            </a:r>
            <a:r>
              <a:rPr lang="en-US" sz="2200" dirty="0" smtClean="0">
                <a:solidFill>
                  <a:schemeClr val="tx2"/>
                </a:solidFill>
                <a:latin typeface="Raleway ExtraBold"/>
                <a:cs typeface="Raleway ExtraBold"/>
              </a:rPr>
              <a:t> LA PETITE ENFANCE</a:t>
            </a:r>
          </a:p>
          <a:p>
            <a:r>
              <a:rPr lang="en-US" sz="2200" dirty="0" smtClean="0">
                <a:solidFill>
                  <a:schemeClr val="tx2"/>
                </a:solidFill>
                <a:latin typeface="Raleway ExtraBold"/>
                <a:cs typeface="Raleway ExtraBold"/>
              </a:rPr>
              <a:t>AU QUÉBEC</a:t>
            </a:r>
            <a:r>
              <a:rPr lang="en-US" sz="2200" spc="-300" dirty="0" smtClean="0">
                <a:solidFill>
                  <a:schemeClr val="tx2"/>
                </a:solidFill>
                <a:latin typeface="Raleway ExtraBold"/>
                <a:cs typeface="Raleway ExtraBold"/>
              </a:rPr>
              <a:t> </a:t>
            </a:r>
            <a:r>
              <a:rPr lang="en-US" sz="2200" dirty="0" smtClean="0">
                <a:solidFill>
                  <a:schemeClr val="tx2"/>
                </a:solidFill>
                <a:latin typeface="Raleway ExtraBold"/>
                <a:cs typeface="Raleway ExtraBold"/>
              </a:rPr>
              <a:t>?</a:t>
            </a:r>
          </a:p>
          <a:p>
            <a:endParaRPr lang="en-US" dirty="0">
              <a:latin typeface="Raleway ExtraBold"/>
            </a:endParaRPr>
          </a:p>
        </p:txBody>
      </p:sp>
      <p:grpSp>
        <p:nvGrpSpPr>
          <p:cNvPr id="15" name="Group 14"/>
          <p:cNvGrpSpPr/>
          <p:nvPr/>
        </p:nvGrpSpPr>
        <p:grpSpPr>
          <a:xfrm>
            <a:off x="661636" y="1055110"/>
            <a:ext cx="3246277" cy="1011996"/>
            <a:chOff x="5842526" y="3070379"/>
            <a:chExt cx="3301474" cy="1011996"/>
          </a:xfrm>
        </p:grpSpPr>
        <p:cxnSp>
          <p:nvCxnSpPr>
            <p:cNvPr id="16" name="Straight Connector 15"/>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7" name="Straight Connector 16"/>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8" name="Straight Connector 17"/>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9" name="Straight Connector 18"/>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cxnSp>
        <p:nvCxnSpPr>
          <p:cNvPr id="20" name="Straight Connector 19"/>
          <p:cNvCxnSpPr/>
          <p:nvPr/>
        </p:nvCxnSpPr>
        <p:spPr>
          <a:xfrm>
            <a:off x="631396" y="2396715"/>
            <a:ext cx="3244563"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pic>
        <p:nvPicPr>
          <p:cNvPr id="3" name="Picture 2" descr="garcons-roux.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02615" y="1131640"/>
            <a:ext cx="2517119" cy="3441740"/>
          </a:xfrm>
          <a:prstGeom prst="rect">
            <a:avLst/>
          </a:prstGeom>
        </p:spPr>
      </p:pic>
      <p:sp>
        <p:nvSpPr>
          <p:cNvPr id="21" name="TextBox 2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7735151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1" y="0"/>
            <a:ext cx="2769811" cy="1806864"/>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Rectangle 5"/>
          <p:cNvSpPr/>
          <p:nvPr/>
        </p:nvSpPr>
        <p:spPr>
          <a:xfrm>
            <a:off x="523695" y="484621"/>
            <a:ext cx="2615019" cy="900759"/>
          </a:xfrm>
          <a:prstGeom prst="rect">
            <a:avLst/>
          </a:prstGeom>
        </p:spPr>
        <p:txBody>
          <a:bodyPr wrap="square">
            <a:spAutoFit/>
          </a:bodyPr>
          <a:lstStyle/>
          <a:p>
            <a:pPr>
              <a:lnSpc>
                <a:spcPct val="110000"/>
              </a:lnSpc>
            </a:pP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globale</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smtClean="0">
                <a:solidFill>
                  <a:schemeClr val="tx2"/>
                </a:solidFill>
                <a:latin typeface="Raleway ExtraBold"/>
                <a:cs typeface="Raleway ExtraBold"/>
              </a:rPr>
              <a:t>des services de </a:t>
            </a:r>
            <a:br>
              <a:rPr lang="en-US" sz="1600" u="sng" dirty="0" smtClean="0">
                <a:solidFill>
                  <a:schemeClr val="tx2"/>
                </a:solidFill>
                <a:latin typeface="Raleway ExtraBold"/>
                <a:cs typeface="Raleway ExtraBold"/>
              </a:rPr>
            </a:br>
            <a:r>
              <a:rPr lang="en-US" sz="1600" u="sng" dirty="0" err="1" smtClean="0">
                <a:solidFill>
                  <a:schemeClr val="tx2"/>
                </a:solidFill>
                <a:latin typeface="Raleway ExtraBold"/>
                <a:cs typeface="Raleway ExtraBold"/>
              </a:rPr>
              <a:t>garde</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éducatifs</a:t>
            </a:r>
            <a:r>
              <a:rPr lang="en-US" sz="1600" u="sng" dirty="0" smtClean="0">
                <a:solidFill>
                  <a:schemeClr val="tx2"/>
                </a:solidFill>
                <a:latin typeface="Raleway ExtraBold"/>
                <a:cs typeface="Raleway ExtraBold"/>
              </a:rPr>
              <a:t> </a:t>
            </a:r>
          </a:p>
        </p:txBody>
      </p:sp>
      <p:grpSp>
        <p:nvGrpSpPr>
          <p:cNvPr id="8" name="Group 7"/>
          <p:cNvGrpSpPr/>
          <p:nvPr/>
        </p:nvGrpSpPr>
        <p:grpSpPr>
          <a:xfrm>
            <a:off x="7362266" y="3007330"/>
            <a:ext cx="1100465" cy="1302722"/>
            <a:chOff x="961742" y="3481471"/>
            <a:chExt cx="1100465" cy="1302722"/>
          </a:xfrm>
        </p:grpSpPr>
        <p:grpSp>
          <p:nvGrpSpPr>
            <p:cNvPr id="9" name="Group 8"/>
            <p:cNvGrpSpPr/>
            <p:nvPr/>
          </p:nvGrpSpPr>
          <p:grpSpPr>
            <a:xfrm>
              <a:off x="961743" y="3687342"/>
              <a:ext cx="1038177" cy="200055"/>
              <a:chOff x="701725" y="2791038"/>
              <a:chExt cx="1048518" cy="202048"/>
            </a:xfrm>
          </p:grpSpPr>
          <p:sp>
            <p:nvSpPr>
              <p:cNvPr id="25" name="TextBox 24"/>
              <p:cNvSpPr txBox="1"/>
              <p:nvPr/>
            </p:nvSpPr>
            <p:spPr>
              <a:xfrm>
                <a:off x="750781" y="2791038"/>
                <a:ext cx="999462" cy="202048"/>
              </a:xfrm>
              <a:prstGeom prst="rect">
                <a:avLst/>
              </a:prstGeom>
              <a:noFill/>
            </p:spPr>
            <p:txBody>
              <a:bodyPr wrap="square" rtlCol="0">
                <a:spAutoFit/>
              </a:bodyPr>
              <a:lstStyle/>
              <a:p>
                <a:r>
                  <a:rPr lang="en-US" sz="700" b="1" dirty="0" smtClean="0">
                    <a:solidFill>
                      <a:srgbClr val="B2D380"/>
                    </a:solidFill>
                    <a:latin typeface="Raleway"/>
                    <a:cs typeface="Raleway"/>
                  </a:rPr>
                  <a:t>Bonne </a:t>
                </a:r>
                <a:r>
                  <a:rPr lang="en-US" sz="700" b="1" dirty="0" err="1" smtClean="0">
                    <a:solidFill>
                      <a:srgbClr val="B2D380"/>
                    </a:solidFill>
                    <a:latin typeface="Raleway"/>
                    <a:cs typeface="Raleway"/>
                  </a:rPr>
                  <a:t>qualité</a:t>
                </a:r>
                <a:endParaRPr lang="en-US" sz="700" b="1" dirty="0">
                  <a:solidFill>
                    <a:srgbClr val="B2D380"/>
                  </a:solidFill>
                  <a:latin typeface="Raleway"/>
                  <a:cs typeface="Raleway"/>
                </a:endParaRPr>
              </a:p>
            </p:txBody>
          </p:sp>
          <p:sp>
            <p:nvSpPr>
              <p:cNvPr id="26" name="Oval 25"/>
              <p:cNvSpPr/>
              <p:nvPr/>
            </p:nvSpPr>
            <p:spPr>
              <a:xfrm>
                <a:off x="701725" y="2843429"/>
                <a:ext cx="98111" cy="98111"/>
              </a:xfrm>
              <a:prstGeom prst="ellipse">
                <a:avLst/>
              </a:prstGeom>
              <a:solidFill>
                <a:srgbClr val="B2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B2D380"/>
                  </a:solidFill>
                  <a:latin typeface="Raleway ExtraBold"/>
                </a:endParaRPr>
              </a:p>
            </p:txBody>
          </p:sp>
        </p:grpSp>
        <p:grpSp>
          <p:nvGrpSpPr>
            <p:cNvPr id="10" name="Group 9"/>
            <p:cNvGrpSpPr/>
            <p:nvPr/>
          </p:nvGrpSpPr>
          <p:grpSpPr>
            <a:xfrm>
              <a:off x="961743" y="3881118"/>
              <a:ext cx="1100464" cy="200055"/>
              <a:chOff x="701725" y="2971871"/>
              <a:chExt cx="1111425" cy="202048"/>
            </a:xfrm>
          </p:grpSpPr>
          <p:sp>
            <p:nvSpPr>
              <p:cNvPr id="23" name="TextBox 22"/>
              <p:cNvSpPr txBox="1"/>
              <p:nvPr/>
            </p:nvSpPr>
            <p:spPr>
              <a:xfrm>
                <a:off x="750780" y="2971871"/>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acceptable</a:t>
                </a:r>
                <a:endParaRPr lang="en-US" sz="700" b="1" dirty="0">
                  <a:solidFill>
                    <a:srgbClr val="A4D4D8"/>
                  </a:solidFill>
                  <a:latin typeface="Raleway"/>
                  <a:cs typeface="Raleway"/>
                </a:endParaRPr>
              </a:p>
            </p:txBody>
          </p:sp>
          <p:sp>
            <p:nvSpPr>
              <p:cNvPr id="24" name="Oval 23"/>
              <p:cNvSpPr/>
              <p:nvPr/>
            </p:nvSpPr>
            <p:spPr>
              <a:xfrm>
                <a:off x="701725" y="3028946"/>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1" name="Group 10"/>
            <p:cNvGrpSpPr/>
            <p:nvPr/>
          </p:nvGrpSpPr>
          <p:grpSpPr>
            <a:xfrm>
              <a:off x="961742" y="4082819"/>
              <a:ext cx="882751" cy="200055"/>
              <a:chOff x="-484326" y="3755747"/>
              <a:chExt cx="891544" cy="202048"/>
            </a:xfrm>
          </p:grpSpPr>
          <p:sp>
            <p:nvSpPr>
              <p:cNvPr id="21" name="TextBox 20"/>
              <p:cNvSpPr txBox="1"/>
              <p:nvPr/>
            </p:nvSpPr>
            <p:spPr>
              <a:xfrm>
                <a:off x="-435270" y="3755747"/>
                <a:ext cx="842488" cy="202048"/>
              </a:xfrm>
              <a:prstGeom prst="rect">
                <a:avLst/>
              </a:prstGeom>
              <a:noFill/>
            </p:spPr>
            <p:txBody>
              <a:bodyPr wrap="square" rtlCol="0">
                <a:spAutoFit/>
              </a:bodyPr>
              <a:lstStyle/>
              <a:p>
                <a:r>
                  <a:rPr lang="en-US" sz="700" b="1" dirty="0" err="1" smtClean="0">
                    <a:solidFill>
                      <a:srgbClr val="8B7D93"/>
                    </a:solidFill>
                    <a:latin typeface="Raleway"/>
                    <a:cs typeface="Raleway"/>
                  </a:rPr>
                  <a:t>Faible</a:t>
                </a:r>
                <a:r>
                  <a:rPr lang="en-US" sz="700" b="1" dirty="0" smtClean="0">
                    <a:solidFill>
                      <a:srgbClr val="8B7D93"/>
                    </a:solidFill>
                    <a:latin typeface="Raleway"/>
                    <a:cs typeface="Raleway"/>
                  </a:rPr>
                  <a:t> </a:t>
                </a:r>
                <a:r>
                  <a:rPr lang="en-US" sz="700" b="1" dirty="0" err="1" smtClean="0">
                    <a:solidFill>
                      <a:srgbClr val="8B7D93"/>
                    </a:solidFill>
                    <a:latin typeface="Raleway"/>
                    <a:cs typeface="Raleway"/>
                  </a:rPr>
                  <a:t>qualité</a:t>
                </a:r>
                <a:endParaRPr lang="en-US" sz="700" b="1" dirty="0">
                  <a:solidFill>
                    <a:srgbClr val="8B7D93"/>
                  </a:solidFill>
                  <a:latin typeface="Raleway"/>
                  <a:cs typeface="Raleway"/>
                </a:endParaRPr>
              </a:p>
            </p:txBody>
          </p:sp>
          <p:sp>
            <p:nvSpPr>
              <p:cNvPr id="22" name="Oval 21"/>
              <p:cNvSpPr/>
              <p:nvPr/>
            </p:nvSpPr>
            <p:spPr>
              <a:xfrm>
                <a:off x="-484326" y="3816000"/>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2" name="Group 11"/>
            <p:cNvGrpSpPr/>
            <p:nvPr/>
          </p:nvGrpSpPr>
          <p:grpSpPr>
            <a:xfrm>
              <a:off x="968002" y="4288690"/>
              <a:ext cx="1031918" cy="200055"/>
              <a:chOff x="-478003" y="3952047"/>
              <a:chExt cx="1042196" cy="202048"/>
            </a:xfrm>
          </p:grpSpPr>
          <p:sp>
            <p:nvSpPr>
              <p:cNvPr id="19" name="TextBox 18"/>
              <p:cNvSpPr txBox="1"/>
              <p:nvPr/>
            </p:nvSpPr>
            <p:spPr>
              <a:xfrm>
                <a:off x="-425108" y="3952047"/>
                <a:ext cx="989301" cy="202048"/>
              </a:xfrm>
              <a:prstGeom prst="rect">
                <a:avLst/>
              </a:prstGeom>
              <a:noFill/>
            </p:spPr>
            <p:txBody>
              <a:bodyPr wrap="square" rtlCol="0">
                <a:spAutoFit/>
              </a:bodyPr>
              <a:lstStyle/>
              <a:p>
                <a:r>
                  <a:rPr lang="en-US" sz="700" b="1" dirty="0" err="1" smtClean="0">
                    <a:solidFill>
                      <a:srgbClr val="F7D16F"/>
                    </a:solidFill>
                    <a:latin typeface="Raleway"/>
                    <a:cs typeface="Raleway"/>
                  </a:rPr>
                  <a:t>Très</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faible</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qualité</a:t>
                </a:r>
                <a:endParaRPr lang="en-US" sz="700" b="1" dirty="0">
                  <a:solidFill>
                    <a:srgbClr val="F7D16F"/>
                  </a:solidFill>
                  <a:latin typeface="Raleway"/>
                  <a:cs typeface="Raleway"/>
                </a:endParaRPr>
              </a:p>
            </p:txBody>
          </p:sp>
          <p:sp>
            <p:nvSpPr>
              <p:cNvPr id="20" name="Oval 19"/>
              <p:cNvSpPr/>
              <p:nvPr/>
            </p:nvSpPr>
            <p:spPr>
              <a:xfrm>
                <a:off x="-478003" y="4006192"/>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3" name="Group 12"/>
            <p:cNvGrpSpPr/>
            <p:nvPr/>
          </p:nvGrpSpPr>
          <p:grpSpPr>
            <a:xfrm>
              <a:off x="968002" y="4476416"/>
              <a:ext cx="876493" cy="307777"/>
              <a:chOff x="-478003" y="4121357"/>
              <a:chExt cx="885223" cy="310843"/>
            </a:xfrm>
          </p:grpSpPr>
          <p:sp>
            <p:nvSpPr>
              <p:cNvPr id="17" name="TextBox 16"/>
              <p:cNvSpPr txBox="1"/>
              <p:nvPr/>
            </p:nvSpPr>
            <p:spPr>
              <a:xfrm>
                <a:off x="-425108" y="4121357"/>
                <a:ext cx="832328" cy="310843"/>
              </a:xfrm>
              <a:prstGeom prst="rect">
                <a:avLst/>
              </a:prstGeom>
              <a:noFill/>
            </p:spPr>
            <p:txBody>
              <a:bodyPr wrap="square" rtlCol="0">
                <a:spAutoFit/>
              </a:bodyPr>
              <a:lstStyle/>
              <a:p>
                <a:r>
                  <a:rPr lang="en-US" sz="700" b="1" dirty="0" err="1" smtClean="0">
                    <a:solidFill>
                      <a:srgbClr val="BE605A"/>
                    </a:solidFill>
                    <a:latin typeface="Raleway"/>
                    <a:cs typeface="Raleway"/>
                  </a:rPr>
                  <a:t>Extrêmement</a:t>
                </a:r>
                <a:r>
                  <a:rPr lang="en-US" sz="700" b="1" dirty="0" smtClean="0">
                    <a:solidFill>
                      <a:srgbClr val="BE605A"/>
                    </a:solidFill>
                    <a:latin typeface="Raleway"/>
                    <a:cs typeface="Raleway"/>
                  </a:rPr>
                  <a:t> </a:t>
                </a:r>
                <a:r>
                  <a:rPr lang="en-US" sz="700" b="1" dirty="0">
                    <a:solidFill>
                      <a:srgbClr val="BE605A"/>
                    </a:solidFill>
                    <a:latin typeface="Raleway"/>
                    <a:cs typeface="Raleway"/>
                  </a:rPr>
                  <a:t/>
                </a:r>
                <a:br>
                  <a:rPr lang="en-US" sz="700" b="1" dirty="0">
                    <a:solidFill>
                      <a:srgbClr val="BE605A"/>
                    </a:solidFill>
                    <a:latin typeface="Raleway"/>
                    <a:cs typeface="Raleway"/>
                  </a:rPr>
                </a:br>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18" name="Oval 17"/>
              <p:cNvSpPr/>
              <p:nvPr/>
            </p:nvSpPr>
            <p:spPr>
              <a:xfrm>
                <a:off x="-478003" y="4195431"/>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4" name="Group 13"/>
            <p:cNvGrpSpPr/>
            <p:nvPr/>
          </p:nvGrpSpPr>
          <p:grpSpPr>
            <a:xfrm>
              <a:off x="961743" y="3481471"/>
              <a:ext cx="1100464" cy="200055"/>
              <a:chOff x="701725" y="2588287"/>
              <a:chExt cx="1111425" cy="202048"/>
            </a:xfrm>
          </p:grpSpPr>
          <p:sp>
            <p:nvSpPr>
              <p:cNvPr id="15" name="TextBox 14"/>
              <p:cNvSpPr txBox="1"/>
              <p:nvPr/>
            </p:nvSpPr>
            <p:spPr>
              <a:xfrm>
                <a:off x="750781" y="2588287"/>
                <a:ext cx="1062369" cy="202048"/>
              </a:xfrm>
              <a:prstGeom prst="rect">
                <a:avLst/>
              </a:prstGeom>
              <a:noFill/>
            </p:spPr>
            <p:txBody>
              <a:bodyPr wrap="square" rtlCol="0">
                <a:spAutoFit/>
              </a:bodyPr>
              <a:lstStyle/>
              <a:p>
                <a:r>
                  <a:rPr lang="en-US" sz="700" b="1" dirty="0" smtClean="0">
                    <a:solidFill>
                      <a:srgbClr val="98C49C"/>
                    </a:solidFill>
                    <a:latin typeface="Raleway"/>
                    <a:cs typeface="Raleway"/>
                  </a:rPr>
                  <a:t>Excellent </a:t>
                </a:r>
                <a:r>
                  <a:rPr lang="en-US" sz="700" b="1" dirty="0" err="1" smtClean="0">
                    <a:solidFill>
                      <a:srgbClr val="98C49C"/>
                    </a:solidFill>
                    <a:latin typeface="Raleway"/>
                    <a:cs typeface="Raleway"/>
                  </a:rPr>
                  <a:t>qualité</a:t>
                </a:r>
                <a:endParaRPr lang="en-US" sz="700" b="1" dirty="0">
                  <a:solidFill>
                    <a:srgbClr val="98C49C"/>
                  </a:solidFill>
                  <a:latin typeface="Raleway"/>
                  <a:cs typeface="Raleway"/>
                </a:endParaRPr>
              </a:p>
            </p:txBody>
          </p:sp>
          <p:sp>
            <p:nvSpPr>
              <p:cNvPr id="16" name="Oval 15"/>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grpSp>
        <p:nvGrpSpPr>
          <p:cNvPr id="38" name="Group 37"/>
          <p:cNvGrpSpPr/>
          <p:nvPr/>
        </p:nvGrpSpPr>
        <p:grpSpPr>
          <a:xfrm>
            <a:off x="3457862" y="731838"/>
            <a:ext cx="3741579" cy="3761458"/>
            <a:chOff x="3511532" y="713024"/>
            <a:chExt cx="3741579" cy="3761458"/>
          </a:xfrm>
        </p:grpSpPr>
        <p:grpSp>
          <p:nvGrpSpPr>
            <p:cNvPr id="29" name="Group 28"/>
            <p:cNvGrpSpPr/>
            <p:nvPr/>
          </p:nvGrpSpPr>
          <p:grpSpPr>
            <a:xfrm>
              <a:off x="3740159" y="719043"/>
              <a:ext cx="3512952" cy="3755439"/>
              <a:chOff x="3740159" y="719043"/>
              <a:chExt cx="3512952" cy="3755439"/>
            </a:xfrm>
          </p:grpSpPr>
          <p:pic>
            <p:nvPicPr>
              <p:cNvPr id="7" name="Picture 6" descr="D16-Graphiq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40159" y="719043"/>
                <a:ext cx="3512952" cy="3512952"/>
              </a:xfrm>
              <a:prstGeom prst="rect">
                <a:avLst/>
              </a:prstGeom>
            </p:spPr>
          </p:pic>
          <p:sp>
            <p:nvSpPr>
              <p:cNvPr id="27" name="TextBox 26"/>
              <p:cNvSpPr txBox="1"/>
              <p:nvPr/>
            </p:nvSpPr>
            <p:spPr>
              <a:xfrm>
                <a:off x="4082777" y="4224909"/>
                <a:ext cx="1213594" cy="246221"/>
              </a:xfrm>
              <a:prstGeom prst="rect">
                <a:avLst/>
              </a:prstGeom>
              <a:noFill/>
            </p:spPr>
            <p:txBody>
              <a:bodyPr wrap="square" rtlCol="0">
                <a:spAutoFit/>
              </a:bodyPr>
              <a:lstStyle/>
              <a:p>
                <a:pPr algn="ctr"/>
                <a:r>
                  <a:rPr lang="en-US" sz="1000" b="1" dirty="0">
                    <a:solidFill>
                      <a:schemeClr val="tx1">
                        <a:lumMod val="50000"/>
                        <a:lumOff val="50000"/>
                      </a:schemeClr>
                    </a:solidFill>
                    <a:latin typeface="Raleway ExtraBold"/>
                  </a:rPr>
                  <a:t>2003</a:t>
                </a:r>
                <a:endParaRPr lang="en-US" sz="800" dirty="0">
                  <a:solidFill>
                    <a:schemeClr val="tx1">
                      <a:lumMod val="50000"/>
                      <a:lumOff val="50000"/>
                    </a:schemeClr>
                  </a:solidFill>
                  <a:latin typeface="Raleway ExtraBold"/>
                </a:endParaRPr>
              </a:p>
            </p:txBody>
          </p:sp>
          <p:sp>
            <p:nvSpPr>
              <p:cNvPr id="28" name="TextBox 27"/>
              <p:cNvSpPr txBox="1"/>
              <p:nvPr/>
            </p:nvSpPr>
            <p:spPr>
              <a:xfrm>
                <a:off x="5533426" y="4228261"/>
                <a:ext cx="1399833" cy="246221"/>
              </a:xfrm>
              <a:prstGeom prst="rect">
                <a:avLst/>
              </a:prstGeom>
              <a:noFill/>
            </p:spPr>
            <p:txBody>
              <a:bodyPr wrap="square" rtlCol="0">
                <a:spAutoFit/>
              </a:bodyPr>
              <a:lstStyle/>
              <a:p>
                <a:pPr algn="ctr"/>
                <a:r>
                  <a:rPr lang="en-US" sz="1000" b="1" dirty="0" smtClean="0">
                    <a:solidFill>
                      <a:schemeClr val="tx1">
                        <a:lumMod val="50000"/>
                        <a:lumOff val="50000"/>
                      </a:schemeClr>
                    </a:solidFill>
                    <a:latin typeface="Raleway ExtraBold"/>
                  </a:rPr>
                  <a:t>2014</a:t>
                </a:r>
                <a:endParaRPr lang="en-US" sz="800" dirty="0">
                  <a:solidFill>
                    <a:schemeClr val="tx1">
                      <a:lumMod val="50000"/>
                      <a:lumOff val="50000"/>
                    </a:schemeClr>
                  </a:solidFill>
                  <a:latin typeface="Raleway ExtraBold"/>
                </a:endParaRPr>
              </a:p>
            </p:txBody>
          </p:sp>
        </p:grpSp>
        <p:grpSp>
          <p:nvGrpSpPr>
            <p:cNvPr id="37" name="Group 36"/>
            <p:cNvGrpSpPr/>
            <p:nvPr/>
          </p:nvGrpSpPr>
          <p:grpSpPr>
            <a:xfrm>
              <a:off x="3511532" y="713024"/>
              <a:ext cx="494269" cy="3618563"/>
              <a:chOff x="3511532" y="713024"/>
              <a:chExt cx="494269" cy="3618563"/>
            </a:xfrm>
          </p:grpSpPr>
          <p:sp>
            <p:nvSpPr>
              <p:cNvPr id="30" name="TextBox 29"/>
              <p:cNvSpPr txBox="1"/>
              <p:nvPr/>
            </p:nvSpPr>
            <p:spPr>
              <a:xfrm>
                <a:off x="3511532" y="4085366"/>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1,0</a:t>
                </a:r>
                <a:endParaRPr lang="en-US" sz="800" dirty="0">
                  <a:solidFill>
                    <a:schemeClr val="tx1">
                      <a:lumMod val="50000"/>
                      <a:lumOff val="50000"/>
                    </a:schemeClr>
                  </a:solidFill>
                  <a:latin typeface="Raleway ExtraBold"/>
                </a:endParaRPr>
              </a:p>
            </p:txBody>
          </p:sp>
          <p:sp>
            <p:nvSpPr>
              <p:cNvPr id="31" name="TextBox 30"/>
              <p:cNvSpPr txBox="1"/>
              <p:nvPr/>
            </p:nvSpPr>
            <p:spPr>
              <a:xfrm>
                <a:off x="3511532" y="3505543"/>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1,5</a:t>
                </a:r>
                <a:endParaRPr lang="en-US" sz="800" dirty="0">
                  <a:solidFill>
                    <a:schemeClr val="tx1">
                      <a:lumMod val="50000"/>
                      <a:lumOff val="50000"/>
                    </a:schemeClr>
                  </a:solidFill>
                  <a:latin typeface="Raleway ExtraBold"/>
                </a:endParaRPr>
              </a:p>
            </p:txBody>
          </p:sp>
          <p:sp>
            <p:nvSpPr>
              <p:cNvPr id="32" name="TextBox 31"/>
              <p:cNvSpPr txBox="1"/>
              <p:nvPr/>
            </p:nvSpPr>
            <p:spPr>
              <a:xfrm>
                <a:off x="3511532" y="294704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2,0</a:t>
                </a:r>
                <a:endParaRPr lang="en-US" sz="800" dirty="0">
                  <a:solidFill>
                    <a:schemeClr val="tx1">
                      <a:lumMod val="50000"/>
                      <a:lumOff val="50000"/>
                    </a:schemeClr>
                  </a:solidFill>
                  <a:latin typeface="Raleway ExtraBold"/>
                </a:endParaRPr>
              </a:p>
            </p:txBody>
          </p:sp>
          <p:sp>
            <p:nvSpPr>
              <p:cNvPr id="33" name="TextBox 32"/>
              <p:cNvSpPr txBox="1"/>
              <p:nvPr/>
            </p:nvSpPr>
            <p:spPr>
              <a:xfrm>
                <a:off x="3511532" y="2388536"/>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2,5</a:t>
                </a:r>
                <a:endParaRPr lang="en-US" sz="800" dirty="0">
                  <a:solidFill>
                    <a:schemeClr val="tx1">
                      <a:lumMod val="50000"/>
                      <a:lumOff val="50000"/>
                    </a:schemeClr>
                  </a:solidFill>
                  <a:latin typeface="Raleway ExtraBold"/>
                </a:endParaRPr>
              </a:p>
            </p:txBody>
          </p:sp>
          <p:sp>
            <p:nvSpPr>
              <p:cNvPr id="34" name="TextBox 33"/>
              <p:cNvSpPr txBox="1"/>
              <p:nvPr/>
            </p:nvSpPr>
            <p:spPr>
              <a:xfrm>
                <a:off x="3511532" y="1830032"/>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3,0</a:t>
                </a:r>
                <a:endParaRPr lang="en-US" sz="800" dirty="0">
                  <a:solidFill>
                    <a:schemeClr val="tx1">
                      <a:lumMod val="50000"/>
                      <a:lumOff val="50000"/>
                    </a:schemeClr>
                  </a:solidFill>
                  <a:latin typeface="Raleway ExtraBold"/>
                </a:endParaRPr>
              </a:p>
            </p:txBody>
          </p:sp>
          <p:sp>
            <p:nvSpPr>
              <p:cNvPr id="35" name="TextBox 34"/>
              <p:cNvSpPr txBox="1"/>
              <p:nvPr/>
            </p:nvSpPr>
            <p:spPr>
              <a:xfrm>
                <a:off x="3511532" y="1271528"/>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3,5</a:t>
                </a:r>
                <a:endParaRPr lang="en-US" sz="800" dirty="0">
                  <a:solidFill>
                    <a:schemeClr val="tx1">
                      <a:lumMod val="50000"/>
                      <a:lumOff val="50000"/>
                    </a:schemeClr>
                  </a:solidFill>
                  <a:latin typeface="Raleway ExtraBold"/>
                </a:endParaRPr>
              </a:p>
            </p:txBody>
          </p:sp>
          <p:sp>
            <p:nvSpPr>
              <p:cNvPr id="36" name="TextBox 35"/>
              <p:cNvSpPr txBox="1"/>
              <p:nvPr/>
            </p:nvSpPr>
            <p:spPr>
              <a:xfrm>
                <a:off x="3511532" y="713024"/>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4,0</a:t>
                </a:r>
                <a:endParaRPr lang="en-US" sz="800" dirty="0">
                  <a:solidFill>
                    <a:schemeClr val="tx1">
                      <a:lumMod val="50000"/>
                      <a:lumOff val="50000"/>
                    </a:schemeClr>
                  </a:solidFill>
                  <a:latin typeface="Raleway ExtraBold"/>
                </a:endParaRPr>
              </a:p>
            </p:txBody>
          </p:sp>
        </p:grpSp>
      </p:grpSp>
      <p:sp>
        <p:nvSpPr>
          <p:cNvPr id="40" name="TextBox 39"/>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pic>
        <p:nvPicPr>
          <p:cNvPr id="41" name="Picture 40"/>
          <p:cNvPicPr>
            <a:picLocks noChangeAspect="1"/>
          </p:cNvPicPr>
          <p:nvPr/>
        </p:nvPicPr>
        <p:blipFill>
          <a:blip r:embed="rId4"/>
          <a:stretch>
            <a:fillRect/>
          </a:stretch>
        </p:blipFill>
        <p:spPr>
          <a:xfrm>
            <a:off x="7763017" y="4768510"/>
            <a:ext cx="814028" cy="205217"/>
          </a:xfrm>
          <a:prstGeom prst="rect">
            <a:avLst/>
          </a:prstGeom>
          <a:noFill/>
        </p:spPr>
      </p:pic>
      <p:sp>
        <p:nvSpPr>
          <p:cNvPr id="42" name="TextBox 41"/>
          <p:cNvSpPr txBox="1"/>
          <p:nvPr/>
        </p:nvSpPr>
        <p:spPr>
          <a:xfrm>
            <a:off x="979713" y="2161954"/>
            <a:ext cx="2097149" cy="1749197"/>
          </a:xfrm>
          <a:prstGeom prst="rect">
            <a:avLst/>
          </a:prstGeom>
          <a:noFill/>
        </p:spPr>
        <p:txBody>
          <a:bodyPr wrap="square" rtlCol="0">
            <a:spAutoFit/>
          </a:bodyPr>
          <a:lstStyle/>
          <a:p>
            <a:pPr>
              <a:lnSpc>
                <a:spcPct val="120000"/>
              </a:lnSpc>
            </a:pPr>
            <a:r>
              <a:rPr lang="en-US" sz="1000" dirty="0">
                <a:latin typeface="Raleway"/>
                <a:cs typeface="Raleway"/>
              </a:rPr>
              <a:t>Les </a:t>
            </a:r>
            <a:r>
              <a:rPr lang="en-US" sz="1000" dirty="0" err="1">
                <a:latin typeface="Raleway"/>
                <a:cs typeface="Raleway"/>
              </a:rPr>
              <a:t>enquêtes</a:t>
            </a:r>
            <a:r>
              <a:rPr lang="en-US" sz="1000" dirty="0">
                <a:latin typeface="Raleway"/>
                <a:cs typeface="Raleway"/>
              </a:rPr>
              <a:t> </a:t>
            </a:r>
            <a:r>
              <a:rPr lang="en-US" sz="1000" i="1" dirty="0" err="1">
                <a:latin typeface="Raleway"/>
                <a:cs typeface="Raleway"/>
              </a:rPr>
              <a:t>Grandir</a:t>
            </a:r>
            <a:r>
              <a:rPr lang="en-US" sz="1000" i="1" dirty="0">
                <a:latin typeface="Raleway"/>
                <a:cs typeface="Raleway"/>
              </a:rPr>
              <a:t> en </a:t>
            </a:r>
            <a:r>
              <a:rPr lang="en-US" sz="1000" i="1" dirty="0" err="1">
                <a:latin typeface="Raleway"/>
                <a:cs typeface="Raleway"/>
              </a:rPr>
              <a:t>qualité</a:t>
            </a:r>
            <a:r>
              <a:rPr lang="en-US" sz="1000" dirty="0">
                <a:latin typeface="Raleway"/>
                <a:cs typeface="Raleway"/>
              </a:rPr>
              <a:t> </a:t>
            </a:r>
            <a:r>
              <a:rPr lang="en-US" sz="1000" dirty="0" err="1">
                <a:latin typeface="Raleway"/>
                <a:cs typeface="Raleway"/>
              </a:rPr>
              <a:t>réalisées</a:t>
            </a:r>
            <a:r>
              <a:rPr lang="en-US" sz="1000" dirty="0">
                <a:latin typeface="Raleway"/>
                <a:cs typeface="Raleway"/>
              </a:rPr>
              <a:t> en 2003 </a:t>
            </a:r>
            <a:r>
              <a:rPr lang="en-US" sz="1000" dirty="0" smtClean="0">
                <a:latin typeface="Raleway"/>
                <a:cs typeface="Raleway"/>
              </a:rPr>
              <a:t>et </a:t>
            </a:r>
            <a:r>
              <a:rPr lang="en-US" sz="1000" dirty="0">
                <a:latin typeface="Raleway"/>
                <a:cs typeface="Raleway"/>
              </a:rPr>
              <a:t>en 2014 </a:t>
            </a:r>
            <a:r>
              <a:rPr lang="en-US" sz="1000" dirty="0" smtClean="0">
                <a:latin typeface="Raleway"/>
                <a:cs typeface="Raleway"/>
              </a:rPr>
              <a:t/>
            </a:r>
            <a:br>
              <a:rPr lang="en-US" sz="1000" dirty="0" smtClean="0">
                <a:latin typeface="Raleway"/>
                <a:cs typeface="Raleway"/>
              </a:rPr>
            </a:br>
            <a:r>
              <a:rPr lang="en-US" sz="1000" dirty="0" smtClean="0">
                <a:latin typeface="Raleway"/>
                <a:cs typeface="Raleway"/>
              </a:rPr>
              <a:t>par </a:t>
            </a:r>
            <a:r>
              <a:rPr lang="en-US" sz="1000" dirty="0" err="1">
                <a:latin typeface="Raleway"/>
                <a:cs typeface="Raleway"/>
              </a:rPr>
              <a:t>l’Institut</a:t>
            </a:r>
            <a:r>
              <a:rPr lang="en-US" sz="1000" dirty="0">
                <a:latin typeface="Raleway"/>
                <a:cs typeface="Raleway"/>
              </a:rPr>
              <a:t> de la </a:t>
            </a:r>
            <a:r>
              <a:rPr lang="en-US" sz="1000" dirty="0" err="1">
                <a:latin typeface="Raleway"/>
                <a:cs typeface="Raleway"/>
              </a:rPr>
              <a:t>statistique</a:t>
            </a:r>
            <a:r>
              <a:rPr lang="en-US" sz="1000" dirty="0">
                <a:latin typeface="Raleway"/>
                <a:cs typeface="Raleway"/>
              </a:rPr>
              <a:t> </a:t>
            </a:r>
            <a:r>
              <a:rPr lang="en-US" sz="1000" dirty="0" smtClean="0">
                <a:latin typeface="Raleway"/>
                <a:cs typeface="Raleway"/>
              </a:rPr>
              <a:t/>
            </a:r>
            <a:br>
              <a:rPr lang="en-US" sz="1000" dirty="0" smtClean="0">
                <a:latin typeface="Raleway"/>
                <a:cs typeface="Raleway"/>
              </a:rPr>
            </a:br>
            <a:r>
              <a:rPr lang="en-US" sz="1000" dirty="0" smtClean="0">
                <a:latin typeface="Raleway"/>
                <a:cs typeface="Raleway"/>
              </a:rPr>
              <a:t>du </a:t>
            </a:r>
            <a:r>
              <a:rPr lang="en-US" sz="1000" dirty="0">
                <a:latin typeface="Raleway"/>
                <a:cs typeface="Raleway"/>
              </a:rPr>
              <a:t>Québec </a:t>
            </a:r>
            <a:r>
              <a:rPr lang="en-US" sz="1000" dirty="0" err="1" smtClean="0">
                <a:latin typeface="Raleway"/>
                <a:cs typeface="Raleway"/>
              </a:rPr>
              <a:t>révèlent</a:t>
            </a:r>
            <a:r>
              <a:rPr lang="en-US" sz="1000" dirty="0" smtClean="0">
                <a:latin typeface="Raleway"/>
                <a:cs typeface="Raleway"/>
              </a:rPr>
              <a:t> </a:t>
            </a:r>
            <a:r>
              <a:rPr lang="en-US" sz="1000" dirty="0" err="1">
                <a:latin typeface="Raleway"/>
                <a:cs typeface="Raleway"/>
              </a:rPr>
              <a:t>que</a:t>
            </a:r>
            <a:r>
              <a:rPr lang="en-US" sz="1000" dirty="0">
                <a:latin typeface="Raleway"/>
                <a:cs typeface="Raleway"/>
              </a:rPr>
              <a:t> </a:t>
            </a:r>
            <a:r>
              <a:rPr lang="en-US" sz="1000" dirty="0" smtClean="0">
                <a:latin typeface="Raleway"/>
                <a:cs typeface="Raleway"/>
              </a:rPr>
              <a:t/>
            </a:r>
            <a:br>
              <a:rPr lang="en-US" sz="1000" dirty="0" smtClean="0">
                <a:latin typeface="Raleway"/>
                <a:cs typeface="Raleway"/>
              </a:rPr>
            </a:br>
            <a:r>
              <a:rPr lang="en-US" sz="1000" b="1" dirty="0" smtClean="0">
                <a:latin typeface="Raleway ExtraBold"/>
                <a:cs typeface="Raleway ExtraBold"/>
              </a:rPr>
              <a:t>les services de </a:t>
            </a:r>
            <a:r>
              <a:rPr lang="en-US" sz="1000" b="1" dirty="0" err="1">
                <a:latin typeface="Raleway ExtraBold"/>
                <a:cs typeface="Raleway ExtraBold"/>
              </a:rPr>
              <a:t>garde</a:t>
            </a:r>
            <a:r>
              <a:rPr lang="en-US" sz="1000" b="1" dirty="0">
                <a:latin typeface="Raleway ExtraBold"/>
                <a:cs typeface="Raleway ExtraBold"/>
              </a:rPr>
              <a:t> </a:t>
            </a:r>
            <a:r>
              <a:rPr lang="en-US" sz="1000" b="1" dirty="0" err="1">
                <a:latin typeface="Raleway ExtraBold"/>
                <a:cs typeface="Raleway ExtraBold"/>
              </a:rPr>
              <a:t>éducatifs</a:t>
            </a:r>
            <a:r>
              <a:rPr lang="en-US" sz="1000" b="1" dirty="0">
                <a:latin typeface="Raleway ExtraBold"/>
                <a:cs typeface="Raleway ExtraBold"/>
              </a:rPr>
              <a:t> </a:t>
            </a:r>
            <a:r>
              <a:rPr lang="en-US" sz="1000" b="1" dirty="0" err="1">
                <a:latin typeface="Raleway ExtraBold"/>
                <a:cs typeface="Raleway ExtraBold"/>
              </a:rPr>
              <a:t>sont</a:t>
            </a:r>
            <a:r>
              <a:rPr lang="en-US" sz="1000" b="1" dirty="0">
                <a:latin typeface="Raleway ExtraBold"/>
                <a:cs typeface="Raleway ExtraBold"/>
              </a:rPr>
              <a:t> </a:t>
            </a:r>
            <a:r>
              <a:rPr lang="en-US" sz="1000" b="1" dirty="0" smtClean="0">
                <a:latin typeface="Raleway ExtraBold"/>
                <a:cs typeface="Raleway ExtraBold"/>
              </a:rPr>
              <a:t>de </a:t>
            </a:r>
            <a:r>
              <a:rPr lang="en-US" sz="1000" b="1" dirty="0" err="1" smtClean="0">
                <a:latin typeface="Raleway ExtraBold"/>
                <a:cs typeface="Raleway ExtraBold"/>
              </a:rPr>
              <a:t>qualité</a:t>
            </a:r>
            <a:r>
              <a:rPr lang="en-US" sz="1000" b="1" dirty="0" smtClean="0">
                <a:latin typeface="Raleway ExtraBold"/>
                <a:cs typeface="Raleway ExtraBold"/>
              </a:rPr>
              <a:t> </a:t>
            </a:r>
            <a:r>
              <a:rPr lang="en-US" sz="1000" b="1" dirty="0">
                <a:latin typeface="Raleway ExtraBold"/>
                <a:cs typeface="Raleway ExtraBold"/>
              </a:rPr>
              <a:t>acceptable, </a:t>
            </a:r>
            <a:r>
              <a:rPr lang="en-US" sz="1000" b="1" dirty="0" err="1" smtClean="0">
                <a:latin typeface="Raleway ExtraBold"/>
                <a:cs typeface="Raleway ExtraBold"/>
              </a:rPr>
              <a:t>dans</a:t>
            </a:r>
            <a:r>
              <a:rPr lang="en-US" sz="1000" b="1" dirty="0">
                <a:latin typeface="Raleway ExtraBold"/>
                <a:cs typeface="Raleway ExtraBold"/>
              </a:rPr>
              <a:t> </a:t>
            </a:r>
            <a:r>
              <a:rPr lang="en-US" sz="1000" b="1" dirty="0" err="1" smtClean="0">
                <a:latin typeface="Raleway ExtraBold"/>
                <a:cs typeface="Raleway ExtraBold"/>
              </a:rPr>
              <a:t>l’ensemble</a:t>
            </a:r>
            <a:r>
              <a:rPr lang="en-US" sz="1000" b="1" dirty="0">
                <a:latin typeface="Raleway ExtraBold"/>
                <a:cs typeface="Raleway ExtraBold"/>
              </a:rPr>
              <a:t>, </a:t>
            </a:r>
            <a:r>
              <a:rPr lang="en-US" sz="1000" b="1" dirty="0" err="1">
                <a:latin typeface="Raleway ExtraBold"/>
                <a:cs typeface="Raleway ExtraBold"/>
              </a:rPr>
              <a:t>à</a:t>
            </a:r>
            <a:r>
              <a:rPr lang="en-US" sz="1000" b="1" dirty="0">
                <a:latin typeface="Raleway ExtraBold"/>
                <a:cs typeface="Raleway ExtraBold"/>
              </a:rPr>
              <a:t> </a:t>
            </a:r>
            <a:r>
              <a:rPr lang="en-US" sz="1000" b="1" dirty="0" err="1">
                <a:latin typeface="Raleway ExtraBold"/>
                <a:cs typeface="Raleway ExtraBold"/>
              </a:rPr>
              <a:t>l’exception</a:t>
            </a:r>
            <a:r>
              <a:rPr lang="en-US" sz="1000" b="1" dirty="0">
                <a:latin typeface="Raleway ExtraBold"/>
                <a:cs typeface="Raleway ExtraBold"/>
              </a:rPr>
              <a:t> </a:t>
            </a:r>
            <a:r>
              <a:rPr lang="en-US" sz="1000" b="1" dirty="0" smtClean="0">
                <a:latin typeface="Raleway ExtraBold"/>
                <a:cs typeface="Raleway ExtraBold"/>
              </a:rPr>
              <a:t>des </a:t>
            </a:r>
            <a:r>
              <a:rPr lang="en-US" sz="1000" b="1" dirty="0" err="1" smtClean="0">
                <a:latin typeface="Raleway ExtraBold"/>
                <a:cs typeface="Raleway ExtraBold"/>
              </a:rPr>
              <a:t>pouponnières</a:t>
            </a:r>
            <a:r>
              <a:rPr lang="en-US" sz="1000" b="1" dirty="0" smtClean="0">
                <a:latin typeface="Raleway ExtraBold"/>
                <a:cs typeface="Raleway ExtraBold"/>
              </a:rPr>
              <a:t> </a:t>
            </a:r>
            <a:r>
              <a:rPr lang="en-US" sz="1000" b="1" dirty="0">
                <a:latin typeface="Raleway ExtraBold"/>
                <a:cs typeface="Raleway ExtraBold"/>
              </a:rPr>
              <a:t>des CPE </a:t>
            </a:r>
            <a:r>
              <a:rPr lang="en-US" sz="1000" b="1" dirty="0" smtClean="0">
                <a:latin typeface="Raleway ExtraBold"/>
                <a:cs typeface="Raleway ExtraBold"/>
              </a:rPr>
              <a:t/>
            </a:r>
            <a:br>
              <a:rPr lang="en-US" sz="1000" b="1" dirty="0" smtClean="0">
                <a:latin typeface="Raleway ExtraBold"/>
                <a:cs typeface="Raleway ExtraBold"/>
              </a:rPr>
            </a:br>
            <a:r>
              <a:rPr lang="en-US" sz="1000" b="1" dirty="0" smtClean="0">
                <a:latin typeface="Raleway ExtraBold"/>
                <a:cs typeface="Raleway ExtraBold"/>
              </a:rPr>
              <a:t>qui </a:t>
            </a:r>
            <a:r>
              <a:rPr lang="en-US" sz="1000" b="1" dirty="0" err="1">
                <a:latin typeface="Raleway ExtraBold"/>
                <a:cs typeface="Raleway ExtraBold"/>
              </a:rPr>
              <a:t>sont</a:t>
            </a:r>
            <a:r>
              <a:rPr lang="en-US" sz="1000" b="1" dirty="0">
                <a:latin typeface="Raleway ExtraBold"/>
                <a:cs typeface="Raleway ExtraBold"/>
              </a:rPr>
              <a:t> </a:t>
            </a:r>
            <a:r>
              <a:rPr lang="en-US" sz="1000" b="1" dirty="0" smtClean="0">
                <a:latin typeface="Raleway ExtraBold"/>
                <a:cs typeface="Raleway ExtraBold"/>
              </a:rPr>
              <a:t>de bonne </a:t>
            </a:r>
            <a:r>
              <a:rPr lang="en-US" sz="1000" b="1" dirty="0" err="1">
                <a:latin typeface="Raleway ExtraBold"/>
                <a:cs typeface="Raleway ExtraBold"/>
              </a:rPr>
              <a:t>qualité</a:t>
            </a:r>
            <a:r>
              <a:rPr lang="en-US" sz="1000" dirty="0">
                <a:latin typeface="Raleway ExtraBold"/>
                <a:cs typeface="Raleway ExtraBold"/>
              </a:rPr>
              <a:t>.</a:t>
            </a:r>
            <a:r>
              <a:rPr lang="en-US" sz="1000" dirty="0" smtClean="0">
                <a:latin typeface="Raleway ExtraBold"/>
                <a:cs typeface="Raleway ExtraBold"/>
              </a:rPr>
              <a:t> </a:t>
            </a:r>
          </a:p>
        </p:txBody>
      </p:sp>
    </p:spTree>
    <p:extLst>
      <p:ext uri="{BB962C8B-B14F-4D97-AF65-F5344CB8AC3E}">
        <p14:creationId xmlns:p14="http://schemas.microsoft.com/office/powerpoint/2010/main" val="28249642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6" name="Rectangle 5"/>
          <p:cNvSpPr/>
          <p:nvPr/>
        </p:nvSpPr>
        <p:spPr>
          <a:xfrm>
            <a:off x="-1" y="0"/>
            <a:ext cx="3180774" cy="1953846"/>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7" name="Rectangle 6"/>
          <p:cNvSpPr/>
          <p:nvPr/>
        </p:nvSpPr>
        <p:spPr>
          <a:xfrm>
            <a:off x="523695" y="484621"/>
            <a:ext cx="2615019" cy="1171603"/>
          </a:xfrm>
          <a:prstGeom prst="rect">
            <a:avLst/>
          </a:prstGeom>
        </p:spPr>
        <p:txBody>
          <a:bodyPr wrap="square">
            <a:spAutoFit/>
          </a:bodyPr>
          <a:lstStyle/>
          <a:p>
            <a:pPr>
              <a:lnSpc>
                <a:spcPct val="110000"/>
              </a:lnSpc>
            </a:pPr>
            <a:r>
              <a:rPr lang="en-US" sz="1600" u="sng" dirty="0" smtClean="0">
                <a:solidFill>
                  <a:schemeClr val="tx2"/>
                </a:solidFill>
                <a:latin typeface="Raleway ExtraBold"/>
                <a:cs typeface="Raleway ExtraBold"/>
              </a:rPr>
              <a:t>La </a:t>
            </a: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des services de </a:t>
            </a:r>
            <a:r>
              <a:rPr lang="en-US" sz="1600" u="sng" dirty="0" err="1" smtClean="0">
                <a:solidFill>
                  <a:schemeClr val="tx2"/>
                </a:solidFill>
                <a:latin typeface="Raleway ExtraBold"/>
                <a:cs typeface="Raleway ExtraBold"/>
              </a:rPr>
              <a:t>garde</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éducatifs</a:t>
            </a:r>
            <a:r>
              <a:rPr lang="en-US" sz="1600" u="sng" dirty="0" smtClean="0">
                <a:solidFill>
                  <a:schemeClr val="tx2"/>
                </a:solidFill>
                <a:latin typeface="Raleway ExtraBold"/>
                <a:cs typeface="Raleway ExtraBold"/>
              </a:rPr>
              <a:t> </a:t>
            </a:r>
          </a:p>
          <a:p>
            <a:pPr>
              <a:lnSpc>
                <a:spcPct val="110000"/>
              </a:lnSpc>
            </a:pP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la petite </a:t>
            </a:r>
            <a:r>
              <a:rPr lang="en-US" sz="1600" u="sng" dirty="0" err="1" smtClean="0">
                <a:solidFill>
                  <a:schemeClr val="tx2"/>
                </a:solidFill>
                <a:latin typeface="Raleway ExtraBold"/>
                <a:cs typeface="Raleway ExtraBold"/>
              </a:rPr>
              <a:t>enfance</a:t>
            </a:r>
            <a:r>
              <a:rPr lang="en-US" sz="1600" u="sng" dirty="0" smtClean="0">
                <a:solidFill>
                  <a:schemeClr val="tx2"/>
                </a:solidFill>
                <a:latin typeface="Raleway ExtraBold"/>
                <a:cs typeface="Raleway ExtraBold"/>
              </a:rPr>
              <a:t> </a:t>
            </a:r>
          </a:p>
          <a:p>
            <a:pPr>
              <a:lnSpc>
                <a:spcPct val="110000"/>
              </a:lnSpc>
            </a:pPr>
            <a:r>
              <a:rPr lang="en-US" sz="1600" u="sng" dirty="0" smtClean="0">
                <a:solidFill>
                  <a:schemeClr val="tx2"/>
                </a:solidFill>
                <a:latin typeface="Raleway ExtraBold"/>
                <a:cs typeface="Raleway ExtraBold"/>
              </a:rPr>
              <a:t>en un coup </a:t>
            </a:r>
            <a:r>
              <a:rPr lang="en-US" sz="1600" u="sng" dirty="0" err="1" smtClean="0">
                <a:solidFill>
                  <a:schemeClr val="tx2"/>
                </a:solidFill>
                <a:latin typeface="Raleway ExtraBold"/>
                <a:cs typeface="Raleway ExtraBold"/>
              </a:rPr>
              <a:t>d’</a:t>
            </a:r>
            <a:r>
              <a:rPr lang="en-US" sz="1600" u="sng" spc="-150" dirty="0" err="1" smtClean="0">
                <a:solidFill>
                  <a:srgbClr val="484B49"/>
                </a:solidFill>
                <a:latin typeface="Raleway ExtraBold"/>
                <a:cs typeface="Raleway ExtraBold"/>
              </a:rPr>
              <a:t>œ</a:t>
            </a:r>
            <a:r>
              <a:rPr lang="en-US" sz="1600" u="sng" dirty="0" err="1" smtClean="0">
                <a:solidFill>
                  <a:srgbClr val="484B49"/>
                </a:solidFill>
                <a:latin typeface="Raleway ExtraBold"/>
                <a:cs typeface="Raleway ExtraBold"/>
              </a:rPr>
              <a:t>i</a:t>
            </a:r>
            <a:r>
              <a:rPr lang="en-US" sz="1600" u="sng" dirty="0" err="1" smtClean="0">
                <a:solidFill>
                  <a:schemeClr val="tx2"/>
                </a:solidFill>
                <a:latin typeface="Raleway ExtraBold"/>
                <a:cs typeface="Raleway ExtraBold"/>
              </a:rPr>
              <a:t>l</a:t>
            </a:r>
            <a:endParaRPr lang="en-US" sz="1600" u="sng" dirty="0">
              <a:solidFill>
                <a:schemeClr val="tx2"/>
              </a:solidFill>
              <a:latin typeface="Raleway ExtraBold"/>
              <a:cs typeface="Raleway ExtraBold"/>
            </a:endParaRPr>
          </a:p>
        </p:txBody>
      </p:sp>
      <p:sp>
        <p:nvSpPr>
          <p:cNvPr id="8" name="TextBox 7"/>
          <p:cNvSpPr txBox="1"/>
          <p:nvPr/>
        </p:nvSpPr>
        <p:spPr>
          <a:xfrm>
            <a:off x="979713" y="2135902"/>
            <a:ext cx="2274467" cy="1933863"/>
          </a:xfrm>
          <a:prstGeom prst="rect">
            <a:avLst/>
          </a:prstGeom>
          <a:noFill/>
        </p:spPr>
        <p:txBody>
          <a:bodyPr wrap="square" rtlCol="0">
            <a:spAutoFit/>
          </a:bodyPr>
          <a:lstStyle/>
          <a:p>
            <a:pPr>
              <a:lnSpc>
                <a:spcPct val="120000"/>
              </a:lnSpc>
            </a:pPr>
            <a:r>
              <a:rPr lang="en-US" sz="1000" dirty="0">
                <a:latin typeface="Raleway"/>
                <a:cs typeface="Raleway"/>
              </a:rPr>
              <a:t>Les </a:t>
            </a:r>
            <a:r>
              <a:rPr lang="en-US" sz="1000" dirty="0" err="1">
                <a:latin typeface="Raleway"/>
                <a:cs typeface="Raleway"/>
              </a:rPr>
              <a:t>enquêtes</a:t>
            </a:r>
            <a:r>
              <a:rPr lang="en-US" sz="1000" dirty="0">
                <a:latin typeface="Raleway"/>
                <a:cs typeface="Raleway"/>
              </a:rPr>
              <a:t> </a:t>
            </a:r>
            <a:r>
              <a:rPr lang="en-US" sz="1000" i="1" dirty="0" err="1">
                <a:latin typeface="Raleway"/>
                <a:cs typeface="Raleway"/>
              </a:rPr>
              <a:t>Grandir</a:t>
            </a:r>
            <a:r>
              <a:rPr lang="en-US" sz="1000" i="1" dirty="0">
                <a:latin typeface="Raleway"/>
                <a:cs typeface="Raleway"/>
              </a:rPr>
              <a:t> en </a:t>
            </a:r>
            <a:r>
              <a:rPr lang="en-US" sz="1000" i="1" dirty="0" err="1">
                <a:latin typeface="Raleway"/>
                <a:cs typeface="Raleway"/>
              </a:rPr>
              <a:t>qualité</a:t>
            </a:r>
            <a:r>
              <a:rPr lang="en-US" sz="1000" i="1" dirty="0">
                <a:latin typeface="Raleway"/>
                <a:cs typeface="Raleway"/>
              </a:rPr>
              <a:t> </a:t>
            </a:r>
            <a:r>
              <a:rPr lang="en-US" sz="1000" dirty="0" err="1">
                <a:latin typeface="Raleway"/>
                <a:cs typeface="Raleway"/>
              </a:rPr>
              <a:t>permettent</a:t>
            </a:r>
            <a:r>
              <a:rPr lang="en-US" sz="1000" dirty="0">
                <a:latin typeface="Raleway"/>
                <a:cs typeface="Raleway"/>
              </a:rPr>
              <a:t> </a:t>
            </a:r>
            <a:r>
              <a:rPr lang="en-US" sz="1000" dirty="0" err="1">
                <a:latin typeface="Raleway"/>
                <a:cs typeface="Raleway"/>
              </a:rPr>
              <a:t>également</a:t>
            </a:r>
            <a:r>
              <a:rPr lang="en-US" sz="1000" dirty="0">
                <a:latin typeface="Raleway"/>
                <a:cs typeface="Raleway"/>
              </a:rPr>
              <a:t> de </a:t>
            </a:r>
            <a:r>
              <a:rPr lang="en-US" sz="1000" dirty="0" err="1">
                <a:latin typeface="Raleway"/>
                <a:cs typeface="Raleway"/>
              </a:rPr>
              <a:t>déterminer</a:t>
            </a:r>
            <a:r>
              <a:rPr lang="en-US" sz="1000" dirty="0">
                <a:latin typeface="Raleway"/>
                <a:cs typeface="Raleway"/>
              </a:rPr>
              <a:t> plus </a:t>
            </a:r>
            <a:r>
              <a:rPr lang="en-US" sz="1000" dirty="0" err="1">
                <a:latin typeface="Raleway"/>
                <a:cs typeface="Raleway"/>
              </a:rPr>
              <a:t>précisément</a:t>
            </a:r>
            <a:r>
              <a:rPr lang="en-US" sz="1000" dirty="0">
                <a:latin typeface="Raleway"/>
                <a:cs typeface="Raleway"/>
              </a:rPr>
              <a:t> les dimensions de </a:t>
            </a:r>
            <a:r>
              <a:rPr lang="en-US" sz="1000" dirty="0" err="1">
                <a:latin typeface="Raleway"/>
                <a:cs typeface="Raleway"/>
              </a:rPr>
              <a:t>moins</a:t>
            </a:r>
            <a:r>
              <a:rPr lang="en-US" sz="1000" dirty="0">
                <a:latin typeface="Raleway"/>
                <a:cs typeface="Raleway"/>
              </a:rPr>
              <a:t> bonne </a:t>
            </a:r>
            <a:r>
              <a:rPr lang="en-US" sz="1000" dirty="0" err="1">
                <a:latin typeface="Raleway"/>
                <a:cs typeface="Raleway"/>
              </a:rPr>
              <a:t>qualité</a:t>
            </a:r>
            <a:r>
              <a:rPr lang="en-US" sz="1000" dirty="0">
                <a:latin typeface="Raleway"/>
                <a:cs typeface="Raleway"/>
              </a:rPr>
              <a:t> </a:t>
            </a:r>
            <a:r>
              <a:rPr lang="en-US" sz="1000" dirty="0" err="1">
                <a:latin typeface="Raleway"/>
                <a:cs typeface="Raleway"/>
              </a:rPr>
              <a:t>dans</a:t>
            </a:r>
            <a:r>
              <a:rPr lang="en-US" sz="1000" dirty="0">
                <a:latin typeface="Raleway"/>
                <a:cs typeface="Raleway"/>
              </a:rPr>
              <a:t> </a:t>
            </a:r>
            <a:r>
              <a:rPr lang="en-US" sz="1000" dirty="0" err="1">
                <a:latin typeface="Raleway"/>
                <a:cs typeface="Raleway"/>
              </a:rPr>
              <a:t>chacun</a:t>
            </a:r>
            <a:r>
              <a:rPr lang="en-US" sz="1000" dirty="0">
                <a:latin typeface="Raleway"/>
                <a:cs typeface="Raleway"/>
              </a:rPr>
              <a:t> des services </a:t>
            </a:r>
            <a:r>
              <a:rPr lang="en-US" sz="1000" dirty="0" err="1">
                <a:latin typeface="Raleway"/>
                <a:cs typeface="Raleway"/>
              </a:rPr>
              <a:t>éducatifs</a:t>
            </a:r>
            <a:r>
              <a:rPr lang="en-US" sz="1000" dirty="0">
                <a:latin typeface="Raleway"/>
                <a:cs typeface="Raleway"/>
              </a:rPr>
              <a:t> et </a:t>
            </a:r>
            <a:r>
              <a:rPr lang="en-US" sz="1000" dirty="0" err="1">
                <a:latin typeface="Raleway"/>
                <a:cs typeface="Raleway"/>
              </a:rPr>
              <a:t>d'évaluer</a:t>
            </a:r>
            <a:r>
              <a:rPr lang="en-US" sz="1000" dirty="0">
                <a:latin typeface="Raleway"/>
                <a:cs typeface="Raleway"/>
              </a:rPr>
              <a:t> la </a:t>
            </a:r>
            <a:r>
              <a:rPr lang="en-US" sz="1000" dirty="0" err="1">
                <a:latin typeface="Raleway"/>
                <a:cs typeface="Raleway"/>
              </a:rPr>
              <a:t>qualité</a:t>
            </a:r>
            <a:r>
              <a:rPr lang="en-US" sz="1000" dirty="0">
                <a:latin typeface="Raleway"/>
                <a:cs typeface="Raleway"/>
              </a:rPr>
              <a:t> des </a:t>
            </a:r>
            <a:r>
              <a:rPr lang="en-US" sz="1000" dirty="0" err="1">
                <a:latin typeface="Raleway"/>
                <a:cs typeface="Raleway"/>
              </a:rPr>
              <a:t>activités</a:t>
            </a:r>
            <a:r>
              <a:rPr lang="en-US" sz="1000" dirty="0">
                <a:latin typeface="Raleway"/>
                <a:cs typeface="Raleway"/>
              </a:rPr>
              <a:t> de base</a:t>
            </a:r>
            <a:r>
              <a:rPr lang="en-US" sz="1000" dirty="0" smtClean="0">
                <a:latin typeface="Raleway"/>
                <a:cs typeface="Raleway"/>
              </a:rPr>
              <a:t>.</a:t>
            </a:r>
          </a:p>
          <a:p>
            <a:pPr>
              <a:lnSpc>
                <a:spcPct val="120000"/>
              </a:lnSpc>
            </a:pPr>
            <a:r>
              <a:rPr lang="en-US" sz="1000" dirty="0" smtClean="0">
                <a:latin typeface="Raleway ExtraBold"/>
                <a:cs typeface="Raleway ExtraBold"/>
              </a:rPr>
              <a:t> </a:t>
            </a:r>
          </a:p>
          <a:p>
            <a:pPr>
              <a:lnSpc>
                <a:spcPct val="120000"/>
              </a:lnSpc>
            </a:pPr>
            <a:r>
              <a:rPr lang="en-US" sz="1000" dirty="0" err="1">
                <a:latin typeface="Raleway"/>
                <a:cs typeface="Raleway"/>
              </a:rPr>
              <a:t>Voici</a:t>
            </a:r>
            <a:r>
              <a:rPr lang="en-US" sz="1000" dirty="0">
                <a:latin typeface="Raleway"/>
                <a:cs typeface="Raleway"/>
              </a:rPr>
              <a:t> </a:t>
            </a:r>
            <a:r>
              <a:rPr lang="en-US" sz="1000" dirty="0" err="1">
                <a:latin typeface="Raleway"/>
                <a:cs typeface="Raleway"/>
              </a:rPr>
              <a:t>quelques</a:t>
            </a:r>
            <a:r>
              <a:rPr lang="en-US" sz="1000" dirty="0">
                <a:latin typeface="Raleway"/>
                <a:cs typeface="Raleway"/>
              </a:rPr>
              <a:t> </a:t>
            </a:r>
            <a:r>
              <a:rPr lang="en-US" sz="1000" dirty="0" err="1">
                <a:latin typeface="Raleway"/>
                <a:cs typeface="Raleway"/>
              </a:rPr>
              <a:t>éléments</a:t>
            </a:r>
            <a:r>
              <a:rPr lang="en-US" sz="1000" dirty="0">
                <a:latin typeface="Raleway"/>
                <a:cs typeface="Raleway"/>
              </a:rPr>
              <a:t> qui </a:t>
            </a:r>
            <a:r>
              <a:rPr lang="en-US" sz="1000" dirty="0" err="1">
                <a:latin typeface="Raleway"/>
                <a:cs typeface="Raleway"/>
              </a:rPr>
              <a:t>ont</a:t>
            </a:r>
            <a:r>
              <a:rPr lang="en-US" sz="1000" dirty="0">
                <a:latin typeface="Raleway"/>
                <a:cs typeface="Raleway"/>
              </a:rPr>
              <a:t> </a:t>
            </a:r>
            <a:r>
              <a:rPr lang="en-US" sz="1000" dirty="0" err="1">
                <a:latin typeface="Raleway"/>
                <a:cs typeface="Raleway"/>
              </a:rPr>
              <a:t>eu</a:t>
            </a:r>
            <a:r>
              <a:rPr lang="en-US" sz="1000" dirty="0">
                <a:latin typeface="Raleway"/>
                <a:cs typeface="Raleway"/>
              </a:rPr>
              <a:t> un score plus </a:t>
            </a:r>
            <a:r>
              <a:rPr lang="en-US" sz="1000" dirty="0" err="1">
                <a:latin typeface="Raleway"/>
                <a:cs typeface="Raleway"/>
              </a:rPr>
              <a:t>faible</a:t>
            </a:r>
            <a:r>
              <a:rPr lang="en-US" sz="1000" dirty="0">
                <a:latin typeface="Raleway"/>
                <a:cs typeface="Raleway"/>
              </a:rPr>
              <a:t> </a:t>
            </a:r>
            <a:r>
              <a:rPr lang="en-US" sz="1000" dirty="0" err="1">
                <a:latin typeface="Raleway"/>
                <a:cs typeface="Raleway"/>
              </a:rPr>
              <a:t>ou</a:t>
            </a:r>
            <a:r>
              <a:rPr lang="en-US" sz="1000" dirty="0">
                <a:latin typeface="Raleway"/>
                <a:cs typeface="Raleway"/>
              </a:rPr>
              <a:t> plus </a:t>
            </a:r>
            <a:r>
              <a:rPr lang="en-US" sz="1000" dirty="0" err="1">
                <a:latin typeface="Raleway"/>
                <a:cs typeface="Raleway"/>
              </a:rPr>
              <a:t>élevé</a:t>
            </a:r>
            <a:r>
              <a:rPr lang="en-US" sz="1000" dirty="0">
                <a:latin typeface="Raleway"/>
                <a:cs typeface="Raleway"/>
              </a:rPr>
              <a:t>.</a:t>
            </a:r>
          </a:p>
        </p:txBody>
      </p:sp>
      <p:pic>
        <p:nvPicPr>
          <p:cNvPr id="30" name="Picture 29"/>
          <p:cNvPicPr>
            <a:picLocks noChangeAspect="1"/>
          </p:cNvPicPr>
          <p:nvPr/>
        </p:nvPicPr>
        <p:blipFill>
          <a:blip r:embed="rId3"/>
          <a:stretch>
            <a:fillRect/>
          </a:stretch>
        </p:blipFill>
        <p:spPr>
          <a:xfrm>
            <a:off x="7763017" y="4768510"/>
            <a:ext cx="814028" cy="205217"/>
          </a:xfrm>
          <a:prstGeom prst="rect">
            <a:avLst/>
          </a:prstGeom>
        </p:spPr>
      </p:pic>
      <p:pic>
        <p:nvPicPr>
          <p:cNvPr id="2" name="Picture 1" descr="D12-graphiqu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35535" y="478714"/>
            <a:ext cx="3815596" cy="4034216"/>
          </a:xfrm>
          <a:prstGeom prst="rect">
            <a:avLst/>
          </a:prstGeom>
        </p:spPr>
      </p:pic>
      <p:grpSp>
        <p:nvGrpSpPr>
          <p:cNvPr id="29" name="Group 28"/>
          <p:cNvGrpSpPr/>
          <p:nvPr/>
        </p:nvGrpSpPr>
        <p:grpSpPr>
          <a:xfrm>
            <a:off x="7418068" y="2227065"/>
            <a:ext cx="1100465" cy="1302722"/>
            <a:chOff x="961742" y="3481471"/>
            <a:chExt cx="1100465" cy="1302722"/>
          </a:xfrm>
        </p:grpSpPr>
        <p:grpSp>
          <p:nvGrpSpPr>
            <p:cNvPr id="32" name="Group 31"/>
            <p:cNvGrpSpPr/>
            <p:nvPr/>
          </p:nvGrpSpPr>
          <p:grpSpPr>
            <a:xfrm>
              <a:off x="961743" y="3687342"/>
              <a:ext cx="1038177" cy="200055"/>
              <a:chOff x="701725" y="2791038"/>
              <a:chExt cx="1048518" cy="202048"/>
            </a:xfrm>
          </p:grpSpPr>
          <p:sp>
            <p:nvSpPr>
              <p:cNvPr id="48" name="TextBox 47"/>
              <p:cNvSpPr txBox="1"/>
              <p:nvPr/>
            </p:nvSpPr>
            <p:spPr>
              <a:xfrm>
                <a:off x="750781" y="2791038"/>
                <a:ext cx="999462" cy="202048"/>
              </a:xfrm>
              <a:prstGeom prst="rect">
                <a:avLst/>
              </a:prstGeom>
              <a:noFill/>
            </p:spPr>
            <p:txBody>
              <a:bodyPr wrap="square" rtlCol="0">
                <a:spAutoFit/>
              </a:bodyPr>
              <a:lstStyle/>
              <a:p>
                <a:r>
                  <a:rPr lang="en-US" sz="700" b="1" dirty="0" smtClean="0">
                    <a:solidFill>
                      <a:srgbClr val="B2D380"/>
                    </a:solidFill>
                    <a:latin typeface="Raleway"/>
                    <a:cs typeface="Raleway"/>
                  </a:rPr>
                  <a:t>Bonne </a:t>
                </a:r>
                <a:r>
                  <a:rPr lang="en-US" sz="700" b="1" dirty="0" err="1" smtClean="0">
                    <a:solidFill>
                      <a:srgbClr val="B2D380"/>
                    </a:solidFill>
                    <a:latin typeface="Raleway"/>
                    <a:cs typeface="Raleway"/>
                  </a:rPr>
                  <a:t>qualité</a:t>
                </a:r>
                <a:endParaRPr lang="en-US" sz="700" b="1" dirty="0">
                  <a:solidFill>
                    <a:srgbClr val="B2D380"/>
                  </a:solidFill>
                  <a:latin typeface="Raleway"/>
                  <a:cs typeface="Raleway"/>
                </a:endParaRPr>
              </a:p>
            </p:txBody>
          </p:sp>
          <p:sp>
            <p:nvSpPr>
              <p:cNvPr id="49" name="Oval 48"/>
              <p:cNvSpPr/>
              <p:nvPr/>
            </p:nvSpPr>
            <p:spPr>
              <a:xfrm>
                <a:off x="701725" y="2843429"/>
                <a:ext cx="98111" cy="98111"/>
              </a:xfrm>
              <a:prstGeom prst="ellipse">
                <a:avLst/>
              </a:prstGeom>
              <a:solidFill>
                <a:srgbClr val="B2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B2D380"/>
                  </a:solidFill>
                  <a:latin typeface="Raleway ExtraBold"/>
                </a:endParaRPr>
              </a:p>
            </p:txBody>
          </p:sp>
        </p:grpSp>
        <p:grpSp>
          <p:nvGrpSpPr>
            <p:cNvPr id="33" name="Group 32"/>
            <p:cNvGrpSpPr/>
            <p:nvPr/>
          </p:nvGrpSpPr>
          <p:grpSpPr>
            <a:xfrm>
              <a:off x="961743" y="3881118"/>
              <a:ext cx="1100464" cy="200055"/>
              <a:chOff x="701725" y="2971871"/>
              <a:chExt cx="1111425" cy="202048"/>
            </a:xfrm>
          </p:grpSpPr>
          <p:sp>
            <p:nvSpPr>
              <p:cNvPr id="46" name="TextBox 45"/>
              <p:cNvSpPr txBox="1"/>
              <p:nvPr/>
            </p:nvSpPr>
            <p:spPr>
              <a:xfrm>
                <a:off x="750780" y="2971871"/>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acceptable</a:t>
                </a:r>
                <a:endParaRPr lang="en-US" sz="700" b="1" dirty="0">
                  <a:solidFill>
                    <a:srgbClr val="A4D4D8"/>
                  </a:solidFill>
                  <a:latin typeface="Raleway"/>
                  <a:cs typeface="Raleway"/>
                </a:endParaRPr>
              </a:p>
            </p:txBody>
          </p:sp>
          <p:sp>
            <p:nvSpPr>
              <p:cNvPr id="47" name="Oval 46"/>
              <p:cNvSpPr/>
              <p:nvPr/>
            </p:nvSpPr>
            <p:spPr>
              <a:xfrm>
                <a:off x="701725" y="3028946"/>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4" name="Group 33"/>
            <p:cNvGrpSpPr/>
            <p:nvPr/>
          </p:nvGrpSpPr>
          <p:grpSpPr>
            <a:xfrm>
              <a:off x="961742" y="4082819"/>
              <a:ext cx="882751" cy="200055"/>
              <a:chOff x="-484326" y="3755747"/>
              <a:chExt cx="891544" cy="202048"/>
            </a:xfrm>
          </p:grpSpPr>
          <p:sp>
            <p:nvSpPr>
              <p:cNvPr id="44" name="TextBox 43"/>
              <p:cNvSpPr txBox="1"/>
              <p:nvPr/>
            </p:nvSpPr>
            <p:spPr>
              <a:xfrm>
                <a:off x="-435270" y="3755747"/>
                <a:ext cx="842488" cy="202048"/>
              </a:xfrm>
              <a:prstGeom prst="rect">
                <a:avLst/>
              </a:prstGeom>
              <a:noFill/>
            </p:spPr>
            <p:txBody>
              <a:bodyPr wrap="square" rtlCol="0">
                <a:spAutoFit/>
              </a:bodyPr>
              <a:lstStyle/>
              <a:p>
                <a:r>
                  <a:rPr lang="en-US" sz="700" b="1" dirty="0" err="1" smtClean="0">
                    <a:solidFill>
                      <a:srgbClr val="8B7D93"/>
                    </a:solidFill>
                    <a:latin typeface="Raleway"/>
                    <a:cs typeface="Raleway"/>
                  </a:rPr>
                  <a:t>Faible</a:t>
                </a:r>
                <a:r>
                  <a:rPr lang="en-US" sz="700" b="1" dirty="0" smtClean="0">
                    <a:solidFill>
                      <a:srgbClr val="8B7D93"/>
                    </a:solidFill>
                    <a:latin typeface="Raleway"/>
                    <a:cs typeface="Raleway"/>
                  </a:rPr>
                  <a:t> </a:t>
                </a:r>
                <a:r>
                  <a:rPr lang="en-US" sz="700" b="1" dirty="0" err="1" smtClean="0">
                    <a:solidFill>
                      <a:srgbClr val="8B7D93"/>
                    </a:solidFill>
                    <a:latin typeface="Raleway"/>
                    <a:cs typeface="Raleway"/>
                  </a:rPr>
                  <a:t>qualité</a:t>
                </a:r>
                <a:endParaRPr lang="en-US" sz="700" b="1" dirty="0">
                  <a:solidFill>
                    <a:srgbClr val="8B7D93"/>
                  </a:solidFill>
                  <a:latin typeface="Raleway"/>
                  <a:cs typeface="Raleway"/>
                </a:endParaRPr>
              </a:p>
            </p:txBody>
          </p:sp>
          <p:sp>
            <p:nvSpPr>
              <p:cNvPr id="45" name="Oval 44"/>
              <p:cNvSpPr/>
              <p:nvPr/>
            </p:nvSpPr>
            <p:spPr>
              <a:xfrm>
                <a:off x="-484326" y="3816000"/>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5" name="Group 34"/>
            <p:cNvGrpSpPr/>
            <p:nvPr/>
          </p:nvGrpSpPr>
          <p:grpSpPr>
            <a:xfrm>
              <a:off x="968002" y="4288690"/>
              <a:ext cx="1031918" cy="200055"/>
              <a:chOff x="-478003" y="3952047"/>
              <a:chExt cx="1042196" cy="202048"/>
            </a:xfrm>
          </p:grpSpPr>
          <p:sp>
            <p:nvSpPr>
              <p:cNvPr id="42" name="TextBox 41"/>
              <p:cNvSpPr txBox="1"/>
              <p:nvPr/>
            </p:nvSpPr>
            <p:spPr>
              <a:xfrm>
                <a:off x="-425108" y="3952047"/>
                <a:ext cx="989301" cy="202048"/>
              </a:xfrm>
              <a:prstGeom prst="rect">
                <a:avLst/>
              </a:prstGeom>
              <a:noFill/>
            </p:spPr>
            <p:txBody>
              <a:bodyPr wrap="square" rtlCol="0">
                <a:spAutoFit/>
              </a:bodyPr>
              <a:lstStyle/>
              <a:p>
                <a:r>
                  <a:rPr lang="en-US" sz="700" b="1" dirty="0" err="1" smtClean="0">
                    <a:solidFill>
                      <a:srgbClr val="F7D16F"/>
                    </a:solidFill>
                    <a:latin typeface="Raleway"/>
                    <a:cs typeface="Raleway"/>
                  </a:rPr>
                  <a:t>Très</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faible</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qualité</a:t>
                </a:r>
                <a:endParaRPr lang="en-US" sz="700" b="1" dirty="0">
                  <a:solidFill>
                    <a:srgbClr val="F7D16F"/>
                  </a:solidFill>
                  <a:latin typeface="Raleway"/>
                  <a:cs typeface="Raleway"/>
                </a:endParaRPr>
              </a:p>
            </p:txBody>
          </p:sp>
          <p:sp>
            <p:nvSpPr>
              <p:cNvPr id="43" name="Oval 42"/>
              <p:cNvSpPr/>
              <p:nvPr/>
            </p:nvSpPr>
            <p:spPr>
              <a:xfrm>
                <a:off x="-478003" y="4006192"/>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6" name="Group 35"/>
            <p:cNvGrpSpPr/>
            <p:nvPr/>
          </p:nvGrpSpPr>
          <p:grpSpPr>
            <a:xfrm>
              <a:off x="968002" y="4476416"/>
              <a:ext cx="876493" cy="307777"/>
              <a:chOff x="-478003" y="4121357"/>
              <a:chExt cx="885223" cy="310843"/>
            </a:xfrm>
          </p:grpSpPr>
          <p:sp>
            <p:nvSpPr>
              <p:cNvPr id="40" name="TextBox 39"/>
              <p:cNvSpPr txBox="1"/>
              <p:nvPr/>
            </p:nvSpPr>
            <p:spPr>
              <a:xfrm>
                <a:off x="-425108" y="4121357"/>
                <a:ext cx="832328" cy="310843"/>
              </a:xfrm>
              <a:prstGeom prst="rect">
                <a:avLst/>
              </a:prstGeom>
              <a:noFill/>
            </p:spPr>
            <p:txBody>
              <a:bodyPr wrap="square" rtlCol="0">
                <a:spAutoFit/>
              </a:bodyPr>
              <a:lstStyle/>
              <a:p>
                <a:r>
                  <a:rPr lang="en-US" sz="700" b="1" dirty="0" err="1" smtClean="0">
                    <a:solidFill>
                      <a:srgbClr val="BE605A"/>
                    </a:solidFill>
                    <a:latin typeface="Raleway"/>
                    <a:cs typeface="Raleway"/>
                  </a:rPr>
                  <a:t>Extrêmement</a:t>
                </a:r>
                <a:r>
                  <a:rPr lang="en-US" sz="700" b="1" dirty="0" smtClean="0">
                    <a:solidFill>
                      <a:srgbClr val="BE605A"/>
                    </a:solidFill>
                    <a:latin typeface="Raleway"/>
                    <a:cs typeface="Raleway"/>
                  </a:rPr>
                  <a:t> </a:t>
                </a:r>
                <a:r>
                  <a:rPr lang="en-US" sz="700" b="1" dirty="0">
                    <a:solidFill>
                      <a:srgbClr val="BE605A"/>
                    </a:solidFill>
                    <a:latin typeface="Raleway"/>
                    <a:cs typeface="Raleway"/>
                  </a:rPr>
                  <a:t/>
                </a:r>
                <a:br>
                  <a:rPr lang="en-US" sz="700" b="1" dirty="0">
                    <a:solidFill>
                      <a:srgbClr val="BE605A"/>
                    </a:solidFill>
                    <a:latin typeface="Raleway"/>
                    <a:cs typeface="Raleway"/>
                  </a:rPr>
                </a:br>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41" name="Oval 40"/>
              <p:cNvSpPr/>
              <p:nvPr/>
            </p:nvSpPr>
            <p:spPr>
              <a:xfrm>
                <a:off x="-478003" y="4195431"/>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7" name="Group 36"/>
            <p:cNvGrpSpPr/>
            <p:nvPr/>
          </p:nvGrpSpPr>
          <p:grpSpPr>
            <a:xfrm>
              <a:off x="961743" y="3481471"/>
              <a:ext cx="1100464" cy="200055"/>
              <a:chOff x="701725" y="2588287"/>
              <a:chExt cx="1111425" cy="202048"/>
            </a:xfrm>
          </p:grpSpPr>
          <p:sp>
            <p:nvSpPr>
              <p:cNvPr id="38" name="TextBox 37"/>
              <p:cNvSpPr txBox="1"/>
              <p:nvPr/>
            </p:nvSpPr>
            <p:spPr>
              <a:xfrm>
                <a:off x="750781" y="2588287"/>
                <a:ext cx="1062369" cy="202048"/>
              </a:xfrm>
              <a:prstGeom prst="rect">
                <a:avLst/>
              </a:prstGeom>
              <a:noFill/>
            </p:spPr>
            <p:txBody>
              <a:bodyPr wrap="square" rtlCol="0">
                <a:spAutoFit/>
              </a:bodyPr>
              <a:lstStyle/>
              <a:p>
                <a:r>
                  <a:rPr lang="en-US" sz="700" b="1" dirty="0" smtClean="0">
                    <a:solidFill>
                      <a:srgbClr val="98C49C"/>
                    </a:solidFill>
                    <a:latin typeface="Raleway"/>
                    <a:cs typeface="Raleway"/>
                  </a:rPr>
                  <a:t>Excellent </a:t>
                </a:r>
                <a:r>
                  <a:rPr lang="en-US" sz="700" b="1" dirty="0" err="1" smtClean="0">
                    <a:solidFill>
                      <a:srgbClr val="98C49C"/>
                    </a:solidFill>
                    <a:latin typeface="Raleway"/>
                    <a:cs typeface="Raleway"/>
                  </a:rPr>
                  <a:t>qualité</a:t>
                </a:r>
                <a:endParaRPr lang="en-US" sz="700" b="1" dirty="0">
                  <a:solidFill>
                    <a:srgbClr val="98C49C"/>
                  </a:solidFill>
                  <a:latin typeface="Raleway"/>
                  <a:cs typeface="Raleway"/>
                </a:endParaRPr>
              </a:p>
            </p:txBody>
          </p:sp>
          <p:sp>
            <p:nvSpPr>
              <p:cNvPr id="39" name="Oval 38"/>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sp>
        <p:nvSpPr>
          <p:cNvPr id="28" name="TextBox 27"/>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8795749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4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cxnSp>
        <p:nvCxnSpPr>
          <p:cNvPr id="80" name="Straight Connector 79"/>
          <p:cNvCxnSpPr/>
          <p:nvPr/>
        </p:nvCxnSpPr>
        <p:spPr>
          <a:xfrm flipH="1" flipV="1">
            <a:off x="7778026" y="2214090"/>
            <a:ext cx="54699" cy="141196"/>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61" name="TextBox 60"/>
          <p:cNvSpPr txBox="1"/>
          <p:nvPr/>
        </p:nvSpPr>
        <p:spPr>
          <a:xfrm>
            <a:off x="7746327" y="2262953"/>
            <a:ext cx="419626" cy="184666"/>
          </a:xfrm>
          <a:prstGeom prst="rect">
            <a:avLst/>
          </a:prstGeom>
          <a:noFill/>
        </p:spPr>
        <p:txBody>
          <a:bodyPr wrap="square" rtlCol="0">
            <a:spAutoFit/>
          </a:bodyPr>
          <a:lstStyle/>
          <a:p>
            <a:r>
              <a:rPr lang="en-US" sz="600" b="1" dirty="0" smtClean="0">
                <a:solidFill>
                  <a:schemeClr val="tx2"/>
                </a:solidFill>
                <a:latin typeface="Raleway ExtraBold"/>
              </a:rPr>
              <a:t>0,6</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cxnSp>
        <p:nvCxnSpPr>
          <p:cNvPr id="18" name="Straight Connector 17"/>
          <p:cNvCxnSpPr/>
          <p:nvPr/>
        </p:nvCxnSpPr>
        <p:spPr>
          <a:xfrm flipH="1">
            <a:off x="4761185" y="1557841"/>
            <a:ext cx="95273" cy="28390"/>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flipH="1" flipV="1">
            <a:off x="4761185" y="1613866"/>
            <a:ext cx="95273" cy="57488"/>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p:nvPr/>
        </p:nvCxnSpPr>
        <p:spPr>
          <a:xfrm>
            <a:off x="6381367" y="1950360"/>
            <a:ext cx="143420" cy="67346"/>
          </a:xfrm>
          <a:prstGeom prst="line">
            <a:avLst/>
          </a:prstGeom>
          <a:ln w="6350" cmpd="sng">
            <a:solidFill>
              <a:schemeClr val="tx2"/>
            </a:solidFill>
          </a:ln>
          <a:effectLst/>
        </p:spPr>
        <p:style>
          <a:lnRef idx="2">
            <a:schemeClr val="accent1"/>
          </a:lnRef>
          <a:fillRef idx="0">
            <a:schemeClr val="accent1"/>
          </a:fillRef>
          <a:effectRef idx="1">
            <a:schemeClr val="accent1"/>
          </a:effectRef>
          <a:fontRef idx="minor">
            <a:schemeClr val="tx1"/>
          </a:fontRef>
        </p:style>
      </p:cxnSp>
      <p:pic>
        <p:nvPicPr>
          <p:cNvPr id="15" name="Picture 14" descr="D-13.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582" y="636164"/>
            <a:ext cx="8001730" cy="3973315"/>
          </a:xfrm>
          <a:prstGeom prst="rect">
            <a:avLst/>
          </a:prstGeom>
        </p:spPr>
      </p:pic>
      <p:sp>
        <p:nvSpPr>
          <p:cNvPr id="5" name="Rectangle 4"/>
          <p:cNvSpPr/>
          <p:nvPr/>
        </p:nvSpPr>
        <p:spPr>
          <a:xfrm>
            <a:off x="0" y="9880"/>
            <a:ext cx="3373640" cy="2291773"/>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8" name="TextBox 7"/>
          <p:cNvSpPr txBox="1"/>
          <p:nvPr/>
        </p:nvSpPr>
        <p:spPr>
          <a:xfrm>
            <a:off x="3613584" y="753808"/>
            <a:ext cx="1247054" cy="323165"/>
          </a:xfrm>
          <a:prstGeom prst="rect">
            <a:avLst/>
          </a:prstGeom>
          <a:noFill/>
        </p:spPr>
        <p:txBody>
          <a:bodyPr wrap="square" rtlCol="0">
            <a:spAutoFit/>
          </a:bodyPr>
          <a:lstStyle/>
          <a:p>
            <a:pPr algn="ctr"/>
            <a:r>
              <a:rPr lang="en-US" sz="800" dirty="0" smtClean="0">
                <a:solidFill>
                  <a:srgbClr val="484B49"/>
                </a:solidFill>
                <a:latin typeface="Raleway ExtraBold"/>
                <a:cs typeface="Raleway ExtraBold"/>
              </a:rPr>
              <a:t>Milieu familial</a:t>
            </a:r>
          </a:p>
          <a:p>
            <a:pPr algn="ctr"/>
            <a:r>
              <a:rPr lang="en-US" sz="700" dirty="0" err="1" smtClean="0">
                <a:solidFill>
                  <a:srgbClr val="484B49"/>
                </a:solidFill>
                <a:latin typeface="Raleway"/>
                <a:cs typeface="Raleway"/>
              </a:rPr>
              <a:t>Tous</a:t>
            </a:r>
            <a:r>
              <a:rPr lang="en-US" sz="700" dirty="0" smtClean="0">
                <a:solidFill>
                  <a:srgbClr val="484B49"/>
                </a:solidFill>
                <a:latin typeface="Raleway"/>
                <a:cs typeface="Raleway"/>
              </a:rPr>
              <a:t> </a:t>
            </a:r>
            <a:r>
              <a:rPr lang="en-US" sz="700" dirty="0" err="1" smtClean="0">
                <a:solidFill>
                  <a:srgbClr val="484B49"/>
                </a:solidFill>
                <a:latin typeface="Raleway"/>
                <a:cs typeface="Raleway"/>
              </a:rPr>
              <a:t>âge</a:t>
            </a:r>
            <a:r>
              <a:rPr lang="en-US" sz="700" dirty="0" smtClean="0">
                <a:solidFill>
                  <a:srgbClr val="484B49"/>
                </a:solidFill>
                <a:latin typeface="Raleway"/>
                <a:cs typeface="Raleway"/>
              </a:rPr>
              <a:t> </a:t>
            </a:r>
            <a:r>
              <a:rPr lang="en-US" sz="700" dirty="0" err="1" smtClean="0">
                <a:solidFill>
                  <a:srgbClr val="484B49"/>
                </a:solidFill>
                <a:latin typeface="Raleway"/>
                <a:cs typeface="Raleway"/>
              </a:rPr>
              <a:t>confondus</a:t>
            </a:r>
            <a:endParaRPr lang="en-US" sz="700" dirty="0">
              <a:solidFill>
                <a:srgbClr val="484B49"/>
              </a:solidFill>
              <a:latin typeface="Raleway"/>
              <a:cs typeface="Raleway"/>
            </a:endParaRPr>
          </a:p>
        </p:txBody>
      </p:sp>
      <p:sp>
        <p:nvSpPr>
          <p:cNvPr id="9" name="TextBox 8"/>
          <p:cNvSpPr txBox="1"/>
          <p:nvPr/>
        </p:nvSpPr>
        <p:spPr>
          <a:xfrm>
            <a:off x="5324622" y="762819"/>
            <a:ext cx="1247054" cy="323165"/>
          </a:xfrm>
          <a:prstGeom prst="rect">
            <a:avLst/>
          </a:prstGeom>
          <a:noFill/>
        </p:spPr>
        <p:txBody>
          <a:bodyPr wrap="square" rtlCol="0">
            <a:spAutoFit/>
          </a:bodyPr>
          <a:lstStyle/>
          <a:p>
            <a:pPr algn="ctr"/>
            <a:r>
              <a:rPr lang="en-US" sz="800" dirty="0" smtClean="0">
                <a:solidFill>
                  <a:srgbClr val="484B49"/>
                </a:solidFill>
                <a:latin typeface="Raleway ExtraBold"/>
                <a:cs typeface="Raleway ExtraBold"/>
              </a:rPr>
              <a:t>CPE</a:t>
            </a:r>
          </a:p>
          <a:p>
            <a:pPr algn="ctr"/>
            <a:r>
              <a:rPr lang="en-US" sz="700" dirty="0" smtClean="0">
                <a:solidFill>
                  <a:srgbClr val="484B49"/>
                </a:solidFill>
                <a:latin typeface="Raleway"/>
                <a:cs typeface="Raleway"/>
              </a:rPr>
              <a:t>0 </a:t>
            </a:r>
            <a:r>
              <a:rPr lang="en-US" sz="700" dirty="0" err="1" smtClean="0">
                <a:solidFill>
                  <a:srgbClr val="484B49"/>
                </a:solidFill>
                <a:latin typeface="Raleway"/>
                <a:cs typeface="Raleway"/>
              </a:rPr>
              <a:t>à</a:t>
            </a:r>
            <a:r>
              <a:rPr lang="en-US" sz="700" dirty="0" smtClean="0">
                <a:solidFill>
                  <a:srgbClr val="484B49"/>
                </a:solidFill>
                <a:latin typeface="Raleway"/>
                <a:cs typeface="Raleway"/>
              </a:rPr>
              <a:t> 18 </a:t>
            </a:r>
            <a:r>
              <a:rPr lang="en-US" sz="700" dirty="0" err="1" smtClean="0">
                <a:solidFill>
                  <a:srgbClr val="484B49"/>
                </a:solidFill>
                <a:latin typeface="Raleway"/>
                <a:cs typeface="Raleway"/>
              </a:rPr>
              <a:t>mois</a:t>
            </a:r>
            <a:endParaRPr lang="en-US" sz="700" dirty="0">
              <a:solidFill>
                <a:srgbClr val="484B49"/>
              </a:solidFill>
              <a:latin typeface="Raleway"/>
              <a:cs typeface="Raleway"/>
            </a:endParaRPr>
          </a:p>
        </p:txBody>
      </p:sp>
      <p:sp>
        <p:nvSpPr>
          <p:cNvPr id="10" name="TextBox 9"/>
          <p:cNvSpPr txBox="1"/>
          <p:nvPr/>
        </p:nvSpPr>
        <p:spPr>
          <a:xfrm>
            <a:off x="7006794" y="771718"/>
            <a:ext cx="1247054" cy="323165"/>
          </a:xfrm>
          <a:prstGeom prst="rect">
            <a:avLst/>
          </a:prstGeom>
          <a:noFill/>
        </p:spPr>
        <p:txBody>
          <a:bodyPr wrap="square" rtlCol="0">
            <a:spAutoFit/>
          </a:bodyPr>
          <a:lstStyle/>
          <a:p>
            <a:pPr algn="ctr"/>
            <a:r>
              <a:rPr lang="en-US" sz="800" dirty="0" smtClean="0">
                <a:solidFill>
                  <a:srgbClr val="484B49"/>
                </a:solidFill>
                <a:latin typeface="Raleway ExtraBold"/>
                <a:cs typeface="Raleway ExtraBold"/>
              </a:rPr>
              <a:t>CPE</a:t>
            </a:r>
          </a:p>
          <a:p>
            <a:pPr algn="ctr"/>
            <a:r>
              <a:rPr lang="en-US" sz="700" dirty="0" smtClean="0">
                <a:solidFill>
                  <a:srgbClr val="484B49"/>
                </a:solidFill>
                <a:latin typeface="Raleway"/>
                <a:cs typeface="Raleway"/>
              </a:rPr>
              <a:t>18 </a:t>
            </a:r>
            <a:r>
              <a:rPr lang="en-US" sz="700" dirty="0" err="1" smtClean="0">
                <a:solidFill>
                  <a:srgbClr val="484B49"/>
                </a:solidFill>
                <a:latin typeface="Raleway"/>
                <a:cs typeface="Raleway"/>
              </a:rPr>
              <a:t>mois</a:t>
            </a:r>
            <a:r>
              <a:rPr lang="en-US" sz="700" dirty="0" smtClean="0">
                <a:solidFill>
                  <a:srgbClr val="484B49"/>
                </a:solidFill>
                <a:latin typeface="Raleway"/>
                <a:cs typeface="Raleway"/>
              </a:rPr>
              <a:t> </a:t>
            </a:r>
            <a:r>
              <a:rPr lang="en-US" sz="700" dirty="0" err="1" smtClean="0">
                <a:solidFill>
                  <a:srgbClr val="484B49"/>
                </a:solidFill>
                <a:latin typeface="Raleway"/>
                <a:cs typeface="Raleway"/>
              </a:rPr>
              <a:t>à</a:t>
            </a:r>
            <a:r>
              <a:rPr lang="en-US" sz="700" dirty="0" smtClean="0">
                <a:solidFill>
                  <a:srgbClr val="484B49"/>
                </a:solidFill>
                <a:latin typeface="Raleway"/>
                <a:cs typeface="Raleway"/>
              </a:rPr>
              <a:t> 5 </a:t>
            </a:r>
            <a:r>
              <a:rPr lang="en-US" sz="700" dirty="0" err="1" smtClean="0">
                <a:solidFill>
                  <a:srgbClr val="484B49"/>
                </a:solidFill>
                <a:latin typeface="Raleway"/>
                <a:cs typeface="Raleway"/>
              </a:rPr>
              <a:t>ans</a:t>
            </a:r>
            <a:endParaRPr lang="en-US" sz="700" dirty="0">
              <a:solidFill>
                <a:srgbClr val="484B49"/>
              </a:solidFill>
              <a:latin typeface="Raleway"/>
              <a:cs typeface="Raleway"/>
            </a:endParaRPr>
          </a:p>
        </p:txBody>
      </p:sp>
      <p:sp>
        <p:nvSpPr>
          <p:cNvPr id="11" name="TextBox 10"/>
          <p:cNvSpPr txBox="1"/>
          <p:nvPr/>
        </p:nvSpPr>
        <p:spPr>
          <a:xfrm>
            <a:off x="5074227" y="2534238"/>
            <a:ext cx="1726046" cy="323165"/>
          </a:xfrm>
          <a:prstGeom prst="rect">
            <a:avLst/>
          </a:prstGeom>
          <a:noFill/>
        </p:spPr>
        <p:txBody>
          <a:bodyPr wrap="square" rtlCol="0">
            <a:spAutoFit/>
          </a:bodyPr>
          <a:lstStyle/>
          <a:p>
            <a:pPr algn="ctr"/>
            <a:r>
              <a:rPr lang="en-US" sz="800" dirty="0" err="1" smtClean="0">
                <a:solidFill>
                  <a:srgbClr val="484B49"/>
                </a:solidFill>
                <a:latin typeface="Raleway ExtraBold"/>
                <a:cs typeface="Raleway ExtraBold"/>
              </a:rPr>
              <a:t>Garderie</a:t>
            </a:r>
            <a:r>
              <a:rPr lang="en-US" sz="800" dirty="0" smtClean="0">
                <a:solidFill>
                  <a:srgbClr val="484B49"/>
                </a:solidFill>
                <a:latin typeface="Raleway ExtraBold"/>
                <a:cs typeface="Raleway ExtraBold"/>
              </a:rPr>
              <a:t> non </a:t>
            </a:r>
            <a:r>
              <a:rPr lang="en-US" sz="800" dirty="0" err="1" smtClean="0">
                <a:solidFill>
                  <a:srgbClr val="484B49"/>
                </a:solidFill>
                <a:latin typeface="Raleway ExtraBold"/>
                <a:cs typeface="Raleway ExtraBold"/>
              </a:rPr>
              <a:t>subventionnée</a:t>
            </a:r>
            <a:endParaRPr lang="en-US" sz="800" dirty="0" smtClean="0">
              <a:solidFill>
                <a:srgbClr val="484B49"/>
              </a:solidFill>
              <a:latin typeface="Raleway ExtraBold"/>
              <a:cs typeface="Raleway ExtraBold"/>
            </a:endParaRPr>
          </a:p>
          <a:p>
            <a:pPr algn="ctr"/>
            <a:r>
              <a:rPr lang="en-US" sz="700" dirty="0" smtClean="0">
                <a:solidFill>
                  <a:srgbClr val="484B49"/>
                </a:solidFill>
                <a:latin typeface="Raleway"/>
                <a:cs typeface="Raleway"/>
              </a:rPr>
              <a:t>0 </a:t>
            </a:r>
            <a:r>
              <a:rPr lang="en-US" sz="700" dirty="0" err="1" smtClean="0">
                <a:solidFill>
                  <a:srgbClr val="484B49"/>
                </a:solidFill>
                <a:latin typeface="Raleway"/>
                <a:cs typeface="Raleway"/>
              </a:rPr>
              <a:t>à</a:t>
            </a:r>
            <a:r>
              <a:rPr lang="en-US" sz="700" dirty="0" smtClean="0">
                <a:solidFill>
                  <a:srgbClr val="484B49"/>
                </a:solidFill>
                <a:latin typeface="Raleway"/>
                <a:cs typeface="Raleway"/>
              </a:rPr>
              <a:t> 18 </a:t>
            </a:r>
            <a:r>
              <a:rPr lang="en-US" sz="700" dirty="0" err="1" smtClean="0">
                <a:solidFill>
                  <a:srgbClr val="484B49"/>
                </a:solidFill>
                <a:latin typeface="Raleway"/>
                <a:cs typeface="Raleway"/>
              </a:rPr>
              <a:t>mois</a:t>
            </a:r>
            <a:endParaRPr lang="en-US" sz="700" dirty="0">
              <a:solidFill>
                <a:srgbClr val="484B49"/>
              </a:solidFill>
              <a:latin typeface="Raleway"/>
              <a:cs typeface="Raleway"/>
            </a:endParaRPr>
          </a:p>
        </p:txBody>
      </p:sp>
      <p:sp>
        <p:nvSpPr>
          <p:cNvPr id="12" name="TextBox 11"/>
          <p:cNvSpPr txBox="1"/>
          <p:nvPr/>
        </p:nvSpPr>
        <p:spPr>
          <a:xfrm>
            <a:off x="6823360" y="2543137"/>
            <a:ext cx="1726045" cy="338554"/>
          </a:xfrm>
          <a:prstGeom prst="rect">
            <a:avLst/>
          </a:prstGeom>
          <a:noFill/>
        </p:spPr>
        <p:txBody>
          <a:bodyPr wrap="square" rtlCol="0">
            <a:spAutoFit/>
          </a:bodyPr>
          <a:lstStyle/>
          <a:p>
            <a:pPr algn="ctr"/>
            <a:r>
              <a:rPr lang="en-US" sz="800" dirty="0" err="1">
                <a:solidFill>
                  <a:srgbClr val="484B49"/>
                </a:solidFill>
                <a:latin typeface="Raleway ExtraBold"/>
                <a:cs typeface="Raleway ExtraBold"/>
              </a:rPr>
              <a:t>Garderie</a:t>
            </a:r>
            <a:r>
              <a:rPr lang="en-US" sz="800" dirty="0">
                <a:solidFill>
                  <a:srgbClr val="484B49"/>
                </a:solidFill>
                <a:latin typeface="Raleway ExtraBold"/>
                <a:cs typeface="Raleway ExtraBold"/>
              </a:rPr>
              <a:t> non </a:t>
            </a:r>
            <a:r>
              <a:rPr lang="en-US" sz="800" dirty="0" err="1">
                <a:solidFill>
                  <a:srgbClr val="484B49"/>
                </a:solidFill>
                <a:latin typeface="Raleway ExtraBold"/>
                <a:cs typeface="Raleway ExtraBold"/>
              </a:rPr>
              <a:t>subventionnée</a:t>
            </a:r>
            <a:endParaRPr lang="en-US" sz="800" dirty="0">
              <a:solidFill>
                <a:srgbClr val="484B49"/>
              </a:solidFill>
              <a:latin typeface="Raleway ExtraBold"/>
              <a:cs typeface="Raleway ExtraBold"/>
            </a:endParaRPr>
          </a:p>
          <a:p>
            <a:pPr algn="ctr"/>
            <a:r>
              <a:rPr lang="en-US" sz="800" dirty="0" smtClean="0">
                <a:solidFill>
                  <a:srgbClr val="484B49"/>
                </a:solidFill>
                <a:latin typeface="Raleway"/>
                <a:cs typeface="Raleway"/>
              </a:rPr>
              <a:t>18 </a:t>
            </a:r>
            <a:r>
              <a:rPr lang="en-US" sz="800" dirty="0" err="1" smtClean="0">
                <a:solidFill>
                  <a:srgbClr val="484B49"/>
                </a:solidFill>
                <a:latin typeface="Raleway"/>
                <a:cs typeface="Raleway"/>
              </a:rPr>
              <a:t>mois</a:t>
            </a:r>
            <a:r>
              <a:rPr lang="en-US" sz="800" dirty="0" smtClean="0">
                <a:solidFill>
                  <a:srgbClr val="484B49"/>
                </a:solidFill>
                <a:latin typeface="Raleway"/>
                <a:cs typeface="Raleway"/>
              </a:rPr>
              <a:t> </a:t>
            </a:r>
            <a:r>
              <a:rPr lang="en-US" sz="800" dirty="0" err="1" smtClean="0">
                <a:solidFill>
                  <a:srgbClr val="484B49"/>
                </a:solidFill>
                <a:latin typeface="Raleway"/>
                <a:cs typeface="Raleway"/>
              </a:rPr>
              <a:t>à</a:t>
            </a:r>
            <a:r>
              <a:rPr lang="en-US" sz="800" dirty="0" smtClean="0">
                <a:solidFill>
                  <a:srgbClr val="484B49"/>
                </a:solidFill>
                <a:latin typeface="Raleway"/>
                <a:cs typeface="Raleway"/>
              </a:rPr>
              <a:t> 5 </a:t>
            </a:r>
            <a:r>
              <a:rPr lang="en-US" sz="800" dirty="0" err="1" smtClean="0">
                <a:solidFill>
                  <a:srgbClr val="484B49"/>
                </a:solidFill>
                <a:latin typeface="Raleway"/>
                <a:cs typeface="Raleway"/>
              </a:rPr>
              <a:t>ans</a:t>
            </a:r>
            <a:endParaRPr lang="en-US" sz="800" dirty="0">
              <a:solidFill>
                <a:srgbClr val="484B49"/>
              </a:solidFill>
              <a:latin typeface="Raleway"/>
              <a:cs typeface="Raleway"/>
            </a:endParaRPr>
          </a:p>
        </p:txBody>
      </p:sp>
      <p:sp>
        <p:nvSpPr>
          <p:cNvPr id="13" name="TextBox 12"/>
          <p:cNvSpPr txBox="1"/>
          <p:nvPr/>
        </p:nvSpPr>
        <p:spPr>
          <a:xfrm>
            <a:off x="1739901" y="2522353"/>
            <a:ext cx="1581727" cy="323165"/>
          </a:xfrm>
          <a:prstGeom prst="rect">
            <a:avLst/>
          </a:prstGeom>
          <a:noFill/>
        </p:spPr>
        <p:txBody>
          <a:bodyPr wrap="square" rtlCol="0">
            <a:spAutoFit/>
          </a:bodyPr>
          <a:lstStyle/>
          <a:p>
            <a:pPr algn="ctr"/>
            <a:r>
              <a:rPr lang="en-US" sz="800" dirty="0" err="1" smtClean="0">
                <a:solidFill>
                  <a:srgbClr val="484B49"/>
                </a:solidFill>
                <a:latin typeface="Raleway ExtraBold"/>
                <a:cs typeface="Raleway ExtraBold"/>
              </a:rPr>
              <a:t>Garderie</a:t>
            </a:r>
            <a:r>
              <a:rPr lang="en-US" sz="800" dirty="0" smtClean="0">
                <a:solidFill>
                  <a:srgbClr val="484B49"/>
                </a:solidFill>
                <a:latin typeface="Raleway ExtraBold"/>
                <a:cs typeface="Raleway ExtraBold"/>
              </a:rPr>
              <a:t> </a:t>
            </a:r>
            <a:r>
              <a:rPr lang="en-US" sz="800" dirty="0" err="1" smtClean="0">
                <a:solidFill>
                  <a:srgbClr val="484B49"/>
                </a:solidFill>
                <a:latin typeface="Raleway ExtraBold"/>
                <a:cs typeface="Raleway ExtraBold"/>
              </a:rPr>
              <a:t>subventionnée</a:t>
            </a:r>
            <a:endParaRPr lang="en-US" sz="800" dirty="0" smtClean="0">
              <a:solidFill>
                <a:srgbClr val="484B49"/>
              </a:solidFill>
              <a:latin typeface="Raleway ExtraBold"/>
              <a:cs typeface="Raleway ExtraBold"/>
            </a:endParaRPr>
          </a:p>
          <a:p>
            <a:pPr algn="ctr"/>
            <a:r>
              <a:rPr lang="en-US" sz="700" dirty="0" smtClean="0">
                <a:solidFill>
                  <a:srgbClr val="484B49"/>
                </a:solidFill>
                <a:latin typeface="Raleway"/>
                <a:cs typeface="Raleway"/>
              </a:rPr>
              <a:t>0 </a:t>
            </a:r>
            <a:r>
              <a:rPr lang="en-US" sz="700" dirty="0" err="1" smtClean="0">
                <a:solidFill>
                  <a:srgbClr val="484B49"/>
                </a:solidFill>
                <a:latin typeface="Raleway"/>
                <a:cs typeface="Raleway"/>
              </a:rPr>
              <a:t>à</a:t>
            </a:r>
            <a:r>
              <a:rPr lang="en-US" sz="700" dirty="0" smtClean="0">
                <a:solidFill>
                  <a:srgbClr val="484B49"/>
                </a:solidFill>
                <a:latin typeface="Raleway"/>
                <a:cs typeface="Raleway"/>
              </a:rPr>
              <a:t> 18 </a:t>
            </a:r>
            <a:r>
              <a:rPr lang="en-US" sz="700" dirty="0" err="1" smtClean="0">
                <a:solidFill>
                  <a:srgbClr val="484B49"/>
                </a:solidFill>
                <a:latin typeface="Raleway"/>
                <a:cs typeface="Raleway"/>
              </a:rPr>
              <a:t>mois</a:t>
            </a:r>
            <a:endParaRPr lang="en-US" sz="700" dirty="0">
              <a:solidFill>
                <a:srgbClr val="484B49"/>
              </a:solidFill>
              <a:latin typeface="Raleway"/>
              <a:cs typeface="Raleway"/>
            </a:endParaRPr>
          </a:p>
        </p:txBody>
      </p:sp>
      <p:sp>
        <p:nvSpPr>
          <p:cNvPr id="14" name="TextBox 13"/>
          <p:cNvSpPr txBox="1"/>
          <p:nvPr/>
        </p:nvSpPr>
        <p:spPr>
          <a:xfrm>
            <a:off x="3486728" y="2531252"/>
            <a:ext cx="1495137" cy="323165"/>
          </a:xfrm>
          <a:prstGeom prst="rect">
            <a:avLst/>
          </a:prstGeom>
          <a:noFill/>
        </p:spPr>
        <p:txBody>
          <a:bodyPr wrap="square" rtlCol="0">
            <a:spAutoFit/>
          </a:bodyPr>
          <a:lstStyle/>
          <a:p>
            <a:pPr algn="ctr"/>
            <a:r>
              <a:rPr lang="en-US" sz="800" dirty="0" err="1">
                <a:solidFill>
                  <a:srgbClr val="484B49"/>
                </a:solidFill>
                <a:latin typeface="Raleway ExtraBold"/>
                <a:cs typeface="Raleway ExtraBold"/>
              </a:rPr>
              <a:t>Garderie</a:t>
            </a:r>
            <a:r>
              <a:rPr lang="en-US" sz="800" dirty="0">
                <a:solidFill>
                  <a:srgbClr val="484B49"/>
                </a:solidFill>
                <a:latin typeface="Raleway ExtraBold"/>
                <a:cs typeface="Raleway ExtraBold"/>
              </a:rPr>
              <a:t> </a:t>
            </a:r>
            <a:r>
              <a:rPr lang="en-US" sz="800" dirty="0" err="1" smtClean="0">
                <a:solidFill>
                  <a:srgbClr val="484B49"/>
                </a:solidFill>
                <a:latin typeface="Raleway ExtraBold"/>
                <a:cs typeface="Raleway ExtraBold"/>
              </a:rPr>
              <a:t>subventionnée</a:t>
            </a:r>
            <a:endParaRPr lang="en-US" sz="800" dirty="0">
              <a:solidFill>
                <a:srgbClr val="484B49"/>
              </a:solidFill>
              <a:latin typeface="Raleway ExtraBold"/>
              <a:cs typeface="Raleway ExtraBold"/>
            </a:endParaRPr>
          </a:p>
          <a:p>
            <a:pPr algn="ctr"/>
            <a:r>
              <a:rPr lang="en-US" sz="700" dirty="0" smtClean="0">
                <a:solidFill>
                  <a:srgbClr val="484B49"/>
                </a:solidFill>
                <a:latin typeface="Raleway"/>
                <a:cs typeface="Raleway"/>
              </a:rPr>
              <a:t>18 </a:t>
            </a:r>
            <a:r>
              <a:rPr lang="en-US" sz="700" dirty="0" err="1" smtClean="0">
                <a:solidFill>
                  <a:srgbClr val="484B49"/>
                </a:solidFill>
                <a:latin typeface="Raleway"/>
                <a:cs typeface="Raleway"/>
              </a:rPr>
              <a:t>mois</a:t>
            </a:r>
            <a:r>
              <a:rPr lang="en-US" sz="700" dirty="0" smtClean="0">
                <a:solidFill>
                  <a:srgbClr val="484B49"/>
                </a:solidFill>
                <a:latin typeface="Raleway"/>
                <a:cs typeface="Raleway"/>
              </a:rPr>
              <a:t> </a:t>
            </a:r>
            <a:r>
              <a:rPr lang="en-US" sz="700" dirty="0" err="1" smtClean="0">
                <a:solidFill>
                  <a:srgbClr val="484B49"/>
                </a:solidFill>
                <a:latin typeface="Raleway"/>
                <a:cs typeface="Raleway"/>
              </a:rPr>
              <a:t>à</a:t>
            </a:r>
            <a:r>
              <a:rPr lang="en-US" sz="700" dirty="0" smtClean="0">
                <a:solidFill>
                  <a:srgbClr val="484B49"/>
                </a:solidFill>
                <a:latin typeface="Raleway"/>
                <a:cs typeface="Raleway"/>
              </a:rPr>
              <a:t> 5 </a:t>
            </a:r>
            <a:r>
              <a:rPr lang="en-US" sz="700" dirty="0" err="1" smtClean="0">
                <a:solidFill>
                  <a:srgbClr val="484B49"/>
                </a:solidFill>
                <a:latin typeface="Raleway"/>
                <a:cs typeface="Raleway"/>
              </a:rPr>
              <a:t>ans</a:t>
            </a:r>
            <a:endParaRPr lang="en-US" sz="700" dirty="0">
              <a:solidFill>
                <a:srgbClr val="484B49"/>
              </a:solidFill>
              <a:latin typeface="Raleway"/>
              <a:cs typeface="Raleway"/>
            </a:endParaRPr>
          </a:p>
        </p:txBody>
      </p:sp>
      <p:sp>
        <p:nvSpPr>
          <p:cNvPr id="16" name="TextBox 15"/>
          <p:cNvSpPr txBox="1"/>
          <p:nvPr/>
        </p:nvSpPr>
        <p:spPr>
          <a:xfrm>
            <a:off x="2770909" y="4240534"/>
            <a:ext cx="1247054" cy="246221"/>
          </a:xfrm>
          <a:prstGeom prst="rect">
            <a:avLst/>
          </a:prstGeom>
          <a:noFill/>
        </p:spPr>
        <p:txBody>
          <a:bodyPr wrap="square" rtlCol="0">
            <a:spAutoFit/>
          </a:bodyPr>
          <a:lstStyle/>
          <a:p>
            <a:pPr algn="ctr"/>
            <a:r>
              <a:rPr lang="en-US" sz="1000" dirty="0">
                <a:solidFill>
                  <a:schemeClr val="tx1">
                    <a:lumMod val="50000"/>
                    <a:lumOff val="50000"/>
                  </a:schemeClr>
                </a:solidFill>
                <a:latin typeface="Raleway ExtraBold"/>
                <a:cs typeface="Raleway ExtraBold"/>
              </a:rPr>
              <a:t>2003</a:t>
            </a:r>
            <a:endParaRPr lang="en-US" sz="800" dirty="0">
              <a:solidFill>
                <a:schemeClr val="tx1">
                  <a:lumMod val="50000"/>
                  <a:lumOff val="50000"/>
                </a:schemeClr>
              </a:solidFill>
              <a:latin typeface="Raleway ExtraBold"/>
              <a:cs typeface="Raleway ExtraBold"/>
            </a:endParaRPr>
          </a:p>
        </p:txBody>
      </p:sp>
      <p:sp>
        <p:nvSpPr>
          <p:cNvPr id="17" name="TextBox 16"/>
          <p:cNvSpPr txBox="1"/>
          <p:nvPr/>
        </p:nvSpPr>
        <p:spPr>
          <a:xfrm>
            <a:off x="6199907" y="4243886"/>
            <a:ext cx="1247054" cy="246221"/>
          </a:xfrm>
          <a:prstGeom prst="rect">
            <a:avLst/>
          </a:prstGeom>
          <a:noFill/>
        </p:spPr>
        <p:txBody>
          <a:bodyPr wrap="square" rtlCol="0">
            <a:spAutoFit/>
          </a:bodyPr>
          <a:lstStyle/>
          <a:p>
            <a:pPr algn="ctr"/>
            <a:r>
              <a:rPr lang="en-US" sz="1000" dirty="0" smtClean="0">
                <a:solidFill>
                  <a:schemeClr val="tx1">
                    <a:lumMod val="50000"/>
                    <a:lumOff val="50000"/>
                  </a:schemeClr>
                </a:solidFill>
                <a:latin typeface="Raleway ExtraBold"/>
                <a:cs typeface="Raleway ExtraBold"/>
              </a:rPr>
              <a:t>2014</a:t>
            </a:r>
            <a:endParaRPr lang="en-US" sz="800" dirty="0">
              <a:solidFill>
                <a:schemeClr val="tx1">
                  <a:lumMod val="50000"/>
                  <a:lumOff val="50000"/>
                </a:schemeClr>
              </a:solidFill>
              <a:latin typeface="Raleway ExtraBold"/>
              <a:cs typeface="Raleway ExtraBold"/>
            </a:endParaRPr>
          </a:p>
        </p:txBody>
      </p:sp>
      <p:grpSp>
        <p:nvGrpSpPr>
          <p:cNvPr id="40" name="Group 39"/>
          <p:cNvGrpSpPr/>
          <p:nvPr/>
        </p:nvGrpSpPr>
        <p:grpSpPr>
          <a:xfrm>
            <a:off x="701725" y="2941477"/>
            <a:ext cx="1100464" cy="1294798"/>
            <a:chOff x="701725" y="2588287"/>
            <a:chExt cx="1111425" cy="1307695"/>
          </a:xfrm>
        </p:grpSpPr>
        <p:grpSp>
          <p:nvGrpSpPr>
            <p:cNvPr id="35" name="Group 34"/>
            <p:cNvGrpSpPr/>
            <p:nvPr/>
          </p:nvGrpSpPr>
          <p:grpSpPr>
            <a:xfrm>
              <a:off x="701725" y="2796209"/>
              <a:ext cx="1048518" cy="202048"/>
              <a:chOff x="701725" y="2791038"/>
              <a:chExt cx="1048518" cy="202048"/>
            </a:xfrm>
          </p:grpSpPr>
          <p:sp>
            <p:nvSpPr>
              <p:cNvPr id="20" name="TextBox 19"/>
              <p:cNvSpPr txBox="1"/>
              <p:nvPr/>
            </p:nvSpPr>
            <p:spPr>
              <a:xfrm>
                <a:off x="750781" y="2791038"/>
                <a:ext cx="999462" cy="202048"/>
              </a:xfrm>
              <a:prstGeom prst="rect">
                <a:avLst/>
              </a:prstGeom>
              <a:noFill/>
            </p:spPr>
            <p:txBody>
              <a:bodyPr wrap="square" rtlCol="0">
                <a:spAutoFit/>
              </a:bodyPr>
              <a:lstStyle/>
              <a:p>
                <a:r>
                  <a:rPr lang="en-US" sz="700" b="1" dirty="0" smtClean="0">
                    <a:solidFill>
                      <a:srgbClr val="B2D380"/>
                    </a:solidFill>
                    <a:latin typeface="Raleway"/>
                    <a:cs typeface="Raleway"/>
                  </a:rPr>
                  <a:t>Bonne </a:t>
                </a:r>
                <a:r>
                  <a:rPr lang="en-US" sz="700" b="1" dirty="0" err="1" smtClean="0">
                    <a:solidFill>
                      <a:srgbClr val="B2D380"/>
                    </a:solidFill>
                    <a:latin typeface="Raleway"/>
                    <a:cs typeface="Raleway"/>
                  </a:rPr>
                  <a:t>qualité</a:t>
                </a:r>
                <a:endParaRPr lang="en-US" sz="700" b="1" dirty="0">
                  <a:solidFill>
                    <a:srgbClr val="B2D380"/>
                  </a:solidFill>
                  <a:latin typeface="Raleway"/>
                  <a:cs typeface="Raleway"/>
                </a:endParaRPr>
              </a:p>
            </p:txBody>
          </p:sp>
          <p:sp>
            <p:nvSpPr>
              <p:cNvPr id="26" name="Oval 25"/>
              <p:cNvSpPr/>
              <p:nvPr/>
            </p:nvSpPr>
            <p:spPr>
              <a:xfrm>
                <a:off x="701725" y="2843429"/>
                <a:ext cx="98111" cy="98111"/>
              </a:xfrm>
              <a:prstGeom prst="ellipse">
                <a:avLst/>
              </a:prstGeom>
              <a:solidFill>
                <a:srgbClr val="B2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B2D380"/>
                  </a:solidFill>
                  <a:latin typeface="Raleway ExtraBold"/>
                </a:endParaRPr>
              </a:p>
            </p:txBody>
          </p:sp>
        </p:grpSp>
        <p:grpSp>
          <p:nvGrpSpPr>
            <p:cNvPr id="36" name="Group 35"/>
            <p:cNvGrpSpPr/>
            <p:nvPr/>
          </p:nvGrpSpPr>
          <p:grpSpPr>
            <a:xfrm>
              <a:off x="701725" y="2991915"/>
              <a:ext cx="1111425" cy="202048"/>
              <a:chOff x="701725" y="2971871"/>
              <a:chExt cx="1111425" cy="202048"/>
            </a:xfrm>
          </p:grpSpPr>
          <p:sp>
            <p:nvSpPr>
              <p:cNvPr id="19" name="TextBox 18"/>
              <p:cNvSpPr txBox="1"/>
              <p:nvPr/>
            </p:nvSpPr>
            <p:spPr>
              <a:xfrm>
                <a:off x="750780" y="2971871"/>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acceptable</a:t>
                </a:r>
                <a:endParaRPr lang="en-US" sz="700" b="1" dirty="0">
                  <a:solidFill>
                    <a:srgbClr val="A4D4D8"/>
                  </a:solidFill>
                  <a:latin typeface="Raleway"/>
                  <a:cs typeface="Raleway"/>
                </a:endParaRPr>
              </a:p>
            </p:txBody>
          </p:sp>
          <p:sp>
            <p:nvSpPr>
              <p:cNvPr id="27" name="Oval 26"/>
              <p:cNvSpPr/>
              <p:nvPr/>
            </p:nvSpPr>
            <p:spPr>
              <a:xfrm>
                <a:off x="701725" y="3028946"/>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7" name="Group 36"/>
            <p:cNvGrpSpPr/>
            <p:nvPr/>
          </p:nvGrpSpPr>
          <p:grpSpPr>
            <a:xfrm>
              <a:off x="701725" y="3187621"/>
              <a:ext cx="891544" cy="202048"/>
              <a:chOff x="701725" y="3148409"/>
              <a:chExt cx="891544" cy="202048"/>
            </a:xfrm>
          </p:grpSpPr>
          <p:sp>
            <p:nvSpPr>
              <p:cNvPr id="21" name="TextBox 20"/>
              <p:cNvSpPr txBox="1"/>
              <p:nvPr/>
            </p:nvSpPr>
            <p:spPr>
              <a:xfrm>
                <a:off x="750781" y="3148409"/>
                <a:ext cx="842488" cy="202048"/>
              </a:xfrm>
              <a:prstGeom prst="rect">
                <a:avLst/>
              </a:prstGeom>
              <a:noFill/>
            </p:spPr>
            <p:txBody>
              <a:bodyPr wrap="square" rtlCol="0">
                <a:spAutoFit/>
              </a:bodyPr>
              <a:lstStyle/>
              <a:p>
                <a:r>
                  <a:rPr lang="en-US" sz="700" b="1" dirty="0" err="1" smtClean="0">
                    <a:solidFill>
                      <a:srgbClr val="8B7D93"/>
                    </a:solidFill>
                    <a:latin typeface="Raleway"/>
                    <a:cs typeface="Raleway"/>
                  </a:rPr>
                  <a:t>Faible</a:t>
                </a:r>
                <a:r>
                  <a:rPr lang="en-US" sz="700" b="1" dirty="0" smtClean="0">
                    <a:solidFill>
                      <a:srgbClr val="8B7D93"/>
                    </a:solidFill>
                    <a:latin typeface="Raleway"/>
                    <a:cs typeface="Raleway"/>
                  </a:rPr>
                  <a:t> </a:t>
                </a:r>
                <a:r>
                  <a:rPr lang="en-US" sz="700" b="1" dirty="0" err="1" smtClean="0">
                    <a:solidFill>
                      <a:srgbClr val="8B7D93"/>
                    </a:solidFill>
                    <a:latin typeface="Raleway"/>
                    <a:cs typeface="Raleway"/>
                  </a:rPr>
                  <a:t>qualité</a:t>
                </a:r>
                <a:endParaRPr lang="en-US" sz="700" b="1" dirty="0">
                  <a:solidFill>
                    <a:srgbClr val="8B7D93"/>
                  </a:solidFill>
                  <a:latin typeface="Raleway"/>
                  <a:cs typeface="Raleway"/>
                </a:endParaRPr>
              </a:p>
            </p:txBody>
          </p:sp>
          <p:sp>
            <p:nvSpPr>
              <p:cNvPr id="28" name="Oval 27"/>
              <p:cNvSpPr/>
              <p:nvPr/>
            </p:nvSpPr>
            <p:spPr>
              <a:xfrm>
                <a:off x="701725" y="3208662"/>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8" name="Group 37"/>
            <p:cNvGrpSpPr/>
            <p:nvPr/>
          </p:nvGrpSpPr>
          <p:grpSpPr>
            <a:xfrm>
              <a:off x="708047" y="3395543"/>
              <a:ext cx="1042195" cy="202048"/>
              <a:chOff x="708047" y="3344709"/>
              <a:chExt cx="1042195" cy="202048"/>
            </a:xfrm>
          </p:grpSpPr>
          <p:sp>
            <p:nvSpPr>
              <p:cNvPr id="22" name="TextBox 21"/>
              <p:cNvSpPr txBox="1"/>
              <p:nvPr/>
            </p:nvSpPr>
            <p:spPr>
              <a:xfrm>
                <a:off x="760942" y="3344709"/>
                <a:ext cx="989300" cy="202048"/>
              </a:xfrm>
              <a:prstGeom prst="rect">
                <a:avLst/>
              </a:prstGeom>
              <a:noFill/>
            </p:spPr>
            <p:txBody>
              <a:bodyPr wrap="square" rtlCol="0">
                <a:spAutoFit/>
              </a:bodyPr>
              <a:lstStyle/>
              <a:p>
                <a:r>
                  <a:rPr lang="en-US" sz="700" b="1" dirty="0" err="1" smtClean="0">
                    <a:solidFill>
                      <a:srgbClr val="F7D16F"/>
                    </a:solidFill>
                    <a:latin typeface="Raleway"/>
                    <a:cs typeface="Raleway"/>
                  </a:rPr>
                  <a:t>Très</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faible</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qualité</a:t>
                </a:r>
                <a:endParaRPr lang="en-US" sz="700" b="1" dirty="0">
                  <a:solidFill>
                    <a:srgbClr val="F7D16F"/>
                  </a:solidFill>
                  <a:latin typeface="Raleway"/>
                  <a:cs typeface="Raleway"/>
                </a:endParaRPr>
              </a:p>
            </p:txBody>
          </p:sp>
          <p:sp>
            <p:nvSpPr>
              <p:cNvPr id="29" name="Oval 28"/>
              <p:cNvSpPr/>
              <p:nvPr/>
            </p:nvSpPr>
            <p:spPr>
              <a:xfrm>
                <a:off x="708047" y="3398854"/>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9" name="Group 38"/>
            <p:cNvGrpSpPr/>
            <p:nvPr/>
          </p:nvGrpSpPr>
          <p:grpSpPr>
            <a:xfrm>
              <a:off x="708047" y="3585139"/>
              <a:ext cx="885223" cy="310843"/>
              <a:chOff x="708047" y="3514019"/>
              <a:chExt cx="885223" cy="310843"/>
            </a:xfrm>
          </p:grpSpPr>
          <p:sp>
            <p:nvSpPr>
              <p:cNvPr id="23" name="TextBox 22"/>
              <p:cNvSpPr txBox="1"/>
              <p:nvPr/>
            </p:nvSpPr>
            <p:spPr>
              <a:xfrm>
                <a:off x="760942" y="3514019"/>
                <a:ext cx="832328" cy="310843"/>
              </a:xfrm>
              <a:prstGeom prst="rect">
                <a:avLst/>
              </a:prstGeom>
              <a:noFill/>
            </p:spPr>
            <p:txBody>
              <a:bodyPr wrap="square" rtlCol="0">
                <a:spAutoFit/>
              </a:bodyPr>
              <a:lstStyle/>
              <a:p>
                <a:r>
                  <a:rPr lang="en-US" sz="700" b="1" dirty="0" err="1" smtClean="0">
                    <a:solidFill>
                      <a:srgbClr val="BE605A"/>
                    </a:solidFill>
                    <a:latin typeface="Raleway"/>
                    <a:cs typeface="Raleway"/>
                  </a:rPr>
                  <a:t>Extrêmement</a:t>
                </a:r>
                <a:r>
                  <a:rPr lang="en-US" sz="700" b="1" dirty="0" smtClean="0">
                    <a:solidFill>
                      <a:srgbClr val="BE605A"/>
                    </a:solidFill>
                    <a:latin typeface="Raleway"/>
                    <a:cs typeface="Raleway"/>
                  </a:rPr>
                  <a:t> </a:t>
                </a:r>
                <a:r>
                  <a:rPr lang="en-US" sz="700" b="1" dirty="0">
                    <a:solidFill>
                      <a:srgbClr val="BE605A"/>
                    </a:solidFill>
                    <a:latin typeface="Raleway"/>
                    <a:cs typeface="Raleway"/>
                  </a:rPr>
                  <a:t/>
                </a:r>
                <a:br>
                  <a:rPr lang="en-US" sz="700" b="1" dirty="0">
                    <a:solidFill>
                      <a:srgbClr val="BE605A"/>
                    </a:solidFill>
                    <a:latin typeface="Raleway"/>
                    <a:cs typeface="Raleway"/>
                  </a:rPr>
                </a:br>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30" name="Oval 29"/>
              <p:cNvSpPr/>
              <p:nvPr/>
            </p:nvSpPr>
            <p:spPr>
              <a:xfrm>
                <a:off x="708047" y="3588094"/>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4" name="Group 33"/>
            <p:cNvGrpSpPr/>
            <p:nvPr/>
          </p:nvGrpSpPr>
          <p:grpSpPr>
            <a:xfrm>
              <a:off x="701725" y="2588287"/>
              <a:ext cx="1111425" cy="202048"/>
              <a:chOff x="701725" y="2588287"/>
              <a:chExt cx="1111425" cy="202048"/>
            </a:xfrm>
          </p:grpSpPr>
          <p:sp>
            <p:nvSpPr>
              <p:cNvPr id="32" name="TextBox 31"/>
              <p:cNvSpPr txBox="1"/>
              <p:nvPr/>
            </p:nvSpPr>
            <p:spPr>
              <a:xfrm>
                <a:off x="750781" y="2588287"/>
                <a:ext cx="1062369" cy="202048"/>
              </a:xfrm>
              <a:prstGeom prst="rect">
                <a:avLst/>
              </a:prstGeom>
              <a:noFill/>
            </p:spPr>
            <p:txBody>
              <a:bodyPr wrap="square" rtlCol="0">
                <a:spAutoFit/>
              </a:bodyPr>
              <a:lstStyle/>
              <a:p>
                <a:r>
                  <a:rPr lang="en-US" sz="700" b="1" dirty="0" smtClean="0">
                    <a:solidFill>
                      <a:srgbClr val="98C49C"/>
                    </a:solidFill>
                    <a:latin typeface="Raleway"/>
                    <a:cs typeface="Raleway"/>
                  </a:rPr>
                  <a:t>Excellent </a:t>
                </a:r>
                <a:r>
                  <a:rPr lang="en-US" sz="700" b="1" dirty="0" err="1" smtClean="0">
                    <a:solidFill>
                      <a:srgbClr val="98C49C"/>
                    </a:solidFill>
                    <a:latin typeface="Raleway"/>
                    <a:cs typeface="Raleway"/>
                  </a:rPr>
                  <a:t>qualité</a:t>
                </a:r>
                <a:endParaRPr lang="en-US" sz="700" b="1" dirty="0">
                  <a:solidFill>
                    <a:srgbClr val="98C49C"/>
                  </a:solidFill>
                  <a:latin typeface="Raleway"/>
                  <a:cs typeface="Raleway"/>
                </a:endParaRPr>
              </a:p>
            </p:txBody>
          </p:sp>
          <p:sp>
            <p:nvSpPr>
              <p:cNvPr id="33" name="Oval 32"/>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sp>
        <p:nvSpPr>
          <p:cNvPr id="41" name="TextBox 40"/>
          <p:cNvSpPr txBox="1"/>
          <p:nvPr/>
        </p:nvSpPr>
        <p:spPr>
          <a:xfrm>
            <a:off x="3780776" y="1671354"/>
            <a:ext cx="436233" cy="184666"/>
          </a:xfrm>
          <a:prstGeom prst="rect">
            <a:avLst/>
          </a:prstGeom>
          <a:noFill/>
        </p:spPr>
        <p:txBody>
          <a:bodyPr wrap="square" rtlCol="0">
            <a:spAutoFit/>
          </a:bodyPr>
          <a:lstStyle/>
          <a:p>
            <a:r>
              <a:rPr lang="en-US" sz="600" b="1" dirty="0" smtClean="0">
                <a:solidFill>
                  <a:schemeClr val="tx2"/>
                </a:solidFill>
                <a:latin typeface="Raleway ExtraBold"/>
              </a:rPr>
              <a:t>60,0</a:t>
            </a:r>
            <a:r>
              <a:rPr lang="en-US" sz="600" b="1" spc="-15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42" name="TextBox 41"/>
          <p:cNvSpPr txBox="1"/>
          <p:nvPr/>
        </p:nvSpPr>
        <p:spPr>
          <a:xfrm>
            <a:off x="4268666" y="1373175"/>
            <a:ext cx="436233" cy="184666"/>
          </a:xfrm>
          <a:prstGeom prst="rect">
            <a:avLst/>
          </a:prstGeom>
          <a:noFill/>
        </p:spPr>
        <p:txBody>
          <a:bodyPr wrap="square" rtlCol="0">
            <a:spAutoFit/>
          </a:bodyPr>
          <a:lstStyle/>
          <a:p>
            <a:r>
              <a:rPr lang="en-US" sz="600" b="1" dirty="0" smtClean="0">
                <a:solidFill>
                  <a:schemeClr val="tx2"/>
                </a:solidFill>
                <a:latin typeface="Raleway ExtraBold"/>
              </a:rPr>
              <a:t>20,2</a:t>
            </a:r>
            <a:r>
              <a:rPr lang="en-US" sz="600" b="1" spc="-15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43" name="TextBox 42"/>
          <p:cNvSpPr txBox="1"/>
          <p:nvPr/>
        </p:nvSpPr>
        <p:spPr>
          <a:xfrm>
            <a:off x="4769930" y="1447329"/>
            <a:ext cx="436233" cy="184666"/>
          </a:xfrm>
          <a:prstGeom prst="rect">
            <a:avLst/>
          </a:prstGeom>
          <a:noFill/>
        </p:spPr>
        <p:txBody>
          <a:bodyPr wrap="square" rtlCol="0">
            <a:spAutoFit/>
          </a:bodyPr>
          <a:lstStyle/>
          <a:p>
            <a:r>
              <a:rPr lang="en-US" sz="600" b="1" dirty="0" smtClean="0">
                <a:solidFill>
                  <a:schemeClr val="tx2"/>
                </a:solidFill>
                <a:latin typeface="Raleway ExtraBold"/>
              </a:rPr>
              <a:t>0,8%</a:t>
            </a:r>
            <a:endParaRPr lang="en-US" sz="600" b="1" dirty="0">
              <a:solidFill>
                <a:schemeClr val="tx2"/>
              </a:solidFill>
              <a:latin typeface="Raleway ExtraBold"/>
            </a:endParaRPr>
          </a:p>
        </p:txBody>
      </p:sp>
      <p:sp>
        <p:nvSpPr>
          <p:cNvPr id="44" name="TextBox 43"/>
          <p:cNvSpPr txBox="1"/>
          <p:nvPr/>
        </p:nvSpPr>
        <p:spPr>
          <a:xfrm>
            <a:off x="4773682" y="1572591"/>
            <a:ext cx="436233" cy="184666"/>
          </a:xfrm>
          <a:prstGeom prst="rect">
            <a:avLst/>
          </a:prstGeom>
          <a:noFill/>
        </p:spPr>
        <p:txBody>
          <a:bodyPr wrap="square" rtlCol="0">
            <a:spAutoFit/>
          </a:bodyPr>
          <a:lstStyle/>
          <a:p>
            <a:r>
              <a:rPr lang="en-US" sz="600" b="1" dirty="0" smtClean="0">
                <a:solidFill>
                  <a:schemeClr val="tx2"/>
                </a:solidFill>
                <a:latin typeface="Raleway ExtraBold"/>
              </a:rPr>
              <a:t>0,7</a:t>
            </a:r>
            <a:r>
              <a:rPr lang="en-US" sz="600" b="1" spc="-150" dirty="0" smtClean="0">
                <a:solidFill>
                  <a:schemeClr val="tx2"/>
                </a:solidFill>
                <a:latin typeface="Raleway ExtraBold"/>
              </a:rPr>
              <a:t> %</a:t>
            </a:r>
            <a:endParaRPr lang="en-US" sz="600" b="1" spc="-150" dirty="0">
              <a:solidFill>
                <a:schemeClr val="tx2"/>
              </a:solidFill>
              <a:latin typeface="Raleway ExtraBold"/>
            </a:endParaRPr>
          </a:p>
        </p:txBody>
      </p:sp>
      <p:sp>
        <p:nvSpPr>
          <p:cNvPr id="45" name="TextBox 44"/>
          <p:cNvSpPr txBox="1"/>
          <p:nvPr/>
        </p:nvSpPr>
        <p:spPr>
          <a:xfrm>
            <a:off x="4382875" y="1756596"/>
            <a:ext cx="436233" cy="184666"/>
          </a:xfrm>
          <a:prstGeom prst="rect">
            <a:avLst/>
          </a:prstGeom>
          <a:noFill/>
        </p:spPr>
        <p:txBody>
          <a:bodyPr wrap="square" rtlCol="0">
            <a:spAutoFit/>
          </a:bodyPr>
          <a:lstStyle/>
          <a:p>
            <a:r>
              <a:rPr lang="en-US" sz="600" b="1" dirty="0" smtClean="0">
                <a:solidFill>
                  <a:schemeClr val="tx2"/>
                </a:solidFill>
                <a:latin typeface="Raleway ExtraBold"/>
              </a:rPr>
              <a:t>18,4 %</a:t>
            </a:r>
            <a:endParaRPr lang="en-US" sz="600" b="1" dirty="0">
              <a:solidFill>
                <a:schemeClr val="tx2"/>
              </a:solidFill>
              <a:latin typeface="Raleway ExtraBold"/>
            </a:endParaRPr>
          </a:p>
        </p:txBody>
      </p:sp>
      <p:sp>
        <p:nvSpPr>
          <p:cNvPr id="46" name="TextBox 45"/>
          <p:cNvSpPr txBox="1"/>
          <p:nvPr/>
        </p:nvSpPr>
        <p:spPr>
          <a:xfrm>
            <a:off x="5473783" y="1684269"/>
            <a:ext cx="436233" cy="184666"/>
          </a:xfrm>
          <a:prstGeom prst="rect">
            <a:avLst/>
          </a:prstGeom>
          <a:noFill/>
        </p:spPr>
        <p:txBody>
          <a:bodyPr wrap="square" rtlCol="0">
            <a:spAutoFit/>
          </a:bodyPr>
          <a:lstStyle/>
          <a:p>
            <a:r>
              <a:rPr lang="en-US" sz="600" b="1" dirty="0" smtClean="0">
                <a:solidFill>
                  <a:schemeClr val="tx2"/>
                </a:solidFill>
                <a:latin typeface="Raleway ExtraBold"/>
              </a:rPr>
              <a:t>60,6</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47" name="TextBox 46"/>
          <p:cNvSpPr txBox="1"/>
          <p:nvPr/>
        </p:nvSpPr>
        <p:spPr>
          <a:xfrm>
            <a:off x="2685345" y="3392292"/>
            <a:ext cx="436233" cy="184666"/>
          </a:xfrm>
          <a:prstGeom prst="rect">
            <a:avLst/>
          </a:prstGeom>
          <a:noFill/>
        </p:spPr>
        <p:txBody>
          <a:bodyPr wrap="square" rtlCol="0">
            <a:spAutoFit/>
          </a:bodyPr>
          <a:lstStyle/>
          <a:p>
            <a:r>
              <a:rPr lang="en-US" sz="600" b="1" dirty="0" smtClean="0">
                <a:solidFill>
                  <a:schemeClr val="tx2"/>
                </a:solidFill>
                <a:latin typeface="Raleway ExtraBold"/>
              </a:rPr>
              <a:t>23,7</a:t>
            </a:r>
            <a:r>
              <a:rPr lang="en-US" sz="600" b="1" spc="-300" dirty="0" smtClean="0">
                <a:solidFill>
                  <a:schemeClr val="tx2"/>
                </a:solidFill>
                <a:latin typeface="Raleway ExtraBold"/>
              </a:rPr>
              <a:t> %</a:t>
            </a:r>
            <a:endParaRPr lang="en-US" sz="600" b="1" spc="-300" dirty="0">
              <a:solidFill>
                <a:schemeClr val="tx2"/>
              </a:solidFill>
              <a:latin typeface="Raleway ExtraBold"/>
            </a:endParaRPr>
          </a:p>
        </p:txBody>
      </p:sp>
      <p:sp>
        <p:nvSpPr>
          <p:cNvPr id="48" name="TextBox 47"/>
          <p:cNvSpPr txBox="1"/>
          <p:nvPr/>
        </p:nvSpPr>
        <p:spPr>
          <a:xfrm>
            <a:off x="2669278" y="3770717"/>
            <a:ext cx="436233" cy="184666"/>
          </a:xfrm>
          <a:prstGeom prst="rect">
            <a:avLst/>
          </a:prstGeom>
          <a:noFill/>
        </p:spPr>
        <p:txBody>
          <a:bodyPr wrap="square" rtlCol="0">
            <a:spAutoFit/>
          </a:bodyPr>
          <a:lstStyle/>
          <a:p>
            <a:r>
              <a:rPr lang="en-US" sz="600" b="1" dirty="0" smtClean="0">
                <a:solidFill>
                  <a:schemeClr val="tx2"/>
                </a:solidFill>
                <a:latin typeface="Raleway ExtraBold"/>
              </a:rPr>
              <a:t>4,8</a:t>
            </a:r>
            <a:r>
              <a:rPr lang="en-US" sz="600" b="1" spc="-300" dirty="0">
                <a:solidFill>
                  <a:schemeClr val="tx2"/>
                </a:solidFill>
                <a:latin typeface="Raleway ExtraBold"/>
              </a:rPr>
              <a:t> </a:t>
            </a:r>
            <a:r>
              <a:rPr lang="en-US" sz="600" b="1" spc="-300" dirty="0" smtClean="0">
                <a:solidFill>
                  <a:schemeClr val="tx2"/>
                </a:solidFill>
                <a:latin typeface="Raleway ExtraBold"/>
              </a:rPr>
              <a:t>%</a:t>
            </a:r>
            <a:endParaRPr lang="en-US" sz="600" b="1" spc="-300" dirty="0">
              <a:solidFill>
                <a:schemeClr val="tx2"/>
              </a:solidFill>
              <a:latin typeface="Raleway ExtraBold"/>
            </a:endParaRPr>
          </a:p>
        </p:txBody>
      </p:sp>
      <p:sp>
        <p:nvSpPr>
          <p:cNvPr id="49" name="TextBox 48"/>
          <p:cNvSpPr txBox="1"/>
          <p:nvPr/>
        </p:nvSpPr>
        <p:spPr>
          <a:xfrm>
            <a:off x="2459547" y="3865234"/>
            <a:ext cx="436233" cy="184666"/>
          </a:xfrm>
          <a:prstGeom prst="rect">
            <a:avLst/>
          </a:prstGeom>
          <a:noFill/>
        </p:spPr>
        <p:txBody>
          <a:bodyPr wrap="square" rtlCol="0">
            <a:spAutoFit/>
          </a:bodyPr>
          <a:lstStyle/>
          <a:p>
            <a:r>
              <a:rPr lang="en-US" sz="600" b="1" dirty="0" smtClean="0">
                <a:solidFill>
                  <a:schemeClr val="tx2"/>
                </a:solidFill>
                <a:latin typeface="Raleway ExtraBold"/>
              </a:rPr>
              <a:t>9,5</a:t>
            </a:r>
            <a:r>
              <a:rPr lang="en-US" sz="600" b="1" spc="-300" dirty="0">
                <a:solidFill>
                  <a:schemeClr val="tx2"/>
                </a:solidFill>
                <a:latin typeface="Raleway ExtraBold"/>
              </a:rPr>
              <a:t> </a:t>
            </a:r>
            <a:r>
              <a:rPr lang="en-US" sz="600" b="1" spc="-300" dirty="0" smtClean="0">
                <a:solidFill>
                  <a:schemeClr val="tx2"/>
                </a:solidFill>
                <a:latin typeface="Raleway ExtraBold"/>
              </a:rPr>
              <a:t>%</a:t>
            </a:r>
            <a:endParaRPr lang="en-US" sz="600" b="1" spc="-300" dirty="0">
              <a:solidFill>
                <a:schemeClr val="tx2"/>
              </a:solidFill>
              <a:latin typeface="Raleway ExtraBold"/>
            </a:endParaRPr>
          </a:p>
        </p:txBody>
      </p:sp>
      <p:sp>
        <p:nvSpPr>
          <p:cNvPr id="50" name="TextBox 49"/>
          <p:cNvSpPr txBox="1"/>
          <p:nvPr/>
        </p:nvSpPr>
        <p:spPr>
          <a:xfrm>
            <a:off x="2046406" y="3403030"/>
            <a:ext cx="436233" cy="184666"/>
          </a:xfrm>
          <a:prstGeom prst="rect">
            <a:avLst/>
          </a:prstGeom>
          <a:noFill/>
        </p:spPr>
        <p:txBody>
          <a:bodyPr wrap="square" rtlCol="0">
            <a:spAutoFit/>
          </a:bodyPr>
          <a:lstStyle/>
          <a:p>
            <a:r>
              <a:rPr lang="en-US" sz="600" b="1" dirty="0" smtClean="0">
                <a:solidFill>
                  <a:schemeClr val="tx2"/>
                </a:solidFill>
                <a:latin typeface="Raleway ExtraBold"/>
              </a:rPr>
              <a:t>62,1</a:t>
            </a:r>
            <a:r>
              <a:rPr lang="en-US" sz="600" b="1" spc="-150" dirty="0" smtClean="0">
                <a:solidFill>
                  <a:schemeClr val="tx2"/>
                </a:solidFill>
                <a:latin typeface="Raleway ExtraBold"/>
              </a:rPr>
              <a:t> </a:t>
            </a:r>
            <a:r>
              <a:rPr lang="en-US" sz="600" b="1" spc="-300" dirty="0" smtClean="0">
                <a:solidFill>
                  <a:schemeClr val="tx2"/>
                </a:solidFill>
                <a:latin typeface="Raleway ExtraBold"/>
              </a:rPr>
              <a:t>%</a:t>
            </a:r>
            <a:endParaRPr lang="en-US" sz="600" b="1" spc="-300" dirty="0">
              <a:solidFill>
                <a:schemeClr val="tx2"/>
              </a:solidFill>
              <a:latin typeface="Raleway ExtraBold"/>
            </a:endParaRPr>
          </a:p>
        </p:txBody>
      </p:sp>
      <p:sp>
        <p:nvSpPr>
          <p:cNvPr id="51" name="TextBox 50"/>
          <p:cNvSpPr txBox="1"/>
          <p:nvPr/>
        </p:nvSpPr>
        <p:spPr>
          <a:xfrm>
            <a:off x="4268666" y="3310697"/>
            <a:ext cx="436233" cy="184666"/>
          </a:xfrm>
          <a:prstGeom prst="rect">
            <a:avLst/>
          </a:prstGeom>
          <a:noFill/>
        </p:spPr>
        <p:txBody>
          <a:bodyPr wrap="square" rtlCol="0">
            <a:spAutoFit/>
          </a:bodyPr>
          <a:lstStyle/>
          <a:p>
            <a:r>
              <a:rPr lang="en-US" sz="600" b="1" dirty="0" smtClean="0">
                <a:solidFill>
                  <a:schemeClr val="tx2"/>
                </a:solidFill>
                <a:latin typeface="Raleway ExtraBold"/>
              </a:rPr>
              <a:t>32,4</a:t>
            </a:r>
            <a:r>
              <a:rPr lang="en-US" sz="600" b="1" spc="-300" dirty="0" smtClean="0">
                <a:solidFill>
                  <a:schemeClr val="tx2"/>
                </a:solidFill>
                <a:latin typeface="Raleway ExtraBold"/>
              </a:rPr>
              <a:t> %</a:t>
            </a:r>
            <a:endParaRPr lang="en-US" sz="600" b="1" spc="-300" dirty="0">
              <a:solidFill>
                <a:schemeClr val="tx2"/>
              </a:solidFill>
              <a:latin typeface="Raleway ExtraBold"/>
            </a:endParaRPr>
          </a:p>
        </p:txBody>
      </p:sp>
      <p:sp>
        <p:nvSpPr>
          <p:cNvPr id="52" name="TextBox 51"/>
          <p:cNvSpPr txBox="1"/>
          <p:nvPr/>
        </p:nvSpPr>
        <p:spPr>
          <a:xfrm>
            <a:off x="3780776" y="3392292"/>
            <a:ext cx="436233" cy="184666"/>
          </a:xfrm>
          <a:prstGeom prst="rect">
            <a:avLst/>
          </a:prstGeom>
          <a:noFill/>
        </p:spPr>
        <p:txBody>
          <a:bodyPr wrap="square" rtlCol="0">
            <a:spAutoFit/>
          </a:bodyPr>
          <a:lstStyle/>
          <a:p>
            <a:r>
              <a:rPr lang="en-US" sz="600" b="1" dirty="0" smtClean="0">
                <a:solidFill>
                  <a:schemeClr val="tx2"/>
                </a:solidFill>
                <a:latin typeface="Raleway ExtraBold"/>
              </a:rPr>
              <a:t>51,9</a:t>
            </a:r>
            <a:r>
              <a:rPr lang="en-US" sz="600" b="1" spc="-150" dirty="0" smtClean="0">
                <a:solidFill>
                  <a:schemeClr val="tx2"/>
                </a:solidFill>
                <a:latin typeface="Raleway ExtraBold"/>
              </a:rPr>
              <a:t> </a:t>
            </a:r>
            <a:r>
              <a:rPr lang="en-US" sz="600" b="1" spc="-300" dirty="0" smtClean="0">
                <a:solidFill>
                  <a:schemeClr val="tx2"/>
                </a:solidFill>
                <a:latin typeface="Raleway ExtraBold"/>
              </a:rPr>
              <a:t>%</a:t>
            </a:r>
            <a:endParaRPr lang="en-US" sz="600" b="1" spc="-300" dirty="0">
              <a:solidFill>
                <a:schemeClr val="tx2"/>
              </a:solidFill>
              <a:latin typeface="Raleway ExtraBold"/>
            </a:endParaRPr>
          </a:p>
        </p:txBody>
      </p:sp>
      <p:sp>
        <p:nvSpPr>
          <p:cNvPr id="53" name="TextBox 52"/>
          <p:cNvSpPr txBox="1"/>
          <p:nvPr/>
        </p:nvSpPr>
        <p:spPr>
          <a:xfrm>
            <a:off x="4213274" y="3842135"/>
            <a:ext cx="436233" cy="184666"/>
          </a:xfrm>
          <a:prstGeom prst="rect">
            <a:avLst/>
          </a:prstGeom>
          <a:noFill/>
        </p:spPr>
        <p:txBody>
          <a:bodyPr wrap="square" rtlCol="0">
            <a:spAutoFit/>
          </a:bodyPr>
          <a:lstStyle/>
          <a:p>
            <a:r>
              <a:rPr lang="en-US" sz="600" b="1" dirty="0" smtClean="0">
                <a:solidFill>
                  <a:schemeClr val="tx2"/>
                </a:solidFill>
                <a:latin typeface="Raleway ExtraBold"/>
              </a:rPr>
              <a:t>10,7</a:t>
            </a:r>
            <a:r>
              <a:rPr lang="en-US" sz="600" b="1" spc="-300" dirty="0" smtClean="0">
                <a:solidFill>
                  <a:schemeClr val="tx2"/>
                </a:solidFill>
                <a:latin typeface="Raleway ExtraBold"/>
              </a:rPr>
              <a:t> %</a:t>
            </a:r>
            <a:endParaRPr lang="en-US" sz="600" b="1" spc="-300" dirty="0">
              <a:solidFill>
                <a:schemeClr val="tx2"/>
              </a:solidFill>
              <a:latin typeface="Raleway ExtraBold"/>
            </a:endParaRPr>
          </a:p>
        </p:txBody>
      </p:sp>
      <p:sp>
        <p:nvSpPr>
          <p:cNvPr id="54" name="TextBox 53"/>
          <p:cNvSpPr txBox="1"/>
          <p:nvPr/>
        </p:nvSpPr>
        <p:spPr>
          <a:xfrm>
            <a:off x="4420225" y="3680817"/>
            <a:ext cx="436233" cy="184666"/>
          </a:xfrm>
          <a:prstGeom prst="rect">
            <a:avLst/>
          </a:prstGeom>
          <a:noFill/>
        </p:spPr>
        <p:txBody>
          <a:bodyPr wrap="square" rtlCol="0">
            <a:spAutoFit/>
          </a:bodyPr>
          <a:lstStyle/>
          <a:p>
            <a:r>
              <a:rPr lang="en-US" sz="600" b="1" dirty="0" smtClean="0">
                <a:solidFill>
                  <a:schemeClr val="tx2"/>
                </a:solidFill>
                <a:latin typeface="Raleway ExtraBold"/>
              </a:rPr>
              <a:t>5,0</a:t>
            </a:r>
            <a:r>
              <a:rPr lang="en-US" sz="600" b="1" spc="-300" dirty="0" smtClean="0">
                <a:solidFill>
                  <a:schemeClr val="tx2"/>
                </a:solidFill>
                <a:latin typeface="Raleway ExtraBold"/>
              </a:rPr>
              <a:t> %</a:t>
            </a:r>
            <a:endParaRPr lang="en-US" sz="600" b="1" spc="-300" dirty="0">
              <a:solidFill>
                <a:schemeClr val="tx2"/>
              </a:solidFill>
              <a:latin typeface="Raleway ExtraBold"/>
            </a:endParaRPr>
          </a:p>
        </p:txBody>
      </p:sp>
      <p:sp>
        <p:nvSpPr>
          <p:cNvPr id="55" name="TextBox 54"/>
          <p:cNvSpPr txBox="1"/>
          <p:nvPr/>
        </p:nvSpPr>
        <p:spPr>
          <a:xfrm>
            <a:off x="5999109" y="1429200"/>
            <a:ext cx="436233" cy="184666"/>
          </a:xfrm>
          <a:prstGeom prst="rect">
            <a:avLst/>
          </a:prstGeom>
          <a:noFill/>
        </p:spPr>
        <p:txBody>
          <a:bodyPr wrap="square" rtlCol="0">
            <a:spAutoFit/>
          </a:bodyPr>
          <a:lstStyle/>
          <a:p>
            <a:r>
              <a:rPr lang="en-US" sz="600" b="1" dirty="0" smtClean="0">
                <a:solidFill>
                  <a:schemeClr val="tx2"/>
                </a:solidFill>
                <a:latin typeface="Raleway ExtraBold"/>
              </a:rPr>
              <a:t>30,7</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56" name="TextBox 55"/>
          <p:cNvSpPr txBox="1"/>
          <p:nvPr/>
        </p:nvSpPr>
        <p:spPr>
          <a:xfrm>
            <a:off x="6114151" y="1917939"/>
            <a:ext cx="381524" cy="184666"/>
          </a:xfrm>
          <a:prstGeom prst="rect">
            <a:avLst/>
          </a:prstGeom>
          <a:noFill/>
        </p:spPr>
        <p:txBody>
          <a:bodyPr wrap="square" rtlCol="0">
            <a:spAutoFit/>
          </a:bodyPr>
          <a:lstStyle/>
          <a:p>
            <a:r>
              <a:rPr lang="en-US" sz="600" b="1" dirty="0" smtClean="0">
                <a:solidFill>
                  <a:schemeClr val="tx2"/>
                </a:solidFill>
                <a:latin typeface="Raleway ExtraBold"/>
              </a:rPr>
              <a:t>6,7</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57" name="TextBox 56"/>
          <p:cNvSpPr txBox="1"/>
          <p:nvPr/>
        </p:nvSpPr>
        <p:spPr>
          <a:xfrm>
            <a:off x="6451028" y="1929404"/>
            <a:ext cx="381524" cy="184666"/>
          </a:xfrm>
          <a:prstGeom prst="rect">
            <a:avLst/>
          </a:prstGeom>
          <a:noFill/>
        </p:spPr>
        <p:txBody>
          <a:bodyPr wrap="square" rtlCol="0">
            <a:spAutoFit/>
          </a:bodyPr>
          <a:lstStyle/>
          <a:p>
            <a:r>
              <a:rPr lang="en-US" sz="600" b="1" dirty="0" smtClean="0">
                <a:solidFill>
                  <a:schemeClr val="tx2"/>
                </a:solidFill>
                <a:latin typeface="Raleway ExtraBold"/>
              </a:rPr>
              <a:t>2,0</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58" name="TextBox 57"/>
          <p:cNvSpPr txBox="1"/>
          <p:nvPr/>
        </p:nvSpPr>
        <p:spPr>
          <a:xfrm>
            <a:off x="7174227" y="1671354"/>
            <a:ext cx="419626" cy="184666"/>
          </a:xfrm>
          <a:prstGeom prst="rect">
            <a:avLst/>
          </a:prstGeom>
          <a:noFill/>
        </p:spPr>
        <p:txBody>
          <a:bodyPr wrap="square" rtlCol="0">
            <a:spAutoFit/>
          </a:bodyPr>
          <a:lstStyle/>
          <a:p>
            <a:r>
              <a:rPr lang="en-US" sz="600" b="1" dirty="0" smtClean="0">
                <a:solidFill>
                  <a:schemeClr val="tx2"/>
                </a:solidFill>
                <a:latin typeface="Raleway ExtraBold"/>
              </a:rPr>
              <a:t>51,0</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59" name="TextBox 58"/>
          <p:cNvSpPr txBox="1"/>
          <p:nvPr/>
        </p:nvSpPr>
        <p:spPr>
          <a:xfrm>
            <a:off x="7727577" y="1671354"/>
            <a:ext cx="419626" cy="184666"/>
          </a:xfrm>
          <a:prstGeom prst="rect">
            <a:avLst/>
          </a:prstGeom>
          <a:noFill/>
        </p:spPr>
        <p:txBody>
          <a:bodyPr wrap="square" rtlCol="0">
            <a:spAutoFit/>
          </a:bodyPr>
          <a:lstStyle/>
          <a:p>
            <a:r>
              <a:rPr lang="en-US" sz="600" b="1" dirty="0" smtClean="0">
                <a:solidFill>
                  <a:schemeClr val="tx2"/>
                </a:solidFill>
                <a:latin typeface="Raleway ExtraBold"/>
              </a:rPr>
              <a:t>42,3</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0" name="TextBox 59"/>
          <p:cNvSpPr txBox="1"/>
          <p:nvPr/>
        </p:nvSpPr>
        <p:spPr>
          <a:xfrm>
            <a:off x="7577899" y="2116987"/>
            <a:ext cx="419626" cy="184666"/>
          </a:xfrm>
          <a:prstGeom prst="rect">
            <a:avLst/>
          </a:prstGeom>
          <a:noFill/>
        </p:spPr>
        <p:txBody>
          <a:bodyPr wrap="square" rtlCol="0">
            <a:spAutoFit/>
          </a:bodyPr>
          <a:lstStyle/>
          <a:p>
            <a:r>
              <a:rPr lang="en-US" sz="600" b="1" dirty="0" smtClean="0">
                <a:solidFill>
                  <a:schemeClr val="tx2"/>
                </a:solidFill>
                <a:latin typeface="Raleway ExtraBold"/>
              </a:rPr>
              <a:t>3,4</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2" name="TextBox 61"/>
          <p:cNvSpPr txBox="1"/>
          <p:nvPr/>
        </p:nvSpPr>
        <p:spPr>
          <a:xfrm>
            <a:off x="5490390" y="3392622"/>
            <a:ext cx="419626" cy="184666"/>
          </a:xfrm>
          <a:prstGeom prst="rect">
            <a:avLst/>
          </a:prstGeom>
          <a:noFill/>
        </p:spPr>
        <p:txBody>
          <a:bodyPr wrap="square" rtlCol="0">
            <a:spAutoFit/>
          </a:bodyPr>
          <a:lstStyle/>
          <a:p>
            <a:r>
              <a:rPr lang="en-US" sz="600" b="1" dirty="0" smtClean="0">
                <a:solidFill>
                  <a:schemeClr val="tx2"/>
                </a:solidFill>
                <a:latin typeface="Raleway ExtraBold"/>
              </a:rPr>
              <a:t>51,6</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3" name="TextBox 62"/>
          <p:cNvSpPr txBox="1"/>
          <p:nvPr/>
        </p:nvSpPr>
        <p:spPr>
          <a:xfrm>
            <a:off x="5999109" y="3310697"/>
            <a:ext cx="419626" cy="184666"/>
          </a:xfrm>
          <a:prstGeom prst="rect">
            <a:avLst/>
          </a:prstGeom>
          <a:noFill/>
        </p:spPr>
        <p:txBody>
          <a:bodyPr wrap="square" rtlCol="0">
            <a:spAutoFit/>
          </a:bodyPr>
          <a:lstStyle/>
          <a:p>
            <a:r>
              <a:rPr lang="en-US" sz="600" b="1" dirty="0" smtClean="0">
                <a:solidFill>
                  <a:schemeClr val="tx2"/>
                </a:solidFill>
                <a:latin typeface="Raleway ExtraBold"/>
              </a:rPr>
              <a:t>38,3</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4" name="TextBox 63"/>
          <p:cNvSpPr txBox="1"/>
          <p:nvPr/>
        </p:nvSpPr>
        <p:spPr>
          <a:xfrm>
            <a:off x="6063438" y="3777274"/>
            <a:ext cx="419626" cy="184666"/>
          </a:xfrm>
          <a:prstGeom prst="rect">
            <a:avLst/>
          </a:prstGeom>
          <a:noFill/>
        </p:spPr>
        <p:txBody>
          <a:bodyPr wrap="square" rtlCol="0">
            <a:spAutoFit/>
          </a:bodyPr>
          <a:lstStyle/>
          <a:p>
            <a:r>
              <a:rPr lang="en-US" sz="600" b="1" dirty="0" smtClean="0">
                <a:solidFill>
                  <a:schemeClr val="tx2"/>
                </a:solidFill>
                <a:latin typeface="Raleway ExtraBold"/>
              </a:rPr>
              <a:t>2,9</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5" name="TextBox 64"/>
          <p:cNvSpPr txBox="1"/>
          <p:nvPr/>
        </p:nvSpPr>
        <p:spPr>
          <a:xfrm>
            <a:off x="5898470" y="3881461"/>
            <a:ext cx="419626" cy="184666"/>
          </a:xfrm>
          <a:prstGeom prst="rect">
            <a:avLst/>
          </a:prstGeom>
          <a:noFill/>
        </p:spPr>
        <p:txBody>
          <a:bodyPr wrap="square" rtlCol="0">
            <a:spAutoFit/>
          </a:bodyPr>
          <a:lstStyle/>
          <a:p>
            <a:r>
              <a:rPr lang="en-US" sz="600" b="1" dirty="0" smtClean="0">
                <a:solidFill>
                  <a:schemeClr val="tx2"/>
                </a:solidFill>
                <a:latin typeface="Raleway ExtraBold"/>
              </a:rPr>
              <a:t>7,2</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6" name="TextBox 65"/>
          <p:cNvSpPr txBox="1"/>
          <p:nvPr/>
        </p:nvSpPr>
        <p:spPr>
          <a:xfrm>
            <a:off x="7593853" y="3840637"/>
            <a:ext cx="419626" cy="184666"/>
          </a:xfrm>
          <a:prstGeom prst="rect">
            <a:avLst/>
          </a:prstGeom>
          <a:noFill/>
        </p:spPr>
        <p:txBody>
          <a:bodyPr wrap="square" rtlCol="0">
            <a:spAutoFit/>
          </a:bodyPr>
          <a:lstStyle/>
          <a:p>
            <a:r>
              <a:rPr lang="en-US" sz="600" b="1" dirty="0" smtClean="0">
                <a:solidFill>
                  <a:schemeClr val="tx2"/>
                </a:solidFill>
                <a:latin typeface="Raleway ExtraBold"/>
              </a:rPr>
              <a:t>10,3</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7" name="TextBox 66"/>
          <p:cNvSpPr txBox="1"/>
          <p:nvPr/>
        </p:nvSpPr>
        <p:spPr>
          <a:xfrm>
            <a:off x="7803666" y="3744569"/>
            <a:ext cx="419626" cy="184666"/>
          </a:xfrm>
          <a:prstGeom prst="rect">
            <a:avLst/>
          </a:prstGeom>
          <a:noFill/>
        </p:spPr>
        <p:txBody>
          <a:bodyPr wrap="square" rtlCol="0">
            <a:spAutoFit/>
          </a:bodyPr>
          <a:lstStyle/>
          <a:p>
            <a:r>
              <a:rPr lang="en-US" sz="600" b="1" dirty="0" smtClean="0">
                <a:solidFill>
                  <a:schemeClr val="tx2"/>
                </a:solidFill>
                <a:latin typeface="Raleway ExtraBold"/>
              </a:rPr>
              <a:t>2,2</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8" name="TextBox 67"/>
          <p:cNvSpPr txBox="1"/>
          <p:nvPr/>
        </p:nvSpPr>
        <p:spPr>
          <a:xfrm>
            <a:off x="7727577" y="3310697"/>
            <a:ext cx="419626" cy="184666"/>
          </a:xfrm>
          <a:prstGeom prst="rect">
            <a:avLst/>
          </a:prstGeom>
          <a:noFill/>
        </p:spPr>
        <p:txBody>
          <a:bodyPr wrap="square" rtlCol="0">
            <a:spAutoFit/>
          </a:bodyPr>
          <a:lstStyle/>
          <a:p>
            <a:r>
              <a:rPr lang="en-US" sz="600" b="1" dirty="0" smtClean="0">
                <a:solidFill>
                  <a:schemeClr val="tx2"/>
                </a:solidFill>
                <a:latin typeface="Raleway ExtraBold"/>
              </a:rPr>
              <a:t>34,1</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sp>
        <p:nvSpPr>
          <p:cNvPr id="69" name="TextBox 68"/>
          <p:cNvSpPr txBox="1"/>
          <p:nvPr/>
        </p:nvSpPr>
        <p:spPr>
          <a:xfrm>
            <a:off x="7174227" y="3388931"/>
            <a:ext cx="419626" cy="184666"/>
          </a:xfrm>
          <a:prstGeom prst="rect">
            <a:avLst/>
          </a:prstGeom>
          <a:noFill/>
        </p:spPr>
        <p:txBody>
          <a:bodyPr wrap="square" rtlCol="0">
            <a:spAutoFit/>
          </a:bodyPr>
          <a:lstStyle/>
          <a:p>
            <a:r>
              <a:rPr lang="en-US" sz="600" b="1" dirty="0" smtClean="0">
                <a:solidFill>
                  <a:schemeClr val="tx2"/>
                </a:solidFill>
                <a:latin typeface="Raleway ExtraBold"/>
              </a:rPr>
              <a:t>53,4</a:t>
            </a:r>
            <a:r>
              <a:rPr lang="en-US" sz="600" b="1" spc="-300" dirty="0" smtClean="0">
                <a:solidFill>
                  <a:schemeClr val="tx2"/>
                </a:solidFill>
                <a:latin typeface="Raleway ExtraBold"/>
              </a:rPr>
              <a:t> </a:t>
            </a:r>
            <a:r>
              <a:rPr lang="en-US" sz="600" b="1" dirty="0" smtClean="0">
                <a:solidFill>
                  <a:schemeClr val="tx2"/>
                </a:solidFill>
                <a:latin typeface="Raleway ExtraBold"/>
              </a:rPr>
              <a:t>%</a:t>
            </a:r>
            <a:endParaRPr lang="en-US" sz="600" b="1" dirty="0">
              <a:solidFill>
                <a:schemeClr val="tx2"/>
              </a:solidFill>
              <a:latin typeface="Raleway ExtraBold"/>
            </a:endParaRPr>
          </a:p>
        </p:txBody>
      </p:sp>
      <p:pic>
        <p:nvPicPr>
          <p:cNvPr id="83" name="Picture 82"/>
          <p:cNvPicPr>
            <a:picLocks noChangeAspect="1"/>
          </p:cNvPicPr>
          <p:nvPr/>
        </p:nvPicPr>
        <p:blipFill>
          <a:blip r:embed="rId4"/>
          <a:stretch>
            <a:fillRect/>
          </a:stretch>
        </p:blipFill>
        <p:spPr>
          <a:xfrm>
            <a:off x="7763017" y="4768510"/>
            <a:ext cx="814028" cy="205217"/>
          </a:xfrm>
          <a:prstGeom prst="rect">
            <a:avLst/>
          </a:prstGeom>
        </p:spPr>
      </p:pic>
      <p:sp>
        <p:nvSpPr>
          <p:cNvPr id="70" name="Rectangle 69"/>
          <p:cNvSpPr/>
          <p:nvPr/>
        </p:nvSpPr>
        <p:spPr>
          <a:xfrm>
            <a:off x="523695" y="502490"/>
            <a:ext cx="2752254" cy="1171603"/>
          </a:xfrm>
          <a:prstGeom prst="rect">
            <a:avLst/>
          </a:prstGeom>
        </p:spPr>
        <p:txBody>
          <a:bodyPr wrap="square">
            <a:spAutoFit/>
          </a:bodyPr>
          <a:lstStyle/>
          <a:p>
            <a:pPr>
              <a:lnSpc>
                <a:spcPct val="110000"/>
              </a:lnSpc>
            </a:pPr>
            <a:r>
              <a:rPr lang="en-US" sz="1600" u="sng" dirty="0" err="1" smtClean="0">
                <a:solidFill>
                  <a:schemeClr val="tx2"/>
                </a:solidFill>
                <a:latin typeface="Raleway ExtraBold"/>
                <a:cs typeface="Raleway ExtraBold"/>
              </a:rPr>
              <a:t>Répartition</a:t>
            </a:r>
            <a:r>
              <a:rPr lang="en-US" sz="1600" u="sng" dirty="0" smtClean="0">
                <a:solidFill>
                  <a:schemeClr val="tx2"/>
                </a:solidFill>
                <a:latin typeface="Raleway ExtraBold"/>
                <a:cs typeface="Raleway ExtraBold"/>
              </a:rPr>
              <a:t> des </a:t>
            </a:r>
            <a:r>
              <a:rPr lang="en-US" sz="1600" u="sng" dirty="0" err="1" smtClean="0">
                <a:solidFill>
                  <a:schemeClr val="tx2"/>
                </a:solidFill>
                <a:latin typeface="Raleway ExtraBold"/>
                <a:cs typeface="Raleway ExtraBold"/>
              </a:rPr>
              <a:t>enfants</a:t>
            </a:r>
            <a:r>
              <a:rPr lang="en-US" sz="1600" u="sng" dirty="0" smtClean="0">
                <a:solidFill>
                  <a:schemeClr val="tx2"/>
                </a:solidFill>
                <a:latin typeface="Raleway ExtraBold"/>
                <a:cs typeface="Raleway ExtraBold"/>
              </a:rPr>
              <a:t> en 2003 et en 2014 </a:t>
            </a:r>
            <a:r>
              <a:rPr lang="en-US" sz="1600" u="sng" dirty="0" err="1" smtClean="0">
                <a:solidFill>
                  <a:schemeClr val="tx2"/>
                </a:solidFill>
                <a:latin typeface="Raleway ExtraBold"/>
                <a:cs typeface="Raleway ExtraBold"/>
              </a:rPr>
              <a:t>selon</a:t>
            </a:r>
            <a:r>
              <a:rPr lang="en-US" sz="1600" u="sng" dirty="0" smtClean="0">
                <a:solidFill>
                  <a:schemeClr val="tx2"/>
                </a:solidFill>
                <a:latin typeface="Raleway ExtraBold"/>
                <a:cs typeface="Raleway ExtraBold"/>
              </a:rPr>
              <a:t> la </a:t>
            </a: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du service </a:t>
            </a:r>
          </a:p>
          <a:p>
            <a:pPr>
              <a:lnSpc>
                <a:spcPct val="110000"/>
              </a:lnSpc>
            </a:pPr>
            <a:r>
              <a:rPr lang="en-US" sz="1600" u="sng" dirty="0" smtClean="0">
                <a:solidFill>
                  <a:schemeClr val="tx2"/>
                </a:solidFill>
                <a:latin typeface="Raleway ExtraBold"/>
                <a:cs typeface="Raleway ExtraBold"/>
              </a:rPr>
              <a:t>de </a:t>
            </a:r>
            <a:r>
              <a:rPr lang="en-US" sz="1600" u="sng" dirty="0" err="1" smtClean="0">
                <a:solidFill>
                  <a:schemeClr val="tx2"/>
                </a:solidFill>
                <a:latin typeface="Raleway ExtraBold"/>
                <a:cs typeface="Raleway ExtraBold"/>
              </a:rPr>
              <a:t>garde</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éducatif</a:t>
            </a:r>
            <a:endParaRPr lang="en-US" sz="1600" u="sng" dirty="0">
              <a:solidFill>
                <a:schemeClr val="tx2"/>
              </a:solidFill>
              <a:latin typeface="Raleway ExtraBold"/>
              <a:cs typeface="Raleway ExtraBold"/>
            </a:endParaRPr>
          </a:p>
        </p:txBody>
      </p:sp>
      <p:sp>
        <p:nvSpPr>
          <p:cNvPr id="71" name="TextBox 7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0206200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3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TextBox 4"/>
          <p:cNvSpPr txBox="1"/>
          <p:nvPr/>
        </p:nvSpPr>
        <p:spPr>
          <a:xfrm>
            <a:off x="893561" y="1890109"/>
            <a:ext cx="2765974" cy="1564531"/>
          </a:xfrm>
          <a:prstGeom prst="rect">
            <a:avLst/>
          </a:prstGeom>
          <a:noFill/>
        </p:spPr>
        <p:txBody>
          <a:bodyPr wrap="square" rtlCol="0">
            <a:spAutoFit/>
          </a:bodyPr>
          <a:lstStyle/>
          <a:p>
            <a:pPr>
              <a:lnSpc>
                <a:spcPct val="120000"/>
              </a:lnSpc>
            </a:pPr>
            <a:r>
              <a:rPr lang="en-US" sz="1000" dirty="0" err="1">
                <a:latin typeface="Raleway"/>
                <a:cs typeface="Raleway"/>
              </a:rPr>
              <a:t>Globalement</a:t>
            </a:r>
            <a:r>
              <a:rPr lang="en-US" sz="1000" dirty="0">
                <a:latin typeface="Raleway"/>
                <a:cs typeface="Raleway"/>
              </a:rPr>
              <a:t>, la </a:t>
            </a:r>
            <a:r>
              <a:rPr lang="en-US" sz="1000" dirty="0" err="1">
                <a:latin typeface="Raleway"/>
                <a:cs typeface="Raleway"/>
              </a:rPr>
              <a:t>qualité</a:t>
            </a:r>
            <a:r>
              <a:rPr lang="en-US" sz="1000" dirty="0">
                <a:latin typeface="Raleway"/>
                <a:cs typeface="Raleway"/>
              </a:rPr>
              <a:t> des </a:t>
            </a:r>
            <a:r>
              <a:rPr lang="en-US" sz="1000" dirty="0" err="1">
                <a:latin typeface="Raleway"/>
                <a:cs typeface="Raleway"/>
              </a:rPr>
              <a:t>pouponnières</a:t>
            </a:r>
            <a:r>
              <a:rPr lang="en-US" sz="1000" dirty="0">
                <a:latin typeface="Raleway"/>
                <a:cs typeface="Raleway"/>
              </a:rPr>
              <a:t> des CPE </a:t>
            </a:r>
            <a:r>
              <a:rPr lang="en-US" sz="1000" dirty="0" err="1">
                <a:latin typeface="Raleway"/>
                <a:cs typeface="Raleway"/>
              </a:rPr>
              <a:t>n’a</a:t>
            </a:r>
            <a:r>
              <a:rPr lang="en-US" sz="1000" dirty="0">
                <a:latin typeface="Raleway"/>
                <a:cs typeface="Raleway"/>
              </a:rPr>
              <a:t> pas </a:t>
            </a:r>
            <a:r>
              <a:rPr lang="en-US" sz="1000" dirty="0" err="1">
                <a:latin typeface="Raleway"/>
                <a:cs typeface="Raleway"/>
              </a:rPr>
              <a:t>changé</a:t>
            </a:r>
            <a:r>
              <a:rPr lang="en-US" sz="1000" dirty="0">
                <a:latin typeface="Raleway"/>
                <a:cs typeface="Raleway"/>
              </a:rPr>
              <a:t> entre 2003 et 2014. La </a:t>
            </a:r>
            <a:r>
              <a:rPr lang="en-US" sz="1000" dirty="0" err="1">
                <a:latin typeface="Raleway"/>
                <a:cs typeface="Raleway"/>
              </a:rPr>
              <a:t>qualité</a:t>
            </a:r>
            <a:r>
              <a:rPr lang="en-US" sz="1000" dirty="0">
                <a:latin typeface="Raleway"/>
                <a:cs typeface="Raleway"/>
              </a:rPr>
              <a:t> de </a:t>
            </a:r>
            <a:r>
              <a:rPr lang="en-US" sz="1000" dirty="0" err="1">
                <a:latin typeface="Raleway"/>
                <a:cs typeface="Raleway"/>
              </a:rPr>
              <a:t>ces</a:t>
            </a:r>
            <a:r>
              <a:rPr lang="en-US" sz="1000" dirty="0">
                <a:latin typeface="Raleway"/>
                <a:cs typeface="Raleway"/>
              </a:rPr>
              <a:t> </a:t>
            </a:r>
            <a:r>
              <a:rPr lang="en-US" sz="1000" dirty="0" err="1">
                <a:latin typeface="Raleway"/>
                <a:cs typeface="Raleway"/>
              </a:rPr>
              <a:t>dernières</a:t>
            </a:r>
            <a:r>
              <a:rPr lang="en-US" sz="1000" dirty="0">
                <a:latin typeface="Raleway"/>
                <a:cs typeface="Raleway"/>
              </a:rPr>
              <a:t> </a:t>
            </a:r>
            <a:r>
              <a:rPr lang="en-US" sz="1000" dirty="0" err="1">
                <a:latin typeface="Raleway"/>
                <a:cs typeface="Raleway"/>
              </a:rPr>
              <a:t>était</a:t>
            </a:r>
            <a:r>
              <a:rPr lang="en-US" sz="1000" dirty="0">
                <a:latin typeface="Raleway"/>
                <a:cs typeface="Raleway"/>
              </a:rPr>
              <a:t> bonne </a:t>
            </a:r>
            <a:r>
              <a:rPr lang="en-US" sz="1000" dirty="0" err="1">
                <a:latin typeface="Raleway"/>
                <a:cs typeface="Raleway"/>
              </a:rPr>
              <a:t>dans</a:t>
            </a:r>
            <a:r>
              <a:rPr lang="en-US" sz="1000" dirty="0">
                <a:latin typeface="Raleway"/>
                <a:cs typeface="Raleway"/>
              </a:rPr>
              <a:t> les </a:t>
            </a:r>
            <a:r>
              <a:rPr lang="en-US" sz="1000" dirty="0" err="1">
                <a:latin typeface="Raleway"/>
                <a:cs typeface="Raleway"/>
              </a:rPr>
              <a:t>deux</a:t>
            </a:r>
            <a:r>
              <a:rPr lang="en-US" sz="1000" dirty="0">
                <a:latin typeface="Raleway"/>
                <a:cs typeface="Raleway"/>
              </a:rPr>
              <a:t> </a:t>
            </a:r>
            <a:r>
              <a:rPr lang="en-US" sz="1000" dirty="0" err="1">
                <a:latin typeface="Raleway"/>
                <a:cs typeface="Raleway"/>
              </a:rPr>
              <a:t>éditions</a:t>
            </a:r>
            <a:r>
              <a:rPr lang="en-US" sz="1000" dirty="0">
                <a:latin typeface="Raleway"/>
                <a:cs typeface="Raleway"/>
              </a:rPr>
              <a:t> de </a:t>
            </a:r>
            <a:r>
              <a:rPr lang="en-US" sz="1000" dirty="0" err="1">
                <a:latin typeface="Raleway"/>
                <a:cs typeface="Raleway"/>
              </a:rPr>
              <a:t>l’enquête</a:t>
            </a:r>
            <a:r>
              <a:rPr lang="en-US" sz="1000" dirty="0">
                <a:latin typeface="Raleway"/>
                <a:cs typeface="Raleway"/>
              </a:rPr>
              <a:t>. </a:t>
            </a:r>
            <a:r>
              <a:rPr lang="en-US" sz="1000" dirty="0" smtClean="0">
                <a:latin typeface="Raleway"/>
                <a:cs typeface="Raleway"/>
              </a:rPr>
              <a:t/>
            </a:r>
            <a:br>
              <a:rPr lang="en-US" sz="1000" dirty="0" smtClean="0">
                <a:latin typeface="Raleway"/>
                <a:cs typeface="Raleway"/>
              </a:rPr>
            </a:br>
            <a:r>
              <a:rPr lang="en-US" sz="1000" dirty="0" smtClean="0">
                <a:latin typeface="Raleway"/>
                <a:cs typeface="Raleway"/>
              </a:rPr>
              <a:t>Pour </a:t>
            </a:r>
            <a:r>
              <a:rPr lang="en-US" sz="1000" dirty="0" err="1">
                <a:latin typeface="Raleway"/>
                <a:cs typeface="Raleway"/>
              </a:rPr>
              <a:t>ce</a:t>
            </a:r>
            <a:r>
              <a:rPr lang="en-US" sz="1000" dirty="0">
                <a:latin typeface="Raleway"/>
                <a:cs typeface="Raleway"/>
              </a:rPr>
              <a:t> qui </a:t>
            </a:r>
            <a:r>
              <a:rPr lang="en-US" sz="1000" dirty="0" err="1">
                <a:latin typeface="Raleway"/>
                <a:cs typeface="Raleway"/>
              </a:rPr>
              <a:t>est</a:t>
            </a:r>
            <a:r>
              <a:rPr lang="en-US" sz="1000" dirty="0">
                <a:latin typeface="Raleway"/>
                <a:cs typeface="Raleway"/>
              </a:rPr>
              <a:t> des services </a:t>
            </a:r>
            <a:r>
              <a:rPr lang="en-US" sz="1000" dirty="0" err="1">
                <a:latin typeface="Raleway"/>
                <a:cs typeface="Raleway"/>
              </a:rPr>
              <a:t>reçus</a:t>
            </a:r>
            <a:r>
              <a:rPr lang="en-US" sz="1000" dirty="0">
                <a:latin typeface="Raleway"/>
                <a:cs typeface="Raleway"/>
              </a:rPr>
              <a:t> par les </a:t>
            </a:r>
            <a:r>
              <a:rPr lang="en-US" sz="1000" dirty="0" err="1">
                <a:latin typeface="Raleway"/>
                <a:cs typeface="Raleway"/>
              </a:rPr>
              <a:t>enfants</a:t>
            </a:r>
            <a:r>
              <a:rPr lang="en-US" sz="1000" dirty="0">
                <a:latin typeface="Raleway"/>
                <a:cs typeface="Raleway"/>
              </a:rPr>
              <a:t> de 18 </a:t>
            </a:r>
            <a:r>
              <a:rPr lang="en-US" sz="1000" dirty="0" err="1">
                <a:latin typeface="Raleway"/>
                <a:cs typeface="Raleway"/>
              </a:rPr>
              <a:t>mois</a:t>
            </a:r>
            <a:r>
              <a:rPr lang="en-US" sz="1000" dirty="0">
                <a:latin typeface="Raleway"/>
                <a:cs typeface="Raleway"/>
              </a:rPr>
              <a:t> </a:t>
            </a:r>
            <a:r>
              <a:rPr lang="en-US" sz="1000" dirty="0" err="1">
                <a:latin typeface="Raleway"/>
                <a:cs typeface="Raleway"/>
              </a:rPr>
              <a:t>à</a:t>
            </a:r>
            <a:r>
              <a:rPr lang="en-US" sz="1000" dirty="0">
                <a:latin typeface="Raleway"/>
                <a:cs typeface="Raleway"/>
              </a:rPr>
              <a:t> 5 </a:t>
            </a:r>
            <a:r>
              <a:rPr lang="en-US" sz="1000" dirty="0" err="1">
                <a:latin typeface="Raleway"/>
                <a:cs typeface="Raleway"/>
              </a:rPr>
              <a:t>ans</a:t>
            </a:r>
            <a:r>
              <a:rPr lang="en-US" sz="1000" dirty="0">
                <a:latin typeface="Raleway"/>
                <a:cs typeface="Raleway"/>
              </a:rPr>
              <a:t>, </a:t>
            </a:r>
            <a:r>
              <a:rPr lang="en-US" sz="1000" dirty="0" smtClean="0">
                <a:latin typeface="Raleway"/>
                <a:cs typeface="Raleway"/>
              </a:rPr>
              <a:t>la </a:t>
            </a:r>
            <a:r>
              <a:rPr lang="en-US" sz="1000" dirty="0" err="1">
                <a:latin typeface="Raleway"/>
                <a:cs typeface="Raleway"/>
              </a:rPr>
              <a:t>qualité</a:t>
            </a:r>
            <a:r>
              <a:rPr lang="en-US" sz="1000" dirty="0">
                <a:latin typeface="Raleway"/>
                <a:cs typeface="Raleway"/>
              </a:rPr>
              <a:t> </a:t>
            </a:r>
            <a:r>
              <a:rPr lang="en-US" sz="1000" dirty="0" err="1">
                <a:latin typeface="Raleway"/>
                <a:cs typeface="Raleway"/>
              </a:rPr>
              <a:t>était</a:t>
            </a:r>
            <a:r>
              <a:rPr lang="en-US" sz="1000" dirty="0">
                <a:latin typeface="Raleway"/>
                <a:cs typeface="Raleway"/>
              </a:rPr>
              <a:t> acceptable en 2003. Elle ne </a:t>
            </a:r>
            <a:r>
              <a:rPr lang="en-US" sz="1000" dirty="0" err="1">
                <a:latin typeface="Raleway"/>
                <a:cs typeface="Raleway"/>
              </a:rPr>
              <a:t>s’était</a:t>
            </a:r>
            <a:r>
              <a:rPr lang="en-US" sz="1000" dirty="0">
                <a:latin typeface="Raleway"/>
                <a:cs typeface="Raleway"/>
              </a:rPr>
              <a:t> </a:t>
            </a:r>
            <a:r>
              <a:rPr lang="en-US" sz="1000" dirty="0" err="1">
                <a:latin typeface="Raleway"/>
                <a:cs typeface="Raleway"/>
              </a:rPr>
              <a:t>toutefois</a:t>
            </a:r>
            <a:r>
              <a:rPr lang="en-US" sz="1000" dirty="0">
                <a:latin typeface="Raleway"/>
                <a:cs typeface="Raleway"/>
              </a:rPr>
              <a:t> pas </a:t>
            </a:r>
            <a:r>
              <a:rPr lang="en-US" sz="1000" dirty="0" err="1">
                <a:latin typeface="Raleway"/>
                <a:cs typeface="Raleway"/>
              </a:rPr>
              <a:t>améliorée</a:t>
            </a:r>
            <a:r>
              <a:rPr lang="en-US" sz="1000" dirty="0">
                <a:latin typeface="Raleway"/>
                <a:cs typeface="Raleway"/>
              </a:rPr>
              <a:t> en 2014.</a:t>
            </a:r>
          </a:p>
        </p:txBody>
      </p:sp>
      <p:grpSp>
        <p:nvGrpSpPr>
          <p:cNvPr id="35" name="Group 34"/>
          <p:cNvGrpSpPr/>
          <p:nvPr/>
        </p:nvGrpSpPr>
        <p:grpSpPr>
          <a:xfrm>
            <a:off x="4057138" y="851244"/>
            <a:ext cx="4122285" cy="3645415"/>
            <a:chOff x="4057138" y="755134"/>
            <a:chExt cx="4122285" cy="3645415"/>
          </a:xfrm>
        </p:grpSpPr>
        <p:pic>
          <p:nvPicPr>
            <p:cNvPr id="6" name="Picture 5" descr="D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53303" y="755134"/>
              <a:ext cx="3826120" cy="3427284"/>
            </a:xfrm>
            <a:prstGeom prst="rect">
              <a:avLst/>
            </a:prstGeom>
          </p:spPr>
        </p:pic>
        <p:sp>
          <p:nvSpPr>
            <p:cNvPr id="26" name="TextBox 25"/>
            <p:cNvSpPr txBox="1"/>
            <p:nvPr/>
          </p:nvSpPr>
          <p:spPr>
            <a:xfrm>
              <a:off x="4593687" y="4150976"/>
              <a:ext cx="1543502" cy="246221"/>
            </a:xfrm>
            <a:prstGeom prst="rect">
              <a:avLst/>
            </a:prstGeom>
            <a:noFill/>
          </p:spPr>
          <p:txBody>
            <a:bodyPr wrap="square" rtlCol="0">
              <a:spAutoFit/>
            </a:bodyPr>
            <a:lstStyle/>
            <a:p>
              <a:pPr algn="ctr"/>
              <a:r>
                <a:rPr lang="en-US" sz="1000" b="1" dirty="0">
                  <a:solidFill>
                    <a:schemeClr val="tx1">
                      <a:lumMod val="50000"/>
                      <a:lumOff val="50000"/>
                    </a:schemeClr>
                  </a:solidFill>
                  <a:latin typeface="Raleway ExtraBold"/>
                </a:rPr>
                <a:t>2003</a:t>
              </a:r>
              <a:endParaRPr lang="en-US" sz="800" dirty="0">
                <a:solidFill>
                  <a:schemeClr val="tx1">
                    <a:lumMod val="50000"/>
                    <a:lumOff val="50000"/>
                  </a:schemeClr>
                </a:solidFill>
                <a:latin typeface="Raleway ExtraBold"/>
              </a:endParaRPr>
            </a:p>
          </p:txBody>
        </p:sp>
        <p:sp>
          <p:nvSpPr>
            <p:cNvPr id="27" name="TextBox 26"/>
            <p:cNvSpPr txBox="1"/>
            <p:nvPr/>
          </p:nvSpPr>
          <p:spPr>
            <a:xfrm>
              <a:off x="6430036" y="4154328"/>
              <a:ext cx="1526341" cy="246221"/>
            </a:xfrm>
            <a:prstGeom prst="rect">
              <a:avLst/>
            </a:prstGeom>
            <a:noFill/>
          </p:spPr>
          <p:txBody>
            <a:bodyPr wrap="square" rtlCol="0">
              <a:spAutoFit/>
            </a:bodyPr>
            <a:lstStyle/>
            <a:p>
              <a:pPr algn="ctr"/>
              <a:r>
                <a:rPr lang="en-US" sz="1000" b="1" dirty="0" smtClean="0">
                  <a:solidFill>
                    <a:schemeClr val="tx1">
                      <a:lumMod val="50000"/>
                      <a:lumOff val="50000"/>
                    </a:schemeClr>
                  </a:solidFill>
                  <a:latin typeface="Raleway ExtraBold"/>
                </a:rPr>
                <a:t>2014</a:t>
              </a:r>
              <a:endParaRPr lang="en-US" sz="800" dirty="0">
                <a:solidFill>
                  <a:schemeClr val="tx1">
                    <a:lumMod val="50000"/>
                    <a:lumOff val="50000"/>
                  </a:schemeClr>
                </a:solidFill>
                <a:latin typeface="Raleway ExtraBold"/>
              </a:endParaRPr>
            </a:p>
          </p:txBody>
        </p:sp>
        <p:sp>
          <p:nvSpPr>
            <p:cNvPr id="28" name="TextBox 27"/>
            <p:cNvSpPr txBox="1"/>
            <p:nvPr/>
          </p:nvSpPr>
          <p:spPr>
            <a:xfrm>
              <a:off x="4057138" y="3989256"/>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1,0</a:t>
              </a:r>
              <a:endParaRPr lang="en-US" sz="800" dirty="0">
                <a:solidFill>
                  <a:schemeClr val="tx1">
                    <a:lumMod val="50000"/>
                    <a:lumOff val="50000"/>
                  </a:schemeClr>
                </a:solidFill>
                <a:latin typeface="Raleway ExtraBold"/>
              </a:endParaRPr>
            </a:p>
          </p:txBody>
        </p:sp>
        <p:sp>
          <p:nvSpPr>
            <p:cNvPr id="29" name="TextBox 28"/>
            <p:cNvSpPr txBox="1"/>
            <p:nvPr/>
          </p:nvSpPr>
          <p:spPr>
            <a:xfrm>
              <a:off x="4057138" y="3447061"/>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1,5</a:t>
              </a:r>
              <a:endParaRPr lang="en-US" sz="800" dirty="0">
                <a:solidFill>
                  <a:schemeClr val="tx1">
                    <a:lumMod val="50000"/>
                    <a:lumOff val="50000"/>
                  </a:schemeClr>
                </a:solidFill>
                <a:latin typeface="Raleway ExtraBold"/>
              </a:endParaRPr>
            </a:p>
          </p:txBody>
        </p:sp>
        <p:sp>
          <p:nvSpPr>
            <p:cNvPr id="30" name="TextBox 29"/>
            <p:cNvSpPr txBox="1"/>
            <p:nvPr/>
          </p:nvSpPr>
          <p:spPr>
            <a:xfrm>
              <a:off x="4057138" y="2918604"/>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2,0</a:t>
              </a:r>
              <a:endParaRPr lang="en-US" sz="800" dirty="0">
                <a:solidFill>
                  <a:schemeClr val="tx1">
                    <a:lumMod val="50000"/>
                    <a:lumOff val="50000"/>
                  </a:schemeClr>
                </a:solidFill>
                <a:latin typeface="Raleway ExtraBold"/>
              </a:endParaRPr>
            </a:p>
          </p:txBody>
        </p:sp>
        <p:sp>
          <p:nvSpPr>
            <p:cNvPr id="31" name="TextBox 30"/>
            <p:cNvSpPr txBox="1"/>
            <p:nvPr/>
          </p:nvSpPr>
          <p:spPr>
            <a:xfrm>
              <a:off x="4057138" y="2381432"/>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2,5</a:t>
              </a:r>
              <a:endParaRPr lang="en-US" sz="800" dirty="0">
                <a:solidFill>
                  <a:schemeClr val="tx1">
                    <a:lumMod val="50000"/>
                    <a:lumOff val="50000"/>
                  </a:schemeClr>
                </a:solidFill>
                <a:latin typeface="Raleway ExtraBold"/>
              </a:endParaRPr>
            </a:p>
          </p:txBody>
        </p:sp>
        <p:sp>
          <p:nvSpPr>
            <p:cNvPr id="32" name="TextBox 31"/>
            <p:cNvSpPr txBox="1"/>
            <p:nvPr/>
          </p:nvSpPr>
          <p:spPr>
            <a:xfrm>
              <a:off x="4057138" y="1845973"/>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3,0</a:t>
              </a:r>
              <a:endParaRPr lang="en-US" sz="800" dirty="0">
                <a:solidFill>
                  <a:schemeClr val="tx1">
                    <a:lumMod val="50000"/>
                    <a:lumOff val="50000"/>
                  </a:schemeClr>
                </a:solidFill>
                <a:latin typeface="Raleway ExtraBold"/>
              </a:endParaRPr>
            </a:p>
          </p:txBody>
        </p:sp>
        <p:sp>
          <p:nvSpPr>
            <p:cNvPr id="33" name="TextBox 32"/>
            <p:cNvSpPr txBox="1"/>
            <p:nvPr/>
          </p:nvSpPr>
          <p:spPr>
            <a:xfrm>
              <a:off x="4057138" y="1317377"/>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3,5</a:t>
              </a:r>
              <a:endParaRPr lang="en-US" sz="800" dirty="0">
                <a:solidFill>
                  <a:schemeClr val="tx1">
                    <a:lumMod val="50000"/>
                    <a:lumOff val="50000"/>
                  </a:schemeClr>
                </a:solidFill>
                <a:latin typeface="Raleway ExtraBold"/>
              </a:endParaRPr>
            </a:p>
          </p:txBody>
        </p:sp>
        <p:sp>
          <p:nvSpPr>
            <p:cNvPr id="34" name="TextBox 33"/>
            <p:cNvSpPr txBox="1"/>
            <p:nvPr/>
          </p:nvSpPr>
          <p:spPr>
            <a:xfrm>
              <a:off x="4057138" y="795647"/>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4,0</a:t>
              </a:r>
              <a:endParaRPr lang="en-US" sz="800" dirty="0">
                <a:solidFill>
                  <a:schemeClr val="tx1">
                    <a:lumMod val="50000"/>
                    <a:lumOff val="50000"/>
                  </a:schemeClr>
                </a:solidFill>
                <a:latin typeface="Raleway ExtraBold"/>
              </a:endParaRPr>
            </a:p>
          </p:txBody>
        </p:sp>
      </p:grpSp>
      <p:sp>
        <p:nvSpPr>
          <p:cNvPr id="36" name="TextBox 35"/>
          <p:cNvSpPr txBox="1"/>
          <p:nvPr/>
        </p:nvSpPr>
        <p:spPr>
          <a:xfrm rot="16200000">
            <a:off x="4260259" y="3344945"/>
            <a:ext cx="1543502" cy="246221"/>
          </a:xfrm>
          <a:prstGeom prst="rect">
            <a:avLst/>
          </a:prstGeom>
          <a:noFill/>
        </p:spPr>
        <p:txBody>
          <a:bodyPr wrap="square" rtlCol="0">
            <a:spAutoFit/>
          </a:bodyPr>
          <a:lstStyle/>
          <a:p>
            <a:r>
              <a:rPr lang="en-US" sz="1000" b="1" dirty="0" smtClean="0">
                <a:solidFill>
                  <a:schemeClr val="bg1"/>
                </a:solidFill>
                <a:latin typeface="Raleway ExtraBold"/>
              </a:rPr>
              <a:t>CPE </a:t>
            </a:r>
            <a:r>
              <a:rPr lang="mr-IN" sz="1000" b="1" dirty="0" smtClean="0">
                <a:solidFill>
                  <a:schemeClr val="bg1"/>
                </a:solidFill>
              </a:rPr>
              <a:t>–</a:t>
            </a:r>
            <a:r>
              <a:rPr lang="en-US" sz="1000" b="1" dirty="0" smtClean="0">
                <a:solidFill>
                  <a:schemeClr val="bg1"/>
                </a:solidFill>
                <a:latin typeface="Raleway ExtraBold"/>
              </a:rPr>
              <a:t> </a:t>
            </a:r>
            <a:r>
              <a:rPr lang="en-US" sz="1000" dirty="0" smtClean="0">
                <a:solidFill>
                  <a:schemeClr val="bg1"/>
                </a:solidFill>
                <a:latin typeface="Raleway"/>
                <a:cs typeface="Raleway"/>
              </a:rPr>
              <a:t>0 </a:t>
            </a:r>
            <a:r>
              <a:rPr lang="en-US" sz="1000" dirty="0" err="1" smtClean="0">
                <a:solidFill>
                  <a:schemeClr val="bg1"/>
                </a:solidFill>
                <a:latin typeface="Raleway"/>
                <a:cs typeface="Raleway"/>
              </a:rPr>
              <a:t>à</a:t>
            </a:r>
            <a:r>
              <a:rPr lang="en-US" sz="1000" dirty="0" smtClean="0">
                <a:solidFill>
                  <a:schemeClr val="bg1"/>
                </a:solidFill>
                <a:latin typeface="Raleway"/>
                <a:cs typeface="Raleway"/>
              </a:rPr>
              <a:t> 18 </a:t>
            </a:r>
            <a:r>
              <a:rPr lang="en-US" sz="1000" dirty="0" err="1" smtClean="0">
                <a:solidFill>
                  <a:schemeClr val="bg1"/>
                </a:solidFill>
                <a:latin typeface="Raleway"/>
                <a:cs typeface="Raleway"/>
              </a:rPr>
              <a:t>mois</a:t>
            </a:r>
            <a:r>
              <a:rPr lang="en-US" sz="1000" dirty="0" smtClean="0">
                <a:solidFill>
                  <a:schemeClr val="bg1"/>
                </a:solidFill>
                <a:latin typeface="Raleway"/>
                <a:cs typeface="Raleway"/>
              </a:rPr>
              <a:t> </a:t>
            </a:r>
            <a:endParaRPr lang="en-US" sz="800" dirty="0">
              <a:solidFill>
                <a:schemeClr val="bg1"/>
              </a:solidFill>
              <a:latin typeface="Raleway"/>
              <a:cs typeface="Raleway"/>
            </a:endParaRPr>
          </a:p>
        </p:txBody>
      </p:sp>
      <p:sp>
        <p:nvSpPr>
          <p:cNvPr id="37" name="TextBox 36"/>
          <p:cNvSpPr txBox="1"/>
          <p:nvPr/>
        </p:nvSpPr>
        <p:spPr>
          <a:xfrm rot="16200000">
            <a:off x="4906081" y="3344945"/>
            <a:ext cx="1543502" cy="246221"/>
          </a:xfrm>
          <a:prstGeom prst="rect">
            <a:avLst/>
          </a:prstGeom>
          <a:noFill/>
        </p:spPr>
        <p:txBody>
          <a:bodyPr wrap="square" rtlCol="0">
            <a:spAutoFit/>
          </a:bodyPr>
          <a:lstStyle/>
          <a:p>
            <a:r>
              <a:rPr lang="en-US" sz="1000" b="1" dirty="0" smtClean="0">
                <a:solidFill>
                  <a:schemeClr val="bg1"/>
                </a:solidFill>
                <a:latin typeface="Raleway ExtraBold"/>
              </a:rPr>
              <a:t>CPE </a:t>
            </a:r>
            <a:r>
              <a:rPr lang="mr-IN" sz="1000" b="1" dirty="0" smtClean="0">
                <a:solidFill>
                  <a:schemeClr val="bg1"/>
                </a:solidFill>
              </a:rPr>
              <a:t>–</a:t>
            </a:r>
            <a:r>
              <a:rPr lang="en-US" sz="1000" b="1" dirty="0" smtClean="0">
                <a:solidFill>
                  <a:schemeClr val="bg1"/>
                </a:solidFill>
                <a:latin typeface="Raleway ExtraBold"/>
              </a:rPr>
              <a:t> </a:t>
            </a:r>
            <a:r>
              <a:rPr lang="en-US" sz="1000" dirty="0" smtClean="0">
                <a:solidFill>
                  <a:schemeClr val="bg1"/>
                </a:solidFill>
                <a:latin typeface="Raleway ExtraBold"/>
              </a:rPr>
              <a:t> </a:t>
            </a:r>
            <a:r>
              <a:rPr lang="en-US" sz="1000" dirty="0" smtClean="0">
                <a:solidFill>
                  <a:schemeClr val="bg1"/>
                </a:solidFill>
                <a:latin typeface="Raleway"/>
                <a:cs typeface="Raleway"/>
              </a:rPr>
              <a:t>18 </a:t>
            </a:r>
            <a:r>
              <a:rPr lang="en-US" sz="1000" dirty="0" err="1" smtClean="0">
                <a:solidFill>
                  <a:schemeClr val="bg1"/>
                </a:solidFill>
                <a:latin typeface="Raleway"/>
                <a:cs typeface="Raleway"/>
              </a:rPr>
              <a:t>mois</a:t>
            </a:r>
            <a:r>
              <a:rPr lang="en-US" sz="1000" dirty="0" smtClean="0">
                <a:solidFill>
                  <a:schemeClr val="bg1"/>
                </a:solidFill>
                <a:latin typeface="Raleway"/>
                <a:cs typeface="Raleway"/>
              </a:rPr>
              <a:t> </a:t>
            </a:r>
            <a:r>
              <a:rPr lang="en-US" sz="1000" dirty="0" err="1" smtClean="0">
                <a:solidFill>
                  <a:schemeClr val="bg1"/>
                </a:solidFill>
                <a:latin typeface="Raleway"/>
                <a:cs typeface="Raleway"/>
              </a:rPr>
              <a:t>à</a:t>
            </a:r>
            <a:r>
              <a:rPr lang="en-US" sz="1000" dirty="0" smtClean="0">
                <a:solidFill>
                  <a:schemeClr val="bg1"/>
                </a:solidFill>
                <a:latin typeface="Raleway"/>
                <a:cs typeface="Raleway"/>
              </a:rPr>
              <a:t> 5 </a:t>
            </a:r>
            <a:r>
              <a:rPr lang="en-US" sz="1000" dirty="0" err="1" smtClean="0">
                <a:solidFill>
                  <a:schemeClr val="bg1"/>
                </a:solidFill>
                <a:latin typeface="Raleway"/>
                <a:cs typeface="Raleway"/>
              </a:rPr>
              <a:t>ans</a:t>
            </a:r>
            <a:endParaRPr lang="en-US" sz="800" dirty="0">
              <a:solidFill>
                <a:schemeClr val="bg1"/>
              </a:solidFill>
              <a:latin typeface="Raleway"/>
              <a:cs typeface="Raleway"/>
            </a:endParaRPr>
          </a:p>
        </p:txBody>
      </p:sp>
      <p:sp>
        <p:nvSpPr>
          <p:cNvPr id="38" name="TextBox 37"/>
          <p:cNvSpPr txBox="1"/>
          <p:nvPr/>
        </p:nvSpPr>
        <p:spPr>
          <a:xfrm rot="16200000">
            <a:off x="6093179" y="3344945"/>
            <a:ext cx="1543502" cy="246221"/>
          </a:xfrm>
          <a:prstGeom prst="rect">
            <a:avLst/>
          </a:prstGeom>
          <a:noFill/>
        </p:spPr>
        <p:txBody>
          <a:bodyPr wrap="square" rtlCol="0">
            <a:spAutoFit/>
          </a:bodyPr>
          <a:lstStyle/>
          <a:p>
            <a:r>
              <a:rPr lang="en-US" sz="1000" b="1" dirty="0" smtClean="0">
                <a:solidFill>
                  <a:schemeClr val="bg1"/>
                </a:solidFill>
                <a:latin typeface="Raleway ExtraBold"/>
              </a:rPr>
              <a:t>CPE </a:t>
            </a:r>
            <a:r>
              <a:rPr lang="mr-IN" sz="1000" b="1" dirty="0" smtClean="0">
                <a:solidFill>
                  <a:schemeClr val="bg1"/>
                </a:solidFill>
              </a:rPr>
              <a:t>–</a:t>
            </a:r>
            <a:r>
              <a:rPr lang="en-US" sz="1000" b="1" dirty="0" smtClean="0">
                <a:solidFill>
                  <a:schemeClr val="bg1"/>
                </a:solidFill>
                <a:latin typeface="Raleway ExtraBold"/>
              </a:rPr>
              <a:t> </a:t>
            </a:r>
            <a:r>
              <a:rPr lang="en-US" sz="1000" dirty="0" smtClean="0">
                <a:solidFill>
                  <a:schemeClr val="bg1"/>
                </a:solidFill>
                <a:latin typeface="Raleway"/>
                <a:cs typeface="Raleway"/>
              </a:rPr>
              <a:t>0 </a:t>
            </a:r>
            <a:r>
              <a:rPr lang="en-US" sz="1000" dirty="0" err="1" smtClean="0">
                <a:solidFill>
                  <a:schemeClr val="bg1"/>
                </a:solidFill>
                <a:latin typeface="Raleway"/>
                <a:cs typeface="Raleway"/>
              </a:rPr>
              <a:t>à</a:t>
            </a:r>
            <a:r>
              <a:rPr lang="en-US" sz="1000" dirty="0" smtClean="0">
                <a:solidFill>
                  <a:schemeClr val="bg1"/>
                </a:solidFill>
                <a:latin typeface="Raleway"/>
                <a:cs typeface="Raleway"/>
              </a:rPr>
              <a:t> 18 </a:t>
            </a:r>
            <a:r>
              <a:rPr lang="en-US" sz="1000" dirty="0" err="1" smtClean="0">
                <a:solidFill>
                  <a:schemeClr val="bg1"/>
                </a:solidFill>
                <a:latin typeface="Raleway"/>
                <a:cs typeface="Raleway"/>
              </a:rPr>
              <a:t>mois</a:t>
            </a:r>
            <a:r>
              <a:rPr lang="en-US" sz="1000" dirty="0" smtClean="0">
                <a:solidFill>
                  <a:schemeClr val="bg1"/>
                </a:solidFill>
                <a:latin typeface="Raleway"/>
                <a:cs typeface="Raleway"/>
              </a:rPr>
              <a:t> </a:t>
            </a:r>
            <a:endParaRPr lang="en-US" sz="800" dirty="0">
              <a:solidFill>
                <a:schemeClr val="bg1"/>
              </a:solidFill>
              <a:latin typeface="Raleway"/>
              <a:cs typeface="Raleway"/>
            </a:endParaRPr>
          </a:p>
        </p:txBody>
      </p:sp>
      <p:sp>
        <p:nvSpPr>
          <p:cNvPr id="39" name="TextBox 38"/>
          <p:cNvSpPr txBox="1"/>
          <p:nvPr/>
        </p:nvSpPr>
        <p:spPr>
          <a:xfrm rot="16200000">
            <a:off x="6739001" y="3344945"/>
            <a:ext cx="1543502" cy="246221"/>
          </a:xfrm>
          <a:prstGeom prst="rect">
            <a:avLst/>
          </a:prstGeom>
          <a:noFill/>
        </p:spPr>
        <p:txBody>
          <a:bodyPr wrap="square" rtlCol="0">
            <a:spAutoFit/>
          </a:bodyPr>
          <a:lstStyle/>
          <a:p>
            <a:r>
              <a:rPr lang="en-US" sz="1000" b="1" dirty="0" smtClean="0">
                <a:solidFill>
                  <a:schemeClr val="bg1"/>
                </a:solidFill>
                <a:latin typeface="Raleway ExtraBold"/>
              </a:rPr>
              <a:t>CPE </a:t>
            </a:r>
            <a:r>
              <a:rPr lang="mr-IN" sz="1000" b="1" dirty="0" smtClean="0">
                <a:solidFill>
                  <a:schemeClr val="bg1"/>
                </a:solidFill>
              </a:rPr>
              <a:t>–</a:t>
            </a:r>
            <a:r>
              <a:rPr lang="en-US" sz="1000" b="1" dirty="0" smtClean="0">
                <a:solidFill>
                  <a:schemeClr val="bg1"/>
                </a:solidFill>
                <a:latin typeface="Raleway ExtraBold"/>
              </a:rPr>
              <a:t> </a:t>
            </a:r>
            <a:r>
              <a:rPr lang="en-US" sz="1000" dirty="0" smtClean="0">
                <a:solidFill>
                  <a:schemeClr val="bg1"/>
                </a:solidFill>
                <a:latin typeface="Raleway ExtraBold"/>
              </a:rPr>
              <a:t> </a:t>
            </a:r>
            <a:r>
              <a:rPr lang="en-US" sz="1000" dirty="0" smtClean="0">
                <a:solidFill>
                  <a:schemeClr val="bg1"/>
                </a:solidFill>
                <a:latin typeface="Raleway"/>
                <a:cs typeface="Raleway"/>
              </a:rPr>
              <a:t>18 </a:t>
            </a:r>
            <a:r>
              <a:rPr lang="en-US" sz="1000" dirty="0" err="1" smtClean="0">
                <a:solidFill>
                  <a:schemeClr val="bg1"/>
                </a:solidFill>
                <a:latin typeface="Raleway"/>
                <a:cs typeface="Raleway"/>
              </a:rPr>
              <a:t>mois</a:t>
            </a:r>
            <a:r>
              <a:rPr lang="en-US" sz="1000" dirty="0" smtClean="0">
                <a:solidFill>
                  <a:schemeClr val="bg1"/>
                </a:solidFill>
                <a:latin typeface="Raleway"/>
                <a:cs typeface="Raleway"/>
              </a:rPr>
              <a:t> </a:t>
            </a:r>
            <a:r>
              <a:rPr lang="en-US" sz="1000" dirty="0" err="1" smtClean="0">
                <a:solidFill>
                  <a:schemeClr val="bg1"/>
                </a:solidFill>
                <a:latin typeface="Raleway"/>
                <a:cs typeface="Raleway"/>
              </a:rPr>
              <a:t>à</a:t>
            </a:r>
            <a:r>
              <a:rPr lang="en-US" sz="1000" dirty="0" smtClean="0">
                <a:solidFill>
                  <a:schemeClr val="bg1"/>
                </a:solidFill>
                <a:latin typeface="Raleway"/>
                <a:cs typeface="Raleway"/>
              </a:rPr>
              <a:t> 5 </a:t>
            </a:r>
            <a:r>
              <a:rPr lang="en-US" sz="1000" dirty="0" err="1" smtClean="0">
                <a:solidFill>
                  <a:schemeClr val="bg1"/>
                </a:solidFill>
                <a:latin typeface="Raleway"/>
                <a:cs typeface="Raleway"/>
              </a:rPr>
              <a:t>ans</a:t>
            </a:r>
            <a:endParaRPr lang="en-US" sz="800" dirty="0">
              <a:solidFill>
                <a:schemeClr val="bg1"/>
              </a:solidFill>
              <a:latin typeface="Raleway"/>
              <a:cs typeface="Raleway"/>
            </a:endParaRPr>
          </a:p>
        </p:txBody>
      </p:sp>
      <p:grpSp>
        <p:nvGrpSpPr>
          <p:cNvPr id="2" name="Group 1"/>
          <p:cNvGrpSpPr/>
          <p:nvPr/>
        </p:nvGrpSpPr>
        <p:grpSpPr>
          <a:xfrm>
            <a:off x="961743" y="3603391"/>
            <a:ext cx="2212529" cy="701375"/>
            <a:chOff x="961743" y="3481471"/>
            <a:chExt cx="2212529" cy="701375"/>
          </a:xfrm>
        </p:grpSpPr>
        <p:grpSp>
          <p:nvGrpSpPr>
            <p:cNvPr id="41" name="Group 40"/>
            <p:cNvGrpSpPr/>
            <p:nvPr/>
          </p:nvGrpSpPr>
          <p:grpSpPr>
            <a:xfrm>
              <a:off x="961743" y="3687342"/>
              <a:ext cx="1038177" cy="200055"/>
              <a:chOff x="701725" y="2791038"/>
              <a:chExt cx="1048518" cy="202048"/>
            </a:xfrm>
          </p:grpSpPr>
          <p:sp>
            <p:nvSpPr>
              <p:cNvPr id="57" name="TextBox 56"/>
              <p:cNvSpPr txBox="1"/>
              <p:nvPr/>
            </p:nvSpPr>
            <p:spPr>
              <a:xfrm>
                <a:off x="750781" y="2791038"/>
                <a:ext cx="999462" cy="202048"/>
              </a:xfrm>
              <a:prstGeom prst="rect">
                <a:avLst/>
              </a:prstGeom>
              <a:noFill/>
            </p:spPr>
            <p:txBody>
              <a:bodyPr wrap="square" rtlCol="0">
                <a:spAutoFit/>
              </a:bodyPr>
              <a:lstStyle/>
              <a:p>
                <a:r>
                  <a:rPr lang="en-US" sz="700" b="1" dirty="0" smtClean="0">
                    <a:solidFill>
                      <a:srgbClr val="B2D380"/>
                    </a:solidFill>
                    <a:latin typeface="Raleway"/>
                    <a:cs typeface="Raleway"/>
                  </a:rPr>
                  <a:t>Bonne </a:t>
                </a:r>
                <a:r>
                  <a:rPr lang="en-US" sz="700" b="1" dirty="0" err="1" smtClean="0">
                    <a:solidFill>
                      <a:srgbClr val="B2D380"/>
                    </a:solidFill>
                    <a:latin typeface="Raleway"/>
                    <a:cs typeface="Raleway"/>
                  </a:rPr>
                  <a:t>qualité</a:t>
                </a:r>
                <a:endParaRPr lang="en-US" sz="700" b="1" dirty="0">
                  <a:solidFill>
                    <a:srgbClr val="B2D380"/>
                  </a:solidFill>
                  <a:latin typeface="Raleway"/>
                  <a:cs typeface="Raleway"/>
                </a:endParaRPr>
              </a:p>
            </p:txBody>
          </p:sp>
          <p:sp>
            <p:nvSpPr>
              <p:cNvPr id="58" name="Oval 57"/>
              <p:cNvSpPr/>
              <p:nvPr/>
            </p:nvSpPr>
            <p:spPr>
              <a:xfrm>
                <a:off x="701725" y="2843429"/>
                <a:ext cx="98111" cy="98111"/>
              </a:xfrm>
              <a:prstGeom prst="ellipse">
                <a:avLst/>
              </a:prstGeom>
              <a:solidFill>
                <a:srgbClr val="B2D3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B2D380"/>
                  </a:solidFill>
                  <a:latin typeface="Raleway ExtraBold"/>
                </a:endParaRPr>
              </a:p>
            </p:txBody>
          </p:sp>
        </p:grpSp>
        <p:grpSp>
          <p:nvGrpSpPr>
            <p:cNvPr id="42" name="Group 41"/>
            <p:cNvGrpSpPr/>
            <p:nvPr/>
          </p:nvGrpSpPr>
          <p:grpSpPr>
            <a:xfrm>
              <a:off x="961743" y="3881118"/>
              <a:ext cx="1100464" cy="200055"/>
              <a:chOff x="701725" y="2971871"/>
              <a:chExt cx="1111425" cy="202048"/>
            </a:xfrm>
          </p:grpSpPr>
          <p:sp>
            <p:nvSpPr>
              <p:cNvPr id="55" name="TextBox 54"/>
              <p:cNvSpPr txBox="1"/>
              <p:nvPr/>
            </p:nvSpPr>
            <p:spPr>
              <a:xfrm>
                <a:off x="750780" y="2971871"/>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acceptable</a:t>
                </a:r>
                <a:endParaRPr lang="en-US" sz="700" b="1" dirty="0">
                  <a:solidFill>
                    <a:srgbClr val="A4D4D8"/>
                  </a:solidFill>
                  <a:latin typeface="Raleway"/>
                  <a:cs typeface="Raleway"/>
                </a:endParaRPr>
              </a:p>
            </p:txBody>
          </p:sp>
          <p:sp>
            <p:nvSpPr>
              <p:cNvPr id="56" name="Oval 55"/>
              <p:cNvSpPr/>
              <p:nvPr/>
            </p:nvSpPr>
            <p:spPr>
              <a:xfrm>
                <a:off x="701725" y="3028946"/>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3" name="Group 42"/>
            <p:cNvGrpSpPr/>
            <p:nvPr/>
          </p:nvGrpSpPr>
          <p:grpSpPr>
            <a:xfrm>
              <a:off x="2136095" y="3481471"/>
              <a:ext cx="882751" cy="200055"/>
              <a:chOff x="701725" y="3148409"/>
              <a:chExt cx="891544" cy="202048"/>
            </a:xfrm>
          </p:grpSpPr>
          <p:sp>
            <p:nvSpPr>
              <p:cNvPr id="53" name="TextBox 52"/>
              <p:cNvSpPr txBox="1"/>
              <p:nvPr/>
            </p:nvSpPr>
            <p:spPr>
              <a:xfrm>
                <a:off x="750781" y="3148409"/>
                <a:ext cx="842488" cy="202048"/>
              </a:xfrm>
              <a:prstGeom prst="rect">
                <a:avLst/>
              </a:prstGeom>
              <a:noFill/>
            </p:spPr>
            <p:txBody>
              <a:bodyPr wrap="square" rtlCol="0">
                <a:spAutoFit/>
              </a:bodyPr>
              <a:lstStyle/>
              <a:p>
                <a:r>
                  <a:rPr lang="en-US" sz="700" b="1" dirty="0" err="1" smtClean="0">
                    <a:solidFill>
                      <a:srgbClr val="8B7D93"/>
                    </a:solidFill>
                    <a:latin typeface="Raleway"/>
                    <a:cs typeface="Raleway"/>
                  </a:rPr>
                  <a:t>Faible</a:t>
                </a:r>
                <a:r>
                  <a:rPr lang="en-US" sz="700" b="1" dirty="0" smtClean="0">
                    <a:solidFill>
                      <a:srgbClr val="8B7D93"/>
                    </a:solidFill>
                    <a:latin typeface="Raleway"/>
                    <a:cs typeface="Raleway"/>
                  </a:rPr>
                  <a:t> </a:t>
                </a:r>
                <a:r>
                  <a:rPr lang="en-US" sz="700" b="1" dirty="0" err="1" smtClean="0">
                    <a:solidFill>
                      <a:srgbClr val="8B7D93"/>
                    </a:solidFill>
                    <a:latin typeface="Raleway"/>
                    <a:cs typeface="Raleway"/>
                  </a:rPr>
                  <a:t>qualité</a:t>
                </a:r>
                <a:endParaRPr lang="en-US" sz="700" b="1" dirty="0">
                  <a:solidFill>
                    <a:srgbClr val="8B7D93"/>
                  </a:solidFill>
                  <a:latin typeface="Raleway"/>
                  <a:cs typeface="Raleway"/>
                </a:endParaRPr>
              </a:p>
            </p:txBody>
          </p:sp>
          <p:sp>
            <p:nvSpPr>
              <p:cNvPr id="54" name="Oval 53"/>
              <p:cNvSpPr/>
              <p:nvPr/>
            </p:nvSpPr>
            <p:spPr>
              <a:xfrm>
                <a:off x="701725" y="3208662"/>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4" name="Group 43"/>
            <p:cNvGrpSpPr/>
            <p:nvPr/>
          </p:nvGrpSpPr>
          <p:grpSpPr>
            <a:xfrm>
              <a:off x="2142355" y="3687343"/>
              <a:ext cx="1031917" cy="200055"/>
              <a:chOff x="708047" y="3344709"/>
              <a:chExt cx="1042195" cy="202048"/>
            </a:xfrm>
          </p:grpSpPr>
          <p:sp>
            <p:nvSpPr>
              <p:cNvPr id="51" name="TextBox 50"/>
              <p:cNvSpPr txBox="1"/>
              <p:nvPr/>
            </p:nvSpPr>
            <p:spPr>
              <a:xfrm>
                <a:off x="760942" y="3344709"/>
                <a:ext cx="989300" cy="202048"/>
              </a:xfrm>
              <a:prstGeom prst="rect">
                <a:avLst/>
              </a:prstGeom>
              <a:noFill/>
            </p:spPr>
            <p:txBody>
              <a:bodyPr wrap="square" rtlCol="0">
                <a:spAutoFit/>
              </a:bodyPr>
              <a:lstStyle/>
              <a:p>
                <a:r>
                  <a:rPr lang="en-US" sz="700" b="1" dirty="0" err="1" smtClean="0">
                    <a:solidFill>
                      <a:srgbClr val="F7D16F"/>
                    </a:solidFill>
                    <a:latin typeface="Raleway"/>
                    <a:cs typeface="Raleway"/>
                  </a:rPr>
                  <a:t>Très</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faible</a:t>
                </a:r>
                <a:r>
                  <a:rPr lang="en-US" sz="700" b="1" dirty="0" smtClean="0">
                    <a:solidFill>
                      <a:srgbClr val="F7D16F"/>
                    </a:solidFill>
                    <a:latin typeface="Raleway"/>
                    <a:cs typeface="Raleway"/>
                  </a:rPr>
                  <a:t> </a:t>
                </a:r>
                <a:r>
                  <a:rPr lang="en-US" sz="700" b="1" dirty="0" err="1" smtClean="0">
                    <a:solidFill>
                      <a:srgbClr val="F7D16F"/>
                    </a:solidFill>
                    <a:latin typeface="Raleway"/>
                    <a:cs typeface="Raleway"/>
                  </a:rPr>
                  <a:t>qualité</a:t>
                </a:r>
                <a:endParaRPr lang="en-US" sz="700" b="1" dirty="0">
                  <a:solidFill>
                    <a:srgbClr val="F7D16F"/>
                  </a:solidFill>
                  <a:latin typeface="Raleway"/>
                  <a:cs typeface="Raleway"/>
                </a:endParaRPr>
              </a:p>
            </p:txBody>
          </p:sp>
          <p:sp>
            <p:nvSpPr>
              <p:cNvPr id="52" name="Oval 51"/>
              <p:cNvSpPr/>
              <p:nvPr/>
            </p:nvSpPr>
            <p:spPr>
              <a:xfrm>
                <a:off x="708047" y="3398854"/>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5" name="Group 44"/>
            <p:cNvGrpSpPr/>
            <p:nvPr/>
          </p:nvGrpSpPr>
          <p:grpSpPr>
            <a:xfrm>
              <a:off x="2142355" y="3875069"/>
              <a:ext cx="876493" cy="307777"/>
              <a:chOff x="708047" y="3514019"/>
              <a:chExt cx="885223" cy="310843"/>
            </a:xfrm>
          </p:grpSpPr>
          <p:sp>
            <p:nvSpPr>
              <p:cNvPr id="49" name="TextBox 48"/>
              <p:cNvSpPr txBox="1"/>
              <p:nvPr/>
            </p:nvSpPr>
            <p:spPr>
              <a:xfrm>
                <a:off x="760942" y="3514019"/>
                <a:ext cx="832328" cy="310843"/>
              </a:xfrm>
              <a:prstGeom prst="rect">
                <a:avLst/>
              </a:prstGeom>
              <a:noFill/>
            </p:spPr>
            <p:txBody>
              <a:bodyPr wrap="square" rtlCol="0">
                <a:spAutoFit/>
              </a:bodyPr>
              <a:lstStyle/>
              <a:p>
                <a:r>
                  <a:rPr lang="en-US" sz="700" b="1" dirty="0" err="1" smtClean="0">
                    <a:solidFill>
                      <a:srgbClr val="BE605A"/>
                    </a:solidFill>
                    <a:latin typeface="Raleway"/>
                    <a:cs typeface="Raleway"/>
                  </a:rPr>
                  <a:t>Extrêmement</a:t>
                </a:r>
                <a:r>
                  <a:rPr lang="en-US" sz="700" b="1" dirty="0" smtClean="0">
                    <a:solidFill>
                      <a:srgbClr val="BE605A"/>
                    </a:solidFill>
                    <a:latin typeface="Raleway"/>
                    <a:cs typeface="Raleway"/>
                  </a:rPr>
                  <a:t> </a:t>
                </a:r>
                <a:r>
                  <a:rPr lang="en-US" sz="700" b="1" dirty="0">
                    <a:solidFill>
                      <a:srgbClr val="BE605A"/>
                    </a:solidFill>
                    <a:latin typeface="Raleway"/>
                    <a:cs typeface="Raleway"/>
                  </a:rPr>
                  <a:t/>
                </a:r>
                <a:br>
                  <a:rPr lang="en-US" sz="700" b="1" dirty="0">
                    <a:solidFill>
                      <a:srgbClr val="BE605A"/>
                    </a:solidFill>
                    <a:latin typeface="Raleway"/>
                    <a:cs typeface="Raleway"/>
                  </a:rPr>
                </a:br>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50" name="Oval 49"/>
              <p:cNvSpPr/>
              <p:nvPr/>
            </p:nvSpPr>
            <p:spPr>
              <a:xfrm>
                <a:off x="708047" y="3588094"/>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6" name="Group 45"/>
            <p:cNvGrpSpPr/>
            <p:nvPr/>
          </p:nvGrpSpPr>
          <p:grpSpPr>
            <a:xfrm>
              <a:off x="961743" y="3481471"/>
              <a:ext cx="1100464" cy="200055"/>
              <a:chOff x="701725" y="2588287"/>
              <a:chExt cx="1111425" cy="202048"/>
            </a:xfrm>
          </p:grpSpPr>
          <p:sp>
            <p:nvSpPr>
              <p:cNvPr id="47" name="TextBox 46"/>
              <p:cNvSpPr txBox="1"/>
              <p:nvPr/>
            </p:nvSpPr>
            <p:spPr>
              <a:xfrm>
                <a:off x="750781" y="2588287"/>
                <a:ext cx="1062369" cy="202048"/>
              </a:xfrm>
              <a:prstGeom prst="rect">
                <a:avLst/>
              </a:prstGeom>
              <a:noFill/>
            </p:spPr>
            <p:txBody>
              <a:bodyPr wrap="square" rtlCol="0">
                <a:spAutoFit/>
              </a:bodyPr>
              <a:lstStyle/>
              <a:p>
                <a:r>
                  <a:rPr lang="en-US" sz="700" b="1" dirty="0" smtClean="0">
                    <a:solidFill>
                      <a:srgbClr val="98C49C"/>
                    </a:solidFill>
                    <a:latin typeface="Raleway"/>
                    <a:cs typeface="Raleway"/>
                  </a:rPr>
                  <a:t>Excellent </a:t>
                </a:r>
                <a:r>
                  <a:rPr lang="en-US" sz="700" b="1" dirty="0" err="1" smtClean="0">
                    <a:solidFill>
                      <a:srgbClr val="98C49C"/>
                    </a:solidFill>
                    <a:latin typeface="Raleway"/>
                    <a:cs typeface="Raleway"/>
                  </a:rPr>
                  <a:t>qualité</a:t>
                </a:r>
                <a:endParaRPr lang="en-US" sz="700" b="1" dirty="0">
                  <a:solidFill>
                    <a:srgbClr val="98C49C"/>
                  </a:solidFill>
                  <a:latin typeface="Raleway"/>
                  <a:cs typeface="Raleway"/>
                </a:endParaRPr>
              </a:p>
            </p:txBody>
          </p:sp>
          <p:sp>
            <p:nvSpPr>
              <p:cNvPr id="48" name="Oval 47"/>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sp>
        <p:nvSpPr>
          <p:cNvPr id="59" name="Rectangle 58"/>
          <p:cNvSpPr/>
          <p:nvPr/>
        </p:nvSpPr>
        <p:spPr>
          <a:xfrm>
            <a:off x="1" y="-1"/>
            <a:ext cx="2819400" cy="1659709"/>
          </a:xfrm>
          <a:prstGeom prst="rect">
            <a:avLst/>
          </a:prstGeom>
          <a:solidFill>
            <a:schemeClr val="accent3">
              <a:lumMod val="60000"/>
              <a:lumOff val="40000"/>
              <a:alpha val="86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0" name="TextBox 59"/>
          <p:cNvSpPr txBox="1"/>
          <p:nvPr/>
        </p:nvSpPr>
        <p:spPr>
          <a:xfrm>
            <a:off x="535342" y="499467"/>
            <a:ext cx="2603370" cy="900759"/>
          </a:xfrm>
          <a:prstGeom prst="rect">
            <a:avLst/>
          </a:prstGeom>
          <a:noFill/>
        </p:spPr>
        <p:txBody>
          <a:bodyPr wrap="square" rtlCol="0">
            <a:spAutoFit/>
          </a:bodyPr>
          <a:lstStyle/>
          <a:p>
            <a:pPr>
              <a:lnSpc>
                <a:spcPct val="110000"/>
              </a:lnSpc>
            </a:pPr>
            <a:r>
              <a:rPr lang="en-US" sz="1600" u="sng" dirty="0" err="1" smtClean="0">
                <a:solidFill>
                  <a:srgbClr val="484B49"/>
                </a:solidFill>
                <a:latin typeface="Raleway ExtraBold"/>
                <a:cs typeface="Raleway ExtraBold"/>
              </a:rPr>
              <a:t>Évolution</a:t>
            </a:r>
            <a:r>
              <a:rPr lang="en-US" sz="1600" u="sng" dirty="0" smtClean="0">
                <a:solidFill>
                  <a:srgbClr val="484B49"/>
                </a:solidFill>
                <a:latin typeface="Raleway ExtraBold"/>
                <a:cs typeface="Raleway ExtraBold"/>
              </a:rPr>
              <a:t> de </a:t>
            </a:r>
          </a:p>
          <a:p>
            <a:pPr>
              <a:lnSpc>
                <a:spcPct val="110000"/>
              </a:lnSpc>
            </a:pPr>
            <a:r>
              <a:rPr lang="en-US" sz="1600" u="sng" dirty="0" smtClean="0">
                <a:solidFill>
                  <a:srgbClr val="484B49"/>
                </a:solidFill>
                <a:latin typeface="Raleway ExtraBold"/>
                <a:cs typeface="Raleway ExtraBold"/>
              </a:rPr>
              <a:t>la </a:t>
            </a:r>
            <a:r>
              <a:rPr lang="en-US" sz="1600" u="sng" dirty="0" err="1" smtClean="0">
                <a:solidFill>
                  <a:srgbClr val="484B49"/>
                </a:solidFill>
                <a:latin typeface="Raleway ExtraBold"/>
                <a:cs typeface="Raleway ExtraBold"/>
              </a:rPr>
              <a:t>qualité</a:t>
            </a:r>
            <a:r>
              <a:rPr lang="en-US" sz="1600" u="sng" dirty="0" smtClean="0">
                <a:solidFill>
                  <a:srgbClr val="484B49"/>
                </a:solidFill>
                <a:latin typeface="Raleway ExtraBold"/>
                <a:cs typeface="Raleway ExtraBold"/>
              </a:rPr>
              <a:t> des CPE </a:t>
            </a:r>
          </a:p>
          <a:p>
            <a:pPr>
              <a:lnSpc>
                <a:spcPct val="110000"/>
              </a:lnSpc>
            </a:pPr>
            <a:r>
              <a:rPr lang="en-US" sz="1600" u="sng" dirty="0" smtClean="0">
                <a:solidFill>
                  <a:srgbClr val="484B49"/>
                </a:solidFill>
                <a:latin typeface="Raleway ExtraBold"/>
                <a:cs typeface="Raleway ExtraBold"/>
              </a:rPr>
              <a:t>entre 2003 et 2014</a:t>
            </a:r>
            <a:endParaRPr lang="en-US" sz="1600" u="sng" dirty="0">
              <a:solidFill>
                <a:srgbClr val="484B49"/>
              </a:solidFill>
              <a:latin typeface="Raleway ExtraBold"/>
              <a:cs typeface="Raleway ExtraBold"/>
            </a:endParaRPr>
          </a:p>
        </p:txBody>
      </p:sp>
      <p:pic>
        <p:nvPicPr>
          <p:cNvPr id="61" name="Picture 60"/>
          <p:cNvPicPr>
            <a:picLocks noChangeAspect="1"/>
          </p:cNvPicPr>
          <p:nvPr/>
        </p:nvPicPr>
        <p:blipFill>
          <a:blip r:embed="rId3"/>
          <a:stretch>
            <a:fillRect/>
          </a:stretch>
        </p:blipFill>
        <p:spPr>
          <a:xfrm>
            <a:off x="7763017" y="4768510"/>
            <a:ext cx="814028" cy="205217"/>
          </a:xfrm>
          <a:prstGeom prst="rect">
            <a:avLst/>
          </a:prstGeom>
        </p:spPr>
      </p:pic>
      <p:sp>
        <p:nvSpPr>
          <p:cNvPr id="64" name="TextBox 63"/>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1759243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617538" y="593200"/>
            <a:ext cx="7959507" cy="3973315"/>
          </a:xfrm>
          <a:prstGeom prst="rect">
            <a:avLst/>
          </a:prstGeom>
          <a:solidFill>
            <a:srgbClr val="DD7065">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4" name="Picture 3"/>
          <p:cNvPicPr>
            <a:picLocks noChangeAspect="1"/>
          </p:cNvPicPr>
          <p:nvPr/>
        </p:nvPicPr>
        <p:blipFill>
          <a:blip r:embed="rId2"/>
          <a:stretch>
            <a:fillRect/>
          </a:stretch>
        </p:blipFill>
        <p:spPr>
          <a:xfrm>
            <a:off x="7763017" y="4768510"/>
            <a:ext cx="814028" cy="205217"/>
          </a:xfrm>
          <a:prstGeom prst="rect">
            <a:avLst/>
          </a:prstGeom>
        </p:spPr>
      </p:pic>
      <p:grpSp>
        <p:nvGrpSpPr>
          <p:cNvPr id="14" name="Group 13"/>
          <p:cNvGrpSpPr/>
          <p:nvPr/>
        </p:nvGrpSpPr>
        <p:grpSpPr>
          <a:xfrm>
            <a:off x="0" y="593200"/>
            <a:ext cx="3841308" cy="2624137"/>
            <a:chOff x="0" y="593200"/>
            <a:chExt cx="3841308" cy="2624137"/>
          </a:xfrm>
        </p:grpSpPr>
        <p:sp>
          <p:nvSpPr>
            <p:cNvPr id="6" name="Rectangle 5"/>
            <p:cNvSpPr/>
            <p:nvPr/>
          </p:nvSpPr>
          <p:spPr>
            <a:xfrm>
              <a:off x="0" y="593200"/>
              <a:ext cx="3841308" cy="2481328"/>
            </a:xfrm>
            <a:prstGeom prst="rect">
              <a:avLst/>
            </a:prstGeom>
            <a:solidFill>
              <a:srgbClr val="F1E4DB">
                <a:alpha val="6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7" name="TextBox 6"/>
            <p:cNvSpPr txBox="1"/>
            <p:nvPr/>
          </p:nvSpPr>
          <p:spPr>
            <a:xfrm>
              <a:off x="519186" y="755125"/>
              <a:ext cx="3230706" cy="2462212"/>
            </a:xfrm>
            <a:prstGeom prst="rect">
              <a:avLst/>
            </a:prstGeom>
            <a:noFill/>
          </p:spPr>
          <p:txBody>
            <a:bodyPr wrap="square" rtlCol="0">
              <a:spAutoFit/>
            </a:bodyPr>
            <a:lstStyle/>
            <a:p>
              <a:r>
                <a:rPr lang="en-US" sz="2200" dirty="0" smtClean="0">
                  <a:solidFill>
                    <a:schemeClr val="tx2"/>
                  </a:solidFill>
                  <a:latin typeface="Raleway ExtraBold"/>
                  <a:cs typeface="Raleway ExtraBold"/>
                </a:rPr>
                <a:t>LES SERVICES </a:t>
              </a:r>
            </a:p>
            <a:p>
              <a:r>
                <a:rPr lang="en-US" sz="2200" dirty="0" smtClean="0">
                  <a:solidFill>
                    <a:schemeClr val="tx2"/>
                  </a:solidFill>
                  <a:latin typeface="Raleway ExtraBold"/>
                  <a:cs typeface="Raleway ExtraBold"/>
                </a:rPr>
                <a:t>DE GARDE ÉDUCATIFS </a:t>
              </a:r>
            </a:p>
            <a:p>
              <a:r>
                <a:rPr lang="en-US" sz="2200" dirty="0" err="1" smtClean="0">
                  <a:solidFill>
                    <a:schemeClr val="tx2"/>
                  </a:solidFill>
                  <a:latin typeface="Raleway ExtraBold"/>
                  <a:cs typeface="Raleway ExtraBold"/>
                </a:rPr>
                <a:t>À</a:t>
              </a:r>
              <a:r>
                <a:rPr lang="en-US" sz="2200" dirty="0" smtClean="0">
                  <a:solidFill>
                    <a:schemeClr val="tx2"/>
                  </a:solidFill>
                  <a:latin typeface="Raleway ExtraBold"/>
                  <a:cs typeface="Raleway ExtraBold"/>
                </a:rPr>
                <a:t> LA PETITE ENFANCE </a:t>
              </a:r>
            </a:p>
            <a:p>
              <a:r>
                <a:rPr lang="en-US" sz="2200" dirty="0" smtClean="0">
                  <a:solidFill>
                    <a:schemeClr val="tx2"/>
                  </a:solidFill>
                  <a:latin typeface="Raleway ExtraBold"/>
                  <a:cs typeface="Raleway ExtraBold"/>
                </a:rPr>
                <a:t>ET LES PROGRAMMES PRÉSCOLAIRES </a:t>
              </a:r>
            </a:p>
            <a:p>
              <a:r>
                <a:rPr lang="en-US" sz="2200" dirty="0" smtClean="0">
                  <a:solidFill>
                    <a:schemeClr val="tx2"/>
                  </a:solidFill>
                  <a:latin typeface="Raleway ExtraBold"/>
                  <a:cs typeface="Raleway ExtraBold"/>
                </a:rPr>
                <a:t>AU QUÉBEC</a:t>
              </a:r>
            </a:p>
            <a:p>
              <a:endParaRPr lang="en-US" sz="2200" dirty="0">
                <a:latin typeface="Raleway ExtraBold"/>
                <a:cs typeface="Raleway ExtraBold"/>
              </a:endParaRPr>
            </a:p>
          </p:txBody>
        </p:sp>
        <p:grpSp>
          <p:nvGrpSpPr>
            <p:cNvPr id="10" name="Group 9"/>
            <p:cNvGrpSpPr/>
            <p:nvPr/>
          </p:nvGrpSpPr>
          <p:grpSpPr>
            <a:xfrm>
              <a:off x="623087" y="1131590"/>
              <a:ext cx="3218221" cy="1666830"/>
              <a:chOff x="5374290" y="1131590"/>
              <a:chExt cx="3218221" cy="1666830"/>
            </a:xfrm>
          </p:grpSpPr>
          <p:grpSp>
            <p:nvGrpSpPr>
              <p:cNvPr id="31" name="Group 30"/>
              <p:cNvGrpSpPr/>
              <p:nvPr/>
            </p:nvGrpSpPr>
            <p:grpSpPr>
              <a:xfrm>
                <a:off x="5374290" y="1786424"/>
                <a:ext cx="3218221" cy="1011996"/>
                <a:chOff x="5569785" y="3070379"/>
                <a:chExt cx="3299732" cy="1011996"/>
              </a:xfrm>
            </p:grpSpPr>
            <p:cxnSp>
              <p:nvCxnSpPr>
                <p:cNvPr id="32" name="Straight Connector 31"/>
                <p:cNvCxnSpPr/>
                <p:nvPr/>
              </p:nvCxnSpPr>
              <p:spPr>
                <a:xfrm>
                  <a:off x="5569785"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33" name="Straight Connector 32"/>
                <p:cNvCxnSpPr/>
                <p:nvPr/>
              </p:nvCxnSpPr>
              <p:spPr>
                <a:xfrm>
                  <a:off x="5569785"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34" name="Straight Connector 33"/>
                <p:cNvCxnSpPr/>
                <p:nvPr/>
              </p:nvCxnSpPr>
              <p:spPr>
                <a:xfrm>
                  <a:off x="5569785"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35" name="Straight Connector 34"/>
                <p:cNvCxnSpPr/>
                <p:nvPr/>
              </p:nvCxnSpPr>
              <p:spPr>
                <a:xfrm>
                  <a:off x="556978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cxnSp>
            <p:nvCxnSpPr>
              <p:cNvPr id="36" name="Straight Connector 35"/>
              <p:cNvCxnSpPr/>
              <p:nvPr/>
            </p:nvCxnSpPr>
            <p:spPr>
              <a:xfrm>
                <a:off x="5374291" y="1445738"/>
                <a:ext cx="3218219"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37" name="Straight Connector 36"/>
              <p:cNvCxnSpPr/>
              <p:nvPr/>
            </p:nvCxnSpPr>
            <p:spPr>
              <a:xfrm>
                <a:off x="5374291" y="1131590"/>
                <a:ext cx="3218219"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grpSp>
      <p:grpSp>
        <p:nvGrpSpPr>
          <p:cNvPr id="13" name="Group 12"/>
          <p:cNvGrpSpPr/>
          <p:nvPr/>
        </p:nvGrpSpPr>
        <p:grpSpPr>
          <a:xfrm>
            <a:off x="3442503" y="2659367"/>
            <a:ext cx="4359592" cy="1907148"/>
            <a:chOff x="2790354" y="2197656"/>
            <a:chExt cx="5437026" cy="2378483"/>
          </a:xfrm>
        </p:grpSpPr>
        <p:pic>
          <p:nvPicPr>
            <p:cNvPr id="11" name="Picture 10" descr="enfants-roug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2790354" y="2197656"/>
              <a:ext cx="5437026" cy="2320210"/>
            </a:xfrm>
            <a:prstGeom prst="rect">
              <a:avLst/>
            </a:prstGeom>
          </p:spPr>
        </p:pic>
        <p:pic>
          <p:nvPicPr>
            <p:cNvPr id="12" name="Picture 11" descr="educatric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478002" y="2268335"/>
              <a:ext cx="1625549" cy="2307804"/>
            </a:xfrm>
            <a:prstGeom prst="rect">
              <a:avLst/>
            </a:prstGeom>
          </p:spPr>
        </p:pic>
      </p:grpSp>
      <p:sp>
        <p:nvSpPr>
          <p:cNvPr id="19" name="TextBox 18"/>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17962105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1" y="0"/>
            <a:ext cx="3373641" cy="2032000"/>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Rectangle 5"/>
          <p:cNvSpPr/>
          <p:nvPr/>
        </p:nvSpPr>
        <p:spPr>
          <a:xfrm>
            <a:off x="523695" y="484621"/>
            <a:ext cx="2615019" cy="1171603"/>
          </a:xfrm>
          <a:prstGeom prst="rect">
            <a:avLst/>
          </a:prstGeom>
        </p:spPr>
        <p:txBody>
          <a:bodyPr wrap="square">
            <a:spAutoFit/>
          </a:bodyPr>
          <a:lstStyle/>
          <a:p>
            <a:pPr>
              <a:lnSpc>
                <a:spcPct val="110000"/>
              </a:lnSpc>
            </a:pP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des interactions </a:t>
            </a:r>
            <a:r>
              <a:rPr lang="en-US" sz="1600" u="sng" dirty="0" err="1" smtClean="0">
                <a:solidFill>
                  <a:schemeClr val="tx2"/>
                </a:solidFill>
                <a:latin typeface="Raleway ExtraBold"/>
                <a:cs typeface="Raleway ExtraBold"/>
              </a:rPr>
              <a:t>dans</a:t>
            </a:r>
            <a:r>
              <a:rPr lang="en-US" sz="1600" u="sng" dirty="0" smtClean="0">
                <a:solidFill>
                  <a:schemeClr val="tx2"/>
                </a:solidFill>
                <a:latin typeface="Raleway ExtraBold"/>
                <a:cs typeface="Raleway ExtraBold"/>
              </a:rPr>
              <a:t> les </a:t>
            </a:r>
            <a:r>
              <a:rPr lang="en-US" sz="1600" u="sng" dirty="0" err="1" smtClean="0">
                <a:solidFill>
                  <a:schemeClr val="tx2"/>
                </a:solidFill>
                <a:latin typeface="Raleway ExtraBold"/>
                <a:cs typeface="Raleway ExtraBold"/>
              </a:rPr>
              <a:t>maternelles</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smtClean="0">
                <a:solidFill>
                  <a:schemeClr val="tx2"/>
                </a:solidFill>
                <a:latin typeface="Raleway ExtraBold"/>
                <a:cs typeface="Raleway ExtraBold"/>
              </a:rPr>
              <a:t>4 </a:t>
            </a:r>
            <a:r>
              <a:rPr lang="en-US" sz="1600" u="sng" dirty="0" err="1" smtClean="0">
                <a:solidFill>
                  <a:schemeClr val="tx2"/>
                </a:solidFill>
                <a:latin typeface="Raleway ExtraBold"/>
                <a:cs typeface="Raleway ExtraBold"/>
              </a:rPr>
              <a:t>ans</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temps </a:t>
            </a:r>
            <a:r>
              <a:rPr lang="en-US" sz="1600" u="sng" dirty="0" err="1" smtClean="0">
                <a:solidFill>
                  <a:schemeClr val="tx2"/>
                </a:solidFill>
                <a:latin typeface="Raleway ExtraBold"/>
                <a:cs typeface="Raleway ExtraBold"/>
              </a:rPr>
              <a:t>plein</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smtClean="0">
                <a:solidFill>
                  <a:schemeClr val="tx2"/>
                </a:solidFill>
                <a:latin typeface="Raleway ExtraBold"/>
                <a:cs typeface="Raleway ExtraBold"/>
              </a:rPr>
              <a:t>en milieu </a:t>
            </a:r>
            <a:r>
              <a:rPr lang="en-US" sz="1600" u="sng" dirty="0" err="1" smtClean="0">
                <a:solidFill>
                  <a:schemeClr val="tx2"/>
                </a:solidFill>
                <a:latin typeface="Raleway ExtraBold"/>
                <a:cs typeface="Raleway ExtraBold"/>
              </a:rPr>
              <a:t>défavorisé</a:t>
            </a:r>
            <a:endParaRPr lang="en-US" sz="1600" u="sng" dirty="0" smtClean="0">
              <a:solidFill>
                <a:schemeClr val="tx2"/>
              </a:solidFill>
              <a:latin typeface="Raleway ExtraBold"/>
              <a:cs typeface="Raleway ExtraBold"/>
            </a:endParaRPr>
          </a:p>
        </p:txBody>
      </p:sp>
      <p:grpSp>
        <p:nvGrpSpPr>
          <p:cNvPr id="27" name="Group 26"/>
          <p:cNvGrpSpPr/>
          <p:nvPr/>
        </p:nvGrpSpPr>
        <p:grpSpPr>
          <a:xfrm>
            <a:off x="2505415" y="3320136"/>
            <a:ext cx="1100464" cy="640814"/>
            <a:chOff x="1819858" y="3011841"/>
            <a:chExt cx="1100464" cy="640814"/>
          </a:xfrm>
        </p:grpSpPr>
        <p:grpSp>
          <p:nvGrpSpPr>
            <p:cNvPr id="9" name="Group 8"/>
            <p:cNvGrpSpPr/>
            <p:nvPr/>
          </p:nvGrpSpPr>
          <p:grpSpPr>
            <a:xfrm>
              <a:off x="1819858" y="3232221"/>
              <a:ext cx="1100464" cy="200055"/>
              <a:chOff x="701725" y="2754199"/>
              <a:chExt cx="1111425" cy="202048"/>
            </a:xfrm>
          </p:grpSpPr>
          <p:sp>
            <p:nvSpPr>
              <p:cNvPr id="22" name="TextBox 21"/>
              <p:cNvSpPr txBox="1"/>
              <p:nvPr/>
            </p:nvSpPr>
            <p:spPr>
              <a:xfrm>
                <a:off x="750780" y="2754199"/>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t>
                </a:r>
                <a:r>
                  <a:rPr lang="en-US" sz="700" b="1" dirty="0" err="1" smtClean="0">
                    <a:solidFill>
                      <a:srgbClr val="A4D4D8"/>
                    </a:solidFill>
                    <a:latin typeface="Raleway"/>
                    <a:cs typeface="Raleway"/>
                  </a:rPr>
                  <a:t>moyenne</a:t>
                </a:r>
                <a:endParaRPr lang="en-US" sz="700" b="1" dirty="0">
                  <a:solidFill>
                    <a:srgbClr val="A4D4D8"/>
                  </a:solidFill>
                  <a:latin typeface="Raleway"/>
                  <a:cs typeface="Raleway"/>
                </a:endParaRPr>
              </a:p>
            </p:txBody>
          </p:sp>
          <p:sp>
            <p:nvSpPr>
              <p:cNvPr id="23" name="Oval 22"/>
              <p:cNvSpPr/>
              <p:nvPr/>
            </p:nvSpPr>
            <p:spPr>
              <a:xfrm>
                <a:off x="701725" y="2811274"/>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2" name="Group 11"/>
            <p:cNvGrpSpPr/>
            <p:nvPr/>
          </p:nvGrpSpPr>
          <p:grpSpPr>
            <a:xfrm>
              <a:off x="1826117" y="3452600"/>
              <a:ext cx="876493" cy="200055"/>
              <a:chOff x="-478003" y="3561629"/>
              <a:chExt cx="885223" cy="202048"/>
            </a:xfrm>
          </p:grpSpPr>
          <p:sp>
            <p:nvSpPr>
              <p:cNvPr id="16" name="TextBox 15"/>
              <p:cNvSpPr txBox="1"/>
              <p:nvPr/>
            </p:nvSpPr>
            <p:spPr>
              <a:xfrm>
                <a:off x="-425108" y="3561629"/>
                <a:ext cx="832328" cy="202048"/>
              </a:xfrm>
              <a:prstGeom prst="rect">
                <a:avLst/>
              </a:prstGeom>
              <a:noFill/>
            </p:spPr>
            <p:txBody>
              <a:bodyPr wrap="square" rtlCol="0">
                <a:spAutoFit/>
              </a:bodyPr>
              <a:lstStyle/>
              <a:p>
                <a:r>
                  <a:rPr lang="en-US" sz="700" b="1" dirty="0" err="1" smtClean="0">
                    <a:solidFill>
                      <a:srgbClr val="BE605A"/>
                    </a:solidFill>
                    <a:latin typeface="Raleway"/>
                    <a:cs typeface="Raleway"/>
                  </a:rPr>
                  <a:t>Qualité</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faible</a:t>
                </a:r>
                <a:endParaRPr lang="en-US" sz="700" b="1" dirty="0">
                  <a:solidFill>
                    <a:srgbClr val="BE605A"/>
                  </a:solidFill>
                  <a:latin typeface="Raleway"/>
                  <a:cs typeface="Raleway"/>
                </a:endParaRPr>
              </a:p>
            </p:txBody>
          </p:sp>
          <p:sp>
            <p:nvSpPr>
              <p:cNvPr id="17" name="Oval 16"/>
              <p:cNvSpPr/>
              <p:nvPr/>
            </p:nvSpPr>
            <p:spPr>
              <a:xfrm>
                <a:off x="-478003" y="3620176"/>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3" name="Group 12"/>
            <p:cNvGrpSpPr/>
            <p:nvPr/>
          </p:nvGrpSpPr>
          <p:grpSpPr>
            <a:xfrm>
              <a:off x="1819858" y="3011841"/>
              <a:ext cx="1100464" cy="200055"/>
              <a:chOff x="701725" y="2588287"/>
              <a:chExt cx="1111425" cy="202048"/>
            </a:xfrm>
          </p:grpSpPr>
          <p:sp>
            <p:nvSpPr>
              <p:cNvPr id="14" name="TextBox 13"/>
              <p:cNvSpPr txBox="1"/>
              <p:nvPr/>
            </p:nvSpPr>
            <p:spPr>
              <a:xfrm>
                <a:off x="750781" y="2588287"/>
                <a:ext cx="1062369" cy="202048"/>
              </a:xfrm>
              <a:prstGeom prst="rect">
                <a:avLst/>
              </a:prstGeom>
              <a:noFill/>
            </p:spPr>
            <p:txBody>
              <a:bodyPr wrap="square" rtlCol="0">
                <a:spAutoFit/>
              </a:bodyPr>
              <a:lstStyle/>
              <a:p>
                <a:r>
                  <a:rPr lang="en-US" sz="700" b="1" dirty="0" err="1" smtClean="0">
                    <a:solidFill>
                      <a:srgbClr val="98C49C"/>
                    </a:solidFill>
                    <a:latin typeface="Raleway"/>
                    <a:cs typeface="Raleway"/>
                  </a:rPr>
                  <a:t>Qualité</a:t>
                </a:r>
                <a:r>
                  <a:rPr lang="en-US" sz="700" b="1" dirty="0" smtClean="0">
                    <a:solidFill>
                      <a:srgbClr val="98C49C"/>
                    </a:solidFill>
                    <a:latin typeface="Raleway"/>
                    <a:cs typeface="Raleway"/>
                  </a:rPr>
                  <a:t> </a:t>
                </a:r>
                <a:r>
                  <a:rPr lang="en-US" sz="700" b="1" dirty="0" err="1" smtClean="0">
                    <a:solidFill>
                      <a:srgbClr val="98C49C"/>
                    </a:solidFill>
                    <a:latin typeface="Raleway"/>
                    <a:cs typeface="Raleway"/>
                  </a:rPr>
                  <a:t>élevée</a:t>
                </a:r>
                <a:endParaRPr lang="en-US" sz="700" b="1" dirty="0">
                  <a:solidFill>
                    <a:srgbClr val="98C49C"/>
                  </a:solidFill>
                  <a:latin typeface="Raleway"/>
                  <a:cs typeface="Raleway"/>
                </a:endParaRPr>
              </a:p>
            </p:txBody>
          </p:sp>
          <p:sp>
            <p:nvSpPr>
              <p:cNvPr id="15" name="Oval 14"/>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grpSp>
        <p:nvGrpSpPr>
          <p:cNvPr id="39" name="Group 38"/>
          <p:cNvGrpSpPr/>
          <p:nvPr/>
        </p:nvGrpSpPr>
        <p:grpSpPr>
          <a:xfrm>
            <a:off x="3463399" y="1777115"/>
            <a:ext cx="4796040" cy="2596971"/>
            <a:chOff x="3508990" y="1888505"/>
            <a:chExt cx="4796040" cy="2596971"/>
          </a:xfrm>
        </p:grpSpPr>
        <p:pic>
          <p:nvPicPr>
            <p:cNvPr id="28" name="Picture 27" descr="D20-graphiq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0997" y="1888505"/>
              <a:ext cx="4434033" cy="2119468"/>
            </a:xfrm>
            <a:prstGeom prst="rect">
              <a:avLst/>
            </a:prstGeom>
          </p:spPr>
        </p:pic>
        <p:sp>
          <p:nvSpPr>
            <p:cNvPr id="29" name="TextBox 28"/>
            <p:cNvSpPr txBox="1"/>
            <p:nvPr/>
          </p:nvSpPr>
          <p:spPr>
            <a:xfrm>
              <a:off x="3508990" y="3839145"/>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a:t>
              </a:r>
              <a:endParaRPr lang="en-US" sz="800" dirty="0">
                <a:solidFill>
                  <a:schemeClr val="tx1">
                    <a:lumMod val="50000"/>
                    <a:lumOff val="50000"/>
                  </a:schemeClr>
                </a:solidFill>
                <a:latin typeface="Raleway ExtraBold"/>
              </a:endParaRPr>
            </a:p>
          </p:txBody>
        </p:sp>
        <p:sp>
          <p:nvSpPr>
            <p:cNvPr id="30" name="TextBox 29"/>
            <p:cNvSpPr txBox="1"/>
            <p:nvPr/>
          </p:nvSpPr>
          <p:spPr>
            <a:xfrm>
              <a:off x="3508990" y="3530354"/>
              <a:ext cx="494269" cy="246221"/>
            </a:xfrm>
            <a:prstGeom prst="rect">
              <a:avLst/>
            </a:prstGeom>
            <a:noFill/>
          </p:spPr>
          <p:txBody>
            <a:bodyPr wrap="square" rtlCol="0">
              <a:spAutoFit/>
            </a:bodyPr>
            <a:lstStyle/>
            <a:p>
              <a:pPr algn="r"/>
              <a:r>
                <a:rPr lang="en-US" sz="1000" dirty="0">
                  <a:solidFill>
                    <a:schemeClr val="tx1">
                      <a:lumMod val="50000"/>
                      <a:lumOff val="50000"/>
                    </a:schemeClr>
                  </a:solidFill>
                  <a:latin typeface="Raleway ExtraBold"/>
                </a:rPr>
                <a:t>2</a:t>
              </a:r>
              <a:endParaRPr lang="en-US" sz="1000" b="1" dirty="0" smtClean="0">
                <a:solidFill>
                  <a:schemeClr val="tx1">
                    <a:lumMod val="50000"/>
                    <a:lumOff val="50000"/>
                  </a:schemeClr>
                </a:solidFill>
                <a:latin typeface="Raleway ExtraBold"/>
              </a:endParaRPr>
            </a:p>
          </p:txBody>
        </p:sp>
        <p:sp>
          <p:nvSpPr>
            <p:cNvPr id="31" name="TextBox 30"/>
            <p:cNvSpPr txBox="1"/>
            <p:nvPr/>
          </p:nvSpPr>
          <p:spPr>
            <a:xfrm>
              <a:off x="3508990" y="3221565"/>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a:t>
              </a:r>
              <a:endParaRPr lang="en-US" sz="800" dirty="0">
                <a:solidFill>
                  <a:schemeClr val="tx1">
                    <a:lumMod val="50000"/>
                    <a:lumOff val="50000"/>
                  </a:schemeClr>
                </a:solidFill>
                <a:latin typeface="Raleway ExtraBold"/>
              </a:endParaRPr>
            </a:p>
          </p:txBody>
        </p:sp>
        <p:sp>
          <p:nvSpPr>
            <p:cNvPr id="32" name="TextBox 31"/>
            <p:cNvSpPr txBox="1"/>
            <p:nvPr/>
          </p:nvSpPr>
          <p:spPr>
            <a:xfrm>
              <a:off x="3508990" y="2912776"/>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4</a:t>
              </a:r>
              <a:endParaRPr lang="en-US" sz="800" dirty="0">
                <a:solidFill>
                  <a:schemeClr val="tx1">
                    <a:lumMod val="50000"/>
                    <a:lumOff val="50000"/>
                  </a:schemeClr>
                </a:solidFill>
                <a:latin typeface="Raleway ExtraBold"/>
              </a:endParaRPr>
            </a:p>
          </p:txBody>
        </p:sp>
        <p:sp>
          <p:nvSpPr>
            <p:cNvPr id="33" name="TextBox 32"/>
            <p:cNvSpPr txBox="1"/>
            <p:nvPr/>
          </p:nvSpPr>
          <p:spPr>
            <a:xfrm>
              <a:off x="3508990" y="2603987"/>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5</a:t>
              </a:r>
              <a:endParaRPr lang="en-US" sz="800" dirty="0">
                <a:solidFill>
                  <a:schemeClr val="tx1">
                    <a:lumMod val="50000"/>
                    <a:lumOff val="50000"/>
                  </a:schemeClr>
                </a:solidFill>
                <a:latin typeface="Raleway ExtraBold"/>
              </a:endParaRPr>
            </a:p>
          </p:txBody>
        </p:sp>
        <p:sp>
          <p:nvSpPr>
            <p:cNvPr id="34" name="TextBox 33"/>
            <p:cNvSpPr txBox="1"/>
            <p:nvPr/>
          </p:nvSpPr>
          <p:spPr>
            <a:xfrm>
              <a:off x="3508990" y="2295198"/>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6</a:t>
              </a:r>
              <a:endParaRPr lang="en-US" sz="800" dirty="0">
                <a:solidFill>
                  <a:schemeClr val="tx1">
                    <a:lumMod val="50000"/>
                    <a:lumOff val="50000"/>
                  </a:schemeClr>
                </a:solidFill>
                <a:latin typeface="Raleway ExtraBold"/>
              </a:endParaRPr>
            </a:p>
          </p:txBody>
        </p:sp>
        <p:sp>
          <p:nvSpPr>
            <p:cNvPr id="35" name="TextBox 34"/>
            <p:cNvSpPr txBox="1"/>
            <p:nvPr/>
          </p:nvSpPr>
          <p:spPr>
            <a:xfrm>
              <a:off x="3508990" y="1986409"/>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7</a:t>
              </a:r>
              <a:endParaRPr lang="en-US" sz="800" dirty="0">
                <a:solidFill>
                  <a:schemeClr val="tx1">
                    <a:lumMod val="50000"/>
                    <a:lumOff val="50000"/>
                  </a:schemeClr>
                </a:solidFill>
                <a:latin typeface="Raleway ExtraBold"/>
              </a:endParaRPr>
            </a:p>
          </p:txBody>
        </p:sp>
        <p:sp>
          <p:nvSpPr>
            <p:cNvPr id="36" name="TextBox 35"/>
            <p:cNvSpPr txBox="1"/>
            <p:nvPr/>
          </p:nvSpPr>
          <p:spPr>
            <a:xfrm>
              <a:off x="5390490" y="4085366"/>
              <a:ext cx="1441459" cy="400110"/>
            </a:xfrm>
            <a:prstGeom prst="rect">
              <a:avLst/>
            </a:prstGeom>
            <a:noFill/>
          </p:spPr>
          <p:txBody>
            <a:bodyPr wrap="square" rtlCol="0">
              <a:spAutoFit/>
            </a:bodyPr>
            <a:lstStyle/>
            <a:p>
              <a:pPr algn="ctr"/>
              <a:r>
                <a:rPr lang="en-US" sz="1000" b="1" dirty="0" err="1" smtClean="0">
                  <a:solidFill>
                    <a:schemeClr val="tx1">
                      <a:lumMod val="50000"/>
                      <a:lumOff val="50000"/>
                    </a:schemeClr>
                  </a:solidFill>
                  <a:latin typeface="Raleway ExtraBold"/>
                </a:rPr>
                <a:t>Organisation</a:t>
              </a:r>
              <a:r>
                <a:rPr lang="en-US" sz="1000" b="1" dirty="0" smtClean="0">
                  <a:solidFill>
                    <a:schemeClr val="tx1">
                      <a:lumMod val="50000"/>
                      <a:lumOff val="50000"/>
                    </a:schemeClr>
                  </a:solidFill>
                  <a:latin typeface="Raleway ExtraBold"/>
                </a:rPr>
                <a:t> </a:t>
              </a:r>
              <a:br>
                <a:rPr lang="en-US" sz="1000" b="1" dirty="0" smtClean="0">
                  <a:solidFill>
                    <a:schemeClr val="tx1">
                      <a:lumMod val="50000"/>
                      <a:lumOff val="50000"/>
                    </a:schemeClr>
                  </a:solidFill>
                  <a:latin typeface="Raleway ExtraBold"/>
                </a:rPr>
              </a:br>
              <a:r>
                <a:rPr lang="en-US" sz="1000" b="1" dirty="0" smtClean="0">
                  <a:solidFill>
                    <a:schemeClr val="tx1">
                      <a:lumMod val="50000"/>
                      <a:lumOff val="50000"/>
                    </a:schemeClr>
                  </a:solidFill>
                  <a:latin typeface="Raleway ExtraBold"/>
                </a:rPr>
                <a:t>de la </a:t>
              </a:r>
              <a:r>
                <a:rPr lang="en-US" sz="1000" b="1" dirty="0" err="1" smtClean="0">
                  <a:solidFill>
                    <a:schemeClr val="tx1">
                      <a:lumMod val="50000"/>
                      <a:lumOff val="50000"/>
                    </a:schemeClr>
                  </a:solidFill>
                  <a:latin typeface="Raleway ExtraBold"/>
                </a:rPr>
                <a:t>classe</a:t>
              </a:r>
              <a:endParaRPr lang="en-US" sz="800" dirty="0">
                <a:solidFill>
                  <a:schemeClr val="tx1">
                    <a:lumMod val="50000"/>
                    <a:lumOff val="50000"/>
                  </a:schemeClr>
                </a:solidFill>
                <a:latin typeface="Raleway ExtraBold"/>
              </a:endParaRPr>
            </a:p>
          </p:txBody>
        </p:sp>
        <p:sp>
          <p:nvSpPr>
            <p:cNvPr id="37" name="TextBox 36"/>
            <p:cNvSpPr txBox="1"/>
            <p:nvPr/>
          </p:nvSpPr>
          <p:spPr>
            <a:xfrm>
              <a:off x="4081415" y="4085366"/>
              <a:ext cx="1441459" cy="400110"/>
            </a:xfrm>
            <a:prstGeom prst="rect">
              <a:avLst/>
            </a:prstGeom>
            <a:noFill/>
          </p:spPr>
          <p:txBody>
            <a:bodyPr wrap="square" rtlCol="0">
              <a:spAutoFit/>
            </a:bodyPr>
            <a:lstStyle/>
            <a:p>
              <a:pPr algn="ctr"/>
              <a:r>
                <a:rPr lang="en-US" sz="1000" b="1" dirty="0" err="1" smtClean="0">
                  <a:solidFill>
                    <a:schemeClr val="tx1">
                      <a:lumMod val="50000"/>
                      <a:lumOff val="50000"/>
                    </a:schemeClr>
                  </a:solidFill>
                  <a:latin typeface="Raleway ExtraBold"/>
                </a:rPr>
                <a:t>Soutien</a:t>
              </a:r>
              <a:r>
                <a:rPr lang="en-US" sz="1000" b="1" dirty="0" smtClean="0">
                  <a:solidFill>
                    <a:schemeClr val="tx1">
                      <a:lumMod val="50000"/>
                      <a:lumOff val="50000"/>
                    </a:schemeClr>
                  </a:solidFill>
                  <a:latin typeface="Raleway ExtraBold"/>
                </a:rPr>
                <a:t> </a:t>
              </a:r>
              <a:br>
                <a:rPr lang="en-US" sz="1000" b="1" dirty="0" smtClean="0">
                  <a:solidFill>
                    <a:schemeClr val="tx1">
                      <a:lumMod val="50000"/>
                      <a:lumOff val="50000"/>
                    </a:schemeClr>
                  </a:solidFill>
                  <a:latin typeface="Raleway ExtraBold"/>
                </a:rPr>
              </a:br>
              <a:r>
                <a:rPr lang="en-US" sz="1000" b="1" dirty="0" err="1" smtClean="0">
                  <a:solidFill>
                    <a:schemeClr val="tx1">
                      <a:lumMod val="50000"/>
                      <a:lumOff val="50000"/>
                    </a:schemeClr>
                  </a:solidFill>
                  <a:latin typeface="Raleway ExtraBold"/>
                </a:rPr>
                <a:t>émotionnel</a:t>
              </a:r>
              <a:endParaRPr lang="en-US" sz="800" dirty="0">
                <a:solidFill>
                  <a:schemeClr val="tx1">
                    <a:lumMod val="50000"/>
                    <a:lumOff val="50000"/>
                  </a:schemeClr>
                </a:solidFill>
                <a:latin typeface="Raleway ExtraBold"/>
              </a:endParaRPr>
            </a:p>
          </p:txBody>
        </p:sp>
        <p:sp>
          <p:nvSpPr>
            <p:cNvPr id="38" name="TextBox 37"/>
            <p:cNvSpPr txBox="1"/>
            <p:nvPr/>
          </p:nvSpPr>
          <p:spPr>
            <a:xfrm>
              <a:off x="6680030" y="4085366"/>
              <a:ext cx="1441459" cy="400110"/>
            </a:xfrm>
            <a:prstGeom prst="rect">
              <a:avLst/>
            </a:prstGeom>
            <a:noFill/>
          </p:spPr>
          <p:txBody>
            <a:bodyPr wrap="square" rtlCol="0">
              <a:spAutoFit/>
            </a:bodyPr>
            <a:lstStyle/>
            <a:p>
              <a:pPr algn="ctr"/>
              <a:r>
                <a:rPr lang="en-US" sz="1000" b="1" dirty="0" err="1" smtClean="0">
                  <a:solidFill>
                    <a:schemeClr val="tx1">
                      <a:lumMod val="50000"/>
                      <a:lumOff val="50000"/>
                    </a:schemeClr>
                  </a:solidFill>
                  <a:latin typeface="Raleway ExtraBold"/>
                </a:rPr>
                <a:t>Soutien</a:t>
              </a:r>
              <a:r>
                <a:rPr lang="en-US" sz="1000" b="1" dirty="0" smtClean="0">
                  <a:solidFill>
                    <a:schemeClr val="tx1">
                      <a:lumMod val="50000"/>
                      <a:lumOff val="50000"/>
                    </a:schemeClr>
                  </a:solidFill>
                  <a:latin typeface="Raleway ExtraBold"/>
                </a:rPr>
                <a:t> </a:t>
              </a:r>
              <a:r>
                <a:rPr lang="en-US" sz="1000" b="1" dirty="0" err="1" smtClean="0">
                  <a:solidFill>
                    <a:schemeClr val="tx1">
                      <a:lumMod val="50000"/>
                      <a:lumOff val="50000"/>
                    </a:schemeClr>
                  </a:solidFill>
                  <a:latin typeface="Raleway ExtraBold"/>
                </a:rPr>
                <a:t>à</a:t>
              </a:r>
              <a:r>
                <a:rPr lang="en-US" sz="1000" b="1" dirty="0" smtClean="0">
                  <a:solidFill>
                    <a:schemeClr val="tx1">
                      <a:lumMod val="50000"/>
                      <a:lumOff val="50000"/>
                    </a:schemeClr>
                  </a:solidFill>
                  <a:latin typeface="Raleway ExtraBold"/>
                </a:rPr>
                <a:t> </a:t>
              </a:r>
              <a:r>
                <a:rPr lang="en-US" sz="1000" b="1" dirty="0" err="1" smtClean="0">
                  <a:solidFill>
                    <a:schemeClr val="tx1">
                      <a:lumMod val="50000"/>
                      <a:lumOff val="50000"/>
                    </a:schemeClr>
                  </a:solidFill>
                  <a:latin typeface="Raleway ExtraBold"/>
                </a:rPr>
                <a:t>l’apprentissage</a:t>
              </a:r>
              <a:endParaRPr lang="en-US" sz="800" dirty="0">
                <a:solidFill>
                  <a:schemeClr val="tx1">
                    <a:lumMod val="50000"/>
                    <a:lumOff val="50000"/>
                  </a:schemeClr>
                </a:solidFill>
                <a:latin typeface="Raleway ExtraBold"/>
              </a:endParaRPr>
            </a:p>
          </p:txBody>
        </p:sp>
      </p:grpSp>
      <p:sp>
        <p:nvSpPr>
          <p:cNvPr id="40" name="TextBox 39"/>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pic>
        <p:nvPicPr>
          <p:cNvPr id="41" name="Picture 40"/>
          <p:cNvPicPr>
            <a:picLocks noChangeAspect="1"/>
          </p:cNvPicPr>
          <p:nvPr/>
        </p:nvPicPr>
        <p:blipFill>
          <a:blip r:embed="rId4"/>
          <a:stretch>
            <a:fillRect/>
          </a:stretch>
        </p:blipFill>
        <p:spPr>
          <a:xfrm>
            <a:off x="7763017" y="4768510"/>
            <a:ext cx="814028" cy="205217"/>
          </a:xfrm>
          <a:prstGeom prst="rect">
            <a:avLst/>
          </a:prstGeom>
          <a:noFill/>
        </p:spPr>
      </p:pic>
      <p:sp>
        <p:nvSpPr>
          <p:cNvPr id="42" name="TextBox 41"/>
          <p:cNvSpPr txBox="1"/>
          <p:nvPr/>
        </p:nvSpPr>
        <p:spPr>
          <a:xfrm>
            <a:off x="3692325" y="1108327"/>
            <a:ext cx="4567114" cy="529376"/>
          </a:xfrm>
          <a:prstGeom prst="rect">
            <a:avLst/>
          </a:prstGeom>
          <a:noFill/>
        </p:spPr>
        <p:txBody>
          <a:bodyPr wrap="square" rtlCol="0">
            <a:spAutoFit/>
          </a:bodyPr>
          <a:lstStyle/>
          <a:p>
            <a:pPr>
              <a:lnSpc>
                <a:spcPct val="120000"/>
              </a:lnSpc>
            </a:pPr>
            <a:r>
              <a:rPr lang="en-US" sz="1200" dirty="0" err="1" smtClean="0">
                <a:solidFill>
                  <a:schemeClr val="tx2"/>
                </a:solidFill>
                <a:latin typeface="Raleway ExtraBold"/>
                <a:cs typeface="Raleway ExtraBold"/>
              </a:rPr>
              <a:t>Étude</a:t>
            </a:r>
            <a:r>
              <a:rPr lang="en-US" sz="1200" dirty="0" smtClean="0">
                <a:solidFill>
                  <a:schemeClr val="tx2"/>
                </a:solidFill>
                <a:latin typeface="Raleway ExtraBold"/>
                <a:cs typeface="Raleway ExtraBold"/>
              </a:rPr>
              <a:t> </a:t>
            </a:r>
            <a:r>
              <a:rPr lang="en-US" sz="1200" dirty="0" err="1" smtClean="0">
                <a:solidFill>
                  <a:schemeClr val="tx2"/>
                </a:solidFill>
                <a:latin typeface="Raleway ExtraBold"/>
                <a:cs typeface="Raleway ExtraBold"/>
              </a:rPr>
              <a:t>réalisée</a:t>
            </a:r>
            <a:r>
              <a:rPr lang="en-US" sz="1200" dirty="0" smtClean="0">
                <a:solidFill>
                  <a:schemeClr val="tx2"/>
                </a:solidFill>
                <a:latin typeface="Raleway ExtraBold"/>
                <a:cs typeface="Raleway ExtraBold"/>
              </a:rPr>
              <a:t> par </a:t>
            </a:r>
            <a:r>
              <a:rPr lang="en-US" sz="1200" dirty="0" err="1" smtClean="0">
                <a:solidFill>
                  <a:schemeClr val="tx2"/>
                </a:solidFill>
                <a:latin typeface="Raleway ExtraBold"/>
                <a:cs typeface="Raleway ExtraBold"/>
              </a:rPr>
              <a:t>l’Université</a:t>
            </a:r>
            <a:r>
              <a:rPr lang="en-US" sz="1200" dirty="0" smtClean="0">
                <a:solidFill>
                  <a:schemeClr val="tx2"/>
                </a:solidFill>
                <a:latin typeface="Raleway ExtraBold"/>
                <a:cs typeface="Raleway ExtraBold"/>
              </a:rPr>
              <a:t> du Québec en </a:t>
            </a:r>
            <a:r>
              <a:rPr lang="en-US" sz="1200" dirty="0" err="1" smtClean="0">
                <a:solidFill>
                  <a:schemeClr val="tx2"/>
                </a:solidFill>
                <a:latin typeface="Raleway ExtraBold"/>
                <a:cs typeface="Raleway ExtraBold"/>
              </a:rPr>
              <a:t>Outaouais</a:t>
            </a:r>
            <a:r>
              <a:rPr lang="en-US" sz="1200" dirty="0" smtClean="0">
                <a:solidFill>
                  <a:schemeClr val="tx2"/>
                </a:solidFill>
                <a:latin typeface="Raleway ExtraBold"/>
                <a:cs typeface="Raleway ExtraBold"/>
              </a:rPr>
              <a:t> entre 2012 et 2016</a:t>
            </a:r>
            <a:endParaRPr lang="en-US" sz="1200" dirty="0">
              <a:solidFill>
                <a:schemeClr val="tx2"/>
              </a:solidFill>
              <a:latin typeface="Raleway ExtraBold"/>
              <a:cs typeface="Raleway ExtraBold"/>
            </a:endParaRPr>
          </a:p>
        </p:txBody>
      </p:sp>
    </p:spTree>
    <p:extLst>
      <p:ext uri="{BB962C8B-B14F-4D97-AF65-F5344CB8AC3E}">
        <p14:creationId xmlns:p14="http://schemas.microsoft.com/office/powerpoint/2010/main" val="4570249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1" y="0"/>
            <a:ext cx="3653693" cy="2032000"/>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Rectangle 5"/>
          <p:cNvSpPr/>
          <p:nvPr/>
        </p:nvSpPr>
        <p:spPr>
          <a:xfrm>
            <a:off x="523695" y="484621"/>
            <a:ext cx="3010881" cy="1171603"/>
          </a:xfrm>
          <a:prstGeom prst="rect">
            <a:avLst/>
          </a:prstGeom>
        </p:spPr>
        <p:txBody>
          <a:bodyPr wrap="square">
            <a:spAutoFit/>
          </a:bodyPr>
          <a:lstStyle/>
          <a:p>
            <a:pPr>
              <a:lnSpc>
                <a:spcPct val="110000"/>
              </a:lnSpc>
            </a:pP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de </a:t>
            </a:r>
            <a:r>
              <a:rPr lang="en-US" sz="1600" u="sng" dirty="0" err="1" smtClean="0">
                <a:solidFill>
                  <a:schemeClr val="tx2"/>
                </a:solidFill>
                <a:latin typeface="Raleway ExtraBold"/>
                <a:cs typeface="Raleway ExtraBold"/>
              </a:rPr>
              <a:t>l’environnement</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éducatif</a:t>
            </a:r>
            <a:r>
              <a:rPr lang="en-US" sz="1600" u="sng" dirty="0" smtClean="0">
                <a:solidFill>
                  <a:schemeClr val="tx2"/>
                </a:solidFill>
                <a:latin typeface="Raleway ExtraBold"/>
                <a:cs typeface="Raleway ExtraBold"/>
              </a:rPr>
              <a:t> des </a:t>
            </a:r>
            <a:r>
              <a:rPr lang="en-US" sz="1600" u="sng" dirty="0" err="1" smtClean="0">
                <a:solidFill>
                  <a:schemeClr val="tx2"/>
                </a:solidFill>
                <a:latin typeface="Raleway ExtraBold"/>
                <a:cs typeface="Raleway ExtraBold"/>
              </a:rPr>
              <a:t>maternelle</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smtClean="0">
                <a:solidFill>
                  <a:schemeClr val="tx2"/>
                </a:solidFill>
                <a:latin typeface="Raleway ExtraBold"/>
                <a:cs typeface="Raleway ExtraBold"/>
              </a:rPr>
              <a:t>4 </a:t>
            </a:r>
            <a:r>
              <a:rPr lang="en-US" sz="1600" u="sng" dirty="0" err="1" smtClean="0">
                <a:solidFill>
                  <a:schemeClr val="tx2"/>
                </a:solidFill>
                <a:latin typeface="Raleway ExtraBold"/>
                <a:cs typeface="Raleway ExtraBold"/>
              </a:rPr>
              <a:t>ans</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temps </a:t>
            </a:r>
            <a:r>
              <a:rPr lang="en-US" sz="1600" u="sng" dirty="0" err="1" smtClean="0">
                <a:solidFill>
                  <a:schemeClr val="tx2"/>
                </a:solidFill>
                <a:latin typeface="Raleway ExtraBold"/>
                <a:cs typeface="Raleway ExtraBold"/>
              </a:rPr>
              <a:t>plein</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smtClean="0">
                <a:solidFill>
                  <a:schemeClr val="tx2"/>
                </a:solidFill>
                <a:latin typeface="Raleway ExtraBold"/>
                <a:cs typeface="Raleway ExtraBold"/>
              </a:rPr>
              <a:t>et </a:t>
            </a: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demi-temps</a:t>
            </a:r>
          </a:p>
        </p:txBody>
      </p:sp>
      <p:grpSp>
        <p:nvGrpSpPr>
          <p:cNvPr id="7" name="Group 6"/>
          <p:cNvGrpSpPr/>
          <p:nvPr/>
        </p:nvGrpSpPr>
        <p:grpSpPr>
          <a:xfrm>
            <a:off x="2350736" y="3229694"/>
            <a:ext cx="1452252" cy="640814"/>
            <a:chOff x="1819858" y="3011841"/>
            <a:chExt cx="1452252" cy="640814"/>
          </a:xfrm>
        </p:grpSpPr>
        <p:grpSp>
          <p:nvGrpSpPr>
            <p:cNvPr id="8" name="Group 7"/>
            <p:cNvGrpSpPr/>
            <p:nvPr/>
          </p:nvGrpSpPr>
          <p:grpSpPr>
            <a:xfrm>
              <a:off x="1819858" y="3232221"/>
              <a:ext cx="1100464" cy="200055"/>
              <a:chOff x="701725" y="2754199"/>
              <a:chExt cx="1111425" cy="202048"/>
            </a:xfrm>
          </p:grpSpPr>
          <p:sp>
            <p:nvSpPr>
              <p:cNvPr id="15" name="TextBox 14"/>
              <p:cNvSpPr txBox="1"/>
              <p:nvPr/>
            </p:nvSpPr>
            <p:spPr>
              <a:xfrm>
                <a:off x="750780" y="2754199"/>
                <a:ext cx="1062370" cy="202048"/>
              </a:xfrm>
              <a:prstGeom prst="rect">
                <a:avLst/>
              </a:prstGeom>
              <a:noFill/>
            </p:spPr>
            <p:txBody>
              <a:bodyPr wrap="square" rtlCol="0">
                <a:spAutoFit/>
              </a:bodyPr>
              <a:lstStyle/>
              <a:p>
                <a:r>
                  <a:rPr lang="en-US" sz="700" b="1" dirty="0" err="1" smtClean="0">
                    <a:solidFill>
                      <a:srgbClr val="A4D4D8"/>
                    </a:solidFill>
                    <a:latin typeface="Raleway"/>
                    <a:cs typeface="Raleway"/>
                  </a:rPr>
                  <a:t>Qualité</a:t>
                </a:r>
                <a:r>
                  <a:rPr lang="en-US" sz="700" b="1" dirty="0" smtClean="0">
                    <a:solidFill>
                      <a:srgbClr val="A4D4D8"/>
                    </a:solidFill>
                    <a:latin typeface="Raleway"/>
                    <a:cs typeface="Raleway"/>
                  </a:rPr>
                  <a:t> </a:t>
                </a:r>
                <a:r>
                  <a:rPr lang="en-US" sz="700" b="1" dirty="0" err="1" smtClean="0">
                    <a:solidFill>
                      <a:srgbClr val="A4D4D8"/>
                    </a:solidFill>
                    <a:latin typeface="Raleway"/>
                    <a:cs typeface="Raleway"/>
                  </a:rPr>
                  <a:t>minimale</a:t>
                </a:r>
                <a:endParaRPr lang="en-US" sz="700" b="1" dirty="0">
                  <a:solidFill>
                    <a:srgbClr val="A4D4D8"/>
                  </a:solidFill>
                  <a:latin typeface="Raleway"/>
                  <a:cs typeface="Raleway"/>
                </a:endParaRPr>
              </a:p>
            </p:txBody>
          </p:sp>
          <p:sp>
            <p:nvSpPr>
              <p:cNvPr id="16" name="Oval 15"/>
              <p:cNvSpPr/>
              <p:nvPr/>
            </p:nvSpPr>
            <p:spPr>
              <a:xfrm>
                <a:off x="701725" y="2811274"/>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9" name="Group 8"/>
            <p:cNvGrpSpPr/>
            <p:nvPr/>
          </p:nvGrpSpPr>
          <p:grpSpPr>
            <a:xfrm>
              <a:off x="1826117" y="3452600"/>
              <a:ext cx="876493" cy="200055"/>
              <a:chOff x="-478003" y="3561629"/>
              <a:chExt cx="885223" cy="202048"/>
            </a:xfrm>
          </p:grpSpPr>
          <p:sp>
            <p:nvSpPr>
              <p:cNvPr id="13" name="TextBox 12"/>
              <p:cNvSpPr txBox="1"/>
              <p:nvPr/>
            </p:nvSpPr>
            <p:spPr>
              <a:xfrm>
                <a:off x="-425108" y="3561629"/>
                <a:ext cx="832328" cy="202048"/>
              </a:xfrm>
              <a:prstGeom prst="rect">
                <a:avLst/>
              </a:prstGeom>
              <a:noFill/>
            </p:spPr>
            <p:txBody>
              <a:bodyPr wrap="square" rtlCol="0">
                <a:spAutoFit/>
              </a:bodyPr>
              <a:lstStyle/>
              <a:p>
                <a:r>
                  <a:rPr lang="en-US" sz="700" b="1" dirty="0" err="1" smtClean="0">
                    <a:solidFill>
                      <a:srgbClr val="BE605A"/>
                    </a:solidFill>
                    <a:latin typeface="Raleway"/>
                    <a:cs typeface="Raleway"/>
                  </a:rPr>
                  <a:t>Qualité</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faible</a:t>
                </a:r>
                <a:endParaRPr lang="en-US" sz="700" b="1" dirty="0">
                  <a:solidFill>
                    <a:srgbClr val="BE605A"/>
                  </a:solidFill>
                  <a:latin typeface="Raleway"/>
                  <a:cs typeface="Raleway"/>
                </a:endParaRPr>
              </a:p>
            </p:txBody>
          </p:sp>
          <p:sp>
            <p:nvSpPr>
              <p:cNvPr id="14" name="Oval 13"/>
              <p:cNvSpPr/>
              <p:nvPr/>
            </p:nvSpPr>
            <p:spPr>
              <a:xfrm>
                <a:off x="-478003" y="3620176"/>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10" name="Group 9"/>
            <p:cNvGrpSpPr/>
            <p:nvPr/>
          </p:nvGrpSpPr>
          <p:grpSpPr>
            <a:xfrm>
              <a:off x="1819858" y="3011841"/>
              <a:ext cx="1452252" cy="200055"/>
              <a:chOff x="701725" y="2588287"/>
              <a:chExt cx="1466717" cy="202048"/>
            </a:xfrm>
          </p:grpSpPr>
          <p:sp>
            <p:nvSpPr>
              <p:cNvPr id="11" name="TextBox 10"/>
              <p:cNvSpPr txBox="1"/>
              <p:nvPr/>
            </p:nvSpPr>
            <p:spPr>
              <a:xfrm>
                <a:off x="750780" y="2588287"/>
                <a:ext cx="1417662" cy="202048"/>
              </a:xfrm>
              <a:prstGeom prst="rect">
                <a:avLst/>
              </a:prstGeom>
              <a:noFill/>
            </p:spPr>
            <p:txBody>
              <a:bodyPr wrap="square" rtlCol="0">
                <a:spAutoFit/>
              </a:bodyPr>
              <a:lstStyle/>
              <a:p>
                <a:r>
                  <a:rPr lang="en-US" sz="700" b="1" dirty="0" err="1" smtClean="0">
                    <a:solidFill>
                      <a:srgbClr val="98C49C"/>
                    </a:solidFill>
                    <a:latin typeface="Raleway"/>
                    <a:cs typeface="Raleway"/>
                  </a:rPr>
                  <a:t>Qualité</a:t>
                </a:r>
                <a:r>
                  <a:rPr lang="en-US" sz="700" b="1" dirty="0">
                    <a:solidFill>
                      <a:srgbClr val="98C49C"/>
                    </a:solidFill>
                    <a:latin typeface="Raleway"/>
                    <a:cs typeface="Raleway"/>
                  </a:rPr>
                  <a:t> </a:t>
                </a:r>
                <a:r>
                  <a:rPr lang="en-US" sz="700" b="1" dirty="0" smtClean="0">
                    <a:solidFill>
                      <a:srgbClr val="98C49C"/>
                    </a:solidFill>
                    <a:latin typeface="Raleway"/>
                    <a:cs typeface="Raleway"/>
                  </a:rPr>
                  <a:t>bonne </a:t>
                </a:r>
                <a:r>
                  <a:rPr lang="en-US" sz="700" b="1" dirty="0" err="1" smtClean="0">
                    <a:solidFill>
                      <a:srgbClr val="98C49C"/>
                    </a:solidFill>
                    <a:latin typeface="Raleway"/>
                    <a:cs typeface="Raleway"/>
                  </a:rPr>
                  <a:t>à</a:t>
                </a:r>
                <a:r>
                  <a:rPr lang="en-US" sz="700" b="1" dirty="0" smtClean="0">
                    <a:solidFill>
                      <a:srgbClr val="98C49C"/>
                    </a:solidFill>
                    <a:latin typeface="Raleway"/>
                    <a:cs typeface="Raleway"/>
                  </a:rPr>
                  <a:t> </a:t>
                </a:r>
                <a:r>
                  <a:rPr lang="en-US" sz="700" b="1" dirty="0" err="1" smtClean="0">
                    <a:solidFill>
                      <a:srgbClr val="98C49C"/>
                    </a:solidFill>
                    <a:latin typeface="Raleway"/>
                    <a:cs typeface="Raleway"/>
                  </a:rPr>
                  <a:t>excellente</a:t>
                </a:r>
                <a:endParaRPr lang="en-US" sz="700" b="1" dirty="0">
                  <a:solidFill>
                    <a:srgbClr val="98C49C"/>
                  </a:solidFill>
                  <a:latin typeface="Raleway"/>
                  <a:cs typeface="Raleway"/>
                </a:endParaRPr>
              </a:p>
            </p:txBody>
          </p:sp>
          <p:sp>
            <p:nvSpPr>
              <p:cNvPr id="12" name="Oval 11"/>
              <p:cNvSpPr/>
              <p:nvPr/>
            </p:nvSpPr>
            <p:spPr>
              <a:xfrm>
                <a:off x="701725" y="2646786"/>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grpSp>
        <p:nvGrpSpPr>
          <p:cNvPr id="33" name="Group 32"/>
          <p:cNvGrpSpPr/>
          <p:nvPr/>
        </p:nvGrpSpPr>
        <p:grpSpPr>
          <a:xfrm>
            <a:off x="3682247" y="1633779"/>
            <a:ext cx="4673702" cy="2662151"/>
            <a:chOff x="3682247" y="1438389"/>
            <a:chExt cx="4673702" cy="2662151"/>
          </a:xfrm>
        </p:grpSpPr>
        <p:grpSp>
          <p:nvGrpSpPr>
            <p:cNvPr id="31" name="Group 30"/>
            <p:cNvGrpSpPr/>
            <p:nvPr/>
          </p:nvGrpSpPr>
          <p:grpSpPr>
            <a:xfrm>
              <a:off x="3682247" y="1660090"/>
              <a:ext cx="494269" cy="2033827"/>
              <a:chOff x="3682247" y="1660090"/>
              <a:chExt cx="494269" cy="2033827"/>
            </a:xfrm>
          </p:grpSpPr>
          <p:sp>
            <p:nvSpPr>
              <p:cNvPr id="20" name="TextBox 19"/>
              <p:cNvSpPr txBox="1"/>
              <p:nvPr/>
            </p:nvSpPr>
            <p:spPr>
              <a:xfrm>
                <a:off x="3682247" y="3447696"/>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1</a:t>
                </a:r>
                <a:endParaRPr lang="en-US" sz="800" dirty="0">
                  <a:solidFill>
                    <a:schemeClr val="tx1">
                      <a:lumMod val="50000"/>
                      <a:lumOff val="50000"/>
                    </a:schemeClr>
                  </a:solidFill>
                  <a:latin typeface="Raleway ExtraBold"/>
                </a:endParaRPr>
              </a:p>
            </p:txBody>
          </p:sp>
          <p:sp>
            <p:nvSpPr>
              <p:cNvPr id="21" name="TextBox 20"/>
              <p:cNvSpPr txBox="1"/>
              <p:nvPr/>
            </p:nvSpPr>
            <p:spPr>
              <a:xfrm>
                <a:off x="3682247" y="3155190"/>
                <a:ext cx="494269" cy="246221"/>
              </a:xfrm>
              <a:prstGeom prst="rect">
                <a:avLst/>
              </a:prstGeom>
              <a:noFill/>
            </p:spPr>
            <p:txBody>
              <a:bodyPr wrap="square" rtlCol="0">
                <a:spAutoFit/>
              </a:bodyPr>
              <a:lstStyle/>
              <a:p>
                <a:pPr algn="r"/>
                <a:r>
                  <a:rPr lang="en-US" sz="1000" dirty="0">
                    <a:solidFill>
                      <a:schemeClr val="tx1">
                        <a:lumMod val="50000"/>
                        <a:lumOff val="50000"/>
                      </a:schemeClr>
                    </a:solidFill>
                    <a:latin typeface="Raleway ExtraBold"/>
                  </a:rPr>
                  <a:t>2</a:t>
                </a:r>
                <a:endParaRPr lang="en-US" sz="1000" b="1" dirty="0" smtClean="0">
                  <a:solidFill>
                    <a:schemeClr val="tx1">
                      <a:lumMod val="50000"/>
                      <a:lumOff val="50000"/>
                    </a:schemeClr>
                  </a:solidFill>
                  <a:latin typeface="Raleway ExtraBold"/>
                </a:endParaRPr>
              </a:p>
            </p:txBody>
          </p:sp>
          <p:sp>
            <p:nvSpPr>
              <p:cNvPr id="22" name="TextBox 21"/>
              <p:cNvSpPr txBox="1"/>
              <p:nvPr/>
            </p:nvSpPr>
            <p:spPr>
              <a:xfrm>
                <a:off x="3682247" y="285617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3</a:t>
                </a:r>
                <a:endParaRPr lang="en-US" sz="800" dirty="0">
                  <a:solidFill>
                    <a:schemeClr val="tx1">
                      <a:lumMod val="50000"/>
                      <a:lumOff val="50000"/>
                    </a:schemeClr>
                  </a:solidFill>
                  <a:latin typeface="Raleway ExtraBold"/>
                </a:endParaRPr>
              </a:p>
            </p:txBody>
          </p:sp>
          <p:sp>
            <p:nvSpPr>
              <p:cNvPr id="23" name="TextBox 22"/>
              <p:cNvSpPr txBox="1"/>
              <p:nvPr/>
            </p:nvSpPr>
            <p:spPr>
              <a:xfrm>
                <a:off x="3682247" y="255715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4</a:t>
                </a:r>
                <a:endParaRPr lang="en-US" sz="800" dirty="0">
                  <a:solidFill>
                    <a:schemeClr val="tx1">
                      <a:lumMod val="50000"/>
                      <a:lumOff val="50000"/>
                    </a:schemeClr>
                  </a:solidFill>
                  <a:latin typeface="Raleway ExtraBold"/>
                </a:endParaRPr>
              </a:p>
            </p:txBody>
          </p:sp>
          <p:sp>
            <p:nvSpPr>
              <p:cNvPr id="24" name="TextBox 23"/>
              <p:cNvSpPr txBox="1"/>
              <p:nvPr/>
            </p:nvSpPr>
            <p:spPr>
              <a:xfrm>
                <a:off x="3682247" y="225813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5</a:t>
                </a:r>
                <a:endParaRPr lang="en-US" sz="800" dirty="0">
                  <a:solidFill>
                    <a:schemeClr val="tx1">
                      <a:lumMod val="50000"/>
                      <a:lumOff val="50000"/>
                    </a:schemeClr>
                  </a:solidFill>
                  <a:latin typeface="Raleway ExtraBold"/>
                </a:endParaRPr>
              </a:p>
            </p:txBody>
          </p:sp>
          <p:sp>
            <p:nvSpPr>
              <p:cNvPr id="25" name="TextBox 24"/>
              <p:cNvSpPr txBox="1"/>
              <p:nvPr/>
            </p:nvSpPr>
            <p:spPr>
              <a:xfrm>
                <a:off x="3682247" y="195911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6</a:t>
                </a:r>
                <a:endParaRPr lang="en-US" sz="800" dirty="0">
                  <a:solidFill>
                    <a:schemeClr val="tx1">
                      <a:lumMod val="50000"/>
                      <a:lumOff val="50000"/>
                    </a:schemeClr>
                  </a:solidFill>
                  <a:latin typeface="Raleway ExtraBold"/>
                </a:endParaRPr>
              </a:p>
            </p:txBody>
          </p:sp>
          <p:sp>
            <p:nvSpPr>
              <p:cNvPr id="26" name="TextBox 25"/>
              <p:cNvSpPr txBox="1"/>
              <p:nvPr/>
            </p:nvSpPr>
            <p:spPr>
              <a:xfrm>
                <a:off x="3682247" y="1660090"/>
                <a:ext cx="494269" cy="246221"/>
              </a:xfrm>
              <a:prstGeom prst="rect">
                <a:avLst/>
              </a:prstGeom>
              <a:noFill/>
            </p:spPr>
            <p:txBody>
              <a:bodyPr wrap="square" rtlCol="0">
                <a:spAutoFit/>
              </a:bodyPr>
              <a:lstStyle/>
              <a:p>
                <a:pPr algn="r"/>
                <a:r>
                  <a:rPr lang="en-US" sz="1000" b="1" dirty="0" smtClean="0">
                    <a:solidFill>
                      <a:schemeClr val="tx1">
                        <a:lumMod val="50000"/>
                        <a:lumOff val="50000"/>
                      </a:schemeClr>
                    </a:solidFill>
                    <a:latin typeface="Raleway ExtraBold"/>
                  </a:rPr>
                  <a:t>7</a:t>
                </a:r>
                <a:endParaRPr lang="en-US" sz="800" dirty="0">
                  <a:solidFill>
                    <a:schemeClr val="tx1">
                      <a:lumMod val="50000"/>
                      <a:lumOff val="50000"/>
                    </a:schemeClr>
                  </a:solidFill>
                  <a:latin typeface="Raleway ExtraBold"/>
                </a:endParaRPr>
              </a:p>
            </p:txBody>
          </p:sp>
        </p:grpSp>
        <p:grpSp>
          <p:nvGrpSpPr>
            <p:cNvPr id="32" name="Group 31"/>
            <p:cNvGrpSpPr/>
            <p:nvPr/>
          </p:nvGrpSpPr>
          <p:grpSpPr>
            <a:xfrm>
              <a:off x="4122381" y="1438389"/>
              <a:ext cx="4233568" cy="2662151"/>
              <a:chOff x="4122381" y="1438389"/>
              <a:chExt cx="4233568" cy="2662151"/>
            </a:xfrm>
          </p:grpSpPr>
          <p:sp>
            <p:nvSpPr>
              <p:cNvPr id="18" name="TextBox 17"/>
              <p:cNvSpPr txBox="1"/>
              <p:nvPr/>
            </p:nvSpPr>
            <p:spPr>
              <a:xfrm>
                <a:off x="4700132" y="3700430"/>
                <a:ext cx="1441459" cy="400110"/>
              </a:xfrm>
              <a:prstGeom prst="rect">
                <a:avLst/>
              </a:prstGeom>
              <a:noFill/>
            </p:spPr>
            <p:txBody>
              <a:bodyPr wrap="square" rtlCol="0">
                <a:spAutoFit/>
              </a:bodyPr>
              <a:lstStyle/>
              <a:p>
                <a:pPr algn="ctr"/>
                <a:r>
                  <a:rPr lang="en-US" sz="1000" b="1" dirty="0" err="1" smtClean="0">
                    <a:solidFill>
                      <a:schemeClr val="tx1">
                        <a:lumMod val="50000"/>
                        <a:lumOff val="50000"/>
                      </a:schemeClr>
                    </a:solidFill>
                    <a:latin typeface="Raleway ExtraBold"/>
                  </a:rPr>
                  <a:t>Maternelle</a:t>
                </a:r>
                <a:r>
                  <a:rPr lang="en-US" sz="1000" b="1" dirty="0" smtClean="0">
                    <a:solidFill>
                      <a:schemeClr val="tx1">
                        <a:lumMod val="50000"/>
                        <a:lumOff val="50000"/>
                      </a:schemeClr>
                    </a:solidFill>
                    <a:latin typeface="Raleway ExtraBold"/>
                  </a:rPr>
                  <a:t> </a:t>
                </a:r>
                <a:br>
                  <a:rPr lang="en-US" sz="1000" b="1" dirty="0" smtClean="0">
                    <a:solidFill>
                      <a:schemeClr val="tx1">
                        <a:lumMod val="50000"/>
                        <a:lumOff val="50000"/>
                      </a:schemeClr>
                    </a:solidFill>
                    <a:latin typeface="Raleway ExtraBold"/>
                  </a:rPr>
                </a:br>
                <a:r>
                  <a:rPr lang="en-US" sz="1000" b="1" dirty="0" err="1" smtClean="0">
                    <a:solidFill>
                      <a:schemeClr val="tx1">
                        <a:lumMod val="50000"/>
                        <a:lumOff val="50000"/>
                      </a:schemeClr>
                    </a:solidFill>
                    <a:latin typeface="Raleway ExtraBold"/>
                  </a:rPr>
                  <a:t>à</a:t>
                </a:r>
                <a:r>
                  <a:rPr lang="en-US" sz="1000" b="1" dirty="0" smtClean="0">
                    <a:solidFill>
                      <a:schemeClr val="tx1">
                        <a:lumMod val="50000"/>
                        <a:lumOff val="50000"/>
                      </a:schemeClr>
                    </a:solidFill>
                    <a:latin typeface="Raleway ExtraBold"/>
                  </a:rPr>
                  <a:t> demi-temps</a:t>
                </a:r>
                <a:endParaRPr lang="en-US" sz="800" dirty="0">
                  <a:solidFill>
                    <a:schemeClr val="tx1">
                      <a:lumMod val="50000"/>
                      <a:lumOff val="50000"/>
                    </a:schemeClr>
                  </a:solidFill>
                  <a:latin typeface="Raleway ExtraBold"/>
                </a:endParaRPr>
              </a:p>
            </p:txBody>
          </p:sp>
          <p:sp>
            <p:nvSpPr>
              <p:cNvPr id="19" name="TextBox 18"/>
              <p:cNvSpPr txBox="1"/>
              <p:nvPr/>
            </p:nvSpPr>
            <p:spPr>
              <a:xfrm>
                <a:off x="6243668" y="3700430"/>
                <a:ext cx="1441459" cy="400110"/>
              </a:xfrm>
              <a:prstGeom prst="rect">
                <a:avLst/>
              </a:prstGeom>
              <a:noFill/>
            </p:spPr>
            <p:txBody>
              <a:bodyPr wrap="square" rtlCol="0">
                <a:spAutoFit/>
              </a:bodyPr>
              <a:lstStyle/>
              <a:p>
                <a:pPr algn="ctr"/>
                <a:r>
                  <a:rPr lang="en-US" sz="1000" b="1" dirty="0" err="1" smtClean="0">
                    <a:solidFill>
                      <a:schemeClr val="tx1">
                        <a:lumMod val="50000"/>
                        <a:lumOff val="50000"/>
                      </a:schemeClr>
                    </a:solidFill>
                    <a:latin typeface="Raleway ExtraBold"/>
                  </a:rPr>
                  <a:t>Maternelle</a:t>
                </a:r>
                <a:r>
                  <a:rPr lang="en-US" sz="1000" b="1" dirty="0" smtClean="0">
                    <a:solidFill>
                      <a:schemeClr val="tx1">
                        <a:lumMod val="50000"/>
                        <a:lumOff val="50000"/>
                      </a:schemeClr>
                    </a:solidFill>
                    <a:latin typeface="Raleway ExtraBold"/>
                  </a:rPr>
                  <a:t> </a:t>
                </a:r>
                <a:br>
                  <a:rPr lang="en-US" sz="1000" b="1" dirty="0" smtClean="0">
                    <a:solidFill>
                      <a:schemeClr val="tx1">
                        <a:lumMod val="50000"/>
                        <a:lumOff val="50000"/>
                      </a:schemeClr>
                    </a:solidFill>
                    <a:latin typeface="Raleway ExtraBold"/>
                  </a:rPr>
                </a:br>
                <a:r>
                  <a:rPr lang="en-US" sz="1000" b="1" dirty="0" err="1" smtClean="0">
                    <a:solidFill>
                      <a:schemeClr val="tx1">
                        <a:lumMod val="50000"/>
                        <a:lumOff val="50000"/>
                      </a:schemeClr>
                    </a:solidFill>
                    <a:latin typeface="Raleway ExtraBold"/>
                  </a:rPr>
                  <a:t>à</a:t>
                </a:r>
                <a:r>
                  <a:rPr lang="en-US" sz="1000" b="1" dirty="0" smtClean="0">
                    <a:solidFill>
                      <a:schemeClr val="tx1">
                        <a:lumMod val="50000"/>
                        <a:lumOff val="50000"/>
                      </a:schemeClr>
                    </a:solidFill>
                    <a:latin typeface="Raleway ExtraBold"/>
                  </a:rPr>
                  <a:t> temps </a:t>
                </a:r>
                <a:r>
                  <a:rPr lang="en-US" sz="1000" b="1" dirty="0" err="1" smtClean="0">
                    <a:solidFill>
                      <a:schemeClr val="tx1">
                        <a:lumMod val="50000"/>
                        <a:lumOff val="50000"/>
                      </a:schemeClr>
                    </a:solidFill>
                    <a:latin typeface="Raleway ExtraBold"/>
                  </a:rPr>
                  <a:t>plein</a:t>
                </a:r>
                <a:endParaRPr lang="en-US" sz="800" dirty="0">
                  <a:solidFill>
                    <a:schemeClr val="tx1">
                      <a:lumMod val="50000"/>
                      <a:lumOff val="50000"/>
                    </a:schemeClr>
                  </a:solidFill>
                  <a:latin typeface="Raleway ExtraBold"/>
                </a:endParaRPr>
              </a:p>
            </p:txBody>
          </p:sp>
          <p:pic>
            <p:nvPicPr>
              <p:cNvPr id="27" name="Picture 26" descr="D21-graphiqu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22381" y="1438389"/>
                <a:ext cx="4233568" cy="2184625"/>
              </a:xfrm>
              <a:prstGeom prst="rect">
                <a:avLst/>
              </a:prstGeom>
            </p:spPr>
          </p:pic>
        </p:grpSp>
      </p:grpSp>
      <p:sp>
        <p:nvSpPr>
          <p:cNvPr id="28" name="TextBox 27"/>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pic>
        <p:nvPicPr>
          <p:cNvPr id="29" name="Picture 28"/>
          <p:cNvPicPr>
            <a:picLocks noChangeAspect="1"/>
          </p:cNvPicPr>
          <p:nvPr/>
        </p:nvPicPr>
        <p:blipFill>
          <a:blip r:embed="rId4"/>
          <a:stretch>
            <a:fillRect/>
          </a:stretch>
        </p:blipFill>
        <p:spPr>
          <a:xfrm>
            <a:off x="7763017" y="4768510"/>
            <a:ext cx="814028" cy="205217"/>
          </a:xfrm>
          <a:prstGeom prst="rect">
            <a:avLst/>
          </a:prstGeom>
          <a:noFill/>
        </p:spPr>
      </p:pic>
      <p:sp>
        <p:nvSpPr>
          <p:cNvPr id="30" name="TextBox 29"/>
          <p:cNvSpPr txBox="1"/>
          <p:nvPr/>
        </p:nvSpPr>
        <p:spPr>
          <a:xfrm>
            <a:off x="3900741" y="1114840"/>
            <a:ext cx="4676304" cy="529376"/>
          </a:xfrm>
          <a:prstGeom prst="rect">
            <a:avLst/>
          </a:prstGeom>
          <a:noFill/>
        </p:spPr>
        <p:txBody>
          <a:bodyPr wrap="square" rtlCol="0">
            <a:spAutoFit/>
          </a:bodyPr>
          <a:lstStyle/>
          <a:p>
            <a:pPr>
              <a:lnSpc>
                <a:spcPct val="120000"/>
              </a:lnSpc>
            </a:pPr>
            <a:r>
              <a:rPr lang="en-US" sz="1200" dirty="0" err="1" smtClean="0">
                <a:solidFill>
                  <a:schemeClr val="tx2"/>
                </a:solidFill>
                <a:latin typeface="Raleway ExtraBold"/>
                <a:cs typeface="Raleway ExtraBold"/>
              </a:rPr>
              <a:t>Étude</a:t>
            </a:r>
            <a:r>
              <a:rPr lang="en-US" sz="1200" dirty="0" smtClean="0">
                <a:solidFill>
                  <a:schemeClr val="tx2"/>
                </a:solidFill>
                <a:latin typeface="Raleway ExtraBold"/>
                <a:cs typeface="Raleway ExtraBold"/>
              </a:rPr>
              <a:t> </a:t>
            </a:r>
            <a:r>
              <a:rPr lang="en-US" sz="1200" dirty="0" err="1" smtClean="0">
                <a:solidFill>
                  <a:schemeClr val="tx2"/>
                </a:solidFill>
                <a:latin typeface="Raleway ExtraBold"/>
                <a:cs typeface="Raleway ExtraBold"/>
              </a:rPr>
              <a:t>réalisée</a:t>
            </a:r>
            <a:r>
              <a:rPr lang="en-US" sz="1200" dirty="0" smtClean="0">
                <a:solidFill>
                  <a:schemeClr val="tx2"/>
                </a:solidFill>
                <a:latin typeface="Raleway ExtraBold"/>
                <a:cs typeface="Raleway ExtraBold"/>
              </a:rPr>
              <a:t> par </a:t>
            </a:r>
            <a:r>
              <a:rPr lang="en-US" sz="1200" dirty="0" err="1">
                <a:solidFill>
                  <a:schemeClr val="tx2"/>
                </a:solidFill>
                <a:latin typeface="Raleway ExtraBold"/>
                <a:cs typeface="Raleway ExtraBold"/>
              </a:rPr>
              <a:t>l</a:t>
            </a:r>
            <a:r>
              <a:rPr lang="en-US" sz="1200" dirty="0" err="1" smtClean="0">
                <a:solidFill>
                  <a:schemeClr val="tx2"/>
                </a:solidFill>
                <a:latin typeface="Raleway ExtraBold"/>
                <a:cs typeface="Raleway ExtraBold"/>
              </a:rPr>
              <a:t>’Université</a:t>
            </a:r>
            <a:r>
              <a:rPr lang="en-US" sz="1200" dirty="0" smtClean="0">
                <a:solidFill>
                  <a:schemeClr val="tx2"/>
                </a:solidFill>
                <a:latin typeface="Raleway ExtraBold"/>
                <a:cs typeface="Raleway ExtraBold"/>
              </a:rPr>
              <a:t> du Québec </a:t>
            </a:r>
            <a:br>
              <a:rPr lang="en-US" sz="1200" dirty="0" smtClean="0">
                <a:solidFill>
                  <a:schemeClr val="tx2"/>
                </a:solidFill>
                <a:latin typeface="Raleway ExtraBold"/>
                <a:cs typeface="Raleway ExtraBold"/>
              </a:rPr>
            </a:br>
            <a:r>
              <a:rPr lang="en-US" sz="1200" dirty="0" err="1" smtClean="0">
                <a:solidFill>
                  <a:schemeClr val="tx2"/>
                </a:solidFill>
                <a:latin typeface="Raleway ExtraBold"/>
                <a:cs typeface="Raleway ExtraBold"/>
              </a:rPr>
              <a:t>à</a:t>
            </a:r>
            <a:r>
              <a:rPr lang="en-US" sz="1200" dirty="0" smtClean="0">
                <a:solidFill>
                  <a:schemeClr val="tx2"/>
                </a:solidFill>
                <a:latin typeface="Raleway ExtraBold"/>
                <a:cs typeface="Raleway ExtraBold"/>
              </a:rPr>
              <a:t> Montréal en 2015</a:t>
            </a:r>
            <a:endParaRPr lang="en-US" sz="1200" dirty="0">
              <a:solidFill>
                <a:schemeClr val="tx2"/>
              </a:solidFill>
              <a:latin typeface="Raleway ExtraBold"/>
              <a:cs typeface="Raleway ExtraBold"/>
            </a:endParaRPr>
          </a:p>
        </p:txBody>
      </p:sp>
    </p:spTree>
    <p:extLst>
      <p:ext uri="{BB962C8B-B14F-4D97-AF65-F5344CB8AC3E}">
        <p14:creationId xmlns:p14="http://schemas.microsoft.com/office/powerpoint/2010/main" val="15662645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0" y="0"/>
            <a:ext cx="2886364" cy="2021774"/>
          </a:xfrm>
          <a:prstGeom prst="rect">
            <a:avLst/>
          </a:prstGeom>
          <a:solidFill>
            <a:srgbClr val="F6D482">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Rectangle 5"/>
          <p:cNvSpPr/>
          <p:nvPr/>
        </p:nvSpPr>
        <p:spPr>
          <a:xfrm>
            <a:off x="523696" y="502490"/>
            <a:ext cx="1992114" cy="1171603"/>
          </a:xfrm>
          <a:prstGeom prst="rect">
            <a:avLst/>
          </a:prstGeom>
        </p:spPr>
        <p:txBody>
          <a:bodyPr wrap="square">
            <a:spAutoFit/>
          </a:bodyPr>
          <a:lstStyle/>
          <a:p>
            <a:pPr>
              <a:lnSpc>
                <a:spcPct val="110000"/>
              </a:lnSpc>
            </a:pPr>
            <a:r>
              <a:rPr lang="en-US" sz="1600" u="sng" dirty="0" smtClean="0">
                <a:solidFill>
                  <a:schemeClr val="tx2"/>
                </a:solidFill>
                <a:latin typeface="Raleway ExtraBold"/>
                <a:cs typeface="Raleway ExtraBold"/>
              </a:rPr>
              <a:t>La </a:t>
            </a:r>
            <a:r>
              <a:rPr lang="en-US" sz="1600" u="sng" dirty="0" err="1" smtClean="0">
                <a:solidFill>
                  <a:schemeClr val="tx2"/>
                </a:solidFill>
                <a:latin typeface="Raleway ExtraBold"/>
                <a:cs typeface="Raleway ExtraBold"/>
              </a:rPr>
              <a:t>qualité</a:t>
            </a:r>
            <a:r>
              <a:rPr lang="en-US" sz="1600" u="sng" dirty="0" smtClean="0">
                <a:solidFill>
                  <a:schemeClr val="tx2"/>
                </a:solidFill>
                <a:latin typeface="Raleway ExtraBold"/>
                <a:cs typeface="Raleway ExtraBold"/>
              </a:rPr>
              <a:t> des </a:t>
            </a:r>
          </a:p>
          <a:p>
            <a:pPr>
              <a:lnSpc>
                <a:spcPct val="110000"/>
              </a:lnSpc>
            </a:pPr>
            <a:r>
              <a:rPr lang="en-US" sz="1600" u="sng" dirty="0" err="1" smtClean="0">
                <a:solidFill>
                  <a:schemeClr val="tx2"/>
                </a:solidFill>
                <a:latin typeface="Raleway ExtraBold"/>
                <a:cs typeface="Raleway ExtraBold"/>
              </a:rPr>
              <a:t>maternelles</a:t>
            </a:r>
            <a:r>
              <a:rPr lang="en-US" sz="1600" u="sng" dirty="0" smtClean="0">
                <a:solidFill>
                  <a:schemeClr val="tx2"/>
                </a:solidFill>
                <a:latin typeface="Raleway ExtraBold"/>
                <a:cs typeface="Raleway ExtraBold"/>
              </a:rPr>
              <a:t> 4 </a:t>
            </a:r>
            <a:r>
              <a:rPr lang="en-US" sz="1600" u="sng" dirty="0" err="1" smtClean="0">
                <a:solidFill>
                  <a:schemeClr val="tx2"/>
                </a:solidFill>
                <a:latin typeface="Raleway ExtraBold"/>
                <a:cs typeface="Raleway ExtraBold"/>
              </a:rPr>
              <a:t>ans</a:t>
            </a:r>
            <a:r>
              <a:rPr lang="en-US" sz="1600" u="sng" dirty="0" smtClean="0">
                <a:solidFill>
                  <a:schemeClr val="tx2"/>
                </a:solidFill>
                <a:latin typeface="Raleway ExtraBold"/>
                <a:cs typeface="Raleway ExtraBold"/>
              </a:rPr>
              <a:t> </a:t>
            </a:r>
          </a:p>
          <a:p>
            <a:pPr>
              <a:lnSpc>
                <a:spcPct val="110000"/>
              </a:lnSpc>
            </a:pP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temps </a:t>
            </a:r>
            <a:r>
              <a:rPr lang="en-US" sz="1600" u="sng" dirty="0" err="1" smtClean="0">
                <a:solidFill>
                  <a:schemeClr val="tx2"/>
                </a:solidFill>
                <a:latin typeface="Raleway ExtraBold"/>
                <a:cs typeface="Raleway ExtraBold"/>
              </a:rPr>
              <a:t>plein</a:t>
            </a:r>
            <a:r>
              <a:rPr lang="en-US" sz="1600" u="sng" dirty="0">
                <a:solidFill>
                  <a:schemeClr val="tx2"/>
                </a:solidFill>
                <a:latin typeface="Raleway ExtraBold"/>
                <a:cs typeface="Raleway ExtraBold"/>
              </a:rPr>
              <a:t> </a:t>
            </a:r>
            <a:r>
              <a:rPr lang="en-US" sz="1600" u="sng" dirty="0" smtClean="0">
                <a:solidFill>
                  <a:schemeClr val="tx2"/>
                </a:solidFill>
                <a:latin typeface="Raleway ExtraBold"/>
                <a:cs typeface="Raleway ExtraBold"/>
              </a:rPr>
              <a:t>en </a:t>
            </a:r>
          </a:p>
          <a:p>
            <a:pPr>
              <a:lnSpc>
                <a:spcPct val="110000"/>
              </a:lnSpc>
            </a:pPr>
            <a:r>
              <a:rPr lang="en-US" sz="1600" u="sng" dirty="0" smtClean="0">
                <a:solidFill>
                  <a:schemeClr val="tx2"/>
                </a:solidFill>
                <a:latin typeface="Raleway ExtraBold"/>
                <a:cs typeface="Raleway ExtraBold"/>
              </a:rPr>
              <a:t>un coup </a:t>
            </a:r>
            <a:r>
              <a:rPr lang="en-US" sz="1600" u="sng" dirty="0" err="1" smtClean="0">
                <a:solidFill>
                  <a:schemeClr val="tx2"/>
                </a:solidFill>
                <a:latin typeface="Raleway ExtraBold"/>
                <a:cs typeface="Raleway ExtraBold"/>
              </a:rPr>
              <a:t>d’</a:t>
            </a:r>
            <a:r>
              <a:rPr lang="en-US" sz="1600" u="sng" spc="-150" dirty="0" err="1" smtClean="0">
                <a:solidFill>
                  <a:srgbClr val="484B49"/>
                </a:solidFill>
                <a:latin typeface="Raleway ExtraBold"/>
                <a:cs typeface="Raleway ExtraBold"/>
              </a:rPr>
              <a:t>œ</a:t>
            </a:r>
            <a:r>
              <a:rPr lang="en-US" sz="1600" u="sng" dirty="0" err="1" smtClean="0">
                <a:solidFill>
                  <a:srgbClr val="484B49"/>
                </a:solidFill>
                <a:latin typeface="Raleway ExtraBold"/>
                <a:cs typeface="Raleway ExtraBold"/>
              </a:rPr>
              <a:t>i</a:t>
            </a:r>
            <a:r>
              <a:rPr lang="en-US" sz="1600" u="sng" dirty="0" err="1" smtClean="0">
                <a:solidFill>
                  <a:schemeClr val="tx2"/>
                </a:solidFill>
                <a:latin typeface="Raleway ExtraBold"/>
                <a:cs typeface="Raleway ExtraBold"/>
              </a:rPr>
              <a:t>l</a:t>
            </a:r>
            <a:endParaRPr lang="en-US" sz="1600" u="sng" dirty="0">
              <a:solidFill>
                <a:schemeClr val="tx2"/>
              </a:solidFill>
              <a:latin typeface="Raleway ExtraBold"/>
              <a:cs typeface="Raleway ExtraBold"/>
            </a:endParaRPr>
          </a:p>
        </p:txBody>
      </p:sp>
      <p:sp>
        <p:nvSpPr>
          <p:cNvPr id="8" name="TextBox 7"/>
          <p:cNvSpPr txBox="1"/>
          <p:nvPr/>
        </p:nvSpPr>
        <p:spPr>
          <a:xfrm>
            <a:off x="5596734" y="957805"/>
            <a:ext cx="2781225" cy="689932"/>
          </a:xfrm>
          <a:prstGeom prst="rect">
            <a:avLst/>
          </a:prstGeom>
          <a:noFill/>
        </p:spPr>
        <p:txBody>
          <a:bodyPr wrap="square" rtlCol="0">
            <a:spAutoFit/>
          </a:bodyPr>
          <a:lstStyle/>
          <a:p>
            <a:pPr>
              <a:spcAft>
                <a:spcPts val="100"/>
              </a:spcAft>
            </a:pPr>
            <a:r>
              <a:rPr lang="en-US" sz="1000" b="1" dirty="0" err="1">
                <a:latin typeface="Raleway"/>
                <a:cs typeface="Raleway"/>
              </a:rPr>
              <a:t>Étude</a:t>
            </a:r>
            <a:r>
              <a:rPr lang="en-US" sz="1000" b="1" dirty="0">
                <a:latin typeface="Raleway"/>
                <a:cs typeface="Raleway"/>
              </a:rPr>
              <a:t> de </a:t>
            </a:r>
            <a:r>
              <a:rPr lang="en-US" sz="1000" b="1" dirty="0" err="1">
                <a:latin typeface="Raleway"/>
                <a:cs typeface="Raleway"/>
              </a:rPr>
              <a:t>l'Université</a:t>
            </a:r>
            <a:r>
              <a:rPr lang="en-US" sz="1000" b="1" dirty="0">
                <a:latin typeface="Raleway"/>
                <a:cs typeface="Raleway"/>
              </a:rPr>
              <a:t> </a:t>
            </a:r>
            <a:r>
              <a:rPr lang="en-US" sz="1000" b="1" dirty="0" smtClean="0">
                <a:latin typeface="Raleway"/>
                <a:cs typeface="Raleway"/>
              </a:rPr>
              <a:t/>
            </a:r>
            <a:br>
              <a:rPr lang="en-US" sz="1000" b="1" dirty="0" smtClean="0">
                <a:latin typeface="Raleway"/>
                <a:cs typeface="Raleway"/>
              </a:rPr>
            </a:br>
            <a:r>
              <a:rPr lang="en-US" sz="1000" b="1" dirty="0" smtClean="0">
                <a:latin typeface="Raleway"/>
                <a:cs typeface="Raleway"/>
              </a:rPr>
              <a:t>du </a:t>
            </a:r>
            <a:r>
              <a:rPr lang="en-US" sz="1000" b="1" dirty="0">
                <a:latin typeface="Raleway"/>
                <a:cs typeface="Raleway"/>
              </a:rPr>
              <a:t>Québec </a:t>
            </a:r>
            <a:r>
              <a:rPr lang="en-US" sz="1000" b="1" dirty="0" err="1" smtClean="0">
                <a:latin typeface="Raleway"/>
                <a:cs typeface="Raleway"/>
              </a:rPr>
              <a:t>à</a:t>
            </a:r>
            <a:r>
              <a:rPr lang="en-US" sz="1000" b="1" dirty="0" smtClean="0">
                <a:latin typeface="Raleway"/>
                <a:cs typeface="Raleway"/>
              </a:rPr>
              <a:t> </a:t>
            </a:r>
            <a:r>
              <a:rPr lang="en-US" sz="1000" b="1" dirty="0">
                <a:latin typeface="Raleway"/>
                <a:cs typeface="Raleway"/>
              </a:rPr>
              <a:t>Montréal (2015) </a:t>
            </a:r>
            <a:endParaRPr lang="en-US" sz="1000" b="1" dirty="0" smtClean="0">
              <a:latin typeface="Raleway"/>
              <a:cs typeface="Raleway"/>
            </a:endParaRPr>
          </a:p>
          <a:p>
            <a:r>
              <a:rPr lang="en-US" sz="900" dirty="0" err="1" smtClean="0">
                <a:latin typeface="Raleway"/>
                <a:cs typeface="Raleway"/>
              </a:rPr>
              <a:t>Échantillon</a:t>
            </a:r>
            <a:r>
              <a:rPr lang="en-US" sz="900" dirty="0">
                <a:latin typeface="Raleway"/>
                <a:cs typeface="Raleway"/>
              </a:rPr>
              <a:t>: 15 </a:t>
            </a:r>
            <a:r>
              <a:rPr lang="en-US" sz="900" dirty="0" err="1">
                <a:latin typeface="Raleway"/>
                <a:cs typeface="Raleway"/>
              </a:rPr>
              <a:t>groupes</a:t>
            </a:r>
            <a:r>
              <a:rPr lang="en-US" sz="900" dirty="0">
                <a:latin typeface="Raleway"/>
                <a:cs typeface="Raleway"/>
              </a:rPr>
              <a:t> de </a:t>
            </a:r>
            <a:r>
              <a:rPr lang="en-US" sz="900" dirty="0" err="1">
                <a:latin typeface="Raleway"/>
                <a:cs typeface="Raleway"/>
              </a:rPr>
              <a:t>maternelle</a:t>
            </a:r>
            <a:r>
              <a:rPr lang="en-US" sz="900" dirty="0">
                <a:latin typeface="Raleway"/>
                <a:cs typeface="Raleway"/>
              </a:rPr>
              <a:t> </a:t>
            </a:r>
            <a:endParaRPr lang="en-US" sz="900" dirty="0" smtClean="0">
              <a:latin typeface="Raleway"/>
              <a:cs typeface="Raleway"/>
            </a:endParaRPr>
          </a:p>
          <a:p>
            <a:r>
              <a:rPr lang="en-US" sz="900" dirty="0" smtClean="0">
                <a:latin typeface="Raleway"/>
                <a:cs typeface="Raleway"/>
              </a:rPr>
              <a:t>4 </a:t>
            </a:r>
            <a:r>
              <a:rPr lang="en-US" sz="900" dirty="0" err="1">
                <a:latin typeface="Raleway"/>
                <a:cs typeface="Raleway"/>
              </a:rPr>
              <a:t>ans</a:t>
            </a:r>
            <a:r>
              <a:rPr lang="en-US" sz="900" dirty="0">
                <a:latin typeface="Raleway"/>
                <a:cs typeface="Raleway"/>
              </a:rPr>
              <a:t> </a:t>
            </a:r>
            <a:r>
              <a:rPr lang="en-US" sz="900" dirty="0" err="1">
                <a:latin typeface="Raleway"/>
                <a:cs typeface="Raleway"/>
              </a:rPr>
              <a:t>à</a:t>
            </a:r>
            <a:r>
              <a:rPr lang="en-US" sz="900" dirty="0">
                <a:latin typeface="Raleway"/>
                <a:cs typeface="Raleway"/>
              </a:rPr>
              <a:t> temps </a:t>
            </a:r>
            <a:r>
              <a:rPr lang="en-US" sz="900" dirty="0" err="1" smtClean="0">
                <a:latin typeface="Raleway"/>
                <a:cs typeface="Raleway"/>
              </a:rPr>
              <a:t>plein</a:t>
            </a:r>
            <a:endParaRPr lang="fr-FR" sz="900" dirty="0">
              <a:latin typeface="Raleway"/>
              <a:cs typeface="Raleway"/>
            </a:endParaRPr>
          </a:p>
        </p:txBody>
      </p:sp>
      <p:graphicFrame>
        <p:nvGraphicFramePr>
          <p:cNvPr id="10" name="Table 9"/>
          <p:cNvGraphicFramePr>
            <a:graphicFrameLocks noGrp="1"/>
          </p:cNvGraphicFramePr>
          <p:nvPr>
            <p:extLst>
              <p:ext uri="{D42A27DB-BD31-4B8C-83A1-F6EECF244321}">
                <p14:modId xmlns:p14="http://schemas.microsoft.com/office/powerpoint/2010/main" val="2089969245"/>
              </p:ext>
            </p:extLst>
          </p:nvPr>
        </p:nvGraphicFramePr>
        <p:xfrm>
          <a:off x="3241882" y="2021774"/>
          <a:ext cx="1968547" cy="472440"/>
        </p:xfrm>
        <a:graphic>
          <a:graphicData uri="http://schemas.openxmlformats.org/drawingml/2006/table">
            <a:tbl>
              <a:tblPr firstRow="1" bandRow="1">
                <a:tableStyleId>{5C22544A-7EE6-4342-B048-85BDC9FD1C3A}</a:tableStyleId>
              </a:tblPr>
              <a:tblGrid>
                <a:gridCol w="224401"/>
                <a:gridCol w="1744146"/>
              </a:tblGrid>
              <a:tr h="124101">
                <a:tc gridSpan="2">
                  <a:txBody>
                    <a:bodyPr/>
                    <a:lstStyle/>
                    <a:p>
                      <a:r>
                        <a:rPr lang="en-US" sz="1000" dirty="0" err="1" smtClean="0">
                          <a:latin typeface="Raleway ExtraBold"/>
                        </a:rPr>
                        <a:t>Niveau</a:t>
                      </a:r>
                      <a:r>
                        <a:rPr lang="en-US" sz="1000" dirty="0" smtClean="0">
                          <a:latin typeface="Raleway ExtraBold"/>
                        </a:rPr>
                        <a:t> de </a:t>
                      </a:r>
                      <a:r>
                        <a:rPr lang="en-US" sz="1000" dirty="0" err="1" smtClean="0">
                          <a:latin typeface="Raleway ExtraBold"/>
                        </a:rPr>
                        <a:t>qualité</a:t>
                      </a:r>
                      <a:r>
                        <a:rPr lang="en-US" sz="1000" baseline="0" dirty="0" smtClean="0">
                          <a:latin typeface="Raleway ExtraBold"/>
                        </a:rPr>
                        <a:t> </a:t>
                      </a:r>
                      <a:r>
                        <a:rPr lang="en-US" sz="1000" baseline="0" dirty="0" err="1" smtClean="0">
                          <a:latin typeface="Raleway ExtraBold"/>
                        </a:rPr>
                        <a:t>élevée</a:t>
                      </a:r>
                      <a:endParaRPr lang="en-US" sz="10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solidFill>
                      <a:schemeClr val="tx2"/>
                    </a:solidFill>
                  </a:tcPr>
                </a:tc>
                <a:tc hMerge="1">
                  <a:txBody>
                    <a:bodyPr/>
                    <a:lstStyle/>
                    <a:p>
                      <a:endParaRPr lang="en-US" dirty="0"/>
                    </a:p>
                  </a:txBody>
                  <a:tcPr/>
                </a:tc>
              </a:tr>
              <a:tr h="207868">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Soutien</a:t>
                      </a:r>
                      <a:r>
                        <a:rPr lang="en-US" sz="800" dirty="0" smtClean="0">
                          <a:latin typeface="Raleway"/>
                          <a:cs typeface="Raleway"/>
                        </a:rPr>
                        <a:t> </a:t>
                      </a:r>
                      <a:r>
                        <a:rPr lang="en-US" sz="800" dirty="0" err="1" smtClean="0">
                          <a:latin typeface="Raleway"/>
                          <a:cs typeface="Raleway"/>
                        </a:rPr>
                        <a:t>émotionnel</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bl>
          </a:graphicData>
        </a:graphic>
      </p:graphicFrame>
      <p:sp>
        <p:nvSpPr>
          <p:cNvPr id="12" name="Oval 11"/>
          <p:cNvSpPr/>
          <p:nvPr/>
        </p:nvSpPr>
        <p:spPr>
          <a:xfrm>
            <a:off x="3283072" y="2323271"/>
            <a:ext cx="135628" cy="130433"/>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aphicFrame>
        <p:nvGraphicFramePr>
          <p:cNvPr id="9" name="Table 8"/>
          <p:cNvGraphicFramePr>
            <a:graphicFrameLocks noGrp="1"/>
          </p:cNvGraphicFramePr>
          <p:nvPr>
            <p:extLst>
              <p:ext uri="{D42A27DB-BD31-4B8C-83A1-F6EECF244321}">
                <p14:modId xmlns:p14="http://schemas.microsoft.com/office/powerpoint/2010/main" val="1129073561"/>
              </p:ext>
            </p:extLst>
          </p:nvPr>
        </p:nvGraphicFramePr>
        <p:xfrm>
          <a:off x="3241882" y="2639332"/>
          <a:ext cx="1968547" cy="701040"/>
        </p:xfrm>
        <a:graphic>
          <a:graphicData uri="http://schemas.openxmlformats.org/drawingml/2006/table">
            <a:tbl>
              <a:tblPr firstRow="1" bandRow="1">
                <a:tableStyleId>{5C22544A-7EE6-4342-B048-85BDC9FD1C3A}</a:tableStyleId>
              </a:tblPr>
              <a:tblGrid>
                <a:gridCol w="224401"/>
                <a:gridCol w="1744146"/>
              </a:tblGrid>
              <a:tr h="124101">
                <a:tc gridSpan="2">
                  <a:txBody>
                    <a:bodyPr/>
                    <a:lstStyle/>
                    <a:p>
                      <a:r>
                        <a:rPr lang="en-US" sz="1000" dirty="0" err="1" smtClean="0">
                          <a:latin typeface="Raleway ExtraBold"/>
                        </a:rPr>
                        <a:t>Niveau</a:t>
                      </a:r>
                      <a:r>
                        <a:rPr lang="en-US" sz="1000" dirty="0" smtClean="0">
                          <a:latin typeface="Raleway ExtraBold"/>
                        </a:rPr>
                        <a:t> de </a:t>
                      </a:r>
                      <a:r>
                        <a:rPr lang="en-US" sz="1000" dirty="0" err="1" smtClean="0">
                          <a:latin typeface="Raleway ExtraBold"/>
                        </a:rPr>
                        <a:t>qualité</a:t>
                      </a:r>
                      <a:r>
                        <a:rPr lang="en-US" sz="1000" baseline="0" dirty="0" smtClean="0">
                          <a:latin typeface="Raleway ExtraBold"/>
                        </a:rPr>
                        <a:t> </a:t>
                      </a:r>
                      <a:r>
                        <a:rPr lang="en-US" sz="1000" baseline="0" dirty="0" err="1" smtClean="0">
                          <a:latin typeface="Raleway ExtraBold"/>
                        </a:rPr>
                        <a:t>moyen</a:t>
                      </a:r>
                      <a:endParaRPr lang="en-US" sz="10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solidFill>
                      <a:schemeClr val="tx2"/>
                    </a:solidFill>
                  </a:tcPr>
                </a:tc>
                <a:tc hMerge="1">
                  <a:txBody>
                    <a:bodyPr/>
                    <a:lstStyle/>
                    <a:p>
                      <a:endParaRPr lang="en-US" dirty="0"/>
                    </a:p>
                  </a:txBody>
                  <a:tcPr/>
                </a:tc>
              </a:tr>
              <a:tr h="207868">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Soutien</a:t>
                      </a:r>
                      <a:r>
                        <a:rPr lang="en-US" sz="800" dirty="0" smtClean="0">
                          <a:latin typeface="Raleway"/>
                          <a:cs typeface="Raleway"/>
                        </a:rPr>
                        <a:t> </a:t>
                      </a:r>
                      <a:r>
                        <a:rPr lang="en-US" sz="800" dirty="0" err="1" smtClean="0">
                          <a:latin typeface="Raleway"/>
                          <a:cs typeface="Raleway"/>
                        </a:rPr>
                        <a:t>à</a:t>
                      </a:r>
                      <a:r>
                        <a:rPr lang="en-US" sz="800" dirty="0" smtClean="0">
                          <a:latin typeface="Raleway"/>
                          <a:cs typeface="Raleway"/>
                        </a:rPr>
                        <a:t> </a:t>
                      </a:r>
                      <a:r>
                        <a:rPr lang="en-US" sz="800" dirty="0" err="1" smtClean="0">
                          <a:latin typeface="Raleway"/>
                          <a:cs typeface="Raleway"/>
                        </a:rPr>
                        <a:t>l’apprentissage</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r h="207868">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Organisation</a:t>
                      </a:r>
                      <a:r>
                        <a:rPr lang="en-US" sz="800" dirty="0" smtClean="0">
                          <a:latin typeface="Raleway"/>
                          <a:cs typeface="Raleway"/>
                        </a:rPr>
                        <a:t> de la </a:t>
                      </a:r>
                      <a:r>
                        <a:rPr lang="en-US" sz="800" dirty="0" err="1" smtClean="0">
                          <a:latin typeface="Raleway"/>
                          <a:cs typeface="Raleway"/>
                        </a:rPr>
                        <a:t>classe</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bl>
          </a:graphicData>
        </a:graphic>
      </p:graphicFrame>
      <p:sp>
        <p:nvSpPr>
          <p:cNvPr id="11" name="Oval 10"/>
          <p:cNvSpPr/>
          <p:nvPr/>
        </p:nvSpPr>
        <p:spPr>
          <a:xfrm>
            <a:off x="3284593" y="2929012"/>
            <a:ext cx="135628" cy="130433"/>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3" name="Oval 12"/>
          <p:cNvSpPr/>
          <p:nvPr/>
        </p:nvSpPr>
        <p:spPr>
          <a:xfrm>
            <a:off x="3284593" y="3167223"/>
            <a:ext cx="135628" cy="130433"/>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aphicFrame>
        <p:nvGraphicFramePr>
          <p:cNvPr id="16" name="Table 15"/>
          <p:cNvGraphicFramePr>
            <a:graphicFrameLocks noGrp="1"/>
          </p:cNvGraphicFramePr>
          <p:nvPr>
            <p:extLst>
              <p:ext uri="{D42A27DB-BD31-4B8C-83A1-F6EECF244321}">
                <p14:modId xmlns:p14="http://schemas.microsoft.com/office/powerpoint/2010/main" val="2410992182"/>
              </p:ext>
            </p:extLst>
          </p:nvPr>
        </p:nvGraphicFramePr>
        <p:xfrm>
          <a:off x="5680282" y="1793174"/>
          <a:ext cx="2496099" cy="701040"/>
        </p:xfrm>
        <a:graphic>
          <a:graphicData uri="http://schemas.openxmlformats.org/drawingml/2006/table">
            <a:tbl>
              <a:tblPr firstRow="1" bandRow="1">
                <a:tableStyleId>{5C22544A-7EE6-4342-B048-85BDC9FD1C3A}</a:tableStyleId>
              </a:tblPr>
              <a:tblGrid>
                <a:gridCol w="220080"/>
                <a:gridCol w="2276019"/>
              </a:tblGrid>
              <a:tr h="124101">
                <a:tc gridSpan="2">
                  <a:txBody>
                    <a:bodyPr/>
                    <a:lstStyle/>
                    <a:p>
                      <a:r>
                        <a:rPr lang="en-US" sz="1000" dirty="0" err="1" smtClean="0">
                          <a:latin typeface="Raleway ExtraBold"/>
                        </a:rPr>
                        <a:t>Niveau</a:t>
                      </a:r>
                      <a:r>
                        <a:rPr lang="en-US" sz="1000" dirty="0" smtClean="0">
                          <a:latin typeface="Raleway ExtraBold"/>
                        </a:rPr>
                        <a:t> de </a:t>
                      </a:r>
                      <a:r>
                        <a:rPr lang="en-US" sz="1000" dirty="0" err="1" smtClean="0">
                          <a:latin typeface="Raleway ExtraBold"/>
                        </a:rPr>
                        <a:t>qualité</a:t>
                      </a:r>
                      <a:r>
                        <a:rPr lang="en-US" sz="1000" baseline="0" dirty="0" smtClean="0">
                          <a:latin typeface="Raleway ExtraBold"/>
                        </a:rPr>
                        <a:t> minimal</a:t>
                      </a:r>
                      <a:endParaRPr lang="en-US" sz="10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solidFill>
                      <a:schemeClr val="tx2"/>
                    </a:solidFill>
                  </a:tcPr>
                </a:tc>
                <a:tc hMerge="1">
                  <a:txBody>
                    <a:bodyPr/>
                    <a:lstStyle/>
                    <a:p>
                      <a:endParaRPr lang="en-US" dirty="0"/>
                    </a:p>
                  </a:txBody>
                  <a:tcPr/>
                </a:tc>
              </a:tr>
              <a:tr h="207868">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smtClean="0">
                          <a:latin typeface="Raleway"/>
                          <a:cs typeface="Raleway"/>
                        </a:rPr>
                        <a:t>Stimulation du </a:t>
                      </a:r>
                      <a:r>
                        <a:rPr lang="en-US" sz="800" dirty="0" err="1" smtClean="0">
                          <a:latin typeface="Raleway"/>
                          <a:cs typeface="Raleway"/>
                        </a:rPr>
                        <a:t>langage</a:t>
                      </a:r>
                      <a:r>
                        <a:rPr lang="en-US" sz="800" dirty="0" smtClean="0">
                          <a:latin typeface="Raleway"/>
                          <a:cs typeface="Raleway"/>
                        </a:rPr>
                        <a:t> et du </a:t>
                      </a:r>
                      <a:r>
                        <a:rPr lang="en-US" sz="800" dirty="0" err="1" smtClean="0">
                          <a:latin typeface="Raleway"/>
                          <a:cs typeface="Raleway"/>
                        </a:rPr>
                        <a:t>raisonnement</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r h="207868">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smtClean="0">
                          <a:latin typeface="Raleway"/>
                          <a:cs typeface="Raleway"/>
                        </a:rPr>
                        <a:t>Interactions</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bl>
          </a:graphicData>
        </a:graphic>
      </p:graphicFrame>
      <p:sp>
        <p:nvSpPr>
          <p:cNvPr id="17" name="Oval 16"/>
          <p:cNvSpPr/>
          <p:nvPr/>
        </p:nvSpPr>
        <p:spPr>
          <a:xfrm>
            <a:off x="5717796" y="2090545"/>
            <a:ext cx="135628" cy="130433"/>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8" name="Oval 17"/>
          <p:cNvSpPr/>
          <p:nvPr/>
        </p:nvSpPr>
        <p:spPr>
          <a:xfrm>
            <a:off x="5717796" y="2318715"/>
            <a:ext cx="135628" cy="130433"/>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cxnSp>
        <p:nvCxnSpPr>
          <p:cNvPr id="3" name="Straight Connector 2"/>
          <p:cNvCxnSpPr/>
          <p:nvPr/>
        </p:nvCxnSpPr>
        <p:spPr>
          <a:xfrm>
            <a:off x="5442204" y="1038627"/>
            <a:ext cx="0" cy="3260210"/>
          </a:xfrm>
          <a:prstGeom prst="line">
            <a:avLst/>
          </a:prstGeom>
          <a:ln w="6350" cmpd="sng">
            <a:solidFill>
              <a:schemeClr val="tx2">
                <a:lumMod val="40000"/>
                <a:lumOff val="60000"/>
              </a:schemeClr>
            </a:solidFill>
          </a:ln>
        </p:spPr>
        <p:style>
          <a:lnRef idx="1">
            <a:schemeClr val="dk1"/>
          </a:lnRef>
          <a:fillRef idx="0">
            <a:schemeClr val="dk1"/>
          </a:fillRef>
          <a:effectRef idx="0">
            <a:schemeClr val="dk1"/>
          </a:effectRef>
          <a:fontRef idx="minor">
            <a:schemeClr val="tx1"/>
          </a:fontRef>
        </p:style>
      </p:cxnSp>
      <p:graphicFrame>
        <p:nvGraphicFramePr>
          <p:cNvPr id="19" name="Table 18"/>
          <p:cNvGraphicFramePr>
            <a:graphicFrameLocks noGrp="1"/>
          </p:cNvGraphicFramePr>
          <p:nvPr>
            <p:extLst>
              <p:ext uri="{D42A27DB-BD31-4B8C-83A1-F6EECF244321}">
                <p14:modId xmlns:p14="http://schemas.microsoft.com/office/powerpoint/2010/main" val="3113285496"/>
              </p:ext>
            </p:extLst>
          </p:nvPr>
        </p:nvGraphicFramePr>
        <p:xfrm>
          <a:off x="5680282" y="2638215"/>
          <a:ext cx="2490051" cy="1161152"/>
        </p:xfrm>
        <a:graphic>
          <a:graphicData uri="http://schemas.openxmlformats.org/drawingml/2006/table">
            <a:tbl>
              <a:tblPr firstRow="1" bandRow="1">
                <a:tableStyleId>{5C22544A-7EE6-4342-B048-85BDC9FD1C3A}</a:tableStyleId>
              </a:tblPr>
              <a:tblGrid>
                <a:gridCol w="220080"/>
                <a:gridCol w="2269971"/>
              </a:tblGrid>
              <a:tr h="231512">
                <a:tc gridSpan="2">
                  <a:txBody>
                    <a:bodyPr/>
                    <a:lstStyle/>
                    <a:p>
                      <a:r>
                        <a:rPr lang="en-US" sz="1000" dirty="0" err="1" smtClean="0">
                          <a:latin typeface="Raleway ExtraBold"/>
                        </a:rPr>
                        <a:t>Niveau</a:t>
                      </a:r>
                      <a:r>
                        <a:rPr lang="en-US" sz="1000" dirty="0" smtClean="0">
                          <a:latin typeface="Raleway ExtraBold"/>
                        </a:rPr>
                        <a:t> de </a:t>
                      </a:r>
                      <a:r>
                        <a:rPr lang="en-US" sz="1000" dirty="0" err="1" smtClean="0">
                          <a:latin typeface="Raleway ExtraBold"/>
                        </a:rPr>
                        <a:t>qualité</a:t>
                      </a:r>
                      <a:r>
                        <a:rPr lang="en-US" sz="1000" baseline="0" dirty="0" smtClean="0">
                          <a:latin typeface="Raleway ExtraBold"/>
                        </a:rPr>
                        <a:t> minimal</a:t>
                      </a:r>
                      <a:endParaRPr lang="en-US" sz="10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solidFill>
                      <a:schemeClr val="tx2"/>
                    </a:solidFill>
                  </a:tcPr>
                </a:tc>
                <a:tc hMerge="1">
                  <a:txBody>
                    <a:bodyPr/>
                    <a:lstStyle/>
                    <a:p>
                      <a:endParaRPr lang="en-US" dirty="0"/>
                    </a:p>
                  </a:txBody>
                  <a:tcPr/>
                </a:tc>
              </a:tr>
              <a:tr h="206496">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Mobilier</a:t>
                      </a:r>
                      <a:r>
                        <a:rPr lang="en-US" sz="800" dirty="0" smtClean="0">
                          <a:latin typeface="Raleway"/>
                          <a:cs typeface="Raleway"/>
                        </a:rPr>
                        <a:t> et </a:t>
                      </a:r>
                      <a:r>
                        <a:rPr lang="en-US" sz="800" dirty="0" err="1" smtClean="0">
                          <a:latin typeface="Raleway"/>
                          <a:cs typeface="Raleway"/>
                        </a:rPr>
                        <a:t>aménagement</a:t>
                      </a:r>
                      <a:r>
                        <a:rPr lang="en-US" sz="800" dirty="0" smtClean="0">
                          <a:latin typeface="Raleway"/>
                          <a:cs typeface="Raleway"/>
                        </a:rPr>
                        <a:t> des </a:t>
                      </a:r>
                      <a:r>
                        <a:rPr lang="en-US" sz="800" dirty="0" err="1" smtClean="0">
                          <a:latin typeface="Raleway"/>
                          <a:cs typeface="Raleway"/>
                        </a:rPr>
                        <a:t>lieux</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r h="189196">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Qualité</a:t>
                      </a:r>
                      <a:r>
                        <a:rPr lang="en-US" sz="800" dirty="0" smtClean="0">
                          <a:latin typeface="Raleway"/>
                          <a:cs typeface="Raleway"/>
                        </a:rPr>
                        <a:t> des </a:t>
                      </a:r>
                      <a:r>
                        <a:rPr lang="en-US" sz="800" dirty="0" err="1" smtClean="0">
                          <a:latin typeface="Raleway"/>
                          <a:cs typeface="Raleway"/>
                        </a:rPr>
                        <a:t>jeux</a:t>
                      </a:r>
                      <a:r>
                        <a:rPr lang="en-US" sz="800" dirty="0" smtClean="0">
                          <a:latin typeface="Raleway"/>
                          <a:cs typeface="Raleway"/>
                        </a:rPr>
                        <a:t> </a:t>
                      </a:r>
                      <a:r>
                        <a:rPr lang="en-US" sz="800" dirty="0" err="1" smtClean="0">
                          <a:latin typeface="Raleway"/>
                          <a:cs typeface="Raleway"/>
                        </a:rPr>
                        <a:t>extérieurs</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r h="199356">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err="1" smtClean="0">
                          <a:latin typeface="Raleway"/>
                          <a:cs typeface="Raleway"/>
                        </a:rPr>
                        <a:t>Activités</a:t>
                      </a:r>
                      <a:r>
                        <a:rPr lang="en-US" sz="800" dirty="0" smtClean="0">
                          <a:latin typeface="Raleway"/>
                          <a:cs typeface="Raleway"/>
                        </a:rPr>
                        <a:t> </a:t>
                      </a:r>
                      <a:r>
                        <a:rPr lang="en-US" sz="800" dirty="0" err="1" smtClean="0">
                          <a:latin typeface="Raleway"/>
                          <a:cs typeface="Raleway"/>
                        </a:rPr>
                        <a:t>offertes</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r h="231512">
                <a:tc>
                  <a:txBody>
                    <a:bodyPr/>
                    <a:lstStyle/>
                    <a:p>
                      <a:endParaRPr lang="en-US" sz="900" dirty="0">
                        <a:latin typeface="Raleway ExtraBold"/>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c>
                  <a:txBody>
                    <a:bodyPr/>
                    <a:lstStyle/>
                    <a:p>
                      <a:r>
                        <a:rPr lang="en-US" sz="800" dirty="0" smtClean="0">
                          <a:latin typeface="Raleway"/>
                          <a:cs typeface="Raleway"/>
                        </a:rPr>
                        <a:t>Structure</a:t>
                      </a:r>
                      <a:r>
                        <a:rPr lang="en-US" sz="800" baseline="0" dirty="0" smtClean="0">
                          <a:latin typeface="Raleway"/>
                          <a:cs typeface="Raleway"/>
                        </a:rPr>
                        <a:t> du service</a:t>
                      </a:r>
                      <a:endParaRPr lang="en-US" sz="800" dirty="0">
                        <a:latin typeface="Raleway"/>
                        <a:cs typeface="Raleway"/>
                      </a:endParaRPr>
                    </a:p>
                  </a:txBody>
                  <a:tcPr>
                    <a:lnL w="6350" cap="flat" cmpd="sng" algn="ctr">
                      <a:solidFill>
                        <a:srgbClr val="484B49"/>
                      </a:solidFill>
                      <a:prstDash val="solid"/>
                      <a:round/>
                      <a:headEnd type="none" w="med" len="med"/>
                      <a:tailEnd type="none" w="med" len="med"/>
                    </a:lnL>
                    <a:lnR w="6350" cap="flat" cmpd="sng" algn="ctr">
                      <a:solidFill>
                        <a:srgbClr val="484B49"/>
                      </a:solidFill>
                      <a:prstDash val="solid"/>
                      <a:round/>
                      <a:headEnd type="none" w="med" len="med"/>
                      <a:tailEnd type="none" w="med" len="med"/>
                    </a:lnR>
                    <a:lnT w="6350" cap="flat" cmpd="sng" algn="ctr">
                      <a:solidFill>
                        <a:srgbClr val="484B49"/>
                      </a:solidFill>
                      <a:prstDash val="solid"/>
                      <a:round/>
                      <a:headEnd type="none" w="med" len="med"/>
                      <a:tailEnd type="none" w="med" len="med"/>
                    </a:lnT>
                    <a:lnB w="6350" cap="flat" cmpd="sng" algn="ctr">
                      <a:solidFill>
                        <a:srgbClr val="484B49"/>
                      </a:solidFill>
                      <a:prstDash val="solid"/>
                      <a:round/>
                      <a:headEnd type="none" w="med" len="med"/>
                      <a:tailEnd type="none" w="med" len="med"/>
                    </a:lnB>
                    <a:noFill/>
                  </a:tcPr>
                </a:tc>
              </a:tr>
            </a:tbl>
          </a:graphicData>
        </a:graphic>
      </p:graphicFrame>
      <p:sp>
        <p:nvSpPr>
          <p:cNvPr id="20" name="Oval 19"/>
          <p:cNvSpPr/>
          <p:nvPr/>
        </p:nvSpPr>
        <p:spPr>
          <a:xfrm>
            <a:off x="5717796" y="2932696"/>
            <a:ext cx="135628" cy="130433"/>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21" name="Oval 20"/>
          <p:cNvSpPr/>
          <p:nvPr/>
        </p:nvSpPr>
        <p:spPr>
          <a:xfrm>
            <a:off x="5717796" y="3154551"/>
            <a:ext cx="135628" cy="130433"/>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22" name="Oval 21"/>
          <p:cNvSpPr/>
          <p:nvPr/>
        </p:nvSpPr>
        <p:spPr>
          <a:xfrm>
            <a:off x="5720838" y="3383281"/>
            <a:ext cx="135628" cy="130433"/>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23" name="Oval 22"/>
          <p:cNvSpPr/>
          <p:nvPr/>
        </p:nvSpPr>
        <p:spPr>
          <a:xfrm>
            <a:off x="5720838" y="3617232"/>
            <a:ext cx="135628" cy="130433"/>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nvGrpSpPr>
          <p:cNvPr id="33" name="Group 32"/>
          <p:cNvGrpSpPr/>
          <p:nvPr/>
        </p:nvGrpSpPr>
        <p:grpSpPr>
          <a:xfrm>
            <a:off x="3230790" y="3516488"/>
            <a:ext cx="1866480" cy="200055"/>
            <a:chOff x="3230790" y="3541516"/>
            <a:chExt cx="1866480" cy="200055"/>
          </a:xfrm>
        </p:grpSpPr>
        <p:sp>
          <p:nvSpPr>
            <p:cNvPr id="24" name="TextBox 23"/>
            <p:cNvSpPr txBox="1"/>
            <p:nvPr/>
          </p:nvSpPr>
          <p:spPr>
            <a:xfrm>
              <a:off x="3279846" y="3541516"/>
              <a:ext cx="1817424" cy="200055"/>
            </a:xfrm>
            <a:prstGeom prst="rect">
              <a:avLst/>
            </a:prstGeom>
            <a:noFill/>
          </p:spPr>
          <p:txBody>
            <a:bodyPr wrap="square" rtlCol="0">
              <a:spAutoFit/>
            </a:bodyPr>
            <a:lstStyle/>
            <a:p>
              <a:r>
                <a:rPr lang="en-US" sz="700" b="1" dirty="0" err="1" smtClean="0">
                  <a:solidFill>
                    <a:srgbClr val="98C49C"/>
                  </a:solidFill>
                  <a:latin typeface="Raleway"/>
                  <a:cs typeface="Raleway"/>
                </a:rPr>
                <a:t>Qualité</a:t>
              </a:r>
              <a:r>
                <a:rPr lang="en-US" sz="700" b="1" dirty="0" smtClean="0">
                  <a:solidFill>
                    <a:srgbClr val="98C49C"/>
                  </a:solidFill>
                  <a:latin typeface="Raleway"/>
                  <a:cs typeface="Raleway"/>
                </a:rPr>
                <a:t> </a:t>
              </a:r>
              <a:r>
                <a:rPr lang="en-US" sz="700" b="1" dirty="0" err="1" smtClean="0">
                  <a:solidFill>
                    <a:srgbClr val="98C49C"/>
                  </a:solidFill>
                  <a:latin typeface="Raleway"/>
                  <a:cs typeface="Raleway"/>
                </a:rPr>
                <a:t>élevée</a:t>
              </a:r>
              <a:endParaRPr lang="en-US" sz="700" b="1" dirty="0">
                <a:solidFill>
                  <a:srgbClr val="98C49C"/>
                </a:solidFill>
                <a:latin typeface="Raleway"/>
                <a:cs typeface="Raleway"/>
              </a:endParaRPr>
            </a:p>
          </p:txBody>
        </p:sp>
        <p:sp>
          <p:nvSpPr>
            <p:cNvPr id="25" name="Oval 24"/>
            <p:cNvSpPr/>
            <p:nvPr/>
          </p:nvSpPr>
          <p:spPr>
            <a:xfrm>
              <a:off x="3230790" y="3594087"/>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2" name="Group 31"/>
          <p:cNvGrpSpPr/>
          <p:nvPr/>
        </p:nvGrpSpPr>
        <p:grpSpPr>
          <a:xfrm>
            <a:off x="3230790" y="3739438"/>
            <a:ext cx="1866480" cy="200055"/>
            <a:chOff x="3230790" y="3746824"/>
            <a:chExt cx="1866480" cy="200055"/>
          </a:xfrm>
        </p:grpSpPr>
        <p:sp>
          <p:nvSpPr>
            <p:cNvPr id="26" name="TextBox 25"/>
            <p:cNvSpPr txBox="1"/>
            <p:nvPr/>
          </p:nvSpPr>
          <p:spPr>
            <a:xfrm>
              <a:off x="3279846" y="3746824"/>
              <a:ext cx="1817424" cy="200055"/>
            </a:xfrm>
            <a:prstGeom prst="rect">
              <a:avLst/>
            </a:prstGeom>
            <a:noFill/>
          </p:spPr>
          <p:txBody>
            <a:bodyPr wrap="square" rtlCol="0">
              <a:spAutoFit/>
            </a:bodyPr>
            <a:lstStyle/>
            <a:p>
              <a:r>
                <a:rPr lang="en-US" sz="700" b="1" dirty="0" err="1" smtClean="0">
                  <a:solidFill>
                    <a:schemeClr val="accent2">
                      <a:lumMod val="60000"/>
                      <a:lumOff val="40000"/>
                    </a:schemeClr>
                  </a:solidFill>
                  <a:latin typeface="Raleway"/>
                  <a:cs typeface="Raleway"/>
                </a:rPr>
                <a:t>Qualité</a:t>
              </a:r>
              <a:r>
                <a:rPr lang="en-US" sz="700" b="1" dirty="0" smtClean="0">
                  <a:solidFill>
                    <a:schemeClr val="accent2">
                      <a:lumMod val="60000"/>
                      <a:lumOff val="40000"/>
                    </a:schemeClr>
                  </a:solidFill>
                  <a:latin typeface="Raleway"/>
                  <a:cs typeface="Raleway"/>
                </a:rPr>
                <a:t> </a:t>
              </a:r>
              <a:r>
                <a:rPr lang="en-US" sz="700" b="1" dirty="0" err="1" smtClean="0">
                  <a:solidFill>
                    <a:schemeClr val="accent2">
                      <a:lumMod val="60000"/>
                      <a:lumOff val="40000"/>
                    </a:schemeClr>
                  </a:solidFill>
                  <a:latin typeface="Raleway"/>
                  <a:cs typeface="Raleway"/>
                </a:rPr>
                <a:t>moyenne</a:t>
              </a:r>
              <a:endParaRPr lang="en-US" sz="700" b="1" dirty="0">
                <a:solidFill>
                  <a:schemeClr val="accent2">
                    <a:lumMod val="60000"/>
                    <a:lumOff val="40000"/>
                  </a:schemeClr>
                </a:solidFill>
                <a:latin typeface="Raleway"/>
                <a:cs typeface="Raleway"/>
              </a:endParaRPr>
            </a:p>
          </p:txBody>
        </p:sp>
        <p:sp>
          <p:nvSpPr>
            <p:cNvPr id="27" name="Oval 26"/>
            <p:cNvSpPr/>
            <p:nvPr/>
          </p:nvSpPr>
          <p:spPr>
            <a:xfrm>
              <a:off x="3230790" y="3805443"/>
              <a:ext cx="98111" cy="98111"/>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1" name="Group 30"/>
          <p:cNvGrpSpPr/>
          <p:nvPr/>
        </p:nvGrpSpPr>
        <p:grpSpPr>
          <a:xfrm>
            <a:off x="3230790" y="3962388"/>
            <a:ext cx="1866480" cy="200055"/>
            <a:chOff x="3230790" y="3969272"/>
            <a:chExt cx="1866480" cy="200055"/>
          </a:xfrm>
        </p:grpSpPr>
        <p:sp>
          <p:nvSpPr>
            <p:cNvPr id="29" name="TextBox 28"/>
            <p:cNvSpPr txBox="1"/>
            <p:nvPr/>
          </p:nvSpPr>
          <p:spPr>
            <a:xfrm>
              <a:off x="3279846" y="3969272"/>
              <a:ext cx="1817424" cy="200055"/>
            </a:xfrm>
            <a:prstGeom prst="rect">
              <a:avLst/>
            </a:prstGeom>
            <a:noFill/>
          </p:spPr>
          <p:txBody>
            <a:bodyPr wrap="square" rtlCol="0">
              <a:spAutoFit/>
            </a:bodyPr>
            <a:lstStyle/>
            <a:p>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30" name="Oval 29"/>
            <p:cNvSpPr/>
            <p:nvPr/>
          </p:nvSpPr>
          <p:spPr>
            <a:xfrm>
              <a:off x="3230790" y="4027891"/>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4" name="Group 33"/>
          <p:cNvGrpSpPr/>
          <p:nvPr/>
        </p:nvGrpSpPr>
        <p:grpSpPr>
          <a:xfrm>
            <a:off x="5680282" y="3991060"/>
            <a:ext cx="841837" cy="307777"/>
            <a:chOff x="3230790" y="3523373"/>
            <a:chExt cx="841837" cy="307777"/>
          </a:xfrm>
        </p:grpSpPr>
        <p:sp>
          <p:nvSpPr>
            <p:cNvPr id="35" name="TextBox 34"/>
            <p:cNvSpPr txBox="1"/>
            <p:nvPr/>
          </p:nvSpPr>
          <p:spPr>
            <a:xfrm>
              <a:off x="3279846" y="3523373"/>
              <a:ext cx="792781" cy="307777"/>
            </a:xfrm>
            <a:prstGeom prst="rect">
              <a:avLst/>
            </a:prstGeom>
            <a:noFill/>
          </p:spPr>
          <p:txBody>
            <a:bodyPr wrap="square" rtlCol="0">
              <a:spAutoFit/>
            </a:bodyPr>
            <a:lstStyle/>
            <a:p>
              <a:r>
                <a:rPr lang="en-US" sz="700" b="1" dirty="0" err="1" smtClean="0">
                  <a:solidFill>
                    <a:srgbClr val="98C49C"/>
                  </a:solidFill>
                  <a:latin typeface="Raleway"/>
                  <a:cs typeface="Raleway"/>
                </a:rPr>
                <a:t>Qualité</a:t>
              </a:r>
              <a:r>
                <a:rPr lang="en-US" sz="700" b="1" dirty="0" smtClean="0">
                  <a:solidFill>
                    <a:srgbClr val="98C49C"/>
                  </a:solidFill>
                  <a:latin typeface="Raleway"/>
                  <a:cs typeface="Raleway"/>
                </a:rPr>
                <a:t> bonne </a:t>
              </a:r>
              <a:r>
                <a:rPr lang="en-US" sz="700" b="1" dirty="0" err="1" smtClean="0">
                  <a:solidFill>
                    <a:srgbClr val="98C49C"/>
                  </a:solidFill>
                  <a:latin typeface="Raleway"/>
                  <a:cs typeface="Raleway"/>
                </a:rPr>
                <a:t>à</a:t>
              </a:r>
              <a:r>
                <a:rPr lang="en-US" sz="700" b="1" dirty="0" smtClean="0">
                  <a:solidFill>
                    <a:srgbClr val="98C49C"/>
                  </a:solidFill>
                  <a:latin typeface="Raleway"/>
                  <a:cs typeface="Raleway"/>
                </a:rPr>
                <a:t> </a:t>
              </a:r>
              <a:r>
                <a:rPr lang="en-US" sz="700" b="1" dirty="0" err="1" smtClean="0">
                  <a:solidFill>
                    <a:srgbClr val="98C49C"/>
                  </a:solidFill>
                  <a:latin typeface="Raleway"/>
                  <a:cs typeface="Raleway"/>
                </a:rPr>
                <a:t>excellente</a:t>
              </a:r>
              <a:endParaRPr lang="en-US" sz="700" b="1" dirty="0">
                <a:solidFill>
                  <a:srgbClr val="98C49C"/>
                </a:solidFill>
                <a:latin typeface="Raleway"/>
                <a:cs typeface="Raleway"/>
              </a:endParaRPr>
            </a:p>
          </p:txBody>
        </p:sp>
        <p:sp>
          <p:nvSpPr>
            <p:cNvPr id="36" name="Oval 35"/>
            <p:cNvSpPr/>
            <p:nvPr/>
          </p:nvSpPr>
          <p:spPr>
            <a:xfrm>
              <a:off x="3230790" y="3594087"/>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37" name="Group 36"/>
          <p:cNvGrpSpPr/>
          <p:nvPr/>
        </p:nvGrpSpPr>
        <p:grpSpPr>
          <a:xfrm>
            <a:off x="6625642" y="3991059"/>
            <a:ext cx="637548" cy="307777"/>
            <a:chOff x="3230790" y="3734728"/>
            <a:chExt cx="637548" cy="307777"/>
          </a:xfrm>
        </p:grpSpPr>
        <p:sp>
          <p:nvSpPr>
            <p:cNvPr id="38" name="TextBox 37"/>
            <p:cNvSpPr txBox="1"/>
            <p:nvPr/>
          </p:nvSpPr>
          <p:spPr>
            <a:xfrm>
              <a:off x="3279846" y="3734728"/>
              <a:ext cx="588492" cy="307777"/>
            </a:xfrm>
            <a:prstGeom prst="rect">
              <a:avLst/>
            </a:prstGeom>
            <a:noFill/>
          </p:spPr>
          <p:txBody>
            <a:bodyPr wrap="square" rtlCol="0">
              <a:spAutoFit/>
            </a:bodyPr>
            <a:lstStyle/>
            <a:p>
              <a:r>
                <a:rPr lang="en-US" sz="700" b="1" dirty="0" err="1" smtClean="0">
                  <a:solidFill>
                    <a:schemeClr val="accent2">
                      <a:lumMod val="60000"/>
                      <a:lumOff val="40000"/>
                    </a:schemeClr>
                  </a:solidFill>
                  <a:latin typeface="Raleway"/>
                  <a:cs typeface="Raleway"/>
                </a:rPr>
                <a:t>Qualité</a:t>
              </a:r>
              <a:r>
                <a:rPr lang="en-US" sz="700" b="1" dirty="0" smtClean="0">
                  <a:solidFill>
                    <a:schemeClr val="accent2">
                      <a:lumMod val="60000"/>
                      <a:lumOff val="40000"/>
                    </a:schemeClr>
                  </a:solidFill>
                  <a:latin typeface="Raleway"/>
                  <a:cs typeface="Raleway"/>
                </a:rPr>
                <a:t> </a:t>
              </a:r>
              <a:br>
                <a:rPr lang="en-US" sz="700" b="1" dirty="0" smtClean="0">
                  <a:solidFill>
                    <a:schemeClr val="accent2">
                      <a:lumMod val="60000"/>
                      <a:lumOff val="40000"/>
                    </a:schemeClr>
                  </a:solidFill>
                  <a:latin typeface="Raleway"/>
                  <a:cs typeface="Raleway"/>
                </a:rPr>
              </a:br>
              <a:r>
                <a:rPr lang="en-US" sz="700" b="1" dirty="0" err="1" smtClean="0">
                  <a:solidFill>
                    <a:schemeClr val="accent2">
                      <a:lumMod val="60000"/>
                      <a:lumOff val="40000"/>
                    </a:schemeClr>
                  </a:solidFill>
                  <a:latin typeface="Raleway"/>
                  <a:cs typeface="Raleway"/>
                </a:rPr>
                <a:t>minimale</a:t>
              </a:r>
              <a:endParaRPr lang="en-US" sz="700" b="1" dirty="0">
                <a:solidFill>
                  <a:schemeClr val="accent2">
                    <a:lumMod val="60000"/>
                    <a:lumOff val="40000"/>
                  </a:schemeClr>
                </a:solidFill>
                <a:latin typeface="Raleway"/>
                <a:cs typeface="Raleway"/>
              </a:endParaRPr>
            </a:p>
          </p:txBody>
        </p:sp>
        <p:sp>
          <p:nvSpPr>
            <p:cNvPr id="39" name="Oval 38"/>
            <p:cNvSpPr/>
            <p:nvPr/>
          </p:nvSpPr>
          <p:spPr>
            <a:xfrm>
              <a:off x="3230790" y="3805443"/>
              <a:ext cx="98111" cy="98111"/>
            </a:xfrm>
            <a:prstGeom prst="ellipse">
              <a:avLst/>
            </a:prstGeom>
            <a:solidFill>
              <a:schemeClr val="accent2">
                <a:lumMod val="60000"/>
                <a:lumOff val="4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0" name="Group 39"/>
          <p:cNvGrpSpPr/>
          <p:nvPr/>
        </p:nvGrpSpPr>
        <p:grpSpPr>
          <a:xfrm>
            <a:off x="7442869" y="3997107"/>
            <a:ext cx="874610" cy="200055"/>
            <a:chOff x="3230790" y="3963223"/>
            <a:chExt cx="874610" cy="200055"/>
          </a:xfrm>
        </p:grpSpPr>
        <p:sp>
          <p:nvSpPr>
            <p:cNvPr id="41" name="TextBox 40"/>
            <p:cNvSpPr txBox="1"/>
            <p:nvPr/>
          </p:nvSpPr>
          <p:spPr>
            <a:xfrm>
              <a:off x="3273797" y="3963223"/>
              <a:ext cx="831603" cy="200055"/>
            </a:xfrm>
            <a:prstGeom prst="rect">
              <a:avLst/>
            </a:prstGeom>
            <a:noFill/>
          </p:spPr>
          <p:txBody>
            <a:bodyPr wrap="square" rtlCol="0">
              <a:spAutoFit/>
            </a:bodyPr>
            <a:lstStyle/>
            <a:p>
              <a:r>
                <a:rPr lang="en-US" sz="700" b="1" dirty="0" err="1" smtClean="0">
                  <a:solidFill>
                    <a:srgbClr val="BE605A"/>
                  </a:solidFill>
                  <a:latin typeface="Raleway"/>
                  <a:cs typeface="Raleway"/>
                </a:rPr>
                <a:t>Faible</a:t>
              </a:r>
              <a:r>
                <a:rPr lang="en-US" sz="700" b="1" dirty="0" smtClean="0">
                  <a:solidFill>
                    <a:srgbClr val="BE605A"/>
                  </a:solidFill>
                  <a:latin typeface="Raleway"/>
                  <a:cs typeface="Raleway"/>
                </a:rPr>
                <a:t> </a:t>
              </a:r>
              <a:r>
                <a:rPr lang="en-US" sz="700" b="1" dirty="0" err="1" smtClean="0">
                  <a:solidFill>
                    <a:srgbClr val="BE605A"/>
                  </a:solidFill>
                  <a:latin typeface="Raleway"/>
                  <a:cs typeface="Raleway"/>
                </a:rPr>
                <a:t>Qualité</a:t>
              </a:r>
              <a:endParaRPr lang="en-US" sz="700" b="1" dirty="0">
                <a:solidFill>
                  <a:srgbClr val="BE605A"/>
                </a:solidFill>
                <a:latin typeface="Raleway"/>
                <a:cs typeface="Raleway"/>
              </a:endParaRPr>
            </a:p>
          </p:txBody>
        </p:sp>
        <p:sp>
          <p:nvSpPr>
            <p:cNvPr id="42" name="Oval 41"/>
            <p:cNvSpPr/>
            <p:nvPr/>
          </p:nvSpPr>
          <p:spPr>
            <a:xfrm>
              <a:off x="3230790" y="4027891"/>
              <a:ext cx="98111" cy="98111"/>
            </a:xfrm>
            <a:prstGeom prst="ellipse">
              <a:avLst/>
            </a:prstGeom>
            <a:solidFill>
              <a:srgbClr val="BE605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pic>
        <p:nvPicPr>
          <p:cNvPr id="43" name="Picture 42"/>
          <p:cNvPicPr>
            <a:picLocks noChangeAspect="1"/>
          </p:cNvPicPr>
          <p:nvPr/>
        </p:nvPicPr>
        <p:blipFill>
          <a:blip r:embed="rId3"/>
          <a:stretch>
            <a:fillRect/>
          </a:stretch>
        </p:blipFill>
        <p:spPr>
          <a:xfrm>
            <a:off x="7763017" y="4768510"/>
            <a:ext cx="814028" cy="205217"/>
          </a:xfrm>
          <a:prstGeom prst="rect">
            <a:avLst/>
          </a:prstGeom>
        </p:spPr>
      </p:pic>
      <p:sp>
        <p:nvSpPr>
          <p:cNvPr id="45" name="TextBox 44"/>
          <p:cNvSpPr txBox="1"/>
          <p:nvPr/>
        </p:nvSpPr>
        <p:spPr>
          <a:xfrm>
            <a:off x="3141891" y="957805"/>
            <a:ext cx="1979639" cy="869469"/>
          </a:xfrm>
          <a:prstGeom prst="rect">
            <a:avLst/>
          </a:prstGeom>
          <a:noFill/>
        </p:spPr>
        <p:txBody>
          <a:bodyPr wrap="square" rtlCol="0">
            <a:spAutoFit/>
          </a:bodyPr>
          <a:lstStyle/>
          <a:p>
            <a:pPr>
              <a:spcAft>
                <a:spcPts val="100"/>
              </a:spcAft>
            </a:pPr>
            <a:r>
              <a:rPr lang="en-US" sz="1000" b="1" dirty="0" err="1">
                <a:latin typeface="Raleway"/>
                <a:cs typeface="Raleway"/>
              </a:rPr>
              <a:t>Étude</a:t>
            </a:r>
            <a:r>
              <a:rPr lang="en-US" sz="1000" b="1" dirty="0">
                <a:latin typeface="Raleway"/>
                <a:cs typeface="Raleway"/>
              </a:rPr>
              <a:t> de </a:t>
            </a:r>
            <a:r>
              <a:rPr lang="en-US" sz="1000" b="1" dirty="0" err="1">
                <a:latin typeface="Raleway"/>
                <a:cs typeface="Raleway"/>
              </a:rPr>
              <a:t>l'Université</a:t>
            </a:r>
            <a:r>
              <a:rPr lang="en-US" sz="1000" b="1" dirty="0">
                <a:latin typeface="Raleway"/>
                <a:cs typeface="Raleway"/>
              </a:rPr>
              <a:t> </a:t>
            </a:r>
            <a:r>
              <a:rPr lang="en-US" sz="1000" b="1" dirty="0" smtClean="0">
                <a:latin typeface="Raleway"/>
                <a:cs typeface="Raleway"/>
              </a:rPr>
              <a:t/>
            </a:r>
            <a:br>
              <a:rPr lang="en-US" sz="1000" b="1" dirty="0" smtClean="0">
                <a:latin typeface="Raleway"/>
                <a:cs typeface="Raleway"/>
              </a:rPr>
            </a:br>
            <a:r>
              <a:rPr lang="en-US" sz="1000" b="1" dirty="0" smtClean="0">
                <a:latin typeface="Raleway"/>
                <a:cs typeface="Raleway"/>
              </a:rPr>
              <a:t>du </a:t>
            </a:r>
            <a:r>
              <a:rPr lang="en-US" sz="1000" b="1" dirty="0">
                <a:latin typeface="Raleway"/>
                <a:cs typeface="Raleway"/>
              </a:rPr>
              <a:t>Québec </a:t>
            </a:r>
            <a:r>
              <a:rPr lang="en-US" sz="1000" b="1" dirty="0" smtClean="0">
                <a:latin typeface="Raleway"/>
                <a:cs typeface="Raleway"/>
              </a:rPr>
              <a:t>en </a:t>
            </a:r>
            <a:r>
              <a:rPr lang="en-US" sz="1000" b="1" dirty="0" err="1" smtClean="0">
                <a:latin typeface="Raleway"/>
                <a:cs typeface="Raleway"/>
              </a:rPr>
              <a:t>Outaouais</a:t>
            </a:r>
            <a:r>
              <a:rPr lang="en-US" sz="1000" b="1" dirty="0" smtClean="0">
                <a:latin typeface="Raleway"/>
                <a:cs typeface="Raleway"/>
              </a:rPr>
              <a:t> (2012-2016) </a:t>
            </a:r>
          </a:p>
          <a:p>
            <a:r>
              <a:rPr lang="en-US" sz="900" dirty="0" err="1" smtClean="0">
                <a:latin typeface="Raleway"/>
                <a:cs typeface="Raleway"/>
              </a:rPr>
              <a:t>Échantillon</a:t>
            </a:r>
            <a:r>
              <a:rPr lang="en-US" sz="900" dirty="0">
                <a:latin typeface="Raleway"/>
                <a:cs typeface="Raleway"/>
              </a:rPr>
              <a:t>: </a:t>
            </a:r>
            <a:r>
              <a:rPr lang="en-US" sz="900" dirty="0" smtClean="0">
                <a:latin typeface="Raleway"/>
                <a:cs typeface="Raleway"/>
              </a:rPr>
              <a:t>5 classes de </a:t>
            </a:r>
            <a:r>
              <a:rPr lang="en-US" sz="900" dirty="0" err="1" smtClean="0">
                <a:latin typeface="Raleway"/>
                <a:cs typeface="Raleway"/>
              </a:rPr>
              <a:t>maternelle</a:t>
            </a:r>
            <a:r>
              <a:rPr lang="en-US" sz="900" dirty="0" smtClean="0">
                <a:latin typeface="Raleway"/>
                <a:cs typeface="Raleway"/>
              </a:rPr>
              <a:t> 4 </a:t>
            </a:r>
            <a:r>
              <a:rPr lang="en-US" sz="900" dirty="0" err="1" smtClean="0">
                <a:latin typeface="Raleway"/>
                <a:cs typeface="Raleway"/>
              </a:rPr>
              <a:t>ans</a:t>
            </a:r>
            <a:r>
              <a:rPr lang="en-US" sz="900" dirty="0" smtClean="0">
                <a:latin typeface="Raleway"/>
                <a:cs typeface="Raleway"/>
              </a:rPr>
              <a:t> </a:t>
            </a:r>
            <a:r>
              <a:rPr lang="en-US" sz="900" dirty="0" err="1" smtClean="0">
                <a:latin typeface="Raleway"/>
                <a:cs typeface="Raleway"/>
              </a:rPr>
              <a:t>à</a:t>
            </a:r>
            <a:r>
              <a:rPr lang="en-US" sz="900" dirty="0" smtClean="0">
                <a:latin typeface="Raleway"/>
                <a:cs typeface="Raleway"/>
              </a:rPr>
              <a:t> temps </a:t>
            </a:r>
            <a:r>
              <a:rPr lang="en-US" sz="900" dirty="0" err="1" smtClean="0">
                <a:latin typeface="Raleway"/>
                <a:cs typeface="Raleway"/>
              </a:rPr>
              <a:t>plein</a:t>
            </a:r>
            <a:endParaRPr lang="fr-FR" sz="900" dirty="0">
              <a:latin typeface="Raleway"/>
              <a:cs typeface="Raleway"/>
            </a:endParaRPr>
          </a:p>
        </p:txBody>
      </p:sp>
      <p:sp>
        <p:nvSpPr>
          <p:cNvPr id="46" name="TextBox 45"/>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3562319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65"/>
            <a:ext cx="7959507" cy="3973315"/>
          </a:xfrm>
          <a:prstGeom prst="rect">
            <a:avLst/>
          </a:prstGeom>
          <a:solidFill>
            <a:schemeClr val="accent4">
              <a:lumMod val="60000"/>
              <a:lumOff val="40000"/>
              <a:alpha val="9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5" name="Picture 4"/>
          <p:cNvPicPr>
            <a:picLocks noChangeAspect="1"/>
          </p:cNvPicPr>
          <p:nvPr/>
        </p:nvPicPr>
        <p:blipFill>
          <a:blip r:embed="rId2"/>
          <a:stretch>
            <a:fillRect/>
          </a:stretch>
        </p:blipFill>
        <p:spPr>
          <a:xfrm>
            <a:off x="7763017" y="4768510"/>
            <a:ext cx="814028" cy="205217"/>
          </a:xfrm>
          <a:prstGeom prst="rect">
            <a:avLst/>
          </a:prstGeom>
          <a:noFill/>
        </p:spPr>
      </p:pic>
      <p:sp>
        <p:nvSpPr>
          <p:cNvPr id="7" name="Rectangle 6"/>
          <p:cNvSpPr/>
          <p:nvPr/>
        </p:nvSpPr>
        <p:spPr>
          <a:xfrm>
            <a:off x="0" y="600065"/>
            <a:ext cx="4082138" cy="1861758"/>
          </a:xfrm>
          <a:prstGeom prst="rect">
            <a:avLst/>
          </a:prstGeom>
          <a:solidFill>
            <a:schemeClr val="accent4">
              <a:lumMod val="20000"/>
              <a:lumOff val="80000"/>
              <a:alpha val="9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8" name="TextBox 7"/>
          <p:cNvSpPr txBox="1"/>
          <p:nvPr/>
        </p:nvSpPr>
        <p:spPr>
          <a:xfrm>
            <a:off x="527353" y="765541"/>
            <a:ext cx="3417089" cy="1723549"/>
          </a:xfrm>
          <a:prstGeom prst="rect">
            <a:avLst/>
          </a:prstGeom>
          <a:noFill/>
        </p:spPr>
        <p:txBody>
          <a:bodyPr wrap="square" rtlCol="0">
            <a:spAutoFit/>
          </a:bodyPr>
          <a:lstStyle/>
          <a:p>
            <a:r>
              <a:rPr lang="en-US" sz="2200" dirty="0" smtClean="0">
                <a:solidFill>
                  <a:schemeClr val="tx2"/>
                </a:solidFill>
                <a:latin typeface="Raleway ExtraBold"/>
                <a:cs typeface="Raleway ExtraBold"/>
              </a:rPr>
              <a:t>COMMENT AMÉLIORER LA QUALITÉ DES SERVICES ÉDUCATIFS </a:t>
            </a:r>
            <a:r>
              <a:rPr lang="en-US" sz="2200" dirty="0" err="1" smtClean="0">
                <a:solidFill>
                  <a:schemeClr val="tx2"/>
                </a:solidFill>
                <a:latin typeface="Raleway ExtraBold"/>
                <a:cs typeface="Raleway ExtraBold"/>
              </a:rPr>
              <a:t>À</a:t>
            </a:r>
            <a:r>
              <a:rPr lang="en-US" sz="2200" dirty="0" smtClean="0">
                <a:solidFill>
                  <a:schemeClr val="tx2"/>
                </a:solidFill>
                <a:latin typeface="Raleway ExtraBold"/>
                <a:cs typeface="Raleway ExtraBold"/>
              </a:rPr>
              <a:t> LA PETITE ENFANCE</a:t>
            </a:r>
            <a:r>
              <a:rPr lang="en-US" sz="2200" spc="-300" dirty="0" smtClean="0">
                <a:solidFill>
                  <a:schemeClr val="tx2"/>
                </a:solidFill>
                <a:latin typeface="Raleway ExtraBold"/>
                <a:cs typeface="Raleway ExtraBold"/>
              </a:rPr>
              <a:t> </a:t>
            </a:r>
            <a:r>
              <a:rPr lang="en-US" sz="2200" dirty="0" smtClean="0">
                <a:solidFill>
                  <a:schemeClr val="tx2"/>
                </a:solidFill>
                <a:latin typeface="Raleway ExtraBold"/>
                <a:cs typeface="Raleway ExtraBold"/>
              </a:rPr>
              <a:t>?</a:t>
            </a:r>
          </a:p>
          <a:p>
            <a:endParaRPr lang="en-US" dirty="0">
              <a:latin typeface="Raleway ExtraBold"/>
            </a:endParaRPr>
          </a:p>
        </p:txBody>
      </p:sp>
      <p:grpSp>
        <p:nvGrpSpPr>
          <p:cNvPr id="9" name="Group 8"/>
          <p:cNvGrpSpPr/>
          <p:nvPr/>
        </p:nvGrpSpPr>
        <p:grpSpPr>
          <a:xfrm>
            <a:off x="618665" y="1127339"/>
            <a:ext cx="3463472" cy="1011996"/>
            <a:chOff x="5842526" y="3070379"/>
            <a:chExt cx="3301474" cy="1011996"/>
          </a:xfrm>
        </p:grpSpPr>
        <p:cxnSp>
          <p:nvCxnSpPr>
            <p:cNvPr id="10" name="Straight Connector 9"/>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2" name="Straight Connector 11"/>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pic>
        <p:nvPicPr>
          <p:cNvPr id="14" name="Picture 13" descr="educ-parent.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1077" y="2995897"/>
            <a:ext cx="2356822" cy="1583315"/>
          </a:xfrm>
          <a:prstGeom prst="rect">
            <a:avLst/>
          </a:prstGeom>
        </p:spPr>
      </p:pic>
      <p:sp>
        <p:nvSpPr>
          <p:cNvPr id="15" name="TextBox 14"/>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47130627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9" y="612013"/>
            <a:ext cx="7959506" cy="3952348"/>
          </a:xfrm>
          <a:prstGeom prst="rect">
            <a:avLst/>
          </a:prstGeom>
          <a:noFill/>
          <a:ln>
            <a:noFill/>
          </a:ln>
        </p:spPr>
      </p:pic>
      <p:sp>
        <p:nvSpPr>
          <p:cNvPr id="5" name="TextBox 4"/>
          <p:cNvSpPr txBox="1"/>
          <p:nvPr/>
        </p:nvSpPr>
        <p:spPr>
          <a:xfrm>
            <a:off x="929121" y="1007647"/>
            <a:ext cx="3180470" cy="3134705"/>
          </a:xfrm>
          <a:prstGeom prst="rect">
            <a:avLst/>
          </a:prstGeom>
          <a:noFill/>
        </p:spPr>
        <p:txBody>
          <a:bodyPr wrap="square" rtlCol="0">
            <a:spAutoFit/>
          </a:bodyPr>
          <a:lstStyle/>
          <a:p>
            <a:pPr>
              <a:lnSpc>
                <a:spcPct val="110000"/>
              </a:lnSpc>
            </a:pPr>
            <a:r>
              <a:rPr lang="en-US" dirty="0" err="1">
                <a:solidFill>
                  <a:srgbClr val="65538B"/>
                </a:solidFill>
                <a:latin typeface="Raleway ExtraBold"/>
                <a:cs typeface="Raleway ExtraBold"/>
              </a:rPr>
              <a:t>Selon</a:t>
            </a:r>
            <a:r>
              <a:rPr lang="en-US" dirty="0">
                <a:solidFill>
                  <a:srgbClr val="65538B"/>
                </a:solidFill>
                <a:latin typeface="Raleway ExtraBold"/>
                <a:cs typeface="Raleway ExtraBold"/>
              </a:rPr>
              <a:t> </a:t>
            </a:r>
            <a:r>
              <a:rPr lang="en-US" dirty="0" err="1" smtClean="0">
                <a:solidFill>
                  <a:srgbClr val="65538B"/>
                </a:solidFill>
                <a:latin typeface="Raleway ExtraBold"/>
                <a:cs typeface="Raleway ExtraBold"/>
              </a:rPr>
              <a:t>l</a:t>
            </a:r>
            <a:r>
              <a:rPr lang="en-US" b="1" dirty="0" err="1">
                <a:solidFill>
                  <a:srgbClr val="65538B"/>
                </a:solidFill>
                <a:latin typeface="Raleway"/>
                <a:cs typeface="Raleway"/>
              </a:rPr>
              <a:t>’</a:t>
            </a:r>
            <a:r>
              <a:rPr lang="en-US" dirty="0" err="1" smtClean="0">
                <a:solidFill>
                  <a:srgbClr val="65538B"/>
                </a:solidFill>
                <a:latin typeface="Raleway ExtraBold"/>
                <a:cs typeface="Raleway ExtraBold"/>
              </a:rPr>
              <a:t>OCDE</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un </a:t>
            </a:r>
            <a:r>
              <a:rPr lang="en-US" dirty="0" err="1">
                <a:solidFill>
                  <a:srgbClr val="65538B"/>
                </a:solidFill>
                <a:latin typeface="Raleway ExtraBold"/>
                <a:cs typeface="Raleway ExtraBold"/>
              </a:rPr>
              <a:t>investissement</a:t>
            </a:r>
            <a:r>
              <a:rPr lang="en-US" dirty="0">
                <a:solidFill>
                  <a:srgbClr val="65538B"/>
                </a:solidFill>
                <a:latin typeface="Raleway ExtraBold"/>
                <a:cs typeface="Raleway ExtraBold"/>
              </a:rPr>
              <a:t> de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1</a:t>
            </a:r>
            <a:r>
              <a:rPr lang="en-US" spc="-300" dirty="0" smtClean="0">
                <a:solidFill>
                  <a:srgbClr val="65538B"/>
                </a:solidFill>
                <a:latin typeface="Raleway ExtraBold"/>
                <a:cs typeface="Raleway ExtraBold"/>
              </a:rPr>
              <a:t> </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du </a:t>
            </a:r>
            <a:r>
              <a:rPr lang="en-US" dirty="0">
                <a:solidFill>
                  <a:srgbClr val="65538B"/>
                </a:solidFill>
                <a:latin typeface="Raleway ExtraBold"/>
                <a:cs typeface="Raleway ExtraBold"/>
              </a:rPr>
              <a:t>PIB </a:t>
            </a:r>
            <a:r>
              <a:rPr lang="en-US" dirty="0" err="1">
                <a:solidFill>
                  <a:srgbClr val="65538B"/>
                </a:solidFill>
                <a:latin typeface="Raleway ExtraBold"/>
                <a:cs typeface="Raleway ExtraBold"/>
              </a:rPr>
              <a:t>est</a:t>
            </a:r>
            <a:r>
              <a:rPr lang="en-US" dirty="0">
                <a:solidFill>
                  <a:srgbClr val="65538B"/>
                </a:solidFill>
                <a:latin typeface="Raleway ExtraBold"/>
                <a:cs typeface="Raleway ExtraBold"/>
              </a:rPr>
              <a:t> </a:t>
            </a:r>
            <a:r>
              <a:rPr lang="en-US" dirty="0" err="1">
                <a:solidFill>
                  <a:srgbClr val="65538B"/>
                </a:solidFill>
                <a:latin typeface="Raleway ExtraBold"/>
                <a:cs typeface="Raleway ExtraBold"/>
              </a:rPr>
              <a:t>nécessaire</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pour </a:t>
            </a:r>
            <a:r>
              <a:rPr lang="en-US" dirty="0">
                <a:solidFill>
                  <a:srgbClr val="65538B"/>
                </a:solidFill>
                <a:latin typeface="Raleway ExtraBold"/>
                <a:cs typeface="Raleway ExtraBold"/>
              </a:rPr>
              <a:t>assurer des services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de </a:t>
            </a:r>
            <a:r>
              <a:rPr lang="en-US" dirty="0" err="1" smtClean="0">
                <a:solidFill>
                  <a:srgbClr val="65538B"/>
                </a:solidFill>
                <a:latin typeface="Raleway ExtraBold"/>
                <a:cs typeface="Raleway ExtraBold"/>
              </a:rPr>
              <a:t>qualité</a:t>
            </a:r>
            <a:r>
              <a:rPr lang="en-US" dirty="0" smtClean="0">
                <a:solidFill>
                  <a:srgbClr val="65538B"/>
                </a:solidFill>
                <a:latin typeface="Raleway ExtraBold"/>
                <a:cs typeface="Raleway ExtraBold"/>
              </a:rPr>
              <a:t> </a:t>
            </a:r>
            <a:r>
              <a:rPr lang="en-US" dirty="0">
                <a:solidFill>
                  <a:srgbClr val="65538B"/>
                </a:solidFill>
                <a:latin typeface="Raleway ExtraBold"/>
                <a:cs typeface="Raleway ExtraBold"/>
              </a:rPr>
              <a:t>en </a:t>
            </a:r>
            <a:r>
              <a:rPr lang="en-US" dirty="0" err="1">
                <a:solidFill>
                  <a:srgbClr val="65538B"/>
                </a:solidFill>
                <a:latin typeface="Raleway ExtraBold"/>
                <a:cs typeface="Raleway ExtraBold"/>
              </a:rPr>
              <a:t>éducation</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err="1" smtClean="0">
                <a:solidFill>
                  <a:srgbClr val="65538B"/>
                </a:solidFill>
                <a:latin typeface="Raleway ExtraBold"/>
                <a:cs typeface="Raleway ExtraBold"/>
              </a:rPr>
              <a:t>à</a:t>
            </a:r>
            <a:r>
              <a:rPr lang="en-US" dirty="0" smtClean="0">
                <a:solidFill>
                  <a:srgbClr val="65538B"/>
                </a:solidFill>
                <a:latin typeface="Raleway ExtraBold"/>
                <a:cs typeface="Raleway ExtraBold"/>
              </a:rPr>
              <a:t> la </a:t>
            </a:r>
            <a:r>
              <a:rPr lang="en-US" dirty="0">
                <a:solidFill>
                  <a:srgbClr val="65538B"/>
                </a:solidFill>
                <a:latin typeface="Raleway ExtraBold"/>
                <a:cs typeface="Raleway ExtraBold"/>
              </a:rPr>
              <a:t>petite </a:t>
            </a:r>
            <a:r>
              <a:rPr lang="en-US" dirty="0" err="1">
                <a:solidFill>
                  <a:srgbClr val="65538B"/>
                </a:solidFill>
                <a:latin typeface="Raleway ExtraBold"/>
                <a:cs typeface="Raleway ExtraBold"/>
              </a:rPr>
              <a:t>enfance</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Au </a:t>
            </a:r>
            <a:r>
              <a:rPr lang="en-US" dirty="0">
                <a:solidFill>
                  <a:srgbClr val="65538B"/>
                </a:solidFill>
                <a:latin typeface="Raleway ExtraBold"/>
                <a:cs typeface="Raleway ExtraBold"/>
              </a:rPr>
              <a:t>Québec, </a:t>
            </a:r>
            <a:r>
              <a:rPr lang="en-US" dirty="0" err="1" smtClean="0">
                <a:solidFill>
                  <a:srgbClr val="65538B"/>
                </a:solidFill>
                <a:latin typeface="Raleway ExtraBold"/>
                <a:cs typeface="Raleway ExtraBold"/>
              </a:rPr>
              <a:t>cela</a:t>
            </a:r>
            <a:r>
              <a:rPr lang="en-US" dirty="0" smtClean="0">
                <a:solidFill>
                  <a:srgbClr val="65538B"/>
                </a:solidFill>
                <a:latin typeface="Raleway ExtraBold"/>
                <a:cs typeface="Raleway ExtraBold"/>
              </a:rPr>
              <a:t> </a:t>
            </a:r>
            <a:r>
              <a:rPr lang="en-US" dirty="0" err="1">
                <a:solidFill>
                  <a:srgbClr val="65538B"/>
                </a:solidFill>
                <a:latin typeface="Raleway ExtraBold"/>
                <a:cs typeface="Raleway ExtraBold"/>
              </a:rPr>
              <a:t>représenterait</a:t>
            </a:r>
            <a:r>
              <a:rPr lang="en-US" dirty="0">
                <a:solidFill>
                  <a:srgbClr val="65538B"/>
                </a:solidFill>
                <a:latin typeface="Raleway ExtraBold"/>
                <a:cs typeface="Raleway ExtraBold"/>
              </a:rPr>
              <a:t> </a:t>
            </a:r>
            <a:r>
              <a:rPr lang="en-US" dirty="0" smtClean="0">
                <a:solidFill>
                  <a:srgbClr val="65538B"/>
                </a:solidFill>
                <a:latin typeface="Raleway ExtraBold"/>
                <a:cs typeface="Raleway ExtraBold"/>
              </a:rPr>
              <a:t>un </a:t>
            </a:r>
            <a:r>
              <a:rPr lang="en-US" dirty="0" err="1">
                <a:solidFill>
                  <a:srgbClr val="65538B"/>
                </a:solidFill>
                <a:latin typeface="Raleway ExtraBold"/>
                <a:cs typeface="Raleway ExtraBold"/>
              </a:rPr>
              <a:t>investissement</a:t>
            </a:r>
            <a:r>
              <a:rPr lang="en-US" dirty="0">
                <a:solidFill>
                  <a:srgbClr val="65538B"/>
                </a:solidFill>
                <a:latin typeface="Raleway ExtraBold"/>
                <a:cs typeface="Raleway ExtraBold"/>
              </a:rPr>
              <a:t> de </a:t>
            </a:r>
            <a:r>
              <a:rPr lang="en-US" dirty="0" smtClean="0">
                <a:solidFill>
                  <a:srgbClr val="65538B"/>
                </a:solidFill>
                <a:latin typeface="Raleway ExtraBold"/>
                <a:cs typeface="Raleway ExtraBold"/>
              </a:rPr>
              <a:t/>
            </a:r>
            <a:br>
              <a:rPr lang="en-US" dirty="0" smtClean="0">
                <a:solidFill>
                  <a:srgbClr val="65538B"/>
                </a:solidFill>
                <a:latin typeface="Raleway ExtraBold"/>
                <a:cs typeface="Raleway ExtraBold"/>
              </a:rPr>
            </a:br>
            <a:r>
              <a:rPr lang="en-US" dirty="0" smtClean="0">
                <a:solidFill>
                  <a:srgbClr val="65538B"/>
                </a:solidFill>
                <a:latin typeface="Raleway ExtraBold"/>
                <a:cs typeface="Raleway ExtraBold"/>
              </a:rPr>
              <a:t>3,76</a:t>
            </a:r>
            <a:r>
              <a:rPr lang="en-US" spc="-300" dirty="0" smtClean="0">
                <a:solidFill>
                  <a:srgbClr val="65538B"/>
                </a:solidFill>
                <a:latin typeface="Raleway ExtraBold"/>
                <a:cs typeface="Raleway ExtraBold"/>
              </a:rPr>
              <a:t> </a:t>
            </a:r>
            <a:r>
              <a:rPr lang="en-US" dirty="0">
                <a:solidFill>
                  <a:srgbClr val="65538B"/>
                </a:solidFill>
                <a:latin typeface="Raleway ExtraBold"/>
                <a:cs typeface="Raleway ExtraBold"/>
              </a:rPr>
              <a:t>milliards de dollars</a:t>
            </a:r>
            <a:r>
              <a:rPr lang="en-US" dirty="0" smtClean="0">
                <a:solidFill>
                  <a:srgbClr val="65538B"/>
                </a:solidFill>
                <a:latin typeface="Raleway ExtraBold"/>
                <a:cs typeface="Raleway ExtraBold"/>
              </a:rPr>
              <a:t>.</a:t>
            </a:r>
            <a:endParaRPr lang="en-US" dirty="0">
              <a:solidFill>
                <a:srgbClr val="65538B"/>
              </a:solidFill>
              <a:latin typeface="Raleway ExtraBold"/>
              <a:cs typeface="Raleway ExtraBold"/>
            </a:endParaRPr>
          </a:p>
        </p:txBody>
      </p:sp>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8" name="TextBox 7"/>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715784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1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17539" y="602984"/>
            <a:ext cx="7959506" cy="3970406"/>
          </a:xfrm>
          <a:prstGeom prst="rect">
            <a:avLst/>
          </a:prstGeom>
        </p:spPr>
      </p:pic>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8" name="Rectangle 7"/>
          <p:cNvSpPr/>
          <p:nvPr/>
        </p:nvSpPr>
        <p:spPr>
          <a:xfrm>
            <a:off x="0" y="0"/>
            <a:ext cx="2437027" cy="1894704"/>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9" name="TextBox 8"/>
          <p:cNvSpPr txBox="1"/>
          <p:nvPr/>
        </p:nvSpPr>
        <p:spPr>
          <a:xfrm>
            <a:off x="535342" y="482148"/>
            <a:ext cx="1901685" cy="900759"/>
          </a:xfrm>
          <a:prstGeom prst="rect">
            <a:avLst/>
          </a:prstGeom>
          <a:noFill/>
        </p:spPr>
        <p:txBody>
          <a:bodyPr wrap="square" rtlCol="0">
            <a:spAutoFit/>
          </a:bodyPr>
          <a:lstStyle/>
          <a:p>
            <a:pPr>
              <a:lnSpc>
                <a:spcPct val="110000"/>
              </a:lnSpc>
            </a:pPr>
            <a:r>
              <a:rPr lang="en-US" sz="1600" u="sng" dirty="0" smtClean="0">
                <a:solidFill>
                  <a:srgbClr val="484B49"/>
                </a:solidFill>
                <a:latin typeface="Raleway ExtraBold"/>
                <a:cs typeface="Raleway ExtraBold"/>
              </a:rPr>
              <a:t>La formation </a:t>
            </a:r>
            <a:br>
              <a:rPr lang="en-US" sz="1600" u="sng" dirty="0" smtClean="0">
                <a:solidFill>
                  <a:srgbClr val="484B49"/>
                </a:solidFill>
                <a:latin typeface="Raleway ExtraBold"/>
                <a:cs typeface="Raleway ExtraBold"/>
              </a:rPr>
            </a:br>
            <a:r>
              <a:rPr lang="en-US" sz="1600" u="sng" dirty="0" smtClean="0">
                <a:solidFill>
                  <a:srgbClr val="484B49"/>
                </a:solidFill>
                <a:latin typeface="Raleway ExtraBold"/>
                <a:cs typeface="Raleway ExtraBold"/>
              </a:rPr>
              <a:t>du personnel </a:t>
            </a:r>
            <a:br>
              <a:rPr lang="en-US" sz="1600" u="sng" dirty="0" smtClean="0">
                <a:solidFill>
                  <a:srgbClr val="484B49"/>
                </a:solidFill>
                <a:latin typeface="Raleway ExtraBold"/>
                <a:cs typeface="Raleway ExtraBold"/>
              </a:rPr>
            </a:br>
            <a:r>
              <a:rPr lang="en-US" sz="1600" u="sng" dirty="0" err="1" smtClean="0">
                <a:solidFill>
                  <a:srgbClr val="484B49"/>
                </a:solidFill>
                <a:latin typeface="Raleway ExtraBold"/>
                <a:cs typeface="Raleway ExtraBold"/>
              </a:rPr>
              <a:t>éducatif</a:t>
            </a:r>
            <a:endParaRPr lang="en-US" sz="1600" u="sng" dirty="0">
              <a:solidFill>
                <a:srgbClr val="484B49"/>
              </a:solidFill>
              <a:latin typeface="Raleway ExtraBold"/>
              <a:cs typeface="Raleway ExtraBold"/>
            </a:endParaRPr>
          </a:p>
        </p:txBody>
      </p:sp>
      <p:sp>
        <p:nvSpPr>
          <p:cNvPr id="10" name="Rectangle 9"/>
          <p:cNvSpPr/>
          <p:nvPr/>
        </p:nvSpPr>
        <p:spPr>
          <a:xfrm>
            <a:off x="1316864" y="2411272"/>
            <a:ext cx="2760865" cy="795090"/>
          </a:xfrm>
          <a:prstGeom prst="rect">
            <a:avLst/>
          </a:prstGeom>
        </p:spPr>
        <p:txBody>
          <a:bodyPr wrap="square">
            <a:spAutoFit/>
          </a:bodyPr>
          <a:lstStyle/>
          <a:p>
            <a:pPr marL="100800" indent="-100800">
              <a:lnSpc>
                <a:spcPct val="120000"/>
              </a:lnSpc>
              <a:spcAft>
                <a:spcPts val="600"/>
              </a:spcAft>
              <a:buClr>
                <a:schemeClr val="tx2"/>
              </a:buClr>
              <a:buFont typeface="Arial"/>
              <a:buChar char="•"/>
            </a:pPr>
            <a:r>
              <a:rPr lang="fr-FR" sz="1000" dirty="0" smtClean="0">
                <a:latin typeface="Raleway"/>
                <a:cs typeface="Raleway"/>
              </a:rPr>
              <a:t>Haut niveau de formation initiale</a:t>
            </a:r>
            <a:endParaRPr lang="fr-FR" sz="1000" dirty="0">
              <a:latin typeface="Raleway"/>
              <a:cs typeface="Raleway"/>
            </a:endParaRPr>
          </a:p>
          <a:p>
            <a:pPr marL="100800" indent="-100800">
              <a:lnSpc>
                <a:spcPct val="120000"/>
              </a:lnSpc>
              <a:spcAft>
                <a:spcPts val="600"/>
              </a:spcAft>
              <a:buClr>
                <a:schemeClr val="tx2"/>
              </a:buClr>
              <a:buFont typeface="Arial"/>
              <a:buChar char="•"/>
            </a:pPr>
            <a:r>
              <a:rPr lang="fr-FR" sz="1000" dirty="0" smtClean="0">
                <a:latin typeface="Raleway"/>
                <a:cs typeface="Raleway"/>
              </a:rPr>
              <a:t>Formation spécialisée en petite enfance</a:t>
            </a:r>
            <a:endParaRPr lang="fr-FR" sz="1000" dirty="0">
              <a:latin typeface="Raleway"/>
              <a:cs typeface="Raleway"/>
            </a:endParaRPr>
          </a:p>
          <a:p>
            <a:pPr marL="100800" indent="-100800">
              <a:lnSpc>
                <a:spcPct val="120000"/>
              </a:lnSpc>
              <a:spcAft>
                <a:spcPts val="600"/>
              </a:spcAft>
              <a:buClr>
                <a:schemeClr val="tx2"/>
              </a:buClr>
              <a:buFont typeface="Arial"/>
              <a:buChar char="•"/>
            </a:pPr>
            <a:r>
              <a:rPr lang="fr-FR" sz="1000" dirty="0" smtClean="0">
                <a:latin typeface="Raleway"/>
                <a:cs typeface="Raleway"/>
              </a:rPr>
              <a:t>Formation continue</a:t>
            </a:r>
            <a:endParaRPr lang="fr-FR" sz="1000" dirty="0">
              <a:latin typeface="Raleway"/>
              <a:cs typeface="Raleway"/>
            </a:endParaRPr>
          </a:p>
        </p:txBody>
      </p:sp>
      <p:sp>
        <p:nvSpPr>
          <p:cNvPr id="11" name="TextBox 1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592533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18.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8" y="602984"/>
            <a:ext cx="7959507" cy="3970406"/>
          </a:xfrm>
          <a:prstGeom prst="rect">
            <a:avLst/>
          </a:prstGeom>
        </p:spPr>
      </p:pic>
      <p:pic>
        <p:nvPicPr>
          <p:cNvPr id="5" name="Picture 4"/>
          <p:cNvPicPr>
            <a:picLocks noChangeAspect="1"/>
          </p:cNvPicPr>
          <p:nvPr/>
        </p:nvPicPr>
        <p:blipFill>
          <a:blip r:embed="rId3"/>
          <a:stretch>
            <a:fillRect/>
          </a:stretch>
        </p:blipFill>
        <p:spPr>
          <a:xfrm>
            <a:off x="7763017" y="4768510"/>
            <a:ext cx="814028" cy="205217"/>
          </a:xfrm>
          <a:prstGeom prst="rect">
            <a:avLst/>
          </a:prstGeom>
        </p:spPr>
      </p:pic>
      <p:sp>
        <p:nvSpPr>
          <p:cNvPr id="8" name="Rectangle 7"/>
          <p:cNvSpPr/>
          <p:nvPr/>
        </p:nvSpPr>
        <p:spPr>
          <a:xfrm>
            <a:off x="0" y="0"/>
            <a:ext cx="2437027" cy="1894704"/>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9" name="TextBox 8"/>
          <p:cNvSpPr txBox="1"/>
          <p:nvPr/>
        </p:nvSpPr>
        <p:spPr>
          <a:xfrm>
            <a:off x="535342" y="482148"/>
            <a:ext cx="1901685" cy="1171603"/>
          </a:xfrm>
          <a:prstGeom prst="rect">
            <a:avLst/>
          </a:prstGeom>
          <a:noFill/>
        </p:spPr>
        <p:txBody>
          <a:bodyPr wrap="square" rtlCol="0">
            <a:spAutoFit/>
          </a:bodyPr>
          <a:lstStyle/>
          <a:p>
            <a:pPr>
              <a:lnSpc>
                <a:spcPct val="110000"/>
              </a:lnSpc>
            </a:pPr>
            <a:r>
              <a:rPr lang="en-US" sz="1600" u="sng" dirty="0" smtClean="0">
                <a:solidFill>
                  <a:srgbClr val="484B49"/>
                </a:solidFill>
                <a:latin typeface="Raleway ExtraBold"/>
                <a:cs typeface="Raleway ExtraBold"/>
              </a:rPr>
              <a:t>Conditions </a:t>
            </a:r>
            <a:br>
              <a:rPr lang="en-US" sz="1600" u="sng" dirty="0" smtClean="0">
                <a:solidFill>
                  <a:srgbClr val="484B49"/>
                </a:solidFill>
                <a:latin typeface="Raleway ExtraBold"/>
                <a:cs typeface="Raleway ExtraBold"/>
              </a:rPr>
            </a:br>
            <a:r>
              <a:rPr lang="en-US" sz="1600" u="sng" dirty="0" smtClean="0">
                <a:solidFill>
                  <a:srgbClr val="484B49"/>
                </a:solidFill>
                <a:latin typeface="Raleway ExtraBold"/>
                <a:cs typeface="Raleway ExtraBold"/>
              </a:rPr>
              <a:t>de travail </a:t>
            </a:r>
            <a:br>
              <a:rPr lang="en-US" sz="1600" u="sng" dirty="0" smtClean="0">
                <a:solidFill>
                  <a:srgbClr val="484B49"/>
                </a:solidFill>
                <a:latin typeface="Raleway ExtraBold"/>
                <a:cs typeface="Raleway ExtraBold"/>
              </a:rPr>
            </a:br>
            <a:r>
              <a:rPr lang="en-US" sz="1600" u="sng" dirty="0" smtClean="0">
                <a:solidFill>
                  <a:srgbClr val="484B49"/>
                </a:solidFill>
                <a:latin typeface="Raleway ExtraBold"/>
                <a:cs typeface="Raleway ExtraBold"/>
              </a:rPr>
              <a:t>du personnel </a:t>
            </a:r>
            <a:r>
              <a:rPr lang="en-US" sz="1600" u="sng" dirty="0" err="1" smtClean="0">
                <a:solidFill>
                  <a:srgbClr val="484B49"/>
                </a:solidFill>
                <a:latin typeface="Raleway ExtraBold"/>
                <a:cs typeface="Raleway ExtraBold"/>
              </a:rPr>
              <a:t>éducatif</a:t>
            </a:r>
            <a:endParaRPr lang="en-US" sz="1600" u="sng" dirty="0">
              <a:solidFill>
                <a:srgbClr val="484B49"/>
              </a:solidFill>
              <a:latin typeface="Raleway ExtraBold"/>
              <a:cs typeface="Raleway ExtraBold"/>
            </a:endParaRPr>
          </a:p>
        </p:txBody>
      </p:sp>
      <p:sp>
        <p:nvSpPr>
          <p:cNvPr id="10" name="Rectangle 9"/>
          <p:cNvSpPr/>
          <p:nvPr/>
        </p:nvSpPr>
        <p:spPr>
          <a:xfrm>
            <a:off x="1316864" y="2411272"/>
            <a:ext cx="2760865" cy="1349087"/>
          </a:xfrm>
          <a:prstGeom prst="rect">
            <a:avLst/>
          </a:prstGeom>
        </p:spPr>
        <p:txBody>
          <a:bodyPr wrap="square">
            <a:spAutoFit/>
          </a:bodyPr>
          <a:lstStyle/>
          <a:p>
            <a:pPr marL="100800" indent="-100800">
              <a:lnSpc>
                <a:spcPct val="120000"/>
              </a:lnSpc>
              <a:spcAft>
                <a:spcPts val="600"/>
              </a:spcAft>
              <a:buClr>
                <a:schemeClr val="tx2"/>
              </a:buClr>
              <a:buFont typeface="Arial"/>
              <a:buChar char="•"/>
            </a:pPr>
            <a:r>
              <a:rPr lang="fr-FR" sz="1000" dirty="0" smtClean="0">
                <a:latin typeface="Raleway"/>
                <a:cs typeface="Raleway"/>
              </a:rPr>
              <a:t>Travail perçu comme </a:t>
            </a:r>
            <a:br>
              <a:rPr lang="fr-FR" sz="1000" dirty="0" smtClean="0">
                <a:latin typeface="Raleway"/>
                <a:cs typeface="Raleway"/>
              </a:rPr>
            </a:br>
            <a:r>
              <a:rPr lang="fr-FR" sz="1000" dirty="0" smtClean="0">
                <a:latin typeface="Raleway"/>
                <a:cs typeface="Raleway"/>
              </a:rPr>
              <a:t>stimulant et pleins de défis</a:t>
            </a:r>
            <a:endParaRPr lang="fr-FR" sz="1000" dirty="0">
              <a:latin typeface="Raleway"/>
              <a:cs typeface="Raleway"/>
            </a:endParaRPr>
          </a:p>
          <a:p>
            <a:pPr marL="100800" indent="-100800">
              <a:lnSpc>
                <a:spcPct val="120000"/>
              </a:lnSpc>
              <a:spcAft>
                <a:spcPts val="600"/>
              </a:spcAft>
              <a:buClr>
                <a:schemeClr val="tx2"/>
              </a:buClr>
              <a:buFont typeface="Arial"/>
              <a:buChar char="•"/>
            </a:pPr>
            <a:r>
              <a:rPr lang="fr-FR" sz="1000" dirty="0" smtClean="0">
                <a:latin typeface="Raleway"/>
                <a:cs typeface="Raleway"/>
              </a:rPr>
              <a:t>Temps pour planifier </a:t>
            </a:r>
            <a:br>
              <a:rPr lang="fr-FR" sz="1000" dirty="0" smtClean="0">
                <a:latin typeface="Raleway"/>
                <a:cs typeface="Raleway"/>
              </a:rPr>
            </a:br>
            <a:r>
              <a:rPr lang="fr-FR" sz="1000" dirty="0" smtClean="0">
                <a:latin typeface="Raleway"/>
                <a:cs typeface="Raleway"/>
              </a:rPr>
              <a:t>les activités pédagogiques </a:t>
            </a:r>
            <a:endParaRPr lang="fr-FR" sz="1000" dirty="0">
              <a:latin typeface="Raleway"/>
              <a:cs typeface="Raleway"/>
            </a:endParaRPr>
          </a:p>
          <a:p>
            <a:pPr marL="100800" indent="-100800">
              <a:lnSpc>
                <a:spcPct val="120000"/>
              </a:lnSpc>
              <a:spcAft>
                <a:spcPts val="600"/>
              </a:spcAft>
              <a:buClr>
                <a:schemeClr val="tx2"/>
              </a:buClr>
              <a:buFont typeface="Arial"/>
              <a:buChar char="•"/>
            </a:pPr>
            <a:r>
              <a:rPr lang="fr-FR" sz="1000" dirty="0" smtClean="0">
                <a:latin typeface="Raleway"/>
                <a:cs typeface="Raleway"/>
              </a:rPr>
              <a:t>Relations satisfaisantes </a:t>
            </a:r>
            <a:br>
              <a:rPr lang="fr-FR" sz="1000" dirty="0" smtClean="0">
                <a:latin typeface="Raleway"/>
                <a:cs typeface="Raleway"/>
              </a:rPr>
            </a:br>
            <a:r>
              <a:rPr lang="fr-FR" sz="1000" dirty="0" smtClean="0">
                <a:latin typeface="Raleway"/>
                <a:cs typeface="Raleway"/>
              </a:rPr>
              <a:t>avec la direction</a:t>
            </a:r>
            <a:endParaRPr lang="fr-FR" sz="1000" dirty="0">
              <a:latin typeface="Raleway"/>
              <a:cs typeface="Raleway"/>
            </a:endParaRPr>
          </a:p>
        </p:txBody>
      </p:sp>
      <p:sp>
        <p:nvSpPr>
          <p:cNvPr id="11" name="TextBox 1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80685913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accent4">
              <a:lumMod val="20000"/>
              <a:lumOff val="80000"/>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1" y="-1"/>
            <a:ext cx="2429282" cy="1999437"/>
          </a:xfrm>
          <a:prstGeom prst="rect">
            <a:avLst/>
          </a:prstGeom>
          <a:solidFill>
            <a:schemeClr val="accent4">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TextBox 5"/>
          <p:cNvSpPr txBox="1"/>
          <p:nvPr/>
        </p:nvSpPr>
        <p:spPr>
          <a:xfrm>
            <a:off x="535342" y="482148"/>
            <a:ext cx="1613889" cy="900759"/>
          </a:xfrm>
          <a:prstGeom prst="rect">
            <a:avLst/>
          </a:prstGeom>
          <a:noFill/>
        </p:spPr>
        <p:txBody>
          <a:bodyPr wrap="square" rtlCol="0">
            <a:spAutoFit/>
          </a:bodyPr>
          <a:lstStyle/>
          <a:p>
            <a:pPr>
              <a:lnSpc>
                <a:spcPct val="110000"/>
              </a:lnSpc>
            </a:pPr>
            <a:r>
              <a:rPr lang="en-US" sz="1600" u="sng" dirty="0" smtClean="0">
                <a:solidFill>
                  <a:schemeClr val="tx2"/>
                </a:solidFill>
                <a:latin typeface="Raleway ExtraBold"/>
                <a:cs typeface="Raleway ExtraBold"/>
              </a:rPr>
              <a:t>Structure </a:t>
            </a:r>
          </a:p>
          <a:p>
            <a:pPr>
              <a:lnSpc>
                <a:spcPct val="110000"/>
              </a:lnSpc>
            </a:pPr>
            <a:r>
              <a:rPr lang="en-US" sz="1600" u="sng" dirty="0" smtClean="0">
                <a:solidFill>
                  <a:schemeClr val="tx2"/>
                </a:solidFill>
                <a:latin typeface="Raleway ExtraBold"/>
                <a:cs typeface="Raleway ExtraBold"/>
              </a:rPr>
              <a:t>du </a:t>
            </a:r>
            <a:r>
              <a:rPr lang="en-US" sz="1600" u="sng" dirty="0">
                <a:solidFill>
                  <a:schemeClr val="tx2"/>
                </a:solidFill>
                <a:latin typeface="Raleway ExtraBold"/>
                <a:cs typeface="Raleway ExtraBold"/>
              </a:rPr>
              <a:t>service </a:t>
            </a:r>
            <a:endParaRPr lang="en-US" sz="1600" u="sng" dirty="0" smtClean="0">
              <a:solidFill>
                <a:schemeClr val="tx2"/>
              </a:solidFill>
              <a:latin typeface="Raleway ExtraBold"/>
              <a:cs typeface="Raleway ExtraBold"/>
            </a:endParaRPr>
          </a:p>
          <a:p>
            <a:pPr>
              <a:lnSpc>
                <a:spcPct val="110000"/>
              </a:lnSpc>
            </a:pPr>
            <a:r>
              <a:rPr lang="en-US" sz="1600" u="sng" dirty="0" err="1" smtClean="0">
                <a:solidFill>
                  <a:schemeClr val="tx2"/>
                </a:solidFill>
                <a:latin typeface="Raleway ExtraBold"/>
                <a:cs typeface="Raleway ExtraBold"/>
              </a:rPr>
              <a:t>éducatif</a:t>
            </a:r>
            <a:endParaRPr lang="en-US" sz="1600" u="sng" dirty="0">
              <a:solidFill>
                <a:schemeClr val="tx2"/>
              </a:solidFill>
              <a:latin typeface="Raleway ExtraBold"/>
              <a:cs typeface="Raleway ExtraBold"/>
            </a:endParaRPr>
          </a:p>
        </p:txBody>
      </p:sp>
      <p:sp>
        <p:nvSpPr>
          <p:cNvPr id="7" name="TextBox 6"/>
          <p:cNvSpPr txBox="1"/>
          <p:nvPr/>
        </p:nvSpPr>
        <p:spPr>
          <a:xfrm>
            <a:off x="3056151" y="3858375"/>
            <a:ext cx="2038513" cy="246221"/>
          </a:xfrm>
          <a:prstGeom prst="rect">
            <a:avLst/>
          </a:prstGeom>
          <a:noFill/>
        </p:spPr>
        <p:txBody>
          <a:bodyPr wrap="square" rtlCol="0">
            <a:spAutoFit/>
          </a:bodyPr>
          <a:lstStyle/>
          <a:p>
            <a:r>
              <a:rPr lang="en-US" sz="1000" dirty="0" smtClean="0">
                <a:latin typeface="Raleway"/>
                <a:cs typeface="Raleway"/>
              </a:rPr>
              <a:t>La </a:t>
            </a:r>
            <a:r>
              <a:rPr lang="en-US" sz="1000" dirty="0" err="1" smtClean="0">
                <a:latin typeface="Raleway"/>
                <a:cs typeface="Raleway"/>
              </a:rPr>
              <a:t>taille</a:t>
            </a:r>
            <a:r>
              <a:rPr lang="en-US" sz="1000" dirty="0" smtClean="0">
                <a:latin typeface="Raleway"/>
                <a:cs typeface="Raleway"/>
              </a:rPr>
              <a:t> du </a:t>
            </a:r>
            <a:r>
              <a:rPr lang="en-US" sz="1000" dirty="0" err="1" smtClean="0">
                <a:latin typeface="Raleway"/>
                <a:cs typeface="Raleway"/>
              </a:rPr>
              <a:t>groupe</a:t>
            </a:r>
            <a:endParaRPr lang="en-US" sz="1000" dirty="0">
              <a:latin typeface="Raleway"/>
              <a:cs typeface="Raleway"/>
            </a:endParaRPr>
          </a:p>
        </p:txBody>
      </p:sp>
      <p:sp>
        <p:nvSpPr>
          <p:cNvPr id="9" name="TextBox 8"/>
          <p:cNvSpPr txBox="1"/>
          <p:nvPr/>
        </p:nvSpPr>
        <p:spPr>
          <a:xfrm>
            <a:off x="5607535" y="3858375"/>
            <a:ext cx="2474872" cy="246221"/>
          </a:xfrm>
          <a:prstGeom prst="rect">
            <a:avLst/>
          </a:prstGeom>
          <a:noFill/>
        </p:spPr>
        <p:txBody>
          <a:bodyPr wrap="square" rtlCol="0">
            <a:spAutoFit/>
          </a:bodyPr>
          <a:lstStyle/>
          <a:p>
            <a:r>
              <a:rPr lang="en-US" sz="1000" dirty="0" smtClean="0">
                <a:latin typeface="Raleway"/>
                <a:cs typeface="Raleway"/>
              </a:rPr>
              <a:t>La </a:t>
            </a:r>
            <a:r>
              <a:rPr lang="en-US" sz="1000" dirty="0" err="1" smtClean="0">
                <a:latin typeface="Raleway"/>
                <a:cs typeface="Raleway"/>
              </a:rPr>
              <a:t>présence</a:t>
            </a:r>
            <a:r>
              <a:rPr lang="en-US" sz="1000" dirty="0" smtClean="0">
                <a:latin typeface="Raleway"/>
                <a:cs typeface="Raleway"/>
              </a:rPr>
              <a:t> d’un </a:t>
            </a:r>
            <a:r>
              <a:rPr lang="en-US" sz="1000" dirty="0" err="1" smtClean="0">
                <a:latin typeface="Raleway"/>
                <a:cs typeface="Raleway"/>
              </a:rPr>
              <a:t>programme</a:t>
            </a:r>
            <a:r>
              <a:rPr lang="en-US" sz="1000" dirty="0" smtClean="0">
                <a:latin typeface="Raleway"/>
                <a:cs typeface="Raleway"/>
              </a:rPr>
              <a:t> </a:t>
            </a:r>
            <a:r>
              <a:rPr lang="en-US" sz="1000" dirty="0" err="1" smtClean="0">
                <a:latin typeface="Raleway"/>
                <a:cs typeface="Raleway"/>
              </a:rPr>
              <a:t>éducatif</a:t>
            </a:r>
            <a:endParaRPr lang="en-US" sz="1000" dirty="0">
              <a:latin typeface="Raleway"/>
              <a:cs typeface="Raleway"/>
            </a:endParaRPr>
          </a:p>
        </p:txBody>
      </p:sp>
      <p:pic>
        <p:nvPicPr>
          <p:cNvPr id="11" name="Picture 10" descr="enfants-bleus.ps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74474" y="2636421"/>
            <a:ext cx="2690814" cy="1266265"/>
          </a:xfrm>
          <a:prstGeom prst="rect">
            <a:avLst/>
          </a:prstGeom>
        </p:spPr>
      </p:pic>
      <p:pic>
        <p:nvPicPr>
          <p:cNvPr id="12" name="Picture 11" descr="educ-enfant.psd"/>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16" y="795402"/>
            <a:ext cx="2210675" cy="2210675"/>
          </a:xfrm>
          <a:prstGeom prst="rect">
            <a:avLst/>
          </a:prstGeom>
        </p:spPr>
      </p:pic>
      <p:sp>
        <p:nvSpPr>
          <p:cNvPr id="8" name="TextBox 7"/>
          <p:cNvSpPr txBox="1"/>
          <p:nvPr/>
        </p:nvSpPr>
        <p:spPr>
          <a:xfrm>
            <a:off x="2997536" y="2169607"/>
            <a:ext cx="2124059" cy="400110"/>
          </a:xfrm>
          <a:prstGeom prst="rect">
            <a:avLst/>
          </a:prstGeom>
          <a:noFill/>
        </p:spPr>
        <p:txBody>
          <a:bodyPr wrap="square" rtlCol="0">
            <a:spAutoFit/>
          </a:bodyPr>
          <a:lstStyle/>
          <a:p>
            <a:r>
              <a:rPr lang="en-US" sz="1000" dirty="0">
                <a:latin typeface="Raleway"/>
                <a:cs typeface="Raleway"/>
              </a:rPr>
              <a:t>L</a:t>
            </a:r>
            <a:r>
              <a:rPr lang="en-US" sz="1000" dirty="0" smtClean="0">
                <a:latin typeface="Raleway"/>
                <a:cs typeface="Raleway"/>
              </a:rPr>
              <a:t>e </a:t>
            </a:r>
            <a:r>
              <a:rPr lang="en-US" sz="1000" dirty="0">
                <a:latin typeface="Raleway"/>
                <a:cs typeface="Raleway"/>
              </a:rPr>
              <a:t>ratio entre le </a:t>
            </a:r>
            <a:r>
              <a:rPr lang="en-US" sz="1000" dirty="0" err="1">
                <a:latin typeface="Raleway"/>
                <a:cs typeface="Raleway"/>
              </a:rPr>
              <a:t>nombre</a:t>
            </a:r>
            <a:r>
              <a:rPr lang="en-US" sz="1000" dirty="0">
                <a:latin typeface="Raleway"/>
                <a:cs typeface="Raleway"/>
              </a:rPr>
              <a:t> </a:t>
            </a:r>
            <a:r>
              <a:rPr lang="en-US" sz="1000" dirty="0" err="1">
                <a:latin typeface="Raleway"/>
                <a:cs typeface="Raleway"/>
              </a:rPr>
              <a:t>d’adultes</a:t>
            </a:r>
            <a:r>
              <a:rPr lang="en-US" sz="1000" dirty="0">
                <a:latin typeface="Raleway"/>
                <a:cs typeface="Raleway"/>
              </a:rPr>
              <a:t> et le </a:t>
            </a:r>
            <a:r>
              <a:rPr lang="en-US" sz="1000" dirty="0" err="1">
                <a:latin typeface="Raleway"/>
                <a:cs typeface="Raleway"/>
              </a:rPr>
              <a:t>nombre</a:t>
            </a:r>
            <a:r>
              <a:rPr lang="en-US" sz="1000" dirty="0">
                <a:latin typeface="Raleway"/>
                <a:cs typeface="Raleway"/>
              </a:rPr>
              <a:t> </a:t>
            </a:r>
            <a:r>
              <a:rPr lang="en-US" sz="1000" dirty="0" err="1">
                <a:latin typeface="Raleway"/>
                <a:cs typeface="Raleway"/>
              </a:rPr>
              <a:t>d’enfants</a:t>
            </a:r>
            <a:endParaRPr lang="en-US" sz="1000" dirty="0">
              <a:latin typeface="Raleway"/>
              <a:cs typeface="Raleway"/>
            </a:endParaRPr>
          </a:p>
        </p:txBody>
      </p:sp>
      <p:pic>
        <p:nvPicPr>
          <p:cNvPr id="13" name="Picture 12" descr="formes.psd"/>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11026">
            <a:off x="5914745" y="2653286"/>
            <a:ext cx="1170153" cy="1514316"/>
          </a:xfrm>
          <a:prstGeom prst="rect">
            <a:avLst/>
          </a:prstGeom>
        </p:spPr>
      </p:pic>
      <p:pic>
        <p:nvPicPr>
          <p:cNvPr id="14" name="Picture 13" descr="chaise.psd"/>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65287" y="742033"/>
            <a:ext cx="2037210" cy="2037210"/>
          </a:xfrm>
          <a:prstGeom prst="rect">
            <a:avLst/>
          </a:prstGeom>
        </p:spPr>
      </p:pic>
      <p:cxnSp>
        <p:nvCxnSpPr>
          <p:cNvPr id="16" name="Straight Connector 15"/>
          <p:cNvCxnSpPr/>
          <p:nvPr/>
        </p:nvCxnSpPr>
        <p:spPr>
          <a:xfrm>
            <a:off x="2800655" y="2826561"/>
            <a:ext cx="5071479"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5354858" y="1301038"/>
            <a:ext cx="0" cy="1285665"/>
          </a:xfrm>
          <a:prstGeom prst="line">
            <a:avLst/>
          </a:prstGeom>
          <a:ln w="6350" cmpd="sng">
            <a:solidFill>
              <a:srgbClr val="FFFFFF"/>
            </a:solidFill>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5607535" y="2169607"/>
            <a:ext cx="2038513" cy="400110"/>
          </a:xfrm>
          <a:prstGeom prst="rect">
            <a:avLst/>
          </a:prstGeom>
          <a:noFill/>
        </p:spPr>
        <p:txBody>
          <a:bodyPr wrap="square" rtlCol="0">
            <a:spAutoFit/>
          </a:bodyPr>
          <a:lstStyle/>
          <a:p>
            <a:r>
              <a:rPr lang="en-US" sz="1000" dirty="0" err="1" smtClean="0">
                <a:latin typeface="Raleway"/>
                <a:cs typeface="Raleway"/>
              </a:rPr>
              <a:t>L’aménagement</a:t>
            </a:r>
            <a:r>
              <a:rPr lang="en-US" sz="1000" dirty="0" smtClean="0">
                <a:latin typeface="Raleway"/>
                <a:cs typeface="Raleway"/>
              </a:rPr>
              <a:t> de </a:t>
            </a:r>
            <a:r>
              <a:rPr lang="en-US" sz="1000" dirty="0" err="1" smtClean="0">
                <a:latin typeface="Raleway"/>
                <a:cs typeface="Raleway"/>
              </a:rPr>
              <a:t>l’espace</a:t>
            </a:r>
            <a:r>
              <a:rPr lang="en-US" sz="1000" dirty="0">
                <a:latin typeface="Raleway"/>
                <a:cs typeface="Raleway"/>
              </a:rPr>
              <a:t> </a:t>
            </a:r>
            <a:r>
              <a:rPr lang="en-US" sz="1000" dirty="0" smtClean="0">
                <a:latin typeface="Raleway"/>
                <a:cs typeface="Raleway"/>
              </a:rPr>
              <a:t/>
            </a:r>
            <a:br>
              <a:rPr lang="en-US" sz="1000" dirty="0" smtClean="0">
                <a:latin typeface="Raleway"/>
                <a:cs typeface="Raleway"/>
              </a:rPr>
            </a:br>
            <a:r>
              <a:rPr lang="en-US" sz="1000" dirty="0" smtClean="0">
                <a:latin typeface="Raleway"/>
                <a:cs typeface="Raleway"/>
              </a:rPr>
              <a:t>et le </a:t>
            </a:r>
            <a:r>
              <a:rPr lang="en-US" sz="1000" dirty="0" err="1" smtClean="0">
                <a:latin typeface="Raleway"/>
                <a:cs typeface="Raleway"/>
              </a:rPr>
              <a:t>matériel</a:t>
            </a:r>
            <a:endParaRPr lang="en-US" sz="1000" dirty="0">
              <a:latin typeface="Raleway"/>
              <a:cs typeface="Raleway"/>
            </a:endParaRPr>
          </a:p>
        </p:txBody>
      </p:sp>
      <p:cxnSp>
        <p:nvCxnSpPr>
          <p:cNvPr id="18" name="Straight Connector 17"/>
          <p:cNvCxnSpPr/>
          <p:nvPr/>
        </p:nvCxnSpPr>
        <p:spPr>
          <a:xfrm>
            <a:off x="5354858" y="3051402"/>
            <a:ext cx="0" cy="998682"/>
          </a:xfrm>
          <a:prstGeom prst="line">
            <a:avLst/>
          </a:prstGeom>
          <a:ln w="6350" cmpd="sng">
            <a:solidFill>
              <a:srgbClr val="FFFFFF"/>
            </a:solidFill>
          </a:ln>
        </p:spPr>
        <p:style>
          <a:lnRef idx="1">
            <a:schemeClr val="dk1"/>
          </a:lnRef>
          <a:fillRef idx="0">
            <a:schemeClr val="dk1"/>
          </a:fillRef>
          <a:effectRef idx="0">
            <a:schemeClr val="dk1"/>
          </a:effectRef>
          <a:fontRef idx="minor">
            <a:schemeClr val="tx1"/>
          </a:fontRef>
        </p:style>
      </p:cxnSp>
      <p:pic>
        <p:nvPicPr>
          <p:cNvPr id="27" name="Picture 26" descr="casse-tete.psd"/>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08740" y="1371077"/>
            <a:ext cx="924560" cy="924560"/>
          </a:xfrm>
          <a:prstGeom prst="rect">
            <a:avLst/>
          </a:prstGeom>
        </p:spPr>
      </p:pic>
      <p:pic>
        <p:nvPicPr>
          <p:cNvPr id="28" name="Picture 27"/>
          <p:cNvPicPr>
            <a:picLocks noChangeAspect="1"/>
          </p:cNvPicPr>
          <p:nvPr/>
        </p:nvPicPr>
        <p:blipFill>
          <a:blip r:embed="rId7"/>
          <a:stretch>
            <a:fillRect/>
          </a:stretch>
        </p:blipFill>
        <p:spPr>
          <a:xfrm>
            <a:off x="7763017" y="4768510"/>
            <a:ext cx="814028" cy="205217"/>
          </a:xfrm>
          <a:prstGeom prst="rect">
            <a:avLst/>
          </a:prstGeom>
        </p:spPr>
      </p:pic>
      <p:sp>
        <p:nvSpPr>
          <p:cNvPr id="19" name="TextBox 18"/>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6966349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20.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9" y="602983"/>
            <a:ext cx="7959506" cy="3970407"/>
          </a:xfrm>
          <a:prstGeom prst="rect">
            <a:avLst/>
          </a:prstGeom>
        </p:spPr>
      </p:pic>
      <p:sp>
        <p:nvSpPr>
          <p:cNvPr id="5" name="TextBox 4"/>
          <p:cNvSpPr txBox="1"/>
          <p:nvPr/>
        </p:nvSpPr>
        <p:spPr>
          <a:xfrm>
            <a:off x="5449017" y="1071150"/>
            <a:ext cx="3004623" cy="3067506"/>
          </a:xfrm>
          <a:prstGeom prst="rect">
            <a:avLst/>
          </a:prstGeom>
          <a:noFill/>
        </p:spPr>
        <p:txBody>
          <a:bodyPr wrap="square" rtlCol="0">
            <a:spAutoFit/>
          </a:bodyPr>
          <a:lstStyle/>
          <a:p>
            <a:pPr>
              <a:lnSpc>
                <a:spcPct val="110000"/>
              </a:lnSpc>
            </a:pPr>
            <a:r>
              <a:rPr lang="en-US" sz="1600" b="1" dirty="0">
                <a:solidFill>
                  <a:schemeClr val="accent4">
                    <a:lumMod val="75000"/>
                  </a:schemeClr>
                </a:solidFill>
                <a:latin typeface="Raleway ExtraBold"/>
              </a:rPr>
              <a:t>Le </a:t>
            </a:r>
            <a:r>
              <a:rPr lang="en-US" sz="1600" b="1" dirty="0" err="1">
                <a:solidFill>
                  <a:schemeClr val="accent4">
                    <a:lumMod val="75000"/>
                  </a:schemeClr>
                </a:solidFill>
                <a:latin typeface="Raleway ExtraBold"/>
              </a:rPr>
              <a:t>financement</a:t>
            </a:r>
            <a:r>
              <a:rPr lang="en-US" sz="1600" b="1" dirty="0">
                <a:solidFill>
                  <a:schemeClr val="accent4">
                    <a:lumMod val="75000"/>
                  </a:schemeClr>
                </a:solidFill>
                <a:latin typeface="Raleway ExtraBold"/>
              </a:rPr>
              <a:t> </a:t>
            </a:r>
            <a:r>
              <a:rPr lang="en-US" sz="1600" b="1" dirty="0" err="1">
                <a:solidFill>
                  <a:schemeClr val="accent4">
                    <a:lumMod val="75000"/>
                  </a:schemeClr>
                </a:solidFill>
                <a:latin typeface="Raleway ExtraBold"/>
              </a:rPr>
              <a:t>gouvernemental</a:t>
            </a:r>
            <a:r>
              <a:rPr lang="en-US" sz="1600" b="1" dirty="0">
                <a:solidFill>
                  <a:schemeClr val="accent4">
                    <a:lumMod val="75000"/>
                  </a:schemeClr>
                </a:solidFill>
                <a:latin typeface="Raleway ExtraBold"/>
              </a:rPr>
              <a:t> </a:t>
            </a:r>
            <a:r>
              <a:rPr lang="en-US" sz="1600" b="1" dirty="0" err="1">
                <a:solidFill>
                  <a:schemeClr val="accent4">
                    <a:lumMod val="75000"/>
                  </a:schemeClr>
                </a:solidFill>
                <a:latin typeface="Raleway ExtraBold"/>
              </a:rPr>
              <a:t>ou</a:t>
            </a:r>
            <a:r>
              <a:rPr lang="en-US" sz="1600" b="1" dirty="0">
                <a:solidFill>
                  <a:schemeClr val="accent4">
                    <a:lumMod val="75000"/>
                  </a:schemeClr>
                </a:solidFill>
                <a:latin typeface="Raleway ExtraBold"/>
              </a:rPr>
              <a:t> </a:t>
            </a:r>
            <a:r>
              <a:rPr lang="en-US" sz="1600" b="1" dirty="0" err="1">
                <a:solidFill>
                  <a:schemeClr val="accent4">
                    <a:lumMod val="75000"/>
                  </a:schemeClr>
                </a:solidFill>
                <a:latin typeface="Raleway ExtraBold"/>
              </a:rPr>
              <a:t>fonctionnement</a:t>
            </a:r>
            <a:r>
              <a:rPr lang="en-US" sz="1600" b="1" dirty="0">
                <a:solidFill>
                  <a:schemeClr val="accent4">
                    <a:lumMod val="75000"/>
                  </a:schemeClr>
                </a:solidFill>
                <a:latin typeface="Raleway ExtraBold"/>
              </a:rPr>
              <a:t> à but </a:t>
            </a:r>
            <a:r>
              <a:rPr lang="en-US" sz="1600" b="1" dirty="0" smtClean="0">
                <a:solidFill>
                  <a:schemeClr val="accent4">
                    <a:lumMod val="75000"/>
                  </a:schemeClr>
                </a:solidFill>
                <a:latin typeface="Raleway ExtraBold"/>
              </a:rPr>
              <a:t/>
            </a:r>
            <a:br>
              <a:rPr lang="en-US" sz="1600" b="1" dirty="0" smtClean="0">
                <a:solidFill>
                  <a:schemeClr val="accent4">
                    <a:lumMod val="75000"/>
                  </a:schemeClr>
                </a:solidFill>
                <a:latin typeface="Raleway ExtraBold"/>
              </a:rPr>
            </a:br>
            <a:r>
              <a:rPr lang="en-US" sz="1600" b="1" dirty="0" smtClean="0">
                <a:solidFill>
                  <a:schemeClr val="accent4">
                    <a:lumMod val="75000"/>
                  </a:schemeClr>
                </a:solidFill>
                <a:latin typeface="Raleway ExtraBold"/>
              </a:rPr>
              <a:t>non </a:t>
            </a:r>
            <a:r>
              <a:rPr lang="en-US" sz="1600" b="1" dirty="0" err="1">
                <a:solidFill>
                  <a:schemeClr val="accent4">
                    <a:lumMod val="75000"/>
                  </a:schemeClr>
                </a:solidFill>
                <a:latin typeface="Raleway ExtraBold"/>
              </a:rPr>
              <a:t>lucratif</a:t>
            </a:r>
            <a:r>
              <a:rPr lang="en-US" sz="1600" b="1" dirty="0">
                <a:solidFill>
                  <a:schemeClr val="accent4">
                    <a:lumMod val="75000"/>
                  </a:schemeClr>
                </a:solidFill>
                <a:latin typeface="Raleway ExtraBold"/>
              </a:rPr>
              <a:t>, </a:t>
            </a:r>
            <a:r>
              <a:rPr lang="en-US" sz="1600" b="1" dirty="0" err="1">
                <a:solidFill>
                  <a:schemeClr val="accent4">
                    <a:lumMod val="75000"/>
                  </a:schemeClr>
                </a:solidFill>
                <a:latin typeface="Raleway ExtraBold"/>
              </a:rPr>
              <a:t>l’intégration</a:t>
            </a:r>
            <a:r>
              <a:rPr lang="en-US" sz="1600" b="1" dirty="0">
                <a:solidFill>
                  <a:schemeClr val="accent4">
                    <a:lumMod val="75000"/>
                  </a:schemeClr>
                </a:solidFill>
                <a:latin typeface="Raleway ExtraBold"/>
              </a:rPr>
              <a:t> </a:t>
            </a:r>
            <a:r>
              <a:rPr lang="en-US" sz="1600" b="1" dirty="0" smtClean="0">
                <a:solidFill>
                  <a:schemeClr val="accent4">
                    <a:lumMod val="75000"/>
                  </a:schemeClr>
                </a:solidFill>
                <a:latin typeface="Raleway ExtraBold"/>
              </a:rPr>
              <a:t/>
            </a:r>
            <a:br>
              <a:rPr lang="en-US" sz="1600" b="1" dirty="0" smtClean="0">
                <a:solidFill>
                  <a:schemeClr val="accent4">
                    <a:lumMod val="75000"/>
                  </a:schemeClr>
                </a:solidFill>
                <a:latin typeface="Raleway ExtraBold"/>
              </a:rPr>
            </a:br>
            <a:r>
              <a:rPr lang="en-US" sz="1600" b="1" dirty="0" smtClean="0">
                <a:solidFill>
                  <a:schemeClr val="accent4">
                    <a:lumMod val="75000"/>
                  </a:schemeClr>
                </a:solidFill>
                <a:latin typeface="Raleway ExtraBold"/>
              </a:rPr>
              <a:t>des </a:t>
            </a:r>
            <a:r>
              <a:rPr lang="en-US" sz="1600" b="1" dirty="0">
                <a:solidFill>
                  <a:schemeClr val="accent4">
                    <a:lumMod val="75000"/>
                  </a:schemeClr>
                </a:solidFill>
                <a:latin typeface="Raleway ExtraBold"/>
              </a:rPr>
              <a:t>services </a:t>
            </a:r>
            <a:r>
              <a:rPr lang="en-US" sz="1600" b="1" dirty="0" err="1">
                <a:solidFill>
                  <a:schemeClr val="accent4">
                    <a:lumMod val="75000"/>
                  </a:schemeClr>
                </a:solidFill>
                <a:latin typeface="Raleway ExtraBold"/>
              </a:rPr>
              <a:t>éducatifs</a:t>
            </a:r>
            <a:r>
              <a:rPr lang="en-US" sz="1600" b="1" dirty="0">
                <a:solidFill>
                  <a:schemeClr val="accent4">
                    <a:lumMod val="75000"/>
                  </a:schemeClr>
                </a:solidFill>
                <a:latin typeface="Raleway ExtraBold"/>
              </a:rPr>
              <a:t> </a:t>
            </a:r>
            <a:r>
              <a:rPr lang="en-US" sz="1600" b="1" dirty="0" smtClean="0">
                <a:solidFill>
                  <a:schemeClr val="accent4">
                    <a:lumMod val="75000"/>
                  </a:schemeClr>
                </a:solidFill>
                <a:latin typeface="Raleway ExtraBold"/>
              </a:rPr>
              <a:t/>
            </a:r>
            <a:br>
              <a:rPr lang="en-US" sz="1600" b="1" dirty="0" smtClean="0">
                <a:solidFill>
                  <a:schemeClr val="accent4">
                    <a:lumMod val="75000"/>
                  </a:schemeClr>
                </a:solidFill>
                <a:latin typeface="Raleway ExtraBold"/>
              </a:rPr>
            </a:br>
            <a:r>
              <a:rPr lang="en-US" sz="1600" b="1" dirty="0" smtClean="0">
                <a:solidFill>
                  <a:schemeClr val="accent4">
                    <a:lumMod val="75000"/>
                  </a:schemeClr>
                </a:solidFill>
                <a:latin typeface="Raleway ExtraBold"/>
              </a:rPr>
              <a:t>à </a:t>
            </a:r>
            <a:r>
              <a:rPr lang="en-US" sz="1600" b="1" dirty="0" err="1">
                <a:solidFill>
                  <a:schemeClr val="accent4">
                    <a:lumMod val="75000"/>
                  </a:schemeClr>
                </a:solidFill>
                <a:latin typeface="Raleway ExtraBold"/>
              </a:rPr>
              <a:t>d’autres</a:t>
            </a:r>
            <a:r>
              <a:rPr lang="en-US" sz="1600" b="1" dirty="0">
                <a:solidFill>
                  <a:schemeClr val="accent4">
                    <a:lumMod val="75000"/>
                  </a:schemeClr>
                </a:solidFill>
                <a:latin typeface="Raleway ExtraBold"/>
              </a:rPr>
              <a:t> services </a:t>
            </a:r>
            <a:r>
              <a:rPr lang="en-US" sz="1600" b="1" dirty="0" err="1">
                <a:solidFill>
                  <a:schemeClr val="accent4">
                    <a:lumMod val="75000"/>
                  </a:schemeClr>
                </a:solidFill>
                <a:latin typeface="Raleway ExtraBold"/>
              </a:rPr>
              <a:t>offerts</a:t>
            </a:r>
            <a:r>
              <a:rPr lang="en-US" sz="1600" b="1" dirty="0">
                <a:solidFill>
                  <a:schemeClr val="accent4">
                    <a:lumMod val="75000"/>
                  </a:schemeClr>
                </a:solidFill>
                <a:latin typeface="Raleway ExtraBold"/>
              </a:rPr>
              <a:t> </a:t>
            </a:r>
            <a:r>
              <a:rPr lang="en-US" sz="1600" b="1" dirty="0" err="1">
                <a:solidFill>
                  <a:schemeClr val="accent4">
                    <a:lumMod val="75000"/>
                  </a:schemeClr>
                </a:solidFill>
                <a:latin typeface="Raleway ExtraBold"/>
              </a:rPr>
              <a:t>dans</a:t>
            </a:r>
            <a:r>
              <a:rPr lang="en-US" sz="1600" b="1" dirty="0">
                <a:solidFill>
                  <a:schemeClr val="accent4">
                    <a:lumMod val="75000"/>
                  </a:schemeClr>
                </a:solidFill>
                <a:latin typeface="Raleway ExtraBold"/>
              </a:rPr>
              <a:t> la </a:t>
            </a:r>
            <a:r>
              <a:rPr lang="en-US" sz="1600" b="1" dirty="0" err="1">
                <a:solidFill>
                  <a:schemeClr val="accent4">
                    <a:lumMod val="75000"/>
                  </a:schemeClr>
                </a:solidFill>
                <a:latin typeface="Raleway ExtraBold"/>
              </a:rPr>
              <a:t>communauté</a:t>
            </a:r>
            <a:r>
              <a:rPr lang="en-US" sz="1600" b="1" dirty="0">
                <a:solidFill>
                  <a:schemeClr val="accent4">
                    <a:lumMod val="75000"/>
                  </a:schemeClr>
                </a:solidFill>
                <a:latin typeface="Raleway ExtraBold"/>
              </a:rPr>
              <a:t> et </a:t>
            </a:r>
            <a:r>
              <a:rPr lang="en-US" sz="1600" b="1" dirty="0" err="1">
                <a:solidFill>
                  <a:schemeClr val="accent4">
                    <a:lumMod val="75000"/>
                  </a:schemeClr>
                </a:solidFill>
                <a:latin typeface="Raleway ExtraBold"/>
              </a:rPr>
              <a:t>l’implication</a:t>
            </a:r>
            <a:r>
              <a:rPr lang="en-US" sz="1600" b="1" dirty="0">
                <a:solidFill>
                  <a:schemeClr val="accent4">
                    <a:lumMod val="75000"/>
                  </a:schemeClr>
                </a:solidFill>
                <a:latin typeface="Raleway ExtraBold"/>
              </a:rPr>
              <a:t> des parents </a:t>
            </a:r>
            <a:r>
              <a:rPr lang="en-US" sz="1600" b="1" dirty="0" err="1">
                <a:solidFill>
                  <a:schemeClr val="accent4">
                    <a:lumMod val="75000"/>
                  </a:schemeClr>
                </a:solidFill>
                <a:latin typeface="Raleway ExtraBold"/>
              </a:rPr>
              <a:t>dans</a:t>
            </a:r>
            <a:r>
              <a:rPr lang="en-US" sz="1600" b="1" dirty="0">
                <a:solidFill>
                  <a:schemeClr val="accent4">
                    <a:lumMod val="75000"/>
                  </a:schemeClr>
                </a:solidFill>
                <a:latin typeface="Raleway ExtraBold"/>
              </a:rPr>
              <a:t> le </a:t>
            </a:r>
            <a:r>
              <a:rPr lang="en-US" sz="1600" b="1" dirty="0" err="1">
                <a:solidFill>
                  <a:schemeClr val="accent4">
                    <a:lumMod val="75000"/>
                  </a:schemeClr>
                </a:solidFill>
                <a:latin typeface="Raleway ExtraBold"/>
              </a:rPr>
              <a:t>fonctionnement</a:t>
            </a:r>
            <a:r>
              <a:rPr lang="en-US" sz="1600" b="1" dirty="0">
                <a:solidFill>
                  <a:schemeClr val="accent4">
                    <a:lumMod val="75000"/>
                  </a:schemeClr>
                </a:solidFill>
                <a:latin typeface="Raleway ExtraBold"/>
              </a:rPr>
              <a:t> </a:t>
            </a:r>
            <a:r>
              <a:rPr lang="en-US" sz="1600" b="1" dirty="0" smtClean="0">
                <a:solidFill>
                  <a:schemeClr val="accent4">
                    <a:lumMod val="75000"/>
                  </a:schemeClr>
                </a:solidFill>
                <a:latin typeface="Raleway ExtraBold"/>
              </a:rPr>
              <a:t/>
            </a:r>
            <a:br>
              <a:rPr lang="en-US" sz="1600" b="1" dirty="0" smtClean="0">
                <a:solidFill>
                  <a:schemeClr val="accent4">
                    <a:lumMod val="75000"/>
                  </a:schemeClr>
                </a:solidFill>
                <a:latin typeface="Raleway ExtraBold"/>
              </a:rPr>
            </a:br>
            <a:r>
              <a:rPr lang="en-US" sz="1600" b="1" dirty="0" smtClean="0">
                <a:solidFill>
                  <a:schemeClr val="accent4">
                    <a:lumMod val="75000"/>
                  </a:schemeClr>
                </a:solidFill>
                <a:latin typeface="Raleway ExtraBold"/>
              </a:rPr>
              <a:t>du </a:t>
            </a:r>
            <a:r>
              <a:rPr lang="en-US" sz="1600" b="1" dirty="0">
                <a:solidFill>
                  <a:schemeClr val="accent4">
                    <a:lumMod val="75000"/>
                  </a:schemeClr>
                </a:solidFill>
                <a:latin typeface="Raleway ExtraBold"/>
              </a:rPr>
              <a:t>service </a:t>
            </a:r>
            <a:r>
              <a:rPr lang="en-US" sz="1600" b="1" dirty="0" err="1">
                <a:solidFill>
                  <a:schemeClr val="accent4">
                    <a:lumMod val="75000"/>
                  </a:schemeClr>
                </a:solidFill>
                <a:latin typeface="Raleway ExtraBold"/>
              </a:rPr>
              <a:t>éducatif</a:t>
            </a:r>
            <a:r>
              <a:rPr lang="en-US" sz="1600" b="1" dirty="0">
                <a:solidFill>
                  <a:schemeClr val="accent4">
                    <a:lumMod val="75000"/>
                  </a:schemeClr>
                </a:solidFill>
                <a:latin typeface="Raleway ExtraBold"/>
              </a:rPr>
              <a:t> </a:t>
            </a:r>
            <a:r>
              <a:rPr lang="en-US" sz="1600" b="1" dirty="0" err="1" smtClean="0">
                <a:solidFill>
                  <a:schemeClr val="accent4">
                    <a:lumMod val="75000"/>
                  </a:schemeClr>
                </a:solidFill>
                <a:latin typeface="Raleway ExtraBold"/>
              </a:rPr>
              <a:t>favorisent</a:t>
            </a:r>
            <a:r>
              <a:rPr lang="en-US" sz="1600" b="1" dirty="0" smtClean="0">
                <a:solidFill>
                  <a:schemeClr val="accent4">
                    <a:lumMod val="75000"/>
                  </a:schemeClr>
                </a:solidFill>
                <a:latin typeface="Raleway ExtraBold"/>
              </a:rPr>
              <a:t> </a:t>
            </a:r>
            <a:r>
              <a:rPr lang="en-US" sz="1600" b="1" dirty="0">
                <a:solidFill>
                  <a:schemeClr val="accent4">
                    <a:lumMod val="75000"/>
                  </a:schemeClr>
                </a:solidFill>
                <a:latin typeface="Raleway ExtraBold"/>
              </a:rPr>
              <a:t>la </a:t>
            </a:r>
            <a:r>
              <a:rPr lang="en-US" sz="1600" b="1" dirty="0" err="1">
                <a:solidFill>
                  <a:schemeClr val="accent4">
                    <a:lumMod val="75000"/>
                  </a:schemeClr>
                </a:solidFill>
                <a:latin typeface="Raleway ExtraBold"/>
              </a:rPr>
              <a:t>qualité</a:t>
            </a:r>
            <a:r>
              <a:rPr lang="en-US" sz="1600" b="1" dirty="0">
                <a:solidFill>
                  <a:schemeClr val="accent4">
                    <a:lumMod val="75000"/>
                  </a:schemeClr>
                </a:solidFill>
                <a:latin typeface="Raleway ExtraBold"/>
              </a:rPr>
              <a:t>.</a:t>
            </a:r>
          </a:p>
        </p:txBody>
      </p:sp>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6" name="TextBox 5"/>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33302333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rgbClr val="DBE9C2">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Rectangle 4"/>
          <p:cNvSpPr/>
          <p:nvPr/>
        </p:nvSpPr>
        <p:spPr>
          <a:xfrm>
            <a:off x="-1" y="-3"/>
            <a:ext cx="2898205" cy="2246925"/>
          </a:xfrm>
          <a:prstGeom prst="rect">
            <a:avLst/>
          </a:prstGeom>
          <a:solidFill>
            <a:srgbClr val="B2D380">
              <a:alpha val="8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6" name="TextBox 5"/>
          <p:cNvSpPr txBox="1"/>
          <p:nvPr/>
        </p:nvSpPr>
        <p:spPr>
          <a:xfrm>
            <a:off x="536716" y="479117"/>
            <a:ext cx="2140053" cy="1442446"/>
          </a:xfrm>
          <a:prstGeom prst="rect">
            <a:avLst/>
          </a:prstGeom>
          <a:noFill/>
        </p:spPr>
        <p:txBody>
          <a:bodyPr wrap="square" rtlCol="0">
            <a:spAutoFit/>
          </a:bodyPr>
          <a:lstStyle/>
          <a:p>
            <a:pPr>
              <a:lnSpc>
                <a:spcPct val="110000"/>
              </a:lnSpc>
            </a:pPr>
            <a:r>
              <a:rPr lang="en-US" sz="1600" u="sng" dirty="0" err="1" smtClean="0">
                <a:solidFill>
                  <a:schemeClr val="tx2"/>
                </a:solidFill>
                <a:latin typeface="Raleway ExtraBold"/>
                <a:cs typeface="Raleway ExtraBold"/>
              </a:rPr>
              <a:t>Consultez</a:t>
            </a:r>
            <a:r>
              <a:rPr lang="en-US" sz="1600" u="sng" dirty="0" smtClean="0">
                <a:solidFill>
                  <a:schemeClr val="tx2"/>
                </a:solidFill>
                <a:latin typeface="Raleway ExtraBold"/>
                <a:cs typeface="Raleway ExtraBold"/>
              </a:rPr>
              <a:t> </a:t>
            </a:r>
            <a:r>
              <a:rPr lang="en-US" sz="1600" u="sng" dirty="0" err="1">
                <a:solidFill>
                  <a:schemeClr val="tx2"/>
                </a:solidFill>
                <a:latin typeface="Raleway ExtraBold"/>
                <a:cs typeface="Raleway ExtraBold"/>
              </a:rPr>
              <a:t>notre</a:t>
            </a:r>
            <a:r>
              <a:rPr lang="en-US" sz="1600" u="sng" dirty="0">
                <a:solidFill>
                  <a:schemeClr val="tx2"/>
                </a:solidFill>
                <a:latin typeface="Raleway ExtraBold"/>
                <a:cs typeface="Raleway ExtraBold"/>
              </a:rPr>
              <a:t> dossier </a:t>
            </a:r>
            <a:r>
              <a:rPr lang="en-US" sz="1600" u="sng" dirty="0" err="1">
                <a:solidFill>
                  <a:schemeClr val="tx2"/>
                </a:solidFill>
                <a:latin typeface="Raleway ExtraBold"/>
                <a:cs typeface="Raleway ExtraBold"/>
              </a:rPr>
              <a:t>complet</a:t>
            </a:r>
            <a:r>
              <a:rPr lang="en-US" sz="1600" u="sng" dirty="0">
                <a:solidFill>
                  <a:schemeClr val="tx2"/>
                </a:solidFill>
                <a:latin typeface="Raleway ExtraBold"/>
                <a:cs typeface="Raleway ExtraBold"/>
              </a:rPr>
              <a:t> </a:t>
            </a:r>
            <a:r>
              <a:rPr lang="en-US" sz="1600" u="sng" dirty="0" smtClean="0">
                <a:solidFill>
                  <a:schemeClr val="tx2"/>
                </a:solidFill>
                <a:latin typeface="Raleway ExtraBold"/>
                <a:cs typeface="Raleway ExtraBold"/>
              </a:rPr>
              <a:t/>
            </a:r>
            <a:br>
              <a:rPr lang="en-US" sz="1600" u="sng" dirty="0" smtClean="0">
                <a:solidFill>
                  <a:schemeClr val="tx2"/>
                </a:solidFill>
                <a:latin typeface="Raleway ExtraBold"/>
                <a:cs typeface="Raleway ExtraBold"/>
              </a:rPr>
            </a:br>
            <a:r>
              <a:rPr lang="en-US" sz="1600" u="sng" dirty="0" err="1" smtClean="0">
                <a:solidFill>
                  <a:schemeClr val="tx2"/>
                </a:solidFill>
                <a:latin typeface="Raleway ExtraBold"/>
                <a:cs typeface="Raleway ExtraBold"/>
              </a:rPr>
              <a:t>sur</a:t>
            </a:r>
            <a:r>
              <a:rPr lang="en-US" sz="1600" u="sng" dirty="0" smtClean="0">
                <a:solidFill>
                  <a:schemeClr val="tx2"/>
                </a:solidFill>
                <a:latin typeface="Raleway ExtraBold"/>
                <a:cs typeface="Raleway ExtraBold"/>
              </a:rPr>
              <a:t> </a:t>
            </a:r>
            <a:r>
              <a:rPr lang="en-US" sz="1600" u="sng" dirty="0">
                <a:solidFill>
                  <a:schemeClr val="tx2"/>
                </a:solidFill>
                <a:latin typeface="Raleway ExtraBold"/>
                <a:cs typeface="Raleway ExtraBold"/>
              </a:rPr>
              <a:t>la </a:t>
            </a:r>
            <a:r>
              <a:rPr lang="en-US" sz="1600" u="sng" dirty="0" err="1">
                <a:solidFill>
                  <a:schemeClr val="tx2"/>
                </a:solidFill>
                <a:latin typeface="Raleway ExtraBold"/>
                <a:cs typeface="Raleway ExtraBold"/>
              </a:rPr>
              <a:t>qualité</a:t>
            </a:r>
            <a:r>
              <a:rPr lang="en-US" sz="1600" u="sng" dirty="0">
                <a:solidFill>
                  <a:schemeClr val="tx2"/>
                </a:solidFill>
                <a:latin typeface="Raleway ExtraBold"/>
                <a:cs typeface="Raleway ExtraBold"/>
              </a:rPr>
              <a:t> des services </a:t>
            </a:r>
            <a:r>
              <a:rPr lang="en-US" sz="1600" u="sng" dirty="0" err="1">
                <a:solidFill>
                  <a:schemeClr val="tx2"/>
                </a:solidFill>
                <a:latin typeface="Raleway ExtraBold"/>
                <a:cs typeface="Raleway ExtraBold"/>
              </a:rPr>
              <a:t>éducatifs</a:t>
            </a:r>
            <a:r>
              <a:rPr lang="en-US" sz="1600" u="sng" dirty="0">
                <a:solidFill>
                  <a:schemeClr val="tx2"/>
                </a:solidFill>
                <a:latin typeface="Raleway ExtraBold"/>
                <a:cs typeface="Raleway ExtraBold"/>
              </a:rPr>
              <a:t> </a:t>
            </a:r>
            <a:r>
              <a:rPr lang="en-US" sz="1600" u="sng" dirty="0" smtClean="0">
                <a:solidFill>
                  <a:schemeClr val="tx2"/>
                </a:solidFill>
                <a:latin typeface="Raleway ExtraBold"/>
                <a:cs typeface="Raleway ExtraBold"/>
              </a:rPr>
              <a:t/>
            </a:r>
            <a:br>
              <a:rPr lang="en-US" sz="1600" u="sng" dirty="0" smtClean="0">
                <a:solidFill>
                  <a:schemeClr val="tx2"/>
                </a:solidFill>
                <a:latin typeface="Raleway ExtraBold"/>
                <a:cs typeface="Raleway ExtraBold"/>
              </a:rPr>
            </a:b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a:t>
            </a:r>
            <a:r>
              <a:rPr lang="en-US" sz="1600" u="sng" dirty="0">
                <a:solidFill>
                  <a:schemeClr val="tx2"/>
                </a:solidFill>
                <a:latin typeface="Raleway ExtraBold"/>
                <a:cs typeface="Raleway ExtraBold"/>
              </a:rPr>
              <a:t>la petite </a:t>
            </a:r>
            <a:r>
              <a:rPr lang="en-US" sz="1600" u="sng" dirty="0" err="1" smtClean="0">
                <a:solidFill>
                  <a:schemeClr val="tx2"/>
                </a:solidFill>
                <a:latin typeface="Raleway ExtraBold"/>
                <a:cs typeface="Raleway ExtraBold"/>
              </a:rPr>
              <a:t>enfance</a:t>
            </a:r>
            <a:endParaRPr lang="en-US" sz="1600" u="sng" dirty="0">
              <a:solidFill>
                <a:schemeClr val="tx2"/>
              </a:solidFill>
              <a:latin typeface="Raleway ExtraBold"/>
              <a:cs typeface="Raleway ExtraBold"/>
            </a:endParaRPr>
          </a:p>
        </p:txBody>
      </p:sp>
      <p:pic>
        <p:nvPicPr>
          <p:cNvPr id="7" name="Picture 6"/>
          <p:cNvPicPr>
            <a:picLocks noChangeAspect="1"/>
          </p:cNvPicPr>
          <p:nvPr/>
        </p:nvPicPr>
        <p:blipFill>
          <a:blip r:embed="rId2"/>
          <a:stretch>
            <a:fillRect/>
          </a:stretch>
        </p:blipFill>
        <p:spPr>
          <a:xfrm>
            <a:off x="7763017" y="4768510"/>
            <a:ext cx="814028" cy="205217"/>
          </a:xfrm>
          <a:prstGeom prst="rect">
            <a:avLst/>
          </a:prstGeom>
        </p:spPr>
      </p:pic>
      <p:pic>
        <p:nvPicPr>
          <p:cNvPr id="9" name="Picture 8" descr="D26-vide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64106" y="1070840"/>
            <a:ext cx="1651137" cy="964828"/>
          </a:xfrm>
          <a:prstGeom prst="rect">
            <a:avLst/>
          </a:prstGeom>
        </p:spPr>
      </p:pic>
      <p:pic>
        <p:nvPicPr>
          <p:cNvPr id="10" name="Picture 9" descr="D26-FaitsSaillants.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4106" y="2911980"/>
            <a:ext cx="1046982" cy="1049590"/>
          </a:xfrm>
          <a:prstGeom prst="rect">
            <a:avLst/>
          </a:prstGeom>
        </p:spPr>
      </p:pic>
      <p:pic>
        <p:nvPicPr>
          <p:cNvPr id="11" name="Picture 10" descr="D26-Outi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75150" y="2911980"/>
            <a:ext cx="731094" cy="1049590"/>
          </a:xfrm>
          <a:prstGeom prst="rect">
            <a:avLst/>
          </a:prstGeom>
        </p:spPr>
      </p:pic>
      <p:pic>
        <p:nvPicPr>
          <p:cNvPr id="12" name="Picture 11" descr="D26-imag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0496" y="982267"/>
            <a:ext cx="1724476" cy="1122523"/>
          </a:xfrm>
          <a:prstGeom prst="rect">
            <a:avLst/>
          </a:prstGeom>
        </p:spPr>
      </p:pic>
      <p:sp>
        <p:nvSpPr>
          <p:cNvPr id="13" name="TextBox 12"/>
          <p:cNvSpPr txBox="1"/>
          <p:nvPr/>
        </p:nvSpPr>
        <p:spPr>
          <a:xfrm>
            <a:off x="3174005" y="2078121"/>
            <a:ext cx="2124059" cy="246221"/>
          </a:xfrm>
          <a:prstGeom prst="rect">
            <a:avLst/>
          </a:prstGeom>
          <a:noFill/>
        </p:spPr>
        <p:txBody>
          <a:bodyPr wrap="square" rtlCol="0">
            <a:spAutoFit/>
          </a:bodyPr>
          <a:lstStyle/>
          <a:p>
            <a:r>
              <a:rPr lang="en-US" sz="1000" dirty="0" err="1" smtClean="0">
                <a:latin typeface="Raleway"/>
                <a:cs typeface="Raleway"/>
              </a:rPr>
              <a:t>Une</a:t>
            </a:r>
            <a:r>
              <a:rPr lang="en-US" sz="1000" dirty="0" smtClean="0">
                <a:latin typeface="Raleway"/>
                <a:cs typeface="Raleway"/>
              </a:rPr>
              <a:t> </a:t>
            </a:r>
            <a:r>
              <a:rPr lang="en-US" sz="1000" dirty="0" err="1" smtClean="0">
                <a:latin typeface="Raleway ExtraBold"/>
                <a:cs typeface="Raleway ExtraBold"/>
              </a:rPr>
              <a:t>vidéo</a:t>
            </a:r>
            <a:r>
              <a:rPr lang="en-US" sz="1000" dirty="0" smtClean="0">
                <a:latin typeface="Raleway"/>
                <a:cs typeface="Raleway"/>
              </a:rPr>
              <a:t> de </a:t>
            </a:r>
            <a:r>
              <a:rPr lang="en-US" sz="1000" dirty="0" err="1" smtClean="0">
                <a:latin typeface="Raleway"/>
                <a:cs typeface="Raleway"/>
              </a:rPr>
              <a:t>sensibilisation</a:t>
            </a:r>
            <a:endParaRPr lang="en-US" sz="1000" dirty="0">
              <a:latin typeface="Raleway"/>
              <a:cs typeface="Raleway"/>
            </a:endParaRPr>
          </a:p>
        </p:txBody>
      </p:sp>
      <p:sp>
        <p:nvSpPr>
          <p:cNvPr id="14" name="TextBox 13"/>
          <p:cNvSpPr txBox="1"/>
          <p:nvPr/>
        </p:nvSpPr>
        <p:spPr>
          <a:xfrm>
            <a:off x="5568429" y="2071753"/>
            <a:ext cx="2573301" cy="400110"/>
          </a:xfrm>
          <a:prstGeom prst="rect">
            <a:avLst/>
          </a:prstGeom>
          <a:noFill/>
        </p:spPr>
        <p:txBody>
          <a:bodyPr wrap="square" rtlCol="0">
            <a:spAutoFit/>
          </a:bodyPr>
          <a:lstStyle/>
          <a:p>
            <a:r>
              <a:rPr lang="en-US" sz="1000" dirty="0" smtClean="0">
                <a:latin typeface="Raleway"/>
                <a:cs typeface="Raleway"/>
              </a:rPr>
              <a:t>Des </a:t>
            </a:r>
            <a:r>
              <a:rPr lang="en-US" sz="1000" dirty="0" err="1" smtClean="0">
                <a:latin typeface="Raleway ExtraBold"/>
                <a:cs typeface="Raleway ExtraBold"/>
              </a:rPr>
              <a:t>visuels</a:t>
            </a:r>
            <a:r>
              <a:rPr lang="en-US" sz="1000" dirty="0" smtClean="0">
                <a:latin typeface="Raleway"/>
                <a:cs typeface="Raleway"/>
              </a:rPr>
              <a:t> pour </a:t>
            </a:r>
            <a:r>
              <a:rPr lang="en-US" sz="1000" dirty="0" err="1" smtClean="0">
                <a:latin typeface="Raleway"/>
                <a:cs typeface="Raleway"/>
              </a:rPr>
              <a:t>vos</a:t>
            </a:r>
            <a:r>
              <a:rPr lang="en-US" sz="1000" dirty="0" smtClean="0">
                <a:latin typeface="Raleway"/>
                <a:cs typeface="Raleway"/>
              </a:rPr>
              <a:t> </a:t>
            </a:r>
            <a:r>
              <a:rPr lang="en-US" sz="1000" dirty="0" err="1" smtClean="0">
                <a:latin typeface="Raleway"/>
                <a:cs typeface="Raleway"/>
              </a:rPr>
              <a:t>présentations</a:t>
            </a:r>
            <a:endParaRPr lang="en-US" sz="1000" dirty="0" smtClean="0">
              <a:latin typeface="Raleway"/>
              <a:cs typeface="Raleway"/>
            </a:endParaRPr>
          </a:p>
          <a:p>
            <a:r>
              <a:rPr lang="en-US" sz="1000" dirty="0" err="1" smtClean="0">
                <a:latin typeface="Raleway"/>
                <a:cs typeface="Raleway"/>
              </a:rPr>
              <a:t>ou</a:t>
            </a:r>
            <a:r>
              <a:rPr lang="en-US" sz="1000" dirty="0" smtClean="0">
                <a:latin typeface="Raleway"/>
                <a:cs typeface="Raleway"/>
              </a:rPr>
              <a:t> </a:t>
            </a:r>
            <a:r>
              <a:rPr lang="en-US" sz="1000" dirty="0" err="1" smtClean="0">
                <a:latin typeface="Raleway"/>
                <a:cs typeface="Raleway"/>
              </a:rPr>
              <a:t>vos</a:t>
            </a:r>
            <a:r>
              <a:rPr lang="en-US" sz="1000" dirty="0" smtClean="0">
                <a:latin typeface="Raleway"/>
                <a:cs typeface="Raleway"/>
              </a:rPr>
              <a:t> </a:t>
            </a:r>
            <a:r>
              <a:rPr lang="en-US" sz="1000" dirty="0" err="1" smtClean="0">
                <a:latin typeface="Raleway"/>
                <a:cs typeface="Raleway"/>
              </a:rPr>
              <a:t>réseaux</a:t>
            </a:r>
            <a:r>
              <a:rPr lang="en-US" sz="1000" dirty="0" smtClean="0">
                <a:latin typeface="Raleway"/>
                <a:cs typeface="Raleway"/>
              </a:rPr>
              <a:t> </a:t>
            </a:r>
            <a:r>
              <a:rPr lang="en-US" sz="1000" dirty="0" err="1" smtClean="0">
                <a:latin typeface="Raleway"/>
                <a:cs typeface="Raleway"/>
              </a:rPr>
              <a:t>sociaux</a:t>
            </a:r>
            <a:endParaRPr lang="en-US" sz="1000" dirty="0">
              <a:latin typeface="Raleway"/>
              <a:cs typeface="Raleway"/>
            </a:endParaRPr>
          </a:p>
        </p:txBody>
      </p:sp>
      <p:sp>
        <p:nvSpPr>
          <p:cNvPr id="15" name="TextBox 14"/>
          <p:cNvSpPr txBox="1"/>
          <p:nvPr/>
        </p:nvSpPr>
        <p:spPr>
          <a:xfrm>
            <a:off x="5574147" y="4007984"/>
            <a:ext cx="2684283" cy="400110"/>
          </a:xfrm>
          <a:prstGeom prst="rect">
            <a:avLst/>
          </a:prstGeom>
          <a:noFill/>
        </p:spPr>
        <p:txBody>
          <a:bodyPr wrap="square" rtlCol="0">
            <a:spAutoFit/>
          </a:bodyPr>
          <a:lstStyle/>
          <a:p>
            <a:r>
              <a:rPr lang="en-US" sz="1000" dirty="0" smtClean="0">
                <a:latin typeface="Raleway"/>
                <a:cs typeface="Raleway"/>
              </a:rPr>
              <a:t>Des </a:t>
            </a:r>
            <a:r>
              <a:rPr lang="en-US" sz="1000" dirty="0" smtClean="0">
                <a:latin typeface="Raleway ExtraBold"/>
                <a:cs typeface="Raleway ExtraBold"/>
              </a:rPr>
              <a:t>brochures</a:t>
            </a:r>
            <a:r>
              <a:rPr lang="en-US" sz="1000" dirty="0" smtClean="0">
                <a:latin typeface="Raleway"/>
                <a:cs typeface="Raleway"/>
              </a:rPr>
              <a:t> de </a:t>
            </a:r>
            <a:r>
              <a:rPr lang="en-US" sz="1000" dirty="0" err="1" smtClean="0">
                <a:latin typeface="Raleway"/>
                <a:cs typeface="Raleway"/>
              </a:rPr>
              <a:t>sensibilisation</a:t>
            </a:r>
            <a:r>
              <a:rPr lang="en-US" sz="1000" dirty="0" smtClean="0">
                <a:latin typeface="Raleway"/>
                <a:cs typeface="Raleway"/>
              </a:rPr>
              <a:t> </a:t>
            </a:r>
            <a:r>
              <a:rPr lang="en-US" sz="1000" dirty="0" err="1" smtClean="0">
                <a:latin typeface="Raleway"/>
                <a:cs typeface="Raleway"/>
              </a:rPr>
              <a:t>à</a:t>
            </a:r>
            <a:r>
              <a:rPr lang="en-US" sz="1000" dirty="0" smtClean="0">
                <a:latin typeface="Raleway"/>
                <a:cs typeface="Raleway"/>
              </a:rPr>
              <a:t> </a:t>
            </a:r>
            <a:r>
              <a:rPr lang="en-US" sz="1000" dirty="0" err="1" smtClean="0">
                <a:latin typeface="Raleway"/>
                <a:cs typeface="Raleway"/>
              </a:rPr>
              <a:t>l’égard</a:t>
            </a:r>
            <a:r>
              <a:rPr lang="en-US" sz="1000" dirty="0" smtClean="0">
                <a:latin typeface="Raleway"/>
                <a:cs typeface="Raleway"/>
              </a:rPr>
              <a:t> des </a:t>
            </a:r>
            <a:r>
              <a:rPr lang="en-US" sz="1000" dirty="0" err="1" smtClean="0">
                <a:latin typeface="Raleway"/>
                <a:cs typeface="Raleway"/>
              </a:rPr>
              <a:t>décideurs</a:t>
            </a:r>
            <a:r>
              <a:rPr lang="en-US" sz="1000" dirty="0" smtClean="0">
                <a:latin typeface="Raleway"/>
                <a:cs typeface="Raleway"/>
              </a:rPr>
              <a:t> </a:t>
            </a:r>
            <a:r>
              <a:rPr lang="en-US" sz="1000" dirty="0" err="1" smtClean="0">
                <a:latin typeface="Raleway"/>
                <a:cs typeface="Raleway"/>
              </a:rPr>
              <a:t>provinciaux</a:t>
            </a:r>
            <a:r>
              <a:rPr lang="en-US" sz="1000" dirty="0" smtClean="0">
                <a:latin typeface="Raleway"/>
                <a:cs typeface="Raleway"/>
              </a:rPr>
              <a:t> et </a:t>
            </a:r>
            <a:r>
              <a:rPr lang="en-US" sz="1000" dirty="0" err="1" smtClean="0">
                <a:latin typeface="Raleway"/>
                <a:cs typeface="Raleway"/>
              </a:rPr>
              <a:t>municipaux</a:t>
            </a:r>
            <a:endParaRPr lang="en-US" sz="1000" dirty="0">
              <a:latin typeface="Raleway"/>
              <a:cs typeface="Raleway"/>
            </a:endParaRPr>
          </a:p>
        </p:txBody>
      </p:sp>
      <p:sp>
        <p:nvSpPr>
          <p:cNvPr id="16" name="TextBox 15"/>
          <p:cNvSpPr txBox="1"/>
          <p:nvPr/>
        </p:nvSpPr>
        <p:spPr>
          <a:xfrm>
            <a:off x="3174005" y="4007984"/>
            <a:ext cx="1894769" cy="400110"/>
          </a:xfrm>
          <a:prstGeom prst="rect">
            <a:avLst/>
          </a:prstGeom>
          <a:noFill/>
        </p:spPr>
        <p:txBody>
          <a:bodyPr wrap="square" rtlCol="0">
            <a:spAutoFit/>
          </a:bodyPr>
          <a:lstStyle/>
          <a:p>
            <a:r>
              <a:rPr lang="en-US" sz="1000" dirty="0" err="1" smtClean="0">
                <a:latin typeface="Raleway"/>
                <a:cs typeface="Raleway"/>
              </a:rPr>
              <a:t>Une</a:t>
            </a:r>
            <a:r>
              <a:rPr lang="en-US" sz="1000" dirty="0" smtClean="0">
                <a:latin typeface="Raleway"/>
                <a:cs typeface="Raleway"/>
              </a:rPr>
              <a:t> </a:t>
            </a:r>
            <a:r>
              <a:rPr lang="en-US" sz="1000" dirty="0" smtClean="0">
                <a:latin typeface="Raleway ExtraBold"/>
                <a:cs typeface="Raleway ExtraBold"/>
              </a:rPr>
              <a:t>brochures</a:t>
            </a:r>
            <a:r>
              <a:rPr lang="en-US" sz="1000" dirty="0" smtClean="0">
                <a:latin typeface="Raleway"/>
                <a:cs typeface="Raleway"/>
              </a:rPr>
              <a:t> </a:t>
            </a:r>
            <a:r>
              <a:rPr lang="en-US" sz="1000" dirty="0" err="1" smtClean="0">
                <a:latin typeface="Raleway"/>
                <a:cs typeface="Raleway"/>
              </a:rPr>
              <a:t>regroupant</a:t>
            </a:r>
            <a:r>
              <a:rPr lang="en-US" sz="1000" dirty="0" smtClean="0">
                <a:latin typeface="Raleway"/>
                <a:cs typeface="Raleway"/>
              </a:rPr>
              <a:t> les </a:t>
            </a:r>
            <a:r>
              <a:rPr lang="en-US" sz="1000" dirty="0" err="1" smtClean="0">
                <a:latin typeface="Raleway"/>
                <a:cs typeface="Raleway"/>
              </a:rPr>
              <a:t>faits</a:t>
            </a:r>
            <a:r>
              <a:rPr lang="en-US" sz="1000" dirty="0" smtClean="0">
                <a:latin typeface="Raleway"/>
                <a:cs typeface="Raleway"/>
              </a:rPr>
              <a:t> </a:t>
            </a:r>
            <a:r>
              <a:rPr lang="en-US" sz="1000" dirty="0" err="1" smtClean="0">
                <a:latin typeface="Raleway"/>
                <a:cs typeface="Raleway"/>
              </a:rPr>
              <a:t>saillants</a:t>
            </a:r>
            <a:r>
              <a:rPr lang="en-US" sz="1000" dirty="0" smtClean="0">
                <a:latin typeface="Raleway"/>
                <a:cs typeface="Raleway"/>
              </a:rPr>
              <a:t> du dossier</a:t>
            </a:r>
            <a:endParaRPr lang="en-US" sz="1000" dirty="0">
              <a:latin typeface="Raleway"/>
              <a:cs typeface="Raleway"/>
            </a:endParaRPr>
          </a:p>
        </p:txBody>
      </p:sp>
      <p:sp>
        <p:nvSpPr>
          <p:cNvPr id="17" name="TextBox 16"/>
          <p:cNvSpPr txBox="1"/>
          <p:nvPr/>
        </p:nvSpPr>
        <p:spPr>
          <a:xfrm>
            <a:off x="1198810" y="4007984"/>
            <a:ext cx="1894769" cy="400110"/>
          </a:xfrm>
          <a:prstGeom prst="rect">
            <a:avLst/>
          </a:prstGeom>
          <a:noFill/>
        </p:spPr>
        <p:txBody>
          <a:bodyPr wrap="square" rtlCol="0">
            <a:spAutoFit/>
          </a:bodyPr>
          <a:lstStyle/>
          <a:p>
            <a:r>
              <a:rPr lang="en-US" sz="1000" dirty="0" smtClean="0">
                <a:latin typeface="Raleway"/>
                <a:cs typeface="Raleway"/>
              </a:rPr>
              <a:t>Un </a:t>
            </a:r>
            <a:r>
              <a:rPr lang="en-US" sz="1000" dirty="0" smtClean="0">
                <a:latin typeface="Raleway ExtraBold"/>
                <a:cs typeface="Raleway ExtraBold"/>
              </a:rPr>
              <a:t>rapport</a:t>
            </a:r>
            <a:r>
              <a:rPr lang="en-US" sz="1000" dirty="0" smtClean="0">
                <a:latin typeface="Raleway"/>
                <a:cs typeface="Raleway"/>
              </a:rPr>
              <a:t> </a:t>
            </a:r>
            <a:r>
              <a:rPr lang="en-US" sz="1000" dirty="0" err="1" smtClean="0">
                <a:latin typeface="Raleway"/>
                <a:cs typeface="Raleway"/>
              </a:rPr>
              <a:t>complet</a:t>
            </a:r>
            <a:r>
              <a:rPr lang="en-US" sz="1000" dirty="0" smtClean="0">
                <a:latin typeface="Raleway"/>
                <a:cs typeface="Raleway"/>
              </a:rPr>
              <a:t> </a:t>
            </a:r>
            <a:br>
              <a:rPr lang="en-US" sz="1000" dirty="0" smtClean="0">
                <a:latin typeface="Raleway"/>
                <a:cs typeface="Raleway"/>
              </a:rPr>
            </a:br>
            <a:r>
              <a:rPr lang="en-US" sz="1000" dirty="0" smtClean="0">
                <a:latin typeface="Raleway"/>
                <a:cs typeface="Raleway"/>
              </a:rPr>
              <a:t>de 59 pages</a:t>
            </a:r>
            <a:endParaRPr lang="en-US" sz="1000" dirty="0">
              <a:latin typeface="Raleway"/>
              <a:cs typeface="Raleway"/>
            </a:endParaRPr>
          </a:p>
        </p:txBody>
      </p:sp>
      <p:pic>
        <p:nvPicPr>
          <p:cNvPr id="18" name="Picture 17" descr="D26-Outil.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96446" y="2911980"/>
            <a:ext cx="731094" cy="1049590"/>
          </a:xfrm>
          <a:prstGeom prst="rect">
            <a:avLst/>
          </a:prstGeom>
        </p:spPr>
      </p:pic>
      <p:pic>
        <p:nvPicPr>
          <p:cNvPr id="19" name="Picture 18" descr="D26-rapport.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299275" y="2685896"/>
            <a:ext cx="984765" cy="1275674"/>
          </a:xfrm>
          <a:prstGeom prst="rect">
            <a:avLst/>
          </a:prstGeom>
        </p:spPr>
      </p:pic>
      <p:cxnSp>
        <p:nvCxnSpPr>
          <p:cNvPr id="20" name="Straight Connector 19"/>
          <p:cNvCxnSpPr/>
          <p:nvPr/>
        </p:nvCxnSpPr>
        <p:spPr>
          <a:xfrm>
            <a:off x="3264106" y="2645073"/>
            <a:ext cx="5312939" cy="0"/>
          </a:xfrm>
          <a:prstGeom prst="line">
            <a:avLst/>
          </a:prstGeom>
          <a:ln w="635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4550223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617538" y="600075"/>
            <a:ext cx="7959507" cy="3973315"/>
          </a:xfrm>
          <a:prstGeom prst="rect">
            <a:avLst/>
          </a:prstGeom>
          <a:solidFill>
            <a:srgbClr val="F4E3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10" name="Rectangle 9"/>
          <p:cNvSpPr/>
          <p:nvPr/>
        </p:nvSpPr>
        <p:spPr>
          <a:xfrm>
            <a:off x="0" y="0"/>
            <a:ext cx="2051985" cy="2051985"/>
          </a:xfrm>
          <a:prstGeom prst="rect">
            <a:avLst/>
          </a:prstGeom>
          <a:solidFill>
            <a:srgbClr val="CD5A56">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11" name="Rectangle 10"/>
          <p:cNvSpPr/>
          <p:nvPr/>
        </p:nvSpPr>
        <p:spPr>
          <a:xfrm>
            <a:off x="523696" y="479468"/>
            <a:ext cx="1528289" cy="1442446"/>
          </a:xfrm>
          <a:prstGeom prst="rect">
            <a:avLst/>
          </a:prstGeom>
        </p:spPr>
        <p:txBody>
          <a:bodyPr wrap="square">
            <a:spAutoFit/>
          </a:bodyPr>
          <a:lstStyle/>
          <a:p>
            <a:pPr>
              <a:lnSpc>
                <a:spcPct val="110000"/>
              </a:lnSpc>
            </a:pPr>
            <a:r>
              <a:rPr lang="en-US" sz="1600" u="sng" dirty="0">
                <a:solidFill>
                  <a:schemeClr val="tx2"/>
                </a:solidFill>
                <a:latin typeface="Raleway ExtraBold"/>
                <a:cs typeface="Raleway ExtraBold"/>
              </a:rPr>
              <a:t>Les services </a:t>
            </a:r>
            <a:endParaRPr lang="en-US" sz="1600" u="sng" dirty="0" smtClean="0">
              <a:solidFill>
                <a:schemeClr val="tx2"/>
              </a:solidFill>
              <a:latin typeface="Raleway ExtraBold"/>
              <a:cs typeface="Raleway ExtraBold"/>
            </a:endParaRPr>
          </a:p>
          <a:p>
            <a:pPr>
              <a:lnSpc>
                <a:spcPct val="110000"/>
              </a:lnSpc>
            </a:pPr>
            <a:r>
              <a:rPr lang="en-US" sz="1600" u="sng" dirty="0" err="1" smtClean="0">
                <a:solidFill>
                  <a:schemeClr val="tx2"/>
                </a:solidFill>
                <a:latin typeface="Raleway ExtraBold"/>
                <a:cs typeface="Raleway ExtraBold"/>
              </a:rPr>
              <a:t>éducatifs</a:t>
            </a:r>
            <a:r>
              <a:rPr lang="en-US" sz="1600" u="sng" dirty="0" smtClean="0">
                <a:solidFill>
                  <a:schemeClr val="tx2"/>
                </a:solidFill>
                <a:latin typeface="Raleway ExtraBold"/>
                <a:cs typeface="Raleway ExtraBold"/>
              </a:rPr>
              <a:t> </a:t>
            </a:r>
          </a:p>
          <a:p>
            <a:pPr>
              <a:lnSpc>
                <a:spcPct val="110000"/>
              </a:lnSpc>
            </a:pPr>
            <a:r>
              <a:rPr lang="en-US" sz="1600" u="sng" dirty="0" err="1" smtClean="0">
                <a:solidFill>
                  <a:schemeClr val="tx2"/>
                </a:solidFill>
                <a:latin typeface="Raleway ExtraBold"/>
                <a:cs typeface="Raleway ExtraBold"/>
              </a:rPr>
              <a:t>à</a:t>
            </a:r>
            <a:r>
              <a:rPr lang="en-US" sz="1600" u="sng" dirty="0" smtClean="0">
                <a:solidFill>
                  <a:schemeClr val="tx2"/>
                </a:solidFill>
                <a:latin typeface="Raleway ExtraBold"/>
                <a:cs typeface="Raleway ExtraBold"/>
              </a:rPr>
              <a:t> </a:t>
            </a:r>
            <a:r>
              <a:rPr lang="en-US" sz="1600" u="sng" dirty="0">
                <a:solidFill>
                  <a:schemeClr val="tx2"/>
                </a:solidFill>
                <a:latin typeface="Raleway ExtraBold"/>
                <a:cs typeface="Raleway ExtraBold"/>
              </a:rPr>
              <a:t>la </a:t>
            </a:r>
            <a:r>
              <a:rPr lang="en-US" sz="1600" u="sng" dirty="0" smtClean="0">
                <a:solidFill>
                  <a:schemeClr val="tx2"/>
                </a:solidFill>
                <a:latin typeface="Raleway ExtraBold"/>
                <a:cs typeface="Raleway ExtraBold"/>
              </a:rPr>
              <a:t>petite </a:t>
            </a:r>
          </a:p>
          <a:p>
            <a:pPr>
              <a:lnSpc>
                <a:spcPct val="110000"/>
              </a:lnSpc>
            </a:pPr>
            <a:r>
              <a:rPr lang="en-US" sz="1600" u="sng" dirty="0" err="1" smtClean="0">
                <a:solidFill>
                  <a:schemeClr val="tx2"/>
                </a:solidFill>
                <a:latin typeface="Raleway ExtraBold"/>
                <a:cs typeface="Raleway ExtraBold"/>
              </a:rPr>
              <a:t>enfance</a:t>
            </a:r>
            <a:r>
              <a:rPr lang="en-US" sz="1600" u="sng" dirty="0" smtClean="0">
                <a:solidFill>
                  <a:schemeClr val="tx2"/>
                </a:solidFill>
                <a:latin typeface="Raleway ExtraBold"/>
                <a:cs typeface="Raleway ExtraBold"/>
              </a:rPr>
              <a:t> </a:t>
            </a:r>
          </a:p>
          <a:p>
            <a:pPr>
              <a:lnSpc>
                <a:spcPct val="110000"/>
              </a:lnSpc>
            </a:pPr>
            <a:r>
              <a:rPr lang="en-US" sz="1600" u="sng" dirty="0" smtClean="0">
                <a:solidFill>
                  <a:schemeClr val="tx2"/>
                </a:solidFill>
                <a:latin typeface="Raleway ExtraBold"/>
                <a:cs typeface="Raleway ExtraBold"/>
              </a:rPr>
              <a:t>au </a:t>
            </a:r>
            <a:r>
              <a:rPr lang="en-US" sz="1600" u="sng" dirty="0">
                <a:solidFill>
                  <a:schemeClr val="tx2"/>
                </a:solidFill>
                <a:latin typeface="Raleway ExtraBold"/>
                <a:cs typeface="Raleway ExtraBold"/>
              </a:rPr>
              <a:t>Québec</a:t>
            </a:r>
          </a:p>
        </p:txBody>
      </p:sp>
      <p:sp>
        <p:nvSpPr>
          <p:cNvPr id="12" name="Rectangle 11"/>
          <p:cNvSpPr/>
          <p:nvPr/>
        </p:nvSpPr>
        <p:spPr>
          <a:xfrm>
            <a:off x="2254718" y="994294"/>
            <a:ext cx="3419767" cy="3369127"/>
          </a:xfrm>
          <a:prstGeom prst="rect">
            <a:avLst/>
          </a:prstGeom>
        </p:spPr>
        <p:txBody>
          <a:bodyPr wrap="square">
            <a:spAutoFit/>
          </a:bodyPr>
          <a:lstStyle/>
          <a:p>
            <a:pPr>
              <a:lnSpc>
                <a:spcPct val="110000"/>
              </a:lnSpc>
            </a:pPr>
            <a:r>
              <a:rPr lang="fr-FR" sz="1600" dirty="0">
                <a:solidFill>
                  <a:srgbClr val="484B49"/>
                </a:solidFill>
                <a:latin typeface="Raleway ExtraBold"/>
                <a:cs typeface="Raleway ExtraBold"/>
              </a:rPr>
              <a:t>Services de garde reconnus</a:t>
            </a:r>
          </a:p>
          <a:p>
            <a:endParaRPr lang="fr-FR" sz="1600" baseline="30000" dirty="0" smtClean="0">
              <a:latin typeface="Raleway Light"/>
              <a:cs typeface="Raleway Light"/>
            </a:endParaRPr>
          </a:p>
          <a:p>
            <a:pPr>
              <a:lnSpc>
                <a:spcPct val="120000"/>
              </a:lnSpc>
              <a:spcAft>
                <a:spcPts val="600"/>
              </a:spcAft>
            </a:pPr>
            <a:r>
              <a:rPr lang="fr-FR" sz="1000" dirty="0" smtClean="0">
                <a:latin typeface="Raleway"/>
                <a:cs typeface="Raleway"/>
              </a:rPr>
              <a:t>Services </a:t>
            </a:r>
            <a:r>
              <a:rPr lang="fr-FR" sz="1000" dirty="0">
                <a:latin typeface="Raleway"/>
                <a:cs typeface="Raleway"/>
              </a:rPr>
              <a:t>de garde reconnus en </a:t>
            </a:r>
            <a:r>
              <a:rPr lang="fr-FR" sz="1000" dirty="0" smtClean="0">
                <a:latin typeface="Raleway"/>
                <a:cs typeface="Raleway"/>
              </a:rPr>
              <a:t>vertu de </a:t>
            </a:r>
            <a:r>
              <a:rPr lang="fr-FR" sz="1000" dirty="0">
                <a:latin typeface="Raleway"/>
                <a:cs typeface="Raleway"/>
              </a:rPr>
              <a:t>la Loi sur les services de </a:t>
            </a:r>
            <a:r>
              <a:rPr lang="fr-FR" sz="1000" dirty="0" smtClean="0">
                <a:latin typeface="Raleway"/>
                <a:cs typeface="Raleway"/>
              </a:rPr>
              <a:t>garde éducatifs </a:t>
            </a:r>
            <a:r>
              <a:rPr lang="fr-FR" sz="1000" dirty="0">
                <a:latin typeface="Raleway"/>
                <a:cs typeface="Raleway"/>
              </a:rPr>
              <a:t>à l’enfance. Pour accueillir plus de six enfants, ils doivent </a:t>
            </a:r>
            <a:r>
              <a:rPr lang="fr-FR" sz="1000" dirty="0" smtClean="0">
                <a:latin typeface="Raleway"/>
                <a:cs typeface="Raleway"/>
              </a:rPr>
              <a:t>détenir un </a:t>
            </a:r>
            <a:r>
              <a:rPr lang="fr-FR" sz="1000" dirty="0">
                <a:latin typeface="Raleway"/>
                <a:cs typeface="Raleway"/>
              </a:rPr>
              <a:t>permis du ministère de la Famille ou être reconnus par un </a:t>
            </a:r>
            <a:r>
              <a:rPr lang="fr-FR" sz="1000" dirty="0" smtClean="0">
                <a:latin typeface="Raleway"/>
                <a:cs typeface="Raleway"/>
              </a:rPr>
              <a:t>bureau</a:t>
            </a:r>
            <a:r>
              <a:rPr lang="fr-FR" sz="1000" dirty="0">
                <a:latin typeface="Raleway"/>
                <a:cs typeface="Raleway"/>
              </a:rPr>
              <a:t> </a:t>
            </a:r>
            <a:r>
              <a:rPr lang="fr-FR" sz="1000" dirty="0" smtClean="0">
                <a:latin typeface="Raleway"/>
                <a:cs typeface="Raleway"/>
              </a:rPr>
              <a:t>coordonnateur </a:t>
            </a:r>
            <a:r>
              <a:rPr lang="fr-FR" sz="1000" dirty="0">
                <a:latin typeface="Raleway"/>
                <a:cs typeface="Raleway"/>
              </a:rPr>
              <a:t>de la garde en </a:t>
            </a:r>
            <a:r>
              <a:rPr lang="fr-FR" sz="1000" dirty="0" smtClean="0">
                <a:latin typeface="Raleway"/>
                <a:cs typeface="Raleway"/>
              </a:rPr>
              <a:t>milieu familial comme responsable </a:t>
            </a:r>
            <a:r>
              <a:rPr lang="fr-FR" sz="1000" dirty="0">
                <a:latin typeface="Raleway"/>
                <a:cs typeface="Raleway"/>
              </a:rPr>
              <a:t>d’un service de garde éducatif en milieu familial. Tous les services reconnus </a:t>
            </a:r>
            <a:r>
              <a:rPr lang="fr-FR" sz="1000" dirty="0" smtClean="0">
                <a:latin typeface="Raleway"/>
                <a:cs typeface="Raleway"/>
              </a:rPr>
              <a:t>ont </a:t>
            </a:r>
            <a:r>
              <a:rPr lang="fr-FR" sz="1000" dirty="0">
                <a:latin typeface="Raleway"/>
                <a:cs typeface="Raleway"/>
              </a:rPr>
              <a:t>l’obligation d’offrir un programme éducatif</a:t>
            </a:r>
            <a:r>
              <a:rPr lang="fr-FR" sz="1000" dirty="0" smtClean="0">
                <a:latin typeface="Raleway"/>
                <a:cs typeface="Raleway"/>
              </a:rPr>
              <a:t>.</a:t>
            </a:r>
            <a:endParaRPr lang="fr-FR" sz="1000" dirty="0">
              <a:latin typeface="Raleway Light"/>
              <a:cs typeface="Raleway Light"/>
            </a:endParaRPr>
          </a:p>
          <a:p>
            <a:pPr>
              <a:lnSpc>
                <a:spcPct val="120000"/>
              </a:lnSpc>
            </a:pPr>
            <a:r>
              <a:rPr lang="fr-FR" sz="1000" dirty="0">
                <a:latin typeface="Raleway"/>
                <a:cs typeface="Raleway"/>
              </a:rPr>
              <a:t>Ils comprennent :</a:t>
            </a:r>
          </a:p>
          <a:p>
            <a:pPr marL="68400" indent="-104400">
              <a:lnSpc>
                <a:spcPct val="120000"/>
              </a:lnSpc>
              <a:buClr>
                <a:schemeClr val="tx2"/>
              </a:buClr>
              <a:buSzPct val="100000"/>
              <a:buFont typeface="Arial"/>
              <a:buChar char="•"/>
            </a:pPr>
            <a:r>
              <a:rPr lang="fr-FR" sz="1000" dirty="0">
                <a:latin typeface="Raleway"/>
                <a:cs typeface="Raleway"/>
              </a:rPr>
              <a:t>les centres de la petite enfance ;</a:t>
            </a:r>
          </a:p>
          <a:p>
            <a:pPr marL="68400" indent="-104400">
              <a:lnSpc>
                <a:spcPct val="120000"/>
              </a:lnSpc>
              <a:buClr>
                <a:schemeClr val="tx2"/>
              </a:buClr>
              <a:buSzPct val="100000"/>
              <a:buFont typeface="Arial"/>
              <a:buChar char="•"/>
            </a:pPr>
            <a:r>
              <a:rPr lang="fr-FR" sz="1000" dirty="0">
                <a:latin typeface="Raleway"/>
                <a:cs typeface="Raleway"/>
              </a:rPr>
              <a:t>les garderies subventionnées ;</a:t>
            </a:r>
          </a:p>
          <a:p>
            <a:pPr marL="68400" indent="-104400">
              <a:lnSpc>
                <a:spcPct val="120000"/>
              </a:lnSpc>
              <a:buClr>
                <a:schemeClr val="tx2"/>
              </a:buClr>
              <a:buSzPct val="100000"/>
              <a:buFont typeface="Arial"/>
              <a:buChar char="•"/>
            </a:pPr>
            <a:r>
              <a:rPr lang="fr-FR" sz="1000" dirty="0">
                <a:latin typeface="Raleway"/>
                <a:cs typeface="Raleway"/>
              </a:rPr>
              <a:t>les garderies non subventionnées </a:t>
            </a:r>
            <a:r>
              <a:rPr lang="fr-FR" sz="1000" dirty="0" smtClean="0">
                <a:latin typeface="Raleway"/>
                <a:cs typeface="Raleway"/>
              </a:rPr>
              <a:t>;</a:t>
            </a:r>
          </a:p>
          <a:p>
            <a:pPr marL="104400" indent="-104400">
              <a:lnSpc>
                <a:spcPct val="120000"/>
              </a:lnSpc>
              <a:buClr>
                <a:schemeClr val="tx2"/>
              </a:buClr>
              <a:buSzPct val="100000"/>
              <a:buFont typeface="Arial"/>
              <a:buChar char="•"/>
            </a:pPr>
            <a:r>
              <a:rPr lang="en-US" sz="1000" dirty="0" smtClean="0">
                <a:latin typeface="Raleway"/>
                <a:cs typeface="Raleway"/>
              </a:rPr>
              <a:t>les </a:t>
            </a:r>
            <a:r>
              <a:rPr lang="en-US" sz="1000" dirty="0" err="1">
                <a:latin typeface="Raleway"/>
                <a:cs typeface="Raleway"/>
              </a:rPr>
              <a:t>personnes</a:t>
            </a:r>
            <a:r>
              <a:rPr lang="en-US" sz="1000" dirty="0">
                <a:latin typeface="Raleway"/>
                <a:cs typeface="Raleway"/>
              </a:rPr>
              <a:t> </a:t>
            </a:r>
            <a:r>
              <a:rPr lang="en-US" sz="1000" dirty="0" err="1">
                <a:latin typeface="Raleway"/>
                <a:cs typeface="Raleway"/>
              </a:rPr>
              <a:t>reconnues</a:t>
            </a:r>
            <a:r>
              <a:rPr lang="en-US" sz="1000" dirty="0">
                <a:latin typeface="Raleway"/>
                <a:cs typeface="Raleway"/>
              </a:rPr>
              <a:t> </a:t>
            </a:r>
            <a:r>
              <a:rPr lang="en-US" sz="1000" dirty="0" err="1">
                <a:latin typeface="Raleway"/>
                <a:cs typeface="Raleway"/>
              </a:rPr>
              <a:t>comme</a:t>
            </a:r>
            <a:r>
              <a:rPr lang="en-US" sz="1000" dirty="0">
                <a:latin typeface="Raleway"/>
                <a:cs typeface="Raleway"/>
              </a:rPr>
              <a:t> </a:t>
            </a:r>
            <a:r>
              <a:rPr lang="en-US" sz="1000" dirty="0" err="1">
                <a:latin typeface="Raleway"/>
                <a:cs typeface="Raleway"/>
              </a:rPr>
              <a:t>responsables</a:t>
            </a:r>
            <a:r>
              <a:rPr lang="en-US" sz="1000" dirty="0">
                <a:latin typeface="Raleway"/>
                <a:cs typeface="Raleway"/>
              </a:rPr>
              <a:t> </a:t>
            </a:r>
            <a:r>
              <a:rPr lang="en-US" sz="1000" dirty="0" smtClean="0">
                <a:latin typeface="Raleway"/>
                <a:cs typeface="Raleway"/>
              </a:rPr>
              <a:t>d’un </a:t>
            </a:r>
            <a:r>
              <a:rPr lang="en-US" sz="1000" dirty="0">
                <a:latin typeface="Raleway"/>
                <a:cs typeface="Raleway"/>
              </a:rPr>
              <a:t>service de </a:t>
            </a:r>
            <a:r>
              <a:rPr lang="en-US" sz="1000" dirty="0" err="1">
                <a:latin typeface="Raleway"/>
                <a:cs typeface="Raleway"/>
              </a:rPr>
              <a:t>garde</a:t>
            </a:r>
            <a:r>
              <a:rPr lang="en-US" sz="1000" dirty="0">
                <a:latin typeface="Raleway"/>
                <a:cs typeface="Raleway"/>
              </a:rPr>
              <a:t> </a:t>
            </a:r>
            <a:r>
              <a:rPr lang="en-US" sz="1000" dirty="0" err="1">
                <a:latin typeface="Raleway"/>
                <a:cs typeface="Raleway"/>
              </a:rPr>
              <a:t>éducatif</a:t>
            </a:r>
            <a:r>
              <a:rPr lang="en-US" sz="1000" dirty="0">
                <a:latin typeface="Raleway"/>
                <a:cs typeface="Raleway"/>
              </a:rPr>
              <a:t> en milieu familial par un bureau </a:t>
            </a:r>
            <a:r>
              <a:rPr lang="en-US" sz="1000" dirty="0" err="1">
                <a:latin typeface="Raleway"/>
                <a:cs typeface="Raleway"/>
              </a:rPr>
              <a:t>coordonnateur</a:t>
            </a:r>
            <a:r>
              <a:rPr lang="en-US" sz="1000" dirty="0">
                <a:latin typeface="Raleway"/>
                <a:cs typeface="Raleway"/>
              </a:rPr>
              <a:t> de la </a:t>
            </a:r>
            <a:r>
              <a:rPr lang="en-US" sz="1000" dirty="0" err="1">
                <a:latin typeface="Raleway"/>
                <a:cs typeface="Raleway"/>
              </a:rPr>
              <a:t>garde</a:t>
            </a:r>
            <a:r>
              <a:rPr lang="en-US" sz="1000" dirty="0">
                <a:latin typeface="Raleway"/>
                <a:cs typeface="Raleway"/>
              </a:rPr>
              <a:t> en milieu familial.</a:t>
            </a:r>
            <a:endParaRPr lang="fr-FR" sz="1000" dirty="0">
              <a:latin typeface="Raleway"/>
              <a:cs typeface="Raleway"/>
            </a:endParaRPr>
          </a:p>
        </p:txBody>
      </p:sp>
      <p:sp>
        <p:nvSpPr>
          <p:cNvPr id="6" name="Rectangle 5"/>
          <p:cNvSpPr/>
          <p:nvPr/>
        </p:nvSpPr>
        <p:spPr>
          <a:xfrm>
            <a:off x="5847675" y="994294"/>
            <a:ext cx="2590284" cy="2718692"/>
          </a:xfrm>
          <a:prstGeom prst="rect">
            <a:avLst/>
          </a:prstGeom>
        </p:spPr>
        <p:txBody>
          <a:bodyPr wrap="square">
            <a:spAutoFit/>
          </a:bodyPr>
          <a:lstStyle/>
          <a:p>
            <a:r>
              <a:rPr lang="fr-FR" sz="1600" dirty="0" smtClean="0">
                <a:solidFill>
                  <a:srgbClr val="484B49"/>
                </a:solidFill>
                <a:latin typeface="Raleway ExtraBold"/>
                <a:cs typeface="Raleway ExtraBold"/>
              </a:rPr>
              <a:t>Programmes </a:t>
            </a:r>
            <a:br>
              <a:rPr lang="fr-FR" sz="1600" dirty="0" smtClean="0">
                <a:solidFill>
                  <a:srgbClr val="484B49"/>
                </a:solidFill>
                <a:latin typeface="Raleway ExtraBold"/>
                <a:cs typeface="Raleway ExtraBold"/>
              </a:rPr>
            </a:br>
            <a:r>
              <a:rPr lang="fr-FR" sz="1600" dirty="0" smtClean="0">
                <a:solidFill>
                  <a:srgbClr val="484B49"/>
                </a:solidFill>
                <a:latin typeface="Raleway ExtraBold"/>
                <a:cs typeface="Raleway ExtraBold"/>
              </a:rPr>
              <a:t>d’éducation préscolaire</a:t>
            </a:r>
            <a:endParaRPr lang="fr-FR" sz="1600" dirty="0">
              <a:solidFill>
                <a:srgbClr val="484B49"/>
              </a:solidFill>
              <a:latin typeface="Raleway ExtraBold"/>
              <a:cs typeface="Raleway ExtraBold"/>
            </a:endParaRPr>
          </a:p>
          <a:p>
            <a:endParaRPr lang="fr-FR" sz="1600" baseline="30000" dirty="0" smtClean="0">
              <a:latin typeface="Raleway Light"/>
              <a:cs typeface="Raleway Light"/>
            </a:endParaRPr>
          </a:p>
          <a:p>
            <a:pPr>
              <a:lnSpc>
                <a:spcPct val="120000"/>
              </a:lnSpc>
              <a:spcAft>
                <a:spcPts val="1000"/>
              </a:spcAft>
            </a:pPr>
            <a:r>
              <a:rPr lang="fr-FR" sz="1000" dirty="0">
                <a:latin typeface="Raleway"/>
                <a:cs typeface="Raleway"/>
              </a:rPr>
              <a:t>Ces programmes sont sous la responsabilité du ministère de l’Éducation </a:t>
            </a:r>
            <a:r>
              <a:rPr lang="fr-FR" sz="1000" dirty="0" smtClean="0">
                <a:latin typeface="Raleway"/>
                <a:cs typeface="Raleway"/>
              </a:rPr>
              <a:t>et </a:t>
            </a:r>
            <a:r>
              <a:rPr lang="fr-FR" sz="1000" dirty="0">
                <a:latin typeface="Raleway"/>
                <a:cs typeface="Raleway"/>
              </a:rPr>
              <a:t>de l’Enseignement supérieur.</a:t>
            </a:r>
          </a:p>
          <a:p>
            <a:pPr>
              <a:lnSpc>
                <a:spcPct val="120000"/>
              </a:lnSpc>
            </a:pPr>
            <a:r>
              <a:rPr lang="fr-FR" sz="1000" dirty="0">
                <a:latin typeface="Raleway"/>
                <a:cs typeface="Raleway"/>
              </a:rPr>
              <a:t>Ils comprennent :</a:t>
            </a:r>
          </a:p>
          <a:p>
            <a:pPr marL="100800" indent="-100800">
              <a:lnSpc>
                <a:spcPct val="120000"/>
              </a:lnSpc>
              <a:buClr>
                <a:schemeClr val="tx2"/>
              </a:buClr>
              <a:buFont typeface="Arial"/>
              <a:buChar char="•"/>
            </a:pPr>
            <a:r>
              <a:rPr lang="fr-FR" sz="1000" dirty="0">
                <a:latin typeface="Raleway"/>
                <a:cs typeface="Raleway"/>
              </a:rPr>
              <a:t>les maternelles 4 ans à </a:t>
            </a:r>
            <a:r>
              <a:rPr lang="fr-FR" sz="1000" dirty="0" err="1">
                <a:latin typeface="Raleway"/>
                <a:cs typeface="Raleway"/>
              </a:rPr>
              <a:t>demi-temps</a:t>
            </a:r>
            <a:r>
              <a:rPr lang="fr-FR" sz="1000" dirty="0">
                <a:latin typeface="Raleway"/>
                <a:cs typeface="Raleway"/>
              </a:rPr>
              <a:t> ;</a:t>
            </a:r>
          </a:p>
          <a:p>
            <a:pPr marL="100800" indent="-100800">
              <a:lnSpc>
                <a:spcPct val="120000"/>
              </a:lnSpc>
              <a:buClr>
                <a:schemeClr val="tx2"/>
              </a:buClr>
              <a:buFont typeface="Arial"/>
              <a:buChar char="•"/>
            </a:pPr>
            <a:r>
              <a:rPr lang="fr-FR" sz="1000" dirty="0" smtClean="0">
                <a:latin typeface="Raleway"/>
                <a:cs typeface="Raleway"/>
              </a:rPr>
              <a:t>les </a:t>
            </a:r>
            <a:r>
              <a:rPr lang="fr-FR" sz="1000" dirty="0">
                <a:latin typeface="Raleway"/>
                <a:cs typeface="Raleway"/>
              </a:rPr>
              <a:t>maternelles 4 ans à temps plein </a:t>
            </a:r>
            <a:br>
              <a:rPr lang="fr-FR" sz="1000" dirty="0">
                <a:latin typeface="Raleway"/>
                <a:cs typeface="Raleway"/>
              </a:rPr>
            </a:br>
            <a:r>
              <a:rPr lang="fr-FR" sz="1000" dirty="0">
                <a:latin typeface="Raleway"/>
                <a:cs typeface="Raleway"/>
              </a:rPr>
              <a:t>en milieu défavorisé ;</a:t>
            </a:r>
          </a:p>
          <a:p>
            <a:pPr marL="100800" indent="-100800">
              <a:lnSpc>
                <a:spcPct val="120000"/>
              </a:lnSpc>
              <a:buClr>
                <a:schemeClr val="tx2"/>
              </a:buClr>
              <a:buFont typeface="Arial"/>
              <a:buChar char="•"/>
            </a:pPr>
            <a:r>
              <a:rPr lang="fr-FR" sz="1000" dirty="0">
                <a:latin typeface="Raleway"/>
                <a:cs typeface="Raleway"/>
              </a:rPr>
              <a:t>les maternelles 5 ans à temps plein ;</a:t>
            </a:r>
          </a:p>
          <a:p>
            <a:pPr marL="100800" indent="-100800">
              <a:lnSpc>
                <a:spcPct val="120000"/>
              </a:lnSpc>
              <a:buClr>
                <a:schemeClr val="tx2"/>
              </a:buClr>
              <a:buFont typeface="Arial"/>
              <a:buChar char="•"/>
            </a:pPr>
            <a:r>
              <a:rPr lang="fr-FR" sz="1000" dirty="0">
                <a:latin typeface="Raleway"/>
                <a:cs typeface="Raleway"/>
              </a:rPr>
              <a:t>le programme Passe-Partout.</a:t>
            </a:r>
          </a:p>
        </p:txBody>
      </p:sp>
      <p:pic>
        <p:nvPicPr>
          <p:cNvPr id="8" name="Picture 7"/>
          <p:cNvPicPr>
            <a:picLocks noChangeAspect="1"/>
          </p:cNvPicPr>
          <p:nvPr/>
        </p:nvPicPr>
        <p:blipFill>
          <a:blip r:embed="rId3"/>
          <a:stretch>
            <a:fillRect/>
          </a:stretch>
        </p:blipFill>
        <p:spPr>
          <a:xfrm>
            <a:off x="7763017" y="4768510"/>
            <a:ext cx="814028" cy="205217"/>
          </a:xfrm>
          <a:prstGeom prst="rect">
            <a:avLst/>
          </a:prstGeom>
        </p:spPr>
      </p:pic>
      <p:sp>
        <p:nvSpPr>
          <p:cNvPr id="9" name="TextBox 8"/>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5976519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rgbClr val="DBE9C2">
              <a:alpha val="77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5" name="TextBox 4"/>
          <p:cNvSpPr txBox="1"/>
          <p:nvPr/>
        </p:nvSpPr>
        <p:spPr>
          <a:xfrm>
            <a:off x="3751385" y="1820033"/>
            <a:ext cx="3809915" cy="2154436"/>
          </a:xfrm>
          <a:prstGeom prst="rect">
            <a:avLst/>
          </a:prstGeom>
          <a:noFill/>
        </p:spPr>
        <p:txBody>
          <a:bodyPr wrap="none" rtlCol="0">
            <a:spAutoFit/>
          </a:bodyPr>
          <a:lstStyle/>
          <a:p>
            <a:r>
              <a:rPr lang="en-US" sz="1200" b="1" dirty="0" err="1" smtClean="0">
                <a:solidFill>
                  <a:srgbClr val="484B49"/>
                </a:solidFill>
                <a:latin typeface="Raleway ExtraBold"/>
              </a:rPr>
              <a:t>Infolettre</a:t>
            </a:r>
            <a:r>
              <a:rPr lang="en-US" sz="1200" b="1" dirty="0" smtClean="0">
                <a:solidFill>
                  <a:srgbClr val="484B49"/>
                </a:solidFill>
                <a:latin typeface="Raleway ExtraBold"/>
              </a:rPr>
              <a:t> </a:t>
            </a:r>
            <a:r>
              <a:rPr lang="en-US" sz="1200" b="1" dirty="0">
                <a:solidFill>
                  <a:srgbClr val="484B49"/>
                </a:solidFill>
                <a:latin typeface="Raleway ExtraBold"/>
              </a:rPr>
              <a:t>: </a:t>
            </a:r>
            <a:r>
              <a:rPr lang="en-US" sz="1200" u="sng" dirty="0">
                <a:solidFill>
                  <a:srgbClr val="484B49"/>
                </a:solidFill>
                <a:latin typeface="Raleway ExtraBold"/>
                <a:hlinkClick r:id="rId2"/>
              </a:rPr>
              <a:t>tout-petits.org/infolettre</a:t>
            </a:r>
          </a:p>
          <a:p>
            <a:endParaRPr lang="en-US" sz="1200" dirty="0" smtClean="0">
              <a:solidFill>
                <a:srgbClr val="484B49"/>
              </a:solidFill>
              <a:latin typeface="Raleway ExtraBold"/>
            </a:endParaRPr>
          </a:p>
          <a:p>
            <a:endParaRPr lang="en-US" sz="1200" b="1" dirty="0" smtClean="0">
              <a:solidFill>
                <a:srgbClr val="484B49"/>
              </a:solidFill>
              <a:latin typeface="Raleway ExtraBold"/>
            </a:endParaRPr>
          </a:p>
          <a:p>
            <a:r>
              <a:rPr lang="en-US" sz="1200" b="1" dirty="0" err="1" smtClean="0">
                <a:solidFill>
                  <a:srgbClr val="484B49"/>
                </a:solidFill>
                <a:latin typeface="Raleway ExtraBold"/>
              </a:rPr>
              <a:t>Nos</a:t>
            </a:r>
            <a:r>
              <a:rPr lang="en-US" sz="1200" b="1" dirty="0" smtClean="0">
                <a:solidFill>
                  <a:srgbClr val="484B49"/>
                </a:solidFill>
                <a:latin typeface="Raleway ExtraBold"/>
              </a:rPr>
              <a:t> </a:t>
            </a:r>
            <a:r>
              <a:rPr lang="en-US" sz="1200" b="1" dirty="0">
                <a:solidFill>
                  <a:srgbClr val="484B49"/>
                </a:solidFill>
                <a:latin typeface="Raleway ExtraBold"/>
              </a:rPr>
              <a:t>plate-</a:t>
            </a:r>
            <a:r>
              <a:rPr lang="en-US" sz="1200" b="1" dirty="0" err="1">
                <a:solidFill>
                  <a:srgbClr val="484B49"/>
                </a:solidFill>
                <a:latin typeface="Raleway ExtraBold"/>
              </a:rPr>
              <a:t>formes</a:t>
            </a:r>
            <a:r>
              <a:rPr lang="en-US" sz="1200" b="1" dirty="0">
                <a:solidFill>
                  <a:srgbClr val="484B49"/>
                </a:solidFill>
                <a:latin typeface="Raleway ExtraBold"/>
              </a:rPr>
              <a:t> :</a:t>
            </a:r>
          </a:p>
          <a:p>
            <a:pPr>
              <a:lnSpc>
                <a:spcPct val="120000"/>
              </a:lnSpc>
            </a:pPr>
            <a:endParaRPr lang="en-US" sz="1200" u="sng" dirty="0" smtClean="0">
              <a:latin typeface="Raleway ExtraBold"/>
              <a:hlinkClick r:id="rId3"/>
            </a:endParaRPr>
          </a:p>
          <a:p>
            <a:pPr lvl="1">
              <a:lnSpc>
                <a:spcPct val="120000"/>
              </a:lnSpc>
            </a:pPr>
            <a:r>
              <a:rPr lang="en-US" sz="1200" u="sng" dirty="0" smtClean="0">
                <a:solidFill>
                  <a:srgbClr val="484B49"/>
                </a:solidFill>
                <a:latin typeface="Raleway ExtraBold"/>
                <a:hlinkClick r:id="rId3"/>
              </a:rPr>
              <a:t>tout</a:t>
            </a:r>
            <a:r>
              <a:rPr lang="en-US" sz="1200" u="sng" dirty="0">
                <a:solidFill>
                  <a:srgbClr val="484B49"/>
                </a:solidFill>
                <a:latin typeface="Raleway ExtraBold"/>
                <a:hlinkClick r:id="rId3"/>
              </a:rPr>
              <a:t>-petits.org</a:t>
            </a:r>
          </a:p>
          <a:p>
            <a:pPr lvl="1">
              <a:lnSpc>
                <a:spcPct val="120000"/>
              </a:lnSpc>
            </a:pPr>
            <a:endParaRPr lang="en-US" sz="1200" dirty="0" smtClean="0">
              <a:solidFill>
                <a:srgbClr val="484B49"/>
              </a:solidFill>
              <a:latin typeface="Raleway ExtraBold"/>
            </a:endParaRPr>
          </a:p>
          <a:p>
            <a:pPr lvl="1">
              <a:lnSpc>
                <a:spcPct val="120000"/>
              </a:lnSpc>
            </a:pPr>
            <a:r>
              <a:rPr lang="en-US" sz="1200" u="sng" dirty="0" smtClean="0">
                <a:solidFill>
                  <a:srgbClr val="484B49"/>
                </a:solidFill>
                <a:latin typeface="Raleway ExtraBold"/>
                <a:hlinkClick r:id="rId4"/>
              </a:rPr>
              <a:t>Facebook.com</a:t>
            </a:r>
            <a:r>
              <a:rPr lang="en-US" sz="1200" u="sng" dirty="0">
                <a:solidFill>
                  <a:srgbClr val="484B49"/>
                </a:solidFill>
                <a:latin typeface="Raleway ExtraBold"/>
                <a:hlinkClick r:id="rId4"/>
              </a:rPr>
              <a:t>/observatoiredestoutpetits</a:t>
            </a:r>
          </a:p>
          <a:p>
            <a:pPr lvl="1">
              <a:lnSpc>
                <a:spcPct val="120000"/>
              </a:lnSpc>
            </a:pPr>
            <a:endParaRPr lang="en-US" sz="1200" u="sng" dirty="0" smtClean="0">
              <a:solidFill>
                <a:srgbClr val="484B49"/>
              </a:solidFill>
              <a:latin typeface="Raleway ExtraBold"/>
              <a:hlinkClick r:id="rId5"/>
            </a:endParaRPr>
          </a:p>
          <a:p>
            <a:pPr lvl="1">
              <a:lnSpc>
                <a:spcPct val="120000"/>
              </a:lnSpc>
            </a:pPr>
            <a:r>
              <a:rPr lang="en-US" sz="1200" u="sng" dirty="0" smtClean="0">
                <a:solidFill>
                  <a:srgbClr val="484B49"/>
                </a:solidFill>
                <a:latin typeface="Raleway ExtraBold"/>
                <a:hlinkClick r:id="rId5"/>
              </a:rPr>
              <a:t>twitter.com</a:t>
            </a:r>
            <a:r>
              <a:rPr lang="en-US" sz="1200" u="sng" dirty="0">
                <a:solidFill>
                  <a:srgbClr val="484B49"/>
                </a:solidFill>
                <a:latin typeface="Raleway ExtraBold"/>
                <a:hlinkClick r:id="rId5"/>
              </a:rPr>
              <a:t>/Tout_petits</a:t>
            </a:r>
            <a:endParaRPr lang="en-US" sz="1200" dirty="0">
              <a:solidFill>
                <a:srgbClr val="484B49"/>
              </a:solidFill>
              <a:latin typeface="Raleway ExtraBold"/>
            </a:endParaRPr>
          </a:p>
        </p:txBody>
      </p:sp>
      <p:sp>
        <p:nvSpPr>
          <p:cNvPr id="8" name="Rectangle 7"/>
          <p:cNvSpPr/>
          <p:nvPr/>
        </p:nvSpPr>
        <p:spPr>
          <a:xfrm>
            <a:off x="0" y="-1"/>
            <a:ext cx="3144762" cy="2010834"/>
          </a:xfrm>
          <a:prstGeom prst="rect">
            <a:avLst/>
          </a:prstGeom>
          <a:solidFill>
            <a:srgbClr val="B2D380">
              <a:alpha val="86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9" name="TextBox 8"/>
          <p:cNvSpPr txBox="1"/>
          <p:nvPr/>
        </p:nvSpPr>
        <p:spPr>
          <a:xfrm>
            <a:off x="536716" y="467296"/>
            <a:ext cx="2648176" cy="1171603"/>
          </a:xfrm>
          <a:prstGeom prst="rect">
            <a:avLst/>
          </a:prstGeom>
          <a:noFill/>
        </p:spPr>
        <p:txBody>
          <a:bodyPr wrap="square" rtlCol="0">
            <a:spAutoFit/>
          </a:bodyPr>
          <a:lstStyle/>
          <a:p>
            <a:pPr>
              <a:lnSpc>
                <a:spcPct val="110000"/>
              </a:lnSpc>
            </a:pPr>
            <a:r>
              <a:rPr lang="en-US" sz="1600" u="sng" dirty="0">
                <a:solidFill>
                  <a:srgbClr val="484B49"/>
                </a:solidFill>
                <a:latin typeface="Raleway ExtraBold"/>
                <a:cs typeface="Raleway ExtraBold"/>
              </a:rPr>
              <a:t>Pour ne </a:t>
            </a:r>
            <a:r>
              <a:rPr lang="en-US" sz="1600" u="sng" dirty="0" err="1">
                <a:solidFill>
                  <a:srgbClr val="484B49"/>
                </a:solidFill>
                <a:latin typeface="Raleway ExtraBold"/>
                <a:cs typeface="Raleway ExtraBold"/>
              </a:rPr>
              <a:t>rien</a:t>
            </a:r>
            <a:r>
              <a:rPr lang="en-US" sz="1600" u="sng" dirty="0">
                <a:solidFill>
                  <a:srgbClr val="484B49"/>
                </a:solidFill>
                <a:latin typeface="Raleway ExtraBold"/>
                <a:cs typeface="Raleway ExtraBold"/>
              </a:rPr>
              <a:t> </a:t>
            </a:r>
            <a:r>
              <a:rPr lang="en-US" sz="1600" u="sng" dirty="0" smtClean="0">
                <a:solidFill>
                  <a:srgbClr val="484B49"/>
                </a:solidFill>
                <a:latin typeface="Raleway ExtraBold"/>
                <a:cs typeface="Raleway ExtraBold"/>
              </a:rPr>
              <a:t/>
            </a:r>
            <a:br>
              <a:rPr lang="en-US" sz="1600" u="sng" dirty="0" smtClean="0">
                <a:solidFill>
                  <a:srgbClr val="484B49"/>
                </a:solidFill>
                <a:latin typeface="Raleway ExtraBold"/>
                <a:cs typeface="Raleway ExtraBold"/>
              </a:rPr>
            </a:br>
            <a:r>
              <a:rPr lang="en-US" sz="1600" u="sng" dirty="0" err="1" smtClean="0">
                <a:solidFill>
                  <a:srgbClr val="484B49"/>
                </a:solidFill>
                <a:latin typeface="Raleway ExtraBold"/>
                <a:cs typeface="Raleway ExtraBold"/>
              </a:rPr>
              <a:t>manquer</a:t>
            </a:r>
            <a:r>
              <a:rPr lang="en-US" sz="1600" u="sng" dirty="0" smtClean="0">
                <a:solidFill>
                  <a:srgbClr val="484B49"/>
                </a:solidFill>
                <a:latin typeface="Raleway ExtraBold"/>
                <a:cs typeface="Raleway ExtraBold"/>
              </a:rPr>
              <a:t> </a:t>
            </a:r>
            <a:r>
              <a:rPr lang="en-US" sz="1600" u="sng" dirty="0">
                <a:solidFill>
                  <a:srgbClr val="484B49"/>
                </a:solidFill>
                <a:latin typeface="Raleway ExtraBold"/>
                <a:cs typeface="Raleway ExtraBold"/>
              </a:rPr>
              <a:t>des </a:t>
            </a:r>
            <a:r>
              <a:rPr lang="en-US" sz="1600" u="sng" dirty="0" err="1">
                <a:solidFill>
                  <a:srgbClr val="484B49"/>
                </a:solidFill>
                <a:latin typeface="Raleway ExtraBold"/>
                <a:cs typeface="Raleway ExtraBold"/>
              </a:rPr>
              <a:t>activités</a:t>
            </a:r>
            <a:r>
              <a:rPr lang="en-US" sz="1600" u="sng" dirty="0">
                <a:solidFill>
                  <a:srgbClr val="484B49"/>
                </a:solidFill>
                <a:latin typeface="Raleway ExtraBold"/>
                <a:cs typeface="Raleway ExtraBold"/>
              </a:rPr>
              <a:t> </a:t>
            </a:r>
            <a:r>
              <a:rPr lang="en-US" sz="1600" u="sng" dirty="0" smtClean="0">
                <a:solidFill>
                  <a:srgbClr val="484B49"/>
                </a:solidFill>
                <a:latin typeface="Raleway ExtraBold"/>
                <a:cs typeface="Raleway ExtraBold"/>
              </a:rPr>
              <a:t/>
            </a:r>
            <a:br>
              <a:rPr lang="en-US" sz="1600" u="sng" dirty="0" smtClean="0">
                <a:solidFill>
                  <a:srgbClr val="484B49"/>
                </a:solidFill>
                <a:latin typeface="Raleway ExtraBold"/>
                <a:cs typeface="Raleway ExtraBold"/>
              </a:rPr>
            </a:br>
            <a:r>
              <a:rPr lang="en-US" sz="1600" u="sng" dirty="0" smtClean="0">
                <a:solidFill>
                  <a:srgbClr val="484B49"/>
                </a:solidFill>
                <a:latin typeface="Raleway ExtraBold"/>
                <a:cs typeface="Raleway ExtraBold"/>
              </a:rPr>
              <a:t>de </a:t>
            </a:r>
            <a:r>
              <a:rPr lang="en-US" sz="1600" u="sng" dirty="0" err="1">
                <a:solidFill>
                  <a:srgbClr val="484B49"/>
                </a:solidFill>
                <a:latin typeface="Raleway ExtraBold"/>
                <a:cs typeface="Raleway ExtraBold"/>
              </a:rPr>
              <a:t>l’Observatoire</a:t>
            </a:r>
            <a:r>
              <a:rPr lang="en-US" sz="1600" u="sng" dirty="0">
                <a:solidFill>
                  <a:srgbClr val="484B49"/>
                </a:solidFill>
                <a:latin typeface="Raleway ExtraBold"/>
                <a:cs typeface="Raleway ExtraBold"/>
              </a:rPr>
              <a:t> </a:t>
            </a:r>
            <a:r>
              <a:rPr lang="en-US" sz="1600" u="sng" dirty="0" smtClean="0">
                <a:solidFill>
                  <a:srgbClr val="484B49"/>
                </a:solidFill>
                <a:latin typeface="Raleway ExtraBold"/>
                <a:cs typeface="Raleway ExtraBold"/>
              </a:rPr>
              <a:t/>
            </a:r>
            <a:br>
              <a:rPr lang="en-US" sz="1600" u="sng" dirty="0" smtClean="0">
                <a:solidFill>
                  <a:srgbClr val="484B49"/>
                </a:solidFill>
                <a:latin typeface="Raleway ExtraBold"/>
                <a:cs typeface="Raleway ExtraBold"/>
              </a:rPr>
            </a:br>
            <a:r>
              <a:rPr lang="en-US" sz="1600" u="sng" dirty="0" smtClean="0">
                <a:solidFill>
                  <a:srgbClr val="484B49"/>
                </a:solidFill>
                <a:latin typeface="Raleway ExtraBold"/>
                <a:cs typeface="Raleway ExtraBold"/>
              </a:rPr>
              <a:t>des </a:t>
            </a:r>
            <a:r>
              <a:rPr lang="en-US" sz="1600" u="sng" dirty="0">
                <a:solidFill>
                  <a:srgbClr val="484B49"/>
                </a:solidFill>
                <a:latin typeface="Raleway ExtraBold"/>
                <a:cs typeface="Raleway ExtraBold"/>
              </a:rPr>
              <a:t>tout-</a:t>
            </a:r>
            <a:r>
              <a:rPr lang="en-US" sz="1600" u="sng" dirty="0" err="1" smtClean="0">
                <a:solidFill>
                  <a:srgbClr val="484B49"/>
                </a:solidFill>
                <a:latin typeface="Raleway ExtraBold"/>
                <a:cs typeface="Raleway ExtraBold"/>
              </a:rPr>
              <a:t>petits</a:t>
            </a:r>
            <a:endParaRPr lang="en-US" sz="1600" u="sng" dirty="0">
              <a:solidFill>
                <a:srgbClr val="484B49"/>
              </a:solidFill>
              <a:latin typeface="Raleway ExtraBold"/>
              <a:cs typeface="Raleway ExtraBold"/>
            </a:endParaRPr>
          </a:p>
        </p:txBody>
      </p:sp>
      <p:pic>
        <p:nvPicPr>
          <p:cNvPr id="6" name="Picture 5" descr="Logo_facebook.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51385" y="3145785"/>
            <a:ext cx="462139" cy="462139"/>
          </a:xfrm>
          <a:prstGeom prst="rect">
            <a:avLst/>
          </a:prstGeom>
        </p:spPr>
      </p:pic>
      <p:pic>
        <p:nvPicPr>
          <p:cNvPr id="10" name="Picture 9" descr="Logo_we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51384" y="2695936"/>
            <a:ext cx="462140" cy="462140"/>
          </a:xfrm>
          <a:prstGeom prst="rect">
            <a:avLst/>
          </a:prstGeom>
        </p:spPr>
      </p:pic>
      <p:pic>
        <p:nvPicPr>
          <p:cNvPr id="11" name="Picture 10" descr="Logo_twitter.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751979" y="3607924"/>
            <a:ext cx="461545" cy="461545"/>
          </a:xfrm>
          <a:prstGeom prst="rect">
            <a:avLst/>
          </a:prstGeom>
        </p:spPr>
      </p:pic>
      <p:pic>
        <p:nvPicPr>
          <p:cNvPr id="12" name="Picture 11"/>
          <p:cNvPicPr>
            <a:picLocks noChangeAspect="1"/>
          </p:cNvPicPr>
          <p:nvPr/>
        </p:nvPicPr>
        <p:blipFill>
          <a:blip r:embed="rId9"/>
          <a:stretch>
            <a:fillRect/>
          </a:stretch>
        </p:blipFill>
        <p:spPr>
          <a:xfrm>
            <a:off x="7763017" y="4768510"/>
            <a:ext cx="814028" cy="205217"/>
          </a:xfrm>
          <a:prstGeom prst="rect">
            <a:avLst/>
          </a:prstGeom>
        </p:spPr>
      </p:pic>
      <p:sp>
        <p:nvSpPr>
          <p:cNvPr id="14" name="TextBox 13"/>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32093210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2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7" y="600075"/>
            <a:ext cx="7959508" cy="3973315"/>
          </a:xfrm>
          <a:prstGeom prst="rect">
            <a:avLst/>
          </a:prstGeom>
        </p:spPr>
      </p:pic>
      <p:sp>
        <p:nvSpPr>
          <p:cNvPr id="7" name="TextBox 6"/>
          <p:cNvSpPr txBox="1"/>
          <p:nvPr/>
        </p:nvSpPr>
        <p:spPr>
          <a:xfrm>
            <a:off x="885744" y="1302563"/>
            <a:ext cx="2429282" cy="2677656"/>
          </a:xfrm>
          <a:prstGeom prst="rect">
            <a:avLst/>
          </a:prstGeom>
          <a:noFill/>
        </p:spPr>
        <p:txBody>
          <a:bodyPr wrap="square" rtlCol="0">
            <a:spAutoFit/>
          </a:bodyPr>
          <a:lstStyle/>
          <a:p>
            <a:r>
              <a:rPr lang="en-US" sz="2400" dirty="0" err="1">
                <a:solidFill>
                  <a:schemeClr val="bg1"/>
                </a:solidFill>
                <a:latin typeface="Raleway ExtraBold"/>
                <a:cs typeface="Raleway ExtraBold"/>
              </a:rPr>
              <a:t>Offrons</a:t>
            </a:r>
            <a:r>
              <a:rPr lang="en-US" sz="2400" dirty="0">
                <a:solidFill>
                  <a:schemeClr val="bg1"/>
                </a:solidFill>
                <a:latin typeface="Raleway ExtraBold"/>
                <a:cs typeface="Raleway ExtraBold"/>
              </a:rPr>
              <a:t> </a:t>
            </a:r>
            <a:r>
              <a:rPr lang="en-US" sz="2400" dirty="0" smtClean="0">
                <a:solidFill>
                  <a:schemeClr val="bg1"/>
                </a:solidFill>
                <a:latin typeface="Raleway ExtraBold"/>
                <a:cs typeface="Raleway ExtraBold"/>
              </a:rPr>
              <a:t/>
            </a:r>
            <a:br>
              <a:rPr lang="en-US" sz="2400" dirty="0" smtClean="0">
                <a:solidFill>
                  <a:schemeClr val="bg1"/>
                </a:solidFill>
                <a:latin typeface="Raleway ExtraBold"/>
                <a:cs typeface="Raleway ExtraBold"/>
              </a:rPr>
            </a:br>
            <a:r>
              <a:rPr lang="en-US" sz="2400" dirty="0" err="1" smtClean="0">
                <a:solidFill>
                  <a:schemeClr val="bg1"/>
                </a:solidFill>
                <a:latin typeface="Raleway ExtraBold"/>
                <a:cs typeface="Raleway ExtraBold"/>
              </a:rPr>
              <a:t>à</a:t>
            </a:r>
            <a:r>
              <a:rPr lang="en-US" sz="2400" dirty="0" smtClean="0">
                <a:solidFill>
                  <a:schemeClr val="bg1"/>
                </a:solidFill>
                <a:latin typeface="Raleway ExtraBold"/>
                <a:cs typeface="Raleway ExtraBold"/>
              </a:rPr>
              <a:t> </a:t>
            </a:r>
            <a:r>
              <a:rPr lang="en-US" sz="2400" dirty="0" err="1" smtClean="0">
                <a:solidFill>
                  <a:schemeClr val="bg1"/>
                </a:solidFill>
                <a:latin typeface="Raleway ExtraBold"/>
                <a:cs typeface="Raleway ExtraBold"/>
              </a:rPr>
              <a:t>chaque</a:t>
            </a:r>
            <a:r>
              <a:rPr lang="en-US" sz="2400" dirty="0" smtClean="0">
                <a:solidFill>
                  <a:schemeClr val="bg1"/>
                </a:solidFill>
                <a:latin typeface="Raleway ExtraBold"/>
                <a:cs typeface="Raleway ExtraBold"/>
              </a:rPr>
              <a:t> </a:t>
            </a:r>
            <a:br>
              <a:rPr lang="en-US" sz="2400" dirty="0" smtClean="0">
                <a:solidFill>
                  <a:schemeClr val="bg1"/>
                </a:solidFill>
                <a:latin typeface="Raleway ExtraBold"/>
                <a:cs typeface="Raleway ExtraBold"/>
              </a:rPr>
            </a:br>
            <a:r>
              <a:rPr lang="en-US" sz="2400" dirty="0" smtClean="0">
                <a:solidFill>
                  <a:schemeClr val="bg1"/>
                </a:solidFill>
                <a:latin typeface="Raleway ExtraBold"/>
                <a:cs typeface="Raleway ExtraBold"/>
              </a:rPr>
              <a:t>tout</a:t>
            </a:r>
            <a:r>
              <a:rPr lang="en-US" sz="2400" dirty="0">
                <a:solidFill>
                  <a:schemeClr val="bg1"/>
                </a:solidFill>
                <a:latin typeface="Raleway ExtraBold"/>
                <a:cs typeface="Raleway ExtraBold"/>
              </a:rPr>
              <a:t>-petit </a:t>
            </a:r>
            <a:r>
              <a:rPr lang="en-US" sz="2400" dirty="0" smtClean="0">
                <a:solidFill>
                  <a:schemeClr val="bg1"/>
                </a:solidFill>
                <a:latin typeface="Raleway ExtraBold"/>
                <a:cs typeface="Raleway ExtraBold"/>
              </a:rPr>
              <a:t/>
            </a:r>
            <a:br>
              <a:rPr lang="en-US" sz="2400" dirty="0" smtClean="0">
                <a:solidFill>
                  <a:schemeClr val="bg1"/>
                </a:solidFill>
                <a:latin typeface="Raleway ExtraBold"/>
                <a:cs typeface="Raleway ExtraBold"/>
              </a:rPr>
            </a:br>
            <a:r>
              <a:rPr lang="en-US" sz="2400" dirty="0" smtClean="0">
                <a:solidFill>
                  <a:schemeClr val="bg1"/>
                </a:solidFill>
                <a:latin typeface="Raleway ExtraBold"/>
                <a:cs typeface="Raleway ExtraBold"/>
              </a:rPr>
              <a:t>la </a:t>
            </a:r>
            <a:r>
              <a:rPr lang="en-US" sz="2400" dirty="0">
                <a:solidFill>
                  <a:schemeClr val="bg1"/>
                </a:solidFill>
                <a:latin typeface="Raleway ExtraBold"/>
                <a:cs typeface="Raleway ExtraBold"/>
              </a:rPr>
              <a:t>chance </a:t>
            </a:r>
            <a:r>
              <a:rPr lang="en-US" sz="2400" dirty="0" smtClean="0">
                <a:solidFill>
                  <a:schemeClr val="bg1"/>
                </a:solidFill>
                <a:latin typeface="Raleway ExtraBold"/>
                <a:cs typeface="Raleway ExtraBold"/>
              </a:rPr>
              <a:t>de </a:t>
            </a:r>
            <a:r>
              <a:rPr lang="en-US" sz="2400" dirty="0" err="1" smtClean="0">
                <a:solidFill>
                  <a:schemeClr val="bg1"/>
                </a:solidFill>
                <a:latin typeface="Raleway ExtraBold"/>
                <a:cs typeface="Raleway ExtraBold"/>
              </a:rPr>
              <a:t>développer</a:t>
            </a:r>
            <a:r>
              <a:rPr lang="en-US" sz="2400" dirty="0" smtClean="0">
                <a:solidFill>
                  <a:schemeClr val="bg1"/>
                </a:solidFill>
                <a:latin typeface="Raleway ExtraBold"/>
                <a:cs typeface="Raleway ExtraBold"/>
              </a:rPr>
              <a:t> </a:t>
            </a:r>
            <a:br>
              <a:rPr lang="en-US" sz="2400" dirty="0" smtClean="0">
                <a:solidFill>
                  <a:schemeClr val="bg1"/>
                </a:solidFill>
                <a:latin typeface="Raleway ExtraBold"/>
                <a:cs typeface="Raleway ExtraBold"/>
              </a:rPr>
            </a:br>
            <a:r>
              <a:rPr lang="en-US" sz="2400" dirty="0" smtClean="0">
                <a:solidFill>
                  <a:schemeClr val="bg1"/>
                </a:solidFill>
                <a:latin typeface="Raleway ExtraBold"/>
                <a:cs typeface="Raleway ExtraBold"/>
              </a:rPr>
              <a:t>son </a:t>
            </a:r>
            <a:r>
              <a:rPr lang="en-US" sz="2400" dirty="0" err="1" smtClean="0">
                <a:solidFill>
                  <a:schemeClr val="bg1"/>
                </a:solidFill>
                <a:latin typeface="Raleway ExtraBold"/>
                <a:cs typeface="Raleway ExtraBold"/>
              </a:rPr>
              <a:t>plein</a:t>
            </a:r>
            <a:r>
              <a:rPr lang="en-US" sz="2400" dirty="0">
                <a:solidFill>
                  <a:schemeClr val="bg1"/>
                </a:solidFill>
                <a:latin typeface="Raleway ExtraBold"/>
                <a:cs typeface="Raleway ExtraBold"/>
              </a:rPr>
              <a:t> </a:t>
            </a:r>
            <a:r>
              <a:rPr lang="en-US" sz="2400" dirty="0" err="1" smtClean="0">
                <a:solidFill>
                  <a:schemeClr val="bg1"/>
                </a:solidFill>
                <a:latin typeface="Raleway ExtraBold"/>
                <a:cs typeface="Raleway ExtraBold"/>
              </a:rPr>
              <a:t>potentiel</a:t>
            </a:r>
            <a:r>
              <a:rPr lang="en-US" sz="2400" dirty="0" smtClean="0">
                <a:solidFill>
                  <a:schemeClr val="bg1"/>
                </a:solidFill>
                <a:latin typeface="Raleway ExtraBold"/>
                <a:cs typeface="Raleway ExtraBold"/>
              </a:rPr>
              <a:t> </a:t>
            </a:r>
            <a:r>
              <a:rPr lang="en-US" sz="2400" dirty="0">
                <a:solidFill>
                  <a:schemeClr val="bg1"/>
                </a:solidFill>
                <a:latin typeface="Raleway ExtraBold"/>
                <a:cs typeface="Raleway ExtraBold"/>
              </a:rPr>
              <a:t>!</a:t>
            </a:r>
          </a:p>
        </p:txBody>
      </p:sp>
      <p:pic>
        <p:nvPicPr>
          <p:cNvPr id="4" name="Picture 3"/>
          <p:cNvPicPr>
            <a:picLocks noChangeAspect="1"/>
          </p:cNvPicPr>
          <p:nvPr/>
        </p:nvPicPr>
        <p:blipFill>
          <a:blip r:embed="rId3"/>
          <a:stretch>
            <a:fillRect/>
          </a:stretch>
        </p:blipFill>
        <p:spPr>
          <a:xfrm>
            <a:off x="7763017" y="4768510"/>
            <a:ext cx="814028" cy="205217"/>
          </a:xfrm>
          <a:prstGeom prst="rect">
            <a:avLst/>
          </a:prstGeom>
        </p:spPr>
      </p:pic>
      <p:sp>
        <p:nvSpPr>
          <p:cNvPr id="8" name="TextBox 7"/>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2382730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2" descr="Diapositive33.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62449"/>
            <a:ext cx="9144731" cy="4903121"/>
          </a:xfrm>
          <a:prstGeom prst="rect">
            <a:avLst/>
          </a:prstGeom>
        </p:spPr>
      </p:pic>
    </p:spTree>
    <p:extLst>
      <p:ext uri="{BB962C8B-B14F-4D97-AF65-F5344CB8AC3E}">
        <p14:creationId xmlns:p14="http://schemas.microsoft.com/office/powerpoint/2010/main" val="32586098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2" name="Picture 1" descr="D3-graphiqu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7091" y="871678"/>
            <a:ext cx="3512220" cy="3500752"/>
          </a:xfrm>
          <a:prstGeom prst="rect">
            <a:avLst/>
          </a:prstGeom>
        </p:spPr>
      </p:pic>
      <p:sp>
        <p:nvSpPr>
          <p:cNvPr id="5" name="Rectangle 4"/>
          <p:cNvSpPr/>
          <p:nvPr/>
        </p:nvSpPr>
        <p:spPr>
          <a:xfrm>
            <a:off x="926879" y="1461093"/>
            <a:ext cx="2050740" cy="2062103"/>
          </a:xfrm>
          <a:prstGeom prst="rect">
            <a:avLst/>
          </a:prstGeom>
        </p:spPr>
        <p:txBody>
          <a:bodyPr wrap="square">
            <a:spAutoFit/>
          </a:bodyPr>
          <a:lstStyle/>
          <a:p>
            <a:r>
              <a:rPr lang="fr-FR" sz="1600" dirty="0" smtClean="0">
                <a:solidFill>
                  <a:schemeClr val="tx2"/>
                </a:solidFill>
                <a:latin typeface="Raleway ExtraBold"/>
                <a:cs typeface="Raleway ExtraBold"/>
              </a:rPr>
              <a:t>En 2014,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56,9</a:t>
            </a:r>
            <a:r>
              <a:rPr lang="fr-FR" sz="1600" spc="-300" dirty="0" smtClean="0">
                <a:solidFill>
                  <a:schemeClr val="tx2"/>
                </a:solidFill>
                <a:latin typeface="Raleway ExtraBold"/>
                <a:cs typeface="Raleway ExtraBold"/>
              </a:rPr>
              <a:t> </a:t>
            </a:r>
            <a:r>
              <a:rPr lang="fr-FR" sz="1600" dirty="0" smtClean="0">
                <a:solidFill>
                  <a:schemeClr val="tx2"/>
                </a:solidFill>
                <a:latin typeface="Raleway ExtraBold"/>
                <a:cs typeface="Raleway ExtraBold"/>
              </a:rPr>
              <a:t>% des enfants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de moins de 5 ans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fréquentaient un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service de garde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éducatif reconnu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par le ministère </a:t>
            </a:r>
            <a:br>
              <a:rPr lang="fr-FR" sz="1600" dirty="0" smtClean="0">
                <a:solidFill>
                  <a:schemeClr val="tx2"/>
                </a:solidFill>
                <a:latin typeface="Raleway ExtraBold"/>
                <a:cs typeface="Raleway ExtraBold"/>
              </a:rPr>
            </a:br>
            <a:r>
              <a:rPr lang="fr-FR" sz="1600" dirty="0" smtClean="0">
                <a:solidFill>
                  <a:schemeClr val="tx2"/>
                </a:solidFill>
                <a:latin typeface="Raleway ExtraBold"/>
                <a:cs typeface="Raleway ExtraBold"/>
              </a:rPr>
              <a:t>de la Famille.</a:t>
            </a:r>
          </a:p>
        </p:txBody>
      </p:sp>
      <p:pic>
        <p:nvPicPr>
          <p:cNvPr id="7" name="Picture 6"/>
          <p:cNvPicPr>
            <a:picLocks noChangeAspect="1"/>
          </p:cNvPicPr>
          <p:nvPr/>
        </p:nvPicPr>
        <p:blipFill>
          <a:blip r:embed="rId3"/>
          <a:stretch>
            <a:fillRect/>
          </a:stretch>
        </p:blipFill>
        <p:spPr>
          <a:xfrm>
            <a:off x="6487253" y="2671598"/>
            <a:ext cx="2057400" cy="901700"/>
          </a:xfrm>
          <a:prstGeom prst="rect">
            <a:avLst/>
          </a:prstGeom>
        </p:spPr>
      </p:pic>
      <p:sp>
        <p:nvSpPr>
          <p:cNvPr id="8" name="TextBox 7"/>
          <p:cNvSpPr txBox="1"/>
          <p:nvPr/>
        </p:nvSpPr>
        <p:spPr>
          <a:xfrm>
            <a:off x="6399108" y="1525612"/>
            <a:ext cx="2028229" cy="1192634"/>
          </a:xfrm>
          <a:prstGeom prst="rect">
            <a:avLst/>
          </a:prstGeom>
          <a:noFill/>
        </p:spPr>
        <p:txBody>
          <a:bodyPr wrap="square" rtlCol="0">
            <a:spAutoFit/>
          </a:bodyPr>
          <a:lstStyle/>
          <a:p>
            <a:pPr>
              <a:lnSpc>
                <a:spcPct val="110000"/>
              </a:lnSpc>
            </a:pPr>
            <a:r>
              <a:rPr lang="en-US" sz="1100" dirty="0" err="1">
                <a:solidFill>
                  <a:schemeClr val="tx2"/>
                </a:solidFill>
                <a:latin typeface="Raleway ExtraBold"/>
                <a:cs typeface="Raleway ExtraBold"/>
              </a:rPr>
              <a:t>Répartition</a:t>
            </a:r>
            <a:r>
              <a:rPr lang="en-US" sz="1100" dirty="0">
                <a:solidFill>
                  <a:schemeClr val="tx2"/>
                </a:solidFill>
                <a:latin typeface="Raleway ExtraBold"/>
                <a:cs typeface="Raleway ExtraBold"/>
              </a:rPr>
              <a:t> des places </a:t>
            </a:r>
            <a:r>
              <a:rPr lang="en-US" sz="1100" dirty="0" smtClean="0">
                <a:solidFill>
                  <a:schemeClr val="tx2"/>
                </a:solidFill>
                <a:latin typeface="Raleway ExtraBold"/>
                <a:cs typeface="Raleway ExtraBold"/>
              </a:rPr>
              <a:t/>
            </a:r>
            <a:br>
              <a:rPr lang="en-US" sz="1100" dirty="0" smtClean="0">
                <a:solidFill>
                  <a:schemeClr val="tx2"/>
                </a:solidFill>
                <a:latin typeface="Raleway ExtraBold"/>
                <a:cs typeface="Raleway ExtraBold"/>
              </a:rPr>
            </a:br>
            <a:r>
              <a:rPr lang="en-US" sz="1100" dirty="0" err="1" smtClean="0">
                <a:solidFill>
                  <a:schemeClr val="tx2"/>
                </a:solidFill>
                <a:latin typeface="Raleway ExtraBold"/>
                <a:cs typeface="Raleway ExtraBold"/>
              </a:rPr>
              <a:t>dans</a:t>
            </a:r>
            <a:r>
              <a:rPr lang="en-US" sz="1100" dirty="0" smtClean="0">
                <a:solidFill>
                  <a:schemeClr val="tx2"/>
                </a:solidFill>
                <a:latin typeface="Raleway ExtraBold"/>
                <a:cs typeface="Raleway ExtraBold"/>
              </a:rPr>
              <a:t> un </a:t>
            </a:r>
            <a:r>
              <a:rPr lang="en-US" sz="1100" dirty="0">
                <a:solidFill>
                  <a:schemeClr val="tx2"/>
                </a:solidFill>
                <a:latin typeface="Raleway ExtraBold"/>
                <a:cs typeface="Raleway ExtraBold"/>
              </a:rPr>
              <a:t>service de </a:t>
            </a:r>
            <a:r>
              <a:rPr lang="en-US" sz="1100" dirty="0" err="1">
                <a:solidFill>
                  <a:schemeClr val="tx2"/>
                </a:solidFill>
                <a:latin typeface="Raleway ExtraBold"/>
                <a:cs typeface="Raleway ExtraBold"/>
              </a:rPr>
              <a:t>garde</a:t>
            </a:r>
            <a:r>
              <a:rPr lang="en-US" sz="1100" dirty="0">
                <a:solidFill>
                  <a:schemeClr val="tx2"/>
                </a:solidFill>
                <a:latin typeface="Raleway ExtraBold"/>
                <a:cs typeface="Raleway ExtraBold"/>
              </a:rPr>
              <a:t> </a:t>
            </a:r>
            <a:r>
              <a:rPr lang="en-US" sz="1100" dirty="0" err="1">
                <a:solidFill>
                  <a:schemeClr val="tx2"/>
                </a:solidFill>
                <a:latin typeface="Raleway ExtraBold"/>
                <a:cs typeface="Raleway ExtraBold"/>
              </a:rPr>
              <a:t>éducatif</a:t>
            </a:r>
            <a:r>
              <a:rPr lang="en-US" sz="1100" dirty="0">
                <a:solidFill>
                  <a:schemeClr val="tx2"/>
                </a:solidFill>
                <a:latin typeface="Raleway ExtraBold"/>
                <a:cs typeface="Raleway ExtraBold"/>
              </a:rPr>
              <a:t> </a:t>
            </a:r>
            <a:r>
              <a:rPr lang="en-US" sz="1100" dirty="0" err="1" smtClean="0">
                <a:solidFill>
                  <a:schemeClr val="tx2"/>
                </a:solidFill>
                <a:latin typeface="Raleway ExtraBold"/>
                <a:cs typeface="Raleway ExtraBold"/>
              </a:rPr>
              <a:t>reconnu</a:t>
            </a:r>
            <a:r>
              <a:rPr lang="en-US" sz="1100" dirty="0" smtClean="0">
                <a:solidFill>
                  <a:schemeClr val="tx2"/>
                </a:solidFill>
                <a:latin typeface="Raleway ExtraBold"/>
                <a:cs typeface="Raleway ExtraBold"/>
              </a:rPr>
              <a:t> </a:t>
            </a:r>
            <a:r>
              <a:rPr lang="en-US" sz="1100" dirty="0">
                <a:solidFill>
                  <a:schemeClr val="tx2"/>
                </a:solidFill>
                <a:latin typeface="Raleway ExtraBold"/>
                <a:cs typeface="Raleway ExtraBold"/>
              </a:rPr>
              <a:t>par le </a:t>
            </a:r>
            <a:r>
              <a:rPr lang="en-US" sz="1100" dirty="0" err="1">
                <a:solidFill>
                  <a:schemeClr val="tx2"/>
                </a:solidFill>
                <a:latin typeface="Raleway ExtraBold"/>
                <a:cs typeface="Raleway ExtraBold"/>
              </a:rPr>
              <a:t>ministère</a:t>
            </a:r>
            <a:r>
              <a:rPr lang="en-US" sz="1100" dirty="0">
                <a:solidFill>
                  <a:schemeClr val="tx2"/>
                </a:solidFill>
                <a:latin typeface="Raleway ExtraBold"/>
                <a:cs typeface="Raleway ExtraBold"/>
              </a:rPr>
              <a:t> de la </a:t>
            </a:r>
            <a:r>
              <a:rPr lang="en-US" sz="1100" dirty="0" err="1" smtClean="0">
                <a:solidFill>
                  <a:schemeClr val="tx2"/>
                </a:solidFill>
                <a:latin typeface="Raleway ExtraBold"/>
                <a:cs typeface="Raleway ExtraBold"/>
              </a:rPr>
              <a:t>Famille</a:t>
            </a:r>
            <a:endParaRPr lang="en-US" sz="1100" dirty="0">
              <a:solidFill>
                <a:schemeClr val="tx2"/>
              </a:solidFill>
              <a:latin typeface="Raleway ExtraBold"/>
              <a:cs typeface="Raleway ExtraBold"/>
            </a:endParaRPr>
          </a:p>
          <a:p>
            <a:pPr>
              <a:lnSpc>
                <a:spcPct val="110000"/>
              </a:lnSpc>
            </a:pPr>
            <a:r>
              <a:rPr lang="fr-FR" sz="1100" dirty="0">
                <a:solidFill>
                  <a:schemeClr val="tx2"/>
                </a:solidFill>
                <a:latin typeface="Raleway"/>
                <a:cs typeface="Raleway"/>
              </a:rPr>
              <a:t>Au 31 décembre </a:t>
            </a:r>
            <a:r>
              <a:rPr lang="fr-FR" sz="1100" dirty="0" smtClean="0">
                <a:solidFill>
                  <a:schemeClr val="tx2"/>
                </a:solidFill>
                <a:latin typeface="Raleway"/>
                <a:cs typeface="Raleway"/>
              </a:rPr>
              <a:t>2017*</a:t>
            </a:r>
            <a:endParaRPr lang="fr-FR" sz="1100" dirty="0">
              <a:solidFill>
                <a:schemeClr val="tx2"/>
              </a:solidFill>
              <a:latin typeface="Raleway"/>
              <a:cs typeface="Raleway"/>
            </a:endParaRPr>
          </a:p>
          <a:p>
            <a:endParaRPr lang="en-US" sz="1100" dirty="0">
              <a:solidFill>
                <a:schemeClr val="tx2"/>
              </a:solidFill>
              <a:latin typeface="Raleway ExtraBold"/>
            </a:endParaRPr>
          </a:p>
        </p:txBody>
      </p:sp>
      <p:grpSp>
        <p:nvGrpSpPr>
          <p:cNvPr id="13" name="Group 12"/>
          <p:cNvGrpSpPr/>
          <p:nvPr/>
        </p:nvGrpSpPr>
        <p:grpSpPr>
          <a:xfrm>
            <a:off x="3538844" y="1551861"/>
            <a:ext cx="2562928" cy="2140579"/>
            <a:chOff x="3876558" y="1932929"/>
            <a:chExt cx="2431399" cy="2030730"/>
          </a:xfrm>
        </p:grpSpPr>
        <p:sp>
          <p:nvSpPr>
            <p:cNvPr id="9" name="Rectangle 8"/>
            <p:cNvSpPr/>
            <p:nvPr/>
          </p:nvSpPr>
          <p:spPr>
            <a:xfrm>
              <a:off x="3876558" y="2304968"/>
              <a:ext cx="877674" cy="437973"/>
            </a:xfrm>
            <a:prstGeom prst="rect">
              <a:avLst/>
            </a:prstGeom>
          </p:spPr>
          <p:txBody>
            <a:bodyPr wrap="square">
              <a:spAutoFit/>
            </a:bodyPr>
            <a:lstStyle/>
            <a:p>
              <a:r>
                <a:rPr lang="fr-FR" sz="2400" dirty="0" smtClean="0">
                  <a:solidFill>
                    <a:schemeClr val="bg1"/>
                  </a:solidFill>
                  <a:latin typeface="Raleway ExtraBold"/>
                  <a:cs typeface="Raleway ExtraBold"/>
                </a:rPr>
                <a:t>32</a:t>
              </a:r>
              <a:r>
                <a:rPr lang="fr-FR" sz="2400" spc="-300" dirty="0">
                  <a:solidFill>
                    <a:schemeClr val="bg1"/>
                  </a:solidFill>
                  <a:latin typeface="Raleway ExtraBold"/>
                  <a:cs typeface="Raleway ExtraBold"/>
                </a:rPr>
                <a:t> </a:t>
              </a:r>
              <a:r>
                <a:rPr lang="fr-FR" sz="2400" dirty="0" smtClean="0">
                  <a:solidFill>
                    <a:schemeClr val="bg1"/>
                  </a:solidFill>
                  <a:latin typeface="Raleway ExtraBold"/>
                  <a:cs typeface="Raleway ExtraBold"/>
                </a:rPr>
                <a:t>%</a:t>
              </a:r>
            </a:p>
          </p:txBody>
        </p:sp>
        <p:sp>
          <p:nvSpPr>
            <p:cNvPr id="10" name="Rectangle 9"/>
            <p:cNvSpPr/>
            <p:nvPr/>
          </p:nvSpPr>
          <p:spPr>
            <a:xfrm>
              <a:off x="4975060" y="1932929"/>
              <a:ext cx="857992" cy="437975"/>
            </a:xfrm>
            <a:prstGeom prst="rect">
              <a:avLst/>
            </a:prstGeom>
          </p:spPr>
          <p:txBody>
            <a:bodyPr wrap="square">
              <a:spAutoFit/>
            </a:bodyPr>
            <a:lstStyle/>
            <a:p>
              <a:r>
                <a:rPr lang="fr-FR" sz="2400" dirty="0" smtClean="0">
                  <a:solidFill>
                    <a:schemeClr val="bg1"/>
                  </a:solidFill>
                  <a:latin typeface="Raleway ExtraBold"/>
                  <a:cs typeface="Raleway ExtraBold"/>
                </a:rPr>
                <a:t>16</a:t>
              </a:r>
              <a:r>
                <a:rPr lang="fr-FR" sz="2400" spc="-300" dirty="0" smtClean="0">
                  <a:solidFill>
                    <a:schemeClr val="bg1"/>
                  </a:solidFill>
                  <a:latin typeface="Raleway ExtraBold"/>
                  <a:cs typeface="Raleway ExtraBold"/>
                </a:rPr>
                <a:t> </a:t>
              </a:r>
              <a:r>
                <a:rPr lang="fr-FR" sz="2400" dirty="0" smtClean="0">
                  <a:solidFill>
                    <a:schemeClr val="bg1"/>
                  </a:solidFill>
                  <a:latin typeface="Raleway ExtraBold"/>
                  <a:cs typeface="Raleway ExtraBold"/>
                </a:rPr>
                <a:t>%</a:t>
              </a:r>
            </a:p>
          </p:txBody>
        </p:sp>
        <p:sp>
          <p:nvSpPr>
            <p:cNvPr id="11" name="Rectangle 10"/>
            <p:cNvSpPr/>
            <p:nvPr/>
          </p:nvSpPr>
          <p:spPr>
            <a:xfrm>
              <a:off x="5390854" y="2831680"/>
              <a:ext cx="917103" cy="437975"/>
            </a:xfrm>
            <a:prstGeom prst="rect">
              <a:avLst/>
            </a:prstGeom>
          </p:spPr>
          <p:txBody>
            <a:bodyPr wrap="square">
              <a:spAutoFit/>
            </a:bodyPr>
            <a:lstStyle/>
            <a:p>
              <a:r>
                <a:rPr lang="fr-FR" sz="2400" dirty="0" smtClean="0">
                  <a:solidFill>
                    <a:schemeClr val="bg1"/>
                  </a:solidFill>
                  <a:latin typeface="Raleway ExtraBold"/>
                  <a:cs typeface="Raleway ExtraBold"/>
                </a:rPr>
                <a:t>22</a:t>
              </a:r>
              <a:r>
                <a:rPr lang="fr-FR" sz="2400" spc="-300" dirty="0" smtClean="0">
                  <a:solidFill>
                    <a:schemeClr val="bg1"/>
                  </a:solidFill>
                  <a:latin typeface="Raleway ExtraBold"/>
                  <a:cs typeface="Raleway ExtraBold"/>
                </a:rPr>
                <a:t> </a:t>
              </a:r>
              <a:r>
                <a:rPr lang="fr-FR" sz="2400" dirty="0" smtClean="0">
                  <a:solidFill>
                    <a:schemeClr val="bg1"/>
                  </a:solidFill>
                  <a:latin typeface="Raleway ExtraBold"/>
                  <a:cs typeface="Raleway ExtraBold"/>
                </a:rPr>
                <a:t>%</a:t>
              </a:r>
            </a:p>
          </p:txBody>
        </p:sp>
        <p:sp>
          <p:nvSpPr>
            <p:cNvPr id="12" name="Rectangle 11"/>
            <p:cNvSpPr/>
            <p:nvPr/>
          </p:nvSpPr>
          <p:spPr>
            <a:xfrm>
              <a:off x="4315395" y="3525684"/>
              <a:ext cx="868764" cy="437975"/>
            </a:xfrm>
            <a:prstGeom prst="rect">
              <a:avLst/>
            </a:prstGeom>
          </p:spPr>
          <p:txBody>
            <a:bodyPr wrap="square">
              <a:spAutoFit/>
            </a:bodyPr>
            <a:lstStyle/>
            <a:p>
              <a:r>
                <a:rPr lang="fr-FR" sz="2400" dirty="0" smtClean="0">
                  <a:solidFill>
                    <a:schemeClr val="bg1"/>
                  </a:solidFill>
                  <a:latin typeface="Raleway ExtraBold"/>
                  <a:cs typeface="Raleway ExtraBold"/>
                </a:rPr>
                <a:t>31</a:t>
              </a:r>
              <a:r>
                <a:rPr lang="fr-FR" sz="2400" spc="-300" dirty="0" smtClean="0">
                  <a:solidFill>
                    <a:schemeClr val="bg1"/>
                  </a:solidFill>
                  <a:latin typeface="Raleway ExtraBold"/>
                  <a:cs typeface="Raleway ExtraBold"/>
                </a:rPr>
                <a:t> </a:t>
              </a:r>
              <a:r>
                <a:rPr lang="fr-FR" sz="2400" dirty="0" smtClean="0">
                  <a:solidFill>
                    <a:schemeClr val="bg1"/>
                  </a:solidFill>
                  <a:latin typeface="Raleway ExtraBold"/>
                  <a:cs typeface="Raleway ExtraBold"/>
                </a:rPr>
                <a:t>%</a:t>
              </a:r>
            </a:p>
          </p:txBody>
        </p:sp>
      </p:grpSp>
      <p:sp>
        <p:nvSpPr>
          <p:cNvPr id="3" name="TextBox 2"/>
          <p:cNvSpPr txBox="1"/>
          <p:nvPr/>
        </p:nvSpPr>
        <p:spPr>
          <a:xfrm>
            <a:off x="6387562" y="3775363"/>
            <a:ext cx="1831248" cy="361808"/>
          </a:xfrm>
          <a:prstGeom prst="rect">
            <a:avLst/>
          </a:prstGeom>
          <a:noFill/>
        </p:spPr>
        <p:txBody>
          <a:bodyPr wrap="square" rtlCol="0">
            <a:spAutoFit/>
          </a:bodyPr>
          <a:lstStyle/>
          <a:p>
            <a:pPr>
              <a:lnSpc>
                <a:spcPct val="110000"/>
              </a:lnSpc>
            </a:pPr>
            <a:r>
              <a:rPr lang="en-US" sz="800" baseline="30000" dirty="0" smtClean="0">
                <a:latin typeface="Raleway"/>
                <a:cs typeface="Raleway"/>
              </a:rPr>
              <a:t>*En </a:t>
            </a:r>
            <a:r>
              <a:rPr lang="en-US" sz="800" baseline="30000" dirty="0">
                <a:latin typeface="Raleway"/>
                <a:cs typeface="Raleway"/>
              </a:rPr>
              <a:t>raison de </a:t>
            </a:r>
            <a:r>
              <a:rPr lang="en-US" sz="800" baseline="30000" dirty="0" err="1">
                <a:latin typeface="Raleway"/>
                <a:cs typeface="Raleway"/>
              </a:rPr>
              <a:t>l’arrondissement</a:t>
            </a:r>
            <a:r>
              <a:rPr lang="en-US" sz="800" baseline="30000" dirty="0">
                <a:latin typeface="Raleway"/>
                <a:cs typeface="Raleway"/>
              </a:rPr>
              <a:t>, la </a:t>
            </a:r>
            <a:r>
              <a:rPr lang="en-US" sz="800" baseline="30000" dirty="0" err="1">
                <a:latin typeface="Raleway"/>
                <a:cs typeface="Raleway"/>
              </a:rPr>
              <a:t>somme</a:t>
            </a:r>
            <a:r>
              <a:rPr lang="en-US" sz="800" baseline="30000" dirty="0">
                <a:latin typeface="Raleway"/>
                <a:cs typeface="Raleway"/>
              </a:rPr>
              <a:t> des proportions </a:t>
            </a:r>
            <a:r>
              <a:rPr lang="en-US" sz="800" baseline="30000" dirty="0" err="1">
                <a:latin typeface="Raleway"/>
                <a:cs typeface="Raleway"/>
              </a:rPr>
              <a:t>peut</a:t>
            </a:r>
            <a:r>
              <a:rPr lang="en-US" sz="800" baseline="30000" dirty="0">
                <a:latin typeface="Raleway"/>
                <a:cs typeface="Raleway"/>
              </a:rPr>
              <a:t> </a:t>
            </a:r>
            <a:r>
              <a:rPr lang="en-US" sz="800" baseline="30000" dirty="0" err="1">
                <a:latin typeface="Raleway"/>
                <a:cs typeface="Raleway"/>
              </a:rPr>
              <a:t>être</a:t>
            </a:r>
            <a:r>
              <a:rPr lang="en-US" sz="800" baseline="30000" dirty="0">
                <a:latin typeface="Raleway"/>
                <a:cs typeface="Raleway"/>
              </a:rPr>
              <a:t> </a:t>
            </a:r>
            <a:r>
              <a:rPr lang="en-US" sz="800" baseline="30000" dirty="0" err="1">
                <a:latin typeface="Raleway"/>
                <a:cs typeface="Raleway"/>
              </a:rPr>
              <a:t>légèrement</a:t>
            </a:r>
            <a:r>
              <a:rPr lang="en-US" sz="800" baseline="30000" dirty="0">
                <a:latin typeface="Raleway"/>
                <a:cs typeface="Raleway"/>
              </a:rPr>
              <a:t> </a:t>
            </a:r>
            <a:r>
              <a:rPr lang="en-US" sz="800" baseline="30000" dirty="0" err="1">
                <a:latin typeface="Raleway"/>
                <a:cs typeface="Raleway"/>
              </a:rPr>
              <a:t>supérieure</a:t>
            </a:r>
            <a:r>
              <a:rPr lang="en-US" sz="800" baseline="30000" dirty="0">
                <a:latin typeface="Raleway"/>
                <a:cs typeface="Raleway"/>
              </a:rPr>
              <a:t> </a:t>
            </a:r>
            <a:r>
              <a:rPr lang="en-US" sz="800" baseline="30000" dirty="0" err="1">
                <a:latin typeface="Raleway"/>
                <a:cs typeface="Raleway"/>
              </a:rPr>
              <a:t>ou</a:t>
            </a:r>
            <a:r>
              <a:rPr lang="en-US" sz="800" baseline="30000" dirty="0">
                <a:latin typeface="Raleway"/>
                <a:cs typeface="Raleway"/>
              </a:rPr>
              <a:t> </a:t>
            </a:r>
            <a:r>
              <a:rPr lang="en-US" sz="800" baseline="30000" dirty="0" err="1">
                <a:latin typeface="Raleway"/>
                <a:cs typeface="Raleway"/>
              </a:rPr>
              <a:t>inférieure</a:t>
            </a:r>
            <a:r>
              <a:rPr lang="en-US" sz="800" baseline="30000" dirty="0">
                <a:latin typeface="Raleway"/>
                <a:cs typeface="Raleway"/>
              </a:rPr>
              <a:t> </a:t>
            </a:r>
            <a:r>
              <a:rPr lang="en-US" sz="800" baseline="30000" dirty="0" err="1">
                <a:latin typeface="Raleway"/>
                <a:cs typeface="Raleway"/>
              </a:rPr>
              <a:t>à</a:t>
            </a:r>
            <a:r>
              <a:rPr lang="en-US" sz="800" baseline="30000" dirty="0">
                <a:latin typeface="Raleway"/>
                <a:cs typeface="Raleway"/>
              </a:rPr>
              <a:t> 100 %.</a:t>
            </a:r>
            <a:endParaRPr lang="en-US" sz="800" dirty="0">
              <a:latin typeface="Raleway"/>
              <a:cs typeface="Raleway"/>
            </a:endParaRPr>
          </a:p>
        </p:txBody>
      </p:sp>
      <p:pic>
        <p:nvPicPr>
          <p:cNvPr id="14" name="Picture 13"/>
          <p:cNvPicPr>
            <a:picLocks noChangeAspect="1"/>
          </p:cNvPicPr>
          <p:nvPr/>
        </p:nvPicPr>
        <p:blipFill>
          <a:blip r:embed="rId4"/>
          <a:stretch>
            <a:fillRect/>
          </a:stretch>
        </p:blipFill>
        <p:spPr>
          <a:xfrm>
            <a:off x="7763017" y="4768510"/>
            <a:ext cx="814028" cy="205217"/>
          </a:xfrm>
          <a:prstGeom prst="rect">
            <a:avLst/>
          </a:prstGeom>
        </p:spPr>
      </p:pic>
      <p:sp>
        <p:nvSpPr>
          <p:cNvPr id="16" name="TextBox 15"/>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9157289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rgbClr val="F4E3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graphicFrame>
        <p:nvGraphicFramePr>
          <p:cNvPr id="9" name="Table 8"/>
          <p:cNvGraphicFramePr>
            <a:graphicFrameLocks noGrp="1"/>
          </p:cNvGraphicFramePr>
          <p:nvPr>
            <p:extLst>
              <p:ext uri="{D42A27DB-BD31-4B8C-83A1-F6EECF244321}">
                <p14:modId xmlns:p14="http://schemas.microsoft.com/office/powerpoint/2010/main" val="206337117"/>
              </p:ext>
            </p:extLst>
          </p:nvPr>
        </p:nvGraphicFramePr>
        <p:xfrm>
          <a:off x="1815196" y="2293665"/>
          <a:ext cx="5564191" cy="2214720"/>
        </p:xfrm>
        <a:graphic>
          <a:graphicData uri="http://schemas.openxmlformats.org/drawingml/2006/table">
            <a:tbl>
              <a:tblPr firstRow="1" bandRow="1">
                <a:tableStyleId>{5C22544A-7EE6-4342-B048-85BDC9FD1C3A}</a:tableStyleId>
              </a:tblPr>
              <a:tblGrid>
                <a:gridCol w="1569182"/>
                <a:gridCol w="1496541"/>
                <a:gridCol w="1244373"/>
                <a:gridCol w="1254095"/>
              </a:tblGrid>
              <a:tr h="1028452">
                <a:tc>
                  <a:txBody>
                    <a:bodyPr/>
                    <a:lstStyle/>
                    <a:p>
                      <a:pPr rtl="0">
                        <a:lnSpc>
                          <a:spcPct val="120000"/>
                        </a:lnSpc>
                        <a:spcAft>
                          <a:spcPts val="600"/>
                        </a:spcAft>
                      </a:pPr>
                      <a:r>
                        <a:rPr lang="en-US" sz="1000" b="1" i="0" u="none" strike="noStrike" kern="1200" spc="300" baseline="0" dirty="0" smtClean="0">
                          <a:solidFill>
                            <a:schemeClr val="lt1"/>
                          </a:solidFill>
                          <a:latin typeface="Raleway"/>
                          <a:ea typeface="+mn-ea"/>
                          <a:cs typeface="Raleway"/>
                        </a:rPr>
                        <a:t>Places </a:t>
                      </a:r>
                      <a:r>
                        <a:rPr lang="en-US" sz="1000" b="1" i="0" u="none" strike="noStrike" kern="1200" spc="300" baseline="0" dirty="0" err="1" smtClean="0">
                          <a:solidFill>
                            <a:schemeClr val="lt1"/>
                          </a:solidFill>
                          <a:latin typeface="Raleway"/>
                          <a:ea typeface="+mn-ea"/>
                          <a:cs typeface="Raleway"/>
                        </a:rPr>
                        <a:t>à</a:t>
                      </a:r>
                      <a:r>
                        <a:rPr lang="en-US" sz="1000" b="1" i="0" u="none" strike="noStrike" kern="1200" spc="300" baseline="0" dirty="0" smtClean="0">
                          <a:solidFill>
                            <a:schemeClr val="lt1"/>
                          </a:solidFill>
                          <a:latin typeface="Raleway"/>
                          <a:ea typeface="+mn-ea"/>
                          <a:cs typeface="Raleway"/>
                        </a:rPr>
                        <a:t> contribution </a:t>
                      </a:r>
                      <a:r>
                        <a:rPr lang="en-US" sz="1000" b="1" i="0" u="none" strike="noStrike" kern="1200" spc="300" baseline="0" dirty="0" err="1" smtClean="0">
                          <a:solidFill>
                            <a:schemeClr val="lt1"/>
                          </a:solidFill>
                          <a:latin typeface="Raleway"/>
                          <a:ea typeface="+mn-ea"/>
                          <a:cs typeface="Raleway"/>
                        </a:rPr>
                        <a:t>réduite</a:t>
                      </a:r>
                      <a:r>
                        <a:rPr lang="en-US" sz="1000" b="1" i="0" u="none" strike="noStrike" kern="1200" spc="300" baseline="0" dirty="0" smtClean="0">
                          <a:solidFill>
                            <a:schemeClr val="lt1"/>
                          </a:solidFill>
                          <a:latin typeface="Raleway"/>
                          <a:ea typeface="+mn-ea"/>
                          <a:cs typeface="Raleway"/>
                        </a:rPr>
                        <a:t> (CPE, </a:t>
                      </a:r>
                      <a:r>
                        <a:rPr lang="en-US" sz="1000" b="1" i="0" u="none" strike="noStrike" kern="1200" spc="300" baseline="0" dirty="0" err="1" smtClean="0">
                          <a:solidFill>
                            <a:schemeClr val="lt1"/>
                          </a:solidFill>
                          <a:latin typeface="Raleway"/>
                          <a:ea typeface="+mn-ea"/>
                          <a:cs typeface="Raleway"/>
                        </a:rPr>
                        <a:t>milieux</a:t>
                      </a:r>
                      <a:r>
                        <a:rPr lang="en-US" sz="1000" b="1" i="0" u="none" strike="noStrike" kern="1200" spc="300" baseline="0" dirty="0" smtClean="0">
                          <a:solidFill>
                            <a:schemeClr val="lt1"/>
                          </a:solidFill>
                          <a:latin typeface="Raleway"/>
                          <a:ea typeface="+mn-ea"/>
                          <a:cs typeface="Raleway"/>
                        </a:rPr>
                        <a:t> </a:t>
                      </a:r>
                      <a:r>
                        <a:rPr lang="en-US" sz="1000" b="1" i="0" u="none" strike="noStrike" kern="1200" spc="300" baseline="0" dirty="0" err="1" smtClean="0">
                          <a:solidFill>
                            <a:schemeClr val="lt1"/>
                          </a:solidFill>
                          <a:latin typeface="Raleway"/>
                          <a:ea typeface="+mn-ea"/>
                          <a:cs typeface="Raleway"/>
                        </a:rPr>
                        <a:t>familiaux</a:t>
                      </a:r>
                      <a:r>
                        <a:rPr lang="en-US" sz="1000" b="1" i="0" u="none" strike="noStrike" kern="1200" spc="300" baseline="0" dirty="0" smtClean="0">
                          <a:solidFill>
                            <a:schemeClr val="lt1"/>
                          </a:solidFill>
                          <a:latin typeface="Raleway"/>
                          <a:ea typeface="+mn-ea"/>
                          <a:cs typeface="Raleway"/>
                        </a:rPr>
                        <a:t>, </a:t>
                      </a:r>
                      <a:r>
                        <a:rPr lang="en-US" sz="1000" b="1" i="0" u="none" strike="noStrike" kern="1200" spc="300" baseline="0" dirty="0" err="1" smtClean="0">
                          <a:solidFill>
                            <a:schemeClr val="lt1"/>
                          </a:solidFill>
                          <a:latin typeface="Raleway"/>
                          <a:ea typeface="+mn-ea"/>
                          <a:cs typeface="Raleway"/>
                        </a:rPr>
                        <a:t>garderies</a:t>
                      </a:r>
                      <a:r>
                        <a:rPr lang="en-US" sz="1000" b="1" i="0" u="none" strike="noStrike" kern="1200" spc="300" baseline="0" dirty="0" smtClean="0">
                          <a:solidFill>
                            <a:schemeClr val="lt1"/>
                          </a:solidFill>
                          <a:latin typeface="Raleway"/>
                          <a:ea typeface="+mn-ea"/>
                          <a:cs typeface="Raleway"/>
                        </a:rPr>
                        <a:t> </a:t>
                      </a:r>
                      <a:r>
                        <a:rPr lang="en-US" sz="1000" b="1" i="0" u="none" strike="noStrike" kern="1200" spc="300" baseline="0" dirty="0" err="1" smtClean="0">
                          <a:solidFill>
                            <a:schemeClr val="lt1"/>
                          </a:solidFill>
                          <a:latin typeface="Raleway"/>
                          <a:ea typeface="+mn-ea"/>
                          <a:cs typeface="Raleway"/>
                        </a:rPr>
                        <a:t>subventionnées</a:t>
                      </a:r>
                      <a:r>
                        <a:rPr lang="en-US" sz="1000" b="1" i="0" u="none" strike="noStrike" kern="1200" spc="300" baseline="0" dirty="0" smtClean="0">
                          <a:solidFill>
                            <a:schemeClr val="lt1"/>
                          </a:solidFill>
                          <a:latin typeface="Raleway"/>
                          <a:ea typeface="+mn-ea"/>
                          <a:cs typeface="Raleway"/>
                        </a:rPr>
                        <a:t>) </a:t>
                      </a:r>
                    </a:p>
                    <a:p>
                      <a:pPr rtl="0"/>
                      <a:r>
                        <a:rPr lang="fr-FR" sz="1000" b="1" i="1" u="none" strike="noStrike" kern="1200" baseline="0" dirty="0" smtClean="0">
                          <a:solidFill>
                            <a:schemeClr val="lt1"/>
                          </a:solidFill>
                          <a:latin typeface="Raleway"/>
                          <a:ea typeface="+mn-ea"/>
                          <a:cs typeface="Raleway"/>
                        </a:rPr>
                        <a:t>31 décembre 2017</a:t>
                      </a:r>
                    </a:p>
                  </a:txBody>
                  <a:tcPr>
                    <a:lnL w="6350" cap="flat" cmpd="sng" algn="ctr">
                      <a:solidFill>
                        <a:srgbClr val="BE605A"/>
                      </a:solid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solidFill>
                      <a:srgbClr val="CD5A56"/>
                    </a:solidFill>
                  </a:tcPr>
                </a:tc>
                <a:tc>
                  <a:txBody>
                    <a:bodyPr/>
                    <a:lstStyle/>
                    <a:p>
                      <a:pPr marL="0" marR="0" indent="0" algn="l" defTabSz="457200" rtl="0" eaLnBrk="1" fontAlgn="auto" latinLnBrk="0" hangingPunct="1">
                        <a:lnSpc>
                          <a:spcPct val="110000"/>
                        </a:lnSpc>
                        <a:spcBef>
                          <a:spcPts val="0"/>
                        </a:spcBef>
                        <a:spcAft>
                          <a:spcPts val="600"/>
                        </a:spcAft>
                        <a:buClrTx/>
                        <a:buSzTx/>
                        <a:buFontTx/>
                        <a:buNone/>
                        <a:tabLst/>
                        <a:defRPr/>
                      </a:pPr>
                      <a:r>
                        <a:rPr lang="en-US" sz="1000" b="1" i="0" u="none" strike="noStrike" kern="1200" baseline="0" dirty="0" smtClean="0">
                          <a:solidFill>
                            <a:schemeClr val="lt1"/>
                          </a:solidFill>
                          <a:latin typeface="Raleway"/>
                          <a:ea typeface="+mn-ea"/>
                          <a:cs typeface="Raleway"/>
                        </a:rPr>
                        <a:t>Places </a:t>
                      </a:r>
                      <a:r>
                        <a:rPr lang="en-US" sz="1000" b="1" i="0" u="none" strike="noStrike" kern="1200" baseline="0" dirty="0" err="1" smtClean="0">
                          <a:solidFill>
                            <a:schemeClr val="lt1"/>
                          </a:solidFill>
                          <a:latin typeface="Raleway"/>
                          <a:ea typeface="+mn-ea"/>
                          <a:cs typeface="Raleway"/>
                        </a:rPr>
                        <a:t>dans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smtClean="0">
                          <a:solidFill>
                            <a:schemeClr val="lt1"/>
                          </a:solidFill>
                          <a:latin typeface="Raleway"/>
                          <a:ea typeface="+mn-ea"/>
                          <a:cs typeface="Raleway"/>
                        </a:rPr>
                        <a:t>les </a:t>
                      </a:r>
                      <a:r>
                        <a:rPr lang="en-US" sz="1000" b="1" i="0" u="none" strike="noStrike" kern="1200" baseline="0" dirty="0" err="1" smtClean="0">
                          <a:solidFill>
                            <a:schemeClr val="lt1"/>
                          </a:solidFill>
                          <a:latin typeface="Raleway"/>
                          <a:ea typeface="+mn-ea"/>
                          <a:cs typeface="Raleway"/>
                        </a:rPr>
                        <a:t>garderies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smtClean="0">
                          <a:solidFill>
                            <a:schemeClr val="lt1"/>
                          </a:solidFill>
                          <a:latin typeface="Raleway"/>
                          <a:ea typeface="+mn-ea"/>
                          <a:cs typeface="Raleway"/>
                        </a:rPr>
                        <a:t>non </a:t>
                      </a:r>
                      <a:r>
                        <a:rPr lang="en-US" sz="1000" b="1" i="0" u="none" strike="noStrike" kern="1200" baseline="0" dirty="0" err="1" smtClean="0">
                          <a:solidFill>
                            <a:schemeClr val="lt1"/>
                          </a:solidFill>
                          <a:latin typeface="Raleway"/>
                          <a:ea typeface="+mn-ea"/>
                          <a:cs typeface="Raleway"/>
                        </a:rPr>
                        <a:t>subventionnées</a:t>
                      </a:r>
                      <a:r>
                        <a:rPr lang="en-US" sz="1000" b="1" i="0" u="none" strike="noStrike" kern="1200" baseline="0" dirty="0" smtClean="0">
                          <a:solidFill>
                            <a:schemeClr val="lt1"/>
                          </a:solidFill>
                          <a:latin typeface="Raleway"/>
                          <a:ea typeface="+mn-ea"/>
                          <a:cs typeface="Raleway"/>
                        </a:rPr>
                        <a:t> </a:t>
                      </a:r>
                    </a:p>
                    <a:p>
                      <a:pPr rtl="0"/>
                      <a:r>
                        <a:rPr lang="fr-FR" sz="1000" b="1" i="1" u="none" strike="noStrike" kern="1200" baseline="0" dirty="0" smtClean="0">
                          <a:solidFill>
                            <a:schemeClr val="lt1"/>
                          </a:solidFill>
                          <a:latin typeface="Raleway"/>
                          <a:ea typeface="+mn-ea"/>
                          <a:cs typeface="Raleway"/>
                        </a:rPr>
                        <a:t>31 décembre 2017</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000" b="1" i="0" u="none" strike="noStrike" kern="1200" baseline="0" dirty="0" smtClean="0">
                        <a:solidFill>
                          <a:schemeClr val="lt1"/>
                        </a:solidFill>
                        <a:latin typeface="Raleway Medium"/>
                        <a:ea typeface="+mn-ea"/>
                        <a:cs typeface="Raleway Medium"/>
                      </a:endParaRPr>
                    </a:p>
                  </a:txBody>
                  <a:tcPr>
                    <a:lnL w="6350" cap="flat" cmpd="sng" algn="ctr">
                      <a:solidFill>
                        <a:prstClr val="white"/>
                      </a:solid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solidFill>
                      <a:srgbClr val="CD5A56"/>
                    </a:solidFill>
                  </a:tcPr>
                </a:tc>
                <a:tc>
                  <a:txBody>
                    <a:bodyPr/>
                    <a:lstStyle/>
                    <a:p>
                      <a:pPr rtl="0">
                        <a:spcAft>
                          <a:spcPts val="600"/>
                        </a:spcAft>
                      </a:pPr>
                      <a:r>
                        <a:rPr lang="en-US" sz="1000" b="1" i="0" u="none" strike="noStrike" kern="1200" baseline="0" dirty="0" err="1" smtClean="0">
                          <a:solidFill>
                            <a:schemeClr val="lt1"/>
                          </a:solidFill>
                          <a:latin typeface="Raleway"/>
                          <a:ea typeface="+mn-ea"/>
                          <a:cs typeface="Raleway"/>
                        </a:rPr>
                        <a:t>Enfants</a:t>
                      </a:r>
                      <a:r>
                        <a:rPr lang="en-US" sz="1000" b="1" i="0" u="none" strike="noStrike" kern="1200" baseline="0" dirty="0" smtClean="0">
                          <a:solidFill>
                            <a:schemeClr val="lt1"/>
                          </a:solidFill>
                          <a:latin typeface="Raleway"/>
                          <a:ea typeface="+mn-ea"/>
                          <a:cs typeface="Raleway"/>
                        </a:rPr>
                        <a:t> </a:t>
                      </a:r>
                      <a:r>
                        <a:rPr lang="en-US" sz="1000" b="1" i="0" u="none" strike="noStrike" kern="1200" baseline="0" dirty="0" err="1" smtClean="0">
                          <a:solidFill>
                            <a:schemeClr val="lt1"/>
                          </a:solidFill>
                          <a:latin typeface="Raleway"/>
                          <a:ea typeface="+mn-ea"/>
                          <a:cs typeface="Raleway"/>
                        </a:rPr>
                        <a:t>dans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une</a:t>
                      </a:r>
                      <a:r>
                        <a:rPr lang="en-US" sz="1000" b="1" i="0" u="none" strike="noStrike" kern="1200" baseline="0" dirty="0" smtClean="0">
                          <a:solidFill>
                            <a:schemeClr val="lt1"/>
                          </a:solidFill>
                          <a:latin typeface="Raleway"/>
                          <a:ea typeface="+mn-ea"/>
                          <a:cs typeface="Raleway"/>
                        </a:rPr>
                        <a:t> </a:t>
                      </a:r>
                      <a:r>
                        <a:rPr lang="en-US" sz="1000" b="1" i="0" u="none" strike="noStrike" kern="1200" baseline="0" dirty="0" err="1" smtClean="0">
                          <a:solidFill>
                            <a:schemeClr val="lt1"/>
                          </a:solidFill>
                          <a:latin typeface="Raleway"/>
                          <a:ea typeface="+mn-ea"/>
                          <a:cs typeface="Raleway"/>
                        </a:rPr>
                        <a:t>classe</a:t>
                      </a:r>
                      <a:r>
                        <a:rPr lang="en-US" sz="1000" b="1" i="0" u="none" strike="noStrike" kern="1200" baseline="0" dirty="0" smtClean="0">
                          <a:solidFill>
                            <a:schemeClr val="lt1"/>
                          </a:solidFill>
                          <a:latin typeface="Raleway"/>
                          <a:ea typeface="+mn-ea"/>
                          <a:cs typeface="Raleway"/>
                        </a:rPr>
                        <a:t> de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maternelle</a:t>
                      </a:r>
                      <a:r>
                        <a:rPr lang="en-US" sz="1000" b="1" i="0" u="none" strike="noStrike" kern="1200" baseline="0" dirty="0" smtClean="0">
                          <a:solidFill>
                            <a:schemeClr val="lt1"/>
                          </a:solidFill>
                          <a:latin typeface="Raleway"/>
                          <a:ea typeface="+mn-ea"/>
                          <a:cs typeface="Raleway"/>
                        </a:rPr>
                        <a:t> 4 </a:t>
                      </a:r>
                      <a:r>
                        <a:rPr lang="en-US" sz="1000" b="1" i="0" u="none" strike="noStrike" kern="1200" baseline="0" dirty="0" err="1" smtClean="0">
                          <a:solidFill>
                            <a:schemeClr val="lt1"/>
                          </a:solidFill>
                          <a:latin typeface="Raleway"/>
                          <a:ea typeface="+mn-ea"/>
                          <a:cs typeface="Raleway"/>
                        </a:rPr>
                        <a:t>ans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à</a:t>
                      </a:r>
                      <a:r>
                        <a:rPr lang="en-US" sz="1000" b="1" i="0" u="none" strike="noStrike" kern="1200" baseline="0" dirty="0" smtClean="0">
                          <a:solidFill>
                            <a:schemeClr val="lt1"/>
                          </a:solidFill>
                          <a:latin typeface="Raleway"/>
                          <a:ea typeface="+mn-ea"/>
                          <a:cs typeface="Raleway"/>
                        </a:rPr>
                        <a:t> temps </a:t>
                      </a:r>
                      <a:r>
                        <a:rPr lang="en-US" sz="1000" b="1" i="0" u="none" strike="noStrike" kern="1200" baseline="0" dirty="0" err="1" smtClean="0">
                          <a:solidFill>
                            <a:schemeClr val="lt1"/>
                          </a:solidFill>
                          <a:latin typeface="Raleway"/>
                          <a:ea typeface="+mn-ea"/>
                          <a:cs typeface="Raleway"/>
                        </a:rPr>
                        <a:t>plein</a:t>
                      </a:r>
                      <a:r>
                        <a:rPr lang="en-US" sz="1000" b="1" i="0" u="none" strike="noStrike" kern="1200" baseline="0" dirty="0" smtClean="0">
                          <a:solidFill>
                            <a:schemeClr val="lt1"/>
                          </a:solidFill>
                          <a:latin typeface="Raleway"/>
                          <a:ea typeface="+mn-ea"/>
                          <a:cs typeface="Raleway"/>
                        </a:rPr>
                        <a:t> </a:t>
                      </a:r>
                    </a:p>
                    <a:p>
                      <a:pPr rtl="0"/>
                      <a:r>
                        <a:rPr lang="is-IS" sz="1000" b="1" i="1" u="none" strike="noStrike" kern="1200" baseline="0" dirty="0" smtClean="0">
                          <a:solidFill>
                            <a:schemeClr val="lt1"/>
                          </a:solidFill>
                          <a:latin typeface="Raleway"/>
                          <a:ea typeface="+mn-ea"/>
                          <a:cs typeface="Raleway"/>
                        </a:rPr>
                        <a:t>2016-2017</a:t>
                      </a:r>
                    </a:p>
                  </a:txBody>
                  <a:tcPr>
                    <a:lnL w="6350" cap="flat" cmpd="sng" algn="ctr">
                      <a:solidFill>
                        <a:prstClr val="white"/>
                      </a:solidFill>
                      <a:prstDash val="solid"/>
                      <a:round/>
                      <a:headEnd type="none" w="med" len="med"/>
                      <a:tailEnd type="none" w="med" len="med"/>
                    </a:lnL>
                    <a:lnR w="6350" cap="flat" cmpd="sng" algn="ctr">
                      <a:solidFill>
                        <a:prstClr val="white"/>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solidFill>
                      <a:srgbClr val="CD5A56"/>
                    </a:solidFill>
                  </a:tcPr>
                </a:tc>
                <a:tc>
                  <a:txBody>
                    <a:bodyPr/>
                    <a:lstStyle/>
                    <a:p>
                      <a:pPr rtl="0">
                        <a:spcAft>
                          <a:spcPts val="600"/>
                        </a:spcAft>
                      </a:pPr>
                      <a:r>
                        <a:rPr lang="en-US" sz="1000" b="1" i="0" u="none" strike="noStrike" kern="1200" baseline="0" dirty="0" err="1" smtClean="0">
                          <a:solidFill>
                            <a:schemeClr val="lt1"/>
                          </a:solidFill>
                          <a:latin typeface="Raleway"/>
                          <a:ea typeface="+mn-ea"/>
                          <a:cs typeface="Raleway"/>
                        </a:rPr>
                        <a:t>Enfants</a:t>
                      </a:r>
                      <a:r>
                        <a:rPr lang="en-US" sz="1000" b="1" i="0" u="none" strike="noStrike" kern="1200" baseline="0" dirty="0" smtClean="0">
                          <a:solidFill>
                            <a:schemeClr val="lt1"/>
                          </a:solidFill>
                          <a:latin typeface="Raleway"/>
                          <a:ea typeface="+mn-ea"/>
                          <a:cs typeface="Raleway"/>
                        </a:rPr>
                        <a:t> </a:t>
                      </a:r>
                      <a:r>
                        <a:rPr lang="en-US" sz="1000" b="1" i="0" u="none" strike="noStrike" kern="1200" baseline="0" dirty="0" err="1" smtClean="0">
                          <a:solidFill>
                            <a:schemeClr val="lt1"/>
                          </a:solidFill>
                          <a:latin typeface="Raleway"/>
                          <a:ea typeface="+mn-ea"/>
                          <a:cs typeface="Raleway"/>
                        </a:rPr>
                        <a:t>dans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une</a:t>
                      </a:r>
                      <a:r>
                        <a:rPr lang="en-US" sz="1000" b="1" i="0" u="none" strike="noStrike" kern="1200" baseline="0" dirty="0" smtClean="0">
                          <a:solidFill>
                            <a:schemeClr val="lt1"/>
                          </a:solidFill>
                          <a:latin typeface="Raleway"/>
                          <a:ea typeface="+mn-ea"/>
                          <a:cs typeface="Raleway"/>
                        </a:rPr>
                        <a:t> </a:t>
                      </a:r>
                      <a:r>
                        <a:rPr lang="en-US" sz="1000" b="1" i="0" u="none" strike="noStrike" kern="1200" baseline="0" dirty="0" err="1" smtClean="0">
                          <a:solidFill>
                            <a:schemeClr val="lt1"/>
                          </a:solidFill>
                          <a:latin typeface="Raleway"/>
                          <a:ea typeface="+mn-ea"/>
                          <a:cs typeface="Raleway"/>
                        </a:rPr>
                        <a:t>classe</a:t>
                      </a:r>
                      <a:r>
                        <a:rPr lang="en-US" sz="1000" b="1" i="0" u="none" strike="noStrike" kern="1200" baseline="0" dirty="0" smtClean="0">
                          <a:solidFill>
                            <a:schemeClr val="lt1"/>
                          </a:solidFill>
                          <a:latin typeface="Raleway"/>
                          <a:ea typeface="+mn-ea"/>
                          <a:cs typeface="Raleway"/>
                        </a:rPr>
                        <a:t> de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maternelle</a:t>
                      </a:r>
                      <a:r>
                        <a:rPr lang="en-US" sz="1000" b="1" i="0" u="none" strike="noStrike" kern="1200" baseline="0" dirty="0" smtClean="0">
                          <a:solidFill>
                            <a:schemeClr val="lt1"/>
                          </a:solidFill>
                          <a:latin typeface="Raleway"/>
                          <a:ea typeface="+mn-ea"/>
                          <a:cs typeface="Raleway"/>
                        </a:rPr>
                        <a:t> 4 </a:t>
                      </a:r>
                      <a:r>
                        <a:rPr lang="en-US" sz="1000" b="1" i="0" u="none" strike="noStrike" kern="1200" baseline="0" dirty="0" err="1" smtClean="0">
                          <a:solidFill>
                            <a:schemeClr val="lt1"/>
                          </a:solidFill>
                          <a:latin typeface="Raleway"/>
                          <a:ea typeface="+mn-ea"/>
                          <a:cs typeface="Raleway"/>
                        </a:rPr>
                        <a:t>ans</a:t>
                      </a:r>
                      <a:r>
                        <a:rPr lang="en-US" sz="1000" b="1" i="0" u="none" strike="noStrike" kern="1200" baseline="0" dirty="0" smtClean="0">
                          <a:solidFill>
                            <a:schemeClr val="lt1"/>
                          </a:solidFill>
                          <a:latin typeface="Raleway"/>
                          <a:ea typeface="+mn-ea"/>
                          <a:cs typeface="Raleway"/>
                        </a:rPr>
                        <a:t> </a:t>
                      </a:r>
                      <a:br>
                        <a:rPr lang="en-US" sz="1000" b="1" i="0" u="none" strike="noStrike" kern="1200" baseline="0" dirty="0" smtClean="0">
                          <a:solidFill>
                            <a:schemeClr val="lt1"/>
                          </a:solidFill>
                          <a:latin typeface="Raleway"/>
                          <a:ea typeface="+mn-ea"/>
                          <a:cs typeface="Raleway"/>
                        </a:rPr>
                      </a:br>
                      <a:r>
                        <a:rPr lang="en-US" sz="1000" b="1" i="0" u="none" strike="noStrike" kern="1200" baseline="0" dirty="0" err="1" smtClean="0">
                          <a:solidFill>
                            <a:schemeClr val="lt1"/>
                          </a:solidFill>
                          <a:latin typeface="Raleway"/>
                          <a:ea typeface="+mn-ea"/>
                          <a:cs typeface="Raleway"/>
                        </a:rPr>
                        <a:t>à</a:t>
                      </a:r>
                      <a:r>
                        <a:rPr lang="en-US" sz="1000" b="1" i="0" u="none" strike="noStrike" kern="1200" baseline="0" dirty="0" smtClean="0">
                          <a:solidFill>
                            <a:schemeClr val="lt1"/>
                          </a:solidFill>
                          <a:latin typeface="Raleway"/>
                          <a:ea typeface="+mn-ea"/>
                          <a:cs typeface="Raleway"/>
                        </a:rPr>
                        <a:t> demi-temps  </a:t>
                      </a:r>
                    </a:p>
                    <a:p>
                      <a:pPr rtl="0"/>
                      <a:r>
                        <a:rPr lang="is-IS" sz="1000" b="1" i="1" u="none" strike="noStrike" kern="1200" baseline="0" dirty="0" smtClean="0">
                          <a:solidFill>
                            <a:schemeClr val="lt1"/>
                          </a:solidFill>
                          <a:latin typeface="Raleway"/>
                          <a:ea typeface="+mn-ea"/>
                          <a:cs typeface="Raleway"/>
                        </a:rPr>
                        <a:t>2016-2017</a:t>
                      </a:r>
                    </a:p>
                  </a:txBody>
                  <a:tcPr>
                    <a:lnL w="6350" cap="flat" cmpd="sng" algn="ctr">
                      <a:solidFill>
                        <a:prstClr val="white"/>
                      </a:solidFill>
                      <a:prstDash val="solid"/>
                      <a:round/>
                      <a:headEnd type="none" w="med" len="med"/>
                      <a:tailEnd type="none" w="med" len="med"/>
                    </a:lnL>
                    <a:lnR w="6350" cap="flat" cmpd="sng" algn="ctr">
                      <a:solidFill>
                        <a:srgbClr val="BE605A"/>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solidFill>
                      <a:srgbClr val="CD5A56"/>
                    </a:solidFill>
                  </a:tcPr>
                </a:tc>
              </a:tr>
              <a:tr h="43164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pl-PL" sz="1800" b="0" i="0" u="none" strike="noStrike" kern="1200" baseline="0" dirty="0" smtClean="0">
                          <a:solidFill>
                            <a:srgbClr val="484B49"/>
                          </a:solidFill>
                          <a:latin typeface="Raleway ExtraBold"/>
                          <a:ea typeface="+mn-ea"/>
                          <a:cs typeface="Raleway ExtraBold"/>
                        </a:rPr>
                        <a:t>233 291</a:t>
                      </a:r>
                    </a:p>
                  </a:txBody>
                  <a:tcPr>
                    <a:lnL w="6350" cap="flat" cmpd="sng" algn="ctr">
                      <a:solidFill>
                        <a:srgbClr val="BE605A"/>
                      </a:solidFill>
                      <a:prstDash val="solid"/>
                      <a:round/>
                      <a:headEnd type="none" w="med" len="med"/>
                      <a:tailEnd type="none" w="med" len="med"/>
                    </a:lnL>
                    <a:lnR w="6350" cap="flat" cmpd="sng" algn="ctr">
                      <a:solidFill>
                        <a:srgbClr val="BE605A"/>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pl-PL" sz="1800" b="0" i="0" u="none" strike="noStrike" kern="1200" baseline="0" dirty="0" smtClean="0">
                          <a:solidFill>
                            <a:srgbClr val="484B49"/>
                          </a:solidFill>
                          <a:latin typeface="Raleway ExtraBold"/>
                          <a:ea typeface="+mn-ea"/>
                          <a:cs typeface="Raleway ExtraBold"/>
                        </a:rPr>
                        <a:t>65 782</a:t>
                      </a:r>
                    </a:p>
                  </a:txBody>
                  <a:tcPr>
                    <a:lnL w="6350" cap="flat" cmpd="sng" algn="ctr">
                      <a:solidFill>
                        <a:srgbClr val="BE605A"/>
                      </a:solidFill>
                      <a:prstDash val="solid"/>
                      <a:round/>
                      <a:headEnd type="none" w="med" len="med"/>
                      <a:tailEnd type="none" w="med" len="med"/>
                    </a:lnL>
                    <a:lnR w="6350" cap="flat" cmpd="sng" algn="ctr">
                      <a:solidFill>
                        <a:srgbClr val="BE605A"/>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pl-PL" sz="1800" b="0" i="0" u="none" strike="noStrike" kern="1200" baseline="0" dirty="0" smtClean="0">
                          <a:solidFill>
                            <a:srgbClr val="484B49"/>
                          </a:solidFill>
                          <a:latin typeface="Raleway ExtraBold"/>
                          <a:ea typeface="+mn-ea"/>
                          <a:cs typeface="Raleway ExtraBold"/>
                        </a:rPr>
                        <a:t>2 256</a:t>
                      </a:r>
                      <a:r>
                        <a:rPr lang="pl-PL" sz="1800" b="0" i="0" u="none" strike="noStrike" kern="1200" baseline="30000" dirty="0" smtClean="0">
                          <a:solidFill>
                            <a:srgbClr val="484B49"/>
                          </a:solidFill>
                          <a:latin typeface="Raleway"/>
                          <a:ea typeface="+mn-ea"/>
                          <a:cs typeface="Raleway"/>
                        </a:rPr>
                        <a:t>p</a:t>
                      </a:r>
                    </a:p>
                  </a:txBody>
                  <a:tcPr>
                    <a:lnL w="6350" cap="flat" cmpd="sng" algn="ctr">
                      <a:solidFill>
                        <a:srgbClr val="BE605A"/>
                      </a:solidFill>
                      <a:prstDash val="solid"/>
                      <a:round/>
                      <a:headEnd type="none" w="med" len="med"/>
                      <a:tailEnd type="none" w="med" len="med"/>
                    </a:lnL>
                    <a:lnR w="6350" cap="flat" cmpd="sng" algn="ctr">
                      <a:solidFill>
                        <a:srgbClr val="BE605A"/>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no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pl-PL" sz="1800" b="0" i="0" u="none" strike="noStrike" kern="1200" baseline="0" dirty="0" smtClean="0">
                          <a:solidFill>
                            <a:srgbClr val="484B49"/>
                          </a:solidFill>
                          <a:latin typeface="Raleway ExtraBold"/>
                          <a:ea typeface="+mn-ea"/>
                          <a:cs typeface="Raleway ExtraBold"/>
                        </a:rPr>
                        <a:t>65 782</a:t>
                      </a:r>
                    </a:p>
                  </a:txBody>
                  <a:tcPr>
                    <a:lnL w="6350" cap="flat" cmpd="sng" algn="ctr">
                      <a:solidFill>
                        <a:srgbClr val="BE605A"/>
                      </a:solidFill>
                      <a:prstDash val="solid"/>
                      <a:round/>
                      <a:headEnd type="none" w="med" len="med"/>
                      <a:tailEnd type="none" w="med" len="med"/>
                    </a:lnL>
                    <a:lnR w="6350" cap="flat" cmpd="sng" algn="ctr">
                      <a:solidFill>
                        <a:srgbClr val="BE605A"/>
                      </a:solidFill>
                      <a:prstDash val="solid"/>
                      <a:round/>
                      <a:headEnd type="none" w="med" len="med"/>
                      <a:tailEnd type="none" w="med" len="med"/>
                    </a:lnR>
                    <a:lnT w="6350" cap="flat" cmpd="sng" algn="ctr">
                      <a:solidFill>
                        <a:srgbClr val="BE605A"/>
                      </a:solidFill>
                      <a:prstDash val="solid"/>
                      <a:round/>
                      <a:headEnd type="none" w="med" len="med"/>
                      <a:tailEnd type="none" w="med" len="med"/>
                    </a:lnT>
                    <a:lnB w="6350" cap="flat" cmpd="sng" algn="ctr">
                      <a:solidFill>
                        <a:srgbClr val="BE605A"/>
                      </a:solidFill>
                      <a:prstDash val="solid"/>
                      <a:round/>
                      <a:headEnd type="none" w="med" len="med"/>
                      <a:tailEnd type="none" w="med" len="med"/>
                    </a:lnB>
                    <a:noFill/>
                  </a:tcPr>
                </a:tc>
              </a:tr>
            </a:tbl>
          </a:graphicData>
        </a:graphic>
      </p:graphicFrame>
      <p:sp>
        <p:nvSpPr>
          <p:cNvPr id="12" name="TextBox 11"/>
          <p:cNvSpPr txBox="1"/>
          <p:nvPr/>
        </p:nvSpPr>
        <p:spPr>
          <a:xfrm>
            <a:off x="1702134" y="1183200"/>
            <a:ext cx="4255321" cy="830997"/>
          </a:xfrm>
          <a:prstGeom prst="rect">
            <a:avLst/>
          </a:prstGeom>
          <a:noFill/>
        </p:spPr>
        <p:txBody>
          <a:bodyPr wrap="square" rtlCol="0">
            <a:spAutoFit/>
          </a:bodyPr>
          <a:lstStyle/>
          <a:p>
            <a:r>
              <a:rPr lang="en-US" sz="1600" dirty="0" err="1" smtClean="0">
                <a:solidFill>
                  <a:srgbClr val="484B49"/>
                </a:solidFill>
                <a:latin typeface="Raleway ExtraBold"/>
                <a:cs typeface="Raleway ExtraBold"/>
              </a:rPr>
              <a:t>Nombre</a:t>
            </a:r>
            <a:r>
              <a:rPr lang="en-US" sz="1600" dirty="0" smtClean="0">
                <a:solidFill>
                  <a:srgbClr val="484B49"/>
                </a:solidFill>
                <a:latin typeface="Raleway ExtraBold"/>
                <a:cs typeface="Raleway ExtraBold"/>
              </a:rPr>
              <a:t> de places </a:t>
            </a:r>
            <a:r>
              <a:rPr lang="en-US" sz="1600" dirty="0" err="1" smtClean="0">
                <a:solidFill>
                  <a:srgbClr val="484B49"/>
                </a:solidFill>
                <a:latin typeface="Raleway ExtraBold"/>
                <a:cs typeface="Raleway ExtraBold"/>
              </a:rPr>
              <a:t>disponibles</a:t>
            </a:r>
            <a:r>
              <a:rPr lang="en-US" sz="1600" dirty="0" smtClean="0">
                <a:solidFill>
                  <a:srgbClr val="484B49"/>
                </a:solidFill>
                <a:latin typeface="Raleway ExtraBold"/>
                <a:cs typeface="Raleway ExtraBold"/>
              </a:rPr>
              <a:t> </a:t>
            </a:r>
            <a:br>
              <a:rPr lang="en-US" sz="1600" dirty="0" smtClean="0">
                <a:solidFill>
                  <a:srgbClr val="484B49"/>
                </a:solidFill>
                <a:latin typeface="Raleway ExtraBold"/>
                <a:cs typeface="Raleway ExtraBold"/>
              </a:rPr>
            </a:br>
            <a:r>
              <a:rPr lang="en-US" sz="1600" dirty="0" smtClean="0">
                <a:solidFill>
                  <a:srgbClr val="484B49"/>
                </a:solidFill>
                <a:latin typeface="Raleway ExtraBold"/>
                <a:cs typeface="Raleway ExtraBold"/>
              </a:rPr>
              <a:t>en service </a:t>
            </a:r>
            <a:r>
              <a:rPr lang="en-US" sz="1600" dirty="0" err="1" smtClean="0">
                <a:solidFill>
                  <a:srgbClr val="484B49"/>
                </a:solidFill>
                <a:latin typeface="Raleway ExtraBold"/>
                <a:cs typeface="Raleway ExtraBold"/>
              </a:rPr>
              <a:t>éducatif</a:t>
            </a:r>
            <a:r>
              <a:rPr lang="en-US" sz="1600" dirty="0" smtClean="0">
                <a:solidFill>
                  <a:srgbClr val="484B49"/>
                </a:solidFill>
                <a:latin typeface="Raleway ExtraBold"/>
                <a:cs typeface="Raleway ExtraBold"/>
              </a:rPr>
              <a:t> </a:t>
            </a:r>
            <a:r>
              <a:rPr lang="en-US" sz="1600" dirty="0" err="1" smtClean="0">
                <a:solidFill>
                  <a:srgbClr val="484B49"/>
                </a:solidFill>
                <a:latin typeface="Raleway ExtraBold"/>
                <a:cs typeface="Raleway ExtraBold"/>
              </a:rPr>
              <a:t>à</a:t>
            </a:r>
            <a:r>
              <a:rPr lang="en-US" sz="1600" dirty="0" smtClean="0">
                <a:solidFill>
                  <a:srgbClr val="484B49"/>
                </a:solidFill>
                <a:latin typeface="Raleway ExtraBold"/>
                <a:cs typeface="Raleway ExtraBold"/>
              </a:rPr>
              <a:t> la petite </a:t>
            </a:r>
            <a:r>
              <a:rPr lang="en-US" sz="1600" dirty="0" err="1" smtClean="0">
                <a:solidFill>
                  <a:srgbClr val="484B49"/>
                </a:solidFill>
                <a:latin typeface="Raleway ExtraBold"/>
                <a:cs typeface="Raleway ExtraBold"/>
              </a:rPr>
              <a:t>enfance</a:t>
            </a:r>
            <a:r>
              <a:rPr lang="en-US" sz="1600" dirty="0" smtClean="0">
                <a:solidFill>
                  <a:srgbClr val="484B49"/>
                </a:solidFill>
                <a:latin typeface="Raleway ExtraBold"/>
                <a:cs typeface="Raleway ExtraBold"/>
              </a:rPr>
              <a:t> pour les </a:t>
            </a:r>
            <a:r>
              <a:rPr lang="en-US" sz="1600" dirty="0" err="1" smtClean="0">
                <a:solidFill>
                  <a:srgbClr val="484B49"/>
                </a:solidFill>
                <a:latin typeface="Raleway ExtraBold"/>
                <a:cs typeface="Raleway ExtraBold"/>
              </a:rPr>
              <a:t>familles</a:t>
            </a:r>
            <a:r>
              <a:rPr lang="en-US" sz="1600" dirty="0" smtClean="0">
                <a:solidFill>
                  <a:srgbClr val="484B49"/>
                </a:solidFill>
                <a:latin typeface="Raleway ExtraBold"/>
                <a:cs typeface="Raleway ExtraBold"/>
              </a:rPr>
              <a:t> </a:t>
            </a:r>
            <a:r>
              <a:rPr lang="en-US" sz="1600" dirty="0" err="1" smtClean="0">
                <a:solidFill>
                  <a:srgbClr val="484B49"/>
                </a:solidFill>
                <a:latin typeface="Raleway ExtraBold"/>
                <a:cs typeface="Raleway ExtraBold"/>
              </a:rPr>
              <a:t>québécoises</a:t>
            </a:r>
            <a:endParaRPr lang="en-US" sz="1600" dirty="0">
              <a:solidFill>
                <a:srgbClr val="484B49"/>
              </a:solidFill>
              <a:latin typeface="Raleway ExtraBold"/>
              <a:cs typeface="Raleway ExtraBold"/>
            </a:endParaRPr>
          </a:p>
        </p:txBody>
      </p:sp>
      <p:sp>
        <p:nvSpPr>
          <p:cNvPr id="13" name="TextBox 12"/>
          <p:cNvSpPr txBox="1"/>
          <p:nvPr/>
        </p:nvSpPr>
        <p:spPr>
          <a:xfrm>
            <a:off x="1715499" y="3765395"/>
            <a:ext cx="4113006" cy="215444"/>
          </a:xfrm>
          <a:prstGeom prst="rect">
            <a:avLst/>
          </a:prstGeom>
          <a:noFill/>
        </p:spPr>
        <p:txBody>
          <a:bodyPr wrap="square" rtlCol="0">
            <a:spAutoFit/>
          </a:bodyPr>
          <a:lstStyle/>
          <a:p>
            <a:r>
              <a:rPr lang="en-US" sz="800" dirty="0" smtClean="0">
                <a:latin typeface="Raleway"/>
                <a:cs typeface="Raleway"/>
              </a:rPr>
              <a:t>p : </a:t>
            </a:r>
            <a:r>
              <a:rPr lang="en-US" sz="800" dirty="0" err="1" smtClean="0">
                <a:latin typeface="Raleway"/>
                <a:cs typeface="Raleway"/>
              </a:rPr>
              <a:t>données</a:t>
            </a:r>
            <a:r>
              <a:rPr lang="en-US" sz="800" dirty="0" smtClean="0">
                <a:latin typeface="Raleway"/>
                <a:cs typeface="Raleway"/>
              </a:rPr>
              <a:t> </a:t>
            </a:r>
            <a:r>
              <a:rPr lang="en-US" sz="800" dirty="0" err="1" smtClean="0">
                <a:latin typeface="Raleway"/>
                <a:cs typeface="Raleway"/>
              </a:rPr>
              <a:t>provisoires</a:t>
            </a:r>
            <a:r>
              <a:rPr lang="en-US" sz="800" dirty="0" smtClean="0">
                <a:latin typeface="Raleway"/>
                <a:cs typeface="Raleway"/>
              </a:rPr>
              <a:t> pour 2016-2017</a:t>
            </a:r>
            <a:endParaRPr lang="en-US" sz="800" dirty="0">
              <a:latin typeface="Raleway"/>
              <a:cs typeface="Raleway"/>
            </a:endParaRPr>
          </a:p>
        </p:txBody>
      </p:sp>
      <p:pic>
        <p:nvPicPr>
          <p:cNvPr id="2" name="Picture 1" descr="D4-enfants.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1501" y="1498255"/>
            <a:ext cx="2011607" cy="794791"/>
          </a:xfrm>
          <a:prstGeom prst="rect">
            <a:avLst/>
          </a:prstGeom>
        </p:spPr>
      </p:pic>
      <p:pic>
        <p:nvPicPr>
          <p:cNvPr id="10" name="Picture 9"/>
          <p:cNvPicPr>
            <a:picLocks noChangeAspect="1"/>
          </p:cNvPicPr>
          <p:nvPr/>
        </p:nvPicPr>
        <p:blipFill>
          <a:blip r:embed="rId3"/>
          <a:stretch>
            <a:fillRect/>
          </a:stretch>
        </p:blipFill>
        <p:spPr>
          <a:xfrm>
            <a:off x="7763017" y="4768510"/>
            <a:ext cx="814028" cy="205217"/>
          </a:xfrm>
          <a:prstGeom prst="rect">
            <a:avLst/>
          </a:prstGeom>
        </p:spPr>
      </p:pic>
      <p:sp>
        <p:nvSpPr>
          <p:cNvPr id="14" name="TextBox 13"/>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355239384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6.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538" y="600075"/>
            <a:ext cx="7959507" cy="3952348"/>
          </a:xfrm>
          <a:prstGeom prst="rect">
            <a:avLst/>
          </a:prstGeom>
        </p:spPr>
      </p:pic>
      <p:sp>
        <p:nvSpPr>
          <p:cNvPr id="5" name="TextBox 4"/>
          <p:cNvSpPr txBox="1"/>
          <p:nvPr/>
        </p:nvSpPr>
        <p:spPr>
          <a:xfrm>
            <a:off x="929122" y="2274110"/>
            <a:ext cx="2551834" cy="1379865"/>
          </a:xfrm>
          <a:prstGeom prst="rect">
            <a:avLst/>
          </a:prstGeom>
          <a:noFill/>
        </p:spPr>
        <p:txBody>
          <a:bodyPr wrap="square" rtlCol="0">
            <a:spAutoFit/>
          </a:bodyPr>
          <a:lstStyle/>
          <a:p>
            <a:pPr>
              <a:lnSpc>
                <a:spcPct val="120000"/>
              </a:lnSpc>
            </a:pPr>
            <a:r>
              <a:rPr lang="en-US" sz="1000" dirty="0" smtClean="0">
                <a:solidFill>
                  <a:srgbClr val="484B49"/>
                </a:solidFill>
                <a:latin typeface="Raleway"/>
                <a:cs typeface="Raleway"/>
              </a:rPr>
              <a:t>En </a:t>
            </a:r>
            <a:r>
              <a:rPr lang="en-US" sz="1000" dirty="0">
                <a:solidFill>
                  <a:srgbClr val="484B49"/>
                </a:solidFill>
                <a:latin typeface="Raleway"/>
                <a:cs typeface="Raleway"/>
              </a:rPr>
              <a:t>2009, </a:t>
            </a:r>
            <a:r>
              <a:rPr lang="en-US" sz="1000" dirty="0" err="1">
                <a:solidFill>
                  <a:srgbClr val="484B49"/>
                </a:solidFill>
                <a:latin typeface="Raleway"/>
                <a:cs typeface="Raleway"/>
              </a:rPr>
              <a:t>une</a:t>
            </a:r>
            <a:r>
              <a:rPr lang="en-US" sz="1000" dirty="0">
                <a:solidFill>
                  <a:srgbClr val="484B49"/>
                </a:solidFill>
                <a:latin typeface="Raleway"/>
                <a:cs typeface="Raleway"/>
              </a:rPr>
              <a:t> </a:t>
            </a:r>
            <a:r>
              <a:rPr lang="en-US" sz="1000" dirty="0" err="1">
                <a:solidFill>
                  <a:srgbClr val="484B49"/>
                </a:solidFill>
                <a:latin typeface="Raleway"/>
                <a:cs typeface="Raleway"/>
              </a:rPr>
              <a:t>enquête</a:t>
            </a:r>
            <a:r>
              <a:rPr lang="en-US" sz="1000" dirty="0">
                <a:solidFill>
                  <a:srgbClr val="484B49"/>
                </a:solidFill>
                <a:latin typeface="Raleway"/>
                <a:cs typeface="Raleway"/>
              </a:rPr>
              <a:t> de </a:t>
            </a:r>
            <a:r>
              <a:rPr lang="en-US" sz="1000" dirty="0" err="1" smtClean="0">
                <a:solidFill>
                  <a:srgbClr val="484B49"/>
                </a:solidFill>
                <a:latin typeface="Raleway"/>
                <a:cs typeface="Raleway"/>
              </a:rPr>
              <a:t>l’Institut</a:t>
            </a:r>
            <a:r>
              <a:rPr lang="en-US" sz="1000" dirty="0" smtClean="0">
                <a:solidFill>
                  <a:srgbClr val="484B49"/>
                </a:solidFill>
                <a:latin typeface="Raleway"/>
                <a:cs typeface="Raleway"/>
              </a:rPr>
              <a:t> </a:t>
            </a:r>
            <a:br>
              <a:rPr lang="en-US" sz="1000" dirty="0" smtClean="0">
                <a:solidFill>
                  <a:srgbClr val="484B49"/>
                </a:solidFill>
                <a:latin typeface="Raleway"/>
                <a:cs typeface="Raleway"/>
              </a:rPr>
            </a:br>
            <a:r>
              <a:rPr lang="en-US" sz="1000" dirty="0" smtClean="0">
                <a:solidFill>
                  <a:srgbClr val="484B49"/>
                </a:solidFill>
                <a:latin typeface="Raleway"/>
                <a:cs typeface="Raleway"/>
              </a:rPr>
              <a:t>de </a:t>
            </a:r>
            <a:r>
              <a:rPr lang="en-US" sz="1000" dirty="0">
                <a:solidFill>
                  <a:srgbClr val="484B49"/>
                </a:solidFill>
                <a:latin typeface="Raleway"/>
                <a:cs typeface="Raleway"/>
              </a:rPr>
              <a:t>la </a:t>
            </a:r>
            <a:r>
              <a:rPr lang="en-US" sz="1000" dirty="0" err="1">
                <a:solidFill>
                  <a:srgbClr val="484B49"/>
                </a:solidFill>
                <a:latin typeface="Raleway"/>
                <a:cs typeface="Raleway"/>
              </a:rPr>
              <a:t>statistique</a:t>
            </a:r>
            <a:r>
              <a:rPr lang="en-US" sz="1000" dirty="0">
                <a:solidFill>
                  <a:srgbClr val="484B49"/>
                </a:solidFill>
                <a:latin typeface="Raleway"/>
                <a:cs typeface="Raleway"/>
              </a:rPr>
              <a:t> </a:t>
            </a:r>
            <a:r>
              <a:rPr lang="en-US" sz="1000" dirty="0" err="1">
                <a:solidFill>
                  <a:srgbClr val="484B49"/>
                </a:solidFill>
                <a:latin typeface="Raleway"/>
                <a:cs typeface="Raleway"/>
              </a:rPr>
              <a:t>estimait</a:t>
            </a:r>
            <a:r>
              <a:rPr lang="en-US" sz="1000" dirty="0">
                <a:solidFill>
                  <a:srgbClr val="484B49"/>
                </a:solidFill>
                <a:latin typeface="Raleway"/>
                <a:cs typeface="Raleway"/>
              </a:rPr>
              <a:t> </a:t>
            </a:r>
            <a:r>
              <a:rPr lang="en-US" sz="1000" dirty="0" err="1">
                <a:solidFill>
                  <a:srgbClr val="484B49"/>
                </a:solidFill>
                <a:latin typeface="Raleway"/>
                <a:cs typeface="Raleway"/>
              </a:rPr>
              <a:t>que</a:t>
            </a:r>
            <a:r>
              <a:rPr lang="en-US" sz="1000" dirty="0">
                <a:solidFill>
                  <a:srgbClr val="484B49"/>
                </a:solidFill>
                <a:latin typeface="Raleway"/>
                <a:cs typeface="Raleway"/>
              </a:rPr>
              <a:t> les </a:t>
            </a:r>
            <a:r>
              <a:rPr lang="en-US" sz="1000" dirty="0" smtClean="0">
                <a:solidFill>
                  <a:srgbClr val="484B49"/>
                </a:solidFill>
                <a:latin typeface="Raleway"/>
                <a:cs typeface="Raleway"/>
              </a:rPr>
              <a:t/>
            </a:r>
            <a:br>
              <a:rPr lang="en-US" sz="1000" dirty="0" smtClean="0">
                <a:solidFill>
                  <a:srgbClr val="484B49"/>
                </a:solidFill>
                <a:latin typeface="Raleway"/>
                <a:cs typeface="Raleway"/>
              </a:rPr>
            </a:br>
            <a:r>
              <a:rPr lang="en-US" sz="1000" dirty="0" err="1" smtClean="0">
                <a:solidFill>
                  <a:srgbClr val="484B49"/>
                </a:solidFill>
                <a:latin typeface="Raleway"/>
                <a:cs typeface="Raleway"/>
              </a:rPr>
              <a:t>milieux</a:t>
            </a:r>
            <a:r>
              <a:rPr lang="en-US" sz="1000" dirty="0" smtClean="0">
                <a:solidFill>
                  <a:srgbClr val="484B49"/>
                </a:solidFill>
                <a:latin typeface="Raleway"/>
                <a:cs typeface="Raleway"/>
              </a:rPr>
              <a:t> </a:t>
            </a:r>
            <a:r>
              <a:rPr lang="en-US" sz="1000" dirty="0" err="1">
                <a:solidFill>
                  <a:srgbClr val="484B49"/>
                </a:solidFill>
                <a:latin typeface="Raleway"/>
                <a:cs typeface="Raleway"/>
              </a:rPr>
              <a:t>familiaux</a:t>
            </a:r>
            <a:r>
              <a:rPr lang="en-US" sz="1000" dirty="0">
                <a:solidFill>
                  <a:srgbClr val="484B49"/>
                </a:solidFill>
                <a:latin typeface="Raleway"/>
                <a:cs typeface="Raleway"/>
              </a:rPr>
              <a:t> non </a:t>
            </a:r>
            <a:r>
              <a:rPr lang="en-US" sz="1000" dirty="0" err="1">
                <a:solidFill>
                  <a:srgbClr val="484B49"/>
                </a:solidFill>
                <a:latin typeface="Raleway"/>
                <a:cs typeface="Raleway"/>
              </a:rPr>
              <a:t>régis</a:t>
            </a:r>
            <a:r>
              <a:rPr lang="en-US" sz="1000" dirty="0">
                <a:solidFill>
                  <a:srgbClr val="484B49"/>
                </a:solidFill>
                <a:latin typeface="Raleway"/>
                <a:cs typeface="Raleway"/>
              </a:rPr>
              <a:t> </a:t>
            </a:r>
            <a:r>
              <a:rPr lang="en-US" sz="1000" dirty="0" err="1">
                <a:solidFill>
                  <a:srgbClr val="484B49"/>
                </a:solidFill>
                <a:latin typeface="Raleway"/>
                <a:cs typeface="Raleway"/>
              </a:rPr>
              <a:t>accueillaient</a:t>
            </a:r>
            <a:r>
              <a:rPr lang="en-US" sz="1000" dirty="0">
                <a:solidFill>
                  <a:srgbClr val="484B49"/>
                </a:solidFill>
                <a:latin typeface="Raleway"/>
                <a:cs typeface="Raleway"/>
              </a:rPr>
              <a:t> </a:t>
            </a:r>
            <a:r>
              <a:rPr lang="en-US" sz="1000" dirty="0" smtClean="0">
                <a:solidFill>
                  <a:srgbClr val="484B49"/>
                </a:solidFill>
                <a:latin typeface="Raleway"/>
                <a:cs typeface="Raleway"/>
              </a:rPr>
              <a:t/>
            </a:r>
            <a:br>
              <a:rPr lang="en-US" sz="1000" dirty="0" smtClean="0">
                <a:solidFill>
                  <a:srgbClr val="484B49"/>
                </a:solidFill>
                <a:latin typeface="Raleway"/>
                <a:cs typeface="Raleway"/>
              </a:rPr>
            </a:br>
            <a:r>
              <a:rPr lang="en-US" sz="1000" dirty="0" smtClean="0">
                <a:solidFill>
                  <a:srgbClr val="484B49"/>
                </a:solidFill>
                <a:latin typeface="Raleway"/>
                <a:cs typeface="Raleway"/>
              </a:rPr>
              <a:t>16</a:t>
            </a:r>
            <a:r>
              <a:rPr lang="en-US" sz="1000" spc="-300" dirty="0" smtClean="0">
                <a:solidFill>
                  <a:srgbClr val="484B49"/>
                </a:solidFill>
                <a:latin typeface="Raleway"/>
                <a:cs typeface="Raleway"/>
              </a:rPr>
              <a:t> </a:t>
            </a:r>
            <a:r>
              <a:rPr lang="en-US" sz="1000" dirty="0">
                <a:solidFill>
                  <a:srgbClr val="484B49"/>
                </a:solidFill>
                <a:latin typeface="Raleway"/>
                <a:cs typeface="Raleway"/>
              </a:rPr>
              <a:t>% </a:t>
            </a:r>
            <a:r>
              <a:rPr lang="en-US" sz="1000" dirty="0" smtClean="0">
                <a:solidFill>
                  <a:srgbClr val="484B49"/>
                </a:solidFill>
                <a:latin typeface="Raleway"/>
                <a:cs typeface="Raleway"/>
              </a:rPr>
              <a:t>des </a:t>
            </a:r>
            <a:r>
              <a:rPr lang="en-US" sz="1000" dirty="0" err="1">
                <a:solidFill>
                  <a:srgbClr val="484B49"/>
                </a:solidFill>
                <a:latin typeface="Raleway"/>
                <a:cs typeface="Raleway"/>
              </a:rPr>
              <a:t>enfants</a:t>
            </a:r>
            <a:r>
              <a:rPr lang="en-US" sz="1000" dirty="0">
                <a:solidFill>
                  <a:srgbClr val="484B49"/>
                </a:solidFill>
                <a:latin typeface="Raleway"/>
                <a:cs typeface="Raleway"/>
              </a:rPr>
              <a:t> </a:t>
            </a:r>
            <a:r>
              <a:rPr lang="en-US" sz="1000" dirty="0" err="1">
                <a:solidFill>
                  <a:srgbClr val="484B49"/>
                </a:solidFill>
                <a:latin typeface="Raleway"/>
                <a:cs typeface="Raleway"/>
              </a:rPr>
              <a:t>gardés</a:t>
            </a:r>
            <a:r>
              <a:rPr lang="en-US" sz="1000" dirty="0">
                <a:solidFill>
                  <a:srgbClr val="484B49"/>
                </a:solidFill>
                <a:latin typeface="Raleway"/>
                <a:cs typeface="Raleway"/>
              </a:rPr>
              <a:t> </a:t>
            </a:r>
            <a:r>
              <a:rPr lang="en-US" sz="1000" dirty="0" err="1">
                <a:solidFill>
                  <a:srgbClr val="484B49"/>
                </a:solidFill>
                <a:latin typeface="Raleway"/>
                <a:cs typeface="Raleway"/>
              </a:rPr>
              <a:t>régulièrement</a:t>
            </a:r>
            <a:r>
              <a:rPr lang="en-US" sz="1000" dirty="0">
                <a:solidFill>
                  <a:srgbClr val="484B49"/>
                </a:solidFill>
                <a:latin typeface="Raleway"/>
                <a:cs typeface="Raleway"/>
              </a:rPr>
              <a:t> </a:t>
            </a:r>
            <a:r>
              <a:rPr lang="en-US" sz="1000" dirty="0" smtClean="0">
                <a:solidFill>
                  <a:srgbClr val="484B49"/>
                </a:solidFill>
                <a:latin typeface="Raleway"/>
                <a:cs typeface="Raleway"/>
              </a:rPr>
              <a:t>en </a:t>
            </a:r>
            <a:r>
              <a:rPr lang="en-US" sz="1000" dirty="0">
                <a:solidFill>
                  <a:srgbClr val="484B49"/>
                </a:solidFill>
                <a:latin typeface="Raleway"/>
                <a:cs typeface="Raleway"/>
              </a:rPr>
              <a:t>raison du travail </a:t>
            </a:r>
            <a:r>
              <a:rPr lang="en-US" sz="1000" dirty="0" err="1">
                <a:solidFill>
                  <a:srgbClr val="484B49"/>
                </a:solidFill>
                <a:latin typeface="Raleway"/>
                <a:cs typeface="Raleway"/>
              </a:rPr>
              <a:t>ou</a:t>
            </a:r>
            <a:r>
              <a:rPr lang="en-US" sz="1000" dirty="0">
                <a:solidFill>
                  <a:srgbClr val="484B49"/>
                </a:solidFill>
                <a:latin typeface="Raleway"/>
                <a:cs typeface="Raleway"/>
              </a:rPr>
              <a:t> </a:t>
            </a:r>
            <a:r>
              <a:rPr lang="en-US" sz="1000" dirty="0" smtClean="0">
                <a:solidFill>
                  <a:srgbClr val="484B49"/>
                </a:solidFill>
                <a:latin typeface="Raleway"/>
                <a:cs typeface="Raleway"/>
              </a:rPr>
              <a:t>des </a:t>
            </a:r>
            <a:br>
              <a:rPr lang="en-US" sz="1000" dirty="0" smtClean="0">
                <a:solidFill>
                  <a:srgbClr val="484B49"/>
                </a:solidFill>
                <a:latin typeface="Raleway"/>
                <a:cs typeface="Raleway"/>
              </a:rPr>
            </a:br>
            <a:r>
              <a:rPr lang="en-US" sz="1000" dirty="0" err="1" smtClean="0">
                <a:solidFill>
                  <a:srgbClr val="484B49"/>
                </a:solidFill>
                <a:latin typeface="Raleway"/>
                <a:cs typeface="Raleway"/>
              </a:rPr>
              <a:t>études</a:t>
            </a:r>
            <a:r>
              <a:rPr lang="en-US" sz="1000" dirty="0" smtClean="0">
                <a:solidFill>
                  <a:srgbClr val="484B49"/>
                </a:solidFill>
                <a:latin typeface="Raleway"/>
                <a:cs typeface="Raleway"/>
              </a:rPr>
              <a:t> des </a:t>
            </a:r>
            <a:r>
              <a:rPr lang="en-US" sz="1000" dirty="0">
                <a:solidFill>
                  <a:srgbClr val="484B49"/>
                </a:solidFill>
                <a:latin typeface="Raleway"/>
                <a:cs typeface="Raleway"/>
              </a:rPr>
              <a:t>parents, </a:t>
            </a:r>
            <a:r>
              <a:rPr lang="en-US" sz="1000" dirty="0" err="1">
                <a:solidFill>
                  <a:srgbClr val="484B49"/>
                </a:solidFill>
                <a:latin typeface="Raleway"/>
                <a:cs typeface="Raleway"/>
              </a:rPr>
              <a:t>c’est</a:t>
            </a:r>
            <a:r>
              <a:rPr lang="en-US" sz="1000" dirty="0">
                <a:solidFill>
                  <a:srgbClr val="484B49"/>
                </a:solidFill>
                <a:latin typeface="Raleway"/>
                <a:cs typeface="Raleway"/>
              </a:rPr>
              <a:t>-</a:t>
            </a:r>
            <a:r>
              <a:rPr lang="en-US" sz="1000" dirty="0" err="1">
                <a:solidFill>
                  <a:srgbClr val="484B49"/>
                </a:solidFill>
                <a:latin typeface="Raleway"/>
                <a:cs typeface="Raleway"/>
              </a:rPr>
              <a:t>à</a:t>
            </a:r>
            <a:r>
              <a:rPr lang="en-US" sz="1000" dirty="0">
                <a:solidFill>
                  <a:srgbClr val="484B49"/>
                </a:solidFill>
                <a:latin typeface="Raleway"/>
                <a:cs typeface="Raleway"/>
              </a:rPr>
              <a:t>-dire </a:t>
            </a:r>
            <a:r>
              <a:rPr lang="en-US" sz="1000" dirty="0" smtClean="0">
                <a:solidFill>
                  <a:srgbClr val="484B49"/>
                </a:solidFill>
                <a:latin typeface="Raleway"/>
                <a:cs typeface="Raleway"/>
              </a:rPr>
              <a:t/>
            </a:r>
            <a:br>
              <a:rPr lang="en-US" sz="1000" dirty="0" smtClean="0">
                <a:solidFill>
                  <a:srgbClr val="484B49"/>
                </a:solidFill>
                <a:latin typeface="Raleway"/>
                <a:cs typeface="Raleway"/>
              </a:rPr>
            </a:br>
            <a:r>
              <a:rPr lang="en-US" sz="1000" dirty="0" smtClean="0">
                <a:solidFill>
                  <a:srgbClr val="484B49"/>
                </a:solidFill>
                <a:latin typeface="Raleway ExtraBold"/>
                <a:cs typeface="Raleway ExtraBold"/>
              </a:rPr>
              <a:t>environ 39 </a:t>
            </a:r>
            <a:r>
              <a:rPr lang="en-US" sz="1000" dirty="0">
                <a:solidFill>
                  <a:srgbClr val="484B49"/>
                </a:solidFill>
                <a:latin typeface="Raleway ExtraBold"/>
                <a:cs typeface="Raleway ExtraBold"/>
              </a:rPr>
              <a:t>000 </a:t>
            </a:r>
            <a:r>
              <a:rPr lang="en-US" sz="1000" dirty="0" err="1">
                <a:solidFill>
                  <a:srgbClr val="484B49"/>
                </a:solidFill>
                <a:latin typeface="Raleway ExtraBold"/>
                <a:cs typeface="Raleway ExtraBold"/>
              </a:rPr>
              <a:t>enfants</a:t>
            </a:r>
            <a:r>
              <a:rPr lang="en-US" sz="1000" dirty="0">
                <a:solidFill>
                  <a:srgbClr val="484B49"/>
                </a:solidFill>
                <a:latin typeface="Raleway ExtraBold"/>
                <a:cs typeface="Raleway ExtraBold"/>
              </a:rPr>
              <a:t>.</a:t>
            </a:r>
          </a:p>
        </p:txBody>
      </p:sp>
      <p:sp>
        <p:nvSpPr>
          <p:cNvPr id="7" name="Rectangle 6"/>
          <p:cNvSpPr/>
          <p:nvPr/>
        </p:nvSpPr>
        <p:spPr>
          <a:xfrm>
            <a:off x="0" y="0"/>
            <a:ext cx="2984500" cy="1899227"/>
          </a:xfrm>
          <a:prstGeom prst="rect">
            <a:avLst/>
          </a:prstGeom>
          <a:solidFill>
            <a:srgbClr val="CD5A56">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8" name="Rectangle 7"/>
          <p:cNvSpPr/>
          <p:nvPr/>
        </p:nvSpPr>
        <p:spPr>
          <a:xfrm>
            <a:off x="523695" y="479468"/>
            <a:ext cx="2183713" cy="1171603"/>
          </a:xfrm>
          <a:prstGeom prst="rect">
            <a:avLst/>
          </a:prstGeom>
        </p:spPr>
        <p:txBody>
          <a:bodyPr wrap="square">
            <a:spAutoFit/>
          </a:bodyPr>
          <a:lstStyle/>
          <a:p>
            <a:pPr>
              <a:lnSpc>
                <a:spcPct val="110000"/>
              </a:lnSpc>
            </a:pPr>
            <a:r>
              <a:rPr lang="en-US" sz="1600" u="sng" dirty="0" err="1" smtClean="0">
                <a:solidFill>
                  <a:schemeClr val="tx2"/>
                </a:solidFill>
                <a:latin typeface="Raleway ExtraBold"/>
                <a:cs typeface="Raleway ExtraBold"/>
              </a:rPr>
              <a:t>Enfants</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fréquentant</a:t>
            </a:r>
            <a:r>
              <a:rPr lang="en-US" sz="1600" u="sng" dirty="0" smtClean="0">
                <a:solidFill>
                  <a:schemeClr val="tx2"/>
                </a:solidFill>
                <a:latin typeface="Raleway ExtraBold"/>
                <a:cs typeface="Raleway ExtraBold"/>
              </a:rPr>
              <a:t> un service de </a:t>
            </a:r>
            <a:br>
              <a:rPr lang="en-US" sz="1600" u="sng" dirty="0" smtClean="0">
                <a:solidFill>
                  <a:schemeClr val="tx2"/>
                </a:solidFill>
                <a:latin typeface="Raleway ExtraBold"/>
                <a:cs typeface="Raleway ExtraBold"/>
              </a:rPr>
            </a:br>
            <a:r>
              <a:rPr lang="en-US" sz="1600" u="sng" dirty="0" err="1" smtClean="0">
                <a:solidFill>
                  <a:schemeClr val="tx2"/>
                </a:solidFill>
                <a:latin typeface="Raleway ExtraBold"/>
                <a:cs typeface="Raleway ExtraBold"/>
              </a:rPr>
              <a:t>garde</a:t>
            </a:r>
            <a:r>
              <a:rPr lang="en-US" sz="1600" u="sng" dirty="0" smtClean="0">
                <a:solidFill>
                  <a:schemeClr val="tx2"/>
                </a:solidFill>
                <a:latin typeface="Raleway ExtraBold"/>
                <a:cs typeface="Raleway ExtraBold"/>
              </a:rPr>
              <a:t> non </a:t>
            </a:r>
            <a:r>
              <a:rPr lang="en-US" sz="1600" u="sng" dirty="0" err="1" smtClean="0">
                <a:solidFill>
                  <a:schemeClr val="tx2"/>
                </a:solidFill>
                <a:latin typeface="Raleway ExtraBold"/>
                <a:cs typeface="Raleway ExtraBold"/>
              </a:rPr>
              <a:t>régi</a:t>
            </a:r>
            <a:r>
              <a:rPr lang="en-US" sz="1600" u="sng" dirty="0" smtClean="0">
                <a:solidFill>
                  <a:schemeClr val="tx2"/>
                </a:solidFill>
                <a:latin typeface="Raleway ExtraBold"/>
                <a:cs typeface="Raleway ExtraBold"/>
              </a:rPr>
              <a:t> </a:t>
            </a:r>
            <a:br>
              <a:rPr lang="en-US" sz="1600" u="sng" dirty="0" smtClean="0">
                <a:solidFill>
                  <a:schemeClr val="tx2"/>
                </a:solidFill>
                <a:latin typeface="Raleway ExtraBold"/>
                <a:cs typeface="Raleway ExtraBold"/>
              </a:rPr>
            </a:br>
            <a:r>
              <a:rPr lang="en-US" sz="1600" u="sng" dirty="0" err="1" smtClean="0">
                <a:solidFill>
                  <a:schemeClr val="tx2"/>
                </a:solidFill>
                <a:latin typeface="Raleway ExtraBold"/>
                <a:cs typeface="Raleway ExtraBold"/>
              </a:rPr>
              <a:t>ou</a:t>
            </a:r>
            <a:r>
              <a:rPr lang="en-US" sz="1600" u="sng" dirty="0" smtClean="0">
                <a:solidFill>
                  <a:schemeClr val="tx2"/>
                </a:solidFill>
                <a:latin typeface="Raleway ExtraBold"/>
                <a:cs typeface="Raleway ExtraBold"/>
              </a:rPr>
              <a:t> non </a:t>
            </a:r>
            <a:r>
              <a:rPr lang="en-US" sz="1600" u="sng" dirty="0" err="1" smtClean="0">
                <a:solidFill>
                  <a:schemeClr val="tx2"/>
                </a:solidFill>
                <a:latin typeface="Raleway ExtraBold"/>
                <a:cs typeface="Raleway ExtraBold"/>
              </a:rPr>
              <a:t>reconnu</a:t>
            </a:r>
            <a:endParaRPr lang="en-US" sz="1600" u="sng" dirty="0">
              <a:solidFill>
                <a:schemeClr val="tx2"/>
              </a:solidFill>
              <a:latin typeface="Raleway ExtraBold"/>
              <a:cs typeface="Raleway ExtraBold"/>
            </a:endParaRPr>
          </a:p>
        </p:txBody>
      </p:sp>
      <p:pic>
        <p:nvPicPr>
          <p:cNvPr id="9" name="Picture 8"/>
          <p:cNvPicPr>
            <a:picLocks noChangeAspect="1"/>
          </p:cNvPicPr>
          <p:nvPr/>
        </p:nvPicPr>
        <p:blipFill>
          <a:blip r:embed="rId4"/>
          <a:stretch>
            <a:fillRect/>
          </a:stretch>
        </p:blipFill>
        <p:spPr>
          <a:xfrm>
            <a:off x="7763017" y="4768510"/>
            <a:ext cx="814028" cy="205217"/>
          </a:xfrm>
          <a:prstGeom prst="rect">
            <a:avLst/>
          </a:prstGeom>
        </p:spPr>
      </p:pic>
      <p:sp>
        <p:nvSpPr>
          <p:cNvPr id="11" name="TextBox 1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261502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617538" y="600065"/>
            <a:ext cx="7959507" cy="3973315"/>
          </a:xfrm>
          <a:prstGeom prst="rect">
            <a:avLst/>
          </a:prstGeom>
          <a:solidFill>
            <a:srgbClr val="B3D6D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pic>
        <p:nvPicPr>
          <p:cNvPr id="12" name="Picture 11"/>
          <p:cNvPicPr>
            <a:picLocks noChangeAspect="1"/>
          </p:cNvPicPr>
          <p:nvPr/>
        </p:nvPicPr>
        <p:blipFill>
          <a:blip r:embed="rId2"/>
          <a:stretch>
            <a:fillRect/>
          </a:stretch>
        </p:blipFill>
        <p:spPr>
          <a:xfrm>
            <a:off x="7763017" y="4768510"/>
            <a:ext cx="814028" cy="205217"/>
          </a:xfrm>
          <a:prstGeom prst="rect">
            <a:avLst/>
          </a:prstGeom>
          <a:noFill/>
        </p:spPr>
      </p:pic>
      <p:sp>
        <p:nvSpPr>
          <p:cNvPr id="4" name="Rectangle 3"/>
          <p:cNvSpPr/>
          <p:nvPr/>
        </p:nvSpPr>
        <p:spPr>
          <a:xfrm>
            <a:off x="0" y="603237"/>
            <a:ext cx="4191140" cy="1792830"/>
          </a:xfrm>
          <a:prstGeom prst="rect">
            <a:avLst/>
          </a:prstGeom>
          <a:solidFill>
            <a:srgbClr val="D4E3E5">
              <a:alpha val="9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5" name="TextBox 4"/>
          <p:cNvSpPr txBox="1"/>
          <p:nvPr/>
        </p:nvSpPr>
        <p:spPr>
          <a:xfrm>
            <a:off x="518803" y="732306"/>
            <a:ext cx="3417089" cy="1723549"/>
          </a:xfrm>
          <a:prstGeom prst="rect">
            <a:avLst/>
          </a:prstGeom>
          <a:noFill/>
        </p:spPr>
        <p:txBody>
          <a:bodyPr wrap="square" rtlCol="0">
            <a:spAutoFit/>
          </a:bodyPr>
          <a:lstStyle/>
          <a:p>
            <a:r>
              <a:rPr lang="en-US" sz="2200" dirty="0" smtClean="0">
                <a:solidFill>
                  <a:schemeClr val="tx2"/>
                </a:solidFill>
                <a:latin typeface="Raleway ExtraBold"/>
                <a:cs typeface="Raleway ExtraBold"/>
              </a:rPr>
              <a:t>POURQUOI PARLER </a:t>
            </a:r>
          </a:p>
          <a:p>
            <a:r>
              <a:rPr lang="en-US" sz="2200" dirty="0" smtClean="0">
                <a:solidFill>
                  <a:schemeClr val="tx2"/>
                </a:solidFill>
                <a:latin typeface="Raleway ExtraBold"/>
                <a:cs typeface="Raleway ExtraBold"/>
              </a:rPr>
              <a:t>DE LA QUALITÉ DES </a:t>
            </a:r>
          </a:p>
          <a:p>
            <a:r>
              <a:rPr lang="en-US" sz="2200" dirty="0" smtClean="0">
                <a:solidFill>
                  <a:schemeClr val="tx2"/>
                </a:solidFill>
                <a:latin typeface="Raleway ExtraBold"/>
                <a:cs typeface="Raleway ExtraBold"/>
              </a:rPr>
              <a:t>SERVICES ÉDUCATIFS</a:t>
            </a:r>
          </a:p>
          <a:p>
            <a:r>
              <a:rPr lang="en-US" sz="2200" dirty="0" err="1" smtClean="0">
                <a:solidFill>
                  <a:schemeClr val="tx2"/>
                </a:solidFill>
                <a:latin typeface="Raleway ExtraBold"/>
                <a:cs typeface="Raleway ExtraBold"/>
              </a:rPr>
              <a:t>À</a:t>
            </a:r>
            <a:r>
              <a:rPr lang="en-US" sz="2200" dirty="0" smtClean="0">
                <a:solidFill>
                  <a:schemeClr val="tx2"/>
                </a:solidFill>
                <a:latin typeface="Raleway ExtraBold"/>
                <a:cs typeface="Raleway ExtraBold"/>
              </a:rPr>
              <a:t> LA PETITE ENFANCE ?</a:t>
            </a:r>
          </a:p>
          <a:p>
            <a:endParaRPr lang="en-US" dirty="0">
              <a:latin typeface="Raleway ExtraBold"/>
            </a:endParaRPr>
          </a:p>
        </p:txBody>
      </p:sp>
      <p:grpSp>
        <p:nvGrpSpPr>
          <p:cNvPr id="6" name="Group 5"/>
          <p:cNvGrpSpPr/>
          <p:nvPr/>
        </p:nvGrpSpPr>
        <p:grpSpPr>
          <a:xfrm>
            <a:off x="630565" y="1094104"/>
            <a:ext cx="3560576" cy="1011996"/>
            <a:chOff x="5842526" y="3070379"/>
            <a:chExt cx="3301474" cy="1011996"/>
          </a:xfrm>
        </p:grpSpPr>
        <p:cxnSp>
          <p:nvCxnSpPr>
            <p:cNvPr id="7" name="Straight Connector 6"/>
            <p:cNvCxnSpPr/>
            <p:nvPr/>
          </p:nvCxnSpPr>
          <p:spPr>
            <a:xfrm>
              <a:off x="5844269" y="3070379"/>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8" name="Straight Connector 7"/>
            <p:cNvCxnSpPr/>
            <p:nvPr/>
          </p:nvCxnSpPr>
          <p:spPr>
            <a:xfrm>
              <a:off x="5844269" y="3407711"/>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9" name="Straight Connector 8"/>
            <p:cNvCxnSpPr/>
            <p:nvPr/>
          </p:nvCxnSpPr>
          <p:spPr>
            <a:xfrm>
              <a:off x="5844269" y="3745043"/>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cxnSp>
          <p:nvCxnSpPr>
            <p:cNvPr id="10" name="Straight Connector 9"/>
            <p:cNvCxnSpPr/>
            <p:nvPr/>
          </p:nvCxnSpPr>
          <p:spPr>
            <a:xfrm>
              <a:off x="5842526" y="4082375"/>
              <a:ext cx="3299731" cy="0"/>
            </a:xfrm>
            <a:prstGeom prst="line">
              <a:avLst/>
            </a:prstGeom>
            <a:ln w="6350" cmpd="sng">
              <a:solidFill>
                <a:schemeClr val="bg1"/>
              </a:solidFill>
            </a:ln>
          </p:spPr>
          <p:style>
            <a:lnRef idx="1">
              <a:schemeClr val="dk1"/>
            </a:lnRef>
            <a:fillRef idx="0">
              <a:schemeClr val="dk1"/>
            </a:fillRef>
            <a:effectRef idx="0">
              <a:schemeClr val="dk1"/>
            </a:effectRef>
            <a:fontRef idx="minor">
              <a:schemeClr val="tx1"/>
            </a:fontRef>
          </p:style>
        </p:cxnSp>
      </p:grpSp>
      <p:pic>
        <p:nvPicPr>
          <p:cNvPr id="2" name="Picture 1" descr="enfant-livre.psd"/>
          <p:cNvPicPr>
            <a:picLocks noChangeAspect="1"/>
          </p:cNvPicPr>
          <p:nvPr/>
        </p:nvPicPr>
        <p:blipFill rotWithShape="1">
          <a:blip r:embed="rId3">
            <a:extLst>
              <a:ext uri="{28A0092B-C50C-407E-A947-70E740481C1C}">
                <a14:useLocalDpi xmlns:a14="http://schemas.microsoft.com/office/drawing/2010/main" val="0"/>
              </a:ext>
            </a:extLst>
          </a:blip>
          <a:srcRect b="36505"/>
          <a:stretch/>
        </p:blipFill>
        <p:spPr>
          <a:xfrm>
            <a:off x="4370101" y="1902185"/>
            <a:ext cx="4206943" cy="2671196"/>
          </a:xfrm>
          <a:prstGeom prst="rect">
            <a:avLst/>
          </a:prstGeom>
        </p:spPr>
      </p:pic>
      <p:sp>
        <p:nvSpPr>
          <p:cNvPr id="14" name="TextBox 13"/>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11145574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17538" y="600075"/>
            <a:ext cx="7959507" cy="3973315"/>
          </a:xfrm>
          <a:prstGeom prst="rect">
            <a:avLst/>
          </a:prstGeom>
          <a:solidFill>
            <a:schemeClr val="bg2">
              <a:alpha val="77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endParaRPr lang="en-US" dirty="0">
              <a:solidFill>
                <a:schemeClr val="accent1"/>
              </a:solidFill>
              <a:latin typeface="Raleway ExtraBold"/>
            </a:endParaRPr>
          </a:p>
        </p:txBody>
      </p:sp>
      <p:sp>
        <p:nvSpPr>
          <p:cNvPr id="42" name="Rectangle 41"/>
          <p:cNvSpPr/>
          <p:nvPr/>
        </p:nvSpPr>
        <p:spPr>
          <a:xfrm>
            <a:off x="-2" y="-2"/>
            <a:ext cx="3290455" cy="2567459"/>
          </a:xfrm>
          <a:prstGeom prst="rect">
            <a:avLst/>
          </a:prstGeom>
          <a:solidFill>
            <a:srgbClr val="A4D4D8">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nvGrpSpPr>
          <p:cNvPr id="21" name="Group 20"/>
          <p:cNvGrpSpPr/>
          <p:nvPr/>
        </p:nvGrpSpPr>
        <p:grpSpPr>
          <a:xfrm>
            <a:off x="3873740" y="1594884"/>
            <a:ext cx="4208458" cy="2308964"/>
            <a:chOff x="4318617" y="1564724"/>
            <a:chExt cx="3990595" cy="2189434"/>
          </a:xfrm>
        </p:grpSpPr>
        <p:pic>
          <p:nvPicPr>
            <p:cNvPr id="7" name="Picture 6"/>
            <p:cNvPicPr>
              <a:picLocks noChangeAspect="1"/>
            </p:cNvPicPr>
            <p:nvPr/>
          </p:nvPicPr>
          <p:blipFill>
            <a:blip r:embed="rId3"/>
            <a:stretch>
              <a:fillRect/>
            </a:stretch>
          </p:blipFill>
          <p:spPr>
            <a:xfrm>
              <a:off x="4810361" y="1633199"/>
              <a:ext cx="3352800" cy="1714500"/>
            </a:xfrm>
            <a:prstGeom prst="rect">
              <a:avLst/>
            </a:prstGeom>
          </p:spPr>
        </p:pic>
        <p:sp>
          <p:nvSpPr>
            <p:cNvPr id="10" name="TextBox 9"/>
            <p:cNvSpPr txBox="1"/>
            <p:nvPr/>
          </p:nvSpPr>
          <p:spPr>
            <a:xfrm>
              <a:off x="4318617" y="1564724"/>
              <a:ext cx="537431" cy="246221"/>
            </a:xfrm>
            <a:prstGeom prst="rect">
              <a:avLst/>
            </a:prstGeom>
            <a:noFill/>
          </p:spPr>
          <p:txBody>
            <a:bodyPr wrap="square" rtlCol="0">
              <a:spAutoFit/>
            </a:bodyPr>
            <a:lstStyle/>
            <a:p>
              <a:r>
                <a:rPr lang="en-US" sz="1000" dirty="0" err="1" smtClean="0">
                  <a:solidFill>
                    <a:srgbClr val="484B49"/>
                  </a:solidFill>
                  <a:latin typeface="Raleway ExtraBold"/>
                  <a:cs typeface="Raleway ExtraBold"/>
                </a:rPr>
                <a:t>Élevé</a:t>
              </a:r>
              <a:endParaRPr lang="en-US" sz="1000" dirty="0">
                <a:solidFill>
                  <a:srgbClr val="484B49"/>
                </a:solidFill>
                <a:latin typeface="Raleway ExtraBold"/>
                <a:cs typeface="Raleway ExtraBold"/>
              </a:endParaRPr>
            </a:p>
          </p:txBody>
        </p:sp>
        <p:sp>
          <p:nvSpPr>
            <p:cNvPr id="11" name="TextBox 10"/>
            <p:cNvSpPr txBox="1"/>
            <p:nvPr/>
          </p:nvSpPr>
          <p:spPr>
            <a:xfrm>
              <a:off x="4395349" y="3168946"/>
              <a:ext cx="460699" cy="246221"/>
            </a:xfrm>
            <a:prstGeom prst="rect">
              <a:avLst/>
            </a:prstGeom>
            <a:noFill/>
          </p:spPr>
          <p:txBody>
            <a:bodyPr wrap="square" rtlCol="0">
              <a:spAutoFit/>
            </a:bodyPr>
            <a:lstStyle/>
            <a:p>
              <a:r>
                <a:rPr lang="en-US" sz="1000" dirty="0" smtClean="0">
                  <a:solidFill>
                    <a:srgbClr val="484B49"/>
                  </a:solidFill>
                  <a:latin typeface="Raleway ExtraBold"/>
                  <a:cs typeface="Raleway ExtraBold"/>
                </a:rPr>
                <a:t>Bas</a:t>
              </a:r>
              <a:endParaRPr lang="en-US" sz="1000" dirty="0">
                <a:solidFill>
                  <a:srgbClr val="484B49"/>
                </a:solidFill>
                <a:latin typeface="Raleway ExtraBold"/>
                <a:cs typeface="Raleway ExtraBold"/>
              </a:endParaRPr>
            </a:p>
          </p:txBody>
        </p:sp>
        <p:sp>
          <p:nvSpPr>
            <p:cNvPr id="12" name="TextBox 11"/>
            <p:cNvSpPr txBox="1"/>
            <p:nvPr/>
          </p:nvSpPr>
          <p:spPr>
            <a:xfrm rot="16200000">
              <a:off x="3820663" y="2370450"/>
              <a:ext cx="1708275" cy="246221"/>
            </a:xfrm>
            <a:prstGeom prst="rect">
              <a:avLst/>
            </a:prstGeom>
            <a:noFill/>
          </p:spPr>
          <p:txBody>
            <a:bodyPr wrap="square" rtlCol="0">
              <a:spAutoFit/>
            </a:bodyPr>
            <a:lstStyle/>
            <a:p>
              <a:pPr algn="ctr"/>
              <a:r>
                <a:rPr lang="en-US" sz="1000" dirty="0" err="1" smtClean="0">
                  <a:solidFill>
                    <a:srgbClr val="484B49"/>
                  </a:solidFill>
                  <a:latin typeface="Raleway ExtraBold"/>
                  <a:cs typeface="Raleway ExtraBold"/>
                </a:rPr>
                <a:t>Sensibilité</a:t>
              </a:r>
              <a:endParaRPr lang="en-US" sz="1000" dirty="0">
                <a:solidFill>
                  <a:srgbClr val="484B49"/>
                </a:solidFill>
                <a:latin typeface="Raleway ExtraBold"/>
                <a:cs typeface="Raleway ExtraBold"/>
              </a:endParaRPr>
            </a:p>
          </p:txBody>
        </p:sp>
        <p:sp>
          <p:nvSpPr>
            <p:cNvPr id="13" name="TextBox 12"/>
            <p:cNvSpPr txBox="1"/>
            <p:nvPr/>
          </p:nvSpPr>
          <p:spPr>
            <a:xfrm>
              <a:off x="4844962" y="3507937"/>
              <a:ext cx="3318199" cy="246221"/>
            </a:xfrm>
            <a:prstGeom prst="rect">
              <a:avLst/>
            </a:prstGeom>
            <a:noFill/>
          </p:spPr>
          <p:txBody>
            <a:bodyPr wrap="square" rtlCol="0">
              <a:spAutoFit/>
            </a:bodyPr>
            <a:lstStyle/>
            <a:p>
              <a:pPr algn="ctr"/>
              <a:r>
                <a:rPr lang="en-US" sz="1000" dirty="0" err="1" smtClean="0">
                  <a:solidFill>
                    <a:srgbClr val="484B49"/>
                  </a:solidFill>
                  <a:latin typeface="Raleway ExtraBold"/>
                  <a:cs typeface="Raleway ExtraBold"/>
                </a:rPr>
                <a:t>Années</a:t>
              </a:r>
              <a:endParaRPr lang="en-US" sz="1000" dirty="0">
                <a:solidFill>
                  <a:srgbClr val="484B49"/>
                </a:solidFill>
                <a:latin typeface="Raleway ExtraBold"/>
                <a:cs typeface="Raleway ExtraBold"/>
              </a:endParaRPr>
            </a:p>
          </p:txBody>
        </p:sp>
        <p:grpSp>
          <p:nvGrpSpPr>
            <p:cNvPr id="20" name="Group 19"/>
            <p:cNvGrpSpPr/>
            <p:nvPr/>
          </p:nvGrpSpPr>
          <p:grpSpPr>
            <a:xfrm>
              <a:off x="5144971" y="3317056"/>
              <a:ext cx="3164241" cy="253438"/>
              <a:chOff x="5144971" y="3317056"/>
              <a:chExt cx="3164241" cy="253438"/>
            </a:xfrm>
          </p:grpSpPr>
          <p:sp>
            <p:nvSpPr>
              <p:cNvPr id="14" name="TextBox 13"/>
              <p:cNvSpPr txBox="1"/>
              <p:nvPr/>
            </p:nvSpPr>
            <p:spPr>
              <a:xfrm>
                <a:off x="5144971" y="3317056"/>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2</a:t>
                </a:r>
                <a:endParaRPr lang="en-US" sz="1000" dirty="0">
                  <a:solidFill>
                    <a:srgbClr val="484B49"/>
                  </a:solidFill>
                  <a:latin typeface="Raleway ExtraBold"/>
                  <a:cs typeface="Raleway ExtraBold"/>
                </a:endParaRPr>
              </a:p>
            </p:txBody>
          </p:sp>
          <p:sp>
            <p:nvSpPr>
              <p:cNvPr id="15" name="TextBox 14"/>
              <p:cNvSpPr txBox="1"/>
              <p:nvPr/>
            </p:nvSpPr>
            <p:spPr>
              <a:xfrm>
                <a:off x="5705661" y="3319273"/>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3</a:t>
                </a:r>
                <a:endParaRPr lang="en-US" sz="1000" dirty="0">
                  <a:solidFill>
                    <a:srgbClr val="484B49"/>
                  </a:solidFill>
                  <a:latin typeface="Raleway ExtraBold"/>
                  <a:cs typeface="Raleway ExtraBold"/>
                </a:endParaRPr>
              </a:p>
            </p:txBody>
          </p:sp>
          <p:sp>
            <p:nvSpPr>
              <p:cNvPr id="16" name="TextBox 15"/>
              <p:cNvSpPr txBox="1"/>
              <p:nvPr/>
            </p:nvSpPr>
            <p:spPr>
              <a:xfrm>
                <a:off x="6275664" y="3319273"/>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4</a:t>
                </a:r>
                <a:endParaRPr lang="en-US" sz="1000" dirty="0">
                  <a:solidFill>
                    <a:srgbClr val="484B49"/>
                  </a:solidFill>
                  <a:latin typeface="Raleway ExtraBold"/>
                  <a:cs typeface="Raleway ExtraBold"/>
                </a:endParaRPr>
              </a:p>
            </p:txBody>
          </p:sp>
          <p:sp>
            <p:nvSpPr>
              <p:cNvPr id="17" name="TextBox 16"/>
              <p:cNvSpPr txBox="1"/>
              <p:nvPr/>
            </p:nvSpPr>
            <p:spPr>
              <a:xfrm>
                <a:off x="6835667" y="3324273"/>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5</a:t>
                </a:r>
                <a:endParaRPr lang="en-US" sz="1000" dirty="0">
                  <a:solidFill>
                    <a:srgbClr val="484B49"/>
                  </a:solidFill>
                  <a:latin typeface="Raleway ExtraBold"/>
                  <a:cs typeface="Raleway ExtraBold"/>
                </a:endParaRPr>
              </a:p>
            </p:txBody>
          </p:sp>
          <p:sp>
            <p:nvSpPr>
              <p:cNvPr id="18" name="TextBox 17"/>
              <p:cNvSpPr txBox="1"/>
              <p:nvPr/>
            </p:nvSpPr>
            <p:spPr>
              <a:xfrm>
                <a:off x="7393514" y="3324273"/>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6</a:t>
                </a:r>
                <a:endParaRPr lang="en-US" sz="1000" dirty="0">
                  <a:solidFill>
                    <a:srgbClr val="484B49"/>
                  </a:solidFill>
                  <a:latin typeface="Raleway ExtraBold"/>
                  <a:cs typeface="Raleway ExtraBold"/>
                </a:endParaRPr>
              </a:p>
            </p:txBody>
          </p:sp>
          <p:sp>
            <p:nvSpPr>
              <p:cNvPr id="19" name="TextBox 18"/>
              <p:cNvSpPr txBox="1"/>
              <p:nvPr/>
            </p:nvSpPr>
            <p:spPr>
              <a:xfrm>
                <a:off x="7943517" y="3324273"/>
                <a:ext cx="365695" cy="246221"/>
              </a:xfrm>
              <a:prstGeom prst="rect">
                <a:avLst/>
              </a:prstGeom>
              <a:noFill/>
            </p:spPr>
            <p:txBody>
              <a:bodyPr wrap="square" rtlCol="0">
                <a:spAutoFit/>
              </a:bodyPr>
              <a:lstStyle/>
              <a:p>
                <a:pPr algn="ctr"/>
                <a:r>
                  <a:rPr lang="en-US" sz="1000" dirty="0" smtClean="0">
                    <a:solidFill>
                      <a:srgbClr val="484B49"/>
                    </a:solidFill>
                    <a:latin typeface="Raleway ExtraBold"/>
                    <a:cs typeface="Raleway ExtraBold"/>
                  </a:rPr>
                  <a:t>7</a:t>
                </a:r>
                <a:endParaRPr lang="en-US" sz="1000" dirty="0">
                  <a:solidFill>
                    <a:srgbClr val="484B49"/>
                  </a:solidFill>
                  <a:latin typeface="Raleway ExtraBold"/>
                  <a:cs typeface="Raleway ExtraBold"/>
                </a:endParaRPr>
              </a:p>
            </p:txBody>
          </p:sp>
        </p:grpSp>
      </p:grpSp>
      <p:grpSp>
        <p:nvGrpSpPr>
          <p:cNvPr id="3" name="Group 2"/>
          <p:cNvGrpSpPr/>
          <p:nvPr/>
        </p:nvGrpSpPr>
        <p:grpSpPr>
          <a:xfrm>
            <a:off x="2101584" y="2756751"/>
            <a:ext cx="1866480" cy="200055"/>
            <a:chOff x="1621048" y="2928054"/>
            <a:chExt cx="1866480" cy="200055"/>
          </a:xfrm>
        </p:grpSpPr>
        <p:sp>
          <p:nvSpPr>
            <p:cNvPr id="24" name="TextBox 23"/>
            <p:cNvSpPr txBox="1"/>
            <p:nvPr/>
          </p:nvSpPr>
          <p:spPr>
            <a:xfrm>
              <a:off x="1670104" y="2928054"/>
              <a:ext cx="1817424" cy="200055"/>
            </a:xfrm>
            <a:prstGeom prst="rect">
              <a:avLst/>
            </a:prstGeom>
            <a:noFill/>
          </p:spPr>
          <p:txBody>
            <a:bodyPr wrap="square" rtlCol="0">
              <a:spAutoFit/>
            </a:bodyPr>
            <a:lstStyle/>
            <a:p>
              <a:r>
                <a:rPr lang="en-US" sz="700" b="1" dirty="0" err="1" smtClean="0">
                  <a:solidFill>
                    <a:srgbClr val="98C49C"/>
                  </a:solidFill>
                  <a:latin typeface="Raleway"/>
                  <a:cs typeface="Raleway"/>
                </a:rPr>
                <a:t>Contrôle</a:t>
              </a:r>
              <a:r>
                <a:rPr lang="en-US" sz="700" b="1" dirty="0" smtClean="0">
                  <a:solidFill>
                    <a:srgbClr val="98C49C"/>
                  </a:solidFill>
                  <a:latin typeface="Raleway"/>
                  <a:cs typeface="Raleway"/>
                </a:rPr>
                <a:t> des </a:t>
              </a:r>
              <a:r>
                <a:rPr lang="en-US" sz="700" b="1" dirty="0" err="1" smtClean="0">
                  <a:solidFill>
                    <a:srgbClr val="98C49C"/>
                  </a:solidFill>
                  <a:latin typeface="Raleway"/>
                  <a:cs typeface="Raleway"/>
                </a:rPr>
                <a:t>émotions</a:t>
              </a:r>
              <a:endParaRPr lang="en-US" sz="700" b="1" dirty="0">
                <a:solidFill>
                  <a:srgbClr val="98C49C"/>
                </a:solidFill>
                <a:latin typeface="Raleway"/>
                <a:cs typeface="Raleway"/>
              </a:endParaRPr>
            </a:p>
          </p:txBody>
        </p:sp>
        <p:sp>
          <p:nvSpPr>
            <p:cNvPr id="29" name="Oval 28"/>
            <p:cNvSpPr/>
            <p:nvPr/>
          </p:nvSpPr>
          <p:spPr>
            <a:xfrm>
              <a:off x="1621048" y="2987223"/>
              <a:ext cx="98111" cy="98111"/>
            </a:xfrm>
            <a:prstGeom prst="ellipse">
              <a:avLst/>
            </a:prstGeom>
            <a:solidFill>
              <a:srgbClr val="98C49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5" name="Group 4"/>
          <p:cNvGrpSpPr/>
          <p:nvPr/>
        </p:nvGrpSpPr>
        <p:grpSpPr>
          <a:xfrm>
            <a:off x="2101584" y="2946791"/>
            <a:ext cx="1866480" cy="200055"/>
            <a:chOff x="1621048" y="3120768"/>
            <a:chExt cx="1866480" cy="200055"/>
          </a:xfrm>
        </p:grpSpPr>
        <p:sp>
          <p:nvSpPr>
            <p:cNvPr id="23" name="TextBox 22"/>
            <p:cNvSpPr txBox="1"/>
            <p:nvPr/>
          </p:nvSpPr>
          <p:spPr>
            <a:xfrm>
              <a:off x="1670104" y="3120768"/>
              <a:ext cx="1817424" cy="200055"/>
            </a:xfrm>
            <a:prstGeom prst="rect">
              <a:avLst/>
            </a:prstGeom>
            <a:noFill/>
          </p:spPr>
          <p:txBody>
            <a:bodyPr wrap="square" rtlCol="0">
              <a:spAutoFit/>
            </a:bodyPr>
            <a:lstStyle/>
            <a:p>
              <a:r>
                <a:rPr lang="en-US" sz="700" b="1" dirty="0" err="1" smtClean="0">
                  <a:solidFill>
                    <a:srgbClr val="A4D4D8"/>
                  </a:solidFill>
                  <a:latin typeface="Raleway"/>
                  <a:cs typeface="Raleway"/>
                </a:rPr>
                <a:t>Comportements</a:t>
              </a:r>
              <a:r>
                <a:rPr lang="en-US" sz="700" b="1" dirty="0" smtClean="0">
                  <a:solidFill>
                    <a:srgbClr val="A4D4D8"/>
                  </a:solidFill>
                  <a:latin typeface="Raleway"/>
                  <a:cs typeface="Raleway"/>
                </a:rPr>
                <a:t> </a:t>
              </a:r>
              <a:r>
                <a:rPr lang="en-US" sz="700" b="1" dirty="0" err="1" smtClean="0">
                  <a:solidFill>
                    <a:srgbClr val="A4D4D8"/>
                  </a:solidFill>
                  <a:latin typeface="Raleway"/>
                  <a:cs typeface="Raleway"/>
                </a:rPr>
                <a:t>sociaux</a:t>
              </a:r>
              <a:endParaRPr lang="en-US" sz="700" b="1" dirty="0">
                <a:solidFill>
                  <a:srgbClr val="A4D4D8"/>
                </a:solidFill>
                <a:latin typeface="Raleway"/>
                <a:cs typeface="Raleway"/>
              </a:endParaRPr>
            </a:p>
          </p:txBody>
        </p:sp>
        <p:sp>
          <p:nvSpPr>
            <p:cNvPr id="30" name="Oval 29"/>
            <p:cNvSpPr/>
            <p:nvPr/>
          </p:nvSpPr>
          <p:spPr>
            <a:xfrm>
              <a:off x="1621048" y="3172740"/>
              <a:ext cx="98111" cy="98111"/>
            </a:xfrm>
            <a:prstGeom prst="ellipse">
              <a:avLst/>
            </a:prstGeom>
            <a:solidFill>
              <a:srgbClr val="A4D4D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6" name="Group 5"/>
          <p:cNvGrpSpPr/>
          <p:nvPr/>
        </p:nvGrpSpPr>
        <p:grpSpPr>
          <a:xfrm>
            <a:off x="2101584" y="3136831"/>
            <a:ext cx="1866480" cy="200055"/>
            <a:chOff x="1621048" y="3291868"/>
            <a:chExt cx="1866480" cy="200055"/>
          </a:xfrm>
        </p:grpSpPr>
        <p:sp>
          <p:nvSpPr>
            <p:cNvPr id="25" name="TextBox 24"/>
            <p:cNvSpPr txBox="1"/>
            <p:nvPr/>
          </p:nvSpPr>
          <p:spPr>
            <a:xfrm>
              <a:off x="1670104" y="3291868"/>
              <a:ext cx="1817424" cy="200055"/>
            </a:xfrm>
            <a:prstGeom prst="rect">
              <a:avLst/>
            </a:prstGeom>
            <a:noFill/>
          </p:spPr>
          <p:txBody>
            <a:bodyPr wrap="square" rtlCol="0">
              <a:spAutoFit/>
            </a:bodyPr>
            <a:lstStyle/>
            <a:p>
              <a:r>
                <a:rPr lang="en-US" sz="700" b="1" dirty="0" err="1" smtClean="0">
                  <a:solidFill>
                    <a:srgbClr val="8B7D93"/>
                  </a:solidFill>
                  <a:latin typeface="Raleway"/>
                  <a:cs typeface="Raleway"/>
                </a:rPr>
                <a:t>Numératie</a:t>
              </a:r>
              <a:endParaRPr lang="en-US" sz="700" b="1" dirty="0">
                <a:solidFill>
                  <a:srgbClr val="8B7D93"/>
                </a:solidFill>
                <a:latin typeface="Raleway"/>
                <a:cs typeface="Raleway"/>
              </a:endParaRPr>
            </a:p>
          </p:txBody>
        </p:sp>
        <p:sp>
          <p:nvSpPr>
            <p:cNvPr id="31" name="Oval 30"/>
            <p:cNvSpPr/>
            <p:nvPr/>
          </p:nvSpPr>
          <p:spPr>
            <a:xfrm>
              <a:off x="1621048" y="3349307"/>
              <a:ext cx="98111" cy="98111"/>
            </a:xfrm>
            <a:prstGeom prst="ellipse">
              <a:avLst/>
            </a:prstGeom>
            <a:solidFill>
              <a:srgbClr val="8B7D9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8" name="Group 7"/>
          <p:cNvGrpSpPr/>
          <p:nvPr/>
        </p:nvGrpSpPr>
        <p:grpSpPr>
          <a:xfrm>
            <a:off x="2101584" y="3326871"/>
            <a:ext cx="1870318" cy="200055"/>
            <a:chOff x="1617210" y="3506067"/>
            <a:chExt cx="1870318" cy="200055"/>
          </a:xfrm>
        </p:grpSpPr>
        <p:sp>
          <p:nvSpPr>
            <p:cNvPr id="26" name="TextBox 25"/>
            <p:cNvSpPr txBox="1"/>
            <p:nvPr/>
          </p:nvSpPr>
          <p:spPr>
            <a:xfrm>
              <a:off x="1670104" y="3506067"/>
              <a:ext cx="1817424" cy="200055"/>
            </a:xfrm>
            <a:prstGeom prst="rect">
              <a:avLst/>
            </a:prstGeom>
            <a:noFill/>
          </p:spPr>
          <p:txBody>
            <a:bodyPr wrap="square" rtlCol="0">
              <a:spAutoFit/>
            </a:bodyPr>
            <a:lstStyle/>
            <a:p>
              <a:r>
                <a:rPr lang="en-US" sz="700" b="1" dirty="0" smtClean="0">
                  <a:solidFill>
                    <a:srgbClr val="F7D16F"/>
                  </a:solidFill>
                  <a:latin typeface="Raleway"/>
                  <a:cs typeface="Raleway"/>
                </a:rPr>
                <a:t>Vision</a:t>
              </a:r>
              <a:endParaRPr lang="en-US" sz="700" b="1" dirty="0">
                <a:solidFill>
                  <a:srgbClr val="F7D16F"/>
                </a:solidFill>
                <a:latin typeface="Raleway"/>
                <a:cs typeface="Raleway"/>
              </a:endParaRPr>
            </a:p>
          </p:txBody>
        </p:sp>
        <p:sp>
          <p:nvSpPr>
            <p:cNvPr id="32" name="Oval 31"/>
            <p:cNvSpPr/>
            <p:nvPr/>
          </p:nvSpPr>
          <p:spPr>
            <a:xfrm>
              <a:off x="1617210" y="3559463"/>
              <a:ext cx="98111" cy="98111"/>
            </a:xfrm>
            <a:prstGeom prst="ellipse">
              <a:avLst/>
            </a:prstGeom>
            <a:solidFill>
              <a:srgbClr val="F7D16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22" name="Group 21"/>
          <p:cNvGrpSpPr/>
          <p:nvPr/>
        </p:nvGrpSpPr>
        <p:grpSpPr>
          <a:xfrm>
            <a:off x="2101584" y="3505097"/>
            <a:ext cx="1870318" cy="200055"/>
            <a:chOff x="1617210" y="3687593"/>
            <a:chExt cx="1870318" cy="200055"/>
          </a:xfrm>
        </p:grpSpPr>
        <p:sp>
          <p:nvSpPr>
            <p:cNvPr id="27" name="TextBox 26"/>
            <p:cNvSpPr txBox="1"/>
            <p:nvPr/>
          </p:nvSpPr>
          <p:spPr>
            <a:xfrm>
              <a:off x="1670104" y="3687593"/>
              <a:ext cx="1817424" cy="200055"/>
            </a:xfrm>
            <a:prstGeom prst="rect">
              <a:avLst/>
            </a:prstGeom>
            <a:noFill/>
          </p:spPr>
          <p:txBody>
            <a:bodyPr wrap="square" rtlCol="0">
              <a:spAutoFit/>
            </a:bodyPr>
            <a:lstStyle/>
            <a:p>
              <a:r>
                <a:rPr lang="en-US" sz="700" b="1" dirty="0" err="1" smtClean="0">
                  <a:solidFill>
                    <a:srgbClr val="E6945F"/>
                  </a:solidFill>
                  <a:latin typeface="Raleway"/>
                  <a:cs typeface="Raleway"/>
                </a:rPr>
                <a:t>Langage</a:t>
              </a:r>
              <a:endParaRPr lang="en-US" sz="700" b="1" dirty="0">
                <a:solidFill>
                  <a:srgbClr val="E6945F"/>
                </a:solidFill>
                <a:latin typeface="Raleway"/>
                <a:cs typeface="Raleway"/>
              </a:endParaRPr>
            </a:p>
          </p:txBody>
        </p:sp>
        <p:sp>
          <p:nvSpPr>
            <p:cNvPr id="33" name="Oval 32"/>
            <p:cNvSpPr/>
            <p:nvPr/>
          </p:nvSpPr>
          <p:spPr>
            <a:xfrm>
              <a:off x="1617210" y="3744349"/>
              <a:ext cx="98111" cy="98111"/>
            </a:xfrm>
            <a:prstGeom prst="ellipse">
              <a:avLst/>
            </a:prstGeom>
            <a:solidFill>
              <a:srgbClr val="E694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grpSp>
        <p:nvGrpSpPr>
          <p:cNvPr id="41" name="Group 40"/>
          <p:cNvGrpSpPr/>
          <p:nvPr/>
        </p:nvGrpSpPr>
        <p:grpSpPr>
          <a:xfrm>
            <a:off x="2101584" y="3695135"/>
            <a:ext cx="1870318" cy="200055"/>
            <a:chOff x="1617210" y="3878252"/>
            <a:chExt cx="1870318" cy="200055"/>
          </a:xfrm>
        </p:grpSpPr>
        <p:sp>
          <p:nvSpPr>
            <p:cNvPr id="28" name="TextBox 27"/>
            <p:cNvSpPr txBox="1"/>
            <p:nvPr/>
          </p:nvSpPr>
          <p:spPr>
            <a:xfrm>
              <a:off x="1670104" y="3878252"/>
              <a:ext cx="1817424" cy="200055"/>
            </a:xfrm>
            <a:prstGeom prst="rect">
              <a:avLst/>
            </a:prstGeom>
            <a:noFill/>
          </p:spPr>
          <p:txBody>
            <a:bodyPr wrap="square" rtlCol="0">
              <a:spAutoFit/>
            </a:bodyPr>
            <a:lstStyle/>
            <a:p>
              <a:r>
                <a:rPr lang="en-US" sz="700" b="1" dirty="0" smtClean="0">
                  <a:solidFill>
                    <a:schemeClr val="tx2"/>
                  </a:solidFill>
                  <a:latin typeface="Raleway"/>
                  <a:cs typeface="Raleway"/>
                </a:rPr>
                <a:t>Audition</a:t>
              </a:r>
              <a:endParaRPr lang="en-US" sz="700" b="1" dirty="0">
                <a:solidFill>
                  <a:schemeClr val="tx2"/>
                </a:solidFill>
                <a:latin typeface="Raleway"/>
                <a:cs typeface="Raleway"/>
              </a:endParaRPr>
            </a:p>
          </p:txBody>
        </p:sp>
        <p:sp>
          <p:nvSpPr>
            <p:cNvPr id="34" name="Oval 33"/>
            <p:cNvSpPr/>
            <p:nvPr/>
          </p:nvSpPr>
          <p:spPr>
            <a:xfrm>
              <a:off x="1617210" y="3925679"/>
              <a:ext cx="98111" cy="98111"/>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grpSp>
      <p:sp>
        <p:nvSpPr>
          <p:cNvPr id="38" name="Rectangle 37"/>
          <p:cNvSpPr/>
          <p:nvPr/>
        </p:nvSpPr>
        <p:spPr>
          <a:xfrm>
            <a:off x="523695" y="508333"/>
            <a:ext cx="2570487" cy="1713289"/>
          </a:xfrm>
          <a:prstGeom prst="rect">
            <a:avLst/>
          </a:prstGeom>
        </p:spPr>
        <p:txBody>
          <a:bodyPr wrap="square">
            <a:spAutoFit/>
          </a:bodyPr>
          <a:lstStyle/>
          <a:p>
            <a:pPr>
              <a:lnSpc>
                <a:spcPct val="110000"/>
              </a:lnSpc>
            </a:pPr>
            <a:r>
              <a:rPr lang="en-US" sz="1600" u="sng" dirty="0" smtClean="0">
                <a:solidFill>
                  <a:schemeClr val="tx2"/>
                </a:solidFill>
                <a:latin typeface="Raleway ExtraBold"/>
                <a:cs typeface="Raleway ExtraBold"/>
              </a:rPr>
              <a:t>Les premières </a:t>
            </a:r>
            <a:r>
              <a:rPr lang="en-US" sz="1600" u="sng" dirty="0" err="1" smtClean="0">
                <a:solidFill>
                  <a:schemeClr val="tx2"/>
                </a:solidFill>
                <a:latin typeface="Raleway ExtraBold"/>
                <a:cs typeface="Raleway ExtraBold"/>
              </a:rPr>
              <a:t>années</a:t>
            </a:r>
            <a:r>
              <a:rPr lang="en-US" sz="1600" u="sng" dirty="0" smtClean="0">
                <a:solidFill>
                  <a:schemeClr val="tx2"/>
                </a:solidFill>
                <a:latin typeface="Raleway ExtraBold"/>
                <a:cs typeface="Raleway ExtraBold"/>
              </a:rPr>
              <a:t> de vie d</a:t>
            </a:r>
            <a:r>
              <a:rPr lang="en-US" sz="1600" b="1" u="sng" dirty="0" smtClean="0">
                <a:solidFill>
                  <a:srgbClr val="484B49"/>
                </a:solidFill>
                <a:latin typeface="Raleway"/>
                <a:cs typeface="Raleway"/>
              </a:rPr>
              <a:t>’</a:t>
            </a:r>
            <a:r>
              <a:rPr lang="en-US" sz="1600" u="sng" dirty="0" smtClean="0">
                <a:solidFill>
                  <a:schemeClr val="tx2"/>
                </a:solidFill>
                <a:latin typeface="Raleway ExtraBold"/>
                <a:cs typeface="Raleway ExtraBold"/>
              </a:rPr>
              <a:t>un enfant constituent </a:t>
            </a:r>
            <a:r>
              <a:rPr lang="en-US" sz="1600" u="sng" dirty="0" err="1" smtClean="0">
                <a:solidFill>
                  <a:schemeClr val="tx2"/>
                </a:solidFill>
                <a:latin typeface="Raleway ExtraBold"/>
                <a:cs typeface="Raleway ExtraBold"/>
              </a:rPr>
              <a:t>une</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période</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particulièrement</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importante</a:t>
            </a:r>
            <a:r>
              <a:rPr lang="en-US" sz="1600" u="sng" dirty="0" smtClean="0">
                <a:solidFill>
                  <a:schemeClr val="tx2"/>
                </a:solidFill>
                <a:latin typeface="Raleway ExtraBold"/>
                <a:cs typeface="Raleway ExtraBold"/>
              </a:rPr>
              <a:t> pour son </a:t>
            </a:r>
            <a:r>
              <a:rPr lang="en-US" sz="1600" u="sng" dirty="0" err="1" smtClean="0">
                <a:solidFill>
                  <a:schemeClr val="tx2"/>
                </a:solidFill>
                <a:latin typeface="Raleway ExtraBold"/>
                <a:cs typeface="Raleway ExtraBold"/>
              </a:rPr>
              <a:t>développement</a:t>
            </a:r>
            <a:endParaRPr lang="en-US" sz="1600" u="sng" dirty="0">
              <a:solidFill>
                <a:schemeClr val="tx2"/>
              </a:solidFill>
              <a:latin typeface="Raleway ExtraBold"/>
              <a:cs typeface="Raleway ExtraBold"/>
            </a:endParaRPr>
          </a:p>
        </p:txBody>
      </p:sp>
      <p:sp>
        <p:nvSpPr>
          <p:cNvPr id="2" name="TextBox 1"/>
          <p:cNvSpPr txBox="1"/>
          <p:nvPr/>
        </p:nvSpPr>
        <p:spPr>
          <a:xfrm>
            <a:off x="4267745" y="4260918"/>
            <a:ext cx="3757522" cy="271527"/>
          </a:xfrm>
          <a:prstGeom prst="rect">
            <a:avLst/>
          </a:prstGeom>
          <a:noFill/>
        </p:spPr>
        <p:txBody>
          <a:bodyPr wrap="square" rtlCol="0">
            <a:spAutoFit/>
          </a:bodyPr>
          <a:lstStyle/>
          <a:p>
            <a:pPr>
              <a:lnSpc>
                <a:spcPct val="110000"/>
              </a:lnSpc>
            </a:pPr>
            <a:r>
              <a:rPr lang="en-US" sz="800" i="1" baseline="30000" dirty="0">
                <a:latin typeface="Raleway"/>
                <a:cs typeface="Raleway"/>
              </a:rPr>
              <a:t>Source : </a:t>
            </a:r>
            <a:r>
              <a:rPr lang="en-US" sz="800" i="1" baseline="30000" dirty="0" err="1">
                <a:latin typeface="Raleway"/>
                <a:cs typeface="Raleway"/>
              </a:rPr>
              <a:t>Adapté</a:t>
            </a:r>
            <a:r>
              <a:rPr lang="en-US" sz="800" i="1" baseline="30000" dirty="0">
                <a:latin typeface="Raleway"/>
                <a:cs typeface="Raleway"/>
              </a:rPr>
              <a:t> du rapport de la Commission </a:t>
            </a:r>
            <a:r>
              <a:rPr lang="en-US" sz="800" i="1" baseline="30000" dirty="0" err="1">
                <a:latin typeface="Raleway"/>
                <a:cs typeface="Raleway"/>
              </a:rPr>
              <a:t>sur</a:t>
            </a:r>
            <a:r>
              <a:rPr lang="en-US" sz="800" i="1" baseline="30000" dirty="0">
                <a:latin typeface="Raleway"/>
                <a:cs typeface="Raleway"/>
              </a:rPr>
              <a:t> </a:t>
            </a:r>
            <a:r>
              <a:rPr lang="en-US" sz="800" i="1" baseline="30000" dirty="0" err="1">
                <a:latin typeface="Raleway"/>
                <a:cs typeface="Raleway"/>
              </a:rPr>
              <a:t>l’éducation</a:t>
            </a:r>
            <a:r>
              <a:rPr lang="en-US" sz="800" i="1" baseline="30000" dirty="0">
                <a:latin typeface="Raleway"/>
                <a:cs typeface="Raleway"/>
              </a:rPr>
              <a:t> </a:t>
            </a:r>
            <a:r>
              <a:rPr lang="en-US" sz="800" i="1" baseline="30000" dirty="0" err="1">
                <a:latin typeface="Raleway"/>
                <a:cs typeface="Raleway"/>
              </a:rPr>
              <a:t>à</a:t>
            </a:r>
            <a:r>
              <a:rPr lang="en-US" sz="800" i="1" baseline="30000" dirty="0">
                <a:latin typeface="Raleway"/>
                <a:cs typeface="Raleway"/>
              </a:rPr>
              <a:t> la petite </a:t>
            </a:r>
            <a:r>
              <a:rPr lang="en-US" sz="800" i="1" baseline="30000" dirty="0" err="1">
                <a:latin typeface="Raleway"/>
                <a:cs typeface="Raleway"/>
              </a:rPr>
              <a:t>enfance</a:t>
            </a:r>
            <a:r>
              <a:rPr lang="en-US" sz="800" i="1" baseline="30000" dirty="0">
                <a:latin typeface="Raleway"/>
                <a:cs typeface="Raleway"/>
              </a:rPr>
              <a:t>, </a:t>
            </a:r>
            <a:r>
              <a:rPr lang="en-US" sz="800" i="1" baseline="30000" dirty="0" err="1">
                <a:latin typeface="Raleway"/>
                <a:cs typeface="Raleway"/>
              </a:rPr>
              <a:t>lui-même</a:t>
            </a:r>
            <a:r>
              <a:rPr lang="en-US" sz="800" i="1" baseline="30000" dirty="0">
                <a:latin typeface="Raleway"/>
                <a:cs typeface="Raleway"/>
              </a:rPr>
              <a:t> </a:t>
            </a:r>
            <a:r>
              <a:rPr lang="en-US" sz="800" i="1" baseline="30000" dirty="0" err="1">
                <a:latin typeface="Raleway"/>
                <a:cs typeface="Raleway"/>
              </a:rPr>
              <a:t>adapté</a:t>
            </a:r>
            <a:r>
              <a:rPr lang="en-US" sz="800" i="1" baseline="30000" dirty="0">
                <a:latin typeface="Raleway"/>
                <a:cs typeface="Raleway"/>
              </a:rPr>
              <a:t> de Council </a:t>
            </a:r>
            <a:r>
              <a:rPr lang="en-US" sz="800" i="1" baseline="30000" dirty="0" smtClean="0">
                <a:latin typeface="Raleway"/>
                <a:cs typeface="Raleway"/>
              </a:rPr>
              <a:t/>
            </a:r>
            <a:br>
              <a:rPr lang="en-US" sz="800" i="1" baseline="30000" dirty="0" smtClean="0">
                <a:latin typeface="Raleway"/>
                <a:cs typeface="Raleway"/>
              </a:rPr>
            </a:br>
            <a:r>
              <a:rPr lang="en-US" sz="800" i="1" baseline="30000" dirty="0" smtClean="0">
                <a:latin typeface="Raleway"/>
                <a:cs typeface="Raleway"/>
              </a:rPr>
              <a:t>for </a:t>
            </a:r>
            <a:r>
              <a:rPr lang="en-US" sz="800" i="1" baseline="30000" dirty="0">
                <a:latin typeface="Raleway"/>
                <a:cs typeface="Raleway"/>
              </a:rPr>
              <a:t>Early Child Development, 2010. « The Science of Early Child Development », CECD, Vancouver, Canada.</a:t>
            </a:r>
            <a:endParaRPr lang="en-US" sz="800" i="1" dirty="0">
              <a:latin typeface="Raleway"/>
              <a:cs typeface="Raleway"/>
            </a:endParaRPr>
          </a:p>
        </p:txBody>
      </p:sp>
      <p:pic>
        <p:nvPicPr>
          <p:cNvPr id="39" name="Picture 38"/>
          <p:cNvPicPr>
            <a:picLocks noChangeAspect="1"/>
          </p:cNvPicPr>
          <p:nvPr/>
        </p:nvPicPr>
        <p:blipFill>
          <a:blip r:embed="rId4"/>
          <a:stretch>
            <a:fillRect/>
          </a:stretch>
        </p:blipFill>
        <p:spPr>
          <a:xfrm>
            <a:off x="7763017" y="4768510"/>
            <a:ext cx="814028" cy="205217"/>
          </a:xfrm>
          <a:prstGeom prst="rect">
            <a:avLst/>
          </a:prstGeom>
        </p:spPr>
      </p:pic>
      <p:sp>
        <p:nvSpPr>
          <p:cNvPr id="43" name="TextBox 42"/>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34466182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D7.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539" y="616695"/>
            <a:ext cx="7968260" cy="3956695"/>
          </a:xfrm>
          <a:prstGeom prst="rect">
            <a:avLst/>
          </a:prstGeom>
        </p:spPr>
      </p:pic>
      <p:sp>
        <p:nvSpPr>
          <p:cNvPr id="7" name="Rectangle 6"/>
          <p:cNvSpPr/>
          <p:nvPr/>
        </p:nvSpPr>
        <p:spPr>
          <a:xfrm>
            <a:off x="0" y="0"/>
            <a:ext cx="2995896" cy="1806864"/>
          </a:xfrm>
          <a:prstGeom prst="rect">
            <a:avLst/>
          </a:prstGeom>
          <a:solidFill>
            <a:srgbClr val="A4D4D8">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Raleway ExtraBold"/>
            </a:endParaRPr>
          </a:p>
        </p:txBody>
      </p:sp>
      <p:sp>
        <p:nvSpPr>
          <p:cNvPr id="8" name="Rectangle 7"/>
          <p:cNvSpPr/>
          <p:nvPr/>
        </p:nvSpPr>
        <p:spPr>
          <a:xfrm>
            <a:off x="523695" y="513486"/>
            <a:ext cx="2426169" cy="1171603"/>
          </a:xfrm>
          <a:prstGeom prst="rect">
            <a:avLst/>
          </a:prstGeom>
        </p:spPr>
        <p:txBody>
          <a:bodyPr wrap="square">
            <a:spAutoFit/>
          </a:bodyPr>
          <a:lstStyle/>
          <a:p>
            <a:pPr>
              <a:lnSpc>
                <a:spcPct val="110000"/>
              </a:lnSpc>
            </a:pPr>
            <a:r>
              <a:rPr lang="en-US" sz="1600" u="sng" dirty="0" smtClean="0">
                <a:solidFill>
                  <a:schemeClr val="tx2"/>
                </a:solidFill>
                <a:latin typeface="Raleway ExtraBold"/>
                <a:cs typeface="Raleway ExtraBold"/>
              </a:rPr>
              <a:t>Comment les services </a:t>
            </a:r>
            <a:r>
              <a:rPr lang="en-US" sz="1600" u="sng" dirty="0" err="1" smtClean="0">
                <a:solidFill>
                  <a:schemeClr val="tx2"/>
                </a:solidFill>
                <a:latin typeface="Raleway ExtraBold"/>
                <a:cs typeface="Raleway ExtraBold"/>
              </a:rPr>
              <a:t>éducatifs</a:t>
            </a:r>
            <a:r>
              <a:rPr lang="en-US" sz="1600" u="sng" dirty="0" smtClean="0">
                <a:solidFill>
                  <a:schemeClr val="tx2"/>
                </a:solidFill>
                <a:latin typeface="Raleway ExtraBold"/>
                <a:cs typeface="Raleway ExtraBold"/>
              </a:rPr>
              <a:t> </a:t>
            </a:r>
            <a:r>
              <a:rPr lang="en-US" sz="1600" u="sng" dirty="0" err="1" smtClean="0">
                <a:solidFill>
                  <a:schemeClr val="tx2"/>
                </a:solidFill>
                <a:latin typeface="Raleway ExtraBold"/>
                <a:cs typeface="Raleway ExtraBold"/>
              </a:rPr>
              <a:t>agissent</a:t>
            </a:r>
            <a:r>
              <a:rPr lang="en-US" sz="1600" u="sng" dirty="0" smtClean="0">
                <a:solidFill>
                  <a:schemeClr val="tx2"/>
                </a:solidFill>
                <a:latin typeface="Raleway ExtraBold"/>
                <a:cs typeface="Raleway ExtraBold"/>
              </a:rPr>
              <a:t> </a:t>
            </a:r>
          </a:p>
          <a:p>
            <a:pPr>
              <a:lnSpc>
                <a:spcPct val="110000"/>
              </a:lnSpc>
            </a:pPr>
            <a:r>
              <a:rPr lang="en-US" sz="1600" u="sng" dirty="0" err="1">
                <a:solidFill>
                  <a:schemeClr val="tx2"/>
                </a:solidFill>
                <a:latin typeface="Raleway ExtraBold"/>
                <a:cs typeface="Raleway ExtraBold"/>
              </a:rPr>
              <a:t>s</a:t>
            </a:r>
            <a:r>
              <a:rPr lang="en-US" sz="1600" u="sng" dirty="0" err="1" smtClean="0">
                <a:solidFill>
                  <a:schemeClr val="tx2"/>
                </a:solidFill>
                <a:latin typeface="Raleway ExtraBold"/>
                <a:cs typeface="Raleway ExtraBold"/>
              </a:rPr>
              <a:t>ur</a:t>
            </a:r>
            <a:r>
              <a:rPr lang="en-US" sz="1600" u="sng" dirty="0" smtClean="0">
                <a:solidFill>
                  <a:schemeClr val="tx2"/>
                </a:solidFill>
                <a:latin typeface="Raleway ExtraBold"/>
                <a:cs typeface="Raleway ExtraBold"/>
              </a:rPr>
              <a:t> le </a:t>
            </a:r>
            <a:r>
              <a:rPr lang="en-US" sz="1600" u="sng" dirty="0" err="1" smtClean="0">
                <a:solidFill>
                  <a:schemeClr val="tx2"/>
                </a:solidFill>
                <a:latin typeface="Raleway ExtraBold"/>
                <a:cs typeface="Raleway ExtraBold"/>
              </a:rPr>
              <a:t>développement</a:t>
            </a:r>
            <a:r>
              <a:rPr lang="en-US" sz="1600" u="sng" dirty="0" smtClean="0">
                <a:solidFill>
                  <a:schemeClr val="tx2"/>
                </a:solidFill>
                <a:latin typeface="Raleway ExtraBold"/>
                <a:cs typeface="Raleway ExtraBold"/>
              </a:rPr>
              <a:t> </a:t>
            </a:r>
          </a:p>
          <a:p>
            <a:pPr>
              <a:lnSpc>
                <a:spcPct val="110000"/>
              </a:lnSpc>
            </a:pPr>
            <a:r>
              <a:rPr lang="en-US" sz="1600" u="sng" dirty="0" smtClean="0">
                <a:solidFill>
                  <a:schemeClr val="tx2"/>
                </a:solidFill>
                <a:latin typeface="Raleway ExtraBold"/>
                <a:cs typeface="Raleway ExtraBold"/>
              </a:rPr>
              <a:t>des tout-</a:t>
            </a:r>
            <a:r>
              <a:rPr lang="en-US" sz="1600" u="sng" dirty="0" err="1" smtClean="0">
                <a:solidFill>
                  <a:schemeClr val="tx2"/>
                </a:solidFill>
                <a:latin typeface="Raleway ExtraBold"/>
                <a:cs typeface="Raleway ExtraBold"/>
              </a:rPr>
              <a:t>petits</a:t>
            </a:r>
            <a:endParaRPr lang="en-US" sz="1600" u="sng" dirty="0">
              <a:solidFill>
                <a:schemeClr val="tx2"/>
              </a:solidFill>
              <a:latin typeface="Raleway ExtraBold"/>
              <a:cs typeface="Raleway ExtraBold"/>
            </a:endParaRPr>
          </a:p>
        </p:txBody>
      </p:sp>
      <p:sp>
        <p:nvSpPr>
          <p:cNvPr id="9" name="TextBox 8"/>
          <p:cNvSpPr txBox="1"/>
          <p:nvPr/>
        </p:nvSpPr>
        <p:spPr>
          <a:xfrm>
            <a:off x="5641707" y="3706134"/>
            <a:ext cx="2926773" cy="766877"/>
          </a:xfrm>
          <a:prstGeom prst="rect">
            <a:avLst/>
          </a:prstGeom>
          <a:noFill/>
        </p:spPr>
        <p:txBody>
          <a:bodyPr wrap="square" rtlCol="0">
            <a:spAutoFit/>
          </a:bodyPr>
          <a:lstStyle/>
          <a:p>
            <a:pPr>
              <a:lnSpc>
                <a:spcPct val="110000"/>
              </a:lnSpc>
            </a:pPr>
            <a:r>
              <a:rPr lang="en-US" sz="1000" dirty="0">
                <a:solidFill>
                  <a:srgbClr val="A4D4D8"/>
                </a:solidFill>
                <a:latin typeface="Raleway ExtraBold"/>
                <a:cs typeface="Raleway ExtraBold"/>
              </a:rPr>
              <a:t>Pour </a:t>
            </a:r>
            <a:r>
              <a:rPr lang="en-US" sz="1000" dirty="0" err="1">
                <a:solidFill>
                  <a:srgbClr val="A4D4D8"/>
                </a:solidFill>
                <a:latin typeface="Raleway ExtraBold"/>
                <a:cs typeface="Raleway ExtraBold"/>
              </a:rPr>
              <a:t>voir</a:t>
            </a:r>
            <a:r>
              <a:rPr lang="en-US" sz="1000" dirty="0">
                <a:solidFill>
                  <a:srgbClr val="A4D4D8"/>
                </a:solidFill>
                <a:latin typeface="Raleway ExtraBold"/>
                <a:cs typeface="Raleway ExtraBold"/>
              </a:rPr>
              <a:t> des </a:t>
            </a:r>
            <a:r>
              <a:rPr lang="en-US" sz="1000" dirty="0" err="1">
                <a:solidFill>
                  <a:srgbClr val="A4D4D8"/>
                </a:solidFill>
                <a:latin typeface="Raleway ExtraBold"/>
                <a:cs typeface="Raleway ExtraBold"/>
              </a:rPr>
              <a:t>effets</a:t>
            </a:r>
            <a:r>
              <a:rPr lang="en-US" sz="1000" dirty="0">
                <a:solidFill>
                  <a:srgbClr val="A4D4D8"/>
                </a:solidFill>
                <a:latin typeface="Raleway ExtraBold"/>
                <a:cs typeface="Raleway ExtraBold"/>
              </a:rPr>
              <a:t> </a:t>
            </a:r>
            <a:r>
              <a:rPr lang="en-US" sz="1000" dirty="0" err="1">
                <a:solidFill>
                  <a:srgbClr val="A4D4D8"/>
                </a:solidFill>
                <a:latin typeface="Raleway ExtraBold"/>
                <a:cs typeface="Raleway ExtraBold"/>
              </a:rPr>
              <a:t>positifs</a:t>
            </a:r>
            <a:r>
              <a:rPr lang="en-US" sz="1000" dirty="0">
                <a:solidFill>
                  <a:srgbClr val="A4D4D8"/>
                </a:solidFill>
                <a:latin typeface="Raleway ExtraBold"/>
                <a:cs typeface="Raleway ExtraBold"/>
              </a:rPr>
              <a:t> </a:t>
            </a:r>
            <a:r>
              <a:rPr lang="en-US" sz="1000" dirty="0" err="1" smtClean="0">
                <a:solidFill>
                  <a:srgbClr val="A4D4D8"/>
                </a:solidFill>
                <a:latin typeface="Raleway ExtraBold"/>
                <a:cs typeface="Raleway ExtraBold"/>
              </a:rPr>
              <a:t>sur</a:t>
            </a:r>
            <a:r>
              <a:rPr lang="en-US" sz="1000" dirty="0" smtClean="0">
                <a:solidFill>
                  <a:srgbClr val="A4D4D8"/>
                </a:solidFill>
                <a:latin typeface="Raleway ExtraBold"/>
                <a:cs typeface="Raleway ExtraBold"/>
              </a:rPr>
              <a:t> </a:t>
            </a:r>
            <a:r>
              <a:rPr lang="en-US" sz="1000" dirty="0">
                <a:solidFill>
                  <a:srgbClr val="A4D4D8"/>
                </a:solidFill>
                <a:latin typeface="Raleway ExtraBold"/>
                <a:cs typeface="Raleway ExtraBold"/>
              </a:rPr>
              <a:t>le </a:t>
            </a:r>
            <a:r>
              <a:rPr lang="en-US" sz="1000" dirty="0" err="1">
                <a:solidFill>
                  <a:srgbClr val="A4D4D8"/>
                </a:solidFill>
                <a:latin typeface="Raleway ExtraBold"/>
                <a:cs typeface="Raleway ExtraBold"/>
              </a:rPr>
              <a:t>développement</a:t>
            </a:r>
            <a:r>
              <a:rPr lang="en-US" sz="1000" dirty="0">
                <a:solidFill>
                  <a:srgbClr val="A4D4D8"/>
                </a:solidFill>
                <a:latin typeface="Raleway ExtraBold"/>
                <a:cs typeface="Raleway ExtraBold"/>
              </a:rPr>
              <a:t> des </a:t>
            </a:r>
            <a:r>
              <a:rPr lang="en-US" sz="1000" dirty="0" err="1">
                <a:solidFill>
                  <a:srgbClr val="A4D4D8"/>
                </a:solidFill>
                <a:latin typeface="Raleway ExtraBold"/>
                <a:cs typeface="Raleway ExtraBold"/>
              </a:rPr>
              <a:t>enfants</a:t>
            </a:r>
            <a:r>
              <a:rPr lang="en-US" sz="1000" dirty="0">
                <a:solidFill>
                  <a:srgbClr val="A4D4D8"/>
                </a:solidFill>
                <a:latin typeface="Raleway ExtraBold"/>
                <a:cs typeface="Raleway ExtraBold"/>
              </a:rPr>
              <a:t>, les services </a:t>
            </a:r>
            <a:r>
              <a:rPr lang="en-US" sz="1000" dirty="0" err="1">
                <a:solidFill>
                  <a:srgbClr val="A4D4D8"/>
                </a:solidFill>
                <a:latin typeface="Raleway ExtraBold"/>
                <a:cs typeface="Raleway ExtraBold"/>
              </a:rPr>
              <a:t>éducatifs</a:t>
            </a:r>
            <a:r>
              <a:rPr lang="en-US" sz="1000" dirty="0">
                <a:solidFill>
                  <a:srgbClr val="A4D4D8"/>
                </a:solidFill>
                <a:latin typeface="Raleway ExtraBold"/>
                <a:cs typeface="Raleway ExtraBold"/>
              </a:rPr>
              <a:t> </a:t>
            </a:r>
            <a:r>
              <a:rPr lang="en-US" sz="1000" dirty="0" err="1">
                <a:solidFill>
                  <a:srgbClr val="A4D4D8"/>
                </a:solidFill>
                <a:latin typeface="Raleway ExtraBold"/>
                <a:cs typeface="Raleway ExtraBold"/>
              </a:rPr>
              <a:t>offerts</a:t>
            </a:r>
            <a:r>
              <a:rPr lang="en-US" sz="1000" dirty="0">
                <a:solidFill>
                  <a:srgbClr val="A4D4D8"/>
                </a:solidFill>
                <a:latin typeface="Raleway ExtraBold"/>
                <a:cs typeface="Raleway ExtraBold"/>
              </a:rPr>
              <a:t> </a:t>
            </a:r>
            <a:r>
              <a:rPr lang="en-US" sz="1000" dirty="0" smtClean="0">
                <a:solidFill>
                  <a:srgbClr val="A4D4D8"/>
                </a:solidFill>
                <a:latin typeface="Raleway ExtraBold"/>
                <a:cs typeface="Raleway ExtraBold"/>
              </a:rPr>
              <a:t>aux </a:t>
            </a:r>
            <a:r>
              <a:rPr lang="en-US" sz="1000" dirty="0">
                <a:solidFill>
                  <a:srgbClr val="A4D4D8"/>
                </a:solidFill>
                <a:latin typeface="Raleway ExtraBold"/>
                <a:cs typeface="Raleway ExtraBold"/>
              </a:rPr>
              <a:t>tout-</a:t>
            </a:r>
            <a:r>
              <a:rPr lang="en-US" sz="1000" dirty="0" err="1">
                <a:solidFill>
                  <a:srgbClr val="A4D4D8"/>
                </a:solidFill>
                <a:latin typeface="Raleway ExtraBold"/>
                <a:cs typeface="Raleway ExtraBold"/>
              </a:rPr>
              <a:t>petits</a:t>
            </a:r>
            <a:r>
              <a:rPr lang="en-US" sz="1000" dirty="0">
                <a:solidFill>
                  <a:srgbClr val="A4D4D8"/>
                </a:solidFill>
                <a:latin typeface="Raleway ExtraBold"/>
                <a:cs typeface="Raleway ExtraBold"/>
              </a:rPr>
              <a:t> </a:t>
            </a:r>
            <a:r>
              <a:rPr lang="en-US" sz="1000" dirty="0" err="1">
                <a:solidFill>
                  <a:srgbClr val="A4D4D8"/>
                </a:solidFill>
                <a:latin typeface="Raleway ExtraBold"/>
                <a:cs typeface="Raleway ExtraBold"/>
              </a:rPr>
              <a:t>doivent</a:t>
            </a:r>
            <a:r>
              <a:rPr lang="en-US" sz="1000" dirty="0">
                <a:solidFill>
                  <a:srgbClr val="A4D4D8"/>
                </a:solidFill>
                <a:latin typeface="Raleway ExtraBold"/>
                <a:cs typeface="Raleway ExtraBold"/>
              </a:rPr>
              <a:t> </a:t>
            </a:r>
            <a:r>
              <a:rPr lang="en-US" sz="1000" dirty="0" err="1">
                <a:solidFill>
                  <a:srgbClr val="A4D4D8"/>
                </a:solidFill>
                <a:latin typeface="Raleway ExtraBold"/>
                <a:cs typeface="Raleway ExtraBold"/>
              </a:rPr>
              <a:t>toutefois</a:t>
            </a:r>
            <a:r>
              <a:rPr lang="en-US" sz="1000" dirty="0">
                <a:solidFill>
                  <a:srgbClr val="A4D4D8"/>
                </a:solidFill>
                <a:latin typeface="Raleway ExtraBold"/>
                <a:cs typeface="Raleway ExtraBold"/>
              </a:rPr>
              <a:t> </a:t>
            </a:r>
            <a:r>
              <a:rPr lang="en-US" sz="1000" dirty="0" err="1" smtClean="0">
                <a:solidFill>
                  <a:srgbClr val="A4D4D8"/>
                </a:solidFill>
                <a:latin typeface="Raleway ExtraBold"/>
                <a:cs typeface="Raleway ExtraBold"/>
              </a:rPr>
              <a:t>être</a:t>
            </a:r>
            <a:r>
              <a:rPr lang="en-US" sz="1000" dirty="0" smtClean="0">
                <a:solidFill>
                  <a:srgbClr val="A4D4D8"/>
                </a:solidFill>
                <a:latin typeface="Raleway ExtraBold"/>
                <a:cs typeface="Raleway ExtraBold"/>
              </a:rPr>
              <a:t> </a:t>
            </a:r>
            <a:r>
              <a:rPr lang="en-US" sz="1000" dirty="0">
                <a:solidFill>
                  <a:srgbClr val="A4D4D8"/>
                </a:solidFill>
                <a:latin typeface="Raleway ExtraBold"/>
                <a:cs typeface="Raleway ExtraBold"/>
              </a:rPr>
              <a:t>de </a:t>
            </a:r>
            <a:r>
              <a:rPr lang="en-US" sz="1000" dirty="0" err="1">
                <a:solidFill>
                  <a:srgbClr val="A4D4D8"/>
                </a:solidFill>
                <a:latin typeface="Raleway ExtraBold"/>
                <a:cs typeface="Raleway ExtraBold"/>
              </a:rPr>
              <a:t>qualité</a:t>
            </a:r>
            <a:r>
              <a:rPr lang="en-US" sz="1000" dirty="0">
                <a:solidFill>
                  <a:srgbClr val="A4D4D8"/>
                </a:solidFill>
                <a:latin typeface="Raleway ExtraBold"/>
                <a:cs typeface="Raleway ExtraBold"/>
              </a:rPr>
              <a:t>.</a:t>
            </a:r>
          </a:p>
        </p:txBody>
      </p:sp>
      <p:pic>
        <p:nvPicPr>
          <p:cNvPr id="14" name="Picture 13" descr="D7-bull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54542" y="1420093"/>
            <a:ext cx="2332325" cy="3602182"/>
          </a:xfrm>
          <a:prstGeom prst="rect">
            <a:avLst/>
          </a:prstGeom>
        </p:spPr>
      </p:pic>
      <p:sp>
        <p:nvSpPr>
          <p:cNvPr id="15" name="TextBox 14"/>
          <p:cNvSpPr txBox="1"/>
          <p:nvPr/>
        </p:nvSpPr>
        <p:spPr>
          <a:xfrm>
            <a:off x="3255818" y="706843"/>
            <a:ext cx="1783773" cy="938719"/>
          </a:xfrm>
          <a:prstGeom prst="rect">
            <a:avLst/>
          </a:prstGeom>
          <a:noFill/>
        </p:spPr>
        <p:txBody>
          <a:bodyPr wrap="square" rtlCol="0">
            <a:spAutoFit/>
          </a:bodyPr>
          <a:lstStyle/>
          <a:p>
            <a:pPr>
              <a:spcAft>
                <a:spcPts val="300"/>
              </a:spcAft>
            </a:pPr>
            <a:r>
              <a:rPr lang="en-US" sz="700" dirty="0" err="1">
                <a:solidFill>
                  <a:schemeClr val="tx2"/>
                </a:solidFill>
                <a:latin typeface="Raleway ExtraBold"/>
                <a:cs typeface="Raleway ExtraBold"/>
              </a:rPr>
              <a:t>Développement</a:t>
            </a:r>
            <a:r>
              <a:rPr lang="en-US" sz="700" dirty="0">
                <a:solidFill>
                  <a:schemeClr val="tx2"/>
                </a:solidFill>
                <a:latin typeface="Raleway ExtraBold"/>
                <a:cs typeface="Raleway ExtraBold"/>
              </a:rPr>
              <a:t> social et moral</a:t>
            </a:r>
          </a:p>
          <a:p>
            <a:pPr marL="64800" indent="-64800">
              <a:spcAft>
                <a:spcPts val="300"/>
              </a:spcAft>
              <a:buClr>
                <a:schemeClr val="tx2"/>
              </a:buClr>
              <a:buFont typeface="Arial"/>
              <a:buChar char="•"/>
            </a:pPr>
            <a:r>
              <a:rPr lang="en-US" sz="600" dirty="0" smtClean="0">
                <a:latin typeface="Raleway"/>
                <a:cs typeface="Raleway"/>
              </a:rPr>
              <a:t>Le </a:t>
            </a:r>
            <a:r>
              <a:rPr lang="en-US" sz="600" dirty="0">
                <a:latin typeface="Raleway"/>
                <a:cs typeface="Raleway"/>
              </a:rPr>
              <a:t>contact </a:t>
            </a:r>
            <a:r>
              <a:rPr lang="en-US" sz="600" dirty="0" err="1">
                <a:latin typeface="Raleway"/>
                <a:cs typeface="Raleway"/>
              </a:rPr>
              <a:t>fréquent</a:t>
            </a:r>
            <a:r>
              <a:rPr lang="en-US" sz="600" dirty="0">
                <a:latin typeface="Raleway"/>
                <a:cs typeface="Raleway"/>
              </a:rPr>
              <a:t> avec les </a:t>
            </a:r>
            <a:r>
              <a:rPr lang="en-US" sz="600" dirty="0" err="1">
                <a:latin typeface="Raleway"/>
                <a:cs typeface="Raleway"/>
              </a:rPr>
              <a:t>autres</a:t>
            </a:r>
            <a:r>
              <a:rPr lang="en-US" sz="600" dirty="0">
                <a:latin typeface="Raleway"/>
                <a:cs typeface="Raleway"/>
              </a:rPr>
              <a:t> </a:t>
            </a:r>
            <a:r>
              <a:rPr lang="en-US" sz="600" dirty="0" err="1">
                <a:latin typeface="Raleway"/>
                <a:cs typeface="Raleway"/>
              </a:rPr>
              <a:t>enfants</a:t>
            </a:r>
            <a:r>
              <a:rPr lang="en-US" sz="600" dirty="0">
                <a:latin typeface="Raleway"/>
                <a:cs typeface="Raleway"/>
              </a:rPr>
              <a:t>, sous la supervision de </a:t>
            </a:r>
            <a:r>
              <a:rPr lang="en-US" sz="600" dirty="0" err="1">
                <a:latin typeface="Raleway"/>
                <a:cs typeface="Raleway"/>
              </a:rPr>
              <a:t>l’éducatrice</a:t>
            </a:r>
            <a:r>
              <a:rPr lang="en-US" sz="600" dirty="0">
                <a:latin typeface="Raleway"/>
                <a:cs typeface="Raleway"/>
              </a:rPr>
              <a:t> </a:t>
            </a:r>
            <a:r>
              <a:rPr lang="en-US" sz="600" dirty="0" err="1">
                <a:latin typeface="Raleway"/>
                <a:cs typeface="Raleway"/>
              </a:rPr>
              <a:t>ou</a:t>
            </a:r>
            <a:r>
              <a:rPr lang="en-US" sz="600" dirty="0">
                <a:latin typeface="Raleway"/>
                <a:cs typeface="Raleway"/>
              </a:rPr>
              <a:t> de </a:t>
            </a:r>
            <a:r>
              <a:rPr lang="en-US" sz="600" dirty="0" err="1">
                <a:latin typeface="Raleway"/>
                <a:cs typeface="Raleway"/>
              </a:rPr>
              <a:t>l’enseignante</a:t>
            </a:r>
            <a:r>
              <a:rPr lang="en-US" sz="600" dirty="0">
                <a:latin typeface="Raleway"/>
                <a:cs typeface="Raleway"/>
              </a:rPr>
              <a:t>, </a:t>
            </a:r>
            <a:r>
              <a:rPr lang="en-US" sz="600" dirty="0" err="1">
                <a:latin typeface="Raleway"/>
                <a:cs typeface="Raleway"/>
              </a:rPr>
              <a:t>apprend</a:t>
            </a:r>
            <a:r>
              <a:rPr lang="en-US" sz="600" dirty="0">
                <a:latin typeface="Raleway"/>
                <a:cs typeface="Raleway"/>
              </a:rPr>
              <a:t> </a:t>
            </a:r>
            <a:r>
              <a:rPr lang="en-US" sz="600" dirty="0" err="1">
                <a:latin typeface="Raleway"/>
                <a:cs typeface="Raleway"/>
              </a:rPr>
              <a:t>à</a:t>
            </a:r>
            <a:r>
              <a:rPr lang="en-US" sz="600" dirty="0">
                <a:latin typeface="Raleway"/>
                <a:cs typeface="Raleway"/>
              </a:rPr>
              <a:t> </a:t>
            </a:r>
            <a:r>
              <a:rPr lang="en-US" sz="600" dirty="0" err="1">
                <a:latin typeface="Raleway"/>
                <a:cs typeface="Raleway"/>
              </a:rPr>
              <a:t>l’enfant</a:t>
            </a:r>
            <a:r>
              <a:rPr lang="en-US" sz="600" dirty="0">
                <a:latin typeface="Raleway"/>
                <a:cs typeface="Raleway"/>
              </a:rPr>
              <a:t> </a:t>
            </a:r>
            <a:r>
              <a:rPr lang="en-US" sz="600" dirty="0" err="1" smtClean="0">
                <a:latin typeface="Raleway"/>
                <a:cs typeface="Raleway"/>
              </a:rPr>
              <a:t>à</a:t>
            </a:r>
            <a:r>
              <a:rPr lang="en-US" sz="600" dirty="0" smtClean="0">
                <a:latin typeface="Raleway"/>
                <a:cs typeface="Raleway"/>
              </a:rPr>
              <a:t> </a:t>
            </a:r>
            <a:r>
              <a:rPr lang="en-US" sz="600" dirty="0" err="1">
                <a:latin typeface="Raleway"/>
                <a:cs typeface="Raleway"/>
              </a:rPr>
              <a:t>entrer</a:t>
            </a:r>
            <a:r>
              <a:rPr lang="en-US" sz="600" dirty="0">
                <a:latin typeface="Raleway"/>
                <a:cs typeface="Raleway"/>
              </a:rPr>
              <a:t> </a:t>
            </a:r>
            <a:r>
              <a:rPr lang="en-US" sz="600" dirty="0" smtClean="0">
                <a:latin typeface="Raleway"/>
                <a:cs typeface="Raleway"/>
              </a:rPr>
              <a:t>en </a:t>
            </a:r>
            <a:r>
              <a:rPr lang="en-US" sz="600" dirty="0">
                <a:latin typeface="Raleway"/>
                <a:cs typeface="Raleway"/>
              </a:rPr>
              <a:t>relation, </a:t>
            </a:r>
            <a:r>
              <a:rPr lang="en-US" sz="600" dirty="0" err="1">
                <a:latin typeface="Raleway"/>
                <a:cs typeface="Raleway"/>
              </a:rPr>
              <a:t>à</a:t>
            </a:r>
            <a:r>
              <a:rPr lang="en-US" sz="600" dirty="0">
                <a:latin typeface="Raleway"/>
                <a:cs typeface="Raleway"/>
              </a:rPr>
              <a:t> se </a:t>
            </a:r>
            <a:r>
              <a:rPr lang="en-US" sz="600" dirty="0" err="1">
                <a:latin typeface="Raleway"/>
                <a:cs typeface="Raleway"/>
              </a:rPr>
              <a:t>mettre</a:t>
            </a:r>
            <a:r>
              <a:rPr lang="en-US" sz="600" dirty="0">
                <a:latin typeface="Raleway"/>
                <a:cs typeface="Raleway"/>
              </a:rPr>
              <a:t> </a:t>
            </a:r>
            <a:r>
              <a:rPr lang="en-US" sz="600" dirty="0" err="1">
                <a:latin typeface="Raleway"/>
                <a:cs typeface="Raleway"/>
              </a:rPr>
              <a:t>à</a:t>
            </a:r>
            <a:r>
              <a:rPr lang="en-US" sz="600" dirty="0">
                <a:latin typeface="Raleway"/>
                <a:cs typeface="Raleway"/>
              </a:rPr>
              <a:t> la </a:t>
            </a:r>
            <a:r>
              <a:rPr lang="en-US" sz="600" dirty="0" smtClean="0">
                <a:latin typeface="Raleway"/>
                <a:cs typeface="Raleway"/>
              </a:rPr>
              <a:t>place </a:t>
            </a:r>
            <a:br>
              <a:rPr lang="en-US" sz="600" dirty="0" smtClean="0">
                <a:latin typeface="Raleway"/>
                <a:cs typeface="Raleway"/>
              </a:rPr>
            </a:br>
            <a:r>
              <a:rPr lang="en-US" sz="600" dirty="0" smtClean="0">
                <a:latin typeface="Raleway"/>
                <a:cs typeface="Raleway"/>
              </a:rPr>
              <a:t>de </a:t>
            </a:r>
            <a:r>
              <a:rPr lang="en-US" sz="600" dirty="0" err="1">
                <a:latin typeface="Raleway"/>
                <a:cs typeface="Raleway"/>
              </a:rPr>
              <a:t>l’autre</a:t>
            </a:r>
            <a:r>
              <a:rPr lang="en-US" sz="600" dirty="0">
                <a:latin typeface="Raleway"/>
                <a:cs typeface="Raleway"/>
              </a:rPr>
              <a:t> </a:t>
            </a:r>
            <a:r>
              <a:rPr lang="en-US" sz="600" dirty="0" smtClean="0">
                <a:latin typeface="Raleway"/>
                <a:cs typeface="Raleway"/>
              </a:rPr>
              <a:t>et </a:t>
            </a:r>
            <a:r>
              <a:rPr lang="en-US" sz="600" dirty="0" err="1">
                <a:latin typeface="Raleway"/>
                <a:cs typeface="Raleway"/>
              </a:rPr>
              <a:t>à</a:t>
            </a:r>
            <a:r>
              <a:rPr lang="en-US" sz="600" dirty="0">
                <a:latin typeface="Raleway"/>
                <a:cs typeface="Raleway"/>
              </a:rPr>
              <a:t> </a:t>
            </a:r>
            <a:r>
              <a:rPr lang="en-US" sz="600" dirty="0" err="1">
                <a:latin typeface="Raleway"/>
                <a:cs typeface="Raleway"/>
              </a:rPr>
              <a:t>résoudre</a:t>
            </a:r>
            <a:r>
              <a:rPr lang="en-US" sz="600" dirty="0">
                <a:latin typeface="Raleway"/>
                <a:cs typeface="Raleway"/>
              </a:rPr>
              <a:t> des </a:t>
            </a:r>
            <a:r>
              <a:rPr lang="en-US" sz="600" dirty="0" err="1">
                <a:latin typeface="Raleway"/>
                <a:cs typeface="Raleway"/>
              </a:rPr>
              <a:t>conflits</a:t>
            </a:r>
            <a:r>
              <a:rPr lang="en-US" sz="600" dirty="0">
                <a:latin typeface="Raleway"/>
                <a:cs typeface="Raleway"/>
              </a:rPr>
              <a:t>.</a:t>
            </a:r>
          </a:p>
          <a:p>
            <a:pPr marL="64800" indent="-64800">
              <a:buClr>
                <a:schemeClr val="tx2"/>
              </a:buClr>
              <a:buFont typeface="Arial"/>
              <a:buChar char="•"/>
            </a:pPr>
            <a:r>
              <a:rPr lang="en-US" sz="600" dirty="0" smtClean="0">
                <a:latin typeface="Raleway"/>
                <a:cs typeface="Raleway"/>
              </a:rPr>
              <a:t>La </a:t>
            </a:r>
            <a:r>
              <a:rPr lang="en-US" sz="600" dirty="0">
                <a:latin typeface="Raleway"/>
                <a:cs typeface="Raleway"/>
              </a:rPr>
              <a:t>vie en </a:t>
            </a:r>
            <a:r>
              <a:rPr lang="en-US" sz="600" dirty="0" err="1">
                <a:latin typeface="Raleway"/>
                <a:cs typeface="Raleway"/>
              </a:rPr>
              <a:t>groupe</a:t>
            </a:r>
            <a:r>
              <a:rPr lang="en-US" sz="600" dirty="0">
                <a:latin typeface="Raleway"/>
                <a:cs typeface="Raleway"/>
              </a:rPr>
              <a:t> </a:t>
            </a:r>
            <a:r>
              <a:rPr lang="en-US" sz="600" dirty="0" err="1">
                <a:latin typeface="Raleway"/>
                <a:cs typeface="Raleway"/>
              </a:rPr>
              <a:t>l’aide</a:t>
            </a:r>
            <a:r>
              <a:rPr lang="en-US" sz="600" dirty="0">
                <a:latin typeface="Raleway"/>
                <a:cs typeface="Raleway"/>
              </a:rPr>
              <a:t> </a:t>
            </a:r>
            <a:r>
              <a:rPr lang="en-US" sz="600" dirty="0" err="1">
                <a:latin typeface="Raleway"/>
                <a:cs typeface="Raleway"/>
              </a:rPr>
              <a:t>à</a:t>
            </a:r>
            <a:r>
              <a:rPr lang="en-US" sz="600" dirty="0">
                <a:latin typeface="Raleway"/>
                <a:cs typeface="Raleway"/>
              </a:rPr>
              <a:t> </a:t>
            </a:r>
            <a:r>
              <a:rPr lang="en-US" sz="600" dirty="0" err="1">
                <a:latin typeface="Raleway"/>
                <a:cs typeface="Raleway"/>
              </a:rPr>
              <a:t>distinguer</a:t>
            </a:r>
            <a:r>
              <a:rPr lang="en-US" sz="600" dirty="0">
                <a:latin typeface="Raleway"/>
                <a:cs typeface="Raleway"/>
              </a:rPr>
              <a:t> </a:t>
            </a:r>
            <a:r>
              <a:rPr lang="en-US" sz="600" dirty="0" err="1">
                <a:latin typeface="Raleway"/>
                <a:cs typeface="Raleway"/>
              </a:rPr>
              <a:t>ce</a:t>
            </a:r>
            <a:r>
              <a:rPr lang="en-US" sz="600" dirty="0">
                <a:latin typeface="Raleway"/>
                <a:cs typeface="Raleway"/>
              </a:rPr>
              <a:t> </a:t>
            </a:r>
            <a:r>
              <a:rPr lang="en-US" sz="600" dirty="0" smtClean="0">
                <a:latin typeface="Raleway"/>
                <a:cs typeface="Raleway"/>
              </a:rPr>
              <a:t/>
            </a:r>
            <a:br>
              <a:rPr lang="en-US" sz="600" dirty="0" smtClean="0">
                <a:latin typeface="Raleway"/>
                <a:cs typeface="Raleway"/>
              </a:rPr>
            </a:br>
            <a:r>
              <a:rPr lang="en-US" sz="600" dirty="0" smtClean="0">
                <a:latin typeface="Raleway"/>
                <a:cs typeface="Raleway"/>
              </a:rPr>
              <a:t>qui </a:t>
            </a:r>
            <a:r>
              <a:rPr lang="en-US" sz="600" dirty="0" err="1">
                <a:latin typeface="Raleway"/>
                <a:cs typeface="Raleway"/>
              </a:rPr>
              <a:t>est</a:t>
            </a:r>
            <a:r>
              <a:rPr lang="en-US" sz="600" dirty="0">
                <a:latin typeface="Raleway"/>
                <a:cs typeface="Raleway"/>
              </a:rPr>
              <a:t> </a:t>
            </a:r>
            <a:r>
              <a:rPr lang="en-US" sz="600" dirty="0" err="1">
                <a:latin typeface="Raleway"/>
                <a:cs typeface="Raleway"/>
              </a:rPr>
              <a:t>permis</a:t>
            </a:r>
            <a:r>
              <a:rPr lang="en-US" sz="600" dirty="0">
                <a:latin typeface="Raleway"/>
                <a:cs typeface="Raleway"/>
              </a:rPr>
              <a:t> de </a:t>
            </a:r>
            <a:r>
              <a:rPr lang="en-US" sz="600" dirty="0" err="1">
                <a:latin typeface="Raleway"/>
                <a:cs typeface="Raleway"/>
              </a:rPr>
              <a:t>ce</a:t>
            </a:r>
            <a:r>
              <a:rPr lang="en-US" sz="600" dirty="0">
                <a:latin typeface="Raleway"/>
                <a:cs typeface="Raleway"/>
              </a:rPr>
              <a:t> qui ne </a:t>
            </a:r>
            <a:r>
              <a:rPr lang="en-US" sz="600" dirty="0" err="1">
                <a:latin typeface="Raleway"/>
                <a:cs typeface="Raleway"/>
              </a:rPr>
              <a:t>l’est</a:t>
            </a:r>
            <a:r>
              <a:rPr lang="en-US" sz="600" dirty="0">
                <a:latin typeface="Raleway"/>
                <a:cs typeface="Raleway"/>
              </a:rPr>
              <a:t> pas.</a:t>
            </a:r>
          </a:p>
        </p:txBody>
      </p:sp>
      <p:sp>
        <p:nvSpPr>
          <p:cNvPr id="16" name="TextBox 15"/>
          <p:cNvSpPr txBox="1"/>
          <p:nvPr/>
        </p:nvSpPr>
        <p:spPr>
          <a:xfrm>
            <a:off x="1643404" y="1771304"/>
            <a:ext cx="1639200" cy="1061829"/>
          </a:xfrm>
          <a:prstGeom prst="rect">
            <a:avLst/>
          </a:prstGeom>
          <a:noFill/>
        </p:spPr>
        <p:txBody>
          <a:bodyPr wrap="square" rtlCol="0">
            <a:spAutoFit/>
          </a:bodyPr>
          <a:lstStyle/>
          <a:p>
            <a:pPr>
              <a:spcAft>
                <a:spcPts val="300"/>
              </a:spcAft>
            </a:pPr>
            <a:r>
              <a:rPr lang="en-US" sz="700" dirty="0" err="1">
                <a:solidFill>
                  <a:srgbClr val="484B49"/>
                </a:solidFill>
                <a:latin typeface="Raleway ExtraBold"/>
                <a:cs typeface="Raleway ExtraBold"/>
              </a:rPr>
              <a:t>Développement</a:t>
            </a:r>
            <a:r>
              <a:rPr lang="en-US" sz="700" dirty="0">
                <a:solidFill>
                  <a:srgbClr val="484B49"/>
                </a:solidFill>
                <a:latin typeface="Raleway ExtraBold"/>
                <a:cs typeface="Raleway ExtraBold"/>
              </a:rPr>
              <a:t> </a:t>
            </a:r>
            <a:r>
              <a:rPr lang="en-US" sz="700" dirty="0" smtClean="0">
                <a:solidFill>
                  <a:srgbClr val="484B49"/>
                </a:solidFill>
                <a:latin typeface="Raleway ExtraBold"/>
                <a:cs typeface="Raleway ExtraBold"/>
              </a:rPr>
              <a:t/>
            </a:r>
            <a:br>
              <a:rPr lang="en-US" sz="700" dirty="0" smtClean="0">
                <a:solidFill>
                  <a:srgbClr val="484B49"/>
                </a:solidFill>
                <a:latin typeface="Raleway ExtraBold"/>
                <a:cs typeface="Raleway ExtraBold"/>
              </a:rPr>
            </a:br>
            <a:r>
              <a:rPr lang="en-US" sz="700" dirty="0" smtClean="0">
                <a:solidFill>
                  <a:srgbClr val="484B49"/>
                </a:solidFill>
                <a:latin typeface="Raleway ExtraBold"/>
                <a:cs typeface="Raleway ExtraBold"/>
              </a:rPr>
              <a:t>physique </a:t>
            </a:r>
            <a:r>
              <a:rPr lang="en-US" sz="700" dirty="0">
                <a:solidFill>
                  <a:srgbClr val="484B49"/>
                </a:solidFill>
                <a:latin typeface="Raleway ExtraBold"/>
                <a:cs typeface="Raleway ExtraBold"/>
              </a:rPr>
              <a:t>et </a:t>
            </a:r>
            <a:r>
              <a:rPr lang="en-US" sz="700" dirty="0" err="1">
                <a:solidFill>
                  <a:srgbClr val="484B49"/>
                </a:solidFill>
                <a:latin typeface="Raleway ExtraBold"/>
                <a:cs typeface="Raleway ExtraBold"/>
              </a:rPr>
              <a:t>moteur</a:t>
            </a:r>
            <a:endParaRPr lang="en-US" sz="700" dirty="0">
              <a:solidFill>
                <a:srgbClr val="484B49"/>
              </a:solidFill>
              <a:latin typeface="Raleway ExtraBold"/>
              <a:cs typeface="Raleway ExtraBold"/>
            </a:endParaRPr>
          </a:p>
          <a:p>
            <a:pPr marL="64800" indent="-64800">
              <a:spcAft>
                <a:spcPts val="300"/>
              </a:spcAft>
              <a:buClr>
                <a:schemeClr val="tx2"/>
              </a:buClr>
              <a:buFont typeface="Arial"/>
              <a:buChar char="•"/>
            </a:pPr>
            <a:r>
              <a:rPr lang="en-US" sz="600" dirty="0" err="1" smtClean="0">
                <a:latin typeface="Raleway"/>
                <a:cs typeface="Raleway"/>
              </a:rPr>
              <a:t>Lorsque</a:t>
            </a:r>
            <a:r>
              <a:rPr lang="en-US" sz="600" dirty="0" smtClean="0">
                <a:latin typeface="Raleway"/>
                <a:cs typeface="Raleway"/>
              </a:rPr>
              <a:t> </a:t>
            </a:r>
            <a:r>
              <a:rPr lang="en-US" sz="600" dirty="0" err="1">
                <a:latin typeface="Raleway"/>
                <a:cs typeface="Raleway"/>
              </a:rPr>
              <a:t>l’enfant</a:t>
            </a:r>
            <a:r>
              <a:rPr lang="en-US" sz="600" dirty="0">
                <a:latin typeface="Raleway"/>
                <a:cs typeface="Raleway"/>
              </a:rPr>
              <a:t> </a:t>
            </a:r>
            <a:r>
              <a:rPr lang="en-US" sz="600" dirty="0" err="1">
                <a:latin typeface="Raleway"/>
                <a:cs typeface="Raleway"/>
              </a:rPr>
              <a:t>bouge</a:t>
            </a:r>
            <a:r>
              <a:rPr lang="en-US" sz="600" dirty="0">
                <a:latin typeface="Raleway"/>
                <a:cs typeface="Raleway"/>
              </a:rPr>
              <a:t> </a:t>
            </a:r>
            <a:r>
              <a:rPr lang="en-US" sz="600" dirty="0" err="1">
                <a:latin typeface="Raleway"/>
                <a:cs typeface="Raleway"/>
              </a:rPr>
              <a:t>dans</a:t>
            </a:r>
            <a:r>
              <a:rPr lang="en-US" sz="600" dirty="0">
                <a:latin typeface="Raleway"/>
                <a:cs typeface="Raleway"/>
              </a:rPr>
              <a:t> les </a:t>
            </a:r>
            <a:r>
              <a:rPr lang="en-US" sz="600" dirty="0" err="1">
                <a:latin typeface="Raleway"/>
                <a:cs typeface="Raleway"/>
              </a:rPr>
              <a:t>jeux</a:t>
            </a:r>
            <a:r>
              <a:rPr lang="en-US" sz="600" dirty="0">
                <a:latin typeface="Raleway"/>
                <a:cs typeface="Raleway"/>
              </a:rPr>
              <a:t> </a:t>
            </a:r>
            <a:r>
              <a:rPr lang="en-US" sz="600" dirty="0" err="1">
                <a:latin typeface="Raleway"/>
                <a:cs typeface="Raleway"/>
              </a:rPr>
              <a:t>proposés</a:t>
            </a:r>
            <a:r>
              <a:rPr lang="en-US" sz="600" dirty="0">
                <a:latin typeface="Raleway"/>
                <a:cs typeface="Raleway"/>
              </a:rPr>
              <a:t>, </a:t>
            </a:r>
            <a:r>
              <a:rPr lang="en-US" sz="600" dirty="0" err="1">
                <a:latin typeface="Raleway"/>
                <a:cs typeface="Raleway"/>
              </a:rPr>
              <a:t>il</a:t>
            </a:r>
            <a:r>
              <a:rPr lang="en-US" sz="600" dirty="0">
                <a:latin typeface="Raleway"/>
                <a:cs typeface="Raleway"/>
              </a:rPr>
              <a:t> </a:t>
            </a:r>
            <a:r>
              <a:rPr lang="en-US" sz="600" dirty="0" err="1">
                <a:latin typeface="Raleway"/>
                <a:cs typeface="Raleway"/>
              </a:rPr>
              <a:t>développe</a:t>
            </a:r>
            <a:r>
              <a:rPr lang="en-US" sz="600" dirty="0">
                <a:latin typeface="Raleway"/>
                <a:cs typeface="Raleway"/>
              </a:rPr>
              <a:t> </a:t>
            </a:r>
            <a:r>
              <a:rPr lang="en-US" sz="600" dirty="0" err="1">
                <a:latin typeface="Raleway"/>
                <a:cs typeface="Raleway"/>
              </a:rPr>
              <a:t>ses</a:t>
            </a:r>
            <a:r>
              <a:rPr lang="en-US" sz="600" dirty="0">
                <a:latin typeface="Raleway"/>
                <a:cs typeface="Raleway"/>
              </a:rPr>
              <a:t> </a:t>
            </a:r>
            <a:r>
              <a:rPr lang="en-US" sz="600" dirty="0" err="1">
                <a:latin typeface="Raleway"/>
                <a:cs typeface="Raleway"/>
              </a:rPr>
              <a:t>habiletés</a:t>
            </a:r>
            <a:r>
              <a:rPr lang="en-US" sz="600" dirty="0">
                <a:latin typeface="Raleway"/>
                <a:cs typeface="Raleway"/>
              </a:rPr>
              <a:t> </a:t>
            </a:r>
            <a:r>
              <a:rPr lang="en-US" sz="600" dirty="0" err="1">
                <a:latin typeface="Raleway"/>
                <a:cs typeface="Raleway"/>
              </a:rPr>
              <a:t>motrices</a:t>
            </a:r>
            <a:r>
              <a:rPr lang="en-US" sz="600" dirty="0">
                <a:latin typeface="Raleway"/>
                <a:cs typeface="Raleway"/>
              </a:rPr>
              <a:t> </a:t>
            </a:r>
            <a:r>
              <a:rPr lang="en-US" sz="600" dirty="0" err="1">
                <a:latin typeface="Raleway"/>
                <a:cs typeface="Raleway"/>
              </a:rPr>
              <a:t>comme</a:t>
            </a:r>
            <a:r>
              <a:rPr lang="en-US" sz="600" dirty="0">
                <a:latin typeface="Raleway"/>
                <a:cs typeface="Raleway"/>
              </a:rPr>
              <a:t> </a:t>
            </a:r>
            <a:r>
              <a:rPr lang="en-US" sz="600" dirty="0" err="1">
                <a:latin typeface="Raleway"/>
                <a:cs typeface="Raleway"/>
              </a:rPr>
              <a:t>l’agilité</a:t>
            </a:r>
            <a:r>
              <a:rPr lang="en-US" sz="600" dirty="0">
                <a:latin typeface="Raleway"/>
                <a:cs typeface="Raleway"/>
              </a:rPr>
              <a:t>, </a:t>
            </a:r>
            <a:r>
              <a:rPr lang="en-US" sz="600" dirty="0" err="1">
                <a:latin typeface="Raleway"/>
                <a:cs typeface="Raleway"/>
              </a:rPr>
              <a:t>l’endurance</a:t>
            </a:r>
            <a:r>
              <a:rPr lang="en-US" sz="600" dirty="0">
                <a:latin typeface="Raleway"/>
                <a:cs typeface="Raleway"/>
              </a:rPr>
              <a:t> </a:t>
            </a:r>
            <a:br>
              <a:rPr lang="en-US" sz="600" dirty="0">
                <a:latin typeface="Raleway"/>
                <a:cs typeface="Raleway"/>
              </a:rPr>
            </a:br>
            <a:r>
              <a:rPr lang="en-US" sz="600" dirty="0">
                <a:latin typeface="Raleway"/>
                <a:cs typeface="Raleway"/>
              </a:rPr>
              <a:t>et </a:t>
            </a:r>
            <a:r>
              <a:rPr lang="en-US" sz="600" dirty="0" err="1">
                <a:latin typeface="Raleway"/>
                <a:cs typeface="Raleway"/>
              </a:rPr>
              <a:t>l’équilibre</a:t>
            </a:r>
            <a:r>
              <a:rPr lang="en-US" sz="600" dirty="0">
                <a:latin typeface="Raleway"/>
                <a:cs typeface="Raleway"/>
              </a:rPr>
              <a:t>. Il </a:t>
            </a:r>
            <a:r>
              <a:rPr lang="en-US" sz="600" dirty="0" err="1">
                <a:latin typeface="Raleway"/>
                <a:cs typeface="Raleway"/>
              </a:rPr>
              <a:t>apprend</a:t>
            </a:r>
            <a:r>
              <a:rPr lang="en-US" sz="600" dirty="0">
                <a:latin typeface="Raleway"/>
                <a:cs typeface="Raleway"/>
              </a:rPr>
              <a:t> </a:t>
            </a:r>
            <a:r>
              <a:rPr lang="en-US" sz="600" dirty="0" err="1">
                <a:latin typeface="Raleway"/>
                <a:cs typeface="Raleway"/>
              </a:rPr>
              <a:t>ainsi</a:t>
            </a:r>
            <a:r>
              <a:rPr lang="en-US" sz="600" dirty="0">
                <a:latin typeface="Raleway"/>
                <a:cs typeface="Raleway"/>
              </a:rPr>
              <a:t> </a:t>
            </a:r>
            <a:r>
              <a:rPr lang="en-US" sz="600" dirty="0" err="1" smtClean="0">
                <a:latin typeface="Raleway"/>
                <a:cs typeface="Raleway"/>
              </a:rPr>
              <a:t>à</a:t>
            </a:r>
            <a:r>
              <a:rPr lang="en-US" sz="600" dirty="0">
                <a:latin typeface="Raleway"/>
                <a:cs typeface="Raleway"/>
              </a:rPr>
              <a:t> </a:t>
            </a:r>
            <a:r>
              <a:rPr lang="en-US" sz="600" dirty="0" err="1" smtClean="0">
                <a:latin typeface="Raleway"/>
                <a:cs typeface="Raleway"/>
              </a:rPr>
              <a:t>s’asseoir</a:t>
            </a:r>
            <a:r>
              <a:rPr lang="en-US" sz="600" dirty="0">
                <a:latin typeface="Raleway"/>
                <a:cs typeface="Raleway"/>
              </a:rPr>
              <a:t>, </a:t>
            </a:r>
            <a:r>
              <a:rPr lang="en-US" sz="600" dirty="0" err="1" smtClean="0">
                <a:latin typeface="Raleway"/>
                <a:cs typeface="Raleway"/>
              </a:rPr>
              <a:t>à</a:t>
            </a:r>
            <a:r>
              <a:rPr lang="en-US" sz="600" dirty="0" smtClean="0">
                <a:latin typeface="Raleway"/>
                <a:cs typeface="Raleway"/>
              </a:rPr>
              <a:t> </a:t>
            </a:r>
            <a:r>
              <a:rPr lang="en-US" sz="600" dirty="0" err="1">
                <a:latin typeface="Raleway"/>
                <a:cs typeface="Raleway"/>
              </a:rPr>
              <a:t>ramper</a:t>
            </a:r>
            <a:r>
              <a:rPr lang="en-US" sz="600" dirty="0">
                <a:latin typeface="Raleway"/>
                <a:cs typeface="Raleway"/>
              </a:rPr>
              <a:t>, </a:t>
            </a:r>
            <a:r>
              <a:rPr lang="en-US" sz="600" dirty="0" err="1">
                <a:latin typeface="Raleway"/>
                <a:cs typeface="Raleway"/>
              </a:rPr>
              <a:t>à</a:t>
            </a:r>
            <a:r>
              <a:rPr lang="en-US" sz="600" dirty="0">
                <a:latin typeface="Raleway"/>
                <a:cs typeface="Raleway"/>
              </a:rPr>
              <a:t> marcher et </a:t>
            </a:r>
            <a:r>
              <a:rPr lang="en-US" sz="600" dirty="0" err="1">
                <a:latin typeface="Raleway"/>
                <a:cs typeface="Raleway"/>
              </a:rPr>
              <a:t>à</a:t>
            </a:r>
            <a:r>
              <a:rPr lang="en-US" sz="600" dirty="0">
                <a:latin typeface="Raleway"/>
                <a:cs typeface="Raleway"/>
              </a:rPr>
              <a:t> </a:t>
            </a:r>
            <a:r>
              <a:rPr lang="en-US" sz="600" dirty="0" err="1">
                <a:latin typeface="Raleway"/>
                <a:cs typeface="Raleway"/>
              </a:rPr>
              <a:t>courir</a:t>
            </a:r>
            <a:r>
              <a:rPr lang="en-US" sz="600" dirty="0">
                <a:latin typeface="Raleway"/>
                <a:cs typeface="Raleway"/>
              </a:rPr>
              <a:t>.</a:t>
            </a:r>
          </a:p>
          <a:p>
            <a:pPr marL="64800" indent="-64800">
              <a:buClr>
                <a:schemeClr val="tx2"/>
              </a:buClr>
              <a:buFont typeface="Arial"/>
              <a:buChar char="•"/>
            </a:pPr>
            <a:r>
              <a:rPr lang="en-US" sz="600" dirty="0" smtClean="0">
                <a:latin typeface="Raleway"/>
                <a:cs typeface="Raleway"/>
              </a:rPr>
              <a:t>En </a:t>
            </a:r>
            <a:r>
              <a:rPr lang="en-US" sz="600" dirty="0" err="1">
                <a:latin typeface="Raleway"/>
                <a:cs typeface="Raleway"/>
              </a:rPr>
              <a:t>bricolant</a:t>
            </a:r>
            <a:r>
              <a:rPr lang="en-US" sz="600" dirty="0">
                <a:latin typeface="Raleway"/>
                <a:cs typeface="Raleway"/>
              </a:rPr>
              <a:t> et en </a:t>
            </a:r>
            <a:r>
              <a:rPr lang="en-US" sz="600" dirty="0" err="1">
                <a:latin typeface="Raleway"/>
                <a:cs typeface="Raleway"/>
              </a:rPr>
              <a:t>dessinant</a:t>
            </a:r>
            <a:r>
              <a:rPr lang="en-US" sz="600" dirty="0">
                <a:latin typeface="Raleway"/>
                <a:cs typeface="Raleway"/>
              </a:rPr>
              <a:t>, </a:t>
            </a:r>
            <a:br>
              <a:rPr lang="en-US" sz="600" dirty="0">
                <a:latin typeface="Raleway"/>
                <a:cs typeface="Raleway"/>
              </a:rPr>
            </a:br>
            <a:r>
              <a:rPr lang="en-US" sz="600" dirty="0" err="1">
                <a:latin typeface="Raleway"/>
                <a:cs typeface="Raleway"/>
              </a:rPr>
              <a:t>il</a:t>
            </a:r>
            <a:r>
              <a:rPr lang="en-US" sz="600" dirty="0">
                <a:latin typeface="Raleway"/>
                <a:cs typeface="Raleway"/>
              </a:rPr>
              <a:t> </a:t>
            </a:r>
            <a:r>
              <a:rPr lang="en-US" sz="600" dirty="0" err="1">
                <a:latin typeface="Raleway"/>
                <a:cs typeface="Raleway"/>
              </a:rPr>
              <a:t>développe</a:t>
            </a:r>
            <a:r>
              <a:rPr lang="en-US" sz="600" dirty="0">
                <a:latin typeface="Raleway"/>
                <a:cs typeface="Raleway"/>
              </a:rPr>
              <a:t> </a:t>
            </a:r>
            <a:r>
              <a:rPr lang="en-US" sz="600" dirty="0" err="1">
                <a:latin typeface="Raleway"/>
                <a:cs typeface="Raleway"/>
              </a:rPr>
              <a:t>sa</a:t>
            </a:r>
            <a:r>
              <a:rPr lang="en-US" sz="600" dirty="0">
                <a:latin typeface="Raleway"/>
                <a:cs typeface="Raleway"/>
              </a:rPr>
              <a:t> </a:t>
            </a:r>
            <a:r>
              <a:rPr lang="en-US" sz="600" dirty="0" err="1">
                <a:latin typeface="Raleway"/>
                <a:cs typeface="Raleway"/>
              </a:rPr>
              <a:t>motricité</a:t>
            </a:r>
            <a:r>
              <a:rPr lang="en-US" sz="600" dirty="0">
                <a:latin typeface="Raleway"/>
                <a:cs typeface="Raleway"/>
              </a:rPr>
              <a:t> fine.</a:t>
            </a:r>
          </a:p>
        </p:txBody>
      </p:sp>
      <p:sp>
        <p:nvSpPr>
          <p:cNvPr id="17" name="TextBox 16"/>
          <p:cNvSpPr txBox="1"/>
          <p:nvPr/>
        </p:nvSpPr>
        <p:spPr>
          <a:xfrm>
            <a:off x="1473075" y="3546831"/>
            <a:ext cx="1522821" cy="830997"/>
          </a:xfrm>
          <a:prstGeom prst="rect">
            <a:avLst/>
          </a:prstGeom>
          <a:noFill/>
        </p:spPr>
        <p:txBody>
          <a:bodyPr wrap="square" rtlCol="0">
            <a:spAutoFit/>
          </a:bodyPr>
          <a:lstStyle/>
          <a:p>
            <a:pPr>
              <a:spcAft>
                <a:spcPts val="300"/>
              </a:spcAft>
            </a:pPr>
            <a:r>
              <a:rPr lang="en-US" sz="700" dirty="0" err="1">
                <a:solidFill>
                  <a:srgbClr val="484B49"/>
                </a:solidFill>
                <a:latin typeface="Raleway ExtraBold"/>
                <a:cs typeface="Raleway ExtraBold"/>
              </a:rPr>
              <a:t>Développement</a:t>
            </a:r>
            <a:r>
              <a:rPr lang="en-US" sz="700" dirty="0">
                <a:solidFill>
                  <a:srgbClr val="484B49"/>
                </a:solidFill>
                <a:latin typeface="Raleway ExtraBold"/>
                <a:cs typeface="Raleway ExtraBold"/>
              </a:rPr>
              <a:t> </a:t>
            </a:r>
            <a:r>
              <a:rPr lang="en-US" sz="700" dirty="0" err="1">
                <a:solidFill>
                  <a:srgbClr val="484B49"/>
                </a:solidFill>
                <a:latin typeface="Raleway ExtraBold"/>
                <a:cs typeface="Raleway ExtraBold"/>
              </a:rPr>
              <a:t>langagier</a:t>
            </a:r>
            <a:endParaRPr lang="en-US" sz="700" dirty="0">
              <a:solidFill>
                <a:srgbClr val="484B49"/>
              </a:solidFill>
              <a:latin typeface="Raleway ExtraBold"/>
              <a:cs typeface="Raleway ExtraBold"/>
            </a:endParaRPr>
          </a:p>
          <a:p>
            <a:pPr marL="64800" indent="-64800">
              <a:spcAft>
                <a:spcPts val="300"/>
              </a:spcAft>
              <a:buClr>
                <a:schemeClr val="tx2"/>
              </a:buClr>
              <a:buFont typeface="Arial"/>
              <a:buChar char="•"/>
            </a:pPr>
            <a:r>
              <a:rPr lang="en-US" sz="600" dirty="0" smtClean="0">
                <a:latin typeface="Raleway"/>
                <a:cs typeface="Raleway"/>
              </a:rPr>
              <a:t>La </a:t>
            </a:r>
            <a:r>
              <a:rPr lang="en-US" sz="600" dirty="0">
                <a:latin typeface="Raleway"/>
                <a:cs typeface="Raleway"/>
              </a:rPr>
              <a:t>vie en </a:t>
            </a:r>
            <a:r>
              <a:rPr lang="en-US" sz="600" dirty="0" err="1">
                <a:latin typeface="Raleway"/>
                <a:cs typeface="Raleway"/>
              </a:rPr>
              <a:t>groupe</a:t>
            </a:r>
            <a:r>
              <a:rPr lang="en-US" sz="600" dirty="0">
                <a:latin typeface="Raleway"/>
                <a:cs typeface="Raleway"/>
              </a:rPr>
              <a:t> </a:t>
            </a:r>
            <a:r>
              <a:rPr lang="en-US" sz="600" dirty="0" err="1">
                <a:latin typeface="Raleway"/>
                <a:cs typeface="Raleway"/>
              </a:rPr>
              <a:t>apprend</a:t>
            </a:r>
            <a:r>
              <a:rPr lang="en-US" sz="600" dirty="0">
                <a:latin typeface="Raleway"/>
                <a:cs typeface="Raleway"/>
              </a:rPr>
              <a:t> </a:t>
            </a:r>
            <a:r>
              <a:rPr lang="en-US" sz="600" dirty="0" err="1" smtClean="0">
                <a:latin typeface="Raleway"/>
                <a:cs typeface="Raleway"/>
              </a:rPr>
              <a:t>à</a:t>
            </a:r>
            <a:r>
              <a:rPr lang="en-US" sz="600" dirty="0" smtClean="0">
                <a:latin typeface="Raleway"/>
                <a:cs typeface="Raleway"/>
              </a:rPr>
              <a:t> </a:t>
            </a:r>
            <a:r>
              <a:rPr lang="en-US" sz="600" dirty="0" err="1">
                <a:latin typeface="Raleway"/>
                <a:cs typeface="Raleway"/>
              </a:rPr>
              <a:t>l’enfant</a:t>
            </a:r>
            <a:r>
              <a:rPr lang="en-US" sz="600" dirty="0">
                <a:latin typeface="Raleway"/>
                <a:cs typeface="Raleway"/>
              </a:rPr>
              <a:t> </a:t>
            </a:r>
            <a:r>
              <a:rPr lang="en-US" sz="600" dirty="0" err="1" smtClean="0">
                <a:latin typeface="Raleway"/>
                <a:cs typeface="Raleway"/>
              </a:rPr>
              <a:t>à</a:t>
            </a:r>
            <a:r>
              <a:rPr lang="en-US" sz="600" dirty="0" smtClean="0">
                <a:latin typeface="Raleway"/>
                <a:cs typeface="Raleway"/>
              </a:rPr>
              <a:t> </a:t>
            </a:r>
            <a:r>
              <a:rPr lang="en-US" sz="600" dirty="0" err="1">
                <a:latin typeface="Raleway"/>
                <a:cs typeface="Raleway"/>
              </a:rPr>
              <a:t>communiquer</a:t>
            </a:r>
            <a:r>
              <a:rPr lang="en-US" sz="600" dirty="0">
                <a:latin typeface="Raleway"/>
                <a:cs typeface="Raleway"/>
              </a:rPr>
              <a:t> </a:t>
            </a:r>
            <a:r>
              <a:rPr lang="en-US" sz="600" dirty="0" err="1" smtClean="0">
                <a:latin typeface="Raleway"/>
                <a:cs typeface="Raleway"/>
              </a:rPr>
              <a:t>ses</a:t>
            </a:r>
            <a:r>
              <a:rPr lang="en-US" sz="600" dirty="0" smtClean="0">
                <a:latin typeface="Raleway"/>
                <a:cs typeface="Raleway"/>
              </a:rPr>
              <a:t> </a:t>
            </a:r>
            <a:r>
              <a:rPr lang="en-US" sz="600" dirty="0" err="1">
                <a:latin typeface="Raleway"/>
                <a:cs typeface="Raleway"/>
              </a:rPr>
              <a:t>besoins</a:t>
            </a:r>
            <a:r>
              <a:rPr lang="en-US" sz="600" dirty="0">
                <a:latin typeface="Raleway"/>
                <a:cs typeface="Raleway"/>
              </a:rPr>
              <a:t> et </a:t>
            </a:r>
            <a:r>
              <a:rPr lang="en-US" sz="600" dirty="0" err="1" smtClean="0">
                <a:latin typeface="Raleway"/>
                <a:cs typeface="Raleway"/>
              </a:rPr>
              <a:t>à</a:t>
            </a:r>
            <a:r>
              <a:rPr lang="en-US" sz="600" dirty="0" smtClean="0">
                <a:latin typeface="Raleway"/>
                <a:cs typeface="Raleway"/>
              </a:rPr>
              <a:t> </a:t>
            </a:r>
            <a:r>
              <a:rPr lang="en-US" sz="600" dirty="0">
                <a:latin typeface="Raleway"/>
                <a:cs typeface="Raleway"/>
              </a:rPr>
              <a:t>poser </a:t>
            </a:r>
            <a:r>
              <a:rPr lang="en-US" sz="600" dirty="0" smtClean="0">
                <a:latin typeface="Raleway"/>
                <a:cs typeface="Raleway"/>
              </a:rPr>
              <a:t>des </a:t>
            </a:r>
            <a:r>
              <a:rPr lang="en-US" sz="600" dirty="0">
                <a:latin typeface="Raleway"/>
                <a:cs typeface="Raleway"/>
              </a:rPr>
              <a:t>questions.</a:t>
            </a:r>
          </a:p>
          <a:p>
            <a:pPr marL="64800" indent="-64800">
              <a:buClr>
                <a:schemeClr val="tx2"/>
              </a:buClr>
              <a:buFont typeface="Arial"/>
              <a:buChar char="•"/>
            </a:pPr>
            <a:r>
              <a:rPr lang="en-US" sz="600" dirty="0" smtClean="0">
                <a:latin typeface="Raleway"/>
                <a:cs typeface="Raleway"/>
              </a:rPr>
              <a:t>En </a:t>
            </a:r>
            <a:r>
              <a:rPr lang="en-US" sz="600" dirty="0" err="1">
                <a:latin typeface="Raleway"/>
                <a:cs typeface="Raleway"/>
              </a:rPr>
              <a:t>échangeant</a:t>
            </a:r>
            <a:r>
              <a:rPr lang="en-US" sz="600" dirty="0">
                <a:latin typeface="Raleway"/>
                <a:cs typeface="Raleway"/>
              </a:rPr>
              <a:t> avec </a:t>
            </a:r>
            <a:r>
              <a:rPr lang="en-US" sz="600" dirty="0" err="1">
                <a:latin typeface="Raleway"/>
                <a:cs typeface="Raleway"/>
              </a:rPr>
              <a:t>l’éducatrice</a:t>
            </a:r>
            <a:r>
              <a:rPr lang="en-US" sz="600" dirty="0">
                <a:latin typeface="Raleway"/>
                <a:cs typeface="Raleway"/>
              </a:rPr>
              <a:t> </a:t>
            </a:r>
            <a:r>
              <a:rPr lang="en-US" sz="600" dirty="0" smtClean="0">
                <a:latin typeface="Raleway"/>
                <a:cs typeface="Raleway"/>
              </a:rPr>
              <a:t/>
            </a:r>
            <a:br>
              <a:rPr lang="en-US" sz="600" dirty="0" smtClean="0">
                <a:latin typeface="Raleway"/>
                <a:cs typeface="Raleway"/>
              </a:rPr>
            </a:br>
            <a:r>
              <a:rPr lang="en-US" sz="600" dirty="0" err="1" smtClean="0">
                <a:latin typeface="Raleway"/>
                <a:cs typeface="Raleway"/>
              </a:rPr>
              <a:t>ou</a:t>
            </a:r>
            <a:r>
              <a:rPr lang="en-US" sz="600" dirty="0" smtClean="0">
                <a:latin typeface="Raleway"/>
                <a:cs typeface="Raleway"/>
              </a:rPr>
              <a:t> </a:t>
            </a:r>
            <a:r>
              <a:rPr lang="en-US" sz="600" dirty="0" err="1" smtClean="0">
                <a:latin typeface="Raleway"/>
                <a:cs typeface="Raleway"/>
              </a:rPr>
              <a:t>l’enseignante</a:t>
            </a:r>
            <a:r>
              <a:rPr lang="en-US" sz="600" dirty="0">
                <a:latin typeface="Raleway"/>
                <a:cs typeface="Raleway"/>
              </a:rPr>
              <a:t>, </a:t>
            </a:r>
            <a:r>
              <a:rPr lang="en-US" sz="600" dirty="0" err="1" smtClean="0">
                <a:latin typeface="Raleway"/>
                <a:cs typeface="Raleway"/>
              </a:rPr>
              <a:t>il</a:t>
            </a:r>
            <a:r>
              <a:rPr lang="en-US" sz="600" dirty="0" smtClean="0">
                <a:latin typeface="Raleway"/>
                <a:cs typeface="Raleway"/>
              </a:rPr>
              <a:t> </a:t>
            </a:r>
            <a:r>
              <a:rPr lang="en-US" sz="600" dirty="0" err="1">
                <a:latin typeface="Raleway"/>
                <a:cs typeface="Raleway"/>
              </a:rPr>
              <a:t>améliore</a:t>
            </a:r>
            <a:r>
              <a:rPr lang="en-US" sz="600" dirty="0">
                <a:latin typeface="Raleway"/>
                <a:cs typeface="Raleway"/>
              </a:rPr>
              <a:t> </a:t>
            </a:r>
            <a:r>
              <a:rPr lang="en-US" sz="600" dirty="0" err="1">
                <a:latin typeface="Raleway"/>
                <a:cs typeface="Raleway"/>
              </a:rPr>
              <a:t>sa</a:t>
            </a:r>
            <a:r>
              <a:rPr lang="en-US" sz="600" dirty="0">
                <a:latin typeface="Raleway"/>
                <a:cs typeface="Raleway"/>
              </a:rPr>
              <a:t> </a:t>
            </a:r>
            <a:r>
              <a:rPr lang="en-US" sz="600" dirty="0" err="1">
                <a:latin typeface="Raleway"/>
                <a:cs typeface="Raleway"/>
              </a:rPr>
              <a:t>prononciation</a:t>
            </a:r>
            <a:r>
              <a:rPr lang="en-US" sz="600" dirty="0">
                <a:latin typeface="Raleway"/>
                <a:cs typeface="Raleway"/>
              </a:rPr>
              <a:t> </a:t>
            </a:r>
            <a:r>
              <a:rPr lang="en-US" sz="600" dirty="0" smtClean="0">
                <a:latin typeface="Raleway"/>
                <a:cs typeface="Raleway"/>
              </a:rPr>
              <a:t>et </a:t>
            </a:r>
            <a:r>
              <a:rPr lang="en-US" sz="600" dirty="0">
                <a:latin typeface="Raleway"/>
                <a:cs typeface="Raleway"/>
              </a:rPr>
              <a:t>son </a:t>
            </a:r>
            <a:r>
              <a:rPr lang="en-US" sz="600" dirty="0" err="1">
                <a:latin typeface="Raleway"/>
                <a:cs typeface="Raleway"/>
              </a:rPr>
              <a:t>vocabulaire</a:t>
            </a:r>
            <a:r>
              <a:rPr lang="en-US" sz="600" dirty="0">
                <a:latin typeface="Raleway"/>
                <a:cs typeface="Raleway"/>
              </a:rPr>
              <a:t>.</a:t>
            </a:r>
          </a:p>
        </p:txBody>
      </p:sp>
      <p:sp>
        <p:nvSpPr>
          <p:cNvPr id="18" name="TextBox 17"/>
          <p:cNvSpPr txBox="1"/>
          <p:nvPr/>
        </p:nvSpPr>
        <p:spPr>
          <a:xfrm>
            <a:off x="5449455" y="964045"/>
            <a:ext cx="1616363" cy="938719"/>
          </a:xfrm>
          <a:prstGeom prst="rect">
            <a:avLst/>
          </a:prstGeom>
          <a:noFill/>
        </p:spPr>
        <p:txBody>
          <a:bodyPr wrap="square" rtlCol="0">
            <a:spAutoFit/>
          </a:bodyPr>
          <a:lstStyle/>
          <a:p>
            <a:pPr>
              <a:spcAft>
                <a:spcPts val="300"/>
              </a:spcAft>
            </a:pPr>
            <a:r>
              <a:rPr lang="en-US" sz="700" dirty="0" err="1">
                <a:solidFill>
                  <a:srgbClr val="484B49"/>
                </a:solidFill>
                <a:latin typeface="Raleway ExtraBold"/>
                <a:cs typeface="Raleway ExtraBold"/>
              </a:rPr>
              <a:t>Développement</a:t>
            </a:r>
            <a:r>
              <a:rPr lang="en-US" sz="700" dirty="0">
                <a:solidFill>
                  <a:srgbClr val="484B49"/>
                </a:solidFill>
                <a:latin typeface="Raleway ExtraBold"/>
                <a:cs typeface="Raleway ExtraBold"/>
              </a:rPr>
              <a:t> </a:t>
            </a:r>
            <a:r>
              <a:rPr lang="en-US" sz="700" dirty="0" err="1">
                <a:solidFill>
                  <a:srgbClr val="484B49"/>
                </a:solidFill>
                <a:latin typeface="Raleway ExtraBold"/>
                <a:cs typeface="Raleway ExtraBold"/>
              </a:rPr>
              <a:t>cognitif</a:t>
            </a:r>
            <a:endParaRPr lang="en-US" sz="700" dirty="0">
              <a:solidFill>
                <a:srgbClr val="484B49"/>
              </a:solidFill>
              <a:latin typeface="Raleway ExtraBold"/>
              <a:cs typeface="Raleway ExtraBold"/>
            </a:endParaRPr>
          </a:p>
          <a:p>
            <a:pPr marL="64800" indent="-64800">
              <a:spcAft>
                <a:spcPts val="300"/>
              </a:spcAft>
              <a:buClr>
                <a:schemeClr val="tx2"/>
              </a:buClr>
              <a:buFont typeface="Arial"/>
              <a:buChar char="•"/>
            </a:pPr>
            <a:r>
              <a:rPr lang="en-US" sz="600" dirty="0" smtClean="0">
                <a:latin typeface="Raleway"/>
                <a:cs typeface="Raleway"/>
              </a:rPr>
              <a:t>Le </a:t>
            </a:r>
            <a:r>
              <a:rPr lang="en-US" sz="600" dirty="0" err="1">
                <a:latin typeface="Raleway"/>
                <a:cs typeface="Raleway"/>
              </a:rPr>
              <a:t>matériel</a:t>
            </a:r>
            <a:r>
              <a:rPr lang="en-US" sz="600" dirty="0">
                <a:latin typeface="Raleway"/>
                <a:cs typeface="Raleway"/>
              </a:rPr>
              <a:t> et les </a:t>
            </a:r>
            <a:r>
              <a:rPr lang="en-US" sz="600" dirty="0" err="1">
                <a:latin typeface="Raleway"/>
                <a:cs typeface="Raleway"/>
              </a:rPr>
              <a:t>activités</a:t>
            </a:r>
            <a:r>
              <a:rPr lang="en-US" sz="600" dirty="0">
                <a:latin typeface="Raleway"/>
                <a:cs typeface="Raleway"/>
              </a:rPr>
              <a:t> </a:t>
            </a:r>
            <a:r>
              <a:rPr lang="en-US" sz="600" dirty="0" err="1">
                <a:latin typeface="Raleway"/>
                <a:cs typeface="Raleway"/>
              </a:rPr>
              <a:t>offertes</a:t>
            </a:r>
            <a:r>
              <a:rPr lang="en-US" sz="600" dirty="0">
                <a:latin typeface="Raleway"/>
                <a:cs typeface="Raleway"/>
              </a:rPr>
              <a:t> </a:t>
            </a:r>
            <a:r>
              <a:rPr lang="en-US" sz="600" dirty="0" err="1">
                <a:latin typeface="Raleway"/>
                <a:cs typeface="Raleway"/>
              </a:rPr>
              <a:t>favorisent</a:t>
            </a:r>
            <a:r>
              <a:rPr lang="en-US" sz="600" dirty="0">
                <a:latin typeface="Raleway"/>
                <a:cs typeface="Raleway"/>
              </a:rPr>
              <a:t> </a:t>
            </a:r>
            <a:r>
              <a:rPr lang="en-US" sz="600" dirty="0" err="1">
                <a:latin typeface="Raleway"/>
                <a:cs typeface="Raleway"/>
              </a:rPr>
              <a:t>l’acquisition</a:t>
            </a:r>
            <a:r>
              <a:rPr lang="en-US" sz="600" dirty="0">
                <a:latin typeface="Raleway"/>
                <a:cs typeface="Raleway"/>
              </a:rPr>
              <a:t> de </a:t>
            </a:r>
            <a:r>
              <a:rPr lang="en-US" sz="600" dirty="0" err="1">
                <a:latin typeface="Raleway"/>
                <a:cs typeface="Raleway"/>
              </a:rPr>
              <a:t>connaissances</a:t>
            </a:r>
            <a:r>
              <a:rPr lang="en-US" sz="600" dirty="0">
                <a:latin typeface="Raleway"/>
                <a:cs typeface="Raleway"/>
              </a:rPr>
              <a:t> et </a:t>
            </a:r>
            <a:r>
              <a:rPr lang="en-US" sz="600" dirty="0" err="1">
                <a:latin typeface="Raleway"/>
                <a:cs typeface="Raleway"/>
              </a:rPr>
              <a:t>aident</a:t>
            </a:r>
            <a:r>
              <a:rPr lang="en-US" sz="600" dirty="0">
                <a:latin typeface="Raleway"/>
                <a:cs typeface="Raleway"/>
              </a:rPr>
              <a:t> </a:t>
            </a:r>
            <a:r>
              <a:rPr lang="en-US" sz="600" dirty="0" err="1">
                <a:latin typeface="Raleway"/>
                <a:cs typeface="Raleway"/>
              </a:rPr>
              <a:t>l’enfant</a:t>
            </a:r>
            <a:r>
              <a:rPr lang="en-US" sz="600" dirty="0">
                <a:latin typeface="Raleway"/>
                <a:cs typeface="Raleway"/>
              </a:rPr>
              <a:t> </a:t>
            </a:r>
            <a:r>
              <a:rPr lang="en-US" sz="600" dirty="0" err="1" smtClean="0">
                <a:latin typeface="Raleway"/>
                <a:cs typeface="Raleway"/>
              </a:rPr>
              <a:t>à</a:t>
            </a:r>
            <a:r>
              <a:rPr lang="en-US" sz="600" dirty="0">
                <a:latin typeface="Raleway"/>
                <a:cs typeface="Raleway"/>
              </a:rPr>
              <a:t> </a:t>
            </a:r>
            <a:r>
              <a:rPr lang="en-US" sz="600" dirty="0" err="1" smtClean="0">
                <a:latin typeface="Raleway"/>
                <a:cs typeface="Raleway"/>
              </a:rPr>
              <a:t>comprendre</a:t>
            </a:r>
            <a:r>
              <a:rPr lang="en-US" sz="600" dirty="0" smtClean="0">
                <a:latin typeface="Raleway"/>
                <a:cs typeface="Raleway"/>
              </a:rPr>
              <a:t> </a:t>
            </a:r>
            <a:r>
              <a:rPr lang="en-US" sz="600" dirty="0">
                <a:latin typeface="Raleway"/>
                <a:cs typeface="Raleway"/>
              </a:rPr>
              <a:t>le monde qui </a:t>
            </a:r>
            <a:r>
              <a:rPr lang="en-US" sz="600" dirty="0" err="1">
                <a:latin typeface="Raleway"/>
                <a:cs typeface="Raleway"/>
              </a:rPr>
              <a:t>l’entoure</a:t>
            </a:r>
            <a:r>
              <a:rPr lang="en-US" sz="600" dirty="0">
                <a:latin typeface="Raleway"/>
                <a:cs typeface="Raleway"/>
              </a:rPr>
              <a:t>.</a:t>
            </a:r>
          </a:p>
          <a:p>
            <a:pPr marL="64800" indent="-64800">
              <a:buClr>
                <a:schemeClr val="tx2"/>
              </a:buClr>
              <a:buFont typeface="Arial"/>
              <a:buChar char="•"/>
            </a:pPr>
            <a:r>
              <a:rPr lang="en-US" sz="600" dirty="0" err="1" smtClean="0">
                <a:latin typeface="Raleway"/>
                <a:cs typeface="Raleway"/>
              </a:rPr>
              <a:t>L’éducatrice</a:t>
            </a:r>
            <a:r>
              <a:rPr lang="en-US" sz="600" dirty="0" smtClean="0">
                <a:latin typeface="Raleway"/>
                <a:cs typeface="Raleway"/>
              </a:rPr>
              <a:t> </a:t>
            </a:r>
            <a:r>
              <a:rPr lang="en-US" sz="600" dirty="0" err="1">
                <a:latin typeface="Raleway"/>
                <a:cs typeface="Raleway"/>
              </a:rPr>
              <a:t>ou</a:t>
            </a:r>
            <a:r>
              <a:rPr lang="en-US" sz="600" dirty="0">
                <a:latin typeface="Raleway"/>
                <a:cs typeface="Raleway"/>
              </a:rPr>
              <a:t> </a:t>
            </a:r>
            <a:r>
              <a:rPr lang="en-US" sz="600" dirty="0" err="1">
                <a:latin typeface="Raleway"/>
                <a:cs typeface="Raleway"/>
              </a:rPr>
              <a:t>l’enseignante</a:t>
            </a:r>
            <a:r>
              <a:rPr lang="en-US" sz="600" dirty="0">
                <a:latin typeface="Raleway"/>
                <a:cs typeface="Raleway"/>
              </a:rPr>
              <a:t> encourage </a:t>
            </a:r>
            <a:r>
              <a:rPr lang="en-US" sz="600" dirty="0" err="1">
                <a:latin typeface="Raleway"/>
                <a:cs typeface="Raleway"/>
              </a:rPr>
              <a:t>l’enfant</a:t>
            </a:r>
            <a:r>
              <a:rPr lang="en-US" sz="600" dirty="0">
                <a:latin typeface="Raleway"/>
                <a:cs typeface="Raleway"/>
              </a:rPr>
              <a:t> </a:t>
            </a:r>
            <a:r>
              <a:rPr lang="en-US" sz="600" dirty="0" err="1">
                <a:latin typeface="Raleway"/>
                <a:cs typeface="Raleway"/>
              </a:rPr>
              <a:t>à</a:t>
            </a:r>
            <a:r>
              <a:rPr lang="en-US" sz="600" dirty="0">
                <a:latin typeface="Raleway"/>
                <a:cs typeface="Raleway"/>
              </a:rPr>
              <a:t> </a:t>
            </a:r>
            <a:r>
              <a:rPr lang="en-US" sz="600" dirty="0" err="1">
                <a:latin typeface="Raleway"/>
                <a:cs typeface="Raleway"/>
              </a:rPr>
              <a:t>réfléchir</a:t>
            </a:r>
            <a:r>
              <a:rPr lang="en-US" sz="600" dirty="0">
                <a:latin typeface="Raleway"/>
                <a:cs typeface="Raleway"/>
              </a:rPr>
              <a:t> </a:t>
            </a:r>
            <a:br>
              <a:rPr lang="en-US" sz="600" dirty="0">
                <a:latin typeface="Raleway"/>
                <a:cs typeface="Raleway"/>
              </a:rPr>
            </a:br>
            <a:r>
              <a:rPr lang="en-US" sz="600" dirty="0">
                <a:latin typeface="Raleway"/>
                <a:cs typeface="Raleway"/>
              </a:rPr>
              <a:t>et </a:t>
            </a:r>
            <a:r>
              <a:rPr lang="en-US" sz="600" dirty="0" err="1">
                <a:latin typeface="Raleway"/>
                <a:cs typeface="Raleway"/>
              </a:rPr>
              <a:t>à</a:t>
            </a:r>
            <a:r>
              <a:rPr lang="en-US" sz="600" dirty="0">
                <a:latin typeface="Raleway"/>
                <a:cs typeface="Raleway"/>
              </a:rPr>
              <a:t> </a:t>
            </a:r>
            <a:r>
              <a:rPr lang="en-US" sz="600" dirty="0" err="1">
                <a:latin typeface="Raleway"/>
                <a:cs typeface="Raleway"/>
              </a:rPr>
              <a:t>développer</a:t>
            </a:r>
            <a:r>
              <a:rPr lang="en-US" sz="600" dirty="0">
                <a:latin typeface="Raleway"/>
                <a:cs typeface="Raleway"/>
              </a:rPr>
              <a:t> </a:t>
            </a:r>
            <a:r>
              <a:rPr lang="en-US" sz="600" dirty="0" err="1">
                <a:latin typeface="Raleway"/>
                <a:cs typeface="Raleway"/>
              </a:rPr>
              <a:t>sa</a:t>
            </a:r>
            <a:r>
              <a:rPr lang="en-US" sz="600" dirty="0">
                <a:latin typeface="Raleway"/>
                <a:cs typeface="Raleway"/>
              </a:rPr>
              <a:t> </a:t>
            </a:r>
            <a:r>
              <a:rPr lang="en-US" sz="600" dirty="0" err="1">
                <a:latin typeface="Raleway"/>
                <a:cs typeface="Raleway"/>
              </a:rPr>
              <a:t>créativité</a:t>
            </a:r>
            <a:r>
              <a:rPr lang="en-US" sz="600" dirty="0">
                <a:latin typeface="Raleway"/>
                <a:cs typeface="Raleway"/>
              </a:rPr>
              <a:t>.</a:t>
            </a:r>
          </a:p>
        </p:txBody>
      </p:sp>
      <p:sp>
        <p:nvSpPr>
          <p:cNvPr id="19" name="TextBox 18"/>
          <p:cNvSpPr txBox="1"/>
          <p:nvPr/>
        </p:nvSpPr>
        <p:spPr>
          <a:xfrm>
            <a:off x="6003636" y="2400685"/>
            <a:ext cx="1726050" cy="1031051"/>
          </a:xfrm>
          <a:prstGeom prst="rect">
            <a:avLst/>
          </a:prstGeom>
          <a:noFill/>
        </p:spPr>
        <p:txBody>
          <a:bodyPr wrap="square" rtlCol="0">
            <a:spAutoFit/>
          </a:bodyPr>
          <a:lstStyle/>
          <a:p>
            <a:pPr>
              <a:spcAft>
                <a:spcPts val="300"/>
              </a:spcAft>
            </a:pPr>
            <a:r>
              <a:rPr lang="en-US" sz="700" dirty="0" err="1">
                <a:solidFill>
                  <a:srgbClr val="484B49"/>
                </a:solidFill>
                <a:latin typeface="Raleway ExtraBold"/>
                <a:cs typeface="Raleway ExtraBold"/>
              </a:rPr>
              <a:t>Développement</a:t>
            </a:r>
            <a:r>
              <a:rPr lang="en-US" sz="700" dirty="0">
                <a:solidFill>
                  <a:srgbClr val="484B49"/>
                </a:solidFill>
                <a:latin typeface="Raleway ExtraBold"/>
                <a:cs typeface="Raleway ExtraBold"/>
              </a:rPr>
              <a:t> </a:t>
            </a:r>
            <a:r>
              <a:rPr lang="en-US" sz="700" dirty="0" err="1">
                <a:solidFill>
                  <a:srgbClr val="484B49"/>
                </a:solidFill>
                <a:latin typeface="Raleway ExtraBold"/>
                <a:cs typeface="Raleway ExtraBold"/>
              </a:rPr>
              <a:t>affectif</a:t>
            </a:r>
            <a:endParaRPr lang="en-US" sz="700" dirty="0">
              <a:solidFill>
                <a:srgbClr val="484B49"/>
              </a:solidFill>
              <a:latin typeface="Raleway ExtraBold"/>
              <a:cs typeface="Raleway ExtraBold"/>
            </a:endParaRPr>
          </a:p>
          <a:p>
            <a:pPr marL="64800" indent="-64800">
              <a:spcAft>
                <a:spcPts val="300"/>
              </a:spcAft>
              <a:buClr>
                <a:schemeClr val="tx2"/>
              </a:buClr>
              <a:buFont typeface="Arial"/>
              <a:buChar char="•"/>
            </a:pPr>
            <a:r>
              <a:rPr lang="en-US" sz="600" dirty="0" smtClean="0">
                <a:latin typeface="Raleway"/>
                <a:cs typeface="Raleway"/>
              </a:rPr>
              <a:t>Grâce </a:t>
            </a:r>
            <a:r>
              <a:rPr lang="en-US" sz="600" dirty="0" err="1">
                <a:latin typeface="Raleway"/>
                <a:cs typeface="Raleway"/>
              </a:rPr>
              <a:t>à</a:t>
            </a:r>
            <a:r>
              <a:rPr lang="en-US" sz="600" dirty="0">
                <a:latin typeface="Raleway"/>
                <a:cs typeface="Raleway"/>
              </a:rPr>
              <a:t> </a:t>
            </a:r>
            <a:r>
              <a:rPr lang="en-US" sz="600" dirty="0" err="1">
                <a:latin typeface="Raleway"/>
                <a:cs typeface="Raleway"/>
              </a:rPr>
              <a:t>une</a:t>
            </a:r>
            <a:r>
              <a:rPr lang="en-US" sz="600" dirty="0">
                <a:latin typeface="Raleway"/>
                <a:cs typeface="Raleway"/>
              </a:rPr>
              <a:t> </a:t>
            </a:r>
            <a:r>
              <a:rPr lang="en-US" sz="600" dirty="0" err="1">
                <a:latin typeface="Raleway"/>
                <a:cs typeface="Raleway"/>
              </a:rPr>
              <a:t>éducatrice</a:t>
            </a:r>
            <a:r>
              <a:rPr lang="en-US" sz="600" dirty="0">
                <a:latin typeface="Raleway"/>
                <a:cs typeface="Raleway"/>
              </a:rPr>
              <a:t> </a:t>
            </a:r>
            <a:r>
              <a:rPr lang="en-US" sz="600" dirty="0" err="1">
                <a:latin typeface="Raleway"/>
                <a:cs typeface="Raleway"/>
              </a:rPr>
              <a:t>ou</a:t>
            </a:r>
            <a:r>
              <a:rPr lang="en-US" sz="600" dirty="0">
                <a:latin typeface="Raleway"/>
                <a:cs typeface="Raleway"/>
              </a:rPr>
              <a:t> </a:t>
            </a:r>
            <a:r>
              <a:rPr lang="en-US" sz="600" dirty="0" err="1">
                <a:latin typeface="Raleway"/>
                <a:cs typeface="Raleway"/>
              </a:rPr>
              <a:t>à</a:t>
            </a:r>
            <a:r>
              <a:rPr lang="en-US" sz="600" dirty="0">
                <a:latin typeface="Raleway"/>
                <a:cs typeface="Raleway"/>
              </a:rPr>
              <a:t> </a:t>
            </a:r>
            <a:r>
              <a:rPr lang="en-US" sz="600" dirty="0" err="1">
                <a:latin typeface="Raleway"/>
                <a:cs typeface="Raleway"/>
              </a:rPr>
              <a:t>une</a:t>
            </a:r>
            <a:r>
              <a:rPr lang="en-US" sz="600" dirty="0">
                <a:latin typeface="Raleway"/>
                <a:cs typeface="Raleway"/>
              </a:rPr>
              <a:t> </a:t>
            </a:r>
            <a:r>
              <a:rPr lang="en-US" sz="600" dirty="0" err="1">
                <a:latin typeface="Raleway"/>
                <a:cs typeface="Raleway"/>
              </a:rPr>
              <a:t>enseignante</a:t>
            </a:r>
            <a:r>
              <a:rPr lang="en-US" sz="600" dirty="0">
                <a:latin typeface="Raleway"/>
                <a:cs typeface="Raleway"/>
              </a:rPr>
              <a:t> qui </a:t>
            </a:r>
            <a:r>
              <a:rPr lang="en-US" sz="600" dirty="0" err="1">
                <a:latin typeface="Raleway"/>
                <a:cs typeface="Raleway"/>
              </a:rPr>
              <a:t>répond</a:t>
            </a:r>
            <a:r>
              <a:rPr lang="en-US" sz="600" dirty="0">
                <a:latin typeface="Raleway"/>
                <a:cs typeface="Raleway"/>
              </a:rPr>
              <a:t> </a:t>
            </a:r>
            <a:r>
              <a:rPr lang="en-US" sz="600" dirty="0" err="1">
                <a:latin typeface="Raleway"/>
                <a:cs typeface="Raleway"/>
              </a:rPr>
              <a:t>rapidement</a:t>
            </a:r>
            <a:r>
              <a:rPr lang="en-US" sz="600" dirty="0">
                <a:latin typeface="Raleway"/>
                <a:cs typeface="Raleway"/>
              </a:rPr>
              <a:t> </a:t>
            </a:r>
            <a:br>
              <a:rPr lang="en-US" sz="600" dirty="0">
                <a:latin typeface="Raleway"/>
                <a:cs typeface="Raleway"/>
              </a:rPr>
            </a:br>
            <a:r>
              <a:rPr lang="en-US" sz="600" dirty="0" err="1">
                <a:latin typeface="Raleway"/>
                <a:cs typeface="Raleway"/>
              </a:rPr>
              <a:t>à</a:t>
            </a:r>
            <a:r>
              <a:rPr lang="en-US" sz="600" dirty="0">
                <a:latin typeface="Raleway"/>
                <a:cs typeface="Raleway"/>
              </a:rPr>
              <a:t> </a:t>
            </a:r>
            <a:r>
              <a:rPr lang="en-US" sz="600" dirty="0" err="1">
                <a:latin typeface="Raleway"/>
                <a:cs typeface="Raleway"/>
              </a:rPr>
              <a:t>ses</a:t>
            </a:r>
            <a:r>
              <a:rPr lang="en-US" sz="600" dirty="0">
                <a:latin typeface="Raleway"/>
                <a:cs typeface="Raleway"/>
              </a:rPr>
              <a:t> </a:t>
            </a:r>
            <a:r>
              <a:rPr lang="en-US" sz="600" dirty="0" err="1">
                <a:latin typeface="Raleway"/>
                <a:cs typeface="Raleway"/>
              </a:rPr>
              <a:t>besoins</a:t>
            </a:r>
            <a:r>
              <a:rPr lang="en-US" sz="600" dirty="0">
                <a:latin typeface="Raleway"/>
                <a:cs typeface="Raleway"/>
              </a:rPr>
              <a:t>, </a:t>
            </a:r>
            <a:r>
              <a:rPr lang="en-US" sz="600" dirty="0" err="1">
                <a:latin typeface="Raleway"/>
                <a:cs typeface="Raleway"/>
              </a:rPr>
              <a:t>l’enfant</a:t>
            </a:r>
            <a:r>
              <a:rPr lang="en-US" sz="600" dirty="0">
                <a:latin typeface="Raleway"/>
                <a:cs typeface="Raleway"/>
              </a:rPr>
              <a:t> </a:t>
            </a:r>
            <a:r>
              <a:rPr lang="en-US" sz="600" dirty="0" err="1">
                <a:latin typeface="Raleway"/>
                <a:cs typeface="Raleway"/>
              </a:rPr>
              <a:t>développe</a:t>
            </a:r>
            <a:r>
              <a:rPr lang="en-US" sz="600" dirty="0">
                <a:latin typeface="Raleway"/>
                <a:cs typeface="Raleway"/>
              </a:rPr>
              <a:t> </a:t>
            </a:r>
            <a:br>
              <a:rPr lang="en-US" sz="600" dirty="0">
                <a:latin typeface="Raleway"/>
                <a:cs typeface="Raleway"/>
              </a:rPr>
            </a:br>
            <a:r>
              <a:rPr lang="en-US" sz="600" dirty="0">
                <a:latin typeface="Raleway"/>
                <a:cs typeface="Raleway"/>
              </a:rPr>
              <a:t>un sentiment de </a:t>
            </a:r>
            <a:r>
              <a:rPr lang="en-US" sz="600" dirty="0" err="1">
                <a:latin typeface="Raleway"/>
                <a:cs typeface="Raleway"/>
              </a:rPr>
              <a:t>sécurité</a:t>
            </a:r>
            <a:r>
              <a:rPr lang="en-US" sz="600" dirty="0">
                <a:latin typeface="Raleway"/>
                <a:cs typeface="Raleway"/>
              </a:rPr>
              <a:t>.</a:t>
            </a:r>
          </a:p>
          <a:p>
            <a:pPr marL="64800" indent="-64800">
              <a:buClr>
                <a:schemeClr val="tx2"/>
              </a:buClr>
              <a:buFont typeface="Arial"/>
              <a:buChar char="•"/>
            </a:pPr>
            <a:r>
              <a:rPr lang="en-US" sz="600" dirty="0" err="1" smtClean="0">
                <a:latin typeface="Raleway"/>
                <a:cs typeface="Raleway"/>
              </a:rPr>
              <a:t>Quand</a:t>
            </a:r>
            <a:r>
              <a:rPr lang="en-US" sz="600" dirty="0" smtClean="0">
                <a:latin typeface="Raleway"/>
                <a:cs typeface="Raleway"/>
              </a:rPr>
              <a:t> </a:t>
            </a:r>
            <a:r>
              <a:rPr lang="en-US" sz="600" dirty="0" err="1">
                <a:latin typeface="Raleway"/>
                <a:cs typeface="Raleway"/>
              </a:rPr>
              <a:t>l’éducatrice</a:t>
            </a:r>
            <a:r>
              <a:rPr lang="en-US" sz="600" dirty="0">
                <a:latin typeface="Raleway"/>
                <a:cs typeface="Raleway"/>
              </a:rPr>
              <a:t> </a:t>
            </a:r>
            <a:r>
              <a:rPr lang="en-US" sz="600" dirty="0" err="1">
                <a:latin typeface="Raleway"/>
                <a:cs typeface="Raleway"/>
              </a:rPr>
              <a:t>ou</a:t>
            </a:r>
            <a:r>
              <a:rPr lang="en-US" sz="600" dirty="0">
                <a:latin typeface="Raleway"/>
                <a:cs typeface="Raleway"/>
              </a:rPr>
              <a:t> </a:t>
            </a:r>
            <a:r>
              <a:rPr lang="en-US" sz="600" dirty="0" err="1">
                <a:latin typeface="Raleway"/>
                <a:cs typeface="Raleway"/>
              </a:rPr>
              <a:t>l’enseignante</a:t>
            </a:r>
            <a:r>
              <a:rPr lang="en-US" sz="600" dirty="0">
                <a:latin typeface="Raleway"/>
                <a:cs typeface="Raleway"/>
              </a:rPr>
              <a:t> </a:t>
            </a:r>
            <a:r>
              <a:rPr lang="en-US" sz="600" dirty="0" smtClean="0">
                <a:latin typeface="Raleway"/>
                <a:cs typeface="Raleway"/>
              </a:rPr>
              <a:t/>
            </a:r>
            <a:br>
              <a:rPr lang="en-US" sz="600" dirty="0" smtClean="0">
                <a:latin typeface="Raleway"/>
                <a:cs typeface="Raleway"/>
              </a:rPr>
            </a:br>
            <a:r>
              <a:rPr lang="en-US" sz="600" dirty="0" smtClean="0">
                <a:latin typeface="Raleway"/>
                <a:cs typeface="Raleway"/>
              </a:rPr>
              <a:t>met </a:t>
            </a:r>
            <a:r>
              <a:rPr lang="en-US" sz="600" dirty="0">
                <a:latin typeface="Raleway"/>
                <a:cs typeface="Raleway"/>
              </a:rPr>
              <a:t>des mots </a:t>
            </a:r>
            <a:r>
              <a:rPr lang="en-US" sz="600" dirty="0" err="1">
                <a:latin typeface="Raleway"/>
                <a:cs typeface="Raleway"/>
              </a:rPr>
              <a:t>sur</a:t>
            </a:r>
            <a:r>
              <a:rPr lang="en-US" sz="600" dirty="0">
                <a:latin typeface="Raleway"/>
                <a:cs typeface="Raleway"/>
              </a:rPr>
              <a:t> </a:t>
            </a:r>
            <a:r>
              <a:rPr lang="en-US" sz="600" dirty="0" err="1">
                <a:latin typeface="Raleway"/>
                <a:cs typeface="Raleway"/>
              </a:rPr>
              <a:t>ses</a:t>
            </a:r>
            <a:r>
              <a:rPr lang="en-US" sz="600" dirty="0">
                <a:latin typeface="Raleway"/>
                <a:cs typeface="Raleway"/>
              </a:rPr>
              <a:t> </a:t>
            </a:r>
            <a:r>
              <a:rPr lang="en-US" sz="600" dirty="0" err="1">
                <a:latin typeface="Raleway"/>
                <a:cs typeface="Raleway"/>
              </a:rPr>
              <a:t>émotions</a:t>
            </a:r>
            <a:r>
              <a:rPr lang="en-US" sz="600" dirty="0">
                <a:latin typeface="Raleway"/>
                <a:cs typeface="Raleway"/>
              </a:rPr>
              <a:t>, </a:t>
            </a:r>
            <a:r>
              <a:rPr lang="en-US" sz="600" dirty="0" err="1">
                <a:latin typeface="Raleway"/>
                <a:cs typeface="Raleway"/>
              </a:rPr>
              <a:t>il</a:t>
            </a:r>
            <a:r>
              <a:rPr lang="en-US" sz="600" dirty="0">
                <a:latin typeface="Raleway"/>
                <a:cs typeface="Raleway"/>
              </a:rPr>
              <a:t> </a:t>
            </a:r>
            <a:r>
              <a:rPr lang="en-US" sz="600" dirty="0" err="1">
                <a:latin typeface="Raleway"/>
                <a:cs typeface="Raleway"/>
              </a:rPr>
              <a:t>apprend</a:t>
            </a:r>
            <a:r>
              <a:rPr lang="en-US" sz="600" dirty="0">
                <a:latin typeface="Raleway"/>
                <a:cs typeface="Raleway"/>
              </a:rPr>
              <a:t> </a:t>
            </a:r>
            <a:r>
              <a:rPr lang="en-US" sz="600" dirty="0" err="1">
                <a:latin typeface="Raleway"/>
                <a:cs typeface="Raleway"/>
              </a:rPr>
              <a:t>à</a:t>
            </a:r>
            <a:r>
              <a:rPr lang="en-US" sz="600" dirty="0">
                <a:latin typeface="Raleway"/>
                <a:cs typeface="Raleway"/>
              </a:rPr>
              <a:t> les </a:t>
            </a:r>
            <a:r>
              <a:rPr lang="en-US" sz="600" dirty="0" err="1">
                <a:latin typeface="Raleway"/>
                <a:cs typeface="Raleway"/>
              </a:rPr>
              <a:t>exprimer</a:t>
            </a:r>
            <a:r>
              <a:rPr lang="en-US" sz="600" dirty="0">
                <a:latin typeface="Raleway"/>
                <a:cs typeface="Raleway"/>
              </a:rPr>
              <a:t>. Il </a:t>
            </a:r>
            <a:r>
              <a:rPr lang="en-US" sz="600" dirty="0" err="1">
                <a:latin typeface="Raleway"/>
                <a:cs typeface="Raleway"/>
              </a:rPr>
              <a:t>développe</a:t>
            </a:r>
            <a:r>
              <a:rPr lang="en-US" sz="600" dirty="0">
                <a:latin typeface="Raleway"/>
                <a:cs typeface="Raleway"/>
              </a:rPr>
              <a:t> </a:t>
            </a:r>
            <a:r>
              <a:rPr lang="en-US" sz="600" dirty="0" err="1">
                <a:latin typeface="Raleway"/>
                <a:cs typeface="Raleway"/>
              </a:rPr>
              <a:t>aussi</a:t>
            </a:r>
            <a:r>
              <a:rPr lang="en-US" sz="600" dirty="0">
                <a:latin typeface="Raleway"/>
                <a:cs typeface="Raleway"/>
              </a:rPr>
              <a:t> </a:t>
            </a:r>
            <a:r>
              <a:rPr lang="en-US" sz="600" dirty="0" err="1">
                <a:latin typeface="Raleway"/>
                <a:cs typeface="Raleway"/>
              </a:rPr>
              <a:t>sa</a:t>
            </a:r>
            <a:r>
              <a:rPr lang="en-US" sz="600" dirty="0">
                <a:latin typeface="Raleway"/>
                <a:cs typeface="Raleway"/>
              </a:rPr>
              <a:t> </a:t>
            </a:r>
            <a:r>
              <a:rPr lang="en-US" sz="600" dirty="0" err="1">
                <a:latin typeface="Raleway"/>
                <a:cs typeface="Raleway"/>
              </a:rPr>
              <a:t>confiance</a:t>
            </a:r>
            <a:r>
              <a:rPr lang="en-US" sz="600" dirty="0">
                <a:latin typeface="Raleway"/>
                <a:cs typeface="Raleway"/>
              </a:rPr>
              <a:t> en </a:t>
            </a:r>
            <a:r>
              <a:rPr lang="en-US" sz="600" dirty="0" err="1">
                <a:latin typeface="Raleway"/>
                <a:cs typeface="Raleway"/>
              </a:rPr>
              <a:t>soi</a:t>
            </a:r>
            <a:r>
              <a:rPr lang="en-US" sz="600" dirty="0">
                <a:latin typeface="Raleway"/>
                <a:cs typeface="Raleway"/>
              </a:rPr>
              <a:t>.</a:t>
            </a:r>
          </a:p>
        </p:txBody>
      </p:sp>
      <p:pic>
        <p:nvPicPr>
          <p:cNvPr id="12" name="Picture 11"/>
          <p:cNvPicPr>
            <a:picLocks noChangeAspect="1"/>
          </p:cNvPicPr>
          <p:nvPr/>
        </p:nvPicPr>
        <p:blipFill>
          <a:blip r:embed="rId4"/>
          <a:stretch>
            <a:fillRect/>
          </a:stretch>
        </p:blipFill>
        <p:spPr>
          <a:xfrm>
            <a:off x="7763017" y="4768510"/>
            <a:ext cx="814028" cy="205217"/>
          </a:xfrm>
          <a:prstGeom prst="rect">
            <a:avLst/>
          </a:prstGeom>
        </p:spPr>
      </p:pic>
      <p:sp>
        <p:nvSpPr>
          <p:cNvPr id="21" name="TextBox 20"/>
          <p:cNvSpPr txBox="1"/>
          <p:nvPr/>
        </p:nvSpPr>
        <p:spPr>
          <a:xfrm>
            <a:off x="525316" y="4699269"/>
            <a:ext cx="2551546" cy="184666"/>
          </a:xfrm>
          <a:prstGeom prst="rect">
            <a:avLst/>
          </a:prstGeom>
          <a:noFill/>
        </p:spPr>
        <p:txBody>
          <a:bodyPr wrap="square" rtlCol="0">
            <a:spAutoFit/>
          </a:bodyPr>
          <a:lstStyle/>
          <a:p>
            <a:r>
              <a:rPr lang="en-US" sz="600" dirty="0" smtClean="0">
                <a:latin typeface="Raleway"/>
                <a:cs typeface="Raleway"/>
              </a:rPr>
              <a:t>© </a:t>
            </a:r>
            <a:r>
              <a:rPr lang="en-US" sz="600" dirty="0" err="1" smtClean="0">
                <a:latin typeface="Raleway"/>
                <a:cs typeface="Raleway"/>
              </a:rPr>
              <a:t>Fondation</a:t>
            </a:r>
            <a:r>
              <a:rPr lang="en-US" sz="600" dirty="0" smtClean="0">
                <a:latin typeface="Raleway"/>
                <a:cs typeface="Raleway"/>
              </a:rPr>
              <a:t> Lucie et André </a:t>
            </a:r>
            <a:r>
              <a:rPr lang="en-US" sz="600" dirty="0" err="1" smtClean="0">
                <a:latin typeface="Raleway"/>
                <a:cs typeface="Raleway"/>
              </a:rPr>
              <a:t>Chagnon</a:t>
            </a:r>
            <a:r>
              <a:rPr lang="en-US" sz="600" dirty="0" smtClean="0">
                <a:latin typeface="Raleway"/>
                <a:cs typeface="Raleway"/>
              </a:rPr>
              <a:t>, 2018</a:t>
            </a:r>
            <a:endParaRPr lang="en-US" sz="600" dirty="0">
              <a:latin typeface="Raleway"/>
              <a:cs typeface="Raleway"/>
            </a:endParaRPr>
          </a:p>
        </p:txBody>
      </p:sp>
    </p:spTree>
    <p:extLst>
      <p:ext uri="{BB962C8B-B14F-4D97-AF65-F5344CB8AC3E}">
        <p14:creationId xmlns:p14="http://schemas.microsoft.com/office/powerpoint/2010/main" val="379674760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
      <a:dk1>
        <a:srgbClr val="131413"/>
      </a:dk1>
      <a:lt1>
        <a:sysClr val="window" lastClr="FFFFFF"/>
      </a:lt1>
      <a:dk2>
        <a:srgbClr val="484B49"/>
      </a:dk2>
      <a:lt2>
        <a:srgbClr val="EEECE1"/>
      </a:lt2>
      <a:accent1>
        <a:srgbClr val="BA2830"/>
      </a:accent1>
      <a:accent2>
        <a:srgbClr val="76BCB9"/>
      </a:accent2>
      <a:accent3>
        <a:srgbClr val="F0B82F"/>
      </a:accent3>
      <a:accent4>
        <a:srgbClr val="65538B"/>
      </a:accent4>
      <a:accent5>
        <a:srgbClr val="E8DCC1"/>
      </a:accent5>
      <a:accent6>
        <a:srgbClr val="A4CB6F"/>
      </a:accent6>
      <a:hlink>
        <a:srgbClr val="383A38"/>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ExcludedTransformers xmlns="http://schemas.microsoft.com/sharepoint/v3/contenttype/transformers">
  <Transformer Guid="888d770d-d3e9-4d60-8267-3c05ab059ef5"/>
  <Transformer Guid="2798ee32-2961-4232-97dd-1a76b9aa6c6f"/>
  <Transformer Guid="853d58f5-13c3-46f8-8b81-3ca4abcad7b3"/>
</ExcludedTransformers>
</file>

<file path=customXml/item2.xml><?xml version="1.0" encoding="utf-8"?>
<?mso-contentType ?>
<rca:RCAuthoringProperties xmlns:rca="urn:sharePointPublishingRcaProperties">
  <rca:Converter rca:guid="6dfdc5b4-2a28-4a06-b0c6-ad3901e3a807">
    <rca:property rca:type="InheritParentSettings">False</rca:property>
    <rca:property rca:type="SelectedPageLayout">24</rca:property>
    <rca:property rca:type="SelectedPageField">f55c4d88-1f2e-4ad9-aaa8-819af4ee7ee8</rca:property>
    <rca:property rca:type="SelectedStylesField">a932ec3f-94c1-48b1-b6dc-41aaa6eb7e54</rca:property>
    <rca:property rca:type="CreatePageWithSourceDocument">True</rca:property>
    <rca:property rca:type="AllowChangeLocationConfig">True</rca:property>
    <rca:property rca:type="ConfiguredPageLocation">https://kiosque.fondationchagnon.org</rca:property>
    <rca:property rca:type="CreateSynchronously">True</rca:property>
    <rca:property rca:type="AllowChangeProcessingConfig">True</rca:property>
    <rca:property rca:type="ConverterSpecificSettings"/>
  </rca:Converter>
</rca:RCAuthori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5.xml><?xml version="1.0" encoding="utf-8"?>
<ct:contentTypeSchema xmlns:ct="http://schemas.microsoft.com/office/2006/metadata/contentType" xmlns:ma="http://schemas.microsoft.com/office/2006/metadata/properties/metaAttributes" ct:_="" ma:_="" ma:contentTypeName="Document" ma:contentTypeID="0x01010048469870AF16134581D08A9BF2BE6FF9" ma:contentTypeVersion="0" ma:contentTypeDescription="Crée un document." ma:contentTypeScope="" ma:versionID="630e7c4c52f2d9c8daf1de6f2a99f064">
  <xsd:schema xmlns:xsd="http://www.w3.org/2001/XMLSchema" xmlns:xs="http://www.w3.org/2001/XMLSchema" xmlns:p="http://schemas.microsoft.com/office/2006/metadata/properties" targetNamespace="http://schemas.microsoft.com/office/2006/metadata/properties" ma:root="true" ma:fieldsID="37a1d453f13da70a6384ccb06b85f91e">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D97DBC-D966-4B3F-BA00-17E7F4671542}">
  <ds:schemaRefs>
    <ds:schemaRef ds:uri="http://schemas.microsoft.com/sharepoint/v3/contenttype/transformers"/>
  </ds:schemaRefs>
</ds:datastoreItem>
</file>

<file path=customXml/itemProps2.xml><?xml version="1.0" encoding="utf-8"?>
<ds:datastoreItem xmlns:ds="http://schemas.openxmlformats.org/officeDocument/2006/customXml" ds:itemID="{8CA3D4E8-4668-4809-8C53-A527879251B2}">
  <ds:schemaRefs>
    <ds:schemaRef ds:uri="urn:sharePointPublishingRcaProperties"/>
  </ds:schemaRefs>
</ds:datastoreItem>
</file>

<file path=customXml/itemProps3.xml><?xml version="1.0" encoding="utf-8"?>
<ds:datastoreItem xmlns:ds="http://schemas.openxmlformats.org/officeDocument/2006/customXml" ds:itemID="{D97046E1-31B9-4BB7-9AFD-9A545EE65CD3}">
  <ds:schemaRefs>
    <ds:schemaRef ds:uri="http://schemas.microsoft.com/sharepoint/v3/contenttype/forms"/>
  </ds:schemaRefs>
</ds:datastoreItem>
</file>

<file path=customXml/itemProps4.xml><?xml version="1.0" encoding="utf-8"?>
<ds:datastoreItem xmlns:ds="http://schemas.openxmlformats.org/officeDocument/2006/customXml" ds:itemID="{1A55E94E-2B0A-407B-8F09-00EE847B0EF9}">
  <ds:schemaRefs>
    <ds:schemaRef ds:uri="http://schemas.openxmlformats.org/package/2006/metadata/core-properties"/>
    <ds:schemaRef ds:uri="http://purl.org/dc/terms/"/>
    <ds:schemaRef ds:uri="http://schemas.microsoft.com/office/2006/documentManagement/types"/>
    <ds:schemaRef ds:uri="http://purl.org/dc/dcmitype/"/>
    <ds:schemaRef ds:uri="http://schemas.microsoft.com/office/infopath/2007/PartnerControls"/>
    <ds:schemaRef ds:uri="http://schemas.microsoft.com/office/2006/metadata/properties"/>
    <ds:schemaRef ds:uri="http://www.w3.org/XML/1998/namespace"/>
    <ds:schemaRef ds:uri="http://purl.org/dc/elements/1.1/"/>
  </ds:schemaRefs>
</ds:datastoreItem>
</file>

<file path=customXml/itemProps5.xml><?xml version="1.0" encoding="utf-8"?>
<ds:datastoreItem xmlns:ds="http://schemas.openxmlformats.org/officeDocument/2006/customXml" ds:itemID="{D855B974-8279-4683-BB7E-9C219B7D78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2526</TotalTime>
  <Words>1996</Words>
  <Application>Microsoft Office PowerPoint</Application>
  <PresentationFormat>Affichage à l'écran (16:9)</PresentationFormat>
  <Paragraphs>397</Paragraphs>
  <Slides>32</Slides>
  <Notes>11</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32</vt:i4>
      </vt:variant>
    </vt:vector>
  </HeadingPairs>
  <TitlesOfParts>
    <vt:vector size="40" baseType="lpstr">
      <vt:lpstr>Arial</vt:lpstr>
      <vt:lpstr>Raleway ExtraBold</vt:lpstr>
      <vt:lpstr>Raleway Medium</vt:lpstr>
      <vt:lpstr>Calibri</vt:lpstr>
      <vt:lpstr>Raleway</vt:lpstr>
      <vt:lpstr>Raleway Light</vt:lpstr>
      <vt:lpstr>Mangal</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c:creator>
  <cp:lastModifiedBy>Couillard Kathleen</cp:lastModifiedBy>
  <cp:revision>156</cp:revision>
  <dcterms:created xsi:type="dcterms:W3CDTF">2018-05-15T12:37:35Z</dcterms:created>
  <dcterms:modified xsi:type="dcterms:W3CDTF">2018-08-02T17:39:46Z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0x01010048469870AF16134581D08A9BF2BE6FF9</vt:lpwstr>
  </property>
</Properties>
</file>