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355" r:id="rId5"/>
    <p:sldId id="257" r:id="rId6"/>
    <p:sldId id="356" r:id="rId7"/>
    <p:sldId id="259" r:id="rId8"/>
    <p:sldId id="258" r:id="rId9"/>
    <p:sldId id="261" r:id="rId10"/>
    <p:sldId id="260" r:id="rId11"/>
    <p:sldId id="262" r:id="rId12"/>
    <p:sldId id="263" r:id="rId13"/>
    <p:sldId id="297" r:id="rId14"/>
    <p:sldId id="264" r:id="rId15"/>
    <p:sldId id="265" r:id="rId16"/>
    <p:sldId id="318" r:id="rId17"/>
    <p:sldId id="266" r:id="rId18"/>
    <p:sldId id="267" r:id="rId19"/>
    <p:sldId id="293" r:id="rId20"/>
    <p:sldId id="320" r:id="rId21"/>
    <p:sldId id="288" r:id="rId22"/>
    <p:sldId id="268" r:id="rId23"/>
    <p:sldId id="269" r:id="rId24"/>
    <p:sldId id="321" r:id="rId25"/>
    <p:sldId id="289" r:id="rId26"/>
    <p:sldId id="271" r:id="rId27"/>
    <p:sldId id="284" r:id="rId28"/>
    <p:sldId id="323" r:id="rId29"/>
    <p:sldId id="272" r:id="rId30"/>
    <p:sldId id="350" r:id="rId31"/>
    <p:sldId id="322" r:id="rId32"/>
    <p:sldId id="283" r:id="rId33"/>
    <p:sldId id="281" r:id="rId34"/>
    <p:sldId id="292" r:id="rId35"/>
    <p:sldId id="316" r:id="rId36"/>
    <p:sldId id="273" r:id="rId37"/>
    <p:sldId id="290" r:id="rId38"/>
    <p:sldId id="275" r:id="rId39"/>
    <p:sldId id="276" r:id="rId40"/>
    <p:sldId id="278" r:id="rId41"/>
    <p:sldId id="298" r:id="rId42"/>
    <p:sldId id="354" r:id="rId43"/>
    <p:sldId id="339" r:id="rId44"/>
    <p:sldId id="285" r:id="rId45"/>
    <p:sldId id="340" r:id="rId46"/>
    <p:sldId id="352" r:id="rId47"/>
    <p:sldId id="353" r:id="rId48"/>
    <p:sldId id="27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107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D2C8"/>
    <a:srgbClr val="FFC731"/>
    <a:srgbClr val="DB4140"/>
    <a:srgbClr val="F48332"/>
    <a:srgbClr val="91365A"/>
    <a:srgbClr val="EEA9A0"/>
    <a:srgbClr val="E37363"/>
    <a:srgbClr val="404040"/>
    <a:srgbClr val="A1CE3D"/>
    <a:srgbClr val="CD4C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BFBBB6-3960-F83F-9A2A-4B77480D2A61}" v="207" dt="2025-08-28T11:56:29.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72" autoAdjust="0"/>
  </p:normalViewPr>
  <p:slideViewPr>
    <p:cSldViewPr snapToGrid="0">
      <p:cViewPr varScale="1">
        <p:scale>
          <a:sx n="70" d="100"/>
          <a:sy n="70" d="100"/>
        </p:scale>
        <p:origin x="1138" y="62"/>
      </p:cViewPr>
      <p:guideLst>
        <p:guide orient="horz" pos="890"/>
        <p:guide pos="107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ault Marilou" userId="7b70df40-6756-4715-a25b-b68e252867d1" providerId="ADAL" clId="{908E880A-1516-467B-A2BC-396D4FB70BC9}"/>
    <pc:docChg chg="undo custSel delSld modSld">
      <pc:chgData name="Denault Marilou" userId="7b70df40-6756-4715-a25b-b68e252867d1" providerId="ADAL" clId="{908E880A-1516-467B-A2BC-396D4FB70BC9}" dt="2021-04-26T21:38:36.698" v="513" actId="20577"/>
      <pc:docMkLst>
        <pc:docMk/>
      </pc:docMkLst>
      <pc:sldChg chg="modNotesTx">
        <pc:chgData name="Denault Marilou" userId="7b70df40-6756-4715-a25b-b68e252867d1" providerId="ADAL" clId="{908E880A-1516-467B-A2BC-396D4FB70BC9}" dt="2021-04-26T21:38:36.698" v="513" actId="20577"/>
        <pc:sldMkLst>
          <pc:docMk/>
          <pc:sldMk cId="1578246328" sldId="257"/>
        </pc:sldMkLst>
      </pc:sldChg>
      <pc:sldChg chg="modNotesTx">
        <pc:chgData name="Denault Marilou" userId="7b70df40-6756-4715-a25b-b68e252867d1" providerId="ADAL" clId="{908E880A-1516-467B-A2BC-396D4FB70BC9}" dt="2021-04-26T19:59:16.921" v="3"/>
        <pc:sldMkLst>
          <pc:docMk/>
          <pc:sldMk cId="1671986011" sldId="258"/>
        </pc:sldMkLst>
      </pc:sldChg>
      <pc:sldChg chg="modNotesTx">
        <pc:chgData name="Denault Marilou" userId="7b70df40-6756-4715-a25b-b68e252867d1" providerId="ADAL" clId="{908E880A-1516-467B-A2BC-396D4FB70BC9}" dt="2021-04-26T20:00:12.692" v="14" actId="20577"/>
        <pc:sldMkLst>
          <pc:docMk/>
          <pc:sldMk cId="1571357641" sldId="260"/>
        </pc:sldMkLst>
      </pc:sldChg>
      <pc:sldChg chg="mod modShow">
        <pc:chgData name="Denault Marilou" userId="7b70df40-6756-4715-a25b-b68e252867d1" providerId="ADAL" clId="{908E880A-1516-467B-A2BC-396D4FB70BC9}" dt="2021-04-26T19:59:27.994" v="4" actId="729"/>
        <pc:sldMkLst>
          <pc:docMk/>
          <pc:sldMk cId="1314586191" sldId="261"/>
        </pc:sldMkLst>
      </pc:sldChg>
      <pc:sldChg chg="modNotesTx">
        <pc:chgData name="Denault Marilou" userId="7b70df40-6756-4715-a25b-b68e252867d1" providerId="ADAL" clId="{908E880A-1516-467B-A2BC-396D4FB70BC9}" dt="2021-04-26T20:08:00.664" v="18"/>
        <pc:sldMkLst>
          <pc:docMk/>
          <pc:sldMk cId="413251113" sldId="262"/>
        </pc:sldMkLst>
      </pc:sldChg>
      <pc:sldChg chg="modNotesTx">
        <pc:chgData name="Denault Marilou" userId="7b70df40-6756-4715-a25b-b68e252867d1" providerId="ADAL" clId="{908E880A-1516-467B-A2BC-396D4FB70BC9}" dt="2021-04-26T20:10:47.508" v="21" actId="20577"/>
        <pc:sldMkLst>
          <pc:docMk/>
          <pc:sldMk cId="2944830449" sldId="263"/>
        </pc:sldMkLst>
      </pc:sldChg>
      <pc:sldChg chg="modNotesTx">
        <pc:chgData name="Denault Marilou" userId="7b70df40-6756-4715-a25b-b68e252867d1" providerId="ADAL" clId="{908E880A-1516-467B-A2BC-396D4FB70BC9}" dt="2021-04-26T20:22:12.164" v="225" actId="20577"/>
        <pc:sldMkLst>
          <pc:docMk/>
          <pc:sldMk cId="2557107445" sldId="264"/>
        </pc:sldMkLst>
      </pc:sldChg>
      <pc:sldChg chg="modSp mod modNotesTx">
        <pc:chgData name="Denault Marilou" userId="7b70df40-6756-4715-a25b-b68e252867d1" providerId="ADAL" clId="{908E880A-1516-467B-A2BC-396D4FB70BC9}" dt="2021-04-26T21:05:34.021" v="260" actId="6549"/>
        <pc:sldMkLst>
          <pc:docMk/>
          <pc:sldMk cId="1517348316" sldId="265"/>
        </pc:sldMkLst>
      </pc:sldChg>
      <pc:sldChg chg="modNotesTx">
        <pc:chgData name="Denault Marilou" userId="7b70df40-6756-4715-a25b-b68e252867d1" providerId="ADAL" clId="{908E880A-1516-467B-A2BC-396D4FB70BC9}" dt="2021-04-26T20:12:02.320" v="24"/>
        <pc:sldMkLst>
          <pc:docMk/>
          <pc:sldMk cId="4656811" sldId="267"/>
        </pc:sldMkLst>
      </pc:sldChg>
      <pc:sldChg chg="modNotesTx">
        <pc:chgData name="Denault Marilou" userId="7b70df40-6756-4715-a25b-b68e252867d1" providerId="ADAL" clId="{908E880A-1516-467B-A2BC-396D4FB70BC9}" dt="2021-04-26T21:11:40.344" v="289" actId="20577"/>
        <pc:sldMkLst>
          <pc:docMk/>
          <pc:sldMk cId="15758745" sldId="268"/>
        </pc:sldMkLst>
      </pc:sldChg>
      <pc:sldChg chg="modNotesTx">
        <pc:chgData name="Denault Marilou" userId="7b70df40-6756-4715-a25b-b68e252867d1" providerId="ADAL" clId="{908E880A-1516-467B-A2BC-396D4FB70BC9}" dt="2021-04-26T21:11:58.693" v="292" actId="20577"/>
        <pc:sldMkLst>
          <pc:docMk/>
          <pc:sldMk cId="3913970316" sldId="269"/>
        </pc:sldMkLst>
      </pc:sldChg>
      <pc:sldChg chg="modNotesTx">
        <pc:chgData name="Denault Marilou" userId="7b70df40-6756-4715-a25b-b68e252867d1" providerId="ADAL" clId="{908E880A-1516-467B-A2BC-396D4FB70BC9}" dt="2021-04-26T21:15:34.090" v="345" actId="20577"/>
        <pc:sldMkLst>
          <pc:docMk/>
          <pc:sldMk cId="4054535833" sldId="271"/>
        </pc:sldMkLst>
      </pc:sldChg>
      <pc:sldChg chg="modNotesTx">
        <pc:chgData name="Denault Marilou" userId="7b70df40-6756-4715-a25b-b68e252867d1" providerId="ADAL" clId="{908E880A-1516-467B-A2BC-396D4FB70BC9}" dt="2021-04-26T21:20:02.262" v="358" actId="20577"/>
        <pc:sldMkLst>
          <pc:docMk/>
          <pc:sldMk cId="504772462" sldId="272"/>
        </pc:sldMkLst>
      </pc:sldChg>
      <pc:sldChg chg="modNotesTx">
        <pc:chgData name="Denault Marilou" userId="7b70df40-6756-4715-a25b-b68e252867d1" providerId="ADAL" clId="{908E880A-1516-467B-A2BC-396D4FB70BC9}" dt="2021-04-26T21:28:07.334" v="449" actId="6549"/>
        <pc:sldMkLst>
          <pc:docMk/>
          <pc:sldMk cId="1879698579" sldId="273"/>
        </pc:sldMkLst>
      </pc:sldChg>
      <pc:sldChg chg="modNotesTx">
        <pc:chgData name="Denault Marilou" userId="7b70df40-6756-4715-a25b-b68e252867d1" providerId="ADAL" clId="{908E880A-1516-467B-A2BC-396D4FB70BC9}" dt="2021-04-26T21:29:44.340" v="468" actId="20577"/>
        <pc:sldMkLst>
          <pc:docMk/>
          <pc:sldMk cId="4098520063" sldId="275"/>
        </pc:sldMkLst>
      </pc:sldChg>
      <pc:sldChg chg="modNotesTx">
        <pc:chgData name="Denault Marilou" userId="7b70df40-6756-4715-a25b-b68e252867d1" providerId="ADAL" clId="{908E880A-1516-467B-A2BC-396D4FB70BC9}" dt="2021-04-26T21:30:24.030" v="470" actId="20577"/>
        <pc:sldMkLst>
          <pc:docMk/>
          <pc:sldMk cId="583619166" sldId="276"/>
        </pc:sldMkLst>
      </pc:sldChg>
      <pc:sldChg chg="modNotesTx">
        <pc:chgData name="Denault Marilou" userId="7b70df40-6756-4715-a25b-b68e252867d1" providerId="ADAL" clId="{908E880A-1516-467B-A2BC-396D4FB70BC9}" dt="2021-04-26T21:30:39.348" v="472" actId="20577"/>
        <pc:sldMkLst>
          <pc:docMk/>
          <pc:sldMk cId="3596212559" sldId="278"/>
        </pc:sldMkLst>
      </pc:sldChg>
      <pc:sldChg chg="modNotesTx">
        <pc:chgData name="Denault Marilou" userId="7b70df40-6756-4715-a25b-b68e252867d1" providerId="ADAL" clId="{908E880A-1516-467B-A2BC-396D4FB70BC9}" dt="2021-04-26T21:16:04.807" v="346"/>
        <pc:sldMkLst>
          <pc:docMk/>
          <pc:sldMk cId="3556497186" sldId="284"/>
        </pc:sldMkLst>
      </pc:sldChg>
      <pc:sldChg chg="modNotesTx">
        <pc:chgData name="Denault Marilou" userId="7b70df40-6756-4715-a25b-b68e252867d1" providerId="ADAL" clId="{908E880A-1516-467B-A2BC-396D4FB70BC9}" dt="2021-04-26T21:31:29.989" v="476" actId="6549"/>
        <pc:sldMkLst>
          <pc:docMk/>
          <pc:sldMk cId="1143372949" sldId="285"/>
        </pc:sldMkLst>
      </pc:sldChg>
      <pc:sldChg chg="modNotesTx">
        <pc:chgData name="Denault Marilou" userId="7b70df40-6756-4715-a25b-b68e252867d1" providerId="ADAL" clId="{908E880A-1516-467B-A2BC-396D4FB70BC9}" dt="2021-04-26T21:27:28.331" v="446" actId="20577"/>
        <pc:sldMkLst>
          <pc:docMk/>
          <pc:sldMk cId="3218627374" sldId="292"/>
        </pc:sldMkLst>
      </pc:sldChg>
      <pc:sldChg chg="modSp mod modNotesTx">
        <pc:chgData name="Denault Marilou" userId="7b70df40-6756-4715-a25b-b68e252867d1" providerId="ADAL" clId="{908E880A-1516-467B-A2BC-396D4FB70BC9}" dt="2021-04-26T21:10:21.641" v="285" actId="6549"/>
        <pc:sldMkLst>
          <pc:docMk/>
          <pc:sldMk cId="1911318339" sldId="293"/>
        </pc:sldMkLst>
      </pc:sldChg>
      <pc:sldChg chg="modNotesTx">
        <pc:chgData name="Denault Marilou" userId="7b70df40-6756-4715-a25b-b68e252867d1" providerId="ADAL" clId="{908E880A-1516-467B-A2BC-396D4FB70BC9}" dt="2021-04-26T20:21:22.196" v="217"/>
        <pc:sldMkLst>
          <pc:docMk/>
          <pc:sldMk cId="1997981814" sldId="297"/>
        </pc:sldMkLst>
      </pc:sldChg>
      <pc:sldChg chg="addSp modSp del mod modNotesTx">
        <pc:chgData name="Denault Marilou" userId="7b70df40-6756-4715-a25b-b68e252867d1" providerId="ADAL" clId="{908E880A-1516-467B-A2BC-396D4FB70BC9}" dt="2021-04-26T20:21:07.408" v="216" actId="47"/>
        <pc:sldMkLst>
          <pc:docMk/>
          <pc:sldMk cId="1674294544" sldId="299"/>
        </pc:sldMkLst>
      </pc:sldChg>
      <pc:sldChg chg="modNotesTx">
        <pc:chgData name="Denault Marilou" userId="7b70df40-6756-4715-a25b-b68e252867d1" providerId="ADAL" clId="{908E880A-1516-467B-A2BC-396D4FB70BC9}" dt="2021-04-26T21:27:52.121" v="448" actId="20577"/>
        <pc:sldMkLst>
          <pc:docMk/>
          <pc:sldMk cId="639038324" sldId="316"/>
        </pc:sldMkLst>
      </pc:sldChg>
      <pc:sldChg chg="modNotesTx">
        <pc:chgData name="Denault Marilou" userId="7b70df40-6756-4715-a25b-b68e252867d1" providerId="ADAL" clId="{908E880A-1516-467B-A2BC-396D4FB70BC9}" dt="2021-04-26T21:05:39.407" v="261" actId="20577"/>
        <pc:sldMkLst>
          <pc:docMk/>
          <pc:sldMk cId="2165777311" sldId="318"/>
        </pc:sldMkLst>
      </pc:sldChg>
      <pc:sldChg chg="modNotesTx">
        <pc:chgData name="Denault Marilou" userId="7b70df40-6756-4715-a25b-b68e252867d1" providerId="ADAL" clId="{908E880A-1516-467B-A2BC-396D4FB70BC9}" dt="2021-04-26T21:13:25.719" v="330" actId="113"/>
        <pc:sldMkLst>
          <pc:docMk/>
          <pc:sldMk cId="504882408" sldId="321"/>
        </pc:sldMkLst>
      </pc:sldChg>
      <pc:sldChg chg="modSp mod modNotesTx">
        <pc:chgData name="Denault Marilou" userId="7b70df40-6756-4715-a25b-b68e252867d1" providerId="ADAL" clId="{908E880A-1516-467B-A2BC-396D4FB70BC9}" dt="2021-04-26T21:27:04.574" v="445" actId="20577"/>
        <pc:sldMkLst>
          <pc:docMk/>
          <pc:sldMk cId="978223497" sldId="322"/>
        </pc:sldMkLst>
      </pc:sldChg>
      <pc:sldChg chg="modNotesTx">
        <pc:chgData name="Denault Marilou" userId="7b70df40-6756-4715-a25b-b68e252867d1" providerId="ADAL" clId="{908E880A-1516-467B-A2BC-396D4FB70BC9}" dt="2021-04-26T21:18:31.370" v="347"/>
        <pc:sldMkLst>
          <pc:docMk/>
          <pc:sldMk cId="2238073169" sldId="323"/>
        </pc:sldMkLst>
      </pc:sldChg>
      <pc:sldChg chg="modNotesTx">
        <pc:chgData name="Denault Marilou" userId="7b70df40-6756-4715-a25b-b68e252867d1" providerId="ADAL" clId="{908E880A-1516-467B-A2BC-396D4FB70BC9}" dt="2021-04-26T21:31:09.504" v="474" actId="113"/>
        <pc:sldMkLst>
          <pc:docMk/>
          <pc:sldMk cId="2679166530" sldId="339"/>
        </pc:sldMkLst>
      </pc:sldChg>
      <pc:sldChg chg="modNotesTx">
        <pc:chgData name="Denault Marilou" userId="7b70df40-6756-4715-a25b-b68e252867d1" providerId="ADAL" clId="{908E880A-1516-467B-A2BC-396D4FB70BC9}" dt="2021-04-26T21:33:13.782" v="477"/>
        <pc:sldMkLst>
          <pc:docMk/>
          <pc:sldMk cId="2694144838" sldId="340"/>
        </pc:sldMkLst>
      </pc:sldChg>
      <pc:sldChg chg="modNotesTx">
        <pc:chgData name="Denault Marilou" userId="7b70df40-6756-4715-a25b-b68e252867d1" providerId="ADAL" clId="{908E880A-1516-467B-A2BC-396D4FB70BC9}" dt="2021-04-26T21:34:28.731" v="482" actId="20577"/>
        <pc:sldMkLst>
          <pc:docMk/>
          <pc:sldMk cId="336767156" sldId="353"/>
        </pc:sldMkLst>
      </pc:sldChg>
      <pc:sldChg chg="modNotesTx">
        <pc:chgData name="Denault Marilou" userId="7b70df40-6756-4715-a25b-b68e252867d1" providerId="ADAL" clId="{908E880A-1516-467B-A2BC-396D4FB70BC9}" dt="2021-04-26T21:38:03.519" v="496" actId="20577"/>
        <pc:sldMkLst>
          <pc:docMk/>
          <pc:sldMk cId="2404006093" sldId="355"/>
        </pc:sldMkLst>
      </pc:sldChg>
      <pc:sldChg chg="del">
        <pc:chgData name="Denault Marilou" userId="7b70df40-6756-4715-a25b-b68e252867d1" providerId="ADAL" clId="{908E880A-1516-467B-A2BC-396D4FB70BC9}" dt="2021-04-26T21:13:58.695" v="331" actId="47"/>
        <pc:sldMkLst>
          <pc:docMk/>
          <pc:sldMk cId="3895670786" sldId="356"/>
        </pc:sldMkLst>
      </pc:sldChg>
    </pc:docChg>
  </pc:docChgLst>
  <pc:docChgLst>
    <pc:chgData name="Flora Faullumel" userId="S::f.faullumel@tout-petits.org::15e6a1e2-1366-4805-a109-f16b989a30ea" providerId="AD" clId="Web-{E4BFBBB6-3960-F83F-9A2A-4B77480D2A61}"/>
    <pc:docChg chg="addSld modSld">
      <pc:chgData name="Flora Faullumel" userId="S::f.faullumel@tout-petits.org::15e6a1e2-1366-4805-a109-f16b989a30ea" providerId="AD" clId="Web-{E4BFBBB6-3960-F83F-9A2A-4B77480D2A61}" dt="2025-08-28T11:56:29.749" v="108" actId="20577"/>
      <pc:docMkLst>
        <pc:docMk/>
      </pc:docMkLst>
      <pc:sldChg chg="addSp delSp modSp new">
        <pc:chgData name="Flora Faullumel" userId="S::f.faullumel@tout-petits.org::15e6a1e2-1366-4805-a109-f16b989a30ea" providerId="AD" clId="Web-{E4BFBBB6-3960-F83F-9A2A-4B77480D2A61}" dt="2025-08-28T11:56:29.749" v="108" actId="20577"/>
        <pc:sldMkLst>
          <pc:docMk/>
          <pc:sldMk cId="1885871007" sldId="356"/>
        </pc:sldMkLst>
        <pc:spChg chg="del">
          <ac:chgData name="Flora Faullumel" userId="S::f.faullumel@tout-petits.org::15e6a1e2-1366-4805-a109-f16b989a30ea" providerId="AD" clId="Web-{E4BFBBB6-3960-F83F-9A2A-4B77480D2A61}" dt="2025-08-28T11:46:53.196" v="7"/>
          <ac:spMkLst>
            <pc:docMk/>
            <pc:sldMk cId="1885871007" sldId="356"/>
            <ac:spMk id="2" creationId="{4E74C7CF-3FCD-F2A9-9E96-29D0817AC79D}"/>
          </ac:spMkLst>
        </pc:spChg>
        <pc:spChg chg="del mod">
          <ac:chgData name="Flora Faullumel" userId="S::f.faullumel@tout-petits.org::15e6a1e2-1366-4805-a109-f16b989a30ea" providerId="AD" clId="Web-{E4BFBBB6-3960-F83F-9A2A-4B77480D2A61}" dt="2025-08-28T11:47:01.696" v="11"/>
          <ac:spMkLst>
            <pc:docMk/>
            <pc:sldMk cId="1885871007" sldId="356"/>
            <ac:spMk id="3" creationId="{90CDAD22-B03F-A670-884E-AC9F89D3AA89}"/>
          </ac:spMkLst>
        </pc:spChg>
        <pc:spChg chg="add del mod">
          <ac:chgData name="Flora Faullumel" userId="S::f.faullumel@tout-petits.org::15e6a1e2-1366-4805-a109-f16b989a30ea" providerId="AD" clId="Web-{E4BFBBB6-3960-F83F-9A2A-4B77480D2A61}" dt="2025-08-28T11:46:36.445" v="4"/>
          <ac:spMkLst>
            <pc:docMk/>
            <pc:sldMk cId="1885871007" sldId="356"/>
            <ac:spMk id="4" creationId="{E256D3DC-03F2-7AE3-CEB6-2A0804096B9D}"/>
          </ac:spMkLst>
        </pc:spChg>
        <pc:spChg chg="add mod">
          <ac:chgData name="Flora Faullumel" userId="S::f.faullumel@tout-petits.org::15e6a1e2-1366-4805-a109-f16b989a30ea" providerId="AD" clId="Web-{E4BFBBB6-3960-F83F-9A2A-4B77480D2A61}" dt="2025-08-28T11:56:29.749" v="108" actId="20577"/>
          <ac:spMkLst>
            <pc:docMk/>
            <pc:sldMk cId="1885871007" sldId="356"/>
            <ac:spMk id="5" creationId="{9022DA4B-B3CF-648E-D571-5A493FAA4E83}"/>
          </ac:spMkLst>
        </pc:spChg>
        <pc:spChg chg="add">
          <ac:chgData name="Flora Faullumel" userId="S::f.faullumel@tout-petits.org::15e6a1e2-1366-4805-a109-f16b989a30ea" providerId="AD" clId="Web-{E4BFBBB6-3960-F83F-9A2A-4B77480D2A61}" dt="2025-08-28T11:47:14.540" v="15"/>
          <ac:spMkLst>
            <pc:docMk/>
            <pc:sldMk cId="1885871007" sldId="356"/>
            <ac:spMk id="9" creationId="{56C1E707-3043-9DB5-66DC-CB17B06BE307}"/>
          </ac:spMkLst>
        </pc:spChg>
        <pc:picChg chg="add">
          <ac:chgData name="Flora Faullumel" userId="S::f.faullumel@tout-petits.org::15e6a1e2-1366-4805-a109-f16b989a30ea" providerId="AD" clId="Web-{E4BFBBB6-3960-F83F-9A2A-4B77480D2A61}" dt="2025-08-28T11:47:14.524" v="14"/>
          <ac:picMkLst>
            <pc:docMk/>
            <pc:sldMk cId="1885871007" sldId="356"/>
            <ac:picMk id="7" creationId="{F59127EA-B910-8B6B-6FD3-F22E2D7395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70858-758F-9E46-BBB5-310837DB3F1F}" type="datetimeFigureOut">
              <a:rPr lang="fr-CA" smtClean="0"/>
              <a:t>2025-08-28</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AB850-59DF-6044-BB3D-9BBDEB86EE7D}" type="slidenum">
              <a:rPr lang="fr-CA" smtClean="0"/>
              <a:t>‹N°›</a:t>
            </a:fld>
            <a:endParaRPr lang="fr-CA"/>
          </a:p>
        </p:txBody>
      </p:sp>
    </p:spTree>
    <p:extLst>
      <p:ext uri="{BB962C8B-B14F-4D97-AF65-F5344CB8AC3E}">
        <p14:creationId xmlns:p14="http://schemas.microsoft.com/office/powerpoint/2010/main" val="289218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 Comment </a:t>
            </a:r>
            <a:r>
              <a:rPr lang="en-US" dirty="0" err="1"/>
              <a:t>favoriser</a:t>
            </a:r>
            <a:r>
              <a:rPr lang="en-US" dirty="0"/>
              <a:t> le </a:t>
            </a:r>
            <a:r>
              <a:rPr lang="en-US" dirty="0" err="1"/>
              <a:t>développement</a:t>
            </a:r>
            <a:r>
              <a:rPr lang="en-US" dirty="0"/>
              <a:t> des tout-petits au Québec, et plus </a:t>
            </a:r>
            <a:r>
              <a:rPr lang="en-US" dirty="0" err="1"/>
              <a:t>particulièrement</a:t>
            </a:r>
            <a:r>
              <a:rPr lang="en-US" dirty="0"/>
              <a:t>, </a:t>
            </a:r>
            <a:r>
              <a:rPr lang="en-US" dirty="0" err="1"/>
              <a:t>quel</a:t>
            </a:r>
            <a:r>
              <a:rPr lang="en-US" dirty="0"/>
              <a:t> </a:t>
            </a:r>
            <a:r>
              <a:rPr lang="en-US" dirty="0" err="1"/>
              <a:t>rôle</a:t>
            </a:r>
            <a:r>
              <a:rPr lang="en-US" dirty="0"/>
              <a:t> </a:t>
            </a:r>
            <a:r>
              <a:rPr lang="en-US" dirty="0" err="1"/>
              <a:t>jouent</a:t>
            </a:r>
            <a:r>
              <a:rPr lang="en-US" dirty="0"/>
              <a:t> les politiques </a:t>
            </a:r>
            <a:r>
              <a:rPr lang="en-US" dirty="0" err="1"/>
              <a:t>publiques</a:t>
            </a:r>
            <a:r>
              <a:rPr lang="en-US" dirty="0"/>
              <a:t> ? ».</a:t>
            </a:r>
            <a:endParaRPr lang="fr-CA" dirty="0"/>
          </a:p>
          <a:p>
            <a:endParaRPr lang="en-US" dirty="0"/>
          </a:p>
          <a:p>
            <a:r>
              <a:rPr lang="en-US" dirty="0" err="1"/>
              <a:t>C’est</a:t>
            </a:r>
            <a:r>
              <a:rPr lang="en-US" dirty="0"/>
              <a:t> la question sur </a:t>
            </a:r>
            <a:r>
              <a:rPr lang="en-US" dirty="0" err="1"/>
              <a:t>laquelle</a:t>
            </a:r>
            <a:r>
              <a:rPr lang="en-US" dirty="0"/>
              <a:t> nous </a:t>
            </a:r>
            <a:r>
              <a:rPr lang="en-US" dirty="0" err="1"/>
              <a:t>avons</a:t>
            </a:r>
            <a:r>
              <a:rPr lang="en-US" dirty="0"/>
              <a:t> </a:t>
            </a:r>
            <a:r>
              <a:rPr lang="en-US" dirty="0" err="1"/>
              <a:t>décidé</a:t>
            </a:r>
            <a:r>
              <a:rPr lang="en-US" dirty="0"/>
              <a:t> de nous </a:t>
            </a:r>
            <a:r>
              <a:rPr lang="en-US" dirty="0" err="1"/>
              <a:t>pencher</a:t>
            </a:r>
            <a:r>
              <a:rPr lang="en-US" dirty="0"/>
              <a:t> il y a </a:t>
            </a:r>
            <a:r>
              <a:rPr lang="en-US" dirty="0" err="1"/>
              <a:t>près</a:t>
            </a:r>
            <a:r>
              <a:rPr lang="en-US" dirty="0"/>
              <a:t> de 2 </a:t>
            </a:r>
            <a:r>
              <a:rPr lang="en-US" dirty="0" err="1"/>
              <a:t>ans</a:t>
            </a:r>
            <a:r>
              <a:rPr lang="en-US" dirty="0"/>
              <a:t>, </a:t>
            </a:r>
            <a:r>
              <a:rPr lang="en-US" dirty="0" err="1"/>
              <a:t>alors</a:t>
            </a:r>
            <a:r>
              <a:rPr lang="en-US" dirty="0"/>
              <a:t> que nous </a:t>
            </a:r>
            <a:r>
              <a:rPr lang="en-US" dirty="0" err="1"/>
              <a:t>débutions</a:t>
            </a:r>
            <a:r>
              <a:rPr lang="en-US" dirty="0"/>
              <a:t> les travaux </a:t>
            </a:r>
            <a:r>
              <a:rPr lang="en-US" dirty="0" err="1"/>
              <a:t>ayant</a:t>
            </a:r>
            <a:r>
              <a:rPr lang="en-US" dirty="0"/>
              <a:t> </a:t>
            </a:r>
            <a:r>
              <a:rPr lang="en-US" dirty="0" err="1"/>
              <a:t>mené</a:t>
            </a:r>
            <a:r>
              <a:rPr lang="en-US" dirty="0"/>
              <a:t> à </a:t>
            </a:r>
            <a:r>
              <a:rPr lang="en-US" dirty="0" err="1"/>
              <a:t>ce</a:t>
            </a:r>
            <a:r>
              <a:rPr lang="en-US" dirty="0"/>
              <a:t> Portrait. </a:t>
            </a:r>
            <a:endParaRPr lang="fr-CA" dirty="0"/>
          </a:p>
          <a:p>
            <a:r>
              <a:rPr lang="en-US" dirty="0" err="1"/>
              <a:t>Dès</a:t>
            </a:r>
            <a:r>
              <a:rPr lang="en-US" dirty="0"/>
              <a:t> les premiers instants, nous </a:t>
            </a:r>
            <a:r>
              <a:rPr lang="en-US" dirty="0" err="1"/>
              <a:t>avons</a:t>
            </a:r>
            <a:r>
              <a:rPr lang="en-US" dirty="0"/>
              <a:t> </a:t>
            </a:r>
            <a:r>
              <a:rPr lang="en-US" dirty="0" err="1"/>
              <a:t>pu</a:t>
            </a:r>
            <a:r>
              <a:rPr lang="en-US" dirty="0"/>
              <a:t> </a:t>
            </a:r>
            <a:r>
              <a:rPr lang="en-US" dirty="0" err="1"/>
              <a:t>constater</a:t>
            </a:r>
            <a:r>
              <a:rPr lang="en-US" dirty="0"/>
              <a:t> un </a:t>
            </a:r>
            <a:r>
              <a:rPr lang="en-US" dirty="0" err="1"/>
              <a:t>très</a:t>
            </a:r>
            <a:r>
              <a:rPr lang="en-US" dirty="0"/>
              <a:t> grand </a:t>
            </a:r>
            <a:r>
              <a:rPr lang="en-US" dirty="0" err="1"/>
              <a:t>enthousiasme</a:t>
            </a:r>
            <a:r>
              <a:rPr lang="en-US" dirty="0"/>
              <a:t> de </a:t>
            </a:r>
            <a:r>
              <a:rPr lang="en-US" dirty="0" err="1"/>
              <a:t>nos</a:t>
            </a:r>
            <a:r>
              <a:rPr lang="en-US" dirty="0"/>
              <a:t> </a:t>
            </a:r>
            <a:r>
              <a:rPr lang="en-US" dirty="0" err="1"/>
              <a:t>partenaires</a:t>
            </a:r>
            <a:r>
              <a:rPr lang="en-US" dirty="0"/>
              <a:t> à </a:t>
            </a:r>
            <a:r>
              <a:rPr lang="en-US" dirty="0" err="1"/>
              <a:t>l’égard</a:t>
            </a:r>
            <a:r>
              <a:rPr lang="en-US" dirty="0"/>
              <a:t> de </a:t>
            </a:r>
            <a:r>
              <a:rPr lang="en-US" dirty="0" err="1"/>
              <a:t>ce</a:t>
            </a:r>
            <a:r>
              <a:rPr lang="en-US" dirty="0"/>
              <a:t> </a:t>
            </a:r>
            <a:r>
              <a:rPr lang="en-US" dirty="0" err="1"/>
              <a:t>projet</a:t>
            </a:r>
            <a:r>
              <a:rPr lang="en-US" dirty="0"/>
              <a:t>. Par </a:t>
            </a:r>
            <a:r>
              <a:rPr lang="en-US" dirty="0" err="1"/>
              <a:t>contre</a:t>
            </a:r>
            <a:r>
              <a:rPr lang="en-US" dirty="0"/>
              <a:t>, </a:t>
            </a:r>
            <a:r>
              <a:rPr lang="en-US" dirty="0" err="1"/>
              <a:t>tous</a:t>
            </a:r>
            <a:r>
              <a:rPr lang="en-US" dirty="0"/>
              <a:t> </a:t>
            </a:r>
            <a:r>
              <a:rPr lang="en-US" dirty="0" err="1"/>
              <a:t>s’entendaient</a:t>
            </a:r>
            <a:r>
              <a:rPr lang="en-US" dirty="0"/>
              <a:t> sur un point :</a:t>
            </a:r>
            <a:endParaRPr lang="fr-CA" dirty="0"/>
          </a:p>
          <a:p>
            <a:r>
              <a:rPr lang="en-US" dirty="0"/>
              <a:t>le </a:t>
            </a:r>
            <a:r>
              <a:rPr lang="en-US" dirty="0" err="1"/>
              <a:t>défi</a:t>
            </a:r>
            <a:r>
              <a:rPr lang="en-US" dirty="0"/>
              <a:t> </a:t>
            </a:r>
            <a:r>
              <a:rPr lang="en-US" dirty="0" err="1"/>
              <a:t>était</a:t>
            </a:r>
            <a:r>
              <a:rPr lang="en-US" dirty="0"/>
              <a:t> de taille !</a:t>
            </a:r>
            <a:endParaRPr lang="fr-CA" dirty="0"/>
          </a:p>
          <a:p>
            <a:endParaRPr lang="en-US" dirty="0"/>
          </a:p>
          <a:p>
            <a:r>
              <a:rPr lang="en-US" dirty="0" err="1"/>
              <a:t>Aujourd’hui</a:t>
            </a:r>
            <a:r>
              <a:rPr lang="en-US" dirty="0"/>
              <a:t>, nous </a:t>
            </a:r>
            <a:r>
              <a:rPr lang="en-US" dirty="0" err="1"/>
              <a:t>pouvons</a:t>
            </a:r>
            <a:r>
              <a:rPr lang="en-US" dirty="0"/>
              <a:t> dire « Mission </a:t>
            </a:r>
            <a:r>
              <a:rPr lang="en-US" dirty="0" err="1"/>
              <a:t>accomplie</a:t>
            </a:r>
            <a:r>
              <a:rPr lang="en-US" dirty="0"/>
              <a:t> ! », et </a:t>
            </a:r>
            <a:r>
              <a:rPr lang="en-US" dirty="0" err="1"/>
              <a:t>ce</a:t>
            </a:r>
            <a:r>
              <a:rPr lang="en-US" dirty="0"/>
              <a:t> grâce à la </a:t>
            </a:r>
            <a:r>
              <a:rPr lang="en-US" dirty="0" err="1"/>
              <a:t>mobilisation</a:t>
            </a:r>
            <a:r>
              <a:rPr lang="en-US" dirty="0"/>
              <a:t> et à </a:t>
            </a:r>
            <a:r>
              <a:rPr lang="en-US" dirty="0" err="1"/>
              <a:t>l’engagement</a:t>
            </a:r>
            <a:r>
              <a:rPr lang="en-US" dirty="0"/>
              <a:t> extraordinaire de la </a:t>
            </a:r>
            <a:r>
              <a:rPr lang="en-US" dirty="0" err="1"/>
              <a:t>soixantaine</a:t>
            </a:r>
            <a:r>
              <a:rPr lang="en-US" dirty="0"/>
              <a:t> </a:t>
            </a:r>
            <a:r>
              <a:rPr lang="en-US" dirty="0" err="1"/>
              <a:t>d’experts</a:t>
            </a:r>
            <a:r>
              <a:rPr lang="en-US" dirty="0"/>
              <a:t> qui </a:t>
            </a:r>
            <a:r>
              <a:rPr lang="en-US" dirty="0" err="1"/>
              <a:t>ont</a:t>
            </a:r>
            <a:r>
              <a:rPr lang="en-US" dirty="0"/>
              <a:t> </a:t>
            </a:r>
            <a:r>
              <a:rPr lang="en-US" dirty="0" err="1"/>
              <a:t>accepté</a:t>
            </a:r>
            <a:r>
              <a:rPr lang="en-US" dirty="0"/>
              <a:t> de </a:t>
            </a:r>
            <a:r>
              <a:rPr lang="en-US" dirty="0" err="1"/>
              <a:t>participer</a:t>
            </a:r>
            <a:r>
              <a:rPr lang="en-US" dirty="0"/>
              <a:t> à </a:t>
            </a:r>
            <a:r>
              <a:rPr lang="en-US" dirty="0" err="1"/>
              <a:t>l’aventure</a:t>
            </a:r>
            <a:r>
              <a:rPr lang="en-US" dirty="0"/>
              <a:t>. Je </a:t>
            </a:r>
            <a:r>
              <a:rPr lang="en-US" dirty="0" err="1"/>
              <a:t>tiens</a:t>
            </a:r>
            <a:r>
              <a:rPr lang="en-US" dirty="0"/>
              <a:t> </a:t>
            </a:r>
            <a:r>
              <a:rPr lang="en-US" dirty="0" err="1"/>
              <a:t>donc</a:t>
            </a:r>
            <a:r>
              <a:rPr lang="en-US" dirty="0"/>
              <a:t> à </a:t>
            </a:r>
            <a:r>
              <a:rPr lang="en-US" dirty="0" err="1"/>
              <a:t>débuter</a:t>
            </a:r>
            <a:r>
              <a:rPr lang="en-US" dirty="0"/>
              <a:t> </a:t>
            </a:r>
            <a:r>
              <a:rPr lang="en-US" dirty="0" err="1"/>
              <a:t>ce</a:t>
            </a:r>
            <a:r>
              <a:rPr lang="en-US" dirty="0"/>
              <a:t> mot en les </a:t>
            </a:r>
            <a:r>
              <a:rPr lang="en-US" dirty="0" err="1"/>
              <a:t>remerciant</a:t>
            </a:r>
            <a:r>
              <a:rPr lang="en-US" dirty="0"/>
              <a:t>, au nom de </a:t>
            </a:r>
            <a:r>
              <a:rPr lang="en-US" dirty="0" err="1"/>
              <a:t>toute</a:t>
            </a:r>
            <a:r>
              <a:rPr lang="en-US" dirty="0"/>
              <a:t> </a:t>
            </a:r>
            <a:r>
              <a:rPr lang="en-US" dirty="0" err="1"/>
              <a:t>l’équipe</a:t>
            </a:r>
            <a:r>
              <a:rPr lang="en-US" dirty="0"/>
              <a:t> de </a:t>
            </a:r>
            <a:r>
              <a:rPr lang="en-US" dirty="0" err="1"/>
              <a:t>l’Observatoire</a:t>
            </a:r>
            <a:r>
              <a:rPr lang="en-US" dirty="0"/>
              <a:t>. </a:t>
            </a:r>
            <a:endParaRPr lang="fr-CA" dirty="0"/>
          </a:p>
          <a:p>
            <a:endParaRPr lang="en-US" dirty="0"/>
          </a:p>
          <a:p>
            <a:r>
              <a:rPr lang="en-US" dirty="0"/>
              <a:t>Nous </a:t>
            </a:r>
            <a:r>
              <a:rPr lang="en-US" dirty="0" err="1"/>
              <a:t>disposons</a:t>
            </a:r>
            <a:r>
              <a:rPr lang="en-US" dirty="0"/>
              <a:t> </a:t>
            </a:r>
            <a:r>
              <a:rPr lang="en-US" dirty="0" err="1"/>
              <a:t>désormais</a:t>
            </a:r>
            <a:r>
              <a:rPr lang="en-US" dirty="0"/>
              <a:t> d’un tout premier Portrait </a:t>
            </a:r>
            <a:r>
              <a:rPr lang="en-US" dirty="0" err="1"/>
              <a:t>québécois</a:t>
            </a:r>
            <a:r>
              <a:rPr lang="en-US" dirty="0"/>
              <a:t> sur les politiques </a:t>
            </a:r>
            <a:r>
              <a:rPr lang="en-US" dirty="0" err="1"/>
              <a:t>publiques</a:t>
            </a:r>
            <a:r>
              <a:rPr lang="en-US" dirty="0"/>
              <a:t> </a:t>
            </a:r>
            <a:r>
              <a:rPr lang="en-US" dirty="0" err="1"/>
              <a:t>pouvant</a:t>
            </a:r>
            <a:r>
              <a:rPr lang="en-US" dirty="0"/>
              <a:t> </a:t>
            </a:r>
            <a:r>
              <a:rPr lang="en-US" dirty="0" err="1"/>
              <a:t>contribuer</a:t>
            </a:r>
            <a:r>
              <a:rPr lang="en-US" dirty="0"/>
              <a:t> à </a:t>
            </a:r>
            <a:r>
              <a:rPr lang="en-US" dirty="0" err="1"/>
              <a:t>améliorer</a:t>
            </a:r>
            <a:r>
              <a:rPr lang="en-US" dirty="0"/>
              <a:t> les conditions de vie et le </a:t>
            </a:r>
            <a:r>
              <a:rPr lang="en-US" dirty="0" err="1"/>
              <a:t>développement</a:t>
            </a:r>
            <a:r>
              <a:rPr lang="en-US" dirty="0"/>
              <a:t> des tout-petits !</a:t>
            </a:r>
            <a:endParaRPr lang="fr-CA"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a:t>
            </a:fld>
            <a:endParaRPr lang="fr-CA"/>
          </a:p>
        </p:txBody>
      </p:sp>
    </p:spTree>
    <p:extLst>
      <p:ext uri="{BB962C8B-B14F-4D97-AF65-F5344CB8AC3E}">
        <p14:creationId xmlns:p14="http://schemas.microsoft.com/office/powerpoint/2010/main" val="184181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13</a:t>
            </a:fld>
            <a:endParaRPr lang="fr-CA"/>
          </a:p>
        </p:txBody>
      </p:sp>
    </p:spTree>
    <p:extLst>
      <p:ext uri="{BB962C8B-B14F-4D97-AF65-F5344CB8AC3E}">
        <p14:creationId xmlns:p14="http://schemas.microsoft.com/office/powerpoint/2010/main" val="1653632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Chaque enfant se construit et s’épanouit grâce à ses interactions avec son environnement physique et humain. Dans ce modèle dynamique et interactif, le développement de l’enfant est influencé par différents environnements, soit la famille, les services éducatifs à la petite enfance qu’il fréquente et sa communauté. C’est pourquoi l’Organisation mondiale de la santé (OMS) et l’Organisation de coopération et de développement économiques (OCDE) recommandent d’adopter une approche globale en petite enfance. </a:t>
            </a:r>
            <a:r>
              <a:rPr lang="fr-CA" sz="1800" b="1" i="0" u="none" strike="noStrike" baseline="0" dirty="0">
                <a:solidFill>
                  <a:srgbClr val="000000"/>
                </a:solidFill>
                <a:latin typeface="Raleway" panose="020B0503030101060003" pitchFamily="34" charset="0"/>
              </a:rPr>
              <a:t>En effet, les actions les plus efficaces sont celles qui intègrent à la fois des interventions directes auprès de l’enfant et des interventions plus larges qui agissent sur tous les environnements dans lesquels grandit le tout-petit.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Pour ces raisons, ce Portrait aborde des politiques qui visent directement la santé ou le développement de l’enfant, comme celles en lien avec le suivi médical des enfants, les soins dentaires ou l’accès à des services éducatifs à la petite enfance. Il aborde aussi des politiques qui permettent de soutenir les parents, telles que des mesures en lien avec la conciliation famille-travail ou qui permettent de soutenir financièrement des organismes qui accompagnent le parent dans son rôle de premier éducateur de l’enfant. Enfin, ce Portrait inclut aussi des politiques qui permettent d’agir sur les conditions de vie des tout-petits et de leur famille, par exemple celles en lien avec l’accès à un logement abordable ou qui luttent contre l’insécurité alimentaire.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15</a:t>
            </a:fld>
            <a:endParaRPr lang="fr-CA"/>
          </a:p>
        </p:txBody>
      </p:sp>
    </p:spTree>
    <p:extLst>
      <p:ext uri="{BB962C8B-B14F-4D97-AF65-F5344CB8AC3E}">
        <p14:creationId xmlns:p14="http://schemas.microsoft.com/office/powerpoint/2010/main" val="1242339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Pour cette raison, différents paliers de gouvernement peuvent adopter des politiques publiques (fédéral, provincial et municipal). La bonne coordination entre les politiques adoptées par les différents paliers peut en augmenter l’efficacité. Par exemple, l’efficacité des politiques provinciales de soutien financier aux organismes communautaires se trouve accrue lorsque des politiques de reconnaissance et de soutien aux organismes sont déployées par les municipalités, qui peuvent compléter les subventions provinciales par des prêts de locaux, notamment, ou un soutien administratif.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16</a:t>
            </a:fld>
            <a:endParaRPr lang="fr-CA"/>
          </a:p>
        </p:txBody>
      </p:sp>
    </p:spTree>
    <p:extLst>
      <p:ext uri="{BB962C8B-B14F-4D97-AF65-F5344CB8AC3E}">
        <p14:creationId xmlns:p14="http://schemas.microsoft.com/office/powerpoint/2010/main" val="421610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Des études </a:t>
            </a:r>
            <a:r>
              <a:rPr lang="en-US" err="1"/>
              <a:t>démontrent</a:t>
            </a:r>
            <a:r>
              <a:rPr lang="en-US"/>
              <a:t> bien comment </a:t>
            </a:r>
            <a:r>
              <a:rPr lang="en-US" err="1"/>
              <a:t>certaines</a:t>
            </a:r>
            <a:r>
              <a:rPr lang="en-US"/>
              <a:t> </a:t>
            </a:r>
            <a:r>
              <a:rPr lang="en-US" err="1"/>
              <a:t>d’entre</a:t>
            </a:r>
            <a:r>
              <a:rPr lang="en-US"/>
              <a:t> </a:t>
            </a:r>
            <a:r>
              <a:rPr lang="en-US" err="1"/>
              <a:t>elles</a:t>
            </a:r>
            <a:r>
              <a:rPr lang="en-US"/>
              <a:t> </a:t>
            </a:r>
            <a:r>
              <a:rPr lang="en-US" err="1"/>
              <a:t>ont</a:t>
            </a:r>
            <a:r>
              <a:rPr lang="en-US"/>
              <a:t> </a:t>
            </a:r>
            <a:r>
              <a:rPr lang="en-US" err="1"/>
              <a:t>eu</a:t>
            </a:r>
            <a:r>
              <a:rPr lang="en-US"/>
              <a:t> des </a:t>
            </a:r>
            <a:r>
              <a:rPr lang="en-US" err="1"/>
              <a:t>répercussions</a:t>
            </a:r>
            <a:r>
              <a:rPr lang="en-US"/>
              <a:t> tangibles sur les conditions de vie des </a:t>
            </a:r>
            <a:r>
              <a:rPr lang="en-US" err="1"/>
              <a:t>familles</a:t>
            </a:r>
            <a:r>
              <a:rPr lang="en-US"/>
              <a:t> et des tout-petits. </a:t>
            </a:r>
            <a:endParaRPr lang="fr-F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18</a:t>
            </a:fld>
            <a:endParaRPr lang="fr-CA"/>
          </a:p>
        </p:txBody>
      </p:sp>
    </p:spTree>
    <p:extLst>
      <p:ext uri="{BB962C8B-B14F-4D97-AF65-F5344CB8AC3E}">
        <p14:creationId xmlns:p14="http://schemas.microsoft.com/office/powerpoint/2010/main" val="306877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t>
            </a:r>
            <a:r>
              <a:rPr lang="fr-CA" sz="1800" b="0" i="0" u="none" strike="noStrike" baseline="0" dirty="0">
                <a:solidFill>
                  <a:srgbClr val="000000"/>
                </a:solidFill>
                <a:latin typeface="Raleway" panose="020B0503030101060003" pitchFamily="34" charset="0"/>
              </a:rPr>
              <a:t>a principale raison qui explique l’augmentation de la proportion de pères demandant un congé parental est le fait qu’ils se sentent de plus en plus légitimes et autorisés à prendre un congé lors de la naissance de leur enfant, grâce notamment au congé de paternité non transférable à la mère.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Ce phénomène a des effets positifs sur le développement des tout-petits. En effet, la recherche montre qu’un congé d’au moins 5 semaines influence la façon dont un homme apprend à devenir père et continue à l’être par la suite. La présence paternelle contribuerait également à un meilleur partage des responsabilités parentales entre le père et la mère. </a:t>
            </a: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19</a:t>
            </a:fld>
            <a:endParaRPr lang="fr-CA"/>
          </a:p>
        </p:txBody>
      </p:sp>
    </p:spTree>
    <p:extLst>
      <p:ext uri="{BB962C8B-B14F-4D97-AF65-F5344CB8AC3E}">
        <p14:creationId xmlns:p14="http://schemas.microsoft.com/office/powerpoint/2010/main" val="14399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fréquentation d’un service éducatif de qualité pendant la petite enfance favorise l’égalité des chances et peut réduire l’écart dans les résultats scolaires entre les enfants issus de milieux défavorisés et ceux provenant de la classe moyenne. </a:t>
            </a:r>
            <a:endParaRPr lang="en-US" dirty="0"/>
          </a:p>
          <a:p>
            <a:endParaRPr lang="fr-CA" dirty="0"/>
          </a:p>
          <a:p>
            <a:r>
              <a:rPr lang="fr-CA" dirty="0"/>
              <a:t>Le déploiement du réseau québécois des services de garde a aussi fait augmenter le taux de participation des femmes au marché du travail, ce qui a pu contribuer à la diminution de la proportion des tout-petits vivant dans des familles à faible revenu.</a:t>
            </a:r>
            <a:endParaRPr lang="en-US" dirty="0">
              <a:cs typeface="Calibri"/>
            </a:endParaRP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20</a:t>
            </a:fld>
            <a:endParaRPr lang="fr-CA"/>
          </a:p>
        </p:txBody>
      </p:sp>
    </p:spTree>
    <p:extLst>
      <p:ext uri="{BB962C8B-B14F-4D97-AF65-F5344CB8AC3E}">
        <p14:creationId xmlns:p14="http://schemas.microsoft.com/office/powerpoint/2010/main" val="549992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Au Québec, la proportion d’enfants de 0 à 5 ans </a:t>
            </a:r>
            <a:r>
              <a:rPr lang="fr-CA" sz="1800" b="1" i="0" u="none" strike="noStrike" baseline="0" dirty="0">
                <a:solidFill>
                  <a:srgbClr val="000000"/>
                </a:solidFill>
                <a:latin typeface="Raleway" panose="020B0503030101060003" pitchFamily="34" charset="0"/>
              </a:rPr>
              <a:t>vivant dans un ménage à faible revenu </a:t>
            </a:r>
            <a:r>
              <a:rPr lang="fr-CA" sz="1800" b="0" i="0" u="none" strike="noStrike" baseline="0" dirty="0">
                <a:solidFill>
                  <a:srgbClr val="000000"/>
                </a:solidFill>
                <a:latin typeface="Raleway" panose="020B0503030101060003" pitchFamily="34" charset="0"/>
              </a:rPr>
              <a:t>(selon la mesure de faible revenu [MFR]) est passée de 20,9 % en 2004 à 13,1 % en 2017.</a:t>
            </a:r>
          </a:p>
          <a:p>
            <a:r>
              <a:rPr lang="fr-CA" sz="1800" b="0" i="0" u="none" strike="noStrike" baseline="0" dirty="0">
                <a:solidFill>
                  <a:srgbClr val="000000"/>
                </a:solidFill>
                <a:latin typeface="Raleway" panose="020B0503030101060003" pitchFamily="34" charset="0"/>
              </a:rPr>
              <a:t>Il s’agit d’un recul de 8 points de pourcentage. </a:t>
            </a:r>
          </a:p>
          <a:p>
            <a:r>
              <a:rPr lang="fr-CA" sz="1800" b="0" i="0" u="none" strike="noStrike" baseline="0" dirty="0">
                <a:solidFill>
                  <a:srgbClr val="000000"/>
                </a:solidFill>
                <a:latin typeface="Raleway SemiBold" panose="020B0703030101060003" pitchFamily="34" charset="0"/>
              </a:rPr>
              <a:t>À titre indicatif, en 2017, une famille composée de 4 personnes était considérée comme un ménage à faible revenu si elle avait un revenu annuel après impôts de moins de 41 929 $. </a:t>
            </a:r>
            <a:endParaRPr lang="fr-CA" b="0"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21</a:t>
            </a:fld>
            <a:endParaRPr lang="fr-CA"/>
          </a:p>
        </p:txBody>
      </p:sp>
    </p:spTree>
    <p:extLst>
      <p:ext uri="{BB962C8B-B14F-4D97-AF65-F5344CB8AC3E}">
        <p14:creationId xmlns:p14="http://schemas.microsoft.com/office/powerpoint/2010/main" val="3578920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Le Portrait </a:t>
            </a:r>
            <a:r>
              <a:rPr lang="en-CA" sz="1200" kern="1200" err="1">
                <a:solidFill>
                  <a:schemeClr val="tx1"/>
                </a:solidFill>
                <a:effectLst/>
                <a:latin typeface="+mn-lt"/>
                <a:ea typeface="+mn-ea"/>
                <a:cs typeface="+mn-cs"/>
              </a:rPr>
              <a:t>permet</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aussi</a:t>
            </a:r>
            <a:r>
              <a:rPr lang="en-CA" sz="1200" kern="1200">
                <a:solidFill>
                  <a:schemeClr val="tx1"/>
                </a:solidFill>
                <a:effectLst/>
                <a:latin typeface="+mn-lt"/>
                <a:ea typeface="+mn-ea"/>
                <a:cs typeface="+mn-cs"/>
              </a:rPr>
              <a:t> de </a:t>
            </a:r>
            <a:r>
              <a:rPr lang="en-CA" sz="1200" kern="1200" err="1">
                <a:solidFill>
                  <a:schemeClr val="tx1"/>
                </a:solidFill>
                <a:effectLst/>
                <a:latin typeface="+mn-lt"/>
                <a:ea typeface="+mn-ea"/>
                <a:cs typeface="+mn-cs"/>
              </a:rPr>
              <a:t>constater</a:t>
            </a:r>
            <a:r>
              <a:rPr lang="en-CA" sz="1200" kern="1200">
                <a:solidFill>
                  <a:schemeClr val="tx1"/>
                </a:solidFill>
                <a:effectLst/>
                <a:latin typeface="+mn-lt"/>
                <a:ea typeface="+mn-ea"/>
                <a:cs typeface="+mn-cs"/>
              </a:rPr>
              <a:t> que des </a:t>
            </a:r>
            <a:r>
              <a:rPr lang="en-CA" sz="1200" kern="1200" err="1">
                <a:solidFill>
                  <a:schemeClr val="tx1"/>
                </a:solidFill>
                <a:effectLst/>
                <a:latin typeface="+mn-lt"/>
                <a:ea typeface="+mn-ea"/>
                <a:cs typeface="+mn-cs"/>
              </a:rPr>
              <a:t>défis</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demeurent</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notamment</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en</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ce</a:t>
            </a:r>
            <a:r>
              <a:rPr lang="en-CA" sz="1200" kern="1200">
                <a:solidFill>
                  <a:schemeClr val="tx1"/>
                </a:solidFill>
                <a:effectLst/>
                <a:latin typeface="+mn-lt"/>
                <a:ea typeface="+mn-ea"/>
                <a:cs typeface="+mn-cs"/>
              </a:rPr>
              <a:t> qui a trait </a:t>
            </a:r>
            <a:r>
              <a:rPr lang="en-CA" sz="1200" kern="1200" err="1">
                <a:solidFill>
                  <a:schemeClr val="tx1"/>
                </a:solidFill>
                <a:effectLst/>
                <a:latin typeface="+mn-lt"/>
                <a:ea typeface="+mn-ea"/>
                <a:cs typeface="+mn-cs"/>
              </a:rPr>
              <a:t>à</a:t>
            </a:r>
            <a:r>
              <a:rPr lang="en-CA" sz="1200" kern="1200">
                <a:solidFill>
                  <a:schemeClr val="tx1"/>
                </a:solidFill>
                <a:effectLst/>
                <a:latin typeface="+mn-lt"/>
                <a:ea typeface="+mn-ea"/>
                <a:cs typeface="+mn-cs"/>
              </a:rPr>
              <a:t> la mise </a:t>
            </a:r>
            <a:r>
              <a:rPr lang="en-CA" sz="1200" kern="1200" err="1">
                <a:solidFill>
                  <a:schemeClr val="tx1"/>
                </a:solidFill>
                <a:effectLst/>
                <a:latin typeface="+mn-lt"/>
                <a:ea typeface="+mn-ea"/>
                <a:cs typeface="+mn-cs"/>
              </a:rPr>
              <a:t>en</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œuvre</a:t>
            </a:r>
            <a:r>
              <a:rPr lang="en-CA" sz="1200" kern="1200">
                <a:solidFill>
                  <a:schemeClr val="tx1"/>
                </a:solidFill>
                <a:effectLst/>
                <a:latin typeface="+mn-lt"/>
                <a:ea typeface="+mn-ea"/>
                <a:cs typeface="+mn-cs"/>
              </a:rPr>
              <a:t> de </a:t>
            </a:r>
            <a:r>
              <a:rPr lang="en-CA" sz="1200" kern="1200" err="1">
                <a:solidFill>
                  <a:schemeClr val="tx1"/>
                </a:solidFill>
                <a:effectLst/>
                <a:latin typeface="+mn-lt"/>
                <a:ea typeface="+mn-ea"/>
                <a:cs typeface="+mn-cs"/>
              </a:rPr>
              <a:t>certaines</a:t>
            </a:r>
            <a:r>
              <a:rPr lang="en-CA" sz="1200" kern="1200">
                <a:solidFill>
                  <a:schemeClr val="tx1"/>
                </a:solidFill>
                <a:effectLst/>
                <a:latin typeface="+mn-lt"/>
                <a:ea typeface="+mn-ea"/>
                <a:cs typeface="+mn-cs"/>
              </a:rPr>
              <a:t> politiques </a:t>
            </a:r>
            <a:r>
              <a:rPr lang="en-CA" sz="1200" kern="1200" err="1">
                <a:solidFill>
                  <a:schemeClr val="tx1"/>
                </a:solidFill>
                <a:effectLst/>
                <a:latin typeface="+mn-lt"/>
                <a:ea typeface="+mn-ea"/>
                <a:cs typeface="+mn-cs"/>
              </a:rPr>
              <a:t>publiques</a:t>
            </a:r>
            <a:r>
              <a:rPr lang="en-CA" sz="1200" kern="1200">
                <a:solidFill>
                  <a:schemeClr val="tx1"/>
                </a:solidFill>
                <a:effectLst/>
                <a:latin typeface="+mn-lt"/>
                <a:ea typeface="+mn-ea"/>
                <a:cs typeface="+mn-cs"/>
              </a:rPr>
              <a:t>. Par </a:t>
            </a:r>
            <a:r>
              <a:rPr lang="en-CA" sz="1200" kern="1200" err="1">
                <a:solidFill>
                  <a:schemeClr val="tx1"/>
                </a:solidFill>
                <a:effectLst/>
                <a:latin typeface="+mn-lt"/>
                <a:ea typeface="+mn-ea"/>
                <a:cs typeface="+mn-cs"/>
              </a:rPr>
              <a:t>exemple</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certains</a:t>
            </a:r>
            <a:r>
              <a:rPr lang="en-CA" sz="1200" kern="1200">
                <a:solidFill>
                  <a:schemeClr val="tx1"/>
                </a:solidFill>
                <a:effectLst/>
                <a:latin typeface="+mn-lt"/>
                <a:ea typeface="+mn-ea"/>
                <a:cs typeface="+mn-cs"/>
              </a:rPr>
              <a:t> programmes ne </a:t>
            </a:r>
            <a:r>
              <a:rPr lang="en-CA" sz="1200" kern="1200" err="1">
                <a:solidFill>
                  <a:schemeClr val="tx1"/>
                </a:solidFill>
                <a:effectLst/>
                <a:latin typeface="+mn-lt"/>
                <a:ea typeface="+mn-ea"/>
                <a:cs typeface="+mn-cs"/>
              </a:rPr>
              <a:t>tiennent</a:t>
            </a:r>
            <a:r>
              <a:rPr lang="en-CA" sz="1200" kern="1200">
                <a:solidFill>
                  <a:schemeClr val="tx1"/>
                </a:solidFill>
                <a:effectLst/>
                <a:latin typeface="+mn-lt"/>
                <a:ea typeface="+mn-ea"/>
                <a:cs typeface="+mn-cs"/>
              </a:rPr>
              <a:t> pas </a:t>
            </a:r>
            <a:r>
              <a:rPr lang="en-CA" sz="1200" kern="1200" err="1">
                <a:solidFill>
                  <a:schemeClr val="tx1"/>
                </a:solidFill>
                <a:effectLst/>
                <a:latin typeface="+mn-lt"/>
                <a:ea typeface="+mn-ea"/>
                <a:cs typeface="+mn-cs"/>
              </a:rPr>
              <a:t>suffisamment</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compte</a:t>
            </a:r>
            <a:r>
              <a:rPr lang="en-CA" sz="1200" kern="1200">
                <a:solidFill>
                  <a:schemeClr val="tx1"/>
                </a:solidFill>
                <a:effectLst/>
                <a:latin typeface="+mn-lt"/>
                <a:ea typeface="+mn-ea"/>
                <a:cs typeface="+mn-cs"/>
              </a:rPr>
              <a:t> des </a:t>
            </a:r>
            <a:r>
              <a:rPr lang="en-CA" sz="1200" kern="1200" err="1">
                <a:solidFill>
                  <a:schemeClr val="tx1"/>
                </a:solidFill>
                <a:effectLst/>
                <a:latin typeface="+mn-lt"/>
                <a:ea typeface="+mn-ea"/>
                <a:cs typeface="+mn-cs"/>
              </a:rPr>
              <a:t>barrières</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d’accès</a:t>
            </a:r>
            <a:r>
              <a:rPr lang="en-CA" sz="1200" kern="1200">
                <a:solidFill>
                  <a:schemeClr val="tx1"/>
                </a:solidFill>
                <a:effectLst/>
                <a:latin typeface="+mn-lt"/>
                <a:ea typeface="+mn-ea"/>
                <a:cs typeface="+mn-cs"/>
              </a:rPr>
              <a:t> qui </a:t>
            </a:r>
            <a:r>
              <a:rPr lang="en-CA" sz="1200" kern="1200" err="1">
                <a:solidFill>
                  <a:schemeClr val="tx1"/>
                </a:solidFill>
                <a:effectLst/>
                <a:latin typeface="+mn-lt"/>
                <a:ea typeface="+mn-ea"/>
                <a:cs typeface="+mn-cs"/>
              </a:rPr>
              <a:t>empêchent</a:t>
            </a:r>
            <a:r>
              <a:rPr lang="en-CA" sz="1200" kern="1200">
                <a:solidFill>
                  <a:schemeClr val="tx1"/>
                </a:solidFill>
                <a:effectLst/>
                <a:latin typeface="+mn-lt"/>
                <a:ea typeface="+mn-ea"/>
                <a:cs typeface="+mn-cs"/>
              </a:rPr>
              <a:t> des </a:t>
            </a:r>
            <a:r>
              <a:rPr lang="en-CA" sz="1200" kern="1200" err="1">
                <a:solidFill>
                  <a:schemeClr val="tx1"/>
                </a:solidFill>
                <a:effectLst/>
                <a:latin typeface="+mn-lt"/>
                <a:ea typeface="+mn-ea"/>
                <a:cs typeface="+mn-cs"/>
              </a:rPr>
              <a:t>familles</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vulnérables</a:t>
            </a:r>
            <a:r>
              <a:rPr lang="en-CA" sz="1200" kern="1200">
                <a:solidFill>
                  <a:schemeClr val="tx1"/>
                </a:solidFill>
                <a:effectLst/>
                <a:latin typeface="+mn-lt"/>
                <a:ea typeface="+mn-ea"/>
                <a:cs typeface="+mn-cs"/>
              </a:rPr>
              <a:t> de </a:t>
            </a:r>
            <a:r>
              <a:rPr lang="en-CA" sz="1200" kern="1200" err="1">
                <a:solidFill>
                  <a:schemeClr val="tx1"/>
                </a:solidFill>
                <a:effectLst/>
                <a:latin typeface="+mn-lt"/>
                <a:ea typeface="+mn-ea"/>
                <a:cs typeface="+mn-cs"/>
              </a:rPr>
              <a:t>bénéficier</a:t>
            </a:r>
            <a:r>
              <a:rPr lang="en-CA" sz="1200" kern="1200">
                <a:solidFill>
                  <a:schemeClr val="tx1"/>
                </a:solidFill>
                <a:effectLst/>
                <a:latin typeface="+mn-lt"/>
                <a:ea typeface="+mn-ea"/>
                <a:cs typeface="+mn-cs"/>
              </a:rPr>
              <a:t> des services qui </a:t>
            </a:r>
            <a:r>
              <a:rPr lang="en-CA" sz="1200" kern="1200" err="1">
                <a:solidFill>
                  <a:schemeClr val="tx1"/>
                </a:solidFill>
                <a:effectLst/>
                <a:latin typeface="+mn-lt"/>
                <a:ea typeface="+mn-ea"/>
                <a:cs typeface="+mn-cs"/>
              </a:rPr>
              <a:t>ont</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pourtant</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été</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déployés</a:t>
            </a:r>
            <a:r>
              <a:rPr lang="en-CA" sz="1200" kern="1200">
                <a:solidFill>
                  <a:schemeClr val="tx1"/>
                </a:solidFill>
                <a:effectLst/>
                <a:latin typeface="+mn-lt"/>
                <a:ea typeface="+mn-ea"/>
                <a:cs typeface="+mn-cs"/>
              </a:rPr>
              <a:t> pour </a:t>
            </a:r>
            <a:r>
              <a:rPr lang="en-CA" sz="1200" kern="1200" err="1">
                <a:solidFill>
                  <a:schemeClr val="tx1"/>
                </a:solidFill>
                <a:effectLst/>
                <a:latin typeface="+mn-lt"/>
                <a:ea typeface="+mn-ea"/>
                <a:cs typeface="+mn-cs"/>
              </a:rPr>
              <a:t>elles</a:t>
            </a:r>
            <a:r>
              <a:rPr lang="en-CA" sz="1200" kern="1200">
                <a:solidFill>
                  <a:schemeClr val="tx1"/>
                </a:solidFill>
                <a:effectLst/>
                <a:latin typeface="+mn-lt"/>
                <a:ea typeface="+mn-ea"/>
                <a:cs typeface="+mn-cs"/>
              </a:rPr>
              <a:t>.</a:t>
            </a:r>
          </a:p>
          <a:p>
            <a:endParaRPr lang="fr-CA"/>
          </a:p>
        </p:txBody>
      </p:sp>
      <p:sp>
        <p:nvSpPr>
          <p:cNvPr id="4" name="Slide Number Placeholder 3"/>
          <p:cNvSpPr>
            <a:spLocks noGrp="1"/>
          </p:cNvSpPr>
          <p:nvPr>
            <p:ph type="sldNum" sz="quarter" idx="5"/>
          </p:nvPr>
        </p:nvSpPr>
        <p:spPr/>
        <p:txBody>
          <a:bodyPr/>
          <a:lstStyle/>
          <a:p>
            <a:fld id="{71BAB850-59DF-6044-BB3D-9BBDEB86EE7D}" type="slidenum">
              <a:rPr lang="fr-CA" smtClean="0"/>
              <a:t>22</a:t>
            </a:fld>
            <a:endParaRPr lang="fr-CA"/>
          </a:p>
        </p:txBody>
      </p:sp>
    </p:spTree>
    <p:extLst>
      <p:ext uri="{BB962C8B-B14F-4D97-AF65-F5344CB8AC3E}">
        <p14:creationId xmlns:p14="http://schemas.microsoft.com/office/powerpoint/2010/main" val="239453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anose="020B0503030101060003" pitchFamily="34" charset="0"/>
              </a:rPr>
              <a:t>Au Québec, ce sont les familles les mieux nanties et les plus éduquées qui utiliseraient le plus les services éducatifs à l’enfance de qualité</a:t>
            </a:r>
            <a:r>
              <a:rPr lang="fr-CA" sz="1800" b="0" i="0" u="none" strike="noStrike" baseline="0" dirty="0">
                <a:solidFill>
                  <a:srgbClr val="000000"/>
                </a:solidFill>
                <a:latin typeface="Raleway" panose="020B0503030101060003" pitchFamily="34" charset="0"/>
              </a:rPr>
              <a:t>. Or, selon plusieurs études, les enfants grandissant dans un milieu défavorisé, les enfants immigrants, les enfants victimes de maltraitance et les enfants autochtones sont ceux qui pourraient bénéficier le plus des services éducatifs à l’enfance.</a:t>
            </a:r>
            <a:endParaRPr lang="fr-CA"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1BAB850-59DF-6044-BB3D-9BBDEB86EE7D}" type="slidenum">
              <a:rPr lang="fr-CA" smtClean="0"/>
              <a:t>23</a:t>
            </a:fld>
            <a:endParaRPr lang="fr-CA"/>
          </a:p>
        </p:txBody>
      </p:sp>
    </p:spTree>
    <p:extLst>
      <p:ext uri="{BB962C8B-B14F-4D97-AF65-F5344CB8AC3E}">
        <p14:creationId xmlns:p14="http://schemas.microsoft.com/office/powerpoint/2010/main" val="2638448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L’accès aux services de garde éducatifs à l’enfance du réseau pouvait s’avérer encore plus difficile pour les parents ayant un horaire de travail atypique (temps partiel, soir, nuit, fin de semaine, une semaine sur deux). Le taux de placement de leur enfant pour ces parents est en effet plus faible (71 %) que chez les parents désirant une place avec un horaire usuel (85 %).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24</a:t>
            </a:fld>
            <a:endParaRPr lang="fr-CA"/>
          </a:p>
        </p:txBody>
      </p:sp>
    </p:spTree>
    <p:extLst>
      <p:ext uri="{BB962C8B-B14F-4D97-AF65-F5344CB8AC3E}">
        <p14:creationId xmlns:p14="http://schemas.microsoft.com/office/powerpoint/2010/main" val="254187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crise sanitaire que nous vivons depuis près d’un an nous a permis de constater à quel point nos politiques publiques sont précieuses. </a:t>
            </a:r>
            <a:endParaRPr lang="en-US" dirty="0"/>
          </a:p>
          <a:p>
            <a:r>
              <a:rPr lang="fr-CA" dirty="0"/>
              <a:t>De nombreux citoyens ont pris conscience de la valeur des services éducatifs à l’enfance, autant pour favoriser le développement des enfants que pour faciliter la conciliation famille-travail.</a:t>
            </a:r>
            <a:endParaRPr lang="en-US" dirty="0"/>
          </a:p>
          <a:p>
            <a:endParaRPr lang="fr-CA" dirty="0"/>
          </a:p>
          <a:p>
            <a:r>
              <a:rPr lang="fr-CA" dirty="0"/>
              <a:t>Les familles vulnérables, qui sont celles ayant connu le plus de pertes d’emploi, ont heureusement pu compter sur les mesures de soutien financier. La fermeture des écoles ont amené de nombreux parents à apprécier la valeur des mesures de conciliation famille-travail offertes par leurs employeurs, qui ont été bonifié au sein de nombreuses entreprises. </a:t>
            </a:r>
            <a:endParaRPr lang="en-US" dirty="0"/>
          </a:p>
          <a:p>
            <a:endParaRPr lang="fr-CA" dirty="0"/>
          </a:p>
          <a:p>
            <a:r>
              <a:rPr lang="fr-CA" dirty="0"/>
              <a:t>Les organismes communautaires ont de leur côté offert un soutien précieux aux parents qui se sont retrouvés privés de l’aide des membres de leur entourage, à cause des mesures de distanciation.</a:t>
            </a:r>
            <a:endParaRPr lang="en-US"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a:t>
            </a:fld>
            <a:endParaRPr lang="fr-CA"/>
          </a:p>
        </p:txBody>
      </p:sp>
    </p:spTree>
    <p:extLst>
      <p:ext uri="{BB962C8B-B14F-4D97-AF65-F5344CB8AC3E}">
        <p14:creationId xmlns:p14="http://schemas.microsoft.com/office/powerpoint/2010/main" val="994114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Nous savons aussi qu’en 2016-2017, au Québec, la proportion d’enfants de maternelle 5 ans n’ayant pas fréquenté un service éducatif (services de garde éducatifs à l’enfance, maternelle 4 ans et programme Passe-Partout) pendant au moins une période de 3 mois avant la maternelle 5 ans était plus élevée chez ceux qui vivaient dans un ménage à faible revenu (selon la Mesure de faible revenu) et chez ceux dont les parents ne disposaient d’aucun diplôme comparativement aux autres.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25</a:t>
            </a:fld>
            <a:endParaRPr lang="fr-CA"/>
          </a:p>
        </p:txBody>
      </p:sp>
    </p:spTree>
    <p:extLst>
      <p:ext uri="{BB962C8B-B14F-4D97-AF65-F5344CB8AC3E}">
        <p14:creationId xmlns:p14="http://schemas.microsoft.com/office/powerpoint/2010/main" val="3233819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L’accès à des intervenants en santé et en services sociaux peut parfois être difficile au Québec, en particulier en dehors du réseau scolaire. En février 2014, l’attente pour rencontrer une orthophoniste dans le réseau public de la santé pouvait aller jusqu’à 18 mois, rapportaient des orthophonistes travaillant dans le réseau de la santé. Le délai moyen d’accès pour un service spécialisé chez les enfants de moins de 5 ans présentant un trouble du spectre de l’autisme a connu une diminution depuis 2016-2017, passant de 231 jours à 177 jours en 2018-2019.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26</a:t>
            </a:fld>
            <a:endParaRPr lang="fr-CA"/>
          </a:p>
        </p:txBody>
      </p:sp>
    </p:spTree>
    <p:extLst>
      <p:ext uri="{BB962C8B-B14F-4D97-AF65-F5344CB8AC3E}">
        <p14:creationId xmlns:p14="http://schemas.microsoft.com/office/powerpoint/2010/main" val="1944047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AB850-59DF-6044-BB3D-9BBDEB86EE7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782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anose="020B0503030101060003" pitchFamily="34" charset="0"/>
              </a:rPr>
              <a:t>Dans certains pays, l’insécurité alimentaire est causée par des facteurs géographiques et environnementaux. Mais au Québec, comme dans l’ensemble des pays industrialisés, l’insécurité alimentaire est avant tout causée par l’absence de revenus suffisants dans les familles.</a:t>
            </a:r>
          </a:p>
          <a:p>
            <a:endParaRPr lang="fr-CA" sz="1800" b="0" i="0" u="none" strike="noStrike" baseline="0" dirty="0">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Par ailleurs, en 2017-2018, au Québec, l’insécurité alimentaire touchait :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AlternateGotNo3D"/>
              </a:rPr>
              <a:t>- 23,7 % </a:t>
            </a:r>
            <a:r>
              <a:rPr lang="fr-CA" sz="1800" b="0" i="0" u="none" strike="noStrike" baseline="0" dirty="0">
                <a:solidFill>
                  <a:srgbClr val="000000"/>
                </a:solidFill>
                <a:latin typeface="Raleway" panose="020B0503030101060003" pitchFamily="34" charset="0"/>
              </a:rPr>
              <a:t>des ménages formés d’</a:t>
            </a:r>
            <a:r>
              <a:rPr lang="fr-CA" sz="1800" b="1" i="0" u="none" strike="noStrike" baseline="0" dirty="0">
                <a:solidFill>
                  <a:srgbClr val="000000"/>
                </a:solidFill>
                <a:latin typeface="Raleway" panose="020B0503030101060003" pitchFamily="34" charset="0"/>
              </a:rPr>
              <a:t>un parent seul </a:t>
            </a:r>
            <a:r>
              <a:rPr lang="fr-CA" sz="1800" b="0" i="0" u="none" strike="noStrike" baseline="0" dirty="0">
                <a:solidFill>
                  <a:srgbClr val="000000"/>
                </a:solidFill>
                <a:latin typeface="Raleway" panose="020B0503030101060003" pitchFamily="34" charset="0"/>
              </a:rPr>
              <a:t>avec au moins un tout-petit (enfant de 5 ans ou moins) ; </a:t>
            </a:r>
          </a:p>
          <a:p>
            <a:r>
              <a:rPr lang="fr-CA" sz="1800" b="0" i="0" u="none" strike="noStrike" baseline="0" dirty="0">
                <a:solidFill>
                  <a:srgbClr val="000000"/>
                </a:solidFill>
                <a:latin typeface="AlternateGotNo3D"/>
              </a:rPr>
              <a:t>- 49,2 % </a:t>
            </a:r>
            <a:r>
              <a:rPr lang="fr-CA" sz="1800" b="0" i="0" u="none" strike="noStrike" baseline="0" dirty="0">
                <a:solidFill>
                  <a:srgbClr val="000000"/>
                </a:solidFill>
                <a:latin typeface="Raleway" panose="020B0503030101060003" pitchFamily="34" charset="0"/>
              </a:rPr>
              <a:t>des ménages avec au moins un tout-petit où aucun parent </a:t>
            </a:r>
            <a:r>
              <a:rPr lang="fr-CA" sz="1800" b="1" i="0" u="none" strike="noStrike" baseline="0" dirty="0">
                <a:solidFill>
                  <a:srgbClr val="000000"/>
                </a:solidFill>
                <a:latin typeface="Raleway" panose="020B0503030101060003" pitchFamily="34" charset="0"/>
              </a:rPr>
              <a:t>n’avait terminé ses études secondaires.</a:t>
            </a:r>
            <a:endParaRPr lang="fr-CA" sz="1800" b="0" i="0" u="none" strike="noStrike" baseline="0" dirty="0">
              <a:solidFill>
                <a:srgbClr val="000000"/>
              </a:solidFill>
              <a:latin typeface="Raleway" panose="020B0503030101060003" pitchFamily="34" charset="0"/>
            </a:endParaRPr>
          </a:p>
          <a:p>
            <a:r>
              <a:rPr lang="fr-CA" sz="1800" b="0" i="0" u="none" strike="noStrike" baseline="0" dirty="0">
                <a:latin typeface="Raleway" panose="020B0503030101060003" pitchFamily="34" charset="0"/>
              </a:rPr>
              <a:t>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28</a:t>
            </a:fld>
            <a:endParaRPr lang="fr-CA"/>
          </a:p>
        </p:txBody>
      </p:sp>
    </p:spTree>
    <p:extLst>
      <p:ext uri="{BB962C8B-B14F-4D97-AF65-F5344CB8AC3E}">
        <p14:creationId xmlns:p14="http://schemas.microsoft.com/office/powerpoint/2010/main" val="3251193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noProof="0" dirty="0">
                <a:solidFill>
                  <a:schemeClr val="tx1"/>
                </a:solidFill>
                <a:effectLst/>
                <a:latin typeface="+mn-lt"/>
                <a:ea typeface="+mn-ea"/>
                <a:cs typeface="+mn-cs"/>
              </a:rPr>
              <a:t>Un logement est non abordable </a:t>
            </a:r>
            <a:r>
              <a:rPr lang="fr-CA" sz="1200" kern="1200" noProof="0" dirty="0">
                <a:solidFill>
                  <a:schemeClr val="tx1"/>
                </a:solidFill>
                <a:effectLst/>
                <a:latin typeface="+mn-lt"/>
                <a:ea typeface="+mn-ea"/>
                <a:cs typeface="+mn-cs"/>
              </a:rPr>
              <a:t>si le ménage consacre au moins 30% de son revenu total avant impôt aux frais de logement.</a:t>
            </a:r>
          </a:p>
          <a:p>
            <a:endParaRPr lang="fr-CA" sz="1200" kern="1200" noProof="0" dirty="0">
              <a:solidFill>
                <a:schemeClr val="tx1"/>
              </a:solidFill>
              <a:effectLst/>
              <a:latin typeface="+mn-lt"/>
              <a:ea typeface="+mn-ea"/>
              <a:cs typeface="+mn-cs"/>
            </a:endParaRPr>
          </a:p>
          <a:p>
            <a:r>
              <a:rPr lang="fr-CA" sz="1200" b="1" kern="1200" noProof="0" dirty="0">
                <a:solidFill>
                  <a:schemeClr val="tx1"/>
                </a:solidFill>
                <a:effectLst/>
                <a:latin typeface="+mn-lt"/>
                <a:ea typeface="+mn-ea"/>
                <a:cs typeface="+mn-cs"/>
              </a:rPr>
              <a:t>Un logement est de taille convenable </a:t>
            </a:r>
            <a:r>
              <a:rPr lang="fr-CA" sz="1200" kern="1200" noProof="0" dirty="0">
                <a:solidFill>
                  <a:schemeClr val="tx1"/>
                </a:solidFill>
                <a:effectLst/>
                <a:latin typeface="+mn-lt"/>
                <a:ea typeface="+mn-ea"/>
                <a:cs typeface="+mn-cs"/>
              </a:rPr>
              <a:t>s’il compte suffisamment de chambres pour répondre aux besoins du ménage étant donné sa taille et sa composition d’après les prescriptions de la Norme nationale d’occupation (NNO).</a:t>
            </a:r>
          </a:p>
          <a:p>
            <a:br>
              <a:rPr lang="fr-CA" sz="1200" kern="1200" noProof="0" dirty="0">
                <a:solidFill>
                  <a:schemeClr val="tx1"/>
                </a:solidFill>
                <a:effectLst/>
                <a:latin typeface="+mn-lt"/>
                <a:ea typeface="+mn-ea"/>
                <a:cs typeface="+mn-cs"/>
              </a:rPr>
            </a:br>
            <a:r>
              <a:rPr lang="fr-CA" sz="1200" b="1" kern="1200" noProof="0" dirty="0">
                <a:solidFill>
                  <a:schemeClr val="tx1"/>
                </a:solidFill>
                <a:effectLst/>
                <a:latin typeface="+mn-lt"/>
                <a:ea typeface="+mn-ea"/>
                <a:cs typeface="+mn-cs"/>
              </a:rPr>
              <a:t>Un logement nécessite des réparations majeures </a:t>
            </a:r>
            <a:r>
              <a:rPr lang="fr-CA" sz="1200" kern="1200" noProof="0" dirty="0">
                <a:solidFill>
                  <a:schemeClr val="tx1"/>
                </a:solidFill>
                <a:effectLst/>
                <a:latin typeface="+mn-lt"/>
                <a:ea typeface="+mn-ea"/>
                <a:cs typeface="+mn-cs"/>
              </a:rPr>
              <a:t>notamment si la plomberie ou l’installation électrique est défectueuse et si le logement a besoin de réparations structurelles aux murs, aux planchers ou aux plafonds.</a:t>
            </a:r>
          </a:p>
          <a:p>
            <a:endParaRPr lang="fr-CA" noProof="0" dirty="0"/>
          </a:p>
        </p:txBody>
      </p:sp>
      <p:sp>
        <p:nvSpPr>
          <p:cNvPr id="4" name="Slide Number Placeholder 3"/>
          <p:cNvSpPr>
            <a:spLocks noGrp="1"/>
          </p:cNvSpPr>
          <p:nvPr>
            <p:ph type="sldNum" sz="quarter" idx="5"/>
          </p:nvPr>
        </p:nvSpPr>
        <p:spPr/>
        <p:txBody>
          <a:bodyPr/>
          <a:lstStyle/>
          <a:p>
            <a:fld id="{71BAB850-59DF-6044-BB3D-9BBDEB86EE7D}" type="slidenum">
              <a:rPr lang="fr-CA" smtClean="0"/>
              <a:t>29</a:t>
            </a:fld>
            <a:endParaRPr lang="fr-CA"/>
          </a:p>
        </p:txBody>
      </p:sp>
    </p:spTree>
    <p:extLst>
      <p:ext uri="{BB962C8B-B14F-4D97-AF65-F5344CB8AC3E}">
        <p14:creationId xmlns:p14="http://schemas.microsoft.com/office/powerpoint/2010/main" val="2152488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30</a:t>
            </a:fld>
            <a:endParaRPr lang="fr-CA"/>
          </a:p>
        </p:txBody>
      </p:sp>
    </p:spTree>
    <p:extLst>
      <p:ext uri="{BB962C8B-B14F-4D97-AF65-F5344CB8AC3E}">
        <p14:creationId xmlns:p14="http://schemas.microsoft.com/office/powerpoint/2010/main" val="1707922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71BAB850-59DF-6044-BB3D-9BBDEB86EE7D}" type="slidenum">
              <a:rPr lang="fr-CA" smtClean="0"/>
              <a:t>31</a:t>
            </a:fld>
            <a:endParaRPr lang="fr-CA"/>
          </a:p>
        </p:txBody>
      </p:sp>
    </p:spTree>
    <p:extLst>
      <p:ext uri="{BB962C8B-B14F-4D97-AF65-F5344CB8AC3E}">
        <p14:creationId xmlns:p14="http://schemas.microsoft.com/office/powerpoint/2010/main" val="411970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Les politiques publiques doivent aussi tenir compte du fait que les personnes et les communautés évoluent dans le temps. Les politiques doivent donc parfois être mises à jour en fonction de l’évolution des enjeux sociaux et des nouveaux besoins des communautés dont font partie les tout-petits. Le rapport présente d’ailleurs plusieurs pistes d’amélioration qui pourraient augmenter l’efficacité des politiques en place. En parallèle, de « nouveaux » enjeux devront davantage attirer l’attention des décideurs politiques au cours des prochaines années. Pensons par exemple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b="0" i="0" u="none" strike="noStrike" baseline="0" dirty="0">
              <a:solidFill>
                <a:srgbClr val="000000"/>
              </a:solidFill>
              <a:latin typeface="Raleway" panose="020B0503030101060003"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A" sz="1800" b="0" i="0" u="none" strike="noStrike" baseline="0" dirty="0">
                <a:solidFill>
                  <a:srgbClr val="000000"/>
                </a:solidFill>
                <a:latin typeface="Raleway" panose="020B0503030101060003" pitchFamily="34" charset="0"/>
              </a:rPr>
              <a:t>aux inégalités sociales qui ont été exacerbées par la pandémie de COVID-19, inégalités que ce Portrait fait ressortir à certains endroits.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A" sz="1800" dirty="0">
                <a:solidFill>
                  <a:srgbClr val="000000"/>
                </a:solidFill>
                <a:latin typeface="Segoe UI" panose="020B0502040204020203" pitchFamily="34" charset="0"/>
              </a:rPr>
              <a:t>aux inégalités qui persistent encore au Québec en matière d’accès à l’Internet</a:t>
            </a:r>
            <a:r>
              <a:rPr lang="fr-CA" sz="2800" b="0" i="0" dirty="0">
                <a:solidFill>
                  <a:srgbClr val="FF0000"/>
                </a:solidFill>
                <a:effectLst/>
                <a:latin typeface="Verlag"/>
              </a:rPr>
              <a:t>.</a:t>
            </a:r>
            <a:endParaRPr lang="fr-CA" sz="1800" b="0" dirty="0">
              <a:solidFill>
                <a:srgbClr val="FF0000"/>
              </a:solidFill>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A" sz="1800" dirty="0">
                <a:solidFill>
                  <a:srgbClr val="000000"/>
                </a:solidFill>
                <a:latin typeface="Segoe UI" panose="020B0502040204020203" pitchFamily="34" charset="0"/>
              </a:rPr>
              <a:t>à l’accès au transport collectif dans les milieux urbains qui sont de plus en plus densément peuplés ou dans les milieux ruraux, où ils sont très souvent inexistants.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A" sz="1800" b="0" i="0" u="none" strike="noStrike" baseline="0" dirty="0">
                <a:solidFill>
                  <a:srgbClr val="000000"/>
                </a:solidFill>
                <a:latin typeface="Raleway" panose="020B0503030101060003" pitchFamily="34" charset="0"/>
              </a:rPr>
              <a:t>à l’intégration des populations immigrantes qui sont en croissance importante et rapide dans certains pays industrialisés (Canada, États-Unis, Australie, Nouvelle-Zélande, Royaume-Uni, etc.).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En somme, la mise en </a:t>
            </a:r>
            <a:r>
              <a:rPr lang="fr-CA" sz="1800" b="0" i="0" u="none" strike="noStrike" baseline="0" dirty="0" err="1">
                <a:solidFill>
                  <a:srgbClr val="000000"/>
                </a:solidFill>
                <a:latin typeface="Raleway" panose="020B0503030101060003" pitchFamily="34" charset="0"/>
              </a:rPr>
              <a:t>oeuvre</a:t>
            </a:r>
            <a:r>
              <a:rPr lang="fr-CA" sz="1800" b="0" i="0" u="none" strike="noStrike" baseline="0" dirty="0">
                <a:solidFill>
                  <a:srgbClr val="000000"/>
                </a:solidFill>
                <a:latin typeface="Raleway" panose="020B0503030101060003" pitchFamily="34" charset="0"/>
              </a:rPr>
              <a:t> des politiques publiques nécessite une vigilance constante à l’égard de l’évolution des enjeux sociaux et un travail de mise à jour cohérent avec celle-ci.</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AB850-59DF-6044-BB3D-9BBDEB86EE7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328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noProof="0" dirty="0">
                <a:solidFill>
                  <a:schemeClr val="tx1"/>
                </a:solidFill>
                <a:effectLst/>
                <a:latin typeface="+mn-lt"/>
                <a:ea typeface="+mn-ea"/>
                <a:cs typeface="+mn-cs"/>
              </a:rPr>
              <a:t>Exemple de thèmes en particulier où il y a très peu d'études:</a:t>
            </a:r>
          </a:p>
          <a:p>
            <a:br>
              <a:rPr lang="fr-CA" sz="1200" kern="1200" noProof="0" dirty="0">
                <a:solidFill>
                  <a:schemeClr val="tx1"/>
                </a:solidFill>
                <a:effectLst/>
                <a:latin typeface="+mn-lt"/>
                <a:ea typeface="+mn-ea"/>
                <a:cs typeface="+mn-cs"/>
              </a:rPr>
            </a:br>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1. Les Services intégrés en périnatalité et pour la petite enfance (SIPPE) n’ont pas fait l’objet de recherches montrant leurs retombées à l’échelle du Québec. Toutefois, une recherche menée dans la région de la Montérégie montre qu’en moyenne 20 % des femmes jointes en 2007-2008 par le programme ont cessé de participer en cours de route. Le refus de participer au programme constitue le premier motif de cessation des services.</a:t>
            </a:r>
          </a:p>
          <a:p>
            <a:br>
              <a:rPr lang="fr-CA" sz="1200" kern="1200" noProof="0" dirty="0">
                <a:solidFill>
                  <a:schemeClr val="tx1"/>
                </a:solidFill>
                <a:effectLst/>
                <a:latin typeface="+mn-lt"/>
                <a:ea typeface="+mn-ea"/>
                <a:cs typeface="+mn-cs"/>
              </a:rPr>
            </a:br>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2. La planification des soins postnataux est promue dans les politiques de santé de plusieurs pays (ou États), dont les États-Unis d’Amérique, l’Australie, la Belgique, l’Écosse et le Pays de Galles. Même si l’évaluation de cette approche est trop rare dans les écrits scientifiques pour qu’on puisse confirmer son efficacité, elle est jugée prometteuse par les chercheurs car elle tient de plus en plus compte des besoins des mères et des pères selon leurs contextes respectifs.</a:t>
            </a:r>
          </a:p>
          <a:p>
            <a:br>
              <a:rPr lang="fr-CA" sz="1200" kern="1200" noProof="0" dirty="0">
                <a:solidFill>
                  <a:schemeClr val="tx1"/>
                </a:solidFill>
                <a:effectLst/>
                <a:latin typeface="+mn-lt"/>
                <a:ea typeface="+mn-ea"/>
                <a:cs typeface="+mn-cs"/>
              </a:rPr>
            </a:br>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3. Les politiques familiales municipales ne prévoient pas systématiquement un protocole d’évaluation des effets des politiques et des actions qu’elles contiennent, de manière à ce qu’un suivi soit fait en cas de changement de gouvernement et que le financement soit renouvelé. </a:t>
            </a:r>
          </a:p>
          <a:p>
            <a:br>
              <a:rPr lang="fr-CA" sz="1200" kern="1200" noProof="0" dirty="0">
                <a:solidFill>
                  <a:schemeClr val="tx1"/>
                </a:solidFill>
                <a:effectLst/>
                <a:latin typeface="+mn-lt"/>
                <a:ea typeface="+mn-ea"/>
                <a:cs typeface="+mn-cs"/>
              </a:rPr>
            </a:br>
            <a:endParaRPr lang="fr-CA" sz="1200" kern="1200" noProof="0" dirty="0">
              <a:solidFill>
                <a:schemeClr val="tx1"/>
              </a:solidFill>
              <a:effectLst/>
              <a:latin typeface="+mn-lt"/>
              <a:ea typeface="+mn-ea"/>
              <a:cs typeface="+mn-cs"/>
            </a:endParaRPr>
          </a:p>
          <a:p>
            <a:r>
              <a:rPr lang="fr-CA" sz="1200" kern="1200" noProof="0" dirty="0">
                <a:solidFill>
                  <a:schemeClr val="tx1"/>
                </a:solidFill>
                <a:effectLst/>
                <a:latin typeface="+mn-lt"/>
                <a:ea typeface="+mn-ea"/>
                <a:cs typeface="+mn-cs"/>
              </a:rPr>
              <a:t>4. Il n’existe aucune recherche permettant d’évaluer les politiques municipales d’accès au transport en commun au Québec. Il semble difficile, tant pour les chercheurs que pour les sociétés de transport elles-mêmes, de dresser un portrait exact de l’usage du transport collectif courant ou adapté par les familles, et encore plus d’en démontrer les effets sur leur santé et leur bien-être.</a:t>
            </a:r>
          </a:p>
          <a:p>
            <a:endParaRPr lang="fr-CA" noProof="0" dirty="0"/>
          </a:p>
        </p:txBody>
      </p:sp>
      <p:sp>
        <p:nvSpPr>
          <p:cNvPr id="4" name="Slide Number Placeholder 3"/>
          <p:cNvSpPr>
            <a:spLocks noGrp="1"/>
          </p:cNvSpPr>
          <p:nvPr>
            <p:ph type="sldNum" sz="quarter" idx="5"/>
          </p:nvPr>
        </p:nvSpPr>
        <p:spPr/>
        <p:txBody>
          <a:bodyPr/>
          <a:lstStyle/>
          <a:p>
            <a:fld id="{71BAB850-59DF-6044-BB3D-9BBDEB86EE7D}" type="slidenum">
              <a:rPr lang="fr-CA" smtClean="0"/>
              <a:t>33</a:t>
            </a:fld>
            <a:endParaRPr lang="fr-CA"/>
          </a:p>
        </p:txBody>
      </p:sp>
    </p:spTree>
    <p:extLst>
      <p:ext uri="{BB962C8B-B14F-4D97-AF65-F5344CB8AC3E}">
        <p14:creationId xmlns:p14="http://schemas.microsoft.com/office/powerpoint/2010/main" val="3387235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noProof="0">
                <a:solidFill>
                  <a:schemeClr val="tx1"/>
                </a:solidFill>
                <a:effectLst/>
                <a:latin typeface="+mn-lt"/>
                <a:ea typeface="+mn-ea"/>
                <a:cs typeface="+mn-cs"/>
              </a:rPr>
              <a:t>En plus de dresser un état de situation, ce Portrait recense des exemples d’initiatives d’ici ou d’ailleurs qui peuvent devenir des sources d’inspiration et nourrir la réflexion pour améliorer nos politiques.</a:t>
            </a:r>
          </a:p>
          <a:p>
            <a:endParaRPr lang="fr-CA" noProof="0"/>
          </a:p>
        </p:txBody>
      </p:sp>
      <p:sp>
        <p:nvSpPr>
          <p:cNvPr id="4" name="Slide Number Placeholder 3"/>
          <p:cNvSpPr>
            <a:spLocks noGrp="1"/>
          </p:cNvSpPr>
          <p:nvPr>
            <p:ph type="sldNum" sz="quarter" idx="5"/>
          </p:nvPr>
        </p:nvSpPr>
        <p:spPr/>
        <p:txBody>
          <a:bodyPr/>
          <a:lstStyle/>
          <a:p>
            <a:fld id="{71BAB850-59DF-6044-BB3D-9BBDEB86EE7D}" type="slidenum">
              <a:rPr lang="fr-CA" smtClean="0"/>
              <a:t>34</a:t>
            </a:fld>
            <a:endParaRPr lang="fr-CA"/>
          </a:p>
        </p:txBody>
      </p:sp>
    </p:spTree>
    <p:extLst>
      <p:ext uri="{BB962C8B-B14F-4D97-AF65-F5344CB8AC3E}">
        <p14:creationId xmlns:p14="http://schemas.microsoft.com/office/powerpoint/2010/main" val="74843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Les politiques publiques sont des actions stratégiques que les gouvernements posent afin d’atténuer certains enjeux de société (la pauvreté par exemple) ou afin d’accentuer des phénomènes jugés souhaitables (comme l’adoption de saines habitudes de vie). Ces actions ont pour but ultime d’améliorer la qualité de vie de la population. La mise en </a:t>
            </a:r>
            <a:r>
              <a:rPr lang="fr-CA" sz="1800" b="0" i="0" u="none" strike="noStrike" baseline="0" dirty="0" err="1">
                <a:solidFill>
                  <a:srgbClr val="000000"/>
                </a:solidFill>
                <a:latin typeface="Raleway" panose="020B0503030101060003" pitchFamily="34" charset="0"/>
              </a:rPr>
              <a:t>oeuvre</a:t>
            </a:r>
            <a:r>
              <a:rPr lang="fr-CA" sz="1800" b="0" i="0" u="none" strike="noStrike" baseline="0" dirty="0">
                <a:solidFill>
                  <a:srgbClr val="000000"/>
                </a:solidFill>
                <a:latin typeface="Raleway" panose="020B0503030101060003" pitchFamily="34" charset="0"/>
              </a:rPr>
              <a:t> de celles-ci peut être assumée par divers acteurs gouvernementaux, publics, privés ou communautaires.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Par exemple, la mise en place d’un guichet d’accès à un médecin de famille ou d’une mesure de supplément au loyer ne produira pas directement des effets sur le développement des tout-petits. Par contre, elle déclenchera une suite d’événements qui favoriseront ultimement le développement des tout-petits.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5</a:t>
            </a:fld>
            <a:endParaRPr lang="fr-CA"/>
          </a:p>
        </p:txBody>
      </p:sp>
    </p:spTree>
    <p:extLst>
      <p:ext uri="{BB962C8B-B14F-4D97-AF65-F5344CB8AC3E}">
        <p14:creationId xmlns:p14="http://schemas.microsoft.com/office/powerpoint/2010/main" val="54110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solidFill>
                  <a:srgbClr val="404040"/>
                </a:solidFill>
                <a:latin typeface="Raleway Medium" panose="020B0003030101060003" pitchFamily="34" charset="0"/>
              </a:rPr>
              <a:t>Les gouvernements peuvent mettre en place des règlements pour faciliter la conciliation famille-travail pour les parents de jeunes enfants. </a:t>
            </a:r>
          </a:p>
          <a:p>
            <a:endParaRPr lang="fr-CA" noProof="0" dirty="0">
              <a:solidFill>
                <a:srgbClr val="404040"/>
              </a:solidFill>
              <a:latin typeface="Raleway Medium" panose="020B0003030101060003" pitchFamily="34" charset="0"/>
            </a:endParaRPr>
          </a:p>
          <a:p>
            <a:pPr algn="l"/>
            <a:r>
              <a:rPr lang="fr-CA" b="1" noProof="0" dirty="0">
                <a:solidFill>
                  <a:srgbClr val="404040"/>
                </a:solidFill>
                <a:latin typeface="Raleway Medium" panose="020B0003030101060003" pitchFamily="34" charset="0"/>
              </a:rPr>
              <a:t>39 % des mères et 23 % des pères</a:t>
            </a:r>
            <a:r>
              <a:rPr lang="fr-CA" noProof="0" dirty="0">
                <a:solidFill>
                  <a:srgbClr val="404040"/>
                </a:solidFill>
                <a:latin typeface="Raleway Medium" panose="020B0003030101060003" pitchFamily="34" charset="0"/>
              </a:rPr>
              <a:t> </a:t>
            </a:r>
            <a:r>
              <a:rPr lang="fr-CA" sz="1800" b="0" i="0" u="none" strike="noStrike" baseline="0" dirty="0">
                <a:latin typeface="Raleway" panose="020B0503030101060003" pitchFamily="34" charset="0"/>
              </a:rPr>
              <a:t>de tout-petits disent ressentir un niveau élevé de stress lié à la conciliation des obligations familiales et extrafamiliales</a:t>
            </a:r>
            <a:r>
              <a:rPr lang="fr-CA" sz="1800" b="0" i="0" u="none" strike="noStrike" baseline="0" dirty="0">
                <a:solidFill>
                  <a:srgbClr val="000000"/>
                </a:solidFill>
                <a:latin typeface="Raleway" panose="020B0503030101060003" pitchFamily="34" charset="0"/>
              </a:rPr>
              <a:t>.</a:t>
            </a:r>
            <a:endParaRPr lang="fr-CA" noProof="0" dirty="0">
              <a:solidFill>
                <a:srgbClr val="404040"/>
              </a:solidFill>
              <a:latin typeface="Raleway Medium" panose="020B0003030101060003" pitchFamily="34" charset="0"/>
            </a:endParaRPr>
          </a:p>
          <a:p>
            <a:endParaRPr lang="fr-CA" noProof="0" dirty="0">
              <a:solidFill>
                <a:srgbClr val="404040"/>
              </a:solidFill>
              <a:latin typeface="Raleway Medium" panose="020B0003030101060003" pitchFamily="34" charset="0"/>
            </a:endParaRPr>
          </a:p>
          <a:p>
            <a:r>
              <a:rPr lang="fr-CA" sz="1800" b="0" i="0" u="none" strike="noStrike" baseline="0" noProof="0" dirty="0">
                <a:solidFill>
                  <a:srgbClr val="000000"/>
                </a:solidFill>
                <a:latin typeface="Raleway" panose="020B0503030101060003" pitchFamily="34" charset="0"/>
              </a:rPr>
              <a:t>Selon un sondage Léger réalisé en 2018, pour le compte du Réseau pour un Québec Famille, la proportion de parents pour qui </a:t>
            </a:r>
            <a:r>
              <a:rPr lang="fr-CA" sz="1800" b="1" i="0" u="none" strike="noStrike" baseline="0" noProof="0" dirty="0">
                <a:solidFill>
                  <a:srgbClr val="000000"/>
                </a:solidFill>
                <a:latin typeface="Raleway" panose="020B0503030101060003" pitchFamily="34" charset="0"/>
              </a:rPr>
              <a:t>la conciliation famille-travail est une source importante de stress </a:t>
            </a:r>
            <a:r>
              <a:rPr lang="fr-CA" sz="1800" b="0" i="0" u="none" strike="noStrike" baseline="0" noProof="0" dirty="0">
                <a:solidFill>
                  <a:srgbClr val="000000"/>
                </a:solidFill>
                <a:latin typeface="Raleway" panose="020B0503030101060003" pitchFamily="34" charset="0"/>
              </a:rPr>
              <a:t>est plus élevée chez : </a:t>
            </a:r>
          </a:p>
          <a:p>
            <a:pPr marL="285750" indent="-285750">
              <a:buFont typeface="Arial" panose="020B0604020202020204" pitchFamily="34" charset="0"/>
              <a:buChar char="•"/>
            </a:pPr>
            <a:r>
              <a:rPr lang="fr-CA" sz="1800" b="0" i="0" u="none" strike="noStrike" baseline="0" noProof="0" dirty="0">
                <a:solidFill>
                  <a:srgbClr val="000000"/>
                </a:solidFill>
                <a:latin typeface="Raleway" panose="020B0503030101060003" pitchFamily="34" charset="0"/>
              </a:rPr>
              <a:t>les femmes ; </a:t>
            </a:r>
          </a:p>
          <a:p>
            <a:pPr marL="285750" indent="-285750">
              <a:buFont typeface="Arial" panose="020B0604020202020204" pitchFamily="34" charset="0"/>
              <a:buChar char="•"/>
            </a:pPr>
            <a:r>
              <a:rPr lang="fr-CA" sz="1800" b="0" i="0" u="none" strike="noStrike" baseline="0" noProof="0" dirty="0">
                <a:solidFill>
                  <a:srgbClr val="000000"/>
                </a:solidFill>
                <a:latin typeface="Raleway" panose="020B0503030101060003" pitchFamily="34" charset="0"/>
              </a:rPr>
              <a:t>les parents qui passent de 60 à 180 minutes par jour dans les transports ; </a:t>
            </a:r>
          </a:p>
          <a:p>
            <a:pPr marL="285750" indent="-285750">
              <a:buFont typeface="Arial" panose="020B0604020202020204" pitchFamily="34" charset="0"/>
              <a:buChar char="•"/>
            </a:pPr>
            <a:r>
              <a:rPr lang="fr-CA" sz="1800" b="0" i="0" u="none" strike="noStrike" baseline="0" noProof="0" dirty="0">
                <a:solidFill>
                  <a:srgbClr val="000000"/>
                </a:solidFill>
                <a:latin typeface="Raleway" panose="020B0503030101060003" pitchFamily="34" charset="0"/>
              </a:rPr>
              <a:t>ceux dont le travail déborde sur la vie de famille chaque semaine ; </a:t>
            </a:r>
          </a:p>
          <a:p>
            <a:pPr marL="285750" indent="-285750">
              <a:buFont typeface="Arial" panose="020B0604020202020204" pitchFamily="34" charset="0"/>
              <a:buChar char="•"/>
            </a:pPr>
            <a:r>
              <a:rPr lang="fr-CA" sz="1800" b="0" i="0" u="none" strike="noStrike" baseline="0" noProof="0" dirty="0">
                <a:solidFill>
                  <a:srgbClr val="000000"/>
                </a:solidFill>
                <a:latin typeface="Raleway" panose="020B0503030101060003" pitchFamily="34" charset="0"/>
              </a:rPr>
              <a:t>ceux qui ont un diplôme universitaire (en raison du type de poste et des longues heures de travail qui y sont associées) ; </a:t>
            </a:r>
          </a:p>
          <a:p>
            <a:pPr marL="285750" indent="-285750">
              <a:buFont typeface="Arial" panose="020B0604020202020204" pitchFamily="34" charset="0"/>
              <a:buChar char="•"/>
            </a:pPr>
            <a:r>
              <a:rPr lang="fr-CA" sz="1800" b="0" i="0" u="none" strike="noStrike" baseline="0" noProof="0" dirty="0">
                <a:solidFill>
                  <a:srgbClr val="000000"/>
                </a:solidFill>
                <a:latin typeface="Raleway" panose="020B0503030101060003" pitchFamily="34" charset="0"/>
              </a:rPr>
              <a:t>ceux qui ont un revenu inférieur à 40 000 $ par année. </a:t>
            </a:r>
          </a:p>
          <a:p>
            <a:pPr marL="285750" indent="-285750">
              <a:buFont typeface="Arial" panose="020B0604020202020204" pitchFamily="34" charset="0"/>
              <a:buChar char="•"/>
            </a:pPr>
            <a:endParaRPr lang="fr-CA" sz="1800" b="0" i="0" u="none" strike="noStrike" baseline="0" noProof="0" dirty="0">
              <a:solidFill>
                <a:srgbClr val="000000"/>
              </a:solidFill>
              <a:latin typeface="Raleway" panose="020B0503030101060003" pitchFamily="34" charset="0"/>
            </a:endParaRPr>
          </a:p>
          <a:p>
            <a:pPr marL="0" indent="0">
              <a:buFont typeface="Arial" panose="020B0604020202020204" pitchFamily="34" charset="0"/>
              <a:buNone/>
            </a:pPr>
            <a:r>
              <a:rPr lang="fr-CA" sz="1800" b="0" i="0" u="none" strike="noStrike" baseline="0" noProof="0" dirty="0">
                <a:solidFill>
                  <a:srgbClr val="000000"/>
                </a:solidFill>
                <a:latin typeface="Raleway" panose="020B0503030101060003" pitchFamily="34" charset="0"/>
              </a:rPr>
              <a:t>Ajoutons à cela les sources de stress qui s’accumulent en temps de pandémie, comme l’avait démontré un coup de sonde mené par l’Observatoire en novembre 2020, alors que </a:t>
            </a:r>
            <a:r>
              <a:rPr lang="fr-CA" sz="1800" b="1" i="0" u="none" strike="noStrike" baseline="0" noProof="0" dirty="0">
                <a:solidFill>
                  <a:srgbClr val="000000"/>
                </a:solidFill>
                <a:latin typeface="Raleway" panose="020B0503030101060003" pitchFamily="34" charset="0"/>
              </a:rPr>
              <a:t>51% des parents sondés affirment que leur niveau de stress face à la situation actuelle liée à la COVID-19 est élevé. </a:t>
            </a:r>
            <a:r>
              <a:rPr lang="fr-CA" sz="1800" b="0" i="0" u="none" strike="noStrike" baseline="0" noProof="0" dirty="0">
                <a:solidFill>
                  <a:srgbClr val="000000"/>
                </a:solidFill>
                <a:latin typeface="Raleway" panose="020B0503030101060003" pitchFamily="34" charset="0"/>
              </a:rPr>
              <a:t>(44% chez les hommes et 56 % chez les femmes.)</a:t>
            </a:r>
          </a:p>
          <a:p>
            <a:endParaRPr lang="fr-CA" noProof="0" dirty="0"/>
          </a:p>
        </p:txBody>
      </p:sp>
      <p:sp>
        <p:nvSpPr>
          <p:cNvPr id="4" name="Slide Number Placeholder 3"/>
          <p:cNvSpPr>
            <a:spLocks noGrp="1"/>
          </p:cNvSpPr>
          <p:nvPr>
            <p:ph type="sldNum" sz="quarter" idx="5"/>
          </p:nvPr>
        </p:nvSpPr>
        <p:spPr/>
        <p:txBody>
          <a:bodyPr/>
          <a:lstStyle/>
          <a:p>
            <a:fld id="{71BAB850-59DF-6044-BB3D-9BBDEB86EE7D}" type="slidenum">
              <a:rPr lang="fr-CA" smtClean="0"/>
              <a:t>35</a:t>
            </a:fld>
            <a:endParaRPr lang="fr-CA"/>
          </a:p>
        </p:txBody>
      </p:sp>
    </p:spTree>
    <p:extLst>
      <p:ext uri="{BB962C8B-B14F-4D97-AF65-F5344CB8AC3E}">
        <p14:creationId xmlns:p14="http://schemas.microsoft.com/office/powerpoint/2010/main" val="3260530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36</a:t>
            </a:fld>
            <a:endParaRPr lang="fr-CA"/>
          </a:p>
        </p:txBody>
      </p:sp>
    </p:spTree>
    <p:extLst>
      <p:ext uri="{BB962C8B-B14F-4D97-AF65-F5344CB8AC3E}">
        <p14:creationId xmlns:p14="http://schemas.microsoft.com/office/powerpoint/2010/main" val="2003015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Autre exemple inspirant plus près de nous </a:t>
            </a:r>
            <a:r>
              <a:rPr lang="fr-CA" dirty="0"/>
              <a:t>: En Ontario, dans le cadre du programme Bébés en santé, enfants en santé, des infirmières réalisent un suivi médical à domicile auprès des enfants de 6 ans ou moins. Les familles jugées vulnérables ont droit à plus de temps et de ressources. </a:t>
            </a: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37</a:t>
            </a:fld>
            <a:endParaRPr lang="fr-CA"/>
          </a:p>
        </p:txBody>
      </p:sp>
    </p:spTree>
    <p:extLst>
      <p:ext uri="{BB962C8B-B14F-4D97-AF65-F5344CB8AC3E}">
        <p14:creationId xmlns:p14="http://schemas.microsoft.com/office/powerpoint/2010/main" val="384502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SemiBold" panose="020B0703030101060003" pitchFamily="34" charset="0"/>
              </a:rPr>
              <a:t>En avril 2019, le décès d’une fillette de 7 ans à Granby a secoué la population québécoise. Cet événement a conduit à des questionnements concernant le système de protection de la jeunesse et le soutien aux familles en situation de vulnérabilité. Le gouvernement du Québec a alors décidé d’entreprendre une réflexion « non seulement sur les services de protection de la jeunesse, mais également sur la loi qui l’encadre, sur le rôle des tribunaux, des services sociaux et des autres acteurs concernés ». Il a confié ce mandat à une commission spéciale présidée par Mme Régine Laurent</a:t>
            </a:r>
            <a:r>
              <a:rPr lang="fr-CA" sz="1800" b="0" i="0" u="none" strike="noStrike" baseline="0" dirty="0">
                <a:solidFill>
                  <a:srgbClr val="000000"/>
                </a:solidFill>
                <a:latin typeface="Raleway" panose="020B0503030101060003" pitchFamily="34" charset="0"/>
              </a:rPr>
              <a:t>13</a:t>
            </a:r>
            <a:r>
              <a:rPr lang="fr-CA" sz="1800" b="0" i="0" u="none" strike="noStrike" baseline="0" dirty="0">
                <a:solidFill>
                  <a:srgbClr val="000000"/>
                </a:solidFill>
                <a:latin typeface="Raleway SemiBold" panose="020B0703030101060003" pitchFamily="34" charset="0"/>
              </a:rPr>
              <a:t>. En 2020, plusieurs facteurs de risque de la maltraitance perdurent au Québec, et ont même été exacerbés par la pandémie. Pour cette raison, il nous apparaît important de jeter un regard particulier sur cet enjeu qui peut avoir de lourdes conséquences sur le développement des enfants. </a:t>
            </a:r>
            <a:endParaRPr lang="fr-CA" b="0"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40</a:t>
            </a:fld>
            <a:endParaRPr lang="fr-CA"/>
          </a:p>
        </p:txBody>
      </p:sp>
    </p:spTree>
    <p:extLst>
      <p:ext uri="{BB962C8B-B14F-4D97-AF65-F5344CB8AC3E}">
        <p14:creationId xmlns:p14="http://schemas.microsoft.com/office/powerpoint/2010/main" val="757602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La maltraitance envers les enfants est un concept complexe qui a considérablement évolué avec le temps. Encore aujourd’hui, sa définition varie selon les experts, les territoires, les législations et les disciplines universitaires. La gravité et la nature des gestes ainsi que leur intensité, leur fréquence et leur régularité sont quelques-uns des éléments qui complexifient le consensus autour de sa définition. Toutefois, la maltraitance à l’endroit des enfants peut être décrite comme étant toute forme de négligence ou d’abus pouvant avoir des conséquences sur la sécurité, le développement ou l’intégrité physique ou psychologique d’un enfant. La maltraitance correspond autant à l’absence de réponse aux besoins de l’enfant que d’actes dirigés contre lui. </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41</a:t>
            </a:fld>
            <a:endParaRPr lang="fr-CA"/>
          </a:p>
        </p:txBody>
      </p:sp>
    </p:spTree>
    <p:extLst>
      <p:ext uri="{BB962C8B-B14F-4D97-AF65-F5344CB8AC3E}">
        <p14:creationId xmlns:p14="http://schemas.microsoft.com/office/powerpoint/2010/main" val="1483446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Les recherches scientifiques ont démontré qu’aucun facteur de risque n’est responsable à lui seul de la maltraitance. Il y a un consensus chez les chercheurs à ce propos. Les causes sont en général multiples et étroitement associées entre elles. Plus le nombre de facteurs de risque auxquels l’enfant est exposé est grand, plus la pression augmente au sein de la famille, et plus le risque global de violence et de maltraitance augmente. </a:t>
            </a:r>
            <a:endParaRPr lang="fr-CA" dirty="0">
              <a:cs typeface="Calibri"/>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AB850-59DF-6044-BB3D-9BBDEB86EE7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025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La science indique que les « sociétés qui investissent dans la petite enfance et la famille sont celles dont l’état de santé est le meilleur et dont les niveaux d’inégalités en matière de santé sont les plus faibles du monde ». Lorsque nous offrons aux tout-petits la chance de développer leur plein potentiel dès la grossesse, nous ne consolidons pas seulement leur avenir, mais celui de toute notre société.</a:t>
            </a:r>
            <a:endParaRPr lang="fr-CA" dirty="0">
              <a:cs typeface="Calibri"/>
            </a:endParaRP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44</a:t>
            </a:fld>
            <a:endParaRPr lang="fr-CA"/>
          </a:p>
        </p:txBody>
      </p:sp>
    </p:spTree>
    <p:extLst>
      <p:ext uri="{BB962C8B-B14F-4D97-AF65-F5344CB8AC3E}">
        <p14:creationId xmlns:p14="http://schemas.microsoft.com/office/powerpoint/2010/main" val="30242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Cela dit, ces catégories ne sont pas exclusives l’une de l’autre. Les régimes publics, mesures fiscales, programmes d’aide financière et programmes de services peuvent être inclus dans des lois ou des règlements qui les encadrent.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Selon la population qu’elles visent, les politiques publiques peuvent être divisées en trois grandes classes : </a:t>
            </a:r>
          </a:p>
          <a:p>
            <a:endParaRPr lang="fr-CA" sz="1800" b="0"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panose="020B0503030101060003" pitchFamily="34" charset="0"/>
              </a:rPr>
              <a:t>Politique ciblée : </a:t>
            </a:r>
            <a:r>
              <a:rPr lang="fr-CA" sz="1800" b="0" i="0" u="none" strike="noStrike" baseline="0" dirty="0">
                <a:solidFill>
                  <a:srgbClr val="000000"/>
                </a:solidFill>
                <a:latin typeface="Raleway" panose="020B0503030101060003" pitchFamily="34" charset="0"/>
              </a:rPr>
              <a:t>Elle vise les personnes les plus vulnérables économiquement et en termes de soutien social et exclut les personnes issues de milieux plus favorisés. Ce type d’intervention cherche à mieux répondre aux besoins des groupes vulnérables, mais peut oublier des personnes dans le besoin qui n’appartiennent pas au groupe ciblé. </a:t>
            </a:r>
          </a:p>
          <a:p>
            <a:endParaRPr lang="fr-CA" sz="1800" b="1"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panose="020B0503030101060003" pitchFamily="34" charset="0"/>
              </a:rPr>
              <a:t>Politique universelle : </a:t>
            </a:r>
            <a:r>
              <a:rPr lang="fr-CA" sz="1800" b="0" i="0" u="none" strike="noStrike" baseline="0" dirty="0">
                <a:solidFill>
                  <a:srgbClr val="000000"/>
                </a:solidFill>
                <a:latin typeface="Raleway" panose="020B0503030101060003" pitchFamily="34" charset="0"/>
              </a:rPr>
              <a:t>Elle offre des services à toute la population. Elle s’adresse à tous les individus, mais son effet pourrait ne pas être suffisant pour les groupes très vulnérables. </a:t>
            </a:r>
          </a:p>
          <a:p>
            <a:endParaRPr lang="fr-CA" sz="1800" b="1"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panose="020B0503030101060003" pitchFamily="34" charset="0"/>
              </a:rPr>
              <a:t>Politique universelle proportionnée : </a:t>
            </a:r>
            <a:r>
              <a:rPr lang="fr-CA" sz="1800" b="0" i="0" u="none" strike="noStrike" baseline="0" dirty="0">
                <a:solidFill>
                  <a:srgbClr val="000000"/>
                </a:solidFill>
                <a:latin typeface="Raleway" panose="020B0503030101060003" pitchFamily="34" charset="0"/>
              </a:rPr>
              <a:t>Il s’agit d’une combinaison des deux catégories précédentes. Elle propose une plateforme universelle d’aide et de services offerts à tous les individus à laquelle s’ajoute un soutien ciblé additionnel pour les populations très vulnérables. Plus précisément, l’universalisme proportionné consiste à offrir une « gradation » du soutien en fonction du niveau des besoins. À chaque niveau de besoin correspond une intervention adaptée, notamment en matière d’intensité et de spécialisation. </a:t>
            </a:r>
          </a:p>
          <a:p>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7</a:t>
            </a:fld>
            <a:endParaRPr lang="fr-CA"/>
          </a:p>
        </p:txBody>
      </p:sp>
    </p:spTree>
    <p:extLst>
      <p:ext uri="{BB962C8B-B14F-4D97-AF65-F5344CB8AC3E}">
        <p14:creationId xmlns:p14="http://schemas.microsoft.com/office/powerpoint/2010/main" val="85705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Ce Portrait contient 14 chapitres qui couvrent un ensemble de thématiques allant du dépistage précoce des vulnérabilités à l’accès à des services éducatifs de qualité, en passant par la conciliation famille-travail-études, le financement des organismes communautaires et le transport collectif. Ces thématiques ont été rigoureusement sélectionnées par un comité-conseil formé d’experts du secteur de la petite enfance, qui proviennent des milieux de la recherche, de la santé publique et de l’action sur le terrain auprès des tout-petits et de leur famille. </a:t>
            </a:r>
          </a:p>
          <a:p>
            <a:endParaRPr lang="fr-CA" sz="1800" b="0" i="0" u="none" strike="noStrike" baseline="0" dirty="0">
              <a:solidFill>
                <a:srgbClr val="000000"/>
              </a:solidFill>
              <a:latin typeface="Raleway" panose="020B0503030101060003" pitchFamily="34" charset="0"/>
            </a:endParaRPr>
          </a:p>
          <a:p>
            <a:r>
              <a:rPr lang="fr-CA" sz="1800" b="0" i="0" u="none" strike="noStrike" baseline="0" dirty="0">
                <a:solidFill>
                  <a:srgbClr val="000000"/>
                </a:solidFill>
                <a:latin typeface="Raleway" panose="020B0503030101060003" pitchFamily="34" charset="0"/>
              </a:rPr>
              <a:t>Chacun des chapitres thématiques du Portrait a été rédigé par l’équipe de l’Observatoire à partir d’une recension des écrits et d’une analyse scientifique produites par des chercheurs universitaires ou du secteur de la santé publique. Il a ensuite été révisé par l’autrice ou l’auteur de la recension et de l’analyse, ainsi que par un ou deux réviseurs externes. Les personnes ayant contribué à chacun des chapitres sont nommées au début de chaque chapitre. De plus, un comité formé de quatre experts a procédé à la révision de l’ensemble du document. Les </a:t>
            </a:r>
            <a:endParaRPr lang="fr-CA" dirty="0"/>
          </a:p>
        </p:txBody>
      </p:sp>
      <p:sp>
        <p:nvSpPr>
          <p:cNvPr id="4" name="Slide Number Placeholder 3"/>
          <p:cNvSpPr>
            <a:spLocks noGrp="1"/>
          </p:cNvSpPr>
          <p:nvPr>
            <p:ph type="sldNum" sz="quarter" idx="5"/>
          </p:nvPr>
        </p:nvSpPr>
        <p:spPr/>
        <p:txBody>
          <a:bodyPr/>
          <a:lstStyle/>
          <a:p>
            <a:fld id="{71BAB850-59DF-6044-BB3D-9BBDEB86EE7D}" type="slidenum">
              <a:rPr lang="fr-CA" smtClean="0"/>
              <a:t>8</a:t>
            </a:fld>
            <a:endParaRPr lang="fr-CA"/>
          </a:p>
        </p:txBody>
      </p:sp>
    </p:spTree>
    <p:extLst>
      <p:ext uri="{BB962C8B-B14F-4D97-AF65-F5344CB8AC3E}">
        <p14:creationId xmlns:p14="http://schemas.microsoft.com/office/powerpoint/2010/main" val="3648217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Chaque chapitre du Portrait présente des données sur l’étendue de l’enjeu social abordé (p. ex. : le problème de l’accès à un logement abordable et ses répercussions sur le développement des tout-petits). Les principales politiques publiques municipales, provinciales et fédérales visant à répondre à ce problème sont ensuite présentées, ainsi que les effets de ces politiques sur le développement des tout-petits, leurs parents et leurs conditions de vie. Enfin, chaque chapitre propose des pistes pour l’amélioration de nos politiques publiques, issues des recherches scientifiques menées au Québec ou à l’international.</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9</a:t>
            </a:fld>
            <a:endParaRPr lang="fr-CA"/>
          </a:p>
        </p:txBody>
      </p:sp>
    </p:spTree>
    <p:extLst>
      <p:ext uri="{BB962C8B-B14F-4D97-AF65-F5344CB8AC3E}">
        <p14:creationId xmlns:p14="http://schemas.microsoft.com/office/powerpoint/2010/main" val="325971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Bien que le </a:t>
            </a:r>
            <a:r>
              <a:rPr lang="fr-CA" sz="1800" b="0" i="0" u="none" strike="noStrike" baseline="0" dirty="0" err="1">
                <a:solidFill>
                  <a:srgbClr val="000000"/>
                </a:solidFill>
                <a:latin typeface="Raleway" panose="020B0503030101060003" pitchFamily="34" charset="0"/>
              </a:rPr>
              <a:t>coeur</a:t>
            </a:r>
            <a:r>
              <a:rPr lang="fr-CA" sz="1800" b="0" i="0" u="none" strike="noStrike" baseline="0" dirty="0">
                <a:solidFill>
                  <a:srgbClr val="000000"/>
                </a:solidFill>
                <a:latin typeface="Raleway" panose="020B0503030101060003" pitchFamily="34" charset="0"/>
              </a:rPr>
              <a:t> de ce Portrait porte sur le rôle des politiques publiques et des programmes gouvernementaux, il nous apparaissait important de positionner le rôle complémentaire que peuvent avoir d’autres secteurs de la société comme le secteur communautaire. </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AB850-59DF-6044-BB3D-9BBDEB86EE7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50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anose="020B0503030101060003" pitchFamily="34" charset="0"/>
              </a:rPr>
              <a:t>Des experts spécialistes des réalités des tout-petits issus de l’immigration, des tout-petits autochtones et des enfants ayant des besoins particuliers nous ont aidés à intégrer des contenus propres à chacun de ces sous-groupes. </a:t>
            </a:r>
            <a:endParaRPr lang="fr-CA" sz="1800" b="1" i="0" u="none" strike="noStrike" baseline="0" dirty="0">
              <a:solidFill>
                <a:srgbClr val="000000"/>
              </a:solidFill>
              <a:latin typeface="Raleway" panose="020B0503030101060003" pitchFamily="34" charset="0"/>
            </a:endParaRPr>
          </a:p>
          <a:p>
            <a:endParaRPr lang="fr-CA" sz="1800" b="1"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panose="020B0503030101060003" pitchFamily="34" charset="0"/>
              </a:rPr>
              <a:t>Collaboration à la production et à la révision des contenus portant sur les réalités des tout-petits immigrants : </a:t>
            </a:r>
          </a:p>
          <a:p>
            <a:endParaRPr lang="fr-CA" sz="1800" b="0" i="0" u="none" strike="noStrike" baseline="0" dirty="0">
              <a:solidFill>
                <a:srgbClr val="000000"/>
              </a:solidFill>
              <a:latin typeface="Raleway" panose="020B0503030101060003" pitchFamily="34" charset="0"/>
            </a:endParaRPr>
          </a:p>
          <a:p>
            <a:r>
              <a:rPr lang="fr-CA" sz="1800" b="1" i="0" u="none" strike="noStrike" baseline="0" dirty="0" err="1">
                <a:solidFill>
                  <a:srgbClr val="000000"/>
                </a:solidFill>
                <a:latin typeface="Raleway" panose="020B0503030101060003" pitchFamily="34" charset="0"/>
              </a:rPr>
              <a:t>Adina</a:t>
            </a:r>
            <a:r>
              <a:rPr lang="fr-CA" sz="1800" b="1" i="0" u="none" strike="noStrike" baseline="0" dirty="0">
                <a:solidFill>
                  <a:srgbClr val="000000"/>
                </a:solidFill>
                <a:latin typeface="Raleway" panose="020B0503030101060003" pitchFamily="34" charset="0"/>
              </a:rPr>
              <a:t> Ungureanu, </a:t>
            </a:r>
            <a:r>
              <a:rPr lang="fr-CA" sz="1800" b="0" i="0" u="none" strike="noStrike" baseline="0" dirty="0">
                <a:solidFill>
                  <a:srgbClr val="000000"/>
                </a:solidFill>
                <a:latin typeface="Raleway" panose="020B0503030101060003" pitchFamily="34" charset="0"/>
              </a:rPr>
              <a:t>Alliance des communautés culturelles pour l’égalité de la santé et les services sociaux (ACCESSS)</a:t>
            </a:r>
          </a:p>
          <a:p>
            <a:r>
              <a:rPr lang="fr-CA" sz="1800" b="1" i="0" u="none" strike="noStrike" baseline="0" dirty="0">
                <a:solidFill>
                  <a:srgbClr val="000000"/>
                </a:solidFill>
                <a:latin typeface="Raleway" panose="020B0503030101060003" pitchFamily="34" charset="0"/>
              </a:rPr>
              <a:t>Sylvie Guyon, </a:t>
            </a:r>
            <a:r>
              <a:rPr lang="fr-CA" sz="1800" b="0" i="0" u="none" strike="noStrike" baseline="0" dirty="0">
                <a:solidFill>
                  <a:srgbClr val="000000"/>
                </a:solidFill>
                <a:latin typeface="Raleway" panose="020B0503030101060003" pitchFamily="34" charset="0"/>
              </a:rPr>
              <a:t>Centre social d’aide aux immigrants (CSAI)</a:t>
            </a:r>
          </a:p>
          <a:p>
            <a:r>
              <a:rPr lang="fr-CA" sz="1800" b="1" i="0" u="none" strike="noStrike" baseline="0" dirty="0">
                <a:solidFill>
                  <a:srgbClr val="000000"/>
                </a:solidFill>
                <a:latin typeface="Raleway" panose="020B0503030101060003" pitchFamily="34" charset="0"/>
              </a:rPr>
              <a:t>Suzanne De Blois, </a:t>
            </a:r>
            <a:r>
              <a:rPr lang="fr-CA" sz="1800" b="0" i="0" u="none" strike="noStrike" baseline="0" dirty="0">
                <a:solidFill>
                  <a:srgbClr val="000000"/>
                </a:solidFill>
                <a:latin typeface="Raleway" panose="020B0503030101060003" pitchFamily="34" charset="0"/>
              </a:rPr>
              <a:t>CIUSSS du </a:t>
            </a:r>
            <a:r>
              <a:rPr lang="fr-CA" sz="1800" b="0" i="0" u="none" strike="noStrike" baseline="0" dirty="0" err="1">
                <a:solidFill>
                  <a:srgbClr val="000000"/>
                </a:solidFill>
                <a:latin typeface="Raleway" panose="020B0503030101060003" pitchFamily="34" charset="0"/>
              </a:rPr>
              <a:t>Centre-Sud-de-l’Île-de-Montréal</a:t>
            </a:r>
            <a:endParaRPr lang="fr-CA" sz="1800" b="0" i="0" u="none" strike="noStrike" baseline="0" dirty="0">
              <a:solidFill>
                <a:srgbClr val="000000"/>
              </a:solidFill>
              <a:latin typeface="Raleway" panose="020B0503030101060003" pitchFamily="34" charset="0"/>
            </a:endParaRPr>
          </a:p>
          <a:p>
            <a:endParaRPr lang="fr-CA" sz="1800" b="0"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panose="020B0503030101060003" pitchFamily="34" charset="0"/>
              </a:rPr>
              <a:t>Collaboration à la production et à la révision des contenus portant sur les réalités des tout-petits ayant un handicap ou une incapacité : </a:t>
            </a:r>
          </a:p>
          <a:p>
            <a:endParaRPr lang="fr-CA" sz="1800" b="0"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panose="020B0503030101060003" pitchFamily="34" charset="0"/>
              </a:rPr>
              <a:t>Julie Ruel, </a:t>
            </a:r>
            <a:r>
              <a:rPr lang="fr-CA" sz="1800" b="0" i="0" u="none" strike="noStrike" baseline="0" dirty="0">
                <a:solidFill>
                  <a:srgbClr val="000000"/>
                </a:solidFill>
                <a:latin typeface="Raleway Medium" panose="020B0603030101060003" pitchFamily="34" charset="0"/>
              </a:rPr>
              <a:t>Chercheuse de l’Institut universitaire en déficience intellectuelle (DI) et en trouble du spectre de l’autisme (TSA)</a:t>
            </a:r>
          </a:p>
          <a:p>
            <a:r>
              <a:rPr lang="fr-CA" sz="1800" b="1" i="0" u="none" strike="noStrike" baseline="0" dirty="0">
                <a:solidFill>
                  <a:srgbClr val="000000"/>
                </a:solidFill>
                <a:latin typeface="Raleway" panose="020B0503030101060003" pitchFamily="34" charset="0"/>
              </a:rPr>
              <a:t>Mélanie Mailhot, </a:t>
            </a:r>
            <a:r>
              <a:rPr lang="fr-CA" sz="1800" b="0" i="0" u="none" strike="noStrike" baseline="0" dirty="0">
                <a:solidFill>
                  <a:srgbClr val="000000"/>
                </a:solidFill>
                <a:latin typeface="Raleway Medium" panose="020B0603030101060003" pitchFamily="34" charset="0"/>
              </a:rPr>
              <a:t>Table pour l’intégration en services de garde des enfants ayant une déficience – région de Montréal</a:t>
            </a:r>
          </a:p>
          <a:p>
            <a:endParaRPr lang="fr-CA" sz="1800" b="0" i="0" u="none" strike="noStrike" baseline="0" dirty="0">
              <a:solidFill>
                <a:srgbClr val="000000"/>
              </a:solidFill>
              <a:latin typeface="Raleway Medium" panose="020B0603030101060003" pitchFamily="34" charset="0"/>
            </a:endParaRPr>
          </a:p>
          <a:p>
            <a:pPr algn="l"/>
            <a:endParaRPr lang="fr-CA" sz="1800" dirty="0">
              <a:effectLst/>
              <a:latin typeface="Calibri" panose="020F0502020204030204" pitchFamily="34"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11</a:t>
            </a:fld>
            <a:endParaRPr lang="fr-CA"/>
          </a:p>
        </p:txBody>
      </p:sp>
    </p:spTree>
    <p:extLst>
      <p:ext uri="{BB962C8B-B14F-4D97-AF65-F5344CB8AC3E}">
        <p14:creationId xmlns:p14="http://schemas.microsoft.com/office/powerpoint/2010/main" val="2776844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sz="1200" b="1" i="0" u="none" strike="noStrike" baseline="0" dirty="0">
                <a:solidFill>
                  <a:srgbClr val="000000"/>
                </a:solidFill>
                <a:latin typeface="Raleway" panose="020B0503030101060003" pitchFamily="34" charset="0"/>
              </a:rPr>
              <a:t>Collaboration à la production et à la révision des contenus portant sur les réalités des tout-petits des Premiers Peuples : </a:t>
            </a:r>
          </a:p>
          <a:p>
            <a:pPr algn="l"/>
            <a:endParaRPr lang="fr-CA" sz="1200" b="1" i="0" u="none" strike="noStrike" kern="1200" baseline="0" dirty="0">
              <a:solidFill>
                <a:srgbClr val="000000"/>
              </a:solidFill>
              <a:latin typeface="Raleway Medium" panose="020B0603030101060003" pitchFamily="34" charset="0"/>
              <a:ea typeface="+mn-ea"/>
              <a:cs typeface="+mn-cs"/>
            </a:endParaRPr>
          </a:p>
          <a:p>
            <a:pPr algn="l"/>
            <a:r>
              <a:rPr lang="fr-CA" sz="1200" b="0" i="0" u="none" strike="noStrike" kern="1200" baseline="0" dirty="0">
                <a:solidFill>
                  <a:srgbClr val="000000"/>
                </a:solidFill>
                <a:latin typeface="Raleway Medium" panose="020B0603030101060003" pitchFamily="34" charset="0"/>
                <a:ea typeface="+mn-ea"/>
                <a:cs typeface="+mn-cs"/>
              </a:rPr>
              <a:t>Caroline Fiset, Jasmine Sawadogo, Joannie Gray Roussel, Julie Bernier, Commission de la santé et des services sociaux des Premières Nations du Québec et du Labrador (CSSSPNQL) </a:t>
            </a:r>
          </a:p>
          <a:p>
            <a:pPr algn="l"/>
            <a:r>
              <a:rPr lang="fr-CA" sz="1200" b="0" i="0" u="none" strike="noStrike" kern="1200" baseline="0" dirty="0">
                <a:solidFill>
                  <a:srgbClr val="000000"/>
                </a:solidFill>
                <a:latin typeface="Raleway Medium" panose="020B0603030101060003" pitchFamily="34" charset="0"/>
                <a:ea typeface="+mn-ea"/>
                <a:cs typeface="+mn-cs"/>
              </a:rPr>
              <a:t>Médérik Sioui et Nancy Gros-Louis McHugh, Commission de la santé et des services sociaux des Premières Nations du Québec et du Labrador (CSSSPNQL) </a:t>
            </a:r>
          </a:p>
          <a:p>
            <a:pPr algn="l"/>
            <a:r>
              <a:rPr lang="fr-CA" sz="1200" b="0" i="0" u="none" strike="noStrike" baseline="0" dirty="0">
                <a:solidFill>
                  <a:srgbClr val="000000"/>
                </a:solidFill>
                <a:latin typeface="Raleway Medium" panose="020B0603030101060003" pitchFamily="34" charset="0"/>
              </a:rPr>
              <a:t>Audrey Pinsonneault, Mélanie </a:t>
            </a:r>
            <a:r>
              <a:rPr lang="fr-CA" sz="1200" dirty="0">
                <a:solidFill>
                  <a:srgbClr val="000000"/>
                </a:solidFill>
                <a:latin typeface="Segoe UI" panose="020B0502040204020203" pitchFamily="34" charset="0"/>
              </a:rPr>
              <a:t>Moreau et Amélie Lainé,</a:t>
            </a:r>
            <a:r>
              <a:rPr lang="fr-CA" sz="1200" b="0" i="0" u="none" strike="noStrike" baseline="0" dirty="0">
                <a:solidFill>
                  <a:srgbClr val="000000"/>
                </a:solidFill>
                <a:latin typeface="Raleway Medium" panose="020B0603030101060003" pitchFamily="34" charset="0"/>
              </a:rPr>
              <a:t> Regroupement des centres d’amitié autochtones du Québec (RCAAQ)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Calibri" panose="020F0502020204030204" pitchFamily="34" charset="0"/>
                <a:ea typeface="Calibri" panose="020F0502020204030204" pitchFamily="34" charset="0"/>
              </a:rPr>
              <a:t>Aurélie Arnaud, Bureau des relations gouvernementales et municipales, Ville de Montréal</a:t>
            </a:r>
            <a:endParaRPr lang="fr-CA" dirty="0"/>
          </a:p>
        </p:txBody>
      </p:sp>
      <p:sp>
        <p:nvSpPr>
          <p:cNvPr id="4" name="Espace réservé du numéro de diapositive 3"/>
          <p:cNvSpPr>
            <a:spLocks noGrp="1"/>
          </p:cNvSpPr>
          <p:nvPr>
            <p:ph type="sldNum" sz="quarter" idx="5"/>
          </p:nvPr>
        </p:nvSpPr>
        <p:spPr/>
        <p:txBody>
          <a:bodyPr/>
          <a:lstStyle/>
          <a:p>
            <a:fld id="{71BAB850-59DF-6044-BB3D-9BBDEB86EE7D}" type="slidenum">
              <a:rPr lang="fr-CA" smtClean="0"/>
              <a:t>12</a:t>
            </a:fld>
            <a:endParaRPr lang="fr-CA"/>
          </a:p>
        </p:txBody>
      </p:sp>
    </p:spTree>
    <p:extLst>
      <p:ext uri="{BB962C8B-B14F-4D97-AF65-F5344CB8AC3E}">
        <p14:creationId xmlns:p14="http://schemas.microsoft.com/office/powerpoint/2010/main" val="3639519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83A1-55CD-B242-A6DE-1831B04808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A"/>
          </a:p>
        </p:txBody>
      </p:sp>
      <p:sp>
        <p:nvSpPr>
          <p:cNvPr id="3" name="Subtitle 2">
            <a:extLst>
              <a:ext uri="{FF2B5EF4-FFF2-40B4-BE49-F238E27FC236}">
                <a16:creationId xmlns:a16="http://schemas.microsoft.com/office/drawing/2014/main" id="{72AC08BB-6A80-7E49-9C2B-6F29332FA3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sp>
        <p:nvSpPr>
          <p:cNvPr id="4" name="Date Placeholder 3">
            <a:extLst>
              <a:ext uri="{FF2B5EF4-FFF2-40B4-BE49-F238E27FC236}">
                <a16:creationId xmlns:a16="http://schemas.microsoft.com/office/drawing/2014/main" id="{0833A4A7-B8F1-F640-A0E4-F1FD0F59BCA5}"/>
              </a:ext>
            </a:extLst>
          </p:cNvPr>
          <p:cNvSpPr>
            <a:spLocks noGrp="1"/>
          </p:cNvSpPr>
          <p:nvPr>
            <p:ph type="dt" sz="half" idx="10"/>
          </p:nvPr>
        </p:nvSpPr>
        <p:spPr/>
        <p:txBody>
          <a:bodyPr/>
          <a:lstStyle/>
          <a:p>
            <a:fld id="{23D38A44-F168-2843-ABD8-0353A8DBEC02}" type="datetimeFigureOut">
              <a:rPr lang="fr-CA" smtClean="0"/>
              <a:t>2025-08-28</a:t>
            </a:fld>
            <a:endParaRPr lang="fr-CA"/>
          </a:p>
        </p:txBody>
      </p:sp>
      <p:sp>
        <p:nvSpPr>
          <p:cNvPr id="5" name="Footer Placeholder 4">
            <a:extLst>
              <a:ext uri="{FF2B5EF4-FFF2-40B4-BE49-F238E27FC236}">
                <a16:creationId xmlns:a16="http://schemas.microsoft.com/office/drawing/2014/main" id="{2CC3605D-7CD9-1B4A-8973-915BC751C9B1}"/>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4EE3E7C0-0F20-F645-9929-DF16FC71D4B7}"/>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3551984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29BC4-1E68-0948-B963-52E3AAD57A52}"/>
              </a:ext>
            </a:extLst>
          </p:cNvPr>
          <p:cNvSpPr>
            <a:spLocks noGrp="1"/>
          </p:cNvSpPr>
          <p:nvPr>
            <p:ph type="title"/>
          </p:nvPr>
        </p:nvSpPr>
        <p:spPr/>
        <p:txBody>
          <a:bodyPr/>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CACE04BC-2EDD-F545-8C36-1C06A4F67B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15A24961-6E26-2548-98A8-A1BE23569F65}"/>
              </a:ext>
            </a:extLst>
          </p:cNvPr>
          <p:cNvSpPr>
            <a:spLocks noGrp="1"/>
          </p:cNvSpPr>
          <p:nvPr>
            <p:ph type="dt" sz="half" idx="10"/>
          </p:nvPr>
        </p:nvSpPr>
        <p:spPr/>
        <p:txBody>
          <a:bodyPr/>
          <a:lstStyle/>
          <a:p>
            <a:fld id="{23D38A44-F168-2843-ABD8-0353A8DBEC02}" type="datetimeFigureOut">
              <a:rPr lang="fr-CA" smtClean="0"/>
              <a:t>2025-08-28</a:t>
            </a:fld>
            <a:endParaRPr lang="fr-CA"/>
          </a:p>
        </p:txBody>
      </p:sp>
      <p:sp>
        <p:nvSpPr>
          <p:cNvPr id="5" name="Footer Placeholder 4">
            <a:extLst>
              <a:ext uri="{FF2B5EF4-FFF2-40B4-BE49-F238E27FC236}">
                <a16:creationId xmlns:a16="http://schemas.microsoft.com/office/drawing/2014/main" id="{9A53F49B-9EF1-D544-B12C-152965BC9626}"/>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1E30F1A9-CC18-9448-AB10-454B13E54920}"/>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1997668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E72697-A613-F84F-A5A5-B49C2AA2DC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1CC2D23E-C70B-CD4A-9D89-62B22F23C9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5EAD3B98-4801-874E-BB81-32B5CAEFABF1}"/>
              </a:ext>
            </a:extLst>
          </p:cNvPr>
          <p:cNvSpPr>
            <a:spLocks noGrp="1"/>
          </p:cNvSpPr>
          <p:nvPr>
            <p:ph type="dt" sz="half" idx="10"/>
          </p:nvPr>
        </p:nvSpPr>
        <p:spPr/>
        <p:txBody>
          <a:bodyPr/>
          <a:lstStyle/>
          <a:p>
            <a:fld id="{23D38A44-F168-2843-ABD8-0353A8DBEC02}" type="datetimeFigureOut">
              <a:rPr lang="fr-CA" smtClean="0"/>
              <a:t>2025-08-28</a:t>
            </a:fld>
            <a:endParaRPr lang="fr-CA"/>
          </a:p>
        </p:txBody>
      </p:sp>
      <p:sp>
        <p:nvSpPr>
          <p:cNvPr id="5" name="Footer Placeholder 4">
            <a:extLst>
              <a:ext uri="{FF2B5EF4-FFF2-40B4-BE49-F238E27FC236}">
                <a16:creationId xmlns:a16="http://schemas.microsoft.com/office/drawing/2014/main" id="{91174974-3442-BA40-90D9-0470A5A390B2}"/>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C787627E-7531-8544-88ED-7983FE2CC9FE}"/>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163994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DC81-C38C-BE44-861C-1B5C7CE73F52}"/>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EE82347C-27B5-BD4B-8B2A-65D669B83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ED9207C6-4E2E-464C-90DF-6E3B0530EAAD}"/>
              </a:ext>
            </a:extLst>
          </p:cNvPr>
          <p:cNvSpPr>
            <a:spLocks noGrp="1"/>
          </p:cNvSpPr>
          <p:nvPr>
            <p:ph type="dt" sz="half" idx="10"/>
          </p:nvPr>
        </p:nvSpPr>
        <p:spPr/>
        <p:txBody>
          <a:bodyPr/>
          <a:lstStyle/>
          <a:p>
            <a:fld id="{23D38A44-F168-2843-ABD8-0353A8DBEC02}" type="datetimeFigureOut">
              <a:rPr lang="fr-CA" smtClean="0"/>
              <a:t>2025-08-28</a:t>
            </a:fld>
            <a:endParaRPr lang="fr-CA"/>
          </a:p>
        </p:txBody>
      </p:sp>
      <p:sp>
        <p:nvSpPr>
          <p:cNvPr id="5" name="Footer Placeholder 4">
            <a:extLst>
              <a:ext uri="{FF2B5EF4-FFF2-40B4-BE49-F238E27FC236}">
                <a16:creationId xmlns:a16="http://schemas.microsoft.com/office/drawing/2014/main" id="{530889AF-3159-9147-B6F3-9AFAAC2DAAD4}"/>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97F290A6-890C-BE44-9D8D-7067C187CE8D}"/>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2472017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C40A3-062A-CE4B-AC52-76EE5A36F8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A"/>
          </a:p>
        </p:txBody>
      </p:sp>
      <p:sp>
        <p:nvSpPr>
          <p:cNvPr id="3" name="Text Placeholder 2">
            <a:extLst>
              <a:ext uri="{FF2B5EF4-FFF2-40B4-BE49-F238E27FC236}">
                <a16:creationId xmlns:a16="http://schemas.microsoft.com/office/drawing/2014/main" id="{28F807D8-B155-8748-BFA2-946D894869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B8F095-4888-8B41-88AE-F66D2514C504}"/>
              </a:ext>
            </a:extLst>
          </p:cNvPr>
          <p:cNvSpPr>
            <a:spLocks noGrp="1"/>
          </p:cNvSpPr>
          <p:nvPr>
            <p:ph type="dt" sz="half" idx="10"/>
          </p:nvPr>
        </p:nvSpPr>
        <p:spPr/>
        <p:txBody>
          <a:bodyPr/>
          <a:lstStyle/>
          <a:p>
            <a:fld id="{23D38A44-F168-2843-ABD8-0353A8DBEC02}" type="datetimeFigureOut">
              <a:rPr lang="fr-CA" smtClean="0"/>
              <a:t>2025-08-28</a:t>
            </a:fld>
            <a:endParaRPr lang="fr-CA"/>
          </a:p>
        </p:txBody>
      </p:sp>
      <p:sp>
        <p:nvSpPr>
          <p:cNvPr id="5" name="Footer Placeholder 4">
            <a:extLst>
              <a:ext uri="{FF2B5EF4-FFF2-40B4-BE49-F238E27FC236}">
                <a16:creationId xmlns:a16="http://schemas.microsoft.com/office/drawing/2014/main" id="{020F678C-200D-E54D-BEF1-AD8D812CDC35}"/>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3AC8AB84-0231-7143-98B3-84C534433D02}"/>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1952543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503F-691D-F14E-9EB9-C8A5744E993C}"/>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16A135D3-5950-0A4D-83C6-7F30BB40AB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a:extLst>
              <a:ext uri="{FF2B5EF4-FFF2-40B4-BE49-F238E27FC236}">
                <a16:creationId xmlns:a16="http://schemas.microsoft.com/office/drawing/2014/main" id="{E27B74B8-0F64-EB45-B862-D1590AD0AD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4">
            <a:extLst>
              <a:ext uri="{FF2B5EF4-FFF2-40B4-BE49-F238E27FC236}">
                <a16:creationId xmlns:a16="http://schemas.microsoft.com/office/drawing/2014/main" id="{30718557-8E7B-C048-8D61-46A65A8F5894}"/>
              </a:ext>
            </a:extLst>
          </p:cNvPr>
          <p:cNvSpPr>
            <a:spLocks noGrp="1"/>
          </p:cNvSpPr>
          <p:nvPr>
            <p:ph type="dt" sz="half" idx="10"/>
          </p:nvPr>
        </p:nvSpPr>
        <p:spPr/>
        <p:txBody>
          <a:bodyPr/>
          <a:lstStyle/>
          <a:p>
            <a:fld id="{23D38A44-F168-2843-ABD8-0353A8DBEC02}" type="datetimeFigureOut">
              <a:rPr lang="fr-CA" smtClean="0"/>
              <a:t>2025-08-28</a:t>
            </a:fld>
            <a:endParaRPr lang="fr-CA"/>
          </a:p>
        </p:txBody>
      </p:sp>
      <p:sp>
        <p:nvSpPr>
          <p:cNvPr id="6" name="Footer Placeholder 5">
            <a:extLst>
              <a:ext uri="{FF2B5EF4-FFF2-40B4-BE49-F238E27FC236}">
                <a16:creationId xmlns:a16="http://schemas.microsoft.com/office/drawing/2014/main" id="{F96DA4A4-9119-384C-97F0-ECF9C6951AC7}"/>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0E506D7B-CA18-AB42-ACC7-B8F039592D44}"/>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3356669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0890-5D76-2A4F-85B3-9F2F1DB83458}"/>
              </a:ext>
            </a:extLst>
          </p:cNvPr>
          <p:cNvSpPr>
            <a:spLocks noGrp="1"/>
          </p:cNvSpPr>
          <p:nvPr>
            <p:ph type="title"/>
          </p:nvPr>
        </p:nvSpPr>
        <p:spPr>
          <a:xfrm>
            <a:off x="839788" y="365125"/>
            <a:ext cx="10515600" cy="1325563"/>
          </a:xfrm>
        </p:spPr>
        <p:txBody>
          <a:bodyPr/>
          <a:lstStyle/>
          <a:p>
            <a:r>
              <a:rPr lang="en-US"/>
              <a:t>Click to edit Master title style</a:t>
            </a:r>
            <a:endParaRPr lang="fr-CA"/>
          </a:p>
        </p:txBody>
      </p:sp>
      <p:sp>
        <p:nvSpPr>
          <p:cNvPr id="3" name="Text Placeholder 2">
            <a:extLst>
              <a:ext uri="{FF2B5EF4-FFF2-40B4-BE49-F238E27FC236}">
                <a16:creationId xmlns:a16="http://schemas.microsoft.com/office/drawing/2014/main" id="{7CCDC4BB-F583-CE45-A2C1-0F44AA8C0D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79B324-4FE6-594A-A3A9-BA3C665F7A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a:extLst>
              <a:ext uri="{FF2B5EF4-FFF2-40B4-BE49-F238E27FC236}">
                <a16:creationId xmlns:a16="http://schemas.microsoft.com/office/drawing/2014/main" id="{CADCEE19-C332-2A4C-8890-E32355889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AF69A7-6ED0-7F42-ABF0-E84A636AEE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Date Placeholder 6">
            <a:extLst>
              <a:ext uri="{FF2B5EF4-FFF2-40B4-BE49-F238E27FC236}">
                <a16:creationId xmlns:a16="http://schemas.microsoft.com/office/drawing/2014/main" id="{7E18A7F9-E808-F643-B302-666881047F99}"/>
              </a:ext>
            </a:extLst>
          </p:cNvPr>
          <p:cNvSpPr>
            <a:spLocks noGrp="1"/>
          </p:cNvSpPr>
          <p:nvPr>
            <p:ph type="dt" sz="half" idx="10"/>
          </p:nvPr>
        </p:nvSpPr>
        <p:spPr/>
        <p:txBody>
          <a:bodyPr/>
          <a:lstStyle/>
          <a:p>
            <a:fld id="{23D38A44-F168-2843-ABD8-0353A8DBEC02}" type="datetimeFigureOut">
              <a:rPr lang="fr-CA" smtClean="0"/>
              <a:t>2025-08-28</a:t>
            </a:fld>
            <a:endParaRPr lang="fr-CA"/>
          </a:p>
        </p:txBody>
      </p:sp>
      <p:sp>
        <p:nvSpPr>
          <p:cNvPr id="8" name="Footer Placeholder 7">
            <a:extLst>
              <a:ext uri="{FF2B5EF4-FFF2-40B4-BE49-F238E27FC236}">
                <a16:creationId xmlns:a16="http://schemas.microsoft.com/office/drawing/2014/main" id="{8A3C8FAB-CF6E-774D-97DA-D82D80CF0430}"/>
              </a:ext>
            </a:extLst>
          </p:cNvPr>
          <p:cNvSpPr>
            <a:spLocks noGrp="1"/>
          </p:cNvSpPr>
          <p:nvPr>
            <p:ph type="ftr" sz="quarter" idx="11"/>
          </p:nvPr>
        </p:nvSpPr>
        <p:spPr/>
        <p:txBody>
          <a:bodyPr/>
          <a:lstStyle/>
          <a:p>
            <a:endParaRPr lang="fr-CA"/>
          </a:p>
        </p:txBody>
      </p:sp>
      <p:sp>
        <p:nvSpPr>
          <p:cNvPr id="9" name="Slide Number Placeholder 8">
            <a:extLst>
              <a:ext uri="{FF2B5EF4-FFF2-40B4-BE49-F238E27FC236}">
                <a16:creationId xmlns:a16="http://schemas.microsoft.com/office/drawing/2014/main" id="{B6FA6CF2-8342-A147-8311-76EB92F379D1}"/>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101928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DB6-11EE-8A43-A693-C5F622049774}"/>
              </a:ext>
            </a:extLst>
          </p:cNvPr>
          <p:cNvSpPr>
            <a:spLocks noGrp="1"/>
          </p:cNvSpPr>
          <p:nvPr>
            <p:ph type="title"/>
          </p:nvPr>
        </p:nvSpPr>
        <p:spPr/>
        <p:txBody>
          <a:bodyPr/>
          <a:lstStyle/>
          <a:p>
            <a:r>
              <a:rPr lang="en-US"/>
              <a:t>Click to edit Master title style</a:t>
            </a:r>
            <a:endParaRPr lang="fr-CA"/>
          </a:p>
        </p:txBody>
      </p:sp>
      <p:sp>
        <p:nvSpPr>
          <p:cNvPr id="3" name="Date Placeholder 2">
            <a:extLst>
              <a:ext uri="{FF2B5EF4-FFF2-40B4-BE49-F238E27FC236}">
                <a16:creationId xmlns:a16="http://schemas.microsoft.com/office/drawing/2014/main" id="{3FC58F28-999E-254A-9B72-90909A55EFE3}"/>
              </a:ext>
            </a:extLst>
          </p:cNvPr>
          <p:cNvSpPr>
            <a:spLocks noGrp="1"/>
          </p:cNvSpPr>
          <p:nvPr>
            <p:ph type="dt" sz="half" idx="10"/>
          </p:nvPr>
        </p:nvSpPr>
        <p:spPr/>
        <p:txBody>
          <a:bodyPr/>
          <a:lstStyle/>
          <a:p>
            <a:fld id="{23D38A44-F168-2843-ABD8-0353A8DBEC02}" type="datetimeFigureOut">
              <a:rPr lang="fr-CA" smtClean="0"/>
              <a:t>2025-08-28</a:t>
            </a:fld>
            <a:endParaRPr lang="fr-CA"/>
          </a:p>
        </p:txBody>
      </p:sp>
      <p:sp>
        <p:nvSpPr>
          <p:cNvPr id="4" name="Footer Placeholder 3">
            <a:extLst>
              <a:ext uri="{FF2B5EF4-FFF2-40B4-BE49-F238E27FC236}">
                <a16:creationId xmlns:a16="http://schemas.microsoft.com/office/drawing/2014/main" id="{E7808510-3C67-D448-9CBA-FC1705DAAA03}"/>
              </a:ext>
            </a:extLst>
          </p:cNvPr>
          <p:cNvSpPr>
            <a:spLocks noGrp="1"/>
          </p:cNvSpPr>
          <p:nvPr>
            <p:ph type="ftr" sz="quarter" idx="11"/>
          </p:nvPr>
        </p:nvSpPr>
        <p:spPr/>
        <p:txBody>
          <a:bodyPr/>
          <a:lstStyle/>
          <a:p>
            <a:endParaRPr lang="fr-CA"/>
          </a:p>
        </p:txBody>
      </p:sp>
      <p:sp>
        <p:nvSpPr>
          <p:cNvPr id="5" name="Slide Number Placeholder 4">
            <a:extLst>
              <a:ext uri="{FF2B5EF4-FFF2-40B4-BE49-F238E27FC236}">
                <a16:creationId xmlns:a16="http://schemas.microsoft.com/office/drawing/2014/main" id="{73ED7B4C-4D8B-5642-82BF-FFA08DADCE6E}"/>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194265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8FC109-8CEF-BC4C-91A4-5759910612A8}"/>
              </a:ext>
            </a:extLst>
          </p:cNvPr>
          <p:cNvSpPr>
            <a:spLocks noGrp="1"/>
          </p:cNvSpPr>
          <p:nvPr>
            <p:ph type="dt" sz="half" idx="10"/>
          </p:nvPr>
        </p:nvSpPr>
        <p:spPr/>
        <p:txBody>
          <a:bodyPr/>
          <a:lstStyle/>
          <a:p>
            <a:fld id="{23D38A44-F168-2843-ABD8-0353A8DBEC02}" type="datetimeFigureOut">
              <a:rPr lang="fr-CA" smtClean="0"/>
              <a:t>2025-08-28</a:t>
            </a:fld>
            <a:endParaRPr lang="fr-CA"/>
          </a:p>
        </p:txBody>
      </p:sp>
      <p:sp>
        <p:nvSpPr>
          <p:cNvPr id="3" name="Footer Placeholder 2">
            <a:extLst>
              <a:ext uri="{FF2B5EF4-FFF2-40B4-BE49-F238E27FC236}">
                <a16:creationId xmlns:a16="http://schemas.microsoft.com/office/drawing/2014/main" id="{BE833EF8-AA86-5F4B-B6DF-9AD6EDE068CA}"/>
              </a:ext>
            </a:extLst>
          </p:cNvPr>
          <p:cNvSpPr>
            <a:spLocks noGrp="1"/>
          </p:cNvSpPr>
          <p:nvPr>
            <p:ph type="ftr" sz="quarter" idx="11"/>
          </p:nvPr>
        </p:nvSpPr>
        <p:spPr/>
        <p:txBody>
          <a:bodyPr/>
          <a:lstStyle/>
          <a:p>
            <a:endParaRPr lang="fr-CA"/>
          </a:p>
        </p:txBody>
      </p:sp>
      <p:sp>
        <p:nvSpPr>
          <p:cNvPr id="4" name="Slide Number Placeholder 3">
            <a:extLst>
              <a:ext uri="{FF2B5EF4-FFF2-40B4-BE49-F238E27FC236}">
                <a16:creationId xmlns:a16="http://schemas.microsoft.com/office/drawing/2014/main" id="{9256EF5C-56C2-AA49-89AC-69E3AA8DEC9F}"/>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1110135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389BB-379A-3A4D-92CE-B95EF9D40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Content Placeholder 2">
            <a:extLst>
              <a:ext uri="{FF2B5EF4-FFF2-40B4-BE49-F238E27FC236}">
                <a16:creationId xmlns:a16="http://schemas.microsoft.com/office/drawing/2014/main" id="{D82784B1-D165-A848-B17D-512AED1C15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a:extLst>
              <a:ext uri="{FF2B5EF4-FFF2-40B4-BE49-F238E27FC236}">
                <a16:creationId xmlns:a16="http://schemas.microsoft.com/office/drawing/2014/main" id="{A54348A0-F109-B34D-B2DA-31A2682477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E6A5A-3EDD-E448-B590-3D94FDD6DC50}"/>
              </a:ext>
            </a:extLst>
          </p:cNvPr>
          <p:cNvSpPr>
            <a:spLocks noGrp="1"/>
          </p:cNvSpPr>
          <p:nvPr>
            <p:ph type="dt" sz="half" idx="10"/>
          </p:nvPr>
        </p:nvSpPr>
        <p:spPr/>
        <p:txBody>
          <a:bodyPr/>
          <a:lstStyle/>
          <a:p>
            <a:fld id="{23D38A44-F168-2843-ABD8-0353A8DBEC02}" type="datetimeFigureOut">
              <a:rPr lang="fr-CA" smtClean="0"/>
              <a:t>2025-08-28</a:t>
            </a:fld>
            <a:endParaRPr lang="fr-CA"/>
          </a:p>
        </p:txBody>
      </p:sp>
      <p:sp>
        <p:nvSpPr>
          <p:cNvPr id="6" name="Footer Placeholder 5">
            <a:extLst>
              <a:ext uri="{FF2B5EF4-FFF2-40B4-BE49-F238E27FC236}">
                <a16:creationId xmlns:a16="http://schemas.microsoft.com/office/drawing/2014/main" id="{7CAAB641-1726-CF45-B532-84A85E74A112}"/>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A38ADD6D-E8F2-EC4A-8CFA-83895AC92074}"/>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810332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FD4A-35CD-904E-8F1D-42DB709CCD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Picture Placeholder 2">
            <a:extLst>
              <a:ext uri="{FF2B5EF4-FFF2-40B4-BE49-F238E27FC236}">
                <a16:creationId xmlns:a16="http://schemas.microsoft.com/office/drawing/2014/main" id="{555C5959-5AC6-774D-ACDB-86DE64450D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a:extLst>
              <a:ext uri="{FF2B5EF4-FFF2-40B4-BE49-F238E27FC236}">
                <a16:creationId xmlns:a16="http://schemas.microsoft.com/office/drawing/2014/main" id="{10728375-FD16-AA48-8DDC-878F8B565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8BA3D0-7031-7D45-AAF8-0AC0953DC309}"/>
              </a:ext>
            </a:extLst>
          </p:cNvPr>
          <p:cNvSpPr>
            <a:spLocks noGrp="1"/>
          </p:cNvSpPr>
          <p:nvPr>
            <p:ph type="dt" sz="half" idx="10"/>
          </p:nvPr>
        </p:nvSpPr>
        <p:spPr/>
        <p:txBody>
          <a:bodyPr/>
          <a:lstStyle/>
          <a:p>
            <a:fld id="{23D38A44-F168-2843-ABD8-0353A8DBEC02}" type="datetimeFigureOut">
              <a:rPr lang="fr-CA" smtClean="0"/>
              <a:t>2025-08-28</a:t>
            </a:fld>
            <a:endParaRPr lang="fr-CA"/>
          </a:p>
        </p:txBody>
      </p:sp>
      <p:sp>
        <p:nvSpPr>
          <p:cNvPr id="6" name="Footer Placeholder 5">
            <a:extLst>
              <a:ext uri="{FF2B5EF4-FFF2-40B4-BE49-F238E27FC236}">
                <a16:creationId xmlns:a16="http://schemas.microsoft.com/office/drawing/2014/main" id="{2883CC42-D8C9-564B-9848-44CB8AEB4895}"/>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3CFC899C-E5B0-B947-9DA5-6C17A9D194D3}"/>
              </a:ext>
            </a:extLst>
          </p:cNvPr>
          <p:cNvSpPr>
            <a:spLocks noGrp="1"/>
          </p:cNvSpPr>
          <p:nvPr>
            <p:ph type="sldNum" sz="quarter" idx="12"/>
          </p:nvPr>
        </p:nvSpPr>
        <p:spPr/>
        <p:txBody>
          <a:bodyPr/>
          <a:lstStyle/>
          <a:p>
            <a:fld id="{0DE938B1-5FA1-D448-9C87-6EBDAAAD62A8}" type="slidenum">
              <a:rPr lang="fr-CA" smtClean="0"/>
              <a:t>‹N°›</a:t>
            </a:fld>
            <a:endParaRPr lang="fr-CA"/>
          </a:p>
        </p:txBody>
      </p:sp>
    </p:spTree>
    <p:extLst>
      <p:ext uri="{BB962C8B-B14F-4D97-AF65-F5344CB8AC3E}">
        <p14:creationId xmlns:p14="http://schemas.microsoft.com/office/powerpoint/2010/main" val="396813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AB07FB-250F-C34A-819E-654C650E75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a:extLst>
              <a:ext uri="{FF2B5EF4-FFF2-40B4-BE49-F238E27FC236}">
                <a16:creationId xmlns:a16="http://schemas.microsoft.com/office/drawing/2014/main" id="{300427EB-D41C-9E4C-A118-250B91FF5F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A425F52A-500C-594E-AB2B-CE9886C4A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38A44-F168-2843-ABD8-0353A8DBEC02}" type="datetimeFigureOut">
              <a:rPr lang="fr-CA" smtClean="0"/>
              <a:t>2025-08-28</a:t>
            </a:fld>
            <a:endParaRPr lang="fr-CA"/>
          </a:p>
        </p:txBody>
      </p:sp>
      <p:sp>
        <p:nvSpPr>
          <p:cNvPr id="5" name="Footer Placeholder 4">
            <a:extLst>
              <a:ext uri="{FF2B5EF4-FFF2-40B4-BE49-F238E27FC236}">
                <a16:creationId xmlns:a16="http://schemas.microsoft.com/office/drawing/2014/main" id="{F1BD10DE-2485-D844-938B-5020C0F910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a:extLst>
              <a:ext uri="{FF2B5EF4-FFF2-40B4-BE49-F238E27FC236}">
                <a16:creationId xmlns:a16="http://schemas.microsoft.com/office/drawing/2014/main" id="{DDBD0650-C9AC-1743-BD7D-3C10855321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938B1-5FA1-D448-9C87-6EBDAAAD62A8}" type="slidenum">
              <a:rPr lang="fr-CA" smtClean="0"/>
              <a:t>‹N°›</a:t>
            </a:fld>
            <a:endParaRPr lang="fr-CA"/>
          </a:p>
        </p:txBody>
      </p:sp>
    </p:spTree>
    <p:extLst>
      <p:ext uri="{BB962C8B-B14F-4D97-AF65-F5344CB8AC3E}">
        <p14:creationId xmlns:p14="http://schemas.microsoft.com/office/powerpoint/2010/main" val="169609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emf"/><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emf"/><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s://tout-petits.org/publications/portraits/politiques-publiqu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holding a golf club&#10;&#10;Description automatically generated with low confidence">
            <a:extLst>
              <a:ext uri="{FF2B5EF4-FFF2-40B4-BE49-F238E27FC236}">
                <a16:creationId xmlns:a16="http://schemas.microsoft.com/office/drawing/2014/main" id="{9CBCEE6D-7DB0-3E44-B9C4-F6C8A0F37C61}"/>
              </a:ext>
            </a:extLst>
          </p:cNvPr>
          <p:cNvPicPr>
            <a:picLocks noChangeAspect="1"/>
          </p:cNvPicPr>
          <p:nvPr/>
        </p:nvPicPr>
        <p:blipFill rotWithShape="1">
          <a:blip r:embed="rId3">
            <a:alphaModFix/>
          </a:blip>
          <a:srcRect l="27521" t="4887" r="2706"/>
          <a:stretch/>
        </p:blipFill>
        <p:spPr>
          <a:xfrm flipH="1">
            <a:off x="4611329" y="0"/>
            <a:ext cx="7580671" cy="6889320"/>
          </a:xfrm>
          <a:prstGeom prst="rect">
            <a:avLst/>
          </a:prstGeom>
        </p:spPr>
      </p:pic>
      <p:grpSp>
        <p:nvGrpSpPr>
          <p:cNvPr id="17" name="Group 16">
            <a:extLst>
              <a:ext uri="{FF2B5EF4-FFF2-40B4-BE49-F238E27FC236}">
                <a16:creationId xmlns:a16="http://schemas.microsoft.com/office/drawing/2014/main" id="{0BE14862-B52F-D244-BCD5-63206598F40F}"/>
              </a:ext>
            </a:extLst>
          </p:cNvPr>
          <p:cNvGrpSpPr/>
          <p:nvPr/>
        </p:nvGrpSpPr>
        <p:grpSpPr>
          <a:xfrm>
            <a:off x="-3" y="-4436"/>
            <a:ext cx="6196147" cy="6889320"/>
            <a:chOff x="-953084" y="86626"/>
            <a:chExt cx="6196147" cy="6866877"/>
          </a:xfrm>
        </p:grpSpPr>
        <p:sp>
          <p:nvSpPr>
            <p:cNvPr id="18" name="Rectangle 17">
              <a:extLst>
                <a:ext uri="{FF2B5EF4-FFF2-40B4-BE49-F238E27FC236}">
                  <a16:creationId xmlns:a16="http://schemas.microsoft.com/office/drawing/2014/main" id="{1C60887E-296A-024E-839C-D941AF1C028F}"/>
                </a:ext>
              </a:extLst>
            </p:cNvPr>
            <p:cNvSpPr/>
            <p:nvPr/>
          </p:nvSpPr>
          <p:spPr>
            <a:xfrm>
              <a:off x="-953084" y="86626"/>
              <a:ext cx="5784727" cy="6866877"/>
            </a:xfrm>
            <a:prstGeom prst="rect">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4A0662C4-BE7B-AA4D-A679-1111A926A55B}"/>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AB19CD3-521A-8740-BAE2-BF4D97B7C7F8}"/>
              </a:ext>
            </a:extLst>
          </p:cNvPr>
          <p:cNvGrpSpPr/>
          <p:nvPr/>
        </p:nvGrpSpPr>
        <p:grpSpPr>
          <a:xfrm>
            <a:off x="0" y="1281696"/>
            <a:ext cx="5784727" cy="3136810"/>
            <a:chOff x="-409698" y="1381019"/>
            <a:chExt cx="6600425" cy="3136810"/>
          </a:xfrm>
        </p:grpSpPr>
        <p:sp>
          <p:nvSpPr>
            <p:cNvPr id="26" name="TextBox 25">
              <a:extLst>
                <a:ext uri="{FF2B5EF4-FFF2-40B4-BE49-F238E27FC236}">
                  <a16:creationId xmlns:a16="http://schemas.microsoft.com/office/drawing/2014/main" id="{102218A6-C0AB-C84C-9759-70FFA064F79A}"/>
                </a:ext>
              </a:extLst>
            </p:cNvPr>
            <p:cNvSpPr txBox="1"/>
            <p:nvPr/>
          </p:nvSpPr>
          <p:spPr>
            <a:xfrm>
              <a:off x="-409698" y="1381019"/>
              <a:ext cx="6600425" cy="2308324"/>
            </a:xfrm>
            <a:prstGeom prst="rect">
              <a:avLst/>
            </a:prstGeom>
            <a:noFill/>
          </p:spPr>
          <p:txBody>
            <a:bodyPr wrap="square" rtlCol="0">
              <a:spAutoFit/>
            </a:bodyPr>
            <a:lstStyle/>
            <a:p>
              <a:pPr algn="ctr"/>
              <a:r>
                <a:rPr lang="fr-CA" sz="3600">
                  <a:solidFill>
                    <a:schemeClr val="bg1"/>
                  </a:solidFill>
                  <a:latin typeface="Raleway ExtraBold" panose="020B0503030101060003" pitchFamily="34" charset="77"/>
                </a:rPr>
                <a:t>QUE FAISONS-NOUS </a:t>
              </a:r>
              <a:br>
                <a:rPr lang="fr-CA" sz="3600">
                  <a:solidFill>
                    <a:schemeClr val="bg1"/>
                  </a:solidFill>
                  <a:latin typeface="Raleway ExtraBold" panose="020B0503030101060003" pitchFamily="34" charset="77"/>
                </a:rPr>
              </a:br>
              <a:r>
                <a:rPr lang="fr-CA" sz="3600">
                  <a:solidFill>
                    <a:schemeClr val="bg1"/>
                  </a:solidFill>
                  <a:latin typeface="Raleway ExtraBold" panose="020B0503030101060003" pitchFamily="34" charset="77"/>
                </a:rPr>
                <a:t>AU QUÉBEC POUR </a:t>
              </a:r>
              <a:br>
                <a:rPr lang="fr-CA" sz="3600">
                  <a:solidFill>
                    <a:schemeClr val="bg1"/>
                  </a:solidFill>
                  <a:latin typeface="Raleway ExtraBold" panose="020B0503030101060003" pitchFamily="34" charset="77"/>
                </a:rPr>
              </a:br>
              <a:r>
                <a:rPr lang="fr-CA" sz="3600">
                  <a:solidFill>
                    <a:schemeClr val="bg1"/>
                  </a:solidFill>
                  <a:latin typeface="Raleway ExtraBold" panose="020B0503030101060003" pitchFamily="34" charset="77"/>
                </a:rPr>
                <a:t>NOS TOUT-PETITS </a:t>
              </a:r>
              <a:br>
                <a:rPr lang="fr-CA" sz="3600">
                  <a:solidFill>
                    <a:schemeClr val="bg1"/>
                  </a:solidFill>
                  <a:latin typeface="Raleway ExtraBold" panose="020B0503030101060003" pitchFamily="34" charset="77"/>
                </a:rPr>
              </a:br>
              <a:r>
                <a:rPr lang="fr-CA" sz="3600">
                  <a:solidFill>
                    <a:schemeClr val="bg1"/>
                  </a:solidFill>
                  <a:latin typeface="Raleway ExtraBold" panose="020B0503030101060003" pitchFamily="34" charset="77"/>
                </a:rPr>
                <a:t>ET LEUR FAMILLE</a:t>
              </a:r>
              <a:r>
                <a:rPr lang="fr-CA" sz="3600" spc="-300">
                  <a:solidFill>
                    <a:schemeClr val="bg1"/>
                  </a:solidFill>
                  <a:latin typeface="Raleway ExtraBold" panose="020B0503030101060003" pitchFamily="34" charset="77"/>
                </a:rPr>
                <a:t> </a:t>
              </a:r>
              <a:r>
                <a:rPr lang="fr-CA" sz="3600">
                  <a:solidFill>
                    <a:schemeClr val="bg1"/>
                  </a:solidFill>
                  <a:latin typeface="Raleway ExtraBold" panose="020B0503030101060003" pitchFamily="34" charset="77"/>
                </a:rPr>
                <a:t>?</a:t>
              </a:r>
              <a:endParaRPr lang="fr-CA" sz="3600">
                <a:solidFill>
                  <a:schemeClr val="bg1"/>
                </a:solidFill>
                <a:latin typeface="Raleway" panose="020B0503030101060003" pitchFamily="34" charset="77"/>
              </a:endParaRPr>
            </a:p>
          </p:txBody>
        </p:sp>
        <p:grpSp>
          <p:nvGrpSpPr>
            <p:cNvPr id="22" name="Group 21">
              <a:extLst>
                <a:ext uri="{FF2B5EF4-FFF2-40B4-BE49-F238E27FC236}">
                  <a16:creationId xmlns:a16="http://schemas.microsoft.com/office/drawing/2014/main" id="{1A51A9E8-E0AD-6D4D-83DC-D1216161ABA8}"/>
                </a:ext>
              </a:extLst>
            </p:cNvPr>
            <p:cNvGrpSpPr/>
            <p:nvPr/>
          </p:nvGrpSpPr>
          <p:grpSpPr>
            <a:xfrm>
              <a:off x="203808" y="4040775"/>
              <a:ext cx="5432231" cy="477054"/>
              <a:chOff x="-428449" y="4095403"/>
              <a:chExt cx="5432231" cy="477054"/>
            </a:xfrm>
          </p:grpSpPr>
          <p:sp>
            <p:nvSpPr>
              <p:cNvPr id="23" name="Rectangle 22">
                <a:extLst>
                  <a:ext uri="{FF2B5EF4-FFF2-40B4-BE49-F238E27FC236}">
                    <a16:creationId xmlns:a16="http://schemas.microsoft.com/office/drawing/2014/main" id="{644CC98B-7A92-BE43-96AA-FD674AE6BF8E}"/>
                  </a:ext>
                </a:extLst>
              </p:cNvPr>
              <p:cNvSpPr/>
              <p:nvPr/>
            </p:nvSpPr>
            <p:spPr>
              <a:xfrm>
                <a:off x="-428449" y="4095403"/>
                <a:ext cx="5432231" cy="477054"/>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18180BD-4DAB-3C49-9E72-C87FA376F29F}"/>
                  </a:ext>
                </a:extLst>
              </p:cNvPr>
              <p:cNvSpPr txBox="1"/>
              <p:nvPr/>
            </p:nvSpPr>
            <p:spPr>
              <a:xfrm>
                <a:off x="-311221" y="4118311"/>
                <a:ext cx="5216692" cy="400110"/>
              </a:xfrm>
              <a:prstGeom prst="rect">
                <a:avLst/>
              </a:prstGeom>
              <a:noFill/>
            </p:spPr>
            <p:txBody>
              <a:bodyPr wrap="square" rtlCol="0">
                <a:spAutoFit/>
              </a:bodyPr>
              <a:lstStyle/>
              <a:p>
                <a:pPr algn="ctr"/>
                <a:r>
                  <a:rPr lang="fr-CA" sz="2000" i="1">
                    <a:solidFill>
                      <a:schemeClr val="bg1"/>
                    </a:solidFill>
                    <a:latin typeface="Raleway" panose="020B0003030101060003" pitchFamily="34" charset="0"/>
                  </a:rPr>
                  <a:t>Portrait des politiques publiques 2021</a:t>
                </a:r>
              </a:p>
            </p:txBody>
          </p:sp>
        </p:grpSp>
      </p:grpSp>
      <p:pic>
        <p:nvPicPr>
          <p:cNvPr id="29" name="Picture 28">
            <a:extLst>
              <a:ext uri="{FF2B5EF4-FFF2-40B4-BE49-F238E27FC236}">
                <a16:creationId xmlns:a16="http://schemas.microsoft.com/office/drawing/2014/main" id="{0689C539-0ACE-084E-BE6B-61DE9B9696D0}"/>
              </a:ext>
            </a:extLst>
          </p:cNvPr>
          <p:cNvPicPr>
            <a:picLocks noChangeAspect="1"/>
          </p:cNvPicPr>
          <p:nvPr/>
        </p:nvPicPr>
        <p:blipFill>
          <a:blip r:embed="rId4"/>
          <a:stretch>
            <a:fillRect/>
          </a:stretch>
        </p:blipFill>
        <p:spPr>
          <a:xfrm>
            <a:off x="3390499" y="6067551"/>
            <a:ext cx="1676400" cy="419100"/>
          </a:xfrm>
          <a:prstGeom prst="rect">
            <a:avLst/>
          </a:prstGeom>
        </p:spPr>
      </p:pic>
      <p:pic>
        <p:nvPicPr>
          <p:cNvPr id="30" name="Picture 29">
            <a:extLst>
              <a:ext uri="{FF2B5EF4-FFF2-40B4-BE49-F238E27FC236}">
                <a16:creationId xmlns:a16="http://schemas.microsoft.com/office/drawing/2014/main" id="{84E4CD05-EAF3-2143-B19C-58F232A94EB4}"/>
              </a:ext>
            </a:extLst>
          </p:cNvPr>
          <p:cNvPicPr>
            <a:picLocks noChangeAspect="1"/>
          </p:cNvPicPr>
          <p:nvPr/>
        </p:nvPicPr>
        <p:blipFill>
          <a:blip r:embed="rId5"/>
          <a:stretch>
            <a:fillRect/>
          </a:stretch>
        </p:blipFill>
        <p:spPr>
          <a:xfrm>
            <a:off x="741437" y="5928210"/>
            <a:ext cx="1438835" cy="555648"/>
          </a:xfrm>
          <a:prstGeom prst="rect">
            <a:avLst/>
          </a:prstGeom>
        </p:spPr>
      </p:pic>
    </p:spTree>
    <p:extLst>
      <p:ext uri="{BB962C8B-B14F-4D97-AF65-F5344CB8AC3E}">
        <p14:creationId xmlns:p14="http://schemas.microsoft.com/office/powerpoint/2010/main" val="2404006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49000"/>
          </a:schemeClr>
        </a:solid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8929D77-FC73-6E49-89C9-2018E823D9AF}"/>
              </a:ext>
            </a:extLst>
          </p:cNvPr>
          <p:cNvPicPr>
            <a:picLocks noChangeAspect="1"/>
          </p:cNvPicPr>
          <p:nvPr/>
        </p:nvPicPr>
        <p:blipFill>
          <a:blip r:embed="rId3"/>
          <a:stretch>
            <a:fillRect/>
          </a:stretch>
        </p:blipFill>
        <p:spPr>
          <a:xfrm>
            <a:off x="4363654" y="3810398"/>
            <a:ext cx="3464692" cy="2137573"/>
          </a:xfrm>
          <a:prstGeom prst="rect">
            <a:avLst/>
          </a:prstGeom>
        </p:spPr>
      </p:pic>
      <p:sp>
        <p:nvSpPr>
          <p:cNvPr id="4" name="Content Placeholder 2">
            <a:extLst>
              <a:ext uri="{FF2B5EF4-FFF2-40B4-BE49-F238E27FC236}">
                <a16:creationId xmlns:a16="http://schemas.microsoft.com/office/drawing/2014/main" id="{41BF9AC5-D80A-4D21-97B3-30FCF2B1832C}"/>
              </a:ext>
            </a:extLst>
          </p:cNvPr>
          <p:cNvSpPr>
            <a:spLocks noGrp="1"/>
          </p:cNvSpPr>
          <p:nvPr>
            <p:ph idx="1"/>
          </p:nvPr>
        </p:nvSpPr>
        <p:spPr>
          <a:xfrm>
            <a:off x="324319" y="1151851"/>
            <a:ext cx="11365799" cy="2214682"/>
          </a:xfrm>
          <a:noFill/>
        </p:spPr>
        <p:txBody>
          <a:bodyPr>
            <a:normAutofit/>
          </a:bodyPr>
          <a:lstStyle/>
          <a:p>
            <a:pPr marL="0" indent="0" algn="ctr">
              <a:lnSpc>
                <a:spcPct val="100000"/>
              </a:lnSpc>
              <a:buNone/>
            </a:pPr>
            <a:r>
              <a:rPr lang="fr-CA" sz="1800">
                <a:latin typeface="Raleway" panose="020B0503030101060003" pitchFamily="34" charset="0"/>
              </a:rPr>
              <a:t>Des exemples illustrant le </a:t>
            </a:r>
            <a:r>
              <a:rPr lang="fr-CA" sz="2000" b="1">
                <a:solidFill>
                  <a:srgbClr val="DB4140"/>
                </a:solidFill>
                <a:latin typeface="Raleway"/>
              </a:rPr>
              <a:t>rôle complémentaire </a:t>
            </a:r>
            <a:r>
              <a:rPr lang="fr-CA" sz="1800">
                <a:latin typeface="Raleway" panose="020B0503030101060003" pitchFamily="34" charset="0"/>
              </a:rPr>
              <a:t>que peut avoir le milieu communautaire sont d’ailleurs présentés dans des encadrés tout au long du document. De plus, une attention particulière a été accordée au chapitre sur le </a:t>
            </a:r>
            <a:r>
              <a:rPr lang="fr-CA" sz="2000" b="1">
                <a:solidFill>
                  <a:srgbClr val="DB4140"/>
                </a:solidFill>
                <a:latin typeface="Raleway"/>
              </a:rPr>
              <a:t>soutien aux organismes communautaires</a:t>
            </a:r>
            <a:r>
              <a:rPr lang="fr-CA" sz="1800">
                <a:latin typeface="Raleway" panose="020B0503030101060003" pitchFamily="34" charset="0"/>
              </a:rPr>
              <a:t>. </a:t>
            </a:r>
          </a:p>
          <a:p>
            <a:pPr marL="0" indent="0" algn="ctr">
              <a:lnSpc>
                <a:spcPct val="100000"/>
              </a:lnSpc>
              <a:buNone/>
            </a:pPr>
            <a:r>
              <a:rPr lang="fr-CA" sz="1800">
                <a:latin typeface="Raleway" panose="020B0503030101060003" pitchFamily="34" charset="0"/>
              </a:rPr>
              <a:t>Ce chapitre a en effet été bonifié d’un tableau qui vise à rendre compte des </a:t>
            </a:r>
            <a:r>
              <a:rPr lang="fr-CA" sz="2000" b="1">
                <a:solidFill>
                  <a:srgbClr val="DB4140"/>
                </a:solidFill>
                <a:latin typeface="Raleway"/>
              </a:rPr>
              <a:t>différentes</a:t>
            </a:r>
            <a:r>
              <a:rPr lang="fr-CA" sz="1800">
                <a:latin typeface="Raleway" panose="020B0503030101060003" pitchFamily="34" charset="0"/>
              </a:rPr>
              <a:t> </a:t>
            </a:r>
            <a:r>
              <a:rPr lang="fr-CA" sz="2000" b="1">
                <a:solidFill>
                  <a:srgbClr val="DB4140"/>
                </a:solidFill>
                <a:latin typeface="Raleway"/>
              </a:rPr>
              <a:t>facettes de l’action communautaire</a:t>
            </a:r>
            <a:r>
              <a:rPr lang="fr-CA" sz="1800">
                <a:latin typeface="Raleway" panose="020B0503030101060003" pitchFamily="34" charset="0"/>
              </a:rPr>
              <a:t>, que ce soit des services offerts aux tout-petits et à leurs parents ou des actions permettant d’agir sur les conditions de vie des familles.</a:t>
            </a:r>
          </a:p>
        </p:txBody>
      </p:sp>
      <p:grpSp>
        <p:nvGrpSpPr>
          <p:cNvPr id="5" name="Group 4">
            <a:extLst>
              <a:ext uri="{FF2B5EF4-FFF2-40B4-BE49-F238E27FC236}">
                <a16:creationId xmlns:a16="http://schemas.microsoft.com/office/drawing/2014/main" id="{C48CA8AC-36DE-A94C-9FAE-1F9B037B925C}"/>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390DAFA6-0DE9-4A4A-A234-D749F40BFA70}"/>
                </a:ext>
              </a:extLst>
            </p:cNvPr>
            <p:cNvPicPr>
              <a:picLocks noChangeAspect="1"/>
            </p:cNvPicPr>
            <p:nvPr/>
          </p:nvPicPr>
          <p:blipFill>
            <a:blip r:embed="rId4"/>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F1381090-02CA-C145-9474-68ABADFC0D32}"/>
                </a:ext>
              </a:extLst>
            </p:cNvPr>
            <p:cNvSpPr txBox="1"/>
            <p:nvPr/>
          </p:nvSpPr>
          <p:spPr>
            <a:xfrm>
              <a:off x="1618646" y="6391837"/>
              <a:ext cx="43885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dirty="0">
                  <a:ln>
                    <a:noFill/>
                  </a:ln>
                  <a:solidFill>
                    <a:prstClr val="black"/>
                  </a:solidFill>
                  <a:effectLst/>
                  <a:uLnTx/>
                  <a:uFillTx/>
                  <a:latin typeface="Raleway" panose="020B0503030101060003" pitchFamily="34" charset="77"/>
                  <a:ea typeface="+mn-ea"/>
                  <a:cs typeface="Raavi" panose="020B0604020202020204" pitchFamily="34" charset="0"/>
                </a:rPr>
                <a:t>© Fondation Lucie et André Chagnon</a:t>
              </a:r>
            </a:p>
          </p:txBody>
        </p:sp>
      </p:grpSp>
    </p:spTree>
    <p:extLst>
      <p:ext uri="{BB962C8B-B14F-4D97-AF65-F5344CB8AC3E}">
        <p14:creationId xmlns:p14="http://schemas.microsoft.com/office/powerpoint/2010/main" val="1997981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9E966F8-328E-E74F-A505-A24766D23F9B}"/>
              </a:ext>
            </a:extLst>
          </p:cNvPr>
          <p:cNvSpPr>
            <a:spLocks noGrp="1"/>
          </p:cNvSpPr>
          <p:nvPr>
            <p:ph idx="1"/>
          </p:nvPr>
        </p:nvSpPr>
        <p:spPr>
          <a:xfrm>
            <a:off x="1618646" y="1144664"/>
            <a:ext cx="8936466" cy="4351338"/>
          </a:xfrm>
        </p:spPr>
        <p:txBody>
          <a:bodyPr/>
          <a:lstStyle/>
          <a:p>
            <a:pPr marL="0" indent="0">
              <a:buNone/>
            </a:pPr>
            <a:r>
              <a:rPr lang="fr-CA" sz="1800" b="1">
                <a:solidFill>
                  <a:srgbClr val="404040"/>
                </a:solidFill>
                <a:latin typeface="Raleway" panose="020B0003030101060003" pitchFamily="34" charset="0"/>
              </a:rPr>
              <a:t>Une attention a également été portée aux réalités particulières </a:t>
            </a:r>
            <a:br>
              <a:rPr lang="fr-CA" sz="1800" b="1">
                <a:solidFill>
                  <a:srgbClr val="404040"/>
                </a:solidFill>
                <a:latin typeface="Raleway" panose="020B0003030101060003" pitchFamily="34" charset="0"/>
              </a:rPr>
            </a:br>
            <a:r>
              <a:rPr lang="fr-CA" sz="1800" b="1">
                <a:solidFill>
                  <a:srgbClr val="404040"/>
                </a:solidFill>
                <a:latin typeface="Raleway" panose="020B0003030101060003" pitchFamily="34" charset="0"/>
              </a:rPr>
              <a:t>vécues par certains tout-petits. </a:t>
            </a:r>
          </a:p>
          <a:p>
            <a:endParaRPr lang="fr-CA"/>
          </a:p>
          <a:p>
            <a:endParaRPr lang="fr-CA"/>
          </a:p>
        </p:txBody>
      </p:sp>
      <p:grpSp>
        <p:nvGrpSpPr>
          <p:cNvPr id="7" name="Group 6">
            <a:extLst>
              <a:ext uri="{FF2B5EF4-FFF2-40B4-BE49-F238E27FC236}">
                <a16:creationId xmlns:a16="http://schemas.microsoft.com/office/drawing/2014/main" id="{38C09F78-C040-5642-BBFD-C6174FBCB195}"/>
              </a:ext>
            </a:extLst>
          </p:cNvPr>
          <p:cNvGrpSpPr/>
          <p:nvPr/>
        </p:nvGrpSpPr>
        <p:grpSpPr>
          <a:xfrm>
            <a:off x="1618646" y="6226413"/>
            <a:ext cx="8936465" cy="411645"/>
            <a:chOff x="1618646" y="6226413"/>
            <a:chExt cx="8936465" cy="411645"/>
          </a:xfrm>
        </p:grpSpPr>
        <p:pic>
          <p:nvPicPr>
            <p:cNvPr id="5" name="Picture 4">
              <a:extLst>
                <a:ext uri="{FF2B5EF4-FFF2-40B4-BE49-F238E27FC236}">
                  <a16:creationId xmlns:a16="http://schemas.microsoft.com/office/drawing/2014/main" id="{8255A517-DE8B-B74A-9B84-09524CC27E6A}"/>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6" name="TextBox 5">
              <a:extLst>
                <a:ext uri="{FF2B5EF4-FFF2-40B4-BE49-F238E27FC236}">
                  <a16:creationId xmlns:a16="http://schemas.microsoft.com/office/drawing/2014/main" id="{5A2D8DB6-8568-3741-BC2A-D3A7C9E79AA8}"/>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grpSp>
        <p:nvGrpSpPr>
          <p:cNvPr id="17" name="Group 16">
            <a:extLst>
              <a:ext uri="{FF2B5EF4-FFF2-40B4-BE49-F238E27FC236}">
                <a16:creationId xmlns:a16="http://schemas.microsoft.com/office/drawing/2014/main" id="{560547E6-AFAB-2149-9112-3053BD0EAE81}"/>
              </a:ext>
            </a:extLst>
          </p:cNvPr>
          <p:cNvGrpSpPr/>
          <p:nvPr/>
        </p:nvGrpSpPr>
        <p:grpSpPr>
          <a:xfrm>
            <a:off x="1705441" y="2026475"/>
            <a:ext cx="3855309" cy="3686861"/>
            <a:chOff x="1705441" y="1656084"/>
            <a:chExt cx="3855309" cy="3686861"/>
          </a:xfrm>
        </p:grpSpPr>
        <p:sp>
          <p:nvSpPr>
            <p:cNvPr id="8" name="Round Same Side Corner Rectangle 7">
              <a:extLst>
                <a:ext uri="{FF2B5EF4-FFF2-40B4-BE49-F238E27FC236}">
                  <a16:creationId xmlns:a16="http://schemas.microsoft.com/office/drawing/2014/main" id="{B0C3F917-A372-F944-9D61-990FE65D431C}"/>
                </a:ext>
              </a:extLst>
            </p:cNvPr>
            <p:cNvSpPr/>
            <p:nvPr/>
          </p:nvSpPr>
          <p:spPr>
            <a:xfrm rot="10800000">
              <a:off x="1705441" y="2146665"/>
              <a:ext cx="3855309" cy="3196280"/>
            </a:xfrm>
            <a:prstGeom prst="round2SameRect">
              <a:avLst/>
            </a:prstGeom>
            <a:solidFill>
              <a:srgbClr val="CD4C4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extBox 9">
              <a:extLst>
                <a:ext uri="{FF2B5EF4-FFF2-40B4-BE49-F238E27FC236}">
                  <a16:creationId xmlns:a16="http://schemas.microsoft.com/office/drawing/2014/main" id="{EC2D402D-9250-F74E-8D16-A7F06AB632F2}"/>
                </a:ext>
              </a:extLst>
            </p:cNvPr>
            <p:cNvSpPr txBox="1"/>
            <p:nvPr/>
          </p:nvSpPr>
          <p:spPr>
            <a:xfrm>
              <a:off x="1911386" y="2706914"/>
              <a:ext cx="3443418" cy="2585323"/>
            </a:xfrm>
            <a:prstGeom prst="rect">
              <a:avLst/>
            </a:prstGeom>
            <a:noFill/>
          </p:spPr>
          <p:txBody>
            <a:bodyPr wrap="square" rtlCol="0">
              <a:spAutoFit/>
            </a:bodyPr>
            <a:lstStyle/>
            <a:p>
              <a:pPr algn="ctr"/>
              <a:r>
                <a:rPr lang="fr-CA" sz="1600" b="1" dirty="0">
                  <a:solidFill>
                    <a:srgbClr val="DB4140"/>
                  </a:solidFill>
                  <a:latin typeface="Raleway" panose="020B0003030101060003" pitchFamily="34" charset="0"/>
                </a:rPr>
                <a:t>LES TOUT-PETITS ISSUS </a:t>
              </a:r>
              <a:br>
                <a:rPr lang="fr-CA" sz="1600" b="1">
                  <a:solidFill>
                    <a:srgbClr val="DB4140"/>
                  </a:solidFill>
                  <a:latin typeface="Raleway" panose="020B0003030101060003" pitchFamily="34" charset="0"/>
                </a:rPr>
              </a:br>
              <a:r>
                <a:rPr lang="fr-CA" sz="1600" b="1" dirty="0">
                  <a:solidFill>
                    <a:srgbClr val="DB4140"/>
                  </a:solidFill>
                  <a:latin typeface="Raleway" panose="020B0003030101060003" pitchFamily="34" charset="0"/>
                </a:rPr>
                <a:t>DE L’IMMIGRATION</a:t>
              </a:r>
            </a:p>
            <a:p>
              <a:pPr algn="ctr"/>
              <a:endParaRPr lang="fr-CA" sz="1600" b="1">
                <a:solidFill>
                  <a:srgbClr val="DB4140"/>
                </a:solidFill>
                <a:latin typeface="Raleway" panose="020B0003030101060003" pitchFamily="34" charset="0"/>
              </a:endParaRPr>
            </a:p>
            <a:p>
              <a:pPr algn="ctr"/>
              <a:r>
                <a:rPr lang="fr-CA" sz="1600" dirty="0">
                  <a:solidFill>
                    <a:srgbClr val="DB4140"/>
                  </a:solidFill>
                  <a:latin typeface="Raleway Medium" panose="020B0003030101060003" pitchFamily="34" charset="0"/>
                </a:rPr>
                <a:t>Lorsque la documentation le permettait, des encadrés comme celui-ci ont été consacrés aux réalités et aux politiques propres aux tout-petits issus de l’immigration au Québec. </a:t>
              </a:r>
            </a:p>
            <a:p>
              <a:endParaRPr lang="fr-CA"/>
            </a:p>
          </p:txBody>
        </p:sp>
        <p:pic>
          <p:nvPicPr>
            <p:cNvPr id="13" name="Picture 12" descr="Icon&#10;&#10;Description automatically generated">
              <a:extLst>
                <a:ext uri="{FF2B5EF4-FFF2-40B4-BE49-F238E27FC236}">
                  <a16:creationId xmlns:a16="http://schemas.microsoft.com/office/drawing/2014/main" id="{EC7BDFD6-F721-E047-BA08-E9C9954A7229}"/>
                </a:ext>
              </a:extLst>
            </p:cNvPr>
            <p:cNvPicPr>
              <a:picLocks noChangeAspect="1"/>
            </p:cNvPicPr>
            <p:nvPr/>
          </p:nvPicPr>
          <p:blipFill>
            <a:blip r:embed="rId4"/>
            <a:stretch>
              <a:fillRect/>
            </a:stretch>
          </p:blipFill>
          <p:spPr>
            <a:xfrm>
              <a:off x="3315595" y="1656084"/>
              <a:ext cx="635000" cy="876300"/>
            </a:xfrm>
            <a:prstGeom prst="rect">
              <a:avLst/>
            </a:prstGeom>
          </p:spPr>
        </p:pic>
      </p:grpSp>
      <p:grpSp>
        <p:nvGrpSpPr>
          <p:cNvPr id="16" name="Group 15">
            <a:extLst>
              <a:ext uri="{FF2B5EF4-FFF2-40B4-BE49-F238E27FC236}">
                <a16:creationId xmlns:a16="http://schemas.microsoft.com/office/drawing/2014/main" id="{39248F50-F7A7-2943-9A29-A5B26561495A}"/>
              </a:ext>
            </a:extLst>
          </p:cNvPr>
          <p:cNvGrpSpPr/>
          <p:nvPr/>
        </p:nvGrpSpPr>
        <p:grpSpPr>
          <a:xfrm>
            <a:off x="5772150" y="2079121"/>
            <a:ext cx="3855310" cy="3627260"/>
            <a:chOff x="5772150" y="1708730"/>
            <a:chExt cx="3855310" cy="3627260"/>
          </a:xfrm>
        </p:grpSpPr>
        <p:sp>
          <p:nvSpPr>
            <p:cNvPr id="9" name="Round Same Side Corner Rectangle 8">
              <a:extLst>
                <a:ext uri="{FF2B5EF4-FFF2-40B4-BE49-F238E27FC236}">
                  <a16:creationId xmlns:a16="http://schemas.microsoft.com/office/drawing/2014/main" id="{63C93EFD-51C5-9A47-9C23-B42F769C394B}"/>
                </a:ext>
              </a:extLst>
            </p:cNvPr>
            <p:cNvSpPr/>
            <p:nvPr/>
          </p:nvSpPr>
          <p:spPr>
            <a:xfrm rot="10800000">
              <a:off x="5772150" y="2139710"/>
              <a:ext cx="3855310" cy="3196280"/>
            </a:xfrm>
            <a:prstGeom prst="round2SameRect">
              <a:avLst/>
            </a:prstGeom>
            <a:solidFill>
              <a:srgbClr val="CD4C47">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extBox 10">
              <a:extLst>
                <a:ext uri="{FF2B5EF4-FFF2-40B4-BE49-F238E27FC236}">
                  <a16:creationId xmlns:a16="http://schemas.microsoft.com/office/drawing/2014/main" id="{3FD7DA3B-B29F-A648-9DDD-8E0BD79E0D97}"/>
                </a:ext>
              </a:extLst>
            </p:cNvPr>
            <p:cNvSpPr txBox="1"/>
            <p:nvPr/>
          </p:nvSpPr>
          <p:spPr>
            <a:xfrm>
              <a:off x="6007219" y="2719012"/>
              <a:ext cx="3443418" cy="2585323"/>
            </a:xfrm>
            <a:prstGeom prst="rect">
              <a:avLst/>
            </a:prstGeom>
            <a:noFill/>
          </p:spPr>
          <p:txBody>
            <a:bodyPr wrap="square" rtlCol="0">
              <a:spAutoFit/>
            </a:bodyPr>
            <a:lstStyle/>
            <a:p>
              <a:pPr algn="ctr"/>
              <a:r>
                <a:rPr lang="fr-CA" sz="1600" b="1" dirty="0">
                  <a:solidFill>
                    <a:srgbClr val="DB4140"/>
                  </a:solidFill>
                  <a:latin typeface="Raleway" panose="020B0003030101060003" pitchFamily="34" charset="0"/>
                </a:rPr>
                <a:t>LES TOUT-PETITS AYANT DES BESOINS PARTICULIERS</a:t>
              </a:r>
            </a:p>
            <a:p>
              <a:pPr algn="ctr"/>
              <a:endParaRPr lang="fr-CA" sz="1600" b="1">
                <a:solidFill>
                  <a:srgbClr val="DB4140"/>
                </a:solidFill>
                <a:latin typeface="Raleway" panose="020B0003030101060003" pitchFamily="34" charset="0"/>
              </a:endParaRPr>
            </a:p>
            <a:p>
              <a:pPr algn="ctr"/>
              <a:r>
                <a:rPr lang="fr-CA" sz="1600" dirty="0">
                  <a:solidFill>
                    <a:srgbClr val="DB4140"/>
                  </a:solidFill>
                  <a:latin typeface="Raleway Medium" panose="020B0003030101060003" pitchFamily="34" charset="0"/>
                </a:rPr>
                <a:t>Des encadrés comme celui-ci </a:t>
              </a:r>
              <a:br>
                <a:rPr lang="fr-CA" sz="1600">
                  <a:solidFill>
                    <a:srgbClr val="DB4140"/>
                  </a:solidFill>
                  <a:latin typeface="Raleway Medium" panose="020B0003030101060003" pitchFamily="34" charset="0"/>
                </a:rPr>
              </a:br>
              <a:r>
                <a:rPr lang="fr-CA" sz="1600" dirty="0">
                  <a:solidFill>
                    <a:srgbClr val="DB4140"/>
                  </a:solidFill>
                  <a:latin typeface="Raleway Medium" panose="020B0003030101060003" pitchFamily="34" charset="0"/>
                </a:rPr>
                <a:t>ont été disposés tout au long </a:t>
              </a:r>
              <a:br>
                <a:rPr lang="fr-CA" sz="1600">
                  <a:solidFill>
                    <a:srgbClr val="DB4140"/>
                  </a:solidFill>
                  <a:latin typeface="Raleway Medium" panose="020B0003030101060003" pitchFamily="34" charset="0"/>
                </a:rPr>
              </a:br>
              <a:r>
                <a:rPr lang="fr-CA" sz="1600" dirty="0">
                  <a:solidFill>
                    <a:srgbClr val="DB4140"/>
                  </a:solidFill>
                  <a:latin typeface="Raleway Medium" panose="020B0003030101060003" pitchFamily="34" charset="0"/>
                </a:rPr>
                <a:t>du rapport pour aborder des politiques et réalités propres aux tout-petits ayant des besoins particuliers.</a:t>
              </a:r>
            </a:p>
            <a:p>
              <a:endParaRPr lang="fr-CA"/>
            </a:p>
          </p:txBody>
        </p:sp>
        <p:pic>
          <p:nvPicPr>
            <p:cNvPr id="15" name="Picture 14" descr="Icon&#10;&#10;Description automatically generated">
              <a:extLst>
                <a:ext uri="{FF2B5EF4-FFF2-40B4-BE49-F238E27FC236}">
                  <a16:creationId xmlns:a16="http://schemas.microsoft.com/office/drawing/2014/main" id="{6E8FB6FF-AB66-1D4C-88A5-45F9219E76E5}"/>
                </a:ext>
              </a:extLst>
            </p:cNvPr>
            <p:cNvPicPr>
              <a:picLocks noChangeAspect="1"/>
            </p:cNvPicPr>
            <p:nvPr/>
          </p:nvPicPr>
          <p:blipFill>
            <a:blip r:embed="rId5"/>
            <a:stretch>
              <a:fillRect/>
            </a:stretch>
          </p:blipFill>
          <p:spPr>
            <a:xfrm>
              <a:off x="7199528" y="1708730"/>
              <a:ext cx="867728" cy="867728"/>
            </a:xfrm>
            <a:prstGeom prst="rect">
              <a:avLst/>
            </a:prstGeom>
          </p:spPr>
        </p:pic>
      </p:grpSp>
    </p:spTree>
    <p:extLst>
      <p:ext uri="{BB962C8B-B14F-4D97-AF65-F5344CB8AC3E}">
        <p14:creationId xmlns:p14="http://schemas.microsoft.com/office/powerpoint/2010/main" val="2557107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1365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EE270B-27C0-8C47-872B-D8CBBAB78D5E}"/>
              </a:ext>
            </a:extLst>
          </p:cNvPr>
          <p:cNvSpPr>
            <a:spLocks noGrp="1"/>
          </p:cNvSpPr>
          <p:nvPr>
            <p:ph type="title"/>
          </p:nvPr>
        </p:nvSpPr>
        <p:spPr>
          <a:xfrm>
            <a:off x="1703389" y="1200061"/>
            <a:ext cx="8831402" cy="1325563"/>
          </a:xfrm>
        </p:spPr>
        <p:txBody>
          <a:bodyPr>
            <a:normAutofit/>
          </a:bodyPr>
          <a:lstStyle/>
          <a:p>
            <a:pPr algn="ctr"/>
            <a:r>
              <a:rPr lang="fr-CA" sz="3600" b="1">
                <a:solidFill>
                  <a:schemeClr val="bg1"/>
                </a:solidFill>
                <a:latin typeface="Raleway" panose="020B0003030101060003" pitchFamily="34" charset="0"/>
              </a:rPr>
              <a:t>Les tout-petits des </a:t>
            </a:r>
            <a:br>
              <a:rPr lang="fr-CA" sz="3600" b="1">
                <a:solidFill>
                  <a:schemeClr val="bg1"/>
                </a:solidFill>
                <a:latin typeface="Raleway" panose="020B0003030101060003" pitchFamily="34" charset="0"/>
              </a:rPr>
            </a:br>
            <a:r>
              <a:rPr lang="fr-CA" sz="3600" b="1">
                <a:solidFill>
                  <a:schemeClr val="bg1"/>
                </a:solidFill>
                <a:latin typeface="Raleway" panose="020B0003030101060003" pitchFamily="34" charset="0"/>
              </a:rPr>
              <a:t>Premiers Peuples au Québec</a:t>
            </a:r>
          </a:p>
        </p:txBody>
      </p:sp>
      <p:sp>
        <p:nvSpPr>
          <p:cNvPr id="5" name="Content Placeholder 2">
            <a:extLst>
              <a:ext uri="{FF2B5EF4-FFF2-40B4-BE49-F238E27FC236}">
                <a16:creationId xmlns:a16="http://schemas.microsoft.com/office/drawing/2014/main" id="{F61BBF14-5D53-BC49-B249-E45ADAD395AA}"/>
              </a:ext>
            </a:extLst>
          </p:cNvPr>
          <p:cNvSpPr>
            <a:spLocks noGrp="1"/>
          </p:cNvSpPr>
          <p:nvPr>
            <p:ph idx="1"/>
          </p:nvPr>
        </p:nvSpPr>
        <p:spPr>
          <a:xfrm>
            <a:off x="1611940" y="2630081"/>
            <a:ext cx="8922849" cy="3583407"/>
          </a:xfrm>
        </p:spPr>
        <p:txBody>
          <a:bodyPr>
            <a:noAutofit/>
          </a:bodyPr>
          <a:lstStyle/>
          <a:p>
            <a:pPr>
              <a:lnSpc>
                <a:spcPct val="100000"/>
              </a:lnSpc>
            </a:pPr>
            <a:r>
              <a:rPr lang="fr-CA" sz="1600" dirty="0">
                <a:solidFill>
                  <a:schemeClr val="bg1"/>
                </a:solidFill>
                <a:latin typeface="Raleway Medium" panose="020B0003030101060003" pitchFamily="34" charset="0"/>
              </a:rPr>
              <a:t>Le Portrait comporte un chapitre consacré aux tout-petits des Premiers Peuples.</a:t>
            </a:r>
          </a:p>
          <a:p>
            <a:pPr>
              <a:lnSpc>
                <a:spcPct val="100000"/>
              </a:lnSpc>
            </a:pPr>
            <a:r>
              <a:rPr lang="fr-CA" sz="1600" dirty="0">
                <a:solidFill>
                  <a:schemeClr val="bg1"/>
                </a:solidFill>
                <a:latin typeface="Raleway Medium" panose="020B0003030101060003" pitchFamily="34" charset="0"/>
              </a:rPr>
              <a:t>Notre collaboration avec la Commission de la santé et des services sociaux des Premières Nations du Québec et du Labrador (CSSSPNQL) et avec le Regroupement des centres d’amitié autochtones du Québec (RCAAQ) nous a permis de rassembler un certain nombre d’informations que nous avons le plaisir de partager avec vous ici.</a:t>
            </a:r>
          </a:p>
          <a:p>
            <a:pPr>
              <a:lnSpc>
                <a:spcPct val="100000"/>
              </a:lnSpc>
            </a:pPr>
            <a:r>
              <a:rPr lang="fr-CA" sz="1600" dirty="0">
                <a:solidFill>
                  <a:schemeClr val="bg1"/>
                </a:solidFill>
                <a:latin typeface="Raleway Medium" panose="020B0003030101060003" pitchFamily="34" charset="0"/>
              </a:rPr>
              <a:t>Cette section du Portrait se penche d’abord sur la réalité de deux groupes spécifiques: les tout-petits des premières Nations qui vivent dans leur communauté et les tout-petits autochtones qui vivent en milieu urbain. Cette section aborde ensuite les grandes politiques publiques en place, communes à l’ensemble des enfants des Premiers Peuples.</a:t>
            </a:r>
          </a:p>
        </p:txBody>
      </p:sp>
      <p:grpSp>
        <p:nvGrpSpPr>
          <p:cNvPr id="12" name="Group 11">
            <a:extLst>
              <a:ext uri="{FF2B5EF4-FFF2-40B4-BE49-F238E27FC236}">
                <a16:creationId xmlns:a16="http://schemas.microsoft.com/office/drawing/2014/main" id="{21BA13D5-F355-DE4F-BF7B-82A32BAFB756}"/>
              </a:ext>
            </a:extLst>
          </p:cNvPr>
          <p:cNvGrpSpPr/>
          <p:nvPr/>
        </p:nvGrpSpPr>
        <p:grpSpPr>
          <a:xfrm>
            <a:off x="1618646" y="6218958"/>
            <a:ext cx="8936464" cy="419100"/>
            <a:chOff x="1618646" y="6218958"/>
            <a:chExt cx="8936464" cy="419100"/>
          </a:xfrm>
        </p:grpSpPr>
        <p:sp>
          <p:nvSpPr>
            <p:cNvPr id="13" name="TextBox 12">
              <a:extLst>
                <a:ext uri="{FF2B5EF4-FFF2-40B4-BE49-F238E27FC236}">
                  <a16:creationId xmlns:a16="http://schemas.microsoft.com/office/drawing/2014/main" id="{A560A229-2F41-4941-B765-F5814A3EED4D}"/>
                </a:ext>
              </a:extLst>
            </p:cNvPr>
            <p:cNvSpPr txBox="1"/>
            <p:nvPr/>
          </p:nvSpPr>
          <p:spPr>
            <a:xfrm>
              <a:off x="1618646" y="6391837"/>
              <a:ext cx="4388573" cy="246221"/>
            </a:xfrm>
            <a:prstGeom prst="rect">
              <a:avLst/>
            </a:prstGeom>
            <a:noFill/>
          </p:spPr>
          <p:txBody>
            <a:bodyPr wrap="square" rtlCol="0">
              <a:spAutoFit/>
            </a:bodyPr>
            <a:lstStyle/>
            <a:p>
              <a:r>
                <a:rPr lang="fr-CA" sz="1000" b="1" dirty="0">
                  <a:solidFill>
                    <a:schemeClr val="bg1"/>
                  </a:solidFill>
                  <a:latin typeface="Raleway" panose="020B0503030101060003" pitchFamily="34" charset="77"/>
                  <a:cs typeface="Raavi" panose="020B0604020202020204" pitchFamily="34" charset="0"/>
                </a:rPr>
                <a:t>© Fondation Lucie et André Chagnon</a:t>
              </a:r>
            </a:p>
          </p:txBody>
        </p:sp>
        <p:pic>
          <p:nvPicPr>
            <p:cNvPr id="14" name="Picture 13">
              <a:extLst>
                <a:ext uri="{FF2B5EF4-FFF2-40B4-BE49-F238E27FC236}">
                  <a16:creationId xmlns:a16="http://schemas.microsoft.com/office/drawing/2014/main" id="{AAE05051-6629-7C41-96D1-0C5A69865795}"/>
                </a:ext>
              </a:extLst>
            </p:cNvPr>
            <p:cNvPicPr>
              <a:picLocks noChangeAspect="1"/>
            </p:cNvPicPr>
            <p:nvPr/>
          </p:nvPicPr>
          <p:blipFill>
            <a:blip r:embed="rId3"/>
            <a:stretch>
              <a:fillRect/>
            </a:stretch>
          </p:blipFill>
          <p:spPr>
            <a:xfrm>
              <a:off x="9161754" y="6218958"/>
              <a:ext cx="1393356" cy="348339"/>
            </a:xfrm>
            <a:prstGeom prst="rect">
              <a:avLst/>
            </a:prstGeom>
          </p:spPr>
        </p:pic>
      </p:grpSp>
      <p:grpSp>
        <p:nvGrpSpPr>
          <p:cNvPr id="17" name="Group 16">
            <a:extLst>
              <a:ext uri="{FF2B5EF4-FFF2-40B4-BE49-F238E27FC236}">
                <a16:creationId xmlns:a16="http://schemas.microsoft.com/office/drawing/2014/main" id="{3B2A531D-18B7-A243-AAED-F7DBAA6E5F9A}"/>
              </a:ext>
            </a:extLst>
          </p:cNvPr>
          <p:cNvGrpSpPr/>
          <p:nvPr/>
        </p:nvGrpSpPr>
        <p:grpSpPr>
          <a:xfrm>
            <a:off x="5690870" y="335280"/>
            <a:ext cx="901700" cy="873760"/>
            <a:chOff x="5690870" y="335280"/>
            <a:chExt cx="901700" cy="873760"/>
          </a:xfrm>
        </p:grpSpPr>
        <p:sp>
          <p:nvSpPr>
            <p:cNvPr id="15" name="Rectangle 14">
              <a:extLst>
                <a:ext uri="{FF2B5EF4-FFF2-40B4-BE49-F238E27FC236}">
                  <a16:creationId xmlns:a16="http://schemas.microsoft.com/office/drawing/2014/main" id="{E088CFCF-596D-374E-915E-DE2273038D9A}"/>
                </a:ext>
              </a:extLst>
            </p:cNvPr>
            <p:cNvSpPr/>
            <p:nvPr/>
          </p:nvSpPr>
          <p:spPr>
            <a:xfrm>
              <a:off x="5776595" y="335280"/>
              <a:ext cx="730250" cy="873760"/>
            </a:xfrm>
            <a:prstGeom prst="rect">
              <a:avLst/>
            </a:prstGeom>
            <a:solidFill>
              <a:srgbClr val="913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Picture 9" descr="Icon&#10;&#10;Description automatically generated">
              <a:extLst>
                <a:ext uri="{FF2B5EF4-FFF2-40B4-BE49-F238E27FC236}">
                  <a16:creationId xmlns:a16="http://schemas.microsoft.com/office/drawing/2014/main" id="{45B03E0A-CBF9-F340-BCD7-3B63928D40BC}"/>
                </a:ext>
              </a:extLst>
            </p:cNvPr>
            <p:cNvPicPr>
              <a:picLocks noChangeAspect="1"/>
            </p:cNvPicPr>
            <p:nvPr/>
          </p:nvPicPr>
          <p:blipFill>
            <a:blip r:embed="rId4"/>
            <a:stretch>
              <a:fillRect/>
            </a:stretch>
          </p:blipFill>
          <p:spPr>
            <a:xfrm>
              <a:off x="5690870" y="535940"/>
              <a:ext cx="901700" cy="533400"/>
            </a:xfrm>
            <a:prstGeom prst="rect">
              <a:avLst/>
            </a:prstGeom>
          </p:spPr>
        </p:pic>
      </p:grpSp>
      <p:cxnSp>
        <p:nvCxnSpPr>
          <p:cNvPr id="3" name="Straight Connector 2">
            <a:extLst>
              <a:ext uri="{FF2B5EF4-FFF2-40B4-BE49-F238E27FC236}">
                <a16:creationId xmlns:a16="http://schemas.microsoft.com/office/drawing/2014/main" id="{BA188E39-AE58-E347-82F6-DF2CDB6A1A60}"/>
              </a:ext>
            </a:extLst>
          </p:cNvPr>
          <p:cNvCxnSpPr>
            <a:cxnSpLocks/>
            <a:stCxn id="10" idx="1"/>
          </p:cNvCxnSpPr>
          <p:nvPr/>
        </p:nvCxnSpPr>
        <p:spPr>
          <a:xfrm flipH="1" flipV="1">
            <a:off x="1703388" y="797170"/>
            <a:ext cx="3987482" cy="5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6A51116-A5B1-E946-ABF9-6AF03576B746}"/>
              </a:ext>
            </a:extLst>
          </p:cNvPr>
          <p:cNvCxnSpPr>
            <a:cxnSpLocks/>
          </p:cNvCxnSpPr>
          <p:nvPr/>
        </p:nvCxnSpPr>
        <p:spPr>
          <a:xfrm flipH="1" flipV="1">
            <a:off x="6547307" y="799905"/>
            <a:ext cx="3987482" cy="5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348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416F947-DECC-4A95-9B5F-F93CAEFB3A62}"/>
              </a:ext>
            </a:extLst>
          </p:cNvPr>
          <p:cNvPicPr>
            <a:picLocks noChangeAspect="1"/>
          </p:cNvPicPr>
          <p:nvPr/>
        </p:nvPicPr>
        <p:blipFill>
          <a:blip r:embed="rId3"/>
          <a:stretch>
            <a:fillRect/>
          </a:stretch>
        </p:blipFill>
        <p:spPr>
          <a:xfrm>
            <a:off x="2071348" y="1570143"/>
            <a:ext cx="8049297" cy="4646559"/>
          </a:xfrm>
          <a:prstGeom prst="rect">
            <a:avLst/>
          </a:prstGeom>
        </p:spPr>
      </p:pic>
      <p:sp>
        <p:nvSpPr>
          <p:cNvPr id="8" name="Content Placeholder 2">
            <a:extLst>
              <a:ext uri="{FF2B5EF4-FFF2-40B4-BE49-F238E27FC236}">
                <a16:creationId xmlns:a16="http://schemas.microsoft.com/office/drawing/2014/main" id="{B0E69594-620A-411A-BAAE-9AAD8F67195C}"/>
              </a:ext>
            </a:extLst>
          </p:cNvPr>
          <p:cNvSpPr>
            <a:spLocks noGrp="1"/>
          </p:cNvSpPr>
          <p:nvPr>
            <p:ph idx="1"/>
          </p:nvPr>
        </p:nvSpPr>
        <p:spPr>
          <a:xfrm>
            <a:off x="297032" y="824752"/>
            <a:ext cx="11597927" cy="2214682"/>
          </a:xfrm>
          <a:noFill/>
        </p:spPr>
        <p:txBody>
          <a:bodyPr>
            <a:normAutofit/>
          </a:bodyPr>
          <a:lstStyle/>
          <a:p>
            <a:pPr marL="0" indent="0" algn="ctr">
              <a:lnSpc>
                <a:spcPct val="100000"/>
              </a:lnSpc>
              <a:buNone/>
            </a:pPr>
            <a:r>
              <a:rPr lang="fr-CA" sz="1800">
                <a:latin typeface="Raleway" panose="020B0503030101060003" pitchFamily="34" charset="0"/>
              </a:rPr>
              <a:t>Des </a:t>
            </a:r>
            <a:r>
              <a:rPr lang="fr-CA" sz="2000" b="1">
                <a:solidFill>
                  <a:srgbClr val="DB4140"/>
                </a:solidFill>
                <a:latin typeface="Raleway"/>
              </a:rPr>
              <a:t>encadrés comme celui-ci </a:t>
            </a:r>
            <a:r>
              <a:rPr lang="fr-CA" sz="1800">
                <a:latin typeface="Raleway" panose="020B0503030101060003" pitchFamily="34" charset="0"/>
              </a:rPr>
              <a:t>ont été ajoutés à quelques endroits, pour tenir compte, lorsque les données nous le permettaient, du contexte de pandémie dans lequel nous sommes plongés depuis un an.</a:t>
            </a:r>
          </a:p>
        </p:txBody>
      </p:sp>
    </p:spTree>
    <p:extLst>
      <p:ext uri="{BB962C8B-B14F-4D97-AF65-F5344CB8AC3E}">
        <p14:creationId xmlns:p14="http://schemas.microsoft.com/office/powerpoint/2010/main" val="2165777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67EA3A-A9C7-E74E-AECB-E0032F436A67}"/>
              </a:ext>
            </a:extLst>
          </p:cNvPr>
          <p:cNvPicPr>
            <a:picLocks noChangeAspect="1"/>
          </p:cNvPicPr>
          <p:nvPr/>
        </p:nvPicPr>
        <p:blipFill>
          <a:blip r:embed="rId2"/>
          <a:srcRect l="15568" r="15568"/>
          <a:stretch/>
        </p:blipFill>
        <p:spPr>
          <a:xfrm flipH="1">
            <a:off x="5710008" y="-8879"/>
            <a:ext cx="6481991" cy="6866877"/>
          </a:xfrm>
          <a:prstGeom prst="rect">
            <a:avLst/>
          </a:prstGeom>
        </p:spPr>
      </p:pic>
      <p:grpSp>
        <p:nvGrpSpPr>
          <p:cNvPr id="5" name="Group 4">
            <a:extLst>
              <a:ext uri="{FF2B5EF4-FFF2-40B4-BE49-F238E27FC236}">
                <a16:creationId xmlns:a16="http://schemas.microsoft.com/office/drawing/2014/main" id="{4FA7419E-AAA2-6144-86A9-3DB90A3366B4}"/>
              </a:ext>
            </a:extLst>
          </p:cNvPr>
          <p:cNvGrpSpPr/>
          <p:nvPr/>
        </p:nvGrpSpPr>
        <p:grpSpPr>
          <a:xfrm>
            <a:off x="0" y="0"/>
            <a:ext cx="6196147" cy="6866877"/>
            <a:chOff x="-953084" y="86626"/>
            <a:chExt cx="6196147" cy="6866877"/>
          </a:xfrm>
        </p:grpSpPr>
        <p:sp>
          <p:nvSpPr>
            <p:cNvPr id="6" name="Rectangle 5">
              <a:extLst>
                <a:ext uri="{FF2B5EF4-FFF2-40B4-BE49-F238E27FC236}">
                  <a16:creationId xmlns:a16="http://schemas.microsoft.com/office/drawing/2014/main" id="{55729334-509D-BC4C-95CA-49EC046B95CB}"/>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7B460B2C-81A7-1749-AAB7-69FABE3400D3}"/>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FF05D54-332E-644E-B518-EF27015B7FBE}"/>
              </a:ext>
            </a:extLst>
          </p:cNvPr>
          <p:cNvSpPr txBox="1"/>
          <p:nvPr/>
        </p:nvSpPr>
        <p:spPr>
          <a:xfrm>
            <a:off x="-2" y="2674978"/>
            <a:ext cx="5784727" cy="1200329"/>
          </a:xfrm>
          <a:prstGeom prst="rect">
            <a:avLst/>
          </a:prstGeom>
          <a:noFill/>
        </p:spPr>
        <p:txBody>
          <a:bodyPr wrap="square" rtlCol="0">
            <a:spAutoFit/>
          </a:bodyPr>
          <a:lstStyle/>
          <a:p>
            <a:pPr algn="ctr"/>
            <a:r>
              <a:rPr lang="fr-CA" sz="3600">
                <a:solidFill>
                  <a:schemeClr val="bg1"/>
                </a:solidFill>
                <a:latin typeface="RALEWAY EXTRABOLD" panose="020B0003030101060003" pitchFamily="34" charset="0"/>
              </a:rPr>
              <a:t>LES FAITS </a:t>
            </a:r>
            <a:br>
              <a:rPr lang="fr-CA" sz="3600">
                <a:solidFill>
                  <a:schemeClr val="bg1"/>
                </a:solidFill>
                <a:latin typeface="RALEWAY EXTRABOLD" panose="020B0003030101060003" pitchFamily="34" charset="0"/>
              </a:rPr>
            </a:br>
            <a:r>
              <a:rPr lang="fr-CA" sz="3600">
                <a:solidFill>
                  <a:schemeClr val="bg1"/>
                </a:solidFill>
                <a:latin typeface="RALEWAY EXTRABOLD" panose="020B0003030101060003" pitchFamily="34" charset="0"/>
              </a:rPr>
              <a:t>SAILLANTS</a:t>
            </a:r>
          </a:p>
        </p:txBody>
      </p:sp>
    </p:spTree>
    <p:extLst>
      <p:ext uri="{BB962C8B-B14F-4D97-AF65-F5344CB8AC3E}">
        <p14:creationId xmlns:p14="http://schemas.microsoft.com/office/powerpoint/2010/main" val="3916230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564852-0AAE-2644-9087-6F7C137B336B}"/>
              </a:ext>
            </a:extLst>
          </p:cNvPr>
          <p:cNvSpPr>
            <a:spLocks noGrp="1"/>
          </p:cNvSpPr>
          <p:nvPr>
            <p:ph type="title"/>
          </p:nvPr>
        </p:nvSpPr>
        <p:spPr>
          <a:xfrm>
            <a:off x="1597380" y="369339"/>
            <a:ext cx="8936465" cy="1325563"/>
          </a:xfrm>
        </p:spPr>
        <p:txBody>
          <a:bodyPr>
            <a:normAutofit/>
          </a:bodyPr>
          <a:lstStyle/>
          <a:p>
            <a:r>
              <a:rPr lang="fr-CA" sz="3600" b="1" dirty="0">
                <a:solidFill>
                  <a:srgbClr val="404040"/>
                </a:solidFill>
                <a:latin typeface="Raleway"/>
              </a:rPr>
              <a:t>Les différents types </a:t>
            </a:r>
            <a:br>
              <a:rPr lang="fr-CA" sz="3600" b="1" dirty="0">
                <a:latin typeface="Raleway" panose="020B0003030101060003" pitchFamily="34" charset="0"/>
              </a:rPr>
            </a:br>
            <a:r>
              <a:rPr lang="fr-CA" sz="3600" b="1" dirty="0">
                <a:solidFill>
                  <a:srgbClr val="404040"/>
                </a:solidFill>
                <a:latin typeface="Raleway"/>
              </a:rPr>
              <a:t>de politiques au Québec</a:t>
            </a:r>
            <a:endParaRPr lang="fr-CA" sz="3600" b="1" dirty="0">
              <a:solidFill>
                <a:srgbClr val="404040"/>
              </a:solidFill>
              <a:latin typeface="Raleway" panose="020B0003030101060003" pitchFamily="34" charset="0"/>
            </a:endParaRPr>
          </a:p>
        </p:txBody>
      </p:sp>
      <p:grpSp>
        <p:nvGrpSpPr>
          <p:cNvPr id="11" name="Group 10">
            <a:extLst>
              <a:ext uri="{FF2B5EF4-FFF2-40B4-BE49-F238E27FC236}">
                <a16:creationId xmlns:a16="http://schemas.microsoft.com/office/drawing/2014/main" id="{066D7F78-06ED-9F4F-A720-674946F2860A}"/>
              </a:ext>
            </a:extLst>
          </p:cNvPr>
          <p:cNvGrpSpPr/>
          <p:nvPr/>
        </p:nvGrpSpPr>
        <p:grpSpPr>
          <a:xfrm>
            <a:off x="1618646" y="6226413"/>
            <a:ext cx="8936465" cy="411645"/>
            <a:chOff x="1618646" y="6226413"/>
            <a:chExt cx="8936465" cy="411645"/>
          </a:xfrm>
        </p:grpSpPr>
        <p:pic>
          <p:nvPicPr>
            <p:cNvPr id="12" name="Picture 11">
              <a:extLst>
                <a:ext uri="{FF2B5EF4-FFF2-40B4-BE49-F238E27FC236}">
                  <a16:creationId xmlns:a16="http://schemas.microsoft.com/office/drawing/2014/main" id="{89346C75-890B-5040-A4AA-473AFF44C5B4}"/>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13" name="TextBox 12">
              <a:extLst>
                <a:ext uri="{FF2B5EF4-FFF2-40B4-BE49-F238E27FC236}">
                  <a16:creationId xmlns:a16="http://schemas.microsoft.com/office/drawing/2014/main" id="{2FDA7FED-2CBC-9B40-8DC3-42FE350B527B}"/>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grpSp>
        <p:nvGrpSpPr>
          <p:cNvPr id="22" name="Group 21">
            <a:extLst>
              <a:ext uri="{FF2B5EF4-FFF2-40B4-BE49-F238E27FC236}">
                <a16:creationId xmlns:a16="http://schemas.microsoft.com/office/drawing/2014/main" id="{12044CD6-521D-0240-A12E-B93133BCE244}"/>
              </a:ext>
            </a:extLst>
          </p:cNvPr>
          <p:cNvGrpSpPr/>
          <p:nvPr/>
        </p:nvGrpSpPr>
        <p:grpSpPr>
          <a:xfrm>
            <a:off x="1717040" y="2073800"/>
            <a:ext cx="2767277" cy="2915920"/>
            <a:chOff x="1778000" y="1727200"/>
            <a:chExt cx="2767277" cy="2915920"/>
          </a:xfrm>
        </p:grpSpPr>
        <p:sp>
          <p:nvSpPr>
            <p:cNvPr id="18" name="Rectangle 17">
              <a:extLst>
                <a:ext uri="{FF2B5EF4-FFF2-40B4-BE49-F238E27FC236}">
                  <a16:creationId xmlns:a16="http://schemas.microsoft.com/office/drawing/2014/main" id="{77DCD082-62B3-EC42-8E0E-A201020B0154}"/>
                </a:ext>
              </a:extLst>
            </p:cNvPr>
            <p:cNvSpPr/>
            <p:nvPr/>
          </p:nvSpPr>
          <p:spPr>
            <a:xfrm>
              <a:off x="1778000" y="1727200"/>
              <a:ext cx="2767277" cy="2915920"/>
            </a:xfrm>
            <a:prstGeom prst="rect">
              <a:avLst/>
            </a:prstGeom>
            <a:solidFill>
              <a:srgbClr val="DB414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5" name="Group 14">
              <a:extLst>
                <a:ext uri="{FF2B5EF4-FFF2-40B4-BE49-F238E27FC236}">
                  <a16:creationId xmlns:a16="http://schemas.microsoft.com/office/drawing/2014/main" id="{3921620D-4DDF-8E45-8B85-396437950130}"/>
                </a:ext>
              </a:extLst>
            </p:cNvPr>
            <p:cNvGrpSpPr/>
            <p:nvPr/>
          </p:nvGrpSpPr>
          <p:grpSpPr>
            <a:xfrm>
              <a:off x="1898321" y="1936135"/>
              <a:ext cx="2526634" cy="2354163"/>
              <a:chOff x="1618646" y="1936135"/>
              <a:chExt cx="2526634" cy="2354163"/>
            </a:xfrm>
          </p:grpSpPr>
          <p:pic>
            <p:nvPicPr>
              <p:cNvPr id="10" name="Picture 9" descr="Logo, icon&#10;&#10;Description automatically generated">
                <a:extLst>
                  <a:ext uri="{FF2B5EF4-FFF2-40B4-BE49-F238E27FC236}">
                    <a16:creationId xmlns:a16="http://schemas.microsoft.com/office/drawing/2014/main" id="{970D131D-622F-2647-9F06-3488468DCE36}"/>
                  </a:ext>
                </a:extLst>
              </p:cNvPr>
              <p:cNvPicPr>
                <a:picLocks noChangeAspect="1"/>
              </p:cNvPicPr>
              <p:nvPr/>
            </p:nvPicPr>
            <p:blipFill>
              <a:blip r:embed="rId4"/>
              <a:stretch>
                <a:fillRect/>
              </a:stretch>
            </p:blipFill>
            <p:spPr>
              <a:xfrm>
                <a:off x="2437463" y="1936135"/>
                <a:ext cx="889000" cy="889000"/>
              </a:xfrm>
              <a:prstGeom prst="rect">
                <a:avLst/>
              </a:prstGeom>
            </p:spPr>
          </p:pic>
          <p:sp>
            <p:nvSpPr>
              <p:cNvPr id="14" name="TextBox 13">
                <a:extLst>
                  <a:ext uri="{FF2B5EF4-FFF2-40B4-BE49-F238E27FC236}">
                    <a16:creationId xmlns:a16="http://schemas.microsoft.com/office/drawing/2014/main" id="{D277B507-5897-4549-AF45-8E7CFC385361}"/>
                  </a:ext>
                </a:extLst>
              </p:cNvPr>
              <p:cNvSpPr txBox="1"/>
              <p:nvPr/>
            </p:nvSpPr>
            <p:spPr>
              <a:xfrm>
                <a:off x="1618646" y="2966859"/>
                <a:ext cx="2526634" cy="1323439"/>
              </a:xfrm>
              <a:prstGeom prst="rect">
                <a:avLst/>
              </a:prstGeom>
              <a:noFill/>
            </p:spPr>
            <p:txBody>
              <a:bodyPr wrap="square" rtlCol="0">
                <a:spAutoFit/>
              </a:bodyPr>
              <a:lstStyle/>
              <a:p>
                <a:pPr algn="ctr"/>
                <a:r>
                  <a:rPr lang="fr-CA" sz="1600" b="1">
                    <a:solidFill>
                      <a:srgbClr val="CD4C47"/>
                    </a:solidFill>
                    <a:latin typeface="Raleway" panose="020B0003030101060003" pitchFamily="34" charset="0"/>
                  </a:rPr>
                  <a:t>Des politiques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qui visent directement le bien-être et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le développement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des tout-petits</a:t>
                </a:r>
              </a:p>
            </p:txBody>
          </p:sp>
        </p:grpSp>
      </p:grpSp>
      <p:grpSp>
        <p:nvGrpSpPr>
          <p:cNvPr id="23" name="Group 22">
            <a:extLst>
              <a:ext uri="{FF2B5EF4-FFF2-40B4-BE49-F238E27FC236}">
                <a16:creationId xmlns:a16="http://schemas.microsoft.com/office/drawing/2014/main" id="{4DBD5EF5-4F45-CE44-A33B-25768E819C45}"/>
              </a:ext>
            </a:extLst>
          </p:cNvPr>
          <p:cNvGrpSpPr/>
          <p:nvPr/>
        </p:nvGrpSpPr>
        <p:grpSpPr>
          <a:xfrm>
            <a:off x="4753330" y="2073800"/>
            <a:ext cx="2767277" cy="2915920"/>
            <a:chOff x="4712690" y="1727200"/>
            <a:chExt cx="2767277" cy="2915920"/>
          </a:xfrm>
        </p:grpSpPr>
        <p:sp>
          <p:nvSpPr>
            <p:cNvPr id="20" name="Rectangle 19">
              <a:extLst>
                <a:ext uri="{FF2B5EF4-FFF2-40B4-BE49-F238E27FC236}">
                  <a16:creationId xmlns:a16="http://schemas.microsoft.com/office/drawing/2014/main" id="{0AEB813C-607A-8D40-95DC-844A114C9B2B}"/>
                </a:ext>
              </a:extLst>
            </p:cNvPr>
            <p:cNvSpPr/>
            <p:nvPr/>
          </p:nvSpPr>
          <p:spPr>
            <a:xfrm>
              <a:off x="4712690" y="1727200"/>
              <a:ext cx="2767277" cy="2915920"/>
            </a:xfrm>
            <a:prstGeom prst="rect">
              <a:avLst/>
            </a:prstGeom>
            <a:solidFill>
              <a:srgbClr val="DB414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Picture 7" descr="Icon&#10;&#10;Description automatically generated">
              <a:extLst>
                <a:ext uri="{FF2B5EF4-FFF2-40B4-BE49-F238E27FC236}">
                  <a16:creationId xmlns:a16="http://schemas.microsoft.com/office/drawing/2014/main" id="{A53E2788-9444-D347-9F32-5678D5A5CF7C}"/>
                </a:ext>
              </a:extLst>
            </p:cNvPr>
            <p:cNvPicPr>
              <a:picLocks noChangeAspect="1"/>
            </p:cNvPicPr>
            <p:nvPr/>
          </p:nvPicPr>
          <p:blipFill>
            <a:blip r:embed="rId5"/>
            <a:stretch>
              <a:fillRect/>
            </a:stretch>
          </p:blipFill>
          <p:spPr>
            <a:xfrm>
              <a:off x="5651828" y="1936135"/>
              <a:ext cx="889000" cy="889000"/>
            </a:xfrm>
            <a:prstGeom prst="rect">
              <a:avLst/>
            </a:prstGeom>
          </p:spPr>
        </p:pic>
        <p:sp>
          <p:nvSpPr>
            <p:cNvPr id="16" name="TextBox 15">
              <a:extLst>
                <a:ext uri="{FF2B5EF4-FFF2-40B4-BE49-F238E27FC236}">
                  <a16:creationId xmlns:a16="http://schemas.microsoft.com/office/drawing/2014/main" id="{0014DF9F-8588-694A-B2CA-05B82344BB7C}"/>
                </a:ext>
              </a:extLst>
            </p:cNvPr>
            <p:cNvSpPr txBox="1"/>
            <p:nvPr/>
          </p:nvSpPr>
          <p:spPr>
            <a:xfrm>
              <a:off x="4833011" y="2959910"/>
              <a:ext cx="2526634" cy="830997"/>
            </a:xfrm>
            <a:prstGeom prst="rect">
              <a:avLst/>
            </a:prstGeom>
            <a:noFill/>
          </p:spPr>
          <p:txBody>
            <a:bodyPr wrap="square" rtlCol="0">
              <a:spAutoFit/>
            </a:bodyPr>
            <a:lstStyle/>
            <a:p>
              <a:pPr algn="ctr"/>
              <a:r>
                <a:rPr lang="fr-CA" sz="1600" b="1">
                  <a:solidFill>
                    <a:srgbClr val="CD4C47"/>
                  </a:solidFill>
                  <a:latin typeface="Raleway" panose="020B0003030101060003" pitchFamily="34" charset="0"/>
                </a:rPr>
                <a:t>Des politiques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qui soutiennent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les parents</a:t>
              </a:r>
            </a:p>
          </p:txBody>
        </p:sp>
      </p:grpSp>
      <p:grpSp>
        <p:nvGrpSpPr>
          <p:cNvPr id="24" name="Group 23">
            <a:extLst>
              <a:ext uri="{FF2B5EF4-FFF2-40B4-BE49-F238E27FC236}">
                <a16:creationId xmlns:a16="http://schemas.microsoft.com/office/drawing/2014/main" id="{6690AD5D-A950-C745-A8A7-CD93FDB0AB19}"/>
              </a:ext>
            </a:extLst>
          </p:cNvPr>
          <p:cNvGrpSpPr/>
          <p:nvPr/>
        </p:nvGrpSpPr>
        <p:grpSpPr>
          <a:xfrm>
            <a:off x="7789620" y="2073800"/>
            <a:ext cx="2767277" cy="2915920"/>
            <a:chOff x="7647380" y="1727200"/>
            <a:chExt cx="2767277" cy="2915920"/>
          </a:xfrm>
        </p:grpSpPr>
        <p:sp>
          <p:nvSpPr>
            <p:cNvPr id="21" name="Rectangle 20">
              <a:extLst>
                <a:ext uri="{FF2B5EF4-FFF2-40B4-BE49-F238E27FC236}">
                  <a16:creationId xmlns:a16="http://schemas.microsoft.com/office/drawing/2014/main" id="{1DA2DA29-EED2-244D-866E-009C0A3511BB}"/>
                </a:ext>
              </a:extLst>
            </p:cNvPr>
            <p:cNvSpPr/>
            <p:nvPr/>
          </p:nvSpPr>
          <p:spPr>
            <a:xfrm>
              <a:off x="7647380" y="1727200"/>
              <a:ext cx="2767277" cy="2915920"/>
            </a:xfrm>
            <a:prstGeom prst="rect">
              <a:avLst/>
            </a:prstGeom>
            <a:solidFill>
              <a:srgbClr val="DB414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Picture 5" descr="Icon&#10;&#10;Description automatically generated">
              <a:extLst>
                <a:ext uri="{FF2B5EF4-FFF2-40B4-BE49-F238E27FC236}">
                  <a16:creationId xmlns:a16="http://schemas.microsoft.com/office/drawing/2014/main" id="{C11B5D91-4A40-9D41-9687-360A9164E74D}"/>
                </a:ext>
              </a:extLst>
            </p:cNvPr>
            <p:cNvPicPr>
              <a:picLocks noChangeAspect="1"/>
            </p:cNvPicPr>
            <p:nvPr/>
          </p:nvPicPr>
          <p:blipFill>
            <a:blip r:embed="rId6"/>
            <a:stretch>
              <a:fillRect/>
            </a:stretch>
          </p:blipFill>
          <p:spPr>
            <a:xfrm>
              <a:off x="8586518" y="1936135"/>
              <a:ext cx="889000" cy="889000"/>
            </a:xfrm>
            <a:prstGeom prst="rect">
              <a:avLst/>
            </a:prstGeom>
          </p:spPr>
        </p:pic>
        <p:sp>
          <p:nvSpPr>
            <p:cNvPr id="17" name="TextBox 16">
              <a:extLst>
                <a:ext uri="{FF2B5EF4-FFF2-40B4-BE49-F238E27FC236}">
                  <a16:creationId xmlns:a16="http://schemas.microsoft.com/office/drawing/2014/main" id="{25B4EB5B-96DE-8D44-9222-0C0D678D2A98}"/>
                </a:ext>
              </a:extLst>
            </p:cNvPr>
            <p:cNvSpPr txBox="1"/>
            <p:nvPr/>
          </p:nvSpPr>
          <p:spPr>
            <a:xfrm>
              <a:off x="7767701" y="2959910"/>
              <a:ext cx="2526634" cy="1323439"/>
            </a:xfrm>
            <a:prstGeom prst="rect">
              <a:avLst/>
            </a:prstGeom>
            <a:noFill/>
          </p:spPr>
          <p:txBody>
            <a:bodyPr wrap="square" rtlCol="0">
              <a:spAutoFit/>
            </a:bodyPr>
            <a:lstStyle/>
            <a:p>
              <a:pPr algn="ctr"/>
              <a:r>
                <a:rPr lang="fr-CA" sz="1600" b="1">
                  <a:solidFill>
                    <a:srgbClr val="CD4C47"/>
                  </a:solidFill>
                  <a:latin typeface="Raleway" panose="020B0003030101060003" pitchFamily="34" charset="0"/>
                </a:rPr>
                <a:t>Des politiques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qui améliorent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les conditions de vie des tout-petits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et de leur famille</a:t>
              </a:r>
            </a:p>
          </p:txBody>
        </p:sp>
      </p:grpSp>
    </p:spTree>
    <p:extLst>
      <p:ext uri="{BB962C8B-B14F-4D97-AF65-F5344CB8AC3E}">
        <p14:creationId xmlns:p14="http://schemas.microsoft.com/office/powerpoint/2010/main" val="4656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324F70-B729-8941-BB53-0016B09EE2F0}"/>
              </a:ext>
            </a:extLst>
          </p:cNvPr>
          <p:cNvGrpSpPr/>
          <p:nvPr/>
        </p:nvGrpSpPr>
        <p:grpSpPr>
          <a:xfrm>
            <a:off x="1618646" y="6226413"/>
            <a:ext cx="8936465" cy="411645"/>
            <a:chOff x="1618646" y="6226413"/>
            <a:chExt cx="8936465" cy="411645"/>
          </a:xfrm>
        </p:grpSpPr>
        <p:pic>
          <p:nvPicPr>
            <p:cNvPr id="7" name="Picture 6">
              <a:extLst>
                <a:ext uri="{FF2B5EF4-FFF2-40B4-BE49-F238E27FC236}">
                  <a16:creationId xmlns:a16="http://schemas.microsoft.com/office/drawing/2014/main" id="{78E27F8F-BF03-C44B-AED6-E2F72B87769C}"/>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8" name="TextBox 7">
              <a:extLst>
                <a:ext uri="{FF2B5EF4-FFF2-40B4-BE49-F238E27FC236}">
                  <a16:creationId xmlns:a16="http://schemas.microsoft.com/office/drawing/2014/main" id="{A78B1904-78F2-8D41-A7DC-735BCD568854}"/>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12" name="Image 5">
            <a:extLst>
              <a:ext uri="{FF2B5EF4-FFF2-40B4-BE49-F238E27FC236}">
                <a16:creationId xmlns:a16="http://schemas.microsoft.com/office/drawing/2014/main" id="{0379326D-5B74-8A4F-B94B-C87BC54D31A3}"/>
              </a:ext>
            </a:extLst>
          </p:cNvPr>
          <p:cNvPicPr>
            <a:picLocks noChangeAspect="1"/>
          </p:cNvPicPr>
          <p:nvPr/>
        </p:nvPicPr>
        <p:blipFill>
          <a:blip r:embed="rId4"/>
          <a:srcRect/>
          <a:stretch/>
        </p:blipFill>
        <p:spPr>
          <a:xfrm>
            <a:off x="5897213" y="215978"/>
            <a:ext cx="6175859" cy="6175859"/>
          </a:xfrm>
          <a:prstGeom prst="rect">
            <a:avLst/>
          </a:prstGeom>
        </p:spPr>
      </p:pic>
      <p:sp>
        <p:nvSpPr>
          <p:cNvPr id="11" name="Content Placeholder 2">
            <a:extLst>
              <a:ext uri="{FF2B5EF4-FFF2-40B4-BE49-F238E27FC236}">
                <a16:creationId xmlns:a16="http://schemas.microsoft.com/office/drawing/2014/main" id="{7743603B-3F5F-8645-9D7D-CA7F73492434}"/>
              </a:ext>
            </a:extLst>
          </p:cNvPr>
          <p:cNvSpPr>
            <a:spLocks noGrp="1"/>
          </p:cNvSpPr>
          <p:nvPr>
            <p:ph idx="1"/>
          </p:nvPr>
        </p:nvSpPr>
        <p:spPr>
          <a:xfrm>
            <a:off x="381000" y="783772"/>
            <a:ext cx="5626219" cy="4996542"/>
          </a:xfrm>
          <a:noFill/>
        </p:spPr>
        <p:txBody>
          <a:bodyPr vert="horz" lIns="91440" tIns="45720" rIns="91440" bIns="45720" rtlCol="0" anchor="t">
            <a:normAutofit/>
          </a:bodyPr>
          <a:lstStyle/>
          <a:p>
            <a:pPr marL="0" indent="0">
              <a:lnSpc>
                <a:spcPct val="120000"/>
              </a:lnSpc>
              <a:buNone/>
            </a:pPr>
            <a:r>
              <a:rPr lang="fr-CA" sz="1800" dirty="0">
                <a:solidFill>
                  <a:srgbClr val="404040"/>
                </a:solidFill>
                <a:latin typeface="Raleway Medium"/>
              </a:rPr>
              <a:t>Les politiques publiques prises individuellement ne peuvent suffire. C’est la somme des politiques, </a:t>
            </a:r>
            <a:r>
              <a:rPr lang="fr-CA" sz="2400" b="1" dirty="0">
                <a:solidFill>
                  <a:srgbClr val="DB4140"/>
                </a:solidFill>
                <a:latin typeface="Raleway"/>
              </a:rPr>
              <a:t>cohérentes entre elles </a:t>
            </a:r>
            <a:r>
              <a:rPr lang="fr-CA" sz="1800" dirty="0">
                <a:solidFill>
                  <a:srgbClr val="404040"/>
                </a:solidFill>
                <a:latin typeface="Raleway Medium"/>
              </a:rPr>
              <a:t>et actualisées dans une </a:t>
            </a:r>
            <a:r>
              <a:rPr lang="fr-CA" sz="2400" b="1" dirty="0">
                <a:solidFill>
                  <a:srgbClr val="DB4140"/>
                </a:solidFill>
                <a:latin typeface="Raleway"/>
              </a:rPr>
              <a:t>vision intégrée </a:t>
            </a:r>
            <a:r>
              <a:rPr lang="fr-CA" sz="1800" dirty="0">
                <a:solidFill>
                  <a:srgbClr val="404040"/>
                </a:solidFill>
                <a:latin typeface="Raleway Medium"/>
              </a:rPr>
              <a:t>tenant compte du</a:t>
            </a:r>
            <a:r>
              <a:rPr lang="fr-CA" sz="1800" b="1" dirty="0">
                <a:solidFill>
                  <a:srgbClr val="404040"/>
                </a:solidFill>
                <a:latin typeface="Raleway"/>
              </a:rPr>
              <a:t> </a:t>
            </a:r>
            <a:r>
              <a:rPr lang="fr-CA" sz="2400" b="1" dirty="0">
                <a:solidFill>
                  <a:srgbClr val="DB4140"/>
                </a:solidFill>
                <a:latin typeface="Raleway"/>
              </a:rPr>
              <a:t>continuum de développement de l’enfant</a:t>
            </a:r>
            <a:r>
              <a:rPr lang="fr-CA" sz="2100" b="1" dirty="0">
                <a:solidFill>
                  <a:srgbClr val="404040"/>
                </a:solidFill>
                <a:latin typeface="Raleway"/>
              </a:rPr>
              <a:t>, </a:t>
            </a:r>
            <a:r>
              <a:rPr lang="fr-CA" sz="1800" dirty="0">
                <a:solidFill>
                  <a:srgbClr val="404040"/>
                </a:solidFill>
                <a:latin typeface="Raleway Medium"/>
              </a:rPr>
              <a:t>qui est la plus susceptible d’assurer l’égalité des chances aux tout-petits. </a:t>
            </a:r>
          </a:p>
          <a:p>
            <a:pPr marL="0" indent="0">
              <a:lnSpc>
                <a:spcPct val="120000"/>
              </a:lnSpc>
              <a:buNone/>
            </a:pPr>
            <a:r>
              <a:rPr lang="fr-CA" sz="1800" dirty="0">
                <a:solidFill>
                  <a:srgbClr val="404040"/>
                </a:solidFill>
                <a:latin typeface="Raleway Medium"/>
              </a:rPr>
              <a:t>Par exemple, pour favoriser le développement moteur des tout-petits et encourager l’activité physique, </a:t>
            </a:r>
            <a:r>
              <a:rPr lang="fr-CA" sz="2400" b="1" dirty="0">
                <a:solidFill>
                  <a:srgbClr val="DB4140"/>
                </a:solidFill>
                <a:latin typeface="Raleway"/>
              </a:rPr>
              <a:t>plusieurs approches </a:t>
            </a:r>
            <a:r>
              <a:rPr lang="fr-CA" sz="1800" dirty="0">
                <a:solidFill>
                  <a:srgbClr val="404040"/>
                </a:solidFill>
                <a:latin typeface="Raleway Medium"/>
              </a:rPr>
              <a:t>peuvent être nécessaires.</a:t>
            </a:r>
          </a:p>
          <a:p>
            <a:pPr>
              <a:lnSpc>
                <a:spcPct val="100000"/>
              </a:lnSpc>
              <a:buClr>
                <a:srgbClr val="CD4C47"/>
              </a:buClr>
            </a:pPr>
            <a:endParaRPr lang="fr-CA" sz="1600" dirty="0">
              <a:solidFill>
                <a:srgbClr val="404040"/>
              </a:solidFill>
              <a:latin typeface="Raleway Medium" panose="020B0003030101060003" pitchFamily="34" charset="0"/>
            </a:endParaRPr>
          </a:p>
        </p:txBody>
      </p:sp>
    </p:spTree>
    <p:extLst>
      <p:ext uri="{BB962C8B-B14F-4D97-AF65-F5344CB8AC3E}">
        <p14:creationId xmlns:p14="http://schemas.microsoft.com/office/powerpoint/2010/main" val="1911318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ways CEOs can foster effective collaboration">
            <a:extLst>
              <a:ext uri="{FF2B5EF4-FFF2-40B4-BE49-F238E27FC236}">
                <a16:creationId xmlns:a16="http://schemas.microsoft.com/office/drawing/2014/main" id="{A3818B58-6F4A-4162-ACF2-9E692FBA3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70" r="15556" b="5421"/>
          <a:stretch/>
        </p:blipFill>
        <p:spPr bwMode="auto">
          <a:xfrm>
            <a:off x="3048000" y="3091619"/>
            <a:ext cx="6095999"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3BF7EAB4-700D-4EAE-8105-60800008B707}"/>
              </a:ext>
            </a:extLst>
          </p:cNvPr>
          <p:cNvSpPr>
            <a:spLocks noGrp="1"/>
          </p:cNvSpPr>
          <p:nvPr>
            <p:ph idx="1"/>
          </p:nvPr>
        </p:nvSpPr>
        <p:spPr>
          <a:xfrm>
            <a:off x="499620" y="447070"/>
            <a:ext cx="11035645" cy="3182249"/>
          </a:xfrm>
        </p:spPr>
        <p:txBody>
          <a:bodyPr>
            <a:normAutofit/>
          </a:bodyPr>
          <a:lstStyle/>
          <a:p>
            <a:pPr marL="0" indent="0" algn="ctr">
              <a:lnSpc>
                <a:spcPct val="100000"/>
              </a:lnSpc>
              <a:buNone/>
            </a:pPr>
            <a:r>
              <a:rPr lang="fr-CA" sz="2400">
                <a:solidFill>
                  <a:srgbClr val="404040"/>
                </a:solidFill>
                <a:latin typeface="Raleway Medium" panose="020B0003030101060003" pitchFamily="34" charset="0"/>
              </a:rPr>
              <a:t>Le Portrait met aussi en lumière l’importance de la </a:t>
            </a:r>
            <a:r>
              <a:rPr lang="fr-CA" sz="3200" b="1">
                <a:solidFill>
                  <a:srgbClr val="DB4140"/>
                </a:solidFill>
                <a:latin typeface="Raleway" panose="020B0003030101060003" pitchFamily="34" charset="0"/>
              </a:rPr>
              <a:t>collaboration </a:t>
            </a:r>
            <a:r>
              <a:rPr lang="fr-CA" sz="2400">
                <a:solidFill>
                  <a:srgbClr val="404040"/>
                </a:solidFill>
                <a:latin typeface="Raleway Medium" panose="020B0003030101060003" pitchFamily="34" charset="0"/>
              </a:rPr>
              <a:t>entre les différents</a:t>
            </a:r>
            <a:r>
              <a:rPr lang="fr-CA" sz="2400" b="1">
                <a:solidFill>
                  <a:srgbClr val="404040"/>
                </a:solidFill>
                <a:latin typeface="Raleway" panose="020B0003030101060003" pitchFamily="34" charset="0"/>
              </a:rPr>
              <a:t> </a:t>
            </a:r>
            <a:r>
              <a:rPr lang="fr-CA" sz="3200" b="1">
                <a:solidFill>
                  <a:srgbClr val="DB4140"/>
                </a:solidFill>
                <a:latin typeface="Raleway" panose="020B0003030101060003" pitchFamily="34" charset="0"/>
              </a:rPr>
              <a:t>paliers </a:t>
            </a:r>
            <a:r>
              <a:rPr lang="fr-CA" sz="2400" b="1">
                <a:solidFill>
                  <a:srgbClr val="404040"/>
                </a:solidFill>
                <a:latin typeface="Raleway" panose="020B0003030101060003" pitchFamily="34" charset="0"/>
              </a:rPr>
              <a:t> </a:t>
            </a:r>
            <a:r>
              <a:rPr lang="fr-CA" sz="2400">
                <a:solidFill>
                  <a:srgbClr val="404040"/>
                </a:solidFill>
                <a:latin typeface="Raleway Medium" panose="020B0003030101060003" pitchFamily="34" charset="0"/>
              </a:rPr>
              <a:t>gouvernementaux, de même que l’implication </a:t>
            </a:r>
            <a:r>
              <a:rPr lang="fr-CA" sz="3200" b="1">
                <a:solidFill>
                  <a:srgbClr val="DB4140"/>
                </a:solidFill>
                <a:latin typeface="Raleway" panose="020B0003030101060003" pitchFamily="34" charset="0"/>
              </a:rPr>
              <a:t>d’autres acteurs </a:t>
            </a:r>
            <a:r>
              <a:rPr lang="fr-CA" sz="2400">
                <a:solidFill>
                  <a:srgbClr val="404040"/>
                </a:solidFill>
                <a:latin typeface="Raleway Medium" panose="020B0003030101060003" pitchFamily="34" charset="0"/>
              </a:rPr>
              <a:t>que les décideurs politiques, comme les employeurs,  les organisations communautaires et les organisations à but non lucratif.</a:t>
            </a:r>
            <a:endParaRPr lang="fr-CA" sz="2400">
              <a:latin typeface="Raleway" panose="020B0503030101060003" pitchFamily="34" charset="0"/>
            </a:endParaRPr>
          </a:p>
        </p:txBody>
      </p:sp>
    </p:spTree>
    <p:extLst>
      <p:ext uri="{BB962C8B-B14F-4D97-AF65-F5344CB8AC3E}">
        <p14:creationId xmlns:p14="http://schemas.microsoft.com/office/powerpoint/2010/main" val="379012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BDF9A8-00F0-B646-82BB-C822EEE9DB04}"/>
              </a:ext>
            </a:extLst>
          </p:cNvPr>
          <p:cNvPicPr>
            <a:picLocks noChangeAspect="1"/>
          </p:cNvPicPr>
          <p:nvPr/>
        </p:nvPicPr>
        <p:blipFill>
          <a:blip r:embed="rId3"/>
          <a:srcRect t="977" b="977"/>
          <a:stretch/>
        </p:blipFill>
        <p:spPr>
          <a:xfrm flipH="1">
            <a:off x="5219700" y="0"/>
            <a:ext cx="6972300" cy="6866878"/>
          </a:xfrm>
          <a:prstGeom prst="rect">
            <a:avLst/>
          </a:prstGeom>
        </p:spPr>
      </p:pic>
      <p:grpSp>
        <p:nvGrpSpPr>
          <p:cNvPr id="9" name="Group 8">
            <a:extLst>
              <a:ext uri="{FF2B5EF4-FFF2-40B4-BE49-F238E27FC236}">
                <a16:creationId xmlns:a16="http://schemas.microsoft.com/office/drawing/2014/main" id="{8F563FDA-1B2D-1043-B55F-0D2BC26E6F9A}"/>
              </a:ext>
            </a:extLst>
          </p:cNvPr>
          <p:cNvGrpSpPr/>
          <p:nvPr/>
        </p:nvGrpSpPr>
        <p:grpSpPr>
          <a:xfrm>
            <a:off x="0" y="0"/>
            <a:ext cx="6721311" cy="6866877"/>
            <a:chOff x="-953084" y="86626"/>
            <a:chExt cx="6196147" cy="6866877"/>
          </a:xfrm>
        </p:grpSpPr>
        <p:sp>
          <p:nvSpPr>
            <p:cNvPr id="10" name="Rectangle 9">
              <a:extLst>
                <a:ext uri="{FF2B5EF4-FFF2-40B4-BE49-F238E27FC236}">
                  <a16:creationId xmlns:a16="http://schemas.microsoft.com/office/drawing/2014/main" id="{CF15BCA8-CD17-E54F-8E42-5E8B4FDAD446}"/>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6D4DC27-5B66-0145-9C35-832D84C51795}"/>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4AB0AC2-0098-B241-85E3-AA75C4DE0749}"/>
              </a:ext>
            </a:extLst>
          </p:cNvPr>
          <p:cNvSpPr txBox="1"/>
          <p:nvPr/>
        </p:nvSpPr>
        <p:spPr>
          <a:xfrm>
            <a:off x="-2" y="2420538"/>
            <a:ext cx="5784727" cy="1754326"/>
          </a:xfrm>
          <a:prstGeom prst="rect">
            <a:avLst/>
          </a:prstGeom>
          <a:noFill/>
        </p:spPr>
        <p:txBody>
          <a:bodyPr wrap="square" rtlCol="0">
            <a:spAutoFit/>
          </a:bodyPr>
          <a:lstStyle/>
          <a:p>
            <a:pPr algn="ctr"/>
            <a:r>
              <a:rPr lang="fr-CA" sz="3600">
                <a:solidFill>
                  <a:schemeClr val="bg1"/>
                </a:solidFill>
                <a:latin typeface="RALEWAY EXTRABOLD" panose="020B0003030101060003" pitchFamily="34" charset="0"/>
              </a:rPr>
              <a:t>DES GAINS POUR </a:t>
            </a:r>
            <a:br>
              <a:rPr lang="fr-CA" sz="3600">
                <a:solidFill>
                  <a:schemeClr val="bg1"/>
                </a:solidFill>
                <a:latin typeface="RALEWAY EXTRABOLD" panose="020B0003030101060003" pitchFamily="34" charset="0"/>
              </a:rPr>
            </a:br>
            <a:r>
              <a:rPr lang="fr-CA" sz="3600">
                <a:solidFill>
                  <a:schemeClr val="bg1"/>
                </a:solidFill>
                <a:latin typeface="RALEWAY EXTRABOLD" panose="020B0003030101060003" pitchFamily="34" charset="0"/>
              </a:rPr>
              <a:t>LES TOUT-PETITS </a:t>
            </a:r>
            <a:br>
              <a:rPr lang="fr-CA" sz="3600">
                <a:solidFill>
                  <a:schemeClr val="bg1"/>
                </a:solidFill>
                <a:latin typeface="RALEWAY EXTRABOLD" panose="020B0003030101060003" pitchFamily="34" charset="0"/>
              </a:rPr>
            </a:br>
            <a:r>
              <a:rPr lang="fr-CA" sz="3600">
                <a:solidFill>
                  <a:schemeClr val="bg1"/>
                </a:solidFill>
                <a:latin typeface="RALEWAY EXTRABOLD" panose="020B0003030101060003" pitchFamily="34" charset="0"/>
              </a:rPr>
              <a:t>ET LEUR FAMILLE</a:t>
            </a:r>
          </a:p>
        </p:txBody>
      </p:sp>
    </p:spTree>
    <p:extLst>
      <p:ext uri="{BB962C8B-B14F-4D97-AF65-F5344CB8AC3E}">
        <p14:creationId xmlns:p14="http://schemas.microsoft.com/office/powerpoint/2010/main" val="4092551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4CFFA2-B536-B14B-AE10-F2AD8DFE28BA}"/>
              </a:ext>
            </a:extLst>
          </p:cNvPr>
          <p:cNvSpPr>
            <a:spLocks noGrp="1"/>
          </p:cNvSpPr>
          <p:nvPr>
            <p:ph type="title"/>
          </p:nvPr>
        </p:nvSpPr>
        <p:spPr>
          <a:xfrm>
            <a:off x="1586747" y="365125"/>
            <a:ext cx="9735154" cy="1325563"/>
          </a:xfrm>
        </p:spPr>
        <p:txBody>
          <a:bodyPr>
            <a:normAutofit/>
          </a:bodyPr>
          <a:lstStyle/>
          <a:p>
            <a:r>
              <a:rPr lang="fr-CA" sz="3600" b="1">
                <a:solidFill>
                  <a:srgbClr val="404040"/>
                </a:solidFill>
                <a:latin typeface="Raleway" panose="020B0003030101060003" pitchFamily="34" charset="0"/>
              </a:rPr>
              <a:t>L’exemple du RQAP</a:t>
            </a:r>
          </a:p>
        </p:txBody>
      </p:sp>
      <p:grpSp>
        <p:nvGrpSpPr>
          <p:cNvPr id="6" name="Group 5">
            <a:extLst>
              <a:ext uri="{FF2B5EF4-FFF2-40B4-BE49-F238E27FC236}">
                <a16:creationId xmlns:a16="http://schemas.microsoft.com/office/drawing/2014/main" id="{159D5282-21B8-8643-AA83-0A2B14EF7D9F}"/>
              </a:ext>
            </a:extLst>
          </p:cNvPr>
          <p:cNvGrpSpPr/>
          <p:nvPr/>
        </p:nvGrpSpPr>
        <p:grpSpPr>
          <a:xfrm>
            <a:off x="1618646" y="6226413"/>
            <a:ext cx="8936465" cy="411645"/>
            <a:chOff x="1618646" y="6226413"/>
            <a:chExt cx="8936465" cy="411645"/>
          </a:xfrm>
        </p:grpSpPr>
        <p:pic>
          <p:nvPicPr>
            <p:cNvPr id="7" name="Picture 6">
              <a:extLst>
                <a:ext uri="{FF2B5EF4-FFF2-40B4-BE49-F238E27FC236}">
                  <a16:creationId xmlns:a16="http://schemas.microsoft.com/office/drawing/2014/main" id="{5BF8FFA9-5359-344A-9EBD-97BC277F30AE}"/>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8" name="TextBox 7">
              <a:extLst>
                <a:ext uri="{FF2B5EF4-FFF2-40B4-BE49-F238E27FC236}">
                  <a16:creationId xmlns:a16="http://schemas.microsoft.com/office/drawing/2014/main" id="{32564750-222C-8441-9DF4-4140286ADF73}"/>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grpSp>
        <p:nvGrpSpPr>
          <p:cNvPr id="22" name="Group 21">
            <a:extLst>
              <a:ext uri="{FF2B5EF4-FFF2-40B4-BE49-F238E27FC236}">
                <a16:creationId xmlns:a16="http://schemas.microsoft.com/office/drawing/2014/main" id="{510F4D6B-3168-5C47-B7D0-3AA515C6C0B3}"/>
              </a:ext>
            </a:extLst>
          </p:cNvPr>
          <p:cNvGrpSpPr/>
          <p:nvPr/>
        </p:nvGrpSpPr>
        <p:grpSpPr>
          <a:xfrm>
            <a:off x="1608883" y="4404068"/>
            <a:ext cx="8733489" cy="584775"/>
            <a:chOff x="1539433" y="4218878"/>
            <a:chExt cx="8733489" cy="584775"/>
          </a:xfrm>
        </p:grpSpPr>
        <p:sp>
          <p:nvSpPr>
            <p:cNvPr id="9" name="TextBox 8">
              <a:extLst>
                <a:ext uri="{FF2B5EF4-FFF2-40B4-BE49-F238E27FC236}">
                  <a16:creationId xmlns:a16="http://schemas.microsoft.com/office/drawing/2014/main" id="{8E47884F-A647-C945-BBAB-3125BF359103}"/>
                </a:ext>
              </a:extLst>
            </p:cNvPr>
            <p:cNvSpPr txBox="1"/>
            <p:nvPr/>
          </p:nvSpPr>
          <p:spPr>
            <a:xfrm>
              <a:off x="1539433" y="4218878"/>
              <a:ext cx="2812648" cy="584775"/>
            </a:xfrm>
            <a:prstGeom prst="rect">
              <a:avLst/>
            </a:prstGeom>
            <a:noFill/>
          </p:spPr>
          <p:txBody>
            <a:bodyPr wrap="square" rtlCol="0">
              <a:spAutoFit/>
            </a:bodyPr>
            <a:lstStyle/>
            <a:p>
              <a:r>
                <a:rPr lang="fr-CA" sz="1600" b="1">
                  <a:solidFill>
                    <a:srgbClr val="CD4C47"/>
                  </a:solidFill>
                  <a:latin typeface="Raleway" panose="020B0003030101060003" pitchFamily="34" charset="0"/>
                </a:rPr>
                <a:t>des pères utilisaient une portion du congé parental.</a:t>
              </a:r>
            </a:p>
          </p:txBody>
        </p:sp>
        <p:sp>
          <p:nvSpPr>
            <p:cNvPr id="14" name="TextBox 13">
              <a:extLst>
                <a:ext uri="{FF2B5EF4-FFF2-40B4-BE49-F238E27FC236}">
                  <a16:creationId xmlns:a16="http://schemas.microsoft.com/office/drawing/2014/main" id="{9F33CB63-BC5B-5149-B497-CF586229416B}"/>
                </a:ext>
              </a:extLst>
            </p:cNvPr>
            <p:cNvSpPr txBox="1"/>
            <p:nvPr/>
          </p:nvSpPr>
          <p:spPr>
            <a:xfrm>
              <a:off x="7911687" y="4218878"/>
              <a:ext cx="2361235" cy="584775"/>
            </a:xfrm>
            <a:prstGeom prst="rect">
              <a:avLst/>
            </a:prstGeom>
            <a:noFill/>
          </p:spPr>
          <p:txBody>
            <a:bodyPr wrap="square" rtlCol="0">
              <a:spAutoFit/>
            </a:bodyPr>
            <a:lstStyle/>
            <a:p>
              <a:r>
                <a:rPr lang="fr-CA" sz="1600" b="1">
                  <a:solidFill>
                    <a:srgbClr val="CD4C47"/>
                  </a:solidFill>
                  <a:latin typeface="Raleway" panose="020B0003030101060003" pitchFamily="34" charset="0"/>
                </a:rPr>
                <a:t>des pères utilisent </a:t>
              </a:r>
              <a:br>
                <a:rPr lang="fr-CA" sz="1600" b="1">
                  <a:solidFill>
                    <a:srgbClr val="CD4C47"/>
                  </a:solidFill>
                  <a:latin typeface="Raleway" panose="020B0003030101060003" pitchFamily="34" charset="0"/>
                </a:rPr>
              </a:br>
              <a:r>
                <a:rPr lang="fr-CA" sz="1600" b="1">
                  <a:solidFill>
                    <a:srgbClr val="CD4C47"/>
                  </a:solidFill>
                  <a:latin typeface="Raleway" panose="020B0003030101060003" pitchFamily="34" charset="0"/>
                </a:rPr>
                <a:t>le congé parental.</a:t>
              </a:r>
            </a:p>
          </p:txBody>
        </p:sp>
      </p:grpSp>
      <p:grpSp>
        <p:nvGrpSpPr>
          <p:cNvPr id="25" name="Group 24">
            <a:extLst>
              <a:ext uri="{FF2B5EF4-FFF2-40B4-BE49-F238E27FC236}">
                <a16:creationId xmlns:a16="http://schemas.microsoft.com/office/drawing/2014/main" id="{E02DC041-F3A6-354F-827C-75791F468D64}"/>
              </a:ext>
            </a:extLst>
          </p:cNvPr>
          <p:cNvGrpSpPr/>
          <p:nvPr/>
        </p:nvGrpSpPr>
        <p:grpSpPr>
          <a:xfrm>
            <a:off x="4321698" y="1760151"/>
            <a:ext cx="2812647" cy="3027502"/>
            <a:chOff x="4205948" y="2037948"/>
            <a:chExt cx="2812647" cy="3027502"/>
          </a:xfrm>
        </p:grpSpPr>
        <p:pic>
          <p:nvPicPr>
            <p:cNvPr id="18" name="Picture 17" descr="A picture containing text, businesscard, envelope&#10;&#10;Description automatically generated">
              <a:extLst>
                <a:ext uri="{FF2B5EF4-FFF2-40B4-BE49-F238E27FC236}">
                  <a16:creationId xmlns:a16="http://schemas.microsoft.com/office/drawing/2014/main" id="{3DB72FA2-DF90-374F-8C7A-5D7CB6B1E0B7}"/>
                </a:ext>
              </a:extLst>
            </p:cNvPr>
            <p:cNvPicPr>
              <a:picLocks noChangeAspect="1"/>
            </p:cNvPicPr>
            <p:nvPr/>
          </p:nvPicPr>
          <p:blipFill>
            <a:blip r:embed="rId4"/>
            <a:stretch>
              <a:fillRect/>
            </a:stretch>
          </p:blipFill>
          <p:spPr>
            <a:xfrm>
              <a:off x="4205948" y="2037948"/>
              <a:ext cx="2812647" cy="2952013"/>
            </a:xfrm>
            <a:prstGeom prst="rect">
              <a:avLst/>
            </a:prstGeom>
          </p:spPr>
        </p:pic>
        <p:cxnSp>
          <p:nvCxnSpPr>
            <p:cNvPr id="16" name="Straight Arrow Connector 15">
              <a:extLst>
                <a:ext uri="{FF2B5EF4-FFF2-40B4-BE49-F238E27FC236}">
                  <a16:creationId xmlns:a16="http://schemas.microsoft.com/office/drawing/2014/main" id="{EB806D28-E4EC-7743-97C2-55A897F68BD5}"/>
                </a:ext>
              </a:extLst>
            </p:cNvPr>
            <p:cNvCxnSpPr>
              <a:cxnSpLocks/>
            </p:cNvCxnSpPr>
            <p:nvPr/>
          </p:nvCxnSpPr>
          <p:spPr>
            <a:xfrm>
              <a:off x="4653023" y="5065450"/>
              <a:ext cx="2349661" cy="0"/>
            </a:xfrm>
            <a:prstGeom prst="straightConnector1">
              <a:avLst/>
            </a:prstGeom>
            <a:ln w="238125">
              <a:solidFill>
                <a:srgbClr val="DB4140"/>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descr="Icon&#10;&#10;Description automatically generated">
            <a:extLst>
              <a:ext uri="{FF2B5EF4-FFF2-40B4-BE49-F238E27FC236}">
                <a16:creationId xmlns:a16="http://schemas.microsoft.com/office/drawing/2014/main" id="{7EFC644D-E222-C54C-8AF2-A22196C17765}"/>
              </a:ext>
            </a:extLst>
          </p:cNvPr>
          <p:cNvPicPr>
            <a:picLocks noChangeAspect="1"/>
          </p:cNvPicPr>
          <p:nvPr/>
        </p:nvPicPr>
        <p:blipFill>
          <a:blip r:embed="rId5"/>
          <a:stretch>
            <a:fillRect/>
          </a:stretch>
        </p:blipFill>
        <p:spPr>
          <a:xfrm>
            <a:off x="1708651" y="3575304"/>
            <a:ext cx="1596779" cy="813453"/>
          </a:xfrm>
          <a:prstGeom prst="rect">
            <a:avLst/>
          </a:prstGeom>
        </p:spPr>
      </p:pic>
      <p:pic>
        <p:nvPicPr>
          <p:cNvPr id="15" name="Picture 14" descr="Logo, company name&#10;&#10;Description automatically generated">
            <a:extLst>
              <a:ext uri="{FF2B5EF4-FFF2-40B4-BE49-F238E27FC236}">
                <a16:creationId xmlns:a16="http://schemas.microsoft.com/office/drawing/2014/main" id="{DB9D9946-C089-4647-A07A-FAD02A64E129}"/>
              </a:ext>
            </a:extLst>
          </p:cNvPr>
          <p:cNvPicPr>
            <a:picLocks noChangeAspect="1"/>
          </p:cNvPicPr>
          <p:nvPr/>
        </p:nvPicPr>
        <p:blipFill>
          <a:blip r:embed="rId6"/>
          <a:stretch>
            <a:fillRect/>
          </a:stretch>
        </p:blipFill>
        <p:spPr>
          <a:xfrm>
            <a:off x="2459035" y="2915392"/>
            <a:ext cx="689139" cy="294497"/>
          </a:xfrm>
          <a:prstGeom prst="rect">
            <a:avLst/>
          </a:prstGeom>
        </p:spPr>
      </p:pic>
      <p:pic>
        <p:nvPicPr>
          <p:cNvPr id="28" name="Picture 27" descr="Icon&#10;&#10;Description automatically generated">
            <a:extLst>
              <a:ext uri="{FF2B5EF4-FFF2-40B4-BE49-F238E27FC236}">
                <a16:creationId xmlns:a16="http://schemas.microsoft.com/office/drawing/2014/main" id="{EA5A11C5-ACB8-0746-952B-7935608A00ED}"/>
              </a:ext>
            </a:extLst>
          </p:cNvPr>
          <p:cNvPicPr>
            <a:picLocks noChangeAspect="1"/>
          </p:cNvPicPr>
          <p:nvPr/>
        </p:nvPicPr>
        <p:blipFill>
          <a:blip r:embed="rId7"/>
          <a:stretch>
            <a:fillRect/>
          </a:stretch>
        </p:blipFill>
        <p:spPr>
          <a:xfrm>
            <a:off x="8480863" y="2915393"/>
            <a:ext cx="689139" cy="297410"/>
          </a:xfrm>
          <a:prstGeom prst="rect">
            <a:avLst/>
          </a:prstGeom>
        </p:spPr>
      </p:pic>
      <p:pic>
        <p:nvPicPr>
          <p:cNvPr id="31" name="Picture 30" descr="Icon&#10;&#10;Description automatically generated">
            <a:extLst>
              <a:ext uri="{FF2B5EF4-FFF2-40B4-BE49-F238E27FC236}">
                <a16:creationId xmlns:a16="http://schemas.microsoft.com/office/drawing/2014/main" id="{ECA16B4C-3FB2-E646-A6A0-CA8896A6D4F5}"/>
              </a:ext>
            </a:extLst>
          </p:cNvPr>
          <p:cNvPicPr>
            <a:picLocks noChangeAspect="1"/>
          </p:cNvPicPr>
          <p:nvPr/>
        </p:nvPicPr>
        <p:blipFill>
          <a:blip r:embed="rId8"/>
          <a:stretch>
            <a:fillRect/>
          </a:stretch>
        </p:blipFill>
        <p:spPr>
          <a:xfrm>
            <a:off x="8093034" y="3575304"/>
            <a:ext cx="1442253" cy="705751"/>
          </a:xfrm>
          <a:prstGeom prst="rect">
            <a:avLst/>
          </a:prstGeom>
        </p:spPr>
      </p:pic>
    </p:spTree>
    <p:extLst>
      <p:ext uri="{BB962C8B-B14F-4D97-AF65-F5344CB8AC3E}">
        <p14:creationId xmlns:p14="http://schemas.microsoft.com/office/powerpoint/2010/main" val="15758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1DC137BA-9F40-114F-A388-280BAFBA3DC9}"/>
              </a:ext>
            </a:extLst>
          </p:cNvPr>
          <p:cNvSpPr/>
          <p:nvPr/>
        </p:nvSpPr>
        <p:spPr>
          <a:xfrm>
            <a:off x="0" y="-79512"/>
            <a:ext cx="6248400" cy="6929120"/>
          </a:xfrm>
          <a:custGeom>
            <a:avLst/>
            <a:gdLst>
              <a:gd name="connsiteX0" fmla="*/ 10160 w 6248400"/>
              <a:gd name="connsiteY0" fmla="*/ 0 h 6929120"/>
              <a:gd name="connsiteX1" fmla="*/ 5811520 w 6248400"/>
              <a:gd name="connsiteY1" fmla="*/ 0 h 6929120"/>
              <a:gd name="connsiteX2" fmla="*/ 5811520 w 6248400"/>
              <a:gd name="connsiteY2" fmla="*/ 2966720 h 6929120"/>
              <a:gd name="connsiteX3" fmla="*/ 6248400 w 6248400"/>
              <a:gd name="connsiteY3" fmla="*/ 3403600 h 6929120"/>
              <a:gd name="connsiteX4" fmla="*/ 5811520 w 6248400"/>
              <a:gd name="connsiteY4" fmla="*/ 3840480 h 6929120"/>
              <a:gd name="connsiteX5" fmla="*/ 5811520 w 6248400"/>
              <a:gd name="connsiteY5" fmla="*/ 6929120 h 6929120"/>
              <a:gd name="connsiteX6" fmla="*/ 0 w 6248400"/>
              <a:gd name="connsiteY6" fmla="*/ 6929120 h 6929120"/>
              <a:gd name="connsiteX7" fmla="*/ 10160 w 6248400"/>
              <a:gd name="connsiteY7" fmla="*/ 0 h 692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8400" h="6929120">
                <a:moveTo>
                  <a:pt x="10160" y="0"/>
                </a:moveTo>
                <a:lnTo>
                  <a:pt x="5811520" y="0"/>
                </a:lnTo>
                <a:lnTo>
                  <a:pt x="5811520" y="2966720"/>
                </a:lnTo>
                <a:lnTo>
                  <a:pt x="6248400" y="3403600"/>
                </a:lnTo>
                <a:lnTo>
                  <a:pt x="5811520" y="3840480"/>
                </a:lnTo>
                <a:lnTo>
                  <a:pt x="5811520" y="6929120"/>
                </a:lnTo>
                <a:lnTo>
                  <a:pt x="0" y="6929120"/>
                </a:lnTo>
                <a:cubicBezTo>
                  <a:pt x="3387" y="4619413"/>
                  <a:pt x="6773" y="2309707"/>
                  <a:pt x="10160" y="0"/>
                </a:cubicBezTo>
                <a:close/>
              </a:path>
            </a:pathLst>
          </a:custGeom>
          <a:solidFill>
            <a:srgbClr val="D7D2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Content Placeholder 2">
            <a:extLst>
              <a:ext uri="{FF2B5EF4-FFF2-40B4-BE49-F238E27FC236}">
                <a16:creationId xmlns:a16="http://schemas.microsoft.com/office/drawing/2014/main" id="{55B7CBBD-83F0-2E47-9A9E-0E2E603374D9}"/>
              </a:ext>
            </a:extLst>
          </p:cNvPr>
          <p:cNvSpPr>
            <a:spLocks noGrp="1"/>
          </p:cNvSpPr>
          <p:nvPr>
            <p:ph idx="1"/>
          </p:nvPr>
        </p:nvSpPr>
        <p:spPr>
          <a:xfrm>
            <a:off x="6453620" y="1372665"/>
            <a:ext cx="5097952" cy="4262541"/>
          </a:xfrm>
        </p:spPr>
        <p:txBody>
          <a:bodyPr vert="horz" lIns="91440" tIns="45720" rIns="91440" bIns="45720" rtlCol="0" anchor="t">
            <a:noAutofit/>
          </a:bodyPr>
          <a:lstStyle/>
          <a:p>
            <a:pPr>
              <a:lnSpc>
                <a:spcPct val="100000"/>
              </a:lnSpc>
              <a:spcAft>
                <a:spcPts val="1200"/>
              </a:spcAft>
              <a:buClr>
                <a:srgbClr val="CD4C47"/>
              </a:buClr>
            </a:pPr>
            <a:r>
              <a:rPr lang="fr-CA" sz="1600">
                <a:latin typeface="Raleway Medium"/>
              </a:rPr>
              <a:t>Premier portrait québécois à dresser un </a:t>
            </a:r>
            <a:r>
              <a:rPr lang="fr-CA" sz="1600" b="1">
                <a:latin typeface="Raleway Medium"/>
              </a:rPr>
              <a:t>état </a:t>
            </a:r>
            <a:br>
              <a:rPr lang="fr-CA" sz="1600" b="1">
                <a:latin typeface="Raleway Medium" panose="020B0003030101060003" pitchFamily="34" charset="0"/>
              </a:rPr>
            </a:br>
            <a:r>
              <a:rPr lang="fr-CA" sz="1600" b="1">
                <a:latin typeface="Raleway Medium"/>
              </a:rPr>
              <a:t>de situation </a:t>
            </a:r>
            <a:r>
              <a:rPr lang="fr-CA" sz="1600">
                <a:latin typeface="Raleway Medium"/>
              </a:rPr>
              <a:t>des principales politiques publiques municipales, provinciales et fédérales qui peuvent contribuer à améliorer les conditions </a:t>
            </a:r>
            <a:br>
              <a:rPr lang="fr-CA" sz="1600">
                <a:latin typeface="Raleway Medium" panose="020B0003030101060003" pitchFamily="34" charset="0"/>
              </a:rPr>
            </a:br>
            <a:r>
              <a:rPr lang="fr-CA" sz="1600">
                <a:latin typeface="Raleway Medium"/>
              </a:rPr>
              <a:t>de vie et le développement des tout-petits.</a:t>
            </a:r>
          </a:p>
          <a:p>
            <a:pPr>
              <a:lnSpc>
                <a:spcPct val="100000"/>
              </a:lnSpc>
              <a:spcAft>
                <a:spcPts val="1200"/>
              </a:spcAft>
              <a:buClr>
                <a:srgbClr val="CD4C47"/>
              </a:buClr>
            </a:pPr>
            <a:r>
              <a:rPr lang="fr-CA" sz="1600">
                <a:latin typeface="Raleway Medium"/>
              </a:rPr>
              <a:t>Ce Portrait recense des informations clés </a:t>
            </a:r>
            <a:br>
              <a:rPr lang="fr-CA" sz="1600">
                <a:latin typeface="Raleway Medium" panose="020B0003030101060003" pitchFamily="34" charset="0"/>
              </a:rPr>
            </a:br>
            <a:r>
              <a:rPr lang="fr-CA" sz="1600">
                <a:latin typeface="Raleway Medium"/>
              </a:rPr>
              <a:t>sur leur </a:t>
            </a:r>
            <a:r>
              <a:rPr lang="fr-CA" sz="1600" b="1">
                <a:latin typeface="Raleway Medium"/>
              </a:rPr>
              <a:t>efficacité </a:t>
            </a:r>
            <a:r>
              <a:rPr lang="fr-CA" sz="1600">
                <a:latin typeface="Raleway Medium"/>
              </a:rPr>
              <a:t>ainsi que des </a:t>
            </a:r>
            <a:r>
              <a:rPr lang="fr-CA" sz="1600" b="1">
                <a:latin typeface="Raleway Medium"/>
              </a:rPr>
              <a:t>exemples d’initiatives </a:t>
            </a:r>
            <a:r>
              <a:rPr lang="fr-CA" sz="1600">
                <a:latin typeface="Raleway Medium"/>
              </a:rPr>
              <a:t>d’ici ou d’ailleurs qui peuvent </a:t>
            </a:r>
            <a:br>
              <a:rPr lang="fr-CA" sz="1600">
                <a:latin typeface="Raleway Medium" panose="020B0003030101060003" pitchFamily="34" charset="0"/>
              </a:rPr>
            </a:br>
            <a:r>
              <a:rPr lang="fr-CA" sz="1600">
                <a:latin typeface="Raleway Medium"/>
              </a:rPr>
              <a:t>devenir des sources d’inspiration pour améliorer nos politiques.</a:t>
            </a:r>
          </a:p>
          <a:p>
            <a:pPr>
              <a:lnSpc>
                <a:spcPct val="100000"/>
              </a:lnSpc>
              <a:spcAft>
                <a:spcPts val="1200"/>
              </a:spcAft>
              <a:buClr>
                <a:srgbClr val="CD4C47"/>
              </a:buClr>
            </a:pPr>
            <a:r>
              <a:rPr lang="fr-CA" sz="1600">
                <a:latin typeface="Raleway Medium"/>
              </a:rPr>
              <a:t>Réalisé avec la collaboration de plus </a:t>
            </a:r>
            <a:br>
              <a:rPr lang="fr-CA" sz="1600">
                <a:latin typeface="Raleway Medium" panose="020B0003030101060003" pitchFamily="34" charset="0"/>
              </a:rPr>
            </a:br>
            <a:r>
              <a:rPr lang="fr-CA" sz="1600">
                <a:latin typeface="Raleway Medium"/>
              </a:rPr>
              <a:t>de </a:t>
            </a:r>
            <a:r>
              <a:rPr lang="fr-CA" sz="1600" b="1">
                <a:latin typeface="Raleway Medium"/>
              </a:rPr>
              <a:t>60 chercheurs, intervenants et acteurs </a:t>
            </a:r>
            <a:br>
              <a:rPr lang="fr-CA" sz="1600" b="1">
                <a:latin typeface="Raleway Medium" panose="020B0003030101060003" pitchFamily="34" charset="0"/>
              </a:rPr>
            </a:br>
            <a:r>
              <a:rPr lang="fr-CA" sz="1600" b="1">
                <a:latin typeface="Raleway Medium"/>
              </a:rPr>
              <a:t>en petite enfance.</a:t>
            </a:r>
          </a:p>
        </p:txBody>
      </p:sp>
      <p:sp>
        <p:nvSpPr>
          <p:cNvPr id="51" name="TextBox 50">
            <a:extLst>
              <a:ext uri="{FF2B5EF4-FFF2-40B4-BE49-F238E27FC236}">
                <a16:creationId xmlns:a16="http://schemas.microsoft.com/office/drawing/2014/main" id="{A812D77C-B732-D443-AA0C-2AA206295B0D}"/>
              </a:ext>
            </a:extLst>
          </p:cNvPr>
          <p:cNvSpPr txBox="1"/>
          <p:nvPr/>
        </p:nvSpPr>
        <p:spPr>
          <a:xfrm>
            <a:off x="-2" y="1285806"/>
            <a:ext cx="5784727" cy="2308324"/>
          </a:xfrm>
          <a:prstGeom prst="rect">
            <a:avLst/>
          </a:prstGeom>
          <a:noFill/>
        </p:spPr>
        <p:txBody>
          <a:bodyPr wrap="square" rtlCol="0">
            <a:spAutoFit/>
          </a:bodyPr>
          <a:lstStyle/>
          <a:p>
            <a:pPr algn="ctr"/>
            <a:r>
              <a:rPr lang="fr-CA" sz="3600">
                <a:solidFill>
                  <a:srgbClr val="404040"/>
                </a:solidFill>
                <a:latin typeface="Raleway ExtraBold" panose="020B0503030101060003" pitchFamily="34" charset="77"/>
              </a:rPr>
              <a:t>QUE FAISONS-NOUS </a:t>
            </a:r>
            <a:br>
              <a:rPr lang="fr-CA" sz="3600">
                <a:solidFill>
                  <a:srgbClr val="404040"/>
                </a:solidFill>
                <a:latin typeface="Raleway ExtraBold" panose="020B0503030101060003" pitchFamily="34" charset="77"/>
              </a:rPr>
            </a:br>
            <a:r>
              <a:rPr lang="fr-CA" sz="3600">
                <a:solidFill>
                  <a:srgbClr val="404040"/>
                </a:solidFill>
                <a:latin typeface="Raleway ExtraBold" panose="020B0503030101060003" pitchFamily="34" charset="77"/>
              </a:rPr>
              <a:t>AU QUÉBEC POUR </a:t>
            </a:r>
            <a:br>
              <a:rPr lang="fr-CA" sz="3600">
                <a:solidFill>
                  <a:srgbClr val="404040"/>
                </a:solidFill>
                <a:latin typeface="Raleway ExtraBold" panose="020B0503030101060003" pitchFamily="34" charset="77"/>
              </a:rPr>
            </a:br>
            <a:r>
              <a:rPr lang="fr-CA" sz="3600">
                <a:solidFill>
                  <a:srgbClr val="404040"/>
                </a:solidFill>
                <a:latin typeface="Raleway ExtraBold" panose="020B0503030101060003" pitchFamily="34" charset="77"/>
              </a:rPr>
              <a:t>NOS TOUT-PETITS </a:t>
            </a:r>
            <a:br>
              <a:rPr lang="fr-CA" sz="3600">
                <a:solidFill>
                  <a:srgbClr val="404040"/>
                </a:solidFill>
                <a:latin typeface="Raleway ExtraBold" panose="020B0503030101060003" pitchFamily="34" charset="77"/>
              </a:rPr>
            </a:br>
            <a:r>
              <a:rPr lang="fr-CA" sz="3600">
                <a:solidFill>
                  <a:srgbClr val="404040"/>
                </a:solidFill>
                <a:latin typeface="Raleway ExtraBold" panose="020B0503030101060003" pitchFamily="34" charset="77"/>
              </a:rPr>
              <a:t>ET LEUR FAMILLE</a:t>
            </a:r>
            <a:r>
              <a:rPr lang="fr-CA" sz="3600" spc="-300">
                <a:solidFill>
                  <a:srgbClr val="404040"/>
                </a:solidFill>
                <a:latin typeface="Raleway ExtraBold" panose="020B0503030101060003" pitchFamily="34" charset="77"/>
              </a:rPr>
              <a:t> </a:t>
            </a:r>
            <a:r>
              <a:rPr lang="fr-CA" sz="3600">
                <a:solidFill>
                  <a:srgbClr val="404040"/>
                </a:solidFill>
                <a:latin typeface="Raleway ExtraBold" panose="020B0503030101060003" pitchFamily="34" charset="77"/>
              </a:rPr>
              <a:t>?</a:t>
            </a:r>
            <a:endParaRPr lang="fr-CA" sz="3600">
              <a:solidFill>
                <a:srgbClr val="404040"/>
              </a:solidFill>
              <a:latin typeface="Raleway" panose="020B0503030101060003" pitchFamily="34" charset="77"/>
            </a:endParaRPr>
          </a:p>
        </p:txBody>
      </p:sp>
      <p:pic>
        <p:nvPicPr>
          <p:cNvPr id="55" name="Picture 54">
            <a:extLst>
              <a:ext uri="{FF2B5EF4-FFF2-40B4-BE49-F238E27FC236}">
                <a16:creationId xmlns:a16="http://schemas.microsoft.com/office/drawing/2014/main" id="{3A91BD14-073C-B945-88B8-CF74F9DFC6CD}"/>
              </a:ext>
            </a:extLst>
          </p:cNvPr>
          <p:cNvPicPr>
            <a:picLocks noChangeAspect="1"/>
          </p:cNvPicPr>
          <p:nvPr/>
        </p:nvPicPr>
        <p:blipFill>
          <a:blip r:embed="rId3"/>
          <a:stretch>
            <a:fillRect/>
          </a:stretch>
        </p:blipFill>
        <p:spPr>
          <a:xfrm>
            <a:off x="3629163" y="6071523"/>
            <a:ext cx="1676400" cy="419100"/>
          </a:xfrm>
          <a:prstGeom prst="rect">
            <a:avLst/>
          </a:prstGeom>
        </p:spPr>
      </p:pic>
      <p:sp>
        <p:nvSpPr>
          <p:cNvPr id="56" name="Rectangle 55">
            <a:extLst>
              <a:ext uri="{FF2B5EF4-FFF2-40B4-BE49-F238E27FC236}">
                <a16:creationId xmlns:a16="http://schemas.microsoft.com/office/drawing/2014/main" id="{98A54B76-F40D-6F41-9524-F3A20685F112}"/>
              </a:ext>
            </a:extLst>
          </p:cNvPr>
          <p:cNvSpPr/>
          <p:nvPr/>
        </p:nvSpPr>
        <p:spPr>
          <a:xfrm>
            <a:off x="537687" y="3941452"/>
            <a:ext cx="4760902" cy="477054"/>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B5A42067-D30F-5840-AA43-30EA59FCCA8D}"/>
              </a:ext>
            </a:extLst>
          </p:cNvPr>
          <p:cNvSpPr txBox="1"/>
          <p:nvPr/>
        </p:nvSpPr>
        <p:spPr>
          <a:xfrm>
            <a:off x="640428" y="3964360"/>
            <a:ext cx="4572000" cy="400110"/>
          </a:xfrm>
          <a:prstGeom prst="rect">
            <a:avLst/>
          </a:prstGeom>
          <a:noFill/>
        </p:spPr>
        <p:txBody>
          <a:bodyPr wrap="square" rtlCol="0">
            <a:spAutoFit/>
          </a:bodyPr>
          <a:lstStyle/>
          <a:p>
            <a:pPr algn="ctr"/>
            <a:r>
              <a:rPr lang="fr-CA" sz="2000" i="1">
                <a:solidFill>
                  <a:schemeClr val="bg1"/>
                </a:solidFill>
                <a:latin typeface="Raleway" panose="020B0003030101060003" pitchFamily="34" charset="0"/>
              </a:rPr>
              <a:t>Portrait des politiques publiques 2021</a:t>
            </a:r>
          </a:p>
        </p:txBody>
      </p:sp>
      <p:sp>
        <p:nvSpPr>
          <p:cNvPr id="9" name="TextBox 8">
            <a:extLst>
              <a:ext uri="{FF2B5EF4-FFF2-40B4-BE49-F238E27FC236}">
                <a16:creationId xmlns:a16="http://schemas.microsoft.com/office/drawing/2014/main" id="{23B007FA-883A-E746-A544-6D8ACE24A5F4}"/>
              </a:ext>
            </a:extLst>
          </p:cNvPr>
          <p:cNvSpPr txBox="1"/>
          <p:nvPr/>
        </p:nvSpPr>
        <p:spPr>
          <a:xfrm>
            <a:off x="450247" y="6298705"/>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spTree>
    <p:extLst>
      <p:ext uri="{BB962C8B-B14F-4D97-AF65-F5344CB8AC3E}">
        <p14:creationId xmlns:p14="http://schemas.microsoft.com/office/powerpoint/2010/main" val="1578246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5CD6EE-029E-5644-9F36-E86C0EE85547}"/>
              </a:ext>
            </a:extLst>
          </p:cNvPr>
          <p:cNvSpPr>
            <a:spLocks noGrp="1"/>
          </p:cNvSpPr>
          <p:nvPr>
            <p:ph type="title"/>
          </p:nvPr>
        </p:nvSpPr>
        <p:spPr>
          <a:xfrm>
            <a:off x="1586747" y="349637"/>
            <a:ext cx="9440917" cy="1325563"/>
          </a:xfrm>
        </p:spPr>
        <p:txBody>
          <a:bodyPr>
            <a:normAutofit/>
          </a:bodyPr>
          <a:lstStyle/>
          <a:p>
            <a:r>
              <a:rPr lang="fr-CA" sz="3600" b="1">
                <a:solidFill>
                  <a:srgbClr val="404040"/>
                </a:solidFill>
                <a:latin typeface="Raleway" panose="020B0003030101060003" pitchFamily="34" charset="0"/>
              </a:rPr>
              <a:t>L’exemple des services de garde éducatifs à l’enfance</a:t>
            </a:r>
          </a:p>
        </p:txBody>
      </p:sp>
      <p:grpSp>
        <p:nvGrpSpPr>
          <p:cNvPr id="5" name="Group 4">
            <a:extLst>
              <a:ext uri="{FF2B5EF4-FFF2-40B4-BE49-F238E27FC236}">
                <a16:creationId xmlns:a16="http://schemas.microsoft.com/office/drawing/2014/main" id="{CEAE337D-8F44-394B-A488-2B628595C045}"/>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53528C8F-DF61-7D4D-AA32-665B80E3F092}"/>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13D53E1A-C6BF-6F42-94D0-0866B2D64E41}"/>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40" name="Picture 39" descr="Icon&#10;&#10;Description automatically generated with medium confidence">
            <a:extLst>
              <a:ext uri="{FF2B5EF4-FFF2-40B4-BE49-F238E27FC236}">
                <a16:creationId xmlns:a16="http://schemas.microsoft.com/office/drawing/2014/main" id="{29042743-9BD1-9C40-B6A0-9FBEB2B662FA}"/>
              </a:ext>
            </a:extLst>
          </p:cNvPr>
          <p:cNvPicPr>
            <a:picLocks noChangeAspect="1"/>
          </p:cNvPicPr>
          <p:nvPr/>
        </p:nvPicPr>
        <p:blipFill>
          <a:blip r:embed="rId4"/>
          <a:stretch>
            <a:fillRect/>
          </a:stretch>
        </p:blipFill>
        <p:spPr>
          <a:xfrm>
            <a:off x="5521033" y="1746018"/>
            <a:ext cx="2302885" cy="1984514"/>
          </a:xfrm>
          <a:prstGeom prst="rect">
            <a:avLst/>
          </a:prstGeom>
        </p:spPr>
      </p:pic>
      <p:sp>
        <p:nvSpPr>
          <p:cNvPr id="41" name="TextBox 40">
            <a:extLst>
              <a:ext uri="{FF2B5EF4-FFF2-40B4-BE49-F238E27FC236}">
                <a16:creationId xmlns:a16="http://schemas.microsoft.com/office/drawing/2014/main" id="{4A466B63-EF95-7043-BD82-05D98431B2D2}"/>
              </a:ext>
            </a:extLst>
          </p:cNvPr>
          <p:cNvSpPr txBox="1"/>
          <p:nvPr/>
        </p:nvSpPr>
        <p:spPr>
          <a:xfrm>
            <a:off x="1703387" y="4123443"/>
            <a:ext cx="8851723" cy="646331"/>
          </a:xfrm>
          <a:prstGeom prst="rect">
            <a:avLst/>
          </a:prstGeom>
          <a:noFill/>
        </p:spPr>
        <p:txBody>
          <a:bodyPr wrap="square" rtlCol="0">
            <a:spAutoFit/>
          </a:bodyPr>
          <a:lstStyle/>
          <a:p>
            <a:pPr algn="ctr"/>
            <a:r>
              <a:rPr lang="fr-CA" b="1">
                <a:solidFill>
                  <a:srgbClr val="404040"/>
                </a:solidFill>
                <a:latin typeface="Raleway" panose="020B0003030101060003" pitchFamily="34" charset="0"/>
              </a:rPr>
              <a:t>Cela a eu des répercussions sur le taux d’activité professionnelle </a:t>
            </a:r>
            <a:br>
              <a:rPr lang="fr-CA" b="1">
                <a:solidFill>
                  <a:srgbClr val="404040"/>
                </a:solidFill>
                <a:latin typeface="Raleway" panose="020B0003030101060003" pitchFamily="34" charset="0"/>
              </a:rPr>
            </a:br>
            <a:r>
              <a:rPr lang="fr-CA" b="1">
                <a:solidFill>
                  <a:srgbClr val="404040"/>
                </a:solidFill>
                <a:latin typeface="Raleway" panose="020B0003030101060003" pitchFamily="34" charset="0"/>
              </a:rPr>
              <a:t>des mères de 25 à 54 ans.</a:t>
            </a:r>
            <a:endParaRPr lang="fr-CA">
              <a:solidFill>
                <a:srgbClr val="404040"/>
              </a:solidFill>
              <a:latin typeface="Raleway Medium" panose="020B0003030101060003" pitchFamily="34" charset="0"/>
            </a:endParaRPr>
          </a:p>
        </p:txBody>
      </p:sp>
      <p:pic>
        <p:nvPicPr>
          <p:cNvPr id="43" name="Picture 42" descr="A picture containing text, device, gauge&#10;&#10;Description automatically generated">
            <a:extLst>
              <a:ext uri="{FF2B5EF4-FFF2-40B4-BE49-F238E27FC236}">
                <a16:creationId xmlns:a16="http://schemas.microsoft.com/office/drawing/2014/main" id="{F40A066E-12DE-6243-8B00-C665F30FA3ED}"/>
              </a:ext>
            </a:extLst>
          </p:cNvPr>
          <p:cNvPicPr>
            <a:picLocks noChangeAspect="1"/>
          </p:cNvPicPr>
          <p:nvPr/>
        </p:nvPicPr>
        <p:blipFill>
          <a:blip r:embed="rId5"/>
          <a:stretch>
            <a:fillRect/>
          </a:stretch>
        </p:blipFill>
        <p:spPr>
          <a:xfrm>
            <a:off x="3265882" y="4812753"/>
            <a:ext cx="5726732" cy="1326429"/>
          </a:xfrm>
          <a:prstGeom prst="rect">
            <a:avLst/>
          </a:prstGeom>
        </p:spPr>
      </p:pic>
      <p:grpSp>
        <p:nvGrpSpPr>
          <p:cNvPr id="3" name="Group 2">
            <a:extLst>
              <a:ext uri="{FF2B5EF4-FFF2-40B4-BE49-F238E27FC236}">
                <a16:creationId xmlns:a16="http://schemas.microsoft.com/office/drawing/2014/main" id="{F0074C96-D853-7544-A150-3F3942FF8ED8}"/>
              </a:ext>
            </a:extLst>
          </p:cNvPr>
          <p:cNvGrpSpPr/>
          <p:nvPr/>
        </p:nvGrpSpPr>
        <p:grpSpPr>
          <a:xfrm>
            <a:off x="1610522" y="1908134"/>
            <a:ext cx="3676195" cy="1921649"/>
            <a:chOff x="1610522" y="1975870"/>
            <a:chExt cx="3676195" cy="1921649"/>
          </a:xfrm>
        </p:grpSpPr>
        <p:grpSp>
          <p:nvGrpSpPr>
            <p:cNvPr id="15" name="Group 14">
              <a:extLst>
                <a:ext uri="{FF2B5EF4-FFF2-40B4-BE49-F238E27FC236}">
                  <a16:creationId xmlns:a16="http://schemas.microsoft.com/office/drawing/2014/main" id="{DFE5F711-426D-9245-9526-1524E4AC8855}"/>
                </a:ext>
              </a:extLst>
            </p:cNvPr>
            <p:cNvGrpSpPr/>
            <p:nvPr/>
          </p:nvGrpSpPr>
          <p:grpSpPr>
            <a:xfrm>
              <a:off x="1610522" y="1975870"/>
              <a:ext cx="3676195" cy="1921649"/>
              <a:chOff x="1437802" y="2313638"/>
              <a:chExt cx="3676195" cy="1921649"/>
            </a:xfrm>
          </p:grpSpPr>
          <p:sp>
            <p:nvSpPr>
              <p:cNvPr id="10" name="TextBox 9">
                <a:extLst>
                  <a:ext uri="{FF2B5EF4-FFF2-40B4-BE49-F238E27FC236}">
                    <a16:creationId xmlns:a16="http://schemas.microsoft.com/office/drawing/2014/main" id="{B4C53C4C-9397-B84A-A958-83D223803465}"/>
                  </a:ext>
                </a:extLst>
              </p:cNvPr>
              <p:cNvSpPr txBox="1"/>
              <p:nvPr/>
            </p:nvSpPr>
            <p:spPr>
              <a:xfrm>
                <a:off x="1437802" y="2313638"/>
                <a:ext cx="2878704" cy="584775"/>
              </a:xfrm>
              <a:prstGeom prst="rect">
                <a:avLst/>
              </a:prstGeom>
              <a:noFill/>
            </p:spPr>
            <p:txBody>
              <a:bodyPr wrap="square" rtlCol="0">
                <a:spAutoFit/>
              </a:bodyPr>
              <a:lstStyle/>
              <a:p>
                <a:r>
                  <a:rPr lang="fr-CA" sz="1600" b="1">
                    <a:solidFill>
                      <a:srgbClr val="404040"/>
                    </a:solidFill>
                    <a:latin typeface="Raleway" panose="020B0003030101060003" pitchFamily="34" charset="0"/>
                  </a:rPr>
                  <a:t>Au milieu des années 1990, </a:t>
                </a:r>
                <a:r>
                  <a:rPr lang="fr-CA" sz="1600">
                    <a:solidFill>
                      <a:srgbClr val="404040"/>
                    </a:solidFill>
                    <a:latin typeface="Raleway Medium" panose="020B0003030101060003" pitchFamily="34" charset="0"/>
                  </a:rPr>
                  <a:t>seulement</a:t>
                </a:r>
              </a:p>
            </p:txBody>
          </p:sp>
          <p:sp>
            <p:nvSpPr>
              <p:cNvPr id="11" name="TextBox 10">
                <a:extLst>
                  <a:ext uri="{FF2B5EF4-FFF2-40B4-BE49-F238E27FC236}">
                    <a16:creationId xmlns:a16="http://schemas.microsoft.com/office/drawing/2014/main" id="{EDAF081D-66CE-5045-AB53-325253BC0A2B}"/>
                  </a:ext>
                </a:extLst>
              </p:cNvPr>
              <p:cNvSpPr txBox="1"/>
              <p:nvPr/>
            </p:nvSpPr>
            <p:spPr>
              <a:xfrm>
                <a:off x="3012033" y="2900197"/>
                <a:ext cx="1707885" cy="830997"/>
              </a:xfrm>
              <a:prstGeom prst="rect">
                <a:avLst/>
              </a:prstGeom>
              <a:noFill/>
            </p:spPr>
            <p:txBody>
              <a:bodyPr wrap="square" rtlCol="0">
                <a:spAutoFit/>
              </a:bodyPr>
              <a:lstStyle/>
              <a:p>
                <a:r>
                  <a:rPr lang="fr-CA" sz="1600">
                    <a:solidFill>
                      <a:srgbClr val="404040"/>
                    </a:solidFill>
                    <a:latin typeface="Raleway Medium" panose="020B0003030101060003" pitchFamily="34" charset="0"/>
                  </a:rPr>
                  <a:t>des enfants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de 0 à 4 ans </a:t>
                </a:r>
                <a:r>
                  <a:rPr lang="fr-CA" sz="1600" b="1">
                    <a:solidFill>
                      <a:srgbClr val="A1CE3D"/>
                    </a:solidFill>
                    <a:latin typeface="Raleway" panose="020B0003030101060003" pitchFamily="34" charset="0"/>
                  </a:rPr>
                  <a:t>avaient accès</a:t>
                </a:r>
              </a:p>
            </p:txBody>
          </p:sp>
          <p:sp>
            <p:nvSpPr>
              <p:cNvPr id="28" name="TextBox 27">
                <a:extLst>
                  <a:ext uri="{FF2B5EF4-FFF2-40B4-BE49-F238E27FC236}">
                    <a16:creationId xmlns:a16="http://schemas.microsoft.com/office/drawing/2014/main" id="{2E6284A9-C6EF-1748-807B-943E59DCFF34}"/>
                  </a:ext>
                </a:extLst>
              </p:cNvPr>
              <p:cNvSpPr txBox="1"/>
              <p:nvPr/>
            </p:nvSpPr>
            <p:spPr>
              <a:xfrm>
                <a:off x="1437802" y="3650512"/>
                <a:ext cx="3676195" cy="584775"/>
              </a:xfrm>
              <a:prstGeom prst="rect">
                <a:avLst/>
              </a:prstGeom>
              <a:noFill/>
            </p:spPr>
            <p:txBody>
              <a:bodyPr wrap="square" rtlCol="0">
                <a:spAutoFit/>
              </a:bodyPr>
              <a:lstStyle/>
              <a:p>
                <a:r>
                  <a:rPr lang="fr-CA" sz="1600" b="1">
                    <a:solidFill>
                      <a:srgbClr val="A1CE3D"/>
                    </a:solidFill>
                    <a:latin typeface="Raleway" panose="020B0003030101060003" pitchFamily="34" charset="0"/>
                  </a:rPr>
                  <a:t>à une place subventionnée dans un service éducatif à l’enfance.</a:t>
                </a:r>
              </a:p>
            </p:txBody>
          </p:sp>
        </p:grpSp>
        <p:pic>
          <p:nvPicPr>
            <p:cNvPr id="57" name="Picture 56" descr="A picture containing text, plate, dishware, tableware&#10;&#10;Description automatically generated">
              <a:extLst>
                <a:ext uri="{FF2B5EF4-FFF2-40B4-BE49-F238E27FC236}">
                  <a16:creationId xmlns:a16="http://schemas.microsoft.com/office/drawing/2014/main" id="{8A5CD894-510C-D443-9B45-4B1C18BD5ABB}"/>
                </a:ext>
              </a:extLst>
            </p:cNvPr>
            <p:cNvPicPr>
              <a:picLocks noChangeAspect="1"/>
            </p:cNvPicPr>
            <p:nvPr/>
          </p:nvPicPr>
          <p:blipFill>
            <a:blip r:embed="rId6"/>
            <a:stretch>
              <a:fillRect/>
            </a:stretch>
          </p:blipFill>
          <p:spPr>
            <a:xfrm>
              <a:off x="1703388" y="2598446"/>
              <a:ext cx="1426674" cy="696029"/>
            </a:xfrm>
            <a:prstGeom prst="rect">
              <a:avLst/>
            </a:prstGeom>
          </p:spPr>
        </p:pic>
      </p:grpSp>
      <p:grpSp>
        <p:nvGrpSpPr>
          <p:cNvPr id="2" name="Group 1">
            <a:extLst>
              <a:ext uri="{FF2B5EF4-FFF2-40B4-BE49-F238E27FC236}">
                <a16:creationId xmlns:a16="http://schemas.microsoft.com/office/drawing/2014/main" id="{15141AB6-5494-7F44-BC81-9654A8188490}"/>
              </a:ext>
            </a:extLst>
          </p:cNvPr>
          <p:cNvGrpSpPr/>
          <p:nvPr/>
        </p:nvGrpSpPr>
        <p:grpSpPr>
          <a:xfrm>
            <a:off x="8109036" y="1896054"/>
            <a:ext cx="2831373" cy="1720025"/>
            <a:chOff x="8468147" y="1963790"/>
            <a:chExt cx="2831373" cy="1720025"/>
          </a:xfrm>
        </p:grpSpPr>
        <p:grpSp>
          <p:nvGrpSpPr>
            <p:cNvPr id="14" name="Group 13">
              <a:extLst>
                <a:ext uri="{FF2B5EF4-FFF2-40B4-BE49-F238E27FC236}">
                  <a16:creationId xmlns:a16="http://schemas.microsoft.com/office/drawing/2014/main" id="{F22B7EFC-FB76-3343-8AD1-CE1C98DF2B5E}"/>
                </a:ext>
              </a:extLst>
            </p:cNvPr>
            <p:cNvGrpSpPr/>
            <p:nvPr/>
          </p:nvGrpSpPr>
          <p:grpSpPr>
            <a:xfrm>
              <a:off x="8468147" y="1963790"/>
              <a:ext cx="2831373" cy="1720025"/>
              <a:chOff x="7567198" y="2301558"/>
              <a:chExt cx="2831373" cy="1720025"/>
            </a:xfrm>
          </p:grpSpPr>
          <p:sp>
            <p:nvSpPr>
              <p:cNvPr id="8" name="TextBox 7">
                <a:extLst>
                  <a:ext uri="{FF2B5EF4-FFF2-40B4-BE49-F238E27FC236}">
                    <a16:creationId xmlns:a16="http://schemas.microsoft.com/office/drawing/2014/main" id="{1A4DC90F-5A9C-8C40-93BB-9A4A1C5581DE}"/>
                  </a:ext>
                </a:extLst>
              </p:cNvPr>
              <p:cNvSpPr txBox="1"/>
              <p:nvPr/>
            </p:nvSpPr>
            <p:spPr>
              <a:xfrm>
                <a:off x="7567198" y="2301558"/>
                <a:ext cx="2831373" cy="584775"/>
              </a:xfrm>
              <a:prstGeom prst="rect">
                <a:avLst/>
              </a:prstGeom>
              <a:noFill/>
            </p:spPr>
            <p:txBody>
              <a:bodyPr wrap="square" rtlCol="0">
                <a:spAutoFit/>
              </a:bodyPr>
              <a:lstStyle/>
              <a:p>
                <a:r>
                  <a:rPr lang="fr-CA" sz="1600" b="1">
                    <a:solidFill>
                      <a:srgbClr val="404040"/>
                    </a:solidFill>
                    <a:latin typeface="Raleway" panose="020B0003030101060003" pitchFamily="34" charset="0"/>
                  </a:rPr>
                  <a:t>En 2019,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c’était le cas pour </a:t>
                </a:r>
              </a:p>
            </p:txBody>
          </p:sp>
          <p:sp>
            <p:nvSpPr>
              <p:cNvPr id="13" name="TextBox 12">
                <a:extLst>
                  <a:ext uri="{FF2B5EF4-FFF2-40B4-BE49-F238E27FC236}">
                    <a16:creationId xmlns:a16="http://schemas.microsoft.com/office/drawing/2014/main" id="{41978B3E-5E4F-FB41-A21B-E20D2496407C}"/>
                  </a:ext>
                </a:extLst>
              </p:cNvPr>
              <p:cNvSpPr txBox="1"/>
              <p:nvPr/>
            </p:nvSpPr>
            <p:spPr>
              <a:xfrm>
                <a:off x="7567198" y="3683029"/>
                <a:ext cx="2733249" cy="338554"/>
              </a:xfrm>
              <a:prstGeom prst="rect">
                <a:avLst/>
              </a:prstGeom>
              <a:noFill/>
            </p:spPr>
            <p:txBody>
              <a:bodyPr wrap="square" rtlCol="0">
                <a:spAutoFit/>
              </a:bodyPr>
              <a:lstStyle/>
              <a:p>
                <a:r>
                  <a:rPr lang="fr-CA" sz="1600">
                    <a:solidFill>
                      <a:srgbClr val="404040"/>
                    </a:solidFill>
                    <a:latin typeface="Raleway Medium" panose="020B0003030101060003" pitchFamily="34" charset="0"/>
                  </a:rPr>
                  <a:t>des enfants. </a:t>
                </a:r>
              </a:p>
            </p:txBody>
          </p:sp>
        </p:grpSp>
        <p:pic>
          <p:nvPicPr>
            <p:cNvPr id="58" name="Picture 57" descr="A picture containing text, tableware, dishware, plate&#10;&#10;Description automatically generated">
              <a:extLst>
                <a:ext uri="{FF2B5EF4-FFF2-40B4-BE49-F238E27FC236}">
                  <a16:creationId xmlns:a16="http://schemas.microsoft.com/office/drawing/2014/main" id="{34332D67-5E69-3B4D-98BD-8A4619FAF5C4}"/>
                </a:ext>
              </a:extLst>
            </p:cNvPr>
            <p:cNvPicPr>
              <a:picLocks noChangeAspect="1"/>
            </p:cNvPicPr>
            <p:nvPr/>
          </p:nvPicPr>
          <p:blipFill>
            <a:blip r:embed="rId7"/>
            <a:stretch>
              <a:fillRect/>
            </a:stretch>
          </p:blipFill>
          <p:spPr>
            <a:xfrm>
              <a:off x="8548332" y="2593181"/>
              <a:ext cx="2034236" cy="835819"/>
            </a:xfrm>
            <a:prstGeom prst="rect">
              <a:avLst/>
            </a:prstGeom>
          </p:spPr>
        </p:pic>
      </p:grpSp>
    </p:spTree>
    <p:extLst>
      <p:ext uri="{BB962C8B-B14F-4D97-AF65-F5344CB8AC3E}">
        <p14:creationId xmlns:p14="http://schemas.microsoft.com/office/powerpoint/2010/main" val="3913970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FF6B839-3AB4-4038-8356-98D7736F0177}"/>
              </a:ext>
            </a:extLst>
          </p:cNvPr>
          <p:cNvPicPr>
            <a:picLocks noChangeAspect="1"/>
          </p:cNvPicPr>
          <p:nvPr/>
        </p:nvPicPr>
        <p:blipFill rotWithShape="1">
          <a:blip r:embed="rId3"/>
          <a:srcRect l="3510" t="5806" r="2764" b="16343"/>
          <a:stretch/>
        </p:blipFill>
        <p:spPr>
          <a:xfrm>
            <a:off x="1026160" y="1127759"/>
            <a:ext cx="10220960" cy="4053841"/>
          </a:xfrm>
          <a:prstGeom prst="rect">
            <a:avLst/>
          </a:prstGeom>
        </p:spPr>
      </p:pic>
    </p:spTree>
    <p:extLst>
      <p:ext uri="{BB962C8B-B14F-4D97-AF65-F5344CB8AC3E}">
        <p14:creationId xmlns:p14="http://schemas.microsoft.com/office/powerpoint/2010/main" val="504882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ground, outdoor, person, little&#10;&#10;Description automatically generated">
            <a:extLst>
              <a:ext uri="{FF2B5EF4-FFF2-40B4-BE49-F238E27FC236}">
                <a16:creationId xmlns:a16="http://schemas.microsoft.com/office/drawing/2014/main" id="{EF4373D3-94E2-BB42-BBA4-5B42A16F6E1E}"/>
              </a:ext>
            </a:extLst>
          </p:cNvPr>
          <p:cNvPicPr>
            <a:picLocks noChangeAspect="1"/>
          </p:cNvPicPr>
          <p:nvPr/>
        </p:nvPicPr>
        <p:blipFill rotWithShape="1">
          <a:blip r:embed="rId3"/>
          <a:srcRect l="9418" t="4819" r="12338" b="40830"/>
          <a:stretch/>
        </p:blipFill>
        <p:spPr>
          <a:xfrm flipH="1">
            <a:off x="5608318" y="0"/>
            <a:ext cx="6583682" cy="6866877"/>
          </a:xfrm>
          <a:prstGeom prst="rect">
            <a:avLst/>
          </a:prstGeom>
        </p:spPr>
      </p:pic>
      <p:grpSp>
        <p:nvGrpSpPr>
          <p:cNvPr id="9" name="Group 8">
            <a:extLst>
              <a:ext uri="{FF2B5EF4-FFF2-40B4-BE49-F238E27FC236}">
                <a16:creationId xmlns:a16="http://schemas.microsoft.com/office/drawing/2014/main" id="{8B31AF08-C67F-CA4F-A4DE-4E90943A765D}"/>
              </a:ext>
            </a:extLst>
          </p:cNvPr>
          <p:cNvGrpSpPr/>
          <p:nvPr/>
        </p:nvGrpSpPr>
        <p:grpSpPr>
          <a:xfrm>
            <a:off x="0" y="0"/>
            <a:ext cx="6196147" cy="6866877"/>
            <a:chOff x="-953084" y="86626"/>
            <a:chExt cx="6196147" cy="6866877"/>
          </a:xfrm>
        </p:grpSpPr>
        <p:sp>
          <p:nvSpPr>
            <p:cNvPr id="10" name="Rectangle 9">
              <a:extLst>
                <a:ext uri="{FF2B5EF4-FFF2-40B4-BE49-F238E27FC236}">
                  <a16:creationId xmlns:a16="http://schemas.microsoft.com/office/drawing/2014/main" id="{4A0762C7-1C91-0745-A255-D4E6759C659F}"/>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C73F8D07-77E1-B14E-91B1-E1097818B910}"/>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222AC9E-24FB-D84D-B758-34C33CEBFF6B}"/>
              </a:ext>
            </a:extLst>
          </p:cNvPr>
          <p:cNvSpPr txBox="1"/>
          <p:nvPr/>
        </p:nvSpPr>
        <p:spPr>
          <a:xfrm>
            <a:off x="-2" y="2674978"/>
            <a:ext cx="5784727" cy="1200329"/>
          </a:xfrm>
          <a:prstGeom prst="rect">
            <a:avLst/>
          </a:prstGeom>
          <a:noFill/>
        </p:spPr>
        <p:txBody>
          <a:bodyPr wrap="square" lIns="91440" tIns="45720" rIns="91440" bIns="45720" rtlCol="0" anchor="t">
            <a:spAutoFit/>
          </a:bodyPr>
          <a:lstStyle/>
          <a:p>
            <a:pPr algn="ctr"/>
            <a:r>
              <a:rPr lang="fr-CA" sz="3600">
                <a:solidFill>
                  <a:schemeClr val="bg1"/>
                </a:solidFill>
                <a:latin typeface="RALEWAY EXTRABOLD"/>
              </a:rPr>
              <a:t>DES DÉFIS </a:t>
            </a:r>
            <a:br>
              <a:rPr lang="fr-CA" sz="3600">
                <a:latin typeface="RALEWAY EXTRABOLD" panose="020B0003030101060003" pitchFamily="34" charset="0"/>
              </a:rPr>
            </a:br>
            <a:r>
              <a:rPr lang="fr-CA" sz="3600">
                <a:solidFill>
                  <a:schemeClr val="bg1"/>
                </a:solidFill>
                <a:latin typeface="RALEWAY EXTRABOLD"/>
              </a:rPr>
              <a:t>RESTENT À RELEVER </a:t>
            </a:r>
            <a:endParaRPr lang="fr-CA" sz="3600">
              <a:solidFill>
                <a:schemeClr val="bg1"/>
              </a:solidFill>
              <a:latin typeface="RALEWAY EXTRABOLD" panose="020B0003030101060003" pitchFamily="34" charset="0"/>
            </a:endParaRPr>
          </a:p>
        </p:txBody>
      </p:sp>
    </p:spTree>
    <p:extLst>
      <p:ext uri="{BB962C8B-B14F-4D97-AF65-F5344CB8AC3E}">
        <p14:creationId xmlns:p14="http://schemas.microsoft.com/office/powerpoint/2010/main" val="230887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3DBB14-E2E2-CE4C-939B-DE3144A1654D}"/>
              </a:ext>
            </a:extLst>
          </p:cNvPr>
          <p:cNvSpPr>
            <a:spLocks noGrp="1"/>
          </p:cNvSpPr>
          <p:nvPr>
            <p:ph type="title"/>
          </p:nvPr>
        </p:nvSpPr>
        <p:spPr>
          <a:xfrm>
            <a:off x="1597379" y="344824"/>
            <a:ext cx="9794521" cy="1315199"/>
          </a:xfrm>
        </p:spPr>
        <p:txBody>
          <a:bodyPr>
            <a:noAutofit/>
          </a:bodyPr>
          <a:lstStyle/>
          <a:p>
            <a:r>
              <a:rPr lang="fr-CA" sz="3600" b="1">
                <a:solidFill>
                  <a:srgbClr val="404040"/>
                </a:solidFill>
                <a:latin typeface="Raleway" panose="020B0003030101060003" pitchFamily="34" charset="0"/>
              </a:rPr>
              <a:t>Barrières d’accès – </a:t>
            </a:r>
            <a:br>
              <a:rPr lang="fr-CA" sz="3600" b="1">
                <a:solidFill>
                  <a:srgbClr val="404040"/>
                </a:solidFill>
                <a:latin typeface="Raleway" panose="020B0003030101060003" pitchFamily="34" charset="0"/>
              </a:rPr>
            </a:br>
            <a:r>
              <a:rPr lang="fr-CA" sz="2800" b="1">
                <a:solidFill>
                  <a:srgbClr val="404040"/>
                </a:solidFill>
                <a:latin typeface="Raleway" panose="020B0003030101060003" pitchFamily="34" charset="0"/>
              </a:rPr>
              <a:t>l’exemple des services de garde éducatifs à l’enfance</a:t>
            </a:r>
          </a:p>
        </p:txBody>
      </p:sp>
      <p:sp>
        <p:nvSpPr>
          <p:cNvPr id="10" name="TextBox 9">
            <a:extLst>
              <a:ext uri="{FF2B5EF4-FFF2-40B4-BE49-F238E27FC236}">
                <a16:creationId xmlns:a16="http://schemas.microsoft.com/office/drawing/2014/main" id="{2942796B-A03B-7C4E-8BCF-59D30784E12C}"/>
              </a:ext>
            </a:extLst>
          </p:cNvPr>
          <p:cNvSpPr txBox="1"/>
          <p:nvPr/>
        </p:nvSpPr>
        <p:spPr>
          <a:xfrm>
            <a:off x="1615440" y="1743760"/>
            <a:ext cx="10576560" cy="646331"/>
          </a:xfrm>
          <a:prstGeom prst="rect">
            <a:avLst/>
          </a:prstGeom>
          <a:noFill/>
        </p:spPr>
        <p:txBody>
          <a:bodyPr wrap="square" rtlCol="0">
            <a:spAutoFit/>
          </a:bodyPr>
          <a:lstStyle/>
          <a:p>
            <a:r>
              <a:rPr lang="fr-CA" b="1">
                <a:solidFill>
                  <a:srgbClr val="404040"/>
                </a:solidFill>
                <a:latin typeface="Raleway" panose="020B0003030101060003" pitchFamily="34" charset="0"/>
              </a:rPr>
              <a:t>Les barrières d’accès à un service de garde éducatif à l’enfance de qualité </a:t>
            </a:r>
            <a:br>
              <a:rPr lang="fr-CA" b="1">
                <a:solidFill>
                  <a:srgbClr val="404040"/>
                </a:solidFill>
                <a:latin typeface="Raleway" panose="020B0003030101060003" pitchFamily="34" charset="0"/>
              </a:rPr>
            </a:br>
            <a:r>
              <a:rPr lang="fr-CA" b="1">
                <a:solidFill>
                  <a:srgbClr val="404040"/>
                </a:solidFill>
                <a:latin typeface="Raleway" panose="020B0003030101060003" pitchFamily="34" charset="0"/>
              </a:rPr>
              <a:t>sont nombreuses : </a:t>
            </a:r>
            <a:endParaRPr lang="fr-CA"/>
          </a:p>
        </p:txBody>
      </p:sp>
      <p:sp>
        <p:nvSpPr>
          <p:cNvPr id="11" name="TextBox 10">
            <a:extLst>
              <a:ext uri="{FF2B5EF4-FFF2-40B4-BE49-F238E27FC236}">
                <a16:creationId xmlns:a16="http://schemas.microsoft.com/office/drawing/2014/main" id="{8E37A702-E971-EC4D-AB55-3156539DF02E}"/>
              </a:ext>
            </a:extLst>
          </p:cNvPr>
          <p:cNvSpPr txBox="1"/>
          <p:nvPr/>
        </p:nvSpPr>
        <p:spPr>
          <a:xfrm>
            <a:off x="4881424" y="2473828"/>
            <a:ext cx="5478464" cy="3862596"/>
          </a:xfrm>
          <a:prstGeom prst="rect">
            <a:avLst/>
          </a:prstGeom>
          <a:noFill/>
        </p:spPr>
        <p:txBody>
          <a:bodyPr wrap="square" lIns="91440" tIns="45720" rIns="91440" bIns="45720" rtlCol="0" anchor="t">
            <a:spAutoFit/>
          </a:bodyPr>
          <a:lstStyle/>
          <a:p>
            <a:pPr marL="285750" indent="-285750">
              <a:spcBef>
                <a:spcPts val="300"/>
              </a:spcBef>
              <a:spcAft>
                <a:spcPts val="300"/>
              </a:spcAft>
              <a:buClr>
                <a:srgbClr val="A1CE3D"/>
              </a:buClr>
              <a:buFont typeface="Arial" panose="020B0604020202020204" pitchFamily="34" charset="0"/>
              <a:buChar char="•"/>
            </a:pPr>
            <a:r>
              <a:rPr lang="fr-CA" sz="1600" b="1">
                <a:solidFill>
                  <a:srgbClr val="404040"/>
                </a:solidFill>
                <a:latin typeface="Raleway" panose="020B0003030101060003" pitchFamily="34" charset="0"/>
              </a:rPr>
              <a:t>l’absence de places </a:t>
            </a:r>
            <a:r>
              <a:rPr lang="fr-CA" sz="1600">
                <a:solidFill>
                  <a:srgbClr val="404040"/>
                </a:solidFill>
                <a:latin typeface="Raleway Medium" panose="020B0003030101060003" pitchFamily="34" charset="0"/>
              </a:rPr>
              <a:t>dans les services éducatifs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du quartier où habite la famille ;</a:t>
            </a:r>
          </a:p>
          <a:p>
            <a:pPr marL="285750" indent="-285750">
              <a:spcBef>
                <a:spcPts val="300"/>
              </a:spcBef>
              <a:spcAft>
                <a:spcPts val="300"/>
              </a:spcAft>
              <a:buClr>
                <a:srgbClr val="A1CE3D"/>
              </a:buClr>
              <a:buFont typeface="Arial" panose="020B0604020202020204" pitchFamily="34" charset="0"/>
              <a:buChar char="•"/>
            </a:pPr>
            <a:r>
              <a:rPr lang="fr-CA" sz="1600">
                <a:solidFill>
                  <a:srgbClr val="404040"/>
                </a:solidFill>
                <a:latin typeface="Raleway Medium" panose="020B0003030101060003" pitchFamily="34" charset="0"/>
              </a:rPr>
              <a:t>le </a:t>
            </a:r>
            <a:r>
              <a:rPr lang="fr-CA" sz="1600" b="1">
                <a:solidFill>
                  <a:srgbClr val="404040"/>
                </a:solidFill>
                <a:latin typeface="Raleway" panose="020B0003030101060003" pitchFamily="34" charset="0"/>
              </a:rPr>
              <a:t>manque de formation </a:t>
            </a:r>
            <a:r>
              <a:rPr lang="fr-CA" sz="1600">
                <a:solidFill>
                  <a:srgbClr val="404040"/>
                </a:solidFill>
                <a:latin typeface="Raleway Medium" panose="020B0003030101060003" pitchFamily="34" charset="0"/>
              </a:rPr>
              <a:t>du personnel éducateur ;</a:t>
            </a:r>
          </a:p>
          <a:p>
            <a:pPr marL="285750" indent="-285750">
              <a:spcBef>
                <a:spcPts val="300"/>
              </a:spcBef>
              <a:spcAft>
                <a:spcPts val="300"/>
              </a:spcAft>
              <a:buClr>
                <a:srgbClr val="A1CE3D"/>
              </a:buClr>
              <a:buFont typeface="Arial" panose="020B0604020202020204" pitchFamily="34" charset="0"/>
              <a:buChar char="•"/>
            </a:pPr>
            <a:r>
              <a:rPr lang="fr-CA" sz="1600">
                <a:solidFill>
                  <a:srgbClr val="404040"/>
                </a:solidFill>
                <a:latin typeface="Raleway Medium" panose="020B0003030101060003" pitchFamily="34" charset="0"/>
              </a:rPr>
              <a:t>des services qui ne sont </a:t>
            </a:r>
            <a:r>
              <a:rPr lang="fr-CA" sz="1600" b="1">
                <a:solidFill>
                  <a:srgbClr val="404040"/>
                </a:solidFill>
                <a:latin typeface="Raleway" panose="020B0003030101060003" pitchFamily="34" charset="0"/>
              </a:rPr>
              <a:t>pas abordables</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pour la famille ;</a:t>
            </a:r>
          </a:p>
          <a:p>
            <a:pPr marL="285750" indent="-285750">
              <a:spcBef>
                <a:spcPts val="300"/>
              </a:spcBef>
              <a:spcAft>
                <a:spcPts val="300"/>
              </a:spcAft>
              <a:buClr>
                <a:srgbClr val="A1CE3D"/>
              </a:buClr>
              <a:buFont typeface="Arial" panose="020B0604020202020204" pitchFamily="34" charset="0"/>
              <a:buChar char="•"/>
            </a:pPr>
            <a:r>
              <a:rPr lang="fr-CA" sz="1600">
                <a:solidFill>
                  <a:srgbClr val="404040"/>
                </a:solidFill>
                <a:latin typeface="Raleway Medium" panose="020B0003030101060003" pitchFamily="34" charset="0"/>
              </a:rPr>
              <a:t>des services qui ne correspondent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pas </a:t>
            </a:r>
            <a:r>
              <a:rPr lang="fr-CA" sz="1600" b="1">
                <a:solidFill>
                  <a:srgbClr val="404040"/>
                </a:solidFill>
                <a:latin typeface="Raleway" panose="020B0003030101060003" pitchFamily="34" charset="0"/>
              </a:rPr>
              <a:t>aux horaires de travail des parents </a:t>
            </a:r>
            <a:r>
              <a:rPr lang="fr-CA" sz="1600">
                <a:solidFill>
                  <a:srgbClr val="404040"/>
                </a:solidFill>
                <a:latin typeface="Raleway Medium" panose="020B0003030101060003" pitchFamily="34" charset="0"/>
              </a:rPr>
              <a:t>;</a:t>
            </a:r>
          </a:p>
          <a:p>
            <a:pPr marL="285750" indent="-285750">
              <a:spcBef>
                <a:spcPts val="300"/>
              </a:spcBef>
              <a:spcAft>
                <a:spcPts val="300"/>
              </a:spcAft>
              <a:buClr>
                <a:srgbClr val="A1CE3D"/>
              </a:buClr>
              <a:buFont typeface="Arial" panose="020B0604020202020204" pitchFamily="34" charset="0"/>
              <a:buChar char="•"/>
            </a:pPr>
            <a:r>
              <a:rPr lang="fr-CA" sz="1600">
                <a:solidFill>
                  <a:srgbClr val="404040"/>
                </a:solidFill>
                <a:latin typeface="Raleway Medium" panose="020B0003030101060003" pitchFamily="34" charset="0"/>
              </a:rPr>
              <a:t>l’environnement physique est inapproprié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pour accueillir un enfant ayant une </a:t>
            </a:r>
            <a:r>
              <a:rPr lang="fr-CA" sz="1600" b="1">
                <a:solidFill>
                  <a:srgbClr val="404040"/>
                </a:solidFill>
                <a:latin typeface="Raleway" panose="020B0003030101060003" pitchFamily="34" charset="0"/>
              </a:rPr>
              <a:t>déficience </a:t>
            </a:r>
            <a:br>
              <a:rPr lang="fr-CA" sz="1600" b="1">
                <a:solidFill>
                  <a:srgbClr val="404040"/>
                </a:solidFill>
                <a:latin typeface="Raleway" panose="020B0003030101060003" pitchFamily="34" charset="0"/>
              </a:rPr>
            </a:br>
            <a:r>
              <a:rPr lang="fr-CA" sz="1600" b="1">
                <a:solidFill>
                  <a:srgbClr val="404040"/>
                </a:solidFill>
                <a:latin typeface="Raleway" panose="020B0003030101060003" pitchFamily="34" charset="0"/>
              </a:rPr>
              <a:t>ou un handicap</a:t>
            </a:r>
            <a:r>
              <a:rPr lang="fr-CA" sz="1600">
                <a:solidFill>
                  <a:srgbClr val="404040"/>
                </a:solidFill>
                <a:latin typeface="Raleway Medium" panose="020B0003030101060003" pitchFamily="34" charset="0"/>
              </a:rPr>
              <a:t>.</a:t>
            </a:r>
          </a:p>
          <a:p>
            <a:pPr marL="285750" indent="-285750">
              <a:spcBef>
                <a:spcPts val="300"/>
              </a:spcBef>
              <a:spcAft>
                <a:spcPts val="300"/>
              </a:spcAft>
              <a:buClr>
                <a:srgbClr val="A1CE3D"/>
              </a:buClr>
              <a:buFont typeface="Arial" panose="020B0604020202020204" pitchFamily="34" charset="0"/>
              <a:buChar char="•"/>
            </a:pPr>
            <a:r>
              <a:rPr lang="fr-CA" sz="1600">
                <a:solidFill>
                  <a:srgbClr val="404040"/>
                </a:solidFill>
                <a:latin typeface="Raleway Medium" panose="020B0003030101060003" pitchFamily="34" charset="0"/>
              </a:rPr>
              <a:t>Etc.</a:t>
            </a:r>
          </a:p>
          <a:p>
            <a:pPr>
              <a:spcBef>
                <a:spcPts val="300"/>
              </a:spcBef>
              <a:spcAft>
                <a:spcPts val="300"/>
              </a:spcAft>
              <a:buClr>
                <a:srgbClr val="A1CE3D"/>
              </a:buClr>
            </a:pPr>
            <a:endParaRPr lang="fr-CA" sz="1600">
              <a:solidFill>
                <a:srgbClr val="404040"/>
              </a:solidFill>
              <a:latin typeface="Raleway Medium"/>
            </a:endParaRPr>
          </a:p>
          <a:p>
            <a:pPr>
              <a:spcBef>
                <a:spcPts val="300"/>
              </a:spcBef>
              <a:spcAft>
                <a:spcPts val="300"/>
              </a:spcAft>
              <a:buClr>
                <a:srgbClr val="A1CE3D"/>
              </a:buClr>
            </a:pPr>
            <a:endParaRPr lang="fr-CA">
              <a:cs typeface="Calibri" panose="020F0502020204030204"/>
            </a:endParaRPr>
          </a:p>
        </p:txBody>
      </p:sp>
      <p:pic>
        <p:nvPicPr>
          <p:cNvPr id="12" name="Picture 11" descr="Icon&#10;&#10;Description automatically generated">
            <a:extLst>
              <a:ext uri="{FF2B5EF4-FFF2-40B4-BE49-F238E27FC236}">
                <a16:creationId xmlns:a16="http://schemas.microsoft.com/office/drawing/2014/main" id="{39FF0C0C-F59F-B64F-AC71-496DBFD983F1}"/>
              </a:ext>
            </a:extLst>
          </p:cNvPr>
          <p:cNvPicPr>
            <a:picLocks noChangeAspect="1"/>
          </p:cNvPicPr>
          <p:nvPr/>
        </p:nvPicPr>
        <p:blipFill>
          <a:blip r:embed="rId3"/>
          <a:stretch>
            <a:fillRect/>
          </a:stretch>
        </p:blipFill>
        <p:spPr>
          <a:xfrm>
            <a:off x="1927561" y="2516630"/>
            <a:ext cx="2232836" cy="2523894"/>
          </a:xfrm>
          <a:prstGeom prst="rect">
            <a:avLst/>
          </a:prstGeom>
        </p:spPr>
      </p:pic>
      <p:sp>
        <p:nvSpPr>
          <p:cNvPr id="13" name="TextBox 5">
            <a:extLst>
              <a:ext uri="{FF2B5EF4-FFF2-40B4-BE49-F238E27FC236}">
                <a16:creationId xmlns:a16="http://schemas.microsoft.com/office/drawing/2014/main" id="{85AD2500-6AA5-4AE6-92A4-EAFD9A741C79}"/>
              </a:ext>
            </a:extLst>
          </p:cNvPr>
          <p:cNvSpPr txBox="1"/>
          <p:nvPr/>
        </p:nvSpPr>
        <p:spPr>
          <a:xfrm>
            <a:off x="1597379" y="5767138"/>
            <a:ext cx="8923161" cy="830997"/>
          </a:xfrm>
          <a:prstGeom prst="rect">
            <a:avLst/>
          </a:prstGeom>
          <a:noFill/>
        </p:spPr>
        <p:txBody>
          <a:bodyPr wrap="square" rtlCol="0">
            <a:spAutoFit/>
          </a:bodyPr>
          <a:lstStyle/>
          <a:p>
            <a:r>
              <a:rPr lang="fr-CA" sz="1600">
                <a:solidFill>
                  <a:srgbClr val="404040"/>
                </a:solidFill>
                <a:latin typeface="Raleway Medium" panose="020B0003030101060003" pitchFamily="34" charset="0"/>
              </a:rPr>
              <a:t>Ces barrières sont particulièrement importantes chez les familles vivant de la </a:t>
            </a:r>
            <a:r>
              <a:rPr lang="fr-CA" sz="1600" b="1">
                <a:solidFill>
                  <a:srgbClr val="404040"/>
                </a:solidFill>
                <a:latin typeface="Raleway" panose="020B0003030101060003" pitchFamily="34" charset="0"/>
              </a:rPr>
              <a:t>pauvreté</a:t>
            </a:r>
            <a:r>
              <a:rPr lang="fr-CA" sz="1600">
                <a:solidFill>
                  <a:srgbClr val="404040"/>
                </a:solidFill>
                <a:latin typeface="Raleway Medium" panose="020B0003030101060003" pitchFamily="34" charset="0"/>
              </a:rPr>
              <a:t>,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les familles des </a:t>
            </a:r>
            <a:r>
              <a:rPr lang="fr-CA" sz="1600" b="1">
                <a:solidFill>
                  <a:srgbClr val="404040"/>
                </a:solidFill>
                <a:latin typeface="Raleway" panose="020B0003030101060003" pitchFamily="34" charset="0"/>
              </a:rPr>
              <a:t>communautés autochtones</a:t>
            </a:r>
            <a:r>
              <a:rPr lang="fr-CA" sz="1600">
                <a:solidFill>
                  <a:srgbClr val="404040"/>
                </a:solidFill>
                <a:latin typeface="Raleway Medium" panose="020B0003030101060003" pitchFamily="34" charset="0"/>
              </a:rPr>
              <a:t>, les parents d’enfants </a:t>
            </a:r>
            <a:r>
              <a:rPr lang="fr-CA" sz="1600" b="1">
                <a:solidFill>
                  <a:srgbClr val="404040"/>
                </a:solidFill>
                <a:latin typeface="Raleway" panose="020B0003030101060003" pitchFamily="34" charset="0"/>
              </a:rPr>
              <a:t>avec des besoins particuliers </a:t>
            </a:r>
            <a:r>
              <a:rPr lang="fr-CA" sz="1600">
                <a:solidFill>
                  <a:srgbClr val="404040"/>
                </a:solidFill>
                <a:latin typeface="Raleway Medium" panose="020B0003030101060003" pitchFamily="34" charset="0"/>
              </a:rPr>
              <a:t>et les enfants issus de </a:t>
            </a:r>
            <a:r>
              <a:rPr lang="fr-CA" sz="1600" b="1">
                <a:solidFill>
                  <a:srgbClr val="404040"/>
                </a:solidFill>
                <a:latin typeface="Raleway" panose="020B0003030101060003" pitchFamily="34" charset="0"/>
              </a:rPr>
              <a:t>l’immigration</a:t>
            </a:r>
            <a:r>
              <a:rPr lang="fr-CA" sz="1600">
                <a:solidFill>
                  <a:srgbClr val="404040"/>
                </a:solidFill>
                <a:latin typeface="Raleway Medium" panose="020B0003030101060003" pitchFamily="34" charset="0"/>
              </a:rPr>
              <a:t>.</a:t>
            </a:r>
          </a:p>
        </p:txBody>
      </p:sp>
    </p:spTree>
    <p:extLst>
      <p:ext uri="{BB962C8B-B14F-4D97-AF65-F5344CB8AC3E}">
        <p14:creationId xmlns:p14="http://schemas.microsoft.com/office/powerpoint/2010/main" val="4054535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7D2C8"/>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C19DC7-9ECD-A044-BCDE-3161C20FECAC}"/>
              </a:ext>
            </a:extLst>
          </p:cNvPr>
          <p:cNvSpPr>
            <a:spLocks noGrp="1"/>
          </p:cNvSpPr>
          <p:nvPr>
            <p:ph type="title"/>
          </p:nvPr>
        </p:nvSpPr>
        <p:spPr>
          <a:xfrm>
            <a:off x="1593485" y="128061"/>
            <a:ext cx="9777248" cy="1325563"/>
          </a:xfrm>
        </p:spPr>
        <p:txBody>
          <a:bodyPr>
            <a:normAutofit/>
          </a:bodyPr>
          <a:lstStyle/>
          <a:p>
            <a:r>
              <a:rPr lang="fr-CA" sz="3600" b="1">
                <a:solidFill>
                  <a:srgbClr val="404040"/>
                </a:solidFill>
                <a:latin typeface="Raleway" panose="020B0503030101060003" pitchFamily="34" charset="77"/>
              </a:rPr>
              <a:t>Des inégalités qui persistent</a:t>
            </a:r>
          </a:p>
        </p:txBody>
      </p:sp>
      <p:grpSp>
        <p:nvGrpSpPr>
          <p:cNvPr id="5" name="Group 4">
            <a:extLst>
              <a:ext uri="{FF2B5EF4-FFF2-40B4-BE49-F238E27FC236}">
                <a16:creationId xmlns:a16="http://schemas.microsoft.com/office/drawing/2014/main" id="{F8FF2561-A439-7F42-98AB-6E8AB3EA708F}"/>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54FBD8BE-0DA7-0D4B-81F6-EFC224DBDF74}"/>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A73368DF-72FA-E944-9B39-05A659CEA0B0}"/>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grpSp>
        <p:nvGrpSpPr>
          <p:cNvPr id="20" name="Group 19">
            <a:extLst>
              <a:ext uri="{FF2B5EF4-FFF2-40B4-BE49-F238E27FC236}">
                <a16:creationId xmlns:a16="http://schemas.microsoft.com/office/drawing/2014/main" id="{DA9E87D6-FB49-C542-8A57-E5A07CED1E91}"/>
              </a:ext>
            </a:extLst>
          </p:cNvPr>
          <p:cNvGrpSpPr/>
          <p:nvPr/>
        </p:nvGrpSpPr>
        <p:grpSpPr>
          <a:xfrm>
            <a:off x="5059544" y="2202318"/>
            <a:ext cx="5145160" cy="2303822"/>
            <a:chOff x="5242424" y="2120022"/>
            <a:chExt cx="5145160" cy="2303822"/>
          </a:xfrm>
        </p:grpSpPr>
        <p:sp>
          <p:nvSpPr>
            <p:cNvPr id="2" name="TextBox 1">
              <a:extLst>
                <a:ext uri="{FF2B5EF4-FFF2-40B4-BE49-F238E27FC236}">
                  <a16:creationId xmlns:a16="http://schemas.microsoft.com/office/drawing/2014/main" id="{AB9955D9-D063-B94D-930B-3D80F3AE095A}"/>
                </a:ext>
              </a:extLst>
            </p:cNvPr>
            <p:cNvSpPr txBox="1"/>
            <p:nvPr/>
          </p:nvSpPr>
          <p:spPr>
            <a:xfrm>
              <a:off x="5242424" y="2120022"/>
              <a:ext cx="5145160" cy="923330"/>
            </a:xfrm>
            <a:prstGeom prst="rect">
              <a:avLst/>
            </a:prstGeom>
            <a:noFill/>
          </p:spPr>
          <p:txBody>
            <a:bodyPr wrap="square" rtlCol="0">
              <a:spAutoFit/>
            </a:bodyPr>
            <a:lstStyle/>
            <a:p>
              <a:r>
                <a:rPr lang="fr-CA">
                  <a:solidFill>
                    <a:srgbClr val="404040"/>
                  </a:solidFill>
                  <a:latin typeface="Raleway Medium" panose="020B0503030101060003" pitchFamily="34" charset="77"/>
                </a:rPr>
                <a:t>La vérificatrice générale du Québec </a:t>
              </a:r>
              <a:br>
                <a:rPr lang="fr-CA">
                  <a:solidFill>
                    <a:srgbClr val="404040"/>
                  </a:solidFill>
                  <a:latin typeface="Raleway Medium" panose="020B0503030101060003" pitchFamily="34" charset="77"/>
                </a:rPr>
              </a:br>
              <a:r>
                <a:rPr lang="fr-CA">
                  <a:solidFill>
                    <a:srgbClr val="404040"/>
                  </a:solidFill>
                  <a:latin typeface="Raleway Medium" panose="020B0503030101060003" pitchFamily="34" charset="77"/>
                </a:rPr>
                <a:t>constatait, dans le tome d’octobre 2020 </a:t>
              </a:r>
              <a:br>
                <a:rPr lang="fr-CA">
                  <a:solidFill>
                    <a:srgbClr val="404040"/>
                  </a:solidFill>
                  <a:latin typeface="Raleway Medium" panose="020B0503030101060003" pitchFamily="34" charset="77"/>
                </a:rPr>
              </a:br>
              <a:r>
                <a:rPr lang="fr-CA">
                  <a:solidFill>
                    <a:srgbClr val="404040"/>
                  </a:solidFill>
                  <a:latin typeface="Raleway Medium" panose="020B0503030101060003" pitchFamily="34" charset="77"/>
                </a:rPr>
                <a:t>de son rapport 2020-2021, que </a:t>
              </a:r>
            </a:p>
          </p:txBody>
        </p:sp>
        <p:sp>
          <p:nvSpPr>
            <p:cNvPr id="18" name="TextBox 17">
              <a:extLst>
                <a:ext uri="{FF2B5EF4-FFF2-40B4-BE49-F238E27FC236}">
                  <a16:creationId xmlns:a16="http://schemas.microsoft.com/office/drawing/2014/main" id="{9388135F-6942-A747-BBA8-E0EABC0E7E3B}"/>
                </a:ext>
              </a:extLst>
            </p:cNvPr>
            <p:cNvSpPr txBox="1"/>
            <p:nvPr/>
          </p:nvSpPr>
          <p:spPr>
            <a:xfrm>
              <a:off x="5242424" y="3777513"/>
              <a:ext cx="4633096" cy="646331"/>
            </a:xfrm>
            <a:prstGeom prst="rect">
              <a:avLst/>
            </a:prstGeom>
            <a:noFill/>
          </p:spPr>
          <p:txBody>
            <a:bodyPr wrap="square" rtlCol="0">
              <a:spAutoFit/>
            </a:bodyPr>
            <a:lstStyle/>
            <a:p>
              <a:r>
                <a:rPr lang="fr-CA" b="1">
                  <a:solidFill>
                    <a:srgbClr val="404040"/>
                  </a:solidFill>
                  <a:latin typeface="Raleway ExtraBold" panose="020B0503030101060003" pitchFamily="34" charset="77"/>
                </a:rPr>
                <a:t>étaient toujours en attente d’une place dans le réseau des services de garde</a:t>
              </a:r>
              <a:r>
                <a:rPr lang="fr-CA">
                  <a:solidFill>
                    <a:srgbClr val="404040"/>
                  </a:solidFill>
                  <a:latin typeface="Raleway Medium" panose="020B0503030101060003" pitchFamily="34" charset="77"/>
                </a:rPr>
                <a:t>.</a:t>
              </a:r>
            </a:p>
          </p:txBody>
        </p:sp>
      </p:grpSp>
      <p:pic>
        <p:nvPicPr>
          <p:cNvPr id="22" name="Picture 21" descr="Icon&#10;&#10;Description automatically generated">
            <a:extLst>
              <a:ext uri="{FF2B5EF4-FFF2-40B4-BE49-F238E27FC236}">
                <a16:creationId xmlns:a16="http://schemas.microsoft.com/office/drawing/2014/main" id="{A252DF70-3570-3442-BD41-9A13284E6374}"/>
              </a:ext>
            </a:extLst>
          </p:cNvPr>
          <p:cNvPicPr>
            <a:picLocks noChangeAspect="1"/>
          </p:cNvPicPr>
          <p:nvPr/>
        </p:nvPicPr>
        <p:blipFill>
          <a:blip r:embed="rId4"/>
          <a:stretch>
            <a:fillRect/>
          </a:stretch>
        </p:blipFill>
        <p:spPr>
          <a:xfrm>
            <a:off x="1703388" y="1429239"/>
            <a:ext cx="2996628" cy="4517994"/>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15C40BEA-9DDF-4E41-8829-8E7032930F3C}"/>
              </a:ext>
            </a:extLst>
          </p:cNvPr>
          <p:cNvPicPr>
            <a:picLocks noChangeAspect="1"/>
          </p:cNvPicPr>
          <p:nvPr/>
        </p:nvPicPr>
        <p:blipFill>
          <a:blip r:embed="rId5"/>
          <a:stretch>
            <a:fillRect/>
          </a:stretch>
        </p:blipFill>
        <p:spPr>
          <a:xfrm>
            <a:off x="5129274" y="3191711"/>
            <a:ext cx="4282761" cy="584642"/>
          </a:xfrm>
          <a:prstGeom prst="rect">
            <a:avLst/>
          </a:prstGeom>
        </p:spPr>
      </p:pic>
    </p:spTree>
    <p:extLst>
      <p:ext uri="{BB962C8B-B14F-4D97-AF65-F5344CB8AC3E}">
        <p14:creationId xmlns:p14="http://schemas.microsoft.com/office/powerpoint/2010/main" val="3556497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7D2C8"/>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C19DC7-9ECD-A044-BCDE-3161C20FECAC}"/>
              </a:ext>
            </a:extLst>
          </p:cNvPr>
          <p:cNvSpPr>
            <a:spLocks noGrp="1"/>
          </p:cNvSpPr>
          <p:nvPr>
            <p:ph type="title"/>
          </p:nvPr>
        </p:nvSpPr>
        <p:spPr>
          <a:xfrm>
            <a:off x="1593485" y="128061"/>
            <a:ext cx="9777248" cy="1325563"/>
          </a:xfrm>
        </p:spPr>
        <p:txBody>
          <a:bodyPr>
            <a:normAutofit/>
          </a:bodyPr>
          <a:lstStyle/>
          <a:p>
            <a:r>
              <a:rPr lang="fr-CA" sz="3600" b="1">
                <a:solidFill>
                  <a:srgbClr val="404040"/>
                </a:solidFill>
                <a:latin typeface="Raleway" panose="020B0503030101060003" pitchFamily="34" charset="77"/>
              </a:rPr>
              <a:t>Des inégalités qui persistent</a:t>
            </a:r>
          </a:p>
        </p:txBody>
      </p:sp>
      <p:grpSp>
        <p:nvGrpSpPr>
          <p:cNvPr id="5" name="Group 4">
            <a:extLst>
              <a:ext uri="{FF2B5EF4-FFF2-40B4-BE49-F238E27FC236}">
                <a16:creationId xmlns:a16="http://schemas.microsoft.com/office/drawing/2014/main" id="{F8FF2561-A439-7F42-98AB-6E8AB3EA708F}"/>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54FBD8BE-0DA7-0D4B-81F6-EFC224DBDF74}"/>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A73368DF-72FA-E944-9B39-05A659CEA0B0}"/>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8" name="Image 7">
            <a:extLst>
              <a:ext uri="{FF2B5EF4-FFF2-40B4-BE49-F238E27FC236}">
                <a16:creationId xmlns:a16="http://schemas.microsoft.com/office/drawing/2014/main" id="{BFC8D328-66DE-4C1E-BC78-0D728C80A4DB}"/>
              </a:ext>
            </a:extLst>
          </p:cNvPr>
          <p:cNvPicPr>
            <a:picLocks noChangeAspect="1"/>
          </p:cNvPicPr>
          <p:nvPr/>
        </p:nvPicPr>
        <p:blipFill rotWithShape="1">
          <a:blip r:embed="rId4"/>
          <a:srcRect l="1904" t="4350" r="1634" b="4694"/>
          <a:stretch/>
        </p:blipFill>
        <p:spPr>
          <a:xfrm>
            <a:off x="1675796" y="1268729"/>
            <a:ext cx="8979870" cy="4823461"/>
          </a:xfrm>
          <a:prstGeom prst="rect">
            <a:avLst/>
          </a:prstGeom>
        </p:spPr>
      </p:pic>
    </p:spTree>
    <p:extLst>
      <p:ext uri="{BB962C8B-B14F-4D97-AF65-F5344CB8AC3E}">
        <p14:creationId xmlns:p14="http://schemas.microsoft.com/office/powerpoint/2010/main" val="2238073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107A53-D780-E740-94F0-B2320DA7D1E5}"/>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609CE02F-15F0-7746-8283-8E0F62181160}"/>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671B20BF-25E2-2E4C-A04A-7136D29BEFA7}"/>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10" name="Picture 9" descr="Icon&#10;&#10;Description automatically generated">
            <a:extLst>
              <a:ext uri="{FF2B5EF4-FFF2-40B4-BE49-F238E27FC236}">
                <a16:creationId xmlns:a16="http://schemas.microsoft.com/office/drawing/2014/main" id="{88E1B230-201A-0F4F-839A-30217499ABFB}"/>
              </a:ext>
            </a:extLst>
          </p:cNvPr>
          <p:cNvPicPr>
            <a:picLocks noChangeAspect="1"/>
          </p:cNvPicPr>
          <p:nvPr/>
        </p:nvPicPr>
        <p:blipFill>
          <a:blip r:embed="rId4"/>
          <a:stretch>
            <a:fillRect/>
          </a:stretch>
        </p:blipFill>
        <p:spPr>
          <a:xfrm>
            <a:off x="1704488" y="2769722"/>
            <a:ext cx="2702456" cy="3037761"/>
          </a:xfrm>
          <a:prstGeom prst="rect">
            <a:avLst/>
          </a:prstGeom>
        </p:spPr>
      </p:pic>
      <p:sp>
        <p:nvSpPr>
          <p:cNvPr id="11" name="TextBox 10">
            <a:extLst>
              <a:ext uri="{FF2B5EF4-FFF2-40B4-BE49-F238E27FC236}">
                <a16:creationId xmlns:a16="http://schemas.microsoft.com/office/drawing/2014/main" id="{C0B0744F-B65B-2E4D-B92A-B5EDBA1AA761}"/>
              </a:ext>
            </a:extLst>
          </p:cNvPr>
          <p:cNvSpPr txBox="1"/>
          <p:nvPr/>
        </p:nvSpPr>
        <p:spPr>
          <a:xfrm>
            <a:off x="1599213" y="1745572"/>
            <a:ext cx="8740541" cy="646331"/>
          </a:xfrm>
          <a:prstGeom prst="rect">
            <a:avLst/>
          </a:prstGeom>
          <a:noFill/>
        </p:spPr>
        <p:txBody>
          <a:bodyPr wrap="square" rtlCol="0">
            <a:spAutoFit/>
          </a:bodyPr>
          <a:lstStyle/>
          <a:p>
            <a:r>
              <a:rPr lang="fr-CA" b="1">
                <a:solidFill>
                  <a:srgbClr val="404040"/>
                </a:solidFill>
                <a:latin typeface="Raleway" panose="020B0003030101060003" pitchFamily="34" charset="0"/>
              </a:rPr>
              <a:t>La recherche montre que les parents d’enfants avec des besoins particuliers font face à certains défis lorsqu’il est question d’avoir accès aux services :</a:t>
            </a:r>
            <a:endParaRPr lang="fr-CA"/>
          </a:p>
        </p:txBody>
      </p:sp>
      <p:sp>
        <p:nvSpPr>
          <p:cNvPr id="13" name="TextBox 12">
            <a:extLst>
              <a:ext uri="{FF2B5EF4-FFF2-40B4-BE49-F238E27FC236}">
                <a16:creationId xmlns:a16="http://schemas.microsoft.com/office/drawing/2014/main" id="{93291885-B92E-5F4C-9A37-57AEC0E5C28C}"/>
              </a:ext>
            </a:extLst>
          </p:cNvPr>
          <p:cNvSpPr txBox="1"/>
          <p:nvPr/>
        </p:nvSpPr>
        <p:spPr>
          <a:xfrm>
            <a:off x="4992261" y="2801575"/>
            <a:ext cx="5478317" cy="3031599"/>
          </a:xfrm>
          <a:prstGeom prst="rect">
            <a:avLst/>
          </a:prstGeom>
          <a:noFill/>
        </p:spPr>
        <p:txBody>
          <a:bodyPr wrap="square" rtlCol="0">
            <a:spAutoFit/>
          </a:bodyPr>
          <a:lstStyle/>
          <a:p>
            <a:pPr marL="285750" indent="-285750">
              <a:spcBef>
                <a:spcPts val="300"/>
              </a:spcBef>
              <a:spcAft>
                <a:spcPts val="300"/>
              </a:spcAft>
              <a:buClr>
                <a:srgbClr val="436B6A"/>
              </a:buClr>
              <a:buFont typeface="Arial" panose="020B0604020202020204" pitchFamily="34" charset="0"/>
              <a:buChar char="•"/>
            </a:pPr>
            <a:r>
              <a:rPr lang="fr-CA" sz="1600">
                <a:solidFill>
                  <a:srgbClr val="404040"/>
                </a:solidFill>
                <a:latin typeface="Raleway Medium" panose="020B0003030101060003" pitchFamily="34" charset="0"/>
              </a:rPr>
              <a:t>un manque de </a:t>
            </a:r>
            <a:r>
              <a:rPr lang="fr-CA" sz="1600" b="1">
                <a:solidFill>
                  <a:srgbClr val="404040"/>
                </a:solidFill>
                <a:latin typeface="Raleway" panose="020B0003030101060003" pitchFamily="34" charset="0"/>
              </a:rPr>
              <a:t>considération</a:t>
            </a:r>
            <a:r>
              <a:rPr lang="fr-CA" sz="1600">
                <a:solidFill>
                  <a:srgbClr val="404040"/>
                </a:solidFill>
                <a:latin typeface="Raleway Medium" panose="020B0003030101060003" pitchFamily="34" charset="0"/>
              </a:rPr>
              <a:t> de la part de certains professionnels relativement à leurs inquiétudes concernant le développement de leur enfant</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marL="285750" indent="-285750">
              <a:spcBef>
                <a:spcPts val="300"/>
              </a:spcBef>
              <a:spcAft>
                <a:spcPts val="300"/>
              </a:spcAft>
              <a:buClr>
                <a:srgbClr val="436B6A"/>
              </a:buClr>
              <a:buFont typeface="Arial" panose="020B0604020202020204" pitchFamily="34" charset="0"/>
              <a:buChar char="•"/>
            </a:pPr>
            <a:r>
              <a:rPr lang="fr-CA" sz="1600">
                <a:solidFill>
                  <a:srgbClr val="404040"/>
                </a:solidFill>
                <a:latin typeface="Raleway Medium" panose="020B0003030101060003" pitchFamily="34" charset="0"/>
              </a:rPr>
              <a:t>un manque </a:t>
            </a:r>
            <a:r>
              <a:rPr lang="fr-CA" sz="1600" b="1">
                <a:solidFill>
                  <a:srgbClr val="404040"/>
                </a:solidFill>
                <a:latin typeface="Raleway" panose="020B0003030101060003" pitchFamily="34" charset="0"/>
              </a:rPr>
              <a:t>d’information</a:t>
            </a:r>
            <a:r>
              <a:rPr lang="fr-CA" sz="1600">
                <a:solidFill>
                  <a:srgbClr val="404040"/>
                </a:solidFill>
                <a:latin typeface="Raleway Medium" panose="020B0003030101060003" pitchFamily="34" charset="0"/>
              </a:rPr>
              <a:t> sur les démarches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à entreprendre pour avoir accès aux services</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marL="285750" indent="-285750">
              <a:spcBef>
                <a:spcPts val="300"/>
              </a:spcBef>
              <a:spcAft>
                <a:spcPts val="300"/>
              </a:spcAft>
              <a:buClr>
                <a:srgbClr val="436B6A"/>
              </a:buClr>
              <a:buFont typeface="Arial" panose="020B0604020202020204" pitchFamily="34" charset="0"/>
              <a:buChar char="•"/>
            </a:pPr>
            <a:r>
              <a:rPr lang="fr-CA" sz="1600">
                <a:solidFill>
                  <a:srgbClr val="404040"/>
                </a:solidFill>
                <a:latin typeface="Raleway Medium" panose="020B0003030101060003" pitchFamily="34" charset="0"/>
              </a:rPr>
              <a:t>la nécessité de consulter </a:t>
            </a:r>
            <a:r>
              <a:rPr lang="fr-CA" sz="1600" b="1">
                <a:solidFill>
                  <a:srgbClr val="404040"/>
                </a:solidFill>
                <a:latin typeface="Raleway" panose="020B0003030101060003" pitchFamily="34" charset="0"/>
              </a:rPr>
              <a:t>plusieurs ressources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avant de trouver la bonne porte d’entrée vers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les services souhaités</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marL="285750" indent="-285750">
              <a:spcBef>
                <a:spcPts val="300"/>
              </a:spcBef>
              <a:spcAft>
                <a:spcPts val="300"/>
              </a:spcAft>
              <a:buClr>
                <a:srgbClr val="436B6A"/>
              </a:buClr>
              <a:buFont typeface="Arial" panose="020B0604020202020204" pitchFamily="34" charset="0"/>
              <a:buChar char="•"/>
            </a:pPr>
            <a:r>
              <a:rPr lang="fr-CA" sz="1600">
                <a:solidFill>
                  <a:srgbClr val="404040"/>
                </a:solidFill>
                <a:latin typeface="Raleway Medium" panose="020B0003030101060003" pitchFamily="34" charset="0"/>
              </a:rPr>
              <a:t>la </a:t>
            </a:r>
            <a:r>
              <a:rPr lang="fr-CA" sz="1600" b="1">
                <a:solidFill>
                  <a:srgbClr val="404040"/>
                </a:solidFill>
                <a:latin typeface="Raleway" panose="020B0003030101060003" pitchFamily="34" charset="0"/>
              </a:rPr>
              <a:t>nécessité d’avoir un diagnostic clair </a:t>
            </a:r>
            <a:r>
              <a:rPr lang="fr-CA" sz="1600">
                <a:solidFill>
                  <a:srgbClr val="404040"/>
                </a:solidFill>
                <a:latin typeface="Raleway Medium" panose="020B0003030101060003" pitchFamily="34" charset="0"/>
              </a:rPr>
              <a:t>pour avoir accès à certains services, ce qui peut allonger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le temps d’attente pour l’enfant et sa famille.</a:t>
            </a:r>
            <a:endParaRPr lang="fr-CA" sz="1600"/>
          </a:p>
        </p:txBody>
      </p:sp>
      <p:sp>
        <p:nvSpPr>
          <p:cNvPr id="12" name="Title 1">
            <a:extLst>
              <a:ext uri="{FF2B5EF4-FFF2-40B4-BE49-F238E27FC236}">
                <a16:creationId xmlns:a16="http://schemas.microsoft.com/office/drawing/2014/main" id="{79170D96-3B3D-BE4C-8C34-8AE8BD21ECED}"/>
              </a:ext>
            </a:extLst>
          </p:cNvPr>
          <p:cNvSpPr>
            <a:spLocks noGrp="1"/>
          </p:cNvSpPr>
          <p:nvPr>
            <p:ph type="title"/>
          </p:nvPr>
        </p:nvSpPr>
        <p:spPr>
          <a:xfrm>
            <a:off x="1597379" y="344824"/>
            <a:ext cx="9206087" cy="1315199"/>
          </a:xfrm>
        </p:spPr>
        <p:txBody>
          <a:bodyPr>
            <a:noAutofit/>
          </a:bodyPr>
          <a:lstStyle/>
          <a:p>
            <a:r>
              <a:rPr lang="fr-CA" sz="3600" b="1">
                <a:solidFill>
                  <a:srgbClr val="404040"/>
                </a:solidFill>
                <a:latin typeface="Raleway" panose="020B0003030101060003" pitchFamily="34" charset="0"/>
              </a:rPr>
              <a:t>Les barrières d’accès – </a:t>
            </a:r>
            <a:br>
              <a:rPr lang="fr-CA" sz="3600" b="1">
                <a:solidFill>
                  <a:srgbClr val="404040"/>
                </a:solidFill>
                <a:latin typeface="Raleway" panose="020B0003030101060003" pitchFamily="34" charset="0"/>
              </a:rPr>
            </a:br>
            <a:r>
              <a:rPr lang="fr-CA" sz="2800" b="1">
                <a:solidFill>
                  <a:srgbClr val="404040"/>
                </a:solidFill>
                <a:latin typeface="Raleway" panose="020B0003030101060003" pitchFamily="34" charset="0"/>
              </a:rPr>
              <a:t>pour les enfants avec des besoins particuliers</a:t>
            </a:r>
          </a:p>
        </p:txBody>
      </p:sp>
    </p:spTree>
    <p:extLst>
      <p:ext uri="{BB962C8B-B14F-4D97-AF65-F5344CB8AC3E}">
        <p14:creationId xmlns:p14="http://schemas.microsoft.com/office/powerpoint/2010/main" val="504772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5FDF23-ABC4-BA4B-8526-B4DE226379A6}"/>
              </a:ext>
            </a:extLst>
          </p:cNvPr>
          <p:cNvGrpSpPr/>
          <p:nvPr/>
        </p:nvGrpSpPr>
        <p:grpSpPr>
          <a:xfrm>
            <a:off x="1618646" y="6226413"/>
            <a:ext cx="8936465" cy="411645"/>
            <a:chOff x="1618646" y="6226413"/>
            <a:chExt cx="8936465" cy="411645"/>
          </a:xfrm>
        </p:grpSpPr>
        <p:pic>
          <p:nvPicPr>
            <p:cNvPr id="5" name="Picture 4">
              <a:extLst>
                <a:ext uri="{FF2B5EF4-FFF2-40B4-BE49-F238E27FC236}">
                  <a16:creationId xmlns:a16="http://schemas.microsoft.com/office/drawing/2014/main" id="{AA4F6EEE-C717-6645-923B-12AFC817D567}"/>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6" name="TextBox 5">
              <a:extLst>
                <a:ext uri="{FF2B5EF4-FFF2-40B4-BE49-F238E27FC236}">
                  <a16:creationId xmlns:a16="http://schemas.microsoft.com/office/drawing/2014/main" id="{DC3EDDCD-E117-9544-B293-CA706A021787}"/>
                </a:ext>
              </a:extLst>
            </p:cNvPr>
            <p:cNvSpPr txBox="1"/>
            <p:nvPr/>
          </p:nvSpPr>
          <p:spPr>
            <a:xfrm>
              <a:off x="1618646" y="6391837"/>
              <a:ext cx="43885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prstClr val="black"/>
                  </a:solidFill>
                  <a:effectLst/>
                  <a:uLnTx/>
                  <a:uFillTx/>
                  <a:latin typeface="Raleway" panose="020B0503030101060003" pitchFamily="34" charset="77"/>
                  <a:ea typeface="+mn-ea"/>
                  <a:cs typeface="Raavi" panose="020B0604020202020204" pitchFamily="34" charset="0"/>
                </a:rPr>
                <a:t>© Fondation Lucie et André Chagnon</a:t>
              </a:r>
            </a:p>
          </p:txBody>
        </p:sp>
      </p:grpSp>
      <p:sp>
        <p:nvSpPr>
          <p:cNvPr id="9" name="Content Placeholder 2">
            <a:extLst>
              <a:ext uri="{FF2B5EF4-FFF2-40B4-BE49-F238E27FC236}">
                <a16:creationId xmlns:a16="http://schemas.microsoft.com/office/drawing/2014/main" id="{EFDB103C-3D12-1346-833D-1538D5B71A63}"/>
              </a:ext>
            </a:extLst>
          </p:cNvPr>
          <p:cNvSpPr>
            <a:spLocks noGrp="1"/>
          </p:cNvSpPr>
          <p:nvPr>
            <p:ph idx="1"/>
          </p:nvPr>
        </p:nvSpPr>
        <p:spPr>
          <a:xfrm>
            <a:off x="4247910" y="1412874"/>
            <a:ext cx="6287002" cy="4386042"/>
          </a:xfrm>
        </p:spPr>
        <p:txBody>
          <a:bodyPr>
            <a:noAutofit/>
          </a:bodyPr>
          <a:lstStyle/>
          <a:p>
            <a:pPr marL="0" indent="0">
              <a:lnSpc>
                <a:spcPts val="2460"/>
              </a:lnSpc>
              <a:buNone/>
            </a:pPr>
            <a:r>
              <a:rPr lang="fr-CA" sz="1800">
                <a:latin typeface="Raleway Medium" panose="020B0003030101060003" pitchFamily="34" charset="0"/>
              </a:rPr>
              <a:t>La proportion d’enfants de 0 à 5 ans vivant </a:t>
            </a:r>
            <a:br>
              <a:rPr lang="fr-CA" sz="1800">
                <a:latin typeface="Raleway Medium" panose="020B0003030101060003" pitchFamily="34" charset="0"/>
              </a:rPr>
            </a:br>
            <a:r>
              <a:rPr lang="fr-CA" sz="1800">
                <a:latin typeface="Raleway Medium" panose="020B0003030101060003" pitchFamily="34" charset="0"/>
              </a:rPr>
              <a:t>dans un </a:t>
            </a:r>
            <a:r>
              <a:rPr lang="fr-CA" sz="2400" b="1">
                <a:solidFill>
                  <a:srgbClr val="404040"/>
                </a:solidFill>
                <a:latin typeface="Raleway" panose="020B0003030101060003" pitchFamily="34" charset="0"/>
              </a:rPr>
              <a:t>ménage à</a:t>
            </a:r>
            <a:r>
              <a:rPr lang="fr-CA" sz="2400" b="1">
                <a:solidFill>
                  <a:srgbClr val="404040"/>
                </a:solidFill>
                <a:latin typeface="Raleway Medium" panose="020B0003030101060003" pitchFamily="34" charset="0"/>
              </a:rPr>
              <a:t> </a:t>
            </a:r>
            <a:r>
              <a:rPr lang="fr-CA" sz="2400" b="1">
                <a:solidFill>
                  <a:srgbClr val="404040"/>
                </a:solidFill>
                <a:latin typeface="Raleway" panose="020B0003030101060003" pitchFamily="34" charset="0"/>
              </a:rPr>
              <a:t>faible revenu </a:t>
            </a:r>
            <a:r>
              <a:rPr lang="fr-CA" sz="1800">
                <a:latin typeface="Raleway Medium" panose="020B0003030101060003" pitchFamily="34" charset="0"/>
              </a:rPr>
              <a:t>était de 13,1% en 2017. </a:t>
            </a:r>
          </a:p>
          <a:p>
            <a:pPr marL="0" indent="0">
              <a:lnSpc>
                <a:spcPts val="2460"/>
              </a:lnSpc>
              <a:buNone/>
            </a:pPr>
            <a:r>
              <a:rPr lang="fr-CA" sz="1800">
                <a:latin typeface="Raleway Medium" panose="020B0003030101060003" pitchFamily="34" charset="0"/>
              </a:rPr>
              <a:t>Rappelons toutefois que la crise de la COVID-19 </a:t>
            </a:r>
            <a:br>
              <a:rPr lang="fr-CA" sz="1800">
                <a:latin typeface="Raleway Medium" panose="020B0003030101060003" pitchFamily="34" charset="0"/>
              </a:rPr>
            </a:br>
            <a:r>
              <a:rPr lang="fr-CA" sz="1800">
                <a:latin typeface="Raleway Medium" panose="020B0003030101060003" pitchFamily="34" charset="0"/>
              </a:rPr>
              <a:t>a augmenté la précarité de la situation économique </a:t>
            </a:r>
            <a:br>
              <a:rPr lang="fr-CA" sz="1800">
                <a:latin typeface="Raleway Medium" panose="020B0003030101060003" pitchFamily="34" charset="0"/>
              </a:rPr>
            </a:br>
            <a:r>
              <a:rPr lang="fr-CA" sz="1800">
                <a:latin typeface="Raleway Medium" panose="020B0003030101060003" pitchFamily="34" charset="0"/>
              </a:rPr>
              <a:t>de plusieurs familles. Un bulletin de l’Institut de </a:t>
            </a:r>
            <a:br>
              <a:rPr lang="fr-CA" sz="1800">
                <a:latin typeface="Raleway Medium" panose="020B0003030101060003" pitchFamily="34" charset="0"/>
              </a:rPr>
            </a:br>
            <a:r>
              <a:rPr lang="fr-CA" sz="1800">
                <a:latin typeface="Raleway Medium" panose="020B0003030101060003" pitchFamily="34" charset="0"/>
              </a:rPr>
              <a:t>la Statistique du Québec rapportait que l’économie </a:t>
            </a:r>
            <a:br>
              <a:rPr lang="fr-CA" sz="1800">
                <a:latin typeface="Raleway Medium" panose="020B0003030101060003" pitchFamily="34" charset="0"/>
              </a:rPr>
            </a:br>
            <a:r>
              <a:rPr lang="fr-CA" sz="1800">
                <a:latin typeface="Raleway Medium" panose="020B0003030101060003" pitchFamily="34" charset="0"/>
              </a:rPr>
              <a:t>du Québec a perdu, de mars à juin 2020, </a:t>
            </a:r>
            <a:br>
              <a:rPr lang="fr-CA" sz="1800">
                <a:latin typeface="Raleway Medium" panose="020B0003030101060003" pitchFamily="34" charset="0"/>
              </a:rPr>
            </a:br>
            <a:r>
              <a:rPr lang="fr-CA" sz="1800">
                <a:latin typeface="Raleway Medium" panose="020B0003030101060003" pitchFamily="34" charset="0"/>
              </a:rPr>
              <a:t>environ 450 000 emplois en raison des effets </a:t>
            </a:r>
            <a:br>
              <a:rPr lang="fr-CA" sz="1800">
                <a:latin typeface="Raleway Medium" panose="020B0003030101060003" pitchFamily="34" charset="0"/>
              </a:rPr>
            </a:br>
            <a:r>
              <a:rPr lang="fr-CA" sz="1800">
                <a:latin typeface="Raleway Medium" panose="020B0003030101060003" pitchFamily="34" charset="0"/>
              </a:rPr>
              <a:t>de la pandémie de COVID-19. Il s’agit d’une baisse d’environ 10 % du volume total de l’emploi, </a:t>
            </a:r>
            <a:br>
              <a:rPr lang="fr-CA" sz="1800">
                <a:latin typeface="Raleway Medium" panose="020B0003030101060003" pitchFamily="34" charset="0"/>
              </a:rPr>
            </a:br>
            <a:r>
              <a:rPr lang="fr-CA" sz="1800">
                <a:latin typeface="Raleway Medium" panose="020B0003030101060003" pitchFamily="34" charset="0"/>
              </a:rPr>
              <a:t>par rapport à la même période en 2019.</a:t>
            </a:r>
          </a:p>
          <a:p>
            <a:pPr marL="0" indent="0">
              <a:lnSpc>
                <a:spcPts val="2460"/>
              </a:lnSpc>
              <a:buNone/>
            </a:pPr>
            <a:endParaRPr lang="fr-CA" sz="1800">
              <a:latin typeface="Raleway Medium" panose="020B0003030101060003" pitchFamily="34" charset="0"/>
            </a:endParaRPr>
          </a:p>
          <a:p>
            <a:pPr marL="0" indent="0">
              <a:lnSpc>
                <a:spcPts val="2460"/>
              </a:lnSpc>
              <a:buNone/>
            </a:pPr>
            <a:r>
              <a:rPr lang="fr-CA" sz="1800">
                <a:latin typeface="Raleway Medium" panose="020B0003030101060003" pitchFamily="34" charset="0"/>
              </a:rPr>
              <a:t>(p. 125)</a:t>
            </a:r>
          </a:p>
        </p:txBody>
      </p:sp>
      <p:pic>
        <p:nvPicPr>
          <p:cNvPr id="15" name="Picture 14" descr="Graphical user interface, application&#10;&#10;Description automatically generated">
            <a:extLst>
              <a:ext uri="{FF2B5EF4-FFF2-40B4-BE49-F238E27FC236}">
                <a16:creationId xmlns:a16="http://schemas.microsoft.com/office/drawing/2014/main" id="{5767C2CE-B73D-3349-8F5D-6CE947893AEE}"/>
              </a:ext>
            </a:extLst>
          </p:cNvPr>
          <p:cNvPicPr>
            <a:picLocks noChangeAspect="1"/>
          </p:cNvPicPr>
          <p:nvPr/>
        </p:nvPicPr>
        <p:blipFill>
          <a:blip r:embed="rId4">
            <a:grayscl/>
          </a:blip>
          <a:stretch>
            <a:fillRect/>
          </a:stretch>
        </p:blipFill>
        <p:spPr>
          <a:xfrm>
            <a:off x="1536263" y="1226372"/>
            <a:ext cx="2397783" cy="3692292"/>
          </a:xfrm>
          <a:prstGeom prst="rect">
            <a:avLst/>
          </a:prstGeom>
        </p:spPr>
      </p:pic>
      <p:sp>
        <p:nvSpPr>
          <p:cNvPr id="7" name="Title 1">
            <a:extLst>
              <a:ext uri="{FF2B5EF4-FFF2-40B4-BE49-F238E27FC236}">
                <a16:creationId xmlns:a16="http://schemas.microsoft.com/office/drawing/2014/main" id="{15024604-17E9-4E8F-8B34-F5920C8B926E}"/>
              </a:ext>
            </a:extLst>
          </p:cNvPr>
          <p:cNvSpPr>
            <a:spLocks noGrp="1"/>
          </p:cNvSpPr>
          <p:nvPr>
            <p:ph type="title"/>
          </p:nvPr>
        </p:nvSpPr>
        <p:spPr>
          <a:xfrm>
            <a:off x="1593485" y="128061"/>
            <a:ext cx="9777248" cy="1325563"/>
          </a:xfrm>
        </p:spPr>
        <p:txBody>
          <a:bodyPr>
            <a:normAutofit/>
          </a:bodyPr>
          <a:lstStyle/>
          <a:p>
            <a:r>
              <a:rPr lang="fr-CA" sz="3600" b="1">
                <a:solidFill>
                  <a:srgbClr val="404040"/>
                </a:solidFill>
                <a:latin typeface="Raleway" panose="020B0503030101060003" pitchFamily="34" charset="77"/>
              </a:rPr>
              <a:t>Des inégalités qui persistent</a:t>
            </a:r>
          </a:p>
        </p:txBody>
      </p:sp>
    </p:spTree>
    <p:extLst>
      <p:ext uri="{BB962C8B-B14F-4D97-AF65-F5344CB8AC3E}">
        <p14:creationId xmlns:p14="http://schemas.microsoft.com/office/powerpoint/2010/main" val="277741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73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C19DC7-9ECD-A044-BCDE-3161C20FECAC}"/>
              </a:ext>
            </a:extLst>
          </p:cNvPr>
          <p:cNvSpPr>
            <a:spLocks noGrp="1"/>
          </p:cNvSpPr>
          <p:nvPr>
            <p:ph type="title"/>
          </p:nvPr>
        </p:nvSpPr>
        <p:spPr>
          <a:xfrm>
            <a:off x="1593485" y="128061"/>
            <a:ext cx="9777248" cy="1325563"/>
          </a:xfrm>
        </p:spPr>
        <p:txBody>
          <a:bodyPr>
            <a:normAutofit/>
          </a:bodyPr>
          <a:lstStyle/>
          <a:p>
            <a:r>
              <a:rPr lang="fr-CA" sz="3600" b="1">
                <a:solidFill>
                  <a:srgbClr val="404040"/>
                </a:solidFill>
                <a:latin typeface="Raleway" panose="020B0503030101060003" pitchFamily="34" charset="77"/>
              </a:rPr>
              <a:t>Des inégalités qui persistent</a:t>
            </a:r>
          </a:p>
        </p:txBody>
      </p:sp>
      <p:grpSp>
        <p:nvGrpSpPr>
          <p:cNvPr id="5" name="Group 4">
            <a:extLst>
              <a:ext uri="{FF2B5EF4-FFF2-40B4-BE49-F238E27FC236}">
                <a16:creationId xmlns:a16="http://schemas.microsoft.com/office/drawing/2014/main" id="{F8FF2561-A439-7F42-98AB-6E8AB3EA708F}"/>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54FBD8BE-0DA7-0D4B-81F6-EFC224DBDF74}"/>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A73368DF-72FA-E944-9B39-05A659CEA0B0}"/>
                </a:ext>
              </a:extLst>
            </p:cNvPr>
            <p:cNvSpPr txBox="1"/>
            <p:nvPr/>
          </p:nvSpPr>
          <p:spPr>
            <a:xfrm>
              <a:off x="1618646" y="6391837"/>
              <a:ext cx="43885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prstClr val="black"/>
                  </a:solidFill>
                  <a:effectLst/>
                  <a:uLnTx/>
                  <a:uFillTx/>
                  <a:latin typeface="Raleway" panose="020B0503030101060003" pitchFamily="34" charset="77"/>
                  <a:ea typeface="+mn-ea"/>
                  <a:cs typeface="Raavi" panose="020B0604020202020204" pitchFamily="34" charset="0"/>
                </a:rPr>
                <a:t>© Fondation Lucie et André Chagnon</a:t>
              </a:r>
            </a:p>
          </p:txBody>
        </p:sp>
      </p:grpSp>
      <p:pic>
        <p:nvPicPr>
          <p:cNvPr id="14" name="Picture 13" descr="Icon&#10;&#10;Description automatically generated">
            <a:extLst>
              <a:ext uri="{FF2B5EF4-FFF2-40B4-BE49-F238E27FC236}">
                <a16:creationId xmlns:a16="http://schemas.microsoft.com/office/drawing/2014/main" id="{57F31931-6986-6B43-ABE6-6C03E2FD6B7E}"/>
              </a:ext>
            </a:extLst>
          </p:cNvPr>
          <p:cNvPicPr>
            <a:picLocks noChangeAspect="1"/>
          </p:cNvPicPr>
          <p:nvPr/>
        </p:nvPicPr>
        <p:blipFill>
          <a:blip r:embed="rId4"/>
          <a:stretch>
            <a:fillRect/>
          </a:stretch>
        </p:blipFill>
        <p:spPr>
          <a:xfrm>
            <a:off x="1769166" y="1453624"/>
            <a:ext cx="2498034" cy="4651248"/>
          </a:xfrm>
          <a:prstGeom prst="rect">
            <a:avLst/>
          </a:prstGeom>
        </p:spPr>
      </p:pic>
      <p:sp>
        <p:nvSpPr>
          <p:cNvPr id="2" name="TextBox 1">
            <a:extLst>
              <a:ext uri="{FF2B5EF4-FFF2-40B4-BE49-F238E27FC236}">
                <a16:creationId xmlns:a16="http://schemas.microsoft.com/office/drawing/2014/main" id="{ED65204A-44E5-5344-915B-01243936C6EB}"/>
              </a:ext>
            </a:extLst>
          </p:cNvPr>
          <p:cNvSpPr txBox="1"/>
          <p:nvPr/>
        </p:nvSpPr>
        <p:spPr>
          <a:xfrm>
            <a:off x="4599215" y="1740589"/>
            <a:ext cx="5955896" cy="230832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0" i="0" u="none" strike="noStrike" kern="1200" cap="none" spc="0" normalizeH="0" baseline="0" dirty="0">
                <a:ln>
                  <a:noFill/>
                </a:ln>
                <a:solidFill>
                  <a:srgbClr val="404040"/>
                </a:solidFill>
                <a:effectLst/>
                <a:uLnTx/>
                <a:uFillTx/>
                <a:latin typeface="Raleway Medium"/>
              </a:rPr>
              <a:t>Environ </a:t>
            </a:r>
            <a:r>
              <a:rPr kumimoji="0" lang="fr-CA" sz="2400" b="1" i="0" u="none" strike="noStrike" kern="1200" cap="none" spc="0" normalizeH="0" baseline="0" dirty="0">
                <a:ln>
                  <a:noFill/>
                </a:ln>
                <a:solidFill>
                  <a:srgbClr val="404040"/>
                </a:solidFill>
                <a:effectLst/>
                <a:uLnTx/>
                <a:uFillTx/>
                <a:latin typeface="Raleway Medium"/>
              </a:rPr>
              <a:t>un ménage québécois sur dix </a:t>
            </a:r>
            <a:r>
              <a:rPr kumimoji="0" lang="fr-CA" sz="2400" b="0" i="0" u="none" strike="noStrike" kern="1200" cap="none" spc="0" normalizeH="0" baseline="0" dirty="0">
                <a:ln>
                  <a:noFill/>
                </a:ln>
                <a:solidFill>
                  <a:srgbClr val="404040"/>
                </a:solidFill>
                <a:effectLst/>
                <a:uLnTx/>
                <a:uFillTx/>
                <a:latin typeface="Raleway Medium"/>
              </a:rPr>
              <a:t>ayant au moins un enfant de 5 ans et moins était en situation d’insécurité alimentaire en 2017-2018</a:t>
            </a:r>
            <a:r>
              <a:rPr lang="fr-CA" sz="2400" dirty="0">
                <a:solidFill>
                  <a:srgbClr val="404040"/>
                </a:solidFill>
                <a:latin typeface="Raleway Medium"/>
              </a:rPr>
              <a:t>, alors que chez l’ensemble de la population québécoise, la proportion est de </a:t>
            </a:r>
            <a:r>
              <a:rPr lang="fr-CA" sz="2400" b="1" dirty="0">
                <a:solidFill>
                  <a:srgbClr val="404040"/>
                </a:solidFill>
                <a:latin typeface="Raleway Medium"/>
              </a:rPr>
              <a:t>7,4%</a:t>
            </a:r>
            <a:r>
              <a:rPr lang="fr-CA" sz="2400" dirty="0">
                <a:solidFill>
                  <a:srgbClr val="404040"/>
                </a:solidFill>
                <a:latin typeface="Raleway Medium"/>
              </a:rPr>
              <a:t>.</a:t>
            </a:r>
            <a:endParaRPr lang="fr-CA" sz="2400" b="0" i="0" u="none" strike="noStrike" kern="1200" cap="none" spc="0" normalizeH="0" baseline="0" dirty="0">
              <a:ln>
                <a:noFill/>
              </a:ln>
              <a:solidFill>
                <a:srgbClr val="404040"/>
              </a:solidFill>
              <a:effectLst/>
              <a:uLnTx/>
              <a:uFillTx/>
              <a:latin typeface="Raleway Medium"/>
            </a:endParaRPr>
          </a:p>
        </p:txBody>
      </p:sp>
    </p:spTree>
    <p:extLst>
      <p:ext uri="{BB962C8B-B14F-4D97-AF65-F5344CB8AC3E}">
        <p14:creationId xmlns:p14="http://schemas.microsoft.com/office/powerpoint/2010/main" val="978223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833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C19DC7-9ECD-A044-BCDE-3161C20FECAC}"/>
              </a:ext>
            </a:extLst>
          </p:cNvPr>
          <p:cNvSpPr>
            <a:spLocks noGrp="1"/>
          </p:cNvSpPr>
          <p:nvPr>
            <p:ph type="title"/>
          </p:nvPr>
        </p:nvSpPr>
        <p:spPr>
          <a:xfrm>
            <a:off x="1593485" y="128061"/>
            <a:ext cx="9777248" cy="1325563"/>
          </a:xfrm>
        </p:spPr>
        <p:txBody>
          <a:bodyPr>
            <a:normAutofit/>
          </a:bodyPr>
          <a:lstStyle/>
          <a:p>
            <a:r>
              <a:rPr lang="fr-CA" sz="3600" b="1">
                <a:solidFill>
                  <a:srgbClr val="404040"/>
                </a:solidFill>
                <a:latin typeface="Raleway" panose="020B0503030101060003" pitchFamily="34" charset="77"/>
              </a:rPr>
              <a:t>Des inégalités qui persistent</a:t>
            </a:r>
          </a:p>
        </p:txBody>
      </p:sp>
      <p:grpSp>
        <p:nvGrpSpPr>
          <p:cNvPr id="5" name="Group 4">
            <a:extLst>
              <a:ext uri="{FF2B5EF4-FFF2-40B4-BE49-F238E27FC236}">
                <a16:creationId xmlns:a16="http://schemas.microsoft.com/office/drawing/2014/main" id="{F8FF2561-A439-7F42-98AB-6E8AB3EA708F}"/>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54FBD8BE-0DA7-0D4B-81F6-EFC224DBDF74}"/>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A73368DF-72FA-E944-9B39-05A659CEA0B0}"/>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grpSp>
        <p:nvGrpSpPr>
          <p:cNvPr id="33" name="Group 32">
            <a:extLst>
              <a:ext uri="{FF2B5EF4-FFF2-40B4-BE49-F238E27FC236}">
                <a16:creationId xmlns:a16="http://schemas.microsoft.com/office/drawing/2014/main" id="{C7354DB4-D5A8-A849-8DC3-9E70EB791080}"/>
              </a:ext>
            </a:extLst>
          </p:cNvPr>
          <p:cNvGrpSpPr/>
          <p:nvPr/>
        </p:nvGrpSpPr>
        <p:grpSpPr>
          <a:xfrm>
            <a:off x="1688561" y="1946209"/>
            <a:ext cx="2196876" cy="3787619"/>
            <a:chOff x="1712945" y="1556667"/>
            <a:chExt cx="2196876" cy="3787619"/>
          </a:xfrm>
        </p:grpSpPr>
        <p:pic>
          <p:nvPicPr>
            <p:cNvPr id="3" name="Picture 2">
              <a:extLst>
                <a:ext uri="{FF2B5EF4-FFF2-40B4-BE49-F238E27FC236}">
                  <a16:creationId xmlns:a16="http://schemas.microsoft.com/office/drawing/2014/main" id="{E06C4957-94FC-C247-8A0C-A9200354E06C}"/>
                </a:ext>
              </a:extLst>
            </p:cNvPr>
            <p:cNvPicPr>
              <a:picLocks noChangeAspect="1"/>
            </p:cNvPicPr>
            <p:nvPr/>
          </p:nvPicPr>
          <p:blipFill>
            <a:blip r:embed="rId4"/>
            <a:srcRect/>
            <a:stretch/>
          </p:blipFill>
          <p:spPr>
            <a:xfrm>
              <a:off x="1731338" y="1556667"/>
              <a:ext cx="2150533" cy="2150533"/>
            </a:xfrm>
            <a:prstGeom prst="rect">
              <a:avLst/>
            </a:prstGeom>
          </p:spPr>
        </p:pic>
        <p:sp>
          <p:nvSpPr>
            <p:cNvPr id="15" name="TextBox 14">
              <a:extLst>
                <a:ext uri="{FF2B5EF4-FFF2-40B4-BE49-F238E27FC236}">
                  <a16:creationId xmlns:a16="http://schemas.microsoft.com/office/drawing/2014/main" id="{93B325EE-E4F0-144A-855B-FD8493656919}"/>
                </a:ext>
              </a:extLst>
            </p:cNvPr>
            <p:cNvSpPr txBox="1"/>
            <p:nvPr/>
          </p:nvSpPr>
          <p:spPr>
            <a:xfrm>
              <a:off x="1712945" y="4420956"/>
              <a:ext cx="2196876" cy="923330"/>
            </a:xfrm>
            <a:prstGeom prst="rect">
              <a:avLst/>
            </a:prstGeom>
            <a:noFill/>
          </p:spPr>
          <p:txBody>
            <a:bodyPr wrap="square" rtlCol="0">
              <a:spAutoFit/>
            </a:bodyPr>
            <a:lstStyle/>
            <a:p>
              <a:pPr algn="ctr"/>
              <a:r>
                <a:rPr lang="fr-CA">
                  <a:solidFill>
                    <a:srgbClr val="404040"/>
                  </a:solidFill>
                  <a:latin typeface="Raleway Medium" panose="020B0503030101060003" pitchFamily="34" charset="77"/>
                </a:rPr>
                <a:t>habitaient dans</a:t>
              </a:r>
            </a:p>
            <a:p>
              <a:pPr algn="ctr"/>
              <a:r>
                <a:rPr lang="fr-CA">
                  <a:solidFill>
                    <a:srgbClr val="404040"/>
                  </a:solidFill>
                  <a:latin typeface="Raleway Medium" panose="020B0503030101060003" pitchFamily="34" charset="77"/>
                </a:rPr>
                <a:t>un </a:t>
              </a:r>
              <a:r>
                <a:rPr lang="fr-CA" b="1">
                  <a:solidFill>
                    <a:srgbClr val="404040"/>
                  </a:solidFill>
                  <a:latin typeface="Raleway ExtraBold" panose="020B0503030101060003" pitchFamily="34" charset="77"/>
                </a:rPr>
                <a:t>logement </a:t>
              </a:r>
              <a:br>
                <a:rPr lang="fr-CA" b="1">
                  <a:solidFill>
                    <a:srgbClr val="404040"/>
                  </a:solidFill>
                  <a:latin typeface="Raleway ExtraBold" panose="020B0503030101060003" pitchFamily="34" charset="77"/>
                </a:rPr>
              </a:br>
              <a:r>
                <a:rPr lang="fr-CA" b="1">
                  <a:solidFill>
                    <a:srgbClr val="404040"/>
                  </a:solidFill>
                  <a:latin typeface="Raleway ExtraBold" panose="020B0503030101060003" pitchFamily="34" charset="77"/>
                </a:rPr>
                <a:t>non abordable</a:t>
              </a:r>
              <a:r>
                <a:rPr lang="fr-CA">
                  <a:latin typeface="Raleway Medium" panose="020B0503030101060003" pitchFamily="34" charset="77"/>
                </a:rPr>
                <a:t>.</a:t>
              </a:r>
            </a:p>
          </p:txBody>
        </p:sp>
      </p:grpSp>
      <p:grpSp>
        <p:nvGrpSpPr>
          <p:cNvPr id="32" name="Group 31">
            <a:extLst>
              <a:ext uri="{FF2B5EF4-FFF2-40B4-BE49-F238E27FC236}">
                <a16:creationId xmlns:a16="http://schemas.microsoft.com/office/drawing/2014/main" id="{AB5A48FE-3336-B64C-9DC4-87BAE43A5357}"/>
              </a:ext>
            </a:extLst>
          </p:cNvPr>
          <p:cNvGrpSpPr/>
          <p:nvPr/>
        </p:nvGrpSpPr>
        <p:grpSpPr>
          <a:xfrm>
            <a:off x="4739221" y="1946209"/>
            <a:ext cx="2244831" cy="3778192"/>
            <a:chOff x="5057955" y="1556667"/>
            <a:chExt cx="2244831" cy="3778192"/>
          </a:xfrm>
        </p:grpSpPr>
        <p:pic>
          <p:nvPicPr>
            <p:cNvPr id="11" name="Picture 10">
              <a:extLst>
                <a:ext uri="{FF2B5EF4-FFF2-40B4-BE49-F238E27FC236}">
                  <a16:creationId xmlns:a16="http://schemas.microsoft.com/office/drawing/2014/main" id="{22C45529-3B5E-EC46-A82C-8D7084D16419}"/>
                </a:ext>
              </a:extLst>
            </p:cNvPr>
            <p:cNvPicPr>
              <a:picLocks noChangeAspect="1"/>
            </p:cNvPicPr>
            <p:nvPr/>
          </p:nvPicPr>
          <p:blipFill>
            <a:blip r:embed="rId5"/>
            <a:srcRect/>
            <a:stretch/>
          </p:blipFill>
          <p:spPr>
            <a:xfrm>
              <a:off x="5105104" y="1556667"/>
              <a:ext cx="2150533" cy="2150533"/>
            </a:xfrm>
            <a:prstGeom prst="rect">
              <a:avLst/>
            </a:prstGeom>
          </p:spPr>
        </p:pic>
        <p:sp>
          <p:nvSpPr>
            <p:cNvPr id="20" name="TextBox 19">
              <a:extLst>
                <a:ext uri="{FF2B5EF4-FFF2-40B4-BE49-F238E27FC236}">
                  <a16:creationId xmlns:a16="http://schemas.microsoft.com/office/drawing/2014/main" id="{FE70C808-E899-5946-9A3C-5370AD22FC64}"/>
                </a:ext>
              </a:extLst>
            </p:cNvPr>
            <p:cNvSpPr txBox="1"/>
            <p:nvPr/>
          </p:nvSpPr>
          <p:spPr>
            <a:xfrm>
              <a:off x="5057955" y="4411529"/>
              <a:ext cx="2244831" cy="923330"/>
            </a:xfrm>
            <a:prstGeom prst="rect">
              <a:avLst/>
            </a:prstGeom>
            <a:noFill/>
          </p:spPr>
          <p:txBody>
            <a:bodyPr wrap="square" rtlCol="0">
              <a:spAutoFit/>
            </a:bodyPr>
            <a:lstStyle/>
            <a:p>
              <a:pPr algn="ctr"/>
              <a:r>
                <a:rPr lang="fr-CA">
                  <a:solidFill>
                    <a:srgbClr val="404040"/>
                  </a:solidFill>
                  <a:latin typeface="Raleway Medium" panose="020B0503030101060003" pitchFamily="34" charset="77"/>
                </a:rPr>
                <a:t>habitaient dans </a:t>
              </a:r>
              <a:br>
                <a:rPr lang="fr-CA">
                  <a:solidFill>
                    <a:srgbClr val="404040"/>
                  </a:solidFill>
                  <a:latin typeface="Raleway Medium" panose="020B0503030101060003" pitchFamily="34" charset="77"/>
                </a:rPr>
              </a:br>
              <a:r>
                <a:rPr lang="fr-CA">
                  <a:solidFill>
                    <a:srgbClr val="404040"/>
                  </a:solidFill>
                  <a:latin typeface="Raleway Medium" panose="020B0503030101060003" pitchFamily="34" charset="77"/>
                </a:rPr>
                <a:t>un </a:t>
              </a:r>
              <a:r>
                <a:rPr lang="fr-CA" b="1">
                  <a:solidFill>
                    <a:srgbClr val="404040"/>
                  </a:solidFill>
                  <a:latin typeface="Raleway ExtraBold" panose="020B0503030101060003" pitchFamily="34" charset="77"/>
                </a:rPr>
                <a:t>logement de taille insuffisante</a:t>
              </a:r>
              <a:r>
                <a:rPr lang="fr-CA">
                  <a:latin typeface="Raleway Medium" panose="020B0503030101060003" pitchFamily="34" charset="77"/>
                </a:rPr>
                <a:t>.</a:t>
              </a:r>
            </a:p>
          </p:txBody>
        </p:sp>
      </p:grpSp>
      <p:grpSp>
        <p:nvGrpSpPr>
          <p:cNvPr id="34" name="Group 33">
            <a:extLst>
              <a:ext uri="{FF2B5EF4-FFF2-40B4-BE49-F238E27FC236}">
                <a16:creationId xmlns:a16="http://schemas.microsoft.com/office/drawing/2014/main" id="{CCAD8FB7-59CA-914A-96BD-5DAB84BCD8F5}"/>
              </a:ext>
            </a:extLst>
          </p:cNvPr>
          <p:cNvGrpSpPr/>
          <p:nvPr/>
        </p:nvGrpSpPr>
        <p:grpSpPr>
          <a:xfrm>
            <a:off x="7705354" y="1946209"/>
            <a:ext cx="3119522" cy="3778192"/>
            <a:chOff x="7780126" y="1556667"/>
            <a:chExt cx="3119522" cy="3778192"/>
          </a:xfrm>
        </p:grpSpPr>
        <p:pic>
          <p:nvPicPr>
            <p:cNvPr id="9" name="Picture 8">
              <a:extLst>
                <a:ext uri="{FF2B5EF4-FFF2-40B4-BE49-F238E27FC236}">
                  <a16:creationId xmlns:a16="http://schemas.microsoft.com/office/drawing/2014/main" id="{649B6886-D6F7-DE4A-9AEA-5886C9DBD264}"/>
                </a:ext>
              </a:extLst>
            </p:cNvPr>
            <p:cNvPicPr>
              <a:picLocks noChangeAspect="1"/>
            </p:cNvPicPr>
            <p:nvPr/>
          </p:nvPicPr>
          <p:blipFill>
            <a:blip r:embed="rId6"/>
            <a:srcRect/>
            <a:stretch/>
          </p:blipFill>
          <p:spPr>
            <a:xfrm>
              <a:off x="8330861" y="1556667"/>
              <a:ext cx="2150533" cy="2150533"/>
            </a:xfrm>
            <a:prstGeom prst="rect">
              <a:avLst/>
            </a:prstGeom>
          </p:spPr>
        </p:pic>
        <p:sp>
          <p:nvSpPr>
            <p:cNvPr id="27" name="TextBox 26">
              <a:extLst>
                <a:ext uri="{FF2B5EF4-FFF2-40B4-BE49-F238E27FC236}">
                  <a16:creationId xmlns:a16="http://schemas.microsoft.com/office/drawing/2014/main" id="{3CCE2C6D-3356-444E-8182-C5CA6C839776}"/>
                </a:ext>
              </a:extLst>
            </p:cNvPr>
            <p:cNvSpPr txBox="1"/>
            <p:nvPr/>
          </p:nvSpPr>
          <p:spPr>
            <a:xfrm>
              <a:off x="7780126" y="4411529"/>
              <a:ext cx="3119522" cy="923330"/>
            </a:xfrm>
            <a:prstGeom prst="rect">
              <a:avLst/>
            </a:prstGeom>
            <a:noFill/>
          </p:spPr>
          <p:txBody>
            <a:bodyPr wrap="square" rtlCol="0">
              <a:spAutoFit/>
            </a:bodyPr>
            <a:lstStyle/>
            <a:p>
              <a:pPr algn="ctr"/>
              <a:r>
                <a:rPr lang="fr-CA">
                  <a:solidFill>
                    <a:srgbClr val="404040"/>
                  </a:solidFill>
                  <a:latin typeface="Raleway Medium" panose="020B0503030101060003" pitchFamily="34" charset="77"/>
                </a:rPr>
                <a:t>habitaient dans un </a:t>
              </a:r>
              <a:r>
                <a:rPr lang="fr-CA" b="1">
                  <a:solidFill>
                    <a:srgbClr val="404040"/>
                  </a:solidFill>
                  <a:latin typeface="Raleway ExtraBold" panose="020B0503030101060003" pitchFamily="34" charset="77"/>
                </a:rPr>
                <a:t>logement nécessitant des réparations majeures</a:t>
              </a:r>
              <a:r>
                <a:rPr lang="fr-CA">
                  <a:latin typeface="Raleway Medium" panose="020B0503030101060003" pitchFamily="34" charset="77"/>
                </a:rPr>
                <a:t>.</a:t>
              </a:r>
            </a:p>
          </p:txBody>
        </p:sp>
      </p:grpSp>
      <p:cxnSp>
        <p:nvCxnSpPr>
          <p:cNvPr id="30" name="Straight Connector 29">
            <a:extLst>
              <a:ext uri="{FF2B5EF4-FFF2-40B4-BE49-F238E27FC236}">
                <a16:creationId xmlns:a16="http://schemas.microsoft.com/office/drawing/2014/main" id="{553E04A6-8894-6B4F-813E-61D3210799C9}"/>
              </a:ext>
            </a:extLst>
          </p:cNvPr>
          <p:cNvCxnSpPr>
            <a:cxnSpLocks/>
          </p:cNvCxnSpPr>
          <p:nvPr/>
        </p:nvCxnSpPr>
        <p:spPr>
          <a:xfrm>
            <a:off x="4303776" y="4286855"/>
            <a:ext cx="0" cy="1437546"/>
          </a:xfrm>
          <a:prstGeom prst="line">
            <a:avLst/>
          </a:prstGeom>
          <a:ln w="12700">
            <a:solidFill>
              <a:srgbClr val="40404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1377212-5DC5-BF4B-87FD-BF36B17F166F}"/>
              </a:ext>
            </a:extLst>
          </p:cNvPr>
          <p:cNvCxnSpPr>
            <a:cxnSpLocks/>
          </p:cNvCxnSpPr>
          <p:nvPr/>
        </p:nvCxnSpPr>
        <p:spPr>
          <a:xfrm>
            <a:off x="7498080" y="4286855"/>
            <a:ext cx="0" cy="1437546"/>
          </a:xfrm>
          <a:prstGeom prst="line">
            <a:avLst/>
          </a:prstGeom>
          <a:ln w="12700">
            <a:solidFill>
              <a:srgbClr val="404040"/>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D96450D2-9F3D-944D-BA9A-5789B9D0E274}"/>
              </a:ext>
            </a:extLst>
          </p:cNvPr>
          <p:cNvPicPr>
            <a:picLocks noChangeAspect="1"/>
          </p:cNvPicPr>
          <p:nvPr/>
        </p:nvPicPr>
        <p:blipFill>
          <a:blip r:embed="rId7"/>
          <a:stretch>
            <a:fillRect/>
          </a:stretch>
        </p:blipFill>
        <p:spPr>
          <a:xfrm>
            <a:off x="2185060" y="4315408"/>
            <a:ext cx="1217707" cy="516459"/>
          </a:xfrm>
          <a:prstGeom prst="rect">
            <a:avLst/>
          </a:prstGeom>
        </p:spPr>
      </p:pic>
      <p:pic>
        <p:nvPicPr>
          <p:cNvPr id="29" name="Picture 28" descr="A picture containing text, clipart, tableware, plate&#10;&#10;Description automatically generated">
            <a:extLst>
              <a:ext uri="{FF2B5EF4-FFF2-40B4-BE49-F238E27FC236}">
                <a16:creationId xmlns:a16="http://schemas.microsoft.com/office/drawing/2014/main" id="{19DC1137-1191-FF4F-A2CC-4B6F8F69B381}"/>
              </a:ext>
            </a:extLst>
          </p:cNvPr>
          <p:cNvPicPr>
            <a:picLocks noChangeAspect="1"/>
          </p:cNvPicPr>
          <p:nvPr/>
        </p:nvPicPr>
        <p:blipFill>
          <a:blip r:embed="rId8"/>
          <a:stretch>
            <a:fillRect/>
          </a:stretch>
        </p:blipFill>
        <p:spPr>
          <a:xfrm>
            <a:off x="5267032" y="4311480"/>
            <a:ext cx="1216896" cy="516675"/>
          </a:xfrm>
          <a:prstGeom prst="rect">
            <a:avLst/>
          </a:prstGeom>
        </p:spPr>
      </p:pic>
      <p:pic>
        <p:nvPicPr>
          <p:cNvPr id="35" name="Picture 34">
            <a:extLst>
              <a:ext uri="{FF2B5EF4-FFF2-40B4-BE49-F238E27FC236}">
                <a16:creationId xmlns:a16="http://schemas.microsoft.com/office/drawing/2014/main" id="{392E36A8-4F96-5B43-BC5F-991DC5FACE55}"/>
              </a:ext>
            </a:extLst>
          </p:cNvPr>
          <p:cNvPicPr>
            <a:picLocks noChangeAspect="1"/>
          </p:cNvPicPr>
          <p:nvPr/>
        </p:nvPicPr>
        <p:blipFill>
          <a:blip r:embed="rId9"/>
          <a:stretch>
            <a:fillRect/>
          </a:stretch>
        </p:blipFill>
        <p:spPr>
          <a:xfrm>
            <a:off x="8826205" y="4311481"/>
            <a:ext cx="1006563" cy="527786"/>
          </a:xfrm>
          <a:prstGeom prst="rect">
            <a:avLst/>
          </a:prstGeom>
        </p:spPr>
      </p:pic>
      <p:sp>
        <p:nvSpPr>
          <p:cNvPr id="2" name="TextBox 1">
            <a:extLst>
              <a:ext uri="{FF2B5EF4-FFF2-40B4-BE49-F238E27FC236}">
                <a16:creationId xmlns:a16="http://schemas.microsoft.com/office/drawing/2014/main" id="{D25C5531-A8FF-8D41-8071-3963267FB324}"/>
              </a:ext>
            </a:extLst>
          </p:cNvPr>
          <p:cNvSpPr txBox="1"/>
          <p:nvPr/>
        </p:nvSpPr>
        <p:spPr>
          <a:xfrm>
            <a:off x="1606290" y="1331090"/>
            <a:ext cx="8848157" cy="369332"/>
          </a:xfrm>
          <a:prstGeom prst="rect">
            <a:avLst/>
          </a:prstGeom>
          <a:noFill/>
        </p:spPr>
        <p:txBody>
          <a:bodyPr wrap="square" rtlCol="0">
            <a:spAutoFit/>
          </a:bodyPr>
          <a:lstStyle/>
          <a:p>
            <a:r>
              <a:rPr lang="fr-CA" b="1">
                <a:solidFill>
                  <a:srgbClr val="404040"/>
                </a:solidFill>
                <a:latin typeface="Raleway" panose="020B0003030101060003" pitchFamily="34" charset="0"/>
              </a:rPr>
              <a:t>En 2016, parmi les familles avec au moins un enfant de 0 à 5 ans :</a:t>
            </a:r>
          </a:p>
        </p:txBody>
      </p:sp>
    </p:spTree>
    <p:extLst>
      <p:ext uri="{BB962C8B-B14F-4D97-AF65-F5344CB8AC3E}">
        <p14:creationId xmlns:p14="http://schemas.microsoft.com/office/powerpoint/2010/main" val="3169236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a:extLst>
              <a:ext uri="{FF2B5EF4-FFF2-40B4-BE49-F238E27FC236}">
                <a16:creationId xmlns:a16="http://schemas.microsoft.com/office/drawing/2014/main" id="{9022DA4B-B3CF-648E-D571-5A493FAA4E83}"/>
              </a:ext>
            </a:extLst>
          </p:cNvPr>
          <p:cNvSpPr txBox="1"/>
          <p:nvPr/>
        </p:nvSpPr>
        <p:spPr>
          <a:xfrm>
            <a:off x="630815" y="1007573"/>
            <a:ext cx="10925694" cy="5084405"/>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53">
              <a:lnSpc>
                <a:spcPct val="107000"/>
              </a:lnSpc>
              <a:defRPr/>
            </a:pPr>
            <a:r>
              <a:rPr kumimoji="0" lang="fr-CA" sz="1800" b="0" i="0" u="none" strike="noStrike" kern="1200" cap="none" spc="0" normalizeH="0" baseline="0" noProof="0" dirty="0">
                <a:ln>
                  <a:noFill/>
                </a:ln>
                <a:solidFill>
                  <a:prstClr val="black"/>
                </a:solidFill>
                <a:effectLst/>
                <a:uLnTx/>
                <a:uFillTx/>
                <a:latin typeface="Raleway"/>
                <a:ea typeface="Calibri"/>
                <a:cs typeface="Times New Roman"/>
              </a:rPr>
              <a:t>Le présent document présente le contenu des Faits saillants du </a:t>
            </a:r>
            <a:r>
              <a:rPr lang="fr-CA" i="1" dirty="0">
                <a:solidFill>
                  <a:prstClr val="black"/>
                </a:solidFill>
                <a:latin typeface="Raleway"/>
                <a:ea typeface="Calibri"/>
                <a:cs typeface="Times New Roman"/>
              </a:rPr>
              <a:t>Portrait</a:t>
            </a:r>
            <a:r>
              <a:rPr kumimoji="0" lang="fr-CA" sz="1800" b="0" i="1" strike="noStrike" kern="1200" cap="none" spc="0" normalizeH="0" baseline="0" noProof="0" dirty="0">
                <a:ln>
                  <a:noFill/>
                </a:ln>
                <a:solidFill>
                  <a:prstClr val="black"/>
                </a:solidFill>
                <a:effectLst/>
                <a:uLnTx/>
                <a:uFillTx/>
                <a:latin typeface="Raleway"/>
                <a:ea typeface="Calibri"/>
                <a:cs typeface="Times New Roman"/>
              </a:rPr>
              <a:t> </a:t>
            </a:r>
            <a:r>
              <a:rPr lang="fr-CA" i="1" dirty="0">
                <a:solidFill>
                  <a:prstClr val="black"/>
                </a:solidFill>
                <a:latin typeface="Raleway"/>
                <a:ea typeface="Calibri"/>
                <a:cs typeface="Times New Roman"/>
              </a:rPr>
              <a:t>des politiques publiques</a:t>
            </a:r>
            <a:r>
              <a:rPr lang="fr-CA" dirty="0">
                <a:solidFill>
                  <a:prstClr val="black"/>
                </a:solidFill>
                <a:latin typeface="Raleway"/>
                <a:ea typeface="Calibri"/>
                <a:cs typeface="Times New Roman"/>
              </a:rPr>
              <a:t> - </a:t>
            </a:r>
            <a:r>
              <a:rPr lang="fr-CA" i="1" dirty="0">
                <a:solidFill>
                  <a:prstClr val="black"/>
                </a:solidFill>
                <a:latin typeface="Raleway"/>
                <a:ea typeface="Calibri"/>
                <a:cs typeface="Times New Roman"/>
              </a:rPr>
              <a:t>Que faisons-nous au Québec pour nos tout-petits et leur famille ?</a:t>
            </a:r>
            <a:r>
              <a:rPr lang="fr-CA" dirty="0">
                <a:solidFill>
                  <a:prstClr val="black"/>
                </a:solidFill>
                <a:latin typeface="Raleway"/>
                <a:ea typeface="Calibri"/>
                <a:cs typeface="Times New Roman"/>
              </a:rPr>
              <a:t>, paru en 2021.</a:t>
            </a:r>
            <a:br>
              <a:rPr lang="fr-CA" dirty="0">
                <a:solidFill>
                  <a:prstClr val="black"/>
                </a:solidFill>
                <a:latin typeface="Raleway"/>
                <a:ea typeface="Calibri"/>
                <a:cs typeface="Times New Roman"/>
              </a:rPr>
            </a:br>
            <a:br>
              <a:rPr lang="fr-CA" dirty="0">
                <a:solidFill>
                  <a:prstClr val="black"/>
                </a:solidFill>
                <a:latin typeface="Raleway"/>
                <a:ea typeface="Calibri"/>
                <a:cs typeface="Times New Roman"/>
              </a:rPr>
            </a:br>
            <a:r>
              <a:rPr lang="fr-CA" dirty="0">
                <a:solidFill>
                  <a:prstClr val="black"/>
                </a:solidFill>
                <a:latin typeface="Raleway"/>
                <a:ea typeface="Calibri"/>
                <a:cs typeface="Times New Roman"/>
              </a:rPr>
              <a:t>Il est permis de consulter, de télécharger, d’imprimer et de communiquer à des fins purement </a:t>
            </a:r>
            <a:r>
              <a:rPr lang="fr-CA" b="1" dirty="0">
                <a:solidFill>
                  <a:prstClr val="black"/>
                </a:solidFill>
                <a:latin typeface="Raleway"/>
                <a:ea typeface="Calibri"/>
                <a:cs typeface="Times New Roman"/>
              </a:rPr>
              <a:t>informatives</a:t>
            </a:r>
            <a:r>
              <a:rPr lang="fr-CA" dirty="0">
                <a:solidFill>
                  <a:prstClr val="black"/>
                </a:solidFill>
                <a:latin typeface="Raleway"/>
                <a:ea typeface="Calibri"/>
                <a:cs typeface="Times New Roman"/>
              </a:rPr>
              <a:t> et non commerciales tout extrait de cette présentation PowerPoint pourvu qu’aucune modification n’y soit apportée et que la provenance soit indiquée par la mention </a:t>
            </a:r>
            <a:endParaRPr lang="en-US" dirty="0">
              <a:solidFill>
                <a:prstClr val="black"/>
              </a:solidFill>
              <a:latin typeface="Raleway"/>
              <a:ea typeface="Calibri"/>
              <a:cs typeface="Times New Roman"/>
            </a:endParaRPr>
          </a:p>
          <a:p>
            <a:pPr defTabSz="914153">
              <a:lnSpc>
                <a:spcPct val="107000"/>
              </a:lnSpc>
              <a:spcAft>
                <a:spcPts val="800"/>
              </a:spcAft>
              <a:defRPr/>
            </a:pPr>
            <a:r>
              <a:rPr lang="fr-CA" dirty="0">
                <a:solidFill>
                  <a:prstClr val="black"/>
                </a:solidFill>
                <a:latin typeface="Raleway"/>
                <a:ea typeface="Calibri"/>
                <a:cs typeface="Times New Roman"/>
              </a:rPr>
              <a:t>« </a:t>
            </a:r>
            <a:r>
              <a:rPr lang="fr-CA" b="1" dirty="0">
                <a:solidFill>
                  <a:prstClr val="black"/>
                </a:solidFill>
                <a:latin typeface="Raleway"/>
                <a:ea typeface="Calibri"/>
                <a:cs typeface="Times New Roman"/>
              </a:rPr>
              <a:t>Source : Observatoire des tout-petits </a:t>
            </a:r>
            <a:r>
              <a:rPr lang="fr-CA" dirty="0">
                <a:solidFill>
                  <a:prstClr val="black"/>
                </a:solidFill>
                <a:latin typeface="Raleway"/>
                <a:ea typeface="Calibri"/>
                <a:cs typeface="Times New Roman"/>
              </a:rPr>
              <a:t>». </a:t>
            </a:r>
            <a:br>
              <a:rPr lang="fr-CA" dirty="0">
                <a:solidFill>
                  <a:prstClr val="black"/>
                </a:solidFill>
                <a:latin typeface="Raleway"/>
                <a:ea typeface="Calibri"/>
                <a:cs typeface="Times New Roman"/>
              </a:rPr>
            </a:br>
            <a:endParaRPr lang="fr-CA"/>
          </a:p>
          <a:p>
            <a:pPr defTabSz="914153">
              <a:defRPr/>
            </a:pPr>
            <a:r>
              <a:rPr lang="fr-CA" dirty="0">
                <a:solidFill>
                  <a:prstClr val="black"/>
                </a:solidFill>
                <a:latin typeface="Raleway"/>
                <a:ea typeface="Calibri"/>
                <a:cs typeface="Times New Roman"/>
              </a:rPr>
              <a:t>Pour prendre connaissance de toutes les </a:t>
            </a:r>
            <a:r>
              <a:rPr lang="fr-CA" b="1" dirty="0">
                <a:solidFill>
                  <a:prstClr val="black"/>
                </a:solidFill>
                <a:latin typeface="Raleway"/>
                <a:ea typeface="Calibri"/>
                <a:cs typeface="Times New Roman"/>
              </a:rPr>
              <a:t>références</a:t>
            </a:r>
            <a:r>
              <a:rPr lang="fr-CA" dirty="0">
                <a:solidFill>
                  <a:prstClr val="black"/>
                </a:solidFill>
                <a:latin typeface="Raleway"/>
                <a:ea typeface="Calibri"/>
                <a:cs typeface="Times New Roman"/>
              </a:rPr>
              <a:t>, consultez le </a:t>
            </a:r>
            <a:r>
              <a:rPr lang="fr-CA" dirty="0">
                <a:solidFill>
                  <a:prstClr val="black"/>
                </a:solidFill>
                <a:latin typeface="Raleway"/>
                <a:ea typeface="Calibri"/>
                <a:cs typeface="Times New Roman"/>
                <a:hlinkClick r:id="rId2">
                  <a:extLst>
                    <a:ext uri="{A12FA001-AC4F-418D-AE19-62706E023703}">
                      <ahyp:hlinkClr xmlns:ahyp="http://schemas.microsoft.com/office/drawing/2018/hyperlinkcolor" val="tx"/>
                    </a:ext>
                  </a:extLst>
                </a:hlinkClick>
              </a:rPr>
              <a:t>Portrait complet</a:t>
            </a:r>
            <a:r>
              <a:rPr lang="fr-CA" dirty="0">
                <a:solidFill>
                  <a:prstClr val="black"/>
                </a:solidFill>
                <a:latin typeface="Raleway"/>
                <a:ea typeface="Calibri"/>
                <a:cs typeface="Times New Roman"/>
              </a:rPr>
              <a:t>. </a:t>
            </a:r>
            <a:endParaRPr lang="fr-CA" b="1" dirty="0">
              <a:solidFill>
                <a:prstClr val="black"/>
              </a:solidFill>
              <a:latin typeface="Raleway"/>
              <a:ea typeface="Calibri"/>
              <a:cs typeface="Times New Roman"/>
            </a:endParaRPr>
          </a:p>
          <a:p>
            <a:pPr defTabSz="914153">
              <a:defRPr/>
            </a:pPr>
            <a:br>
              <a:rPr lang="fr-CA" dirty="0">
                <a:solidFill>
                  <a:prstClr val="black"/>
                </a:solidFill>
                <a:latin typeface="Raleway"/>
                <a:ea typeface="Calibri"/>
                <a:cs typeface="Times New Roman"/>
              </a:rPr>
            </a:br>
            <a:br>
              <a:rPr lang="fr-CA" dirty="0">
                <a:solidFill>
                  <a:prstClr val="black"/>
                </a:solidFill>
                <a:latin typeface="Raleway"/>
                <a:ea typeface="Calibri"/>
                <a:cs typeface="Times New Roman"/>
              </a:rPr>
            </a:br>
            <a:r>
              <a:rPr lang="fr-CA" b="1" dirty="0">
                <a:solidFill>
                  <a:prstClr val="black"/>
                </a:solidFill>
                <a:latin typeface="Raleway"/>
                <a:ea typeface="Calibri"/>
                <a:cs typeface="Times New Roman"/>
              </a:rPr>
              <a:t>Note importante : </a:t>
            </a:r>
            <a:r>
              <a:rPr lang="fr-CA" dirty="0">
                <a:solidFill>
                  <a:prstClr val="black"/>
                </a:solidFill>
                <a:latin typeface="Raleway"/>
                <a:ea typeface="Calibri"/>
                <a:cs typeface="Times New Roman"/>
              </a:rPr>
              <a:t>Ce Portrait ayant été publié en 2021, certaines informations pourraient ne plus être à jour.</a:t>
            </a:r>
            <a:br>
              <a:rPr lang="fr-CA" dirty="0">
                <a:latin typeface="Raleway"/>
                <a:ea typeface="Calibri"/>
                <a:cs typeface="Times New Roman"/>
              </a:rPr>
            </a:br>
            <a:br>
              <a:rPr lang="fr-CA" dirty="0">
                <a:latin typeface="Raleway"/>
                <a:ea typeface="Calibri"/>
                <a:cs typeface="Times New Roman"/>
              </a:rPr>
            </a:br>
            <a:endParaRPr lang="fr-CA" b="1" dirty="0">
              <a:solidFill>
                <a:prstClr val="black"/>
              </a:solidFill>
              <a:latin typeface="Raleway"/>
              <a:ea typeface="Calibri"/>
              <a:cs typeface="Times New Roman"/>
            </a:endParaRPr>
          </a:p>
          <a:p>
            <a:pPr defTabSz="914153">
              <a:lnSpc>
                <a:spcPct val="107000"/>
              </a:lnSpc>
              <a:spcAft>
                <a:spcPts val="800"/>
              </a:spcAft>
              <a:defRPr/>
            </a:pPr>
            <a:br>
              <a:rPr lang="en-US" dirty="0"/>
            </a:br>
            <a:endParaRPr lang="en-US" dirty="0"/>
          </a:p>
        </p:txBody>
      </p:sp>
      <p:pic>
        <p:nvPicPr>
          <p:cNvPr id="7" name="Picture 3" descr="Une image contenant Police, Graphique, texte, typographie&#10;&#10;Le contenu généré par l’IA peut être incorrect.">
            <a:extLst>
              <a:ext uri="{FF2B5EF4-FFF2-40B4-BE49-F238E27FC236}">
                <a16:creationId xmlns:a16="http://schemas.microsoft.com/office/drawing/2014/main" id="{F59127EA-B910-8B6B-6FD3-F22E2D73950E}"/>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9" name="TextBox 4">
            <a:extLst>
              <a:ext uri="{FF2B5EF4-FFF2-40B4-BE49-F238E27FC236}">
                <a16:creationId xmlns:a16="http://schemas.microsoft.com/office/drawing/2014/main" id="{56C1E707-3043-9DB5-66DC-CB17B06BE307}"/>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spTree>
    <p:extLst>
      <p:ext uri="{BB962C8B-B14F-4D97-AF65-F5344CB8AC3E}">
        <p14:creationId xmlns:p14="http://schemas.microsoft.com/office/powerpoint/2010/main" val="1885871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1365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C19DC7-9ECD-A044-BCDE-3161C20FECAC}"/>
              </a:ext>
            </a:extLst>
          </p:cNvPr>
          <p:cNvSpPr>
            <a:spLocks noGrp="1"/>
          </p:cNvSpPr>
          <p:nvPr>
            <p:ph type="title"/>
          </p:nvPr>
        </p:nvSpPr>
        <p:spPr>
          <a:xfrm>
            <a:off x="1593485" y="128061"/>
            <a:ext cx="9777248" cy="1325563"/>
          </a:xfrm>
        </p:spPr>
        <p:txBody>
          <a:bodyPr>
            <a:normAutofit/>
          </a:bodyPr>
          <a:lstStyle/>
          <a:p>
            <a:r>
              <a:rPr lang="fr-CA" sz="3600" b="1">
                <a:solidFill>
                  <a:schemeClr val="bg1"/>
                </a:solidFill>
                <a:latin typeface="Raleway" panose="020B0503030101060003" pitchFamily="34" charset="77"/>
              </a:rPr>
              <a:t>Des inégalités qui persistent</a:t>
            </a:r>
          </a:p>
        </p:txBody>
      </p:sp>
      <p:sp>
        <p:nvSpPr>
          <p:cNvPr id="8" name="Rectangle 7">
            <a:extLst>
              <a:ext uri="{FF2B5EF4-FFF2-40B4-BE49-F238E27FC236}">
                <a16:creationId xmlns:a16="http://schemas.microsoft.com/office/drawing/2014/main" id="{153BBA94-17AD-AD44-81B0-078B8B6D65E8}"/>
              </a:ext>
            </a:extLst>
          </p:cNvPr>
          <p:cNvSpPr/>
          <p:nvPr/>
        </p:nvSpPr>
        <p:spPr>
          <a:xfrm>
            <a:off x="414779" y="2279055"/>
            <a:ext cx="5024955" cy="2769989"/>
          </a:xfrm>
          <a:prstGeom prst="rect">
            <a:avLst/>
          </a:prstGeom>
        </p:spPr>
        <p:txBody>
          <a:bodyPr wrap="square">
            <a:spAutoFit/>
          </a:bodyPr>
          <a:lstStyle/>
          <a:p>
            <a:r>
              <a:rPr lang="fr-CA">
                <a:solidFill>
                  <a:schemeClr val="bg1"/>
                </a:solidFill>
                <a:effectLst/>
                <a:latin typeface="Raleway Medium" panose="020B0503030101060003" pitchFamily="34" charset="77"/>
              </a:rPr>
              <a:t>Les tout-petits vivant dans </a:t>
            </a:r>
            <a:br>
              <a:rPr lang="fr-CA">
                <a:solidFill>
                  <a:schemeClr val="bg1"/>
                </a:solidFill>
                <a:effectLst/>
                <a:latin typeface="Raleway Medium" panose="020B0503030101060003" pitchFamily="34" charset="77"/>
              </a:rPr>
            </a:br>
            <a:r>
              <a:rPr lang="fr-CA">
                <a:solidFill>
                  <a:schemeClr val="bg1"/>
                </a:solidFill>
                <a:effectLst/>
                <a:latin typeface="Raleway Medium" panose="020B0503030101060003" pitchFamily="34" charset="77"/>
              </a:rPr>
              <a:t>des </a:t>
            </a:r>
            <a:r>
              <a:rPr lang="fr-CA">
                <a:solidFill>
                  <a:schemeClr val="bg1"/>
                </a:solidFill>
                <a:latin typeface="Raleway Medium" panose="020B0503030101060003" pitchFamily="34" charset="77"/>
              </a:rPr>
              <a:t>familles à </a:t>
            </a:r>
            <a:r>
              <a:rPr lang="fr-CA" sz="2400" b="1">
                <a:solidFill>
                  <a:schemeClr val="bg1"/>
                </a:solidFill>
                <a:effectLst/>
                <a:latin typeface="Raleway Medium" panose="020B0503030101060003" pitchFamily="34" charset="77"/>
              </a:rPr>
              <a:t>faible revenu</a:t>
            </a:r>
            <a:r>
              <a:rPr lang="fr-CA" sz="2400">
                <a:solidFill>
                  <a:schemeClr val="bg1"/>
                </a:solidFill>
                <a:effectLst/>
                <a:latin typeface="Raleway Medium" panose="020B0503030101060003" pitchFamily="34" charset="77"/>
              </a:rPr>
              <a:t>, </a:t>
            </a:r>
            <a:br>
              <a:rPr lang="fr-CA">
                <a:solidFill>
                  <a:schemeClr val="bg1"/>
                </a:solidFill>
                <a:effectLst/>
                <a:latin typeface="Raleway Medium" panose="020B0503030101060003" pitchFamily="34" charset="77"/>
              </a:rPr>
            </a:br>
            <a:r>
              <a:rPr lang="fr-CA">
                <a:solidFill>
                  <a:schemeClr val="bg1"/>
                </a:solidFill>
                <a:effectLst/>
                <a:latin typeface="Raleway Medium" panose="020B0503030101060003" pitchFamily="34" charset="77"/>
              </a:rPr>
              <a:t>les </a:t>
            </a:r>
            <a:r>
              <a:rPr lang="fr-CA">
                <a:solidFill>
                  <a:schemeClr val="bg1"/>
                </a:solidFill>
                <a:latin typeface="Raleway Medium" panose="020B0503030101060003" pitchFamily="34" charset="77"/>
              </a:rPr>
              <a:t>tout-petits issus des </a:t>
            </a:r>
            <a:r>
              <a:rPr lang="fr-CA" sz="2400" b="1">
                <a:solidFill>
                  <a:schemeClr val="bg1"/>
                </a:solidFill>
                <a:latin typeface="Raleway Medium" panose="020B0503030101060003" pitchFamily="34" charset="77"/>
              </a:rPr>
              <a:t>communautés autochtones</a:t>
            </a:r>
            <a:r>
              <a:rPr lang="fr-CA">
                <a:solidFill>
                  <a:schemeClr val="bg1"/>
                </a:solidFill>
                <a:effectLst/>
                <a:latin typeface="Raleway Medium" panose="020B0503030101060003" pitchFamily="34" charset="77"/>
              </a:rPr>
              <a:t>, </a:t>
            </a:r>
            <a:br>
              <a:rPr lang="fr-CA">
                <a:solidFill>
                  <a:schemeClr val="bg1"/>
                </a:solidFill>
                <a:effectLst/>
                <a:latin typeface="Raleway Medium" panose="020B0503030101060003" pitchFamily="34" charset="77"/>
              </a:rPr>
            </a:br>
            <a:r>
              <a:rPr lang="fr-CA">
                <a:solidFill>
                  <a:schemeClr val="bg1"/>
                </a:solidFill>
                <a:effectLst/>
                <a:latin typeface="Raleway Medium" panose="020B0503030101060003" pitchFamily="34" charset="77"/>
              </a:rPr>
              <a:t>les </a:t>
            </a:r>
            <a:r>
              <a:rPr lang="fr-CA">
                <a:solidFill>
                  <a:schemeClr val="bg1"/>
                </a:solidFill>
                <a:latin typeface="Raleway Medium" panose="020B0503030101060003" pitchFamily="34" charset="77"/>
              </a:rPr>
              <a:t>enfants ayant des </a:t>
            </a:r>
            <a:r>
              <a:rPr lang="fr-CA" sz="2400" b="1">
                <a:solidFill>
                  <a:schemeClr val="bg1"/>
                </a:solidFill>
                <a:latin typeface="Raleway Medium" panose="020B0503030101060003" pitchFamily="34" charset="77"/>
              </a:rPr>
              <a:t>besoins particuliers </a:t>
            </a:r>
            <a:r>
              <a:rPr lang="fr-CA">
                <a:solidFill>
                  <a:schemeClr val="bg1"/>
                </a:solidFill>
                <a:effectLst/>
                <a:latin typeface="Raleway Medium" panose="020B0503030101060003" pitchFamily="34" charset="77"/>
              </a:rPr>
              <a:t>et </a:t>
            </a:r>
            <a:r>
              <a:rPr lang="fr-CA">
                <a:solidFill>
                  <a:schemeClr val="bg1"/>
                </a:solidFill>
                <a:latin typeface="Raleway Medium" panose="020B0503030101060003" pitchFamily="34" charset="77"/>
              </a:rPr>
              <a:t>les enfants </a:t>
            </a:r>
            <a:r>
              <a:rPr lang="fr-CA" sz="2400" b="1">
                <a:solidFill>
                  <a:schemeClr val="bg1"/>
                </a:solidFill>
                <a:latin typeface="Raleway Medium" panose="020B0503030101060003" pitchFamily="34" charset="77"/>
              </a:rPr>
              <a:t>immigrants </a:t>
            </a:r>
            <a:r>
              <a:rPr lang="fr-CA">
                <a:solidFill>
                  <a:schemeClr val="bg1"/>
                </a:solidFill>
                <a:latin typeface="Raleway Medium" panose="020B0503030101060003" pitchFamily="34" charset="77"/>
              </a:rPr>
              <a:t>et d’autres origines ethnoculturelles sont </a:t>
            </a:r>
            <a:r>
              <a:rPr lang="fr-CA">
                <a:solidFill>
                  <a:schemeClr val="bg1"/>
                </a:solidFill>
                <a:effectLst/>
                <a:latin typeface="Raleway Medium" panose="020B0503030101060003" pitchFamily="34" charset="77"/>
              </a:rPr>
              <a:t>particulièrement touchés par ces inégalités</a:t>
            </a:r>
            <a:r>
              <a:rPr lang="fr-CA">
                <a:solidFill>
                  <a:schemeClr val="bg1"/>
                </a:solidFill>
                <a:latin typeface="Raleway Medium" panose="020B0503030101060003" pitchFamily="34" charset="77"/>
              </a:rPr>
              <a:t>.</a:t>
            </a:r>
            <a:r>
              <a:rPr lang="fr-CA">
                <a:solidFill>
                  <a:schemeClr val="bg1"/>
                </a:solidFill>
                <a:effectLst/>
                <a:latin typeface="Raleway Medium" panose="020B0503030101060003" pitchFamily="34" charset="77"/>
              </a:rPr>
              <a:t> </a:t>
            </a:r>
          </a:p>
        </p:txBody>
      </p:sp>
      <p:pic>
        <p:nvPicPr>
          <p:cNvPr id="3" name="Picture 2">
            <a:extLst>
              <a:ext uri="{FF2B5EF4-FFF2-40B4-BE49-F238E27FC236}">
                <a16:creationId xmlns:a16="http://schemas.microsoft.com/office/drawing/2014/main" id="{4CADAFAD-7E5C-954C-8668-AC4E5ADD2738}"/>
              </a:ext>
            </a:extLst>
          </p:cNvPr>
          <p:cNvPicPr>
            <a:picLocks noChangeAspect="1"/>
          </p:cNvPicPr>
          <p:nvPr/>
        </p:nvPicPr>
        <p:blipFill>
          <a:blip r:embed="rId3"/>
          <a:stretch>
            <a:fillRect/>
          </a:stretch>
        </p:blipFill>
        <p:spPr>
          <a:xfrm flipH="1">
            <a:off x="5605271" y="1594076"/>
            <a:ext cx="5024955" cy="3968807"/>
          </a:xfrm>
          <a:prstGeom prst="rect">
            <a:avLst/>
          </a:prstGeom>
        </p:spPr>
      </p:pic>
      <p:grpSp>
        <p:nvGrpSpPr>
          <p:cNvPr id="11" name="Group 10">
            <a:extLst>
              <a:ext uri="{FF2B5EF4-FFF2-40B4-BE49-F238E27FC236}">
                <a16:creationId xmlns:a16="http://schemas.microsoft.com/office/drawing/2014/main" id="{39EFB302-2F71-D24F-9B96-DBC246D9C99D}"/>
              </a:ext>
            </a:extLst>
          </p:cNvPr>
          <p:cNvGrpSpPr/>
          <p:nvPr/>
        </p:nvGrpSpPr>
        <p:grpSpPr>
          <a:xfrm>
            <a:off x="1618646" y="6218958"/>
            <a:ext cx="8936464" cy="419100"/>
            <a:chOff x="1618646" y="6218958"/>
            <a:chExt cx="8936464" cy="419100"/>
          </a:xfrm>
        </p:grpSpPr>
        <p:sp>
          <p:nvSpPr>
            <p:cNvPr id="12" name="TextBox 11">
              <a:extLst>
                <a:ext uri="{FF2B5EF4-FFF2-40B4-BE49-F238E27FC236}">
                  <a16:creationId xmlns:a16="http://schemas.microsoft.com/office/drawing/2014/main" id="{F2BC07D9-DF5F-C04E-91ED-E257DB273AFE}"/>
                </a:ext>
              </a:extLst>
            </p:cNvPr>
            <p:cNvSpPr txBox="1"/>
            <p:nvPr/>
          </p:nvSpPr>
          <p:spPr>
            <a:xfrm>
              <a:off x="1618646" y="6391837"/>
              <a:ext cx="4388573" cy="246221"/>
            </a:xfrm>
            <a:prstGeom prst="rect">
              <a:avLst/>
            </a:prstGeom>
            <a:noFill/>
          </p:spPr>
          <p:txBody>
            <a:bodyPr wrap="square" rtlCol="0">
              <a:spAutoFit/>
            </a:bodyPr>
            <a:lstStyle/>
            <a:p>
              <a:r>
                <a:rPr lang="fr-CA" sz="1000" b="1">
                  <a:solidFill>
                    <a:schemeClr val="bg1"/>
                  </a:solidFill>
                  <a:latin typeface="Raleway" panose="020B0503030101060003" pitchFamily="34" charset="77"/>
                  <a:cs typeface="Raavi" panose="020B0604020202020204" pitchFamily="34" charset="0"/>
                </a:rPr>
                <a:t>© Fondation Lucie et André Chagnon</a:t>
              </a:r>
            </a:p>
          </p:txBody>
        </p:sp>
        <p:pic>
          <p:nvPicPr>
            <p:cNvPr id="13" name="Picture 12">
              <a:extLst>
                <a:ext uri="{FF2B5EF4-FFF2-40B4-BE49-F238E27FC236}">
                  <a16:creationId xmlns:a16="http://schemas.microsoft.com/office/drawing/2014/main" id="{7FCB576E-1E5D-2D4D-B7EE-81D0CFFAED22}"/>
                </a:ext>
              </a:extLst>
            </p:cNvPr>
            <p:cNvPicPr>
              <a:picLocks noChangeAspect="1"/>
            </p:cNvPicPr>
            <p:nvPr/>
          </p:nvPicPr>
          <p:blipFill>
            <a:blip r:embed="rId4"/>
            <a:stretch>
              <a:fillRect/>
            </a:stretch>
          </p:blipFill>
          <p:spPr>
            <a:xfrm>
              <a:off x="9161754" y="6218958"/>
              <a:ext cx="1393356" cy="348339"/>
            </a:xfrm>
            <a:prstGeom prst="rect">
              <a:avLst/>
            </a:prstGeom>
          </p:spPr>
        </p:pic>
      </p:grpSp>
    </p:spTree>
    <p:extLst>
      <p:ext uri="{BB962C8B-B14F-4D97-AF65-F5344CB8AC3E}">
        <p14:creationId xmlns:p14="http://schemas.microsoft.com/office/powerpoint/2010/main" val="3352492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1365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DCB1EA-5AB9-2345-B185-017E732118BE}"/>
              </a:ext>
            </a:extLst>
          </p:cNvPr>
          <p:cNvSpPr txBox="1"/>
          <p:nvPr/>
        </p:nvSpPr>
        <p:spPr>
          <a:xfrm>
            <a:off x="630196" y="122406"/>
            <a:ext cx="10633882" cy="6555641"/>
          </a:xfrm>
          <a:prstGeom prst="rect">
            <a:avLst/>
          </a:prstGeom>
          <a:noFill/>
        </p:spPr>
        <p:txBody>
          <a:bodyPr wrap="square" lIns="91440" tIns="45720" rIns="91440" bIns="45720" rtlCol="0" anchor="t">
            <a:spAutoFit/>
          </a:bodyPr>
          <a:lstStyle/>
          <a:p>
            <a:r>
              <a:rPr lang="fr-CA" sz="2400">
                <a:solidFill>
                  <a:schemeClr val="bg1"/>
                </a:solidFill>
                <a:latin typeface="Raleway ExtraBold" panose="020B0003030101060003" pitchFamily="34" charset="0"/>
              </a:rPr>
              <a:t>En voici quelques exemples :</a:t>
            </a:r>
            <a:br>
              <a:rPr lang="fr-CA">
                <a:solidFill>
                  <a:schemeClr val="bg1"/>
                </a:solidFill>
                <a:latin typeface="Raleway Medium" panose="020B0003030101060003" pitchFamily="34" charset="0"/>
              </a:rPr>
            </a:br>
            <a:endParaRPr lang="fr-CA">
              <a:solidFill>
                <a:schemeClr val="bg1"/>
              </a:solidFill>
              <a:latin typeface="Raleway Medium" panose="020B0003030101060003" pitchFamily="34" charset="0"/>
            </a:endParaRPr>
          </a:p>
          <a:p>
            <a:pPr marL="285750" indent="-285750">
              <a:buFont typeface="Arial" panose="020B0604020202020204" pitchFamily="34" charset="0"/>
              <a:buChar char="•"/>
            </a:pPr>
            <a:r>
              <a:rPr lang="fr-CA" sz="2400">
                <a:solidFill>
                  <a:schemeClr val="bg1"/>
                </a:solidFill>
                <a:latin typeface="Raleway Medium"/>
              </a:rPr>
              <a:t>Chez les Premières Nations, </a:t>
            </a:r>
            <a:r>
              <a:rPr lang="fr-CA" sz="2400">
                <a:solidFill>
                  <a:schemeClr val="bg1"/>
                </a:solidFill>
                <a:latin typeface="Raleway ExtraBold"/>
              </a:rPr>
              <a:t>47 %</a:t>
            </a:r>
            <a:r>
              <a:rPr lang="fr-CA" sz="2400">
                <a:solidFill>
                  <a:schemeClr val="bg1"/>
                </a:solidFill>
                <a:latin typeface="Raleway Medium"/>
              </a:rPr>
              <a:t> </a:t>
            </a:r>
            <a:r>
              <a:rPr lang="fr-CA" sz="2400">
                <a:solidFill>
                  <a:schemeClr val="bg1"/>
                </a:solidFill>
                <a:latin typeface="RALEWAY EXTRABOLD"/>
              </a:rPr>
              <a:t>des enfants des Premières Nations et 25 % des enfants Inuit </a:t>
            </a:r>
            <a:r>
              <a:rPr lang="fr-CA" sz="2400">
                <a:solidFill>
                  <a:schemeClr val="bg1"/>
                </a:solidFill>
                <a:latin typeface="Raleway Medium"/>
              </a:rPr>
              <a:t>vivent dans la pauvreté au Canada, tandis que le taux de pauvreté infantile est de </a:t>
            </a:r>
            <a:r>
              <a:rPr lang="fr-CA" sz="2400">
                <a:solidFill>
                  <a:schemeClr val="bg1"/>
                </a:solidFill>
                <a:latin typeface="RALEWAY EXTRABOLD"/>
              </a:rPr>
              <a:t>17,6 % pour l’ensemble des enfants canadiens. </a:t>
            </a:r>
            <a:r>
              <a:rPr lang="fr-CA" sz="2400">
                <a:solidFill>
                  <a:schemeClr val="bg1"/>
                </a:solidFill>
                <a:latin typeface="Raleway" panose="020B0503030101060003" pitchFamily="34" charset="0"/>
              </a:rPr>
              <a:t>(p. 205)</a:t>
            </a:r>
            <a:br>
              <a:rPr lang="fr-CA" sz="2400">
                <a:latin typeface="Raleway Medium" panose="020B0003030101060003" pitchFamily="34" charset="0"/>
              </a:rPr>
            </a:br>
            <a:endParaRPr lang="fr-CA" sz="2400">
              <a:solidFill>
                <a:schemeClr val="bg1"/>
              </a:solidFill>
              <a:latin typeface="Raleway Medium" panose="020B0003030101060003" pitchFamily="34" charset="0"/>
            </a:endParaRPr>
          </a:p>
          <a:p>
            <a:pPr marL="285750" indent="-285750">
              <a:buFont typeface="Arial" panose="020B0604020202020204" pitchFamily="34" charset="0"/>
              <a:buChar char="•"/>
            </a:pPr>
            <a:r>
              <a:rPr lang="fr-CA" sz="2400">
                <a:solidFill>
                  <a:schemeClr val="bg1"/>
                </a:solidFill>
                <a:latin typeface="Raleway ExtraBold"/>
              </a:rPr>
              <a:t>40 % des parents d’enfants </a:t>
            </a:r>
            <a:r>
              <a:rPr lang="fr-CA" sz="2400">
                <a:solidFill>
                  <a:schemeClr val="bg1"/>
                </a:solidFill>
                <a:latin typeface="Raleway Medium"/>
              </a:rPr>
              <a:t>ayant un handicap ou une incapacité </a:t>
            </a:r>
            <a:br>
              <a:rPr lang="fr-CA" sz="2400">
                <a:latin typeface="Raleway Medium" panose="020B0003030101060003" pitchFamily="34" charset="0"/>
              </a:rPr>
            </a:br>
            <a:r>
              <a:rPr lang="fr-CA" sz="2400">
                <a:solidFill>
                  <a:schemeClr val="bg1"/>
                </a:solidFill>
                <a:latin typeface="Raleway Medium"/>
              </a:rPr>
              <a:t>ont eu recours au réseau privé pour obtenir le rapport du professionnel requis dans le cadre de la demande d’Allocation pour l’Intégration </a:t>
            </a:r>
            <a:br>
              <a:rPr lang="fr-CA" sz="2400">
                <a:latin typeface="Raleway Medium" panose="020B0003030101060003" pitchFamily="34" charset="0"/>
              </a:rPr>
            </a:br>
            <a:r>
              <a:rPr lang="fr-CA" sz="2400">
                <a:solidFill>
                  <a:schemeClr val="bg1"/>
                </a:solidFill>
                <a:latin typeface="Raleway Medium"/>
              </a:rPr>
              <a:t>d’un enfant handicapé, car ils </a:t>
            </a:r>
            <a:r>
              <a:rPr lang="fr-CA" sz="2400">
                <a:solidFill>
                  <a:schemeClr val="bg1"/>
                </a:solidFill>
                <a:latin typeface="Raleway ExtraBold"/>
              </a:rPr>
              <a:t>ne parvenaient pas à avoir accès </a:t>
            </a:r>
            <a:br>
              <a:rPr lang="fr-CA" sz="2400">
                <a:latin typeface="Raleway ExtraBold" panose="020B0003030101060003" pitchFamily="34" charset="0"/>
              </a:rPr>
            </a:br>
            <a:r>
              <a:rPr lang="fr-CA" sz="2400">
                <a:solidFill>
                  <a:schemeClr val="bg1"/>
                </a:solidFill>
                <a:latin typeface="Raleway ExtraBold"/>
              </a:rPr>
              <a:t>aux services dans le réseau public</a:t>
            </a:r>
            <a:r>
              <a:rPr lang="fr-CA" sz="2400">
                <a:solidFill>
                  <a:schemeClr val="bg1"/>
                </a:solidFill>
                <a:latin typeface="Raleway Medium"/>
              </a:rPr>
              <a:t>. (p. 63)</a:t>
            </a:r>
            <a:br>
              <a:rPr lang="fr-CA" sz="2400">
                <a:latin typeface="Raleway Medium" panose="020B0003030101060003" pitchFamily="34" charset="0"/>
              </a:rPr>
            </a:br>
            <a:endParaRPr lang="fr-CA" sz="2400">
              <a:solidFill>
                <a:schemeClr val="bg1"/>
              </a:solidFill>
              <a:latin typeface="Raleway Medium" panose="020B0003030101060003" pitchFamily="34" charset="0"/>
            </a:endParaRPr>
          </a:p>
          <a:p>
            <a:pPr marL="285750" indent="-285750">
              <a:buFont typeface="Arial" panose="020B0604020202020204" pitchFamily="34" charset="0"/>
              <a:buChar char="•"/>
            </a:pPr>
            <a:r>
              <a:rPr lang="fr-CA" sz="2400">
                <a:solidFill>
                  <a:schemeClr val="bg1"/>
                </a:solidFill>
                <a:latin typeface="Raleway Medium"/>
              </a:rPr>
              <a:t>Les enfants dont les parents sont sans statut, étudiants étrangers ou travailleurs temporaires ne sont pas protégés par la Loi sur les services de garde éducatifs à l’enfance. Ces familles n’ont </a:t>
            </a:r>
            <a:r>
              <a:rPr lang="fr-CA" sz="2400">
                <a:solidFill>
                  <a:schemeClr val="bg1"/>
                </a:solidFill>
                <a:latin typeface="Raleway ExtraBold"/>
              </a:rPr>
              <a:t>donc pas accès aux services de garde à tarif réduit financés par le gouvernement</a:t>
            </a:r>
            <a:r>
              <a:rPr lang="fr-CA" sz="2400">
                <a:solidFill>
                  <a:schemeClr val="bg1"/>
                </a:solidFill>
                <a:latin typeface="Raleway Medium"/>
              </a:rPr>
              <a:t>. (p.99)</a:t>
            </a:r>
          </a:p>
          <a:p>
            <a:endParaRPr lang="fr-CA"/>
          </a:p>
        </p:txBody>
      </p:sp>
      <p:grpSp>
        <p:nvGrpSpPr>
          <p:cNvPr id="5" name="Group 4">
            <a:extLst>
              <a:ext uri="{FF2B5EF4-FFF2-40B4-BE49-F238E27FC236}">
                <a16:creationId xmlns:a16="http://schemas.microsoft.com/office/drawing/2014/main" id="{D8010B44-99FA-A048-8C74-34B990F2715E}"/>
              </a:ext>
            </a:extLst>
          </p:cNvPr>
          <p:cNvGrpSpPr/>
          <p:nvPr/>
        </p:nvGrpSpPr>
        <p:grpSpPr>
          <a:xfrm>
            <a:off x="1618646" y="6450780"/>
            <a:ext cx="8936464" cy="419100"/>
            <a:chOff x="1618646" y="6218958"/>
            <a:chExt cx="8936464" cy="419100"/>
          </a:xfrm>
        </p:grpSpPr>
        <p:sp>
          <p:nvSpPr>
            <p:cNvPr id="6" name="TextBox 5">
              <a:extLst>
                <a:ext uri="{FF2B5EF4-FFF2-40B4-BE49-F238E27FC236}">
                  <a16:creationId xmlns:a16="http://schemas.microsoft.com/office/drawing/2014/main" id="{C954D6B8-B784-ED4F-952F-3467D4C24153}"/>
                </a:ext>
              </a:extLst>
            </p:cNvPr>
            <p:cNvSpPr txBox="1"/>
            <p:nvPr/>
          </p:nvSpPr>
          <p:spPr>
            <a:xfrm>
              <a:off x="1618646" y="6391837"/>
              <a:ext cx="4388573" cy="246221"/>
            </a:xfrm>
            <a:prstGeom prst="rect">
              <a:avLst/>
            </a:prstGeom>
            <a:noFill/>
          </p:spPr>
          <p:txBody>
            <a:bodyPr wrap="square" rtlCol="0">
              <a:spAutoFit/>
            </a:bodyPr>
            <a:lstStyle/>
            <a:p>
              <a:r>
                <a:rPr lang="fr-CA" sz="1000" b="1">
                  <a:solidFill>
                    <a:schemeClr val="bg1"/>
                  </a:solidFill>
                  <a:latin typeface="Raleway" panose="020B0503030101060003" pitchFamily="34" charset="77"/>
                  <a:cs typeface="Raavi" panose="020B0604020202020204" pitchFamily="34" charset="0"/>
                </a:rPr>
                <a:t>© Fondation Lucie et André Chagnon</a:t>
              </a:r>
            </a:p>
          </p:txBody>
        </p:sp>
        <p:pic>
          <p:nvPicPr>
            <p:cNvPr id="7" name="Picture 6">
              <a:extLst>
                <a:ext uri="{FF2B5EF4-FFF2-40B4-BE49-F238E27FC236}">
                  <a16:creationId xmlns:a16="http://schemas.microsoft.com/office/drawing/2014/main" id="{EF2B5134-EDAC-814D-A1F8-62739C2E1DC4}"/>
                </a:ext>
              </a:extLst>
            </p:cNvPr>
            <p:cNvPicPr>
              <a:picLocks noChangeAspect="1"/>
            </p:cNvPicPr>
            <p:nvPr/>
          </p:nvPicPr>
          <p:blipFill>
            <a:blip r:embed="rId3"/>
            <a:stretch>
              <a:fillRect/>
            </a:stretch>
          </p:blipFill>
          <p:spPr>
            <a:xfrm>
              <a:off x="9161754" y="6218958"/>
              <a:ext cx="1393356" cy="348339"/>
            </a:xfrm>
            <a:prstGeom prst="rect">
              <a:avLst/>
            </a:prstGeom>
          </p:spPr>
        </p:pic>
      </p:grpSp>
    </p:spTree>
    <p:extLst>
      <p:ext uri="{BB962C8B-B14F-4D97-AF65-F5344CB8AC3E}">
        <p14:creationId xmlns:p14="http://schemas.microsoft.com/office/powerpoint/2010/main" val="3218627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1C9BFE-2AE2-E942-8C74-D812FEB02511}"/>
              </a:ext>
            </a:extLst>
          </p:cNvPr>
          <p:cNvSpPr>
            <a:spLocks noGrp="1"/>
          </p:cNvSpPr>
          <p:nvPr>
            <p:ph type="title"/>
          </p:nvPr>
        </p:nvSpPr>
        <p:spPr>
          <a:xfrm>
            <a:off x="1591496" y="110482"/>
            <a:ext cx="10515600" cy="1325563"/>
          </a:xfrm>
        </p:spPr>
        <p:txBody>
          <a:bodyPr>
            <a:normAutofit/>
          </a:bodyPr>
          <a:lstStyle/>
          <a:p>
            <a:r>
              <a:rPr lang="fr-CA" sz="3600" b="1">
                <a:solidFill>
                  <a:srgbClr val="404040"/>
                </a:solidFill>
                <a:latin typeface="Raleway" panose="020B0003030101060003" pitchFamily="34" charset="0"/>
              </a:rPr>
              <a:t>Des enjeux à surveiller</a:t>
            </a:r>
          </a:p>
        </p:txBody>
      </p:sp>
      <p:grpSp>
        <p:nvGrpSpPr>
          <p:cNvPr id="21" name="Group 20">
            <a:extLst>
              <a:ext uri="{FF2B5EF4-FFF2-40B4-BE49-F238E27FC236}">
                <a16:creationId xmlns:a16="http://schemas.microsoft.com/office/drawing/2014/main" id="{2A1E79BF-5AA9-8040-853C-FE0E2B1575EC}"/>
              </a:ext>
            </a:extLst>
          </p:cNvPr>
          <p:cNvGrpSpPr/>
          <p:nvPr/>
        </p:nvGrpSpPr>
        <p:grpSpPr>
          <a:xfrm>
            <a:off x="1618646" y="6226413"/>
            <a:ext cx="8936465" cy="411645"/>
            <a:chOff x="1618646" y="6226413"/>
            <a:chExt cx="8936465" cy="411645"/>
          </a:xfrm>
        </p:grpSpPr>
        <p:pic>
          <p:nvPicPr>
            <p:cNvPr id="22" name="Picture 21">
              <a:extLst>
                <a:ext uri="{FF2B5EF4-FFF2-40B4-BE49-F238E27FC236}">
                  <a16:creationId xmlns:a16="http://schemas.microsoft.com/office/drawing/2014/main" id="{D3CBC5E0-B2B5-894D-B2F5-398C0A4D695A}"/>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23" name="TextBox 22">
              <a:extLst>
                <a:ext uri="{FF2B5EF4-FFF2-40B4-BE49-F238E27FC236}">
                  <a16:creationId xmlns:a16="http://schemas.microsoft.com/office/drawing/2014/main" id="{68434DAA-AA27-1048-BAAC-089DB22B5824}"/>
                </a:ext>
              </a:extLst>
            </p:cNvPr>
            <p:cNvSpPr txBox="1"/>
            <p:nvPr/>
          </p:nvSpPr>
          <p:spPr>
            <a:xfrm>
              <a:off x="1618646" y="6391837"/>
              <a:ext cx="43885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prstClr val="black"/>
                  </a:solidFill>
                  <a:effectLst/>
                  <a:uLnTx/>
                  <a:uFillTx/>
                  <a:latin typeface="Raleway" panose="020B0503030101060003" pitchFamily="34" charset="77"/>
                  <a:ea typeface="+mn-ea"/>
                  <a:cs typeface="Raavi" panose="020B0604020202020204" pitchFamily="34" charset="0"/>
                </a:rPr>
                <a:t>© Fondation Lucie et André Chagnon</a:t>
              </a:r>
            </a:p>
          </p:txBody>
        </p:sp>
      </p:grpSp>
      <p:grpSp>
        <p:nvGrpSpPr>
          <p:cNvPr id="2" name="Groupe 1">
            <a:extLst>
              <a:ext uri="{FF2B5EF4-FFF2-40B4-BE49-F238E27FC236}">
                <a16:creationId xmlns:a16="http://schemas.microsoft.com/office/drawing/2014/main" id="{F940F17E-37D8-412B-813D-19985CF12300}"/>
              </a:ext>
            </a:extLst>
          </p:cNvPr>
          <p:cNvGrpSpPr/>
          <p:nvPr/>
        </p:nvGrpSpPr>
        <p:grpSpPr>
          <a:xfrm>
            <a:off x="207857" y="2043950"/>
            <a:ext cx="2767277" cy="2915920"/>
            <a:chOff x="371785" y="2017390"/>
            <a:chExt cx="2767277" cy="2915920"/>
          </a:xfrm>
        </p:grpSpPr>
        <p:sp>
          <p:nvSpPr>
            <p:cNvPr id="7" name="Rectangle 6">
              <a:extLst>
                <a:ext uri="{FF2B5EF4-FFF2-40B4-BE49-F238E27FC236}">
                  <a16:creationId xmlns:a16="http://schemas.microsoft.com/office/drawing/2014/main" id="{10738B7B-F043-444F-8B33-D69E626BDB7C}"/>
                </a:ext>
              </a:extLst>
            </p:cNvPr>
            <p:cNvSpPr/>
            <p:nvPr/>
          </p:nvSpPr>
          <p:spPr>
            <a:xfrm>
              <a:off x="371785" y="2017390"/>
              <a:ext cx="2767277" cy="2915920"/>
            </a:xfrm>
            <a:prstGeom prst="rect">
              <a:avLst/>
            </a:prstGeom>
            <a:solidFill>
              <a:srgbClr val="D7D2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ABBC851-B1F7-9544-ADE3-E719A96DA067}"/>
                </a:ext>
              </a:extLst>
            </p:cNvPr>
            <p:cNvSpPr txBox="1"/>
            <p:nvPr/>
          </p:nvSpPr>
          <p:spPr>
            <a:xfrm>
              <a:off x="582059" y="4125210"/>
              <a:ext cx="25266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Inégalités en matière d’accès à l’Internet</a:t>
              </a:r>
            </a:p>
          </p:txBody>
        </p:sp>
        <p:pic>
          <p:nvPicPr>
            <p:cNvPr id="29" name="Picture 28" descr="A picture containing text, vector graphics, businesscard&#10;&#10;Description automatically generated">
              <a:extLst>
                <a:ext uri="{FF2B5EF4-FFF2-40B4-BE49-F238E27FC236}">
                  <a16:creationId xmlns:a16="http://schemas.microsoft.com/office/drawing/2014/main" id="{D0CA86D7-D1CF-EB4D-B27B-23BAF85E3A92}"/>
                </a:ext>
              </a:extLst>
            </p:cNvPr>
            <p:cNvPicPr>
              <a:picLocks noChangeAspect="1"/>
            </p:cNvPicPr>
            <p:nvPr/>
          </p:nvPicPr>
          <p:blipFill>
            <a:blip r:embed="rId4"/>
            <a:stretch>
              <a:fillRect/>
            </a:stretch>
          </p:blipFill>
          <p:spPr>
            <a:xfrm>
              <a:off x="727866" y="2154911"/>
              <a:ext cx="2055117" cy="1827936"/>
            </a:xfrm>
            <a:prstGeom prst="rect">
              <a:avLst/>
            </a:prstGeom>
          </p:spPr>
        </p:pic>
      </p:grpSp>
      <p:grpSp>
        <p:nvGrpSpPr>
          <p:cNvPr id="3" name="Groupe 2">
            <a:extLst>
              <a:ext uri="{FF2B5EF4-FFF2-40B4-BE49-F238E27FC236}">
                <a16:creationId xmlns:a16="http://schemas.microsoft.com/office/drawing/2014/main" id="{B6464884-3295-451A-8088-CCF0F002591F}"/>
              </a:ext>
            </a:extLst>
          </p:cNvPr>
          <p:cNvGrpSpPr/>
          <p:nvPr/>
        </p:nvGrpSpPr>
        <p:grpSpPr>
          <a:xfrm>
            <a:off x="3185408" y="2007948"/>
            <a:ext cx="2767277" cy="2972362"/>
            <a:chOff x="3512827" y="1956105"/>
            <a:chExt cx="2767277" cy="2972362"/>
          </a:xfrm>
        </p:grpSpPr>
        <p:grpSp>
          <p:nvGrpSpPr>
            <p:cNvPr id="11" name="Group 10">
              <a:extLst>
                <a:ext uri="{FF2B5EF4-FFF2-40B4-BE49-F238E27FC236}">
                  <a16:creationId xmlns:a16="http://schemas.microsoft.com/office/drawing/2014/main" id="{6C4FAB64-FB82-C849-846D-1E99FBA66E3A}"/>
                </a:ext>
              </a:extLst>
            </p:cNvPr>
            <p:cNvGrpSpPr/>
            <p:nvPr/>
          </p:nvGrpSpPr>
          <p:grpSpPr>
            <a:xfrm>
              <a:off x="3512827" y="2012547"/>
              <a:ext cx="2767277" cy="2915920"/>
              <a:chOff x="4712690" y="1727200"/>
              <a:chExt cx="2767277" cy="2915920"/>
            </a:xfrm>
          </p:grpSpPr>
          <p:sp>
            <p:nvSpPr>
              <p:cNvPr id="12" name="Rectangle 11">
                <a:extLst>
                  <a:ext uri="{FF2B5EF4-FFF2-40B4-BE49-F238E27FC236}">
                    <a16:creationId xmlns:a16="http://schemas.microsoft.com/office/drawing/2014/main" id="{FB2DEC60-4BA6-FB4A-B97D-32F49CAA7233}"/>
                  </a:ext>
                </a:extLst>
              </p:cNvPr>
              <p:cNvSpPr/>
              <p:nvPr/>
            </p:nvSpPr>
            <p:spPr>
              <a:xfrm>
                <a:off x="4712690" y="1727200"/>
                <a:ext cx="2767277" cy="2915920"/>
              </a:xfrm>
              <a:prstGeom prst="rect">
                <a:avLst/>
              </a:prstGeom>
              <a:solidFill>
                <a:srgbClr val="D7D2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AB343CE-FBED-8D4C-A792-04709B9FF437}"/>
                  </a:ext>
                </a:extLst>
              </p:cNvPr>
              <p:cNvSpPr txBox="1"/>
              <p:nvPr/>
            </p:nvSpPr>
            <p:spPr>
              <a:xfrm>
                <a:off x="4833011" y="3565902"/>
                <a:ext cx="252663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Accès au transport collectif dans </a:t>
                </a:r>
                <a:b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b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les milieux urbains </a:t>
                </a:r>
                <a:b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b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et ruraux</a:t>
                </a:r>
              </a:p>
            </p:txBody>
          </p:sp>
        </p:grpSp>
        <p:pic>
          <p:nvPicPr>
            <p:cNvPr id="31" name="Picture 30">
              <a:extLst>
                <a:ext uri="{FF2B5EF4-FFF2-40B4-BE49-F238E27FC236}">
                  <a16:creationId xmlns:a16="http://schemas.microsoft.com/office/drawing/2014/main" id="{605A8650-89C2-F74D-8D55-B74BE8BE6841}"/>
                </a:ext>
              </a:extLst>
            </p:cNvPr>
            <p:cNvPicPr>
              <a:picLocks noChangeAspect="1"/>
            </p:cNvPicPr>
            <p:nvPr/>
          </p:nvPicPr>
          <p:blipFill>
            <a:blip r:embed="rId5"/>
            <a:srcRect/>
            <a:stretch/>
          </p:blipFill>
          <p:spPr>
            <a:xfrm>
              <a:off x="3638186" y="1956105"/>
              <a:ext cx="2278747" cy="1650656"/>
            </a:xfrm>
            <a:prstGeom prst="rect">
              <a:avLst/>
            </a:prstGeom>
          </p:spPr>
        </p:pic>
      </p:grpSp>
      <p:grpSp>
        <p:nvGrpSpPr>
          <p:cNvPr id="5" name="Groupe 4">
            <a:extLst>
              <a:ext uri="{FF2B5EF4-FFF2-40B4-BE49-F238E27FC236}">
                <a16:creationId xmlns:a16="http://schemas.microsoft.com/office/drawing/2014/main" id="{F17011C0-8A01-45EC-90EE-4DBD356FA46A}"/>
              </a:ext>
            </a:extLst>
          </p:cNvPr>
          <p:cNvGrpSpPr/>
          <p:nvPr/>
        </p:nvGrpSpPr>
        <p:grpSpPr>
          <a:xfrm>
            <a:off x="6153835" y="2043950"/>
            <a:ext cx="2767277" cy="2915920"/>
            <a:chOff x="6524887" y="2012547"/>
            <a:chExt cx="2767277" cy="2915920"/>
          </a:xfrm>
        </p:grpSpPr>
        <p:grpSp>
          <p:nvGrpSpPr>
            <p:cNvPr id="15" name="Group 14">
              <a:extLst>
                <a:ext uri="{FF2B5EF4-FFF2-40B4-BE49-F238E27FC236}">
                  <a16:creationId xmlns:a16="http://schemas.microsoft.com/office/drawing/2014/main" id="{3B213CF6-C576-F944-8680-1D82E7B4798F}"/>
                </a:ext>
              </a:extLst>
            </p:cNvPr>
            <p:cNvGrpSpPr/>
            <p:nvPr/>
          </p:nvGrpSpPr>
          <p:grpSpPr>
            <a:xfrm>
              <a:off x="6524887" y="2012547"/>
              <a:ext cx="2767277" cy="2915920"/>
              <a:chOff x="7647380" y="1727200"/>
              <a:chExt cx="2767277" cy="2915920"/>
            </a:xfrm>
          </p:grpSpPr>
          <p:sp>
            <p:nvSpPr>
              <p:cNvPr id="16" name="Rectangle 15">
                <a:extLst>
                  <a:ext uri="{FF2B5EF4-FFF2-40B4-BE49-F238E27FC236}">
                    <a16:creationId xmlns:a16="http://schemas.microsoft.com/office/drawing/2014/main" id="{CC0C28E7-948E-474E-847B-E72C0A78764C}"/>
                  </a:ext>
                </a:extLst>
              </p:cNvPr>
              <p:cNvSpPr/>
              <p:nvPr/>
            </p:nvSpPr>
            <p:spPr>
              <a:xfrm>
                <a:off x="7647380" y="1727200"/>
                <a:ext cx="2767277" cy="2915920"/>
              </a:xfrm>
              <a:prstGeom prst="rect">
                <a:avLst/>
              </a:prstGeom>
              <a:solidFill>
                <a:srgbClr val="D7D2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DB6827F-CA91-AD4D-A680-EB54F3F1B07A}"/>
                  </a:ext>
                </a:extLst>
              </p:cNvPr>
              <p:cNvSpPr txBox="1"/>
              <p:nvPr/>
            </p:nvSpPr>
            <p:spPr>
              <a:xfrm>
                <a:off x="7757614" y="3697500"/>
                <a:ext cx="25266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L’intégration </a:t>
                </a:r>
                <a:b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b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des populations immigrantes</a:t>
                </a:r>
              </a:p>
            </p:txBody>
          </p:sp>
        </p:grpSp>
        <p:pic>
          <p:nvPicPr>
            <p:cNvPr id="33" name="Picture 32" descr="Icon&#10;&#10;Description automatically generated">
              <a:extLst>
                <a:ext uri="{FF2B5EF4-FFF2-40B4-BE49-F238E27FC236}">
                  <a16:creationId xmlns:a16="http://schemas.microsoft.com/office/drawing/2014/main" id="{01FA1878-831E-6A45-BABD-AF53A9C95104}"/>
                </a:ext>
              </a:extLst>
            </p:cNvPr>
            <p:cNvPicPr>
              <a:picLocks noChangeAspect="1"/>
            </p:cNvPicPr>
            <p:nvPr/>
          </p:nvPicPr>
          <p:blipFill>
            <a:blip r:embed="rId6"/>
            <a:stretch>
              <a:fillRect/>
            </a:stretch>
          </p:blipFill>
          <p:spPr>
            <a:xfrm>
              <a:off x="7135784" y="2039107"/>
              <a:ext cx="1368377" cy="1874834"/>
            </a:xfrm>
            <a:prstGeom prst="rect">
              <a:avLst/>
            </a:prstGeom>
          </p:spPr>
        </p:pic>
      </p:grpSp>
      <p:grpSp>
        <p:nvGrpSpPr>
          <p:cNvPr id="17" name="Group 14">
            <a:extLst>
              <a:ext uri="{FF2B5EF4-FFF2-40B4-BE49-F238E27FC236}">
                <a16:creationId xmlns:a16="http://schemas.microsoft.com/office/drawing/2014/main" id="{8AE3D110-7148-4D74-B886-2B242A1F1AE6}"/>
              </a:ext>
            </a:extLst>
          </p:cNvPr>
          <p:cNvGrpSpPr/>
          <p:nvPr/>
        </p:nvGrpSpPr>
        <p:grpSpPr>
          <a:xfrm>
            <a:off x="9161755" y="2064390"/>
            <a:ext cx="2767277" cy="2915920"/>
            <a:chOff x="7647380" y="1727200"/>
            <a:chExt cx="2767277" cy="2915920"/>
          </a:xfrm>
        </p:grpSpPr>
        <p:sp>
          <p:nvSpPr>
            <p:cNvPr id="19" name="Rectangle 18">
              <a:extLst>
                <a:ext uri="{FF2B5EF4-FFF2-40B4-BE49-F238E27FC236}">
                  <a16:creationId xmlns:a16="http://schemas.microsoft.com/office/drawing/2014/main" id="{16496166-EB69-4D66-AF25-3420096A38F3}"/>
                </a:ext>
              </a:extLst>
            </p:cNvPr>
            <p:cNvSpPr/>
            <p:nvPr/>
          </p:nvSpPr>
          <p:spPr>
            <a:xfrm>
              <a:off x="7647380" y="1727200"/>
              <a:ext cx="2767277" cy="2915920"/>
            </a:xfrm>
            <a:prstGeom prst="rect">
              <a:avLst/>
            </a:prstGeom>
            <a:solidFill>
              <a:srgbClr val="D7D2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7">
              <a:extLst>
                <a:ext uri="{FF2B5EF4-FFF2-40B4-BE49-F238E27FC236}">
                  <a16:creationId xmlns:a16="http://schemas.microsoft.com/office/drawing/2014/main" id="{2FAA9B10-F546-40EC-B64B-FB3F8372F1F7}"/>
                </a:ext>
              </a:extLst>
            </p:cNvPr>
            <p:cNvSpPr txBox="1"/>
            <p:nvPr/>
          </p:nvSpPr>
          <p:spPr>
            <a:xfrm>
              <a:off x="7757614" y="3697500"/>
              <a:ext cx="25266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a:ln>
                    <a:noFill/>
                  </a:ln>
                  <a:solidFill>
                    <a:srgbClr val="404040"/>
                  </a:solidFill>
                  <a:effectLst/>
                  <a:uLnTx/>
                  <a:uFillTx/>
                  <a:latin typeface="Raleway" panose="020B0003030101060003" pitchFamily="34" charset="0"/>
                  <a:ea typeface="+mn-ea"/>
                  <a:cs typeface="+mn-cs"/>
                </a:rPr>
                <a:t>Les changements climatiques</a:t>
              </a:r>
            </a:p>
          </p:txBody>
        </p:sp>
      </p:grpSp>
      <p:pic>
        <p:nvPicPr>
          <p:cNvPr id="1026" name="Picture 2" descr="Feuille - Icônes la nature gratuites">
            <a:extLst>
              <a:ext uri="{FF2B5EF4-FFF2-40B4-BE49-F238E27FC236}">
                <a16:creationId xmlns:a16="http://schemas.microsoft.com/office/drawing/2014/main" id="{17AAF267-6809-481E-A33D-3C8707D3DAC0}"/>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98154" y="2356925"/>
            <a:ext cx="1474304" cy="147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038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A64E95-70DD-754A-8905-053706D693F8}"/>
              </a:ext>
            </a:extLst>
          </p:cNvPr>
          <p:cNvSpPr>
            <a:spLocks noGrp="1"/>
          </p:cNvSpPr>
          <p:nvPr>
            <p:ph type="title"/>
          </p:nvPr>
        </p:nvSpPr>
        <p:spPr>
          <a:xfrm>
            <a:off x="1585368" y="109093"/>
            <a:ext cx="9781032" cy="1325563"/>
          </a:xfrm>
        </p:spPr>
        <p:txBody>
          <a:bodyPr>
            <a:normAutofit/>
          </a:bodyPr>
          <a:lstStyle/>
          <a:p>
            <a:r>
              <a:rPr lang="fr-CA" sz="3600" b="1">
                <a:solidFill>
                  <a:srgbClr val="404040"/>
                </a:solidFill>
                <a:latin typeface="Raleway" panose="020B0003030101060003" pitchFamily="34" charset="0"/>
              </a:rPr>
              <a:t>Peu d’études</a:t>
            </a:r>
          </a:p>
        </p:txBody>
      </p:sp>
      <p:sp>
        <p:nvSpPr>
          <p:cNvPr id="5" name="Content Placeholder 2">
            <a:extLst>
              <a:ext uri="{FF2B5EF4-FFF2-40B4-BE49-F238E27FC236}">
                <a16:creationId xmlns:a16="http://schemas.microsoft.com/office/drawing/2014/main" id="{7600EE7A-12D2-F24E-B9AD-5DE0E04005A2}"/>
              </a:ext>
            </a:extLst>
          </p:cNvPr>
          <p:cNvSpPr>
            <a:spLocks noGrp="1"/>
          </p:cNvSpPr>
          <p:nvPr>
            <p:ph idx="1"/>
          </p:nvPr>
        </p:nvSpPr>
        <p:spPr>
          <a:xfrm>
            <a:off x="1630643" y="1828195"/>
            <a:ext cx="5221570" cy="4351338"/>
          </a:xfrm>
        </p:spPr>
        <p:txBody>
          <a:bodyPr vert="horz" lIns="91440" tIns="45720" rIns="91440" bIns="45720" rtlCol="0" anchor="t">
            <a:normAutofit/>
          </a:bodyPr>
          <a:lstStyle/>
          <a:p>
            <a:pPr>
              <a:lnSpc>
                <a:spcPct val="100000"/>
              </a:lnSpc>
              <a:buClr>
                <a:srgbClr val="DB4140"/>
              </a:buClr>
            </a:pPr>
            <a:r>
              <a:rPr lang="fr-CA" sz="1600">
                <a:solidFill>
                  <a:srgbClr val="404040"/>
                </a:solidFill>
                <a:latin typeface="Raleway Medium"/>
              </a:rPr>
              <a:t>Peu d’études documentent la </a:t>
            </a:r>
            <a:r>
              <a:rPr lang="fr-CA" sz="1600" b="1">
                <a:solidFill>
                  <a:srgbClr val="404040"/>
                </a:solidFill>
                <a:latin typeface="Raleway Medium"/>
              </a:rPr>
              <a:t>mise en œuvre  </a:t>
            </a:r>
            <a:br>
              <a:rPr lang="fr-CA" sz="1600" b="1">
                <a:latin typeface="Raleway Medium" panose="020B0003030101060003" pitchFamily="34" charset="0"/>
              </a:rPr>
            </a:br>
            <a:r>
              <a:rPr lang="fr-CA" sz="1600">
                <a:solidFill>
                  <a:srgbClr val="404040"/>
                </a:solidFill>
                <a:latin typeface="Raleway Medium"/>
              </a:rPr>
              <a:t>des politiques publiques ainsi que leurs </a:t>
            </a:r>
            <a:r>
              <a:rPr lang="fr-CA" sz="1600" b="1">
                <a:solidFill>
                  <a:srgbClr val="404040"/>
                </a:solidFill>
                <a:latin typeface="Raleway Medium"/>
              </a:rPr>
              <a:t>impacts</a:t>
            </a:r>
            <a:r>
              <a:rPr lang="fr-CA" sz="1600">
                <a:solidFill>
                  <a:srgbClr val="404040"/>
                </a:solidFill>
                <a:latin typeface="Raleway Medium"/>
              </a:rPr>
              <a:t> sur le développement des tout-petits.</a:t>
            </a:r>
          </a:p>
          <a:p>
            <a:pPr>
              <a:lnSpc>
                <a:spcPct val="100000"/>
              </a:lnSpc>
              <a:buClr>
                <a:srgbClr val="DB4140"/>
              </a:buClr>
            </a:pPr>
            <a:r>
              <a:rPr lang="fr-CA" sz="1600">
                <a:solidFill>
                  <a:srgbClr val="404040"/>
                </a:solidFill>
                <a:latin typeface="Raleway Medium"/>
              </a:rPr>
              <a:t>De telles études permettraient à la société québécoise de </a:t>
            </a:r>
            <a:r>
              <a:rPr lang="fr-CA" sz="1600" b="1">
                <a:solidFill>
                  <a:srgbClr val="404040"/>
                </a:solidFill>
                <a:latin typeface="Raleway Medium"/>
              </a:rPr>
              <a:t>prioriser</a:t>
            </a:r>
            <a:r>
              <a:rPr lang="fr-CA" sz="1600">
                <a:solidFill>
                  <a:srgbClr val="404040"/>
                </a:solidFill>
                <a:latin typeface="Raleway Medium"/>
              </a:rPr>
              <a:t> les politiques les plus efficaces et d’en </a:t>
            </a:r>
            <a:r>
              <a:rPr lang="fr-CA" sz="1600" b="1">
                <a:solidFill>
                  <a:srgbClr val="404040"/>
                </a:solidFill>
                <a:latin typeface="Raleway Medium"/>
              </a:rPr>
              <a:t>optimiser</a:t>
            </a:r>
            <a:r>
              <a:rPr lang="fr-CA" sz="1600">
                <a:solidFill>
                  <a:srgbClr val="404040"/>
                </a:solidFill>
                <a:latin typeface="Raleway Medium"/>
              </a:rPr>
              <a:t> la mise en œuvre. </a:t>
            </a:r>
            <a:endParaRPr lang="fr-CA" sz="1600">
              <a:solidFill>
                <a:srgbClr val="404040"/>
              </a:solidFill>
              <a:latin typeface="Raleway Medium" panose="020B0003030101060003" pitchFamily="34" charset="0"/>
            </a:endParaRPr>
          </a:p>
          <a:p>
            <a:pPr>
              <a:lnSpc>
                <a:spcPct val="100000"/>
              </a:lnSpc>
              <a:buClr>
                <a:srgbClr val="DB4140"/>
              </a:buClr>
            </a:pPr>
            <a:r>
              <a:rPr lang="fr-CA" sz="1600">
                <a:solidFill>
                  <a:srgbClr val="404040"/>
                </a:solidFill>
                <a:latin typeface="Raleway Medium"/>
              </a:rPr>
              <a:t>Ces études nous assureraient que les </a:t>
            </a:r>
            <a:r>
              <a:rPr lang="fr-CA" sz="1600" b="1">
                <a:solidFill>
                  <a:srgbClr val="404040"/>
                </a:solidFill>
                <a:latin typeface="Raleway Medium"/>
              </a:rPr>
              <a:t>conditions </a:t>
            </a:r>
            <a:br>
              <a:rPr lang="fr-CA" sz="1600" b="1">
                <a:latin typeface="Raleway Medium" panose="020B0003030101060003" pitchFamily="34" charset="0"/>
              </a:rPr>
            </a:br>
            <a:r>
              <a:rPr lang="fr-CA" sz="1600" b="1">
                <a:solidFill>
                  <a:srgbClr val="404040"/>
                </a:solidFill>
                <a:latin typeface="Raleway Medium"/>
              </a:rPr>
              <a:t>de gestion, la formation, le recrutement </a:t>
            </a:r>
            <a:br>
              <a:rPr lang="fr-CA" sz="1600" b="1">
                <a:latin typeface="Raleway Medium" panose="020B0003030101060003" pitchFamily="34" charset="0"/>
              </a:rPr>
            </a:br>
            <a:r>
              <a:rPr lang="fr-CA" sz="1600" b="1">
                <a:solidFill>
                  <a:srgbClr val="404040"/>
                </a:solidFill>
                <a:latin typeface="Raleway Medium"/>
              </a:rPr>
              <a:t>et le soutien</a:t>
            </a:r>
            <a:r>
              <a:rPr lang="fr-CA" sz="1600">
                <a:solidFill>
                  <a:srgbClr val="404040"/>
                </a:solidFill>
                <a:latin typeface="Raleway Medium"/>
              </a:rPr>
              <a:t> sont optimisés.</a:t>
            </a:r>
          </a:p>
        </p:txBody>
      </p:sp>
      <p:grpSp>
        <p:nvGrpSpPr>
          <p:cNvPr id="7" name="Group 6">
            <a:extLst>
              <a:ext uri="{FF2B5EF4-FFF2-40B4-BE49-F238E27FC236}">
                <a16:creationId xmlns:a16="http://schemas.microsoft.com/office/drawing/2014/main" id="{ECCF995F-2F9A-B840-8013-DA1DA810A0FA}"/>
              </a:ext>
            </a:extLst>
          </p:cNvPr>
          <p:cNvGrpSpPr/>
          <p:nvPr/>
        </p:nvGrpSpPr>
        <p:grpSpPr>
          <a:xfrm>
            <a:off x="1618646" y="6226413"/>
            <a:ext cx="8936465" cy="411645"/>
            <a:chOff x="1618646" y="6226413"/>
            <a:chExt cx="8936465" cy="411645"/>
          </a:xfrm>
        </p:grpSpPr>
        <p:pic>
          <p:nvPicPr>
            <p:cNvPr id="8" name="Picture 7">
              <a:extLst>
                <a:ext uri="{FF2B5EF4-FFF2-40B4-BE49-F238E27FC236}">
                  <a16:creationId xmlns:a16="http://schemas.microsoft.com/office/drawing/2014/main" id="{177A687A-EF02-9346-8835-153CC299FA6A}"/>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9" name="TextBox 8">
              <a:extLst>
                <a:ext uri="{FF2B5EF4-FFF2-40B4-BE49-F238E27FC236}">
                  <a16:creationId xmlns:a16="http://schemas.microsoft.com/office/drawing/2014/main" id="{3EF37B9C-19CC-E34F-A645-71BF485B2A58}"/>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12" name="Picture 11" descr="Icon&#10;&#10;Description automatically generated">
            <a:extLst>
              <a:ext uri="{FF2B5EF4-FFF2-40B4-BE49-F238E27FC236}">
                <a16:creationId xmlns:a16="http://schemas.microsoft.com/office/drawing/2014/main" id="{80F59C8E-DE41-4B47-BB96-6609237156A5}"/>
              </a:ext>
            </a:extLst>
          </p:cNvPr>
          <p:cNvPicPr>
            <a:picLocks noChangeAspect="1"/>
          </p:cNvPicPr>
          <p:nvPr/>
        </p:nvPicPr>
        <p:blipFill>
          <a:blip r:embed="rId4"/>
          <a:stretch>
            <a:fillRect/>
          </a:stretch>
        </p:blipFill>
        <p:spPr>
          <a:xfrm>
            <a:off x="6852214" y="1378546"/>
            <a:ext cx="3702898" cy="4230837"/>
          </a:xfrm>
          <a:prstGeom prst="rect">
            <a:avLst/>
          </a:prstGeom>
        </p:spPr>
      </p:pic>
    </p:spTree>
    <p:extLst>
      <p:ext uri="{BB962C8B-B14F-4D97-AF65-F5344CB8AC3E}">
        <p14:creationId xmlns:p14="http://schemas.microsoft.com/office/powerpoint/2010/main" val="1879698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baby, toddler&#10;&#10;Description automatically generated">
            <a:extLst>
              <a:ext uri="{FF2B5EF4-FFF2-40B4-BE49-F238E27FC236}">
                <a16:creationId xmlns:a16="http://schemas.microsoft.com/office/drawing/2014/main" id="{F039B7B1-8278-DD44-9828-B2AD8ABC9224}"/>
              </a:ext>
            </a:extLst>
          </p:cNvPr>
          <p:cNvPicPr>
            <a:picLocks noChangeAspect="1"/>
          </p:cNvPicPr>
          <p:nvPr/>
        </p:nvPicPr>
        <p:blipFill rotWithShape="1">
          <a:blip r:embed="rId3">
            <a:alphaModFix/>
          </a:blip>
          <a:srcRect l="21825" r="15164"/>
          <a:stretch/>
        </p:blipFill>
        <p:spPr>
          <a:xfrm>
            <a:off x="5710009" y="3823"/>
            <a:ext cx="6481991" cy="6875754"/>
          </a:xfrm>
          <a:prstGeom prst="rect">
            <a:avLst/>
          </a:prstGeom>
        </p:spPr>
      </p:pic>
      <p:grpSp>
        <p:nvGrpSpPr>
          <p:cNvPr id="5" name="Group 4">
            <a:extLst>
              <a:ext uri="{FF2B5EF4-FFF2-40B4-BE49-F238E27FC236}">
                <a16:creationId xmlns:a16="http://schemas.microsoft.com/office/drawing/2014/main" id="{FEB38E09-FD72-DD40-A1DE-BF667922D8E8}"/>
              </a:ext>
            </a:extLst>
          </p:cNvPr>
          <p:cNvGrpSpPr/>
          <p:nvPr/>
        </p:nvGrpSpPr>
        <p:grpSpPr>
          <a:xfrm>
            <a:off x="0" y="0"/>
            <a:ext cx="6196147" cy="6866877"/>
            <a:chOff x="-953084" y="86626"/>
            <a:chExt cx="6196147" cy="6866877"/>
          </a:xfrm>
        </p:grpSpPr>
        <p:sp>
          <p:nvSpPr>
            <p:cNvPr id="6" name="Rectangle 5">
              <a:extLst>
                <a:ext uri="{FF2B5EF4-FFF2-40B4-BE49-F238E27FC236}">
                  <a16:creationId xmlns:a16="http://schemas.microsoft.com/office/drawing/2014/main" id="{12E7211E-4E07-C540-917D-1B16AE0B38AF}"/>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EC9790F8-9422-6B44-A375-C65D404A2489}"/>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732B9828-F970-3C45-A0BD-880B1DF23FE9}"/>
              </a:ext>
            </a:extLst>
          </p:cNvPr>
          <p:cNvSpPr txBox="1"/>
          <p:nvPr/>
        </p:nvSpPr>
        <p:spPr>
          <a:xfrm>
            <a:off x="-2" y="2674978"/>
            <a:ext cx="5784727" cy="1200329"/>
          </a:xfrm>
          <a:prstGeom prst="rect">
            <a:avLst/>
          </a:prstGeom>
          <a:noFill/>
        </p:spPr>
        <p:txBody>
          <a:bodyPr wrap="square" rtlCol="0">
            <a:spAutoFit/>
          </a:bodyPr>
          <a:lstStyle/>
          <a:p>
            <a:pPr algn="ctr"/>
            <a:r>
              <a:rPr lang="fr-CA" sz="3600">
                <a:solidFill>
                  <a:schemeClr val="bg1"/>
                </a:solidFill>
                <a:latin typeface="RALEWAY EXTRABOLD" panose="020B0003030101060003" pitchFamily="34" charset="0"/>
              </a:rPr>
              <a:t>IL EST POSSIBLE </a:t>
            </a:r>
            <a:br>
              <a:rPr lang="fr-CA" sz="3600">
                <a:solidFill>
                  <a:schemeClr val="bg1"/>
                </a:solidFill>
                <a:latin typeface="RALEWAY EXTRABOLD" panose="020B0003030101060003" pitchFamily="34" charset="0"/>
              </a:rPr>
            </a:br>
            <a:r>
              <a:rPr lang="fr-CA" sz="3600">
                <a:solidFill>
                  <a:schemeClr val="bg1"/>
                </a:solidFill>
                <a:latin typeface="RALEWAY EXTRABOLD" panose="020B0003030101060003" pitchFamily="34" charset="0"/>
              </a:rPr>
              <a:t>DE FAIRE MIEUX</a:t>
            </a:r>
          </a:p>
        </p:txBody>
      </p:sp>
    </p:spTree>
    <p:extLst>
      <p:ext uri="{BB962C8B-B14F-4D97-AF65-F5344CB8AC3E}">
        <p14:creationId xmlns:p14="http://schemas.microsoft.com/office/powerpoint/2010/main" val="1520345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5CFFA6-E21A-0246-A390-B5EDF006310E}"/>
              </a:ext>
            </a:extLst>
          </p:cNvPr>
          <p:cNvSpPr>
            <a:spLocks noGrp="1"/>
          </p:cNvSpPr>
          <p:nvPr>
            <p:ph type="title"/>
          </p:nvPr>
        </p:nvSpPr>
        <p:spPr>
          <a:xfrm>
            <a:off x="1595374" y="365124"/>
            <a:ext cx="8132825" cy="1325563"/>
          </a:xfrm>
        </p:spPr>
        <p:txBody>
          <a:bodyPr>
            <a:normAutofit/>
          </a:bodyPr>
          <a:lstStyle/>
          <a:p>
            <a:r>
              <a:rPr lang="fr-CA" sz="3600" b="1">
                <a:solidFill>
                  <a:srgbClr val="404040"/>
                </a:solidFill>
                <a:latin typeface="Raleway" panose="020B0003030101060003" pitchFamily="34" charset="0"/>
              </a:rPr>
              <a:t>Des initiatives inspirantes –  conciliation famille-travail</a:t>
            </a:r>
          </a:p>
        </p:txBody>
      </p:sp>
      <p:grpSp>
        <p:nvGrpSpPr>
          <p:cNvPr id="5" name="Group 4">
            <a:extLst>
              <a:ext uri="{FF2B5EF4-FFF2-40B4-BE49-F238E27FC236}">
                <a16:creationId xmlns:a16="http://schemas.microsoft.com/office/drawing/2014/main" id="{26D7C0B9-BEAD-4642-88FB-8474635224B2}"/>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12464CCC-3173-7E46-A59A-2D9F92115463}"/>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D217417D-72F8-D743-8158-D7926FE0AA65}"/>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grpSp>
        <p:nvGrpSpPr>
          <p:cNvPr id="3" name="Group 2">
            <a:extLst>
              <a:ext uri="{FF2B5EF4-FFF2-40B4-BE49-F238E27FC236}">
                <a16:creationId xmlns:a16="http://schemas.microsoft.com/office/drawing/2014/main" id="{8496EA19-1C20-8D4D-9400-D2866E31DB99}"/>
              </a:ext>
            </a:extLst>
          </p:cNvPr>
          <p:cNvGrpSpPr/>
          <p:nvPr/>
        </p:nvGrpSpPr>
        <p:grpSpPr>
          <a:xfrm>
            <a:off x="6477288" y="1640070"/>
            <a:ext cx="4119338" cy="4119338"/>
            <a:chOff x="6441163" y="1505958"/>
            <a:chExt cx="4119338" cy="4119338"/>
          </a:xfrm>
        </p:grpSpPr>
        <p:sp>
          <p:nvSpPr>
            <p:cNvPr id="10" name="Oval 9">
              <a:extLst>
                <a:ext uri="{FF2B5EF4-FFF2-40B4-BE49-F238E27FC236}">
                  <a16:creationId xmlns:a16="http://schemas.microsoft.com/office/drawing/2014/main" id="{818B73A4-D44E-454B-B3C1-EFF938A9A2BE}"/>
                </a:ext>
              </a:extLst>
            </p:cNvPr>
            <p:cNvSpPr/>
            <p:nvPr/>
          </p:nvSpPr>
          <p:spPr>
            <a:xfrm>
              <a:off x="6441163" y="1505958"/>
              <a:ext cx="4119338" cy="4119338"/>
            </a:xfrm>
            <a:prstGeom prst="ellipse">
              <a:avLst/>
            </a:prstGeom>
            <a:solidFill>
              <a:srgbClr val="D7D2C8">
                <a:alpha val="5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Picture 8" descr="A picture containing nature, cave&#10;&#10;Description automatically generated">
              <a:extLst>
                <a:ext uri="{FF2B5EF4-FFF2-40B4-BE49-F238E27FC236}">
                  <a16:creationId xmlns:a16="http://schemas.microsoft.com/office/drawing/2014/main" id="{7302B58C-C159-A64F-BC5A-BBF6A57AB861}"/>
                </a:ext>
              </a:extLst>
            </p:cNvPr>
            <p:cNvPicPr>
              <a:picLocks noChangeAspect="1"/>
            </p:cNvPicPr>
            <p:nvPr/>
          </p:nvPicPr>
          <p:blipFill>
            <a:blip r:embed="rId4"/>
            <a:stretch>
              <a:fillRect/>
            </a:stretch>
          </p:blipFill>
          <p:spPr>
            <a:xfrm>
              <a:off x="6952933" y="2142947"/>
              <a:ext cx="3466200" cy="2645258"/>
            </a:xfrm>
            <a:prstGeom prst="rect">
              <a:avLst/>
            </a:prstGeom>
          </p:spPr>
        </p:pic>
      </p:grpSp>
      <p:sp>
        <p:nvSpPr>
          <p:cNvPr id="2" name="TextBox 1">
            <a:extLst>
              <a:ext uri="{FF2B5EF4-FFF2-40B4-BE49-F238E27FC236}">
                <a16:creationId xmlns:a16="http://schemas.microsoft.com/office/drawing/2014/main" id="{AF7937A6-DB27-CE47-8C75-7273511A686B}"/>
              </a:ext>
            </a:extLst>
          </p:cNvPr>
          <p:cNvSpPr txBox="1"/>
          <p:nvPr/>
        </p:nvSpPr>
        <p:spPr>
          <a:xfrm>
            <a:off x="1619308" y="2047682"/>
            <a:ext cx="4834046" cy="2339102"/>
          </a:xfrm>
          <a:prstGeom prst="rect">
            <a:avLst/>
          </a:prstGeom>
          <a:noFill/>
        </p:spPr>
        <p:txBody>
          <a:bodyPr wrap="square" lIns="91440" tIns="45720" rIns="91440" bIns="45720" rtlCol="0" anchor="t">
            <a:spAutoFit/>
          </a:bodyPr>
          <a:lstStyle/>
          <a:p>
            <a:pPr marL="285750" indent="-285750">
              <a:spcBef>
                <a:spcPts val="800"/>
              </a:spcBef>
              <a:spcAft>
                <a:spcPts val="800"/>
              </a:spcAft>
              <a:buClr>
                <a:srgbClr val="DB4140"/>
              </a:buClr>
              <a:buFont typeface="Arial" panose="020B0604020202020204" pitchFamily="34" charset="0"/>
              <a:buChar char="•"/>
            </a:pPr>
            <a:r>
              <a:rPr lang="fr-CA">
                <a:solidFill>
                  <a:srgbClr val="404040"/>
                </a:solidFill>
                <a:latin typeface="Raleway Medium"/>
              </a:rPr>
              <a:t>Le gouvernement </a:t>
            </a:r>
            <a:r>
              <a:rPr lang="fr-CA">
                <a:solidFill>
                  <a:srgbClr val="404040"/>
                </a:solidFill>
                <a:latin typeface="Raleway ExtraBold"/>
              </a:rPr>
              <a:t>australien</a:t>
            </a:r>
            <a:r>
              <a:rPr lang="fr-CA">
                <a:solidFill>
                  <a:srgbClr val="404040"/>
                </a:solidFill>
                <a:latin typeface="Raleway Medium"/>
              </a:rPr>
              <a:t> </a:t>
            </a:r>
            <a:br>
              <a:rPr lang="fr-CA">
                <a:latin typeface="Raleway Medium" panose="020B0003030101060003" pitchFamily="34" charset="0"/>
              </a:rPr>
            </a:br>
            <a:r>
              <a:rPr lang="fr-CA">
                <a:solidFill>
                  <a:srgbClr val="404040"/>
                </a:solidFill>
                <a:latin typeface="Raleway Medium"/>
              </a:rPr>
              <a:t>a adopté en 2009 le </a:t>
            </a:r>
            <a:r>
              <a:rPr lang="fr-CA" i="1" err="1">
                <a:solidFill>
                  <a:srgbClr val="404040"/>
                </a:solidFill>
                <a:latin typeface="Raleway Medium"/>
              </a:rPr>
              <a:t>Fair</a:t>
            </a:r>
            <a:r>
              <a:rPr lang="fr-CA" i="1">
                <a:solidFill>
                  <a:srgbClr val="404040"/>
                </a:solidFill>
                <a:latin typeface="Raleway Medium"/>
              </a:rPr>
              <a:t> Work </a:t>
            </a:r>
            <a:r>
              <a:rPr lang="fr-CA" i="1" err="1">
                <a:solidFill>
                  <a:srgbClr val="404040"/>
                </a:solidFill>
                <a:latin typeface="Raleway Medium"/>
              </a:rPr>
              <a:t>Act</a:t>
            </a:r>
            <a:r>
              <a:rPr lang="fr-CA">
                <a:solidFill>
                  <a:srgbClr val="404040"/>
                </a:solidFill>
                <a:latin typeface="Raleway Medium"/>
              </a:rPr>
              <a:t>. </a:t>
            </a:r>
            <a:endParaRPr lang="fr-CA">
              <a:solidFill>
                <a:srgbClr val="404040"/>
              </a:solidFill>
              <a:latin typeface="Raleway Medium" panose="020B0003030101060003" pitchFamily="34" charset="0"/>
            </a:endParaRPr>
          </a:p>
          <a:p>
            <a:pPr marL="285750" indent="-285750">
              <a:spcBef>
                <a:spcPts val="800"/>
              </a:spcBef>
              <a:spcAft>
                <a:spcPts val="800"/>
              </a:spcAft>
              <a:buClr>
                <a:srgbClr val="DB4140"/>
              </a:buClr>
              <a:buFont typeface="Arial" panose="020B0604020202020204" pitchFamily="34" charset="0"/>
              <a:buChar char="•"/>
            </a:pPr>
            <a:r>
              <a:rPr lang="fr-CA">
                <a:solidFill>
                  <a:srgbClr val="404040"/>
                </a:solidFill>
                <a:latin typeface="Raleway Medium"/>
              </a:rPr>
              <a:t>Cette disposition de la loi octroie </a:t>
            </a:r>
            <a:br>
              <a:rPr lang="fr-CA">
                <a:latin typeface="Raleway Medium" panose="020B0003030101060003" pitchFamily="34" charset="0"/>
              </a:rPr>
            </a:br>
            <a:r>
              <a:rPr lang="fr-CA">
                <a:solidFill>
                  <a:srgbClr val="404040"/>
                </a:solidFill>
                <a:latin typeface="Raleway Medium"/>
              </a:rPr>
              <a:t>aux parents d’enfants d’âge scolaire </a:t>
            </a:r>
            <a:br>
              <a:rPr lang="fr-CA">
                <a:latin typeface="Raleway Medium" panose="020B0003030101060003" pitchFamily="34" charset="0"/>
              </a:rPr>
            </a:br>
            <a:r>
              <a:rPr lang="fr-CA">
                <a:solidFill>
                  <a:srgbClr val="404040"/>
                </a:solidFill>
                <a:latin typeface="Raleway Medium"/>
              </a:rPr>
              <a:t>ou plus jeunes le </a:t>
            </a:r>
            <a:r>
              <a:rPr lang="fr-CA" b="1">
                <a:solidFill>
                  <a:srgbClr val="404040"/>
                </a:solidFill>
                <a:latin typeface="Raleway Medium"/>
              </a:rPr>
              <a:t>droit de demander </a:t>
            </a:r>
            <a:br>
              <a:rPr lang="fr-CA" b="1">
                <a:latin typeface="Raleway Medium" panose="020B0003030101060003" pitchFamily="34" charset="0"/>
              </a:rPr>
            </a:br>
            <a:r>
              <a:rPr lang="fr-CA" b="1">
                <a:solidFill>
                  <a:srgbClr val="404040"/>
                </a:solidFill>
                <a:latin typeface="Raleway Medium"/>
              </a:rPr>
              <a:t>des arrangements flexibles au travail</a:t>
            </a:r>
            <a:r>
              <a:rPr lang="fr-CA">
                <a:solidFill>
                  <a:srgbClr val="404040"/>
                </a:solidFill>
                <a:latin typeface="Raleway Medium"/>
              </a:rPr>
              <a:t>.</a:t>
            </a:r>
          </a:p>
          <a:p>
            <a:pPr marL="285750" indent="-285750">
              <a:buClr>
                <a:srgbClr val="DB4140"/>
              </a:buClr>
              <a:buFont typeface="Arial" panose="020B0604020202020204" pitchFamily="34" charset="0"/>
              <a:buChar char="•"/>
            </a:pPr>
            <a:endParaRPr lang="fr-CA"/>
          </a:p>
        </p:txBody>
      </p:sp>
    </p:spTree>
    <p:extLst>
      <p:ext uri="{BB962C8B-B14F-4D97-AF65-F5344CB8AC3E}">
        <p14:creationId xmlns:p14="http://schemas.microsoft.com/office/powerpoint/2010/main" val="4098520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3FD72C-696A-6242-A00E-B949E0EDF264}"/>
              </a:ext>
            </a:extLst>
          </p:cNvPr>
          <p:cNvSpPr>
            <a:spLocks noGrp="1"/>
          </p:cNvSpPr>
          <p:nvPr>
            <p:ph type="title"/>
          </p:nvPr>
        </p:nvSpPr>
        <p:spPr>
          <a:xfrm>
            <a:off x="1590554" y="302236"/>
            <a:ext cx="9424287" cy="1434952"/>
          </a:xfrm>
        </p:spPr>
        <p:txBody>
          <a:bodyPr>
            <a:normAutofit/>
          </a:bodyPr>
          <a:lstStyle/>
          <a:p>
            <a:r>
              <a:rPr lang="fr-CA" sz="3600" b="1">
                <a:solidFill>
                  <a:srgbClr val="404040"/>
                </a:solidFill>
                <a:latin typeface="Raleway" panose="020B0003030101060003" pitchFamily="34" charset="0"/>
              </a:rPr>
              <a:t>Des initiatives inspirantes –  </a:t>
            </a:r>
            <a:br>
              <a:rPr lang="fr-CA" sz="3600" b="1">
                <a:solidFill>
                  <a:srgbClr val="404040"/>
                </a:solidFill>
                <a:latin typeface="Raleway" panose="020B0003030101060003" pitchFamily="34" charset="0"/>
              </a:rPr>
            </a:br>
            <a:r>
              <a:rPr lang="fr-CA" sz="3600" b="1">
                <a:solidFill>
                  <a:srgbClr val="404040"/>
                </a:solidFill>
                <a:latin typeface="Raleway" panose="020B0003030101060003" pitchFamily="34" charset="0"/>
              </a:rPr>
              <a:t>logement</a:t>
            </a:r>
          </a:p>
        </p:txBody>
      </p:sp>
      <p:grpSp>
        <p:nvGrpSpPr>
          <p:cNvPr id="6" name="Group 5">
            <a:extLst>
              <a:ext uri="{FF2B5EF4-FFF2-40B4-BE49-F238E27FC236}">
                <a16:creationId xmlns:a16="http://schemas.microsoft.com/office/drawing/2014/main" id="{D7873D04-4A41-1E45-9CF5-4D476E33DC3A}"/>
              </a:ext>
            </a:extLst>
          </p:cNvPr>
          <p:cNvGrpSpPr/>
          <p:nvPr/>
        </p:nvGrpSpPr>
        <p:grpSpPr>
          <a:xfrm>
            <a:off x="1618646" y="6226413"/>
            <a:ext cx="8936465" cy="411645"/>
            <a:chOff x="1618646" y="6226413"/>
            <a:chExt cx="8936465" cy="411645"/>
          </a:xfrm>
        </p:grpSpPr>
        <p:pic>
          <p:nvPicPr>
            <p:cNvPr id="7" name="Picture 6">
              <a:extLst>
                <a:ext uri="{FF2B5EF4-FFF2-40B4-BE49-F238E27FC236}">
                  <a16:creationId xmlns:a16="http://schemas.microsoft.com/office/drawing/2014/main" id="{5D465443-163C-504F-86FF-05311DFC04A1}"/>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8" name="TextBox 7">
              <a:extLst>
                <a:ext uri="{FF2B5EF4-FFF2-40B4-BE49-F238E27FC236}">
                  <a16:creationId xmlns:a16="http://schemas.microsoft.com/office/drawing/2014/main" id="{3F46058A-458D-ED40-BD5F-CBECA0C39AA9}"/>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sp>
        <p:nvSpPr>
          <p:cNvPr id="3" name="TextBox 2">
            <a:extLst>
              <a:ext uri="{FF2B5EF4-FFF2-40B4-BE49-F238E27FC236}">
                <a16:creationId xmlns:a16="http://schemas.microsoft.com/office/drawing/2014/main" id="{3C9435DD-E612-CC4C-8278-BE3F12890C13}"/>
              </a:ext>
            </a:extLst>
          </p:cNvPr>
          <p:cNvSpPr txBox="1"/>
          <p:nvPr/>
        </p:nvSpPr>
        <p:spPr>
          <a:xfrm>
            <a:off x="1608797" y="1931969"/>
            <a:ext cx="5784549" cy="1477328"/>
          </a:xfrm>
          <a:prstGeom prst="rect">
            <a:avLst/>
          </a:prstGeom>
          <a:noFill/>
        </p:spPr>
        <p:txBody>
          <a:bodyPr wrap="square" rtlCol="0">
            <a:spAutoFit/>
          </a:bodyPr>
          <a:lstStyle/>
          <a:p>
            <a:r>
              <a:rPr lang="fr-CA">
                <a:solidFill>
                  <a:srgbClr val="404040"/>
                </a:solidFill>
                <a:latin typeface="Raleway Medium" panose="020B0003030101060003" pitchFamily="34" charset="0"/>
              </a:rPr>
              <a:t>La ville de </a:t>
            </a:r>
            <a:r>
              <a:rPr lang="fr-CA">
                <a:solidFill>
                  <a:srgbClr val="404040"/>
                </a:solidFill>
                <a:latin typeface="Raleway ExtraBold" panose="020B0003030101060003" pitchFamily="34" charset="0"/>
              </a:rPr>
              <a:t>Vienne en Autriche </a:t>
            </a:r>
            <a:r>
              <a:rPr lang="fr-CA">
                <a:solidFill>
                  <a:srgbClr val="404040"/>
                </a:solidFill>
                <a:latin typeface="Raleway Medium" panose="020B0003030101060003" pitchFamily="34" charset="0"/>
              </a:rPr>
              <a:t>constitue un modèle à l’échelle mondiale en matière de politiques publiques visant à favoriser l’accès des familles </a:t>
            </a:r>
            <a:br>
              <a:rPr lang="fr-CA">
                <a:solidFill>
                  <a:srgbClr val="404040"/>
                </a:solidFill>
                <a:latin typeface="Raleway Medium" panose="020B0003030101060003" pitchFamily="34" charset="0"/>
              </a:rPr>
            </a:br>
            <a:r>
              <a:rPr lang="fr-CA">
                <a:solidFill>
                  <a:srgbClr val="404040"/>
                </a:solidFill>
                <a:latin typeface="Raleway Medium" panose="020B0003030101060003" pitchFamily="34" charset="0"/>
              </a:rPr>
              <a:t>à des logements abordables et de qualité.</a:t>
            </a:r>
          </a:p>
          <a:p>
            <a:endParaRPr lang="fr-CA"/>
          </a:p>
        </p:txBody>
      </p:sp>
      <p:grpSp>
        <p:nvGrpSpPr>
          <p:cNvPr id="12" name="Group 11">
            <a:extLst>
              <a:ext uri="{FF2B5EF4-FFF2-40B4-BE49-F238E27FC236}">
                <a16:creationId xmlns:a16="http://schemas.microsoft.com/office/drawing/2014/main" id="{0A44C9F9-F1C1-B04C-B7AD-2032A373429B}"/>
              </a:ext>
            </a:extLst>
          </p:cNvPr>
          <p:cNvGrpSpPr/>
          <p:nvPr/>
        </p:nvGrpSpPr>
        <p:grpSpPr>
          <a:xfrm>
            <a:off x="1611987" y="3342857"/>
            <a:ext cx="9982606" cy="1123531"/>
            <a:chOff x="1608798" y="4281437"/>
            <a:chExt cx="7068074" cy="1123531"/>
          </a:xfrm>
        </p:grpSpPr>
        <p:sp>
          <p:nvSpPr>
            <p:cNvPr id="5" name="Rectangle 4">
              <a:extLst>
                <a:ext uri="{FF2B5EF4-FFF2-40B4-BE49-F238E27FC236}">
                  <a16:creationId xmlns:a16="http://schemas.microsoft.com/office/drawing/2014/main" id="{07634365-A8EA-9344-BD7C-9088D3548193}"/>
                </a:ext>
              </a:extLst>
            </p:cNvPr>
            <p:cNvSpPr/>
            <p:nvPr/>
          </p:nvSpPr>
          <p:spPr>
            <a:xfrm>
              <a:off x="1611574" y="4281437"/>
              <a:ext cx="3885336" cy="369332"/>
            </a:xfrm>
            <a:prstGeom prst="rect">
              <a:avLst/>
            </a:prstGeom>
          </p:spPr>
          <p:txBody>
            <a:bodyPr wrap="square">
              <a:spAutoFit/>
            </a:bodyPr>
            <a:lstStyle/>
            <a:p>
              <a:r>
                <a:rPr lang="fr-CA">
                  <a:solidFill>
                    <a:srgbClr val="404040"/>
                  </a:solidFill>
                  <a:effectLst/>
                  <a:latin typeface="Raleway Medium" panose="020B0003030101060003" pitchFamily="34" charset="0"/>
                </a:rPr>
                <a:t>Cette ville a su </a:t>
              </a:r>
              <a:r>
                <a:rPr lang="fr-CA" b="1">
                  <a:solidFill>
                    <a:srgbClr val="404040"/>
                  </a:solidFill>
                  <a:effectLst/>
                  <a:latin typeface="Raleway" panose="020B0003030101060003" pitchFamily="34" charset="0"/>
                </a:rPr>
                <a:t>conserver </a:t>
              </a:r>
              <a:endParaRPr lang="fr-CA">
                <a:solidFill>
                  <a:srgbClr val="404040"/>
                </a:solidFill>
                <a:effectLst/>
                <a:latin typeface="Raleway Medium" panose="020B0003030101060003" pitchFamily="34" charset="0"/>
              </a:endParaRPr>
            </a:p>
          </p:txBody>
        </p:sp>
        <p:sp>
          <p:nvSpPr>
            <p:cNvPr id="10" name="Rectangle 9">
              <a:extLst>
                <a:ext uri="{FF2B5EF4-FFF2-40B4-BE49-F238E27FC236}">
                  <a16:creationId xmlns:a16="http://schemas.microsoft.com/office/drawing/2014/main" id="{57118AC9-1C1A-8148-A5BC-7CAAC9DA7E94}"/>
                </a:ext>
              </a:extLst>
            </p:cNvPr>
            <p:cNvSpPr/>
            <p:nvPr/>
          </p:nvSpPr>
          <p:spPr>
            <a:xfrm>
              <a:off x="1608798" y="4389305"/>
              <a:ext cx="3349308" cy="1015663"/>
            </a:xfrm>
            <a:prstGeom prst="rect">
              <a:avLst/>
            </a:prstGeom>
          </p:spPr>
          <p:txBody>
            <a:bodyPr wrap="square">
              <a:spAutoFit/>
            </a:bodyPr>
            <a:lstStyle/>
            <a:p>
              <a:r>
                <a:rPr lang="fr-CA" sz="6000" b="1">
                  <a:solidFill>
                    <a:srgbClr val="CD4C47"/>
                  </a:solidFill>
                  <a:effectLst/>
                  <a:latin typeface="Raleway" panose="020B0003030101060003" pitchFamily="34" charset="0"/>
                </a:rPr>
                <a:t>220 000 </a:t>
              </a:r>
              <a:endParaRPr lang="fr-CA" sz="1600">
                <a:solidFill>
                  <a:srgbClr val="CD4C47"/>
                </a:solidFill>
                <a:effectLst/>
                <a:latin typeface="Raleway Medium" panose="020B0003030101060003" pitchFamily="34" charset="0"/>
              </a:endParaRPr>
            </a:p>
          </p:txBody>
        </p:sp>
        <p:sp>
          <p:nvSpPr>
            <p:cNvPr id="11" name="Rectangle 10">
              <a:extLst>
                <a:ext uri="{FF2B5EF4-FFF2-40B4-BE49-F238E27FC236}">
                  <a16:creationId xmlns:a16="http://schemas.microsoft.com/office/drawing/2014/main" id="{9DC63AB0-3FF7-264D-AF69-10C3B64CF87D}"/>
                </a:ext>
              </a:extLst>
            </p:cNvPr>
            <p:cNvSpPr/>
            <p:nvPr/>
          </p:nvSpPr>
          <p:spPr>
            <a:xfrm>
              <a:off x="3759167" y="4629718"/>
              <a:ext cx="4917705" cy="646331"/>
            </a:xfrm>
            <a:prstGeom prst="rect">
              <a:avLst/>
            </a:prstGeom>
          </p:spPr>
          <p:txBody>
            <a:bodyPr wrap="square">
              <a:spAutoFit/>
            </a:bodyPr>
            <a:lstStyle/>
            <a:p>
              <a:r>
                <a:rPr lang="fr-CA" b="1">
                  <a:solidFill>
                    <a:srgbClr val="CD4C47"/>
                  </a:solidFill>
                  <a:effectLst/>
                  <a:latin typeface="Raleway" panose="020B0003030101060003" pitchFamily="34" charset="0"/>
                </a:rPr>
                <a:t>logements sociaux </a:t>
              </a:r>
              <a:r>
                <a:rPr lang="fr-CA" b="1">
                  <a:solidFill>
                    <a:srgbClr val="404040"/>
                  </a:solidFill>
                  <a:effectLst/>
                  <a:latin typeface="Raleway" panose="020B0003030101060003" pitchFamily="34" charset="0"/>
                </a:rPr>
                <a:t>destinés </a:t>
              </a:r>
              <a:br>
                <a:rPr lang="fr-CA" b="1">
                  <a:solidFill>
                    <a:srgbClr val="404040"/>
                  </a:solidFill>
                  <a:effectLst/>
                  <a:latin typeface="Raleway" panose="020B0003030101060003" pitchFamily="34" charset="0"/>
                </a:rPr>
              </a:br>
              <a:r>
                <a:rPr lang="fr-CA" b="1">
                  <a:solidFill>
                    <a:srgbClr val="404040"/>
                  </a:solidFill>
                  <a:effectLst/>
                  <a:latin typeface="Raleway" panose="020B0003030101060003" pitchFamily="34" charset="0"/>
                </a:rPr>
                <a:t>aux ménages à faible revenu</a:t>
              </a:r>
              <a:r>
                <a:rPr lang="fr-CA">
                  <a:solidFill>
                    <a:srgbClr val="404040"/>
                  </a:solidFill>
                  <a:effectLst/>
                  <a:latin typeface="Raleway Medium" panose="020B0003030101060003" pitchFamily="34" charset="0"/>
                </a:rPr>
                <a:t>. </a:t>
              </a:r>
            </a:p>
          </p:txBody>
        </p:sp>
      </p:grpSp>
      <p:grpSp>
        <p:nvGrpSpPr>
          <p:cNvPr id="2" name="Group 1">
            <a:extLst>
              <a:ext uri="{FF2B5EF4-FFF2-40B4-BE49-F238E27FC236}">
                <a16:creationId xmlns:a16="http://schemas.microsoft.com/office/drawing/2014/main" id="{DBDCD45C-1871-F441-A281-961F149FC7D1}"/>
              </a:ext>
            </a:extLst>
          </p:cNvPr>
          <p:cNvGrpSpPr/>
          <p:nvPr/>
        </p:nvGrpSpPr>
        <p:grpSpPr>
          <a:xfrm>
            <a:off x="7734342" y="1367070"/>
            <a:ext cx="2820769" cy="2820769"/>
            <a:chOff x="6448213" y="1400537"/>
            <a:chExt cx="4224759" cy="4224759"/>
          </a:xfrm>
        </p:grpSpPr>
        <p:sp>
          <p:nvSpPr>
            <p:cNvPr id="9" name="Oval 8">
              <a:extLst>
                <a:ext uri="{FF2B5EF4-FFF2-40B4-BE49-F238E27FC236}">
                  <a16:creationId xmlns:a16="http://schemas.microsoft.com/office/drawing/2014/main" id="{2EED690C-B423-0E4F-84AE-5C2E5B1DE3D1}"/>
                </a:ext>
              </a:extLst>
            </p:cNvPr>
            <p:cNvSpPr/>
            <p:nvPr/>
          </p:nvSpPr>
          <p:spPr>
            <a:xfrm>
              <a:off x="6448213" y="1400537"/>
              <a:ext cx="4224759" cy="4224759"/>
            </a:xfrm>
            <a:prstGeom prst="ellipse">
              <a:avLst/>
            </a:prstGeom>
            <a:solidFill>
              <a:srgbClr val="D7D2C8">
                <a:alpha val="5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Picture 13" descr="A picture containing text, silhouette&#10;&#10;Description automatically generated">
              <a:extLst>
                <a:ext uri="{FF2B5EF4-FFF2-40B4-BE49-F238E27FC236}">
                  <a16:creationId xmlns:a16="http://schemas.microsoft.com/office/drawing/2014/main" id="{EB3C6BD0-1A32-8F4E-A339-1B3B7B91D4C7}"/>
                </a:ext>
              </a:extLst>
            </p:cNvPr>
            <p:cNvPicPr>
              <a:picLocks noChangeAspect="1"/>
            </p:cNvPicPr>
            <p:nvPr/>
          </p:nvPicPr>
          <p:blipFill>
            <a:blip r:embed="rId4"/>
            <a:stretch>
              <a:fillRect/>
            </a:stretch>
          </p:blipFill>
          <p:spPr>
            <a:xfrm>
              <a:off x="6920127" y="2169507"/>
              <a:ext cx="3208968" cy="2518985"/>
            </a:xfrm>
            <a:prstGeom prst="rect">
              <a:avLst/>
            </a:prstGeom>
          </p:spPr>
        </p:pic>
      </p:grpSp>
      <p:sp>
        <p:nvSpPr>
          <p:cNvPr id="18" name="TextBox 17">
            <a:extLst>
              <a:ext uri="{FF2B5EF4-FFF2-40B4-BE49-F238E27FC236}">
                <a16:creationId xmlns:a16="http://schemas.microsoft.com/office/drawing/2014/main" id="{63DF1F7C-3A46-0841-99DE-D523F7460B15}"/>
              </a:ext>
            </a:extLst>
          </p:cNvPr>
          <p:cNvSpPr txBox="1"/>
          <p:nvPr/>
        </p:nvSpPr>
        <p:spPr>
          <a:xfrm>
            <a:off x="1601064" y="4582204"/>
            <a:ext cx="8972290" cy="1477328"/>
          </a:xfrm>
          <a:prstGeom prst="rect">
            <a:avLst/>
          </a:prstGeom>
          <a:noFill/>
        </p:spPr>
        <p:txBody>
          <a:bodyPr wrap="square" lIns="91440" tIns="45720" rIns="91440" bIns="45720" rtlCol="0" anchor="t">
            <a:spAutoFit/>
          </a:bodyPr>
          <a:lstStyle/>
          <a:p>
            <a:r>
              <a:rPr lang="fr-CA">
                <a:latin typeface="Raleway Medium"/>
              </a:rPr>
              <a:t>Vienne protège également son centre-ville avec un règlement de zonage limitant l’établissement de commerces hors de son centre-ville. Ceci favorise les commerces de proximité et permet aux résidents de faire l’essentiel de leurs cou</a:t>
            </a:r>
            <a:r>
              <a:rPr lang="fr-CA" b="1">
                <a:latin typeface="Raleway Medium"/>
              </a:rPr>
              <a:t>rses à pied. Elle est l’une des rares capitales d’Europe à ne pas connaître de crise majeure du logement.</a:t>
            </a:r>
          </a:p>
        </p:txBody>
      </p:sp>
    </p:spTree>
    <p:extLst>
      <p:ext uri="{BB962C8B-B14F-4D97-AF65-F5344CB8AC3E}">
        <p14:creationId xmlns:p14="http://schemas.microsoft.com/office/powerpoint/2010/main" val="583619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709CC62-D389-E644-89D7-0E2C0A5BBC2B}"/>
              </a:ext>
            </a:extLst>
          </p:cNvPr>
          <p:cNvGrpSpPr/>
          <p:nvPr/>
        </p:nvGrpSpPr>
        <p:grpSpPr>
          <a:xfrm>
            <a:off x="1618646" y="6226413"/>
            <a:ext cx="8936465" cy="411645"/>
            <a:chOff x="1618646" y="6226413"/>
            <a:chExt cx="8936465" cy="411645"/>
          </a:xfrm>
        </p:grpSpPr>
        <p:pic>
          <p:nvPicPr>
            <p:cNvPr id="5" name="Picture 4">
              <a:extLst>
                <a:ext uri="{FF2B5EF4-FFF2-40B4-BE49-F238E27FC236}">
                  <a16:creationId xmlns:a16="http://schemas.microsoft.com/office/drawing/2014/main" id="{C1F33E91-CAF0-E441-9187-0A15A8C07EDF}"/>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6" name="TextBox 5">
              <a:extLst>
                <a:ext uri="{FF2B5EF4-FFF2-40B4-BE49-F238E27FC236}">
                  <a16:creationId xmlns:a16="http://schemas.microsoft.com/office/drawing/2014/main" id="{911B605A-42ED-684F-B6E5-3A97377B2B7D}"/>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sp>
        <p:nvSpPr>
          <p:cNvPr id="8" name="Title 1">
            <a:extLst>
              <a:ext uri="{FF2B5EF4-FFF2-40B4-BE49-F238E27FC236}">
                <a16:creationId xmlns:a16="http://schemas.microsoft.com/office/drawing/2014/main" id="{602C469E-C57D-B545-A6F5-278A59B7CDEE}"/>
              </a:ext>
            </a:extLst>
          </p:cNvPr>
          <p:cNvSpPr>
            <a:spLocks noGrp="1"/>
          </p:cNvSpPr>
          <p:nvPr>
            <p:ph type="title"/>
          </p:nvPr>
        </p:nvSpPr>
        <p:spPr>
          <a:xfrm>
            <a:off x="1590554" y="302236"/>
            <a:ext cx="9424287" cy="1434952"/>
          </a:xfrm>
        </p:spPr>
        <p:txBody>
          <a:bodyPr>
            <a:normAutofit/>
          </a:bodyPr>
          <a:lstStyle/>
          <a:p>
            <a:r>
              <a:rPr lang="fr-CA" sz="3600" b="1">
                <a:solidFill>
                  <a:srgbClr val="404040"/>
                </a:solidFill>
                <a:latin typeface="Raleway" panose="020B0003030101060003" pitchFamily="34" charset="0"/>
              </a:rPr>
              <a:t>Des initiatives inspirantes – </a:t>
            </a:r>
            <a:br>
              <a:rPr lang="fr-CA" sz="3600" b="1">
                <a:solidFill>
                  <a:srgbClr val="404040"/>
                </a:solidFill>
                <a:latin typeface="Raleway" panose="020B0003030101060003" pitchFamily="34" charset="0"/>
              </a:rPr>
            </a:br>
            <a:r>
              <a:rPr lang="fr-CA" sz="3600" b="1">
                <a:solidFill>
                  <a:srgbClr val="404040"/>
                </a:solidFill>
                <a:latin typeface="Raleway" panose="020B0003030101060003" pitchFamily="34" charset="0"/>
              </a:rPr>
              <a:t>programme de santé infantile</a:t>
            </a:r>
          </a:p>
        </p:txBody>
      </p:sp>
      <p:sp>
        <p:nvSpPr>
          <p:cNvPr id="2" name="TextBox 1">
            <a:extLst>
              <a:ext uri="{FF2B5EF4-FFF2-40B4-BE49-F238E27FC236}">
                <a16:creationId xmlns:a16="http://schemas.microsoft.com/office/drawing/2014/main" id="{9BE9AE2F-2F97-B645-8C54-4D93937A5BFF}"/>
              </a:ext>
            </a:extLst>
          </p:cNvPr>
          <p:cNvSpPr txBox="1"/>
          <p:nvPr/>
        </p:nvSpPr>
        <p:spPr>
          <a:xfrm>
            <a:off x="1608795" y="2050386"/>
            <a:ext cx="5499141" cy="4632037"/>
          </a:xfrm>
          <a:prstGeom prst="rect">
            <a:avLst/>
          </a:prstGeom>
          <a:noFill/>
        </p:spPr>
        <p:txBody>
          <a:bodyPr wrap="square" lIns="91440" tIns="45720" rIns="91440" bIns="45720" rtlCol="0" anchor="t">
            <a:spAutoFit/>
          </a:bodyPr>
          <a:lstStyle/>
          <a:p>
            <a:pPr>
              <a:spcBef>
                <a:spcPts val="600"/>
              </a:spcBef>
              <a:spcAft>
                <a:spcPts val="1200"/>
              </a:spcAft>
            </a:pPr>
            <a:r>
              <a:rPr lang="fr-CA">
                <a:solidFill>
                  <a:srgbClr val="404040"/>
                </a:solidFill>
                <a:latin typeface="Raleway ExtraBold"/>
              </a:rPr>
              <a:t>La Suède</a:t>
            </a:r>
            <a:br>
              <a:rPr lang="fr-CA">
                <a:latin typeface="Raleway Medium" panose="020B0503030101060003" pitchFamily="34" charset="77"/>
              </a:rPr>
            </a:br>
            <a:r>
              <a:rPr lang="fr-CA">
                <a:solidFill>
                  <a:srgbClr val="404040"/>
                </a:solidFill>
                <a:latin typeface="Raleway Medium"/>
              </a:rPr>
              <a:t>Le Programme de santé infantile est </a:t>
            </a:r>
            <a:br>
              <a:rPr lang="fr-CA">
                <a:latin typeface="Raleway Medium" panose="020B0503030101060003" pitchFamily="34" charset="77"/>
              </a:rPr>
            </a:br>
            <a:r>
              <a:rPr lang="fr-CA">
                <a:solidFill>
                  <a:srgbClr val="404040"/>
                </a:solidFill>
                <a:latin typeface="Raleway Medium"/>
              </a:rPr>
              <a:t>mené en collaboration avec des infirmières spécialisées en santé publique et des omnipraticiens. Les infirmières offrent </a:t>
            </a:r>
            <a:br>
              <a:rPr lang="fr-CA">
                <a:latin typeface="Raleway Medium" panose="020B0503030101060003" pitchFamily="34" charset="77"/>
              </a:rPr>
            </a:br>
            <a:r>
              <a:rPr lang="fr-CA">
                <a:solidFill>
                  <a:srgbClr val="404040"/>
                </a:solidFill>
                <a:latin typeface="Raleway Medium"/>
              </a:rPr>
              <a:t>du </a:t>
            </a:r>
            <a:r>
              <a:rPr lang="fr-CA" b="1">
                <a:solidFill>
                  <a:srgbClr val="404040"/>
                </a:solidFill>
                <a:latin typeface="Raleway Medium"/>
              </a:rPr>
              <a:t>soutien et de l’information</a:t>
            </a:r>
            <a:r>
              <a:rPr lang="fr-CA">
                <a:solidFill>
                  <a:srgbClr val="404040"/>
                </a:solidFill>
                <a:latin typeface="Raleway Medium"/>
              </a:rPr>
              <a:t> aux parents </a:t>
            </a:r>
            <a:br>
              <a:rPr lang="fr-CA">
                <a:latin typeface="Raleway Medium" panose="020B0503030101060003" pitchFamily="34" charset="77"/>
              </a:rPr>
            </a:br>
            <a:r>
              <a:rPr lang="fr-CA">
                <a:solidFill>
                  <a:srgbClr val="404040"/>
                </a:solidFill>
                <a:latin typeface="Raleway Medium"/>
              </a:rPr>
              <a:t>et </a:t>
            </a:r>
            <a:r>
              <a:rPr lang="fr-CA" b="1">
                <a:solidFill>
                  <a:srgbClr val="404040"/>
                </a:solidFill>
                <a:latin typeface="Raleway Medium"/>
              </a:rPr>
              <a:t>surveillent l’état de santé</a:t>
            </a:r>
            <a:r>
              <a:rPr lang="fr-CA">
                <a:solidFill>
                  <a:srgbClr val="404040"/>
                </a:solidFill>
                <a:latin typeface="Raleway Medium"/>
              </a:rPr>
              <a:t> des enfants.</a:t>
            </a:r>
          </a:p>
          <a:p>
            <a:pPr>
              <a:spcBef>
                <a:spcPts val="600"/>
              </a:spcBef>
              <a:spcAft>
                <a:spcPts val="1200"/>
              </a:spcAft>
            </a:pPr>
            <a:r>
              <a:rPr lang="fr-CA">
                <a:solidFill>
                  <a:srgbClr val="404040"/>
                </a:solidFill>
                <a:latin typeface="Raleway Medium"/>
              </a:rPr>
              <a:t>Ce programme propose un </a:t>
            </a:r>
            <a:r>
              <a:rPr lang="fr-CA" b="1">
                <a:solidFill>
                  <a:srgbClr val="404040"/>
                </a:solidFill>
                <a:latin typeface="Raleway Medium"/>
              </a:rPr>
              <a:t>service universel </a:t>
            </a:r>
            <a:br>
              <a:rPr lang="fr-CA" b="1">
                <a:latin typeface="Raleway Medium" panose="020B0003030101060003" pitchFamily="34" charset="0"/>
              </a:rPr>
            </a:br>
            <a:r>
              <a:rPr lang="fr-CA" b="1">
                <a:solidFill>
                  <a:srgbClr val="404040"/>
                </a:solidFill>
                <a:latin typeface="Raleway Medium"/>
              </a:rPr>
              <a:t>et gratuit</a:t>
            </a:r>
            <a:r>
              <a:rPr lang="fr-CA">
                <a:solidFill>
                  <a:srgbClr val="404040"/>
                </a:solidFill>
                <a:latin typeface="Raleway Medium"/>
              </a:rPr>
              <a:t> aux familles à partir de la deuxième semaine de vie de l’enfant jusqu’à ce qu’il atteigne l’âge de 6 ans. L’universalité du service permet de joindre des familles avec des besoins particuliers qui ne tenteraient pas d’obtenir </a:t>
            </a:r>
            <a:br>
              <a:rPr lang="fr-CA">
                <a:latin typeface="Raleway Medium" panose="020B0003030101060003" pitchFamily="34" charset="0"/>
              </a:rPr>
            </a:br>
            <a:r>
              <a:rPr lang="fr-CA">
                <a:solidFill>
                  <a:srgbClr val="404040"/>
                </a:solidFill>
                <a:latin typeface="Raleway Medium"/>
              </a:rPr>
              <a:t>ces services par eux-mêmes.</a:t>
            </a:r>
          </a:p>
          <a:p>
            <a:endParaRPr lang="fr-CA"/>
          </a:p>
        </p:txBody>
      </p:sp>
      <p:grpSp>
        <p:nvGrpSpPr>
          <p:cNvPr id="14" name="Group 13">
            <a:extLst>
              <a:ext uri="{FF2B5EF4-FFF2-40B4-BE49-F238E27FC236}">
                <a16:creationId xmlns:a16="http://schemas.microsoft.com/office/drawing/2014/main" id="{D2E5C4BC-EF07-8241-9796-9E6362057C22}"/>
              </a:ext>
            </a:extLst>
          </p:cNvPr>
          <p:cNvGrpSpPr/>
          <p:nvPr/>
        </p:nvGrpSpPr>
        <p:grpSpPr>
          <a:xfrm>
            <a:off x="6810703" y="1763027"/>
            <a:ext cx="3862269" cy="3862269"/>
            <a:chOff x="6810703" y="1763027"/>
            <a:chExt cx="3862269" cy="3862269"/>
          </a:xfrm>
        </p:grpSpPr>
        <p:sp>
          <p:nvSpPr>
            <p:cNvPr id="12" name="Oval 11">
              <a:extLst>
                <a:ext uri="{FF2B5EF4-FFF2-40B4-BE49-F238E27FC236}">
                  <a16:creationId xmlns:a16="http://schemas.microsoft.com/office/drawing/2014/main" id="{F1A77EF9-1B6B-6648-B442-C7054D6FAF5B}"/>
                </a:ext>
              </a:extLst>
            </p:cNvPr>
            <p:cNvSpPr/>
            <p:nvPr/>
          </p:nvSpPr>
          <p:spPr>
            <a:xfrm>
              <a:off x="6810703" y="1763027"/>
              <a:ext cx="3862269" cy="3862269"/>
            </a:xfrm>
            <a:prstGeom prst="ellipse">
              <a:avLst/>
            </a:prstGeom>
            <a:solidFill>
              <a:srgbClr val="D7D2C8">
                <a:alpha val="5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Picture 6" descr="Map&#10;&#10;Description automatically generated">
              <a:extLst>
                <a:ext uri="{FF2B5EF4-FFF2-40B4-BE49-F238E27FC236}">
                  <a16:creationId xmlns:a16="http://schemas.microsoft.com/office/drawing/2014/main" id="{78F4D3A0-BB4E-0D40-B990-B9A35611569B}"/>
                </a:ext>
              </a:extLst>
            </p:cNvPr>
            <p:cNvPicPr>
              <a:picLocks noChangeAspect="1"/>
            </p:cNvPicPr>
            <p:nvPr/>
          </p:nvPicPr>
          <p:blipFill>
            <a:blip r:embed="rId4"/>
            <a:stretch>
              <a:fillRect/>
            </a:stretch>
          </p:blipFill>
          <p:spPr>
            <a:xfrm>
              <a:off x="7304690" y="2338305"/>
              <a:ext cx="2963918" cy="2854143"/>
            </a:xfrm>
            <a:prstGeom prst="rect">
              <a:avLst/>
            </a:prstGeom>
          </p:spPr>
        </p:pic>
      </p:grpSp>
    </p:spTree>
    <p:extLst>
      <p:ext uri="{BB962C8B-B14F-4D97-AF65-F5344CB8AC3E}">
        <p14:creationId xmlns:p14="http://schemas.microsoft.com/office/powerpoint/2010/main" val="3596212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7D2C8">
            <a:alpha val="5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A5621-FB1A-2841-BAD4-1A5CEA37444E}"/>
              </a:ext>
            </a:extLst>
          </p:cNvPr>
          <p:cNvPicPr>
            <a:picLocks noChangeAspect="1"/>
          </p:cNvPicPr>
          <p:nvPr/>
        </p:nvPicPr>
        <p:blipFill>
          <a:blip r:embed="rId2"/>
          <a:stretch>
            <a:fillRect/>
          </a:stretch>
        </p:blipFill>
        <p:spPr>
          <a:xfrm>
            <a:off x="9161755" y="6226413"/>
            <a:ext cx="1393356" cy="348339"/>
          </a:xfrm>
          <a:prstGeom prst="rect">
            <a:avLst/>
          </a:prstGeom>
        </p:spPr>
      </p:pic>
      <p:sp>
        <p:nvSpPr>
          <p:cNvPr id="5" name="TextBox 4">
            <a:extLst>
              <a:ext uri="{FF2B5EF4-FFF2-40B4-BE49-F238E27FC236}">
                <a16:creationId xmlns:a16="http://schemas.microsoft.com/office/drawing/2014/main" id="{F63198DE-EF5A-E845-BA2F-37B675C20511}"/>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sp>
        <p:nvSpPr>
          <p:cNvPr id="10" name="Content Placeholder 2">
            <a:extLst>
              <a:ext uri="{FF2B5EF4-FFF2-40B4-BE49-F238E27FC236}">
                <a16:creationId xmlns:a16="http://schemas.microsoft.com/office/drawing/2014/main" id="{BB509ADA-76E0-F348-BF60-D02B91D908F4}"/>
              </a:ext>
            </a:extLst>
          </p:cNvPr>
          <p:cNvSpPr>
            <a:spLocks noGrp="1"/>
          </p:cNvSpPr>
          <p:nvPr>
            <p:ph idx="1"/>
          </p:nvPr>
        </p:nvSpPr>
        <p:spPr>
          <a:xfrm>
            <a:off x="479600" y="601707"/>
            <a:ext cx="5921200" cy="5319474"/>
          </a:xfrm>
        </p:spPr>
        <p:txBody>
          <a:bodyPr vert="horz" lIns="91440" tIns="45720" rIns="91440" bIns="45720" rtlCol="0" anchor="t">
            <a:normAutofit/>
          </a:bodyPr>
          <a:lstStyle/>
          <a:p>
            <a:pPr marL="0" indent="0">
              <a:lnSpc>
                <a:spcPct val="100000"/>
              </a:lnSpc>
              <a:buNone/>
            </a:pPr>
            <a:r>
              <a:rPr lang="fr-CA" sz="3600" spc="-300">
                <a:latin typeface="Raleway Medium" panose="020B0603030101060003" pitchFamily="34" charset="0"/>
                <a:ea typeface="+mn-lt"/>
                <a:cs typeface="+mn-lt"/>
              </a:rPr>
              <a:t>Selon un récent sondage Léger réalisé à l’été 2020, 90% des Québécois jugent qu’il est important que les gouvernements investissent davantage pour favoriser le bien-être et le développement des tout-petits. </a:t>
            </a:r>
          </a:p>
        </p:txBody>
      </p:sp>
      <p:pic>
        <p:nvPicPr>
          <p:cNvPr id="3" name="Image 2">
            <a:extLst>
              <a:ext uri="{FF2B5EF4-FFF2-40B4-BE49-F238E27FC236}">
                <a16:creationId xmlns:a16="http://schemas.microsoft.com/office/drawing/2014/main" id="{6FE4C759-1C66-41F9-B4D9-C79DA407CA5A}"/>
              </a:ext>
            </a:extLst>
          </p:cNvPr>
          <p:cNvPicPr>
            <a:picLocks noChangeAspect="1"/>
          </p:cNvPicPr>
          <p:nvPr/>
        </p:nvPicPr>
        <p:blipFill>
          <a:blip r:embed="rId3"/>
          <a:stretch>
            <a:fillRect/>
          </a:stretch>
        </p:blipFill>
        <p:spPr>
          <a:xfrm>
            <a:off x="6760202" y="283248"/>
            <a:ext cx="4803106" cy="5790333"/>
          </a:xfrm>
          <a:prstGeom prst="rect">
            <a:avLst/>
          </a:prstGeom>
        </p:spPr>
      </p:pic>
    </p:spTree>
    <p:extLst>
      <p:ext uri="{BB962C8B-B14F-4D97-AF65-F5344CB8AC3E}">
        <p14:creationId xmlns:p14="http://schemas.microsoft.com/office/powerpoint/2010/main" val="2437508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1887C-AA9B-E34A-A49D-2EE18F53AF20}"/>
              </a:ext>
            </a:extLst>
          </p:cNvPr>
          <p:cNvPicPr>
            <a:picLocks noChangeAspect="1"/>
          </p:cNvPicPr>
          <p:nvPr/>
        </p:nvPicPr>
        <p:blipFill>
          <a:blip r:embed="rId2"/>
          <a:srcRect l="2633" r="2633"/>
          <a:stretch/>
        </p:blipFill>
        <p:spPr>
          <a:xfrm flipH="1">
            <a:off x="5710009" y="0"/>
            <a:ext cx="6481991" cy="6866877"/>
          </a:xfrm>
          <a:prstGeom prst="rect">
            <a:avLst/>
          </a:prstGeom>
        </p:spPr>
      </p:pic>
      <p:grpSp>
        <p:nvGrpSpPr>
          <p:cNvPr id="5" name="Group 4">
            <a:extLst>
              <a:ext uri="{FF2B5EF4-FFF2-40B4-BE49-F238E27FC236}">
                <a16:creationId xmlns:a16="http://schemas.microsoft.com/office/drawing/2014/main" id="{4FA7419E-AAA2-6144-86A9-3DB90A3366B4}"/>
              </a:ext>
            </a:extLst>
          </p:cNvPr>
          <p:cNvGrpSpPr/>
          <p:nvPr/>
        </p:nvGrpSpPr>
        <p:grpSpPr>
          <a:xfrm>
            <a:off x="0" y="0"/>
            <a:ext cx="6196147" cy="6866877"/>
            <a:chOff x="-953084" y="86626"/>
            <a:chExt cx="6196147" cy="6866877"/>
          </a:xfrm>
        </p:grpSpPr>
        <p:sp>
          <p:nvSpPr>
            <p:cNvPr id="6" name="Rectangle 5">
              <a:extLst>
                <a:ext uri="{FF2B5EF4-FFF2-40B4-BE49-F238E27FC236}">
                  <a16:creationId xmlns:a16="http://schemas.microsoft.com/office/drawing/2014/main" id="{55729334-509D-BC4C-95CA-49EC046B95CB}"/>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riangle 6">
              <a:extLst>
                <a:ext uri="{FF2B5EF4-FFF2-40B4-BE49-F238E27FC236}">
                  <a16:creationId xmlns:a16="http://schemas.microsoft.com/office/drawing/2014/main" id="{7B460B2C-81A7-1749-AAB7-69FABE3400D3}"/>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0FF05D54-332E-644E-B518-EF27015B7FBE}"/>
              </a:ext>
            </a:extLst>
          </p:cNvPr>
          <p:cNvSpPr txBox="1"/>
          <p:nvPr/>
        </p:nvSpPr>
        <p:spPr>
          <a:xfrm>
            <a:off x="-2" y="2201882"/>
            <a:ext cx="5784727" cy="230832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0" i="0" u="none" strike="noStrike" kern="1200" cap="none" spc="0" normalizeH="0" baseline="0" noProof="0">
                <a:ln>
                  <a:noFill/>
                </a:ln>
                <a:solidFill>
                  <a:prstClr val="white"/>
                </a:solidFill>
                <a:effectLst/>
                <a:uLnTx/>
                <a:uFillTx/>
                <a:latin typeface="Raleway ExtraBold"/>
                <a:ea typeface="+mn-ea"/>
                <a:cs typeface="+mn-cs"/>
              </a:rPr>
              <a:t>Offrons à chaque tout-petit la chance de développer son plein potentiel.</a:t>
            </a:r>
          </a:p>
        </p:txBody>
      </p:sp>
    </p:spTree>
    <p:extLst>
      <p:ext uri="{BB962C8B-B14F-4D97-AF65-F5344CB8AC3E}">
        <p14:creationId xmlns:p14="http://schemas.microsoft.com/office/powerpoint/2010/main" val="3311463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by lying on a bed&#10;&#10;Description automatically generated with medium confidence">
            <a:extLst>
              <a:ext uri="{FF2B5EF4-FFF2-40B4-BE49-F238E27FC236}">
                <a16:creationId xmlns:a16="http://schemas.microsoft.com/office/drawing/2014/main" id="{277AE373-19AC-D64B-BC69-BF25BD133328}"/>
              </a:ext>
            </a:extLst>
          </p:cNvPr>
          <p:cNvPicPr>
            <a:picLocks noChangeAspect="1"/>
          </p:cNvPicPr>
          <p:nvPr/>
        </p:nvPicPr>
        <p:blipFill rotWithShape="1">
          <a:blip r:embed="rId2"/>
          <a:srcRect t="25455" r="24188"/>
          <a:stretch/>
        </p:blipFill>
        <p:spPr>
          <a:xfrm>
            <a:off x="4085710" y="-8878"/>
            <a:ext cx="8106290" cy="6866877"/>
          </a:xfrm>
          <a:prstGeom prst="rect">
            <a:avLst/>
          </a:prstGeom>
        </p:spPr>
      </p:pic>
      <p:sp>
        <p:nvSpPr>
          <p:cNvPr id="5" name="TextBox 4">
            <a:extLst>
              <a:ext uri="{FF2B5EF4-FFF2-40B4-BE49-F238E27FC236}">
                <a16:creationId xmlns:a16="http://schemas.microsoft.com/office/drawing/2014/main" id="{F63198DE-EF5A-E845-BA2F-37B675C20511}"/>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nvGrpSpPr>
          <p:cNvPr id="6" name="Group 5">
            <a:extLst>
              <a:ext uri="{FF2B5EF4-FFF2-40B4-BE49-F238E27FC236}">
                <a16:creationId xmlns:a16="http://schemas.microsoft.com/office/drawing/2014/main" id="{1C23CE73-D272-0D41-89C9-5DCD2785C1A1}"/>
              </a:ext>
            </a:extLst>
          </p:cNvPr>
          <p:cNvGrpSpPr/>
          <p:nvPr/>
        </p:nvGrpSpPr>
        <p:grpSpPr>
          <a:xfrm>
            <a:off x="0" y="0"/>
            <a:ext cx="6196147" cy="6866877"/>
            <a:chOff x="-953084" y="86626"/>
            <a:chExt cx="6196147" cy="6866877"/>
          </a:xfrm>
        </p:grpSpPr>
        <p:sp>
          <p:nvSpPr>
            <p:cNvPr id="7" name="Rectangle 6">
              <a:extLst>
                <a:ext uri="{FF2B5EF4-FFF2-40B4-BE49-F238E27FC236}">
                  <a16:creationId xmlns:a16="http://schemas.microsoft.com/office/drawing/2014/main" id="{3FEA3386-ABB3-404D-9427-A96453882546}"/>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BD4F747C-CCCB-1D40-9F4E-46474AAAC25F}"/>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243DCD5A-A70C-D542-B497-506B54A8FF2A}"/>
              </a:ext>
            </a:extLst>
          </p:cNvPr>
          <p:cNvSpPr txBox="1"/>
          <p:nvPr/>
        </p:nvSpPr>
        <p:spPr>
          <a:xfrm>
            <a:off x="-2" y="2411646"/>
            <a:ext cx="5784727" cy="1754326"/>
          </a:xfrm>
          <a:prstGeom prst="rect">
            <a:avLst/>
          </a:prstGeom>
          <a:noFill/>
        </p:spPr>
        <p:txBody>
          <a:bodyPr wrap="square" rtlCol="0">
            <a:spAutoFit/>
          </a:bodyPr>
          <a:lstStyle/>
          <a:p>
            <a:pPr algn="ctr"/>
            <a:r>
              <a:rPr lang="fr-CA" sz="3600">
                <a:solidFill>
                  <a:schemeClr val="bg1"/>
                </a:solidFill>
                <a:latin typeface="Raleway ExtraBold" panose="020B0003030101060003" pitchFamily="34" charset="0"/>
              </a:rPr>
              <a:t>QU’EST-CE </a:t>
            </a:r>
            <a:br>
              <a:rPr lang="fr-CA" sz="3600">
                <a:solidFill>
                  <a:schemeClr val="bg1"/>
                </a:solidFill>
                <a:latin typeface="Raleway ExtraBold" panose="020B0003030101060003" pitchFamily="34" charset="0"/>
              </a:rPr>
            </a:br>
            <a:r>
              <a:rPr lang="fr-CA" sz="3600">
                <a:solidFill>
                  <a:schemeClr val="bg1"/>
                </a:solidFill>
                <a:latin typeface="Raleway ExtraBold" panose="020B0003030101060003" pitchFamily="34" charset="0"/>
              </a:rPr>
              <a:t>QU’UNE POLITIQUE PUBLIQUE</a:t>
            </a:r>
            <a:r>
              <a:rPr lang="fr-CA" sz="3600" spc="-300">
                <a:solidFill>
                  <a:schemeClr val="bg1"/>
                </a:solidFill>
                <a:latin typeface="Raleway ExtraBold" panose="020B0003030101060003" pitchFamily="34" charset="0"/>
              </a:rPr>
              <a:t> </a:t>
            </a:r>
            <a:r>
              <a:rPr lang="fr-CA" sz="3600">
                <a:solidFill>
                  <a:schemeClr val="bg1"/>
                </a:solidFill>
                <a:latin typeface="Raleway ExtraBold" panose="020B0003030101060003" pitchFamily="34" charset="0"/>
              </a:rPr>
              <a:t>?</a:t>
            </a:r>
          </a:p>
        </p:txBody>
      </p:sp>
    </p:spTree>
    <p:extLst>
      <p:ext uri="{BB962C8B-B14F-4D97-AF65-F5344CB8AC3E}">
        <p14:creationId xmlns:p14="http://schemas.microsoft.com/office/powerpoint/2010/main" val="3101518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AE81663-7745-471A-B841-5C5E4FB8B25F}"/>
              </a:ext>
            </a:extLst>
          </p:cNvPr>
          <p:cNvSpPr>
            <a:spLocks noGrp="1"/>
          </p:cNvSpPr>
          <p:nvPr>
            <p:ph idx="1"/>
          </p:nvPr>
        </p:nvSpPr>
        <p:spPr/>
        <p:txBody>
          <a:bodyPr vert="horz" lIns="91440" tIns="45720" rIns="91440" bIns="45720" rtlCol="0" anchor="t">
            <a:normAutofit/>
          </a:bodyPr>
          <a:lstStyle/>
          <a:p>
            <a:pPr marL="0" indent="0" algn="ctr">
              <a:buNone/>
            </a:pPr>
            <a:r>
              <a:rPr lang="fr-CA" sz="3600">
                <a:solidFill>
                  <a:prstClr val="white"/>
                </a:solidFill>
                <a:latin typeface="RALEWAY EXTRABOLD" panose="020B0003030101060003" pitchFamily="34" charset="0"/>
              </a:rPr>
              <a:t>À l’aube du dépôt du rapport de la Commission Laurent…</a:t>
            </a:r>
          </a:p>
          <a:p>
            <a:pPr marL="0" indent="0" algn="ctr">
              <a:buNone/>
            </a:pPr>
            <a:r>
              <a:rPr lang="fr-CA" sz="3600">
                <a:solidFill>
                  <a:prstClr val="white"/>
                </a:solidFill>
                <a:latin typeface="RALEWAY EXTRABOLD" panose="020B0003030101060003" pitchFamily="34" charset="0"/>
              </a:rPr>
              <a:t>Rappelons que les politiques publiques peuvent contribuer à prévenir la maltraitance</a:t>
            </a:r>
            <a:endParaRPr lang="fr-FR" sz="3600">
              <a:solidFill>
                <a:prstClr val="white"/>
              </a:solidFill>
              <a:latin typeface="RALEWAY EXTRABOLD" panose="020B0003030101060003" pitchFamily="34" charset="0"/>
            </a:endParaRPr>
          </a:p>
        </p:txBody>
      </p:sp>
    </p:spTree>
    <p:extLst>
      <p:ext uri="{BB962C8B-B14F-4D97-AF65-F5344CB8AC3E}">
        <p14:creationId xmlns:p14="http://schemas.microsoft.com/office/powerpoint/2010/main" val="2679166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859C65-B0EA-1546-A275-32F468413585}"/>
              </a:ext>
            </a:extLst>
          </p:cNvPr>
          <p:cNvSpPr>
            <a:spLocks noGrp="1"/>
          </p:cNvSpPr>
          <p:nvPr>
            <p:ph type="title"/>
          </p:nvPr>
        </p:nvSpPr>
        <p:spPr>
          <a:xfrm>
            <a:off x="1593485" y="384093"/>
            <a:ext cx="9777248" cy="1325563"/>
          </a:xfrm>
        </p:spPr>
        <p:txBody>
          <a:bodyPr>
            <a:normAutofit/>
          </a:bodyPr>
          <a:lstStyle/>
          <a:p>
            <a:r>
              <a:rPr lang="fr-CA" sz="3600" b="1">
                <a:solidFill>
                  <a:srgbClr val="404040"/>
                </a:solidFill>
                <a:latin typeface="Raleway" panose="020B0503030101060003" pitchFamily="34" charset="77"/>
              </a:rPr>
              <a:t>Combien de tout-petits sont victimes </a:t>
            </a:r>
            <a:br>
              <a:rPr lang="fr-CA" sz="3600" b="1">
                <a:solidFill>
                  <a:srgbClr val="404040"/>
                </a:solidFill>
                <a:latin typeface="Raleway" panose="020B0503030101060003" pitchFamily="34" charset="77"/>
              </a:rPr>
            </a:br>
            <a:r>
              <a:rPr lang="fr-CA" sz="3600" b="1">
                <a:solidFill>
                  <a:srgbClr val="404040"/>
                </a:solidFill>
                <a:latin typeface="Raleway" panose="020B0503030101060003" pitchFamily="34" charset="77"/>
              </a:rPr>
              <a:t>de maltraitance au Québec</a:t>
            </a:r>
            <a:r>
              <a:rPr lang="fr-CA" sz="3600" b="1" spc="-300">
                <a:solidFill>
                  <a:srgbClr val="404040"/>
                </a:solidFill>
                <a:latin typeface="Raleway" panose="020B0503030101060003" pitchFamily="34" charset="77"/>
              </a:rPr>
              <a:t> </a:t>
            </a:r>
            <a:r>
              <a:rPr lang="fr-CA" sz="3600" b="1">
                <a:solidFill>
                  <a:srgbClr val="404040"/>
                </a:solidFill>
                <a:latin typeface="Raleway" panose="020B0503030101060003" pitchFamily="34" charset="77"/>
              </a:rPr>
              <a:t>?</a:t>
            </a:r>
          </a:p>
        </p:txBody>
      </p:sp>
      <p:grpSp>
        <p:nvGrpSpPr>
          <p:cNvPr id="5" name="Group 4">
            <a:extLst>
              <a:ext uri="{FF2B5EF4-FFF2-40B4-BE49-F238E27FC236}">
                <a16:creationId xmlns:a16="http://schemas.microsoft.com/office/drawing/2014/main" id="{CEC55A5F-E2D3-AE43-B083-840BE6628F45}"/>
              </a:ext>
            </a:extLst>
          </p:cNvPr>
          <p:cNvGrpSpPr/>
          <p:nvPr/>
        </p:nvGrpSpPr>
        <p:grpSpPr>
          <a:xfrm>
            <a:off x="1618646" y="6226413"/>
            <a:ext cx="8936465" cy="411645"/>
            <a:chOff x="1618646" y="6226413"/>
            <a:chExt cx="8936465" cy="411645"/>
          </a:xfrm>
        </p:grpSpPr>
        <p:pic>
          <p:nvPicPr>
            <p:cNvPr id="6" name="Picture 5">
              <a:extLst>
                <a:ext uri="{FF2B5EF4-FFF2-40B4-BE49-F238E27FC236}">
                  <a16:creationId xmlns:a16="http://schemas.microsoft.com/office/drawing/2014/main" id="{6C0D3A5B-3E62-064B-AD77-D0A1CE76EBD9}"/>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 name="TextBox 6">
              <a:extLst>
                <a:ext uri="{FF2B5EF4-FFF2-40B4-BE49-F238E27FC236}">
                  <a16:creationId xmlns:a16="http://schemas.microsoft.com/office/drawing/2014/main" id="{A9C37568-2E07-1B49-A23F-F0F720D19D4C}"/>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8" name="Picture 7">
            <a:extLst>
              <a:ext uri="{FF2B5EF4-FFF2-40B4-BE49-F238E27FC236}">
                <a16:creationId xmlns:a16="http://schemas.microsoft.com/office/drawing/2014/main" id="{B34495D4-4C25-D34F-A588-435514CA8498}"/>
              </a:ext>
            </a:extLst>
          </p:cNvPr>
          <p:cNvPicPr>
            <a:picLocks noChangeAspect="1"/>
          </p:cNvPicPr>
          <p:nvPr/>
        </p:nvPicPr>
        <p:blipFill>
          <a:blip r:embed="rId4"/>
          <a:srcRect/>
          <a:stretch/>
        </p:blipFill>
        <p:spPr>
          <a:xfrm>
            <a:off x="1731518" y="1884057"/>
            <a:ext cx="8826500" cy="4051300"/>
          </a:xfrm>
          <a:prstGeom prst="rect">
            <a:avLst/>
          </a:prstGeom>
        </p:spPr>
      </p:pic>
    </p:spTree>
    <p:extLst>
      <p:ext uri="{BB962C8B-B14F-4D97-AF65-F5344CB8AC3E}">
        <p14:creationId xmlns:p14="http://schemas.microsoft.com/office/powerpoint/2010/main" val="1143372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29CF118-7619-F444-AB58-3F810F24F6A1}"/>
              </a:ext>
            </a:extLst>
          </p:cNvPr>
          <p:cNvSpPr>
            <a:spLocks noGrp="1"/>
          </p:cNvSpPr>
          <p:nvPr>
            <p:ph idx="1"/>
          </p:nvPr>
        </p:nvSpPr>
        <p:spPr>
          <a:xfrm>
            <a:off x="1623180" y="673107"/>
            <a:ext cx="9272557" cy="735381"/>
          </a:xfrm>
        </p:spPr>
        <p:txBody>
          <a:bodyPr vert="horz" lIns="91440" tIns="45720" rIns="91440" bIns="45720" rtlCol="0" anchor="t">
            <a:noAutofit/>
          </a:bodyPr>
          <a:lstStyle/>
          <a:p>
            <a:pPr marL="0" indent="0">
              <a:lnSpc>
                <a:spcPct val="100000"/>
              </a:lnSpc>
              <a:buNone/>
            </a:pPr>
            <a:r>
              <a:rPr lang="fr-CA" sz="1800" b="1">
                <a:solidFill>
                  <a:srgbClr val="404040"/>
                </a:solidFill>
                <a:latin typeface="Raleway Medium"/>
              </a:rPr>
              <a:t>Selon les données les plus récentes dont nous disposons, de nombreuses familles québécoises étaient exposées à des facteurs de risque liés à la maltraitance, et ce bien avant la pandémie : </a:t>
            </a:r>
          </a:p>
        </p:txBody>
      </p:sp>
      <p:pic>
        <p:nvPicPr>
          <p:cNvPr id="6" name="Picture 5" descr="Diagram&#10;&#10;Description automatically generated with medium confidence">
            <a:extLst>
              <a:ext uri="{FF2B5EF4-FFF2-40B4-BE49-F238E27FC236}">
                <a16:creationId xmlns:a16="http://schemas.microsoft.com/office/drawing/2014/main" id="{C2A7DEE0-FF33-E542-9AA6-23FAEA4204C3}"/>
              </a:ext>
            </a:extLst>
          </p:cNvPr>
          <p:cNvPicPr>
            <a:picLocks noChangeAspect="1"/>
          </p:cNvPicPr>
          <p:nvPr/>
        </p:nvPicPr>
        <p:blipFill>
          <a:blip r:embed="rId3"/>
          <a:stretch>
            <a:fillRect/>
          </a:stretch>
        </p:blipFill>
        <p:spPr>
          <a:xfrm>
            <a:off x="1533350" y="1748571"/>
            <a:ext cx="2600970" cy="4351339"/>
          </a:xfrm>
          <a:prstGeom prst="rect">
            <a:avLst/>
          </a:prstGeom>
        </p:spPr>
      </p:pic>
      <p:grpSp>
        <p:nvGrpSpPr>
          <p:cNvPr id="7" name="Group 6">
            <a:extLst>
              <a:ext uri="{FF2B5EF4-FFF2-40B4-BE49-F238E27FC236}">
                <a16:creationId xmlns:a16="http://schemas.microsoft.com/office/drawing/2014/main" id="{F64FB21C-A5B1-D84E-86EB-663AEEB45A68}"/>
              </a:ext>
            </a:extLst>
          </p:cNvPr>
          <p:cNvGrpSpPr/>
          <p:nvPr/>
        </p:nvGrpSpPr>
        <p:grpSpPr>
          <a:xfrm>
            <a:off x="1618646" y="6226413"/>
            <a:ext cx="8936465" cy="411645"/>
            <a:chOff x="1618646" y="6226413"/>
            <a:chExt cx="8936465" cy="411645"/>
          </a:xfrm>
        </p:grpSpPr>
        <p:pic>
          <p:nvPicPr>
            <p:cNvPr id="8" name="Picture 7">
              <a:extLst>
                <a:ext uri="{FF2B5EF4-FFF2-40B4-BE49-F238E27FC236}">
                  <a16:creationId xmlns:a16="http://schemas.microsoft.com/office/drawing/2014/main" id="{73B104B2-9A2E-F640-8A13-8322FAFB1144}"/>
                </a:ext>
              </a:extLst>
            </p:cNvPr>
            <p:cNvPicPr>
              <a:picLocks noChangeAspect="1"/>
            </p:cNvPicPr>
            <p:nvPr/>
          </p:nvPicPr>
          <p:blipFill>
            <a:blip r:embed="rId4"/>
            <a:stretch>
              <a:fillRect/>
            </a:stretch>
          </p:blipFill>
          <p:spPr>
            <a:xfrm>
              <a:off x="9161755" y="6226413"/>
              <a:ext cx="1393356" cy="348339"/>
            </a:xfrm>
            <a:prstGeom prst="rect">
              <a:avLst/>
            </a:prstGeom>
          </p:spPr>
        </p:pic>
        <p:sp>
          <p:nvSpPr>
            <p:cNvPr id="9" name="TextBox 8">
              <a:extLst>
                <a:ext uri="{FF2B5EF4-FFF2-40B4-BE49-F238E27FC236}">
                  <a16:creationId xmlns:a16="http://schemas.microsoft.com/office/drawing/2014/main" id="{5D0E2E61-4C1C-7848-A940-E37C547224E1}"/>
                </a:ext>
              </a:extLst>
            </p:cNvPr>
            <p:cNvSpPr txBox="1"/>
            <p:nvPr/>
          </p:nvSpPr>
          <p:spPr>
            <a:xfrm>
              <a:off x="1618646" y="6391837"/>
              <a:ext cx="43885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prstClr val="black"/>
                  </a:solidFill>
                  <a:effectLst/>
                  <a:uLnTx/>
                  <a:uFillTx/>
                  <a:latin typeface="Raleway" panose="020B0503030101060003" pitchFamily="34" charset="77"/>
                  <a:ea typeface="+mn-ea"/>
                  <a:cs typeface="Raavi" panose="020B0604020202020204" pitchFamily="34" charset="0"/>
                </a:rPr>
                <a:t>© Fondation Lucie et André Chagnon</a:t>
              </a:r>
            </a:p>
          </p:txBody>
        </p:sp>
      </p:grpSp>
      <p:sp>
        <p:nvSpPr>
          <p:cNvPr id="10" name="TextBox 9">
            <a:extLst>
              <a:ext uri="{FF2B5EF4-FFF2-40B4-BE49-F238E27FC236}">
                <a16:creationId xmlns:a16="http://schemas.microsoft.com/office/drawing/2014/main" id="{C2822822-00E0-D34D-B7AE-017492649140}"/>
              </a:ext>
            </a:extLst>
          </p:cNvPr>
          <p:cNvSpPr txBox="1"/>
          <p:nvPr/>
        </p:nvSpPr>
        <p:spPr>
          <a:xfrm>
            <a:off x="4457555" y="1526765"/>
            <a:ext cx="5493037" cy="521681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600"/>
              </a:spcAft>
              <a:buClr>
                <a:srgbClr val="DB4140"/>
              </a:buClr>
              <a:buSzTx/>
              <a:buFont typeface="Arial" panose="020B0604020202020204" pitchFamily="34" charset="0"/>
              <a:buChar char="•"/>
              <a:tabLst/>
              <a:defRPr/>
            </a:pP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39,2 %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des mères et </a:t>
            </a: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23,4 %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des pères de tout-petits présentaient un niveau de stress élevé lié </a:t>
            </a:r>
            <a:b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b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à la conciliation des obligations familiales </a:t>
            </a:r>
            <a:b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b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et extrafamiliales en 2018.</a:t>
            </a:r>
          </a:p>
          <a:p>
            <a:pPr marL="285750" marR="0" lvl="0" indent="-285750" algn="l" defTabSz="914400" rtl="0" eaLnBrk="1" fontAlgn="auto" latinLnBrk="0" hangingPunct="1">
              <a:lnSpc>
                <a:spcPct val="100000"/>
              </a:lnSpc>
              <a:spcBef>
                <a:spcPts val="600"/>
              </a:spcBef>
              <a:spcAft>
                <a:spcPts val="600"/>
              </a:spcAft>
              <a:buClr>
                <a:srgbClr val="DB4140"/>
              </a:buClr>
              <a:buSzTx/>
              <a:buFont typeface="Arial" panose="020B0604020202020204" pitchFamily="34" charset="0"/>
              <a:buChar char="•"/>
              <a:tabLst/>
              <a:defRPr/>
            </a:pP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13,1 %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des enfants québécois âgés de 0 à 5 ans </a:t>
            </a:r>
            <a:b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b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vivent dans une famille à faible revenu.</a:t>
            </a:r>
          </a:p>
          <a:p>
            <a:pPr marL="285750" marR="0" lvl="0" indent="-285750" algn="l" defTabSz="914400" rtl="0" eaLnBrk="1" fontAlgn="auto" latinLnBrk="0" hangingPunct="1">
              <a:lnSpc>
                <a:spcPct val="100000"/>
              </a:lnSpc>
              <a:spcBef>
                <a:spcPts val="600"/>
              </a:spcBef>
              <a:spcAft>
                <a:spcPts val="600"/>
              </a:spcAft>
              <a:buClr>
                <a:srgbClr val="DB4140"/>
              </a:buClr>
              <a:buSzTx/>
              <a:buFont typeface="Arial" panose="020B0604020202020204" pitchFamily="34" charset="0"/>
              <a:buChar char="•"/>
              <a:tabLst/>
              <a:defRPr/>
            </a:pP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11 %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des mères et </a:t>
            </a: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6,6 %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 des pères de tout-petits présentent des symptômes dépressifs modérés </a:t>
            </a:r>
            <a:b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b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à graves.</a:t>
            </a:r>
          </a:p>
          <a:p>
            <a:pPr marL="285750" marR="0" lvl="0" indent="-285750" algn="l" defTabSz="914400" rtl="0" eaLnBrk="1" fontAlgn="auto" latinLnBrk="0" hangingPunct="1">
              <a:lnSpc>
                <a:spcPct val="100000"/>
              </a:lnSpc>
              <a:spcBef>
                <a:spcPts val="600"/>
              </a:spcBef>
              <a:spcAft>
                <a:spcPts val="600"/>
              </a:spcAft>
              <a:buClr>
                <a:srgbClr val="DB4140"/>
              </a:buClr>
              <a:buSzTx/>
              <a:buFont typeface="Arial" panose="020B0604020202020204" pitchFamily="34" charset="0"/>
              <a:buChar char="•"/>
              <a:tabLst/>
              <a:defRPr/>
            </a:pP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4,3 %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des mères et </a:t>
            </a:r>
            <a:r>
              <a:rPr kumimoji="0" lang="fr-CA" sz="1600" b="1" i="0" u="none" strike="noStrike" kern="1200" cap="none" spc="0" normalizeH="0" baseline="0" noProof="0">
                <a:ln>
                  <a:noFill/>
                </a:ln>
                <a:solidFill>
                  <a:srgbClr val="404040"/>
                </a:solidFill>
                <a:effectLst/>
                <a:uLnTx/>
                <a:uFillTx/>
                <a:latin typeface="Raleway ExtraBold" panose="020B0503030101060003" pitchFamily="34" charset="77"/>
                <a:ea typeface="+mn-ea"/>
                <a:cs typeface="+mn-cs"/>
              </a:rPr>
              <a:t>13,2 %</a:t>
            </a: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 des pères de tout-petits </a:t>
            </a:r>
            <a:b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br>
            <a:r>
              <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rPr>
              <a:t>ont une consommation à risque d’alcool.</a:t>
            </a:r>
          </a:p>
          <a:p>
            <a:pPr marL="0" marR="0" lvl="0" indent="0" algn="l" defTabSz="914400" rtl="0" eaLnBrk="1" fontAlgn="auto" latinLnBrk="0" hangingPunct="1">
              <a:lnSpc>
                <a:spcPct val="100000"/>
              </a:lnSpc>
              <a:spcBef>
                <a:spcPts val="600"/>
              </a:spcBef>
              <a:spcAft>
                <a:spcPts val="600"/>
              </a:spcAft>
              <a:buClr>
                <a:srgbClr val="DB4140"/>
              </a:buClr>
              <a:buSzTx/>
              <a:buFontTx/>
              <a:buNone/>
              <a:tabLst/>
              <a:defRPr/>
            </a:pPr>
            <a:endParaRPr kumimoji="0" lang="fr-CA" sz="1600" b="0" i="0" u="none" strike="noStrike" kern="1200" cap="none" spc="0" normalizeH="0" baseline="0" noProof="0">
              <a:ln>
                <a:noFill/>
              </a:ln>
              <a:solidFill>
                <a:srgbClr val="404040"/>
              </a:solidFill>
              <a:effectLst/>
              <a:uLnTx/>
              <a:uFillTx/>
              <a:latin typeface="Raleway Medium" panose="020B0503030101060003" pitchFamily="34" charset="77"/>
              <a:ea typeface="+mn-ea"/>
              <a:cs typeface="+mn-cs"/>
            </a:endParaRPr>
          </a:p>
          <a:p>
            <a:pPr marL="0" marR="0" lvl="0" indent="0" algn="l" defTabSz="914400" rtl="0" eaLnBrk="1" fontAlgn="auto" latinLnBrk="0" hangingPunct="1">
              <a:lnSpc>
                <a:spcPct val="100000"/>
              </a:lnSpc>
              <a:spcBef>
                <a:spcPts val="600"/>
              </a:spcBef>
              <a:spcAft>
                <a:spcPts val="600"/>
              </a:spcAft>
              <a:buClr>
                <a:srgbClr val="DB4140"/>
              </a:buClr>
              <a:buSzTx/>
              <a:buFontTx/>
              <a:buNone/>
              <a:tabLst/>
              <a:defRPr/>
            </a:pPr>
            <a:endParaRPr kumimoji="0" lang="fr-CA" sz="1600" b="1" i="0" u="none" strike="noStrike" kern="1200" cap="none" spc="0" normalizeH="0" baseline="0" noProof="0">
              <a:ln>
                <a:noFill/>
              </a:ln>
              <a:solidFill>
                <a:srgbClr val="DB4140"/>
              </a:solidFill>
              <a:effectLst/>
              <a:uLnTx/>
              <a:uFillTx/>
              <a:latin typeface="Raleway Medium"/>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fr-CA" sz="1600" b="1" i="0" u="none" strike="noStrike" kern="1200" cap="none" spc="0" normalizeH="0" baseline="0" noProof="0">
              <a:ln>
                <a:noFill/>
              </a:ln>
              <a:solidFill>
                <a:srgbClr val="DB4140"/>
              </a:solidFill>
              <a:effectLst/>
              <a:uLnTx/>
              <a:uFillTx/>
              <a:latin typeface="Raleway Medium"/>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fr-CA" sz="1600" b="1" i="0" u="none" strike="noStrike" kern="1200" cap="none" spc="0" normalizeH="0" baseline="0" noProof="0">
                <a:ln>
                  <a:noFill/>
                </a:ln>
                <a:solidFill>
                  <a:srgbClr val="DB4140"/>
                </a:solidFill>
                <a:effectLst/>
                <a:uLnTx/>
                <a:uFillTx/>
                <a:latin typeface="Raleway Medium"/>
                <a:ea typeface="+mn-ea"/>
                <a:cs typeface="+mn-cs"/>
              </a:rPr>
              <a:t>(p. 33)</a:t>
            </a:r>
            <a:endParaRPr kumimoji="0" lang="fr-CA" sz="1800" b="0" i="0" u="none" strike="noStrike" kern="1200" cap="none" spc="0" normalizeH="0" baseline="0" noProof="0">
              <a:ln>
                <a:noFill/>
              </a:ln>
              <a:solidFill>
                <a:prstClr val="black"/>
              </a:solidFill>
              <a:effectLst/>
              <a:uLnTx/>
              <a:uFillTx/>
              <a:latin typeface="Ralewa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53D62399-6263-4D31-98CE-C558956D0437}"/>
              </a:ext>
            </a:extLst>
          </p:cNvPr>
          <p:cNvSpPr txBox="1"/>
          <p:nvPr/>
        </p:nvSpPr>
        <p:spPr>
          <a:xfrm>
            <a:off x="4393721" y="5011947"/>
            <a:ext cx="65100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solidFill>
                <a:effectLst/>
                <a:uLnTx/>
                <a:uFillTx/>
                <a:latin typeface="Calibri" panose="020F0502020204030204"/>
                <a:ea typeface="+mn-ea"/>
                <a:cs typeface="Calibri"/>
              </a:rPr>
              <a:t>Les données dont nous disposons indiquent que plusieurs de ces facteurs de risque pourraient avoir été </a:t>
            </a:r>
            <a:r>
              <a:rPr kumimoji="0" lang="fr-CA" sz="1800" b="1" i="0" u="sng" strike="noStrike" kern="1200" cap="none" spc="0" normalizeH="0" baseline="0" noProof="0">
                <a:ln>
                  <a:noFill/>
                </a:ln>
                <a:solidFill>
                  <a:prstClr val="black"/>
                </a:solidFill>
                <a:effectLst/>
                <a:uLnTx/>
                <a:uFillTx/>
                <a:latin typeface="Calibri" panose="020F0502020204030204"/>
                <a:ea typeface="+mn-ea"/>
                <a:cs typeface="Calibri"/>
              </a:rPr>
              <a:t>exacerbés par la pandémie</a:t>
            </a:r>
            <a:r>
              <a:rPr kumimoji="0" lang="fr-CA" sz="1800" b="0" i="0" u="none" strike="noStrike" kern="1200" cap="none" spc="0" normalizeH="0" baseline="0" noProof="0">
                <a:ln>
                  <a:noFill/>
                </a:ln>
                <a:solidFill>
                  <a:prstClr val="black"/>
                </a:solidFill>
                <a:effectLst/>
                <a:uLnTx/>
                <a:uFillTx/>
                <a:latin typeface="Calibri" panose="020F0502020204030204"/>
                <a:ea typeface="+mn-ea"/>
                <a:cs typeface="Calibri"/>
              </a:rPr>
              <a:t> et ses conséquences socioéconomiques.</a:t>
            </a:r>
          </a:p>
        </p:txBody>
      </p:sp>
    </p:spTree>
    <p:extLst>
      <p:ext uri="{BB962C8B-B14F-4D97-AF65-F5344CB8AC3E}">
        <p14:creationId xmlns:p14="http://schemas.microsoft.com/office/powerpoint/2010/main" val="2694144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E91B1-FA16-4F10-BC58-2111D782A9FB}"/>
              </a:ext>
            </a:extLst>
          </p:cNvPr>
          <p:cNvSpPr/>
          <p:nvPr/>
        </p:nvSpPr>
        <p:spPr>
          <a:xfrm>
            <a:off x="340745" y="1515225"/>
            <a:ext cx="11395535" cy="4270074"/>
          </a:xfrm>
          <a:prstGeom prst="rect">
            <a:avLst/>
          </a:prstGeom>
          <a:solidFill>
            <a:schemeClr val="tx2"/>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CF9A394-5E26-4750-8C40-0236FAB11535}"/>
              </a:ext>
            </a:extLst>
          </p:cNvPr>
          <p:cNvSpPr>
            <a:spLocks noGrp="1"/>
          </p:cNvSpPr>
          <p:nvPr>
            <p:ph type="title"/>
          </p:nvPr>
        </p:nvSpPr>
        <p:spPr>
          <a:xfrm>
            <a:off x="838200" y="189662"/>
            <a:ext cx="10515600" cy="1325563"/>
          </a:xfrm>
        </p:spPr>
        <p:txBody>
          <a:bodyPr>
            <a:normAutofit/>
          </a:bodyPr>
          <a:lstStyle/>
          <a:p>
            <a:r>
              <a:rPr lang="fr-CA" sz="3600">
                <a:latin typeface="RALEWAY EXTRABOLD" panose="020B0003030101060003" pitchFamily="34" charset="0"/>
                <a:ea typeface="+mn-ea"/>
                <a:cs typeface="+mn-cs"/>
              </a:rPr>
              <a:t>Il est possible de prévenir la maltraitance</a:t>
            </a:r>
          </a:p>
        </p:txBody>
      </p:sp>
      <p:sp>
        <p:nvSpPr>
          <p:cNvPr id="3" name="Espace réservé du contenu 2">
            <a:extLst>
              <a:ext uri="{FF2B5EF4-FFF2-40B4-BE49-F238E27FC236}">
                <a16:creationId xmlns:a16="http://schemas.microsoft.com/office/drawing/2014/main" id="{899D002A-100A-43BE-A765-A31B88CD5FE2}"/>
              </a:ext>
            </a:extLst>
          </p:cNvPr>
          <p:cNvSpPr>
            <a:spLocks noGrp="1"/>
          </p:cNvSpPr>
          <p:nvPr>
            <p:ph idx="1"/>
          </p:nvPr>
        </p:nvSpPr>
        <p:spPr>
          <a:xfrm>
            <a:off x="838200" y="1690688"/>
            <a:ext cx="10515600" cy="4351338"/>
          </a:xfrm>
        </p:spPr>
        <p:txBody>
          <a:bodyPr vert="horz" lIns="91440" tIns="45720" rIns="91440" bIns="45720" rtlCol="0" anchor="t">
            <a:normAutofit/>
          </a:bodyPr>
          <a:lstStyle/>
          <a:p>
            <a:pPr marL="0" indent="0">
              <a:buNone/>
            </a:pPr>
            <a:r>
              <a:rPr lang="fr-CA">
                <a:solidFill>
                  <a:schemeClr val="bg1"/>
                </a:solidFill>
                <a:cs typeface="Calibri" panose="020F0502020204030204"/>
              </a:rPr>
              <a:t>Plus les facteurs de risque s'accumulent au sein des familles, plus les situations de maltraitance sont susceptibles de se produire.</a:t>
            </a:r>
          </a:p>
          <a:p>
            <a:pPr marL="0" indent="0">
              <a:buNone/>
            </a:pPr>
            <a:r>
              <a:rPr lang="fr-CA">
                <a:solidFill>
                  <a:schemeClr val="bg1"/>
                </a:solidFill>
                <a:cs typeface="Calibri" panose="020F0502020204030204"/>
              </a:rPr>
              <a:t>Il est donc possible de prévenir les situations de maltraitance en mettant en place des mesures qui feront diminuer la pression au sein des familles.</a:t>
            </a:r>
          </a:p>
          <a:p>
            <a:pPr marL="0" indent="0">
              <a:buNone/>
            </a:pPr>
            <a:r>
              <a:rPr lang="fr-CA">
                <a:solidFill>
                  <a:schemeClr val="bg1"/>
                </a:solidFill>
                <a:cs typeface="Calibri" panose="020F0502020204030204"/>
              </a:rPr>
              <a:t>Les politiques publiques peuvent donc contribuer à diminuer le risque de maltraitance au sein des familles, en agissant sur les facteurs de risque.</a:t>
            </a:r>
          </a:p>
        </p:txBody>
      </p:sp>
    </p:spTree>
    <p:extLst>
      <p:ext uri="{BB962C8B-B14F-4D97-AF65-F5344CB8AC3E}">
        <p14:creationId xmlns:p14="http://schemas.microsoft.com/office/powerpoint/2010/main" val="2075897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2B49D4-6DB3-434C-AD80-82656E2CC407}"/>
              </a:ext>
            </a:extLst>
          </p:cNvPr>
          <p:cNvGrpSpPr/>
          <p:nvPr/>
        </p:nvGrpSpPr>
        <p:grpSpPr>
          <a:xfrm>
            <a:off x="1618646" y="6226413"/>
            <a:ext cx="8936465" cy="411645"/>
            <a:chOff x="1618646" y="6226413"/>
            <a:chExt cx="8936465" cy="411645"/>
          </a:xfrm>
        </p:grpSpPr>
        <p:pic>
          <p:nvPicPr>
            <p:cNvPr id="7" name="Picture 6">
              <a:extLst>
                <a:ext uri="{FF2B5EF4-FFF2-40B4-BE49-F238E27FC236}">
                  <a16:creationId xmlns:a16="http://schemas.microsoft.com/office/drawing/2014/main" id="{ADED7D67-0742-FC40-B51E-380E49BE23D8}"/>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8" name="TextBox 7">
              <a:extLst>
                <a:ext uri="{FF2B5EF4-FFF2-40B4-BE49-F238E27FC236}">
                  <a16:creationId xmlns:a16="http://schemas.microsoft.com/office/drawing/2014/main" id="{0355688F-BF5C-CE43-9E58-3C7DCD73799F}"/>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pic>
        <p:nvPicPr>
          <p:cNvPr id="13" name="Picture 12">
            <a:extLst>
              <a:ext uri="{FF2B5EF4-FFF2-40B4-BE49-F238E27FC236}">
                <a16:creationId xmlns:a16="http://schemas.microsoft.com/office/drawing/2014/main" id="{C1542E3B-5BBB-B34E-96A9-A66B825BE7E3}"/>
              </a:ext>
            </a:extLst>
          </p:cNvPr>
          <p:cNvPicPr>
            <a:picLocks noChangeAspect="1"/>
          </p:cNvPicPr>
          <p:nvPr/>
        </p:nvPicPr>
        <p:blipFill>
          <a:blip r:embed="rId4"/>
          <a:srcRect/>
          <a:stretch/>
        </p:blipFill>
        <p:spPr>
          <a:xfrm>
            <a:off x="1831009" y="1546120"/>
            <a:ext cx="8352419" cy="4854462"/>
          </a:xfrm>
          <a:prstGeom prst="rect">
            <a:avLst/>
          </a:prstGeom>
        </p:spPr>
      </p:pic>
      <p:sp>
        <p:nvSpPr>
          <p:cNvPr id="19" name="Title 1">
            <a:extLst>
              <a:ext uri="{FF2B5EF4-FFF2-40B4-BE49-F238E27FC236}">
                <a16:creationId xmlns:a16="http://schemas.microsoft.com/office/drawing/2014/main" id="{07C50F2B-C3DF-CF47-A239-1C4458AC9F52}"/>
              </a:ext>
            </a:extLst>
          </p:cNvPr>
          <p:cNvSpPr>
            <a:spLocks noGrp="1"/>
          </p:cNvSpPr>
          <p:nvPr>
            <p:ph type="title"/>
          </p:nvPr>
        </p:nvSpPr>
        <p:spPr>
          <a:xfrm>
            <a:off x="375136" y="394726"/>
            <a:ext cx="11610105" cy="1311186"/>
          </a:xfrm>
        </p:spPr>
        <p:txBody>
          <a:bodyPr>
            <a:noAutofit/>
          </a:bodyPr>
          <a:lstStyle/>
          <a:p>
            <a:r>
              <a:rPr lang="fr-CA" sz="2400">
                <a:latin typeface="RALEWAY EXTRABOLD" panose="020B0003030101060003" pitchFamily="34" charset="0"/>
                <a:ea typeface="+mn-ea"/>
                <a:cs typeface="+mn-cs"/>
              </a:rPr>
              <a:t>Il est plus que jamais essentiel que nos politiques soient non seulement maintenues, mais mises en œuvre de façon optimale et adaptées aux nouvelles réalités.</a:t>
            </a:r>
          </a:p>
        </p:txBody>
      </p:sp>
    </p:spTree>
    <p:extLst>
      <p:ext uri="{BB962C8B-B14F-4D97-AF65-F5344CB8AC3E}">
        <p14:creationId xmlns:p14="http://schemas.microsoft.com/office/powerpoint/2010/main" val="336767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C6DC02-89DA-9042-8CCF-5B0D4ABE3AEB}"/>
              </a:ext>
            </a:extLst>
          </p:cNvPr>
          <p:cNvPicPr>
            <a:picLocks noChangeAspect="1"/>
          </p:cNvPicPr>
          <p:nvPr/>
        </p:nvPicPr>
        <p:blipFill>
          <a:blip r:embed="rId2"/>
          <a:stretch>
            <a:fillRect/>
          </a:stretch>
        </p:blipFill>
        <p:spPr>
          <a:xfrm>
            <a:off x="9723120" y="5540916"/>
            <a:ext cx="1996440" cy="770983"/>
          </a:xfrm>
          <a:prstGeom prst="rect">
            <a:avLst/>
          </a:prstGeom>
        </p:spPr>
      </p:pic>
      <p:grpSp>
        <p:nvGrpSpPr>
          <p:cNvPr id="5" name="Group 4">
            <a:extLst>
              <a:ext uri="{FF2B5EF4-FFF2-40B4-BE49-F238E27FC236}">
                <a16:creationId xmlns:a16="http://schemas.microsoft.com/office/drawing/2014/main" id="{199B658D-C353-2647-8224-5470941E40F5}"/>
              </a:ext>
            </a:extLst>
          </p:cNvPr>
          <p:cNvGrpSpPr/>
          <p:nvPr/>
        </p:nvGrpSpPr>
        <p:grpSpPr>
          <a:xfrm>
            <a:off x="0" y="1960880"/>
            <a:ext cx="12192000" cy="3070902"/>
            <a:chOff x="0" y="2052320"/>
            <a:chExt cx="12192000" cy="3070902"/>
          </a:xfrm>
        </p:grpSpPr>
        <p:sp>
          <p:nvSpPr>
            <p:cNvPr id="6" name="TextBox 5">
              <a:extLst>
                <a:ext uri="{FF2B5EF4-FFF2-40B4-BE49-F238E27FC236}">
                  <a16:creationId xmlns:a16="http://schemas.microsoft.com/office/drawing/2014/main" id="{4C4CF6E7-9ED1-5342-88EB-DB319C8A174B}"/>
                </a:ext>
              </a:extLst>
            </p:cNvPr>
            <p:cNvSpPr txBox="1"/>
            <p:nvPr/>
          </p:nvSpPr>
          <p:spPr>
            <a:xfrm>
              <a:off x="0" y="4646168"/>
              <a:ext cx="12192000" cy="477054"/>
            </a:xfrm>
            <a:prstGeom prst="rect">
              <a:avLst/>
            </a:prstGeom>
            <a:noFill/>
          </p:spPr>
          <p:txBody>
            <a:bodyPr wrap="square" rtlCol="0">
              <a:spAutoFit/>
            </a:bodyPr>
            <a:lstStyle/>
            <a:p>
              <a:pPr algn="ctr"/>
              <a:r>
                <a:rPr lang="en-US" sz="2500">
                  <a:latin typeface="Raleway" panose="020B0503030101060003" pitchFamily="34" charset="77"/>
                </a:rPr>
                <a:t>VEILLER POUR ÉVEILLER</a:t>
              </a:r>
            </a:p>
          </p:txBody>
        </p:sp>
        <p:sp>
          <p:nvSpPr>
            <p:cNvPr id="7" name="Oval 6">
              <a:extLst>
                <a:ext uri="{FF2B5EF4-FFF2-40B4-BE49-F238E27FC236}">
                  <a16:creationId xmlns:a16="http://schemas.microsoft.com/office/drawing/2014/main" id="{4809C0F5-78E6-FA4D-B576-ACF1E6FC222D}"/>
                </a:ext>
              </a:extLst>
            </p:cNvPr>
            <p:cNvSpPr/>
            <p:nvPr/>
          </p:nvSpPr>
          <p:spPr>
            <a:xfrm>
              <a:off x="6004560" y="4046220"/>
              <a:ext cx="182880" cy="182880"/>
            </a:xfrm>
            <a:prstGeom prst="ellipse">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E8312A1-93A5-BE4A-ADE9-7497426A3C93}"/>
                </a:ext>
              </a:extLst>
            </p:cNvPr>
            <p:cNvPicPr>
              <a:picLocks noChangeAspect="1"/>
            </p:cNvPicPr>
            <p:nvPr/>
          </p:nvPicPr>
          <p:blipFill>
            <a:blip r:embed="rId3"/>
            <a:stretch>
              <a:fillRect/>
            </a:stretch>
          </p:blipFill>
          <p:spPr>
            <a:xfrm>
              <a:off x="3088640" y="2052320"/>
              <a:ext cx="6014720" cy="1503680"/>
            </a:xfrm>
            <a:prstGeom prst="rect">
              <a:avLst/>
            </a:prstGeom>
          </p:spPr>
        </p:pic>
      </p:grpSp>
    </p:spTree>
    <p:extLst>
      <p:ext uri="{BB962C8B-B14F-4D97-AF65-F5344CB8AC3E}">
        <p14:creationId xmlns:p14="http://schemas.microsoft.com/office/powerpoint/2010/main" val="368558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7D2C8">
            <a:alpha val="5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A5621-FB1A-2841-BAD4-1A5CEA37444E}"/>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5" name="TextBox 4">
            <a:extLst>
              <a:ext uri="{FF2B5EF4-FFF2-40B4-BE49-F238E27FC236}">
                <a16:creationId xmlns:a16="http://schemas.microsoft.com/office/drawing/2014/main" id="{F63198DE-EF5A-E845-BA2F-37B675C20511}"/>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sp>
        <p:nvSpPr>
          <p:cNvPr id="9" name="Title 1">
            <a:extLst>
              <a:ext uri="{FF2B5EF4-FFF2-40B4-BE49-F238E27FC236}">
                <a16:creationId xmlns:a16="http://schemas.microsoft.com/office/drawing/2014/main" id="{295785D2-60DA-664F-B21D-F2AEFF042816}"/>
              </a:ext>
            </a:extLst>
          </p:cNvPr>
          <p:cNvSpPr>
            <a:spLocks noGrp="1"/>
          </p:cNvSpPr>
          <p:nvPr>
            <p:ph type="title"/>
          </p:nvPr>
        </p:nvSpPr>
        <p:spPr>
          <a:xfrm>
            <a:off x="1597626" y="123079"/>
            <a:ext cx="9735154" cy="1325563"/>
          </a:xfrm>
        </p:spPr>
        <p:txBody>
          <a:bodyPr>
            <a:normAutofit/>
          </a:bodyPr>
          <a:lstStyle/>
          <a:p>
            <a:r>
              <a:rPr lang="fr-CA" sz="3600" b="1">
                <a:solidFill>
                  <a:srgbClr val="404040"/>
                </a:solidFill>
                <a:latin typeface="Raleway" panose="020B0003030101060003" pitchFamily="34" charset="0"/>
              </a:rPr>
              <a:t>Définition</a:t>
            </a:r>
          </a:p>
        </p:txBody>
      </p:sp>
      <p:sp>
        <p:nvSpPr>
          <p:cNvPr id="10" name="Content Placeholder 2">
            <a:extLst>
              <a:ext uri="{FF2B5EF4-FFF2-40B4-BE49-F238E27FC236}">
                <a16:creationId xmlns:a16="http://schemas.microsoft.com/office/drawing/2014/main" id="{BB509ADA-76E0-F348-BF60-D02B91D908F4}"/>
              </a:ext>
            </a:extLst>
          </p:cNvPr>
          <p:cNvSpPr>
            <a:spLocks noGrp="1"/>
          </p:cNvSpPr>
          <p:nvPr>
            <p:ph idx="1"/>
          </p:nvPr>
        </p:nvSpPr>
        <p:spPr>
          <a:xfrm>
            <a:off x="1618646" y="1462556"/>
            <a:ext cx="9485959" cy="2665693"/>
          </a:xfrm>
        </p:spPr>
        <p:txBody>
          <a:bodyPr>
            <a:normAutofit lnSpcReduction="10000"/>
          </a:bodyPr>
          <a:lstStyle/>
          <a:p>
            <a:pPr marL="0" indent="0">
              <a:lnSpc>
                <a:spcPct val="100000"/>
              </a:lnSpc>
              <a:buNone/>
            </a:pPr>
            <a:r>
              <a:rPr lang="fr-CA" sz="3800" b="1">
                <a:solidFill>
                  <a:srgbClr val="CD4C47"/>
                </a:solidFill>
                <a:latin typeface="Raleway" panose="020B0003030101060003" pitchFamily="34" charset="0"/>
              </a:rPr>
              <a:t>«</a:t>
            </a:r>
            <a:r>
              <a:rPr lang="fr-CA" sz="3800" b="1" spc="-300">
                <a:solidFill>
                  <a:srgbClr val="CD4C47"/>
                </a:solidFill>
                <a:latin typeface="Raleway" panose="020B0003030101060003" pitchFamily="34" charset="0"/>
              </a:rPr>
              <a:t> </a:t>
            </a:r>
            <a:r>
              <a:rPr lang="fr-CA" sz="3800" b="1">
                <a:solidFill>
                  <a:srgbClr val="CD4C47"/>
                </a:solidFill>
                <a:latin typeface="Raleway" panose="020B0003030101060003" pitchFamily="34" charset="0"/>
              </a:rPr>
              <a:t>Action stratégique menée par </a:t>
            </a:r>
            <a:br>
              <a:rPr lang="fr-CA" sz="3800" b="1">
                <a:solidFill>
                  <a:srgbClr val="CD4C47"/>
                </a:solidFill>
                <a:latin typeface="Raleway" panose="020B0003030101060003" pitchFamily="34" charset="0"/>
              </a:rPr>
            </a:br>
            <a:r>
              <a:rPr lang="fr-CA" sz="3800" b="1">
                <a:solidFill>
                  <a:srgbClr val="CD4C47"/>
                </a:solidFill>
                <a:latin typeface="Raleway" panose="020B0003030101060003" pitchFamily="34" charset="0"/>
              </a:rPr>
              <a:t>une autorité publique afin d’atténuer </a:t>
            </a:r>
            <a:br>
              <a:rPr lang="fr-CA" sz="3800" b="1">
                <a:solidFill>
                  <a:srgbClr val="CD4C47"/>
                </a:solidFill>
                <a:latin typeface="Raleway" panose="020B0003030101060003" pitchFamily="34" charset="0"/>
              </a:rPr>
            </a:br>
            <a:r>
              <a:rPr lang="fr-CA" sz="3800" b="1">
                <a:solidFill>
                  <a:srgbClr val="CD4C47"/>
                </a:solidFill>
                <a:latin typeface="Raleway" panose="020B0003030101060003" pitchFamily="34" charset="0"/>
              </a:rPr>
              <a:t>ou de favoriser certains phénomènes </a:t>
            </a:r>
            <a:br>
              <a:rPr lang="fr-CA" sz="3800" b="1">
                <a:solidFill>
                  <a:srgbClr val="CD4C47"/>
                </a:solidFill>
                <a:latin typeface="Raleway" panose="020B0003030101060003" pitchFamily="34" charset="0"/>
              </a:rPr>
            </a:br>
            <a:r>
              <a:rPr lang="fr-CA" sz="3800" b="1">
                <a:solidFill>
                  <a:srgbClr val="CD4C47"/>
                </a:solidFill>
                <a:latin typeface="Raleway" panose="020B0003030101060003" pitchFamily="34" charset="0"/>
              </a:rPr>
              <a:t>se manifestant dans la population.</a:t>
            </a:r>
            <a:r>
              <a:rPr lang="fr-CA" sz="3800" b="1" spc="-300">
                <a:solidFill>
                  <a:srgbClr val="CD4C47"/>
                </a:solidFill>
                <a:latin typeface="Raleway" panose="020B0003030101060003" pitchFamily="34" charset="0"/>
              </a:rPr>
              <a:t> </a:t>
            </a:r>
            <a:r>
              <a:rPr lang="fr-CA" sz="3800" b="1">
                <a:solidFill>
                  <a:srgbClr val="CD4C47"/>
                </a:solidFill>
                <a:latin typeface="Raleway" panose="020B0003030101060003" pitchFamily="34" charset="0"/>
              </a:rPr>
              <a:t>»</a:t>
            </a:r>
          </a:p>
          <a:p>
            <a:pPr marL="0" indent="0">
              <a:lnSpc>
                <a:spcPct val="100000"/>
              </a:lnSpc>
              <a:buNone/>
            </a:pPr>
            <a:r>
              <a:rPr lang="fr-CA" sz="1600" b="1">
                <a:solidFill>
                  <a:srgbClr val="404040"/>
                </a:solidFill>
                <a:latin typeface="Raleway" panose="020B0003030101060003" pitchFamily="34" charset="0"/>
              </a:rPr>
              <a:t>- Centre de collaboration nationale sur les politiques publiques et la santé</a:t>
            </a:r>
          </a:p>
        </p:txBody>
      </p:sp>
      <p:sp>
        <p:nvSpPr>
          <p:cNvPr id="12" name="Rectangle 11">
            <a:extLst>
              <a:ext uri="{FF2B5EF4-FFF2-40B4-BE49-F238E27FC236}">
                <a16:creationId xmlns:a16="http://schemas.microsoft.com/office/drawing/2014/main" id="{2952F4D6-2215-D247-AC66-B3D906721174}"/>
              </a:ext>
            </a:extLst>
          </p:cNvPr>
          <p:cNvSpPr/>
          <p:nvPr/>
        </p:nvSpPr>
        <p:spPr>
          <a:xfrm>
            <a:off x="1618646" y="4390483"/>
            <a:ext cx="8936464" cy="1107996"/>
          </a:xfrm>
          <a:prstGeom prst="rect">
            <a:avLst/>
          </a:prstGeom>
        </p:spPr>
        <p:txBody>
          <a:bodyPr wrap="square">
            <a:spAutoFit/>
          </a:bodyPr>
          <a:lstStyle/>
          <a:p>
            <a:r>
              <a:rPr lang="fr-CA" sz="2200">
                <a:solidFill>
                  <a:srgbClr val="404040"/>
                </a:solidFill>
                <a:latin typeface="Raleway Medium" panose="020B0003030101060003" pitchFamily="34" charset="0"/>
              </a:rPr>
              <a:t>En d’autres termes, les politiques publiques sont des mesures mises en place par les gouvernements afin d’améliorer la qualité de vie des gens.</a:t>
            </a:r>
          </a:p>
        </p:txBody>
      </p:sp>
    </p:spTree>
    <p:extLst>
      <p:ext uri="{BB962C8B-B14F-4D97-AF65-F5344CB8AC3E}">
        <p14:creationId xmlns:p14="http://schemas.microsoft.com/office/powerpoint/2010/main" val="1671986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216DA-F3C3-124E-B64E-25E3D76CCEF9}"/>
              </a:ext>
            </a:extLst>
          </p:cNvPr>
          <p:cNvPicPr>
            <a:picLocks noChangeAspect="1"/>
          </p:cNvPicPr>
          <p:nvPr/>
        </p:nvPicPr>
        <p:blipFill rotWithShape="1">
          <a:blip r:embed="rId2"/>
          <a:srcRect l="51888" t="625" r="12073" b="41176"/>
          <a:stretch/>
        </p:blipFill>
        <p:spPr>
          <a:xfrm flipH="1">
            <a:off x="5710009" y="0"/>
            <a:ext cx="6481989" cy="6866877"/>
          </a:xfrm>
          <a:prstGeom prst="rect">
            <a:avLst/>
          </a:prstGeom>
        </p:spPr>
      </p:pic>
      <p:grpSp>
        <p:nvGrpSpPr>
          <p:cNvPr id="5" name="Group 4">
            <a:extLst>
              <a:ext uri="{FF2B5EF4-FFF2-40B4-BE49-F238E27FC236}">
                <a16:creationId xmlns:a16="http://schemas.microsoft.com/office/drawing/2014/main" id="{8073C2A1-0100-2348-A8D5-48EA84AD01F7}"/>
              </a:ext>
            </a:extLst>
          </p:cNvPr>
          <p:cNvGrpSpPr/>
          <p:nvPr/>
        </p:nvGrpSpPr>
        <p:grpSpPr>
          <a:xfrm>
            <a:off x="0" y="0"/>
            <a:ext cx="6196147" cy="6866877"/>
            <a:chOff x="-953084" y="86626"/>
            <a:chExt cx="6196147" cy="6866877"/>
          </a:xfrm>
        </p:grpSpPr>
        <p:sp>
          <p:nvSpPr>
            <p:cNvPr id="6" name="Rectangle 5">
              <a:extLst>
                <a:ext uri="{FF2B5EF4-FFF2-40B4-BE49-F238E27FC236}">
                  <a16:creationId xmlns:a16="http://schemas.microsoft.com/office/drawing/2014/main" id="{105098D2-375F-0942-832B-138A54DC7DE4}"/>
                </a:ext>
              </a:extLst>
            </p:cNvPr>
            <p:cNvSpPr/>
            <p:nvPr/>
          </p:nvSpPr>
          <p:spPr>
            <a:xfrm>
              <a:off x="-953084" y="86626"/>
              <a:ext cx="5784727" cy="6866877"/>
            </a:xfrm>
            <a:prstGeom prst="rect">
              <a:avLst/>
            </a:prstGeom>
            <a:solidFill>
              <a:srgbClr val="CD4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E73E24E3-D5CB-2947-A369-9B314EB1C889}"/>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98B88DC-EF06-B54E-9A34-DD709C5A8BE8}"/>
              </a:ext>
            </a:extLst>
          </p:cNvPr>
          <p:cNvSpPr txBox="1"/>
          <p:nvPr/>
        </p:nvSpPr>
        <p:spPr>
          <a:xfrm>
            <a:off x="-2" y="2674978"/>
            <a:ext cx="5784727" cy="1200329"/>
          </a:xfrm>
          <a:prstGeom prst="rect">
            <a:avLst/>
          </a:prstGeom>
          <a:noFill/>
        </p:spPr>
        <p:txBody>
          <a:bodyPr wrap="square" rtlCol="0">
            <a:spAutoFit/>
          </a:bodyPr>
          <a:lstStyle/>
          <a:p>
            <a:pPr algn="ctr"/>
            <a:r>
              <a:rPr lang="fr-CA" sz="3600">
                <a:solidFill>
                  <a:schemeClr val="bg1"/>
                </a:solidFill>
                <a:latin typeface="RALEWAY EXTRABOLD" panose="020B0003030101060003" pitchFamily="34" charset="0"/>
              </a:rPr>
              <a:t>SURVOL </a:t>
            </a:r>
            <a:br>
              <a:rPr lang="fr-CA" sz="3600">
                <a:solidFill>
                  <a:schemeClr val="bg1"/>
                </a:solidFill>
                <a:latin typeface="RALEWAY EXTRABOLD" panose="020B0003030101060003" pitchFamily="34" charset="0"/>
              </a:rPr>
            </a:br>
            <a:r>
              <a:rPr lang="fr-CA" sz="3600">
                <a:solidFill>
                  <a:schemeClr val="bg1"/>
                </a:solidFill>
                <a:latin typeface="RALEWAY EXTRABOLD" panose="020B0003030101060003" pitchFamily="34" charset="0"/>
              </a:rPr>
              <a:t>DU PORTRAIT</a:t>
            </a:r>
          </a:p>
        </p:txBody>
      </p:sp>
    </p:spTree>
    <p:extLst>
      <p:ext uri="{BB962C8B-B14F-4D97-AF65-F5344CB8AC3E}">
        <p14:creationId xmlns:p14="http://schemas.microsoft.com/office/powerpoint/2010/main" val="1314586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BC7D44-B0BD-ED42-8502-6C662C42A677}"/>
              </a:ext>
            </a:extLst>
          </p:cNvPr>
          <p:cNvSpPr>
            <a:spLocks noGrp="1"/>
          </p:cNvSpPr>
          <p:nvPr>
            <p:ph type="title"/>
          </p:nvPr>
        </p:nvSpPr>
        <p:spPr>
          <a:xfrm>
            <a:off x="1597626" y="365125"/>
            <a:ext cx="9735154" cy="1325563"/>
          </a:xfrm>
        </p:spPr>
        <p:txBody>
          <a:bodyPr>
            <a:normAutofit/>
          </a:bodyPr>
          <a:lstStyle/>
          <a:p>
            <a:r>
              <a:rPr lang="fr-CA" sz="3600" b="1">
                <a:solidFill>
                  <a:srgbClr val="404040"/>
                </a:solidFill>
                <a:latin typeface="Raleway" panose="020B0003030101060003" pitchFamily="34" charset="0"/>
              </a:rPr>
              <a:t>Quels sont les différents </a:t>
            </a:r>
            <a:br>
              <a:rPr lang="fr-CA" sz="3600" b="1">
                <a:solidFill>
                  <a:srgbClr val="404040"/>
                </a:solidFill>
                <a:latin typeface="Raleway" panose="020B0003030101060003" pitchFamily="34" charset="0"/>
              </a:rPr>
            </a:br>
            <a:r>
              <a:rPr lang="fr-CA" sz="3600" b="1">
                <a:solidFill>
                  <a:srgbClr val="404040"/>
                </a:solidFill>
                <a:latin typeface="Raleway" panose="020B0003030101060003" pitchFamily="34" charset="0"/>
              </a:rPr>
              <a:t>types de politiques publiques</a:t>
            </a:r>
            <a:r>
              <a:rPr lang="fr-CA" sz="3600" b="1" spc="-300">
                <a:solidFill>
                  <a:srgbClr val="404040"/>
                </a:solidFill>
                <a:latin typeface="Raleway" panose="020B0003030101060003" pitchFamily="34" charset="0"/>
              </a:rPr>
              <a:t> </a:t>
            </a:r>
            <a:r>
              <a:rPr lang="fr-CA" sz="3600" b="1">
                <a:solidFill>
                  <a:srgbClr val="404040"/>
                </a:solidFill>
                <a:latin typeface="Raleway" panose="020B0003030101060003" pitchFamily="34" charset="0"/>
              </a:rPr>
              <a:t>?</a:t>
            </a:r>
          </a:p>
        </p:txBody>
      </p:sp>
      <p:sp>
        <p:nvSpPr>
          <p:cNvPr id="7" name="Rectangle 6">
            <a:extLst>
              <a:ext uri="{FF2B5EF4-FFF2-40B4-BE49-F238E27FC236}">
                <a16:creationId xmlns:a16="http://schemas.microsoft.com/office/drawing/2014/main" id="{B26DECA8-45C1-EE4C-8C3C-E0974D2995B5}"/>
              </a:ext>
            </a:extLst>
          </p:cNvPr>
          <p:cNvSpPr/>
          <p:nvPr/>
        </p:nvSpPr>
        <p:spPr>
          <a:xfrm>
            <a:off x="1618646" y="1822093"/>
            <a:ext cx="8936464" cy="646331"/>
          </a:xfrm>
          <a:prstGeom prst="rect">
            <a:avLst/>
          </a:prstGeom>
        </p:spPr>
        <p:txBody>
          <a:bodyPr wrap="square">
            <a:spAutoFit/>
          </a:bodyPr>
          <a:lstStyle/>
          <a:p>
            <a:r>
              <a:rPr lang="fr-CA">
                <a:solidFill>
                  <a:srgbClr val="404040"/>
                </a:solidFill>
                <a:latin typeface="Raleway Medium" panose="020B0003030101060003" pitchFamily="34" charset="0"/>
              </a:rPr>
              <a:t>Plusieurs mesures peuvent être considérées comme des «</a:t>
            </a:r>
            <a:r>
              <a:rPr lang="fr-CA" spc="-300">
                <a:solidFill>
                  <a:srgbClr val="404040"/>
                </a:solidFill>
                <a:latin typeface="Raleway Medium" panose="020B0003030101060003" pitchFamily="34" charset="0"/>
              </a:rPr>
              <a:t> </a:t>
            </a:r>
            <a:r>
              <a:rPr lang="fr-CA">
                <a:solidFill>
                  <a:srgbClr val="404040"/>
                </a:solidFill>
                <a:latin typeface="Raleway Medium" panose="020B0003030101060003" pitchFamily="34" charset="0"/>
              </a:rPr>
              <a:t>politiques publiques », </a:t>
            </a:r>
            <a:br>
              <a:rPr lang="fr-CA">
                <a:solidFill>
                  <a:srgbClr val="404040"/>
                </a:solidFill>
                <a:latin typeface="Raleway Medium" panose="020B0003030101060003" pitchFamily="34" charset="0"/>
              </a:rPr>
            </a:br>
            <a:r>
              <a:rPr lang="fr-CA">
                <a:solidFill>
                  <a:srgbClr val="404040"/>
                </a:solidFill>
                <a:latin typeface="Raleway Medium" panose="020B0003030101060003" pitchFamily="34" charset="0"/>
              </a:rPr>
              <a:t>lorsque cette expression est entendue au sens large : </a:t>
            </a:r>
          </a:p>
        </p:txBody>
      </p:sp>
      <p:pic>
        <p:nvPicPr>
          <p:cNvPr id="9" name="Picture 8" descr="Icon&#10;&#10;Description automatically generated">
            <a:extLst>
              <a:ext uri="{FF2B5EF4-FFF2-40B4-BE49-F238E27FC236}">
                <a16:creationId xmlns:a16="http://schemas.microsoft.com/office/drawing/2014/main" id="{6554DC6D-8E0C-2440-903A-D2714DD977EB}"/>
              </a:ext>
            </a:extLst>
          </p:cNvPr>
          <p:cNvPicPr>
            <a:picLocks noChangeAspect="1"/>
          </p:cNvPicPr>
          <p:nvPr/>
        </p:nvPicPr>
        <p:blipFill>
          <a:blip r:embed="rId3"/>
          <a:stretch>
            <a:fillRect/>
          </a:stretch>
        </p:blipFill>
        <p:spPr>
          <a:xfrm>
            <a:off x="6692155" y="3856302"/>
            <a:ext cx="914400" cy="914400"/>
          </a:xfrm>
          <a:prstGeom prst="rect">
            <a:avLst/>
          </a:prstGeom>
        </p:spPr>
      </p:pic>
      <p:pic>
        <p:nvPicPr>
          <p:cNvPr id="11" name="Picture 10" descr="Logo, icon&#10;&#10;Description automatically generated">
            <a:extLst>
              <a:ext uri="{FF2B5EF4-FFF2-40B4-BE49-F238E27FC236}">
                <a16:creationId xmlns:a16="http://schemas.microsoft.com/office/drawing/2014/main" id="{3DB59DF6-4CA0-A24F-AEB3-3DCA7BE7542B}"/>
              </a:ext>
            </a:extLst>
          </p:cNvPr>
          <p:cNvPicPr>
            <a:picLocks noChangeAspect="1"/>
          </p:cNvPicPr>
          <p:nvPr/>
        </p:nvPicPr>
        <p:blipFill>
          <a:blip r:embed="rId4"/>
          <a:stretch>
            <a:fillRect/>
          </a:stretch>
        </p:blipFill>
        <p:spPr>
          <a:xfrm>
            <a:off x="6692155" y="2618894"/>
            <a:ext cx="914400" cy="914400"/>
          </a:xfrm>
          <a:prstGeom prst="rect">
            <a:avLst/>
          </a:prstGeom>
        </p:spPr>
      </p:pic>
      <p:pic>
        <p:nvPicPr>
          <p:cNvPr id="13" name="Picture 12" descr="Icon&#10;&#10;Description automatically generated">
            <a:extLst>
              <a:ext uri="{FF2B5EF4-FFF2-40B4-BE49-F238E27FC236}">
                <a16:creationId xmlns:a16="http://schemas.microsoft.com/office/drawing/2014/main" id="{E1674778-9ADA-794A-9857-F602A4C3C862}"/>
              </a:ext>
            </a:extLst>
          </p:cNvPr>
          <p:cNvPicPr>
            <a:picLocks noChangeAspect="1"/>
          </p:cNvPicPr>
          <p:nvPr/>
        </p:nvPicPr>
        <p:blipFill>
          <a:blip r:embed="rId5"/>
          <a:stretch>
            <a:fillRect/>
          </a:stretch>
        </p:blipFill>
        <p:spPr>
          <a:xfrm>
            <a:off x="1647897" y="2618894"/>
            <a:ext cx="914400" cy="914400"/>
          </a:xfrm>
          <a:prstGeom prst="rect">
            <a:avLst/>
          </a:prstGeom>
        </p:spPr>
      </p:pic>
      <p:pic>
        <p:nvPicPr>
          <p:cNvPr id="15" name="Picture 14" descr="Icon&#10;&#10;Description automatically generated">
            <a:extLst>
              <a:ext uri="{FF2B5EF4-FFF2-40B4-BE49-F238E27FC236}">
                <a16:creationId xmlns:a16="http://schemas.microsoft.com/office/drawing/2014/main" id="{BF927ADB-4823-A34B-9619-C7133BBBCF86}"/>
              </a:ext>
            </a:extLst>
          </p:cNvPr>
          <p:cNvPicPr>
            <a:picLocks noChangeAspect="1"/>
          </p:cNvPicPr>
          <p:nvPr/>
        </p:nvPicPr>
        <p:blipFill>
          <a:blip r:embed="rId6"/>
          <a:stretch>
            <a:fillRect/>
          </a:stretch>
        </p:blipFill>
        <p:spPr>
          <a:xfrm>
            <a:off x="1618646" y="3856303"/>
            <a:ext cx="914400" cy="914400"/>
          </a:xfrm>
          <a:prstGeom prst="rect">
            <a:avLst/>
          </a:prstGeom>
        </p:spPr>
      </p:pic>
      <p:pic>
        <p:nvPicPr>
          <p:cNvPr id="17" name="Picture 16" descr="Icon&#10;&#10;Description automatically generated">
            <a:extLst>
              <a:ext uri="{FF2B5EF4-FFF2-40B4-BE49-F238E27FC236}">
                <a16:creationId xmlns:a16="http://schemas.microsoft.com/office/drawing/2014/main" id="{4F2294AF-C621-F242-9846-2B3F34A634C3}"/>
              </a:ext>
            </a:extLst>
          </p:cNvPr>
          <p:cNvPicPr>
            <a:picLocks noChangeAspect="1"/>
          </p:cNvPicPr>
          <p:nvPr/>
        </p:nvPicPr>
        <p:blipFill>
          <a:blip r:embed="rId7"/>
          <a:stretch>
            <a:fillRect/>
          </a:stretch>
        </p:blipFill>
        <p:spPr>
          <a:xfrm>
            <a:off x="1618646" y="5067540"/>
            <a:ext cx="914400" cy="914400"/>
          </a:xfrm>
          <a:prstGeom prst="rect">
            <a:avLst/>
          </a:prstGeom>
        </p:spPr>
      </p:pic>
      <p:sp>
        <p:nvSpPr>
          <p:cNvPr id="18" name="TextBox 17">
            <a:extLst>
              <a:ext uri="{FF2B5EF4-FFF2-40B4-BE49-F238E27FC236}">
                <a16:creationId xmlns:a16="http://schemas.microsoft.com/office/drawing/2014/main" id="{3753B319-3EE4-B240-BA98-436F5BB37A6A}"/>
              </a:ext>
            </a:extLst>
          </p:cNvPr>
          <p:cNvSpPr txBox="1"/>
          <p:nvPr/>
        </p:nvSpPr>
        <p:spPr>
          <a:xfrm>
            <a:off x="2810434" y="2618894"/>
            <a:ext cx="3388659" cy="1107996"/>
          </a:xfrm>
          <a:prstGeom prst="rect">
            <a:avLst/>
          </a:prstGeom>
          <a:noFill/>
        </p:spPr>
        <p:txBody>
          <a:bodyPr wrap="square" rtlCol="0">
            <a:spAutoFit/>
          </a:bodyPr>
          <a:lstStyle/>
          <a:p>
            <a:r>
              <a:rPr lang="fr-CA" sz="1600" b="1">
                <a:solidFill>
                  <a:srgbClr val="404040"/>
                </a:solidFill>
                <a:latin typeface="Raleway" panose="020B0003030101060003" pitchFamily="34" charset="0"/>
              </a:rPr>
              <a:t>Une loi ou un règlement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(Règlement sur les services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de garde éducatifs à l’enfance)</a:t>
            </a:r>
          </a:p>
          <a:p>
            <a:endParaRPr lang="fr-CA"/>
          </a:p>
        </p:txBody>
      </p:sp>
      <p:sp>
        <p:nvSpPr>
          <p:cNvPr id="19" name="TextBox 18">
            <a:extLst>
              <a:ext uri="{FF2B5EF4-FFF2-40B4-BE49-F238E27FC236}">
                <a16:creationId xmlns:a16="http://schemas.microsoft.com/office/drawing/2014/main" id="{7B97D87D-28D4-B044-8172-B6E9AA5E64C2}"/>
              </a:ext>
            </a:extLst>
          </p:cNvPr>
          <p:cNvSpPr txBox="1"/>
          <p:nvPr/>
        </p:nvSpPr>
        <p:spPr>
          <a:xfrm>
            <a:off x="2810434" y="3856302"/>
            <a:ext cx="3697942" cy="830997"/>
          </a:xfrm>
          <a:prstGeom prst="rect">
            <a:avLst/>
          </a:prstGeom>
          <a:noFill/>
        </p:spPr>
        <p:txBody>
          <a:bodyPr wrap="square" rtlCol="0">
            <a:spAutoFit/>
          </a:bodyPr>
          <a:lstStyle/>
          <a:p>
            <a:r>
              <a:rPr lang="fr-CA" sz="1600" b="1">
                <a:solidFill>
                  <a:srgbClr val="404040"/>
                </a:solidFill>
                <a:latin typeface="Raleway" panose="020B0003030101060003" pitchFamily="34" charset="0"/>
              </a:rPr>
              <a:t>Des mesures fiscales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(Allocation canadienne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pour enfants)</a:t>
            </a:r>
          </a:p>
        </p:txBody>
      </p:sp>
      <p:sp>
        <p:nvSpPr>
          <p:cNvPr id="20" name="TextBox 19">
            <a:extLst>
              <a:ext uri="{FF2B5EF4-FFF2-40B4-BE49-F238E27FC236}">
                <a16:creationId xmlns:a16="http://schemas.microsoft.com/office/drawing/2014/main" id="{7FC45E30-4A78-6D4B-A8EF-11896C368C46}"/>
              </a:ext>
            </a:extLst>
          </p:cNvPr>
          <p:cNvSpPr txBox="1"/>
          <p:nvPr/>
        </p:nvSpPr>
        <p:spPr>
          <a:xfrm>
            <a:off x="2810434" y="5083070"/>
            <a:ext cx="3697942" cy="830997"/>
          </a:xfrm>
          <a:prstGeom prst="rect">
            <a:avLst/>
          </a:prstGeom>
          <a:noFill/>
        </p:spPr>
        <p:txBody>
          <a:bodyPr wrap="square" rtlCol="0">
            <a:spAutoFit/>
          </a:bodyPr>
          <a:lstStyle/>
          <a:p>
            <a:r>
              <a:rPr lang="fr-CA" sz="1600" b="1">
                <a:solidFill>
                  <a:srgbClr val="404040"/>
                </a:solidFill>
                <a:latin typeface="Raleway" panose="020B0003030101060003" pitchFamily="34" charset="0"/>
              </a:rPr>
              <a:t>Un programme de services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(Réseau des services de garde éducatifs à l’enfance)</a:t>
            </a:r>
          </a:p>
        </p:txBody>
      </p:sp>
      <p:sp>
        <p:nvSpPr>
          <p:cNvPr id="21" name="TextBox 20">
            <a:extLst>
              <a:ext uri="{FF2B5EF4-FFF2-40B4-BE49-F238E27FC236}">
                <a16:creationId xmlns:a16="http://schemas.microsoft.com/office/drawing/2014/main" id="{C7424BBE-B2F7-C84E-981F-FA0C64DD3EF1}"/>
              </a:ext>
            </a:extLst>
          </p:cNvPr>
          <p:cNvSpPr txBox="1"/>
          <p:nvPr/>
        </p:nvSpPr>
        <p:spPr>
          <a:xfrm>
            <a:off x="7803775" y="2616371"/>
            <a:ext cx="3388659" cy="830997"/>
          </a:xfrm>
          <a:prstGeom prst="rect">
            <a:avLst/>
          </a:prstGeom>
          <a:noFill/>
        </p:spPr>
        <p:txBody>
          <a:bodyPr wrap="square" rtlCol="0">
            <a:spAutoFit/>
          </a:bodyPr>
          <a:lstStyle/>
          <a:p>
            <a:r>
              <a:rPr lang="fr-CA" sz="1600" b="1">
                <a:solidFill>
                  <a:srgbClr val="404040"/>
                </a:solidFill>
                <a:latin typeface="Raleway" panose="020B0003030101060003" pitchFamily="34" charset="0"/>
              </a:rPr>
              <a:t>Un régime public d’assurance collective </a:t>
            </a:r>
            <a:r>
              <a:rPr lang="fr-CA" sz="1600">
                <a:solidFill>
                  <a:srgbClr val="404040"/>
                </a:solidFill>
                <a:latin typeface="Raleway Medium" panose="020B0003030101060003" pitchFamily="34" charset="0"/>
              </a:rPr>
              <a:t>(Régime québécois d’assurance parentale)</a:t>
            </a:r>
          </a:p>
        </p:txBody>
      </p:sp>
      <p:sp>
        <p:nvSpPr>
          <p:cNvPr id="22" name="TextBox 21">
            <a:extLst>
              <a:ext uri="{FF2B5EF4-FFF2-40B4-BE49-F238E27FC236}">
                <a16:creationId xmlns:a16="http://schemas.microsoft.com/office/drawing/2014/main" id="{9536A00A-66E8-7142-B13A-AE5CBFF44B5D}"/>
              </a:ext>
            </a:extLst>
          </p:cNvPr>
          <p:cNvSpPr txBox="1"/>
          <p:nvPr/>
        </p:nvSpPr>
        <p:spPr>
          <a:xfrm>
            <a:off x="7835152" y="3856302"/>
            <a:ext cx="3388659" cy="830997"/>
          </a:xfrm>
          <a:prstGeom prst="rect">
            <a:avLst/>
          </a:prstGeom>
          <a:noFill/>
        </p:spPr>
        <p:txBody>
          <a:bodyPr wrap="square" rtlCol="0">
            <a:spAutoFit/>
          </a:bodyPr>
          <a:lstStyle/>
          <a:p>
            <a:r>
              <a:rPr lang="fr-CA" sz="1600" b="1">
                <a:solidFill>
                  <a:srgbClr val="404040"/>
                </a:solidFill>
                <a:latin typeface="Raleway" panose="020B0003030101060003" pitchFamily="34" charset="0"/>
              </a:rPr>
              <a:t>Un programme d’aide </a:t>
            </a:r>
            <a:br>
              <a:rPr lang="fr-CA" sz="1600" b="1">
                <a:solidFill>
                  <a:srgbClr val="404040"/>
                </a:solidFill>
                <a:latin typeface="Raleway" panose="020B0003030101060003" pitchFamily="34" charset="0"/>
              </a:rPr>
            </a:br>
            <a:r>
              <a:rPr lang="fr-CA" sz="1600" b="1">
                <a:solidFill>
                  <a:srgbClr val="404040"/>
                </a:solidFill>
                <a:latin typeface="Raleway" panose="020B0003030101060003" pitchFamily="34" charset="0"/>
              </a:rPr>
              <a:t>financière </a:t>
            </a:r>
            <a:r>
              <a:rPr lang="fr-CA" sz="1600">
                <a:solidFill>
                  <a:srgbClr val="404040"/>
                </a:solidFill>
                <a:latin typeface="Raleway Medium" panose="020B0003030101060003" pitchFamily="34" charset="0"/>
              </a:rPr>
              <a:t>(Supplément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pour enfant handicapé)</a:t>
            </a:r>
          </a:p>
        </p:txBody>
      </p:sp>
      <p:grpSp>
        <p:nvGrpSpPr>
          <p:cNvPr id="25" name="Group 24">
            <a:extLst>
              <a:ext uri="{FF2B5EF4-FFF2-40B4-BE49-F238E27FC236}">
                <a16:creationId xmlns:a16="http://schemas.microsoft.com/office/drawing/2014/main" id="{EF9350EC-4A23-AD41-9AA0-5532D31ECA6E}"/>
              </a:ext>
            </a:extLst>
          </p:cNvPr>
          <p:cNvGrpSpPr/>
          <p:nvPr/>
        </p:nvGrpSpPr>
        <p:grpSpPr>
          <a:xfrm>
            <a:off x="1618646" y="6226413"/>
            <a:ext cx="8936465" cy="411645"/>
            <a:chOff x="1618646" y="6226413"/>
            <a:chExt cx="8936465" cy="411645"/>
          </a:xfrm>
        </p:grpSpPr>
        <p:pic>
          <p:nvPicPr>
            <p:cNvPr id="23" name="Picture 22">
              <a:extLst>
                <a:ext uri="{FF2B5EF4-FFF2-40B4-BE49-F238E27FC236}">
                  <a16:creationId xmlns:a16="http://schemas.microsoft.com/office/drawing/2014/main" id="{66AB5977-ACFE-8342-AC55-1A633CBD94A8}"/>
                </a:ext>
              </a:extLst>
            </p:cNvPr>
            <p:cNvPicPr>
              <a:picLocks noChangeAspect="1"/>
            </p:cNvPicPr>
            <p:nvPr/>
          </p:nvPicPr>
          <p:blipFill>
            <a:blip r:embed="rId8"/>
            <a:stretch>
              <a:fillRect/>
            </a:stretch>
          </p:blipFill>
          <p:spPr>
            <a:xfrm>
              <a:off x="9161755" y="6226413"/>
              <a:ext cx="1393356" cy="348339"/>
            </a:xfrm>
            <a:prstGeom prst="rect">
              <a:avLst/>
            </a:prstGeom>
          </p:spPr>
        </p:pic>
        <p:sp>
          <p:nvSpPr>
            <p:cNvPr id="24" name="TextBox 23">
              <a:extLst>
                <a:ext uri="{FF2B5EF4-FFF2-40B4-BE49-F238E27FC236}">
                  <a16:creationId xmlns:a16="http://schemas.microsoft.com/office/drawing/2014/main" id="{0F3CB834-3641-C742-A639-021083F7A838}"/>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1571357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D4C47"/>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D658052-2DB8-744C-B4D5-A1A6EAD94666}"/>
              </a:ext>
            </a:extLst>
          </p:cNvPr>
          <p:cNvSpPr>
            <a:spLocks noGrp="1"/>
          </p:cNvSpPr>
          <p:nvPr>
            <p:ph idx="1"/>
          </p:nvPr>
        </p:nvSpPr>
        <p:spPr>
          <a:xfrm>
            <a:off x="1499773" y="444535"/>
            <a:ext cx="10022542" cy="967187"/>
          </a:xfrm>
        </p:spPr>
        <p:txBody>
          <a:bodyPr>
            <a:noAutofit/>
          </a:bodyPr>
          <a:lstStyle/>
          <a:p>
            <a:pPr marL="0" indent="0">
              <a:buNone/>
            </a:pPr>
            <a:r>
              <a:rPr lang="fr-CA" b="1">
                <a:solidFill>
                  <a:schemeClr val="bg1"/>
                </a:solidFill>
                <a:latin typeface="Raleway" panose="020B0003030101060003" pitchFamily="34" charset="0"/>
              </a:rPr>
              <a:t>14 thématiques </a:t>
            </a:r>
            <a:r>
              <a:rPr lang="fr-CA" b="1">
                <a:solidFill>
                  <a:srgbClr val="404040"/>
                </a:solidFill>
                <a:latin typeface="Raleway" panose="020B0003030101060003" pitchFamily="34" charset="0"/>
              </a:rPr>
              <a:t>sélectionnées par un comité conseil formé d’experts du secteur de la petite enfance</a:t>
            </a:r>
          </a:p>
        </p:txBody>
      </p:sp>
      <p:sp>
        <p:nvSpPr>
          <p:cNvPr id="7" name="TextBox 6">
            <a:extLst>
              <a:ext uri="{FF2B5EF4-FFF2-40B4-BE49-F238E27FC236}">
                <a16:creationId xmlns:a16="http://schemas.microsoft.com/office/drawing/2014/main" id="{31148E16-FF84-C645-9FB5-EA36A361ED65}"/>
              </a:ext>
            </a:extLst>
          </p:cNvPr>
          <p:cNvSpPr txBox="1"/>
          <p:nvPr/>
        </p:nvSpPr>
        <p:spPr>
          <a:xfrm>
            <a:off x="1529134" y="1692286"/>
            <a:ext cx="4698227" cy="4278094"/>
          </a:xfrm>
          <a:prstGeom prst="rect">
            <a:avLst/>
          </a:prstGeom>
          <a:noFill/>
        </p:spPr>
        <p:txBody>
          <a:bodyPr wrap="square" lIns="91440" tIns="45720" rIns="91440" bIns="45720" rtlCol="0" anchor="t">
            <a:spAutoFit/>
          </a:bodyPr>
          <a:lstStyle/>
          <a:p>
            <a:pPr>
              <a:spcBef>
                <a:spcPts val="600"/>
              </a:spcBef>
              <a:spcAft>
                <a:spcPts val="600"/>
              </a:spcAft>
            </a:pPr>
            <a:r>
              <a:rPr lang="fr-CA" sz="1400" b="1">
                <a:solidFill>
                  <a:schemeClr val="bg1"/>
                </a:solidFill>
                <a:latin typeface="Raleway" panose="020B0003030101060003" pitchFamily="34" charset="0"/>
              </a:rPr>
              <a:t>L’accès aux services périnataux </a:t>
            </a:r>
            <a:r>
              <a:rPr lang="fr-CA" sz="1400" b="1">
                <a:solidFill>
                  <a:srgbClr val="EEA9A0"/>
                </a:solidFill>
                <a:latin typeface="Raleway" panose="020B0003030101060003" pitchFamily="34" charset="0"/>
              </a:rPr>
              <a:t>(p.37) </a:t>
            </a:r>
          </a:p>
          <a:p>
            <a:pPr>
              <a:spcBef>
                <a:spcPts val="600"/>
              </a:spcBef>
              <a:spcAft>
                <a:spcPts val="600"/>
              </a:spcAft>
            </a:pPr>
            <a:r>
              <a:rPr lang="fr-CA" sz="1400" b="1">
                <a:solidFill>
                  <a:schemeClr val="bg1"/>
                </a:solidFill>
                <a:latin typeface="Raleway" panose="020B0003030101060003" pitchFamily="34" charset="0"/>
              </a:rPr>
              <a:t>Le dépistage des difficultés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de développement </a:t>
            </a:r>
            <a:r>
              <a:rPr lang="fr-CA" sz="1400" b="1">
                <a:solidFill>
                  <a:srgbClr val="EEA9A0"/>
                </a:solidFill>
                <a:latin typeface="Raleway" panose="020B0003030101060003" pitchFamily="34" charset="0"/>
              </a:rPr>
              <a:t>(p.51) </a:t>
            </a:r>
          </a:p>
          <a:p>
            <a:pPr>
              <a:spcBef>
                <a:spcPts val="600"/>
              </a:spcBef>
              <a:spcAft>
                <a:spcPts val="600"/>
              </a:spcAft>
            </a:pPr>
            <a:r>
              <a:rPr lang="fr-CA" sz="1400" b="1">
                <a:solidFill>
                  <a:schemeClr val="bg1"/>
                </a:solidFill>
                <a:latin typeface="Raleway" panose="020B0003030101060003" pitchFamily="34" charset="0"/>
              </a:rPr>
              <a:t>L’accès à un suivi médical </a:t>
            </a:r>
            <a:r>
              <a:rPr lang="fr-CA" sz="1400" b="1">
                <a:solidFill>
                  <a:srgbClr val="EEA9A0"/>
                </a:solidFill>
                <a:latin typeface="Raleway" panose="020B0003030101060003" pitchFamily="34" charset="0"/>
              </a:rPr>
              <a:t>(p.61) </a:t>
            </a:r>
          </a:p>
          <a:p>
            <a:pPr>
              <a:spcBef>
                <a:spcPts val="600"/>
              </a:spcBef>
              <a:spcAft>
                <a:spcPts val="600"/>
              </a:spcAft>
            </a:pPr>
            <a:r>
              <a:rPr lang="fr-CA" sz="1400" b="1">
                <a:solidFill>
                  <a:schemeClr val="bg1"/>
                </a:solidFill>
                <a:latin typeface="Raleway" panose="020B0003030101060003" pitchFamily="34" charset="0"/>
              </a:rPr>
              <a:t>L’utilisation des services de soins dentaires </a:t>
            </a:r>
            <a:r>
              <a:rPr lang="fr-CA" sz="1400" b="1">
                <a:solidFill>
                  <a:srgbClr val="EEA9A0"/>
                </a:solidFill>
                <a:latin typeface="Raleway" panose="020B0003030101060003" pitchFamily="34" charset="0"/>
              </a:rPr>
              <a:t>(p.71) </a:t>
            </a:r>
          </a:p>
          <a:p>
            <a:pPr>
              <a:spcBef>
                <a:spcPts val="600"/>
              </a:spcBef>
              <a:spcAft>
                <a:spcPts val="600"/>
              </a:spcAft>
            </a:pPr>
            <a:r>
              <a:rPr lang="fr-CA" sz="1400" b="1">
                <a:solidFill>
                  <a:schemeClr val="bg1"/>
                </a:solidFill>
                <a:latin typeface="Raleway" panose="020B0003030101060003" pitchFamily="34" charset="0"/>
              </a:rPr>
              <a:t>L’accès à des services de santé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et à des services sociaux </a:t>
            </a:r>
            <a:r>
              <a:rPr lang="fr-CA" sz="1400" b="1">
                <a:solidFill>
                  <a:srgbClr val="EEA9A0"/>
                </a:solidFill>
                <a:latin typeface="Raleway" panose="020B0003030101060003" pitchFamily="34" charset="0"/>
              </a:rPr>
              <a:t>(p.79) </a:t>
            </a:r>
          </a:p>
          <a:p>
            <a:pPr>
              <a:spcBef>
                <a:spcPts val="600"/>
              </a:spcBef>
              <a:spcAft>
                <a:spcPts val="600"/>
              </a:spcAft>
            </a:pPr>
            <a:r>
              <a:rPr lang="fr-CA" sz="1400" b="1">
                <a:solidFill>
                  <a:schemeClr val="bg1"/>
                </a:solidFill>
                <a:latin typeface="Raleway" panose="020B0003030101060003" pitchFamily="34" charset="0"/>
              </a:rPr>
              <a:t>L’accès à des services éducatifs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à l’enfance de qualité </a:t>
            </a:r>
            <a:r>
              <a:rPr lang="fr-CA" sz="1400" b="1">
                <a:solidFill>
                  <a:srgbClr val="EEA9A0"/>
                </a:solidFill>
                <a:latin typeface="Raleway" panose="020B0003030101060003" pitchFamily="34" charset="0"/>
              </a:rPr>
              <a:t>(p.89) </a:t>
            </a:r>
          </a:p>
          <a:p>
            <a:pPr>
              <a:spcBef>
                <a:spcPts val="600"/>
              </a:spcBef>
              <a:spcAft>
                <a:spcPts val="600"/>
              </a:spcAft>
            </a:pPr>
            <a:r>
              <a:rPr lang="fr-CA" sz="1400" b="1">
                <a:solidFill>
                  <a:schemeClr val="bg1"/>
                </a:solidFill>
                <a:latin typeface="Raleway" panose="020B0003030101060003" pitchFamily="34" charset="0"/>
              </a:rPr>
              <a:t>La sécurité alimentaire des tout-petits </a:t>
            </a:r>
            <a:r>
              <a:rPr lang="fr-CA" sz="1400" b="1">
                <a:solidFill>
                  <a:srgbClr val="EEA9A0"/>
                </a:solidFill>
                <a:latin typeface="Raleway" panose="020B0003030101060003" pitchFamily="34" charset="0"/>
              </a:rPr>
              <a:t>(p.103) </a:t>
            </a:r>
          </a:p>
          <a:p>
            <a:pPr>
              <a:spcBef>
                <a:spcPts val="600"/>
              </a:spcBef>
              <a:spcAft>
                <a:spcPts val="600"/>
              </a:spcAft>
            </a:pPr>
            <a:r>
              <a:rPr lang="fr-CA" sz="1400" b="1">
                <a:solidFill>
                  <a:schemeClr val="bg1"/>
                </a:solidFill>
                <a:latin typeface="Raleway" panose="020B0003030101060003" pitchFamily="34" charset="0"/>
              </a:rPr>
              <a:t>L’accès à un logement abordable et adéquat</a:t>
            </a:r>
            <a:r>
              <a:rPr lang="fr-CA" sz="1400" b="1">
                <a:solidFill>
                  <a:srgbClr val="E37363"/>
                </a:solidFill>
                <a:latin typeface="Raleway" panose="020B0003030101060003" pitchFamily="34" charset="0"/>
              </a:rPr>
              <a:t> </a:t>
            </a:r>
            <a:r>
              <a:rPr lang="fr-CA" sz="1400" b="1">
                <a:solidFill>
                  <a:srgbClr val="EEA9A0"/>
                </a:solidFill>
                <a:latin typeface="Raleway" panose="020B0003030101060003" pitchFamily="34" charset="0"/>
              </a:rPr>
              <a:t>(p.113) </a:t>
            </a:r>
          </a:p>
          <a:p>
            <a:pPr>
              <a:spcBef>
                <a:spcPts val="600"/>
              </a:spcBef>
              <a:spcAft>
                <a:spcPts val="600"/>
              </a:spcAft>
            </a:pPr>
            <a:r>
              <a:rPr lang="fr-CA" sz="1400" b="1">
                <a:solidFill>
                  <a:schemeClr val="bg1"/>
                </a:solidFill>
                <a:latin typeface="Raleway"/>
              </a:rPr>
              <a:t>Le revenu des familles</a:t>
            </a:r>
            <a:r>
              <a:rPr lang="fr-CA" sz="1400" b="1">
                <a:solidFill>
                  <a:srgbClr val="E37363"/>
                </a:solidFill>
                <a:latin typeface="Raleway"/>
              </a:rPr>
              <a:t> </a:t>
            </a:r>
            <a:r>
              <a:rPr lang="fr-CA" sz="1400" b="1">
                <a:solidFill>
                  <a:srgbClr val="EEA9A0"/>
                </a:solidFill>
                <a:latin typeface="Raleway"/>
              </a:rPr>
              <a:t>(p.125) </a:t>
            </a:r>
            <a:endParaRPr lang="fr-CA" sz="1400" b="1">
              <a:solidFill>
                <a:srgbClr val="EEA9A0"/>
              </a:solidFill>
              <a:latin typeface="Raleway" panose="020B0003030101060003" pitchFamily="34" charset="0"/>
            </a:endParaRPr>
          </a:p>
          <a:p>
            <a:pPr>
              <a:spcBef>
                <a:spcPts val="600"/>
              </a:spcBef>
              <a:spcAft>
                <a:spcPts val="600"/>
              </a:spcAft>
            </a:pPr>
            <a:r>
              <a:rPr lang="fr-CA" sz="1400" b="1">
                <a:solidFill>
                  <a:schemeClr val="bg1"/>
                </a:solidFill>
                <a:latin typeface="Raleway" panose="020B0003030101060003" pitchFamily="34" charset="0"/>
              </a:rPr>
              <a:t>La conciliation famille-travail-études</a:t>
            </a:r>
            <a:r>
              <a:rPr lang="fr-CA" sz="1400" b="1">
                <a:solidFill>
                  <a:srgbClr val="E37363"/>
                </a:solidFill>
                <a:latin typeface="Raleway" panose="020B0003030101060003" pitchFamily="34" charset="0"/>
              </a:rPr>
              <a:t> </a:t>
            </a:r>
            <a:r>
              <a:rPr lang="fr-CA" sz="1400" b="1">
                <a:solidFill>
                  <a:srgbClr val="EEA9A0"/>
                </a:solidFill>
                <a:latin typeface="Raleway" panose="020B0003030101060003" pitchFamily="34" charset="0"/>
              </a:rPr>
              <a:t>(p.137) </a:t>
            </a:r>
          </a:p>
        </p:txBody>
      </p:sp>
      <p:grpSp>
        <p:nvGrpSpPr>
          <p:cNvPr id="68" name="Group 67">
            <a:extLst>
              <a:ext uri="{FF2B5EF4-FFF2-40B4-BE49-F238E27FC236}">
                <a16:creationId xmlns:a16="http://schemas.microsoft.com/office/drawing/2014/main" id="{AF436243-AA6C-6E47-B864-C6304AC2848D}"/>
              </a:ext>
            </a:extLst>
          </p:cNvPr>
          <p:cNvGrpSpPr/>
          <p:nvPr/>
        </p:nvGrpSpPr>
        <p:grpSpPr>
          <a:xfrm>
            <a:off x="6195324" y="3005142"/>
            <a:ext cx="4358463" cy="2878989"/>
            <a:chOff x="6201712" y="3780764"/>
            <a:chExt cx="4358463" cy="2878989"/>
          </a:xfrm>
        </p:grpSpPr>
        <p:grpSp>
          <p:nvGrpSpPr>
            <p:cNvPr id="60" name="Group 59">
              <a:extLst>
                <a:ext uri="{FF2B5EF4-FFF2-40B4-BE49-F238E27FC236}">
                  <a16:creationId xmlns:a16="http://schemas.microsoft.com/office/drawing/2014/main" id="{06E16B15-695D-8743-99C7-80534EBB13DB}"/>
                </a:ext>
              </a:extLst>
            </p:cNvPr>
            <p:cNvGrpSpPr/>
            <p:nvPr/>
          </p:nvGrpSpPr>
          <p:grpSpPr>
            <a:xfrm>
              <a:off x="6201712" y="3780764"/>
              <a:ext cx="4358463" cy="2844800"/>
              <a:chOff x="6201712" y="3943847"/>
              <a:chExt cx="4358463" cy="2844800"/>
            </a:xfrm>
          </p:grpSpPr>
          <p:sp>
            <p:nvSpPr>
              <p:cNvPr id="15" name="Rectangle 14">
                <a:extLst>
                  <a:ext uri="{FF2B5EF4-FFF2-40B4-BE49-F238E27FC236}">
                    <a16:creationId xmlns:a16="http://schemas.microsoft.com/office/drawing/2014/main" id="{F998B115-E4C5-AA47-A8B0-15FD9819C904}"/>
                  </a:ext>
                </a:extLst>
              </p:cNvPr>
              <p:cNvSpPr/>
              <p:nvPr/>
            </p:nvSpPr>
            <p:spPr>
              <a:xfrm>
                <a:off x="6204134" y="3943847"/>
                <a:ext cx="4356041" cy="598030"/>
              </a:xfrm>
              <a:prstGeom prst="rect">
                <a:avLst/>
              </a:prstGeom>
              <a:solidFill>
                <a:srgbClr val="E373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ECFE0E8-9D2D-F546-AD59-5D73C8071665}"/>
                  </a:ext>
                </a:extLst>
              </p:cNvPr>
              <p:cNvSpPr txBox="1"/>
              <p:nvPr/>
            </p:nvSpPr>
            <p:spPr>
              <a:xfrm>
                <a:off x="6274761" y="4011358"/>
                <a:ext cx="4141883" cy="461665"/>
              </a:xfrm>
              <a:prstGeom prst="rect">
                <a:avLst/>
              </a:prstGeom>
              <a:noFill/>
            </p:spPr>
            <p:txBody>
              <a:bodyPr wrap="square" rtlCol="0">
                <a:spAutoFit/>
              </a:bodyPr>
              <a:lstStyle/>
              <a:p>
                <a:pPr algn="ctr"/>
                <a:r>
                  <a:rPr lang="en-CA" sz="1200" b="1">
                    <a:solidFill>
                      <a:schemeClr val="bg1"/>
                    </a:solidFill>
                    <a:latin typeface="Raleway" panose="020B0003030101060003" pitchFamily="34" charset="0"/>
                  </a:rPr>
                  <a:t>LE RÔLE DES MUNICIPALITÉS </a:t>
                </a:r>
                <a:br>
                  <a:rPr lang="en-CA" sz="1200" b="1">
                    <a:solidFill>
                      <a:schemeClr val="bg1"/>
                    </a:solidFill>
                    <a:latin typeface="Raleway" panose="020B0003030101060003" pitchFamily="34" charset="0"/>
                  </a:rPr>
                </a:br>
                <a:r>
                  <a:rPr lang="en-CA" sz="1200" b="1">
                    <a:solidFill>
                      <a:schemeClr val="bg1"/>
                    </a:solidFill>
                    <a:latin typeface="Raleway" panose="020B0003030101060003" pitchFamily="34" charset="0"/>
                  </a:rPr>
                  <a:t>DANS LA VIE DES TOUT-PETITS</a:t>
                </a:r>
              </a:p>
            </p:txBody>
          </p:sp>
          <p:sp>
            <p:nvSpPr>
              <p:cNvPr id="27" name="Rectangle 26">
                <a:extLst>
                  <a:ext uri="{FF2B5EF4-FFF2-40B4-BE49-F238E27FC236}">
                    <a16:creationId xmlns:a16="http://schemas.microsoft.com/office/drawing/2014/main" id="{8803290B-6993-AC4F-994B-2B2F950C9309}"/>
                  </a:ext>
                </a:extLst>
              </p:cNvPr>
              <p:cNvSpPr/>
              <p:nvPr/>
            </p:nvSpPr>
            <p:spPr>
              <a:xfrm>
                <a:off x="6201712" y="3943847"/>
                <a:ext cx="4356040" cy="2844800"/>
              </a:xfrm>
              <a:prstGeom prst="rect">
                <a:avLst/>
              </a:prstGeom>
              <a:noFill/>
              <a:ln w="28575">
                <a:solidFill>
                  <a:srgbClr val="E37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1" name="TextBox 20">
              <a:extLst>
                <a:ext uri="{FF2B5EF4-FFF2-40B4-BE49-F238E27FC236}">
                  <a16:creationId xmlns:a16="http://schemas.microsoft.com/office/drawing/2014/main" id="{27449273-56EF-8D44-9D7B-61E117D6F348}"/>
                </a:ext>
              </a:extLst>
            </p:cNvPr>
            <p:cNvSpPr txBox="1"/>
            <p:nvPr/>
          </p:nvSpPr>
          <p:spPr>
            <a:xfrm>
              <a:off x="6346176" y="4520706"/>
              <a:ext cx="4155134" cy="2139047"/>
            </a:xfrm>
            <a:prstGeom prst="rect">
              <a:avLst/>
            </a:prstGeom>
            <a:noFill/>
          </p:spPr>
          <p:txBody>
            <a:bodyPr wrap="square" rtlCol="0">
              <a:spAutoFit/>
            </a:bodyPr>
            <a:lstStyle/>
            <a:p>
              <a:pPr>
                <a:spcBef>
                  <a:spcPts val="600"/>
                </a:spcBef>
                <a:spcAft>
                  <a:spcPts val="600"/>
                </a:spcAft>
              </a:pPr>
              <a:r>
                <a:rPr lang="fr-CA" sz="1400" b="1">
                  <a:solidFill>
                    <a:schemeClr val="bg1"/>
                  </a:solidFill>
                  <a:latin typeface="Raleway" panose="020B0003030101060003" pitchFamily="34" charset="0"/>
                </a:rPr>
                <a:t>La contribution des politiques familiales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municipales au développement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des tout-petits </a:t>
              </a:r>
              <a:r>
                <a:rPr lang="fr-CA" sz="1400" b="1">
                  <a:solidFill>
                    <a:srgbClr val="EEA9A0"/>
                  </a:solidFill>
                  <a:latin typeface="Raleway" panose="020B0003030101060003" pitchFamily="34" charset="0"/>
                </a:rPr>
                <a:t>(p.171) </a:t>
              </a:r>
            </a:p>
            <a:p>
              <a:pPr>
                <a:spcBef>
                  <a:spcPts val="600"/>
                </a:spcBef>
                <a:spcAft>
                  <a:spcPts val="600"/>
                </a:spcAft>
              </a:pPr>
              <a:r>
                <a:rPr lang="fr-CA" sz="1400" b="1">
                  <a:solidFill>
                    <a:schemeClr val="bg1"/>
                  </a:solidFill>
                  <a:latin typeface="Raleway" panose="020B0003030101060003" pitchFamily="34" charset="0"/>
                </a:rPr>
                <a:t>Les espaces publics extérieurs propices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aux jeux </a:t>
              </a:r>
              <a:r>
                <a:rPr lang="fr-CA" sz="1400" b="1">
                  <a:solidFill>
                    <a:srgbClr val="EEA9A0"/>
                  </a:solidFill>
                  <a:latin typeface="Raleway" panose="020B0003030101060003" pitchFamily="34" charset="0"/>
                </a:rPr>
                <a:t>(p.181) </a:t>
              </a:r>
            </a:p>
            <a:p>
              <a:pPr>
                <a:spcBef>
                  <a:spcPts val="600"/>
                </a:spcBef>
                <a:spcAft>
                  <a:spcPts val="600"/>
                </a:spcAft>
              </a:pPr>
              <a:r>
                <a:rPr lang="fr-CA" sz="1400" b="1">
                  <a:solidFill>
                    <a:schemeClr val="bg1"/>
                  </a:solidFill>
                  <a:latin typeface="Raleway" panose="020B0003030101060003" pitchFamily="34" charset="0"/>
                </a:rPr>
                <a:t>L’accès des tout-petits et de leur famille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au transport collectif</a:t>
              </a:r>
              <a:r>
                <a:rPr lang="fr-CA" sz="1400" b="1">
                  <a:solidFill>
                    <a:srgbClr val="E37363"/>
                  </a:solidFill>
                  <a:latin typeface="Raleway" panose="020B0003030101060003" pitchFamily="34" charset="0"/>
                </a:rPr>
                <a:t> </a:t>
              </a:r>
              <a:r>
                <a:rPr lang="fr-CA" sz="1400" b="1">
                  <a:solidFill>
                    <a:srgbClr val="EEA9A0"/>
                  </a:solidFill>
                  <a:latin typeface="Raleway" panose="020B0003030101060003" pitchFamily="34" charset="0"/>
                </a:rPr>
                <a:t>(p.193) </a:t>
              </a:r>
            </a:p>
            <a:p>
              <a:endParaRPr lang="fr-CA" sz="1000" b="1">
                <a:solidFill>
                  <a:schemeClr val="bg1"/>
                </a:solidFill>
                <a:latin typeface="Raleway" panose="020B0003030101060003" pitchFamily="34" charset="0"/>
              </a:endParaRPr>
            </a:p>
          </p:txBody>
        </p:sp>
      </p:grpSp>
      <p:sp>
        <p:nvSpPr>
          <p:cNvPr id="70" name="TextBox 69">
            <a:extLst>
              <a:ext uri="{FF2B5EF4-FFF2-40B4-BE49-F238E27FC236}">
                <a16:creationId xmlns:a16="http://schemas.microsoft.com/office/drawing/2014/main" id="{BFCFC151-356E-6F46-B208-49C055449D2A}"/>
              </a:ext>
            </a:extLst>
          </p:cNvPr>
          <p:cNvSpPr txBox="1"/>
          <p:nvPr/>
        </p:nvSpPr>
        <p:spPr>
          <a:xfrm>
            <a:off x="6096000" y="1691133"/>
            <a:ext cx="4942788" cy="892552"/>
          </a:xfrm>
          <a:prstGeom prst="rect">
            <a:avLst/>
          </a:prstGeom>
          <a:noFill/>
        </p:spPr>
        <p:txBody>
          <a:bodyPr wrap="square" rtlCol="0">
            <a:spAutoFit/>
          </a:bodyPr>
          <a:lstStyle/>
          <a:p>
            <a:pPr>
              <a:spcBef>
                <a:spcPts val="600"/>
              </a:spcBef>
              <a:spcAft>
                <a:spcPts val="600"/>
              </a:spcAft>
            </a:pPr>
            <a:r>
              <a:rPr lang="fr-CA" sz="1400" b="1">
                <a:solidFill>
                  <a:schemeClr val="bg1"/>
                </a:solidFill>
                <a:latin typeface="Raleway" panose="020B0003030101060003" pitchFamily="34" charset="0"/>
              </a:rPr>
              <a:t>Le soutien aux organismes communautaires </a:t>
            </a:r>
            <a:br>
              <a:rPr lang="fr-CA" sz="1400" b="1">
                <a:solidFill>
                  <a:schemeClr val="bg1"/>
                </a:solidFill>
                <a:latin typeface="Raleway" panose="020B0003030101060003" pitchFamily="34" charset="0"/>
              </a:rPr>
            </a:br>
            <a:r>
              <a:rPr lang="fr-CA" sz="1400" b="1">
                <a:solidFill>
                  <a:schemeClr val="bg1"/>
                </a:solidFill>
                <a:latin typeface="Raleway" panose="020B0003030101060003" pitchFamily="34" charset="0"/>
              </a:rPr>
              <a:t>qui </a:t>
            </a:r>
            <a:r>
              <a:rPr lang="fr-CA" sz="1400" b="1" err="1">
                <a:solidFill>
                  <a:schemeClr val="bg1"/>
                </a:solidFill>
                <a:latin typeface="Raleway" panose="020B0003030101060003" pitchFamily="34" charset="0"/>
              </a:rPr>
              <a:t>oeuvrent</a:t>
            </a:r>
            <a:r>
              <a:rPr lang="fr-CA" sz="1400" b="1">
                <a:solidFill>
                  <a:schemeClr val="bg1"/>
                </a:solidFill>
                <a:latin typeface="Raleway" panose="020B0003030101060003" pitchFamily="34" charset="0"/>
              </a:rPr>
              <a:t> auprès des familles</a:t>
            </a:r>
            <a:r>
              <a:rPr lang="fr-CA" sz="1400" b="1">
                <a:solidFill>
                  <a:srgbClr val="E37363"/>
                </a:solidFill>
                <a:latin typeface="Raleway" panose="020B0003030101060003" pitchFamily="34" charset="0"/>
              </a:rPr>
              <a:t> </a:t>
            </a:r>
            <a:r>
              <a:rPr lang="fr-CA" sz="1400" b="1">
                <a:solidFill>
                  <a:srgbClr val="EEA9A0"/>
                </a:solidFill>
                <a:latin typeface="Raleway" panose="020B0003030101060003" pitchFamily="34" charset="0"/>
              </a:rPr>
              <a:t>(p.149) </a:t>
            </a:r>
          </a:p>
          <a:p>
            <a:pPr>
              <a:spcBef>
                <a:spcPts val="600"/>
              </a:spcBef>
              <a:spcAft>
                <a:spcPts val="600"/>
              </a:spcAft>
            </a:pPr>
            <a:r>
              <a:rPr lang="fr-CA" sz="1400" b="1">
                <a:solidFill>
                  <a:schemeClr val="bg1"/>
                </a:solidFill>
                <a:latin typeface="Raleway" panose="020B0003030101060003" pitchFamily="34" charset="0"/>
              </a:rPr>
              <a:t>Les tout-petits des Premiers Peuples au Québec</a:t>
            </a:r>
            <a:r>
              <a:rPr lang="fr-CA" sz="1400" b="1">
                <a:solidFill>
                  <a:srgbClr val="E37363"/>
                </a:solidFill>
                <a:latin typeface="Raleway" panose="020B0003030101060003" pitchFamily="34" charset="0"/>
              </a:rPr>
              <a:t> </a:t>
            </a:r>
            <a:r>
              <a:rPr lang="fr-CA" sz="1400" b="1">
                <a:solidFill>
                  <a:srgbClr val="EEA9A0"/>
                </a:solidFill>
                <a:latin typeface="Raleway" panose="020B0003030101060003" pitchFamily="34" charset="0"/>
              </a:rPr>
              <a:t>(p.203) </a:t>
            </a:r>
          </a:p>
        </p:txBody>
      </p:sp>
      <p:grpSp>
        <p:nvGrpSpPr>
          <p:cNvPr id="71" name="Group 70">
            <a:extLst>
              <a:ext uri="{FF2B5EF4-FFF2-40B4-BE49-F238E27FC236}">
                <a16:creationId xmlns:a16="http://schemas.microsoft.com/office/drawing/2014/main" id="{20A03AD1-7B2A-5F41-AAC5-6AFED6A8E15E}"/>
              </a:ext>
            </a:extLst>
          </p:cNvPr>
          <p:cNvGrpSpPr/>
          <p:nvPr/>
        </p:nvGrpSpPr>
        <p:grpSpPr>
          <a:xfrm>
            <a:off x="1529134" y="6226413"/>
            <a:ext cx="9025977" cy="411645"/>
            <a:chOff x="1529134" y="6226413"/>
            <a:chExt cx="9025977" cy="411645"/>
          </a:xfrm>
        </p:grpSpPr>
        <p:pic>
          <p:nvPicPr>
            <p:cNvPr id="72" name="Picture 71">
              <a:extLst>
                <a:ext uri="{FF2B5EF4-FFF2-40B4-BE49-F238E27FC236}">
                  <a16:creationId xmlns:a16="http://schemas.microsoft.com/office/drawing/2014/main" id="{53929BB1-2152-4C43-A4B9-17A7E6B846AD}"/>
                </a:ext>
              </a:extLst>
            </p:cNvPr>
            <p:cNvPicPr>
              <a:picLocks noChangeAspect="1"/>
            </p:cNvPicPr>
            <p:nvPr/>
          </p:nvPicPr>
          <p:blipFill>
            <a:blip r:embed="rId3"/>
            <a:stretch>
              <a:fillRect/>
            </a:stretch>
          </p:blipFill>
          <p:spPr>
            <a:xfrm>
              <a:off x="9161755" y="6226413"/>
              <a:ext cx="1393356" cy="348339"/>
            </a:xfrm>
            <a:prstGeom prst="rect">
              <a:avLst/>
            </a:prstGeom>
          </p:spPr>
        </p:pic>
        <p:sp>
          <p:nvSpPr>
            <p:cNvPr id="73" name="TextBox 72">
              <a:extLst>
                <a:ext uri="{FF2B5EF4-FFF2-40B4-BE49-F238E27FC236}">
                  <a16:creationId xmlns:a16="http://schemas.microsoft.com/office/drawing/2014/main" id="{2ABD5DFB-0D06-9F4B-B94B-2AF4215719CC}"/>
                </a:ext>
              </a:extLst>
            </p:cNvPr>
            <p:cNvSpPr txBox="1"/>
            <p:nvPr/>
          </p:nvSpPr>
          <p:spPr>
            <a:xfrm>
              <a:off x="1529134"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413251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de loupe sur une famille">
            <a:extLst>
              <a:ext uri="{FF2B5EF4-FFF2-40B4-BE49-F238E27FC236}">
                <a16:creationId xmlns:a16="http://schemas.microsoft.com/office/drawing/2014/main" id="{37D2D416-9366-8042-92E3-738E448C6B4D}"/>
              </a:ext>
            </a:extLst>
          </p:cNvPr>
          <p:cNvPicPr>
            <a:picLocks noChangeAspect="1"/>
          </p:cNvPicPr>
          <p:nvPr/>
        </p:nvPicPr>
        <p:blipFill>
          <a:blip r:embed="rId3"/>
          <a:stretch>
            <a:fillRect/>
          </a:stretch>
        </p:blipFill>
        <p:spPr>
          <a:xfrm>
            <a:off x="7186656" y="970705"/>
            <a:ext cx="3734379" cy="4930830"/>
          </a:xfrm>
          <a:prstGeom prst="rect">
            <a:avLst/>
          </a:prstGeom>
        </p:spPr>
      </p:pic>
      <p:sp>
        <p:nvSpPr>
          <p:cNvPr id="4" name="Content Placeholder 2">
            <a:extLst>
              <a:ext uri="{FF2B5EF4-FFF2-40B4-BE49-F238E27FC236}">
                <a16:creationId xmlns:a16="http://schemas.microsoft.com/office/drawing/2014/main" id="{8D5975FB-E3D9-304A-8B37-B4880A2C91A4}"/>
              </a:ext>
            </a:extLst>
          </p:cNvPr>
          <p:cNvSpPr>
            <a:spLocks noGrp="1"/>
          </p:cNvSpPr>
          <p:nvPr>
            <p:ph idx="1"/>
          </p:nvPr>
        </p:nvSpPr>
        <p:spPr>
          <a:xfrm>
            <a:off x="1618647" y="1524989"/>
            <a:ext cx="6610954" cy="4351338"/>
          </a:xfrm>
          <a:noFill/>
        </p:spPr>
        <p:txBody>
          <a:bodyPr>
            <a:normAutofit/>
          </a:bodyPr>
          <a:lstStyle/>
          <a:p>
            <a:pPr marL="0" indent="0">
              <a:lnSpc>
                <a:spcPct val="100000"/>
              </a:lnSpc>
              <a:buNone/>
            </a:pPr>
            <a:r>
              <a:rPr lang="fr-CA" sz="1800" b="1">
                <a:solidFill>
                  <a:srgbClr val="404040"/>
                </a:solidFill>
                <a:latin typeface="Raleway" panose="020B0003030101060003" pitchFamily="34" charset="0"/>
              </a:rPr>
              <a:t>Pour chacun des thèmes, les questions suivantes </a:t>
            </a:r>
            <a:br>
              <a:rPr lang="fr-CA" sz="1800" b="1">
                <a:solidFill>
                  <a:srgbClr val="404040"/>
                </a:solidFill>
                <a:latin typeface="Raleway" panose="020B0003030101060003" pitchFamily="34" charset="0"/>
              </a:rPr>
            </a:br>
            <a:r>
              <a:rPr lang="fr-CA" sz="1800" b="1">
                <a:solidFill>
                  <a:srgbClr val="404040"/>
                </a:solidFill>
                <a:latin typeface="Raleway" panose="020B0003030101060003" pitchFamily="34" charset="0"/>
              </a:rPr>
              <a:t>sont abordées :</a:t>
            </a:r>
          </a:p>
          <a:p>
            <a:pPr>
              <a:lnSpc>
                <a:spcPct val="100000"/>
              </a:lnSpc>
              <a:buClr>
                <a:srgbClr val="CD4C47"/>
              </a:buClr>
            </a:pPr>
            <a:r>
              <a:rPr lang="fr-CA" sz="1600">
                <a:solidFill>
                  <a:srgbClr val="404040"/>
                </a:solidFill>
                <a:latin typeface="Raleway Medium" panose="020B0003030101060003" pitchFamily="34" charset="0"/>
              </a:rPr>
              <a:t>Quel est l’état de la situation au Québec</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a:lnSpc>
                <a:spcPct val="100000"/>
              </a:lnSpc>
              <a:buClr>
                <a:srgbClr val="CD4C47"/>
              </a:buClr>
            </a:pPr>
            <a:r>
              <a:rPr lang="fr-CA" sz="1600">
                <a:solidFill>
                  <a:srgbClr val="404040"/>
                </a:solidFill>
                <a:latin typeface="Raleway Medium" panose="020B0003030101060003" pitchFamily="34" charset="0"/>
              </a:rPr>
              <a:t>Quel est le lien entre le thème abordé</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et le développement des tout-petits</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a:lnSpc>
                <a:spcPct val="100000"/>
              </a:lnSpc>
              <a:buClr>
                <a:srgbClr val="CD4C47"/>
              </a:buClr>
            </a:pPr>
            <a:r>
              <a:rPr lang="fr-CA" sz="1600">
                <a:solidFill>
                  <a:srgbClr val="404040"/>
                </a:solidFill>
                <a:latin typeface="Raleway Medium" panose="020B0003030101060003" pitchFamily="34" charset="0"/>
              </a:rPr>
              <a:t>Quelles sont les principales politiques publiques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en place au Québec sur le sujet</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a:lnSpc>
                <a:spcPct val="100000"/>
              </a:lnSpc>
              <a:buClr>
                <a:srgbClr val="CD4C47"/>
              </a:buClr>
            </a:pPr>
            <a:r>
              <a:rPr lang="fr-CA" sz="1600">
                <a:solidFill>
                  <a:srgbClr val="404040"/>
                </a:solidFill>
                <a:latin typeface="Raleway Medium" panose="020B0003030101060003" pitchFamily="34" charset="0"/>
              </a:rPr>
              <a:t>À quel point ces politiques publiques </a:t>
            </a:r>
            <a:br>
              <a:rPr lang="fr-CA" sz="1600">
                <a:solidFill>
                  <a:srgbClr val="404040"/>
                </a:solidFill>
                <a:latin typeface="Raleway Medium" panose="020B0003030101060003" pitchFamily="34" charset="0"/>
              </a:rPr>
            </a:br>
            <a:r>
              <a:rPr lang="fr-CA" sz="1600">
                <a:solidFill>
                  <a:srgbClr val="404040"/>
                </a:solidFill>
                <a:latin typeface="Raleway Medium" panose="020B0003030101060003" pitchFamily="34" charset="0"/>
              </a:rPr>
              <a:t>sont-elles efficaces</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a:p>
            <a:pPr>
              <a:lnSpc>
                <a:spcPct val="100000"/>
              </a:lnSpc>
              <a:buClr>
                <a:srgbClr val="CD4C47"/>
              </a:buClr>
            </a:pPr>
            <a:r>
              <a:rPr lang="fr-CA" sz="1600">
                <a:solidFill>
                  <a:srgbClr val="404040"/>
                </a:solidFill>
                <a:latin typeface="Raleway Medium" panose="020B0003030101060003" pitchFamily="34" charset="0"/>
              </a:rPr>
              <a:t>Comment pourrions-nous faire mieux</a:t>
            </a:r>
            <a:r>
              <a:rPr lang="fr-CA" sz="1600" spc="-300">
                <a:solidFill>
                  <a:srgbClr val="404040"/>
                </a:solidFill>
                <a:latin typeface="Raleway Medium" panose="020B0003030101060003" pitchFamily="34" charset="0"/>
              </a:rPr>
              <a:t> </a:t>
            </a:r>
            <a:r>
              <a:rPr lang="fr-CA" sz="1600">
                <a:solidFill>
                  <a:srgbClr val="404040"/>
                </a:solidFill>
                <a:latin typeface="Raleway Medium" panose="020B0003030101060003" pitchFamily="34" charset="0"/>
              </a:rPr>
              <a:t>?</a:t>
            </a:r>
          </a:p>
        </p:txBody>
      </p:sp>
      <p:grpSp>
        <p:nvGrpSpPr>
          <p:cNvPr id="11" name="Group 10">
            <a:extLst>
              <a:ext uri="{FF2B5EF4-FFF2-40B4-BE49-F238E27FC236}">
                <a16:creationId xmlns:a16="http://schemas.microsoft.com/office/drawing/2014/main" id="{30498542-CB78-DC44-AA29-C43D1B96B7B1}"/>
              </a:ext>
            </a:extLst>
          </p:cNvPr>
          <p:cNvGrpSpPr/>
          <p:nvPr/>
        </p:nvGrpSpPr>
        <p:grpSpPr>
          <a:xfrm>
            <a:off x="1618646" y="6226413"/>
            <a:ext cx="8936465" cy="411645"/>
            <a:chOff x="1618646" y="6226413"/>
            <a:chExt cx="8936465" cy="411645"/>
          </a:xfrm>
        </p:grpSpPr>
        <p:pic>
          <p:nvPicPr>
            <p:cNvPr id="5" name="Picture 4">
              <a:extLst>
                <a:ext uri="{FF2B5EF4-FFF2-40B4-BE49-F238E27FC236}">
                  <a16:creationId xmlns:a16="http://schemas.microsoft.com/office/drawing/2014/main" id="{896D981F-834B-094E-BFAA-E9A4032E799D}"/>
                </a:ext>
              </a:extLst>
            </p:cNvPr>
            <p:cNvPicPr>
              <a:picLocks noChangeAspect="1"/>
            </p:cNvPicPr>
            <p:nvPr/>
          </p:nvPicPr>
          <p:blipFill>
            <a:blip r:embed="rId4"/>
            <a:stretch>
              <a:fillRect/>
            </a:stretch>
          </p:blipFill>
          <p:spPr>
            <a:xfrm>
              <a:off x="9161755" y="6226413"/>
              <a:ext cx="1393356" cy="348339"/>
            </a:xfrm>
            <a:prstGeom prst="rect">
              <a:avLst/>
            </a:prstGeom>
          </p:spPr>
        </p:pic>
        <p:sp>
          <p:nvSpPr>
            <p:cNvPr id="6" name="TextBox 5">
              <a:extLst>
                <a:ext uri="{FF2B5EF4-FFF2-40B4-BE49-F238E27FC236}">
                  <a16:creationId xmlns:a16="http://schemas.microsoft.com/office/drawing/2014/main" id="{F5C3F775-B8A9-EF4A-8CAC-DDEEC2BA62A6}"/>
                </a:ext>
              </a:extLst>
            </p:cNvPr>
            <p:cNvSpPr txBox="1"/>
            <p:nvPr/>
          </p:nvSpPr>
          <p:spPr>
            <a:xfrm>
              <a:off x="1618646" y="6391837"/>
              <a:ext cx="4388573" cy="246221"/>
            </a:xfrm>
            <a:prstGeom prst="rect">
              <a:avLst/>
            </a:prstGeom>
            <a:noFill/>
          </p:spPr>
          <p:txBody>
            <a:bodyPr wrap="square" rtlCol="0">
              <a:spAutoFit/>
            </a:bodyPr>
            <a:lstStyle/>
            <a:p>
              <a:r>
                <a:rPr lang="fr-CA" sz="1000" b="1">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2944830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25" ma:contentTypeDescription="Create a new document." ma:contentTypeScope="" ma:versionID="35e0484b00016c849270a9e34af2665b">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e21b472c9b26535416b99a3182c4a85e"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_x00c9_tapedesuivi" minOccurs="0"/>
                <xsd:element ref="ns2:Noteder_x00e9_vision" minOccurs="0"/>
                <xsd:element ref="ns2:Commentair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_x00c9_tapedesuivi" ma:index="21" nillable="true" ma:displayName="Étape de suivi" ma:format="RadioButtons" ma:hidden="true" ma:internalName="_x00c9_tapedesuivi" ma:readOnly="false">
      <xsd:simpleType>
        <xsd:restriction base="dms:Choice">
          <xsd:enumeration value="À valider"/>
          <xsd:enumeration value="1-À signer"/>
          <xsd:enumeration value="À envoyer"/>
          <xsd:enumeration value="5-Traitée"/>
        </xsd:restriction>
      </xsd:simpleType>
    </xsd:element>
    <xsd:element name="Noteder_x00e9_vision" ma:index="22" nillable="true" ma:displayName="Note de révision" ma:format="Dropdown" ma:internalName="Noteder_x00e9_vision">
      <xsd:simpleType>
        <xsd:restriction base="dms:Text">
          <xsd:maxLength value="255"/>
        </xsd:restriction>
      </xsd:simpleType>
    </xsd:element>
    <xsd:element name="Commentaire" ma:index="23" nillable="true" ma:displayName="Commentaire" ma:internalName="Commentair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e39ca3d-67cb-4014-987f-53d2769c81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f6830f99-9d5a-4aaa-a595-3c9dc879d951}" ma:internalName="TaxCatchAll" ma:showField="CatchAllData" ma:web="24d82145-67f8-4c5c-b5e2-e7750d4b66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4d82145-67f8-4c5c-b5e2-e7750d4b66fc">
      <UserInfo>
        <DisplayName>Dagenais Fannie</DisplayName>
        <AccountId>28</AccountId>
        <AccountType/>
      </UserInfo>
    </SharedWithUsers>
    <Commentaire xmlns="68860a8d-0e9b-493f-aea6-62eb9cf977bf" xsi:nil="true"/>
    <lcf76f155ced4ddcb4097134ff3c332f xmlns="68860a8d-0e9b-493f-aea6-62eb9cf977bf">
      <Terms xmlns="http://schemas.microsoft.com/office/infopath/2007/PartnerControls"/>
    </lcf76f155ced4ddcb4097134ff3c332f>
    <TaxCatchAll xmlns="24d82145-67f8-4c5c-b5e2-e7750d4b66fc" xsi:nil="true"/>
    <Noteder_x00e9_vision xmlns="68860a8d-0e9b-493f-aea6-62eb9cf977bf" xsi:nil="true"/>
    <_x00c9_tapedesuivi xmlns="68860a8d-0e9b-493f-aea6-62eb9cf977bf" xsi:nil="true"/>
  </documentManagement>
</p:properties>
</file>

<file path=customXml/itemProps1.xml><?xml version="1.0" encoding="utf-8"?>
<ds:datastoreItem xmlns:ds="http://schemas.openxmlformats.org/officeDocument/2006/customXml" ds:itemID="{FB7B7864-F5CA-4AE0-9020-909763CFDBA7}"/>
</file>

<file path=customXml/itemProps2.xml><?xml version="1.0" encoding="utf-8"?>
<ds:datastoreItem xmlns:ds="http://schemas.openxmlformats.org/officeDocument/2006/customXml" ds:itemID="{87430E10-6E02-4CD1-9EF4-1ABA250AA09C}">
  <ds:schemaRefs>
    <ds:schemaRef ds:uri="http://schemas.microsoft.com/sharepoint/v3/contenttype/forms"/>
  </ds:schemaRefs>
</ds:datastoreItem>
</file>

<file path=customXml/itemProps3.xml><?xml version="1.0" encoding="utf-8"?>
<ds:datastoreItem xmlns:ds="http://schemas.openxmlformats.org/officeDocument/2006/customXml" ds:itemID="{884FBC65-A29A-43B8-BF65-B3210D850F25}">
  <ds:schemaRefs>
    <ds:schemaRef ds:uri="24d82145-67f8-4c5c-b5e2-e7750d4b66fc"/>
    <ds:schemaRef ds:uri="http://schemas.microsoft.com/office/2006/metadata/properties"/>
    <ds:schemaRef ds:uri="http://schemas.microsoft.com/office/infopath/2007/PartnerControls"/>
    <ds:schemaRef ds:uri="68860a8d-0e9b-493f-aea6-62eb9cf977bf"/>
  </ds:schemaRefs>
</ds:datastoreItem>
</file>

<file path=docProps/app.xml><?xml version="1.0" encoding="utf-8"?>
<Properties xmlns="http://schemas.openxmlformats.org/officeDocument/2006/extended-properties" xmlns:vt="http://schemas.openxmlformats.org/officeDocument/2006/docPropsVTypes">
  <TotalTime>100</TotalTime>
  <Words>6509</Words>
  <Application>Microsoft Office PowerPoint</Application>
  <PresentationFormat>Grand écran</PresentationFormat>
  <Paragraphs>339</Paragraphs>
  <Slides>45</Slides>
  <Notes>36</Notes>
  <HiddenSlides>0</HiddenSlides>
  <MMClips>0</MMClips>
  <ScaleCrop>false</ScaleCrop>
  <HeadingPairs>
    <vt:vector size="4" baseType="variant">
      <vt:variant>
        <vt:lpstr>Thème</vt:lpstr>
      </vt:variant>
      <vt:variant>
        <vt:i4>1</vt:i4>
      </vt:variant>
      <vt:variant>
        <vt:lpstr>Titres des diapositives</vt:lpstr>
      </vt:variant>
      <vt:variant>
        <vt:i4>45</vt:i4>
      </vt:variant>
    </vt:vector>
  </HeadingPairs>
  <TitlesOfParts>
    <vt:vector size="46" baseType="lpstr">
      <vt:lpstr>Office Theme</vt:lpstr>
      <vt:lpstr>Présentation PowerPoint</vt:lpstr>
      <vt:lpstr>Présentation PowerPoint</vt:lpstr>
      <vt:lpstr>Présentation PowerPoint</vt:lpstr>
      <vt:lpstr>Présentation PowerPoint</vt:lpstr>
      <vt:lpstr>Définition</vt:lpstr>
      <vt:lpstr>Présentation PowerPoint</vt:lpstr>
      <vt:lpstr>Quels sont les différents  types de politiques publiques ?</vt:lpstr>
      <vt:lpstr>Présentation PowerPoint</vt:lpstr>
      <vt:lpstr>Présentation PowerPoint</vt:lpstr>
      <vt:lpstr>Présentation PowerPoint</vt:lpstr>
      <vt:lpstr>Présentation PowerPoint</vt:lpstr>
      <vt:lpstr>Les tout-petits des  Premiers Peuples au Québec</vt:lpstr>
      <vt:lpstr>Présentation PowerPoint</vt:lpstr>
      <vt:lpstr>Présentation PowerPoint</vt:lpstr>
      <vt:lpstr>Les différents types  de politiques au Québec</vt:lpstr>
      <vt:lpstr>Présentation PowerPoint</vt:lpstr>
      <vt:lpstr>Présentation PowerPoint</vt:lpstr>
      <vt:lpstr>Présentation PowerPoint</vt:lpstr>
      <vt:lpstr>L’exemple du RQAP</vt:lpstr>
      <vt:lpstr>L’exemple des services de garde éducatifs à l’enfance</vt:lpstr>
      <vt:lpstr>Présentation PowerPoint</vt:lpstr>
      <vt:lpstr>Présentation PowerPoint</vt:lpstr>
      <vt:lpstr>Barrières d’accès –  l’exemple des services de garde éducatifs à l’enfance</vt:lpstr>
      <vt:lpstr>Des inégalités qui persistent</vt:lpstr>
      <vt:lpstr>Des inégalités qui persistent</vt:lpstr>
      <vt:lpstr>Les barrières d’accès –  pour les enfants avec des besoins particuliers</vt:lpstr>
      <vt:lpstr>Des inégalités qui persistent</vt:lpstr>
      <vt:lpstr>Des inégalités qui persistent</vt:lpstr>
      <vt:lpstr>Des inégalités qui persistent</vt:lpstr>
      <vt:lpstr>Des inégalités qui persistent</vt:lpstr>
      <vt:lpstr>Présentation PowerPoint</vt:lpstr>
      <vt:lpstr>Des enjeux à surveiller</vt:lpstr>
      <vt:lpstr>Peu d’études</vt:lpstr>
      <vt:lpstr>Présentation PowerPoint</vt:lpstr>
      <vt:lpstr>Des initiatives inspirantes –  conciliation famille-travail</vt:lpstr>
      <vt:lpstr>Des initiatives inspirantes –   logement</vt:lpstr>
      <vt:lpstr>Des initiatives inspirantes –  programme de santé infantile</vt:lpstr>
      <vt:lpstr>Présentation PowerPoint</vt:lpstr>
      <vt:lpstr>Présentation PowerPoint</vt:lpstr>
      <vt:lpstr>Présentation PowerPoint</vt:lpstr>
      <vt:lpstr>Combien de tout-petits sont victimes  de maltraitance au Québec ?</vt:lpstr>
      <vt:lpstr>Présentation PowerPoint</vt:lpstr>
      <vt:lpstr>Il est possible de prévenir la maltraitance</vt:lpstr>
      <vt:lpstr>Il est plus que jamais essentiel que nos politiques soient non seulement maintenues, mais mises en œuvre de façon optimale et adaptées aux nouvelles réalités.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Mylaine</dc:creator>
  <cp:lastModifiedBy>Denault Marilou</cp:lastModifiedBy>
  <cp:revision>25</cp:revision>
  <dcterms:created xsi:type="dcterms:W3CDTF">2021-03-22T12:55:12Z</dcterms:created>
  <dcterms:modified xsi:type="dcterms:W3CDTF">2025-08-28T11:56:30Z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y fmtid="{D5CDD505-2E9C-101B-9397-08002B2CF9AE}" pid="3" name="MediaServiceImageTags">
    <vt:lpwstr/>
  </property>
</Properties>
</file>