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263" r:id="rId6"/>
    <p:sldId id="257" r:id="rId7"/>
    <p:sldId id="341" r:id="rId8"/>
    <p:sldId id="291" r:id="rId9"/>
    <p:sldId id="292" r:id="rId10"/>
    <p:sldId id="289" r:id="rId11"/>
    <p:sldId id="288" r:id="rId12"/>
    <p:sldId id="287" r:id="rId13"/>
    <p:sldId id="286" r:id="rId14"/>
    <p:sldId id="285" r:id="rId15"/>
    <p:sldId id="284" r:id="rId16"/>
    <p:sldId id="283" r:id="rId17"/>
    <p:sldId id="282" r:id="rId18"/>
    <p:sldId id="281" r:id="rId19"/>
    <p:sldId id="280" r:id="rId20"/>
    <p:sldId id="279" r:id="rId21"/>
    <p:sldId id="278" r:id="rId22"/>
    <p:sldId id="277" r:id="rId23"/>
    <p:sldId id="276" r:id="rId24"/>
    <p:sldId id="275" r:id="rId25"/>
    <p:sldId id="274" r:id="rId26"/>
    <p:sldId id="273" r:id="rId27"/>
    <p:sldId id="272" r:id="rId28"/>
    <p:sldId id="271" r:id="rId29"/>
    <p:sldId id="270" r:id="rId30"/>
    <p:sldId id="269" r:id="rId31"/>
    <p:sldId id="268" r:id="rId32"/>
    <p:sldId id="267" r:id="rId33"/>
    <p:sldId id="266" r:id="rId34"/>
    <p:sldId id="265" r:id="rId35"/>
    <p:sldId id="264" r:id="rId36"/>
    <p:sldId id="262" r:id="rId37"/>
    <p:sldId id="294" r:id="rId38"/>
    <p:sldId id="295" r:id="rId39"/>
    <p:sldId id="258"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5" userDrawn="1">
          <p15:clr>
            <a:srgbClr val="A4A3A4"/>
          </p15:clr>
        </p15:guide>
        <p15:guide id="2" pos="71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Geneviève" initials="JG" lastIdx="4" clrIdx="0">
    <p:extLst>
      <p:ext uri="{19B8F6BF-5375-455C-9EA6-DF929625EA0E}">
        <p15:presenceInfo xmlns:p15="http://schemas.microsoft.com/office/powerpoint/2012/main" userId="S::g.joseph@tout-petits.org::1d0237f7-3cda-441b-acd0-4d804c40106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B9C3"/>
    <a:srgbClr val="A6E3E8"/>
    <a:srgbClr val="FE5C44"/>
    <a:srgbClr val="203663"/>
    <a:srgbClr val="F2BBBA"/>
    <a:srgbClr val="C1C1D2"/>
    <a:srgbClr val="E44F33"/>
    <a:srgbClr val="7F7FA4"/>
    <a:srgbClr val="D9D6E8"/>
    <a:srgbClr val="4347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B76B1C-91DB-4300-9B69-15E167534175}" v="192" dt="2025-08-27T11:28:48.9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065"/>
        <p:guide pos="71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est Marie-Julie" userId="e8e37fe2-5248-476d-9788-825970e38c7f" providerId="ADAL" clId="{18188931-B94E-45F8-8E22-72084A817DEC}"/>
    <pc:docChg chg="modSld">
      <pc:chgData name="Ruest Marie-Julie" userId="e8e37fe2-5248-476d-9788-825970e38c7f" providerId="ADAL" clId="{18188931-B94E-45F8-8E22-72084A817DEC}" dt="2021-10-25T20:39:41.588" v="68" actId="790"/>
      <pc:docMkLst>
        <pc:docMk/>
      </pc:docMkLst>
      <pc:sldChg chg="modSp mod">
        <pc:chgData name="Ruest Marie-Julie" userId="e8e37fe2-5248-476d-9788-825970e38c7f" providerId="ADAL" clId="{18188931-B94E-45F8-8E22-72084A817DEC}" dt="2021-10-25T20:39:41.588" v="68" actId="790"/>
        <pc:sldMkLst>
          <pc:docMk/>
          <pc:sldMk cId="2560664333" sldId="257"/>
        </pc:sldMkLst>
      </pc:sldChg>
      <pc:sldChg chg="modSp mod">
        <pc:chgData name="Ruest Marie-Julie" userId="e8e37fe2-5248-476d-9788-825970e38c7f" providerId="ADAL" clId="{18188931-B94E-45F8-8E22-72084A817DEC}" dt="2021-10-25T20:38:51.720" v="67" actId="790"/>
        <pc:sldMkLst>
          <pc:docMk/>
          <pc:sldMk cId="2688549666" sldId="258"/>
        </pc:sldMkLst>
      </pc:sldChg>
      <pc:sldChg chg="modSp mod">
        <pc:chgData name="Ruest Marie-Julie" userId="e8e37fe2-5248-476d-9788-825970e38c7f" providerId="ADAL" clId="{18188931-B94E-45F8-8E22-72084A817DEC}" dt="2021-10-25T20:37:56.550" v="62" actId="790"/>
        <pc:sldMkLst>
          <pc:docMk/>
          <pc:sldMk cId="3848367421" sldId="262"/>
        </pc:sldMkLst>
      </pc:sldChg>
      <pc:sldChg chg="modSp mod">
        <pc:chgData name="Ruest Marie-Julie" userId="e8e37fe2-5248-476d-9788-825970e38c7f" providerId="ADAL" clId="{18188931-B94E-45F8-8E22-72084A817DEC}" dt="2021-10-25T20:20:02.737" v="16" actId="790"/>
        <pc:sldMkLst>
          <pc:docMk/>
          <pc:sldMk cId="1821034357" sldId="263"/>
        </pc:sldMkLst>
      </pc:sldChg>
      <pc:sldChg chg="modSp mod">
        <pc:chgData name="Ruest Marie-Julie" userId="e8e37fe2-5248-476d-9788-825970e38c7f" providerId="ADAL" clId="{18188931-B94E-45F8-8E22-72084A817DEC}" dt="2021-10-25T20:37:34.899" v="60" actId="790"/>
        <pc:sldMkLst>
          <pc:docMk/>
          <pc:sldMk cId="2735223029" sldId="264"/>
        </pc:sldMkLst>
      </pc:sldChg>
      <pc:sldChg chg="modSp mod">
        <pc:chgData name="Ruest Marie-Julie" userId="e8e37fe2-5248-476d-9788-825970e38c7f" providerId="ADAL" clId="{18188931-B94E-45F8-8E22-72084A817DEC}" dt="2021-10-25T20:37:22.213" v="59" actId="790"/>
        <pc:sldMkLst>
          <pc:docMk/>
          <pc:sldMk cId="1179890391" sldId="265"/>
        </pc:sldMkLst>
      </pc:sldChg>
      <pc:sldChg chg="modSp mod">
        <pc:chgData name="Ruest Marie-Julie" userId="e8e37fe2-5248-476d-9788-825970e38c7f" providerId="ADAL" clId="{18188931-B94E-45F8-8E22-72084A817DEC}" dt="2021-10-25T20:36:59.926" v="57" actId="790"/>
        <pc:sldMkLst>
          <pc:docMk/>
          <pc:sldMk cId="2511896032" sldId="266"/>
        </pc:sldMkLst>
      </pc:sldChg>
      <pc:sldChg chg="modSp mod">
        <pc:chgData name="Ruest Marie-Julie" userId="e8e37fe2-5248-476d-9788-825970e38c7f" providerId="ADAL" clId="{18188931-B94E-45F8-8E22-72084A817DEC}" dt="2021-10-25T20:36:34.568" v="55" actId="790"/>
        <pc:sldMkLst>
          <pc:docMk/>
          <pc:sldMk cId="3179464117" sldId="267"/>
        </pc:sldMkLst>
      </pc:sldChg>
      <pc:sldChg chg="modSp mod">
        <pc:chgData name="Ruest Marie-Julie" userId="e8e37fe2-5248-476d-9788-825970e38c7f" providerId="ADAL" clId="{18188931-B94E-45F8-8E22-72084A817DEC}" dt="2021-10-25T20:36:06.608" v="53" actId="790"/>
        <pc:sldMkLst>
          <pc:docMk/>
          <pc:sldMk cId="1637033754" sldId="268"/>
        </pc:sldMkLst>
      </pc:sldChg>
      <pc:sldChg chg="modSp mod">
        <pc:chgData name="Ruest Marie-Julie" userId="e8e37fe2-5248-476d-9788-825970e38c7f" providerId="ADAL" clId="{18188931-B94E-45F8-8E22-72084A817DEC}" dt="2021-10-25T20:35:34.255" v="51" actId="790"/>
        <pc:sldMkLst>
          <pc:docMk/>
          <pc:sldMk cId="1911821831" sldId="270"/>
        </pc:sldMkLst>
      </pc:sldChg>
      <pc:sldChg chg="modSp mod">
        <pc:chgData name="Ruest Marie-Julie" userId="e8e37fe2-5248-476d-9788-825970e38c7f" providerId="ADAL" clId="{18188931-B94E-45F8-8E22-72084A817DEC}" dt="2021-10-25T20:35:11.548" v="50" actId="790"/>
        <pc:sldMkLst>
          <pc:docMk/>
          <pc:sldMk cId="300269151" sldId="271"/>
        </pc:sldMkLst>
      </pc:sldChg>
      <pc:sldChg chg="modSp mod">
        <pc:chgData name="Ruest Marie-Julie" userId="e8e37fe2-5248-476d-9788-825970e38c7f" providerId="ADAL" clId="{18188931-B94E-45F8-8E22-72084A817DEC}" dt="2021-10-25T20:34:28.976" v="46" actId="790"/>
        <pc:sldMkLst>
          <pc:docMk/>
          <pc:sldMk cId="1818924198" sldId="272"/>
        </pc:sldMkLst>
      </pc:sldChg>
      <pc:sldChg chg="modSp mod">
        <pc:chgData name="Ruest Marie-Julie" userId="e8e37fe2-5248-476d-9788-825970e38c7f" providerId="ADAL" clId="{18188931-B94E-45F8-8E22-72084A817DEC}" dt="2021-10-25T20:34:07.132" v="45" actId="790"/>
        <pc:sldMkLst>
          <pc:docMk/>
          <pc:sldMk cId="716541543" sldId="274"/>
        </pc:sldMkLst>
      </pc:sldChg>
      <pc:sldChg chg="modSp mod">
        <pc:chgData name="Ruest Marie-Julie" userId="e8e37fe2-5248-476d-9788-825970e38c7f" providerId="ADAL" clId="{18188931-B94E-45F8-8E22-72084A817DEC}" dt="2021-10-25T20:33:31.763" v="42" actId="790"/>
        <pc:sldMkLst>
          <pc:docMk/>
          <pc:sldMk cId="2431315928" sldId="275"/>
        </pc:sldMkLst>
      </pc:sldChg>
      <pc:sldChg chg="modSp mod">
        <pc:chgData name="Ruest Marie-Julie" userId="e8e37fe2-5248-476d-9788-825970e38c7f" providerId="ADAL" clId="{18188931-B94E-45F8-8E22-72084A817DEC}" dt="2021-10-25T20:32:35.303" v="37" actId="790"/>
        <pc:sldMkLst>
          <pc:docMk/>
          <pc:sldMk cId="1036415500" sldId="276"/>
        </pc:sldMkLst>
      </pc:sldChg>
      <pc:sldChg chg="modSp mod">
        <pc:chgData name="Ruest Marie-Julie" userId="e8e37fe2-5248-476d-9788-825970e38c7f" providerId="ADAL" clId="{18188931-B94E-45F8-8E22-72084A817DEC}" dt="2021-10-25T20:32:16.841" v="36" actId="790"/>
        <pc:sldMkLst>
          <pc:docMk/>
          <pc:sldMk cId="4179217088" sldId="277"/>
        </pc:sldMkLst>
      </pc:sldChg>
      <pc:sldChg chg="modSp mod">
        <pc:chgData name="Ruest Marie-Julie" userId="e8e37fe2-5248-476d-9788-825970e38c7f" providerId="ADAL" clId="{18188931-B94E-45F8-8E22-72084A817DEC}" dt="2021-10-25T20:31:58.634" v="35" actId="790"/>
        <pc:sldMkLst>
          <pc:docMk/>
          <pc:sldMk cId="2965236553" sldId="278"/>
        </pc:sldMkLst>
      </pc:sldChg>
      <pc:sldChg chg="modSp mod">
        <pc:chgData name="Ruest Marie-Julie" userId="e8e37fe2-5248-476d-9788-825970e38c7f" providerId="ADAL" clId="{18188931-B94E-45F8-8E22-72084A817DEC}" dt="2021-10-25T20:31:40.110" v="34" actId="790"/>
        <pc:sldMkLst>
          <pc:docMk/>
          <pc:sldMk cId="3191069832" sldId="279"/>
        </pc:sldMkLst>
      </pc:sldChg>
      <pc:sldChg chg="modSp mod">
        <pc:chgData name="Ruest Marie-Julie" userId="e8e37fe2-5248-476d-9788-825970e38c7f" providerId="ADAL" clId="{18188931-B94E-45F8-8E22-72084A817DEC}" dt="2021-10-25T20:24:39.640" v="33" actId="790"/>
        <pc:sldMkLst>
          <pc:docMk/>
          <pc:sldMk cId="2449688266" sldId="280"/>
        </pc:sldMkLst>
      </pc:sldChg>
      <pc:sldChg chg="modSp mod">
        <pc:chgData name="Ruest Marie-Julie" userId="e8e37fe2-5248-476d-9788-825970e38c7f" providerId="ADAL" clId="{18188931-B94E-45F8-8E22-72084A817DEC}" dt="2021-10-25T20:24:02.450" v="30" actId="790"/>
        <pc:sldMkLst>
          <pc:docMk/>
          <pc:sldMk cId="4139292192" sldId="281"/>
        </pc:sldMkLst>
      </pc:sldChg>
      <pc:sldChg chg="modSp mod">
        <pc:chgData name="Ruest Marie-Julie" userId="e8e37fe2-5248-476d-9788-825970e38c7f" providerId="ADAL" clId="{18188931-B94E-45F8-8E22-72084A817DEC}" dt="2021-10-25T20:23:49.189" v="29" actId="790"/>
        <pc:sldMkLst>
          <pc:docMk/>
          <pc:sldMk cId="3592727006" sldId="282"/>
        </pc:sldMkLst>
      </pc:sldChg>
      <pc:sldChg chg="modSp mod">
        <pc:chgData name="Ruest Marie-Julie" userId="e8e37fe2-5248-476d-9788-825970e38c7f" providerId="ADAL" clId="{18188931-B94E-45F8-8E22-72084A817DEC}" dt="2021-10-25T20:23:33.501" v="28" actId="790"/>
        <pc:sldMkLst>
          <pc:docMk/>
          <pc:sldMk cId="1672771640" sldId="283"/>
        </pc:sldMkLst>
      </pc:sldChg>
      <pc:sldChg chg="modSp mod">
        <pc:chgData name="Ruest Marie-Julie" userId="e8e37fe2-5248-476d-9788-825970e38c7f" providerId="ADAL" clId="{18188931-B94E-45F8-8E22-72084A817DEC}" dt="2021-10-25T20:23:18.856" v="27" actId="790"/>
        <pc:sldMkLst>
          <pc:docMk/>
          <pc:sldMk cId="2308554288" sldId="284"/>
        </pc:sldMkLst>
      </pc:sldChg>
      <pc:sldChg chg="modSp mod">
        <pc:chgData name="Ruest Marie-Julie" userId="e8e37fe2-5248-476d-9788-825970e38c7f" providerId="ADAL" clId="{18188931-B94E-45F8-8E22-72084A817DEC}" dt="2021-10-25T20:23:06.653" v="26" actId="790"/>
        <pc:sldMkLst>
          <pc:docMk/>
          <pc:sldMk cId="4204363469" sldId="285"/>
        </pc:sldMkLst>
      </pc:sldChg>
      <pc:sldChg chg="modSp mod">
        <pc:chgData name="Ruest Marie-Julie" userId="e8e37fe2-5248-476d-9788-825970e38c7f" providerId="ADAL" clId="{18188931-B94E-45F8-8E22-72084A817DEC}" dt="2021-10-25T20:22:48.969" v="25" actId="790"/>
        <pc:sldMkLst>
          <pc:docMk/>
          <pc:sldMk cId="127868714" sldId="286"/>
        </pc:sldMkLst>
      </pc:sldChg>
      <pc:sldChg chg="modSp mod">
        <pc:chgData name="Ruest Marie-Julie" userId="e8e37fe2-5248-476d-9788-825970e38c7f" providerId="ADAL" clId="{18188931-B94E-45F8-8E22-72084A817DEC}" dt="2021-10-25T20:22:12.881" v="24" actId="790"/>
        <pc:sldMkLst>
          <pc:docMk/>
          <pc:sldMk cId="63951615" sldId="288"/>
        </pc:sldMkLst>
      </pc:sldChg>
      <pc:sldChg chg="modSp mod">
        <pc:chgData name="Ruest Marie-Julie" userId="e8e37fe2-5248-476d-9788-825970e38c7f" providerId="ADAL" clId="{18188931-B94E-45F8-8E22-72084A817DEC}" dt="2021-10-25T20:21:42.121" v="23" actId="790"/>
        <pc:sldMkLst>
          <pc:docMk/>
          <pc:sldMk cId="2667417641" sldId="289"/>
        </pc:sldMkLst>
      </pc:sldChg>
      <pc:sldChg chg="modSp mod">
        <pc:chgData name="Ruest Marie-Julie" userId="e8e37fe2-5248-476d-9788-825970e38c7f" providerId="ADAL" clId="{18188931-B94E-45F8-8E22-72084A817DEC}" dt="2021-10-25T20:19:49.491" v="15" actId="790"/>
        <pc:sldMkLst>
          <pc:docMk/>
          <pc:sldMk cId="1731065483" sldId="291"/>
        </pc:sldMkLst>
      </pc:sldChg>
      <pc:sldChg chg="modSp mod">
        <pc:chgData name="Ruest Marie-Julie" userId="e8e37fe2-5248-476d-9788-825970e38c7f" providerId="ADAL" clId="{18188931-B94E-45F8-8E22-72084A817DEC}" dt="2021-10-25T20:20:52.683" v="19" actId="790"/>
        <pc:sldMkLst>
          <pc:docMk/>
          <pc:sldMk cId="3939781953" sldId="292"/>
        </pc:sldMkLst>
      </pc:sldChg>
      <pc:sldChg chg="modSp mod">
        <pc:chgData name="Ruest Marie-Julie" userId="e8e37fe2-5248-476d-9788-825970e38c7f" providerId="ADAL" clId="{18188931-B94E-45F8-8E22-72084A817DEC}" dt="2021-10-25T20:38:16.110" v="64" actId="790"/>
        <pc:sldMkLst>
          <pc:docMk/>
          <pc:sldMk cId="352737925" sldId="294"/>
        </pc:sldMkLst>
      </pc:sldChg>
      <pc:sldChg chg="modSp mod">
        <pc:chgData name="Ruest Marie-Julie" userId="e8e37fe2-5248-476d-9788-825970e38c7f" providerId="ADAL" clId="{18188931-B94E-45F8-8E22-72084A817DEC}" dt="2021-10-25T20:38:37.350" v="66" actId="790"/>
        <pc:sldMkLst>
          <pc:docMk/>
          <pc:sldMk cId="1901396191" sldId="295"/>
        </pc:sldMkLst>
      </pc:sldChg>
    </pc:docChg>
  </pc:docChgLst>
  <pc:docChgLst>
    <pc:chgData name="Joseph Geneviève" userId="S::g.joseph@tout-petits.org::1d0237f7-3cda-441b-acd0-4d804c40106e" providerId="AD" clId="Web-{84B595A8-16C0-E1C1-B4A1-16E35D9779BF}"/>
    <pc:docChg chg="modSld">
      <pc:chgData name="Joseph Geneviève" userId="S::g.joseph@tout-petits.org::1d0237f7-3cda-441b-acd0-4d804c40106e" providerId="AD" clId="Web-{84B595A8-16C0-E1C1-B4A1-16E35D9779BF}" dt="2021-10-14T20:39:46.770" v="4" actId="20577"/>
      <pc:docMkLst>
        <pc:docMk/>
      </pc:docMkLst>
      <pc:sldChg chg="modSp">
        <pc:chgData name="Joseph Geneviève" userId="S::g.joseph@tout-petits.org::1d0237f7-3cda-441b-acd0-4d804c40106e" providerId="AD" clId="Web-{84B595A8-16C0-E1C1-B4A1-16E35D9779BF}" dt="2021-10-14T20:39:46.770" v="4" actId="20577"/>
        <pc:sldMkLst>
          <pc:docMk/>
          <pc:sldMk cId="1821034357" sldId="263"/>
        </pc:sldMkLst>
      </pc:sldChg>
    </pc:docChg>
  </pc:docChgLst>
  <pc:docChgLst>
    <pc:chgData name="Denault Marilou" userId="S::m.denault@tout-petits.org::7b70df40-6756-4715-a25b-b68e252867d1" providerId="AD" clId="Web-{CA09DF4F-A028-FFF3-9995-986F46E00C08}"/>
    <pc:docChg chg="modSld">
      <pc:chgData name="Denault Marilou" userId="S::m.denault@tout-petits.org::7b70df40-6756-4715-a25b-b68e252867d1" providerId="AD" clId="Web-{CA09DF4F-A028-FFF3-9995-986F46E00C08}" dt="2021-10-15T18:53:39.588" v="40" actId="1076"/>
      <pc:docMkLst>
        <pc:docMk/>
      </pc:docMkLst>
      <pc:sldChg chg="modSp">
        <pc:chgData name="Denault Marilou" userId="S::m.denault@tout-petits.org::7b70df40-6756-4715-a25b-b68e252867d1" providerId="AD" clId="Web-{CA09DF4F-A028-FFF3-9995-986F46E00C08}" dt="2021-10-15T18:53:39.588" v="40" actId="1076"/>
        <pc:sldMkLst>
          <pc:docMk/>
          <pc:sldMk cId="3318914857" sldId="287"/>
        </pc:sldMkLst>
      </pc:sldChg>
      <pc:sldChg chg="modSp">
        <pc:chgData name="Denault Marilou" userId="S::m.denault@tout-petits.org::7b70df40-6756-4715-a25b-b68e252867d1" providerId="AD" clId="Web-{CA09DF4F-A028-FFF3-9995-986F46E00C08}" dt="2021-10-15T18:51:34.738" v="0" actId="20577"/>
        <pc:sldMkLst>
          <pc:docMk/>
          <pc:sldMk cId="63951615" sldId="288"/>
        </pc:sldMkLst>
      </pc:sldChg>
    </pc:docChg>
  </pc:docChgLst>
  <pc:docChgLst>
    <pc:chgData name="Joseph Geneviève" userId="S::g.joseph@tout-petits.org::1d0237f7-3cda-441b-acd0-4d804c40106e" providerId="AD" clId="Web-{AEB7DE11-4D7D-86DB-53B8-992E17149B4D}"/>
    <pc:docChg chg="modSld">
      <pc:chgData name="Joseph Geneviève" userId="S::g.joseph@tout-petits.org::1d0237f7-3cda-441b-acd0-4d804c40106e" providerId="AD" clId="Web-{AEB7DE11-4D7D-86DB-53B8-992E17149B4D}" dt="2021-10-18T18:35:31.350" v="1"/>
      <pc:docMkLst>
        <pc:docMk/>
      </pc:docMkLst>
      <pc:sldChg chg="delSp">
        <pc:chgData name="Joseph Geneviève" userId="S::g.joseph@tout-petits.org::1d0237f7-3cda-441b-acd0-4d804c40106e" providerId="AD" clId="Web-{AEB7DE11-4D7D-86DB-53B8-992E17149B4D}" dt="2021-10-18T18:35:31.350" v="1"/>
        <pc:sldMkLst>
          <pc:docMk/>
          <pc:sldMk cId="1036415500" sldId="276"/>
        </pc:sldMkLst>
      </pc:sldChg>
    </pc:docChg>
  </pc:docChgLst>
  <pc:docChgLst>
    <pc:chgData name="Denault Marilou" userId="7b70df40-6756-4715-a25b-b68e252867d1" providerId="ADAL" clId="{B6808D6B-94FB-481D-B474-ED3A527F40B3}"/>
    <pc:docChg chg="undo custSel delSld modSld">
      <pc:chgData name="Denault Marilou" userId="7b70df40-6756-4715-a25b-b68e252867d1" providerId="ADAL" clId="{B6808D6B-94FB-481D-B474-ED3A527F40B3}" dt="2021-10-25T20:12:31.612" v="615" actId="20577"/>
      <pc:docMkLst>
        <pc:docMk/>
      </pc:docMkLst>
      <pc:sldChg chg="addSp modSp mod">
        <pc:chgData name="Denault Marilou" userId="7b70df40-6756-4715-a25b-b68e252867d1" providerId="ADAL" clId="{B6808D6B-94FB-481D-B474-ED3A527F40B3}" dt="2021-10-25T18:51:52.564" v="323" actId="1036"/>
        <pc:sldMkLst>
          <pc:docMk/>
          <pc:sldMk cId="1584698477" sldId="256"/>
        </pc:sldMkLst>
      </pc:sldChg>
      <pc:sldChg chg="addSp modSp mod">
        <pc:chgData name="Denault Marilou" userId="7b70df40-6756-4715-a25b-b68e252867d1" providerId="ADAL" clId="{B6808D6B-94FB-481D-B474-ED3A527F40B3}" dt="2021-10-25T19:37:03.212" v="608" actId="1076"/>
        <pc:sldMkLst>
          <pc:docMk/>
          <pc:sldMk cId="2688549666" sldId="258"/>
        </pc:sldMkLst>
      </pc:sldChg>
      <pc:sldChg chg="modSp mod">
        <pc:chgData name="Denault Marilou" userId="7b70df40-6756-4715-a25b-b68e252867d1" providerId="ADAL" clId="{B6808D6B-94FB-481D-B474-ED3A527F40B3}" dt="2021-10-25T19:29:15.945" v="493" actId="20577"/>
        <pc:sldMkLst>
          <pc:docMk/>
          <pc:sldMk cId="3848367421" sldId="262"/>
        </pc:sldMkLst>
      </pc:sldChg>
      <pc:sldChg chg="modSp mod">
        <pc:chgData name="Denault Marilou" userId="7b70df40-6756-4715-a25b-b68e252867d1" providerId="ADAL" clId="{B6808D6B-94FB-481D-B474-ED3A527F40B3}" dt="2021-10-25T18:58:29.785" v="365" actId="1076"/>
        <pc:sldMkLst>
          <pc:docMk/>
          <pc:sldMk cId="1821034357" sldId="263"/>
        </pc:sldMkLst>
      </pc:sldChg>
      <pc:sldChg chg="modNotesTx">
        <pc:chgData name="Denault Marilou" userId="7b70df40-6756-4715-a25b-b68e252867d1" providerId="ADAL" clId="{B6808D6B-94FB-481D-B474-ED3A527F40B3}" dt="2021-10-25T19:28:48.163" v="492" actId="20577"/>
        <pc:sldMkLst>
          <pc:docMk/>
          <pc:sldMk cId="3179464117" sldId="267"/>
        </pc:sldMkLst>
      </pc:sldChg>
      <pc:sldChg chg="modSp mod">
        <pc:chgData name="Denault Marilou" userId="7b70df40-6756-4715-a25b-b68e252867d1" providerId="ADAL" clId="{B6808D6B-94FB-481D-B474-ED3A527F40B3}" dt="2021-10-25T19:28:30.555" v="491" actId="20577"/>
        <pc:sldMkLst>
          <pc:docMk/>
          <pc:sldMk cId="1899210445" sldId="269"/>
        </pc:sldMkLst>
      </pc:sldChg>
      <pc:sldChg chg="modNotesTx">
        <pc:chgData name="Denault Marilou" userId="7b70df40-6756-4715-a25b-b68e252867d1" providerId="ADAL" clId="{B6808D6B-94FB-481D-B474-ED3A527F40B3}" dt="2021-10-25T19:28:15.618" v="490" actId="20577"/>
        <pc:sldMkLst>
          <pc:docMk/>
          <pc:sldMk cId="300269151" sldId="271"/>
        </pc:sldMkLst>
      </pc:sldChg>
      <pc:sldChg chg="modSp mod">
        <pc:chgData name="Denault Marilou" userId="7b70df40-6756-4715-a25b-b68e252867d1" providerId="ADAL" clId="{B6808D6B-94FB-481D-B474-ED3A527F40B3}" dt="2021-10-25T20:12:31.612" v="615" actId="20577"/>
        <pc:sldMkLst>
          <pc:docMk/>
          <pc:sldMk cId="716541543" sldId="274"/>
        </pc:sldMkLst>
      </pc:sldChg>
      <pc:sldChg chg="modSp mod">
        <pc:chgData name="Denault Marilou" userId="7b70df40-6756-4715-a25b-b68e252867d1" providerId="ADAL" clId="{B6808D6B-94FB-481D-B474-ED3A527F40B3}" dt="2021-10-25T19:20:52.888" v="489" actId="20577"/>
        <pc:sldMkLst>
          <pc:docMk/>
          <pc:sldMk cId="2965236553" sldId="278"/>
        </pc:sldMkLst>
      </pc:sldChg>
      <pc:sldChg chg="modNotesTx">
        <pc:chgData name="Denault Marilou" userId="7b70df40-6756-4715-a25b-b68e252867d1" providerId="ADAL" clId="{B6808D6B-94FB-481D-B474-ED3A527F40B3}" dt="2021-10-25T19:20:35.137" v="488" actId="20577"/>
        <pc:sldMkLst>
          <pc:docMk/>
          <pc:sldMk cId="3191069832" sldId="279"/>
        </pc:sldMkLst>
      </pc:sldChg>
      <pc:sldChg chg="modSp mod modNotesTx">
        <pc:chgData name="Denault Marilou" userId="7b70df40-6756-4715-a25b-b68e252867d1" providerId="ADAL" clId="{B6808D6B-94FB-481D-B474-ED3A527F40B3}" dt="2021-10-25T19:46:47.082" v="613" actId="790"/>
        <pc:sldMkLst>
          <pc:docMk/>
          <pc:sldMk cId="2449688266" sldId="280"/>
        </pc:sldMkLst>
      </pc:sldChg>
      <pc:sldChg chg="modNotesTx">
        <pc:chgData name="Denault Marilou" userId="7b70df40-6756-4715-a25b-b68e252867d1" providerId="ADAL" clId="{B6808D6B-94FB-481D-B474-ED3A527F40B3}" dt="2021-10-25T19:19:30.738" v="486" actId="20577"/>
        <pc:sldMkLst>
          <pc:docMk/>
          <pc:sldMk cId="4139292192" sldId="281"/>
        </pc:sldMkLst>
      </pc:sldChg>
      <pc:sldChg chg="modNotesTx">
        <pc:chgData name="Denault Marilou" userId="7b70df40-6756-4715-a25b-b68e252867d1" providerId="ADAL" clId="{B6808D6B-94FB-481D-B474-ED3A527F40B3}" dt="2021-10-25T19:19:26.784" v="485" actId="20577"/>
        <pc:sldMkLst>
          <pc:docMk/>
          <pc:sldMk cId="3592727006" sldId="282"/>
        </pc:sldMkLst>
      </pc:sldChg>
      <pc:sldChg chg="modNotesTx">
        <pc:chgData name="Denault Marilou" userId="7b70df40-6756-4715-a25b-b68e252867d1" providerId="ADAL" clId="{B6808D6B-94FB-481D-B474-ED3A527F40B3}" dt="2021-10-25T19:18:43.830" v="484" actId="20577"/>
        <pc:sldMkLst>
          <pc:docMk/>
          <pc:sldMk cId="1672771640" sldId="283"/>
        </pc:sldMkLst>
      </pc:sldChg>
      <pc:sldChg chg="addSp delSp modSp mod delCm modNotesTx">
        <pc:chgData name="Denault Marilou" userId="7b70df40-6756-4715-a25b-b68e252867d1" providerId="ADAL" clId="{B6808D6B-94FB-481D-B474-ED3A527F40B3}" dt="2021-10-25T19:18:39.810" v="483" actId="20577"/>
        <pc:sldMkLst>
          <pc:docMk/>
          <pc:sldMk cId="2308554288" sldId="284"/>
        </pc:sldMkLst>
      </pc:sldChg>
      <pc:sldChg chg="modSp mod modNotesTx">
        <pc:chgData name="Denault Marilou" userId="7b70df40-6756-4715-a25b-b68e252867d1" providerId="ADAL" clId="{B6808D6B-94FB-481D-B474-ED3A527F40B3}" dt="2021-10-25T20:12:09.421" v="614" actId="20577"/>
        <pc:sldMkLst>
          <pc:docMk/>
          <pc:sldMk cId="4204363469" sldId="285"/>
        </pc:sldMkLst>
      </pc:sldChg>
      <pc:sldChg chg="modNotesTx">
        <pc:chgData name="Denault Marilou" userId="7b70df40-6756-4715-a25b-b68e252867d1" providerId="ADAL" clId="{B6808D6B-94FB-481D-B474-ED3A527F40B3}" dt="2021-10-25T19:29:54.450" v="494" actId="20577"/>
        <pc:sldMkLst>
          <pc:docMk/>
          <pc:sldMk cId="1901396191" sldId="295"/>
        </pc:sldMkLst>
      </pc:sldChg>
      <pc:sldChg chg="del">
        <pc:chgData name="Denault Marilou" userId="7b70df40-6756-4715-a25b-b68e252867d1" providerId="ADAL" clId="{B6808D6B-94FB-481D-B474-ED3A527F40B3}" dt="2021-10-25T19:30:05.973" v="495" actId="47"/>
        <pc:sldMkLst>
          <pc:docMk/>
          <pc:sldMk cId="554173004" sldId="296"/>
        </pc:sldMkLst>
      </pc:sldChg>
    </pc:docChg>
  </pc:docChgLst>
  <pc:docChgLst>
    <pc:chgData name="Joseph Geneviève" userId="1d0237f7-3cda-441b-acd0-4d804c40106e" providerId="ADAL" clId="{D41B8ED0-2950-430F-B680-C7A204CC2243}"/>
    <pc:docChg chg="undo redo custSel addSld delSld modSld">
      <pc:chgData name="Joseph Geneviève" userId="1d0237f7-3cda-441b-acd0-4d804c40106e" providerId="ADAL" clId="{D41B8ED0-2950-430F-B680-C7A204CC2243}" dt="2021-10-18T14:18:02.857" v="1001" actId="20577"/>
      <pc:docMkLst>
        <pc:docMk/>
      </pc:docMkLst>
      <pc:sldChg chg="modSp mod">
        <pc:chgData name="Joseph Geneviève" userId="1d0237f7-3cda-441b-acd0-4d804c40106e" providerId="ADAL" clId="{D41B8ED0-2950-430F-B680-C7A204CC2243}" dt="2021-10-18T14:18:02.857" v="1001" actId="20577"/>
        <pc:sldMkLst>
          <pc:docMk/>
          <pc:sldMk cId="2688549666" sldId="258"/>
        </pc:sldMkLst>
      </pc:sldChg>
      <pc:sldChg chg="addSp delSp modSp mod">
        <pc:chgData name="Joseph Geneviève" userId="1d0237f7-3cda-441b-acd0-4d804c40106e" providerId="ADAL" clId="{D41B8ED0-2950-430F-B680-C7A204CC2243}" dt="2021-10-18T14:14:02.946" v="980" actId="478"/>
        <pc:sldMkLst>
          <pc:docMk/>
          <pc:sldMk cId="1821034357" sldId="263"/>
        </pc:sldMkLst>
      </pc:sldChg>
      <pc:sldChg chg="modSp mod">
        <pc:chgData name="Joseph Geneviève" userId="1d0237f7-3cda-441b-acd0-4d804c40106e" providerId="ADAL" clId="{D41B8ED0-2950-430F-B680-C7A204CC2243}" dt="2021-10-18T14:16:25.779" v="984" actId="1076"/>
        <pc:sldMkLst>
          <pc:docMk/>
          <pc:sldMk cId="2735223029" sldId="264"/>
        </pc:sldMkLst>
      </pc:sldChg>
      <pc:sldChg chg="delSp modSp mod">
        <pc:chgData name="Joseph Geneviève" userId="1d0237f7-3cda-441b-acd0-4d804c40106e" providerId="ADAL" clId="{D41B8ED0-2950-430F-B680-C7A204CC2243}" dt="2021-10-15T13:11:38.063" v="834" actId="478"/>
        <pc:sldMkLst>
          <pc:docMk/>
          <pc:sldMk cId="1179890391" sldId="265"/>
        </pc:sldMkLst>
      </pc:sldChg>
      <pc:sldChg chg="addSp delSp modSp mod">
        <pc:chgData name="Joseph Geneviève" userId="1d0237f7-3cda-441b-acd0-4d804c40106e" providerId="ADAL" clId="{D41B8ED0-2950-430F-B680-C7A204CC2243}" dt="2021-10-15T13:09:52.933" v="829" actId="790"/>
        <pc:sldMkLst>
          <pc:docMk/>
          <pc:sldMk cId="2511896032" sldId="266"/>
        </pc:sldMkLst>
      </pc:sldChg>
      <pc:sldChg chg="delSp modSp mod">
        <pc:chgData name="Joseph Geneviève" userId="1d0237f7-3cda-441b-acd0-4d804c40106e" providerId="ADAL" clId="{D41B8ED0-2950-430F-B680-C7A204CC2243}" dt="2021-10-15T13:09:22.341" v="826" actId="1036"/>
        <pc:sldMkLst>
          <pc:docMk/>
          <pc:sldMk cId="3179464117" sldId="267"/>
        </pc:sldMkLst>
      </pc:sldChg>
      <pc:sldChg chg="delSp modSp mod">
        <pc:chgData name="Joseph Geneviève" userId="1d0237f7-3cda-441b-acd0-4d804c40106e" providerId="ADAL" clId="{D41B8ED0-2950-430F-B680-C7A204CC2243}" dt="2021-10-18T14:16:14.084" v="983" actId="478"/>
        <pc:sldMkLst>
          <pc:docMk/>
          <pc:sldMk cId="1637033754" sldId="268"/>
        </pc:sldMkLst>
      </pc:sldChg>
      <pc:sldChg chg="delSp modSp mod">
        <pc:chgData name="Joseph Geneviève" userId="1d0237f7-3cda-441b-acd0-4d804c40106e" providerId="ADAL" clId="{D41B8ED0-2950-430F-B680-C7A204CC2243}" dt="2021-10-15T13:07:46.258" v="812" actId="790"/>
        <pc:sldMkLst>
          <pc:docMk/>
          <pc:sldMk cId="1899210445" sldId="269"/>
        </pc:sldMkLst>
      </pc:sldChg>
      <pc:sldChg chg="addSp delSp modSp mod">
        <pc:chgData name="Joseph Geneviève" userId="1d0237f7-3cda-441b-acd0-4d804c40106e" providerId="ADAL" clId="{D41B8ED0-2950-430F-B680-C7A204CC2243}" dt="2021-10-15T13:29:28.070" v="923" actId="1076"/>
        <pc:sldMkLst>
          <pc:docMk/>
          <pc:sldMk cId="300269151" sldId="271"/>
        </pc:sldMkLst>
      </pc:sldChg>
      <pc:sldChg chg="addSp modSp mod">
        <pc:chgData name="Joseph Geneviève" userId="1d0237f7-3cda-441b-acd0-4d804c40106e" providerId="ADAL" clId="{D41B8ED0-2950-430F-B680-C7A204CC2243}" dt="2021-10-15T13:28:27.257" v="910" actId="1076"/>
        <pc:sldMkLst>
          <pc:docMk/>
          <pc:sldMk cId="1818924198" sldId="272"/>
        </pc:sldMkLst>
      </pc:sldChg>
      <pc:sldChg chg="addSp delSp modSp mod">
        <pc:chgData name="Joseph Geneviève" userId="1d0237f7-3cda-441b-acd0-4d804c40106e" providerId="ADAL" clId="{D41B8ED0-2950-430F-B680-C7A204CC2243}" dt="2021-10-15T16:46:09.171" v="976" actId="1076"/>
        <pc:sldMkLst>
          <pc:docMk/>
          <pc:sldMk cId="204803933" sldId="273"/>
        </pc:sldMkLst>
      </pc:sldChg>
      <pc:sldChg chg="addSp modSp mod">
        <pc:chgData name="Joseph Geneviève" userId="1d0237f7-3cda-441b-acd0-4d804c40106e" providerId="ADAL" clId="{D41B8ED0-2950-430F-B680-C7A204CC2243}" dt="2021-10-15T13:27:55.464" v="903" actId="1076"/>
        <pc:sldMkLst>
          <pc:docMk/>
          <pc:sldMk cId="716541543" sldId="274"/>
        </pc:sldMkLst>
      </pc:sldChg>
      <pc:sldChg chg="addSp modSp add del mod">
        <pc:chgData name="Joseph Geneviève" userId="1d0237f7-3cda-441b-acd0-4d804c40106e" providerId="ADAL" clId="{D41B8ED0-2950-430F-B680-C7A204CC2243}" dt="2021-10-15T13:27:18.763" v="898" actId="20577"/>
        <pc:sldMkLst>
          <pc:docMk/>
          <pc:sldMk cId="2431315928" sldId="275"/>
        </pc:sldMkLst>
      </pc:sldChg>
      <pc:sldChg chg="addSp delSp modSp mod">
        <pc:chgData name="Joseph Geneviève" userId="1d0237f7-3cda-441b-acd0-4d804c40106e" providerId="ADAL" clId="{D41B8ED0-2950-430F-B680-C7A204CC2243}" dt="2021-10-15T16:45:30.824" v="944" actId="478"/>
        <pc:sldMkLst>
          <pc:docMk/>
          <pc:sldMk cId="4179217088" sldId="277"/>
        </pc:sldMkLst>
      </pc:sldChg>
      <pc:sldChg chg="addSp modSp mod">
        <pc:chgData name="Joseph Geneviève" userId="1d0237f7-3cda-441b-acd0-4d804c40106e" providerId="ADAL" clId="{D41B8ED0-2950-430F-B680-C7A204CC2243}" dt="2021-10-15T13:27:08.140" v="896" actId="114"/>
        <pc:sldMkLst>
          <pc:docMk/>
          <pc:sldMk cId="2965236553" sldId="278"/>
        </pc:sldMkLst>
      </pc:sldChg>
      <pc:sldChg chg="addSp modSp mod">
        <pc:chgData name="Joseph Geneviève" userId="1d0237f7-3cda-441b-acd0-4d804c40106e" providerId="ADAL" clId="{D41B8ED0-2950-430F-B680-C7A204CC2243}" dt="2021-10-15T13:25:06.935" v="873" actId="255"/>
        <pc:sldMkLst>
          <pc:docMk/>
          <pc:sldMk cId="2449688266" sldId="280"/>
        </pc:sldMkLst>
      </pc:sldChg>
      <pc:sldChg chg="addSp delSp modSp mod addCm delCm modCm">
        <pc:chgData name="Joseph Geneviève" userId="1d0237f7-3cda-441b-acd0-4d804c40106e" providerId="ADAL" clId="{D41B8ED0-2950-430F-B680-C7A204CC2243}" dt="2021-10-15T13:16:12.210" v="840" actId="1076"/>
        <pc:sldMkLst>
          <pc:docMk/>
          <pc:sldMk cId="4139292192" sldId="281"/>
        </pc:sldMkLst>
      </pc:sldChg>
      <pc:sldChg chg="addSp modSp mod">
        <pc:chgData name="Joseph Geneviève" userId="1d0237f7-3cda-441b-acd0-4d804c40106e" providerId="ADAL" clId="{D41B8ED0-2950-430F-B680-C7A204CC2243}" dt="2021-10-15T13:24:14.687" v="864" actId="255"/>
        <pc:sldMkLst>
          <pc:docMk/>
          <pc:sldMk cId="3592727006" sldId="282"/>
        </pc:sldMkLst>
      </pc:sldChg>
      <pc:sldChg chg="delSp modSp mod">
        <pc:chgData name="Joseph Geneviève" userId="1d0237f7-3cda-441b-acd0-4d804c40106e" providerId="ADAL" clId="{D41B8ED0-2950-430F-B680-C7A204CC2243}" dt="2021-10-15T13:23:34.482" v="859" actId="478"/>
        <pc:sldMkLst>
          <pc:docMk/>
          <pc:sldMk cId="1672771640" sldId="283"/>
        </pc:sldMkLst>
      </pc:sldChg>
      <pc:sldChg chg="addSp modSp mod addCm modCm">
        <pc:chgData name="Joseph Geneviève" userId="1d0237f7-3cda-441b-acd0-4d804c40106e" providerId="ADAL" clId="{D41B8ED0-2950-430F-B680-C7A204CC2243}" dt="2021-10-15T13:23:13.543" v="857" actId="20577"/>
        <pc:sldMkLst>
          <pc:docMk/>
          <pc:sldMk cId="2308554288" sldId="284"/>
        </pc:sldMkLst>
      </pc:sldChg>
      <pc:sldChg chg="modSp mod">
        <pc:chgData name="Joseph Geneviève" userId="1d0237f7-3cda-441b-acd0-4d804c40106e" providerId="ADAL" clId="{D41B8ED0-2950-430F-B680-C7A204CC2243}" dt="2021-10-15T12:47:19.428" v="416" actId="20577"/>
        <pc:sldMkLst>
          <pc:docMk/>
          <pc:sldMk cId="4204363469" sldId="285"/>
        </pc:sldMkLst>
      </pc:sldChg>
      <pc:sldChg chg="modSp mod">
        <pc:chgData name="Joseph Geneviève" userId="1d0237f7-3cda-441b-acd0-4d804c40106e" providerId="ADAL" clId="{D41B8ED0-2950-430F-B680-C7A204CC2243}" dt="2021-10-15T13:03:21.856" v="606" actId="1036"/>
        <pc:sldMkLst>
          <pc:docMk/>
          <pc:sldMk cId="127868714" sldId="286"/>
        </pc:sldMkLst>
      </pc:sldChg>
      <pc:sldChg chg="delSp modSp mod">
        <pc:chgData name="Joseph Geneviève" userId="1d0237f7-3cda-441b-acd0-4d804c40106e" providerId="ADAL" clId="{D41B8ED0-2950-430F-B680-C7A204CC2243}" dt="2021-10-14T20:54:27.022" v="245" actId="478"/>
        <pc:sldMkLst>
          <pc:docMk/>
          <pc:sldMk cId="63951615" sldId="288"/>
        </pc:sldMkLst>
      </pc:sldChg>
      <pc:sldChg chg="modSp mod">
        <pc:chgData name="Joseph Geneviève" userId="1d0237f7-3cda-441b-acd0-4d804c40106e" providerId="ADAL" clId="{D41B8ED0-2950-430F-B680-C7A204CC2243}" dt="2021-10-14T20:53:14.407" v="234" actId="313"/>
        <pc:sldMkLst>
          <pc:docMk/>
          <pc:sldMk cId="2667417641" sldId="289"/>
        </pc:sldMkLst>
      </pc:sldChg>
      <pc:sldChg chg="modSp mod">
        <pc:chgData name="Joseph Geneviève" userId="1d0237f7-3cda-441b-acd0-4d804c40106e" providerId="ADAL" clId="{D41B8ED0-2950-430F-B680-C7A204CC2243}" dt="2021-10-14T20:46:40.780" v="219" actId="1038"/>
        <pc:sldMkLst>
          <pc:docMk/>
          <pc:sldMk cId="3939781953" sldId="292"/>
        </pc:sldMkLst>
      </pc:sldChg>
      <pc:sldChg chg="modSp mod">
        <pc:chgData name="Joseph Geneviève" userId="1d0237f7-3cda-441b-acd0-4d804c40106e" providerId="ADAL" clId="{D41B8ED0-2950-430F-B680-C7A204CC2243}" dt="2021-10-15T13:13:06.542" v="835" actId="20577"/>
        <pc:sldMkLst>
          <pc:docMk/>
          <pc:sldMk cId="352737925" sldId="294"/>
        </pc:sldMkLst>
      </pc:sldChg>
    </pc:docChg>
  </pc:docChgLst>
  <pc:docChgLst>
    <pc:chgData name="Flora Faullumel" userId="S::f.faullumel@tout-petits.org::15e6a1e2-1366-4805-a109-f16b989a30ea" providerId="AD" clId="Web-{C2B76B1C-91DB-4300-9B69-15E167534175}"/>
    <pc:docChg chg="addSld delSld modSld sldOrd">
      <pc:chgData name="Flora Faullumel" userId="S::f.faullumel@tout-petits.org::15e6a1e2-1366-4805-a109-f16b989a30ea" providerId="AD" clId="Web-{C2B76B1C-91DB-4300-9B69-15E167534175}" dt="2025-08-27T11:28:47.826" v="130" actId="20577"/>
      <pc:docMkLst>
        <pc:docMk/>
      </pc:docMkLst>
      <pc:sldChg chg="addSp delSp modSp">
        <pc:chgData name="Flora Faullumel" userId="S::f.faullumel@tout-petits.org::15e6a1e2-1366-4805-a109-f16b989a30ea" providerId="AD" clId="Web-{C2B76B1C-91DB-4300-9B69-15E167534175}" dt="2025-08-27T08:58:42.141" v="9"/>
        <pc:sldMkLst>
          <pc:docMk/>
          <pc:sldMk cId="1584698477" sldId="256"/>
        </pc:sldMkLst>
        <pc:spChg chg="add del mod">
          <ac:chgData name="Flora Faullumel" userId="S::f.faullumel@tout-petits.org::15e6a1e2-1366-4805-a109-f16b989a30ea" providerId="AD" clId="Web-{C2B76B1C-91DB-4300-9B69-15E167534175}" dt="2025-08-27T08:58:36.453" v="5"/>
          <ac:spMkLst>
            <pc:docMk/>
            <pc:sldMk cId="1584698477" sldId="256"/>
            <ac:spMk id="6" creationId="{BB96F4C7-C2F1-2545-0CEF-03CF78E9ED02}"/>
          </ac:spMkLst>
        </pc:spChg>
        <pc:spChg chg="add del mod">
          <ac:chgData name="Flora Faullumel" userId="S::f.faullumel@tout-petits.org::15e6a1e2-1366-4805-a109-f16b989a30ea" providerId="AD" clId="Web-{C2B76B1C-91DB-4300-9B69-15E167534175}" dt="2025-08-27T08:58:42.141" v="9"/>
          <ac:spMkLst>
            <pc:docMk/>
            <pc:sldMk cId="1584698477" sldId="256"/>
            <ac:spMk id="8" creationId="{C40C572D-3050-1AE0-500B-E2E1A1326ECF}"/>
          </ac:spMkLst>
        </pc:spChg>
      </pc:sldChg>
      <pc:sldChg chg="delSp">
        <pc:chgData name="Flora Faullumel" userId="S::f.faullumel@tout-petits.org::15e6a1e2-1366-4805-a109-f16b989a30ea" providerId="AD" clId="Web-{C2B76B1C-91DB-4300-9B69-15E167534175}" dt="2025-08-27T08:59:31.860" v="17"/>
        <pc:sldMkLst>
          <pc:docMk/>
          <pc:sldMk cId="2560664333" sldId="257"/>
        </pc:sldMkLst>
        <pc:spChg chg="del">
          <ac:chgData name="Flora Faullumel" userId="S::f.faullumel@tout-petits.org::15e6a1e2-1366-4805-a109-f16b989a30ea" providerId="AD" clId="Web-{C2B76B1C-91DB-4300-9B69-15E167534175}" dt="2025-08-27T08:59:31.860" v="17"/>
          <ac:spMkLst>
            <pc:docMk/>
            <pc:sldMk cId="2560664333" sldId="257"/>
            <ac:spMk id="8" creationId="{86CBF5AC-8FE3-2D4D-A9FD-17B1E46EE0FE}"/>
          </ac:spMkLst>
        </pc:spChg>
      </pc:sldChg>
      <pc:sldChg chg="addSp delSp modSp ord">
        <pc:chgData name="Flora Faullumel" userId="S::f.faullumel@tout-petits.org::15e6a1e2-1366-4805-a109-f16b989a30ea" providerId="AD" clId="Web-{C2B76B1C-91DB-4300-9B69-15E167534175}" dt="2025-08-27T11:28:47.826" v="130" actId="20577"/>
        <pc:sldMkLst>
          <pc:docMk/>
          <pc:sldMk cId="1821034357" sldId="263"/>
        </pc:sldMkLst>
        <pc:spChg chg="add mod">
          <ac:chgData name="Flora Faullumel" userId="S::f.faullumel@tout-petits.org::15e6a1e2-1366-4805-a109-f16b989a30ea" providerId="AD" clId="Web-{C2B76B1C-91DB-4300-9B69-15E167534175}" dt="2025-08-27T11:27:24.090" v="128" actId="20577"/>
          <ac:spMkLst>
            <pc:docMk/>
            <pc:sldMk cId="1821034357" sldId="263"/>
            <ac:spMk id="4" creationId="{9022DA4B-B3CF-648E-D571-5A493FAA4E83}"/>
          </ac:spMkLst>
        </pc:spChg>
        <pc:spChg chg="del">
          <ac:chgData name="Flora Faullumel" userId="S::f.faullumel@tout-petits.org::15e6a1e2-1366-4805-a109-f16b989a30ea" providerId="AD" clId="Web-{C2B76B1C-91DB-4300-9B69-15E167534175}" dt="2025-08-27T09:34:59.723" v="102"/>
          <ac:spMkLst>
            <pc:docMk/>
            <pc:sldMk cId="1821034357" sldId="263"/>
            <ac:spMk id="5" creationId="{5A012F18-11D4-4A4B-B700-436F033612C6}"/>
          </ac:spMkLst>
        </pc:spChg>
        <pc:spChg chg="del mod">
          <ac:chgData name="Flora Faullumel" userId="S::f.faullumel@tout-petits.org::15e6a1e2-1366-4805-a109-f16b989a30ea" providerId="AD" clId="Web-{C2B76B1C-91DB-4300-9B69-15E167534175}" dt="2025-08-27T09:35:02.176" v="104"/>
          <ac:spMkLst>
            <pc:docMk/>
            <pc:sldMk cId="1821034357" sldId="263"/>
            <ac:spMk id="6" creationId="{E8B4CE62-3546-4162-B7C3-369EEA5BE9B0}"/>
          </ac:spMkLst>
        </pc:spChg>
        <pc:spChg chg="add del mod">
          <ac:chgData name="Flora Faullumel" userId="S::f.faullumel@tout-petits.org::15e6a1e2-1366-4805-a109-f16b989a30ea" providerId="AD" clId="Web-{C2B76B1C-91DB-4300-9B69-15E167534175}" dt="2025-08-27T11:27:17.980" v="120"/>
          <ac:spMkLst>
            <pc:docMk/>
            <pc:sldMk cId="1821034357" sldId="263"/>
            <ac:spMk id="8" creationId="{79A0CD15-E094-F862-2703-31B8C4FF309F}"/>
          </ac:spMkLst>
        </pc:spChg>
        <pc:spChg chg="mod">
          <ac:chgData name="Flora Faullumel" userId="S::f.faullumel@tout-petits.org::15e6a1e2-1366-4805-a109-f16b989a30ea" providerId="AD" clId="Web-{C2B76B1C-91DB-4300-9B69-15E167534175}" dt="2025-08-27T11:28:47.826" v="130" actId="20577"/>
          <ac:spMkLst>
            <pc:docMk/>
            <pc:sldMk cId="1821034357" sldId="263"/>
            <ac:spMk id="17" creationId="{D792B761-AC6E-EC4C-8306-FE5D15DEFD2E}"/>
          </ac:spMkLst>
        </pc:spChg>
        <pc:grpChg chg="add del">
          <ac:chgData name="Flora Faullumel" userId="S::f.faullumel@tout-petits.org::15e6a1e2-1366-4805-a109-f16b989a30ea" providerId="AD" clId="Web-{C2B76B1C-91DB-4300-9B69-15E167534175}" dt="2025-08-27T09:34:56.801" v="101"/>
          <ac:grpSpMkLst>
            <pc:docMk/>
            <pc:sldMk cId="1821034357" sldId="263"/>
            <ac:grpSpMk id="15" creationId="{9CDB16AE-D305-A74C-AEA3-73C4B259EA05}"/>
          </ac:grpSpMkLst>
        </pc:grpChg>
        <pc:picChg chg="del">
          <ac:chgData name="Flora Faullumel" userId="S::f.faullumel@tout-petits.org::15e6a1e2-1366-4805-a109-f16b989a30ea" providerId="AD" clId="Web-{C2B76B1C-91DB-4300-9B69-15E167534175}" dt="2025-08-27T09:34:44.082" v="96"/>
          <ac:picMkLst>
            <pc:docMk/>
            <pc:sldMk cId="1821034357" sldId="263"/>
            <ac:picMk id="3" creationId="{0D0C939C-2AED-884D-B395-59190C18323D}"/>
          </ac:picMkLst>
        </pc:picChg>
        <pc:picChg chg="del">
          <ac:chgData name="Flora Faullumel" userId="S::f.faullumel@tout-petits.org::15e6a1e2-1366-4805-a109-f16b989a30ea" providerId="AD" clId="Web-{C2B76B1C-91DB-4300-9B69-15E167534175}" dt="2025-08-27T09:34:44.832" v="97"/>
          <ac:picMkLst>
            <pc:docMk/>
            <pc:sldMk cId="1821034357" sldId="263"/>
            <ac:picMk id="12" creationId="{59CCBEA7-9BCF-D449-AAAD-C09C48921C94}"/>
          </ac:picMkLst>
        </pc:picChg>
      </pc:sldChg>
      <pc:sldChg chg="delSp">
        <pc:chgData name="Flora Faullumel" userId="S::f.faullumel@tout-petits.org::15e6a1e2-1366-4805-a109-f16b989a30ea" providerId="AD" clId="Web-{C2B76B1C-91DB-4300-9B69-15E167534175}" dt="2025-08-27T08:59:21.813" v="16"/>
        <pc:sldMkLst>
          <pc:docMk/>
          <pc:sldMk cId="1911821831" sldId="270"/>
        </pc:sldMkLst>
        <pc:spChg chg="del">
          <ac:chgData name="Flora Faullumel" userId="S::f.faullumel@tout-petits.org::15e6a1e2-1366-4805-a109-f16b989a30ea" providerId="AD" clId="Web-{C2B76B1C-91DB-4300-9B69-15E167534175}" dt="2025-08-27T08:59:21.813" v="16"/>
          <ac:spMkLst>
            <pc:docMk/>
            <pc:sldMk cId="1911821831" sldId="270"/>
            <ac:spMk id="13" creationId="{D2018351-28F6-9147-B6B2-E8C8BA0D0BD0}"/>
          </ac:spMkLst>
        </pc:spChg>
      </pc:sldChg>
      <pc:sldChg chg="new del">
        <pc:chgData name="Flora Faullumel" userId="S::f.faullumel@tout-petits.org::15e6a1e2-1366-4805-a109-f16b989a30ea" providerId="AD" clId="Web-{C2B76B1C-91DB-4300-9B69-15E167534175}" dt="2025-08-27T08:59:00.282" v="13"/>
        <pc:sldMkLst>
          <pc:docMk/>
          <pc:sldMk cId="2528007703" sldId="296"/>
        </pc:sldMkLst>
      </pc:sldChg>
      <pc:sldChg chg="new del">
        <pc:chgData name="Flora Faullumel" userId="S::f.faullumel@tout-petits.org::15e6a1e2-1366-4805-a109-f16b989a30ea" providerId="AD" clId="Web-{C2B76B1C-91DB-4300-9B69-15E167534175}" dt="2025-08-27T08:38:22.603" v="1"/>
        <pc:sldMkLst>
          <pc:docMk/>
          <pc:sldMk cId="2639911738" sldId="296"/>
        </pc:sldMkLst>
      </pc:sldChg>
      <pc:sldChg chg="addSp delSp modSp add del ord">
        <pc:chgData name="Flora Faullumel" userId="S::f.faullumel@tout-petits.org::15e6a1e2-1366-4805-a109-f16b989a30ea" providerId="AD" clId="Web-{C2B76B1C-91DB-4300-9B69-15E167534175}" dt="2025-08-27T09:34:25.598" v="93"/>
        <pc:sldMkLst>
          <pc:docMk/>
          <pc:sldMk cId="963308311" sldId="339"/>
        </pc:sldMkLst>
        <pc:spChg chg="add mod">
          <ac:chgData name="Flora Faullumel" userId="S::f.faullumel@tout-petits.org::15e6a1e2-1366-4805-a109-f16b989a30ea" providerId="AD" clId="Web-{C2B76B1C-91DB-4300-9B69-15E167534175}" dt="2025-08-27T09:01:32.581" v="32" actId="1076"/>
          <ac:spMkLst>
            <pc:docMk/>
            <pc:sldMk cId="963308311" sldId="339"/>
            <ac:spMk id="3" creationId="{94CFC21A-423F-6B76-66A8-21DCB4F44898}"/>
          </ac:spMkLst>
        </pc:spChg>
        <pc:spChg chg="mod">
          <ac:chgData name="Flora Faullumel" userId="S::f.faullumel@tout-petits.org::15e6a1e2-1366-4805-a109-f16b989a30ea" providerId="AD" clId="Web-{C2B76B1C-91DB-4300-9B69-15E167534175}" dt="2025-08-27T09:33:10.549" v="77" actId="20577"/>
          <ac:spMkLst>
            <pc:docMk/>
            <pc:sldMk cId="963308311" sldId="339"/>
            <ac:spMk id="5" creationId="{F928389E-737D-1A06-9E2F-9342791225A9}"/>
          </ac:spMkLst>
        </pc:spChg>
        <pc:picChg chg="add mod">
          <ac:chgData name="Flora Faullumel" userId="S::f.faullumel@tout-petits.org::15e6a1e2-1366-4805-a109-f16b989a30ea" providerId="AD" clId="Web-{C2B76B1C-91DB-4300-9B69-15E167534175}" dt="2025-08-27T09:34:00.753" v="81" actId="1076"/>
          <ac:picMkLst>
            <pc:docMk/>
            <pc:sldMk cId="963308311" sldId="339"/>
            <ac:picMk id="4" creationId="{814500D8-65F0-F4A5-4900-1641F47B3682}"/>
          </ac:picMkLst>
        </pc:picChg>
        <pc:picChg chg="del">
          <ac:chgData name="Flora Faullumel" userId="S::f.faullumel@tout-petits.org::15e6a1e2-1366-4805-a109-f16b989a30ea" providerId="AD" clId="Web-{C2B76B1C-91DB-4300-9B69-15E167534175}" dt="2025-08-27T08:59:07.719" v="15"/>
          <ac:picMkLst>
            <pc:docMk/>
            <pc:sldMk cId="963308311" sldId="339"/>
            <ac:picMk id="10" creationId="{E83EEA00-C66F-90FF-5B7B-7E41718EC306}"/>
          </ac:picMkLst>
        </pc:picChg>
      </pc:sldChg>
      <pc:sldChg chg="addSp delSp add del replId">
        <pc:chgData name="Flora Faullumel" userId="S::f.faullumel@tout-petits.org::15e6a1e2-1366-4805-a109-f16b989a30ea" providerId="AD" clId="Web-{C2B76B1C-91DB-4300-9B69-15E167534175}" dt="2025-08-27T09:35:09.708" v="107"/>
        <pc:sldMkLst>
          <pc:docMk/>
          <pc:sldMk cId="3836899342" sldId="340"/>
        </pc:sldMkLst>
        <pc:spChg chg="del">
          <ac:chgData name="Flora Faullumel" userId="S::f.faullumel@tout-petits.org::15e6a1e2-1366-4805-a109-f16b989a30ea" providerId="AD" clId="Web-{C2B76B1C-91DB-4300-9B69-15E167534175}" dt="2025-08-27T09:34:11.550" v="84"/>
          <ac:spMkLst>
            <pc:docMk/>
            <pc:sldMk cId="3836899342" sldId="340"/>
            <ac:spMk id="2" creationId="{B002C3EA-36C1-51EB-C0C7-DBA3268D651D}"/>
          </ac:spMkLst>
        </pc:spChg>
        <pc:spChg chg="del">
          <ac:chgData name="Flora Faullumel" userId="S::f.faullumel@tout-petits.org::15e6a1e2-1366-4805-a109-f16b989a30ea" providerId="AD" clId="Web-{C2B76B1C-91DB-4300-9B69-15E167534175}" dt="2025-08-27T09:34:15.801" v="86"/>
          <ac:spMkLst>
            <pc:docMk/>
            <pc:sldMk cId="3836899342" sldId="340"/>
            <ac:spMk id="4" creationId="{3879B722-EC82-766A-7352-716C085CC944}"/>
          </ac:spMkLst>
        </pc:spChg>
        <pc:spChg chg="del">
          <ac:chgData name="Flora Faullumel" userId="S::f.faullumel@tout-petits.org::15e6a1e2-1366-4805-a109-f16b989a30ea" providerId="AD" clId="Web-{C2B76B1C-91DB-4300-9B69-15E167534175}" dt="2025-08-27T09:34:14.300" v="85"/>
          <ac:spMkLst>
            <pc:docMk/>
            <pc:sldMk cId="3836899342" sldId="340"/>
            <ac:spMk id="5" creationId="{2A68486C-B1B9-D3DF-D22B-49D4F553DD9E}"/>
          </ac:spMkLst>
        </pc:spChg>
        <pc:spChg chg="add">
          <ac:chgData name="Flora Faullumel" userId="S::f.faullumel@tout-petits.org::15e6a1e2-1366-4805-a109-f16b989a30ea" providerId="AD" clId="Web-{C2B76B1C-91DB-4300-9B69-15E167534175}" dt="2025-08-27T09:34:23.035" v="90"/>
          <ac:spMkLst>
            <pc:docMk/>
            <pc:sldMk cId="3836899342" sldId="340"/>
            <ac:spMk id="8" creationId="{CD2CEE79-653B-A139-2752-FAB874E7776F}"/>
          </ac:spMkLst>
        </pc:spChg>
        <pc:spChg chg="add">
          <ac:chgData name="Flora Faullumel" userId="S::f.faullumel@tout-petits.org::15e6a1e2-1366-4805-a109-f16b989a30ea" providerId="AD" clId="Web-{C2B76B1C-91DB-4300-9B69-15E167534175}" dt="2025-08-27T09:34:23.066" v="91"/>
          <ac:spMkLst>
            <pc:docMk/>
            <pc:sldMk cId="3836899342" sldId="340"/>
            <ac:spMk id="10" creationId="{86B5BAA7-A4F7-B145-4E17-7FD8ED3FC7E7}"/>
          </ac:spMkLst>
        </pc:spChg>
        <pc:picChg chg="del">
          <ac:chgData name="Flora Faullumel" userId="S::f.faullumel@tout-petits.org::15e6a1e2-1366-4805-a109-f16b989a30ea" providerId="AD" clId="Web-{C2B76B1C-91DB-4300-9B69-15E167534175}" dt="2025-08-27T09:34:18.207" v="89"/>
          <ac:picMkLst>
            <pc:docMk/>
            <pc:sldMk cId="3836899342" sldId="340"/>
            <ac:picMk id="3" creationId="{D0E06BD4-FF7B-81D8-A197-34F171E4FFA9}"/>
          </ac:picMkLst>
        </pc:picChg>
        <pc:picChg chg="del">
          <ac:chgData name="Flora Faullumel" userId="S::f.faullumel@tout-petits.org::15e6a1e2-1366-4805-a109-f16b989a30ea" providerId="AD" clId="Web-{C2B76B1C-91DB-4300-9B69-15E167534175}" dt="2025-08-27T09:34:16.676" v="87"/>
          <ac:picMkLst>
            <pc:docMk/>
            <pc:sldMk cId="3836899342" sldId="340"/>
            <ac:picMk id="7" creationId="{F4615E35-CEDB-843C-AA40-9EC544B344AF}"/>
          </ac:picMkLst>
        </pc:picChg>
        <pc:picChg chg="del">
          <ac:chgData name="Flora Faullumel" userId="S::f.faullumel@tout-petits.org::15e6a1e2-1366-4805-a109-f16b989a30ea" providerId="AD" clId="Web-{C2B76B1C-91DB-4300-9B69-15E167534175}" dt="2025-08-27T09:34:17.410" v="88"/>
          <ac:picMkLst>
            <pc:docMk/>
            <pc:sldMk cId="3836899342" sldId="340"/>
            <ac:picMk id="11" creationId="{0DE03FA4-8321-83A8-86E8-4F74C33F41EF}"/>
          </ac:picMkLst>
        </pc:picChg>
        <pc:picChg chg="del">
          <ac:chgData name="Flora Faullumel" userId="S::f.faullumel@tout-petits.org::15e6a1e2-1366-4805-a109-f16b989a30ea" providerId="AD" clId="Web-{C2B76B1C-91DB-4300-9B69-15E167534175}" dt="2025-08-27T09:34:08.316" v="83"/>
          <ac:picMkLst>
            <pc:docMk/>
            <pc:sldMk cId="3836899342" sldId="340"/>
            <ac:picMk id="13" creationId="{2D4F44A7-F3ED-D3F3-DF78-1D8605A49D41}"/>
          </ac:picMkLst>
        </pc:picChg>
        <pc:picChg chg="add">
          <ac:chgData name="Flora Faullumel" userId="S::f.faullumel@tout-petits.org::15e6a1e2-1366-4805-a109-f16b989a30ea" providerId="AD" clId="Web-{C2B76B1C-91DB-4300-9B69-15E167534175}" dt="2025-08-27T09:34:23.082" v="92"/>
          <ac:picMkLst>
            <pc:docMk/>
            <pc:sldMk cId="3836899342" sldId="340"/>
            <ac:picMk id="14" creationId="{711F03F4-4166-6E91-CDA0-67A7F90ED032}"/>
          </ac:picMkLst>
        </pc:picChg>
      </pc:sldChg>
      <pc:sldChg chg="add replId">
        <pc:chgData name="Flora Faullumel" userId="S::f.faullumel@tout-petits.org::15e6a1e2-1366-4805-a109-f16b989a30ea" providerId="AD" clId="Web-{C2B76B1C-91DB-4300-9B69-15E167534175}" dt="2025-08-27T09:34:41.051" v="94"/>
        <pc:sldMkLst>
          <pc:docMk/>
          <pc:sldMk cId="1836290877" sldId="341"/>
        </pc:sldMkLst>
      </pc:sldChg>
      <pc:sldChg chg="add del">
        <pc:chgData name="Flora Faullumel" userId="S::f.faullumel@tout-petits.org::15e6a1e2-1366-4805-a109-f16b989a30ea" providerId="AD" clId="Web-{C2B76B1C-91DB-4300-9B69-15E167534175}" dt="2025-08-27T09:33:40.909" v="80"/>
        <pc:sldMkLst>
          <pc:docMk/>
          <pc:sldMk cId="3438951292" sldId="34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D5B5C-FC97-4064-B958-C56220B936E4}" type="datetimeFigureOut">
              <a:rPr lang="fr-FR"/>
              <a:t>27/08/2025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69DF6-F159-4BA5-BEDD-132BE8884F8F}" type="slidenum">
              <a:rPr lang="fr-FR"/>
              <a:t>‹N°›</a:t>
            </a:fld>
            <a:endParaRPr lang="fr-FR"/>
          </a:p>
        </p:txBody>
      </p:sp>
    </p:spTree>
    <p:extLst>
      <p:ext uri="{BB962C8B-B14F-4D97-AF65-F5344CB8AC3E}">
        <p14:creationId xmlns:p14="http://schemas.microsoft.com/office/powerpoint/2010/main" val="2979607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769DF6-F159-4BA5-BEDD-132BE8884F8F}" type="slidenum">
              <a:rPr lang="fr-FR" smtClean="0"/>
              <a:t>3</a:t>
            </a:fld>
            <a:endParaRPr lang="fr-FR"/>
          </a:p>
        </p:txBody>
      </p:sp>
    </p:spTree>
    <p:extLst>
      <p:ext uri="{BB962C8B-B14F-4D97-AF65-F5344CB8AC3E}">
        <p14:creationId xmlns:p14="http://schemas.microsoft.com/office/powerpoint/2010/main" val="2110960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14</a:t>
            </a:fld>
            <a:endParaRPr lang="fr-FR"/>
          </a:p>
        </p:txBody>
      </p:sp>
    </p:spTree>
    <p:extLst>
      <p:ext uri="{BB962C8B-B14F-4D97-AF65-F5344CB8AC3E}">
        <p14:creationId xmlns:p14="http://schemas.microsoft.com/office/powerpoint/2010/main" val="344942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15</a:t>
            </a:fld>
            <a:endParaRPr lang="fr-FR"/>
          </a:p>
        </p:txBody>
      </p:sp>
    </p:spTree>
    <p:extLst>
      <p:ext uri="{BB962C8B-B14F-4D97-AF65-F5344CB8AC3E}">
        <p14:creationId xmlns:p14="http://schemas.microsoft.com/office/powerpoint/2010/main" val="633639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16</a:t>
            </a:fld>
            <a:endParaRPr lang="fr-FR"/>
          </a:p>
        </p:txBody>
      </p:sp>
    </p:spTree>
    <p:extLst>
      <p:ext uri="{BB962C8B-B14F-4D97-AF65-F5344CB8AC3E}">
        <p14:creationId xmlns:p14="http://schemas.microsoft.com/office/powerpoint/2010/main" val="2622553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17</a:t>
            </a:fld>
            <a:endParaRPr lang="fr-FR"/>
          </a:p>
        </p:txBody>
      </p:sp>
    </p:spTree>
    <p:extLst>
      <p:ext uri="{BB962C8B-B14F-4D97-AF65-F5344CB8AC3E}">
        <p14:creationId xmlns:p14="http://schemas.microsoft.com/office/powerpoint/2010/main" val="2732584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769DF6-F159-4BA5-BEDD-132BE8884F8F}" type="slidenum">
              <a:rPr lang="fr-FR" smtClean="0"/>
              <a:t>21</a:t>
            </a:fld>
            <a:endParaRPr lang="fr-FR"/>
          </a:p>
        </p:txBody>
      </p:sp>
    </p:spTree>
    <p:extLst>
      <p:ext uri="{BB962C8B-B14F-4D97-AF65-F5344CB8AC3E}">
        <p14:creationId xmlns:p14="http://schemas.microsoft.com/office/powerpoint/2010/main" val="3083314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25</a:t>
            </a:fld>
            <a:endParaRPr lang="fr-FR"/>
          </a:p>
        </p:txBody>
      </p:sp>
    </p:spTree>
    <p:extLst>
      <p:ext uri="{BB962C8B-B14F-4D97-AF65-F5344CB8AC3E}">
        <p14:creationId xmlns:p14="http://schemas.microsoft.com/office/powerpoint/2010/main" val="1507834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27</a:t>
            </a:fld>
            <a:endParaRPr lang="fr-FR"/>
          </a:p>
        </p:txBody>
      </p:sp>
    </p:spTree>
    <p:extLst>
      <p:ext uri="{BB962C8B-B14F-4D97-AF65-F5344CB8AC3E}">
        <p14:creationId xmlns:p14="http://schemas.microsoft.com/office/powerpoint/2010/main" val="3311892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29</a:t>
            </a:fld>
            <a:endParaRPr lang="fr-FR"/>
          </a:p>
        </p:txBody>
      </p:sp>
    </p:spTree>
    <p:extLst>
      <p:ext uri="{BB962C8B-B14F-4D97-AF65-F5344CB8AC3E}">
        <p14:creationId xmlns:p14="http://schemas.microsoft.com/office/powerpoint/2010/main" val="312225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30</a:t>
            </a:fld>
            <a:endParaRPr lang="fr-FR"/>
          </a:p>
        </p:txBody>
      </p:sp>
    </p:spTree>
    <p:extLst>
      <p:ext uri="{BB962C8B-B14F-4D97-AF65-F5344CB8AC3E}">
        <p14:creationId xmlns:p14="http://schemas.microsoft.com/office/powerpoint/2010/main" val="95327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33</a:t>
            </a:fld>
            <a:endParaRPr lang="fr-FR"/>
          </a:p>
        </p:txBody>
      </p:sp>
    </p:spTree>
    <p:extLst>
      <p:ext uri="{BB962C8B-B14F-4D97-AF65-F5344CB8AC3E}">
        <p14:creationId xmlns:p14="http://schemas.microsoft.com/office/powerpoint/2010/main" val="290244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err="1">
                <a:cs typeface="Calibri"/>
              </a:rPr>
              <a:t>Possiblement</a:t>
            </a:r>
            <a:r>
              <a:rPr lang="en-US">
                <a:cs typeface="Calibri"/>
              </a:rPr>
              <a:t> à </a:t>
            </a:r>
            <a:r>
              <a:rPr lang="en-US" err="1">
                <a:cs typeface="Calibri"/>
              </a:rPr>
              <a:t>décliner</a:t>
            </a:r>
            <a:r>
              <a:rPr lang="en-US">
                <a:cs typeface="Calibri"/>
              </a:rPr>
              <a:t> pour les </a:t>
            </a:r>
            <a:r>
              <a:rPr lang="en-US" err="1">
                <a:cs typeface="Calibri"/>
              </a:rPr>
              <a:t>réseaux</a:t>
            </a:r>
            <a:r>
              <a:rPr lang="en-US">
                <a:cs typeface="Calibri"/>
              </a:rPr>
              <a:t> </a:t>
            </a:r>
            <a:r>
              <a:rPr lang="en-US" err="1">
                <a:cs typeface="Calibri"/>
              </a:rPr>
              <a:t>sociaux</a:t>
            </a:r>
            <a:r>
              <a:rPr lang="en-US">
                <a:cs typeface="Calibri"/>
              </a:rPr>
              <a:t> </a:t>
            </a:r>
            <a:r>
              <a:rPr lang="en-US" err="1">
                <a:cs typeface="Calibri"/>
              </a:rPr>
              <a:t>également</a:t>
            </a:r>
            <a:r>
              <a:rPr lang="en-US">
                <a:cs typeface="Calibri"/>
              </a:rPr>
              <a:t> (à </a:t>
            </a:r>
            <a:r>
              <a:rPr lang="en-US" err="1">
                <a:cs typeface="Calibri"/>
              </a:rPr>
              <a:t>valider</a:t>
            </a:r>
            <a:r>
              <a:rPr lang="en-US">
                <a:cs typeface="Calibri"/>
              </a:rPr>
              <a:t> avec Flora)</a:t>
            </a:r>
          </a:p>
        </p:txBody>
      </p:sp>
      <p:sp>
        <p:nvSpPr>
          <p:cNvPr id="4" name="Espace réservé du numéro de diapositive 3"/>
          <p:cNvSpPr>
            <a:spLocks noGrp="1"/>
          </p:cNvSpPr>
          <p:nvPr>
            <p:ph type="sldNum" sz="quarter" idx="5"/>
          </p:nvPr>
        </p:nvSpPr>
        <p:spPr/>
        <p:txBody>
          <a:bodyPr/>
          <a:lstStyle/>
          <a:p>
            <a:fld id="{14769DF6-F159-4BA5-BEDD-132BE8884F8F}" type="slidenum">
              <a:rPr lang="fr-FR"/>
              <a:t>6</a:t>
            </a:fld>
            <a:endParaRPr lang="fr-FR"/>
          </a:p>
        </p:txBody>
      </p:sp>
    </p:spTree>
    <p:extLst>
      <p:ext uri="{BB962C8B-B14F-4D97-AF65-F5344CB8AC3E}">
        <p14:creationId xmlns:p14="http://schemas.microsoft.com/office/powerpoint/2010/main" val="2678739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35</a:t>
            </a:fld>
            <a:endParaRPr lang="fr-FR"/>
          </a:p>
        </p:txBody>
      </p:sp>
    </p:spTree>
    <p:extLst>
      <p:ext uri="{BB962C8B-B14F-4D97-AF65-F5344CB8AC3E}">
        <p14:creationId xmlns:p14="http://schemas.microsoft.com/office/powerpoint/2010/main" val="354647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(Visuel maquette web)</a:t>
            </a:r>
          </a:p>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7</a:t>
            </a:fld>
            <a:endParaRPr lang="fr-FR"/>
          </a:p>
        </p:txBody>
      </p:sp>
    </p:spTree>
    <p:extLst>
      <p:ext uri="{BB962C8B-B14F-4D97-AF65-F5344CB8AC3E}">
        <p14:creationId xmlns:p14="http://schemas.microsoft.com/office/powerpoint/2010/main" val="58185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769DF6-F159-4BA5-BEDD-132BE8884F8F}" type="slidenum">
              <a:rPr lang="fr-FR" smtClean="0"/>
              <a:t>8</a:t>
            </a:fld>
            <a:endParaRPr lang="fr-FR"/>
          </a:p>
        </p:txBody>
      </p:sp>
    </p:spTree>
    <p:extLst>
      <p:ext uri="{BB962C8B-B14F-4D97-AF65-F5344CB8AC3E}">
        <p14:creationId xmlns:p14="http://schemas.microsoft.com/office/powerpoint/2010/main" val="976038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solidFill>
                  <a:srgbClr val="FF0000"/>
                </a:solidFill>
              </a:rPr>
              <a:t>Note générale pour les exemples : est-ce qu’il pourrait être possible de trouver une manière d’identifier les exemples appartenant aux différents environnements ? (familial, garderie, municipal)</a:t>
            </a:r>
          </a:p>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9</a:t>
            </a:fld>
            <a:endParaRPr lang="fr-FR"/>
          </a:p>
        </p:txBody>
      </p:sp>
    </p:spTree>
    <p:extLst>
      <p:ext uri="{BB962C8B-B14F-4D97-AF65-F5344CB8AC3E}">
        <p14:creationId xmlns:p14="http://schemas.microsoft.com/office/powerpoint/2010/main" val="3959434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10</a:t>
            </a:fld>
            <a:endParaRPr lang="fr-FR"/>
          </a:p>
        </p:txBody>
      </p:sp>
    </p:spTree>
    <p:extLst>
      <p:ext uri="{BB962C8B-B14F-4D97-AF65-F5344CB8AC3E}">
        <p14:creationId xmlns:p14="http://schemas.microsoft.com/office/powerpoint/2010/main" val="2405056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11</a:t>
            </a:fld>
            <a:endParaRPr lang="fr-FR"/>
          </a:p>
        </p:txBody>
      </p:sp>
    </p:spTree>
    <p:extLst>
      <p:ext uri="{BB962C8B-B14F-4D97-AF65-F5344CB8AC3E}">
        <p14:creationId xmlns:p14="http://schemas.microsoft.com/office/powerpoint/2010/main" val="59577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14769DF6-F159-4BA5-BEDD-132BE8884F8F}" type="slidenum">
              <a:rPr lang="fr-FR" smtClean="0"/>
              <a:t>12</a:t>
            </a:fld>
            <a:endParaRPr lang="fr-FR"/>
          </a:p>
        </p:txBody>
      </p:sp>
    </p:spTree>
    <p:extLst>
      <p:ext uri="{BB962C8B-B14F-4D97-AF65-F5344CB8AC3E}">
        <p14:creationId xmlns:p14="http://schemas.microsoft.com/office/powerpoint/2010/main" val="617254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cs typeface="Calibri"/>
            </a:endParaRPr>
          </a:p>
        </p:txBody>
      </p:sp>
      <p:sp>
        <p:nvSpPr>
          <p:cNvPr id="4" name="Espace réservé du numéro de diapositive 3"/>
          <p:cNvSpPr>
            <a:spLocks noGrp="1"/>
          </p:cNvSpPr>
          <p:nvPr>
            <p:ph type="sldNum" sz="quarter" idx="5"/>
          </p:nvPr>
        </p:nvSpPr>
        <p:spPr/>
        <p:txBody>
          <a:bodyPr/>
          <a:lstStyle/>
          <a:p>
            <a:fld id="{14769DF6-F159-4BA5-BEDD-132BE8884F8F}" type="slidenum">
              <a:rPr lang="fr-FR"/>
              <a:t>13</a:t>
            </a:fld>
            <a:endParaRPr lang="fr-FR"/>
          </a:p>
        </p:txBody>
      </p:sp>
    </p:spTree>
    <p:extLst>
      <p:ext uri="{BB962C8B-B14F-4D97-AF65-F5344CB8AC3E}">
        <p14:creationId xmlns:p14="http://schemas.microsoft.com/office/powerpoint/2010/main" val="219136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17760F-B69E-4296-BB85-A6124207621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D737F373-2288-47DB-AA97-4D0E27415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99D38B16-EB53-48A9-B035-2DD364AA8E3D}"/>
              </a:ext>
            </a:extLst>
          </p:cNvPr>
          <p:cNvSpPr>
            <a:spLocks noGrp="1"/>
          </p:cNvSpPr>
          <p:nvPr>
            <p:ph type="dt" sz="half" idx="10"/>
          </p:nvPr>
        </p:nvSpPr>
        <p:spPr/>
        <p:txBody>
          <a:bodyPr/>
          <a:lstStyle/>
          <a:p>
            <a:fld id="{0542FE5F-111C-4C7B-A805-B52CC519FABB}" type="datetimeFigureOut">
              <a:rPr lang="fr-CA" smtClean="0"/>
              <a:t>2025-08-27</a:t>
            </a:fld>
            <a:endParaRPr lang="fr-CA"/>
          </a:p>
        </p:txBody>
      </p:sp>
      <p:sp>
        <p:nvSpPr>
          <p:cNvPr id="5" name="Espace réservé du pied de page 4">
            <a:extLst>
              <a:ext uri="{FF2B5EF4-FFF2-40B4-BE49-F238E27FC236}">
                <a16:creationId xmlns:a16="http://schemas.microsoft.com/office/drawing/2014/main" id="{FE64CD0D-A5DD-4FE3-B437-6CAF359D0E6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52C5B69-3AB8-49D8-ABDB-A077E866BD55}"/>
              </a:ext>
            </a:extLst>
          </p:cNvPr>
          <p:cNvSpPr>
            <a:spLocks noGrp="1"/>
          </p:cNvSpPr>
          <p:nvPr>
            <p:ph type="sldNum" sz="quarter" idx="12"/>
          </p:nvPr>
        </p:nvSpPr>
        <p:spPr/>
        <p:txBody>
          <a:bodyPr/>
          <a:lstStyle/>
          <a:p>
            <a:fld id="{63E53AD3-25E7-42E3-B02D-037063AF2E1E}" type="slidenum">
              <a:rPr lang="fr-CA" smtClean="0"/>
              <a:t>‹N°›</a:t>
            </a:fld>
            <a:endParaRPr lang="fr-CA"/>
          </a:p>
        </p:txBody>
      </p:sp>
    </p:spTree>
    <p:extLst>
      <p:ext uri="{BB962C8B-B14F-4D97-AF65-F5344CB8AC3E}">
        <p14:creationId xmlns:p14="http://schemas.microsoft.com/office/powerpoint/2010/main" val="2399707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C7C40-7105-46CB-8B46-4AC62B247739}"/>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82366F95-C2D6-4CD3-ABD2-816D988F044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6851DE9-840E-4F6D-AFC5-377D73CC86AE}"/>
              </a:ext>
            </a:extLst>
          </p:cNvPr>
          <p:cNvSpPr>
            <a:spLocks noGrp="1"/>
          </p:cNvSpPr>
          <p:nvPr>
            <p:ph type="dt" sz="half" idx="10"/>
          </p:nvPr>
        </p:nvSpPr>
        <p:spPr/>
        <p:txBody>
          <a:bodyPr/>
          <a:lstStyle/>
          <a:p>
            <a:fld id="{0542FE5F-111C-4C7B-A805-B52CC519FABB}" type="datetimeFigureOut">
              <a:rPr lang="fr-CA" smtClean="0"/>
              <a:t>2025-08-27</a:t>
            </a:fld>
            <a:endParaRPr lang="fr-CA"/>
          </a:p>
        </p:txBody>
      </p:sp>
      <p:sp>
        <p:nvSpPr>
          <p:cNvPr id="5" name="Espace réservé du pied de page 4">
            <a:extLst>
              <a:ext uri="{FF2B5EF4-FFF2-40B4-BE49-F238E27FC236}">
                <a16:creationId xmlns:a16="http://schemas.microsoft.com/office/drawing/2014/main" id="{10495276-B654-4304-AC94-8ECC2F519B9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08D9D8A-89A3-4505-A0D3-983133D9EEF0}"/>
              </a:ext>
            </a:extLst>
          </p:cNvPr>
          <p:cNvSpPr>
            <a:spLocks noGrp="1"/>
          </p:cNvSpPr>
          <p:nvPr>
            <p:ph type="sldNum" sz="quarter" idx="12"/>
          </p:nvPr>
        </p:nvSpPr>
        <p:spPr/>
        <p:txBody>
          <a:bodyPr/>
          <a:lstStyle/>
          <a:p>
            <a:fld id="{63E53AD3-25E7-42E3-B02D-037063AF2E1E}" type="slidenum">
              <a:rPr lang="fr-CA" smtClean="0"/>
              <a:t>‹N°›</a:t>
            </a:fld>
            <a:endParaRPr lang="fr-CA"/>
          </a:p>
        </p:txBody>
      </p:sp>
    </p:spTree>
    <p:extLst>
      <p:ext uri="{BB962C8B-B14F-4D97-AF65-F5344CB8AC3E}">
        <p14:creationId xmlns:p14="http://schemas.microsoft.com/office/powerpoint/2010/main" val="1010975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99AF5AA-78B4-41B4-91CD-D3271DE8C081}"/>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77F52B1-805D-4E19-9D3B-7D5C4AE7296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D45FDB0-7700-4C23-A713-E4E926881105}"/>
              </a:ext>
            </a:extLst>
          </p:cNvPr>
          <p:cNvSpPr>
            <a:spLocks noGrp="1"/>
          </p:cNvSpPr>
          <p:nvPr>
            <p:ph type="dt" sz="half" idx="10"/>
          </p:nvPr>
        </p:nvSpPr>
        <p:spPr/>
        <p:txBody>
          <a:bodyPr/>
          <a:lstStyle/>
          <a:p>
            <a:fld id="{0542FE5F-111C-4C7B-A805-B52CC519FABB}" type="datetimeFigureOut">
              <a:rPr lang="fr-CA" smtClean="0"/>
              <a:t>2025-08-27</a:t>
            </a:fld>
            <a:endParaRPr lang="fr-CA"/>
          </a:p>
        </p:txBody>
      </p:sp>
      <p:sp>
        <p:nvSpPr>
          <p:cNvPr id="5" name="Espace réservé du pied de page 4">
            <a:extLst>
              <a:ext uri="{FF2B5EF4-FFF2-40B4-BE49-F238E27FC236}">
                <a16:creationId xmlns:a16="http://schemas.microsoft.com/office/drawing/2014/main" id="{2796E6D9-F54E-40BB-B47D-7A6054EE779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B091936-123E-471F-93F4-FA721399471F}"/>
              </a:ext>
            </a:extLst>
          </p:cNvPr>
          <p:cNvSpPr>
            <a:spLocks noGrp="1"/>
          </p:cNvSpPr>
          <p:nvPr>
            <p:ph type="sldNum" sz="quarter" idx="12"/>
          </p:nvPr>
        </p:nvSpPr>
        <p:spPr/>
        <p:txBody>
          <a:bodyPr/>
          <a:lstStyle/>
          <a:p>
            <a:fld id="{63E53AD3-25E7-42E3-B02D-037063AF2E1E}" type="slidenum">
              <a:rPr lang="fr-CA" smtClean="0"/>
              <a:t>‹N°›</a:t>
            </a:fld>
            <a:endParaRPr lang="fr-CA"/>
          </a:p>
        </p:txBody>
      </p:sp>
    </p:spTree>
    <p:extLst>
      <p:ext uri="{BB962C8B-B14F-4D97-AF65-F5344CB8AC3E}">
        <p14:creationId xmlns:p14="http://schemas.microsoft.com/office/powerpoint/2010/main" val="3728484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FBE724-E3BA-488C-B903-0976EF78EC32}"/>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DDA37D8-6F12-41EB-BC8A-80A361E805C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B809A81-55E8-4242-8C02-E4D785CDA65D}"/>
              </a:ext>
            </a:extLst>
          </p:cNvPr>
          <p:cNvSpPr>
            <a:spLocks noGrp="1"/>
          </p:cNvSpPr>
          <p:nvPr>
            <p:ph type="dt" sz="half" idx="10"/>
          </p:nvPr>
        </p:nvSpPr>
        <p:spPr/>
        <p:txBody>
          <a:bodyPr/>
          <a:lstStyle/>
          <a:p>
            <a:fld id="{0542FE5F-111C-4C7B-A805-B52CC519FABB}" type="datetimeFigureOut">
              <a:rPr lang="fr-CA" smtClean="0"/>
              <a:t>2025-08-27</a:t>
            </a:fld>
            <a:endParaRPr lang="fr-CA"/>
          </a:p>
        </p:txBody>
      </p:sp>
      <p:sp>
        <p:nvSpPr>
          <p:cNvPr id="5" name="Espace réservé du pied de page 4">
            <a:extLst>
              <a:ext uri="{FF2B5EF4-FFF2-40B4-BE49-F238E27FC236}">
                <a16:creationId xmlns:a16="http://schemas.microsoft.com/office/drawing/2014/main" id="{3F312F27-9A2E-4687-9436-4904D8CE5AC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ECD3700-232A-46ED-BBCF-36A4431E978D}"/>
              </a:ext>
            </a:extLst>
          </p:cNvPr>
          <p:cNvSpPr>
            <a:spLocks noGrp="1"/>
          </p:cNvSpPr>
          <p:nvPr>
            <p:ph type="sldNum" sz="quarter" idx="12"/>
          </p:nvPr>
        </p:nvSpPr>
        <p:spPr/>
        <p:txBody>
          <a:bodyPr/>
          <a:lstStyle/>
          <a:p>
            <a:fld id="{63E53AD3-25E7-42E3-B02D-037063AF2E1E}" type="slidenum">
              <a:rPr lang="fr-CA" smtClean="0"/>
              <a:t>‹N°›</a:t>
            </a:fld>
            <a:endParaRPr lang="fr-CA"/>
          </a:p>
        </p:txBody>
      </p:sp>
    </p:spTree>
    <p:extLst>
      <p:ext uri="{BB962C8B-B14F-4D97-AF65-F5344CB8AC3E}">
        <p14:creationId xmlns:p14="http://schemas.microsoft.com/office/powerpoint/2010/main" val="386240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59E47-8176-4AC2-9852-5687E00240F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E53B7DD1-57B3-4CB9-B6A7-4218B48F0E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804675A-19C7-4C9C-994A-B63770ADA309}"/>
              </a:ext>
            </a:extLst>
          </p:cNvPr>
          <p:cNvSpPr>
            <a:spLocks noGrp="1"/>
          </p:cNvSpPr>
          <p:nvPr>
            <p:ph type="dt" sz="half" idx="10"/>
          </p:nvPr>
        </p:nvSpPr>
        <p:spPr/>
        <p:txBody>
          <a:bodyPr/>
          <a:lstStyle/>
          <a:p>
            <a:fld id="{0542FE5F-111C-4C7B-A805-B52CC519FABB}" type="datetimeFigureOut">
              <a:rPr lang="fr-CA" smtClean="0"/>
              <a:t>2025-08-27</a:t>
            </a:fld>
            <a:endParaRPr lang="fr-CA"/>
          </a:p>
        </p:txBody>
      </p:sp>
      <p:sp>
        <p:nvSpPr>
          <p:cNvPr id="5" name="Espace réservé du pied de page 4">
            <a:extLst>
              <a:ext uri="{FF2B5EF4-FFF2-40B4-BE49-F238E27FC236}">
                <a16:creationId xmlns:a16="http://schemas.microsoft.com/office/drawing/2014/main" id="{9AA710B7-F92F-4AFB-9ED9-50053976258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F2F1A067-A45C-45F6-A204-D0E794BA2AB1}"/>
              </a:ext>
            </a:extLst>
          </p:cNvPr>
          <p:cNvSpPr>
            <a:spLocks noGrp="1"/>
          </p:cNvSpPr>
          <p:nvPr>
            <p:ph type="sldNum" sz="quarter" idx="12"/>
          </p:nvPr>
        </p:nvSpPr>
        <p:spPr/>
        <p:txBody>
          <a:bodyPr/>
          <a:lstStyle/>
          <a:p>
            <a:fld id="{63E53AD3-25E7-42E3-B02D-037063AF2E1E}" type="slidenum">
              <a:rPr lang="fr-CA" smtClean="0"/>
              <a:t>‹N°›</a:t>
            </a:fld>
            <a:endParaRPr lang="fr-CA"/>
          </a:p>
        </p:txBody>
      </p:sp>
    </p:spTree>
    <p:extLst>
      <p:ext uri="{BB962C8B-B14F-4D97-AF65-F5344CB8AC3E}">
        <p14:creationId xmlns:p14="http://schemas.microsoft.com/office/powerpoint/2010/main" val="358574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4DD883-0890-433D-8367-195A352D5E4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C335BCF9-831D-4602-B6E2-ED4CF412E37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83D8917-B94B-4605-A236-111735739AD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5D0B7631-EBC7-436A-869A-EC08D911F7BB}"/>
              </a:ext>
            </a:extLst>
          </p:cNvPr>
          <p:cNvSpPr>
            <a:spLocks noGrp="1"/>
          </p:cNvSpPr>
          <p:nvPr>
            <p:ph type="dt" sz="half" idx="10"/>
          </p:nvPr>
        </p:nvSpPr>
        <p:spPr/>
        <p:txBody>
          <a:bodyPr/>
          <a:lstStyle/>
          <a:p>
            <a:fld id="{0542FE5F-111C-4C7B-A805-B52CC519FABB}" type="datetimeFigureOut">
              <a:rPr lang="fr-CA" smtClean="0"/>
              <a:t>2025-08-27</a:t>
            </a:fld>
            <a:endParaRPr lang="fr-CA"/>
          </a:p>
        </p:txBody>
      </p:sp>
      <p:sp>
        <p:nvSpPr>
          <p:cNvPr id="6" name="Espace réservé du pied de page 5">
            <a:extLst>
              <a:ext uri="{FF2B5EF4-FFF2-40B4-BE49-F238E27FC236}">
                <a16:creationId xmlns:a16="http://schemas.microsoft.com/office/drawing/2014/main" id="{40D4C4BC-98AD-4796-A305-51F09C0B854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E15E680-F491-40D4-BD64-57CC24863077}"/>
              </a:ext>
            </a:extLst>
          </p:cNvPr>
          <p:cNvSpPr>
            <a:spLocks noGrp="1"/>
          </p:cNvSpPr>
          <p:nvPr>
            <p:ph type="sldNum" sz="quarter" idx="12"/>
          </p:nvPr>
        </p:nvSpPr>
        <p:spPr/>
        <p:txBody>
          <a:bodyPr/>
          <a:lstStyle/>
          <a:p>
            <a:fld id="{63E53AD3-25E7-42E3-B02D-037063AF2E1E}" type="slidenum">
              <a:rPr lang="fr-CA" smtClean="0"/>
              <a:t>‹N°›</a:t>
            </a:fld>
            <a:endParaRPr lang="fr-CA"/>
          </a:p>
        </p:txBody>
      </p:sp>
    </p:spTree>
    <p:extLst>
      <p:ext uri="{BB962C8B-B14F-4D97-AF65-F5344CB8AC3E}">
        <p14:creationId xmlns:p14="http://schemas.microsoft.com/office/powerpoint/2010/main" val="357920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180906-1286-4EFE-8E3D-4A479CCCB632}"/>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317FC732-369C-47F7-9F96-E83CF04144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B4EDDC7-0A6F-4F8A-AAB1-190B8324860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10117892-B29B-4226-81FB-413AC9903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C27EC5D-0760-4F01-923A-5359B504418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79487824-D02E-422C-A5CA-3CC36A737745}"/>
              </a:ext>
            </a:extLst>
          </p:cNvPr>
          <p:cNvSpPr>
            <a:spLocks noGrp="1"/>
          </p:cNvSpPr>
          <p:nvPr>
            <p:ph type="dt" sz="half" idx="10"/>
          </p:nvPr>
        </p:nvSpPr>
        <p:spPr/>
        <p:txBody>
          <a:bodyPr/>
          <a:lstStyle/>
          <a:p>
            <a:fld id="{0542FE5F-111C-4C7B-A805-B52CC519FABB}" type="datetimeFigureOut">
              <a:rPr lang="fr-CA" smtClean="0"/>
              <a:t>2025-08-27</a:t>
            </a:fld>
            <a:endParaRPr lang="fr-CA"/>
          </a:p>
        </p:txBody>
      </p:sp>
      <p:sp>
        <p:nvSpPr>
          <p:cNvPr id="8" name="Espace réservé du pied de page 7">
            <a:extLst>
              <a:ext uri="{FF2B5EF4-FFF2-40B4-BE49-F238E27FC236}">
                <a16:creationId xmlns:a16="http://schemas.microsoft.com/office/drawing/2014/main" id="{2CC97BA5-D9B6-4257-9B51-B8B7CDE48B52}"/>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BE8E46ED-110B-47EE-AE68-7FB12571C4D4}"/>
              </a:ext>
            </a:extLst>
          </p:cNvPr>
          <p:cNvSpPr>
            <a:spLocks noGrp="1"/>
          </p:cNvSpPr>
          <p:nvPr>
            <p:ph type="sldNum" sz="quarter" idx="12"/>
          </p:nvPr>
        </p:nvSpPr>
        <p:spPr/>
        <p:txBody>
          <a:bodyPr/>
          <a:lstStyle/>
          <a:p>
            <a:fld id="{63E53AD3-25E7-42E3-B02D-037063AF2E1E}" type="slidenum">
              <a:rPr lang="fr-CA" smtClean="0"/>
              <a:t>‹N°›</a:t>
            </a:fld>
            <a:endParaRPr lang="fr-CA"/>
          </a:p>
        </p:txBody>
      </p:sp>
    </p:spTree>
    <p:extLst>
      <p:ext uri="{BB962C8B-B14F-4D97-AF65-F5344CB8AC3E}">
        <p14:creationId xmlns:p14="http://schemas.microsoft.com/office/powerpoint/2010/main" val="2979975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E9F79-1970-4E69-8E17-C2C5F82D7827}"/>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5752FB1A-445C-4610-85D4-CB2C56597021}"/>
              </a:ext>
            </a:extLst>
          </p:cNvPr>
          <p:cNvSpPr>
            <a:spLocks noGrp="1"/>
          </p:cNvSpPr>
          <p:nvPr>
            <p:ph type="dt" sz="half" idx="10"/>
          </p:nvPr>
        </p:nvSpPr>
        <p:spPr/>
        <p:txBody>
          <a:bodyPr/>
          <a:lstStyle/>
          <a:p>
            <a:fld id="{0542FE5F-111C-4C7B-A805-B52CC519FABB}" type="datetimeFigureOut">
              <a:rPr lang="fr-CA" smtClean="0"/>
              <a:t>2025-08-27</a:t>
            </a:fld>
            <a:endParaRPr lang="fr-CA"/>
          </a:p>
        </p:txBody>
      </p:sp>
      <p:sp>
        <p:nvSpPr>
          <p:cNvPr id="4" name="Espace réservé du pied de page 3">
            <a:extLst>
              <a:ext uri="{FF2B5EF4-FFF2-40B4-BE49-F238E27FC236}">
                <a16:creationId xmlns:a16="http://schemas.microsoft.com/office/drawing/2014/main" id="{5078FA20-FBFD-4D30-ADD4-82C32CA3595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73F3C039-1D8F-4FB6-9BCA-0DC94EA6C279}"/>
              </a:ext>
            </a:extLst>
          </p:cNvPr>
          <p:cNvSpPr>
            <a:spLocks noGrp="1"/>
          </p:cNvSpPr>
          <p:nvPr>
            <p:ph type="sldNum" sz="quarter" idx="12"/>
          </p:nvPr>
        </p:nvSpPr>
        <p:spPr/>
        <p:txBody>
          <a:bodyPr/>
          <a:lstStyle/>
          <a:p>
            <a:fld id="{63E53AD3-25E7-42E3-B02D-037063AF2E1E}" type="slidenum">
              <a:rPr lang="fr-CA" smtClean="0"/>
              <a:t>‹N°›</a:t>
            </a:fld>
            <a:endParaRPr lang="fr-CA"/>
          </a:p>
        </p:txBody>
      </p:sp>
    </p:spTree>
    <p:extLst>
      <p:ext uri="{BB962C8B-B14F-4D97-AF65-F5344CB8AC3E}">
        <p14:creationId xmlns:p14="http://schemas.microsoft.com/office/powerpoint/2010/main" val="398266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ECF437F-E7B6-4E4D-95FB-57BE34964BA1}"/>
              </a:ext>
            </a:extLst>
          </p:cNvPr>
          <p:cNvSpPr>
            <a:spLocks noGrp="1"/>
          </p:cNvSpPr>
          <p:nvPr>
            <p:ph type="dt" sz="half" idx="10"/>
          </p:nvPr>
        </p:nvSpPr>
        <p:spPr/>
        <p:txBody>
          <a:bodyPr/>
          <a:lstStyle/>
          <a:p>
            <a:fld id="{0542FE5F-111C-4C7B-A805-B52CC519FABB}" type="datetimeFigureOut">
              <a:rPr lang="fr-CA" smtClean="0"/>
              <a:t>2025-08-27</a:t>
            </a:fld>
            <a:endParaRPr lang="fr-CA"/>
          </a:p>
        </p:txBody>
      </p:sp>
      <p:sp>
        <p:nvSpPr>
          <p:cNvPr id="3" name="Espace réservé du pied de page 2">
            <a:extLst>
              <a:ext uri="{FF2B5EF4-FFF2-40B4-BE49-F238E27FC236}">
                <a16:creationId xmlns:a16="http://schemas.microsoft.com/office/drawing/2014/main" id="{CD687F11-D4A1-46F4-A063-09C150EA111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F18A1F56-9B5B-42B4-9D88-2F06BB852BE8}"/>
              </a:ext>
            </a:extLst>
          </p:cNvPr>
          <p:cNvSpPr>
            <a:spLocks noGrp="1"/>
          </p:cNvSpPr>
          <p:nvPr>
            <p:ph type="sldNum" sz="quarter" idx="12"/>
          </p:nvPr>
        </p:nvSpPr>
        <p:spPr/>
        <p:txBody>
          <a:bodyPr/>
          <a:lstStyle/>
          <a:p>
            <a:fld id="{63E53AD3-25E7-42E3-B02D-037063AF2E1E}" type="slidenum">
              <a:rPr lang="fr-CA" smtClean="0"/>
              <a:t>‹N°›</a:t>
            </a:fld>
            <a:endParaRPr lang="fr-CA"/>
          </a:p>
        </p:txBody>
      </p:sp>
    </p:spTree>
    <p:extLst>
      <p:ext uri="{BB962C8B-B14F-4D97-AF65-F5344CB8AC3E}">
        <p14:creationId xmlns:p14="http://schemas.microsoft.com/office/powerpoint/2010/main" val="819581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64490-B1F8-4576-923D-D4E4E06F07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6B8E1155-A374-4A42-8247-5D30649090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5B376228-9EE7-4893-9952-E82CFBBE8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F4FE27F-98CA-4C17-97CB-80FD114C71DC}"/>
              </a:ext>
            </a:extLst>
          </p:cNvPr>
          <p:cNvSpPr>
            <a:spLocks noGrp="1"/>
          </p:cNvSpPr>
          <p:nvPr>
            <p:ph type="dt" sz="half" idx="10"/>
          </p:nvPr>
        </p:nvSpPr>
        <p:spPr/>
        <p:txBody>
          <a:bodyPr/>
          <a:lstStyle/>
          <a:p>
            <a:fld id="{0542FE5F-111C-4C7B-A805-B52CC519FABB}" type="datetimeFigureOut">
              <a:rPr lang="fr-CA" smtClean="0"/>
              <a:t>2025-08-27</a:t>
            </a:fld>
            <a:endParaRPr lang="fr-CA"/>
          </a:p>
        </p:txBody>
      </p:sp>
      <p:sp>
        <p:nvSpPr>
          <p:cNvPr id="6" name="Espace réservé du pied de page 5">
            <a:extLst>
              <a:ext uri="{FF2B5EF4-FFF2-40B4-BE49-F238E27FC236}">
                <a16:creationId xmlns:a16="http://schemas.microsoft.com/office/drawing/2014/main" id="{4042A609-F797-455D-B5B6-2A9B53BA116B}"/>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97A7913-D088-401A-AEB0-EC031E7AFD25}"/>
              </a:ext>
            </a:extLst>
          </p:cNvPr>
          <p:cNvSpPr>
            <a:spLocks noGrp="1"/>
          </p:cNvSpPr>
          <p:nvPr>
            <p:ph type="sldNum" sz="quarter" idx="12"/>
          </p:nvPr>
        </p:nvSpPr>
        <p:spPr/>
        <p:txBody>
          <a:bodyPr/>
          <a:lstStyle/>
          <a:p>
            <a:fld id="{63E53AD3-25E7-42E3-B02D-037063AF2E1E}" type="slidenum">
              <a:rPr lang="fr-CA" smtClean="0"/>
              <a:t>‹N°›</a:t>
            </a:fld>
            <a:endParaRPr lang="fr-CA"/>
          </a:p>
        </p:txBody>
      </p:sp>
    </p:spTree>
    <p:extLst>
      <p:ext uri="{BB962C8B-B14F-4D97-AF65-F5344CB8AC3E}">
        <p14:creationId xmlns:p14="http://schemas.microsoft.com/office/powerpoint/2010/main" val="347717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052127-DAA9-46A3-B4AC-9D66921595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A47E8159-3F17-4011-8173-1A3FD1DC5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7FD944A6-1995-4BD6-A9AE-8AA4F12D9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6662DDA-5BF6-44EE-ABA6-85D2857C1D6C}"/>
              </a:ext>
            </a:extLst>
          </p:cNvPr>
          <p:cNvSpPr>
            <a:spLocks noGrp="1"/>
          </p:cNvSpPr>
          <p:nvPr>
            <p:ph type="dt" sz="half" idx="10"/>
          </p:nvPr>
        </p:nvSpPr>
        <p:spPr/>
        <p:txBody>
          <a:bodyPr/>
          <a:lstStyle/>
          <a:p>
            <a:fld id="{0542FE5F-111C-4C7B-A805-B52CC519FABB}" type="datetimeFigureOut">
              <a:rPr lang="fr-CA" smtClean="0"/>
              <a:t>2025-08-27</a:t>
            </a:fld>
            <a:endParaRPr lang="fr-CA"/>
          </a:p>
        </p:txBody>
      </p:sp>
      <p:sp>
        <p:nvSpPr>
          <p:cNvPr id="6" name="Espace réservé du pied de page 5">
            <a:extLst>
              <a:ext uri="{FF2B5EF4-FFF2-40B4-BE49-F238E27FC236}">
                <a16:creationId xmlns:a16="http://schemas.microsoft.com/office/drawing/2014/main" id="{ADB09FF9-46C0-498E-AE15-E5F0B065B13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7EA671FD-7210-4332-ABFC-1CFA8A930DBC}"/>
              </a:ext>
            </a:extLst>
          </p:cNvPr>
          <p:cNvSpPr>
            <a:spLocks noGrp="1"/>
          </p:cNvSpPr>
          <p:nvPr>
            <p:ph type="sldNum" sz="quarter" idx="12"/>
          </p:nvPr>
        </p:nvSpPr>
        <p:spPr/>
        <p:txBody>
          <a:bodyPr/>
          <a:lstStyle/>
          <a:p>
            <a:fld id="{63E53AD3-25E7-42E3-B02D-037063AF2E1E}" type="slidenum">
              <a:rPr lang="fr-CA" smtClean="0"/>
              <a:t>‹N°›</a:t>
            </a:fld>
            <a:endParaRPr lang="fr-CA"/>
          </a:p>
        </p:txBody>
      </p:sp>
    </p:spTree>
    <p:extLst>
      <p:ext uri="{BB962C8B-B14F-4D97-AF65-F5344CB8AC3E}">
        <p14:creationId xmlns:p14="http://schemas.microsoft.com/office/powerpoint/2010/main" val="2115453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E471727-6DAA-42BE-9D42-73A09CD513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5FB4F02F-1260-47E0-98AE-4F4C2DAA0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21A9CE2-7462-4ADC-B17F-49CA84219E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2FE5F-111C-4C7B-A805-B52CC519FABB}" type="datetimeFigureOut">
              <a:rPr lang="fr-CA" smtClean="0"/>
              <a:t>2025-08-27</a:t>
            </a:fld>
            <a:endParaRPr lang="fr-CA"/>
          </a:p>
        </p:txBody>
      </p:sp>
      <p:sp>
        <p:nvSpPr>
          <p:cNvPr id="5" name="Espace réservé du pied de page 4">
            <a:extLst>
              <a:ext uri="{FF2B5EF4-FFF2-40B4-BE49-F238E27FC236}">
                <a16:creationId xmlns:a16="http://schemas.microsoft.com/office/drawing/2014/main" id="{A17DC973-2AB2-4D85-8EF6-7D3ABAF3C2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1008C3B4-4D83-4B79-B3B6-17DA5F21D6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E53AD3-25E7-42E3-B02D-037063AF2E1E}" type="slidenum">
              <a:rPr lang="fr-CA" smtClean="0"/>
              <a:t>‹N°›</a:t>
            </a:fld>
            <a:endParaRPr lang="fr-CA"/>
          </a:p>
        </p:txBody>
      </p:sp>
    </p:spTree>
    <p:extLst>
      <p:ext uri="{BB962C8B-B14F-4D97-AF65-F5344CB8AC3E}">
        <p14:creationId xmlns:p14="http://schemas.microsoft.com/office/powerpoint/2010/main" val="550541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hyperlink" Target="https://tout-petits.org/publications/rapports/favoriser-le-developpement-des-tout-petit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channel/UCgZn5YZ8enIJXyOTEG_3weg" TargetMode="External"/><Relationship Id="rId3" Type="http://schemas.openxmlformats.org/officeDocument/2006/relationships/hyperlink" Target="https://tout-petits.org/infolettre/inscription/" TargetMode="External"/><Relationship Id="rId7" Type="http://schemas.openxmlformats.org/officeDocument/2006/relationships/hyperlink" Target="https://www.linkedin.com/company/observatoire-des-tout-petits" TargetMode="Externa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hyperlink" Target="https://twitter.com/Tout_petits" TargetMode="External"/><Relationship Id="rId5" Type="http://schemas.openxmlformats.org/officeDocument/2006/relationships/hyperlink" Target="https://www.facebook.com/observatoiredestoutpetits" TargetMode="External"/><Relationship Id="rId4" Type="http://schemas.openxmlformats.org/officeDocument/2006/relationships/hyperlink" Target="https://tout-petits.org/" TargetMode="External"/><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FBE1"/>
        </a:solidFill>
        <a:effectLst/>
      </p:bgPr>
    </p:bg>
    <p:spTree>
      <p:nvGrpSpPr>
        <p:cNvPr id="1" name=""/>
        <p:cNvGrpSpPr/>
        <p:nvPr/>
      </p:nvGrpSpPr>
      <p:grpSpPr>
        <a:xfrm>
          <a:off x="0" y="0"/>
          <a:ext cx="0" cy="0"/>
          <a:chOff x="0" y="0"/>
          <a:chExt cx="0" cy="0"/>
        </a:xfrm>
      </p:grpSpPr>
      <p:pic>
        <p:nvPicPr>
          <p:cNvPr id="3" name="Picture 2" descr="A picture containing text, leaf, fern, plant&#10;&#10;Description automatically generated">
            <a:extLst>
              <a:ext uri="{FF2B5EF4-FFF2-40B4-BE49-F238E27FC236}">
                <a16:creationId xmlns:a16="http://schemas.microsoft.com/office/drawing/2014/main" id="{73023F44-0CCC-AF41-BB5A-6AECDB49A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5719" y="3753904"/>
            <a:ext cx="2936279" cy="3264355"/>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3953BB1A-5EEC-6648-B4F4-F950EB28F0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070" y="6055336"/>
            <a:ext cx="1193800" cy="457200"/>
          </a:xfrm>
          <a:prstGeom prst="rect">
            <a:avLst/>
          </a:prstGeom>
        </p:spPr>
      </p:pic>
      <p:pic>
        <p:nvPicPr>
          <p:cNvPr id="11" name="Picture 10" descr="A black and white sign&#10;&#10;Description automatically generated with low confidence">
            <a:extLst>
              <a:ext uri="{FF2B5EF4-FFF2-40B4-BE49-F238E27FC236}">
                <a16:creationId xmlns:a16="http://schemas.microsoft.com/office/drawing/2014/main" id="{039FA815-7B95-5D4E-8E78-B5DD7EEF8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820" y="6093436"/>
            <a:ext cx="1676400" cy="419100"/>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A4F90F5D-18F2-E644-8FE6-EFD888B6F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454" y="0"/>
            <a:ext cx="8074324" cy="5796642"/>
          </a:xfrm>
          <a:prstGeom prst="rect">
            <a:avLst/>
          </a:prstGeom>
        </p:spPr>
      </p:pic>
      <p:sp>
        <p:nvSpPr>
          <p:cNvPr id="2" name="TextBox 1">
            <a:extLst>
              <a:ext uri="{FF2B5EF4-FFF2-40B4-BE49-F238E27FC236}">
                <a16:creationId xmlns:a16="http://schemas.microsoft.com/office/drawing/2014/main" id="{600A5FCA-3EF5-AC4D-8A0F-72D25F5A3068}"/>
              </a:ext>
            </a:extLst>
          </p:cNvPr>
          <p:cNvSpPr txBox="1"/>
          <p:nvPr/>
        </p:nvSpPr>
        <p:spPr>
          <a:xfrm>
            <a:off x="6452173" y="1163982"/>
            <a:ext cx="5993218" cy="2431435"/>
          </a:xfrm>
          <a:prstGeom prst="rect">
            <a:avLst/>
          </a:prstGeom>
          <a:noFill/>
        </p:spPr>
        <p:txBody>
          <a:bodyPr wrap="square" rtlCol="0">
            <a:spAutoFit/>
          </a:bodyPr>
          <a:lstStyle/>
          <a:p>
            <a:r>
              <a:rPr lang="fr-CA" sz="3800" b="1">
                <a:solidFill>
                  <a:srgbClr val="123E4A"/>
                </a:solidFill>
                <a:latin typeface="Raleway ExtraBold" panose="020B0003030101060003" pitchFamily="34" charset="0"/>
              </a:rPr>
              <a:t>Comment favoriser </a:t>
            </a:r>
            <a:br>
              <a:rPr lang="fr-CA" sz="3800" b="1">
                <a:solidFill>
                  <a:srgbClr val="123E4A"/>
                </a:solidFill>
                <a:latin typeface="Raleway ExtraBold" panose="020B0003030101060003" pitchFamily="34" charset="0"/>
              </a:rPr>
            </a:br>
            <a:r>
              <a:rPr lang="fr-CA" sz="3800" b="1">
                <a:solidFill>
                  <a:srgbClr val="123E4A"/>
                </a:solidFill>
                <a:latin typeface="Raleway ExtraBold" panose="020B0003030101060003" pitchFamily="34" charset="0"/>
              </a:rPr>
              <a:t>le développement </a:t>
            </a:r>
            <a:br>
              <a:rPr lang="fr-CA" sz="3800" b="1">
                <a:solidFill>
                  <a:srgbClr val="123E4A"/>
                </a:solidFill>
                <a:latin typeface="Raleway ExtraBold" panose="020B0003030101060003" pitchFamily="34" charset="0"/>
              </a:rPr>
            </a:br>
            <a:r>
              <a:rPr lang="fr-CA" sz="3800" b="1">
                <a:solidFill>
                  <a:srgbClr val="123E4A"/>
                </a:solidFill>
                <a:latin typeface="Raleway ExtraBold" panose="020B0003030101060003" pitchFamily="34" charset="0"/>
              </a:rPr>
              <a:t>des tout-petits avant </a:t>
            </a:r>
            <a:br>
              <a:rPr lang="fr-CA" sz="3800" b="1">
                <a:solidFill>
                  <a:srgbClr val="123E4A"/>
                </a:solidFill>
                <a:latin typeface="Raleway ExtraBold" panose="020B0003030101060003" pitchFamily="34" charset="0"/>
              </a:rPr>
            </a:br>
            <a:r>
              <a:rPr lang="fr-CA" sz="3800" b="1">
                <a:solidFill>
                  <a:srgbClr val="123E4A"/>
                </a:solidFill>
                <a:latin typeface="Raleway ExtraBold" panose="020B0003030101060003" pitchFamily="34" charset="0"/>
              </a:rPr>
              <a:t>leur entrée à l’école ?</a:t>
            </a:r>
          </a:p>
        </p:txBody>
      </p:sp>
      <p:sp>
        <p:nvSpPr>
          <p:cNvPr id="5" name="TextBox 4">
            <a:extLst>
              <a:ext uri="{FF2B5EF4-FFF2-40B4-BE49-F238E27FC236}">
                <a16:creationId xmlns:a16="http://schemas.microsoft.com/office/drawing/2014/main" id="{99A811E5-BA26-EA47-AD61-9CAC6216B6EC}"/>
              </a:ext>
            </a:extLst>
          </p:cNvPr>
          <p:cNvSpPr txBox="1"/>
          <p:nvPr/>
        </p:nvSpPr>
        <p:spPr>
          <a:xfrm>
            <a:off x="6452173" y="696799"/>
            <a:ext cx="4803354" cy="600164"/>
          </a:xfrm>
          <a:prstGeom prst="rect">
            <a:avLst/>
          </a:prstGeom>
          <a:noFill/>
        </p:spPr>
        <p:txBody>
          <a:bodyPr wrap="square" rtlCol="0">
            <a:spAutoFit/>
          </a:bodyPr>
          <a:lstStyle/>
          <a:p>
            <a:r>
              <a:rPr lang="fr-CA" sz="1500" b="1">
                <a:latin typeface="Raleway ExtraBold" panose="020B0003030101060003" pitchFamily="34" charset="0"/>
              </a:rPr>
              <a:t>RAPPORT THÉMATIQUE</a:t>
            </a:r>
          </a:p>
          <a:p>
            <a:endParaRPr lang="fr-CA"/>
          </a:p>
        </p:txBody>
      </p:sp>
      <p:sp>
        <p:nvSpPr>
          <p:cNvPr id="4" name="ZoneTexte 3">
            <a:extLst>
              <a:ext uri="{FF2B5EF4-FFF2-40B4-BE49-F238E27FC236}">
                <a16:creationId xmlns:a16="http://schemas.microsoft.com/office/drawing/2014/main" id="{D0A8CAD7-71F6-4FE5-80B6-5897E6571A4C}"/>
              </a:ext>
            </a:extLst>
          </p:cNvPr>
          <p:cNvSpPr txBox="1"/>
          <p:nvPr/>
        </p:nvSpPr>
        <p:spPr>
          <a:xfrm>
            <a:off x="6763592" y="3593645"/>
            <a:ext cx="4709944" cy="646331"/>
          </a:xfrm>
          <a:prstGeom prst="rect">
            <a:avLst/>
          </a:prstGeom>
          <a:noFill/>
        </p:spPr>
        <p:txBody>
          <a:bodyPr wrap="none" rtlCol="0">
            <a:spAutoFit/>
          </a:bodyPr>
          <a:lstStyle/>
          <a:p>
            <a:r>
              <a:rPr lang="fr-CA" b="1">
                <a:solidFill>
                  <a:srgbClr val="33B9C3"/>
                </a:solidFill>
                <a:latin typeface="Raleway" panose="020B0503030101060003" pitchFamily="34" charset="0"/>
              </a:rPr>
              <a:t>L’importance de la qualité, de la stabilité</a:t>
            </a:r>
          </a:p>
          <a:p>
            <a:r>
              <a:rPr lang="fr-CA" b="1">
                <a:solidFill>
                  <a:srgbClr val="33B9C3"/>
                </a:solidFill>
                <a:latin typeface="Raleway" panose="020B0503030101060003" pitchFamily="34" charset="0"/>
              </a:rPr>
              <a:t>et de la continuité des environnements</a:t>
            </a:r>
          </a:p>
        </p:txBody>
      </p:sp>
    </p:spTree>
    <p:extLst>
      <p:ext uri="{BB962C8B-B14F-4D97-AF65-F5344CB8AC3E}">
        <p14:creationId xmlns:p14="http://schemas.microsoft.com/office/powerpoint/2010/main" val="158469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leaf, fern, plant&#10;&#10;Description automatically generated">
            <a:extLst>
              <a:ext uri="{FF2B5EF4-FFF2-40B4-BE49-F238E27FC236}">
                <a16:creationId xmlns:a16="http://schemas.microsoft.com/office/drawing/2014/main" id="{9E780495-47CF-FA44-B751-ADE1DEE32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384" y="3420342"/>
            <a:ext cx="2936279" cy="3264355"/>
          </a:xfrm>
          <a:prstGeom prst="rect">
            <a:avLst/>
          </a:prstGeom>
        </p:spPr>
      </p:pic>
      <p:sp>
        <p:nvSpPr>
          <p:cNvPr id="2" name="Titre 1">
            <a:extLst>
              <a:ext uri="{FF2B5EF4-FFF2-40B4-BE49-F238E27FC236}">
                <a16:creationId xmlns:a16="http://schemas.microsoft.com/office/drawing/2014/main" id="{4663B8DB-308D-432D-B985-55090D80AF39}"/>
              </a:ext>
            </a:extLst>
          </p:cNvPr>
          <p:cNvSpPr>
            <a:spLocks noGrp="1"/>
          </p:cNvSpPr>
          <p:nvPr>
            <p:ph type="title"/>
          </p:nvPr>
        </p:nvSpPr>
        <p:spPr>
          <a:xfrm>
            <a:off x="1048469" y="698282"/>
            <a:ext cx="10515600" cy="1325563"/>
          </a:xfrm>
        </p:spPr>
        <p:txBody>
          <a:bodyPr>
            <a:normAutofit/>
          </a:bodyPr>
          <a:lstStyle/>
          <a:p>
            <a:r>
              <a:rPr lang="fr-CA" sz="3800" b="1">
                <a:solidFill>
                  <a:srgbClr val="C1C1D2"/>
                </a:solidFill>
                <a:latin typeface="Raleway" panose="020B0003030101060003" pitchFamily="34" charset="0"/>
              </a:rPr>
              <a:t>L’importance de la qualité </a:t>
            </a:r>
            <a:br>
              <a:rPr lang="fr-CA" sz="3800" b="1">
                <a:solidFill>
                  <a:srgbClr val="C1C1D2"/>
                </a:solidFill>
                <a:latin typeface="Raleway" panose="020B0003030101060003" pitchFamily="34" charset="0"/>
              </a:rPr>
            </a:br>
            <a:r>
              <a:rPr lang="fr-CA" sz="3800" b="1">
                <a:solidFill>
                  <a:srgbClr val="C1C1D2"/>
                </a:solidFill>
                <a:latin typeface="Raleway" panose="020B0003030101060003" pitchFamily="34" charset="0"/>
              </a:rPr>
              <a:t>des environnements</a:t>
            </a:r>
          </a:p>
        </p:txBody>
      </p:sp>
      <p:sp>
        <p:nvSpPr>
          <p:cNvPr id="6" name="ZoneTexte 5">
            <a:extLst>
              <a:ext uri="{FF2B5EF4-FFF2-40B4-BE49-F238E27FC236}">
                <a16:creationId xmlns:a16="http://schemas.microsoft.com/office/drawing/2014/main" id="{2486C479-1F34-465F-82CC-339757C0A200}"/>
              </a:ext>
            </a:extLst>
          </p:cNvPr>
          <p:cNvSpPr txBox="1"/>
          <p:nvPr/>
        </p:nvSpPr>
        <p:spPr>
          <a:xfrm>
            <a:off x="1048469" y="2265088"/>
            <a:ext cx="4390305" cy="3539430"/>
          </a:xfrm>
          <a:prstGeom prst="rect">
            <a:avLst/>
          </a:prstGeom>
          <a:noFill/>
        </p:spPr>
        <p:txBody>
          <a:bodyPr wrap="square" rtlCol="0">
            <a:spAutoFit/>
          </a:bodyPr>
          <a:lstStyle/>
          <a:p>
            <a:r>
              <a:rPr lang="fr-CA" sz="1600">
                <a:latin typeface="Raleway" panose="020B0003030101060003" pitchFamily="34" charset="0"/>
              </a:rPr>
              <a:t>Lorsqu’on parle de la qualité de l’environnement dans lequel vit un enfant, on s’intéresse d’abord à la </a:t>
            </a:r>
            <a:r>
              <a:rPr lang="fr-CA" sz="1600" b="1">
                <a:latin typeface="Raleway" panose="020B0003030101060003" pitchFamily="34" charset="0"/>
              </a:rPr>
              <a:t>sécurité affective et physique </a:t>
            </a:r>
            <a:r>
              <a:rPr lang="fr-CA" sz="1600">
                <a:latin typeface="Raleway" panose="020B0003030101060003" pitchFamily="34" charset="0"/>
              </a:rPr>
              <a:t>de ce milieu. Il doit être chaleureux et être en mesure de répondre rapidement et adéquatement aux besoins </a:t>
            </a:r>
            <a:br>
              <a:rPr lang="fr-CA" sz="1600">
                <a:latin typeface="Raleway" panose="020B0003030101060003" pitchFamily="34" charset="0"/>
              </a:rPr>
            </a:br>
            <a:r>
              <a:rPr lang="fr-CA" sz="1600">
                <a:latin typeface="Raleway" panose="020B0003030101060003" pitchFamily="34" charset="0"/>
              </a:rPr>
              <a:t>de l’enfant. Ce dernier doit y être à l’abri </a:t>
            </a:r>
            <a:br>
              <a:rPr lang="fr-CA" sz="1600">
                <a:latin typeface="Raleway" panose="020B0003030101060003" pitchFamily="34" charset="0"/>
              </a:rPr>
            </a:br>
            <a:r>
              <a:rPr lang="fr-CA" sz="1600">
                <a:latin typeface="Raleway" panose="020B0003030101060003" pitchFamily="34" charset="0"/>
              </a:rPr>
              <a:t>des blessures, autant physiques que psychologiques, et pouvoir y évoluer </a:t>
            </a:r>
            <a:br>
              <a:rPr lang="fr-CA" sz="1600">
                <a:latin typeface="Raleway" panose="020B0003030101060003" pitchFamily="34" charset="0"/>
              </a:rPr>
            </a:br>
            <a:r>
              <a:rPr lang="fr-CA" sz="1600">
                <a:latin typeface="Raleway" panose="020B0003030101060003" pitchFamily="34" charset="0"/>
              </a:rPr>
              <a:t>en toute sécurité. La qualité d’un environnement est également associée </a:t>
            </a:r>
            <a:br>
              <a:rPr lang="fr-CA" sz="1600">
                <a:latin typeface="Raleway" panose="020B0003030101060003" pitchFamily="34" charset="0"/>
              </a:rPr>
            </a:br>
            <a:r>
              <a:rPr lang="fr-CA" sz="1600">
                <a:latin typeface="Raleway" panose="020B0003030101060003" pitchFamily="34" charset="0"/>
              </a:rPr>
              <a:t>à sa capacité à offrir une </a:t>
            </a:r>
            <a:r>
              <a:rPr lang="fr-CA" sz="1600" b="1">
                <a:latin typeface="Raleway" panose="020B0003030101060003" pitchFamily="34" charset="0"/>
              </a:rPr>
              <a:t>stimulation adaptée au stade du développement</a:t>
            </a:r>
            <a:r>
              <a:rPr lang="fr-CA" sz="1600">
                <a:latin typeface="Raleway" panose="020B0003030101060003" pitchFamily="34" charset="0"/>
              </a:rPr>
              <a:t>       de l’enfant.</a:t>
            </a:r>
          </a:p>
        </p:txBody>
      </p:sp>
      <p:grpSp>
        <p:nvGrpSpPr>
          <p:cNvPr id="5" name="Group 4">
            <a:extLst>
              <a:ext uri="{FF2B5EF4-FFF2-40B4-BE49-F238E27FC236}">
                <a16:creationId xmlns:a16="http://schemas.microsoft.com/office/drawing/2014/main" id="{1B14EA1D-ED87-A040-98C5-7DDEE13222D3}"/>
              </a:ext>
            </a:extLst>
          </p:cNvPr>
          <p:cNvGrpSpPr/>
          <p:nvPr/>
        </p:nvGrpSpPr>
        <p:grpSpPr>
          <a:xfrm>
            <a:off x="1145825" y="6046693"/>
            <a:ext cx="10110096" cy="484954"/>
            <a:chOff x="1145825" y="6046693"/>
            <a:chExt cx="10110096" cy="484954"/>
          </a:xfrm>
        </p:grpSpPr>
        <p:pic>
          <p:nvPicPr>
            <p:cNvPr id="7" name="Picture 6" descr="A black and white sign&#10;&#10;Description automatically generated with low confidence">
              <a:extLst>
                <a:ext uri="{FF2B5EF4-FFF2-40B4-BE49-F238E27FC236}">
                  <a16:creationId xmlns:a16="http://schemas.microsoft.com/office/drawing/2014/main" id="{7CBFE7B4-79AF-584D-B021-0978FD9BA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8" name="TextBox 7">
              <a:extLst>
                <a:ext uri="{FF2B5EF4-FFF2-40B4-BE49-F238E27FC236}">
                  <a16:creationId xmlns:a16="http://schemas.microsoft.com/office/drawing/2014/main" id="{4CED6240-661E-2E41-B00C-37D4BB746C99}"/>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pic>
        <p:nvPicPr>
          <p:cNvPr id="15" name="Picture 14" descr="A picture containing text&#10;&#10;Description automatically generated">
            <a:extLst>
              <a:ext uri="{FF2B5EF4-FFF2-40B4-BE49-F238E27FC236}">
                <a16:creationId xmlns:a16="http://schemas.microsoft.com/office/drawing/2014/main" id="{9DCB9C67-F12D-9945-B9E3-141E790A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8714" y="1263918"/>
            <a:ext cx="7093286" cy="4305895"/>
          </a:xfrm>
          <a:prstGeom prst="rect">
            <a:avLst/>
          </a:prstGeom>
        </p:spPr>
      </p:pic>
    </p:spTree>
    <p:extLst>
      <p:ext uri="{BB962C8B-B14F-4D97-AF65-F5344CB8AC3E}">
        <p14:creationId xmlns:p14="http://schemas.microsoft.com/office/powerpoint/2010/main" val="127868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09104EEA-EFC0-4DF4-A6E9-A0F08744DBA2}"/>
              </a:ext>
            </a:extLst>
          </p:cNvPr>
          <p:cNvSpPr>
            <a:spLocks noGrp="1"/>
          </p:cNvSpPr>
          <p:nvPr>
            <p:ph type="title"/>
          </p:nvPr>
        </p:nvSpPr>
        <p:spPr>
          <a:xfrm>
            <a:off x="1038637" y="696226"/>
            <a:ext cx="10515600" cy="1325563"/>
          </a:xfrm>
        </p:spPr>
        <p:txBody>
          <a:bodyPr>
            <a:normAutofit/>
          </a:bodyPr>
          <a:lstStyle/>
          <a:p>
            <a:r>
              <a:rPr lang="fr-CA" sz="2500" b="1">
                <a:latin typeface="Raleway" panose="020B0003030101060003" pitchFamily="34" charset="0"/>
              </a:rPr>
              <a:t>Des exemples où la qualité est associée </a:t>
            </a:r>
            <a:br>
              <a:rPr lang="fr-CA" sz="2500" b="1">
                <a:latin typeface="Raleway" panose="020B0003030101060003" pitchFamily="34" charset="0"/>
              </a:rPr>
            </a:br>
            <a:r>
              <a:rPr lang="fr-CA" sz="2500" b="1">
                <a:latin typeface="Raleway" panose="020B0003030101060003" pitchFamily="34" charset="0"/>
              </a:rPr>
              <a:t>au développement de l’enfant</a:t>
            </a:r>
          </a:p>
        </p:txBody>
      </p:sp>
      <p:sp>
        <p:nvSpPr>
          <p:cNvPr id="9" name="ZoneTexte 8">
            <a:extLst>
              <a:ext uri="{FF2B5EF4-FFF2-40B4-BE49-F238E27FC236}">
                <a16:creationId xmlns:a16="http://schemas.microsoft.com/office/drawing/2014/main" id="{2DB9A10B-5100-4AC8-A42E-BBDE9D34BCFB}"/>
              </a:ext>
            </a:extLst>
          </p:cNvPr>
          <p:cNvSpPr txBox="1"/>
          <p:nvPr/>
        </p:nvSpPr>
        <p:spPr>
          <a:xfrm>
            <a:off x="1038637" y="2110909"/>
            <a:ext cx="5898708" cy="369332"/>
          </a:xfrm>
          <a:prstGeom prst="rect">
            <a:avLst/>
          </a:prstGeom>
          <a:noFill/>
        </p:spPr>
        <p:txBody>
          <a:bodyPr wrap="square" rtlCol="0">
            <a:spAutoFit/>
          </a:bodyPr>
          <a:lstStyle/>
          <a:p>
            <a:r>
              <a:rPr lang="fr-CA" b="1">
                <a:latin typeface="Raleway" panose="020B0003030101060003" pitchFamily="34" charset="0"/>
              </a:rPr>
              <a:t>La qualité du logement</a:t>
            </a:r>
          </a:p>
        </p:txBody>
      </p:sp>
      <p:sp>
        <p:nvSpPr>
          <p:cNvPr id="10" name="ZoneTexte 9">
            <a:extLst>
              <a:ext uri="{FF2B5EF4-FFF2-40B4-BE49-F238E27FC236}">
                <a16:creationId xmlns:a16="http://schemas.microsoft.com/office/drawing/2014/main" id="{2FAC9277-7A84-48A4-B28F-765BB41E8305}"/>
              </a:ext>
            </a:extLst>
          </p:cNvPr>
          <p:cNvSpPr txBox="1"/>
          <p:nvPr/>
        </p:nvSpPr>
        <p:spPr>
          <a:xfrm>
            <a:off x="1038637" y="2642151"/>
            <a:ext cx="4084060" cy="3293209"/>
          </a:xfrm>
          <a:prstGeom prst="rect">
            <a:avLst/>
          </a:prstGeom>
          <a:noFill/>
        </p:spPr>
        <p:txBody>
          <a:bodyPr wrap="square" rtlCol="0">
            <a:spAutoFit/>
          </a:bodyPr>
          <a:lstStyle/>
          <a:p>
            <a:r>
              <a:rPr lang="fr-CA" sz="1600">
                <a:latin typeface="Raleway" panose="020B0003030101060003" pitchFamily="34" charset="0"/>
              </a:rPr>
              <a:t>Des études ont montré un lien entre </a:t>
            </a:r>
            <a:br>
              <a:rPr lang="fr-CA" sz="1600">
                <a:latin typeface="Raleway" panose="020B0003030101060003" pitchFamily="34" charset="0"/>
              </a:rPr>
            </a:br>
            <a:r>
              <a:rPr lang="fr-CA" sz="1600">
                <a:latin typeface="Raleway" panose="020B0003030101060003" pitchFamily="34" charset="0"/>
              </a:rPr>
              <a:t>les mauvaises conditions d’un logement (ex.: bruit, surpeuplement, nombreux </a:t>
            </a:r>
            <a:br>
              <a:rPr lang="fr-CA" sz="1600">
                <a:latin typeface="Raleway" panose="020B0003030101060003" pitchFamily="34" charset="0"/>
              </a:rPr>
            </a:br>
            <a:r>
              <a:rPr lang="fr-CA" sz="1600">
                <a:latin typeface="Raleway" panose="020B0003030101060003" pitchFamily="34" charset="0"/>
              </a:rPr>
              <a:t>va-et-vient) et la plus faible qualité </a:t>
            </a:r>
            <a:br>
              <a:rPr lang="fr-CA" sz="1600">
                <a:latin typeface="Raleway" panose="020B0003030101060003" pitchFamily="34" charset="0"/>
              </a:rPr>
            </a:br>
            <a:r>
              <a:rPr lang="fr-CA" sz="1600">
                <a:latin typeface="Raleway" panose="020B0003030101060003" pitchFamily="34" charset="0"/>
              </a:rPr>
              <a:t>des interactions verbales parent-enfant, de la sensibilité parentale et du sentiment de compétence parentale.</a:t>
            </a:r>
          </a:p>
          <a:p>
            <a:endParaRPr lang="fr-CA" sz="1600">
              <a:latin typeface="Raleway" panose="020B0003030101060003" pitchFamily="34" charset="0"/>
            </a:endParaRPr>
          </a:p>
          <a:p>
            <a:r>
              <a:rPr lang="fr-CA" sz="1600">
                <a:latin typeface="Raleway" panose="020B0003030101060003" pitchFamily="34" charset="0"/>
              </a:rPr>
              <a:t>Des recherches indiquent aussi que les enfants vivant dans des logements adéquats réussissent mieux à l’école que leurs pairs vivant dans des logements inadéquats.</a:t>
            </a:r>
          </a:p>
        </p:txBody>
      </p:sp>
      <p:grpSp>
        <p:nvGrpSpPr>
          <p:cNvPr id="15" name="Group 14">
            <a:extLst>
              <a:ext uri="{FF2B5EF4-FFF2-40B4-BE49-F238E27FC236}">
                <a16:creationId xmlns:a16="http://schemas.microsoft.com/office/drawing/2014/main" id="{F1529CAD-831D-D249-8F20-99D090AF6A21}"/>
              </a:ext>
            </a:extLst>
          </p:cNvPr>
          <p:cNvGrpSpPr/>
          <p:nvPr/>
        </p:nvGrpSpPr>
        <p:grpSpPr>
          <a:xfrm>
            <a:off x="1145825" y="6357784"/>
            <a:ext cx="10110096" cy="484954"/>
            <a:chOff x="1145825" y="6046693"/>
            <a:chExt cx="10110096" cy="484954"/>
          </a:xfrm>
        </p:grpSpPr>
        <p:pic>
          <p:nvPicPr>
            <p:cNvPr id="16" name="Picture 15" descr="A black and white sign&#10;&#10;Description automatically generated with low confidence">
              <a:extLst>
                <a:ext uri="{FF2B5EF4-FFF2-40B4-BE49-F238E27FC236}">
                  <a16:creationId xmlns:a16="http://schemas.microsoft.com/office/drawing/2014/main" id="{7BA4C0CC-27E8-A74B-BA99-90B038B32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7" name="TextBox 16">
              <a:extLst>
                <a:ext uri="{FF2B5EF4-FFF2-40B4-BE49-F238E27FC236}">
                  <a16:creationId xmlns:a16="http://schemas.microsoft.com/office/drawing/2014/main" id="{BE214CE2-CF7B-1445-B5F2-9A4F0FB9C2A2}"/>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grpSp>
        <p:nvGrpSpPr>
          <p:cNvPr id="22" name="Group 21">
            <a:extLst>
              <a:ext uri="{FF2B5EF4-FFF2-40B4-BE49-F238E27FC236}">
                <a16:creationId xmlns:a16="http://schemas.microsoft.com/office/drawing/2014/main" id="{3AA2E249-63F6-4D41-A98F-276F575F290D}"/>
              </a:ext>
            </a:extLst>
          </p:cNvPr>
          <p:cNvGrpSpPr/>
          <p:nvPr/>
        </p:nvGrpSpPr>
        <p:grpSpPr>
          <a:xfrm>
            <a:off x="5545411" y="-197886"/>
            <a:ext cx="6157552" cy="6396823"/>
            <a:chOff x="5649586" y="-322216"/>
            <a:chExt cx="6157552" cy="6396823"/>
          </a:xfrm>
        </p:grpSpPr>
        <p:pic>
          <p:nvPicPr>
            <p:cNvPr id="18" name="Picture 17" descr="A picture containing dark&#10;&#10;Description automatically generated">
              <a:extLst>
                <a:ext uri="{FF2B5EF4-FFF2-40B4-BE49-F238E27FC236}">
                  <a16:creationId xmlns:a16="http://schemas.microsoft.com/office/drawing/2014/main" id="{7FF12035-F432-114F-9218-B6B387CE6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271040">
              <a:off x="6041490" y="1770579"/>
              <a:ext cx="1780035" cy="3372177"/>
            </a:xfrm>
            <a:prstGeom prst="rect">
              <a:avLst/>
            </a:prstGeom>
          </p:spPr>
        </p:pic>
        <p:pic>
          <p:nvPicPr>
            <p:cNvPr id="20" name="Picture 19" descr="Logo&#10;&#10;Description automatically generated">
              <a:extLst>
                <a:ext uri="{FF2B5EF4-FFF2-40B4-BE49-F238E27FC236}">
                  <a16:creationId xmlns:a16="http://schemas.microsoft.com/office/drawing/2014/main" id="{141477FB-A1C6-C942-B0C0-4FD8F85887B3}"/>
                </a:ext>
              </a:extLst>
            </p:cNvPr>
            <p:cNvPicPr>
              <a:picLocks noChangeAspect="1"/>
            </p:cNvPicPr>
            <p:nvPr/>
          </p:nvPicPr>
          <p:blipFill rotWithShape="1">
            <a:blip r:embed="rId5">
              <a:alphaModFix amt="49000"/>
              <a:extLst>
                <a:ext uri="{28A0092B-C50C-407E-A947-70E740481C1C}">
                  <a14:useLocalDpi xmlns:a14="http://schemas.microsoft.com/office/drawing/2010/main" val="0"/>
                </a:ext>
              </a:extLst>
            </a:blip>
            <a:srcRect l="49973" t="8680" r="27019" b="10130"/>
            <a:stretch/>
          </p:blipFill>
          <p:spPr>
            <a:xfrm rot="5400000">
              <a:off x="7682433" y="1949902"/>
              <a:ext cx="2091858" cy="6157552"/>
            </a:xfrm>
            <a:prstGeom prst="rect">
              <a:avLst/>
            </a:prstGeom>
          </p:spPr>
        </p:pic>
        <p:pic>
          <p:nvPicPr>
            <p:cNvPr id="3" name="Picture 2" descr="A picture containing text, sign, orange&#10;&#10;Description automatically generated">
              <a:extLst>
                <a:ext uri="{FF2B5EF4-FFF2-40B4-BE49-F238E27FC236}">
                  <a16:creationId xmlns:a16="http://schemas.microsoft.com/office/drawing/2014/main" id="{9516CFF3-A8E2-8D41-9122-1AE0730206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9533" y="-322216"/>
              <a:ext cx="3902261" cy="5853393"/>
            </a:xfrm>
            <a:prstGeom prst="rect">
              <a:avLst/>
            </a:prstGeom>
          </p:spPr>
        </p:pic>
      </p:grpSp>
      <p:sp>
        <p:nvSpPr>
          <p:cNvPr id="21" name="TextBox 20">
            <a:extLst>
              <a:ext uri="{FF2B5EF4-FFF2-40B4-BE49-F238E27FC236}">
                <a16:creationId xmlns:a16="http://schemas.microsoft.com/office/drawing/2014/main" id="{8B10CEE2-EC1E-9147-8959-A6AFEA8D7573}"/>
              </a:ext>
            </a:extLst>
          </p:cNvPr>
          <p:cNvSpPr txBox="1"/>
          <p:nvPr/>
        </p:nvSpPr>
        <p:spPr>
          <a:xfrm>
            <a:off x="6655856" y="4671043"/>
            <a:ext cx="4712881" cy="1200329"/>
          </a:xfrm>
          <a:prstGeom prst="rect">
            <a:avLst/>
          </a:prstGeom>
          <a:noFill/>
        </p:spPr>
        <p:txBody>
          <a:bodyPr wrap="square" rtlCol="0">
            <a:spAutoFit/>
          </a:bodyPr>
          <a:lstStyle/>
          <a:p>
            <a:r>
              <a:rPr lang="en-CA" b="1">
                <a:latin typeface="Raleway" panose="020B0003030101060003" pitchFamily="34" charset="0"/>
              </a:rPr>
              <a:t>Au Québec, </a:t>
            </a:r>
            <a:r>
              <a:rPr lang="en-CA" b="1" err="1">
                <a:latin typeface="Raleway" panose="020B0003030101060003" pitchFamily="34" charset="0"/>
              </a:rPr>
              <a:t>en</a:t>
            </a:r>
            <a:r>
              <a:rPr lang="en-CA" b="1">
                <a:latin typeface="Raleway" panose="020B0003030101060003" pitchFamily="34" charset="0"/>
              </a:rPr>
              <a:t> 2016, </a:t>
            </a:r>
            <a:r>
              <a:rPr lang="en-CA" b="1" err="1">
                <a:latin typeface="Raleway" panose="020B0003030101060003" pitchFamily="34" charset="0"/>
              </a:rPr>
              <a:t>plusieurs</a:t>
            </a:r>
            <a:r>
              <a:rPr lang="en-CA" b="1">
                <a:latin typeface="Raleway" panose="020B0003030101060003" pitchFamily="34" charset="0"/>
              </a:rPr>
              <a:t> </a:t>
            </a:r>
            <a:br>
              <a:rPr lang="en-CA" b="1">
                <a:latin typeface="Raleway" panose="020B0003030101060003" pitchFamily="34" charset="0"/>
              </a:rPr>
            </a:br>
            <a:r>
              <a:rPr lang="en-CA" b="1">
                <a:latin typeface="Raleway" panose="020B0003030101060003" pitchFamily="34" charset="0"/>
              </a:rPr>
              <a:t>enfants de </a:t>
            </a:r>
            <a:r>
              <a:rPr lang="en-CA" b="1">
                <a:solidFill>
                  <a:srgbClr val="E44F33"/>
                </a:solidFill>
                <a:latin typeface="Raleway" panose="020B0003030101060003" pitchFamily="34" charset="0"/>
              </a:rPr>
              <a:t>0 à 5 </a:t>
            </a:r>
            <a:r>
              <a:rPr lang="en-CA" b="1" err="1">
                <a:solidFill>
                  <a:srgbClr val="E44F33"/>
                </a:solidFill>
                <a:latin typeface="Raleway" panose="020B0003030101060003" pitchFamily="34" charset="0"/>
              </a:rPr>
              <a:t>ans</a:t>
            </a:r>
            <a:r>
              <a:rPr lang="en-CA" b="1">
                <a:solidFill>
                  <a:srgbClr val="E44F33"/>
                </a:solidFill>
                <a:latin typeface="Raleway" panose="020B0003030101060003" pitchFamily="34" charset="0"/>
              </a:rPr>
              <a:t> </a:t>
            </a:r>
            <a:r>
              <a:rPr lang="en-CA" b="1" err="1">
                <a:solidFill>
                  <a:srgbClr val="E44F33"/>
                </a:solidFill>
                <a:latin typeface="Raleway" panose="020B0003030101060003" pitchFamily="34" charset="0"/>
              </a:rPr>
              <a:t>vivaient</a:t>
            </a:r>
            <a:r>
              <a:rPr lang="en-CA" b="1">
                <a:solidFill>
                  <a:srgbClr val="E44F33"/>
                </a:solidFill>
                <a:latin typeface="Raleway" panose="020B0003030101060003" pitchFamily="34" charset="0"/>
              </a:rPr>
              <a:t> </a:t>
            </a:r>
            <a:r>
              <a:rPr lang="en-CA" b="1">
                <a:latin typeface="Raleway" panose="020B0003030101060003" pitchFamily="34" charset="0"/>
              </a:rPr>
              <a:t>dans un </a:t>
            </a:r>
            <a:r>
              <a:rPr lang="en-CA" b="1" err="1">
                <a:solidFill>
                  <a:srgbClr val="E44F33"/>
                </a:solidFill>
                <a:latin typeface="Raleway" panose="020B0003030101060003" pitchFamily="34" charset="0"/>
              </a:rPr>
              <a:t>logement</a:t>
            </a:r>
            <a:r>
              <a:rPr lang="en-CA" b="1">
                <a:solidFill>
                  <a:srgbClr val="E44F33"/>
                </a:solidFill>
                <a:latin typeface="Raleway" panose="020B0003030101060003" pitchFamily="34" charset="0"/>
              </a:rPr>
              <a:t> </a:t>
            </a:r>
            <a:r>
              <a:rPr lang="en-CA" b="1" err="1">
                <a:solidFill>
                  <a:srgbClr val="E44F33"/>
                </a:solidFill>
                <a:latin typeface="Raleway" panose="020B0003030101060003" pitchFamily="34" charset="0"/>
              </a:rPr>
              <a:t>inadéquat</a:t>
            </a:r>
            <a:r>
              <a:rPr lang="en-CA" b="1">
                <a:latin typeface="Raleway" panose="020B0003030101060003" pitchFamily="34" charset="0"/>
              </a:rPr>
              <a:t> pour </a:t>
            </a:r>
            <a:r>
              <a:rPr lang="en-CA" b="1" err="1">
                <a:latin typeface="Raleway" panose="020B0003030101060003" pitchFamily="34" charset="0"/>
              </a:rPr>
              <a:t>leur</a:t>
            </a:r>
            <a:r>
              <a:rPr lang="en-CA" b="1">
                <a:latin typeface="Raleway" panose="020B0003030101060003" pitchFamily="34" charset="0"/>
              </a:rPr>
              <a:t> </a:t>
            </a:r>
            <a:r>
              <a:rPr lang="en-CA" b="1" err="1">
                <a:latin typeface="Raleway" panose="020B0003030101060003" pitchFamily="34" charset="0"/>
              </a:rPr>
              <a:t>famille</a:t>
            </a:r>
            <a:r>
              <a:rPr lang="en-CA" b="1">
                <a:latin typeface="Raleway" panose="020B0003030101060003" pitchFamily="34" charset="0"/>
              </a:rPr>
              <a:t>.</a:t>
            </a:r>
          </a:p>
          <a:p>
            <a:endParaRPr lang="fr-CA"/>
          </a:p>
        </p:txBody>
      </p:sp>
    </p:spTree>
    <p:extLst>
      <p:ext uri="{BB962C8B-B14F-4D97-AF65-F5344CB8AC3E}">
        <p14:creationId xmlns:p14="http://schemas.microsoft.com/office/powerpoint/2010/main" val="4204363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7C4D6">
            <a:alpha val="35000"/>
          </a:srgb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4B92E1-36BF-0148-B231-8932DC81DB7D}"/>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95760CFB-ABAC-1F48-B663-BCEFD12BE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BC03C3E5-B774-984B-B286-61BFF4345100}"/>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33" name="ZoneTexte 8">
            <a:extLst>
              <a:ext uri="{FF2B5EF4-FFF2-40B4-BE49-F238E27FC236}">
                <a16:creationId xmlns:a16="http://schemas.microsoft.com/office/drawing/2014/main" id="{272D6A20-6842-EB45-8547-44219A2A0B41}"/>
              </a:ext>
            </a:extLst>
          </p:cNvPr>
          <p:cNvSpPr txBox="1"/>
          <p:nvPr/>
        </p:nvSpPr>
        <p:spPr>
          <a:xfrm>
            <a:off x="1028805" y="1006457"/>
            <a:ext cx="5898708" cy="646331"/>
          </a:xfrm>
          <a:prstGeom prst="rect">
            <a:avLst/>
          </a:prstGeom>
          <a:noFill/>
        </p:spPr>
        <p:txBody>
          <a:bodyPr wrap="square" rtlCol="0">
            <a:spAutoFit/>
          </a:bodyPr>
          <a:lstStyle/>
          <a:p>
            <a:r>
              <a:rPr lang="fr-CA" b="1">
                <a:latin typeface="Raleway" panose="020B0003030101060003" pitchFamily="34" charset="0"/>
              </a:rPr>
              <a:t>Le revenu et la qualité </a:t>
            </a:r>
            <a:br>
              <a:rPr lang="fr-CA" b="1">
                <a:latin typeface="Raleway" panose="020B0003030101060003" pitchFamily="34" charset="0"/>
              </a:rPr>
            </a:br>
            <a:r>
              <a:rPr lang="fr-CA" b="1">
                <a:latin typeface="Raleway" panose="020B0003030101060003" pitchFamily="34" charset="0"/>
              </a:rPr>
              <a:t>de l’environnement familial</a:t>
            </a:r>
          </a:p>
        </p:txBody>
      </p:sp>
      <p:sp>
        <p:nvSpPr>
          <p:cNvPr id="34" name="ZoneTexte 9">
            <a:extLst>
              <a:ext uri="{FF2B5EF4-FFF2-40B4-BE49-F238E27FC236}">
                <a16:creationId xmlns:a16="http://schemas.microsoft.com/office/drawing/2014/main" id="{31A4F409-B8C6-D740-9ACF-A9F23050529D}"/>
              </a:ext>
            </a:extLst>
          </p:cNvPr>
          <p:cNvSpPr txBox="1"/>
          <p:nvPr/>
        </p:nvSpPr>
        <p:spPr>
          <a:xfrm>
            <a:off x="1032778" y="1777615"/>
            <a:ext cx="3686428" cy="2308324"/>
          </a:xfrm>
          <a:prstGeom prst="rect">
            <a:avLst/>
          </a:prstGeom>
          <a:noFill/>
        </p:spPr>
        <p:txBody>
          <a:bodyPr wrap="square" rtlCol="0">
            <a:spAutoFit/>
          </a:bodyPr>
          <a:lstStyle/>
          <a:p>
            <a:r>
              <a:rPr lang="fr-CA" sz="1600">
                <a:latin typeface="Raleway" pitchFamily="2" charset="77"/>
              </a:rPr>
              <a:t>Les liens entre le faible revenu familial et le développement </a:t>
            </a:r>
            <a:br>
              <a:rPr lang="fr-CA" sz="1600">
                <a:latin typeface="Raleway" pitchFamily="2" charset="77"/>
              </a:rPr>
            </a:br>
            <a:r>
              <a:rPr lang="fr-CA" sz="1600">
                <a:latin typeface="Raleway" pitchFamily="2" charset="77"/>
              </a:rPr>
              <a:t>des tout-petits sont bien démontrés par la littérature scientifique. </a:t>
            </a:r>
            <a:br>
              <a:rPr lang="fr-CA" sz="1600">
                <a:latin typeface="Raleway" pitchFamily="2" charset="77"/>
              </a:rPr>
            </a:br>
            <a:r>
              <a:rPr lang="fr-CA" sz="1600">
                <a:latin typeface="Raleway" pitchFamily="2" charset="77"/>
              </a:rPr>
              <a:t>Par exemple, une étude réalisée </a:t>
            </a:r>
            <a:br>
              <a:rPr lang="fr-CA" sz="1600">
                <a:latin typeface="Raleway" pitchFamily="2" charset="77"/>
              </a:rPr>
            </a:br>
            <a:r>
              <a:rPr lang="fr-CA" sz="1600">
                <a:latin typeface="Raleway" pitchFamily="2" charset="77"/>
              </a:rPr>
              <a:t>en 2016 indiquait que le fait de vivre dans une grande pauvreté a un effet cumulatif sur le développement cognitif à 7 ans.</a:t>
            </a:r>
          </a:p>
        </p:txBody>
      </p:sp>
      <p:sp>
        <p:nvSpPr>
          <p:cNvPr id="35" name="TextBox 15">
            <a:extLst>
              <a:ext uri="{FF2B5EF4-FFF2-40B4-BE49-F238E27FC236}">
                <a16:creationId xmlns:a16="http://schemas.microsoft.com/office/drawing/2014/main" id="{A61A3A43-7EAC-4677-AF99-105363430FE3}"/>
              </a:ext>
            </a:extLst>
          </p:cNvPr>
          <p:cNvSpPr txBox="1"/>
          <p:nvPr/>
        </p:nvSpPr>
        <p:spPr>
          <a:xfrm>
            <a:off x="4948128" y="5641545"/>
            <a:ext cx="6766352" cy="369332"/>
          </a:xfrm>
          <a:prstGeom prst="rect">
            <a:avLst/>
          </a:prstGeom>
          <a:noFill/>
        </p:spPr>
        <p:txBody>
          <a:bodyPr wrap="square" rtlCol="0">
            <a:spAutoFit/>
          </a:bodyPr>
          <a:lstStyle/>
          <a:p>
            <a:r>
              <a:rPr lang="fr-CA" sz="900">
                <a:latin typeface="Raleway" panose="020B0003030101060003" pitchFamily="34" charset="0"/>
              </a:rPr>
              <a:t>* L’exposant a exprime une différence significative entre les proportions au seuil de 0,05.</a:t>
            </a:r>
          </a:p>
          <a:p>
            <a:r>
              <a:rPr lang="fr-CA" sz="900">
                <a:latin typeface="Raleway" panose="020B0003030101060003" pitchFamily="34" charset="0"/>
              </a:rPr>
              <a:t>Source : </a:t>
            </a:r>
            <a:r>
              <a:rPr lang="fr-CA" sz="900" b="0" i="0" u="none" strike="noStrike" baseline="0">
                <a:solidFill>
                  <a:srgbClr val="000000"/>
                </a:solidFill>
                <a:latin typeface="Raleway" pitchFamily="2" charset="0"/>
              </a:rPr>
              <a:t>Institut de la statistique du Québec, </a:t>
            </a:r>
            <a:r>
              <a:rPr lang="fr-CA" sz="900" b="0" i="1" u="none" strike="noStrike" baseline="0">
                <a:solidFill>
                  <a:srgbClr val="000000"/>
                </a:solidFill>
                <a:latin typeface="Raleway" pitchFamily="2" charset="0"/>
              </a:rPr>
              <a:t>Enquête québécoise sur le parcours préscolaire des enfants de maternelle</a:t>
            </a:r>
            <a:r>
              <a:rPr lang="fr-CA" sz="900" b="0" i="0" u="none" strike="noStrike" baseline="0">
                <a:solidFill>
                  <a:srgbClr val="000000"/>
                </a:solidFill>
                <a:latin typeface="Raleway" pitchFamily="2" charset="0"/>
              </a:rPr>
              <a:t>, 2017.</a:t>
            </a:r>
            <a:endParaRPr lang="fr-CA" sz="900">
              <a:latin typeface="Raleway" panose="020B0003030101060003" pitchFamily="34" charset="0"/>
            </a:endParaRPr>
          </a:p>
        </p:txBody>
      </p:sp>
      <p:pic>
        <p:nvPicPr>
          <p:cNvPr id="3" name="Image 2">
            <a:extLst>
              <a:ext uri="{FF2B5EF4-FFF2-40B4-BE49-F238E27FC236}">
                <a16:creationId xmlns:a16="http://schemas.microsoft.com/office/drawing/2014/main" id="{96B32ACA-4E96-4AA1-9EAC-667FB0C8A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8128" y="858345"/>
            <a:ext cx="6458372" cy="4616373"/>
          </a:xfrm>
          <a:prstGeom prst="rect">
            <a:avLst/>
          </a:prstGeom>
        </p:spPr>
      </p:pic>
    </p:spTree>
    <p:extLst>
      <p:ext uri="{BB962C8B-B14F-4D97-AF65-F5344CB8AC3E}">
        <p14:creationId xmlns:p14="http://schemas.microsoft.com/office/powerpoint/2010/main" val="2308554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A46977-08E1-1049-A571-FAC9B9663999}"/>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2291D8EB-D8C2-DC46-B2E1-5E5811314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82940D48-D5EC-B744-9F52-B2DFA774513F}"/>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4" name="TextBox 3">
            <a:extLst>
              <a:ext uri="{FF2B5EF4-FFF2-40B4-BE49-F238E27FC236}">
                <a16:creationId xmlns:a16="http://schemas.microsoft.com/office/drawing/2014/main" id="{E4574DA0-8691-B443-B7D9-ABCFC5745546}"/>
              </a:ext>
            </a:extLst>
          </p:cNvPr>
          <p:cNvSpPr txBox="1"/>
          <p:nvPr/>
        </p:nvSpPr>
        <p:spPr>
          <a:xfrm>
            <a:off x="1037671" y="1015625"/>
            <a:ext cx="3917788" cy="369332"/>
          </a:xfrm>
          <a:prstGeom prst="rect">
            <a:avLst/>
          </a:prstGeom>
          <a:noFill/>
        </p:spPr>
        <p:txBody>
          <a:bodyPr wrap="square" rtlCol="0">
            <a:spAutoFit/>
          </a:bodyPr>
          <a:lstStyle/>
          <a:p>
            <a:r>
              <a:rPr lang="fr-CA" b="1">
                <a:latin typeface="Raleway" pitchFamily="2" charset="77"/>
              </a:rPr>
              <a:t>La qualité du soutien social</a:t>
            </a:r>
            <a:endParaRPr lang="fr-CA">
              <a:latin typeface="Raleway" pitchFamily="2" charset="77"/>
            </a:endParaRPr>
          </a:p>
        </p:txBody>
      </p:sp>
      <p:sp>
        <p:nvSpPr>
          <p:cNvPr id="13" name="ZoneTexte 9">
            <a:extLst>
              <a:ext uri="{FF2B5EF4-FFF2-40B4-BE49-F238E27FC236}">
                <a16:creationId xmlns:a16="http://schemas.microsoft.com/office/drawing/2014/main" id="{95CA6C7F-9427-BB45-A652-991F53D7299D}"/>
              </a:ext>
            </a:extLst>
          </p:cNvPr>
          <p:cNvSpPr txBox="1"/>
          <p:nvPr/>
        </p:nvSpPr>
        <p:spPr>
          <a:xfrm>
            <a:off x="1032778" y="1553439"/>
            <a:ext cx="3686428" cy="2308324"/>
          </a:xfrm>
          <a:prstGeom prst="rect">
            <a:avLst/>
          </a:prstGeom>
          <a:noFill/>
        </p:spPr>
        <p:txBody>
          <a:bodyPr wrap="square" rtlCol="0">
            <a:spAutoFit/>
          </a:bodyPr>
          <a:lstStyle/>
          <a:p>
            <a:r>
              <a:rPr lang="fr-CA" sz="1600">
                <a:latin typeface="Raleway" pitchFamily="2" charset="77"/>
              </a:rPr>
              <a:t>Les enfants dont les parents bénéficient d’un plus fort soutien social par rapport aux autres seraient proportionnellement moins nombreux à être vulnérables dans au moins un domaine de développement que ceux dont les parents bénéficient d’un soutien plus faible.</a:t>
            </a:r>
          </a:p>
        </p:txBody>
      </p:sp>
      <p:grpSp>
        <p:nvGrpSpPr>
          <p:cNvPr id="15" name="Group 14">
            <a:extLst>
              <a:ext uri="{FF2B5EF4-FFF2-40B4-BE49-F238E27FC236}">
                <a16:creationId xmlns:a16="http://schemas.microsoft.com/office/drawing/2014/main" id="{46224DB3-E960-FD4D-89C4-1A3FF28BC147}"/>
              </a:ext>
            </a:extLst>
          </p:cNvPr>
          <p:cNvGrpSpPr/>
          <p:nvPr/>
        </p:nvGrpSpPr>
        <p:grpSpPr>
          <a:xfrm>
            <a:off x="4003696" y="518804"/>
            <a:ext cx="8013111" cy="5100482"/>
            <a:chOff x="4072520" y="272998"/>
            <a:chExt cx="8013111" cy="5100482"/>
          </a:xfrm>
        </p:grpSpPr>
        <p:pic>
          <p:nvPicPr>
            <p:cNvPr id="10" name="Picture 9" descr="Logo&#10;&#10;Description automatically generated">
              <a:extLst>
                <a:ext uri="{FF2B5EF4-FFF2-40B4-BE49-F238E27FC236}">
                  <a16:creationId xmlns:a16="http://schemas.microsoft.com/office/drawing/2014/main" id="{C86A7E00-CEAD-1D4C-BF8E-BAF275074997}"/>
                </a:ext>
              </a:extLst>
            </p:cNvPr>
            <p:cNvPicPr>
              <a:picLocks noChangeAspect="1"/>
            </p:cNvPicPr>
            <p:nvPr/>
          </p:nvPicPr>
          <p:blipFill rotWithShape="1">
            <a:blip r:embed="rId4">
              <a:alphaModFix amt="49000"/>
              <a:extLst>
                <a:ext uri="{28A0092B-C50C-407E-A947-70E740481C1C}">
                  <a14:useLocalDpi xmlns:a14="http://schemas.microsoft.com/office/drawing/2010/main" val="0"/>
                </a:ext>
              </a:extLst>
            </a:blip>
            <a:srcRect l="49973" t="8680" r="27019" b="10130"/>
            <a:stretch/>
          </p:blipFill>
          <p:spPr>
            <a:xfrm rot="5400000">
              <a:off x="6528201" y="-304646"/>
              <a:ext cx="3101750" cy="801311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AF9C671A-4381-FA41-9D3C-0BD79142F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983" y="272998"/>
              <a:ext cx="5100482" cy="5100482"/>
            </a:xfrm>
            <a:prstGeom prst="rect">
              <a:avLst/>
            </a:prstGeom>
          </p:spPr>
        </p:pic>
        <p:sp>
          <p:nvSpPr>
            <p:cNvPr id="14" name="TextBox 13">
              <a:extLst>
                <a:ext uri="{FF2B5EF4-FFF2-40B4-BE49-F238E27FC236}">
                  <a16:creationId xmlns:a16="http://schemas.microsoft.com/office/drawing/2014/main" id="{B1164C0A-EFE1-8C4A-9489-13B6C80D89A1}"/>
                </a:ext>
              </a:extLst>
            </p:cNvPr>
            <p:cNvSpPr txBox="1"/>
            <p:nvPr/>
          </p:nvSpPr>
          <p:spPr>
            <a:xfrm>
              <a:off x="7944944" y="3028376"/>
              <a:ext cx="3569110" cy="1754326"/>
            </a:xfrm>
            <a:prstGeom prst="rect">
              <a:avLst/>
            </a:prstGeom>
            <a:noFill/>
          </p:spPr>
          <p:txBody>
            <a:bodyPr wrap="square" rtlCol="0">
              <a:spAutoFit/>
            </a:bodyPr>
            <a:lstStyle/>
            <a:p>
              <a:r>
                <a:rPr lang="en-CA" b="1" err="1">
                  <a:latin typeface="Raleway" pitchFamily="2" charset="77"/>
                </a:rPr>
                <a:t>En</a:t>
              </a:r>
              <a:r>
                <a:rPr lang="en-CA" b="1">
                  <a:latin typeface="Raleway" pitchFamily="2" charset="77"/>
                </a:rPr>
                <a:t> 2015, </a:t>
              </a:r>
              <a:r>
                <a:rPr lang="en-CA" b="1" err="1">
                  <a:latin typeface="Raleway" pitchFamily="2" charset="77"/>
                </a:rPr>
                <a:t>près</a:t>
              </a:r>
              <a:r>
                <a:rPr lang="en-CA" b="1">
                  <a:latin typeface="Raleway" pitchFamily="2" charset="77"/>
                </a:rPr>
                <a:t> de </a:t>
              </a:r>
              <a:r>
                <a:rPr lang="en-CA" b="1">
                  <a:solidFill>
                    <a:srgbClr val="E44F33"/>
                  </a:solidFill>
                  <a:latin typeface="Raleway" pitchFamily="2" charset="77"/>
                </a:rPr>
                <a:t>1 parent </a:t>
              </a:r>
              <a:br>
                <a:rPr lang="en-CA" b="1">
                  <a:solidFill>
                    <a:srgbClr val="E44F33"/>
                  </a:solidFill>
                  <a:latin typeface="Raleway" pitchFamily="2" charset="77"/>
                </a:rPr>
              </a:br>
              <a:r>
                <a:rPr lang="en-CA" b="1">
                  <a:solidFill>
                    <a:srgbClr val="E44F33"/>
                  </a:solidFill>
                  <a:latin typeface="Raleway" pitchFamily="2" charset="77"/>
                </a:rPr>
                <a:t>de tout-petit sur 5</a:t>
              </a:r>
              <a:r>
                <a:rPr lang="en-CA" b="1">
                  <a:latin typeface="Raleway" pitchFamily="2" charset="77"/>
                </a:rPr>
                <a:t> </a:t>
              </a:r>
              <a:r>
                <a:rPr lang="en-CA" b="1" err="1">
                  <a:latin typeface="Raleway" pitchFamily="2" charset="77"/>
                </a:rPr>
                <a:t>affirmait</a:t>
              </a:r>
              <a:r>
                <a:rPr lang="en-CA" b="1">
                  <a:latin typeface="Raleway" pitchFamily="2" charset="77"/>
                </a:rPr>
                <a:t> </a:t>
              </a:r>
              <a:br>
                <a:rPr lang="en-CA" b="1">
                  <a:latin typeface="Raleway" pitchFamily="2" charset="77"/>
                </a:rPr>
              </a:br>
              <a:r>
                <a:rPr lang="en-CA" b="1">
                  <a:solidFill>
                    <a:srgbClr val="E44F33"/>
                  </a:solidFill>
                  <a:latin typeface="Raleway" pitchFamily="2" charset="77"/>
                </a:rPr>
                <a:t>ne </a:t>
              </a:r>
              <a:r>
                <a:rPr lang="en-CA" b="1" err="1">
                  <a:solidFill>
                    <a:srgbClr val="E44F33"/>
                  </a:solidFill>
                  <a:latin typeface="Raleway" pitchFamily="2" charset="77"/>
                </a:rPr>
                <a:t>pouvoir</a:t>
              </a:r>
              <a:r>
                <a:rPr lang="en-CA" b="1">
                  <a:solidFill>
                    <a:srgbClr val="E44F33"/>
                  </a:solidFill>
                  <a:latin typeface="Raleway" pitchFamily="2" charset="77"/>
                </a:rPr>
                <a:t> </a:t>
              </a:r>
              <a:r>
                <a:rPr lang="en-CA" b="1" err="1">
                  <a:solidFill>
                    <a:srgbClr val="E44F33"/>
                  </a:solidFill>
                  <a:latin typeface="Raleway" pitchFamily="2" charset="77"/>
                </a:rPr>
                <a:t>compter</a:t>
              </a:r>
              <a:r>
                <a:rPr lang="en-CA" b="1">
                  <a:solidFill>
                    <a:srgbClr val="E44F33"/>
                  </a:solidFill>
                  <a:latin typeface="Raleway" pitchFamily="2" charset="77"/>
                </a:rPr>
                <a:t> sur </a:t>
              </a:r>
              <a:r>
                <a:rPr lang="en-CA" b="1" err="1">
                  <a:solidFill>
                    <a:srgbClr val="E44F33"/>
                  </a:solidFill>
                  <a:latin typeface="Raleway" pitchFamily="2" charset="77"/>
                </a:rPr>
                <a:t>aucune</a:t>
              </a:r>
              <a:r>
                <a:rPr lang="en-CA" b="1">
                  <a:solidFill>
                    <a:srgbClr val="E44F33"/>
                  </a:solidFill>
                  <a:latin typeface="Raleway" pitchFamily="2" charset="77"/>
                </a:rPr>
                <a:t> source de </a:t>
              </a:r>
              <a:r>
                <a:rPr lang="en-CA" b="1" err="1">
                  <a:solidFill>
                    <a:srgbClr val="E44F33"/>
                  </a:solidFill>
                  <a:latin typeface="Raleway" pitchFamily="2" charset="77"/>
                </a:rPr>
                <a:t>soutien</a:t>
              </a:r>
              <a:r>
                <a:rPr lang="en-CA" b="1">
                  <a:solidFill>
                    <a:srgbClr val="E44F33"/>
                  </a:solidFill>
                  <a:latin typeface="Raleway" pitchFamily="2" charset="77"/>
                </a:rPr>
                <a:t> </a:t>
              </a:r>
              <a:r>
                <a:rPr lang="en-CA" b="1" err="1">
                  <a:latin typeface="Raleway" pitchFamily="2" charset="77"/>
                </a:rPr>
                <a:t>fréquemment</a:t>
              </a:r>
              <a:r>
                <a:rPr lang="en-CA" b="1">
                  <a:latin typeface="Raleway" pitchFamily="2" charset="77"/>
                </a:rPr>
                <a:t> disponible.</a:t>
              </a:r>
            </a:p>
            <a:p>
              <a:endParaRPr lang="fr-CA"/>
            </a:p>
          </p:txBody>
        </p:sp>
      </p:grpSp>
    </p:spTree>
    <p:extLst>
      <p:ext uri="{BB962C8B-B14F-4D97-AF65-F5344CB8AC3E}">
        <p14:creationId xmlns:p14="http://schemas.microsoft.com/office/powerpoint/2010/main" val="1672771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2FA0B9C-8385-4E43-BC44-009E7286DB79}"/>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2519D749-6E74-E14D-AB5A-F98BEDE26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DAFE9DD3-AF65-4641-B4BB-70605A231593}"/>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sp>
        <p:nvSpPr>
          <p:cNvPr id="10" name="TextBox 9">
            <a:extLst>
              <a:ext uri="{FF2B5EF4-FFF2-40B4-BE49-F238E27FC236}">
                <a16:creationId xmlns:a16="http://schemas.microsoft.com/office/drawing/2014/main" id="{CE3735FF-4A10-B249-BB0E-403C185AC1D3}"/>
              </a:ext>
            </a:extLst>
          </p:cNvPr>
          <p:cNvSpPr txBox="1"/>
          <p:nvPr/>
        </p:nvSpPr>
        <p:spPr>
          <a:xfrm>
            <a:off x="1037670" y="1015625"/>
            <a:ext cx="4389735" cy="923330"/>
          </a:xfrm>
          <a:prstGeom prst="rect">
            <a:avLst/>
          </a:prstGeom>
          <a:noFill/>
        </p:spPr>
        <p:txBody>
          <a:bodyPr wrap="square" rtlCol="0">
            <a:spAutoFit/>
          </a:bodyPr>
          <a:lstStyle/>
          <a:p>
            <a:r>
              <a:rPr lang="fr-CA" b="1">
                <a:latin typeface="Raleway" pitchFamily="2" charset="77"/>
              </a:rPr>
              <a:t>La conciliation famille-travail-études </a:t>
            </a:r>
            <a:br>
              <a:rPr lang="fr-CA" b="1">
                <a:latin typeface="Raleway" pitchFamily="2" charset="77"/>
              </a:rPr>
            </a:br>
            <a:r>
              <a:rPr lang="fr-CA" b="1">
                <a:latin typeface="Raleway" pitchFamily="2" charset="77"/>
              </a:rPr>
              <a:t>et la qualité de l’environnement familial</a:t>
            </a:r>
            <a:endParaRPr lang="fr-CA">
              <a:latin typeface="Raleway" pitchFamily="2" charset="77"/>
            </a:endParaRPr>
          </a:p>
        </p:txBody>
      </p:sp>
      <p:sp>
        <p:nvSpPr>
          <p:cNvPr id="13" name="ZoneTexte 9">
            <a:extLst>
              <a:ext uri="{FF2B5EF4-FFF2-40B4-BE49-F238E27FC236}">
                <a16:creationId xmlns:a16="http://schemas.microsoft.com/office/drawing/2014/main" id="{0E10D093-BA2D-464E-96C8-DD9CBC82CD94}"/>
              </a:ext>
            </a:extLst>
          </p:cNvPr>
          <p:cNvSpPr txBox="1"/>
          <p:nvPr/>
        </p:nvSpPr>
        <p:spPr>
          <a:xfrm>
            <a:off x="1037670" y="1938955"/>
            <a:ext cx="3686428" cy="2646878"/>
          </a:xfrm>
          <a:prstGeom prst="rect">
            <a:avLst/>
          </a:prstGeom>
          <a:noFill/>
        </p:spPr>
        <p:txBody>
          <a:bodyPr wrap="square" rtlCol="0">
            <a:spAutoFit/>
          </a:bodyPr>
          <a:lstStyle/>
          <a:p>
            <a:r>
              <a:rPr lang="fr-CA" sz="1600">
                <a:latin typeface="Raleway" pitchFamily="2" charset="77"/>
              </a:rPr>
              <a:t>Les conflits travail-famille-études peuvent être une source importante de stress pour les parents, qui sont alors plus susceptibles d’élever </a:t>
            </a:r>
            <a:br>
              <a:rPr lang="fr-CA" sz="1600">
                <a:latin typeface="Raleway" pitchFamily="2" charset="77"/>
              </a:rPr>
            </a:br>
            <a:r>
              <a:rPr lang="fr-CA" sz="1600">
                <a:latin typeface="Raleway" pitchFamily="2" charset="77"/>
              </a:rPr>
              <a:t>la voix ou de se mettre en colère quotidiennement, de perdre patience lorsque leur enfant leur demande de l’attention et </a:t>
            </a:r>
            <a:r>
              <a:rPr lang="fr-CA" sz="1600">
                <a:solidFill>
                  <a:srgbClr val="000000"/>
                </a:solidFill>
                <a:latin typeface="Raleway" pitchFamily="2" charset="0"/>
              </a:rPr>
              <a:t>de se sentir moins efficaces et moins satisfaits comme parents</a:t>
            </a:r>
            <a:r>
              <a:rPr lang="fr-CA" sz="1600">
                <a:latin typeface="Raleway" pitchFamily="2" charset="77"/>
              </a:rPr>
              <a:t>. </a:t>
            </a:r>
          </a:p>
        </p:txBody>
      </p:sp>
      <p:grpSp>
        <p:nvGrpSpPr>
          <p:cNvPr id="4" name="Group 3">
            <a:extLst>
              <a:ext uri="{FF2B5EF4-FFF2-40B4-BE49-F238E27FC236}">
                <a16:creationId xmlns:a16="http://schemas.microsoft.com/office/drawing/2014/main" id="{EE334C00-424A-9A44-B348-41298507C419}"/>
              </a:ext>
            </a:extLst>
          </p:cNvPr>
          <p:cNvGrpSpPr/>
          <p:nvPr/>
        </p:nvGrpSpPr>
        <p:grpSpPr>
          <a:xfrm>
            <a:off x="4156362" y="3505200"/>
            <a:ext cx="7593952" cy="2939500"/>
            <a:chOff x="4353007" y="3711677"/>
            <a:chExt cx="7593952" cy="2939500"/>
          </a:xfrm>
        </p:grpSpPr>
        <p:pic>
          <p:nvPicPr>
            <p:cNvPr id="14" name="Picture 13" descr="Logo&#10;&#10;Description automatically generated">
              <a:extLst>
                <a:ext uri="{FF2B5EF4-FFF2-40B4-BE49-F238E27FC236}">
                  <a16:creationId xmlns:a16="http://schemas.microsoft.com/office/drawing/2014/main" id="{B171AD15-52E9-AA48-A7F1-5E647773D72C}"/>
                </a:ext>
              </a:extLst>
            </p:cNvPr>
            <p:cNvPicPr>
              <a:picLocks noChangeAspect="1"/>
            </p:cNvPicPr>
            <p:nvPr/>
          </p:nvPicPr>
          <p:blipFill rotWithShape="1">
            <a:blip r:embed="rId4">
              <a:alphaModFix amt="49000"/>
              <a:extLst>
                <a:ext uri="{28A0092B-C50C-407E-A947-70E740481C1C}">
                  <a14:useLocalDpi xmlns:a14="http://schemas.microsoft.com/office/drawing/2010/main" val="0"/>
                </a:ext>
              </a:extLst>
            </a:blip>
            <a:srcRect l="49973" t="8680" r="27019" b="10130"/>
            <a:stretch/>
          </p:blipFill>
          <p:spPr>
            <a:xfrm rot="5400000">
              <a:off x="6680233" y="1384451"/>
              <a:ext cx="2939500" cy="7593952"/>
            </a:xfrm>
            <a:prstGeom prst="rect">
              <a:avLst/>
            </a:prstGeom>
          </p:spPr>
        </p:pic>
        <p:sp>
          <p:nvSpPr>
            <p:cNvPr id="15" name="TextBox 14">
              <a:extLst>
                <a:ext uri="{FF2B5EF4-FFF2-40B4-BE49-F238E27FC236}">
                  <a16:creationId xmlns:a16="http://schemas.microsoft.com/office/drawing/2014/main" id="{D6BCD549-11C1-2342-B9BB-2DF12364F6B8}"/>
                </a:ext>
              </a:extLst>
            </p:cNvPr>
            <p:cNvSpPr txBox="1"/>
            <p:nvPr/>
          </p:nvSpPr>
          <p:spPr>
            <a:xfrm>
              <a:off x="6017345" y="4391194"/>
              <a:ext cx="4946349" cy="1754326"/>
            </a:xfrm>
            <a:prstGeom prst="rect">
              <a:avLst/>
            </a:prstGeom>
            <a:noFill/>
          </p:spPr>
          <p:txBody>
            <a:bodyPr wrap="square" rtlCol="0">
              <a:spAutoFit/>
            </a:bodyPr>
            <a:lstStyle/>
            <a:p>
              <a:r>
                <a:rPr lang="fr-CA" b="1">
                  <a:latin typeface="Raleway" pitchFamily="2" charset="77"/>
                </a:rPr>
                <a:t>Au Québec, près de </a:t>
              </a:r>
              <a:r>
                <a:rPr lang="fr-CA" b="1">
                  <a:solidFill>
                    <a:srgbClr val="E44F33"/>
                  </a:solidFill>
                  <a:latin typeface="Raleway" pitchFamily="2" charset="77"/>
                </a:rPr>
                <a:t>40</a:t>
              </a:r>
              <a:r>
                <a:rPr lang="fr-CA" b="1" spc="-300">
                  <a:solidFill>
                    <a:srgbClr val="E44F33"/>
                  </a:solidFill>
                  <a:latin typeface="Raleway" pitchFamily="2" charset="77"/>
                </a:rPr>
                <a:t> </a:t>
              </a:r>
              <a:r>
                <a:rPr lang="fr-CA" b="1">
                  <a:solidFill>
                    <a:srgbClr val="E44F33"/>
                  </a:solidFill>
                  <a:latin typeface="Raleway" pitchFamily="2" charset="77"/>
                </a:rPr>
                <a:t>% des mères </a:t>
              </a:r>
              <a:br>
                <a:rPr lang="fr-CA" b="1">
                  <a:latin typeface="Raleway" pitchFamily="2" charset="77"/>
                </a:rPr>
              </a:br>
              <a:r>
                <a:rPr lang="fr-CA" b="1">
                  <a:latin typeface="Raleway" pitchFamily="2" charset="77"/>
                </a:rPr>
                <a:t>et </a:t>
              </a:r>
              <a:r>
                <a:rPr lang="fr-CA" b="1">
                  <a:solidFill>
                    <a:srgbClr val="E44F33"/>
                  </a:solidFill>
                  <a:latin typeface="Raleway" pitchFamily="2" charset="77"/>
                </a:rPr>
                <a:t>23</a:t>
              </a:r>
              <a:r>
                <a:rPr lang="fr-CA" b="1" spc="-300">
                  <a:solidFill>
                    <a:srgbClr val="E44F33"/>
                  </a:solidFill>
                  <a:latin typeface="Raleway" pitchFamily="2" charset="77"/>
                </a:rPr>
                <a:t> </a:t>
              </a:r>
              <a:r>
                <a:rPr lang="fr-CA" b="1">
                  <a:solidFill>
                    <a:srgbClr val="E44F33"/>
                  </a:solidFill>
                  <a:latin typeface="Raleway" pitchFamily="2" charset="77"/>
                </a:rPr>
                <a:t>% des pères </a:t>
              </a:r>
              <a:r>
                <a:rPr lang="fr-CA" b="1">
                  <a:latin typeface="Raleway" pitchFamily="2" charset="77"/>
                </a:rPr>
                <a:t>de tout-petits de 6 mois </a:t>
              </a:r>
              <a:br>
                <a:rPr lang="fr-CA" b="1">
                  <a:latin typeface="Raleway" pitchFamily="2" charset="77"/>
                </a:rPr>
              </a:br>
              <a:r>
                <a:rPr lang="fr-CA" b="1">
                  <a:latin typeface="Raleway" pitchFamily="2" charset="77"/>
                </a:rPr>
                <a:t>à 5 ans présentent un </a:t>
              </a:r>
              <a:r>
                <a:rPr lang="fr-CA" b="1">
                  <a:solidFill>
                    <a:srgbClr val="E44E33"/>
                  </a:solidFill>
                  <a:latin typeface="Raleway" pitchFamily="2" charset="77"/>
                </a:rPr>
                <a:t>niveau élevé de stress </a:t>
              </a:r>
              <a:r>
                <a:rPr lang="fr-CA" b="1">
                  <a:latin typeface="Raleway" pitchFamily="2" charset="77"/>
                </a:rPr>
                <a:t>lié à la conciliation des </a:t>
              </a:r>
              <a:r>
                <a:rPr lang="fr-CA" b="1">
                  <a:solidFill>
                    <a:srgbClr val="E44F33"/>
                  </a:solidFill>
                  <a:latin typeface="Raleway" pitchFamily="2" charset="77"/>
                </a:rPr>
                <a:t>obligations familiales et extrafamiliales</a:t>
              </a:r>
              <a:r>
                <a:rPr lang="fr-CA" b="1">
                  <a:latin typeface="Raleway" pitchFamily="2" charset="77"/>
                </a:rPr>
                <a:t>. </a:t>
              </a:r>
              <a:endParaRPr lang="fr-CA">
                <a:latin typeface="Raleway" pitchFamily="2" charset="77"/>
              </a:endParaRPr>
            </a:p>
            <a:p>
              <a:endParaRPr lang="fr-CA"/>
            </a:p>
          </p:txBody>
        </p:sp>
      </p:grpSp>
      <p:grpSp>
        <p:nvGrpSpPr>
          <p:cNvPr id="18" name="Group 17">
            <a:extLst>
              <a:ext uri="{FF2B5EF4-FFF2-40B4-BE49-F238E27FC236}">
                <a16:creationId xmlns:a16="http://schemas.microsoft.com/office/drawing/2014/main" id="{2853F043-EBE5-BE42-89BC-84AA9D69B9AE}"/>
              </a:ext>
            </a:extLst>
          </p:cNvPr>
          <p:cNvGrpSpPr/>
          <p:nvPr/>
        </p:nvGrpSpPr>
        <p:grpSpPr>
          <a:xfrm>
            <a:off x="6526477" y="750983"/>
            <a:ext cx="2580310" cy="628905"/>
            <a:chOff x="6681551" y="1074617"/>
            <a:chExt cx="2330242" cy="553998"/>
          </a:xfrm>
        </p:grpSpPr>
        <p:sp>
          <p:nvSpPr>
            <p:cNvPr id="16" name="TextBox 15">
              <a:extLst>
                <a:ext uri="{FF2B5EF4-FFF2-40B4-BE49-F238E27FC236}">
                  <a16:creationId xmlns:a16="http://schemas.microsoft.com/office/drawing/2014/main" id="{6856FF3B-6E0E-C84C-9707-3210A05597C3}"/>
                </a:ext>
              </a:extLst>
            </p:cNvPr>
            <p:cNvSpPr txBox="1"/>
            <p:nvPr/>
          </p:nvSpPr>
          <p:spPr>
            <a:xfrm>
              <a:off x="6681551" y="1074617"/>
              <a:ext cx="993055" cy="553998"/>
            </a:xfrm>
            <a:prstGeom prst="rect">
              <a:avLst/>
            </a:prstGeom>
            <a:noFill/>
          </p:spPr>
          <p:txBody>
            <a:bodyPr wrap="square" rtlCol="0">
              <a:spAutoFit/>
            </a:bodyPr>
            <a:lstStyle/>
            <a:p>
              <a:pPr algn="ctr"/>
              <a:r>
                <a:rPr lang="en-CA" sz="2000" b="1">
                  <a:solidFill>
                    <a:srgbClr val="E44F33"/>
                  </a:solidFill>
                  <a:latin typeface="Raleway" pitchFamily="2" charset="77"/>
                </a:rPr>
                <a:t>40</a:t>
              </a:r>
              <a:r>
                <a:rPr lang="en-CA" sz="2000" b="1" spc="-300">
                  <a:solidFill>
                    <a:srgbClr val="E44F33"/>
                  </a:solidFill>
                  <a:latin typeface="Raleway" pitchFamily="2" charset="77"/>
                </a:rPr>
                <a:t> </a:t>
              </a:r>
              <a:r>
                <a:rPr lang="en-CA" sz="2000" b="1">
                  <a:solidFill>
                    <a:srgbClr val="E44F33"/>
                  </a:solidFill>
                  <a:latin typeface="Raleway" pitchFamily="2" charset="77"/>
                </a:rPr>
                <a:t>%</a:t>
              </a:r>
              <a:br>
                <a:rPr lang="en-CA" sz="1600" b="1">
                  <a:solidFill>
                    <a:srgbClr val="E44F33"/>
                  </a:solidFill>
                  <a:latin typeface="Raleway" pitchFamily="2" charset="77"/>
                </a:rPr>
              </a:br>
              <a:r>
                <a:rPr lang="en-CA" sz="1000" b="1">
                  <a:solidFill>
                    <a:srgbClr val="E44F33"/>
                  </a:solidFill>
                  <a:latin typeface="Raleway" pitchFamily="2" charset="77"/>
                </a:rPr>
                <a:t>des </a:t>
              </a:r>
              <a:r>
                <a:rPr lang="en-CA" sz="1000" b="1" err="1">
                  <a:solidFill>
                    <a:srgbClr val="E44F33"/>
                  </a:solidFill>
                  <a:latin typeface="Raleway" pitchFamily="2" charset="77"/>
                </a:rPr>
                <a:t>mères</a:t>
              </a:r>
              <a:endParaRPr lang="en-CA" sz="1000" b="1">
                <a:solidFill>
                  <a:srgbClr val="E44F33"/>
                </a:solidFill>
                <a:latin typeface="Raleway" pitchFamily="2" charset="77"/>
              </a:endParaRPr>
            </a:p>
          </p:txBody>
        </p:sp>
        <p:sp>
          <p:nvSpPr>
            <p:cNvPr id="17" name="TextBox 16">
              <a:extLst>
                <a:ext uri="{FF2B5EF4-FFF2-40B4-BE49-F238E27FC236}">
                  <a16:creationId xmlns:a16="http://schemas.microsoft.com/office/drawing/2014/main" id="{F78ACAD5-CFC0-7649-B047-3D1360202F1D}"/>
                </a:ext>
              </a:extLst>
            </p:cNvPr>
            <p:cNvSpPr txBox="1"/>
            <p:nvPr/>
          </p:nvSpPr>
          <p:spPr>
            <a:xfrm>
              <a:off x="8018738" y="1074617"/>
              <a:ext cx="993055" cy="553998"/>
            </a:xfrm>
            <a:prstGeom prst="rect">
              <a:avLst/>
            </a:prstGeom>
            <a:noFill/>
          </p:spPr>
          <p:txBody>
            <a:bodyPr wrap="square" rtlCol="0">
              <a:spAutoFit/>
            </a:bodyPr>
            <a:lstStyle/>
            <a:p>
              <a:pPr algn="ctr"/>
              <a:r>
                <a:rPr lang="en-CA" sz="2000" b="1">
                  <a:solidFill>
                    <a:srgbClr val="E44F33"/>
                  </a:solidFill>
                  <a:latin typeface="Raleway" pitchFamily="2" charset="77"/>
                </a:rPr>
                <a:t>23</a:t>
              </a:r>
              <a:r>
                <a:rPr lang="en-CA" sz="2000" b="1" spc="-300">
                  <a:solidFill>
                    <a:srgbClr val="E44F33"/>
                  </a:solidFill>
                  <a:latin typeface="Raleway" pitchFamily="2" charset="77"/>
                </a:rPr>
                <a:t> </a:t>
              </a:r>
              <a:r>
                <a:rPr lang="en-CA" sz="2000" b="1">
                  <a:solidFill>
                    <a:srgbClr val="E44F33"/>
                  </a:solidFill>
                  <a:latin typeface="Raleway" pitchFamily="2" charset="77"/>
                </a:rPr>
                <a:t>%</a:t>
              </a:r>
              <a:br>
                <a:rPr lang="en-CA" sz="1600" b="1">
                  <a:solidFill>
                    <a:srgbClr val="E44F33"/>
                  </a:solidFill>
                  <a:latin typeface="Raleway" pitchFamily="2" charset="77"/>
                </a:rPr>
              </a:br>
              <a:r>
                <a:rPr lang="en-CA" sz="1000" b="1">
                  <a:solidFill>
                    <a:srgbClr val="E44F33"/>
                  </a:solidFill>
                  <a:latin typeface="Raleway" pitchFamily="2" charset="77"/>
                </a:rPr>
                <a:t>des </a:t>
              </a:r>
              <a:r>
                <a:rPr lang="en-CA" sz="1000" b="1" err="1">
                  <a:solidFill>
                    <a:srgbClr val="E44F33"/>
                  </a:solidFill>
                  <a:latin typeface="Raleway" pitchFamily="2" charset="77"/>
                </a:rPr>
                <a:t>pères</a:t>
              </a:r>
              <a:endParaRPr lang="en-CA" sz="1000" b="1">
                <a:solidFill>
                  <a:srgbClr val="E44F33"/>
                </a:solidFill>
                <a:latin typeface="Raleway" pitchFamily="2" charset="77"/>
              </a:endParaRPr>
            </a:p>
          </p:txBody>
        </p:sp>
      </p:grpSp>
      <p:pic>
        <p:nvPicPr>
          <p:cNvPr id="19" name="Picture 18" descr="A picture containing text&#10;&#10;Description automatically generated">
            <a:extLst>
              <a:ext uri="{FF2B5EF4-FFF2-40B4-BE49-F238E27FC236}">
                <a16:creationId xmlns:a16="http://schemas.microsoft.com/office/drawing/2014/main" id="{07E83648-A075-D142-9F64-28E6FF00C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261" y="158736"/>
            <a:ext cx="6471160" cy="4852176"/>
          </a:xfrm>
          <a:prstGeom prst="rect">
            <a:avLst/>
          </a:prstGeom>
        </p:spPr>
      </p:pic>
      <p:sp>
        <p:nvSpPr>
          <p:cNvPr id="20" name="TextBox 15">
            <a:extLst>
              <a:ext uri="{FF2B5EF4-FFF2-40B4-BE49-F238E27FC236}">
                <a16:creationId xmlns:a16="http://schemas.microsoft.com/office/drawing/2014/main" id="{B4A2983E-5083-4F29-A067-11A0C5B7EAA1}"/>
              </a:ext>
            </a:extLst>
          </p:cNvPr>
          <p:cNvSpPr txBox="1"/>
          <p:nvPr/>
        </p:nvSpPr>
        <p:spPr>
          <a:xfrm>
            <a:off x="5251392" y="5816213"/>
            <a:ext cx="5794783" cy="369332"/>
          </a:xfrm>
          <a:prstGeom prst="rect">
            <a:avLst/>
          </a:prstGeom>
          <a:noFill/>
        </p:spPr>
        <p:txBody>
          <a:bodyPr wrap="square" rtlCol="0">
            <a:spAutoFit/>
          </a:bodyPr>
          <a:lstStyle/>
          <a:p>
            <a:r>
              <a:rPr lang="fr-CA" sz="900">
                <a:latin typeface="Raleway" panose="020B0003030101060003" pitchFamily="34" charset="0"/>
              </a:rPr>
              <a:t>Source : </a:t>
            </a:r>
            <a:r>
              <a:rPr lang="fr-CA" sz="900">
                <a:solidFill>
                  <a:srgbClr val="000000"/>
                </a:solidFill>
                <a:latin typeface="Raleway" pitchFamily="2" charset="0"/>
              </a:rPr>
              <a:t>Institut de la statistique du Québec. </a:t>
            </a:r>
            <a:r>
              <a:rPr lang="fr-CA" sz="900" i="1">
                <a:solidFill>
                  <a:srgbClr val="000000"/>
                </a:solidFill>
                <a:latin typeface="Raleway" pitchFamily="2" charset="0"/>
              </a:rPr>
              <a:t>La violence familiale dans la vie des enfants du Québec, 2012 et 2018 : Les attitudes parentales et les pratiques familiales</a:t>
            </a:r>
            <a:r>
              <a:rPr lang="fr-CA" sz="900" i="0">
                <a:solidFill>
                  <a:srgbClr val="000000"/>
                </a:solidFill>
                <a:latin typeface="Raleway" pitchFamily="2" charset="0"/>
              </a:rPr>
              <a:t>. </a:t>
            </a:r>
            <a:endParaRPr lang="fr-CA" sz="900">
              <a:latin typeface="Raleway" pitchFamily="2" charset="0"/>
            </a:endParaRPr>
          </a:p>
        </p:txBody>
      </p:sp>
    </p:spTree>
    <p:extLst>
      <p:ext uri="{BB962C8B-B14F-4D97-AF65-F5344CB8AC3E}">
        <p14:creationId xmlns:p14="http://schemas.microsoft.com/office/powerpoint/2010/main" val="3592727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C4D6">
            <a:alpha val="25000"/>
          </a:srgbClr>
        </a:solidFill>
        <a:effectLst/>
      </p:bgPr>
    </p:bg>
    <p:spTree>
      <p:nvGrpSpPr>
        <p:cNvPr id="1" name=""/>
        <p:cNvGrpSpPr/>
        <p:nvPr/>
      </p:nvGrpSpPr>
      <p:grpSpPr>
        <a:xfrm>
          <a:off x="0" y="0"/>
          <a:ext cx="0" cy="0"/>
          <a:chOff x="0" y="0"/>
          <a:chExt cx="0" cy="0"/>
        </a:xfrm>
      </p:grpSpPr>
      <p:pic>
        <p:nvPicPr>
          <p:cNvPr id="18" name="Picture 17" descr="Logo&#10;&#10;Description automatically generated">
            <a:extLst>
              <a:ext uri="{FF2B5EF4-FFF2-40B4-BE49-F238E27FC236}">
                <a16:creationId xmlns:a16="http://schemas.microsoft.com/office/drawing/2014/main" id="{7DCBE1D3-D59D-0B46-879F-EEB877D28D1A}"/>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49973" t="8680" r="27019" b="10130"/>
          <a:stretch/>
        </p:blipFill>
        <p:spPr>
          <a:xfrm rot="4737102">
            <a:off x="7550102" y="-1353570"/>
            <a:ext cx="3645487" cy="9417811"/>
          </a:xfrm>
          <a:prstGeom prst="rect">
            <a:avLst/>
          </a:prstGeom>
        </p:spPr>
      </p:pic>
      <p:sp>
        <p:nvSpPr>
          <p:cNvPr id="8" name="ZoneTexte 7">
            <a:extLst>
              <a:ext uri="{FF2B5EF4-FFF2-40B4-BE49-F238E27FC236}">
                <a16:creationId xmlns:a16="http://schemas.microsoft.com/office/drawing/2014/main" id="{783C89CC-D9E6-4C52-9135-34D03E320CD8}"/>
              </a:ext>
            </a:extLst>
          </p:cNvPr>
          <p:cNvSpPr txBox="1"/>
          <p:nvPr/>
        </p:nvSpPr>
        <p:spPr>
          <a:xfrm>
            <a:off x="1044607" y="993753"/>
            <a:ext cx="9481930" cy="646331"/>
          </a:xfrm>
          <a:prstGeom prst="rect">
            <a:avLst/>
          </a:prstGeom>
          <a:noFill/>
        </p:spPr>
        <p:txBody>
          <a:bodyPr wrap="square" rtlCol="0">
            <a:spAutoFit/>
          </a:bodyPr>
          <a:lstStyle/>
          <a:p>
            <a:r>
              <a:rPr lang="fr-CA" b="1">
                <a:latin typeface="Raleway" pitchFamily="2" charset="77"/>
              </a:rPr>
              <a:t>La qualité des services éducatifs à la petite enfance </a:t>
            </a:r>
            <a:br>
              <a:rPr lang="fr-CA" b="1">
                <a:latin typeface="Raleway" pitchFamily="2" charset="77"/>
              </a:rPr>
            </a:br>
            <a:r>
              <a:rPr lang="fr-CA" b="1">
                <a:latin typeface="Raleway" pitchFamily="2" charset="77"/>
              </a:rPr>
              <a:t>et le développement des tout-petits</a:t>
            </a:r>
          </a:p>
        </p:txBody>
      </p:sp>
      <p:grpSp>
        <p:nvGrpSpPr>
          <p:cNvPr id="9" name="Group 8">
            <a:extLst>
              <a:ext uri="{FF2B5EF4-FFF2-40B4-BE49-F238E27FC236}">
                <a16:creationId xmlns:a16="http://schemas.microsoft.com/office/drawing/2014/main" id="{276D60E7-7F75-374B-A768-FCC18337AB7F}"/>
              </a:ext>
            </a:extLst>
          </p:cNvPr>
          <p:cNvGrpSpPr/>
          <p:nvPr/>
        </p:nvGrpSpPr>
        <p:grpSpPr>
          <a:xfrm>
            <a:off x="1145825" y="6046693"/>
            <a:ext cx="10110096" cy="484954"/>
            <a:chOff x="1145825" y="6046693"/>
            <a:chExt cx="10110096" cy="484954"/>
          </a:xfrm>
        </p:grpSpPr>
        <p:pic>
          <p:nvPicPr>
            <p:cNvPr id="11" name="Picture 10" descr="A black and white sign&#10;&#10;Description automatically generated with low confidence">
              <a:extLst>
                <a:ext uri="{FF2B5EF4-FFF2-40B4-BE49-F238E27FC236}">
                  <a16:creationId xmlns:a16="http://schemas.microsoft.com/office/drawing/2014/main" id="{0550EEC0-4BE8-1B45-8833-5C6F6857D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3" name="TextBox 12">
              <a:extLst>
                <a:ext uri="{FF2B5EF4-FFF2-40B4-BE49-F238E27FC236}">
                  <a16:creationId xmlns:a16="http://schemas.microsoft.com/office/drawing/2014/main" id="{D9F25AE8-5153-CF45-BA78-8B7238231EB9}"/>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14" name="TextBox 13">
            <a:extLst>
              <a:ext uri="{FF2B5EF4-FFF2-40B4-BE49-F238E27FC236}">
                <a16:creationId xmlns:a16="http://schemas.microsoft.com/office/drawing/2014/main" id="{6F02AD9F-96E0-0B4B-9C6B-070F77737B19}"/>
              </a:ext>
            </a:extLst>
          </p:cNvPr>
          <p:cNvSpPr txBox="1"/>
          <p:nvPr/>
        </p:nvSpPr>
        <p:spPr>
          <a:xfrm>
            <a:off x="1064642" y="1969861"/>
            <a:ext cx="4355910" cy="2339102"/>
          </a:xfrm>
          <a:prstGeom prst="rect">
            <a:avLst/>
          </a:prstGeom>
          <a:noFill/>
        </p:spPr>
        <p:txBody>
          <a:bodyPr wrap="square" rtlCol="0">
            <a:spAutoFit/>
          </a:bodyPr>
          <a:lstStyle/>
          <a:p>
            <a:r>
              <a:rPr lang="fr-CA" sz="1600">
                <a:latin typeface="Raleway" pitchFamily="2" charset="77"/>
              </a:rPr>
              <a:t>Les enfants montréalais de famille à faible revenu qui ont fréquenté un service de garde éducatif ou exclusivement une maternelle 4 ans pendant leur parcours préscolaire sont moins susceptibles d’être vulnérables dans deux domaines ou plus de leur développement que ceux qui n’ont fréquenté aucun service éducatif.</a:t>
            </a:r>
          </a:p>
          <a:p>
            <a:endParaRPr lang="fr-CA"/>
          </a:p>
        </p:txBody>
      </p:sp>
      <p:pic>
        <p:nvPicPr>
          <p:cNvPr id="3" name="Picture 2" descr="Icon&#10;&#10;Description automatically generated">
            <a:extLst>
              <a:ext uri="{FF2B5EF4-FFF2-40B4-BE49-F238E27FC236}">
                <a16:creationId xmlns:a16="http://schemas.microsoft.com/office/drawing/2014/main" id="{29BF5024-4244-5944-B431-04EF7D57B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498" y="1028014"/>
            <a:ext cx="5988508" cy="4252195"/>
          </a:xfrm>
          <a:prstGeom prst="rect">
            <a:avLst/>
          </a:prstGeom>
        </p:spPr>
      </p:pic>
      <p:pic>
        <p:nvPicPr>
          <p:cNvPr id="5" name="Picture 4">
            <a:extLst>
              <a:ext uri="{FF2B5EF4-FFF2-40B4-BE49-F238E27FC236}">
                <a16:creationId xmlns:a16="http://schemas.microsoft.com/office/drawing/2014/main" id="{19FA5B8B-F260-6F48-95DC-E0E55F910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398" y="1160279"/>
            <a:ext cx="4669707" cy="4669707"/>
          </a:xfrm>
          <a:prstGeom prst="rect">
            <a:avLst/>
          </a:prstGeom>
        </p:spPr>
      </p:pic>
    </p:spTree>
    <p:extLst>
      <p:ext uri="{BB962C8B-B14F-4D97-AF65-F5344CB8AC3E}">
        <p14:creationId xmlns:p14="http://schemas.microsoft.com/office/powerpoint/2010/main" val="4139292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4C27E467-99F6-3643-9FA3-6539ED223D0F}"/>
              </a:ext>
            </a:extLst>
          </p:cNvPr>
          <p:cNvGrpSpPr/>
          <p:nvPr/>
        </p:nvGrpSpPr>
        <p:grpSpPr>
          <a:xfrm>
            <a:off x="5282090" y="2266986"/>
            <a:ext cx="5807743" cy="3300762"/>
            <a:chOff x="5326694" y="1940311"/>
            <a:chExt cx="5807743" cy="3300762"/>
          </a:xfrm>
        </p:grpSpPr>
        <p:grpSp>
          <p:nvGrpSpPr>
            <p:cNvPr id="4" name="Group 3">
              <a:extLst>
                <a:ext uri="{FF2B5EF4-FFF2-40B4-BE49-F238E27FC236}">
                  <a16:creationId xmlns:a16="http://schemas.microsoft.com/office/drawing/2014/main" id="{B198CF6C-F700-7C46-80A6-2A40A1AE648A}"/>
                </a:ext>
              </a:extLst>
            </p:cNvPr>
            <p:cNvGrpSpPr/>
            <p:nvPr/>
          </p:nvGrpSpPr>
          <p:grpSpPr>
            <a:xfrm>
              <a:off x="5326694" y="1940311"/>
              <a:ext cx="5807743" cy="3300762"/>
              <a:chOff x="5326694" y="1940311"/>
              <a:chExt cx="5807743" cy="3300762"/>
            </a:xfrm>
          </p:grpSpPr>
          <p:sp>
            <p:nvSpPr>
              <p:cNvPr id="10" name="Rectangle 9">
                <a:extLst>
                  <a:ext uri="{FF2B5EF4-FFF2-40B4-BE49-F238E27FC236}">
                    <a16:creationId xmlns:a16="http://schemas.microsoft.com/office/drawing/2014/main" id="{0C3B3EA7-D6F1-AF4E-84BD-EA6ABD1452F7}"/>
                  </a:ext>
                </a:extLst>
              </p:cNvPr>
              <p:cNvSpPr/>
              <p:nvPr/>
            </p:nvSpPr>
            <p:spPr>
              <a:xfrm>
                <a:off x="5326694" y="1940311"/>
                <a:ext cx="5807743" cy="3300762"/>
              </a:xfrm>
              <a:prstGeom prst="rect">
                <a:avLst/>
              </a:prstGeom>
              <a:solidFill>
                <a:srgbClr val="A09DBC">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 12">
                <a:extLst>
                  <a:ext uri="{FF2B5EF4-FFF2-40B4-BE49-F238E27FC236}">
                    <a16:creationId xmlns:a16="http://schemas.microsoft.com/office/drawing/2014/main" id="{2261FB52-54A9-2846-A0F1-613D53BD8652}"/>
                  </a:ext>
                </a:extLst>
              </p:cNvPr>
              <p:cNvGrpSpPr/>
              <p:nvPr/>
            </p:nvGrpSpPr>
            <p:grpSpPr>
              <a:xfrm>
                <a:off x="5326694" y="2248927"/>
                <a:ext cx="5807742" cy="2874274"/>
                <a:chOff x="5576923" y="2335255"/>
                <a:chExt cx="5807742" cy="2874274"/>
              </a:xfrm>
            </p:grpSpPr>
            <p:sp>
              <p:nvSpPr>
                <p:cNvPr id="14" name="TextBox 13">
                  <a:extLst>
                    <a:ext uri="{FF2B5EF4-FFF2-40B4-BE49-F238E27FC236}">
                      <a16:creationId xmlns:a16="http://schemas.microsoft.com/office/drawing/2014/main" id="{FB7F3149-700D-2645-852C-2F100C901C29}"/>
                    </a:ext>
                  </a:extLst>
                </p:cNvPr>
                <p:cNvSpPr txBox="1"/>
                <p:nvPr/>
              </p:nvSpPr>
              <p:spPr>
                <a:xfrm>
                  <a:off x="5576923" y="2335255"/>
                  <a:ext cx="5807742" cy="553998"/>
                </a:xfrm>
                <a:prstGeom prst="rect">
                  <a:avLst/>
                </a:prstGeom>
                <a:noFill/>
              </p:spPr>
              <p:txBody>
                <a:bodyPr wrap="square" rtlCol="0">
                  <a:spAutoFit/>
                </a:bodyPr>
                <a:lstStyle/>
                <a:p>
                  <a:pPr algn="ctr"/>
                  <a:r>
                    <a:rPr lang="fr-CA" sz="1500" b="1">
                      <a:solidFill>
                        <a:srgbClr val="7F7FA4"/>
                      </a:solidFill>
                      <a:latin typeface="Raleway" pitchFamily="2" charset="77"/>
                    </a:rPr>
                    <a:t>Proportion moyenne du personnel </a:t>
                  </a:r>
                  <a:br>
                    <a:rPr lang="fr-CA" sz="1500" b="1">
                      <a:solidFill>
                        <a:srgbClr val="7F7FA4"/>
                      </a:solidFill>
                      <a:latin typeface="Raleway" pitchFamily="2" charset="77"/>
                    </a:rPr>
                  </a:br>
                  <a:r>
                    <a:rPr lang="fr-CA" sz="1500" b="1">
                      <a:solidFill>
                        <a:srgbClr val="7F7FA4"/>
                      </a:solidFill>
                      <a:latin typeface="Raleway" pitchFamily="2" charset="77"/>
                    </a:rPr>
                    <a:t>éducateur qualifié (2016)</a:t>
                  </a:r>
                  <a:endParaRPr lang="fr-CA" sz="1500">
                    <a:solidFill>
                      <a:srgbClr val="7F7FA4"/>
                    </a:solidFill>
                    <a:latin typeface="Raleway" pitchFamily="2" charset="77"/>
                  </a:endParaRPr>
                </a:p>
              </p:txBody>
            </p:sp>
            <p:sp>
              <p:nvSpPr>
                <p:cNvPr id="15" name="TextBox 14">
                  <a:extLst>
                    <a:ext uri="{FF2B5EF4-FFF2-40B4-BE49-F238E27FC236}">
                      <a16:creationId xmlns:a16="http://schemas.microsoft.com/office/drawing/2014/main" id="{FFD227E6-3D0B-4740-B0BB-930EECA4D006}"/>
                    </a:ext>
                  </a:extLst>
                </p:cNvPr>
                <p:cNvSpPr txBox="1"/>
                <p:nvPr/>
              </p:nvSpPr>
              <p:spPr>
                <a:xfrm>
                  <a:off x="6142388" y="4655531"/>
                  <a:ext cx="1230923" cy="246221"/>
                </a:xfrm>
                <a:prstGeom prst="rect">
                  <a:avLst/>
                </a:prstGeom>
                <a:noFill/>
              </p:spPr>
              <p:txBody>
                <a:bodyPr wrap="square" rtlCol="0">
                  <a:spAutoFit/>
                </a:bodyPr>
                <a:lstStyle/>
                <a:p>
                  <a:pPr algn="ctr"/>
                  <a:r>
                    <a:rPr lang="en-CA" sz="1000" b="1">
                      <a:solidFill>
                        <a:srgbClr val="7F7FA4"/>
                      </a:solidFill>
                      <a:latin typeface="Raleway" pitchFamily="2" charset="77"/>
                    </a:rPr>
                    <a:t>CPE</a:t>
                  </a:r>
                </a:p>
              </p:txBody>
            </p:sp>
            <p:sp>
              <p:nvSpPr>
                <p:cNvPr id="16" name="TextBox 15">
                  <a:extLst>
                    <a:ext uri="{FF2B5EF4-FFF2-40B4-BE49-F238E27FC236}">
                      <a16:creationId xmlns:a16="http://schemas.microsoft.com/office/drawing/2014/main" id="{3989287B-6969-0D4B-84C8-AFC127E4EB6D}"/>
                    </a:ext>
                  </a:extLst>
                </p:cNvPr>
                <p:cNvSpPr txBox="1"/>
                <p:nvPr/>
              </p:nvSpPr>
              <p:spPr>
                <a:xfrm>
                  <a:off x="7831771" y="4655531"/>
                  <a:ext cx="1230923" cy="553998"/>
                </a:xfrm>
                <a:prstGeom prst="rect">
                  <a:avLst/>
                </a:prstGeom>
                <a:noFill/>
              </p:spPr>
              <p:txBody>
                <a:bodyPr wrap="square" rtlCol="0">
                  <a:spAutoFit/>
                </a:bodyPr>
                <a:lstStyle/>
                <a:p>
                  <a:pPr algn="ctr"/>
                  <a:r>
                    <a:rPr lang="fr-CA" sz="1000" b="1">
                      <a:solidFill>
                        <a:srgbClr val="7F7FA4"/>
                      </a:solidFill>
                      <a:latin typeface="Raleway" pitchFamily="2" charset="77"/>
                    </a:rPr>
                    <a:t>Garderies subventionnées</a:t>
                  </a:r>
                  <a:endParaRPr lang="fr-CA" sz="1000">
                    <a:solidFill>
                      <a:srgbClr val="7F7FA4"/>
                    </a:solidFill>
                    <a:latin typeface="Raleway" pitchFamily="2" charset="77"/>
                  </a:endParaRPr>
                </a:p>
                <a:p>
                  <a:pPr algn="ctr"/>
                  <a:endParaRPr lang="fr-CA" sz="1000" b="1">
                    <a:solidFill>
                      <a:schemeClr val="bg1"/>
                    </a:solidFill>
                    <a:latin typeface="Raleway" pitchFamily="2" charset="77"/>
                  </a:endParaRPr>
                </a:p>
              </p:txBody>
            </p:sp>
            <p:sp>
              <p:nvSpPr>
                <p:cNvPr id="19" name="TextBox 18">
                  <a:extLst>
                    <a:ext uri="{FF2B5EF4-FFF2-40B4-BE49-F238E27FC236}">
                      <a16:creationId xmlns:a16="http://schemas.microsoft.com/office/drawing/2014/main" id="{C5F8D185-5D34-6742-AC86-C9D8866920DD}"/>
                    </a:ext>
                  </a:extLst>
                </p:cNvPr>
                <p:cNvSpPr txBox="1"/>
                <p:nvPr/>
              </p:nvSpPr>
              <p:spPr>
                <a:xfrm>
                  <a:off x="6379682" y="3094709"/>
                  <a:ext cx="844063" cy="338554"/>
                </a:xfrm>
                <a:prstGeom prst="rect">
                  <a:avLst/>
                </a:prstGeom>
                <a:noFill/>
              </p:spPr>
              <p:txBody>
                <a:bodyPr wrap="square" rtlCol="0">
                  <a:spAutoFit/>
                </a:bodyPr>
                <a:lstStyle/>
                <a:p>
                  <a:pPr algn="ctr"/>
                  <a:r>
                    <a:rPr lang="en-CA" sz="1600" b="1">
                      <a:solidFill>
                        <a:srgbClr val="A09DBC"/>
                      </a:solidFill>
                      <a:latin typeface="Raleway" pitchFamily="2" charset="77"/>
                    </a:rPr>
                    <a:t>85</a:t>
                  </a:r>
                  <a:r>
                    <a:rPr lang="en-CA" sz="1600" b="1" spc="-300">
                      <a:solidFill>
                        <a:srgbClr val="A09DBC"/>
                      </a:solidFill>
                      <a:latin typeface="Raleway" pitchFamily="2" charset="77"/>
                    </a:rPr>
                    <a:t> </a:t>
                  </a:r>
                  <a:r>
                    <a:rPr lang="en-CA" sz="1600" b="1">
                      <a:solidFill>
                        <a:srgbClr val="A09DBC"/>
                      </a:solidFill>
                      <a:latin typeface="Raleway" pitchFamily="2" charset="77"/>
                    </a:rPr>
                    <a:t>%</a:t>
                  </a:r>
                </a:p>
              </p:txBody>
            </p:sp>
            <p:sp>
              <p:nvSpPr>
                <p:cNvPr id="20" name="TextBox 19">
                  <a:extLst>
                    <a:ext uri="{FF2B5EF4-FFF2-40B4-BE49-F238E27FC236}">
                      <a16:creationId xmlns:a16="http://schemas.microsoft.com/office/drawing/2014/main" id="{9AE88042-F759-9E46-948D-A9CD71439AF2}"/>
                    </a:ext>
                  </a:extLst>
                </p:cNvPr>
                <p:cNvSpPr txBox="1"/>
                <p:nvPr/>
              </p:nvSpPr>
              <p:spPr>
                <a:xfrm>
                  <a:off x="8066835" y="3227009"/>
                  <a:ext cx="844063" cy="338554"/>
                </a:xfrm>
                <a:prstGeom prst="rect">
                  <a:avLst/>
                </a:prstGeom>
                <a:noFill/>
              </p:spPr>
              <p:txBody>
                <a:bodyPr wrap="square" rtlCol="0">
                  <a:spAutoFit/>
                </a:bodyPr>
                <a:lstStyle/>
                <a:p>
                  <a:pPr algn="ctr"/>
                  <a:r>
                    <a:rPr lang="en-CA" sz="1600" b="1">
                      <a:solidFill>
                        <a:srgbClr val="A09DBC"/>
                      </a:solidFill>
                      <a:latin typeface="Raleway" pitchFamily="2" charset="77"/>
                    </a:rPr>
                    <a:t>75</a:t>
                  </a:r>
                  <a:r>
                    <a:rPr lang="en-CA" sz="1600" b="1" spc="-300">
                      <a:solidFill>
                        <a:srgbClr val="A09DBC"/>
                      </a:solidFill>
                      <a:latin typeface="Raleway" pitchFamily="2" charset="77"/>
                    </a:rPr>
                    <a:t> </a:t>
                  </a:r>
                  <a:r>
                    <a:rPr lang="en-CA" sz="1600" b="1">
                      <a:solidFill>
                        <a:srgbClr val="A09DBC"/>
                      </a:solidFill>
                      <a:latin typeface="Raleway" pitchFamily="2" charset="77"/>
                    </a:rPr>
                    <a:t>%</a:t>
                  </a:r>
                </a:p>
              </p:txBody>
            </p:sp>
            <p:sp>
              <p:nvSpPr>
                <p:cNvPr id="22" name="TextBox 21">
                  <a:extLst>
                    <a:ext uri="{FF2B5EF4-FFF2-40B4-BE49-F238E27FC236}">
                      <a16:creationId xmlns:a16="http://schemas.microsoft.com/office/drawing/2014/main" id="{4AAA8A4F-87CF-5342-BAE8-366D60565781}"/>
                    </a:ext>
                  </a:extLst>
                </p:cNvPr>
                <p:cNvSpPr txBox="1"/>
                <p:nvPr/>
              </p:nvSpPr>
              <p:spPr>
                <a:xfrm>
                  <a:off x="9748355" y="3498657"/>
                  <a:ext cx="844063" cy="338554"/>
                </a:xfrm>
                <a:prstGeom prst="rect">
                  <a:avLst/>
                </a:prstGeom>
                <a:noFill/>
              </p:spPr>
              <p:txBody>
                <a:bodyPr wrap="square" rtlCol="0">
                  <a:spAutoFit/>
                </a:bodyPr>
                <a:lstStyle/>
                <a:p>
                  <a:pPr algn="ctr"/>
                  <a:r>
                    <a:rPr lang="en-CA" sz="1600" b="1">
                      <a:solidFill>
                        <a:srgbClr val="A09DBC"/>
                      </a:solidFill>
                      <a:latin typeface="Raleway" pitchFamily="2" charset="77"/>
                    </a:rPr>
                    <a:t>49</a:t>
                  </a:r>
                  <a:r>
                    <a:rPr lang="en-CA" sz="1600" b="1" spc="-300">
                      <a:solidFill>
                        <a:srgbClr val="A09DBC"/>
                      </a:solidFill>
                      <a:latin typeface="Raleway" pitchFamily="2" charset="77"/>
                    </a:rPr>
                    <a:t> </a:t>
                  </a:r>
                  <a:r>
                    <a:rPr lang="en-CA" sz="1600" b="1">
                      <a:solidFill>
                        <a:srgbClr val="A09DBC"/>
                      </a:solidFill>
                      <a:latin typeface="Raleway" pitchFamily="2" charset="77"/>
                    </a:rPr>
                    <a:t>%</a:t>
                  </a:r>
                </a:p>
              </p:txBody>
            </p:sp>
            <p:sp>
              <p:nvSpPr>
                <p:cNvPr id="24" name="TextBox 23">
                  <a:extLst>
                    <a:ext uri="{FF2B5EF4-FFF2-40B4-BE49-F238E27FC236}">
                      <a16:creationId xmlns:a16="http://schemas.microsoft.com/office/drawing/2014/main" id="{D0E02292-61B2-5545-AC1C-BB2C8D504842}"/>
                    </a:ext>
                  </a:extLst>
                </p:cNvPr>
                <p:cNvSpPr txBox="1"/>
                <p:nvPr/>
              </p:nvSpPr>
              <p:spPr>
                <a:xfrm>
                  <a:off x="9246770" y="4655531"/>
                  <a:ext cx="1706822" cy="553998"/>
                </a:xfrm>
                <a:prstGeom prst="rect">
                  <a:avLst/>
                </a:prstGeom>
                <a:noFill/>
              </p:spPr>
              <p:txBody>
                <a:bodyPr wrap="square" rtlCol="0">
                  <a:spAutoFit/>
                </a:bodyPr>
                <a:lstStyle/>
                <a:p>
                  <a:pPr algn="ctr"/>
                  <a:r>
                    <a:rPr lang="fr-CA" sz="1000" b="1">
                      <a:solidFill>
                        <a:srgbClr val="7F7FA4"/>
                      </a:solidFill>
                      <a:latin typeface="Raleway" pitchFamily="2" charset="77"/>
                    </a:rPr>
                    <a:t>Garderies </a:t>
                  </a:r>
                  <a:br>
                    <a:rPr lang="fr-CA" sz="1000" b="1">
                      <a:solidFill>
                        <a:srgbClr val="7F7FA4"/>
                      </a:solidFill>
                      <a:latin typeface="Raleway" pitchFamily="2" charset="77"/>
                    </a:rPr>
                  </a:br>
                  <a:r>
                    <a:rPr lang="fr-CA" sz="1000" b="1">
                      <a:solidFill>
                        <a:srgbClr val="7F7FA4"/>
                      </a:solidFill>
                      <a:latin typeface="Raleway" pitchFamily="2" charset="77"/>
                    </a:rPr>
                    <a:t>non subventionnées</a:t>
                  </a:r>
                  <a:endParaRPr lang="fr-CA" sz="1000">
                    <a:solidFill>
                      <a:srgbClr val="7F7FA4"/>
                    </a:solidFill>
                    <a:latin typeface="Raleway" pitchFamily="2" charset="77"/>
                  </a:endParaRPr>
                </a:p>
                <a:p>
                  <a:pPr algn="ctr"/>
                  <a:endParaRPr lang="fr-CA" sz="1000" b="1">
                    <a:solidFill>
                      <a:schemeClr val="bg1"/>
                    </a:solidFill>
                    <a:latin typeface="Raleway" pitchFamily="2" charset="77"/>
                  </a:endParaRPr>
                </a:p>
              </p:txBody>
            </p:sp>
          </p:grpSp>
        </p:grpSp>
        <p:pic>
          <p:nvPicPr>
            <p:cNvPr id="3" name="Picture 2">
              <a:extLst>
                <a:ext uri="{FF2B5EF4-FFF2-40B4-BE49-F238E27FC236}">
                  <a16:creationId xmlns:a16="http://schemas.microsoft.com/office/drawing/2014/main" id="{309D1887-5EE0-144A-995A-DB9097B6B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254" y="2604259"/>
              <a:ext cx="5516897" cy="2125777"/>
            </a:xfrm>
            <a:prstGeom prst="rect">
              <a:avLst/>
            </a:prstGeom>
          </p:spPr>
        </p:pic>
      </p:grpSp>
      <p:grpSp>
        <p:nvGrpSpPr>
          <p:cNvPr id="5" name="Group 4">
            <a:extLst>
              <a:ext uri="{FF2B5EF4-FFF2-40B4-BE49-F238E27FC236}">
                <a16:creationId xmlns:a16="http://schemas.microsoft.com/office/drawing/2014/main" id="{E4C1D196-C5E2-B342-93F1-748ACB3E39B4}"/>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1DB58EBD-7FB0-C84D-AF72-FD9E84C2D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E6945B09-A972-0944-B925-864747A8C467}"/>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25" name="TextBox 24">
            <a:extLst>
              <a:ext uri="{FF2B5EF4-FFF2-40B4-BE49-F238E27FC236}">
                <a16:creationId xmlns:a16="http://schemas.microsoft.com/office/drawing/2014/main" id="{424DE5CF-45E0-834C-B88E-0CEC2060E7DC}"/>
              </a:ext>
            </a:extLst>
          </p:cNvPr>
          <p:cNvSpPr txBox="1"/>
          <p:nvPr/>
        </p:nvSpPr>
        <p:spPr>
          <a:xfrm>
            <a:off x="1037670" y="1015625"/>
            <a:ext cx="4629705" cy="923330"/>
          </a:xfrm>
          <a:prstGeom prst="rect">
            <a:avLst/>
          </a:prstGeom>
          <a:noFill/>
        </p:spPr>
        <p:txBody>
          <a:bodyPr wrap="square" rtlCol="0">
            <a:spAutoFit/>
          </a:bodyPr>
          <a:lstStyle/>
          <a:p>
            <a:r>
              <a:rPr lang="fr-CA" b="1">
                <a:latin typeface="Raleway" pitchFamily="2" charset="77"/>
              </a:rPr>
              <a:t>La qualité des interactions entre </a:t>
            </a:r>
            <a:br>
              <a:rPr lang="fr-CA" b="1">
                <a:latin typeface="Raleway" pitchFamily="2" charset="77"/>
              </a:rPr>
            </a:br>
            <a:r>
              <a:rPr lang="fr-CA" b="1">
                <a:latin typeface="Raleway" pitchFamily="2" charset="77"/>
              </a:rPr>
              <a:t>l’enfant et l’éducatrice ou l’enseignante en service éducatif à l’enfance</a:t>
            </a:r>
            <a:endParaRPr lang="fr-CA">
              <a:latin typeface="Raleway" pitchFamily="2" charset="77"/>
            </a:endParaRPr>
          </a:p>
        </p:txBody>
      </p:sp>
      <p:sp>
        <p:nvSpPr>
          <p:cNvPr id="26" name="ZoneTexte 9">
            <a:extLst>
              <a:ext uri="{FF2B5EF4-FFF2-40B4-BE49-F238E27FC236}">
                <a16:creationId xmlns:a16="http://schemas.microsoft.com/office/drawing/2014/main" id="{D13DAF3D-695B-4548-91C6-262481F03F65}"/>
              </a:ext>
            </a:extLst>
          </p:cNvPr>
          <p:cNvSpPr txBox="1"/>
          <p:nvPr/>
        </p:nvSpPr>
        <p:spPr>
          <a:xfrm>
            <a:off x="1073198" y="2587554"/>
            <a:ext cx="3867378" cy="2554545"/>
          </a:xfrm>
          <a:prstGeom prst="rect">
            <a:avLst/>
          </a:prstGeom>
          <a:noFill/>
        </p:spPr>
        <p:txBody>
          <a:bodyPr wrap="square" rtlCol="0">
            <a:spAutoFit/>
          </a:bodyPr>
          <a:lstStyle/>
          <a:p>
            <a:r>
              <a:rPr lang="fr-CA" sz="1600">
                <a:latin typeface="Raleway" pitchFamily="2" charset="77"/>
              </a:rPr>
              <a:t>Au Québec, selon les données </a:t>
            </a:r>
            <a:br>
              <a:rPr lang="fr-CA" sz="1600">
                <a:latin typeface="Raleway" pitchFamily="2" charset="77"/>
              </a:rPr>
            </a:br>
            <a:r>
              <a:rPr lang="fr-CA" sz="1600">
                <a:latin typeface="Raleway" pitchFamily="2" charset="77"/>
              </a:rPr>
              <a:t>les plus récentes dont nous disposons (2014), il existe un lien entre la qualité des interactions et la formation de l’éducatrice. En effet, les intervenants ayant un niveau élevé de formation initiale sont plus sensibles aux besoins des enfants, interagissent davantage avec eux et leur offrent de meilleurs soins personnels. </a:t>
            </a:r>
          </a:p>
        </p:txBody>
      </p:sp>
      <p:sp>
        <p:nvSpPr>
          <p:cNvPr id="21" name="TextBox 15">
            <a:extLst>
              <a:ext uri="{FF2B5EF4-FFF2-40B4-BE49-F238E27FC236}">
                <a16:creationId xmlns:a16="http://schemas.microsoft.com/office/drawing/2014/main" id="{E005306B-A56F-4E4A-A182-9D4478BD3559}"/>
              </a:ext>
            </a:extLst>
          </p:cNvPr>
          <p:cNvSpPr txBox="1"/>
          <p:nvPr/>
        </p:nvSpPr>
        <p:spPr>
          <a:xfrm>
            <a:off x="5232706" y="5595906"/>
            <a:ext cx="5794783" cy="369332"/>
          </a:xfrm>
          <a:prstGeom prst="rect">
            <a:avLst/>
          </a:prstGeom>
          <a:noFill/>
        </p:spPr>
        <p:txBody>
          <a:bodyPr wrap="square" rtlCol="0">
            <a:spAutoFit/>
          </a:bodyPr>
          <a:lstStyle/>
          <a:p>
            <a:r>
              <a:rPr lang="fr-CA" sz="900">
                <a:latin typeface="Raleway" panose="020B0003030101060003" pitchFamily="34" charset="0"/>
              </a:rPr>
              <a:t>Source : </a:t>
            </a:r>
            <a:r>
              <a:rPr lang="fr-CA" sz="900" b="0" i="0" u="none" strike="noStrike" baseline="0">
                <a:solidFill>
                  <a:srgbClr val="000000"/>
                </a:solidFill>
                <a:latin typeface="Raleway" pitchFamily="2" charset="0"/>
              </a:rPr>
              <a:t>Ministère de la Famille du Québec, </a:t>
            </a:r>
            <a:r>
              <a:rPr lang="fr-CA" sz="900" b="0" i="1" u="none" strike="noStrike" baseline="0">
                <a:solidFill>
                  <a:srgbClr val="000000"/>
                </a:solidFill>
                <a:latin typeface="Raleway" pitchFamily="2" charset="0"/>
              </a:rPr>
              <a:t>Situation des centres de la petite enfance, des garderies et de la garde en milieu familial au Québec en 2016</a:t>
            </a:r>
            <a:r>
              <a:rPr lang="fr-CA" sz="900" b="0" i="0" u="none" strike="noStrike" baseline="0">
                <a:solidFill>
                  <a:srgbClr val="000000"/>
                </a:solidFill>
                <a:latin typeface="Raleway" pitchFamily="2" charset="0"/>
              </a:rPr>
              <a:t>.</a:t>
            </a:r>
            <a:endParaRPr lang="fr-CA" sz="900">
              <a:latin typeface="Raleway" pitchFamily="2" charset="0"/>
            </a:endParaRPr>
          </a:p>
        </p:txBody>
      </p:sp>
    </p:spTree>
    <p:extLst>
      <p:ext uri="{BB962C8B-B14F-4D97-AF65-F5344CB8AC3E}">
        <p14:creationId xmlns:p14="http://schemas.microsoft.com/office/powerpoint/2010/main" val="2449688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5542B5B-E76F-481A-9126-11FF4F59FEB2}"/>
              </a:ext>
            </a:extLst>
          </p:cNvPr>
          <p:cNvSpPr txBox="1"/>
          <p:nvPr/>
        </p:nvSpPr>
        <p:spPr>
          <a:xfrm>
            <a:off x="1036094" y="1004329"/>
            <a:ext cx="9481930" cy="369332"/>
          </a:xfrm>
          <a:prstGeom prst="rect">
            <a:avLst/>
          </a:prstGeom>
          <a:noFill/>
        </p:spPr>
        <p:txBody>
          <a:bodyPr wrap="square" rtlCol="0">
            <a:spAutoFit/>
          </a:bodyPr>
          <a:lstStyle/>
          <a:p>
            <a:r>
              <a:rPr lang="fr-CA" b="1">
                <a:latin typeface="Raleway" pitchFamily="2" charset="77"/>
              </a:rPr>
              <a:t>La perception de sécurité du quartier</a:t>
            </a:r>
          </a:p>
        </p:txBody>
      </p:sp>
      <p:sp>
        <p:nvSpPr>
          <p:cNvPr id="8" name="ZoneTexte 7">
            <a:extLst>
              <a:ext uri="{FF2B5EF4-FFF2-40B4-BE49-F238E27FC236}">
                <a16:creationId xmlns:a16="http://schemas.microsoft.com/office/drawing/2014/main" id="{3ABA5C1E-02B2-4265-95E2-B4386F795593}"/>
              </a:ext>
            </a:extLst>
          </p:cNvPr>
          <p:cNvSpPr txBox="1"/>
          <p:nvPr/>
        </p:nvSpPr>
        <p:spPr>
          <a:xfrm>
            <a:off x="1036094" y="1534534"/>
            <a:ext cx="4886455" cy="1077218"/>
          </a:xfrm>
          <a:prstGeom prst="rect">
            <a:avLst/>
          </a:prstGeom>
          <a:noFill/>
        </p:spPr>
        <p:txBody>
          <a:bodyPr wrap="square" rtlCol="0">
            <a:spAutoFit/>
          </a:bodyPr>
          <a:lstStyle/>
          <a:p>
            <a:r>
              <a:rPr lang="fr-CA" sz="1600">
                <a:latin typeface="Raleway" pitchFamily="2" charset="77"/>
              </a:rPr>
              <a:t>Les enfants dont les parents jugent leur quartier moins sécuritaire sont plus susceptibles d’être vulnérables que ceux dont les parents jugent </a:t>
            </a:r>
            <a:br>
              <a:rPr lang="fr-CA" sz="1600">
                <a:latin typeface="Raleway" pitchFamily="2" charset="77"/>
              </a:rPr>
            </a:br>
            <a:r>
              <a:rPr lang="fr-CA" sz="1600">
                <a:latin typeface="Raleway" pitchFamily="2" charset="77"/>
              </a:rPr>
              <a:t>leur quartier plus sécuritaire.</a:t>
            </a:r>
          </a:p>
        </p:txBody>
      </p:sp>
      <p:grpSp>
        <p:nvGrpSpPr>
          <p:cNvPr id="9" name="Group 8">
            <a:extLst>
              <a:ext uri="{FF2B5EF4-FFF2-40B4-BE49-F238E27FC236}">
                <a16:creationId xmlns:a16="http://schemas.microsoft.com/office/drawing/2014/main" id="{D99DEFFF-63E6-3D45-B69B-2FAAF0BC00C7}"/>
              </a:ext>
            </a:extLst>
          </p:cNvPr>
          <p:cNvGrpSpPr/>
          <p:nvPr/>
        </p:nvGrpSpPr>
        <p:grpSpPr>
          <a:xfrm>
            <a:off x="1145825" y="6046693"/>
            <a:ext cx="10110096" cy="484954"/>
            <a:chOff x="1145825" y="6046693"/>
            <a:chExt cx="10110096" cy="484954"/>
          </a:xfrm>
        </p:grpSpPr>
        <p:pic>
          <p:nvPicPr>
            <p:cNvPr id="12" name="Picture 11" descr="A black and white sign&#10;&#10;Description automatically generated with low confidence">
              <a:extLst>
                <a:ext uri="{FF2B5EF4-FFF2-40B4-BE49-F238E27FC236}">
                  <a16:creationId xmlns:a16="http://schemas.microsoft.com/office/drawing/2014/main" id="{BA997A31-8785-CC44-A0A7-7302954C4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3" name="TextBox 12">
              <a:extLst>
                <a:ext uri="{FF2B5EF4-FFF2-40B4-BE49-F238E27FC236}">
                  <a16:creationId xmlns:a16="http://schemas.microsoft.com/office/drawing/2014/main" id="{8DFBDE56-F19C-8345-BD44-F88F384900A1}"/>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sp>
        <p:nvSpPr>
          <p:cNvPr id="15" name="Rectangle 14">
            <a:extLst>
              <a:ext uri="{FF2B5EF4-FFF2-40B4-BE49-F238E27FC236}">
                <a16:creationId xmlns:a16="http://schemas.microsoft.com/office/drawing/2014/main" id="{FA39C34A-039F-954C-89D4-30CBE47FA183}"/>
              </a:ext>
            </a:extLst>
          </p:cNvPr>
          <p:cNvSpPr/>
          <p:nvPr/>
        </p:nvSpPr>
        <p:spPr>
          <a:xfrm>
            <a:off x="4613145" y="-1447023"/>
            <a:ext cx="524509" cy="524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15" descr="Logo&#10;&#10;Description automatically generated">
            <a:extLst>
              <a:ext uri="{FF2B5EF4-FFF2-40B4-BE49-F238E27FC236}">
                <a16:creationId xmlns:a16="http://schemas.microsoft.com/office/drawing/2014/main" id="{13CB37EC-4500-E044-8D1E-24D1DF28F147}"/>
              </a:ext>
            </a:extLst>
          </p:cNvPr>
          <p:cNvPicPr>
            <a:picLocks noChangeAspect="1"/>
          </p:cNvPicPr>
          <p:nvPr/>
        </p:nvPicPr>
        <p:blipFill rotWithShape="1">
          <a:blip r:embed="rId4">
            <a:alphaModFix amt="49000"/>
            <a:extLst>
              <a:ext uri="{28A0092B-C50C-407E-A947-70E740481C1C}">
                <a14:useLocalDpi xmlns:a14="http://schemas.microsoft.com/office/drawing/2010/main" val="0"/>
              </a:ext>
            </a:extLst>
          </a:blip>
          <a:srcRect l="49973" t="8680" r="27019" b="10130"/>
          <a:stretch/>
        </p:blipFill>
        <p:spPr>
          <a:xfrm rot="5035754">
            <a:off x="2640923" y="-225629"/>
            <a:ext cx="3411330" cy="881288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4532EFF1-04B0-6947-A45A-961912808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1037" y="-545792"/>
            <a:ext cx="6096000" cy="8128000"/>
          </a:xfrm>
          <a:prstGeom prst="rect">
            <a:avLst/>
          </a:prstGeom>
        </p:spPr>
      </p:pic>
      <p:sp>
        <p:nvSpPr>
          <p:cNvPr id="17" name="TextBox 16">
            <a:extLst>
              <a:ext uri="{FF2B5EF4-FFF2-40B4-BE49-F238E27FC236}">
                <a16:creationId xmlns:a16="http://schemas.microsoft.com/office/drawing/2014/main" id="{A36F5D1B-1964-694E-8EEC-4114F7ABD0D4}"/>
              </a:ext>
            </a:extLst>
          </p:cNvPr>
          <p:cNvSpPr txBox="1"/>
          <p:nvPr/>
        </p:nvSpPr>
        <p:spPr>
          <a:xfrm>
            <a:off x="1498619" y="3479932"/>
            <a:ext cx="5776025" cy="1754326"/>
          </a:xfrm>
          <a:prstGeom prst="rect">
            <a:avLst/>
          </a:prstGeom>
          <a:noFill/>
        </p:spPr>
        <p:txBody>
          <a:bodyPr wrap="square" rtlCol="0">
            <a:spAutoFit/>
          </a:bodyPr>
          <a:lstStyle/>
          <a:p>
            <a:r>
              <a:rPr lang="fr-CA" b="1">
                <a:latin typeface="Raleway" pitchFamily="2" charset="77"/>
              </a:rPr>
              <a:t>Au Québec, </a:t>
            </a:r>
            <a:r>
              <a:rPr lang="fr-CA" b="1">
                <a:solidFill>
                  <a:srgbClr val="E44F33"/>
                </a:solidFill>
                <a:latin typeface="Raleway" pitchFamily="2" charset="77"/>
              </a:rPr>
              <a:t>en 2017</a:t>
            </a:r>
            <a:r>
              <a:rPr lang="fr-CA" b="1">
                <a:latin typeface="Raleway" pitchFamily="2" charset="77"/>
              </a:rPr>
              <a:t>, la proportion d’enfants de maternelle vivant dans un </a:t>
            </a:r>
            <a:r>
              <a:rPr lang="fr-CA" b="1">
                <a:solidFill>
                  <a:srgbClr val="E44F33"/>
                </a:solidFill>
                <a:latin typeface="Raleway" pitchFamily="2" charset="77"/>
              </a:rPr>
              <a:t>quartier jugé moins sécuritaire </a:t>
            </a:r>
            <a:r>
              <a:rPr lang="fr-CA" b="1">
                <a:latin typeface="Raleway" pitchFamily="2" charset="77"/>
              </a:rPr>
              <a:t>par les parents était d’environ </a:t>
            </a:r>
            <a:r>
              <a:rPr lang="fr-CA" b="1">
                <a:solidFill>
                  <a:srgbClr val="E44F33"/>
                </a:solidFill>
                <a:latin typeface="Raleway" pitchFamily="2" charset="77"/>
              </a:rPr>
              <a:t>13 %</a:t>
            </a:r>
            <a:r>
              <a:rPr lang="fr-CA" b="1">
                <a:latin typeface="Raleway" pitchFamily="2" charset="77"/>
              </a:rPr>
              <a:t>. </a:t>
            </a:r>
            <a:br>
              <a:rPr lang="fr-CA" b="1">
                <a:latin typeface="Raleway" pitchFamily="2" charset="77"/>
              </a:rPr>
            </a:br>
            <a:r>
              <a:rPr lang="fr-CA" b="1">
                <a:latin typeface="Raleway" pitchFamily="2" charset="77"/>
              </a:rPr>
              <a:t>Cette proportion variait toutefois selon le niveau de scolarité des parents et le revenu familial</a:t>
            </a:r>
            <a:r>
              <a:rPr lang="en-CA" b="1">
                <a:latin typeface="Raleway" pitchFamily="2" charset="77"/>
              </a:rPr>
              <a:t>.</a:t>
            </a:r>
          </a:p>
          <a:p>
            <a:endParaRPr lang="fr-CA"/>
          </a:p>
        </p:txBody>
      </p:sp>
    </p:spTree>
    <p:extLst>
      <p:ext uri="{BB962C8B-B14F-4D97-AF65-F5344CB8AC3E}">
        <p14:creationId xmlns:p14="http://schemas.microsoft.com/office/powerpoint/2010/main" val="3191069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4F33">
            <a:alpha val="23000"/>
          </a:srgbClr>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5382AFB-477F-CD4C-A0A8-657B83748605}"/>
              </a:ext>
            </a:extLst>
          </p:cNvPr>
          <p:cNvGrpSpPr/>
          <p:nvPr/>
        </p:nvGrpSpPr>
        <p:grpSpPr>
          <a:xfrm>
            <a:off x="5663930" y="1108923"/>
            <a:ext cx="5436222" cy="4590128"/>
            <a:chOff x="5459330" y="1108923"/>
            <a:chExt cx="5730030" cy="4838208"/>
          </a:xfrm>
        </p:grpSpPr>
        <p:sp>
          <p:nvSpPr>
            <p:cNvPr id="17" name="Rectangle 16">
              <a:extLst>
                <a:ext uri="{FF2B5EF4-FFF2-40B4-BE49-F238E27FC236}">
                  <a16:creationId xmlns:a16="http://schemas.microsoft.com/office/drawing/2014/main" id="{75E616B5-E249-AD44-9B22-C51994C24203}"/>
                </a:ext>
              </a:extLst>
            </p:cNvPr>
            <p:cNvSpPr/>
            <p:nvPr/>
          </p:nvSpPr>
          <p:spPr>
            <a:xfrm>
              <a:off x="5459330" y="1108923"/>
              <a:ext cx="5730030" cy="4838208"/>
            </a:xfrm>
            <a:prstGeom prst="rect">
              <a:avLst/>
            </a:prstGeom>
            <a:solidFill>
              <a:srgbClr val="E4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Picture 2" descr="Logo&#10;&#10;Description automatically generated">
              <a:extLst>
                <a:ext uri="{FF2B5EF4-FFF2-40B4-BE49-F238E27FC236}">
                  <a16:creationId xmlns:a16="http://schemas.microsoft.com/office/drawing/2014/main" id="{DCE8A459-E398-1448-83BC-F4F6BE182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659" y="1620519"/>
              <a:ext cx="5221056" cy="3792654"/>
            </a:xfrm>
            <a:prstGeom prst="rect">
              <a:avLst/>
            </a:prstGeom>
          </p:spPr>
        </p:pic>
        <p:grpSp>
          <p:nvGrpSpPr>
            <p:cNvPr id="18" name="Group 17">
              <a:extLst>
                <a:ext uri="{FF2B5EF4-FFF2-40B4-BE49-F238E27FC236}">
                  <a16:creationId xmlns:a16="http://schemas.microsoft.com/office/drawing/2014/main" id="{FC1A2091-7D5F-F445-AE31-1843AAEBC676}"/>
                </a:ext>
              </a:extLst>
            </p:cNvPr>
            <p:cNvGrpSpPr/>
            <p:nvPr/>
          </p:nvGrpSpPr>
          <p:grpSpPr>
            <a:xfrm>
              <a:off x="5945238" y="1402041"/>
              <a:ext cx="4983477" cy="4443923"/>
              <a:chOff x="6151696" y="2284916"/>
              <a:chExt cx="4983477" cy="4443923"/>
            </a:xfrm>
          </p:grpSpPr>
          <p:sp>
            <p:nvSpPr>
              <p:cNvPr id="19" name="TextBox 18">
                <a:extLst>
                  <a:ext uri="{FF2B5EF4-FFF2-40B4-BE49-F238E27FC236}">
                    <a16:creationId xmlns:a16="http://schemas.microsoft.com/office/drawing/2014/main" id="{A063C1D6-5D27-5044-BAD9-E06B2C346583}"/>
                  </a:ext>
                </a:extLst>
              </p:cNvPr>
              <p:cNvSpPr txBox="1"/>
              <p:nvPr/>
            </p:nvSpPr>
            <p:spPr>
              <a:xfrm>
                <a:off x="6151696" y="2284916"/>
                <a:ext cx="4983477" cy="1070556"/>
              </a:xfrm>
              <a:prstGeom prst="rect">
                <a:avLst/>
              </a:prstGeom>
              <a:noFill/>
            </p:spPr>
            <p:txBody>
              <a:bodyPr wrap="square" rtlCol="0">
                <a:spAutoFit/>
              </a:bodyPr>
              <a:lstStyle/>
              <a:p>
                <a:pPr algn="ctr"/>
                <a:r>
                  <a:rPr lang="fr-CA" sz="1500" b="1">
                    <a:solidFill>
                      <a:schemeClr val="bg1"/>
                    </a:solidFill>
                    <a:latin typeface="Raleway" pitchFamily="2" charset="77"/>
                  </a:rPr>
                  <a:t>Proportion d’enfants vulnérables </a:t>
                </a:r>
              </a:p>
              <a:p>
                <a:pPr algn="ctr"/>
                <a:r>
                  <a:rPr lang="fr-CA" sz="1500" b="1">
                    <a:solidFill>
                      <a:schemeClr val="bg1"/>
                    </a:solidFill>
                    <a:latin typeface="Raleway" pitchFamily="2" charset="77"/>
                  </a:rPr>
                  <a:t>dans au moins un domaine de développement à la maternelle selon la fréquentation de la bibliothèque avec un adulte de la maison</a:t>
                </a:r>
                <a:endParaRPr lang="fr-CA" sz="1500">
                  <a:solidFill>
                    <a:schemeClr val="bg1"/>
                  </a:solidFill>
                  <a:latin typeface="Raleway" pitchFamily="2" charset="77"/>
                </a:endParaRPr>
              </a:p>
            </p:txBody>
          </p:sp>
          <p:sp>
            <p:nvSpPr>
              <p:cNvPr id="20" name="TextBox 19">
                <a:extLst>
                  <a:ext uri="{FF2B5EF4-FFF2-40B4-BE49-F238E27FC236}">
                    <a16:creationId xmlns:a16="http://schemas.microsoft.com/office/drawing/2014/main" id="{7704F53D-2CAD-0040-BF65-C53F55EA1E94}"/>
                  </a:ext>
                </a:extLst>
              </p:cNvPr>
              <p:cNvSpPr txBox="1"/>
              <p:nvPr/>
            </p:nvSpPr>
            <p:spPr>
              <a:xfrm>
                <a:off x="6224402" y="6144899"/>
                <a:ext cx="1096538" cy="400110"/>
              </a:xfrm>
              <a:prstGeom prst="rect">
                <a:avLst/>
              </a:prstGeom>
              <a:noFill/>
            </p:spPr>
            <p:txBody>
              <a:bodyPr wrap="square" rtlCol="0">
                <a:spAutoFit/>
              </a:bodyPr>
              <a:lstStyle/>
              <a:p>
                <a:pPr algn="ctr"/>
                <a:r>
                  <a:rPr lang="en-CA" sz="1000" b="1" err="1">
                    <a:solidFill>
                      <a:schemeClr val="bg1"/>
                    </a:solidFill>
                    <a:latin typeface="Raleway" pitchFamily="2" charset="77"/>
                  </a:rPr>
                  <a:t>Rarement</a:t>
                </a:r>
                <a:r>
                  <a:rPr lang="en-CA" sz="1000" b="1">
                    <a:solidFill>
                      <a:schemeClr val="bg1"/>
                    </a:solidFill>
                    <a:latin typeface="Raleway" pitchFamily="2" charset="77"/>
                  </a:rPr>
                  <a:t> </a:t>
                </a:r>
                <a:br>
                  <a:rPr lang="en-CA" sz="1000" b="1">
                    <a:solidFill>
                      <a:schemeClr val="bg1"/>
                    </a:solidFill>
                    <a:latin typeface="Raleway" pitchFamily="2" charset="77"/>
                  </a:rPr>
                </a:br>
                <a:r>
                  <a:rPr lang="en-CA" sz="1000" b="1" err="1">
                    <a:solidFill>
                      <a:schemeClr val="bg1"/>
                    </a:solidFill>
                    <a:latin typeface="Raleway" pitchFamily="2" charset="77"/>
                  </a:rPr>
                  <a:t>ou</a:t>
                </a:r>
                <a:r>
                  <a:rPr lang="en-CA" sz="1000" b="1">
                    <a:solidFill>
                      <a:schemeClr val="bg1"/>
                    </a:solidFill>
                    <a:latin typeface="Raleway" pitchFamily="2" charset="77"/>
                  </a:rPr>
                  <a:t> jamais</a:t>
                </a:r>
              </a:p>
            </p:txBody>
          </p:sp>
          <p:sp>
            <p:nvSpPr>
              <p:cNvPr id="21" name="TextBox 20">
                <a:extLst>
                  <a:ext uri="{FF2B5EF4-FFF2-40B4-BE49-F238E27FC236}">
                    <a16:creationId xmlns:a16="http://schemas.microsoft.com/office/drawing/2014/main" id="{C73E7729-E1E6-4B4C-8FFB-A7F54ACA4B8B}"/>
                  </a:ext>
                </a:extLst>
              </p:cNvPr>
              <p:cNvSpPr txBox="1"/>
              <p:nvPr/>
            </p:nvSpPr>
            <p:spPr>
              <a:xfrm>
                <a:off x="7310995" y="6144899"/>
                <a:ext cx="1190451" cy="583940"/>
              </a:xfrm>
              <a:prstGeom prst="rect">
                <a:avLst/>
              </a:prstGeom>
              <a:noFill/>
            </p:spPr>
            <p:txBody>
              <a:bodyPr wrap="square" rtlCol="0">
                <a:spAutoFit/>
              </a:bodyPr>
              <a:lstStyle/>
              <a:p>
                <a:pPr algn="ctr"/>
                <a:r>
                  <a:rPr lang="en-CA" sz="1000" b="1">
                    <a:solidFill>
                      <a:srgbClr val="D9D6E8"/>
                    </a:solidFill>
                    <a:latin typeface="Raleway" pitchFamily="2" charset="77"/>
                  </a:rPr>
                  <a:t>Une </a:t>
                </a:r>
                <a:r>
                  <a:rPr lang="en-CA" sz="1000" b="1" err="1">
                    <a:solidFill>
                      <a:srgbClr val="D9D6E8"/>
                    </a:solidFill>
                    <a:latin typeface="Raleway" pitchFamily="2" charset="77"/>
                  </a:rPr>
                  <a:t>fois</a:t>
                </a:r>
                <a:r>
                  <a:rPr lang="en-CA" sz="1000" b="1">
                    <a:solidFill>
                      <a:srgbClr val="D9D6E8"/>
                    </a:solidFill>
                    <a:latin typeface="Raleway" pitchFamily="2" charset="77"/>
                  </a:rPr>
                  <a:t> par </a:t>
                </a:r>
                <a:r>
                  <a:rPr lang="en-CA" sz="1000" b="1" err="1">
                    <a:solidFill>
                      <a:srgbClr val="D9D6E8"/>
                    </a:solidFill>
                    <a:latin typeface="Raleway" pitchFamily="2" charset="77"/>
                  </a:rPr>
                  <a:t>mois</a:t>
                </a:r>
                <a:r>
                  <a:rPr lang="en-CA" sz="1000" b="1">
                    <a:solidFill>
                      <a:srgbClr val="D9D6E8"/>
                    </a:solidFill>
                    <a:latin typeface="Raleway" pitchFamily="2" charset="77"/>
                  </a:rPr>
                  <a:t> </a:t>
                </a:r>
                <a:r>
                  <a:rPr lang="en-CA" sz="1000" b="1" err="1">
                    <a:solidFill>
                      <a:srgbClr val="D9D6E8"/>
                    </a:solidFill>
                    <a:latin typeface="Raleway" pitchFamily="2" charset="77"/>
                  </a:rPr>
                  <a:t>ou</a:t>
                </a:r>
                <a:r>
                  <a:rPr lang="en-CA" sz="1000" b="1">
                    <a:solidFill>
                      <a:srgbClr val="D9D6E8"/>
                    </a:solidFill>
                    <a:latin typeface="Raleway" pitchFamily="2" charset="77"/>
                  </a:rPr>
                  <a:t> </a:t>
                </a:r>
                <a:r>
                  <a:rPr lang="en-CA" sz="1000" b="1" err="1">
                    <a:solidFill>
                      <a:srgbClr val="D9D6E8"/>
                    </a:solidFill>
                    <a:latin typeface="Raleway" pitchFamily="2" charset="77"/>
                  </a:rPr>
                  <a:t>moins</a:t>
                </a:r>
                <a:endParaRPr lang="en-CA" sz="1000">
                  <a:solidFill>
                    <a:srgbClr val="D9D6E8"/>
                  </a:solidFill>
                  <a:latin typeface="Raleway" pitchFamily="2" charset="77"/>
                </a:endParaRPr>
              </a:p>
              <a:p>
                <a:pPr algn="ctr"/>
                <a:endParaRPr lang="en-CA" sz="1000" b="1">
                  <a:solidFill>
                    <a:schemeClr val="bg1"/>
                  </a:solidFill>
                  <a:latin typeface="Raleway" pitchFamily="2" charset="77"/>
                </a:endParaRPr>
              </a:p>
            </p:txBody>
          </p:sp>
          <p:sp>
            <p:nvSpPr>
              <p:cNvPr id="22" name="TextBox 21">
                <a:extLst>
                  <a:ext uri="{FF2B5EF4-FFF2-40B4-BE49-F238E27FC236}">
                    <a16:creationId xmlns:a16="http://schemas.microsoft.com/office/drawing/2014/main" id="{481DF6B0-AE4F-5043-9CEB-5CE15B6C1290}"/>
                  </a:ext>
                </a:extLst>
              </p:cNvPr>
              <p:cNvSpPr txBox="1"/>
              <p:nvPr/>
            </p:nvSpPr>
            <p:spPr>
              <a:xfrm>
                <a:off x="6443424" y="3324810"/>
                <a:ext cx="844063" cy="338554"/>
              </a:xfrm>
              <a:prstGeom prst="rect">
                <a:avLst/>
              </a:prstGeom>
              <a:noFill/>
            </p:spPr>
            <p:txBody>
              <a:bodyPr wrap="square" rtlCol="0">
                <a:spAutoFit/>
              </a:bodyPr>
              <a:lstStyle/>
              <a:p>
                <a:pPr algn="ctr"/>
                <a:r>
                  <a:rPr lang="en-CA" sz="1600" b="1">
                    <a:solidFill>
                      <a:schemeClr val="bg1"/>
                    </a:solidFill>
                    <a:latin typeface="Raleway" pitchFamily="2" charset="77"/>
                  </a:rPr>
                  <a:t>36</a:t>
                </a:r>
                <a:r>
                  <a:rPr lang="en-CA" sz="1600" b="1" spc="-300">
                    <a:solidFill>
                      <a:schemeClr val="bg1"/>
                    </a:solidFill>
                    <a:latin typeface="Raleway" pitchFamily="2" charset="77"/>
                  </a:rPr>
                  <a:t> </a:t>
                </a:r>
                <a:r>
                  <a:rPr lang="en-CA" sz="1600" b="1">
                    <a:solidFill>
                      <a:schemeClr val="bg1"/>
                    </a:solidFill>
                    <a:latin typeface="Raleway" pitchFamily="2" charset="77"/>
                  </a:rPr>
                  <a:t>%</a:t>
                </a:r>
              </a:p>
            </p:txBody>
          </p:sp>
          <p:sp>
            <p:nvSpPr>
              <p:cNvPr id="23" name="TextBox 22">
                <a:extLst>
                  <a:ext uri="{FF2B5EF4-FFF2-40B4-BE49-F238E27FC236}">
                    <a16:creationId xmlns:a16="http://schemas.microsoft.com/office/drawing/2014/main" id="{89CA85CF-BFD2-E745-9E5C-59B46859962B}"/>
                  </a:ext>
                </a:extLst>
              </p:cNvPr>
              <p:cNvSpPr txBox="1"/>
              <p:nvPr/>
            </p:nvSpPr>
            <p:spPr>
              <a:xfrm>
                <a:off x="7559784" y="4073778"/>
                <a:ext cx="844063" cy="338554"/>
              </a:xfrm>
              <a:prstGeom prst="rect">
                <a:avLst/>
              </a:prstGeom>
              <a:noFill/>
            </p:spPr>
            <p:txBody>
              <a:bodyPr wrap="square" rtlCol="0">
                <a:spAutoFit/>
              </a:bodyPr>
              <a:lstStyle/>
              <a:p>
                <a:pPr algn="ctr"/>
                <a:r>
                  <a:rPr lang="en-CA" sz="1600" b="1">
                    <a:solidFill>
                      <a:srgbClr val="D9D6E8"/>
                    </a:solidFill>
                    <a:latin typeface="Raleway" pitchFamily="2" charset="77"/>
                  </a:rPr>
                  <a:t>24</a:t>
                </a:r>
                <a:r>
                  <a:rPr lang="en-CA" sz="1600" b="1" spc="-300">
                    <a:solidFill>
                      <a:srgbClr val="D9D6E8"/>
                    </a:solidFill>
                    <a:latin typeface="Raleway" pitchFamily="2" charset="77"/>
                  </a:rPr>
                  <a:t> </a:t>
                </a:r>
                <a:r>
                  <a:rPr lang="en-CA" sz="1600" b="1">
                    <a:solidFill>
                      <a:srgbClr val="D9D6E8"/>
                    </a:solidFill>
                    <a:latin typeface="Raleway" pitchFamily="2" charset="77"/>
                  </a:rPr>
                  <a:t>%</a:t>
                </a:r>
              </a:p>
            </p:txBody>
          </p:sp>
          <p:sp>
            <p:nvSpPr>
              <p:cNvPr id="24" name="TextBox 23">
                <a:extLst>
                  <a:ext uri="{FF2B5EF4-FFF2-40B4-BE49-F238E27FC236}">
                    <a16:creationId xmlns:a16="http://schemas.microsoft.com/office/drawing/2014/main" id="{C8AFB105-7747-EF42-A035-CE360A0CAA1D}"/>
                  </a:ext>
                </a:extLst>
              </p:cNvPr>
              <p:cNvSpPr txBox="1"/>
              <p:nvPr/>
            </p:nvSpPr>
            <p:spPr>
              <a:xfrm>
                <a:off x="8835456" y="4160366"/>
                <a:ext cx="844063" cy="338554"/>
              </a:xfrm>
              <a:prstGeom prst="rect">
                <a:avLst/>
              </a:prstGeom>
              <a:noFill/>
            </p:spPr>
            <p:txBody>
              <a:bodyPr wrap="square" rtlCol="0">
                <a:spAutoFit/>
              </a:bodyPr>
              <a:lstStyle/>
              <a:p>
                <a:pPr algn="ctr"/>
                <a:r>
                  <a:rPr lang="en-CA" sz="1600" b="1">
                    <a:solidFill>
                      <a:srgbClr val="D9D6E8"/>
                    </a:solidFill>
                    <a:latin typeface="Raleway" pitchFamily="2" charset="77"/>
                  </a:rPr>
                  <a:t>23</a:t>
                </a:r>
                <a:r>
                  <a:rPr lang="en-CA" sz="1600" b="1" spc="-300">
                    <a:solidFill>
                      <a:srgbClr val="D9D6E8"/>
                    </a:solidFill>
                    <a:latin typeface="Raleway" pitchFamily="2" charset="77"/>
                  </a:rPr>
                  <a:t> </a:t>
                </a:r>
                <a:r>
                  <a:rPr lang="en-CA" sz="1600" b="1">
                    <a:solidFill>
                      <a:srgbClr val="D9D6E8"/>
                    </a:solidFill>
                    <a:latin typeface="Raleway" pitchFamily="2" charset="77"/>
                  </a:rPr>
                  <a:t>%</a:t>
                </a:r>
              </a:p>
            </p:txBody>
          </p:sp>
          <p:sp>
            <p:nvSpPr>
              <p:cNvPr id="26" name="TextBox 25">
                <a:extLst>
                  <a:ext uri="{FF2B5EF4-FFF2-40B4-BE49-F238E27FC236}">
                    <a16:creationId xmlns:a16="http://schemas.microsoft.com/office/drawing/2014/main" id="{32E26DF6-6BA8-9044-9EAB-7F2E6F345966}"/>
                  </a:ext>
                </a:extLst>
              </p:cNvPr>
              <p:cNvSpPr txBox="1"/>
              <p:nvPr/>
            </p:nvSpPr>
            <p:spPr>
              <a:xfrm>
                <a:off x="10026445" y="3951507"/>
                <a:ext cx="844063" cy="338554"/>
              </a:xfrm>
              <a:prstGeom prst="rect">
                <a:avLst/>
              </a:prstGeom>
              <a:noFill/>
            </p:spPr>
            <p:txBody>
              <a:bodyPr wrap="square" rtlCol="0">
                <a:spAutoFit/>
              </a:bodyPr>
              <a:lstStyle/>
              <a:p>
                <a:pPr algn="ctr"/>
                <a:r>
                  <a:rPr lang="en-CA" sz="1600" b="1">
                    <a:solidFill>
                      <a:srgbClr val="D9D6E8"/>
                    </a:solidFill>
                    <a:latin typeface="Raleway" pitchFamily="2" charset="77"/>
                  </a:rPr>
                  <a:t>26</a:t>
                </a:r>
                <a:r>
                  <a:rPr lang="en-CA" sz="1600" b="1" spc="-300">
                    <a:solidFill>
                      <a:srgbClr val="D9D6E8"/>
                    </a:solidFill>
                    <a:latin typeface="Raleway" pitchFamily="2" charset="77"/>
                  </a:rPr>
                  <a:t> </a:t>
                </a:r>
                <a:r>
                  <a:rPr lang="en-CA" sz="1600" b="1">
                    <a:solidFill>
                      <a:srgbClr val="D9D6E8"/>
                    </a:solidFill>
                    <a:latin typeface="Raleway" pitchFamily="2" charset="77"/>
                  </a:rPr>
                  <a:t>%</a:t>
                </a:r>
              </a:p>
            </p:txBody>
          </p:sp>
          <p:sp>
            <p:nvSpPr>
              <p:cNvPr id="27" name="TextBox 26">
                <a:extLst>
                  <a:ext uri="{FF2B5EF4-FFF2-40B4-BE49-F238E27FC236}">
                    <a16:creationId xmlns:a16="http://schemas.microsoft.com/office/drawing/2014/main" id="{CFB15470-035E-6D4B-9BE9-4F7D1B200EB8}"/>
                  </a:ext>
                </a:extLst>
              </p:cNvPr>
              <p:cNvSpPr txBox="1"/>
              <p:nvPr/>
            </p:nvSpPr>
            <p:spPr>
              <a:xfrm>
                <a:off x="8663024" y="6144893"/>
                <a:ext cx="1070070" cy="553998"/>
              </a:xfrm>
              <a:prstGeom prst="rect">
                <a:avLst/>
              </a:prstGeom>
              <a:noFill/>
            </p:spPr>
            <p:txBody>
              <a:bodyPr wrap="square" rtlCol="0">
                <a:spAutoFit/>
              </a:bodyPr>
              <a:lstStyle/>
              <a:p>
                <a:pPr algn="ctr"/>
                <a:r>
                  <a:rPr lang="en-CA" sz="1000" b="1" err="1">
                    <a:solidFill>
                      <a:srgbClr val="D9D6E8"/>
                    </a:solidFill>
                    <a:latin typeface="Raleway" pitchFamily="2" charset="77"/>
                  </a:rPr>
                  <a:t>Quelques</a:t>
                </a:r>
                <a:r>
                  <a:rPr lang="en-CA" sz="1000" b="1">
                    <a:solidFill>
                      <a:srgbClr val="D9D6E8"/>
                    </a:solidFill>
                    <a:latin typeface="Raleway" pitchFamily="2" charset="77"/>
                  </a:rPr>
                  <a:t> </a:t>
                </a:r>
                <a:br>
                  <a:rPr lang="en-CA" sz="1000" b="1">
                    <a:solidFill>
                      <a:srgbClr val="D9D6E8"/>
                    </a:solidFill>
                    <a:latin typeface="Raleway" pitchFamily="2" charset="77"/>
                  </a:rPr>
                </a:br>
                <a:r>
                  <a:rPr lang="en-CA" sz="1000" b="1" err="1">
                    <a:solidFill>
                      <a:srgbClr val="D9D6E8"/>
                    </a:solidFill>
                    <a:latin typeface="Raleway" pitchFamily="2" charset="77"/>
                  </a:rPr>
                  <a:t>fois</a:t>
                </a:r>
                <a:r>
                  <a:rPr lang="en-CA" sz="1000" b="1">
                    <a:solidFill>
                      <a:srgbClr val="D9D6E8"/>
                    </a:solidFill>
                    <a:latin typeface="Raleway" pitchFamily="2" charset="77"/>
                  </a:rPr>
                  <a:t> par </a:t>
                </a:r>
                <a:r>
                  <a:rPr lang="en-CA" sz="1000" b="1" err="1">
                    <a:solidFill>
                      <a:srgbClr val="D9D6E8"/>
                    </a:solidFill>
                    <a:latin typeface="Raleway" pitchFamily="2" charset="77"/>
                  </a:rPr>
                  <a:t>mois</a:t>
                </a:r>
                <a:endParaRPr lang="en-CA" sz="1000">
                  <a:solidFill>
                    <a:srgbClr val="D9D6E8"/>
                  </a:solidFill>
                  <a:latin typeface="Raleway" pitchFamily="2" charset="77"/>
                </a:endParaRPr>
              </a:p>
              <a:p>
                <a:pPr algn="ctr"/>
                <a:endParaRPr lang="en-CA" sz="1000" b="1">
                  <a:solidFill>
                    <a:schemeClr val="bg1"/>
                  </a:solidFill>
                  <a:latin typeface="Raleway" pitchFamily="2" charset="77"/>
                </a:endParaRPr>
              </a:p>
            </p:txBody>
          </p:sp>
          <p:sp>
            <p:nvSpPr>
              <p:cNvPr id="28" name="TextBox 27">
                <a:extLst>
                  <a:ext uri="{FF2B5EF4-FFF2-40B4-BE49-F238E27FC236}">
                    <a16:creationId xmlns:a16="http://schemas.microsoft.com/office/drawing/2014/main" id="{AD19473A-EC54-AC4C-9296-21F74987F76D}"/>
                  </a:ext>
                </a:extLst>
              </p:cNvPr>
              <p:cNvSpPr txBox="1"/>
              <p:nvPr/>
            </p:nvSpPr>
            <p:spPr>
              <a:xfrm>
                <a:off x="9761795" y="6144893"/>
                <a:ext cx="1332469" cy="583940"/>
              </a:xfrm>
              <a:prstGeom prst="rect">
                <a:avLst/>
              </a:prstGeom>
              <a:noFill/>
            </p:spPr>
            <p:txBody>
              <a:bodyPr wrap="square" rtlCol="0">
                <a:spAutoFit/>
              </a:bodyPr>
              <a:lstStyle/>
              <a:p>
                <a:pPr algn="ctr"/>
                <a:r>
                  <a:rPr lang="en-CA" sz="1000" b="1">
                    <a:solidFill>
                      <a:srgbClr val="D9D6E8"/>
                    </a:solidFill>
                    <a:latin typeface="Raleway" pitchFamily="2" charset="77"/>
                  </a:rPr>
                  <a:t>Une </a:t>
                </a:r>
                <a:r>
                  <a:rPr lang="en-CA" sz="1000" b="1" err="1">
                    <a:solidFill>
                      <a:srgbClr val="D9D6E8"/>
                    </a:solidFill>
                    <a:latin typeface="Raleway" pitchFamily="2" charset="77"/>
                  </a:rPr>
                  <a:t>fois</a:t>
                </a:r>
                <a:r>
                  <a:rPr lang="en-CA" sz="1000" b="1">
                    <a:solidFill>
                      <a:srgbClr val="D9D6E8"/>
                    </a:solidFill>
                    <a:latin typeface="Raleway" pitchFamily="2" charset="77"/>
                  </a:rPr>
                  <a:t> par </a:t>
                </a:r>
                <a:r>
                  <a:rPr lang="en-CA" sz="1000" b="1" err="1">
                    <a:solidFill>
                      <a:srgbClr val="D9D6E8"/>
                    </a:solidFill>
                    <a:latin typeface="Raleway" pitchFamily="2" charset="77"/>
                  </a:rPr>
                  <a:t>semaine</a:t>
                </a:r>
                <a:r>
                  <a:rPr lang="en-CA" sz="1000" b="1">
                    <a:solidFill>
                      <a:srgbClr val="D9D6E8"/>
                    </a:solidFill>
                    <a:latin typeface="Raleway" pitchFamily="2" charset="77"/>
                  </a:rPr>
                  <a:t> </a:t>
                </a:r>
                <a:r>
                  <a:rPr lang="en-CA" sz="1000" b="1" err="1">
                    <a:solidFill>
                      <a:srgbClr val="D9D6E8"/>
                    </a:solidFill>
                    <a:latin typeface="Raleway" pitchFamily="2" charset="77"/>
                  </a:rPr>
                  <a:t>ou</a:t>
                </a:r>
                <a:r>
                  <a:rPr lang="en-CA" sz="1000" b="1">
                    <a:solidFill>
                      <a:srgbClr val="D9D6E8"/>
                    </a:solidFill>
                    <a:latin typeface="Raleway" pitchFamily="2" charset="77"/>
                  </a:rPr>
                  <a:t> plus</a:t>
                </a:r>
                <a:endParaRPr lang="en-CA" sz="1000">
                  <a:solidFill>
                    <a:srgbClr val="D9D6E8"/>
                  </a:solidFill>
                  <a:latin typeface="Raleway" pitchFamily="2" charset="77"/>
                </a:endParaRPr>
              </a:p>
              <a:p>
                <a:pPr algn="ctr"/>
                <a:endParaRPr lang="en-CA" sz="1000" b="1">
                  <a:solidFill>
                    <a:schemeClr val="bg1"/>
                  </a:solidFill>
                  <a:latin typeface="Raleway" pitchFamily="2" charset="77"/>
                </a:endParaRPr>
              </a:p>
            </p:txBody>
          </p:sp>
        </p:grpSp>
      </p:grpSp>
      <p:sp>
        <p:nvSpPr>
          <p:cNvPr id="5" name="ZoneTexte 4">
            <a:extLst>
              <a:ext uri="{FF2B5EF4-FFF2-40B4-BE49-F238E27FC236}">
                <a16:creationId xmlns:a16="http://schemas.microsoft.com/office/drawing/2014/main" id="{B83C7138-A3E5-4E01-B26B-E3225EE78AA7}"/>
              </a:ext>
            </a:extLst>
          </p:cNvPr>
          <p:cNvSpPr txBox="1"/>
          <p:nvPr/>
        </p:nvSpPr>
        <p:spPr>
          <a:xfrm>
            <a:off x="1024943" y="978650"/>
            <a:ext cx="9481930" cy="646331"/>
          </a:xfrm>
          <a:prstGeom prst="rect">
            <a:avLst/>
          </a:prstGeom>
          <a:noFill/>
        </p:spPr>
        <p:txBody>
          <a:bodyPr wrap="square" rtlCol="0">
            <a:spAutoFit/>
          </a:bodyPr>
          <a:lstStyle/>
          <a:p>
            <a:r>
              <a:rPr lang="fr-CA" b="1">
                <a:latin typeface="Raleway" panose="020B0003030101060003" pitchFamily="34" charset="0"/>
              </a:rPr>
              <a:t>La qualité des ressources </a:t>
            </a:r>
            <a:br>
              <a:rPr lang="fr-CA" b="1">
                <a:latin typeface="Raleway" panose="020B0003030101060003" pitchFamily="34" charset="0"/>
              </a:rPr>
            </a:br>
            <a:r>
              <a:rPr lang="fr-CA" b="1">
                <a:latin typeface="Raleway" panose="020B0003030101060003" pitchFamily="34" charset="0"/>
              </a:rPr>
              <a:t>dans la communauté</a:t>
            </a:r>
          </a:p>
        </p:txBody>
      </p:sp>
      <p:sp>
        <p:nvSpPr>
          <p:cNvPr id="6" name="ZoneTexte 5">
            <a:extLst>
              <a:ext uri="{FF2B5EF4-FFF2-40B4-BE49-F238E27FC236}">
                <a16:creationId xmlns:a16="http://schemas.microsoft.com/office/drawing/2014/main" id="{E9BA24D1-A57A-429E-B986-601A19B5C6DB}"/>
              </a:ext>
            </a:extLst>
          </p:cNvPr>
          <p:cNvSpPr txBox="1"/>
          <p:nvPr/>
        </p:nvSpPr>
        <p:spPr>
          <a:xfrm>
            <a:off x="1036094" y="1782984"/>
            <a:ext cx="4160092" cy="3323987"/>
          </a:xfrm>
          <a:prstGeom prst="rect">
            <a:avLst/>
          </a:prstGeom>
          <a:noFill/>
        </p:spPr>
        <p:txBody>
          <a:bodyPr wrap="square" rtlCol="0">
            <a:spAutoFit/>
          </a:bodyPr>
          <a:lstStyle/>
          <a:p>
            <a:r>
              <a:rPr lang="fr-CA" sz="1600">
                <a:latin typeface="Raleway" panose="020B0003030101060003" pitchFamily="34" charset="0"/>
              </a:rPr>
              <a:t>L’accès à des ressources et à des </a:t>
            </a:r>
            <a:br>
              <a:rPr lang="fr-CA" sz="1600">
                <a:latin typeface="Raleway" panose="020B0003030101060003" pitchFamily="34" charset="0"/>
              </a:rPr>
            </a:br>
            <a:r>
              <a:rPr lang="fr-CA" sz="1600">
                <a:latin typeface="Raleway" panose="020B0003030101060003" pitchFamily="34" charset="0"/>
              </a:rPr>
              <a:t>services dans la communauté, comme </a:t>
            </a:r>
            <a:br>
              <a:rPr lang="fr-CA" sz="1600">
                <a:latin typeface="Raleway" panose="020B0003030101060003" pitchFamily="34" charset="0"/>
              </a:rPr>
            </a:br>
            <a:r>
              <a:rPr lang="fr-CA" sz="1600">
                <a:latin typeface="Raleway" panose="020B0003030101060003" pitchFamily="34" charset="0"/>
              </a:rPr>
              <a:t>les bibliothèques, contribue à la qualité </a:t>
            </a:r>
            <a:br>
              <a:rPr lang="fr-CA" sz="1600">
                <a:latin typeface="Raleway" panose="020B0003030101060003" pitchFamily="34" charset="0"/>
              </a:rPr>
            </a:br>
            <a:r>
              <a:rPr lang="fr-CA" sz="1600">
                <a:latin typeface="Raleway" panose="020B0003030101060003" pitchFamily="34" charset="0"/>
              </a:rPr>
              <a:t>du milieu dans lequel l’enfant grandit. Cela influence donc le développement sain des enfants.</a:t>
            </a:r>
          </a:p>
          <a:p>
            <a:pPr algn="l"/>
            <a:endParaRPr lang="fr-CA" sz="1800" b="0" i="0" u="none" strike="noStrike" baseline="0">
              <a:solidFill>
                <a:srgbClr val="000000"/>
              </a:solidFill>
              <a:latin typeface="Raleway SemiBold" pitchFamily="2" charset="0"/>
            </a:endParaRPr>
          </a:p>
          <a:p>
            <a:r>
              <a:rPr lang="fr-CA" sz="1600" i="0" u="none" strike="noStrike" baseline="0">
                <a:latin typeface="Raleway" pitchFamily="2" charset="0"/>
              </a:rPr>
              <a:t>Toutefois, le coût, les horaires et le manque d’information sur l’ensemble des services sont des </a:t>
            </a:r>
            <a:r>
              <a:rPr lang="fr-CA" sz="1600" b="1" i="0" u="none" strike="noStrike" baseline="0">
                <a:solidFill>
                  <a:srgbClr val="E44F33"/>
                </a:solidFill>
                <a:latin typeface="Raleway" pitchFamily="2" charset="0"/>
              </a:rPr>
              <a:t>obstacles à leur utilisation</a:t>
            </a:r>
            <a:r>
              <a:rPr lang="fr-CA" sz="1600" i="0" u="none" strike="noStrike" baseline="0">
                <a:latin typeface="Raleway" pitchFamily="2" charset="0"/>
              </a:rPr>
              <a:t> par les parents de familles à faible revenu. Pourtant, ils seraient ceux qui en bén</a:t>
            </a:r>
            <a:r>
              <a:rPr lang="fr-CA" sz="1600">
                <a:latin typeface="Raleway" pitchFamily="2" charset="0"/>
              </a:rPr>
              <a:t>é</a:t>
            </a:r>
            <a:r>
              <a:rPr lang="fr-CA" sz="1600" i="0" u="none" strike="noStrike" baseline="0">
                <a:latin typeface="Raleway" pitchFamily="2" charset="0"/>
              </a:rPr>
              <a:t>ficieraient le plus .</a:t>
            </a:r>
            <a:endParaRPr lang="fr-CA" sz="1600">
              <a:latin typeface="Raleway" pitchFamily="2" charset="0"/>
            </a:endParaRPr>
          </a:p>
        </p:txBody>
      </p:sp>
      <p:grpSp>
        <p:nvGrpSpPr>
          <p:cNvPr id="7" name="Group 6">
            <a:extLst>
              <a:ext uri="{FF2B5EF4-FFF2-40B4-BE49-F238E27FC236}">
                <a16:creationId xmlns:a16="http://schemas.microsoft.com/office/drawing/2014/main" id="{03F97C72-B7C3-CF46-AC54-723F7DC5B2D2}"/>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F0DAECE7-FBDA-D848-BC4E-C2C8AEE9A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F8638C02-A5FA-B44F-A2EE-BFAEBBFDFD20}"/>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25" name="TextBox 15">
            <a:extLst>
              <a:ext uri="{FF2B5EF4-FFF2-40B4-BE49-F238E27FC236}">
                <a16:creationId xmlns:a16="http://schemas.microsoft.com/office/drawing/2014/main" id="{AAAF0A59-7238-4476-8D76-23B3796A63CF}"/>
              </a:ext>
            </a:extLst>
          </p:cNvPr>
          <p:cNvSpPr txBox="1"/>
          <p:nvPr/>
        </p:nvSpPr>
        <p:spPr>
          <a:xfrm>
            <a:off x="5663930" y="5689281"/>
            <a:ext cx="5436222" cy="230832"/>
          </a:xfrm>
          <a:prstGeom prst="rect">
            <a:avLst/>
          </a:prstGeom>
          <a:noFill/>
        </p:spPr>
        <p:txBody>
          <a:bodyPr wrap="square" rtlCol="0">
            <a:spAutoFit/>
          </a:bodyPr>
          <a:lstStyle/>
          <a:p>
            <a:pPr algn="l"/>
            <a:r>
              <a:rPr lang="fr-CA" sz="900">
                <a:latin typeface="Raleway" panose="020B0003030101060003" pitchFamily="34" charset="0"/>
              </a:rPr>
              <a:t>Source : </a:t>
            </a:r>
            <a:r>
              <a:rPr lang="fr-CA" sz="900" i="1" u="none" strike="noStrike" baseline="0">
                <a:latin typeface="Raleway" pitchFamily="2" charset="0"/>
              </a:rPr>
              <a:t>Enquête québécoise sur le parcours préscolaire des enfants de maternelle</a:t>
            </a:r>
            <a:r>
              <a:rPr lang="fr-CA" sz="900" i="0" u="none" strike="noStrike" baseline="0">
                <a:latin typeface="Raleway" pitchFamily="2" charset="0"/>
              </a:rPr>
              <a:t>, 2017. </a:t>
            </a:r>
            <a:endParaRPr lang="fr-CA" sz="900">
              <a:latin typeface="Raleway" pitchFamily="2" charset="0"/>
            </a:endParaRPr>
          </a:p>
        </p:txBody>
      </p:sp>
    </p:spTree>
    <p:extLst>
      <p:ext uri="{BB962C8B-B14F-4D97-AF65-F5344CB8AC3E}">
        <p14:creationId xmlns:p14="http://schemas.microsoft.com/office/powerpoint/2010/main" val="2965236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DE1848D-F934-4FA5-A5FF-63AE931E60A7}"/>
              </a:ext>
            </a:extLst>
          </p:cNvPr>
          <p:cNvSpPr txBox="1"/>
          <p:nvPr/>
        </p:nvSpPr>
        <p:spPr>
          <a:xfrm>
            <a:off x="1037917" y="2086846"/>
            <a:ext cx="4968875" cy="2554545"/>
          </a:xfrm>
          <a:prstGeom prst="rect">
            <a:avLst/>
          </a:prstGeom>
          <a:noFill/>
        </p:spPr>
        <p:txBody>
          <a:bodyPr wrap="square" rtlCol="0">
            <a:spAutoFit/>
          </a:bodyPr>
          <a:lstStyle/>
          <a:p>
            <a:r>
              <a:rPr lang="fr-CA" sz="1600">
                <a:latin typeface="Raleway" panose="020B0003030101060003" pitchFamily="34" charset="0"/>
              </a:rPr>
              <a:t>Lorsqu’on parle de la stabilité d’un environnement, on fait référence à la constance et à la prévisibilité de l’environnement social, émotionnel et physique de l’enfant. </a:t>
            </a:r>
          </a:p>
          <a:p>
            <a:endParaRPr lang="fr-CA" sz="1600">
              <a:latin typeface="Raleway" panose="020B0003030101060003" pitchFamily="34" charset="0"/>
            </a:endParaRPr>
          </a:p>
          <a:p>
            <a:r>
              <a:rPr lang="fr-CA" sz="1600">
                <a:latin typeface="Raleway" panose="020B0003030101060003" pitchFamily="34" charset="0"/>
              </a:rPr>
              <a:t>Bien sûr, les changements font partie de la vie. Toutefois, ils peuvent être exigeants pour les </a:t>
            </a:r>
            <a:br>
              <a:rPr lang="fr-CA" sz="1600">
                <a:latin typeface="Raleway" panose="020B0003030101060003" pitchFamily="34" charset="0"/>
              </a:rPr>
            </a:br>
            <a:r>
              <a:rPr lang="fr-CA" sz="1600">
                <a:latin typeface="Raleway" panose="020B0003030101060003" pitchFamily="34" charset="0"/>
              </a:rPr>
              <a:t>tout-petits et les obliger à s’adapter rapidement, ce qui peut générer du stress et nécessiter </a:t>
            </a:r>
            <a:br>
              <a:rPr lang="fr-CA" sz="1600">
                <a:latin typeface="Raleway" panose="020B0003030101060003" pitchFamily="34" charset="0"/>
              </a:rPr>
            </a:br>
            <a:r>
              <a:rPr lang="fr-CA" sz="1600">
                <a:latin typeface="Raleway" panose="020B0003030101060003" pitchFamily="34" charset="0"/>
              </a:rPr>
              <a:t>une période d’adaptation.</a:t>
            </a:r>
          </a:p>
        </p:txBody>
      </p:sp>
      <p:grpSp>
        <p:nvGrpSpPr>
          <p:cNvPr id="9" name="Group 8">
            <a:extLst>
              <a:ext uri="{FF2B5EF4-FFF2-40B4-BE49-F238E27FC236}">
                <a16:creationId xmlns:a16="http://schemas.microsoft.com/office/drawing/2014/main" id="{C1D40C5F-8499-A249-9C10-60C0679A74BD}"/>
              </a:ext>
            </a:extLst>
          </p:cNvPr>
          <p:cNvGrpSpPr/>
          <p:nvPr/>
        </p:nvGrpSpPr>
        <p:grpSpPr>
          <a:xfrm>
            <a:off x="1145825" y="6046693"/>
            <a:ext cx="10110096" cy="484954"/>
            <a:chOff x="1145825" y="6046693"/>
            <a:chExt cx="10110096" cy="484954"/>
          </a:xfrm>
        </p:grpSpPr>
        <p:pic>
          <p:nvPicPr>
            <p:cNvPr id="12" name="Picture 11" descr="A black and white sign&#10;&#10;Description automatically generated with low confidence">
              <a:extLst>
                <a:ext uri="{FF2B5EF4-FFF2-40B4-BE49-F238E27FC236}">
                  <a16:creationId xmlns:a16="http://schemas.microsoft.com/office/drawing/2014/main" id="{3F9A4E4D-F33E-8347-8BE9-9E0B7F673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3" name="TextBox 12">
              <a:extLst>
                <a:ext uri="{FF2B5EF4-FFF2-40B4-BE49-F238E27FC236}">
                  <a16:creationId xmlns:a16="http://schemas.microsoft.com/office/drawing/2014/main" id="{7A5551A0-62B7-4C4D-8239-B71A8F4CC6F1}"/>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pic>
        <p:nvPicPr>
          <p:cNvPr id="17" name="Picture 16" descr="Logo&#10;&#10;Description automatically generated">
            <a:extLst>
              <a:ext uri="{FF2B5EF4-FFF2-40B4-BE49-F238E27FC236}">
                <a16:creationId xmlns:a16="http://schemas.microsoft.com/office/drawing/2014/main" id="{E8C7AD73-1C75-8242-8167-807D107D917D}"/>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49973" t="8680" r="27019" b="10130"/>
          <a:stretch/>
        </p:blipFill>
        <p:spPr>
          <a:xfrm rot="5035754">
            <a:off x="7185223" y="236517"/>
            <a:ext cx="4105181" cy="9035439"/>
          </a:xfrm>
          <a:prstGeom prst="rect">
            <a:avLst/>
          </a:prstGeom>
        </p:spPr>
      </p:pic>
      <p:pic>
        <p:nvPicPr>
          <p:cNvPr id="3" name="Picture 2">
            <a:extLst>
              <a:ext uri="{FF2B5EF4-FFF2-40B4-BE49-F238E27FC236}">
                <a16:creationId xmlns:a16="http://schemas.microsoft.com/office/drawing/2014/main" id="{3A1F262D-34B0-C445-8454-1662F01C1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7358" flipH="1">
            <a:off x="6483936" y="581643"/>
            <a:ext cx="4614738" cy="3770437"/>
          </a:xfrm>
          <a:prstGeom prst="rect">
            <a:avLst/>
          </a:prstGeom>
        </p:spPr>
      </p:pic>
      <p:sp>
        <p:nvSpPr>
          <p:cNvPr id="4" name="TextBox 3">
            <a:extLst>
              <a:ext uri="{FF2B5EF4-FFF2-40B4-BE49-F238E27FC236}">
                <a16:creationId xmlns:a16="http://schemas.microsoft.com/office/drawing/2014/main" id="{948B1171-CF3D-B147-99A9-3EDD294B9E02}"/>
              </a:ext>
            </a:extLst>
          </p:cNvPr>
          <p:cNvSpPr txBox="1"/>
          <p:nvPr/>
        </p:nvSpPr>
        <p:spPr>
          <a:xfrm>
            <a:off x="6254514" y="3878860"/>
            <a:ext cx="5197321" cy="2308324"/>
          </a:xfrm>
          <a:prstGeom prst="rect">
            <a:avLst/>
          </a:prstGeom>
          <a:noFill/>
        </p:spPr>
        <p:txBody>
          <a:bodyPr wrap="square" rtlCol="0">
            <a:spAutoFit/>
          </a:bodyPr>
          <a:lstStyle/>
          <a:p>
            <a:r>
              <a:rPr lang="fr-CA" b="1">
                <a:solidFill>
                  <a:srgbClr val="E44F33"/>
                </a:solidFill>
                <a:latin typeface="Raleway" pitchFamily="2" charset="77"/>
              </a:rPr>
              <a:t>La pandémie de COVID-19 </a:t>
            </a:r>
            <a:r>
              <a:rPr lang="fr-CA" b="1">
                <a:latin typeface="Raleway" pitchFamily="2" charset="77"/>
              </a:rPr>
              <a:t>a engendré plusieurs changements imprévus dans la vie des tout-petits, par exemple un </a:t>
            </a:r>
            <a:r>
              <a:rPr lang="fr-CA" b="1">
                <a:solidFill>
                  <a:srgbClr val="E44F33"/>
                </a:solidFill>
                <a:latin typeface="Raleway" pitchFamily="2" charset="77"/>
              </a:rPr>
              <a:t>manque d’interactions avec leurs amis </a:t>
            </a:r>
            <a:r>
              <a:rPr lang="fr-CA" b="1">
                <a:latin typeface="Raleway" pitchFamily="2" charset="77"/>
              </a:rPr>
              <a:t>habituels, </a:t>
            </a:r>
            <a:br>
              <a:rPr lang="fr-CA" b="1">
                <a:latin typeface="Raleway" pitchFamily="2" charset="77"/>
              </a:rPr>
            </a:br>
            <a:r>
              <a:rPr lang="fr-CA" b="1">
                <a:latin typeface="Raleway" pitchFamily="2" charset="77"/>
              </a:rPr>
              <a:t>une </a:t>
            </a:r>
            <a:r>
              <a:rPr lang="fr-CA" b="1">
                <a:solidFill>
                  <a:srgbClr val="E44F33"/>
                </a:solidFill>
                <a:latin typeface="Raleway" pitchFamily="2" charset="77"/>
              </a:rPr>
              <a:t>perte d’emploi et de revenu </a:t>
            </a:r>
            <a:r>
              <a:rPr lang="fr-CA" b="1">
                <a:latin typeface="Raleway" pitchFamily="2" charset="77"/>
              </a:rPr>
              <a:t>chez </a:t>
            </a:r>
            <a:br>
              <a:rPr lang="fr-CA" b="1">
                <a:latin typeface="Raleway" pitchFamily="2" charset="77"/>
              </a:rPr>
            </a:br>
            <a:r>
              <a:rPr lang="fr-CA" b="1">
                <a:latin typeface="Raleway" pitchFamily="2" charset="77"/>
              </a:rPr>
              <a:t>leurs parents, et même dans certains cas </a:t>
            </a:r>
            <a:br>
              <a:rPr lang="fr-CA" b="1">
                <a:latin typeface="Raleway" pitchFamily="2" charset="77"/>
              </a:rPr>
            </a:br>
            <a:r>
              <a:rPr lang="fr-CA" b="1">
                <a:latin typeface="Raleway" pitchFamily="2" charset="77"/>
              </a:rPr>
              <a:t>une situation </a:t>
            </a:r>
            <a:r>
              <a:rPr lang="fr-CA" b="1">
                <a:solidFill>
                  <a:srgbClr val="E44F33"/>
                </a:solidFill>
                <a:latin typeface="Raleway" pitchFamily="2" charset="77"/>
              </a:rPr>
              <a:t>d’insécurité alimentaire</a:t>
            </a:r>
            <a:r>
              <a:rPr lang="fr-CA" b="1">
                <a:latin typeface="Raleway" pitchFamily="2" charset="77"/>
              </a:rPr>
              <a:t>.</a:t>
            </a:r>
            <a:endParaRPr lang="fr-CA">
              <a:latin typeface="Raleway" pitchFamily="2" charset="77"/>
            </a:endParaRPr>
          </a:p>
          <a:p>
            <a:endParaRPr lang="fr-CA"/>
          </a:p>
        </p:txBody>
      </p:sp>
      <p:sp>
        <p:nvSpPr>
          <p:cNvPr id="16" name="Titre 1">
            <a:extLst>
              <a:ext uri="{FF2B5EF4-FFF2-40B4-BE49-F238E27FC236}">
                <a16:creationId xmlns:a16="http://schemas.microsoft.com/office/drawing/2014/main" id="{435FF6F4-595F-49D1-9153-AFDC96C02300}"/>
              </a:ext>
            </a:extLst>
          </p:cNvPr>
          <p:cNvSpPr txBox="1">
            <a:spLocks/>
          </p:cNvSpPr>
          <p:nvPr/>
        </p:nvSpPr>
        <p:spPr>
          <a:xfrm>
            <a:off x="1048469" y="6982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800" b="1">
                <a:solidFill>
                  <a:srgbClr val="C1C1D2"/>
                </a:solidFill>
                <a:latin typeface="Raleway" panose="020B0003030101060003" pitchFamily="34" charset="0"/>
              </a:rPr>
              <a:t>L’importance de la stabilité </a:t>
            </a:r>
            <a:br>
              <a:rPr lang="fr-CA" sz="3800" b="1">
                <a:solidFill>
                  <a:srgbClr val="C1C1D2"/>
                </a:solidFill>
                <a:latin typeface="Raleway" panose="020B0003030101060003" pitchFamily="34" charset="0"/>
              </a:rPr>
            </a:br>
            <a:r>
              <a:rPr lang="fr-CA" sz="3800" b="1">
                <a:solidFill>
                  <a:srgbClr val="C1C1D2"/>
                </a:solidFill>
                <a:latin typeface="Raleway" panose="020B0003030101060003" pitchFamily="34" charset="0"/>
              </a:rPr>
              <a:t>des environnements</a:t>
            </a:r>
          </a:p>
        </p:txBody>
      </p:sp>
    </p:spTree>
    <p:extLst>
      <p:ext uri="{BB962C8B-B14F-4D97-AF65-F5344CB8AC3E}">
        <p14:creationId xmlns:p14="http://schemas.microsoft.com/office/powerpoint/2010/main" val="4179217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F4F9"/>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CDB16AE-D305-A74C-AEA3-73C4B259EA05}"/>
              </a:ext>
            </a:extLst>
          </p:cNvPr>
          <p:cNvGrpSpPr/>
          <p:nvPr/>
        </p:nvGrpSpPr>
        <p:grpSpPr>
          <a:xfrm>
            <a:off x="1145825" y="6067318"/>
            <a:ext cx="10062006" cy="464329"/>
            <a:chOff x="1145825" y="6067318"/>
            <a:chExt cx="10062006" cy="464329"/>
          </a:xfrm>
        </p:grpSpPr>
        <p:pic>
          <p:nvPicPr>
            <p:cNvPr id="16" name="Picture 15" descr="A black and white sign&#10;&#10;Description automatically generated with low confidence">
              <a:extLst>
                <a:ext uri="{FF2B5EF4-FFF2-40B4-BE49-F238E27FC236}">
                  <a16:creationId xmlns:a16="http://schemas.microsoft.com/office/drawing/2014/main" id="{E4EC0267-F870-524E-BC11-779FE1781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67318"/>
              <a:ext cx="1676400" cy="419100"/>
            </a:xfrm>
            <a:prstGeom prst="rect">
              <a:avLst/>
            </a:prstGeom>
          </p:spPr>
        </p:pic>
        <p:sp>
          <p:nvSpPr>
            <p:cNvPr id="17" name="TextBox 16">
              <a:extLst>
                <a:ext uri="{FF2B5EF4-FFF2-40B4-BE49-F238E27FC236}">
                  <a16:creationId xmlns:a16="http://schemas.microsoft.com/office/drawing/2014/main" id="{D792B761-AC6E-EC4C-8306-FE5D15DEFD2E}"/>
                </a:ext>
              </a:extLst>
            </p:cNvPr>
            <p:cNvSpPr txBox="1"/>
            <p:nvPr/>
          </p:nvSpPr>
          <p:spPr>
            <a:xfrm>
              <a:off x="9473061" y="6316203"/>
              <a:ext cx="1734770" cy="215444"/>
            </a:xfrm>
            <a:prstGeom prst="rect">
              <a:avLst/>
            </a:prstGeom>
            <a:noFill/>
          </p:spPr>
          <p:txBody>
            <a:bodyPr wrap="none" lIns="91440" tIns="45720" rIns="91440" bIns="45720" rtlCol="0" anchor="t">
              <a:spAutoFit/>
            </a:bodyPr>
            <a:lstStyle/>
            <a:p>
              <a:r>
                <a:rPr lang="en-CA" sz="800" dirty="0"/>
                <a:t>© </a:t>
              </a:r>
              <a:r>
                <a:rPr lang="fr-CA" sz="800" dirty="0"/>
                <a:t>Fondation Lucie et André Chagnon</a:t>
              </a:r>
              <a:endParaRPr lang="fr-CA" sz="800" dirty="0">
                <a:ea typeface="Calibri"/>
                <a:cs typeface="Calibri"/>
              </a:endParaRPr>
            </a:p>
          </p:txBody>
        </p:sp>
      </p:grpSp>
      <p:sp>
        <p:nvSpPr>
          <p:cNvPr id="4" name="ZoneTexte 3">
            <a:extLst>
              <a:ext uri="{FF2B5EF4-FFF2-40B4-BE49-F238E27FC236}">
                <a16:creationId xmlns:a16="http://schemas.microsoft.com/office/drawing/2014/main" id="{9022DA4B-B3CF-648E-D571-5A493FAA4E83}"/>
              </a:ext>
            </a:extLst>
          </p:cNvPr>
          <p:cNvSpPr txBox="1"/>
          <p:nvPr/>
        </p:nvSpPr>
        <p:spPr>
          <a:xfrm>
            <a:off x="786552" y="799051"/>
            <a:ext cx="10925694" cy="5084405"/>
          </a:xfrm>
          <a:prstGeom prst="rect">
            <a:avLst/>
          </a:prstGeom>
          <a:noFill/>
        </p:spPr>
        <p:txBody>
          <a:bodyPr wrap="square" lIns="91440" tIns="45720" rIns="91440" bIns="45720" anchor="t">
            <a:spAutoFit/>
          </a:bodyPr>
          <a:lstStyle/>
          <a:p>
            <a:pPr defTabSz="914153">
              <a:lnSpc>
                <a:spcPct val="107000"/>
              </a:lnSpc>
              <a:defRPr/>
            </a:pPr>
            <a:r>
              <a:rPr kumimoji="0" lang="fr-CA" sz="1800" b="0" i="0" u="none" strike="noStrike" kern="1200" cap="none" spc="0" normalizeH="0" baseline="0" noProof="0" dirty="0">
                <a:ln>
                  <a:noFill/>
                </a:ln>
                <a:solidFill>
                  <a:prstClr val="black"/>
                </a:solidFill>
                <a:effectLst/>
                <a:uLnTx/>
                <a:uFillTx/>
                <a:latin typeface="Raleway"/>
                <a:ea typeface="Calibri"/>
                <a:cs typeface="Times New Roman"/>
              </a:rPr>
              <a:t>Le présent document présente le contenu des Faits saillants du rapport </a:t>
            </a:r>
            <a:r>
              <a:rPr lang="fr-CA" i="1" dirty="0">
                <a:solidFill>
                  <a:prstClr val="black"/>
                </a:solidFill>
                <a:latin typeface="Raleway"/>
                <a:ea typeface="Calibri"/>
                <a:cs typeface="Times New Roman"/>
              </a:rPr>
              <a:t>Comment favoriser le développement des tout-petits avant leur entrée à l'école ?</a:t>
            </a:r>
            <a:r>
              <a:rPr lang="fr-CA" dirty="0">
                <a:solidFill>
                  <a:prstClr val="black"/>
                </a:solidFill>
                <a:latin typeface="Raleway"/>
                <a:ea typeface="Calibri"/>
                <a:cs typeface="Times New Roman"/>
              </a:rPr>
              <a:t>, paru en octobre 2021.</a:t>
            </a:r>
            <a:br>
              <a:rPr lang="fr-CA" dirty="0">
                <a:solidFill>
                  <a:prstClr val="black"/>
                </a:solidFill>
                <a:latin typeface="Raleway"/>
                <a:ea typeface="Calibri"/>
                <a:cs typeface="Times New Roman"/>
              </a:rPr>
            </a:br>
            <a:br>
              <a:rPr lang="fr-CA" dirty="0">
                <a:solidFill>
                  <a:prstClr val="black"/>
                </a:solidFill>
                <a:latin typeface="Raleway"/>
                <a:ea typeface="Calibri"/>
                <a:cs typeface="Times New Roman"/>
              </a:rPr>
            </a:br>
            <a:r>
              <a:rPr lang="fr-CA" dirty="0">
                <a:solidFill>
                  <a:prstClr val="black"/>
                </a:solidFill>
                <a:latin typeface="Raleway"/>
                <a:ea typeface="Calibri"/>
                <a:cs typeface="Times New Roman"/>
              </a:rPr>
              <a:t>Il est permis de consulter, de télécharger, d’imprimer et de communiquer à des fins purement </a:t>
            </a:r>
            <a:r>
              <a:rPr lang="fr-CA" b="1" dirty="0">
                <a:solidFill>
                  <a:prstClr val="black"/>
                </a:solidFill>
                <a:latin typeface="Raleway"/>
                <a:ea typeface="Calibri"/>
                <a:cs typeface="Times New Roman"/>
              </a:rPr>
              <a:t>informatives</a:t>
            </a:r>
            <a:r>
              <a:rPr lang="fr-CA" dirty="0">
                <a:solidFill>
                  <a:prstClr val="black"/>
                </a:solidFill>
                <a:latin typeface="Raleway"/>
                <a:ea typeface="Calibri"/>
                <a:cs typeface="Times New Roman"/>
              </a:rPr>
              <a:t> et non commerciales tout extrait de cette présentation PowerPoint pourvu qu’aucune modification n’y soit apportée et que la provenance soit indiquée par la mention </a:t>
            </a:r>
            <a:endParaRPr lang="en-US" dirty="0">
              <a:solidFill>
                <a:prstClr val="black"/>
              </a:solidFill>
              <a:latin typeface="Raleway"/>
              <a:ea typeface="Calibri"/>
              <a:cs typeface="Times New Roman"/>
            </a:endParaRPr>
          </a:p>
          <a:p>
            <a:pPr defTabSz="914153">
              <a:lnSpc>
                <a:spcPct val="107000"/>
              </a:lnSpc>
              <a:spcAft>
                <a:spcPts val="800"/>
              </a:spcAft>
              <a:defRPr/>
            </a:pPr>
            <a:r>
              <a:rPr lang="fr-CA" dirty="0">
                <a:solidFill>
                  <a:prstClr val="black"/>
                </a:solidFill>
                <a:latin typeface="Raleway"/>
                <a:ea typeface="Calibri"/>
                <a:cs typeface="Times New Roman"/>
              </a:rPr>
              <a:t>« </a:t>
            </a:r>
            <a:r>
              <a:rPr lang="fr-CA" b="1" dirty="0">
                <a:solidFill>
                  <a:prstClr val="black"/>
                </a:solidFill>
                <a:latin typeface="Raleway"/>
                <a:ea typeface="Calibri"/>
                <a:cs typeface="Times New Roman"/>
              </a:rPr>
              <a:t>Source : Observatoire des tout-petits </a:t>
            </a:r>
            <a:r>
              <a:rPr lang="fr-CA" dirty="0">
                <a:solidFill>
                  <a:prstClr val="black"/>
                </a:solidFill>
                <a:latin typeface="Raleway"/>
                <a:ea typeface="Calibri"/>
                <a:cs typeface="Times New Roman"/>
              </a:rPr>
              <a:t>». </a:t>
            </a:r>
            <a:br>
              <a:rPr lang="fr-CA" dirty="0">
                <a:solidFill>
                  <a:prstClr val="black"/>
                </a:solidFill>
                <a:latin typeface="Raleway"/>
                <a:ea typeface="Calibri"/>
                <a:cs typeface="Times New Roman"/>
              </a:rPr>
            </a:br>
            <a:endParaRPr lang="fr-CA"/>
          </a:p>
          <a:p>
            <a:pPr defTabSz="914153">
              <a:defRPr/>
            </a:pPr>
            <a:r>
              <a:rPr lang="fr-CA" dirty="0">
                <a:solidFill>
                  <a:prstClr val="black"/>
                </a:solidFill>
                <a:latin typeface="Raleway"/>
                <a:ea typeface="Calibri"/>
                <a:cs typeface="Times New Roman"/>
              </a:rPr>
              <a:t>Pour prendre connaissance de toutes les </a:t>
            </a:r>
            <a:r>
              <a:rPr lang="fr-CA" b="1" dirty="0">
                <a:solidFill>
                  <a:prstClr val="black"/>
                </a:solidFill>
                <a:latin typeface="Raleway"/>
                <a:ea typeface="Calibri"/>
                <a:cs typeface="Times New Roman"/>
              </a:rPr>
              <a:t>références</a:t>
            </a:r>
            <a:r>
              <a:rPr lang="fr-CA" dirty="0">
                <a:solidFill>
                  <a:prstClr val="black"/>
                </a:solidFill>
                <a:latin typeface="Raleway"/>
                <a:ea typeface="Calibri"/>
                <a:cs typeface="Times New Roman"/>
              </a:rPr>
              <a:t>, consultez le </a:t>
            </a:r>
            <a:r>
              <a:rPr lang="fr-CA" dirty="0">
                <a:solidFill>
                  <a:prstClr val="black"/>
                </a:solidFill>
                <a:latin typeface="Raleway"/>
                <a:ea typeface="Calibri"/>
                <a:cs typeface="Times New Roman"/>
                <a:hlinkClick r:id="rId3">
                  <a:extLst>
                    <a:ext uri="{A12FA001-AC4F-418D-AE19-62706E023703}">
                      <ahyp:hlinkClr xmlns:ahyp="http://schemas.microsoft.com/office/drawing/2018/hyperlinkcolor" val="tx"/>
                    </a:ext>
                  </a:extLst>
                </a:hlinkClick>
              </a:rPr>
              <a:t>rapport complet</a:t>
            </a:r>
            <a:r>
              <a:rPr lang="fr-CA" dirty="0">
                <a:solidFill>
                  <a:prstClr val="black"/>
                </a:solidFill>
                <a:latin typeface="Raleway"/>
                <a:ea typeface="Calibri"/>
                <a:cs typeface="Times New Roman"/>
              </a:rPr>
              <a:t>. </a:t>
            </a:r>
            <a:endParaRPr lang="fr-CA" b="1" dirty="0">
              <a:solidFill>
                <a:prstClr val="black"/>
              </a:solidFill>
              <a:latin typeface="Raleway"/>
              <a:ea typeface="Calibri"/>
              <a:cs typeface="Times New Roman"/>
            </a:endParaRPr>
          </a:p>
          <a:p>
            <a:pPr defTabSz="914153">
              <a:defRPr/>
            </a:pPr>
            <a:br>
              <a:rPr lang="fr-CA" dirty="0">
                <a:solidFill>
                  <a:prstClr val="black"/>
                </a:solidFill>
                <a:latin typeface="Raleway"/>
                <a:ea typeface="Calibri"/>
                <a:cs typeface="Times New Roman"/>
              </a:rPr>
            </a:br>
            <a:br>
              <a:rPr lang="fr-CA" dirty="0">
                <a:solidFill>
                  <a:prstClr val="black"/>
                </a:solidFill>
                <a:latin typeface="Raleway"/>
                <a:ea typeface="Calibri"/>
                <a:cs typeface="Times New Roman"/>
              </a:rPr>
            </a:br>
            <a:r>
              <a:rPr lang="fr-CA" b="1" dirty="0">
                <a:solidFill>
                  <a:prstClr val="black"/>
                </a:solidFill>
                <a:latin typeface="Raleway"/>
                <a:ea typeface="Calibri"/>
                <a:cs typeface="Times New Roman"/>
              </a:rPr>
              <a:t>Note importante : </a:t>
            </a:r>
            <a:r>
              <a:rPr lang="fr-CA" dirty="0">
                <a:solidFill>
                  <a:prstClr val="black"/>
                </a:solidFill>
                <a:latin typeface="Raleway"/>
                <a:ea typeface="Calibri"/>
                <a:cs typeface="Times New Roman"/>
              </a:rPr>
              <a:t>Ce rapport ayant été publié en octobre 2021, certaines informations pourraient ne plus être à jour.</a:t>
            </a:r>
            <a:br>
              <a:rPr lang="fr-CA" dirty="0">
                <a:latin typeface="Raleway"/>
                <a:ea typeface="Calibri"/>
                <a:cs typeface="Times New Roman"/>
              </a:rPr>
            </a:br>
            <a:br>
              <a:rPr lang="fr-CA" dirty="0">
                <a:latin typeface="Raleway"/>
                <a:ea typeface="Calibri"/>
                <a:cs typeface="Times New Roman"/>
              </a:rPr>
            </a:br>
            <a:endParaRPr lang="fr-CA" b="1" dirty="0">
              <a:solidFill>
                <a:prstClr val="black"/>
              </a:solidFill>
              <a:latin typeface="Raleway"/>
              <a:ea typeface="Calibri"/>
              <a:cs typeface="Times New Roman"/>
            </a:endParaRPr>
          </a:p>
          <a:p>
            <a:pPr defTabSz="914153">
              <a:lnSpc>
                <a:spcPct val="107000"/>
              </a:lnSpc>
              <a:spcAft>
                <a:spcPts val="800"/>
              </a:spcAft>
              <a:defRPr/>
            </a:pPr>
            <a:br>
              <a:rPr lang="en-US" dirty="0"/>
            </a:br>
            <a:endParaRPr lang="en-US" dirty="0"/>
          </a:p>
        </p:txBody>
      </p:sp>
    </p:spTree>
    <p:extLst>
      <p:ext uri="{BB962C8B-B14F-4D97-AF65-F5344CB8AC3E}">
        <p14:creationId xmlns:p14="http://schemas.microsoft.com/office/powerpoint/2010/main" val="1821034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87EADEE1-E2C1-4BC8-8861-186B7BFDAC9D}"/>
              </a:ext>
            </a:extLst>
          </p:cNvPr>
          <p:cNvSpPr>
            <a:spLocks noGrp="1"/>
          </p:cNvSpPr>
          <p:nvPr>
            <p:ph type="title"/>
          </p:nvPr>
        </p:nvSpPr>
        <p:spPr>
          <a:xfrm>
            <a:off x="1037917" y="740328"/>
            <a:ext cx="10515600" cy="1325563"/>
          </a:xfrm>
        </p:spPr>
        <p:txBody>
          <a:bodyPr>
            <a:normAutofit/>
          </a:bodyPr>
          <a:lstStyle/>
          <a:p>
            <a:r>
              <a:rPr lang="fr-CA" sz="2500" b="1">
                <a:latin typeface="Raleway" panose="020B0003030101060003" pitchFamily="34" charset="0"/>
              </a:rPr>
              <a:t>Des exemples où l’instabilité peut </a:t>
            </a:r>
            <a:br>
              <a:rPr lang="fr-CA" sz="2500" b="1">
                <a:latin typeface="Raleway" panose="020B0003030101060003" pitchFamily="34" charset="0"/>
              </a:rPr>
            </a:br>
            <a:r>
              <a:rPr lang="fr-CA" sz="2500" b="1">
                <a:latin typeface="Raleway" panose="020B0003030101060003" pitchFamily="34" charset="0"/>
              </a:rPr>
              <a:t>nuire au développement d’un enfant</a:t>
            </a:r>
          </a:p>
        </p:txBody>
      </p:sp>
      <p:sp>
        <p:nvSpPr>
          <p:cNvPr id="6" name="ZoneTexte 5">
            <a:extLst>
              <a:ext uri="{FF2B5EF4-FFF2-40B4-BE49-F238E27FC236}">
                <a16:creationId xmlns:a16="http://schemas.microsoft.com/office/drawing/2014/main" id="{05FCAA15-597B-48AA-8336-7A9E49B36FF1}"/>
              </a:ext>
            </a:extLst>
          </p:cNvPr>
          <p:cNvSpPr txBox="1"/>
          <p:nvPr/>
        </p:nvSpPr>
        <p:spPr>
          <a:xfrm>
            <a:off x="1050422" y="2106704"/>
            <a:ext cx="9481930" cy="369332"/>
          </a:xfrm>
          <a:prstGeom prst="rect">
            <a:avLst/>
          </a:prstGeom>
          <a:noFill/>
        </p:spPr>
        <p:txBody>
          <a:bodyPr wrap="square" rtlCol="0">
            <a:spAutoFit/>
          </a:bodyPr>
          <a:lstStyle/>
          <a:p>
            <a:r>
              <a:rPr lang="fr-CA" b="1">
                <a:latin typeface="Raleway" panose="020B0003030101060003" pitchFamily="34" charset="0"/>
              </a:rPr>
              <a:t>Les changements entourant la séparation parentale</a:t>
            </a:r>
          </a:p>
        </p:txBody>
      </p:sp>
      <p:sp>
        <p:nvSpPr>
          <p:cNvPr id="7" name="ZoneTexte 6">
            <a:extLst>
              <a:ext uri="{FF2B5EF4-FFF2-40B4-BE49-F238E27FC236}">
                <a16:creationId xmlns:a16="http://schemas.microsoft.com/office/drawing/2014/main" id="{B3E2052B-64C9-400F-980D-160552E20870}"/>
              </a:ext>
            </a:extLst>
          </p:cNvPr>
          <p:cNvSpPr txBox="1"/>
          <p:nvPr/>
        </p:nvSpPr>
        <p:spPr>
          <a:xfrm>
            <a:off x="1037917" y="2637740"/>
            <a:ext cx="5583777" cy="1815882"/>
          </a:xfrm>
          <a:prstGeom prst="rect">
            <a:avLst/>
          </a:prstGeom>
          <a:noFill/>
        </p:spPr>
        <p:txBody>
          <a:bodyPr wrap="square" rtlCol="0">
            <a:spAutoFit/>
          </a:bodyPr>
          <a:lstStyle/>
          <a:p>
            <a:r>
              <a:rPr lang="fr-CA" sz="1600">
                <a:latin typeface="Raleway" panose="020B0003030101060003" pitchFamily="34" charset="0"/>
              </a:rPr>
              <a:t>Les enfants de la maternelle qui ont vécu une rupture d’union parentale sont plus susceptibles d’être vulnérables dans au moins un domaine de développement que ceux qui n’en ont pas vécu une. Rappelons toutefois que la séparation des parents </a:t>
            </a:r>
            <a:br>
              <a:rPr lang="fr-CA" sz="1600">
                <a:latin typeface="Raleway" panose="020B0003030101060003" pitchFamily="34" charset="0"/>
              </a:rPr>
            </a:br>
            <a:r>
              <a:rPr lang="fr-CA" sz="1600">
                <a:latin typeface="Raleway" panose="020B0003030101060003" pitchFamily="34" charset="0"/>
              </a:rPr>
              <a:t>peut entrainer des effets positifs pour l’enfant </a:t>
            </a:r>
            <a:br>
              <a:rPr lang="fr-CA" sz="1600">
                <a:latin typeface="Raleway" panose="020B0003030101060003" pitchFamily="34" charset="0"/>
              </a:rPr>
            </a:br>
            <a:r>
              <a:rPr lang="fr-CA" sz="1600">
                <a:latin typeface="Raleway" panose="020B0003030101060003" pitchFamily="34" charset="0"/>
              </a:rPr>
              <a:t>si cela l’éloigne d’un environnement dysfonctionnel.</a:t>
            </a:r>
          </a:p>
        </p:txBody>
      </p:sp>
      <p:grpSp>
        <p:nvGrpSpPr>
          <p:cNvPr id="8" name="Group 7">
            <a:extLst>
              <a:ext uri="{FF2B5EF4-FFF2-40B4-BE49-F238E27FC236}">
                <a16:creationId xmlns:a16="http://schemas.microsoft.com/office/drawing/2014/main" id="{D63F6D8C-2732-D74F-A35C-F7DC7F4F507D}"/>
              </a:ext>
            </a:extLst>
          </p:cNvPr>
          <p:cNvGrpSpPr/>
          <p:nvPr/>
        </p:nvGrpSpPr>
        <p:grpSpPr>
          <a:xfrm>
            <a:off x="1145825" y="6046693"/>
            <a:ext cx="10110096" cy="484954"/>
            <a:chOff x="1145825" y="6046693"/>
            <a:chExt cx="10110096" cy="484954"/>
          </a:xfrm>
        </p:grpSpPr>
        <p:pic>
          <p:nvPicPr>
            <p:cNvPr id="11" name="Picture 10" descr="A black and white sign&#10;&#10;Description automatically generated with low confidence">
              <a:extLst>
                <a:ext uri="{FF2B5EF4-FFF2-40B4-BE49-F238E27FC236}">
                  <a16:creationId xmlns:a16="http://schemas.microsoft.com/office/drawing/2014/main" id="{9F09BD0A-6EF1-0C40-95FF-E4C3B45EB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2" name="TextBox 11">
              <a:extLst>
                <a:ext uri="{FF2B5EF4-FFF2-40B4-BE49-F238E27FC236}">
                  <a16:creationId xmlns:a16="http://schemas.microsoft.com/office/drawing/2014/main" id="{315F62BD-6FB8-C74C-97F0-15516E15DA3B}"/>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pic>
        <p:nvPicPr>
          <p:cNvPr id="16" name="Picture 15" descr="Logo&#10;&#10;Description automatically generated">
            <a:extLst>
              <a:ext uri="{FF2B5EF4-FFF2-40B4-BE49-F238E27FC236}">
                <a16:creationId xmlns:a16="http://schemas.microsoft.com/office/drawing/2014/main" id="{16C8D9C4-7C53-0E42-834F-5FF094660135}"/>
              </a:ext>
            </a:extLst>
          </p:cNvPr>
          <p:cNvPicPr>
            <a:picLocks noChangeAspect="1"/>
          </p:cNvPicPr>
          <p:nvPr/>
        </p:nvPicPr>
        <p:blipFill rotWithShape="1">
          <a:blip r:embed="rId3">
            <a:alphaModFix amt="49000"/>
            <a:extLst>
              <a:ext uri="{28A0092B-C50C-407E-A947-70E740481C1C}">
                <a14:useLocalDpi xmlns:a14="http://schemas.microsoft.com/office/drawing/2010/main" val="0"/>
              </a:ext>
            </a:extLst>
          </a:blip>
          <a:srcRect l="49973" t="8680" r="27019" b="10130"/>
          <a:stretch/>
        </p:blipFill>
        <p:spPr>
          <a:xfrm rot="5096932">
            <a:off x="7687821" y="1575532"/>
            <a:ext cx="2677583" cy="6579987"/>
          </a:xfrm>
          <a:prstGeom prst="rect">
            <a:avLst/>
          </a:prstGeom>
        </p:spPr>
      </p:pic>
      <p:sp>
        <p:nvSpPr>
          <p:cNvPr id="17" name="TextBox 16">
            <a:extLst>
              <a:ext uri="{FF2B5EF4-FFF2-40B4-BE49-F238E27FC236}">
                <a16:creationId xmlns:a16="http://schemas.microsoft.com/office/drawing/2014/main" id="{D96B41EF-4F78-2E43-9C29-F5A1E9D23EAA}"/>
              </a:ext>
            </a:extLst>
          </p:cNvPr>
          <p:cNvSpPr txBox="1"/>
          <p:nvPr/>
        </p:nvSpPr>
        <p:spPr>
          <a:xfrm>
            <a:off x="6882149" y="4398051"/>
            <a:ext cx="4559858" cy="1200329"/>
          </a:xfrm>
          <a:prstGeom prst="rect">
            <a:avLst/>
          </a:prstGeom>
          <a:noFill/>
        </p:spPr>
        <p:txBody>
          <a:bodyPr wrap="square" rtlCol="0">
            <a:spAutoFit/>
          </a:bodyPr>
          <a:lstStyle/>
          <a:p>
            <a:r>
              <a:rPr lang="fr-CA" b="1">
                <a:latin typeface="Raleway" pitchFamily="2" charset="77"/>
              </a:rPr>
              <a:t>Au Québec, en 2017, </a:t>
            </a:r>
            <a:r>
              <a:rPr lang="fr-CA" b="1">
                <a:solidFill>
                  <a:srgbClr val="E44F33"/>
                </a:solidFill>
                <a:latin typeface="Raleway" pitchFamily="2" charset="77"/>
              </a:rPr>
              <a:t>17,5 % des enfants</a:t>
            </a:r>
            <a:r>
              <a:rPr lang="fr-CA" b="1">
                <a:latin typeface="Raleway" pitchFamily="2" charset="77"/>
              </a:rPr>
              <a:t> de la maternelle avaient connu </a:t>
            </a:r>
            <a:br>
              <a:rPr lang="fr-CA" b="1">
                <a:latin typeface="Raleway" pitchFamily="2" charset="77"/>
              </a:rPr>
            </a:br>
            <a:r>
              <a:rPr lang="fr-CA" b="1">
                <a:latin typeface="Raleway" pitchFamily="2" charset="77"/>
              </a:rPr>
              <a:t>la séparation de leurs parents.</a:t>
            </a:r>
            <a:endParaRPr lang="fr-CA">
              <a:latin typeface="Raleway" pitchFamily="2" charset="77"/>
            </a:endParaRPr>
          </a:p>
          <a:p>
            <a:endParaRPr lang="fr-CA"/>
          </a:p>
        </p:txBody>
      </p:sp>
      <p:pic>
        <p:nvPicPr>
          <p:cNvPr id="3" name="Picture 2">
            <a:extLst>
              <a:ext uri="{FF2B5EF4-FFF2-40B4-BE49-F238E27FC236}">
                <a16:creationId xmlns:a16="http://schemas.microsoft.com/office/drawing/2014/main" id="{F1CB14D9-17AC-6A4A-80F7-E33F7FC33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7545" y="244283"/>
            <a:ext cx="4378137" cy="4425113"/>
          </a:xfrm>
          <a:prstGeom prst="rect">
            <a:avLst/>
          </a:prstGeom>
        </p:spPr>
      </p:pic>
    </p:spTree>
    <p:extLst>
      <p:ext uri="{BB962C8B-B14F-4D97-AF65-F5344CB8AC3E}">
        <p14:creationId xmlns:p14="http://schemas.microsoft.com/office/powerpoint/2010/main" val="1036415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D6E8">
            <a:alpha val="29754"/>
          </a:srgbClr>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7604D72-3080-4A70-BBEF-A22C20AD99A5}"/>
              </a:ext>
            </a:extLst>
          </p:cNvPr>
          <p:cNvSpPr txBox="1"/>
          <p:nvPr/>
        </p:nvSpPr>
        <p:spPr>
          <a:xfrm>
            <a:off x="1057957" y="1013494"/>
            <a:ext cx="5608211" cy="369332"/>
          </a:xfrm>
          <a:prstGeom prst="rect">
            <a:avLst/>
          </a:prstGeom>
          <a:noFill/>
        </p:spPr>
        <p:txBody>
          <a:bodyPr wrap="square" rtlCol="0">
            <a:spAutoFit/>
          </a:bodyPr>
          <a:lstStyle/>
          <a:p>
            <a:r>
              <a:rPr lang="fr-CA" b="1">
                <a:latin typeface="Raleway" panose="020B0003030101060003" pitchFamily="34" charset="0"/>
              </a:rPr>
              <a:t>Les déménagements</a:t>
            </a:r>
          </a:p>
        </p:txBody>
      </p:sp>
      <p:grpSp>
        <p:nvGrpSpPr>
          <p:cNvPr id="7" name="Group 6">
            <a:extLst>
              <a:ext uri="{FF2B5EF4-FFF2-40B4-BE49-F238E27FC236}">
                <a16:creationId xmlns:a16="http://schemas.microsoft.com/office/drawing/2014/main" id="{C7C0E1B8-FA98-CC4D-821A-E8E35628680A}"/>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67FF271D-C192-C345-B522-DFA3DD925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FB7BBA68-0BD3-F343-8349-D483D602E99C}"/>
                </a:ext>
              </a:extLst>
            </p:cNvPr>
            <p:cNvSpPr txBox="1"/>
            <p:nvPr/>
          </p:nvSpPr>
          <p:spPr>
            <a:xfrm>
              <a:off x="9473061" y="6316203"/>
              <a:ext cx="1782860" cy="215444"/>
            </a:xfrm>
            <a:prstGeom prst="rect">
              <a:avLst/>
            </a:prstGeom>
            <a:noFill/>
          </p:spPr>
          <p:txBody>
            <a:bodyPr wrap="none" rtlCol="0">
              <a:spAutoFit/>
            </a:bodyPr>
            <a:lstStyle/>
            <a:p>
              <a:r>
                <a:rPr lang="fr-CA" sz="800"/>
                <a:t>© Fondation Lucie et André Chagnon</a:t>
              </a:r>
            </a:p>
          </p:txBody>
        </p:sp>
      </p:grpSp>
      <p:pic>
        <p:nvPicPr>
          <p:cNvPr id="14" name="Picture 13" descr="A picture containing doorway&#10;&#10;Description automatically generated">
            <a:extLst>
              <a:ext uri="{FF2B5EF4-FFF2-40B4-BE49-F238E27FC236}">
                <a16:creationId xmlns:a16="http://schemas.microsoft.com/office/drawing/2014/main" id="{839B043C-313C-BB42-BE07-6AB757516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19644">
            <a:off x="8994364" y="-3387541"/>
            <a:ext cx="2555123" cy="10137818"/>
          </a:xfrm>
          <a:prstGeom prst="rect">
            <a:avLst/>
          </a:prstGeom>
        </p:spPr>
      </p:pic>
      <p:sp>
        <p:nvSpPr>
          <p:cNvPr id="15" name="TextBox 14">
            <a:extLst>
              <a:ext uri="{FF2B5EF4-FFF2-40B4-BE49-F238E27FC236}">
                <a16:creationId xmlns:a16="http://schemas.microsoft.com/office/drawing/2014/main" id="{DFFDAF18-3ED0-E04E-99F1-001EF965D9A4}"/>
              </a:ext>
            </a:extLst>
          </p:cNvPr>
          <p:cNvSpPr txBox="1"/>
          <p:nvPr/>
        </p:nvSpPr>
        <p:spPr>
          <a:xfrm>
            <a:off x="6864224" y="920719"/>
            <a:ext cx="4699592" cy="1754326"/>
          </a:xfrm>
          <a:prstGeom prst="rect">
            <a:avLst/>
          </a:prstGeom>
          <a:noFill/>
        </p:spPr>
        <p:txBody>
          <a:bodyPr wrap="square" rtlCol="0">
            <a:spAutoFit/>
          </a:bodyPr>
          <a:lstStyle/>
          <a:p>
            <a:r>
              <a:rPr lang="fr-CA" b="1">
                <a:latin typeface="Raleway" pitchFamily="2" charset="77"/>
              </a:rPr>
              <a:t>Au Québec, en 2017, </a:t>
            </a:r>
            <a:r>
              <a:rPr lang="fr-CA" b="1">
                <a:solidFill>
                  <a:srgbClr val="E44F33"/>
                </a:solidFill>
                <a:latin typeface="Raleway" pitchFamily="2" charset="77"/>
              </a:rPr>
              <a:t>44 % </a:t>
            </a:r>
            <a:r>
              <a:rPr lang="fr-CA" b="1">
                <a:solidFill>
                  <a:schemeClr val="tx1">
                    <a:lumMod val="95000"/>
                    <a:lumOff val="5000"/>
                  </a:schemeClr>
                </a:solidFill>
                <a:latin typeface="Raleway" pitchFamily="2" charset="77"/>
              </a:rPr>
              <a:t>des enfants </a:t>
            </a:r>
            <a:br>
              <a:rPr lang="fr-CA" b="1">
                <a:solidFill>
                  <a:schemeClr val="tx1">
                    <a:lumMod val="95000"/>
                    <a:lumOff val="5000"/>
                  </a:schemeClr>
                </a:solidFill>
                <a:latin typeface="Raleway" pitchFamily="2" charset="77"/>
              </a:rPr>
            </a:br>
            <a:r>
              <a:rPr lang="fr-CA" b="1">
                <a:solidFill>
                  <a:schemeClr val="tx1">
                    <a:lumMod val="95000"/>
                    <a:lumOff val="5000"/>
                  </a:schemeClr>
                </a:solidFill>
                <a:latin typeface="Raleway" pitchFamily="2" charset="77"/>
              </a:rPr>
              <a:t>de la maternelle avaient v</a:t>
            </a:r>
            <a:r>
              <a:rPr lang="fr-CA" b="1">
                <a:latin typeface="Raleway" pitchFamily="2" charset="77"/>
              </a:rPr>
              <a:t>écu </a:t>
            </a:r>
            <a:r>
              <a:rPr lang="fr-CA" b="1">
                <a:solidFill>
                  <a:srgbClr val="E44F33"/>
                </a:solidFill>
                <a:latin typeface="Raleway" pitchFamily="2" charset="77"/>
              </a:rPr>
              <a:t>au moins 1 déménagement </a:t>
            </a:r>
            <a:r>
              <a:rPr lang="fr-CA" b="1">
                <a:solidFill>
                  <a:schemeClr val="tx1">
                    <a:lumMod val="95000"/>
                    <a:lumOff val="5000"/>
                  </a:schemeClr>
                </a:solidFill>
                <a:latin typeface="Raleway" pitchFamily="2" charset="77"/>
              </a:rPr>
              <a:t>avant l’âge de 5 ans. </a:t>
            </a:r>
            <a:br>
              <a:rPr lang="fr-CA" b="1">
                <a:solidFill>
                  <a:schemeClr val="tx1">
                    <a:lumMod val="95000"/>
                    <a:lumOff val="5000"/>
                  </a:schemeClr>
                </a:solidFill>
                <a:latin typeface="Raleway" pitchFamily="2" charset="77"/>
              </a:rPr>
            </a:br>
            <a:r>
              <a:rPr lang="fr-CA" b="1">
                <a:solidFill>
                  <a:schemeClr val="tx1">
                    <a:lumMod val="95000"/>
                    <a:lumOff val="5000"/>
                  </a:schemeClr>
                </a:solidFill>
                <a:latin typeface="Raleway" pitchFamily="2" charset="77"/>
              </a:rPr>
              <a:t>Le revenu familial est associé à la </a:t>
            </a:r>
            <a:r>
              <a:rPr lang="fr-CA" b="1">
                <a:latin typeface="Raleway" pitchFamily="2" charset="77"/>
              </a:rPr>
              <a:t>fréquence des déménagements.</a:t>
            </a:r>
            <a:endParaRPr lang="fr-CA">
              <a:latin typeface="Raleway" pitchFamily="2" charset="77"/>
            </a:endParaRPr>
          </a:p>
          <a:p>
            <a:endParaRPr lang="fr-CA"/>
          </a:p>
        </p:txBody>
      </p:sp>
      <p:grpSp>
        <p:nvGrpSpPr>
          <p:cNvPr id="46" name="Group 45">
            <a:extLst>
              <a:ext uri="{FF2B5EF4-FFF2-40B4-BE49-F238E27FC236}">
                <a16:creationId xmlns:a16="http://schemas.microsoft.com/office/drawing/2014/main" id="{C721CEC5-A17D-E541-BDE3-965CCDEB7559}"/>
              </a:ext>
            </a:extLst>
          </p:cNvPr>
          <p:cNvGrpSpPr/>
          <p:nvPr/>
        </p:nvGrpSpPr>
        <p:grpSpPr>
          <a:xfrm>
            <a:off x="6864224" y="2926959"/>
            <a:ext cx="4278710" cy="2836707"/>
            <a:chOff x="6864224" y="1089025"/>
            <a:chExt cx="4278710" cy="2836707"/>
          </a:xfrm>
        </p:grpSpPr>
        <p:sp>
          <p:nvSpPr>
            <p:cNvPr id="47" name="Rectangle 46">
              <a:extLst>
                <a:ext uri="{FF2B5EF4-FFF2-40B4-BE49-F238E27FC236}">
                  <a16:creationId xmlns:a16="http://schemas.microsoft.com/office/drawing/2014/main" id="{FE4913E3-A578-BA40-934B-CD78F43F49A1}"/>
                </a:ext>
              </a:extLst>
            </p:cNvPr>
            <p:cNvSpPr/>
            <p:nvPr/>
          </p:nvSpPr>
          <p:spPr>
            <a:xfrm>
              <a:off x="6864224" y="1089025"/>
              <a:ext cx="4278710" cy="2836707"/>
            </a:xfrm>
            <a:prstGeom prst="rect">
              <a:avLst/>
            </a:prstGeom>
            <a:solidFill>
              <a:srgbClr val="A09DBC">
                <a:alpha val="124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48" name="Group 47">
              <a:extLst>
                <a:ext uri="{FF2B5EF4-FFF2-40B4-BE49-F238E27FC236}">
                  <a16:creationId xmlns:a16="http://schemas.microsoft.com/office/drawing/2014/main" id="{E0259DE0-D9A8-484E-84F0-BBE0544D4E52}"/>
                </a:ext>
              </a:extLst>
            </p:cNvPr>
            <p:cNvGrpSpPr/>
            <p:nvPr/>
          </p:nvGrpSpPr>
          <p:grpSpPr>
            <a:xfrm>
              <a:off x="6864799" y="1227542"/>
              <a:ext cx="4179277" cy="2452225"/>
              <a:chOff x="6864799" y="1227542"/>
              <a:chExt cx="4179277" cy="2452225"/>
            </a:xfrm>
          </p:grpSpPr>
          <p:grpSp>
            <p:nvGrpSpPr>
              <p:cNvPr id="49" name="Group 48">
                <a:extLst>
                  <a:ext uri="{FF2B5EF4-FFF2-40B4-BE49-F238E27FC236}">
                    <a16:creationId xmlns:a16="http://schemas.microsoft.com/office/drawing/2014/main" id="{8B501A89-DB72-7240-B4D7-BA0A1992978A}"/>
                  </a:ext>
                </a:extLst>
              </p:cNvPr>
              <p:cNvGrpSpPr/>
              <p:nvPr/>
            </p:nvGrpSpPr>
            <p:grpSpPr>
              <a:xfrm>
                <a:off x="6864799" y="1227542"/>
                <a:ext cx="4041094" cy="2076181"/>
                <a:chOff x="6864799" y="1227542"/>
                <a:chExt cx="4041094" cy="2076181"/>
              </a:xfrm>
            </p:grpSpPr>
            <p:pic>
              <p:nvPicPr>
                <p:cNvPr id="56" name="Picture 55" descr="Logo&#10;&#10;Description automatically generated">
                  <a:extLst>
                    <a:ext uri="{FF2B5EF4-FFF2-40B4-BE49-F238E27FC236}">
                      <a16:creationId xmlns:a16="http://schemas.microsoft.com/office/drawing/2014/main" id="{80B1F45A-D245-4C4F-AAFA-03FE978D5E5B}"/>
                    </a:ext>
                  </a:extLst>
                </p:cNvPr>
                <p:cNvPicPr>
                  <a:picLocks noChangeAspect="1"/>
                </p:cNvPicPr>
                <p:nvPr/>
              </p:nvPicPr>
              <p:blipFill rotWithShape="1">
                <a:blip r:embed="rId5">
                  <a:extLst>
                    <a:ext uri="{28A0092B-C50C-407E-A947-70E740481C1C}">
                      <a14:useLocalDpi xmlns:a14="http://schemas.microsoft.com/office/drawing/2010/main" val="0"/>
                    </a:ext>
                  </a:extLst>
                </a:blip>
                <a:srcRect t="20231"/>
                <a:stretch/>
              </p:blipFill>
              <p:spPr>
                <a:xfrm>
                  <a:off x="6864799" y="1763200"/>
                  <a:ext cx="4019636" cy="1540523"/>
                </a:xfrm>
                <a:prstGeom prst="rect">
                  <a:avLst/>
                </a:prstGeom>
              </p:spPr>
            </p:pic>
            <p:sp>
              <p:nvSpPr>
                <p:cNvPr id="57" name="TextBox 56">
                  <a:extLst>
                    <a:ext uri="{FF2B5EF4-FFF2-40B4-BE49-F238E27FC236}">
                      <a16:creationId xmlns:a16="http://schemas.microsoft.com/office/drawing/2014/main" id="{2DA3A062-5CFC-C845-B031-EA1F4D0E0393}"/>
                    </a:ext>
                  </a:extLst>
                </p:cNvPr>
                <p:cNvSpPr txBox="1"/>
                <p:nvPr/>
              </p:nvSpPr>
              <p:spPr>
                <a:xfrm>
                  <a:off x="7153517" y="1227542"/>
                  <a:ext cx="3752376" cy="523220"/>
                </a:xfrm>
                <a:prstGeom prst="rect">
                  <a:avLst/>
                </a:prstGeom>
                <a:noFill/>
              </p:spPr>
              <p:txBody>
                <a:bodyPr wrap="square" rtlCol="0">
                  <a:spAutoFit/>
                </a:bodyPr>
                <a:lstStyle/>
                <a:p>
                  <a:pPr algn="ctr"/>
                  <a:r>
                    <a:rPr lang="fr-CA" sz="1400" b="1">
                      <a:solidFill>
                        <a:srgbClr val="7F7FA4"/>
                      </a:solidFill>
                      <a:latin typeface="Raleway" pitchFamily="2" charset="77"/>
                    </a:rPr>
                    <a:t>Fréquence des déménagements chez </a:t>
                  </a:r>
                  <a:br>
                    <a:rPr lang="fr-CA" sz="1400" b="1">
                      <a:solidFill>
                        <a:srgbClr val="7F7FA4"/>
                      </a:solidFill>
                      <a:latin typeface="Raleway" pitchFamily="2" charset="77"/>
                    </a:rPr>
                  </a:br>
                  <a:r>
                    <a:rPr lang="fr-CA" sz="1400" b="1">
                      <a:solidFill>
                        <a:srgbClr val="7F7FA4"/>
                      </a:solidFill>
                      <a:latin typeface="Raleway" pitchFamily="2" charset="77"/>
                    </a:rPr>
                    <a:t>les enfants de la maternelle, de 0 à 5 ans</a:t>
                  </a:r>
                  <a:endParaRPr lang="fr-CA" sz="1400">
                    <a:solidFill>
                      <a:srgbClr val="7F7FA4"/>
                    </a:solidFill>
                    <a:latin typeface="Raleway" pitchFamily="2" charset="77"/>
                  </a:endParaRPr>
                </a:p>
              </p:txBody>
            </p:sp>
            <p:sp>
              <p:nvSpPr>
                <p:cNvPr id="58" name="TextBox 57">
                  <a:extLst>
                    <a:ext uri="{FF2B5EF4-FFF2-40B4-BE49-F238E27FC236}">
                      <a16:creationId xmlns:a16="http://schemas.microsoft.com/office/drawing/2014/main" id="{F2AFA172-5E1F-7041-AA52-7562511A9285}"/>
                    </a:ext>
                  </a:extLst>
                </p:cNvPr>
                <p:cNvSpPr txBox="1"/>
                <p:nvPr/>
              </p:nvSpPr>
              <p:spPr>
                <a:xfrm>
                  <a:off x="7444564" y="2989339"/>
                  <a:ext cx="821088" cy="246221"/>
                </a:xfrm>
                <a:prstGeom prst="rect">
                  <a:avLst/>
                </a:prstGeom>
                <a:noFill/>
              </p:spPr>
              <p:txBody>
                <a:bodyPr wrap="square" rtlCol="0">
                  <a:spAutoFit/>
                </a:bodyPr>
                <a:lstStyle/>
                <a:p>
                  <a:pPr algn="ctr"/>
                  <a:r>
                    <a:rPr lang="en-CA" sz="1000" b="1">
                      <a:solidFill>
                        <a:srgbClr val="7F7FA4"/>
                      </a:solidFill>
                      <a:latin typeface="Raleway" pitchFamily="2" charset="77"/>
                    </a:rPr>
                    <a:t>0</a:t>
                  </a:r>
                </a:p>
              </p:txBody>
            </p:sp>
            <p:sp>
              <p:nvSpPr>
                <p:cNvPr id="59" name="TextBox 58">
                  <a:extLst>
                    <a:ext uri="{FF2B5EF4-FFF2-40B4-BE49-F238E27FC236}">
                      <a16:creationId xmlns:a16="http://schemas.microsoft.com/office/drawing/2014/main" id="{271EE859-793D-8945-97C1-C3CAB6E65DF9}"/>
                    </a:ext>
                  </a:extLst>
                </p:cNvPr>
                <p:cNvSpPr txBox="1"/>
                <p:nvPr/>
              </p:nvSpPr>
              <p:spPr>
                <a:xfrm>
                  <a:off x="7382936" y="2085716"/>
                  <a:ext cx="627838" cy="307777"/>
                </a:xfrm>
                <a:prstGeom prst="rect">
                  <a:avLst/>
                </a:prstGeom>
                <a:noFill/>
              </p:spPr>
              <p:txBody>
                <a:bodyPr wrap="square" rtlCol="0">
                  <a:spAutoFit/>
                </a:bodyPr>
                <a:lstStyle/>
                <a:p>
                  <a:pPr algn="ctr"/>
                  <a:r>
                    <a:rPr lang="en-CA" sz="1400" b="1">
                      <a:solidFill>
                        <a:srgbClr val="A09DBC"/>
                      </a:solidFill>
                      <a:latin typeface="Raleway" pitchFamily="2" charset="77"/>
                    </a:rPr>
                    <a:t>34</a:t>
                  </a:r>
                  <a:r>
                    <a:rPr lang="en-CA" sz="1400" b="1" spc="-300">
                      <a:solidFill>
                        <a:srgbClr val="A09DBC"/>
                      </a:solidFill>
                      <a:latin typeface="Raleway" pitchFamily="2" charset="77"/>
                    </a:rPr>
                    <a:t> </a:t>
                  </a:r>
                  <a:r>
                    <a:rPr lang="en-CA" sz="1400" b="1">
                      <a:solidFill>
                        <a:srgbClr val="A09DBC"/>
                      </a:solidFill>
                      <a:latin typeface="Raleway" pitchFamily="2" charset="77"/>
                    </a:rPr>
                    <a:t>%</a:t>
                  </a:r>
                </a:p>
              </p:txBody>
            </p:sp>
            <p:sp>
              <p:nvSpPr>
                <p:cNvPr id="60" name="TextBox 59">
                  <a:extLst>
                    <a:ext uri="{FF2B5EF4-FFF2-40B4-BE49-F238E27FC236}">
                      <a16:creationId xmlns:a16="http://schemas.microsoft.com/office/drawing/2014/main" id="{82568D15-FA81-E54C-B749-9917C7D22155}"/>
                    </a:ext>
                  </a:extLst>
                </p:cNvPr>
                <p:cNvSpPr txBox="1"/>
                <p:nvPr/>
              </p:nvSpPr>
              <p:spPr>
                <a:xfrm>
                  <a:off x="7659225" y="1846232"/>
                  <a:ext cx="844063" cy="307777"/>
                </a:xfrm>
                <a:prstGeom prst="rect">
                  <a:avLst/>
                </a:prstGeom>
                <a:noFill/>
              </p:spPr>
              <p:txBody>
                <a:bodyPr wrap="square" rtlCol="0">
                  <a:spAutoFit/>
                </a:bodyPr>
                <a:lstStyle/>
                <a:p>
                  <a:pPr algn="ctr"/>
                  <a:r>
                    <a:rPr lang="en-CA" sz="1400" b="1">
                      <a:solidFill>
                        <a:srgbClr val="E44F33"/>
                      </a:solidFill>
                      <a:latin typeface="Raleway" pitchFamily="2" charset="77"/>
                    </a:rPr>
                    <a:t>64</a:t>
                  </a:r>
                  <a:r>
                    <a:rPr lang="en-CA" sz="1400" b="1" spc="-300">
                      <a:solidFill>
                        <a:srgbClr val="E44F33"/>
                      </a:solidFill>
                      <a:latin typeface="Raleway" pitchFamily="2" charset="77"/>
                    </a:rPr>
                    <a:t> </a:t>
                  </a:r>
                  <a:r>
                    <a:rPr lang="en-CA" sz="1400" b="1">
                      <a:solidFill>
                        <a:srgbClr val="E44F33"/>
                      </a:solidFill>
                      <a:latin typeface="Raleway" pitchFamily="2" charset="77"/>
                    </a:rPr>
                    <a:t>%</a:t>
                  </a:r>
                </a:p>
              </p:txBody>
            </p:sp>
            <p:sp>
              <p:nvSpPr>
                <p:cNvPr id="61" name="TextBox 60">
                  <a:extLst>
                    <a:ext uri="{FF2B5EF4-FFF2-40B4-BE49-F238E27FC236}">
                      <a16:creationId xmlns:a16="http://schemas.microsoft.com/office/drawing/2014/main" id="{C9756BFE-8D45-D548-9A95-8DB0B8DE657D}"/>
                    </a:ext>
                  </a:extLst>
                </p:cNvPr>
                <p:cNvSpPr txBox="1"/>
                <p:nvPr/>
              </p:nvSpPr>
              <p:spPr>
                <a:xfrm>
                  <a:off x="8455350" y="2120280"/>
                  <a:ext cx="627839" cy="307777"/>
                </a:xfrm>
                <a:prstGeom prst="rect">
                  <a:avLst/>
                </a:prstGeom>
                <a:noFill/>
              </p:spPr>
              <p:txBody>
                <a:bodyPr wrap="square" rtlCol="0">
                  <a:spAutoFit/>
                </a:bodyPr>
                <a:lstStyle/>
                <a:p>
                  <a:pPr algn="ctr"/>
                  <a:r>
                    <a:rPr lang="en-CA" sz="1400" b="1">
                      <a:solidFill>
                        <a:srgbClr val="A09DBC"/>
                      </a:solidFill>
                      <a:latin typeface="Raleway" pitchFamily="2" charset="77"/>
                    </a:rPr>
                    <a:t>32</a:t>
                  </a:r>
                  <a:r>
                    <a:rPr lang="en-CA" sz="1400" b="1" spc="-300">
                      <a:solidFill>
                        <a:srgbClr val="A09DBC"/>
                      </a:solidFill>
                      <a:latin typeface="Raleway" pitchFamily="2" charset="77"/>
                    </a:rPr>
                    <a:t> </a:t>
                  </a:r>
                  <a:r>
                    <a:rPr lang="en-CA" sz="1400" b="1">
                      <a:solidFill>
                        <a:srgbClr val="A09DBC"/>
                      </a:solidFill>
                      <a:latin typeface="Raleway" pitchFamily="2" charset="77"/>
                    </a:rPr>
                    <a:t>%</a:t>
                  </a:r>
                </a:p>
              </p:txBody>
            </p:sp>
            <p:sp>
              <p:nvSpPr>
                <p:cNvPr id="62" name="TextBox 61">
                  <a:extLst>
                    <a:ext uri="{FF2B5EF4-FFF2-40B4-BE49-F238E27FC236}">
                      <a16:creationId xmlns:a16="http://schemas.microsoft.com/office/drawing/2014/main" id="{7966C37A-9603-784E-B956-B28B8B2B335F}"/>
                    </a:ext>
                  </a:extLst>
                </p:cNvPr>
                <p:cNvSpPr txBox="1"/>
                <p:nvPr/>
              </p:nvSpPr>
              <p:spPr>
                <a:xfrm>
                  <a:off x="8754571" y="2214808"/>
                  <a:ext cx="844063" cy="307777"/>
                </a:xfrm>
                <a:prstGeom prst="rect">
                  <a:avLst/>
                </a:prstGeom>
                <a:noFill/>
              </p:spPr>
              <p:txBody>
                <a:bodyPr wrap="square" rtlCol="0">
                  <a:spAutoFit/>
                </a:bodyPr>
                <a:lstStyle/>
                <a:p>
                  <a:pPr algn="ctr"/>
                  <a:r>
                    <a:rPr lang="en-CA" sz="1400" b="1">
                      <a:solidFill>
                        <a:srgbClr val="E44F33"/>
                      </a:solidFill>
                      <a:latin typeface="Raleway" pitchFamily="2" charset="77"/>
                    </a:rPr>
                    <a:t>24</a:t>
                  </a:r>
                  <a:r>
                    <a:rPr lang="en-CA" sz="1400" b="1" spc="-300">
                      <a:solidFill>
                        <a:srgbClr val="E44F33"/>
                      </a:solidFill>
                      <a:latin typeface="Raleway" pitchFamily="2" charset="77"/>
                    </a:rPr>
                    <a:t> </a:t>
                  </a:r>
                  <a:r>
                    <a:rPr lang="en-CA" sz="1400" b="1">
                      <a:solidFill>
                        <a:srgbClr val="E44F33"/>
                      </a:solidFill>
                      <a:latin typeface="Raleway" pitchFamily="2" charset="77"/>
                    </a:rPr>
                    <a:t>%</a:t>
                  </a:r>
                </a:p>
              </p:txBody>
            </p:sp>
            <p:sp>
              <p:nvSpPr>
                <p:cNvPr id="63" name="TextBox 62">
                  <a:extLst>
                    <a:ext uri="{FF2B5EF4-FFF2-40B4-BE49-F238E27FC236}">
                      <a16:creationId xmlns:a16="http://schemas.microsoft.com/office/drawing/2014/main" id="{3FEFC824-DF76-C04E-8ACA-2C285D7FE109}"/>
                    </a:ext>
                  </a:extLst>
                </p:cNvPr>
                <p:cNvSpPr txBox="1"/>
                <p:nvPr/>
              </p:nvSpPr>
              <p:spPr>
                <a:xfrm>
                  <a:off x="9627603" y="2072087"/>
                  <a:ext cx="549447" cy="307777"/>
                </a:xfrm>
                <a:prstGeom prst="rect">
                  <a:avLst/>
                </a:prstGeom>
                <a:noFill/>
              </p:spPr>
              <p:txBody>
                <a:bodyPr wrap="square" rtlCol="0">
                  <a:spAutoFit/>
                </a:bodyPr>
                <a:lstStyle/>
                <a:p>
                  <a:pPr algn="ctr"/>
                  <a:r>
                    <a:rPr lang="en-CA" sz="1400" b="1">
                      <a:solidFill>
                        <a:srgbClr val="A09DBC"/>
                      </a:solidFill>
                      <a:latin typeface="Raleway" pitchFamily="2" charset="77"/>
                    </a:rPr>
                    <a:t>34</a:t>
                  </a:r>
                  <a:r>
                    <a:rPr lang="en-CA" sz="1400" b="1" spc="-300">
                      <a:solidFill>
                        <a:srgbClr val="A09DBC"/>
                      </a:solidFill>
                      <a:latin typeface="Raleway" pitchFamily="2" charset="77"/>
                    </a:rPr>
                    <a:t> </a:t>
                  </a:r>
                  <a:r>
                    <a:rPr lang="en-CA" sz="1400" b="1">
                      <a:solidFill>
                        <a:srgbClr val="A09DBC"/>
                      </a:solidFill>
                      <a:latin typeface="Raleway" pitchFamily="2" charset="77"/>
                    </a:rPr>
                    <a:t>%</a:t>
                  </a:r>
                </a:p>
              </p:txBody>
            </p:sp>
            <p:sp>
              <p:nvSpPr>
                <p:cNvPr id="64" name="TextBox 63">
                  <a:extLst>
                    <a:ext uri="{FF2B5EF4-FFF2-40B4-BE49-F238E27FC236}">
                      <a16:creationId xmlns:a16="http://schemas.microsoft.com/office/drawing/2014/main" id="{3D045194-0447-844B-91C2-485B8E16FA2B}"/>
                    </a:ext>
                  </a:extLst>
                </p:cNvPr>
                <p:cNvSpPr txBox="1"/>
                <p:nvPr/>
              </p:nvSpPr>
              <p:spPr>
                <a:xfrm>
                  <a:off x="9991554" y="2417645"/>
                  <a:ext cx="560742" cy="307777"/>
                </a:xfrm>
                <a:prstGeom prst="rect">
                  <a:avLst/>
                </a:prstGeom>
                <a:noFill/>
              </p:spPr>
              <p:txBody>
                <a:bodyPr wrap="square" rtlCol="0">
                  <a:spAutoFit/>
                </a:bodyPr>
                <a:lstStyle/>
                <a:p>
                  <a:pPr algn="ctr"/>
                  <a:r>
                    <a:rPr lang="en-CA" sz="1400" b="1">
                      <a:solidFill>
                        <a:srgbClr val="E44F33"/>
                      </a:solidFill>
                      <a:latin typeface="Raleway" pitchFamily="2" charset="77"/>
                    </a:rPr>
                    <a:t>12</a:t>
                  </a:r>
                  <a:r>
                    <a:rPr lang="en-CA" sz="1400" b="1" spc="-300">
                      <a:solidFill>
                        <a:srgbClr val="E44F33"/>
                      </a:solidFill>
                      <a:latin typeface="Raleway" pitchFamily="2" charset="77"/>
                    </a:rPr>
                    <a:t> </a:t>
                  </a:r>
                  <a:r>
                    <a:rPr lang="en-CA" sz="1400" b="1">
                      <a:solidFill>
                        <a:srgbClr val="E44F33"/>
                      </a:solidFill>
                      <a:latin typeface="Raleway" pitchFamily="2" charset="77"/>
                    </a:rPr>
                    <a:t>%</a:t>
                  </a:r>
                </a:p>
              </p:txBody>
            </p:sp>
            <p:sp>
              <p:nvSpPr>
                <p:cNvPr id="65" name="TextBox 64">
                  <a:extLst>
                    <a:ext uri="{FF2B5EF4-FFF2-40B4-BE49-F238E27FC236}">
                      <a16:creationId xmlns:a16="http://schemas.microsoft.com/office/drawing/2014/main" id="{2E2EF14F-6B4F-E94D-97BC-71CB8EF66DA6}"/>
                    </a:ext>
                  </a:extLst>
                </p:cNvPr>
                <p:cNvSpPr txBox="1"/>
                <p:nvPr/>
              </p:nvSpPr>
              <p:spPr>
                <a:xfrm>
                  <a:off x="8537367" y="2989339"/>
                  <a:ext cx="821088" cy="246221"/>
                </a:xfrm>
                <a:prstGeom prst="rect">
                  <a:avLst/>
                </a:prstGeom>
                <a:noFill/>
              </p:spPr>
              <p:txBody>
                <a:bodyPr wrap="square" rtlCol="0">
                  <a:spAutoFit/>
                </a:bodyPr>
                <a:lstStyle/>
                <a:p>
                  <a:pPr algn="ctr"/>
                  <a:r>
                    <a:rPr lang="en-CA" sz="1000" b="1">
                      <a:solidFill>
                        <a:srgbClr val="7F7FA4"/>
                      </a:solidFill>
                      <a:latin typeface="Raleway" pitchFamily="2" charset="77"/>
                    </a:rPr>
                    <a:t>1</a:t>
                  </a:r>
                </a:p>
              </p:txBody>
            </p:sp>
            <p:sp>
              <p:nvSpPr>
                <p:cNvPr id="66" name="TextBox 65">
                  <a:extLst>
                    <a:ext uri="{FF2B5EF4-FFF2-40B4-BE49-F238E27FC236}">
                      <a16:creationId xmlns:a16="http://schemas.microsoft.com/office/drawing/2014/main" id="{F831D56C-3351-1141-B68E-6690C4DF69E0}"/>
                    </a:ext>
                  </a:extLst>
                </p:cNvPr>
                <p:cNvSpPr txBox="1"/>
                <p:nvPr/>
              </p:nvSpPr>
              <p:spPr>
                <a:xfrm>
                  <a:off x="9649823" y="2989339"/>
                  <a:ext cx="821088" cy="246221"/>
                </a:xfrm>
                <a:prstGeom prst="rect">
                  <a:avLst/>
                </a:prstGeom>
                <a:noFill/>
              </p:spPr>
              <p:txBody>
                <a:bodyPr wrap="square" rtlCol="0">
                  <a:spAutoFit/>
                </a:bodyPr>
                <a:lstStyle/>
                <a:p>
                  <a:pPr algn="ctr"/>
                  <a:r>
                    <a:rPr lang="en-CA" sz="1000" b="1">
                      <a:solidFill>
                        <a:srgbClr val="7F7FA4"/>
                      </a:solidFill>
                      <a:latin typeface="Raleway" pitchFamily="2" charset="77"/>
                    </a:rPr>
                    <a:t>2 </a:t>
                  </a:r>
                  <a:r>
                    <a:rPr lang="en-CA" sz="1000" b="1" err="1">
                      <a:solidFill>
                        <a:srgbClr val="7F7FA4"/>
                      </a:solidFill>
                      <a:latin typeface="Raleway" pitchFamily="2" charset="77"/>
                    </a:rPr>
                    <a:t>ou</a:t>
                  </a:r>
                  <a:r>
                    <a:rPr lang="en-CA" sz="1000" b="1">
                      <a:solidFill>
                        <a:srgbClr val="7F7FA4"/>
                      </a:solidFill>
                      <a:latin typeface="Raleway" pitchFamily="2" charset="77"/>
                    </a:rPr>
                    <a:t> +</a:t>
                  </a:r>
                </a:p>
              </p:txBody>
            </p:sp>
          </p:grpSp>
          <p:grpSp>
            <p:nvGrpSpPr>
              <p:cNvPr id="50" name="Group 49">
                <a:extLst>
                  <a:ext uri="{FF2B5EF4-FFF2-40B4-BE49-F238E27FC236}">
                    <a16:creationId xmlns:a16="http://schemas.microsoft.com/office/drawing/2014/main" id="{BD566D82-E26D-C547-8A32-0066F85A4D62}"/>
                  </a:ext>
                </a:extLst>
              </p:cNvPr>
              <p:cNvGrpSpPr/>
              <p:nvPr/>
            </p:nvGrpSpPr>
            <p:grpSpPr>
              <a:xfrm>
                <a:off x="7261316" y="3233664"/>
                <a:ext cx="3620866" cy="215444"/>
                <a:chOff x="7261316" y="3233664"/>
                <a:chExt cx="3620866" cy="215444"/>
              </a:xfrm>
            </p:grpSpPr>
            <p:sp>
              <p:nvSpPr>
                <p:cNvPr id="54" name="TextBox 53">
                  <a:extLst>
                    <a:ext uri="{FF2B5EF4-FFF2-40B4-BE49-F238E27FC236}">
                      <a16:creationId xmlns:a16="http://schemas.microsoft.com/office/drawing/2014/main" id="{584DB674-4A1A-9F46-9285-5D5688971A35}"/>
                    </a:ext>
                  </a:extLst>
                </p:cNvPr>
                <p:cNvSpPr txBox="1"/>
                <p:nvPr/>
              </p:nvSpPr>
              <p:spPr>
                <a:xfrm>
                  <a:off x="7345708" y="3233664"/>
                  <a:ext cx="3536474" cy="215444"/>
                </a:xfrm>
                <a:prstGeom prst="rect">
                  <a:avLst/>
                </a:prstGeom>
                <a:noFill/>
              </p:spPr>
              <p:txBody>
                <a:bodyPr wrap="square" rtlCol="0">
                  <a:spAutoFit/>
                </a:bodyPr>
                <a:lstStyle/>
                <a:p>
                  <a:r>
                    <a:rPr lang="fr-CA" sz="800" b="1">
                      <a:solidFill>
                        <a:srgbClr val="7F7FA4"/>
                      </a:solidFill>
                      <a:latin typeface="Raleway" pitchFamily="2" charset="77"/>
                    </a:rPr>
                    <a:t>Familles dont le revenu se situe en deçà du seuil de faible revenu</a:t>
                  </a:r>
                </a:p>
              </p:txBody>
            </p:sp>
            <p:sp>
              <p:nvSpPr>
                <p:cNvPr id="55" name="Oval 54">
                  <a:extLst>
                    <a:ext uri="{FF2B5EF4-FFF2-40B4-BE49-F238E27FC236}">
                      <a16:creationId xmlns:a16="http://schemas.microsoft.com/office/drawing/2014/main" id="{6C48E53B-B1D3-5D49-8424-677CF231D2EF}"/>
                    </a:ext>
                  </a:extLst>
                </p:cNvPr>
                <p:cNvSpPr/>
                <p:nvPr/>
              </p:nvSpPr>
              <p:spPr>
                <a:xfrm>
                  <a:off x="7261316" y="3290315"/>
                  <a:ext cx="113676" cy="113676"/>
                </a:xfrm>
                <a:prstGeom prst="ellipse">
                  <a:avLst/>
                </a:prstGeom>
                <a:solidFill>
                  <a:srgbClr val="A09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51" name="Group 50">
                <a:extLst>
                  <a:ext uri="{FF2B5EF4-FFF2-40B4-BE49-F238E27FC236}">
                    <a16:creationId xmlns:a16="http://schemas.microsoft.com/office/drawing/2014/main" id="{FFF4A77A-649E-144F-ABFB-FA0C8737C6BB}"/>
                  </a:ext>
                </a:extLst>
              </p:cNvPr>
              <p:cNvGrpSpPr/>
              <p:nvPr/>
            </p:nvGrpSpPr>
            <p:grpSpPr>
              <a:xfrm>
                <a:off x="7261316" y="3464323"/>
                <a:ext cx="3782760" cy="215444"/>
                <a:chOff x="7261316" y="3464323"/>
                <a:chExt cx="3782760" cy="215444"/>
              </a:xfrm>
            </p:grpSpPr>
            <p:sp>
              <p:nvSpPr>
                <p:cNvPr id="52" name="TextBox 51">
                  <a:extLst>
                    <a:ext uri="{FF2B5EF4-FFF2-40B4-BE49-F238E27FC236}">
                      <a16:creationId xmlns:a16="http://schemas.microsoft.com/office/drawing/2014/main" id="{C2616BDF-E532-DC4B-806E-9E9718142276}"/>
                    </a:ext>
                  </a:extLst>
                </p:cNvPr>
                <p:cNvSpPr txBox="1"/>
                <p:nvPr/>
              </p:nvSpPr>
              <p:spPr>
                <a:xfrm>
                  <a:off x="7345707" y="3464323"/>
                  <a:ext cx="3698369" cy="215444"/>
                </a:xfrm>
                <a:prstGeom prst="rect">
                  <a:avLst/>
                </a:prstGeom>
                <a:noFill/>
              </p:spPr>
              <p:txBody>
                <a:bodyPr wrap="square" rtlCol="0">
                  <a:spAutoFit/>
                </a:bodyPr>
                <a:lstStyle/>
                <a:p>
                  <a:r>
                    <a:rPr lang="fr-CA" sz="800" b="1">
                      <a:solidFill>
                        <a:srgbClr val="E44F33"/>
                      </a:solidFill>
                      <a:latin typeface="Raleway" pitchFamily="2" charset="77"/>
                    </a:rPr>
                    <a:t>Familles dont le revenu est égal ou supérieur au seuil de faible revenu</a:t>
                  </a:r>
                </a:p>
              </p:txBody>
            </p:sp>
            <p:sp>
              <p:nvSpPr>
                <p:cNvPr id="53" name="Oval 52">
                  <a:extLst>
                    <a:ext uri="{FF2B5EF4-FFF2-40B4-BE49-F238E27FC236}">
                      <a16:creationId xmlns:a16="http://schemas.microsoft.com/office/drawing/2014/main" id="{D48F33D5-EC17-4247-80A2-2A7A50476890}"/>
                    </a:ext>
                  </a:extLst>
                </p:cNvPr>
                <p:cNvSpPr/>
                <p:nvPr/>
              </p:nvSpPr>
              <p:spPr>
                <a:xfrm>
                  <a:off x="7261316" y="3517196"/>
                  <a:ext cx="113676" cy="113676"/>
                </a:xfrm>
                <a:prstGeom prst="ellipse">
                  <a:avLst/>
                </a:prstGeom>
                <a:solidFill>
                  <a:srgbClr val="E4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grpSp>
      <p:sp>
        <p:nvSpPr>
          <p:cNvPr id="6" name="ZoneTexte 5">
            <a:extLst>
              <a:ext uri="{FF2B5EF4-FFF2-40B4-BE49-F238E27FC236}">
                <a16:creationId xmlns:a16="http://schemas.microsoft.com/office/drawing/2014/main" id="{64457A92-9FBA-4B19-A811-BCECAC2E9E32}"/>
              </a:ext>
            </a:extLst>
          </p:cNvPr>
          <p:cNvSpPr txBox="1"/>
          <p:nvPr/>
        </p:nvSpPr>
        <p:spPr>
          <a:xfrm>
            <a:off x="1049066" y="1536174"/>
            <a:ext cx="5310726" cy="3785652"/>
          </a:xfrm>
          <a:prstGeom prst="rect">
            <a:avLst/>
          </a:prstGeom>
          <a:noFill/>
        </p:spPr>
        <p:txBody>
          <a:bodyPr wrap="square" rtlCol="0">
            <a:spAutoFit/>
          </a:bodyPr>
          <a:lstStyle/>
          <a:p>
            <a:r>
              <a:rPr lang="fr-CA" sz="1600">
                <a:latin typeface="Raleway" panose="020B0003030101060003" pitchFamily="34" charset="0"/>
              </a:rPr>
              <a:t>Selon l’EQPPEM, les enfants de la maternelle dont </a:t>
            </a:r>
            <a:br>
              <a:rPr lang="fr-CA" sz="1600">
                <a:latin typeface="Raleway" panose="020B0003030101060003" pitchFamily="34" charset="0"/>
              </a:rPr>
            </a:br>
            <a:r>
              <a:rPr lang="fr-CA" sz="1600">
                <a:latin typeface="Raleway" panose="020B0003030101060003" pitchFamily="34" charset="0"/>
              </a:rPr>
              <a:t>les parents ont déménagé deux fois ou plus pendant la petite enfance sont plus susceptibles d’être vulnérables dans au moins un domaine de développement que les enfants dont les parents </a:t>
            </a:r>
            <a:br>
              <a:rPr lang="fr-CA" sz="1600">
                <a:latin typeface="Raleway" panose="020B0003030101060003" pitchFamily="34" charset="0"/>
              </a:rPr>
            </a:br>
            <a:r>
              <a:rPr lang="fr-CA" sz="1600">
                <a:latin typeface="Raleway" panose="020B0003030101060003" pitchFamily="34" charset="0"/>
              </a:rPr>
              <a:t>ont déménagé une seule fois ou moins. </a:t>
            </a:r>
          </a:p>
          <a:p>
            <a:endParaRPr lang="fr-CA" sz="1600">
              <a:latin typeface="Raleway" panose="020B0003030101060003" pitchFamily="34" charset="0"/>
            </a:endParaRPr>
          </a:p>
          <a:p>
            <a:r>
              <a:rPr lang="fr-CA" sz="1600">
                <a:latin typeface="Raleway" panose="020B0003030101060003" pitchFamily="34" charset="0"/>
              </a:rPr>
              <a:t>Des recherches montrent que certains déménagements sont particulièrement défavorables au développement des tout-petits. C’est le cas </a:t>
            </a:r>
            <a:br>
              <a:rPr lang="fr-CA" sz="1600">
                <a:latin typeface="Raleway" panose="020B0003030101060003" pitchFamily="34" charset="0"/>
              </a:rPr>
            </a:br>
            <a:r>
              <a:rPr lang="fr-CA" sz="1600">
                <a:latin typeface="Raleway" panose="020B0003030101060003" pitchFamily="34" charset="0"/>
              </a:rPr>
              <a:t>des déménagements causés par une séparation </a:t>
            </a:r>
            <a:br>
              <a:rPr lang="fr-CA" sz="1600">
                <a:latin typeface="Raleway" panose="020B0003030101060003" pitchFamily="34" charset="0"/>
              </a:rPr>
            </a:br>
            <a:r>
              <a:rPr lang="fr-CA" sz="1600">
                <a:latin typeface="Raleway" panose="020B0003030101060003" pitchFamily="34" charset="0"/>
              </a:rPr>
              <a:t>ou une perte d’emploi, qui peuvent faire en sorte </a:t>
            </a:r>
            <a:br>
              <a:rPr lang="fr-CA" sz="1600">
                <a:latin typeface="Raleway" panose="020B0003030101060003" pitchFamily="34" charset="0"/>
              </a:rPr>
            </a:br>
            <a:r>
              <a:rPr lang="fr-CA" sz="1600">
                <a:latin typeface="Raleway" panose="020B0003030101060003" pitchFamily="34" charset="0"/>
              </a:rPr>
              <a:t>que les familles se retrouvent dans des logements </a:t>
            </a:r>
            <a:br>
              <a:rPr lang="fr-CA" sz="1600">
                <a:latin typeface="Raleway" panose="020B0003030101060003" pitchFamily="34" charset="0"/>
              </a:rPr>
            </a:br>
            <a:r>
              <a:rPr lang="fr-CA" sz="1600">
                <a:latin typeface="Raleway" panose="020B0003030101060003" pitchFamily="34" charset="0"/>
              </a:rPr>
              <a:t>de moindre qualité ou dans des voisinages moins favorisés en ressources ou en services publics.</a:t>
            </a:r>
          </a:p>
        </p:txBody>
      </p:sp>
      <p:sp>
        <p:nvSpPr>
          <p:cNvPr id="30" name="TextBox 15">
            <a:extLst>
              <a:ext uri="{FF2B5EF4-FFF2-40B4-BE49-F238E27FC236}">
                <a16:creationId xmlns:a16="http://schemas.microsoft.com/office/drawing/2014/main" id="{A1998E50-71DD-45FE-B5D5-875456369914}"/>
              </a:ext>
            </a:extLst>
          </p:cNvPr>
          <p:cNvSpPr txBox="1"/>
          <p:nvPr/>
        </p:nvSpPr>
        <p:spPr>
          <a:xfrm>
            <a:off x="6864224" y="5846698"/>
            <a:ext cx="4278710" cy="369332"/>
          </a:xfrm>
          <a:prstGeom prst="rect">
            <a:avLst/>
          </a:prstGeom>
          <a:noFill/>
        </p:spPr>
        <p:txBody>
          <a:bodyPr wrap="square" rtlCol="0">
            <a:spAutoFit/>
          </a:bodyPr>
          <a:lstStyle/>
          <a:p>
            <a:pPr algn="l"/>
            <a:r>
              <a:rPr lang="fr-CA" sz="900">
                <a:latin typeface="Raleway" panose="020B0003030101060003" pitchFamily="34" charset="0"/>
              </a:rPr>
              <a:t>Source : </a:t>
            </a:r>
            <a:r>
              <a:rPr lang="fr-CA" sz="900" i="1" u="none" strike="noStrike" baseline="0">
                <a:latin typeface="Raleway" pitchFamily="2" charset="0"/>
              </a:rPr>
              <a:t>Enquête québécoise sur le parcours préscolaire des enfants de maternelle</a:t>
            </a:r>
            <a:r>
              <a:rPr lang="fr-CA" sz="900" i="0" u="none" strike="noStrike" baseline="0">
                <a:latin typeface="Raleway" pitchFamily="2" charset="0"/>
              </a:rPr>
              <a:t>, 2017.</a:t>
            </a:r>
            <a:endParaRPr lang="fr-CA" sz="900">
              <a:latin typeface="Raleway" pitchFamily="2" charset="0"/>
            </a:endParaRPr>
          </a:p>
        </p:txBody>
      </p:sp>
    </p:spTree>
    <p:extLst>
      <p:ext uri="{BB962C8B-B14F-4D97-AF65-F5344CB8AC3E}">
        <p14:creationId xmlns:p14="http://schemas.microsoft.com/office/powerpoint/2010/main" val="2431315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D6E8">
            <a:alpha val="40086"/>
          </a:srgbClr>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33259073-19E4-4463-86B3-609F2EAAC9A7}"/>
              </a:ext>
            </a:extLst>
          </p:cNvPr>
          <p:cNvSpPr txBox="1"/>
          <p:nvPr/>
        </p:nvSpPr>
        <p:spPr>
          <a:xfrm>
            <a:off x="1078171" y="1017841"/>
            <a:ext cx="9481930" cy="369332"/>
          </a:xfrm>
          <a:prstGeom prst="rect">
            <a:avLst/>
          </a:prstGeom>
          <a:noFill/>
        </p:spPr>
        <p:txBody>
          <a:bodyPr wrap="square" rtlCol="0">
            <a:spAutoFit/>
          </a:bodyPr>
          <a:lstStyle/>
          <a:p>
            <a:r>
              <a:rPr lang="fr-CA" b="1">
                <a:latin typeface="Raleway" panose="020B0003030101060003" pitchFamily="34" charset="0"/>
              </a:rPr>
              <a:t>Les changements de services éducatifs</a:t>
            </a:r>
          </a:p>
        </p:txBody>
      </p:sp>
      <p:sp>
        <p:nvSpPr>
          <p:cNvPr id="9" name="ZoneTexte 8">
            <a:extLst>
              <a:ext uri="{FF2B5EF4-FFF2-40B4-BE49-F238E27FC236}">
                <a16:creationId xmlns:a16="http://schemas.microsoft.com/office/drawing/2014/main" id="{811F2972-390B-4D98-84B7-995A5CE42523}"/>
              </a:ext>
            </a:extLst>
          </p:cNvPr>
          <p:cNvSpPr txBox="1"/>
          <p:nvPr/>
        </p:nvSpPr>
        <p:spPr>
          <a:xfrm>
            <a:off x="1117968" y="1548485"/>
            <a:ext cx="4777408" cy="2062103"/>
          </a:xfrm>
          <a:prstGeom prst="rect">
            <a:avLst/>
          </a:prstGeom>
          <a:noFill/>
        </p:spPr>
        <p:txBody>
          <a:bodyPr wrap="square" rtlCol="0">
            <a:spAutoFit/>
          </a:bodyPr>
          <a:lstStyle/>
          <a:p>
            <a:r>
              <a:rPr lang="fr-CA" sz="1600">
                <a:latin typeface="Raleway" panose="020B0003030101060003" pitchFamily="34" charset="0"/>
              </a:rPr>
              <a:t>Selon l’EQPPEM, la proportion d’enfants vulnérables dans au moins un domaine de développement est plus grande chez ceux </a:t>
            </a:r>
            <a:br>
              <a:rPr lang="fr-CA" sz="1600">
                <a:latin typeface="Raleway" panose="020B0003030101060003" pitchFamily="34" charset="0"/>
              </a:rPr>
            </a:br>
            <a:r>
              <a:rPr lang="fr-CA" sz="1600">
                <a:latin typeface="Raleway" panose="020B0003030101060003" pitchFamily="34" charset="0"/>
              </a:rPr>
              <a:t>qui ont fréquenté trois milieux de garde ou plus avant leur entrée à l’école que chez ceux ayant fréquenté un ou deux milieux. Les répercussions seraient plus importantes lorsque ces changements ne sont pas prévisibles.</a:t>
            </a:r>
          </a:p>
        </p:txBody>
      </p:sp>
      <p:grpSp>
        <p:nvGrpSpPr>
          <p:cNvPr id="11" name="Group 10">
            <a:extLst>
              <a:ext uri="{FF2B5EF4-FFF2-40B4-BE49-F238E27FC236}">
                <a16:creationId xmlns:a16="http://schemas.microsoft.com/office/drawing/2014/main" id="{59ED5EA7-5C1B-584B-B399-E523071F4034}"/>
              </a:ext>
            </a:extLst>
          </p:cNvPr>
          <p:cNvGrpSpPr/>
          <p:nvPr/>
        </p:nvGrpSpPr>
        <p:grpSpPr>
          <a:xfrm>
            <a:off x="1145825" y="6046693"/>
            <a:ext cx="10110096" cy="484954"/>
            <a:chOff x="1145825" y="6046693"/>
            <a:chExt cx="10110096" cy="484954"/>
          </a:xfrm>
        </p:grpSpPr>
        <p:pic>
          <p:nvPicPr>
            <p:cNvPr id="13" name="Picture 12" descr="A black and white sign&#10;&#10;Description automatically generated with low confidence">
              <a:extLst>
                <a:ext uri="{FF2B5EF4-FFF2-40B4-BE49-F238E27FC236}">
                  <a16:creationId xmlns:a16="http://schemas.microsoft.com/office/drawing/2014/main" id="{BD7E76F2-363E-B54F-86C8-00B82AC8E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5" name="TextBox 14">
              <a:extLst>
                <a:ext uri="{FF2B5EF4-FFF2-40B4-BE49-F238E27FC236}">
                  <a16:creationId xmlns:a16="http://schemas.microsoft.com/office/drawing/2014/main" id="{2F66B532-85F0-474E-BF54-39801C0CD6CE}"/>
                </a:ext>
              </a:extLst>
            </p:cNvPr>
            <p:cNvSpPr txBox="1"/>
            <p:nvPr/>
          </p:nvSpPr>
          <p:spPr>
            <a:xfrm>
              <a:off x="9473061" y="6316203"/>
              <a:ext cx="1782860" cy="215444"/>
            </a:xfrm>
            <a:prstGeom prst="rect">
              <a:avLst/>
            </a:prstGeom>
            <a:noFill/>
          </p:spPr>
          <p:txBody>
            <a:bodyPr wrap="none" rtlCol="0">
              <a:spAutoFit/>
            </a:bodyPr>
            <a:lstStyle/>
            <a:p>
              <a:r>
                <a:rPr lang="fr-CA" sz="800"/>
                <a:t>© Fondation Lucie et André Chagnon</a:t>
              </a:r>
            </a:p>
          </p:txBody>
        </p:sp>
      </p:grpSp>
      <p:sp>
        <p:nvSpPr>
          <p:cNvPr id="16" name="TextBox 15">
            <a:extLst>
              <a:ext uri="{FF2B5EF4-FFF2-40B4-BE49-F238E27FC236}">
                <a16:creationId xmlns:a16="http://schemas.microsoft.com/office/drawing/2014/main" id="{6F0E31A9-A19F-1444-8C9A-C39C8BEDC0DF}"/>
              </a:ext>
            </a:extLst>
          </p:cNvPr>
          <p:cNvSpPr txBox="1"/>
          <p:nvPr/>
        </p:nvSpPr>
        <p:spPr>
          <a:xfrm>
            <a:off x="6142300" y="1018407"/>
            <a:ext cx="5159921" cy="738664"/>
          </a:xfrm>
          <a:prstGeom prst="rect">
            <a:avLst/>
          </a:prstGeom>
          <a:noFill/>
        </p:spPr>
        <p:txBody>
          <a:bodyPr wrap="square" rtlCol="0">
            <a:spAutoFit/>
          </a:bodyPr>
          <a:lstStyle/>
          <a:p>
            <a:pPr algn="ctr"/>
            <a:r>
              <a:rPr lang="fr-CA" sz="1400" b="1">
                <a:solidFill>
                  <a:srgbClr val="A09DBC"/>
                </a:solidFill>
                <a:latin typeface="Raleway" pitchFamily="2" charset="77"/>
              </a:rPr>
              <a:t>Répartition des enfants de maternelle ayant été gardés régulièrement avant leur entrée à la maternelle </a:t>
            </a:r>
            <a:br>
              <a:rPr lang="fr-CA" sz="1400" b="1">
                <a:solidFill>
                  <a:srgbClr val="A09DBC"/>
                </a:solidFill>
                <a:latin typeface="Raleway" pitchFamily="2" charset="77"/>
              </a:rPr>
            </a:br>
            <a:r>
              <a:rPr lang="fr-CA" sz="1400" b="1">
                <a:solidFill>
                  <a:srgbClr val="A09DBC"/>
                </a:solidFill>
                <a:latin typeface="Raleway" pitchFamily="2" charset="77"/>
              </a:rPr>
              <a:t>selon le nombre de milieux de garde fréquentés</a:t>
            </a:r>
            <a:endParaRPr lang="fr-CA" sz="1400">
              <a:solidFill>
                <a:srgbClr val="A09DBC"/>
              </a:solidFill>
              <a:latin typeface="Raleway" pitchFamily="2" charset="77"/>
            </a:endParaRPr>
          </a:p>
        </p:txBody>
      </p:sp>
      <p:grpSp>
        <p:nvGrpSpPr>
          <p:cNvPr id="5" name="Group 4">
            <a:extLst>
              <a:ext uri="{FF2B5EF4-FFF2-40B4-BE49-F238E27FC236}">
                <a16:creationId xmlns:a16="http://schemas.microsoft.com/office/drawing/2014/main" id="{80A53859-6894-4E4B-9640-0E4209CCCAA7}"/>
              </a:ext>
            </a:extLst>
          </p:cNvPr>
          <p:cNvGrpSpPr/>
          <p:nvPr/>
        </p:nvGrpSpPr>
        <p:grpSpPr>
          <a:xfrm>
            <a:off x="6411806" y="1826278"/>
            <a:ext cx="4663850" cy="4498208"/>
            <a:chOff x="6678024" y="1826278"/>
            <a:chExt cx="4663850" cy="4498208"/>
          </a:xfrm>
        </p:grpSpPr>
        <p:pic>
          <p:nvPicPr>
            <p:cNvPr id="3" name="Picture 2" descr="A picture containing text, vector graphics&#10;&#10;Description automatically generated">
              <a:extLst>
                <a:ext uri="{FF2B5EF4-FFF2-40B4-BE49-F238E27FC236}">
                  <a16:creationId xmlns:a16="http://schemas.microsoft.com/office/drawing/2014/main" id="{1703579D-00C7-A243-9EEA-4D2B502A1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024" y="1826278"/>
              <a:ext cx="4663850" cy="4498208"/>
            </a:xfrm>
            <a:prstGeom prst="rect">
              <a:avLst/>
            </a:prstGeom>
          </p:spPr>
        </p:pic>
        <p:sp>
          <p:nvSpPr>
            <p:cNvPr id="17" name="TextBox 16">
              <a:extLst>
                <a:ext uri="{FF2B5EF4-FFF2-40B4-BE49-F238E27FC236}">
                  <a16:creationId xmlns:a16="http://schemas.microsoft.com/office/drawing/2014/main" id="{CD129F26-0188-4544-B02B-37EC6A5AED4C}"/>
                </a:ext>
              </a:extLst>
            </p:cNvPr>
            <p:cNvSpPr txBox="1"/>
            <p:nvPr/>
          </p:nvSpPr>
          <p:spPr>
            <a:xfrm>
              <a:off x="9669303" y="3633398"/>
              <a:ext cx="965097" cy="400110"/>
            </a:xfrm>
            <a:prstGeom prst="rect">
              <a:avLst/>
            </a:prstGeom>
            <a:noFill/>
          </p:spPr>
          <p:txBody>
            <a:bodyPr wrap="square" rtlCol="0">
              <a:spAutoFit/>
            </a:bodyPr>
            <a:lstStyle/>
            <a:p>
              <a:pPr algn="ctr"/>
              <a:r>
                <a:rPr lang="en-CA" sz="1000" b="1">
                  <a:solidFill>
                    <a:srgbClr val="A09DBC"/>
                  </a:solidFill>
                  <a:latin typeface="Raleway" pitchFamily="2" charset="77"/>
                </a:rPr>
                <a:t>Un milieu</a:t>
              </a:r>
              <a:endParaRPr lang="en-CA" sz="1000">
                <a:solidFill>
                  <a:srgbClr val="A09DBC"/>
                </a:solidFill>
                <a:latin typeface="Raleway" pitchFamily="2" charset="77"/>
              </a:endParaRPr>
            </a:p>
            <a:p>
              <a:pPr algn="ctr"/>
              <a:endParaRPr lang="en-CA" sz="1000" b="1">
                <a:solidFill>
                  <a:schemeClr val="bg1"/>
                </a:solidFill>
                <a:latin typeface="Raleway" pitchFamily="2" charset="77"/>
              </a:endParaRPr>
            </a:p>
          </p:txBody>
        </p:sp>
        <p:sp>
          <p:nvSpPr>
            <p:cNvPr id="20" name="TextBox 19">
              <a:extLst>
                <a:ext uri="{FF2B5EF4-FFF2-40B4-BE49-F238E27FC236}">
                  <a16:creationId xmlns:a16="http://schemas.microsoft.com/office/drawing/2014/main" id="{3AFAECB7-C3EF-3F41-85BF-820DF1E718DE}"/>
                </a:ext>
              </a:extLst>
            </p:cNvPr>
            <p:cNvSpPr txBox="1"/>
            <p:nvPr/>
          </p:nvSpPr>
          <p:spPr>
            <a:xfrm>
              <a:off x="9655464" y="3267301"/>
              <a:ext cx="965097" cy="477054"/>
            </a:xfrm>
            <a:prstGeom prst="rect">
              <a:avLst/>
            </a:prstGeom>
            <a:noFill/>
          </p:spPr>
          <p:txBody>
            <a:bodyPr wrap="square" rtlCol="0">
              <a:spAutoFit/>
            </a:bodyPr>
            <a:lstStyle/>
            <a:p>
              <a:pPr algn="ctr"/>
              <a:r>
                <a:rPr lang="en-CA" sz="2500" b="1">
                  <a:solidFill>
                    <a:srgbClr val="A09DBC"/>
                  </a:solidFill>
                  <a:latin typeface="Raleway" pitchFamily="2" charset="77"/>
                </a:rPr>
                <a:t>40</a:t>
              </a:r>
              <a:r>
                <a:rPr lang="en-CA" sz="2500" b="1" spc="-300">
                  <a:solidFill>
                    <a:srgbClr val="A09DBC"/>
                  </a:solidFill>
                  <a:latin typeface="Raleway" pitchFamily="2" charset="77"/>
                </a:rPr>
                <a:t> </a:t>
              </a:r>
              <a:r>
                <a:rPr lang="en-CA" sz="2500" b="1">
                  <a:solidFill>
                    <a:srgbClr val="A09DBC"/>
                  </a:solidFill>
                  <a:latin typeface="Raleway" pitchFamily="2" charset="77"/>
                </a:rPr>
                <a:t>%</a:t>
              </a:r>
            </a:p>
          </p:txBody>
        </p:sp>
        <p:grpSp>
          <p:nvGrpSpPr>
            <p:cNvPr id="4" name="Group 3">
              <a:extLst>
                <a:ext uri="{FF2B5EF4-FFF2-40B4-BE49-F238E27FC236}">
                  <a16:creationId xmlns:a16="http://schemas.microsoft.com/office/drawing/2014/main" id="{B1AC99DE-AA42-624A-ACC2-55F7D4501339}"/>
                </a:ext>
              </a:extLst>
            </p:cNvPr>
            <p:cNvGrpSpPr/>
            <p:nvPr/>
          </p:nvGrpSpPr>
          <p:grpSpPr>
            <a:xfrm>
              <a:off x="7539561" y="4609965"/>
              <a:ext cx="1083578" cy="766207"/>
              <a:chOff x="7551136" y="4609965"/>
              <a:chExt cx="1083578" cy="766207"/>
            </a:xfrm>
          </p:grpSpPr>
          <p:sp>
            <p:nvSpPr>
              <p:cNvPr id="21" name="TextBox 20">
                <a:extLst>
                  <a:ext uri="{FF2B5EF4-FFF2-40B4-BE49-F238E27FC236}">
                    <a16:creationId xmlns:a16="http://schemas.microsoft.com/office/drawing/2014/main" id="{35A53D35-7825-5143-9B41-04A58EF0A29A}"/>
                  </a:ext>
                </a:extLst>
              </p:cNvPr>
              <p:cNvSpPr txBox="1"/>
              <p:nvPr/>
            </p:nvSpPr>
            <p:spPr>
              <a:xfrm>
                <a:off x="7551136" y="4976062"/>
                <a:ext cx="1083578" cy="400110"/>
              </a:xfrm>
              <a:prstGeom prst="rect">
                <a:avLst/>
              </a:prstGeom>
              <a:noFill/>
            </p:spPr>
            <p:txBody>
              <a:bodyPr wrap="square" rtlCol="0">
                <a:spAutoFit/>
              </a:bodyPr>
              <a:lstStyle/>
              <a:p>
                <a:pPr algn="ctr"/>
                <a:r>
                  <a:rPr lang="en-CA" sz="1000" b="1">
                    <a:solidFill>
                      <a:srgbClr val="A09DBC"/>
                    </a:solidFill>
                    <a:latin typeface="Raleway" pitchFamily="2" charset="77"/>
                  </a:rPr>
                  <a:t>Deux milieux</a:t>
                </a:r>
                <a:endParaRPr lang="en-CA" sz="1000">
                  <a:solidFill>
                    <a:srgbClr val="A09DBC"/>
                  </a:solidFill>
                  <a:latin typeface="Raleway" pitchFamily="2" charset="77"/>
                </a:endParaRPr>
              </a:p>
              <a:p>
                <a:pPr algn="ctr"/>
                <a:endParaRPr lang="en-CA" sz="1000" b="1">
                  <a:solidFill>
                    <a:srgbClr val="D9D6E8"/>
                  </a:solidFill>
                  <a:latin typeface="Raleway" pitchFamily="2" charset="77"/>
                </a:endParaRPr>
              </a:p>
            </p:txBody>
          </p:sp>
          <p:sp>
            <p:nvSpPr>
              <p:cNvPr id="22" name="TextBox 21">
                <a:extLst>
                  <a:ext uri="{FF2B5EF4-FFF2-40B4-BE49-F238E27FC236}">
                    <a16:creationId xmlns:a16="http://schemas.microsoft.com/office/drawing/2014/main" id="{83F4E12C-A950-5F48-AFBC-156A79BD4615}"/>
                  </a:ext>
                </a:extLst>
              </p:cNvPr>
              <p:cNvSpPr txBox="1"/>
              <p:nvPr/>
            </p:nvSpPr>
            <p:spPr>
              <a:xfrm>
                <a:off x="7606747" y="4609965"/>
                <a:ext cx="965097" cy="477054"/>
              </a:xfrm>
              <a:prstGeom prst="rect">
                <a:avLst/>
              </a:prstGeom>
              <a:noFill/>
            </p:spPr>
            <p:txBody>
              <a:bodyPr wrap="square" rtlCol="0">
                <a:spAutoFit/>
              </a:bodyPr>
              <a:lstStyle/>
              <a:p>
                <a:pPr algn="ctr"/>
                <a:r>
                  <a:rPr lang="en-CA" sz="2500" b="1">
                    <a:solidFill>
                      <a:srgbClr val="A09DBC"/>
                    </a:solidFill>
                    <a:latin typeface="Raleway" pitchFamily="2" charset="77"/>
                  </a:rPr>
                  <a:t>38</a:t>
                </a:r>
                <a:r>
                  <a:rPr lang="en-CA" sz="2500" b="1" spc="-300">
                    <a:solidFill>
                      <a:srgbClr val="A09DBC"/>
                    </a:solidFill>
                    <a:latin typeface="Raleway" pitchFamily="2" charset="77"/>
                  </a:rPr>
                  <a:t> </a:t>
                </a:r>
                <a:r>
                  <a:rPr lang="en-CA" sz="2500" b="1">
                    <a:solidFill>
                      <a:srgbClr val="A09DBC"/>
                    </a:solidFill>
                    <a:latin typeface="Raleway" pitchFamily="2" charset="77"/>
                  </a:rPr>
                  <a:t>%</a:t>
                </a:r>
              </a:p>
            </p:txBody>
          </p:sp>
        </p:grpSp>
        <p:grpSp>
          <p:nvGrpSpPr>
            <p:cNvPr id="23" name="Group 22">
              <a:extLst>
                <a:ext uri="{FF2B5EF4-FFF2-40B4-BE49-F238E27FC236}">
                  <a16:creationId xmlns:a16="http://schemas.microsoft.com/office/drawing/2014/main" id="{31B79A63-F466-1644-A1C0-7F6075603E2B}"/>
                </a:ext>
              </a:extLst>
            </p:cNvPr>
            <p:cNvGrpSpPr/>
            <p:nvPr/>
          </p:nvGrpSpPr>
          <p:grpSpPr>
            <a:xfrm>
              <a:off x="7655309" y="2595968"/>
              <a:ext cx="1083578" cy="920095"/>
              <a:chOff x="7551136" y="4609965"/>
              <a:chExt cx="1083578" cy="920095"/>
            </a:xfrm>
          </p:grpSpPr>
          <p:sp>
            <p:nvSpPr>
              <p:cNvPr id="24" name="TextBox 23">
                <a:extLst>
                  <a:ext uri="{FF2B5EF4-FFF2-40B4-BE49-F238E27FC236}">
                    <a16:creationId xmlns:a16="http://schemas.microsoft.com/office/drawing/2014/main" id="{ADA6A4F7-C889-7D43-B0AA-9977DC07DEC7}"/>
                  </a:ext>
                </a:extLst>
              </p:cNvPr>
              <p:cNvSpPr txBox="1"/>
              <p:nvPr/>
            </p:nvSpPr>
            <p:spPr>
              <a:xfrm>
                <a:off x="7551136" y="4976062"/>
                <a:ext cx="1083578" cy="553998"/>
              </a:xfrm>
              <a:prstGeom prst="rect">
                <a:avLst/>
              </a:prstGeom>
              <a:noFill/>
            </p:spPr>
            <p:txBody>
              <a:bodyPr wrap="square" rtlCol="0">
                <a:spAutoFit/>
              </a:bodyPr>
              <a:lstStyle/>
              <a:p>
                <a:pPr algn="ctr"/>
                <a:r>
                  <a:rPr lang="en-CA" sz="1000" b="1">
                    <a:solidFill>
                      <a:srgbClr val="E44F33"/>
                    </a:solidFill>
                    <a:latin typeface="Raleway" pitchFamily="2" charset="77"/>
                  </a:rPr>
                  <a:t>Trois milieux</a:t>
                </a:r>
              </a:p>
              <a:p>
                <a:pPr algn="ctr"/>
                <a:r>
                  <a:rPr lang="en-CA" sz="1000" b="1" err="1">
                    <a:solidFill>
                      <a:srgbClr val="E44F33"/>
                    </a:solidFill>
                    <a:latin typeface="Raleway" pitchFamily="2" charset="77"/>
                  </a:rPr>
                  <a:t>ou</a:t>
                </a:r>
                <a:r>
                  <a:rPr lang="en-CA" sz="1000" b="1">
                    <a:solidFill>
                      <a:srgbClr val="E44F33"/>
                    </a:solidFill>
                    <a:latin typeface="Raleway" pitchFamily="2" charset="77"/>
                  </a:rPr>
                  <a:t> plus</a:t>
                </a:r>
                <a:endParaRPr lang="en-CA" sz="1000">
                  <a:solidFill>
                    <a:srgbClr val="E44F33"/>
                  </a:solidFill>
                  <a:latin typeface="Raleway" pitchFamily="2" charset="77"/>
                </a:endParaRPr>
              </a:p>
              <a:p>
                <a:pPr algn="ctr"/>
                <a:endParaRPr lang="en-CA" sz="1000" b="1">
                  <a:solidFill>
                    <a:srgbClr val="E44F33"/>
                  </a:solidFill>
                  <a:latin typeface="Raleway" pitchFamily="2" charset="77"/>
                </a:endParaRPr>
              </a:p>
            </p:txBody>
          </p:sp>
          <p:sp>
            <p:nvSpPr>
              <p:cNvPr id="25" name="TextBox 24">
                <a:extLst>
                  <a:ext uri="{FF2B5EF4-FFF2-40B4-BE49-F238E27FC236}">
                    <a16:creationId xmlns:a16="http://schemas.microsoft.com/office/drawing/2014/main" id="{5D2B9B67-1FC2-C84A-B333-7A833D1C11CB}"/>
                  </a:ext>
                </a:extLst>
              </p:cNvPr>
              <p:cNvSpPr txBox="1"/>
              <p:nvPr/>
            </p:nvSpPr>
            <p:spPr>
              <a:xfrm>
                <a:off x="7606747" y="4609965"/>
                <a:ext cx="965097" cy="477054"/>
              </a:xfrm>
              <a:prstGeom prst="rect">
                <a:avLst/>
              </a:prstGeom>
              <a:noFill/>
            </p:spPr>
            <p:txBody>
              <a:bodyPr wrap="square" rtlCol="0">
                <a:spAutoFit/>
              </a:bodyPr>
              <a:lstStyle/>
              <a:p>
                <a:pPr algn="ctr"/>
                <a:r>
                  <a:rPr lang="en-CA" sz="2500" b="1">
                    <a:solidFill>
                      <a:srgbClr val="E44F33"/>
                    </a:solidFill>
                    <a:latin typeface="Raleway" pitchFamily="2" charset="77"/>
                  </a:rPr>
                  <a:t>22</a:t>
                </a:r>
                <a:r>
                  <a:rPr lang="en-CA" sz="2500" b="1" spc="-300">
                    <a:solidFill>
                      <a:srgbClr val="E44F33"/>
                    </a:solidFill>
                    <a:latin typeface="Raleway" pitchFamily="2" charset="77"/>
                  </a:rPr>
                  <a:t> </a:t>
                </a:r>
                <a:r>
                  <a:rPr lang="en-CA" sz="2500" b="1">
                    <a:solidFill>
                      <a:srgbClr val="E44F33"/>
                    </a:solidFill>
                    <a:latin typeface="Raleway" pitchFamily="2" charset="77"/>
                  </a:rPr>
                  <a:t>%</a:t>
                </a:r>
              </a:p>
            </p:txBody>
          </p:sp>
        </p:grpSp>
      </p:grpSp>
      <p:pic>
        <p:nvPicPr>
          <p:cNvPr id="26" name="Picture 25" descr="Logo&#10;&#10;Description automatically generated">
            <a:extLst>
              <a:ext uri="{FF2B5EF4-FFF2-40B4-BE49-F238E27FC236}">
                <a16:creationId xmlns:a16="http://schemas.microsoft.com/office/drawing/2014/main" id="{73DD5759-8CBB-C644-A4E4-94036B8A5180}"/>
              </a:ext>
            </a:extLst>
          </p:cNvPr>
          <p:cNvPicPr>
            <a:picLocks noChangeAspect="1"/>
          </p:cNvPicPr>
          <p:nvPr/>
        </p:nvPicPr>
        <p:blipFill rotWithShape="1">
          <a:blip r:embed="rId4">
            <a:alphaModFix amt="49000"/>
            <a:extLst>
              <a:ext uri="{28A0092B-C50C-407E-A947-70E740481C1C}">
                <a14:useLocalDpi xmlns:a14="http://schemas.microsoft.com/office/drawing/2010/main" val="0"/>
              </a:ext>
            </a:extLst>
          </a:blip>
          <a:srcRect l="49973" t="8680" r="27019" b="10130"/>
          <a:stretch/>
        </p:blipFill>
        <p:spPr>
          <a:xfrm rot="5096932">
            <a:off x="1579606" y="966005"/>
            <a:ext cx="2463400" cy="7558522"/>
          </a:xfrm>
          <a:prstGeom prst="rect">
            <a:avLst/>
          </a:prstGeom>
        </p:spPr>
      </p:pic>
      <p:sp>
        <p:nvSpPr>
          <p:cNvPr id="27" name="TextBox 26">
            <a:extLst>
              <a:ext uri="{FF2B5EF4-FFF2-40B4-BE49-F238E27FC236}">
                <a16:creationId xmlns:a16="http://schemas.microsoft.com/office/drawing/2014/main" id="{DB817B8C-8C7D-B64E-88CF-02A042D4D0DB}"/>
              </a:ext>
            </a:extLst>
          </p:cNvPr>
          <p:cNvSpPr txBox="1"/>
          <p:nvPr/>
        </p:nvSpPr>
        <p:spPr>
          <a:xfrm>
            <a:off x="1078171" y="3979125"/>
            <a:ext cx="5017829" cy="1754326"/>
          </a:xfrm>
          <a:prstGeom prst="rect">
            <a:avLst/>
          </a:prstGeom>
          <a:noFill/>
        </p:spPr>
        <p:txBody>
          <a:bodyPr wrap="square" rtlCol="0">
            <a:spAutoFit/>
          </a:bodyPr>
          <a:lstStyle/>
          <a:p>
            <a:r>
              <a:rPr lang="fr-CA" b="1">
                <a:latin typeface="Raleway" pitchFamily="2" charset="77"/>
              </a:rPr>
              <a:t>D’autres facteurs tels que </a:t>
            </a:r>
            <a:r>
              <a:rPr lang="fr-CA" b="1">
                <a:solidFill>
                  <a:srgbClr val="E44F33"/>
                </a:solidFill>
                <a:latin typeface="Raleway" pitchFamily="2" charset="77"/>
              </a:rPr>
              <a:t>l’embourgeoisement des quartiers</a:t>
            </a:r>
            <a:r>
              <a:rPr lang="fr-CA" b="1">
                <a:latin typeface="Raleway" pitchFamily="2" charset="77"/>
              </a:rPr>
              <a:t>, </a:t>
            </a:r>
            <a:r>
              <a:rPr lang="fr-CA" b="1">
                <a:solidFill>
                  <a:srgbClr val="E44F33"/>
                </a:solidFill>
                <a:latin typeface="Raleway" pitchFamily="2" charset="77"/>
              </a:rPr>
              <a:t>l’immigration</a:t>
            </a:r>
            <a:r>
              <a:rPr lang="fr-CA" b="1">
                <a:latin typeface="Raleway" pitchFamily="2" charset="77"/>
              </a:rPr>
              <a:t> et </a:t>
            </a:r>
            <a:r>
              <a:rPr lang="fr-CA" b="1">
                <a:solidFill>
                  <a:srgbClr val="E44F33"/>
                </a:solidFill>
                <a:latin typeface="Raleway" pitchFamily="2" charset="77"/>
              </a:rPr>
              <a:t>la rotation du personnel en milieu éducatif </a:t>
            </a:r>
            <a:r>
              <a:rPr lang="fr-CA" b="1">
                <a:latin typeface="Raleway" pitchFamily="2" charset="77"/>
              </a:rPr>
              <a:t>viennent également influencer la stabilité de l’environnement </a:t>
            </a:r>
            <a:endParaRPr lang="fr-CA">
              <a:latin typeface="Raleway" pitchFamily="2" charset="77"/>
            </a:endParaRPr>
          </a:p>
          <a:p>
            <a:endParaRPr lang="fr-CA"/>
          </a:p>
        </p:txBody>
      </p:sp>
      <p:sp>
        <p:nvSpPr>
          <p:cNvPr id="28" name="TextBox 15">
            <a:extLst>
              <a:ext uri="{FF2B5EF4-FFF2-40B4-BE49-F238E27FC236}">
                <a16:creationId xmlns:a16="http://schemas.microsoft.com/office/drawing/2014/main" id="{8823A1BE-1A4A-4C8B-B61F-414307BB9B0F}"/>
              </a:ext>
            </a:extLst>
          </p:cNvPr>
          <p:cNvSpPr txBox="1"/>
          <p:nvPr/>
        </p:nvSpPr>
        <p:spPr>
          <a:xfrm>
            <a:off x="3338655" y="6256243"/>
            <a:ext cx="6050591" cy="230832"/>
          </a:xfrm>
          <a:prstGeom prst="rect">
            <a:avLst/>
          </a:prstGeom>
          <a:noFill/>
        </p:spPr>
        <p:txBody>
          <a:bodyPr wrap="square" rtlCol="0">
            <a:spAutoFit/>
          </a:bodyPr>
          <a:lstStyle/>
          <a:p>
            <a:pPr algn="l"/>
            <a:r>
              <a:rPr lang="fr-CA" sz="900">
                <a:latin typeface="Raleway" panose="020B0003030101060003" pitchFamily="34" charset="0"/>
              </a:rPr>
              <a:t>Source : </a:t>
            </a:r>
            <a:r>
              <a:rPr lang="fr-CA" sz="900" i="1" u="none" strike="noStrike" baseline="0">
                <a:latin typeface="Raleway" pitchFamily="2" charset="0"/>
              </a:rPr>
              <a:t>Enquête québécoise sur le parcours préscolaire des enfants de maternelle</a:t>
            </a:r>
            <a:r>
              <a:rPr lang="fr-CA" sz="900" i="0" u="none" strike="noStrike" baseline="0">
                <a:latin typeface="Raleway" pitchFamily="2" charset="0"/>
              </a:rPr>
              <a:t>, 2017.</a:t>
            </a:r>
            <a:endParaRPr lang="fr-CA" sz="900">
              <a:latin typeface="Raleway" pitchFamily="2" charset="0"/>
            </a:endParaRPr>
          </a:p>
        </p:txBody>
      </p:sp>
    </p:spTree>
    <p:extLst>
      <p:ext uri="{BB962C8B-B14F-4D97-AF65-F5344CB8AC3E}">
        <p14:creationId xmlns:p14="http://schemas.microsoft.com/office/powerpoint/2010/main" val="71654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CB1A9F8-276F-4EA1-8B98-165BA872D04A}"/>
              </a:ext>
            </a:extLst>
          </p:cNvPr>
          <p:cNvSpPr txBox="1"/>
          <p:nvPr/>
        </p:nvSpPr>
        <p:spPr>
          <a:xfrm>
            <a:off x="1048469" y="2023845"/>
            <a:ext cx="6203180" cy="2308324"/>
          </a:xfrm>
          <a:prstGeom prst="rect">
            <a:avLst/>
          </a:prstGeom>
          <a:noFill/>
        </p:spPr>
        <p:txBody>
          <a:bodyPr wrap="square" rtlCol="0">
            <a:spAutoFit/>
          </a:bodyPr>
          <a:lstStyle/>
          <a:p>
            <a:r>
              <a:rPr lang="fr-CA" sz="1600">
                <a:latin typeface="Raleway" panose="020B0003030101060003" pitchFamily="34" charset="0"/>
              </a:rPr>
              <a:t>Pour maximiser les effets positifs des différents environnements sur l’enfant, il est important d’assurer </a:t>
            </a:r>
            <a:br>
              <a:rPr lang="fr-CA" sz="1600">
                <a:latin typeface="Raleway" panose="020B0003030101060003" pitchFamily="34" charset="0"/>
              </a:rPr>
            </a:br>
            <a:r>
              <a:rPr lang="fr-CA" sz="1600">
                <a:latin typeface="Raleway" panose="020B0003030101060003" pitchFamily="34" charset="0"/>
              </a:rPr>
              <a:t>une certaine continuité entre eux, notamment en ce qui concerne les routines, les pratiques disciplinaires et les attentes des adultes envers les enfants. Le manque de cohérence d’un milieu à un autre a des effets négatifs sur le développement. Il pourrait expliquer certains problèmes de comportements chez l’enfant, de même que de moins bonnes habiletés sociales, langagières ou motrices.</a:t>
            </a:r>
          </a:p>
        </p:txBody>
      </p:sp>
      <p:grpSp>
        <p:nvGrpSpPr>
          <p:cNvPr id="7" name="Group 6">
            <a:extLst>
              <a:ext uri="{FF2B5EF4-FFF2-40B4-BE49-F238E27FC236}">
                <a16:creationId xmlns:a16="http://schemas.microsoft.com/office/drawing/2014/main" id="{B50546DE-B056-AF4F-AF07-9F371C60B715}"/>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242BCAA8-73C0-B441-97BE-03810523F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B27714F9-2AF0-D04A-8158-ABC855BCCA99}"/>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pic>
        <p:nvPicPr>
          <p:cNvPr id="18" name="Picture 17" descr="A picture containing text, chocolate&#10;&#10;Description automatically generated">
            <a:extLst>
              <a:ext uri="{FF2B5EF4-FFF2-40B4-BE49-F238E27FC236}">
                <a16:creationId xmlns:a16="http://schemas.microsoft.com/office/drawing/2014/main" id="{07AB67A6-FC8F-884E-BF80-C37550B7B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859" y="429872"/>
            <a:ext cx="9739670" cy="6166289"/>
          </a:xfrm>
          <a:prstGeom prst="rect">
            <a:avLst/>
          </a:prstGeom>
        </p:spPr>
      </p:pic>
      <p:sp>
        <p:nvSpPr>
          <p:cNvPr id="12" name="Titre 1">
            <a:extLst>
              <a:ext uri="{FF2B5EF4-FFF2-40B4-BE49-F238E27FC236}">
                <a16:creationId xmlns:a16="http://schemas.microsoft.com/office/drawing/2014/main" id="{0A433EF7-F9D4-4E85-9513-2410ECCB0A96}"/>
              </a:ext>
            </a:extLst>
          </p:cNvPr>
          <p:cNvSpPr>
            <a:spLocks noGrp="1"/>
          </p:cNvSpPr>
          <p:nvPr>
            <p:ph type="title"/>
          </p:nvPr>
        </p:nvSpPr>
        <p:spPr>
          <a:xfrm>
            <a:off x="1048469" y="698282"/>
            <a:ext cx="10515600" cy="1325563"/>
          </a:xfrm>
        </p:spPr>
        <p:txBody>
          <a:bodyPr>
            <a:normAutofit/>
          </a:bodyPr>
          <a:lstStyle/>
          <a:p>
            <a:r>
              <a:rPr lang="fr-CA" sz="3800" b="1">
                <a:solidFill>
                  <a:srgbClr val="C1C1D2"/>
                </a:solidFill>
                <a:latin typeface="Raleway" panose="020B0003030101060003" pitchFamily="34" charset="0"/>
              </a:rPr>
              <a:t>L’importance de la continuité </a:t>
            </a:r>
            <a:br>
              <a:rPr lang="fr-CA" sz="3800" b="1">
                <a:solidFill>
                  <a:srgbClr val="C1C1D2"/>
                </a:solidFill>
                <a:latin typeface="Raleway" panose="020B0003030101060003" pitchFamily="34" charset="0"/>
              </a:rPr>
            </a:br>
            <a:r>
              <a:rPr lang="fr-CA" sz="3800" b="1">
                <a:solidFill>
                  <a:srgbClr val="C1C1D2"/>
                </a:solidFill>
                <a:latin typeface="Raleway" panose="020B0003030101060003" pitchFamily="34" charset="0"/>
              </a:rPr>
              <a:t>entre les environnements</a:t>
            </a:r>
          </a:p>
        </p:txBody>
      </p:sp>
    </p:spTree>
    <p:extLst>
      <p:ext uri="{BB962C8B-B14F-4D97-AF65-F5344CB8AC3E}">
        <p14:creationId xmlns:p14="http://schemas.microsoft.com/office/powerpoint/2010/main" val="204803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2C198F2-9288-B140-8068-1D4FE3FDF517}"/>
              </a:ext>
            </a:extLst>
          </p:cNvPr>
          <p:cNvSpPr/>
          <p:nvPr/>
        </p:nvSpPr>
        <p:spPr>
          <a:xfrm>
            <a:off x="6318441" y="1718740"/>
            <a:ext cx="5045266" cy="4284605"/>
          </a:xfrm>
          <a:prstGeom prst="rect">
            <a:avLst/>
          </a:prstGeom>
          <a:solidFill>
            <a:srgbClr val="A09DBC">
              <a:alpha val="124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re 1">
            <a:extLst>
              <a:ext uri="{FF2B5EF4-FFF2-40B4-BE49-F238E27FC236}">
                <a16:creationId xmlns:a16="http://schemas.microsoft.com/office/drawing/2014/main" id="{51577403-9542-40C1-96AE-10CDFB5ACC9C}"/>
              </a:ext>
            </a:extLst>
          </p:cNvPr>
          <p:cNvSpPr>
            <a:spLocks noGrp="1"/>
          </p:cNvSpPr>
          <p:nvPr>
            <p:ph type="title"/>
          </p:nvPr>
        </p:nvSpPr>
        <p:spPr>
          <a:xfrm>
            <a:off x="1047258" y="854655"/>
            <a:ext cx="10226675" cy="753136"/>
          </a:xfrm>
        </p:spPr>
        <p:txBody>
          <a:bodyPr>
            <a:normAutofit/>
          </a:bodyPr>
          <a:lstStyle/>
          <a:p>
            <a:r>
              <a:rPr lang="fr-CA" sz="2500" b="1">
                <a:latin typeface="Raleway" panose="020B0003030101060003" pitchFamily="34" charset="0"/>
              </a:rPr>
              <a:t>Des exemples où la continuité favorise le développement</a:t>
            </a:r>
          </a:p>
        </p:txBody>
      </p:sp>
      <p:sp>
        <p:nvSpPr>
          <p:cNvPr id="6" name="ZoneTexte 5">
            <a:extLst>
              <a:ext uri="{FF2B5EF4-FFF2-40B4-BE49-F238E27FC236}">
                <a16:creationId xmlns:a16="http://schemas.microsoft.com/office/drawing/2014/main" id="{2D582949-0A57-451B-8A0E-7FC7C17FE7B2}"/>
              </a:ext>
            </a:extLst>
          </p:cNvPr>
          <p:cNvSpPr txBox="1"/>
          <p:nvPr/>
        </p:nvSpPr>
        <p:spPr>
          <a:xfrm>
            <a:off x="1067831" y="1718740"/>
            <a:ext cx="5560628" cy="369332"/>
          </a:xfrm>
          <a:prstGeom prst="rect">
            <a:avLst/>
          </a:prstGeom>
          <a:noFill/>
        </p:spPr>
        <p:txBody>
          <a:bodyPr wrap="square" rtlCol="0">
            <a:spAutoFit/>
          </a:bodyPr>
          <a:lstStyle/>
          <a:p>
            <a:r>
              <a:rPr lang="fr-CA" b="1">
                <a:latin typeface="Raleway" panose="020B0003030101060003" pitchFamily="34" charset="0"/>
              </a:rPr>
              <a:t>L’interaction parent-éducatrice</a:t>
            </a:r>
          </a:p>
        </p:txBody>
      </p:sp>
      <p:sp>
        <p:nvSpPr>
          <p:cNvPr id="7" name="ZoneTexte 6">
            <a:extLst>
              <a:ext uri="{FF2B5EF4-FFF2-40B4-BE49-F238E27FC236}">
                <a16:creationId xmlns:a16="http://schemas.microsoft.com/office/drawing/2014/main" id="{AA1264D1-6FB7-4EFE-9FE7-54646F3BE6DA}"/>
              </a:ext>
            </a:extLst>
          </p:cNvPr>
          <p:cNvSpPr txBox="1"/>
          <p:nvPr/>
        </p:nvSpPr>
        <p:spPr>
          <a:xfrm>
            <a:off x="1078444" y="2243500"/>
            <a:ext cx="5045266" cy="3539430"/>
          </a:xfrm>
          <a:prstGeom prst="rect">
            <a:avLst/>
          </a:prstGeom>
          <a:noFill/>
        </p:spPr>
        <p:txBody>
          <a:bodyPr wrap="square" rtlCol="0">
            <a:spAutoFit/>
          </a:bodyPr>
          <a:lstStyle/>
          <a:p>
            <a:r>
              <a:rPr lang="fr-CA" sz="1600">
                <a:latin typeface="Raleway" panose="020B0003030101060003" pitchFamily="34" charset="0"/>
              </a:rPr>
              <a:t>Une relation de qualité entre le parent et l’éducatrice favorise la continuité entre la maison </a:t>
            </a:r>
            <a:br>
              <a:rPr lang="fr-CA" sz="1600">
                <a:latin typeface="Raleway" panose="020B0003030101060003" pitchFamily="34" charset="0"/>
              </a:rPr>
            </a:br>
            <a:r>
              <a:rPr lang="fr-CA" sz="1600">
                <a:latin typeface="Raleway" panose="020B0003030101060003" pitchFamily="34" charset="0"/>
              </a:rPr>
              <a:t>et le milieu de garde. Une bonne communication entre les parents et le personnel éducateur permet une meilleure compréhension des pratiques éducatives en place à la maison. Cela favorise </a:t>
            </a:r>
            <a:br>
              <a:rPr lang="fr-CA" sz="1600">
                <a:latin typeface="Raleway" panose="020B0003030101060003" pitchFamily="34" charset="0"/>
              </a:rPr>
            </a:br>
            <a:r>
              <a:rPr lang="fr-CA" sz="1600">
                <a:latin typeface="Raleway" panose="020B0003030101060003" pitchFamily="34" charset="0"/>
              </a:rPr>
              <a:t>la cohérence entre ce qui se passe au sein </a:t>
            </a:r>
            <a:br>
              <a:rPr lang="fr-CA" sz="1600">
                <a:latin typeface="Raleway" panose="020B0003030101060003" pitchFamily="34" charset="0"/>
              </a:rPr>
            </a:br>
            <a:r>
              <a:rPr lang="fr-CA" sz="1600">
                <a:latin typeface="Raleway" panose="020B0003030101060003" pitchFamily="34" charset="0"/>
              </a:rPr>
              <a:t>de la famille et dans le service de garde éducatif fréquenté par l’enfant.</a:t>
            </a:r>
          </a:p>
          <a:p>
            <a:endParaRPr lang="fr-CA" sz="1600">
              <a:latin typeface="Raleway" panose="020B0003030101060003" pitchFamily="34" charset="0"/>
            </a:endParaRPr>
          </a:p>
          <a:p>
            <a:r>
              <a:rPr lang="fr-CA" sz="1600">
                <a:latin typeface="Raleway" panose="020B0003030101060003" pitchFamily="34" charset="0"/>
              </a:rPr>
              <a:t>Au Québec, selon les enquêtes </a:t>
            </a:r>
            <a:r>
              <a:rPr lang="fr-CA" sz="1600" i="1">
                <a:latin typeface="Raleway" panose="020B0003030101060003" pitchFamily="34" charset="0"/>
              </a:rPr>
              <a:t>Grandir en qualité</a:t>
            </a:r>
            <a:r>
              <a:rPr lang="fr-CA" sz="1600">
                <a:latin typeface="Raleway" panose="020B0003030101060003" pitchFamily="34" charset="0"/>
              </a:rPr>
              <a:t>, la qualité des interactions entre l’éducatrice et les parents, telle qu’elle est perçue par l’éducatrice, est jugée entre « bonne » et « acceptable ».</a:t>
            </a:r>
          </a:p>
        </p:txBody>
      </p:sp>
      <p:grpSp>
        <p:nvGrpSpPr>
          <p:cNvPr id="8" name="Group 7">
            <a:extLst>
              <a:ext uri="{FF2B5EF4-FFF2-40B4-BE49-F238E27FC236}">
                <a16:creationId xmlns:a16="http://schemas.microsoft.com/office/drawing/2014/main" id="{C196A761-A34D-F145-941D-56D5BAA126DA}"/>
              </a:ext>
            </a:extLst>
          </p:cNvPr>
          <p:cNvGrpSpPr/>
          <p:nvPr/>
        </p:nvGrpSpPr>
        <p:grpSpPr>
          <a:xfrm>
            <a:off x="1145825" y="6046693"/>
            <a:ext cx="10110096" cy="484954"/>
            <a:chOff x="1145825" y="6046693"/>
            <a:chExt cx="10110096" cy="484954"/>
          </a:xfrm>
        </p:grpSpPr>
        <p:pic>
          <p:nvPicPr>
            <p:cNvPr id="11" name="Picture 10" descr="A black and white sign&#10;&#10;Description automatically generated with low confidence">
              <a:extLst>
                <a:ext uri="{FF2B5EF4-FFF2-40B4-BE49-F238E27FC236}">
                  <a16:creationId xmlns:a16="http://schemas.microsoft.com/office/drawing/2014/main" id="{447AD743-EC20-AA43-961B-2CB0CB53C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2" name="TextBox 11">
              <a:extLst>
                <a:ext uri="{FF2B5EF4-FFF2-40B4-BE49-F238E27FC236}">
                  <a16:creationId xmlns:a16="http://schemas.microsoft.com/office/drawing/2014/main" id="{9F86502F-A26E-B942-B6F2-FC6A4E81EE12}"/>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pic>
        <p:nvPicPr>
          <p:cNvPr id="15" name="Picture 14" descr="Text&#10;&#10;Description automatically generated with medium confidence">
            <a:extLst>
              <a:ext uri="{FF2B5EF4-FFF2-40B4-BE49-F238E27FC236}">
                <a16:creationId xmlns:a16="http://schemas.microsoft.com/office/drawing/2014/main" id="{0E5858E6-91F5-9A4D-BD37-D0D9A0851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547" y="1500215"/>
            <a:ext cx="5156267" cy="4537515"/>
          </a:xfrm>
          <a:prstGeom prst="rect">
            <a:avLst/>
          </a:prstGeom>
        </p:spPr>
      </p:pic>
      <p:sp>
        <p:nvSpPr>
          <p:cNvPr id="10" name="TextBox 15">
            <a:extLst>
              <a:ext uri="{FF2B5EF4-FFF2-40B4-BE49-F238E27FC236}">
                <a16:creationId xmlns:a16="http://schemas.microsoft.com/office/drawing/2014/main" id="{8A10BF21-A899-4927-A69E-60EC6186DB4B}"/>
              </a:ext>
            </a:extLst>
          </p:cNvPr>
          <p:cNvSpPr txBox="1"/>
          <p:nvPr/>
        </p:nvSpPr>
        <p:spPr>
          <a:xfrm>
            <a:off x="6291547" y="6046693"/>
            <a:ext cx="4278710" cy="230832"/>
          </a:xfrm>
          <a:prstGeom prst="rect">
            <a:avLst/>
          </a:prstGeom>
          <a:noFill/>
        </p:spPr>
        <p:txBody>
          <a:bodyPr wrap="square" rtlCol="0">
            <a:spAutoFit/>
          </a:bodyPr>
          <a:lstStyle/>
          <a:p>
            <a:pPr algn="l"/>
            <a:r>
              <a:rPr lang="fr-CA" sz="900">
                <a:latin typeface="Raleway" panose="020B0003030101060003" pitchFamily="34" charset="0"/>
              </a:rPr>
              <a:t>Source : </a:t>
            </a:r>
            <a:r>
              <a:rPr lang="fr-CA" sz="900" b="0" i="0" u="none" strike="noStrike" baseline="0">
                <a:latin typeface="Raleway" pitchFamily="2" charset="0"/>
              </a:rPr>
              <a:t>Enquêtes </a:t>
            </a:r>
            <a:r>
              <a:rPr lang="fr-CA" sz="900" b="0" i="1" u="none" strike="noStrike" baseline="0">
                <a:latin typeface="Raleway" pitchFamily="2" charset="0"/>
              </a:rPr>
              <a:t>Grandir en qualité</a:t>
            </a:r>
            <a:r>
              <a:rPr lang="fr-CA" sz="900" b="0" i="0" u="none" strike="noStrike" baseline="0">
                <a:latin typeface="Raleway" pitchFamily="2" charset="0"/>
              </a:rPr>
              <a:t>, 2003, 2014.</a:t>
            </a:r>
            <a:endParaRPr lang="fr-CA" sz="900">
              <a:latin typeface="Raleway" pitchFamily="2" charset="0"/>
            </a:endParaRPr>
          </a:p>
        </p:txBody>
      </p:sp>
    </p:spTree>
    <p:extLst>
      <p:ext uri="{BB962C8B-B14F-4D97-AF65-F5344CB8AC3E}">
        <p14:creationId xmlns:p14="http://schemas.microsoft.com/office/powerpoint/2010/main" val="1818924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4F33">
            <a:alpha val="23000"/>
          </a:srgb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DB7256D-BFD7-A142-BCA6-6E61849AE817}"/>
              </a:ext>
            </a:extLst>
          </p:cNvPr>
          <p:cNvSpPr/>
          <p:nvPr/>
        </p:nvSpPr>
        <p:spPr>
          <a:xfrm>
            <a:off x="6484941" y="1214094"/>
            <a:ext cx="4671645" cy="4429811"/>
          </a:xfrm>
          <a:prstGeom prst="rect">
            <a:avLst/>
          </a:prstGeom>
          <a:solidFill>
            <a:srgbClr val="E44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 name="Group 1">
            <a:extLst>
              <a:ext uri="{FF2B5EF4-FFF2-40B4-BE49-F238E27FC236}">
                <a16:creationId xmlns:a16="http://schemas.microsoft.com/office/drawing/2014/main" id="{8704E031-E826-DE48-A6B1-93422D6FD033}"/>
              </a:ext>
            </a:extLst>
          </p:cNvPr>
          <p:cNvGrpSpPr/>
          <p:nvPr/>
        </p:nvGrpSpPr>
        <p:grpSpPr>
          <a:xfrm>
            <a:off x="6751602" y="1520607"/>
            <a:ext cx="4189093" cy="4039965"/>
            <a:chOff x="7202479" y="1393598"/>
            <a:chExt cx="3681784" cy="3550715"/>
          </a:xfrm>
        </p:grpSpPr>
        <p:pic>
          <p:nvPicPr>
            <p:cNvPr id="28" name="Picture 27" descr="Logo&#10;&#10;Description automatically generated">
              <a:extLst>
                <a:ext uri="{FF2B5EF4-FFF2-40B4-BE49-F238E27FC236}">
                  <a16:creationId xmlns:a16="http://schemas.microsoft.com/office/drawing/2014/main" id="{CEF402E2-70B2-604D-A1BE-77E306203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9624" y="2272379"/>
              <a:ext cx="3654639" cy="2296108"/>
            </a:xfrm>
            <a:prstGeom prst="rect">
              <a:avLst/>
            </a:prstGeom>
          </p:spPr>
        </p:pic>
        <p:grpSp>
          <p:nvGrpSpPr>
            <p:cNvPr id="18" name="Group 17">
              <a:extLst>
                <a:ext uri="{FF2B5EF4-FFF2-40B4-BE49-F238E27FC236}">
                  <a16:creationId xmlns:a16="http://schemas.microsoft.com/office/drawing/2014/main" id="{35BA29AE-4324-4442-ACFB-66E529C64FAF}"/>
                </a:ext>
              </a:extLst>
            </p:cNvPr>
            <p:cNvGrpSpPr/>
            <p:nvPr/>
          </p:nvGrpSpPr>
          <p:grpSpPr>
            <a:xfrm>
              <a:off x="7202479" y="1393598"/>
              <a:ext cx="3650395" cy="3550715"/>
              <a:chOff x="7287488" y="2306032"/>
              <a:chExt cx="3847685" cy="3742620"/>
            </a:xfrm>
          </p:grpSpPr>
          <p:sp>
            <p:nvSpPr>
              <p:cNvPr id="19" name="TextBox 18">
                <a:extLst>
                  <a:ext uri="{FF2B5EF4-FFF2-40B4-BE49-F238E27FC236}">
                    <a16:creationId xmlns:a16="http://schemas.microsoft.com/office/drawing/2014/main" id="{CF861906-6EBA-9B4C-8411-CAB88645BBFD}"/>
                  </a:ext>
                </a:extLst>
              </p:cNvPr>
              <p:cNvSpPr txBox="1"/>
              <p:nvPr/>
            </p:nvSpPr>
            <p:spPr>
              <a:xfrm>
                <a:off x="7287488" y="2306032"/>
                <a:ext cx="3847685" cy="1154752"/>
              </a:xfrm>
              <a:prstGeom prst="rect">
                <a:avLst/>
              </a:prstGeom>
              <a:noFill/>
            </p:spPr>
            <p:txBody>
              <a:bodyPr wrap="square" rtlCol="0">
                <a:spAutoFit/>
              </a:bodyPr>
              <a:lstStyle/>
              <a:p>
                <a:pPr algn="ctr"/>
                <a:r>
                  <a:rPr lang="fr-CA" sz="1500" b="1">
                    <a:solidFill>
                      <a:schemeClr val="bg1"/>
                    </a:solidFill>
                    <a:latin typeface="Raleway" pitchFamily="2" charset="77"/>
                  </a:rPr>
                  <a:t>Proportion des services éducatifs </a:t>
                </a:r>
                <a:br>
                  <a:rPr lang="fr-CA" sz="1500" b="1">
                    <a:solidFill>
                      <a:schemeClr val="bg1"/>
                    </a:solidFill>
                    <a:latin typeface="Raleway" pitchFamily="2" charset="77"/>
                  </a:rPr>
                </a:br>
                <a:r>
                  <a:rPr lang="fr-CA" sz="1500" b="1">
                    <a:solidFill>
                      <a:schemeClr val="bg1"/>
                    </a:solidFill>
                    <a:latin typeface="Raleway" pitchFamily="2" charset="77"/>
                  </a:rPr>
                  <a:t>qui ont pris part à des activités </a:t>
                </a:r>
                <a:br>
                  <a:rPr lang="fr-CA" sz="1500" b="1">
                    <a:solidFill>
                      <a:schemeClr val="bg1"/>
                    </a:solidFill>
                    <a:latin typeface="Raleway" pitchFamily="2" charset="77"/>
                  </a:rPr>
                </a:br>
                <a:r>
                  <a:rPr lang="fr-CA" sz="1500" b="1">
                    <a:solidFill>
                      <a:schemeClr val="bg1"/>
                    </a:solidFill>
                    <a:latin typeface="Raleway" pitchFamily="2" charset="77"/>
                  </a:rPr>
                  <a:t>de concertation, à des discussions </a:t>
                </a:r>
                <a:br>
                  <a:rPr lang="fr-CA" sz="1500" b="1">
                    <a:solidFill>
                      <a:schemeClr val="bg1"/>
                    </a:solidFill>
                    <a:latin typeface="Raleway" pitchFamily="2" charset="77"/>
                  </a:rPr>
                </a:br>
                <a:r>
                  <a:rPr lang="fr-CA" sz="1500" b="1">
                    <a:solidFill>
                      <a:schemeClr val="bg1"/>
                    </a:solidFill>
                    <a:latin typeface="Raleway" pitchFamily="2" charset="77"/>
                  </a:rPr>
                  <a:t>ou à des rencontres avec </a:t>
                </a:r>
                <a:br>
                  <a:rPr lang="fr-CA" sz="1500" b="1">
                    <a:solidFill>
                      <a:schemeClr val="bg1"/>
                    </a:solidFill>
                    <a:latin typeface="Raleway" pitchFamily="2" charset="77"/>
                  </a:rPr>
                </a:br>
                <a:r>
                  <a:rPr lang="fr-CA" sz="1500" b="1">
                    <a:solidFill>
                      <a:schemeClr val="bg1"/>
                    </a:solidFill>
                    <a:latin typeface="Raleway" pitchFamily="2" charset="77"/>
                  </a:rPr>
                  <a:t>le milieu scolaire</a:t>
                </a:r>
                <a:endParaRPr lang="fr-CA" sz="1500">
                  <a:solidFill>
                    <a:schemeClr val="bg1"/>
                  </a:solidFill>
                  <a:latin typeface="Raleway" pitchFamily="2" charset="77"/>
                </a:endParaRPr>
              </a:p>
            </p:txBody>
          </p:sp>
          <p:sp>
            <p:nvSpPr>
              <p:cNvPr id="21" name="TextBox 20">
                <a:extLst>
                  <a:ext uri="{FF2B5EF4-FFF2-40B4-BE49-F238E27FC236}">
                    <a16:creationId xmlns:a16="http://schemas.microsoft.com/office/drawing/2014/main" id="{AAB9332E-2758-F643-B3C2-28AA7D922E61}"/>
                  </a:ext>
                </a:extLst>
              </p:cNvPr>
              <p:cNvSpPr txBox="1"/>
              <p:nvPr/>
            </p:nvSpPr>
            <p:spPr>
              <a:xfrm>
                <a:off x="7529188" y="5535428"/>
                <a:ext cx="1190451" cy="421735"/>
              </a:xfrm>
              <a:prstGeom prst="rect">
                <a:avLst/>
              </a:prstGeom>
              <a:noFill/>
            </p:spPr>
            <p:txBody>
              <a:bodyPr wrap="square" rtlCol="0">
                <a:spAutoFit/>
              </a:bodyPr>
              <a:lstStyle/>
              <a:p>
                <a:pPr algn="ctr"/>
                <a:r>
                  <a:rPr lang="en-CA" sz="1000" b="1">
                    <a:solidFill>
                      <a:schemeClr val="bg1"/>
                    </a:solidFill>
                    <a:latin typeface="Raleway" pitchFamily="2" charset="77"/>
                  </a:rPr>
                  <a:t>CPE</a:t>
                </a:r>
                <a:endParaRPr lang="en-CA" sz="1000">
                  <a:solidFill>
                    <a:schemeClr val="bg1"/>
                  </a:solidFill>
                  <a:latin typeface="Raleway" pitchFamily="2" charset="77"/>
                </a:endParaRPr>
              </a:p>
              <a:p>
                <a:pPr algn="ctr"/>
                <a:endParaRPr lang="en-CA" sz="1000" b="1">
                  <a:solidFill>
                    <a:schemeClr val="bg1"/>
                  </a:solidFill>
                  <a:latin typeface="Raleway" pitchFamily="2" charset="77"/>
                </a:endParaRPr>
              </a:p>
            </p:txBody>
          </p:sp>
          <p:sp>
            <p:nvSpPr>
              <p:cNvPr id="23" name="TextBox 22">
                <a:extLst>
                  <a:ext uri="{FF2B5EF4-FFF2-40B4-BE49-F238E27FC236}">
                    <a16:creationId xmlns:a16="http://schemas.microsoft.com/office/drawing/2014/main" id="{A8674523-7B81-1945-8355-44E9024F36C5}"/>
                  </a:ext>
                </a:extLst>
              </p:cNvPr>
              <p:cNvSpPr txBox="1"/>
              <p:nvPr/>
            </p:nvSpPr>
            <p:spPr>
              <a:xfrm>
                <a:off x="7722557" y="4140837"/>
                <a:ext cx="844063" cy="356852"/>
              </a:xfrm>
              <a:prstGeom prst="rect">
                <a:avLst/>
              </a:prstGeom>
              <a:noFill/>
            </p:spPr>
            <p:txBody>
              <a:bodyPr wrap="square" rtlCol="0">
                <a:spAutoFit/>
              </a:bodyPr>
              <a:lstStyle/>
              <a:p>
                <a:pPr algn="ctr"/>
                <a:r>
                  <a:rPr lang="en-CA" sz="1600" b="1">
                    <a:solidFill>
                      <a:schemeClr val="bg1"/>
                    </a:solidFill>
                    <a:latin typeface="Raleway" pitchFamily="2" charset="77"/>
                  </a:rPr>
                  <a:t>28</a:t>
                </a:r>
                <a:r>
                  <a:rPr lang="en-CA" sz="1600" b="1" spc="-300">
                    <a:solidFill>
                      <a:schemeClr val="bg1"/>
                    </a:solidFill>
                    <a:latin typeface="Raleway" pitchFamily="2" charset="77"/>
                  </a:rPr>
                  <a:t> </a:t>
                </a:r>
                <a:r>
                  <a:rPr lang="en-CA" sz="1600" b="1">
                    <a:solidFill>
                      <a:schemeClr val="bg1"/>
                    </a:solidFill>
                    <a:latin typeface="Raleway" pitchFamily="2" charset="77"/>
                  </a:rPr>
                  <a:t>%</a:t>
                </a:r>
              </a:p>
            </p:txBody>
          </p:sp>
          <p:sp>
            <p:nvSpPr>
              <p:cNvPr id="24" name="TextBox 23">
                <a:extLst>
                  <a:ext uri="{FF2B5EF4-FFF2-40B4-BE49-F238E27FC236}">
                    <a16:creationId xmlns:a16="http://schemas.microsoft.com/office/drawing/2014/main" id="{8D8063AD-5C1C-EF4E-B35F-F14A64FC0015}"/>
                  </a:ext>
                </a:extLst>
              </p:cNvPr>
              <p:cNvSpPr txBox="1"/>
              <p:nvPr/>
            </p:nvSpPr>
            <p:spPr>
              <a:xfrm>
                <a:off x="8990926" y="4578075"/>
                <a:ext cx="844063" cy="356852"/>
              </a:xfrm>
              <a:prstGeom prst="rect">
                <a:avLst/>
              </a:prstGeom>
              <a:noFill/>
            </p:spPr>
            <p:txBody>
              <a:bodyPr wrap="square" rtlCol="0">
                <a:spAutoFit/>
              </a:bodyPr>
              <a:lstStyle/>
              <a:p>
                <a:pPr algn="ctr"/>
                <a:r>
                  <a:rPr lang="en-CA" sz="1600" b="1">
                    <a:solidFill>
                      <a:schemeClr val="bg1"/>
                    </a:solidFill>
                    <a:latin typeface="Raleway" pitchFamily="2" charset="77"/>
                  </a:rPr>
                  <a:t>11</a:t>
                </a:r>
                <a:r>
                  <a:rPr lang="en-CA" sz="1600" b="1" spc="-300">
                    <a:solidFill>
                      <a:schemeClr val="bg1"/>
                    </a:solidFill>
                    <a:latin typeface="Raleway" pitchFamily="2" charset="77"/>
                  </a:rPr>
                  <a:t> </a:t>
                </a:r>
                <a:r>
                  <a:rPr lang="en-CA" sz="1600" b="1">
                    <a:solidFill>
                      <a:schemeClr val="bg1"/>
                    </a:solidFill>
                    <a:latin typeface="Raleway" pitchFamily="2" charset="77"/>
                  </a:rPr>
                  <a:t>%</a:t>
                </a:r>
              </a:p>
            </p:txBody>
          </p:sp>
          <p:sp>
            <p:nvSpPr>
              <p:cNvPr id="25" name="TextBox 24">
                <a:extLst>
                  <a:ext uri="{FF2B5EF4-FFF2-40B4-BE49-F238E27FC236}">
                    <a16:creationId xmlns:a16="http://schemas.microsoft.com/office/drawing/2014/main" id="{5F78AADE-F8D9-D044-8455-E1243EC589B1}"/>
                  </a:ext>
                </a:extLst>
              </p:cNvPr>
              <p:cNvSpPr txBox="1"/>
              <p:nvPr/>
            </p:nvSpPr>
            <p:spPr>
              <a:xfrm>
                <a:off x="10055976" y="4479383"/>
                <a:ext cx="844063" cy="356852"/>
              </a:xfrm>
              <a:prstGeom prst="rect">
                <a:avLst/>
              </a:prstGeom>
              <a:noFill/>
            </p:spPr>
            <p:txBody>
              <a:bodyPr wrap="square" rtlCol="0">
                <a:spAutoFit/>
              </a:bodyPr>
              <a:lstStyle/>
              <a:p>
                <a:pPr algn="ctr"/>
                <a:r>
                  <a:rPr lang="en-CA" sz="1600" b="1">
                    <a:solidFill>
                      <a:schemeClr val="bg1"/>
                    </a:solidFill>
                    <a:latin typeface="Raleway" pitchFamily="2" charset="77"/>
                  </a:rPr>
                  <a:t>13</a:t>
                </a:r>
                <a:r>
                  <a:rPr lang="en-CA" sz="1600" b="1" spc="-300">
                    <a:solidFill>
                      <a:schemeClr val="bg1"/>
                    </a:solidFill>
                    <a:latin typeface="Raleway" pitchFamily="2" charset="77"/>
                  </a:rPr>
                  <a:t> </a:t>
                </a:r>
                <a:r>
                  <a:rPr lang="en-CA" sz="1600" b="1">
                    <a:solidFill>
                      <a:schemeClr val="bg1"/>
                    </a:solidFill>
                    <a:latin typeface="Raleway" pitchFamily="2" charset="77"/>
                  </a:rPr>
                  <a:t>%</a:t>
                </a:r>
              </a:p>
            </p:txBody>
          </p:sp>
          <p:sp>
            <p:nvSpPr>
              <p:cNvPr id="26" name="TextBox 25">
                <a:extLst>
                  <a:ext uri="{FF2B5EF4-FFF2-40B4-BE49-F238E27FC236}">
                    <a16:creationId xmlns:a16="http://schemas.microsoft.com/office/drawing/2014/main" id="{99723022-8686-E348-A8E5-764246B584AC}"/>
                  </a:ext>
                </a:extLst>
              </p:cNvPr>
              <p:cNvSpPr txBox="1"/>
              <p:nvPr/>
            </p:nvSpPr>
            <p:spPr>
              <a:xfrm>
                <a:off x="8732480" y="5535429"/>
                <a:ext cx="1231649" cy="513223"/>
              </a:xfrm>
              <a:prstGeom prst="rect">
                <a:avLst/>
              </a:prstGeom>
              <a:noFill/>
            </p:spPr>
            <p:txBody>
              <a:bodyPr wrap="square" rtlCol="0">
                <a:spAutoFit/>
              </a:bodyPr>
              <a:lstStyle/>
              <a:p>
                <a:pPr algn="ctr"/>
                <a:r>
                  <a:rPr lang="fr-CA" sz="1000" b="1">
                    <a:solidFill>
                      <a:schemeClr val="bg1"/>
                    </a:solidFill>
                    <a:latin typeface="Raleway" pitchFamily="2" charset="77"/>
                  </a:rPr>
                  <a:t>Garderies subventionnées</a:t>
                </a:r>
                <a:endParaRPr lang="fr-CA" sz="1000">
                  <a:solidFill>
                    <a:schemeClr val="bg1"/>
                  </a:solidFill>
                  <a:latin typeface="Raleway" pitchFamily="2" charset="77"/>
                </a:endParaRPr>
              </a:p>
              <a:p>
                <a:pPr algn="ctr"/>
                <a:endParaRPr lang="en-CA" sz="1000" b="1">
                  <a:solidFill>
                    <a:schemeClr val="bg1"/>
                  </a:solidFill>
                  <a:latin typeface="Raleway" pitchFamily="2" charset="77"/>
                </a:endParaRPr>
              </a:p>
            </p:txBody>
          </p:sp>
          <p:sp>
            <p:nvSpPr>
              <p:cNvPr id="27" name="TextBox 26">
                <a:extLst>
                  <a:ext uri="{FF2B5EF4-FFF2-40B4-BE49-F238E27FC236}">
                    <a16:creationId xmlns:a16="http://schemas.microsoft.com/office/drawing/2014/main" id="{19EA5462-6C2B-8A49-9848-34BB2CAA7F63}"/>
                  </a:ext>
                </a:extLst>
              </p:cNvPr>
              <p:cNvSpPr txBox="1"/>
              <p:nvPr/>
            </p:nvSpPr>
            <p:spPr>
              <a:xfrm>
                <a:off x="9787465" y="5535428"/>
                <a:ext cx="1332469" cy="370662"/>
              </a:xfrm>
              <a:prstGeom prst="rect">
                <a:avLst/>
              </a:prstGeom>
              <a:noFill/>
            </p:spPr>
            <p:txBody>
              <a:bodyPr wrap="square" rtlCol="0">
                <a:spAutoFit/>
              </a:bodyPr>
              <a:lstStyle/>
              <a:p>
                <a:pPr algn="ctr"/>
                <a:r>
                  <a:rPr lang="fr-CA" sz="1000" b="1">
                    <a:solidFill>
                      <a:schemeClr val="bg1"/>
                    </a:solidFill>
                    <a:latin typeface="Raleway" pitchFamily="2" charset="77"/>
                  </a:rPr>
                  <a:t>Garderies non subventionnées</a:t>
                </a:r>
                <a:endParaRPr lang="fr-CA" sz="1000">
                  <a:solidFill>
                    <a:schemeClr val="bg1"/>
                  </a:solidFill>
                  <a:latin typeface="Raleway" pitchFamily="2" charset="77"/>
                </a:endParaRPr>
              </a:p>
            </p:txBody>
          </p:sp>
        </p:grpSp>
      </p:grpSp>
      <p:sp>
        <p:nvSpPr>
          <p:cNvPr id="5" name="ZoneTexte 4">
            <a:extLst>
              <a:ext uri="{FF2B5EF4-FFF2-40B4-BE49-F238E27FC236}">
                <a16:creationId xmlns:a16="http://schemas.microsoft.com/office/drawing/2014/main" id="{FDD833CA-918A-4290-AD6A-F264463E4C26}"/>
              </a:ext>
            </a:extLst>
          </p:cNvPr>
          <p:cNvSpPr txBox="1"/>
          <p:nvPr/>
        </p:nvSpPr>
        <p:spPr>
          <a:xfrm>
            <a:off x="1032996" y="991729"/>
            <a:ext cx="5532396" cy="646331"/>
          </a:xfrm>
          <a:prstGeom prst="rect">
            <a:avLst/>
          </a:prstGeom>
          <a:noFill/>
        </p:spPr>
        <p:txBody>
          <a:bodyPr wrap="square" rtlCol="0">
            <a:spAutoFit/>
          </a:bodyPr>
          <a:lstStyle/>
          <a:p>
            <a:r>
              <a:rPr lang="fr-CA" b="1">
                <a:latin typeface="Raleway" panose="020B0003030101060003" pitchFamily="34" charset="0"/>
              </a:rPr>
              <a:t>Le partenariat entre les milieux de garde </a:t>
            </a:r>
            <a:br>
              <a:rPr lang="fr-CA" b="1">
                <a:latin typeface="Raleway" panose="020B0003030101060003" pitchFamily="34" charset="0"/>
              </a:rPr>
            </a:br>
            <a:r>
              <a:rPr lang="fr-CA" b="1">
                <a:latin typeface="Raleway" panose="020B0003030101060003" pitchFamily="34" charset="0"/>
              </a:rPr>
              <a:t>et le milieu scolaire</a:t>
            </a:r>
          </a:p>
        </p:txBody>
      </p:sp>
      <p:sp>
        <p:nvSpPr>
          <p:cNvPr id="6" name="ZoneTexte 5">
            <a:extLst>
              <a:ext uri="{FF2B5EF4-FFF2-40B4-BE49-F238E27FC236}">
                <a16:creationId xmlns:a16="http://schemas.microsoft.com/office/drawing/2014/main" id="{24F45AEC-DBB8-4324-96F9-83239AB462E3}"/>
              </a:ext>
            </a:extLst>
          </p:cNvPr>
          <p:cNvSpPr txBox="1"/>
          <p:nvPr/>
        </p:nvSpPr>
        <p:spPr>
          <a:xfrm>
            <a:off x="1035414" y="1755593"/>
            <a:ext cx="5125040" cy="3785652"/>
          </a:xfrm>
          <a:prstGeom prst="rect">
            <a:avLst/>
          </a:prstGeom>
          <a:noFill/>
        </p:spPr>
        <p:txBody>
          <a:bodyPr wrap="square" rtlCol="0">
            <a:spAutoFit/>
          </a:bodyPr>
          <a:lstStyle/>
          <a:p>
            <a:r>
              <a:rPr lang="fr-CA" sz="1600">
                <a:latin typeface="Raleway" panose="020B0003030101060003" pitchFamily="34" charset="0"/>
              </a:rPr>
              <a:t>La mise en place de pratiques favorisant la transition entre le milieu de garde et l’école ainsi que la planification concertée de ces pratiques favorise la continuité entre les milieux de vie </a:t>
            </a:r>
            <a:br>
              <a:rPr lang="fr-CA" sz="1600">
                <a:latin typeface="Raleway" panose="020B0003030101060003" pitchFamily="34" charset="0"/>
              </a:rPr>
            </a:br>
            <a:r>
              <a:rPr lang="fr-CA" sz="1600">
                <a:latin typeface="Raleway" panose="020B0003030101060003" pitchFamily="34" charset="0"/>
              </a:rPr>
              <a:t>de l’enfant, spécialement pour les enfants ayant </a:t>
            </a:r>
            <a:br>
              <a:rPr lang="fr-CA" sz="1600">
                <a:latin typeface="Raleway" panose="020B0003030101060003" pitchFamily="34" charset="0"/>
              </a:rPr>
            </a:br>
            <a:r>
              <a:rPr lang="fr-CA" sz="1600">
                <a:latin typeface="Raleway" panose="020B0003030101060003" pitchFamily="34" charset="0"/>
              </a:rPr>
              <a:t>des besoins particuliers.</a:t>
            </a:r>
          </a:p>
          <a:p>
            <a:endParaRPr lang="fr-CA" sz="1600">
              <a:latin typeface="Raleway" panose="020B0003030101060003" pitchFamily="34" charset="0"/>
            </a:endParaRPr>
          </a:p>
          <a:p>
            <a:r>
              <a:rPr lang="fr-CA" sz="1600">
                <a:latin typeface="Raleway" panose="020B0003030101060003" pitchFamily="34" charset="0"/>
              </a:rPr>
              <a:t>La cohérence d’un milieu à l’autre est bénéfique pour le développement émotionnel et social de l’enfant. En effet, le partenariat entre les intervenants des différents milieux leur permet de comprendre le rôle et les attentes de chacun, de reconnaître les expériences d’apprentissage auxquelles l’enfant a déjà été exposé et d’encourager le transfert de connaissances.</a:t>
            </a:r>
          </a:p>
        </p:txBody>
      </p:sp>
      <p:grpSp>
        <p:nvGrpSpPr>
          <p:cNvPr id="7" name="Group 6">
            <a:extLst>
              <a:ext uri="{FF2B5EF4-FFF2-40B4-BE49-F238E27FC236}">
                <a16:creationId xmlns:a16="http://schemas.microsoft.com/office/drawing/2014/main" id="{EC00A733-B34D-A646-AD0D-89375CD68923}"/>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373F9FE8-0073-6947-ADCE-6E84731B6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DE492894-0F3C-C443-95BA-63F6CF93F391}"/>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22" name="TextBox 15">
            <a:extLst>
              <a:ext uri="{FF2B5EF4-FFF2-40B4-BE49-F238E27FC236}">
                <a16:creationId xmlns:a16="http://schemas.microsoft.com/office/drawing/2014/main" id="{9F138619-E384-474E-AD3E-1C627EA77311}"/>
              </a:ext>
            </a:extLst>
          </p:cNvPr>
          <p:cNvSpPr txBox="1"/>
          <p:nvPr/>
        </p:nvSpPr>
        <p:spPr>
          <a:xfrm>
            <a:off x="6451021" y="5692936"/>
            <a:ext cx="4705565" cy="369332"/>
          </a:xfrm>
          <a:prstGeom prst="rect">
            <a:avLst/>
          </a:prstGeom>
          <a:noFill/>
        </p:spPr>
        <p:txBody>
          <a:bodyPr wrap="square" rtlCol="0">
            <a:spAutoFit/>
          </a:bodyPr>
          <a:lstStyle/>
          <a:p>
            <a:pPr algn="l"/>
            <a:r>
              <a:rPr lang="fr-CA" sz="900">
                <a:latin typeface="Raleway" panose="020B0003030101060003" pitchFamily="34" charset="0"/>
              </a:rPr>
              <a:t>Source :</a:t>
            </a:r>
            <a:r>
              <a:rPr lang="fr-CA" sz="900">
                <a:latin typeface="Raleway" pitchFamily="2" charset="0"/>
              </a:rPr>
              <a:t> </a:t>
            </a:r>
            <a:r>
              <a:rPr lang="fr-CA" sz="900" b="0" i="0" u="none" strike="noStrike" baseline="0">
                <a:solidFill>
                  <a:srgbClr val="000000"/>
                </a:solidFill>
                <a:latin typeface="Raleway" pitchFamily="2" charset="0"/>
              </a:rPr>
              <a:t>Ministère de la Famille. </a:t>
            </a:r>
            <a:r>
              <a:rPr lang="fr-CA" sz="900" b="0" i="1" u="none" strike="noStrike" baseline="0">
                <a:solidFill>
                  <a:srgbClr val="000000"/>
                </a:solidFill>
                <a:latin typeface="Raleway" pitchFamily="2" charset="0"/>
              </a:rPr>
              <a:t>Situation des centres de la petite enfance, des garderies et de la garde en milieu familial au Québec en 2016</a:t>
            </a:r>
            <a:r>
              <a:rPr lang="fr-CA" sz="900" b="0" i="0" u="none" strike="noStrike" baseline="0">
                <a:solidFill>
                  <a:srgbClr val="000000"/>
                </a:solidFill>
                <a:latin typeface="Raleway" pitchFamily="2" charset="0"/>
              </a:rPr>
              <a:t>. </a:t>
            </a:r>
            <a:endParaRPr lang="fr-CA" sz="900">
              <a:latin typeface="Raleway" pitchFamily="2" charset="0"/>
            </a:endParaRPr>
          </a:p>
        </p:txBody>
      </p:sp>
    </p:spTree>
    <p:extLst>
      <p:ext uri="{BB962C8B-B14F-4D97-AF65-F5344CB8AC3E}">
        <p14:creationId xmlns:p14="http://schemas.microsoft.com/office/powerpoint/2010/main" val="300269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03663"/>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F07499A-7C49-0F44-8805-5F9AF5E8BBDF}"/>
              </a:ext>
            </a:extLst>
          </p:cNvPr>
          <p:cNvGrpSpPr/>
          <p:nvPr/>
        </p:nvGrpSpPr>
        <p:grpSpPr>
          <a:xfrm>
            <a:off x="1142115" y="6039198"/>
            <a:ext cx="10113806" cy="492449"/>
            <a:chOff x="1142115" y="6039198"/>
            <a:chExt cx="10113806" cy="492449"/>
          </a:xfrm>
        </p:grpSpPr>
        <p:sp>
          <p:nvSpPr>
            <p:cNvPr id="10" name="TextBox 9">
              <a:extLst>
                <a:ext uri="{FF2B5EF4-FFF2-40B4-BE49-F238E27FC236}">
                  <a16:creationId xmlns:a16="http://schemas.microsoft.com/office/drawing/2014/main" id="{C077D461-082D-4741-AB9D-AB9FB6B777A0}"/>
                </a:ext>
              </a:extLst>
            </p:cNvPr>
            <p:cNvSpPr txBox="1"/>
            <p:nvPr/>
          </p:nvSpPr>
          <p:spPr>
            <a:xfrm>
              <a:off x="9473061" y="6316203"/>
              <a:ext cx="1782860" cy="215444"/>
            </a:xfrm>
            <a:prstGeom prst="rect">
              <a:avLst/>
            </a:prstGeom>
            <a:noFill/>
          </p:spPr>
          <p:txBody>
            <a:bodyPr wrap="none" rtlCol="0">
              <a:spAutoFit/>
            </a:bodyPr>
            <a:lstStyle/>
            <a:p>
              <a:r>
                <a:rPr lang="en-CA" sz="800">
                  <a:solidFill>
                    <a:schemeClr val="bg1"/>
                  </a:solidFill>
                </a:rPr>
                <a:t>© </a:t>
              </a:r>
              <a:r>
                <a:rPr lang="fr-CA" sz="800">
                  <a:solidFill>
                    <a:schemeClr val="bg1"/>
                  </a:solidFill>
                </a:rPr>
                <a:t>Fondation Lucie et André Chagnon</a:t>
              </a:r>
            </a:p>
          </p:txBody>
        </p:sp>
        <p:pic>
          <p:nvPicPr>
            <p:cNvPr id="11" name="Picture 10" descr="A picture containing text, plate, tableware, dishware&#10;&#10;Description automatically generated">
              <a:extLst>
                <a:ext uri="{FF2B5EF4-FFF2-40B4-BE49-F238E27FC236}">
                  <a16:creationId xmlns:a16="http://schemas.microsoft.com/office/drawing/2014/main" id="{2D730F1D-28A4-0248-A801-E4979B3F5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115" y="6039198"/>
              <a:ext cx="1676400" cy="419100"/>
            </a:xfrm>
            <a:prstGeom prst="rect">
              <a:avLst/>
            </a:prstGeom>
          </p:spPr>
        </p:pic>
      </p:grpSp>
      <p:pic>
        <p:nvPicPr>
          <p:cNvPr id="12" name="Picture 11" descr="A close-up of a baby's hand holding a baby's foot&#10;&#10;Description automatically generated with low confidence">
            <a:extLst>
              <a:ext uri="{FF2B5EF4-FFF2-40B4-BE49-F238E27FC236}">
                <a16:creationId xmlns:a16="http://schemas.microsoft.com/office/drawing/2014/main" id="{F22E232F-6B73-B141-924B-6E433C9BA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23" y="-110838"/>
            <a:ext cx="6465867" cy="5761664"/>
          </a:xfrm>
          <a:prstGeom prst="rect">
            <a:avLst/>
          </a:prstGeom>
        </p:spPr>
      </p:pic>
      <p:sp>
        <p:nvSpPr>
          <p:cNvPr id="5" name="ZoneTexte 4">
            <a:extLst>
              <a:ext uri="{FF2B5EF4-FFF2-40B4-BE49-F238E27FC236}">
                <a16:creationId xmlns:a16="http://schemas.microsoft.com/office/drawing/2014/main" id="{A997B5DA-A192-40C2-BEDA-B36DDFE265D7}"/>
              </a:ext>
            </a:extLst>
          </p:cNvPr>
          <p:cNvSpPr txBox="1"/>
          <p:nvPr/>
        </p:nvSpPr>
        <p:spPr>
          <a:xfrm>
            <a:off x="5706319" y="2871790"/>
            <a:ext cx="6087761" cy="2123658"/>
          </a:xfrm>
          <a:prstGeom prst="rect">
            <a:avLst/>
          </a:prstGeom>
          <a:noFill/>
        </p:spPr>
        <p:txBody>
          <a:bodyPr wrap="square" rtlCol="0">
            <a:spAutoFit/>
          </a:bodyPr>
          <a:lstStyle/>
          <a:p>
            <a:endParaRPr lang="fr-CA">
              <a:solidFill>
                <a:srgbClr val="F2BBBA"/>
              </a:solidFill>
            </a:endParaRPr>
          </a:p>
          <a:p>
            <a:r>
              <a:rPr lang="fr-CA" sz="3800" b="1">
                <a:solidFill>
                  <a:srgbClr val="F2BBBA"/>
                </a:solidFill>
                <a:latin typeface="Raleway" pitchFamily="2" charset="77"/>
              </a:rPr>
              <a:t>Il est possible d’agir : </a:t>
            </a:r>
            <a:br>
              <a:rPr lang="fr-CA" sz="3800" b="1">
                <a:solidFill>
                  <a:srgbClr val="F2BBBA"/>
                </a:solidFill>
                <a:latin typeface="Raleway" pitchFamily="2" charset="77"/>
              </a:rPr>
            </a:br>
            <a:r>
              <a:rPr lang="fr-CA" sz="3800" b="1">
                <a:solidFill>
                  <a:srgbClr val="F2BBBA"/>
                </a:solidFill>
                <a:latin typeface="Raleway" pitchFamily="2" charset="77"/>
              </a:rPr>
              <a:t>des exemples d’initiatives inspirantes</a:t>
            </a:r>
          </a:p>
        </p:txBody>
      </p:sp>
      <p:pic>
        <p:nvPicPr>
          <p:cNvPr id="15" name="Picture 14">
            <a:extLst>
              <a:ext uri="{FF2B5EF4-FFF2-40B4-BE49-F238E27FC236}">
                <a16:creationId xmlns:a16="http://schemas.microsoft.com/office/drawing/2014/main" id="{433E5F3C-D2B5-6344-86F5-491B5530F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09" y="503662"/>
            <a:ext cx="9293108" cy="6243500"/>
          </a:xfrm>
          <a:prstGeom prst="rect">
            <a:avLst/>
          </a:prstGeom>
        </p:spPr>
      </p:pic>
    </p:spTree>
    <p:extLst>
      <p:ext uri="{BB962C8B-B14F-4D97-AF65-F5344CB8AC3E}">
        <p14:creationId xmlns:p14="http://schemas.microsoft.com/office/powerpoint/2010/main" val="1911821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1F4F9"/>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1F22AD5-C5B7-4BE2-92D7-85ED5C4A864B}"/>
              </a:ext>
            </a:extLst>
          </p:cNvPr>
          <p:cNvSpPr>
            <a:spLocks noGrp="1"/>
          </p:cNvSpPr>
          <p:nvPr>
            <p:ph type="title"/>
          </p:nvPr>
        </p:nvSpPr>
        <p:spPr>
          <a:xfrm>
            <a:off x="1023398" y="559692"/>
            <a:ext cx="10515600" cy="1325563"/>
          </a:xfrm>
        </p:spPr>
        <p:txBody>
          <a:bodyPr>
            <a:normAutofit/>
          </a:bodyPr>
          <a:lstStyle/>
          <a:p>
            <a:r>
              <a:rPr lang="fr-CA" sz="2500" b="1">
                <a:latin typeface="Raleway" pitchFamily="2" charset="77"/>
              </a:rPr>
              <a:t>Des leviers pour les </a:t>
            </a:r>
            <a:r>
              <a:rPr lang="fr-CA" sz="3800" b="1">
                <a:solidFill>
                  <a:srgbClr val="203663"/>
                </a:solidFill>
                <a:latin typeface="Raleway" pitchFamily="2" charset="77"/>
              </a:rPr>
              <a:t>gouvernements</a:t>
            </a:r>
          </a:p>
        </p:txBody>
      </p:sp>
      <p:grpSp>
        <p:nvGrpSpPr>
          <p:cNvPr id="7" name="Group 6">
            <a:extLst>
              <a:ext uri="{FF2B5EF4-FFF2-40B4-BE49-F238E27FC236}">
                <a16:creationId xmlns:a16="http://schemas.microsoft.com/office/drawing/2014/main" id="{606D0772-BE8F-3D4A-BA4D-158EF5465A49}"/>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E54F9BFE-4BC4-A74B-9536-64BF2D2A4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4E63EE93-DA89-DA4C-A301-DF06EFFA782C}"/>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sp>
        <p:nvSpPr>
          <p:cNvPr id="17" name="Rectangle 16">
            <a:extLst>
              <a:ext uri="{FF2B5EF4-FFF2-40B4-BE49-F238E27FC236}">
                <a16:creationId xmlns:a16="http://schemas.microsoft.com/office/drawing/2014/main" id="{9954ED57-D37A-2045-9E28-1B04D357519F}"/>
              </a:ext>
            </a:extLst>
          </p:cNvPr>
          <p:cNvSpPr/>
          <p:nvPr/>
        </p:nvSpPr>
        <p:spPr>
          <a:xfrm>
            <a:off x="1127125" y="1708631"/>
            <a:ext cx="6174220" cy="3916823"/>
          </a:xfrm>
          <a:prstGeom prst="rect">
            <a:avLst/>
          </a:prstGeom>
          <a:solidFill>
            <a:srgbClr val="2036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TextBox 17">
            <a:extLst>
              <a:ext uri="{FF2B5EF4-FFF2-40B4-BE49-F238E27FC236}">
                <a16:creationId xmlns:a16="http://schemas.microsoft.com/office/drawing/2014/main" id="{9BE0D442-A05A-DB48-8DB1-38103AFCF4D0}"/>
              </a:ext>
            </a:extLst>
          </p:cNvPr>
          <p:cNvSpPr txBox="1"/>
          <p:nvPr/>
        </p:nvSpPr>
        <p:spPr>
          <a:xfrm>
            <a:off x="1320633" y="1876754"/>
            <a:ext cx="5538248" cy="3744615"/>
          </a:xfrm>
          <a:prstGeom prst="rect">
            <a:avLst/>
          </a:prstGeom>
          <a:noFill/>
        </p:spPr>
        <p:txBody>
          <a:bodyPr wrap="square" rtlCol="0">
            <a:spAutoFit/>
          </a:bodyPr>
          <a:lstStyle/>
          <a:p>
            <a:pPr>
              <a:buClr>
                <a:srgbClr val="F2BBBA"/>
              </a:buClr>
              <a:buSzPct val="150000"/>
            </a:pPr>
            <a:endParaRPr lang="en-CA" sz="400" b="1">
              <a:solidFill>
                <a:srgbClr val="E1F4F9"/>
              </a:solidFill>
              <a:latin typeface="Raleway ExtraBold" panose="020B0003030101060003" pitchFamily="34" charset="0"/>
            </a:endParaRPr>
          </a:p>
          <a:p>
            <a:pPr marL="285750" indent="-285750">
              <a:spcBef>
                <a:spcPts val="800"/>
              </a:spcBef>
              <a:buClr>
                <a:srgbClr val="F2BBBA"/>
              </a:buClr>
              <a:buSzPct val="150000"/>
              <a:buFont typeface="System Font Regular"/>
              <a:buChar char="&gt;"/>
            </a:pPr>
            <a:r>
              <a:rPr lang="fr-CA" sz="1400" b="1">
                <a:solidFill>
                  <a:schemeClr val="bg1"/>
                </a:solidFill>
                <a:latin typeface="Raleway" pitchFamily="2" charset="77"/>
              </a:rPr>
              <a:t>Favoriser la stabilité dans les familles : </a:t>
            </a:r>
            <a:r>
              <a:rPr lang="fr-CA" sz="1400">
                <a:solidFill>
                  <a:schemeClr val="bg1"/>
                </a:solidFill>
                <a:latin typeface="Raleway" pitchFamily="2" charset="77"/>
              </a:rPr>
              <a:t>des programmes </a:t>
            </a:r>
            <a:br>
              <a:rPr lang="fr-CA" sz="1400">
                <a:solidFill>
                  <a:schemeClr val="bg1"/>
                </a:solidFill>
                <a:latin typeface="Raleway" pitchFamily="2" charset="77"/>
              </a:rPr>
            </a:br>
            <a:r>
              <a:rPr lang="fr-CA" sz="1400">
                <a:solidFill>
                  <a:schemeClr val="bg1"/>
                </a:solidFill>
                <a:latin typeface="Raleway" pitchFamily="2" charset="77"/>
              </a:rPr>
              <a:t>de médiation familiale et de coordination parentale</a:t>
            </a:r>
          </a:p>
          <a:p>
            <a:pPr marL="285750" indent="-285750">
              <a:spcBef>
                <a:spcPts val="800"/>
              </a:spcBef>
              <a:buClr>
                <a:srgbClr val="F2BBBA"/>
              </a:buClr>
              <a:buSzPct val="150000"/>
              <a:buFont typeface="System Font Regular"/>
              <a:buChar char="&gt;"/>
            </a:pPr>
            <a:r>
              <a:rPr lang="fr-CA" sz="1400" b="1">
                <a:solidFill>
                  <a:schemeClr val="bg1"/>
                </a:solidFill>
                <a:latin typeface="Raleway" pitchFamily="2" charset="77"/>
              </a:rPr>
              <a:t>Améliorer la qualité des logements et diminuer l’instabilité résidentielle : </a:t>
            </a:r>
            <a:r>
              <a:rPr lang="fr-CA" sz="1400">
                <a:solidFill>
                  <a:schemeClr val="bg1"/>
                </a:solidFill>
                <a:latin typeface="Raleway" pitchFamily="2" charset="77"/>
              </a:rPr>
              <a:t>des mesures d’accès à des logements sains </a:t>
            </a:r>
            <a:br>
              <a:rPr lang="fr-CA" sz="1400">
                <a:solidFill>
                  <a:schemeClr val="bg1"/>
                </a:solidFill>
                <a:latin typeface="Raleway" pitchFamily="2" charset="77"/>
              </a:rPr>
            </a:br>
            <a:r>
              <a:rPr lang="fr-CA" sz="1400">
                <a:solidFill>
                  <a:schemeClr val="bg1"/>
                </a:solidFill>
                <a:latin typeface="Raleway" pitchFamily="2" charset="77"/>
              </a:rPr>
              <a:t>et abordables</a:t>
            </a:r>
          </a:p>
          <a:p>
            <a:pPr marL="285750" indent="-285750">
              <a:spcBef>
                <a:spcPts val="800"/>
              </a:spcBef>
              <a:buClr>
                <a:srgbClr val="F2BBBA"/>
              </a:buClr>
              <a:buSzPct val="150000"/>
              <a:buFont typeface="System Font Regular"/>
              <a:buChar char="&gt;"/>
            </a:pPr>
            <a:r>
              <a:rPr lang="fr-CA" sz="1400" b="1">
                <a:solidFill>
                  <a:schemeClr val="bg1"/>
                </a:solidFill>
                <a:latin typeface="Raleway" pitchFamily="2" charset="77"/>
              </a:rPr>
              <a:t>Diminuer les changements de milieux de garde : </a:t>
            </a:r>
            <a:br>
              <a:rPr lang="fr-CA" sz="1400" b="1">
                <a:solidFill>
                  <a:schemeClr val="bg1"/>
                </a:solidFill>
                <a:latin typeface="Raleway" pitchFamily="2" charset="77"/>
              </a:rPr>
            </a:br>
            <a:r>
              <a:rPr lang="fr-CA" sz="1400">
                <a:solidFill>
                  <a:schemeClr val="bg1"/>
                </a:solidFill>
                <a:latin typeface="Raleway" pitchFamily="2" charset="77"/>
              </a:rPr>
              <a:t>des places supplémentaires dans les services éducatifs </a:t>
            </a:r>
            <a:br>
              <a:rPr lang="fr-CA" sz="1400">
                <a:solidFill>
                  <a:schemeClr val="bg1"/>
                </a:solidFill>
                <a:latin typeface="Raleway" pitchFamily="2" charset="77"/>
              </a:rPr>
            </a:br>
            <a:r>
              <a:rPr lang="fr-CA" sz="1400">
                <a:solidFill>
                  <a:schemeClr val="bg1"/>
                </a:solidFill>
                <a:latin typeface="Raleway" pitchFamily="2" charset="77"/>
              </a:rPr>
              <a:t>à l’enfance de qualité</a:t>
            </a:r>
          </a:p>
          <a:p>
            <a:pPr marL="285750" indent="-285750">
              <a:spcBef>
                <a:spcPts val="800"/>
              </a:spcBef>
              <a:buClr>
                <a:srgbClr val="F2BBBA"/>
              </a:buClr>
              <a:buSzPct val="150000"/>
              <a:buFont typeface="System Font Regular"/>
              <a:buChar char="&gt;"/>
            </a:pPr>
            <a:r>
              <a:rPr lang="fr-CA" sz="1400" b="1">
                <a:solidFill>
                  <a:schemeClr val="bg1"/>
                </a:solidFill>
                <a:latin typeface="Raleway" pitchFamily="2" charset="77"/>
              </a:rPr>
              <a:t>Favoriser la continuité lors de l’entrée à l’école : </a:t>
            </a:r>
            <a:br>
              <a:rPr lang="fr-CA" sz="1400" b="1">
                <a:solidFill>
                  <a:schemeClr val="bg1"/>
                </a:solidFill>
                <a:latin typeface="Raleway" pitchFamily="2" charset="77"/>
              </a:rPr>
            </a:br>
            <a:r>
              <a:rPr lang="fr-CA" sz="1400">
                <a:solidFill>
                  <a:schemeClr val="bg1"/>
                </a:solidFill>
                <a:latin typeface="Raleway" pitchFamily="2" charset="77"/>
              </a:rPr>
              <a:t>un outil pour partager les connaissances sur l’enfant</a:t>
            </a:r>
          </a:p>
          <a:p>
            <a:pPr marL="285750" indent="-285750">
              <a:spcBef>
                <a:spcPts val="800"/>
              </a:spcBef>
              <a:buClr>
                <a:srgbClr val="F2BBBA"/>
              </a:buClr>
              <a:buSzPct val="150000"/>
              <a:buFont typeface="System Font Regular"/>
              <a:buChar char="&gt;"/>
            </a:pPr>
            <a:r>
              <a:rPr lang="fr-CA" sz="1400" b="1">
                <a:solidFill>
                  <a:schemeClr val="bg1"/>
                </a:solidFill>
                <a:latin typeface="Raleway" pitchFamily="2" charset="77"/>
              </a:rPr>
              <a:t>Favoriser la continuité lors de l’entrée à l’école : </a:t>
            </a:r>
            <a:br>
              <a:rPr lang="fr-CA" sz="1400" b="1">
                <a:solidFill>
                  <a:schemeClr val="bg1"/>
                </a:solidFill>
                <a:latin typeface="Raleway" pitchFamily="2" charset="77"/>
              </a:rPr>
            </a:br>
            <a:r>
              <a:rPr lang="fr-CA" sz="1400">
                <a:solidFill>
                  <a:schemeClr val="bg1"/>
                </a:solidFill>
                <a:latin typeface="Raleway" pitchFamily="2" charset="77"/>
              </a:rPr>
              <a:t>une éducatrice spécialisée pour les familles </a:t>
            </a:r>
            <a:br>
              <a:rPr lang="fr-CA" sz="1400">
                <a:solidFill>
                  <a:schemeClr val="bg1"/>
                </a:solidFill>
                <a:latin typeface="Raleway" pitchFamily="2" charset="77"/>
              </a:rPr>
            </a:br>
            <a:r>
              <a:rPr lang="fr-CA" sz="1400">
                <a:solidFill>
                  <a:schemeClr val="bg1"/>
                </a:solidFill>
                <a:latin typeface="Raleway" pitchFamily="2" charset="77"/>
              </a:rPr>
              <a:t>du programme SIPPE</a:t>
            </a:r>
          </a:p>
          <a:p>
            <a:endParaRPr lang="fr-CA"/>
          </a:p>
        </p:txBody>
      </p:sp>
      <p:pic>
        <p:nvPicPr>
          <p:cNvPr id="6" name="Picture 5" descr="A picture containing wave, crater&#10;&#10;Description automatically generated">
            <a:extLst>
              <a:ext uri="{FF2B5EF4-FFF2-40B4-BE49-F238E27FC236}">
                <a16:creationId xmlns:a16="http://schemas.microsoft.com/office/drawing/2014/main" id="{840492FA-4C3B-7A4E-841F-B47ECB035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010" y="3064547"/>
            <a:ext cx="9488914" cy="3612934"/>
          </a:xfrm>
          <a:prstGeom prst="rect">
            <a:avLst/>
          </a:prstGeom>
        </p:spPr>
      </p:pic>
      <p:pic>
        <p:nvPicPr>
          <p:cNvPr id="16" name="Picture 15" descr="A screenshot of a video game&#10;&#10;Description automatically generated">
            <a:extLst>
              <a:ext uri="{FF2B5EF4-FFF2-40B4-BE49-F238E27FC236}">
                <a16:creationId xmlns:a16="http://schemas.microsoft.com/office/drawing/2014/main" id="{0897FAC6-5983-CC4C-95EB-F46402A65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3612" y="2129869"/>
            <a:ext cx="4896630" cy="4126374"/>
          </a:xfrm>
          <a:prstGeom prst="rect">
            <a:avLst/>
          </a:prstGeom>
        </p:spPr>
      </p:pic>
    </p:spTree>
    <p:extLst>
      <p:ext uri="{BB962C8B-B14F-4D97-AF65-F5344CB8AC3E}">
        <p14:creationId xmlns:p14="http://schemas.microsoft.com/office/powerpoint/2010/main" val="1899210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632CF92-99B3-1544-BAF0-537326186F51}"/>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050F1223-4881-4C43-A789-B9F96DF763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90813508-34C2-AC42-A405-B1BED97983D3}"/>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pic>
        <p:nvPicPr>
          <p:cNvPr id="10" name="Picture 9" descr="A picture containing text, leaf, fern, plant&#10;&#10;Description automatically generated">
            <a:extLst>
              <a:ext uri="{FF2B5EF4-FFF2-40B4-BE49-F238E27FC236}">
                <a16:creationId xmlns:a16="http://schemas.microsoft.com/office/drawing/2014/main" id="{8069CF5D-2625-8048-BED3-8BE8E2802FF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1440003">
            <a:off x="7378635" y="1689167"/>
            <a:ext cx="4564565" cy="5074573"/>
          </a:xfrm>
          <a:prstGeom prst="rect">
            <a:avLst/>
          </a:prstGeom>
        </p:spPr>
      </p:pic>
      <p:sp>
        <p:nvSpPr>
          <p:cNvPr id="11" name="TextBox 10">
            <a:extLst>
              <a:ext uri="{FF2B5EF4-FFF2-40B4-BE49-F238E27FC236}">
                <a16:creationId xmlns:a16="http://schemas.microsoft.com/office/drawing/2014/main" id="{7F0B5B2A-A946-994D-BAC4-A95FBBA19CEB}"/>
              </a:ext>
            </a:extLst>
          </p:cNvPr>
          <p:cNvSpPr txBox="1"/>
          <p:nvPr/>
        </p:nvSpPr>
        <p:spPr>
          <a:xfrm>
            <a:off x="1057677" y="1868456"/>
            <a:ext cx="5528318" cy="2308324"/>
          </a:xfrm>
          <a:prstGeom prst="rect">
            <a:avLst/>
          </a:prstGeom>
          <a:noFill/>
        </p:spPr>
        <p:txBody>
          <a:bodyPr wrap="square">
            <a:spAutoFit/>
          </a:bodyPr>
          <a:lstStyle/>
          <a:p>
            <a:r>
              <a:rPr lang="fr-CA" sz="1600">
                <a:effectLst/>
                <a:latin typeface="Raleway" pitchFamily="2" charset="77"/>
              </a:rPr>
              <a:t>À Montréal-Nord, un projet de 200 logements sociaux, l’Îlot Pelletier, a ainsi pu voir le jour, comprenant un CPE de 80 places. L’Îlot Pelletier incluait la transformation d’espaces de stationnement en potagers et en îlots </a:t>
            </a:r>
            <a:br>
              <a:rPr lang="fr-CA" sz="1600">
                <a:effectLst/>
                <a:latin typeface="Raleway" pitchFamily="2" charset="77"/>
              </a:rPr>
            </a:br>
            <a:r>
              <a:rPr lang="fr-CA" sz="1600">
                <a:effectLst/>
                <a:latin typeface="Raleway" pitchFamily="2" charset="77"/>
              </a:rPr>
              <a:t>de fraîcheur, de même qu’un marché public saisonnier, mis sur pied par les citoyens, grâce à l’organisme Paroles d’ExcluEs. Ce marché a d’ailleurs été le point </a:t>
            </a:r>
            <a:br>
              <a:rPr lang="fr-CA" sz="1600">
                <a:effectLst/>
                <a:latin typeface="Raleway" pitchFamily="2" charset="77"/>
              </a:rPr>
            </a:br>
            <a:r>
              <a:rPr lang="fr-CA" sz="1600">
                <a:effectLst/>
                <a:latin typeface="Raleway" pitchFamily="2" charset="77"/>
              </a:rPr>
              <a:t>de départ de la recherche d’une solution durable : </a:t>
            </a:r>
            <a:br>
              <a:rPr lang="fr-CA" sz="1600">
                <a:effectLst/>
                <a:latin typeface="Raleway" pitchFamily="2" charset="77"/>
              </a:rPr>
            </a:br>
            <a:r>
              <a:rPr lang="fr-CA" sz="1600">
                <a:effectLst/>
                <a:latin typeface="Raleway" pitchFamily="2" charset="77"/>
              </a:rPr>
              <a:t>une Coopérative de solidarité de distribution alimentaire.</a:t>
            </a:r>
            <a:endParaRPr lang="fr-CA" sz="1600">
              <a:effectLst/>
              <a:latin typeface="Raleway SemiBold" pitchFamily="2" charset="77"/>
            </a:endParaRPr>
          </a:p>
        </p:txBody>
      </p:sp>
      <p:sp>
        <p:nvSpPr>
          <p:cNvPr id="12" name="Titre 1">
            <a:extLst>
              <a:ext uri="{FF2B5EF4-FFF2-40B4-BE49-F238E27FC236}">
                <a16:creationId xmlns:a16="http://schemas.microsoft.com/office/drawing/2014/main" id="{093F8A5B-9805-D945-89D6-36516284E89C}"/>
              </a:ext>
            </a:extLst>
          </p:cNvPr>
          <p:cNvSpPr>
            <a:spLocks noGrp="1"/>
          </p:cNvSpPr>
          <p:nvPr>
            <p:ph type="title"/>
          </p:nvPr>
        </p:nvSpPr>
        <p:spPr>
          <a:xfrm>
            <a:off x="1037253" y="733310"/>
            <a:ext cx="10515600" cy="1325563"/>
          </a:xfrm>
        </p:spPr>
        <p:txBody>
          <a:bodyPr>
            <a:normAutofit/>
          </a:bodyPr>
          <a:lstStyle/>
          <a:p>
            <a:r>
              <a:rPr lang="fr-CA" sz="1800" b="1">
                <a:latin typeface="Raleway" pitchFamily="2" charset="77"/>
              </a:rPr>
              <a:t>Exemple d’un projet d’habitation </a:t>
            </a:r>
            <a:br>
              <a:rPr lang="fr-CA" sz="1800" b="1">
                <a:latin typeface="Raleway" pitchFamily="2" charset="77"/>
              </a:rPr>
            </a:br>
            <a:r>
              <a:rPr lang="fr-CA" sz="1800" b="1">
                <a:latin typeface="Raleway" pitchFamily="2" charset="77"/>
              </a:rPr>
              <a:t>financé par </a:t>
            </a:r>
            <a:r>
              <a:rPr lang="fr-CA" sz="1800" b="1" err="1">
                <a:latin typeface="Raleway" pitchFamily="2" charset="77"/>
              </a:rPr>
              <a:t>Accèslogis</a:t>
            </a:r>
            <a:r>
              <a:rPr lang="fr-CA" sz="1800" b="1">
                <a:latin typeface="Raleway" pitchFamily="2" charset="77"/>
              </a:rPr>
              <a:t> Québec</a:t>
            </a:r>
          </a:p>
        </p:txBody>
      </p:sp>
      <p:grpSp>
        <p:nvGrpSpPr>
          <p:cNvPr id="18" name="Group 17">
            <a:extLst>
              <a:ext uri="{FF2B5EF4-FFF2-40B4-BE49-F238E27FC236}">
                <a16:creationId xmlns:a16="http://schemas.microsoft.com/office/drawing/2014/main" id="{9F7F0A0F-6D42-BF44-BFF0-FD953A5BFB39}"/>
              </a:ext>
            </a:extLst>
          </p:cNvPr>
          <p:cNvGrpSpPr/>
          <p:nvPr/>
        </p:nvGrpSpPr>
        <p:grpSpPr>
          <a:xfrm>
            <a:off x="6997251" y="326353"/>
            <a:ext cx="4555602" cy="4555602"/>
            <a:chOff x="6683857" y="1771494"/>
            <a:chExt cx="4555602" cy="4555602"/>
          </a:xfrm>
        </p:grpSpPr>
        <p:sp>
          <p:nvSpPr>
            <p:cNvPr id="17" name="Rectangle 16">
              <a:extLst>
                <a:ext uri="{FF2B5EF4-FFF2-40B4-BE49-F238E27FC236}">
                  <a16:creationId xmlns:a16="http://schemas.microsoft.com/office/drawing/2014/main" id="{42D7D1D7-D65A-A841-9B0B-D95BDFDD7FCE}"/>
                </a:ext>
              </a:extLst>
            </p:cNvPr>
            <p:cNvSpPr/>
            <p:nvPr/>
          </p:nvSpPr>
          <p:spPr>
            <a:xfrm>
              <a:off x="7483980" y="2882096"/>
              <a:ext cx="2354501" cy="2789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15" descr="A picture containing text&#10;&#10;Description automatically generated">
              <a:extLst>
                <a:ext uri="{FF2B5EF4-FFF2-40B4-BE49-F238E27FC236}">
                  <a16:creationId xmlns:a16="http://schemas.microsoft.com/office/drawing/2014/main" id="{AA1BC99C-3207-E144-A18A-C2FD29902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857" y="1771494"/>
              <a:ext cx="4555602" cy="4555602"/>
            </a:xfrm>
            <a:prstGeom prst="rect">
              <a:avLst/>
            </a:prstGeom>
          </p:spPr>
        </p:pic>
      </p:grpSp>
    </p:spTree>
    <p:extLst>
      <p:ext uri="{BB962C8B-B14F-4D97-AF65-F5344CB8AC3E}">
        <p14:creationId xmlns:p14="http://schemas.microsoft.com/office/powerpoint/2010/main" val="1637033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13449A5-1400-9B49-8CF6-F4607E95593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7329" t="11132" r="47195" b="35024"/>
          <a:stretch/>
        </p:blipFill>
        <p:spPr>
          <a:xfrm>
            <a:off x="8014483" y="-1136938"/>
            <a:ext cx="5686065" cy="5798015"/>
          </a:xfrm>
          <a:prstGeom prst="rect">
            <a:avLst/>
          </a:prstGeom>
          <a:noFill/>
        </p:spPr>
      </p:pic>
      <p:sp>
        <p:nvSpPr>
          <p:cNvPr id="6" name="Titre 1">
            <a:extLst>
              <a:ext uri="{FF2B5EF4-FFF2-40B4-BE49-F238E27FC236}">
                <a16:creationId xmlns:a16="http://schemas.microsoft.com/office/drawing/2014/main" id="{5BE0C296-16DA-4B5B-9A68-3F61D0710DCB}"/>
              </a:ext>
            </a:extLst>
          </p:cNvPr>
          <p:cNvSpPr>
            <a:spLocks noGrp="1"/>
          </p:cNvSpPr>
          <p:nvPr>
            <p:ph type="title"/>
          </p:nvPr>
        </p:nvSpPr>
        <p:spPr>
          <a:xfrm>
            <a:off x="1023394" y="563701"/>
            <a:ext cx="10515600" cy="1325563"/>
          </a:xfrm>
        </p:spPr>
        <p:txBody>
          <a:bodyPr>
            <a:normAutofit/>
          </a:bodyPr>
          <a:lstStyle/>
          <a:p>
            <a:r>
              <a:rPr lang="fr-CA" sz="2500" b="1">
                <a:latin typeface="Raleway" pitchFamily="2" charset="77"/>
              </a:rPr>
              <a:t>Des leviers pour les </a:t>
            </a:r>
            <a:r>
              <a:rPr lang="fr-CA" sz="3800" b="1">
                <a:solidFill>
                  <a:srgbClr val="F2BBBA"/>
                </a:solidFill>
                <a:latin typeface="Raleway" pitchFamily="2" charset="77"/>
              </a:rPr>
              <a:t>municipalités</a:t>
            </a:r>
          </a:p>
        </p:txBody>
      </p:sp>
      <p:grpSp>
        <p:nvGrpSpPr>
          <p:cNvPr id="7" name="Group 6">
            <a:extLst>
              <a:ext uri="{FF2B5EF4-FFF2-40B4-BE49-F238E27FC236}">
                <a16:creationId xmlns:a16="http://schemas.microsoft.com/office/drawing/2014/main" id="{D524AFD2-6C12-FD4E-8311-A9AC8FA011B1}"/>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5D5FF2D3-FE26-5E4B-AAA0-C7CB3034D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97596D78-61BA-254C-A954-74EE01DCC552}"/>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15" name="Rectangle 14">
            <a:extLst>
              <a:ext uri="{FF2B5EF4-FFF2-40B4-BE49-F238E27FC236}">
                <a16:creationId xmlns:a16="http://schemas.microsoft.com/office/drawing/2014/main" id="{8065C487-B75C-344E-AE02-1697916AA6EB}"/>
              </a:ext>
            </a:extLst>
          </p:cNvPr>
          <p:cNvSpPr/>
          <p:nvPr/>
        </p:nvSpPr>
        <p:spPr>
          <a:xfrm>
            <a:off x="1127126" y="2802437"/>
            <a:ext cx="8487930" cy="2486900"/>
          </a:xfrm>
          <a:prstGeom prst="rect">
            <a:avLst/>
          </a:prstGeom>
          <a:solidFill>
            <a:srgbClr val="F2B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TextBox 15">
            <a:extLst>
              <a:ext uri="{FF2B5EF4-FFF2-40B4-BE49-F238E27FC236}">
                <a16:creationId xmlns:a16="http://schemas.microsoft.com/office/drawing/2014/main" id="{62C48EDA-FF18-8244-8BC8-BEDD04EE907E}"/>
              </a:ext>
            </a:extLst>
          </p:cNvPr>
          <p:cNvSpPr txBox="1"/>
          <p:nvPr/>
        </p:nvSpPr>
        <p:spPr>
          <a:xfrm>
            <a:off x="1334484" y="2989824"/>
            <a:ext cx="7945783" cy="1959511"/>
          </a:xfrm>
          <a:prstGeom prst="rect">
            <a:avLst/>
          </a:prstGeom>
          <a:noFill/>
        </p:spPr>
        <p:txBody>
          <a:bodyPr wrap="square" rtlCol="0">
            <a:spAutoFit/>
          </a:bodyPr>
          <a:lstStyle/>
          <a:p>
            <a:pPr>
              <a:buSzPct val="150000"/>
            </a:pPr>
            <a:endParaRPr lang="en-CA" sz="400" b="1">
              <a:latin typeface="Raleway ExtraBold" panose="020B0003030101060003" pitchFamily="34" charset="0"/>
            </a:endParaRPr>
          </a:p>
          <a:p>
            <a:pPr marL="285750" indent="-285750">
              <a:spcBef>
                <a:spcPts val="800"/>
              </a:spcBef>
              <a:buClr>
                <a:srgbClr val="203663"/>
              </a:buClr>
              <a:buSzPct val="150000"/>
              <a:buFont typeface="System Font Regular"/>
              <a:buChar char="&gt;"/>
            </a:pPr>
            <a:r>
              <a:rPr lang="fr-CA" sz="1400" b="1">
                <a:latin typeface="Raleway" pitchFamily="2" charset="77"/>
              </a:rPr>
              <a:t>Améliorer la qualité des logements pour diminuer l’instabilité résidentielle : </a:t>
            </a:r>
            <a:br>
              <a:rPr lang="fr-CA" sz="1400" b="1">
                <a:latin typeface="Raleway" pitchFamily="2" charset="77"/>
              </a:rPr>
            </a:br>
            <a:r>
              <a:rPr lang="fr-CA" sz="1400">
                <a:latin typeface="Raleway" pitchFamily="2" charset="77"/>
              </a:rPr>
              <a:t>des sanctions aux propriétaires qui ne respectent pas les règlements sur la salubrité</a:t>
            </a:r>
          </a:p>
          <a:p>
            <a:pPr marL="285750" indent="-285750">
              <a:spcBef>
                <a:spcPts val="800"/>
              </a:spcBef>
              <a:buClr>
                <a:srgbClr val="203663"/>
              </a:buClr>
              <a:buSzPct val="150000"/>
              <a:buFont typeface="System Font Regular"/>
              <a:buChar char="&gt;"/>
            </a:pPr>
            <a:r>
              <a:rPr lang="fr-CA" sz="1400" b="1">
                <a:latin typeface="Raleway" pitchFamily="2" charset="77"/>
              </a:rPr>
              <a:t>Lutter contre l’embourgeoisement des quartiers </a:t>
            </a:r>
            <a:r>
              <a:rPr lang="fr-CA" sz="1400">
                <a:latin typeface="Raleway" pitchFamily="2" charset="77"/>
              </a:rPr>
              <a:t>pour diminuer l’instabilité résidentielle</a:t>
            </a:r>
          </a:p>
          <a:p>
            <a:pPr marL="285750" indent="-285750">
              <a:spcBef>
                <a:spcPts val="800"/>
              </a:spcBef>
              <a:buClr>
                <a:srgbClr val="203663"/>
              </a:buClr>
              <a:buSzPct val="150000"/>
              <a:buFont typeface="System Font Regular"/>
              <a:buChar char="&gt;"/>
            </a:pPr>
            <a:r>
              <a:rPr lang="fr-CA" sz="1400" b="1">
                <a:latin typeface="Raleway" pitchFamily="2" charset="77"/>
              </a:rPr>
              <a:t>Améliorer la qualité des quartiers : </a:t>
            </a:r>
            <a:r>
              <a:rPr lang="fr-CA" sz="1400">
                <a:latin typeface="Raleway" pitchFamily="2" charset="77"/>
              </a:rPr>
              <a:t>des aménagements sécuritaires du territoire</a:t>
            </a:r>
          </a:p>
          <a:p>
            <a:pPr marL="285750" indent="-285750">
              <a:spcBef>
                <a:spcPts val="800"/>
              </a:spcBef>
              <a:buClr>
                <a:srgbClr val="203663"/>
              </a:buClr>
              <a:buSzPct val="150000"/>
              <a:buFont typeface="System Font Regular"/>
              <a:buChar char="&gt;"/>
            </a:pPr>
            <a:r>
              <a:rPr lang="fr-CA" sz="1400" b="1">
                <a:latin typeface="Raleway" pitchFamily="2" charset="77"/>
              </a:rPr>
              <a:t>Améliorer la qualité des services de garde éducatifs </a:t>
            </a:r>
            <a:r>
              <a:rPr lang="fr-CA" sz="1400">
                <a:latin typeface="Raleway" pitchFamily="2" charset="77"/>
              </a:rPr>
              <a:t>à l’enfance sur le territoire</a:t>
            </a:r>
          </a:p>
          <a:p>
            <a:pPr marL="285750" indent="-285750">
              <a:spcBef>
                <a:spcPts val="800"/>
              </a:spcBef>
              <a:buClr>
                <a:srgbClr val="203663"/>
              </a:buClr>
              <a:buSzPct val="150000"/>
              <a:buFont typeface="System Font Regular"/>
              <a:buChar char="&gt;"/>
            </a:pPr>
            <a:r>
              <a:rPr lang="fr-CA" sz="1400" b="1">
                <a:latin typeface="Raleway" pitchFamily="2" charset="77"/>
              </a:rPr>
              <a:t>Améliorer la qualité du soutien social : </a:t>
            </a:r>
            <a:r>
              <a:rPr lang="fr-CA" sz="1400">
                <a:latin typeface="Raleway" pitchFamily="2" charset="77"/>
              </a:rPr>
              <a:t>des activités pour renforcer la cohésion</a:t>
            </a:r>
          </a:p>
        </p:txBody>
      </p:sp>
      <p:pic>
        <p:nvPicPr>
          <p:cNvPr id="3" name="Picture 2" descr="A screenshot of a computer&#10;&#10;Description automatically generated with low confidence">
            <a:extLst>
              <a:ext uri="{FF2B5EF4-FFF2-40B4-BE49-F238E27FC236}">
                <a16:creationId xmlns:a16="http://schemas.microsoft.com/office/drawing/2014/main" id="{5AFC1696-7EDC-4444-92C0-423D9CEEF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3477" y="1521803"/>
            <a:ext cx="4803771" cy="1396674"/>
          </a:xfrm>
          <a:prstGeom prst="rect">
            <a:avLst/>
          </a:prstGeom>
        </p:spPr>
      </p:pic>
    </p:spTree>
    <p:extLst>
      <p:ext uri="{BB962C8B-B14F-4D97-AF65-F5344CB8AC3E}">
        <p14:creationId xmlns:p14="http://schemas.microsoft.com/office/powerpoint/2010/main" val="3179464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4C6E2">
            <a:alpha val="39715"/>
          </a:srgbClr>
        </a:solidFill>
        <a:effectLst/>
      </p:bgPr>
    </p:bg>
    <p:spTree>
      <p:nvGrpSpPr>
        <p:cNvPr id="1" name=""/>
        <p:cNvGrpSpPr/>
        <p:nvPr/>
      </p:nvGrpSpPr>
      <p:grpSpPr>
        <a:xfrm>
          <a:off x="0" y="0"/>
          <a:ext cx="0" cy="0"/>
          <a:chOff x="0" y="0"/>
          <a:chExt cx="0" cy="0"/>
        </a:xfrm>
      </p:grpSpPr>
      <p:pic>
        <p:nvPicPr>
          <p:cNvPr id="3" name="Picture 2" descr="A picture containing person, outdoor, ground, sky&#10;&#10;Description automatically generated">
            <a:extLst>
              <a:ext uri="{FF2B5EF4-FFF2-40B4-BE49-F238E27FC236}">
                <a16:creationId xmlns:a16="http://schemas.microsoft.com/office/drawing/2014/main" id="{F4203571-B0E5-6044-8D18-F5D0FEE3B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451" y="1094281"/>
            <a:ext cx="7850549" cy="6605735"/>
          </a:xfrm>
          <a:prstGeom prst="rect">
            <a:avLst/>
          </a:prstGeom>
        </p:spPr>
      </p:pic>
      <p:sp>
        <p:nvSpPr>
          <p:cNvPr id="6" name="ZoneTexte 5">
            <a:extLst>
              <a:ext uri="{FF2B5EF4-FFF2-40B4-BE49-F238E27FC236}">
                <a16:creationId xmlns:a16="http://schemas.microsoft.com/office/drawing/2014/main" id="{1FE4C3AF-93BF-45E1-8B59-5030CE34D7F3}"/>
              </a:ext>
            </a:extLst>
          </p:cNvPr>
          <p:cNvSpPr txBox="1"/>
          <p:nvPr/>
        </p:nvSpPr>
        <p:spPr>
          <a:xfrm>
            <a:off x="1041001" y="1699115"/>
            <a:ext cx="4849437" cy="2431435"/>
          </a:xfrm>
          <a:prstGeom prst="rect">
            <a:avLst/>
          </a:prstGeom>
          <a:noFill/>
        </p:spPr>
        <p:txBody>
          <a:bodyPr wrap="square" rtlCol="0">
            <a:spAutoFit/>
          </a:bodyPr>
          <a:lstStyle/>
          <a:p>
            <a:r>
              <a:rPr lang="fr-CA" sz="3800" b="1">
                <a:solidFill>
                  <a:srgbClr val="E44F33"/>
                </a:solidFill>
                <a:latin typeface="Raleway ExtraBold" panose="020B0003030101060003" pitchFamily="34" charset="0"/>
              </a:rPr>
              <a:t>Pourquoi parler </a:t>
            </a:r>
            <a:br>
              <a:rPr lang="fr-CA" sz="3800" b="1">
                <a:solidFill>
                  <a:srgbClr val="E44F33"/>
                </a:solidFill>
                <a:latin typeface="Raleway ExtraBold" panose="020B0003030101060003" pitchFamily="34" charset="0"/>
              </a:rPr>
            </a:br>
            <a:r>
              <a:rPr lang="fr-CA" sz="3800" b="1">
                <a:solidFill>
                  <a:srgbClr val="E44F33"/>
                </a:solidFill>
                <a:latin typeface="Raleway ExtraBold" panose="020B0003030101060003" pitchFamily="34" charset="0"/>
              </a:rPr>
              <a:t>de la qualité, </a:t>
            </a:r>
            <a:br>
              <a:rPr lang="fr-CA" sz="3800" b="1">
                <a:solidFill>
                  <a:srgbClr val="E44F33"/>
                </a:solidFill>
                <a:latin typeface="Raleway ExtraBold" panose="020B0003030101060003" pitchFamily="34" charset="0"/>
              </a:rPr>
            </a:br>
            <a:r>
              <a:rPr lang="fr-CA" sz="3800" b="1">
                <a:solidFill>
                  <a:srgbClr val="E44F33"/>
                </a:solidFill>
                <a:latin typeface="Raleway ExtraBold" panose="020B0003030101060003" pitchFamily="34" charset="0"/>
              </a:rPr>
              <a:t>de la stabilité </a:t>
            </a:r>
            <a:br>
              <a:rPr lang="fr-CA" sz="3800" b="1">
                <a:solidFill>
                  <a:srgbClr val="E44F33"/>
                </a:solidFill>
                <a:latin typeface="Raleway ExtraBold" panose="020B0003030101060003" pitchFamily="34" charset="0"/>
              </a:rPr>
            </a:br>
            <a:r>
              <a:rPr lang="fr-CA" sz="3800" b="1">
                <a:solidFill>
                  <a:srgbClr val="E44F33"/>
                </a:solidFill>
                <a:latin typeface="Raleway ExtraBold" panose="020B0003030101060003" pitchFamily="34" charset="0"/>
              </a:rPr>
              <a:t>et de la continuité ?</a:t>
            </a:r>
          </a:p>
        </p:txBody>
      </p:sp>
      <p:sp>
        <p:nvSpPr>
          <p:cNvPr id="4" name="TextBox 3">
            <a:extLst>
              <a:ext uri="{FF2B5EF4-FFF2-40B4-BE49-F238E27FC236}">
                <a16:creationId xmlns:a16="http://schemas.microsoft.com/office/drawing/2014/main" id="{65DBD3AC-0737-D542-B461-9092B43CD7F9}"/>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pic>
        <p:nvPicPr>
          <p:cNvPr id="15" name="Picture 14" descr="A picture containing dark&#10;&#10;Description automatically generated">
            <a:extLst>
              <a:ext uri="{FF2B5EF4-FFF2-40B4-BE49-F238E27FC236}">
                <a16:creationId xmlns:a16="http://schemas.microsoft.com/office/drawing/2014/main" id="{B16A1574-C631-5F4E-881D-E5E31EEB0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54474" flipV="1">
            <a:off x="10980880" y="1705081"/>
            <a:ext cx="2654620" cy="5559120"/>
          </a:xfrm>
          <a:prstGeom prst="rect">
            <a:avLst/>
          </a:prstGeom>
        </p:spPr>
      </p:pic>
      <p:grpSp>
        <p:nvGrpSpPr>
          <p:cNvPr id="16" name="Group 15">
            <a:extLst>
              <a:ext uri="{FF2B5EF4-FFF2-40B4-BE49-F238E27FC236}">
                <a16:creationId xmlns:a16="http://schemas.microsoft.com/office/drawing/2014/main" id="{657AFBF8-23FD-CB45-B860-DD6B54B343D4}"/>
              </a:ext>
            </a:extLst>
          </p:cNvPr>
          <p:cNvGrpSpPr/>
          <p:nvPr/>
        </p:nvGrpSpPr>
        <p:grpSpPr>
          <a:xfrm>
            <a:off x="1145825" y="6067318"/>
            <a:ext cx="10110096" cy="464329"/>
            <a:chOff x="1145825" y="6067318"/>
            <a:chExt cx="10110096" cy="464329"/>
          </a:xfrm>
        </p:grpSpPr>
        <p:pic>
          <p:nvPicPr>
            <p:cNvPr id="17" name="Picture 16" descr="A black and white sign&#10;&#10;Description automatically generated with low confidence">
              <a:extLst>
                <a:ext uri="{FF2B5EF4-FFF2-40B4-BE49-F238E27FC236}">
                  <a16:creationId xmlns:a16="http://schemas.microsoft.com/office/drawing/2014/main" id="{864EEDB2-3719-6E40-8131-7866D3A3A5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825" y="6067318"/>
              <a:ext cx="1676400" cy="419100"/>
            </a:xfrm>
            <a:prstGeom prst="rect">
              <a:avLst/>
            </a:prstGeom>
          </p:spPr>
        </p:pic>
        <p:sp>
          <p:nvSpPr>
            <p:cNvPr id="18" name="TextBox 17">
              <a:extLst>
                <a:ext uri="{FF2B5EF4-FFF2-40B4-BE49-F238E27FC236}">
                  <a16:creationId xmlns:a16="http://schemas.microsoft.com/office/drawing/2014/main" id="{89DCBA37-093F-2044-B31A-E8A1577234DB}"/>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Tree>
    <p:extLst>
      <p:ext uri="{BB962C8B-B14F-4D97-AF65-F5344CB8AC3E}">
        <p14:creationId xmlns:p14="http://schemas.microsoft.com/office/powerpoint/2010/main" val="2560664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0366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E91376-0970-E345-AE70-3A4C48160AE5}"/>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472F553E-4B69-B442-9757-0D07F02F2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8AFE7E79-D6B6-A944-B54A-72300D3AC8BB}"/>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grpSp>
        <p:nvGrpSpPr>
          <p:cNvPr id="10" name="Group 9">
            <a:extLst>
              <a:ext uri="{FF2B5EF4-FFF2-40B4-BE49-F238E27FC236}">
                <a16:creationId xmlns:a16="http://schemas.microsoft.com/office/drawing/2014/main" id="{0797BB6C-477A-6546-B1BF-6E72F84A4091}"/>
              </a:ext>
            </a:extLst>
          </p:cNvPr>
          <p:cNvGrpSpPr/>
          <p:nvPr/>
        </p:nvGrpSpPr>
        <p:grpSpPr>
          <a:xfrm>
            <a:off x="1142115" y="6039198"/>
            <a:ext cx="10113806" cy="492449"/>
            <a:chOff x="1142115" y="6039198"/>
            <a:chExt cx="10113806" cy="492449"/>
          </a:xfrm>
        </p:grpSpPr>
        <p:sp>
          <p:nvSpPr>
            <p:cNvPr id="11" name="TextBox 10">
              <a:extLst>
                <a:ext uri="{FF2B5EF4-FFF2-40B4-BE49-F238E27FC236}">
                  <a16:creationId xmlns:a16="http://schemas.microsoft.com/office/drawing/2014/main" id="{3C002E46-AB4F-6D42-9AA6-F5C62CA6389E}"/>
                </a:ext>
              </a:extLst>
            </p:cNvPr>
            <p:cNvSpPr txBox="1"/>
            <p:nvPr/>
          </p:nvSpPr>
          <p:spPr>
            <a:xfrm>
              <a:off x="9473061" y="6316203"/>
              <a:ext cx="1782860" cy="215444"/>
            </a:xfrm>
            <a:prstGeom prst="rect">
              <a:avLst/>
            </a:prstGeom>
            <a:noFill/>
          </p:spPr>
          <p:txBody>
            <a:bodyPr wrap="none" rtlCol="0">
              <a:spAutoFit/>
            </a:bodyPr>
            <a:lstStyle/>
            <a:p>
              <a:r>
                <a:rPr lang="fr-CA" sz="800">
                  <a:solidFill>
                    <a:schemeClr val="bg1"/>
                  </a:solidFill>
                </a:rPr>
                <a:t>© Fondation Lucie et André Chagnon</a:t>
              </a:r>
            </a:p>
          </p:txBody>
        </p:sp>
        <p:pic>
          <p:nvPicPr>
            <p:cNvPr id="12" name="Picture 11" descr="A picture containing text, plate, tableware, dishware&#10;&#10;Description automatically generated">
              <a:extLst>
                <a:ext uri="{FF2B5EF4-FFF2-40B4-BE49-F238E27FC236}">
                  <a16:creationId xmlns:a16="http://schemas.microsoft.com/office/drawing/2014/main" id="{48BC1E47-F032-B741-9911-443119CCF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115" y="6039198"/>
              <a:ext cx="1676400" cy="419100"/>
            </a:xfrm>
            <a:prstGeom prst="rect">
              <a:avLst/>
            </a:prstGeom>
          </p:spPr>
        </p:pic>
      </p:grpSp>
      <p:pic>
        <p:nvPicPr>
          <p:cNvPr id="3" name="Picture 2" descr="Icon&#10;&#10;Description automatically generated">
            <a:extLst>
              <a:ext uri="{FF2B5EF4-FFF2-40B4-BE49-F238E27FC236}">
                <a16:creationId xmlns:a16="http://schemas.microsoft.com/office/drawing/2014/main" id="{9A099FA9-AD88-6D46-8331-672B728BC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18551" y="1672967"/>
            <a:ext cx="4089400" cy="3098800"/>
          </a:xfrm>
          <a:prstGeom prst="rect">
            <a:avLst/>
          </a:prstGeom>
        </p:spPr>
      </p:pic>
      <p:sp>
        <p:nvSpPr>
          <p:cNvPr id="4" name="TextBox 3">
            <a:extLst>
              <a:ext uri="{FF2B5EF4-FFF2-40B4-BE49-F238E27FC236}">
                <a16:creationId xmlns:a16="http://schemas.microsoft.com/office/drawing/2014/main" id="{67C941DA-2B95-D849-B168-55B0EF6F82E4}"/>
              </a:ext>
            </a:extLst>
          </p:cNvPr>
          <p:cNvSpPr txBox="1"/>
          <p:nvPr/>
        </p:nvSpPr>
        <p:spPr>
          <a:xfrm>
            <a:off x="1026455" y="1053589"/>
            <a:ext cx="5739948" cy="646331"/>
          </a:xfrm>
          <a:prstGeom prst="rect">
            <a:avLst/>
          </a:prstGeom>
          <a:noFill/>
        </p:spPr>
        <p:txBody>
          <a:bodyPr wrap="square" rtlCol="0">
            <a:spAutoFit/>
          </a:bodyPr>
          <a:lstStyle/>
          <a:p>
            <a:r>
              <a:rPr lang="en-CA" b="1">
                <a:solidFill>
                  <a:schemeClr val="bg1"/>
                </a:solidFill>
                <a:latin typeface="Raleway" pitchFamily="2" charset="77"/>
              </a:rPr>
              <a:t>Le </a:t>
            </a:r>
            <a:r>
              <a:rPr lang="fr-CA" b="1">
                <a:solidFill>
                  <a:schemeClr val="bg1"/>
                </a:solidFill>
                <a:latin typeface="Raleway" pitchFamily="2" charset="77"/>
              </a:rPr>
              <a:t>cas de la MRC de Bellechasse</a:t>
            </a:r>
          </a:p>
          <a:p>
            <a:endParaRPr lang="fr-CA"/>
          </a:p>
        </p:txBody>
      </p:sp>
      <p:sp>
        <p:nvSpPr>
          <p:cNvPr id="13" name="TextBox 12">
            <a:extLst>
              <a:ext uri="{FF2B5EF4-FFF2-40B4-BE49-F238E27FC236}">
                <a16:creationId xmlns:a16="http://schemas.microsoft.com/office/drawing/2014/main" id="{031C8CBB-C19B-CA4E-B0DB-3E67C23CC892}"/>
              </a:ext>
            </a:extLst>
          </p:cNvPr>
          <p:cNvSpPr txBox="1"/>
          <p:nvPr/>
        </p:nvSpPr>
        <p:spPr>
          <a:xfrm>
            <a:off x="1026455" y="1625489"/>
            <a:ext cx="5333402" cy="3077766"/>
          </a:xfrm>
          <a:prstGeom prst="rect">
            <a:avLst/>
          </a:prstGeom>
          <a:noFill/>
        </p:spPr>
        <p:txBody>
          <a:bodyPr wrap="square" rtlCol="0">
            <a:spAutoFit/>
          </a:bodyPr>
          <a:lstStyle/>
          <a:p>
            <a:r>
              <a:rPr lang="fr-CA" sz="1600">
                <a:solidFill>
                  <a:schemeClr val="bg1"/>
                </a:solidFill>
                <a:latin typeface="Raleway" pitchFamily="2" charset="77"/>
              </a:rPr>
              <a:t>Quatre municipalités de la MRC de Bellechasse ont mis en place une politique de partage d’infrastructures sportives qui leur permet d’offrir davantage de possibilités d’activités sportives aux jeunes familles, qui tendent à quitter les régions pour les milieux urbains où les services sont plus nombreux. Les quatre municipalités ont développé un réseau de sentiers pédestres qui les connecte entre elles et ont aussi lancé une ligne intermunicipale de hockey. Un camp de jour commun pour les enfants a aussi été mis sur pied. </a:t>
            </a:r>
          </a:p>
          <a:p>
            <a:endParaRPr lang="fr-CA"/>
          </a:p>
        </p:txBody>
      </p:sp>
      <p:pic>
        <p:nvPicPr>
          <p:cNvPr id="16" name="Picture 15" descr="A picture containing text, leaf, fern, plant&#10;&#10;Description automatically generated">
            <a:extLst>
              <a:ext uri="{FF2B5EF4-FFF2-40B4-BE49-F238E27FC236}">
                <a16:creationId xmlns:a16="http://schemas.microsoft.com/office/drawing/2014/main" id="{D69711CF-68F0-D048-8DAF-22796137729F}"/>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rot="1440003">
            <a:off x="8680027" y="2589423"/>
            <a:ext cx="3368928" cy="3745345"/>
          </a:xfrm>
          <a:prstGeom prst="rect">
            <a:avLst/>
          </a:prstGeom>
        </p:spPr>
      </p:pic>
    </p:spTree>
    <p:extLst>
      <p:ext uri="{BB962C8B-B14F-4D97-AF65-F5344CB8AC3E}">
        <p14:creationId xmlns:p14="http://schemas.microsoft.com/office/powerpoint/2010/main" val="2511896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BBBA"/>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5B4CABED-E350-4615-8FAD-F434440F2283}"/>
              </a:ext>
            </a:extLst>
          </p:cNvPr>
          <p:cNvSpPr>
            <a:spLocks noGrp="1"/>
          </p:cNvSpPr>
          <p:nvPr>
            <p:ph type="title"/>
          </p:nvPr>
        </p:nvSpPr>
        <p:spPr>
          <a:xfrm>
            <a:off x="1014779" y="570302"/>
            <a:ext cx="6791739" cy="1325563"/>
          </a:xfrm>
        </p:spPr>
        <p:txBody>
          <a:bodyPr>
            <a:normAutofit/>
          </a:bodyPr>
          <a:lstStyle/>
          <a:p>
            <a:r>
              <a:rPr lang="fr-CA" sz="2500" b="1">
                <a:latin typeface="Raleway" pitchFamily="2" charset="77"/>
              </a:rPr>
              <a:t>Des leviers pour les </a:t>
            </a:r>
            <a:r>
              <a:rPr lang="fr-CA" sz="3800" b="1">
                <a:solidFill>
                  <a:srgbClr val="203663"/>
                </a:solidFill>
                <a:latin typeface="Raleway" pitchFamily="2" charset="77"/>
              </a:rPr>
              <a:t>communautés</a:t>
            </a:r>
          </a:p>
        </p:txBody>
      </p:sp>
      <p:grpSp>
        <p:nvGrpSpPr>
          <p:cNvPr id="6" name="Group 5">
            <a:extLst>
              <a:ext uri="{FF2B5EF4-FFF2-40B4-BE49-F238E27FC236}">
                <a16:creationId xmlns:a16="http://schemas.microsoft.com/office/drawing/2014/main" id="{0BEF17E8-421E-5244-BCE3-0AEA5BE05F61}"/>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BF11C252-D590-AA47-984A-9C2492DDF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9" name="TextBox 8">
              <a:extLst>
                <a:ext uri="{FF2B5EF4-FFF2-40B4-BE49-F238E27FC236}">
                  <a16:creationId xmlns:a16="http://schemas.microsoft.com/office/drawing/2014/main" id="{8AABD453-F12D-F342-A3A6-0FCA3C4ACA2E}"/>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pic>
        <p:nvPicPr>
          <p:cNvPr id="13" name="Picture 12" descr="A picture containing wave, crater&#10;&#10;Description automatically generated">
            <a:extLst>
              <a:ext uri="{FF2B5EF4-FFF2-40B4-BE49-F238E27FC236}">
                <a16:creationId xmlns:a16="http://schemas.microsoft.com/office/drawing/2014/main" id="{DE91E8C4-C5D2-9C4D-88E3-89C2E0C7F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5902">
            <a:off x="5100487" y="2655851"/>
            <a:ext cx="9488914" cy="3612934"/>
          </a:xfrm>
          <a:prstGeom prst="rect">
            <a:avLst/>
          </a:prstGeom>
        </p:spPr>
      </p:pic>
      <p:pic>
        <p:nvPicPr>
          <p:cNvPr id="4" name="Picture 3" descr="A picture containing dark&#10;&#10;Description automatically generated">
            <a:extLst>
              <a:ext uri="{FF2B5EF4-FFF2-40B4-BE49-F238E27FC236}">
                <a16:creationId xmlns:a16="http://schemas.microsoft.com/office/drawing/2014/main" id="{092D48CB-13E2-E447-A988-1E11026A7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250" y="789533"/>
            <a:ext cx="4214495" cy="4788095"/>
          </a:xfrm>
          <a:prstGeom prst="rect">
            <a:avLst/>
          </a:prstGeom>
        </p:spPr>
      </p:pic>
      <p:sp>
        <p:nvSpPr>
          <p:cNvPr id="14" name="TextBox 13">
            <a:extLst>
              <a:ext uri="{FF2B5EF4-FFF2-40B4-BE49-F238E27FC236}">
                <a16:creationId xmlns:a16="http://schemas.microsoft.com/office/drawing/2014/main" id="{3DC262FD-8348-9946-9E69-3E7B9C6E780F}"/>
              </a:ext>
            </a:extLst>
          </p:cNvPr>
          <p:cNvSpPr txBox="1"/>
          <p:nvPr/>
        </p:nvSpPr>
        <p:spPr>
          <a:xfrm>
            <a:off x="1061034" y="1478068"/>
            <a:ext cx="5751216" cy="3375283"/>
          </a:xfrm>
          <a:prstGeom prst="rect">
            <a:avLst/>
          </a:prstGeom>
          <a:noFill/>
        </p:spPr>
        <p:txBody>
          <a:bodyPr wrap="square" rtlCol="0">
            <a:spAutoFit/>
          </a:bodyPr>
          <a:lstStyle/>
          <a:p>
            <a:endParaRPr lang="en-CA" sz="400" b="1">
              <a:solidFill>
                <a:srgbClr val="E1F4F9"/>
              </a:solidFill>
              <a:latin typeface="Raleway ExtraBold" panose="020B0003030101060003" pitchFamily="34" charset="0"/>
            </a:endParaRPr>
          </a:p>
          <a:p>
            <a:pPr marL="285750" indent="-285750">
              <a:spcBef>
                <a:spcPts val="800"/>
              </a:spcBef>
              <a:buClr>
                <a:srgbClr val="203663"/>
              </a:buClr>
              <a:buSzPct val="150000"/>
              <a:buFont typeface="System Font Regular"/>
              <a:buChar char="&gt;"/>
            </a:pPr>
            <a:r>
              <a:rPr lang="fr-CA" sz="1600" b="1">
                <a:latin typeface="Raleway" pitchFamily="2" charset="77"/>
              </a:rPr>
              <a:t>Améliorer la qualité du soutien social : </a:t>
            </a:r>
            <a:br>
              <a:rPr lang="fr-CA" sz="1600" b="1">
                <a:latin typeface="Raleway" pitchFamily="2" charset="77"/>
              </a:rPr>
            </a:br>
            <a:r>
              <a:rPr lang="fr-CA" sz="1600">
                <a:latin typeface="Raleway" pitchFamily="2" charset="77"/>
              </a:rPr>
              <a:t>des organismes d’accueil pour les familles immigrantes</a:t>
            </a:r>
          </a:p>
          <a:p>
            <a:pPr marL="285750" indent="-285750">
              <a:spcBef>
                <a:spcPts val="800"/>
              </a:spcBef>
              <a:buClr>
                <a:srgbClr val="203663"/>
              </a:buClr>
              <a:buSzPct val="150000"/>
              <a:buFont typeface="System Font Regular"/>
              <a:buChar char="&gt;"/>
            </a:pPr>
            <a:r>
              <a:rPr lang="fr-CA" sz="1600" b="1">
                <a:latin typeface="Raleway" pitchFamily="2" charset="77"/>
              </a:rPr>
              <a:t>Favoriser la stabilité dans les familles : </a:t>
            </a:r>
            <a:br>
              <a:rPr lang="fr-CA" sz="1600" b="1">
                <a:latin typeface="Raleway" pitchFamily="2" charset="77"/>
              </a:rPr>
            </a:br>
            <a:r>
              <a:rPr lang="fr-CA" sz="1600">
                <a:latin typeface="Raleway" pitchFamily="2" charset="77"/>
              </a:rPr>
              <a:t>des maisons d’hébergement en cas de séparation</a:t>
            </a:r>
          </a:p>
          <a:p>
            <a:pPr marL="285750" indent="-285750">
              <a:spcBef>
                <a:spcPts val="800"/>
              </a:spcBef>
              <a:buClr>
                <a:srgbClr val="203663"/>
              </a:buClr>
              <a:buSzPct val="150000"/>
              <a:buFont typeface="System Font Regular"/>
              <a:buChar char="&gt;"/>
            </a:pPr>
            <a:r>
              <a:rPr lang="fr-CA" sz="1600" b="1">
                <a:latin typeface="Raleway" pitchFamily="2" charset="77"/>
              </a:rPr>
              <a:t>Améliorer la perception de sécurité du quartier : </a:t>
            </a:r>
            <a:r>
              <a:rPr lang="fr-CA" sz="1600">
                <a:latin typeface="Raleway" pitchFamily="2" charset="77"/>
              </a:rPr>
              <a:t>l’initiative Parents-Secours</a:t>
            </a:r>
          </a:p>
          <a:p>
            <a:pPr marL="285750" indent="-285750">
              <a:spcBef>
                <a:spcPts val="800"/>
              </a:spcBef>
              <a:buClr>
                <a:srgbClr val="203663"/>
              </a:buClr>
              <a:buSzPct val="150000"/>
              <a:buFont typeface="System Font Regular"/>
              <a:buChar char="&gt;"/>
            </a:pPr>
            <a:r>
              <a:rPr lang="fr-CA" sz="1600" b="1">
                <a:latin typeface="Raleway" pitchFamily="2" charset="77"/>
              </a:rPr>
              <a:t>Améliorer la qualité en service de garde éducatif : </a:t>
            </a:r>
            <a:br>
              <a:rPr lang="fr-CA" sz="1600" b="1">
                <a:latin typeface="Raleway" pitchFamily="2" charset="77"/>
              </a:rPr>
            </a:br>
            <a:r>
              <a:rPr lang="fr-CA" sz="1600">
                <a:latin typeface="Raleway" pitchFamily="2" charset="77"/>
              </a:rPr>
              <a:t>des stages pour les futures éducatrices dans </a:t>
            </a:r>
            <a:br>
              <a:rPr lang="fr-CA" sz="1600">
                <a:latin typeface="Raleway" pitchFamily="2" charset="77"/>
              </a:rPr>
            </a:br>
            <a:r>
              <a:rPr lang="fr-CA" sz="1600">
                <a:latin typeface="Raleway" pitchFamily="2" charset="77"/>
              </a:rPr>
              <a:t>les haltes-garderies</a:t>
            </a:r>
          </a:p>
          <a:p>
            <a:pPr marL="285750" indent="-285750">
              <a:spcBef>
                <a:spcPts val="800"/>
              </a:spcBef>
              <a:buClr>
                <a:srgbClr val="203663"/>
              </a:buClr>
              <a:buSzPct val="150000"/>
              <a:buFont typeface="System Font Regular"/>
              <a:buChar char="&gt;"/>
            </a:pPr>
            <a:r>
              <a:rPr lang="fr-CA" sz="1600" b="1">
                <a:latin typeface="Raleway" pitchFamily="2" charset="77"/>
              </a:rPr>
              <a:t>Favoriser la continuité lors de l’entrée à l’école : </a:t>
            </a:r>
            <a:br>
              <a:rPr lang="fr-CA" sz="1600" b="1">
                <a:latin typeface="Raleway" pitchFamily="2" charset="77"/>
              </a:rPr>
            </a:br>
            <a:r>
              <a:rPr lang="fr-CA" sz="1600">
                <a:latin typeface="Raleway" pitchFamily="2" charset="77"/>
              </a:rPr>
              <a:t>un outil de communication entre les différents milieux</a:t>
            </a:r>
          </a:p>
        </p:txBody>
      </p:sp>
    </p:spTree>
    <p:extLst>
      <p:ext uri="{BB962C8B-B14F-4D97-AF65-F5344CB8AC3E}">
        <p14:creationId xmlns:p14="http://schemas.microsoft.com/office/powerpoint/2010/main" val="1179890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1F4F9"/>
        </a:solidFill>
        <a:effectLst/>
      </p:bgPr>
    </p:bg>
    <p:spTree>
      <p:nvGrpSpPr>
        <p:cNvPr id="1" name=""/>
        <p:cNvGrpSpPr/>
        <p:nvPr/>
      </p:nvGrpSpPr>
      <p:grpSpPr>
        <a:xfrm>
          <a:off x="0" y="0"/>
          <a:ext cx="0" cy="0"/>
          <a:chOff x="0" y="0"/>
          <a:chExt cx="0" cy="0"/>
        </a:xfrm>
      </p:grpSpPr>
      <p:pic>
        <p:nvPicPr>
          <p:cNvPr id="3" name="Picture 2" descr="A picture containing grass, outdoor, person, sky&#10;&#10;Description automatically generated">
            <a:extLst>
              <a:ext uri="{FF2B5EF4-FFF2-40B4-BE49-F238E27FC236}">
                <a16:creationId xmlns:a16="http://schemas.microsoft.com/office/drawing/2014/main" id="{147C55ED-A1BB-4241-B11D-1FD1834BFCBC}"/>
              </a:ext>
            </a:extLst>
          </p:cNvPr>
          <p:cNvPicPr>
            <a:picLocks noChangeAspect="1"/>
          </p:cNvPicPr>
          <p:nvPr/>
        </p:nvPicPr>
        <p:blipFill rotWithShape="1">
          <a:blip r:embed="rId2">
            <a:extLst>
              <a:ext uri="{28A0092B-C50C-407E-A947-70E740481C1C}">
                <a14:useLocalDpi xmlns:a14="http://schemas.microsoft.com/office/drawing/2010/main" val="0"/>
              </a:ext>
            </a:extLst>
          </a:blip>
          <a:srcRect r="14376"/>
          <a:stretch/>
        </p:blipFill>
        <p:spPr>
          <a:xfrm>
            <a:off x="3725744" y="1089025"/>
            <a:ext cx="7409436" cy="5768975"/>
          </a:xfrm>
          <a:prstGeom prst="rect">
            <a:avLst/>
          </a:prstGeom>
        </p:spPr>
      </p:pic>
      <p:sp>
        <p:nvSpPr>
          <p:cNvPr id="5" name="ZoneTexte 4">
            <a:extLst>
              <a:ext uri="{FF2B5EF4-FFF2-40B4-BE49-F238E27FC236}">
                <a16:creationId xmlns:a16="http://schemas.microsoft.com/office/drawing/2014/main" id="{DDD22531-C46D-476F-B5F6-E53D80D4B1A2}"/>
              </a:ext>
            </a:extLst>
          </p:cNvPr>
          <p:cNvSpPr txBox="1"/>
          <p:nvPr/>
        </p:nvSpPr>
        <p:spPr>
          <a:xfrm>
            <a:off x="556591" y="1184980"/>
            <a:ext cx="5348338" cy="2431435"/>
          </a:xfrm>
          <a:prstGeom prst="rect">
            <a:avLst/>
          </a:prstGeom>
          <a:noFill/>
        </p:spPr>
        <p:txBody>
          <a:bodyPr wrap="square" rtlCol="0">
            <a:spAutoFit/>
          </a:bodyPr>
          <a:lstStyle/>
          <a:p>
            <a:r>
              <a:rPr lang="fr-CA" sz="3800" b="1">
                <a:solidFill>
                  <a:srgbClr val="FF8445"/>
                </a:solidFill>
                <a:latin typeface="Raleway" pitchFamily="2" charset="77"/>
              </a:rPr>
              <a:t>Améliorer la collaboration entre les milieux pour faire une différence</a:t>
            </a:r>
          </a:p>
        </p:txBody>
      </p:sp>
      <p:grpSp>
        <p:nvGrpSpPr>
          <p:cNvPr id="7" name="Group 6">
            <a:extLst>
              <a:ext uri="{FF2B5EF4-FFF2-40B4-BE49-F238E27FC236}">
                <a16:creationId xmlns:a16="http://schemas.microsoft.com/office/drawing/2014/main" id="{C11DDDF5-A57F-A84D-A853-EB159ABF9FDB}"/>
              </a:ext>
            </a:extLst>
          </p:cNvPr>
          <p:cNvGrpSpPr/>
          <p:nvPr/>
        </p:nvGrpSpPr>
        <p:grpSpPr>
          <a:xfrm>
            <a:off x="1145825" y="6046693"/>
            <a:ext cx="10110096" cy="484954"/>
            <a:chOff x="1145825" y="6046693"/>
            <a:chExt cx="10110096" cy="484954"/>
          </a:xfrm>
        </p:grpSpPr>
        <p:pic>
          <p:nvPicPr>
            <p:cNvPr id="9" name="Picture 8" descr="A black and white sign&#10;&#10;Description automatically generated with low confidence">
              <a:extLst>
                <a:ext uri="{FF2B5EF4-FFF2-40B4-BE49-F238E27FC236}">
                  <a16:creationId xmlns:a16="http://schemas.microsoft.com/office/drawing/2014/main" id="{A94745C7-FD5D-2245-A514-8F779FE44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0" name="TextBox 9">
              <a:extLst>
                <a:ext uri="{FF2B5EF4-FFF2-40B4-BE49-F238E27FC236}">
                  <a16:creationId xmlns:a16="http://schemas.microsoft.com/office/drawing/2014/main" id="{427FCD05-AA51-C04F-8D3D-8DA343365DED}"/>
                </a:ext>
              </a:extLst>
            </p:cNvPr>
            <p:cNvSpPr txBox="1"/>
            <p:nvPr/>
          </p:nvSpPr>
          <p:spPr>
            <a:xfrm>
              <a:off x="9473061" y="6316203"/>
              <a:ext cx="1782860" cy="215444"/>
            </a:xfrm>
            <a:prstGeom prst="rect">
              <a:avLst/>
            </a:prstGeom>
            <a:noFill/>
          </p:spPr>
          <p:txBody>
            <a:bodyPr wrap="none" rtlCol="0">
              <a:spAutoFit/>
            </a:bodyPr>
            <a:lstStyle/>
            <a:p>
              <a:r>
                <a:rPr lang="en-CA" sz="800">
                  <a:solidFill>
                    <a:schemeClr val="bg1"/>
                  </a:solidFill>
                </a:rPr>
                <a:t>© </a:t>
              </a:r>
              <a:r>
                <a:rPr lang="fr-CA" sz="800">
                  <a:solidFill>
                    <a:schemeClr val="bg1"/>
                  </a:solidFill>
                </a:rPr>
                <a:t>Fondation Lucie et André Chagnon</a:t>
              </a:r>
            </a:p>
          </p:txBody>
        </p:sp>
      </p:grpSp>
      <p:sp>
        <p:nvSpPr>
          <p:cNvPr id="11" name="Rectangle 10">
            <a:extLst>
              <a:ext uri="{FF2B5EF4-FFF2-40B4-BE49-F238E27FC236}">
                <a16:creationId xmlns:a16="http://schemas.microsoft.com/office/drawing/2014/main" id="{D49B60A8-0AC1-E642-8968-94E84EFB4A80}"/>
              </a:ext>
            </a:extLst>
          </p:cNvPr>
          <p:cNvSpPr/>
          <p:nvPr/>
        </p:nvSpPr>
        <p:spPr>
          <a:xfrm>
            <a:off x="8378780" y="-1326351"/>
            <a:ext cx="1094281" cy="1094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2" name="Picture 11" descr="A picture containing text&#10;&#10;Description automatically generated">
            <a:extLst>
              <a:ext uri="{FF2B5EF4-FFF2-40B4-BE49-F238E27FC236}">
                <a16:creationId xmlns:a16="http://schemas.microsoft.com/office/drawing/2014/main" id="{10E53623-38BE-114D-9B81-540706731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237891" y="3429000"/>
            <a:ext cx="11166346" cy="5145818"/>
          </a:xfrm>
          <a:prstGeom prst="rect">
            <a:avLst/>
          </a:prstGeom>
        </p:spPr>
      </p:pic>
    </p:spTree>
    <p:extLst>
      <p:ext uri="{BB962C8B-B14F-4D97-AF65-F5344CB8AC3E}">
        <p14:creationId xmlns:p14="http://schemas.microsoft.com/office/powerpoint/2010/main" val="2735223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C24FC3-89E6-D14B-8442-730C6F099409}"/>
              </a:ext>
            </a:extLst>
          </p:cNvPr>
          <p:cNvSpPr/>
          <p:nvPr/>
        </p:nvSpPr>
        <p:spPr>
          <a:xfrm>
            <a:off x="4479403" y="1708743"/>
            <a:ext cx="6609144" cy="4101748"/>
          </a:xfrm>
          <a:prstGeom prst="rect">
            <a:avLst/>
          </a:prstGeom>
          <a:solidFill>
            <a:srgbClr val="E1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itre 1">
            <a:extLst>
              <a:ext uri="{FF2B5EF4-FFF2-40B4-BE49-F238E27FC236}">
                <a16:creationId xmlns:a16="http://schemas.microsoft.com/office/drawing/2014/main" id="{BB9C42F5-9A48-4C34-AE11-1433A078E836}"/>
              </a:ext>
            </a:extLst>
          </p:cNvPr>
          <p:cNvSpPr>
            <a:spLocks noGrp="1"/>
          </p:cNvSpPr>
          <p:nvPr>
            <p:ph type="title"/>
          </p:nvPr>
        </p:nvSpPr>
        <p:spPr>
          <a:xfrm>
            <a:off x="1048292" y="576280"/>
            <a:ext cx="10515600" cy="1325563"/>
          </a:xfrm>
        </p:spPr>
        <p:txBody>
          <a:bodyPr>
            <a:normAutofit/>
          </a:bodyPr>
          <a:lstStyle/>
          <a:p>
            <a:r>
              <a:rPr lang="fr-CA" sz="2500" b="1">
                <a:latin typeface="Raleway" pitchFamily="2" charset="77"/>
              </a:rPr>
              <a:t>La collaboration entre les parents et les services éducatifs</a:t>
            </a:r>
          </a:p>
        </p:txBody>
      </p:sp>
      <p:sp>
        <p:nvSpPr>
          <p:cNvPr id="6" name="ZoneTexte 5">
            <a:extLst>
              <a:ext uri="{FF2B5EF4-FFF2-40B4-BE49-F238E27FC236}">
                <a16:creationId xmlns:a16="http://schemas.microsoft.com/office/drawing/2014/main" id="{81F91C13-C88F-46E6-8C80-11A8D16E0E77}"/>
              </a:ext>
            </a:extLst>
          </p:cNvPr>
          <p:cNvSpPr txBox="1"/>
          <p:nvPr/>
        </p:nvSpPr>
        <p:spPr>
          <a:xfrm>
            <a:off x="1048292" y="2274838"/>
            <a:ext cx="3182431" cy="2308324"/>
          </a:xfrm>
          <a:prstGeom prst="rect">
            <a:avLst/>
          </a:prstGeom>
          <a:noFill/>
        </p:spPr>
        <p:txBody>
          <a:bodyPr wrap="square" rtlCol="0">
            <a:spAutoFit/>
          </a:bodyPr>
          <a:lstStyle/>
          <a:p>
            <a:r>
              <a:rPr lang="fr-CA" sz="1600">
                <a:latin typeface="Raleway" pitchFamily="2" charset="77"/>
              </a:rPr>
              <a:t>Plusieurs études ont démontré l’importance de l’implication parentale dans les milieux éducatifs. La collaboration avec les parents est d’ailleurs à la base du programme éducatif </a:t>
            </a:r>
            <a:r>
              <a:rPr lang="fr-CA" sz="1600" i="1">
                <a:latin typeface="Raleway" pitchFamily="2" charset="77"/>
              </a:rPr>
              <a:t>Accueillir la petite enfance</a:t>
            </a:r>
            <a:r>
              <a:rPr lang="fr-CA" sz="1600">
                <a:latin typeface="Raleway" pitchFamily="2" charset="77"/>
              </a:rPr>
              <a:t>. Cette collaboration peut prendre plusieurs formes : </a:t>
            </a:r>
          </a:p>
        </p:txBody>
      </p:sp>
      <p:grpSp>
        <p:nvGrpSpPr>
          <p:cNvPr id="7" name="Group 6">
            <a:extLst>
              <a:ext uri="{FF2B5EF4-FFF2-40B4-BE49-F238E27FC236}">
                <a16:creationId xmlns:a16="http://schemas.microsoft.com/office/drawing/2014/main" id="{C0D77D6D-A0C5-7443-81CB-56AACC1C88BF}"/>
              </a:ext>
            </a:extLst>
          </p:cNvPr>
          <p:cNvGrpSpPr/>
          <p:nvPr/>
        </p:nvGrpSpPr>
        <p:grpSpPr>
          <a:xfrm>
            <a:off x="1145825" y="6046693"/>
            <a:ext cx="10110096" cy="484954"/>
            <a:chOff x="1145825" y="6046693"/>
            <a:chExt cx="10110096" cy="484954"/>
          </a:xfrm>
        </p:grpSpPr>
        <p:pic>
          <p:nvPicPr>
            <p:cNvPr id="10" name="Picture 9" descr="A black and white sign&#10;&#10;Description automatically generated with low confidence">
              <a:extLst>
                <a:ext uri="{FF2B5EF4-FFF2-40B4-BE49-F238E27FC236}">
                  <a16:creationId xmlns:a16="http://schemas.microsoft.com/office/drawing/2014/main" id="{9A89BECF-9D2B-C142-9E8F-AB4ED2F4B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1" name="TextBox 10">
              <a:extLst>
                <a:ext uri="{FF2B5EF4-FFF2-40B4-BE49-F238E27FC236}">
                  <a16:creationId xmlns:a16="http://schemas.microsoft.com/office/drawing/2014/main" id="{0CA23037-9026-E346-BB61-2E8557AF9ADE}"/>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16" name="TextBox 15">
            <a:extLst>
              <a:ext uri="{FF2B5EF4-FFF2-40B4-BE49-F238E27FC236}">
                <a16:creationId xmlns:a16="http://schemas.microsoft.com/office/drawing/2014/main" id="{4E140F6B-A465-A049-A6B0-190BBD10B943}"/>
              </a:ext>
            </a:extLst>
          </p:cNvPr>
          <p:cNvSpPr txBox="1"/>
          <p:nvPr/>
        </p:nvSpPr>
        <p:spPr>
          <a:xfrm>
            <a:off x="4683971" y="1878693"/>
            <a:ext cx="6130558" cy="3621504"/>
          </a:xfrm>
          <a:prstGeom prst="rect">
            <a:avLst/>
          </a:prstGeom>
          <a:noFill/>
        </p:spPr>
        <p:txBody>
          <a:bodyPr wrap="square" rtlCol="0">
            <a:spAutoFit/>
          </a:bodyPr>
          <a:lstStyle/>
          <a:p>
            <a:pPr>
              <a:spcBef>
                <a:spcPts val="800"/>
              </a:spcBef>
              <a:buClr>
                <a:srgbClr val="FF8445"/>
              </a:buClr>
            </a:pPr>
            <a:endParaRPr lang="en-CA" sz="400" b="1">
              <a:solidFill>
                <a:srgbClr val="E1F4F9"/>
              </a:solidFill>
              <a:latin typeface="Raleway" pitchFamily="2" charset="77"/>
            </a:endParaRPr>
          </a:p>
          <a:p>
            <a:pPr marL="285750" indent="-285750">
              <a:spcBef>
                <a:spcPts val="800"/>
              </a:spcBef>
              <a:buClr>
                <a:srgbClr val="FF8445"/>
              </a:buClr>
              <a:buSzPct val="150000"/>
              <a:buFont typeface="System Font Regular"/>
              <a:buChar char="&gt;"/>
            </a:pPr>
            <a:r>
              <a:rPr lang="fr-CA" sz="1600" b="1">
                <a:latin typeface="Raleway" pitchFamily="2" charset="77"/>
              </a:rPr>
              <a:t>Communication fréquente </a:t>
            </a:r>
            <a:r>
              <a:rPr lang="fr-CA" sz="1600">
                <a:latin typeface="Raleway" pitchFamily="2" charset="77"/>
              </a:rPr>
              <a:t>entre le parent et l’éducatrice ;</a:t>
            </a:r>
          </a:p>
          <a:p>
            <a:pPr marL="285750" indent="-285750">
              <a:spcBef>
                <a:spcPts val="800"/>
              </a:spcBef>
              <a:buClr>
                <a:srgbClr val="FF8445"/>
              </a:buClr>
              <a:buSzPct val="150000"/>
              <a:buFont typeface="System Font Regular"/>
              <a:buChar char="&gt;"/>
            </a:pPr>
            <a:r>
              <a:rPr lang="fr-CA" sz="1600" b="1">
                <a:latin typeface="Raleway" pitchFamily="2" charset="77"/>
              </a:rPr>
              <a:t>Prise de décision commune</a:t>
            </a:r>
            <a:r>
              <a:rPr lang="fr-CA" sz="1600">
                <a:latin typeface="Raleway" pitchFamily="2" charset="77"/>
              </a:rPr>
              <a:t> ;</a:t>
            </a:r>
          </a:p>
          <a:p>
            <a:pPr marL="285750" indent="-285750">
              <a:spcBef>
                <a:spcPts val="800"/>
              </a:spcBef>
              <a:buClr>
                <a:srgbClr val="FF8445"/>
              </a:buClr>
              <a:buSzPct val="150000"/>
              <a:buFont typeface="System Font Regular"/>
              <a:buChar char="&gt;"/>
            </a:pPr>
            <a:r>
              <a:rPr lang="fr-CA" sz="1600" b="1">
                <a:latin typeface="Raleway" pitchFamily="2" charset="77"/>
              </a:rPr>
              <a:t>Soutien émotionnel ou instrumental </a:t>
            </a:r>
            <a:r>
              <a:rPr lang="fr-CA" sz="1600">
                <a:latin typeface="Raleway" pitchFamily="2" charset="77"/>
              </a:rPr>
              <a:t>offert au parent par </a:t>
            </a:r>
            <a:br>
              <a:rPr lang="fr-CA" sz="1600">
                <a:latin typeface="Raleway" pitchFamily="2" charset="77"/>
              </a:rPr>
            </a:br>
            <a:r>
              <a:rPr lang="fr-CA" sz="1600">
                <a:latin typeface="Raleway" pitchFamily="2" charset="77"/>
              </a:rPr>
              <a:t>le milieu de garde (écoute et entraide dans les situations difficiles, dépannage lors de situations imprévues, échange de documentation ou de matériel, partage d’équipement) ;</a:t>
            </a:r>
          </a:p>
          <a:p>
            <a:pPr marL="285750" indent="-285750">
              <a:spcBef>
                <a:spcPts val="800"/>
              </a:spcBef>
              <a:buClr>
                <a:srgbClr val="FF8445"/>
              </a:buClr>
              <a:buSzPct val="150000"/>
              <a:buFont typeface="System Font Regular"/>
              <a:buChar char="&gt;"/>
            </a:pPr>
            <a:r>
              <a:rPr lang="fr-CA" sz="1600" b="1">
                <a:latin typeface="Raleway" pitchFamily="2" charset="77"/>
              </a:rPr>
              <a:t>Participation du parent à des activités </a:t>
            </a:r>
            <a:r>
              <a:rPr lang="fr-CA" sz="1600">
                <a:latin typeface="Raleway" pitchFamily="2" charset="77"/>
              </a:rPr>
              <a:t>(par exemple, accompagnement lors des sorties, présence aux rencontres d’information, aux fêtes et aux événements spéciaux) ;</a:t>
            </a:r>
          </a:p>
          <a:p>
            <a:pPr marL="285750" indent="-285750">
              <a:spcBef>
                <a:spcPts val="800"/>
              </a:spcBef>
              <a:buClr>
                <a:srgbClr val="FF8445"/>
              </a:buClr>
              <a:buSzPct val="150000"/>
              <a:buFont typeface="System Font Regular"/>
              <a:buChar char="&gt;"/>
            </a:pPr>
            <a:r>
              <a:rPr lang="fr-CA" sz="1600" b="1">
                <a:latin typeface="Raleway" pitchFamily="2" charset="77"/>
              </a:rPr>
              <a:t>Contribution à la gestion du milieu </a:t>
            </a:r>
            <a:r>
              <a:rPr lang="fr-CA" sz="1600">
                <a:latin typeface="Raleway" pitchFamily="2" charset="77"/>
              </a:rPr>
              <a:t>(par exemple, participation au conseil d’administration ou au comité </a:t>
            </a:r>
            <a:br>
              <a:rPr lang="fr-CA" sz="1600">
                <a:latin typeface="Raleway" pitchFamily="2" charset="77"/>
              </a:rPr>
            </a:br>
            <a:r>
              <a:rPr lang="fr-CA" sz="1600">
                <a:latin typeface="Raleway" pitchFamily="2" charset="77"/>
              </a:rPr>
              <a:t>de parents).</a:t>
            </a:r>
          </a:p>
        </p:txBody>
      </p:sp>
      <p:pic>
        <p:nvPicPr>
          <p:cNvPr id="9" name="Picture 8" descr="A picture containing text, leaf, fern, plant&#10;&#10;Description automatically generated">
            <a:extLst>
              <a:ext uri="{FF2B5EF4-FFF2-40B4-BE49-F238E27FC236}">
                <a16:creationId xmlns:a16="http://schemas.microsoft.com/office/drawing/2014/main" id="{B69876E2-B574-BF4F-9D55-6F2E68B2B8F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rot="20159997" flipH="1">
            <a:off x="-2214402" y="2171967"/>
            <a:ext cx="3874621" cy="4307540"/>
          </a:xfrm>
          <a:prstGeom prst="rect">
            <a:avLst/>
          </a:prstGeom>
        </p:spPr>
      </p:pic>
    </p:spTree>
    <p:extLst>
      <p:ext uri="{BB962C8B-B14F-4D97-AF65-F5344CB8AC3E}">
        <p14:creationId xmlns:p14="http://schemas.microsoft.com/office/powerpoint/2010/main" val="3848367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1F4F9"/>
        </a:solidFill>
        <a:effectLst/>
      </p:bgPr>
    </p:bg>
    <p:spTree>
      <p:nvGrpSpPr>
        <p:cNvPr id="1" name=""/>
        <p:cNvGrpSpPr/>
        <p:nvPr/>
      </p:nvGrpSpPr>
      <p:grpSpPr>
        <a:xfrm>
          <a:off x="0" y="0"/>
          <a:ext cx="0" cy="0"/>
          <a:chOff x="0" y="0"/>
          <a:chExt cx="0" cy="0"/>
        </a:xfrm>
      </p:grpSpPr>
      <p:pic>
        <p:nvPicPr>
          <p:cNvPr id="15" name="Picture 14" descr="A picture containing text, leaf, fern, plant&#10;&#10;Description automatically generated">
            <a:extLst>
              <a:ext uri="{FF2B5EF4-FFF2-40B4-BE49-F238E27FC236}">
                <a16:creationId xmlns:a16="http://schemas.microsoft.com/office/drawing/2014/main" id="{3E25AB38-66DD-6E44-B93C-6655329E98F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1440003">
            <a:off x="7461940" y="2391330"/>
            <a:ext cx="4564565" cy="5074573"/>
          </a:xfrm>
          <a:prstGeom prst="rect">
            <a:avLst/>
          </a:prstGeom>
        </p:spPr>
      </p:pic>
      <p:sp>
        <p:nvSpPr>
          <p:cNvPr id="5" name="Titre 1">
            <a:extLst>
              <a:ext uri="{FF2B5EF4-FFF2-40B4-BE49-F238E27FC236}">
                <a16:creationId xmlns:a16="http://schemas.microsoft.com/office/drawing/2014/main" id="{BB9C42F5-9A48-4C34-AE11-1433A078E836}"/>
              </a:ext>
            </a:extLst>
          </p:cNvPr>
          <p:cNvSpPr>
            <a:spLocks noGrp="1"/>
          </p:cNvSpPr>
          <p:nvPr>
            <p:ph type="title"/>
          </p:nvPr>
        </p:nvSpPr>
        <p:spPr>
          <a:xfrm>
            <a:off x="1034970" y="747089"/>
            <a:ext cx="10515600" cy="1325563"/>
          </a:xfrm>
        </p:spPr>
        <p:txBody>
          <a:bodyPr>
            <a:normAutofit/>
          </a:bodyPr>
          <a:lstStyle/>
          <a:p>
            <a:r>
              <a:rPr lang="fr-CA" sz="2500" b="1">
                <a:latin typeface="Raleway" pitchFamily="2" charset="77"/>
              </a:rPr>
              <a:t>La collaboration entre les réseaux éducatifs, </a:t>
            </a:r>
            <a:br>
              <a:rPr lang="fr-CA" sz="2500" b="1">
                <a:latin typeface="Raleway" pitchFamily="2" charset="77"/>
              </a:rPr>
            </a:br>
            <a:r>
              <a:rPr lang="fr-CA" sz="2500" b="1">
                <a:latin typeface="Raleway" pitchFamily="2" charset="77"/>
              </a:rPr>
              <a:t>scolaires, de la santé et des services sociaux</a:t>
            </a:r>
          </a:p>
        </p:txBody>
      </p:sp>
      <p:sp>
        <p:nvSpPr>
          <p:cNvPr id="6" name="ZoneTexte 5">
            <a:extLst>
              <a:ext uri="{FF2B5EF4-FFF2-40B4-BE49-F238E27FC236}">
                <a16:creationId xmlns:a16="http://schemas.microsoft.com/office/drawing/2014/main" id="{81F91C13-C88F-46E6-8C80-11A8D16E0E77}"/>
              </a:ext>
            </a:extLst>
          </p:cNvPr>
          <p:cNvSpPr txBox="1"/>
          <p:nvPr/>
        </p:nvSpPr>
        <p:spPr>
          <a:xfrm>
            <a:off x="1101164" y="2425788"/>
            <a:ext cx="4335683" cy="2308324"/>
          </a:xfrm>
          <a:prstGeom prst="rect">
            <a:avLst/>
          </a:prstGeom>
          <a:noFill/>
        </p:spPr>
        <p:txBody>
          <a:bodyPr wrap="square" rtlCol="0">
            <a:spAutoFit/>
          </a:bodyPr>
          <a:lstStyle/>
          <a:p>
            <a:r>
              <a:rPr lang="fr-CA" sz="1600">
                <a:latin typeface="Raleway" pitchFamily="2" charset="77"/>
              </a:rPr>
              <a:t>Les différents milieux de vie de l’enfant doivent travailler ensemble pour favoriser </a:t>
            </a:r>
            <a:br>
              <a:rPr lang="fr-CA" sz="1600">
                <a:latin typeface="Raleway" pitchFamily="2" charset="77"/>
              </a:rPr>
            </a:br>
            <a:r>
              <a:rPr lang="fr-CA" sz="1600">
                <a:latin typeface="Raleway" pitchFamily="2" charset="77"/>
              </a:rPr>
              <a:t>la continuité. Toutefois, une meilleure collaboration nécessite une compréhension mutuelle des milieux impliqués. L’arrimage des approches pédagogiques entre </a:t>
            </a:r>
            <a:br>
              <a:rPr lang="fr-CA" sz="1600">
                <a:latin typeface="Raleway" pitchFamily="2" charset="77"/>
              </a:rPr>
            </a:br>
            <a:r>
              <a:rPr lang="fr-CA" sz="1600">
                <a:latin typeface="Raleway" pitchFamily="2" charset="77"/>
              </a:rPr>
              <a:t>les milieux éducatifs de garde et l’école </a:t>
            </a:r>
            <a:br>
              <a:rPr lang="fr-CA" sz="1600">
                <a:latin typeface="Raleway" pitchFamily="2" charset="77"/>
              </a:rPr>
            </a:br>
            <a:r>
              <a:rPr lang="fr-CA" sz="1600">
                <a:latin typeface="Raleway" pitchFamily="2" charset="77"/>
              </a:rPr>
              <a:t>est également important. Les experts proposent donc de : </a:t>
            </a:r>
          </a:p>
        </p:txBody>
      </p:sp>
      <p:grpSp>
        <p:nvGrpSpPr>
          <p:cNvPr id="7" name="Group 6">
            <a:extLst>
              <a:ext uri="{FF2B5EF4-FFF2-40B4-BE49-F238E27FC236}">
                <a16:creationId xmlns:a16="http://schemas.microsoft.com/office/drawing/2014/main" id="{5EBC7CCC-897B-2E49-AF78-F4D31770809A}"/>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2DEAC56C-AF9F-E74E-891E-429B3C567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0" name="TextBox 9">
              <a:extLst>
                <a:ext uri="{FF2B5EF4-FFF2-40B4-BE49-F238E27FC236}">
                  <a16:creationId xmlns:a16="http://schemas.microsoft.com/office/drawing/2014/main" id="{A6E8644E-B33A-7646-AB6A-D9F118D5D942}"/>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13" name="Rectangle 12">
            <a:extLst>
              <a:ext uri="{FF2B5EF4-FFF2-40B4-BE49-F238E27FC236}">
                <a16:creationId xmlns:a16="http://schemas.microsoft.com/office/drawing/2014/main" id="{67DA0C5F-7D3C-1C43-BCD6-734373828A9A}"/>
              </a:ext>
            </a:extLst>
          </p:cNvPr>
          <p:cNvSpPr/>
          <p:nvPr/>
        </p:nvSpPr>
        <p:spPr>
          <a:xfrm>
            <a:off x="5706319" y="2055463"/>
            <a:ext cx="5382228" cy="3048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TextBox 13">
            <a:extLst>
              <a:ext uri="{FF2B5EF4-FFF2-40B4-BE49-F238E27FC236}">
                <a16:creationId xmlns:a16="http://schemas.microsoft.com/office/drawing/2014/main" id="{6D08D4CC-F697-664C-8332-19474F6A6F50}"/>
              </a:ext>
            </a:extLst>
          </p:cNvPr>
          <p:cNvSpPr txBox="1"/>
          <p:nvPr/>
        </p:nvSpPr>
        <p:spPr>
          <a:xfrm>
            <a:off x="5948903" y="2236988"/>
            <a:ext cx="4884517" cy="2431435"/>
          </a:xfrm>
          <a:prstGeom prst="rect">
            <a:avLst/>
          </a:prstGeom>
          <a:noFill/>
        </p:spPr>
        <p:txBody>
          <a:bodyPr wrap="square" rtlCol="0">
            <a:spAutoFit/>
          </a:bodyPr>
          <a:lstStyle/>
          <a:p>
            <a:pPr>
              <a:spcBef>
                <a:spcPts val="800"/>
              </a:spcBef>
              <a:buClr>
                <a:srgbClr val="FF8445"/>
              </a:buClr>
            </a:pPr>
            <a:endParaRPr lang="en-CA" sz="400" b="1">
              <a:solidFill>
                <a:srgbClr val="E1F4F9"/>
              </a:solidFill>
              <a:latin typeface="Raleway" pitchFamily="2" charset="77"/>
            </a:endParaRPr>
          </a:p>
          <a:p>
            <a:pPr marL="285750" indent="-285750">
              <a:spcBef>
                <a:spcPts val="800"/>
              </a:spcBef>
              <a:buClr>
                <a:srgbClr val="FF8445"/>
              </a:buClr>
              <a:buSzPct val="150000"/>
              <a:buFont typeface="System Font Regular"/>
              <a:buChar char="&gt;"/>
            </a:pPr>
            <a:r>
              <a:rPr lang="fr-CA" sz="1600" b="1">
                <a:latin typeface="Raleway" pitchFamily="2" charset="77"/>
              </a:rPr>
              <a:t>Favoriser les interactions </a:t>
            </a:r>
            <a:r>
              <a:rPr lang="fr-CA" sz="1600">
                <a:latin typeface="Raleway" pitchFamily="2" charset="77"/>
              </a:rPr>
              <a:t>en mettant en place différents moyens de communication </a:t>
            </a:r>
            <a:br>
              <a:rPr lang="fr-CA" sz="1600">
                <a:latin typeface="Raleway" pitchFamily="2" charset="77"/>
              </a:rPr>
            </a:br>
            <a:r>
              <a:rPr lang="fr-CA" sz="1600">
                <a:latin typeface="Raleway" pitchFamily="2" charset="77"/>
              </a:rPr>
              <a:t>(agenda, forum de discussion, etc.)</a:t>
            </a:r>
          </a:p>
          <a:p>
            <a:pPr marL="285750" indent="-285750">
              <a:spcBef>
                <a:spcPts val="800"/>
              </a:spcBef>
              <a:buClr>
                <a:srgbClr val="FF8445"/>
              </a:buClr>
              <a:buSzPct val="150000"/>
              <a:buFont typeface="System Font Regular"/>
              <a:buChar char="&gt;"/>
            </a:pPr>
            <a:r>
              <a:rPr lang="fr-CA" sz="1600" b="1">
                <a:latin typeface="Raleway" pitchFamily="2" charset="77"/>
              </a:rPr>
              <a:t>Développer une approche cohérente </a:t>
            </a:r>
            <a:br>
              <a:rPr lang="fr-CA" sz="1600">
                <a:latin typeface="Raleway" pitchFamily="2" charset="77"/>
              </a:rPr>
            </a:br>
            <a:r>
              <a:rPr lang="fr-CA" sz="1600">
                <a:latin typeface="Raleway" pitchFamily="2" charset="77"/>
              </a:rPr>
              <a:t>de la transition vers l’école</a:t>
            </a:r>
          </a:p>
          <a:p>
            <a:pPr marL="285750" indent="-285750">
              <a:spcBef>
                <a:spcPts val="800"/>
              </a:spcBef>
              <a:buClr>
                <a:srgbClr val="FF8445"/>
              </a:buClr>
              <a:buSzPct val="150000"/>
              <a:buFont typeface="System Font Regular"/>
              <a:buChar char="&gt;"/>
            </a:pPr>
            <a:r>
              <a:rPr lang="fr-CA" sz="1600" b="1">
                <a:latin typeface="Raleway" pitchFamily="2" charset="77"/>
              </a:rPr>
              <a:t>Accompagner les parents </a:t>
            </a:r>
            <a:r>
              <a:rPr lang="fr-CA" sz="1600">
                <a:latin typeface="Raleway" pitchFamily="2" charset="77"/>
              </a:rPr>
              <a:t>dans </a:t>
            </a:r>
            <a:br>
              <a:rPr lang="fr-CA" sz="1600">
                <a:latin typeface="Raleway" pitchFamily="2" charset="77"/>
              </a:rPr>
            </a:br>
            <a:r>
              <a:rPr lang="fr-CA" sz="1600">
                <a:latin typeface="Raleway" pitchFamily="2" charset="77"/>
              </a:rPr>
              <a:t>les démarches administratives, à commencer par l’inscription de leur enfant à l’école</a:t>
            </a:r>
          </a:p>
        </p:txBody>
      </p:sp>
    </p:spTree>
    <p:extLst>
      <p:ext uri="{BB962C8B-B14F-4D97-AF65-F5344CB8AC3E}">
        <p14:creationId xmlns:p14="http://schemas.microsoft.com/office/powerpoint/2010/main" val="352737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8445">
            <a:alpha val="64749"/>
          </a:srgbClr>
        </a:solidFill>
        <a:effectLst/>
      </p:bgPr>
    </p:bg>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BB9C42F5-9A48-4C34-AE11-1433A078E836}"/>
              </a:ext>
            </a:extLst>
          </p:cNvPr>
          <p:cNvSpPr>
            <a:spLocks noGrp="1"/>
          </p:cNvSpPr>
          <p:nvPr>
            <p:ph type="title"/>
          </p:nvPr>
        </p:nvSpPr>
        <p:spPr>
          <a:xfrm>
            <a:off x="1034525" y="570955"/>
            <a:ext cx="6338548" cy="1325563"/>
          </a:xfrm>
        </p:spPr>
        <p:txBody>
          <a:bodyPr>
            <a:normAutofit/>
          </a:bodyPr>
          <a:lstStyle/>
          <a:p>
            <a:r>
              <a:rPr lang="fr-CA" sz="2500" b="1">
                <a:latin typeface="Raleway" pitchFamily="2" charset="77"/>
              </a:rPr>
              <a:t>La collaboration dans la communauté</a:t>
            </a:r>
          </a:p>
        </p:txBody>
      </p:sp>
      <p:sp>
        <p:nvSpPr>
          <p:cNvPr id="6" name="ZoneTexte 5">
            <a:extLst>
              <a:ext uri="{FF2B5EF4-FFF2-40B4-BE49-F238E27FC236}">
                <a16:creationId xmlns:a16="http://schemas.microsoft.com/office/drawing/2014/main" id="{81F91C13-C88F-46E6-8C80-11A8D16E0E77}"/>
              </a:ext>
            </a:extLst>
          </p:cNvPr>
          <p:cNvSpPr txBox="1"/>
          <p:nvPr/>
        </p:nvSpPr>
        <p:spPr>
          <a:xfrm>
            <a:off x="1034525" y="1632813"/>
            <a:ext cx="4532898" cy="1569660"/>
          </a:xfrm>
          <a:prstGeom prst="rect">
            <a:avLst/>
          </a:prstGeom>
          <a:noFill/>
        </p:spPr>
        <p:txBody>
          <a:bodyPr wrap="square" rtlCol="0">
            <a:spAutoFit/>
          </a:bodyPr>
          <a:lstStyle/>
          <a:p>
            <a:r>
              <a:rPr lang="fr-CA" sz="1600">
                <a:latin typeface="Raleway" pitchFamily="2" charset="77"/>
              </a:rPr>
              <a:t>La collaboration école-famille-communauté est d’ailleurs au cœur des politiques et des programmes publics québécois. La mise en application de ce principe permet de pallier </a:t>
            </a:r>
            <a:br>
              <a:rPr lang="fr-CA" sz="1600">
                <a:latin typeface="Raleway" pitchFamily="2" charset="77"/>
              </a:rPr>
            </a:br>
            <a:r>
              <a:rPr lang="fr-CA" sz="1600">
                <a:latin typeface="Raleway" pitchFamily="2" charset="77"/>
              </a:rPr>
              <a:t>la défavorisation socio-économique </a:t>
            </a:r>
            <a:br>
              <a:rPr lang="fr-CA" sz="1600">
                <a:latin typeface="Raleway" pitchFamily="2" charset="77"/>
              </a:rPr>
            </a:br>
            <a:r>
              <a:rPr lang="fr-CA" sz="1600">
                <a:latin typeface="Raleway" pitchFamily="2" charset="77"/>
              </a:rPr>
              <a:t>et les inégalités sociales en éducation.</a:t>
            </a:r>
          </a:p>
        </p:txBody>
      </p:sp>
      <p:grpSp>
        <p:nvGrpSpPr>
          <p:cNvPr id="7" name="Group 6">
            <a:extLst>
              <a:ext uri="{FF2B5EF4-FFF2-40B4-BE49-F238E27FC236}">
                <a16:creationId xmlns:a16="http://schemas.microsoft.com/office/drawing/2014/main" id="{F3B034C7-4046-AC40-8BFD-A6BC6EBA9E45}"/>
              </a:ext>
            </a:extLst>
          </p:cNvPr>
          <p:cNvGrpSpPr/>
          <p:nvPr/>
        </p:nvGrpSpPr>
        <p:grpSpPr>
          <a:xfrm>
            <a:off x="1145825" y="6046693"/>
            <a:ext cx="10110096" cy="484954"/>
            <a:chOff x="1145825" y="6046693"/>
            <a:chExt cx="10110096" cy="484954"/>
          </a:xfrm>
        </p:grpSpPr>
        <p:pic>
          <p:nvPicPr>
            <p:cNvPr id="8" name="Picture 7" descr="A black and white sign&#10;&#10;Description automatically generated with low confidence">
              <a:extLst>
                <a:ext uri="{FF2B5EF4-FFF2-40B4-BE49-F238E27FC236}">
                  <a16:creationId xmlns:a16="http://schemas.microsoft.com/office/drawing/2014/main" id="{0691A4FD-AFD5-B944-8C18-DECC882DF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0" name="TextBox 9">
              <a:extLst>
                <a:ext uri="{FF2B5EF4-FFF2-40B4-BE49-F238E27FC236}">
                  <a16:creationId xmlns:a16="http://schemas.microsoft.com/office/drawing/2014/main" id="{B0E49A9D-6DCD-ED41-ACF7-FB07ACC3DECD}"/>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pic>
        <p:nvPicPr>
          <p:cNvPr id="4" name="Picture 3" descr="A picture containing logo&#10;&#10;Description automatically generated">
            <a:extLst>
              <a:ext uri="{FF2B5EF4-FFF2-40B4-BE49-F238E27FC236}">
                <a16:creationId xmlns:a16="http://schemas.microsoft.com/office/drawing/2014/main" id="{2F159867-E7DB-244B-A188-76FC88E33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40358">
            <a:off x="2976338" y="3321604"/>
            <a:ext cx="4641267" cy="3793611"/>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450D6AB4-2BFD-7F47-BEEE-6476F698A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28620">
            <a:off x="6563719" y="1353649"/>
            <a:ext cx="2025918" cy="1679824"/>
          </a:xfrm>
          <a:prstGeom prst="rect">
            <a:avLst/>
          </a:prstGeom>
        </p:spPr>
      </p:pic>
      <p:pic>
        <p:nvPicPr>
          <p:cNvPr id="16" name="Picture 15" descr="A picture containing dark, close&#10;&#10;Description automatically generated">
            <a:extLst>
              <a:ext uri="{FF2B5EF4-FFF2-40B4-BE49-F238E27FC236}">
                <a16:creationId xmlns:a16="http://schemas.microsoft.com/office/drawing/2014/main" id="{E0738268-712E-3149-B5DC-54DC8DEA6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60381">
            <a:off x="-314934" y="453082"/>
            <a:ext cx="1258399" cy="969864"/>
          </a:xfrm>
          <a:prstGeom prst="rect">
            <a:avLst/>
          </a:prstGeom>
        </p:spPr>
      </p:pic>
      <p:sp>
        <p:nvSpPr>
          <p:cNvPr id="17" name="TextBox 16">
            <a:extLst>
              <a:ext uri="{FF2B5EF4-FFF2-40B4-BE49-F238E27FC236}">
                <a16:creationId xmlns:a16="http://schemas.microsoft.com/office/drawing/2014/main" id="{E0EE737C-833C-0F40-A346-CC4F61304F6D}"/>
              </a:ext>
            </a:extLst>
          </p:cNvPr>
          <p:cNvSpPr txBox="1"/>
          <p:nvPr/>
        </p:nvSpPr>
        <p:spPr>
          <a:xfrm>
            <a:off x="7231136" y="3097809"/>
            <a:ext cx="4102379" cy="2585323"/>
          </a:xfrm>
          <a:prstGeom prst="rect">
            <a:avLst/>
          </a:prstGeom>
          <a:noFill/>
        </p:spPr>
        <p:txBody>
          <a:bodyPr wrap="square" rtlCol="0">
            <a:spAutoFit/>
          </a:bodyPr>
          <a:lstStyle/>
          <a:p>
            <a:r>
              <a:rPr lang="fr-CA" b="1">
                <a:latin typeface="Raleway" panose="020B0003030101060003" pitchFamily="34" charset="0"/>
              </a:rPr>
              <a:t>Au Québec, </a:t>
            </a:r>
            <a:r>
              <a:rPr lang="fr-CA" b="1">
                <a:solidFill>
                  <a:schemeClr val="bg1"/>
                </a:solidFill>
                <a:latin typeface="Raleway" panose="020B0003030101060003" pitchFamily="34" charset="0"/>
              </a:rPr>
              <a:t>89 % des acteurs </a:t>
            </a:r>
            <a:br>
              <a:rPr lang="fr-CA" b="1">
                <a:solidFill>
                  <a:schemeClr val="bg1"/>
                </a:solidFill>
                <a:latin typeface="Raleway" panose="020B0003030101060003" pitchFamily="34" charset="0"/>
              </a:rPr>
            </a:br>
            <a:r>
              <a:rPr lang="fr-CA" b="1">
                <a:solidFill>
                  <a:schemeClr val="bg1"/>
                </a:solidFill>
                <a:latin typeface="Raleway" panose="020B0003030101060003" pitchFamily="34" charset="0"/>
              </a:rPr>
              <a:t>de la petite enfance considèrent </a:t>
            </a:r>
            <a:br>
              <a:rPr lang="fr-CA" b="1">
                <a:solidFill>
                  <a:schemeClr val="bg1"/>
                </a:solidFill>
                <a:latin typeface="Raleway" panose="020B0003030101060003" pitchFamily="34" charset="0"/>
              </a:rPr>
            </a:br>
            <a:r>
              <a:rPr lang="fr-CA" b="1">
                <a:solidFill>
                  <a:schemeClr val="bg1"/>
                </a:solidFill>
                <a:latin typeface="Raleway" panose="020B0003030101060003" pitchFamily="34" charset="0"/>
              </a:rPr>
              <a:t>qu’il faut encourager le dialogue </a:t>
            </a:r>
            <a:br>
              <a:rPr lang="fr-CA" b="1">
                <a:solidFill>
                  <a:schemeClr val="bg1"/>
                </a:solidFill>
                <a:latin typeface="Raleway" panose="020B0003030101060003" pitchFamily="34" charset="0"/>
              </a:rPr>
            </a:br>
            <a:r>
              <a:rPr lang="fr-CA" b="1">
                <a:solidFill>
                  <a:schemeClr val="bg1"/>
                </a:solidFill>
                <a:latin typeface="Raleway" panose="020B0003030101060003" pitchFamily="34" charset="0"/>
              </a:rPr>
              <a:t>et la collaboration </a:t>
            </a:r>
            <a:r>
              <a:rPr lang="fr-CA" b="1">
                <a:latin typeface="Raleway" panose="020B0003030101060003" pitchFamily="34" charset="0"/>
              </a:rPr>
              <a:t>entre </a:t>
            </a:r>
            <a:br>
              <a:rPr lang="fr-CA" b="1">
                <a:latin typeface="Raleway" panose="020B0003030101060003" pitchFamily="34" charset="0"/>
              </a:rPr>
            </a:br>
            <a:r>
              <a:rPr lang="fr-CA" b="1">
                <a:latin typeface="Raleway" panose="020B0003030101060003" pitchFamily="34" charset="0"/>
              </a:rPr>
              <a:t>les milieux préscolaires, scolaires, communautaires, municipaux </a:t>
            </a:r>
            <a:br>
              <a:rPr lang="fr-CA" b="1">
                <a:latin typeface="Raleway" panose="020B0003030101060003" pitchFamily="34" charset="0"/>
              </a:rPr>
            </a:br>
            <a:r>
              <a:rPr lang="fr-CA" b="1">
                <a:latin typeface="Raleway" panose="020B0003030101060003" pitchFamily="34" charset="0"/>
              </a:rPr>
              <a:t>et le réseau de la santé </a:t>
            </a:r>
            <a:br>
              <a:rPr lang="fr-CA" b="1">
                <a:latin typeface="Raleway" panose="020B0003030101060003" pitchFamily="34" charset="0"/>
              </a:rPr>
            </a:br>
            <a:r>
              <a:rPr lang="fr-CA" b="1">
                <a:latin typeface="Raleway" panose="020B0003030101060003" pitchFamily="34" charset="0"/>
              </a:rPr>
              <a:t>et des services sociaux</a:t>
            </a:r>
            <a:r>
              <a:rPr lang="en-CA" b="1">
                <a:latin typeface="Raleway" panose="020B0003030101060003" pitchFamily="34" charset="0"/>
              </a:rPr>
              <a:t>. </a:t>
            </a:r>
          </a:p>
          <a:p>
            <a:endParaRPr lang="fr-CA"/>
          </a:p>
        </p:txBody>
      </p:sp>
    </p:spTree>
    <p:extLst>
      <p:ext uri="{BB962C8B-B14F-4D97-AF65-F5344CB8AC3E}">
        <p14:creationId xmlns:p14="http://schemas.microsoft.com/office/powerpoint/2010/main" val="1901396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34747"/>
        </a:solidFill>
        <a:effectLst/>
      </p:bgPr>
    </p:bg>
    <p:spTree>
      <p:nvGrpSpPr>
        <p:cNvPr id="1" name=""/>
        <p:cNvGrpSpPr/>
        <p:nvPr/>
      </p:nvGrpSpPr>
      <p:grpSpPr>
        <a:xfrm>
          <a:off x="0" y="0"/>
          <a:ext cx="0" cy="0"/>
          <a:chOff x="0" y="0"/>
          <a:chExt cx="0" cy="0"/>
        </a:xfrm>
      </p:grpSpPr>
      <p:pic>
        <p:nvPicPr>
          <p:cNvPr id="3" name="Image 2" descr="Une image contenant personne, mur, intérieur&#10;&#10;Description générée automatiquement">
            <a:extLst>
              <a:ext uri="{FF2B5EF4-FFF2-40B4-BE49-F238E27FC236}">
                <a16:creationId xmlns:a16="http://schemas.microsoft.com/office/drawing/2014/main" id="{6B536AB5-2881-457D-8323-CBB4E5387C8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17955"/>
          <a:stretch/>
        </p:blipFill>
        <p:spPr>
          <a:xfrm>
            <a:off x="0" y="-25401"/>
            <a:ext cx="12192000" cy="6858001"/>
          </a:xfrm>
          <a:prstGeom prst="rect">
            <a:avLst/>
          </a:prstGeom>
        </p:spPr>
      </p:pic>
      <p:sp>
        <p:nvSpPr>
          <p:cNvPr id="5" name="Titre 1">
            <a:extLst>
              <a:ext uri="{FF2B5EF4-FFF2-40B4-BE49-F238E27FC236}">
                <a16:creationId xmlns:a16="http://schemas.microsoft.com/office/drawing/2014/main" id="{35353FD3-2109-4B4C-9903-7C18A6B93B30}"/>
              </a:ext>
            </a:extLst>
          </p:cNvPr>
          <p:cNvSpPr>
            <a:spLocks noGrp="1"/>
          </p:cNvSpPr>
          <p:nvPr>
            <p:ph type="title"/>
          </p:nvPr>
        </p:nvSpPr>
        <p:spPr>
          <a:xfrm>
            <a:off x="1127125" y="1476273"/>
            <a:ext cx="10128796" cy="1325563"/>
          </a:xfrm>
        </p:spPr>
        <p:txBody>
          <a:bodyPr>
            <a:normAutofit/>
          </a:bodyPr>
          <a:lstStyle/>
          <a:p>
            <a:pPr algn="ctr"/>
            <a:r>
              <a:rPr lang="fr-CA" sz="3800" b="1">
                <a:solidFill>
                  <a:schemeClr val="bg1"/>
                </a:solidFill>
                <a:latin typeface="Raleway" pitchFamily="2" charset="77"/>
              </a:rPr>
              <a:t>Pour ne rien manquer des activités </a:t>
            </a:r>
            <a:br>
              <a:rPr lang="fr-CA" sz="3800" b="1">
                <a:solidFill>
                  <a:schemeClr val="bg1"/>
                </a:solidFill>
                <a:latin typeface="Raleway" pitchFamily="2" charset="77"/>
              </a:rPr>
            </a:br>
            <a:r>
              <a:rPr lang="fr-CA" sz="3800" b="1">
                <a:solidFill>
                  <a:schemeClr val="bg1"/>
                </a:solidFill>
                <a:latin typeface="Raleway" pitchFamily="2" charset="77"/>
              </a:rPr>
              <a:t>de l’Observatoire des tout-petits</a:t>
            </a:r>
          </a:p>
        </p:txBody>
      </p:sp>
      <p:sp>
        <p:nvSpPr>
          <p:cNvPr id="8" name="ZoneTexte 7">
            <a:extLst>
              <a:ext uri="{FF2B5EF4-FFF2-40B4-BE49-F238E27FC236}">
                <a16:creationId xmlns:a16="http://schemas.microsoft.com/office/drawing/2014/main" id="{045E1E41-7670-426E-8797-CF2FC4119311}"/>
              </a:ext>
            </a:extLst>
          </p:cNvPr>
          <p:cNvSpPr txBox="1"/>
          <p:nvPr/>
        </p:nvSpPr>
        <p:spPr>
          <a:xfrm>
            <a:off x="1127125" y="3157367"/>
            <a:ext cx="10007721" cy="2693045"/>
          </a:xfrm>
          <a:prstGeom prst="rect">
            <a:avLst/>
          </a:prstGeom>
          <a:noFill/>
        </p:spPr>
        <p:txBody>
          <a:bodyPr wrap="square" rtlCol="0">
            <a:spAutoFit/>
          </a:bodyPr>
          <a:lstStyle/>
          <a:p>
            <a:pPr algn="ctr">
              <a:spcBef>
                <a:spcPts val="600"/>
              </a:spcBef>
            </a:pPr>
            <a:r>
              <a:rPr lang="fr-CA" sz="1600" b="1">
                <a:solidFill>
                  <a:srgbClr val="E44E33"/>
                </a:solidFill>
                <a:latin typeface="Raleway" pitchFamily="2" charset="77"/>
              </a:rPr>
              <a:t>Infolettre : </a:t>
            </a:r>
            <a:br>
              <a:rPr lang="fr-CA" sz="1600">
                <a:latin typeface="Raleway" pitchFamily="2" charset="77"/>
              </a:rPr>
            </a:br>
            <a:r>
              <a:rPr lang="fr-CA" sz="1600">
                <a:solidFill>
                  <a:schemeClr val="bg1"/>
                </a:solidFill>
                <a:latin typeface="Raleway" pitchFamily="2" charset="77"/>
                <a:hlinkClick r:id="rId3">
                  <a:extLst>
                    <a:ext uri="{A12FA001-AC4F-418D-AE19-62706E023703}">
                      <ahyp:hlinkClr xmlns:ahyp="http://schemas.microsoft.com/office/drawing/2018/hyperlinkcolor" val="tx"/>
                    </a:ext>
                  </a:extLst>
                </a:hlinkClick>
              </a:rPr>
              <a:t>tout-petits.org/infolettre</a:t>
            </a:r>
            <a:endParaRPr lang="fr-CA" sz="1600">
              <a:solidFill>
                <a:schemeClr val="bg1"/>
              </a:solidFill>
              <a:latin typeface="Raleway" pitchFamily="2" charset="77"/>
            </a:endParaRPr>
          </a:p>
          <a:p>
            <a:pPr algn="ctr"/>
            <a:endParaRPr lang="fr-CA" sz="1600">
              <a:latin typeface="Raleway" pitchFamily="2" charset="77"/>
            </a:endParaRPr>
          </a:p>
          <a:p>
            <a:pPr algn="ctr"/>
            <a:r>
              <a:rPr lang="fr-CA" sz="1600" b="1">
                <a:solidFill>
                  <a:srgbClr val="E44E33"/>
                </a:solidFill>
                <a:latin typeface="Raleway" pitchFamily="2" charset="77"/>
              </a:rPr>
              <a:t>Nos plateformes : </a:t>
            </a:r>
          </a:p>
          <a:p>
            <a:pPr algn="ctr">
              <a:spcBef>
                <a:spcPts val="600"/>
              </a:spcBef>
            </a:pPr>
            <a:r>
              <a:rPr lang="fr-CA" sz="1600">
                <a:solidFill>
                  <a:schemeClr val="bg1"/>
                </a:solidFill>
                <a:latin typeface="Raleway" pitchFamily="2" charset="77"/>
                <a:hlinkClick r:id="rId4">
                  <a:extLst>
                    <a:ext uri="{A12FA001-AC4F-418D-AE19-62706E023703}">
                      <ahyp:hlinkClr xmlns:ahyp="http://schemas.microsoft.com/office/drawing/2018/hyperlinkcolor" val="tx"/>
                    </a:ext>
                  </a:extLst>
                </a:hlinkClick>
              </a:rPr>
              <a:t>tout-petits.org</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5">
                  <a:extLst>
                    <a:ext uri="{A12FA001-AC4F-418D-AE19-62706E023703}">
                      <ahyp:hlinkClr xmlns:ahyp="http://schemas.microsoft.com/office/drawing/2018/hyperlinkcolor" val="tx"/>
                    </a:ext>
                  </a:extLst>
                </a:hlinkClick>
              </a:rPr>
              <a:t>Facebook</a:t>
            </a:r>
            <a:endParaRPr lang="fr-CA" sz="1600">
              <a:solidFill>
                <a:schemeClr val="bg1"/>
              </a:solidFill>
              <a:latin typeface="Raleway" pitchFamily="2" charset="77"/>
            </a:endParaRPr>
          </a:p>
          <a:p>
            <a:pPr algn="ctr">
              <a:spcBef>
                <a:spcPts val="600"/>
              </a:spcBef>
            </a:pPr>
            <a:r>
              <a:rPr lang="fr-CA" sz="1600">
                <a:solidFill>
                  <a:schemeClr val="bg1"/>
                </a:solidFill>
                <a:latin typeface="Raleway" pitchFamily="2" charset="77"/>
                <a:hlinkClick r:id="rId6">
                  <a:extLst>
                    <a:ext uri="{A12FA001-AC4F-418D-AE19-62706E023703}">
                      <ahyp:hlinkClr xmlns:ahyp="http://schemas.microsoft.com/office/drawing/2018/hyperlinkcolor" val="tx"/>
                    </a:ext>
                  </a:extLst>
                </a:hlinkClick>
              </a:rPr>
              <a:t>Twitter</a:t>
            </a:r>
            <a:endParaRPr lang="fr-CA" sz="1600">
              <a:solidFill>
                <a:schemeClr val="bg1"/>
              </a:solidFill>
              <a:latin typeface="Raleway" pitchFamily="2" charset="77"/>
            </a:endParaRPr>
          </a:p>
          <a:p>
            <a:pPr algn="ctr">
              <a:spcBef>
                <a:spcPts val="600"/>
              </a:spcBef>
            </a:pPr>
            <a:r>
              <a:rPr lang="fr-CA" sz="1600" err="1">
                <a:solidFill>
                  <a:schemeClr val="bg1"/>
                </a:solidFill>
                <a:latin typeface="Raleway" pitchFamily="2" charset="77"/>
                <a:hlinkClick r:id="rId7">
                  <a:extLst>
                    <a:ext uri="{A12FA001-AC4F-418D-AE19-62706E023703}">
                      <ahyp:hlinkClr xmlns:ahyp="http://schemas.microsoft.com/office/drawing/2018/hyperlinkcolor" val="tx"/>
                    </a:ext>
                  </a:extLst>
                </a:hlinkClick>
              </a:rPr>
              <a:t>Linkedin</a:t>
            </a:r>
            <a:endParaRPr lang="fr-CA" sz="1600">
              <a:solidFill>
                <a:schemeClr val="bg1"/>
              </a:solidFill>
              <a:latin typeface="Raleway" pitchFamily="2" charset="77"/>
            </a:endParaRPr>
          </a:p>
          <a:p>
            <a:pPr algn="ctr">
              <a:spcBef>
                <a:spcPts val="600"/>
              </a:spcBef>
            </a:pPr>
            <a:r>
              <a:rPr lang="fr-CA" sz="1600" err="1">
                <a:solidFill>
                  <a:schemeClr val="bg1"/>
                </a:solidFill>
                <a:latin typeface="Raleway" pitchFamily="2" charset="77"/>
                <a:hlinkClick r:id="rId8">
                  <a:extLst>
                    <a:ext uri="{A12FA001-AC4F-418D-AE19-62706E023703}">
                      <ahyp:hlinkClr xmlns:ahyp="http://schemas.microsoft.com/office/drawing/2018/hyperlinkcolor" val="tx"/>
                    </a:ext>
                  </a:extLst>
                </a:hlinkClick>
              </a:rPr>
              <a:t>Youtube</a:t>
            </a:r>
            <a:endParaRPr lang="fr-CA" sz="1600">
              <a:solidFill>
                <a:schemeClr val="bg1"/>
              </a:solidFill>
              <a:latin typeface="Raleway" pitchFamily="2" charset="77"/>
            </a:endParaRPr>
          </a:p>
        </p:txBody>
      </p:sp>
      <p:grpSp>
        <p:nvGrpSpPr>
          <p:cNvPr id="11" name="Group 10">
            <a:extLst>
              <a:ext uri="{FF2B5EF4-FFF2-40B4-BE49-F238E27FC236}">
                <a16:creationId xmlns:a16="http://schemas.microsoft.com/office/drawing/2014/main" id="{B48D8742-FD84-7A43-9B68-234DD736866B}"/>
              </a:ext>
            </a:extLst>
          </p:cNvPr>
          <p:cNvGrpSpPr/>
          <p:nvPr/>
        </p:nvGrpSpPr>
        <p:grpSpPr>
          <a:xfrm>
            <a:off x="1142115" y="6039198"/>
            <a:ext cx="10113806" cy="492449"/>
            <a:chOff x="1142115" y="6039198"/>
            <a:chExt cx="10113806" cy="492449"/>
          </a:xfrm>
        </p:grpSpPr>
        <p:sp>
          <p:nvSpPr>
            <p:cNvPr id="12" name="TextBox 11">
              <a:extLst>
                <a:ext uri="{FF2B5EF4-FFF2-40B4-BE49-F238E27FC236}">
                  <a16:creationId xmlns:a16="http://schemas.microsoft.com/office/drawing/2014/main" id="{AC357C5F-E5B6-4444-A3FC-84196CDD9782}"/>
                </a:ext>
              </a:extLst>
            </p:cNvPr>
            <p:cNvSpPr txBox="1"/>
            <p:nvPr/>
          </p:nvSpPr>
          <p:spPr>
            <a:xfrm>
              <a:off x="9473061" y="6316203"/>
              <a:ext cx="1782860" cy="215444"/>
            </a:xfrm>
            <a:prstGeom prst="rect">
              <a:avLst/>
            </a:prstGeom>
            <a:noFill/>
          </p:spPr>
          <p:txBody>
            <a:bodyPr wrap="none" rtlCol="0">
              <a:spAutoFit/>
            </a:bodyPr>
            <a:lstStyle/>
            <a:p>
              <a:r>
                <a:rPr lang="en-CA" sz="800">
                  <a:solidFill>
                    <a:schemeClr val="bg1"/>
                  </a:solidFill>
                </a:rPr>
                <a:t>© </a:t>
              </a:r>
              <a:r>
                <a:rPr lang="fr-CA" sz="800">
                  <a:solidFill>
                    <a:schemeClr val="bg1"/>
                  </a:solidFill>
                </a:rPr>
                <a:t>Fondation Lucie et André Chagnon</a:t>
              </a:r>
            </a:p>
          </p:txBody>
        </p:sp>
        <p:pic>
          <p:nvPicPr>
            <p:cNvPr id="13" name="Picture 12" descr="A picture containing text, plate, tableware, dishware&#10;&#10;Description automatically generated">
              <a:extLst>
                <a:ext uri="{FF2B5EF4-FFF2-40B4-BE49-F238E27FC236}">
                  <a16:creationId xmlns:a16="http://schemas.microsoft.com/office/drawing/2014/main" id="{10DA8BDD-A015-8F43-8C6E-78E9865827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2115" y="6039198"/>
              <a:ext cx="1676400" cy="419100"/>
            </a:xfrm>
            <a:prstGeom prst="rect">
              <a:avLst/>
            </a:prstGeom>
          </p:spPr>
        </p:pic>
      </p:grpSp>
    </p:spTree>
    <p:extLst>
      <p:ext uri="{BB962C8B-B14F-4D97-AF65-F5344CB8AC3E}">
        <p14:creationId xmlns:p14="http://schemas.microsoft.com/office/powerpoint/2010/main" val="268854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F4F9"/>
        </a:solidFill>
        <a:effectLst/>
      </p:bgPr>
    </p:bg>
    <p:spTree>
      <p:nvGrpSpPr>
        <p:cNvPr id="1" name="">
          <a:extLst>
            <a:ext uri="{FF2B5EF4-FFF2-40B4-BE49-F238E27FC236}">
              <a16:creationId xmlns:a16="http://schemas.microsoft.com/office/drawing/2014/main" id="{6FC19E55-24F6-7663-F09C-52DD89EA87D9}"/>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A42E3D4F-2CFA-7C3C-ADBF-AD8E7F72B5D1}"/>
              </a:ext>
            </a:extLst>
          </p:cNvPr>
          <p:cNvSpPr txBox="1"/>
          <p:nvPr/>
        </p:nvSpPr>
        <p:spPr>
          <a:xfrm>
            <a:off x="1000436" y="3061296"/>
            <a:ext cx="9171086" cy="1815882"/>
          </a:xfrm>
          <a:prstGeom prst="rect">
            <a:avLst/>
          </a:prstGeom>
          <a:noFill/>
        </p:spPr>
        <p:txBody>
          <a:bodyPr wrap="square" lIns="91440" tIns="45720" rIns="91440" bIns="45720" rtlCol="0" anchor="t">
            <a:spAutoFit/>
          </a:bodyPr>
          <a:lstStyle/>
          <a:p>
            <a:r>
              <a:rPr lang="fr-CA" sz="1600">
                <a:latin typeface="Raleway"/>
              </a:rPr>
              <a:t>C’est en ayant en tête ces questions que notre équipe, accompagnée de plusieurs</a:t>
            </a:r>
          </a:p>
          <a:p>
            <a:r>
              <a:rPr lang="fr-CA" sz="1600">
                <a:latin typeface="Raleway"/>
              </a:rPr>
              <a:t>experts, s’est penchée sur l’analyse croisée de deux enquêtes publiées par l’Institut de la statistique du Québec (l’Enquête québécoise sur le parcours préscolaire des enfants de maternelle 2017 (EQPPEM) et l’Enquête québécoise sur le développement des enfants à la maternelle 2017 (EQDEM). Ces travaux ont mis en lumière </a:t>
            </a:r>
            <a:r>
              <a:rPr lang="fr-CA" sz="1600" b="1">
                <a:solidFill>
                  <a:srgbClr val="FE5C44"/>
                </a:solidFill>
                <a:latin typeface="Raleway" panose="020B0003030101060003" pitchFamily="34" charset="0"/>
              </a:rPr>
              <a:t>trois éléments clés </a:t>
            </a:r>
            <a:r>
              <a:rPr lang="fr-CA" sz="1600">
                <a:latin typeface="Raleway"/>
              </a:rPr>
              <a:t>qui jouent un rôle dans le développement de l’enfant : la </a:t>
            </a:r>
            <a:r>
              <a:rPr lang="fr-CA" sz="1600" b="1">
                <a:solidFill>
                  <a:srgbClr val="FE5C44"/>
                </a:solidFill>
                <a:latin typeface="Raleway" panose="020B0003030101060003" pitchFamily="34" charset="0"/>
              </a:rPr>
              <a:t>qualité</a:t>
            </a:r>
            <a:r>
              <a:rPr lang="fr-CA" sz="1600">
                <a:latin typeface="Raleway"/>
              </a:rPr>
              <a:t> et la </a:t>
            </a:r>
            <a:r>
              <a:rPr lang="fr-CA" sz="1600" b="1">
                <a:solidFill>
                  <a:srgbClr val="FE5C44"/>
                </a:solidFill>
                <a:latin typeface="Raleway" panose="020B0003030101060003" pitchFamily="34" charset="0"/>
              </a:rPr>
              <a:t>stabilité</a:t>
            </a:r>
            <a:r>
              <a:rPr lang="fr-CA" sz="1600">
                <a:latin typeface="Raleway"/>
              </a:rPr>
              <a:t> des milieux dans lesquels se développent les tout-petits, ainsi que la </a:t>
            </a:r>
            <a:r>
              <a:rPr lang="fr-CA" sz="1600" b="1">
                <a:solidFill>
                  <a:srgbClr val="FE5C44"/>
                </a:solidFill>
                <a:latin typeface="Raleway" panose="020B0003030101060003" pitchFamily="34" charset="0"/>
              </a:rPr>
              <a:t>continuité</a:t>
            </a:r>
            <a:r>
              <a:rPr lang="fr-CA" sz="1600">
                <a:latin typeface="Raleway"/>
              </a:rPr>
              <a:t> entre ces milieux.</a:t>
            </a:r>
            <a:endParaRPr lang="fr-CA" sz="1600" b="1">
              <a:solidFill>
                <a:srgbClr val="FE5C44"/>
              </a:solidFill>
              <a:latin typeface="Raleway"/>
            </a:endParaRPr>
          </a:p>
        </p:txBody>
      </p:sp>
      <p:sp>
        <p:nvSpPr>
          <p:cNvPr id="6" name="ZoneTexte 5">
            <a:extLst>
              <a:ext uri="{FF2B5EF4-FFF2-40B4-BE49-F238E27FC236}">
                <a16:creationId xmlns:a16="http://schemas.microsoft.com/office/drawing/2014/main" id="{B4D0FC11-5D76-CC18-42C6-38F896E5DB0A}"/>
              </a:ext>
            </a:extLst>
          </p:cNvPr>
          <p:cNvSpPr txBox="1"/>
          <p:nvPr/>
        </p:nvSpPr>
        <p:spPr>
          <a:xfrm>
            <a:off x="1037672" y="634970"/>
            <a:ext cx="8944660" cy="2308324"/>
          </a:xfrm>
          <a:prstGeom prst="rect">
            <a:avLst/>
          </a:prstGeom>
          <a:noFill/>
        </p:spPr>
        <p:txBody>
          <a:bodyPr wrap="square" rtlCol="0">
            <a:spAutoFit/>
          </a:bodyPr>
          <a:lstStyle/>
          <a:p>
            <a:r>
              <a:rPr lang="fr-CA" sz="1600">
                <a:latin typeface="Raleway" panose="020B0003030101060003" pitchFamily="34" charset="0"/>
              </a:rPr>
              <a:t>Pour comprendre l’état de développement des enfants à la maternelle, il nous faut examiner </a:t>
            </a:r>
            <a:r>
              <a:rPr lang="fr-CA" sz="1600" b="1">
                <a:solidFill>
                  <a:srgbClr val="FE5C44"/>
                </a:solidFill>
                <a:latin typeface="Raleway" panose="020B0003030101060003" pitchFamily="34" charset="0"/>
              </a:rPr>
              <a:t>ce qui a marqué leur vie</a:t>
            </a:r>
            <a:r>
              <a:rPr lang="fr-CA" sz="1600">
                <a:latin typeface="Raleway" panose="020B0003030101060003" pitchFamily="34" charset="0"/>
              </a:rPr>
              <a:t>, de la grossesse de leur mère jusqu’à leur entrée à l’école. En plus des considérations biologiques, ce sont les </a:t>
            </a:r>
            <a:r>
              <a:rPr lang="fr-CA" sz="1600" b="1">
                <a:solidFill>
                  <a:srgbClr val="FE5C44"/>
                </a:solidFill>
                <a:latin typeface="Raleway" panose="020B0003030101060003" pitchFamily="34" charset="0"/>
              </a:rPr>
              <a:t>expériences précoces </a:t>
            </a:r>
            <a:r>
              <a:rPr lang="fr-CA" sz="1600">
                <a:latin typeface="Raleway" panose="020B0003030101060003" pitchFamily="34" charset="0"/>
              </a:rPr>
              <a:t>vécues par l’enfant de même que le soutien et la stimulation qu’il a reçus dans ses différents milieux de vie qui influencent son développement.</a:t>
            </a:r>
          </a:p>
          <a:p>
            <a:endParaRPr lang="fr-CA" sz="1600">
              <a:latin typeface="Raleway" panose="020B0003030101060003" pitchFamily="34" charset="0"/>
            </a:endParaRPr>
          </a:p>
          <a:p>
            <a:r>
              <a:rPr lang="fr-CA" sz="1600">
                <a:latin typeface="Raleway" panose="020B0003030101060003" pitchFamily="34" charset="0"/>
              </a:rPr>
              <a:t>Mais quelles sont les expériences ou les </a:t>
            </a:r>
            <a:r>
              <a:rPr lang="fr-CA" sz="1600" b="1">
                <a:solidFill>
                  <a:srgbClr val="FE5C44"/>
                </a:solidFill>
                <a:latin typeface="Raleway" panose="020B0003030101060003" pitchFamily="34" charset="0"/>
              </a:rPr>
              <a:t>conditions les plus déterminantes </a:t>
            </a:r>
            <a:r>
              <a:rPr lang="fr-CA" sz="1600">
                <a:latin typeface="Raleway" panose="020B0003030101060003" pitchFamily="34" charset="0"/>
              </a:rPr>
              <a:t>pour le développement de l'enfant ? Et surtout, comment permettre à chaque enfant de profiter de tout ce que l'école a à lui offrir ?</a:t>
            </a:r>
          </a:p>
        </p:txBody>
      </p:sp>
      <p:pic>
        <p:nvPicPr>
          <p:cNvPr id="3" name="Picture 2" descr="A picture containing text&#10;&#10;Description automatically generated">
            <a:extLst>
              <a:ext uri="{FF2B5EF4-FFF2-40B4-BE49-F238E27FC236}">
                <a16:creationId xmlns:a16="http://schemas.microsoft.com/office/drawing/2014/main" id="{28BBCD87-39BC-0847-1395-189C1A258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45395">
            <a:off x="3794208" y="4235332"/>
            <a:ext cx="2927868" cy="5511281"/>
          </a:xfrm>
          <a:prstGeom prst="rect">
            <a:avLst/>
          </a:prstGeom>
        </p:spPr>
      </p:pic>
      <p:pic>
        <p:nvPicPr>
          <p:cNvPr id="12" name="Picture 11" descr="A picture containing dark&#10;&#10;Description automatically generated">
            <a:extLst>
              <a:ext uri="{FF2B5EF4-FFF2-40B4-BE49-F238E27FC236}">
                <a16:creationId xmlns:a16="http://schemas.microsoft.com/office/drawing/2014/main" id="{4EC98E4E-45E3-51B9-5581-55F72DDBC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297229">
            <a:off x="9783950" y="857743"/>
            <a:ext cx="3289730" cy="6232210"/>
          </a:xfrm>
          <a:prstGeom prst="rect">
            <a:avLst/>
          </a:prstGeom>
        </p:spPr>
      </p:pic>
      <p:grpSp>
        <p:nvGrpSpPr>
          <p:cNvPr id="15" name="Group 14">
            <a:extLst>
              <a:ext uri="{FF2B5EF4-FFF2-40B4-BE49-F238E27FC236}">
                <a16:creationId xmlns:a16="http://schemas.microsoft.com/office/drawing/2014/main" id="{A75B8458-5646-9DB6-6584-8ACFCE4962C2}"/>
              </a:ext>
            </a:extLst>
          </p:cNvPr>
          <p:cNvGrpSpPr/>
          <p:nvPr/>
        </p:nvGrpSpPr>
        <p:grpSpPr>
          <a:xfrm>
            <a:off x="1145825" y="6067318"/>
            <a:ext cx="10110096" cy="464329"/>
            <a:chOff x="1145825" y="6067318"/>
            <a:chExt cx="10110096" cy="464329"/>
          </a:xfrm>
        </p:grpSpPr>
        <p:pic>
          <p:nvPicPr>
            <p:cNvPr id="16" name="Picture 15" descr="A black and white sign&#10;&#10;Description automatically generated with low confidence">
              <a:extLst>
                <a:ext uri="{FF2B5EF4-FFF2-40B4-BE49-F238E27FC236}">
                  <a16:creationId xmlns:a16="http://schemas.microsoft.com/office/drawing/2014/main" id="{5A89D42B-27EF-7827-44AE-F011354CE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67318"/>
              <a:ext cx="1676400" cy="419100"/>
            </a:xfrm>
            <a:prstGeom prst="rect">
              <a:avLst/>
            </a:prstGeom>
          </p:spPr>
        </p:pic>
        <p:sp>
          <p:nvSpPr>
            <p:cNvPr id="17" name="TextBox 16">
              <a:extLst>
                <a:ext uri="{FF2B5EF4-FFF2-40B4-BE49-F238E27FC236}">
                  <a16:creationId xmlns:a16="http://schemas.microsoft.com/office/drawing/2014/main" id="{4F8478B2-F2BB-6FDD-CB9A-D5A2A73B68AD}"/>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Tree>
    <p:extLst>
      <p:ext uri="{BB962C8B-B14F-4D97-AF65-F5344CB8AC3E}">
        <p14:creationId xmlns:p14="http://schemas.microsoft.com/office/powerpoint/2010/main" val="1836290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FBE1"/>
        </a:solidFill>
        <a:effectLst/>
      </p:bgPr>
    </p:bg>
    <p:spTree>
      <p:nvGrpSpPr>
        <p:cNvPr id="1" name=""/>
        <p:cNvGrpSpPr/>
        <p:nvPr/>
      </p:nvGrpSpPr>
      <p:grpSpPr>
        <a:xfrm>
          <a:off x="0" y="0"/>
          <a:ext cx="0" cy="0"/>
          <a:chOff x="0" y="0"/>
          <a:chExt cx="0" cy="0"/>
        </a:xfrm>
      </p:grpSpPr>
      <p:pic>
        <p:nvPicPr>
          <p:cNvPr id="3" name="Picture 2" descr="A picture containing grass, outdoor, sky, person&#10;&#10;Description automatically generated">
            <a:extLst>
              <a:ext uri="{FF2B5EF4-FFF2-40B4-BE49-F238E27FC236}">
                <a16:creationId xmlns:a16="http://schemas.microsoft.com/office/drawing/2014/main" id="{4BF07920-4304-A241-B5A9-A4AAA478448B}"/>
              </a:ext>
            </a:extLst>
          </p:cNvPr>
          <p:cNvPicPr>
            <a:picLocks noChangeAspect="1"/>
          </p:cNvPicPr>
          <p:nvPr/>
        </p:nvPicPr>
        <p:blipFill rotWithShape="1">
          <a:blip r:embed="rId2">
            <a:extLst>
              <a:ext uri="{28A0092B-C50C-407E-A947-70E740481C1C}">
                <a14:useLocalDpi xmlns:a14="http://schemas.microsoft.com/office/drawing/2010/main" val="0"/>
              </a:ext>
            </a:extLst>
          </a:blip>
          <a:srcRect t="9565"/>
          <a:stretch/>
        </p:blipFill>
        <p:spPr>
          <a:xfrm>
            <a:off x="1145825" y="0"/>
            <a:ext cx="5721824" cy="5763718"/>
          </a:xfrm>
          <a:prstGeom prst="rect">
            <a:avLst/>
          </a:prstGeom>
        </p:spPr>
      </p:pic>
      <p:sp>
        <p:nvSpPr>
          <p:cNvPr id="7" name="ZoneTexte 6">
            <a:extLst>
              <a:ext uri="{FF2B5EF4-FFF2-40B4-BE49-F238E27FC236}">
                <a16:creationId xmlns:a16="http://schemas.microsoft.com/office/drawing/2014/main" id="{9BFE384F-5FF9-4776-A91D-D40B51C555D8}"/>
              </a:ext>
            </a:extLst>
          </p:cNvPr>
          <p:cNvSpPr txBox="1"/>
          <p:nvPr/>
        </p:nvSpPr>
        <p:spPr>
          <a:xfrm>
            <a:off x="5662863" y="1699115"/>
            <a:ext cx="6020672" cy="1846659"/>
          </a:xfrm>
          <a:prstGeom prst="rect">
            <a:avLst/>
          </a:prstGeom>
          <a:noFill/>
        </p:spPr>
        <p:txBody>
          <a:bodyPr wrap="square" rtlCol="0">
            <a:spAutoFit/>
          </a:bodyPr>
          <a:lstStyle/>
          <a:p>
            <a:r>
              <a:rPr lang="fr-CA" sz="3800" b="1">
                <a:solidFill>
                  <a:srgbClr val="123E4A"/>
                </a:solidFill>
                <a:latin typeface="Raleway ExtraBold" panose="020B0003030101060003" pitchFamily="34" charset="0"/>
              </a:rPr>
              <a:t>L’influence des facteurs de protection et </a:t>
            </a:r>
            <a:br>
              <a:rPr lang="fr-CA" sz="3800" b="1">
                <a:solidFill>
                  <a:srgbClr val="123E4A"/>
                </a:solidFill>
                <a:latin typeface="Raleway ExtraBold" panose="020B0003030101060003" pitchFamily="34" charset="0"/>
              </a:rPr>
            </a:br>
            <a:r>
              <a:rPr lang="fr-CA" sz="3800" b="1">
                <a:solidFill>
                  <a:srgbClr val="123E4A"/>
                </a:solidFill>
                <a:latin typeface="Raleway ExtraBold" panose="020B0003030101060003" pitchFamily="34" charset="0"/>
              </a:rPr>
              <a:t>des facteurs de risque</a:t>
            </a:r>
          </a:p>
        </p:txBody>
      </p:sp>
      <p:pic>
        <p:nvPicPr>
          <p:cNvPr id="11" name="Picture 10">
            <a:extLst>
              <a:ext uri="{FF2B5EF4-FFF2-40B4-BE49-F238E27FC236}">
                <a16:creationId xmlns:a16="http://schemas.microsoft.com/office/drawing/2014/main" id="{179019B8-CC7C-1447-B18C-AAC64AA3BDB2}"/>
              </a:ext>
            </a:extLst>
          </p:cNvPr>
          <p:cNvPicPr>
            <a:picLocks noChangeAspect="1"/>
          </p:cNvPicPr>
          <p:nvPr/>
        </p:nvPicPr>
        <p:blipFill rotWithShape="1">
          <a:blip r:embed="rId3">
            <a:extLst>
              <a:ext uri="{28A0092B-C50C-407E-A947-70E740481C1C}">
                <a14:useLocalDpi xmlns:a14="http://schemas.microsoft.com/office/drawing/2010/main" val="0"/>
              </a:ext>
            </a:extLst>
          </a:blip>
          <a:srcRect l="6788" t="9356" r="10265" b="37350"/>
          <a:stretch/>
        </p:blipFill>
        <p:spPr>
          <a:xfrm>
            <a:off x="-223284" y="323143"/>
            <a:ext cx="8037095" cy="5117432"/>
          </a:xfrm>
          <a:prstGeom prst="rect">
            <a:avLst/>
          </a:prstGeom>
        </p:spPr>
      </p:pic>
      <p:pic>
        <p:nvPicPr>
          <p:cNvPr id="12" name="Picture 11">
            <a:extLst>
              <a:ext uri="{FF2B5EF4-FFF2-40B4-BE49-F238E27FC236}">
                <a16:creationId xmlns:a16="http://schemas.microsoft.com/office/drawing/2014/main" id="{D0B57FB7-7235-2B4E-922F-4FB007447F04}"/>
              </a:ext>
            </a:extLst>
          </p:cNvPr>
          <p:cNvPicPr>
            <a:picLocks noChangeAspect="1"/>
          </p:cNvPicPr>
          <p:nvPr/>
        </p:nvPicPr>
        <p:blipFill rotWithShape="1">
          <a:blip r:embed="rId3">
            <a:extLst>
              <a:ext uri="{28A0092B-C50C-407E-A947-70E740481C1C}">
                <a14:useLocalDpi xmlns:a14="http://schemas.microsoft.com/office/drawing/2010/main" val="0"/>
              </a:ext>
            </a:extLst>
          </a:blip>
          <a:srcRect l="72392" t="61570" b="5226"/>
          <a:stretch/>
        </p:blipFill>
        <p:spPr>
          <a:xfrm rot="5400000" flipV="1">
            <a:off x="9296141" y="3986204"/>
            <a:ext cx="2701188" cy="3090529"/>
          </a:xfrm>
          <a:prstGeom prst="rect">
            <a:avLst/>
          </a:prstGeom>
        </p:spPr>
      </p:pic>
      <p:grpSp>
        <p:nvGrpSpPr>
          <p:cNvPr id="17" name="Group 16">
            <a:extLst>
              <a:ext uri="{FF2B5EF4-FFF2-40B4-BE49-F238E27FC236}">
                <a16:creationId xmlns:a16="http://schemas.microsoft.com/office/drawing/2014/main" id="{BCD3DA9C-B22D-3345-B5E9-DE650353871D}"/>
              </a:ext>
            </a:extLst>
          </p:cNvPr>
          <p:cNvGrpSpPr/>
          <p:nvPr/>
        </p:nvGrpSpPr>
        <p:grpSpPr>
          <a:xfrm>
            <a:off x="1145825" y="6067318"/>
            <a:ext cx="10110096" cy="464329"/>
            <a:chOff x="1145825" y="6067318"/>
            <a:chExt cx="10110096" cy="464329"/>
          </a:xfrm>
        </p:grpSpPr>
        <p:pic>
          <p:nvPicPr>
            <p:cNvPr id="18" name="Picture 17" descr="A black and white sign&#10;&#10;Description automatically generated with low confidence">
              <a:extLst>
                <a:ext uri="{FF2B5EF4-FFF2-40B4-BE49-F238E27FC236}">
                  <a16:creationId xmlns:a16="http://schemas.microsoft.com/office/drawing/2014/main" id="{BA439C1C-3446-1E4D-ACEF-1E342E544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67318"/>
              <a:ext cx="1676400" cy="419100"/>
            </a:xfrm>
            <a:prstGeom prst="rect">
              <a:avLst/>
            </a:prstGeom>
          </p:spPr>
        </p:pic>
        <p:sp>
          <p:nvSpPr>
            <p:cNvPr id="19" name="TextBox 18">
              <a:extLst>
                <a:ext uri="{FF2B5EF4-FFF2-40B4-BE49-F238E27FC236}">
                  <a16:creationId xmlns:a16="http://schemas.microsoft.com/office/drawing/2014/main" id="{6E10F19F-481A-1D40-91D0-D361BBD79AF5}"/>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Tree>
    <p:extLst>
      <p:ext uri="{BB962C8B-B14F-4D97-AF65-F5344CB8AC3E}">
        <p14:creationId xmlns:p14="http://schemas.microsoft.com/office/powerpoint/2010/main" val="1731065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Diagram&#10;&#10;Description automatically generated">
            <a:extLst>
              <a:ext uri="{FF2B5EF4-FFF2-40B4-BE49-F238E27FC236}">
                <a16:creationId xmlns:a16="http://schemas.microsoft.com/office/drawing/2014/main" id="{C26F4FB4-4A8E-764E-9D77-A85A448B3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06" y="-126673"/>
            <a:ext cx="12510583" cy="7037203"/>
          </a:xfrm>
          <a:prstGeom prst="rect">
            <a:avLst/>
          </a:prstGeom>
        </p:spPr>
      </p:pic>
      <p:sp>
        <p:nvSpPr>
          <p:cNvPr id="2" name="Titre 1">
            <a:extLst>
              <a:ext uri="{FF2B5EF4-FFF2-40B4-BE49-F238E27FC236}">
                <a16:creationId xmlns:a16="http://schemas.microsoft.com/office/drawing/2014/main" id="{2F574B71-A62E-4F56-B678-CC215E2199C1}"/>
              </a:ext>
            </a:extLst>
          </p:cNvPr>
          <p:cNvSpPr>
            <a:spLocks noGrp="1"/>
          </p:cNvSpPr>
          <p:nvPr>
            <p:ph type="title"/>
          </p:nvPr>
        </p:nvSpPr>
        <p:spPr>
          <a:xfrm>
            <a:off x="6097801" y="4381852"/>
            <a:ext cx="5911319" cy="2149795"/>
          </a:xfrm>
        </p:spPr>
        <p:txBody>
          <a:bodyPr>
            <a:normAutofit/>
          </a:bodyPr>
          <a:lstStyle/>
          <a:p>
            <a:r>
              <a:rPr lang="fr-CA" sz="3200" b="1">
                <a:solidFill>
                  <a:srgbClr val="123E4A"/>
                </a:solidFill>
                <a:latin typeface="Raleway ExtraBold" panose="020B0003030101060003" pitchFamily="34" charset="0"/>
              </a:rPr>
              <a:t>Quel est le rôle de l’environnement dans </a:t>
            </a:r>
            <a:br>
              <a:rPr lang="fr-CA" sz="3200" b="1">
                <a:solidFill>
                  <a:srgbClr val="123E4A"/>
                </a:solidFill>
                <a:latin typeface="Raleway ExtraBold" panose="020B0003030101060003" pitchFamily="34" charset="0"/>
              </a:rPr>
            </a:br>
            <a:r>
              <a:rPr lang="fr-CA" sz="3200" b="1">
                <a:solidFill>
                  <a:srgbClr val="123E4A"/>
                </a:solidFill>
                <a:latin typeface="Raleway ExtraBold" panose="020B0003030101060003" pitchFamily="34" charset="0"/>
              </a:rPr>
              <a:t>la vie d’un tout-petit ?</a:t>
            </a:r>
          </a:p>
        </p:txBody>
      </p:sp>
      <p:sp>
        <p:nvSpPr>
          <p:cNvPr id="15" name="TextBox 14">
            <a:extLst>
              <a:ext uri="{FF2B5EF4-FFF2-40B4-BE49-F238E27FC236}">
                <a16:creationId xmlns:a16="http://schemas.microsoft.com/office/drawing/2014/main" id="{5ACB8B47-133C-4742-BFF7-7ACF5C446BC7}"/>
              </a:ext>
            </a:extLst>
          </p:cNvPr>
          <p:cNvSpPr txBox="1"/>
          <p:nvPr/>
        </p:nvSpPr>
        <p:spPr>
          <a:xfrm>
            <a:off x="541219" y="491565"/>
            <a:ext cx="2291379" cy="984885"/>
          </a:xfrm>
          <a:prstGeom prst="rect">
            <a:avLst/>
          </a:prstGeom>
          <a:noFill/>
        </p:spPr>
        <p:txBody>
          <a:bodyPr wrap="square" rtlCol="0">
            <a:spAutoFit/>
          </a:bodyPr>
          <a:lstStyle/>
          <a:p>
            <a:r>
              <a:rPr lang="fr-CA" sz="1000" b="1">
                <a:solidFill>
                  <a:srgbClr val="008B7A"/>
                </a:solidFill>
                <a:latin typeface="Raleway ExtraBold" panose="020B0003030101060003" pitchFamily="34" charset="0"/>
              </a:rPr>
              <a:t>Une relation affective significative avec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une éducatrice en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milieu de garde</a:t>
            </a:r>
          </a:p>
          <a:p>
            <a:endParaRPr lang="fr-CA"/>
          </a:p>
        </p:txBody>
      </p:sp>
      <p:sp>
        <p:nvSpPr>
          <p:cNvPr id="16" name="TextBox 15">
            <a:extLst>
              <a:ext uri="{FF2B5EF4-FFF2-40B4-BE49-F238E27FC236}">
                <a16:creationId xmlns:a16="http://schemas.microsoft.com/office/drawing/2014/main" id="{87914E7A-3015-DB44-AF5E-45328848CCC6}"/>
              </a:ext>
            </a:extLst>
          </p:cNvPr>
          <p:cNvSpPr txBox="1"/>
          <p:nvPr/>
        </p:nvSpPr>
        <p:spPr>
          <a:xfrm>
            <a:off x="3845859" y="491565"/>
            <a:ext cx="1913061" cy="1554272"/>
          </a:xfrm>
          <a:prstGeom prst="rect">
            <a:avLst/>
          </a:prstGeom>
          <a:noFill/>
        </p:spPr>
        <p:txBody>
          <a:bodyPr wrap="square" rtlCol="0">
            <a:spAutoFit/>
          </a:bodyPr>
          <a:lstStyle/>
          <a:p>
            <a:r>
              <a:rPr lang="en-CA" sz="1000" b="1">
                <a:solidFill>
                  <a:srgbClr val="008B7A"/>
                </a:solidFill>
                <a:latin typeface="Raleway ExtraBold" panose="020B0003030101060003" pitchFamily="34" charset="0"/>
              </a:rPr>
              <a:t>Le </a:t>
            </a:r>
            <a:r>
              <a:rPr lang="fr-CA" sz="1000" b="1">
                <a:solidFill>
                  <a:srgbClr val="008B7A"/>
                </a:solidFill>
                <a:latin typeface="Raleway ExtraBold" panose="020B0003030101060003" pitchFamily="34" charset="0"/>
              </a:rPr>
              <a:t>soutien</a:t>
            </a:r>
            <a:r>
              <a:rPr lang="en-CA" sz="1000" b="1">
                <a:solidFill>
                  <a:srgbClr val="008B7A"/>
                </a:solidFill>
                <a:latin typeface="Raleway ExtraBold" panose="020B0003030101060003" pitchFamily="34" charset="0"/>
              </a:rPr>
              <a:t> des </a:t>
            </a:r>
            <a:r>
              <a:rPr lang="fr-CA" sz="1000" b="1">
                <a:solidFill>
                  <a:srgbClr val="008B7A"/>
                </a:solidFill>
                <a:latin typeface="Raleway ExtraBold" panose="020B0003030101060003" pitchFamily="34" charset="0"/>
              </a:rPr>
              <a:t>adultes</a:t>
            </a:r>
            <a:r>
              <a:rPr lang="en-CA" sz="1000" b="1">
                <a:solidFill>
                  <a:srgbClr val="008B7A"/>
                </a:solidFill>
                <a:latin typeface="Raleway ExtraBold" panose="020B0003030101060003" pitchFamily="34" charset="0"/>
              </a:rPr>
              <a:t> </a:t>
            </a:r>
            <a:br>
              <a:rPr lang="en-CA" sz="1000" b="1">
                <a:solidFill>
                  <a:srgbClr val="008B7A"/>
                </a:solidFill>
                <a:latin typeface="Raleway ExtraBold" panose="020B0003030101060003" pitchFamily="34" charset="0"/>
              </a:rPr>
            </a:br>
            <a:r>
              <a:rPr lang="en-CA" sz="1000" b="1">
                <a:solidFill>
                  <a:srgbClr val="008B7A"/>
                </a:solidFill>
                <a:latin typeface="Raleway ExtraBold" panose="020B0003030101060003" pitchFamily="34" charset="0"/>
              </a:rPr>
              <a:t>qui </a:t>
            </a:r>
            <a:r>
              <a:rPr lang="fr-CA" sz="1000" b="1">
                <a:solidFill>
                  <a:srgbClr val="008B7A"/>
                </a:solidFill>
                <a:latin typeface="Raleway ExtraBold" panose="020B0003030101060003" pitchFamily="34" charset="0"/>
              </a:rPr>
              <a:t>l’entourent</a:t>
            </a:r>
            <a:r>
              <a:rPr lang="en-CA" sz="1000" b="1">
                <a:solidFill>
                  <a:srgbClr val="008B7A"/>
                </a:solidFill>
                <a:latin typeface="Raleway ExtraBold" panose="020B0003030101060003" pitchFamily="34" charset="0"/>
              </a:rPr>
              <a:t> </a:t>
            </a:r>
            <a:r>
              <a:rPr lang="fr-CA" sz="1000" b="1">
                <a:solidFill>
                  <a:srgbClr val="008B7A"/>
                </a:solidFill>
                <a:latin typeface="Raleway ExtraBold" panose="020B0003030101060003" pitchFamily="34" charset="0"/>
              </a:rPr>
              <a:t>comme</a:t>
            </a:r>
            <a:r>
              <a:rPr lang="en-CA" sz="1000" b="1">
                <a:solidFill>
                  <a:srgbClr val="008B7A"/>
                </a:solidFill>
                <a:latin typeface="Raleway ExtraBold" panose="020B0003030101060003" pitchFamily="34" charset="0"/>
              </a:rPr>
              <a:t> </a:t>
            </a:r>
            <a:br>
              <a:rPr lang="en-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ses parents, les éducatrices et les professionnels </a:t>
            </a:r>
          </a:p>
          <a:p>
            <a:endParaRPr lang="fr-CA" sz="500" b="1">
              <a:solidFill>
                <a:srgbClr val="008B7A"/>
              </a:solidFill>
              <a:latin typeface="Raleway ExtraBold" panose="020B0003030101060003" pitchFamily="34" charset="0"/>
            </a:endParaRPr>
          </a:p>
          <a:p>
            <a:r>
              <a:rPr lang="fr-CA" sz="800">
                <a:latin typeface="Raleway Medium" panose="020B0003030101060003" pitchFamily="34" charset="0"/>
              </a:rPr>
              <a:t>Cette présence lui permettra </a:t>
            </a:r>
            <a:br>
              <a:rPr lang="fr-CA" sz="800">
                <a:latin typeface="Raleway Medium" panose="020B0003030101060003" pitchFamily="34" charset="0"/>
              </a:rPr>
            </a:br>
            <a:r>
              <a:rPr lang="fr-CA" sz="800">
                <a:latin typeface="Raleway Medium" panose="020B0003030101060003" pitchFamily="34" charset="0"/>
              </a:rPr>
              <a:t>de se sentir en confiance </a:t>
            </a:r>
            <a:br>
              <a:rPr lang="fr-CA" sz="800">
                <a:latin typeface="Raleway Medium" panose="020B0003030101060003" pitchFamily="34" charset="0"/>
              </a:rPr>
            </a:br>
            <a:r>
              <a:rPr lang="fr-CA" sz="800">
                <a:latin typeface="Raleway Medium" panose="020B0003030101060003" pitchFamily="34" charset="0"/>
              </a:rPr>
              <a:t>et de s’adapter aux transitions </a:t>
            </a:r>
            <a:br>
              <a:rPr lang="fr-CA" sz="800">
                <a:latin typeface="Raleway Medium" panose="020B0003030101060003" pitchFamily="34" charset="0"/>
              </a:rPr>
            </a:br>
            <a:r>
              <a:rPr lang="fr-CA" sz="800">
                <a:latin typeface="Raleway Medium" panose="020B0003030101060003" pitchFamily="34" charset="0"/>
              </a:rPr>
              <a:t>qu’il rencontre.</a:t>
            </a:r>
          </a:p>
          <a:p>
            <a:endParaRPr lang="fr-CA"/>
          </a:p>
        </p:txBody>
      </p:sp>
      <p:sp>
        <p:nvSpPr>
          <p:cNvPr id="19" name="TextBox 18">
            <a:extLst>
              <a:ext uri="{FF2B5EF4-FFF2-40B4-BE49-F238E27FC236}">
                <a16:creationId xmlns:a16="http://schemas.microsoft.com/office/drawing/2014/main" id="{9CF3082B-7C17-7349-B286-BE72A54062E9}"/>
              </a:ext>
            </a:extLst>
          </p:cNvPr>
          <p:cNvSpPr txBox="1"/>
          <p:nvPr/>
        </p:nvSpPr>
        <p:spPr>
          <a:xfrm>
            <a:off x="541219" y="2575158"/>
            <a:ext cx="2057399" cy="1138773"/>
          </a:xfrm>
          <a:prstGeom prst="rect">
            <a:avLst/>
          </a:prstGeom>
          <a:noFill/>
        </p:spPr>
        <p:txBody>
          <a:bodyPr wrap="square" rtlCol="0">
            <a:spAutoFit/>
          </a:bodyPr>
          <a:lstStyle/>
          <a:p>
            <a:r>
              <a:rPr lang="fr-CA" sz="1000" b="1">
                <a:solidFill>
                  <a:srgbClr val="008B7A"/>
                </a:solidFill>
                <a:latin typeface="Raleway ExtraBold" panose="020B0003030101060003" pitchFamily="34" charset="0"/>
              </a:rPr>
              <a:t>L’accès à des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infrastructures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municipales de qualité, </a:t>
            </a:r>
            <a:br>
              <a:rPr lang="fr-CA" sz="1000" b="1">
                <a:latin typeface="Raleway ExtraBold" panose="020B0003030101060003" pitchFamily="34" charset="0"/>
              </a:rPr>
            </a:br>
            <a:r>
              <a:rPr lang="fr-CA" sz="1000">
                <a:latin typeface="Raleway Medium" panose="020B0003030101060003" pitchFamily="34" charset="0"/>
              </a:rPr>
              <a:t>comme des bibliothèques </a:t>
            </a:r>
            <a:br>
              <a:rPr lang="fr-CA" sz="1000">
                <a:latin typeface="Raleway Medium" panose="020B0003030101060003" pitchFamily="34" charset="0"/>
              </a:rPr>
            </a:br>
            <a:r>
              <a:rPr lang="fr-CA" sz="1000">
                <a:latin typeface="Raleway Medium" panose="020B0003030101060003" pitchFamily="34" charset="0"/>
              </a:rPr>
              <a:t>ou des parcs </a:t>
            </a:r>
          </a:p>
          <a:p>
            <a:endParaRPr lang="fr-CA"/>
          </a:p>
        </p:txBody>
      </p:sp>
      <p:sp>
        <p:nvSpPr>
          <p:cNvPr id="20" name="TextBox 19">
            <a:extLst>
              <a:ext uri="{FF2B5EF4-FFF2-40B4-BE49-F238E27FC236}">
                <a16:creationId xmlns:a16="http://schemas.microsoft.com/office/drawing/2014/main" id="{DFB42851-8C97-9D45-BFB7-73DF62723835}"/>
              </a:ext>
            </a:extLst>
          </p:cNvPr>
          <p:cNvSpPr txBox="1"/>
          <p:nvPr/>
        </p:nvSpPr>
        <p:spPr>
          <a:xfrm>
            <a:off x="541219" y="3883664"/>
            <a:ext cx="1676400" cy="707886"/>
          </a:xfrm>
          <a:prstGeom prst="rect">
            <a:avLst/>
          </a:prstGeom>
          <a:noFill/>
        </p:spPr>
        <p:txBody>
          <a:bodyPr wrap="square" rtlCol="0">
            <a:spAutoFit/>
          </a:bodyPr>
          <a:lstStyle/>
          <a:p>
            <a:r>
              <a:rPr lang="fr-CA" sz="1000" b="1">
                <a:solidFill>
                  <a:srgbClr val="008B7A"/>
                </a:solidFill>
                <a:latin typeface="Raleway ExtraBold" panose="020B0003030101060003" pitchFamily="34" charset="0"/>
              </a:rPr>
              <a:t>L’accessibilité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aux soins de santé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et aux services </a:t>
            </a:r>
            <a:br>
              <a:rPr lang="fr-CA" sz="1000" b="1">
                <a:solidFill>
                  <a:srgbClr val="008B7A"/>
                </a:solidFill>
                <a:latin typeface="Raleway ExtraBold" panose="020B0003030101060003" pitchFamily="34" charset="0"/>
              </a:rPr>
            </a:br>
            <a:r>
              <a:rPr lang="fr-CA" sz="1000" b="1">
                <a:solidFill>
                  <a:srgbClr val="008B7A"/>
                </a:solidFill>
                <a:latin typeface="Raleway ExtraBold" panose="020B0003030101060003" pitchFamily="34" charset="0"/>
              </a:rPr>
              <a:t>sociaux</a:t>
            </a:r>
          </a:p>
        </p:txBody>
      </p:sp>
      <p:sp>
        <p:nvSpPr>
          <p:cNvPr id="21" name="TextBox 20">
            <a:extLst>
              <a:ext uri="{FF2B5EF4-FFF2-40B4-BE49-F238E27FC236}">
                <a16:creationId xmlns:a16="http://schemas.microsoft.com/office/drawing/2014/main" id="{60037726-B921-3F4D-92C5-CC2469B200BB}"/>
              </a:ext>
            </a:extLst>
          </p:cNvPr>
          <p:cNvSpPr txBox="1"/>
          <p:nvPr/>
        </p:nvSpPr>
        <p:spPr>
          <a:xfrm>
            <a:off x="541219" y="4993558"/>
            <a:ext cx="1783380" cy="553998"/>
          </a:xfrm>
          <a:prstGeom prst="rect">
            <a:avLst/>
          </a:prstGeom>
          <a:noFill/>
        </p:spPr>
        <p:txBody>
          <a:bodyPr wrap="square" rtlCol="0">
            <a:spAutoFit/>
          </a:bodyPr>
          <a:lstStyle/>
          <a:p>
            <a:r>
              <a:rPr lang="fr-CA" sz="1000" b="1">
                <a:solidFill>
                  <a:srgbClr val="008B7A"/>
                </a:solidFill>
                <a:latin typeface="Raleway ExtraBold" panose="020B0003030101060003" pitchFamily="34" charset="0"/>
              </a:rPr>
              <a:t>Le dépistage des problématiques de santé et de bien-être</a:t>
            </a:r>
          </a:p>
        </p:txBody>
      </p:sp>
      <p:sp>
        <p:nvSpPr>
          <p:cNvPr id="22" name="TextBox 21">
            <a:extLst>
              <a:ext uri="{FF2B5EF4-FFF2-40B4-BE49-F238E27FC236}">
                <a16:creationId xmlns:a16="http://schemas.microsoft.com/office/drawing/2014/main" id="{BFCDCCF1-561C-D74C-9BDE-DE6CB6A8ECA8}"/>
              </a:ext>
            </a:extLst>
          </p:cNvPr>
          <p:cNvSpPr txBox="1"/>
          <p:nvPr/>
        </p:nvSpPr>
        <p:spPr>
          <a:xfrm>
            <a:off x="5848350" y="491565"/>
            <a:ext cx="2586020" cy="1646605"/>
          </a:xfrm>
          <a:prstGeom prst="rect">
            <a:avLst/>
          </a:prstGeom>
          <a:noFill/>
        </p:spPr>
        <p:txBody>
          <a:bodyPr wrap="square" rtlCol="0">
            <a:spAutoFit/>
          </a:bodyPr>
          <a:lstStyle/>
          <a:p>
            <a:r>
              <a:rPr lang="en-CA" sz="1000" b="1">
                <a:solidFill>
                  <a:srgbClr val="008B7A"/>
                </a:solidFill>
                <a:latin typeface="Raleway ExtraBold" panose="020B0003030101060003" pitchFamily="34" charset="0"/>
              </a:rPr>
              <a:t>Des relations stables et </a:t>
            </a:r>
            <a:r>
              <a:rPr lang="fr-CA" sz="1000" b="1">
                <a:solidFill>
                  <a:srgbClr val="008B7A"/>
                </a:solidFill>
                <a:latin typeface="Raleway ExtraBold" panose="020B0003030101060003" pitchFamily="34" charset="0"/>
              </a:rPr>
              <a:t>chaleureuses</a:t>
            </a:r>
          </a:p>
          <a:p>
            <a:endParaRPr lang="fr-CA" sz="500" b="1">
              <a:solidFill>
                <a:srgbClr val="008B7A"/>
              </a:solidFill>
              <a:latin typeface="Raleway ExtraBold" panose="020B0003030101060003" pitchFamily="34" charset="0"/>
            </a:endParaRPr>
          </a:p>
          <a:p>
            <a:r>
              <a:rPr lang="fr-CA" sz="800">
                <a:latin typeface="Raleway Medium" panose="020B0003030101060003" pitchFamily="34" charset="0"/>
              </a:rPr>
              <a:t>Elles permettront à l’enfant de mieux réagir </a:t>
            </a:r>
            <a:br>
              <a:rPr lang="fr-CA" sz="800">
                <a:latin typeface="Raleway Medium" panose="020B0003030101060003" pitchFamily="34" charset="0"/>
              </a:rPr>
            </a:br>
            <a:r>
              <a:rPr lang="fr-CA" sz="800">
                <a:latin typeface="Raleway Medium" panose="020B0003030101060003" pitchFamily="34" charset="0"/>
              </a:rPr>
              <a:t>aux variations de son environnement. La qualité de ces interactions est primordiale pour établir </a:t>
            </a:r>
            <a:br>
              <a:rPr lang="fr-CA" sz="800">
                <a:latin typeface="Raleway Medium" panose="020B0003030101060003" pitchFamily="34" charset="0"/>
              </a:rPr>
            </a:br>
            <a:r>
              <a:rPr lang="fr-CA" sz="800">
                <a:latin typeface="Raleway Medium" panose="020B0003030101060003" pitchFamily="34" charset="0"/>
              </a:rPr>
              <a:t>un fort lien d’attachement </a:t>
            </a:r>
            <a:r>
              <a:rPr lang="fr-CA" sz="800">
                <a:solidFill>
                  <a:srgbClr val="000000"/>
                </a:solidFill>
                <a:latin typeface="Raleway" pitchFamily="2" charset="0"/>
              </a:rPr>
              <a:t>et lui donner confiance pour découvrir son environnement</a:t>
            </a:r>
            <a:r>
              <a:rPr lang="fr-CA" sz="800">
                <a:latin typeface="Raleway Medium" panose="020B0003030101060003" pitchFamily="34" charset="0"/>
              </a:rPr>
              <a:t>. Elle permettra aussi à l’enfant de bien gérer ses émotions.</a:t>
            </a:r>
          </a:p>
          <a:p>
            <a:br>
              <a:rPr lang="en-CA" sz="1000">
                <a:latin typeface="Raleway Medium" panose="020B0003030101060003" pitchFamily="34" charset="0"/>
              </a:rPr>
            </a:br>
            <a:endParaRPr lang="en-CA" sz="1000">
              <a:latin typeface="Raleway Medium" panose="020B0003030101060003" pitchFamily="34" charset="0"/>
            </a:endParaRPr>
          </a:p>
          <a:p>
            <a:endParaRPr lang="fr-CA"/>
          </a:p>
        </p:txBody>
      </p:sp>
      <p:sp>
        <p:nvSpPr>
          <p:cNvPr id="23" name="TextBox 22">
            <a:extLst>
              <a:ext uri="{FF2B5EF4-FFF2-40B4-BE49-F238E27FC236}">
                <a16:creationId xmlns:a16="http://schemas.microsoft.com/office/drawing/2014/main" id="{450D96AB-3AE0-3542-895F-AECFE456C8F8}"/>
              </a:ext>
            </a:extLst>
          </p:cNvPr>
          <p:cNvSpPr txBox="1"/>
          <p:nvPr/>
        </p:nvSpPr>
        <p:spPr>
          <a:xfrm>
            <a:off x="9400625" y="491565"/>
            <a:ext cx="2443432" cy="1708160"/>
          </a:xfrm>
          <a:prstGeom prst="rect">
            <a:avLst/>
          </a:prstGeom>
          <a:noFill/>
        </p:spPr>
        <p:txBody>
          <a:bodyPr wrap="square" rtlCol="0">
            <a:spAutoFit/>
          </a:bodyPr>
          <a:lstStyle/>
          <a:p>
            <a:r>
              <a:rPr lang="en-CA" sz="1000" b="1">
                <a:solidFill>
                  <a:srgbClr val="008B7A"/>
                </a:solidFill>
                <a:latin typeface="Raleway ExtraBold" panose="020B0003030101060003" pitchFamily="34" charset="0"/>
              </a:rPr>
              <a:t>Des </a:t>
            </a:r>
            <a:r>
              <a:rPr lang="fr-CA" sz="1000" b="1">
                <a:solidFill>
                  <a:srgbClr val="008B7A"/>
                </a:solidFill>
                <a:latin typeface="Raleway ExtraBold" panose="020B0003030101060003" pitchFamily="34" charset="0"/>
              </a:rPr>
              <a:t>expériences stimulantes</a:t>
            </a:r>
          </a:p>
          <a:p>
            <a:endParaRPr lang="fr-CA" sz="500" b="1">
              <a:solidFill>
                <a:srgbClr val="008B7A"/>
              </a:solidFill>
              <a:latin typeface="Raleway ExtraBold" panose="020B0003030101060003" pitchFamily="34" charset="0"/>
            </a:endParaRPr>
          </a:p>
          <a:p>
            <a:r>
              <a:rPr lang="fr-CA" sz="800">
                <a:latin typeface="Raleway Medium" panose="020B0003030101060003" pitchFamily="34" charset="0"/>
              </a:rPr>
              <a:t>La richesse et la diversité des expériences de stimulation jouent un rôle vital dans le développement du cerveau et du système nerveux central. Par exemple, la présence de jouets et de livres à la maison favorise le développement de l’enfant. Il en va de même pour les interactions que l’enfant a avec ses parents ou les autres adultes qui prennent soin de lui.</a:t>
            </a:r>
          </a:p>
          <a:p>
            <a:endParaRPr lang="fr-CA"/>
          </a:p>
        </p:txBody>
      </p:sp>
      <p:grpSp>
        <p:nvGrpSpPr>
          <p:cNvPr id="30" name="Group 29">
            <a:extLst>
              <a:ext uri="{FF2B5EF4-FFF2-40B4-BE49-F238E27FC236}">
                <a16:creationId xmlns:a16="http://schemas.microsoft.com/office/drawing/2014/main" id="{62262A10-4980-EA41-B129-28A587196895}"/>
              </a:ext>
            </a:extLst>
          </p:cNvPr>
          <p:cNvGrpSpPr/>
          <p:nvPr/>
        </p:nvGrpSpPr>
        <p:grpSpPr>
          <a:xfrm>
            <a:off x="626933" y="6067318"/>
            <a:ext cx="10628988" cy="464329"/>
            <a:chOff x="626933" y="6067318"/>
            <a:chExt cx="10628988" cy="464329"/>
          </a:xfrm>
        </p:grpSpPr>
        <p:pic>
          <p:nvPicPr>
            <p:cNvPr id="31" name="Picture 30" descr="A black and white sign&#10;&#10;Description automatically generated with low confidence">
              <a:extLst>
                <a:ext uri="{FF2B5EF4-FFF2-40B4-BE49-F238E27FC236}">
                  <a16:creationId xmlns:a16="http://schemas.microsoft.com/office/drawing/2014/main" id="{4FDCC4CF-EAF4-E346-8D7F-AA200AE99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933" y="6067318"/>
              <a:ext cx="1676400" cy="419100"/>
            </a:xfrm>
            <a:prstGeom prst="rect">
              <a:avLst/>
            </a:prstGeom>
          </p:spPr>
        </p:pic>
        <p:sp>
          <p:nvSpPr>
            <p:cNvPr id="32" name="TextBox 31">
              <a:extLst>
                <a:ext uri="{FF2B5EF4-FFF2-40B4-BE49-F238E27FC236}">
                  <a16:creationId xmlns:a16="http://schemas.microsoft.com/office/drawing/2014/main" id="{FC3E1546-8A54-D045-ADAB-5A42F8F7030E}"/>
                </a:ext>
              </a:extLst>
            </p:cNvPr>
            <p:cNvSpPr txBox="1"/>
            <p:nvPr/>
          </p:nvSpPr>
          <p:spPr>
            <a:xfrm>
              <a:off x="9473061" y="6316203"/>
              <a:ext cx="1782860" cy="215444"/>
            </a:xfrm>
            <a:prstGeom prst="rect">
              <a:avLst/>
            </a:prstGeom>
            <a:noFill/>
          </p:spPr>
          <p:txBody>
            <a:bodyPr wrap="none" rtlCol="0">
              <a:spAutoFit/>
            </a:bodyPr>
            <a:lstStyle/>
            <a:p>
              <a:r>
                <a:rPr lang="fr-CA" sz="800"/>
                <a:t>© Fondation Lucie et André Chagnon</a:t>
              </a:r>
            </a:p>
          </p:txBody>
        </p:sp>
      </p:grpSp>
    </p:spTree>
    <p:extLst>
      <p:ext uri="{BB962C8B-B14F-4D97-AF65-F5344CB8AC3E}">
        <p14:creationId xmlns:p14="http://schemas.microsoft.com/office/powerpoint/2010/main" val="3939781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FBE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A8A0CB-A723-8648-BB70-DF64C13B6427}"/>
              </a:ext>
            </a:extLst>
          </p:cNvPr>
          <p:cNvSpPr txBox="1"/>
          <p:nvPr/>
        </p:nvSpPr>
        <p:spPr>
          <a:xfrm>
            <a:off x="1145825" y="683856"/>
            <a:ext cx="10110096" cy="861774"/>
          </a:xfrm>
          <a:prstGeom prst="rect">
            <a:avLst/>
          </a:prstGeom>
          <a:noFill/>
        </p:spPr>
        <p:txBody>
          <a:bodyPr wrap="square" rtlCol="0">
            <a:spAutoFit/>
          </a:bodyPr>
          <a:lstStyle/>
          <a:p>
            <a:r>
              <a:rPr lang="fr-CA" sz="2500" b="1">
                <a:latin typeface="Raleway SemiBold" panose="020B0003030101060003" pitchFamily="34" charset="0"/>
              </a:rPr>
              <a:t>Des répercussions négatives, appelées facteurs de risque, peuvent aussi influencer le développement des tout-petits :</a:t>
            </a:r>
          </a:p>
        </p:txBody>
      </p:sp>
      <p:grpSp>
        <p:nvGrpSpPr>
          <p:cNvPr id="13" name="Group 12">
            <a:extLst>
              <a:ext uri="{FF2B5EF4-FFF2-40B4-BE49-F238E27FC236}">
                <a16:creationId xmlns:a16="http://schemas.microsoft.com/office/drawing/2014/main" id="{3412EE3A-F1B5-E446-9CE6-8F4665C5944A}"/>
              </a:ext>
            </a:extLst>
          </p:cNvPr>
          <p:cNvGrpSpPr/>
          <p:nvPr/>
        </p:nvGrpSpPr>
        <p:grpSpPr>
          <a:xfrm>
            <a:off x="1216945" y="2047664"/>
            <a:ext cx="4879055" cy="3517620"/>
            <a:chOff x="1145825" y="2041186"/>
            <a:chExt cx="4879055" cy="3517620"/>
          </a:xfrm>
        </p:grpSpPr>
        <p:sp>
          <p:nvSpPr>
            <p:cNvPr id="2" name="Rectangle 1">
              <a:extLst>
                <a:ext uri="{FF2B5EF4-FFF2-40B4-BE49-F238E27FC236}">
                  <a16:creationId xmlns:a16="http://schemas.microsoft.com/office/drawing/2014/main" id="{B6B63A15-A2F9-634E-9CCC-707E7CA0DD88}"/>
                </a:ext>
              </a:extLst>
            </p:cNvPr>
            <p:cNvSpPr/>
            <p:nvPr/>
          </p:nvSpPr>
          <p:spPr>
            <a:xfrm>
              <a:off x="1145825" y="2041186"/>
              <a:ext cx="4879055" cy="3517620"/>
            </a:xfrm>
            <a:prstGeom prst="rect">
              <a:avLst/>
            </a:prstGeom>
            <a:solidFill>
              <a:srgbClr val="008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TextBox 10">
              <a:extLst>
                <a:ext uri="{FF2B5EF4-FFF2-40B4-BE49-F238E27FC236}">
                  <a16:creationId xmlns:a16="http://schemas.microsoft.com/office/drawing/2014/main" id="{7CA07774-7F12-3E48-9266-562EA6F8B95F}"/>
                </a:ext>
              </a:extLst>
            </p:cNvPr>
            <p:cNvSpPr txBox="1"/>
            <p:nvPr/>
          </p:nvSpPr>
          <p:spPr>
            <a:xfrm>
              <a:off x="1443555" y="2360102"/>
              <a:ext cx="4468437" cy="3067506"/>
            </a:xfrm>
            <a:prstGeom prst="rect">
              <a:avLst/>
            </a:prstGeom>
            <a:noFill/>
          </p:spPr>
          <p:txBody>
            <a:bodyPr wrap="square" rtlCol="0">
              <a:spAutoFit/>
            </a:bodyPr>
            <a:lstStyle/>
            <a:p>
              <a:r>
                <a:rPr lang="fr-CA" b="1">
                  <a:solidFill>
                    <a:srgbClr val="E1F4F9"/>
                  </a:solidFill>
                  <a:latin typeface="Raleway" panose="020B0003030101060003" pitchFamily="34" charset="0"/>
                </a:rPr>
                <a:t>Exemples de facteurs de risque</a:t>
              </a:r>
            </a:p>
            <a:p>
              <a:endParaRPr lang="fr-CA" sz="400" b="1">
                <a:solidFill>
                  <a:srgbClr val="E1F4F9"/>
                </a:solidFill>
                <a:latin typeface="Raleway ExtraBold" panose="020B0003030101060003" pitchFamily="34" charset="0"/>
              </a:endParaRP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Parent ou donneur de soins peu sensible </a:t>
              </a:r>
              <a:br>
                <a:rPr lang="fr-CA" sz="1400">
                  <a:solidFill>
                    <a:schemeClr val="bg1"/>
                  </a:solidFill>
                  <a:latin typeface="Raleway Medium" panose="020B0003030101060003" pitchFamily="34" charset="0"/>
                </a:rPr>
              </a:br>
              <a:r>
                <a:rPr lang="fr-CA" sz="1400">
                  <a:solidFill>
                    <a:schemeClr val="bg1"/>
                  </a:solidFill>
                  <a:latin typeface="Raleway Medium" panose="020B0003030101060003" pitchFamily="34" charset="0"/>
                </a:rPr>
                <a:t>aux besoins de l’enfant</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Maltraitance ou négligence</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Relations difficiles avec les pairs </a:t>
              </a:r>
              <a:br>
                <a:rPr lang="fr-CA" sz="1400">
                  <a:solidFill>
                    <a:schemeClr val="bg1"/>
                  </a:solidFill>
                  <a:latin typeface="Raleway Medium" panose="020B0003030101060003" pitchFamily="34" charset="0"/>
                </a:rPr>
              </a:br>
              <a:r>
                <a:rPr lang="fr-CA" sz="1400">
                  <a:solidFill>
                    <a:schemeClr val="bg1"/>
                  </a:solidFill>
                  <a:latin typeface="Raleway Medium" panose="020B0003030101060003" pitchFamily="34" charset="0"/>
                </a:rPr>
                <a:t>(amis de la garderie ou du voisinage)</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Stress parental élevé</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Style parental coercitif</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Conflits conjugaux répétés</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Défavorisation sociale et économique</a:t>
              </a:r>
            </a:p>
            <a:p>
              <a:pPr marL="285750" indent="-285750">
                <a:spcBef>
                  <a:spcPts val="200"/>
                </a:spcBef>
                <a:buClr>
                  <a:srgbClr val="E1F4F9"/>
                </a:buClr>
                <a:buSzPct val="150000"/>
                <a:buFont typeface="System Font Regular"/>
                <a:buChar char="&gt;"/>
              </a:pPr>
              <a:r>
                <a:rPr lang="fr-CA" sz="1400">
                  <a:solidFill>
                    <a:schemeClr val="bg1"/>
                  </a:solidFill>
                  <a:latin typeface="Raleway Medium" panose="020B0003030101060003" pitchFamily="34" charset="0"/>
                </a:rPr>
                <a:t>Événements stressants dans la communauté</a:t>
              </a:r>
            </a:p>
            <a:p>
              <a:endParaRPr lang="fr-CA"/>
            </a:p>
          </p:txBody>
        </p:sp>
      </p:grpSp>
      <p:pic>
        <p:nvPicPr>
          <p:cNvPr id="15" name="Picture 14" descr="A picture containing doorway&#10;&#10;Description automatically generated">
            <a:extLst>
              <a:ext uri="{FF2B5EF4-FFF2-40B4-BE49-F238E27FC236}">
                <a16:creationId xmlns:a16="http://schemas.microsoft.com/office/drawing/2014/main" id="{701F0815-8984-7446-8BE7-FB69EB3E2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0397">
            <a:off x="8894156" y="-2041249"/>
            <a:ext cx="2940669" cy="10804480"/>
          </a:xfrm>
          <a:prstGeom prst="rect">
            <a:avLst/>
          </a:prstGeom>
        </p:spPr>
      </p:pic>
      <p:sp>
        <p:nvSpPr>
          <p:cNvPr id="16" name="TextBox 15">
            <a:extLst>
              <a:ext uri="{FF2B5EF4-FFF2-40B4-BE49-F238E27FC236}">
                <a16:creationId xmlns:a16="http://schemas.microsoft.com/office/drawing/2014/main" id="{E5B38FB3-D339-134F-8D81-A75A1BF8664E}"/>
              </a:ext>
            </a:extLst>
          </p:cNvPr>
          <p:cNvSpPr txBox="1"/>
          <p:nvPr/>
        </p:nvSpPr>
        <p:spPr>
          <a:xfrm>
            <a:off x="6768052" y="2806038"/>
            <a:ext cx="4712881" cy="2031325"/>
          </a:xfrm>
          <a:prstGeom prst="rect">
            <a:avLst/>
          </a:prstGeom>
          <a:noFill/>
        </p:spPr>
        <p:txBody>
          <a:bodyPr wrap="square" rtlCol="0">
            <a:spAutoFit/>
          </a:bodyPr>
          <a:lstStyle/>
          <a:p>
            <a:r>
              <a:rPr lang="fr-CA" b="1">
                <a:latin typeface="Raleway" panose="020B0003030101060003" pitchFamily="34" charset="0"/>
              </a:rPr>
              <a:t>Plus l’enfant est </a:t>
            </a:r>
            <a:r>
              <a:rPr lang="fr-CA" b="1">
                <a:solidFill>
                  <a:srgbClr val="008B7A"/>
                </a:solidFill>
                <a:latin typeface="Raleway" panose="020B0003030101060003" pitchFamily="34" charset="0"/>
              </a:rPr>
              <a:t>exposé</a:t>
            </a:r>
            <a:r>
              <a:rPr lang="fr-CA" b="1">
                <a:latin typeface="Raleway" panose="020B0003030101060003" pitchFamily="34" charset="0"/>
              </a:rPr>
              <a:t> à un grand nombre de </a:t>
            </a:r>
            <a:r>
              <a:rPr lang="fr-CA" b="1">
                <a:solidFill>
                  <a:srgbClr val="008B7A"/>
                </a:solidFill>
                <a:latin typeface="Raleway" panose="020B0003030101060003" pitchFamily="34" charset="0"/>
              </a:rPr>
              <a:t>facteurs de risque</a:t>
            </a:r>
            <a:r>
              <a:rPr lang="fr-CA" b="1">
                <a:latin typeface="Raleway" panose="020B0003030101060003" pitchFamily="34" charset="0"/>
              </a:rPr>
              <a:t>, </a:t>
            </a:r>
            <a:br>
              <a:rPr lang="fr-CA" b="1">
                <a:latin typeface="Raleway" panose="020B0003030101060003" pitchFamily="34" charset="0"/>
              </a:rPr>
            </a:br>
            <a:r>
              <a:rPr lang="fr-CA" b="1">
                <a:latin typeface="Raleway" panose="020B0003030101060003" pitchFamily="34" charset="0"/>
              </a:rPr>
              <a:t>plus les </a:t>
            </a:r>
            <a:r>
              <a:rPr lang="fr-CA" b="1">
                <a:solidFill>
                  <a:srgbClr val="008B7A"/>
                </a:solidFill>
                <a:latin typeface="Raleway" panose="020B0003030101060003" pitchFamily="34" charset="0"/>
              </a:rPr>
              <a:t>répercussions négatives </a:t>
            </a:r>
            <a:br>
              <a:rPr lang="fr-CA" b="1">
                <a:latin typeface="Raleway" panose="020B0003030101060003" pitchFamily="34" charset="0"/>
              </a:rPr>
            </a:br>
            <a:r>
              <a:rPr lang="fr-CA" b="1">
                <a:latin typeface="Raleway" panose="020B0003030101060003" pitchFamily="34" charset="0"/>
              </a:rPr>
              <a:t>sur son </a:t>
            </a:r>
            <a:r>
              <a:rPr lang="fr-CA" b="1">
                <a:solidFill>
                  <a:srgbClr val="008B7A"/>
                </a:solidFill>
                <a:latin typeface="Raleway" panose="020B0003030101060003" pitchFamily="34" charset="0"/>
              </a:rPr>
              <a:t>développement</a:t>
            </a:r>
            <a:r>
              <a:rPr lang="fr-CA" b="1">
                <a:latin typeface="Raleway" panose="020B0003030101060003" pitchFamily="34" charset="0"/>
              </a:rPr>
              <a:t> peuvent </a:t>
            </a:r>
            <a:br>
              <a:rPr lang="fr-CA" b="1">
                <a:latin typeface="Raleway" panose="020B0003030101060003" pitchFamily="34" charset="0"/>
              </a:rPr>
            </a:br>
            <a:r>
              <a:rPr lang="fr-CA" b="1">
                <a:latin typeface="Raleway" panose="020B0003030101060003" pitchFamily="34" charset="0"/>
              </a:rPr>
              <a:t>être importantes. On parle alors </a:t>
            </a:r>
            <a:r>
              <a:rPr lang="fr-CA" sz="1800" b="1">
                <a:solidFill>
                  <a:srgbClr val="000000"/>
                </a:solidFill>
                <a:latin typeface="Raleway" pitchFamily="2" charset="0"/>
              </a:rPr>
              <a:t>d'un état  de « vulnérabilité dû à un cumul de facteurs de risque ». </a:t>
            </a:r>
            <a:endParaRPr lang="fr-CA" b="1">
              <a:latin typeface="Raleway" pitchFamily="2" charset="0"/>
            </a:endParaRPr>
          </a:p>
        </p:txBody>
      </p:sp>
      <p:grpSp>
        <p:nvGrpSpPr>
          <p:cNvPr id="18" name="Group 17">
            <a:extLst>
              <a:ext uri="{FF2B5EF4-FFF2-40B4-BE49-F238E27FC236}">
                <a16:creationId xmlns:a16="http://schemas.microsoft.com/office/drawing/2014/main" id="{B8B54530-4A5E-0441-B00E-1782A37E2B7F}"/>
              </a:ext>
            </a:extLst>
          </p:cNvPr>
          <p:cNvGrpSpPr/>
          <p:nvPr/>
        </p:nvGrpSpPr>
        <p:grpSpPr>
          <a:xfrm>
            <a:off x="1145825" y="6067318"/>
            <a:ext cx="10110096" cy="464329"/>
            <a:chOff x="1145825" y="6067318"/>
            <a:chExt cx="10110096" cy="464329"/>
          </a:xfrm>
        </p:grpSpPr>
        <p:pic>
          <p:nvPicPr>
            <p:cNvPr id="19" name="Picture 18" descr="A black and white sign&#10;&#10;Description automatically generated with low confidence">
              <a:extLst>
                <a:ext uri="{FF2B5EF4-FFF2-40B4-BE49-F238E27FC236}">
                  <a16:creationId xmlns:a16="http://schemas.microsoft.com/office/drawing/2014/main" id="{B69B0A41-E599-D245-870B-AC9D99ADB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67318"/>
              <a:ext cx="1676400" cy="419100"/>
            </a:xfrm>
            <a:prstGeom prst="rect">
              <a:avLst/>
            </a:prstGeom>
          </p:spPr>
        </p:pic>
        <p:sp>
          <p:nvSpPr>
            <p:cNvPr id="20" name="TextBox 19">
              <a:extLst>
                <a:ext uri="{FF2B5EF4-FFF2-40B4-BE49-F238E27FC236}">
                  <a16:creationId xmlns:a16="http://schemas.microsoft.com/office/drawing/2014/main" id="{3D8B221F-EB0F-4449-BF33-8B5FB936186A}"/>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Tree>
    <p:extLst>
      <p:ext uri="{BB962C8B-B14F-4D97-AF65-F5344CB8AC3E}">
        <p14:creationId xmlns:p14="http://schemas.microsoft.com/office/powerpoint/2010/main" val="2667417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FBE1"/>
        </a:solidFill>
        <a:effectLst/>
      </p:bgPr>
    </p:bg>
    <p:spTree>
      <p:nvGrpSpPr>
        <p:cNvPr id="1" name=""/>
        <p:cNvGrpSpPr/>
        <p:nvPr/>
      </p:nvGrpSpPr>
      <p:grpSpPr>
        <a:xfrm>
          <a:off x="0" y="0"/>
          <a:ext cx="0" cy="0"/>
          <a:chOff x="0" y="0"/>
          <a:chExt cx="0" cy="0"/>
        </a:xfrm>
      </p:grpSpPr>
      <p:pic>
        <p:nvPicPr>
          <p:cNvPr id="19" name="Picture 18" descr="A picture containing doorway&#10;&#10;Description automatically generated">
            <a:extLst>
              <a:ext uri="{FF2B5EF4-FFF2-40B4-BE49-F238E27FC236}">
                <a16:creationId xmlns:a16="http://schemas.microsoft.com/office/drawing/2014/main" id="{7D76F573-82FB-0F4D-A36E-3592234A4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00397">
            <a:off x="7265174" y="-2135860"/>
            <a:ext cx="2847019" cy="10460395"/>
          </a:xfrm>
          <a:prstGeom prst="rect">
            <a:avLst/>
          </a:prstGeom>
        </p:spPr>
      </p:pic>
      <p:grpSp>
        <p:nvGrpSpPr>
          <p:cNvPr id="8" name="Group 7">
            <a:extLst>
              <a:ext uri="{FF2B5EF4-FFF2-40B4-BE49-F238E27FC236}">
                <a16:creationId xmlns:a16="http://schemas.microsoft.com/office/drawing/2014/main" id="{C9531CA5-5EFB-2146-B35B-D161AC5C13B1}"/>
              </a:ext>
            </a:extLst>
          </p:cNvPr>
          <p:cNvGrpSpPr/>
          <p:nvPr/>
        </p:nvGrpSpPr>
        <p:grpSpPr>
          <a:xfrm>
            <a:off x="1145825" y="6067318"/>
            <a:ext cx="10110096" cy="464329"/>
            <a:chOff x="1145825" y="6067318"/>
            <a:chExt cx="10110096" cy="464329"/>
          </a:xfrm>
        </p:grpSpPr>
        <p:pic>
          <p:nvPicPr>
            <p:cNvPr id="9" name="Picture 8" descr="A black and white sign&#10;&#10;Description automatically generated with low confidence">
              <a:extLst>
                <a:ext uri="{FF2B5EF4-FFF2-40B4-BE49-F238E27FC236}">
                  <a16:creationId xmlns:a16="http://schemas.microsoft.com/office/drawing/2014/main" id="{AE7FAAA7-D917-FA43-B8B3-F4174F7D6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67318"/>
              <a:ext cx="1676400" cy="419100"/>
            </a:xfrm>
            <a:prstGeom prst="rect">
              <a:avLst/>
            </a:prstGeom>
          </p:spPr>
        </p:pic>
        <p:sp>
          <p:nvSpPr>
            <p:cNvPr id="10" name="TextBox 9">
              <a:extLst>
                <a:ext uri="{FF2B5EF4-FFF2-40B4-BE49-F238E27FC236}">
                  <a16:creationId xmlns:a16="http://schemas.microsoft.com/office/drawing/2014/main" id="{8CC2D27D-75B7-694F-9714-786F8B3CF194}"/>
                </a:ext>
              </a:extLst>
            </p:cNvPr>
            <p:cNvSpPr txBox="1"/>
            <p:nvPr/>
          </p:nvSpPr>
          <p:spPr>
            <a:xfrm>
              <a:off x="9473061" y="6316203"/>
              <a:ext cx="1782860" cy="215444"/>
            </a:xfrm>
            <a:prstGeom prst="rect">
              <a:avLst/>
            </a:prstGeom>
            <a:noFill/>
          </p:spPr>
          <p:txBody>
            <a:bodyPr wrap="none" rtlCol="0">
              <a:spAutoFit/>
            </a:bodyPr>
            <a:lstStyle/>
            <a:p>
              <a:r>
                <a:rPr lang="en-CA" sz="800"/>
                <a:t>© </a:t>
              </a:r>
              <a:r>
                <a:rPr lang="fr-CA" sz="800"/>
                <a:t>Fondation Lucie et André Chagnon</a:t>
              </a:r>
            </a:p>
          </p:txBody>
        </p:sp>
      </p:grpSp>
      <p:sp>
        <p:nvSpPr>
          <p:cNvPr id="4" name="TextBox 3">
            <a:extLst>
              <a:ext uri="{FF2B5EF4-FFF2-40B4-BE49-F238E27FC236}">
                <a16:creationId xmlns:a16="http://schemas.microsoft.com/office/drawing/2014/main" id="{7A3E0B6B-57D7-F341-B423-0B9D8040E4C0}"/>
              </a:ext>
            </a:extLst>
          </p:cNvPr>
          <p:cNvSpPr txBox="1"/>
          <p:nvPr/>
        </p:nvSpPr>
        <p:spPr>
          <a:xfrm>
            <a:off x="1054414" y="972315"/>
            <a:ext cx="4448610" cy="861774"/>
          </a:xfrm>
          <a:prstGeom prst="rect">
            <a:avLst/>
          </a:prstGeom>
          <a:noFill/>
        </p:spPr>
        <p:txBody>
          <a:bodyPr wrap="square" rtlCol="0">
            <a:spAutoFit/>
          </a:bodyPr>
          <a:lstStyle/>
          <a:p>
            <a:r>
              <a:rPr lang="fr-CA" sz="2500" b="1">
                <a:latin typeface="Raleway" panose="020B0003030101060003" pitchFamily="34" charset="0"/>
              </a:rPr>
              <a:t>Facteurs de risque </a:t>
            </a:r>
            <a:br>
              <a:rPr lang="fr-CA" sz="2500" b="1">
                <a:latin typeface="Raleway" panose="020B0003030101060003" pitchFamily="34" charset="0"/>
              </a:rPr>
            </a:br>
            <a:r>
              <a:rPr lang="fr-CA" sz="2500" b="1">
                <a:latin typeface="Raleway" panose="020B0003030101060003" pitchFamily="34" charset="0"/>
              </a:rPr>
              <a:t>et de protection</a:t>
            </a:r>
          </a:p>
        </p:txBody>
      </p:sp>
      <p:sp>
        <p:nvSpPr>
          <p:cNvPr id="11" name="TextBox 10">
            <a:extLst>
              <a:ext uri="{FF2B5EF4-FFF2-40B4-BE49-F238E27FC236}">
                <a16:creationId xmlns:a16="http://schemas.microsoft.com/office/drawing/2014/main" id="{867A31DB-7196-5247-8057-6F96D3FCB379}"/>
              </a:ext>
            </a:extLst>
          </p:cNvPr>
          <p:cNvSpPr txBox="1"/>
          <p:nvPr/>
        </p:nvSpPr>
        <p:spPr>
          <a:xfrm>
            <a:off x="1054414" y="2007210"/>
            <a:ext cx="3355354" cy="1600438"/>
          </a:xfrm>
          <a:prstGeom prst="rect">
            <a:avLst/>
          </a:prstGeom>
          <a:noFill/>
        </p:spPr>
        <p:txBody>
          <a:bodyPr wrap="square" rtlCol="0">
            <a:spAutoFit/>
          </a:bodyPr>
          <a:lstStyle/>
          <a:p>
            <a:r>
              <a:rPr lang="fr-CA" sz="1600">
                <a:latin typeface="Raleway" panose="020B0003030101060003" pitchFamily="34" charset="0"/>
              </a:rPr>
              <a:t>Globalement, c’est le cumul </a:t>
            </a:r>
            <a:br>
              <a:rPr lang="fr-CA" sz="1600">
                <a:latin typeface="Raleway" panose="020B0003030101060003" pitchFamily="34" charset="0"/>
              </a:rPr>
            </a:br>
            <a:r>
              <a:rPr lang="fr-CA" sz="1600">
                <a:latin typeface="Raleway" panose="020B0003030101060003" pitchFamily="34" charset="0"/>
              </a:rPr>
              <a:t>à la fois des facteurs de risque et des facteurs de protection qui influence la trajectoire de développement des enfants.</a:t>
            </a:r>
          </a:p>
          <a:p>
            <a:endParaRPr lang="fr-CA"/>
          </a:p>
        </p:txBody>
      </p:sp>
      <p:sp>
        <p:nvSpPr>
          <p:cNvPr id="16" name="TextBox 15">
            <a:extLst>
              <a:ext uri="{FF2B5EF4-FFF2-40B4-BE49-F238E27FC236}">
                <a16:creationId xmlns:a16="http://schemas.microsoft.com/office/drawing/2014/main" id="{49D9964A-F002-B342-B9A8-85B8DE10A9FF}"/>
              </a:ext>
            </a:extLst>
          </p:cNvPr>
          <p:cNvSpPr txBox="1"/>
          <p:nvPr/>
        </p:nvSpPr>
        <p:spPr>
          <a:xfrm>
            <a:off x="5503024" y="6258868"/>
            <a:ext cx="2002676" cy="230832"/>
          </a:xfrm>
          <a:prstGeom prst="rect">
            <a:avLst/>
          </a:prstGeom>
          <a:noFill/>
        </p:spPr>
        <p:txBody>
          <a:bodyPr wrap="square" rtlCol="0">
            <a:spAutoFit/>
          </a:bodyPr>
          <a:lstStyle/>
          <a:p>
            <a:r>
              <a:rPr lang="fr-CA" sz="900">
                <a:latin typeface="Raleway" panose="020B0003030101060003" pitchFamily="34" charset="0"/>
              </a:rPr>
              <a:t>Figure adaptée de </a:t>
            </a:r>
            <a:r>
              <a:rPr lang="fr-CA" sz="900" err="1">
                <a:latin typeface="Raleway" panose="020B0003030101060003" pitchFamily="34" charset="0"/>
              </a:rPr>
              <a:t>Halfon</a:t>
            </a:r>
            <a:r>
              <a:rPr lang="fr-CA" sz="900">
                <a:latin typeface="Raleway" panose="020B0003030101060003" pitchFamily="34" charset="0"/>
              </a:rPr>
              <a:t> (2007)</a:t>
            </a:r>
          </a:p>
        </p:txBody>
      </p:sp>
      <p:grpSp>
        <p:nvGrpSpPr>
          <p:cNvPr id="29" name="Group 28">
            <a:extLst>
              <a:ext uri="{FF2B5EF4-FFF2-40B4-BE49-F238E27FC236}">
                <a16:creationId xmlns:a16="http://schemas.microsoft.com/office/drawing/2014/main" id="{9F01DCF9-2967-C644-8765-DD010B2F8709}"/>
              </a:ext>
            </a:extLst>
          </p:cNvPr>
          <p:cNvGrpSpPr/>
          <p:nvPr/>
        </p:nvGrpSpPr>
        <p:grpSpPr>
          <a:xfrm>
            <a:off x="5289768" y="550877"/>
            <a:ext cx="5765026" cy="5354619"/>
            <a:chOff x="5344632" y="395429"/>
            <a:chExt cx="5765026" cy="5354619"/>
          </a:xfrm>
        </p:grpSpPr>
        <p:grpSp>
          <p:nvGrpSpPr>
            <p:cNvPr id="17" name="Group 16">
              <a:extLst>
                <a:ext uri="{FF2B5EF4-FFF2-40B4-BE49-F238E27FC236}">
                  <a16:creationId xmlns:a16="http://schemas.microsoft.com/office/drawing/2014/main" id="{8D4F219F-23F7-C24A-8689-EAFEF4EFEC9A}"/>
                </a:ext>
              </a:extLst>
            </p:cNvPr>
            <p:cNvGrpSpPr/>
            <p:nvPr/>
          </p:nvGrpSpPr>
          <p:grpSpPr>
            <a:xfrm>
              <a:off x="5344632" y="395429"/>
              <a:ext cx="5724386" cy="4845800"/>
              <a:chOff x="5413200" y="543070"/>
              <a:chExt cx="5724386" cy="4845800"/>
            </a:xfrm>
          </p:grpSpPr>
          <p:pic>
            <p:nvPicPr>
              <p:cNvPr id="3" name="Picture 2" descr="Shape&#10;&#10;Description automatically generated">
                <a:extLst>
                  <a:ext uri="{FF2B5EF4-FFF2-40B4-BE49-F238E27FC236}">
                    <a16:creationId xmlns:a16="http://schemas.microsoft.com/office/drawing/2014/main" id="{2CC8528C-F7E4-8846-8CAC-3CFE1F16BC05}"/>
                  </a:ext>
                </a:extLst>
              </p:cNvPr>
              <p:cNvPicPr>
                <a:picLocks noChangeAspect="1"/>
              </p:cNvPicPr>
              <p:nvPr/>
            </p:nvPicPr>
            <p:blipFill rotWithShape="1">
              <a:blip r:embed="rId5">
                <a:extLst>
                  <a:ext uri="{28A0092B-C50C-407E-A947-70E740481C1C}">
                    <a14:useLocalDpi xmlns:a14="http://schemas.microsoft.com/office/drawing/2010/main" val="0"/>
                  </a:ext>
                </a:extLst>
              </a:blip>
              <a:srcRect b="14253"/>
              <a:stretch/>
            </p:blipFill>
            <p:spPr>
              <a:xfrm>
                <a:off x="5413200" y="543070"/>
                <a:ext cx="5724386" cy="4845800"/>
              </a:xfrm>
              <a:prstGeom prst="rect">
                <a:avLst/>
              </a:prstGeom>
            </p:spPr>
          </p:pic>
          <p:sp>
            <p:nvSpPr>
              <p:cNvPr id="12" name="TextBox 11">
                <a:extLst>
                  <a:ext uri="{FF2B5EF4-FFF2-40B4-BE49-F238E27FC236}">
                    <a16:creationId xmlns:a16="http://schemas.microsoft.com/office/drawing/2014/main" id="{536F5910-8A36-164F-94AA-A348D4CD44CA}"/>
                  </a:ext>
                </a:extLst>
              </p:cNvPr>
              <p:cNvSpPr txBox="1"/>
              <p:nvPr/>
            </p:nvSpPr>
            <p:spPr>
              <a:xfrm>
                <a:off x="5453840" y="3226462"/>
                <a:ext cx="1727200" cy="584775"/>
              </a:xfrm>
              <a:prstGeom prst="rect">
                <a:avLst/>
              </a:prstGeom>
              <a:noFill/>
            </p:spPr>
            <p:txBody>
              <a:bodyPr wrap="square" lIns="91440" tIns="45720" rIns="91440" bIns="45720" rtlCol="0" anchor="t">
                <a:spAutoFit/>
              </a:bodyPr>
              <a:lstStyle/>
              <a:p>
                <a:pPr algn="ctr"/>
                <a:r>
                  <a:rPr lang="fr-CA" sz="1600" b="1">
                    <a:solidFill>
                      <a:srgbClr val="E1F4F9"/>
                    </a:solidFill>
                    <a:latin typeface="Raleway"/>
                  </a:rPr>
                  <a:t>Facteurs </a:t>
                </a:r>
                <a:br>
                  <a:rPr lang="fr-CA" sz="1600" b="1">
                    <a:latin typeface="Raleway" panose="020B0003030101060003" pitchFamily="34" charset="0"/>
                  </a:rPr>
                </a:br>
                <a:r>
                  <a:rPr lang="fr-CA" sz="1600" b="1">
                    <a:solidFill>
                      <a:srgbClr val="E1F4F9"/>
                    </a:solidFill>
                    <a:latin typeface="Raleway"/>
                  </a:rPr>
                  <a:t>de risque</a:t>
                </a:r>
                <a:endParaRPr lang="fr-CA" sz="1600" b="1">
                  <a:solidFill>
                    <a:srgbClr val="E1F4F9"/>
                  </a:solidFill>
                  <a:latin typeface="Raleway" panose="020B0003030101060003" pitchFamily="34" charset="0"/>
                </a:endParaRPr>
              </a:p>
            </p:txBody>
          </p:sp>
          <p:sp>
            <p:nvSpPr>
              <p:cNvPr id="13" name="TextBox 12">
                <a:extLst>
                  <a:ext uri="{FF2B5EF4-FFF2-40B4-BE49-F238E27FC236}">
                    <a16:creationId xmlns:a16="http://schemas.microsoft.com/office/drawing/2014/main" id="{1AAB1C91-A43E-C54D-B661-B185B60B15CE}"/>
                  </a:ext>
                </a:extLst>
              </p:cNvPr>
              <p:cNvSpPr txBox="1"/>
              <p:nvPr/>
            </p:nvSpPr>
            <p:spPr>
              <a:xfrm>
                <a:off x="9314640" y="3226462"/>
                <a:ext cx="1727200" cy="584775"/>
              </a:xfrm>
              <a:prstGeom prst="rect">
                <a:avLst/>
              </a:prstGeom>
              <a:noFill/>
            </p:spPr>
            <p:txBody>
              <a:bodyPr wrap="square" rtlCol="0">
                <a:spAutoFit/>
              </a:bodyPr>
              <a:lstStyle/>
              <a:p>
                <a:pPr algn="ctr"/>
                <a:r>
                  <a:rPr lang="fr-CA" sz="1600" b="1">
                    <a:solidFill>
                      <a:srgbClr val="E1F4F9"/>
                    </a:solidFill>
                    <a:latin typeface="Raleway" panose="020B0003030101060003" pitchFamily="34" charset="0"/>
                  </a:rPr>
                  <a:t>Facteurs de protection</a:t>
                </a:r>
              </a:p>
            </p:txBody>
          </p:sp>
        </p:grpSp>
        <p:grpSp>
          <p:nvGrpSpPr>
            <p:cNvPr id="23" name="Group 22">
              <a:extLst>
                <a:ext uri="{FF2B5EF4-FFF2-40B4-BE49-F238E27FC236}">
                  <a16:creationId xmlns:a16="http://schemas.microsoft.com/office/drawing/2014/main" id="{8A7B9F00-73AB-4E4E-96AC-075132439C3D}"/>
                </a:ext>
              </a:extLst>
            </p:cNvPr>
            <p:cNvGrpSpPr/>
            <p:nvPr/>
          </p:nvGrpSpPr>
          <p:grpSpPr>
            <a:xfrm>
              <a:off x="5385272" y="4953741"/>
              <a:ext cx="5724386" cy="796307"/>
              <a:chOff x="5413200" y="5398026"/>
              <a:chExt cx="5724386" cy="796307"/>
            </a:xfrm>
          </p:grpSpPr>
          <p:pic>
            <p:nvPicPr>
              <p:cNvPr id="24" name="Picture 23" descr="Shape&#10;&#10;Description automatically generated">
                <a:extLst>
                  <a:ext uri="{FF2B5EF4-FFF2-40B4-BE49-F238E27FC236}">
                    <a16:creationId xmlns:a16="http://schemas.microsoft.com/office/drawing/2014/main" id="{1CF17EDF-F884-6342-91DD-44A8B1B20D56}"/>
                  </a:ext>
                </a:extLst>
              </p:cNvPr>
              <p:cNvPicPr>
                <a:picLocks noChangeAspect="1"/>
              </p:cNvPicPr>
              <p:nvPr/>
            </p:nvPicPr>
            <p:blipFill rotWithShape="1">
              <a:blip r:embed="rId5">
                <a:extLst>
                  <a:ext uri="{28A0092B-C50C-407E-A947-70E740481C1C}">
                    <a14:useLocalDpi xmlns:a14="http://schemas.microsoft.com/office/drawing/2010/main" val="0"/>
                  </a:ext>
                </a:extLst>
              </a:blip>
              <a:srcRect t="85909"/>
              <a:stretch/>
            </p:blipFill>
            <p:spPr>
              <a:xfrm>
                <a:off x="5413200" y="5398026"/>
                <a:ext cx="5724386" cy="796307"/>
              </a:xfrm>
              <a:prstGeom prst="rect">
                <a:avLst/>
              </a:prstGeom>
            </p:spPr>
          </p:pic>
          <p:sp>
            <p:nvSpPr>
              <p:cNvPr id="27" name="TextBox 26">
                <a:extLst>
                  <a:ext uri="{FF2B5EF4-FFF2-40B4-BE49-F238E27FC236}">
                    <a16:creationId xmlns:a16="http://schemas.microsoft.com/office/drawing/2014/main" id="{AF957325-29AF-6440-AF4D-52F54E254F7B}"/>
                  </a:ext>
                </a:extLst>
              </p:cNvPr>
              <p:cNvSpPr txBox="1"/>
              <p:nvPr/>
            </p:nvSpPr>
            <p:spPr>
              <a:xfrm>
                <a:off x="9410386" y="5603902"/>
                <a:ext cx="1727200" cy="338554"/>
              </a:xfrm>
              <a:prstGeom prst="rect">
                <a:avLst/>
              </a:prstGeom>
              <a:noFill/>
            </p:spPr>
            <p:txBody>
              <a:bodyPr wrap="square" rtlCol="0">
                <a:spAutoFit/>
              </a:bodyPr>
              <a:lstStyle/>
              <a:p>
                <a:pPr algn="ctr"/>
                <a:r>
                  <a:rPr lang="fr-CA" sz="1600" b="1">
                    <a:solidFill>
                      <a:srgbClr val="008B7A"/>
                    </a:solidFill>
                    <a:latin typeface="Raleway" panose="020B0003030101060003" pitchFamily="34" charset="0"/>
                  </a:rPr>
                  <a:t>Résilience</a:t>
                </a:r>
              </a:p>
            </p:txBody>
          </p:sp>
          <p:sp>
            <p:nvSpPr>
              <p:cNvPr id="28" name="TextBox 27">
                <a:extLst>
                  <a:ext uri="{FF2B5EF4-FFF2-40B4-BE49-F238E27FC236}">
                    <a16:creationId xmlns:a16="http://schemas.microsoft.com/office/drawing/2014/main" id="{470A2A21-E7A0-D94C-8444-5D75099E57F6}"/>
                  </a:ext>
                </a:extLst>
              </p:cNvPr>
              <p:cNvSpPr txBox="1"/>
              <p:nvPr/>
            </p:nvSpPr>
            <p:spPr>
              <a:xfrm>
                <a:off x="5417506" y="5532782"/>
                <a:ext cx="1727200" cy="584775"/>
              </a:xfrm>
              <a:prstGeom prst="rect">
                <a:avLst/>
              </a:prstGeom>
              <a:noFill/>
            </p:spPr>
            <p:txBody>
              <a:bodyPr wrap="square" rtlCol="0">
                <a:spAutoFit/>
              </a:bodyPr>
              <a:lstStyle/>
              <a:p>
                <a:pPr algn="ctr"/>
                <a:r>
                  <a:rPr lang="fr-CA" sz="1600" b="1">
                    <a:solidFill>
                      <a:srgbClr val="008B7A"/>
                    </a:solidFill>
                    <a:latin typeface="Raleway" panose="020B0003030101060003" pitchFamily="34" charset="0"/>
                  </a:rPr>
                  <a:t>Vulnérabilité négative</a:t>
                </a:r>
              </a:p>
            </p:txBody>
          </p:sp>
        </p:grpSp>
      </p:grpSp>
    </p:spTree>
    <p:extLst>
      <p:ext uri="{BB962C8B-B14F-4D97-AF65-F5344CB8AC3E}">
        <p14:creationId xmlns:p14="http://schemas.microsoft.com/office/powerpoint/2010/main" val="63951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C4D6">
            <a:alpha val="75000"/>
          </a:srgbClr>
        </a:solidFill>
        <a:effectLst/>
      </p:bgPr>
    </p:bg>
    <p:spTree>
      <p:nvGrpSpPr>
        <p:cNvPr id="1" name=""/>
        <p:cNvGrpSpPr/>
        <p:nvPr/>
      </p:nvGrpSpPr>
      <p:grpSpPr>
        <a:xfrm>
          <a:off x="0" y="0"/>
          <a:ext cx="0" cy="0"/>
          <a:chOff x="0" y="0"/>
          <a:chExt cx="0" cy="0"/>
        </a:xfrm>
      </p:grpSpPr>
      <p:pic>
        <p:nvPicPr>
          <p:cNvPr id="3" name="Picture 2" descr="A picture containing person, indoor, baby&#10;&#10;Description automatically generated">
            <a:extLst>
              <a:ext uri="{FF2B5EF4-FFF2-40B4-BE49-F238E27FC236}">
                <a16:creationId xmlns:a16="http://schemas.microsoft.com/office/drawing/2014/main" id="{201AEE88-D5ED-AF42-BC29-BE334E2C5D8B}"/>
              </a:ext>
            </a:extLst>
          </p:cNvPr>
          <p:cNvPicPr>
            <a:picLocks noChangeAspect="1"/>
          </p:cNvPicPr>
          <p:nvPr/>
        </p:nvPicPr>
        <p:blipFill rotWithShape="1">
          <a:blip r:embed="rId3">
            <a:extLst>
              <a:ext uri="{28A0092B-C50C-407E-A947-70E740481C1C}">
                <a14:useLocalDpi xmlns:a14="http://schemas.microsoft.com/office/drawing/2010/main" val="0"/>
              </a:ext>
            </a:extLst>
          </a:blip>
          <a:srcRect l="27797" t="-1404" b="4056"/>
          <a:stretch/>
        </p:blipFill>
        <p:spPr>
          <a:xfrm>
            <a:off x="5521962" y="-101646"/>
            <a:ext cx="5767332" cy="5874961"/>
          </a:xfrm>
          <a:prstGeom prst="rect">
            <a:avLst/>
          </a:prstGeom>
        </p:spPr>
      </p:pic>
      <p:sp>
        <p:nvSpPr>
          <p:cNvPr id="12" name="ZoneTexte 6">
            <a:extLst>
              <a:ext uri="{FF2B5EF4-FFF2-40B4-BE49-F238E27FC236}">
                <a16:creationId xmlns:a16="http://schemas.microsoft.com/office/drawing/2014/main" id="{43C5F3E3-6B5E-A440-9FD8-06DB34F47ED0}"/>
              </a:ext>
            </a:extLst>
          </p:cNvPr>
          <p:cNvSpPr txBox="1"/>
          <p:nvPr/>
        </p:nvSpPr>
        <p:spPr>
          <a:xfrm>
            <a:off x="507848" y="788302"/>
            <a:ext cx="6020672" cy="2431435"/>
          </a:xfrm>
          <a:prstGeom prst="rect">
            <a:avLst/>
          </a:prstGeom>
          <a:noFill/>
        </p:spPr>
        <p:txBody>
          <a:bodyPr wrap="square" lIns="91440" tIns="45720" rIns="91440" bIns="45720" rtlCol="0" anchor="t">
            <a:spAutoFit/>
          </a:bodyPr>
          <a:lstStyle/>
          <a:p>
            <a:r>
              <a:rPr lang="fr-CA" sz="3800" b="1">
                <a:solidFill>
                  <a:srgbClr val="E44F33"/>
                </a:solidFill>
                <a:latin typeface="Raleway ExtraBold"/>
              </a:rPr>
              <a:t>Trois éléments clés</a:t>
            </a:r>
            <a:br>
              <a:rPr lang="fr-CA" sz="3800" b="1">
                <a:latin typeface="Raleway ExtraBold" panose="020B0003030101060003" pitchFamily="34" charset="0"/>
              </a:rPr>
            </a:br>
            <a:r>
              <a:rPr lang="fr-CA" sz="3800" b="1">
                <a:solidFill>
                  <a:srgbClr val="E44F33"/>
                </a:solidFill>
                <a:latin typeface="Raleway ExtraBold"/>
              </a:rPr>
              <a:t>pour favoriser</a:t>
            </a:r>
            <a:br>
              <a:rPr lang="fr-CA" sz="3800" b="1">
                <a:latin typeface="Raleway ExtraBold" panose="020B0003030101060003" pitchFamily="34" charset="0"/>
              </a:rPr>
            </a:br>
            <a:r>
              <a:rPr lang="fr-CA" sz="3800" b="1">
                <a:solidFill>
                  <a:srgbClr val="E44F33"/>
                </a:solidFill>
                <a:latin typeface="Raleway ExtraBold"/>
              </a:rPr>
              <a:t>le développement </a:t>
            </a:r>
            <a:br>
              <a:rPr lang="fr-CA" sz="3800" b="1">
                <a:latin typeface="Raleway ExtraBold" panose="020B0003030101060003" pitchFamily="34" charset="0"/>
              </a:rPr>
            </a:br>
            <a:r>
              <a:rPr lang="fr-CA" sz="3800" b="1">
                <a:solidFill>
                  <a:srgbClr val="E44F33"/>
                </a:solidFill>
                <a:latin typeface="Raleway ExtraBold"/>
              </a:rPr>
              <a:t>des tout-petits</a:t>
            </a:r>
          </a:p>
        </p:txBody>
      </p:sp>
      <p:grpSp>
        <p:nvGrpSpPr>
          <p:cNvPr id="15" name="Group 14">
            <a:extLst>
              <a:ext uri="{FF2B5EF4-FFF2-40B4-BE49-F238E27FC236}">
                <a16:creationId xmlns:a16="http://schemas.microsoft.com/office/drawing/2014/main" id="{8D067F12-2392-C443-AF15-80C66C1EA110}"/>
              </a:ext>
            </a:extLst>
          </p:cNvPr>
          <p:cNvGrpSpPr/>
          <p:nvPr/>
        </p:nvGrpSpPr>
        <p:grpSpPr>
          <a:xfrm>
            <a:off x="1145825" y="6046693"/>
            <a:ext cx="10110096" cy="484954"/>
            <a:chOff x="1145825" y="6046693"/>
            <a:chExt cx="10110096" cy="484954"/>
          </a:xfrm>
        </p:grpSpPr>
        <p:pic>
          <p:nvPicPr>
            <p:cNvPr id="16" name="Picture 15" descr="A black and white sign&#10;&#10;Description automatically generated with low confidence">
              <a:extLst>
                <a:ext uri="{FF2B5EF4-FFF2-40B4-BE49-F238E27FC236}">
                  <a16:creationId xmlns:a16="http://schemas.microsoft.com/office/drawing/2014/main" id="{8C84B564-4D6E-C34C-97AF-E382932CC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825" y="6046693"/>
              <a:ext cx="1676400" cy="419100"/>
            </a:xfrm>
            <a:prstGeom prst="rect">
              <a:avLst/>
            </a:prstGeom>
          </p:spPr>
        </p:pic>
        <p:sp>
          <p:nvSpPr>
            <p:cNvPr id="17" name="TextBox 16">
              <a:extLst>
                <a:ext uri="{FF2B5EF4-FFF2-40B4-BE49-F238E27FC236}">
                  <a16:creationId xmlns:a16="http://schemas.microsoft.com/office/drawing/2014/main" id="{A2154A97-9041-FA47-89C8-4DD609CCCFB6}"/>
                </a:ext>
              </a:extLst>
            </p:cNvPr>
            <p:cNvSpPr txBox="1"/>
            <p:nvPr/>
          </p:nvSpPr>
          <p:spPr>
            <a:xfrm>
              <a:off x="9473061" y="6316203"/>
              <a:ext cx="1782860" cy="215444"/>
            </a:xfrm>
            <a:prstGeom prst="rect">
              <a:avLst/>
            </a:prstGeom>
            <a:noFill/>
          </p:spPr>
          <p:txBody>
            <a:bodyPr wrap="none" rtlCol="0">
              <a:spAutoFit/>
            </a:bodyPr>
            <a:lstStyle/>
            <a:p>
              <a:r>
                <a:rPr lang="en-CA" sz="800"/>
                <a:t>© </a:t>
              </a:r>
              <a:r>
                <a:rPr lang="en-CA" sz="800" err="1"/>
                <a:t>Fondation</a:t>
              </a:r>
              <a:r>
                <a:rPr lang="en-CA" sz="800"/>
                <a:t> Lucie et André </a:t>
              </a:r>
              <a:r>
                <a:rPr lang="en-CA" sz="800" err="1"/>
                <a:t>Chagnon</a:t>
              </a:r>
              <a:endParaRPr lang="en-CA" sz="800"/>
            </a:p>
          </p:txBody>
        </p:sp>
      </p:grpSp>
      <p:pic>
        <p:nvPicPr>
          <p:cNvPr id="18" name="Picture 17" descr="A picture containing text&#10;&#10;Description automatically generated">
            <a:extLst>
              <a:ext uri="{FF2B5EF4-FFF2-40B4-BE49-F238E27FC236}">
                <a16:creationId xmlns:a16="http://schemas.microsoft.com/office/drawing/2014/main" id="{CD696335-61D5-FB44-9AAA-3F1A6C27DBEE}"/>
              </a:ext>
            </a:extLst>
          </p:cNvPr>
          <p:cNvPicPr>
            <a:picLocks noChangeAspect="1"/>
          </p:cNvPicPr>
          <p:nvPr/>
        </p:nvPicPr>
        <p:blipFill rotWithShape="1">
          <a:blip r:embed="rId5">
            <a:extLst>
              <a:ext uri="{28A0092B-C50C-407E-A947-70E740481C1C}">
                <a14:useLocalDpi xmlns:a14="http://schemas.microsoft.com/office/drawing/2010/main" val="0"/>
              </a:ext>
            </a:extLst>
          </a:blip>
          <a:srcRect b="12180"/>
          <a:stretch/>
        </p:blipFill>
        <p:spPr>
          <a:xfrm>
            <a:off x="3534663" y="2678471"/>
            <a:ext cx="8888361" cy="5157725"/>
          </a:xfrm>
          <a:prstGeom prst="rect">
            <a:avLst/>
          </a:prstGeom>
        </p:spPr>
      </p:pic>
      <p:grpSp>
        <p:nvGrpSpPr>
          <p:cNvPr id="10" name="Group 9">
            <a:extLst>
              <a:ext uri="{FF2B5EF4-FFF2-40B4-BE49-F238E27FC236}">
                <a16:creationId xmlns:a16="http://schemas.microsoft.com/office/drawing/2014/main" id="{11065F11-22DB-8342-BCF1-BD5DE302997F}"/>
              </a:ext>
            </a:extLst>
          </p:cNvPr>
          <p:cNvGrpSpPr/>
          <p:nvPr/>
        </p:nvGrpSpPr>
        <p:grpSpPr>
          <a:xfrm>
            <a:off x="220385" y="3649717"/>
            <a:ext cx="5585648" cy="1609224"/>
            <a:chOff x="577866" y="3605228"/>
            <a:chExt cx="5585648" cy="1609224"/>
          </a:xfrm>
        </p:grpSpPr>
        <p:sp>
          <p:nvSpPr>
            <p:cNvPr id="13" name="ZoneTexte 6">
              <a:extLst>
                <a:ext uri="{FF2B5EF4-FFF2-40B4-BE49-F238E27FC236}">
                  <a16:creationId xmlns:a16="http://schemas.microsoft.com/office/drawing/2014/main" id="{B2E6C266-9874-C346-9A75-98B7C30694C5}"/>
                </a:ext>
              </a:extLst>
            </p:cNvPr>
            <p:cNvSpPr txBox="1"/>
            <p:nvPr/>
          </p:nvSpPr>
          <p:spPr>
            <a:xfrm>
              <a:off x="1053641" y="3605228"/>
              <a:ext cx="5109873" cy="1554272"/>
            </a:xfrm>
            <a:prstGeom prst="rect">
              <a:avLst/>
            </a:prstGeom>
            <a:noFill/>
          </p:spPr>
          <p:txBody>
            <a:bodyPr wrap="square" lIns="91440" tIns="45720" rIns="91440" bIns="45720" rtlCol="0" anchor="t">
              <a:spAutoFit/>
            </a:bodyPr>
            <a:lstStyle/>
            <a:p>
              <a:pPr>
                <a:spcBef>
                  <a:spcPts val="1200"/>
                </a:spcBef>
              </a:pPr>
              <a:r>
                <a:rPr lang="fr-CA" sz="2500" b="1">
                  <a:solidFill>
                    <a:schemeClr val="tx1">
                      <a:lumMod val="75000"/>
                      <a:lumOff val="25000"/>
                    </a:schemeClr>
                  </a:solidFill>
                  <a:latin typeface="Raleway"/>
                </a:rPr>
                <a:t>La qualité des milieux de vie</a:t>
              </a:r>
              <a:endParaRPr lang="fr-CA" sz="2500" b="1">
                <a:solidFill>
                  <a:schemeClr val="tx1">
                    <a:lumMod val="75000"/>
                    <a:lumOff val="25000"/>
                  </a:schemeClr>
                </a:solidFill>
                <a:latin typeface="Raleway" panose="020B0003030101060003" pitchFamily="34" charset="0"/>
              </a:endParaRPr>
            </a:p>
            <a:p>
              <a:pPr>
                <a:spcBef>
                  <a:spcPts val="1200"/>
                </a:spcBef>
              </a:pPr>
              <a:r>
                <a:rPr lang="fr-CA" sz="2500" b="1">
                  <a:solidFill>
                    <a:schemeClr val="tx1">
                      <a:lumMod val="75000"/>
                      <a:lumOff val="25000"/>
                    </a:schemeClr>
                  </a:solidFill>
                  <a:latin typeface="Raleway"/>
                </a:rPr>
                <a:t>La stabilité des milieux de vie</a:t>
              </a:r>
              <a:endParaRPr lang="fr-CA" sz="2500" b="1">
                <a:solidFill>
                  <a:schemeClr val="tx1">
                    <a:lumMod val="75000"/>
                    <a:lumOff val="25000"/>
                  </a:schemeClr>
                </a:solidFill>
                <a:latin typeface="Raleway" panose="020B0003030101060003" pitchFamily="34" charset="0"/>
              </a:endParaRPr>
            </a:p>
            <a:p>
              <a:pPr>
                <a:spcBef>
                  <a:spcPts val="1200"/>
                </a:spcBef>
              </a:pPr>
              <a:r>
                <a:rPr lang="fr-CA" sz="2500" b="1">
                  <a:solidFill>
                    <a:schemeClr val="tx1">
                      <a:lumMod val="75000"/>
                      <a:lumOff val="25000"/>
                    </a:schemeClr>
                  </a:solidFill>
                  <a:latin typeface="Raleway"/>
                </a:rPr>
                <a:t>La continuité entre les milieux</a:t>
              </a:r>
              <a:endParaRPr lang="fr-CA" sz="2500" b="1">
                <a:solidFill>
                  <a:schemeClr val="tx1">
                    <a:lumMod val="75000"/>
                    <a:lumOff val="25000"/>
                  </a:schemeClr>
                </a:solidFill>
                <a:latin typeface="Raleway" panose="020B0003030101060003" pitchFamily="34" charset="0"/>
              </a:endParaRPr>
            </a:p>
          </p:txBody>
        </p:sp>
        <p:pic>
          <p:nvPicPr>
            <p:cNvPr id="9" name="Picture 8" descr="Diagram, schematic&#10;&#10;Description automatically generated">
              <a:extLst>
                <a:ext uri="{FF2B5EF4-FFF2-40B4-BE49-F238E27FC236}">
                  <a16:creationId xmlns:a16="http://schemas.microsoft.com/office/drawing/2014/main" id="{8EE67057-99BC-674F-B3B0-572AF43A3932}"/>
                </a:ext>
              </a:extLst>
            </p:cNvPr>
            <p:cNvPicPr>
              <a:picLocks noChangeAspect="1"/>
            </p:cNvPicPr>
            <p:nvPr/>
          </p:nvPicPr>
          <p:blipFill rotWithShape="1">
            <a:blip r:embed="rId6">
              <a:extLst>
                <a:ext uri="{28A0092B-C50C-407E-A947-70E740481C1C}">
                  <a14:useLocalDpi xmlns:a14="http://schemas.microsoft.com/office/drawing/2010/main" val="0"/>
                </a:ext>
              </a:extLst>
            </a:blip>
            <a:srcRect r="84771" b="49950"/>
            <a:stretch/>
          </p:blipFill>
          <p:spPr>
            <a:xfrm rot="5400000">
              <a:off x="898508" y="3306037"/>
              <a:ext cx="445663" cy="1086947"/>
            </a:xfrm>
            <a:prstGeom prst="rect">
              <a:avLst/>
            </a:prstGeom>
          </p:spPr>
        </p:pic>
        <p:pic>
          <p:nvPicPr>
            <p:cNvPr id="22" name="Picture 21" descr="Diagram, schematic&#10;&#10;Description automatically generated">
              <a:extLst>
                <a:ext uri="{FF2B5EF4-FFF2-40B4-BE49-F238E27FC236}">
                  <a16:creationId xmlns:a16="http://schemas.microsoft.com/office/drawing/2014/main" id="{9607770D-2CF2-7F46-A5D4-0F0227AAA02D}"/>
                </a:ext>
              </a:extLst>
            </p:cNvPr>
            <p:cNvPicPr>
              <a:picLocks noChangeAspect="1"/>
            </p:cNvPicPr>
            <p:nvPr/>
          </p:nvPicPr>
          <p:blipFill rotWithShape="1">
            <a:blip r:embed="rId6">
              <a:extLst>
                <a:ext uri="{28A0092B-C50C-407E-A947-70E740481C1C}">
                  <a14:useLocalDpi xmlns:a14="http://schemas.microsoft.com/office/drawing/2010/main" val="0"/>
                </a:ext>
              </a:extLst>
            </a:blip>
            <a:srcRect l="40066" r="24481" b="72124"/>
            <a:stretch/>
          </p:blipFill>
          <p:spPr>
            <a:xfrm rot="5400000">
              <a:off x="345896" y="4296794"/>
              <a:ext cx="1159035" cy="676282"/>
            </a:xfrm>
            <a:prstGeom prst="rect">
              <a:avLst/>
            </a:prstGeom>
          </p:spPr>
        </p:pic>
      </p:grpSp>
    </p:spTree>
    <p:extLst>
      <p:ext uri="{BB962C8B-B14F-4D97-AF65-F5344CB8AC3E}">
        <p14:creationId xmlns:p14="http://schemas.microsoft.com/office/powerpoint/2010/main" val="331891485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5" ma:contentTypeDescription="Create a new document." ma:contentTypeScope="" ma:versionID="35e0484b00016c849270a9e34af2665b">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e21b472c9b26535416b99a3182c4a85e"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4d82145-67f8-4c5c-b5e2-e7750d4b66fc">
      <UserInfo>
        <DisplayName>Faullumel Flora</DisplayName>
        <AccountId>487</AccountId>
        <AccountType/>
      </UserInfo>
    </SharedWithUsers>
    <Commentaire xmlns="68860a8d-0e9b-493f-aea6-62eb9cf977bf" xsi:nil="true"/>
    <lcf76f155ced4ddcb4097134ff3c332f xmlns="68860a8d-0e9b-493f-aea6-62eb9cf977bf">
      <Terms xmlns="http://schemas.microsoft.com/office/infopath/2007/PartnerControls"/>
    </lcf76f155ced4ddcb4097134ff3c332f>
    <TaxCatchAll xmlns="24d82145-67f8-4c5c-b5e2-e7750d4b66fc" xsi:nil="true"/>
    <Noteder_x00e9_vision xmlns="68860a8d-0e9b-493f-aea6-62eb9cf977bf" xsi:nil="true"/>
    <_x00c9_tapedesuivi xmlns="68860a8d-0e9b-493f-aea6-62eb9cf977b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FC6B7D-5F04-4439-AC50-0B855B135D11}"/>
</file>

<file path=customXml/itemProps2.xml><?xml version="1.0" encoding="utf-8"?>
<ds:datastoreItem xmlns:ds="http://schemas.openxmlformats.org/officeDocument/2006/customXml" ds:itemID="{A2C06D1B-0C8F-43F6-81B0-15E0D1BD57E3}">
  <ds:schemaRefs>
    <ds:schemaRef ds:uri="24d82145-67f8-4c5c-b5e2-e7750d4b66fc"/>
    <ds:schemaRef ds:uri="http://schemas.microsoft.com/office/2006/metadata/properties"/>
    <ds:schemaRef ds:uri="http://schemas.microsoft.com/office/infopath/2007/PartnerControls"/>
    <ds:schemaRef ds:uri="68860a8d-0e9b-493f-aea6-62eb9cf977bf"/>
  </ds:schemaRefs>
</ds:datastoreItem>
</file>

<file path=customXml/itemProps3.xml><?xml version="1.0" encoding="utf-8"?>
<ds:datastoreItem xmlns:ds="http://schemas.openxmlformats.org/officeDocument/2006/customXml" ds:itemID="{FB46BA09-919D-4D7E-8171-F0E8A81FB1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Grand écran</PresentationFormat>
  <Slides>36</Slides>
  <Notes>20</Notes>
  <HiddenSlides>0</HiddenSlides>
  <ScaleCrop>false</ScaleCrop>
  <HeadingPairs>
    <vt:vector size="4" baseType="variant">
      <vt:variant>
        <vt:lpstr>Thème</vt:lpstr>
      </vt:variant>
      <vt:variant>
        <vt:i4>1</vt:i4>
      </vt:variant>
      <vt:variant>
        <vt:lpstr>Titres des diapositives</vt:lpstr>
      </vt:variant>
      <vt:variant>
        <vt:i4>36</vt:i4>
      </vt:variant>
    </vt:vector>
  </HeadingPairs>
  <TitlesOfParts>
    <vt:vector size="37" baseType="lpstr">
      <vt:lpstr>Thème Office</vt:lpstr>
      <vt:lpstr>Présentation PowerPoint</vt:lpstr>
      <vt:lpstr>Présentation PowerPoint</vt:lpstr>
      <vt:lpstr>Présentation PowerPoint</vt:lpstr>
      <vt:lpstr>Présentation PowerPoint</vt:lpstr>
      <vt:lpstr>Présentation PowerPoint</vt:lpstr>
      <vt:lpstr>Quel est le rôle de l’environnement dans  la vie d’un tout-petit ?</vt:lpstr>
      <vt:lpstr>Présentation PowerPoint</vt:lpstr>
      <vt:lpstr>Présentation PowerPoint</vt:lpstr>
      <vt:lpstr>Présentation PowerPoint</vt:lpstr>
      <vt:lpstr>L’importance de la qualité  des environnements</vt:lpstr>
      <vt:lpstr>Des exemples où la qualité est associée  au développement de l’enfant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Des exemples où l’instabilité peut  nuire au développement d’un enfant</vt:lpstr>
      <vt:lpstr>Présentation PowerPoint</vt:lpstr>
      <vt:lpstr>Présentation PowerPoint</vt:lpstr>
      <vt:lpstr>L’importance de la continuité  entre les environnements</vt:lpstr>
      <vt:lpstr>Des exemples où la continuité favorise le développement</vt:lpstr>
      <vt:lpstr>Présentation PowerPoint</vt:lpstr>
      <vt:lpstr>Présentation PowerPoint</vt:lpstr>
      <vt:lpstr>Des leviers pour les gouvernements</vt:lpstr>
      <vt:lpstr>Exemple d’un projet d’habitation  financé par Accèslogis Québec</vt:lpstr>
      <vt:lpstr>Des leviers pour les municipalités</vt:lpstr>
      <vt:lpstr>Présentation PowerPoint</vt:lpstr>
      <vt:lpstr>Des leviers pour les communautés</vt:lpstr>
      <vt:lpstr>Présentation PowerPoint</vt:lpstr>
      <vt:lpstr>La collaboration entre les parents et les services éducatifs</vt:lpstr>
      <vt:lpstr>La collaboration entre les réseaux éducatifs,  scolaires, de la santé et des services sociaux</vt:lpstr>
      <vt:lpstr>La collaboration dans la communauté</vt:lpstr>
      <vt:lpstr>Pour ne rien manquer des activités  de l’Observatoire des tout-petits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Joseph Geneviève</dc:creator>
  <cp:revision>48</cp:revision>
  <dcterms:created xsi:type="dcterms:W3CDTF">2021-09-23T14:33:40Z</dcterms:created>
  <dcterms:modified xsi:type="dcterms:W3CDTF">2025-08-27T11:28:58Z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