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78"/>
  </p:notesMasterIdLst>
  <p:sldIdLst>
    <p:sldId id="1465" r:id="rId6"/>
    <p:sldId id="1539" r:id="rId7"/>
    <p:sldId id="1565" r:id="rId8"/>
    <p:sldId id="1567" r:id="rId9"/>
    <p:sldId id="1566" r:id="rId10"/>
    <p:sldId id="1623" r:id="rId11"/>
    <p:sldId id="1468" r:id="rId12"/>
    <p:sldId id="1469" r:id="rId13"/>
    <p:sldId id="1568" r:id="rId14"/>
    <p:sldId id="1574" r:id="rId15"/>
    <p:sldId id="1573" r:id="rId16"/>
    <p:sldId id="1478" r:id="rId17"/>
    <p:sldId id="257" r:id="rId18"/>
    <p:sldId id="1481" r:id="rId19"/>
    <p:sldId id="1576" r:id="rId20"/>
    <p:sldId id="1578" r:id="rId21"/>
    <p:sldId id="1579" r:id="rId22"/>
    <p:sldId id="1580" r:id="rId23"/>
    <p:sldId id="1552" r:id="rId24"/>
    <p:sldId id="1583" r:id="rId25"/>
    <p:sldId id="1575" r:id="rId26"/>
    <p:sldId id="1584" r:id="rId27"/>
    <p:sldId id="1587" r:id="rId28"/>
    <p:sldId id="1582" r:id="rId29"/>
    <p:sldId id="1585" r:id="rId30"/>
    <p:sldId id="1551" r:id="rId31"/>
    <p:sldId id="1569" r:id="rId32"/>
    <p:sldId id="1559" r:id="rId33"/>
    <p:sldId id="1499" r:id="rId34"/>
    <p:sldId id="1589" r:id="rId35"/>
    <p:sldId id="1590" r:id="rId36"/>
    <p:sldId id="1591" r:id="rId37"/>
    <p:sldId id="1592" r:id="rId38"/>
    <p:sldId id="1593" r:id="rId39"/>
    <p:sldId id="1595" r:id="rId40"/>
    <p:sldId id="1596" r:id="rId41"/>
    <p:sldId id="1597" r:id="rId42"/>
    <p:sldId id="1598" r:id="rId43"/>
    <p:sldId id="1600" r:id="rId44"/>
    <p:sldId id="1601" r:id="rId45"/>
    <p:sldId id="1602" r:id="rId46"/>
    <p:sldId id="1603" r:id="rId47"/>
    <p:sldId id="1556" r:id="rId48"/>
    <p:sldId id="1509" r:id="rId49"/>
    <p:sldId id="1570" r:id="rId50"/>
    <p:sldId id="1604" r:id="rId51"/>
    <p:sldId id="1563" r:id="rId52"/>
    <p:sldId id="1605" r:id="rId53"/>
    <p:sldId id="1606" r:id="rId54"/>
    <p:sldId id="1514" r:id="rId55"/>
    <p:sldId id="1572" r:id="rId56"/>
    <p:sldId id="1607" r:id="rId57"/>
    <p:sldId id="1560" r:id="rId58"/>
    <p:sldId id="1608" r:id="rId59"/>
    <p:sldId id="1609" r:id="rId60"/>
    <p:sldId id="1610" r:id="rId61"/>
    <p:sldId id="1612" r:id="rId62"/>
    <p:sldId id="1613" r:id="rId63"/>
    <p:sldId id="1522" r:id="rId64"/>
    <p:sldId id="1571" r:id="rId65"/>
    <p:sldId id="1620" r:id="rId66"/>
    <p:sldId id="1621" r:id="rId67"/>
    <p:sldId id="1528" r:id="rId68"/>
    <p:sldId id="1614" r:id="rId69"/>
    <p:sldId id="1616" r:id="rId70"/>
    <p:sldId id="1617" r:id="rId71"/>
    <p:sldId id="1619" r:id="rId72"/>
    <p:sldId id="1618" r:id="rId73"/>
    <p:sldId id="1622" r:id="rId74"/>
    <p:sldId id="1537" r:id="rId75"/>
    <p:sldId id="1626" r:id="rId76"/>
    <p:sldId id="332" r:id="rId7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C6686671-516F-4B0E-BE52-29B06F2EECB6}">
          <p14:sldIdLst>
            <p14:sldId id="1465"/>
            <p14:sldId id="1539"/>
            <p14:sldId id="1565"/>
          </p14:sldIdLst>
        </p14:section>
        <p14:section name="Chapitre 1" id="{B00C6A5A-C90F-477C-AC01-8C432DD5E47A}">
          <p14:sldIdLst>
            <p14:sldId id="1567"/>
            <p14:sldId id="1566"/>
            <p14:sldId id="1623"/>
            <p14:sldId id="1468"/>
            <p14:sldId id="1469"/>
          </p14:sldIdLst>
        </p14:section>
        <p14:section name="Chapitre 2" id="{35FB2A95-13F3-4B21-A5FB-B360ADA86E88}">
          <p14:sldIdLst>
            <p14:sldId id="1568"/>
            <p14:sldId id="1574"/>
            <p14:sldId id="1573"/>
            <p14:sldId id="1478"/>
          </p14:sldIdLst>
        </p14:section>
        <p14:section name="Chapitre 3" id="{E3673935-2877-4859-8F34-71D8613F4BA8}">
          <p14:sldIdLst>
            <p14:sldId id="257"/>
            <p14:sldId id="1481"/>
            <p14:sldId id="1576"/>
            <p14:sldId id="1578"/>
            <p14:sldId id="1579"/>
            <p14:sldId id="1580"/>
            <p14:sldId id="1552"/>
            <p14:sldId id="1583"/>
            <p14:sldId id="1575"/>
            <p14:sldId id="1584"/>
            <p14:sldId id="1587"/>
            <p14:sldId id="1582"/>
            <p14:sldId id="1585"/>
            <p14:sldId id="1551"/>
          </p14:sldIdLst>
        </p14:section>
        <p14:section name="Chapitre 4" id="{95A17B39-E40A-4175-A924-A4BDA51BEEB2}">
          <p14:sldIdLst>
            <p14:sldId id="1569"/>
            <p14:sldId id="1559"/>
            <p14:sldId id="1499"/>
            <p14:sldId id="1589"/>
            <p14:sldId id="1590"/>
            <p14:sldId id="1591"/>
            <p14:sldId id="1592"/>
            <p14:sldId id="1593"/>
            <p14:sldId id="1595"/>
            <p14:sldId id="1596"/>
            <p14:sldId id="1597"/>
            <p14:sldId id="1598"/>
            <p14:sldId id="1600"/>
            <p14:sldId id="1601"/>
            <p14:sldId id="1602"/>
            <p14:sldId id="1603"/>
            <p14:sldId id="1556"/>
            <p14:sldId id="1509"/>
          </p14:sldIdLst>
        </p14:section>
        <p14:section name="Chapitre 5" id="{64F1C8AA-40A4-4910-856D-E37FA2027F86}">
          <p14:sldIdLst>
            <p14:sldId id="1570"/>
            <p14:sldId id="1604"/>
            <p14:sldId id="1563"/>
            <p14:sldId id="1605"/>
            <p14:sldId id="1606"/>
            <p14:sldId id="1514"/>
          </p14:sldIdLst>
        </p14:section>
        <p14:section name="Chapitre 6" id="{38C361BA-EC57-4EA1-B6ED-E05E2CABE0A3}">
          <p14:sldIdLst>
            <p14:sldId id="1572"/>
            <p14:sldId id="1607"/>
            <p14:sldId id="1560"/>
            <p14:sldId id="1608"/>
            <p14:sldId id="1609"/>
            <p14:sldId id="1610"/>
            <p14:sldId id="1612"/>
            <p14:sldId id="1613"/>
            <p14:sldId id="1522"/>
          </p14:sldIdLst>
        </p14:section>
        <p14:section name="Chapitre 7" id="{5B94EDF7-C249-45E1-8F26-15D494A9E4CA}">
          <p14:sldIdLst>
            <p14:sldId id="1571"/>
            <p14:sldId id="1620"/>
            <p14:sldId id="1621"/>
            <p14:sldId id="1528"/>
            <p14:sldId id="1614"/>
            <p14:sldId id="1616"/>
            <p14:sldId id="1617"/>
            <p14:sldId id="1619"/>
            <p14:sldId id="1618"/>
            <p14:sldId id="1622"/>
            <p14:sldId id="1537"/>
            <p14:sldId id="1626"/>
            <p14:sldId id="332"/>
          </p14:sldIdLst>
        </p14:section>
      </p14:sectionLst>
    </p:ext>
    <p:ext uri="{EFAFB233-063F-42B5-8137-9DF3F51BA10A}">
      <p15:sldGuideLst xmlns:p15="http://schemas.microsoft.com/office/powerpoint/2012/main">
        <p15:guide id="1" orient="horz" pos="1525" userDrawn="1">
          <p15:clr>
            <a:srgbClr val="A4A3A4"/>
          </p15:clr>
        </p15:guide>
        <p15:guide id="2" pos="61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CE7E14-536C-2FEC-E7A2-3570B00AB134}" name="Marie-Claude Gélineau" initials="MG" userId="S::mc.gelineau@tout-petits.org::1e2990c6-7120-47dd-afca-69c8b963329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D6D9"/>
    <a:srgbClr val="ABD5BF"/>
    <a:srgbClr val="AAA293"/>
    <a:srgbClr val="ECE9E3"/>
    <a:srgbClr val="AFB46E"/>
    <a:srgbClr val="30AF82"/>
    <a:srgbClr val="F4F3F0"/>
    <a:srgbClr val="EFF0E1"/>
    <a:srgbClr val="D8D2D8"/>
    <a:srgbClr val="7D69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F3D4B9-DE3E-6FCC-4D2C-76C184632608}" v="61" dt="2025-07-21T12:18:57.085"/>
    <p1510:client id="{82081819-8EF9-9533-5D07-8DAB736D1DDA}" v="2" dt="2025-07-21T12:24:07.0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91487" autoAdjust="0"/>
  </p:normalViewPr>
  <p:slideViewPr>
    <p:cSldViewPr snapToGrid="0">
      <p:cViewPr>
        <p:scale>
          <a:sx n="120" d="100"/>
          <a:sy n="120" d="100"/>
        </p:scale>
        <p:origin x="312" y="-714"/>
      </p:cViewPr>
      <p:guideLst>
        <p:guide orient="horz" pos="1525"/>
        <p:guide pos="61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microsoft.com/office/2015/10/relationships/revisionInfo" Target="revisionInfo.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presProps" Target="presProps.xml"/><Relationship Id="rId5" Type="http://schemas.openxmlformats.org/officeDocument/2006/relationships/slideMaster" Target="slideMasters/slideMaster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viewProps" Target="viewProps.xml"/><Relationship Id="rId85"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61" Type="http://schemas.openxmlformats.org/officeDocument/2006/relationships/slide" Target="slides/slide56.xml"/><Relationship Id="rId8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ora Faullumel" userId="S::f.faullumel@tout-petits.org::15e6a1e2-1366-4805-a109-f16b989a30ea" providerId="AD" clId="Web-{1CF3D4B9-DE3E-6FCC-4D2C-76C184632608}"/>
    <pc:docChg chg="modSld">
      <pc:chgData name="Flora Faullumel" userId="S::f.faullumel@tout-petits.org::15e6a1e2-1366-4805-a109-f16b989a30ea" providerId="AD" clId="Web-{1CF3D4B9-DE3E-6FCC-4D2C-76C184632608}" dt="2025-07-21T12:18:57.085" v="41" actId="20577"/>
      <pc:docMkLst>
        <pc:docMk/>
      </pc:docMkLst>
      <pc:sldChg chg="modSp">
        <pc:chgData name="Flora Faullumel" userId="S::f.faullumel@tout-petits.org::15e6a1e2-1366-4805-a109-f16b989a30ea" providerId="AD" clId="Web-{1CF3D4B9-DE3E-6FCC-4D2C-76C184632608}" dt="2025-07-21T12:18:57.085" v="41" actId="20577"/>
        <pc:sldMkLst>
          <pc:docMk/>
          <pc:sldMk cId="1227187294" sldId="1539"/>
        </pc:sldMkLst>
        <pc:spChg chg="mod">
          <ac:chgData name="Flora Faullumel" userId="S::f.faullumel@tout-petits.org::15e6a1e2-1366-4805-a109-f16b989a30ea" providerId="AD" clId="Web-{1CF3D4B9-DE3E-6FCC-4D2C-76C184632608}" dt="2025-07-21T12:18:46.866" v="36" actId="20577"/>
          <ac:spMkLst>
            <pc:docMk/>
            <pc:sldMk cId="1227187294" sldId="1539"/>
            <ac:spMk id="4" creationId="{5828F00D-010A-8EFC-5C6B-BA9CEFB272CD}"/>
          </ac:spMkLst>
        </pc:spChg>
        <pc:spChg chg="mod">
          <ac:chgData name="Flora Faullumel" userId="S::f.faullumel@tout-petits.org::15e6a1e2-1366-4805-a109-f16b989a30ea" providerId="AD" clId="Web-{1CF3D4B9-DE3E-6FCC-4D2C-76C184632608}" dt="2025-07-21T12:18:57.085" v="41" actId="20577"/>
          <ac:spMkLst>
            <pc:docMk/>
            <pc:sldMk cId="1227187294" sldId="1539"/>
            <ac:spMk id="5" creationId="{F7BA4B30-26B1-E5F9-CD72-3A9221384A00}"/>
          </ac:spMkLst>
        </pc:spChg>
      </pc:sldChg>
    </pc:docChg>
  </pc:docChgLst>
  <pc:docChgLst>
    <pc:chgData name="Marie-Claude Gélineau" userId="1e2990c6-7120-47dd-afca-69c8b9633293" providerId="ADAL" clId="{B4F44C9A-4468-4506-AD21-3ADC4E732833}"/>
    <pc:docChg chg="undo custSel addSld delSld modSld sldOrd modSection">
      <pc:chgData name="Marie-Claude Gélineau" userId="1e2990c6-7120-47dd-afca-69c8b9633293" providerId="ADAL" clId="{B4F44C9A-4468-4506-AD21-3ADC4E732833}" dt="2024-09-17T19:18:20.849" v="730" actId="20577"/>
      <pc:docMkLst>
        <pc:docMk/>
      </pc:docMkLst>
      <pc:sldChg chg="delSp add del mod">
        <pc:chgData name="Marie-Claude Gélineau" userId="1e2990c6-7120-47dd-afca-69c8b9633293" providerId="ADAL" clId="{B4F44C9A-4468-4506-AD21-3ADC4E732833}" dt="2024-09-17T17:49:34.573" v="485" actId="2696"/>
        <pc:sldMkLst>
          <pc:docMk/>
          <pc:sldMk cId="3301716662" sldId="331"/>
        </pc:sldMkLst>
      </pc:sldChg>
      <pc:sldChg chg="add">
        <pc:chgData name="Marie-Claude Gélineau" userId="1e2990c6-7120-47dd-afca-69c8b9633293" providerId="ADAL" clId="{B4F44C9A-4468-4506-AD21-3ADC4E732833}" dt="2024-09-17T17:19:43.293" v="0"/>
        <pc:sldMkLst>
          <pc:docMk/>
          <pc:sldMk cId="2688549666" sldId="332"/>
        </pc:sldMkLst>
      </pc:sldChg>
      <pc:sldChg chg="addSp modSp mod">
        <pc:chgData name="Marie-Claude Gélineau" userId="1e2990c6-7120-47dd-afca-69c8b9633293" providerId="ADAL" clId="{B4F44C9A-4468-4506-AD21-3ADC4E732833}" dt="2024-09-17T19:09:38.816" v="709" actId="6549"/>
        <pc:sldMkLst>
          <pc:docMk/>
          <pc:sldMk cId="1515647963" sldId="1481"/>
        </pc:sldMkLst>
      </pc:sldChg>
      <pc:sldChg chg="addSp modSp modNotesTx">
        <pc:chgData name="Marie-Claude Gélineau" userId="1e2990c6-7120-47dd-afca-69c8b9633293" providerId="ADAL" clId="{B4F44C9A-4468-4506-AD21-3ADC4E732833}" dt="2024-09-17T18:44:52.782" v="524" actId="6549"/>
        <pc:sldMkLst>
          <pc:docMk/>
          <pc:sldMk cId="3133004737" sldId="1499"/>
        </pc:sldMkLst>
      </pc:sldChg>
      <pc:sldChg chg="addSp modSp">
        <pc:chgData name="Marie-Claude Gélineau" userId="1e2990c6-7120-47dd-afca-69c8b9633293" providerId="ADAL" clId="{B4F44C9A-4468-4506-AD21-3ADC4E732833}" dt="2024-09-17T17:36:31.537" v="414" actId="164"/>
        <pc:sldMkLst>
          <pc:docMk/>
          <pc:sldMk cId="2851272472" sldId="1514"/>
        </pc:sldMkLst>
      </pc:sldChg>
      <pc:sldChg chg="modSp mod">
        <pc:chgData name="Marie-Claude Gélineau" userId="1e2990c6-7120-47dd-afca-69c8b9633293" providerId="ADAL" clId="{B4F44C9A-4468-4506-AD21-3ADC4E732833}" dt="2024-09-17T19:10:35.220" v="710" actId="207"/>
        <pc:sldMkLst>
          <pc:docMk/>
          <pc:sldMk cId="3181334656" sldId="1522"/>
        </pc:sldMkLst>
      </pc:sldChg>
      <pc:sldChg chg="addSp modSp">
        <pc:chgData name="Marie-Claude Gélineau" userId="1e2990c6-7120-47dd-afca-69c8b9633293" providerId="ADAL" clId="{B4F44C9A-4468-4506-AD21-3ADC4E732833}" dt="2024-09-17T17:34:19.929" v="401" actId="164"/>
        <pc:sldMkLst>
          <pc:docMk/>
          <pc:sldMk cId="1603523892" sldId="1528"/>
        </pc:sldMkLst>
      </pc:sldChg>
      <pc:sldChg chg="addSp modSp">
        <pc:chgData name="Marie-Claude Gélineau" userId="1e2990c6-7120-47dd-afca-69c8b9633293" providerId="ADAL" clId="{B4F44C9A-4468-4506-AD21-3ADC4E732833}" dt="2024-09-17T17:32:46.338" v="392" actId="164"/>
        <pc:sldMkLst>
          <pc:docMk/>
          <pc:sldMk cId="2191022044" sldId="1537"/>
        </pc:sldMkLst>
      </pc:sldChg>
      <pc:sldChg chg="modSp mod">
        <pc:chgData name="Marie-Claude Gélineau" userId="1e2990c6-7120-47dd-afca-69c8b9633293" providerId="ADAL" clId="{B4F44C9A-4468-4506-AD21-3ADC4E732833}" dt="2024-09-17T18:54:20.363" v="641" actId="1036"/>
        <pc:sldMkLst>
          <pc:docMk/>
          <pc:sldMk cId="1227187294" sldId="1539"/>
        </pc:sldMkLst>
      </pc:sldChg>
      <pc:sldChg chg="addSp modSp modNotesTx">
        <pc:chgData name="Marie-Claude Gélineau" userId="1e2990c6-7120-47dd-afca-69c8b9633293" providerId="ADAL" clId="{B4F44C9A-4468-4506-AD21-3ADC4E732833}" dt="2024-09-17T19:18:08.924" v="729" actId="6549"/>
        <pc:sldMkLst>
          <pc:docMk/>
          <pc:sldMk cId="412277799" sldId="1551"/>
        </pc:sldMkLst>
      </pc:sldChg>
      <pc:sldChg chg="addSp modSp modNotesTx">
        <pc:chgData name="Marie-Claude Gélineau" userId="1e2990c6-7120-47dd-afca-69c8b9633293" providerId="ADAL" clId="{B4F44C9A-4468-4506-AD21-3ADC4E732833}" dt="2024-09-17T18:44:39.687" v="522" actId="5793"/>
        <pc:sldMkLst>
          <pc:docMk/>
          <pc:sldMk cId="2114279274" sldId="1559"/>
        </pc:sldMkLst>
      </pc:sldChg>
      <pc:sldChg chg="addSp modSp">
        <pc:chgData name="Marie-Claude Gélineau" userId="1e2990c6-7120-47dd-afca-69c8b9633293" providerId="ADAL" clId="{B4F44C9A-4468-4506-AD21-3ADC4E732833}" dt="2024-09-17T17:37:37.956" v="418" actId="164"/>
        <pc:sldMkLst>
          <pc:docMk/>
          <pc:sldMk cId="686712722" sldId="1563"/>
        </pc:sldMkLst>
      </pc:sldChg>
      <pc:sldChg chg="modNotesTx">
        <pc:chgData name="Marie-Claude Gélineau" userId="1e2990c6-7120-47dd-afca-69c8b9633293" providerId="ADAL" clId="{B4F44C9A-4468-4506-AD21-3ADC4E732833}" dt="2024-09-17T18:39:42.736" v="490" actId="6549"/>
        <pc:sldMkLst>
          <pc:docMk/>
          <pc:sldMk cId="2734209518" sldId="1566"/>
        </pc:sldMkLst>
      </pc:sldChg>
      <pc:sldChg chg="addSp modSp">
        <pc:chgData name="Marie-Claude Gélineau" userId="1e2990c6-7120-47dd-afca-69c8b9633293" providerId="ADAL" clId="{B4F44C9A-4468-4506-AD21-3ADC4E732833}" dt="2024-09-17T17:46:13.937" v="470" actId="164"/>
        <pc:sldMkLst>
          <pc:docMk/>
          <pc:sldMk cId="4016782467" sldId="1573"/>
        </pc:sldMkLst>
      </pc:sldChg>
      <pc:sldChg chg="addSp modSp">
        <pc:chgData name="Marie-Claude Gélineau" userId="1e2990c6-7120-47dd-afca-69c8b9633293" providerId="ADAL" clId="{B4F44C9A-4468-4506-AD21-3ADC4E732833}" dt="2024-09-17T17:46:29.514" v="472" actId="164"/>
        <pc:sldMkLst>
          <pc:docMk/>
          <pc:sldMk cId="1611476221" sldId="1574"/>
        </pc:sldMkLst>
      </pc:sldChg>
      <pc:sldChg chg="addSp modSp mod modNotesTx">
        <pc:chgData name="Marie-Claude Gélineau" userId="1e2990c6-7120-47dd-afca-69c8b9633293" providerId="ADAL" clId="{B4F44C9A-4468-4506-AD21-3ADC4E732833}" dt="2024-09-17T19:18:20.849" v="730" actId="20577"/>
        <pc:sldMkLst>
          <pc:docMk/>
          <pc:sldMk cId="3264483233" sldId="1575"/>
        </pc:sldMkLst>
      </pc:sldChg>
      <pc:sldChg chg="modSp mod">
        <pc:chgData name="Marie-Claude Gélineau" userId="1e2990c6-7120-47dd-afca-69c8b9633293" providerId="ADAL" clId="{B4F44C9A-4468-4506-AD21-3ADC4E732833}" dt="2024-09-17T19:09:27.453" v="706" actId="1076"/>
        <pc:sldMkLst>
          <pc:docMk/>
          <pc:sldMk cId="4270791606" sldId="1576"/>
        </pc:sldMkLst>
      </pc:sldChg>
      <pc:sldChg chg="addSp modSp mod">
        <pc:chgData name="Marie-Claude Gélineau" userId="1e2990c6-7120-47dd-afca-69c8b9633293" providerId="ADAL" clId="{B4F44C9A-4468-4506-AD21-3ADC4E732833}" dt="2024-09-17T19:09:14.377" v="704" actId="14100"/>
        <pc:sldMkLst>
          <pc:docMk/>
          <pc:sldMk cId="1213827036" sldId="1578"/>
        </pc:sldMkLst>
      </pc:sldChg>
      <pc:sldChg chg="modSp mod">
        <pc:chgData name="Marie-Claude Gélineau" userId="1e2990c6-7120-47dd-afca-69c8b9633293" providerId="ADAL" clId="{B4F44C9A-4468-4506-AD21-3ADC4E732833}" dt="2024-09-17T18:38:52.876" v="486" actId="113"/>
        <pc:sldMkLst>
          <pc:docMk/>
          <pc:sldMk cId="3331904181" sldId="1579"/>
        </pc:sldMkLst>
      </pc:sldChg>
      <pc:sldChg chg="addSp modSp mod modNotesTx">
        <pc:chgData name="Marie-Claude Gélineau" userId="1e2990c6-7120-47dd-afca-69c8b9633293" providerId="ADAL" clId="{B4F44C9A-4468-4506-AD21-3ADC4E732833}" dt="2024-09-17T19:08:52.779" v="702" actId="20577"/>
        <pc:sldMkLst>
          <pc:docMk/>
          <pc:sldMk cId="2036903691" sldId="1580"/>
        </pc:sldMkLst>
      </pc:sldChg>
      <pc:sldChg chg="modSp mod modNotesTx">
        <pc:chgData name="Marie-Claude Gélineau" userId="1e2990c6-7120-47dd-afca-69c8b9633293" providerId="ADAL" clId="{B4F44C9A-4468-4506-AD21-3ADC4E732833}" dt="2024-09-17T18:43:35.469" v="514" actId="6549"/>
        <pc:sldMkLst>
          <pc:docMk/>
          <pc:sldMk cId="318213781" sldId="1583"/>
        </pc:sldMkLst>
      </pc:sldChg>
      <pc:sldChg chg="addSp modSp">
        <pc:chgData name="Marie-Claude Gélineau" userId="1e2990c6-7120-47dd-afca-69c8b9633293" providerId="ADAL" clId="{B4F44C9A-4468-4506-AD21-3ADC4E732833}" dt="2024-09-17T17:43:46.262" v="461" actId="164"/>
        <pc:sldMkLst>
          <pc:docMk/>
          <pc:sldMk cId="2359768605" sldId="1584"/>
        </pc:sldMkLst>
      </pc:sldChg>
      <pc:sldChg chg="addSp modSp mod">
        <pc:chgData name="Marie-Claude Gélineau" userId="1e2990c6-7120-47dd-afca-69c8b9633293" providerId="ADAL" clId="{B4F44C9A-4468-4506-AD21-3ADC4E732833}" dt="2024-09-17T19:08:00.947" v="696" actId="114"/>
        <pc:sldMkLst>
          <pc:docMk/>
          <pc:sldMk cId="4035107909" sldId="1585"/>
        </pc:sldMkLst>
      </pc:sldChg>
      <pc:sldChg chg="addSp modSp">
        <pc:chgData name="Marie-Claude Gélineau" userId="1e2990c6-7120-47dd-afca-69c8b9633293" providerId="ADAL" clId="{B4F44C9A-4468-4506-AD21-3ADC4E732833}" dt="2024-09-17T17:43:26.752" v="459" actId="164"/>
        <pc:sldMkLst>
          <pc:docMk/>
          <pc:sldMk cId="193083376" sldId="1587"/>
        </pc:sldMkLst>
      </pc:sldChg>
      <pc:sldChg chg="addSp modSp">
        <pc:chgData name="Marie-Claude Gélineau" userId="1e2990c6-7120-47dd-afca-69c8b9633293" providerId="ADAL" clId="{B4F44C9A-4468-4506-AD21-3ADC4E732833}" dt="2024-09-17T17:41:43.178" v="447" actId="164"/>
        <pc:sldMkLst>
          <pc:docMk/>
          <pc:sldMk cId="407759377" sldId="1589"/>
        </pc:sldMkLst>
      </pc:sldChg>
      <pc:sldChg chg="addSp modSp">
        <pc:chgData name="Marie-Claude Gélineau" userId="1e2990c6-7120-47dd-afca-69c8b9633293" providerId="ADAL" clId="{B4F44C9A-4468-4506-AD21-3ADC4E732833}" dt="2024-09-17T17:41:29.322" v="445" actId="164"/>
        <pc:sldMkLst>
          <pc:docMk/>
          <pc:sldMk cId="943133160" sldId="1590"/>
        </pc:sldMkLst>
      </pc:sldChg>
      <pc:sldChg chg="addSp modSp modNotesTx">
        <pc:chgData name="Marie-Claude Gélineau" userId="1e2990c6-7120-47dd-afca-69c8b9633293" providerId="ADAL" clId="{B4F44C9A-4468-4506-AD21-3ADC4E732833}" dt="2024-09-17T18:45:23.689" v="526" actId="6549"/>
        <pc:sldMkLst>
          <pc:docMk/>
          <pc:sldMk cId="563882185" sldId="1591"/>
        </pc:sldMkLst>
      </pc:sldChg>
      <pc:sldChg chg="addSp modSp mod">
        <pc:chgData name="Marie-Claude Gélineau" userId="1e2990c6-7120-47dd-afca-69c8b9633293" providerId="ADAL" clId="{B4F44C9A-4468-4506-AD21-3ADC4E732833}" dt="2024-09-17T19:04:31.093" v="675" actId="113"/>
        <pc:sldMkLst>
          <pc:docMk/>
          <pc:sldMk cId="921123263" sldId="1592"/>
        </pc:sldMkLst>
      </pc:sldChg>
      <pc:sldChg chg="addSp modSp">
        <pc:chgData name="Marie-Claude Gélineau" userId="1e2990c6-7120-47dd-afca-69c8b9633293" providerId="ADAL" clId="{B4F44C9A-4468-4506-AD21-3ADC4E732833}" dt="2024-09-17T17:40:22.280" v="437" actId="164"/>
        <pc:sldMkLst>
          <pc:docMk/>
          <pc:sldMk cId="2149813578" sldId="1593"/>
        </pc:sldMkLst>
      </pc:sldChg>
      <pc:sldChg chg="addSp modSp">
        <pc:chgData name="Marie-Claude Gélineau" userId="1e2990c6-7120-47dd-afca-69c8b9633293" providerId="ADAL" clId="{B4F44C9A-4468-4506-AD21-3ADC4E732833}" dt="2024-09-17T17:40:07.976" v="435" actId="164"/>
        <pc:sldMkLst>
          <pc:docMk/>
          <pc:sldMk cId="2343394435" sldId="1595"/>
        </pc:sldMkLst>
      </pc:sldChg>
      <pc:sldChg chg="addSp modSp mod">
        <pc:chgData name="Marie-Claude Gélineau" userId="1e2990c6-7120-47dd-afca-69c8b9633293" providerId="ADAL" clId="{B4F44C9A-4468-4506-AD21-3ADC4E732833}" dt="2024-09-17T18:49:06.572" v="575" actId="207"/>
        <pc:sldMkLst>
          <pc:docMk/>
          <pc:sldMk cId="1654305845" sldId="1596"/>
        </pc:sldMkLst>
      </pc:sldChg>
      <pc:sldChg chg="addSp delSp modSp mod">
        <pc:chgData name="Marie-Claude Gélineau" userId="1e2990c6-7120-47dd-afca-69c8b9633293" providerId="ADAL" clId="{B4F44C9A-4468-4506-AD21-3ADC4E732833}" dt="2024-09-17T19:05:26.708" v="682" actId="20577"/>
        <pc:sldMkLst>
          <pc:docMk/>
          <pc:sldMk cId="4137155194" sldId="1597"/>
        </pc:sldMkLst>
      </pc:sldChg>
      <pc:sldChg chg="addSp delSp modSp mod">
        <pc:chgData name="Marie-Claude Gélineau" userId="1e2990c6-7120-47dd-afca-69c8b9633293" providerId="ADAL" clId="{B4F44C9A-4468-4506-AD21-3ADC4E732833}" dt="2024-09-17T19:06:16.693" v="685" actId="208"/>
        <pc:sldMkLst>
          <pc:docMk/>
          <pc:sldMk cId="1144107683" sldId="1598"/>
        </pc:sldMkLst>
      </pc:sldChg>
      <pc:sldChg chg="addSp modSp">
        <pc:chgData name="Marie-Claude Gélineau" userId="1e2990c6-7120-47dd-afca-69c8b9633293" providerId="ADAL" clId="{B4F44C9A-4468-4506-AD21-3ADC4E732833}" dt="2024-09-17T17:47:32.913" v="474" actId="164"/>
        <pc:sldMkLst>
          <pc:docMk/>
          <pc:sldMk cId="1364441167" sldId="1600"/>
        </pc:sldMkLst>
      </pc:sldChg>
      <pc:sldChg chg="addSp modSp">
        <pc:chgData name="Marie-Claude Gélineau" userId="1e2990c6-7120-47dd-afca-69c8b9633293" providerId="ADAL" clId="{B4F44C9A-4468-4506-AD21-3ADC4E732833}" dt="2024-09-17T17:47:39.922" v="475" actId="164"/>
        <pc:sldMkLst>
          <pc:docMk/>
          <pc:sldMk cId="2385005650" sldId="1601"/>
        </pc:sldMkLst>
      </pc:sldChg>
      <pc:sldChg chg="addSp modSp mod">
        <pc:chgData name="Marie-Claude Gélineau" userId="1e2990c6-7120-47dd-afca-69c8b9633293" providerId="ADAL" clId="{B4F44C9A-4468-4506-AD21-3ADC4E732833}" dt="2024-09-17T18:48:50.985" v="574" actId="207"/>
        <pc:sldMkLst>
          <pc:docMk/>
          <pc:sldMk cId="1262904390" sldId="1602"/>
        </pc:sldMkLst>
      </pc:sldChg>
      <pc:sldChg chg="addSp modSp mod">
        <pc:chgData name="Marie-Claude Gélineau" userId="1e2990c6-7120-47dd-afca-69c8b9633293" providerId="ADAL" clId="{B4F44C9A-4468-4506-AD21-3ADC4E732833}" dt="2024-09-17T18:39:08.424" v="488" actId="113"/>
        <pc:sldMkLst>
          <pc:docMk/>
          <pc:sldMk cId="3356786082" sldId="1603"/>
        </pc:sldMkLst>
      </pc:sldChg>
      <pc:sldChg chg="addSp modSp">
        <pc:chgData name="Marie-Claude Gélineau" userId="1e2990c6-7120-47dd-afca-69c8b9633293" providerId="ADAL" clId="{B4F44C9A-4468-4506-AD21-3ADC4E732833}" dt="2024-09-17T17:36:59.456" v="415" actId="164"/>
        <pc:sldMkLst>
          <pc:docMk/>
          <pc:sldMk cId="555920609" sldId="1605"/>
        </pc:sldMkLst>
      </pc:sldChg>
      <pc:sldChg chg="modSp mod modNotesTx">
        <pc:chgData name="Marie-Claude Gélineau" userId="1e2990c6-7120-47dd-afca-69c8b9633293" providerId="ADAL" clId="{B4F44C9A-4468-4506-AD21-3ADC4E732833}" dt="2024-09-17T18:50:24.494" v="580" actId="6549"/>
        <pc:sldMkLst>
          <pc:docMk/>
          <pc:sldMk cId="152037624" sldId="1606"/>
        </pc:sldMkLst>
      </pc:sldChg>
      <pc:sldChg chg="modNotesTx">
        <pc:chgData name="Marie-Claude Gélineau" userId="1e2990c6-7120-47dd-afca-69c8b9633293" providerId="ADAL" clId="{B4F44C9A-4468-4506-AD21-3ADC4E732833}" dt="2024-09-17T19:13:45.707" v="725" actId="6549"/>
        <pc:sldMkLst>
          <pc:docMk/>
          <pc:sldMk cId="2469328021" sldId="1607"/>
        </pc:sldMkLst>
      </pc:sldChg>
      <pc:sldChg chg="addSp modSp">
        <pc:chgData name="Marie-Claude Gélineau" userId="1e2990c6-7120-47dd-afca-69c8b9633293" providerId="ADAL" clId="{B4F44C9A-4468-4506-AD21-3ADC4E732833}" dt="2024-09-17T17:48:09.297" v="477" actId="164"/>
        <pc:sldMkLst>
          <pc:docMk/>
          <pc:sldMk cId="496710233" sldId="1608"/>
        </pc:sldMkLst>
      </pc:sldChg>
      <pc:sldChg chg="addSp modSp modNotesTx">
        <pc:chgData name="Marie-Claude Gélineau" userId="1e2990c6-7120-47dd-afca-69c8b9633293" providerId="ADAL" clId="{B4F44C9A-4468-4506-AD21-3ADC4E732833}" dt="2024-09-17T18:50:49.552" v="581" actId="6549"/>
        <pc:sldMkLst>
          <pc:docMk/>
          <pc:sldMk cId="222189224" sldId="1609"/>
        </pc:sldMkLst>
      </pc:sldChg>
      <pc:sldChg chg="addSp modSp">
        <pc:chgData name="Marie-Claude Gélineau" userId="1e2990c6-7120-47dd-afca-69c8b9633293" providerId="ADAL" clId="{B4F44C9A-4468-4506-AD21-3ADC4E732833}" dt="2024-09-17T17:48:28.377" v="480" actId="164"/>
        <pc:sldMkLst>
          <pc:docMk/>
          <pc:sldMk cId="1869182173" sldId="1610"/>
        </pc:sldMkLst>
      </pc:sldChg>
      <pc:sldChg chg="addSp modSp">
        <pc:chgData name="Marie-Claude Gélineau" userId="1e2990c6-7120-47dd-afca-69c8b9633293" providerId="ADAL" clId="{B4F44C9A-4468-4506-AD21-3ADC4E732833}" dt="2024-09-17T17:48:38.616" v="481" actId="164"/>
        <pc:sldMkLst>
          <pc:docMk/>
          <pc:sldMk cId="3475039533" sldId="1612"/>
        </pc:sldMkLst>
      </pc:sldChg>
      <pc:sldChg chg="addSp modSp">
        <pc:chgData name="Marie-Claude Gélineau" userId="1e2990c6-7120-47dd-afca-69c8b9633293" providerId="ADAL" clId="{B4F44C9A-4468-4506-AD21-3ADC4E732833}" dt="2024-09-17T17:48:47.185" v="482" actId="164"/>
        <pc:sldMkLst>
          <pc:docMk/>
          <pc:sldMk cId="1165117117" sldId="1613"/>
        </pc:sldMkLst>
      </pc:sldChg>
      <pc:sldChg chg="addSp modSp">
        <pc:chgData name="Marie-Claude Gélineau" userId="1e2990c6-7120-47dd-afca-69c8b9633293" providerId="ADAL" clId="{B4F44C9A-4468-4506-AD21-3ADC4E732833}" dt="2024-09-17T17:34:09.600" v="400" actId="164"/>
        <pc:sldMkLst>
          <pc:docMk/>
          <pc:sldMk cId="1732662626" sldId="1614"/>
        </pc:sldMkLst>
      </pc:sldChg>
      <pc:sldChg chg="addSp modSp">
        <pc:chgData name="Marie-Claude Gélineau" userId="1e2990c6-7120-47dd-afca-69c8b9633293" providerId="ADAL" clId="{B4F44C9A-4468-4506-AD21-3ADC4E732833}" dt="2024-09-17T17:33:48.122" v="399" actId="164"/>
        <pc:sldMkLst>
          <pc:docMk/>
          <pc:sldMk cId="1670372828" sldId="1616"/>
        </pc:sldMkLst>
      </pc:sldChg>
      <pc:sldChg chg="modNotesTx">
        <pc:chgData name="Marie-Claude Gélineau" userId="1e2990c6-7120-47dd-afca-69c8b9633293" providerId="ADAL" clId="{B4F44C9A-4468-4506-AD21-3ADC4E732833}" dt="2024-09-17T18:51:46.483" v="583" actId="12"/>
        <pc:sldMkLst>
          <pc:docMk/>
          <pc:sldMk cId="1302112292" sldId="1617"/>
        </pc:sldMkLst>
      </pc:sldChg>
      <pc:sldChg chg="addSp modSp modNotesTx">
        <pc:chgData name="Marie-Claude Gélineau" userId="1e2990c6-7120-47dd-afca-69c8b9633293" providerId="ADAL" clId="{B4F44C9A-4468-4506-AD21-3ADC4E732833}" dt="2024-09-17T18:52:01.375" v="586" actId="6549"/>
        <pc:sldMkLst>
          <pc:docMk/>
          <pc:sldMk cId="2667621485" sldId="1618"/>
        </pc:sldMkLst>
      </pc:sldChg>
      <pc:sldChg chg="addSp delSp modSp mod">
        <pc:chgData name="Marie-Claude Gélineau" userId="1e2990c6-7120-47dd-afca-69c8b9633293" providerId="ADAL" clId="{B4F44C9A-4468-4506-AD21-3ADC4E732833}" dt="2024-09-17T17:33:32.153" v="398" actId="164"/>
        <pc:sldMkLst>
          <pc:docMk/>
          <pc:sldMk cId="697307019" sldId="1619"/>
        </pc:sldMkLst>
      </pc:sldChg>
      <pc:sldChg chg="addSp modSp">
        <pc:chgData name="Marie-Claude Gélineau" userId="1e2990c6-7120-47dd-afca-69c8b9633293" providerId="ADAL" clId="{B4F44C9A-4468-4506-AD21-3ADC4E732833}" dt="2024-09-17T17:49:05.561" v="484" actId="164"/>
        <pc:sldMkLst>
          <pc:docMk/>
          <pc:sldMk cId="2592703141" sldId="1621"/>
        </pc:sldMkLst>
      </pc:sldChg>
      <pc:sldChg chg="addSp modSp">
        <pc:chgData name="Marie-Claude Gélineau" userId="1e2990c6-7120-47dd-afca-69c8b9633293" providerId="ADAL" clId="{B4F44C9A-4468-4506-AD21-3ADC4E732833}" dt="2024-09-17T17:32:59.177" v="393" actId="164"/>
        <pc:sldMkLst>
          <pc:docMk/>
          <pc:sldMk cId="2923958510" sldId="1622"/>
        </pc:sldMkLst>
      </pc:sldChg>
      <pc:sldChg chg="addSp modSp add del mod ord">
        <pc:chgData name="Marie-Claude Gélineau" userId="1e2990c6-7120-47dd-afca-69c8b9633293" providerId="ADAL" clId="{B4F44C9A-4468-4506-AD21-3ADC4E732833}" dt="2024-09-17T17:23:35.190" v="14" actId="2696"/>
        <pc:sldMkLst>
          <pc:docMk/>
          <pc:sldMk cId="4151751888" sldId="1624"/>
        </pc:sldMkLst>
      </pc:sldChg>
      <pc:sldChg chg="addSp delSp modSp add del mod">
        <pc:chgData name="Marie-Claude Gélineau" userId="1e2990c6-7120-47dd-afca-69c8b9633293" providerId="ADAL" clId="{B4F44C9A-4468-4506-AD21-3ADC4E732833}" dt="2024-09-17T18:57:12.453" v="655" actId="2696"/>
        <pc:sldMkLst>
          <pc:docMk/>
          <pc:sldMk cId="3217348286" sldId="1625"/>
        </pc:sldMkLst>
      </pc:sldChg>
      <pc:sldChg chg="addSp delSp modSp mod">
        <pc:chgData name="Marie-Claude Gélineau" userId="1e2990c6-7120-47dd-afca-69c8b9633293" providerId="ADAL" clId="{B4F44C9A-4468-4506-AD21-3ADC4E732833}" dt="2024-09-17T19:11:48.649" v="719" actId="20577"/>
        <pc:sldMkLst>
          <pc:docMk/>
          <pc:sldMk cId="1611286754" sldId="1626"/>
        </pc:sldMkLst>
      </pc:sldChg>
    </pc:docChg>
  </pc:docChgLst>
  <pc:docChgLst>
    <pc:chgData name="Flora Faullumel" userId="S::f.faullumel@tout-petits.org::15e6a1e2-1366-4805-a109-f16b989a30ea" providerId="AD" clId="Web-{82081819-8EF9-9533-5D07-8DAB736D1DDA}"/>
    <pc:docChg chg="modSld">
      <pc:chgData name="Flora Faullumel" userId="S::f.faullumel@tout-petits.org::15e6a1e2-1366-4805-a109-f16b989a30ea" providerId="AD" clId="Web-{82081819-8EF9-9533-5D07-8DAB736D1DDA}" dt="2025-07-21T12:24:07.041" v="1" actId="1076"/>
      <pc:docMkLst>
        <pc:docMk/>
      </pc:docMkLst>
      <pc:sldChg chg="delSp modSp">
        <pc:chgData name="Flora Faullumel" userId="S::f.faullumel@tout-petits.org::15e6a1e2-1366-4805-a109-f16b989a30ea" providerId="AD" clId="Web-{82081819-8EF9-9533-5D07-8DAB736D1DDA}" dt="2025-07-21T12:24:07.041" v="1" actId="1076"/>
        <pc:sldMkLst>
          <pc:docMk/>
          <pc:sldMk cId="1739800731" sldId="1465"/>
        </pc:sldMkLst>
        <pc:picChg chg="del">
          <ac:chgData name="Flora Faullumel" userId="S::f.faullumel@tout-petits.org::15e6a1e2-1366-4805-a109-f16b989a30ea" providerId="AD" clId="Web-{82081819-8EF9-9533-5D07-8DAB736D1DDA}" dt="2025-07-21T12:24:03.806" v="0"/>
          <ac:picMkLst>
            <pc:docMk/>
            <pc:sldMk cId="1739800731" sldId="1465"/>
            <ac:picMk id="8" creationId="{F9AE696D-4B96-4D9B-3DD1-4051597EB15D}"/>
          </ac:picMkLst>
        </pc:picChg>
        <pc:picChg chg="mod">
          <ac:chgData name="Flora Faullumel" userId="S::f.faullumel@tout-petits.org::15e6a1e2-1366-4805-a109-f16b989a30ea" providerId="AD" clId="Web-{82081819-8EF9-9533-5D07-8DAB736D1DDA}" dt="2025-07-21T12:24:07.041" v="1" actId="1076"/>
          <ac:picMkLst>
            <pc:docMk/>
            <pc:sldMk cId="1739800731" sldId="1465"/>
            <ac:picMk id="10" creationId="{D3BDE2A4-DDEE-78EE-66C6-0A62893C8CC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ED200D-3A45-4653-8107-608B8ED33B83}" type="datetimeFigureOut">
              <a:rPr lang="fr-CA" smtClean="0"/>
              <a:t>2025-07-21</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D31511-0B7E-4FD8-BC87-A17FF5EDAF5E}" type="slidenum">
              <a:rPr lang="fr-CA" smtClean="0"/>
              <a:t>‹N°›</a:t>
            </a:fld>
            <a:endParaRPr lang="fr-CA"/>
          </a:p>
        </p:txBody>
      </p:sp>
    </p:spTree>
    <p:extLst>
      <p:ext uri="{BB962C8B-B14F-4D97-AF65-F5344CB8AC3E}">
        <p14:creationId xmlns:p14="http://schemas.microsoft.com/office/powerpoint/2010/main" val="3896351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B7D31511-0B7E-4FD8-BC87-A17FF5EDAF5E}" type="slidenum">
              <a:rPr lang="fr-CA" smtClean="0"/>
              <a:t>1</a:t>
            </a:fld>
            <a:endParaRPr lang="fr-CA"/>
          </a:p>
        </p:txBody>
      </p:sp>
    </p:spTree>
    <p:extLst>
      <p:ext uri="{BB962C8B-B14F-4D97-AF65-F5344CB8AC3E}">
        <p14:creationId xmlns:p14="http://schemas.microsoft.com/office/powerpoint/2010/main" val="3790469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1A0A528F-A07C-449A-A7C5-E3F0C9A042AD}" type="slidenum">
              <a:rPr lang="fr-CA" smtClean="0"/>
              <a:t>16</a:t>
            </a:fld>
            <a:endParaRPr lang="fr-CA"/>
          </a:p>
        </p:txBody>
      </p:sp>
    </p:spTree>
    <p:extLst>
      <p:ext uri="{BB962C8B-B14F-4D97-AF65-F5344CB8AC3E}">
        <p14:creationId xmlns:p14="http://schemas.microsoft.com/office/powerpoint/2010/main" val="1444909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dirty="0">
                <a:solidFill>
                  <a:prstClr val="black"/>
                </a:solidFill>
                <a:latin typeface="Adobe Clean DC"/>
              </a:rPr>
              <a:t>Troubles du développement : </a:t>
            </a:r>
            <a:r>
              <a:rPr kumimoji="0" lang="fr-CA" sz="2800" u="none" strike="noStrike" kern="1200" cap="none" spc="0" normalizeH="0" baseline="0" noProof="0" dirty="0">
                <a:ln>
                  <a:noFill/>
                </a:ln>
                <a:solidFill>
                  <a:prstClr val="black"/>
                </a:solidFill>
                <a:effectLst/>
                <a:uLnTx/>
                <a:uFillTx/>
                <a:latin typeface="Raleway" panose="020B0503030101060003" pitchFamily="34" charset="77"/>
              </a:rPr>
              <a:t>ex. : trouble du déficit de l’attention, trouble du spectre de l’autisme</a:t>
            </a:r>
          </a:p>
          <a:p>
            <a:r>
              <a:rPr kumimoji="0" lang="fr-CA" sz="2800" u="none" strike="noStrike" kern="1200" cap="none" spc="0" normalizeH="0" baseline="0" noProof="0" dirty="0">
                <a:ln>
                  <a:noFill/>
                </a:ln>
                <a:solidFill>
                  <a:prstClr val="black"/>
                </a:solidFill>
                <a:effectLst/>
                <a:uLnTx/>
                <a:uFillTx/>
                <a:latin typeface="Raleway" panose="020B0503030101060003" pitchFamily="34" charset="77"/>
              </a:rPr>
              <a:t>Problème de santé détecté : asthme, diabète, anxiété</a:t>
            </a:r>
            <a:endParaRPr lang="fr-CA" sz="1800" dirty="0">
              <a:solidFill>
                <a:prstClr val="black"/>
              </a:solidFill>
              <a:latin typeface="Adobe Clean DC"/>
            </a:endParaRPr>
          </a:p>
          <a:p>
            <a:endParaRPr lang="fr-CA" sz="1800" dirty="0">
              <a:solidFill>
                <a:prstClr val="black"/>
              </a:solidFill>
              <a:latin typeface="Adobe Clean DC"/>
            </a:endParaRPr>
          </a:p>
          <a:p>
            <a:endParaRPr lang="fr-CA" sz="1800" dirty="0">
              <a:solidFill>
                <a:prstClr val="black"/>
              </a:solidFill>
              <a:latin typeface="Adobe Clean DC"/>
            </a:endParaRPr>
          </a:p>
          <a:p>
            <a:endParaRPr lang="fr-CA" dirty="0"/>
          </a:p>
        </p:txBody>
      </p:sp>
      <p:sp>
        <p:nvSpPr>
          <p:cNvPr id="4" name="Espace réservé du numéro de diapositive 3"/>
          <p:cNvSpPr>
            <a:spLocks noGrp="1"/>
          </p:cNvSpPr>
          <p:nvPr>
            <p:ph type="sldNum" sz="quarter" idx="5"/>
          </p:nvPr>
        </p:nvSpPr>
        <p:spPr/>
        <p:txBody>
          <a:bodyPr/>
          <a:lstStyle/>
          <a:p>
            <a:fld id="{B7D31511-0B7E-4FD8-BC87-A17FF5EDAF5E}" type="slidenum">
              <a:rPr lang="fr-CA" smtClean="0"/>
              <a:t>18</a:t>
            </a:fld>
            <a:endParaRPr lang="fr-CA"/>
          </a:p>
        </p:txBody>
      </p:sp>
    </p:spTree>
    <p:extLst>
      <p:ext uri="{BB962C8B-B14F-4D97-AF65-F5344CB8AC3E}">
        <p14:creationId xmlns:p14="http://schemas.microsoft.com/office/powerpoint/2010/main" val="934402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latin typeface="Raleway" pitchFamily="2" charset="0"/>
              </a:rPr>
              <a:t>Une grande proportion d’enfants de moins de 5 ans passent la majorité de leur temps d’éveil dans les services de garde éducatifs</a:t>
            </a:r>
            <a:r>
              <a:rPr lang="fr-CA" sz="1800" b="0" i="0" u="none" strike="noStrike" baseline="0" dirty="0">
                <a:solidFill>
                  <a:srgbClr val="000000"/>
                </a:solidFill>
                <a:latin typeface="Raleway" pitchFamily="2" charset="0"/>
              </a:rPr>
              <a:t>. L’utilisation des écrans en milieux de garde peut donc préoccuper certains parents qui souhaitent limiter le temps d’écran de leur petit.</a:t>
            </a:r>
          </a:p>
          <a:p>
            <a:pPr algn="l"/>
            <a:endParaRPr lang="fr-CA" sz="1800" b="0" i="0" u="none" strike="noStrike" baseline="0" dirty="0">
              <a:solidFill>
                <a:srgbClr val="000000"/>
              </a:solidFill>
              <a:latin typeface="Raleway" pitchFamily="2" charset="0"/>
            </a:endParaRPr>
          </a:p>
          <a:p>
            <a:r>
              <a:rPr lang="fr-CA" sz="1800" b="0" i="0" u="none" strike="noStrike" baseline="0" dirty="0">
                <a:latin typeface="Raleway" pitchFamily="2" charset="0"/>
              </a:rPr>
              <a:t>Le </a:t>
            </a:r>
            <a:r>
              <a:rPr lang="fr-CA" sz="1800" b="0" i="1" u="none" strike="noStrike" baseline="0" dirty="0">
                <a:latin typeface="Raleway" pitchFamily="2" charset="0"/>
              </a:rPr>
              <a:t>Règlement sur les services de garde éducatifs à l’enfance</a:t>
            </a:r>
            <a:r>
              <a:rPr lang="fr-CA" sz="1800" b="0" i="0" u="none" strike="noStrike" baseline="0" dirty="0">
                <a:latin typeface="Raleway" pitchFamily="2" charset="0"/>
              </a:rPr>
              <a:t>, qui découle de la </a:t>
            </a:r>
            <a:r>
              <a:rPr lang="fr-CA" sz="1800" b="0" i="1" u="none" strike="noStrike" baseline="0" dirty="0">
                <a:latin typeface="Raleway" pitchFamily="2" charset="0"/>
              </a:rPr>
              <a:t>Loi sur les services de garde éducatifs à l’enfance</a:t>
            </a:r>
            <a:r>
              <a:rPr lang="fr-CA" sz="1800" b="0" i="0" u="none" strike="noStrike" baseline="0" dirty="0">
                <a:latin typeface="Raleway" pitchFamily="2" charset="0"/>
              </a:rPr>
              <a:t>, encadre l’utilisation des écrans. </a:t>
            </a:r>
          </a:p>
          <a:p>
            <a:pPr algn="l"/>
            <a:endParaRPr lang="fr-CA" sz="1800" b="0" i="0" u="none" strike="noStrike" baseline="0" dirty="0">
              <a:solidFill>
                <a:srgbClr val="000000"/>
              </a:solidFill>
              <a:latin typeface="Raleway" pitchFamily="2" charset="0"/>
            </a:endParaRPr>
          </a:p>
          <a:p>
            <a:r>
              <a:rPr lang="fr-CA" sz="1800" b="0" i="0" u="none" strike="noStrike" baseline="0" dirty="0">
                <a:latin typeface="Raleway" pitchFamily="2" charset="0"/>
              </a:rPr>
              <a:t>Dans son programme éducatif </a:t>
            </a:r>
            <a:r>
              <a:rPr lang="fr-CA" sz="1800" b="0" i="1" u="none" strike="noStrike" baseline="0" dirty="0">
                <a:latin typeface="Raleway" pitchFamily="2" charset="0"/>
              </a:rPr>
              <a:t>Accueillir la petite enfance</a:t>
            </a:r>
            <a:r>
              <a:rPr lang="fr-CA" sz="1800" b="0" i="0" u="none" strike="noStrike" baseline="0" dirty="0">
                <a:latin typeface="Raleway" pitchFamily="2" charset="0"/>
              </a:rPr>
              <a:t>, on cite l’Institut national de santé publique du Québec : « […] éviter l’usage de tous les types d’écran par les enfants dans les services de garde éducatifs à l’enfance parce qu’ils les utilisent déjà à la maison, probablement pendant de plus nombreuses heures</a:t>
            </a:r>
            <a:r>
              <a:rPr lang="fr-CA" sz="1800" b="0" i="0" u="none" strike="noStrike" baseline="0" dirty="0">
                <a:solidFill>
                  <a:srgbClr val="000000"/>
                </a:solidFill>
                <a:latin typeface="Raleway" pitchFamily="2" charset="0"/>
              </a:rPr>
              <a:t> ». </a:t>
            </a:r>
            <a:endParaRPr lang="fr-CA" dirty="0"/>
          </a:p>
        </p:txBody>
      </p:sp>
      <p:sp>
        <p:nvSpPr>
          <p:cNvPr id="4" name="Espace réservé du numéro de diapositive 3"/>
          <p:cNvSpPr>
            <a:spLocks noGrp="1"/>
          </p:cNvSpPr>
          <p:nvPr>
            <p:ph type="sldNum" sz="quarter" idx="5"/>
          </p:nvPr>
        </p:nvSpPr>
        <p:spPr/>
        <p:txBody>
          <a:bodyPr/>
          <a:lstStyle/>
          <a:p>
            <a:fld id="{1A0A528F-A07C-449A-A7C5-E3F0C9A042AD}" type="slidenum">
              <a:rPr lang="fr-CA" smtClean="0"/>
              <a:t>20</a:t>
            </a:fld>
            <a:endParaRPr lang="fr-CA"/>
          </a:p>
        </p:txBody>
      </p:sp>
    </p:spTree>
    <p:extLst>
      <p:ext uri="{BB962C8B-B14F-4D97-AF65-F5344CB8AC3E}">
        <p14:creationId xmlns:p14="http://schemas.microsoft.com/office/powerpoint/2010/main" val="1792516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0" i="0" u="none" strike="noStrike" baseline="0">
                <a:solidFill>
                  <a:srgbClr val="000000"/>
                </a:solidFill>
                <a:latin typeface="Raleway" pitchFamily="2" charset="0"/>
              </a:rPr>
              <a:t>Le cadre </a:t>
            </a:r>
            <a:r>
              <a:rPr lang="fr-CA" sz="1200" b="0" i="0" u="none" strike="noStrike" baseline="0" dirty="0">
                <a:solidFill>
                  <a:srgbClr val="000000"/>
                </a:solidFill>
                <a:latin typeface="Raleway" pitchFamily="2" charset="0"/>
              </a:rPr>
              <a:t>de référence </a:t>
            </a:r>
            <a:r>
              <a:rPr lang="fr-CA" sz="1200" b="0" i="1" u="none" strike="noStrike" baseline="0" dirty="0">
                <a:solidFill>
                  <a:srgbClr val="000000"/>
                </a:solidFill>
                <a:latin typeface="Raleway" pitchFamily="2" charset="0"/>
              </a:rPr>
              <a:t>Gazelle et Potiron</a:t>
            </a:r>
            <a:r>
              <a:rPr lang="fr-CA" sz="1200" b="0" i="0" u="none" strike="noStrike" baseline="0" dirty="0">
                <a:solidFill>
                  <a:srgbClr val="000000"/>
                </a:solidFill>
                <a:latin typeface="Raleway" pitchFamily="2" charset="0"/>
              </a:rPr>
              <a:t>, qui aborde notamment le jeu actif et le développement moteur, mentionne ceci : « Bien que le </a:t>
            </a:r>
            <a:r>
              <a:rPr lang="fr-CA" sz="1200" b="0" i="1" u="none" strike="noStrike" baseline="0" dirty="0">
                <a:solidFill>
                  <a:srgbClr val="000000"/>
                </a:solidFill>
                <a:latin typeface="Raleway" pitchFamily="2" charset="0"/>
              </a:rPr>
              <a:t>Règlement sur les services de garde éducatifs à l’enfance </a:t>
            </a:r>
            <a:r>
              <a:rPr lang="fr-CA" sz="1200" b="0" i="0" u="none" strike="noStrike" baseline="0" dirty="0">
                <a:solidFill>
                  <a:srgbClr val="000000"/>
                </a:solidFill>
                <a:latin typeface="Raleway" pitchFamily="2" charset="0"/>
              </a:rPr>
              <a:t>[le permette], ce type d’activité est associé à un comportement sédentaire. L’utilisation d’un téléviseur devrait être évitée, car en empiétant sur le temps pendant lequel l’enfant devrait être physiquement actif, le petit écran nuit à l’activité exploratrice du milieu, si essentielle au développement des tout-petits. » </a:t>
            </a:r>
          </a:p>
          <a:p>
            <a:r>
              <a:rPr lang="fr-CA" sz="1200" b="0" i="0" u="none" strike="noStrike" baseline="0" dirty="0">
                <a:solidFill>
                  <a:srgbClr val="000000"/>
                </a:solidFill>
                <a:latin typeface="Raleway" pitchFamily="2" charset="0"/>
              </a:rPr>
              <a:t>Malheureusement, aucune donnée sur le temps d’écran des enfants en services de garde éducatifs, le contexte d’utilisation et les contenus visionnés n’a été collectée à ce jour. </a:t>
            </a:r>
            <a:endParaRPr lang="fr-CA" dirty="0"/>
          </a:p>
        </p:txBody>
      </p:sp>
      <p:sp>
        <p:nvSpPr>
          <p:cNvPr id="4" name="Espace réservé du numéro de diapositive 3"/>
          <p:cNvSpPr>
            <a:spLocks noGrp="1"/>
          </p:cNvSpPr>
          <p:nvPr>
            <p:ph type="sldNum" sz="quarter" idx="5"/>
          </p:nvPr>
        </p:nvSpPr>
        <p:spPr/>
        <p:txBody>
          <a:bodyPr/>
          <a:lstStyle/>
          <a:p>
            <a:fld id="{1A0A528F-A07C-449A-A7C5-E3F0C9A042AD}" type="slidenum">
              <a:rPr lang="fr-CA" smtClean="0"/>
              <a:t>21</a:t>
            </a:fld>
            <a:endParaRPr lang="fr-CA"/>
          </a:p>
        </p:txBody>
      </p:sp>
    </p:spTree>
    <p:extLst>
      <p:ext uri="{BB962C8B-B14F-4D97-AF65-F5344CB8AC3E}">
        <p14:creationId xmlns:p14="http://schemas.microsoft.com/office/powerpoint/2010/main" val="2596961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B7D31511-0B7E-4FD8-BC87-A17FF5EDAF5E}" type="slidenum">
              <a:rPr lang="fr-CA" smtClean="0"/>
              <a:t>23</a:t>
            </a:fld>
            <a:endParaRPr lang="fr-CA"/>
          </a:p>
        </p:txBody>
      </p:sp>
    </p:spTree>
    <p:extLst>
      <p:ext uri="{BB962C8B-B14F-4D97-AF65-F5344CB8AC3E}">
        <p14:creationId xmlns:p14="http://schemas.microsoft.com/office/powerpoint/2010/main" val="4209180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1A0A528F-A07C-449A-A7C5-E3F0C9A042AD}" type="slidenum">
              <a:rPr lang="fr-CA" smtClean="0"/>
              <a:t>24</a:t>
            </a:fld>
            <a:endParaRPr lang="fr-CA"/>
          </a:p>
        </p:txBody>
      </p:sp>
    </p:spTree>
    <p:extLst>
      <p:ext uri="{BB962C8B-B14F-4D97-AF65-F5344CB8AC3E}">
        <p14:creationId xmlns:p14="http://schemas.microsoft.com/office/powerpoint/2010/main" val="1611311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B7D31511-0B7E-4FD8-BC87-A17FF5EDAF5E}" type="slidenum">
              <a:rPr lang="fr-CA" smtClean="0"/>
              <a:t>25</a:t>
            </a:fld>
            <a:endParaRPr lang="fr-CA"/>
          </a:p>
        </p:txBody>
      </p:sp>
    </p:spTree>
    <p:extLst>
      <p:ext uri="{BB962C8B-B14F-4D97-AF65-F5344CB8AC3E}">
        <p14:creationId xmlns:p14="http://schemas.microsoft.com/office/powerpoint/2010/main" val="4287644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b="0" i="0" u="none" strike="noStrike" baseline="0" dirty="0">
                <a:solidFill>
                  <a:srgbClr val="646463"/>
                </a:solidFill>
                <a:latin typeface="Raleway Medium" pitchFamily="2" charset="0"/>
              </a:rPr>
              <a:t>L’application de la précaution est justifiée lorsque des preuves raisonnables indiquent que la situation pourrait générer des effets nocifs importants, et ce, même si les informations scientifiques sont incomplètes. La précaution vise à éviter des risques potentiels. </a:t>
            </a:r>
          </a:p>
          <a:p>
            <a:endParaRPr lang="fr-CA" dirty="0"/>
          </a:p>
        </p:txBody>
      </p:sp>
      <p:sp>
        <p:nvSpPr>
          <p:cNvPr id="4" name="Slide Number Placeholder 3"/>
          <p:cNvSpPr>
            <a:spLocks noGrp="1"/>
          </p:cNvSpPr>
          <p:nvPr>
            <p:ph type="sldNum" sz="quarter" idx="5"/>
          </p:nvPr>
        </p:nvSpPr>
        <p:spPr/>
        <p:txBody>
          <a:bodyPr/>
          <a:lstStyle/>
          <a:p>
            <a:fld id="{B7D31511-0B7E-4FD8-BC87-A17FF5EDAF5E}" type="slidenum">
              <a:rPr lang="fr-CA" smtClean="0"/>
              <a:t>26</a:t>
            </a:fld>
            <a:endParaRPr lang="fr-CA"/>
          </a:p>
        </p:txBody>
      </p:sp>
    </p:spTree>
    <p:extLst>
      <p:ext uri="{BB962C8B-B14F-4D97-AF65-F5344CB8AC3E}">
        <p14:creationId xmlns:p14="http://schemas.microsoft.com/office/powerpoint/2010/main" val="122568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B7D31511-0B7E-4FD8-BC87-A17FF5EDAF5E}" type="slidenum">
              <a:rPr lang="fr-CA" smtClean="0"/>
              <a:t>27</a:t>
            </a:fld>
            <a:endParaRPr lang="fr-CA"/>
          </a:p>
        </p:txBody>
      </p:sp>
    </p:spTree>
    <p:extLst>
      <p:ext uri="{BB962C8B-B14F-4D97-AF65-F5344CB8AC3E}">
        <p14:creationId xmlns:p14="http://schemas.microsoft.com/office/powerpoint/2010/main" val="1767125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b="0" i="0" u="none" strike="noStrike" baseline="0" dirty="0">
                <a:latin typeface="Raleway" pitchFamily="2" charset="0"/>
              </a:rPr>
              <a:t>Les effets de la durée d’exposition aux écrans ont fait l’objet de nombreuses études. Toutefois, d’autres facteurs doivent également être pris en considération. Par exemple, pour une même durée, les effets sur le développement pourraient varier selon l’âge de l’enfant et le type de contenu visionné. Plusieurs facteurs s’influencent donc les uns les autres et peuvent amplifier ou atténuer les effets des écrans sur les tout-petits</a:t>
            </a:r>
            <a:r>
              <a:rPr lang="fr-CA" sz="1800" b="0" i="0" u="none" strike="noStrike" baseline="0" dirty="0">
                <a:solidFill>
                  <a:srgbClr val="000000"/>
                </a:solidFill>
                <a:latin typeface="Raleway" pitchFamily="2" charset="0"/>
              </a:rPr>
              <a:t>. Ainsi, certaines mesures permettent de modérer les effets négatifs des écrans, par exemple : </a:t>
            </a:r>
          </a:p>
          <a:p>
            <a:pPr marL="285750" indent="-285750">
              <a:buFont typeface="Arial" panose="020B0604020202020204" pitchFamily="34" charset="0"/>
              <a:buChar char="•"/>
            </a:pPr>
            <a:r>
              <a:rPr lang="fr-CA" sz="1800" b="0" i="0" u="none" strike="noStrike" baseline="0" dirty="0">
                <a:latin typeface="Raleway" pitchFamily="2" charset="0"/>
              </a:rPr>
              <a:t>la présence d’un parent qui interagit avec l’enfant au cours du visionnement </a:t>
            </a:r>
          </a:p>
          <a:p>
            <a:pPr marL="285750" indent="-285750">
              <a:buFont typeface="Arial" panose="020B0604020202020204" pitchFamily="34" charset="0"/>
              <a:buChar char="•"/>
            </a:pPr>
            <a:r>
              <a:rPr lang="fr-CA" sz="1800" b="0" i="0" u="none" strike="noStrike" baseline="0" dirty="0">
                <a:latin typeface="Raleway" pitchFamily="2" charset="0"/>
              </a:rPr>
              <a:t>la qualité du contenu </a:t>
            </a:r>
          </a:p>
          <a:p>
            <a:pPr marL="285750" indent="-285750">
              <a:buFont typeface="Arial" panose="020B0604020202020204" pitchFamily="34" charset="0"/>
              <a:buChar char="•"/>
            </a:pPr>
            <a:r>
              <a:rPr lang="fr-CA" sz="1800" b="0" i="0" u="none" strike="noStrike" baseline="0" dirty="0">
                <a:latin typeface="Raleway" pitchFamily="2" charset="0"/>
              </a:rPr>
              <a:t>un contenu adapté à l’âge du tout-petit</a:t>
            </a:r>
            <a:r>
              <a:rPr lang="fr-CA" sz="1800" b="0" i="0" u="none" strike="noStrike" baseline="0" dirty="0">
                <a:solidFill>
                  <a:srgbClr val="000000"/>
                </a:solidFill>
                <a:latin typeface="Raleway" pitchFamily="2" charset="0"/>
              </a:rPr>
              <a:t> </a:t>
            </a:r>
          </a:p>
          <a:p>
            <a:pPr marL="285750" indent="-285750">
              <a:buFont typeface="Arial" panose="020B0604020202020204" pitchFamily="34" charset="0"/>
              <a:buChar char="•"/>
            </a:pPr>
            <a:endParaRPr lang="fr-CA" sz="1800" b="0" i="0" u="none" strike="noStrike" baseline="0" dirty="0">
              <a:solidFill>
                <a:srgbClr val="000000"/>
              </a:solidFill>
              <a:latin typeface="Raleway" pitchFamily="2" charset="0"/>
            </a:endParaRPr>
          </a:p>
          <a:p>
            <a:pPr marL="0" indent="0">
              <a:buFont typeface="Arial" panose="020B0604020202020204" pitchFamily="34" charset="0"/>
              <a:buNone/>
            </a:pPr>
            <a:r>
              <a:rPr lang="fr-CA" dirty="0">
                <a:latin typeface="Raleway" pitchFamily="2" charset="0"/>
              </a:rPr>
              <a:t>Plusieurs facteurs s’influencent donc les uns les autres et peuvent amplifier ou atténuer les effets des écrans sur les tout-petits. </a:t>
            </a:r>
          </a:p>
          <a:p>
            <a:pPr marL="0" indent="0">
              <a:buFont typeface="Arial" panose="020B0604020202020204" pitchFamily="34" charset="0"/>
              <a:buNone/>
            </a:pPr>
            <a:r>
              <a:rPr lang="fr-CA" dirty="0">
                <a:latin typeface="Raleway" pitchFamily="2" charset="0"/>
              </a:rPr>
              <a:t>Certaines mesures permettent donc de modérer les effets négatifs des écrans, par exemple :</a:t>
            </a:r>
          </a:p>
          <a:p>
            <a:pPr marL="742950" lvl="1" indent="-285750">
              <a:buFont typeface="Arial" panose="020B0604020202020204" pitchFamily="34" charset="0"/>
              <a:buChar char="•"/>
            </a:pPr>
            <a:r>
              <a:rPr lang="fr-CA" dirty="0">
                <a:latin typeface="Raleway" pitchFamily="2" charset="0"/>
              </a:rPr>
              <a:t>la présence d’un parent qui interagit avec l’enfant au cours du visionnement</a:t>
            </a:r>
          </a:p>
          <a:p>
            <a:pPr marL="742950" lvl="1" indent="-285750">
              <a:buFont typeface="Arial" panose="020B0604020202020204" pitchFamily="34" charset="0"/>
              <a:buChar char="•"/>
            </a:pPr>
            <a:r>
              <a:rPr lang="fr-CA" dirty="0">
                <a:latin typeface="Raleway" pitchFamily="2" charset="0"/>
              </a:rPr>
              <a:t>la qualité du contenu</a:t>
            </a:r>
          </a:p>
          <a:p>
            <a:pPr marL="742950" lvl="1" indent="-285750">
              <a:buFont typeface="Arial" panose="020B0604020202020204" pitchFamily="34" charset="0"/>
              <a:buChar char="•"/>
            </a:pPr>
            <a:r>
              <a:rPr lang="fr-CA" dirty="0">
                <a:latin typeface="Raleway" pitchFamily="2" charset="0"/>
              </a:rPr>
              <a:t>un contenu adapté à l’âge du tout-petit</a:t>
            </a:r>
          </a:p>
          <a:p>
            <a:pPr marL="0" indent="0">
              <a:buFont typeface="Arial" panose="020B0604020202020204" pitchFamily="34" charset="0"/>
              <a:buNone/>
            </a:pPr>
            <a:endParaRPr lang="fr-CA" dirty="0"/>
          </a:p>
        </p:txBody>
      </p:sp>
      <p:sp>
        <p:nvSpPr>
          <p:cNvPr id="4" name="Slide Number Placeholder 3"/>
          <p:cNvSpPr>
            <a:spLocks noGrp="1"/>
          </p:cNvSpPr>
          <p:nvPr>
            <p:ph type="sldNum" sz="quarter" idx="5"/>
          </p:nvPr>
        </p:nvSpPr>
        <p:spPr/>
        <p:txBody>
          <a:bodyPr/>
          <a:lstStyle/>
          <a:p>
            <a:fld id="{B7D31511-0B7E-4FD8-BC87-A17FF5EDAF5E}" type="slidenum">
              <a:rPr lang="fr-CA" smtClean="0"/>
              <a:t>28</a:t>
            </a:fld>
            <a:endParaRPr lang="fr-CA"/>
          </a:p>
        </p:txBody>
      </p:sp>
    </p:spTree>
    <p:extLst>
      <p:ext uri="{BB962C8B-B14F-4D97-AF65-F5344CB8AC3E}">
        <p14:creationId xmlns:p14="http://schemas.microsoft.com/office/powerpoint/2010/main" val="380767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1A0A528F-A07C-449A-A7C5-E3F0C9A042AD}" type="slidenum">
              <a:rPr lang="fr-CA" smtClean="0"/>
              <a:t>3</a:t>
            </a:fld>
            <a:endParaRPr lang="fr-CA"/>
          </a:p>
        </p:txBody>
      </p:sp>
    </p:spTree>
    <p:extLst>
      <p:ext uri="{BB962C8B-B14F-4D97-AF65-F5344CB8AC3E}">
        <p14:creationId xmlns:p14="http://schemas.microsoft.com/office/powerpoint/2010/main" val="12203145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latin typeface="Raleway" pitchFamily="2" charset="0"/>
              </a:rPr>
              <a:t>Une bonne vision est un facteur essentiel à la réussite éducative puisque 80 % des apprentissages passent par les yeux</a:t>
            </a:r>
            <a:r>
              <a:rPr lang="fr-CA" sz="1800" b="0" i="0" u="none" strike="noStrike" baseline="0" dirty="0">
                <a:solidFill>
                  <a:srgbClr val="000000"/>
                </a:solidFill>
                <a:latin typeface="Raleway" pitchFamily="2" charset="0"/>
              </a:rPr>
              <a:t>. Or, les tout-petits sont fragiles sur le plan de la vision parce que leur système oculaire est en plein développement. En plus des retards d’apprentissage, le stress visuel peut favoriser une myopie. D’ailleurs, les cas de myopie sont en hausse depuis les dix dernières années et la progression se poursuivra dans les prochaines décennies. Cette hausse n’est pas banale puisque la myopie augmente le risque de maladie visuelle dans la vie adulte (cataracte, glaucome, etc.). La génétique explique en partie l’augmentation de la myopie chez les enfants (30 %). Par ailleurs, les études démontrent que les changements dans leur mode de vie, notamment une grande utilisation des écrans, y contribueraient également. </a:t>
            </a:r>
            <a:endParaRPr lang="fr-CA" dirty="0"/>
          </a:p>
        </p:txBody>
      </p:sp>
      <p:sp>
        <p:nvSpPr>
          <p:cNvPr id="4" name="Espace réservé du numéro de diapositive 3"/>
          <p:cNvSpPr>
            <a:spLocks noGrp="1"/>
          </p:cNvSpPr>
          <p:nvPr>
            <p:ph type="sldNum" sz="quarter" idx="5"/>
          </p:nvPr>
        </p:nvSpPr>
        <p:spPr/>
        <p:txBody>
          <a:bodyPr/>
          <a:lstStyle/>
          <a:p>
            <a:fld id="{B7D31511-0B7E-4FD8-BC87-A17FF5EDAF5E}" type="slidenum">
              <a:rPr lang="fr-CA" smtClean="0"/>
              <a:t>29</a:t>
            </a:fld>
            <a:endParaRPr lang="fr-CA"/>
          </a:p>
        </p:txBody>
      </p:sp>
    </p:spTree>
    <p:extLst>
      <p:ext uri="{BB962C8B-B14F-4D97-AF65-F5344CB8AC3E}">
        <p14:creationId xmlns:p14="http://schemas.microsoft.com/office/powerpoint/2010/main" val="12737292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latin typeface="Raleway" pitchFamily="2" charset="0"/>
              </a:rPr>
              <a:t>Il est aussi recommandé de limiter les activités sédentaires puisqu’être en position assise plusieurs heures par jour peut augmenter les risques pour la santé</a:t>
            </a:r>
            <a:r>
              <a:rPr lang="fr-CA" sz="1800" b="0" i="0" u="none" strike="noStrike" baseline="0" dirty="0">
                <a:solidFill>
                  <a:srgbClr val="000000"/>
                </a:solidFill>
                <a:latin typeface="Raleway" pitchFamily="2" charset="0"/>
              </a:rPr>
              <a:t>. Ainsi, un temps d’écran excédant les recommandations est associé à un surpoids qui peut perdurer toute l’enfance et augmenter les risques d’obésité une fois adulte. Un tout-petit qui a un écran dans sa chambre serait plus inactif et risquerait aussi d’avoir un surplus de poids. D’ailleurs, la Société canadienne de pédiatrie recommande que les chambres soient des zones sans écrans. </a:t>
            </a:r>
            <a:endParaRPr lang="fr-CA" dirty="0"/>
          </a:p>
        </p:txBody>
      </p:sp>
      <p:sp>
        <p:nvSpPr>
          <p:cNvPr id="4" name="Espace réservé du numéro de diapositive 3"/>
          <p:cNvSpPr>
            <a:spLocks noGrp="1"/>
          </p:cNvSpPr>
          <p:nvPr>
            <p:ph type="sldNum" sz="quarter" idx="5"/>
          </p:nvPr>
        </p:nvSpPr>
        <p:spPr/>
        <p:txBody>
          <a:bodyPr/>
          <a:lstStyle/>
          <a:p>
            <a:fld id="{B7D31511-0B7E-4FD8-BC87-A17FF5EDAF5E}" type="slidenum">
              <a:rPr lang="fr-CA" smtClean="0"/>
              <a:t>32</a:t>
            </a:fld>
            <a:endParaRPr lang="fr-CA"/>
          </a:p>
        </p:txBody>
      </p:sp>
    </p:spTree>
    <p:extLst>
      <p:ext uri="{BB962C8B-B14F-4D97-AF65-F5344CB8AC3E}">
        <p14:creationId xmlns:p14="http://schemas.microsoft.com/office/powerpoint/2010/main" val="36789872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B7D31511-0B7E-4FD8-BC87-A17FF5EDAF5E}" type="slidenum">
              <a:rPr lang="fr-CA" smtClean="0"/>
              <a:t>34</a:t>
            </a:fld>
            <a:endParaRPr lang="fr-CA"/>
          </a:p>
        </p:txBody>
      </p:sp>
    </p:spTree>
    <p:extLst>
      <p:ext uri="{BB962C8B-B14F-4D97-AF65-F5344CB8AC3E}">
        <p14:creationId xmlns:p14="http://schemas.microsoft.com/office/powerpoint/2010/main" val="35855356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u="none" strike="noStrike" baseline="0" dirty="0">
                <a:latin typeface="Raleway" pitchFamily="2" charset="0"/>
              </a:rPr>
              <a:t>Des contenus inappropriés pour les enfants nuisent également au développement cognitif, que ce soient des émissions destinées aux adultes ou qui comportent des scènes de violence</a:t>
            </a:r>
            <a:r>
              <a:rPr lang="fr-CA" sz="1200" b="0" i="0" u="none" strike="noStrike" baseline="0" dirty="0">
                <a:solidFill>
                  <a:srgbClr val="000000"/>
                </a:solidFill>
                <a:latin typeface="Raleway" pitchFamily="2" charset="0"/>
              </a:rPr>
              <a:t>. Par ailleurs, les émissions dont le rythme est rapide, et dans lesquelles les changements de prise de vue et les effets sonores sont fréquents, retiennent l’attention de l’enfant sans que celui-ci déploie d’efforts cognitifs. Si bien qu’à force d’y être exposé, il pourrait développer une préférence pour les activités à l’écran qui maintiennent son attention sans exiger d’effort cognitif. </a:t>
            </a:r>
            <a:endParaRPr lang="fr-CA" dirty="0"/>
          </a:p>
          <a:p>
            <a:endParaRPr lang="fr-CA" dirty="0"/>
          </a:p>
        </p:txBody>
      </p:sp>
      <p:sp>
        <p:nvSpPr>
          <p:cNvPr id="4" name="Espace réservé du numéro de diapositive 3"/>
          <p:cNvSpPr>
            <a:spLocks noGrp="1"/>
          </p:cNvSpPr>
          <p:nvPr>
            <p:ph type="sldNum" sz="quarter" idx="5"/>
          </p:nvPr>
        </p:nvSpPr>
        <p:spPr/>
        <p:txBody>
          <a:bodyPr/>
          <a:lstStyle/>
          <a:p>
            <a:fld id="{B7D31511-0B7E-4FD8-BC87-A17FF5EDAF5E}" type="slidenum">
              <a:rPr lang="fr-CA" smtClean="0"/>
              <a:t>35</a:t>
            </a:fld>
            <a:endParaRPr lang="fr-CA"/>
          </a:p>
        </p:txBody>
      </p:sp>
    </p:spTree>
    <p:extLst>
      <p:ext uri="{BB962C8B-B14F-4D97-AF65-F5344CB8AC3E}">
        <p14:creationId xmlns:p14="http://schemas.microsoft.com/office/powerpoint/2010/main" val="33163491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latin typeface="Raleway" pitchFamily="2" charset="0"/>
              </a:rPr>
              <a:t>L’acquisition du langage est l’un des apprentissages les plus importants de la petite enfance. Il repose, entre autres, sur la fréquence et la nature des interactions quotidiennes du tout-petit avec son entourage</a:t>
            </a:r>
            <a:r>
              <a:rPr lang="fr-CA" sz="1800" b="0" i="0" u="none" strike="noStrike" baseline="0" dirty="0">
                <a:solidFill>
                  <a:srgbClr val="000000"/>
                </a:solidFill>
                <a:latin typeface="Raleway" pitchFamily="2" charset="0"/>
              </a:rPr>
              <a:t>. Le développement du langage est un processus complexe qui ne se résume pas au nombre de mots utilisés par l’enfant ou à sa capacité à faire des phrases. L’enfant doit aussi apprendre à communiquer à des fins sociales en s’adaptant au contexte et aux personnes. Il comprendra alors le principe des tours de parole et l’humour, par exemple. Le langage influence donc l’intégration sociale et le développement de relations. Il constitue l’un des fondements de la réussite éducative et professionnelle. </a:t>
            </a:r>
            <a:endParaRPr lang="fr-CA" dirty="0"/>
          </a:p>
        </p:txBody>
      </p:sp>
      <p:sp>
        <p:nvSpPr>
          <p:cNvPr id="4" name="Espace réservé du numéro de diapositive 3"/>
          <p:cNvSpPr>
            <a:spLocks noGrp="1"/>
          </p:cNvSpPr>
          <p:nvPr>
            <p:ph type="sldNum" sz="quarter" idx="5"/>
          </p:nvPr>
        </p:nvSpPr>
        <p:spPr/>
        <p:txBody>
          <a:bodyPr/>
          <a:lstStyle/>
          <a:p>
            <a:fld id="{B7D31511-0B7E-4FD8-BC87-A17FF5EDAF5E}" type="slidenum">
              <a:rPr lang="fr-CA" smtClean="0"/>
              <a:t>36</a:t>
            </a:fld>
            <a:endParaRPr lang="fr-CA"/>
          </a:p>
        </p:txBody>
      </p:sp>
    </p:spTree>
    <p:extLst>
      <p:ext uri="{BB962C8B-B14F-4D97-AF65-F5344CB8AC3E}">
        <p14:creationId xmlns:p14="http://schemas.microsoft.com/office/powerpoint/2010/main" val="21998854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B7D31511-0B7E-4FD8-BC87-A17FF5EDAF5E}" type="slidenum">
              <a:rPr lang="fr-CA" smtClean="0"/>
              <a:t>42</a:t>
            </a:fld>
            <a:endParaRPr lang="fr-CA"/>
          </a:p>
        </p:txBody>
      </p:sp>
    </p:spTree>
    <p:extLst>
      <p:ext uri="{BB962C8B-B14F-4D97-AF65-F5344CB8AC3E}">
        <p14:creationId xmlns:p14="http://schemas.microsoft.com/office/powerpoint/2010/main" val="28908725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latin typeface="Raleway" pitchFamily="2" charset="0"/>
              </a:rPr>
              <a:t>L’utilisation des écrans par les tout-petits n’est pas le seul élément à prendre en considération. Bien que ce soit un champ de recherche émergent, il semble que les habitudes numériques des parents pourraient aussi avoir des répercussions sur les tout‑petits en modifiant les pratiques parentales. </a:t>
            </a:r>
          </a:p>
          <a:p>
            <a:r>
              <a:rPr lang="fr-CA" sz="1800" b="0" i="0" u="none" strike="noStrike" baseline="0" dirty="0">
                <a:latin typeface="Raleway" pitchFamily="2" charset="0"/>
              </a:rPr>
              <a:t>La </a:t>
            </a:r>
            <a:r>
              <a:rPr lang="fr-CA" sz="1800" b="0" i="0" u="none" strike="noStrike" baseline="0" dirty="0" err="1">
                <a:latin typeface="Raleway" pitchFamily="2" charset="0"/>
              </a:rPr>
              <a:t>technoférence</a:t>
            </a:r>
            <a:r>
              <a:rPr lang="fr-CA" sz="1800" b="0" i="0" u="none" strike="noStrike" baseline="0" dirty="0">
                <a:latin typeface="Raleway" pitchFamily="2" charset="0"/>
              </a:rPr>
              <a:t> désigne les moments où les appareils technologiques s’immiscent entre les personnes et entravent la communication et les interactions, que ce soit en couple, entre amis ou en famille</a:t>
            </a:r>
            <a:r>
              <a:rPr lang="fr-CA" sz="1800" b="0" i="0" u="none" strike="noStrike" baseline="0" dirty="0">
                <a:solidFill>
                  <a:srgbClr val="000000"/>
                </a:solidFill>
                <a:latin typeface="Raleway" pitchFamily="2" charset="0"/>
              </a:rPr>
              <a:t>. Depuis quelques années, des chercheurs s’intéressent à ce phénomène dans le contexte de la relation parent-enfant. C’est ce qu’on appelle la </a:t>
            </a:r>
            <a:r>
              <a:rPr lang="fr-CA" sz="1800" b="0" i="0" u="none" strike="noStrike" baseline="0" dirty="0" err="1">
                <a:solidFill>
                  <a:srgbClr val="000000"/>
                </a:solidFill>
                <a:latin typeface="Raleway" pitchFamily="2" charset="0"/>
              </a:rPr>
              <a:t>technoférence</a:t>
            </a:r>
            <a:r>
              <a:rPr lang="fr-CA" sz="1800" b="0" i="0" u="none" strike="noStrike" baseline="0" dirty="0">
                <a:solidFill>
                  <a:srgbClr val="000000"/>
                </a:solidFill>
                <a:latin typeface="Raleway" pitchFamily="2" charset="0"/>
              </a:rPr>
              <a:t> parentale. </a:t>
            </a:r>
            <a:endParaRPr lang="fr-CA" dirty="0"/>
          </a:p>
        </p:txBody>
      </p:sp>
      <p:sp>
        <p:nvSpPr>
          <p:cNvPr id="4" name="Espace réservé du numéro de diapositive 3"/>
          <p:cNvSpPr>
            <a:spLocks noGrp="1"/>
          </p:cNvSpPr>
          <p:nvPr>
            <p:ph type="sldNum" sz="quarter" idx="5"/>
          </p:nvPr>
        </p:nvSpPr>
        <p:spPr/>
        <p:txBody>
          <a:bodyPr/>
          <a:lstStyle/>
          <a:p>
            <a:fld id="{B7D31511-0B7E-4FD8-BC87-A17FF5EDAF5E}" type="slidenum">
              <a:rPr lang="fr-CA" smtClean="0"/>
              <a:t>46</a:t>
            </a:fld>
            <a:endParaRPr lang="fr-CA"/>
          </a:p>
        </p:txBody>
      </p:sp>
    </p:spTree>
    <p:extLst>
      <p:ext uri="{BB962C8B-B14F-4D97-AF65-F5344CB8AC3E}">
        <p14:creationId xmlns:p14="http://schemas.microsoft.com/office/powerpoint/2010/main" val="11972179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B7D31511-0B7E-4FD8-BC87-A17FF5EDAF5E}" type="slidenum">
              <a:rPr lang="fr-CA" smtClean="0"/>
              <a:t>47</a:t>
            </a:fld>
            <a:endParaRPr lang="fr-CA"/>
          </a:p>
        </p:txBody>
      </p:sp>
    </p:spTree>
    <p:extLst>
      <p:ext uri="{BB962C8B-B14F-4D97-AF65-F5344CB8AC3E}">
        <p14:creationId xmlns:p14="http://schemas.microsoft.com/office/powerpoint/2010/main" val="39030548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latin typeface="Raleway" pitchFamily="2" charset="0"/>
              </a:rPr>
              <a:t>Les habitudes numériques des parents pourraient avoir des effets négatifs sur : </a:t>
            </a:r>
          </a:p>
          <a:p>
            <a:pPr marL="285750" indent="-285750">
              <a:buFont typeface="Arial" panose="020B0604020202020204" pitchFamily="34" charset="0"/>
              <a:buChar char="•"/>
            </a:pPr>
            <a:r>
              <a:rPr lang="fr-CA" sz="1800" b="0" i="0" u="none" strike="noStrike" baseline="0" dirty="0">
                <a:latin typeface="Raleway" pitchFamily="2" charset="0"/>
              </a:rPr>
              <a:t>la sensibilité et l’attention du parent. L’utilisation des écrans par le parent peut le rendre distrait, moins sensible et attentif aux demandes et aux émotions du tout-petit</a:t>
            </a:r>
            <a:r>
              <a:rPr lang="fr-CA" sz="1800" b="0" i="0" u="none" strike="noStrike" baseline="0" dirty="0">
                <a:solidFill>
                  <a:srgbClr val="000000"/>
                </a:solidFill>
                <a:latin typeface="Raleway" pitchFamily="2" charset="0"/>
              </a:rPr>
              <a:t>. Par ailleurs, le parent peut avoir tendance à réduire la quantité de soutien à l’apprentissage qu’il fournit à son enfant. Cela peut se manifester par une diminution de l’encadrement, de l’attention conjointe (ex. : porter son attention sur le même objet que l’enfant et interagir à propos de l’objet) et des instructions verbales ou non verbales. Or, les interactions en face-à-face, le contact visuel et la réponse aux signaux sécurisent les enfants et sont essentiels pour leur développement socioaffectif. </a:t>
            </a:r>
          </a:p>
          <a:p>
            <a:pPr marL="285750" indent="-285750">
              <a:buFont typeface="Arial" panose="020B0604020202020204" pitchFamily="34" charset="0"/>
              <a:buChar char="•"/>
            </a:pPr>
            <a:r>
              <a:rPr lang="fr-CA" sz="1800" b="0" i="0" u="none" strike="noStrike" baseline="0" dirty="0">
                <a:latin typeface="Raleway" pitchFamily="2" charset="0"/>
              </a:rPr>
              <a:t>le développement cognitif et langagier de l’enfant. Les parents verbaliseraient moins, en utilisant des phrases plus simples et plus courtes, quand les interactions ont lieu à proximité d’un écran, face à la télévision ou quand le parent consulte son téléphone, par exemple</a:t>
            </a:r>
            <a:r>
              <a:rPr lang="fr-CA" sz="1800" b="0" i="0" u="none" strike="noStrike" baseline="0" dirty="0">
                <a:solidFill>
                  <a:srgbClr val="000000"/>
                </a:solidFill>
                <a:latin typeface="Raleway" pitchFamily="2" charset="0"/>
              </a:rPr>
              <a:t>. Certains chercheurs ont observé un niveau de vocabulaire plus bas chez les enfants dont les parents utilisaient davantage les appareils mobiles que chez ceux dont les parents les utilisaient moins. </a:t>
            </a:r>
          </a:p>
          <a:p>
            <a:pPr marL="285750" indent="-285750">
              <a:buFont typeface="Arial" panose="020B0604020202020204" pitchFamily="34" charset="0"/>
              <a:buChar char="•"/>
            </a:pPr>
            <a:r>
              <a:rPr lang="fr-CA" sz="1800" b="0" i="0" u="none" strike="noStrike" baseline="0" dirty="0">
                <a:latin typeface="Raleway" pitchFamily="2" charset="0"/>
              </a:rPr>
              <a:t>la sécurité des tout-petits. Les appareils mobiles captent l’attention des utilisateurs et représentent une source de distraction. Le parent peut devenir moins vigilant et diminuer sa surveillance. Cela peut se produire au parc, dans la maison ou lors de déplacements à pied. Le risque de blessure chez l’enfant s’en trouve augmenté</a:t>
            </a:r>
            <a:r>
              <a:rPr lang="fr-CA" sz="1800" b="0" i="0" u="none" strike="noStrike" baseline="0" dirty="0">
                <a:solidFill>
                  <a:srgbClr val="000000"/>
                </a:solidFill>
                <a:latin typeface="Raleway" pitchFamily="2" charset="0"/>
              </a:rPr>
              <a:t>. </a:t>
            </a:r>
            <a:endParaRPr lang="fr-CA" dirty="0"/>
          </a:p>
        </p:txBody>
      </p:sp>
      <p:sp>
        <p:nvSpPr>
          <p:cNvPr id="4" name="Espace réservé du numéro de diapositive 3"/>
          <p:cNvSpPr>
            <a:spLocks noGrp="1"/>
          </p:cNvSpPr>
          <p:nvPr>
            <p:ph type="sldNum" sz="quarter" idx="5"/>
          </p:nvPr>
        </p:nvSpPr>
        <p:spPr/>
        <p:txBody>
          <a:bodyPr/>
          <a:lstStyle/>
          <a:p>
            <a:fld id="{B7D31511-0B7E-4FD8-BC87-A17FF5EDAF5E}" type="slidenum">
              <a:rPr lang="fr-CA" smtClean="0"/>
              <a:t>49</a:t>
            </a:fld>
            <a:endParaRPr lang="fr-CA"/>
          </a:p>
        </p:txBody>
      </p:sp>
    </p:spTree>
    <p:extLst>
      <p:ext uri="{BB962C8B-B14F-4D97-AF65-F5344CB8AC3E}">
        <p14:creationId xmlns:p14="http://schemas.microsoft.com/office/powerpoint/2010/main" val="42755811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latin typeface="Raleway" pitchFamily="2" charset="0"/>
              </a:rPr>
              <a:t>À la lumière des effets négatifs possibles des écrans sur le développement, la santé et le bien-être des tout-petits, et dans un contexte où l’environnement numérique est en constante évolution, une réflexion sur la protection et le respect des droits des enfants dans un monde numérique s’avère nécessaire</a:t>
            </a:r>
            <a:r>
              <a:rPr lang="fr-CA" sz="1800" b="0" i="0" u="none" strike="noStrike" baseline="0" dirty="0">
                <a:solidFill>
                  <a:srgbClr val="000000"/>
                </a:solidFill>
                <a:latin typeface="Raleway" pitchFamily="2" charset="0"/>
              </a:rPr>
              <a:t>. Par ailleurs, la protection des droits des enfants ne se résume pas aux enjeux en lien direct avec le numérique. Elle doit embrasser une vision plus large qui englobe, par exemple, le droit d’avoir accès à des loisirs appropriés pour son âge. Les enfants ne sont pas de « petits adultes ». Ils ont leurs propres besoins, leurs propres droits. Le respect de ceux-ci est une responsabilité collective. </a:t>
            </a:r>
            <a:endParaRPr lang="fr-CA" dirty="0"/>
          </a:p>
        </p:txBody>
      </p:sp>
      <p:sp>
        <p:nvSpPr>
          <p:cNvPr id="4" name="Espace réservé du numéro de diapositive 3"/>
          <p:cNvSpPr>
            <a:spLocks noGrp="1"/>
          </p:cNvSpPr>
          <p:nvPr>
            <p:ph type="sldNum" sz="quarter" idx="5"/>
          </p:nvPr>
        </p:nvSpPr>
        <p:spPr/>
        <p:txBody>
          <a:bodyPr/>
          <a:lstStyle/>
          <a:p>
            <a:fld id="{B7D31511-0B7E-4FD8-BC87-A17FF5EDAF5E}" type="slidenum">
              <a:rPr lang="fr-CA" smtClean="0"/>
              <a:t>52</a:t>
            </a:fld>
            <a:endParaRPr lang="fr-CA"/>
          </a:p>
        </p:txBody>
      </p:sp>
    </p:spTree>
    <p:extLst>
      <p:ext uri="{BB962C8B-B14F-4D97-AF65-F5344CB8AC3E}">
        <p14:creationId xmlns:p14="http://schemas.microsoft.com/office/powerpoint/2010/main" val="2625524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b="0" i="0" u="none" strike="noStrike" baseline="0" dirty="0">
                <a:latin typeface="Raleway" pitchFamily="2" charset="0"/>
              </a:rPr>
              <a:t>Depuis le début des années 2010, les écrans se font de plus en plus mobiles, multifonctionnels, rapides et ludiques</a:t>
            </a:r>
            <a:r>
              <a:rPr lang="fr-CA" sz="1800" b="0" i="0" u="none" strike="noStrike" baseline="0" dirty="0">
                <a:solidFill>
                  <a:srgbClr val="000000"/>
                </a:solidFill>
                <a:latin typeface="Raleway" pitchFamily="2" charset="0"/>
              </a:rPr>
              <a:t>. L’omniprésence des téléphones intelligents et des tablettes électroniques dans nos vies en témoigne. Il n’y a pas si longtemps, la télévision était le principal écran dans les foyers québécois et les téléphones cellulaires servaient surtout à faire des appels. Avec le développement technologique, les écrans font désormais partie de notre quotidien et nous permettent de réaliser une grande variété de tâches et d’activités : s’informer, prendre des rendez-vous, socialiser, se divertir, faire des achats, étudier, etc. </a:t>
            </a:r>
          </a:p>
          <a:p>
            <a:r>
              <a:rPr lang="fr-CA" sz="1800" b="0" i="0" u="none" strike="noStrike" baseline="0" dirty="0">
                <a:latin typeface="Raleway" pitchFamily="2" charset="0"/>
              </a:rPr>
              <a:t>Les écrans sont donc présents dans l’environnement dans lequel les tout-petits grandissent et se développent. Leurs formats variés et conviviaux font en sorte qu’ils y ont un accès sans précédent</a:t>
            </a:r>
            <a:r>
              <a:rPr lang="fr-CA" sz="1800" b="0" i="0" u="none" strike="noStrike" kern="1200" baseline="30000" dirty="0">
                <a:solidFill>
                  <a:srgbClr val="000000"/>
                </a:solidFill>
                <a:latin typeface="Raleway" pitchFamily="2" charset="0"/>
                <a:ea typeface="+mn-ea"/>
                <a:cs typeface="+mn-cs"/>
              </a:rPr>
              <a:t>3</a:t>
            </a:r>
            <a:r>
              <a:rPr lang="fr-CA" sz="1800" b="0" i="0" u="none" strike="noStrike" baseline="0" dirty="0">
                <a:solidFill>
                  <a:srgbClr val="000000"/>
                </a:solidFill>
                <a:latin typeface="Raleway" pitchFamily="2" charset="0"/>
              </a:rPr>
              <a:t>. Ainsi, ils peuvent utiliser un écran à l’extérieur et dans les lieux publics, comme au supermarché ou dans une salle d’attente, par exemple. </a:t>
            </a:r>
            <a:endParaRPr lang="fr-CA" sz="1800" dirty="0"/>
          </a:p>
        </p:txBody>
      </p:sp>
      <p:sp>
        <p:nvSpPr>
          <p:cNvPr id="4" name="Slide Number Placeholder 3"/>
          <p:cNvSpPr>
            <a:spLocks noGrp="1"/>
          </p:cNvSpPr>
          <p:nvPr>
            <p:ph type="sldNum" sz="quarter" idx="5"/>
          </p:nvPr>
        </p:nvSpPr>
        <p:spPr/>
        <p:txBody>
          <a:bodyPr/>
          <a:lstStyle/>
          <a:p>
            <a:fld id="{1A0A528F-A07C-449A-A7C5-E3F0C9A042AD}" type="slidenum">
              <a:rPr lang="fr-CA" smtClean="0"/>
              <a:t>5</a:t>
            </a:fld>
            <a:endParaRPr lang="fr-CA"/>
          </a:p>
        </p:txBody>
      </p:sp>
    </p:spTree>
    <p:extLst>
      <p:ext uri="{BB962C8B-B14F-4D97-AF65-F5344CB8AC3E}">
        <p14:creationId xmlns:p14="http://schemas.microsoft.com/office/powerpoint/2010/main" val="3484220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B7D31511-0B7E-4FD8-BC87-A17FF5EDAF5E}" type="slidenum">
              <a:rPr lang="fr-CA" smtClean="0"/>
              <a:t>53</a:t>
            </a:fld>
            <a:endParaRPr lang="fr-CA"/>
          </a:p>
        </p:txBody>
      </p:sp>
    </p:spTree>
    <p:extLst>
      <p:ext uri="{BB962C8B-B14F-4D97-AF65-F5344CB8AC3E}">
        <p14:creationId xmlns:p14="http://schemas.microsoft.com/office/powerpoint/2010/main" val="11355886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latin typeface="Raleway" pitchFamily="2" charset="0"/>
              </a:rPr>
              <a:t>La qualité des produits disponibles pour les tout-petits est très variable, et les parents ne disposent pas toujours de toute l’information nécessaire pour orienter leur choix. Ils font souvent face à des messages contradictoires concernant le rôle du numérique dans le développement de leur enfant. D’un côté, les experts recommandent d’éviter ou de limiter les écrans. De l’autre, les fabricants annoncent des tablettes électroniques et des consoles de jeux conçues pour les tout-petits (Baby </a:t>
            </a:r>
            <a:r>
              <a:rPr lang="fr-CA" sz="1800" b="0" i="0" u="none" strike="noStrike" baseline="0" dirty="0" err="1">
                <a:latin typeface="Raleway" pitchFamily="2" charset="0"/>
              </a:rPr>
              <a:t>EinsteinMC</a:t>
            </a:r>
            <a:r>
              <a:rPr lang="fr-CA" sz="1800" b="0" i="0" u="none" strike="noStrike" baseline="0" dirty="0">
                <a:latin typeface="Raleway" pitchFamily="2" charset="0"/>
              </a:rPr>
              <a:t>, </a:t>
            </a:r>
            <a:r>
              <a:rPr lang="fr-CA" sz="1800" b="0" i="0" u="none" strike="noStrike" baseline="0" dirty="0" err="1">
                <a:latin typeface="Raleway" pitchFamily="2" charset="0"/>
              </a:rPr>
              <a:t>LeapPadMC</a:t>
            </a:r>
            <a:r>
              <a:rPr lang="fr-CA" sz="1800" b="0" i="0" u="none" strike="noStrike" baseline="0" dirty="0">
                <a:latin typeface="Raleway" pitchFamily="2" charset="0"/>
              </a:rPr>
              <a:t>, etc.) en utilisant leur caractère éducatif comme argument de vente. Cette stratégie de marketing peut rendre difficile la prise de décision éclairée pour les parents qui veulent le mieux pour leur enfant</a:t>
            </a:r>
            <a:r>
              <a:rPr lang="fr-CA" sz="1800" b="0" i="0" u="none" strike="noStrike" baseline="0" dirty="0">
                <a:solidFill>
                  <a:srgbClr val="000000"/>
                </a:solidFill>
                <a:latin typeface="Raleway" pitchFamily="2" charset="0"/>
              </a:rPr>
              <a:t>. Les produits qui s’affichent comme étant éducatifs ne le sont pas nécessairement, car il n’existe pas de norme à ce sujet. </a:t>
            </a:r>
          </a:p>
          <a:p>
            <a:r>
              <a:rPr lang="fr-CA" sz="1800" b="0" i="0" u="none" strike="noStrike" baseline="0" dirty="0">
                <a:latin typeface="Raleway" pitchFamily="2" charset="0"/>
              </a:rPr>
              <a:t>Par exemple, dans certains de ces jeux, l’enfant peut appuyer sur un bouton pour entendre des sons, allumer des lumières, voir des animations. Or, les tout-petits sont particulièrement sensibles à ces stimuli qui les distraient de l’objectif d’apprentissage</a:t>
            </a:r>
            <a:r>
              <a:rPr lang="fr-CA" sz="1800" b="0" i="0" u="none" strike="noStrike" baseline="0" dirty="0">
                <a:solidFill>
                  <a:srgbClr val="000000"/>
                </a:solidFill>
                <a:latin typeface="Raleway" pitchFamily="2" charset="0"/>
              </a:rPr>
              <a:t>. Il en va de même pour d’autres types de contenus qui s’adressent spécifiquement aux enfants, que ce soit sur des chaînes spécialisées, des plateformes de vidéos comme YouTube ou des applications mobiles disponibles sur Google Play Store ou App Store, par exemple. Ces produits sont peu susceptibles de contribuer aux apprentissages des enfants de cet âge, particulièrement pour les moins de 2 ans, qui ne peuvent transposer dans la réalité ce qu’ils voient à l’écran. </a:t>
            </a:r>
            <a:endParaRPr lang="fr-CA" dirty="0"/>
          </a:p>
        </p:txBody>
      </p:sp>
      <p:sp>
        <p:nvSpPr>
          <p:cNvPr id="4" name="Espace réservé du numéro de diapositive 3"/>
          <p:cNvSpPr>
            <a:spLocks noGrp="1"/>
          </p:cNvSpPr>
          <p:nvPr>
            <p:ph type="sldNum" sz="quarter" idx="5"/>
          </p:nvPr>
        </p:nvSpPr>
        <p:spPr/>
        <p:txBody>
          <a:bodyPr/>
          <a:lstStyle/>
          <a:p>
            <a:fld id="{B7D31511-0B7E-4FD8-BC87-A17FF5EDAF5E}" type="slidenum">
              <a:rPr lang="fr-CA" smtClean="0"/>
              <a:t>54</a:t>
            </a:fld>
            <a:endParaRPr lang="fr-CA"/>
          </a:p>
        </p:txBody>
      </p:sp>
    </p:spTree>
    <p:extLst>
      <p:ext uri="{BB962C8B-B14F-4D97-AF65-F5344CB8AC3E}">
        <p14:creationId xmlns:p14="http://schemas.microsoft.com/office/powerpoint/2010/main" val="37862353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latin typeface="Raleway" pitchFamily="2" charset="0"/>
              </a:rPr>
              <a:t>La capacité des jeux vidéo à capter l’attention n’est pas due au hasard et ne dépend pas uniquement de la volonté. Elle est le fruit de stratégies précises mises en </a:t>
            </a:r>
            <a:r>
              <a:rPr lang="fr-CA" sz="1800" b="0" i="0" u="none" strike="noStrike" baseline="0" dirty="0" err="1">
                <a:latin typeface="Raleway" pitchFamily="2" charset="0"/>
              </a:rPr>
              <a:t>oeuvre</a:t>
            </a:r>
            <a:r>
              <a:rPr lang="fr-CA" sz="1800" b="0" i="0" u="none" strike="noStrike" baseline="0" dirty="0">
                <a:latin typeface="Raleway" pitchFamily="2" charset="0"/>
              </a:rPr>
              <a:t> par les concepteurs. Ces pratiques font partie du modèle économique des jeux vidéo gratuits, qui privilégie souvent les intérêts commerciaux au détriment de ceux des utilisateurs, dont les enfants</a:t>
            </a:r>
            <a:r>
              <a:rPr lang="fr-CA" sz="1800" b="1" i="0" u="none" strike="noStrike" baseline="0" dirty="0">
                <a:solidFill>
                  <a:srgbClr val="000000"/>
                </a:solidFill>
                <a:latin typeface="Raleway" pitchFamily="2" charset="0"/>
              </a:rPr>
              <a:t>. </a:t>
            </a:r>
            <a:r>
              <a:rPr lang="fr-CA" sz="1800" b="0" i="0" u="none" strike="noStrike" baseline="0" dirty="0">
                <a:solidFill>
                  <a:srgbClr val="000000"/>
                </a:solidFill>
                <a:latin typeface="Raleway" pitchFamily="2" charset="0"/>
              </a:rPr>
              <a:t>En effet, la conception de nombreux jeux vidéo et applications ludiques repose sur des stratégies dites « persuasives », qui visent à conditionner les comportements des joueurs et à retenir leur attention pour augmenter le temps de connexion au jeu et la fréquence d’utilisation. Ce type de stratégie est semblable à celles des jeux de hasard et d’argent, comme les appareils de loterie vidéo. </a:t>
            </a:r>
          </a:p>
          <a:p>
            <a:r>
              <a:rPr lang="fr-CA" sz="1800" b="0" i="0" u="none" strike="noStrike" baseline="0" dirty="0">
                <a:latin typeface="Raleway" pitchFamily="2" charset="0"/>
              </a:rPr>
              <a:t>De plus, le recours à des personnages connus et aimés des tout-petits ainsi qu’à des univers attrayants et amusants sécurise les enfants et les met en confiance. La volonté des concepteurs de retenir les enfants le plus longtemps possible par des pratiques d’apparences ludiques et inoffensives non adaptées à leur âge n’est pas sans risque pour leur cerveau en plein développement</a:t>
            </a:r>
            <a:r>
              <a:rPr lang="fr-CA" sz="1800" b="0" i="0" u="none" strike="noStrike" baseline="0" dirty="0">
                <a:solidFill>
                  <a:srgbClr val="000000"/>
                </a:solidFill>
                <a:latin typeface="Raleway" pitchFamily="2" charset="0"/>
              </a:rPr>
              <a:t>. </a:t>
            </a:r>
            <a:endParaRPr lang="fr-CA" dirty="0"/>
          </a:p>
        </p:txBody>
      </p:sp>
      <p:sp>
        <p:nvSpPr>
          <p:cNvPr id="4" name="Espace réservé du numéro de diapositive 3"/>
          <p:cNvSpPr>
            <a:spLocks noGrp="1"/>
          </p:cNvSpPr>
          <p:nvPr>
            <p:ph type="sldNum" sz="quarter" idx="5"/>
          </p:nvPr>
        </p:nvSpPr>
        <p:spPr/>
        <p:txBody>
          <a:bodyPr/>
          <a:lstStyle/>
          <a:p>
            <a:fld id="{B7D31511-0B7E-4FD8-BC87-A17FF5EDAF5E}" type="slidenum">
              <a:rPr lang="fr-CA" smtClean="0"/>
              <a:t>55</a:t>
            </a:fld>
            <a:endParaRPr lang="fr-CA"/>
          </a:p>
        </p:txBody>
      </p:sp>
    </p:spTree>
    <p:extLst>
      <p:ext uri="{BB962C8B-B14F-4D97-AF65-F5344CB8AC3E}">
        <p14:creationId xmlns:p14="http://schemas.microsoft.com/office/powerpoint/2010/main" val="15890935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B7D31511-0B7E-4FD8-BC87-A17FF5EDAF5E}" type="slidenum">
              <a:rPr lang="fr-CA" smtClean="0"/>
              <a:t>57</a:t>
            </a:fld>
            <a:endParaRPr lang="fr-CA"/>
          </a:p>
        </p:txBody>
      </p:sp>
    </p:spTree>
    <p:extLst>
      <p:ext uri="{BB962C8B-B14F-4D97-AF65-F5344CB8AC3E}">
        <p14:creationId xmlns:p14="http://schemas.microsoft.com/office/powerpoint/2010/main" val="16122729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B7D31511-0B7E-4FD8-BC87-A17FF5EDAF5E}" type="slidenum">
              <a:rPr lang="fr-CA" smtClean="0"/>
              <a:t>61</a:t>
            </a:fld>
            <a:endParaRPr lang="fr-CA"/>
          </a:p>
        </p:txBody>
      </p:sp>
    </p:spTree>
    <p:extLst>
      <p:ext uri="{BB962C8B-B14F-4D97-AF65-F5344CB8AC3E}">
        <p14:creationId xmlns:p14="http://schemas.microsoft.com/office/powerpoint/2010/main" val="35898035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B7D31511-0B7E-4FD8-BC87-A17FF5EDAF5E}" type="slidenum">
              <a:rPr lang="fr-CA" smtClean="0"/>
              <a:t>62</a:t>
            </a:fld>
            <a:endParaRPr lang="fr-CA"/>
          </a:p>
        </p:txBody>
      </p:sp>
    </p:spTree>
    <p:extLst>
      <p:ext uri="{BB962C8B-B14F-4D97-AF65-F5344CB8AC3E}">
        <p14:creationId xmlns:p14="http://schemas.microsoft.com/office/powerpoint/2010/main" val="12311950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B7D31511-0B7E-4FD8-BC87-A17FF5EDAF5E}" type="slidenum">
              <a:rPr lang="fr-CA" smtClean="0"/>
              <a:t>63</a:t>
            </a:fld>
            <a:endParaRPr lang="fr-CA"/>
          </a:p>
        </p:txBody>
      </p:sp>
    </p:spTree>
    <p:extLst>
      <p:ext uri="{BB962C8B-B14F-4D97-AF65-F5344CB8AC3E}">
        <p14:creationId xmlns:p14="http://schemas.microsoft.com/office/powerpoint/2010/main" val="36484535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b="0" i="0" u="none" strike="noStrike" baseline="0" dirty="0">
                <a:latin typeface="Raleway" pitchFamily="2" charset="0"/>
              </a:rPr>
              <a:t>Pour susciter le dialogue, les connaissances scientifiques sur l’exposition aux écrans doivent être partagées avec les personnes qui s’impliquent auprès des familles, que ce soit en services de garde éducatifs, à la maternelle, dans le réseau de la santé et des services sociaux et les milieux communautaires. Différentes actions peuvent être déployées pour les sensibiliser, les informer et les soutenir dans leur rôle auprès des tout-petits en lien avec les écrans. </a:t>
            </a:r>
            <a:endParaRPr lang="fr-CA" dirty="0"/>
          </a:p>
        </p:txBody>
      </p:sp>
      <p:sp>
        <p:nvSpPr>
          <p:cNvPr id="4" name="Slide Number Placeholder 3"/>
          <p:cNvSpPr>
            <a:spLocks noGrp="1"/>
          </p:cNvSpPr>
          <p:nvPr>
            <p:ph type="sldNum" sz="quarter" idx="5"/>
          </p:nvPr>
        </p:nvSpPr>
        <p:spPr/>
        <p:txBody>
          <a:bodyPr/>
          <a:lstStyle/>
          <a:p>
            <a:fld id="{B7D31511-0B7E-4FD8-BC87-A17FF5EDAF5E}" type="slidenum">
              <a:rPr lang="fr-CA" smtClean="0"/>
              <a:t>64</a:t>
            </a:fld>
            <a:endParaRPr lang="fr-CA"/>
          </a:p>
        </p:txBody>
      </p:sp>
    </p:spTree>
    <p:extLst>
      <p:ext uri="{BB962C8B-B14F-4D97-AF65-F5344CB8AC3E}">
        <p14:creationId xmlns:p14="http://schemas.microsoft.com/office/powerpoint/2010/main" val="15784572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b="0" i="0" u="none" strike="noStrike" baseline="0" dirty="0">
                <a:latin typeface="Raleway" pitchFamily="2" charset="0"/>
              </a:rPr>
              <a:t>Dans le cadre d’une étude américaine, des infirmières ont profité de visites à domicile pour discuter des écrans avec les parents. Les interventions ont eu lieu alors que les enfants étaient âgés de 3 mois à 2 ans. Les résultats indiquent que les parents qui ont bénéficié des informations sur les écrans exposaient leurs enfants plus tardivement aux écrans en comparaison avec le groupe qui n’avait pas reçu les informations. De plus, lorsque les parents exposaient leur tout-petit aux écrans, ils le faisaient pour une plus courte durée.</a:t>
            </a:r>
            <a:r>
              <a:rPr lang="fr-CA" sz="1800" b="0" i="0" u="none" strike="noStrike" baseline="0" dirty="0">
                <a:solidFill>
                  <a:srgbClr val="000000"/>
                </a:solidFill>
                <a:latin typeface="Raleway" pitchFamily="2" charset="0"/>
              </a:rPr>
              <a:t> </a:t>
            </a:r>
            <a:endParaRPr lang="fr-CA" dirty="0"/>
          </a:p>
        </p:txBody>
      </p:sp>
      <p:sp>
        <p:nvSpPr>
          <p:cNvPr id="4" name="Slide Number Placeholder 3"/>
          <p:cNvSpPr>
            <a:spLocks noGrp="1"/>
          </p:cNvSpPr>
          <p:nvPr>
            <p:ph type="sldNum" sz="quarter" idx="5"/>
          </p:nvPr>
        </p:nvSpPr>
        <p:spPr/>
        <p:txBody>
          <a:bodyPr/>
          <a:lstStyle/>
          <a:p>
            <a:fld id="{B7D31511-0B7E-4FD8-BC87-A17FF5EDAF5E}" type="slidenum">
              <a:rPr lang="fr-CA" smtClean="0"/>
              <a:t>65</a:t>
            </a:fld>
            <a:endParaRPr lang="fr-CA"/>
          </a:p>
        </p:txBody>
      </p:sp>
    </p:spTree>
    <p:extLst>
      <p:ext uri="{BB962C8B-B14F-4D97-AF65-F5344CB8AC3E}">
        <p14:creationId xmlns:p14="http://schemas.microsoft.com/office/powerpoint/2010/main" val="27216202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fr-CA" sz="1800" b="0" i="0" u="none" strike="noStrike" baseline="0" dirty="0">
                <a:latin typeface="Raleway" pitchFamily="2" charset="0"/>
              </a:rPr>
              <a:t>En 2021, l’Australie a adopté une loi (« </a:t>
            </a:r>
            <a:r>
              <a:rPr lang="fr-CA" sz="1800" b="0" i="1" u="none" strike="noStrike" baseline="0" dirty="0">
                <a:latin typeface="Raleway" pitchFamily="2" charset="0"/>
              </a:rPr>
              <a:t>Online </a:t>
            </a:r>
            <a:r>
              <a:rPr lang="fr-CA" sz="1800" b="0" i="1" u="none" strike="noStrike" baseline="0" dirty="0" err="1">
                <a:latin typeface="Raleway" pitchFamily="2" charset="0"/>
              </a:rPr>
              <a:t>Safety</a:t>
            </a:r>
            <a:r>
              <a:rPr lang="fr-CA" sz="1800" b="0" i="1" u="none" strike="noStrike" baseline="0" dirty="0">
                <a:latin typeface="Raleway" pitchFamily="2" charset="0"/>
              </a:rPr>
              <a:t> </a:t>
            </a:r>
            <a:r>
              <a:rPr lang="fr-CA" sz="1800" b="0" i="1" u="none" strike="noStrike" baseline="0" dirty="0" err="1">
                <a:latin typeface="Raleway" pitchFamily="2" charset="0"/>
              </a:rPr>
              <a:t>Act</a:t>
            </a:r>
            <a:r>
              <a:rPr lang="fr-CA" sz="1800" b="0" i="1" u="none" strike="noStrike" baseline="0" dirty="0">
                <a:latin typeface="Raleway" pitchFamily="2" charset="0"/>
              </a:rPr>
              <a:t> 2021 </a:t>
            </a:r>
            <a:r>
              <a:rPr lang="fr-CA" sz="1800" b="0" i="0" u="none" strike="noStrike" baseline="0" dirty="0">
                <a:latin typeface="Raleway" pitchFamily="2" charset="0"/>
              </a:rPr>
              <a:t>») qui a mené à la création d’une agence indépendante vouée à la protection des citoyens dans l’environnement numérique, en portant une attention particulière aux besoins des enfants. Elle développe présentement un </a:t>
            </a:r>
            <a:r>
              <a:rPr lang="fr-CA" sz="1800" b="1" i="0" u="sng" strike="noStrike" baseline="0" dirty="0">
                <a:latin typeface="Raleway" pitchFamily="2" charset="0"/>
              </a:rPr>
              <a:t>cadre réglementaire </a:t>
            </a:r>
            <a:r>
              <a:rPr lang="fr-CA" sz="1800" b="0" i="0" u="none" strike="noStrike" baseline="0" dirty="0">
                <a:latin typeface="Raleway" pitchFamily="2" charset="0"/>
              </a:rPr>
              <a:t>qui permettra de mieux baliser les pratiques des entreprises numériques et ainsi mieux protéger les enfants. </a:t>
            </a:r>
          </a:p>
          <a:p>
            <a:pPr marL="285750" indent="-285750">
              <a:buFont typeface="Arial" panose="020B0604020202020204" pitchFamily="34" charset="0"/>
              <a:buChar char="•"/>
            </a:pPr>
            <a:r>
              <a:rPr lang="fr-CA" sz="1800" b="0" i="0" u="none" strike="noStrike" baseline="0" dirty="0">
                <a:latin typeface="Raleway" pitchFamily="2" charset="0"/>
              </a:rPr>
              <a:t>En Australie, l’évaluation des jeux et des applications destinés aux enfants est confiée à un organisme indépendant. La </a:t>
            </a:r>
            <a:r>
              <a:rPr lang="fr-CA" sz="1800" b="1" i="0" u="sng" strike="noStrike" baseline="0" dirty="0">
                <a:latin typeface="Raleway" pitchFamily="2" charset="0"/>
              </a:rPr>
              <a:t>classification </a:t>
            </a:r>
            <a:r>
              <a:rPr lang="fr-CA" sz="1800" b="0" i="0" u="none" strike="noStrike" baseline="0" dirty="0">
                <a:latin typeface="Raleway" pitchFamily="2" charset="0"/>
              </a:rPr>
              <a:t>est réalisée par des experts du développement des enfants et est disponible en ligne, ce qui permet aux parents de faire des choix éclairés</a:t>
            </a:r>
            <a:r>
              <a:rPr lang="fr-CA" sz="1800" b="0" i="0" u="none" strike="noStrike" baseline="0" dirty="0">
                <a:solidFill>
                  <a:srgbClr val="000000"/>
                </a:solidFill>
                <a:latin typeface="Raleway" pitchFamily="2" charset="0"/>
              </a:rPr>
              <a:t>. La présence de stratégies empruntées aux jeux de hasard et d’argent dans les jeux et les applications fait partie des critères d’évaluation. </a:t>
            </a:r>
          </a:p>
          <a:p>
            <a:pPr marL="285750" indent="-285750">
              <a:buFont typeface="Arial" panose="020B0604020202020204" pitchFamily="34" charset="0"/>
              <a:buChar char="•"/>
            </a:pPr>
            <a:r>
              <a:rPr lang="fr-CA" sz="1800" b="0" i="0" u="none" strike="noStrike" baseline="0" dirty="0">
                <a:latin typeface="Raleway" pitchFamily="2" charset="0"/>
              </a:rPr>
              <a:t>Depuis 2018, la Belgique interdit la présence des coffres à butin dans les jeux et les applications. Ces « coffres surprises » sont distribués au compte-gouttes dans les jeux, au fur et à mesure de la progression du joueur. Les joueurs impatients peuvent acheter les coffres avec l’argent virtuel du jeu. Pour la commission belge des jeux de hasard, ces coffres étaient considérés comme des jeux de hasard et ne respectaient pas la loi</a:t>
            </a:r>
            <a:r>
              <a:rPr lang="fr-CA" sz="1800" b="0" i="0" u="none" strike="noStrike" baseline="0" dirty="0">
                <a:solidFill>
                  <a:srgbClr val="000000"/>
                </a:solidFill>
                <a:latin typeface="Raleway" pitchFamily="2" charset="0"/>
              </a:rPr>
              <a:t>. </a:t>
            </a:r>
          </a:p>
          <a:p>
            <a:pPr marL="285750" indent="-285750">
              <a:buFont typeface="Arial" panose="020B0604020202020204" pitchFamily="34" charset="0"/>
              <a:buChar char="•"/>
            </a:pPr>
            <a:r>
              <a:rPr lang="fr-CA" sz="1800" b="0" i="0" u="none" strike="noStrike" baseline="0" dirty="0">
                <a:latin typeface="Raleway" pitchFamily="2" charset="0"/>
              </a:rPr>
              <a:t>En Grande-Bretagne, l’initiative </a:t>
            </a:r>
            <a:r>
              <a:rPr lang="fr-CA" sz="1800" b="1" i="0" u="sng" strike="noStrike" baseline="0" dirty="0">
                <a:latin typeface="Raleway" pitchFamily="2" charset="0"/>
              </a:rPr>
              <a:t>Child </a:t>
            </a:r>
            <a:r>
              <a:rPr lang="fr-CA" sz="1800" b="1" i="0" u="sng" strike="noStrike" baseline="0" dirty="0" err="1">
                <a:latin typeface="Raleway" pitchFamily="2" charset="0"/>
              </a:rPr>
              <a:t>rights</a:t>
            </a:r>
            <a:r>
              <a:rPr lang="fr-CA" sz="1800" b="1" i="0" u="sng" strike="noStrike" baseline="0" dirty="0">
                <a:latin typeface="Raleway" pitchFamily="2" charset="0"/>
              </a:rPr>
              <a:t> by Design </a:t>
            </a:r>
            <a:r>
              <a:rPr lang="fr-CA" sz="1800" b="0" i="0" u="none" strike="noStrike" baseline="0" dirty="0">
                <a:latin typeface="Raleway" pitchFamily="2" charset="0"/>
              </a:rPr>
              <a:t>propose d’intégrer les besoins et les droits des enfants au </a:t>
            </a:r>
            <a:r>
              <a:rPr lang="fr-CA" sz="1800" b="0" i="0" u="none" strike="noStrike" baseline="0" dirty="0" err="1">
                <a:latin typeface="Raleway" pitchFamily="2" charset="0"/>
              </a:rPr>
              <a:t>coeur</a:t>
            </a:r>
            <a:r>
              <a:rPr lang="fr-CA" sz="1800" b="0" i="0" u="none" strike="noStrike" baseline="0" dirty="0">
                <a:latin typeface="Raleway" pitchFamily="2" charset="0"/>
              </a:rPr>
              <a:t> de la conception et du développement des produits numériques. Pour ce faire, elle propose 11 principes (ex. : équité, inclusion, responsabilité, bien-être) à respecter par les entreprises numériques. De nombreux outils sont également disponibles pour guider l’industrie dans ces nouvelles pratiques</a:t>
            </a:r>
            <a:r>
              <a:rPr lang="fr-CA" sz="1800" b="0" i="0" u="none" strike="noStrike" baseline="0" dirty="0">
                <a:solidFill>
                  <a:srgbClr val="000000"/>
                </a:solidFill>
                <a:latin typeface="Raleway" pitchFamily="2" charset="0"/>
              </a:rPr>
              <a:t>. </a:t>
            </a:r>
            <a:endParaRPr lang="fr-CA" dirty="0"/>
          </a:p>
        </p:txBody>
      </p:sp>
      <p:sp>
        <p:nvSpPr>
          <p:cNvPr id="4" name="Slide Number Placeholder 3"/>
          <p:cNvSpPr>
            <a:spLocks noGrp="1"/>
          </p:cNvSpPr>
          <p:nvPr>
            <p:ph type="sldNum" sz="quarter" idx="5"/>
          </p:nvPr>
        </p:nvSpPr>
        <p:spPr/>
        <p:txBody>
          <a:bodyPr/>
          <a:lstStyle/>
          <a:p>
            <a:fld id="{B7D31511-0B7E-4FD8-BC87-A17FF5EDAF5E}" type="slidenum">
              <a:rPr lang="fr-CA" smtClean="0"/>
              <a:t>66</a:t>
            </a:fld>
            <a:endParaRPr lang="fr-CA"/>
          </a:p>
        </p:txBody>
      </p:sp>
    </p:spTree>
    <p:extLst>
      <p:ext uri="{BB962C8B-B14F-4D97-AF65-F5344CB8AC3E}">
        <p14:creationId xmlns:p14="http://schemas.microsoft.com/office/powerpoint/2010/main" val="3536428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b="0" i="0" u="none" strike="noStrike" baseline="0" dirty="0">
                <a:latin typeface="Raleway" pitchFamily="2" charset="0"/>
              </a:rPr>
              <a:t>L’importance des cinq premières années de vie sur le développement du tout-petit, de même que l’influence de l’environnement dans lequel il grandit ne sont plus à démontrer</a:t>
            </a:r>
            <a:r>
              <a:rPr lang="fr-CA" sz="1800" b="0" i="0" u="none" strike="noStrike" baseline="0" dirty="0">
                <a:solidFill>
                  <a:srgbClr val="000000"/>
                </a:solidFill>
                <a:latin typeface="Raleway" pitchFamily="2" charset="0"/>
              </a:rPr>
              <a:t>. </a:t>
            </a:r>
          </a:p>
          <a:p>
            <a:pPr algn="l"/>
            <a:endParaRPr lang="fr-CA" sz="1800" b="0" i="0" u="none" strike="noStrike" baseline="0" dirty="0">
              <a:solidFill>
                <a:srgbClr val="000000"/>
              </a:solidFill>
              <a:latin typeface="Raleway" pitchFamily="2" charset="0"/>
            </a:endParaRPr>
          </a:p>
          <a:p>
            <a:r>
              <a:rPr lang="fr-CA" sz="1800" b="0" i="0" u="none" strike="noStrike" baseline="0" dirty="0">
                <a:latin typeface="Raleway" pitchFamily="2" charset="0"/>
              </a:rPr>
              <a:t>Le cerveau a la capacité de modifier son fonctionnement et sa structure selon l’environnement et les expériences vécues. C’est ce qu’on appelle la plasticité du cerveau, ou neuroplasticité. Chez les enfants de 0 à 5 ans, cette faculté est à son maximum. Le cerveau se développe alors extrêmement rapidement avec plus d’un million de nouvelles connexions entre les neurones chaque seconde</a:t>
            </a:r>
            <a:r>
              <a:rPr lang="fr-CA" sz="1800" b="0" i="0" u="none" strike="noStrike" baseline="0" dirty="0">
                <a:solidFill>
                  <a:srgbClr val="000000"/>
                </a:solidFill>
                <a:latin typeface="Raleway" pitchFamily="2" charset="0"/>
              </a:rPr>
              <a:t>. De plus, le cerveau est alors beaucoup plus réceptif aux stimulations. C’est un moment charnière au cours duquel les enfants construisent les fondations pour leurs futurs apprentissages. Leur capacité à apprendre est influencée par les expériences qu’ils vivent durant cette période. </a:t>
            </a:r>
            <a:endParaRPr lang="fr-CA" dirty="0"/>
          </a:p>
        </p:txBody>
      </p:sp>
      <p:sp>
        <p:nvSpPr>
          <p:cNvPr id="4" name="Slide Number Placeholder 3"/>
          <p:cNvSpPr>
            <a:spLocks noGrp="1"/>
          </p:cNvSpPr>
          <p:nvPr>
            <p:ph type="sldNum" sz="quarter" idx="5"/>
          </p:nvPr>
        </p:nvSpPr>
        <p:spPr/>
        <p:txBody>
          <a:bodyPr/>
          <a:lstStyle/>
          <a:p>
            <a:fld id="{1A0A528F-A07C-449A-A7C5-E3F0C9A042AD}" type="slidenum">
              <a:rPr lang="fr-CA" smtClean="0"/>
              <a:t>6</a:t>
            </a:fld>
            <a:endParaRPr lang="fr-CA"/>
          </a:p>
        </p:txBody>
      </p:sp>
    </p:spTree>
    <p:extLst>
      <p:ext uri="{BB962C8B-B14F-4D97-AF65-F5344CB8AC3E}">
        <p14:creationId xmlns:p14="http://schemas.microsoft.com/office/powerpoint/2010/main" val="22649543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B7D31511-0B7E-4FD8-BC87-A17FF5EDAF5E}" type="slidenum">
              <a:rPr lang="fr-CA" smtClean="0"/>
              <a:t>67</a:t>
            </a:fld>
            <a:endParaRPr lang="fr-CA"/>
          </a:p>
        </p:txBody>
      </p:sp>
    </p:spTree>
    <p:extLst>
      <p:ext uri="{BB962C8B-B14F-4D97-AF65-F5344CB8AC3E}">
        <p14:creationId xmlns:p14="http://schemas.microsoft.com/office/powerpoint/2010/main" val="36989963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b="0" i="0" u="none" strike="noStrike" baseline="0" dirty="0">
                <a:latin typeface="Raleway" pitchFamily="2" charset="0"/>
              </a:rPr>
              <a:t>Encourager l’activité physique en nature dans les services de garde éducatifs à l’enfance et à la maternelle. </a:t>
            </a:r>
          </a:p>
          <a:p>
            <a:pPr lvl="1"/>
            <a:r>
              <a:rPr lang="fr-CA" sz="1800" b="0" i="0" u="none" strike="noStrike" baseline="0" dirty="0">
                <a:latin typeface="Raleway" pitchFamily="2" charset="0"/>
              </a:rPr>
              <a:t>Au Québec, de plus en plus de milieux éducatifs à la petite enfance ont adopté l’éducation en nature et en interaction avec celle-ci. Inspirée du modèle des « </a:t>
            </a:r>
            <a:r>
              <a:rPr lang="fr-CA" sz="1800" b="0" i="1" u="none" strike="noStrike" baseline="0" dirty="0" err="1">
                <a:latin typeface="Raleway" pitchFamily="2" charset="0"/>
              </a:rPr>
              <a:t>forest</a:t>
            </a:r>
            <a:r>
              <a:rPr lang="fr-CA" sz="1800" b="0" i="1" u="none" strike="noStrike" baseline="0" dirty="0">
                <a:latin typeface="Raleway" pitchFamily="2" charset="0"/>
              </a:rPr>
              <a:t> </a:t>
            </a:r>
            <a:r>
              <a:rPr lang="fr-CA" sz="1800" b="0" i="1" u="none" strike="noStrike" baseline="0" dirty="0" err="1">
                <a:latin typeface="Raleway" pitchFamily="2" charset="0"/>
              </a:rPr>
              <a:t>schools</a:t>
            </a:r>
            <a:r>
              <a:rPr lang="fr-CA" sz="1800" b="0" i="1" u="none" strike="noStrike" baseline="0" dirty="0">
                <a:latin typeface="Raleway" pitchFamily="2" charset="0"/>
              </a:rPr>
              <a:t> </a:t>
            </a:r>
            <a:r>
              <a:rPr lang="fr-CA" sz="1800" b="0" i="0" u="none" strike="noStrike" baseline="0" dirty="0">
                <a:latin typeface="Raleway" pitchFamily="2" charset="0"/>
              </a:rPr>
              <a:t>» déployé dans les pays scandinaves, cette approche encourage le jeu libre en interaction avec la nature. L’Association québécoise des centres de la petite enfance a lancé le programme </a:t>
            </a:r>
            <a:r>
              <a:rPr lang="fr-CA" sz="1800" b="1" i="0" u="sng" strike="noStrike" baseline="0" dirty="0">
                <a:latin typeface="Raleway" pitchFamily="2" charset="0"/>
              </a:rPr>
              <a:t>Alex</a:t>
            </a:r>
            <a:r>
              <a:rPr lang="fr-CA" sz="1800" b="0" i="0" u="none" strike="noStrike" baseline="0" dirty="0">
                <a:latin typeface="Raleway" pitchFamily="2" charset="0"/>
              </a:rPr>
              <a:t>, qui offre des outils pour l’implantation de ce type de pédagogie. La COOP Enfant Nature propose, quant à elle, des </a:t>
            </a:r>
            <a:r>
              <a:rPr lang="fr-CA" sz="1800" b="1" i="0" u="sng" strike="noStrike" baseline="0" dirty="0">
                <a:latin typeface="Raleway" pitchFamily="2" charset="0"/>
              </a:rPr>
              <a:t>formations </a:t>
            </a:r>
            <a:r>
              <a:rPr lang="fr-CA" sz="1800" b="0" i="0" u="none" strike="noStrike" baseline="0" dirty="0">
                <a:latin typeface="Raleway" pitchFamily="2" charset="0"/>
              </a:rPr>
              <a:t>pour le personnel </a:t>
            </a:r>
            <a:r>
              <a:rPr lang="fr-CA" sz="1800" b="0" i="0" u="none" strike="noStrike" baseline="0" dirty="0" err="1">
                <a:latin typeface="Raleway" pitchFamily="2" charset="0"/>
              </a:rPr>
              <a:t>oeuvrant</a:t>
            </a:r>
            <a:r>
              <a:rPr lang="fr-CA" sz="1800" b="0" i="0" u="none" strike="noStrike" baseline="0" dirty="0">
                <a:latin typeface="Raleway" pitchFamily="2" charset="0"/>
              </a:rPr>
              <a:t> en petite enfance et au préscolaire. L’évaluation de cette approche est positive et favorise les apprentissages et le développement</a:t>
            </a:r>
            <a:r>
              <a:rPr lang="fr-CA" sz="1800" b="0" i="0" u="none" strike="noStrike" baseline="0" dirty="0">
                <a:solidFill>
                  <a:srgbClr val="000000"/>
                </a:solidFill>
                <a:latin typeface="Raleway" pitchFamily="2" charset="0"/>
              </a:rPr>
              <a:t>. </a:t>
            </a:r>
          </a:p>
          <a:p>
            <a:r>
              <a:rPr lang="fr-CA" sz="1800" b="0" i="0" u="none" strike="noStrike" baseline="0" dirty="0">
                <a:latin typeface="Raleway" pitchFamily="2" charset="0"/>
              </a:rPr>
              <a:t>Encourager les actions reconnues efficaces du référent </a:t>
            </a:r>
            <a:r>
              <a:rPr lang="fr-CA" sz="1800" b="1" i="0" u="sng" strike="noStrike" baseline="0" dirty="0">
                <a:latin typeface="Raleway" pitchFamily="2" charset="0"/>
              </a:rPr>
              <a:t>ÉKIP</a:t>
            </a:r>
            <a:r>
              <a:rPr lang="fr-CA" sz="1800" b="0" i="0" u="none" strike="noStrike" baseline="0" dirty="0">
                <a:latin typeface="Raleway" pitchFamily="2" charset="0"/>
              </a:rPr>
              <a:t>, établi conjointement par le réseau de la santé et des services sociaux et celui de l’éducation. </a:t>
            </a:r>
          </a:p>
          <a:p>
            <a:pPr lvl="1"/>
            <a:r>
              <a:rPr lang="fr-CA" sz="1800" b="0" i="0" u="none" strike="noStrike" baseline="0" dirty="0">
                <a:latin typeface="Raleway" pitchFamily="2" charset="0"/>
              </a:rPr>
              <a:t>Cette initiative vise la mise en </a:t>
            </a:r>
            <a:r>
              <a:rPr lang="fr-CA" sz="1800" b="0" i="0" u="none" strike="noStrike" baseline="0" dirty="0" err="1">
                <a:latin typeface="Raleway" pitchFamily="2" charset="0"/>
              </a:rPr>
              <a:t>oeuvre</a:t>
            </a:r>
            <a:r>
              <a:rPr lang="fr-CA" sz="1800" b="0" i="0" u="none" strike="noStrike" baseline="0" dirty="0">
                <a:latin typeface="Raleway" pitchFamily="2" charset="0"/>
              </a:rPr>
              <a:t> d’actions en promotion et en prévention de la santé en milieu scolaire par le développement de compétences personnelles et sociales. On y fait notamment la promotion de saines habitudes de vie, dont l’activité physique</a:t>
            </a:r>
            <a:r>
              <a:rPr lang="fr-CA" sz="1800" b="0" i="0" u="none" strike="noStrike" baseline="0" dirty="0">
                <a:solidFill>
                  <a:srgbClr val="000000"/>
                </a:solidFill>
                <a:latin typeface="Raleway" pitchFamily="2" charset="0"/>
              </a:rPr>
              <a:t>. </a:t>
            </a:r>
            <a:r>
              <a:rPr lang="fr-CA" sz="1800" b="0" i="0" u="none" strike="noStrike" baseline="0" dirty="0">
                <a:latin typeface="Raleway" pitchFamily="2" charset="0"/>
              </a:rPr>
              <a:t> </a:t>
            </a:r>
            <a:endParaRPr lang="fr-CA" sz="1800" b="0" i="0" u="none" strike="noStrike" baseline="0" dirty="0">
              <a:solidFill>
                <a:srgbClr val="000000"/>
              </a:solidFill>
              <a:latin typeface="Raleway" pitchFamily="2" charset="0"/>
            </a:endParaRPr>
          </a:p>
          <a:p>
            <a:r>
              <a:rPr lang="fr-CA" sz="1800" b="0" i="0" u="none" strike="noStrike" baseline="0" dirty="0">
                <a:latin typeface="Raleway" pitchFamily="2" charset="0"/>
              </a:rPr>
              <a:t>Favoriser l’accès aux infrastructures municipales (parcs, piscines, etc.) et aux activités de loisir pour les tout-petits et leur famille</a:t>
            </a:r>
            <a:r>
              <a:rPr lang="fr-CA" sz="1800" b="0" i="0" u="none" strike="noStrike" baseline="0" dirty="0">
                <a:solidFill>
                  <a:srgbClr val="000000"/>
                </a:solidFill>
                <a:latin typeface="Raleway" pitchFamily="2" charset="0"/>
              </a:rPr>
              <a:t>. Les espaces publics peuvent également être repensés pour favoriser le jeu libre grâce à des interventions à faibles coûts, comme le marquage au sol, par exemple. </a:t>
            </a:r>
          </a:p>
          <a:p>
            <a:pPr lvl="1"/>
            <a:r>
              <a:rPr lang="fr-CA" sz="1800" b="0" i="0" u="none" strike="noStrike" baseline="0" dirty="0">
                <a:latin typeface="Raleway" pitchFamily="2" charset="0"/>
              </a:rPr>
              <a:t>Une étude australienne s’est intéressée à la présence d’</a:t>
            </a:r>
            <a:r>
              <a:rPr lang="fr-CA" sz="1800" b="1" i="0" u="none" strike="noStrike" baseline="0" dirty="0">
                <a:latin typeface="Raleway" pitchFamily="2" charset="0"/>
              </a:rPr>
              <a:t>espaces verts </a:t>
            </a:r>
            <a:r>
              <a:rPr lang="fr-CA" sz="1800" b="0" i="0" u="none" strike="noStrike" baseline="0" dirty="0">
                <a:latin typeface="Raleway" pitchFamily="2" charset="0"/>
              </a:rPr>
              <a:t>dans les quartiers et à leur influence sur le niveau d’activité physique et sur le temps d’écran chez des enfants de 4 ans, jusqu’à ce qu’ils atteignent l’âge de 13 ans. Les résultats suggèrent qu’une augmentation de 10 % d’espaces verts dans le quartier favorise les comportements actifs et diminue le temps d’écran chez les garçons</a:t>
            </a:r>
            <a:r>
              <a:rPr lang="fr-CA" sz="1800" b="0" i="0" u="none" strike="noStrike" baseline="0" dirty="0">
                <a:solidFill>
                  <a:srgbClr val="000000"/>
                </a:solidFill>
                <a:latin typeface="Raleway" pitchFamily="2" charset="0"/>
              </a:rPr>
              <a:t>. </a:t>
            </a:r>
          </a:p>
          <a:p>
            <a:pPr algn="l"/>
            <a:r>
              <a:rPr lang="fr-CA" sz="1800" b="0" i="0" u="none" strike="noStrike" baseline="0" dirty="0">
                <a:latin typeface="Raleway" pitchFamily="2" charset="0"/>
              </a:rPr>
              <a:t>Agir sur les </a:t>
            </a:r>
            <a:r>
              <a:rPr lang="fr-CA" sz="1800" b="1" i="0" u="none" strike="noStrike" baseline="0" dirty="0">
                <a:latin typeface="Raleway" pitchFamily="2" charset="0"/>
              </a:rPr>
              <a:t>normes sociales </a:t>
            </a:r>
            <a:r>
              <a:rPr lang="fr-CA" sz="1800" b="0" i="0" u="none" strike="noStrike" baseline="0" dirty="0">
                <a:latin typeface="Raleway" pitchFamily="2" charset="0"/>
              </a:rPr>
              <a:t>avec des campagnes sociétales, par exemple, afin de mettre de l’avant le rôle de modèle que les adultes peuvent jouer ainsi que les répercussions de l’omniprésence des écrans. </a:t>
            </a:r>
            <a:endParaRPr lang="fr-CA" dirty="0"/>
          </a:p>
        </p:txBody>
      </p:sp>
      <p:sp>
        <p:nvSpPr>
          <p:cNvPr id="4" name="Slide Number Placeholder 3"/>
          <p:cNvSpPr>
            <a:spLocks noGrp="1"/>
          </p:cNvSpPr>
          <p:nvPr>
            <p:ph type="sldNum" sz="quarter" idx="5"/>
          </p:nvPr>
        </p:nvSpPr>
        <p:spPr/>
        <p:txBody>
          <a:bodyPr/>
          <a:lstStyle/>
          <a:p>
            <a:fld id="{B7D31511-0B7E-4FD8-BC87-A17FF5EDAF5E}" type="slidenum">
              <a:rPr lang="fr-CA" smtClean="0"/>
              <a:t>68</a:t>
            </a:fld>
            <a:endParaRPr lang="fr-CA"/>
          </a:p>
        </p:txBody>
      </p:sp>
    </p:spTree>
    <p:extLst>
      <p:ext uri="{BB962C8B-B14F-4D97-AF65-F5344CB8AC3E}">
        <p14:creationId xmlns:p14="http://schemas.microsoft.com/office/powerpoint/2010/main" val="2416314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B7D31511-0B7E-4FD8-BC87-A17FF5EDAF5E}" type="slidenum">
              <a:rPr lang="fr-CA" smtClean="0"/>
              <a:t>69</a:t>
            </a:fld>
            <a:endParaRPr lang="fr-CA"/>
          </a:p>
        </p:txBody>
      </p:sp>
    </p:spTree>
    <p:extLst>
      <p:ext uri="{BB962C8B-B14F-4D97-AF65-F5344CB8AC3E}">
        <p14:creationId xmlns:p14="http://schemas.microsoft.com/office/powerpoint/2010/main" val="30441685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b="0" i="0" u="none" strike="noStrike" baseline="0" dirty="0">
                <a:solidFill>
                  <a:srgbClr val="000000"/>
                </a:solidFill>
                <a:latin typeface="Raleway" pitchFamily="2" charset="0"/>
              </a:rPr>
              <a:t>La présence des écrans dans la vie des tout-petits est une préoccupation grandissante, tant chez les parents que chez les personnes qui prennent soin des enfants au quotidien, dans les services de garde éducatifs et à la maternelle. Les décideurs aussi s’en inquiètent, non seulement au Québec, mais partout dans le monde. </a:t>
            </a:r>
          </a:p>
          <a:p>
            <a:r>
              <a:rPr lang="fr-CA" sz="1800" b="0" i="0" u="none" strike="noStrike" baseline="0" dirty="0">
                <a:solidFill>
                  <a:srgbClr val="000000"/>
                </a:solidFill>
                <a:latin typeface="Raleway" pitchFamily="2" charset="0"/>
              </a:rPr>
              <a:t>Les connaissances actuelles sur les répercussions des écrans sur le développement des tout-petits justifient une attitude de prudence face aux outils technologiques durant la petite enfance. Cette approche permettra de réduire les risques et de s’assurer que les tout-petits grandissent dans un environnement numérique qui ne compromet pas leurs droits, leur santé et leur développement. </a:t>
            </a:r>
          </a:p>
          <a:p>
            <a:r>
              <a:rPr lang="fr-CA" sz="1800" b="0" i="0" u="none" strike="noStrike" baseline="0" dirty="0">
                <a:solidFill>
                  <a:srgbClr val="000000"/>
                </a:solidFill>
                <a:latin typeface="Raleway" pitchFamily="2" charset="0"/>
              </a:rPr>
              <a:t>Les enfants dépendent principalement des adultes pour leur utilisation des écrans. Il appartient donc à tous ceux qui sont concernés par le bien-être des tout-petits d’agir afin de minimiser les risques. Plusieurs milieux sont ainsi appelés à faire partie des solutions pour soutenir les parents : les milieux des services de garde éducatifs, scolaire, de la santé et des services sociaux, politique, technologique. Chacun, selon son échelle d’action, peut contribuer à créer un milieu bienveillant où les tout-petits se développent harmonieusement dans un mode numérique.</a:t>
            </a:r>
            <a:endParaRPr lang="fr-CA" dirty="0"/>
          </a:p>
        </p:txBody>
      </p:sp>
      <p:sp>
        <p:nvSpPr>
          <p:cNvPr id="4" name="Slide Number Placeholder 3"/>
          <p:cNvSpPr>
            <a:spLocks noGrp="1"/>
          </p:cNvSpPr>
          <p:nvPr>
            <p:ph type="sldNum" sz="quarter" idx="5"/>
          </p:nvPr>
        </p:nvSpPr>
        <p:spPr/>
        <p:txBody>
          <a:bodyPr/>
          <a:lstStyle/>
          <a:p>
            <a:fld id="{B7D31511-0B7E-4FD8-BC87-A17FF5EDAF5E}" type="slidenum">
              <a:rPr lang="fr-CA" smtClean="0"/>
              <a:t>70</a:t>
            </a:fld>
            <a:endParaRPr lang="fr-CA"/>
          </a:p>
        </p:txBody>
      </p:sp>
    </p:spTree>
    <p:extLst>
      <p:ext uri="{BB962C8B-B14F-4D97-AF65-F5344CB8AC3E}">
        <p14:creationId xmlns:p14="http://schemas.microsoft.com/office/powerpoint/2010/main" val="2762166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fr-CA" sz="1800" b="0" i="0" u="none" strike="noStrike" baseline="0" dirty="0">
                <a:solidFill>
                  <a:srgbClr val="000000"/>
                </a:solidFill>
                <a:latin typeface="Raleway" pitchFamily="2" charset="0"/>
              </a:rPr>
              <a:t>Un tout-petit a besoin de toucher, de goûter, de sentir, de ramper, de marcher, de courir et de grimper</a:t>
            </a:r>
            <a:r>
              <a:rPr lang="fr-CA" sz="1800" b="1" i="0" u="none" strike="noStrike" baseline="0" dirty="0">
                <a:solidFill>
                  <a:srgbClr val="000000"/>
                </a:solidFill>
                <a:latin typeface="Raleway" pitchFamily="2" charset="0"/>
              </a:rPr>
              <a:t> </a:t>
            </a:r>
            <a:r>
              <a:rPr lang="fr-CA" sz="1800" b="0" i="0" u="none" strike="noStrike" baseline="0" dirty="0">
                <a:solidFill>
                  <a:srgbClr val="000000"/>
                </a:solidFill>
                <a:latin typeface="Raleway" pitchFamily="2" charset="0"/>
              </a:rPr>
              <a:t>pour se développer. Le temps passé devant un écran peut le priver d’occasions de s’adonner à ce type d’activité et ainsi compromettre les apprentissages essentiels. </a:t>
            </a:r>
          </a:p>
          <a:p>
            <a:pPr marL="285750" indent="-285750">
              <a:buFont typeface="Arial" panose="020B0604020202020204" pitchFamily="34" charset="0"/>
              <a:buChar char="•"/>
            </a:pPr>
            <a:r>
              <a:rPr lang="fr-CA" sz="1800" b="0" i="0" u="none" strike="noStrike" baseline="0" dirty="0">
                <a:solidFill>
                  <a:srgbClr val="000000"/>
                </a:solidFill>
                <a:latin typeface="Raleway" pitchFamily="2" charset="0"/>
              </a:rPr>
              <a:t>Les tout-petits apprennent essentiellement lors des échanges directs avec les personnes qui les entourent, petits et grands, ainsi qu’en explorant leur environnement (ex. : toucher du gazon, regarder l’avion dans le ciel). Ces interactions avec leur environnement et avec des personnes en chair et en os, en temps réel et dans un lieu réel contribuent à leur développement.</a:t>
            </a:r>
            <a:r>
              <a:rPr lang="fr-CA" sz="1800" b="1" i="0" u="none" strike="noStrike" baseline="0" dirty="0">
                <a:solidFill>
                  <a:srgbClr val="000000"/>
                </a:solidFill>
                <a:latin typeface="Raleway" pitchFamily="2" charset="0"/>
              </a:rPr>
              <a:t> </a:t>
            </a:r>
          </a:p>
          <a:p>
            <a:pPr marL="285750" indent="-285750">
              <a:buFont typeface="Arial" panose="020B0604020202020204" pitchFamily="34" charset="0"/>
              <a:buChar char="•"/>
            </a:pPr>
            <a:r>
              <a:rPr lang="fr-CA" sz="1800" b="0" i="0" u="none" strike="noStrike" baseline="0" dirty="0">
                <a:solidFill>
                  <a:srgbClr val="000000"/>
                </a:solidFill>
                <a:latin typeface="Raleway" pitchFamily="2" charset="0"/>
              </a:rPr>
              <a:t>Les habitudes sédentaires acquises par un tout-petit, comme passer du temps devant un écran, sont susceptibles de se maintenir durant l’enfance et les étapes suivantes de la vie, ce qui peut engendrer des risques pour sa santé une fois adulte.</a:t>
            </a:r>
          </a:p>
          <a:p>
            <a:pPr marL="285750" indent="-285750">
              <a:buFont typeface="Arial" panose="020B0604020202020204" pitchFamily="34" charset="0"/>
              <a:buChar char="•"/>
            </a:pPr>
            <a:r>
              <a:rPr lang="fr-CA" sz="1800" b="0" i="0" u="none" strike="noStrike" baseline="0" dirty="0">
                <a:solidFill>
                  <a:srgbClr val="000000"/>
                </a:solidFill>
                <a:latin typeface="Raleway" pitchFamily="2" charset="0"/>
              </a:rPr>
              <a:t>Le temps d’écran peut interférer avec le développement cognitif, langagier et socioaffectif des enfants. Or, ces compétences sont nécessaires pour une transition harmonieuse vers l’école et pour profiter pleinement des occasions d’apprentissage qui y sont offertes. </a:t>
            </a:r>
          </a:p>
          <a:p>
            <a:pPr marL="285750" indent="-285750">
              <a:buFont typeface="Arial" panose="020B0604020202020204" pitchFamily="34" charset="0"/>
              <a:buChar char="•"/>
            </a:pPr>
            <a:r>
              <a:rPr lang="fr-CA" sz="1800" b="0" i="0" u="none" strike="noStrike" baseline="0" dirty="0">
                <a:solidFill>
                  <a:srgbClr val="000000"/>
                </a:solidFill>
                <a:latin typeface="Raleway" pitchFamily="2" charset="0"/>
              </a:rPr>
              <a:t>L’exposition des tout-petits aux écrans dépend principalement des décisions prises par les adultes qui les entourent. </a:t>
            </a:r>
          </a:p>
          <a:p>
            <a:endParaRPr lang="fr-CA" dirty="0"/>
          </a:p>
        </p:txBody>
      </p:sp>
      <p:sp>
        <p:nvSpPr>
          <p:cNvPr id="4" name="Slide Number Placeholder 3"/>
          <p:cNvSpPr>
            <a:spLocks noGrp="1"/>
          </p:cNvSpPr>
          <p:nvPr>
            <p:ph type="sldNum" sz="quarter" idx="5"/>
          </p:nvPr>
        </p:nvSpPr>
        <p:spPr/>
        <p:txBody>
          <a:bodyPr/>
          <a:lstStyle/>
          <a:p>
            <a:fld id="{1A0A528F-A07C-449A-A7C5-E3F0C9A042AD}" type="slidenum">
              <a:rPr lang="fr-CA" smtClean="0"/>
              <a:t>7</a:t>
            </a:fld>
            <a:endParaRPr lang="fr-CA"/>
          </a:p>
        </p:txBody>
      </p:sp>
    </p:spTree>
    <p:extLst>
      <p:ext uri="{BB962C8B-B14F-4D97-AF65-F5344CB8AC3E}">
        <p14:creationId xmlns:p14="http://schemas.microsoft.com/office/powerpoint/2010/main" val="2491248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B7D31511-0B7E-4FD8-BC87-A17FF5EDAF5E}" type="slidenum">
              <a:rPr lang="fr-CA" smtClean="0"/>
              <a:t>8</a:t>
            </a:fld>
            <a:endParaRPr lang="fr-CA"/>
          </a:p>
        </p:txBody>
      </p:sp>
    </p:spTree>
    <p:extLst>
      <p:ext uri="{BB962C8B-B14F-4D97-AF65-F5344CB8AC3E}">
        <p14:creationId xmlns:p14="http://schemas.microsoft.com/office/powerpoint/2010/main" val="2714604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b="0" i="0" u="none" strike="noStrike" baseline="0" dirty="0">
                <a:latin typeface="Raleway" pitchFamily="2" charset="0"/>
              </a:rPr>
              <a:t>Les recommandations sur le temps d’écran visent à prévenir des problèmes associés au temps d’écran, mais également à favoriser le temps passé à faire « autre chose ». Les recommandations concernent le temps d’écran à la maison, au service de garde éducatif à l’enfance et en milieu scolaire, dans les déplacements, et ce, pour tous les types d’appareils (télévision, ordinateur, tablette, cellulaire, console de jeux vidéo). Au Québec, le gouvernement souscrit aux recommandations de la Société canadienne de pédiatrie. </a:t>
            </a:r>
            <a:endParaRPr lang="fr-CA" b="0" dirty="0"/>
          </a:p>
        </p:txBody>
      </p:sp>
      <p:sp>
        <p:nvSpPr>
          <p:cNvPr id="4" name="Slide Number Placeholder 3"/>
          <p:cNvSpPr>
            <a:spLocks noGrp="1"/>
          </p:cNvSpPr>
          <p:nvPr>
            <p:ph type="sldNum" sz="quarter" idx="5"/>
          </p:nvPr>
        </p:nvSpPr>
        <p:spPr/>
        <p:txBody>
          <a:bodyPr/>
          <a:lstStyle/>
          <a:p>
            <a:fld id="{B7D31511-0B7E-4FD8-BC87-A17FF5EDAF5E}" type="slidenum">
              <a:rPr lang="fr-CA" smtClean="0"/>
              <a:t>10</a:t>
            </a:fld>
            <a:endParaRPr lang="fr-CA"/>
          </a:p>
        </p:txBody>
      </p:sp>
    </p:spTree>
    <p:extLst>
      <p:ext uri="{BB962C8B-B14F-4D97-AF65-F5344CB8AC3E}">
        <p14:creationId xmlns:p14="http://schemas.microsoft.com/office/powerpoint/2010/main" val="868589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b="0" i="0" u="none" strike="noStrike" baseline="0" dirty="0">
                <a:latin typeface="Raleway" pitchFamily="2" charset="0"/>
              </a:rPr>
              <a:t>Le temps passé devant un écran peut se substituer à des moments où les enfants seraient physiquement actifs, d’où la pertinence de s’intéresser aux activités au cours desquelles les tout-petits bougent. </a:t>
            </a:r>
            <a:endParaRPr lang="fr-CA" dirty="0"/>
          </a:p>
        </p:txBody>
      </p:sp>
      <p:sp>
        <p:nvSpPr>
          <p:cNvPr id="4" name="Slide Number Placeholder 3"/>
          <p:cNvSpPr>
            <a:spLocks noGrp="1"/>
          </p:cNvSpPr>
          <p:nvPr>
            <p:ph type="sldNum" sz="quarter" idx="5"/>
          </p:nvPr>
        </p:nvSpPr>
        <p:spPr/>
        <p:txBody>
          <a:bodyPr/>
          <a:lstStyle/>
          <a:p>
            <a:fld id="{B7D31511-0B7E-4FD8-BC87-A17FF5EDAF5E}" type="slidenum">
              <a:rPr lang="fr-CA" smtClean="0"/>
              <a:t>11</a:t>
            </a:fld>
            <a:endParaRPr lang="fr-CA"/>
          </a:p>
        </p:txBody>
      </p:sp>
    </p:spTree>
    <p:extLst>
      <p:ext uri="{BB962C8B-B14F-4D97-AF65-F5344CB8AC3E}">
        <p14:creationId xmlns:p14="http://schemas.microsoft.com/office/powerpoint/2010/main" val="431360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1A0A528F-A07C-449A-A7C5-E3F0C9A042AD}" type="slidenum">
              <a:rPr lang="fr-CA" smtClean="0"/>
              <a:t>15</a:t>
            </a:fld>
            <a:endParaRPr lang="fr-CA"/>
          </a:p>
        </p:txBody>
      </p:sp>
    </p:spTree>
    <p:extLst>
      <p:ext uri="{BB962C8B-B14F-4D97-AF65-F5344CB8AC3E}">
        <p14:creationId xmlns:p14="http://schemas.microsoft.com/office/powerpoint/2010/main" val="3025910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3CCAB9-5B52-9E39-0567-B7DBE4CCE19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7A9277E0-A8C7-9C5F-D975-0B70500AFF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D5925C9A-AD27-18E3-C059-8FCA42FB2012}"/>
              </a:ext>
            </a:extLst>
          </p:cNvPr>
          <p:cNvSpPr>
            <a:spLocks noGrp="1"/>
          </p:cNvSpPr>
          <p:nvPr>
            <p:ph type="dt" sz="half" idx="10"/>
          </p:nvPr>
        </p:nvSpPr>
        <p:spPr/>
        <p:txBody>
          <a:bodyPr/>
          <a:lstStyle/>
          <a:p>
            <a:fld id="{88499755-AFF9-4B28-BF92-91CFDDE135D2}" type="datetimeFigureOut">
              <a:rPr lang="fr-CA" smtClean="0"/>
              <a:t>2025-07-21</a:t>
            </a:fld>
            <a:endParaRPr lang="fr-CA"/>
          </a:p>
        </p:txBody>
      </p:sp>
      <p:sp>
        <p:nvSpPr>
          <p:cNvPr id="5" name="Espace réservé du pied de page 4">
            <a:extLst>
              <a:ext uri="{FF2B5EF4-FFF2-40B4-BE49-F238E27FC236}">
                <a16:creationId xmlns:a16="http://schemas.microsoft.com/office/drawing/2014/main" id="{335D7967-F274-75AF-2593-924B022F7D4B}"/>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D65FEE80-7415-220E-E2B0-7C8CE6A2640B}"/>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3151528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C20A7C-E5BF-4EC4-C4E6-F94A3E787250}"/>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CF04D1F1-4592-FCF8-C9D0-E3AE61EEC9F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FF9CB139-26A1-63D0-7C3F-16FCC9C8AA27}"/>
              </a:ext>
            </a:extLst>
          </p:cNvPr>
          <p:cNvSpPr>
            <a:spLocks noGrp="1"/>
          </p:cNvSpPr>
          <p:nvPr>
            <p:ph type="dt" sz="half" idx="10"/>
          </p:nvPr>
        </p:nvSpPr>
        <p:spPr/>
        <p:txBody>
          <a:bodyPr/>
          <a:lstStyle/>
          <a:p>
            <a:fld id="{88499755-AFF9-4B28-BF92-91CFDDE135D2}" type="datetimeFigureOut">
              <a:rPr lang="fr-CA" smtClean="0"/>
              <a:t>2025-07-21</a:t>
            </a:fld>
            <a:endParaRPr lang="fr-CA"/>
          </a:p>
        </p:txBody>
      </p:sp>
      <p:sp>
        <p:nvSpPr>
          <p:cNvPr id="5" name="Espace réservé du pied de page 4">
            <a:extLst>
              <a:ext uri="{FF2B5EF4-FFF2-40B4-BE49-F238E27FC236}">
                <a16:creationId xmlns:a16="http://schemas.microsoft.com/office/drawing/2014/main" id="{B9F385E3-E74B-244F-94D9-09D9315F9BEB}"/>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B881DB61-0867-BA4D-B43B-E59605EE82CC}"/>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242142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0300B41-7AEE-D2E2-AC32-30B9042CA8FA}"/>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FDD204D4-DCC2-3EA8-ACCC-1F2E5661C3C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2A615290-FAC4-9618-FEE3-A58B5B47AD9A}"/>
              </a:ext>
            </a:extLst>
          </p:cNvPr>
          <p:cNvSpPr>
            <a:spLocks noGrp="1"/>
          </p:cNvSpPr>
          <p:nvPr>
            <p:ph type="dt" sz="half" idx="10"/>
          </p:nvPr>
        </p:nvSpPr>
        <p:spPr/>
        <p:txBody>
          <a:bodyPr/>
          <a:lstStyle/>
          <a:p>
            <a:fld id="{88499755-AFF9-4B28-BF92-91CFDDE135D2}" type="datetimeFigureOut">
              <a:rPr lang="fr-CA" smtClean="0"/>
              <a:t>2025-07-21</a:t>
            </a:fld>
            <a:endParaRPr lang="fr-CA"/>
          </a:p>
        </p:txBody>
      </p:sp>
      <p:sp>
        <p:nvSpPr>
          <p:cNvPr id="5" name="Espace réservé du pied de page 4">
            <a:extLst>
              <a:ext uri="{FF2B5EF4-FFF2-40B4-BE49-F238E27FC236}">
                <a16:creationId xmlns:a16="http://schemas.microsoft.com/office/drawing/2014/main" id="{B9B381E0-1B0A-B2AF-0306-053B6BD84C2C}"/>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664D293F-76DE-BA33-4B04-18C141AF4429}"/>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1466796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3D267F-8550-C43D-25E6-801D9F6EF9ED}"/>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3B8141FC-45E2-16BC-8044-E763489F53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E1455719-E02C-ED85-1E16-380072FBFE26}"/>
              </a:ext>
            </a:extLst>
          </p:cNvPr>
          <p:cNvSpPr>
            <a:spLocks noGrp="1"/>
          </p:cNvSpPr>
          <p:nvPr>
            <p:ph type="dt" sz="half" idx="10"/>
          </p:nvPr>
        </p:nvSpPr>
        <p:spPr/>
        <p:txBody>
          <a:bodyPr/>
          <a:lstStyle/>
          <a:p>
            <a:fld id="{7C884200-E725-4091-B8E3-9BE0B58BE3AE}" type="datetimeFigureOut">
              <a:rPr lang="fr-CA" smtClean="0"/>
              <a:t>2025-07-21</a:t>
            </a:fld>
            <a:endParaRPr lang="fr-CA"/>
          </a:p>
        </p:txBody>
      </p:sp>
      <p:sp>
        <p:nvSpPr>
          <p:cNvPr id="5" name="Espace réservé du pied de page 4">
            <a:extLst>
              <a:ext uri="{FF2B5EF4-FFF2-40B4-BE49-F238E27FC236}">
                <a16:creationId xmlns:a16="http://schemas.microsoft.com/office/drawing/2014/main" id="{D912D161-3FD7-BE06-56DE-998F40999037}"/>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11C8033D-54D8-9430-8442-9897D1A397A8}"/>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41453473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437ACE-9EA1-3DD5-A95D-346A51B34FD8}"/>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BB662E0B-8253-5C08-469C-60741BA64D0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896A7252-D776-939E-1531-F21C7370AEE0}"/>
              </a:ext>
            </a:extLst>
          </p:cNvPr>
          <p:cNvSpPr>
            <a:spLocks noGrp="1"/>
          </p:cNvSpPr>
          <p:nvPr>
            <p:ph type="dt" sz="half" idx="10"/>
          </p:nvPr>
        </p:nvSpPr>
        <p:spPr/>
        <p:txBody>
          <a:bodyPr/>
          <a:lstStyle/>
          <a:p>
            <a:fld id="{7C884200-E725-4091-B8E3-9BE0B58BE3AE}" type="datetimeFigureOut">
              <a:rPr lang="fr-CA" smtClean="0"/>
              <a:t>2025-07-21</a:t>
            </a:fld>
            <a:endParaRPr lang="fr-CA"/>
          </a:p>
        </p:txBody>
      </p:sp>
      <p:sp>
        <p:nvSpPr>
          <p:cNvPr id="5" name="Espace réservé du pied de page 4">
            <a:extLst>
              <a:ext uri="{FF2B5EF4-FFF2-40B4-BE49-F238E27FC236}">
                <a16:creationId xmlns:a16="http://schemas.microsoft.com/office/drawing/2014/main" id="{9EAE61DA-7AA0-912F-3F64-1E46BB31B0B0}"/>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98026DB7-81C2-23E4-BCDC-BEB1B1AD866E}"/>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9223387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11FDF7-97C8-4C5B-644B-1D394EA118C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FE872207-56B6-2B5E-2755-6E58F2F05C3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E0D1D7E5-CCF8-B498-8BBF-B6C6701F7797}"/>
              </a:ext>
            </a:extLst>
          </p:cNvPr>
          <p:cNvSpPr>
            <a:spLocks noGrp="1"/>
          </p:cNvSpPr>
          <p:nvPr>
            <p:ph type="dt" sz="half" idx="10"/>
          </p:nvPr>
        </p:nvSpPr>
        <p:spPr/>
        <p:txBody>
          <a:bodyPr/>
          <a:lstStyle/>
          <a:p>
            <a:fld id="{7C884200-E725-4091-B8E3-9BE0B58BE3AE}" type="datetimeFigureOut">
              <a:rPr lang="fr-CA" smtClean="0"/>
              <a:t>2025-07-21</a:t>
            </a:fld>
            <a:endParaRPr lang="fr-CA"/>
          </a:p>
        </p:txBody>
      </p:sp>
      <p:sp>
        <p:nvSpPr>
          <p:cNvPr id="5" name="Espace réservé du pied de page 4">
            <a:extLst>
              <a:ext uri="{FF2B5EF4-FFF2-40B4-BE49-F238E27FC236}">
                <a16:creationId xmlns:a16="http://schemas.microsoft.com/office/drawing/2014/main" id="{86B30887-42B6-9DD8-9067-5F4C93C0592E}"/>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4CAACD93-B331-105D-7B24-F97106323B38}"/>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3773176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190429-1AF0-3EFE-48AC-8A3575446D8B}"/>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E543BFE0-6F7C-74BF-65B9-11CFFFDF13DF}"/>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BAD1E693-0169-761E-CF83-5BD19ED21D1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B662A564-4A67-4714-1E79-6D4100BFEF5C}"/>
              </a:ext>
            </a:extLst>
          </p:cNvPr>
          <p:cNvSpPr>
            <a:spLocks noGrp="1"/>
          </p:cNvSpPr>
          <p:nvPr>
            <p:ph type="dt" sz="half" idx="10"/>
          </p:nvPr>
        </p:nvSpPr>
        <p:spPr/>
        <p:txBody>
          <a:bodyPr/>
          <a:lstStyle/>
          <a:p>
            <a:fld id="{7C884200-E725-4091-B8E3-9BE0B58BE3AE}" type="datetimeFigureOut">
              <a:rPr lang="fr-CA" smtClean="0"/>
              <a:t>2025-07-21</a:t>
            </a:fld>
            <a:endParaRPr lang="fr-CA"/>
          </a:p>
        </p:txBody>
      </p:sp>
      <p:sp>
        <p:nvSpPr>
          <p:cNvPr id="6" name="Espace réservé du pied de page 5">
            <a:extLst>
              <a:ext uri="{FF2B5EF4-FFF2-40B4-BE49-F238E27FC236}">
                <a16:creationId xmlns:a16="http://schemas.microsoft.com/office/drawing/2014/main" id="{AACF8731-8A5D-7764-6CCE-8E010BBF7F33}"/>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64BAFD50-64B8-C204-0530-B7E8BFCDE6DC}"/>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24673218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1DA13A-3C7E-ADDA-CBD3-8003F4EC6F84}"/>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868FEB1A-5AED-ECEF-B3F7-8D6252ACF2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DF79EFE-DFA8-A9FA-51C2-2A6D419D329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AC6D3E47-D104-B50A-450E-5C741978D9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A308DEB-88D5-8194-E2A1-DCECCD3A5C5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475EB689-774B-B8E1-459E-58193A8DA834}"/>
              </a:ext>
            </a:extLst>
          </p:cNvPr>
          <p:cNvSpPr>
            <a:spLocks noGrp="1"/>
          </p:cNvSpPr>
          <p:nvPr>
            <p:ph type="dt" sz="half" idx="10"/>
          </p:nvPr>
        </p:nvSpPr>
        <p:spPr/>
        <p:txBody>
          <a:bodyPr/>
          <a:lstStyle/>
          <a:p>
            <a:fld id="{7C884200-E725-4091-B8E3-9BE0B58BE3AE}" type="datetimeFigureOut">
              <a:rPr lang="fr-CA" smtClean="0"/>
              <a:t>2025-07-21</a:t>
            </a:fld>
            <a:endParaRPr lang="fr-CA"/>
          </a:p>
        </p:txBody>
      </p:sp>
      <p:sp>
        <p:nvSpPr>
          <p:cNvPr id="8" name="Espace réservé du pied de page 7">
            <a:extLst>
              <a:ext uri="{FF2B5EF4-FFF2-40B4-BE49-F238E27FC236}">
                <a16:creationId xmlns:a16="http://schemas.microsoft.com/office/drawing/2014/main" id="{3D35E476-0E75-0089-10AB-58EDE16AFF6C}"/>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928DCE39-7884-86DE-FFBA-120D84F0D705}"/>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6195943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FFCF3C-3163-C383-788C-4ADB0B95ED0A}"/>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A2556DB0-867B-CED7-79D2-8903E8DB4C29}"/>
              </a:ext>
            </a:extLst>
          </p:cNvPr>
          <p:cNvSpPr>
            <a:spLocks noGrp="1"/>
          </p:cNvSpPr>
          <p:nvPr>
            <p:ph type="dt" sz="half" idx="10"/>
          </p:nvPr>
        </p:nvSpPr>
        <p:spPr/>
        <p:txBody>
          <a:bodyPr/>
          <a:lstStyle/>
          <a:p>
            <a:fld id="{7C884200-E725-4091-B8E3-9BE0B58BE3AE}" type="datetimeFigureOut">
              <a:rPr lang="fr-CA" smtClean="0"/>
              <a:t>2025-07-21</a:t>
            </a:fld>
            <a:endParaRPr lang="fr-CA"/>
          </a:p>
        </p:txBody>
      </p:sp>
      <p:sp>
        <p:nvSpPr>
          <p:cNvPr id="4" name="Espace réservé du pied de page 3">
            <a:extLst>
              <a:ext uri="{FF2B5EF4-FFF2-40B4-BE49-F238E27FC236}">
                <a16:creationId xmlns:a16="http://schemas.microsoft.com/office/drawing/2014/main" id="{9ECBE1F7-38E6-7893-EC86-9B0A5D5C7124}"/>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2BD4E395-EDAE-F553-0D49-8746DB205C6D}"/>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1463296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4FB8054-A3E3-7DCB-877C-665E5B420810}"/>
              </a:ext>
            </a:extLst>
          </p:cNvPr>
          <p:cNvSpPr>
            <a:spLocks noGrp="1"/>
          </p:cNvSpPr>
          <p:nvPr>
            <p:ph type="dt" sz="half" idx="10"/>
          </p:nvPr>
        </p:nvSpPr>
        <p:spPr/>
        <p:txBody>
          <a:bodyPr/>
          <a:lstStyle/>
          <a:p>
            <a:fld id="{7C884200-E725-4091-B8E3-9BE0B58BE3AE}" type="datetimeFigureOut">
              <a:rPr lang="fr-CA" smtClean="0"/>
              <a:t>2025-07-21</a:t>
            </a:fld>
            <a:endParaRPr lang="fr-CA"/>
          </a:p>
        </p:txBody>
      </p:sp>
      <p:sp>
        <p:nvSpPr>
          <p:cNvPr id="3" name="Espace réservé du pied de page 2">
            <a:extLst>
              <a:ext uri="{FF2B5EF4-FFF2-40B4-BE49-F238E27FC236}">
                <a16:creationId xmlns:a16="http://schemas.microsoft.com/office/drawing/2014/main" id="{B5290465-EB2F-B290-1C73-FB84AA641557}"/>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7ED760BE-AF61-7E41-1091-FACA4E2FCCA5}"/>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37973736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65F1FB-459C-EA5B-B430-795215ED6E2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E2806F19-AE98-9917-0A13-8E9A3D545A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FA3E358A-E8CB-253A-2D97-B5D8496378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9F24948-5643-2800-49D6-BD3BF527A618}"/>
              </a:ext>
            </a:extLst>
          </p:cNvPr>
          <p:cNvSpPr>
            <a:spLocks noGrp="1"/>
          </p:cNvSpPr>
          <p:nvPr>
            <p:ph type="dt" sz="half" idx="10"/>
          </p:nvPr>
        </p:nvSpPr>
        <p:spPr/>
        <p:txBody>
          <a:bodyPr/>
          <a:lstStyle/>
          <a:p>
            <a:fld id="{7C884200-E725-4091-B8E3-9BE0B58BE3AE}" type="datetimeFigureOut">
              <a:rPr lang="fr-CA" smtClean="0"/>
              <a:t>2025-07-21</a:t>
            </a:fld>
            <a:endParaRPr lang="fr-CA"/>
          </a:p>
        </p:txBody>
      </p:sp>
      <p:sp>
        <p:nvSpPr>
          <p:cNvPr id="6" name="Espace réservé du pied de page 5">
            <a:extLst>
              <a:ext uri="{FF2B5EF4-FFF2-40B4-BE49-F238E27FC236}">
                <a16:creationId xmlns:a16="http://schemas.microsoft.com/office/drawing/2014/main" id="{ACC2C362-54AA-F490-E2F3-73EC84600837}"/>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E2BB245A-DA45-E3A8-8D21-C761257858FE}"/>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2443749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190D31-A91B-80C1-553C-C7E421E44E84}"/>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1E5A489A-0984-7219-B1F9-4BC0B8086C5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476DAC63-C707-BC78-3203-EC9A0B28B907}"/>
              </a:ext>
            </a:extLst>
          </p:cNvPr>
          <p:cNvSpPr>
            <a:spLocks noGrp="1"/>
          </p:cNvSpPr>
          <p:nvPr>
            <p:ph type="dt" sz="half" idx="10"/>
          </p:nvPr>
        </p:nvSpPr>
        <p:spPr/>
        <p:txBody>
          <a:bodyPr/>
          <a:lstStyle/>
          <a:p>
            <a:fld id="{88499755-AFF9-4B28-BF92-91CFDDE135D2}" type="datetimeFigureOut">
              <a:rPr lang="fr-CA" smtClean="0"/>
              <a:t>2025-07-21</a:t>
            </a:fld>
            <a:endParaRPr lang="fr-CA"/>
          </a:p>
        </p:txBody>
      </p:sp>
      <p:sp>
        <p:nvSpPr>
          <p:cNvPr id="5" name="Espace réservé du pied de page 4">
            <a:extLst>
              <a:ext uri="{FF2B5EF4-FFF2-40B4-BE49-F238E27FC236}">
                <a16:creationId xmlns:a16="http://schemas.microsoft.com/office/drawing/2014/main" id="{AEC06B1E-E955-3D75-C823-95717A3E5399}"/>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0D09F6F3-6682-B7E6-BB69-63923E71A1D4}"/>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37650555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0CB1E3-6D76-A083-C2C8-9FAAACD609F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2DB5BC89-EE2A-266F-8259-E9A789C689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9A7C8B3B-E553-3EC2-8FA1-38D1CA78A4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F51C013-070F-FA73-326A-C74FA20FC8FB}"/>
              </a:ext>
            </a:extLst>
          </p:cNvPr>
          <p:cNvSpPr>
            <a:spLocks noGrp="1"/>
          </p:cNvSpPr>
          <p:nvPr>
            <p:ph type="dt" sz="half" idx="10"/>
          </p:nvPr>
        </p:nvSpPr>
        <p:spPr/>
        <p:txBody>
          <a:bodyPr/>
          <a:lstStyle/>
          <a:p>
            <a:fld id="{7C884200-E725-4091-B8E3-9BE0B58BE3AE}" type="datetimeFigureOut">
              <a:rPr lang="fr-CA" smtClean="0"/>
              <a:t>2025-07-21</a:t>
            </a:fld>
            <a:endParaRPr lang="fr-CA"/>
          </a:p>
        </p:txBody>
      </p:sp>
      <p:sp>
        <p:nvSpPr>
          <p:cNvPr id="6" name="Espace réservé du pied de page 5">
            <a:extLst>
              <a:ext uri="{FF2B5EF4-FFF2-40B4-BE49-F238E27FC236}">
                <a16:creationId xmlns:a16="http://schemas.microsoft.com/office/drawing/2014/main" id="{812997DE-BF01-D73A-2EEA-EB2975A78170}"/>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43942C6A-253D-DDB6-AF16-185A87918D50}"/>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572514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44ABAE-B0ED-2B09-7048-985176DF159C}"/>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9DE17C94-E469-E98F-6C11-CCA2C7097BE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62672DD6-1444-9C37-864B-7FDD093719DA}"/>
              </a:ext>
            </a:extLst>
          </p:cNvPr>
          <p:cNvSpPr>
            <a:spLocks noGrp="1"/>
          </p:cNvSpPr>
          <p:nvPr>
            <p:ph type="dt" sz="half" idx="10"/>
          </p:nvPr>
        </p:nvSpPr>
        <p:spPr/>
        <p:txBody>
          <a:bodyPr/>
          <a:lstStyle/>
          <a:p>
            <a:fld id="{7C884200-E725-4091-B8E3-9BE0B58BE3AE}" type="datetimeFigureOut">
              <a:rPr lang="fr-CA" smtClean="0"/>
              <a:t>2025-07-21</a:t>
            </a:fld>
            <a:endParaRPr lang="fr-CA"/>
          </a:p>
        </p:txBody>
      </p:sp>
      <p:sp>
        <p:nvSpPr>
          <p:cNvPr id="5" name="Espace réservé du pied de page 4">
            <a:extLst>
              <a:ext uri="{FF2B5EF4-FFF2-40B4-BE49-F238E27FC236}">
                <a16:creationId xmlns:a16="http://schemas.microsoft.com/office/drawing/2014/main" id="{0DEBD2E9-4EEE-AFDA-BA1B-C95670C6030B}"/>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6305B4C5-8179-5325-6A96-501CEE4C55EA}"/>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30033490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ED6F6EC-D2D1-E108-F956-EFF5B762B31C}"/>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08DB9F4B-B15D-653F-F84A-54AE74221DC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1C792003-BE92-D205-7C97-16D732139E22}"/>
              </a:ext>
            </a:extLst>
          </p:cNvPr>
          <p:cNvSpPr>
            <a:spLocks noGrp="1"/>
          </p:cNvSpPr>
          <p:nvPr>
            <p:ph type="dt" sz="half" idx="10"/>
          </p:nvPr>
        </p:nvSpPr>
        <p:spPr/>
        <p:txBody>
          <a:bodyPr/>
          <a:lstStyle/>
          <a:p>
            <a:fld id="{7C884200-E725-4091-B8E3-9BE0B58BE3AE}" type="datetimeFigureOut">
              <a:rPr lang="fr-CA" smtClean="0"/>
              <a:t>2025-07-21</a:t>
            </a:fld>
            <a:endParaRPr lang="fr-CA"/>
          </a:p>
        </p:txBody>
      </p:sp>
      <p:sp>
        <p:nvSpPr>
          <p:cNvPr id="5" name="Espace réservé du pied de page 4">
            <a:extLst>
              <a:ext uri="{FF2B5EF4-FFF2-40B4-BE49-F238E27FC236}">
                <a16:creationId xmlns:a16="http://schemas.microsoft.com/office/drawing/2014/main" id="{E63FD67A-BA7A-AAEB-5255-544D7893BA34}"/>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59D94CB7-AEDB-E23A-A66D-8761ED21CD89}"/>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3829352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BF24CE-34EB-62B4-695F-79F435C2550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DB50CC6E-938F-13D4-C773-E1A6CF06320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CF4B58B0-F519-DDA5-9764-E1E720EE8F4C}"/>
              </a:ext>
            </a:extLst>
          </p:cNvPr>
          <p:cNvSpPr>
            <a:spLocks noGrp="1"/>
          </p:cNvSpPr>
          <p:nvPr>
            <p:ph type="dt" sz="half" idx="10"/>
          </p:nvPr>
        </p:nvSpPr>
        <p:spPr/>
        <p:txBody>
          <a:bodyPr/>
          <a:lstStyle/>
          <a:p>
            <a:fld id="{88499755-AFF9-4B28-BF92-91CFDDE135D2}" type="datetimeFigureOut">
              <a:rPr lang="fr-CA" smtClean="0"/>
              <a:t>2025-07-21</a:t>
            </a:fld>
            <a:endParaRPr lang="fr-CA"/>
          </a:p>
        </p:txBody>
      </p:sp>
      <p:sp>
        <p:nvSpPr>
          <p:cNvPr id="5" name="Espace réservé du pied de page 4">
            <a:extLst>
              <a:ext uri="{FF2B5EF4-FFF2-40B4-BE49-F238E27FC236}">
                <a16:creationId xmlns:a16="http://schemas.microsoft.com/office/drawing/2014/main" id="{6B542BE1-800D-A072-5741-B0ED6B8287D0}"/>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5ECFD3AB-001F-BA57-4DE1-82F09A5FEB5F}"/>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3504593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FBBE02-2F1C-C603-2752-0977BC42EF7B}"/>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02AFC007-2BAD-5D39-F16C-BEE7C90DF427}"/>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E5B4D67A-9F1E-F3A5-8919-CA7D27EE487C}"/>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E9421F6B-ABDF-E5F8-0699-EEA9D2FA4925}"/>
              </a:ext>
            </a:extLst>
          </p:cNvPr>
          <p:cNvSpPr>
            <a:spLocks noGrp="1"/>
          </p:cNvSpPr>
          <p:nvPr>
            <p:ph type="dt" sz="half" idx="10"/>
          </p:nvPr>
        </p:nvSpPr>
        <p:spPr/>
        <p:txBody>
          <a:bodyPr/>
          <a:lstStyle/>
          <a:p>
            <a:fld id="{88499755-AFF9-4B28-BF92-91CFDDE135D2}" type="datetimeFigureOut">
              <a:rPr lang="fr-CA" smtClean="0"/>
              <a:t>2025-07-21</a:t>
            </a:fld>
            <a:endParaRPr lang="fr-CA"/>
          </a:p>
        </p:txBody>
      </p:sp>
      <p:sp>
        <p:nvSpPr>
          <p:cNvPr id="6" name="Espace réservé du pied de page 5">
            <a:extLst>
              <a:ext uri="{FF2B5EF4-FFF2-40B4-BE49-F238E27FC236}">
                <a16:creationId xmlns:a16="http://schemas.microsoft.com/office/drawing/2014/main" id="{01850B67-5EEE-FA6C-EF37-D8EB67D86A86}"/>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0773027D-4DB0-AE59-0458-03E1A13D56F5}"/>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373851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664D2B-7839-0404-39C1-8352B6C9AB67}"/>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11743EE6-425C-8D08-510B-8CA454D7F4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32CD3C17-CA8B-2B31-CF1E-15F63F582D8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7F811724-62BF-FFD5-6F54-8777168DF7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72F86EC-04E3-B631-075B-60BF9AB1775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C3FC3A9A-826C-BD25-21D5-0308140EDFCE}"/>
              </a:ext>
            </a:extLst>
          </p:cNvPr>
          <p:cNvSpPr>
            <a:spLocks noGrp="1"/>
          </p:cNvSpPr>
          <p:nvPr>
            <p:ph type="dt" sz="half" idx="10"/>
          </p:nvPr>
        </p:nvSpPr>
        <p:spPr/>
        <p:txBody>
          <a:bodyPr/>
          <a:lstStyle/>
          <a:p>
            <a:fld id="{88499755-AFF9-4B28-BF92-91CFDDE135D2}" type="datetimeFigureOut">
              <a:rPr lang="fr-CA" smtClean="0"/>
              <a:t>2025-07-21</a:t>
            </a:fld>
            <a:endParaRPr lang="fr-CA"/>
          </a:p>
        </p:txBody>
      </p:sp>
      <p:sp>
        <p:nvSpPr>
          <p:cNvPr id="8" name="Espace réservé du pied de page 7">
            <a:extLst>
              <a:ext uri="{FF2B5EF4-FFF2-40B4-BE49-F238E27FC236}">
                <a16:creationId xmlns:a16="http://schemas.microsoft.com/office/drawing/2014/main" id="{31A8FDE0-3B31-D3F1-4924-17FB82C5A5F8}"/>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868BF21F-928F-20E2-F19F-1B5AFC396096}"/>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1277624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B12F1E-0E5E-B362-0171-F5B79BA828D4}"/>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A63C1D2F-CFEC-B2DA-9ABB-C425884DC080}"/>
              </a:ext>
            </a:extLst>
          </p:cNvPr>
          <p:cNvSpPr>
            <a:spLocks noGrp="1"/>
          </p:cNvSpPr>
          <p:nvPr>
            <p:ph type="dt" sz="half" idx="10"/>
          </p:nvPr>
        </p:nvSpPr>
        <p:spPr/>
        <p:txBody>
          <a:bodyPr/>
          <a:lstStyle/>
          <a:p>
            <a:fld id="{88499755-AFF9-4B28-BF92-91CFDDE135D2}" type="datetimeFigureOut">
              <a:rPr lang="fr-CA" smtClean="0"/>
              <a:t>2025-07-21</a:t>
            </a:fld>
            <a:endParaRPr lang="fr-CA"/>
          </a:p>
        </p:txBody>
      </p:sp>
      <p:sp>
        <p:nvSpPr>
          <p:cNvPr id="4" name="Espace réservé du pied de page 3">
            <a:extLst>
              <a:ext uri="{FF2B5EF4-FFF2-40B4-BE49-F238E27FC236}">
                <a16:creationId xmlns:a16="http://schemas.microsoft.com/office/drawing/2014/main" id="{408C149E-77B8-8D03-25AA-F209C273F676}"/>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8D5BDA83-29CB-8889-3827-D30D8C152B87}"/>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481617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2111633-C66E-1850-6606-06FE748A9E0E}"/>
              </a:ext>
            </a:extLst>
          </p:cNvPr>
          <p:cNvSpPr>
            <a:spLocks noGrp="1"/>
          </p:cNvSpPr>
          <p:nvPr>
            <p:ph type="dt" sz="half" idx="10"/>
          </p:nvPr>
        </p:nvSpPr>
        <p:spPr/>
        <p:txBody>
          <a:bodyPr/>
          <a:lstStyle/>
          <a:p>
            <a:fld id="{88499755-AFF9-4B28-BF92-91CFDDE135D2}" type="datetimeFigureOut">
              <a:rPr lang="fr-CA" smtClean="0"/>
              <a:t>2025-07-21</a:t>
            </a:fld>
            <a:endParaRPr lang="fr-CA"/>
          </a:p>
        </p:txBody>
      </p:sp>
      <p:sp>
        <p:nvSpPr>
          <p:cNvPr id="3" name="Espace réservé du pied de page 2">
            <a:extLst>
              <a:ext uri="{FF2B5EF4-FFF2-40B4-BE49-F238E27FC236}">
                <a16:creationId xmlns:a16="http://schemas.microsoft.com/office/drawing/2014/main" id="{3F35540C-60D9-969B-5703-27E9568AEA70}"/>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B516B624-1643-6770-04CB-EB0B90B29EE7}"/>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585823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B60AFF-CB4E-4A1E-E441-08E0CB4BBAB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476753C5-9786-4BD0-B9F7-666ADE7735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A2BB7257-659D-B074-3CB0-5293A54E24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E145E97-153B-6269-00C7-C677682D4E13}"/>
              </a:ext>
            </a:extLst>
          </p:cNvPr>
          <p:cNvSpPr>
            <a:spLocks noGrp="1"/>
          </p:cNvSpPr>
          <p:nvPr>
            <p:ph type="dt" sz="half" idx="10"/>
          </p:nvPr>
        </p:nvSpPr>
        <p:spPr/>
        <p:txBody>
          <a:bodyPr/>
          <a:lstStyle/>
          <a:p>
            <a:fld id="{88499755-AFF9-4B28-BF92-91CFDDE135D2}" type="datetimeFigureOut">
              <a:rPr lang="fr-CA" smtClean="0"/>
              <a:t>2025-07-21</a:t>
            </a:fld>
            <a:endParaRPr lang="fr-CA"/>
          </a:p>
        </p:txBody>
      </p:sp>
      <p:sp>
        <p:nvSpPr>
          <p:cNvPr id="6" name="Espace réservé du pied de page 5">
            <a:extLst>
              <a:ext uri="{FF2B5EF4-FFF2-40B4-BE49-F238E27FC236}">
                <a16:creationId xmlns:a16="http://schemas.microsoft.com/office/drawing/2014/main" id="{FD9B6B02-CAB3-D300-474C-99B0BA92704A}"/>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F4CC12EE-A738-79C8-8282-86F0AE89F712}"/>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239911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BD5AF6-27BB-154D-4B4F-C2A23EA564A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36D88799-BB0B-B90B-7256-827142C725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4BEE36D6-6FB8-3354-E92E-A2FD0AF55D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9877190-32CF-7524-FD44-CEC6C327F0C5}"/>
              </a:ext>
            </a:extLst>
          </p:cNvPr>
          <p:cNvSpPr>
            <a:spLocks noGrp="1"/>
          </p:cNvSpPr>
          <p:nvPr>
            <p:ph type="dt" sz="half" idx="10"/>
          </p:nvPr>
        </p:nvSpPr>
        <p:spPr/>
        <p:txBody>
          <a:bodyPr/>
          <a:lstStyle/>
          <a:p>
            <a:fld id="{88499755-AFF9-4B28-BF92-91CFDDE135D2}" type="datetimeFigureOut">
              <a:rPr lang="fr-CA" smtClean="0"/>
              <a:t>2025-07-21</a:t>
            </a:fld>
            <a:endParaRPr lang="fr-CA"/>
          </a:p>
        </p:txBody>
      </p:sp>
      <p:sp>
        <p:nvSpPr>
          <p:cNvPr id="6" name="Espace réservé du pied de page 5">
            <a:extLst>
              <a:ext uri="{FF2B5EF4-FFF2-40B4-BE49-F238E27FC236}">
                <a16:creationId xmlns:a16="http://schemas.microsoft.com/office/drawing/2014/main" id="{36360206-D57A-EBB4-7469-A2BC1E3C372D}"/>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18BBC306-59D0-FFF6-C851-F1377B0C7A61}"/>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2724751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B19D7BC-0DA7-E934-7CED-C95C7329C9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DDCA7DC4-BDE9-4857-E3AA-FF8E9DB82A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DD1398B4-A5EB-18E0-ABC4-9370E89CDB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8499755-AFF9-4B28-BF92-91CFDDE135D2}" type="datetimeFigureOut">
              <a:rPr lang="fr-CA" smtClean="0"/>
              <a:t>2025-07-21</a:t>
            </a:fld>
            <a:endParaRPr lang="fr-CA"/>
          </a:p>
        </p:txBody>
      </p:sp>
      <p:sp>
        <p:nvSpPr>
          <p:cNvPr id="5" name="Espace réservé du pied de page 4">
            <a:extLst>
              <a:ext uri="{FF2B5EF4-FFF2-40B4-BE49-F238E27FC236}">
                <a16:creationId xmlns:a16="http://schemas.microsoft.com/office/drawing/2014/main" id="{4E560AE5-AB41-DBE2-B764-7162FE5D12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92D0B02D-A553-A3CB-99F9-CE49B18107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407A586-24F0-48A1-AC81-3798148D3B52}" type="slidenum">
              <a:rPr lang="fr-CA" smtClean="0"/>
              <a:t>‹N°›</a:t>
            </a:fld>
            <a:endParaRPr lang="fr-CA"/>
          </a:p>
        </p:txBody>
      </p:sp>
    </p:spTree>
    <p:extLst>
      <p:ext uri="{BB962C8B-B14F-4D97-AF65-F5344CB8AC3E}">
        <p14:creationId xmlns:p14="http://schemas.microsoft.com/office/powerpoint/2010/main" val="1035867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6DF00F7-77E6-6738-DB62-54EFD800A0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F2857B39-687D-BC54-21BD-5B7A47A7BC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C2276F73-3C8F-731C-C01E-4396D74AE9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C884200-E725-4091-B8E3-9BE0B58BE3AE}" type="datetimeFigureOut">
              <a:rPr lang="fr-CA" smtClean="0"/>
              <a:t>2025-07-21</a:t>
            </a:fld>
            <a:endParaRPr lang="fr-CA"/>
          </a:p>
        </p:txBody>
      </p:sp>
      <p:sp>
        <p:nvSpPr>
          <p:cNvPr id="5" name="Espace réservé du pied de page 4">
            <a:extLst>
              <a:ext uri="{FF2B5EF4-FFF2-40B4-BE49-F238E27FC236}">
                <a16:creationId xmlns:a16="http://schemas.microsoft.com/office/drawing/2014/main" id="{B2270C37-0C6C-0F29-68A7-4655754CCA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CE551092-A6B9-9908-E808-027B2FE21F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00CF693-E235-4204-9191-5221442C8378}" type="slidenum">
              <a:rPr lang="fr-CA" smtClean="0"/>
              <a:t>‹N°›</a:t>
            </a:fld>
            <a:endParaRPr lang="fr-CA"/>
          </a:p>
        </p:txBody>
      </p:sp>
    </p:spTree>
    <p:extLst>
      <p:ext uri="{BB962C8B-B14F-4D97-AF65-F5344CB8AC3E}">
        <p14:creationId xmlns:p14="http://schemas.microsoft.com/office/powerpoint/2010/main" val="1365532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tout-petits.org/publications/rapports/ecrans/"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png"/><Relationship Id="rId7"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6.png"/><Relationship Id="rId7"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54.pn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png"/><Relationship Id="rId7"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65.png"/><Relationship Id="rId4" Type="http://schemas.openxmlformats.org/officeDocument/2006/relationships/image" Target="../media/image56.png"/><Relationship Id="rId9"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76.png"/><Relationship Id="rId5" Type="http://schemas.openxmlformats.org/officeDocument/2006/relationships/image" Target="../media/image79.png"/><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64.png"/><Relationship Id="rId4" Type="http://schemas.openxmlformats.org/officeDocument/2006/relationships/image" Target="../media/image81.png"/></Relationships>
</file>

<file path=ppt/slides/_rels/slide4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png"/><Relationship Id="rId7"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83.png"/></Relationships>
</file>

<file path=ppt/slides/_rels/slide5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png"/><Relationship Id="rId7"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87.png"/><Relationship Id="rId4" Type="http://schemas.openxmlformats.org/officeDocument/2006/relationships/image" Target="../media/image49.png"/><Relationship Id="rId9" Type="http://schemas.openxmlformats.org/officeDocument/2006/relationships/image" Target="../media/image56.png"/></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87.png"/><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png"/><Relationship Id="rId7"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36.png"/></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8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38.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92.png"/></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5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89.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png"/><Relationship Id="rId7"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6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png"/><Relationship Id="rId7"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75.png"/></Relationships>
</file>

<file path=ppt/slides/_rels/slide6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png"/><Relationship Id="rId7"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94.png"/><Relationship Id="rId9" Type="http://schemas.openxmlformats.org/officeDocument/2006/relationships/image" Target="../media/image53.pn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95.png"/><Relationship Id="rId4" Type="http://schemas.openxmlformats.org/officeDocument/2006/relationships/image" Target="../media/image94.png"/></Relationships>
</file>

<file path=ppt/slides/_rels/slide6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png"/><Relationship Id="rId7"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94.png"/><Relationship Id="rId4" Type="http://schemas.openxmlformats.org/officeDocument/2006/relationships/image" Target="../media/image96.png"/></Relationships>
</file>

<file path=ppt/slides/_rels/slide6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png"/><Relationship Id="rId7"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94.png"/></Relationships>
</file>

<file path=ppt/slides/_rels/slide6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png"/><Relationship Id="rId7"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94.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97.png"/></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hyperlink" Target="tout-petits.org/ecrans" TargetMode="External"/><Relationship Id="rId5" Type="http://schemas.openxmlformats.org/officeDocument/2006/relationships/image" Target="../media/image99.png"/><Relationship Id="rId4" Type="http://schemas.openxmlformats.org/officeDocument/2006/relationships/image" Target="../media/image98.png"/></Relationships>
</file>

<file path=ppt/slides/_rels/slide72.xml.rels><?xml version="1.0" encoding="UTF-8" standalone="yes"?>
<Relationships xmlns="http://schemas.openxmlformats.org/package/2006/relationships"><Relationship Id="rId8" Type="http://schemas.openxmlformats.org/officeDocument/2006/relationships/hyperlink" Target="https://www.youtube.com/channel/UCgZn5YZ8enIJXyOTEG_3weg" TargetMode="External"/><Relationship Id="rId3" Type="http://schemas.openxmlformats.org/officeDocument/2006/relationships/hyperlink" Target="https://tout-petits.org/infolettre/inscription/" TargetMode="External"/><Relationship Id="rId7" Type="http://schemas.openxmlformats.org/officeDocument/2006/relationships/hyperlink" Target="https://www.linkedin.com/company/observatoire-des-tout-petits" TargetMode="External"/><Relationship Id="rId2" Type="http://schemas.openxmlformats.org/officeDocument/2006/relationships/image" Target="../media/image100.jpeg"/><Relationship Id="rId1" Type="http://schemas.openxmlformats.org/officeDocument/2006/relationships/slideLayout" Target="../slideLayouts/slideLayout2.xml"/><Relationship Id="rId6" Type="http://schemas.openxmlformats.org/officeDocument/2006/relationships/hyperlink" Target="https://twitter.com/Tout_petits" TargetMode="External"/><Relationship Id="rId5" Type="http://schemas.openxmlformats.org/officeDocument/2006/relationships/hyperlink" Target="https://www.facebook.com/observatoiredestoutpetits" TargetMode="External"/><Relationship Id="rId4" Type="http://schemas.openxmlformats.org/officeDocument/2006/relationships/hyperlink" Target="https://tout-petits.org/" TargetMode="External"/><Relationship Id="rId9" Type="http://schemas.openxmlformats.org/officeDocument/2006/relationships/image" Target="../media/image10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2C8F100-EE08-4B5E-4BD5-6F96FB8A38A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031" y="5080"/>
            <a:ext cx="12173937" cy="6847840"/>
          </a:xfrm>
          <a:prstGeom prst="rect">
            <a:avLst/>
          </a:prstGeom>
        </p:spPr>
      </p:pic>
      <p:sp>
        <p:nvSpPr>
          <p:cNvPr id="4" name="ZoneTexte 3">
            <a:extLst>
              <a:ext uri="{FF2B5EF4-FFF2-40B4-BE49-F238E27FC236}">
                <a16:creationId xmlns:a16="http://schemas.microsoft.com/office/drawing/2014/main" id="{4CFD6097-2365-66D4-C3C2-C8E64D0606B1}"/>
              </a:ext>
            </a:extLst>
          </p:cNvPr>
          <p:cNvSpPr txBox="1"/>
          <p:nvPr/>
        </p:nvSpPr>
        <p:spPr>
          <a:xfrm>
            <a:off x="7014148" y="2613392"/>
            <a:ext cx="4559261" cy="1374735"/>
          </a:xfrm>
          <a:prstGeom prst="rect">
            <a:avLst/>
          </a:prstGeom>
          <a:noFill/>
        </p:spPr>
        <p:txBody>
          <a:bodyPr wrap="none" rtlCol="0">
            <a:spAutoFit/>
          </a:bodyPr>
          <a:lstStyle/>
          <a:p>
            <a:pPr>
              <a:lnSpc>
                <a:spcPts val="5000"/>
              </a:lnSpc>
              <a:spcAft>
                <a:spcPts val="25"/>
              </a:spcAft>
            </a:pPr>
            <a:r>
              <a:rPr lang="fr-CA" sz="5000" b="1" dirty="0">
                <a:solidFill>
                  <a:srgbClr val="434747"/>
                </a:solidFill>
                <a:latin typeface="Raleway" panose="020B0003030101060003" pitchFamily="34" charset="0"/>
              </a:rPr>
              <a:t>Les écrans et </a:t>
            </a:r>
            <a:br>
              <a:rPr lang="fr-CA" sz="5000" b="1" dirty="0">
                <a:solidFill>
                  <a:srgbClr val="434747"/>
                </a:solidFill>
                <a:latin typeface="Raleway" panose="020B0003030101060003" pitchFamily="34" charset="0"/>
              </a:rPr>
            </a:br>
            <a:r>
              <a:rPr lang="fr-CA" sz="5000" b="1" dirty="0">
                <a:solidFill>
                  <a:srgbClr val="434747"/>
                </a:solidFill>
                <a:latin typeface="Raleway" panose="020B0003030101060003" pitchFamily="34" charset="0"/>
              </a:rPr>
              <a:t>les tout-petits</a:t>
            </a:r>
          </a:p>
        </p:txBody>
      </p:sp>
      <p:pic>
        <p:nvPicPr>
          <p:cNvPr id="10" name="Picture 9" descr="A black background with grey text&#10;&#10;Description automatically generated">
            <a:extLst>
              <a:ext uri="{FF2B5EF4-FFF2-40B4-BE49-F238E27FC236}">
                <a16:creationId xmlns:a16="http://schemas.microsoft.com/office/drawing/2014/main" id="{D3BDE2A4-DDEE-78EE-66C6-0A62893C8C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4694" y="6106095"/>
            <a:ext cx="1498600" cy="381000"/>
          </a:xfrm>
          <a:prstGeom prst="rect">
            <a:avLst/>
          </a:prstGeom>
        </p:spPr>
      </p:pic>
      <p:sp>
        <p:nvSpPr>
          <p:cNvPr id="6" name="Rectangle 5">
            <a:extLst>
              <a:ext uri="{FF2B5EF4-FFF2-40B4-BE49-F238E27FC236}">
                <a16:creationId xmlns:a16="http://schemas.microsoft.com/office/drawing/2014/main" id="{94B4642D-3A4F-9D27-87A7-B833855CEE7C}"/>
              </a:ext>
            </a:extLst>
          </p:cNvPr>
          <p:cNvSpPr/>
          <p:nvPr/>
        </p:nvSpPr>
        <p:spPr>
          <a:xfrm>
            <a:off x="0" y="0"/>
            <a:ext cx="12192000" cy="6858000"/>
          </a:xfrm>
          <a:prstGeom prst="rect">
            <a:avLst/>
          </a:prstGeom>
          <a:noFill/>
          <a:ln w="381000">
            <a:solidFill>
              <a:srgbClr val="A8D6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5" name="Picture 4" descr="A black background with different shapes and colors&#10;&#10;Description automatically generated">
            <a:extLst>
              <a:ext uri="{FF2B5EF4-FFF2-40B4-BE49-F238E27FC236}">
                <a16:creationId xmlns:a16="http://schemas.microsoft.com/office/drawing/2014/main" id="{8BEF4A09-0BCD-BC89-634A-1446F59B20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844178" y="-906530"/>
            <a:ext cx="4838700" cy="4648200"/>
          </a:xfrm>
          <a:prstGeom prst="rect">
            <a:avLst/>
          </a:prstGeom>
        </p:spPr>
      </p:pic>
      <p:sp>
        <p:nvSpPr>
          <p:cNvPr id="2" name="ZoneTexte 1">
            <a:extLst>
              <a:ext uri="{FF2B5EF4-FFF2-40B4-BE49-F238E27FC236}">
                <a16:creationId xmlns:a16="http://schemas.microsoft.com/office/drawing/2014/main" id="{6875BE58-F1D9-9197-DBEE-743E7558CF48}"/>
              </a:ext>
            </a:extLst>
          </p:cNvPr>
          <p:cNvSpPr txBox="1"/>
          <p:nvPr/>
        </p:nvSpPr>
        <p:spPr>
          <a:xfrm>
            <a:off x="7014148" y="4115191"/>
            <a:ext cx="1955985" cy="369332"/>
          </a:xfrm>
          <a:prstGeom prst="rect">
            <a:avLst/>
          </a:prstGeom>
          <a:noFill/>
        </p:spPr>
        <p:txBody>
          <a:bodyPr wrap="none" rtlCol="0">
            <a:spAutoFit/>
          </a:bodyPr>
          <a:lstStyle/>
          <a:p>
            <a:r>
              <a:rPr lang="fr-CA" dirty="0">
                <a:latin typeface="Raleway" pitchFamily="2" charset="0"/>
              </a:rPr>
              <a:t>Septembre 2024</a:t>
            </a:r>
          </a:p>
        </p:txBody>
      </p:sp>
    </p:spTree>
    <p:extLst>
      <p:ext uri="{BB962C8B-B14F-4D97-AF65-F5344CB8AC3E}">
        <p14:creationId xmlns:p14="http://schemas.microsoft.com/office/powerpoint/2010/main" val="1739800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8FB5E36-59A7-444F-610F-70E8126DE98F}"/>
              </a:ext>
            </a:extLst>
          </p:cNvPr>
          <p:cNvGrpSpPr/>
          <p:nvPr/>
        </p:nvGrpSpPr>
        <p:grpSpPr>
          <a:xfrm>
            <a:off x="1003443" y="6153834"/>
            <a:ext cx="10280431" cy="342080"/>
            <a:chOff x="1003443" y="6153834"/>
            <a:chExt cx="10280431" cy="342080"/>
          </a:xfrm>
        </p:grpSpPr>
        <p:pic>
          <p:nvPicPr>
            <p:cNvPr id="6" name="Picture 5" descr="A black background with grey text&#10;&#10;Description automatically generated">
              <a:extLst>
                <a:ext uri="{FF2B5EF4-FFF2-40B4-BE49-F238E27FC236}">
                  <a16:creationId xmlns:a16="http://schemas.microsoft.com/office/drawing/2014/main" id="{2A8F34C7-B01C-81ED-35AC-4225624CAF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7" name="TextBox 16">
              <a:extLst>
                <a:ext uri="{FF2B5EF4-FFF2-40B4-BE49-F238E27FC236}">
                  <a16:creationId xmlns:a16="http://schemas.microsoft.com/office/drawing/2014/main" id="{67CB885C-2479-56FB-D1C8-67FF88032106}"/>
                </a:ext>
              </a:extLst>
            </p:cNvPr>
            <p:cNvSpPr txBox="1"/>
            <p:nvPr/>
          </p:nvSpPr>
          <p:spPr>
            <a:xfrm>
              <a:off x="9008892" y="6234304"/>
              <a:ext cx="2274982"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10</a:t>
              </a:fld>
              <a:endParaRPr lang="fr-CA" sz="1100">
                <a:solidFill>
                  <a:srgbClr val="434747"/>
                </a:solidFill>
                <a:latin typeface="Raleway" panose="020B0503030101060003" pitchFamily="34" charset="77"/>
              </a:endParaRPr>
            </a:p>
          </p:txBody>
        </p:sp>
      </p:grpSp>
      <p:grpSp>
        <p:nvGrpSpPr>
          <p:cNvPr id="8" name="Group 7">
            <a:extLst>
              <a:ext uri="{FF2B5EF4-FFF2-40B4-BE49-F238E27FC236}">
                <a16:creationId xmlns:a16="http://schemas.microsoft.com/office/drawing/2014/main" id="{57F27E1C-1215-A364-5373-FCE28C65BD4E}"/>
              </a:ext>
            </a:extLst>
          </p:cNvPr>
          <p:cNvGrpSpPr/>
          <p:nvPr/>
        </p:nvGrpSpPr>
        <p:grpSpPr>
          <a:xfrm>
            <a:off x="1004510" y="477193"/>
            <a:ext cx="6967131" cy="1325563"/>
            <a:chOff x="1155904" y="816533"/>
            <a:chExt cx="6967131" cy="1325563"/>
          </a:xfrm>
        </p:grpSpPr>
        <p:sp>
          <p:nvSpPr>
            <p:cNvPr id="10" name="Titre 1">
              <a:extLst>
                <a:ext uri="{FF2B5EF4-FFF2-40B4-BE49-F238E27FC236}">
                  <a16:creationId xmlns:a16="http://schemas.microsoft.com/office/drawing/2014/main" id="{F8FA708F-79BA-485B-50FD-ED7045EBD1CD}"/>
                </a:ext>
              </a:extLst>
            </p:cNvPr>
            <p:cNvSpPr txBox="1">
              <a:spLocks/>
            </p:cNvSpPr>
            <p:nvPr/>
          </p:nvSpPr>
          <p:spPr>
            <a:xfrm>
              <a:off x="1249148" y="816533"/>
              <a:ext cx="6873887"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b="1">
                  <a:solidFill>
                    <a:srgbClr val="434747"/>
                  </a:solidFill>
                  <a:latin typeface="Raleway" panose="020B0003030101060003" pitchFamily="34" charset="0"/>
                </a:rPr>
                <a:t>Recommandations</a:t>
              </a:r>
            </a:p>
            <a:p>
              <a:pPr algn="l"/>
              <a:r>
                <a:rPr lang="fr-CA" sz="3200" b="1">
                  <a:solidFill>
                    <a:srgbClr val="434747"/>
                  </a:solidFill>
                  <a:latin typeface="Raleway" panose="020B0003030101060003" pitchFamily="34" charset="0"/>
                </a:rPr>
                <a:t>pour le temps d’écran</a:t>
              </a:r>
            </a:p>
          </p:txBody>
        </p:sp>
        <p:cxnSp>
          <p:nvCxnSpPr>
            <p:cNvPr id="11" name="Straight Connector 10">
              <a:extLst>
                <a:ext uri="{FF2B5EF4-FFF2-40B4-BE49-F238E27FC236}">
                  <a16:creationId xmlns:a16="http://schemas.microsoft.com/office/drawing/2014/main" id="{64CEADD8-E06D-A6FD-F3F5-D4B2E5DAA9D3}"/>
                </a:ext>
              </a:extLst>
            </p:cNvPr>
            <p:cNvCxnSpPr>
              <a:cxnSpLocks/>
            </p:cNvCxnSpPr>
            <p:nvPr/>
          </p:nvCxnSpPr>
          <p:spPr>
            <a:xfrm>
              <a:off x="1155904" y="1260088"/>
              <a:ext cx="0" cy="736849"/>
            </a:xfrm>
            <a:prstGeom prst="line">
              <a:avLst/>
            </a:prstGeom>
            <a:ln w="50800">
              <a:solidFill>
                <a:srgbClr val="F47931"/>
              </a:solidFill>
            </a:ln>
          </p:spPr>
          <p:style>
            <a:lnRef idx="1">
              <a:schemeClr val="accent2"/>
            </a:lnRef>
            <a:fillRef idx="0">
              <a:schemeClr val="accent2"/>
            </a:fillRef>
            <a:effectRef idx="0">
              <a:schemeClr val="accent2"/>
            </a:effectRef>
            <a:fontRef idx="minor">
              <a:schemeClr val="tx1"/>
            </a:fontRef>
          </p:style>
        </p:cxnSp>
      </p:grpSp>
      <p:sp>
        <p:nvSpPr>
          <p:cNvPr id="12" name="Rectangle 11">
            <a:extLst>
              <a:ext uri="{FF2B5EF4-FFF2-40B4-BE49-F238E27FC236}">
                <a16:creationId xmlns:a16="http://schemas.microsoft.com/office/drawing/2014/main" id="{7E7D783E-E4A5-2BAA-7174-393EE1FA3F26}"/>
              </a:ext>
            </a:extLst>
          </p:cNvPr>
          <p:cNvSpPr/>
          <p:nvPr/>
        </p:nvSpPr>
        <p:spPr>
          <a:xfrm>
            <a:off x="0" y="0"/>
            <a:ext cx="12192000" cy="6858000"/>
          </a:xfrm>
          <a:prstGeom prst="rect">
            <a:avLst/>
          </a:prstGeom>
          <a:noFill/>
          <a:ln w="381000">
            <a:solidFill>
              <a:srgbClr val="FCBF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7" name="Groupe 16">
            <a:extLst>
              <a:ext uri="{FF2B5EF4-FFF2-40B4-BE49-F238E27FC236}">
                <a16:creationId xmlns:a16="http://schemas.microsoft.com/office/drawing/2014/main" id="{9C3153F9-B1DB-FDDE-4A66-71E41DDE421E}"/>
              </a:ext>
            </a:extLst>
          </p:cNvPr>
          <p:cNvGrpSpPr/>
          <p:nvPr/>
        </p:nvGrpSpPr>
        <p:grpSpPr>
          <a:xfrm>
            <a:off x="6949897" y="2298671"/>
            <a:ext cx="4399974" cy="2989818"/>
            <a:chOff x="6949897" y="2298671"/>
            <a:chExt cx="4399974" cy="2989818"/>
          </a:xfrm>
        </p:grpSpPr>
        <p:pic>
          <p:nvPicPr>
            <p:cNvPr id="2" name="Picture 16" descr="A close up of a pink screen&#10;&#10;Description automatically generated">
              <a:extLst>
                <a:ext uri="{FF2B5EF4-FFF2-40B4-BE49-F238E27FC236}">
                  <a16:creationId xmlns:a16="http://schemas.microsoft.com/office/drawing/2014/main" id="{C96BF9FD-0CF7-BC9E-C065-3E232A17FC93}"/>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6949897" y="2298671"/>
              <a:ext cx="4399974" cy="2989818"/>
            </a:xfrm>
            <a:prstGeom prst="rect">
              <a:avLst/>
            </a:prstGeom>
          </p:spPr>
        </p:pic>
        <p:sp>
          <p:nvSpPr>
            <p:cNvPr id="35" name="ZoneTexte 34">
              <a:extLst>
                <a:ext uri="{FF2B5EF4-FFF2-40B4-BE49-F238E27FC236}">
                  <a16:creationId xmlns:a16="http://schemas.microsoft.com/office/drawing/2014/main" id="{87E7D064-28E8-BB0E-FC67-045C7F282304}"/>
                </a:ext>
              </a:extLst>
            </p:cNvPr>
            <p:cNvSpPr txBox="1"/>
            <p:nvPr/>
          </p:nvSpPr>
          <p:spPr>
            <a:xfrm>
              <a:off x="7393246" y="2762529"/>
              <a:ext cx="3878068" cy="2062103"/>
            </a:xfrm>
            <a:prstGeom prst="rect">
              <a:avLst/>
            </a:prstGeom>
            <a:noFill/>
          </p:spPr>
          <p:txBody>
            <a:bodyPr wrap="square" rtlCol="0">
              <a:spAutoFit/>
            </a:bodyPr>
            <a:lstStyle/>
            <a:p>
              <a:r>
                <a:rPr lang="fr-CA" sz="1600" dirty="0">
                  <a:solidFill>
                    <a:schemeClr val="tx1"/>
                  </a:solidFill>
                  <a:latin typeface="Raleway" pitchFamily="2" charset="0"/>
                </a:rPr>
                <a:t>Les recommandations concernent </a:t>
              </a:r>
            </a:p>
            <a:p>
              <a:r>
                <a:rPr lang="fr-CA" sz="1600" dirty="0">
                  <a:solidFill>
                    <a:schemeClr val="tx1"/>
                  </a:solidFill>
                  <a:latin typeface="Raleway" pitchFamily="2" charset="0"/>
                </a:rPr>
                <a:t>le temps d’écran : </a:t>
              </a:r>
            </a:p>
            <a:p>
              <a:pPr marL="742950" lvl="1" indent="-285750">
                <a:buFont typeface="Arial" panose="020B0604020202020204" pitchFamily="34" charset="0"/>
                <a:buChar char="•"/>
              </a:pPr>
              <a:r>
                <a:rPr lang="fr-CA" sz="1600" dirty="0">
                  <a:solidFill>
                    <a:schemeClr val="tx1"/>
                  </a:solidFill>
                  <a:latin typeface="Raleway" pitchFamily="2" charset="0"/>
                </a:rPr>
                <a:t>à la maison</a:t>
              </a:r>
            </a:p>
            <a:p>
              <a:pPr marL="742950" lvl="1" indent="-285750">
                <a:buFont typeface="Arial" panose="020B0604020202020204" pitchFamily="34" charset="0"/>
                <a:buChar char="•"/>
              </a:pPr>
              <a:r>
                <a:rPr lang="fr-CA" sz="1600" dirty="0">
                  <a:solidFill>
                    <a:schemeClr val="tx1"/>
                  </a:solidFill>
                  <a:latin typeface="Raleway" pitchFamily="2" charset="0"/>
                </a:rPr>
                <a:t>au service de garde éducatif</a:t>
              </a:r>
            </a:p>
            <a:p>
              <a:pPr marL="742950" lvl="1" indent="-285750">
                <a:buFont typeface="Arial" panose="020B0604020202020204" pitchFamily="34" charset="0"/>
                <a:buChar char="•"/>
              </a:pPr>
              <a:r>
                <a:rPr lang="fr-CA" sz="1600" dirty="0">
                  <a:solidFill>
                    <a:schemeClr val="tx1"/>
                  </a:solidFill>
                  <a:latin typeface="Raleway" pitchFamily="2" charset="0"/>
                </a:rPr>
                <a:t>à l’école</a:t>
              </a:r>
            </a:p>
            <a:p>
              <a:pPr marL="742950" lvl="1" indent="-285750">
                <a:buFont typeface="Arial" panose="020B0604020202020204" pitchFamily="34" charset="0"/>
                <a:buChar char="•"/>
              </a:pPr>
              <a:r>
                <a:rPr lang="fr-CA" sz="1600" dirty="0">
                  <a:solidFill>
                    <a:schemeClr val="tx1"/>
                  </a:solidFill>
                  <a:latin typeface="Raleway" pitchFamily="2" charset="0"/>
                </a:rPr>
                <a:t>dans les déplacements, etc. </a:t>
              </a:r>
            </a:p>
            <a:p>
              <a:endParaRPr lang="fr-CA" sz="1600" dirty="0">
                <a:solidFill>
                  <a:schemeClr val="tx1"/>
                </a:solidFill>
                <a:latin typeface="Raleway" pitchFamily="2" charset="0"/>
              </a:endParaRPr>
            </a:p>
            <a:p>
              <a:r>
                <a:rPr lang="fr-CA" sz="1600" dirty="0">
                  <a:solidFill>
                    <a:schemeClr val="tx1"/>
                  </a:solidFill>
                  <a:latin typeface="Raleway" pitchFamily="2" charset="0"/>
                </a:rPr>
                <a:t>Et ce, pour tous les types d’appareils.</a:t>
              </a:r>
              <a:endParaRPr lang="fr-CA" sz="1600" dirty="0"/>
            </a:p>
          </p:txBody>
        </p:sp>
      </p:grpSp>
      <p:grpSp>
        <p:nvGrpSpPr>
          <p:cNvPr id="14" name="Groupe 13">
            <a:extLst>
              <a:ext uri="{FF2B5EF4-FFF2-40B4-BE49-F238E27FC236}">
                <a16:creationId xmlns:a16="http://schemas.microsoft.com/office/drawing/2014/main" id="{07B9F720-B02C-F612-AB86-79DE0EFE5313}"/>
              </a:ext>
            </a:extLst>
          </p:cNvPr>
          <p:cNvGrpSpPr/>
          <p:nvPr/>
        </p:nvGrpSpPr>
        <p:grpSpPr>
          <a:xfrm>
            <a:off x="1075286" y="2411379"/>
            <a:ext cx="5961853" cy="3261873"/>
            <a:chOff x="1075286" y="2411379"/>
            <a:chExt cx="5961853" cy="3261873"/>
          </a:xfrm>
        </p:grpSpPr>
        <p:grpSp>
          <p:nvGrpSpPr>
            <p:cNvPr id="4" name="Group 53">
              <a:extLst>
                <a:ext uri="{FF2B5EF4-FFF2-40B4-BE49-F238E27FC236}">
                  <a16:creationId xmlns:a16="http://schemas.microsoft.com/office/drawing/2014/main" id="{A9D05B34-2487-126E-7294-0E20CD36F387}"/>
                </a:ext>
              </a:extLst>
            </p:cNvPr>
            <p:cNvGrpSpPr/>
            <p:nvPr/>
          </p:nvGrpSpPr>
          <p:grpSpPr>
            <a:xfrm>
              <a:off x="1593132" y="2411379"/>
              <a:ext cx="4295347" cy="1298362"/>
              <a:chOff x="1405468" y="1806793"/>
              <a:chExt cx="2751004" cy="856645"/>
            </a:xfrm>
          </p:grpSpPr>
          <p:cxnSp>
            <p:nvCxnSpPr>
              <p:cNvPr id="5" name="Straight Connector 47">
                <a:extLst>
                  <a:ext uri="{FF2B5EF4-FFF2-40B4-BE49-F238E27FC236}">
                    <a16:creationId xmlns:a16="http://schemas.microsoft.com/office/drawing/2014/main" id="{EAD0D9FF-EC6B-E8D0-51AA-188F41AA1B27}"/>
                  </a:ext>
                </a:extLst>
              </p:cNvPr>
              <p:cNvCxnSpPr>
                <a:cxnSpLocks/>
              </p:cNvCxnSpPr>
              <p:nvPr/>
            </p:nvCxnSpPr>
            <p:spPr>
              <a:xfrm>
                <a:off x="2780963" y="1806793"/>
                <a:ext cx="0" cy="856645"/>
              </a:xfrm>
              <a:prstGeom prst="line">
                <a:avLst/>
              </a:prstGeom>
              <a:ln>
                <a:solidFill>
                  <a:srgbClr val="F47931"/>
                </a:solidFill>
              </a:ln>
            </p:spPr>
            <p:style>
              <a:lnRef idx="2">
                <a:schemeClr val="accent1"/>
              </a:lnRef>
              <a:fillRef idx="0">
                <a:schemeClr val="accent1"/>
              </a:fillRef>
              <a:effectRef idx="1">
                <a:schemeClr val="accent1"/>
              </a:effectRef>
              <a:fontRef idx="minor">
                <a:schemeClr val="tx1"/>
              </a:fontRef>
            </p:style>
          </p:cxnSp>
          <p:pic>
            <p:nvPicPr>
              <p:cNvPr id="9" name="Picture 50" descr="A computer screen with a x on it&#10;&#10;Description automatically generated">
                <a:extLst>
                  <a:ext uri="{FF2B5EF4-FFF2-40B4-BE49-F238E27FC236}">
                    <a16:creationId xmlns:a16="http://schemas.microsoft.com/office/drawing/2014/main" id="{45B6F00B-977A-D998-8B9B-D7E069A916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5468" y="1806793"/>
                <a:ext cx="957647" cy="856645"/>
              </a:xfrm>
              <a:prstGeom prst="rect">
                <a:avLst/>
              </a:prstGeom>
            </p:spPr>
          </p:pic>
          <p:pic>
            <p:nvPicPr>
              <p:cNvPr id="13" name="Picture 51">
                <a:extLst>
                  <a:ext uri="{FF2B5EF4-FFF2-40B4-BE49-F238E27FC236}">
                    <a16:creationId xmlns:a16="http://schemas.microsoft.com/office/drawing/2014/main" id="{D5138881-E803-23EF-02B7-E5585DC2C4C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198826" y="1806793"/>
                <a:ext cx="957646" cy="856645"/>
              </a:xfrm>
              <a:prstGeom prst="rect">
                <a:avLst/>
              </a:prstGeom>
            </p:spPr>
          </p:pic>
        </p:grpSp>
        <p:sp>
          <p:nvSpPr>
            <p:cNvPr id="15" name="Freeform 51">
              <a:extLst>
                <a:ext uri="{FF2B5EF4-FFF2-40B4-BE49-F238E27FC236}">
                  <a16:creationId xmlns:a16="http://schemas.microsoft.com/office/drawing/2014/main" id="{70EAC9DA-56C6-4358-02C7-2928D71A2537}"/>
                </a:ext>
              </a:extLst>
            </p:cNvPr>
            <p:cNvSpPr/>
            <p:nvPr/>
          </p:nvSpPr>
          <p:spPr>
            <a:xfrm rot="10800000" flipV="1">
              <a:off x="1106252" y="3999672"/>
              <a:ext cx="2469003" cy="349770"/>
            </a:xfrm>
            <a:custGeom>
              <a:avLst/>
              <a:gdLst>
                <a:gd name="connsiteX0" fmla="*/ 30145 w 1004835"/>
                <a:gd name="connsiteY0" fmla="*/ 60380 h 417925"/>
                <a:gd name="connsiteX1" fmla="*/ 30145 w 1004835"/>
                <a:gd name="connsiteY1" fmla="*/ 60380 h 417925"/>
                <a:gd name="connsiteX2" fmla="*/ 5024 w 1004835"/>
                <a:gd name="connsiteY2" fmla="*/ 130718 h 417925"/>
                <a:gd name="connsiteX3" fmla="*/ 0 w 1004835"/>
                <a:gd name="connsiteY3" fmla="*/ 150815 h 417925"/>
                <a:gd name="connsiteX4" fmla="*/ 5024 w 1004835"/>
                <a:gd name="connsiteY4" fmla="*/ 366855 h 417925"/>
                <a:gd name="connsiteX5" fmla="*/ 20097 w 1004835"/>
                <a:gd name="connsiteY5" fmla="*/ 397000 h 417925"/>
                <a:gd name="connsiteX6" fmla="*/ 35169 w 1004835"/>
                <a:gd name="connsiteY6" fmla="*/ 407048 h 417925"/>
                <a:gd name="connsiteX7" fmla="*/ 45218 w 1004835"/>
                <a:gd name="connsiteY7" fmla="*/ 417096 h 417925"/>
                <a:gd name="connsiteX8" fmla="*/ 60290 w 1004835"/>
                <a:gd name="connsiteY8" fmla="*/ 417096 h 417925"/>
                <a:gd name="connsiteX9" fmla="*/ 944545 w 1004835"/>
                <a:gd name="connsiteY9" fmla="*/ 412072 h 417925"/>
                <a:gd name="connsiteX10" fmla="*/ 969666 w 1004835"/>
                <a:gd name="connsiteY10" fmla="*/ 376903 h 417925"/>
                <a:gd name="connsiteX11" fmla="*/ 974690 w 1004835"/>
                <a:gd name="connsiteY11" fmla="*/ 361831 h 417925"/>
                <a:gd name="connsiteX12" fmla="*/ 984739 w 1004835"/>
                <a:gd name="connsiteY12" fmla="*/ 346758 h 417925"/>
                <a:gd name="connsiteX13" fmla="*/ 989763 w 1004835"/>
                <a:gd name="connsiteY13" fmla="*/ 331686 h 417925"/>
                <a:gd name="connsiteX14" fmla="*/ 999811 w 1004835"/>
                <a:gd name="connsiteY14" fmla="*/ 316613 h 417925"/>
                <a:gd name="connsiteX15" fmla="*/ 1004835 w 1004835"/>
                <a:gd name="connsiteY15" fmla="*/ 291492 h 417925"/>
                <a:gd name="connsiteX16" fmla="*/ 999811 w 1004835"/>
                <a:gd name="connsiteY16" fmla="*/ 115646 h 417925"/>
                <a:gd name="connsiteX17" fmla="*/ 994787 w 1004835"/>
                <a:gd name="connsiteY17" fmla="*/ 85501 h 417925"/>
                <a:gd name="connsiteX18" fmla="*/ 984739 w 1004835"/>
                <a:gd name="connsiteY18" fmla="*/ 50332 h 417925"/>
                <a:gd name="connsiteX19" fmla="*/ 974690 w 1004835"/>
                <a:gd name="connsiteY19" fmla="*/ 35259 h 417925"/>
                <a:gd name="connsiteX20" fmla="*/ 944545 w 1004835"/>
                <a:gd name="connsiteY20" fmla="*/ 10138 h 417925"/>
                <a:gd name="connsiteX21" fmla="*/ 929473 w 1004835"/>
                <a:gd name="connsiteY21" fmla="*/ 5114 h 417925"/>
                <a:gd name="connsiteX22" fmla="*/ 869183 w 1004835"/>
                <a:gd name="connsiteY22" fmla="*/ 90 h 417925"/>
                <a:gd name="connsiteX23" fmla="*/ 70339 w 1004835"/>
                <a:gd name="connsiteY23" fmla="*/ 15162 h 417925"/>
                <a:gd name="connsiteX24" fmla="*/ 30145 w 1004835"/>
                <a:gd name="connsiteY24" fmla="*/ 60380 h 41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4835" h="417925">
                  <a:moveTo>
                    <a:pt x="30145" y="60380"/>
                  </a:moveTo>
                  <a:lnTo>
                    <a:pt x="30145" y="60380"/>
                  </a:lnTo>
                  <a:cubicBezTo>
                    <a:pt x="26125" y="71102"/>
                    <a:pt x="8664" y="116156"/>
                    <a:pt x="5024" y="130718"/>
                  </a:cubicBezTo>
                  <a:lnTo>
                    <a:pt x="0" y="150815"/>
                  </a:lnTo>
                  <a:cubicBezTo>
                    <a:pt x="1675" y="222828"/>
                    <a:pt x="1895" y="294890"/>
                    <a:pt x="5024" y="366855"/>
                  </a:cubicBezTo>
                  <a:cubicBezTo>
                    <a:pt x="5395" y="375400"/>
                    <a:pt x="14593" y="391496"/>
                    <a:pt x="20097" y="397000"/>
                  </a:cubicBezTo>
                  <a:cubicBezTo>
                    <a:pt x="24367" y="401270"/>
                    <a:pt x="30454" y="403276"/>
                    <a:pt x="35169" y="407048"/>
                  </a:cubicBezTo>
                  <a:cubicBezTo>
                    <a:pt x="38868" y="410007"/>
                    <a:pt x="40820" y="415337"/>
                    <a:pt x="45218" y="417096"/>
                  </a:cubicBezTo>
                  <a:cubicBezTo>
                    <a:pt x="49883" y="418962"/>
                    <a:pt x="55266" y="417096"/>
                    <a:pt x="60290" y="417096"/>
                  </a:cubicBezTo>
                  <a:lnTo>
                    <a:pt x="944545" y="412072"/>
                  </a:lnTo>
                  <a:cubicBezTo>
                    <a:pt x="952919" y="400349"/>
                    <a:pt x="962254" y="389256"/>
                    <a:pt x="969666" y="376903"/>
                  </a:cubicBezTo>
                  <a:cubicBezTo>
                    <a:pt x="972391" y="372362"/>
                    <a:pt x="972322" y="366568"/>
                    <a:pt x="974690" y="361831"/>
                  </a:cubicBezTo>
                  <a:cubicBezTo>
                    <a:pt x="977391" y="356430"/>
                    <a:pt x="981389" y="351782"/>
                    <a:pt x="984739" y="346758"/>
                  </a:cubicBezTo>
                  <a:cubicBezTo>
                    <a:pt x="986414" y="341734"/>
                    <a:pt x="987395" y="336423"/>
                    <a:pt x="989763" y="331686"/>
                  </a:cubicBezTo>
                  <a:cubicBezTo>
                    <a:pt x="992463" y="326285"/>
                    <a:pt x="997691" y="322267"/>
                    <a:pt x="999811" y="316613"/>
                  </a:cubicBezTo>
                  <a:cubicBezTo>
                    <a:pt x="1002809" y="308617"/>
                    <a:pt x="1003160" y="299866"/>
                    <a:pt x="1004835" y="291492"/>
                  </a:cubicBezTo>
                  <a:cubicBezTo>
                    <a:pt x="1003160" y="232877"/>
                    <a:pt x="1002668" y="174216"/>
                    <a:pt x="999811" y="115646"/>
                  </a:cubicBezTo>
                  <a:cubicBezTo>
                    <a:pt x="999315" y="105471"/>
                    <a:pt x="996785" y="95490"/>
                    <a:pt x="994787" y="85501"/>
                  </a:cubicBezTo>
                  <a:cubicBezTo>
                    <a:pt x="993714" y="80135"/>
                    <a:pt x="987932" y="56717"/>
                    <a:pt x="984739" y="50332"/>
                  </a:cubicBezTo>
                  <a:cubicBezTo>
                    <a:pt x="982038" y="44931"/>
                    <a:pt x="978556" y="39898"/>
                    <a:pt x="974690" y="35259"/>
                  </a:cubicBezTo>
                  <a:cubicBezTo>
                    <a:pt x="966753" y="25735"/>
                    <a:pt x="955836" y="15784"/>
                    <a:pt x="944545" y="10138"/>
                  </a:cubicBezTo>
                  <a:cubicBezTo>
                    <a:pt x="939808" y="7770"/>
                    <a:pt x="934666" y="6153"/>
                    <a:pt x="929473" y="5114"/>
                  </a:cubicBezTo>
                  <a:cubicBezTo>
                    <a:pt x="898431" y="-1094"/>
                    <a:pt x="897365" y="90"/>
                    <a:pt x="869183" y="90"/>
                  </a:cubicBezTo>
                  <a:lnTo>
                    <a:pt x="70339" y="15162"/>
                  </a:lnTo>
                  <a:lnTo>
                    <a:pt x="30145" y="60380"/>
                  </a:lnTo>
                  <a:close/>
                </a:path>
              </a:pathLst>
            </a:custGeom>
            <a:solidFill>
              <a:srgbClr val="F479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1400" b="1">
                  <a:solidFill>
                    <a:schemeClr val="bg1"/>
                  </a:solidFill>
                  <a:latin typeface="Raleway" panose="020B0503030101060003" pitchFamily="34" charset="77"/>
                </a:rPr>
                <a:t>Enfants de moins de 2 ans</a:t>
              </a:r>
            </a:p>
          </p:txBody>
        </p:sp>
        <p:sp>
          <p:nvSpPr>
            <p:cNvPr id="16" name="Freeform 51">
              <a:extLst>
                <a:ext uri="{FF2B5EF4-FFF2-40B4-BE49-F238E27FC236}">
                  <a16:creationId xmlns:a16="http://schemas.microsoft.com/office/drawing/2014/main" id="{1E563156-63AC-6556-165D-61D54B3AF803}"/>
                </a:ext>
              </a:extLst>
            </p:cNvPr>
            <p:cNvSpPr/>
            <p:nvPr/>
          </p:nvSpPr>
          <p:spPr>
            <a:xfrm rot="10800000" flipV="1">
              <a:off x="4149795" y="3999673"/>
              <a:ext cx="1982123" cy="349770"/>
            </a:xfrm>
            <a:custGeom>
              <a:avLst/>
              <a:gdLst>
                <a:gd name="connsiteX0" fmla="*/ 30145 w 1004835"/>
                <a:gd name="connsiteY0" fmla="*/ 60380 h 417925"/>
                <a:gd name="connsiteX1" fmla="*/ 30145 w 1004835"/>
                <a:gd name="connsiteY1" fmla="*/ 60380 h 417925"/>
                <a:gd name="connsiteX2" fmla="*/ 5024 w 1004835"/>
                <a:gd name="connsiteY2" fmla="*/ 130718 h 417925"/>
                <a:gd name="connsiteX3" fmla="*/ 0 w 1004835"/>
                <a:gd name="connsiteY3" fmla="*/ 150815 h 417925"/>
                <a:gd name="connsiteX4" fmla="*/ 5024 w 1004835"/>
                <a:gd name="connsiteY4" fmla="*/ 366855 h 417925"/>
                <a:gd name="connsiteX5" fmla="*/ 20097 w 1004835"/>
                <a:gd name="connsiteY5" fmla="*/ 397000 h 417925"/>
                <a:gd name="connsiteX6" fmla="*/ 35169 w 1004835"/>
                <a:gd name="connsiteY6" fmla="*/ 407048 h 417925"/>
                <a:gd name="connsiteX7" fmla="*/ 45218 w 1004835"/>
                <a:gd name="connsiteY7" fmla="*/ 417096 h 417925"/>
                <a:gd name="connsiteX8" fmla="*/ 60290 w 1004835"/>
                <a:gd name="connsiteY8" fmla="*/ 417096 h 417925"/>
                <a:gd name="connsiteX9" fmla="*/ 944545 w 1004835"/>
                <a:gd name="connsiteY9" fmla="*/ 412072 h 417925"/>
                <a:gd name="connsiteX10" fmla="*/ 969666 w 1004835"/>
                <a:gd name="connsiteY10" fmla="*/ 376903 h 417925"/>
                <a:gd name="connsiteX11" fmla="*/ 974690 w 1004835"/>
                <a:gd name="connsiteY11" fmla="*/ 361831 h 417925"/>
                <a:gd name="connsiteX12" fmla="*/ 984739 w 1004835"/>
                <a:gd name="connsiteY12" fmla="*/ 346758 h 417925"/>
                <a:gd name="connsiteX13" fmla="*/ 989763 w 1004835"/>
                <a:gd name="connsiteY13" fmla="*/ 331686 h 417925"/>
                <a:gd name="connsiteX14" fmla="*/ 999811 w 1004835"/>
                <a:gd name="connsiteY14" fmla="*/ 316613 h 417925"/>
                <a:gd name="connsiteX15" fmla="*/ 1004835 w 1004835"/>
                <a:gd name="connsiteY15" fmla="*/ 291492 h 417925"/>
                <a:gd name="connsiteX16" fmla="*/ 999811 w 1004835"/>
                <a:gd name="connsiteY16" fmla="*/ 115646 h 417925"/>
                <a:gd name="connsiteX17" fmla="*/ 994787 w 1004835"/>
                <a:gd name="connsiteY17" fmla="*/ 85501 h 417925"/>
                <a:gd name="connsiteX18" fmla="*/ 984739 w 1004835"/>
                <a:gd name="connsiteY18" fmla="*/ 50332 h 417925"/>
                <a:gd name="connsiteX19" fmla="*/ 974690 w 1004835"/>
                <a:gd name="connsiteY19" fmla="*/ 35259 h 417925"/>
                <a:gd name="connsiteX20" fmla="*/ 944545 w 1004835"/>
                <a:gd name="connsiteY20" fmla="*/ 10138 h 417925"/>
                <a:gd name="connsiteX21" fmla="*/ 929473 w 1004835"/>
                <a:gd name="connsiteY21" fmla="*/ 5114 h 417925"/>
                <a:gd name="connsiteX22" fmla="*/ 869183 w 1004835"/>
                <a:gd name="connsiteY22" fmla="*/ 90 h 417925"/>
                <a:gd name="connsiteX23" fmla="*/ 70339 w 1004835"/>
                <a:gd name="connsiteY23" fmla="*/ 15162 h 417925"/>
                <a:gd name="connsiteX24" fmla="*/ 30145 w 1004835"/>
                <a:gd name="connsiteY24" fmla="*/ 60380 h 41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4835" h="417925">
                  <a:moveTo>
                    <a:pt x="30145" y="60380"/>
                  </a:moveTo>
                  <a:lnTo>
                    <a:pt x="30145" y="60380"/>
                  </a:lnTo>
                  <a:cubicBezTo>
                    <a:pt x="26125" y="71102"/>
                    <a:pt x="8664" y="116156"/>
                    <a:pt x="5024" y="130718"/>
                  </a:cubicBezTo>
                  <a:lnTo>
                    <a:pt x="0" y="150815"/>
                  </a:lnTo>
                  <a:cubicBezTo>
                    <a:pt x="1675" y="222828"/>
                    <a:pt x="1895" y="294890"/>
                    <a:pt x="5024" y="366855"/>
                  </a:cubicBezTo>
                  <a:cubicBezTo>
                    <a:pt x="5395" y="375400"/>
                    <a:pt x="14593" y="391496"/>
                    <a:pt x="20097" y="397000"/>
                  </a:cubicBezTo>
                  <a:cubicBezTo>
                    <a:pt x="24367" y="401270"/>
                    <a:pt x="30454" y="403276"/>
                    <a:pt x="35169" y="407048"/>
                  </a:cubicBezTo>
                  <a:cubicBezTo>
                    <a:pt x="38868" y="410007"/>
                    <a:pt x="40820" y="415337"/>
                    <a:pt x="45218" y="417096"/>
                  </a:cubicBezTo>
                  <a:cubicBezTo>
                    <a:pt x="49883" y="418962"/>
                    <a:pt x="55266" y="417096"/>
                    <a:pt x="60290" y="417096"/>
                  </a:cubicBezTo>
                  <a:lnTo>
                    <a:pt x="944545" y="412072"/>
                  </a:lnTo>
                  <a:cubicBezTo>
                    <a:pt x="952919" y="400349"/>
                    <a:pt x="962254" y="389256"/>
                    <a:pt x="969666" y="376903"/>
                  </a:cubicBezTo>
                  <a:cubicBezTo>
                    <a:pt x="972391" y="372362"/>
                    <a:pt x="972322" y="366568"/>
                    <a:pt x="974690" y="361831"/>
                  </a:cubicBezTo>
                  <a:cubicBezTo>
                    <a:pt x="977391" y="356430"/>
                    <a:pt x="981389" y="351782"/>
                    <a:pt x="984739" y="346758"/>
                  </a:cubicBezTo>
                  <a:cubicBezTo>
                    <a:pt x="986414" y="341734"/>
                    <a:pt x="987395" y="336423"/>
                    <a:pt x="989763" y="331686"/>
                  </a:cubicBezTo>
                  <a:cubicBezTo>
                    <a:pt x="992463" y="326285"/>
                    <a:pt x="997691" y="322267"/>
                    <a:pt x="999811" y="316613"/>
                  </a:cubicBezTo>
                  <a:cubicBezTo>
                    <a:pt x="1002809" y="308617"/>
                    <a:pt x="1003160" y="299866"/>
                    <a:pt x="1004835" y="291492"/>
                  </a:cubicBezTo>
                  <a:cubicBezTo>
                    <a:pt x="1003160" y="232877"/>
                    <a:pt x="1002668" y="174216"/>
                    <a:pt x="999811" y="115646"/>
                  </a:cubicBezTo>
                  <a:cubicBezTo>
                    <a:pt x="999315" y="105471"/>
                    <a:pt x="996785" y="95490"/>
                    <a:pt x="994787" y="85501"/>
                  </a:cubicBezTo>
                  <a:cubicBezTo>
                    <a:pt x="993714" y="80135"/>
                    <a:pt x="987932" y="56717"/>
                    <a:pt x="984739" y="50332"/>
                  </a:cubicBezTo>
                  <a:cubicBezTo>
                    <a:pt x="982038" y="44931"/>
                    <a:pt x="978556" y="39898"/>
                    <a:pt x="974690" y="35259"/>
                  </a:cubicBezTo>
                  <a:cubicBezTo>
                    <a:pt x="966753" y="25735"/>
                    <a:pt x="955836" y="15784"/>
                    <a:pt x="944545" y="10138"/>
                  </a:cubicBezTo>
                  <a:cubicBezTo>
                    <a:pt x="939808" y="7770"/>
                    <a:pt x="934666" y="6153"/>
                    <a:pt x="929473" y="5114"/>
                  </a:cubicBezTo>
                  <a:cubicBezTo>
                    <a:pt x="898431" y="-1094"/>
                    <a:pt x="897365" y="90"/>
                    <a:pt x="869183" y="90"/>
                  </a:cubicBezTo>
                  <a:lnTo>
                    <a:pt x="70339" y="15162"/>
                  </a:lnTo>
                  <a:lnTo>
                    <a:pt x="30145" y="60380"/>
                  </a:lnTo>
                  <a:close/>
                </a:path>
              </a:pathLst>
            </a:custGeom>
            <a:solidFill>
              <a:srgbClr val="F479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1400" b="1">
                  <a:solidFill>
                    <a:schemeClr val="bg1"/>
                  </a:solidFill>
                  <a:latin typeface="Raleway" panose="020B0503030101060003" pitchFamily="34" charset="77"/>
                </a:rPr>
                <a:t>Enfants de 2 à 5 ans</a:t>
              </a:r>
            </a:p>
          </p:txBody>
        </p:sp>
        <p:sp>
          <p:nvSpPr>
            <p:cNvPr id="30" name="ZoneTexte 29">
              <a:extLst>
                <a:ext uri="{FF2B5EF4-FFF2-40B4-BE49-F238E27FC236}">
                  <a16:creationId xmlns:a16="http://schemas.microsoft.com/office/drawing/2014/main" id="{2D278C22-E1B0-6293-EF34-3A38A5488EC6}"/>
                </a:ext>
              </a:extLst>
            </p:cNvPr>
            <p:cNvSpPr txBox="1"/>
            <p:nvPr/>
          </p:nvSpPr>
          <p:spPr>
            <a:xfrm>
              <a:off x="1106251" y="4389233"/>
              <a:ext cx="2469004" cy="923330"/>
            </a:xfrm>
            <a:prstGeom prst="rect">
              <a:avLst/>
            </a:prstGeom>
            <a:noFill/>
          </p:spPr>
          <p:txBody>
            <a:bodyPr wrap="square">
              <a:spAutoFit/>
            </a:bodyPr>
            <a:lstStyle/>
            <a:p>
              <a:pPr algn="ctr"/>
              <a:r>
                <a:rPr lang="fr-CA" sz="1800" b="1">
                  <a:solidFill>
                    <a:prstClr val="black"/>
                  </a:solidFill>
                  <a:latin typeface="Raleway" panose="020B0003030101060003" pitchFamily="34" charset="0"/>
                </a:rPr>
                <a:t>Aucune exposition </a:t>
              </a:r>
            </a:p>
            <a:p>
              <a:pPr algn="ctr"/>
              <a:r>
                <a:rPr lang="fr-CA" sz="1800">
                  <a:solidFill>
                    <a:prstClr val="black"/>
                  </a:solidFill>
                  <a:latin typeface="Raleway" panose="020B0003030101060003" pitchFamily="34" charset="0"/>
                </a:rPr>
                <a:t>à la télévision </a:t>
              </a:r>
            </a:p>
            <a:p>
              <a:pPr algn="ctr"/>
              <a:r>
                <a:rPr lang="fr-CA" sz="1800">
                  <a:solidFill>
                    <a:prstClr val="black"/>
                  </a:solidFill>
                  <a:latin typeface="Raleway" panose="020B0003030101060003" pitchFamily="34" charset="0"/>
                </a:rPr>
                <a:t>ou à tout autre écran</a:t>
              </a:r>
              <a:endParaRPr lang="fr-CA"/>
            </a:p>
          </p:txBody>
        </p:sp>
        <p:sp>
          <p:nvSpPr>
            <p:cNvPr id="31" name="ZoneTexte 30">
              <a:extLst>
                <a:ext uri="{FF2B5EF4-FFF2-40B4-BE49-F238E27FC236}">
                  <a16:creationId xmlns:a16="http://schemas.microsoft.com/office/drawing/2014/main" id="{9B013284-19EA-B4B7-DED9-BA8E38B31ED3}"/>
                </a:ext>
              </a:extLst>
            </p:cNvPr>
            <p:cNvSpPr txBox="1"/>
            <p:nvPr/>
          </p:nvSpPr>
          <p:spPr>
            <a:xfrm>
              <a:off x="3906354" y="4389233"/>
              <a:ext cx="2469004" cy="646331"/>
            </a:xfrm>
            <a:prstGeom prst="rect">
              <a:avLst/>
            </a:prstGeom>
            <a:noFill/>
          </p:spPr>
          <p:txBody>
            <a:bodyPr wrap="square">
              <a:spAutoFit/>
            </a:bodyPr>
            <a:lstStyle/>
            <a:p>
              <a:pPr algn="ctr"/>
              <a:r>
                <a:rPr lang="fr-CA" sz="1800" b="1">
                  <a:solidFill>
                    <a:prstClr val="black"/>
                  </a:solidFill>
                  <a:latin typeface="Raleway" panose="020B0003030101060003" pitchFamily="34" charset="0"/>
                </a:rPr>
                <a:t>1 heure ou moins</a:t>
              </a:r>
            </a:p>
            <a:p>
              <a:pPr algn="ctr"/>
              <a:r>
                <a:rPr lang="fr-CA">
                  <a:solidFill>
                    <a:prstClr val="black"/>
                  </a:solidFill>
                  <a:latin typeface="Raleway" panose="020B0003030101060003" pitchFamily="34" charset="0"/>
                </a:rPr>
                <a:t>d</a:t>
              </a:r>
              <a:r>
                <a:rPr lang="fr-CA" sz="1800">
                  <a:solidFill>
                    <a:prstClr val="black"/>
                  </a:solidFill>
                  <a:latin typeface="Raleway" panose="020B0003030101060003" pitchFamily="34" charset="0"/>
                </a:rPr>
                <a:t>evant un écran</a:t>
              </a:r>
              <a:endParaRPr lang="fr-CA"/>
            </a:p>
          </p:txBody>
        </p:sp>
        <p:sp>
          <p:nvSpPr>
            <p:cNvPr id="37" name="TextBox 16">
              <a:extLst>
                <a:ext uri="{FF2B5EF4-FFF2-40B4-BE49-F238E27FC236}">
                  <a16:creationId xmlns:a16="http://schemas.microsoft.com/office/drawing/2014/main" id="{4DD62A35-A7BC-0947-8E18-DE3BD442598D}"/>
                </a:ext>
              </a:extLst>
            </p:cNvPr>
            <p:cNvSpPr txBox="1"/>
            <p:nvPr/>
          </p:nvSpPr>
          <p:spPr>
            <a:xfrm>
              <a:off x="1075286" y="5457808"/>
              <a:ext cx="5961853" cy="215444"/>
            </a:xfrm>
            <a:prstGeom prst="rect">
              <a:avLst/>
            </a:prstGeom>
            <a:noFill/>
          </p:spPr>
          <p:txBody>
            <a:bodyPr wrap="square" rtlCol="0">
              <a:spAutoFit/>
            </a:bodyPr>
            <a:lstStyle/>
            <a:p>
              <a:r>
                <a:rPr lang="fr-CA" sz="800" dirty="0">
                  <a:solidFill>
                    <a:srgbClr val="434747"/>
                  </a:solidFill>
                  <a:latin typeface="Raleway" panose="020B0003030101060003" pitchFamily="34" charset="0"/>
                </a:rPr>
                <a:t>Source : Société canadienne de pédiatrie</a:t>
              </a:r>
              <a:endParaRPr lang="fr-CA" sz="1500" i="1" dirty="0">
                <a:solidFill>
                  <a:srgbClr val="434747"/>
                </a:solidFill>
                <a:latin typeface="Raleway" panose="020B0503030101060003" pitchFamily="34" charset="77"/>
              </a:endParaRPr>
            </a:p>
          </p:txBody>
        </p:sp>
      </p:grpSp>
    </p:spTree>
    <p:extLst>
      <p:ext uri="{BB962C8B-B14F-4D97-AF65-F5344CB8AC3E}">
        <p14:creationId xmlns:p14="http://schemas.microsoft.com/office/powerpoint/2010/main" val="1611476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8FB5E36-59A7-444F-610F-70E8126DE98F}"/>
              </a:ext>
            </a:extLst>
          </p:cNvPr>
          <p:cNvGrpSpPr/>
          <p:nvPr/>
        </p:nvGrpSpPr>
        <p:grpSpPr>
          <a:xfrm>
            <a:off x="1003443" y="6153834"/>
            <a:ext cx="10280431" cy="342080"/>
            <a:chOff x="1003443" y="6153834"/>
            <a:chExt cx="10280431" cy="342080"/>
          </a:xfrm>
        </p:grpSpPr>
        <p:pic>
          <p:nvPicPr>
            <p:cNvPr id="6" name="Picture 5" descr="A black background with grey text&#10;&#10;Description automatically generated">
              <a:extLst>
                <a:ext uri="{FF2B5EF4-FFF2-40B4-BE49-F238E27FC236}">
                  <a16:creationId xmlns:a16="http://schemas.microsoft.com/office/drawing/2014/main" id="{2A8F34C7-B01C-81ED-35AC-4225624CAF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7" name="TextBox 16">
              <a:extLst>
                <a:ext uri="{FF2B5EF4-FFF2-40B4-BE49-F238E27FC236}">
                  <a16:creationId xmlns:a16="http://schemas.microsoft.com/office/drawing/2014/main" id="{67CB885C-2479-56FB-D1C8-67FF88032106}"/>
                </a:ext>
              </a:extLst>
            </p:cNvPr>
            <p:cNvSpPr txBox="1"/>
            <p:nvPr/>
          </p:nvSpPr>
          <p:spPr>
            <a:xfrm>
              <a:off x="9008892" y="6234304"/>
              <a:ext cx="2274982"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11</a:t>
              </a:fld>
              <a:endParaRPr lang="fr-CA" sz="1100">
                <a:solidFill>
                  <a:srgbClr val="434747"/>
                </a:solidFill>
                <a:latin typeface="Raleway" panose="020B0503030101060003" pitchFamily="34" charset="77"/>
              </a:endParaRPr>
            </a:p>
          </p:txBody>
        </p:sp>
      </p:grpSp>
      <p:grpSp>
        <p:nvGrpSpPr>
          <p:cNvPr id="8" name="Group 7">
            <a:extLst>
              <a:ext uri="{FF2B5EF4-FFF2-40B4-BE49-F238E27FC236}">
                <a16:creationId xmlns:a16="http://schemas.microsoft.com/office/drawing/2014/main" id="{57F27E1C-1215-A364-5373-FCE28C65BD4E}"/>
              </a:ext>
            </a:extLst>
          </p:cNvPr>
          <p:cNvGrpSpPr/>
          <p:nvPr/>
        </p:nvGrpSpPr>
        <p:grpSpPr>
          <a:xfrm>
            <a:off x="1004510" y="477193"/>
            <a:ext cx="6967131" cy="1325563"/>
            <a:chOff x="1155904" y="816533"/>
            <a:chExt cx="6967131" cy="1325563"/>
          </a:xfrm>
        </p:grpSpPr>
        <p:sp>
          <p:nvSpPr>
            <p:cNvPr id="10" name="Titre 1">
              <a:extLst>
                <a:ext uri="{FF2B5EF4-FFF2-40B4-BE49-F238E27FC236}">
                  <a16:creationId xmlns:a16="http://schemas.microsoft.com/office/drawing/2014/main" id="{F8FA708F-79BA-485B-50FD-ED7045EBD1CD}"/>
                </a:ext>
              </a:extLst>
            </p:cNvPr>
            <p:cNvSpPr txBox="1">
              <a:spLocks/>
            </p:cNvSpPr>
            <p:nvPr/>
          </p:nvSpPr>
          <p:spPr>
            <a:xfrm>
              <a:off x="1249148" y="816533"/>
              <a:ext cx="6873887"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b="1">
                  <a:solidFill>
                    <a:srgbClr val="434747"/>
                  </a:solidFill>
                  <a:latin typeface="Raleway" panose="020B0003030101060003" pitchFamily="34" charset="0"/>
                </a:rPr>
                <a:t>Recommandations en matière</a:t>
              </a:r>
              <a:br>
                <a:rPr lang="fr-CA" sz="3200" b="1">
                  <a:solidFill>
                    <a:srgbClr val="434747"/>
                  </a:solidFill>
                  <a:latin typeface="Raleway" panose="020B0003030101060003" pitchFamily="34" charset="0"/>
                </a:rPr>
              </a:br>
              <a:r>
                <a:rPr lang="fr-CA" sz="3200" b="1">
                  <a:solidFill>
                    <a:srgbClr val="434747"/>
                  </a:solidFill>
                  <a:latin typeface="Raleway" panose="020B0003030101060003" pitchFamily="34" charset="0"/>
                </a:rPr>
                <a:t>d’activité physique</a:t>
              </a:r>
            </a:p>
          </p:txBody>
        </p:sp>
        <p:cxnSp>
          <p:nvCxnSpPr>
            <p:cNvPr id="11" name="Straight Connector 10">
              <a:extLst>
                <a:ext uri="{FF2B5EF4-FFF2-40B4-BE49-F238E27FC236}">
                  <a16:creationId xmlns:a16="http://schemas.microsoft.com/office/drawing/2014/main" id="{64CEADD8-E06D-A6FD-F3F5-D4B2E5DAA9D3}"/>
                </a:ext>
              </a:extLst>
            </p:cNvPr>
            <p:cNvCxnSpPr>
              <a:cxnSpLocks/>
            </p:cNvCxnSpPr>
            <p:nvPr/>
          </p:nvCxnSpPr>
          <p:spPr>
            <a:xfrm>
              <a:off x="1155904" y="1260088"/>
              <a:ext cx="0" cy="736849"/>
            </a:xfrm>
            <a:prstGeom prst="line">
              <a:avLst/>
            </a:prstGeom>
            <a:ln w="50800">
              <a:solidFill>
                <a:srgbClr val="F47931"/>
              </a:solidFill>
            </a:ln>
          </p:spPr>
          <p:style>
            <a:lnRef idx="1">
              <a:schemeClr val="accent2"/>
            </a:lnRef>
            <a:fillRef idx="0">
              <a:schemeClr val="accent2"/>
            </a:fillRef>
            <a:effectRef idx="0">
              <a:schemeClr val="accent2"/>
            </a:effectRef>
            <a:fontRef idx="minor">
              <a:schemeClr val="tx1"/>
            </a:fontRef>
          </p:style>
        </p:cxnSp>
      </p:grpSp>
      <p:sp>
        <p:nvSpPr>
          <p:cNvPr id="12" name="Rectangle 11">
            <a:extLst>
              <a:ext uri="{FF2B5EF4-FFF2-40B4-BE49-F238E27FC236}">
                <a16:creationId xmlns:a16="http://schemas.microsoft.com/office/drawing/2014/main" id="{7E7D783E-E4A5-2BAA-7174-393EE1FA3F26}"/>
              </a:ext>
            </a:extLst>
          </p:cNvPr>
          <p:cNvSpPr/>
          <p:nvPr/>
        </p:nvSpPr>
        <p:spPr>
          <a:xfrm>
            <a:off x="0" y="0"/>
            <a:ext cx="12192000" cy="6858000"/>
          </a:xfrm>
          <a:prstGeom prst="rect">
            <a:avLst/>
          </a:prstGeom>
          <a:noFill/>
          <a:ln w="381000">
            <a:solidFill>
              <a:srgbClr val="FCBF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4" name="Groupe 3">
            <a:extLst>
              <a:ext uri="{FF2B5EF4-FFF2-40B4-BE49-F238E27FC236}">
                <a16:creationId xmlns:a16="http://schemas.microsoft.com/office/drawing/2014/main" id="{BA826D00-57F8-81E7-EBCE-047AD1061A2C}"/>
              </a:ext>
            </a:extLst>
          </p:cNvPr>
          <p:cNvGrpSpPr/>
          <p:nvPr/>
        </p:nvGrpSpPr>
        <p:grpSpPr>
          <a:xfrm>
            <a:off x="982664" y="975612"/>
            <a:ext cx="10399001" cy="5135686"/>
            <a:chOff x="982664" y="975612"/>
            <a:chExt cx="10399001" cy="5135686"/>
          </a:xfrm>
        </p:grpSpPr>
        <p:grpSp>
          <p:nvGrpSpPr>
            <p:cNvPr id="25" name="Group 24">
              <a:extLst>
                <a:ext uri="{FF2B5EF4-FFF2-40B4-BE49-F238E27FC236}">
                  <a16:creationId xmlns:a16="http://schemas.microsoft.com/office/drawing/2014/main" id="{167AAC8F-2AB8-2DDF-3674-470D95626FFB}"/>
                </a:ext>
              </a:extLst>
            </p:cNvPr>
            <p:cNvGrpSpPr/>
            <p:nvPr/>
          </p:nvGrpSpPr>
          <p:grpSpPr>
            <a:xfrm>
              <a:off x="982664" y="4154424"/>
              <a:ext cx="2620069" cy="1628140"/>
              <a:chOff x="982664" y="4145280"/>
              <a:chExt cx="2620069" cy="1628140"/>
            </a:xfrm>
          </p:grpSpPr>
          <p:pic>
            <p:nvPicPr>
              <p:cNvPr id="14" name="Picture 13" descr="A close up of a pink screen&#10;&#10;Description automatically generated">
                <a:extLst>
                  <a:ext uri="{FF2B5EF4-FFF2-40B4-BE49-F238E27FC236}">
                    <a16:creationId xmlns:a16="http://schemas.microsoft.com/office/drawing/2014/main" id="{73C4587A-2168-5A31-AC9D-EE732AB302B9}"/>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982664" y="4145280"/>
                <a:ext cx="2620069" cy="1628140"/>
              </a:xfrm>
              <a:prstGeom prst="rect">
                <a:avLst/>
              </a:prstGeom>
            </p:spPr>
          </p:pic>
          <p:sp>
            <p:nvSpPr>
              <p:cNvPr id="18" name="ZoneTexte 7">
                <a:extLst>
                  <a:ext uri="{FF2B5EF4-FFF2-40B4-BE49-F238E27FC236}">
                    <a16:creationId xmlns:a16="http://schemas.microsoft.com/office/drawing/2014/main" id="{1AEF17CC-4BD6-30A0-4651-02BB9B7D0F64}"/>
                  </a:ext>
                </a:extLst>
              </p:cNvPr>
              <p:cNvSpPr txBox="1"/>
              <p:nvPr/>
            </p:nvSpPr>
            <p:spPr>
              <a:xfrm>
                <a:off x="1006313" y="4578470"/>
                <a:ext cx="2596419" cy="821635"/>
              </a:xfrm>
              <a:prstGeom prst="rect">
                <a:avLst/>
              </a:prstGeom>
              <a:noFill/>
            </p:spPr>
            <p:txBody>
              <a:bodyPr wrap="square" rtlCol="0">
                <a:spAutoFit/>
              </a:bodyPr>
              <a:lstStyle/>
              <a:p>
                <a:pPr algn="ctr" defTabSz="457200">
                  <a:lnSpc>
                    <a:spcPts val="1960"/>
                  </a:lnSpc>
                  <a:spcBef>
                    <a:spcPts val="300"/>
                  </a:spcBef>
                  <a:spcAft>
                    <a:spcPts val="300"/>
                  </a:spcAft>
                </a:pPr>
                <a:r>
                  <a:rPr lang="fr-CA" sz="1400" b="1" dirty="0">
                    <a:solidFill>
                      <a:srgbClr val="F47931"/>
                    </a:solidFill>
                    <a:latin typeface="Raleway" panose="020B0503030101060003" pitchFamily="34" charset="77"/>
                  </a:rPr>
                  <a:t>Bébé de moins de 1 an</a:t>
                </a:r>
              </a:p>
              <a:p>
                <a:pPr algn="ctr" defTabSz="457200">
                  <a:lnSpc>
                    <a:spcPts val="1560"/>
                  </a:lnSpc>
                  <a:spcBef>
                    <a:spcPts val="300"/>
                  </a:spcBef>
                  <a:spcAft>
                    <a:spcPts val="300"/>
                  </a:spcAft>
                </a:pPr>
                <a:r>
                  <a:rPr lang="fr-CA" sz="1200" dirty="0">
                    <a:solidFill>
                      <a:prstClr val="black"/>
                    </a:solidFill>
                    <a:latin typeface="Raleway" panose="020B0003030101060003" pitchFamily="34" charset="0"/>
                  </a:rPr>
                  <a:t>Être </a:t>
                </a:r>
                <a:r>
                  <a:rPr lang="fr-CA" sz="1200" b="1" dirty="0">
                    <a:solidFill>
                      <a:prstClr val="black"/>
                    </a:solidFill>
                    <a:latin typeface="Raleway" panose="020B0503030101060003" pitchFamily="34" charset="77"/>
                  </a:rPr>
                  <a:t>actifs plusieurs fois </a:t>
                </a:r>
                <a:br>
                  <a:rPr lang="fr-CA" sz="1200" b="1" dirty="0">
                    <a:solidFill>
                      <a:prstClr val="black"/>
                    </a:solidFill>
                    <a:latin typeface="Raleway" panose="020B0503030101060003" pitchFamily="34" charset="77"/>
                  </a:rPr>
                </a:br>
                <a:r>
                  <a:rPr lang="fr-CA" sz="1200" b="1" dirty="0">
                    <a:solidFill>
                      <a:prstClr val="black"/>
                    </a:solidFill>
                    <a:latin typeface="Raleway" panose="020B0503030101060003" pitchFamily="34" charset="77"/>
                  </a:rPr>
                  <a:t>par jour</a:t>
                </a:r>
                <a:r>
                  <a:rPr lang="fr-CA" sz="1200" dirty="0">
                    <a:solidFill>
                      <a:prstClr val="black"/>
                    </a:solidFill>
                    <a:latin typeface="Raleway" panose="020B0003030101060003" pitchFamily="34" charset="0"/>
                  </a:rPr>
                  <a:t> de différentes façons.</a:t>
                </a:r>
              </a:p>
            </p:txBody>
          </p:sp>
        </p:grpSp>
        <p:grpSp>
          <p:nvGrpSpPr>
            <p:cNvPr id="26" name="Group 25">
              <a:extLst>
                <a:ext uri="{FF2B5EF4-FFF2-40B4-BE49-F238E27FC236}">
                  <a16:creationId xmlns:a16="http://schemas.microsoft.com/office/drawing/2014/main" id="{76C70ADD-B5EC-A8A1-6FD0-EB15EFE1BA18}"/>
                </a:ext>
              </a:extLst>
            </p:cNvPr>
            <p:cNvGrpSpPr/>
            <p:nvPr/>
          </p:nvGrpSpPr>
          <p:grpSpPr>
            <a:xfrm>
              <a:off x="3053854" y="2328146"/>
              <a:ext cx="2839528" cy="1628140"/>
              <a:chOff x="3256472" y="2356182"/>
              <a:chExt cx="2839528" cy="1628140"/>
            </a:xfrm>
          </p:grpSpPr>
          <p:pic>
            <p:nvPicPr>
              <p:cNvPr id="19" name="Picture 18" descr="A close up of a pink screen&#10;&#10;Description automatically generated">
                <a:extLst>
                  <a:ext uri="{FF2B5EF4-FFF2-40B4-BE49-F238E27FC236}">
                    <a16:creationId xmlns:a16="http://schemas.microsoft.com/office/drawing/2014/main" id="{D0BC3C06-4C73-D2D2-4380-755A58394B8F}"/>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3274760" y="2356182"/>
                <a:ext cx="2821240" cy="1628140"/>
              </a:xfrm>
              <a:prstGeom prst="rect">
                <a:avLst/>
              </a:prstGeom>
            </p:spPr>
          </p:pic>
          <p:sp>
            <p:nvSpPr>
              <p:cNvPr id="20" name="ZoneTexte 7">
                <a:extLst>
                  <a:ext uri="{FF2B5EF4-FFF2-40B4-BE49-F238E27FC236}">
                    <a16:creationId xmlns:a16="http://schemas.microsoft.com/office/drawing/2014/main" id="{595103D2-7DE7-79C0-05D4-194E8DA1F2CD}"/>
                  </a:ext>
                </a:extLst>
              </p:cNvPr>
              <p:cNvSpPr txBox="1"/>
              <p:nvPr/>
            </p:nvSpPr>
            <p:spPr>
              <a:xfrm>
                <a:off x="3256472" y="2534007"/>
                <a:ext cx="2839528" cy="1026820"/>
              </a:xfrm>
              <a:prstGeom prst="rect">
                <a:avLst/>
              </a:prstGeom>
              <a:noFill/>
            </p:spPr>
            <p:txBody>
              <a:bodyPr wrap="square" rtlCol="0">
                <a:spAutoFit/>
              </a:bodyPr>
              <a:lstStyle/>
              <a:p>
                <a:pPr algn="ctr" defTabSz="457200">
                  <a:lnSpc>
                    <a:spcPts val="1960"/>
                  </a:lnSpc>
                  <a:spcBef>
                    <a:spcPts val="600"/>
                  </a:spcBef>
                  <a:spcAft>
                    <a:spcPts val="300"/>
                  </a:spcAft>
                </a:pPr>
                <a:r>
                  <a:rPr lang="fr-CA" sz="1400" b="1" dirty="0">
                    <a:solidFill>
                      <a:srgbClr val="F47931"/>
                    </a:solidFill>
                    <a:latin typeface="Raleway" panose="020B0503030101060003" pitchFamily="34" charset="77"/>
                  </a:rPr>
                  <a:t>Enfant de 1 à 2 ans</a:t>
                </a:r>
              </a:p>
              <a:p>
                <a:pPr algn="ctr" defTabSz="457200">
                  <a:lnSpc>
                    <a:spcPts val="1560"/>
                  </a:lnSpc>
                  <a:spcBef>
                    <a:spcPts val="300"/>
                  </a:spcBef>
                  <a:spcAft>
                    <a:spcPts val="300"/>
                  </a:spcAft>
                </a:pPr>
                <a:r>
                  <a:rPr lang="fr-CA" sz="1200" dirty="0">
                    <a:solidFill>
                      <a:prstClr val="black"/>
                    </a:solidFill>
                    <a:latin typeface="Raleway" panose="020B0003030101060003" pitchFamily="34" charset="0"/>
                  </a:rPr>
                  <a:t>Être actifs </a:t>
                </a:r>
                <a:r>
                  <a:rPr lang="fr-CA" sz="1200" b="1" dirty="0">
                    <a:solidFill>
                      <a:prstClr val="black"/>
                    </a:solidFill>
                    <a:latin typeface="Raleway" panose="020B0503030101060003" pitchFamily="34" charset="77"/>
                  </a:rPr>
                  <a:t>au moins 180 minutes </a:t>
                </a:r>
                <a:br>
                  <a:rPr lang="fr-CA" sz="1200" b="1" dirty="0">
                    <a:solidFill>
                      <a:prstClr val="black"/>
                    </a:solidFill>
                    <a:latin typeface="Raleway" panose="020B0503030101060003" pitchFamily="34" charset="77"/>
                  </a:rPr>
                </a:br>
                <a:r>
                  <a:rPr lang="fr-CA" sz="1200" b="1" dirty="0">
                    <a:solidFill>
                      <a:prstClr val="black"/>
                    </a:solidFill>
                    <a:latin typeface="Raleway" panose="020B0503030101060003" pitchFamily="34" charset="77"/>
                  </a:rPr>
                  <a:t>par jour</a:t>
                </a:r>
                <a:r>
                  <a:rPr lang="fr-CA" sz="1200" dirty="0">
                    <a:solidFill>
                      <a:prstClr val="black"/>
                    </a:solidFill>
                    <a:latin typeface="Raleway" panose="020B0003030101060003" pitchFamily="34" charset="0"/>
                  </a:rPr>
                  <a:t>, dont une partie </a:t>
                </a:r>
                <a:br>
                  <a:rPr lang="fr-CA" sz="1200" dirty="0">
                    <a:solidFill>
                      <a:prstClr val="black"/>
                    </a:solidFill>
                    <a:latin typeface="Raleway" panose="020B0003030101060003" pitchFamily="34" charset="0"/>
                  </a:rPr>
                </a:br>
                <a:r>
                  <a:rPr lang="fr-CA" sz="1200" dirty="0">
                    <a:solidFill>
                      <a:prstClr val="black"/>
                    </a:solidFill>
                    <a:latin typeface="Raleway" panose="020B0003030101060003" pitchFamily="34" charset="0"/>
                  </a:rPr>
                  <a:t>avec des jeux énergiques.</a:t>
                </a:r>
              </a:p>
            </p:txBody>
          </p:sp>
        </p:grpSp>
        <p:grpSp>
          <p:nvGrpSpPr>
            <p:cNvPr id="23" name="Group 22">
              <a:extLst>
                <a:ext uri="{FF2B5EF4-FFF2-40B4-BE49-F238E27FC236}">
                  <a16:creationId xmlns:a16="http://schemas.microsoft.com/office/drawing/2014/main" id="{9AFC36F0-C331-E72D-5109-C07C4CE01A6E}"/>
                </a:ext>
              </a:extLst>
            </p:cNvPr>
            <p:cNvGrpSpPr/>
            <p:nvPr/>
          </p:nvGrpSpPr>
          <p:grpSpPr>
            <a:xfrm>
              <a:off x="5479399" y="4181142"/>
              <a:ext cx="3022832" cy="1615948"/>
              <a:chOff x="5188480" y="4148328"/>
              <a:chExt cx="3022832" cy="1615948"/>
            </a:xfrm>
          </p:grpSpPr>
          <p:pic>
            <p:nvPicPr>
              <p:cNvPr id="21" name="Picture 20" descr="A close up of a pink screen&#10;&#10;Description automatically generated">
                <a:extLst>
                  <a:ext uri="{FF2B5EF4-FFF2-40B4-BE49-F238E27FC236}">
                    <a16:creationId xmlns:a16="http://schemas.microsoft.com/office/drawing/2014/main" id="{A4EE3092-63ED-15FF-B11B-1889C66CAC24}"/>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5193792" y="4148328"/>
                <a:ext cx="3017520" cy="1615948"/>
              </a:xfrm>
              <a:prstGeom prst="rect">
                <a:avLst/>
              </a:prstGeom>
            </p:spPr>
          </p:pic>
          <p:sp>
            <p:nvSpPr>
              <p:cNvPr id="22" name="ZoneTexte 7">
                <a:extLst>
                  <a:ext uri="{FF2B5EF4-FFF2-40B4-BE49-F238E27FC236}">
                    <a16:creationId xmlns:a16="http://schemas.microsoft.com/office/drawing/2014/main" id="{2AD22717-DB80-9FDB-3459-BB7A4F85E371}"/>
                  </a:ext>
                </a:extLst>
              </p:cNvPr>
              <p:cNvSpPr txBox="1"/>
              <p:nvPr/>
            </p:nvSpPr>
            <p:spPr>
              <a:xfrm>
                <a:off x="5188480" y="4506539"/>
                <a:ext cx="3017520" cy="1041311"/>
              </a:xfrm>
              <a:prstGeom prst="rect">
                <a:avLst/>
              </a:prstGeom>
              <a:noFill/>
            </p:spPr>
            <p:txBody>
              <a:bodyPr wrap="square" rtlCol="0">
                <a:spAutoFit/>
              </a:bodyPr>
              <a:lstStyle/>
              <a:p>
                <a:pPr algn="ctr" defTabSz="457200">
                  <a:lnSpc>
                    <a:spcPts val="1960"/>
                  </a:lnSpc>
                  <a:spcBef>
                    <a:spcPts val="300"/>
                  </a:spcBef>
                  <a:spcAft>
                    <a:spcPts val="300"/>
                  </a:spcAft>
                </a:pPr>
                <a:r>
                  <a:rPr lang="fr-CA" sz="1400" b="1">
                    <a:solidFill>
                      <a:srgbClr val="F47931"/>
                    </a:solidFill>
                    <a:latin typeface="Raleway" panose="020B0503030101060003" pitchFamily="34" charset="77"/>
                  </a:rPr>
                  <a:t>Enfant de 3 et 4 ans</a:t>
                </a:r>
              </a:p>
              <a:p>
                <a:pPr algn="ctr" defTabSz="457200">
                  <a:lnSpc>
                    <a:spcPts val="1560"/>
                  </a:lnSpc>
                  <a:spcBef>
                    <a:spcPts val="300"/>
                  </a:spcBef>
                  <a:spcAft>
                    <a:spcPts val="300"/>
                  </a:spcAft>
                </a:pPr>
                <a:r>
                  <a:rPr lang="fr-CA" sz="1200">
                    <a:solidFill>
                      <a:prstClr val="black"/>
                    </a:solidFill>
                    <a:latin typeface="Raleway" panose="020B0003030101060003" pitchFamily="34" charset="0"/>
                  </a:rPr>
                  <a:t>Être actifs </a:t>
                </a:r>
                <a:r>
                  <a:rPr lang="fr-CA" sz="1200" b="1">
                    <a:solidFill>
                      <a:prstClr val="black"/>
                    </a:solidFill>
                    <a:latin typeface="Raleway" panose="020B0503030101060003" pitchFamily="34" charset="77"/>
                  </a:rPr>
                  <a:t>au moins 180 minutes </a:t>
                </a:r>
                <a:br>
                  <a:rPr lang="fr-CA" sz="1200" b="1">
                    <a:solidFill>
                      <a:prstClr val="black"/>
                    </a:solidFill>
                    <a:latin typeface="Raleway" panose="020B0503030101060003" pitchFamily="34" charset="77"/>
                  </a:rPr>
                </a:br>
                <a:r>
                  <a:rPr lang="fr-CA" sz="1200" b="1">
                    <a:solidFill>
                      <a:prstClr val="black"/>
                    </a:solidFill>
                    <a:latin typeface="Raleway" panose="020B0503030101060003" pitchFamily="34" charset="77"/>
                  </a:rPr>
                  <a:t>par jour</a:t>
                </a:r>
                <a:r>
                  <a:rPr lang="fr-CA" sz="1200">
                    <a:solidFill>
                      <a:prstClr val="black"/>
                    </a:solidFill>
                    <a:latin typeface="Raleway" panose="020B0003030101060003" pitchFamily="34" charset="0"/>
                  </a:rPr>
                  <a:t>, avec au moins </a:t>
                </a:r>
                <a:r>
                  <a:rPr lang="fr-CA" sz="1200" b="1">
                    <a:solidFill>
                      <a:prstClr val="black"/>
                    </a:solidFill>
                    <a:latin typeface="Raleway" panose="020B0503030101060003" pitchFamily="34" charset="77"/>
                  </a:rPr>
                  <a:t>60 minutes </a:t>
                </a:r>
                <a:br>
                  <a:rPr lang="fr-CA" sz="1200" b="1">
                    <a:solidFill>
                      <a:prstClr val="black"/>
                    </a:solidFill>
                    <a:latin typeface="Raleway" panose="020B0503030101060003" pitchFamily="34" charset="77"/>
                  </a:rPr>
                </a:br>
                <a:r>
                  <a:rPr lang="fr-CA" sz="1200" b="1">
                    <a:solidFill>
                      <a:prstClr val="black"/>
                    </a:solidFill>
                    <a:latin typeface="Raleway" panose="020B0503030101060003" pitchFamily="34" charset="77"/>
                  </a:rPr>
                  <a:t>de jeux énergiques</a:t>
                </a:r>
                <a:r>
                  <a:rPr lang="fr-CA" sz="1200">
                    <a:solidFill>
                      <a:prstClr val="black"/>
                    </a:solidFill>
                    <a:latin typeface="Raleway" panose="020B0003030101060003" pitchFamily="34" charset="0"/>
                  </a:rPr>
                  <a:t>.</a:t>
                </a:r>
              </a:p>
            </p:txBody>
          </p:sp>
        </p:grpSp>
        <p:grpSp>
          <p:nvGrpSpPr>
            <p:cNvPr id="27" name="Group 26">
              <a:extLst>
                <a:ext uri="{FF2B5EF4-FFF2-40B4-BE49-F238E27FC236}">
                  <a16:creationId xmlns:a16="http://schemas.microsoft.com/office/drawing/2014/main" id="{3B9618D6-8552-BE41-E40C-384D81FD0845}"/>
                </a:ext>
              </a:extLst>
            </p:cNvPr>
            <p:cNvGrpSpPr/>
            <p:nvPr/>
          </p:nvGrpSpPr>
          <p:grpSpPr>
            <a:xfrm>
              <a:off x="7715609" y="975612"/>
              <a:ext cx="3666056" cy="2989818"/>
              <a:chOff x="7617818" y="920748"/>
              <a:chExt cx="3666056" cy="2989818"/>
            </a:xfrm>
          </p:grpSpPr>
          <p:pic>
            <p:nvPicPr>
              <p:cNvPr id="17" name="Picture 16" descr="A close up of a pink screen&#10;&#10;Description automatically generated">
                <a:extLst>
                  <a:ext uri="{FF2B5EF4-FFF2-40B4-BE49-F238E27FC236}">
                    <a16:creationId xmlns:a16="http://schemas.microsoft.com/office/drawing/2014/main" id="{19BEEF8D-FF6F-A7C3-8C28-AAEA2FD13AFA}"/>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7617818" y="920748"/>
                <a:ext cx="3666056" cy="2989818"/>
              </a:xfrm>
              <a:prstGeom prst="rect">
                <a:avLst/>
              </a:prstGeom>
            </p:spPr>
          </p:pic>
          <p:sp>
            <p:nvSpPr>
              <p:cNvPr id="24" name="ZoneTexte 7">
                <a:extLst>
                  <a:ext uri="{FF2B5EF4-FFF2-40B4-BE49-F238E27FC236}">
                    <a16:creationId xmlns:a16="http://schemas.microsoft.com/office/drawing/2014/main" id="{370475C4-5C91-CCCC-F253-BE5ACFF4E34B}"/>
                  </a:ext>
                </a:extLst>
              </p:cNvPr>
              <p:cNvSpPr txBox="1"/>
              <p:nvPr/>
            </p:nvSpPr>
            <p:spPr>
              <a:xfrm>
                <a:off x="7794116" y="1222270"/>
                <a:ext cx="3274044" cy="2206630"/>
              </a:xfrm>
              <a:prstGeom prst="rect">
                <a:avLst/>
              </a:prstGeom>
              <a:noFill/>
            </p:spPr>
            <p:txBody>
              <a:bodyPr wrap="square" rtlCol="0">
                <a:spAutoFit/>
              </a:bodyPr>
              <a:lstStyle/>
              <a:p>
                <a:pPr algn="ctr" defTabSz="457200">
                  <a:lnSpc>
                    <a:spcPts val="1960"/>
                  </a:lnSpc>
                  <a:spcBef>
                    <a:spcPts val="300"/>
                  </a:spcBef>
                  <a:spcAft>
                    <a:spcPts val="300"/>
                  </a:spcAft>
                </a:pPr>
                <a:r>
                  <a:rPr lang="fr-CA" sz="1400" b="1">
                    <a:solidFill>
                      <a:srgbClr val="F47931"/>
                    </a:solidFill>
                    <a:latin typeface="Raleway" panose="020B0503030101060003" pitchFamily="34" charset="77"/>
                  </a:rPr>
                  <a:t>Enfant de 5 ans ou plus</a:t>
                </a:r>
              </a:p>
              <a:p>
                <a:pPr algn="ctr" defTabSz="457200">
                  <a:lnSpc>
                    <a:spcPts val="1560"/>
                  </a:lnSpc>
                  <a:spcBef>
                    <a:spcPts val="300"/>
                  </a:spcBef>
                  <a:spcAft>
                    <a:spcPts val="300"/>
                  </a:spcAft>
                </a:pPr>
                <a:r>
                  <a:rPr lang="fr-CA" sz="1200">
                    <a:solidFill>
                      <a:prstClr val="black"/>
                    </a:solidFill>
                    <a:latin typeface="Raleway" panose="020B0003030101060003" pitchFamily="34" charset="0"/>
                  </a:rPr>
                  <a:t>Pratiquer </a:t>
                </a:r>
                <a:r>
                  <a:rPr lang="fr-CA" sz="1200" b="1">
                    <a:solidFill>
                      <a:prstClr val="black"/>
                    </a:solidFill>
                    <a:latin typeface="Raleway" panose="020B0503030101060003" pitchFamily="34" charset="77"/>
                  </a:rPr>
                  <a:t>plusieurs heures </a:t>
                </a:r>
                <a:r>
                  <a:rPr lang="fr-CA" sz="1200">
                    <a:solidFill>
                      <a:prstClr val="black"/>
                    </a:solidFill>
                    <a:latin typeface="Raleway" panose="020B0003030101060003" pitchFamily="34" charset="0"/>
                  </a:rPr>
                  <a:t>d’activité physique </a:t>
                </a:r>
                <a:r>
                  <a:rPr lang="fr-CA" sz="1200" b="1">
                    <a:solidFill>
                      <a:prstClr val="black"/>
                    </a:solidFill>
                    <a:latin typeface="Raleway" panose="020B0503030101060003" pitchFamily="34" charset="77"/>
                  </a:rPr>
                  <a:t>d’intensité légère</a:t>
                </a:r>
                <a:r>
                  <a:rPr lang="fr-CA" sz="1200">
                    <a:solidFill>
                      <a:prstClr val="black"/>
                    </a:solidFill>
                    <a:latin typeface="Raleway" panose="020B0003030101060003" pitchFamily="34" charset="0"/>
                  </a:rPr>
                  <a:t>.</a:t>
                </a:r>
              </a:p>
              <a:p>
                <a:pPr algn="ctr" defTabSz="457200">
                  <a:lnSpc>
                    <a:spcPts val="1560"/>
                  </a:lnSpc>
                  <a:spcBef>
                    <a:spcPts val="300"/>
                  </a:spcBef>
                  <a:spcAft>
                    <a:spcPts val="300"/>
                  </a:spcAft>
                </a:pPr>
                <a:r>
                  <a:rPr lang="fr-CA" sz="1200">
                    <a:solidFill>
                      <a:prstClr val="black"/>
                    </a:solidFill>
                    <a:latin typeface="Raleway" panose="020B0003030101060003" pitchFamily="34" charset="0"/>
                  </a:rPr>
                  <a:t>Accumuler </a:t>
                </a:r>
                <a:r>
                  <a:rPr lang="fr-CA" sz="1200" b="1">
                    <a:solidFill>
                      <a:prstClr val="black"/>
                    </a:solidFill>
                    <a:latin typeface="Raleway" panose="020B0503030101060003" pitchFamily="34" charset="77"/>
                  </a:rPr>
                  <a:t>60 minutes par jour </a:t>
                </a:r>
                <a:r>
                  <a:rPr lang="fr-CA" sz="1200">
                    <a:solidFill>
                      <a:prstClr val="black"/>
                    </a:solidFill>
                    <a:latin typeface="Raleway" panose="020B0003030101060003" pitchFamily="34" charset="0"/>
                  </a:rPr>
                  <a:t>d’activité physique </a:t>
                </a:r>
                <a:r>
                  <a:rPr lang="fr-CA" sz="1200" b="1">
                    <a:solidFill>
                      <a:prstClr val="black"/>
                    </a:solidFill>
                    <a:latin typeface="Raleway" panose="020B0503030101060003" pitchFamily="34" charset="77"/>
                  </a:rPr>
                  <a:t>d’intensité moyenne à élevée</a:t>
                </a:r>
                <a:r>
                  <a:rPr lang="fr-CA" sz="1200">
                    <a:solidFill>
                      <a:prstClr val="black"/>
                    </a:solidFill>
                    <a:latin typeface="Raleway" panose="020B0003030101060003" pitchFamily="34" charset="0"/>
                  </a:rPr>
                  <a:t>.</a:t>
                </a:r>
              </a:p>
              <a:p>
                <a:pPr algn="ctr" defTabSz="457200">
                  <a:lnSpc>
                    <a:spcPts val="1560"/>
                  </a:lnSpc>
                  <a:spcBef>
                    <a:spcPts val="300"/>
                  </a:spcBef>
                  <a:spcAft>
                    <a:spcPts val="300"/>
                  </a:spcAft>
                </a:pPr>
                <a:r>
                  <a:rPr lang="fr-CA" sz="1200">
                    <a:solidFill>
                      <a:prstClr val="black"/>
                    </a:solidFill>
                    <a:latin typeface="Raleway" panose="020B0003030101060003" pitchFamily="34" charset="0"/>
                  </a:rPr>
                  <a:t>Faire des activités physiques variées </a:t>
                </a:r>
                <a:r>
                  <a:rPr lang="fr-CA" sz="1200">
                    <a:solidFill>
                      <a:prstClr val="black"/>
                    </a:solidFill>
                    <a:latin typeface="Raleway" panose="020B0503030101060003" pitchFamily="34" charset="77"/>
                  </a:rPr>
                  <a:t>d’</a:t>
                </a:r>
                <a:r>
                  <a:rPr lang="fr-CA" sz="1200" b="1">
                    <a:solidFill>
                      <a:prstClr val="black"/>
                    </a:solidFill>
                    <a:latin typeface="Raleway" panose="020B0503030101060003" pitchFamily="34" charset="77"/>
                  </a:rPr>
                  <a:t>intensité élevée </a:t>
                </a:r>
                <a:r>
                  <a:rPr lang="fr-CA" sz="1200">
                    <a:solidFill>
                      <a:prstClr val="black"/>
                    </a:solidFill>
                    <a:latin typeface="Raleway" panose="020B0003030101060003" pitchFamily="34" charset="0"/>
                  </a:rPr>
                  <a:t>et des activités pour </a:t>
                </a:r>
                <a:r>
                  <a:rPr lang="fr-CA" sz="1200" b="1">
                    <a:solidFill>
                      <a:prstClr val="black"/>
                    </a:solidFill>
                    <a:latin typeface="Raleway" panose="020B0503030101060003" pitchFamily="34" charset="77"/>
                  </a:rPr>
                  <a:t>renforcer les muscles et les os </a:t>
                </a:r>
                <a:r>
                  <a:rPr lang="fr-CA" sz="1200">
                    <a:solidFill>
                      <a:prstClr val="black"/>
                    </a:solidFill>
                    <a:latin typeface="Raleway" panose="020B0003030101060003" pitchFamily="34" charset="0"/>
                  </a:rPr>
                  <a:t>au moins </a:t>
                </a:r>
                <a:br>
                  <a:rPr lang="fr-CA" sz="1200">
                    <a:solidFill>
                      <a:prstClr val="black"/>
                    </a:solidFill>
                    <a:latin typeface="Raleway" panose="020B0003030101060003" pitchFamily="34" charset="0"/>
                  </a:rPr>
                </a:br>
                <a:r>
                  <a:rPr lang="fr-CA" sz="1200" b="1">
                    <a:solidFill>
                      <a:prstClr val="black"/>
                    </a:solidFill>
                    <a:latin typeface="Raleway" panose="020B0503030101060003" pitchFamily="34" charset="77"/>
                  </a:rPr>
                  <a:t>3 jours par semaine</a:t>
                </a:r>
                <a:r>
                  <a:rPr lang="fr-CA" sz="1200">
                    <a:solidFill>
                      <a:prstClr val="black"/>
                    </a:solidFill>
                    <a:latin typeface="Raleway" panose="020B0003030101060003" pitchFamily="34" charset="0"/>
                  </a:rPr>
                  <a:t>.</a:t>
                </a:r>
              </a:p>
            </p:txBody>
          </p:sp>
        </p:grpSp>
        <p:cxnSp>
          <p:nvCxnSpPr>
            <p:cNvPr id="29" name="Straight Arrow Connector 28">
              <a:extLst>
                <a:ext uri="{FF2B5EF4-FFF2-40B4-BE49-F238E27FC236}">
                  <a16:creationId xmlns:a16="http://schemas.microsoft.com/office/drawing/2014/main" id="{65784A43-67D4-0FD9-EA94-57641AF7498A}"/>
                </a:ext>
              </a:extLst>
            </p:cNvPr>
            <p:cNvCxnSpPr>
              <a:cxnSpLocks/>
            </p:cNvCxnSpPr>
            <p:nvPr/>
          </p:nvCxnSpPr>
          <p:spPr>
            <a:xfrm>
              <a:off x="2185416" y="4066014"/>
              <a:ext cx="8467344" cy="0"/>
            </a:xfrm>
            <a:prstGeom prst="straightConnector1">
              <a:avLst/>
            </a:prstGeom>
            <a:ln>
              <a:solidFill>
                <a:srgbClr val="F47931"/>
              </a:solidFill>
              <a:tailEnd type="triangle"/>
            </a:ln>
          </p:spPr>
          <p:style>
            <a:lnRef idx="2">
              <a:schemeClr val="accent1"/>
            </a:lnRef>
            <a:fillRef idx="0">
              <a:schemeClr val="accent1"/>
            </a:fillRef>
            <a:effectRef idx="1">
              <a:schemeClr val="accent1"/>
            </a:effectRef>
            <a:fontRef idx="minor">
              <a:schemeClr val="tx1"/>
            </a:fontRef>
          </p:style>
        </p:cxnSp>
        <p:pic>
          <p:nvPicPr>
            <p:cNvPr id="32" name="Picture 31" descr="A drawing of a teddy bear&#10;&#10;Description automatically generated">
              <a:extLst>
                <a:ext uri="{FF2B5EF4-FFF2-40B4-BE49-F238E27FC236}">
                  <a16:creationId xmlns:a16="http://schemas.microsoft.com/office/drawing/2014/main" id="{A7594518-B933-F8BF-AA7A-37F07389E5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6040" y="3581265"/>
              <a:ext cx="1034674" cy="969498"/>
            </a:xfrm>
            <a:prstGeom prst="rect">
              <a:avLst/>
            </a:prstGeom>
          </p:spPr>
        </p:pic>
        <p:pic>
          <p:nvPicPr>
            <p:cNvPr id="34" name="Picture 33" descr="A white line drawing of a beach ball&#10;&#10;Description automatically generated">
              <a:extLst>
                <a:ext uri="{FF2B5EF4-FFF2-40B4-BE49-F238E27FC236}">
                  <a16:creationId xmlns:a16="http://schemas.microsoft.com/office/drawing/2014/main" id="{3BE0DB31-C5D7-9C0E-7A85-E91D4BC7AA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4428" y="3569367"/>
              <a:ext cx="1014307" cy="961351"/>
            </a:xfrm>
            <a:prstGeom prst="rect">
              <a:avLst/>
            </a:prstGeom>
          </p:spPr>
        </p:pic>
        <p:pic>
          <p:nvPicPr>
            <p:cNvPr id="36" name="Picture 35" descr="A white line drawing of a tricycle&#10;&#10;Description automatically generated">
              <a:extLst>
                <a:ext uri="{FF2B5EF4-FFF2-40B4-BE49-F238E27FC236}">
                  <a16:creationId xmlns:a16="http://schemas.microsoft.com/office/drawing/2014/main" id="{AC245355-24A0-33F0-E46B-56539A45F7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7761" y="3580268"/>
              <a:ext cx="1010233" cy="961351"/>
            </a:xfrm>
            <a:prstGeom prst="rect">
              <a:avLst/>
            </a:prstGeom>
          </p:spPr>
        </p:pic>
        <p:pic>
          <p:nvPicPr>
            <p:cNvPr id="38" name="Picture 37" descr="A white line drawing of a shoe&#10;&#10;Description automatically generated">
              <a:extLst>
                <a:ext uri="{FF2B5EF4-FFF2-40B4-BE49-F238E27FC236}">
                  <a16:creationId xmlns:a16="http://schemas.microsoft.com/office/drawing/2014/main" id="{0C3B721B-B753-5796-5E7C-68F65A21D1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2895" y="3599364"/>
              <a:ext cx="1022454" cy="961351"/>
            </a:xfrm>
            <a:prstGeom prst="rect">
              <a:avLst/>
            </a:prstGeom>
          </p:spPr>
        </p:pic>
        <p:sp>
          <p:nvSpPr>
            <p:cNvPr id="2" name="TextBox 16">
              <a:extLst>
                <a:ext uri="{FF2B5EF4-FFF2-40B4-BE49-F238E27FC236}">
                  <a16:creationId xmlns:a16="http://schemas.microsoft.com/office/drawing/2014/main" id="{9B801F5A-D2BC-35E9-4423-E6A25916075E}"/>
                </a:ext>
              </a:extLst>
            </p:cNvPr>
            <p:cNvSpPr txBox="1"/>
            <p:nvPr/>
          </p:nvSpPr>
          <p:spPr>
            <a:xfrm>
              <a:off x="8288954" y="5895854"/>
              <a:ext cx="3092711" cy="215444"/>
            </a:xfrm>
            <a:prstGeom prst="rect">
              <a:avLst/>
            </a:prstGeom>
            <a:noFill/>
          </p:spPr>
          <p:txBody>
            <a:bodyPr wrap="square" rtlCol="0">
              <a:spAutoFit/>
            </a:bodyPr>
            <a:lstStyle/>
            <a:p>
              <a:r>
                <a:rPr lang="fr-CA" sz="800" dirty="0">
                  <a:solidFill>
                    <a:srgbClr val="434747"/>
                  </a:solidFill>
                  <a:latin typeface="Raleway" panose="020B0003030101060003" pitchFamily="34" charset="0"/>
                </a:rPr>
                <a:t>Source : Société canadienne de physiologie de l’exercice</a:t>
              </a:r>
              <a:endParaRPr lang="fr-CA" sz="1500" i="1" dirty="0">
                <a:solidFill>
                  <a:srgbClr val="434747"/>
                </a:solidFill>
                <a:latin typeface="Raleway" panose="020B0503030101060003" pitchFamily="34" charset="77"/>
              </a:endParaRPr>
            </a:p>
          </p:txBody>
        </p:sp>
      </p:grpSp>
    </p:spTree>
    <p:extLst>
      <p:ext uri="{BB962C8B-B14F-4D97-AF65-F5344CB8AC3E}">
        <p14:creationId xmlns:p14="http://schemas.microsoft.com/office/powerpoint/2010/main" val="4016782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BA07715E-6DEC-AEA2-4B17-E621019A7FFE}"/>
              </a:ext>
            </a:extLst>
          </p:cNvPr>
          <p:cNvSpPr/>
          <p:nvPr/>
        </p:nvSpPr>
        <p:spPr>
          <a:xfrm>
            <a:off x="364435" y="233527"/>
            <a:ext cx="11463130" cy="5658679"/>
          </a:xfrm>
          <a:custGeom>
            <a:avLst/>
            <a:gdLst>
              <a:gd name="connsiteX0" fmla="*/ 26504 w 11463130"/>
              <a:gd name="connsiteY0" fmla="*/ 79513 h 5658679"/>
              <a:gd name="connsiteX1" fmla="*/ 26504 w 11463130"/>
              <a:gd name="connsiteY1" fmla="*/ 79513 h 5658679"/>
              <a:gd name="connsiteX2" fmla="*/ 172278 w 11463130"/>
              <a:gd name="connsiteY2" fmla="*/ 26505 h 5658679"/>
              <a:gd name="connsiteX3" fmla="*/ 225287 w 11463130"/>
              <a:gd name="connsiteY3" fmla="*/ 13252 h 5658679"/>
              <a:gd name="connsiteX4" fmla="*/ 437322 w 11463130"/>
              <a:gd name="connsiteY4" fmla="*/ 0 h 5658679"/>
              <a:gd name="connsiteX5" fmla="*/ 848139 w 11463130"/>
              <a:gd name="connsiteY5" fmla="*/ 26505 h 5658679"/>
              <a:gd name="connsiteX6" fmla="*/ 1152939 w 11463130"/>
              <a:gd name="connsiteY6" fmla="*/ 53009 h 5658679"/>
              <a:gd name="connsiteX7" fmla="*/ 1258957 w 11463130"/>
              <a:gd name="connsiteY7" fmla="*/ 66261 h 5658679"/>
              <a:gd name="connsiteX8" fmla="*/ 1325217 w 11463130"/>
              <a:gd name="connsiteY8" fmla="*/ 79513 h 5658679"/>
              <a:gd name="connsiteX9" fmla="*/ 1404730 w 11463130"/>
              <a:gd name="connsiteY9" fmla="*/ 92766 h 5658679"/>
              <a:gd name="connsiteX10" fmla="*/ 1470991 w 11463130"/>
              <a:gd name="connsiteY10" fmla="*/ 106018 h 5658679"/>
              <a:gd name="connsiteX11" fmla="*/ 1603513 w 11463130"/>
              <a:gd name="connsiteY11" fmla="*/ 119270 h 5658679"/>
              <a:gd name="connsiteX12" fmla="*/ 1669774 w 11463130"/>
              <a:gd name="connsiteY12" fmla="*/ 132522 h 5658679"/>
              <a:gd name="connsiteX13" fmla="*/ 1789044 w 11463130"/>
              <a:gd name="connsiteY13" fmla="*/ 145774 h 5658679"/>
              <a:gd name="connsiteX14" fmla="*/ 3392557 w 11463130"/>
              <a:gd name="connsiteY14" fmla="*/ 145774 h 5658679"/>
              <a:gd name="connsiteX15" fmla="*/ 3525078 w 11463130"/>
              <a:gd name="connsiteY15" fmla="*/ 159026 h 5658679"/>
              <a:gd name="connsiteX16" fmla="*/ 3737113 w 11463130"/>
              <a:gd name="connsiteY16" fmla="*/ 172279 h 5658679"/>
              <a:gd name="connsiteX17" fmla="*/ 4784035 w 11463130"/>
              <a:gd name="connsiteY17" fmla="*/ 159026 h 5658679"/>
              <a:gd name="connsiteX18" fmla="*/ 5420139 w 11463130"/>
              <a:gd name="connsiteY18" fmla="*/ 145774 h 5658679"/>
              <a:gd name="connsiteX19" fmla="*/ 6188765 w 11463130"/>
              <a:gd name="connsiteY19" fmla="*/ 159026 h 5658679"/>
              <a:gd name="connsiteX20" fmla="*/ 7063409 w 11463130"/>
              <a:gd name="connsiteY20" fmla="*/ 145774 h 5658679"/>
              <a:gd name="connsiteX21" fmla="*/ 7527235 w 11463130"/>
              <a:gd name="connsiteY21" fmla="*/ 119270 h 5658679"/>
              <a:gd name="connsiteX22" fmla="*/ 8468139 w 11463130"/>
              <a:gd name="connsiteY22" fmla="*/ 132522 h 5658679"/>
              <a:gd name="connsiteX23" fmla="*/ 8905461 w 11463130"/>
              <a:gd name="connsiteY23" fmla="*/ 159026 h 5658679"/>
              <a:gd name="connsiteX24" fmla="*/ 9488557 w 11463130"/>
              <a:gd name="connsiteY24" fmla="*/ 198783 h 5658679"/>
              <a:gd name="connsiteX25" fmla="*/ 9660835 w 11463130"/>
              <a:gd name="connsiteY25" fmla="*/ 212035 h 5658679"/>
              <a:gd name="connsiteX26" fmla="*/ 9992139 w 11463130"/>
              <a:gd name="connsiteY26" fmla="*/ 238539 h 5658679"/>
              <a:gd name="connsiteX27" fmla="*/ 10575235 w 11463130"/>
              <a:gd name="connsiteY27" fmla="*/ 265044 h 5658679"/>
              <a:gd name="connsiteX28" fmla="*/ 10787270 w 11463130"/>
              <a:gd name="connsiteY28" fmla="*/ 278296 h 5658679"/>
              <a:gd name="connsiteX29" fmla="*/ 11317357 w 11463130"/>
              <a:gd name="connsiteY29" fmla="*/ 344557 h 5658679"/>
              <a:gd name="connsiteX30" fmla="*/ 11449878 w 11463130"/>
              <a:gd name="connsiteY30" fmla="*/ 2279374 h 5658679"/>
              <a:gd name="connsiteX31" fmla="*/ 11463130 w 11463130"/>
              <a:gd name="connsiteY31" fmla="*/ 3816626 h 5658679"/>
              <a:gd name="connsiteX32" fmla="*/ 11463130 w 11463130"/>
              <a:gd name="connsiteY32" fmla="*/ 5446644 h 5658679"/>
              <a:gd name="connsiteX33" fmla="*/ 11410122 w 11463130"/>
              <a:gd name="connsiteY33" fmla="*/ 5459896 h 5658679"/>
              <a:gd name="connsiteX34" fmla="*/ 10760765 w 11463130"/>
              <a:gd name="connsiteY34" fmla="*/ 5486400 h 5658679"/>
              <a:gd name="connsiteX35" fmla="*/ 10482470 w 11463130"/>
              <a:gd name="connsiteY35" fmla="*/ 5526157 h 5658679"/>
              <a:gd name="connsiteX36" fmla="*/ 10442713 w 11463130"/>
              <a:gd name="connsiteY36" fmla="*/ 5539409 h 5658679"/>
              <a:gd name="connsiteX37" fmla="*/ 10217426 w 11463130"/>
              <a:gd name="connsiteY37" fmla="*/ 5552661 h 5658679"/>
              <a:gd name="connsiteX38" fmla="*/ 9886122 w 11463130"/>
              <a:gd name="connsiteY38" fmla="*/ 5579166 h 5658679"/>
              <a:gd name="connsiteX39" fmla="*/ 9607826 w 11463130"/>
              <a:gd name="connsiteY39" fmla="*/ 5592418 h 5658679"/>
              <a:gd name="connsiteX40" fmla="*/ 9263270 w 11463130"/>
              <a:gd name="connsiteY40" fmla="*/ 5618922 h 5658679"/>
              <a:gd name="connsiteX41" fmla="*/ 9077739 w 11463130"/>
              <a:gd name="connsiteY41" fmla="*/ 5632174 h 5658679"/>
              <a:gd name="connsiteX42" fmla="*/ 8216348 w 11463130"/>
              <a:gd name="connsiteY42" fmla="*/ 5658679 h 5658679"/>
              <a:gd name="connsiteX43" fmla="*/ 7381461 w 11463130"/>
              <a:gd name="connsiteY43" fmla="*/ 5645426 h 5658679"/>
              <a:gd name="connsiteX44" fmla="*/ 5300870 w 11463130"/>
              <a:gd name="connsiteY44" fmla="*/ 5658679 h 5658679"/>
              <a:gd name="connsiteX45" fmla="*/ 3326296 w 11463130"/>
              <a:gd name="connsiteY45" fmla="*/ 5605670 h 5658679"/>
              <a:gd name="connsiteX46" fmla="*/ 0 w 11463130"/>
              <a:gd name="connsiteY46" fmla="*/ 5459896 h 5658679"/>
              <a:gd name="connsiteX47" fmla="*/ 26504 w 11463130"/>
              <a:gd name="connsiteY47" fmla="*/ 622852 h 5658679"/>
              <a:gd name="connsiteX48" fmla="*/ 26504 w 11463130"/>
              <a:gd name="connsiteY48" fmla="*/ 79513 h 565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463130" h="5658679">
                <a:moveTo>
                  <a:pt x="26504" y="79513"/>
                </a:moveTo>
                <a:lnTo>
                  <a:pt x="26504" y="79513"/>
                </a:lnTo>
                <a:cubicBezTo>
                  <a:pt x="36716" y="75684"/>
                  <a:pt x="137016" y="36580"/>
                  <a:pt x="172278" y="26505"/>
                </a:cubicBezTo>
                <a:cubicBezTo>
                  <a:pt x="189791" y="21501"/>
                  <a:pt x="207164" y="15064"/>
                  <a:pt x="225287" y="13252"/>
                </a:cubicBezTo>
                <a:cubicBezTo>
                  <a:pt x="295752" y="6205"/>
                  <a:pt x="366644" y="4417"/>
                  <a:pt x="437322" y="0"/>
                </a:cubicBezTo>
                <a:cubicBezTo>
                  <a:pt x="847496" y="20508"/>
                  <a:pt x="561098" y="2584"/>
                  <a:pt x="848139" y="26505"/>
                </a:cubicBezTo>
                <a:cubicBezTo>
                  <a:pt x="1016159" y="40507"/>
                  <a:pt x="1000507" y="36072"/>
                  <a:pt x="1152939" y="53009"/>
                </a:cubicBezTo>
                <a:cubicBezTo>
                  <a:pt x="1188336" y="56942"/>
                  <a:pt x="1223757" y="60846"/>
                  <a:pt x="1258957" y="66261"/>
                </a:cubicBezTo>
                <a:cubicBezTo>
                  <a:pt x="1281219" y="69686"/>
                  <a:pt x="1303056" y="75484"/>
                  <a:pt x="1325217" y="79513"/>
                </a:cubicBezTo>
                <a:cubicBezTo>
                  <a:pt x="1351654" y="84320"/>
                  <a:pt x="1378293" y="87959"/>
                  <a:pt x="1404730" y="92766"/>
                </a:cubicBezTo>
                <a:cubicBezTo>
                  <a:pt x="1426891" y="96795"/>
                  <a:pt x="1448664" y="103041"/>
                  <a:pt x="1470991" y="106018"/>
                </a:cubicBezTo>
                <a:cubicBezTo>
                  <a:pt x="1514996" y="111885"/>
                  <a:pt x="1559508" y="113403"/>
                  <a:pt x="1603513" y="119270"/>
                </a:cubicBezTo>
                <a:cubicBezTo>
                  <a:pt x="1625840" y="122247"/>
                  <a:pt x="1647476" y="129337"/>
                  <a:pt x="1669774" y="132522"/>
                </a:cubicBezTo>
                <a:cubicBezTo>
                  <a:pt x="1709373" y="138179"/>
                  <a:pt x="1749287" y="141357"/>
                  <a:pt x="1789044" y="145774"/>
                </a:cubicBezTo>
                <a:cubicBezTo>
                  <a:pt x="2573562" y="133516"/>
                  <a:pt x="2635410" y="123173"/>
                  <a:pt x="3392557" y="145774"/>
                </a:cubicBezTo>
                <a:cubicBezTo>
                  <a:pt x="3436931" y="147099"/>
                  <a:pt x="3480815" y="155621"/>
                  <a:pt x="3525078" y="159026"/>
                </a:cubicBezTo>
                <a:cubicBezTo>
                  <a:pt x="3595686" y="164458"/>
                  <a:pt x="3666435" y="167861"/>
                  <a:pt x="3737113" y="172279"/>
                </a:cubicBezTo>
                <a:lnTo>
                  <a:pt x="4784035" y="159026"/>
                </a:lnTo>
                <a:cubicBezTo>
                  <a:pt x="4996089" y="155686"/>
                  <a:pt x="5208058" y="145774"/>
                  <a:pt x="5420139" y="145774"/>
                </a:cubicBezTo>
                <a:cubicBezTo>
                  <a:pt x="5676386" y="145774"/>
                  <a:pt x="5932556" y="154609"/>
                  <a:pt x="6188765" y="159026"/>
                </a:cubicBezTo>
                <a:lnTo>
                  <a:pt x="7063409" y="145774"/>
                </a:lnTo>
                <a:cubicBezTo>
                  <a:pt x="7266104" y="141167"/>
                  <a:pt x="7344629" y="133316"/>
                  <a:pt x="7527235" y="119270"/>
                </a:cubicBezTo>
                <a:lnTo>
                  <a:pt x="8468139" y="132522"/>
                </a:lnTo>
                <a:cubicBezTo>
                  <a:pt x="8694881" y="137505"/>
                  <a:pt x="8707378" y="146246"/>
                  <a:pt x="8905461" y="159026"/>
                </a:cubicBezTo>
                <a:cubicBezTo>
                  <a:pt x="9514359" y="198311"/>
                  <a:pt x="8695246" y="137760"/>
                  <a:pt x="9488557" y="198783"/>
                </a:cubicBezTo>
                <a:lnTo>
                  <a:pt x="9660835" y="212035"/>
                </a:lnTo>
                <a:cubicBezTo>
                  <a:pt x="9812343" y="242336"/>
                  <a:pt x="9710466" y="225335"/>
                  <a:pt x="9992139" y="238539"/>
                </a:cubicBezTo>
                <a:cubicBezTo>
                  <a:pt x="10186492" y="247649"/>
                  <a:pt x="10381242" y="250122"/>
                  <a:pt x="10575235" y="265044"/>
                </a:cubicBezTo>
                <a:cubicBezTo>
                  <a:pt x="10760726" y="279312"/>
                  <a:pt x="10689917" y="278296"/>
                  <a:pt x="10787270" y="278296"/>
                </a:cubicBezTo>
                <a:lnTo>
                  <a:pt x="11317357" y="344557"/>
                </a:lnTo>
                <a:lnTo>
                  <a:pt x="11449878" y="2279374"/>
                </a:lnTo>
                <a:lnTo>
                  <a:pt x="11463130" y="3816626"/>
                </a:lnTo>
                <a:lnTo>
                  <a:pt x="11463130" y="5446644"/>
                </a:lnTo>
                <a:lnTo>
                  <a:pt x="11410122" y="5459896"/>
                </a:lnTo>
                <a:cubicBezTo>
                  <a:pt x="11137041" y="5467928"/>
                  <a:pt x="11001688" y="5466323"/>
                  <a:pt x="10760765" y="5486400"/>
                </a:cubicBezTo>
                <a:cubicBezTo>
                  <a:pt x="10705761" y="5490984"/>
                  <a:pt x="10522860" y="5512694"/>
                  <a:pt x="10482470" y="5526157"/>
                </a:cubicBezTo>
                <a:cubicBezTo>
                  <a:pt x="10469218" y="5530574"/>
                  <a:pt x="10456613" y="5538019"/>
                  <a:pt x="10442713" y="5539409"/>
                </a:cubicBezTo>
                <a:cubicBezTo>
                  <a:pt x="10367861" y="5546894"/>
                  <a:pt x="10292460" y="5547301"/>
                  <a:pt x="10217426" y="5552661"/>
                </a:cubicBezTo>
                <a:cubicBezTo>
                  <a:pt x="9911255" y="5574530"/>
                  <a:pt x="10245678" y="5558619"/>
                  <a:pt x="9886122" y="5579166"/>
                </a:cubicBezTo>
                <a:lnTo>
                  <a:pt x="9607826" y="5592418"/>
                </a:lnTo>
                <a:cubicBezTo>
                  <a:pt x="9492869" y="5599756"/>
                  <a:pt x="9378139" y="5610307"/>
                  <a:pt x="9263270" y="5618922"/>
                </a:cubicBezTo>
                <a:cubicBezTo>
                  <a:pt x="9201442" y="5623559"/>
                  <a:pt x="9139670" y="5629225"/>
                  <a:pt x="9077739" y="5632174"/>
                </a:cubicBezTo>
                <a:cubicBezTo>
                  <a:pt x="8605249" y="5654673"/>
                  <a:pt x="8892290" y="5643316"/>
                  <a:pt x="8216348" y="5658679"/>
                </a:cubicBezTo>
                <a:cubicBezTo>
                  <a:pt x="7558180" y="5643372"/>
                  <a:pt x="7836503" y="5645426"/>
                  <a:pt x="7381461" y="5645426"/>
                </a:cubicBezTo>
                <a:lnTo>
                  <a:pt x="5300870" y="5658679"/>
                </a:lnTo>
                <a:lnTo>
                  <a:pt x="3326296" y="5605670"/>
                </a:lnTo>
                <a:lnTo>
                  <a:pt x="0" y="5459896"/>
                </a:lnTo>
                <a:lnTo>
                  <a:pt x="26504" y="622852"/>
                </a:lnTo>
                <a:lnTo>
                  <a:pt x="26504" y="79513"/>
                </a:lnTo>
                <a:close/>
              </a:path>
            </a:pathLst>
          </a:custGeom>
          <a:solidFill>
            <a:srgbClr val="FF7007">
              <a:alpha val="7999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ZoneTexte 5">
            <a:extLst>
              <a:ext uri="{FF2B5EF4-FFF2-40B4-BE49-F238E27FC236}">
                <a16:creationId xmlns:a16="http://schemas.microsoft.com/office/drawing/2014/main" id="{DC94EA9A-4FD0-3525-05CE-678B01577F2C}"/>
              </a:ext>
            </a:extLst>
          </p:cNvPr>
          <p:cNvSpPr txBox="1"/>
          <p:nvPr/>
        </p:nvSpPr>
        <p:spPr>
          <a:xfrm>
            <a:off x="894259" y="675115"/>
            <a:ext cx="4541802" cy="784830"/>
          </a:xfrm>
          <a:prstGeom prst="rect">
            <a:avLst/>
          </a:prstGeom>
          <a:noFill/>
        </p:spPr>
        <p:txBody>
          <a:bodyPr wrap="square" rtlCol="0">
            <a:spAutoFit/>
          </a:bodyPr>
          <a:lstStyle/>
          <a:p>
            <a:pPr>
              <a:defRPr/>
            </a:pPr>
            <a:r>
              <a:rPr kumimoji="0" lang="fr-CA" sz="4500" b="1" u="none" strike="noStrike" kern="1200" cap="none" spc="0" normalizeH="0" baseline="0" noProof="0">
                <a:ln>
                  <a:noFill/>
                </a:ln>
                <a:solidFill>
                  <a:schemeClr val="bg1"/>
                </a:solidFill>
                <a:effectLst/>
                <a:uLnTx/>
                <a:uFillTx/>
                <a:latin typeface="Raleway" panose="020B0503030101060003" pitchFamily="34" charset="77"/>
                <a:cs typeface="Times New Roman" panose="02020603050405020304" pitchFamily="18" charset="0"/>
              </a:rPr>
              <a:t>En conclusion</a:t>
            </a:r>
          </a:p>
        </p:txBody>
      </p:sp>
      <p:sp>
        <p:nvSpPr>
          <p:cNvPr id="16" name="ZoneTexte 7">
            <a:extLst>
              <a:ext uri="{FF2B5EF4-FFF2-40B4-BE49-F238E27FC236}">
                <a16:creationId xmlns:a16="http://schemas.microsoft.com/office/drawing/2014/main" id="{83AFFF30-D95D-DABA-8D54-25BE8E05E279}"/>
              </a:ext>
            </a:extLst>
          </p:cNvPr>
          <p:cNvSpPr txBox="1"/>
          <p:nvPr/>
        </p:nvSpPr>
        <p:spPr>
          <a:xfrm>
            <a:off x="894259" y="2784216"/>
            <a:ext cx="4742838" cy="1029193"/>
          </a:xfrm>
          <a:prstGeom prst="rect">
            <a:avLst/>
          </a:prstGeom>
          <a:noFill/>
        </p:spPr>
        <p:txBody>
          <a:bodyPr wrap="square" rtlCol="0">
            <a:spAutoFit/>
          </a:bodyPr>
          <a:lstStyle/>
          <a:p>
            <a:pPr defTabSz="457200">
              <a:lnSpc>
                <a:spcPts val="2520"/>
              </a:lnSpc>
            </a:pPr>
            <a:r>
              <a:rPr lang="fr-CA">
                <a:solidFill>
                  <a:prstClr val="black"/>
                </a:solidFill>
                <a:latin typeface="Raleway" panose="020B0003030101060003" pitchFamily="34" charset="0"/>
              </a:rPr>
              <a:t>En matière d’écran : </a:t>
            </a:r>
            <a:br>
              <a:rPr lang="fr-CA">
                <a:solidFill>
                  <a:prstClr val="black"/>
                </a:solidFill>
                <a:latin typeface="Raleway" panose="020B0003030101060003" pitchFamily="34" charset="0"/>
              </a:rPr>
            </a:br>
            <a:r>
              <a:rPr lang="fr-CA">
                <a:solidFill>
                  <a:prstClr val="black"/>
                </a:solidFill>
                <a:latin typeface="Raleway" panose="020B0003030101060003" pitchFamily="34" charset="0"/>
              </a:rPr>
              <a:t>moins de 2 ans, on évite, </a:t>
            </a:r>
            <a:br>
              <a:rPr lang="fr-CA">
                <a:solidFill>
                  <a:prstClr val="black"/>
                </a:solidFill>
                <a:latin typeface="Raleway" panose="020B0003030101060003" pitchFamily="34" charset="0"/>
              </a:rPr>
            </a:br>
            <a:r>
              <a:rPr lang="fr-CA">
                <a:solidFill>
                  <a:prstClr val="black"/>
                </a:solidFill>
                <a:latin typeface="Raleway" panose="020B0003030101060003" pitchFamily="34" charset="0"/>
              </a:rPr>
              <a:t>2 ans et plus, on limite.</a:t>
            </a:r>
          </a:p>
        </p:txBody>
      </p:sp>
      <p:grpSp>
        <p:nvGrpSpPr>
          <p:cNvPr id="17" name="Group 16">
            <a:extLst>
              <a:ext uri="{FF2B5EF4-FFF2-40B4-BE49-F238E27FC236}">
                <a16:creationId xmlns:a16="http://schemas.microsoft.com/office/drawing/2014/main" id="{C392C01F-839E-8C6C-0C4B-F7D7FC2AF258}"/>
              </a:ext>
            </a:extLst>
          </p:cNvPr>
          <p:cNvGrpSpPr/>
          <p:nvPr/>
        </p:nvGrpSpPr>
        <p:grpSpPr>
          <a:xfrm>
            <a:off x="1003443" y="6153834"/>
            <a:ext cx="10280431" cy="342080"/>
            <a:chOff x="1003443" y="6153834"/>
            <a:chExt cx="10280431" cy="342080"/>
          </a:xfrm>
        </p:grpSpPr>
        <p:pic>
          <p:nvPicPr>
            <p:cNvPr id="18" name="Picture 17" descr="A black background with grey text&#10;&#10;Description automatically generated">
              <a:extLst>
                <a:ext uri="{FF2B5EF4-FFF2-40B4-BE49-F238E27FC236}">
                  <a16:creationId xmlns:a16="http://schemas.microsoft.com/office/drawing/2014/main" id="{C7D35DFD-20E5-C443-3D95-6D1874F2BA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19" name="TextBox 16">
              <a:extLst>
                <a:ext uri="{FF2B5EF4-FFF2-40B4-BE49-F238E27FC236}">
                  <a16:creationId xmlns:a16="http://schemas.microsoft.com/office/drawing/2014/main" id="{8AFCAF8B-5D1D-93BE-DE1D-EE1146853329}"/>
                </a:ext>
              </a:extLst>
            </p:cNvPr>
            <p:cNvSpPr txBox="1"/>
            <p:nvPr/>
          </p:nvSpPr>
          <p:spPr>
            <a:xfrm>
              <a:off x="9012098" y="6234304"/>
              <a:ext cx="2271776"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12</a:t>
              </a:fld>
              <a:endParaRPr lang="fr-CA" sz="1100">
                <a:solidFill>
                  <a:srgbClr val="434747"/>
                </a:solidFill>
                <a:latin typeface="Raleway" panose="020B0503030101060003" pitchFamily="34" charset="77"/>
              </a:endParaRPr>
            </a:p>
          </p:txBody>
        </p:sp>
      </p:grpSp>
      <p:grpSp>
        <p:nvGrpSpPr>
          <p:cNvPr id="10" name="Group 9">
            <a:extLst>
              <a:ext uri="{FF2B5EF4-FFF2-40B4-BE49-F238E27FC236}">
                <a16:creationId xmlns:a16="http://schemas.microsoft.com/office/drawing/2014/main" id="{0ECD2A75-7303-ED5A-EE9A-CA271D6893EC}"/>
              </a:ext>
            </a:extLst>
          </p:cNvPr>
          <p:cNvGrpSpPr/>
          <p:nvPr/>
        </p:nvGrpSpPr>
        <p:grpSpPr>
          <a:xfrm>
            <a:off x="4508528" y="1459092"/>
            <a:ext cx="6575408" cy="3747417"/>
            <a:chOff x="982663" y="1848204"/>
            <a:chExt cx="6575408" cy="3747417"/>
          </a:xfrm>
        </p:grpSpPr>
        <p:pic>
          <p:nvPicPr>
            <p:cNvPr id="8" name="Picture 7" descr="A white rectangular frame with black edges&#10;&#10;Description automatically generated">
              <a:extLst>
                <a:ext uri="{FF2B5EF4-FFF2-40B4-BE49-F238E27FC236}">
                  <a16:creationId xmlns:a16="http://schemas.microsoft.com/office/drawing/2014/main" id="{895107E5-AB32-8810-5DA3-AC50E41839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663" y="2444590"/>
              <a:ext cx="5211595" cy="3151031"/>
            </a:xfrm>
            <a:prstGeom prst="rect">
              <a:avLst/>
            </a:prstGeom>
          </p:spPr>
        </p:pic>
        <p:sp>
          <p:nvSpPr>
            <p:cNvPr id="9" name="ZoneTexte 2">
              <a:extLst>
                <a:ext uri="{FF2B5EF4-FFF2-40B4-BE49-F238E27FC236}">
                  <a16:creationId xmlns:a16="http://schemas.microsoft.com/office/drawing/2014/main" id="{94B21333-B463-3CC8-B10E-30ACC0D0BFFB}"/>
                </a:ext>
              </a:extLst>
            </p:cNvPr>
            <p:cNvSpPr txBox="1"/>
            <p:nvPr/>
          </p:nvSpPr>
          <p:spPr>
            <a:xfrm>
              <a:off x="1375488" y="2891146"/>
              <a:ext cx="3579343" cy="2203167"/>
            </a:xfrm>
            <a:prstGeom prst="rect">
              <a:avLst/>
            </a:prstGeom>
            <a:noFill/>
          </p:spPr>
          <p:txBody>
            <a:bodyPr wrap="square">
              <a:spAutoFit/>
            </a:bodyPr>
            <a:lstStyle/>
            <a:p>
              <a:pPr>
                <a:lnSpc>
                  <a:spcPts val="2320"/>
                </a:lnSpc>
              </a:pPr>
              <a:r>
                <a:rPr lang="fr-CA" sz="1600" i="1" dirty="0">
                  <a:solidFill>
                    <a:srgbClr val="434747"/>
                  </a:solidFill>
                  <a:latin typeface="Raleway" panose="020B0003030101060003" pitchFamily="34" charset="0"/>
                </a:rPr>
                <a:t>« La seule exception pour les enfants de moins de 2 ans sont les courts appels vidéo (ex. : </a:t>
              </a:r>
              <a:r>
                <a:rPr lang="fr-CA" sz="1600" i="1" dirty="0" err="1">
                  <a:solidFill>
                    <a:srgbClr val="434747"/>
                  </a:solidFill>
                  <a:latin typeface="Raleway" panose="020B0003030101060003" pitchFamily="34" charset="0"/>
                </a:rPr>
                <a:t>Facetime</a:t>
              </a:r>
              <a:r>
                <a:rPr lang="fr-CA" sz="1600" i="1" dirty="0">
                  <a:solidFill>
                    <a:srgbClr val="434747"/>
                  </a:solidFill>
                  <a:latin typeface="Raleway" panose="020B0003030101060003" pitchFamily="34" charset="0"/>
                </a:rPr>
                <a:t>, Skype) avec des adultes significatifs, car ils permettent de solidifier les relations à distance avec les proches. »</a:t>
              </a:r>
            </a:p>
            <a:p>
              <a:pPr algn="r">
                <a:lnSpc>
                  <a:spcPts val="2320"/>
                </a:lnSpc>
                <a:spcBef>
                  <a:spcPts val="600"/>
                </a:spcBef>
              </a:pPr>
              <a:r>
                <a:rPr lang="fr-CA" sz="1400" i="1" dirty="0">
                  <a:solidFill>
                    <a:srgbClr val="434747"/>
                  </a:solidFill>
                  <a:latin typeface="Raleway" panose="020B0003030101060003" pitchFamily="34" charset="0"/>
                </a:rPr>
                <a:t>– </a:t>
              </a:r>
              <a:r>
                <a:rPr lang="fr-CA" sz="1400" dirty="0">
                  <a:solidFill>
                    <a:srgbClr val="434747"/>
                  </a:solidFill>
                  <a:latin typeface="Raleway" panose="020B0003030101060003" pitchFamily="34" charset="0"/>
                </a:rPr>
                <a:t>Société canadienne de pédiatrie</a:t>
              </a:r>
            </a:p>
          </p:txBody>
        </p:sp>
        <p:grpSp>
          <p:nvGrpSpPr>
            <p:cNvPr id="6" name="Group 5">
              <a:extLst>
                <a:ext uri="{FF2B5EF4-FFF2-40B4-BE49-F238E27FC236}">
                  <a16:creationId xmlns:a16="http://schemas.microsoft.com/office/drawing/2014/main" id="{AD10A640-D36C-A071-2294-2A4B8C15A1AC}"/>
                </a:ext>
              </a:extLst>
            </p:cNvPr>
            <p:cNvGrpSpPr/>
            <p:nvPr/>
          </p:nvGrpSpPr>
          <p:grpSpPr>
            <a:xfrm>
              <a:off x="5320549" y="1848204"/>
              <a:ext cx="2237522" cy="3246109"/>
              <a:chOff x="5320549" y="1848204"/>
              <a:chExt cx="2237522" cy="3246109"/>
            </a:xfrm>
          </p:grpSpPr>
          <p:pic>
            <p:nvPicPr>
              <p:cNvPr id="13" name="Picture 12">
                <a:extLst>
                  <a:ext uri="{FF2B5EF4-FFF2-40B4-BE49-F238E27FC236}">
                    <a16:creationId xmlns:a16="http://schemas.microsoft.com/office/drawing/2014/main" id="{62E852BC-7AE1-7CE7-7F30-BD72D4B8A03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320549" y="2532506"/>
                <a:ext cx="2140244" cy="2561807"/>
              </a:xfrm>
              <a:prstGeom prst="rect">
                <a:avLst/>
              </a:prstGeom>
            </p:spPr>
          </p:pic>
          <p:pic>
            <p:nvPicPr>
              <p:cNvPr id="5" name="Picture 4">
                <a:extLst>
                  <a:ext uri="{FF2B5EF4-FFF2-40B4-BE49-F238E27FC236}">
                    <a16:creationId xmlns:a16="http://schemas.microsoft.com/office/drawing/2014/main" id="{F0D61055-B409-AB93-3A2D-B884FC20E2F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66214" y="1848204"/>
                <a:ext cx="1491857" cy="1414897"/>
              </a:xfrm>
              <a:prstGeom prst="rect">
                <a:avLst/>
              </a:prstGeom>
            </p:spPr>
          </p:pic>
        </p:grpSp>
      </p:grpSp>
    </p:spTree>
    <p:extLst>
      <p:ext uri="{BB962C8B-B14F-4D97-AF65-F5344CB8AC3E}">
        <p14:creationId xmlns:p14="http://schemas.microsoft.com/office/powerpoint/2010/main" val="1788305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39C70C-08E7-44CA-6B9D-989C046CA80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151DB50E-1F9A-4BEF-58C7-292DAE46950E}"/>
              </a:ext>
            </a:extLst>
          </p:cNvPr>
          <p:cNvSpPr/>
          <p:nvPr/>
        </p:nvSpPr>
        <p:spPr>
          <a:xfrm>
            <a:off x="0" y="0"/>
            <a:ext cx="12192000" cy="6858000"/>
          </a:xfrm>
          <a:prstGeom prst="rect">
            <a:avLst/>
          </a:prstGeom>
          <a:noFill/>
          <a:ln w="381000">
            <a:solidFill>
              <a:srgbClr val="ABD5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8" name="Group 7">
            <a:extLst>
              <a:ext uri="{FF2B5EF4-FFF2-40B4-BE49-F238E27FC236}">
                <a16:creationId xmlns:a16="http://schemas.microsoft.com/office/drawing/2014/main" id="{C2D20FB9-A5CB-8E2E-3263-BDEE11D79CBC}"/>
              </a:ext>
            </a:extLst>
          </p:cNvPr>
          <p:cNvGrpSpPr/>
          <p:nvPr/>
        </p:nvGrpSpPr>
        <p:grpSpPr>
          <a:xfrm>
            <a:off x="7962142" y="3572113"/>
            <a:ext cx="5390199" cy="3015502"/>
            <a:chOff x="7846830" y="3478436"/>
            <a:chExt cx="5390199" cy="3015502"/>
          </a:xfrm>
        </p:grpSpPr>
        <p:sp>
          <p:nvSpPr>
            <p:cNvPr id="4" name="TextBox 3">
              <a:extLst>
                <a:ext uri="{FF2B5EF4-FFF2-40B4-BE49-F238E27FC236}">
                  <a16:creationId xmlns:a16="http://schemas.microsoft.com/office/drawing/2014/main" id="{1360444B-22A3-B9EF-8F69-C7AA75122752}"/>
                </a:ext>
              </a:extLst>
            </p:cNvPr>
            <p:cNvSpPr txBox="1"/>
            <p:nvPr/>
          </p:nvSpPr>
          <p:spPr>
            <a:xfrm>
              <a:off x="7889355" y="4157401"/>
              <a:ext cx="5347674" cy="2336537"/>
            </a:xfrm>
            <a:prstGeom prst="rect">
              <a:avLst/>
            </a:prstGeom>
            <a:noFill/>
          </p:spPr>
          <p:txBody>
            <a:bodyPr wrap="square" rtlCol="0">
              <a:spAutoFit/>
            </a:bodyPr>
            <a:lstStyle/>
            <a:p>
              <a:pPr>
                <a:lnSpc>
                  <a:spcPts val="3500"/>
                </a:lnSpc>
              </a:pPr>
              <a:r>
                <a:rPr lang="fr-CA" sz="3000" b="1" u="none" strike="noStrike" baseline="0">
                  <a:solidFill>
                    <a:schemeClr val="bg1"/>
                  </a:solidFill>
                  <a:latin typeface="Raleway" panose="020B0003030101060003" pitchFamily="34" charset="0"/>
                </a:rPr>
                <a:t>La présence </a:t>
              </a:r>
              <a:br>
                <a:rPr lang="fr-CA" sz="3000" b="1" u="none" strike="noStrike" baseline="0">
                  <a:solidFill>
                    <a:schemeClr val="bg1"/>
                  </a:solidFill>
                  <a:latin typeface="Raleway" panose="020B0003030101060003" pitchFamily="34" charset="0"/>
                </a:rPr>
              </a:br>
              <a:r>
                <a:rPr lang="fr-CA" sz="3000" b="1" u="none" strike="noStrike" baseline="0">
                  <a:solidFill>
                    <a:schemeClr val="bg1"/>
                  </a:solidFill>
                  <a:latin typeface="Raleway" panose="020B0003030101060003" pitchFamily="34" charset="0"/>
                </a:rPr>
                <a:t>des écrans dans </a:t>
              </a:r>
              <a:br>
                <a:rPr lang="fr-CA" sz="3000" b="1" u="none" strike="noStrike" baseline="0">
                  <a:solidFill>
                    <a:schemeClr val="bg1"/>
                  </a:solidFill>
                  <a:latin typeface="Raleway" panose="020B0003030101060003" pitchFamily="34" charset="0"/>
                </a:rPr>
              </a:br>
              <a:r>
                <a:rPr lang="fr-CA" sz="3000" b="1" u="none" strike="noStrike" baseline="0">
                  <a:solidFill>
                    <a:schemeClr val="bg1"/>
                  </a:solidFill>
                  <a:latin typeface="Raleway" panose="020B0003030101060003" pitchFamily="34" charset="0"/>
                </a:rPr>
                <a:t>les milieux de vie </a:t>
              </a:r>
              <a:br>
                <a:rPr lang="fr-CA" sz="3000" b="1" u="none" strike="noStrike" baseline="0">
                  <a:solidFill>
                    <a:schemeClr val="bg1"/>
                  </a:solidFill>
                  <a:latin typeface="Raleway" panose="020B0003030101060003" pitchFamily="34" charset="0"/>
                </a:rPr>
              </a:br>
              <a:r>
                <a:rPr lang="fr-CA" sz="3000" b="1" u="none" strike="noStrike" baseline="0">
                  <a:solidFill>
                    <a:schemeClr val="bg1"/>
                  </a:solidFill>
                  <a:latin typeface="Raleway" panose="020B0003030101060003" pitchFamily="34" charset="0"/>
                </a:rPr>
                <a:t>des tout-petits</a:t>
              </a:r>
              <a:br>
                <a:rPr lang="fr-CA" sz="3500" b="1" u="none" strike="noStrike" baseline="0">
                  <a:solidFill>
                    <a:schemeClr val="bg1"/>
                  </a:solidFill>
                  <a:latin typeface="Raleway" panose="020B0003030101060003" pitchFamily="34" charset="0"/>
                </a:rPr>
              </a:br>
              <a:endParaRPr lang="fr-CA" sz="3500" b="1" u="none" strike="noStrike" baseline="0">
                <a:solidFill>
                  <a:schemeClr val="bg1"/>
                </a:solidFill>
                <a:latin typeface="Raleway" panose="020B0003030101060003" pitchFamily="34" charset="0"/>
              </a:endParaRPr>
            </a:p>
          </p:txBody>
        </p:sp>
        <p:sp>
          <p:nvSpPr>
            <p:cNvPr id="7" name="TextBox 6">
              <a:extLst>
                <a:ext uri="{FF2B5EF4-FFF2-40B4-BE49-F238E27FC236}">
                  <a16:creationId xmlns:a16="http://schemas.microsoft.com/office/drawing/2014/main" id="{FAF0B7B3-7485-FA1B-931D-C90DBC426C07}"/>
                </a:ext>
              </a:extLst>
            </p:cNvPr>
            <p:cNvSpPr txBox="1"/>
            <p:nvPr/>
          </p:nvSpPr>
          <p:spPr>
            <a:xfrm>
              <a:off x="7846830" y="3478436"/>
              <a:ext cx="3689496" cy="784830"/>
            </a:xfrm>
            <a:prstGeom prst="rect">
              <a:avLst/>
            </a:prstGeom>
            <a:noFill/>
          </p:spPr>
          <p:txBody>
            <a:bodyPr wrap="square">
              <a:spAutoFit/>
            </a:bodyPr>
            <a:lstStyle/>
            <a:p>
              <a:r>
                <a:rPr lang="fr-CA" sz="4500" u="none" strike="noStrike" baseline="0">
                  <a:solidFill>
                    <a:srgbClr val="ABD5BF"/>
                  </a:solidFill>
                  <a:latin typeface="Cooper Black" panose="0208090404030B020404" pitchFamily="18" charset="0"/>
                </a:rPr>
                <a:t>Chapitre 3</a:t>
              </a:r>
              <a:endParaRPr lang="fr-CA" sz="4500">
                <a:solidFill>
                  <a:srgbClr val="ABD5BF"/>
                </a:solidFill>
                <a:latin typeface="Cooper Black" panose="0208090404030B020404" pitchFamily="18" charset="0"/>
              </a:endParaRPr>
            </a:p>
          </p:txBody>
        </p:sp>
      </p:grpSp>
    </p:spTree>
    <p:extLst>
      <p:ext uri="{BB962C8B-B14F-4D97-AF65-F5344CB8AC3E}">
        <p14:creationId xmlns:p14="http://schemas.microsoft.com/office/powerpoint/2010/main" val="14463128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1F476E3-DA3C-3396-A831-1DB54D72CF40}"/>
              </a:ext>
            </a:extLst>
          </p:cNvPr>
          <p:cNvGrpSpPr/>
          <p:nvPr/>
        </p:nvGrpSpPr>
        <p:grpSpPr>
          <a:xfrm>
            <a:off x="1003443" y="6153834"/>
            <a:ext cx="10280431" cy="342080"/>
            <a:chOff x="1003443" y="6153834"/>
            <a:chExt cx="10280431" cy="342080"/>
          </a:xfrm>
        </p:grpSpPr>
        <p:pic>
          <p:nvPicPr>
            <p:cNvPr id="4" name="Picture 3" descr="A black background with grey text&#10;&#10;Description automatically generated">
              <a:extLst>
                <a:ext uri="{FF2B5EF4-FFF2-40B4-BE49-F238E27FC236}">
                  <a16:creationId xmlns:a16="http://schemas.microsoft.com/office/drawing/2014/main" id="{BCB73918-4324-D824-27A8-88F9464EA5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7" name="TextBox 16">
              <a:extLst>
                <a:ext uri="{FF2B5EF4-FFF2-40B4-BE49-F238E27FC236}">
                  <a16:creationId xmlns:a16="http://schemas.microsoft.com/office/drawing/2014/main" id="{8BDC3CE7-F311-FA18-1BA5-F109A89ABCC5}"/>
                </a:ext>
              </a:extLst>
            </p:cNvPr>
            <p:cNvSpPr txBox="1"/>
            <p:nvPr/>
          </p:nvSpPr>
          <p:spPr>
            <a:xfrm>
              <a:off x="9008892" y="6234304"/>
              <a:ext cx="2274982"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14</a:t>
              </a:fld>
              <a:endParaRPr lang="fr-CA" sz="1100">
                <a:solidFill>
                  <a:srgbClr val="434747"/>
                </a:solidFill>
                <a:latin typeface="Raleway" panose="020B0503030101060003" pitchFamily="34" charset="77"/>
              </a:endParaRPr>
            </a:p>
          </p:txBody>
        </p:sp>
      </p:grpSp>
      <p:sp>
        <p:nvSpPr>
          <p:cNvPr id="9" name="Rectangle 8">
            <a:extLst>
              <a:ext uri="{FF2B5EF4-FFF2-40B4-BE49-F238E27FC236}">
                <a16:creationId xmlns:a16="http://schemas.microsoft.com/office/drawing/2014/main" id="{FFF20DE2-B0BC-F5A6-E8BA-5D6D5D23B281}"/>
              </a:ext>
            </a:extLst>
          </p:cNvPr>
          <p:cNvSpPr/>
          <p:nvPr/>
        </p:nvSpPr>
        <p:spPr>
          <a:xfrm>
            <a:off x="0" y="0"/>
            <a:ext cx="12192000" cy="6858000"/>
          </a:xfrm>
          <a:prstGeom prst="rect">
            <a:avLst/>
          </a:prstGeom>
          <a:noFill/>
          <a:ln w="381000">
            <a:solidFill>
              <a:srgbClr val="ABD5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4" name="Group 13">
            <a:extLst>
              <a:ext uri="{FF2B5EF4-FFF2-40B4-BE49-F238E27FC236}">
                <a16:creationId xmlns:a16="http://schemas.microsoft.com/office/drawing/2014/main" id="{08D95080-9628-56ED-EF16-6F2C3E97CC43}"/>
              </a:ext>
            </a:extLst>
          </p:cNvPr>
          <p:cNvGrpSpPr/>
          <p:nvPr/>
        </p:nvGrpSpPr>
        <p:grpSpPr>
          <a:xfrm>
            <a:off x="797594" y="1216269"/>
            <a:ext cx="4231606" cy="3911935"/>
            <a:chOff x="1175665" y="2499093"/>
            <a:chExt cx="4231606" cy="3911935"/>
          </a:xfrm>
        </p:grpSpPr>
        <p:sp>
          <p:nvSpPr>
            <p:cNvPr id="11" name="Freeform 10">
              <a:extLst>
                <a:ext uri="{FF2B5EF4-FFF2-40B4-BE49-F238E27FC236}">
                  <a16:creationId xmlns:a16="http://schemas.microsoft.com/office/drawing/2014/main" id="{EB1F6925-42F2-BBFA-FCAE-3F05AD6A378F}"/>
                </a:ext>
              </a:extLst>
            </p:cNvPr>
            <p:cNvSpPr/>
            <p:nvPr/>
          </p:nvSpPr>
          <p:spPr>
            <a:xfrm>
              <a:off x="1175665" y="2499093"/>
              <a:ext cx="4023401" cy="773870"/>
            </a:xfrm>
            <a:custGeom>
              <a:avLst/>
              <a:gdLst>
                <a:gd name="connsiteX0" fmla="*/ 30909 w 2554416"/>
                <a:gd name="connsiteY0" fmla="*/ 71251 h 290945"/>
                <a:gd name="connsiteX1" fmla="*/ 30909 w 2554416"/>
                <a:gd name="connsiteY1" fmla="*/ 71251 h 290945"/>
                <a:gd name="connsiteX2" fmla="*/ 90286 w 2554416"/>
                <a:gd name="connsiteY2" fmla="*/ 29688 h 290945"/>
                <a:gd name="connsiteX3" fmla="*/ 108099 w 2554416"/>
                <a:gd name="connsiteY3" fmla="*/ 23750 h 290945"/>
                <a:gd name="connsiteX4" fmla="*/ 1212504 w 2554416"/>
                <a:gd name="connsiteY4" fmla="*/ 17813 h 290945"/>
                <a:gd name="connsiteX5" fmla="*/ 2002213 w 2554416"/>
                <a:gd name="connsiteY5" fmla="*/ 11875 h 290945"/>
                <a:gd name="connsiteX6" fmla="*/ 2198156 w 2554416"/>
                <a:gd name="connsiteY6" fmla="*/ 0 h 290945"/>
                <a:gd name="connsiteX7" fmla="*/ 2352535 w 2554416"/>
                <a:gd name="connsiteY7" fmla="*/ 5937 h 290945"/>
                <a:gd name="connsiteX8" fmla="*/ 2500977 w 2554416"/>
                <a:gd name="connsiteY8" fmla="*/ 17813 h 290945"/>
                <a:gd name="connsiteX9" fmla="*/ 2530665 w 2554416"/>
                <a:gd name="connsiteY9" fmla="*/ 23750 h 290945"/>
                <a:gd name="connsiteX10" fmla="*/ 2542540 w 2554416"/>
                <a:gd name="connsiteY10" fmla="*/ 35626 h 290945"/>
                <a:gd name="connsiteX11" fmla="*/ 2554416 w 2554416"/>
                <a:gd name="connsiteY11" fmla="*/ 77189 h 290945"/>
                <a:gd name="connsiteX12" fmla="*/ 2542540 w 2554416"/>
                <a:gd name="connsiteY12" fmla="*/ 184067 h 290945"/>
                <a:gd name="connsiteX13" fmla="*/ 2530665 w 2554416"/>
                <a:gd name="connsiteY13" fmla="*/ 219693 h 290945"/>
                <a:gd name="connsiteX14" fmla="*/ 2518790 w 2554416"/>
                <a:gd name="connsiteY14" fmla="*/ 237506 h 290945"/>
                <a:gd name="connsiteX15" fmla="*/ 2495039 w 2554416"/>
                <a:gd name="connsiteY15" fmla="*/ 273132 h 290945"/>
                <a:gd name="connsiteX16" fmla="*/ 2423787 w 2554416"/>
                <a:gd name="connsiteY16" fmla="*/ 285007 h 290945"/>
                <a:gd name="connsiteX17" fmla="*/ 2269408 w 2554416"/>
                <a:gd name="connsiteY17" fmla="*/ 290945 h 290945"/>
                <a:gd name="connsiteX18" fmla="*/ 1622203 w 2554416"/>
                <a:gd name="connsiteY18" fmla="*/ 285007 h 290945"/>
                <a:gd name="connsiteX19" fmla="*/ 1218442 w 2554416"/>
                <a:gd name="connsiteY19" fmla="*/ 290945 h 290945"/>
                <a:gd name="connsiteX20" fmla="*/ 921559 w 2554416"/>
                <a:gd name="connsiteY20" fmla="*/ 285007 h 290945"/>
                <a:gd name="connsiteX21" fmla="*/ 476234 w 2554416"/>
                <a:gd name="connsiteY21" fmla="*/ 273132 h 290945"/>
                <a:gd name="connsiteX22" fmla="*/ 399044 w 2554416"/>
                <a:gd name="connsiteY22" fmla="*/ 279070 h 290945"/>
                <a:gd name="connsiteX23" fmla="*/ 256540 w 2554416"/>
                <a:gd name="connsiteY23" fmla="*/ 273132 h 290945"/>
                <a:gd name="connsiteX24" fmla="*/ 78411 w 2554416"/>
                <a:gd name="connsiteY24" fmla="*/ 261257 h 290945"/>
                <a:gd name="connsiteX25" fmla="*/ 42785 w 2554416"/>
                <a:gd name="connsiteY25" fmla="*/ 255319 h 290945"/>
                <a:gd name="connsiteX26" fmla="*/ 13096 w 2554416"/>
                <a:gd name="connsiteY26" fmla="*/ 231568 h 290945"/>
                <a:gd name="connsiteX27" fmla="*/ 7159 w 2554416"/>
                <a:gd name="connsiteY27" fmla="*/ 130628 h 290945"/>
                <a:gd name="connsiteX28" fmla="*/ 19034 w 2554416"/>
                <a:gd name="connsiteY28" fmla="*/ 89064 h 290945"/>
                <a:gd name="connsiteX29" fmla="*/ 30909 w 2554416"/>
                <a:gd name="connsiteY29" fmla="*/ 71251 h 29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4416" h="290945">
                  <a:moveTo>
                    <a:pt x="30909" y="71251"/>
                  </a:moveTo>
                  <a:lnTo>
                    <a:pt x="30909" y="71251"/>
                  </a:lnTo>
                  <a:cubicBezTo>
                    <a:pt x="50701" y="57397"/>
                    <a:pt x="67366" y="37328"/>
                    <a:pt x="90286" y="29688"/>
                  </a:cubicBezTo>
                  <a:cubicBezTo>
                    <a:pt x="96224" y="27709"/>
                    <a:pt x="101840" y="23816"/>
                    <a:pt x="108099" y="23750"/>
                  </a:cubicBezTo>
                  <a:lnTo>
                    <a:pt x="1212504" y="17813"/>
                  </a:lnTo>
                  <a:lnTo>
                    <a:pt x="2002213" y="11875"/>
                  </a:lnTo>
                  <a:cubicBezTo>
                    <a:pt x="2046513" y="8711"/>
                    <a:pt x="2161149" y="0"/>
                    <a:pt x="2198156" y="0"/>
                  </a:cubicBezTo>
                  <a:cubicBezTo>
                    <a:pt x="2249654" y="0"/>
                    <a:pt x="2301098" y="3428"/>
                    <a:pt x="2352535" y="5937"/>
                  </a:cubicBezTo>
                  <a:cubicBezTo>
                    <a:pt x="2385938" y="7566"/>
                    <a:pt x="2462472" y="12679"/>
                    <a:pt x="2500977" y="17813"/>
                  </a:cubicBezTo>
                  <a:cubicBezTo>
                    <a:pt x="2510980" y="19147"/>
                    <a:pt x="2520769" y="21771"/>
                    <a:pt x="2530665" y="23750"/>
                  </a:cubicBezTo>
                  <a:cubicBezTo>
                    <a:pt x="2534623" y="27709"/>
                    <a:pt x="2539660" y="30826"/>
                    <a:pt x="2542540" y="35626"/>
                  </a:cubicBezTo>
                  <a:cubicBezTo>
                    <a:pt x="2546191" y="41711"/>
                    <a:pt x="2553307" y="72752"/>
                    <a:pt x="2554416" y="77189"/>
                  </a:cubicBezTo>
                  <a:cubicBezTo>
                    <a:pt x="2550593" y="130710"/>
                    <a:pt x="2554424" y="144454"/>
                    <a:pt x="2542540" y="184067"/>
                  </a:cubicBezTo>
                  <a:cubicBezTo>
                    <a:pt x="2538943" y="196057"/>
                    <a:pt x="2537608" y="209278"/>
                    <a:pt x="2530665" y="219693"/>
                  </a:cubicBezTo>
                  <a:cubicBezTo>
                    <a:pt x="2526707" y="225631"/>
                    <a:pt x="2521981" y="231123"/>
                    <a:pt x="2518790" y="237506"/>
                  </a:cubicBezTo>
                  <a:cubicBezTo>
                    <a:pt x="2509994" y="255099"/>
                    <a:pt x="2517550" y="261876"/>
                    <a:pt x="2495039" y="273132"/>
                  </a:cubicBezTo>
                  <a:cubicBezTo>
                    <a:pt x="2488224" y="276540"/>
                    <a:pt x="2424591" y="284958"/>
                    <a:pt x="2423787" y="285007"/>
                  </a:cubicBezTo>
                  <a:cubicBezTo>
                    <a:pt x="2372384" y="288122"/>
                    <a:pt x="2320868" y="288966"/>
                    <a:pt x="2269408" y="290945"/>
                  </a:cubicBezTo>
                  <a:lnTo>
                    <a:pt x="1622203" y="285007"/>
                  </a:lnTo>
                  <a:cubicBezTo>
                    <a:pt x="1487601" y="285007"/>
                    <a:pt x="1353044" y="290945"/>
                    <a:pt x="1218442" y="290945"/>
                  </a:cubicBezTo>
                  <a:cubicBezTo>
                    <a:pt x="1119461" y="290945"/>
                    <a:pt x="1020512" y="287335"/>
                    <a:pt x="921559" y="285007"/>
                  </a:cubicBezTo>
                  <a:lnTo>
                    <a:pt x="476234" y="273132"/>
                  </a:lnTo>
                  <a:cubicBezTo>
                    <a:pt x="450504" y="275111"/>
                    <a:pt x="424850" y="279070"/>
                    <a:pt x="399044" y="279070"/>
                  </a:cubicBezTo>
                  <a:cubicBezTo>
                    <a:pt x="351501" y="279070"/>
                    <a:pt x="304023" y="275506"/>
                    <a:pt x="256540" y="273132"/>
                  </a:cubicBezTo>
                  <a:cubicBezTo>
                    <a:pt x="205445" y="270577"/>
                    <a:pt x="130471" y="264975"/>
                    <a:pt x="78411" y="261257"/>
                  </a:cubicBezTo>
                  <a:cubicBezTo>
                    <a:pt x="66536" y="259278"/>
                    <a:pt x="54206" y="259126"/>
                    <a:pt x="42785" y="255319"/>
                  </a:cubicBezTo>
                  <a:cubicBezTo>
                    <a:pt x="31549" y="251574"/>
                    <a:pt x="21204" y="239676"/>
                    <a:pt x="13096" y="231568"/>
                  </a:cubicBezTo>
                  <a:cubicBezTo>
                    <a:pt x="-4343" y="179251"/>
                    <a:pt x="-2269" y="201339"/>
                    <a:pt x="7159" y="130628"/>
                  </a:cubicBezTo>
                  <a:cubicBezTo>
                    <a:pt x="7851" y="125436"/>
                    <a:pt x="15702" y="95728"/>
                    <a:pt x="19034" y="89064"/>
                  </a:cubicBezTo>
                  <a:cubicBezTo>
                    <a:pt x="20286" y="86561"/>
                    <a:pt x="28930" y="74220"/>
                    <a:pt x="30909" y="71251"/>
                  </a:cubicBezTo>
                  <a:close/>
                </a:path>
              </a:pathLst>
            </a:custGeom>
            <a:solidFill>
              <a:srgbClr val="ACD6BF">
                <a:alpha val="6167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ZoneTexte 5">
              <a:extLst>
                <a:ext uri="{FF2B5EF4-FFF2-40B4-BE49-F238E27FC236}">
                  <a16:creationId xmlns:a16="http://schemas.microsoft.com/office/drawing/2014/main" id="{70D6E6A0-486C-031A-461A-E4F1D539B1BE}"/>
                </a:ext>
              </a:extLst>
            </p:cNvPr>
            <p:cNvSpPr txBox="1"/>
            <p:nvPr/>
          </p:nvSpPr>
          <p:spPr>
            <a:xfrm>
              <a:off x="1293996" y="2554138"/>
              <a:ext cx="4113275" cy="3856890"/>
            </a:xfrm>
            <a:prstGeom prst="rect">
              <a:avLst/>
            </a:prstGeom>
            <a:noFill/>
          </p:spPr>
          <p:txBody>
            <a:bodyPr wrap="square" rtlCol="0">
              <a:spAutoFit/>
            </a:bodyPr>
            <a:lstStyle/>
            <a:p>
              <a:pPr marR="0" lvl="0" algn="l" defTabSz="914400" rtl="0" eaLnBrk="1" fontAlgn="auto" latinLnBrk="0" hangingPunct="1">
                <a:lnSpc>
                  <a:spcPts val="2220"/>
                </a:lnSpc>
                <a:spcBef>
                  <a:spcPts val="0"/>
                </a:spcBef>
                <a:spcAft>
                  <a:spcPts val="1800"/>
                </a:spcAft>
                <a:buClrTx/>
                <a:buSzTx/>
                <a:tabLst/>
                <a:defRPr/>
              </a:pPr>
              <a:r>
                <a:rPr lang="fr-CA" b="1" dirty="0">
                  <a:solidFill>
                    <a:prstClr val="black"/>
                  </a:solidFill>
                  <a:latin typeface="Raleway" panose="020B0503030101060003" pitchFamily="34" charset="77"/>
                </a:rPr>
                <a:t>Le temps d’exposition aux écrans </a:t>
              </a:r>
              <a:br>
                <a:rPr lang="fr-CA" b="1" dirty="0">
                  <a:solidFill>
                    <a:prstClr val="black"/>
                  </a:solidFill>
                  <a:latin typeface="Raleway" panose="020B0503030101060003" pitchFamily="34" charset="77"/>
                </a:rPr>
              </a:br>
              <a:r>
                <a:rPr lang="fr-CA" b="1" dirty="0">
                  <a:solidFill>
                    <a:prstClr val="black"/>
                  </a:solidFill>
                  <a:latin typeface="Raleway" panose="020B0503030101060003" pitchFamily="34" charset="77"/>
                </a:rPr>
                <a:t>selon les parents </a:t>
              </a:r>
            </a:p>
            <a:p>
              <a:pPr marR="0" lvl="0" algn="l" defTabSz="914400" rtl="0" eaLnBrk="1" fontAlgn="auto" latinLnBrk="0" hangingPunct="1">
                <a:lnSpc>
                  <a:spcPts val="2320"/>
                </a:lnSpc>
                <a:spcBef>
                  <a:spcPts val="300"/>
                </a:spcBef>
                <a:spcAft>
                  <a:spcPts val="300"/>
                </a:spcAft>
                <a:buClrTx/>
                <a:buSzTx/>
                <a:tabLst/>
                <a:defRPr/>
              </a:pPr>
              <a:endParaRPr lang="fr-CA" sz="1600" dirty="0">
                <a:solidFill>
                  <a:prstClr val="black"/>
                </a:solidFill>
                <a:latin typeface="Raleway" pitchFamily="2" charset="0"/>
              </a:endParaRPr>
            </a:p>
            <a:p>
              <a:pPr marR="0" lvl="0" algn="l" defTabSz="914400" rtl="0" eaLnBrk="1" fontAlgn="auto" latinLnBrk="0" hangingPunct="1">
                <a:lnSpc>
                  <a:spcPts val="2320"/>
                </a:lnSpc>
                <a:spcBef>
                  <a:spcPts val="400"/>
                </a:spcBef>
                <a:spcAft>
                  <a:spcPts val="400"/>
                </a:spcAft>
                <a:buClrTx/>
                <a:buSzTx/>
                <a:tabLst/>
                <a:defRPr/>
              </a:pPr>
              <a:r>
                <a:rPr lang="fr-CA" dirty="0">
                  <a:solidFill>
                    <a:prstClr val="black"/>
                  </a:solidFill>
                  <a:latin typeface="Raleway" pitchFamily="2" charset="0"/>
                </a:rPr>
                <a:t>U</a:t>
              </a:r>
              <a:r>
                <a:rPr kumimoji="0" lang="fr-CA" b="0" i="0" u="none" strike="noStrike" kern="1200" cap="none" spc="0" normalizeH="0" baseline="0" noProof="0" dirty="0">
                  <a:ln>
                    <a:noFill/>
                  </a:ln>
                  <a:solidFill>
                    <a:prstClr val="black"/>
                  </a:solidFill>
                  <a:effectLst/>
                  <a:uLnTx/>
                  <a:uFillTx/>
                  <a:latin typeface="Raleway" pitchFamily="2" charset="0"/>
                </a:rPr>
                <a:t>n peu plus de la moitié (52%) </a:t>
              </a:r>
              <a:br>
                <a:rPr kumimoji="0" lang="fr-CA" b="0" i="0" u="none" strike="noStrike" kern="1200" cap="none" spc="0" normalizeH="0" baseline="0" noProof="0" dirty="0">
                  <a:ln>
                    <a:noFill/>
                  </a:ln>
                  <a:solidFill>
                    <a:prstClr val="black"/>
                  </a:solidFill>
                  <a:effectLst/>
                  <a:uLnTx/>
                  <a:uFillTx/>
                  <a:latin typeface="Raleway" pitchFamily="2" charset="0"/>
                </a:rPr>
              </a:br>
              <a:r>
                <a:rPr kumimoji="0" lang="fr-CA" b="0" i="0" u="none" strike="noStrike" kern="1200" cap="none" spc="0" normalizeH="0" baseline="0" noProof="0" dirty="0">
                  <a:ln>
                    <a:noFill/>
                  </a:ln>
                  <a:solidFill>
                    <a:prstClr val="black"/>
                  </a:solidFill>
                  <a:effectLst/>
                  <a:uLnTx/>
                  <a:uFillTx/>
                  <a:latin typeface="Raleway" pitchFamily="2" charset="0"/>
                </a:rPr>
                <a:t>des enfants de maternelle 5 ans </a:t>
              </a:r>
              <a:br>
                <a:rPr kumimoji="0" lang="fr-CA" b="0" i="0" u="none" strike="noStrike" kern="1200" cap="none" spc="0" normalizeH="0" baseline="0" noProof="0" dirty="0">
                  <a:ln>
                    <a:noFill/>
                  </a:ln>
                  <a:solidFill>
                    <a:prstClr val="black"/>
                  </a:solidFill>
                  <a:effectLst/>
                  <a:uLnTx/>
                  <a:uFillTx/>
                  <a:latin typeface="Raleway" pitchFamily="2" charset="0"/>
                </a:rPr>
              </a:br>
              <a:r>
                <a:rPr kumimoji="0" lang="fr-CA" b="0" i="0" u="none" strike="noStrike" kern="1200" cap="none" spc="0" normalizeH="0" baseline="0" noProof="0" dirty="0">
                  <a:ln>
                    <a:noFill/>
                  </a:ln>
                  <a:solidFill>
                    <a:prstClr val="black"/>
                  </a:solidFill>
                  <a:effectLst/>
                  <a:uLnTx/>
                  <a:uFillTx/>
                  <a:latin typeface="Raleway" pitchFamily="2" charset="0"/>
                </a:rPr>
                <a:t>passait 1 heure ou plus devant </a:t>
              </a:r>
              <a:br>
                <a:rPr kumimoji="0" lang="fr-CA" b="0" i="0" u="none" strike="noStrike" kern="1200" cap="none" spc="0" normalizeH="0" baseline="0" noProof="0" dirty="0">
                  <a:ln>
                    <a:noFill/>
                  </a:ln>
                  <a:solidFill>
                    <a:prstClr val="black"/>
                  </a:solidFill>
                  <a:effectLst/>
                  <a:uLnTx/>
                  <a:uFillTx/>
                  <a:latin typeface="Raleway" pitchFamily="2" charset="0"/>
                </a:rPr>
              </a:br>
              <a:r>
                <a:rPr kumimoji="0" lang="fr-CA" b="0" i="0" u="none" strike="noStrike" kern="1200" cap="none" spc="0" normalizeH="0" baseline="0" noProof="0" dirty="0">
                  <a:ln>
                    <a:noFill/>
                  </a:ln>
                  <a:solidFill>
                    <a:prstClr val="black"/>
                  </a:solidFill>
                  <a:effectLst/>
                  <a:uLnTx/>
                  <a:uFillTx/>
                  <a:latin typeface="Raleway" pitchFamily="2" charset="0"/>
                </a:rPr>
                <a:t>un écran dans une journée typique. </a:t>
              </a:r>
            </a:p>
            <a:p>
              <a:pPr marL="176400" lvl="1" indent="-177750">
                <a:lnSpc>
                  <a:spcPts val="2320"/>
                </a:lnSpc>
                <a:spcBef>
                  <a:spcPts val="400"/>
                </a:spcBef>
                <a:spcAft>
                  <a:spcPts val="400"/>
                </a:spcAft>
                <a:buClr>
                  <a:srgbClr val="2FAF82"/>
                </a:buClr>
                <a:buFont typeface="Arial" panose="020B0604020202020204" pitchFamily="34" charset="0"/>
                <a:buChar char="•"/>
                <a:defRPr/>
              </a:pPr>
              <a:r>
                <a:rPr kumimoji="0" lang="fr-CA" b="1" u="none" strike="noStrike" kern="1200" cap="none" spc="0" normalizeH="0" baseline="0" noProof="0" dirty="0">
                  <a:ln>
                    <a:noFill/>
                  </a:ln>
                  <a:solidFill>
                    <a:prstClr val="black"/>
                  </a:solidFill>
                  <a:effectLst/>
                  <a:uLnTx/>
                  <a:uFillTx/>
                  <a:latin typeface="Raleway" panose="020B0503030101060003" pitchFamily="34" charset="77"/>
                </a:rPr>
                <a:t>36 % </a:t>
              </a:r>
              <a:r>
                <a:rPr kumimoji="0" lang="fr-CA" b="0" i="0" u="none" strike="noStrike" kern="1200" cap="none" spc="0" normalizeH="0" baseline="0" noProof="0" dirty="0">
                  <a:ln>
                    <a:noFill/>
                  </a:ln>
                  <a:solidFill>
                    <a:prstClr val="black"/>
                  </a:solidFill>
                  <a:effectLst/>
                  <a:uLnTx/>
                  <a:uFillTx/>
                  <a:latin typeface="Raleway" pitchFamily="2" charset="0"/>
                </a:rPr>
                <a:t>y passaient d'une heure à moins de 2 heures en moyenne par jour</a:t>
              </a:r>
            </a:p>
            <a:p>
              <a:pPr marL="176400" lvl="1" indent="-177750">
                <a:lnSpc>
                  <a:spcPts val="2320"/>
                </a:lnSpc>
                <a:spcBef>
                  <a:spcPts val="400"/>
                </a:spcBef>
                <a:spcAft>
                  <a:spcPts val="400"/>
                </a:spcAft>
                <a:buClr>
                  <a:srgbClr val="2FAF82"/>
                </a:buClr>
                <a:buFont typeface="Arial" panose="020B0604020202020204" pitchFamily="34" charset="0"/>
                <a:buChar char="•"/>
                <a:defRPr/>
              </a:pPr>
              <a:r>
                <a:rPr kumimoji="0" lang="fr-CA" b="1" u="none" strike="noStrike" kern="1200" cap="none" spc="0" normalizeH="0" baseline="0" noProof="0" dirty="0">
                  <a:ln>
                    <a:noFill/>
                  </a:ln>
                  <a:solidFill>
                    <a:prstClr val="black"/>
                  </a:solidFill>
                  <a:effectLst/>
                  <a:uLnTx/>
                  <a:uFillTx/>
                  <a:latin typeface="Raleway" panose="020B0503030101060003" pitchFamily="34" charset="77"/>
                </a:rPr>
                <a:t>16 % </a:t>
              </a:r>
              <a:r>
                <a:rPr kumimoji="0" lang="fr-CA" b="0" i="0" u="none" strike="noStrike" kern="1200" cap="none" spc="0" normalizeH="0" baseline="0" noProof="0" dirty="0">
                  <a:ln>
                    <a:noFill/>
                  </a:ln>
                  <a:solidFill>
                    <a:prstClr val="black"/>
                  </a:solidFill>
                  <a:effectLst/>
                  <a:uLnTx/>
                  <a:uFillTx/>
                  <a:latin typeface="Raleway" pitchFamily="2" charset="0"/>
                </a:rPr>
                <a:t>y passait plus de 2 heures.</a:t>
              </a:r>
            </a:p>
          </p:txBody>
        </p:sp>
      </p:grpSp>
      <p:grpSp>
        <p:nvGrpSpPr>
          <p:cNvPr id="18" name="Group 17">
            <a:extLst>
              <a:ext uri="{FF2B5EF4-FFF2-40B4-BE49-F238E27FC236}">
                <a16:creationId xmlns:a16="http://schemas.microsoft.com/office/drawing/2014/main" id="{363C9AAA-A6E0-6474-BE37-BE9FF3DD425C}"/>
              </a:ext>
            </a:extLst>
          </p:cNvPr>
          <p:cNvGrpSpPr/>
          <p:nvPr/>
        </p:nvGrpSpPr>
        <p:grpSpPr>
          <a:xfrm>
            <a:off x="5029200" y="1171528"/>
            <a:ext cx="6362076" cy="4880480"/>
            <a:chOff x="4978400" y="1141048"/>
            <a:chExt cx="6362076" cy="4880480"/>
          </a:xfrm>
        </p:grpSpPr>
        <p:sp>
          <p:nvSpPr>
            <p:cNvPr id="8" name="Freeform 7">
              <a:extLst>
                <a:ext uri="{FF2B5EF4-FFF2-40B4-BE49-F238E27FC236}">
                  <a16:creationId xmlns:a16="http://schemas.microsoft.com/office/drawing/2014/main" id="{10627EF1-24B8-BEBE-013D-06D367EC662A}"/>
                </a:ext>
              </a:extLst>
            </p:cNvPr>
            <p:cNvSpPr/>
            <p:nvPr/>
          </p:nvSpPr>
          <p:spPr>
            <a:xfrm flipV="1">
              <a:off x="4978400" y="1141048"/>
              <a:ext cx="6362076" cy="4880480"/>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solidFill>
              <a:srgbClr val="ECE9E3">
                <a:alpha val="5539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7" name="Group 16">
              <a:extLst>
                <a:ext uri="{FF2B5EF4-FFF2-40B4-BE49-F238E27FC236}">
                  <a16:creationId xmlns:a16="http://schemas.microsoft.com/office/drawing/2014/main" id="{A68AD052-F2CC-C382-84AF-F47C478CF833}"/>
                </a:ext>
              </a:extLst>
            </p:cNvPr>
            <p:cNvGrpSpPr/>
            <p:nvPr/>
          </p:nvGrpSpPr>
          <p:grpSpPr>
            <a:xfrm>
              <a:off x="5328680" y="1463522"/>
              <a:ext cx="5661517" cy="3536027"/>
              <a:chOff x="5302971" y="1463522"/>
              <a:chExt cx="5661517" cy="3536027"/>
            </a:xfrm>
          </p:grpSpPr>
          <p:sp>
            <p:nvSpPr>
              <p:cNvPr id="16" name="TextBox 15">
                <a:extLst>
                  <a:ext uri="{FF2B5EF4-FFF2-40B4-BE49-F238E27FC236}">
                    <a16:creationId xmlns:a16="http://schemas.microsoft.com/office/drawing/2014/main" id="{F4AB2CA8-ED01-1D76-85DA-355821B3618A}"/>
                  </a:ext>
                </a:extLst>
              </p:cNvPr>
              <p:cNvSpPr txBox="1"/>
              <p:nvPr/>
            </p:nvSpPr>
            <p:spPr>
              <a:xfrm>
                <a:off x="5302971" y="1463522"/>
                <a:ext cx="5661517" cy="1100301"/>
              </a:xfrm>
              <a:prstGeom prst="rect">
                <a:avLst/>
              </a:prstGeom>
              <a:noFill/>
            </p:spPr>
            <p:txBody>
              <a:bodyPr wrap="square" rtlCol="0">
                <a:spAutoFit/>
              </a:bodyPr>
              <a:lstStyle/>
              <a:p>
                <a:pPr algn="ctr">
                  <a:lnSpc>
                    <a:spcPts val="1880"/>
                  </a:lnSpc>
                </a:pPr>
                <a:r>
                  <a:rPr lang="en-CA" sz="1400" b="1" dirty="0" err="1">
                    <a:solidFill>
                      <a:srgbClr val="2FAE81"/>
                    </a:solidFill>
                    <a:latin typeface="Raleway" panose="020B0503030101060003" pitchFamily="34" charset="77"/>
                  </a:rPr>
                  <a:t>Répartition</a:t>
                </a:r>
                <a:r>
                  <a:rPr lang="en-CA" sz="1400" b="1" dirty="0">
                    <a:solidFill>
                      <a:srgbClr val="2FAE81"/>
                    </a:solidFill>
                    <a:latin typeface="Raleway" panose="020B0503030101060003" pitchFamily="34" charset="77"/>
                  </a:rPr>
                  <a:t> des e</a:t>
                </a:r>
                <a:r>
                  <a:rPr lang="en-CA" sz="1400" b="1" dirty="0">
                    <a:solidFill>
                      <a:srgbClr val="2FAE81"/>
                    </a:solidFill>
                    <a:effectLst/>
                    <a:latin typeface="Raleway" panose="020B0503030101060003" pitchFamily="34" charset="77"/>
                  </a:rPr>
                  <a:t>nfants de </a:t>
                </a:r>
                <a:r>
                  <a:rPr lang="en-CA" sz="1400" b="1" dirty="0" err="1">
                    <a:solidFill>
                      <a:srgbClr val="2FAE81"/>
                    </a:solidFill>
                    <a:effectLst/>
                    <a:latin typeface="Raleway" panose="020B0503030101060003" pitchFamily="34" charset="77"/>
                  </a:rPr>
                  <a:t>maternelle</a:t>
                </a:r>
                <a:r>
                  <a:rPr lang="en-CA" sz="1400" b="1" dirty="0">
                    <a:solidFill>
                      <a:srgbClr val="2FAE81"/>
                    </a:solidFill>
                    <a:effectLst/>
                    <a:latin typeface="Raleway" panose="020B0503030101060003" pitchFamily="34" charset="77"/>
                  </a:rPr>
                  <a:t> 5 </a:t>
                </a:r>
                <a:r>
                  <a:rPr lang="en-CA" sz="1400" b="1" dirty="0" err="1">
                    <a:solidFill>
                      <a:srgbClr val="2FAE81"/>
                    </a:solidFill>
                    <a:effectLst/>
                    <a:latin typeface="Raleway" panose="020B0503030101060003" pitchFamily="34" charset="77"/>
                  </a:rPr>
                  <a:t>ans</a:t>
                </a:r>
                <a:r>
                  <a:rPr lang="en-CA" sz="1400" b="1" dirty="0">
                    <a:solidFill>
                      <a:srgbClr val="2FAE81"/>
                    </a:solidFill>
                    <a:effectLst/>
                    <a:latin typeface="Raleway" panose="020B0503030101060003" pitchFamily="34" charset="77"/>
                  </a:rPr>
                  <a:t> </a:t>
                </a:r>
                <a:r>
                  <a:rPr lang="en-CA" sz="1400" b="1" dirty="0" err="1">
                    <a:solidFill>
                      <a:srgbClr val="2FAE81"/>
                    </a:solidFill>
                    <a:effectLst/>
                    <a:latin typeface="Raleway" panose="020B0503030101060003" pitchFamily="34" charset="77"/>
                  </a:rPr>
                  <a:t>selon</a:t>
                </a:r>
                <a:r>
                  <a:rPr lang="en-CA" sz="1400" b="1" dirty="0">
                    <a:solidFill>
                      <a:srgbClr val="2FAE81"/>
                    </a:solidFill>
                    <a:effectLst/>
                    <a:latin typeface="Raleway" panose="020B0503030101060003" pitchFamily="34" charset="77"/>
                  </a:rPr>
                  <a:t> le temps </a:t>
                </a:r>
                <a:r>
                  <a:rPr lang="en-CA" sz="1400" b="1" dirty="0" err="1">
                    <a:solidFill>
                      <a:srgbClr val="2FAE81"/>
                    </a:solidFill>
                    <a:effectLst/>
                    <a:latin typeface="Raleway" panose="020B0503030101060003" pitchFamily="34" charset="77"/>
                  </a:rPr>
                  <a:t>moyen</a:t>
                </a:r>
                <a:r>
                  <a:rPr lang="en-CA" sz="1400" b="1" dirty="0">
                    <a:solidFill>
                      <a:srgbClr val="2FAE81"/>
                    </a:solidFill>
                    <a:effectLst/>
                    <a:latin typeface="Raleway" panose="020B0503030101060003" pitchFamily="34" charset="77"/>
                  </a:rPr>
                  <a:t> par jour passé à </a:t>
                </a:r>
                <a:r>
                  <a:rPr lang="en-CA" sz="1400" b="1" dirty="0" err="1">
                    <a:solidFill>
                      <a:srgbClr val="2FAE81"/>
                    </a:solidFill>
                    <a:effectLst/>
                    <a:latin typeface="Raleway" panose="020B0503030101060003" pitchFamily="34" charset="77"/>
                  </a:rPr>
                  <a:t>regarder</a:t>
                </a:r>
                <a:r>
                  <a:rPr lang="en-CA" sz="1400" b="1" dirty="0">
                    <a:solidFill>
                      <a:srgbClr val="2FAE81"/>
                    </a:solidFill>
                    <a:effectLst/>
                    <a:latin typeface="Raleway" panose="020B0503030101060003" pitchFamily="34" charset="77"/>
                  </a:rPr>
                  <a:t> </a:t>
                </a:r>
                <a:r>
                  <a:rPr lang="en-CA" sz="1400" b="1" dirty="0" err="1">
                    <a:solidFill>
                      <a:srgbClr val="2FAE81"/>
                    </a:solidFill>
                    <a:effectLst/>
                    <a:latin typeface="Raleway" panose="020B0503030101060003" pitchFamily="34" charset="77"/>
                  </a:rPr>
                  <a:t>ou</a:t>
                </a:r>
                <a:r>
                  <a:rPr lang="en-CA" sz="1400" b="1" dirty="0">
                    <a:solidFill>
                      <a:srgbClr val="2FAE81"/>
                    </a:solidFill>
                    <a:effectLst/>
                    <a:latin typeface="Raleway" panose="020B0503030101060003" pitchFamily="34" charset="77"/>
                  </a:rPr>
                  <a:t> à </a:t>
                </a:r>
                <a:r>
                  <a:rPr lang="en-CA" sz="1400" b="1" dirty="0" err="1">
                    <a:solidFill>
                      <a:srgbClr val="2FAE81"/>
                    </a:solidFill>
                    <a:effectLst/>
                    <a:latin typeface="Raleway" panose="020B0503030101060003" pitchFamily="34" charset="77"/>
                  </a:rPr>
                  <a:t>utiliser</a:t>
                </a:r>
                <a:r>
                  <a:rPr lang="en-CA" sz="1400" b="1" dirty="0">
                    <a:solidFill>
                      <a:srgbClr val="2FAE81"/>
                    </a:solidFill>
                    <a:effectLst/>
                    <a:latin typeface="Raleway" panose="020B0503030101060003" pitchFamily="34" charset="77"/>
                  </a:rPr>
                  <a:t> les </a:t>
                </a:r>
                <a:r>
                  <a:rPr lang="en-CA" sz="1400" b="1" dirty="0" err="1">
                    <a:solidFill>
                      <a:srgbClr val="2FAE81"/>
                    </a:solidFill>
                    <a:effectLst/>
                    <a:latin typeface="Raleway" panose="020B0503030101060003" pitchFamily="34" charset="77"/>
                  </a:rPr>
                  <a:t>écrans</a:t>
                </a:r>
                <a:r>
                  <a:rPr lang="en-CA" sz="1400" b="1" dirty="0">
                    <a:solidFill>
                      <a:srgbClr val="2FAE81"/>
                    </a:solidFill>
                    <a:effectLst/>
                    <a:latin typeface="Raleway" panose="020B0503030101060003" pitchFamily="34" charset="77"/>
                  </a:rPr>
                  <a:t>, Québec, 2022</a:t>
                </a:r>
                <a:endParaRPr lang="en-CA" sz="1400" dirty="0">
                  <a:solidFill>
                    <a:srgbClr val="2FAE81"/>
                  </a:solidFill>
                  <a:effectLst/>
                  <a:latin typeface="Raleway" panose="020B0503030101060003" pitchFamily="34" charset="77"/>
                </a:endParaRPr>
              </a:p>
              <a:p>
                <a:endParaRPr lang="fr-CA" dirty="0"/>
              </a:p>
            </p:txBody>
          </p:sp>
          <p:pic>
            <p:nvPicPr>
              <p:cNvPr id="12" name="Picture 11">
                <a:extLst>
                  <a:ext uri="{FF2B5EF4-FFF2-40B4-BE49-F238E27FC236}">
                    <a16:creationId xmlns:a16="http://schemas.microsoft.com/office/drawing/2014/main" id="{BFC6E206-80DB-1F40-FBE0-F10ED76AE87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66163" y="1833232"/>
                <a:ext cx="5535132" cy="3166317"/>
              </a:xfrm>
              <a:prstGeom prst="rect">
                <a:avLst/>
              </a:prstGeom>
            </p:spPr>
          </p:pic>
        </p:grpSp>
        <p:sp>
          <p:nvSpPr>
            <p:cNvPr id="15" name="TextBox 16">
              <a:extLst>
                <a:ext uri="{FF2B5EF4-FFF2-40B4-BE49-F238E27FC236}">
                  <a16:creationId xmlns:a16="http://schemas.microsoft.com/office/drawing/2014/main" id="{4596F610-91DD-217D-E34B-0CC152F6359A}"/>
                </a:ext>
              </a:extLst>
            </p:cNvPr>
            <p:cNvSpPr txBox="1"/>
            <p:nvPr/>
          </p:nvSpPr>
          <p:spPr>
            <a:xfrm>
              <a:off x="5897891" y="5181845"/>
              <a:ext cx="5029113" cy="338554"/>
            </a:xfrm>
            <a:prstGeom prst="rect">
              <a:avLst/>
            </a:prstGeom>
            <a:noFill/>
          </p:spPr>
          <p:txBody>
            <a:bodyPr wrap="square" rtlCol="0">
              <a:spAutoFit/>
            </a:bodyPr>
            <a:lstStyle/>
            <a:p>
              <a:pPr defTabSz="447675"/>
              <a:r>
                <a:rPr lang="fr-CA" sz="800" dirty="0">
                  <a:solidFill>
                    <a:srgbClr val="434747"/>
                  </a:solidFill>
                  <a:latin typeface="Raleway" panose="020B0003030101060003" pitchFamily="34" charset="0"/>
                </a:rPr>
                <a:t>Source</a:t>
              </a:r>
              <a:r>
                <a:rPr lang="fr-CA" sz="800" b="1" dirty="0">
                  <a:solidFill>
                    <a:srgbClr val="434747"/>
                  </a:solidFill>
                  <a:latin typeface="Raleway" panose="020B0003030101060003" pitchFamily="34" charset="0"/>
                </a:rPr>
                <a:t> : </a:t>
              </a:r>
              <a:r>
                <a:rPr lang="fr-CA" sz="800" dirty="0">
                  <a:solidFill>
                    <a:srgbClr val="434747"/>
                  </a:solidFill>
                  <a:latin typeface="Raleway" panose="020B0003030101060003" pitchFamily="34" charset="0"/>
                </a:rPr>
                <a:t>Institut de la statistique du Québec</a:t>
              </a:r>
              <a:r>
                <a:rPr lang="fr-CA" sz="800" i="1" dirty="0">
                  <a:solidFill>
                    <a:srgbClr val="434747"/>
                  </a:solidFill>
                  <a:latin typeface="Raleway" panose="020B0003030101060003" pitchFamily="34" charset="0"/>
                </a:rPr>
                <a:t>, Enquête québécoise sur le parcours préscolaire </a:t>
              </a:r>
            </a:p>
            <a:p>
              <a:pPr defTabSz="447675"/>
              <a:r>
                <a:rPr lang="fr-CA" sz="800" i="1" dirty="0">
                  <a:solidFill>
                    <a:srgbClr val="434747"/>
                  </a:solidFill>
                  <a:latin typeface="Raleway" panose="020B0003030101060003" pitchFamily="34" charset="0"/>
                </a:rPr>
                <a:t>	des enfants de maternelle 2022</a:t>
              </a:r>
              <a:endParaRPr lang="fr-CA" sz="1500" i="1" dirty="0">
                <a:solidFill>
                  <a:srgbClr val="434747"/>
                </a:solidFill>
                <a:latin typeface="Raleway" panose="020B0503030101060003" pitchFamily="34" charset="77"/>
              </a:endParaRPr>
            </a:p>
          </p:txBody>
        </p:sp>
      </p:grpSp>
      <p:grpSp>
        <p:nvGrpSpPr>
          <p:cNvPr id="10" name="Groupe 9">
            <a:extLst>
              <a:ext uri="{FF2B5EF4-FFF2-40B4-BE49-F238E27FC236}">
                <a16:creationId xmlns:a16="http://schemas.microsoft.com/office/drawing/2014/main" id="{25E346B3-07C1-8A09-7F84-DBD6D46FD616}"/>
              </a:ext>
            </a:extLst>
          </p:cNvPr>
          <p:cNvGrpSpPr/>
          <p:nvPr/>
        </p:nvGrpSpPr>
        <p:grpSpPr>
          <a:xfrm>
            <a:off x="8982294" y="2221510"/>
            <a:ext cx="1368000" cy="255448"/>
            <a:chOff x="8982294" y="2221510"/>
            <a:chExt cx="1368000" cy="255448"/>
          </a:xfrm>
        </p:grpSpPr>
        <p:sp>
          <p:nvSpPr>
            <p:cNvPr id="2" name="Parenthèse ouvrante 1">
              <a:extLst>
                <a:ext uri="{FF2B5EF4-FFF2-40B4-BE49-F238E27FC236}">
                  <a16:creationId xmlns:a16="http://schemas.microsoft.com/office/drawing/2014/main" id="{751B15F3-85EB-4105-0BED-C94A1E4EA150}"/>
                </a:ext>
              </a:extLst>
            </p:cNvPr>
            <p:cNvSpPr/>
            <p:nvPr/>
          </p:nvSpPr>
          <p:spPr>
            <a:xfrm rot="5400000">
              <a:off x="9629718" y="1756382"/>
              <a:ext cx="73152" cy="1368000"/>
            </a:xfrm>
            <a:prstGeom prst="leftBracket">
              <a:avLst/>
            </a:prstGeom>
            <a:ln>
              <a:solidFill>
                <a:srgbClr val="30AF8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CA"/>
            </a:p>
          </p:txBody>
        </p:sp>
        <p:sp>
          <p:nvSpPr>
            <p:cNvPr id="5" name="ZoneTexte 4">
              <a:extLst>
                <a:ext uri="{FF2B5EF4-FFF2-40B4-BE49-F238E27FC236}">
                  <a16:creationId xmlns:a16="http://schemas.microsoft.com/office/drawing/2014/main" id="{8D433C85-A342-122E-0A0C-7961522A5848}"/>
                </a:ext>
              </a:extLst>
            </p:cNvPr>
            <p:cNvSpPr txBox="1"/>
            <p:nvPr/>
          </p:nvSpPr>
          <p:spPr>
            <a:xfrm>
              <a:off x="9450530" y="2221510"/>
              <a:ext cx="431528" cy="253916"/>
            </a:xfrm>
            <a:prstGeom prst="rect">
              <a:avLst/>
            </a:prstGeom>
            <a:solidFill>
              <a:srgbClr val="F4F3F0"/>
            </a:solidFill>
          </p:spPr>
          <p:txBody>
            <a:bodyPr wrap="none" bIns="0" rtlCol="0" anchor="b" anchorCtr="0">
              <a:noAutofit/>
            </a:bodyPr>
            <a:lstStyle/>
            <a:p>
              <a:r>
                <a:rPr lang="fr-CA" sz="1050" b="1" dirty="0">
                  <a:solidFill>
                    <a:schemeClr val="bg2">
                      <a:lumMod val="50000"/>
                    </a:schemeClr>
                  </a:solidFill>
                  <a:latin typeface="Raleway" pitchFamily="2" charset="0"/>
                </a:rPr>
                <a:t>52%</a:t>
              </a:r>
            </a:p>
          </p:txBody>
        </p:sp>
      </p:grpSp>
    </p:spTree>
    <p:extLst>
      <p:ext uri="{BB962C8B-B14F-4D97-AF65-F5344CB8AC3E}">
        <p14:creationId xmlns:p14="http://schemas.microsoft.com/office/powerpoint/2010/main" val="1515647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48B41D6-A3DA-19E4-389B-399C320CF247}"/>
              </a:ext>
            </a:extLst>
          </p:cNvPr>
          <p:cNvGrpSpPr/>
          <p:nvPr/>
        </p:nvGrpSpPr>
        <p:grpSpPr>
          <a:xfrm>
            <a:off x="1003443" y="6153834"/>
            <a:ext cx="10280431" cy="342080"/>
            <a:chOff x="1003443" y="6153834"/>
            <a:chExt cx="10280431" cy="342080"/>
          </a:xfrm>
        </p:grpSpPr>
        <p:pic>
          <p:nvPicPr>
            <p:cNvPr id="7" name="Picture 6" descr="A black background with grey text&#10;&#10;Description automatically generated">
              <a:extLst>
                <a:ext uri="{FF2B5EF4-FFF2-40B4-BE49-F238E27FC236}">
                  <a16:creationId xmlns:a16="http://schemas.microsoft.com/office/drawing/2014/main" id="{EEEF5E43-6148-B22D-A8A9-BF36FC8C4F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8" name="TextBox 16">
              <a:extLst>
                <a:ext uri="{FF2B5EF4-FFF2-40B4-BE49-F238E27FC236}">
                  <a16:creationId xmlns:a16="http://schemas.microsoft.com/office/drawing/2014/main" id="{CBF47432-9185-BEFE-A2C1-45D9801C41C3}"/>
                </a:ext>
              </a:extLst>
            </p:cNvPr>
            <p:cNvSpPr txBox="1"/>
            <p:nvPr/>
          </p:nvSpPr>
          <p:spPr>
            <a:xfrm>
              <a:off x="9000877" y="6234304"/>
              <a:ext cx="2282997"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15</a:t>
              </a:fld>
              <a:endParaRPr lang="fr-CA" sz="1100">
                <a:solidFill>
                  <a:srgbClr val="434747"/>
                </a:solidFill>
                <a:latin typeface="Raleway" panose="020B0503030101060003" pitchFamily="34" charset="77"/>
              </a:endParaRPr>
            </a:p>
          </p:txBody>
        </p:sp>
      </p:grpSp>
      <p:sp>
        <p:nvSpPr>
          <p:cNvPr id="10" name="Rectangle 9">
            <a:extLst>
              <a:ext uri="{FF2B5EF4-FFF2-40B4-BE49-F238E27FC236}">
                <a16:creationId xmlns:a16="http://schemas.microsoft.com/office/drawing/2014/main" id="{57C85AF1-A357-1FF3-B799-80953FDFCD59}"/>
              </a:ext>
            </a:extLst>
          </p:cNvPr>
          <p:cNvSpPr/>
          <p:nvPr/>
        </p:nvSpPr>
        <p:spPr>
          <a:xfrm>
            <a:off x="0" y="0"/>
            <a:ext cx="12192000" cy="6858000"/>
          </a:xfrm>
          <a:prstGeom prst="rect">
            <a:avLst/>
          </a:prstGeom>
          <a:noFill/>
          <a:ln w="381000">
            <a:solidFill>
              <a:srgbClr val="ABD5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3" name="Group 13">
            <a:extLst>
              <a:ext uri="{FF2B5EF4-FFF2-40B4-BE49-F238E27FC236}">
                <a16:creationId xmlns:a16="http://schemas.microsoft.com/office/drawing/2014/main" id="{DC615C55-3C49-75DC-7AFC-1623B086F7C4}"/>
              </a:ext>
            </a:extLst>
          </p:cNvPr>
          <p:cNvGrpSpPr/>
          <p:nvPr/>
        </p:nvGrpSpPr>
        <p:grpSpPr>
          <a:xfrm>
            <a:off x="1003442" y="1137750"/>
            <a:ext cx="4412854" cy="489402"/>
            <a:chOff x="1175664" y="2499093"/>
            <a:chExt cx="4412854" cy="489402"/>
          </a:xfrm>
        </p:grpSpPr>
        <p:sp>
          <p:nvSpPr>
            <p:cNvPr id="4" name="Freeform 10">
              <a:extLst>
                <a:ext uri="{FF2B5EF4-FFF2-40B4-BE49-F238E27FC236}">
                  <a16:creationId xmlns:a16="http://schemas.microsoft.com/office/drawing/2014/main" id="{921CBDAB-DC53-3D2F-8266-B1054BACE481}"/>
                </a:ext>
              </a:extLst>
            </p:cNvPr>
            <p:cNvSpPr/>
            <p:nvPr/>
          </p:nvSpPr>
          <p:spPr>
            <a:xfrm>
              <a:off x="1175664" y="2499093"/>
              <a:ext cx="3870215" cy="489402"/>
            </a:xfrm>
            <a:custGeom>
              <a:avLst/>
              <a:gdLst>
                <a:gd name="connsiteX0" fmla="*/ 30909 w 2554416"/>
                <a:gd name="connsiteY0" fmla="*/ 71251 h 290945"/>
                <a:gd name="connsiteX1" fmla="*/ 30909 w 2554416"/>
                <a:gd name="connsiteY1" fmla="*/ 71251 h 290945"/>
                <a:gd name="connsiteX2" fmla="*/ 90286 w 2554416"/>
                <a:gd name="connsiteY2" fmla="*/ 29688 h 290945"/>
                <a:gd name="connsiteX3" fmla="*/ 108099 w 2554416"/>
                <a:gd name="connsiteY3" fmla="*/ 23750 h 290945"/>
                <a:gd name="connsiteX4" fmla="*/ 1212504 w 2554416"/>
                <a:gd name="connsiteY4" fmla="*/ 17813 h 290945"/>
                <a:gd name="connsiteX5" fmla="*/ 2002213 w 2554416"/>
                <a:gd name="connsiteY5" fmla="*/ 11875 h 290945"/>
                <a:gd name="connsiteX6" fmla="*/ 2198156 w 2554416"/>
                <a:gd name="connsiteY6" fmla="*/ 0 h 290945"/>
                <a:gd name="connsiteX7" fmla="*/ 2352535 w 2554416"/>
                <a:gd name="connsiteY7" fmla="*/ 5937 h 290945"/>
                <a:gd name="connsiteX8" fmla="*/ 2500977 w 2554416"/>
                <a:gd name="connsiteY8" fmla="*/ 17813 h 290945"/>
                <a:gd name="connsiteX9" fmla="*/ 2530665 w 2554416"/>
                <a:gd name="connsiteY9" fmla="*/ 23750 h 290945"/>
                <a:gd name="connsiteX10" fmla="*/ 2542540 w 2554416"/>
                <a:gd name="connsiteY10" fmla="*/ 35626 h 290945"/>
                <a:gd name="connsiteX11" fmla="*/ 2554416 w 2554416"/>
                <a:gd name="connsiteY11" fmla="*/ 77189 h 290945"/>
                <a:gd name="connsiteX12" fmla="*/ 2542540 w 2554416"/>
                <a:gd name="connsiteY12" fmla="*/ 184067 h 290945"/>
                <a:gd name="connsiteX13" fmla="*/ 2530665 w 2554416"/>
                <a:gd name="connsiteY13" fmla="*/ 219693 h 290945"/>
                <a:gd name="connsiteX14" fmla="*/ 2518790 w 2554416"/>
                <a:gd name="connsiteY14" fmla="*/ 237506 h 290945"/>
                <a:gd name="connsiteX15" fmla="*/ 2495039 w 2554416"/>
                <a:gd name="connsiteY15" fmla="*/ 273132 h 290945"/>
                <a:gd name="connsiteX16" fmla="*/ 2423787 w 2554416"/>
                <a:gd name="connsiteY16" fmla="*/ 285007 h 290945"/>
                <a:gd name="connsiteX17" fmla="*/ 2269408 w 2554416"/>
                <a:gd name="connsiteY17" fmla="*/ 290945 h 290945"/>
                <a:gd name="connsiteX18" fmla="*/ 1622203 w 2554416"/>
                <a:gd name="connsiteY18" fmla="*/ 285007 h 290945"/>
                <a:gd name="connsiteX19" fmla="*/ 1218442 w 2554416"/>
                <a:gd name="connsiteY19" fmla="*/ 290945 h 290945"/>
                <a:gd name="connsiteX20" fmla="*/ 921559 w 2554416"/>
                <a:gd name="connsiteY20" fmla="*/ 285007 h 290945"/>
                <a:gd name="connsiteX21" fmla="*/ 476234 w 2554416"/>
                <a:gd name="connsiteY21" fmla="*/ 273132 h 290945"/>
                <a:gd name="connsiteX22" fmla="*/ 399044 w 2554416"/>
                <a:gd name="connsiteY22" fmla="*/ 279070 h 290945"/>
                <a:gd name="connsiteX23" fmla="*/ 256540 w 2554416"/>
                <a:gd name="connsiteY23" fmla="*/ 273132 h 290945"/>
                <a:gd name="connsiteX24" fmla="*/ 78411 w 2554416"/>
                <a:gd name="connsiteY24" fmla="*/ 261257 h 290945"/>
                <a:gd name="connsiteX25" fmla="*/ 42785 w 2554416"/>
                <a:gd name="connsiteY25" fmla="*/ 255319 h 290945"/>
                <a:gd name="connsiteX26" fmla="*/ 13096 w 2554416"/>
                <a:gd name="connsiteY26" fmla="*/ 231568 h 290945"/>
                <a:gd name="connsiteX27" fmla="*/ 7159 w 2554416"/>
                <a:gd name="connsiteY27" fmla="*/ 130628 h 290945"/>
                <a:gd name="connsiteX28" fmla="*/ 19034 w 2554416"/>
                <a:gd name="connsiteY28" fmla="*/ 89064 h 290945"/>
                <a:gd name="connsiteX29" fmla="*/ 30909 w 2554416"/>
                <a:gd name="connsiteY29" fmla="*/ 71251 h 29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4416" h="290945">
                  <a:moveTo>
                    <a:pt x="30909" y="71251"/>
                  </a:moveTo>
                  <a:lnTo>
                    <a:pt x="30909" y="71251"/>
                  </a:lnTo>
                  <a:cubicBezTo>
                    <a:pt x="50701" y="57397"/>
                    <a:pt x="67366" y="37328"/>
                    <a:pt x="90286" y="29688"/>
                  </a:cubicBezTo>
                  <a:cubicBezTo>
                    <a:pt x="96224" y="27709"/>
                    <a:pt x="101840" y="23816"/>
                    <a:pt x="108099" y="23750"/>
                  </a:cubicBezTo>
                  <a:lnTo>
                    <a:pt x="1212504" y="17813"/>
                  </a:lnTo>
                  <a:lnTo>
                    <a:pt x="2002213" y="11875"/>
                  </a:lnTo>
                  <a:cubicBezTo>
                    <a:pt x="2046513" y="8711"/>
                    <a:pt x="2161149" y="0"/>
                    <a:pt x="2198156" y="0"/>
                  </a:cubicBezTo>
                  <a:cubicBezTo>
                    <a:pt x="2249654" y="0"/>
                    <a:pt x="2301098" y="3428"/>
                    <a:pt x="2352535" y="5937"/>
                  </a:cubicBezTo>
                  <a:cubicBezTo>
                    <a:pt x="2385938" y="7566"/>
                    <a:pt x="2462472" y="12679"/>
                    <a:pt x="2500977" y="17813"/>
                  </a:cubicBezTo>
                  <a:cubicBezTo>
                    <a:pt x="2510980" y="19147"/>
                    <a:pt x="2520769" y="21771"/>
                    <a:pt x="2530665" y="23750"/>
                  </a:cubicBezTo>
                  <a:cubicBezTo>
                    <a:pt x="2534623" y="27709"/>
                    <a:pt x="2539660" y="30826"/>
                    <a:pt x="2542540" y="35626"/>
                  </a:cubicBezTo>
                  <a:cubicBezTo>
                    <a:pt x="2546191" y="41711"/>
                    <a:pt x="2553307" y="72752"/>
                    <a:pt x="2554416" y="77189"/>
                  </a:cubicBezTo>
                  <a:cubicBezTo>
                    <a:pt x="2550593" y="130710"/>
                    <a:pt x="2554424" y="144454"/>
                    <a:pt x="2542540" y="184067"/>
                  </a:cubicBezTo>
                  <a:cubicBezTo>
                    <a:pt x="2538943" y="196057"/>
                    <a:pt x="2537608" y="209278"/>
                    <a:pt x="2530665" y="219693"/>
                  </a:cubicBezTo>
                  <a:cubicBezTo>
                    <a:pt x="2526707" y="225631"/>
                    <a:pt x="2521981" y="231123"/>
                    <a:pt x="2518790" y="237506"/>
                  </a:cubicBezTo>
                  <a:cubicBezTo>
                    <a:pt x="2509994" y="255099"/>
                    <a:pt x="2517550" y="261876"/>
                    <a:pt x="2495039" y="273132"/>
                  </a:cubicBezTo>
                  <a:cubicBezTo>
                    <a:pt x="2488224" y="276540"/>
                    <a:pt x="2424591" y="284958"/>
                    <a:pt x="2423787" y="285007"/>
                  </a:cubicBezTo>
                  <a:cubicBezTo>
                    <a:pt x="2372384" y="288122"/>
                    <a:pt x="2320868" y="288966"/>
                    <a:pt x="2269408" y="290945"/>
                  </a:cubicBezTo>
                  <a:lnTo>
                    <a:pt x="1622203" y="285007"/>
                  </a:lnTo>
                  <a:cubicBezTo>
                    <a:pt x="1487601" y="285007"/>
                    <a:pt x="1353044" y="290945"/>
                    <a:pt x="1218442" y="290945"/>
                  </a:cubicBezTo>
                  <a:cubicBezTo>
                    <a:pt x="1119461" y="290945"/>
                    <a:pt x="1020512" y="287335"/>
                    <a:pt x="921559" y="285007"/>
                  </a:cubicBezTo>
                  <a:lnTo>
                    <a:pt x="476234" y="273132"/>
                  </a:lnTo>
                  <a:cubicBezTo>
                    <a:pt x="450504" y="275111"/>
                    <a:pt x="424850" y="279070"/>
                    <a:pt x="399044" y="279070"/>
                  </a:cubicBezTo>
                  <a:cubicBezTo>
                    <a:pt x="351501" y="279070"/>
                    <a:pt x="304023" y="275506"/>
                    <a:pt x="256540" y="273132"/>
                  </a:cubicBezTo>
                  <a:cubicBezTo>
                    <a:pt x="205445" y="270577"/>
                    <a:pt x="130471" y="264975"/>
                    <a:pt x="78411" y="261257"/>
                  </a:cubicBezTo>
                  <a:cubicBezTo>
                    <a:pt x="66536" y="259278"/>
                    <a:pt x="54206" y="259126"/>
                    <a:pt x="42785" y="255319"/>
                  </a:cubicBezTo>
                  <a:cubicBezTo>
                    <a:pt x="31549" y="251574"/>
                    <a:pt x="21204" y="239676"/>
                    <a:pt x="13096" y="231568"/>
                  </a:cubicBezTo>
                  <a:cubicBezTo>
                    <a:pt x="-4343" y="179251"/>
                    <a:pt x="-2269" y="201339"/>
                    <a:pt x="7159" y="130628"/>
                  </a:cubicBezTo>
                  <a:cubicBezTo>
                    <a:pt x="7851" y="125436"/>
                    <a:pt x="15702" y="95728"/>
                    <a:pt x="19034" y="89064"/>
                  </a:cubicBezTo>
                  <a:cubicBezTo>
                    <a:pt x="20286" y="86561"/>
                    <a:pt x="28930" y="74220"/>
                    <a:pt x="30909" y="71251"/>
                  </a:cubicBezTo>
                  <a:close/>
                </a:path>
              </a:pathLst>
            </a:custGeom>
            <a:solidFill>
              <a:srgbClr val="ACD6BF">
                <a:alpha val="6167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ZoneTexte 13">
              <a:extLst>
                <a:ext uri="{FF2B5EF4-FFF2-40B4-BE49-F238E27FC236}">
                  <a16:creationId xmlns:a16="http://schemas.microsoft.com/office/drawing/2014/main" id="{DBA7DCE1-144C-31BC-7951-C62333D3E19C}"/>
                </a:ext>
              </a:extLst>
            </p:cNvPr>
            <p:cNvSpPr txBox="1"/>
            <p:nvPr/>
          </p:nvSpPr>
          <p:spPr>
            <a:xfrm>
              <a:off x="1269976" y="2584204"/>
              <a:ext cx="4318542" cy="359137"/>
            </a:xfrm>
            <a:prstGeom prst="rect">
              <a:avLst/>
            </a:prstGeom>
            <a:noFill/>
          </p:spPr>
          <p:txBody>
            <a:bodyPr wrap="square" rtlCol="0">
              <a:spAutoFit/>
            </a:bodyPr>
            <a:lstStyle/>
            <a:p>
              <a:pPr marR="0" lvl="0" algn="l" defTabSz="914400" rtl="0" eaLnBrk="1" fontAlgn="auto" latinLnBrk="0" hangingPunct="1">
                <a:lnSpc>
                  <a:spcPts val="2220"/>
                </a:lnSpc>
                <a:spcBef>
                  <a:spcPts val="0"/>
                </a:spcBef>
                <a:spcAft>
                  <a:spcPts val="1800"/>
                </a:spcAft>
                <a:buClrTx/>
                <a:buSzTx/>
                <a:tabLst/>
                <a:defRPr/>
              </a:pPr>
              <a:r>
                <a:rPr lang="fr-CA" b="1">
                  <a:solidFill>
                    <a:prstClr val="black"/>
                  </a:solidFill>
                  <a:latin typeface="Raleway" panose="020B0503030101060003" pitchFamily="34" charset="77"/>
                </a:rPr>
                <a:t>Le défi de la gestion des écrans</a:t>
              </a:r>
            </a:p>
          </p:txBody>
        </p:sp>
      </p:grpSp>
      <p:sp>
        <p:nvSpPr>
          <p:cNvPr id="9" name="ZoneTexte 8">
            <a:extLst>
              <a:ext uri="{FF2B5EF4-FFF2-40B4-BE49-F238E27FC236}">
                <a16:creationId xmlns:a16="http://schemas.microsoft.com/office/drawing/2014/main" id="{8E63D5A0-4A1B-66B3-DD36-A5CB5CA5C84E}"/>
              </a:ext>
            </a:extLst>
          </p:cNvPr>
          <p:cNvSpPr txBox="1"/>
          <p:nvPr/>
        </p:nvSpPr>
        <p:spPr>
          <a:xfrm>
            <a:off x="1003442" y="2470372"/>
            <a:ext cx="4249212" cy="1917256"/>
          </a:xfrm>
          <a:prstGeom prst="rect">
            <a:avLst/>
          </a:prstGeom>
          <a:noFill/>
        </p:spPr>
        <p:txBody>
          <a:bodyPr wrap="square">
            <a:spAutoFit/>
          </a:bodyPr>
          <a:lstStyle/>
          <a:p>
            <a:pPr>
              <a:lnSpc>
                <a:spcPts val="2390"/>
              </a:lnSpc>
              <a:spcBef>
                <a:spcPts val="300"/>
              </a:spcBef>
              <a:spcAft>
                <a:spcPts val="300"/>
              </a:spcAft>
            </a:pPr>
            <a:r>
              <a:rPr lang="fr-CA" dirty="0">
                <a:latin typeface="Raleway" pitchFamily="2" charset="0"/>
              </a:rPr>
              <a:t>En ce qui a trait à la gestion </a:t>
            </a:r>
          </a:p>
          <a:p>
            <a:pPr>
              <a:lnSpc>
                <a:spcPts val="2390"/>
              </a:lnSpc>
              <a:spcBef>
                <a:spcPts val="300"/>
              </a:spcBef>
              <a:spcAft>
                <a:spcPts val="300"/>
              </a:spcAft>
            </a:pPr>
            <a:r>
              <a:rPr lang="fr-CA" dirty="0">
                <a:latin typeface="Raleway" pitchFamily="2" charset="0"/>
              </a:rPr>
              <a:t>des écrans, le </a:t>
            </a:r>
            <a:r>
              <a:rPr lang="fr-CA" b="1" dirty="0">
                <a:latin typeface="Raleway" pitchFamily="2" charset="0"/>
              </a:rPr>
              <a:t>temps d’écran </a:t>
            </a:r>
          </a:p>
          <a:p>
            <a:pPr>
              <a:lnSpc>
                <a:spcPts val="2390"/>
              </a:lnSpc>
              <a:spcBef>
                <a:spcPts val="300"/>
              </a:spcBef>
              <a:spcAft>
                <a:spcPts val="300"/>
              </a:spcAft>
            </a:pPr>
            <a:r>
              <a:rPr lang="fr-CA" dirty="0">
                <a:latin typeface="Raleway" pitchFamily="2" charset="0"/>
              </a:rPr>
              <a:t>est la principale préoccupation </a:t>
            </a:r>
          </a:p>
          <a:p>
            <a:pPr>
              <a:lnSpc>
                <a:spcPts val="2390"/>
              </a:lnSpc>
              <a:spcBef>
                <a:spcPts val="300"/>
              </a:spcBef>
              <a:spcAft>
                <a:spcPts val="300"/>
              </a:spcAft>
            </a:pPr>
            <a:r>
              <a:rPr lang="fr-CA" dirty="0">
                <a:latin typeface="Raleway" pitchFamily="2" charset="0"/>
              </a:rPr>
              <a:t>parmi les parents d’enfants </a:t>
            </a:r>
          </a:p>
          <a:p>
            <a:pPr>
              <a:lnSpc>
                <a:spcPts val="2390"/>
              </a:lnSpc>
              <a:spcBef>
                <a:spcPts val="300"/>
              </a:spcBef>
              <a:spcAft>
                <a:spcPts val="300"/>
              </a:spcAft>
            </a:pPr>
            <a:r>
              <a:rPr lang="fr-CA" dirty="0">
                <a:latin typeface="Raleway" pitchFamily="2" charset="0"/>
              </a:rPr>
              <a:t>de 2 à 5 ans.</a:t>
            </a:r>
          </a:p>
        </p:txBody>
      </p:sp>
      <p:grpSp>
        <p:nvGrpSpPr>
          <p:cNvPr id="2" name="Groupe 1">
            <a:extLst>
              <a:ext uri="{FF2B5EF4-FFF2-40B4-BE49-F238E27FC236}">
                <a16:creationId xmlns:a16="http://schemas.microsoft.com/office/drawing/2014/main" id="{2C9041DF-EA3E-3E19-B8B4-A6AA8EF9EB28}"/>
              </a:ext>
            </a:extLst>
          </p:cNvPr>
          <p:cNvGrpSpPr/>
          <p:nvPr/>
        </p:nvGrpSpPr>
        <p:grpSpPr>
          <a:xfrm>
            <a:off x="6048623" y="2080634"/>
            <a:ext cx="5155727" cy="3694718"/>
            <a:chOff x="6263134" y="2259744"/>
            <a:chExt cx="5155727" cy="3694718"/>
          </a:xfrm>
        </p:grpSpPr>
        <p:cxnSp>
          <p:nvCxnSpPr>
            <p:cNvPr id="15" name="Straight Connector 14">
              <a:extLst>
                <a:ext uri="{FF2B5EF4-FFF2-40B4-BE49-F238E27FC236}">
                  <a16:creationId xmlns:a16="http://schemas.microsoft.com/office/drawing/2014/main" id="{5EFBBE65-D977-3D87-7F26-A0191AEB4585}"/>
                </a:ext>
              </a:extLst>
            </p:cNvPr>
            <p:cNvCxnSpPr>
              <a:cxnSpLocks/>
            </p:cNvCxnSpPr>
            <p:nvPr/>
          </p:nvCxnSpPr>
          <p:spPr>
            <a:xfrm rot="5400000">
              <a:off x="8657983" y="980963"/>
              <a:ext cx="0" cy="4536000"/>
            </a:xfrm>
            <a:prstGeom prst="line">
              <a:avLst/>
            </a:prstGeom>
            <a:ln>
              <a:solidFill>
                <a:srgbClr val="2FAF82"/>
              </a:solidFill>
            </a:ln>
          </p:spPr>
          <p:style>
            <a:lnRef idx="2">
              <a:schemeClr val="accent1"/>
            </a:lnRef>
            <a:fillRef idx="0">
              <a:schemeClr val="accent1"/>
            </a:fillRef>
            <a:effectRef idx="1">
              <a:schemeClr val="accent1"/>
            </a:effectRef>
            <a:fontRef idx="minor">
              <a:schemeClr val="tx1"/>
            </a:fontRef>
          </p:style>
        </p:cxnSp>
        <p:grpSp>
          <p:nvGrpSpPr>
            <p:cNvPr id="38" name="Groupe 37">
              <a:extLst>
                <a:ext uri="{FF2B5EF4-FFF2-40B4-BE49-F238E27FC236}">
                  <a16:creationId xmlns:a16="http://schemas.microsoft.com/office/drawing/2014/main" id="{B867C224-326B-49D6-0839-2F690010A7F8}"/>
                </a:ext>
              </a:extLst>
            </p:cNvPr>
            <p:cNvGrpSpPr/>
            <p:nvPr/>
          </p:nvGrpSpPr>
          <p:grpSpPr>
            <a:xfrm>
              <a:off x="6402621" y="2259744"/>
              <a:ext cx="4673924" cy="658129"/>
              <a:chOff x="6802671" y="2259744"/>
              <a:chExt cx="4673924" cy="658129"/>
            </a:xfrm>
          </p:grpSpPr>
          <p:sp>
            <p:nvSpPr>
              <p:cNvPr id="17" name="ZoneTexte 7">
                <a:extLst>
                  <a:ext uri="{FF2B5EF4-FFF2-40B4-BE49-F238E27FC236}">
                    <a16:creationId xmlns:a16="http://schemas.microsoft.com/office/drawing/2014/main" id="{EFC11522-EC87-3431-AF21-FA4E6C5A36FB}"/>
                  </a:ext>
                </a:extLst>
              </p:cNvPr>
              <p:cNvSpPr txBox="1"/>
              <p:nvPr/>
            </p:nvSpPr>
            <p:spPr>
              <a:xfrm>
                <a:off x="8530373" y="2259744"/>
                <a:ext cx="2946222" cy="658129"/>
              </a:xfrm>
              <a:prstGeom prst="rect">
                <a:avLst/>
              </a:prstGeom>
              <a:noFill/>
            </p:spPr>
            <p:txBody>
              <a:bodyPr wrap="square" rtlCol="0">
                <a:spAutoFit/>
              </a:bodyPr>
              <a:lstStyle/>
              <a:p>
                <a:pPr defTabSz="457200">
                  <a:lnSpc>
                    <a:spcPts val="1460"/>
                  </a:lnSpc>
                </a:pPr>
                <a:r>
                  <a:rPr lang="fr-CA" sz="1200">
                    <a:solidFill>
                      <a:prstClr val="black"/>
                    </a:solidFill>
                    <a:latin typeface="Raleway" panose="020B0003030101060003" pitchFamily="34" charset="0"/>
                  </a:rPr>
                  <a:t>trouvent difficile ou très difficile de gérer le </a:t>
                </a:r>
                <a:r>
                  <a:rPr lang="fr-CA" sz="1200" b="1">
                    <a:solidFill>
                      <a:prstClr val="black"/>
                    </a:solidFill>
                    <a:latin typeface="Raleway" panose="020B0003030101060003" pitchFamily="34" charset="0"/>
                  </a:rPr>
                  <a:t>temps d’écran </a:t>
                </a:r>
                <a:r>
                  <a:rPr lang="fr-CA" sz="1200">
                    <a:solidFill>
                      <a:prstClr val="black"/>
                    </a:solidFill>
                    <a:latin typeface="Raleway" panose="020B0003030101060003" pitchFamily="34" charset="0"/>
                  </a:rPr>
                  <a:t>de leurs enfants.</a:t>
                </a:r>
              </a:p>
            </p:txBody>
          </p:sp>
          <p:pic>
            <p:nvPicPr>
              <p:cNvPr id="16" name="Picture 29" descr="A green hourglass on a black background&#10;&#10;Description automatically generated">
                <a:extLst>
                  <a:ext uri="{FF2B5EF4-FFF2-40B4-BE49-F238E27FC236}">
                    <a16:creationId xmlns:a16="http://schemas.microsoft.com/office/drawing/2014/main" id="{CC6E980B-8B54-F27D-F872-18C68092AB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2671" y="2289948"/>
                <a:ext cx="422915" cy="597720"/>
              </a:xfrm>
              <a:prstGeom prst="rect">
                <a:avLst/>
              </a:prstGeom>
            </p:spPr>
          </p:pic>
          <p:grpSp>
            <p:nvGrpSpPr>
              <p:cNvPr id="24" name="Groupe 23">
                <a:extLst>
                  <a:ext uri="{FF2B5EF4-FFF2-40B4-BE49-F238E27FC236}">
                    <a16:creationId xmlns:a16="http://schemas.microsoft.com/office/drawing/2014/main" id="{EE1AC3E8-65E9-4329-13E6-6AA0A54B60F6}"/>
                  </a:ext>
                </a:extLst>
              </p:cNvPr>
              <p:cNvGrpSpPr/>
              <p:nvPr/>
            </p:nvGrpSpPr>
            <p:grpSpPr>
              <a:xfrm>
                <a:off x="7479088" y="2327198"/>
                <a:ext cx="960519" cy="523220"/>
                <a:chOff x="7470491" y="1918598"/>
                <a:chExt cx="960519" cy="523220"/>
              </a:xfrm>
            </p:grpSpPr>
            <p:sp>
              <p:nvSpPr>
                <p:cNvPr id="22" name="Freeform 10">
                  <a:extLst>
                    <a:ext uri="{FF2B5EF4-FFF2-40B4-BE49-F238E27FC236}">
                      <a16:creationId xmlns:a16="http://schemas.microsoft.com/office/drawing/2014/main" id="{5C5B1F10-E57B-736E-1C92-B45ED52E1CC3}"/>
                    </a:ext>
                  </a:extLst>
                </p:cNvPr>
                <p:cNvSpPr/>
                <p:nvPr/>
              </p:nvSpPr>
              <p:spPr>
                <a:xfrm rot="10800000">
                  <a:off x="7487712" y="1942411"/>
                  <a:ext cx="930888" cy="499407"/>
                </a:xfrm>
                <a:custGeom>
                  <a:avLst/>
                  <a:gdLst>
                    <a:gd name="connsiteX0" fmla="*/ 30145 w 1065125"/>
                    <a:gd name="connsiteY0" fmla="*/ 105508 h 467248"/>
                    <a:gd name="connsiteX1" fmla="*/ 30145 w 1065125"/>
                    <a:gd name="connsiteY1" fmla="*/ 105508 h 467248"/>
                    <a:gd name="connsiteX2" fmla="*/ 5024 w 1065125"/>
                    <a:gd name="connsiteY2" fmla="*/ 175846 h 467248"/>
                    <a:gd name="connsiteX3" fmla="*/ 0 w 1065125"/>
                    <a:gd name="connsiteY3" fmla="*/ 190919 h 467248"/>
                    <a:gd name="connsiteX4" fmla="*/ 5024 w 1065125"/>
                    <a:gd name="connsiteY4" fmla="*/ 226088 h 467248"/>
                    <a:gd name="connsiteX5" fmla="*/ 20096 w 1065125"/>
                    <a:gd name="connsiteY5" fmla="*/ 391886 h 467248"/>
                    <a:gd name="connsiteX6" fmla="*/ 25120 w 1065125"/>
                    <a:gd name="connsiteY6" fmla="*/ 411982 h 467248"/>
                    <a:gd name="connsiteX7" fmla="*/ 50241 w 1065125"/>
                    <a:gd name="connsiteY7" fmla="*/ 432079 h 467248"/>
                    <a:gd name="connsiteX8" fmla="*/ 60290 w 1065125"/>
                    <a:gd name="connsiteY8" fmla="*/ 442127 h 467248"/>
                    <a:gd name="connsiteX9" fmla="*/ 90435 w 1065125"/>
                    <a:gd name="connsiteY9" fmla="*/ 457200 h 467248"/>
                    <a:gd name="connsiteX10" fmla="*/ 105507 w 1065125"/>
                    <a:gd name="connsiteY10" fmla="*/ 457200 h 467248"/>
                    <a:gd name="connsiteX11" fmla="*/ 693336 w 1065125"/>
                    <a:gd name="connsiteY11" fmla="*/ 467248 h 467248"/>
                    <a:gd name="connsiteX12" fmla="*/ 1019907 w 1065125"/>
                    <a:gd name="connsiteY12" fmla="*/ 452176 h 467248"/>
                    <a:gd name="connsiteX13" fmla="*/ 1045028 w 1065125"/>
                    <a:gd name="connsiteY13" fmla="*/ 411982 h 467248"/>
                    <a:gd name="connsiteX14" fmla="*/ 1055076 w 1065125"/>
                    <a:gd name="connsiteY14" fmla="*/ 381837 h 467248"/>
                    <a:gd name="connsiteX15" fmla="*/ 1065125 w 1065125"/>
                    <a:gd name="connsiteY15" fmla="*/ 341644 h 467248"/>
                    <a:gd name="connsiteX16" fmla="*/ 1060101 w 1065125"/>
                    <a:gd name="connsiteY16" fmla="*/ 130628 h 467248"/>
                    <a:gd name="connsiteX17" fmla="*/ 1045028 w 1065125"/>
                    <a:gd name="connsiteY17" fmla="*/ 65314 h 467248"/>
                    <a:gd name="connsiteX18" fmla="*/ 1029956 w 1065125"/>
                    <a:gd name="connsiteY18" fmla="*/ 55266 h 467248"/>
                    <a:gd name="connsiteX19" fmla="*/ 994786 w 1065125"/>
                    <a:gd name="connsiteY19" fmla="*/ 20097 h 467248"/>
                    <a:gd name="connsiteX20" fmla="*/ 949569 w 1065125"/>
                    <a:gd name="connsiteY20" fmla="*/ 0 h 467248"/>
                    <a:gd name="connsiteX21" fmla="*/ 929472 w 1065125"/>
                    <a:gd name="connsiteY21" fmla="*/ 0 h 467248"/>
                    <a:gd name="connsiteX22" fmla="*/ 95459 w 1065125"/>
                    <a:gd name="connsiteY22" fmla="*/ 15072 h 467248"/>
                    <a:gd name="connsiteX23" fmla="*/ 95459 w 1065125"/>
                    <a:gd name="connsiteY23" fmla="*/ 15072 h 467248"/>
                    <a:gd name="connsiteX24" fmla="*/ 60290 w 1065125"/>
                    <a:gd name="connsiteY24" fmla="*/ 45217 h 467248"/>
                    <a:gd name="connsiteX25" fmla="*/ 50241 w 1065125"/>
                    <a:gd name="connsiteY25" fmla="*/ 55266 h 467248"/>
                    <a:gd name="connsiteX26" fmla="*/ 30145 w 1065125"/>
                    <a:gd name="connsiteY26" fmla="*/ 80387 h 467248"/>
                    <a:gd name="connsiteX27" fmla="*/ 30145 w 1065125"/>
                    <a:gd name="connsiteY27" fmla="*/ 105508 h 46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5125" h="467248">
                      <a:moveTo>
                        <a:pt x="30145" y="105508"/>
                      </a:moveTo>
                      <a:lnTo>
                        <a:pt x="30145" y="105508"/>
                      </a:lnTo>
                      <a:cubicBezTo>
                        <a:pt x="21771" y="128954"/>
                        <a:pt x="13310" y="152369"/>
                        <a:pt x="5024" y="175846"/>
                      </a:cubicBezTo>
                      <a:cubicBezTo>
                        <a:pt x="3261" y="180840"/>
                        <a:pt x="0" y="190919"/>
                        <a:pt x="0" y="190919"/>
                      </a:cubicBezTo>
                      <a:cubicBezTo>
                        <a:pt x="1675" y="202642"/>
                        <a:pt x="3952" y="214295"/>
                        <a:pt x="5024" y="226088"/>
                      </a:cubicBezTo>
                      <a:cubicBezTo>
                        <a:pt x="8699" y="266515"/>
                        <a:pt x="10871" y="341145"/>
                        <a:pt x="20096" y="391886"/>
                      </a:cubicBezTo>
                      <a:cubicBezTo>
                        <a:pt x="21331" y="398679"/>
                        <a:pt x="22032" y="405806"/>
                        <a:pt x="25120" y="411982"/>
                      </a:cubicBezTo>
                      <a:cubicBezTo>
                        <a:pt x="29164" y="420070"/>
                        <a:pt x="44324" y="427345"/>
                        <a:pt x="50241" y="432079"/>
                      </a:cubicBezTo>
                      <a:cubicBezTo>
                        <a:pt x="53940" y="435038"/>
                        <a:pt x="56591" y="439168"/>
                        <a:pt x="60290" y="442127"/>
                      </a:cubicBezTo>
                      <a:cubicBezTo>
                        <a:pt x="69429" y="449438"/>
                        <a:pt x="78702" y="455245"/>
                        <a:pt x="90435" y="457200"/>
                      </a:cubicBezTo>
                      <a:cubicBezTo>
                        <a:pt x="95391" y="458026"/>
                        <a:pt x="100483" y="457200"/>
                        <a:pt x="105507" y="457200"/>
                      </a:cubicBezTo>
                      <a:lnTo>
                        <a:pt x="693336" y="467248"/>
                      </a:lnTo>
                      <a:lnTo>
                        <a:pt x="1019907" y="452176"/>
                      </a:lnTo>
                      <a:cubicBezTo>
                        <a:pt x="1028281" y="438778"/>
                        <a:pt x="1037962" y="426114"/>
                        <a:pt x="1045028" y="411982"/>
                      </a:cubicBezTo>
                      <a:cubicBezTo>
                        <a:pt x="1049765" y="402508"/>
                        <a:pt x="1051726" y="391885"/>
                        <a:pt x="1055076" y="381837"/>
                      </a:cubicBezTo>
                      <a:cubicBezTo>
                        <a:pt x="1062804" y="358655"/>
                        <a:pt x="1059060" y="371972"/>
                        <a:pt x="1065125" y="341644"/>
                      </a:cubicBezTo>
                      <a:cubicBezTo>
                        <a:pt x="1063450" y="271305"/>
                        <a:pt x="1062971" y="200928"/>
                        <a:pt x="1060101" y="130628"/>
                      </a:cubicBezTo>
                      <a:cubicBezTo>
                        <a:pt x="1059878" y="125157"/>
                        <a:pt x="1053186" y="70753"/>
                        <a:pt x="1045028" y="65314"/>
                      </a:cubicBezTo>
                      <a:lnTo>
                        <a:pt x="1029956" y="55266"/>
                      </a:lnTo>
                      <a:cubicBezTo>
                        <a:pt x="1021111" y="28736"/>
                        <a:pt x="1029338" y="43132"/>
                        <a:pt x="994786" y="20097"/>
                      </a:cubicBezTo>
                      <a:cubicBezTo>
                        <a:pt x="981124" y="10989"/>
                        <a:pt x="967510" y="0"/>
                        <a:pt x="949569" y="0"/>
                      </a:cubicBezTo>
                      <a:lnTo>
                        <a:pt x="929472" y="0"/>
                      </a:lnTo>
                      <a:lnTo>
                        <a:pt x="95459" y="15072"/>
                      </a:lnTo>
                      <a:lnTo>
                        <a:pt x="95459" y="15072"/>
                      </a:lnTo>
                      <a:cubicBezTo>
                        <a:pt x="83736" y="25120"/>
                        <a:pt x="71830" y="34959"/>
                        <a:pt x="60290" y="45217"/>
                      </a:cubicBezTo>
                      <a:cubicBezTo>
                        <a:pt x="56749" y="48364"/>
                        <a:pt x="53200" y="51567"/>
                        <a:pt x="50241" y="55266"/>
                      </a:cubicBezTo>
                      <a:cubicBezTo>
                        <a:pt x="24884" y="86962"/>
                        <a:pt x="54411" y="56118"/>
                        <a:pt x="30145" y="80387"/>
                      </a:cubicBezTo>
                      <a:lnTo>
                        <a:pt x="30145" y="105508"/>
                      </a:lnTo>
                      <a:close/>
                    </a:path>
                  </a:pathLst>
                </a:custGeom>
                <a:solidFill>
                  <a:srgbClr val="2FAF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 name="ZoneTexte 22">
                  <a:extLst>
                    <a:ext uri="{FF2B5EF4-FFF2-40B4-BE49-F238E27FC236}">
                      <a16:creationId xmlns:a16="http://schemas.microsoft.com/office/drawing/2014/main" id="{CE97A9BD-8870-460B-A1EF-B810DF863F6D}"/>
                    </a:ext>
                  </a:extLst>
                </p:cNvPr>
                <p:cNvSpPr txBox="1"/>
                <p:nvPr/>
              </p:nvSpPr>
              <p:spPr>
                <a:xfrm>
                  <a:off x="7470491" y="1918598"/>
                  <a:ext cx="960519" cy="523220"/>
                </a:xfrm>
                <a:prstGeom prst="rect">
                  <a:avLst/>
                </a:prstGeom>
                <a:noFill/>
              </p:spPr>
              <p:txBody>
                <a:bodyPr wrap="none" rtlCol="0">
                  <a:spAutoFit/>
                </a:bodyPr>
                <a:lstStyle/>
                <a:p>
                  <a:r>
                    <a:rPr lang="fr-CA" sz="2800" b="1">
                      <a:solidFill>
                        <a:schemeClr val="bg1"/>
                      </a:solidFill>
                      <a:latin typeface="Raleway" pitchFamily="2" charset="0"/>
                    </a:rPr>
                    <a:t>24 %</a:t>
                  </a:r>
                </a:p>
              </p:txBody>
            </p:sp>
          </p:grpSp>
        </p:grpSp>
        <p:grpSp>
          <p:nvGrpSpPr>
            <p:cNvPr id="39" name="Groupe 38">
              <a:extLst>
                <a:ext uri="{FF2B5EF4-FFF2-40B4-BE49-F238E27FC236}">
                  <a16:creationId xmlns:a16="http://schemas.microsoft.com/office/drawing/2014/main" id="{4ED67311-4FD8-43F7-E6A6-F2C53169013E}"/>
                </a:ext>
              </a:extLst>
            </p:cNvPr>
            <p:cNvGrpSpPr/>
            <p:nvPr/>
          </p:nvGrpSpPr>
          <p:grpSpPr>
            <a:xfrm>
              <a:off x="6263134" y="3488471"/>
              <a:ext cx="5155727" cy="658129"/>
              <a:chOff x="6663184" y="3551706"/>
              <a:chExt cx="5155727" cy="658129"/>
            </a:xfrm>
          </p:grpSpPr>
          <p:sp>
            <p:nvSpPr>
              <p:cNvPr id="18" name="ZoneTexte 7">
                <a:extLst>
                  <a:ext uri="{FF2B5EF4-FFF2-40B4-BE49-F238E27FC236}">
                    <a16:creationId xmlns:a16="http://schemas.microsoft.com/office/drawing/2014/main" id="{31EAC3AC-A74B-B832-79E4-18726C885F56}"/>
                  </a:ext>
                </a:extLst>
              </p:cNvPr>
              <p:cNvSpPr txBox="1"/>
              <p:nvPr/>
            </p:nvSpPr>
            <p:spPr>
              <a:xfrm>
                <a:off x="8564112" y="3551706"/>
                <a:ext cx="3254799" cy="658129"/>
              </a:xfrm>
              <a:prstGeom prst="rect">
                <a:avLst/>
              </a:prstGeom>
              <a:noFill/>
            </p:spPr>
            <p:txBody>
              <a:bodyPr wrap="square" rtlCol="0">
                <a:spAutoFit/>
              </a:bodyPr>
              <a:lstStyle/>
              <a:p>
                <a:pPr defTabSz="457200">
                  <a:lnSpc>
                    <a:spcPts val="1460"/>
                  </a:lnSpc>
                </a:pPr>
                <a:r>
                  <a:rPr lang="fr-CA" sz="1200">
                    <a:solidFill>
                      <a:prstClr val="black"/>
                    </a:solidFill>
                    <a:latin typeface="Raleway" panose="020B0003030101060003" pitchFamily="34" charset="0"/>
                  </a:rPr>
                  <a:t>considèrent très difficile ou plutôt difficile</a:t>
                </a:r>
              </a:p>
              <a:p>
                <a:pPr defTabSz="457200">
                  <a:lnSpc>
                    <a:spcPts val="1460"/>
                  </a:lnSpc>
                </a:pPr>
                <a:r>
                  <a:rPr lang="fr-CA" sz="1200">
                    <a:solidFill>
                      <a:prstClr val="black"/>
                    </a:solidFill>
                    <a:latin typeface="Raleway" panose="020B0003030101060003" pitchFamily="34" charset="0"/>
                  </a:rPr>
                  <a:t>la gestion </a:t>
                </a:r>
                <a:r>
                  <a:rPr lang="fr-CA" sz="1200" b="1">
                    <a:solidFill>
                      <a:prstClr val="black"/>
                    </a:solidFill>
                    <a:latin typeface="Raleway" panose="020B0003030101060003" pitchFamily="34" charset="0"/>
                  </a:rPr>
                  <a:t>des moments de la journée </a:t>
                </a:r>
                <a:r>
                  <a:rPr lang="fr-CA" sz="1200">
                    <a:solidFill>
                      <a:prstClr val="black"/>
                    </a:solidFill>
                    <a:latin typeface="Raleway" panose="020B0003030101060003" pitchFamily="34" charset="0"/>
                  </a:rPr>
                  <a:t>où</a:t>
                </a:r>
              </a:p>
              <a:p>
                <a:pPr defTabSz="457200">
                  <a:lnSpc>
                    <a:spcPts val="1460"/>
                  </a:lnSpc>
                </a:pPr>
                <a:r>
                  <a:rPr lang="fr-CA" sz="1200">
                    <a:solidFill>
                      <a:prstClr val="black"/>
                    </a:solidFill>
                    <a:latin typeface="Raleway" panose="020B0003030101060003" pitchFamily="34" charset="0"/>
                  </a:rPr>
                  <a:t>leurs enfants peuvent utiliser des écrans.</a:t>
                </a:r>
              </a:p>
            </p:txBody>
          </p:sp>
          <p:pic>
            <p:nvPicPr>
              <p:cNvPr id="19" name="Picture 30">
                <a:extLst>
                  <a:ext uri="{FF2B5EF4-FFF2-40B4-BE49-F238E27FC236}">
                    <a16:creationId xmlns:a16="http://schemas.microsoft.com/office/drawing/2014/main" id="{799EABE4-5655-B914-5E84-9614C94080B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663184" y="3567321"/>
                <a:ext cx="701889" cy="626899"/>
              </a:xfrm>
              <a:prstGeom prst="rect">
                <a:avLst/>
              </a:prstGeom>
            </p:spPr>
          </p:pic>
          <p:grpSp>
            <p:nvGrpSpPr>
              <p:cNvPr id="25" name="Groupe 24">
                <a:extLst>
                  <a:ext uri="{FF2B5EF4-FFF2-40B4-BE49-F238E27FC236}">
                    <a16:creationId xmlns:a16="http://schemas.microsoft.com/office/drawing/2014/main" id="{6F17CA96-BC27-A0C3-5DEC-915E40A7AFC3}"/>
                  </a:ext>
                </a:extLst>
              </p:cNvPr>
              <p:cNvGrpSpPr/>
              <p:nvPr/>
            </p:nvGrpSpPr>
            <p:grpSpPr>
              <a:xfrm>
                <a:off x="7484698" y="3619160"/>
                <a:ext cx="949299" cy="523220"/>
                <a:chOff x="7470491" y="1918598"/>
                <a:chExt cx="949299" cy="523220"/>
              </a:xfrm>
            </p:grpSpPr>
            <p:sp>
              <p:nvSpPr>
                <p:cNvPr id="33" name="Freeform 10">
                  <a:extLst>
                    <a:ext uri="{FF2B5EF4-FFF2-40B4-BE49-F238E27FC236}">
                      <a16:creationId xmlns:a16="http://schemas.microsoft.com/office/drawing/2014/main" id="{B6458FEB-1639-C20A-50B2-82170F82534A}"/>
                    </a:ext>
                  </a:extLst>
                </p:cNvPr>
                <p:cNvSpPr/>
                <p:nvPr/>
              </p:nvSpPr>
              <p:spPr>
                <a:xfrm rot="10800000">
                  <a:off x="7487712" y="1942411"/>
                  <a:ext cx="930888" cy="499407"/>
                </a:xfrm>
                <a:custGeom>
                  <a:avLst/>
                  <a:gdLst>
                    <a:gd name="connsiteX0" fmla="*/ 30145 w 1065125"/>
                    <a:gd name="connsiteY0" fmla="*/ 105508 h 467248"/>
                    <a:gd name="connsiteX1" fmla="*/ 30145 w 1065125"/>
                    <a:gd name="connsiteY1" fmla="*/ 105508 h 467248"/>
                    <a:gd name="connsiteX2" fmla="*/ 5024 w 1065125"/>
                    <a:gd name="connsiteY2" fmla="*/ 175846 h 467248"/>
                    <a:gd name="connsiteX3" fmla="*/ 0 w 1065125"/>
                    <a:gd name="connsiteY3" fmla="*/ 190919 h 467248"/>
                    <a:gd name="connsiteX4" fmla="*/ 5024 w 1065125"/>
                    <a:gd name="connsiteY4" fmla="*/ 226088 h 467248"/>
                    <a:gd name="connsiteX5" fmla="*/ 20096 w 1065125"/>
                    <a:gd name="connsiteY5" fmla="*/ 391886 h 467248"/>
                    <a:gd name="connsiteX6" fmla="*/ 25120 w 1065125"/>
                    <a:gd name="connsiteY6" fmla="*/ 411982 h 467248"/>
                    <a:gd name="connsiteX7" fmla="*/ 50241 w 1065125"/>
                    <a:gd name="connsiteY7" fmla="*/ 432079 h 467248"/>
                    <a:gd name="connsiteX8" fmla="*/ 60290 w 1065125"/>
                    <a:gd name="connsiteY8" fmla="*/ 442127 h 467248"/>
                    <a:gd name="connsiteX9" fmla="*/ 90435 w 1065125"/>
                    <a:gd name="connsiteY9" fmla="*/ 457200 h 467248"/>
                    <a:gd name="connsiteX10" fmla="*/ 105507 w 1065125"/>
                    <a:gd name="connsiteY10" fmla="*/ 457200 h 467248"/>
                    <a:gd name="connsiteX11" fmla="*/ 693336 w 1065125"/>
                    <a:gd name="connsiteY11" fmla="*/ 467248 h 467248"/>
                    <a:gd name="connsiteX12" fmla="*/ 1019907 w 1065125"/>
                    <a:gd name="connsiteY12" fmla="*/ 452176 h 467248"/>
                    <a:gd name="connsiteX13" fmla="*/ 1045028 w 1065125"/>
                    <a:gd name="connsiteY13" fmla="*/ 411982 h 467248"/>
                    <a:gd name="connsiteX14" fmla="*/ 1055076 w 1065125"/>
                    <a:gd name="connsiteY14" fmla="*/ 381837 h 467248"/>
                    <a:gd name="connsiteX15" fmla="*/ 1065125 w 1065125"/>
                    <a:gd name="connsiteY15" fmla="*/ 341644 h 467248"/>
                    <a:gd name="connsiteX16" fmla="*/ 1060101 w 1065125"/>
                    <a:gd name="connsiteY16" fmla="*/ 130628 h 467248"/>
                    <a:gd name="connsiteX17" fmla="*/ 1045028 w 1065125"/>
                    <a:gd name="connsiteY17" fmla="*/ 65314 h 467248"/>
                    <a:gd name="connsiteX18" fmla="*/ 1029956 w 1065125"/>
                    <a:gd name="connsiteY18" fmla="*/ 55266 h 467248"/>
                    <a:gd name="connsiteX19" fmla="*/ 994786 w 1065125"/>
                    <a:gd name="connsiteY19" fmla="*/ 20097 h 467248"/>
                    <a:gd name="connsiteX20" fmla="*/ 949569 w 1065125"/>
                    <a:gd name="connsiteY20" fmla="*/ 0 h 467248"/>
                    <a:gd name="connsiteX21" fmla="*/ 929472 w 1065125"/>
                    <a:gd name="connsiteY21" fmla="*/ 0 h 467248"/>
                    <a:gd name="connsiteX22" fmla="*/ 95459 w 1065125"/>
                    <a:gd name="connsiteY22" fmla="*/ 15072 h 467248"/>
                    <a:gd name="connsiteX23" fmla="*/ 95459 w 1065125"/>
                    <a:gd name="connsiteY23" fmla="*/ 15072 h 467248"/>
                    <a:gd name="connsiteX24" fmla="*/ 60290 w 1065125"/>
                    <a:gd name="connsiteY24" fmla="*/ 45217 h 467248"/>
                    <a:gd name="connsiteX25" fmla="*/ 50241 w 1065125"/>
                    <a:gd name="connsiteY25" fmla="*/ 55266 h 467248"/>
                    <a:gd name="connsiteX26" fmla="*/ 30145 w 1065125"/>
                    <a:gd name="connsiteY26" fmla="*/ 80387 h 467248"/>
                    <a:gd name="connsiteX27" fmla="*/ 30145 w 1065125"/>
                    <a:gd name="connsiteY27" fmla="*/ 105508 h 46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5125" h="467248">
                      <a:moveTo>
                        <a:pt x="30145" y="105508"/>
                      </a:moveTo>
                      <a:lnTo>
                        <a:pt x="30145" y="105508"/>
                      </a:lnTo>
                      <a:cubicBezTo>
                        <a:pt x="21771" y="128954"/>
                        <a:pt x="13310" y="152369"/>
                        <a:pt x="5024" y="175846"/>
                      </a:cubicBezTo>
                      <a:cubicBezTo>
                        <a:pt x="3261" y="180840"/>
                        <a:pt x="0" y="190919"/>
                        <a:pt x="0" y="190919"/>
                      </a:cubicBezTo>
                      <a:cubicBezTo>
                        <a:pt x="1675" y="202642"/>
                        <a:pt x="3952" y="214295"/>
                        <a:pt x="5024" y="226088"/>
                      </a:cubicBezTo>
                      <a:cubicBezTo>
                        <a:pt x="8699" y="266515"/>
                        <a:pt x="10871" y="341145"/>
                        <a:pt x="20096" y="391886"/>
                      </a:cubicBezTo>
                      <a:cubicBezTo>
                        <a:pt x="21331" y="398679"/>
                        <a:pt x="22032" y="405806"/>
                        <a:pt x="25120" y="411982"/>
                      </a:cubicBezTo>
                      <a:cubicBezTo>
                        <a:pt x="29164" y="420070"/>
                        <a:pt x="44324" y="427345"/>
                        <a:pt x="50241" y="432079"/>
                      </a:cubicBezTo>
                      <a:cubicBezTo>
                        <a:pt x="53940" y="435038"/>
                        <a:pt x="56591" y="439168"/>
                        <a:pt x="60290" y="442127"/>
                      </a:cubicBezTo>
                      <a:cubicBezTo>
                        <a:pt x="69429" y="449438"/>
                        <a:pt x="78702" y="455245"/>
                        <a:pt x="90435" y="457200"/>
                      </a:cubicBezTo>
                      <a:cubicBezTo>
                        <a:pt x="95391" y="458026"/>
                        <a:pt x="100483" y="457200"/>
                        <a:pt x="105507" y="457200"/>
                      </a:cubicBezTo>
                      <a:lnTo>
                        <a:pt x="693336" y="467248"/>
                      </a:lnTo>
                      <a:lnTo>
                        <a:pt x="1019907" y="452176"/>
                      </a:lnTo>
                      <a:cubicBezTo>
                        <a:pt x="1028281" y="438778"/>
                        <a:pt x="1037962" y="426114"/>
                        <a:pt x="1045028" y="411982"/>
                      </a:cubicBezTo>
                      <a:cubicBezTo>
                        <a:pt x="1049765" y="402508"/>
                        <a:pt x="1051726" y="391885"/>
                        <a:pt x="1055076" y="381837"/>
                      </a:cubicBezTo>
                      <a:cubicBezTo>
                        <a:pt x="1062804" y="358655"/>
                        <a:pt x="1059060" y="371972"/>
                        <a:pt x="1065125" y="341644"/>
                      </a:cubicBezTo>
                      <a:cubicBezTo>
                        <a:pt x="1063450" y="271305"/>
                        <a:pt x="1062971" y="200928"/>
                        <a:pt x="1060101" y="130628"/>
                      </a:cubicBezTo>
                      <a:cubicBezTo>
                        <a:pt x="1059878" y="125157"/>
                        <a:pt x="1053186" y="70753"/>
                        <a:pt x="1045028" y="65314"/>
                      </a:cubicBezTo>
                      <a:lnTo>
                        <a:pt x="1029956" y="55266"/>
                      </a:lnTo>
                      <a:cubicBezTo>
                        <a:pt x="1021111" y="28736"/>
                        <a:pt x="1029338" y="43132"/>
                        <a:pt x="994786" y="20097"/>
                      </a:cubicBezTo>
                      <a:cubicBezTo>
                        <a:pt x="981124" y="10989"/>
                        <a:pt x="967510" y="0"/>
                        <a:pt x="949569" y="0"/>
                      </a:cubicBezTo>
                      <a:lnTo>
                        <a:pt x="929472" y="0"/>
                      </a:lnTo>
                      <a:lnTo>
                        <a:pt x="95459" y="15072"/>
                      </a:lnTo>
                      <a:lnTo>
                        <a:pt x="95459" y="15072"/>
                      </a:lnTo>
                      <a:cubicBezTo>
                        <a:pt x="83736" y="25120"/>
                        <a:pt x="71830" y="34959"/>
                        <a:pt x="60290" y="45217"/>
                      </a:cubicBezTo>
                      <a:cubicBezTo>
                        <a:pt x="56749" y="48364"/>
                        <a:pt x="53200" y="51567"/>
                        <a:pt x="50241" y="55266"/>
                      </a:cubicBezTo>
                      <a:cubicBezTo>
                        <a:pt x="24884" y="86962"/>
                        <a:pt x="54411" y="56118"/>
                        <a:pt x="30145" y="80387"/>
                      </a:cubicBezTo>
                      <a:lnTo>
                        <a:pt x="30145" y="105508"/>
                      </a:lnTo>
                      <a:close/>
                    </a:path>
                  </a:pathLst>
                </a:custGeom>
                <a:solidFill>
                  <a:srgbClr val="2FAF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4" name="ZoneTexte 33">
                  <a:extLst>
                    <a:ext uri="{FF2B5EF4-FFF2-40B4-BE49-F238E27FC236}">
                      <a16:creationId xmlns:a16="http://schemas.microsoft.com/office/drawing/2014/main" id="{EC0EF949-491B-8262-48CF-1D53DC98AE2D}"/>
                    </a:ext>
                  </a:extLst>
                </p:cNvPr>
                <p:cNvSpPr txBox="1"/>
                <p:nvPr/>
              </p:nvSpPr>
              <p:spPr>
                <a:xfrm>
                  <a:off x="7470491" y="1918598"/>
                  <a:ext cx="949299" cy="523220"/>
                </a:xfrm>
                <a:prstGeom prst="rect">
                  <a:avLst/>
                </a:prstGeom>
                <a:noFill/>
              </p:spPr>
              <p:txBody>
                <a:bodyPr wrap="none" rtlCol="0">
                  <a:spAutoFit/>
                </a:bodyPr>
                <a:lstStyle/>
                <a:p>
                  <a:r>
                    <a:rPr lang="fr-CA" sz="2800" b="1">
                      <a:solidFill>
                        <a:schemeClr val="bg1"/>
                      </a:solidFill>
                      <a:latin typeface="Raleway" pitchFamily="2" charset="0"/>
                    </a:rPr>
                    <a:t>16 %</a:t>
                  </a:r>
                </a:p>
              </p:txBody>
            </p:sp>
          </p:grpSp>
        </p:grpSp>
        <p:grpSp>
          <p:nvGrpSpPr>
            <p:cNvPr id="40" name="Groupe 39">
              <a:extLst>
                <a:ext uri="{FF2B5EF4-FFF2-40B4-BE49-F238E27FC236}">
                  <a16:creationId xmlns:a16="http://schemas.microsoft.com/office/drawing/2014/main" id="{34333A27-9D48-84C4-12C5-70ACBC25515B}"/>
                </a:ext>
              </a:extLst>
            </p:cNvPr>
            <p:cNvGrpSpPr/>
            <p:nvPr/>
          </p:nvGrpSpPr>
          <p:grpSpPr>
            <a:xfrm>
              <a:off x="6389241" y="4717199"/>
              <a:ext cx="4653565" cy="680222"/>
              <a:chOff x="6789291" y="4717199"/>
              <a:chExt cx="4653565" cy="680222"/>
            </a:xfrm>
          </p:grpSpPr>
          <p:sp>
            <p:nvSpPr>
              <p:cNvPr id="20" name="ZoneTexte 7">
                <a:extLst>
                  <a:ext uri="{FF2B5EF4-FFF2-40B4-BE49-F238E27FC236}">
                    <a16:creationId xmlns:a16="http://schemas.microsoft.com/office/drawing/2014/main" id="{F7D1B3E8-4462-B74B-9D76-F0D2DD873598}"/>
                  </a:ext>
                </a:extLst>
              </p:cNvPr>
              <p:cNvSpPr txBox="1"/>
              <p:nvPr/>
            </p:nvSpPr>
            <p:spPr>
              <a:xfrm>
                <a:off x="8564112" y="4717199"/>
                <a:ext cx="2878744" cy="658129"/>
              </a:xfrm>
              <a:prstGeom prst="rect">
                <a:avLst/>
              </a:prstGeom>
              <a:noFill/>
            </p:spPr>
            <p:txBody>
              <a:bodyPr wrap="square" rtlCol="0">
                <a:spAutoFit/>
              </a:bodyPr>
              <a:lstStyle/>
              <a:p>
                <a:pPr defTabSz="457200">
                  <a:lnSpc>
                    <a:spcPts val="1460"/>
                  </a:lnSpc>
                </a:pPr>
                <a:r>
                  <a:rPr lang="fr-CA" sz="1200">
                    <a:solidFill>
                      <a:prstClr val="black"/>
                    </a:solidFill>
                    <a:latin typeface="Raleway" panose="020B0003030101060003" pitchFamily="34" charset="0"/>
                  </a:rPr>
                  <a:t>jugent très difficile ou plutôt difficile de gérer le </a:t>
                </a:r>
                <a:r>
                  <a:rPr lang="fr-CA" sz="1200" b="1">
                    <a:solidFill>
                      <a:prstClr val="black"/>
                    </a:solidFill>
                    <a:latin typeface="Raleway" panose="020B0003030101060003" pitchFamily="34" charset="0"/>
                  </a:rPr>
                  <a:t>type d’émission </a:t>
                </a:r>
                <a:r>
                  <a:rPr lang="fr-CA" sz="1200">
                    <a:solidFill>
                      <a:prstClr val="black"/>
                    </a:solidFill>
                    <a:latin typeface="Raleway" panose="020B0003030101060003" pitchFamily="34" charset="0"/>
                  </a:rPr>
                  <a:t>que peuvent regarder leurs enfants</a:t>
                </a:r>
              </a:p>
            </p:txBody>
          </p:sp>
          <p:pic>
            <p:nvPicPr>
              <p:cNvPr id="21" name="Picture 31">
                <a:extLst>
                  <a:ext uri="{FF2B5EF4-FFF2-40B4-BE49-F238E27FC236}">
                    <a16:creationId xmlns:a16="http://schemas.microsoft.com/office/drawing/2014/main" id="{AE388778-EC0E-9F16-2D48-2AA3C046C96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789291" y="4770521"/>
                <a:ext cx="449674" cy="626900"/>
              </a:xfrm>
              <a:prstGeom prst="rect">
                <a:avLst/>
              </a:prstGeom>
            </p:spPr>
          </p:pic>
          <p:grpSp>
            <p:nvGrpSpPr>
              <p:cNvPr id="35" name="Groupe 34">
                <a:extLst>
                  <a:ext uri="{FF2B5EF4-FFF2-40B4-BE49-F238E27FC236}">
                    <a16:creationId xmlns:a16="http://schemas.microsoft.com/office/drawing/2014/main" id="{7EBB7914-7C6E-8FD8-EE03-F100033EBE3A}"/>
                  </a:ext>
                </a:extLst>
              </p:cNvPr>
              <p:cNvGrpSpPr/>
              <p:nvPr/>
            </p:nvGrpSpPr>
            <p:grpSpPr>
              <a:xfrm>
                <a:off x="7485293" y="4784653"/>
                <a:ext cx="948109" cy="523220"/>
                <a:chOff x="7470491" y="1918598"/>
                <a:chExt cx="948109" cy="523220"/>
              </a:xfrm>
            </p:grpSpPr>
            <p:sp>
              <p:nvSpPr>
                <p:cNvPr id="36" name="Freeform 10">
                  <a:extLst>
                    <a:ext uri="{FF2B5EF4-FFF2-40B4-BE49-F238E27FC236}">
                      <a16:creationId xmlns:a16="http://schemas.microsoft.com/office/drawing/2014/main" id="{E4CE9ED7-D164-247C-889F-B70BCEEC821E}"/>
                    </a:ext>
                  </a:extLst>
                </p:cNvPr>
                <p:cNvSpPr/>
                <p:nvPr/>
              </p:nvSpPr>
              <p:spPr>
                <a:xfrm rot="10800000">
                  <a:off x="7487712" y="1942411"/>
                  <a:ext cx="930888" cy="499407"/>
                </a:xfrm>
                <a:custGeom>
                  <a:avLst/>
                  <a:gdLst>
                    <a:gd name="connsiteX0" fmla="*/ 30145 w 1065125"/>
                    <a:gd name="connsiteY0" fmla="*/ 105508 h 467248"/>
                    <a:gd name="connsiteX1" fmla="*/ 30145 w 1065125"/>
                    <a:gd name="connsiteY1" fmla="*/ 105508 h 467248"/>
                    <a:gd name="connsiteX2" fmla="*/ 5024 w 1065125"/>
                    <a:gd name="connsiteY2" fmla="*/ 175846 h 467248"/>
                    <a:gd name="connsiteX3" fmla="*/ 0 w 1065125"/>
                    <a:gd name="connsiteY3" fmla="*/ 190919 h 467248"/>
                    <a:gd name="connsiteX4" fmla="*/ 5024 w 1065125"/>
                    <a:gd name="connsiteY4" fmla="*/ 226088 h 467248"/>
                    <a:gd name="connsiteX5" fmla="*/ 20096 w 1065125"/>
                    <a:gd name="connsiteY5" fmla="*/ 391886 h 467248"/>
                    <a:gd name="connsiteX6" fmla="*/ 25120 w 1065125"/>
                    <a:gd name="connsiteY6" fmla="*/ 411982 h 467248"/>
                    <a:gd name="connsiteX7" fmla="*/ 50241 w 1065125"/>
                    <a:gd name="connsiteY7" fmla="*/ 432079 h 467248"/>
                    <a:gd name="connsiteX8" fmla="*/ 60290 w 1065125"/>
                    <a:gd name="connsiteY8" fmla="*/ 442127 h 467248"/>
                    <a:gd name="connsiteX9" fmla="*/ 90435 w 1065125"/>
                    <a:gd name="connsiteY9" fmla="*/ 457200 h 467248"/>
                    <a:gd name="connsiteX10" fmla="*/ 105507 w 1065125"/>
                    <a:gd name="connsiteY10" fmla="*/ 457200 h 467248"/>
                    <a:gd name="connsiteX11" fmla="*/ 693336 w 1065125"/>
                    <a:gd name="connsiteY11" fmla="*/ 467248 h 467248"/>
                    <a:gd name="connsiteX12" fmla="*/ 1019907 w 1065125"/>
                    <a:gd name="connsiteY12" fmla="*/ 452176 h 467248"/>
                    <a:gd name="connsiteX13" fmla="*/ 1045028 w 1065125"/>
                    <a:gd name="connsiteY13" fmla="*/ 411982 h 467248"/>
                    <a:gd name="connsiteX14" fmla="*/ 1055076 w 1065125"/>
                    <a:gd name="connsiteY14" fmla="*/ 381837 h 467248"/>
                    <a:gd name="connsiteX15" fmla="*/ 1065125 w 1065125"/>
                    <a:gd name="connsiteY15" fmla="*/ 341644 h 467248"/>
                    <a:gd name="connsiteX16" fmla="*/ 1060101 w 1065125"/>
                    <a:gd name="connsiteY16" fmla="*/ 130628 h 467248"/>
                    <a:gd name="connsiteX17" fmla="*/ 1045028 w 1065125"/>
                    <a:gd name="connsiteY17" fmla="*/ 65314 h 467248"/>
                    <a:gd name="connsiteX18" fmla="*/ 1029956 w 1065125"/>
                    <a:gd name="connsiteY18" fmla="*/ 55266 h 467248"/>
                    <a:gd name="connsiteX19" fmla="*/ 994786 w 1065125"/>
                    <a:gd name="connsiteY19" fmla="*/ 20097 h 467248"/>
                    <a:gd name="connsiteX20" fmla="*/ 949569 w 1065125"/>
                    <a:gd name="connsiteY20" fmla="*/ 0 h 467248"/>
                    <a:gd name="connsiteX21" fmla="*/ 929472 w 1065125"/>
                    <a:gd name="connsiteY21" fmla="*/ 0 h 467248"/>
                    <a:gd name="connsiteX22" fmla="*/ 95459 w 1065125"/>
                    <a:gd name="connsiteY22" fmla="*/ 15072 h 467248"/>
                    <a:gd name="connsiteX23" fmla="*/ 95459 w 1065125"/>
                    <a:gd name="connsiteY23" fmla="*/ 15072 h 467248"/>
                    <a:gd name="connsiteX24" fmla="*/ 60290 w 1065125"/>
                    <a:gd name="connsiteY24" fmla="*/ 45217 h 467248"/>
                    <a:gd name="connsiteX25" fmla="*/ 50241 w 1065125"/>
                    <a:gd name="connsiteY25" fmla="*/ 55266 h 467248"/>
                    <a:gd name="connsiteX26" fmla="*/ 30145 w 1065125"/>
                    <a:gd name="connsiteY26" fmla="*/ 80387 h 467248"/>
                    <a:gd name="connsiteX27" fmla="*/ 30145 w 1065125"/>
                    <a:gd name="connsiteY27" fmla="*/ 105508 h 46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5125" h="467248">
                      <a:moveTo>
                        <a:pt x="30145" y="105508"/>
                      </a:moveTo>
                      <a:lnTo>
                        <a:pt x="30145" y="105508"/>
                      </a:lnTo>
                      <a:cubicBezTo>
                        <a:pt x="21771" y="128954"/>
                        <a:pt x="13310" y="152369"/>
                        <a:pt x="5024" y="175846"/>
                      </a:cubicBezTo>
                      <a:cubicBezTo>
                        <a:pt x="3261" y="180840"/>
                        <a:pt x="0" y="190919"/>
                        <a:pt x="0" y="190919"/>
                      </a:cubicBezTo>
                      <a:cubicBezTo>
                        <a:pt x="1675" y="202642"/>
                        <a:pt x="3952" y="214295"/>
                        <a:pt x="5024" y="226088"/>
                      </a:cubicBezTo>
                      <a:cubicBezTo>
                        <a:pt x="8699" y="266515"/>
                        <a:pt x="10871" y="341145"/>
                        <a:pt x="20096" y="391886"/>
                      </a:cubicBezTo>
                      <a:cubicBezTo>
                        <a:pt x="21331" y="398679"/>
                        <a:pt x="22032" y="405806"/>
                        <a:pt x="25120" y="411982"/>
                      </a:cubicBezTo>
                      <a:cubicBezTo>
                        <a:pt x="29164" y="420070"/>
                        <a:pt x="44324" y="427345"/>
                        <a:pt x="50241" y="432079"/>
                      </a:cubicBezTo>
                      <a:cubicBezTo>
                        <a:pt x="53940" y="435038"/>
                        <a:pt x="56591" y="439168"/>
                        <a:pt x="60290" y="442127"/>
                      </a:cubicBezTo>
                      <a:cubicBezTo>
                        <a:pt x="69429" y="449438"/>
                        <a:pt x="78702" y="455245"/>
                        <a:pt x="90435" y="457200"/>
                      </a:cubicBezTo>
                      <a:cubicBezTo>
                        <a:pt x="95391" y="458026"/>
                        <a:pt x="100483" y="457200"/>
                        <a:pt x="105507" y="457200"/>
                      </a:cubicBezTo>
                      <a:lnTo>
                        <a:pt x="693336" y="467248"/>
                      </a:lnTo>
                      <a:lnTo>
                        <a:pt x="1019907" y="452176"/>
                      </a:lnTo>
                      <a:cubicBezTo>
                        <a:pt x="1028281" y="438778"/>
                        <a:pt x="1037962" y="426114"/>
                        <a:pt x="1045028" y="411982"/>
                      </a:cubicBezTo>
                      <a:cubicBezTo>
                        <a:pt x="1049765" y="402508"/>
                        <a:pt x="1051726" y="391885"/>
                        <a:pt x="1055076" y="381837"/>
                      </a:cubicBezTo>
                      <a:cubicBezTo>
                        <a:pt x="1062804" y="358655"/>
                        <a:pt x="1059060" y="371972"/>
                        <a:pt x="1065125" y="341644"/>
                      </a:cubicBezTo>
                      <a:cubicBezTo>
                        <a:pt x="1063450" y="271305"/>
                        <a:pt x="1062971" y="200928"/>
                        <a:pt x="1060101" y="130628"/>
                      </a:cubicBezTo>
                      <a:cubicBezTo>
                        <a:pt x="1059878" y="125157"/>
                        <a:pt x="1053186" y="70753"/>
                        <a:pt x="1045028" y="65314"/>
                      </a:cubicBezTo>
                      <a:lnTo>
                        <a:pt x="1029956" y="55266"/>
                      </a:lnTo>
                      <a:cubicBezTo>
                        <a:pt x="1021111" y="28736"/>
                        <a:pt x="1029338" y="43132"/>
                        <a:pt x="994786" y="20097"/>
                      </a:cubicBezTo>
                      <a:cubicBezTo>
                        <a:pt x="981124" y="10989"/>
                        <a:pt x="967510" y="0"/>
                        <a:pt x="949569" y="0"/>
                      </a:cubicBezTo>
                      <a:lnTo>
                        <a:pt x="929472" y="0"/>
                      </a:lnTo>
                      <a:lnTo>
                        <a:pt x="95459" y="15072"/>
                      </a:lnTo>
                      <a:lnTo>
                        <a:pt x="95459" y="15072"/>
                      </a:lnTo>
                      <a:cubicBezTo>
                        <a:pt x="83736" y="25120"/>
                        <a:pt x="71830" y="34959"/>
                        <a:pt x="60290" y="45217"/>
                      </a:cubicBezTo>
                      <a:cubicBezTo>
                        <a:pt x="56749" y="48364"/>
                        <a:pt x="53200" y="51567"/>
                        <a:pt x="50241" y="55266"/>
                      </a:cubicBezTo>
                      <a:cubicBezTo>
                        <a:pt x="24884" y="86962"/>
                        <a:pt x="54411" y="56118"/>
                        <a:pt x="30145" y="80387"/>
                      </a:cubicBezTo>
                      <a:lnTo>
                        <a:pt x="30145" y="105508"/>
                      </a:lnTo>
                      <a:close/>
                    </a:path>
                  </a:pathLst>
                </a:custGeom>
                <a:solidFill>
                  <a:srgbClr val="2FAF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7" name="ZoneTexte 36">
                  <a:extLst>
                    <a:ext uri="{FF2B5EF4-FFF2-40B4-BE49-F238E27FC236}">
                      <a16:creationId xmlns:a16="http://schemas.microsoft.com/office/drawing/2014/main" id="{5A12BDF8-5AE4-17D1-3BC2-C619D854FEBA}"/>
                    </a:ext>
                  </a:extLst>
                </p:cNvPr>
                <p:cNvSpPr txBox="1"/>
                <p:nvPr/>
              </p:nvSpPr>
              <p:spPr>
                <a:xfrm>
                  <a:off x="7470491" y="1918598"/>
                  <a:ext cx="931665" cy="523220"/>
                </a:xfrm>
                <a:prstGeom prst="rect">
                  <a:avLst/>
                </a:prstGeom>
                <a:noFill/>
              </p:spPr>
              <p:txBody>
                <a:bodyPr wrap="none" rtlCol="0">
                  <a:spAutoFit/>
                </a:bodyPr>
                <a:lstStyle/>
                <a:p>
                  <a:r>
                    <a:rPr lang="fr-CA" sz="2800" b="1">
                      <a:solidFill>
                        <a:schemeClr val="bg1"/>
                      </a:solidFill>
                      <a:latin typeface="Raleway" pitchFamily="2" charset="0"/>
                    </a:rPr>
                    <a:t>13 %</a:t>
                  </a:r>
                </a:p>
              </p:txBody>
            </p:sp>
          </p:grpSp>
        </p:grpSp>
        <p:cxnSp>
          <p:nvCxnSpPr>
            <p:cNvPr id="41" name="Straight Connector 14">
              <a:extLst>
                <a:ext uri="{FF2B5EF4-FFF2-40B4-BE49-F238E27FC236}">
                  <a16:creationId xmlns:a16="http://schemas.microsoft.com/office/drawing/2014/main" id="{A3C98685-B858-AC12-6C31-D7F4C120456F}"/>
                </a:ext>
              </a:extLst>
            </p:cNvPr>
            <p:cNvCxnSpPr>
              <a:cxnSpLocks/>
            </p:cNvCxnSpPr>
            <p:nvPr/>
          </p:nvCxnSpPr>
          <p:spPr>
            <a:xfrm rot="5400000">
              <a:off x="8657983" y="2208013"/>
              <a:ext cx="0" cy="4536000"/>
            </a:xfrm>
            <a:prstGeom prst="line">
              <a:avLst/>
            </a:prstGeom>
            <a:ln>
              <a:solidFill>
                <a:srgbClr val="2FAF82"/>
              </a:solidFill>
            </a:ln>
          </p:spPr>
          <p:style>
            <a:lnRef idx="2">
              <a:schemeClr val="accent1"/>
            </a:lnRef>
            <a:fillRef idx="0">
              <a:schemeClr val="accent1"/>
            </a:fillRef>
            <a:effectRef idx="1">
              <a:schemeClr val="accent1"/>
            </a:effectRef>
            <a:fontRef idx="minor">
              <a:schemeClr val="tx1"/>
            </a:fontRef>
          </p:style>
        </p:cxnSp>
        <p:sp>
          <p:nvSpPr>
            <p:cNvPr id="43" name="TextBox 16">
              <a:extLst>
                <a:ext uri="{FF2B5EF4-FFF2-40B4-BE49-F238E27FC236}">
                  <a16:creationId xmlns:a16="http://schemas.microsoft.com/office/drawing/2014/main" id="{EDDE148D-4F16-A692-6702-59D1F396EC25}"/>
                </a:ext>
              </a:extLst>
            </p:cNvPr>
            <p:cNvSpPr txBox="1"/>
            <p:nvPr/>
          </p:nvSpPr>
          <p:spPr>
            <a:xfrm>
              <a:off x="6965023" y="5739018"/>
              <a:ext cx="4311384" cy="215444"/>
            </a:xfrm>
            <a:prstGeom prst="rect">
              <a:avLst/>
            </a:prstGeom>
            <a:noFill/>
          </p:spPr>
          <p:txBody>
            <a:bodyPr wrap="square" rtlCol="0">
              <a:spAutoFit/>
            </a:bodyPr>
            <a:lstStyle/>
            <a:p>
              <a:r>
                <a:rPr lang="fr-CA" sz="800" dirty="0">
                  <a:solidFill>
                    <a:srgbClr val="434747"/>
                  </a:solidFill>
                  <a:latin typeface="Raleway" panose="020B0003030101060003" pitchFamily="34" charset="0"/>
                </a:rPr>
                <a:t>Source : Institut de la statistique du Québec, </a:t>
              </a:r>
              <a:r>
                <a:rPr lang="fr-CA" sz="800" i="1" dirty="0">
                  <a:solidFill>
                    <a:srgbClr val="434747"/>
                  </a:solidFill>
                  <a:latin typeface="Raleway" panose="020B0003030101060003" pitchFamily="34" charset="0"/>
                </a:rPr>
                <a:t>Enquête québécoise sur la parentalité 2022</a:t>
              </a:r>
              <a:r>
                <a:rPr lang="fr-CA" sz="800" dirty="0">
                  <a:solidFill>
                    <a:srgbClr val="434747"/>
                  </a:solidFill>
                  <a:latin typeface="Raleway" panose="020B0003030101060003" pitchFamily="34" charset="0"/>
                </a:rPr>
                <a:t>.</a:t>
              </a:r>
            </a:p>
          </p:txBody>
        </p:sp>
      </p:grpSp>
    </p:spTree>
    <p:extLst>
      <p:ext uri="{BB962C8B-B14F-4D97-AF65-F5344CB8AC3E}">
        <p14:creationId xmlns:p14="http://schemas.microsoft.com/office/powerpoint/2010/main" val="42707916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48B41D6-A3DA-19E4-389B-399C320CF247}"/>
              </a:ext>
            </a:extLst>
          </p:cNvPr>
          <p:cNvGrpSpPr/>
          <p:nvPr/>
        </p:nvGrpSpPr>
        <p:grpSpPr>
          <a:xfrm>
            <a:off x="1003443" y="6153834"/>
            <a:ext cx="10280431" cy="342080"/>
            <a:chOff x="1003443" y="6153834"/>
            <a:chExt cx="10280431" cy="342080"/>
          </a:xfrm>
        </p:grpSpPr>
        <p:pic>
          <p:nvPicPr>
            <p:cNvPr id="7" name="Picture 6" descr="A black background with grey text&#10;&#10;Description automatically generated">
              <a:extLst>
                <a:ext uri="{FF2B5EF4-FFF2-40B4-BE49-F238E27FC236}">
                  <a16:creationId xmlns:a16="http://schemas.microsoft.com/office/drawing/2014/main" id="{EEEF5E43-6148-B22D-A8A9-BF36FC8C4F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8" name="TextBox 16">
              <a:extLst>
                <a:ext uri="{FF2B5EF4-FFF2-40B4-BE49-F238E27FC236}">
                  <a16:creationId xmlns:a16="http://schemas.microsoft.com/office/drawing/2014/main" id="{CBF47432-9185-BEFE-A2C1-45D9801C41C3}"/>
                </a:ext>
              </a:extLst>
            </p:cNvPr>
            <p:cNvSpPr txBox="1"/>
            <p:nvPr/>
          </p:nvSpPr>
          <p:spPr>
            <a:xfrm>
              <a:off x="9000877" y="6234304"/>
              <a:ext cx="2282997"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16</a:t>
              </a:fld>
              <a:endParaRPr lang="fr-CA" sz="1100">
                <a:solidFill>
                  <a:srgbClr val="434747"/>
                </a:solidFill>
                <a:latin typeface="Raleway" panose="020B0503030101060003" pitchFamily="34" charset="77"/>
              </a:endParaRPr>
            </a:p>
          </p:txBody>
        </p:sp>
      </p:grpSp>
      <p:sp>
        <p:nvSpPr>
          <p:cNvPr id="10" name="Rectangle 9">
            <a:extLst>
              <a:ext uri="{FF2B5EF4-FFF2-40B4-BE49-F238E27FC236}">
                <a16:creationId xmlns:a16="http://schemas.microsoft.com/office/drawing/2014/main" id="{57C85AF1-A357-1FF3-B799-80953FDFCD59}"/>
              </a:ext>
            </a:extLst>
          </p:cNvPr>
          <p:cNvSpPr/>
          <p:nvPr/>
        </p:nvSpPr>
        <p:spPr>
          <a:xfrm>
            <a:off x="0" y="0"/>
            <a:ext cx="12192000" cy="6858000"/>
          </a:xfrm>
          <a:prstGeom prst="rect">
            <a:avLst/>
          </a:prstGeom>
          <a:noFill/>
          <a:ln w="381000">
            <a:solidFill>
              <a:srgbClr val="ABD5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ZoneTexte 8">
            <a:extLst>
              <a:ext uri="{FF2B5EF4-FFF2-40B4-BE49-F238E27FC236}">
                <a16:creationId xmlns:a16="http://schemas.microsoft.com/office/drawing/2014/main" id="{8E63D5A0-4A1B-66B3-DD36-A5CB5CA5C84E}"/>
              </a:ext>
            </a:extLst>
          </p:cNvPr>
          <p:cNvSpPr txBox="1"/>
          <p:nvPr/>
        </p:nvSpPr>
        <p:spPr>
          <a:xfrm>
            <a:off x="1291038" y="1931555"/>
            <a:ext cx="9437214" cy="993926"/>
          </a:xfrm>
          <a:prstGeom prst="rect">
            <a:avLst/>
          </a:prstGeom>
          <a:noFill/>
        </p:spPr>
        <p:txBody>
          <a:bodyPr wrap="square">
            <a:spAutoFit/>
          </a:bodyPr>
          <a:lstStyle/>
          <a:p>
            <a:pPr>
              <a:lnSpc>
                <a:spcPts val="2390"/>
              </a:lnSpc>
              <a:spcBef>
                <a:spcPts val="300"/>
              </a:spcBef>
              <a:spcAft>
                <a:spcPts val="300"/>
              </a:spcAft>
            </a:pPr>
            <a:r>
              <a:rPr lang="fr-CA" dirty="0">
                <a:latin typeface="Raleway" pitchFamily="2" charset="0"/>
              </a:rPr>
              <a:t>Le défi de la gestion des écrans augmente avec l’âge des enfants. La proportion des parents qui jugent difficile ou très difficile de gérer l’utilisation des écrans de leurs enfants est de : </a:t>
            </a:r>
          </a:p>
        </p:txBody>
      </p:sp>
      <p:grpSp>
        <p:nvGrpSpPr>
          <p:cNvPr id="3" name="Groupe 2">
            <a:extLst>
              <a:ext uri="{FF2B5EF4-FFF2-40B4-BE49-F238E27FC236}">
                <a16:creationId xmlns:a16="http://schemas.microsoft.com/office/drawing/2014/main" id="{8FF7996E-7C85-7D58-8E19-99485201FB7C}"/>
              </a:ext>
            </a:extLst>
          </p:cNvPr>
          <p:cNvGrpSpPr/>
          <p:nvPr/>
        </p:nvGrpSpPr>
        <p:grpSpPr>
          <a:xfrm>
            <a:off x="1568853" y="3179247"/>
            <a:ext cx="9771482" cy="2915750"/>
            <a:chOff x="1568853" y="3179247"/>
            <a:chExt cx="9771482" cy="2915750"/>
          </a:xfrm>
        </p:grpSpPr>
        <p:grpSp>
          <p:nvGrpSpPr>
            <p:cNvPr id="24" name="Groupe 23">
              <a:extLst>
                <a:ext uri="{FF2B5EF4-FFF2-40B4-BE49-F238E27FC236}">
                  <a16:creationId xmlns:a16="http://schemas.microsoft.com/office/drawing/2014/main" id="{EE1AC3E8-65E9-4329-13E6-6AA0A54B60F6}"/>
                </a:ext>
              </a:extLst>
            </p:cNvPr>
            <p:cNvGrpSpPr/>
            <p:nvPr/>
          </p:nvGrpSpPr>
          <p:grpSpPr>
            <a:xfrm>
              <a:off x="9226264" y="4225106"/>
              <a:ext cx="973343" cy="523220"/>
              <a:chOff x="7470491" y="1918598"/>
              <a:chExt cx="973343" cy="523220"/>
            </a:xfrm>
          </p:grpSpPr>
          <p:sp>
            <p:nvSpPr>
              <p:cNvPr id="22" name="Freeform 10">
                <a:extLst>
                  <a:ext uri="{FF2B5EF4-FFF2-40B4-BE49-F238E27FC236}">
                    <a16:creationId xmlns:a16="http://schemas.microsoft.com/office/drawing/2014/main" id="{5C5B1F10-E57B-736E-1C92-B45ED52E1CC3}"/>
                  </a:ext>
                </a:extLst>
              </p:cNvPr>
              <p:cNvSpPr/>
              <p:nvPr/>
            </p:nvSpPr>
            <p:spPr>
              <a:xfrm rot="10800000">
                <a:off x="7487712" y="1942411"/>
                <a:ext cx="930888" cy="499407"/>
              </a:xfrm>
              <a:custGeom>
                <a:avLst/>
                <a:gdLst>
                  <a:gd name="connsiteX0" fmla="*/ 30145 w 1065125"/>
                  <a:gd name="connsiteY0" fmla="*/ 105508 h 467248"/>
                  <a:gd name="connsiteX1" fmla="*/ 30145 w 1065125"/>
                  <a:gd name="connsiteY1" fmla="*/ 105508 h 467248"/>
                  <a:gd name="connsiteX2" fmla="*/ 5024 w 1065125"/>
                  <a:gd name="connsiteY2" fmla="*/ 175846 h 467248"/>
                  <a:gd name="connsiteX3" fmla="*/ 0 w 1065125"/>
                  <a:gd name="connsiteY3" fmla="*/ 190919 h 467248"/>
                  <a:gd name="connsiteX4" fmla="*/ 5024 w 1065125"/>
                  <a:gd name="connsiteY4" fmla="*/ 226088 h 467248"/>
                  <a:gd name="connsiteX5" fmla="*/ 20096 w 1065125"/>
                  <a:gd name="connsiteY5" fmla="*/ 391886 h 467248"/>
                  <a:gd name="connsiteX6" fmla="*/ 25120 w 1065125"/>
                  <a:gd name="connsiteY6" fmla="*/ 411982 h 467248"/>
                  <a:gd name="connsiteX7" fmla="*/ 50241 w 1065125"/>
                  <a:gd name="connsiteY7" fmla="*/ 432079 h 467248"/>
                  <a:gd name="connsiteX8" fmla="*/ 60290 w 1065125"/>
                  <a:gd name="connsiteY8" fmla="*/ 442127 h 467248"/>
                  <a:gd name="connsiteX9" fmla="*/ 90435 w 1065125"/>
                  <a:gd name="connsiteY9" fmla="*/ 457200 h 467248"/>
                  <a:gd name="connsiteX10" fmla="*/ 105507 w 1065125"/>
                  <a:gd name="connsiteY10" fmla="*/ 457200 h 467248"/>
                  <a:gd name="connsiteX11" fmla="*/ 693336 w 1065125"/>
                  <a:gd name="connsiteY11" fmla="*/ 467248 h 467248"/>
                  <a:gd name="connsiteX12" fmla="*/ 1019907 w 1065125"/>
                  <a:gd name="connsiteY12" fmla="*/ 452176 h 467248"/>
                  <a:gd name="connsiteX13" fmla="*/ 1045028 w 1065125"/>
                  <a:gd name="connsiteY13" fmla="*/ 411982 h 467248"/>
                  <a:gd name="connsiteX14" fmla="*/ 1055076 w 1065125"/>
                  <a:gd name="connsiteY14" fmla="*/ 381837 h 467248"/>
                  <a:gd name="connsiteX15" fmla="*/ 1065125 w 1065125"/>
                  <a:gd name="connsiteY15" fmla="*/ 341644 h 467248"/>
                  <a:gd name="connsiteX16" fmla="*/ 1060101 w 1065125"/>
                  <a:gd name="connsiteY16" fmla="*/ 130628 h 467248"/>
                  <a:gd name="connsiteX17" fmla="*/ 1045028 w 1065125"/>
                  <a:gd name="connsiteY17" fmla="*/ 65314 h 467248"/>
                  <a:gd name="connsiteX18" fmla="*/ 1029956 w 1065125"/>
                  <a:gd name="connsiteY18" fmla="*/ 55266 h 467248"/>
                  <a:gd name="connsiteX19" fmla="*/ 994786 w 1065125"/>
                  <a:gd name="connsiteY19" fmla="*/ 20097 h 467248"/>
                  <a:gd name="connsiteX20" fmla="*/ 949569 w 1065125"/>
                  <a:gd name="connsiteY20" fmla="*/ 0 h 467248"/>
                  <a:gd name="connsiteX21" fmla="*/ 929472 w 1065125"/>
                  <a:gd name="connsiteY21" fmla="*/ 0 h 467248"/>
                  <a:gd name="connsiteX22" fmla="*/ 95459 w 1065125"/>
                  <a:gd name="connsiteY22" fmla="*/ 15072 h 467248"/>
                  <a:gd name="connsiteX23" fmla="*/ 95459 w 1065125"/>
                  <a:gd name="connsiteY23" fmla="*/ 15072 h 467248"/>
                  <a:gd name="connsiteX24" fmla="*/ 60290 w 1065125"/>
                  <a:gd name="connsiteY24" fmla="*/ 45217 h 467248"/>
                  <a:gd name="connsiteX25" fmla="*/ 50241 w 1065125"/>
                  <a:gd name="connsiteY25" fmla="*/ 55266 h 467248"/>
                  <a:gd name="connsiteX26" fmla="*/ 30145 w 1065125"/>
                  <a:gd name="connsiteY26" fmla="*/ 80387 h 467248"/>
                  <a:gd name="connsiteX27" fmla="*/ 30145 w 1065125"/>
                  <a:gd name="connsiteY27" fmla="*/ 105508 h 46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5125" h="467248">
                    <a:moveTo>
                      <a:pt x="30145" y="105508"/>
                    </a:moveTo>
                    <a:lnTo>
                      <a:pt x="30145" y="105508"/>
                    </a:lnTo>
                    <a:cubicBezTo>
                      <a:pt x="21771" y="128954"/>
                      <a:pt x="13310" y="152369"/>
                      <a:pt x="5024" y="175846"/>
                    </a:cubicBezTo>
                    <a:cubicBezTo>
                      <a:pt x="3261" y="180840"/>
                      <a:pt x="0" y="190919"/>
                      <a:pt x="0" y="190919"/>
                    </a:cubicBezTo>
                    <a:cubicBezTo>
                      <a:pt x="1675" y="202642"/>
                      <a:pt x="3952" y="214295"/>
                      <a:pt x="5024" y="226088"/>
                    </a:cubicBezTo>
                    <a:cubicBezTo>
                      <a:pt x="8699" y="266515"/>
                      <a:pt x="10871" y="341145"/>
                      <a:pt x="20096" y="391886"/>
                    </a:cubicBezTo>
                    <a:cubicBezTo>
                      <a:pt x="21331" y="398679"/>
                      <a:pt x="22032" y="405806"/>
                      <a:pt x="25120" y="411982"/>
                    </a:cubicBezTo>
                    <a:cubicBezTo>
                      <a:pt x="29164" y="420070"/>
                      <a:pt x="44324" y="427345"/>
                      <a:pt x="50241" y="432079"/>
                    </a:cubicBezTo>
                    <a:cubicBezTo>
                      <a:pt x="53940" y="435038"/>
                      <a:pt x="56591" y="439168"/>
                      <a:pt x="60290" y="442127"/>
                    </a:cubicBezTo>
                    <a:cubicBezTo>
                      <a:pt x="69429" y="449438"/>
                      <a:pt x="78702" y="455245"/>
                      <a:pt x="90435" y="457200"/>
                    </a:cubicBezTo>
                    <a:cubicBezTo>
                      <a:pt x="95391" y="458026"/>
                      <a:pt x="100483" y="457200"/>
                      <a:pt x="105507" y="457200"/>
                    </a:cubicBezTo>
                    <a:lnTo>
                      <a:pt x="693336" y="467248"/>
                    </a:lnTo>
                    <a:lnTo>
                      <a:pt x="1019907" y="452176"/>
                    </a:lnTo>
                    <a:cubicBezTo>
                      <a:pt x="1028281" y="438778"/>
                      <a:pt x="1037962" y="426114"/>
                      <a:pt x="1045028" y="411982"/>
                    </a:cubicBezTo>
                    <a:cubicBezTo>
                      <a:pt x="1049765" y="402508"/>
                      <a:pt x="1051726" y="391885"/>
                      <a:pt x="1055076" y="381837"/>
                    </a:cubicBezTo>
                    <a:cubicBezTo>
                      <a:pt x="1062804" y="358655"/>
                      <a:pt x="1059060" y="371972"/>
                      <a:pt x="1065125" y="341644"/>
                    </a:cubicBezTo>
                    <a:cubicBezTo>
                      <a:pt x="1063450" y="271305"/>
                      <a:pt x="1062971" y="200928"/>
                      <a:pt x="1060101" y="130628"/>
                    </a:cubicBezTo>
                    <a:cubicBezTo>
                      <a:pt x="1059878" y="125157"/>
                      <a:pt x="1053186" y="70753"/>
                      <a:pt x="1045028" y="65314"/>
                    </a:cubicBezTo>
                    <a:lnTo>
                      <a:pt x="1029956" y="55266"/>
                    </a:lnTo>
                    <a:cubicBezTo>
                      <a:pt x="1021111" y="28736"/>
                      <a:pt x="1029338" y="43132"/>
                      <a:pt x="994786" y="20097"/>
                    </a:cubicBezTo>
                    <a:cubicBezTo>
                      <a:pt x="981124" y="10989"/>
                      <a:pt x="967510" y="0"/>
                      <a:pt x="949569" y="0"/>
                    </a:cubicBezTo>
                    <a:lnTo>
                      <a:pt x="929472" y="0"/>
                    </a:lnTo>
                    <a:lnTo>
                      <a:pt x="95459" y="15072"/>
                    </a:lnTo>
                    <a:lnTo>
                      <a:pt x="95459" y="15072"/>
                    </a:lnTo>
                    <a:cubicBezTo>
                      <a:pt x="83736" y="25120"/>
                      <a:pt x="71830" y="34959"/>
                      <a:pt x="60290" y="45217"/>
                    </a:cubicBezTo>
                    <a:cubicBezTo>
                      <a:pt x="56749" y="48364"/>
                      <a:pt x="53200" y="51567"/>
                      <a:pt x="50241" y="55266"/>
                    </a:cubicBezTo>
                    <a:cubicBezTo>
                      <a:pt x="24884" y="86962"/>
                      <a:pt x="54411" y="56118"/>
                      <a:pt x="30145" y="80387"/>
                    </a:cubicBezTo>
                    <a:lnTo>
                      <a:pt x="30145" y="105508"/>
                    </a:lnTo>
                    <a:close/>
                  </a:path>
                </a:pathLst>
              </a:custGeom>
              <a:solidFill>
                <a:srgbClr val="2FAF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 name="ZoneTexte 22">
                <a:extLst>
                  <a:ext uri="{FF2B5EF4-FFF2-40B4-BE49-F238E27FC236}">
                    <a16:creationId xmlns:a16="http://schemas.microsoft.com/office/drawing/2014/main" id="{CE97A9BD-8870-460B-A1EF-B810DF863F6D}"/>
                  </a:ext>
                </a:extLst>
              </p:cNvPr>
              <p:cNvSpPr txBox="1"/>
              <p:nvPr/>
            </p:nvSpPr>
            <p:spPr>
              <a:xfrm>
                <a:off x="7470491" y="1918598"/>
                <a:ext cx="973343" cy="523220"/>
              </a:xfrm>
              <a:prstGeom prst="rect">
                <a:avLst/>
              </a:prstGeom>
              <a:noFill/>
            </p:spPr>
            <p:txBody>
              <a:bodyPr wrap="none" rtlCol="0">
                <a:spAutoFit/>
              </a:bodyPr>
              <a:lstStyle/>
              <a:p>
                <a:r>
                  <a:rPr lang="fr-CA" sz="2800" b="1">
                    <a:solidFill>
                      <a:schemeClr val="bg1"/>
                    </a:solidFill>
                    <a:latin typeface="Raleway" pitchFamily="2" charset="0"/>
                  </a:rPr>
                  <a:t>50 %</a:t>
                </a:r>
              </a:p>
            </p:txBody>
          </p:sp>
        </p:grpSp>
        <p:grpSp>
          <p:nvGrpSpPr>
            <p:cNvPr id="25" name="Groupe 24">
              <a:extLst>
                <a:ext uri="{FF2B5EF4-FFF2-40B4-BE49-F238E27FC236}">
                  <a16:creationId xmlns:a16="http://schemas.microsoft.com/office/drawing/2014/main" id="{6F17CA96-BC27-A0C3-5DEC-915E40A7AFC3}"/>
                </a:ext>
              </a:extLst>
            </p:cNvPr>
            <p:cNvGrpSpPr/>
            <p:nvPr/>
          </p:nvGrpSpPr>
          <p:grpSpPr>
            <a:xfrm>
              <a:off x="2707978" y="4225106"/>
              <a:ext cx="976549" cy="523220"/>
              <a:chOff x="7470491" y="1918598"/>
              <a:chExt cx="976549" cy="523220"/>
            </a:xfrm>
          </p:grpSpPr>
          <p:sp>
            <p:nvSpPr>
              <p:cNvPr id="33" name="Freeform 10">
                <a:extLst>
                  <a:ext uri="{FF2B5EF4-FFF2-40B4-BE49-F238E27FC236}">
                    <a16:creationId xmlns:a16="http://schemas.microsoft.com/office/drawing/2014/main" id="{B6458FEB-1639-C20A-50B2-82170F82534A}"/>
                  </a:ext>
                </a:extLst>
              </p:cNvPr>
              <p:cNvSpPr/>
              <p:nvPr/>
            </p:nvSpPr>
            <p:spPr>
              <a:xfrm rot="10800000">
                <a:off x="7487712" y="1942411"/>
                <a:ext cx="930888" cy="499407"/>
              </a:xfrm>
              <a:custGeom>
                <a:avLst/>
                <a:gdLst>
                  <a:gd name="connsiteX0" fmla="*/ 30145 w 1065125"/>
                  <a:gd name="connsiteY0" fmla="*/ 105508 h 467248"/>
                  <a:gd name="connsiteX1" fmla="*/ 30145 w 1065125"/>
                  <a:gd name="connsiteY1" fmla="*/ 105508 h 467248"/>
                  <a:gd name="connsiteX2" fmla="*/ 5024 w 1065125"/>
                  <a:gd name="connsiteY2" fmla="*/ 175846 h 467248"/>
                  <a:gd name="connsiteX3" fmla="*/ 0 w 1065125"/>
                  <a:gd name="connsiteY3" fmla="*/ 190919 h 467248"/>
                  <a:gd name="connsiteX4" fmla="*/ 5024 w 1065125"/>
                  <a:gd name="connsiteY4" fmla="*/ 226088 h 467248"/>
                  <a:gd name="connsiteX5" fmla="*/ 20096 w 1065125"/>
                  <a:gd name="connsiteY5" fmla="*/ 391886 h 467248"/>
                  <a:gd name="connsiteX6" fmla="*/ 25120 w 1065125"/>
                  <a:gd name="connsiteY6" fmla="*/ 411982 h 467248"/>
                  <a:gd name="connsiteX7" fmla="*/ 50241 w 1065125"/>
                  <a:gd name="connsiteY7" fmla="*/ 432079 h 467248"/>
                  <a:gd name="connsiteX8" fmla="*/ 60290 w 1065125"/>
                  <a:gd name="connsiteY8" fmla="*/ 442127 h 467248"/>
                  <a:gd name="connsiteX9" fmla="*/ 90435 w 1065125"/>
                  <a:gd name="connsiteY9" fmla="*/ 457200 h 467248"/>
                  <a:gd name="connsiteX10" fmla="*/ 105507 w 1065125"/>
                  <a:gd name="connsiteY10" fmla="*/ 457200 h 467248"/>
                  <a:gd name="connsiteX11" fmla="*/ 693336 w 1065125"/>
                  <a:gd name="connsiteY11" fmla="*/ 467248 h 467248"/>
                  <a:gd name="connsiteX12" fmla="*/ 1019907 w 1065125"/>
                  <a:gd name="connsiteY12" fmla="*/ 452176 h 467248"/>
                  <a:gd name="connsiteX13" fmla="*/ 1045028 w 1065125"/>
                  <a:gd name="connsiteY13" fmla="*/ 411982 h 467248"/>
                  <a:gd name="connsiteX14" fmla="*/ 1055076 w 1065125"/>
                  <a:gd name="connsiteY14" fmla="*/ 381837 h 467248"/>
                  <a:gd name="connsiteX15" fmla="*/ 1065125 w 1065125"/>
                  <a:gd name="connsiteY15" fmla="*/ 341644 h 467248"/>
                  <a:gd name="connsiteX16" fmla="*/ 1060101 w 1065125"/>
                  <a:gd name="connsiteY16" fmla="*/ 130628 h 467248"/>
                  <a:gd name="connsiteX17" fmla="*/ 1045028 w 1065125"/>
                  <a:gd name="connsiteY17" fmla="*/ 65314 h 467248"/>
                  <a:gd name="connsiteX18" fmla="*/ 1029956 w 1065125"/>
                  <a:gd name="connsiteY18" fmla="*/ 55266 h 467248"/>
                  <a:gd name="connsiteX19" fmla="*/ 994786 w 1065125"/>
                  <a:gd name="connsiteY19" fmla="*/ 20097 h 467248"/>
                  <a:gd name="connsiteX20" fmla="*/ 949569 w 1065125"/>
                  <a:gd name="connsiteY20" fmla="*/ 0 h 467248"/>
                  <a:gd name="connsiteX21" fmla="*/ 929472 w 1065125"/>
                  <a:gd name="connsiteY21" fmla="*/ 0 h 467248"/>
                  <a:gd name="connsiteX22" fmla="*/ 95459 w 1065125"/>
                  <a:gd name="connsiteY22" fmla="*/ 15072 h 467248"/>
                  <a:gd name="connsiteX23" fmla="*/ 95459 w 1065125"/>
                  <a:gd name="connsiteY23" fmla="*/ 15072 h 467248"/>
                  <a:gd name="connsiteX24" fmla="*/ 60290 w 1065125"/>
                  <a:gd name="connsiteY24" fmla="*/ 45217 h 467248"/>
                  <a:gd name="connsiteX25" fmla="*/ 50241 w 1065125"/>
                  <a:gd name="connsiteY25" fmla="*/ 55266 h 467248"/>
                  <a:gd name="connsiteX26" fmla="*/ 30145 w 1065125"/>
                  <a:gd name="connsiteY26" fmla="*/ 80387 h 467248"/>
                  <a:gd name="connsiteX27" fmla="*/ 30145 w 1065125"/>
                  <a:gd name="connsiteY27" fmla="*/ 105508 h 46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5125" h="467248">
                    <a:moveTo>
                      <a:pt x="30145" y="105508"/>
                    </a:moveTo>
                    <a:lnTo>
                      <a:pt x="30145" y="105508"/>
                    </a:lnTo>
                    <a:cubicBezTo>
                      <a:pt x="21771" y="128954"/>
                      <a:pt x="13310" y="152369"/>
                      <a:pt x="5024" y="175846"/>
                    </a:cubicBezTo>
                    <a:cubicBezTo>
                      <a:pt x="3261" y="180840"/>
                      <a:pt x="0" y="190919"/>
                      <a:pt x="0" y="190919"/>
                    </a:cubicBezTo>
                    <a:cubicBezTo>
                      <a:pt x="1675" y="202642"/>
                      <a:pt x="3952" y="214295"/>
                      <a:pt x="5024" y="226088"/>
                    </a:cubicBezTo>
                    <a:cubicBezTo>
                      <a:pt x="8699" y="266515"/>
                      <a:pt x="10871" y="341145"/>
                      <a:pt x="20096" y="391886"/>
                    </a:cubicBezTo>
                    <a:cubicBezTo>
                      <a:pt x="21331" y="398679"/>
                      <a:pt x="22032" y="405806"/>
                      <a:pt x="25120" y="411982"/>
                    </a:cubicBezTo>
                    <a:cubicBezTo>
                      <a:pt x="29164" y="420070"/>
                      <a:pt x="44324" y="427345"/>
                      <a:pt x="50241" y="432079"/>
                    </a:cubicBezTo>
                    <a:cubicBezTo>
                      <a:pt x="53940" y="435038"/>
                      <a:pt x="56591" y="439168"/>
                      <a:pt x="60290" y="442127"/>
                    </a:cubicBezTo>
                    <a:cubicBezTo>
                      <a:pt x="69429" y="449438"/>
                      <a:pt x="78702" y="455245"/>
                      <a:pt x="90435" y="457200"/>
                    </a:cubicBezTo>
                    <a:cubicBezTo>
                      <a:pt x="95391" y="458026"/>
                      <a:pt x="100483" y="457200"/>
                      <a:pt x="105507" y="457200"/>
                    </a:cubicBezTo>
                    <a:lnTo>
                      <a:pt x="693336" y="467248"/>
                    </a:lnTo>
                    <a:lnTo>
                      <a:pt x="1019907" y="452176"/>
                    </a:lnTo>
                    <a:cubicBezTo>
                      <a:pt x="1028281" y="438778"/>
                      <a:pt x="1037962" y="426114"/>
                      <a:pt x="1045028" y="411982"/>
                    </a:cubicBezTo>
                    <a:cubicBezTo>
                      <a:pt x="1049765" y="402508"/>
                      <a:pt x="1051726" y="391885"/>
                      <a:pt x="1055076" y="381837"/>
                    </a:cubicBezTo>
                    <a:cubicBezTo>
                      <a:pt x="1062804" y="358655"/>
                      <a:pt x="1059060" y="371972"/>
                      <a:pt x="1065125" y="341644"/>
                    </a:cubicBezTo>
                    <a:cubicBezTo>
                      <a:pt x="1063450" y="271305"/>
                      <a:pt x="1062971" y="200928"/>
                      <a:pt x="1060101" y="130628"/>
                    </a:cubicBezTo>
                    <a:cubicBezTo>
                      <a:pt x="1059878" y="125157"/>
                      <a:pt x="1053186" y="70753"/>
                      <a:pt x="1045028" y="65314"/>
                    </a:cubicBezTo>
                    <a:lnTo>
                      <a:pt x="1029956" y="55266"/>
                    </a:lnTo>
                    <a:cubicBezTo>
                      <a:pt x="1021111" y="28736"/>
                      <a:pt x="1029338" y="43132"/>
                      <a:pt x="994786" y="20097"/>
                    </a:cubicBezTo>
                    <a:cubicBezTo>
                      <a:pt x="981124" y="10989"/>
                      <a:pt x="967510" y="0"/>
                      <a:pt x="949569" y="0"/>
                    </a:cubicBezTo>
                    <a:lnTo>
                      <a:pt x="929472" y="0"/>
                    </a:lnTo>
                    <a:lnTo>
                      <a:pt x="95459" y="15072"/>
                    </a:lnTo>
                    <a:lnTo>
                      <a:pt x="95459" y="15072"/>
                    </a:lnTo>
                    <a:cubicBezTo>
                      <a:pt x="83736" y="25120"/>
                      <a:pt x="71830" y="34959"/>
                      <a:pt x="60290" y="45217"/>
                    </a:cubicBezTo>
                    <a:cubicBezTo>
                      <a:pt x="56749" y="48364"/>
                      <a:pt x="53200" y="51567"/>
                      <a:pt x="50241" y="55266"/>
                    </a:cubicBezTo>
                    <a:cubicBezTo>
                      <a:pt x="24884" y="86962"/>
                      <a:pt x="54411" y="56118"/>
                      <a:pt x="30145" y="80387"/>
                    </a:cubicBezTo>
                    <a:lnTo>
                      <a:pt x="30145" y="105508"/>
                    </a:lnTo>
                    <a:close/>
                  </a:path>
                </a:pathLst>
              </a:custGeom>
              <a:solidFill>
                <a:srgbClr val="2FAF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4" name="ZoneTexte 33">
                <a:extLst>
                  <a:ext uri="{FF2B5EF4-FFF2-40B4-BE49-F238E27FC236}">
                    <a16:creationId xmlns:a16="http://schemas.microsoft.com/office/drawing/2014/main" id="{EC0EF949-491B-8262-48CF-1D53DC98AE2D}"/>
                  </a:ext>
                </a:extLst>
              </p:cNvPr>
              <p:cNvSpPr txBox="1"/>
              <p:nvPr/>
            </p:nvSpPr>
            <p:spPr>
              <a:xfrm>
                <a:off x="7470491" y="1918598"/>
                <a:ext cx="976549" cy="523220"/>
              </a:xfrm>
              <a:prstGeom prst="rect">
                <a:avLst/>
              </a:prstGeom>
              <a:noFill/>
            </p:spPr>
            <p:txBody>
              <a:bodyPr wrap="none" rtlCol="0">
                <a:spAutoFit/>
              </a:bodyPr>
              <a:lstStyle/>
              <a:p>
                <a:r>
                  <a:rPr lang="fr-CA" sz="2800" b="1">
                    <a:solidFill>
                      <a:schemeClr val="bg1"/>
                    </a:solidFill>
                    <a:latin typeface="Raleway" pitchFamily="2" charset="0"/>
                  </a:rPr>
                  <a:t>20 %</a:t>
                </a:r>
              </a:p>
            </p:txBody>
          </p:sp>
        </p:grpSp>
        <p:grpSp>
          <p:nvGrpSpPr>
            <p:cNvPr id="35" name="Groupe 34">
              <a:extLst>
                <a:ext uri="{FF2B5EF4-FFF2-40B4-BE49-F238E27FC236}">
                  <a16:creationId xmlns:a16="http://schemas.microsoft.com/office/drawing/2014/main" id="{7EBB7914-7C6E-8FD8-EE03-F100033EBE3A}"/>
                </a:ext>
              </a:extLst>
            </p:cNvPr>
            <p:cNvGrpSpPr/>
            <p:nvPr/>
          </p:nvGrpSpPr>
          <p:grpSpPr>
            <a:xfrm>
              <a:off x="5973068" y="4225106"/>
              <a:ext cx="970137" cy="523220"/>
              <a:chOff x="7470491" y="1918598"/>
              <a:chExt cx="970137" cy="523220"/>
            </a:xfrm>
          </p:grpSpPr>
          <p:sp>
            <p:nvSpPr>
              <p:cNvPr id="36" name="Freeform 10">
                <a:extLst>
                  <a:ext uri="{FF2B5EF4-FFF2-40B4-BE49-F238E27FC236}">
                    <a16:creationId xmlns:a16="http://schemas.microsoft.com/office/drawing/2014/main" id="{E4CE9ED7-D164-247C-889F-B70BCEEC821E}"/>
                  </a:ext>
                </a:extLst>
              </p:cNvPr>
              <p:cNvSpPr/>
              <p:nvPr/>
            </p:nvSpPr>
            <p:spPr>
              <a:xfrm rot="10800000">
                <a:off x="7487712" y="1942411"/>
                <a:ext cx="930888" cy="499407"/>
              </a:xfrm>
              <a:custGeom>
                <a:avLst/>
                <a:gdLst>
                  <a:gd name="connsiteX0" fmla="*/ 30145 w 1065125"/>
                  <a:gd name="connsiteY0" fmla="*/ 105508 h 467248"/>
                  <a:gd name="connsiteX1" fmla="*/ 30145 w 1065125"/>
                  <a:gd name="connsiteY1" fmla="*/ 105508 h 467248"/>
                  <a:gd name="connsiteX2" fmla="*/ 5024 w 1065125"/>
                  <a:gd name="connsiteY2" fmla="*/ 175846 h 467248"/>
                  <a:gd name="connsiteX3" fmla="*/ 0 w 1065125"/>
                  <a:gd name="connsiteY3" fmla="*/ 190919 h 467248"/>
                  <a:gd name="connsiteX4" fmla="*/ 5024 w 1065125"/>
                  <a:gd name="connsiteY4" fmla="*/ 226088 h 467248"/>
                  <a:gd name="connsiteX5" fmla="*/ 20096 w 1065125"/>
                  <a:gd name="connsiteY5" fmla="*/ 391886 h 467248"/>
                  <a:gd name="connsiteX6" fmla="*/ 25120 w 1065125"/>
                  <a:gd name="connsiteY6" fmla="*/ 411982 h 467248"/>
                  <a:gd name="connsiteX7" fmla="*/ 50241 w 1065125"/>
                  <a:gd name="connsiteY7" fmla="*/ 432079 h 467248"/>
                  <a:gd name="connsiteX8" fmla="*/ 60290 w 1065125"/>
                  <a:gd name="connsiteY8" fmla="*/ 442127 h 467248"/>
                  <a:gd name="connsiteX9" fmla="*/ 90435 w 1065125"/>
                  <a:gd name="connsiteY9" fmla="*/ 457200 h 467248"/>
                  <a:gd name="connsiteX10" fmla="*/ 105507 w 1065125"/>
                  <a:gd name="connsiteY10" fmla="*/ 457200 h 467248"/>
                  <a:gd name="connsiteX11" fmla="*/ 693336 w 1065125"/>
                  <a:gd name="connsiteY11" fmla="*/ 467248 h 467248"/>
                  <a:gd name="connsiteX12" fmla="*/ 1019907 w 1065125"/>
                  <a:gd name="connsiteY12" fmla="*/ 452176 h 467248"/>
                  <a:gd name="connsiteX13" fmla="*/ 1045028 w 1065125"/>
                  <a:gd name="connsiteY13" fmla="*/ 411982 h 467248"/>
                  <a:gd name="connsiteX14" fmla="*/ 1055076 w 1065125"/>
                  <a:gd name="connsiteY14" fmla="*/ 381837 h 467248"/>
                  <a:gd name="connsiteX15" fmla="*/ 1065125 w 1065125"/>
                  <a:gd name="connsiteY15" fmla="*/ 341644 h 467248"/>
                  <a:gd name="connsiteX16" fmla="*/ 1060101 w 1065125"/>
                  <a:gd name="connsiteY16" fmla="*/ 130628 h 467248"/>
                  <a:gd name="connsiteX17" fmla="*/ 1045028 w 1065125"/>
                  <a:gd name="connsiteY17" fmla="*/ 65314 h 467248"/>
                  <a:gd name="connsiteX18" fmla="*/ 1029956 w 1065125"/>
                  <a:gd name="connsiteY18" fmla="*/ 55266 h 467248"/>
                  <a:gd name="connsiteX19" fmla="*/ 994786 w 1065125"/>
                  <a:gd name="connsiteY19" fmla="*/ 20097 h 467248"/>
                  <a:gd name="connsiteX20" fmla="*/ 949569 w 1065125"/>
                  <a:gd name="connsiteY20" fmla="*/ 0 h 467248"/>
                  <a:gd name="connsiteX21" fmla="*/ 929472 w 1065125"/>
                  <a:gd name="connsiteY21" fmla="*/ 0 h 467248"/>
                  <a:gd name="connsiteX22" fmla="*/ 95459 w 1065125"/>
                  <a:gd name="connsiteY22" fmla="*/ 15072 h 467248"/>
                  <a:gd name="connsiteX23" fmla="*/ 95459 w 1065125"/>
                  <a:gd name="connsiteY23" fmla="*/ 15072 h 467248"/>
                  <a:gd name="connsiteX24" fmla="*/ 60290 w 1065125"/>
                  <a:gd name="connsiteY24" fmla="*/ 45217 h 467248"/>
                  <a:gd name="connsiteX25" fmla="*/ 50241 w 1065125"/>
                  <a:gd name="connsiteY25" fmla="*/ 55266 h 467248"/>
                  <a:gd name="connsiteX26" fmla="*/ 30145 w 1065125"/>
                  <a:gd name="connsiteY26" fmla="*/ 80387 h 467248"/>
                  <a:gd name="connsiteX27" fmla="*/ 30145 w 1065125"/>
                  <a:gd name="connsiteY27" fmla="*/ 105508 h 46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5125" h="467248">
                    <a:moveTo>
                      <a:pt x="30145" y="105508"/>
                    </a:moveTo>
                    <a:lnTo>
                      <a:pt x="30145" y="105508"/>
                    </a:lnTo>
                    <a:cubicBezTo>
                      <a:pt x="21771" y="128954"/>
                      <a:pt x="13310" y="152369"/>
                      <a:pt x="5024" y="175846"/>
                    </a:cubicBezTo>
                    <a:cubicBezTo>
                      <a:pt x="3261" y="180840"/>
                      <a:pt x="0" y="190919"/>
                      <a:pt x="0" y="190919"/>
                    </a:cubicBezTo>
                    <a:cubicBezTo>
                      <a:pt x="1675" y="202642"/>
                      <a:pt x="3952" y="214295"/>
                      <a:pt x="5024" y="226088"/>
                    </a:cubicBezTo>
                    <a:cubicBezTo>
                      <a:pt x="8699" y="266515"/>
                      <a:pt x="10871" y="341145"/>
                      <a:pt x="20096" y="391886"/>
                    </a:cubicBezTo>
                    <a:cubicBezTo>
                      <a:pt x="21331" y="398679"/>
                      <a:pt x="22032" y="405806"/>
                      <a:pt x="25120" y="411982"/>
                    </a:cubicBezTo>
                    <a:cubicBezTo>
                      <a:pt x="29164" y="420070"/>
                      <a:pt x="44324" y="427345"/>
                      <a:pt x="50241" y="432079"/>
                    </a:cubicBezTo>
                    <a:cubicBezTo>
                      <a:pt x="53940" y="435038"/>
                      <a:pt x="56591" y="439168"/>
                      <a:pt x="60290" y="442127"/>
                    </a:cubicBezTo>
                    <a:cubicBezTo>
                      <a:pt x="69429" y="449438"/>
                      <a:pt x="78702" y="455245"/>
                      <a:pt x="90435" y="457200"/>
                    </a:cubicBezTo>
                    <a:cubicBezTo>
                      <a:pt x="95391" y="458026"/>
                      <a:pt x="100483" y="457200"/>
                      <a:pt x="105507" y="457200"/>
                    </a:cubicBezTo>
                    <a:lnTo>
                      <a:pt x="693336" y="467248"/>
                    </a:lnTo>
                    <a:lnTo>
                      <a:pt x="1019907" y="452176"/>
                    </a:lnTo>
                    <a:cubicBezTo>
                      <a:pt x="1028281" y="438778"/>
                      <a:pt x="1037962" y="426114"/>
                      <a:pt x="1045028" y="411982"/>
                    </a:cubicBezTo>
                    <a:cubicBezTo>
                      <a:pt x="1049765" y="402508"/>
                      <a:pt x="1051726" y="391885"/>
                      <a:pt x="1055076" y="381837"/>
                    </a:cubicBezTo>
                    <a:cubicBezTo>
                      <a:pt x="1062804" y="358655"/>
                      <a:pt x="1059060" y="371972"/>
                      <a:pt x="1065125" y="341644"/>
                    </a:cubicBezTo>
                    <a:cubicBezTo>
                      <a:pt x="1063450" y="271305"/>
                      <a:pt x="1062971" y="200928"/>
                      <a:pt x="1060101" y="130628"/>
                    </a:cubicBezTo>
                    <a:cubicBezTo>
                      <a:pt x="1059878" y="125157"/>
                      <a:pt x="1053186" y="70753"/>
                      <a:pt x="1045028" y="65314"/>
                    </a:cubicBezTo>
                    <a:lnTo>
                      <a:pt x="1029956" y="55266"/>
                    </a:lnTo>
                    <a:cubicBezTo>
                      <a:pt x="1021111" y="28736"/>
                      <a:pt x="1029338" y="43132"/>
                      <a:pt x="994786" y="20097"/>
                    </a:cubicBezTo>
                    <a:cubicBezTo>
                      <a:pt x="981124" y="10989"/>
                      <a:pt x="967510" y="0"/>
                      <a:pt x="949569" y="0"/>
                    </a:cubicBezTo>
                    <a:lnTo>
                      <a:pt x="929472" y="0"/>
                    </a:lnTo>
                    <a:lnTo>
                      <a:pt x="95459" y="15072"/>
                    </a:lnTo>
                    <a:lnTo>
                      <a:pt x="95459" y="15072"/>
                    </a:lnTo>
                    <a:cubicBezTo>
                      <a:pt x="83736" y="25120"/>
                      <a:pt x="71830" y="34959"/>
                      <a:pt x="60290" y="45217"/>
                    </a:cubicBezTo>
                    <a:cubicBezTo>
                      <a:pt x="56749" y="48364"/>
                      <a:pt x="53200" y="51567"/>
                      <a:pt x="50241" y="55266"/>
                    </a:cubicBezTo>
                    <a:cubicBezTo>
                      <a:pt x="24884" y="86962"/>
                      <a:pt x="54411" y="56118"/>
                      <a:pt x="30145" y="80387"/>
                    </a:cubicBezTo>
                    <a:lnTo>
                      <a:pt x="30145" y="105508"/>
                    </a:lnTo>
                    <a:close/>
                  </a:path>
                </a:pathLst>
              </a:custGeom>
              <a:solidFill>
                <a:srgbClr val="2FAF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7" name="ZoneTexte 36">
                <a:extLst>
                  <a:ext uri="{FF2B5EF4-FFF2-40B4-BE49-F238E27FC236}">
                    <a16:creationId xmlns:a16="http://schemas.microsoft.com/office/drawing/2014/main" id="{5A12BDF8-5AE4-17D1-3BC2-C619D854FEBA}"/>
                  </a:ext>
                </a:extLst>
              </p:cNvPr>
              <p:cNvSpPr txBox="1"/>
              <p:nvPr/>
            </p:nvSpPr>
            <p:spPr>
              <a:xfrm>
                <a:off x="7470491" y="1918598"/>
                <a:ext cx="970137" cy="523220"/>
              </a:xfrm>
              <a:prstGeom prst="rect">
                <a:avLst/>
              </a:prstGeom>
              <a:noFill/>
            </p:spPr>
            <p:txBody>
              <a:bodyPr wrap="none" rtlCol="0">
                <a:spAutoFit/>
              </a:bodyPr>
              <a:lstStyle/>
              <a:p>
                <a:r>
                  <a:rPr lang="fr-CA" sz="2800" b="1">
                    <a:solidFill>
                      <a:schemeClr val="bg1"/>
                    </a:solidFill>
                    <a:latin typeface="Raleway" pitchFamily="2" charset="0"/>
                  </a:rPr>
                  <a:t>38 %</a:t>
                </a:r>
              </a:p>
            </p:txBody>
          </p:sp>
        </p:grpSp>
        <p:pic>
          <p:nvPicPr>
            <p:cNvPr id="2" name="Picture 33">
              <a:extLst>
                <a:ext uri="{FF2B5EF4-FFF2-40B4-BE49-F238E27FC236}">
                  <a16:creationId xmlns:a16="http://schemas.microsoft.com/office/drawing/2014/main" id="{F47A85AD-1602-6491-5A73-07E3ED800BA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719483" y="3207196"/>
              <a:ext cx="953538" cy="885507"/>
            </a:xfrm>
            <a:prstGeom prst="rect">
              <a:avLst/>
            </a:prstGeom>
          </p:spPr>
        </p:pic>
        <p:pic>
          <p:nvPicPr>
            <p:cNvPr id="5" name="Picture 37">
              <a:extLst>
                <a:ext uri="{FF2B5EF4-FFF2-40B4-BE49-F238E27FC236}">
                  <a16:creationId xmlns:a16="http://schemas.microsoft.com/office/drawing/2014/main" id="{0A0A51DD-8F58-0628-06FD-C753E839A5E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986305" y="3234491"/>
              <a:ext cx="943663" cy="797724"/>
            </a:xfrm>
            <a:prstGeom prst="rect">
              <a:avLst/>
            </a:prstGeom>
          </p:spPr>
        </p:pic>
        <p:pic>
          <p:nvPicPr>
            <p:cNvPr id="11" name="Picture 38">
              <a:extLst>
                <a:ext uri="{FF2B5EF4-FFF2-40B4-BE49-F238E27FC236}">
                  <a16:creationId xmlns:a16="http://schemas.microsoft.com/office/drawing/2014/main" id="{7A8CE685-F54B-DD27-EF9B-6B5C96772D3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303649" y="3179247"/>
              <a:ext cx="818573" cy="908550"/>
            </a:xfrm>
            <a:prstGeom prst="rect">
              <a:avLst/>
            </a:prstGeom>
          </p:spPr>
        </p:pic>
        <p:sp>
          <p:nvSpPr>
            <p:cNvPr id="52" name="ZoneTexte 7">
              <a:extLst>
                <a:ext uri="{FF2B5EF4-FFF2-40B4-BE49-F238E27FC236}">
                  <a16:creationId xmlns:a16="http://schemas.microsoft.com/office/drawing/2014/main" id="{263CCF7E-3785-CBF3-BD9D-1D459D9DF088}"/>
                </a:ext>
              </a:extLst>
            </p:cNvPr>
            <p:cNvSpPr txBox="1"/>
            <p:nvPr/>
          </p:nvSpPr>
          <p:spPr>
            <a:xfrm>
              <a:off x="1568853" y="4915446"/>
              <a:ext cx="3254799" cy="658129"/>
            </a:xfrm>
            <a:prstGeom prst="rect">
              <a:avLst/>
            </a:prstGeom>
            <a:noFill/>
          </p:spPr>
          <p:txBody>
            <a:bodyPr wrap="square" rtlCol="0">
              <a:spAutoFit/>
            </a:bodyPr>
            <a:lstStyle/>
            <a:p>
              <a:pPr algn="ctr" defTabSz="457200">
                <a:lnSpc>
                  <a:spcPts val="1460"/>
                </a:lnSpc>
              </a:pPr>
              <a:r>
                <a:rPr lang="fr-CA" sz="1200">
                  <a:solidFill>
                    <a:prstClr val="black"/>
                  </a:solidFill>
                  <a:latin typeface="Raleway" panose="020B0003030101060003" pitchFamily="34" charset="0"/>
                </a:rPr>
                <a:t>Chez les parents </a:t>
              </a:r>
            </a:p>
            <a:p>
              <a:pPr algn="ctr" defTabSz="457200">
                <a:lnSpc>
                  <a:spcPts val="1460"/>
                </a:lnSpc>
              </a:pPr>
              <a:r>
                <a:rPr lang="fr-CA" sz="1200">
                  <a:solidFill>
                    <a:prstClr val="black"/>
                  </a:solidFill>
                  <a:latin typeface="Raleway" panose="020B0003030101060003" pitchFamily="34" charset="0"/>
                </a:rPr>
                <a:t>n’ayant que des enfants </a:t>
              </a:r>
            </a:p>
            <a:p>
              <a:pPr algn="ctr" defTabSz="457200">
                <a:lnSpc>
                  <a:spcPts val="1460"/>
                </a:lnSpc>
              </a:pPr>
              <a:r>
                <a:rPr lang="fr-CA" sz="1200">
                  <a:solidFill>
                    <a:prstClr val="black"/>
                  </a:solidFill>
                  <a:latin typeface="Raleway" panose="020B0003030101060003" pitchFamily="34" charset="0"/>
                </a:rPr>
                <a:t>de </a:t>
              </a:r>
              <a:r>
                <a:rPr lang="fr-CA" sz="1200" b="1">
                  <a:solidFill>
                    <a:prstClr val="black"/>
                  </a:solidFill>
                  <a:latin typeface="Raleway" panose="020B0003030101060003" pitchFamily="34" charset="0"/>
                </a:rPr>
                <a:t>0 à 5 ans</a:t>
              </a:r>
            </a:p>
          </p:txBody>
        </p:sp>
        <p:cxnSp>
          <p:nvCxnSpPr>
            <p:cNvPr id="47" name="Straight Connector 14">
              <a:extLst>
                <a:ext uri="{FF2B5EF4-FFF2-40B4-BE49-F238E27FC236}">
                  <a16:creationId xmlns:a16="http://schemas.microsoft.com/office/drawing/2014/main" id="{92D47B34-160D-A85F-4D5C-7EF55C3B87E4}"/>
                </a:ext>
              </a:extLst>
            </p:cNvPr>
            <p:cNvCxnSpPr>
              <a:cxnSpLocks/>
            </p:cNvCxnSpPr>
            <p:nvPr/>
          </p:nvCxnSpPr>
          <p:spPr>
            <a:xfrm>
              <a:off x="4853602" y="3476950"/>
              <a:ext cx="0" cy="1944000"/>
            </a:xfrm>
            <a:prstGeom prst="line">
              <a:avLst/>
            </a:prstGeom>
            <a:ln>
              <a:solidFill>
                <a:srgbClr val="2FAF82"/>
              </a:solidFill>
            </a:ln>
          </p:spPr>
          <p:style>
            <a:lnRef idx="2">
              <a:schemeClr val="accent1"/>
            </a:lnRef>
            <a:fillRef idx="0">
              <a:schemeClr val="accent1"/>
            </a:fillRef>
            <a:effectRef idx="1">
              <a:schemeClr val="accent1"/>
            </a:effectRef>
            <a:fontRef idx="minor">
              <a:schemeClr val="tx1"/>
            </a:fontRef>
          </p:style>
        </p:cxnSp>
        <p:sp>
          <p:nvSpPr>
            <p:cNvPr id="54" name="ZoneTexte 7">
              <a:extLst>
                <a:ext uri="{FF2B5EF4-FFF2-40B4-BE49-F238E27FC236}">
                  <a16:creationId xmlns:a16="http://schemas.microsoft.com/office/drawing/2014/main" id="{42158D50-1D42-D87D-3F3D-09030D7D6F5E}"/>
                </a:ext>
              </a:extLst>
            </p:cNvPr>
            <p:cNvSpPr txBox="1"/>
            <p:nvPr/>
          </p:nvSpPr>
          <p:spPr>
            <a:xfrm>
              <a:off x="4830737" y="4921310"/>
              <a:ext cx="3254799" cy="658129"/>
            </a:xfrm>
            <a:prstGeom prst="rect">
              <a:avLst/>
            </a:prstGeom>
            <a:noFill/>
          </p:spPr>
          <p:txBody>
            <a:bodyPr wrap="square" rtlCol="0">
              <a:spAutoFit/>
            </a:bodyPr>
            <a:lstStyle/>
            <a:p>
              <a:pPr algn="ctr" defTabSz="457200">
                <a:lnSpc>
                  <a:spcPts val="1460"/>
                </a:lnSpc>
              </a:pPr>
              <a:r>
                <a:rPr lang="fr-CA" sz="1200">
                  <a:solidFill>
                    <a:prstClr val="black"/>
                  </a:solidFill>
                  <a:latin typeface="Raleway" panose="020B0003030101060003" pitchFamily="34" charset="0"/>
                </a:rPr>
                <a:t>Chez les parents </a:t>
              </a:r>
            </a:p>
            <a:p>
              <a:pPr algn="ctr" defTabSz="457200">
                <a:lnSpc>
                  <a:spcPts val="1460"/>
                </a:lnSpc>
              </a:pPr>
              <a:r>
                <a:rPr lang="fr-CA" sz="1200">
                  <a:solidFill>
                    <a:prstClr val="black"/>
                  </a:solidFill>
                  <a:latin typeface="Raleway" panose="020B0003030101060003" pitchFamily="34" charset="0"/>
                </a:rPr>
                <a:t>n’ayant que des enfants </a:t>
              </a:r>
            </a:p>
            <a:p>
              <a:pPr algn="ctr" defTabSz="457200">
                <a:lnSpc>
                  <a:spcPts val="1460"/>
                </a:lnSpc>
              </a:pPr>
              <a:r>
                <a:rPr lang="fr-CA" sz="1200">
                  <a:solidFill>
                    <a:prstClr val="black"/>
                  </a:solidFill>
                  <a:latin typeface="Raleway" panose="020B0003030101060003" pitchFamily="34" charset="0"/>
                </a:rPr>
                <a:t>de </a:t>
              </a:r>
              <a:r>
                <a:rPr lang="fr-CA" sz="1200" b="1">
                  <a:solidFill>
                    <a:prstClr val="black"/>
                  </a:solidFill>
                  <a:latin typeface="Raleway" panose="020B0003030101060003" pitchFamily="34" charset="0"/>
                </a:rPr>
                <a:t>6 à 11 ans</a:t>
              </a:r>
            </a:p>
          </p:txBody>
        </p:sp>
        <p:sp>
          <p:nvSpPr>
            <p:cNvPr id="55" name="ZoneTexte 7">
              <a:extLst>
                <a:ext uri="{FF2B5EF4-FFF2-40B4-BE49-F238E27FC236}">
                  <a16:creationId xmlns:a16="http://schemas.microsoft.com/office/drawing/2014/main" id="{6459F153-8F7E-D6B8-6E20-51BDF5701560}"/>
                </a:ext>
              </a:extLst>
            </p:cNvPr>
            <p:cNvSpPr txBox="1"/>
            <p:nvPr/>
          </p:nvSpPr>
          <p:spPr>
            <a:xfrm>
              <a:off x="8085536" y="4880541"/>
              <a:ext cx="3254799" cy="658129"/>
            </a:xfrm>
            <a:prstGeom prst="rect">
              <a:avLst/>
            </a:prstGeom>
            <a:noFill/>
          </p:spPr>
          <p:txBody>
            <a:bodyPr wrap="square" rtlCol="0">
              <a:spAutoFit/>
            </a:bodyPr>
            <a:lstStyle/>
            <a:p>
              <a:pPr algn="ctr" defTabSz="457200">
                <a:lnSpc>
                  <a:spcPts val="1460"/>
                </a:lnSpc>
              </a:pPr>
              <a:r>
                <a:rPr lang="fr-CA" sz="1200">
                  <a:solidFill>
                    <a:prstClr val="black"/>
                  </a:solidFill>
                  <a:latin typeface="Raleway" panose="020B0003030101060003" pitchFamily="34" charset="0"/>
                </a:rPr>
                <a:t>Chez les parents </a:t>
              </a:r>
            </a:p>
            <a:p>
              <a:pPr algn="ctr" defTabSz="457200">
                <a:lnSpc>
                  <a:spcPts val="1460"/>
                </a:lnSpc>
              </a:pPr>
              <a:r>
                <a:rPr lang="fr-CA" sz="1200">
                  <a:solidFill>
                    <a:prstClr val="black"/>
                  </a:solidFill>
                  <a:latin typeface="Raleway" panose="020B0003030101060003" pitchFamily="34" charset="0"/>
                </a:rPr>
                <a:t>n’ayant que des enfants </a:t>
              </a:r>
            </a:p>
            <a:p>
              <a:pPr algn="ctr" defTabSz="457200">
                <a:lnSpc>
                  <a:spcPts val="1460"/>
                </a:lnSpc>
              </a:pPr>
              <a:r>
                <a:rPr lang="fr-CA" sz="1200">
                  <a:solidFill>
                    <a:prstClr val="black"/>
                  </a:solidFill>
                  <a:latin typeface="Raleway" panose="020B0003030101060003" pitchFamily="34" charset="0"/>
                </a:rPr>
                <a:t>de </a:t>
              </a:r>
              <a:r>
                <a:rPr lang="fr-CA" sz="1200" b="1">
                  <a:solidFill>
                    <a:prstClr val="black"/>
                  </a:solidFill>
                  <a:latin typeface="Raleway" panose="020B0003030101060003" pitchFamily="34" charset="0"/>
                </a:rPr>
                <a:t>12 à 17 ans</a:t>
              </a:r>
            </a:p>
          </p:txBody>
        </p:sp>
        <p:cxnSp>
          <p:nvCxnSpPr>
            <p:cNvPr id="56" name="Straight Connector 14">
              <a:extLst>
                <a:ext uri="{FF2B5EF4-FFF2-40B4-BE49-F238E27FC236}">
                  <a16:creationId xmlns:a16="http://schemas.microsoft.com/office/drawing/2014/main" id="{F1242371-9B3C-B79A-9B10-4EF16CC5FF53}"/>
                </a:ext>
              </a:extLst>
            </p:cNvPr>
            <p:cNvCxnSpPr>
              <a:cxnSpLocks/>
            </p:cNvCxnSpPr>
            <p:nvPr/>
          </p:nvCxnSpPr>
          <p:spPr>
            <a:xfrm>
              <a:off x="8082577" y="3476950"/>
              <a:ext cx="0" cy="1944000"/>
            </a:xfrm>
            <a:prstGeom prst="line">
              <a:avLst/>
            </a:prstGeom>
            <a:ln>
              <a:solidFill>
                <a:srgbClr val="2FAF82"/>
              </a:solidFill>
            </a:ln>
          </p:spPr>
          <p:style>
            <a:lnRef idx="2">
              <a:schemeClr val="accent1"/>
            </a:lnRef>
            <a:fillRef idx="0">
              <a:schemeClr val="accent1"/>
            </a:fillRef>
            <a:effectRef idx="1">
              <a:schemeClr val="accent1"/>
            </a:effectRef>
            <a:fontRef idx="minor">
              <a:schemeClr val="tx1"/>
            </a:fontRef>
          </p:style>
        </p:cxnSp>
        <p:sp>
          <p:nvSpPr>
            <p:cNvPr id="57" name="TextBox 16">
              <a:extLst>
                <a:ext uri="{FF2B5EF4-FFF2-40B4-BE49-F238E27FC236}">
                  <a16:creationId xmlns:a16="http://schemas.microsoft.com/office/drawing/2014/main" id="{BD13BE72-ACFF-93FF-26CE-F1EC2EBB7A2D}"/>
                </a:ext>
              </a:extLst>
            </p:cNvPr>
            <p:cNvSpPr txBox="1"/>
            <p:nvPr/>
          </p:nvSpPr>
          <p:spPr>
            <a:xfrm>
              <a:off x="6322723" y="5879553"/>
              <a:ext cx="4405530" cy="215444"/>
            </a:xfrm>
            <a:prstGeom prst="rect">
              <a:avLst/>
            </a:prstGeom>
            <a:noFill/>
          </p:spPr>
          <p:txBody>
            <a:bodyPr wrap="square" rtlCol="0">
              <a:spAutoFit/>
            </a:bodyPr>
            <a:lstStyle/>
            <a:p>
              <a:r>
                <a:rPr lang="fr-CA" sz="800" dirty="0">
                  <a:solidFill>
                    <a:srgbClr val="434747"/>
                  </a:solidFill>
                  <a:latin typeface="Raleway" panose="020B0003030101060003" pitchFamily="34" charset="0"/>
                </a:rPr>
                <a:t>Source : Institut de la statistique du Québec, </a:t>
              </a:r>
              <a:r>
                <a:rPr lang="fr-CA" sz="800" i="1" dirty="0">
                  <a:solidFill>
                    <a:srgbClr val="434747"/>
                  </a:solidFill>
                  <a:latin typeface="Raleway" panose="020B0003030101060003" pitchFamily="34" charset="0"/>
                </a:rPr>
                <a:t>Enquête québécoise sur la parentalité 2022</a:t>
              </a:r>
              <a:r>
                <a:rPr lang="fr-CA" sz="800" dirty="0">
                  <a:solidFill>
                    <a:srgbClr val="434747"/>
                  </a:solidFill>
                  <a:latin typeface="Raleway" panose="020B0003030101060003" pitchFamily="34" charset="0"/>
                </a:rPr>
                <a:t>.</a:t>
              </a:r>
            </a:p>
          </p:txBody>
        </p:sp>
      </p:grpSp>
      <p:grpSp>
        <p:nvGrpSpPr>
          <p:cNvPr id="12" name="Group 13">
            <a:extLst>
              <a:ext uri="{FF2B5EF4-FFF2-40B4-BE49-F238E27FC236}">
                <a16:creationId xmlns:a16="http://schemas.microsoft.com/office/drawing/2014/main" id="{FF9204C3-C813-C100-146A-AF3ACF74A3A6}"/>
              </a:ext>
            </a:extLst>
          </p:cNvPr>
          <p:cNvGrpSpPr/>
          <p:nvPr/>
        </p:nvGrpSpPr>
        <p:grpSpPr>
          <a:xfrm>
            <a:off x="1003442" y="1137750"/>
            <a:ext cx="4412854" cy="489402"/>
            <a:chOff x="1175664" y="2499093"/>
            <a:chExt cx="4412854" cy="489402"/>
          </a:xfrm>
        </p:grpSpPr>
        <p:sp>
          <p:nvSpPr>
            <p:cNvPr id="13" name="Freeform 10">
              <a:extLst>
                <a:ext uri="{FF2B5EF4-FFF2-40B4-BE49-F238E27FC236}">
                  <a16:creationId xmlns:a16="http://schemas.microsoft.com/office/drawing/2014/main" id="{6FFF6013-575A-B606-7D38-FAA799FFAEF0}"/>
                </a:ext>
              </a:extLst>
            </p:cNvPr>
            <p:cNvSpPr/>
            <p:nvPr/>
          </p:nvSpPr>
          <p:spPr>
            <a:xfrm>
              <a:off x="1175664" y="2499093"/>
              <a:ext cx="3870215" cy="489402"/>
            </a:xfrm>
            <a:custGeom>
              <a:avLst/>
              <a:gdLst>
                <a:gd name="connsiteX0" fmla="*/ 30909 w 2554416"/>
                <a:gd name="connsiteY0" fmla="*/ 71251 h 290945"/>
                <a:gd name="connsiteX1" fmla="*/ 30909 w 2554416"/>
                <a:gd name="connsiteY1" fmla="*/ 71251 h 290945"/>
                <a:gd name="connsiteX2" fmla="*/ 90286 w 2554416"/>
                <a:gd name="connsiteY2" fmla="*/ 29688 h 290945"/>
                <a:gd name="connsiteX3" fmla="*/ 108099 w 2554416"/>
                <a:gd name="connsiteY3" fmla="*/ 23750 h 290945"/>
                <a:gd name="connsiteX4" fmla="*/ 1212504 w 2554416"/>
                <a:gd name="connsiteY4" fmla="*/ 17813 h 290945"/>
                <a:gd name="connsiteX5" fmla="*/ 2002213 w 2554416"/>
                <a:gd name="connsiteY5" fmla="*/ 11875 h 290945"/>
                <a:gd name="connsiteX6" fmla="*/ 2198156 w 2554416"/>
                <a:gd name="connsiteY6" fmla="*/ 0 h 290945"/>
                <a:gd name="connsiteX7" fmla="*/ 2352535 w 2554416"/>
                <a:gd name="connsiteY7" fmla="*/ 5937 h 290945"/>
                <a:gd name="connsiteX8" fmla="*/ 2500977 w 2554416"/>
                <a:gd name="connsiteY8" fmla="*/ 17813 h 290945"/>
                <a:gd name="connsiteX9" fmla="*/ 2530665 w 2554416"/>
                <a:gd name="connsiteY9" fmla="*/ 23750 h 290945"/>
                <a:gd name="connsiteX10" fmla="*/ 2542540 w 2554416"/>
                <a:gd name="connsiteY10" fmla="*/ 35626 h 290945"/>
                <a:gd name="connsiteX11" fmla="*/ 2554416 w 2554416"/>
                <a:gd name="connsiteY11" fmla="*/ 77189 h 290945"/>
                <a:gd name="connsiteX12" fmla="*/ 2542540 w 2554416"/>
                <a:gd name="connsiteY12" fmla="*/ 184067 h 290945"/>
                <a:gd name="connsiteX13" fmla="*/ 2530665 w 2554416"/>
                <a:gd name="connsiteY13" fmla="*/ 219693 h 290945"/>
                <a:gd name="connsiteX14" fmla="*/ 2518790 w 2554416"/>
                <a:gd name="connsiteY14" fmla="*/ 237506 h 290945"/>
                <a:gd name="connsiteX15" fmla="*/ 2495039 w 2554416"/>
                <a:gd name="connsiteY15" fmla="*/ 273132 h 290945"/>
                <a:gd name="connsiteX16" fmla="*/ 2423787 w 2554416"/>
                <a:gd name="connsiteY16" fmla="*/ 285007 h 290945"/>
                <a:gd name="connsiteX17" fmla="*/ 2269408 w 2554416"/>
                <a:gd name="connsiteY17" fmla="*/ 290945 h 290945"/>
                <a:gd name="connsiteX18" fmla="*/ 1622203 w 2554416"/>
                <a:gd name="connsiteY18" fmla="*/ 285007 h 290945"/>
                <a:gd name="connsiteX19" fmla="*/ 1218442 w 2554416"/>
                <a:gd name="connsiteY19" fmla="*/ 290945 h 290945"/>
                <a:gd name="connsiteX20" fmla="*/ 921559 w 2554416"/>
                <a:gd name="connsiteY20" fmla="*/ 285007 h 290945"/>
                <a:gd name="connsiteX21" fmla="*/ 476234 w 2554416"/>
                <a:gd name="connsiteY21" fmla="*/ 273132 h 290945"/>
                <a:gd name="connsiteX22" fmla="*/ 399044 w 2554416"/>
                <a:gd name="connsiteY22" fmla="*/ 279070 h 290945"/>
                <a:gd name="connsiteX23" fmla="*/ 256540 w 2554416"/>
                <a:gd name="connsiteY23" fmla="*/ 273132 h 290945"/>
                <a:gd name="connsiteX24" fmla="*/ 78411 w 2554416"/>
                <a:gd name="connsiteY24" fmla="*/ 261257 h 290945"/>
                <a:gd name="connsiteX25" fmla="*/ 42785 w 2554416"/>
                <a:gd name="connsiteY25" fmla="*/ 255319 h 290945"/>
                <a:gd name="connsiteX26" fmla="*/ 13096 w 2554416"/>
                <a:gd name="connsiteY26" fmla="*/ 231568 h 290945"/>
                <a:gd name="connsiteX27" fmla="*/ 7159 w 2554416"/>
                <a:gd name="connsiteY27" fmla="*/ 130628 h 290945"/>
                <a:gd name="connsiteX28" fmla="*/ 19034 w 2554416"/>
                <a:gd name="connsiteY28" fmla="*/ 89064 h 290945"/>
                <a:gd name="connsiteX29" fmla="*/ 30909 w 2554416"/>
                <a:gd name="connsiteY29" fmla="*/ 71251 h 29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4416" h="290945">
                  <a:moveTo>
                    <a:pt x="30909" y="71251"/>
                  </a:moveTo>
                  <a:lnTo>
                    <a:pt x="30909" y="71251"/>
                  </a:lnTo>
                  <a:cubicBezTo>
                    <a:pt x="50701" y="57397"/>
                    <a:pt x="67366" y="37328"/>
                    <a:pt x="90286" y="29688"/>
                  </a:cubicBezTo>
                  <a:cubicBezTo>
                    <a:pt x="96224" y="27709"/>
                    <a:pt x="101840" y="23816"/>
                    <a:pt x="108099" y="23750"/>
                  </a:cubicBezTo>
                  <a:lnTo>
                    <a:pt x="1212504" y="17813"/>
                  </a:lnTo>
                  <a:lnTo>
                    <a:pt x="2002213" y="11875"/>
                  </a:lnTo>
                  <a:cubicBezTo>
                    <a:pt x="2046513" y="8711"/>
                    <a:pt x="2161149" y="0"/>
                    <a:pt x="2198156" y="0"/>
                  </a:cubicBezTo>
                  <a:cubicBezTo>
                    <a:pt x="2249654" y="0"/>
                    <a:pt x="2301098" y="3428"/>
                    <a:pt x="2352535" y="5937"/>
                  </a:cubicBezTo>
                  <a:cubicBezTo>
                    <a:pt x="2385938" y="7566"/>
                    <a:pt x="2462472" y="12679"/>
                    <a:pt x="2500977" y="17813"/>
                  </a:cubicBezTo>
                  <a:cubicBezTo>
                    <a:pt x="2510980" y="19147"/>
                    <a:pt x="2520769" y="21771"/>
                    <a:pt x="2530665" y="23750"/>
                  </a:cubicBezTo>
                  <a:cubicBezTo>
                    <a:pt x="2534623" y="27709"/>
                    <a:pt x="2539660" y="30826"/>
                    <a:pt x="2542540" y="35626"/>
                  </a:cubicBezTo>
                  <a:cubicBezTo>
                    <a:pt x="2546191" y="41711"/>
                    <a:pt x="2553307" y="72752"/>
                    <a:pt x="2554416" y="77189"/>
                  </a:cubicBezTo>
                  <a:cubicBezTo>
                    <a:pt x="2550593" y="130710"/>
                    <a:pt x="2554424" y="144454"/>
                    <a:pt x="2542540" y="184067"/>
                  </a:cubicBezTo>
                  <a:cubicBezTo>
                    <a:pt x="2538943" y="196057"/>
                    <a:pt x="2537608" y="209278"/>
                    <a:pt x="2530665" y="219693"/>
                  </a:cubicBezTo>
                  <a:cubicBezTo>
                    <a:pt x="2526707" y="225631"/>
                    <a:pt x="2521981" y="231123"/>
                    <a:pt x="2518790" y="237506"/>
                  </a:cubicBezTo>
                  <a:cubicBezTo>
                    <a:pt x="2509994" y="255099"/>
                    <a:pt x="2517550" y="261876"/>
                    <a:pt x="2495039" y="273132"/>
                  </a:cubicBezTo>
                  <a:cubicBezTo>
                    <a:pt x="2488224" y="276540"/>
                    <a:pt x="2424591" y="284958"/>
                    <a:pt x="2423787" y="285007"/>
                  </a:cubicBezTo>
                  <a:cubicBezTo>
                    <a:pt x="2372384" y="288122"/>
                    <a:pt x="2320868" y="288966"/>
                    <a:pt x="2269408" y="290945"/>
                  </a:cubicBezTo>
                  <a:lnTo>
                    <a:pt x="1622203" y="285007"/>
                  </a:lnTo>
                  <a:cubicBezTo>
                    <a:pt x="1487601" y="285007"/>
                    <a:pt x="1353044" y="290945"/>
                    <a:pt x="1218442" y="290945"/>
                  </a:cubicBezTo>
                  <a:cubicBezTo>
                    <a:pt x="1119461" y="290945"/>
                    <a:pt x="1020512" y="287335"/>
                    <a:pt x="921559" y="285007"/>
                  </a:cubicBezTo>
                  <a:lnTo>
                    <a:pt x="476234" y="273132"/>
                  </a:lnTo>
                  <a:cubicBezTo>
                    <a:pt x="450504" y="275111"/>
                    <a:pt x="424850" y="279070"/>
                    <a:pt x="399044" y="279070"/>
                  </a:cubicBezTo>
                  <a:cubicBezTo>
                    <a:pt x="351501" y="279070"/>
                    <a:pt x="304023" y="275506"/>
                    <a:pt x="256540" y="273132"/>
                  </a:cubicBezTo>
                  <a:cubicBezTo>
                    <a:pt x="205445" y="270577"/>
                    <a:pt x="130471" y="264975"/>
                    <a:pt x="78411" y="261257"/>
                  </a:cubicBezTo>
                  <a:cubicBezTo>
                    <a:pt x="66536" y="259278"/>
                    <a:pt x="54206" y="259126"/>
                    <a:pt x="42785" y="255319"/>
                  </a:cubicBezTo>
                  <a:cubicBezTo>
                    <a:pt x="31549" y="251574"/>
                    <a:pt x="21204" y="239676"/>
                    <a:pt x="13096" y="231568"/>
                  </a:cubicBezTo>
                  <a:cubicBezTo>
                    <a:pt x="-4343" y="179251"/>
                    <a:pt x="-2269" y="201339"/>
                    <a:pt x="7159" y="130628"/>
                  </a:cubicBezTo>
                  <a:cubicBezTo>
                    <a:pt x="7851" y="125436"/>
                    <a:pt x="15702" y="95728"/>
                    <a:pt x="19034" y="89064"/>
                  </a:cubicBezTo>
                  <a:cubicBezTo>
                    <a:pt x="20286" y="86561"/>
                    <a:pt x="28930" y="74220"/>
                    <a:pt x="30909" y="71251"/>
                  </a:cubicBezTo>
                  <a:close/>
                </a:path>
              </a:pathLst>
            </a:custGeom>
            <a:solidFill>
              <a:srgbClr val="ACD6BF">
                <a:alpha val="6167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ZoneTexte 14">
              <a:extLst>
                <a:ext uri="{FF2B5EF4-FFF2-40B4-BE49-F238E27FC236}">
                  <a16:creationId xmlns:a16="http://schemas.microsoft.com/office/drawing/2014/main" id="{5B5700B7-01E6-5A80-0F0C-E7FB30F98B23}"/>
                </a:ext>
              </a:extLst>
            </p:cNvPr>
            <p:cNvSpPr txBox="1"/>
            <p:nvPr/>
          </p:nvSpPr>
          <p:spPr>
            <a:xfrm>
              <a:off x="1269976" y="2584204"/>
              <a:ext cx="4318542" cy="359137"/>
            </a:xfrm>
            <a:prstGeom prst="rect">
              <a:avLst/>
            </a:prstGeom>
            <a:noFill/>
          </p:spPr>
          <p:txBody>
            <a:bodyPr wrap="square" rtlCol="0">
              <a:spAutoFit/>
            </a:bodyPr>
            <a:lstStyle/>
            <a:p>
              <a:pPr marR="0" lvl="0" algn="l" defTabSz="914400" rtl="0" eaLnBrk="1" fontAlgn="auto" latinLnBrk="0" hangingPunct="1">
                <a:lnSpc>
                  <a:spcPts val="2220"/>
                </a:lnSpc>
                <a:spcBef>
                  <a:spcPts val="0"/>
                </a:spcBef>
                <a:spcAft>
                  <a:spcPts val="1800"/>
                </a:spcAft>
                <a:buClrTx/>
                <a:buSzTx/>
                <a:tabLst/>
                <a:defRPr/>
              </a:pPr>
              <a:r>
                <a:rPr lang="fr-CA" b="1" dirty="0">
                  <a:solidFill>
                    <a:prstClr val="black"/>
                  </a:solidFill>
                  <a:latin typeface="Raleway" panose="020B0503030101060003" pitchFamily="34" charset="77"/>
                </a:rPr>
                <a:t>Le défi de la gestion des écrans</a:t>
              </a:r>
            </a:p>
          </p:txBody>
        </p:sp>
      </p:grpSp>
    </p:spTree>
    <p:extLst>
      <p:ext uri="{BB962C8B-B14F-4D97-AF65-F5344CB8AC3E}">
        <p14:creationId xmlns:p14="http://schemas.microsoft.com/office/powerpoint/2010/main" val="1213827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1F476E3-DA3C-3396-A831-1DB54D72CF40}"/>
              </a:ext>
            </a:extLst>
          </p:cNvPr>
          <p:cNvGrpSpPr/>
          <p:nvPr/>
        </p:nvGrpSpPr>
        <p:grpSpPr>
          <a:xfrm>
            <a:off x="1003443" y="6153834"/>
            <a:ext cx="10280431" cy="342080"/>
            <a:chOff x="1003443" y="6153834"/>
            <a:chExt cx="10280431" cy="342080"/>
          </a:xfrm>
        </p:grpSpPr>
        <p:pic>
          <p:nvPicPr>
            <p:cNvPr id="4" name="Picture 3" descr="A black background with grey text&#10;&#10;Description automatically generated">
              <a:extLst>
                <a:ext uri="{FF2B5EF4-FFF2-40B4-BE49-F238E27FC236}">
                  <a16:creationId xmlns:a16="http://schemas.microsoft.com/office/drawing/2014/main" id="{BCB73918-4324-D824-27A8-88F9464EA5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7" name="TextBox 16">
              <a:extLst>
                <a:ext uri="{FF2B5EF4-FFF2-40B4-BE49-F238E27FC236}">
                  <a16:creationId xmlns:a16="http://schemas.microsoft.com/office/drawing/2014/main" id="{8BDC3CE7-F311-FA18-1BA5-F109A89ABCC5}"/>
                </a:ext>
              </a:extLst>
            </p:cNvPr>
            <p:cNvSpPr txBox="1"/>
            <p:nvPr/>
          </p:nvSpPr>
          <p:spPr>
            <a:xfrm>
              <a:off x="9008892" y="6234304"/>
              <a:ext cx="2274982"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17</a:t>
              </a:fld>
              <a:endParaRPr lang="fr-CA" sz="1100">
                <a:solidFill>
                  <a:srgbClr val="434747"/>
                </a:solidFill>
                <a:latin typeface="Raleway" panose="020B0503030101060003" pitchFamily="34" charset="77"/>
              </a:endParaRPr>
            </a:p>
          </p:txBody>
        </p:sp>
      </p:grpSp>
      <p:sp>
        <p:nvSpPr>
          <p:cNvPr id="9" name="Rectangle 8">
            <a:extLst>
              <a:ext uri="{FF2B5EF4-FFF2-40B4-BE49-F238E27FC236}">
                <a16:creationId xmlns:a16="http://schemas.microsoft.com/office/drawing/2014/main" id="{FFF20DE2-B0BC-F5A6-E8BA-5D6D5D23B281}"/>
              </a:ext>
            </a:extLst>
          </p:cNvPr>
          <p:cNvSpPr/>
          <p:nvPr/>
        </p:nvSpPr>
        <p:spPr>
          <a:xfrm>
            <a:off x="0" y="0"/>
            <a:ext cx="12192000" cy="6858000"/>
          </a:xfrm>
          <a:prstGeom prst="rect">
            <a:avLst/>
          </a:prstGeom>
          <a:noFill/>
          <a:ln w="381000">
            <a:solidFill>
              <a:srgbClr val="ABD5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4" name="Group 13">
            <a:extLst>
              <a:ext uri="{FF2B5EF4-FFF2-40B4-BE49-F238E27FC236}">
                <a16:creationId xmlns:a16="http://schemas.microsoft.com/office/drawing/2014/main" id="{08D95080-9628-56ED-EF16-6F2C3E97CC43}"/>
              </a:ext>
            </a:extLst>
          </p:cNvPr>
          <p:cNvGrpSpPr/>
          <p:nvPr/>
        </p:nvGrpSpPr>
        <p:grpSpPr>
          <a:xfrm>
            <a:off x="797594" y="1216269"/>
            <a:ext cx="4493418" cy="4084104"/>
            <a:chOff x="1175665" y="2499093"/>
            <a:chExt cx="4493418" cy="4084104"/>
          </a:xfrm>
        </p:grpSpPr>
        <p:sp>
          <p:nvSpPr>
            <p:cNvPr id="11" name="Freeform 10">
              <a:extLst>
                <a:ext uri="{FF2B5EF4-FFF2-40B4-BE49-F238E27FC236}">
                  <a16:creationId xmlns:a16="http://schemas.microsoft.com/office/drawing/2014/main" id="{EB1F6925-42F2-BBFA-FCAE-3F05AD6A378F}"/>
                </a:ext>
              </a:extLst>
            </p:cNvPr>
            <p:cNvSpPr/>
            <p:nvPr/>
          </p:nvSpPr>
          <p:spPr>
            <a:xfrm>
              <a:off x="1175665" y="2499093"/>
              <a:ext cx="4023401" cy="773870"/>
            </a:xfrm>
            <a:custGeom>
              <a:avLst/>
              <a:gdLst>
                <a:gd name="connsiteX0" fmla="*/ 30909 w 2554416"/>
                <a:gd name="connsiteY0" fmla="*/ 71251 h 290945"/>
                <a:gd name="connsiteX1" fmla="*/ 30909 w 2554416"/>
                <a:gd name="connsiteY1" fmla="*/ 71251 h 290945"/>
                <a:gd name="connsiteX2" fmla="*/ 90286 w 2554416"/>
                <a:gd name="connsiteY2" fmla="*/ 29688 h 290945"/>
                <a:gd name="connsiteX3" fmla="*/ 108099 w 2554416"/>
                <a:gd name="connsiteY3" fmla="*/ 23750 h 290945"/>
                <a:gd name="connsiteX4" fmla="*/ 1212504 w 2554416"/>
                <a:gd name="connsiteY4" fmla="*/ 17813 h 290945"/>
                <a:gd name="connsiteX5" fmla="*/ 2002213 w 2554416"/>
                <a:gd name="connsiteY5" fmla="*/ 11875 h 290945"/>
                <a:gd name="connsiteX6" fmla="*/ 2198156 w 2554416"/>
                <a:gd name="connsiteY6" fmla="*/ 0 h 290945"/>
                <a:gd name="connsiteX7" fmla="*/ 2352535 w 2554416"/>
                <a:gd name="connsiteY7" fmla="*/ 5937 h 290945"/>
                <a:gd name="connsiteX8" fmla="*/ 2500977 w 2554416"/>
                <a:gd name="connsiteY8" fmla="*/ 17813 h 290945"/>
                <a:gd name="connsiteX9" fmla="*/ 2530665 w 2554416"/>
                <a:gd name="connsiteY9" fmla="*/ 23750 h 290945"/>
                <a:gd name="connsiteX10" fmla="*/ 2542540 w 2554416"/>
                <a:gd name="connsiteY10" fmla="*/ 35626 h 290945"/>
                <a:gd name="connsiteX11" fmla="*/ 2554416 w 2554416"/>
                <a:gd name="connsiteY11" fmla="*/ 77189 h 290945"/>
                <a:gd name="connsiteX12" fmla="*/ 2542540 w 2554416"/>
                <a:gd name="connsiteY12" fmla="*/ 184067 h 290945"/>
                <a:gd name="connsiteX13" fmla="*/ 2530665 w 2554416"/>
                <a:gd name="connsiteY13" fmla="*/ 219693 h 290945"/>
                <a:gd name="connsiteX14" fmla="*/ 2518790 w 2554416"/>
                <a:gd name="connsiteY14" fmla="*/ 237506 h 290945"/>
                <a:gd name="connsiteX15" fmla="*/ 2495039 w 2554416"/>
                <a:gd name="connsiteY15" fmla="*/ 273132 h 290945"/>
                <a:gd name="connsiteX16" fmla="*/ 2423787 w 2554416"/>
                <a:gd name="connsiteY16" fmla="*/ 285007 h 290945"/>
                <a:gd name="connsiteX17" fmla="*/ 2269408 w 2554416"/>
                <a:gd name="connsiteY17" fmla="*/ 290945 h 290945"/>
                <a:gd name="connsiteX18" fmla="*/ 1622203 w 2554416"/>
                <a:gd name="connsiteY18" fmla="*/ 285007 h 290945"/>
                <a:gd name="connsiteX19" fmla="*/ 1218442 w 2554416"/>
                <a:gd name="connsiteY19" fmla="*/ 290945 h 290945"/>
                <a:gd name="connsiteX20" fmla="*/ 921559 w 2554416"/>
                <a:gd name="connsiteY20" fmla="*/ 285007 h 290945"/>
                <a:gd name="connsiteX21" fmla="*/ 476234 w 2554416"/>
                <a:gd name="connsiteY21" fmla="*/ 273132 h 290945"/>
                <a:gd name="connsiteX22" fmla="*/ 399044 w 2554416"/>
                <a:gd name="connsiteY22" fmla="*/ 279070 h 290945"/>
                <a:gd name="connsiteX23" fmla="*/ 256540 w 2554416"/>
                <a:gd name="connsiteY23" fmla="*/ 273132 h 290945"/>
                <a:gd name="connsiteX24" fmla="*/ 78411 w 2554416"/>
                <a:gd name="connsiteY24" fmla="*/ 261257 h 290945"/>
                <a:gd name="connsiteX25" fmla="*/ 42785 w 2554416"/>
                <a:gd name="connsiteY25" fmla="*/ 255319 h 290945"/>
                <a:gd name="connsiteX26" fmla="*/ 13096 w 2554416"/>
                <a:gd name="connsiteY26" fmla="*/ 231568 h 290945"/>
                <a:gd name="connsiteX27" fmla="*/ 7159 w 2554416"/>
                <a:gd name="connsiteY27" fmla="*/ 130628 h 290945"/>
                <a:gd name="connsiteX28" fmla="*/ 19034 w 2554416"/>
                <a:gd name="connsiteY28" fmla="*/ 89064 h 290945"/>
                <a:gd name="connsiteX29" fmla="*/ 30909 w 2554416"/>
                <a:gd name="connsiteY29" fmla="*/ 71251 h 29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4416" h="290945">
                  <a:moveTo>
                    <a:pt x="30909" y="71251"/>
                  </a:moveTo>
                  <a:lnTo>
                    <a:pt x="30909" y="71251"/>
                  </a:lnTo>
                  <a:cubicBezTo>
                    <a:pt x="50701" y="57397"/>
                    <a:pt x="67366" y="37328"/>
                    <a:pt x="90286" y="29688"/>
                  </a:cubicBezTo>
                  <a:cubicBezTo>
                    <a:pt x="96224" y="27709"/>
                    <a:pt x="101840" y="23816"/>
                    <a:pt x="108099" y="23750"/>
                  </a:cubicBezTo>
                  <a:lnTo>
                    <a:pt x="1212504" y="17813"/>
                  </a:lnTo>
                  <a:lnTo>
                    <a:pt x="2002213" y="11875"/>
                  </a:lnTo>
                  <a:cubicBezTo>
                    <a:pt x="2046513" y="8711"/>
                    <a:pt x="2161149" y="0"/>
                    <a:pt x="2198156" y="0"/>
                  </a:cubicBezTo>
                  <a:cubicBezTo>
                    <a:pt x="2249654" y="0"/>
                    <a:pt x="2301098" y="3428"/>
                    <a:pt x="2352535" y="5937"/>
                  </a:cubicBezTo>
                  <a:cubicBezTo>
                    <a:pt x="2385938" y="7566"/>
                    <a:pt x="2462472" y="12679"/>
                    <a:pt x="2500977" y="17813"/>
                  </a:cubicBezTo>
                  <a:cubicBezTo>
                    <a:pt x="2510980" y="19147"/>
                    <a:pt x="2520769" y="21771"/>
                    <a:pt x="2530665" y="23750"/>
                  </a:cubicBezTo>
                  <a:cubicBezTo>
                    <a:pt x="2534623" y="27709"/>
                    <a:pt x="2539660" y="30826"/>
                    <a:pt x="2542540" y="35626"/>
                  </a:cubicBezTo>
                  <a:cubicBezTo>
                    <a:pt x="2546191" y="41711"/>
                    <a:pt x="2553307" y="72752"/>
                    <a:pt x="2554416" y="77189"/>
                  </a:cubicBezTo>
                  <a:cubicBezTo>
                    <a:pt x="2550593" y="130710"/>
                    <a:pt x="2554424" y="144454"/>
                    <a:pt x="2542540" y="184067"/>
                  </a:cubicBezTo>
                  <a:cubicBezTo>
                    <a:pt x="2538943" y="196057"/>
                    <a:pt x="2537608" y="209278"/>
                    <a:pt x="2530665" y="219693"/>
                  </a:cubicBezTo>
                  <a:cubicBezTo>
                    <a:pt x="2526707" y="225631"/>
                    <a:pt x="2521981" y="231123"/>
                    <a:pt x="2518790" y="237506"/>
                  </a:cubicBezTo>
                  <a:cubicBezTo>
                    <a:pt x="2509994" y="255099"/>
                    <a:pt x="2517550" y="261876"/>
                    <a:pt x="2495039" y="273132"/>
                  </a:cubicBezTo>
                  <a:cubicBezTo>
                    <a:pt x="2488224" y="276540"/>
                    <a:pt x="2424591" y="284958"/>
                    <a:pt x="2423787" y="285007"/>
                  </a:cubicBezTo>
                  <a:cubicBezTo>
                    <a:pt x="2372384" y="288122"/>
                    <a:pt x="2320868" y="288966"/>
                    <a:pt x="2269408" y="290945"/>
                  </a:cubicBezTo>
                  <a:lnTo>
                    <a:pt x="1622203" y="285007"/>
                  </a:lnTo>
                  <a:cubicBezTo>
                    <a:pt x="1487601" y="285007"/>
                    <a:pt x="1353044" y="290945"/>
                    <a:pt x="1218442" y="290945"/>
                  </a:cubicBezTo>
                  <a:cubicBezTo>
                    <a:pt x="1119461" y="290945"/>
                    <a:pt x="1020512" y="287335"/>
                    <a:pt x="921559" y="285007"/>
                  </a:cubicBezTo>
                  <a:lnTo>
                    <a:pt x="476234" y="273132"/>
                  </a:lnTo>
                  <a:cubicBezTo>
                    <a:pt x="450504" y="275111"/>
                    <a:pt x="424850" y="279070"/>
                    <a:pt x="399044" y="279070"/>
                  </a:cubicBezTo>
                  <a:cubicBezTo>
                    <a:pt x="351501" y="279070"/>
                    <a:pt x="304023" y="275506"/>
                    <a:pt x="256540" y="273132"/>
                  </a:cubicBezTo>
                  <a:cubicBezTo>
                    <a:pt x="205445" y="270577"/>
                    <a:pt x="130471" y="264975"/>
                    <a:pt x="78411" y="261257"/>
                  </a:cubicBezTo>
                  <a:cubicBezTo>
                    <a:pt x="66536" y="259278"/>
                    <a:pt x="54206" y="259126"/>
                    <a:pt x="42785" y="255319"/>
                  </a:cubicBezTo>
                  <a:cubicBezTo>
                    <a:pt x="31549" y="251574"/>
                    <a:pt x="21204" y="239676"/>
                    <a:pt x="13096" y="231568"/>
                  </a:cubicBezTo>
                  <a:cubicBezTo>
                    <a:pt x="-4343" y="179251"/>
                    <a:pt x="-2269" y="201339"/>
                    <a:pt x="7159" y="130628"/>
                  </a:cubicBezTo>
                  <a:cubicBezTo>
                    <a:pt x="7851" y="125436"/>
                    <a:pt x="15702" y="95728"/>
                    <a:pt x="19034" y="89064"/>
                  </a:cubicBezTo>
                  <a:cubicBezTo>
                    <a:pt x="20286" y="86561"/>
                    <a:pt x="28930" y="74220"/>
                    <a:pt x="30909" y="71251"/>
                  </a:cubicBezTo>
                  <a:close/>
                </a:path>
              </a:pathLst>
            </a:custGeom>
            <a:solidFill>
              <a:srgbClr val="ACD6BF">
                <a:alpha val="6167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ZoneTexte 5">
              <a:extLst>
                <a:ext uri="{FF2B5EF4-FFF2-40B4-BE49-F238E27FC236}">
                  <a16:creationId xmlns:a16="http://schemas.microsoft.com/office/drawing/2014/main" id="{70D6E6A0-486C-031A-461A-E4F1D539B1BE}"/>
                </a:ext>
              </a:extLst>
            </p:cNvPr>
            <p:cNvSpPr txBox="1"/>
            <p:nvPr/>
          </p:nvSpPr>
          <p:spPr>
            <a:xfrm>
              <a:off x="1350541" y="2601273"/>
              <a:ext cx="4318542" cy="3981924"/>
            </a:xfrm>
            <a:prstGeom prst="rect">
              <a:avLst/>
            </a:prstGeom>
            <a:noFill/>
          </p:spPr>
          <p:txBody>
            <a:bodyPr wrap="square" rtlCol="0">
              <a:spAutoFit/>
            </a:bodyPr>
            <a:lstStyle/>
            <a:p>
              <a:pPr marR="0" lvl="0" algn="l" defTabSz="914400" rtl="0" eaLnBrk="1" fontAlgn="auto" latinLnBrk="0" hangingPunct="1">
                <a:lnSpc>
                  <a:spcPts val="2220"/>
                </a:lnSpc>
                <a:spcBef>
                  <a:spcPts val="0"/>
                </a:spcBef>
                <a:spcAft>
                  <a:spcPts val="1800"/>
                </a:spcAft>
                <a:buClrTx/>
                <a:buSzTx/>
                <a:tabLst/>
                <a:defRPr/>
              </a:pPr>
              <a:r>
                <a:rPr lang="fr-CA" b="1" dirty="0">
                  <a:solidFill>
                    <a:prstClr val="black"/>
                  </a:solidFill>
                  <a:latin typeface="Raleway" panose="020B0503030101060003" pitchFamily="34" charset="77"/>
                </a:rPr>
                <a:t>L’utilisation des écrans selon les caractéristiques des familles</a:t>
              </a:r>
            </a:p>
            <a:p>
              <a:pPr marR="0" lvl="0" algn="l" defTabSz="914400" rtl="0" eaLnBrk="1" fontAlgn="auto" latinLnBrk="0" hangingPunct="1">
                <a:lnSpc>
                  <a:spcPts val="2320"/>
                </a:lnSpc>
                <a:buClrTx/>
                <a:buSzTx/>
                <a:tabLst/>
                <a:defRPr/>
              </a:pPr>
              <a:endParaRPr lang="fr-CA" sz="1600" dirty="0">
                <a:solidFill>
                  <a:prstClr val="black"/>
                </a:solidFill>
                <a:latin typeface="Raleway" pitchFamily="2" charset="0"/>
              </a:endParaRPr>
            </a:p>
            <a:p>
              <a:pPr marR="0" lvl="0" fontAlgn="auto">
                <a:lnSpc>
                  <a:spcPts val="2390"/>
                </a:lnSpc>
                <a:spcBef>
                  <a:spcPts val="400"/>
                </a:spcBef>
                <a:spcAft>
                  <a:spcPts val="400"/>
                </a:spcAft>
                <a:buClrTx/>
                <a:buSzTx/>
                <a:tabLst/>
                <a:defRPr/>
              </a:pPr>
              <a:r>
                <a:rPr lang="fr-CA" dirty="0">
                  <a:latin typeface="Raleway" pitchFamily="2" charset="0"/>
                </a:rPr>
                <a:t>La littérature scientifique indique </a:t>
              </a:r>
            </a:p>
            <a:p>
              <a:pPr marR="0" lvl="0" fontAlgn="auto">
                <a:lnSpc>
                  <a:spcPts val="2390"/>
                </a:lnSpc>
                <a:spcBef>
                  <a:spcPts val="400"/>
                </a:spcBef>
                <a:spcAft>
                  <a:spcPts val="400"/>
                </a:spcAft>
                <a:buClrTx/>
                <a:buSzTx/>
                <a:tabLst/>
                <a:defRPr/>
              </a:pPr>
              <a:r>
                <a:rPr lang="fr-CA" dirty="0">
                  <a:latin typeface="Raleway" pitchFamily="2" charset="0"/>
                </a:rPr>
                <a:t>que les enfants issus de familles </a:t>
              </a:r>
            </a:p>
            <a:p>
              <a:pPr marR="0" lvl="0" fontAlgn="auto">
                <a:lnSpc>
                  <a:spcPts val="2390"/>
                </a:lnSpc>
                <a:spcBef>
                  <a:spcPts val="400"/>
                </a:spcBef>
                <a:spcAft>
                  <a:spcPts val="400"/>
                </a:spcAft>
                <a:buClrTx/>
                <a:buSzTx/>
                <a:tabLst/>
                <a:defRPr/>
              </a:pPr>
              <a:r>
                <a:rPr lang="fr-CA" dirty="0">
                  <a:latin typeface="Raleway" pitchFamily="2" charset="0"/>
                </a:rPr>
                <a:t>qui font face à des niveaux d’adversité </a:t>
              </a:r>
            </a:p>
            <a:p>
              <a:pPr marR="0" lvl="0" fontAlgn="auto">
                <a:lnSpc>
                  <a:spcPts val="2390"/>
                </a:lnSpc>
                <a:spcBef>
                  <a:spcPts val="400"/>
                </a:spcBef>
                <a:spcAft>
                  <a:spcPts val="400"/>
                </a:spcAft>
                <a:buClrTx/>
                <a:buSzTx/>
                <a:tabLst/>
                <a:defRPr/>
              </a:pPr>
              <a:r>
                <a:rPr lang="fr-CA" dirty="0">
                  <a:latin typeface="Raleway" pitchFamily="2" charset="0"/>
                </a:rPr>
                <a:t>plus élevés et qui ont moins de</a:t>
              </a:r>
            </a:p>
            <a:p>
              <a:pPr marR="0" lvl="0" fontAlgn="auto">
                <a:lnSpc>
                  <a:spcPts val="2390"/>
                </a:lnSpc>
                <a:spcBef>
                  <a:spcPts val="400"/>
                </a:spcBef>
                <a:spcAft>
                  <a:spcPts val="400"/>
                </a:spcAft>
                <a:buClrTx/>
                <a:buSzTx/>
                <a:tabLst/>
                <a:defRPr/>
              </a:pPr>
              <a:r>
                <a:rPr lang="fr-CA" dirty="0">
                  <a:latin typeface="Raleway" pitchFamily="2" charset="0"/>
                </a:rPr>
                <a:t>ressources personnelles, sociales et</a:t>
              </a:r>
            </a:p>
            <a:p>
              <a:pPr marR="0" lvl="0" fontAlgn="auto">
                <a:lnSpc>
                  <a:spcPts val="2390"/>
                </a:lnSpc>
                <a:spcBef>
                  <a:spcPts val="400"/>
                </a:spcBef>
                <a:spcAft>
                  <a:spcPts val="400"/>
                </a:spcAft>
                <a:buClrTx/>
                <a:buSzTx/>
                <a:tabLst/>
                <a:defRPr/>
              </a:pPr>
              <a:r>
                <a:rPr lang="fr-CA" dirty="0">
                  <a:latin typeface="Raleway" pitchFamily="2" charset="0"/>
                </a:rPr>
                <a:t>financières passent plus de temps </a:t>
              </a:r>
            </a:p>
            <a:p>
              <a:pPr marR="0" lvl="0" fontAlgn="auto">
                <a:lnSpc>
                  <a:spcPts val="2390"/>
                </a:lnSpc>
                <a:spcBef>
                  <a:spcPts val="400"/>
                </a:spcBef>
                <a:spcAft>
                  <a:spcPts val="400"/>
                </a:spcAft>
                <a:buClrTx/>
                <a:buSzTx/>
                <a:tabLst/>
                <a:defRPr/>
              </a:pPr>
              <a:r>
                <a:rPr lang="fr-CA" dirty="0">
                  <a:latin typeface="Raleway" pitchFamily="2" charset="0"/>
                </a:rPr>
                <a:t>devant un écran.</a:t>
              </a:r>
            </a:p>
          </p:txBody>
        </p:sp>
      </p:grpSp>
      <p:grpSp>
        <p:nvGrpSpPr>
          <p:cNvPr id="13" name="Groupe 12">
            <a:extLst>
              <a:ext uri="{FF2B5EF4-FFF2-40B4-BE49-F238E27FC236}">
                <a16:creationId xmlns:a16="http://schemas.microsoft.com/office/drawing/2014/main" id="{CDD76D7B-E54E-1668-9FB5-FBC370FAFE44}"/>
              </a:ext>
            </a:extLst>
          </p:cNvPr>
          <p:cNvGrpSpPr/>
          <p:nvPr/>
        </p:nvGrpSpPr>
        <p:grpSpPr>
          <a:xfrm>
            <a:off x="5352798" y="1414020"/>
            <a:ext cx="6443287" cy="4399404"/>
            <a:chOff x="5352798" y="1414020"/>
            <a:chExt cx="6443287" cy="4399404"/>
          </a:xfrm>
        </p:grpSpPr>
        <p:grpSp>
          <p:nvGrpSpPr>
            <p:cNvPr id="18" name="Group 17">
              <a:extLst>
                <a:ext uri="{FF2B5EF4-FFF2-40B4-BE49-F238E27FC236}">
                  <a16:creationId xmlns:a16="http://schemas.microsoft.com/office/drawing/2014/main" id="{363C9AAA-A6E0-6474-BE37-BE9FF3DD425C}"/>
                </a:ext>
              </a:extLst>
            </p:cNvPr>
            <p:cNvGrpSpPr/>
            <p:nvPr/>
          </p:nvGrpSpPr>
          <p:grpSpPr>
            <a:xfrm>
              <a:off x="5352798" y="1414020"/>
              <a:ext cx="6443287" cy="4399404"/>
              <a:chOff x="5301998" y="1534369"/>
              <a:chExt cx="6443287" cy="4399404"/>
            </a:xfrm>
          </p:grpSpPr>
          <p:sp>
            <p:nvSpPr>
              <p:cNvPr id="8" name="Freeform 7">
                <a:extLst>
                  <a:ext uri="{FF2B5EF4-FFF2-40B4-BE49-F238E27FC236}">
                    <a16:creationId xmlns:a16="http://schemas.microsoft.com/office/drawing/2014/main" id="{10627EF1-24B8-BEBE-013D-06D367EC662A}"/>
                  </a:ext>
                </a:extLst>
              </p:cNvPr>
              <p:cNvSpPr/>
              <p:nvPr/>
            </p:nvSpPr>
            <p:spPr>
              <a:xfrm>
                <a:off x="5301998" y="1534369"/>
                <a:ext cx="6038478" cy="4399404"/>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solidFill>
                <a:srgbClr val="ECE9E3">
                  <a:alpha val="5539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TextBox 16">
                <a:extLst>
                  <a:ext uri="{FF2B5EF4-FFF2-40B4-BE49-F238E27FC236}">
                    <a16:creationId xmlns:a16="http://schemas.microsoft.com/office/drawing/2014/main" id="{4596F610-91DD-217D-E34B-0CC152F6359A}"/>
                  </a:ext>
                </a:extLst>
              </p:cNvPr>
              <p:cNvSpPr txBox="1"/>
              <p:nvPr/>
            </p:nvSpPr>
            <p:spPr>
              <a:xfrm>
                <a:off x="5783432" y="5295665"/>
                <a:ext cx="5961853" cy="338554"/>
              </a:xfrm>
              <a:prstGeom prst="rect">
                <a:avLst/>
              </a:prstGeom>
              <a:noFill/>
            </p:spPr>
            <p:txBody>
              <a:bodyPr wrap="square" rtlCol="0">
                <a:spAutoFit/>
              </a:bodyPr>
              <a:lstStyle/>
              <a:p>
                <a:r>
                  <a:rPr lang="fr-CA" sz="800" dirty="0">
                    <a:solidFill>
                      <a:srgbClr val="434747"/>
                    </a:solidFill>
                    <a:latin typeface="Raleway" panose="020B0003030101060003" pitchFamily="34" charset="0"/>
                  </a:rPr>
                  <a:t>Source</a:t>
                </a:r>
                <a:r>
                  <a:rPr lang="fr-CA" sz="800" b="1" dirty="0">
                    <a:solidFill>
                      <a:srgbClr val="434747"/>
                    </a:solidFill>
                    <a:latin typeface="Raleway" panose="020B0003030101060003" pitchFamily="34" charset="0"/>
                  </a:rPr>
                  <a:t> : </a:t>
                </a:r>
                <a:r>
                  <a:rPr lang="fr-CA" sz="800" dirty="0">
                    <a:solidFill>
                      <a:srgbClr val="434747"/>
                    </a:solidFill>
                    <a:latin typeface="Raleway" panose="020B0003030101060003" pitchFamily="34" charset="0"/>
                  </a:rPr>
                  <a:t>Institut de la statistique du Québec</a:t>
                </a:r>
                <a:r>
                  <a:rPr lang="fr-CA" sz="800" i="1" dirty="0">
                    <a:solidFill>
                      <a:srgbClr val="434747"/>
                    </a:solidFill>
                    <a:latin typeface="Raleway" panose="020B0003030101060003" pitchFamily="34" charset="0"/>
                  </a:rPr>
                  <a:t>, Enquête québécoise sur le parcours préscolaire </a:t>
                </a:r>
              </a:p>
              <a:p>
                <a:pPr marL="442913"/>
                <a:r>
                  <a:rPr lang="fr-CA" sz="800" i="1" dirty="0">
                    <a:solidFill>
                      <a:srgbClr val="434747"/>
                    </a:solidFill>
                    <a:latin typeface="Raleway" panose="020B0003030101060003" pitchFamily="34" charset="0"/>
                  </a:rPr>
                  <a:t>des enfants de maternelle 2022</a:t>
                </a:r>
                <a:endParaRPr lang="fr-CA" sz="1500" i="1" dirty="0">
                  <a:solidFill>
                    <a:srgbClr val="434747"/>
                  </a:solidFill>
                  <a:latin typeface="Raleway" panose="020B0503030101060003" pitchFamily="34" charset="77"/>
                </a:endParaRPr>
              </a:p>
            </p:txBody>
          </p:sp>
        </p:grpSp>
        <p:pic>
          <p:nvPicPr>
            <p:cNvPr id="5" name="Image 4">
              <a:extLst>
                <a:ext uri="{FF2B5EF4-FFF2-40B4-BE49-F238E27FC236}">
                  <a16:creationId xmlns:a16="http://schemas.microsoft.com/office/drawing/2014/main" id="{66A6CEC5-C59E-0593-95ED-9CE957A42A0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834232" y="2758343"/>
              <a:ext cx="4810796" cy="2115273"/>
            </a:xfrm>
            <a:prstGeom prst="rect">
              <a:avLst/>
            </a:prstGeom>
          </p:spPr>
        </p:pic>
        <p:sp>
          <p:nvSpPr>
            <p:cNvPr id="10" name="TextBox 2">
              <a:extLst>
                <a:ext uri="{FF2B5EF4-FFF2-40B4-BE49-F238E27FC236}">
                  <a16:creationId xmlns:a16="http://schemas.microsoft.com/office/drawing/2014/main" id="{0D3F39E0-9527-3FD3-D6C8-BB631EE4BA69}"/>
                </a:ext>
              </a:extLst>
            </p:cNvPr>
            <p:cNvSpPr txBox="1"/>
            <p:nvPr/>
          </p:nvSpPr>
          <p:spPr>
            <a:xfrm>
              <a:off x="5822815" y="1934395"/>
              <a:ext cx="5227035" cy="1100301"/>
            </a:xfrm>
            <a:prstGeom prst="rect">
              <a:avLst/>
            </a:prstGeom>
            <a:noFill/>
          </p:spPr>
          <p:txBody>
            <a:bodyPr wrap="square" rtlCol="0" anchor="b" anchorCtr="0">
              <a:noAutofit/>
            </a:bodyPr>
            <a:lstStyle/>
            <a:p>
              <a:pPr algn="ctr">
                <a:lnSpc>
                  <a:spcPts val="1880"/>
                </a:lnSpc>
              </a:pPr>
              <a:r>
                <a:rPr lang="en-CA" sz="1400" b="1" dirty="0">
                  <a:solidFill>
                    <a:srgbClr val="2FAE81"/>
                  </a:solidFill>
                  <a:effectLst/>
                  <a:latin typeface="Raleway" panose="020B0503030101060003" pitchFamily="34" charset="77"/>
                </a:rPr>
                <a:t>Proportion </a:t>
              </a:r>
              <a:r>
                <a:rPr lang="en-CA" sz="1400" b="1" dirty="0" err="1">
                  <a:solidFill>
                    <a:srgbClr val="2FAE81"/>
                  </a:solidFill>
                  <a:effectLst/>
                  <a:latin typeface="Raleway" panose="020B0503030101060003" pitchFamily="34" charset="77"/>
                </a:rPr>
                <a:t>d’enfants</a:t>
              </a:r>
              <a:r>
                <a:rPr lang="en-CA" sz="1400" b="1" dirty="0">
                  <a:solidFill>
                    <a:srgbClr val="2FAE81"/>
                  </a:solidFill>
                  <a:effectLst/>
                  <a:latin typeface="Raleway" panose="020B0503030101060003" pitchFamily="34" charset="77"/>
                </a:rPr>
                <a:t> de </a:t>
              </a:r>
              <a:r>
                <a:rPr lang="en-CA" sz="1400" b="1" dirty="0" err="1">
                  <a:solidFill>
                    <a:srgbClr val="2FAE81"/>
                  </a:solidFill>
                  <a:effectLst/>
                  <a:latin typeface="Raleway" panose="020B0503030101060003" pitchFamily="34" charset="77"/>
                </a:rPr>
                <a:t>maternelle</a:t>
              </a:r>
              <a:r>
                <a:rPr lang="en-CA" sz="1400" b="1" dirty="0">
                  <a:solidFill>
                    <a:srgbClr val="2FAE81"/>
                  </a:solidFill>
                  <a:effectLst/>
                  <a:latin typeface="Raleway" panose="020B0503030101060003" pitchFamily="34" charset="77"/>
                </a:rPr>
                <a:t> 5 </a:t>
              </a:r>
              <a:r>
                <a:rPr lang="en-CA" sz="1400" b="1" dirty="0" err="1">
                  <a:solidFill>
                    <a:srgbClr val="2FAE81"/>
                  </a:solidFill>
                  <a:effectLst/>
                  <a:latin typeface="Raleway" panose="020B0503030101060003" pitchFamily="34" charset="77"/>
                </a:rPr>
                <a:t>ans</a:t>
              </a:r>
              <a:r>
                <a:rPr lang="en-CA" sz="1400" b="1" dirty="0">
                  <a:solidFill>
                    <a:srgbClr val="2FAE81"/>
                  </a:solidFill>
                  <a:effectLst/>
                  <a:latin typeface="Raleway" panose="020B0503030101060003" pitchFamily="34" charset="77"/>
                </a:rPr>
                <a:t> </a:t>
              </a:r>
              <a:r>
                <a:rPr lang="en-CA" sz="1400" b="1" dirty="0" err="1">
                  <a:solidFill>
                    <a:srgbClr val="2FAE81"/>
                  </a:solidFill>
                  <a:effectLst/>
                  <a:latin typeface="Raleway" panose="020B0503030101060003" pitchFamily="34" charset="77"/>
                </a:rPr>
                <a:t>ayant</a:t>
              </a:r>
              <a:r>
                <a:rPr lang="en-CA" sz="1400" b="1" dirty="0">
                  <a:solidFill>
                    <a:srgbClr val="2FAE81"/>
                  </a:solidFill>
                  <a:effectLst/>
                  <a:latin typeface="Raleway" panose="020B0503030101060003" pitchFamily="34" charset="77"/>
                </a:rPr>
                <a:t> un temps </a:t>
              </a:r>
              <a:r>
                <a:rPr lang="en-CA" sz="1400" b="1" dirty="0" err="1">
                  <a:solidFill>
                    <a:srgbClr val="2FAE81"/>
                  </a:solidFill>
                  <a:effectLst/>
                  <a:latin typeface="Raleway" panose="020B0503030101060003" pitchFamily="34" charset="77"/>
                </a:rPr>
                <a:t>d’écran</a:t>
              </a:r>
              <a:r>
                <a:rPr lang="en-CA" sz="1400" b="1" dirty="0">
                  <a:solidFill>
                    <a:srgbClr val="2FAE81"/>
                  </a:solidFill>
                  <a:effectLst/>
                  <a:latin typeface="Raleway" panose="020B0503030101060003" pitchFamily="34" charset="77"/>
                </a:rPr>
                <a:t> </a:t>
              </a:r>
              <a:r>
                <a:rPr lang="en-CA" sz="1400" b="1" dirty="0" err="1">
                  <a:solidFill>
                    <a:srgbClr val="2FAE81"/>
                  </a:solidFill>
                  <a:effectLst/>
                  <a:latin typeface="Raleway" panose="020B0503030101060003" pitchFamily="34" charset="77"/>
                </a:rPr>
                <a:t>moyen</a:t>
              </a:r>
              <a:r>
                <a:rPr lang="en-CA" sz="1400" b="1" dirty="0">
                  <a:solidFill>
                    <a:srgbClr val="2FAE81"/>
                  </a:solidFill>
                  <a:effectLst/>
                  <a:latin typeface="Raleway" panose="020B0503030101060003" pitchFamily="34" charset="77"/>
                </a:rPr>
                <a:t> de deux </a:t>
              </a:r>
              <a:r>
                <a:rPr lang="en-CA" sz="1400" b="1" dirty="0" err="1">
                  <a:solidFill>
                    <a:srgbClr val="2FAE81"/>
                  </a:solidFill>
                  <a:effectLst/>
                  <a:latin typeface="Raleway" panose="020B0503030101060003" pitchFamily="34" charset="77"/>
                </a:rPr>
                <a:t>heures</a:t>
              </a:r>
              <a:r>
                <a:rPr lang="en-CA" sz="1400" b="1" dirty="0">
                  <a:solidFill>
                    <a:srgbClr val="2FAE81"/>
                  </a:solidFill>
                  <a:effectLst/>
                  <a:latin typeface="Raleway" panose="020B0503030101060003" pitchFamily="34" charset="77"/>
                </a:rPr>
                <a:t> et plus par jour </a:t>
              </a:r>
              <a:r>
                <a:rPr lang="en-CA" sz="1400" b="1" dirty="0" err="1">
                  <a:solidFill>
                    <a:srgbClr val="2FAE81"/>
                  </a:solidFill>
                  <a:effectLst/>
                  <a:latin typeface="Raleway" panose="020B0503030101060003" pitchFamily="34" charset="77"/>
                </a:rPr>
                <a:t>selon</a:t>
              </a:r>
              <a:r>
                <a:rPr lang="en-CA" sz="1400" b="1" dirty="0">
                  <a:solidFill>
                    <a:srgbClr val="2FAE81"/>
                  </a:solidFill>
                  <a:effectLst/>
                  <a:latin typeface="Raleway" panose="020B0503030101060003" pitchFamily="34" charset="77"/>
                </a:rPr>
                <a:t> </a:t>
              </a:r>
              <a:br>
                <a:rPr lang="en-CA" sz="1400" b="1" dirty="0">
                  <a:solidFill>
                    <a:srgbClr val="2FAE81"/>
                  </a:solidFill>
                  <a:effectLst/>
                  <a:latin typeface="Raleway" panose="020B0503030101060003" pitchFamily="34" charset="77"/>
                </a:rPr>
              </a:br>
              <a:r>
                <a:rPr lang="en-CA" sz="1400" b="1" dirty="0">
                  <a:solidFill>
                    <a:srgbClr val="2FAE81"/>
                  </a:solidFill>
                  <a:effectLst/>
                  <a:latin typeface="Raleway" panose="020B0503030101060003" pitchFamily="34" charset="77"/>
                </a:rPr>
                <a:t>le </a:t>
              </a:r>
              <a:r>
                <a:rPr lang="en-CA" sz="1400" b="1" dirty="0" err="1">
                  <a:solidFill>
                    <a:srgbClr val="2FAE81"/>
                  </a:solidFill>
                  <a:effectLst/>
                  <a:latin typeface="Raleway" panose="020B0503030101060003" pitchFamily="34" charset="77"/>
                </a:rPr>
                <a:t>niveau</a:t>
              </a:r>
              <a:r>
                <a:rPr lang="en-CA" sz="1400" b="1" dirty="0">
                  <a:solidFill>
                    <a:srgbClr val="2FAE81"/>
                  </a:solidFill>
                  <a:effectLst/>
                  <a:latin typeface="Raleway" panose="020B0503030101060003" pitchFamily="34" charset="77"/>
                </a:rPr>
                <a:t> de </a:t>
              </a:r>
              <a:r>
                <a:rPr lang="en-CA" sz="1400" b="1" dirty="0" err="1">
                  <a:solidFill>
                    <a:srgbClr val="2FAE81"/>
                  </a:solidFill>
                  <a:effectLst/>
                  <a:latin typeface="Raleway" panose="020B0503030101060003" pitchFamily="34" charset="77"/>
                </a:rPr>
                <a:t>revenu</a:t>
              </a:r>
              <a:r>
                <a:rPr lang="en-CA" sz="1400" b="1" dirty="0">
                  <a:solidFill>
                    <a:srgbClr val="2FAE81"/>
                  </a:solidFill>
                  <a:effectLst/>
                  <a:latin typeface="Raleway" panose="020B0503030101060003" pitchFamily="34" charset="77"/>
                </a:rPr>
                <a:t> du ménage, Québec, 2022</a:t>
              </a:r>
              <a:endParaRPr lang="en-CA" sz="1400" dirty="0">
                <a:solidFill>
                  <a:srgbClr val="2FAE81"/>
                </a:solidFill>
                <a:effectLst/>
                <a:latin typeface="Raleway" panose="020B0503030101060003" pitchFamily="34" charset="77"/>
              </a:endParaRPr>
            </a:p>
            <a:p>
              <a:endParaRPr lang="fr-CA" dirty="0"/>
            </a:p>
          </p:txBody>
        </p:sp>
        <p:sp>
          <p:nvSpPr>
            <p:cNvPr id="12" name="ZoneTexte 11">
              <a:extLst>
                <a:ext uri="{FF2B5EF4-FFF2-40B4-BE49-F238E27FC236}">
                  <a16:creationId xmlns:a16="http://schemas.microsoft.com/office/drawing/2014/main" id="{57204591-6535-D50A-3A63-C9B763961264}"/>
                </a:ext>
              </a:extLst>
            </p:cNvPr>
            <p:cNvSpPr txBox="1"/>
            <p:nvPr/>
          </p:nvSpPr>
          <p:spPr>
            <a:xfrm>
              <a:off x="7711126" y="3256573"/>
              <a:ext cx="431528" cy="253916"/>
            </a:xfrm>
            <a:prstGeom prst="rect">
              <a:avLst/>
            </a:prstGeom>
            <a:solidFill>
              <a:srgbClr val="F4F3F0"/>
            </a:solidFill>
          </p:spPr>
          <p:txBody>
            <a:bodyPr wrap="none" bIns="0" rtlCol="0" anchor="b" anchorCtr="0">
              <a:noAutofit/>
            </a:bodyPr>
            <a:lstStyle/>
            <a:p>
              <a:r>
                <a:rPr lang="fr-CA" sz="1050" b="1" dirty="0">
                  <a:solidFill>
                    <a:schemeClr val="bg2">
                      <a:lumMod val="50000"/>
                    </a:schemeClr>
                  </a:solidFill>
                  <a:latin typeface="Raleway" pitchFamily="2" charset="0"/>
                </a:rPr>
                <a:t>17%</a:t>
              </a:r>
            </a:p>
          </p:txBody>
        </p:sp>
      </p:grpSp>
    </p:spTree>
    <p:extLst>
      <p:ext uri="{BB962C8B-B14F-4D97-AF65-F5344CB8AC3E}">
        <p14:creationId xmlns:p14="http://schemas.microsoft.com/office/powerpoint/2010/main" val="3331904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1F476E3-DA3C-3396-A831-1DB54D72CF40}"/>
              </a:ext>
            </a:extLst>
          </p:cNvPr>
          <p:cNvGrpSpPr/>
          <p:nvPr/>
        </p:nvGrpSpPr>
        <p:grpSpPr>
          <a:xfrm>
            <a:off x="1003443" y="6153834"/>
            <a:ext cx="10280431" cy="342080"/>
            <a:chOff x="1003443" y="6153834"/>
            <a:chExt cx="10280431" cy="342080"/>
          </a:xfrm>
        </p:grpSpPr>
        <p:pic>
          <p:nvPicPr>
            <p:cNvPr id="4" name="Picture 3" descr="A black background with grey text&#10;&#10;Description automatically generated">
              <a:extLst>
                <a:ext uri="{FF2B5EF4-FFF2-40B4-BE49-F238E27FC236}">
                  <a16:creationId xmlns:a16="http://schemas.microsoft.com/office/drawing/2014/main" id="{BCB73918-4324-D824-27A8-88F9464EA5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7" name="TextBox 16">
              <a:extLst>
                <a:ext uri="{FF2B5EF4-FFF2-40B4-BE49-F238E27FC236}">
                  <a16:creationId xmlns:a16="http://schemas.microsoft.com/office/drawing/2014/main" id="{8BDC3CE7-F311-FA18-1BA5-F109A89ABCC5}"/>
                </a:ext>
              </a:extLst>
            </p:cNvPr>
            <p:cNvSpPr txBox="1"/>
            <p:nvPr/>
          </p:nvSpPr>
          <p:spPr>
            <a:xfrm>
              <a:off x="9008892" y="6234304"/>
              <a:ext cx="2274982"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18</a:t>
              </a:fld>
              <a:endParaRPr lang="fr-CA" sz="1100">
                <a:solidFill>
                  <a:srgbClr val="434747"/>
                </a:solidFill>
                <a:latin typeface="Raleway" panose="020B0503030101060003" pitchFamily="34" charset="77"/>
              </a:endParaRPr>
            </a:p>
          </p:txBody>
        </p:sp>
      </p:grpSp>
      <p:sp>
        <p:nvSpPr>
          <p:cNvPr id="9" name="Rectangle 8">
            <a:extLst>
              <a:ext uri="{FF2B5EF4-FFF2-40B4-BE49-F238E27FC236}">
                <a16:creationId xmlns:a16="http://schemas.microsoft.com/office/drawing/2014/main" id="{FFF20DE2-B0BC-F5A6-E8BA-5D6D5D23B281}"/>
              </a:ext>
            </a:extLst>
          </p:cNvPr>
          <p:cNvSpPr/>
          <p:nvPr/>
        </p:nvSpPr>
        <p:spPr>
          <a:xfrm>
            <a:off x="0" y="0"/>
            <a:ext cx="12192000" cy="6858000"/>
          </a:xfrm>
          <a:prstGeom prst="rect">
            <a:avLst/>
          </a:prstGeom>
          <a:noFill/>
          <a:ln w="381000">
            <a:solidFill>
              <a:srgbClr val="ABD5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6" name="Groupe 5">
            <a:extLst>
              <a:ext uri="{FF2B5EF4-FFF2-40B4-BE49-F238E27FC236}">
                <a16:creationId xmlns:a16="http://schemas.microsoft.com/office/drawing/2014/main" id="{894AE379-F9A4-FC77-ACB1-A08A73A38F9E}"/>
              </a:ext>
            </a:extLst>
          </p:cNvPr>
          <p:cNvGrpSpPr/>
          <p:nvPr/>
        </p:nvGrpSpPr>
        <p:grpSpPr>
          <a:xfrm>
            <a:off x="797594" y="1098282"/>
            <a:ext cx="4023401" cy="773870"/>
            <a:chOff x="797594" y="1098282"/>
            <a:chExt cx="4023401" cy="773870"/>
          </a:xfrm>
        </p:grpSpPr>
        <p:sp>
          <p:nvSpPr>
            <p:cNvPr id="11" name="Freeform 10">
              <a:extLst>
                <a:ext uri="{FF2B5EF4-FFF2-40B4-BE49-F238E27FC236}">
                  <a16:creationId xmlns:a16="http://schemas.microsoft.com/office/drawing/2014/main" id="{EB1F6925-42F2-BBFA-FCAE-3F05AD6A378F}"/>
                </a:ext>
              </a:extLst>
            </p:cNvPr>
            <p:cNvSpPr/>
            <p:nvPr/>
          </p:nvSpPr>
          <p:spPr>
            <a:xfrm>
              <a:off x="797594" y="1098282"/>
              <a:ext cx="4023401" cy="773870"/>
            </a:xfrm>
            <a:custGeom>
              <a:avLst/>
              <a:gdLst>
                <a:gd name="connsiteX0" fmla="*/ 30909 w 2554416"/>
                <a:gd name="connsiteY0" fmla="*/ 71251 h 290945"/>
                <a:gd name="connsiteX1" fmla="*/ 30909 w 2554416"/>
                <a:gd name="connsiteY1" fmla="*/ 71251 h 290945"/>
                <a:gd name="connsiteX2" fmla="*/ 90286 w 2554416"/>
                <a:gd name="connsiteY2" fmla="*/ 29688 h 290945"/>
                <a:gd name="connsiteX3" fmla="*/ 108099 w 2554416"/>
                <a:gd name="connsiteY3" fmla="*/ 23750 h 290945"/>
                <a:gd name="connsiteX4" fmla="*/ 1212504 w 2554416"/>
                <a:gd name="connsiteY4" fmla="*/ 17813 h 290945"/>
                <a:gd name="connsiteX5" fmla="*/ 2002213 w 2554416"/>
                <a:gd name="connsiteY5" fmla="*/ 11875 h 290945"/>
                <a:gd name="connsiteX6" fmla="*/ 2198156 w 2554416"/>
                <a:gd name="connsiteY6" fmla="*/ 0 h 290945"/>
                <a:gd name="connsiteX7" fmla="*/ 2352535 w 2554416"/>
                <a:gd name="connsiteY7" fmla="*/ 5937 h 290945"/>
                <a:gd name="connsiteX8" fmla="*/ 2500977 w 2554416"/>
                <a:gd name="connsiteY8" fmla="*/ 17813 h 290945"/>
                <a:gd name="connsiteX9" fmla="*/ 2530665 w 2554416"/>
                <a:gd name="connsiteY9" fmla="*/ 23750 h 290945"/>
                <a:gd name="connsiteX10" fmla="*/ 2542540 w 2554416"/>
                <a:gd name="connsiteY10" fmla="*/ 35626 h 290945"/>
                <a:gd name="connsiteX11" fmla="*/ 2554416 w 2554416"/>
                <a:gd name="connsiteY11" fmla="*/ 77189 h 290945"/>
                <a:gd name="connsiteX12" fmla="*/ 2542540 w 2554416"/>
                <a:gd name="connsiteY12" fmla="*/ 184067 h 290945"/>
                <a:gd name="connsiteX13" fmla="*/ 2530665 w 2554416"/>
                <a:gd name="connsiteY13" fmla="*/ 219693 h 290945"/>
                <a:gd name="connsiteX14" fmla="*/ 2518790 w 2554416"/>
                <a:gd name="connsiteY14" fmla="*/ 237506 h 290945"/>
                <a:gd name="connsiteX15" fmla="*/ 2495039 w 2554416"/>
                <a:gd name="connsiteY15" fmla="*/ 273132 h 290945"/>
                <a:gd name="connsiteX16" fmla="*/ 2423787 w 2554416"/>
                <a:gd name="connsiteY16" fmla="*/ 285007 h 290945"/>
                <a:gd name="connsiteX17" fmla="*/ 2269408 w 2554416"/>
                <a:gd name="connsiteY17" fmla="*/ 290945 h 290945"/>
                <a:gd name="connsiteX18" fmla="*/ 1622203 w 2554416"/>
                <a:gd name="connsiteY18" fmla="*/ 285007 h 290945"/>
                <a:gd name="connsiteX19" fmla="*/ 1218442 w 2554416"/>
                <a:gd name="connsiteY19" fmla="*/ 290945 h 290945"/>
                <a:gd name="connsiteX20" fmla="*/ 921559 w 2554416"/>
                <a:gd name="connsiteY20" fmla="*/ 285007 h 290945"/>
                <a:gd name="connsiteX21" fmla="*/ 476234 w 2554416"/>
                <a:gd name="connsiteY21" fmla="*/ 273132 h 290945"/>
                <a:gd name="connsiteX22" fmla="*/ 399044 w 2554416"/>
                <a:gd name="connsiteY22" fmla="*/ 279070 h 290945"/>
                <a:gd name="connsiteX23" fmla="*/ 256540 w 2554416"/>
                <a:gd name="connsiteY23" fmla="*/ 273132 h 290945"/>
                <a:gd name="connsiteX24" fmla="*/ 78411 w 2554416"/>
                <a:gd name="connsiteY24" fmla="*/ 261257 h 290945"/>
                <a:gd name="connsiteX25" fmla="*/ 42785 w 2554416"/>
                <a:gd name="connsiteY25" fmla="*/ 255319 h 290945"/>
                <a:gd name="connsiteX26" fmla="*/ 13096 w 2554416"/>
                <a:gd name="connsiteY26" fmla="*/ 231568 h 290945"/>
                <a:gd name="connsiteX27" fmla="*/ 7159 w 2554416"/>
                <a:gd name="connsiteY27" fmla="*/ 130628 h 290945"/>
                <a:gd name="connsiteX28" fmla="*/ 19034 w 2554416"/>
                <a:gd name="connsiteY28" fmla="*/ 89064 h 290945"/>
                <a:gd name="connsiteX29" fmla="*/ 30909 w 2554416"/>
                <a:gd name="connsiteY29" fmla="*/ 71251 h 29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4416" h="290945">
                  <a:moveTo>
                    <a:pt x="30909" y="71251"/>
                  </a:moveTo>
                  <a:lnTo>
                    <a:pt x="30909" y="71251"/>
                  </a:lnTo>
                  <a:cubicBezTo>
                    <a:pt x="50701" y="57397"/>
                    <a:pt x="67366" y="37328"/>
                    <a:pt x="90286" y="29688"/>
                  </a:cubicBezTo>
                  <a:cubicBezTo>
                    <a:pt x="96224" y="27709"/>
                    <a:pt x="101840" y="23816"/>
                    <a:pt x="108099" y="23750"/>
                  </a:cubicBezTo>
                  <a:lnTo>
                    <a:pt x="1212504" y="17813"/>
                  </a:lnTo>
                  <a:lnTo>
                    <a:pt x="2002213" y="11875"/>
                  </a:lnTo>
                  <a:cubicBezTo>
                    <a:pt x="2046513" y="8711"/>
                    <a:pt x="2161149" y="0"/>
                    <a:pt x="2198156" y="0"/>
                  </a:cubicBezTo>
                  <a:cubicBezTo>
                    <a:pt x="2249654" y="0"/>
                    <a:pt x="2301098" y="3428"/>
                    <a:pt x="2352535" y="5937"/>
                  </a:cubicBezTo>
                  <a:cubicBezTo>
                    <a:pt x="2385938" y="7566"/>
                    <a:pt x="2462472" y="12679"/>
                    <a:pt x="2500977" y="17813"/>
                  </a:cubicBezTo>
                  <a:cubicBezTo>
                    <a:pt x="2510980" y="19147"/>
                    <a:pt x="2520769" y="21771"/>
                    <a:pt x="2530665" y="23750"/>
                  </a:cubicBezTo>
                  <a:cubicBezTo>
                    <a:pt x="2534623" y="27709"/>
                    <a:pt x="2539660" y="30826"/>
                    <a:pt x="2542540" y="35626"/>
                  </a:cubicBezTo>
                  <a:cubicBezTo>
                    <a:pt x="2546191" y="41711"/>
                    <a:pt x="2553307" y="72752"/>
                    <a:pt x="2554416" y="77189"/>
                  </a:cubicBezTo>
                  <a:cubicBezTo>
                    <a:pt x="2550593" y="130710"/>
                    <a:pt x="2554424" y="144454"/>
                    <a:pt x="2542540" y="184067"/>
                  </a:cubicBezTo>
                  <a:cubicBezTo>
                    <a:pt x="2538943" y="196057"/>
                    <a:pt x="2537608" y="209278"/>
                    <a:pt x="2530665" y="219693"/>
                  </a:cubicBezTo>
                  <a:cubicBezTo>
                    <a:pt x="2526707" y="225631"/>
                    <a:pt x="2521981" y="231123"/>
                    <a:pt x="2518790" y="237506"/>
                  </a:cubicBezTo>
                  <a:cubicBezTo>
                    <a:pt x="2509994" y="255099"/>
                    <a:pt x="2517550" y="261876"/>
                    <a:pt x="2495039" y="273132"/>
                  </a:cubicBezTo>
                  <a:cubicBezTo>
                    <a:pt x="2488224" y="276540"/>
                    <a:pt x="2424591" y="284958"/>
                    <a:pt x="2423787" y="285007"/>
                  </a:cubicBezTo>
                  <a:cubicBezTo>
                    <a:pt x="2372384" y="288122"/>
                    <a:pt x="2320868" y="288966"/>
                    <a:pt x="2269408" y="290945"/>
                  </a:cubicBezTo>
                  <a:lnTo>
                    <a:pt x="1622203" y="285007"/>
                  </a:lnTo>
                  <a:cubicBezTo>
                    <a:pt x="1487601" y="285007"/>
                    <a:pt x="1353044" y="290945"/>
                    <a:pt x="1218442" y="290945"/>
                  </a:cubicBezTo>
                  <a:cubicBezTo>
                    <a:pt x="1119461" y="290945"/>
                    <a:pt x="1020512" y="287335"/>
                    <a:pt x="921559" y="285007"/>
                  </a:cubicBezTo>
                  <a:lnTo>
                    <a:pt x="476234" y="273132"/>
                  </a:lnTo>
                  <a:cubicBezTo>
                    <a:pt x="450504" y="275111"/>
                    <a:pt x="424850" y="279070"/>
                    <a:pt x="399044" y="279070"/>
                  </a:cubicBezTo>
                  <a:cubicBezTo>
                    <a:pt x="351501" y="279070"/>
                    <a:pt x="304023" y="275506"/>
                    <a:pt x="256540" y="273132"/>
                  </a:cubicBezTo>
                  <a:cubicBezTo>
                    <a:pt x="205445" y="270577"/>
                    <a:pt x="130471" y="264975"/>
                    <a:pt x="78411" y="261257"/>
                  </a:cubicBezTo>
                  <a:cubicBezTo>
                    <a:pt x="66536" y="259278"/>
                    <a:pt x="54206" y="259126"/>
                    <a:pt x="42785" y="255319"/>
                  </a:cubicBezTo>
                  <a:cubicBezTo>
                    <a:pt x="31549" y="251574"/>
                    <a:pt x="21204" y="239676"/>
                    <a:pt x="13096" y="231568"/>
                  </a:cubicBezTo>
                  <a:cubicBezTo>
                    <a:pt x="-4343" y="179251"/>
                    <a:pt x="-2269" y="201339"/>
                    <a:pt x="7159" y="130628"/>
                  </a:cubicBezTo>
                  <a:cubicBezTo>
                    <a:pt x="7851" y="125436"/>
                    <a:pt x="15702" y="95728"/>
                    <a:pt x="19034" y="89064"/>
                  </a:cubicBezTo>
                  <a:cubicBezTo>
                    <a:pt x="20286" y="86561"/>
                    <a:pt x="28930" y="74220"/>
                    <a:pt x="30909" y="71251"/>
                  </a:cubicBezTo>
                  <a:close/>
                </a:path>
              </a:pathLst>
            </a:custGeom>
            <a:solidFill>
              <a:srgbClr val="ACD6BF">
                <a:alpha val="6167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2" name="ZoneTexte 41">
              <a:extLst>
                <a:ext uri="{FF2B5EF4-FFF2-40B4-BE49-F238E27FC236}">
                  <a16:creationId xmlns:a16="http://schemas.microsoft.com/office/drawing/2014/main" id="{8FCA2D84-7346-ECDD-D4F5-F26B851FF523}"/>
                </a:ext>
              </a:extLst>
            </p:cNvPr>
            <p:cNvSpPr txBox="1"/>
            <p:nvPr/>
          </p:nvSpPr>
          <p:spPr>
            <a:xfrm>
              <a:off x="923300" y="1174962"/>
              <a:ext cx="3790931" cy="641266"/>
            </a:xfrm>
            <a:prstGeom prst="rect">
              <a:avLst/>
            </a:prstGeom>
            <a:noFill/>
          </p:spPr>
          <p:txBody>
            <a:bodyPr wrap="square">
              <a:spAutoFit/>
            </a:bodyPr>
            <a:lstStyle/>
            <a:p>
              <a:pPr marR="0" lvl="0" algn="l" defTabSz="914400" rtl="0" eaLnBrk="1" fontAlgn="auto" latinLnBrk="0" hangingPunct="1">
                <a:lnSpc>
                  <a:spcPts val="2220"/>
                </a:lnSpc>
                <a:spcBef>
                  <a:spcPts val="0"/>
                </a:spcBef>
                <a:buClrTx/>
                <a:buSzTx/>
                <a:tabLst/>
                <a:defRPr/>
              </a:pPr>
              <a:r>
                <a:rPr lang="fr-CA" b="1" dirty="0">
                  <a:solidFill>
                    <a:prstClr val="black"/>
                  </a:solidFill>
                  <a:latin typeface="Raleway" panose="020B0503030101060003" pitchFamily="34" charset="77"/>
                </a:rPr>
                <a:t>L’utilisation des écrans selon les </a:t>
              </a:r>
            </a:p>
            <a:p>
              <a:pPr marR="0" lvl="0" algn="l" defTabSz="914400" rtl="0" eaLnBrk="1" fontAlgn="auto" latinLnBrk="0" hangingPunct="1">
                <a:lnSpc>
                  <a:spcPts val="2220"/>
                </a:lnSpc>
                <a:spcBef>
                  <a:spcPts val="0"/>
                </a:spcBef>
                <a:buClrTx/>
                <a:buSzTx/>
                <a:tabLst/>
                <a:defRPr/>
              </a:pPr>
              <a:r>
                <a:rPr lang="fr-CA" b="1" dirty="0">
                  <a:solidFill>
                    <a:prstClr val="black"/>
                  </a:solidFill>
                  <a:latin typeface="Raleway" panose="020B0503030101060003" pitchFamily="34" charset="77"/>
                </a:rPr>
                <a:t>caractéristiques des familles</a:t>
              </a:r>
            </a:p>
          </p:txBody>
        </p:sp>
      </p:grpSp>
      <p:grpSp>
        <p:nvGrpSpPr>
          <p:cNvPr id="5" name="Groupe 4">
            <a:extLst>
              <a:ext uri="{FF2B5EF4-FFF2-40B4-BE49-F238E27FC236}">
                <a16:creationId xmlns:a16="http://schemas.microsoft.com/office/drawing/2014/main" id="{BAB638DB-8B9C-4E64-7913-273CA269DB36}"/>
              </a:ext>
            </a:extLst>
          </p:cNvPr>
          <p:cNvGrpSpPr/>
          <p:nvPr/>
        </p:nvGrpSpPr>
        <p:grpSpPr>
          <a:xfrm>
            <a:off x="6127041" y="1156372"/>
            <a:ext cx="7020078" cy="5004428"/>
            <a:chOff x="6127041" y="1156372"/>
            <a:chExt cx="7020078" cy="5004428"/>
          </a:xfrm>
        </p:grpSpPr>
        <p:sp>
          <p:nvSpPr>
            <p:cNvPr id="2" name="TextBox 3">
              <a:extLst>
                <a:ext uri="{FF2B5EF4-FFF2-40B4-BE49-F238E27FC236}">
                  <a16:creationId xmlns:a16="http://schemas.microsoft.com/office/drawing/2014/main" id="{901C35B3-7DE7-10A8-6212-8A10364CE89B}"/>
                </a:ext>
              </a:extLst>
            </p:cNvPr>
            <p:cNvSpPr txBox="1"/>
            <p:nvPr/>
          </p:nvSpPr>
          <p:spPr>
            <a:xfrm>
              <a:off x="6141217" y="1156372"/>
              <a:ext cx="4868606" cy="958083"/>
            </a:xfrm>
            <a:prstGeom prst="rect">
              <a:avLst/>
            </a:prstGeom>
            <a:noFill/>
          </p:spPr>
          <p:txBody>
            <a:bodyPr wrap="square" rtlCol="0">
              <a:spAutoFit/>
            </a:bodyPr>
            <a:lstStyle/>
            <a:p>
              <a:pPr algn="ctr">
                <a:lnSpc>
                  <a:spcPts val="1700"/>
                </a:lnSpc>
              </a:pPr>
              <a:r>
                <a:rPr lang="fr-CA" sz="1400" b="1" dirty="0">
                  <a:solidFill>
                    <a:srgbClr val="2FAE81"/>
                  </a:solidFill>
                  <a:latin typeface="Raleway" panose="020B0503030101060003" pitchFamily="34" charset="77"/>
                </a:rPr>
                <a:t>Proportion d’enfants de maternelle 5 ans </a:t>
              </a:r>
            </a:p>
            <a:p>
              <a:pPr algn="ctr">
                <a:lnSpc>
                  <a:spcPts val="1700"/>
                </a:lnSpc>
              </a:pPr>
              <a:r>
                <a:rPr lang="fr-CA" sz="1400" b="1" dirty="0">
                  <a:solidFill>
                    <a:srgbClr val="2FAE81"/>
                  </a:solidFill>
                  <a:latin typeface="Raleway" panose="020B0503030101060003" pitchFamily="34" charset="77"/>
                </a:rPr>
                <a:t>ayant un temps d’écran moyen de 2 heures ou plus par jour selon les caractéristiques des familles et des enfants, Québec, 2022</a:t>
              </a:r>
              <a:endParaRPr lang="fr-CA" dirty="0"/>
            </a:p>
          </p:txBody>
        </p:sp>
        <p:grpSp>
          <p:nvGrpSpPr>
            <p:cNvPr id="21" name="Group 41">
              <a:extLst>
                <a:ext uri="{FF2B5EF4-FFF2-40B4-BE49-F238E27FC236}">
                  <a16:creationId xmlns:a16="http://schemas.microsoft.com/office/drawing/2014/main" id="{1E5CEF92-16D1-9127-D260-B4AE9B26276E}"/>
                </a:ext>
              </a:extLst>
            </p:cNvPr>
            <p:cNvGrpSpPr/>
            <p:nvPr/>
          </p:nvGrpSpPr>
          <p:grpSpPr>
            <a:xfrm>
              <a:off x="7579891" y="2301235"/>
              <a:ext cx="2292057" cy="3347869"/>
              <a:chOff x="8488017" y="2956262"/>
              <a:chExt cx="2292057" cy="3347869"/>
            </a:xfrm>
          </p:grpSpPr>
          <p:cxnSp>
            <p:nvCxnSpPr>
              <p:cNvPr id="22" name="Straight Connector 4">
                <a:extLst>
                  <a:ext uri="{FF2B5EF4-FFF2-40B4-BE49-F238E27FC236}">
                    <a16:creationId xmlns:a16="http://schemas.microsoft.com/office/drawing/2014/main" id="{97798028-8D0D-FE30-01B3-0FC5D541BAA5}"/>
                  </a:ext>
                </a:extLst>
              </p:cNvPr>
              <p:cNvCxnSpPr>
                <a:cxnSpLocks/>
              </p:cNvCxnSpPr>
              <p:nvPr/>
            </p:nvCxnSpPr>
            <p:spPr>
              <a:xfrm>
                <a:off x="8488017" y="2956262"/>
                <a:ext cx="0" cy="3347869"/>
              </a:xfrm>
              <a:prstGeom prst="line">
                <a:avLst/>
              </a:prstGeom>
              <a:ln>
                <a:solidFill>
                  <a:srgbClr val="2FAF82">
                    <a:alpha val="49000"/>
                  </a:srgbClr>
                </a:solidFill>
              </a:ln>
            </p:spPr>
            <p:style>
              <a:lnRef idx="2">
                <a:schemeClr val="accent1"/>
              </a:lnRef>
              <a:fillRef idx="0">
                <a:schemeClr val="accent1"/>
              </a:fillRef>
              <a:effectRef idx="1">
                <a:schemeClr val="accent1"/>
              </a:effectRef>
              <a:fontRef idx="minor">
                <a:schemeClr val="tx1"/>
              </a:fontRef>
            </p:style>
          </p:cxnSp>
          <p:cxnSp>
            <p:nvCxnSpPr>
              <p:cNvPr id="23" name="Straight Connector 35">
                <a:extLst>
                  <a:ext uri="{FF2B5EF4-FFF2-40B4-BE49-F238E27FC236}">
                    <a16:creationId xmlns:a16="http://schemas.microsoft.com/office/drawing/2014/main" id="{04E2C9DF-49F7-2EE5-D30C-2DCC12222AAB}"/>
                  </a:ext>
                </a:extLst>
              </p:cNvPr>
              <p:cNvCxnSpPr>
                <a:cxnSpLocks/>
              </p:cNvCxnSpPr>
              <p:nvPr/>
            </p:nvCxnSpPr>
            <p:spPr>
              <a:xfrm>
                <a:off x="10780074" y="2956262"/>
                <a:ext cx="0" cy="3347869"/>
              </a:xfrm>
              <a:prstGeom prst="line">
                <a:avLst/>
              </a:prstGeom>
              <a:ln>
                <a:solidFill>
                  <a:srgbClr val="2FAF82">
                    <a:alpha val="49000"/>
                  </a:srgbClr>
                </a:solidFill>
              </a:ln>
            </p:spPr>
            <p:style>
              <a:lnRef idx="2">
                <a:schemeClr val="accent1"/>
              </a:lnRef>
              <a:fillRef idx="0">
                <a:schemeClr val="accent1"/>
              </a:fillRef>
              <a:effectRef idx="1">
                <a:schemeClr val="accent1"/>
              </a:effectRef>
              <a:fontRef idx="minor">
                <a:schemeClr val="tx1"/>
              </a:fontRef>
            </p:style>
          </p:cxnSp>
        </p:grpSp>
        <p:sp>
          <p:nvSpPr>
            <p:cNvPr id="40" name="TextBox 16">
              <a:extLst>
                <a:ext uri="{FF2B5EF4-FFF2-40B4-BE49-F238E27FC236}">
                  <a16:creationId xmlns:a16="http://schemas.microsoft.com/office/drawing/2014/main" id="{7E899A2B-C3AE-2518-198A-B73B61E39EF6}"/>
                </a:ext>
              </a:extLst>
            </p:cNvPr>
            <p:cNvSpPr txBox="1"/>
            <p:nvPr/>
          </p:nvSpPr>
          <p:spPr>
            <a:xfrm>
              <a:off x="6141217" y="5822246"/>
              <a:ext cx="7005902" cy="338554"/>
            </a:xfrm>
            <a:prstGeom prst="rect">
              <a:avLst/>
            </a:prstGeom>
            <a:noFill/>
          </p:spPr>
          <p:txBody>
            <a:bodyPr wrap="square" rtlCol="0">
              <a:spAutoFit/>
            </a:bodyPr>
            <a:lstStyle/>
            <a:p>
              <a:r>
                <a:rPr lang="fr-CA" sz="800" dirty="0">
                  <a:solidFill>
                    <a:srgbClr val="434747"/>
                  </a:solidFill>
                  <a:latin typeface="Raleway" panose="020B0003030101060003" pitchFamily="34" charset="0"/>
                </a:rPr>
                <a:t>Source</a:t>
              </a:r>
              <a:r>
                <a:rPr lang="fr-CA" sz="800" b="1" dirty="0">
                  <a:solidFill>
                    <a:srgbClr val="434747"/>
                  </a:solidFill>
                  <a:latin typeface="Raleway" panose="020B0003030101060003" pitchFamily="34" charset="0"/>
                </a:rPr>
                <a:t> : </a:t>
              </a:r>
              <a:r>
                <a:rPr lang="fr-CA" sz="800" dirty="0">
                  <a:solidFill>
                    <a:srgbClr val="434747"/>
                  </a:solidFill>
                  <a:latin typeface="Raleway" panose="020B0003030101060003" pitchFamily="34" charset="0"/>
                </a:rPr>
                <a:t>Institut de la statistique du Québec</a:t>
              </a:r>
              <a:r>
                <a:rPr lang="fr-CA" sz="800" i="1" dirty="0">
                  <a:solidFill>
                    <a:srgbClr val="434747"/>
                  </a:solidFill>
                  <a:latin typeface="Raleway" panose="020B0003030101060003" pitchFamily="34" charset="0"/>
                </a:rPr>
                <a:t>, Enquête québécoise sur le parcours préscolaire des enfants </a:t>
              </a:r>
            </a:p>
            <a:p>
              <a:pPr marL="357188" indent="-357188"/>
              <a:r>
                <a:rPr lang="fr-CA" sz="800" i="1" dirty="0">
                  <a:solidFill>
                    <a:srgbClr val="434747"/>
                  </a:solidFill>
                  <a:latin typeface="Raleway" panose="020B0003030101060003" pitchFamily="34" charset="0"/>
                </a:rPr>
                <a:t>	  de maternelle 2022</a:t>
              </a:r>
              <a:endParaRPr lang="fr-CA" sz="1500" i="1" dirty="0">
                <a:solidFill>
                  <a:srgbClr val="434747"/>
                </a:solidFill>
                <a:latin typeface="Raleway" panose="020B0503030101060003" pitchFamily="34" charset="77"/>
              </a:endParaRPr>
            </a:p>
          </p:txBody>
        </p:sp>
        <p:grpSp>
          <p:nvGrpSpPr>
            <p:cNvPr id="53" name="Groupe 52">
              <a:extLst>
                <a:ext uri="{FF2B5EF4-FFF2-40B4-BE49-F238E27FC236}">
                  <a16:creationId xmlns:a16="http://schemas.microsoft.com/office/drawing/2014/main" id="{F7DBC005-5207-72DC-55D5-4DF84437088C}"/>
                </a:ext>
              </a:extLst>
            </p:cNvPr>
            <p:cNvGrpSpPr/>
            <p:nvPr/>
          </p:nvGrpSpPr>
          <p:grpSpPr>
            <a:xfrm>
              <a:off x="6127041" y="2416112"/>
              <a:ext cx="1292072" cy="2684573"/>
              <a:chOff x="5733752" y="2416112"/>
              <a:chExt cx="1292072" cy="2684573"/>
            </a:xfrm>
          </p:grpSpPr>
          <p:grpSp>
            <p:nvGrpSpPr>
              <p:cNvPr id="10" name="Group 8">
                <a:extLst>
                  <a:ext uri="{FF2B5EF4-FFF2-40B4-BE49-F238E27FC236}">
                    <a16:creationId xmlns:a16="http://schemas.microsoft.com/office/drawing/2014/main" id="{CBCE0BD2-8D0B-D3F7-5F42-965F91ED0790}"/>
                  </a:ext>
                </a:extLst>
              </p:cNvPr>
              <p:cNvGrpSpPr/>
              <p:nvPr/>
            </p:nvGrpSpPr>
            <p:grpSpPr>
              <a:xfrm>
                <a:off x="5733752" y="2416112"/>
                <a:ext cx="1292072" cy="870007"/>
                <a:chOff x="5372621" y="3853076"/>
                <a:chExt cx="1292072" cy="870007"/>
              </a:xfrm>
            </p:grpSpPr>
            <p:sp>
              <p:nvSpPr>
                <p:cNvPr id="19" name="Freeform 10">
                  <a:extLst>
                    <a:ext uri="{FF2B5EF4-FFF2-40B4-BE49-F238E27FC236}">
                      <a16:creationId xmlns:a16="http://schemas.microsoft.com/office/drawing/2014/main" id="{3FA4EB05-575B-4065-5D23-D905DA5E8A50}"/>
                    </a:ext>
                  </a:extLst>
                </p:cNvPr>
                <p:cNvSpPr/>
                <p:nvPr/>
              </p:nvSpPr>
              <p:spPr>
                <a:xfrm rot="10800000" flipV="1">
                  <a:off x="5622657" y="3853076"/>
                  <a:ext cx="792000" cy="360000"/>
                </a:xfrm>
                <a:custGeom>
                  <a:avLst/>
                  <a:gdLst>
                    <a:gd name="connsiteX0" fmla="*/ 30145 w 1065125"/>
                    <a:gd name="connsiteY0" fmla="*/ 105508 h 467248"/>
                    <a:gd name="connsiteX1" fmla="*/ 30145 w 1065125"/>
                    <a:gd name="connsiteY1" fmla="*/ 105508 h 467248"/>
                    <a:gd name="connsiteX2" fmla="*/ 5024 w 1065125"/>
                    <a:gd name="connsiteY2" fmla="*/ 175846 h 467248"/>
                    <a:gd name="connsiteX3" fmla="*/ 0 w 1065125"/>
                    <a:gd name="connsiteY3" fmla="*/ 190919 h 467248"/>
                    <a:gd name="connsiteX4" fmla="*/ 5024 w 1065125"/>
                    <a:gd name="connsiteY4" fmla="*/ 226088 h 467248"/>
                    <a:gd name="connsiteX5" fmla="*/ 20096 w 1065125"/>
                    <a:gd name="connsiteY5" fmla="*/ 391886 h 467248"/>
                    <a:gd name="connsiteX6" fmla="*/ 25120 w 1065125"/>
                    <a:gd name="connsiteY6" fmla="*/ 411982 h 467248"/>
                    <a:gd name="connsiteX7" fmla="*/ 50241 w 1065125"/>
                    <a:gd name="connsiteY7" fmla="*/ 432079 h 467248"/>
                    <a:gd name="connsiteX8" fmla="*/ 60290 w 1065125"/>
                    <a:gd name="connsiteY8" fmla="*/ 442127 h 467248"/>
                    <a:gd name="connsiteX9" fmla="*/ 90435 w 1065125"/>
                    <a:gd name="connsiteY9" fmla="*/ 457200 h 467248"/>
                    <a:gd name="connsiteX10" fmla="*/ 105507 w 1065125"/>
                    <a:gd name="connsiteY10" fmla="*/ 457200 h 467248"/>
                    <a:gd name="connsiteX11" fmla="*/ 693336 w 1065125"/>
                    <a:gd name="connsiteY11" fmla="*/ 467248 h 467248"/>
                    <a:gd name="connsiteX12" fmla="*/ 1019907 w 1065125"/>
                    <a:gd name="connsiteY12" fmla="*/ 452176 h 467248"/>
                    <a:gd name="connsiteX13" fmla="*/ 1045028 w 1065125"/>
                    <a:gd name="connsiteY13" fmla="*/ 411982 h 467248"/>
                    <a:gd name="connsiteX14" fmla="*/ 1055076 w 1065125"/>
                    <a:gd name="connsiteY14" fmla="*/ 381837 h 467248"/>
                    <a:gd name="connsiteX15" fmla="*/ 1065125 w 1065125"/>
                    <a:gd name="connsiteY15" fmla="*/ 341644 h 467248"/>
                    <a:gd name="connsiteX16" fmla="*/ 1060101 w 1065125"/>
                    <a:gd name="connsiteY16" fmla="*/ 130628 h 467248"/>
                    <a:gd name="connsiteX17" fmla="*/ 1045028 w 1065125"/>
                    <a:gd name="connsiteY17" fmla="*/ 65314 h 467248"/>
                    <a:gd name="connsiteX18" fmla="*/ 1029956 w 1065125"/>
                    <a:gd name="connsiteY18" fmla="*/ 55266 h 467248"/>
                    <a:gd name="connsiteX19" fmla="*/ 994786 w 1065125"/>
                    <a:gd name="connsiteY19" fmla="*/ 20097 h 467248"/>
                    <a:gd name="connsiteX20" fmla="*/ 949569 w 1065125"/>
                    <a:gd name="connsiteY20" fmla="*/ 0 h 467248"/>
                    <a:gd name="connsiteX21" fmla="*/ 929472 w 1065125"/>
                    <a:gd name="connsiteY21" fmla="*/ 0 h 467248"/>
                    <a:gd name="connsiteX22" fmla="*/ 95459 w 1065125"/>
                    <a:gd name="connsiteY22" fmla="*/ 15072 h 467248"/>
                    <a:gd name="connsiteX23" fmla="*/ 95459 w 1065125"/>
                    <a:gd name="connsiteY23" fmla="*/ 15072 h 467248"/>
                    <a:gd name="connsiteX24" fmla="*/ 60290 w 1065125"/>
                    <a:gd name="connsiteY24" fmla="*/ 45217 h 467248"/>
                    <a:gd name="connsiteX25" fmla="*/ 50241 w 1065125"/>
                    <a:gd name="connsiteY25" fmla="*/ 55266 h 467248"/>
                    <a:gd name="connsiteX26" fmla="*/ 30145 w 1065125"/>
                    <a:gd name="connsiteY26" fmla="*/ 80387 h 467248"/>
                    <a:gd name="connsiteX27" fmla="*/ 30145 w 1065125"/>
                    <a:gd name="connsiteY27" fmla="*/ 105508 h 46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5125" h="467248">
                      <a:moveTo>
                        <a:pt x="30145" y="105508"/>
                      </a:moveTo>
                      <a:lnTo>
                        <a:pt x="30145" y="105508"/>
                      </a:lnTo>
                      <a:cubicBezTo>
                        <a:pt x="21771" y="128954"/>
                        <a:pt x="13310" y="152369"/>
                        <a:pt x="5024" y="175846"/>
                      </a:cubicBezTo>
                      <a:cubicBezTo>
                        <a:pt x="3261" y="180840"/>
                        <a:pt x="0" y="190919"/>
                        <a:pt x="0" y="190919"/>
                      </a:cubicBezTo>
                      <a:cubicBezTo>
                        <a:pt x="1675" y="202642"/>
                        <a:pt x="3952" y="214295"/>
                        <a:pt x="5024" y="226088"/>
                      </a:cubicBezTo>
                      <a:cubicBezTo>
                        <a:pt x="8699" y="266515"/>
                        <a:pt x="10871" y="341145"/>
                        <a:pt x="20096" y="391886"/>
                      </a:cubicBezTo>
                      <a:cubicBezTo>
                        <a:pt x="21331" y="398679"/>
                        <a:pt x="22032" y="405806"/>
                        <a:pt x="25120" y="411982"/>
                      </a:cubicBezTo>
                      <a:cubicBezTo>
                        <a:pt x="29164" y="420070"/>
                        <a:pt x="44324" y="427345"/>
                        <a:pt x="50241" y="432079"/>
                      </a:cubicBezTo>
                      <a:cubicBezTo>
                        <a:pt x="53940" y="435038"/>
                        <a:pt x="56591" y="439168"/>
                        <a:pt x="60290" y="442127"/>
                      </a:cubicBezTo>
                      <a:cubicBezTo>
                        <a:pt x="69429" y="449438"/>
                        <a:pt x="78702" y="455245"/>
                        <a:pt x="90435" y="457200"/>
                      </a:cubicBezTo>
                      <a:cubicBezTo>
                        <a:pt x="95391" y="458026"/>
                        <a:pt x="100483" y="457200"/>
                        <a:pt x="105507" y="457200"/>
                      </a:cubicBezTo>
                      <a:lnTo>
                        <a:pt x="693336" y="467248"/>
                      </a:lnTo>
                      <a:lnTo>
                        <a:pt x="1019907" y="452176"/>
                      </a:lnTo>
                      <a:cubicBezTo>
                        <a:pt x="1028281" y="438778"/>
                        <a:pt x="1037962" y="426114"/>
                        <a:pt x="1045028" y="411982"/>
                      </a:cubicBezTo>
                      <a:cubicBezTo>
                        <a:pt x="1049765" y="402508"/>
                        <a:pt x="1051726" y="391885"/>
                        <a:pt x="1055076" y="381837"/>
                      </a:cubicBezTo>
                      <a:cubicBezTo>
                        <a:pt x="1062804" y="358655"/>
                        <a:pt x="1059060" y="371972"/>
                        <a:pt x="1065125" y="341644"/>
                      </a:cubicBezTo>
                      <a:cubicBezTo>
                        <a:pt x="1063450" y="271305"/>
                        <a:pt x="1062971" y="200928"/>
                        <a:pt x="1060101" y="130628"/>
                      </a:cubicBezTo>
                      <a:cubicBezTo>
                        <a:pt x="1059878" y="125157"/>
                        <a:pt x="1053186" y="70753"/>
                        <a:pt x="1045028" y="65314"/>
                      </a:cubicBezTo>
                      <a:lnTo>
                        <a:pt x="1029956" y="55266"/>
                      </a:lnTo>
                      <a:cubicBezTo>
                        <a:pt x="1021111" y="28736"/>
                        <a:pt x="1029338" y="43132"/>
                        <a:pt x="994786" y="20097"/>
                      </a:cubicBezTo>
                      <a:cubicBezTo>
                        <a:pt x="981124" y="10989"/>
                        <a:pt x="967510" y="0"/>
                        <a:pt x="949569" y="0"/>
                      </a:cubicBezTo>
                      <a:lnTo>
                        <a:pt x="929472" y="0"/>
                      </a:lnTo>
                      <a:lnTo>
                        <a:pt x="95459" y="15072"/>
                      </a:lnTo>
                      <a:lnTo>
                        <a:pt x="95459" y="15072"/>
                      </a:lnTo>
                      <a:cubicBezTo>
                        <a:pt x="83736" y="25120"/>
                        <a:pt x="71830" y="34959"/>
                        <a:pt x="60290" y="45217"/>
                      </a:cubicBezTo>
                      <a:cubicBezTo>
                        <a:pt x="56749" y="48364"/>
                        <a:pt x="53200" y="51567"/>
                        <a:pt x="50241" y="55266"/>
                      </a:cubicBezTo>
                      <a:cubicBezTo>
                        <a:pt x="24884" y="86962"/>
                        <a:pt x="54411" y="56118"/>
                        <a:pt x="30145" y="80387"/>
                      </a:cubicBezTo>
                      <a:lnTo>
                        <a:pt x="30145" y="105508"/>
                      </a:lnTo>
                      <a:close/>
                    </a:path>
                  </a:pathLst>
                </a:custGeom>
                <a:solidFill>
                  <a:srgbClr val="2FAF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b="1" dirty="0">
                      <a:solidFill>
                        <a:schemeClr val="bg1"/>
                      </a:solidFill>
                      <a:latin typeface="Raleway ExtraBold" panose="020B0503030101060003" pitchFamily="34" charset="77"/>
                    </a:rPr>
                    <a:t>19 %</a:t>
                  </a:r>
                </a:p>
              </p:txBody>
            </p:sp>
            <p:sp>
              <p:nvSpPr>
                <p:cNvPr id="20" name="ZoneTexte 7">
                  <a:extLst>
                    <a:ext uri="{FF2B5EF4-FFF2-40B4-BE49-F238E27FC236}">
                      <a16:creationId xmlns:a16="http://schemas.microsoft.com/office/drawing/2014/main" id="{FFECCE13-C00D-4F07-4AAD-B7069AFA8328}"/>
                    </a:ext>
                  </a:extLst>
                </p:cNvPr>
                <p:cNvSpPr txBox="1"/>
                <p:nvPr/>
              </p:nvSpPr>
              <p:spPr>
                <a:xfrm>
                  <a:off x="5372621" y="4257314"/>
                  <a:ext cx="1292072" cy="465769"/>
                </a:xfrm>
                <a:prstGeom prst="rect">
                  <a:avLst/>
                </a:prstGeom>
                <a:noFill/>
              </p:spPr>
              <p:txBody>
                <a:bodyPr wrap="square" rtlCol="0">
                  <a:spAutoFit/>
                </a:bodyPr>
                <a:lstStyle/>
                <a:p>
                  <a:pPr algn="ctr" defTabSz="457200">
                    <a:lnSpc>
                      <a:spcPts val="1460"/>
                    </a:lnSpc>
                    <a:spcBef>
                      <a:spcPts val="600"/>
                    </a:spcBef>
                    <a:spcAft>
                      <a:spcPts val="600"/>
                    </a:spcAft>
                  </a:pPr>
                  <a:r>
                    <a:rPr lang="fr-CA" sz="1200" dirty="0">
                      <a:effectLst/>
                      <a:latin typeface="Raleway" panose="020B0003030101060003" pitchFamily="34" charset="0"/>
                    </a:rPr>
                    <a:t>Famille </a:t>
                  </a:r>
                  <a:br>
                    <a:rPr lang="fr-CA" sz="1200" dirty="0">
                      <a:effectLst/>
                      <a:latin typeface="Raleway" panose="020B0003030101060003" pitchFamily="34" charset="0"/>
                    </a:rPr>
                  </a:br>
                  <a:r>
                    <a:rPr lang="fr-CA" sz="1200" dirty="0">
                      <a:effectLst/>
                      <a:latin typeface="Raleway" panose="020B0003030101060003" pitchFamily="34" charset="0"/>
                    </a:rPr>
                    <a:t>monoparentale</a:t>
                  </a:r>
                  <a:endParaRPr lang="fr-CA" sz="1200" dirty="0">
                    <a:solidFill>
                      <a:prstClr val="black"/>
                    </a:solidFill>
                    <a:latin typeface="Raleway" panose="020B0003030101060003" pitchFamily="34" charset="0"/>
                  </a:endParaRPr>
                </a:p>
              </p:txBody>
            </p:sp>
          </p:grpSp>
          <p:sp>
            <p:nvSpPr>
              <p:cNvPr id="17" name="ZoneTexte 7">
                <a:extLst>
                  <a:ext uri="{FF2B5EF4-FFF2-40B4-BE49-F238E27FC236}">
                    <a16:creationId xmlns:a16="http://schemas.microsoft.com/office/drawing/2014/main" id="{757D3492-07B4-947E-7290-4BFD958AFF47}"/>
                  </a:ext>
                </a:extLst>
              </p:cNvPr>
              <p:cNvSpPr txBox="1"/>
              <p:nvPr/>
            </p:nvSpPr>
            <p:spPr>
              <a:xfrm>
                <a:off x="5747928" y="4827277"/>
                <a:ext cx="1263720" cy="273408"/>
              </a:xfrm>
              <a:prstGeom prst="rect">
                <a:avLst/>
              </a:prstGeom>
              <a:noFill/>
            </p:spPr>
            <p:txBody>
              <a:bodyPr wrap="square" rtlCol="0">
                <a:spAutoFit/>
              </a:bodyPr>
              <a:lstStyle/>
              <a:p>
                <a:pPr algn="ctr" defTabSz="457200">
                  <a:lnSpc>
                    <a:spcPts val="1460"/>
                  </a:lnSpc>
                  <a:spcBef>
                    <a:spcPts val="600"/>
                  </a:spcBef>
                  <a:spcAft>
                    <a:spcPts val="600"/>
                  </a:spcAft>
                </a:pPr>
                <a:r>
                  <a:rPr lang="fr-CA" sz="1200" dirty="0">
                    <a:effectLst/>
                    <a:latin typeface="Raleway" panose="020B0003030101060003" pitchFamily="34" charset="0"/>
                  </a:rPr>
                  <a:t>Famille intacte</a:t>
                </a:r>
                <a:endParaRPr lang="fr-CA" sz="1200" dirty="0">
                  <a:solidFill>
                    <a:prstClr val="black"/>
                  </a:solidFill>
                  <a:latin typeface="Raleway" panose="020B0003030101060003" pitchFamily="34" charset="0"/>
                </a:endParaRPr>
              </a:p>
            </p:txBody>
          </p:sp>
          <p:pic>
            <p:nvPicPr>
              <p:cNvPr id="13" name="Picture 30" descr="A green outline of a family&#10;&#10;Description automatically generated">
                <a:extLst>
                  <a:ext uri="{FF2B5EF4-FFF2-40B4-BE49-F238E27FC236}">
                    <a16:creationId xmlns:a16="http://schemas.microsoft.com/office/drawing/2014/main" id="{53C948E7-E77C-7EE8-302C-B0CDEB9A2D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2459" y="3684166"/>
                <a:ext cx="574659" cy="452544"/>
              </a:xfrm>
              <a:prstGeom prst="rect">
                <a:avLst/>
              </a:prstGeom>
            </p:spPr>
          </p:pic>
          <p:sp>
            <p:nvSpPr>
              <p:cNvPr id="15" name="Freeform 10">
                <a:extLst>
                  <a:ext uri="{FF2B5EF4-FFF2-40B4-BE49-F238E27FC236}">
                    <a16:creationId xmlns:a16="http://schemas.microsoft.com/office/drawing/2014/main" id="{CFD5C604-16F5-577D-E831-8DE26E0D81D0}"/>
                  </a:ext>
                </a:extLst>
              </p:cNvPr>
              <p:cNvSpPr/>
              <p:nvPr/>
            </p:nvSpPr>
            <p:spPr>
              <a:xfrm rot="10800000" flipV="1">
                <a:off x="5983789" y="4461494"/>
                <a:ext cx="792000" cy="360000"/>
              </a:xfrm>
              <a:custGeom>
                <a:avLst/>
                <a:gdLst>
                  <a:gd name="connsiteX0" fmla="*/ 30145 w 1065125"/>
                  <a:gd name="connsiteY0" fmla="*/ 105508 h 467248"/>
                  <a:gd name="connsiteX1" fmla="*/ 30145 w 1065125"/>
                  <a:gd name="connsiteY1" fmla="*/ 105508 h 467248"/>
                  <a:gd name="connsiteX2" fmla="*/ 5024 w 1065125"/>
                  <a:gd name="connsiteY2" fmla="*/ 175846 h 467248"/>
                  <a:gd name="connsiteX3" fmla="*/ 0 w 1065125"/>
                  <a:gd name="connsiteY3" fmla="*/ 190919 h 467248"/>
                  <a:gd name="connsiteX4" fmla="*/ 5024 w 1065125"/>
                  <a:gd name="connsiteY4" fmla="*/ 226088 h 467248"/>
                  <a:gd name="connsiteX5" fmla="*/ 20096 w 1065125"/>
                  <a:gd name="connsiteY5" fmla="*/ 391886 h 467248"/>
                  <a:gd name="connsiteX6" fmla="*/ 25120 w 1065125"/>
                  <a:gd name="connsiteY6" fmla="*/ 411982 h 467248"/>
                  <a:gd name="connsiteX7" fmla="*/ 50241 w 1065125"/>
                  <a:gd name="connsiteY7" fmla="*/ 432079 h 467248"/>
                  <a:gd name="connsiteX8" fmla="*/ 60290 w 1065125"/>
                  <a:gd name="connsiteY8" fmla="*/ 442127 h 467248"/>
                  <a:gd name="connsiteX9" fmla="*/ 90435 w 1065125"/>
                  <a:gd name="connsiteY9" fmla="*/ 457200 h 467248"/>
                  <a:gd name="connsiteX10" fmla="*/ 105507 w 1065125"/>
                  <a:gd name="connsiteY10" fmla="*/ 457200 h 467248"/>
                  <a:gd name="connsiteX11" fmla="*/ 693336 w 1065125"/>
                  <a:gd name="connsiteY11" fmla="*/ 467248 h 467248"/>
                  <a:gd name="connsiteX12" fmla="*/ 1019907 w 1065125"/>
                  <a:gd name="connsiteY12" fmla="*/ 452176 h 467248"/>
                  <a:gd name="connsiteX13" fmla="*/ 1045028 w 1065125"/>
                  <a:gd name="connsiteY13" fmla="*/ 411982 h 467248"/>
                  <a:gd name="connsiteX14" fmla="*/ 1055076 w 1065125"/>
                  <a:gd name="connsiteY14" fmla="*/ 381837 h 467248"/>
                  <a:gd name="connsiteX15" fmla="*/ 1065125 w 1065125"/>
                  <a:gd name="connsiteY15" fmla="*/ 341644 h 467248"/>
                  <a:gd name="connsiteX16" fmla="*/ 1060101 w 1065125"/>
                  <a:gd name="connsiteY16" fmla="*/ 130628 h 467248"/>
                  <a:gd name="connsiteX17" fmla="*/ 1045028 w 1065125"/>
                  <a:gd name="connsiteY17" fmla="*/ 65314 h 467248"/>
                  <a:gd name="connsiteX18" fmla="*/ 1029956 w 1065125"/>
                  <a:gd name="connsiteY18" fmla="*/ 55266 h 467248"/>
                  <a:gd name="connsiteX19" fmla="*/ 994786 w 1065125"/>
                  <a:gd name="connsiteY19" fmla="*/ 20097 h 467248"/>
                  <a:gd name="connsiteX20" fmla="*/ 949569 w 1065125"/>
                  <a:gd name="connsiteY20" fmla="*/ 0 h 467248"/>
                  <a:gd name="connsiteX21" fmla="*/ 929472 w 1065125"/>
                  <a:gd name="connsiteY21" fmla="*/ 0 h 467248"/>
                  <a:gd name="connsiteX22" fmla="*/ 95459 w 1065125"/>
                  <a:gd name="connsiteY22" fmla="*/ 15072 h 467248"/>
                  <a:gd name="connsiteX23" fmla="*/ 95459 w 1065125"/>
                  <a:gd name="connsiteY23" fmla="*/ 15072 h 467248"/>
                  <a:gd name="connsiteX24" fmla="*/ 60290 w 1065125"/>
                  <a:gd name="connsiteY24" fmla="*/ 45217 h 467248"/>
                  <a:gd name="connsiteX25" fmla="*/ 50241 w 1065125"/>
                  <a:gd name="connsiteY25" fmla="*/ 55266 h 467248"/>
                  <a:gd name="connsiteX26" fmla="*/ 30145 w 1065125"/>
                  <a:gd name="connsiteY26" fmla="*/ 80387 h 467248"/>
                  <a:gd name="connsiteX27" fmla="*/ 30145 w 1065125"/>
                  <a:gd name="connsiteY27" fmla="*/ 105508 h 46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5125" h="467248">
                    <a:moveTo>
                      <a:pt x="30145" y="105508"/>
                    </a:moveTo>
                    <a:lnTo>
                      <a:pt x="30145" y="105508"/>
                    </a:lnTo>
                    <a:cubicBezTo>
                      <a:pt x="21771" y="128954"/>
                      <a:pt x="13310" y="152369"/>
                      <a:pt x="5024" y="175846"/>
                    </a:cubicBezTo>
                    <a:cubicBezTo>
                      <a:pt x="3261" y="180840"/>
                      <a:pt x="0" y="190919"/>
                      <a:pt x="0" y="190919"/>
                    </a:cubicBezTo>
                    <a:cubicBezTo>
                      <a:pt x="1675" y="202642"/>
                      <a:pt x="3952" y="214295"/>
                      <a:pt x="5024" y="226088"/>
                    </a:cubicBezTo>
                    <a:cubicBezTo>
                      <a:pt x="8699" y="266515"/>
                      <a:pt x="10871" y="341145"/>
                      <a:pt x="20096" y="391886"/>
                    </a:cubicBezTo>
                    <a:cubicBezTo>
                      <a:pt x="21331" y="398679"/>
                      <a:pt x="22032" y="405806"/>
                      <a:pt x="25120" y="411982"/>
                    </a:cubicBezTo>
                    <a:cubicBezTo>
                      <a:pt x="29164" y="420070"/>
                      <a:pt x="44324" y="427345"/>
                      <a:pt x="50241" y="432079"/>
                    </a:cubicBezTo>
                    <a:cubicBezTo>
                      <a:pt x="53940" y="435038"/>
                      <a:pt x="56591" y="439168"/>
                      <a:pt x="60290" y="442127"/>
                    </a:cubicBezTo>
                    <a:cubicBezTo>
                      <a:pt x="69429" y="449438"/>
                      <a:pt x="78702" y="455245"/>
                      <a:pt x="90435" y="457200"/>
                    </a:cubicBezTo>
                    <a:cubicBezTo>
                      <a:pt x="95391" y="458026"/>
                      <a:pt x="100483" y="457200"/>
                      <a:pt x="105507" y="457200"/>
                    </a:cubicBezTo>
                    <a:lnTo>
                      <a:pt x="693336" y="467248"/>
                    </a:lnTo>
                    <a:lnTo>
                      <a:pt x="1019907" y="452176"/>
                    </a:lnTo>
                    <a:cubicBezTo>
                      <a:pt x="1028281" y="438778"/>
                      <a:pt x="1037962" y="426114"/>
                      <a:pt x="1045028" y="411982"/>
                    </a:cubicBezTo>
                    <a:cubicBezTo>
                      <a:pt x="1049765" y="402508"/>
                      <a:pt x="1051726" y="391885"/>
                      <a:pt x="1055076" y="381837"/>
                    </a:cubicBezTo>
                    <a:cubicBezTo>
                      <a:pt x="1062804" y="358655"/>
                      <a:pt x="1059060" y="371972"/>
                      <a:pt x="1065125" y="341644"/>
                    </a:cubicBezTo>
                    <a:cubicBezTo>
                      <a:pt x="1063450" y="271305"/>
                      <a:pt x="1062971" y="200928"/>
                      <a:pt x="1060101" y="130628"/>
                    </a:cubicBezTo>
                    <a:cubicBezTo>
                      <a:pt x="1059878" y="125157"/>
                      <a:pt x="1053186" y="70753"/>
                      <a:pt x="1045028" y="65314"/>
                    </a:cubicBezTo>
                    <a:lnTo>
                      <a:pt x="1029956" y="55266"/>
                    </a:lnTo>
                    <a:cubicBezTo>
                      <a:pt x="1021111" y="28736"/>
                      <a:pt x="1029338" y="43132"/>
                      <a:pt x="994786" y="20097"/>
                    </a:cubicBezTo>
                    <a:cubicBezTo>
                      <a:pt x="981124" y="10989"/>
                      <a:pt x="967510" y="0"/>
                      <a:pt x="949569" y="0"/>
                    </a:cubicBezTo>
                    <a:lnTo>
                      <a:pt x="929472" y="0"/>
                    </a:lnTo>
                    <a:lnTo>
                      <a:pt x="95459" y="15072"/>
                    </a:lnTo>
                    <a:lnTo>
                      <a:pt x="95459" y="15072"/>
                    </a:lnTo>
                    <a:cubicBezTo>
                      <a:pt x="83736" y="25120"/>
                      <a:pt x="71830" y="34959"/>
                      <a:pt x="60290" y="45217"/>
                    </a:cubicBezTo>
                    <a:cubicBezTo>
                      <a:pt x="56749" y="48364"/>
                      <a:pt x="53200" y="51567"/>
                      <a:pt x="50241" y="55266"/>
                    </a:cubicBezTo>
                    <a:cubicBezTo>
                      <a:pt x="24884" y="86962"/>
                      <a:pt x="54411" y="56118"/>
                      <a:pt x="30145" y="80387"/>
                    </a:cubicBezTo>
                    <a:lnTo>
                      <a:pt x="30145" y="105508"/>
                    </a:lnTo>
                    <a:close/>
                  </a:path>
                </a:pathLst>
              </a:custGeom>
              <a:solidFill>
                <a:srgbClr val="2FAF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b="1" dirty="0">
                    <a:solidFill>
                      <a:schemeClr val="bg1"/>
                    </a:solidFill>
                    <a:latin typeface="Raleway ExtraBold" panose="020B0503030101060003" pitchFamily="34" charset="77"/>
                  </a:rPr>
                  <a:t>15 %</a:t>
                </a:r>
              </a:p>
            </p:txBody>
          </p:sp>
        </p:grpSp>
        <p:grpSp>
          <p:nvGrpSpPr>
            <p:cNvPr id="52" name="Groupe 51">
              <a:extLst>
                <a:ext uri="{FF2B5EF4-FFF2-40B4-BE49-F238E27FC236}">
                  <a16:creationId xmlns:a16="http://schemas.microsoft.com/office/drawing/2014/main" id="{B0313B0A-6012-544C-98DE-0621E58ABE3E}"/>
                </a:ext>
              </a:extLst>
            </p:cNvPr>
            <p:cNvGrpSpPr/>
            <p:nvPr/>
          </p:nvGrpSpPr>
          <p:grpSpPr>
            <a:xfrm>
              <a:off x="7671841" y="2421028"/>
              <a:ext cx="2160418" cy="3228076"/>
              <a:chOff x="7386705" y="2421028"/>
              <a:chExt cx="2160418" cy="3228076"/>
            </a:xfrm>
          </p:grpSpPr>
          <p:sp>
            <p:nvSpPr>
              <p:cNvPr id="31" name="ZoneTexte 7">
                <a:extLst>
                  <a:ext uri="{FF2B5EF4-FFF2-40B4-BE49-F238E27FC236}">
                    <a16:creationId xmlns:a16="http://schemas.microsoft.com/office/drawing/2014/main" id="{54EAB2E4-3F1A-6C8B-1E62-02B8D50304DB}"/>
                  </a:ext>
                </a:extLst>
              </p:cNvPr>
              <p:cNvSpPr txBox="1"/>
              <p:nvPr/>
            </p:nvSpPr>
            <p:spPr>
              <a:xfrm>
                <a:off x="7386705" y="2820273"/>
                <a:ext cx="2160418" cy="658129"/>
              </a:xfrm>
              <a:prstGeom prst="rect">
                <a:avLst/>
              </a:prstGeom>
              <a:noFill/>
            </p:spPr>
            <p:txBody>
              <a:bodyPr wrap="square" rtlCol="0">
                <a:spAutoFit/>
              </a:bodyPr>
              <a:lstStyle/>
              <a:p>
                <a:pPr algn="ctr" defTabSz="457200">
                  <a:lnSpc>
                    <a:spcPts val="1460"/>
                  </a:lnSpc>
                  <a:spcBef>
                    <a:spcPts val="600"/>
                  </a:spcBef>
                  <a:spcAft>
                    <a:spcPts val="600"/>
                  </a:spcAft>
                </a:pPr>
                <a:r>
                  <a:rPr lang="fr-CA" sz="1200" dirty="0">
                    <a:effectLst/>
                    <a:latin typeface="Raleway" panose="020B0003030101060003" pitchFamily="34" charset="0"/>
                  </a:rPr>
                  <a:t>Au moins un trouble du développement ou </a:t>
                </a:r>
                <a:br>
                  <a:rPr lang="fr-CA" sz="1200" dirty="0">
                    <a:effectLst/>
                    <a:latin typeface="Raleway" panose="020B0003030101060003" pitchFamily="34" charset="0"/>
                  </a:rPr>
                </a:br>
                <a:r>
                  <a:rPr lang="fr-CA" sz="1200" dirty="0">
                    <a:effectLst/>
                    <a:latin typeface="Raleway" panose="020B0003030101060003" pitchFamily="34" charset="0"/>
                  </a:rPr>
                  <a:t>problème de santé détecté</a:t>
                </a:r>
                <a:endParaRPr lang="fr-CA" sz="1200" dirty="0">
                  <a:solidFill>
                    <a:prstClr val="black"/>
                  </a:solidFill>
                  <a:latin typeface="Raleway" panose="020B0003030101060003" pitchFamily="34" charset="0"/>
                </a:endParaRPr>
              </a:p>
            </p:txBody>
          </p:sp>
          <p:sp>
            <p:nvSpPr>
              <p:cNvPr id="29" name="ZoneTexte 7">
                <a:extLst>
                  <a:ext uri="{FF2B5EF4-FFF2-40B4-BE49-F238E27FC236}">
                    <a16:creationId xmlns:a16="http://schemas.microsoft.com/office/drawing/2014/main" id="{7D8A0FD3-E34B-A28E-BE08-0AF6FBABBCF4}"/>
                  </a:ext>
                </a:extLst>
              </p:cNvPr>
              <p:cNvSpPr txBox="1"/>
              <p:nvPr/>
            </p:nvSpPr>
            <p:spPr>
              <a:xfrm>
                <a:off x="7515487" y="4798615"/>
                <a:ext cx="1761729" cy="850489"/>
              </a:xfrm>
              <a:prstGeom prst="rect">
                <a:avLst/>
              </a:prstGeom>
              <a:noFill/>
            </p:spPr>
            <p:txBody>
              <a:bodyPr wrap="square" rtlCol="0">
                <a:spAutoFit/>
              </a:bodyPr>
              <a:lstStyle/>
              <a:p>
                <a:pPr algn="ctr" defTabSz="457200">
                  <a:lnSpc>
                    <a:spcPts val="1460"/>
                  </a:lnSpc>
                  <a:spcBef>
                    <a:spcPts val="600"/>
                  </a:spcBef>
                  <a:spcAft>
                    <a:spcPts val="600"/>
                  </a:spcAft>
                </a:pPr>
                <a:r>
                  <a:rPr lang="fr-CA" b="1" dirty="0">
                    <a:solidFill>
                      <a:schemeClr val="bg1"/>
                    </a:solidFill>
                    <a:latin typeface="Raleway ExtraBold" panose="020B0503030101060003" pitchFamily="34" charset="77"/>
                  </a:rPr>
                  <a:t>1</a:t>
                </a:r>
                <a:r>
                  <a:rPr lang="fr-CA" sz="1200" dirty="0">
                    <a:effectLst/>
                    <a:latin typeface="Raleway" panose="020B0003030101060003" pitchFamily="34" charset="0"/>
                  </a:rPr>
                  <a:t>Pas de trouble </a:t>
                </a:r>
                <a:br>
                  <a:rPr lang="fr-CA" sz="1200" dirty="0">
                    <a:effectLst/>
                    <a:latin typeface="Raleway" panose="020B0003030101060003" pitchFamily="34" charset="0"/>
                  </a:rPr>
                </a:br>
                <a:r>
                  <a:rPr lang="fr-CA" sz="1200" dirty="0">
                    <a:effectLst/>
                    <a:latin typeface="Raleway" panose="020B0003030101060003" pitchFamily="34" charset="0"/>
                  </a:rPr>
                  <a:t>du développement </a:t>
                </a:r>
                <a:br>
                  <a:rPr lang="fr-CA" sz="1200" dirty="0">
                    <a:effectLst/>
                    <a:latin typeface="Raleway" panose="020B0003030101060003" pitchFamily="34" charset="0"/>
                  </a:rPr>
                </a:br>
                <a:r>
                  <a:rPr lang="fr-CA" sz="1200" dirty="0">
                    <a:effectLst/>
                    <a:latin typeface="Raleway" panose="020B0003030101060003" pitchFamily="34" charset="0"/>
                  </a:rPr>
                  <a:t>ou problème de </a:t>
                </a:r>
                <a:br>
                  <a:rPr lang="fr-CA" sz="1200" dirty="0">
                    <a:effectLst/>
                    <a:latin typeface="Raleway" panose="020B0003030101060003" pitchFamily="34" charset="0"/>
                  </a:rPr>
                </a:br>
                <a:r>
                  <a:rPr lang="fr-CA" sz="1200" dirty="0">
                    <a:effectLst/>
                    <a:latin typeface="Raleway" panose="020B0003030101060003" pitchFamily="34" charset="0"/>
                  </a:rPr>
                  <a:t>santé détecté</a:t>
                </a:r>
                <a:endParaRPr lang="fr-CA" sz="1200" dirty="0">
                  <a:solidFill>
                    <a:prstClr val="black"/>
                  </a:solidFill>
                  <a:latin typeface="Raleway" panose="020B0003030101060003" pitchFamily="34" charset="0"/>
                </a:endParaRPr>
              </a:p>
            </p:txBody>
          </p:sp>
          <p:pic>
            <p:nvPicPr>
              <p:cNvPr id="27" name="Picture 36">
                <a:extLst>
                  <a:ext uri="{FF2B5EF4-FFF2-40B4-BE49-F238E27FC236}">
                    <a16:creationId xmlns:a16="http://schemas.microsoft.com/office/drawing/2014/main" id="{554E5FA2-369B-8E4B-A7D9-1166B7436F8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108352" y="3586167"/>
                <a:ext cx="576000" cy="500211"/>
              </a:xfrm>
              <a:prstGeom prst="rect">
                <a:avLst/>
              </a:prstGeom>
            </p:spPr>
          </p:pic>
          <p:sp>
            <p:nvSpPr>
              <p:cNvPr id="8" name="Freeform 10">
                <a:extLst>
                  <a:ext uri="{FF2B5EF4-FFF2-40B4-BE49-F238E27FC236}">
                    <a16:creationId xmlns:a16="http://schemas.microsoft.com/office/drawing/2014/main" id="{8480FCDE-EC0B-3B05-6131-753B43E3E37C}"/>
                  </a:ext>
                </a:extLst>
              </p:cNvPr>
              <p:cNvSpPr/>
              <p:nvPr/>
            </p:nvSpPr>
            <p:spPr>
              <a:xfrm rot="10800000" flipV="1">
                <a:off x="8000352" y="2421028"/>
                <a:ext cx="792000" cy="360000"/>
              </a:xfrm>
              <a:custGeom>
                <a:avLst/>
                <a:gdLst>
                  <a:gd name="connsiteX0" fmla="*/ 30145 w 1065125"/>
                  <a:gd name="connsiteY0" fmla="*/ 105508 h 467248"/>
                  <a:gd name="connsiteX1" fmla="*/ 30145 w 1065125"/>
                  <a:gd name="connsiteY1" fmla="*/ 105508 h 467248"/>
                  <a:gd name="connsiteX2" fmla="*/ 5024 w 1065125"/>
                  <a:gd name="connsiteY2" fmla="*/ 175846 h 467248"/>
                  <a:gd name="connsiteX3" fmla="*/ 0 w 1065125"/>
                  <a:gd name="connsiteY3" fmla="*/ 190919 h 467248"/>
                  <a:gd name="connsiteX4" fmla="*/ 5024 w 1065125"/>
                  <a:gd name="connsiteY4" fmla="*/ 226088 h 467248"/>
                  <a:gd name="connsiteX5" fmla="*/ 20096 w 1065125"/>
                  <a:gd name="connsiteY5" fmla="*/ 391886 h 467248"/>
                  <a:gd name="connsiteX6" fmla="*/ 25120 w 1065125"/>
                  <a:gd name="connsiteY6" fmla="*/ 411982 h 467248"/>
                  <a:gd name="connsiteX7" fmla="*/ 50241 w 1065125"/>
                  <a:gd name="connsiteY7" fmla="*/ 432079 h 467248"/>
                  <a:gd name="connsiteX8" fmla="*/ 60290 w 1065125"/>
                  <a:gd name="connsiteY8" fmla="*/ 442127 h 467248"/>
                  <a:gd name="connsiteX9" fmla="*/ 90435 w 1065125"/>
                  <a:gd name="connsiteY9" fmla="*/ 457200 h 467248"/>
                  <a:gd name="connsiteX10" fmla="*/ 105507 w 1065125"/>
                  <a:gd name="connsiteY10" fmla="*/ 457200 h 467248"/>
                  <a:gd name="connsiteX11" fmla="*/ 693336 w 1065125"/>
                  <a:gd name="connsiteY11" fmla="*/ 467248 h 467248"/>
                  <a:gd name="connsiteX12" fmla="*/ 1019907 w 1065125"/>
                  <a:gd name="connsiteY12" fmla="*/ 452176 h 467248"/>
                  <a:gd name="connsiteX13" fmla="*/ 1045028 w 1065125"/>
                  <a:gd name="connsiteY13" fmla="*/ 411982 h 467248"/>
                  <a:gd name="connsiteX14" fmla="*/ 1055076 w 1065125"/>
                  <a:gd name="connsiteY14" fmla="*/ 381837 h 467248"/>
                  <a:gd name="connsiteX15" fmla="*/ 1065125 w 1065125"/>
                  <a:gd name="connsiteY15" fmla="*/ 341644 h 467248"/>
                  <a:gd name="connsiteX16" fmla="*/ 1060101 w 1065125"/>
                  <a:gd name="connsiteY16" fmla="*/ 130628 h 467248"/>
                  <a:gd name="connsiteX17" fmla="*/ 1045028 w 1065125"/>
                  <a:gd name="connsiteY17" fmla="*/ 65314 h 467248"/>
                  <a:gd name="connsiteX18" fmla="*/ 1029956 w 1065125"/>
                  <a:gd name="connsiteY18" fmla="*/ 55266 h 467248"/>
                  <a:gd name="connsiteX19" fmla="*/ 994786 w 1065125"/>
                  <a:gd name="connsiteY19" fmla="*/ 20097 h 467248"/>
                  <a:gd name="connsiteX20" fmla="*/ 949569 w 1065125"/>
                  <a:gd name="connsiteY20" fmla="*/ 0 h 467248"/>
                  <a:gd name="connsiteX21" fmla="*/ 929472 w 1065125"/>
                  <a:gd name="connsiteY21" fmla="*/ 0 h 467248"/>
                  <a:gd name="connsiteX22" fmla="*/ 95459 w 1065125"/>
                  <a:gd name="connsiteY22" fmla="*/ 15072 h 467248"/>
                  <a:gd name="connsiteX23" fmla="*/ 95459 w 1065125"/>
                  <a:gd name="connsiteY23" fmla="*/ 15072 h 467248"/>
                  <a:gd name="connsiteX24" fmla="*/ 60290 w 1065125"/>
                  <a:gd name="connsiteY24" fmla="*/ 45217 h 467248"/>
                  <a:gd name="connsiteX25" fmla="*/ 50241 w 1065125"/>
                  <a:gd name="connsiteY25" fmla="*/ 55266 h 467248"/>
                  <a:gd name="connsiteX26" fmla="*/ 30145 w 1065125"/>
                  <a:gd name="connsiteY26" fmla="*/ 80387 h 467248"/>
                  <a:gd name="connsiteX27" fmla="*/ 30145 w 1065125"/>
                  <a:gd name="connsiteY27" fmla="*/ 105508 h 46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5125" h="467248">
                    <a:moveTo>
                      <a:pt x="30145" y="105508"/>
                    </a:moveTo>
                    <a:lnTo>
                      <a:pt x="30145" y="105508"/>
                    </a:lnTo>
                    <a:cubicBezTo>
                      <a:pt x="21771" y="128954"/>
                      <a:pt x="13310" y="152369"/>
                      <a:pt x="5024" y="175846"/>
                    </a:cubicBezTo>
                    <a:cubicBezTo>
                      <a:pt x="3261" y="180840"/>
                      <a:pt x="0" y="190919"/>
                      <a:pt x="0" y="190919"/>
                    </a:cubicBezTo>
                    <a:cubicBezTo>
                      <a:pt x="1675" y="202642"/>
                      <a:pt x="3952" y="214295"/>
                      <a:pt x="5024" y="226088"/>
                    </a:cubicBezTo>
                    <a:cubicBezTo>
                      <a:pt x="8699" y="266515"/>
                      <a:pt x="10871" y="341145"/>
                      <a:pt x="20096" y="391886"/>
                    </a:cubicBezTo>
                    <a:cubicBezTo>
                      <a:pt x="21331" y="398679"/>
                      <a:pt x="22032" y="405806"/>
                      <a:pt x="25120" y="411982"/>
                    </a:cubicBezTo>
                    <a:cubicBezTo>
                      <a:pt x="29164" y="420070"/>
                      <a:pt x="44324" y="427345"/>
                      <a:pt x="50241" y="432079"/>
                    </a:cubicBezTo>
                    <a:cubicBezTo>
                      <a:pt x="53940" y="435038"/>
                      <a:pt x="56591" y="439168"/>
                      <a:pt x="60290" y="442127"/>
                    </a:cubicBezTo>
                    <a:cubicBezTo>
                      <a:pt x="69429" y="449438"/>
                      <a:pt x="78702" y="455245"/>
                      <a:pt x="90435" y="457200"/>
                    </a:cubicBezTo>
                    <a:cubicBezTo>
                      <a:pt x="95391" y="458026"/>
                      <a:pt x="100483" y="457200"/>
                      <a:pt x="105507" y="457200"/>
                    </a:cubicBezTo>
                    <a:lnTo>
                      <a:pt x="693336" y="467248"/>
                    </a:lnTo>
                    <a:lnTo>
                      <a:pt x="1019907" y="452176"/>
                    </a:lnTo>
                    <a:cubicBezTo>
                      <a:pt x="1028281" y="438778"/>
                      <a:pt x="1037962" y="426114"/>
                      <a:pt x="1045028" y="411982"/>
                    </a:cubicBezTo>
                    <a:cubicBezTo>
                      <a:pt x="1049765" y="402508"/>
                      <a:pt x="1051726" y="391885"/>
                      <a:pt x="1055076" y="381837"/>
                    </a:cubicBezTo>
                    <a:cubicBezTo>
                      <a:pt x="1062804" y="358655"/>
                      <a:pt x="1059060" y="371972"/>
                      <a:pt x="1065125" y="341644"/>
                    </a:cubicBezTo>
                    <a:cubicBezTo>
                      <a:pt x="1063450" y="271305"/>
                      <a:pt x="1062971" y="200928"/>
                      <a:pt x="1060101" y="130628"/>
                    </a:cubicBezTo>
                    <a:cubicBezTo>
                      <a:pt x="1059878" y="125157"/>
                      <a:pt x="1053186" y="70753"/>
                      <a:pt x="1045028" y="65314"/>
                    </a:cubicBezTo>
                    <a:lnTo>
                      <a:pt x="1029956" y="55266"/>
                    </a:lnTo>
                    <a:cubicBezTo>
                      <a:pt x="1021111" y="28736"/>
                      <a:pt x="1029338" y="43132"/>
                      <a:pt x="994786" y="20097"/>
                    </a:cubicBezTo>
                    <a:cubicBezTo>
                      <a:pt x="981124" y="10989"/>
                      <a:pt x="967510" y="0"/>
                      <a:pt x="949569" y="0"/>
                    </a:cubicBezTo>
                    <a:lnTo>
                      <a:pt x="929472" y="0"/>
                    </a:lnTo>
                    <a:lnTo>
                      <a:pt x="95459" y="15072"/>
                    </a:lnTo>
                    <a:lnTo>
                      <a:pt x="95459" y="15072"/>
                    </a:lnTo>
                    <a:cubicBezTo>
                      <a:pt x="83736" y="25120"/>
                      <a:pt x="71830" y="34959"/>
                      <a:pt x="60290" y="45217"/>
                    </a:cubicBezTo>
                    <a:cubicBezTo>
                      <a:pt x="56749" y="48364"/>
                      <a:pt x="53200" y="51567"/>
                      <a:pt x="50241" y="55266"/>
                    </a:cubicBezTo>
                    <a:cubicBezTo>
                      <a:pt x="24884" y="86962"/>
                      <a:pt x="54411" y="56118"/>
                      <a:pt x="30145" y="80387"/>
                    </a:cubicBezTo>
                    <a:lnTo>
                      <a:pt x="30145" y="105508"/>
                    </a:lnTo>
                    <a:close/>
                  </a:path>
                </a:pathLst>
              </a:custGeom>
              <a:solidFill>
                <a:srgbClr val="2FAF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b="1" dirty="0">
                    <a:solidFill>
                      <a:schemeClr val="bg1"/>
                    </a:solidFill>
                    <a:latin typeface="Raleway ExtraBold" panose="020B0503030101060003" pitchFamily="34" charset="77"/>
                  </a:rPr>
                  <a:t>19 %</a:t>
                </a:r>
              </a:p>
            </p:txBody>
          </p:sp>
          <p:sp>
            <p:nvSpPr>
              <p:cNvPr id="18" name="Freeform 10">
                <a:extLst>
                  <a:ext uri="{FF2B5EF4-FFF2-40B4-BE49-F238E27FC236}">
                    <a16:creationId xmlns:a16="http://schemas.microsoft.com/office/drawing/2014/main" id="{BC0DB8D2-FE33-FC83-FCAD-222A8AED4235}"/>
                  </a:ext>
                </a:extLst>
              </p:cNvPr>
              <p:cNvSpPr/>
              <p:nvPr/>
            </p:nvSpPr>
            <p:spPr>
              <a:xfrm rot="10800000" flipV="1">
                <a:off x="8000352" y="4449809"/>
                <a:ext cx="792000" cy="360000"/>
              </a:xfrm>
              <a:custGeom>
                <a:avLst/>
                <a:gdLst>
                  <a:gd name="connsiteX0" fmla="*/ 30145 w 1065125"/>
                  <a:gd name="connsiteY0" fmla="*/ 105508 h 467248"/>
                  <a:gd name="connsiteX1" fmla="*/ 30145 w 1065125"/>
                  <a:gd name="connsiteY1" fmla="*/ 105508 h 467248"/>
                  <a:gd name="connsiteX2" fmla="*/ 5024 w 1065125"/>
                  <a:gd name="connsiteY2" fmla="*/ 175846 h 467248"/>
                  <a:gd name="connsiteX3" fmla="*/ 0 w 1065125"/>
                  <a:gd name="connsiteY3" fmla="*/ 190919 h 467248"/>
                  <a:gd name="connsiteX4" fmla="*/ 5024 w 1065125"/>
                  <a:gd name="connsiteY4" fmla="*/ 226088 h 467248"/>
                  <a:gd name="connsiteX5" fmla="*/ 20096 w 1065125"/>
                  <a:gd name="connsiteY5" fmla="*/ 391886 h 467248"/>
                  <a:gd name="connsiteX6" fmla="*/ 25120 w 1065125"/>
                  <a:gd name="connsiteY6" fmla="*/ 411982 h 467248"/>
                  <a:gd name="connsiteX7" fmla="*/ 50241 w 1065125"/>
                  <a:gd name="connsiteY7" fmla="*/ 432079 h 467248"/>
                  <a:gd name="connsiteX8" fmla="*/ 60290 w 1065125"/>
                  <a:gd name="connsiteY8" fmla="*/ 442127 h 467248"/>
                  <a:gd name="connsiteX9" fmla="*/ 90435 w 1065125"/>
                  <a:gd name="connsiteY9" fmla="*/ 457200 h 467248"/>
                  <a:gd name="connsiteX10" fmla="*/ 105507 w 1065125"/>
                  <a:gd name="connsiteY10" fmla="*/ 457200 h 467248"/>
                  <a:gd name="connsiteX11" fmla="*/ 693336 w 1065125"/>
                  <a:gd name="connsiteY11" fmla="*/ 467248 h 467248"/>
                  <a:gd name="connsiteX12" fmla="*/ 1019907 w 1065125"/>
                  <a:gd name="connsiteY12" fmla="*/ 452176 h 467248"/>
                  <a:gd name="connsiteX13" fmla="*/ 1045028 w 1065125"/>
                  <a:gd name="connsiteY13" fmla="*/ 411982 h 467248"/>
                  <a:gd name="connsiteX14" fmla="*/ 1055076 w 1065125"/>
                  <a:gd name="connsiteY14" fmla="*/ 381837 h 467248"/>
                  <a:gd name="connsiteX15" fmla="*/ 1065125 w 1065125"/>
                  <a:gd name="connsiteY15" fmla="*/ 341644 h 467248"/>
                  <a:gd name="connsiteX16" fmla="*/ 1060101 w 1065125"/>
                  <a:gd name="connsiteY16" fmla="*/ 130628 h 467248"/>
                  <a:gd name="connsiteX17" fmla="*/ 1045028 w 1065125"/>
                  <a:gd name="connsiteY17" fmla="*/ 65314 h 467248"/>
                  <a:gd name="connsiteX18" fmla="*/ 1029956 w 1065125"/>
                  <a:gd name="connsiteY18" fmla="*/ 55266 h 467248"/>
                  <a:gd name="connsiteX19" fmla="*/ 994786 w 1065125"/>
                  <a:gd name="connsiteY19" fmla="*/ 20097 h 467248"/>
                  <a:gd name="connsiteX20" fmla="*/ 949569 w 1065125"/>
                  <a:gd name="connsiteY20" fmla="*/ 0 h 467248"/>
                  <a:gd name="connsiteX21" fmla="*/ 929472 w 1065125"/>
                  <a:gd name="connsiteY21" fmla="*/ 0 h 467248"/>
                  <a:gd name="connsiteX22" fmla="*/ 95459 w 1065125"/>
                  <a:gd name="connsiteY22" fmla="*/ 15072 h 467248"/>
                  <a:gd name="connsiteX23" fmla="*/ 95459 w 1065125"/>
                  <a:gd name="connsiteY23" fmla="*/ 15072 h 467248"/>
                  <a:gd name="connsiteX24" fmla="*/ 60290 w 1065125"/>
                  <a:gd name="connsiteY24" fmla="*/ 45217 h 467248"/>
                  <a:gd name="connsiteX25" fmla="*/ 50241 w 1065125"/>
                  <a:gd name="connsiteY25" fmla="*/ 55266 h 467248"/>
                  <a:gd name="connsiteX26" fmla="*/ 30145 w 1065125"/>
                  <a:gd name="connsiteY26" fmla="*/ 80387 h 467248"/>
                  <a:gd name="connsiteX27" fmla="*/ 30145 w 1065125"/>
                  <a:gd name="connsiteY27" fmla="*/ 105508 h 46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5125" h="467248">
                    <a:moveTo>
                      <a:pt x="30145" y="105508"/>
                    </a:moveTo>
                    <a:lnTo>
                      <a:pt x="30145" y="105508"/>
                    </a:lnTo>
                    <a:cubicBezTo>
                      <a:pt x="21771" y="128954"/>
                      <a:pt x="13310" y="152369"/>
                      <a:pt x="5024" y="175846"/>
                    </a:cubicBezTo>
                    <a:cubicBezTo>
                      <a:pt x="3261" y="180840"/>
                      <a:pt x="0" y="190919"/>
                      <a:pt x="0" y="190919"/>
                    </a:cubicBezTo>
                    <a:cubicBezTo>
                      <a:pt x="1675" y="202642"/>
                      <a:pt x="3952" y="214295"/>
                      <a:pt x="5024" y="226088"/>
                    </a:cubicBezTo>
                    <a:cubicBezTo>
                      <a:pt x="8699" y="266515"/>
                      <a:pt x="10871" y="341145"/>
                      <a:pt x="20096" y="391886"/>
                    </a:cubicBezTo>
                    <a:cubicBezTo>
                      <a:pt x="21331" y="398679"/>
                      <a:pt x="22032" y="405806"/>
                      <a:pt x="25120" y="411982"/>
                    </a:cubicBezTo>
                    <a:cubicBezTo>
                      <a:pt x="29164" y="420070"/>
                      <a:pt x="44324" y="427345"/>
                      <a:pt x="50241" y="432079"/>
                    </a:cubicBezTo>
                    <a:cubicBezTo>
                      <a:pt x="53940" y="435038"/>
                      <a:pt x="56591" y="439168"/>
                      <a:pt x="60290" y="442127"/>
                    </a:cubicBezTo>
                    <a:cubicBezTo>
                      <a:pt x="69429" y="449438"/>
                      <a:pt x="78702" y="455245"/>
                      <a:pt x="90435" y="457200"/>
                    </a:cubicBezTo>
                    <a:cubicBezTo>
                      <a:pt x="95391" y="458026"/>
                      <a:pt x="100483" y="457200"/>
                      <a:pt x="105507" y="457200"/>
                    </a:cubicBezTo>
                    <a:lnTo>
                      <a:pt x="693336" y="467248"/>
                    </a:lnTo>
                    <a:lnTo>
                      <a:pt x="1019907" y="452176"/>
                    </a:lnTo>
                    <a:cubicBezTo>
                      <a:pt x="1028281" y="438778"/>
                      <a:pt x="1037962" y="426114"/>
                      <a:pt x="1045028" y="411982"/>
                    </a:cubicBezTo>
                    <a:cubicBezTo>
                      <a:pt x="1049765" y="402508"/>
                      <a:pt x="1051726" y="391885"/>
                      <a:pt x="1055076" y="381837"/>
                    </a:cubicBezTo>
                    <a:cubicBezTo>
                      <a:pt x="1062804" y="358655"/>
                      <a:pt x="1059060" y="371972"/>
                      <a:pt x="1065125" y="341644"/>
                    </a:cubicBezTo>
                    <a:cubicBezTo>
                      <a:pt x="1063450" y="271305"/>
                      <a:pt x="1062971" y="200928"/>
                      <a:pt x="1060101" y="130628"/>
                    </a:cubicBezTo>
                    <a:cubicBezTo>
                      <a:pt x="1059878" y="125157"/>
                      <a:pt x="1053186" y="70753"/>
                      <a:pt x="1045028" y="65314"/>
                    </a:cubicBezTo>
                    <a:lnTo>
                      <a:pt x="1029956" y="55266"/>
                    </a:lnTo>
                    <a:cubicBezTo>
                      <a:pt x="1021111" y="28736"/>
                      <a:pt x="1029338" y="43132"/>
                      <a:pt x="994786" y="20097"/>
                    </a:cubicBezTo>
                    <a:cubicBezTo>
                      <a:pt x="981124" y="10989"/>
                      <a:pt x="967510" y="0"/>
                      <a:pt x="949569" y="0"/>
                    </a:cubicBezTo>
                    <a:lnTo>
                      <a:pt x="929472" y="0"/>
                    </a:lnTo>
                    <a:lnTo>
                      <a:pt x="95459" y="15072"/>
                    </a:lnTo>
                    <a:lnTo>
                      <a:pt x="95459" y="15072"/>
                    </a:lnTo>
                    <a:cubicBezTo>
                      <a:pt x="83736" y="25120"/>
                      <a:pt x="71830" y="34959"/>
                      <a:pt x="60290" y="45217"/>
                    </a:cubicBezTo>
                    <a:cubicBezTo>
                      <a:pt x="56749" y="48364"/>
                      <a:pt x="53200" y="51567"/>
                      <a:pt x="50241" y="55266"/>
                    </a:cubicBezTo>
                    <a:cubicBezTo>
                      <a:pt x="24884" y="86962"/>
                      <a:pt x="54411" y="56118"/>
                      <a:pt x="30145" y="80387"/>
                    </a:cubicBezTo>
                    <a:lnTo>
                      <a:pt x="30145" y="105508"/>
                    </a:lnTo>
                    <a:close/>
                  </a:path>
                </a:pathLst>
              </a:custGeom>
              <a:solidFill>
                <a:srgbClr val="2FAF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b="1" dirty="0">
                    <a:solidFill>
                      <a:schemeClr val="bg1"/>
                    </a:solidFill>
                    <a:latin typeface="Raleway ExtraBold" panose="020B0503030101060003" pitchFamily="34" charset="77"/>
                  </a:rPr>
                  <a:t>15 %</a:t>
                </a:r>
              </a:p>
            </p:txBody>
          </p:sp>
        </p:grpSp>
        <p:grpSp>
          <p:nvGrpSpPr>
            <p:cNvPr id="51" name="Groupe 50">
              <a:extLst>
                <a:ext uri="{FF2B5EF4-FFF2-40B4-BE49-F238E27FC236}">
                  <a16:creationId xmlns:a16="http://schemas.microsoft.com/office/drawing/2014/main" id="{AA2E5890-DCBC-35BC-E178-ABF749FE3C82}"/>
                </a:ext>
              </a:extLst>
            </p:cNvPr>
            <p:cNvGrpSpPr/>
            <p:nvPr/>
          </p:nvGrpSpPr>
          <p:grpSpPr>
            <a:xfrm>
              <a:off x="9827791" y="2387537"/>
              <a:ext cx="1325526" cy="3261567"/>
              <a:chOff x="9827791" y="2387537"/>
              <a:chExt cx="1325526" cy="3261567"/>
            </a:xfrm>
          </p:grpSpPr>
          <p:sp>
            <p:nvSpPr>
              <p:cNvPr id="39" name="ZoneTexte 7">
                <a:extLst>
                  <a:ext uri="{FF2B5EF4-FFF2-40B4-BE49-F238E27FC236}">
                    <a16:creationId xmlns:a16="http://schemas.microsoft.com/office/drawing/2014/main" id="{D0892A18-964D-1DE4-D7D9-BC55ABE7F1F5}"/>
                  </a:ext>
                </a:extLst>
              </p:cNvPr>
              <p:cNvSpPr txBox="1"/>
              <p:nvPr/>
            </p:nvSpPr>
            <p:spPr>
              <a:xfrm>
                <a:off x="9856145" y="2463565"/>
                <a:ext cx="1268819" cy="1350626"/>
              </a:xfrm>
              <a:prstGeom prst="rect">
                <a:avLst/>
              </a:prstGeom>
              <a:noFill/>
            </p:spPr>
            <p:txBody>
              <a:bodyPr wrap="square" rtlCol="0">
                <a:spAutoFit/>
              </a:bodyPr>
              <a:lstStyle/>
              <a:p>
                <a:pPr algn="ctr" defTabSz="457200">
                  <a:lnSpc>
                    <a:spcPts val="1460"/>
                  </a:lnSpc>
                  <a:spcBef>
                    <a:spcPts val="600"/>
                  </a:spcBef>
                  <a:spcAft>
                    <a:spcPts val="600"/>
                  </a:spcAft>
                </a:pPr>
                <a:r>
                  <a:rPr lang="fr-CA" b="1" dirty="0">
                    <a:solidFill>
                      <a:schemeClr val="bg1"/>
                    </a:solidFill>
                    <a:latin typeface="Raleway ExtraBold" panose="020B0503030101060003" pitchFamily="34" charset="77"/>
                  </a:rPr>
                  <a:t>24 %</a:t>
                </a:r>
              </a:p>
              <a:p>
                <a:pPr algn="ctr" defTabSz="457200">
                  <a:lnSpc>
                    <a:spcPts val="1460"/>
                  </a:lnSpc>
                  <a:spcBef>
                    <a:spcPts val="600"/>
                  </a:spcBef>
                  <a:spcAft>
                    <a:spcPts val="600"/>
                  </a:spcAft>
                </a:pPr>
                <a:r>
                  <a:rPr lang="fr-CA" sz="1200" dirty="0">
                    <a:effectLst/>
                    <a:latin typeface="Raleway" panose="020B0003030101060003" pitchFamily="34" charset="0"/>
                  </a:rPr>
                  <a:t>Nés </a:t>
                </a:r>
                <a:br>
                  <a:rPr lang="fr-CA" sz="1200" dirty="0">
                    <a:effectLst/>
                    <a:latin typeface="Raleway" panose="020B0003030101060003" pitchFamily="34" charset="0"/>
                  </a:rPr>
                </a:br>
                <a:r>
                  <a:rPr lang="fr-CA" sz="1200" dirty="0">
                    <a:effectLst/>
                    <a:latin typeface="Raleway" panose="020B0003030101060003" pitchFamily="34" charset="0"/>
                  </a:rPr>
                  <a:t>à l’extérieur </a:t>
                </a:r>
                <a:br>
                  <a:rPr lang="fr-CA" sz="1200" dirty="0">
                    <a:effectLst/>
                    <a:latin typeface="Raleway" panose="020B0003030101060003" pitchFamily="34" charset="0"/>
                  </a:rPr>
                </a:br>
                <a:r>
                  <a:rPr lang="fr-CA" sz="1200" dirty="0">
                    <a:effectLst/>
                    <a:latin typeface="Raleway" panose="020B0003030101060003" pitchFamily="34" charset="0"/>
                  </a:rPr>
                  <a:t>du Canada</a:t>
                </a:r>
              </a:p>
              <a:p>
                <a:pPr algn="ctr" defTabSz="457200">
                  <a:lnSpc>
                    <a:spcPts val="1460"/>
                  </a:lnSpc>
                  <a:spcBef>
                    <a:spcPts val="600"/>
                  </a:spcBef>
                  <a:spcAft>
                    <a:spcPts val="600"/>
                  </a:spcAft>
                </a:pPr>
                <a:endParaRPr lang="fr-CA" sz="1200" dirty="0">
                  <a:solidFill>
                    <a:prstClr val="black"/>
                  </a:solidFill>
                  <a:latin typeface="Raleway" panose="020B0003030101060003" pitchFamily="34" charset="0"/>
                </a:endParaRPr>
              </a:p>
            </p:txBody>
          </p:sp>
          <p:sp>
            <p:nvSpPr>
              <p:cNvPr id="37" name="ZoneTexte 7">
                <a:extLst>
                  <a:ext uri="{FF2B5EF4-FFF2-40B4-BE49-F238E27FC236}">
                    <a16:creationId xmlns:a16="http://schemas.microsoft.com/office/drawing/2014/main" id="{4D37D183-3649-A81D-9643-3961A6D85B5E}"/>
                  </a:ext>
                </a:extLst>
              </p:cNvPr>
              <p:cNvSpPr txBox="1"/>
              <p:nvPr/>
            </p:nvSpPr>
            <p:spPr>
              <a:xfrm>
                <a:off x="9827791" y="4490838"/>
                <a:ext cx="1325526" cy="1158266"/>
              </a:xfrm>
              <a:prstGeom prst="rect">
                <a:avLst/>
              </a:prstGeom>
              <a:noFill/>
            </p:spPr>
            <p:txBody>
              <a:bodyPr wrap="square" rtlCol="0">
                <a:spAutoFit/>
              </a:bodyPr>
              <a:lstStyle/>
              <a:p>
                <a:pPr algn="ctr" defTabSz="457200">
                  <a:lnSpc>
                    <a:spcPts val="1460"/>
                  </a:lnSpc>
                  <a:spcBef>
                    <a:spcPts val="600"/>
                  </a:spcBef>
                  <a:spcAft>
                    <a:spcPts val="600"/>
                  </a:spcAft>
                </a:pPr>
                <a:r>
                  <a:rPr lang="fr-CA" b="1" dirty="0">
                    <a:solidFill>
                      <a:schemeClr val="bg1"/>
                    </a:solidFill>
                    <a:latin typeface="Raleway ExtraBold" panose="020B0503030101060003" pitchFamily="34" charset="77"/>
                  </a:rPr>
                  <a:t>15 %</a:t>
                </a:r>
              </a:p>
              <a:p>
                <a:pPr algn="ctr" defTabSz="457200">
                  <a:lnSpc>
                    <a:spcPts val="1460"/>
                  </a:lnSpc>
                  <a:spcBef>
                    <a:spcPts val="600"/>
                  </a:spcBef>
                  <a:spcAft>
                    <a:spcPts val="600"/>
                  </a:spcAft>
                </a:pPr>
                <a:r>
                  <a:rPr lang="fr-CA" sz="1200" dirty="0">
                    <a:effectLst/>
                    <a:latin typeface="Raleway" panose="020B0003030101060003" pitchFamily="34" charset="0"/>
                  </a:rPr>
                  <a:t>Nés </a:t>
                </a:r>
                <a:br>
                  <a:rPr lang="fr-CA" sz="1200" dirty="0">
                    <a:effectLst/>
                    <a:latin typeface="Raleway" panose="020B0003030101060003" pitchFamily="34" charset="0"/>
                  </a:rPr>
                </a:br>
                <a:r>
                  <a:rPr lang="fr-CA" sz="1200" dirty="0">
                    <a:effectLst/>
                    <a:latin typeface="Raleway" panose="020B0003030101060003" pitchFamily="34" charset="0"/>
                  </a:rPr>
                  <a:t>au Canada</a:t>
                </a:r>
              </a:p>
              <a:p>
                <a:pPr algn="ctr" defTabSz="457200">
                  <a:lnSpc>
                    <a:spcPts val="1460"/>
                  </a:lnSpc>
                  <a:spcBef>
                    <a:spcPts val="600"/>
                  </a:spcBef>
                  <a:spcAft>
                    <a:spcPts val="600"/>
                  </a:spcAft>
                </a:pPr>
                <a:endParaRPr lang="fr-CA" sz="1200" dirty="0">
                  <a:solidFill>
                    <a:prstClr val="black"/>
                  </a:solidFill>
                  <a:latin typeface="Raleway" panose="020B0003030101060003" pitchFamily="34" charset="0"/>
                </a:endParaRPr>
              </a:p>
            </p:txBody>
          </p:sp>
          <p:pic>
            <p:nvPicPr>
              <p:cNvPr id="35" name="Picture 37">
                <a:extLst>
                  <a:ext uri="{FF2B5EF4-FFF2-40B4-BE49-F238E27FC236}">
                    <a16:creationId xmlns:a16="http://schemas.microsoft.com/office/drawing/2014/main" id="{23B76DF9-68BC-6C1B-4DC7-DE528B20091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202554" y="3566501"/>
                <a:ext cx="576000" cy="579668"/>
              </a:xfrm>
              <a:prstGeom prst="rect">
                <a:avLst/>
              </a:prstGeom>
            </p:spPr>
          </p:pic>
          <p:sp>
            <p:nvSpPr>
              <p:cNvPr id="14" name="Freeform 10">
                <a:extLst>
                  <a:ext uri="{FF2B5EF4-FFF2-40B4-BE49-F238E27FC236}">
                    <a16:creationId xmlns:a16="http://schemas.microsoft.com/office/drawing/2014/main" id="{90A0356A-B4B4-6F11-51CD-7208BFA29016}"/>
                  </a:ext>
                </a:extLst>
              </p:cNvPr>
              <p:cNvSpPr/>
              <p:nvPr/>
            </p:nvSpPr>
            <p:spPr>
              <a:xfrm rot="10800000" flipV="1">
                <a:off x="10094554" y="2387537"/>
                <a:ext cx="792000" cy="360000"/>
              </a:xfrm>
              <a:custGeom>
                <a:avLst/>
                <a:gdLst>
                  <a:gd name="connsiteX0" fmla="*/ 30145 w 1065125"/>
                  <a:gd name="connsiteY0" fmla="*/ 105508 h 467248"/>
                  <a:gd name="connsiteX1" fmla="*/ 30145 w 1065125"/>
                  <a:gd name="connsiteY1" fmla="*/ 105508 h 467248"/>
                  <a:gd name="connsiteX2" fmla="*/ 5024 w 1065125"/>
                  <a:gd name="connsiteY2" fmla="*/ 175846 h 467248"/>
                  <a:gd name="connsiteX3" fmla="*/ 0 w 1065125"/>
                  <a:gd name="connsiteY3" fmla="*/ 190919 h 467248"/>
                  <a:gd name="connsiteX4" fmla="*/ 5024 w 1065125"/>
                  <a:gd name="connsiteY4" fmla="*/ 226088 h 467248"/>
                  <a:gd name="connsiteX5" fmla="*/ 20096 w 1065125"/>
                  <a:gd name="connsiteY5" fmla="*/ 391886 h 467248"/>
                  <a:gd name="connsiteX6" fmla="*/ 25120 w 1065125"/>
                  <a:gd name="connsiteY6" fmla="*/ 411982 h 467248"/>
                  <a:gd name="connsiteX7" fmla="*/ 50241 w 1065125"/>
                  <a:gd name="connsiteY7" fmla="*/ 432079 h 467248"/>
                  <a:gd name="connsiteX8" fmla="*/ 60290 w 1065125"/>
                  <a:gd name="connsiteY8" fmla="*/ 442127 h 467248"/>
                  <a:gd name="connsiteX9" fmla="*/ 90435 w 1065125"/>
                  <a:gd name="connsiteY9" fmla="*/ 457200 h 467248"/>
                  <a:gd name="connsiteX10" fmla="*/ 105507 w 1065125"/>
                  <a:gd name="connsiteY10" fmla="*/ 457200 h 467248"/>
                  <a:gd name="connsiteX11" fmla="*/ 693336 w 1065125"/>
                  <a:gd name="connsiteY11" fmla="*/ 467248 h 467248"/>
                  <a:gd name="connsiteX12" fmla="*/ 1019907 w 1065125"/>
                  <a:gd name="connsiteY12" fmla="*/ 452176 h 467248"/>
                  <a:gd name="connsiteX13" fmla="*/ 1045028 w 1065125"/>
                  <a:gd name="connsiteY13" fmla="*/ 411982 h 467248"/>
                  <a:gd name="connsiteX14" fmla="*/ 1055076 w 1065125"/>
                  <a:gd name="connsiteY14" fmla="*/ 381837 h 467248"/>
                  <a:gd name="connsiteX15" fmla="*/ 1065125 w 1065125"/>
                  <a:gd name="connsiteY15" fmla="*/ 341644 h 467248"/>
                  <a:gd name="connsiteX16" fmla="*/ 1060101 w 1065125"/>
                  <a:gd name="connsiteY16" fmla="*/ 130628 h 467248"/>
                  <a:gd name="connsiteX17" fmla="*/ 1045028 w 1065125"/>
                  <a:gd name="connsiteY17" fmla="*/ 65314 h 467248"/>
                  <a:gd name="connsiteX18" fmla="*/ 1029956 w 1065125"/>
                  <a:gd name="connsiteY18" fmla="*/ 55266 h 467248"/>
                  <a:gd name="connsiteX19" fmla="*/ 994786 w 1065125"/>
                  <a:gd name="connsiteY19" fmla="*/ 20097 h 467248"/>
                  <a:gd name="connsiteX20" fmla="*/ 949569 w 1065125"/>
                  <a:gd name="connsiteY20" fmla="*/ 0 h 467248"/>
                  <a:gd name="connsiteX21" fmla="*/ 929472 w 1065125"/>
                  <a:gd name="connsiteY21" fmla="*/ 0 h 467248"/>
                  <a:gd name="connsiteX22" fmla="*/ 95459 w 1065125"/>
                  <a:gd name="connsiteY22" fmla="*/ 15072 h 467248"/>
                  <a:gd name="connsiteX23" fmla="*/ 95459 w 1065125"/>
                  <a:gd name="connsiteY23" fmla="*/ 15072 h 467248"/>
                  <a:gd name="connsiteX24" fmla="*/ 60290 w 1065125"/>
                  <a:gd name="connsiteY24" fmla="*/ 45217 h 467248"/>
                  <a:gd name="connsiteX25" fmla="*/ 50241 w 1065125"/>
                  <a:gd name="connsiteY25" fmla="*/ 55266 h 467248"/>
                  <a:gd name="connsiteX26" fmla="*/ 30145 w 1065125"/>
                  <a:gd name="connsiteY26" fmla="*/ 80387 h 467248"/>
                  <a:gd name="connsiteX27" fmla="*/ 30145 w 1065125"/>
                  <a:gd name="connsiteY27" fmla="*/ 105508 h 46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5125" h="467248">
                    <a:moveTo>
                      <a:pt x="30145" y="105508"/>
                    </a:moveTo>
                    <a:lnTo>
                      <a:pt x="30145" y="105508"/>
                    </a:lnTo>
                    <a:cubicBezTo>
                      <a:pt x="21771" y="128954"/>
                      <a:pt x="13310" y="152369"/>
                      <a:pt x="5024" y="175846"/>
                    </a:cubicBezTo>
                    <a:cubicBezTo>
                      <a:pt x="3261" y="180840"/>
                      <a:pt x="0" y="190919"/>
                      <a:pt x="0" y="190919"/>
                    </a:cubicBezTo>
                    <a:cubicBezTo>
                      <a:pt x="1675" y="202642"/>
                      <a:pt x="3952" y="214295"/>
                      <a:pt x="5024" y="226088"/>
                    </a:cubicBezTo>
                    <a:cubicBezTo>
                      <a:pt x="8699" y="266515"/>
                      <a:pt x="10871" y="341145"/>
                      <a:pt x="20096" y="391886"/>
                    </a:cubicBezTo>
                    <a:cubicBezTo>
                      <a:pt x="21331" y="398679"/>
                      <a:pt x="22032" y="405806"/>
                      <a:pt x="25120" y="411982"/>
                    </a:cubicBezTo>
                    <a:cubicBezTo>
                      <a:pt x="29164" y="420070"/>
                      <a:pt x="44324" y="427345"/>
                      <a:pt x="50241" y="432079"/>
                    </a:cubicBezTo>
                    <a:cubicBezTo>
                      <a:pt x="53940" y="435038"/>
                      <a:pt x="56591" y="439168"/>
                      <a:pt x="60290" y="442127"/>
                    </a:cubicBezTo>
                    <a:cubicBezTo>
                      <a:pt x="69429" y="449438"/>
                      <a:pt x="78702" y="455245"/>
                      <a:pt x="90435" y="457200"/>
                    </a:cubicBezTo>
                    <a:cubicBezTo>
                      <a:pt x="95391" y="458026"/>
                      <a:pt x="100483" y="457200"/>
                      <a:pt x="105507" y="457200"/>
                    </a:cubicBezTo>
                    <a:lnTo>
                      <a:pt x="693336" y="467248"/>
                    </a:lnTo>
                    <a:lnTo>
                      <a:pt x="1019907" y="452176"/>
                    </a:lnTo>
                    <a:cubicBezTo>
                      <a:pt x="1028281" y="438778"/>
                      <a:pt x="1037962" y="426114"/>
                      <a:pt x="1045028" y="411982"/>
                    </a:cubicBezTo>
                    <a:cubicBezTo>
                      <a:pt x="1049765" y="402508"/>
                      <a:pt x="1051726" y="391885"/>
                      <a:pt x="1055076" y="381837"/>
                    </a:cubicBezTo>
                    <a:cubicBezTo>
                      <a:pt x="1062804" y="358655"/>
                      <a:pt x="1059060" y="371972"/>
                      <a:pt x="1065125" y="341644"/>
                    </a:cubicBezTo>
                    <a:cubicBezTo>
                      <a:pt x="1063450" y="271305"/>
                      <a:pt x="1062971" y="200928"/>
                      <a:pt x="1060101" y="130628"/>
                    </a:cubicBezTo>
                    <a:cubicBezTo>
                      <a:pt x="1059878" y="125157"/>
                      <a:pt x="1053186" y="70753"/>
                      <a:pt x="1045028" y="65314"/>
                    </a:cubicBezTo>
                    <a:lnTo>
                      <a:pt x="1029956" y="55266"/>
                    </a:lnTo>
                    <a:cubicBezTo>
                      <a:pt x="1021111" y="28736"/>
                      <a:pt x="1029338" y="43132"/>
                      <a:pt x="994786" y="20097"/>
                    </a:cubicBezTo>
                    <a:cubicBezTo>
                      <a:pt x="981124" y="10989"/>
                      <a:pt x="967510" y="0"/>
                      <a:pt x="949569" y="0"/>
                    </a:cubicBezTo>
                    <a:lnTo>
                      <a:pt x="929472" y="0"/>
                    </a:lnTo>
                    <a:lnTo>
                      <a:pt x="95459" y="15072"/>
                    </a:lnTo>
                    <a:lnTo>
                      <a:pt x="95459" y="15072"/>
                    </a:lnTo>
                    <a:cubicBezTo>
                      <a:pt x="83736" y="25120"/>
                      <a:pt x="71830" y="34959"/>
                      <a:pt x="60290" y="45217"/>
                    </a:cubicBezTo>
                    <a:cubicBezTo>
                      <a:pt x="56749" y="48364"/>
                      <a:pt x="53200" y="51567"/>
                      <a:pt x="50241" y="55266"/>
                    </a:cubicBezTo>
                    <a:cubicBezTo>
                      <a:pt x="24884" y="86962"/>
                      <a:pt x="54411" y="56118"/>
                      <a:pt x="30145" y="80387"/>
                    </a:cubicBezTo>
                    <a:lnTo>
                      <a:pt x="30145" y="105508"/>
                    </a:lnTo>
                    <a:close/>
                  </a:path>
                </a:pathLst>
              </a:custGeom>
              <a:solidFill>
                <a:srgbClr val="2FAF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b="1" dirty="0">
                    <a:solidFill>
                      <a:schemeClr val="bg1"/>
                    </a:solidFill>
                    <a:latin typeface="Raleway ExtraBold" panose="020B0503030101060003" pitchFamily="34" charset="77"/>
                  </a:rPr>
                  <a:t>24 %</a:t>
                </a:r>
              </a:p>
            </p:txBody>
          </p:sp>
          <p:sp>
            <p:nvSpPr>
              <p:cNvPr id="41" name="Freeform 10">
                <a:extLst>
                  <a:ext uri="{FF2B5EF4-FFF2-40B4-BE49-F238E27FC236}">
                    <a16:creationId xmlns:a16="http://schemas.microsoft.com/office/drawing/2014/main" id="{228E4476-55A4-7870-C723-61C9536DD0A3}"/>
                  </a:ext>
                </a:extLst>
              </p:cNvPr>
              <p:cNvSpPr/>
              <p:nvPr/>
            </p:nvSpPr>
            <p:spPr>
              <a:xfrm rot="10800000" flipV="1">
                <a:off x="10094554" y="4468289"/>
                <a:ext cx="792000" cy="360000"/>
              </a:xfrm>
              <a:custGeom>
                <a:avLst/>
                <a:gdLst>
                  <a:gd name="connsiteX0" fmla="*/ 30145 w 1065125"/>
                  <a:gd name="connsiteY0" fmla="*/ 105508 h 467248"/>
                  <a:gd name="connsiteX1" fmla="*/ 30145 w 1065125"/>
                  <a:gd name="connsiteY1" fmla="*/ 105508 h 467248"/>
                  <a:gd name="connsiteX2" fmla="*/ 5024 w 1065125"/>
                  <a:gd name="connsiteY2" fmla="*/ 175846 h 467248"/>
                  <a:gd name="connsiteX3" fmla="*/ 0 w 1065125"/>
                  <a:gd name="connsiteY3" fmla="*/ 190919 h 467248"/>
                  <a:gd name="connsiteX4" fmla="*/ 5024 w 1065125"/>
                  <a:gd name="connsiteY4" fmla="*/ 226088 h 467248"/>
                  <a:gd name="connsiteX5" fmla="*/ 20096 w 1065125"/>
                  <a:gd name="connsiteY5" fmla="*/ 391886 h 467248"/>
                  <a:gd name="connsiteX6" fmla="*/ 25120 w 1065125"/>
                  <a:gd name="connsiteY6" fmla="*/ 411982 h 467248"/>
                  <a:gd name="connsiteX7" fmla="*/ 50241 w 1065125"/>
                  <a:gd name="connsiteY7" fmla="*/ 432079 h 467248"/>
                  <a:gd name="connsiteX8" fmla="*/ 60290 w 1065125"/>
                  <a:gd name="connsiteY8" fmla="*/ 442127 h 467248"/>
                  <a:gd name="connsiteX9" fmla="*/ 90435 w 1065125"/>
                  <a:gd name="connsiteY9" fmla="*/ 457200 h 467248"/>
                  <a:gd name="connsiteX10" fmla="*/ 105507 w 1065125"/>
                  <a:gd name="connsiteY10" fmla="*/ 457200 h 467248"/>
                  <a:gd name="connsiteX11" fmla="*/ 693336 w 1065125"/>
                  <a:gd name="connsiteY11" fmla="*/ 467248 h 467248"/>
                  <a:gd name="connsiteX12" fmla="*/ 1019907 w 1065125"/>
                  <a:gd name="connsiteY12" fmla="*/ 452176 h 467248"/>
                  <a:gd name="connsiteX13" fmla="*/ 1045028 w 1065125"/>
                  <a:gd name="connsiteY13" fmla="*/ 411982 h 467248"/>
                  <a:gd name="connsiteX14" fmla="*/ 1055076 w 1065125"/>
                  <a:gd name="connsiteY14" fmla="*/ 381837 h 467248"/>
                  <a:gd name="connsiteX15" fmla="*/ 1065125 w 1065125"/>
                  <a:gd name="connsiteY15" fmla="*/ 341644 h 467248"/>
                  <a:gd name="connsiteX16" fmla="*/ 1060101 w 1065125"/>
                  <a:gd name="connsiteY16" fmla="*/ 130628 h 467248"/>
                  <a:gd name="connsiteX17" fmla="*/ 1045028 w 1065125"/>
                  <a:gd name="connsiteY17" fmla="*/ 65314 h 467248"/>
                  <a:gd name="connsiteX18" fmla="*/ 1029956 w 1065125"/>
                  <a:gd name="connsiteY18" fmla="*/ 55266 h 467248"/>
                  <a:gd name="connsiteX19" fmla="*/ 994786 w 1065125"/>
                  <a:gd name="connsiteY19" fmla="*/ 20097 h 467248"/>
                  <a:gd name="connsiteX20" fmla="*/ 949569 w 1065125"/>
                  <a:gd name="connsiteY20" fmla="*/ 0 h 467248"/>
                  <a:gd name="connsiteX21" fmla="*/ 929472 w 1065125"/>
                  <a:gd name="connsiteY21" fmla="*/ 0 h 467248"/>
                  <a:gd name="connsiteX22" fmla="*/ 95459 w 1065125"/>
                  <a:gd name="connsiteY22" fmla="*/ 15072 h 467248"/>
                  <a:gd name="connsiteX23" fmla="*/ 95459 w 1065125"/>
                  <a:gd name="connsiteY23" fmla="*/ 15072 h 467248"/>
                  <a:gd name="connsiteX24" fmla="*/ 60290 w 1065125"/>
                  <a:gd name="connsiteY24" fmla="*/ 45217 h 467248"/>
                  <a:gd name="connsiteX25" fmla="*/ 50241 w 1065125"/>
                  <a:gd name="connsiteY25" fmla="*/ 55266 h 467248"/>
                  <a:gd name="connsiteX26" fmla="*/ 30145 w 1065125"/>
                  <a:gd name="connsiteY26" fmla="*/ 80387 h 467248"/>
                  <a:gd name="connsiteX27" fmla="*/ 30145 w 1065125"/>
                  <a:gd name="connsiteY27" fmla="*/ 105508 h 46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5125" h="467248">
                    <a:moveTo>
                      <a:pt x="30145" y="105508"/>
                    </a:moveTo>
                    <a:lnTo>
                      <a:pt x="30145" y="105508"/>
                    </a:lnTo>
                    <a:cubicBezTo>
                      <a:pt x="21771" y="128954"/>
                      <a:pt x="13310" y="152369"/>
                      <a:pt x="5024" y="175846"/>
                    </a:cubicBezTo>
                    <a:cubicBezTo>
                      <a:pt x="3261" y="180840"/>
                      <a:pt x="0" y="190919"/>
                      <a:pt x="0" y="190919"/>
                    </a:cubicBezTo>
                    <a:cubicBezTo>
                      <a:pt x="1675" y="202642"/>
                      <a:pt x="3952" y="214295"/>
                      <a:pt x="5024" y="226088"/>
                    </a:cubicBezTo>
                    <a:cubicBezTo>
                      <a:pt x="8699" y="266515"/>
                      <a:pt x="10871" y="341145"/>
                      <a:pt x="20096" y="391886"/>
                    </a:cubicBezTo>
                    <a:cubicBezTo>
                      <a:pt x="21331" y="398679"/>
                      <a:pt x="22032" y="405806"/>
                      <a:pt x="25120" y="411982"/>
                    </a:cubicBezTo>
                    <a:cubicBezTo>
                      <a:pt x="29164" y="420070"/>
                      <a:pt x="44324" y="427345"/>
                      <a:pt x="50241" y="432079"/>
                    </a:cubicBezTo>
                    <a:cubicBezTo>
                      <a:pt x="53940" y="435038"/>
                      <a:pt x="56591" y="439168"/>
                      <a:pt x="60290" y="442127"/>
                    </a:cubicBezTo>
                    <a:cubicBezTo>
                      <a:pt x="69429" y="449438"/>
                      <a:pt x="78702" y="455245"/>
                      <a:pt x="90435" y="457200"/>
                    </a:cubicBezTo>
                    <a:cubicBezTo>
                      <a:pt x="95391" y="458026"/>
                      <a:pt x="100483" y="457200"/>
                      <a:pt x="105507" y="457200"/>
                    </a:cubicBezTo>
                    <a:lnTo>
                      <a:pt x="693336" y="467248"/>
                    </a:lnTo>
                    <a:lnTo>
                      <a:pt x="1019907" y="452176"/>
                    </a:lnTo>
                    <a:cubicBezTo>
                      <a:pt x="1028281" y="438778"/>
                      <a:pt x="1037962" y="426114"/>
                      <a:pt x="1045028" y="411982"/>
                    </a:cubicBezTo>
                    <a:cubicBezTo>
                      <a:pt x="1049765" y="402508"/>
                      <a:pt x="1051726" y="391885"/>
                      <a:pt x="1055076" y="381837"/>
                    </a:cubicBezTo>
                    <a:cubicBezTo>
                      <a:pt x="1062804" y="358655"/>
                      <a:pt x="1059060" y="371972"/>
                      <a:pt x="1065125" y="341644"/>
                    </a:cubicBezTo>
                    <a:cubicBezTo>
                      <a:pt x="1063450" y="271305"/>
                      <a:pt x="1062971" y="200928"/>
                      <a:pt x="1060101" y="130628"/>
                    </a:cubicBezTo>
                    <a:cubicBezTo>
                      <a:pt x="1059878" y="125157"/>
                      <a:pt x="1053186" y="70753"/>
                      <a:pt x="1045028" y="65314"/>
                    </a:cubicBezTo>
                    <a:lnTo>
                      <a:pt x="1029956" y="55266"/>
                    </a:lnTo>
                    <a:cubicBezTo>
                      <a:pt x="1021111" y="28736"/>
                      <a:pt x="1029338" y="43132"/>
                      <a:pt x="994786" y="20097"/>
                    </a:cubicBezTo>
                    <a:cubicBezTo>
                      <a:pt x="981124" y="10989"/>
                      <a:pt x="967510" y="0"/>
                      <a:pt x="949569" y="0"/>
                    </a:cubicBezTo>
                    <a:lnTo>
                      <a:pt x="929472" y="0"/>
                    </a:lnTo>
                    <a:lnTo>
                      <a:pt x="95459" y="15072"/>
                    </a:lnTo>
                    <a:lnTo>
                      <a:pt x="95459" y="15072"/>
                    </a:lnTo>
                    <a:cubicBezTo>
                      <a:pt x="83736" y="25120"/>
                      <a:pt x="71830" y="34959"/>
                      <a:pt x="60290" y="45217"/>
                    </a:cubicBezTo>
                    <a:cubicBezTo>
                      <a:pt x="56749" y="48364"/>
                      <a:pt x="53200" y="51567"/>
                      <a:pt x="50241" y="55266"/>
                    </a:cubicBezTo>
                    <a:cubicBezTo>
                      <a:pt x="24884" y="86962"/>
                      <a:pt x="54411" y="56118"/>
                      <a:pt x="30145" y="80387"/>
                    </a:cubicBezTo>
                    <a:lnTo>
                      <a:pt x="30145" y="105508"/>
                    </a:lnTo>
                    <a:close/>
                  </a:path>
                </a:pathLst>
              </a:custGeom>
              <a:solidFill>
                <a:srgbClr val="2FAF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b="1" dirty="0">
                    <a:solidFill>
                      <a:schemeClr val="bg1"/>
                    </a:solidFill>
                    <a:latin typeface="Raleway ExtraBold" panose="020B0503030101060003" pitchFamily="34" charset="77"/>
                  </a:rPr>
                  <a:t>15 %</a:t>
                </a:r>
              </a:p>
            </p:txBody>
          </p:sp>
        </p:grpSp>
      </p:grpSp>
      <p:sp>
        <p:nvSpPr>
          <p:cNvPr id="50" name="ZoneTexte 49">
            <a:extLst>
              <a:ext uri="{FF2B5EF4-FFF2-40B4-BE49-F238E27FC236}">
                <a16:creationId xmlns:a16="http://schemas.microsoft.com/office/drawing/2014/main" id="{A9A0E7A4-ED28-19D7-89BC-C88113EFC6FF}"/>
              </a:ext>
            </a:extLst>
          </p:cNvPr>
          <p:cNvSpPr txBox="1"/>
          <p:nvPr/>
        </p:nvSpPr>
        <p:spPr>
          <a:xfrm>
            <a:off x="802268" y="2216961"/>
            <a:ext cx="4545353" cy="3177216"/>
          </a:xfrm>
          <a:prstGeom prst="rect">
            <a:avLst/>
          </a:prstGeom>
          <a:noFill/>
        </p:spPr>
        <p:txBody>
          <a:bodyPr wrap="square" rtlCol="0">
            <a:spAutoFit/>
          </a:bodyPr>
          <a:lstStyle/>
          <a:p>
            <a:pPr marR="0" lvl="0" algn="l" defTabSz="914400" rtl="0" eaLnBrk="1" fontAlgn="auto" latinLnBrk="0" hangingPunct="1">
              <a:lnSpc>
                <a:spcPts val="2320"/>
              </a:lnSpc>
              <a:spcBef>
                <a:spcPts val="300"/>
              </a:spcBef>
              <a:spcAft>
                <a:spcPts val="300"/>
              </a:spcAft>
              <a:buClrTx/>
              <a:buSzTx/>
              <a:tabLst/>
              <a:defRPr/>
            </a:pPr>
            <a:r>
              <a:rPr lang="fr-CA" dirty="0">
                <a:solidFill>
                  <a:prstClr val="black"/>
                </a:solidFill>
                <a:latin typeface="Raleway" pitchFamily="2" charset="0"/>
              </a:rPr>
              <a:t>Les enfants de maternelle 5 ans qui passent en moyenne 2 heures ou plus par jour sont proportionnellement plus nombreux chez les enfants : </a:t>
            </a:r>
            <a:r>
              <a:rPr kumimoji="0" lang="fr-CA" u="none" strike="noStrike" kern="1200" cap="none" spc="0" normalizeH="0" baseline="0" noProof="0" dirty="0">
                <a:ln>
                  <a:noFill/>
                </a:ln>
                <a:solidFill>
                  <a:prstClr val="black"/>
                </a:solidFill>
                <a:effectLst/>
                <a:uLnTx/>
                <a:uFillTx/>
                <a:latin typeface="Raleway" panose="020B0503030101060003" pitchFamily="34" charset="77"/>
              </a:rPr>
              <a:t> </a:t>
            </a:r>
          </a:p>
          <a:p>
            <a:pPr marL="633600" lvl="2" indent="-177750">
              <a:lnSpc>
                <a:spcPts val="2320"/>
              </a:lnSpc>
              <a:spcBef>
                <a:spcPts val="300"/>
              </a:spcBef>
              <a:buClr>
                <a:srgbClr val="2FAF82"/>
              </a:buClr>
              <a:buFont typeface="Arial" panose="020B0604020202020204" pitchFamily="34" charset="0"/>
              <a:buChar char="•"/>
              <a:defRPr/>
            </a:pPr>
            <a:r>
              <a:rPr kumimoji="0" lang="fr-CA" u="none" strike="noStrike" kern="1200" cap="none" spc="0" normalizeH="0" baseline="0" noProof="0" dirty="0">
                <a:ln>
                  <a:noFill/>
                </a:ln>
                <a:solidFill>
                  <a:prstClr val="black"/>
                </a:solidFill>
                <a:effectLst/>
                <a:uLnTx/>
                <a:uFillTx/>
                <a:latin typeface="Raleway" panose="020B0503030101060003" pitchFamily="34" charset="77"/>
              </a:rPr>
              <a:t>vivant dans une famille monoparentale</a:t>
            </a:r>
          </a:p>
          <a:p>
            <a:pPr marL="633600" lvl="2" indent="-177750">
              <a:lnSpc>
                <a:spcPts val="2320"/>
              </a:lnSpc>
              <a:spcBef>
                <a:spcPts val="300"/>
              </a:spcBef>
              <a:buClr>
                <a:srgbClr val="2FAF82"/>
              </a:buClr>
              <a:buFont typeface="Arial" panose="020B0604020202020204" pitchFamily="34" charset="0"/>
              <a:buChar char="•"/>
              <a:defRPr/>
            </a:pPr>
            <a:r>
              <a:rPr kumimoji="0" lang="fr-CA" u="none" strike="noStrike" kern="1200" cap="none" spc="0" normalizeH="0" baseline="0" noProof="0" dirty="0">
                <a:ln>
                  <a:noFill/>
                </a:ln>
                <a:solidFill>
                  <a:prstClr val="black"/>
                </a:solidFill>
                <a:effectLst/>
                <a:uLnTx/>
                <a:uFillTx/>
                <a:latin typeface="Raleway" panose="020B0503030101060003" pitchFamily="34" charset="77"/>
              </a:rPr>
              <a:t>qui ont au moins un trouble du développement ou un problème de santé détecté</a:t>
            </a:r>
          </a:p>
          <a:p>
            <a:pPr marL="633600" lvl="2" indent="-177750">
              <a:lnSpc>
                <a:spcPts val="2320"/>
              </a:lnSpc>
              <a:spcBef>
                <a:spcPts val="300"/>
              </a:spcBef>
              <a:buClr>
                <a:srgbClr val="2FAF82"/>
              </a:buClr>
              <a:buFont typeface="Arial" panose="020B0604020202020204" pitchFamily="34" charset="0"/>
              <a:buChar char="•"/>
              <a:defRPr/>
            </a:pPr>
            <a:r>
              <a:rPr kumimoji="0" lang="fr-CA" u="none" strike="noStrike" kern="1200" cap="none" spc="0" normalizeH="0" baseline="0" noProof="0" dirty="0">
                <a:ln>
                  <a:noFill/>
                </a:ln>
                <a:solidFill>
                  <a:prstClr val="black"/>
                </a:solidFill>
                <a:effectLst/>
                <a:uLnTx/>
                <a:uFillTx/>
                <a:latin typeface="Raleway" panose="020B0503030101060003" pitchFamily="34" charset="77"/>
              </a:rPr>
              <a:t>nés à l’extérieur du Canada.</a:t>
            </a:r>
            <a:endParaRPr kumimoji="0" lang="fr-CA" i="0" u="none" strike="noStrike" kern="1200" cap="none" spc="0" normalizeH="0" baseline="0" noProof="0" dirty="0">
              <a:ln>
                <a:noFill/>
              </a:ln>
              <a:solidFill>
                <a:prstClr val="black"/>
              </a:solidFill>
              <a:effectLst/>
              <a:uLnTx/>
              <a:uFillTx/>
              <a:latin typeface="Raleway" pitchFamily="2" charset="0"/>
            </a:endParaRPr>
          </a:p>
        </p:txBody>
      </p:sp>
    </p:spTree>
    <p:extLst>
      <p:ext uri="{BB962C8B-B14F-4D97-AF65-F5344CB8AC3E}">
        <p14:creationId xmlns:p14="http://schemas.microsoft.com/office/powerpoint/2010/main" val="2036903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E827CB-D53D-8FF5-E927-94220A7BC4DC}"/>
              </a:ext>
            </a:extLst>
          </p:cNvPr>
          <p:cNvSpPr/>
          <p:nvPr/>
        </p:nvSpPr>
        <p:spPr>
          <a:xfrm>
            <a:off x="0" y="50800"/>
            <a:ext cx="12192000" cy="6858000"/>
          </a:xfrm>
          <a:prstGeom prst="rect">
            <a:avLst/>
          </a:prstGeom>
          <a:solidFill>
            <a:srgbClr val="D7D2C8">
              <a:alpha val="84000"/>
            </a:srgbClr>
          </a:solidFill>
          <a:ln w="381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a:t> </a:t>
            </a:r>
          </a:p>
        </p:txBody>
      </p:sp>
      <p:sp>
        <p:nvSpPr>
          <p:cNvPr id="6" name="ZoneTexte 5">
            <a:extLst>
              <a:ext uri="{FF2B5EF4-FFF2-40B4-BE49-F238E27FC236}">
                <a16:creationId xmlns:a16="http://schemas.microsoft.com/office/drawing/2014/main" id="{2A356C81-7521-29AF-94A3-BA3536248418}"/>
              </a:ext>
            </a:extLst>
          </p:cNvPr>
          <p:cNvSpPr txBox="1"/>
          <p:nvPr/>
        </p:nvSpPr>
        <p:spPr>
          <a:xfrm>
            <a:off x="982663" y="2039930"/>
            <a:ext cx="6513290" cy="3375989"/>
          </a:xfrm>
          <a:prstGeom prst="rect">
            <a:avLst/>
          </a:prstGeom>
          <a:noFill/>
        </p:spPr>
        <p:txBody>
          <a:bodyPr wrap="square">
            <a:spAutoFit/>
          </a:bodyPr>
          <a:lstStyle/>
          <a:p>
            <a:pPr>
              <a:lnSpc>
                <a:spcPts val="2520"/>
              </a:lnSpc>
              <a:spcBef>
                <a:spcPts val="400"/>
              </a:spcBef>
              <a:spcAft>
                <a:spcPts val="400"/>
              </a:spcAft>
            </a:pPr>
            <a:r>
              <a:rPr lang="fr-CA" dirty="0">
                <a:latin typeface="Raleway" pitchFamily="2" charset="0"/>
              </a:rPr>
              <a:t>Les mesures mises en place pendant la pandémie, comme la fermeture des services de garde éducatifs et des écoles ainsi que le télétravail, ont contribué à l’augmentation du temps d’écran chez les familles.</a:t>
            </a:r>
          </a:p>
          <a:p>
            <a:pPr>
              <a:lnSpc>
                <a:spcPts val="2520"/>
              </a:lnSpc>
              <a:spcBef>
                <a:spcPts val="400"/>
              </a:spcBef>
              <a:spcAft>
                <a:spcPts val="400"/>
              </a:spcAft>
            </a:pPr>
            <a:r>
              <a:rPr lang="fr-CA" dirty="0">
                <a:latin typeface="Raleway" pitchFamily="2" charset="0"/>
              </a:rPr>
              <a:t>Les contextes familiaux et sociaux se sont ainsi modifiés tout au long de la pandémie. Certaines études ont associé l’augmentation du temps passé devant un écran à la détresse familiale, liée à la pression exercée par la présence des enfants à la maison, en particulier dans les familles disposant de peu de ressources et de soutien.</a:t>
            </a:r>
          </a:p>
        </p:txBody>
      </p:sp>
      <p:grpSp>
        <p:nvGrpSpPr>
          <p:cNvPr id="4" name="Group 3">
            <a:extLst>
              <a:ext uri="{FF2B5EF4-FFF2-40B4-BE49-F238E27FC236}">
                <a16:creationId xmlns:a16="http://schemas.microsoft.com/office/drawing/2014/main" id="{6572D80C-934A-B1F5-A901-22F9640DD314}"/>
              </a:ext>
            </a:extLst>
          </p:cNvPr>
          <p:cNvGrpSpPr/>
          <p:nvPr/>
        </p:nvGrpSpPr>
        <p:grpSpPr>
          <a:xfrm>
            <a:off x="1003443" y="6153834"/>
            <a:ext cx="10280431" cy="342080"/>
            <a:chOff x="1003443" y="6153834"/>
            <a:chExt cx="10280431" cy="342080"/>
          </a:xfrm>
        </p:grpSpPr>
        <p:pic>
          <p:nvPicPr>
            <p:cNvPr id="5" name="Picture 4" descr="A black background with grey text&#10;&#10;Description automatically generated">
              <a:extLst>
                <a:ext uri="{FF2B5EF4-FFF2-40B4-BE49-F238E27FC236}">
                  <a16:creationId xmlns:a16="http://schemas.microsoft.com/office/drawing/2014/main" id="{3AF8D9F6-83B8-89BE-DB5C-131387926A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7" name="TextBox 16">
              <a:extLst>
                <a:ext uri="{FF2B5EF4-FFF2-40B4-BE49-F238E27FC236}">
                  <a16:creationId xmlns:a16="http://schemas.microsoft.com/office/drawing/2014/main" id="{7340F9EA-ABF2-BFF8-A571-7F122A277B61}"/>
                </a:ext>
              </a:extLst>
            </p:cNvPr>
            <p:cNvSpPr txBox="1"/>
            <p:nvPr/>
          </p:nvSpPr>
          <p:spPr>
            <a:xfrm>
              <a:off x="9023319" y="6234304"/>
              <a:ext cx="2260555"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19</a:t>
              </a:fld>
              <a:endParaRPr lang="fr-CA" sz="1100">
                <a:solidFill>
                  <a:srgbClr val="434747"/>
                </a:solidFill>
                <a:latin typeface="Raleway" panose="020B0503030101060003" pitchFamily="34" charset="77"/>
              </a:endParaRPr>
            </a:p>
          </p:txBody>
        </p:sp>
      </p:grpSp>
      <p:pic>
        <p:nvPicPr>
          <p:cNvPr id="10" name="Picture 9" descr="A grey and black symbol&#10;&#10;Description automatically generated with medium confidence">
            <a:extLst>
              <a:ext uri="{FF2B5EF4-FFF2-40B4-BE49-F238E27FC236}">
                <a16:creationId xmlns:a16="http://schemas.microsoft.com/office/drawing/2014/main" id="{7D51470A-35A6-A0F2-622D-E959F15345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0647" y="-46059"/>
            <a:ext cx="2564749" cy="2671121"/>
          </a:xfrm>
          <a:prstGeom prst="rect">
            <a:avLst/>
          </a:prstGeom>
        </p:spPr>
      </p:pic>
      <p:pic>
        <p:nvPicPr>
          <p:cNvPr id="11" name="Picture 10">
            <a:extLst>
              <a:ext uri="{FF2B5EF4-FFF2-40B4-BE49-F238E27FC236}">
                <a16:creationId xmlns:a16="http://schemas.microsoft.com/office/drawing/2014/main" id="{9E59ED56-4042-2E01-95B4-845C35F8FC6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1938843">
            <a:off x="9936114" y="2219470"/>
            <a:ext cx="1816137" cy="1891460"/>
          </a:xfrm>
          <a:prstGeom prst="rect">
            <a:avLst/>
          </a:prstGeom>
        </p:spPr>
      </p:pic>
      <p:pic>
        <p:nvPicPr>
          <p:cNvPr id="12" name="Picture 11">
            <a:extLst>
              <a:ext uri="{FF2B5EF4-FFF2-40B4-BE49-F238E27FC236}">
                <a16:creationId xmlns:a16="http://schemas.microsoft.com/office/drawing/2014/main" id="{7B4C7EF8-8EA5-DDA4-9BB0-386F2591BF9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1113199">
            <a:off x="6941464" y="5027987"/>
            <a:ext cx="1027961" cy="1070596"/>
          </a:xfrm>
          <a:prstGeom prst="rect">
            <a:avLst/>
          </a:prstGeom>
        </p:spPr>
      </p:pic>
    </p:spTree>
    <p:extLst>
      <p:ext uri="{BB962C8B-B14F-4D97-AF65-F5344CB8AC3E}">
        <p14:creationId xmlns:p14="http://schemas.microsoft.com/office/powerpoint/2010/main" val="3020951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1C3955-0667-DED9-3B10-394A3B03AB50}"/>
              </a:ext>
            </a:extLst>
          </p:cNvPr>
          <p:cNvSpPr>
            <a:spLocks noGrp="1" noRot="1" noMove="1" noResize="1" noEditPoints="1" noAdjustHandles="1" noChangeArrowheads="1" noChangeShapeType="1"/>
          </p:cNvSpPr>
          <p:nvPr/>
        </p:nvSpPr>
        <p:spPr>
          <a:xfrm>
            <a:off x="0" y="0"/>
            <a:ext cx="12192000" cy="6858000"/>
          </a:xfrm>
          <a:prstGeom prst="rect">
            <a:avLst/>
          </a:prstGeom>
          <a:solidFill>
            <a:srgbClr val="D7D2C8">
              <a:alpha val="84000"/>
            </a:srgbClr>
          </a:solidFill>
          <a:ln w="381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a:t> </a:t>
            </a:r>
          </a:p>
        </p:txBody>
      </p:sp>
      <p:sp>
        <p:nvSpPr>
          <p:cNvPr id="4" name="ZoneTexte 3">
            <a:extLst>
              <a:ext uri="{FF2B5EF4-FFF2-40B4-BE49-F238E27FC236}">
                <a16:creationId xmlns:a16="http://schemas.microsoft.com/office/drawing/2014/main" id="{5828F00D-010A-8EFC-5C6B-BA9CEFB272CD}"/>
              </a:ext>
            </a:extLst>
          </p:cNvPr>
          <p:cNvSpPr txBox="1"/>
          <p:nvPr/>
        </p:nvSpPr>
        <p:spPr>
          <a:xfrm>
            <a:off x="905013" y="1934934"/>
            <a:ext cx="10147594" cy="1500795"/>
          </a:xfrm>
          <a:prstGeom prst="rect">
            <a:avLst/>
          </a:prstGeom>
          <a:noFill/>
        </p:spPr>
        <p:txBody>
          <a:bodyPr wrap="square" lIns="91440" tIns="45720" rIns="91440" bIns="45720" rtlCol="0" anchor="t">
            <a:spAutoFit/>
          </a:bodyPr>
          <a:lstStyle/>
          <a:p>
            <a:pPr defTabSz="914153">
              <a:lnSpc>
                <a:spcPts val="2360"/>
              </a:lnSpc>
              <a:spcAft>
                <a:spcPts val="800"/>
              </a:spcAft>
              <a:defRPr/>
            </a:pPr>
            <a:r>
              <a:rPr kumimoji="0" lang="fr-CA" sz="1600" b="0" i="0" u="none" strike="noStrike" kern="1200" cap="none" spc="0" normalizeH="0" baseline="0" noProof="0" dirty="0">
                <a:ln>
                  <a:noFill/>
                </a:ln>
                <a:solidFill>
                  <a:prstClr val="black"/>
                </a:solidFill>
                <a:effectLst/>
                <a:uLnTx/>
                <a:uFillTx/>
                <a:latin typeface="Raleway"/>
                <a:ea typeface="Calibri"/>
                <a:cs typeface="Times New Roman"/>
              </a:rPr>
              <a:t>Le présent document présente des extraits du rapport </a:t>
            </a:r>
            <a:r>
              <a:rPr lang="fr-CA" sz="1600" i="1" dirty="0">
                <a:solidFill>
                  <a:prstClr val="black"/>
                </a:solidFill>
                <a:latin typeface="Raleway"/>
                <a:ea typeface="Calibri"/>
                <a:cs typeface="Times New Roman"/>
              </a:rPr>
              <a:t>L</a:t>
            </a:r>
            <a:r>
              <a:rPr kumimoji="0" lang="fr-CA" sz="1600" b="0" i="1" u="none" strike="noStrike" kern="1200" cap="none" spc="0" normalizeH="0" baseline="0" noProof="0" dirty="0">
                <a:ln>
                  <a:noFill/>
                </a:ln>
                <a:solidFill>
                  <a:prstClr val="black"/>
                </a:solidFill>
                <a:effectLst/>
                <a:uLnTx/>
                <a:uFillTx/>
                <a:latin typeface="Raleway"/>
                <a:ea typeface="Calibri"/>
                <a:cs typeface="Times New Roman"/>
              </a:rPr>
              <a:t>es écrans et les tout-petits</a:t>
            </a:r>
            <a:r>
              <a:rPr lang="fr-CA" sz="1600" dirty="0">
                <a:solidFill>
                  <a:prstClr val="black"/>
                </a:solidFill>
                <a:latin typeface="Raleway"/>
                <a:ea typeface="Calibri"/>
                <a:cs typeface="Times New Roman"/>
              </a:rPr>
              <a:t>, paru en septembre 2024. </a:t>
            </a:r>
          </a:p>
          <a:p>
            <a:pPr marR="0" lvl="0" defTabSz="914153" rtl="0" eaLnBrk="1" fontAlgn="auto" latinLnBrk="0" hangingPunct="1">
              <a:lnSpc>
                <a:spcPts val="2360"/>
              </a:lnSpc>
              <a:spcBef>
                <a:spcPts val="0"/>
              </a:spcBef>
              <a:spcAft>
                <a:spcPts val="800"/>
              </a:spcAft>
              <a:buClrTx/>
              <a:buSzTx/>
              <a:tabLst/>
              <a:defRPr/>
            </a:pPr>
            <a:r>
              <a:rPr lang="fr-CA" sz="1600" dirty="0">
                <a:solidFill>
                  <a:prstClr val="black"/>
                </a:solidFill>
                <a:latin typeface="Raleway" panose="020B0503030101060003" pitchFamily="34" charset="0"/>
                <a:ea typeface="Calibri" panose="020F0502020204030204" pitchFamily="34" charset="0"/>
                <a:cs typeface="Times New Roman" panose="02020603050405020304" pitchFamily="18" charset="0"/>
              </a:rPr>
              <a:t>De l’information complémentaire, issue du rapport, se trouve en commentaires de certaines diapos. </a:t>
            </a:r>
          </a:p>
          <a:p>
            <a:pPr marR="0" lvl="0" defTabSz="914153" rtl="0" eaLnBrk="1" fontAlgn="auto" latinLnBrk="0" hangingPunct="1">
              <a:lnSpc>
                <a:spcPts val="2360"/>
              </a:lnSpc>
              <a:spcBef>
                <a:spcPts val="0"/>
              </a:spcBef>
              <a:spcAft>
                <a:spcPts val="800"/>
              </a:spcAft>
              <a:buClrTx/>
              <a:buSzTx/>
              <a:tabLst/>
              <a:defRPr/>
            </a:pPr>
            <a:r>
              <a:rPr lang="fr-CA" sz="1600" dirty="0">
                <a:solidFill>
                  <a:prstClr val="black"/>
                </a:solidFill>
                <a:latin typeface="Raleway"/>
                <a:ea typeface="Calibri"/>
                <a:cs typeface="Times New Roman"/>
              </a:rPr>
              <a:t>Pour prendre connaissance de toutes les </a:t>
            </a:r>
            <a:r>
              <a:rPr lang="fr-CA" sz="1600" b="1" dirty="0">
                <a:solidFill>
                  <a:prstClr val="black"/>
                </a:solidFill>
                <a:latin typeface="Raleway"/>
                <a:ea typeface="Calibri"/>
                <a:cs typeface="Times New Roman"/>
              </a:rPr>
              <a:t>références</a:t>
            </a:r>
            <a:r>
              <a:rPr lang="fr-CA" sz="1600" dirty="0">
                <a:solidFill>
                  <a:prstClr val="black"/>
                </a:solidFill>
                <a:latin typeface="Raleway"/>
                <a:ea typeface="Calibri"/>
                <a:cs typeface="Times New Roman"/>
              </a:rPr>
              <a:t>, consultez le </a:t>
            </a:r>
            <a:r>
              <a:rPr lang="fr-CA" sz="1600" dirty="0">
                <a:solidFill>
                  <a:prstClr val="black"/>
                </a:solidFill>
                <a:latin typeface="Raleway"/>
                <a:ea typeface="Calibri"/>
                <a:cs typeface="Times New Roman"/>
                <a:hlinkClick r:id="rId2">
                  <a:extLst>
                    <a:ext uri="{A12FA001-AC4F-418D-AE19-62706E023703}">
                      <ahyp:hlinkClr xmlns:ahyp="http://schemas.microsoft.com/office/drawing/2018/hyperlinkcolor" val="tx"/>
                    </a:ext>
                  </a:extLst>
                </a:hlinkClick>
              </a:rPr>
              <a:t>rapport complet</a:t>
            </a:r>
            <a:r>
              <a:rPr lang="fr-CA" sz="1600" dirty="0">
                <a:solidFill>
                  <a:prstClr val="black"/>
                </a:solidFill>
                <a:latin typeface="Raleway"/>
                <a:ea typeface="Calibri"/>
                <a:cs typeface="Times New Roman"/>
              </a:rPr>
              <a:t>. </a:t>
            </a:r>
          </a:p>
        </p:txBody>
      </p:sp>
      <p:sp>
        <p:nvSpPr>
          <p:cNvPr id="5" name="ZoneTexte 4">
            <a:extLst>
              <a:ext uri="{FF2B5EF4-FFF2-40B4-BE49-F238E27FC236}">
                <a16:creationId xmlns:a16="http://schemas.microsoft.com/office/drawing/2014/main" id="{F7BA4B30-26B1-E5F9-CD72-3A9221384A00}"/>
              </a:ext>
            </a:extLst>
          </p:cNvPr>
          <p:cNvSpPr txBox="1"/>
          <p:nvPr/>
        </p:nvSpPr>
        <p:spPr>
          <a:xfrm>
            <a:off x="886480" y="3413844"/>
            <a:ext cx="10166127" cy="2960298"/>
          </a:xfrm>
          <a:prstGeom prst="rect">
            <a:avLst/>
          </a:prstGeom>
          <a:noFill/>
        </p:spPr>
        <p:txBody>
          <a:bodyPr wrap="square" lIns="91440" tIns="45720" rIns="91440" bIns="45720" anchor="t">
            <a:spAutoFit/>
          </a:bodyPr>
          <a:lstStyle/>
          <a:p>
            <a:pPr defTabSz="914153">
              <a:lnSpc>
                <a:spcPts val="2560"/>
              </a:lnSpc>
              <a:spcBef>
                <a:spcPts val="400"/>
              </a:spcBef>
              <a:spcAft>
                <a:spcPts val="400"/>
              </a:spcAft>
              <a:defRPr/>
            </a:pPr>
            <a:r>
              <a:rPr lang="fr-CA" sz="1600" dirty="0">
                <a:solidFill>
                  <a:srgbClr val="000000"/>
                </a:solidFill>
                <a:latin typeface="Raleway"/>
              </a:rPr>
              <a:t>Il est permis de consulter, de télécharger, d’imprimer et de communiquer à des fins purement </a:t>
            </a:r>
            <a:r>
              <a:rPr lang="fr-CA" sz="1600" b="1" dirty="0">
                <a:solidFill>
                  <a:srgbClr val="000000"/>
                </a:solidFill>
                <a:latin typeface="Raleway"/>
              </a:rPr>
              <a:t>informatives</a:t>
            </a:r>
            <a:r>
              <a:rPr lang="fr-CA" sz="1600" dirty="0">
                <a:solidFill>
                  <a:srgbClr val="000000"/>
                </a:solidFill>
                <a:latin typeface="Raleway"/>
              </a:rPr>
              <a:t> et non commerciales tout extrait de cette présentation PowerPoint, pourvu </a:t>
            </a:r>
            <a:br>
              <a:rPr lang="fr-CA" sz="1600" dirty="0">
                <a:latin typeface="Raleway" pitchFamily="2" charset="0"/>
              </a:rPr>
            </a:br>
            <a:r>
              <a:rPr lang="fr-CA" sz="1600" dirty="0">
                <a:solidFill>
                  <a:srgbClr val="000000"/>
                </a:solidFill>
                <a:latin typeface="Raleway"/>
              </a:rPr>
              <a:t>qu’aucune modification n’y soit apportée et que la provenance soit indiquée par la mention </a:t>
            </a:r>
            <a:br>
              <a:rPr lang="fr-CA" sz="1600" dirty="0">
                <a:latin typeface="Raleway" pitchFamily="2" charset="0"/>
              </a:rPr>
            </a:br>
            <a:r>
              <a:rPr lang="fr-CA" sz="1600" dirty="0">
                <a:solidFill>
                  <a:srgbClr val="000000"/>
                </a:solidFill>
                <a:latin typeface="Raleway"/>
              </a:rPr>
              <a:t>« </a:t>
            </a:r>
            <a:r>
              <a:rPr lang="fr-CA" sz="1600" b="1" dirty="0">
                <a:solidFill>
                  <a:srgbClr val="000000"/>
                </a:solidFill>
                <a:latin typeface="Raleway"/>
              </a:rPr>
              <a:t>Source : Observatoire des tout-petits </a:t>
            </a:r>
            <a:r>
              <a:rPr lang="fr-CA" sz="1600" dirty="0">
                <a:solidFill>
                  <a:srgbClr val="000000"/>
                </a:solidFill>
                <a:latin typeface="Raleway"/>
              </a:rPr>
              <a:t>».</a:t>
            </a:r>
            <a:endParaRPr lang="fr-CA">
              <a:latin typeface="Raleway"/>
            </a:endParaRPr>
          </a:p>
          <a:p>
            <a:pPr defTabSz="914153">
              <a:lnSpc>
                <a:spcPts val="2560"/>
              </a:lnSpc>
              <a:spcBef>
                <a:spcPts val="400"/>
              </a:spcBef>
              <a:spcAft>
                <a:spcPts val="400"/>
              </a:spcAft>
              <a:defRPr/>
            </a:pPr>
            <a:endParaRPr lang="fr-CA" sz="1600" dirty="0">
              <a:solidFill>
                <a:srgbClr val="000000"/>
              </a:solidFill>
              <a:latin typeface="Raleway"/>
            </a:endParaRPr>
          </a:p>
          <a:p>
            <a:pPr defTabSz="914153">
              <a:lnSpc>
                <a:spcPts val="2560"/>
              </a:lnSpc>
              <a:spcBef>
                <a:spcPts val="400"/>
              </a:spcBef>
              <a:spcAft>
                <a:spcPts val="400"/>
              </a:spcAft>
              <a:defRPr/>
            </a:pPr>
            <a:r>
              <a:rPr lang="fr-CA" sz="1600" b="1" dirty="0">
                <a:solidFill>
                  <a:srgbClr val="000000"/>
                </a:solidFill>
                <a:latin typeface="Raleway"/>
              </a:rPr>
              <a:t>Note importante : </a:t>
            </a:r>
            <a:r>
              <a:rPr lang="fr-CA" sz="1600" dirty="0">
                <a:solidFill>
                  <a:srgbClr val="000000"/>
                </a:solidFill>
                <a:latin typeface="Raleway"/>
              </a:rPr>
              <a:t>Ce rapport ayant été publié en septembre 2024, certaines informations pourraient ne plus être à jour.</a:t>
            </a:r>
            <a:endParaRPr lang="fr-CA" sz="1600" dirty="0">
              <a:latin typeface="Raleway"/>
            </a:endParaRPr>
          </a:p>
          <a:p>
            <a:pPr defTabSz="914153">
              <a:lnSpc>
                <a:spcPct val="107000"/>
              </a:lnSpc>
              <a:spcAft>
                <a:spcPts val="800"/>
              </a:spcAft>
              <a:defRPr/>
            </a:pPr>
            <a:endParaRPr lang="fr-CA" dirty="0">
              <a:solidFill>
                <a:srgbClr val="000000"/>
              </a:solidFill>
              <a:latin typeface="Raleway" pitchFamily="2" charset="0"/>
            </a:endParaRPr>
          </a:p>
        </p:txBody>
      </p:sp>
      <p:pic>
        <p:nvPicPr>
          <p:cNvPr id="6" name="Picture 5">
            <a:extLst>
              <a:ext uri="{FF2B5EF4-FFF2-40B4-BE49-F238E27FC236}">
                <a16:creationId xmlns:a16="http://schemas.microsoft.com/office/drawing/2014/main" id="{47236605-EE01-C789-4427-C74A9951EB6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796272" y="-559382"/>
            <a:ext cx="2528448" cy="2398013"/>
          </a:xfrm>
          <a:prstGeom prst="rect">
            <a:avLst/>
          </a:prstGeom>
        </p:spPr>
      </p:pic>
      <p:grpSp>
        <p:nvGrpSpPr>
          <p:cNvPr id="3" name="Group 2">
            <a:extLst>
              <a:ext uri="{FF2B5EF4-FFF2-40B4-BE49-F238E27FC236}">
                <a16:creationId xmlns:a16="http://schemas.microsoft.com/office/drawing/2014/main" id="{85C4F991-FDCD-F659-8D65-D4C86DCFF49C}"/>
              </a:ext>
            </a:extLst>
          </p:cNvPr>
          <p:cNvGrpSpPr/>
          <p:nvPr/>
        </p:nvGrpSpPr>
        <p:grpSpPr>
          <a:xfrm>
            <a:off x="1003443" y="6153834"/>
            <a:ext cx="10280431" cy="342080"/>
            <a:chOff x="1003443" y="6153834"/>
            <a:chExt cx="10280431" cy="342080"/>
          </a:xfrm>
        </p:grpSpPr>
        <p:pic>
          <p:nvPicPr>
            <p:cNvPr id="7" name="Picture 6" descr="A black background with grey text&#10;&#10;Description automatically generated">
              <a:extLst>
                <a:ext uri="{FF2B5EF4-FFF2-40B4-BE49-F238E27FC236}">
                  <a16:creationId xmlns:a16="http://schemas.microsoft.com/office/drawing/2014/main" id="{E4D7AF95-4885-35D1-3E1A-4DDE7CF05F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8" name="TextBox 16">
              <a:extLst>
                <a:ext uri="{FF2B5EF4-FFF2-40B4-BE49-F238E27FC236}">
                  <a16:creationId xmlns:a16="http://schemas.microsoft.com/office/drawing/2014/main" id="{37ECD25D-D04C-7999-68F0-C8184F0615D9}"/>
                </a:ext>
              </a:extLst>
            </p:cNvPr>
            <p:cNvSpPr txBox="1"/>
            <p:nvPr/>
          </p:nvSpPr>
          <p:spPr>
            <a:xfrm>
              <a:off x="9074615" y="6234304"/>
              <a:ext cx="2209259"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r>
                <a:rPr lang="fr-CA" sz="1100">
                  <a:solidFill>
                    <a:srgbClr val="434747"/>
                  </a:solidFill>
                  <a:latin typeface="Raleway" panose="020B0503030101060003" pitchFamily="34" charset="77"/>
                </a:rPr>
                <a:t> </a:t>
              </a:r>
              <a:fld id="{A83A4952-BF45-1E46-BC37-6A89CB4D4705}" type="slidenum">
                <a:rPr lang="fr-CA" sz="1100">
                  <a:solidFill>
                    <a:srgbClr val="434747"/>
                  </a:solidFill>
                  <a:latin typeface="Raleway" panose="020B0503030101060003" pitchFamily="34" charset="77"/>
                </a:rPr>
                <a:pPr algn="r"/>
                <a:t>2</a:t>
              </a:fld>
              <a:endParaRPr lang="fr-CA" sz="1100">
                <a:solidFill>
                  <a:srgbClr val="434747"/>
                </a:solidFill>
                <a:latin typeface="Raleway" panose="020B0503030101060003" pitchFamily="34" charset="77"/>
              </a:endParaRPr>
            </a:p>
          </p:txBody>
        </p:sp>
      </p:grpSp>
    </p:spTree>
    <p:extLst>
      <p:ext uri="{BB962C8B-B14F-4D97-AF65-F5344CB8AC3E}">
        <p14:creationId xmlns:p14="http://schemas.microsoft.com/office/powerpoint/2010/main" val="1227187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48B41D6-A3DA-19E4-389B-399C320CF247}"/>
              </a:ext>
            </a:extLst>
          </p:cNvPr>
          <p:cNvGrpSpPr/>
          <p:nvPr/>
        </p:nvGrpSpPr>
        <p:grpSpPr>
          <a:xfrm>
            <a:off x="1003443" y="6153834"/>
            <a:ext cx="10280431" cy="342080"/>
            <a:chOff x="1003443" y="6153834"/>
            <a:chExt cx="10280431" cy="342080"/>
          </a:xfrm>
        </p:grpSpPr>
        <p:pic>
          <p:nvPicPr>
            <p:cNvPr id="7" name="Picture 6" descr="A black background with grey text&#10;&#10;Description automatically generated">
              <a:extLst>
                <a:ext uri="{FF2B5EF4-FFF2-40B4-BE49-F238E27FC236}">
                  <a16:creationId xmlns:a16="http://schemas.microsoft.com/office/drawing/2014/main" id="{EEEF5E43-6148-B22D-A8A9-BF36FC8C4F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8" name="TextBox 16">
              <a:extLst>
                <a:ext uri="{FF2B5EF4-FFF2-40B4-BE49-F238E27FC236}">
                  <a16:creationId xmlns:a16="http://schemas.microsoft.com/office/drawing/2014/main" id="{CBF47432-9185-BEFE-A2C1-45D9801C41C3}"/>
                </a:ext>
              </a:extLst>
            </p:cNvPr>
            <p:cNvSpPr txBox="1"/>
            <p:nvPr/>
          </p:nvSpPr>
          <p:spPr>
            <a:xfrm>
              <a:off x="9000877" y="6234304"/>
              <a:ext cx="2282997"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20</a:t>
              </a:fld>
              <a:endParaRPr lang="fr-CA" sz="1100">
                <a:solidFill>
                  <a:srgbClr val="434747"/>
                </a:solidFill>
                <a:latin typeface="Raleway" panose="020B0503030101060003" pitchFamily="34" charset="77"/>
              </a:endParaRPr>
            </a:p>
          </p:txBody>
        </p:sp>
      </p:grpSp>
      <p:sp>
        <p:nvSpPr>
          <p:cNvPr id="10" name="Rectangle 9">
            <a:extLst>
              <a:ext uri="{FF2B5EF4-FFF2-40B4-BE49-F238E27FC236}">
                <a16:creationId xmlns:a16="http://schemas.microsoft.com/office/drawing/2014/main" id="{57C85AF1-A357-1FF3-B799-80953FDFCD59}"/>
              </a:ext>
            </a:extLst>
          </p:cNvPr>
          <p:cNvSpPr/>
          <p:nvPr/>
        </p:nvSpPr>
        <p:spPr>
          <a:xfrm>
            <a:off x="0" y="0"/>
            <a:ext cx="12192000" cy="6858000"/>
          </a:xfrm>
          <a:prstGeom prst="rect">
            <a:avLst/>
          </a:prstGeom>
          <a:noFill/>
          <a:ln w="381000">
            <a:solidFill>
              <a:srgbClr val="ABD5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5" name="Group 4">
            <a:extLst>
              <a:ext uri="{FF2B5EF4-FFF2-40B4-BE49-F238E27FC236}">
                <a16:creationId xmlns:a16="http://schemas.microsoft.com/office/drawing/2014/main" id="{9A374BC5-350F-B421-688D-6157FF181EE9}"/>
              </a:ext>
            </a:extLst>
          </p:cNvPr>
          <p:cNvGrpSpPr/>
          <p:nvPr/>
        </p:nvGrpSpPr>
        <p:grpSpPr>
          <a:xfrm>
            <a:off x="1004510" y="477193"/>
            <a:ext cx="6303307" cy="1325563"/>
            <a:chOff x="1155904" y="816533"/>
            <a:chExt cx="6303307" cy="1325563"/>
          </a:xfrm>
        </p:grpSpPr>
        <p:sp>
          <p:nvSpPr>
            <p:cNvPr id="11" name="Titre 1">
              <a:extLst>
                <a:ext uri="{FF2B5EF4-FFF2-40B4-BE49-F238E27FC236}">
                  <a16:creationId xmlns:a16="http://schemas.microsoft.com/office/drawing/2014/main" id="{4ED1BE33-1C65-266F-E311-AD67F6E77E97}"/>
                </a:ext>
              </a:extLst>
            </p:cNvPr>
            <p:cNvSpPr txBox="1">
              <a:spLocks/>
            </p:cNvSpPr>
            <p:nvPr/>
          </p:nvSpPr>
          <p:spPr>
            <a:xfrm>
              <a:off x="1249148" y="816533"/>
              <a:ext cx="6210063"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b="1">
                  <a:solidFill>
                    <a:srgbClr val="434747"/>
                  </a:solidFill>
                  <a:latin typeface="Raleway" panose="020B0503030101060003" pitchFamily="34" charset="77"/>
                </a:rPr>
                <a:t>Les écrans en services </a:t>
              </a:r>
            </a:p>
            <a:p>
              <a:pPr algn="l"/>
              <a:r>
                <a:rPr lang="fr-CA" sz="3200" b="1">
                  <a:solidFill>
                    <a:srgbClr val="434747"/>
                  </a:solidFill>
                  <a:latin typeface="Raleway" panose="020B0503030101060003" pitchFamily="34" charset="77"/>
                </a:rPr>
                <a:t>de garde éducatifs </a:t>
              </a:r>
            </a:p>
          </p:txBody>
        </p:sp>
        <p:cxnSp>
          <p:nvCxnSpPr>
            <p:cNvPr id="12" name="Straight Connector 11">
              <a:extLst>
                <a:ext uri="{FF2B5EF4-FFF2-40B4-BE49-F238E27FC236}">
                  <a16:creationId xmlns:a16="http://schemas.microsoft.com/office/drawing/2014/main" id="{A8326A81-158B-1CE4-1A97-140D0B1FE41F}"/>
                </a:ext>
              </a:extLst>
            </p:cNvPr>
            <p:cNvCxnSpPr>
              <a:cxnSpLocks/>
            </p:cNvCxnSpPr>
            <p:nvPr/>
          </p:nvCxnSpPr>
          <p:spPr>
            <a:xfrm>
              <a:off x="1155904" y="1260088"/>
              <a:ext cx="0" cy="736849"/>
            </a:xfrm>
            <a:prstGeom prst="line">
              <a:avLst/>
            </a:prstGeom>
            <a:ln w="50800">
              <a:solidFill>
                <a:srgbClr val="2FAF82"/>
              </a:solidFill>
            </a:ln>
          </p:spPr>
          <p:style>
            <a:lnRef idx="1">
              <a:schemeClr val="accent2"/>
            </a:lnRef>
            <a:fillRef idx="0">
              <a:schemeClr val="accent2"/>
            </a:fillRef>
            <a:effectRef idx="0">
              <a:schemeClr val="accent2"/>
            </a:effectRef>
            <a:fontRef idx="minor">
              <a:schemeClr val="tx1"/>
            </a:fontRef>
          </p:style>
        </p:cxnSp>
      </p:grpSp>
      <p:pic>
        <p:nvPicPr>
          <p:cNvPr id="4" name="Picture 112" descr="A yellow and black object with black background&#10;&#10;Description automatically generated">
            <a:extLst>
              <a:ext uri="{FF2B5EF4-FFF2-40B4-BE49-F238E27FC236}">
                <a16:creationId xmlns:a16="http://schemas.microsoft.com/office/drawing/2014/main" id="{14D239DC-15FB-9BC9-BB4C-C6AA751437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8115" y="10067"/>
            <a:ext cx="1117600" cy="1003300"/>
          </a:xfrm>
          <a:prstGeom prst="rect">
            <a:avLst/>
          </a:prstGeom>
        </p:spPr>
      </p:pic>
      <p:pic>
        <p:nvPicPr>
          <p:cNvPr id="14" name="Picture 114" descr="A group of colorful drops&#10;&#10;Description automatically generated">
            <a:extLst>
              <a:ext uri="{FF2B5EF4-FFF2-40B4-BE49-F238E27FC236}">
                <a16:creationId xmlns:a16="http://schemas.microsoft.com/office/drawing/2014/main" id="{FA712187-EA84-ED0F-8622-977ED830A8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22946">
            <a:off x="9316957" y="78360"/>
            <a:ext cx="1231900" cy="762000"/>
          </a:xfrm>
          <a:prstGeom prst="rect">
            <a:avLst/>
          </a:prstGeom>
        </p:spPr>
      </p:pic>
      <p:pic>
        <p:nvPicPr>
          <p:cNvPr id="16" name="Picture 118" descr="A group of grey arches on a black background&#10;&#10;Description automatically generated">
            <a:extLst>
              <a:ext uri="{FF2B5EF4-FFF2-40B4-BE49-F238E27FC236}">
                <a16:creationId xmlns:a16="http://schemas.microsoft.com/office/drawing/2014/main" id="{7777B061-22D3-C748-40A9-C3B9357208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60099" y="0"/>
            <a:ext cx="635000" cy="609600"/>
          </a:xfrm>
          <a:prstGeom prst="rect">
            <a:avLst/>
          </a:prstGeom>
        </p:spPr>
      </p:pic>
      <p:pic>
        <p:nvPicPr>
          <p:cNvPr id="19" name="Picture 120" descr="A blue flower with black background&#10;&#10;Description automatically generated">
            <a:extLst>
              <a:ext uri="{FF2B5EF4-FFF2-40B4-BE49-F238E27FC236}">
                <a16:creationId xmlns:a16="http://schemas.microsoft.com/office/drawing/2014/main" id="{B70B3257-C20F-CC7B-78B2-93BB7C36B0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30704" y="793891"/>
            <a:ext cx="584200" cy="584200"/>
          </a:xfrm>
          <a:prstGeom prst="rect">
            <a:avLst/>
          </a:prstGeom>
        </p:spPr>
      </p:pic>
      <p:pic>
        <p:nvPicPr>
          <p:cNvPr id="23" name="Picture 125">
            <a:extLst>
              <a:ext uri="{FF2B5EF4-FFF2-40B4-BE49-F238E27FC236}">
                <a16:creationId xmlns:a16="http://schemas.microsoft.com/office/drawing/2014/main" id="{C1C61999-CFAA-29C0-DEFB-268F4AE10C7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66153" y="1259953"/>
            <a:ext cx="796434" cy="1003300"/>
          </a:xfrm>
          <a:prstGeom prst="rect">
            <a:avLst/>
          </a:prstGeom>
        </p:spPr>
      </p:pic>
      <p:sp>
        <p:nvSpPr>
          <p:cNvPr id="25" name="ZoneTexte 2">
            <a:extLst>
              <a:ext uri="{FF2B5EF4-FFF2-40B4-BE49-F238E27FC236}">
                <a16:creationId xmlns:a16="http://schemas.microsoft.com/office/drawing/2014/main" id="{746C676F-C3EF-D778-1DBD-5EBE5B2AA651}"/>
              </a:ext>
            </a:extLst>
          </p:cNvPr>
          <p:cNvSpPr txBox="1"/>
          <p:nvPr/>
        </p:nvSpPr>
        <p:spPr>
          <a:xfrm>
            <a:off x="1573381" y="2426661"/>
            <a:ext cx="4445859" cy="3299878"/>
          </a:xfrm>
          <a:prstGeom prst="rect">
            <a:avLst/>
          </a:prstGeom>
          <a:noFill/>
        </p:spPr>
        <p:txBody>
          <a:bodyPr wrap="square">
            <a:spAutoFit/>
          </a:bodyPr>
          <a:lstStyle/>
          <a:p>
            <a:pPr>
              <a:lnSpc>
                <a:spcPts val="2320"/>
              </a:lnSpc>
            </a:pPr>
            <a:r>
              <a:rPr lang="fr-CA" sz="1600" i="1">
                <a:solidFill>
                  <a:srgbClr val="434747"/>
                </a:solidFill>
                <a:latin typeface="Raleway" panose="020B0003030101060003" pitchFamily="34" charset="0"/>
              </a:rPr>
              <a:t>« Un prestataire de service de garde éducatif ne peut mettre à la disposition des enfants un téléviseur, un ordinateur, une tablette électronique ou tout autre appareil audiovisuel que si leur utilisation est intégrée au </a:t>
            </a:r>
            <a:r>
              <a:rPr lang="fr-CA" sz="1600" b="1" i="1">
                <a:solidFill>
                  <a:srgbClr val="434747"/>
                </a:solidFill>
                <a:latin typeface="Raleway" panose="020B0003030101060003" pitchFamily="34" charset="0"/>
              </a:rPr>
              <a:t>programme éducatif</a:t>
            </a:r>
            <a:r>
              <a:rPr lang="fr-CA" sz="1600" i="1">
                <a:solidFill>
                  <a:srgbClr val="434747"/>
                </a:solidFill>
                <a:latin typeface="Raleway" panose="020B0003030101060003" pitchFamily="34" charset="0"/>
              </a:rPr>
              <a:t> et qu’elle survient </a:t>
            </a:r>
            <a:r>
              <a:rPr lang="fr-CA" sz="1600" b="1" i="1">
                <a:solidFill>
                  <a:srgbClr val="434747"/>
                </a:solidFill>
                <a:latin typeface="Raleway" panose="020B0003030101060003" pitchFamily="34" charset="0"/>
              </a:rPr>
              <a:t>sporadiquement</a:t>
            </a:r>
            <a:r>
              <a:rPr lang="fr-CA" sz="1600" i="1">
                <a:solidFill>
                  <a:srgbClr val="434747"/>
                </a:solidFill>
                <a:latin typeface="Raleway" panose="020B0003030101060003" pitchFamily="34" charset="0"/>
              </a:rPr>
              <a:t>, sans excéder </a:t>
            </a:r>
            <a:r>
              <a:rPr lang="fr-CA" sz="1600" b="1" i="1">
                <a:solidFill>
                  <a:srgbClr val="434747"/>
                </a:solidFill>
                <a:latin typeface="Raleway" panose="020B0003030101060003" pitchFamily="34" charset="0"/>
              </a:rPr>
              <a:t>30 minutes </a:t>
            </a:r>
            <a:r>
              <a:rPr lang="fr-CA" sz="1600" i="1">
                <a:solidFill>
                  <a:srgbClr val="434747"/>
                </a:solidFill>
                <a:latin typeface="Raleway" panose="020B0003030101060003" pitchFamily="34" charset="0"/>
              </a:rPr>
              <a:t>dans une même journée. Toutefois, leur usage est interdit pour les enfants âgés de </a:t>
            </a:r>
            <a:r>
              <a:rPr lang="fr-CA" sz="1600" b="1" i="1">
                <a:solidFill>
                  <a:srgbClr val="434747"/>
                </a:solidFill>
                <a:latin typeface="Raleway" panose="020B0003030101060003" pitchFamily="34" charset="0"/>
              </a:rPr>
              <a:t>moins </a:t>
            </a:r>
          </a:p>
          <a:p>
            <a:pPr>
              <a:lnSpc>
                <a:spcPts val="2320"/>
              </a:lnSpc>
            </a:pPr>
            <a:r>
              <a:rPr lang="fr-CA" sz="1600" b="1" i="1">
                <a:solidFill>
                  <a:srgbClr val="434747"/>
                </a:solidFill>
                <a:latin typeface="Raleway" panose="020B0003030101060003" pitchFamily="34" charset="0"/>
              </a:rPr>
              <a:t>de 2 ans</a:t>
            </a:r>
            <a:r>
              <a:rPr lang="fr-CA" sz="1600" i="1">
                <a:solidFill>
                  <a:srgbClr val="434747"/>
                </a:solidFill>
                <a:latin typeface="Raleway" panose="020B0003030101060003" pitchFamily="34" charset="0"/>
              </a:rPr>
              <a:t>. »</a:t>
            </a:r>
          </a:p>
          <a:p>
            <a:pPr algn="r">
              <a:lnSpc>
                <a:spcPts val="2320"/>
              </a:lnSpc>
            </a:pPr>
            <a:r>
              <a:rPr lang="fr-CA" sz="1200" i="1">
                <a:solidFill>
                  <a:srgbClr val="434747"/>
                </a:solidFill>
                <a:latin typeface="Raleway" panose="020B0003030101060003" pitchFamily="34" charset="0"/>
              </a:rPr>
              <a:t>– Règlement sur les services de garde éducatifs à l’enfance</a:t>
            </a:r>
          </a:p>
        </p:txBody>
      </p:sp>
      <p:sp>
        <p:nvSpPr>
          <p:cNvPr id="3" name="ZoneTexte 2">
            <a:extLst>
              <a:ext uri="{FF2B5EF4-FFF2-40B4-BE49-F238E27FC236}">
                <a16:creationId xmlns:a16="http://schemas.microsoft.com/office/drawing/2014/main" id="{FE81F43A-7AE7-734E-7D99-FEB9279AE489}"/>
              </a:ext>
            </a:extLst>
          </p:cNvPr>
          <p:cNvSpPr txBox="1"/>
          <p:nvPr/>
        </p:nvSpPr>
        <p:spPr>
          <a:xfrm>
            <a:off x="7113883" y="2941808"/>
            <a:ext cx="3966770" cy="2120068"/>
          </a:xfrm>
          <a:prstGeom prst="rect">
            <a:avLst/>
          </a:prstGeom>
          <a:noFill/>
        </p:spPr>
        <p:txBody>
          <a:bodyPr wrap="square">
            <a:spAutoFit/>
          </a:bodyPr>
          <a:lstStyle/>
          <a:p>
            <a:pPr algn="l">
              <a:lnSpc>
                <a:spcPts val="2300"/>
              </a:lnSpc>
            </a:pPr>
            <a:r>
              <a:rPr lang="fr-CA" sz="1600" i="1">
                <a:solidFill>
                  <a:srgbClr val="434747"/>
                </a:solidFill>
                <a:latin typeface="Raleway" panose="020B0003030101060003" pitchFamily="34" charset="0"/>
              </a:rPr>
              <a:t>« </a:t>
            </a:r>
            <a:r>
              <a:rPr lang="fr-CA" sz="1600" b="0" i="0" u="none" strike="noStrike" baseline="0">
                <a:latin typeface="Raleway" pitchFamily="2" charset="0"/>
              </a:rPr>
              <a:t>[…] </a:t>
            </a:r>
            <a:r>
              <a:rPr lang="fr-CA" sz="1600" i="1">
                <a:solidFill>
                  <a:srgbClr val="434747"/>
                </a:solidFill>
                <a:latin typeface="Raleway" panose="020B0003030101060003" pitchFamily="34" charset="0"/>
              </a:rPr>
              <a:t>éviter l’usage de tous les types </a:t>
            </a:r>
          </a:p>
          <a:p>
            <a:pPr algn="l">
              <a:lnSpc>
                <a:spcPts val="2300"/>
              </a:lnSpc>
            </a:pPr>
            <a:r>
              <a:rPr lang="fr-CA" sz="1600" i="1">
                <a:solidFill>
                  <a:srgbClr val="434747"/>
                </a:solidFill>
                <a:latin typeface="Raleway" panose="020B0003030101060003" pitchFamily="34" charset="0"/>
              </a:rPr>
              <a:t>d’écran par les enfants dans les services </a:t>
            </a:r>
          </a:p>
          <a:p>
            <a:pPr algn="l">
              <a:lnSpc>
                <a:spcPts val="2300"/>
              </a:lnSpc>
            </a:pPr>
            <a:r>
              <a:rPr lang="fr-CA" sz="1600" i="1">
                <a:solidFill>
                  <a:srgbClr val="434747"/>
                </a:solidFill>
                <a:latin typeface="Raleway" panose="020B0003030101060003" pitchFamily="34" charset="0"/>
              </a:rPr>
              <a:t>de garde éducatifs à l’enfance parce qu’ils les utilisent déjà à la maison, probablement pendant de plus nombreuses heures. »</a:t>
            </a:r>
          </a:p>
          <a:p>
            <a:pPr algn="r">
              <a:lnSpc>
                <a:spcPts val="2300"/>
              </a:lnSpc>
            </a:pPr>
            <a:r>
              <a:rPr lang="fr-CA" sz="1200" i="1">
                <a:solidFill>
                  <a:srgbClr val="434747"/>
                </a:solidFill>
                <a:latin typeface="Raleway" panose="020B0003030101060003" pitchFamily="34" charset="0"/>
              </a:rPr>
              <a:t>– </a:t>
            </a:r>
            <a:r>
              <a:rPr lang="fr-CA" sz="1200">
                <a:solidFill>
                  <a:srgbClr val="434747"/>
                </a:solidFill>
                <a:latin typeface="Raleway" panose="020B0003030101060003" pitchFamily="34" charset="0"/>
              </a:rPr>
              <a:t>Programme éducatif </a:t>
            </a:r>
            <a:r>
              <a:rPr lang="fr-CA" sz="1200" i="1">
                <a:solidFill>
                  <a:srgbClr val="434747"/>
                </a:solidFill>
                <a:latin typeface="Raleway" panose="020B0003030101060003" pitchFamily="34" charset="0"/>
              </a:rPr>
              <a:t>Accueillir la petite enfance</a:t>
            </a:r>
            <a:endParaRPr lang="fr-CA" sz="1600" i="1">
              <a:solidFill>
                <a:srgbClr val="434747"/>
              </a:solidFill>
              <a:latin typeface="Raleway" panose="020B0003030101060003" pitchFamily="34" charset="0"/>
            </a:endParaRPr>
          </a:p>
        </p:txBody>
      </p:sp>
      <p:sp>
        <p:nvSpPr>
          <p:cNvPr id="9" name="Freeform 12">
            <a:extLst>
              <a:ext uri="{FF2B5EF4-FFF2-40B4-BE49-F238E27FC236}">
                <a16:creationId xmlns:a16="http://schemas.microsoft.com/office/drawing/2014/main" id="{E1D3A020-83C8-4C3A-08A2-E6664B5C21E8}"/>
              </a:ext>
            </a:extLst>
          </p:cNvPr>
          <p:cNvSpPr/>
          <p:nvPr/>
        </p:nvSpPr>
        <p:spPr>
          <a:xfrm>
            <a:off x="1081920" y="2286577"/>
            <a:ext cx="5428780" cy="3680590"/>
          </a:xfrm>
          <a:custGeom>
            <a:avLst/>
            <a:gdLst>
              <a:gd name="connsiteX0" fmla="*/ 16933 w 5040488"/>
              <a:gd name="connsiteY0" fmla="*/ 11289 h 2523067"/>
              <a:gd name="connsiteX1" fmla="*/ 16933 w 5040488"/>
              <a:gd name="connsiteY1" fmla="*/ 11289 h 2523067"/>
              <a:gd name="connsiteX2" fmla="*/ 67733 w 5040488"/>
              <a:gd name="connsiteY2" fmla="*/ 5645 h 2523067"/>
              <a:gd name="connsiteX3" fmla="*/ 84666 w 5040488"/>
              <a:gd name="connsiteY3" fmla="*/ 0 h 2523067"/>
              <a:gd name="connsiteX4" fmla="*/ 197555 w 5040488"/>
              <a:gd name="connsiteY4" fmla="*/ 5645 h 2523067"/>
              <a:gd name="connsiteX5" fmla="*/ 705555 w 5040488"/>
              <a:gd name="connsiteY5" fmla="*/ 28222 h 2523067"/>
              <a:gd name="connsiteX6" fmla="*/ 1930400 w 5040488"/>
              <a:gd name="connsiteY6" fmla="*/ 16934 h 2523067"/>
              <a:gd name="connsiteX7" fmla="*/ 3883377 w 5040488"/>
              <a:gd name="connsiteY7" fmla="*/ 0 h 2523067"/>
              <a:gd name="connsiteX8" fmla="*/ 4622800 w 5040488"/>
              <a:gd name="connsiteY8" fmla="*/ 0 h 2523067"/>
              <a:gd name="connsiteX9" fmla="*/ 4848577 w 5040488"/>
              <a:gd name="connsiteY9" fmla="*/ 11289 h 2523067"/>
              <a:gd name="connsiteX10" fmla="*/ 4882444 w 5040488"/>
              <a:gd name="connsiteY10" fmla="*/ 16934 h 2523067"/>
              <a:gd name="connsiteX11" fmla="*/ 4921955 w 5040488"/>
              <a:gd name="connsiteY11" fmla="*/ 22578 h 2523067"/>
              <a:gd name="connsiteX12" fmla="*/ 5000977 w 5040488"/>
              <a:gd name="connsiteY12" fmla="*/ 33867 h 2523067"/>
              <a:gd name="connsiteX13" fmla="*/ 5029200 w 5040488"/>
              <a:gd name="connsiteY13" fmla="*/ 620889 h 2523067"/>
              <a:gd name="connsiteX14" fmla="*/ 5040488 w 5040488"/>
              <a:gd name="connsiteY14" fmla="*/ 1574800 h 2523067"/>
              <a:gd name="connsiteX15" fmla="*/ 5029200 w 5040488"/>
              <a:gd name="connsiteY15" fmla="*/ 1964267 h 2523067"/>
              <a:gd name="connsiteX16" fmla="*/ 4995333 w 5040488"/>
              <a:gd name="connsiteY16" fmla="*/ 2455334 h 2523067"/>
              <a:gd name="connsiteX17" fmla="*/ 3285066 w 5040488"/>
              <a:gd name="connsiteY17" fmla="*/ 2506134 h 2523067"/>
              <a:gd name="connsiteX18" fmla="*/ 1969911 w 5040488"/>
              <a:gd name="connsiteY18" fmla="*/ 2523067 h 2523067"/>
              <a:gd name="connsiteX19" fmla="*/ 581377 w 5040488"/>
              <a:gd name="connsiteY19" fmla="*/ 2511778 h 2523067"/>
              <a:gd name="connsiteX20" fmla="*/ 22577 w 5040488"/>
              <a:gd name="connsiteY20" fmla="*/ 2517422 h 2523067"/>
              <a:gd name="connsiteX21" fmla="*/ 0 w 5040488"/>
              <a:gd name="connsiteY21" fmla="*/ 1168400 h 2523067"/>
              <a:gd name="connsiteX22" fmla="*/ 11288 w 5040488"/>
              <a:gd name="connsiteY22" fmla="*/ 276578 h 2523067"/>
              <a:gd name="connsiteX23" fmla="*/ 16933 w 5040488"/>
              <a:gd name="connsiteY23" fmla="*/ 11289 h 252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40488" h="2523067">
                <a:moveTo>
                  <a:pt x="16933" y="11289"/>
                </a:moveTo>
                <a:lnTo>
                  <a:pt x="16933" y="11289"/>
                </a:lnTo>
                <a:cubicBezTo>
                  <a:pt x="33866" y="9408"/>
                  <a:pt x="50927" y="8446"/>
                  <a:pt x="67733" y="5645"/>
                </a:cubicBezTo>
                <a:cubicBezTo>
                  <a:pt x="73602" y="4667"/>
                  <a:pt x="78716" y="0"/>
                  <a:pt x="84666" y="0"/>
                </a:cubicBezTo>
                <a:cubicBezTo>
                  <a:pt x="122343" y="0"/>
                  <a:pt x="197555" y="5645"/>
                  <a:pt x="197555" y="5645"/>
                </a:cubicBezTo>
                <a:lnTo>
                  <a:pt x="705555" y="28222"/>
                </a:lnTo>
                <a:lnTo>
                  <a:pt x="1930400" y="16934"/>
                </a:lnTo>
                <a:lnTo>
                  <a:pt x="3883377" y="0"/>
                </a:lnTo>
                <a:lnTo>
                  <a:pt x="4622800" y="0"/>
                </a:lnTo>
                <a:cubicBezTo>
                  <a:pt x="4732838" y="3550"/>
                  <a:pt x="4763709" y="-27"/>
                  <a:pt x="4848577" y="11289"/>
                </a:cubicBezTo>
                <a:cubicBezTo>
                  <a:pt x="4859921" y="12802"/>
                  <a:pt x="4871132" y="15194"/>
                  <a:pt x="4882444" y="16934"/>
                </a:cubicBezTo>
                <a:cubicBezTo>
                  <a:pt x="4895593" y="18957"/>
                  <a:pt x="4908814" y="20503"/>
                  <a:pt x="4921955" y="22578"/>
                </a:cubicBezTo>
                <a:cubicBezTo>
                  <a:pt x="4997371" y="34486"/>
                  <a:pt x="4966146" y="33867"/>
                  <a:pt x="5000977" y="33867"/>
                </a:cubicBezTo>
                <a:lnTo>
                  <a:pt x="5029200" y="620889"/>
                </a:lnTo>
                <a:lnTo>
                  <a:pt x="5040488" y="1574800"/>
                </a:lnTo>
                <a:lnTo>
                  <a:pt x="5029200" y="1964267"/>
                </a:lnTo>
                <a:lnTo>
                  <a:pt x="4995333" y="2455334"/>
                </a:lnTo>
                <a:lnTo>
                  <a:pt x="3285066" y="2506134"/>
                </a:lnTo>
                <a:lnTo>
                  <a:pt x="1969911" y="2523067"/>
                </a:lnTo>
                <a:lnTo>
                  <a:pt x="581377" y="2511778"/>
                </a:lnTo>
                <a:lnTo>
                  <a:pt x="22577" y="2517422"/>
                </a:lnTo>
                <a:lnTo>
                  <a:pt x="0" y="1168400"/>
                </a:lnTo>
                <a:lnTo>
                  <a:pt x="11288" y="276578"/>
                </a:lnTo>
                <a:lnTo>
                  <a:pt x="16933" y="11289"/>
                </a:lnTo>
                <a:close/>
              </a:path>
            </a:pathLst>
          </a:custGeom>
          <a:noFill/>
          <a:ln>
            <a:solidFill>
              <a:srgbClr val="ABD5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Freeform 12">
            <a:extLst>
              <a:ext uri="{FF2B5EF4-FFF2-40B4-BE49-F238E27FC236}">
                <a16:creationId xmlns:a16="http://schemas.microsoft.com/office/drawing/2014/main" id="{BF2ED64D-101C-730C-02F2-AF35917179E0}"/>
              </a:ext>
            </a:extLst>
          </p:cNvPr>
          <p:cNvSpPr/>
          <p:nvPr/>
        </p:nvSpPr>
        <p:spPr>
          <a:xfrm>
            <a:off x="6777871" y="2596647"/>
            <a:ext cx="4506003" cy="2869166"/>
          </a:xfrm>
          <a:custGeom>
            <a:avLst/>
            <a:gdLst>
              <a:gd name="connsiteX0" fmla="*/ 16933 w 5040488"/>
              <a:gd name="connsiteY0" fmla="*/ 11289 h 2523067"/>
              <a:gd name="connsiteX1" fmla="*/ 16933 w 5040488"/>
              <a:gd name="connsiteY1" fmla="*/ 11289 h 2523067"/>
              <a:gd name="connsiteX2" fmla="*/ 67733 w 5040488"/>
              <a:gd name="connsiteY2" fmla="*/ 5645 h 2523067"/>
              <a:gd name="connsiteX3" fmla="*/ 84666 w 5040488"/>
              <a:gd name="connsiteY3" fmla="*/ 0 h 2523067"/>
              <a:gd name="connsiteX4" fmla="*/ 197555 w 5040488"/>
              <a:gd name="connsiteY4" fmla="*/ 5645 h 2523067"/>
              <a:gd name="connsiteX5" fmla="*/ 705555 w 5040488"/>
              <a:gd name="connsiteY5" fmla="*/ 28222 h 2523067"/>
              <a:gd name="connsiteX6" fmla="*/ 1930400 w 5040488"/>
              <a:gd name="connsiteY6" fmla="*/ 16934 h 2523067"/>
              <a:gd name="connsiteX7" fmla="*/ 3883377 w 5040488"/>
              <a:gd name="connsiteY7" fmla="*/ 0 h 2523067"/>
              <a:gd name="connsiteX8" fmla="*/ 4622800 w 5040488"/>
              <a:gd name="connsiteY8" fmla="*/ 0 h 2523067"/>
              <a:gd name="connsiteX9" fmla="*/ 4848577 w 5040488"/>
              <a:gd name="connsiteY9" fmla="*/ 11289 h 2523067"/>
              <a:gd name="connsiteX10" fmla="*/ 4882444 w 5040488"/>
              <a:gd name="connsiteY10" fmla="*/ 16934 h 2523067"/>
              <a:gd name="connsiteX11" fmla="*/ 4921955 w 5040488"/>
              <a:gd name="connsiteY11" fmla="*/ 22578 h 2523067"/>
              <a:gd name="connsiteX12" fmla="*/ 5000977 w 5040488"/>
              <a:gd name="connsiteY12" fmla="*/ 33867 h 2523067"/>
              <a:gd name="connsiteX13" fmla="*/ 5029200 w 5040488"/>
              <a:gd name="connsiteY13" fmla="*/ 620889 h 2523067"/>
              <a:gd name="connsiteX14" fmla="*/ 5040488 w 5040488"/>
              <a:gd name="connsiteY14" fmla="*/ 1574800 h 2523067"/>
              <a:gd name="connsiteX15" fmla="*/ 5029200 w 5040488"/>
              <a:gd name="connsiteY15" fmla="*/ 1964267 h 2523067"/>
              <a:gd name="connsiteX16" fmla="*/ 4995333 w 5040488"/>
              <a:gd name="connsiteY16" fmla="*/ 2455334 h 2523067"/>
              <a:gd name="connsiteX17" fmla="*/ 3285066 w 5040488"/>
              <a:gd name="connsiteY17" fmla="*/ 2506134 h 2523067"/>
              <a:gd name="connsiteX18" fmla="*/ 1969911 w 5040488"/>
              <a:gd name="connsiteY18" fmla="*/ 2523067 h 2523067"/>
              <a:gd name="connsiteX19" fmla="*/ 581377 w 5040488"/>
              <a:gd name="connsiteY19" fmla="*/ 2511778 h 2523067"/>
              <a:gd name="connsiteX20" fmla="*/ 22577 w 5040488"/>
              <a:gd name="connsiteY20" fmla="*/ 2517422 h 2523067"/>
              <a:gd name="connsiteX21" fmla="*/ 0 w 5040488"/>
              <a:gd name="connsiteY21" fmla="*/ 1168400 h 2523067"/>
              <a:gd name="connsiteX22" fmla="*/ 11288 w 5040488"/>
              <a:gd name="connsiteY22" fmla="*/ 276578 h 2523067"/>
              <a:gd name="connsiteX23" fmla="*/ 16933 w 5040488"/>
              <a:gd name="connsiteY23" fmla="*/ 11289 h 252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40488" h="2523067">
                <a:moveTo>
                  <a:pt x="16933" y="11289"/>
                </a:moveTo>
                <a:lnTo>
                  <a:pt x="16933" y="11289"/>
                </a:lnTo>
                <a:cubicBezTo>
                  <a:pt x="33866" y="9408"/>
                  <a:pt x="50927" y="8446"/>
                  <a:pt x="67733" y="5645"/>
                </a:cubicBezTo>
                <a:cubicBezTo>
                  <a:pt x="73602" y="4667"/>
                  <a:pt x="78716" y="0"/>
                  <a:pt x="84666" y="0"/>
                </a:cubicBezTo>
                <a:cubicBezTo>
                  <a:pt x="122343" y="0"/>
                  <a:pt x="197555" y="5645"/>
                  <a:pt x="197555" y="5645"/>
                </a:cubicBezTo>
                <a:lnTo>
                  <a:pt x="705555" y="28222"/>
                </a:lnTo>
                <a:lnTo>
                  <a:pt x="1930400" y="16934"/>
                </a:lnTo>
                <a:lnTo>
                  <a:pt x="3883377" y="0"/>
                </a:lnTo>
                <a:lnTo>
                  <a:pt x="4622800" y="0"/>
                </a:lnTo>
                <a:cubicBezTo>
                  <a:pt x="4732838" y="3550"/>
                  <a:pt x="4763709" y="-27"/>
                  <a:pt x="4848577" y="11289"/>
                </a:cubicBezTo>
                <a:cubicBezTo>
                  <a:pt x="4859921" y="12802"/>
                  <a:pt x="4871132" y="15194"/>
                  <a:pt x="4882444" y="16934"/>
                </a:cubicBezTo>
                <a:cubicBezTo>
                  <a:pt x="4895593" y="18957"/>
                  <a:pt x="4908814" y="20503"/>
                  <a:pt x="4921955" y="22578"/>
                </a:cubicBezTo>
                <a:cubicBezTo>
                  <a:pt x="4997371" y="34486"/>
                  <a:pt x="4966146" y="33867"/>
                  <a:pt x="5000977" y="33867"/>
                </a:cubicBezTo>
                <a:lnTo>
                  <a:pt x="5029200" y="620889"/>
                </a:lnTo>
                <a:lnTo>
                  <a:pt x="5040488" y="1574800"/>
                </a:lnTo>
                <a:lnTo>
                  <a:pt x="5029200" y="1964267"/>
                </a:lnTo>
                <a:lnTo>
                  <a:pt x="4995333" y="2455334"/>
                </a:lnTo>
                <a:lnTo>
                  <a:pt x="3285066" y="2506134"/>
                </a:lnTo>
                <a:lnTo>
                  <a:pt x="1969911" y="2523067"/>
                </a:lnTo>
                <a:lnTo>
                  <a:pt x="581377" y="2511778"/>
                </a:lnTo>
                <a:lnTo>
                  <a:pt x="22577" y="2517422"/>
                </a:lnTo>
                <a:lnTo>
                  <a:pt x="0" y="1168400"/>
                </a:lnTo>
                <a:lnTo>
                  <a:pt x="11288" y="276578"/>
                </a:lnTo>
                <a:lnTo>
                  <a:pt x="16933" y="11289"/>
                </a:lnTo>
                <a:close/>
              </a:path>
            </a:pathLst>
          </a:custGeom>
          <a:noFill/>
          <a:ln>
            <a:solidFill>
              <a:srgbClr val="ABD5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182137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48B41D6-A3DA-19E4-389B-399C320CF247}"/>
              </a:ext>
            </a:extLst>
          </p:cNvPr>
          <p:cNvGrpSpPr/>
          <p:nvPr/>
        </p:nvGrpSpPr>
        <p:grpSpPr>
          <a:xfrm>
            <a:off x="1003443" y="6153834"/>
            <a:ext cx="10280431" cy="342080"/>
            <a:chOff x="1003443" y="6153834"/>
            <a:chExt cx="10280431" cy="342080"/>
          </a:xfrm>
        </p:grpSpPr>
        <p:pic>
          <p:nvPicPr>
            <p:cNvPr id="7" name="Picture 6" descr="A black background with grey text&#10;&#10;Description automatically generated">
              <a:extLst>
                <a:ext uri="{FF2B5EF4-FFF2-40B4-BE49-F238E27FC236}">
                  <a16:creationId xmlns:a16="http://schemas.microsoft.com/office/drawing/2014/main" id="{EEEF5E43-6148-B22D-A8A9-BF36FC8C4F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8" name="TextBox 16">
              <a:extLst>
                <a:ext uri="{FF2B5EF4-FFF2-40B4-BE49-F238E27FC236}">
                  <a16:creationId xmlns:a16="http://schemas.microsoft.com/office/drawing/2014/main" id="{CBF47432-9185-BEFE-A2C1-45D9801C41C3}"/>
                </a:ext>
              </a:extLst>
            </p:cNvPr>
            <p:cNvSpPr txBox="1"/>
            <p:nvPr/>
          </p:nvSpPr>
          <p:spPr>
            <a:xfrm>
              <a:off x="9000877" y="6234304"/>
              <a:ext cx="2282997"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21</a:t>
              </a:fld>
              <a:endParaRPr lang="fr-CA" sz="1100">
                <a:solidFill>
                  <a:srgbClr val="434747"/>
                </a:solidFill>
                <a:latin typeface="Raleway" panose="020B0503030101060003" pitchFamily="34" charset="77"/>
              </a:endParaRPr>
            </a:p>
          </p:txBody>
        </p:sp>
      </p:grpSp>
      <p:sp>
        <p:nvSpPr>
          <p:cNvPr id="10" name="Rectangle 9">
            <a:extLst>
              <a:ext uri="{FF2B5EF4-FFF2-40B4-BE49-F238E27FC236}">
                <a16:creationId xmlns:a16="http://schemas.microsoft.com/office/drawing/2014/main" id="{57C85AF1-A357-1FF3-B799-80953FDFCD59}"/>
              </a:ext>
            </a:extLst>
          </p:cNvPr>
          <p:cNvSpPr/>
          <p:nvPr/>
        </p:nvSpPr>
        <p:spPr>
          <a:xfrm>
            <a:off x="0" y="0"/>
            <a:ext cx="12192000" cy="6858000"/>
          </a:xfrm>
          <a:prstGeom prst="rect">
            <a:avLst/>
          </a:prstGeom>
          <a:noFill/>
          <a:ln w="381000">
            <a:solidFill>
              <a:srgbClr val="ABD5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5" name="Group 4">
            <a:extLst>
              <a:ext uri="{FF2B5EF4-FFF2-40B4-BE49-F238E27FC236}">
                <a16:creationId xmlns:a16="http://schemas.microsoft.com/office/drawing/2014/main" id="{9A374BC5-350F-B421-688D-6157FF181EE9}"/>
              </a:ext>
            </a:extLst>
          </p:cNvPr>
          <p:cNvGrpSpPr/>
          <p:nvPr/>
        </p:nvGrpSpPr>
        <p:grpSpPr>
          <a:xfrm>
            <a:off x="1004510" y="477193"/>
            <a:ext cx="6303307" cy="1325563"/>
            <a:chOff x="1155904" y="816533"/>
            <a:chExt cx="6303307" cy="1325563"/>
          </a:xfrm>
        </p:grpSpPr>
        <p:sp>
          <p:nvSpPr>
            <p:cNvPr id="11" name="Titre 1">
              <a:extLst>
                <a:ext uri="{FF2B5EF4-FFF2-40B4-BE49-F238E27FC236}">
                  <a16:creationId xmlns:a16="http://schemas.microsoft.com/office/drawing/2014/main" id="{4ED1BE33-1C65-266F-E311-AD67F6E77E97}"/>
                </a:ext>
              </a:extLst>
            </p:cNvPr>
            <p:cNvSpPr txBox="1">
              <a:spLocks/>
            </p:cNvSpPr>
            <p:nvPr/>
          </p:nvSpPr>
          <p:spPr>
            <a:xfrm>
              <a:off x="1249148" y="816533"/>
              <a:ext cx="6210063"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b="1">
                  <a:solidFill>
                    <a:srgbClr val="434747"/>
                  </a:solidFill>
                  <a:latin typeface="Raleway" panose="020B0503030101060003" pitchFamily="34" charset="77"/>
                </a:rPr>
                <a:t>Les écrans en services </a:t>
              </a:r>
            </a:p>
            <a:p>
              <a:pPr algn="l"/>
              <a:r>
                <a:rPr lang="fr-CA" sz="3200" b="1">
                  <a:solidFill>
                    <a:srgbClr val="434747"/>
                  </a:solidFill>
                  <a:latin typeface="Raleway" panose="020B0503030101060003" pitchFamily="34" charset="77"/>
                </a:rPr>
                <a:t>de garde éducatifs </a:t>
              </a:r>
            </a:p>
          </p:txBody>
        </p:sp>
        <p:cxnSp>
          <p:nvCxnSpPr>
            <p:cNvPr id="12" name="Straight Connector 11">
              <a:extLst>
                <a:ext uri="{FF2B5EF4-FFF2-40B4-BE49-F238E27FC236}">
                  <a16:creationId xmlns:a16="http://schemas.microsoft.com/office/drawing/2014/main" id="{A8326A81-158B-1CE4-1A97-140D0B1FE41F}"/>
                </a:ext>
              </a:extLst>
            </p:cNvPr>
            <p:cNvCxnSpPr>
              <a:cxnSpLocks/>
            </p:cNvCxnSpPr>
            <p:nvPr/>
          </p:nvCxnSpPr>
          <p:spPr>
            <a:xfrm>
              <a:off x="1155904" y="1260088"/>
              <a:ext cx="0" cy="736849"/>
            </a:xfrm>
            <a:prstGeom prst="line">
              <a:avLst/>
            </a:prstGeom>
            <a:ln w="50800">
              <a:solidFill>
                <a:srgbClr val="2FAF82"/>
              </a:solidFill>
            </a:ln>
          </p:spPr>
          <p:style>
            <a:lnRef idx="1">
              <a:schemeClr val="accent2"/>
            </a:lnRef>
            <a:fillRef idx="0">
              <a:schemeClr val="accent2"/>
            </a:fillRef>
            <a:effectRef idx="0">
              <a:schemeClr val="accent2"/>
            </a:effectRef>
            <a:fontRef idx="minor">
              <a:schemeClr val="tx1"/>
            </a:fontRef>
          </p:style>
        </p:cxnSp>
      </p:grpSp>
      <p:grpSp>
        <p:nvGrpSpPr>
          <p:cNvPr id="17" name="Groupe 16">
            <a:extLst>
              <a:ext uri="{FF2B5EF4-FFF2-40B4-BE49-F238E27FC236}">
                <a16:creationId xmlns:a16="http://schemas.microsoft.com/office/drawing/2014/main" id="{CA0F60B7-5527-F525-735E-FF495FBFA9BD}"/>
              </a:ext>
            </a:extLst>
          </p:cNvPr>
          <p:cNvGrpSpPr/>
          <p:nvPr/>
        </p:nvGrpSpPr>
        <p:grpSpPr>
          <a:xfrm>
            <a:off x="1100773" y="2279949"/>
            <a:ext cx="5428780" cy="3680590"/>
            <a:chOff x="1100773" y="2279949"/>
            <a:chExt cx="5428780" cy="3680590"/>
          </a:xfrm>
        </p:grpSpPr>
        <p:sp>
          <p:nvSpPr>
            <p:cNvPr id="25" name="ZoneTexte 2">
              <a:extLst>
                <a:ext uri="{FF2B5EF4-FFF2-40B4-BE49-F238E27FC236}">
                  <a16:creationId xmlns:a16="http://schemas.microsoft.com/office/drawing/2014/main" id="{746C676F-C3EF-D778-1DBD-5EBE5B2AA651}"/>
                </a:ext>
              </a:extLst>
            </p:cNvPr>
            <p:cNvSpPr txBox="1"/>
            <p:nvPr/>
          </p:nvSpPr>
          <p:spPr>
            <a:xfrm>
              <a:off x="1592234" y="2587220"/>
              <a:ext cx="4445859" cy="3011081"/>
            </a:xfrm>
            <a:prstGeom prst="rect">
              <a:avLst/>
            </a:prstGeom>
            <a:noFill/>
            <a:ln>
              <a:solidFill>
                <a:srgbClr val="ABD5BF"/>
              </a:solidFill>
            </a:ln>
          </p:spPr>
          <p:txBody>
            <a:bodyPr wrap="square">
              <a:spAutoFit/>
            </a:bodyPr>
            <a:lstStyle/>
            <a:p>
              <a:pPr>
                <a:lnSpc>
                  <a:spcPts val="2320"/>
                </a:lnSpc>
              </a:pPr>
              <a:r>
                <a:rPr lang="fr-CA" sz="1600" i="1" dirty="0">
                  <a:solidFill>
                    <a:srgbClr val="434747"/>
                  </a:solidFill>
                  <a:latin typeface="Raleway" panose="020B0003030101060003" pitchFamily="34" charset="0"/>
                </a:rPr>
                <a:t>« Bien que le Règlement sur les services de garde éducatifs à l’enfance [le permette], ce type d’activité est associé à un comportement sédentaire. L’utilisation d’un téléviseur</a:t>
              </a:r>
            </a:p>
            <a:p>
              <a:pPr>
                <a:lnSpc>
                  <a:spcPts val="2320"/>
                </a:lnSpc>
              </a:pPr>
              <a:r>
                <a:rPr lang="fr-CA" sz="1600" i="1" dirty="0">
                  <a:solidFill>
                    <a:srgbClr val="434747"/>
                  </a:solidFill>
                  <a:latin typeface="Raleway" panose="020B0003030101060003" pitchFamily="34" charset="0"/>
                </a:rPr>
                <a:t>devrait être évitée, car en empiétant sur le temps pendant lequel l’enfant devrait être</a:t>
              </a:r>
            </a:p>
            <a:p>
              <a:pPr>
                <a:lnSpc>
                  <a:spcPts val="2320"/>
                </a:lnSpc>
              </a:pPr>
              <a:r>
                <a:rPr lang="fr-CA" sz="1600" i="1" dirty="0">
                  <a:solidFill>
                    <a:srgbClr val="434747"/>
                  </a:solidFill>
                  <a:latin typeface="Raleway" panose="020B0003030101060003" pitchFamily="34" charset="0"/>
                </a:rPr>
                <a:t>physiquement actif, le petit écran nuit à l’activité exploratrice du milieu, si essentielle</a:t>
              </a:r>
            </a:p>
            <a:p>
              <a:pPr>
                <a:lnSpc>
                  <a:spcPts val="2320"/>
                </a:lnSpc>
              </a:pPr>
              <a:r>
                <a:rPr lang="fr-CA" sz="1600" i="1" dirty="0">
                  <a:solidFill>
                    <a:srgbClr val="434747"/>
                  </a:solidFill>
                  <a:latin typeface="Raleway" panose="020B0003030101060003" pitchFamily="34" charset="0"/>
                </a:rPr>
                <a:t>au développement des tout-petits. »</a:t>
              </a:r>
            </a:p>
            <a:p>
              <a:pPr algn="r">
                <a:lnSpc>
                  <a:spcPts val="2320"/>
                </a:lnSpc>
              </a:pPr>
              <a:r>
                <a:rPr lang="fr-CA" sz="1400" i="1" dirty="0">
                  <a:solidFill>
                    <a:srgbClr val="434747"/>
                  </a:solidFill>
                  <a:latin typeface="Raleway" panose="020B0003030101060003" pitchFamily="34" charset="0"/>
                </a:rPr>
                <a:t>– </a:t>
              </a:r>
              <a:r>
                <a:rPr lang="fr-CA" sz="1400" dirty="0">
                  <a:solidFill>
                    <a:srgbClr val="434747"/>
                  </a:solidFill>
                  <a:latin typeface="Raleway" panose="020B0003030101060003" pitchFamily="34" charset="0"/>
                </a:rPr>
                <a:t>Cadre de référence </a:t>
              </a:r>
              <a:r>
                <a:rPr lang="fr-CA" sz="1400" i="1" dirty="0">
                  <a:solidFill>
                    <a:srgbClr val="434747"/>
                  </a:solidFill>
                  <a:latin typeface="Raleway" panose="020B0003030101060003" pitchFamily="34" charset="0"/>
                </a:rPr>
                <a:t>Gazelle et Potiron</a:t>
              </a:r>
              <a:endParaRPr lang="fr-CA" sz="1600" i="1" dirty="0">
                <a:solidFill>
                  <a:srgbClr val="434747"/>
                </a:solidFill>
                <a:latin typeface="Raleway" panose="020B0003030101060003" pitchFamily="34" charset="0"/>
              </a:endParaRPr>
            </a:p>
          </p:txBody>
        </p:sp>
        <p:sp>
          <p:nvSpPr>
            <p:cNvPr id="3" name="Freeform 12">
              <a:extLst>
                <a:ext uri="{FF2B5EF4-FFF2-40B4-BE49-F238E27FC236}">
                  <a16:creationId xmlns:a16="http://schemas.microsoft.com/office/drawing/2014/main" id="{A55688B2-2A23-ED2F-A33A-B4EDCBF4AA37}"/>
                </a:ext>
              </a:extLst>
            </p:cNvPr>
            <p:cNvSpPr/>
            <p:nvPr/>
          </p:nvSpPr>
          <p:spPr>
            <a:xfrm>
              <a:off x="1100773" y="2279949"/>
              <a:ext cx="5428780" cy="3680590"/>
            </a:xfrm>
            <a:custGeom>
              <a:avLst/>
              <a:gdLst>
                <a:gd name="connsiteX0" fmla="*/ 16933 w 5040488"/>
                <a:gd name="connsiteY0" fmla="*/ 11289 h 2523067"/>
                <a:gd name="connsiteX1" fmla="*/ 16933 w 5040488"/>
                <a:gd name="connsiteY1" fmla="*/ 11289 h 2523067"/>
                <a:gd name="connsiteX2" fmla="*/ 67733 w 5040488"/>
                <a:gd name="connsiteY2" fmla="*/ 5645 h 2523067"/>
                <a:gd name="connsiteX3" fmla="*/ 84666 w 5040488"/>
                <a:gd name="connsiteY3" fmla="*/ 0 h 2523067"/>
                <a:gd name="connsiteX4" fmla="*/ 197555 w 5040488"/>
                <a:gd name="connsiteY4" fmla="*/ 5645 h 2523067"/>
                <a:gd name="connsiteX5" fmla="*/ 705555 w 5040488"/>
                <a:gd name="connsiteY5" fmla="*/ 28222 h 2523067"/>
                <a:gd name="connsiteX6" fmla="*/ 1930400 w 5040488"/>
                <a:gd name="connsiteY6" fmla="*/ 16934 h 2523067"/>
                <a:gd name="connsiteX7" fmla="*/ 3883377 w 5040488"/>
                <a:gd name="connsiteY7" fmla="*/ 0 h 2523067"/>
                <a:gd name="connsiteX8" fmla="*/ 4622800 w 5040488"/>
                <a:gd name="connsiteY8" fmla="*/ 0 h 2523067"/>
                <a:gd name="connsiteX9" fmla="*/ 4848577 w 5040488"/>
                <a:gd name="connsiteY9" fmla="*/ 11289 h 2523067"/>
                <a:gd name="connsiteX10" fmla="*/ 4882444 w 5040488"/>
                <a:gd name="connsiteY10" fmla="*/ 16934 h 2523067"/>
                <a:gd name="connsiteX11" fmla="*/ 4921955 w 5040488"/>
                <a:gd name="connsiteY11" fmla="*/ 22578 h 2523067"/>
                <a:gd name="connsiteX12" fmla="*/ 5000977 w 5040488"/>
                <a:gd name="connsiteY12" fmla="*/ 33867 h 2523067"/>
                <a:gd name="connsiteX13" fmla="*/ 5029200 w 5040488"/>
                <a:gd name="connsiteY13" fmla="*/ 620889 h 2523067"/>
                <a:gd name="connsiteX14" fmla="*/ 5040488 w 5040488"/>
                <a:gd name="connsiteY14" fmla="*/ 1574800 h 2523067"/>
                <a:gd name="connsiteX15" fmla="*/ 5029200 w 5040488"/>
                <a:gd name="connsiteY15" fmla="*/ 1964267 h 2523067"/>
                <a:gd name="connsiteX16" fmla="*/ 4995333 w 5040488"/>
                <a:gd name="connsiteY16" fmla="*/ 2455334 h 2523067"/>
                <a:gd name="connsiteX17" fmla="*/ 3285066 w 5040488"/>
                <a:gd name="connsiteY17" fmla="*/ 2506134 h 2523067"/>
                <a:gd name="connsiteX18" fmla="*/ 1969911 w 5040488"/>
                <a:gd name="connsiteY18" fmla="*/ 2523067 h 2523067"/>
                <a:gd name="connsiteX19" fmla="*/ 581377 w 5040488"/>
                <a:gd name="connsiteY19" fmla="*/ 2511778 h 2523067"/>
                <a:gd name="connsiteX20" fmla="*/ 22577 w 5040488"/>
                <a:gd name="connsiteY20" fmla="*/ 2517422 h 2523067"/>
                <a:gd name="connsiteX21" fmla="*/ 0 w 5040488"/>
                <a:gd name="connsiteY21" fmla="*/ 1168400 h 2523067"/>
                <a:gd name="connsiteX22" fmla="*/ 11288 w 5040488"/>
                <a:gd name="connsiteY22" fmla="*/ 276578 h 2523067"/>
                <a:gd name="connsiteX23" fmla="*/ 16933 w 5040488"/>
                <a:gd name="connsiteY23" fmla="*/ 11289 h 252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40488" h="2523067">
                  <a:moveTo>
                    <a:pt x="16933" y="11289"/>
                  </a:moveTo>
                  <a:lnTo>
                    <a:pt x="16933" y="11289"/>
                  </a:lnTo>
                  <a:cubicBezTo>
                    <a:pt x="33866" y="9408"/>
                    <a:pt x="50927" y="8446"/>
                    <a:pt x="67733" y="5645"/>
                  </a:cubicBezTo>
                  <a:cubicBezTo>
                    <a:pt x="73602" y="4667"/>
                    <a:pt x="78716" y="0"/>
                    <a:pt x="84666" y="0"/>
                  </a:cubicBezTo>
                  <a:cubicBezTo>
                    <a:pt x="122343" y="0"/>
                    <a:pt x="197555" y="5645"/>
                    <a:pt x="197555" y="5645"/>
                  </a:cubicBezTo>
                  <a:lnTo>
                    <a:pt x="705555" y="28222"/>
                  </a:lnTo>
                  <a:lnTo>
                    <a:pt x="1930400" y="16934"/>
                  </a:lnTo>
                  <a:lnTo>
                    <a:pt x="3883377" y="0"/>
                  </a:lnTo>
                  <a:lnTo>
                    <a:pt x="4622800" y="0"/>
                  </a:lnTo>
                  <a:cubicBezTo>
                    <a:pt x="4732838" y="3550"/>
                    <a:pt x="4763709" y="-27"/>
                    <a:pt x="4848577" y="11289"/>
                  </a:cubicBezTo>
                  <a:cubicBezTo>
                    <a:pt x="4859921" y="12802"/>
                    <a:pt x="4871132" y="15194"/>
                    <a:pt x="4882444" y="16934"/>
                  </a:cubicBezTo>
                  <a:cubicBezTo>
                    <a:pt x="4895593" y="18957"/>
                    <a:pt x="4908814" y="20503"/>
                    <a:pt x="4921955" y="22578"/>
                  </a:cubicBezTo>
                  <a:cubicBezTo>
                    <a:pt x="4997371" y="34486"/>
                    <a:pt x="4966146" y="33867"/>
                    <a:pt x="5000977" y="33867"/>
                  </a:cubicBezTo>
                  <a:lnTo>
                    <a:pt x="5029200" y="620889"/>
                  </a:lnTo>
                  <a:lnTo>
                    <a:pt x="5040488" y="1574800"/>
                  </a:lnTo>
                  <a:lnTo>
                    <a:pt x="5029200" y="1964267"/>
                  </a:lnTo>
                  <a:lnTo>
                    <a:pt x="4995333" y="2455334"/>
                  </a:lnTo>
                  <a:lnTo>
                    <a:pt x="3285066" y="2506134"/>
                  </a:lnTo>
                  <a:lnTo>
                    <a:pt x="1969911" y="2523067"/>
                  </a:lnTo>
                  <a:lnTo>
                    <a:pt x="581377" y="2511778"/>
                  </a:lnTo>
                  <a:lnTo>
                    <a:pt x="22577" y="2517422"/>
                  </a:lnTo>
                  <a:lnTo>
                    <a:pt x="0" y="1168400"/>
                  </a:lnTo>
                  <a:lnTo>
                    <a:pt x="11288" y="276578"/>
                  </a:lnTo>
                  <a:lnTo>
                    <a:pt x="16933" y="11289"/>
                  </a:lnTo>
                  <a:close/>
                </a:path>
              </a:pathLst>
            </a:custGeom>
            <a:noFill/>
            <a:ln>
              <a:solidFill>
                <a:srgbClr val="ABD5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6" name="Groupe 15">
            <a:extLst>
              <a:ext uri="{FF2B5EF4-FFF2-40B4-BE49-F238E27FC236}">
                <a16:creationId xmlns:a16="http://schemas.microsoft.com/office/drawing/2014/main" id="{3094AECA-B0ED-660F-94D8-156934BF481F}"/>
              </a:ext>
            </a:extLst>
          </p:cNvPr>
          <p:cNvGrpSpPr/>
          <p:nvPr/>
        </p:nvGrpSpPr>
        <p:grpSpPr>
          <a:xfrm>
            <a:off x="6796726" y="1390398"/>
            <a:ext cx="5124379" cy="3756637"/>
            <a:chOff x="6796726" y="1390398"/>
            <a:chExt cx="5124379" cy="3756637"/>
          </a:xfrm>
        </p:grpSpPr>
        <p:grpSp>
          <p:nvGrpSpPr>
            <p:cNvPr id="14" name="Groupe 13">
              <a:extLst>
                <a:ext uri="{FF2B5EF4-FFF2-40B4-BE49-F238E27FC236}">
                  <a16:creationId xmlns:a16="http://schemas.microsoft.com/office/drawing/2014/main" id="{6D13A0E5-C7F3-F94F-60AA-558759EB7914}"/>
                </a:ext>
              </a:extLst>
            </p:cNvPr>
            <p:cNvGrpSpPr/>
            <p:nvPr/>
          </p:nvGrpSpPr>
          <p:grpSpPr>
            <a:xfrm>
              <a:off x="6796726" y="2432115"/>
              <a:ext cx="4587150" cy="2714920"/>
              <a:chOff x="6796726" y="2432115"/>
              <a:chExt cx="4587150" cy="2714920"/>
            </a:xfrm>
          </p:grpSpPr>
          <p:sp>
            <p:nvSpPr>
              <p:cNvPr id="2" name="Freeform 5">
                <a:extLst>
                  <a:ext uri="{FF2B5EF4-FFF2-40B4-BE49-F238E27FC236}">
                    <a16:creationId xmlns:a16="http://schemas.microsoft.com/office/drawing/2014/main" id="{B575EAAB-1250-DE0E-5E98-35047D6C9681}"/>
                  </a:ext>
                </a:extLst>
              </p:cNvPr>
              <p:cNvSpPr/>
              <p:nvPr/>
            </p:nvSpPr>
            <p:spPr>
              <a:xfrm>
                <a:off x="6796726" y="2432115"/>
                <a:ext cx="4387571" cy="2714920"/>
              </a:xfrm>
              <a:custGeom>
                <a:avLst/>
                <a:gdLst>
                  <a:gd name="connsiteX0" fmla="*/ 16933 w 5040488"/>
                  <a:gd name="connsiteY0" fmla="*/ 11289 h 2523067"/>
                  <a:gd name="connsiteX1" fmla="*/ 16933 w 5040488"/>
                  <a:gd name="connsiteY1" fmla="*/ 11289 h 2523067"/>
                  <a:gd name="connsiteX2" fmla="*/ 67733 w 5040488"/>
                  <a:gd name="connsiteY2" fmla="*/ 5645 h 2523067"/>
                  <a:gd name="connsiteX3" fmla="*/ 84666 w 5040488"/>
                  <a:gd name="connsiteY3" fmla="*/ 0 h 2523067"/>
                  <a:gd name="connsiteX4" fmla="*/ 197555 w 5040488"/>
                  <a:gd name="connsiteY4" fmla="*/ 5645 h 2523067"/>
                  <a:gd name="connsiteX5" fmla="*/ 705555 w 5040488"/>
                  <a:gd name="connsiteY5" fmla="*/ 28222 h 2523067"/>
                  <a:gd name="connsiteX6" fmla="*/ 1930400 w 5040488"/>
                  <a:gd name="connsiteY6" fmla="*/ 16934 h 2523067"/>
                  <a:gd name="connsiteX7" fmla="*/ 3883377 w 5040488"/>
                  <a:gd name="connsiteY7" fmla="*/ 0 h 2523067"/>
                  <a:gd name="connsiteX8" fmla="*/ 4622800 w 5040488"/>
                  <a:gd name="connsiteY8" fmla="*/ 0 h 2523067"/>
                  <a:gd name="connsiteX9" fmla="*/ 4848577 w 5040488"/>
                  <a:gd name="connsiteY9" fmla="*/ 11289 h 2523067"/>
                  <a:gd name="connsiteX10" fmla="*/ 4882444 w 5040488"/>
                  <a:gd name="connsiteY10" fmla="*/ 16934 h 2523067"/>
                  <a:gd name="connsiteX11" fmla="*/ 4921955 w 5040488"/>
                  <a:gd name="connsiteY11" fmla="*/ 22578 h 2523067"/>
                  <a:gd name="connsiteX12" fmla="*/ 5000977 w 5040488"/>
                  <a:gd name="connsiteY12" fmla="*/ 33867 h 2523067"/>
                  <a:gd name="connsiteX13" fmla="*/ 5029200 w 5040488"/>
                  <a:gd name="connsiteY13" fmla="*/ 620889 h 2523067"/>
                  <a:gd name="connsiteX14" fmla="*/ 5040488 w 5040488"/>
                  <a:gd name="connsiteY14" fmla="*/ 1574800 h 2523067"/>
                  <a:gd name="connsiteX15" fmla="*/ 5029200 w 5040488"/>
                  <a:gd name="connsiteY15" fmla="*/ 1964267 h 2523067"/>
                  <a:gd name="connsiteX16" fmla="*/ 4995333 w 5040488"/>
                  <a:gd name="connsiteY16" fmla="*/ 2455334 h 2523067"/>
                  <a:gd name="connsiteX17" fmla="*/ 3285066 w 5040488"/>
                  <a:gd name="connsiteY17" fmla="*/ 2506134 h 2523067"/>
                  <a:gd name="connsiteX18" fmla="*/ 1969911 w 5040488"/>
                  <a:gd name="connsiteY18" fmla="*/ 2523067 h 2523067"/>
                  <a:gd name="connsiteX19" fmla="*/ 581377 w 5040488"/>
                  <a:gd name="connsiteY19" fmla="*/ 2511778 h 2523067"/>
                  <a:gd name="connsiteX20" fmla="*/ 22577 w 5040488"/>
                  <a:gd name="connsiteY20" fmla="*/ 2517422 h 2523067"/>
                  <a:gd name="connsiteX21" fmla="*/ 0 w 5040488"/>
                  <a:gd name="connsiteY21" fmla="*/ 1168400 h 2523067"/>
                  <a:gd name="connsiteX22" fmla="*/ 11288 w 5040488"/>
                  <a:gd name="connsiteY22" fmla="*/ 276578 h 2523067"/>
                  <a:gd name="connsiteX23" fmla="*/ 16933 w 5040488"/>
                  <a:gd name="connsiteY23" fmla="*/ 11289 h 252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40488" h="2523067">
                    <a:moveTo>
                      <a:pt x="16933" y="11289"/>
                    </a:moveTo>
                    <a:lnTo>
                      <a:pt x="16933" y="11289"/>
                    </a:lnTo>
                    <a:cubicBezTo>
                      <a:pt x="33866" y="9408"/>
                      <a:pt x="50927" y="8446"/>
                      <a:pt x="67733" y="5645"/>
                    </a:cubicBezTo>
                    <a:cubicBezTo>
                      <a:pt x="73602" y="4667"/>
                      <a:pt x="78716" y="0"/>
                      <a:pt x="84666" y="0"/>
                    </a:cubicBezTo>
                    <a:cubicBezTo>
                      <a:pt x="122343" y="0"/>
                      <a:pt x="197555" y="5645"/>
                      <a:pt x="197555" y="5645"/>
                    </a:cubicBezTo>
                    <a:lnTo>
                      <a:pt x="705555" y="28222"/>
                    </a:lnTo>
                    <a:lnTo>
                      <a:pt x="1930400" y="16934"/>
                    </a:lnTo>
                    <a:lnTo>
                      <a:pt x="3883377" y="0"/>
                    </a:lnTo>
                    <a:lnTo>
                      <a:pt x="4622800" y="0"/>
                    </a:lnTo>
                    <a:cubicBezTo>
                      <a:pt x="4732838" y="3550"/>
                      <a:pt x="4763709" y="-27"/>
                      <a:pt x="4848577" y="11289"/>
                    </a:cubicBezTo>
                    <a:cubicBezTo>
                      <a:pt x="4859921" y="12802"/>
                      <a:pt x="4871132" y="15194"/>
                      <a:pt x="4882444" y="16934"/>
                    </a:cubicBezTo>
                    <a:cubicBezTo>
                      <a:pt x="4895593" y="18957"/>
                      <a:pt x="4908814" y="20503"/>
                      <a:pt x="4921955" y="22578"/>
                    </a:cubicBezTo>
                    <a:cubicBezTo>
                      <a:pt x="4997371" y="34486"/>
                      <a:pt x="4966146" y="33867"/>
                      <a:pt x="5000977" y="33867"/>
                    </a:cubicBezTo>
                    <a:lnTo>
                      <a:pt x="5029200" y="620889"/>
                    </a:lnTo>
                    <a:lnTo>
                      <a:pt x="5040488" y="1574800"/>
                    </a:lnTo>
                    <a:lnTo>
                      <a:pt x="5029200" y="1964267"/>
                    </a:lnTo>
                    <a:lnTo>
                      <a:pt x="4995333" y="2455334"/>
                    </a:lnTo>
                    <a:lnTo>
                      <a:pt x="3285066" y="2506134"/>
                    </a:lnTo>
                    <a:lnTo>
                      <a:pt x="1969911" y="2523067"/>
                    </a:lnTo>
                    <a:lnTo>
                      <a:pt x="581377" y="2511778"/>
                    </a:lnTo>
                    <a:lnTo>
                      <a:pt x="22577" y="2517422"/>
                    </a:lnTo>
                    <a:lnTo>
                      <a:pt x="0" y="1168400"/>
                    </a:lnTo>
                    <a:lnTo>
                      <a:pt x="11288" y="276578"/>
                    </a:lnTo>
                    <a:lnTo>
                      <a:pt x="16933" y="11289"/>
                    </a:lnTo>
                    <a:close/>
                  </a:path>
                </a:pathLst>
              </a:custGeom>
              <a:solidFill>
                <a:srgbClr val="2FAF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6" name="ZoneTexte 35">
                <a:extLst>
                  <a:ext uri="{FF2B5EF4-FFF2-40B4-BE49-F238E27FC236}">
                    <a16:creationId xmlns:a16="http://schemas.microsoft.com/office/drawing/2014/main" id="{CD7C35D7-8D13-DA6D-550F-D0E8030145AB}"/>
                  </a:ext>
                </a:extLst>
              </p:cNvPr>
              <p:cNvSpPr txBox="1"/>
              <p:nvPr/>
            </p:nvSpPr>
            <p:spPr>
              <a:xfrm>
                <a:off x="6996305" y="3101363"/>
                <a:ext cx="4387571" cy="1548565"/>
              </a:xfrm>
              <a:prstGeom prst="rect">
                <a:avLst/>
              </a:prstGeom>
              <a:noFill/>
            </p:spPr>
            <p:txBody>
              <a:bodyPr wrap="square">
                <a:spAutoFit/>
              </a:bodyPr>
              <a:lstStyle/>
              <a:p>
                <a:pPr marR="0" lvl="0" algn="l" defTabSz="914400" rtl="0" eaLnBrk="1" fontAlgn="auto" latinLnBrk="0" hangingPunct="1">
                  <a:lnSpc>
                    <a:spcPts val="2320"/>
                  </a:lnSpc>
                  <a:buClrTx/>
                  <a:buSzTx/>
                  <a:tabLst/>
                  <a:defRPr/>
                </a:pPr>
                <a:r>
                  <a:rPr lang="fr-CA" dirty="0">
                    <a:solidFill>
                      <a:schemeClr val="bg1"/>
                    </a:solidFill>
                    <a:latin typeface="Raleway" pitchFamily="2" charset="0"/>
                  </a:rPr>
                  <a:t>A</a:t>
                </a:r>
                <a:r>
                  <a:rPr lang="fr-CA" sz="1800" dirty="0">
                    <a:solidFill>
                      <a:schemeClr val="bg1"/>
                    </a:solidFill>
                    <a:latin typeface="Raleway" pitchFamily="2" charset="0"/>
                  </a:rPr>
                  <a:t>ucune donnée sur le temps d’écran des enfants en services de garde éducatifs, le contexte d’utilisation</a:t>
                </a:r>
              </a:p>
              <a:p>
                <a:pPr marR="0" lvl="0" algn="l" defTabSz="914400" rtl="0" eaLnBrk="1" fontAlgn="auto" latinLnBrk="0" hangingPunct="1">
                  <a:lnSpc>
                    <a:spcPts val="2320"/>
                  </a:lnSpc>
                  <a:buClrTx/>
                  <a:buSzTx/>
                  <a:tabLst/>
                  <a:defRPr/>
                </a:pPr>
                <a:r>
                  <a:rPr lang="fr-CA" sz="1800" dirty="0">
                    <a:solidFill>
                      <a:schemeClr val="bg1"/>
                    </a:solidFill>
                    <a:latin typeface="Raleway" pitchFamily="2" charset="0"/>
                  </a:rPr>
                  <a:t>et les contenus visionnés n’a été collectée à ce jour.</a:t>
                </a:r>
              </a:p>
            </p:txBody>
          </p:sp>
        </p:grpSp>
        <p:grpSp>
          <p:nvGrpSpPr>
            <p:cNvPr id="9" name="Groupe 8">
              <a:extLst>
                <a:ext uri="{FF2B5EF4-FFF2-40B4-BE49-F238E27FC236}">
                  <a16:creationId xmlns:a16="http://schemas.microsoft.com/office/drawing/2014/main" id="{575CD196-1A11-096F-CB0D-093F738DAE8C}"/>
                </a:ext>
              </a:extLst>
            </p:cNvPr>
            <p:cNvGrpSpPr/>
            <p:nvPr/>
          </p:nvGrpSpPr>
          <p:grpSpPr>
            <a:xfrm>
              <a:off x="9191602" y="1390398"/>
              <a:ext cx="2729503" cy="2110512"/>
              <a:chOff x="9191602" y="1390398"/>
              <a:chExt cx="2729503" cy="2110512"/>
            </a:xfrm>
          </p:grpSpPr>
          <p:pic>
            <p:nvPicPr>
              <p:cNvPr id="4" name="Picture 7" descr="A white star on a black background&#10;&#10;Description automatically generated">
                <a:extLst>
                  <a:ext uri="{FF2B5EF4-FFF2-40B4-BE49-F238E27FC236}">
                    <a16:creationId xmlns:a16="http://schemas.microsoft.com/office/drawing/2014/main" id="{D4419D07-1F40-BD96-2959-447D4D0B8E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5856" y="1390398"/>
                <a:ext cx="1805249" cy="1730806"/>
              </a:xfrm>
              <a:prstGeom prst="rect">
                <a:avLst/>
              </a:prstGeom>
            </p:spPr>
          </p:pic>
          <p:pic>
            <p:nvPicPr>
              <p:cNvPr id="13" name="Picture 7" descr="A white star on a black background&#10;&#10;Description automatically generated">
                <a:extLst>
                  <a:ext uri="{FF2B5EF4-FFF2-40B4-BE49-F238E27FC236}">
                    <a16:creationId xmlns:a16="http://schemas.microsoft.com/office/drawing/2014/main" id="{3635135E-A588-E87E-05DE-9D3FF08B2F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116967">
                <a:off x="9191602" y="1909681"/>
                <a:ext cx="865589" cy="829895"/>
              </a:xfrm>
              <a:prstGeom prst="rect">
                <a:avLst/>
              </a:prstGeom>
            </p:spPr>
          </p:pic>
          <p:pic>
            <p:nvPicPr>
              <p:cNvPr id="15" name="Picture 25">
                <a:extLst>
                  <a:ext uri="{FF2B5EF4-FFF2-40B4-BE49-F238E27FC236}">
                    <a16:creationId xmlns:a16="http://schemas.microsoft.com/office/drawing/2014/main" id="{0B045768-E2FB-45A5-FBE5-4C8BF59C049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220833" y="2890725"/>
                <a:ext cx="643469" cy="610185"/>
              </a:xfrm>
              <a:prstGeom prst="rect">
                <a:avLst/>
              </a:prstGeom>
            </p:spPr>
          </p:pic>
        </p:grpSp>
      </p:grpSp>
    </p:spTree>
    <p:extLst>
      <p:ext uri="{BB962C8B-B14F-4D97-AF65-F5344CB8AC3E}">
        <p14:creationId xmlns:p14="http://schemas.microsoft.com/office/powerpoint/2010/main" val="3264483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AADF5E54-EBD7-3891-BA6C-4E0C794A8954}"/>
              </a:ext>
            </a:extLst>
          </p:cNvPr>
          <p:cNvSpPr txBox="1"/>
          <p:nvPr/>
        </p:nvSpPr>
        <p:spPr>
          <a:xfrm>
            <a:off x="4204013" y="2257054"/>
            <a:ext cx="7435813" cy="707886"/>
          </a:xfrm>
          <a:prstGeom prst="rect">
            <a:avLst/>
          </a:prstGeom>
          <a:noFill/>
        </p:spPr>
        <p:txBody>
          <a:bodyPr wrap="square">
            <a:spAutoFit/>
          </a:bodyPr>
          <a:lstStyle/>
          <a:p>
            <a:pPr algn="ctr"/>
            <a:r>
              <a:rPr lang="fr-CA" sz="2000" b="1">
                <a:solidFill>
                  <a:srgbClr val="434747"/>
                </a:solidFill>
                <a:latin typeface="Raleway" pitchFamily="2" charset="0"/>
              </a:rPr>
              <a:t>Les tout-petits de maternelle peuvent être </a:t>
            </a:r>
            <a:br>
              <a:rPr lang="fr-CA" sz="2000" b="1">
                <a:solidFill>
                  <a:srgbClr val="434747"/>
                </a:solidFill>
                <a:latin typeface="Raleway" pitchFamily="2" charset="0"/>
              </a:rPr>
            </a:br>
            <a:r>
              <a:rPr lang="fr-CA" sz="2000" b="1">
                <a:solidFill>
                  <a:srgbClr val="434747"/>
                </a:solidFill>
                <a:latin typeface="Raleway" pitchFamily="2" charset="0"/>
              </a:rPr>
              <a:t>exposés aux écrans dans différents contextes</a:t>
            </a:r>
          </a:p>
        </p:txBody>
      </p:sp>
      <p:grpSp>
        <p:nvGrpSpPr>
          <p:cNvPr id="20" name="Group 19">
            <a:extLst>
              <a:ext uri="{FF2B5EF4-FFF2-40B4-BE49-F238E27FC236}">
                <a16:creationId xmlns:a16="http://schemas.microsoft.com/office/drawing/2014/main" id="{AF82AF68-8E64-C320-7913-1C306622EFBD}"/>
              </a:ext>
            </a:extLst>
          </p:cNvPr>
          <p:cNvGrpSpPr/>
          <p:nvPr/>
        </p:nvGrpSpPr>
        <p:grpSpPr>
          <a:xfrm>
            <a:off x="1003443" y="6153834"/>
            <a:ext cx="10280431" cy="342080"/>
            <a:chOff x="1003443" y="6153834"/>
            <a:chExt cx="10280431" cy="342080"/>
          </a:xfrm>
        </p:grpSpPr>
        <p:pic>
          <p:nvPicPr>
            <p:cNvPr id="21" name="Picture 20" descr="A black background with grey text&#10;&#10;Description automatically generated">
              <a:extLst>
                <a:ext uri="{FF2B5EF4-FFF2-40B4-BE49-F238E27FC236}">
                  <a16:creationId xmlns:a16="http://schemas.microsoft.com/office/drawing/2014/main" id="{77358E63-6E40-8850-417C-39E2CF5CB3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22" name="TextBox 16">
              <a:extLst>
                <a:ext uri="{FF2B5EF4-FFF2-40B4-BE49-F238E27FC236}">
                  <a16:creationId xmlns:a16="http://schemas.microsoft.com/office/drawing/2014/main" id="{BD4BDE2C-F69F-0F33-01F9-C1277B701AB9}"/>
                </a:ext>
              </a:extLst>
            </p:cNvPr>
            <p:cNvSpPr txBox="1"/>
            <p:nvPr/>
          </p:nvSpPr>
          <p:spPr>
            <a:xfrm>
              <a:off x="9000877" y="6234304"/>
              <a:ext cx="2282997"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22</a:t>
              </a:fld>
              <a:endParaRPr lang="fr-CA" sz="1100">
                <a:solidFill>
                  <a:srgbClr val="434747"/>
                </a:solidFill>
                <a:latin typeface="Raleway" panose="020B0503030101060003" pitchFamily="34" charset="77"/>
              </a:endParaRPr>
            </a:p>
          </p:txBody>
        </p:sp>
      </p:grpSp>
      <p:sp>
        <p:nvSpPr>
          <p:cNvPr id="10" name="Rectangle 9">
            <a:extLst>
              <a:ext uri="{FF2B5EF4-FFF2-40B4-BE49-F238E27FC236}">
                <a16:creationId xmlns:a16="http://schemas.microsoft.com/office/drawing/2014/main" id="{C14E5E8B-134E-651B-56C1-39A1DF308793}"/>
              </a:ext>
            </a:extLst>
          </p:cNvPr>
          <p:cNvSpPr/>
          <p:nvPr/>
        </p:nvSpPr>
        <p:spPr>
          <a:xfrm>
            <a:off x="0" y="0"/>
            <a:ext cx="12192000" cy="6858000"/>
          </a:xfrm>
          <a:prstGeom prst="rect">
            <a:avLst/>
          </a:prstGeom>
          <a:noFill/>
          <a:ln w="381000">
            <a:solidFill>
              <a:srgbClr val="ABD5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5" name="Group 4">
            <a:extLst>
              <a:ext uri="{FF2B5EF4-FFF2-40B4-BE49-F238E27FC236}">
                <a16:creationId xmlns:a16="http://schemas.microsoft.com/office/drawing/2014/main" id="{2BC46A9F-3A54-23F9-0D52-7A77FD4989E6}"/>
              </a:ext>
            </a:extLst>
          </p:cNvPr>
          <p:cNvGrpSpPr/>
          <p:nvPr/>
        </p:nvGrpSpPr>
        <p:grpSpPr>
          <a:xfrm>
            <a:off x="1004510" y="524476"/>
            <a:ext cx="6303307" cy="1325563"/>
            <a:chOff x="1155904" y="816533"/>
            <a:chExt cx="6303307" cy="1325563"/>
          </a:xfrm>
        </p:grpSpPr>
        <p:sp>
          <p:nvSpPr>
            <p:cNvPr id="11" name="Titre 1">
              <a:extLst>
                <a:ext uri="{FF2B5EF4-FFF2-40B4-BE49-F238E27FC236}">
                  <a16:creationId xmlns:a16="http://schemas.microsoft.com/office/drawing/2014/main" id="{C2AE5BA9-F89C-D29E-244B-B570163E99EF}"/>
                </a:ext>
              </a:extLst>
            </p:cNvPr>
            <p:cNvSpPr txBox="1">
              <a:spLocks/>
            </p:cNvSpPr>
            <p:nvPr/>
          </p:nvSpPr>
          <p:spPr>
            <a:xfrm>
              <a:off x="1249148" y="816533"/>
              <a:ext cx="6210063"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b="1">
                  <a:solidFill>
                    <a:srgbClr val="434747"/>
                  </a:solidFill>
                  <a:latin typeface="Raleway" panose="020B0503030101060003" pitchFamily="34" charset="77"/>
                </a:rPr>
                <a:t>Les écrans </a:t>
              </a:r>
              <a:br>
                <a:rPr lang="fr-CA" sz="3200" b="1">
                  <a:solidFill>
                    <a:srgbClr val="434747"/>
                  </a:solidFill>
                  <a:latin typeface="Raleway" panose="020B0503030101060003" pitchFamily="34" charset="77"/>
                </a:rPr>
              </a:br>
              <a:r>
                <a:rPr lang="fr-CA" sz="3200" b="1">
                  <a:solidFill>
                    <a:srgbClr val="434747"/>
                  </a:solidFill>
                  <a:latin typeface="Raleway" panose="020B0503030101060003" pitchFamily="34" charset="77"/>
                </a:rPr>
                <a:t>à la maternelle</a:t>
              </a:r>
            </a:p>
          </p:txBody>
        </p:sp>
        <p:cxnSp>
          <p:nvCxnSpPr>
            <p:cNvPr id="12" name="Straight Connector 11">
              <a:extLst>
                <a:ext uri="{FF2B5EF4-FFF2-40B4-BE49-F238E27FC236}">
                  <a16:creationId xmlns:a16="http://schemas.microsoft.com/office/drawing/2014/main" id="{AC9BD23C-FE81-A747-6E8F-544E1C95070D}"/>
                </a:ext>
              </a:extLst>
            </p:cNvPr>
            <p:cNvCxnSpPr>
              <a:cxnSpLocks/>
            </p:cNvCxnSpPr>
            <p:nvPr/>
          </p:nvCxnSpPr>
          <p:spPr>
            <a:xfrm>
              <a:off x="1155904" y="1260088"/>
              <a:ext cx="0" cy="736849"/>
            </a:xfrm>
            <a:prstGeom prst="line">
              <a:avLst/>
            </a:prstGeom>
            <a:ln w="50800">
              <a:solidFill>
                <a:srgbClr val="2FAF82"/>
              </a:solidFill>
            </a:ln>
          </p:spPr>
          <p:style>
            <a:lnRef idx="1">
              <a:schemeClr val="accent2"/>
            </a:lnRef>
            <a:fillRef idx="0">
              <a:schemeClr val="accent2"/>
            </a:fillRef>
            <a:effectRef idx="0">
              <a:schemeClr val="accent2"/>
            </a:effectRef>
            <a:fontRef idx="minor">
              <a:schemeClr val="tx1"/>
            </a:fontRef>
          </p:style>
        </p:cxnSp>
      </p:grpSp>
      <p:cxnSp>
        <p:nvCxnSpPr>
          <p:cNvPr id="27" name="Straight Connector 26">
            <a:extLst>
              <a:ext uri="{FF2B5EF4-FFF2-40B4-BE49-F238E27FC236}">
                <a16:creationId xmlns:a16="http://schemas.microsoft.com/office/drawing/2014/main" id="{C029CC06-0B3F-A043-71F8-08C154884086}"/>
              </a:ext>
            </a:extLst>
          </p:cNvPr>
          <p:cNvCxnSpPr>
            <a:cxnSpLocks/>
          </p:cNvCxnSpPr>
          <p:nvPr/>
        </p:nvCxnSpPr>
        <p:spPr>
          <a:xfrm>
            <a:off x="4290540" y="2349500"/>
            <a:ext cx="0" cy="3011965"/>
          </a:xfrm>
          <a:prstGeom prst="line">
            <a:avLst/>
          </a:prstGeom>
          <a:ln>
            <a:solidFill>
              <a:srgbClr val="2FAF82"/>
            </a:solidFill>
          </a:ln>
        </p:spPr>
        <p:style>
          <a:lnRef idx="2">
            <a:schemeClr val="accent1"/>
          </a:lnRef>
          <a:fillRef idx="0">
            <a:schemeClr val="accent1"/>
          </a:fillRef>
          <a:effectRef idx="1">
            <a:schemeClr val="accent1"/>
          </a:effectRef>
          <a:fontRef idx="minor">
            <a:schemeClr val="tx1"/>
          </a:fontRef>
        </p:style>
      </p:cxnSp>
      <p:grpSp>
        <p:nvGrpSpPr>
          <p:cNvPr id="4" name="Groupe 3">
            <a:extLst>
              <a:ext uri="{FF2B5EF4-FFF2-40B4-BE49-F238E27FC236}">
                <a16:creationId xmlns:a16="http://schemas.microsoft.com/office/drawing/2014/main" id="{9F1E0A36-ACC3-D3E3-2D66-33422CAEFC73}"/>
              </a:ext>
            </a:extLst>
          </p:cNvPr>
          <p:cNvGrpSpPr/>
          <p:nvPr/>
        </p:nvGrpSpPr>
        <p:grpSpPr>
          <a:xfrm>
            <a:off x="4462942" y="3202580"/>
            <a:ext cx="3312548" cy="2414141"/>
            <a:chOff x="4462942" y="3202580"/>
            <a:chExt cx="3312548" cy="2414141"/>
          </a:xfrm>
        </p:grpSpPr>
        <p:pic>
          <p:nvPicPr>
            <p:cNvPr id="36" name="Picture 35" descr="A white oval object with black background&#10;&#10;Description automatically generated">
              <a:extLst>
                <a:ext uri="{FF2B5EF4-FFF2-40B4-BE49-F238E27FC236}">
                  <a16:creationId xmlns:a16="http://schemas.microsoft.com/office/drawing/2014/main" id="{5E3533DE-2F55-23AB-E5E2-32B49B5BA5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3768" y="3202580"/>
              <a:ext cx="2827689" cy="2414141"/>
            </a:xfrm>
            <a:prstGeom prst="rect">
              <a:avLst/>
            </a:prstGeom>
          </p:spPr>
        </p:pic>
        <p:grpSp>
          <p:nvGrpSpPr>
            <p:cNvPr id="34" name="Group 33">
              <a:extLst>
                <a:ext uri="{FF2B5EF4-FFF2-40B4-BE49-F238E27FC236}">
                  <a16:creationId xmlns:a16="http://schemas.microsoft.com/office/drawing/2014/main" id="{9D8F3D90-DCC0-D2D6-5DE8-6CE597619941}"/>
                </a:ext>
              </a:extLst>
            </p:cNvPr>
            <p:cNvGrpSpPr/>
            <p:nvPr/>
          </p:nvGrpSpPr>
          <p:grpSpPr>
            <a:xfrm>
              <a:off x="4462942" y="3819261"/>
              <a:ext cx="3312548" cy="1269638"/>
              <a:chOff x="4462943" y="4043306"/>
              <a:chExt cx="3312548" cy="1269638"/>
            </a:xfrm>
          </p:grpSpPr>
          <p:sp>
            <p:nvSpPr>
              <p:cNvPr id="31" name="Freeform 30">
                <a:extLst>
                  <a:ext uri="{FF2B5EF4-FFF2-40B4-BE49-F238E27FC236}">
                    <a16:creationId xmlns:a16="http://schemas.microsoft.com/office/drawing/2014/main" id="{110C0E66-814C-4541-57B7-73AF047AB8EF}"/>
                  </a:ext>
                </a:extLst>
              </p:cNvPr>
              <p:cNvSpPr/>
              <p:nvPr/>
            </p:nvSpPr>
            <p:spPr>
              <a:xfrm rot="10800000">
                <a:off x="5309313" y="4043306"/>
                <a:ext cx="1635489" cy="347460"/>
              </a:xfrm>
              <a:custGeom>
                <a:avLst/>
                <a:gdLst>
                  <a:gd name="connsiteX0" fmla="*/ 30145 w 1065125"/>
                  <a:gd name="connsiteY0" fmla="*/ 105508 h 467248"/>
                  <a:gd name="connsiteX1" fmla="*/ 30145 w 1065125"/>
                  <a:gd name="connsiteY1" fmla="*/ 105508 h 467248"/>
                  <a:gd name="connsiteX2" fmla="*/ 5024 w 1065125"/>
                  <a:gd name="connsiteY2" fmla="*/ 175846 h 467248"/>
                  <a:gd name="connsiteX3" fmla="*/ 0 w 1065125"/>
                  <a:gd name="connsiteY3" fmla="*/ 190919 h 467248"/>
                  <a:gd name="connsiteX4" fmla="*/ 5024 w 1065125"/>
                  <a:gd name="connsiteY4" fmla="*/ 226088 h 467248"/>
                  <a:gd name="connsiteX5" fmla="*/ 20096 w 1065125"/>
                  <a:gd name="connsiteY5" fmla="*/ 391886 h 467248"/>
                  <a:gd name="connsiteX6" fmla="*/ 25120 w 1065125"/>
                  <a:gd name="connsiteY6" fmla="*/ 411982 h 467248"/>
                  <a:gd name="connsiteX7" fmla="*/ 50241 w 1065125"/>
                  <a:gd name="connsiteY7" fmla="*/ 432079 h 467248"/>
                  <a:gd name="connsiteX8" fmla="*/ 60290 w 1065125"/>
                  <a:gd name="connsiteY8" fmla="*/ 442127 h 467248"/>
                  <a:gd name="connsiteX9" fmla="*/ 90435 w 1065125"/>
                  <a:gd name="connsiteY9" fmla="*/ 457200 h 467248"/>
                  <a:gd name="connsiteX10" fmla="*/ 105507 w 1065125"/>
                  <a:gd name="connsiteY10" fmla="*/ 457200 h 467248"/>
                  <a:gd name="connsiteX11" fmla="*/ 693336 w 1065125"/>
                  <a:gd name="connsiteY11" fmla="*/ 467248 h 467248"/>
                  <a:gd name="connsiteX12" fmla="*/ 1019907 w 1065125"/>
                  <a:gd name="connsiteY12" fmla="*/ 452176 h 467248"/>
                  <a:gd name="connsiteX13" fmla="*/ 1045028 w 1065125"/>
                  <a:gd name="connsiteY13" fmla="*/ 411982 h 467248"/>
                  <a:gd name="connsiteX14" fmla="*/ 1055076 w 1065125"/>
                  <a:gd name="connsiteY14" fmla="*/ 381837 h 467248"/>
                  <a:gd name="connsiteX15" fmla="*/ 1065125 w 1065125"/>
                  <a:gd name="connsiteY15" fmla="*/ 341644 h 467248"/>
                  <a:gd name="connsiteX16" fmla="*/ 1060101 w 1065125"/>
                  <a:gd name="connsiteY16" fmla="*/ 130628 h 467248"/>
                  <a:gd name="connsiteX17" fmla="*/ 1045028 w 1065125"/>
                  <a:gd name="connsiteY17" fmla="*/ 65314 h 467248"/>
                  <a:gd name="connsiteX18" fmla="*/ 1029956 w 1065125"/>
                  <a:gd name="connsiteY18" fmla="*/ 55266 h 467248"/>
                  <a:gd name="connsiteX19" fmla="*/ 994786 w 1065125"/>
                  <a:gd name="connsiteY19" fmla="*/ 20097 h 467248"/>
                  <a:gd name="connsiteX20" fmla="*/ 949569 w 1065125"/>
                  <a:gd name="connsiteY20" fmla="*/ 0 h 467248"/>
                  <a:gd name="connsiteX21" fmla="*/ 929472 w 1065125"/>
                  <a:gd name="connsiteY21" fmla="*/ 0 h 467248"/>
                  <a:gd name="connsiteX22" fmla="*/ 95459 w 1065125"/>
                  <a:gd name="connsiteY22" fmla="*/ 15072 h 467248"/>
                  <a:gd name="connsiteX23" fmla="*/ 95459 w 1065125"/>
                  <a:gd name="connsiteY23" fmla="*/ 15072 h 467248"/>
                  <a:gd name="connsiteX24" fmla="*/ 60290 w 1065125"/>
                  <a:gd name="connsiteY24" fmla="*/ 45217 h 467248"/>
                  <a:gd name="connsiteX25" fmla="*/ 50241 w 1065125"/>
                  <a:gd name="connsiteY25" fmla="*/ 55266 h 467248"/>
                  <a:gd name="connsiteX26" fmla="*/ 30145 w 1065125"/>
                  <a:gd name="connsiteY26" fmla="*/ 80387 h 467248"/>
                  <a:gd name="connsiteX27" fmla="*/ 30145 w 1065125"/>
                  <a:gd name="connsiteY27" fmla="*/ 105508 h 46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5125" h="467248">
                    <a:moveTo>
                      <a:pt x="30145" y="105508"/>
                    </a:moveTo>
                    <a:lnTo>
                      <a:pt x="30145" y="105508"/>
                    </a:lnTo>
                    <a:cubicBezTo>
                      <a:pt x="21771" y="128954"/>
                      <a:pt x="13310" y="152369"/>
                      <a:pt x="5024" y="175846"/>
                    </a:cubicBezTo>
                    <a:cubicBezTo>
                      <a:pt x="3261" y="180840"/>
                      <a:pt x="0" y="190919"/>
                      <a:pt x="0" y="190919"/>
                    </a:cubicBezTo>
                    <a:cubicBezTo>
                      <a:pt x="1675" y="202642"/>
                      <a:pt x="3952" y="214295"/>
                      <a:pt x="5024" y="226088"/>
                    </a:cubicBezTo>
                    <a:cubicBezTo>
                      <a:pt x="8699" y="266515"/>
                      <a:pt x="10871" y="341145"/>
                      <a:pt x="20096" y="391886"/>
                    </a:cubicBezTo>
                    <a:cubicBezTo>
                      <a:pt x="21331" y="398679"/>
                      <a:pt x="22032" y="405806"/>
                      <a:pt x="25120" y="411982"/>
                    </a:cubicBezTo>
                    <a:cubicBezTo>
                      <a:pt x="29164" y="420070"/>
                      <a:pt x="44324" y="427345"/>
                      <a:pt x="50241" y="432079"/>
                    </a:cubicBezTo>
                    <a:cubicBezTo>
                      <a:pt x="53940" y="435038"/>
                      <a:pt x="56591" y="439168"/>
                      <a:pt x="60290" y="442127"/>
                    </a:cubicBezTo>
                    <a:cubicBezTo>
                      <a:pt x="69429" y="449438"/>
                      <a:pt x="78702" y="455245"/>
                      <a:pt x="90435" y="457200"/>
                    </a:cubicBezTo>
                    <a:cubicBezTo>
                      <a:pt x="95391" y="458026"/>
                      <a:pt x="100483" y="457200"/>
                      <a:pt x="105507" y="457200"/>
                    </a:cubicBezTo>
                    <a:lnTo>
                      <a:pt x="693336" y="467248"/>
                    </a:lnTo>
                    <a:lnTo>
                      <a:pt x="1019907" y="452176"/>
                    </a:lnTo>
                    <a:cubicBezTo>
                      <a:pt x="1028281" y="438778"/>
                      <a:pt x="1037962" y="426114"/>
                      <a:pt x="1045028" y="411982"/>
                    </a:cubicBezTo>
                    <a:cubicBezTo>
                      <a:pt x="1049765" y="402508"/>
                      <a:pt x="1051726" y="391885"/>
                      <a:pt x="1055076" y="381837"/>
                    </a:cubicBezTo>
                    <a:cubicBezTo>
                      <a:pt x="1062804" y="358655"/>
                      <a:pt x="1059060" y="371972"/>
                      <a:pt x="1065125" y="341644"/>
                    </a:cubicBezTo>
                    <a:cubicBezTo>
                      <a:pt x="1063450" y="271305"/>
                      <a:pt x="1062971" y="200928"/>
                      <a:pt x="1060101" y="130628"/>
                    </a:cubicBezTo>
                    <a:cubicBezTo>
                      <a:pt x="1059878" y="125157"/>
                      <a:pt x="1053186" y="70753"/>
                      <a:pt x="1045028" y="65314"/>
                    </a:cubicBezTo>
                    <a:lnTo>
                      <a:pt x="1029956" y="55266"/>
                    </a:lnTo>
                    <a:cubicBezTo>
                      <a:pt x="1021111" y="28736"/>
                      <a:pt x="1029338" y="43132"/>
                      <a:pt x="994786" y="20097"/>
                    </a:cubicBezTo>
                    <a:cubicBezTo>
                      <a:pt x="981124" y="10989"/>
                      <a:pt x="967510" y="0"/>
                      <a:pt x="949569" y="0"/>
                    </a:cubicBezTo>
                    <a:lnTo>
                      <a:pt x="929472" y="0"/>
                    </a:lnTo>
                    <a:lnTo>
                      <a:pt x="95459" y="15072"/>
                    </a:lnTo>
                    <a:lnTo>
                      <a:pt x="95459" y="15072"/>
                    </a:lnTo>
                    <a:cubicBezTo>
                      <a:pt x="83736" y="25120"/>
                      <a:pt x="71830" y="34959"/>
                      <a:pt x="60290" y="45217"/>
                    </a:cubicBezTo>
                    <a:cubicBezTo>
                      <a:pt x="56749" y="48364"/>
                      <a:pt x="53200" y="51567"/>
                      <a:pt x="50241" y="55266"/>
                    </a:cubicBezTo>
                    <a:cubicBezTo>
                      <a:pt x="24884" y="86962"/>
                      <a:pt x="54411" y="56118"/>
                      <a:pt x="30145" y="80387"/>
                    </a:cubicBezTo>
                    <a:lnTo>
                      <a:pt x="30145" y="105508"/>
                    </a:lnTo>
                    <a:close/>
                  </a:path>
                </a:pathLst>
              </a:custGeom>
              <a:solidFill>
                <a:srgbClr val="2FAF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ZoneTexte 8">
                <a:extLst>
                  <a:ext uri="{FF2B5EF4-FFF2-40B4-BE49-F238E27FC236}">
                    <a16:creationId xmlns:a16="http://schemas.microsoft.com/office/drawing/2014/main" id="{8E63D5A0-4A1B-66B3-DD36-A5CB5CA5C84E}"/>
                  </a:ext>
                </a:extLst>
              </p:cNvPr>
              <p:cNvSpPr txBox="1"/>
              <p:nvPr/>
            </p:nvSpPr>
            <p:spPr>
              <a:xfrm>
                <a:off x="4462943" y="4052727"/>
                <a:ext cx="3312548" cy="1260217"/>
              </a:xfrm>
              <a:prstGeom prst="rect">
                <a:avLst/>
              </a:prstGeom>
              <a:noFill/>
            </p:spPr>
            <p:txBody>
              <a:bodyPr wrap="square">
                <a:spAutoFit/>
              </a:bodyPr>
              <a:lstStyle/>
              <a:p>
                <a:pPr algn="ctr">
                  <a:spcBef>
                    <a:spcPts val="300"/>
                  </a:spcBef>
                  <a:spcAft>
                    <a:spcPts val="900"/>
                  </a:spcAft>
                </a:pPr>
                <a:r>
                  <a:rPr lang="fr-CA" sz="1600" b="1" dirty="0">
                    <a:solidFill>
                      <a:schemeClr val="bg1"/>
                    </a:solidFill>
                    <a:latin typeface="Raleway" pitchFamily="2" charset="0"/>
                  </a:rPr>
                  <a:t>Dans la classe</a:t>
                </a:r>
              </a:p>
              <a:p>
                <a:pPr algn="ctr">
                  <a:lnSpc>
                    <a:spcPts val="1640"/>
                  </a:lnSpc>
                </a:pPr>
                <a:r>
                  <a:rPr lang="fr-CA" sz="1200" dirty="0">
                    <a:latin typeface="Raleway" pitchFamily="2" charset="0"/>
                  </a:rPr>
                  <a:t>Pour apprendre ou pour </a:t>
                </a:r>
                <a:br>
                  <a:rPr lang="fr-CA" sz="1200" dirty="0">
                    <a:latin typeface="Raleway" pitchFamily="2" charset="0"/>
                  </a:rPr>
                </a:br>
                <a:r>
                  <a:rPr lang="fr-CA" sz="1200" dirty="0">
                    <a:latin typeface="Raleway" pitchFamily="2" charset="0"/>
                  </a:rPr>
                  <a:t>d’autres fins. Ex. : donner accès </a:t>
                </a:r>
                <a:br>
                  <a:rPr lang="fr-CA" sz="1200" dirty="0">
                    <a:latin typeface="Raleway" pitchFamily="2" charset="0"/>
                  </a:rPr>
                </a:br>
                <a:r>
                  <a:rPr lang="fr-CA" sz="1200" dirty="0">
                    <a:latin typeface="Raleway" pitchFamily="2" charset="0"/>
                  </a:rPr>
                  <a:t>à un ordinateur pour </a:t>
                </a:r>
                <a:br>
                  <a:rPr lang="fr-CA" sz="1200" dirty="0">
                    <a:latin typeface="Raleway" pitchFamily="2" charset="0"/>
                  </a:rPr>
                </a:br>
                <a:r>
                  <a:rPr lang="fr-CA" sz="1200" dirty="0">
                    <a:latin typeface="Raleway" pitchFamily="2" charset="0"/>
                  </a:rPr>
                  <a:t>récompenser un élève</a:t>
                </a:r>
              </a:p>
            </p:txBody>
          </p:sp>
        </p:grpSp>
      </p:grpSp>
      <p:grpSp>
        <p:nvGrpSpPr>
          <p:cNvPr id="3" name="Groupe 2">
            <a:extLst>
              <a:ext uri="{FF2B5EF4-FFF2-40B4-BE49-F238E27FC236}">
                <a16:creationId xmlns:a16="http://schemas.microsoft.com/office/drawing/2014/main" id="{42021145-6637-73F5-C640-A2CBA6EE7633}"/>
              </a:ext>
            </a:extLst>
          </p:cNvPr>
          <p:cNvGrpSpPr/>
          <p:nvPr/>
        </p:nvGrpSpPr>
        <p:grpSpPr>
          <a:xfrm>
            <a:off x="8183462" y="3019239"/>
            <a:ext cx="3023700" cy="2494765"/>
            <a:chOff x="8183462" y="3019239"/>
            <a:chExt cx="3023700" cy="2494765"/>
          </a:xfrm>
        </p:grpSpPr>
        <p:pic>
          <p:nvPicPr>
            <p:cNvPr id="37" name="Picture 36" descr="A white oval object with black background&#10;&#10;Description automatically generated">
              <a:extLst>
                <a:ext uri="{FF2B5EF4-FFF2-40B4-BE49-F238E27FC236}">
                  <a16:creationId xmlns:a16="http://schemas.microsoft.com/office/drawing/2014/main" id="{FA42B476-4F1F-99B5-772D-A84A4AC944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309004">
              <a:off x="8274154" y="3019239"/>
              <a:ext cx="2827689" cy="2494765"/>
            </a:xfrm>
            <a:prstGeom prst="rect">
              <a:avLst/>
            </a:prstGeom>
          </p:spPr>
        </p:pic>
        <p:grpSp>
          <p:nvGrpSpPr>
            <p:cNvPr id="33" name="Group 32">
              <a:extLst>
                <a:ext uri="{FF2B5EF4-FFF2-40B4-BE49-F238E27FC236}">
                  <a16:creationId xmlns:a16="http://schemas.microsoft.com/office/drawing/2014/main" id="{AEAF3B98-208C-D37F-F33D-7E1B29B23996}"/>
                </a:ext>
              </a:extLst>
            </p:cNvPr>
            <p:cNvGrpSpPr/>
            <p:nvPr/>
          </p:nvGrpSpPr>
          <p:grpSpPr>
            <a:xfrm>
              <a:off x="8183462" y="3797761"/>
              <a:ext cx="3023700" cy="1017389"/>
              <a:chOff x="8250918" y="4043306"/>
              <a:chExt cx="3023700" cy="1017389"/>
            </a:xfrm>
          </p:grpSpPr>
          <p:sp>
            <p:nvSpPr>
              <p:cNvPr id="32" name="Freeform 31">
                <a:extLst>
                  <a:ext uri="{FF2B5EF4-FFF2-40B4-BE49-F238E27FC236}">
                    <a16:creationId xmlns:a16="http://schemas.microsoft.com/office/drawing/2014/main" id="{8ABD8355-9DCD-A80D-2575-DEE0CBCC5BEB}"/>
                  </a:ext>
                </a:extLst>
              </p:cNvPr>
              <p:cNvSpPr/>
              <p:nvPr/>
            </p:nvSpPr>
            <p:spPr>
              <a:xfrm>
                <a:off x="8442732" y="4043306"/>
                <a:ext cx="2640072" cy="347460"/>
              </a:xfrm>
              <a:custGeom>
                <a:avLst/>
                <a:gdLst>
                  <a:gd name="connsiteX0" fmla="*/ 30145 w 1065125"/>
                  <a:gd name="connsiteY0" fmla="*/ 105508 h 467248"/>
                  <a:gd name="connsiteX1" fmla="*/ 30145 w 1065125"/>
                  <a:gd name="connsiteY1" fmla="*/ 105508 h 467248"/>
                  <a:gd name="connsiteX2" fmla="*/ 5024 w 1065125"/>
                  <a:gd name="connsiteY2" fmla="*/ 175846 h 467248"/>
                  <a:gd name="connsiteX3" fmla="*/ 0 w 1065125"/>
                  <a:gd name="connsiteY3" fmla="*/ 190919 h 467248"/>
                  <a:gd name="connsiteX4" fmla="*/ 5024 w 1065125"/>
                  <a:gd name="connsiteY4" fmla="*/ 226088 h 467248"/>
                  <a:gd name="connsiteX5" fmla="*/ 20096 w 1065125"/>
                  <a:gd name="connsiteY5" fmla="*/ 391886 h 467248"/>
                  <a:gd name="connsiteX6" fmla="*/ 25120 w 1065125"/>
                  <a:gd name="connsiteY6" fmla="*/ 411982 h 467248"/>
                  <a:gd name="connsiteX7" fmla="*/ 50241 w 1065125"/>
                  <a:gd name="connsiteY7" fmla="*/ 432079 h 467248"/>
                  <a:gd name="connsiteX8" fmla="*/ 60290 w 1065125"/>
                  <a:gd name="connsiteY8" fmla="*/ 442127 h 467248"/>
                  <a:gd name="connsiteX9" fmla="*/ 90435 w 1065125"/>
                  <a:gd name="connsiteY9" fmla="*/ 457200 h 467248"/>
                  <a:gd name="connsiteX10" fmla="*/ 105507 w 1065125"/>
                  <a:gd name="connsiteY10" fmla="*/ 457200 h 467248"/>
                  <a:gd name="connsiteX11" fmla="*/ 693336 w 1065125"/>
                  <a:gd name="connsiteY11" fmla="*/ 467248 h 467248"/>
                  <a:gd name="connsiteX12" fmla="*/ 1019907 w 1065125"/>
                  <a:gd name="connsiteY12" fmla="*/ 452176 h 467248"/>
                  <a:gd name="connsiteX13" fmla="*/ 1045028 w 1065125"/>
                  <a:gd name="connsiteY13" fmla="*/ 411982 h 467248"/>
                  <a:gd name="connsiteX14" fmla="*/ 1055076 w 1065125"/>
                  <a:gd name="connsiteY14" fmla="*/ 381837 h 467248"/>
                  <a:gd name="connsiteX15" fmla="*/ 1065125 w 1065125"/>
                  <a:gd name="connsiteY15" fmla="*/ 341644 h 467248"/>
                  <a:gd name="connsiteX16" fmla="*/ 1060101 w 1065125"/>
                  <a:gd name="connsiteY16" fmla="*/ 130628 h 467248"/>
                  <a:gd name="connsiteX17" fmla="*/ 1045028 w 1065125"/>
                  <a:gd name="connsiteY17" fmla="*/ 65314 h 467248"/>
                  <a:gd name="connsiteX18" fmla="*/ 1029956 w 1065125"/>
                  <a:gd name="connsiteY18" fmla="*/ 55266 h 467248"/>
                  <a:gd name="connsiteX19" fmla="*/ 994786 w 1065125"/>
                  <a:gd name="connsiteY19" fmla="*/ 20097 h 467248"/>
                  <a:gd name="connsiteX20" fmla="*/ 949569 w 1065125"/>
                  <a:gd name="connsiteY20" fmla="*/ 0 h 467248"/>
                  <a:gd name="connsiteX21" fmla="*/ 929472 w 1065125"/>
                  <a:gd name="connsiteY21" fmla="*/ 0 h 467248"/>
                  <a:gd name="connsiteX22" fmla="*/ 95459 w 1065125"/>
                  <a:gd name="connsiteY22" fmla="*/ 15072 h 467248"/>
                  <a:gd name="connsiteX23" fmla="*/ 95459 w 1065125"/>
                  <a:gd name="connsiteY23" fmla="*/ 15072 h 467248"/>
                  <a:gd name="connsiteX24" fmla="*/ 60290 w 1065125"/>
                  <a:gd name="connsiteY24" fmla="*/ 45217 h 467248"/>
                  <a:gd name="connsiteX25" fmla="*/ 50241 w 1065125"/>
                  <a:gd name="connsiteY25" fmla="*/ 55266 h 467248"/>
                  <a:gd name="connsiteX26" fmla="*/ 30145 w 1065125"/>
                  <a:gd name="connsiteY26" fmla="*/ 80387 h 467248"/>
                  <a:gd name="connsiteX27" fmla="*/ 30145 w 1065125"/>
                  <a:gd name="connsiteY27" fmla="*/ 105508 h 46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5125" h="467248">
                    <a:moveTo>
                      <a:pt x="30145" y="105508"/>
                    </a:moveTo>
                    <a:lnTo>
                      <a:pt x="30145" y="105508"/>
                    </a:lnTo>
                    <a:cubicBezTo>
                      <a:pt x="21771" y="128954"/>
                      <a:pt x="13310" y="152369"/>
                      <a:pt x="5024" y="175846"/>
                    </a:cubicBezTo>
                    <a:cubicBezTo>
                      <a:pt x="3261" y="180840"/>
                      <a:pt x="0" y="190919"/>
                      <a:pt x="0" y="190919"/>
                    </a:cubicBezTo>
                    <a:cubicBezTo>
                      <a:pt x="1675" y="202642"/>
                      <a:pt x="3952" y="214295"/>
                      <a:pt x="5024" y="226088"/>
                    </a:cubicBezTo>
                    <a:cubicBezTo>
                      <a:pt x="8699" y="266515"/>
                      <a:pt x="10871" y="341145"/>
                      <a:pt x="20096" y="391886"/>
                    </a:cubicBezTo>
                    <a:cubicBezTo>
                      <a:pt x="21331" y="398679"/>
                      <a:pt x="22032" y="405806"/>
                      <a:pt x="25120" y="411982"/>
                    </a:cubicBezTo>
                    <a:cubicBezTo>
                      <a:pt x="29164" y="420070"/>
                      <a:pt x="44324" y="427345"/>
                      <a:pt x="50241" y="432079"/>
                    </a:cubicBezTo>
                    <a:cubicBezTo>
                      <a:pt x="53940" y="435038"/>
                      <a:pt x="56591" y="439168"/>
                      <a:pt x="60290" y="442127"/>
                    </a:cubicBezTo>
                    <a:cubicBezTo>
                      <a:pt x="69429" y="449438"/>
                      <a:pt x="78702" y="455245"/>
                      <a:pt x="90435" y="457200"/>
                    </a:cubicBezTo>
                    <a:cubicBezTo>
                      <a:pt x="95391" y="458026"/>
                      <a:pt x="100483" y="457200"/>
                      <a:pt x="105507" y="457200"/>
                    </a:cubicBezTo>
                    <a:lnTo>
                      <a:pt x="693336" y="467248"/>
                    </a:lnTo>
                    <a:lnTo>
                      <a:pt x="1019907" y="452176"/>
                    </a:lnTo>
                    <a:cubicBezTo>
                      <a:pt x="1028281" y="438778"/>
                      <a:pt x="1037962" y="426114"/>
                      <a:pt x="1045028" y="411982"/>
                    </a:cubicBezTo>
                    <a:cubicBezTo>
                      <a:pt x="1049765" y="402508"/>
                      <a:pt x="1051726" y="391885"/>
                      <a:pt x="1055076" y="381837"/>
                    </a:cubicBezTo>
                    <a:cubicBezTo>
                      <a:pt x="1062804" y="358655"/>
                      <a:pt x="1059060" y="371972"/>
                      <a:pt x="1065125" y="341644"/>
                    </a:cubicBezTo>
                    <a:cubicBezTo>
                      <a:pt x="1063450" y="271305"/>
                      <a:pt x="1062971" y="200928"/>
                      <a:pt x="1060101" y="130628"/>
                    </a:cubicBezTo>
                    <a:cubicBezTo>
                      <a:pt x="1059878" y="125157"/>
                      <a:pt x="1053186" y="70753"/>
                      <a:pt x="1045028" y="65314"/>
                    </a:cubicBezTo>
                    <a:lnTo>
                      <a:pt x="1029956" y="55266"/>
                    </a:lnTo>
                    <a:cubicBezTo>
                      <a:pt x="1021111" y="28736"/>
                      <a:pt x="1029338" y="43132"/>
                      <a:pt x="994786" y="20097"/>
                    </a:cubicBezTo>
                    <a:cubicBezTo>
                      <a:pt x="981124" y="10989"/>
                      <a:pt x="967510" y="0"/>
                      <a:pt x="949569" y="0"/>
                    </a:cubicBezTo>
                    <a:lnTo>
                      <a:pt x="929472" y="0"/>
                    </a:lnTo>
                    <a:lnTo>
                      <a:pt x="95459" y="15072"/>
                    </a:lnTo>
                    <a:lnTo>
                      <a:pt x="95459" y="15072"/>
                    </a:lnTo>
                    <a:cubicBezTo>
                      <a:pt x="83736" y="25120"/>
                      <a:pt x="71830" y="34959"/>
                      <a:pt x="60290" y="45217"/>
                    </a:cubicBezTo>
                    <a:cubicBezTo>
                      <a:pt x="56749" y="48364"/>
                      <a:pt x="53200" y="51567"/>
                      <a:pt x="50241" y="55266"/>
                    </a:cubicBezTo>
                    <a:cubicBezTo>
                      <a:pt x="24884" y="86962"/>
                      <a:pt x="54411" y="56118"/>
                      <a:pt x="30145" y="80387"/>
                    </a:cubicBezTo>
                    <a:lnTo>
                      <a:pt x="30145" y="105508"/>
                    </a:lnTo>
                    <a:close/>
                  </a:path>
                </a:pathLst>
              </a:custGeom>
              <a:solidFill>
                <a:srgbClr val="2FAF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ZoneTexte 1">
                <a:extLst>
                  <a:ext uri="{FF2B5EF4-FFF2-40B4-BE49-F238E27FC236}">
                    <a16:creationId xmlns:a16="http://schemas.microsoft.com/office/drawing/2014/main" id="{D53CAE2C-F71C-D0F2-D55B-4697F216C286}"/>
                  </a:ext>
                </a:extLst>
              </p:cNvPr>
              <p:cNvSpPr txBox="1"/>
              <p:nvPr/>
            </p:nvSpPr>
            <p:spPr>
              <a:xfrm>
                <a:off x="8250918" y="4052727"/>
                <a:ext cx="3023700" cy="1007968"/>
              </a:xfrm>
              <a:prstGeom prst="rect">
                <a:avLst/>
              </a:prstGeom>
              <a:noFill/>
            </p:spPr>
            <p:txBody>
              <a:bodyPr wrap="square">
                <a:spAutoFit/>
              </a:bodyPr>
              <a:lstStyle/>
              <a:p>
                <a:pPr algn="ctr">
                  <a:spcAft>
                    <a:spcPts val="900"/>
                  </a:spcAft>
                </a:pPr>
                <a:r>
                  <a:rPr lang="fr-CA" sz="1600" b="1" dirty="0">
                    <a:solidFill>
                      <a:schemeClr val="bg1"/>
                    </a:solidFill>
                    <a:latin typeface="Raleway" pitchFamily="2" charset="0"/>
                  </a:rPr>
                  <a:t>En dehors de la classe</a:t>
                </a:r>
              </a:p>
              <a:p>
                <a:pPr algn="ctr"/>
                <a:r>
                  <a:rPr lang="fr-CA" sz="1200" dirty="0">
                    <a:latin typeface="Raleway" pitchFamily="2" charset="0"/>
                  </a:rPr>
                  <a:t>Ex. : au service de garde, </a:t>
                </a:r>
              </a:p>
              <a:p>
                <a:pPr algn="ctr"/>
                <a:r>
                  <a:rPr lang="fr-CA" sz="1200" dirty="0">
                    <a:latin typeface="Raleway" pitchFamily="2" charset="0"/>
                  </a:rPr>
                  <a:t>pendant  le dîner </a:t>
                </a:r>
                <a:br>
                  <a:rPr lang="fr-CA" sz="1200" dirty="0">
                    <a:latin typeface="Raleway" pitchFamily="2" charset="0"/>
                  </a:rPr>
                </a:br>
                <a:r>
                  <a:rPr lang="fr-CA" sz="1200" dirty="0">
                    <a:latin typeface="Raleway" pitchFamily="2" charset="0"/>
                  </a:rPr>
                  <a:t>ou les récréations</a:t>
                </a:r>
              </a:p>
            </p:txBody>
          </p:sp>
        </p:grpSp>
      </p:grpSp>
      <p:sp>
        <p:nvSpPr>
          <p:cNvPr id="15" name="ZoneTexte 14">
            <a:extLst>
              <a:ext uri="{FF2B5EF4-FFF2-40B4-BE49-F238E27FC236}">
                <a16:creationId xmlns:a16="http://schemas.microsoft.com/office/drawing/2014/main" id="{5505ED95-5B7A-173E-0F24-79432CED3817}"/>
              </a:ext>
            </a:extLst>
          </p:cNvPr>
          <p:cNvSpPr txBox="1"/>
          <p:nvPr/>
        </p:nvSpPr>
        <p:spPr>
          <a:xfrm>
            <a:off x="983744" y="3081199"/>
            <a:ext cx="3265876" cy="1917256"/>
          </a:xfrm>
          <a:prstGeom prst="rect">
            <a:avLst/>
          </a:prstGeom>
          <a:noFill/>
        </p:spPr>
        <p:txBody>
          <a:bodyPr wrap="square">
            <a:spAutoFit/>
          </a:bodyPr>
          <a:lstStyle/>
          <a:p>
            <a:pPr marR="0" lvl="0" fontAlgn="auto">
              <a:lnSpc>
                <a:spcPts val="2390"/>
              </a:lnSpc>
              <a:spcBef>
                <a:spcPts val="300"/>
              </a:spcBef>
              <a:spcAft>
                <a:spcPts val="300"/>
              </a:spcAft>
              <a:buClrTx/>
              <a:buSzTx/>
              <a:tabLst/>
              <a:defRPr/>
            </a:pPr>
            <a:r>
              <a:rPr lang="fr-CA" dirty="0">
                <a:latin typeface="Raleway" pitchFamily="2" charset="0"/>
              </a:rPr>
              <a:t>Le ministère de l’Éducation</a:t>
            </a:r>
          </a:p>
          <a:p>
            <a:pPr marR="0" lvl="0" fontAlgn="auto">
              <a:lnSpc>
                <a:spcPts val="2390"/>
              </a:lnSpc>
              <a:spcBef>
                <a:spcPts val="300"/>
              </a:spcBef>
              <a:spcAft>
                <a:spcPts val="300"/>
              </a:spcAft>
              <a:buClrTx/>
              <a:buSzTx/>
              <a:tabLst/>
              <a:defRPr/>
            </a:pPr>
            <a:r>
              <a:rPr lang="fr-CA" dirty="0">
                <a:latin typeface="Raleway" pitchFamily="2" charset="0"/>
              </a:rPr>
              <a:t>n’émet pas de directive </a:t>
            </a:r>
          </a:p>
          <a:p>
            <a:pPr marR="0" lvl="0" fontAlgn="auto">
              <a:lnSpc>
                <a:spcPts val="2390"/>
              </a:lnSpc>
              <a:spcBef>
                <a:spcPts val="300"/>
              </a:spcBef>
              <a:spcAft>
                <a:spcPts val="300"/>
              </a:spcAft>
              <a:buClrTx/>
              <a:buSzTx/>
              <a:tabLst/>
              <a:defRPr/>
            </a:pPr>
            <a:r>
              <a:rPr lang="fr-CA" dirty="0">
                <a:latin typeface="Raleway" pitchFamily="2" charset="0"/>
              </a:rPr>
              <a:t>ou recommandation sur</a:t>
            </a:r>
          </a:p>
          <a:p>
            <a:pPr marR="0" lvl="0" fontAlgn="auto">
              <a:lnSpc>
                <a:spcPts val="2390"/>
              </a:lnSpc>
              <a:spcBef>
                <a:spcPts val="300"/>
              </a:spcBef>
              <a:spcAft>
                <a:spcPts val="300"/>
              </a:spcAft>
              <a:buClrTx/>
              <a:buSzTx/>
              <a:tabLst/>
              <a:defRPr/>
            </a:pPr>
            <a:r>
              <a:rPr lang="fr-CA" dirty="0">
                <a:latin typeface="Raleway" pitchFamily="2" charset="0"/>
              </a:rPr>
              <a:t>l’utilisation des écrans </a:t>
            </a:r>
          </a:p>
          <a:p>
            <a:pPr marR="0" lvl="0" fontAlgn="auto">
              <a:lnSpc>
                <a:spcPts val="2390"/>
              </a:lnSpc>
              <a:spcBef>
                <a:spcPts val="300"/>
              </a:spcBef>
              <a:spcAft>
                <a:spcPts val="300"/>
              </a:spcAft>
              <a:buClrTx/>
              <a:buSzTx/>
              <a:tabLst/>
              <a:defRPr/>
            </a:pPr>
            <a:r>
              <a:rPr lang="fr-CA" dirty="0">
                <a:latin typeface="Raleway" pitchFamily="2" charset="0"/>
              </a:rPr>
              <a:t>en contexte scolaire.</a:t>
            </a:r>
          </a:p>
        </p:txBody>
      </p:sp>
      <p:pic>
        <p:nvPicPr>
          <p:cNvPr id="16" name="Picture 112" descr="A yellow and black object with black background&#10;&#10;Description automatically generated">
            <a:extLst>
              <a:ext uri="{FF2B5EF4-FFF2-40B4-BE49-F238E27FC236}">
                <a16:creationId xmlns:a16="http://schemas.microsoft.com/office/drawing/2014/main" id="{A70C38D6-7D6E-8179-9F5F-2B5905AEEE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8115" y="57350"/>
            <a:ext cx="1117600" cy="1003300"/>
          </a:xfrm>
          <a:prstGeom prst="rect">
            <a:avLst/>
          </a:prstGeom>
        </p:spPr>
      </p:pic>
      <p:pic>
        <p:nvPicPr>
          <p:cNvPr id="17" name="Picture 114" descr="A group of colorful drops&#10;&#10;Description automatically generated">
            <a:extLst>
              <a:ext uri="{FF2B5EF4-FFF2-40B4-BE49-F238E27FC236}">
                <a16:creationId xmlns:a16="http://schemas.microsoft.com/office/drawing/2014/main" id="{1B30F361-B8B5-ADD5-BA8B-A346D3928A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22946">
            <a:off x="9316957" y="125643"/>
            <a:ext cx="1231900" cy="762000"/>
          </a:xfrm>
          <a:prstGeom prst="rect">
            <a:avLst/>
          </a:prstGeom>
        </p:spPr>
      </p:pic>
      <p:pic>
        <p:nvPicPr>
          <p:cNvPr id="18" name="Picture 118" descr="A group of grey arches on a black background&#10;&#10;Description automatically generated">
            <a:extLst>
              <a:ext uri="{FF2B5EF4-FFF2-40B4-BE49-F238E27FC236}">
                <a16:creationId xmlns:a16="http://schemas.microsoft.com/office/drawing/2014/main" id="{6704A4DB-9FEE-3E7D-D665-534773D92B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60099" y="47283"/>
            <a:ext cx="635000" cy="609600"/>
          </a:xfrm>
          <a:prstGeom prst="rect">
            <a:avLst/>
          </a:prstGeom>
        </p:spPr>
      </p:pic>
      <p:pic>
        <p:nvPicPr>
          <p:cNvPr id="19" name="Picture 120" descr="A blue flower with black background&#10;&#10;Description automatically generated">
            <a:extLst>
              <a:ext uri="{FF2B5EF4-FFF2-40B4-BE49-F238E27FC236}">
                <a16:creationId xmlns:a16="http://schemas.microsoft.com/office/drawing/2014/main" id="{39939D83-7A5A-688E-4931-E157EEAA06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30704" y="841174"/>
            <a:ext cx="584200" cy="584200"/>
          </a:xfrm>
          <a:prstGeom prst="rect">
            <a:avLst/>
          </a:prstGeom>
        </p:spPr>
      </p:pic>
      <p:pic>
        <p:nvPicPr>
          <p:cNvPr id="28" name="Picture 125">
            <a:extLst>
              <a:ext uri="{FF2B5EF4-FFF2-40B4-BE49-F238E27FC236}">
                <a16:creationId xmlns:a16="http://schemas.microsoft.com/office/drawing/2014/main" id="{B3DDA90A-1555-90C1-713D-A23AE6B3823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66153" y="1259953"/>
            <a:ext cx="796434" cy="1003300"/>
          </a:xfrm>
          <a:prstGeom prst="rect">
            <a:avLst/>
          </a:prstGeom>
        </p:spPr>
      </p:pic>
    </p:spTree>
    <p:extLst>
      <p:ext uri="{BB962C8B-B14F-4D97-AF65-F5344CB8AC3E}">
        <p14:creationId xmlns:p14="http://schemas.microsoft.com/office/powerpoint/2010/main" val="23597686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98A493-1C76-3F7D-7E0A-343913B19C6C}"/>
              </a:ext>
            </a:extLst>
          </p:cNvPr>
          <p:cNvSpPr/>
          <p:nvPr/>
        </p:nvSpPr>
        <p:spPr>
          <a:xfrm>
            <a:off x="495299" y="477193"/>
            <a:ext cx="11287123" cy="6085532"/>
          </a:xfrm>
          <a:prstGeom prst="rect">
            <a:avLst/>
          </a:prstGeom>
          <a:solidFill>
            <a:srgbClr val="ABD5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20" name="Group 19">
            <a:extLst>
              <a:ext uri="{FF2B5EF4-FFF2-40B4-BE49-F238E27FC236}">
                <a16:creationId xmlns:a16="http://schemas.microsoft.com/office/drawing/2014/main" id="{AF82AF68-8E64-C320-7913-1C306622EFBD}"/>
              </a:ext>
            </a:extLst>
          </p:cNvPr>
          <p:cNvGrpSpPr/>
          <p:nvPr/>
        </p:nvGrpSpPr>
        <p:grpSpPr>
          <a:xfrm>
            <a:off x="1003443" y="6153834"/>
            <a:ext cx="10280431" cy="342080"/>
            <a:chOff x="1003443" y="6153834"/>
            <a:chExt cx="10280431" cy="342080"/>
          </a:xfrm>
        </p:grpSpPr>
        <p:pic>
          <p:nvPicPr>
            <p:cNvPr id="21" name="Picture 20" descr="A black background with grey text&#10;&#10;Description automatically generated">
              <a:extLst>
                <a:ext uri="{FF2B5EF4-FFF2-40B4-BE49-F238E27FC236}">
                  <a16:creationId xmlns:a16="http://schemas.microsoft.com/office/drawing/2014/main" id="{77358E63-6E40-8850-417C-39E2CF5CB3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22" name="TextBox 16">
              <a:extLst>
                <a:ext uri="{FF2B5EF4-FFF2-40B4-BE49-F238E27FC236}">
                  <a16:creationId xmlns:a16="http://schemas.microsoft.com/office/drawing/2014/main" id="{BD4BDE2C-F69F-0F33-01F9-C1277B701AB9}"/>
                </a:ext>
              </a:extLst>
            </p:cNvPr>
            <p:cNvSpPr txBox="1"/>
            <p:nvPr/>
          </p:nvSpPr>
          <p:spPr>
            <a:xfrm>
              <a:off x="9000877" y="6234304"/>
              <a:ext cx="2282997"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23</a:t>
              </a:fld>
              <a:endParaRPr lang="fr-CA" sz="1100">
                <a:solidFill>
                  <a:srgbClr val="434747"/>
                </a:solidFill>
                <a:latin typeface="Raleway" panose="020B0503030101060003" pitchFamily="34" charset="77"/>
              </a:endParaRPr>
            </a:p>
          </p:txBody>
        </p:sp>
      </p:grpSp>
      <p:grpSp>
        <p:nvGrpSpPr>
          <p:cNvPr id="5" name="Group 4">
            <a:extLst>
              <a:ext uri="{FF2B5EF4-FFF2-40B4-BE49-F238E27FC236}">
                <a16:creationId xmlns:a16="http://schemas.microsoft.com/office/drawing/2014/main" id="{2BC46A9F-3A54-23F9-0D52-7A77FD4989E6}"/>
              </a:ext>
            </a:extLst>
          </p:cNvPr>
          <p:cNvGrpSpPr/>
          <p:nvPr/>
        </p:nvGrpSpPr>
        <p:grpSpPr>
          <a:xfrm>
            <a:off x="1004510" y="477193"/>
            <a:ext cx="6303307" cy="1325563"/>
            <a:chOff x="1155904" y="816533"/>
            <a:chExt cx="6303307" cy="1325563"/>
          </a:xfrm>
        </p:grpSpPr>
        <p:sp>
          <p:nvSpPr>
            <p:cNvPr id="11" name="Titre 1">
              <a:extLst>
                <a:ext uri="{FF2B5EF4-FFF2-40B4-BE49-F238E27FC236}">
                  <a16:creationId xmlns:a16="http://schemas.microsoft.com/office/drawing/2014/main" id="{C2AE5BA9-F89C-D29E-244B-B570163E99EF}"/>
                </a:ext>
              </a:extLst>
            </p:cNvPr>
            <p:cNvSpPr txBox="1">
              <a:spLocks/>
            </p:cNvSpPr>
            <p:nvPr/>
          </p:nvSpPr>
          <p:spPr>
            <a:xfrm>
              <a:off x="1249148" y="816533"/>
              <a:ext cx="6210063"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b="1">
                  <a:solidFill>
                    <a:srgbClr val="434747"/>
                  </a:solidFill>
                  <a:latin typeface="Raleway" panose="020B0503030101060003" pitchFamily="34" charset="77"/>
                </a:rPr>
                <a:t>Les écrans </a:t>
              </a:r>
              <a:br>
                <a:rPr lang="fr-CA" sz="3200" b="1">
                  <a:solidFill>
                    <a:srgbClr val="434747"/>
                  </a:solidFill>
                  <a:latin typeface="Raleway" panose="020B0503030101060003" pitchFamily="34" charset="77"/>
                </a:rPr>
              </a:br>
              <a:r>
                <a:rPr lang="fr-CA" sz="3200" b="1">
                  <a:solidFill>
                    <a:srgbClr val="434747"/>
                  </a:solidFill>
                  <a:latin typeface="Raleway" panose="020B0503030101060003" pitchFamily="34" charset="77"/>
                </a:rPr>
                <a:t>à la maternelle</a:t>
              </a:r>
            </a:p>
          </p:txBody>
        </p:sp>
        <p:cxnSp>
          <p:nvCxnSpPr>
            <p:cNvPr id="12" name="Straight Connector 11">
              <a:extLst>
                <a:ext uri="{FF2B5EF4-FFF2-40B4-BE49-F238E27FC236}">
                  <a16:creationId xmlns:a16="http://schemas.microsoft.com/office/drawing/2014/main" id="{AC9BD23C-FE81-A747-6E8F-544E1C95070D}"/>
                </a:ext>
              </a:extLst>
            </p:cNvPr>
            <p:cNvCxnSpPr>
              <a:cxnSpLocks/>
            </p:cNvCxnSpPr>
            <p:nvPr/>
          </p:nvCxnSpPr>
          <p:spPr>
            <a:xfrm>
              <a:off x="1155904" y="1260088"/>
              <a:ext cx="0" cy="736849"/>
            </a:xfrm>
            <a:prstGeom prst="line">
              <a:avLst/>
            </a:prstGeom>
            <a:ln w="50800">
              <a:solidFill>
                <a:srgbClr val="2FAF82"/>
              </a:solidFill>
            </a:ln>
          </p:spPr>
          <p:style>
            <a:lnRef idx="1">
              <a:schemeClr val="accent2"/>
            </a:lnRef>
            <a:fillRef idx="0">
              <a:schemeClr val="accent2"/>
            </a:fillRef>
            <a:effectRef idx="0">
              <a:schemeClr val="accent2"/>
            </a:effectRef>
            <a:fontRef idx="minor">
              <a:schemeClr val="tx1"/>
            </a:fontRef>
          </p:style>
        </p:cxnSp>
      </p:grpSp>
      <p:sp>
        <p:nvSpPr>
          <p:cNvPr id="3" name="ZoneTexte 2">
            <a:extLst>
              <a:ext uri="{FF2B5EF4-FFF2-40B4-BE49-F238E27FC236}">
                <a16:creationId xmlns:a16="http://schemas.microsoft.com/office/drawing/2014/main" id="{4D045080-2AE5-3B1F-B5DC-CA15B4B09E3E}"/>
              </a:ext>
            </a:extLst>
          </p:cNvPr>
          <p:cNvSpPr txBox="1"/>
          <p:nvPr/>
        </p:nvSpPr>
        <p:spPr>
          <a:xfrm>
            <a:off x="1003443" y="2183652"/>
            <a:ext cx="6895534" cy="1609480"/>
          </a:xfrm>
          <a:prstGeom prst="rect">
            <a:avLst/>
          </a:prstGeom>
          <a:noFill/>
        </p:spPr>
        <p:txBody>
          <a:bodyPr wrap="square" rtlCol="0">
            <a:spAutoFit/>
          </a:bodyPr>
          <a:lstStyle/>
          <a:p>
            <a:pPr marL="177750" indent="-177750">
              <a:lnSpc>
                <a:spcPts val="2360"/>
              </a:lnSpc>
              <a:spcBef>
                <a:spcPts val="400"/>
              </a:spcBef>
              <a:spcAft>
                <a:spcPts val="400"/>
              </a:spcAft>
              <a:buClr>
                <a:srgbClr val="2FAF82"/>
              </a:buClr>
              <a:buFont typeface="Arial" panose="020B0604020202020204" pitchFamily="34" charset="0"/>
              <a:buChar char="•"/>
            </a:pPr>
            <a:r>
              <a:rPr lang="fr-CA" dirty="0">
                <a:latin typeface="Raleway" panose="020B0003030101060003" pitchFamily="34" charset="0"/>
              </a:rPr>
              <a:t>La </a:t>
            </a:r>
            <a:r>
              <a:rPr lang="fr-CA" i="1" dirty="0">
                <a:latin typeface="Raleway" panose="020B0003030101060003" pitchFamily="34" charset="0"/>
              </a:rPr>
              <a:t>Stratégie québécoise sur l’utilisation des écrans et la santé des jeunes 2022-2025 </a:t>
            </a:r>
            <a:r>
              <a:rPr lang="fr-CA" dirty="0">
                <a:latin typeface="Raleway" panose="020B0003030101060003" pitchFamily="34" charset="0"/>
              </a:rPr>
              <a:t>du ministère de la Santé et des Services sociaux, précise que les milieux éducatifs doivent    « éviter d’utiliser les écrans comme récompenses ou pendant une activité comme la collation ». </a:t>
            </a:r>
          </a:p>
        </p:txBody>
      </p:sp>
      <p:sp>
        <p:nvSpPr>
          <p:cNvPr id="9" name="ZoneTexte 8">
            <a:extLst>
              <a:ext uri="{FF2B5EF4-FFF2-40B4-BE49-F238E27FC236}">
                <a16:creationId xmlns:a16="http://schemas.microsoft.com/office/drawing/2014/main" id="{28D97E4A-1875-93E8-CF83-9327B46F61E5}"/>
              </a:ext>
            </a:extLst>
          </p:cNvPr>
          <p:cNvSpPr txBox="1"/>
          <p:nvPr/>
        </p:nvSpPr>
        <p:spPr>
          <a:xfrm>
            <a:off x="1003442" y="3895390"/>
            <a:ext cx="9620563" cy="1712072"/>
          </a:xfrm>
          <a:prstGeom prst="rect">
            <a:avLst/>
          </a:prstGeom>
          <a:noFill/>
        </p:spPr>
        <p:txBody>
          <a:bodyPr wrap="square" rtlCol="0">
            <a:spAutoFit/>
          </a:bodyPr>
          <a:lstStyle/>
          <a:p>
            <a:pPr marL="177750" indent="-177750">
              <a:lnSpc>
                <a:spcPts val="2360"/>
              </a:lnSpc>
              <a:spcBef>
                <a:spcPts val="400"/>
              </a:spcBef>
              <a:spcAft>
                <a:spcPts val="400"/>
              </a:spcAft>
              <a:buClr>
                <a:srgbClr val="2FAF82"/>
              </a:buClr>
              <a:buFont typeface="Arial" panose="020B0604020202020204" pitchFamily="34" charset="0"/>
              <a:buChar char="•"/>
            </a:pPr>
            <a:r>
              <a:rPr lang="fr-CA">
                <a:latin typeface="Raleway" panose="020B0003030101060003" pitchFamily="34" charset="0"/>
              </a:rPr>
              <a:t>Au Québec, l'utilisation d'outils technologiques dans les classes vise à développer les </a:t>
            </a:r>
            <a:r>
              <a:rPr lang="fr-CA" b="1">
                <a:latin typeface="Raleway" panose="020B0003030101060003" pitchFamily="34" charset="0"/>
              </a:rPr>
              <a:t>compétences numériques </a:t>
            </a:r>
            <a:r>
              <a:rPr lang="fr-CA">
                <a:latin typeface="Raleway" panose="020B0003030101060003" pitchFamily="34" charset="0"/>
              </a:rPr>
              <a:t>des élèves. </a:t>
            </a:r>
          </a:p>
          <a:p>
            <a:pPr marL="177750" indent="-177750">
              <a:lnSpc>
                <a:spcPts val="2360"/>
              </a:lnSpc>
              <a:spcBef>
                <a:spcPts val="400"/>
              </a:spcBef>
              <a:spcAft>
                <a:spcPts val="400"/>
              </a:spcAft>
              <a:buClr>
                <a:srgbClr val="2FAF82"/>
              </a:buClr>
              <a:buFont typeface="Arial" panose="020B0604020202020204" pitchFamily="34" charset="0"/>
              <a:buChar char="•"/>
            </a:pPr>
            <a:r>
              <a:rPr lang="fr-CA">
                <a:latin typeface="Raleway" panose="020B0003030101060003" pitchFamily="34" charset="0"/>
              </a:rPr>
              <a:t>Très peu d’études se sont penchées sur l’utilisation des écrans à des fins pédagogiques à la maternelle sous l’angle de ses </a:t>
            </a:r>
            <a:r>
              <a:rPr lang="fr-CA" b="1">
                <a:latin typeface="Raleway" panose="020B0003030101060003" pitchFamily="34" charset="0"/>
              </a:rPr>
              <a:t>effets sur le développement global </a:t>
            </a:r>
            <a:r>
              <a:rPr lang="fr-CA">
                <a:latin typeface="Raleway" panose="020B0003030101060003" pitchFamily="34" charset="0"/>
              </a:rPr>
              <a:t>des tout-petits.</a:t>
            </a:r>
          </a:p>
        </p:txBody>
      </p:sp>
      <p:grpSp>
        <p:nvGrpSpPr>
          <p:cNvPr id="4" name="Groupe 3">
            <a:extLst>
              <a:ext uri="{FF2B5EF4-FFF2-40B4-BE49-F238E27FC236}">
                <a16:creationId xmlns:a16="http://schemas.microsoft.com/office/drawing/2014/main" id="{CDDC56A1-1BE2-5290-F034-59127F4D2CD2}"/>
              </a:ext>
            </a:extLst>
          </p:cNvPr>
          <p:cNvGrpSpPr/>
          <p:nvPr/>
        </p:nvGrpSpPr>
        <p:grpSpPr>
          <a:xfrm>
            <a:off x="8621190" y="-117238"/>
            <a:ext cx="2258273" cy="3438351"/>
            <a:chOff x="8621190" y="-117238"/>
            <a:chExt cx="2258273" cy="3438351"/>
          </a:xfrm>
        </p:grpSpPr>
        <p:pic>
          <p:nvPicPr>
            <p:cNvPr id="7" name="Picture 24">
              <a:extLst>
                <a:ext uri="{FF2B5EF4-FFF2-40B4-BE49-F238E27FC236}">
                  <a16:creationId xmlns:a16="http://schemas.microsoft.com/office/drawing/2014/main" id="{2F59395C-0A67-B6D5-A71C-62B397C9A2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0765517">
              <a:off x="8621190" y="708450"/>
              <a:ext cx="1973201" cy="2612663"/>
            </a:xfrm>
            <a:prstGeom prst="rect">
              <a:avLst/>
            </a:prstGeom>
          </p:spPr>
        </p:pic>
        <p:pic>
          <p:nvPicPr>
            <p:cNvPr id="13" name="Picture 7" descr="A white star on a black background&#10;&#10;Description automatically generated">
              <a:extLst>
                <a:ext uri="{FF2B5EF4-FFF2-40B4-BE49-F238E27FC236}">
                  <a16:creationId xmlns:a16="http://schemas.microsoft.com/office/drawing/2014/main" id="{3F973251-0CCF-3502-0AFB-E2D43ED538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74214" y="-117238"/>
              <a:ext cx="1805249" cy="1730806"/>
            </a:xfrm>
            <a:prstGeom prst="rect">
              <a:avLst/>
            </a:prstGeom>
          </p:spPr>
        </p:pic>
      </p:grpSp>
    </p:spTree>
    <p:extLst>
      <p:ext uri="{BB962C8B-B14F-4D97-AF65-F5344CB8AC3E}">
        <p14:creationId xmlns:p14="http://schemas.microsoft.com/office/powerpoint/2010/main" val="1930833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8E63D5A0-4A1B-66B3-DD36-A5CB5CA5C84E}"/>
              </a:ext>
            </a:extLst>
          </p:cNvPr>
          <p:cNvSpPr txBox="1"/>
          <p:nvPr/>
        </p:nvSpPr>
        <p:spPr>
          <a:xfrm>
            <a:off x="982664" y="2100257"/>
            <a:ext cx="9586100" cy="1301703"/>
          </a:xfrm>
          <a:prstGeom prst="rect">
            <a:avLst/>
          </a:prstGeom>
          <a:noFill/>
        </p:spPr>
        <p:txBody>
          <a:bodyPr wrap="square">
            <a:spAutoFit/>
          </a:bodyPr>
          <a:lstStyle/>
          <a:p>
            <a:pPr>
              <a:lnSpc>
                <a:spcPts val="2390"/>
              </a:lnSpc>
              <a:spcBef>
                <a:spcPts val="300"/>
              </a:spcBef>
              <a:spcAft>
                <a:spcPts val="300"/>
              </a:spcAft>
            </a:pPr>
            <a:r>
              <a:rPr lang="fr-CA" dirty="0">
                <a:latin typeface="Raleway" pitchFamily="2" charset="0"/>
              </a:rPr>
              <a:t>Des organisations internationales ont émis des lignes directrices pour réduire les risques </a:t>
            </a:r>
            <a:br>
              <a:rPr lang="fr-CA" dirty="0">
                <a:latin typeface="Raleway" pitchFamily="2" charset="0"/>
              </a:rPr>
            </a:br>
            <a:r>
              <a:rPr lang="fr-CA" dirty="0">
                <a:latin typeface="Raleway" pitchFamily="2" charset="0"/>
              </a:rPr>
              <a:t>pour la santé liés à l’utilisation des écrans en milieu scolaire. Parmi leurs recommandations, ces trois caractéristiques qui s’avèrent pertinentes pour les enfants du préscolaire. </a:t>
            </a:r>
          </a:p>
        </p:txBody>
      </p:sp>
      <p:grpSp>
        <p:nvGrpSpPr>
          <p:cNvPr id="6" name="Group 5">
            <a:extLst>
              <a:ext uri="{FF2B5EF4-FFF2-40B4-BE49-F238E27FC236}">
                <a16:creationId xmlns:a16="http://schemas.microsoft.com/office/drawing/2014/main" id="{348B41D6-A3DA-19E4-389B-399C320CF247}"/>
              </a:ext>
            </a:extLst>
          </p:cNvPr>
          <p:cNvGrpSpPr/>
          <p:nvPr/>
        </p:nvGrpSpPr>
        <p:grpSpPr>
          <a:xfrm>
            <a:off x="1003443" y="6153834"/>
            <a:ext cx="10280431" cy="342080"/>
            <a:chOff x="1003443" y="6153834"/>
            <a:chExt cx="10280431" cy="342080"/>
          </a:xfrm>
        </p:grpSpPr>
        <p:pic>
          <p:nvPicPr>
            <p:cNvPr id="7" name="Picture 6" descr="A black background with grey text&#10;&#10;Description automatically generated">
              <a:extLst>
                <a:ext uri="{FF2B5EF4-FFF2-40B4-BE49-F238E27FC236}">
                  <a16:creationId xmlns:a16="http://schemas.microsoft.com/office/drawing/2014/main" id="{EEEF5E43-6148-B22D-A8A9-BF36FC8C4F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8" name="TextBox 16">
              <a:extLst>
                <a:ext uri="{FF2B5EF4-FFF2-40B4-BE49-F238E27FC236}">
                  <a16:creationId xmlns:a16="http://schemas.microsoft.com/office/drawing/2014/main" id="{CBF47432-9185-BEFE-A2C1-45D9801C41C3}"/>
                </a:ext>
              </a:extLst>
            </p:cNvPr>
            <p:cNvSpPr txBox="1"/>
            <p:nvPr/>
          </p:nvSpPr>
          <p:spPr>
            <a:xfrm>
              <a:off x="9000877" y="6234304"/>
              <a:ext cx="2282997"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24</a:t>
              </a:fld>
              <a:endParaRPr lang="fr-CA" sz="1100">
                <a:solidFill>
                  <a:srgbClr val="434747"/>
                </a:solidFill>
                <a:latin typeface="Raleway" panose="020B0503030101060003" pitchFamily="34" charset="77"/>
              </a:endParaRPr>
            </a:p>
          </p:txBody>
        </p:sp>
      </p:grpSp>
      <p:sp>
        <p:nvSpPr>
          <p:cNvPr id="10" name="Rectangle 9">
            <a:extLst>
              <a:ext uri="{FF2B5EF4-FFF2-40B4-BE49-F238E27FC236}">
                <a16:creationId xmlns:a16="http://schemas.microsoft.com/office/drawing/2014/main" id="{57C85AF1-A357-1FF3-B799-80953FDFCD59}"/>
              </a:ext>
            </a:extLst>
          </p:cNvPr>
          <p:cNvSpPr/>
          <p:nvPr/>
        </p:nvSpPr>
        <p:spPr>
          <a:xfrm>
            <a:off x="0" y="0"/>
            <a:ext cx="12192000" cy="6858000"/>
          </a:xfrm>
          <a:prstGeom prst="rect">
            <a:avLst/>
          </a:prstGeom>
          <a:noFill/>
          <a:ln w="381000">
            <a:solidFill>
              <a:srgbClr val="ABD5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32" name="Group 31">
            <a:extLst>
              <a:ext uri="{FF2B5EF4-FFF2-40B4-BE49-F238E27FC236}">
                <a16:creationId xmlns:a16="http://schemas.microsoft.com/office/drawing/2014/main" id="{3E983C5D-D9E4-AA62-2864-2F58454D1979}"/>
              </a:ext>
            </a:extLst>
          </p:cNvPr>
          <p:cNvGrpSpPr/>
          <p:nvPr/>
        </p:nvGrpSpPr>
        <p:grpSpPr>
          <a:xfrm>
            <a:off x="1275126" y="3801100"/>
            <a:ext cx="9388343" cy="1668000"/>
            <a:chOff x="982663" y="3600095"/>
            <a:chExt cx="9388343" cy="1668000"/>
          </a:xfrm>
        </p:grpSpPr>
        <p:cxnSp>
          <p:nvCxnSpPr>
            <p:cNvPr id="13" name="Straight Connector 12">
              <a:extLst>
                <a:ext uri="{FF2B5EF4-FFF2-40B4-BE49-F238E27FC236}">
                  <a16:creationId xmlns:a16="http://schemas.microsoft.com/office/drawing/2014/main" id="{9F2D2D4C-2DF9-5EFB-C38A-8489BD9BCE39}"/>
                </a:ext>
              </a:extLst>
            </p:cNvPr>
            <p:cNvCxnSpPr>
              <a:cxnSpLocks/>
            </p:cNvCxnSpPr>
            <p:nvPr/>
          </p:nvCxnSpPr>
          <p:spPr>
            <a:xfrm>
              <a:off x="4077431" y="3600095"/>
              <a:ext cx="0" cy="1668000"/>
            </a:xfrm>
            <a:prstGeom prst="line">
              <a:avLst/>
            </a:prstGeom>
            <a:ln>
              <a:solidFill>
                <a:srgbClr val="2FAF82"/>
              </a:solidFill>
            </a:ln>
          </p:spPr>
          <p:style>
            <a:lnRef idx="2">
              <a:schemeClr val="accent1"/>
            </a:lnRef>
            <a:fillRef idx="0">
              <a:schemeClr val="accent1"/>
            </a:fillRef>
            <a:effectRef idx="1">
              <a:schemeClr val="accent1"/>
            </a:effectRef>
            <a:fontRef idx="minor">
              <a:schemeClr val="tx1"/>
            </a:fontRef>
          </p:style>
        </p:cxnSp>
        <p:grpSp>
          <p:nvGrpSpPr>
            <p:cNvPr id="29" name="Group 28">
              <a:extLst>
                <a:ext uri="{FF2B5EF4-FFF2-40B4-BE49-F238E27FC236}">
                  <a16:creationId xmlns:a16="http://schemas.microsoft.com/office/drawing/2014/main" id="{882C51C1-DAB0-7DF4-CA57-E13F28E458C2}"/>
                </a:ext>
              </a:extLst>
            </p:cNvPr>
            <p:cNvGrpSpPr/>
            <p:nvPr/>
          </p:nvGrpSpPr>
          <p:grpSpPr>
            <a:xfrm>
              <a:off x="982663" y="3655743"/>
              <a:ext cx="3254799" cy="1612352"/>
              <a:chOff x="982663" y="3655743"/>
              <a:chExt cx="3254799" cy="1612352"/>
            </a:xfrm>
          </p:grpSpPr>
          <p:sp>
            <p:nvSpPr>
              <p:cNvPr id="17" name="ZoneTexte 7">
                <a:extLst>
                  <a:ext uri="{FF2B5EF4-FFF2-40B4-BE49-F238E27FC236}">
                    <a16:creationId xmlns:a16="http://schemas.microsoft.com/office/drawing/2014/main" id="{EFC11522-EC87-3431-AF21-FA4E6C5A36FB}"/>
                  </a:ext>
                </a:extLst>
              </p:cNvPr>
              <p:cNvSpPr txBox="1"/>
              <p:nvPr/>
            </p:nvSpPr>
            <p:spPr>
              <a:xfrm>
                <a:off x="982663" y="4609966"/>
                <a:ext cx="3254799" cy="658129"/>
              </a:xfrm>
              <a:prstGeom prst="rect">
                <a:avLst/>
              </a:prstGeom>
              <a:noFill/>
            </p:spPr>
            <p:txBody>
              <a:bodyPr wrap="square" rtlCol="0">
                <a:spAutoFit/>
              </a:bodyPr>
              <a:lstStyle/>
              <a:p>
                <a:pPr algn="ctr" defTabSz="457200">
                  <a:lnSpc>
                    <a:spcPts val="1460"/>
                  </a:lnSpc>
                  <a:spcBef>
                    <a:spcPts val="600"/>
                  </a:spcBef>
                  <a:spcAft>
                    <a:spcPts val="600"/>
                  </a:spcAft>
                </a:pPr>
                <a:r>
                  <a:rPr lang="fr-CA" sz="1200">
                    <a:solidFill>
                      <a:prstClr val="black"/>
                    </a:solidFill>
                    <a:latin typeface="Raleway" panose="020B0003030101060003" pitchFamily="34" charset="0"/>
                  </a:rPr>
                  <a:t>Avoir un </a:t>
                </a:r>
                <a:r>
                  <a:rPr lang="fr-CA" sz="1200" b="1">
                    <a:solidFill>
                      <a:prstClr val="black"/>
                    </a:solidFill>
                    <a:latin typeface="Raleway" panose="020B0003030101060003" pitchFamily="34" charset="0"/>
                  </a:rPr>
                  <a:t>objectif </a:t>
                </a:r>
                <a:br>
                  <a:rPr lang="fr-CA" sz="1200" b="1">
                    <a:solidFill>
                      <a:prstClr val="black"/>
                    </a:solidFill>
                    <a:latin typeface="Raleway" panose="020B0003030101060003" pitchFamily="34" charset="0"/>
                  </a:rPr>
                </a:br>
                <a:r>
                  <a:rPr lang="fr-CA" sz="1200" b="1">
                    <a:solidFill>
                      <a:prstClr val="black"/>
                    </a:solidFill>
                    <a:latin typeface="Raleway" panose="020B0003030101060003" pitchFamily="34" charset="0"/>
                  </a:rPr>
                  <a:t>pédagogique</a:t>
                </a:r>
                <a:r>
                  <a:rPr lang="fr-CA" sz="1200">
                    <a:solidFill>
                      <a:prstClr val="black"/>
                    </a:solidFill>
                    <a:latin typeface="Raleway" panose="020B0003030101060003" pitchFamily="34" charset="0"/>
                  </a:rPr>
                  <a:t> et permettre </a:t>
                </a:r>
                <a:br>
                  <a:rPr lang="fr-CA" sz="1200">
                    <a:solidFill>
                      <a:prstClr val="black"/>
                    </a:solidFill>
                    <a:latin typeface="Raleway" panose="020B0003030101060003" pitchFamily="34" charset="0"/>
                  </a:rPr>
                </a:br>
                <a:r>
                  <a:rPr lang="fr-CA" sz="1200">
                    <a:solidFill>
                      <a:prstClr val="black"/>
                    </a:solidFill>
                    <a:latin typeface="Raleway" panose="020B0003030101060003" pitchFamily="34" charset="0"/>
                  </a:rPr>
                  <a:t>des apprentissages</a:t>
                </a:r>
              </a:p>
            </p:txBody>
          </p:sp>
          <p:pic>
            <p:nvPicPr>
              <p:cNvPr id="26" name="Picture 25" descr="A green arrow in a target&#10;&#10;Description automatically generated">
                <a:extLst>
                  <a:ext uri="{FF2B5EF4-FFF2-40B4-BE49-F238E27FC236}">
                    <a16:creationId xmlns:a16="http://schemas.microsoft.com/office/drawing/2014/main" id="{9B673D09-35E8-FC10-570E-2AEE773E50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2533" y="3655743"/>
                <a:ext cx="1163236" cy="861656"/>
              </a:xfrm>
              <a:prstGeom prst="rect">
                <a:avLst/>
              </a:prstGeom>
            </p:spPr>
          </p:pic>
        </p:grpSp>
        <p:grpSp>
          <p:nvGrpSpPr>
            <p:cNvPr id="30" name="Group 29">
              <a:extLst>
                <a:ext uri="{FF2B5EF4-FFF2-40B4-BE49-F238E27FC236}">
                  <a16:creationId xmlns:a16="http://schemas.microsoft.com/office/drawing/2014/main" id="{AB700B7C-0EEE-10F6-8DA9-337F344AB066}"/>
                </a:ext>
              </a:extLst>
            </p:cNvPr>
            <p:cNvGrpSpPr/>
            <p:nvPr/>
          </p:nvGrpSpPr>
          <p:grpSpPr>
            <a:xfrm>
              <a:off x="4237462" y="3654567"/>
              <a:ext cx="3254799" cy="1613528"/>
              <a:chOff x="4237462" y="3654567"/>
              <a:chExt cx="3254799" cy="1613528"/>
            </a:xfrm>
          </p:grpSpPr>
          <p:sp>
            <p:nvSpPr>
              <p:cNvPr id="18" name="ZoneTexte 7">
                <a:extLst>
                  <a:ext uri="{FF2B5EF4-FFF2-40B4-BE49-F238E27FC236}">
                    <a16:creationId xmlns:a16="http://schemas.microsoft.com/office/drawing/2014/main" id="{31EAC3AC-A74B-B832-79E4-18726C885F56}"/>
                  </a:ext>
                </a:extLst>
              </p:cNvPr>
              <p:cNvSpPr txBox="1"/>
              <p:nvPr/>
            </p:nvSpPr>
            <p:spPr>
              <a:xfrm>
                <a:off x="4237462" y="4609966"/>
                <a:ext cx="3254799" cy="658129"/>
              </a:xfrm>
              <a:prstGeom prst="rect">
                <a:avLst/>
              </a:prstGeom>
              <a:noFill/>
            </p:spPr>
            <p:txBody>
              <a:bodyPr wrap="square" rtlCol="0">
                <a:spAutoFit/>
              </a:bodyPr>
              <a:lstStyle/>
              <a:p>
                <a:pPr algn="ctr" defTabSz="457200">
                  <a:lnSpc>
                    <a:spcPts val="1460"/>
                  </a:lnSpc>
                  <a:spcBef>
                    <a:spcPts val="600"/>
                  </a:spcBef>
                  <a:spcAft>
                    <a:spcPts val="600"/>
                  </a:spcAft>
                </a:pPr>
                <a:r>
                  <a:rPr lang="fr-CA" sz="1200">
                    <a:solidFill>
                      <a:prstClr val="black"/>
                    </a:solidFill>
                    <a:latin typeface="Raleway" panose="020B0003030101060003" pitchFamily="34" charset="0"/>
                  </a:rPr>
                  <a:t>Avoir une </a:t>
                </a:r>
                <a:r>
                  <a:rPr lang="fr-CA" sz="1200" b="1">
                    <a:solidFill>
                      <a:prstClr val="black"/>
                    </a:solidFill>
                    <a:latin typeface="Raleway" panose="020B0003030101060003" pitchFamily="34" charset="0"/>
                  </a:rPr>
                  <a:t>valeur ajoutée </a:t>
                </a:r>
                <a:r>
                  <a:rPr lang="fr-CA" sz="1200">
                    <a:solidFill>
                      <a:prstClr val="black"/>
                    </a:solidFill>
                    <a:latin typeface="Raleway" panose="020B0003030101060003" pitchFamily="34" charset="0"/>
                  </a:rPr>
                  <a:t>par rapport </a:t>
                </a:r>
                <a:br>
                  <a:rPr lang="fr-CA" sz="1200">
                    <a:solidFill>
                      <a:prstClr val="black"/>
                    </a:solidFill>
                    <a:latin typeface="Raleway" panose="020B0003030101060003" pitchFamily="34" charset="0"/>
                  </a:rPr>
                </a:br>
                <a:r>
                  <a:rPr lang="fr-CA" sz="1200">
                    <a:solidFill>
                      <a:prstClr val="black"/>
                    </a:solidFill>
                    <a:latin typeface="Raleway" panose="020B0003030101060003" pitchFamily="34" charset="0"/>
                  </a:rPr>
                  <a:t>aux méthodes d’enseignement traditionnelles </a:t>
                </a:r>
                <a:r>
                  <a:rPr lang="fr-CA" sz="1200" i="1">
                    <a:solidFill>
                      <a:srgbClr val="434747"/>
                    </a:solidFill>
                    <a:latin typeface="Raleway" panose="020B0003030101060003" pitchFamily="34" charset="0"/>
                  </a:rPr>
                  <a:t>« sans écrans »</a:t>
                </a:r>
                <a:r>
                  <a:rPr lang="fr-CA" sz="1200">
                    <a:solidFill>
                      <a:prstClr val="black"/>
                    </a:solidFill>
                    <a:latin typeface="Raleway" panose="020B0003030101060003" pitchFamily="34" charset="0"/>
                  </a:rPr>
                  <a:t> </a:t>
                </a:r>
              </a:p>
            </p:txBody>
          </p:sp>
          <p:pic>
            <p:nvPicPr>
              <p:cNvPr id="27" name="Picture 26">
                <a:extLst>
                  <a:ext uri="{FF2B5EF4-FFF2-40B4-BE49-F238E27FC236}">
                    <a16:creationId xmlns:a16="http://schemas.microsoft.com/office/drawing/2014/main" id="{E62D8493-3531-6E4C-6714-FD26B467D6D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30579" y="3654567"/>
                <a:ext cx="934118" cy="862831"/>
              </a:xfrm>
              <a:prstGeom prst="rect">
                <a:avLst/>
              </a:prstGeom>
            </p:spPr>
          </p:pic>
        </p:grpSp>
        <p:grpSp>
          <p:nvGrpSpPr>
            <p:cNvPr id="31" name="Group 30">
              <a:extLst>
                <a:ext uri="{FF2B5EF4-FFF2-40B4-BE49-F238E27FC236}">
                  <a16:creationId xmlns:a16="http://schemas.microsoft.com/office/drawing/2014/main" id="{889A3CA0-C405-6999-C129-FF871459FD3E}"/>
                </a:ext>
              </a:extLst>
            </p:cNvPr>
            <p:cNvGrpSpPr/>
            <p:nvPr/>
          </p:nvGrpSpPr>
          <p:grpSpPr>
            <a:xfrm>
              <a:off x="7492262" y="3875518"/>
              <a:ext cx="2878744" cy="1392577"/>
              <a:chOff x="7492262" y="3875518"/>
              <a:chExt cx="2878744" cy="1392577"/>
            </a:xfrm>
          </p:grpSpPr>
          <p:sp>
            <p:nvSpPr>
              <p:cNvPr id="20" name="ZoneTexte 7">
                <a:extLst>
                  <a:ext uri="{FF2B5EF4-FFF2-40B4-BE49-F238E27FC236}">
                    <a16:creationId xmlns:a16="http://schemas.microsoft.com/office/drawing/2014/main" id="{F7D1B3E8-4462-B74B-9D76-F0D2DD873598}"/>
                  </a:ext>
                </a:extLst>
              </p:cNvPr>
              <p:cNvSpPr txBox="1"/>
              <p:nvPr/>
            </p:nvSpPr>
            <p:spPr>
              <a:xfrm>
                <a:off x="7492262" y="4609966"/>
                <a:ext cx="2878744" cy="658129"/>
              </a:xfrm>
              <a:prstGeom prst="rect">
                <a:avLst/>
              </a:prstGeom>
              <a:noFill/>
            </p:spPr>
            <p:txBody>
              <a:bodyPr wrap="square" rtlCol="0">
                <a:spAutoFit/>
              </a:bodyPr>
              <a:lstStyle/>
              <a:p>
                <a:pPr algn="ctr" defTabSz="457200">
                  <a:lnSpc>
                    <a:spcPts val="1460"/>
                  </a:lnSpc>
                  <a:spcBef>
                    <a:spcPts val="600"/>
                  </a:spcBef>
                  <a:spcAft>
                    <a:spcPts val="600"/>
                  </a:spcAft>
                </a:pPr>
                <a:r>
                  <a:rPr lang="fr-CA" sz="1200">
                    <a:solidFill>
                      <a:prstClr val="black"/>
                    </a:solidFill>
                    <a:latin typeface="Raleway" panose="020B0003030101060003" pitchFamily="34" charset="0"/>
                  </a:rPr>
                  <a:t>Être </a:t>
                </a:r>
                <a:r>
                  <a:rPr lang="fr-CA" sz="1200" b="1">
                    <a:solidFill>
                      <a:prstClr val="black"/>
                    </a:solidFill>
                    <a:latin typeface="Raleway" panose="020B0003030101060003" pitchFamily="34" charset="0"/>
                  </a:rPr>
                  <a:t>adaptée</a:t>
                </a:r>
                <a:r>
                  <a:rPr lang="fr-CA" sz="1200">
                    <a:solidFill>
                      <a:prstClr val="black"/>
                    </a:solidFill>
                    <a:latin typeface="Raleway" panose="020B0003030101060003" pitchFamily="34" charset="0"/>
                  </a:rPr>
                  <a:t> selon </a:t>
                </a:r>
                <a:br>
                  <a:rPr lang="fr-CA" sz="1200">
                    <a:solidFill>
                      <a:prstClr val="black"/>
                    </a:solidFill>
                    <a:latin typeface="Raleway" panose="020B0003030101060003" pitchFamily="34" charset="0"/>
                  </a:rPr>
                </a:br>
                <a:r>
                  <a:rPr lang="fr-CA" sz="1200">
                    <a:solidFill>
                      <a:prstClr val="black"/>
                    </a:solidFill>
                    <a:latin typeface="Raleway" panose="020B0003030101060003" pitchFamily="34" charset="0"/>
                  </a:rPr>
                  <a:t>l’âge et le stade </a:t>
                </a:r>
                <a:br>
                  <a:rPr lang="fr-CA" sz="1200">
                    <a:solidFill>
                      <a:prstClr val="black"/>
                    </a:solidFill>
                    <a:latin typeface="Raleway" panose="020B0003030101060003" pitchFamily="34" charset="0"/>
                  </a:rPr>
                </a:br>
                <a:r>
                  <a:rPr lang="fr-CA" sz="1200">
                    <a:solidFill>
                      <a:prstClr val="black"/>
                    </a:solidFill>
                    <a:latin typeface="Raleway" panose="020B0003030101060003" pitchFamily="34" charset="0"/>
                  </a:rPr>
                  <a:t>de développement</a:t>
                </a:r>
              </a:p>
            </p:txBody>
          </p:sp>
          <p:pic>
            <p:nvPicPr>
              <p:cNvPr id="28" name="Picture 27">
                <a:extLst>
                  <a:ext uri="{FF2B5EF4-FFF2-40B4-BE49-F238E27FC236}">
                    <a16:creationId xmlns:a16="http://schemas.microsoft.com/office/drawing/2014/main" id="{033F673D-C2DC-BD29-970D-56E6760C4BF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476828" y="3875518"/>
                <a:ext cx="832121" cy="586102"/>
              </a:xfrm>
              <a:prstGeom prst="rect">
                <a:avLst/>
              </a:prstGeom>
            </p:spPr>
          </p:pic>
        </p:grpSp>
        <p:cxnSp>
          <p:nvCxnSpPr>
            <p:cNvPr id="15" name="Straight Connector 14">
              <a:extLst>
                <a:ext uri="{FF2B5EF4-FFF2-40B4-BE49-F238E27FC236}">
                  <a16:creationId xmlns:a16="http://schemas.microsoft.com/office/drawing/2014/main" id="{5EFBBE65-D977-3D87-7F26-A0191AEB4585}"/>
                </a:ext>
              </a:extLst>
            </p:cNvPr>
            <p:cNvCxnSpPr>
              <a:cxnSpLocks/>
            </p:cNvCxnSpPr>
            <p:nvPr/>
          </p:nvCxnSpPr>
          <p:spPr>
            <a:xfrm>
              <a:off x="7719533" y="3600095"/>
              <a:ext cx="0" cy="1668000"/>
            </a:xfrm>
            <a:prstGeom prst="line">
              <a:avLst/>
            </a:prstGeom>
            <a:ln>
              <a:solidFill>
                <a:srgbClr val="2FAF82"/>
              </a:solidFill>
            </a:ln>
          </p:spPr>
          <p:style>
            <a:lnRef idx="2">
              <a:schemeClr val="accent1"/>
            </a:lnRef>
            <a:fillRef idx="0">
              <a:schemeClr val="accent1"/>
            </a:fillRef>
            <a:effectRef idx="1">
              <a:schemeClr val="accent1"/>
            </a:effectRef>
            <a:fontRef idx="minor">
              <a:schemeClr val="tx1"/>
            </a:fontRef>
          </p:style>
        </p:cxnSp>
      </p:grpSp>
      <p:cxnSp>
        <p:nvCxnSpPr>
          <p:cNvPr id="2" name="Straight Connector 11">
            <a:extLst>
              <a:ext uri="{FF2B5EF4-FFF2-40B4-BE49-F238E27FC236}">
                <a16:creationId xmlns:a16="http://schemas.microsoft.com/office/drawing/2014/main" id="{8816D2D3-F7DB-D324-1610-6F14AA461D2B}"/>
              </a:ext>
            </a:extLst>
          </p:cNvPr>
          <p:cNvCxnSpPr>
            <a:cxnSpLocks/>
          </p:cNvCxnSpPr>
          <p:nvPr/>
        </p:nvCxnSpPr>
        <p:spPr>
          <a:xfrm>
            <a:off x="1004510" y="920748"/>
            <a:ext cx="0" cy="736849"/>
          </a:xfrm>
          <a:prstGeom prst="line">
            <a:avLst/>
          </a:prstGeom>
          <a:ln w="50800">
            <a:solidFill>
              <a:srgbClr val="2FAF82"/>
            </a:solidFill>
          </a:ln>
        </p:spPr>
        <p:style>
          <a:lnRef idx="1">
            <a:schemeClr val="accent2"/>
          </a:lnRef>
          <a:fillRef idx="0">
            <a:schemeClr val="accent2"/>
          </a:fillRef>
          <a:effectRef idx="0">
            <a:schemeClr val="accent2"/>
          </a:effectRef>
          <a:fontRef idx="minor">
            <a:schemeClr val="tx1"/>
          </a:fontRef>
        </p:style>
      </p:cxnSp>
      <p:sp>
        <p:nvSpPr>
          <p:cNvPr id="3" name="Titre 1">
            <a:extLst>
              <a:ext uri="{FF2B5EF4-FFF2-40B4-BE49-F238E27FC236}">
                <a16:creationId xmlns:a16="http://schemas.microsoft.com/office/drawing/2014/main" id="{5CDFCC72-05A0-BB36-6DBC-D5E7A244DEEE}"/>
              </a:ext>
            </a:extLst>
          </p:cNvPr>
          <p:cNvSpPr txBox="1">
            <a:spLocks/>
          </p:cNvSpPr>
          <p:nvPr/>
        </p:nvSpPr>
        <p:spPr>
          <a:xfrm>
            <a:off x="1097754" y="477193"/>
            <a:ext cx="6210063"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b="1">
                <a:solidFill>
                  <a:srgbClr val="434747"/>
                </a:solidFill>
                <a:latin typeface="Raleway" panose="020B0503030101060003" pitchFamily="34" charset="77"/>
              </a:rPr>
              <a:t>Les écrans </a:t>
            </a:r>
            <a:br>
              <a:rPr lang="fr-CA" sz="3200" b="1">
                <a:solidFill>
                  <a:srgbClr val="434747"/>
                </a:solidFill>
                <a:latin typeface="Raleway" panose="020B0503030101060003" pitchFamily="34" charset="77"/>
              </a:rPr>
            </a:br>
            <a:r>
              <a:rPr lang="fr-CA" sz="3200" b="1">
                <a:solidFill>
                  <a:srgbClr val="434747"/>
                </a:solidFill>
                <a:latin typeface="Raleway" panose="020B0503030101060003" pitchFamily="34" charset="77"/>
              </a:rPr>
              <a:t>à la maternelle</a:t>
            </a:r>
          </a:p>
        </p:txBody>
      </p:sp>
    </p:spTree>
    <p:extLst>
      <p:ext uri="{BB962C8B-B14F-4D97-AF65-F5344CB8AC3E}">
        <p14:creationId xmlns:p14="http://schemas.microsoft.com/office/powerpoint/2010/main" val="26117619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AF82AF68-8E64-C320-7913-1C306622EFBD}"/>
              </a:ext>
            </a:extLst>
          </p:cNvPr>
          <p:cNvGrpSpPr/>
          <p:nvPr/>
        </p:nvGrpSpPr>
        <p:grpSpPr>
          <a:xfrm>
            <a:off x="1003443" y="6153834"/>
            <a:ext cx="10280431" cy="342080"/>
            <a:chOff x="1003443" y="6153834"/>
            <a:chExt cx="10280431" cy="342080"/>
          </a:xfrm>
        </p:grpSpPr>
        <p:pic>
          <p:nvPicPr>
            <p:cNvPr id="21" name="Picture 20" descr="A black background with grey text&#10;&#10;Description automatically generated">
              <a:extLst>
                <a:ext uri="{FF2B5EF4-FFF2-40B4-BE49-F238E27FC236}">
                  <a16:creationId xmlns:a16="http://schemas.microsoft.com/office/drawing/2014/main" id="{77358E63-6E40-8850-417C-39E2CF5CB3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22" name="TextBox 16">
              <a:extLst>
                <a:ext uri="{FF2B5EF4-FFF2-40B4-BE49-F238E27FC236}">
                  <a16:creationId xmlns:a16="http://schemas.microsoft.com/office/drawing/2014/main" id="{BD4BDE2C-F69F-0F33-01F9-C1277B701AB9}"/>
                </a:ext>
              </a:extLst>
            </p:cNvPr>
            <p:cNvSpPr txBox="1"/>
            <p:nvPr/>
          </p:nvSpPr>
          <p:spPr>
            <a:xfrm>
              <a:off x="9000877" y="6234304"/>
              <a:ext cx="2282997"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25</a:t>
              </a:fld>
              <a:endParaRPr lang="fr-CA" sz="1100">
                <a:solidFill>
                  <a:srgbClr val="434747"/>
                </a:solidFill>
                <a:latin typeface="Raleway" panose="020B0503030101060003" pitchFamily="34" charset="77"/>
              </a:endParaRPr>
            </a:p>
          </p:txBody>
        </p:sp>
      </p:grpSp>
      <p:sp>
        <p:nvSpPr>
          <p:cNvPr id="10" name="Rectangle 9">
            <a:extLst>
              <a:ext uri="{FF2B5EF4-FFF2-40B4-BE49-F238E27FC236}">
                <a16:creationId xmlns:a16="http://schemas.microsoft.com/office/drawing/2014/main" id="{C14E5E8B-134E-651B-56C1-39A1DF308793}"/>
              </a:ext>
            </a:extLst>
          </p:cNvPr>
          <p:cNvSpPr/>
          <p:nvPr/>
        </p:nvSpPr>
        <p:spPr>
          <a:xfrm>
            <a:off x="0" y="0"/>
            <a:ext cx="12192000" cy="6858000"/>
          </a:xfrm>
          <a:prstGeom prst="rect">
            <a:avLst/>
          </a:prstGeom>
          <a:noFill/>
          <a:ln w="381000">
            <a:solidFill>
              <a:srgbClr val="ABD5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5" name="Group 4">
            <a:extLst>
              <a:ext uri="{FF2B5EF4-FFF2-40B4-BE49-F238E27FC236}">
                <a16:creationId xmlns:a16="http://schemas.microsoft.com/office/drawing/2014/main" id="{2BC46A9F-3A54-23F9-0D52-7A77FD4989E6}"/>
              </a:ext>
            </a:extLst>
          </p:cNvPr>
          <p:cNvGrpSpPr/>
          <p:nvPr/>
        </p:nvGrpSpPr>
        <p:grpSpPr>
          <a:xfrm>
            <a:off x="1004510" y="477193"/>
            <a:ext cx="6303307" cy="1325563"/>
            <a:chOff x="1155904" y="816533"/>
            <a:chExt cx="6303307" cy="1325563"/>
          </a:xfrm>
        </p:grpSpPr>
        <p:sp>
          <p:nvSpPr>
            <p:cNvPr id="11" name="Titre 1">
              <a:extLst>
                <a:ext uri="{FF2B5EF4-FFF2-40B4-BE49-F238E27FC236}">
                  <a16:creationId xmlns:a16="http://schemas.microsoft.com/office/drawing/2014/main" id="{C2AE5BA9-F89C-D29E-244B-B570163E99EF}"/>
                </a:ext>
              </a:extLst>
            </p:cNvPr>
            <p:cNvSpPr txBox="1">
              <a:spLocks/>
            </p:cNvSpPr>
            <p:nvPr/>
          </p:nvSpPr>
          <p:spPr>
            <a:xfrm>
              <a:off x="1249148" y="816533"/>
              <a:ext cx="6210063"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b="1">
                  <a:solidFill>
                    <a:srgbClr val="434747"/>
                  </a:solidFill>
                  <a:latin typeface="Raleway" panose="020B0503030101060003" pitchFamily="34" charset="77"/>
                </a:rPr>
                <a:t>Les écrans </a:t>
              </a:r>
              <a:br>
                <a:rPr lang="fr-CA" sz="3200" b="1">
                  <a:solidFill>
                    <a:srgbClr val="434747"/>
                  </a:solidFill>
                  <a:latin typeface="Raleway" panose="020B0503030101060003" pitchFamily="34" charset="77"/>
                </a:rPr>
              </a:br>
              <a:r>
                <a:rPr lang="fr-CA" sz="3200" b="1">
                  <a:solidFill>
                    <a:srgbClr val="434747"/>
                  </a:solidFill>
                  <a:latin typeface="Raleway" panose="020B0503030101060003" pitchFamily="34" charset="77"/>
                </a:rPr>
                <a:t>à la maternelle</a:t>
              </a:r>
            </a:p>
          </p:txBody>
        </p:sp>
        <p:cxnSp>
          <p:nvCxnSpPr>
            <p:cNvPr id="12" name="Straight Connector 11">
              <a:extLst>
                <a:ext uri="{FF2B5EF4-FFF2-40B4-BE49-F238E27FC236}">
                  <a16:creationId xmlns:a16="http://schemas.microsoft.com/office/drawing/2014/main" id="{AC9BD23C-FE81-A747-6E8F-544E1C95070D}"/>
                </a:ext>
              </a:extLst>
            </p:cNvPr>
            <p:cNvCxnSpPr>
              <a:cxnSpLocks/>
            </p:cNvCxnSpPr>
            <p:nvPr/>
          </p:nvCxnSpPr>
          <p:spPr>
            <a:xfrm>
              <a:off x="1155904" y="1260088"/>
              <a:ext cx="0" cy="736849"/>
            </a:xfrm>
            <a:prstGeom prst="line">
              <a:avLst/>
            </a:prstGeom>
            <a:ln w="50800">
              <a:solidFill>
                <a:srgbClr val="2FAF82"/>
              </a:solidFill>
            </a:ln>
          </p:spPr>
          <p:style>
            <a:lnRef idx="1">
              <a:schemeClr val="accent2"/>
            </a:lnRef>
            <a:fillRef idx="0">
              <a:schemeClr val="accent2"/>
            </a:fillRef>
            <a:effectRef idx="0">
              <a:schemeClr val="accent2"/>
            </a:effectRef>
            <a:fontRef idx="minor">
              <a:schemeClr val="tx1"/>
            </a:fontRef>
          </p:style>
        </p:cxnSp>
      </p:grpSp>
      <p:grpSp>
        <p:nvGrpSpPr>
          <p:cNvPr id="2" name="Groupe 1">
            <a:extLst>
              <a:ext uri="{FF2B5EF4-FFF2-40B4-BE49-F238E27FC236}">
                <a16:creationId xmlns:a16="http://schemas.microsoft.com/office/drawing/2014/main" id="{DA762D7F-77F4-7AF9-8539-2512BB1E8A7E}"/>
              </a:ext>
            </a:extLst>
          </p:cNvPr>
          <p:cNvGrpSpPr/>
          <p:nvPr/>
        </p:nvGrpSpPr>
        <p:grpSpPr>
          <a:xfrm>
            <a:off x="896215" y="2389234"/>
            <a:ext cx="3064380" cy="3472401"/>
            <a:chOff x="896215" y="2389234"/>
            <a:chExt cx="3064380" cy="3472401"/>
          </a:xfrm>
        </p:grpSpPr>
        <p:sp>
          <p:nvSpPr>
            <p:cNvPr id="8" name="ZoneTexte 7">
              <a:extLst>
                <a:ext uri="{FF2B5EF4-FFF2-40B4-BE49-F238E27FC236}">
                  <a16:creationId xmlns:a16="http://schemas.microsoft.com/office/drawing/2014/main" id="{4A54DF29-9341-CE94-E5F2-7B2E8E057255}"/>
                </a:ext>
              </a:extLst>
            </p:cNvPr>
            <p:cNvSpPr txBox="1"/>
            <p:nvPr/>
          </p:nvSpPr>
          <p:spPr>
            <a:xfrm>
              <a:off x="898787" y="5523081"/>
              <a:ext cx="3061808" cy="33855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fr-CA" sz="800" b="0" i="0" u="none" strike="noStrike" kern="1200" cap="none" spc="0" normalizeH="0" baseline="0" noProof="0" dirty="0">
                  <a:ln>
                    <a:noFill/>
                  </a:ln>
                  <a:solidFill>
                    <a:prstClr val="black"/>
                  </a:solidFill>
                  <a:effectLst/>
                  <a:uLnTx/>
                  <a:uFillTx/>
                  <a:latin typeface="Raleway" pitchFamily="2" charset="0"/>
                </a:rPr>
                <a:t>Source : Académie de la transformation numérique. </a:t>
              </a:r>
              <a:r>
                <a:rPr kumimoji="0" lang="fr-CA" sz="800" b="0" i="1" u="none" strike="noStrike" kern="1200" cap="none" spc="0" normalizeH="0" baseline="0" noProof="0" dirty="0">
                  <a:ln>
                    <a:noFill/>
                  </a:ln>
                  <a:solidFill>
                    <a:prstClr val="black"/>
                  </a:solidFill>
                  <a:effectLst/>
                  <a:uLnTx/>
                  <a:uFillTx/>
                  <a:latin typeface="Raleway" pitchFamily="2" charset="0"/>
                </a:rPr>
                <a:t>Portrait</a:t>
              </a:r>
            </a:p>
            <a:p>
              <a:pPr marR="0" lvl="0" algn="l" defTabSz="914400" rtl="0" eaLnBrk="1" fontAlgn="auto" latinLnBrk="0" hangingPunct="1">
                <a:lnSpc>
                  <a:spcPct val="100000"/>
                </a:lnSpc>
                <a:spcBef>
                  <a:spcPts val="0"/>
                </a:spcBef>
                <a:spcAft>
                  <a:spcPts val="0"/>
                </a:spcAft>
                <a:buClrTx/>
                <a:buSzTx/>
                <a:tabLst/>
                <a:defRPr/>
              </a:pPr>
              <a:r>
                <a:rPr kumimoji="0" lang="fr-CA" sz="800" b="0" i="1" u="none" strike="noStrike" kern="1200" cap="none" spc="0" normalizeH="0" baseline="0" noProof="0" dirty="0">
                  <a:ln>
                    <a:noFill/>
                  </a:ln>
                  <a:solidFill>
                    <a:prstClr val="black"/>
                  </a:solidFill>
                  <a:effectLst/>
                  <a:uLnTx/>
                  <a:uFillTx/>
                  <a:latin typeface="Raleway" pitchFamily="2" charset="0"/>
                </a:rPr>
                <a:t>des usages du numérique dans les écoles québécoises 2021</a:t>
              </a:r>
              <a:r>
                <a:rPr kumimoji="0" lang="fr-CA" sz="800" b="0"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23" name="ZoneTexte 7">
              <a:extLst>
                <a:ext uri="{FF2B5EF4-FFF2-40B4-BE49-F238E27FC236}">
                  <a16:creationId xmlns:a16="http://schemas.microsoft.com/office/drawing/2014/main" id="{05C182DD-7F08-D461-D881-A70F6CAAC3BA}"/>
                </a:ext>
              </a:extLst>
            </p:cNvPr>
            <p:cNvSpPr txBox="1"/>
            <p:nvPr/>
          </p:nvSpPr>
          <p:spPr>
            <a:xfrm>
              <a:off x="896215" y="4452210"/>
              <a:ext cx="2739732" cy="830997"/>
            </a:xfrm>
            <a:prstGeom prst="rect">
              <a:avLst/>
            </a:prstGeom>
            <a:noFill/>
          </p:spPr>
          <p:txBody>
            <a:bodyPr wrap="square" rtlCol="0">
              <a:spAutoFit/>
            </a:bodyPr>
            <a:lstStyle/>
            <a:p>
              <a:pPr algn="ctr"/>
              <a:r>
                <a:rPr lang="fr-CA" sz="1600" b="1" i="0" u="none" strike="noStrike" baseline="0" dirty="0">
                  <a:latin typeface="Raleway" pitchFamily="2" charset="0"/>
                </a:rPr>
                <a:t>des écoles publiques </a:t>
              </a:r>
              <a:r>
                <a:rPr lang="fr-CA" sz="1600" b="0" i="0" u="none" strike="noStrike" baseline="0" dirty="0">
                  <a:latin typeface="Raleway" pitchFamily="2" charset="0"/>
                </a:rPr>
                <a:t>intégraient le </a:t>
              </a:r>
              <a:r>
                <a:rPr lang="fr-CA" sz="1600" b="1" i="0" u="none" strike="noStrike" baseline="0" dirty="0">
                  <a:latin typeface="Raleway" pitchFamily="2" charset="0"/>
                </a:rPr>
                <a:t>numérique </a:t>
              </a:r>
              <a:br>
                <a:rPr lang="fr-CA" sz="1600" b="1" i="0" u="none" strike="noStrike" baseline="0" dirty="0">
                  <a:latin typeface="Raleway" pitchFamily="2" charset="0"/>
                </a:rPr>
              </a:br>
              <a:r>
                <a:rPr lang="fr-CA" sz="1600" b="1" i="0" u="none" strike="noStrike" baseline="0" dirty="0">
                  <a:latin typeface="Raleway" pitchFamily="2" charset="0"/>
                </a:rPr>
                <a:t>à la maternelle en 2023. </a:t>
              </a:r>
              <a:r>
                <a:rPr lang="fr-CA" sz="1600" b="1" i="0" u="none" strike="noStrike" baseline="0" dirty="0">
                  <a:solidFill>
                    <a:srgbClr val="2EAE81"/>
                  </a:solidFill>
                  <a:latin typeface="Raleway" pitchFamily="2" charset="0"/>
                </a:rPr>
                <a:t> </a:t>
              </a:r>
              <a:endParaRPr lang="fr-CA" sz="1600" dirty="0">
                <a:latin typeface="Raleway" pitchFamily="2" charset="0"/>
              </a:endParaRPr>
            </a:p>
          </p:txBody>
        </p:sp>
        <p:grpSp>
          <p:nvGrpSpPr>
            <p:cNvPr id="24" name="Group 23">
              <a:extLst>
                <a:ext uri="{FF2B5EF4-FFF2-40B4-BE49-F238E27FC236}">
                  <a16:creationId xmlns:a16="http://schemas.microsoft.com/office/drawing/2014/main" id="{71452086-1096-D886-E8BC-0C72D86E8CB9}"/>
                </a:ext>
              </a:extLst>
            </p:cNvPr>
            <p:cNvGrpSpPr/>
            <p:nvPr/>
          </p:nvGrpSpPr>
          <p:grpSpPr>
            <a:xfrm>
              <a:off x="1551311" y="2389234"/>
              <a:ext cx="1412275" cy="1869956"/>
              <a:chOff x="1965260" y="1142539"/>
              <a:chExt cx="1412275" cy="1869956"/>
            </a:xfrm>
          </p:grpSpPr>
          <p:pic>
            <p:nvPicPr>
              <p:cNvPr id="25" name="Picture 24">
                <a:extLst>
                  <a:ext uri="{FF2B5EF4-FFF2-40B4-BE49-F238E27FC236}">
                    <a16:creationId xmlns:a16="http://schemas.microsoft.com/office/drawing/2014/main" id="{33F47AC2-7946-C7F6-E8CB-A9928935ADE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65260" y="1142539"/>
                <a:ext cx="1412275" cy="1869956"/>
              </a:xfrm>
              <a:prstGeom prst="rect">
                <a:avLst/>
              </a:prstGeom>
            </p:spPr>
          </p:pic>
          <p:pic>
            <p:nvPicPr>
              <p:cNvPr id="26" name="Picture 25">
                <a:extLst>
                  <a:ext uri="{FF2B5EF4-FFF2-40B4-BE49-F238E27FC236}">
                    <a16:creationId xmlns:a16="http://schemas.microsoft.com/office/drawing/2014/main" id="{8CB7A9AF-F289-BA27-54F3-C0C73872D91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48697" y="1820953"/>
                <a:ext cx="1163066" cy="595270"/>
              </a:xfrm>
              <a:prstGeom prst="rect">
                <a:avLst/>
              </a:prstGeom>
            </p:spPr>
          </p:pic>
        </p:grpSp>
      </p:grpSp>
      <p:cxnSp>
        <p:nvCxnSpPr>
          <p:cNvPr id="27" name="Straight Connector 26">
            <a:extLst>
              <a:ext uri="{FF2B5EF4-FFF2-40B4-BE49-F238E27FC236}">
                <a16:creationId xmlns:a16="http://schemas.microsoft.com/office/drawing/2014/main" id="{C029CC06-0B3F-A043-71F8-08C154884086}"/>
              </a:ext>
            </a:extLst>
          </p:cNvPr>
          <p:cNvCxnSpPr>
            <a:cxnSpLocks/>
          </p:cNvCxnSpPr>
          <p:nvPr/>
        </p:nvCxnSpPr>
        <p:spPr>
          <a:xfrm>
            <a:off x="3960595" y="2349500"/>
            <a:ext cx="0" cy="3011965"/>
          </a:xfrm>
          <a:prstGeom prst="line">
            <a:avLst/>
          </a:prstGeom>
          <a:ln>
            <a:solidFill>
              <a:srgbClr val="2FAF82"/>
            </a:solidFill>
          </a:ln>
        </p:spPr>
        <p:style>
          <a:lnRef idx="2">
            <a:schemeClr val="accent1"/>
          </a:lnRef>
          <a:fillRef idx="0">
            <a:schemeClr val="accent1"/>
          </a:fillRef>
          <a:effectRef idx="1">
            <a:schemeClr val="accent1"/>
          </a:effectRef>
          <a:fontRef idx="minor">
            <a:schemeClr val="tx1"/>
          </a:fontRef>
        </p:style>
      </p:cxnSp>
      <p:sp>
        <p:nvSpPr>
          <p:cNvPr id="15" name="ZoneTexte 14">
            <a:extLst>
              <a:ext uri="{FF2B5EF4-FFF2-40B4-BE49-F238E27FC236}">
                <a16:creationId xmlns:a16="http://schemas.microsoft.com/office/drawing/2014/main" id="{DDC760F3-3AD4-5E66-7F00-0B655631E113}"/>
              </a:ext>
            </a:extLst>
          </p:cNvPr>
          <p:cNvSpPr txBox="1"/>
          <p:nvPr/>
        </p:nvSpPr>
        <p:spPr>
          <a:xfrm>
            <a:off x="4816159" y="2389234"/>
            <a:ext cx="6210063" cy="2917530"/>
          </a:xfrm>
          <a:prstGeom prst="rect">
            <a:avLst/>
          </a:prstGeom>
          <a:noFill/>
        </p:spPr>
        <p:txBody>
          <a:bodyPr wrap="square">
            <a:spAutoFit/>
          </a:bodyPr>
          <a:lstStyle/>
          <a:p>
            <a:pPr marR="0" lvl="0" fontAlgn="auto">
              <a:lnSpc>
                <a:spcPts val="2390"/>
              </a:lnSpc>
              <a:spcBef>
                <a:spcPts val="300"/>
              </a:spcBef>
              <a:spcAft>
                <a:spcPts val="300"/>
              </a:spcAft>
              <a:buClrTx/>
              <a:buSzTx/>
              <a:tabLst/>
              <a:defRPr/>
            </a:pPr>
            <a:r>
              <a:rPr lang="fr-CA" dirty="0">
                <a:latin typeface="Raleway" pitchFamily="2" charset="0"/>
              </a:rPr>
              <a:t>Aucune donnée sur le contexte et la durée d’utilisation des écrans dans les écoles du Québec n’est disponible. </a:t>
            </a:r>
          </a:p>
          <a:p>
            <a:pPr marR="0" lvl="0" fontAlgn="auto">
              <a:lnSpc>
                <a:spcPts val="2390"/>
              </a:lnSpc>
              <a:spcBef>
                <a:spcPts val="300"/>
              </a:spcBef>
              <a:spcAft>
                <a:spcPts val="300"/>
              </a:spcAft>
              <a:buClrTx/>
              <a:buSzTx/>
              <a:tabLst/>
              <a:defRPr/>
            </a:pPr>
            <a:r>
              <a:rPr lang="fr-CA" dirty="0">
                <a:latin typeface="Raleway" pitchFamily="2" charset="0"/>
              </a:rPr>
              <a:t>Il n’est donc pas possible de savoir dans quelle mesure les écrans sont utilisés comme outil complémentaire d’apprentissage ou comme source de divertissement (ex. : visionner un film dans la classe comme activité récompense, avoir la permission de jouer sur l’ordinateur, regarder des vidéos pendant le dîner et au service de garde après l’école, etc.).</a:t>
            </a:r>
          </a:p>
        </p:txBody>
      </p:sp>
    </p:spTree>
    <p:extLst>
      <p:ext uri="{BB962C8B-B14F-4D97-AF65-F5344CB8AC3E}">
        <p14:creationId xmlns:p14="http://schemas.microsoft.com/office/powerpoint/2010/main" val="40351079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D5507310-7FE2-66A5-6F3F-1BFACA99456E}"/>
              </a:ext>
            </a:extLst>
          </p:cNvPr>
          <p:cNvSpPr/>
          <p:nvPr/>
        </p:nvSpPr>
        <p:spPr>
          <a:xfrm>
            <a:off x="374629" y="233527"/>
            <a:ext cx="11463130" cy="5658679"/>
          </a:xfrm>
          <a:custGeom>
            <a:avLst/>
            <a:gdLst>
              <a:gd name="connsiteX0" fmla="*/ 26504 w 11463130"/>
              <a:gd name="connsiteY0" fmla="*/ 79513 h 5658679"/>
              <a:gd name="connsiteX1" fmla="*/ 26504 w 11463130"/>
              <a:gd name="connsiteY1" fmla="*/ 79513 h 5658679"/>
              <a:gd name="connsiteX2" fmla="*/ 172278 w 11463130"/>
              <a:gd name="connsiteY2" fmla="*/ 26505 h 5658679"/>
              <a:gd name="connsiteX3" fmla="*/ 225287 w 11463130"/>
              <a:gd name="connsiteY3" fmla="*/ 13252 h 5658679"/>
              <a:gd name="connsiteX4" fmla="*/ 437322 w 11463130"/>
              <a:gd name="connsiteY4" fmla="*/ 0 h 5658679"/>
              <a:gd name="connsiteX5" fmla="*/ 848139 w 11463130"/>
              <a:gd name="connsiteY5" fmla="*/ 26505 h 5658679"/>
              <a:gd name="connsiteX6" fmla="*/ 1152939 w 11463130"/>
              <a:gd name="connsiteY6" fmla="*/ 53009 h 5658679"/>
              <a:gd name="connsiteX7" fmla="*/ 1258957 w 11463130"/>
              <a:gd name="connsiteY7" fmla="*/ 66261 h 5658679"/>
              <a:gd name="connsiteX8" fmla="*/ 1325217 w 11463130"/>
              <a:gd name="connsiteY8" fmla="*/ 79513 h 5658679"/>
              <a:gd name="connsiteX9" fmla="*/ 1404730 w 11463130"/>
              <a:gd name="connsiteY9" fmla="*/ 92766 h 5658679"/>
              <a:gd name="connsiteX10" fmla="*/ 1470991 w 11463130"/>
              <a:gd name="connsiteY10" fmla="*/ 106018 h 5658679"/>
              <a:gd name="connsiteX11" fmla="*/ 1603513 w 11463130"/>
              <a:gd name="connsiteY11" fmla="*/ 119270 h 5658679"/>
              <a:gd name="connsiteX12" fmla="*/ 1669774 w 11463130"/>
              <a:gd name="connsiteY12" fmla="*/ 132522 h 5658679"/>
              <a:gd name="connsiteX13" fmla="*/ 1789044 w 11463130"/>
              <a:gd name="connsiteY13" fmla="*/ 145774 h 5658679"/>
              <a:gd name="connsiteX14" fmla="*/ 3392557 w 11463130"/>
              <a:gd name="connsiteY14" fmla="*/ 145774 h 5658679"/>
              <a:gd name="connsiteX15" fmla="*/ 3525078 w 11463130"/>
              <a:gd name="connsiteY15" fmla="*/ 159026 h 5658679"/>
              <a:gd name="connsiteX16" fmla="*/ 3737113 w 11463130"/>
              <a:gd name="connsiteY16" fmla="*/ 172279 h 5658679"/>
              <a:gd name="connsiteX17" fmla="*/ 4784035 w 11463130"/>
              <a:gd name="connsiteY17" fmla="*/ 159026 h 5658679"/>
              <a:gd name="connsiteX18" fmla="*/ 5420139 w 11463130"/>
              <a:gd name="connsiteY18" fmla="*/ 145774 h 5658679"/>
              <a:gd name="connsiteX19" fmla="*/ 6188765 w 11463130"/>
              <a:gd name="connsiteY19" fmla="*/ 159026 h 5658679"/>
              <a:gd name="connsiteX20" fmla="*/ 7063409 w 11463130"/>
              <a:gd name="connsiteY20" fmla="*/ 145774 h 5658679"/>
              <a:gd name="connsiteX21" fmla="*/ 7527235 w 11463130"/>
              <a:gd name="connsiteY21" fmla="*/ 119270 h 5658679"/>
              <a:gd name="connsiteX22" fmla="*/ 8468139 w 11463130"/>
              <a:gd name="connsiteY22" fmla="*/ 132522 h 5658679"/>
              <a:gd name="connsiteX23" fmla="*/ 8905461 w 11463130"/>
              <a:gd name="connsiteY23" fmla="*/ 159026 h 5658679"/>
              <a:gd name="connsiteX24" fmla="*/ 9488557 w 11463130"/>
              <a:gd name="connsiteY24" fmla="*/ 198783 h 5658679"/>
              <a:gd name="connsiteX25" fmla="*/ 9660835 w 11463130"/>
              <a:gd name="connsiteY25" fmla="*/ 212035 h 5658679"/>
              <a:gd name="connsiteX26" fmla="*/ 9992139 w 11463130"/>
              <a:gd name="connsiteY26" fmla="*/ 238539 h 5658679"/>
              <a:gd name="connsiteX27" fmla="*/ 10575235 w 11463130"/>
              <a:gd name="connsiteY27" fmla="*/ 265044 h 5658679"/>
              <a:gd name="connsiteX28" fmla="*/ 10787270 w 11463130"/>
              <a:gd name="connsiteY28" fmla="*/ 278296 h 5658679"/>
              <a:gd name="connsiteX29" fmla="*/ 11317357 w 11463130"/>
              <a:gd name="connsiteY29" fmla="*/ 344557 h 5658679"/>
              <a:gd name="connsiteX30" fmla="*/ 11449878 w 11463130"/>
              <a:gd name="connsiteY30" fmla="*/ 2279374 h 5658679"/>
              <a:gd name="connsiteX31" fmla="*/ 11463130 w 11463130"/>
              <a:gd name="connsiteY31" fmla="*/ 3816626 h 5658679"/>
              <a:gd name="connsiteX32" fmla="*/ 11463130 w 11463130"/>
              <a:gd name="connsiteY32" fmla="*/ 5446644 h 5658679"/>
              <a:gd name="connsiteX33" fmla="*/ 11410122 w 11463130"/>
              <a:gd name="connsiteY33" fmla="*/ 5459896 h 5658679"/>
              <a:gd name="connsiteX34" fmla="*/ 10760765 w 11463130"/>
              <a:gd name="connsiteY34" fmla="*/ 5486400 h 5658679"/>
              <a:gd name="connsiteX35" fmla="*/ 10482470 w 11463130"/>
              <a:gd name="connsiteY35" fmla="*/ 5526157 h 5658679"/>
              <a:gd name="connsiteX36" fmla="*/ 10442713 w 11463130"/>
              <a:gd name="connsiteY36" fmla="*/ 5539409 h 5658679"/>
              <a:gd name="connsiteX37" fmla="*/ 10217426 w 11463130"/>
              <a:gd name="connsiteY37" fmla="*/ 5552661 h 5658679"/>
              <a:gd name="connsiteX38" fmla="*/ 9886122 w 11463130"/>
              <a:gd name="connsiteY38" fmla="*/ 5579166 h 5658679"/>
              <a:gd name="connsiteX39" fmla="*/ 9607826 w 11463130"/>
              <a:gd name="connsiteY39" fmla="*/ 5592418 h 5658679"/>
              <a:gd name="connsiteX40" fmla="*/ 9263270 w 11463130"/>
              <a:gd name="connsiteY40" fmla="*/ 5618922 h 5658679"/>
              <a:gd name="connsiteX41" fmla="*/ 9077739 w 11463130"/>
              <a:gd name="connsiteY41" fmla="*/ 5632174 h 5658679"/>
              <a:gd name="connsiteX42" fmla="*/ 8216348 w 11463130"/>
              <a:gd name="connsiteY42" fmla="*/ 5658679 h 5658679"/>
              <a:gd name="connsiteX43" fmla="*/ 7381461 w 11463130"/>
              <a:gd name="connsiteY43" fmla="*/ 5645426 h 5658679"/>
              <a:gd name="connsiteX44" fmla="*/ 5300870 w 11463130"/>
              <a:gd name="connsiteY44" fmla="*/ 5658679 h 5658679"/>
              <a:gd name="connsiteX45" fmla="*/ 3326296 w 11463130"/>
              <a:gd name="connsiteY45" fmla="*/ 5605670 h 5658679"/>
              <a:gd name="connsiteX46" fmla="*/ 0 w 11463130"/>
              <a:gd name="connsiteY46" fmla="*/ 5459896 h 5658679"/>
              <a:gd name="connsiteX47" fmla="*/ 26504 w 11463130"/>
              <a:gd name="connsiteY47" fmla="*/ 622852 h 5658679"/>
              <a:gd name="connsiteX48" fmla="*/ 26504 w 11463130"/>
              <a:gd name="connsiteY48" fmla="*/ 79513 h 565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463130" h="5658679">
                <a:moveTo>
                  <a:pt x="26504" y="79513"/>
                </a:moveTo>
                <a:lnTo>
                  <a:pt x="26504" y="79513"/>
                </a:lnTo>
                <a:cubicBezTo>
                  <a:pt x="36716" y="75684"/>
                  <a:pt x="137016" y="36580"/>
                  <a:pt x="172278" y="26505"/>
                </a:cubicBezTo>
                <a:cubicBezTo>
                  <a:pt x="189791" y="21501"/>
                  <a:pt x="207164" y="15064"/>
                  <a:pt x="225287" y="13252"/>
                </a:cubicBezTo>
                <a:cubicBezTo>
                  <a:pt x="295752" y="6205"/>
                  <a:pt x="366644" y="4417"/>
                  <a:pt x="437322" y="0"/>
                </a:cubicBezTo>
                <a:cubicBezTo>
                  <a:pt x="847496" y="20508"/>
                  <a:pt x="561098" y="2584"/>
                  <a:pt x="848139" y="26505"/>
                </a:cubicBezTo>
                <a:cubicBezTo>
                  <a:pt x="1016159" y="40507"/>
                  <a:pt x="1000507" y="36072"/>
                  <a:pt x="1152939" y="53009"/>
                </a:cubicBezTo>
                <a:cubicBezTo>
                  <a:pt x="1188336" y="56942"/>
                  <a:pt x="1223757" y="60846"/>
                  <a:pt x="1258957" y="66261"/>
                </a:cubicBezTo>
                <a:cubicBezTo>
                  <a:pt x="1281219" y="69686"/>
                  <a:pt x="1303056" y="75484"/>
                  <a:pt x="1325217" y="79513"/>
                </a:cubicBezTo>
                <a:cubicBezTo>
                  <a:pt x="1351654" y="84320"/>
                  <a:pt x="1378293" y="87959"/>
                  <a:pt x="1404730" y="92766"/>
                </a:cubicBezTo>
                <a:cubicBezTo>
                  <a:pt x="1426891" y="96795"/>
                  <a:pt x="1448664" y="103041"/>
                  <a:pt x="1470991" y="106018"/>
                </a:cubicBezTo>
                <a:cubicBezTo>
                  <a:pt x="1514996" y="111885"/>
                  <a:pt x="1559508" y="113403"/>
                  <a:pt x="1603513" y="119270"/>
                </a:cubicBezTo>
                <a:cubicBezTo>
                  <a:pt x="1625840" y="122247"/>
                  <a:pt x="1647476" y="129337"/>
                  <a:pt x="1669774" y="132522"/>
                </a:cubicBezTo>
                <a:cubicBezTo>
                  <a:pt x="1709373" y="138179"/>
                  <a:pt x="1749287" y="141357"/>
                  <a:pt x="1789044" y="145774"/>
                </a:cubicBezTo>
                <a:cubicBezTo>
                  <a:pt x="2573562" y="133516"/>
                  <a:pt x="2635410" y="123173"/>
                  <a:pt x="3392557" y="145774"/>
                </a:cubicBezTo>
                <a:cubicBezTo>
                  <a:pt x="3436931" y="147099"/>
                  <a:pt x="3480815" y="155621"/>
                  <a:pt x="3525078" y="159026"/>
                </a:cubicBezTo>
                <a:cubicBezTo>
                  <a:pt x="3595686" y="164458"/>
                  <a:pt x="3666435" y="167861"/>
                  <a:pt x="3737113" y="172279"/>
                </a:cubicBezTo>
                <a:lnTo>
                  <a:pt x="4784035" y="159026"/>
                </a:lnTo>
                <a:cubicBezTo>
                  <a:pt x="4996089" y="155686"/>
                  <a:pt x="5208058" y="145774"/>
                  <a:pt x="5420139" y="145774"/>
                </a:cubicBezTo>
                <a:cubicBezTo>
                  <a:pt x="5676386" y="145774"/>
                  <a:pt x="5932556" y="154609"/>
                  <a:pt x="6188765" y="159026"/>
                </a:cubicBezTo>
                <a:lnTo>
                  <a:pt x="7063409" y="145774"/>
                </a:lnTo>
                <a:cubicBezTo>
                  <a:pt x="7266104" y="141167"/>
                  <a:pt x="7344629" y="133316"/>
                  <a:pt x="7527235" y="119270"/>
                </a:cubicBezTo>
                <a:lnTo>
                  <a:pt x="8468139" y="132522"/>
                </a:lnTo>
                <a:cubicBezTo>
                  <a:pt x="8694881" y="137505"/>
                  <a:pt x="8707378" y="146246"/>
                  <a:pt x="8905461" y="159026"/>
                </a:cubicBezTo>
                <a:cubicBezTo>
                  <a:pt x="9514359" y="198311"/>
                  <a:pt x="8695246" y="137760"/>
                  <a:pt x="9488557" y="198783"/>
                </a:cubicBezTo>
                <a:lnTo>
                  <a:pt x="9660835" y="212035"/>
                </a:lnTo>
                <a:cubicBezTo>
                  <a:pt x="9812343" y="242336"/>
                  <a:pt x="9710466" y="225335"/>
                  <a:pt x="9992139" y="238539"/>
                </a:cubicBezTo>
                <a:cubicBezTo>
                  <a:pt x="10186492" y="247649"/>
                  <a:pt x="10381242" y="250122"/>
                  <a:pt x="10575235" y="265044"/>
                </a:cubicBezTo>
                <a:cubicBezTo>
                  <a:pt x="10760726" y="279312"/>
                  <a:pt x="10689917" y="278296"/>
                  <a:pt x="10787270" y="278296"/>
                </a:cubicBezTo>
                <a:lnTo>
                  <a:pt x="11317357" y="344557"/>
                </a:lnTo>
                <a:lnTo>
                  <a:pt x="11449878" y="2279374"/>
                </a:lnTo>
                <a:lnTo>
                  <a:pt x="11463130" y="3816626"/>
                </a:lnTo>
                <a:lnTo>
                  <a:pt x="11463130" y="5446644"/>
                </a:lnTo>
                <a:lnTo>
                  <a:pt x="11410122" y="5459896"/>
                </a:lnTo>
                <a:cubicBezTo>
                  <a:pt x="11137041" y="5467928"/>
                  <a:pt x="11001688" y="5466323"/>
                  <a:pt x="10760765" y="5486400"/>
                </a:cubicBezTo>
                <a:cubicBezTo>
                  <a:pt x="10705761" y="5490984"/>
                  <a:pt x="10522860" y="5512694"/>
                  <a:pt x="10482470" y="5526157"/>
                </a:cubicBezTo>
                <a:cubicBezTo>
                  <a:pt x="10469218" y="5530574"/>
                  <a:pt x="10456613" y="5538019"/>
                  <a:pt x="10442713" y="5539409"/>
                </a:cubicBezTo>
                <a:cubicBezTo>
                  <a:pt x="10367861" y="5546894"/>
                  <a:pt x="10292460" y="5547301"/>
                  <a:pt x="10217426" y="5552661"/>
                </a:cubicBezTo>
                <a:cubicBezTo>
                  <a:pt x="9911255" y="5574530"/>
                  <a:pt x="10245678" y="5558619"/>
                  <a:pt x="9886122" y="5579166"/>
                </a:cubicBezTo>
                <a:lnTo>
                  <a:pt x="9607826" y="5592418"/>
                </a:lnTo>
                <a:cubicBezTo>
                  <a:pt x="9492869" y="5599756"/>
                  <a:pt x="9378139" y="5610307"/>
                  <a:pt x="9263270" y="5618922"/>
                </a:cubicBezTo>
                <a:cubicBezTo>
                  <a:pt x="9201442" y="5623559"/>
                  <a:pt x="9139670" y="5629225"/>
                  <a:pt x="9077739" y="5632174"/>
                </a:cubicBezTo>
                <a:cubicBezTo>
                  <a:pt x="8605249" y="5654673"/>
                  <a:pt x="8892290" y="5643316"/>
                  <a:pt x="8216348" y="5658679"/>
                </a:cubicBezTo>
                <a:cubicBezTo>
                  <a:pt x="7558180" y="5643372"/>
                  <a:pt x="7836503" y="5645426"/>
                  <a:pt x="7381461" y="5645426"/>
                </a:cubicBezTo>
                <a:lnTo>
                  <a:pt x="5300870" y="5658679"/>
                </a:lnTo>
                <a:lnTo>
                  <a:pt x="3326296" y="5605670"/>
                </a:lnTo>
                <a:lnTo>
                  <a:pt x="0" y="5459896"/>
                </a:lnTo>
                <a:lnTo>
                  <a:pt x="26504" y="622852"/>
                </a:lnTo>
                <a:lnTo>
                  <a:pt x="26504" y="79513"/>
                </a:lnTo>
                <a:close/>
              </a:path>
            </a:pathLst>
          </a:custGeom>
          <a:solidFill>
            <a:srgbClr val="2EB082">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ZoneTexte 5">
            <a:extLst>
              <a:ext uri="{FF2B5EF4-FFF2-40B4-BE49-F238E27FC236}">
                <a16:creationId xmlns:a16="http://schemas.microsoft.com/office/drawing/2014/main" id="{A6AC332F-A59B-DF24-CD79-54B0BB5AA5B7}"/>
              </a:ext>
            </a:extLst>
          </p:cNvPr>
          <p:cNvSpPr txBox="1"/>
          <p:nvPr/>
        </p:nvSpPr>
        <p:spPr>
          <a:xfrm>
            <a:off x="894259" y="675115"/>
            <a:ext cx="4541802" cy="784830"/>
          </a:xfrm>
          <a:prstGeom prst="rect">
            <a:avLst/>
          </a:prstGeom>
          <a:noFill/>
        </p:spPr>
        <p:txBody>
          <a:bodyPr wrap="square" rtlCol="0">
            <a:spAutoFit/>
          </a:bodyPr>
          <a:lstStyle/>
          <a:p>
            <a:pPr>
              <a:defRPr/>
            </a:pPr>
            <a:r>
              <a:rPr kumimoji="0" lang="fr-CA" sz="4500" b="1" u="none" strike="noStrike" kern="1200" cap="none" spc="0" normalizeH="0" baseline="0" noProof="0">
                <a:ln>
                  <a:noFill/>
                </a:ln>
                <a:solidFill>
                  <a:schemeClr val="bg1"/>
                </a:solidFill>
                <a:effectLst/>
                <a:uLnTx/>
                <a:uFillTx/>
                <a:latin typeface="Raleway" panose="020B0503030101060003" pitchFamily="34" charset="77"/>
                <a:cs typeface="Times New Roman" panose="02020603050405020304" pitchFamily="18" charset="0"/>
              </a:rPr>
              <a:t>En conclusion</a:t>
            </a:r>
          </a:p>
        </p:txBody>
      </p:sp>
      <p:sp>
        <p:nvSpPr>
          <p:cNvPr id="6" name="ZoneTexte 5">
            <a:extLst>
              <a:ext uri="{FF2B5EF4-FFF2-40B4-BE49-F238E27FC236}">
                <a16:creationId xmlns:a16="http://schemas.microsoft.com/office/drawing/2014/main" id="{70D6E6A0-486C-031A-461A-E4F1D539B1BE}"/>
              </a:ext>
            </a:extLst>
          </p:cNvPr>
          <p:cNvSpPr txBox="1"/>
          <p:nvPr/>
        </p:nvSpPr>
        <p:spPr>
          <a:xfrm>
            <a:off x="894259" y="1719947"/>
            <a:ext cx="6091332" cy="3731855"/>
          </a:xfrm>
          <a:prstGeom prst="rect">
            <a:avLst/>
          </a:prstGeom>
          <a:noFill/>
        </p:spPr>
        <p:txBody>
          <a:bodyPr wrap="square" rtlCol="0">
            <a:spAutoFit/>
          </a:bodyPr>
          <a:lstStyle/>
          <a:p>
            <a:pPr marL="0" marR="0" lvl="0" indent="0" algn="l" defTabSz="914400" rtl="0" eaLnBrk="1" fontAlgn="auto" latinLnBrk="0" hangingPunct="1">
              <a:lnSpc>
                <a:spcPts val="2560"/>
              </a:lnSpc>
              <a:spcBef>
                <a:spcPts val="0"/>
              </a:spcBef>
              <a:spcAft>
                <a:spcPts val="0"/>
              </a:spcAft>
              <a:buClrTx/>
              <a:buSzTx/>
              <a:buFontTx/>
              <a:buNone/>
              <a:tabLst/>
              <a:defRPr/>
            </a:pPr>
            <a:r>
              <a:rPr kumimoji="0" lang="fr-CA" b="0" i="0" u="none" strike="noStrike" kern="1200" cap="none" spc="0" normalizeH="0" baseline="0" noProof="0" dirty="0">
                <a:ln>
                  <a:noFill/>
                </a:ln>
                <a:solidFill>
                  <a:prstClr val="black"/>
                </a:solidFill>
                <a:effectLst/>
                <a:uLnTx/>
                <a:uFillTx/>
                <a:latin typeface="Raleway" pitchFamily="2" charset="0"/>
              </a:rPr>
              <a:t>Un consensus scientifique affirme que rien n’est mieux pour le développement des tout-petits que les interactions, dans le monde réel, avec leur entourage et avec leur environnement. Il s’agit là de la plus grande source d’apprentissage pour les enfants.</a:t>
            </a:r>
          </a:p>
          <a:p>
            <a:pPr marL="0" marR="0" lvl="0" indent="0" algn="l" defTabSz="914400" rtl="0" eaLnBrk="1" fontAlgn="auto" latinLnBrk="0" hangingPunct="1">
              <a:lnSpc>
                <a:spcPts val="2560"/>
              </a:lnSpc>
              <a:spcBef>
                <a:spcPts val="0"/>
              </a:spcBef>
              <a:spcAft>
                <a:spcPts val="0"/>
              </a:spcAft>
              <a:buClrTx/>
              <a:buSzTx/>
              <a:buFontTx/>
              <a:buNone/>
              <a:tabLst/>
              <a:defRPr/>
            </a:pPr>
            <a:r>
              <a:rPr kumimoji="0" lang="fr-CA" b="0" i="0" u="none" strike="noStrike" kern="1200" cap="none" spc="0" normalizeH="0" baseline="0" noProof="0" dirty="0">
                <a:ln>
                  <a:noFill/>
                </a:ln>
                <a:solidFill>
                  <a:prstClr val="black"/>
                </a:solidFill>
                <a:effectLst/>
                <a:uLnTx/>
                <a:uFillTx/>
                <a:latin typeface="Raleway" pitchFamily="2" charset="0"/>
              </a:rPr>
              <a:t>Ce constat, combiné aux effets négatifs potentiels </a:t>
            </a:r>
            <a:br>
              <a:rPr kumimoji="0" lang="fr-CA" b="0" i="0" u="none" strike="noStrike" kern="1200" cap="none" spc="0" normalizeH="0" baseline="0" noProof="0" dirty="0">
                <a:ln>
                  <a:noFill/>
                </a:ln>
                <a:solidFill>
                  <a:prstClr val="black"/>
                </a:solidFill>
                <a:effectLst/>
                <a:uLnTx/>
                <a:uFillTx/>
                <a:latin typeface="Raleway" pitchFamily="2" charset="0"/>
              </a:rPr>
            </a:br>
            <a:r>
              <a:rPr kumimoji="0" lang="fr-CA" b="0" i="0" u="none" strike="noStrike" kern="1200" cap="none" spc="0" normalizeH="0" baseline="0" noProof="0" dirty="0">
                <a:ln>
                  <a:noFill/>
                </a:ln>
                <a:solidFill>
                  <a:prstClr val="black"/>
                </a:solidFill>
                <a:effectLst/>
                <a:uLnTx/>
                <a:uFillTx/>
                <a:latin typeface="Raleway" pitchFamily="2" charset="0"/>
              </a:rPr>
              <a:t>des écrans observés à ce jour, invite à la réflexion </a:t>
            </a:r>
            <a:br>
              <a:rPr kumimoji="0" lang="fr-CA" b="0" i="0" u="none" strike="noStrike" kern="1200" cap="none" spc="0" normalizeH="0" baseline="0" noProof="0" dirty="0">
                <a:ln>
                  <a:noFill/>
                </a:ln>
                <a:solidFill>
                  <a:prstClr val="black"/>
                </a:solidFill>
                <a:effectLst/>
                <a:uLnTx/>
                <a:uFillTx/>
                <a:latin typeface="Raleway" pitchFamily="2" charset="0"/>
              </a:rPr>
            </a:br>
            <a:r>
              <a:rPr kumimoji="0" lang="fr-CA" b="0" i="0" u="none" strike="noStrike" kern="1200" cap="none" spc="0" normalizeH="0" baseline="0" noProof="0" dirty="0">
                <a:ln>
                  <a:noFill/>
                </a:ln>
                <a:solidFill>
                  <a:prstClr val="black"/>
                </a:solidFill>
                <a:effectLst/>
                <a:uLnTx/>
                <a:uFillTx/>
                <a:latin typeface="Raleway" pitchFamily="2" charset="0"/>
              </a:rPr>
              <a:t>sur leur valeur ajoutée dans les services de garde éducatifs et à la maternelle. Dans la perspective </a:t>
            </a:r>
            <a:br>
              <a:rPr kumimoji="0" lang="fr-CA" b="0" i="0" u="none" strike="noStrike" kern="1200" cap="none" spc="0" normalizeH="0" baseline="0" noProof="0" dirty="0">
                <a:ln>
                  <a:noFill/>
                </a:ln>
                <a:solidFill>
                  <a:prstClr val="black"/>
                </a:solidFill>
                <a:effectLst/>
                <a:uLnTx/>
                <a:uFillTx/>
                <a:latin typeface="Raleway" pitchFamily="2" charset="0"/>
              </a:rPr>
            </a:br>
            <a:r>
              <a:rPr kumimoji="0" lang="fr-CA" b="0" i="0" u="none" strike="noStrike" kern="1200" cap="none" spc="0" normalizeH="0" baseline="0" noProof="0" dirty="0">
                <a:ln>
                  <a:noFill/>
                </a:ln>
                <a:solidFill>
                  <a:prstClr val="black"/>
                </a:solidFill>
                <a:effectLst/>
                <a:uLnTx/>
                <a:uFillTx/>
                <a:latin typeface="Raleway" pitchFamily="2" charset="0"/>
              </a:rPr>
              <a:t>où ces milieux devraient être exemplaires, le principe de précaution devrait primer.</a:t>
            </a:r>
          </a:p>
        </p:txBody>
      </p:sp>
      <p:grpSp>
        <p:nvGrpSpPr>
          <p:cNvPr id="20" name="Group 19">
            <a:extLst>
              <a:ext uri="{FF2B5EF4-FFF2-40B4-BE49-F238E27FC236}">
                <a16:creationId xmlns:a16="http://schemas.microsoft.com/office/drawing/2014/main" id="{1E3DD563-AAEC-1B35-31FB-2F1DF2CBE577}"/>
              </a:ext>
            </a:extLst>
          </p:cNvPr>
          <p:cNvGrpSpPr/>
          <p:nvPr/>
        </p:nvGrpSpPr>
        <p:grpSpPr>
          <a:xfrm>
            <a:off x="1003443" y="6153834"/>
            <a:ext cx="10280431" cy="342080"/>
            <a:chOff x="1003443" y="6153834"/>
            <a:chExt cx="10280431" cy="342080"/>
          </a:xfrm>
        </p:grpSpPr>
        <p:pic>
          <p:nvPicPr>
            <p:cNvPr id="21" name="Picture 20" descr="A black background with grey text&#10;&#10;Description automatically generated">
              <a:extLst>
                <a:ext uri="{FF2B5EF4-FFF2-40B4-BE49-F238E27FC236}">
                  <a16:creationId xmlns:a16="http://schemas.microsoft.com/office/drawing/2014/main" id="{20D64DB3-62EF-5E6F-27B6-E76E5DD7FD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22" name="TextBox 16">
              <a:extLst>
                <a:ext uri="{FF2B5EF4-FFF2-40B4-BE49-F238E27FC236}">
                  <a16:creationId xmlns:a16="http://schemas.microsoft.com/office/drawing/2014/main" id="{7A8D7668-B486-B94E-3CF2-A11F0E81C482}"/>
                </a:ext>
              </a:extLst>
            </p:cNvPr>
            <p:cNvSpPr txBox="1"/>
            <p:nvPr/>
          </p:nvSpPr>
          <p:spPr>
            <a:xfrm>
              <a:off x="9021716" y="6234304"/>
              <a:ext cx="2262158"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26</a:t>
              </a:fld>
              <a:endParaRPr lang="fr-CA" sz="1100">
                <a:solidFill>
                  <a:srgbClr val="434747"/>
                </a:solidFill>
                <a:latin typeface="Raleway" panose="020B0503030101060003" pitchFamily="34" charset="77"/>
              </a:endParaRPr>
            </a:p>
          </p:txBody>
        </p:sp>
      </p:grpSp>
      <p:sp>
        <p:nvSpPr>
          <p:cNvPr id="9" name="Freeform 8">
            <a:extLst>
              <a:ext uri="{FF2B5EF4-FFF2-40B4-BE49-F238E27FC236}">
                <a16:creationId xmlns:a16="http://schemas.microsoft.com/office/drawing/2014/main" id="{74EDE4CB-FD82-3719-D4DF-6C5CED3B14DB}"/>
              </a:ext>
            </a:extLst>
          </p:cNvPr>
          <p:cNvSpPr/>
          <p:nvPr/>
        </p:nvSpPr>
        <p:spPr>
          <a:xfrm>
            <a:off x="9407047" y="1064712"/>
            <a:ext cx="1252602" cy="1208762"/>
          </a:xfrm>
          <a:custGeom>
            <a:avLst/>
            <a:gdLst>
              <a:gd name="connsiteX0" fmla="*/ 6263 w 1252602"/>
              <a:gd name="connsiteY0" fmla="*/ 582461 h 1208762"/>
              <a:gd name="connsiteX1" fmla="*/ 25052 w 1252602"/>
              <a:gd name="connsiteY1" fmla="*/ 425885 h 1208762"/>
              <a:gd name="connsiteX2" fmla="*/ 106471 w 1252602"/>
              <a:gd name="connsiteY2" fmla="*/ 294362 h 1208762"/>
              <a:gd name="connsiteX3" fmla="*/ 288098 w 1252602"/>
              <a:gd name="connsiteY3" fmla="*/ 112735 h 1208762"/>
              <a:gd name="connsiteX4" fmla="*/ 544882 w 1252602"/>
              <a:gd name="connsiteY4" fmla="*/ 0 h 1208762"/>
              <a:gd name="connsiteX5" fmla="*/ 688931 w 1252602"/>
              <a:gd name="connsiteY5" fmla="*/ 6263 h 1208762"/>
              <a:gd name="connsiteX6" fmla="*/ 983293 w 1252602"/>
              <a:gd name="connsiteY6" fmla="*/ 106472 h 1208762"/>
              <a:gd name="connsiteX7" fmla="*/ 1127342 w 1252602"/>
              <a:gd name="connsiteY7" fmla="*/ 212943 h 1208762"/>
              <a:gd name="connsiteX8" fmla="*/ 1202498 w 1252602"/>
              <a:gd name="connsiteY8" fmla="*/ 400833 h 1208762"/>
              <a:gd name="connsiteX9" fmla="*/ 1252602 w 1252602"/>
              <a:gd name="connsiteY9" fmla="*/ 601250 h 1208762"/>
              <a:gd name="connsiteX10" fmla="*/ 1221287 w 1252602"/>
              <a:gd name="connsiteY10" fmla="*/ 789140 h 1208762"/>
              <a:gd name="connsiteX11" fmla="*/ 1177446 w 1252602"/>
              <a:gd name="connsiteY11" fmla="*/ 883085 h 1208762"/>
              <a:gd name="connsiteX12" fmla="*/ 1127342 w 1252602"/>
              <a:gd name="connsiteY12" fmla="*/ 964504 h 1208762"/>
              <a:gd name="connsiteX13" fmla="*/ 1070975 w 1252602"/>
              <a:gd name="connsiteY13" fmla="*/ 1039661 h 1208762"/>
              <a:gd name="connsiteX14" fmla="*/ 989556 w 1252602"/>
              <a:gd name="connsiteY14" fmla="*/ 1089765 h 1208762"/>
              <a:gd name="connsiteX15" fmla="*/ 870558 w 1252602"/>
              <a:gd name="connsiteY15" fmla="*/ 1158658 h 1208762"/>
              <a:gd name="connsiteX16" fmla="*/ 701457 w 1252602"/>
              <a:gd name="connsiteY16" fmla="*/ 1202499 h 1208762"/>
              <a:gd name="connsiteX17" fmla="*/ 532356 w 1252602"/>
              <a:gd name="connsiteY17" fmla="*/ 1202499 h 1208762"/>
              <a:gd name="connsiteX18" fmla="*/ 450937 w 1252602"/>
              <a:gd name="connsiteY18" fmla="*/ 1208762 h 1208762"/>
              <a:gd name="connsiteX19" fmla="*/ 350728 w 1252602"/>
              <a:gd name="connsiteY19" fmla="*/ 1177447 h 1208762"/>
              <a:gd name="connsiteX20" fmla="*/ 231731 w 1252602"/>
              <a:gd name="connsiteY20" fmla="*/ 1121080 h 1208762"/>
              <a:gd name="connsiteX21" fmla="*/ 144049 w 1252602"/>
              <a:gd name="connsiteY21" fmla="*/ 1033398 h 1208762"/>
              <a:gd name="connsiteX22" fmla="*/ 56367 w 1252602"/>
              <a:gd name="connsiteY22" fmla="*/ 920663 h 1208762"/>
              <a:gd name="connsiteX23" fmla="*/ 18789 w 1252602"/>
              <a:gd name="connsiteY23" fmla="*/ 814192 h 1208762"/>
              <a:gd name="connsiteX24" fmla="*/ 0 w 1252602"/>
              <a:gd name="connsiteY24" fmla="*/ 670143 h 1208762"/>
              <a:gd name="connsiteX25" fmla="*/ 6263 w 1252602"/>
              <a:gd name="connsiteY25" fmla="*/ 582461 h 1208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52602" h="1208762">
                <a:moveTo>
                  <a:pt x="6263" y="582461"/>
                </a:moveTo>
                <a:lnTo>
                  <a:pt x="25052" y="425885"/>
                </a:lnTo>
                <a:lnTo>
                  <a:pt x="106471" y="294362"/>
                </a:lnTo>
                <a:lnTo>
                  <a:pt x="288098" y="112735"/>
                </a:lnTo>
                <a:lnTo>
                  <a:pt x="544882" y="0"/>
                </a:lnTo>
                <a:lnTo>
                  <a:pt x="688931" y="6263"/>
                </a:lnTo>
                <a:lnTo>
                  <a:pt x="983293" y="106472"/>
                </a:lnTo>
                <a:lnTo>
                  <a:pt x="1127342" y="212943"/>
                </a:lnTo>
                <a:lnTo>
                  <a:pt x="1202498" y="400833"/>
                </a:lnTo>
                <a:lnTo>
                  <a:pt x="1252602" y="601250"/>
                </a:lnTo>
                <a:lnTo>
                  <a:pt x="1221287" y="789140"/>
                </a:lnTo>
                <a:lnTo>
                  <a:pt x="1177446" y="883085"/>
                </a:lnTo>
                <a:lnTo>
                  <a:pt x="1127342" y="964504"/>
                </a:lnTo>
                <a:lnTo>
                  <a:pt x="1070975" y="1039661"/>
                </a:lnTo>
                <a:lnTo>
                  <a:pt x="989556" y="1089765"/>
                </a:lnTo>
                <a:lnTo>
                  <a:pt x="870558" y="1158658"/>
                </a:lnTo>
                <a:lnTo>
                  <a:pt x="701457" y="1202499"/>
                </a:lnTo>
                <a:lnTo>
                  <a:pt x="532356" y="1202499"/>
                </a:lnTo>
                <a:lnTo>
                  <a:pt x="450937" y="1208762"/>
                </a:lnTo>
                <a:lnTo>
                  <a:pt x="350728" y="1177447"/>
                </a:lnTo>
                <a:lnTo>
                  <a:pt x="231731" y="1121080"/>
                </a:lnTo>
                <a:lnTo>
                  <a:pt x="144049" y="1033398"/>
                </a:lnTo>
                <a:lnTo>
                  <a:pt x="56367" y="920663"/>
                </a:lnTo>
                <a:lnTo>
                  <a:pt x="18789" y="814192"/>
                </a:lnTo>
                <a:lnTo>
                  <a:pt x="0" y="670143"/>
                </a:lnTo>
                <a:lnTo>
                  <a:pt x="6263" y="582461"/>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solidFill>
                <a:schemeClr val="bg1"/>
              </a:solidFill>
            </a:endParaRPr>
          </a:p>
        </p:txBody>
      </p:sp>
      <p:grpSp>
        <p:nvGrpSpPr>
          <p:cNvPr id="5" name="Groupe 4">
            <a:extLst>
              <a:ext uri="{FF2B5EF4-FFF2-40B4-BE49-F238E27FC236}">
                <a16:creationId xmlns:a16="http://schemas.microsoft.com/office/drawing/2014/main" id="{F576D62E-0F67-F92F-180B-19C908B537A1}"/>
              </a:ext>
            </a:extLst>
          </p:cNvPr>
          <p:cNvGrpSpPr/>
          <p:nvPr/>
        </p:nvGrpSpPr>
        <p:grpSpPr>
          <a:xfrm>
            <a:off x="7452139" y="687334"/>
            <a:ext cx="4007253" cy="4832816"/>
            <a:chOff x="7452139" y="687334"/>
            <a:chExt cx="4007253" cy="4832816"/>
          </a:xfrm>
        </p:grpSpPr>
        <p:sp>
          <p:nvSpPr>
            <p:cNvPr id="18" name="Freeform 17">
              <a:extLst>
                <a:ext uri="{FF2B5EF4-FFF2-40B4-BE49-F238E27FC236}">
                  <a16:creationId xmlns:a16="http://schemas.microsoft.com/office/drawing/2014/main" id="{CC117528-FEE3-11C8-32C4-0C8A063AD384}"/>
                </a:ext>
              </a:extLst>
            </p:cNvPr>
            <p:cNvSpPr/>
            <p:nvPr/>
          </p:nvSpPr>
          <p:spPr>
            <a:xfrm rot="16200000">
              <a:off x="7555664" y="1616421"/>
              <a:ext cx="3800204" cy="4007253"/>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solidFill>
              <a:schemeClr val="bg1"/>
            </a:solidFill>
            <a:ln>
              <a:solidFill>
                <a:srgbClr val="ABD5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ZoneTexte 2">
              <a:extLst>
                <a:ext uri="{FF2B5EF4-FFF2-40B4-BE49-F238E27FC236}">
                  <a16:creationId xmlns:a16="http://schemas.microsoft.com/office/drawing/2014/main" id="{9A67F740-31F2-031E-95F5-B59F5F3D05F4}"/>
                </a:ext>
              </a:extLst>
            </p:cNvPr>
            <p:cNvSpPr txBox="1"/>
            <p:nvPr/>
          </p:nvSpPr>
          <p:spPr>
            <a:xfrm>
              <a:off x="7821271" y="2344237"/>
              <a:ext cx="3268987" cy="2793072"/>
            </a:xfrm>
            <a:prstGeom prst="rect">
              <a:avLst/>
            </a:prstGeom>
            <a:noFill/>
          </p:spPr>
          <p:txBody>
            <a:bodyPr wrap="square">
              <a:spAutoFit/>
            </a:bodyPr>
            <a:lstStyle/>
            <a:p>
              <a:pPr>
                <a:lnSpc>
                  <a:spcPts val="2320"/>
                </a:lnSpc>
              </a:pPr>
              <a:r>
                <a:rPr lang="fr-CA" sz="1600" i="1" dirty="0">
                  <a:solidFill>
                    <a:srgbClr val="434747"/>
                  </a:solidFill>
                  <a:latin typeface="Raleway" panose="020B0003030101060003" pitchFamily="34" charset="0"/>
                </a:rPr>
                <a:t>« Des parents se demandent </a:t>
              </a:r>
              <a:br>
                <a:rPr lang="fr-CA" sz="1600" i="1" dirty="0">
                  <a:solidFill>
                    <a:srgbClr val="434747"/>
                  </a:solidFill>
                  <a:latin typeface="Raleway" panose="020B0003030101060003" pitchFamily="34" charset="0"/>
                </a:rPr>
              </a:br>
              <a:r>
                <a:rPr lang="fr-CA" sz="1600" i="1" dirty="0">
                  <a:solidFill>
                    <a:srgbClr val="434747"/>
                  </a:solidFill>
                  <a:latin typeface="Raleway" panose="020B0003030101060003" pitchFamily="34" charset="0"/>
                </a:rPr>
                <a:t>si le fait de ne pas initier tôt leur enfant aux technologies pourrait le désavantager plus tard. Pas du tout. C’est tellement convivial que les enfants se rattrapent vite. Rien ne presse pour exposer les enfants aux écrans. »</a:t>
              </a:r>
            </a:p>
            <a:p>
              <a:pPr algn="r">
                <a:lnSpc>
                  <a:spcPts val="2320"/>
                </a:lnSpc>
                <a:spcBef>
                  <a:spcPts val="600"/>
                </a:spcBef>
              </a:pPr>
              <a:r>
                <a:rPr lang="fr-CA" sz="1400" i="1" dirty="0">
                  <a:solidFill>
                    <a:srgbClr val="434747"/>
                  </a:solidFill>
                  <a:latin typeface="Raleway" panose="020B0003030101060003" pitchFamily="34" charset="0"/>
                </a:rPr>
                <a:t>– Marie-Anne Sergerie, psychologue</a:t>
              </a:r>
            </a:p>
          </p:txBody>
        </p:sp>
        <p:grpSp>
          <p:nvGrpSpPr>
            <p:cNvPr id="10" name="Group 9">
              <a:extLst>
                <a:ext uri="{FF2B5EF4-FFF2-40B4-BE49-F238E27FC236}">
                  <a16:creationId xmlns:a16="http://schemas.microsoft.com/office/drawing/2014/main" id="{B4A37DAA-6217-B94A-1210-5D44F8B4C9F7}"/>
                </a:ext>
              </a:extLst>
            </p:cNvPr>
            <p:cNvGrpSpPr/>
            <p:nvPr/>
          </p:nvGrpSpPr>
          <p:grpSpPr>
            <a:xfrm>
              <a:off x="8135676" y="687334"/>
              <a:ext cx="3016495" cy="1663326"/>
              <a:chOff x="8135676" y="687334"/>
              <a:chExt cx="3016495" cy="1663326"/>
            </a:xfrm>
          </p:grpSpPr>
          <p:pic>
            <p:nvPicPr>
              <p:cNvPr id="4" name="Picture 3">
                <a:extLst>
                  <a:ext uri="{FF2B5EF4-FFF2-40B4-BE49-F238E27FC236}">
                    <a16:creationId xmlns:a16="http://schemas.microsoft.com/office/drawing/2014/main" id="{A909A060-8AAC-7D18-C34D-5DCF49304EA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1369378">
                <a:off x="8135676" y="1083414"/>
                <a:ext cx="2549947" cy="1267246"/>
              </a:xfrm>
              <a:prstGeom prst="rect">
                <a:avLst/>
              </a:prstGeom>
            </p:spPr>
          </p:pic>
          <p:pic>
            <p:nvPicPr>
              <p:cNvPr id="8" name="Picture 7" descr="A white star on a black background&#10;&#10;Description automatically generated">
                <a:extLst>
                  <a:ext uri="{FF2B5EF4-FFF2-40B4-BE49-F238E27FC236}">
                    <a16:creationId xmlns:a16="http://schemas.microsoft.com/office/drawing/2014/main" id="{9001679D-7BB2-236F-5C34-64D8B1DA1E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6542" y="687334"/>
                <a:ext cx="1005629" cy="964160"/>
              </a:xfrm>
              <a:prstGeom prst="rect">
                <a:avLst/>
              </a:prstGeom>
            </p:spPr>
          </p:pic>
        </p:grpSp>
      </p:grpSp>
    </p:spTree>
    <p:extLst>
      <p:ext uri="{BB962C8B-B14F-4D97-AF65-F5344CB8AC3E}">
        <p14:creationId xmlns:p14="http://schemas.microsoft.com/office/powerpoint/2010/main" val="4122777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39C70C-08E7-44CA-6B9D-989C046CA80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151DB50E-1F9A-4BEF-58C7-292DAE46950E}"/>
              </a:ext>
            </a:extLst>
          </p:cNvPr>
          <p:cNvSpPr/>
          <p:nvPr/>
        </p:nvSpPr>
        <p:spPr>
          <a:xfrm>
            <a:off x="0" y="0"/>
            <a:ext cx="12192000" cy="6858000"/>
          </a:xfrm>
          <a:prstGeom prst="rect">
            <a:avLst/>
          </a:prstGeom>
          <a:noFill/>
          <a:ln w="381000">
            <a:solidFill>
              <a:srgbClr val="A8D6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8" name="Group 7">
            <a:extLst>
              <a:ext uri="{FF2B5EF4-FFF2-40B4-BE49-F238E27FC236}">
                <a16:creationId xmlns:a16="http://schemas.microsoft.com/office/drawing/2014/main" id="{C2D20FB9-A5CB-8E2E-3263-BDEE11D79CBC}"/>
              </a:ext>
            </a:extLst>
          </p:cNvPr>
          <p:cNvGrpSpPr/>
          <p:nvPr/>
        </p:nvGrpSpPr>
        <p:grpSpPr>
          <a:xfrm>
            <a:off x="7962142" y="3572113"/>
            <a:ext cx="3689496" cy="3015502"/>
            <a:chOff x="7846830" y="3478436"/>
            <a:chExt cx="3689496" cy="3015502"/>
          </a:xfrm>
        </p:grpSpPr>
        <p:sp>
          <p:nvSpPr>
            <p:cNvPr id="4" name="TextBox 3">
              <a:extLst>
                <a:ext uri="{FF2B5EF4-FFF2-40B4-BE49-F238E27FC236}">
                  <a16:creationId xmlns:a16="http://schemas.microsoft.com/office/drawing/2014/main" id="{1360444B-22A3-B9EF-8F69-C7AA75122752}"/>
                </a:ext>
              </a:extLst>
            </p:cNvPr>
            <p:cNvSpPr txBox="1"/>
            <p:nvPr/>
          </p:nvSpPr>
          <p:spPr>
            <a:xfrm>
              <a:off x="7889355" y="4157401"/>
              <a:ext cx="3239596" cy="2336537"/>
            </a:xfrm>
            <a:prstGeom prst="rect">
              <a:avLst/>
            </a:prstGeom>
            <a:noFill/>
          </p:spPr>
          <p:txBody>
            <a:bodyPr wrap="square" rtlCol="0">
              <a:spAutoFit/>
            </a:bodyPr>
            <a:lstStyle/>
            <a:p>
              <a:pPr>
                <a:lnSpc>
                  <a:spcPts val="3500"/>
                </a:lnSpc>
              </a:pPr>
              <a:r>
                <a:rPr lang="fr-CA" sz="3000" b="1" u="none" strike="noStrike" baseline="0">
                  <a:solidFill>
                    <a:schemeClr val="bg1"/>
                  </a:solidFill>
                  <a:latin typeface="Raleway" panose="020B0003030101060003" pitchFamily="34" charset="0"/>
                </a:rPr>
                <a:t>Les effets </a:t>
              </a:r>
              <a:br>
                <a:rPr lang="fr-CA" sz="3000" b="1" u="none" strike="noStrike" baseline="0">
                  <a:solidFill>
                    <a:schemeClr val="bg1"/>
                  </a:solidFill>
                  <a:latin typeface="Raleway" panose="020B0003030101060003" pitchFamily="34" charset="0"/>
                </a:rPr>
              </a:br>
              <a:r>
                <a:rPr lang="fr-CA" sz="3000" b="1" u="none" strike="noStrike" baseline="0">
                  <a:solidFill>
                    <a:schemeClr val="bg1"/>
                  </a:solidFill>
                  <a:latin typeface="Raleway" panose="020B0003030101060003" pitchFamily="34" charset="0"/>
                </a:rPr>
                <a:t>de l’exposition</a:t>
              </a:r>
              <a:br>
                <a:rPr lang="fr-CA" sz="3000" b="1" u="none" strike="noStrike" baseline="0">
                  <a:solidFill>
                    <a:schemeClr val="bg1"/>
                  </a:solidFill>
                  <a:latin typeface="Raleway" panose="020B0003030101060003" pitchFamily="34" charset="0"/>
                </a:rPr>
              </a:br>
              <a:r>
                <a:rPr lang="fr-CA" sz="3000" b="1" u="none" strike="noStrike" baseline="0">
                  <a:solidFill>
                    <a:schemeClr val="bg1"/>
                  </a:solidFill>
                  <a:latin typeface="Raleway" panose="020B0003030101060003" pitchFamily="34" charset="0"/>
                </a:rPr>
                <a:t>aux écrans sur </a:t>
              </a:r>
              <a:br>
                <a:rPr lang="fr-CA" sz="3000" b="1" u="none" strike="noStrike" baseline="0">
                  <a:solidFill>
                    <a:schemeClr val="bg1"/>
                  </a:solidFill>
                  <a:latin typeface="Raleway" panose="020B0003030101060003" pitchFamily="34" charset="0"/>
                </a:rPr>
              </a:br>
              <a:r>
                <a:rPr lang="fr-CA" sz="3000" b="1" u="none" strike="noStrike" baseline="0">
                  <a:solidFill>
                    <a:schemeClr val="bg1"/>
                  </a:solidFill>
                  <a:latin typeface="Raleway" panose="020B0003030101060003" pitchFamily="34" charset="0"/>
                </a:rPr>
                <a:t>les tout-petits</a:t>
              </a:r>
              <a:br>
                <a:rPr lang="fr-CA" sz="3500" b="1" u="none" strike="noStrike" baseline="0">
                  <a:solidFill>
                    <a:schemeClr val="bg1"/>
                  </a:solidFill>
                  <a:latin typeface="Raleway" panose="020B0003030101060003" pitchFamily="34" charset="0"/>
                </a:rPr>
              </a:br>
              <a:endParaRPr lang="fr-CA" sz="3500" b="1" u="none" strike="noStrike" baseline="0">
                <a:solidFill>
                  <a:schemeClr val="bg1"/>
                </a:solidFill>
                <a:latin typeface="Raleway" panose="020B0003030101060003" pitchFamily="34" charset="0"/>
              </a:endParaRPr>
            </a:p>
          </p:txBody>
        </p:sp>
        <p:sp>
          <p:nvSpPr>
            <p:cNvPr id="7" name="TextBox 6">
              <a:extLst>
                <a:ext uri="{FF2B5EF4-FFF2-40B4-BE49-F238E27FC236}">
                  <a16:creationId xmlns:a16="http://schemas.microsoft.com/office/drawing/2014/main" id="{FAF0B7B3-7485-FA1B-931D-C90DBC426C07}"/>
                </a:ext>
              </a:extLst>
            </p:cNvPr>
            <p:cNvSpPr txBox="1"/>
            <p:nvPr/>
          </p:nvSpPr>
          <p:spPr>
            <a:xfrm>
              <a:off x="7846830" y="3478436"/>
              <a:ext cx="3689496" cy="784830"/>
            </a:xfrm>
            <a:prstGeom prst="rect">
              <a:avLst/>
            </a:prstGeom>
            <a:noFill/>
          </p:spPr>
          <p:txBody>
            <a:bodyPr wrap="square">
              <a:spAutoFit/>
            </a:bodyPr>
            <a:lstStyle/>
            <a:p>
              <a:r>
                <a:rPr lang="fr-CA" sz="4500" u="none" strike="noStrike" baseline="0">
                  <a:solidFill>
                    <a:srgbClr val="A8D6D9"/>
                  </a:solidFill>
                  <a:latin typeface="Cooper Black" panose="0208090404030B020404" pitchFamily="18" charset="0"/>
                </a:rPr>
                <a:t>Chapitre 4</a:t>
              </a:r>
              <a:endParaRPr lang="fr-CA" sz="4500">
                <a:solidFill>
                  <a:srgbClr val="A8D6D9"/>
                </a:solidFill>
                <a:latin typeface="Cooper Black" panose="0208090404030B020404" pitchFamily="18" charset="0"/>
              </a:endParaRPr>
            </a:p>
          </p:txBody>
        </p:sp>
      </p:grpSp>
    </p:spTree>
    <p:extLst>
      <p:ext uri="{BB962C8B-B14F-4D97-AF65-F5344CB8AC3E}">
        <p14:creationId xmlns:p14="http://schemas.microsoft.com/office/powerpoint/2010/main" val="39542066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FE3536AC-F59A-9940-7C0E-38E189FE080A}"/>
              </a:ext>
            </a:extLst>
          </p:cNvPr>
          <p:cNvSpPr/>
          <p:nvPr/>
        </p:nvSpPr>
        <p:spPr>
          <a:xfrm>
            <a:off x="0" y="0"/>
            <a:ext cx="12192000" cy="6858000"/>
          </a:xfrm>
          <a:prstGeom prst="rect">
            <a:avLst/>
          </a:prstGeom>
          <a:solidFill>
            <a:srgbClr val="5DBDC3">
              <a:alpha val="30270"/>
            </a:srgbClr>
          </a:solidFill>
          <a:ln w="381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a:t> </a:t>
            </a:r>
          </a:p>
        </p:txBody>
      </p:sp>
      <p:grpSp>
        <p:nvGrpSpPr>
          <p:cNvPr id="2" name="Group 1">
            <a:extLst>
              <a:ext uri="{FF2B5EF4-FFF2-40B4-BE49-F238E27FC236}">
                <a16:creationId xmlns:a16="http://schemas.microsoft.com/office/drawing/2014/main" id="{EF24FFE1-73FD-2625-6C8C-6F269600B322}"/>
              </a:ext>
            </a:extLst>
          </p:cNvPr>
          <p:cNvGrpSpPr/>
          <p:nvPr/>
        </p:nvGrpSpPr>
        <p:grpSpPr>
          <a:xfrm>
            <a:off x="1003443" y="6153834"/>
            <a:ext cx="10280431" cy="342080"/>
            <a:chOff x="1003443" y="6153834"/>
            <a:chExt cx="10280431" cy="342080"/>
          </a:xfrm>
        </p:grpSpPr>
        <p:pic>
          <p:nvPicPr>
            <p:cNvPr id="3" name="Picture 2" descr="A black background with grey text&#10;&#10;Description automatically generated">
              <a:extLst>
                <a:ext uri="{FF2B5EF4-FFF2-40B4-BE49-F238E27FC236}">
                  <a16:creationId xmlns:a16="http://schemas.microsoft.com/office/drawing/2014/main" id="{A5C92667-5D2D-DF3C-3B5D-ED74EC8E0A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4" name="TextBox 16">
              <a:extLst>
                <a:ext uri="{FF2B5EF4-FFF2-40B4-BE49-F238E27FC236}">
                  <a16:creationId xmlns:a16="http://schemas.microsoft.com/office/drawing/2014/main" id="{53A0F5B4-E5F5-5FF1-6A03-0A5986E5B6C4}"/>
                </a:ext>
              </a:extLst>
            </p:cNvPr>
            <p:cNvSpPr txBox="1"/>
            <p:nvPr/>
          </p:nvSpPr>
          <p:spPr>
            <a:xfrm>
              <a:off x="9007289" y="6234304"/>
              <a:ext cx="2276585"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28</a:t>
              </a:fld>
              <a:endParaRPr lang="fr-CA" sz="1100">
                <a:solidFill>
                  <a:srgbClr val="434747"/>
                </a:solidFill>
                <a:latin typeface="Raleway" panose="020B0503030101060003" pitchFamily="34" charset="77"/>
              </a:endParaRPr>
            </a:p>
          </p:txBody>
        </p:sp>
      </p:grpSp>
      <p:pic>
        <p:nvPicPr>
          <p:cNvPr id="9" name="Picture 8" descr="A blue starburst on a black background&#10;&#10;Description automatically generated">
            <a:extLst>
              <a:ext uri="{FF2B5EF4-FFF2-40B4-BE49-F238E27FC236}">
                <a16:creationId xmlns:a16="http://schemas.microsoft.com/office/drawing/2014/main" id="{1B3FC6F9-FF26-E8D0-698F-DC300B6E21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680" y="-376931"/>
            <a:ext cx="2036467" cy="1931411"/>
          </a:xfrm>
          <a:prstGeom prst="rect">
            <a:avLst/>
          </a:prstGeom>
        </p:spPr>
      </p:pic>
      <p:sp>
        <p:nvSpPr>
          <p:cNvPr id="11" name="Titre 1">
            <a:extLst>
              <a:ext uri="{FF2B5EF4-FFF2-40B4-BE49-F238E27FC236}">
                <a16:creationId xmlns:a16="http://schemas.microsoft.com/office/drawing/2014/main" id="{88B54C0C-7783-8718-B7D5-6783CE51940B}"/>
              </a:ext>
            </a:extLst>
          </p:cNvPr>
          <p:cNvSpPr txBox="1">
            <a:spLocks/>
          </p:cNvSpPr>
          <p:nvPr/>
        </p:nvSpPr>
        <p:spPr>
          <a:xfrm>
            <a:off x="-210311" y="581502"/>
            <a:ext cx="12600432"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ts val="3000"/>
              </a:lnSpc>
            </a:pPr>
            <a:r>
              <a:rPr lang="fr-CA" sz="3000" b="1">
                <a:solidFill>
                  <a:srgbClr val="434747"/>
                </a:solidFill>
                <a:latin typeface="Raleway" panose="020B0003030101060003" pitchFamily="34" charset="0"/>
              </a:rPr>
              <a:t>Les principaux facteurs qui vont varier </a:t>
            </a:r>
            <a:br>
              <a:rPr lang="fr-CA" sz="3000" b="1">
                <a:solidFill>
                  <a:srgbClr val="434747"/>
                </a:solidFill>
                <a:latin typeface="Raleway" panose="020B0003030101060003" pitchFamily="34" charset="0"/>
              </a:rPr>
            </a:br>
            <a:r>
              <a:rPr lang="fr-CA" sz="3000" b="1">
                <a:solidFill>
                  <a:srgbClr val="434747"/>
                </a:solidFill>
                <a:latin typeface="Raleway" panose="020B0003030101060003" pitchFamily="34" charset="0"/>
              </a:rPr>
              <a:t>les effets des écrans sur le développement </a:t>
            </a:r>
            <a:br>
              <a:rPr lang="fr-CA" sz="3000" b="1">
                <a:solidFill>
                  <a:srgbClr val="434747"/>
                </a:solidFill>
                <a:latin typeface="Raleway" panose="020B0003030101060003" pitchFamily="34" charset="0"/>
              </a:rPr>
            </a:br>
            <a:r>
              <a:rPr lang="fr-CA" sz="3000" b="1">
                <a:solidFill>
                  <a:srgbClr val="434747"/>
                </a:solidFill>
                <a:latin typeface="Raleway" panose="020B0003030101060003" pitchFamily="34" charset="0"/>
              </a:rPr>
              <a:t>et la santé des tout-petits</a:t>
            </a:r>
          </a:p>
        </p:txBody>
      </p:sp>
      <p:grpSp>
        <p:nvGrpSpPr>
          <p:cNvPr id="6" name="Groupe 5">
            <a:extLst>
              <a:ext uri="{FF2B5EF4-FFF2-40B4-BE49-F238E27FC236}">
                <a16:creationId xmlns:a16="http://schemas.microsoft.com/office/drawing/2014/main" id="{8256D39C-984D-0925-E1C3-E119C2BF904D}"/>
              </a:ext>
            </a:extLst>
          </p:cNvPr>
          <p:cNvGrpSpPr/>
          <p:nvPr/>
        </p:nvGrpSpPr>
        <p:grpSpPr>
          <a:xfrm>
            <a:off x="988601" y="2330673"/>
            <a:ext cx="10375742" cy="3700567"/>
            <a:chOff x="988601" y="2330673"/>
            <a:chExt cx="10375742" cy="3700567"/>
          </a:xfrm>
        </p:grpSpPr>
        <p:cxnSp>
          <p:nvCxnSpPr>
            <p:cNvPr id="17" name="Straight Connector 16">
              <a:extLst>
                <a:ext uri="{FF2B5EF4-FFF2-40B4-BE49-F238E27FC236}">
                  <a16:creationId xmlns:a16="http://schemas.microsoft.com/office/drawing/2014/main" id="{1EBF8A83-6324-7194-9169-E4F76882CBA7}"/>
                </a:ext>
              </a:extLst>
            </p:cNvPr>
            <p:cNvCxnSpPr/>
            <p:nvPr/>
          </p:nvCxnSpPr>
          <p:spPr>
            <a:xfrm>
              <a:off x="1003443" y="3532282"/>
              <a:ext cx="1023031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410F35FA-659D-8606-6A70-BB9514403746}"/>
                </a:ext>
              </a:extLst>
            </p:cNvPr>
            <p:cNvCxnSpPr>
              <a:cxnSpLocks/>
            </p:cNvCxnSpPr>
            <p:nvPr/>
          </p:nvCxnSpPr>
          <p:spPr>
            <a:xfrm>
              <a:off x="6117859" y="3899887"/>
              <a:ext cx="0" cy="174302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nvGrpSpPr>
            <p:cNvPr id="31" name="Group 30">
              <a:extLst>
                <a:ext uri="{FF2B5EF4-FFF2-40B4-BE49-F238E27FC236}">
                  <a16:creationId xmlns:a16="http://schemas.microsoft.com/office/drawing/2014/main" id="{F57C71C4-E0DD-1B25-B1FE-246E111994DE}"/>
                </a:ext>
              </a:extLst>
            </p:cNvPr>
            <p:cNvGrpSpPr/>
            <p:nvPr/>
          </p:nvGrpSpPr>
          <p:grpSpPr>
            <a:xfrm>
              <a:off x="1002244" y="2330673"/>
              <a:ext cx="2653477" cy="869469"/>
              <a:chOff x="1002244" y="2437767"/>
              <a:chExt cx="2653477" cy="869469"/>
            </a:xfrm>
          </p:grpSpPr>
          <p:sp>
            <p:nvSpPr>
              <p:cNvPr id="28" name="Freeform 27">
                <a:extLst>
                  <a:ext uri="{FF2B5EF4-FFF2-40B4-BE49-F238E27FC236}">
                    <a16:creationId xmlns:a16="http://schemas.microsoft.com/office/drawing/2014/main" id="{AF8D2A90-BC8D-D95F-349D-1FB89C54A3DD}"/>
                  </a:ext>
                </a:extLst>
              </p:cNvPr>
              <p:cNvSpPr/>
              <p:nvPr/>
            </p:nvSpPr>
            <p:spPr>
              <a:xfrm>
                <a:off x="1002244" y="2452255"/>
                <a:ext cx="2554416" cy="290945"/>
              </a:xfrm>
              <a:custGeom>
                <a:avLst/>
                <a:gdLst>
                  <a:gd name="connsiteX0" fmla="*/ 30909 w 2554416"/>
                  <a:gd name="connsiteY0" fmla="*/ 71251 h 290945"/>
                  <a:gd name="connsiteX1" fmla="*/ 30909 w 2554416"/>
                  <a:gd name="connsiteY1" fmla="*/ 71251 h 290945"/>
                  <a:gd name="connsiteX2" fmla="*/ 90286 w 2554416"/>
                  <a:gd name="connsiteY2" fmla="*/ 29688 h 290945"/>
                  <a:gd name="connsiteX3" fmla="*/ 108099 w 2554416"/>
                  <a:gd name="connsiteY3" fmla="*/ 23750 h 290945"/>
                  <a:gd name="connsiteX4" fmla="*/ 1212504 w 2554416"/>
                  <a:gd name="connsiteY4" fmla="*/ 17813 h 290945"/>
                  <a:gd name="connsiteX5" fmla="*/ 2002213 w 2554416"/>
                  <a:gd name="connsiteY5" fmla="*/ 11875 h 290945"/>
                  <a:gd name="connsiteX6" fmla="*/ 2198156 w 2554416"/>
                  <a:gd name="connsiteY6" fmla="*/ 0 h 290945"/>
                  <a:gd name="connsiteX7" fmla="*/ 2352535 w 2554416"/>
                  <a:gd name="connsiteY7" fmla="*/ 5937 h 290945"/>
                  <a:gd name="connsiteX8" fmla="*/ 2500977 w 2554416"/>
                  <a:gd name="connsiteY8" fmla="*/ 17813 h 290945"/>
                  <a:gd name="connsiteX9" fmla="*/ 2530665 w 2554416"/>
                  <a:gd name="connsiteY9" fmla="*/ 23750 h 290945"/>
                  <a:gd name="connsiteX10" fmla="*/ 2542540 w 2554416"/>
                  <a:gd name="connsiteY10" fmla="*/ 35626 h 290945"/>
                  <a:gd name="connsiteX11" fmla="*/ 2554416 w 2554416"/>
                  <a:gd name="connsiteY11" fmla="*/ 77189 h 290945"/>
                  <a:gd name="connsiteX12" fmla="*/ 2542540 w 2554416"/>
                  <a:gd name="connsiteY12" fmla="*/ 184067 h 290945"/>
                  <a:gd name="connsiteX13" fmla="*/ 2530665 w 2554416"/>
                  <a:gd name="connsiteY13" fmla="*/ 219693 h 290945"/>
                  <a:gd name="connsiteX14" fmla="*/ 2518790 w 2554416"/>
                  <a:gd name="connsiteY14" fmla="*/ 237506 h 290945"/>
                  <a:gd name="connsiteX15" fmla="*/ 2495039 w 2554416"/>
                  <a:gd name="connsiteY15" fmla="*/ 273132 h 290945"/>
                  <a:gd name="connsiteX16" fmla="*/ 2423787 w 2554416"/>
                  <a:gd name="connsiteY16" fmla="*/ 285007 h 290945"/>
                  <a:gd name="connsiteX17" fmla="*/ 2269408 w 2554416"/>
                  <a:gd name="connsiteY17" fmla="*/ 290945 h 290945"/>
                  <a:gd name="connsiteX18" fmla="*/ 1622203 w 2554416"/>
                  <a:gd name="connsiteY18" fmla="*/ 285007 h 290945"/>
                  <a:gd name="connsiteX19" fmla="*/ 1218442 w 2554416"/>
                  <a:gd name="connsiteY19" fmla="*/ 290945 h 290945"/>
                  <a:gd name="connsiteX20" fmla="*/ 921559 w 2554416"/>
                  <a:gd name="connsiteY20" fmla="*/ 285007 h 290945"/>
                  <a:gd name="connsiteX21" fmla="*/ 476234 w 2554416"/>
                  <a:gd name="connsiteY21" fmla="*/ 273132 h 290945"/>
                  <a:gd name="connsiteX22" fmla="*/ 399044 w 2554416"/>
                  <a:gd name="connsiteY22" fmla="*/ 279070 h 290945"/>
                  <a:gd name="connsiteX23" fmla="*/ 256540 w 2554416"/>
                  <a:gd name="connsiteY23" fmla="*/ 273132 h 290945"/>
                  <a:gd name="connsiteX24" fmla="*/ 78411 w 2554416"/>
                  <a:gd name="connsiteY24" fmla="*/ 261257 h 290945"/>
                  <a:gd name="connsiteX25" fmla="*/ 42785 w 2554416"/>
                  <a:gd name="connsiteY25" fmla="*/ 255319 h 290945"/>
                  <a:gd name="connsiteX26" fmla="*/ 13096 w 2554416"/>
                  <a:gd name="connsiteY26" fmla="*/ 231568 h 290945"/>
                  <a:gd name="connsiteX27" fmla="*/ 7159 w 2554416"/>
                  <a:gd name="connsiteY27" fmla="*/ 130628 h 290945"/>
                  <a:gd name="connsiteX28" fmla="*/ 19034 w 2554416"/>
                  <a:gd name="connsiteY28" fmla="*/ 89064 h 290945"/>
                  <a:gd name="connsiteX29" fmla="*/ 30909 w 2554416"/>
                  <a:gd name="connsiteY29" fmla="*/ 71251 h 29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4416" h="290945">
                    <a:moveTo>
                      <a:pt x="30909" y="71251"/>
                    </a:moveTo>
                    <a:lnTo>
                      <a:pt x="30909" y="71251"/>
                    </a:lnTo>
                    <a:cubicBezTo>
                      <a:pt x="50701" y="57397"/>
                      <a:pt x="67366" y="37328"/>
                      <a:pt x="90286" y="29688"/>
                    </a:cubicBezTo>
                    <a:cubicBezTo>
                      <a:pt x="96224" y="27709"/>
                      <a:pt x="101840" y="23816"/>
                      <a:pt x="108099" y="23750"/>
                    </a:cubicBezTo>
                    <a:lnTo>
                      <a:pt x="1212504" y="17813"/>
                    </a:lnTo>
                    <a:lnTo>
                      <a:pt x="2002213" y="11875"/>
                    </a:lnTo>
                    <a:cubicBezTo>
                      <a:pt x="2046513" y="8711"/>
                      <a:pt x="2161149" y="0"/>
                      <a:pt x="2198156" y="0"/>
                    </a:cubicBezTo>
                    <a:cubicBezTo>
                      <a:pt x="2249654" y="0"/>
                      <a:pt x="2301098" y="3428"/>
                      <a:pt x="2352535" y="5937"/>
                    </a:cubicBezTo>
                    <a:cubicBezTo>
                      <a:pt x="2385938" y="7566"/>
                      <a:pt x="2462472" y="12679"/>
                      <a:pt x="2500977" y="17813"/>
                    </a:cubicBezTo>
                    <a:cubicBezTo>
                      <a:pt x="2510980" y="19147"/>
                      <a:pt x="2520769" y="21771"/>
                      <a:pt x="2530665" y="23750"/>
                    </a:cubicBezTo>
                    <a:cubicBezTo>
                      <a:pt x="2534623" y="27709"/>
                      <a:pt x="2539660" y="30826"/>
                      <a:pt x="2542540" y="35626"/>
                    </a:cubicBezTo>
                    <a:cubicBezTo>
                      <a:pt x="2546191" y="41711"/>
                      <a:pt x="2553307" y="72752"/>
                      <a:pt x="2554416" y="77189"/>
                    </a:cubicBezTo>
                    <a:cubicBezTo>
                      <a:pt x="2550593" y="130710"/>
                      <a:pt x="2554424" y="144454"/>
                      <a:pt x="2542540" y="184067"/>
                    </a:cubicBezTo>
                    <a:cubicBezTo>
                      <a:pt x="2538943" y="196057"/>
                      <a:pt x="2537608" y="209278"/>
                      <a:pt x="2530665" y="219693"/>
                    </a:cubicBezTo>
                    <a:cubicBezTo>
                      <a:pt x="2526707" y="225631"/>
                      <a:pt x="2521981" y="231123"/>
                      <a:pt x="2518790" y="237506"/>
                    </a:cubicBezTo>
                    <a:cubicBezTo>
                      <a:pt x="2509994" y="255099"/>
                      <a:pt x="2517550" y="261876"/>
                      <a:pt x="2495039" y="273132"/>
                    </a:cubicBezTo>
                    <a:cubicBezTo>
                      <a:pt x="2488224" y="276540"/>
                      <a:pt x="2424591" y="284958"/>
                      <a:pt x="2423787" y="285007"/>
                    </a:cubicBezTo>
                    <a:cubicBezTo>
                      <a:pt x="2372384" y="288122"/>
                      <a:pt x="2320868" y="288966"/>
                      <a:pt x="2269408" y="290945"/>
                    </a:cubicBezTo>
                    <a:lnTo>
                      <a:pt x="1622203" y="285007"/>
                    </a:lnTo>
                    <a:cubicBezTo>
                      <a:pt x="1487601" y="285007"/>
                      <a:pt x="1353044" y="290945"/>
                      <a:pt x="1218442" y="290945"/>
                    </a:cubicBezTo>
                    <a:cubicBezTo>
                      <a:pt x="1119461" y="290945"/>
                      <a:pt x="1020512" y="287335"/>
                      <a:pt x="921559" y="285007"/>
                    </a:cubicBezTo>
                    <a:lnTo>
                      <a:pt x="476234" y="273132"/>
                    </a:lnTo>
                    <a:cubicBezTo>
                      <a:pt x="450504" y="275111"/>
                      <a:pt x="424850" y="279070"/>
                      <a:pt x="399044" y="279070"/>
                    </a:cubicBezTo>
                    <a:cubicBezTo>
                      <a:pt x="351501" y="279070"/>
                      <a:pt x="304023" y="275506"/>
                      <a:pt x="256540" y="273132"/>
                    </a:cubicBezTo>
                    <a:cubicBezTo>
                      <a:pt x="205445" y="270577"/>
                      <a:pt x="130471" y="264975"/>
                      <a:pt x="78411" y="261257"/>
                    </a:cubicBezTo>
                    <a:cubicBezTo>
                      <a:pt x="66536" y="259278"/>
                      <a:pt x="54206" y="259126"/>
                      <a:pt x="42785" y="255319"/>
                    </a:cubicBezTo>
                    <a:cubicBezTo>
                      <a:pt x="31549" y="251574"/>
                      <a:pt x="21204" y="239676"/>
                      <a:pt x="13096" y="231568"/>
                    </a:cubicBezTo>
                    <a:cubicBezTo>
                      <a:pt x="-4343" y="179251"/>
                      <a:pt x="-2269" y="201339"/>
                      <a:pt x="7159" y="130628"/>
                    </a:cubicBezTo>
                    <a:cubicBezTo>
                      <a:pt x="7851" y="125436"/>
                      <a:pt x="15702" y="95728"/>
                      <a:pt x="19034" y="89064"/>
                    </a:cubicBezTo>
                    <a:cubicBezTo>
                      <a:pt x="20286" y="86561"/>
                      <a:pt x="28930" y="74220"/>
                      <a:pt x="30909" y="71251"/>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TextBox 12">
                <a:extLst>
                  <a:ext uri="{FF2B5EF4-FFF2-40B4-BE49-F238E27FC236}">
                    <a16:creationId xmlns:a16="http://schemas.microsoft.com/office/drawing/2014/main" id="{0FEF9C90-0630-5955-6197-534A49C20F85}"/>
                  </a:ext>
                </a:extLst>
              </p:cNvPr>
              <p:cNvSpPr txBox="1"/>
              <p:nvPr/>
            </p:nvSpPr>
            <p:spPr>
              <a:xfrm>
                <a:off x="1010711" y="2437767"/>
                <a:ext cx="2645010" cy="869469"/>
              </a:xfrm>
              <a:prstGeom prst="rect">
                <a:avLst/>
              </a:prstGeom>
              <a:noFill/>
            </p:spPr>
            <p:txBody>
              <a:bodyPr wrap="square" rtlCol="0">
                <a:spAutoFit/>
              </a:bodyPr>
              <a:lstStyle/>
              <a:p>
                <a:pPr>
                  <a:spcBef>
                    <a:spcPts val="600"/>
                  </a:spcBef>
                  <a:spcAft>
                    <a:spcPts val="600"/>
                  </a:spcAft>
                </a:pPr>
                <a:r>
                  <a:rPr lang="fr-CA" sz="1400" b="1" dirty="0">
                    <a:solidFill>
                      <a:srgbClr val="5DBDC3"/>
                    </a:solidFill>
                    <a:latin typeface="Raleway" panose="020B0503030101060003" pitchFamily="34" charset="77"/>
                  </a:rPr>
                  <a:t>Caractéristiques de l’enfant</a:t>
                </a:r>
              </a:p>
              <a:p>
                <a:pPr marL="177750" indent="-177750">
                  <a:spcBef>
                    <a:spcPts val="300"/>
                  </a:spcBef>
                  <a:spcAft>
                    <a:spcPts val="300"/>
                  </a:spcAft>
                  <a:buClr>
                    <a:srgbClr val="5EBCC2"/>
                  </a:buClr>
                  <a:buFont typeface="Arial" panose="020B0604020202020204" pitchFamily="34" charset="0"/>
                  <a:buChar char="•"/>
                </a:pPr>
                <a:r>
                  <a:rPr lang="fr-CA" sz="1200" dirty="0">
                    <a:latin typeface="Raleway" panose="020B0503030101060003" pitchFamily="34" charset="77"/>
                  </a:rPr>
                  <a:t>Âge</a:t>
                </a:r>
              </a:p>
              <a:p>
                <a:pPr marL="177750" indent="-177750">
                  <a:spcBef>
                    <a:spcPts val="300"/>
                  </a:spcBef>
                  <a:spcAft>
                    <a:spcPts val="300"/>
                  </a:spcAft>
                  <a:buClr>
                    <a:srgbClr val="5EBCC2"/>
                  </a:buClr>
                  <a:buFont typeface="Arial" panose="020B0604020202020204" pitchFamily="34" charset="0"/>
                  <a:buChar char="•"/>
                </a:pPr>
                <a:r>
                  <a:rPr lang="fr-CA" sz="1200" dirty="0">
                    <a:latin typeface="Raleway" panose="020B0503030101060003" pitchFamily="34" charset="77"/>
                  </a:rPr>
                  <a:t>Stade de développement</a:t>
                </a:r>
              </a:p>
            </p:txBody>
          </p:sp>
        </p:grpSp>
        <p:grpSp>
          <p:nvGrpSpPr>
            <p:cNvPr id="30" name="Group 29">
              <a:extLst>
                <a:ext uri="{FF2B5EF4-FFF2-40B4-BE49-F238E27FC236}">
                  <a16:creationId xmlns:a16="http://schemas.microsoft.com/office/drawing/2014/main" id="{5ACC9A0D-518C-FB0C-B381-26CA7498BE61}"/>
                </a:ext>
              </a:extLst>
            </p:cNvPr>
            <p:cNvGrpSpPr/>
            <p:nvPr/>
          </p:nvGrpSpPr>
          <p:grpSpPr>
            <a:xfrm>
              <a:off x="4250719" y="2330673"/>
              <a:ext cx="2572686" cy="1054135"/>
              <a:chOff x="4250719" y="2437767"/>
              <a:chExt cx="2572686" cy="1054135"/>
            </a:xfrm>
          </p:grpSpPr>
          <p:sp>
            <p:nvSpPr>
              <p:cNvPr id="29" name="Freeform 28">
                <a:extLst>
                  <a:ext uri="{FF2B5EF4-FFF2-40B4-BE49-F238E27FC236}">
                    <a16:creationId xmlns:a16="http://schemas.microsoft.com/office/drawing/2014/main" id="{283E7D89-1274-DDE8-51E5-43F82754BEEB}"/>
                  </a:ext>
                </a:extLst>
              </p:cNvPr>
              <p:cNvSpPr/>
              <p:nvPr/>
            </p:nvSpPr>
            <p:spPr>
              <a:xfrm>
                <a:off x="4256656" y="2452255"/>
                <a:ext cx="1860108" cy="317935"/>
              </a:xfrm>
              <a:custGeom>
                <a:avLst/>
                <a:gdLst>
                  <a:gd name="connsiteX0" fmla="*/ 24399 w 1860108"/>
                  <a:gd name="connsiteY0" fmla="*/ 207818 h 296883"/>
                  <a:gd name="connsiteX1" fmla="*/ 24399 w 1860108"/>
                  <a:gd name="connsiteY1" fmla="*/ 207818 h 296883"/>
                  <a:gd name="connsiteX2" fmla="*/ 648 w 1860108"/>
                  <a:gd name="connsiteY2" fmla="*/ 142503 h 296883"/>
                  <a:gd name="connsiteX3" fmla="*/ 6586 w 1860108"/>
                  <a:gd name="connsiteY3" fmla="*/ 89064 h 296883"/>
                  <a:gd name="connsiteX4" fmla="*/ 18461 w 1860108"/>
                  <a:gd name="connsiteY4" fmla="*/ 35626 h 296883"/>
                  <a:gd name="connsiteX5" fmla="*/ 30336 w 1860108"/>
                  <a:gd name="connsiteY5" fmla="*/ 17813 h 296883"/>
                  <a:gd name="connsiteX6" fmla="*/ 60025 w 1860108"/>
                  <a:gd name="connsiteY6" fmla="*/ 11875 h 296883"/>
                  <a:gd name="connsiteX7" fmla="*/ 713167 w 1860108"/>
                  <a:gd name="connsiteY7" fmla="*/ 5937 h 296883"/>
                  <a:gd name="connsiteX8" fmla="*/ 1087240 w 1860108"/>
                  <a:gd name="connsiteY8" fmla="*/ 0 h 296883"/>
                  <a:gd name="connsiteX9" fmla="*/ 1740383 w 1860108"/>
                  <a:gd name="connsiteY9" fmla="*/ 17813 h 296883"/>
                  <a:gd name="connsiteX10" fmla="*/ 1776009 w 1860108"/>
                  <a:gd name="connsiteY10" fmla="*/ 29688 h 296883"/>
                  <a:gd name="connsiteX11" fmla="*/ 1793822 w 1860108"/>
                  <a:gd name="connsiteY11" fmla="*/ 35626 h 296883"/>
                  <a:gd name="connsiteX12" fmla="*/ 1829448 w 1860108"/>
                  <a:gd name="connsiteY12" fmla="*/ 71251 h 296883"/>
                  <a:gd name="connsiteX13" fmla="*/ 1841323 w 1860108"/>
                  <a:gd name="connsiteY13" fmla="*/ 83127 h 296883"/>
                  <a:gd name="connsiteX14" fmla="*/ 1853199 w 1860108"/>
                  <a:gd name="connsiteY14" fmla="*/ 95002 h 296883"/>
                  <a:gd name="connsiteX15" fmla="*/ 1853199 w 1860108"/>
                  <a:gd name="connsiteY15" fmla="*/ 178129 h 296883"/>
                  <a:gd name="connsiteX16" fmla="*/ 1841323 w 1860108"/>
                  <a:gd name="connsiteY16" fmla="*/ 225631 h 296883"/>
                  <a:gd name="connsiteX17" fmla="*/ 1787884 w 1860108"/>
                  <a:gd name="connsiteY17" fmla="*/ 267194 h 296883"/>
                  <a:gd name="connsiteX18" fmla="*/ 1776009 w 1860108"/>
                  <a:gd name="connsiteY18" fmla="*/ 279070 h 296883"/>
                  <a:gd name="connsiteX19" fmla="*/ 1716632 w 1860108"/>
                  <a:gd name="connsiteY19" fmla="*/ 290945 h 296883"/>
                  <a:gd name="connsiteX20" fmla="*/ 1550378 w 1860108"/>
                  <a:gd name="connsiteY20" fmla="*/ 296883 h 296883"/>
                  <a:gd name="connsiteX21" fmla="*/ 1283183 w 1860108"/>
                  <a:gd name="connsiteY21" fmla="*/ 285007 h 296883"/>
                  <a:gd name="connsiteX22" fmla="*/ 1188180 w 1860108"/>
                  <a:gd name="connsiteY22" fmla="*/ 279070 h 296883"/>
                  <a:gd name="connsiteX23" fmla="*/ 962549 w 1860108"/>
                  <a:gd name="connsiteY23" fmla="*/ 273132 h 296883"/>
                  <a:gd name="connsiteX24" fmla="*/ 641915 w 1860108"/>
                  <a:gd name="connsiteY24" fmla="*/ 261257 h 296883"/>
                  <a:gd name="connsiteX25" fmla="*/ 535038 w 1860108"/>
                  <a:gd name="connsiteY25" fmla="*/ 255319 h 296883"/>
                  <a:gd name="connsiteX26" fmla="*/ 184715 w 1860108"/>
                  <a:gd name="connsiteY26" fmla="*/ 243444 h 296883"/>
                  <a:gd name="connsiteX27" fmla="*/ 71900 w 1860108"/>
                  <a:gd name="connsiteY27" fmla="*/ 231568 h 296883"/>
                  <a:gd name="connsiteX28" fmla="*/ 54087 w 1860108"/>
                  <a:gd name="connsiteY28" fmla="*/ 225631 h 296883"/>
                  <a:gd name="connsiteX29" fmla="*/ 24399 w 1860108"/>
                  <a:gd name="connsiteY29" fmla="*/ 207818 h 296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60108" h="296883">
                    <a:moveTo>
                      <a:pt x="24399" y="207818"/>
                    </a:moveTo>
                    <a:lnTo>
                      <a:pt x="24399" y="207818"/>
                    </a:lnTo>
                    <a:cubicBezTo>
                      <a:pt x="16482" y="186046"/>
                      <a:pt x="4085" y="165413"/>
                      <a:pt x="648" y="142503"/>
                    </a:cubicBezTo>
                    <a:cubicBezTo>
                      <a:pt x="-2011" y="124779"/>
                      <a:pt x="4217" y="106829"/>
                      <a:pt x="6586" y="89064"/>
                    </a:cubicBezTo>
                    <a:cubicBezTo>
                      <a:pt x="8245" y="76620"/>
                      <a:pt x="11475" y="49599"/>
                      <a:pt x="18461" y="35626"/>
                    </a:cubicBezTo>
                    <a:cubicBezTo>
                      <a:pt x="21652" y="29243"/>
                      <a:pt x="24140" y="21354"/>
                      <a:pt x="30336" y="17813"/>
                    </a:cubicBezTo>
                    <a:cubicBezTo>
                      <a:pt x="39099" y="12806"/>
                      <a:pt x="49934" y="12051"/>
                      <a:pt x="60025" y="11875"/>
                    </a:cubicBezTo>
                    <a:lnTo>
                      <a:pt x="713167" y="5937"/>
                    </a:lnTo>
                    <a:lnTo>
                      <a:pt x="1087240" y="0"/>
                    </a:lnTo>
                    <a:cubicBezTo>
                      <a:pt x="1657292" y="12810"/>
                      <a:pt x="1439696" y="3494"/>
                      <a:pt x="1740383" y="17813"/>
                    </a:cubicBezTo>
                    <a:lnTo>
                      <a:pt x="1776009" y="29688"/>
                    </a:lnTo>
                    <a:lnTo>
                      <a:pt x="1793822" y="35626"/>
                    </a:lnTo>
                    <a:lnTo>
                      <a:pt x="1829448" y="71251"/>
                    </a:lnTo>
                    <a:lnTo>
                      <a:pt x="1841323" y="83127"/>
                    </a:lnTo>
                    <a:lnTo>
                      <a:pt x="1853199" y="95002"/>
                    </a:lnTo>
                    <a:cubicBezTo>
                      <a:pt x="1863358" y="135641"/>
                      <a:pt x="1861415" y="116504"/>
                      <a:pt x="1853199" y="178129"/>
                    </a:cubicBezTo>
                    <a:cubicBezTo>
                      <a:pt x="1852699" y="181877"/>
                      <a:pt x="1846319" y="218137"/>
                      <a:pt x="1841323" y="225631"/>
                    </a:cubicBezTo>
                    <a:cubicBezTo>
                      <a:pt x="1824605" y="250708"/>
                      <a:pt x="1811483" y="243593"/>
                      <a:pt x="1787884" y="267194"/>
                    </a:cubicBezTo>
                    <a:cubicBezTo>
                      <a:pt x="1783926" y="271153"/>
                      <a:pt x="1780809" y="276190"/>
                      <a:pt x="1776009" y="279070"/>
                    </a:cubicBezTo>
                    <a:cubicBezTo>
                      <a:pt x="1763566" y="286536"/>
                      <a:pt x="1722694" y="290599"/>
                      <a:pt x="1716632" y="290945"/>
                    </a:cubicBezTo>
                    <a:cubicBezTo>
                      <a:pt x="1661269" y="294109"/>
                      <a:pt x="1605796" y="294904"/>
                      <a:pt x="1550378" y="296883"/>
                    </a:cubicBezTo>
                    <a:cubicBezTo>
                      <a:pt x="1356512" y="283958"/>
                      <a:pt x="1581945" y="297996"/>
                      <a:pt x="1283183" y="285007"/>
                    </a:cubicBezTo>
                    <a:cubicBezTo>
                      <a:pt x="1251484" y="283629"/>
                      <a:pt x="1219888" y="280244"/>
                      <a:pt x="1188180" y="279070"/>
                    </a:cubicBezTo>
                    <a:cubicBezTo>
                      <a:pt x="1112995" y="276285"/>
                      <a:pt x="1037759" y="275111"/>
                      <a:pt x="962549" y="273132"/>
                    </a:cubicBezTo>
                    <a:cubicBezTo>
                      <a:pt x="754374" y="260120"/>
                      <a:pt x="989567" y="273673"/>
                      <a:pt x="641915" y="261257"/>
                    </a:cubicBezTo>
                    <a:cubicBezTo>
                      <a:pt x="606257" y="259984"/>
                      <a:pt x="570678" y="257016"/>
                      <a:pt x="535038" y="255319"/>
                    </a:cubicBezTo>
                    <a:cubicBezTo>
                      <a:pt x="389448" y="248386"/>
                      <a:pt x="343625" y="247984"/>
                      <a:pt x="184715" y="243444"/>
                    </a:cubicBezTo>
                    <a:cubicBezTo>
                      <a:pt x="153854" y="240872"/>
                      <a:pt x="105149" y="238218"/>
                      <a:pt x="71900" y="231568"/>
                    </a:cubicBezTo>
                    <a:cubicBezTo>
                      <a:pt x="65763" y="230341"/>
                      <a:pt x="60159" y="227149"/>
                      <a:pt x="54087" y="225631"/>
                    </a:cubicBezTo>
                    <a:cubicBezTo>
                      <a:pt x="28782" y="219305"/>
                      <a:pt x="29347" y="210787"/>
                      <a:pt x="24399" y="207818"/>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TextBox 13">
                <a:extLst>
                  <a:ext uri="{FF2B5EF4-FFF2-40B4-BE49-F238E27FC236}">
                    <a16:creationId xmlns:a16="http://schemas.microsoft.com/office/drawing/2014/main" id="{80A4A884-142A-61D2-9B11-51A7DEFAF8D8}"/>
                  </a:ext>
                </a:extLst>
              </p:cNvPr>
              <p:cNvSpPr txBox="1"/>
              <p:nvPr/>
            </p:nvSpPr>
            <p:spPr>
              <a:xfrm>
                <a:off x="4250719" y="2437767"/>
                <a:ext cx="2572686" cy="1054135"/>
              </a:xfrm>
              <a:prstGeom prst="rect">
                <a:avLst/>
              </a:prstGeom>
              <a:noFill/>
            </p:spPr>
            <p:txBody>
              <a:bodyPr wrap="square" rtlCol="0">
                <a:spAutoFit/>
              </a:bodyPr>
              <a:lstStyle/>
              <a:p>
                <a:pPr>
                  <a:spcBef>
                    <a:spcPts val="600"/>
                  </a:spcBef>
                  <a:spcAft>
                    <a:spcPts val="600"/>
                  </a:spcAft>
                </a:pPr>
                <a:r>
                  <a:rPr lang="fr-CA" sz="1400" b="1">
                    <a:solidFill>
                      <a:srgbClr val="5DBDC3"/>
                    </a:solidFill>
                    <a:latin typeface="Raleway" panose="020B0503030101060003" pitchFamily="34" charset="77"/>
                  </a:rPr>
                  <a:t>Temps d’exposition</a:t>
                </a:r>
              </a:p>
              <a:p>
                <a:pPr marL="177750" indent="-177750">
                  <a:spcBef>
                    <a:spcPts val="300"/>
                  </a:spcBef>
                  <a:spcAft>
                    <a:spcPts val="300"/>
                  </a:spcAft>
                  <a:buClr>
                    <a:srgbClr val="5EBCC2"/>
                  </a:buClr>
                  <a:buFont typeface="Arial" panose="020B0604020202020204" pitchFamily="34" charset="0"/>
                  <a:buChar char="•"/>
                </a:pPr>
                <a:r>
                  <a:rPr lang="fr-CA" sz="1200">
                    <a:latin typeface="Raleway" panose="020B0503030101060003" pitchFamily="34" charset="77"/>
                  </a:rPr>
                  <a:t>Adapté à l’âge de l’enfant</a:t>
                </a:r>
              </a:p>
              <a:p>
                <a:pPr marL="177750" indent="-177750">
                  <a:spcBef>
                    <a:spcPts val="300"/>
                  </a:spcBef>
                  <a:spcAft>
                    <a:spcPts val="300"/>
                  </a:spcAft>
                  <a:buClr>
                    <a:srgbClr val="5EBCC2"/>
                  </a:buClr>
                  <a:buFont typeface="Arial" panose="020B0604020202020204" pitchFamily="34" charset="0"/>
                  <a:buChar char="•"/>
                </a:pPr>
                <a:r>
                  <a:rPr lang="fr-CA" sz="1200">
                    <a:latin typeface="Raleway" panose="020B0503030101060003" pitchFamily="34" charset="77"/>
                  </a:rPr>
                  <a:t>Période d’exposition en continu ou entrecoupée de pauses</a:t>
                </a:r>
              </a:p>
            </p:txBody>
          </p:sp>
        </p:grpSp>
        <p:grpSp>
          <p:nvGrpSpPr>
            <p:cNvPr id="5" name="Group 4">
              <a:extLst>
                <a:ext uri="{FF2B5EF4-FFF2-40B4-BE49-F238E27FC236}">
                  <a16:creationId xmlns:a16="http://schemas.microsoft.com/office/drawing/2014/main" id="{71B110DA-01D6-E59C-A84C-23E24D2D2E97}"/>
                </a:ext>
              </a:extLst>
            </p:cNvPr>
            <p:cNvGrpSpPr/>
            <p:nvPr/>
          </p:nvGrpSpPr>
          <p:grpSpPr>
            <a:xfrm>
              <a:off x="7520986" y="2330673"/>
              <a:ext cx="3788590" cy="1317308"/>
              <a:chOff x="8152989" y="2330673"/>
              <a:chExt cx="3788590" cy="1317308"/>
            </a:xfrm>
          </p:grpSpPr>
          <p:sp>
            <p:nvSpPr>
              <p:cNvPr id="32" name="Freeform 31">
                <a:extLst>
                  <a:ext uri="{FF2B5EF4-FFF2-40B4-BE49-F238E27FC236}">
                    <a16:creationId xmlns:a16="http://schemas.microsoft.com/office/drawing/2014/main" id="{0EDD7E1C-A005-D2CB-C4D4-0A63062C32D2}"/>
                  </a:ext>
                </a:extLst>
              </p:cNvPr>
              <p:cNvSpPr/>
              <p:nvPr/>
            </p:nvSpPr>
            <p:spPr>
              <a:xfrm rot="10800000">
                <a:off x="8152989" y="2349221"/>
                <a:ext cx="1556896" cy="290945"/>
              </a:xfrm>
              <a:custGeom>
                <a:avLst/>
                <a:gdLst>
                  <a:gd name="connsiteX0" fmla="*/ 30909 w 2554416"/>
                  <a:gd name="connsiteY0" fmla="*/ 71251 h 290945"/>
                  <a:gd name="connsiteX1" fmla="*/ 30909 w 2554416"/>
                  <a:gd name="connsiteY1" fmla="*/ 71251 h 290945"/>
                  <a:gd name="connsiteX2" fmla="*/ 90286 w 2554416"/>
                  <a:gd name="connsiteY2" fmla="*/ 29688 h 290945"/>
                  <a:gd name="connsiteX3" fmla="*/ 108099 w 2554416"/>
                  <a:gd name="connsiteY3" fmla="*/ 23750 h 290945"/>
                  <a:gd name="connsiteX4" fmla="*/ 1212504 w 2554416"/>
                  <a:gd name="connsiteY4" fmla="*/ 17813 h 290945"/>
                  <a:gd name="connsiteX5" fmla="*/ 2002213 w 2554416"/>
                  <a:gd name="connsiteY5" fmla="*/ 11875 h 290945"/>
                  <a:gd name="connsiteX6" fmla="*/ 2198156 w 2554416"/>
                  <a:gd name="connsiteY6" fmla="*/ 0 h 290945"/>
                  <a:gd name="connsiteX7" fmla="*/ 2352535 w 2554416"/>
                  <a:gd name="connsiteY7" fmla="*/ 5937 h 290945"/>
                  <a:gd name="connsiteX8" fmla="*/ 2500977 w 2554416"/>
                  <a:gd name="connsiteY8" fmla="*/ 17813 h 290945"/>
                  <a:gd name="connsiteX9" fmla="*/ 2530665 w 2554416"/>
                  <a:gd name="connsiteY9" fmla="*/ 23750 h 290945"/>
                  <a:gd name="connsiteX10" fmla="*/ 2542540 w 2554416"/>
                  <a:gd name="connsiteY10" fmla="*/ 35626 h 290945"/>
                  <a:gd name="connsiteX11" fmla="*/ 2554416 w 2554416"/>
                  <a:gd name="connsiteY11" fmla="*/ 77189 h 290945"/>
                  <a:gd name="connsiteX12" fmla="*/ 2542540 w 2554416"/>
                  <a:gd name="connsiteY12" fmla="*/ 184067 h 290945"/>
                  <a:gd name="connsiteX13" fmla="*/ 2530665 w 2554416"/>
                  <a:gd name="connsiteY13" fmla="*/ 219693 h 290945"/>
                  <a:gd name="connsiteX14" fmla="*/ 2518790 w 2554416"/>
                  <a:gd name="connsiteY14" fmla="*/ 237506 h 290945"/>
                  <a:gd name="connsiteX15" fmla="*/ 2495039 w 2554416"/>
                  <a:gd name="connsiteY15" fmla="*/ 273132 h 290945"/>
                  <a:gd name="connsiteX16" fmla="*/ 2423787 w 2554416"/>
                  <a:gd name="connsiteY16" fmla="*/ 285007 h 290945"/>
                  <a:gd name="connsiteX17" fmla="*/ 2269408 w 2554416"/>
                  <a:gd name="connsiteY17" fmla="*/ 290945 h 290945"/>
                  <a:gd name="connsiteX18" fmla="*/ 1622203 w 2554416"/>
                  <a:gd name="connsiteY18" fmla="*/ 285007 h 290945"/>
                  <a:gd name="connsiteX19" fmla="*/ 1218442 w 2554416"/>
                  <a:gd name="connsiteY19" fmla="*/ 290945 h 290945"/>
                  <a:gd name="connsiteX20" fmla="*/ 921559 w 2554416"/>
                  <a:gd name="connsiteY20" fmla="*/ 285007 h 290945"/>
                  <a:gd name="connsiteX21" fmla="*/ 476234 w 2554416"/>
                  <a:gd name="connsiteY21" fmla="*/ 273132 h 290945"/>
                  <a:gd name="connsiteX22" fmla="*/ 399044 w 2554416"/>
                  <a:gd name="connsiteY22" fmla="*/ 279070 h 290945"/>
                  <a:gd name="connsiteX23" fmla="*/ 256540 w 2554416"/>
                  <a:gd name="connsiteY23" fmla="*/ 273132 h 290945"/>
                  <a:gd name="connsiteX24" fmla="*/ 78411 w 2554416"/>
                  <a:gd name="connsiteY24" fmla="*/ 261257 h 290945"/>
                  <a:gd name="connsiteX25" fmla="*/ 42785 w 2554416"/>
                  <a:gd name="connsiteY25" fmla="*/ 255319 h 290945"/>
                  <a:gd name="connsiteX26" fmla="*/ 13096 w 2554416"/>
                  <a:gd name="connsiteY26" fmla="*/ 231568 h 290945"/>
                  <a:gd name="connsiteX27" fmla="*/ 7159 w 2554416"/>
                  <a:gd name="connsiteY27" fmla="*/ 130628 h 290945"/>
                  <a:gd name="connsiteX28" fmla="*/ 19034 w 2554416"/>
                  <a:gd name="connsiteY28" fmla="*/ 89064 h 290945"/>
                  <a:gd name="connsiteX29" fmla="*/ 30909 w 2554416"/>
                  <a:gd name="connsiteY29" fmla="*/ 71251 h 29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4416" h="290945">
                    <a:moveTo>
                      <a:pt x="30909" y="71251"/>
                    </a:moveTo>
                    <a:lnTo>
                      <a:pt x="30909" y="71251"/>
                    </a:lnTo>
                    <a:cubicBezTo>
                      <a:pt x="50701" y="57397"/>
                      <a:pt x="67366" y="37328"/>
                      <a:pt x="90286" y="29688"/>
                    </a:cubicBezTo>
                    <a:cubicBezTo>
                      <a:pt x="96224" y="27709"/>
                      <a:pt x="101840" y="23816"/>
                      <a:pt x="108099" y="23750"/>
                    </a:cubicBezTo>
                    <a:lnTo>
                      <a:pt x="1212504" y="17813"/>
                    </a:lnTo>
                    <a:lnTo>
                      <a:pt x="2002213" y="11875"/>
                    </a:lnTo>
                    <a:cubicBezTo>
                      <a:pt x="2046513" y="8711"/>
                      <a:pt x="2161149" y="0"/>
                      <a:pt x="2198156" y="0"/>
                    </a:cubicBezTo>
                    <a:cubicBezTo>
                      <a:pt x="2249654" y="0"/>
                      <a:pt x="2301098" y="3428"/>
                      <a:pt x="2352535" y="5937"/>
                    </a:cubicBezTo>
                    <a:cubicBezTo>
                      <a:pt x="2385938" y="7566"/>
                      <a:pt x="2462472" y="12679"/>
                      <a:pt x="2500977" y="17813"/>
                    </a:cubicBezTo>
                    <a:cubicBezTo>
                      <a:pt x="2510980" y="19147"/>
                      <a:pt x="2520769" y="21771"/>
                      <a:pt x="2530665" y="23750"/>
                    </a:cubicBezTo>
                    <a:cubicBezTo>
                      <a:pt x="2534623" y="27709"/>
                      <a:pt x="2539660" y="30826"/>
                      <a:pt x="2542540" y="35626"/>
                    </a:cubicBezTo>
                    <a:cubicBezTo>
                      <a:pt x="2546191" y="41711"/>
                      <a:pt x="2553307" y="72752"/>
                      <a:pt x="2554416" y="77189"/>
                    </a:cubicBezTo>
                    <a:cubicBezTo>
                      <a:pt x="2550593" y="130710"/>
                      <a:pt x="2554424" y="144454"/>
                      <a:pt x="2542540" y="184067"/>
                    </a:cubicBezTo>
                    <a:cubicBezTo>
                      <a:pt x="2538943" y="196057"/>
                      <a:pt x="2537608" y="209278"/>
                      <a:pt x="2530665" y="219693"/>
                    </a:cubicBezTo>
                    <a:cubicBezTo>
                      <a:pt x="2526707" y="225631"/>
                      <a:pt x="2521981" y="231123"/>
                      <a:pt x="2518790" y="237506"/>
                    </a:cubicBezTo>
                    <a:cubicBezTo>
                      <a:pt x="2509994" y="255099"/>
                      <a:pt x="2517550" y="261876"/>
                      <a:pt x="2495039" y="273132"/>
                    </a:cubicBezTo>
                    <a:cubicBezTo>
                      <a:pt x="2488224" y="276540"/>
                      <a:pt x="2424591" y="284958"/>
                      <a:pt x="2423787" y="285007"/>
                    </a:cubicBezTo>
                    <a:cubicBezTo>
                      <a:pt x="2372384" y="288122"/>
                      <a:pt x="2320868" y="288966"/>
                      <a:pt x="2269408" y="290945"/>
                    </a:cubicBezTo>
                    <a:lnTo>
                      <a:pt x="1622203" y="285007"/>
                    </a:lnTo>
                    <a:cubicBezTo>
                      <a:pt x="1487601" y="285007"/>
                      <a:pt x="1353044" y="290945"/>
                      <a:pt x="1218442" y="290945"/>
                    </a:cubicBezTo>
                    <a:cubicBezTo>
                      <a:pt x="1119461" y="290945"/>
                      <a:pt x="1020512" y="287335"/>
                      <a:pt x="921559" y="285007"/>
                    </a:cubicBezTo>
                    <a:lnTo>
                      <a:pt x="476234" y="273132"/>
                    </a:lnTo>
                    <a:cubicBezTo>
                      <a:pt x="450504" y="275111"/>
                      <a:pt x="424850" y="279070"/>
                      <a:pt x="399044" y="279070"/>
                    </a:cubicBezTo>
                    <a:cubicBezTo>
                      <a:pt x="351501" y="279070"/>
                      <a:pt x="304023" y="275506"/>
                      <a:pt x="256540" y="273132"/>
                    </a:cubicBezTo>
                    <a:cubicBezTo>
                      <a:pt x="205445" y="270577"/>
                      <a:pt x="130471" y="264975"/>
                      <a:pt x="78411" y="261257"/>
                    </a:cubicBezTo>
                    <a:cubicBezTo>
                      <a:pt x="66536" y="259278"/>
                      <a:pt x="54206" y="259126"/>
                      <a:pt x="42785" y="255319"/>
                    </a:cubicBezTo>
                    <a:cubicBezTo>
                      <a:pt x="31549" y="251574"/>
                      <a:pt x="21204" y="239676"/>
                      <a:pt x="13096" y="231568"/>
                    </a:cubicBezTo>
                    <a:cubicBezTo>
                      <a:pt x="-4343" y="179251"/>
                      <a:pt x="-2269" y="201339"/>
                      <a:pt x="7159" y="130628"/>
                    </a:cubicBezTo>
                    <a:cubicBezTo>
                      <a:pt x="7851" y="125436"/>
                      <a:pt x="15702" y="95728"/>
                      <a:pt x="19034" y="89064"/>
                    </a:cubicBezTo>
                    <a:cubicBezTo>
                      <a:pt x="20286" y="86561"/>
                      <a:pt x="28930" y="74220"/>
                      <a:pt x="30909" y="71251"/>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27" name="Group 26">
                <a:extLst>
                  <a:ext uri="{FF2B5EF4-FFF2-40B4-BE49-F238E27FC236}">
                    <a16:creationId xmlns:a16="http://schemas.microsoft.com/office/drawing/2014/main" id="{636DBF63-CC3A-864A-774B-FECDF589B288}"/>
                  </a:ext>
                </a:extLst>
              </p:cNvPr>
              <p:cNvGrpSpPr/>
              <p:nvPr/>
            </p:nvGrpSpPr>
            <p:grpSpPr>
              <a:xfrm>
                <a:off x="8168487" y="2330673"/>
                <a:ext cx="3773092" cy="1317308"/>
                <a:chOff x="7078977" y="2437767"/>
                <a:chExt cx="3773092" cy="1317308"/>
              </a:xfrm>
            </p:grpSpPr>
            <p:sp>
              <p:nvSpPr>
                <p:cNvPr id="26" name="TextBox 25">
                  <a:extLst>
                    <a:ext uri="{FF2B5EF4-FFF2-40B4-BE49-F238E27FC236}">
                      <a16:creationId xmlns:a16="http://schemas.microsoft.com/office/drawing/2014/main" id="{FAE055CD-56FB-3586-1847-E3ED8C148E07}"/>
                    </a:ext>
                  </a:extLst>
                </p:cNvPr>
                <p:cNvSpPr txBox="1"/>
                <p:nvPr/>
              </p:nvSpPr>
              <p:spPr>
                <a:xfrm>
                  <a:off x="9050071" y="2770190"/>
                  <a:ext cx="1801998" cy="984885"/>
                </a:xfrm>
                <a:prstGeom prst="rect">
                  <a:avLst/>
                </a:prstGeom>
                <a:noFill/>
              </p:spPr>
              <p:txBody>
                <a:bodyPr wrap="square" rtlCol="0">
                  <a:spAutoFit/>
                </a:bodyPr>
                <a:lstStyle/>
                <a:p>
                  <a:pPr marL="177750" indent="-177750">
                    <a:spcBef>
                      <a:spcPts val="300"/>
                    </a:spcBef>
                    <a:spcAft>
                      <a:spcPts val="300"/>
                    </a:spcAft>
                    <a:buClr>
                      <a:srgbClr val="5EBCC2"/>
                    </a:buClr>
                    <a:buFont typeface="Arial" panose="020B0604020202020204" pitchFamily="34" charset="0"/>
                    <a:buChar char="•"/>
                  </a:pPr>
                  <a:r>
                    <a:rPr lang="fr-CA" sz="1200">
                      <a:latin typeface="Raleway" panose="020B0503030101060003" pitchFamily="34" charset="77"/>
                    </a:rPr>
                    <a:t>Écran tactile</a:t>
                  </a:r>
                </a:p>
                <a:p>
                  <a:pPr marL="177750" indent="-177750">
                    <a:spcBef>
                      <a:spcPts val="300"/>
                    </a:spcBef>
                    <a:spcAft>
                      <a:spcPts val="300"/>
                    </a:spcAft>
                    <a:buClr>
                      <a:srgbClr val="5EBCC2"/>
                    </a:buClr>
                    <a:buFont typeface="Arial" panose="020B0604020202020204" pitchFamily="34" charset="0"/>
                    <a:buChar char="•"/>
                  </a:pPr>
                  <a:r>
                    <a:rPr lang="en-CA" sz="1200" err="1">
                      <a:solidFill>
                        <a:srgbClr val="000000"/>
                      </a:solidFill>
                      <a:effectLst/>
                      <a:latin typeface="Raleway" panose="020B0503030101060003" pitchFamily="34" charset="77"/>
                    </a:rPr>
                    <a:t>Degré</a:t>
                  </a:r>
                  <a:r>
                    <a:rPr lang="en-CA" sz="1200">
                      <a:solidFill>
                        <a:srgbClr val="000000"/>
                      </a:solidFill>
                      <a:effectLst/>
                      <a:latin typeface="Raleway" panose="020B0503030101060003" pitchFamily="34" charset="77"/>
                    </a:rPr>
                    <a:t> de </a:t>
                  </a:r>
                  <a:r>
                    <a:rPr lang="en-CA" sz="1200" err="1">
                      <a:solidFill>
                        <a:srgbClr val="000000"/>
                      </a:solidFill>
                      <a:effectLst/>
                      <a:latin typeface="Raleway" panose="020B0503030101060003" pitchFamily="34" charset="77"/>
                    </a:rPr>
                    <a:t>luminosité</a:t>
                  </a:r>
                  <a:r>
                    <a:rPr lang="en-CA" sz="1200">
                      <a:solidFill>
                        <a:srgbClr val="000000"/>
                      </a:solidFill>
                      <a:effectLst/>
                      <a:latin typeface="Raleway" panose="020B0503030101060003" pitchFamily="34" charset="77"/>
                    </a:rPr>
                    <a:t> de </a:t>
                  </a:r>
                  <a:r>
                    <a:rPr lang="en-CA" sz="1200" err="1">
                      <a:solidFill>
                        <a:srgbClr val="000000"/>
                      </a:solidFill>
                      <a:effectLst/>
                      <a:latin typeface="Raleway" panose="020B0503030101060003" pitchFamily="34" charset="77"/>
                    </a:rPr>
                    <a:t>l'appareil</a:t>
                  </a:r>
                  <a:endParaRPr lang="en-CA" sz="1200">
                    <a:solidFill>
                      <a:srgbClr val="000000"/>
                    </a:solidFill>
                    <a:effectLst/>
                    <a:latin typeface="Raleway" panose="020B0503030101060003" pitchFamily="34" charset="77"/>
                  </a:endParaRPr>
                </a:p>
                <a:p>
                  <a:pPr marL="177750" indent="-177750">
                    <a:spcBef>
                      <a:spcPts val="300"/>
                    </a:spcBef>
                    <a:spcAft>
                      <a:spcPts val="300"/>
                    </a:spcAft>
                    <a:buClr>
                      <a:schemeClr val="bg1"/>
                    </a:buClr>
                    <a:buFont typeface="Arial" panose="020B0604020202020204" pitchFamily="34" charset="0"/>
                    <a:buChar char="•"/>
                  </a:pPr>
                  <a:endParaRPr lang="fr-CA" sz="1200">
                    <a:latin typeface="Raleway" panose="020B0503030101060003" pitchFamily="34" charset="77"/>
                  </a:endParaRPr>
                </a:p>
              </p:txBody>
            </p:sp>
            <p:sp>
              <p:nvSpPr>
                <p:cNvPr id="15" name="TextBox 14">
                  <a:extLst>
                    <a:ext uri="{FF2B5EF4-FFF2-40B4-BE49-F238E27FC236}">
                      <a16:creationId xmlns:a16="http://schemas.microsoft.com/office/drawing/2014/main" id="{A306DFB8-636E-3BBF-8A92-A2A4B029E694}"/>
                    </a:ext>
                  </a:extLst>
                </p:cNvPr>
                <p:cNvSpPr txBox="1"/>
                <p:nvPr/>
              </p:nvSpPr>
              <p:spPr>
                <a:xfrm>
                  <a:off x="7078977" y="2437767"/>
                  <a:ext cx="2742374" cy="1131079"/>
                </a:xfrm>
                <a:prstGeom prst="rect">
                  <a:avLst/>
                </a:prstGeom>
                <a:noFill/>
              </p:spPr>
              <p:txBody>
                <a:bodyPr wrap="square" rtlCol="0">
                  <a:spAutoFit/>
                </a:bodyPr>
                <a:lstStyle/>
                <a:p>
                  <a:pPr>
                    <a:spcBef>
                      <a:spcPts val="600"/>
                    </a:spcBef>
                    <a:spcAft>
                      <a:spcPts val="600"/>
                    </a:spcAft>
                  </a:pPr>
                  <a:r>
                    <a:rPr lang="fr-CA" sz="1400" b="1">
                      <a:solidFill>
                        <a:srgbClr val="5DBDC3"/>
                      </a:solidFill>
                      <a:latin typeface="Raleway" panose="020B0503030101060003" pitchFamily="34" charset="77"/>
                    </a:rPr>
                    <a:t>Type d’appareil</a:t>
                  </a:r>
                </a:p>
                <a:p>
                  <a:pPr marL="177750" indent="-177750">
                    <a:spcBef>
                      <a:spcPts val="300"/>
                    </a:spcBef>
                    <a:spcAft>
                      <a:spcPts val="300"/>
                    </a:spcAft>
                    <a:buClr>
                      <a:srgbClr val="5EBCC2"/>
                    </a:buClr>
                    <a:buFont typeface="Arial" panose="020B0604020202020204" pitchFamily="34" charset="0"/>
                    <a:buChar char="•"/>
                  </a:pPr>
                  <a:r>
                    <a:rPr lang="fr-CA" sz="1200">
                      <a:latin typeface="Raleway" panose="020B0503030101060003" pitchFamily="34" charset="77"/>
                    </a:rPr>
                    <a:t>Utilisé près du visage</a:t>
                  </a:r>
                </a:p>
                <a:p>
                  <a:pPr marL="177750" indent="-177750">
                    <a:spcBef>
                      <a:spcPts val="300"/>
                    </a:spcBef>
                    <a:spcAft>
                      <a:spcPts val="300"/>
                    </a:spcAft>
                    <a:buClr>
                      <a:srgbClr val="5EBCC2"/>
                    </a:buClr>
                    <a:buFont typeface="Arial" panose="020B0604020202020204" pitchFamily="34" charset="0"/>
                    <a:buChar char="•"/>
                  </a:pPr>
                  <a:r>
                    <a:rPr lang="fr-CA" sz="1200">
                      <a:latin typeface="Raleway" panose="020B0503030101060003" pitchFamily="34" charset="77"/>
                    </a:rPr>
                    <a:t>Grandeur de l’écran</a:t>
                  </a:r>
                </a:p>
                <a:p>
                  <a:pPr marL="177750" indent="-177750">
                    <a:spcBef>
                      <a:spcPts val="300"/>
                    </a:spcBef>
                    <a:spcAft>
                      <a:spcPts val="300"/>
                    </a:spcAft>
                    <a:buClr>
                      <a:srgbClr val="5EBCC2"/>
                    </a:buClr>
                    <a:buFont typeface="Arial" panose="020B0604020202020204" pitchFamily="34" charset="0"/>
                    <a:buChar char="•"/>
                  </a:pPr>
                  <a:r>
                    <a:rPr lang="fr-CA" sz="1200">
                      <a:latin typeface="Raleway" panose="020B0503030101060003" pitchFamily="34" charset="77"/>
                    </a:rPr>
                    <a:t>Fixe ou mobile</a:t>
                  </a:r>
                </a:p>
              </p:txBody>
            </p:sp>
          </p:grpSp>
        </p:grpSp>
        <p:cxnSp>
          <p:nvCxnSpPr>
            <p:cNvPr id="34" name="Straight Connector 33">
              <a:extLst>
                <a:ext uri="{FF2B5EF4-FFF2-40B4-BE49-F238E27FC236}">
                  <a16:creationId xmlns:a16="http://schemas.microsoft.com/office/drawing/2014/main" id="{C92553DC-17F1-E0F2-7316-464B40B0BBAA}"/>
                </a:ext>
              </a:extLst>
            </p:cNvPr>
            <p:cNvCxnSpPr>
              <a:cxnSpLocks/>
            </p:cNvCxnSpPr>
            <p:nvPr/>
          </p:nvCxnSpPr>
          <p:spPr>
            <a:xfrm>
              <a:off x="3917767" y="2427822"/>
              <a:ext cx="0" cy="83285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nvGrpSpPr>
            <p:cNvPr id="36" name="Group 35">
              <a:extLst>
                <a:ext uri="{FF2B5EF4-FFF2-40B4-BE49-F238E27FC236}">
                  <a16:creationId xmlns:a16="http://schemas.microsoft.com/office/drawing/2014/main" id="{035410CC-68B7-1A6C-0BD1-C40340E5A061}"/>
                </a:ext>
              </a:extLst>
            </p:cNvPr>
            <p:cNvGrpSpPr/>
            <p:nvPr/>
          </p:nvGrpSpPr>
          <p:grpSpPr>
            <a:xfrm>
              <a:off x="988601" y="3891649"/>
              <a:ext cx="4738496" cy="1954925"/>
              <a:chOff x="4256656" y="2452255"/>
              <a:chExt cx="4738496" cy="1954925"/>
            </a:xfrm>
          </p:grpSpPr>
          <p:sp>
            <p:nvSpPr>
              <p:cNvPr id="37" name="Freeform 36">
                <a:extLst>
                  <a:ext uri="{FF2B5EF4-FFF2-40B4-BE49-F238E27FC236}">
                    <a16:creationId xmlns:a16="http://schemas.microsoft.com/office/drawing/2014/main" id="{A2C72E22-3029-51C8-B8CD-757BCB719660}"/>
                  </a:ext>
                </a:extLst>
              </p:cNvPr>
              <p:cNvSpPr/>
              <p:nvPr/>
            </p:nvSpPr>
            <p:spPr>
              <a:xfrm rot="10629099">
                <a:off x="4256656" y="2452255"/>
                <a:ext cx="1128523" cy="317935"/>
              </a:xfrm>
              <a:custGeom>
                <a:avLst/>
                <a:gdLst>
                  <a:gd name="connsiteX0" fmla="*/ 24399 w 1860108"/>
                  <a:gd name="connsiteY0" fmla="*/ 207818 h 296883"/>
                  <a:gd name="connsiteX1" fmla="*/ 24399 w 1860108"/>
                  <a:gd name="connsiteY1" fmla="*/ 207818 h 296883"/>
                  <a:gd name="connsiteX2" fmla="*/ 648 w 1860108"/>
                  <a:gd name="connsiteY2" fmla="*/ 142503 h 296883"/>
                  <a:gd name="connsiteX3" fmla="*/ 6586 w 1860108"/>
                  <a:gd name="connsiteY3" fmla="*/ 89064 h 296883"/>
                  <a:gd name="connsiteX4" fmla="*/ 18461 w 1860108"/>
                  <a:gd name="connsiteY4" fmla="*/ 35626 h 296883"/>
                  <a:gd name="connsiteX5" fmla="*/ 30336 w 1860108"/>
                  <a:gd name="connsiteY5" fmla="*/ 17813 h 296883"/>
                  <a:gd name="connsiteX6" fmla="*/ 60025 w 1860108"/>
                  <a:gd name="connsiteY6" fmla="*/ 11875 h 296883"/>
                  <a:gd name="connsiteX7" fmla="*/ 713167 w 1860108"/>
                  <a:gd name="connsiteY7" fmla="*/ 5937 h 296883"/>
                  <a:gd name="connsiteX8" fmla="*/ 1087240 w 1860108"/>
                  <a:gd name="connsiteY8" fmla="*/ 0 h 296883"/>
                  <a:gd name="connsiteX9" fmla="*/ 1740383 w 1860108"/>
                  <a:gd name="connsiteY9" fmla="*/ 17813 h 296883"/>
                  <a:gd name="connsiteX10" fmla="*/ 1776009 w 1860108"/>
                  <a:gd name="connsiteY10" fmla="*/ 29688 h 296883"/>
                  <a:gd name="connsiteX11" fmla="*/ 1793822 w 1860108"/>
                  <a:gd name="connsiteY11" fmla="*/ 35626 h 296883"/>
                  <a:gd name="connsiteX12" fmla="*/ 1829448 w 1860108"/>
                  <a:gd name="connsiteY12" fmla="*/ 71251 h 296883"/>
                  <a:gd name="connsiteX13" fmla="*/ 1841323 w 1860108"/>
                  <a:gd name="connsiteY13" fmla="*/ 83127 h 296883"/>
                  <a:gd name="connsiteX14" fmla="*/ 1853199 w 1860108"/>
                  <a:gd name="connsiteY14" fmla="*/ 95002 h 296883"/>
                  <a:gd name="connsiteX15" fmla="*/ 1853199 w 1860108"/>
                  <a:gd name="connsiteY15" fmla="*/ 178129 h 296883"/>
                  <a:gd name="connsiteX16" fmla="*/ 1841323 w 1860108"/>
                  <a:gd name="connsiteY16" fmla="*/ 225631 h 296883"/>
                  <a:gd name="connsiteX17" fmla="*/ 1787884 w 1860108"/>
                  <a:gd name="connsiteY17" fmla="*/ 267194 h 296883"/>
                  <a:gd name="connsiteX18" fmla="*/ 1776009 w 1860108"/>
                  <a:gd name="connsiteY18" fmla="*/ 279070 h 296883"/>
                  <a:gd name="connsiteX19" fmla="*/ 1716632 w 1860108"/>
                  <a:gd name="connsiteY19" fmla="*/ 290945 h 296883"/>
                  <a:gd name="connsiteX20" fmla="*/ 1550378 w 1860108"/>
                  <a:gd name="connsiteY20" fmla="*/ 296883 h 296883"/>
                  <a:gd name="connsiteX21" fmla="*/ 1283183 w 1860108"/>
                  <a:gd name="connsiteY21" fmla="*/ 285007 h 296883"/>
                  <a:gd name="connsiteX22" fmla="*/ 1188180 w 1860108"/>
                  <a:gd name="connsiteY22" fmla="*/ 279070 h 296883"/>
                  <a:gd name="connsiteX23" fmla="*/ 962549 w 1860108"/>
                  <a:gd name="connsiteY23" fmla="*/ 273132 h 296883"/>
                  <a:gd name="connsiteX24" fmla="*/ 641915 w 1860108"/>
                  <a:gd name="connsiteY24" fmla="*/ 261257 h 296883"/>
                  <a:gd name="connsiteX25" fmla="*/ 535038 w 1860108"/>
                  <a:gd name="connsiteY25" fmla="*/ 255319 h 296883"/>
                  <a:gd name="connsiteX26" fmla="*/ 184715 w 1860108"/>
                  <a:gd name="connsiteY26" fmla="*/ 243444 h 296883"/>
                  <a:gd name="connsiteX27" fmla="*/ 71900 w 1860108"/>
                  <a:gd name="connsiteY27" fmla="*/ 231568 h 296883"/>
                  <a:gd name="connsiteX28" fmla="*/ 54087 w 1860108"/>
                  <a:gd name="connsiteY28" fmla="*/ 225631 h 296883"/>
                  <a:gd name="connsiteX29" fmla="*/ 24399 w 1860108"/>
                  <a:gd name="connsiteY29" fmla="*/ 207818 h 296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60108" h="296883">
                    <a:moveTo>
                      <a:pt x="24399" y="207818"/>
                    </a:moveTo>
                    <a:lnTo>
                      <a:pt x="24399" y="207818"/>
                    </a:lnTo>
                    <a:cubicBezTo>
                      <a:pt x="16482" y="186046"/>
                      <a:pt x="4085" y="165413"/>
                      <a:pt x="648" y="142503"/>
                    </a:cubicBezTo>
                    <a:cubicBezTo>
                      <a:pt x="-2011" y="124779"/>
                      <a:pt x="4217" y="106829"/>
                      <a:pt x="6586" y="89064"/>
                    </a:cubicBezTo>
                    <a:cubicBezTo>
                      <a:pt x="8245" y="76620"/>
                      <a:pt x="11475" y="49599"/>
                      <a:pt x="18461" y="35626"/>
                    </a:cubicBezTo>
                    <a:cubicBezTo>
                      <a:pt x="21652" y="29243"/>
                      <a:pt x="24140" y="21354"/>
                      <a:pt x="30336" y="17813"/>
                    </a:cubicBezTo>
                    <a:cubicBezTo>
                      <a:pt x="39099" y="12806"/>
                      <a:pt x="49934" y="12051"/>
                      <a:pt x="60025" y="11875"/>
                    </a:cubicBezTo>
                    <a:lnTo>
                      <a:pt x="713167" y="5937"/>
                    </a:lnTo>
                    <a:lnTo>
                      <a:pt x="1087240" y="0"/>
                    </a:lnTo>
                    <a:cubicBezTo>
                      <a:pt x="1657292" y="12810"/>
                      <a:pt x="1439696" y="3494"/>
                      <a:pt x="1740383" y="17813"/>
                    </a:cubicBezTo>
                    <a:lnTo>
                      <a:pt x="1776009" y="29688"/>
                    </a:lnTo>
                    <a:lnTo>
                      <a:pt x="1793822" y="35626"/>
                    </a:lnTo>
                    <a:lnTo>
                      <a:pt x="1829448" y="71251"/>
                    </a:lnTo>
                    <a:lnTo>
                      <a:pt x="1841323" y="83127"/>
                    </a:lnTo>
                    <a:lnTo>
                      <a:pt x="1853199" y="95002"/>
                    </a:lnTo>
                    <a:cubicBezTo>
                      <a:pt x="1863358" y="135641"/>
                      <a:pt x="1861415" y="116504"/>
                      <a:pt x="1853199" y="178129"/>
                    </a:cubicBezTo>
                    <a:cubicBezTo>
                      <a:pt x="1852699" y="181877"/>
                      <a:pt x="1846319" y="218137"/>
                      <a:pt x="1841323" y="225631"/>
                    </a:cubicBezTo>
                    <a:cubicBezTo>
                      <a:pt x="1824605" y="250708"/>
                      <a:pt x="1811483" y="243593"/>
                      <a:pt x="1787884" y="267194"/>
                    </a:cubicBezTo>
                    <a:cubicBezTo>
                      <a:pt x="1783926" y="271153"/>
                      <a:pt x="1780809" y="276190"/>
                      <a:pt x="1776009" y="279070"/>
                    </a:cubicBezTo>
                    <a:cubicBezTo>
                      <a:pt x="1763566" y="286536"/>
                      <a:pt x="1722694" y="290599"/>
                      <a:pt x="1716632" y="290945"/>
                    </a:cubicBezTo>
                    <a:cubicBezTo>
                      <a:pt x="1661269" y="294109"/>
                      <a:pt x="1605796" y="294904"/>
                      <a:pt x="1550378" y="296883"/>
                    </a:cubicBezTo>
                    <a:cubicBezTo>
                      <a:pt x="1356512" y="283958"/>
                      <a:pt x="1581945" y="297996"/>
                      <a:pt x="1283183" y="285007"/>
                    </a:cubicBezTo>
                    <a:cubicBezTo>
                      <a:pt x="1251484" y="283629"/>
                      <a:pt x="1219888" y="280244"/>
                      <a:pt x="1188180" y="279070"/>
                    </a:cubicBezTo>
                    <a:cubicBezTo>
                      <a:pt x="1112995" y="276285"/>
                      <a:pt x="1037759" y="275111"/>
                      <a:pt x="962549" y="273132"/>
                    </a:cubicBezTo>
                    <a:cubicBezTo>
                      <a:pt x="754374" y="260120"/>
                      <a:pt x="989567" y="273673"/>
                      <a:pt x="641915" y="261257"/>
                    </a:cubicBezTo>
                    <a:cubicBezTo>
                      <a:pt x="606257" y="259984"/>
                      <a:pt x="570678" y="257016"/>
                      <a:pt x="535038" y="255319"/>
                    </a:cubicBezTo>
                    <a:cubicBezTo>
                      <a:pt x="389448" y="248386"/>
                      <a:pt x="343625" y="247984"/>
                      <a:pt x="184715" y="243444"/>
                    </a:cubicBezTo>
                    <a:cubicBezTo>
                      <a:pt x="153854" y="240872"/>
                      <a:pt x="105149" y="238218"/>
                      <a:pt x="71900" y="231568"/>
                    </a:cubicBezTo>
                    <a:cubicBezTo>
                      <a:pt x="65763" y="230341"/>
                      <a:pt x="60159" y="227149"/>
                      <a:pt x="54087" y="225631"/>
                    </a:cubicBezTo>
                    <a:cubicBezTo>
                      <a:pt x="28782" y="219305"/>
                      <a:pt x="29347" y="210787"/>
                      <a:pt x="24399" y="207818"/>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8" name="TextBox 37">
                <a:extLst>
                  <a:ext uri="{FF2B5EF4-FFF2-40B4-BE49-F238E27FC236}">
                    <a16:creationId xmlns:a16="http://schemas.microsoft.com/office/drawing/2014/main" id="{20CE8524-B458-224C-C813-45C0CD5D8B82}"/>
                  </a:ext>
                </a:extLst>
              </p:cNvPr>
              <p:cNvSpPr txBox="1"/>
              <p:nvPr/>
            </p:nvSpPr>
            <p:spPr>
              <a:xfrm>
                <a:off x="4278766" y="2460493"/>
                <a:ext cx="2770297" cy="1946687"/>
              </a:xfrm>
              <a:prstGeom prst="rect">
                <a:avLst/>
              </a:prstGeom>
              <a:noFill/>
            </p:spPr>
            <p:txBody>
              <a:bodyPr wrap="square" rtlCol="0">
                <a:spAutoFit/>
              </a:bodyPr>
              <a:lstStyle/>
              <a:p>
                <a:pPr>
                  <a:spcBef>
                    <a:spcPts val="600"/>
                  </a:spcBef>
                  <a:spcAft>
                    <a:spcPts val="600"/>
                  </a:spcAft>
                </a:pPr>
                <a:r>
                  <a:rPr lang="fr-CA" sz="1400" b="1">
                    <a:solidFill>
                      <a:srgbClr val="5DBDC3"/>
                    </a:solidFill>
                    <a:latin typeface="Raleway" panose="020B0503030101060003" pitchFamily="34" charset="77"/>
                  </a:rPr>
                  <a:t>Contexte</a:t>
                </a:r>
              </a:p>
              <a:p>
                <a:pPr marL="177750" indent="-177750">
                  <a:spcBef>
                    <a:spcPts val="300"/>
                  </a:spcBef>
                  <a:spcAft>
                    <a:spcPts val="300"/>
                  </a:spcAft>
                  <a:buClr>
                    <a:srgbClr val="5EBCC2"/>
                  </a:buClr>
                  <a:buFont typeface="Arial" panose="020B0604020202020204" pitchFamily="34" charset="0"/>
                  <a:buChar char="•"/>
                </a:pPr>
                <a:r>
                  <a:rPr lang="fr-CA" sz="1200">
                    <a:latin typeface="Raleway" panose="020B0503030101060003" pitchFamily="34" charset="77"/>
                  </a:rPr>
                  <a:t>Visionnement seul ou accompagné d’un adulte</a:t>
                </a:r>
              </a:p>
              <a:p>
                <a:pPr marL="177750" indent="-177750">
                  <a:spcBef>
                    <a:spcPts val="300"/>
                  </a:spcBef>
                  <a:spcAft>
                    <a:spcPts val="300"/>
                  </a:spcAft>
                  <a:buClr>
                    <a:srgbClr val="5EBCC2"/>
                  </a:buClr>
                  <a:buFont typeface="Arial" panose="020B0604020202020204" pitchFamily="34" charset="0"/>
                  <a:buChar char="•"/>
                </a:pPr>
                <a:r>
                  <a:rPr lang="fr-CA" sz="1200">
                    <a:latin typeface="Raleway" panose="020B0503030101060003" pitchFamily="34" charset="77"/>
                  </a:rPr>
                  <a:t>Moment d’utilisation (ex. : avant </a:t>
                </a:r>
                <a:br>
                  <a:rPr lang="fr-CA" sz="1200">
                    <a:latin typeface="Raleway" panose="020B0503030101060003" pitchFamily="34" charset="77"/>
                  </a:rPr>
                </a:br>
                <a:r>
                  <a:rPr lang="fr-CA" sz="1200">
                    <a:latin typeface="Raleway" panose="020B0503030101060003" pitchFamily="34" charset="77"/>
                  </a:rPr>
                  <a:t>le coucher, pendant le repas, etc.)</a:t>
                </a:r>
              </a:p>
              <a:p>
                <a:pPr marL="177750" indent="-177750">
                  <a:spcBef>
                    <a:spcPts val="300"/>
                  </a:spcBef>
                  <a:spcAft>
                    <a:spcPts val="300"/>
                  </a:spcAft>
                  <a:buClr>
                    <a:srgbClr val="5EBCC2"/>
                  </a:buClr>
                  <a:buFont typeface="Arial" panose="020B0604020202020204" pitchFamily="34" charset="0"/>
                  <a:buChar char="•"/>
                </a:pPr>
                <a:r>
                  <a:rPr lang="fr-CA" sz="1200">
                    <a:latin typeface="Raleway" panose="020B0503030101060003" pitchFamily="34" charset="77"/>
                  </a:rPr>
                  <a:t>Exposition en arrière-plan</a:t>
                </a:r>
              </a:p>
              <a:p>
                <a:pPr marL="177750" indent="-177750">
                  <a:spcBef>
                    <a:spcPts val="300"/>
                  </a:spcBef>
                  <a:spcAft>
                    <a:spcPts val="300"/>
                  </a:spcAft>
                  <a:buClr>
                    <a:srgbClr val="5EBCC2"/>
                  </a:buClr>
                  <a:buFont typeface="Arial" panose="020B0604020202020204" pitchFamily="34" charset="0"/>
                  <a:buChar char="•"/>
                </a:pPr>
                <a:r>
                  <a:rPr lang="fr-CA" sz="1200">
                    <a:latin typeface="Raleway" panose="020B0503030101060003" pitchFamily="34" charset="77"/>
                  </a:rPr>
                  <a:t>Qualité de l’éclairage </a:t>
                </a:r>
                <a:br>
                  <a:rPr lang="fr-CA" sz="1200">
                    <a:latin typeface="Raleway" panose="020B0503030101060003" pitchFamily="34" charset="77"/>
                  </a:rPr>
                </a:br>
                <a:r>
                  <a:rPr lang="fr-CA" sz="1200">
                    <a:latin typeface="Raleway" panose="020B0503030101060003" pitchFamily="34" charset="77"/>
                  </a:rPr>
                  <a:t>dans la pièce</a:t>
                </a:r>
              </a:p>
            </p:txBody>
          </p:sp>
          <p:sp>
            <p:nvSpPr>
              <p:cNvPr id="39" name="TextBox 38">
                <a:extLst>
                  <a:ext uri="{FF2B5EF4-FFF2-40B4-BE49-F238E27FC236}">
                    <a16:creationId xmlns:a16="http://schemas.microsoft.com/office/drawing/2014/main" id="{178205A9-3747-123F-C9DF-D4AAACC944DE}"/>
                  </a:ext>
                </a:extLst>
              </p:cNvPr>
              <p:cNvSpPr txBox="1"/>
              <p:nvPr/>
            </p:nvSpPr>
            <p:spPr>
              <a:xfrm>
                <a:off x="7078378" y="2792604"/>
                <a:ext cx="1916774" cy="1384995"/>
              </a:xfrm>
              <a:prstGeom prst="rect">
                <a:avLst/>
              </a:prstGeom>
              <a:noFill/>
            </p:spPr>
            <p:txBody>
              <a:bodyPr wrap="square" rtlCol="0">
                <a:spAutoFit/>
              </a:bodyPr>
              <a:lstStyle/>
              <a:p>
                <a:pPr marL="177750" indent="-177750">
                  <a:spcBef>
                    <a:spcPts val="300"/>
                  </a:spcBef>
                  <a:buClr>
                    <a:srgbClr val="5EBCC2"/>
                  </a:buClr>
                  <a:buFont typeface="Arial" panose="020B0604020202020204" pitchFamily="34" charset="0"/>
                  <a:buChar char="•"/>
                </a:pPr>
                <a:r>
                  <a:rPr lang="fr-CA" sz="1200">
                    <a:latin typeface="Raleway" panose="020B0503030101060003" pitchFamily="34" charset="77"/>
                  </a:rPr>
                  <a:t>Raison d’utilisation </a:t>
                </a:r>
                <a:br>
                  <a:rPr lang="fr-CA" sz="1200">
                    <a:latin typeface="Raleway" panose="020B0503030101060003" pitchFamily="34" charset="77"/>
                  </a:rPr>
                </a:br>
                <a:r>
                  <a:rPr lang="fr-CA" sz="1200">
                    <a:latin typeface="Raleway" panose="020B0503030101060003" pitchFamily="34" charset="77"/>
                  </a:rPr>
                  <a:t>(ex. : pour calmer, récompenser, faire patienter, soutenir l’apprentissage, créer, communiquer, faire </a:t>
                </a:r>
                <a:br>
                  <a:rPr lang="fr-CA" sz="1200">
                    <a:latin typeface="Raleway" panose="020B0503030101060003" pitchFamily="34" charset="77"/>
                  </a:rPr>
                </a:br>
                <a:r>
                  <a:rPr lang="fr-CA" sz="1200">
                    <a:latin typeface="Raleway" panose="020B0503030101060003" pitchFamily="34" charset="77"/>
                  </a:rPr>
                  <a:t>la lecture, etc.)</a:t>
                </a:r>
              </a:p>
            </p:txBody>
          </p:sp>
        </p:grpSp>
        <p:grpSp>
          <p:nvGrpSpPr>
            <p:cNvPr id="49" name="Group 48">
              <a:extLst>
                <a:ext uri="{FF2B5EF4-FFF2-40B4-BE49-F238E27FC236}">
                  <a16:creationId xmlns:a16="http://schemas.microsoft.com/office/drawing/2014/main" id="{688092A0-20D4-FFF9-5A51-BD611ABFA0E5}"/>
                </a:ext>
              </a:extLst>
            </p:cNvPr>
            <p:cNvGrpSpPr/>
            <p:nvPr/>
          </p:nvGrpSpPr>
          <p:grpSpPr>
            <a:xfrm>
              <a:off x="6508623" y="3899887"/>
              <a:ext cx="4855720" cy="2131353"/>
              <a:chOff x="6508623" y="4023457"/>
              <a:chExt cx="4855720" cy="2131353"/>
            </a:xfrm>
          </p:grpSpPr>
          <p:grpSp>
            <p:nvGrpSpPr>
              <p:cNvPr id="47" name="Group 46">
                <a:extLst>
                  <a:ext uri="{FF2B5EF4-FFF2-40B4-BE49-F238E27FC236}">
                    <a16:creationId xmlns:a16="http://schemas.microsoft.com/office/drawing/2014/main" id="{341D218B-A325-4199-3BC4-94C315714469}"/>
                  </a:ext>
                </a:extLst>
              </p:cNvPr>
              <p:cNvGrpSpPr/>
              <p:nvPr/>
            </p:nvGrpSpPr>
            <p:grpSpPr>
              <a:xfrm>
                <a:off x="6508623" y="4023457"/>
                <a:ext cx="2724440" cy="2131353"/>
                <a:chOff x="6834862" y="4023457"/>
                <a:chExt cx="2724440" cy="2131353"/>
              </a:xfrm>
            </p:grpSpPr>
            <p:sp>
              <p:nvSpPr>
                <p:cNvPr id="43" name="Freeform 42">
                  <a:extLst>
                    <a:ext uri="{FF2B5EF4-FFF2-40B4-BE49-F238E27FC236}">
                      <a16:creationId xmlns:a16="http://schemas.microsoft.com/office/drawing/2014/main" id="{B56EA864-3453-5748-6EE4-8D8EA3216312}"/>
                    </a:ext>
                  </a:extLst>
                </p:cNvPr>
                <p:cNvSpPr/>
                <p:nvPr/>
              </p:nvSpPr>
              <p:spPr>
                <a:xfrm rot="10800000">
                  <a:off x="6834862" y="4031671"/>
                  <a:ext cx="1856057" cy="290945"/>
                </a:xfrm>
                <a:custGeom>
                  <a:avLst/>
                  <a:gdLst>
                    <a:gd name="connsiteX0" fmla="*/ 30909 w 2554416"/>
                    <a:gd name="connsiteY0" fmla="*/ 71251 h 290945"/>
                    <a:gd name="connsiteX1" fmla="*/ 30909 w 2554416"/>
                    <a:gd name="connsiteY1" fmla="*/ 71251 h 290945"/>
                    <a:gd name="connsiteX2" fmla="*/ 90286 w 2554416"/>
                    <a:gd name="connsiteY2" fmla="*/ 29688 h 290945"/>
                    <a:gd name="connsiteX3" fmla="*/ 108099 w 2554416"/>
                    <a:gd name="connsiteY3" fmla="*/ 23750 h 290945"/>
                    <a:gd name="connsiteX4" fmla="*/ 1212504 w 2554416"/>
                    <a:gd name="connsiteY4" fmla="*/ 17813 h 290945"/>
                    <a:gd name="connsiteX5" fmla="*/ 2002213 w 2554416"/>
                    <a:gd name="connsiteY5" fmla="*/ 11875 h 290945"/>
                    <a:gd name="connsiteX6" fmla="*/ 2198156 w 2554416"/>
                    <a:gd name="connsiteY6" fmla="*/ 0 h 290945"/>
                    <a:gd name="connsiteX7" fmla="*/ 2352535 w 2554416"/>
                    <a:gd name="connsiteY7" fmla="*/ 5937 h 290945"/>
                    <a:gd name="connsiteX8" fmla="*/ 2500977 w 2554416"/>
                    <a:gd name="connsiteY8" fmla="*/ 17813 h 290945"/>
                    <a:gd name="connsiteX9" fmla="*/ 2530665 w 2554416"/>
                    <a:gd name="connsiteY9" fmla="*/ 23750 h 290945"/>
                    <a:gd name="connsiteX10" fmla="*/ 2542540 w 2554416"/>
                    <a:gd name="connsiteY10" fmla="*/ 35626 h 290945"/>
                    <a:gd name="connsiteX11" fmla="*/ 2554416 w 2554416"/>
                    <a:gd name="connsiteY11" fmla="*/ 77189 h 290945"/>
                    <a:gd name="connsiteX12" fmla="*/ 2542540 w 2554416"/>
                    <a:gd name="connsiteY12" fmla="*/ 184067 h 290945"/>
                    <a:gd name="connsiteX13" fmla="*/ 2530665 w 2554416"/>
                    <a:gd name="connsiteY13" fmla="*/ 219693 h 290945"/>
                    <a:gd name="connsiteX14" fmla="*/ 2518790 w 2554416"/>
                    <a:gd name="connsiteY14" fmla="*/ 237506 h 290945"/>
                    <a:gd name="connsiteX15" fmla="*/ 2495039 w 2554416"/>
                    <a:gd name="connsiteY15" fmla="*/ 273132 h 290945"/>
                    <a:gd name="connsiteX16" fmla="*/ 2423787 w 2554416"/>
                    <a:gd name="connsiteY16" fmla="*/ 285007 h 290945"/>
                    <a:gd name="connsiteX17" fmla="*/ 2269408 w 2554416"/>
                    <a:gd name="connsiteY17" fmla="*/ 290945 h 290945"/>
                    <a:gd name="connsiteX18" fmla="*/ 1622203 w 2554416"/>
                    <a:gd name="connsiteY18" fmla="*/ 285007 h 290945"/>
                    <a:gd name="connsiteX19" fmla="*/ 1218442 w 2554416"/>
                    <a:gd name="connsiteY19" fmla="*/ 290945 h 290945"/>
                    <a:gd name="connsiteX20" fmla="*/ 921559 w 2554416"/>
                    <a:gd name="connsiteY20" fmla="*/ 285007 h 290945"/>
                    <a:gd name="connsiteX21" fmla="*/ 476234 w 2554416"/>
                    <a:gd name="connsiteY21" fmla="*/ 273132 h 290945"/>
                    <a:gd name="connsiteX22" fmla="*/ 399044 w 2554416"/>
                    <a:gd name="connsiteY22" fmla="*/ 279070 h 290945"/>
                    <a:gd name="connsiteX23" fmla="*/ 256540 w 2554416"/>
                    <a:gd name="connsiteY23" fmla="*/ 273132 h 290945"/>
                    <a:gd name="connsiteX24" fmla="*/ 78411 w 2554416"/>
                    <a:gd name="connsiteY24" fmla="*/ 261257 h 290945"/>
                    <a:gd name="connsiteX25" fmla="*/ 42785 w 2554416"/>
                    <a:gd name="connsiteY25" fmla="*/ 255319 h 290945"/>
                    <a:gd name="connsiteX26" fmla="*/ 13096 w 2554416"/>
                    <a:gd name="connsiteY26" fmla="*/ 231568 h 290945"/>
                    <a:gd name="connsiteX27" fmla="*/ 7159 w 2554416"/>
                    <a:gd name="connsiteY27" fmla="*/ 130628 h 290945"/>
                    <a:gd name="connsiteX28" fmla="*/ 19034 w 2554416"/>
                    <a:gd name="connsiteY28" fmla="*/ 89064 h 290945"/>
                    <a:gd name="connsiteX29" fmla="*/ 30909 w 2554416"/>
                    <a:gd name="connsiteY29" fmla="*/ 71251 h 29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4416" h="290945">
                      <a:moveTo>
                        <a:pt x="30909" y="71251"/>
                      </a:moveTo>
                      <a:lnTo>
                        <a:pt x="30909" y="71251"/>
                      </a:lnTo>
                      <a:cubicBezTo>
                        <a:pt x="50701" y="57397"/>
                        <a:pt x="67366" y="37328"/>
                        <a:pt x="90286" y="29688"/>
                      </a:cubicBezTo>
                      <a:cubicBezTo>
                        <a:pt x="96224" y="27709"/>
                        <a:pt x="101840" y="23816"/>
                        <a:pt x="108099" y="23750"/>
                      </a:cubicBezTo>
                      <a:lnTo>
                        <a:pt x="1212504" y="17813"/>
                      </a:lnTo>
                      <a:lnTo>
                        <a:pt x="2002213" y="11875"/>
                      </a:lnTo>
                      <a:cubicBezTo>
                        <a:pt x="2046513" y="8711"/>
                        <a:pt x="2161149" y="0"/>
                        <a:pt x="2198156" y="0"/>
                      </a:cubicBezTo>
                      <a:cubicBezTo>
                        <a:pt x="2249654" y="0"/>
                        <a:pt x="2301098" y="3428"/>
                        <a:pt x="2352535" y="5937"/>
                      </a:cubicBezTo>
                      <a:cubicBezTo>
                        <a:pt x="2385938" y="7566"/>
                        <a:pt x="2462472" y="12679"/>
                        <a:pt x="2500977" y="17813"/>
                      </a:cubicBezTo>
                      <a:cubicBezTo>
                        <a:pt x="2510980" y="19147"/>
                        <a:pt x="2520769" y="21771"/>
                        <a:pt x="2530665" y="23750"/>
                      </a:cubicBezTo>
                      <a:cubicBezTo>
                        <a:pt x="2534623" y="27709"/>
                        <a:pt x="2539660" y="30826"/>
                        <a:pt x="2542540" y="35626"/>
                      </a:cubicBezTo>
                      <a:cubicBezTo>
                        <a:pt x="2546191" y="41711"/>
                        <a:pt x="2553307" y="72752"/>
                        <a:pt x="2554416" y="77189"/>
                      </a:cubicBezTo>
                      <a:cubicBezTo>
                        <a:pt x="2550593" y="130710"/>
                        <a:pt x="2554424" y="144454"/>
                        <a:pt x="2542540" y="184067"/>
                      </a:cubicBezTo>
                      <a:cubicBezTo>
                        <a:pt x="2538943" y="196057"/>
                        <a:pt x="2537608" y="209278"/>
                        <a:pt x="2530665" y="219693"/>
                      </a:cubicBezTo>
                      <a:cubicBezTo>
                        <a:pt x="2526707" y="225631"/>
                        <a:pt x="2521981" y="231123"/>
                        <a:pt x="2518790" y="237506"/>
                      </a:cubicBezTo>
                      <a:cubicBezTo>
                        <a:pt x="2509994" y="255099"/>
                        <a:pt x="2517550" y="261876"/>
                        <a:pt x="2495039" y="273132"/>
                      </a:cubicBezTo>
                      <a:cubicBezTo>
                        <a:pt x="2488224" y="276540"/>
                        <a:pt x="2424591" y="284958"/>
                        <a:pt x="2423787" y="285007"/>
                      </a:cubicBezTo>
                      <a:cubicBezTo>
                        <a:pt x="2372384" y="288122"/>
                        <a:pt x="2320868" y="288966"/>
                        <a:pt x="2269408" y="290945"/>
                      </a:cubicBezTo>
                      <a:lnTo>
                        <a:pt x="1622203" y="285007"/>
                      </a:lnTo>
                      <a:cubicBezTo>
                        <a:pt x="1487601" y="285007"/>
                        <a:pt x="1353044" y="290945"/>
                        <a:pt x="1218442" y="290945"/>
                      </a:cubicBezTo>
                      <a:cubicBezTo>
                        <a:pt x="1119461" y="290945"/>
                        <a:pt x="1020512" y="287335"/>
                        <a:pt x="921559" y="285007"/>
                      </a:cubicBezTo>
                      <a:lnTo>
                        <a:pt x="476234" y="273132"/>
                      </a:lnTo>
                      <a:cubicBezTo>
                        <a:pt x="450504" y="275111"/>
                        <a:pt x="424850" y="279070"/>
                        <a:pt x="399044" y="279070"/>
                      </a:cubicBezTo>
                      <a:cubicBezTo>
                        <a:pt x="351501" y="279070"/>
                        <a:pt x="304023" y="275506"/>
                        <a:pt x="256540" y="273132"/>
                      </a:cubicBezTo>
                      <a:cubicBezTo>
                        <a:pt x="205445" y="270577"/>
                        <a:pt x="130471" y="264975"/>
                        <a:pt x="78411" y="261257"/>
                      </a:cubicBezTo>
                      <a:cubicBezTo>
                        <a:pt x="66536" y="259278"/>
                        <a:pt x="54206" y="259126"/>
                        <a:pt x="42785" y="255319"/>
                      </a:cubicBezTo>
                      <a:cubicBezTo>
                        <a:pt x="31549" y="251574"/>
                        <a:pt x="21204" y="239676"/>
                        <a:pt x="13096" y="231568"/>
                      </a:cubicBezTo>
                      <a:cubicBezTo>
                        <a:pt x="-4343" y="179251"/>
                        <a:pt x="-2269" y="201339"/>
                        <a:pt x="7159" y="130628"/>
                      </a:cubicBezTo>
                      <a:cubicBezTo>
                        <a:pt x="7851" y="125436"/>
                        <a:pt x="15702" y="95728"/>
                        <a:pt x="19034" y="89064"/>
                      </a:cubicBezTo>
                      <a:cubicBezTo>
                        <a:pt x="20286" y="86561"/>
                        <a:pt x="28930" y="74220"/>
                        <a:pt x="30909" y="71251"/>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5" name="TextBox 44">
                  <a:extLst>
                    <a:ext uri="{FF2B5EF4-FFF2-40B4-BE49-F238E27FC236}">
                      <a16:creationId xmlns:a16="http://schemas.microsoft.com/office/drawing/2014/main" id="{3D3B860C-AF55-14CE-6766-E3561C24729A}"/>
                    </a:ext>
                  </a:extLst>
                </p:cNvPr>
                <p:cNvSpPr txBox="1"/>
                <p:nvPr/>
              </p:nvSpPr>
              <p:spPr>
                <a:xfrm>
                  <a:off x="6834862" y="4023457"/>
                  <a:ext cx="2724440" cy="2131353"/>
                </a:xfrm>
                <a:prstGeom prst="rect">
                  <a:avLst/>
                </a:prstGeom>
                <a:noFill/>
              </p:spPr>
              <p:txBody>
                <a:bodyPr wrap="square" rtlCol="0">
                  <a:spAutoFit/>
                </a:bodyPr>
                <a:lstStyle/>
                <a:p>
                  <a:pPr>
                    <a:spcBef>
                      <a:spcPts val="600"/>
                    </a:spcBef>
                    <a:spcAft>
                      <a:spcPts val="600"/>
                    </a:spcAft>
                  </a:pPr>
                  <a:r>
                    <a:rPr lang="fr-CA" sz="1400" b="1">
                      <a:solidFill>
                        <a:srgbClr val="5DBDC3"/>
                      </a:solidFill>
                      <a:latin typeface="Raleway" panose="020B0503030101060003" pitchFamily="34" charset="77"/>
                    </a:rPr>
                    <a:t>Nature du contenu</a:t>
                  </a:r>
                </a:p>
                <a:p>
                  <a:pPr marL="177750" indent="-177750">
                    <a:spcBef>
                      <a:spcPts val="300"/>
                    </a:spcBef>
                    <a:spcAft>
                      <a:spcPts val="300"/>
                    </a:spcAft>
                    <a:buClr>
                      <a:srgbClr val="5EBCC2"/>
                    </a:buClr>
                    <a:buFont typeface="Arial" panose="020B0604020202020204" pitchFamily="34" charset="0"/>
                    <a:buChar char="•"/>
                  </a:pPr>
                  <a:r>
                    <a:rPr lang="fr-CA" sz="1200">
                      <a:latin typeface="Raleway" panose="020B0503030101060003" pitchFamily="34" charset="77"/>
                    </a:rPr>
                    <a:t>Adapté ou non à l’âge de l’enfant</a:t>
                  </a:r>
                </a:p>
                <a:p>
                  <a:pPr marL="177750" indent="-177750">
                    <a:spcBef>
                      <a:spcPts val="300"/>
                    </a:spcBef>
                    <a:spcAft>
                      <a:spcPts val="300"/>
                    </a:spcAft>
                    <a:buClr>
                      <a:srgbClr val="5EBCC2"/>
                    </a:buClr>
                    <a:buFont typeface="Arial" panose="020B0604020202020204" pitchFamily="34" charset="0"/>
                    <a:buChar char="•"/>
                  </a:pPr>
                  <a:r>
                    <a:rPr lang="fr-CA" sz="1200">
                      <a:latin typeface="Raleway" panose="020B0503030101060003" pitchFamily="34" charset="77"/>
                    </a:rPr>
                    <a:t>Type de contenu </a:t>
                  </a:r>
                  <a:br>
                    <a:rPr lang="fr-CA" sz="1200">
                      <a:latin typeface="Raleway" panose="020B0503030101060003" pitchFamily="34" charset="77"/>
                    </a:rPr>
                  </a:br>
                  <a:r>
                    <a:rPr lang="fr-CA" sz="1200">
                      <a:latin typeface="Raleway" panose="020B0503030101060003" pitchFamily="34" charset="77"/>
                    </a:rPr>
                    <a:t>(émissions, jeux, vidéo)</a:t>
                  </a:r>
                </a:p>
                <a:p>
                  <a:pPr marL="177750" indent="-177750">
                    <a:spcBef>
                      <a:spcPts val="300"/>
                    </a:spcBef>
                    <a:spcAft>
                      <a:spcPts val="300"/>
                    </a:spcAft>
                    <a:buClr>
                      <a:srgbClr val="5EBCC2"/>
                    </a:buClr>
                    <a:buFont typeface="Arial" panose="020B0604020202020204" pitchFamily="34" charset="0"/>
                    <a:buChar char="•"/>
                  </a:pPr>
                  <a:r>
                    <a:rPr lang="fr-CA" sz="1200">
                      <a:latin typeface="Raleway" panose="020B0503030101060003" pitchFamily="34" charset="77"/>
                    </a:rPr>
                    <a:t>À visée éducative ou non</a:t>
                  </a:r>
                </a:p>
                <a:p>
                  <a:pPr marL="177750" indent="-177750">
                    <a:spcBef>
                      <a:spcPts val="300"/>
                    </a:spcBef>
                    <a:spcAft>
                      <a:spcPts val="300"/>
                    </a:spcAft>
                    <a:buClr>
                      <a:srgbClr val="5EBCC2"/>
                    </a:buClr>
                    <a:buFont typeface="Arial" panose="020B0604020202020204" pitchFamily="34" charset="0"/>
                    <a:buChar char="•"/>
                  </a:pPr>
                  <a:r>
                    <a:rPr lang="fr-CA" sz="1200">
                      <a:latin typeface="Raleway" panose="020B0503030101060003" pitchFamily="34" charset="77"/>
                    </a:rPr>
                    <a:t>Actif ou passif (ex. : exiger </a:t>
                  </a:r>
                  <a:br>
                    <a:rPr lang="fr-CA" sz="1200">
                      <a:latin typeface="Raleway" panose="020B0503030101060003" pitchFamily="34" charset="77"/>
                    </a:rPr>
                  </a:br>
                  <a:r>
                    <a:rPr lang="fr-CA" sz="1200">
                      <a:latin typeface="Raleway" panose="020B0503030101060003" pitchFamily="34" charset="77"/>
                    </a:rPr>
                    <a:t>un effort mental ou physique comparativement à regarder </a:t>
                  </a:r>
                  <a:br>
                    <a:rPr lang="fr-CA" sz="1200">
                      <a:latin typeface="Raleway" panose="020B0503030101060003" pitchFamily="34" charset="77"/>
                    </a:rPr>
                  </a:br>
                  <a:r>
                    <a:rPr lang="fr-CA" sz="1200">
                      <a:latin typeface="Raleway" panose="020B0503030101060003" pitchFamily="34" charset="77"/>
                    </a:rPr>
                    <a:t>la télévision)</a:t>
                  </a:r>
                </a:p>
              </p:txBody>
            </p:sp>
          </p:grpSp>
          <p:sp>
            <p:nvSpPr>
              <p:cNvPr id="46" name="TextBox 45">
                <a:extLst>
                  <a:ext uri="{FF2B5EF4-FFF2-40B4-BE49-F238E27FC236}">
                    <a16:creationId xmlns:a16="http://schemas.microsoft.com/office/drawing/2014/main" id="{2C1497B0-E9C6-E6E7-898C-7374062CEEB0}"/>
                  </a:ext>
                </a:extLst>
              </p:cNvPr>
              <p:cNvSpPr txBox="1"/>
              <p:nvPr/>
            </p:nvSpPr>
            <p:spPr>
              <a:xfrm>
                <a:off x="9233063" y="4344733"/>
                <a:ext cx="2131280" cy="1800493"/>
              </a:xfrm>
              <a:prstGeom prst="rect">
                <a:avLst/>
              </a:prstGeom>
              <a:noFill/>
            </p:spPr>
            <p:txBody>
              <a:bodyPr wrap="square" rtlCol="0">
                <a:spAutoFit/>
              </a:bodyPr>
              <a:lstStyle/>
              <a:p>
                <a:pPr marL="177750" indent="-177750">
                  <a:spcBef>
                    <a:spcPts val="300"/>
                  </a:spcBef>
                  <a:spcAft>
                    <a:spcPts val="300"/>
                  </a:spcAft>
                  <a:buClr>
                    <a:srgbClr val="5EBCC2"/>
                  </a:buClr>
                  <a:buFont typeface="Arial" panose="020B0604020202020204" pitchFamily="34" charset="0"/>
                  <a:buChar char="•"/>
                </a:pPr>
                <a:r>
                  <a:rPr lang="fr-CA" sz="1200">
                    <a:latin typeface="Raleway" panose="020B0503030101060003" pitchFamily="34" charset="77"/>
                  </a:rPr>
                  <a:t>Rythme de défilement des images</a:t>
                </a:r>
              </a:p>
              <a:p>
                <a:pPr marL="177750" indent="-177750">
                  <a:spcBef>
                    <a:spcPts val="300"/>
                  </a:spcBef>
                  <a:spcAft>
                    <a:spcPts val="300"/>
                  </a:spcAft>
                  <a:buClr>
                    <a:srgbClr val="5EBCC2"/>
                  </a:buClr>
                  <a:buFont typeface="Arial" panose="020B0604020202020204" pitchFamily="34" charset="0"/>
                  <a:buChar char="•"/>
                </a:pPr>
                <a:r>
                  <a:rPr lang="fr-CA" sz="1200">
                    <a:latin typeface="Raleway" panose="020B0503030101060003" pitchFamily="34" charset="77"/>
                  </a:rPr>
                  <a:t>Degré d’interactivité </a:t>
                </a:r>
                <a:br>
                  <a:rPr lang="fr-CA" sz="1200">
                    <a:latin typeface="Raleway" panose="020B0503030101060003" pitchFamily="34" charset="77"/>
                  </a:rPr>
                </a:br>
                <a:r>
                  <a:rPr lang="fr-CA" sz="1200">
                    <a:latin typeface="Raleway" panose="020B0503030101060003" pitchFamily="34" charset="77"/>
                  </a:rPr>
                  <a:t>du contenu</a:t>
                </a:r>
              </a:p>
              <a:p>
                <a:pPr marL="177750" indent="-177750">
                  <a:spcBef>
                    <a:spcPts val="300"/>
                  </a:spcBef>
                  <a:spcAft>
                    <a:spcPts val="300"/>
                  </a:spcAft>
                  <a:buClr>
                    <a:srgbClr val="5EBCC2"/>
                  </a:buClr>
                  <a:buFont typeface="Arial" panose="020B0604020202020204" pitchFamily="34" charset="0"/>
                  <a:buChar char="•"/>
                </a:pPr>
                <a:r>
                  <a:rPr lang="fr-CA" sz="1200">
                    <a:latin typeface="Raleway" panose="020B0503030101060003" pitchFamily="34" charset="77"/>
                  </a:rPr>
                  <a:t>Avec ou sans violence, matériel sexuellement explicite</a:t>
                </a:r>
              </a:p>
              <a:p>
                <a:pPr marL="177750" indent="-177750">
                  <a:spcBef>
                    <a:spcPts val="300"/>
                  </a:spcBef>
                  <a:spcAft>
                    <a:spcPts val="300"/>
                  </a:spcAft>
                  <a:buClr>
                    <a:srgbClr val="5EBCC2"/>
                  </a:buClr>
                  <a:buFont typeface="Arial" panose="020B0604020202020204" pitchFamily="34" charset="0"/>
                  <a:buChar char="•"/>
                </a:pPr>
                <a:r>
                  <a:rPr lang="fr-CA" sz="1200">
                    <a:latin typeface="Raleway" panose="020B0503030101060003" pitchFamily="34" charset="77"/>
                  </a:rPr>
                  <a:t>Avec ou sans publicité</a:t>
                </a:r>
              </a:p>
            </p:txBody>
          </p:sp>
        </p:grpSp>
        <p:cxnSp>
          <p:nvCxnSpPr>
            <p:cNvPr id="48" name="Straight Connector 47">
              <a:extLst>
                <a:ext uri="{FF2B5EF4-FFF2-40B4-BE49-F238E27FC236}">
                  <a16:creationId xmlns:a16="http://schemas.microsoft.com/office/drawing/2014/main" id="{18CF2C31-E337-3AB2-639F-4D2452973360}"/>
                </a:ext>
              </a:extLst>
            </p:cNvPr>
            <p:cNvCxnSpPr>
              <a:cxnSpLocks/>
            </p:cNvCxnSpPr>
            <p:nvPr/>
          </p:nvCxnSpPr>
          <p:spPr>
            <a:xfrm>
              <a:off x="7155237" y="2427822"/>
              <a:ext cx="0" cy="83285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1142792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16ECC1C-7637-1CAA-9439-19D3AD1387D4}"/>
              </a:ext>
            </a:extLst>
          </p:cNvPr>
          <p:cNvGrpSpPr/>
          <p:nvPr/>
        </p:nvGrpSpPr>
        <p:grpSpPr>
          <a:xfrm>
            <a:off x="1003443" y="6153834"/>
            <a:ext cx="10280431" cy="342080"/>
            <a:chOff x="1003443" y="6153834"/>
            <a:chExt cx="10280431" cy="342080"/>
          </a:xfrm>
        </p:grpSpPr>
        <p:pic>
          <p:nvPicPr>
            <p:cNvPr id="6" name="Picture 5" descr="A black background with grey text&#10;&#10;Description automatically generated">
              <a:extLst>
                <a:ext uri="{FF2B5EF4-FFF2-40B4-BE49-F238E27FC236}">
                  <a16:creationId xmlns:a16="http://schemas.microsoft.com/office/drawing/2014/main" id="{A535B39E-0A27-5F6B-5D5E-D7033225ED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9" name="TextBox 16">
              <a:extLst>
                <a:ext uri="{FF2B5EF4-FFF2-40B4-BE49-F238E27FC236}">
                  <a16:creationId xmlns:a16="http://schemas.microsoft.com/office/drawing/2014/main" id="{18C7450C-CC26-9716-E365-6861BF117758}"/>
                </a:ext>
              </a:extLst>
            </p:cNvPr>
            <p:cNvSpPr txBox="1"/>
            <p:nvPr/>
          </p:nvSpPr>
          <p:spPr>
            <a:xfrm>
              <a:off x="8996068" y="6234304"/>
              <a:ext cx="2287806"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29</a:t>
              </a:fld>
              <a:endParaRPr lang="fr-CA" sz="1100">
                <a:solidFill>
                  <a:srgbClr val="434747"/>
                </a:solidFill>
                <a:latin typeface="Raleway" panose="020B0503030101060003" pitchFamily="34" charset="77"/>
              </a:endParaRPr>
            </a:p>
          </p:txBody>
        </p:sp>
      </p:grpSp>
      <p:sp>
        <p:nvSpPr>
          <p:cNvPr id="11" name="Rectangle 10">
            <a:extLst>
              <a:ext uri="{FF2B5EF4-FFF2-40B4-BE49-F238E27FC236}">
                <a16:creationId xmlns:a16="http://schemas.microsoft.com/office/drawing/2014/main" id="{7B91F9AE-19CC-6C82-06EB-E931479CF32D}"/>
              </a:ext>
            </a:extLst>
          </p:cNvPr>
          <p:cNvSpPr/>
          <p:nvPr/>
        </p:nvSpPr>
        <p:spPr>
          <a:xfrm>
            <a:off x="0" y="0"/>
            <a:ext cx="12192000" cy="6858000"/>
          </a:xfrm>
          <a:prstGeom prst="rect">
            <a:avLst/>
          </a:prstGeom>
          <a:noFill/>
          <a:ln w="381000">
            <a:solidFill>
              <a:srgbClr val="A8D6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4" name="Group 4">
            <a:extLst>
              <a:ext uri="{FF2B5EF4-FFF2-40B4-BE49-F238E27FC236}">
                <a16:creationId xmlns:a16="http://schemas.microsoft.com/office/drawing/2014/main" id="{C1D92588-5FA0-3665-B6F2-98344DE3437C}"/>
              </a:ext>
            </a:extLst>
          </p:cNvPr>
          <p:cNvGrpSpPr/>
          <p:nvPr/>
        </p:nvGrpSpPr>
        <p:grpSpPr>
          <a:xfrm>
            <a:off x="1004510" y="477193"/>
            <a:ext cx="6303307" cy="1325563"/>
            <a:chOff x="1155904" y="816533"/>
            <a:chExt cx="6303307" cy="1325563"/>
          </a:xfrm>
        </p:grpSpPr>
        <p:sp>
          <p:nvSpPr>
            <p:cNvPr id="7" name="Titre 1">
              <a:extLst>
                <a:ext uri="{FF2B5EF4-FFF2-40B4-BE49-F238E27FC236}">
                  <a16:creationId xmlns:a16="http://schemas.microsoft.com/office/drawing/2014/main" id="{425E6F1A-C37C-25CE-52D3-B7D334801DD8}"/>
                </a:ext>
              </a:extLst>
            </p:cNvPr>
            <p:cNvSpPr txBox="1">
              <a:spLocks/>
            </p:cNvSpPr>
            <p:nvPr/>
          </p:nvSpPr>
          <p:spPr>
            <a:xfrm>
              <a:off x="1249148" y="816533"/>
              <a:ext cx="6210063"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b="1">
                  <a:solidFill>
                    <a:srgbClr val="434747"/>
                  </a:solidFill>
                  <a:latin typeface="Raleway" panose="020B0503030101060003" pitchFamily="34" charset="77"/>
                </a:rPr>
                <a:t>Les effets des écrans </a:t>
              </a:r>
            </a:p>
            <a:p>
              <a:pPr algn="l"/>
              <a:r>
                <a:rPr lang="fr-CA" sz="3200" b="1">
                  <a:solidFill>
                    <a:srgbClr val="434747"/>
                  </a:solidFill>
                  <a:latin typeface="Raleway" panose="020B0503030101060003" pitchFamily="34" charset="77"/>
                </a:rPr>
                <a:t>sur la santé </a:t>
              </a:r>
            </a:p>
          </p:txBody>
        </p:sp>
        <p:cxnSp>
          <p:nvCxnSpPr>
            <p:cNvPr id="8" name="Straight Connector 11">
              <a:extLst>
                <a:ext uri="{FF2B5EF4-FFF2-40B4-BE49-F238E27FC236}">
                  <a16:creationId xmlns:a16="http://schemas.microsoft.com/office/drawing/2014/main" id="{0B63A046-7023-03BB-571B-857A456751D1}"/>
                </a:ext>
              </a:extLst>
            </p:cNvPr>
            <p:cNvCxnSpPr>
              <a:cxnSpLocks/>
            </p:cNvCxnSpPr>
            <p:nvPr/>
          </p:nvCxnSpPr>
          <p:spPr>
            <a:xfrm>
              <a:off x="1155904" y="1260088"/>
              <a:ext cx="0" cy="736849"/>
            </a:xfrm>
            <a:prstGeom prst="line">
              <a:avLst/>
            </a:prstGeom>
            <a:ln w="50800">
              <a:solidFill>
                <a:srgbClr val="5EBCC2"/>
              </a:solidFill>
            </a:ln>
          </p:spPr>
          <p:style>
            <a:lnRef idx="1">
              <a:schemeClr val="accent2"/>
            </a:lnRef>
            <a:fillRef idx="0">
              <a:schemeClr val="accent2"/>
            </a:fillRef>
            <a:effectRef idx="0">
              <a:schemeClr val="accent2"/>
            </a:effectRef>
            <a:fontRef idx="minor">
              <a:schemeClr val="tx1"/>
            </a:fontRef>
          </p:style>
        </p:cxnSp>
      </p:grpSp>
      <p:grpSp>
        <p:nvGrpSpPr>
          <p:cNvPr id="13" name="Groupe 12">
            <a:extLst>
              <a:ext uri="{FF2B5EF4-FFF2-40B4-BE49-F238E27FC236}">
                <a16:creationId xmlns:a16="http://schemas.microsoft.com/office/drawing/2014/main" id="{E6A8FE3B-2EE0-3259-66C9-7262DE6366FF}"/>
              </a:ext>
            </a:extLst>
          </p:cNvPr>
          <p:cNvGrpSpPr/>
          <p:nvPr/>
        </p:nvGrpSpPr>
        <p:grpSpPr>
          <a:xfrm>
            <a:off x="1017812" y="2184633"/>
            <a:ext cx="1829084" cy="369726"/>
            <a:chOff x="1017812" y="2184633"/>
            <a:chExt cx="1829084" cy="369726"/>
          </a:xfrm>
        </p:grpSpPr>
        <p:sp>
          <p:nvSpPr>
            <p:cNvPr id="10" name="Freeform 9">
              <a:extLst>
                <a:ext uri="{FF2B5EF4-FFF2-40B4-BE49-F238E27FC236}">
                  <a16:creationId xmlns:a16="http://schemas.microsoft.com/office/drawing/2014/main" id="{0FEAB711-7E68-C9CA-D92C-115104D332C6}"/>
                </a:ext>
              </a:extLst>
            </p:cNvPr>
            <p:cNvSpPr/>
            <p:nvPr/>
          </p:nvSpPr>
          <p:spPr>
            <a:xfrm rot="10800000">
              <a:off x="1017812" y="2184633"/>
              <a:ext cx="1424503" cy="369726"/>
            </a:xfrm>
            <a:custGeom>
              <a:avLst/>
              <a:gdLst>
                <a:gd name="connsiteX0" fmla="*/ 30909 w 2554416"/>
                <a:gd name="connsiteY0" fmla="*/ 71251 h 290945"/>
                <a:gd name="connsiteX1" fmla="*/ 30909 w 2554416"/>
                <a:gd name="connsiteY1" fmla="*/ 71251 h 290945"/>
                <a:gd name="connsiteX2" fmla="*/ 90286 w 2554416"/>
                <a:gd name="connsiteY2" fmla="*/ 29688 h 290945"/>
                <a:gd name="connsiteX3" fmla="*/ 108099 w 2554416"/>
                <a:gd name="connsiteY3" fmla="*/ 23750 h 290945"/>
                <a:gd name="connsiteX4" fmla="*/ 1212504 w 2554416"/>
                <a:gd name="connsiteY4" fmla="*/ 17813 h 290945"/>
                <a:gd name="connsiteX5" fmla="*/ 2002213 w 2554416"/>
                <a:gd name="connsiteY5" fmla="*/ 11875 h 290945"/>
                <a:gd name="connsiteX6" fmla="*/ 2198156 w 2554416"/>
                <a:gd name="connsiteY6" fmla="*/ 0 h 290945"/>
                <a:gd name="connsiteX7" fmla="*/ 2352535 w 2554416"/>
                <a:gd name="connsiteY7" fmla="*/ 5937 h 290945"/>
                <a:gd name="connsiteX8" fmla="*/ 2500977 w 2554416"/>
                <a:gd name="connsiteY8" fmla="*/ 17813 h 290945"/>
                <a:gd name="connsiteX9" fmla="*/ 2530665 w 2554416"/>
                <a:gd name="connsiteY9" fmla="*/ 23750 h 290945"/>
                <a:gd name="connsiteX10" fmla="*/ 2542540 w 2554416"/>
                <a:gd name="connsiteY10" fmla="*/ 35626 h 290945"/>
                <a:gd name="connsiteX11" fmla="*/ 2554416 w 2554416"/>
                <a:gd name="connsiteY11" fmla="*/ 77189 h 290945"/>
                <a:gd name="connsiteX12" fmla="*/ 2542540 w 2554416"/>
                <a:gd name="connsiteY12" fmla="*/ 184067 h 290945"/>
                <a:gd name="connsiteX13" fmla="*/ 2530665 w 2554416"/>
                <a:gd name="connsiteY13" fmla="*/ 219693 h 290945"/>
                <a:gd name="connsiteX14" fmla="*/ 2518790 w 2554416"/>
                <a:gd name="connsiteY14" fmla="*/ 237506 h 290945"/>
                <a:gd name="connsiteX15" fmla="*/ 2495039 w 2554416"/>
                <a:gd name="connsiteY15" fmla="*/ 273132 h 290945"/>
                <a:gd name="connsiteX16" fmla="*/ 2423787 w 2554416"/>
                <a:gd name="connsiteY16" fmla="*/ 285007 h 290945"/>
                <a:gd name="connsiteX17" fmla="*/ 2269408 w 2554416"/>
                <a:gd name="connsiteY17" fmla="*/ 290945 h 290945"/>
                <a:gd name="connsiteX18" fmla="*/ 1622203 w 2554416"/>
                <a:gd name="connsiteY18" fmla="*/ 285007 h 290945"/>
                <a:gd name="connsiteX19" fmla="*/ 1218442 w 2554416"/>
                <a:gd name="connsiteY19" fmla="*/ 290945 h 290945"/>
                <a:gd name="connsiteX20" fmla="*/ 921559 w 2554416"/>
                <a:gd name="connsiteY20" fmla="*/ 285007 h 290945"/>
                <a:gd name="connsiteX21" fmla="*/ 476234 w 2554416"/>
                <a:gd name="connsiteY21" fmla="*/ 273132 h 290945"/>
                <a:gd name="connsiteX22" fmla="*/ 399044 w 2554416"/>
                <a:gd name="connsiteY22" fmla="*/ 279070 h 290945"/>
                <a:gd name="connsiteX23" fmla="*/ 256540 w 2554416"/>
                <a:gd name="connsiteY23" fmla="*/ 273132 h 290945"/>
                <a:gd name="connsiteX24" fmla="*/ 78411 w 2554416"/>
                <a:gd name="connsiteY24" fmla="*/ 261257 h 290945"/>
                <a:gd name="connsiteX25" fmla="*/ 42785 w 2554416"/>
                <a:gd name="connsiteY25" fmla="*/ 255319 h 290945"/>
                <a:gd name="connsiteX26" fmla="*/ 13096 w 2554416"/>
                <a:gd name="connsiteY26" fmla="*/ 231568 h 290945"/>
                <a:gd name="connsiteX27" fmla="*/ 7159 w 2554416"/>
                <a:gd name="connsiteY27" fmla="*/ 130628 h 290945"/>
                <a:gd name="connsiteX28" fmla="*/ 19034 w 2554416"/>
                <a:gd name="connsiteY28" fmla="*/ 89064 h 290945"/>
                <a:gd name="connsiteX29" fmla="*/ 30909 w 2554416"/>
                <a:gd name="connsiteY29" fmla="*/ 71251 h 29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4416" h="290945">
                  <a:moveTo>
                    <a:pt x="30909" y="71251"/>
                  </a:moveTo>
                  <a:lnTo>
                    <a:pt x="30909" y="71251"/>
                  </a:lnTo>
                  <a:cubicBezTo>
                    <a:pt x="50701" y="57397"/>
                    <a:pt x="67366" y="37328"/>
                    <a:pt x="90286" y="29688"/>
                  </a:cubicBezTo>
                  <a:cubicBezTo>
                    <a:pt x="96224" y="27709"/>
                    <a:pt x="101840" y="23816"/>
                    <a:pt x="108099" y="23750"/>
                  </a:cubicBezTo>
                  <a:lnTo>
                    <a:pt x="1212504" y="17813"/>
                  </a:lnTo>
                  <a:lnTo>
                    <a:pt x="2002213" y="11875"/>
                  </a:lnTo>
                  <a:cubicBezTo>
                    <a:pt x="2046513" y="8711"/>
                    <a:pt x="2161149" y="0"/>
                    <a:pt x="2198156" y="0"/>
                  </a:cubicBezTo>
                  <a:cubicBezTo>
                    <a:pt x="2249654" y="0"/>
                    <a:pt x="2301098" y="3428"/>
                    <a:pt x="2352535" y="5937"/>
                  </a:cubicBezTo>
                  <a:cubicBezTo>
                    <a:pt x="2385938" y="7566"/>
                    <a:pt x="2462472" y="12679"/>
                    <a:pt x="2500977" y="17813"/>
                  </a:cubicBezTo>
                  <a:cubicBezTo>
                    <a:pt x="2510980" y="19147"/>
                    <a:pt x="2520769" y="21771"/>
                    <a:pt x="2530665" y="23750"/>
                  </a:cubicBezTo>
                  <a:cubicBezTo>
                    <a:pt x="2534623" y="27709"/>
                    <a:pt x="2539660" y="30826"/>
                    <a:pt x="2542540" y="35626"/>
                  </a:cubicBezTo>
                  <a:cubicBezTo>
                    <a:pt x="2546191" y="41711"/>
                    <a:pt x="2553307" y="72752"/>
                    <a:pt x="2554416" y="77189"/>
                  </a:cubicBezTo>
                  <a:cubicBezTo>
                    <a:pt x="2550593" y="130710"/>
                    <a:pt x="2554424" y="144454"/>
                    <a:pt x="2542540" y="184067"/>
                  </a:cubicBezTo>
                  <a:cubicBezTo>
                    <a:pt x="2538943" y="196057"/>
                    <a:pt x="2537608" y="209278"/>
                    <a:pt x="2530665" y="219693"/>
                  </a:cubicBezTo>
                  <a:cubicBezTo>
                    <a:pt x="2526707" y="225631"/>
                    <a:pt x="2521981" y="231123"/>
                    <a:pt x="2518790" y="237506"/>
                  </a:cubicBezTo>
                  <a:cubicBezTo>
                    <a:pt x="2509994" y="255099"/>
                    <a:pt x="2517550" y="261876"/>
                    <a:pt x="2495039" y="273132"/>
                  </a:cubicBezTo>
                  <a:cubicBezTo>
                    <a:pt x="2488224" y="276540"/>
                    <a:pt x="2424591" y="284958"/>
                    <a:pt x="2423787" y="285007"/>
                  </a:cubicBezTo>
                  <a:cubicBezTo>
                    <a:pt x="2372384" y="288122"/>
                    <a:pt x="2320868" y="288966"/>
                    <a:pt x="2269408" y="290945"/>
                  </a:cubicBezTo>
                  <a:lnTo>
                    <a:pt x="1622203" y="285007"/>
                  </a:lnTo>
                  <a:cubicBezTo>
                    <a:pt x="1487601" y="285007"/>
                    <a:pt x="1353044" y="290945"/>
                    <a:pt x="1218442" y="290945"/>
                  </a:cubicBezTo>
                  <a:cubicBezTo>
                    <a:pt x="1119461" y="290945"/>
                    <a:pt x="1020512" y="287335"/>
                    <a:pt x="921559" y="285007"/>
                  </a:cubicBezTo>
                  <a:lnTo>
                    <a:pt x="476234" y="273132"/>
                  </a:lnTo>
                  <a:cubicBezTo>
                    <a:pt x="450504" y="275111"/>
                    <a:pt x="424850" y="279070"/>
                    <a:pt x="399044" y="279070"/>
                  </a:cubicBezTo>
                  <a:cubicBezTo>
                    <a:pt x="351501" y="279070"/>
                    <a:pt x="304023" y="275506"/>
                    <a:pt x="256540" y="273132"/>
                  </a:cubicBezTo>
                  <a:cubicBezTo>
                    <a:pt x="205445" y="270577"/>
                    <a:pt x="130471" y="264975"/>
                    <a:pt x="78411" y="261257"/>
                  </a:cubicBezTo>
                  <a:cubicBezTo>
                    <a:pt x="66536" y="259278"/>
                    <a:pt x="54206" y="259126"/>
                    <a:pt x="42785" y="255319"/>
                  </a:cubicBezTo>
                  <a:cubicBezTo>
                    <a:pt x="31549" y="251574"/>
                    <a:pt x="21204" y="239676"/>
                    <a:pt x="13096" y="231568"/>
                  </a:cubicBezTo>
                  <a:cubicBezTo>
                    <a:pt x="-4343" y="179251"/>
                    <a:pt x="-2269" y="201339"/>
                    <a:pt x="7159" y="130628"/>
                  </a:cubicBezTo>
                  <a:cubicBezTo>
                    <a:pt x="7851" y="125436"/>
                    <a:pt x="15702" y="95728"/>
                    <a:pt x="19034" y="89064"/>
                  </a:cubicBezTo>
                  <a:cubicBezTo>
                    <a:pt x="20286" y="86561"/>
                    <a:pt x="28930" y="74220"/>
                    <a:pt x="30909" y="71251"/>
                  </a:cubicBezTo>
                  <a:close/>
                </a:path>
              </a:pathLst>
            </a:custGeom>
            <a:solidFill>
              <a:srgbClr val="5EBCC2">
                <a:alpha val="3692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ZoneTexte 14">
              <a:extLst>
                <a:ext uri="{FF2B5EF4-FFF2-40B4-BE49-F238E27FC236}">
                  <a16:creationId xmlns:a16="http://schemas.microsoft.com/office/drawing/2014/main" id="{06C7B6DD-6A35-4F28-D544-AF27CE9E6F9E}"/>
                </a:ext>
              </a:extLst>
            </p:cNvPr>
            <p:cNvSpPr txBox="1"/>
            <p:nvPr/>
          </p:nvSpPr>
          <p:spPr>
            <a:xfrm>
              <a:off x="1097754" y="2184743"/>
              <a:ext cx="1749142" cy="359137"/>
            </a:xfrm>
            <a:prstGeom prst="rect">
              <a:avLst/>
            </a:prstGeom>
            <a:noFill/>
          </p:spPr>
          <p:txBody>
            <a:bodyPr wrap="square" rtlCol="0">
              <a:spAutoFit/>
            </a:bodyPr>
            <a:lstStyle/>
            <a:p>
              <a:pPr marR="0" lvl="0" algn="l" defTabSz="914400" rtl="0" eaLnBrk="1" fontAlgn="auto" latinLnBrk="0" hangingPunct="1">
                <a:lnSpc>
                  <a:spcPts val="2220"/>
                </a:lnSpc>
                <a:spcBef>
                  <a:spcPts val="0"/>
                </a:spcBef>
                <a:spcAft>
                  <a:spcPts val="1800"/>
                </a:spcAft>
                <a:buClrTx/>
                <a:buSzTx/>
                <a:tabLst/>
                <a:defRPr/>
              </a:pPr>
              <a:r>
                <a:rPr lang="fr-CA" b="1" dirty="0">
                  <a:solidFill>
                    <a:prstClr val="black"/>
                  </a:solidFill>
                  <a:latin typeface="Raleway" panose="020B0503030101060003" pitchFamily="34" charset="77"/>
                </a:rPr>
                <a:t>La vision</a:t>
              </a:r>
            </a:p>
          </p:txBody>
        </p:sp>
      </p:grpSp>
      <p:sp>
        <p:nvSpPr>
          <p:cNvPr id="16" name="ZoneTexte 15">
            <a:extLst>
              <a:ext uri="{FF2B5EF4-FFF2-40B4-BE49-F238E27FC236}">
                <a16:creationId xmlns:a16="http://schemas.microsoft.com/office/drawing/2014/main" id="{5569625C-7692-4E6B-FCD4-4D1429FAF5B4}"/>
              </a:ext>
            </a:extLst>
          </p:cNvPr>
          <p:cNvSpPr txBox="1"/>
          <p:nvPr/>
        </p:nvSpPr>
        <p:spPr>
          <a:xfrm>
            <a:off x="947784" y="2778916"/>
            <a:ext cx="3266551" cy="2391745"/>
          </a:xfrm>
          <a:prstGeom prst="rect">
            <a:avLst/>
          </a:prstGeom>
          <a:noFill/>
        </p:spPr>
        <p:txBody>
          <a:bodyPr wrap="square" rtlCol="0">
            <a:spAutoFit/>
          </a:bodyPr>
          <a:lstStyle/>
          <a:p>
            <a:pPr>
              <a:lnSpc>
                <a:spcPts val="2390"/>
              </a:lnSpc>
              <a:spcBef>
                <a:spcPts val="300"/>
              </a:spcBef>
              <a:spcAft>
                <a:spcPts val="300"/>
              </a:spcAft>
              <a:buClr>
                <a:srgbClr val="5EBCC2"/>
              </a:buClr>
            </a:pPr>
            <a:r>
              <a:rPr lang="fr-CA" dirty="0">
                <a:latin typeface="Raleway" pitchFamily="2" charset="0"/>
              </a:rPr>
              <a:t>Les tout-petits sont particulièrement vulnérables sur le plan de la vision, en raison de leur système oculaire qui est en plein développement. </a:t>
            </a:r>
          </a:p>
          <a:p>
            <a:pPr marL="177750" indent="-177750">
              <a:lnSpc>
                <a:spcPts val="2360"/>
              </a:lnSpc>
              <a:spcBef>
                <a:spcPts val="400"/>
              </a:spcBef>
              <a:spcAft>
                <a:spcPts val="400"/>
              </a:spcAft>
              <a:buClr>
                <a:srgbClr val="5EBCC2"/>
              </a:buClr>
              <a:buFont typeface="Arial" panose="020B0604020202020204" pitchFamily="34" charset="0"/>
              <a:buChar char="•"/>
            </a:pPr>
            <a:endParaRPr lang="fr-CA" dirty="0">
              <a:latin typeface="Raleway" panose="020B0003030101060003" pitchFamily="34" charset="0"/>
            </a:endParaRPr>
          </a:p>
        </p:txBody>
      </p:sp>
      <p:grpSp>
        <p:nvGrpSpPr>
          <p:cNvPr id="12" name="Groupe 11">
            <a:extLst>
              <a:ext uri="{FF2B5EF4-FFF2-40B4-BE49-F238E27FC236}">
                <a16:creationId xmlns:a16="http://schemas.microsoft.com/office/drawing/2014/main" id="{4D695899-C4EC-B875-3933-A690459FB070}"/>
              </a:ext>
            </a:extLst>
          </p:cNvPr>
          <p:cNvGrpSpPr/>
          <p:nvPr/>
        </p:nvGrpSpPr>
        <p:grpSpPr>
          <a:xfrm>
            <a:off x="4472411" y="1587856"/>
            <a:ext cx="7195000" cy="4646448"/>
            <a:chOff x="4472411" y="1587856"/>
            <a:chExt cx="7195000" cy="4646448"/>
          </a:xfrm>
        </p:grpSpPr>
        <p:grpSp>
          <p:nvGrpSpPr>
            <p:cNvPr id="5" name="Groupe 4">
              <a:extLst>
                <a:ext uri="{FF2B5EF4-FFF2-40B4-BE49-F238E27FC236}">
                  <a16:creationId xmlns:a16="http://schemas.microsoft.com/office/drawing/2014/main" id="{FDA2F6F6-8F13-D182-DBCD-295E30047DE6}"/>
                </a:ext>
              </a:extLst>
            </p:cNvPr>
            <p:cNvGrpSpPr/>
            <p:nvPr/>
          </p:nvGrpSpPr>
          <p:grpSpPr>
            <a:xfrm>
              <a:off x="4472411" y="2030169"/>
              <a:ext cx="6716146" cy="4204135"/>
              <a:chOff x="4472411" y="2030169"/>
              <a:chExt cx="6716146" cy="4204135"/>
            </a:xfrm>
          </p:grpSpPr>
          <p:sp>
            <p:nvSpPr>
              <p:cNvPr id="14" name="Freeform 12">
                <a:extLst>
                  <a:ext uri="{FF2B5EF4-FFF2-40B4-BE49-F238E27FC236}">
                    <a16:creationId xmlns:a16="http://schemas.microsoft.com/office/drawing/2014/main" id="{F784BFB6-83DF-4854-78D3-3A7858177569}"/>
                  </a:ext>
                </a:extLst>
              </p:cNvPr>
              <p:cNvSpPr/>
              <p:nvPr/>
            </p:nvSpPr>
            <p:spPr>
              <a:xfrm>
                <a:off x="4472411" y="2030169"/>
                <a:ext cx="6716146" cy="4204135"/>
              </a:xfrm>
              <a:custGeom>
                <a:avLst/>
                <a:gdLst>
                  <a:gd name="connsiteX0" fmla="*/ 16933 w 5040488"/>
                  <a:gd name="connsiteY0" fmla="*/ 11289 h 2523067"/>
                  <a:gd name="connsiteX1" fmla="*/ 16933 w 5040488"/>
                  <a:gd name="connsiteY1" fmla="*/ 11289 h 2523067"/>
                  <a:gd name="connsiteX2" fmla="*/ 67733 w 5040488"/>
                  <a:gd name="connsiteY2" fmla="*/ 5645 h 2523067"/>
                  <a:gd name="connsiteX3" fmla="*/ 84666 w 5040488"/>
                  <a:gd name="connsiteY3" fmla="*/ 0 h 2523067"/>
                  <a:gd name="connsiteX4" fmla="*/ 197555 w 5040488"/>
                  <a:gd name="connsiteY4" fmla="*/ 5645 h 2523067"/>
                  <a:gd name="connsiteX5" fmla="*/ 705555 w 5040488"/>
                  <a:gd name="connsiteY5" fmla="*/ 28222 h 2523067"/>
                  <a:gd name="connsiteX6" fmla="*/ 1930400 w 5040488"/>
                  <a:gd name="connsiteY6" fmla="*/ 16934 h 2523067"/>
                  <a:gd name="connsiteX7" fmla="*/ 3883377 w 5040488"/>
                  <a:gd name="connsiteY7" fmla="*/ 0 h 2523067"/>
                  <a:gd name="connsiteX8" fmla="*/ 4622800 w 5040488"/>
                  <a:gd name="connsiteY8" fmla="*/ 0 h 2523067"/>
                  <a:gd name="connsiteX9" fmla="*/ 4848577 w 5040488"/>
                  <a:gd name="connsiteY9" fmla="*/ 11289 h 2523067"/>
                  <a:gd name="connsiteX10" fmla="*/ 4882444 w 5040488"/>
                  <a:gd name="connsiteY10" fmla="*/ 16934 h 2523067"/>
                  <a:gd name="connsiteX11" fmla="*/ 4921955 w 5040488"/>
                  <a:gd name="connsiteY11" fmla="*/ 22578 h 2523067"/>
                  <a:gd name="connsiteX12" fmla="*/ 5000977 w 5040488"/>
                  <a:gd name="connsiteY12" fmla="*/ 33867 h 2523067"/>
                  <a:gd name="connsiteX13" fmla="*/ 5029200 w 5040488"/>
                  <a:gd name="connsiteY13" fmla="*/ 620889 h 2523067"/>
                  <a:gd name="connsiteX14" fmla="*/ 5040488 w 5040488"/>
                  <a:gd name="connsiteY14" fmla="*/ 1574800 h 2523067"/>
                  <a:gd name="connsiteX15" fmla="*/ 5029200 w 5040488"/>
                  <a:gd name="connsiteY15" fmla="*/ 1964267 h 2523067"/>
                  <a:gd name="connsiteX16" fmla="*/ 4995333 w 5040488"/>
                  <a:gd name="connsiteY16" fmla="*/ 2455334 h 2523067"/>
                  <a:gd name="connsiteX17" fmla="*/ 3285066 w 5040488"/>
                  <a:gd name="connsiteY17" fmla="*/ 2506134 h 2523067"/>
                  <a:gd name="connsiteX18" fmla="*/ 1969911 w 5040488"/>
                  <a:gd name="connsiteY18" fmla="*/ 2523067 h 2523067"/>
                  <a:gd name="connsiteX19" fmla="*/ 581377 w 5040488"/>
                  <a:gd name="connsiteY19" fmla="*/ 2511778 h 2523067"/>
                  <a:gd name="connsiteX20" fmla="*/ 22577 w 5040488"/>
                  <a:gd name="connsiteY20" fmla="*/ 2517422 h 2523067"/>
                  <a:gd name="connsiteX21" fmla="*/ 0 w 5040488"/>
                  <a:gd name="connsiteY21" fmla="*/ 1168400 h 2523067"/>
                  <a:gd name="connsiteX22" fmla="*/ 11288 w 5040488"/>
                  <a:gd name="connsiteY22" fmla="*/ 276578 h 2523067"/>
                  <a:gd name="connsiteX23" fmla="*/ 16933 w 5040488"/>
                  <a:gd name="connsiteY23" fmla="*/ 11289 h 252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40488" h="2523067">
                    <a:moveTo>
                      <a:pt x="16933" y="11289"/>
                    </a:moveTo>
                    <a:lnTo>
                      <a:pt x="16933" y="11289"/>
                    </a:lnTo>
                    <a:cubicBezTo>
                      <a:pt x="33866" y="9408"/>
                      <a:pt x="50927" y="8446"/>
                      <a:pt x="67733" y="5645"/>
                    </a:cubicBezTo>
                    <a:cubicBezTo>
                      <a:pt x="73602" y="4667"/>
                      <a:pt x="78716" y="0"/>
                      <a:pt x="84666" y="0"/>
                    </a:cubicBezTo>
                    <a:cubicBezTo>
                      <a:pt x="122343" y="0"/>
                      <a:pt x="197555" y="5645"/>
                      <a:pt x="197555" y="5645"/>
                    </a:cubicBezTo>
                    <a:lnTo>
                      <a:pt x="705555" y="28222"/>
                    </a:lnTo>
                    <a:lnTo>
                      <a:pt x="1930400" y="16934"/>
                    </a:lnTo>
                    <a:lnTo>
                      <a:pt x="3883377" y="0"/>
                    </a:lnTo>
                    <a:lnTo>
                      <a:pt x="4622800" y="0"/>
                    </a:lnTo>
                    <a:cubicBezTo>
                      <a:pt x="4732838" y="3550"/>
                      <a:pt x="4763709" y="-27"/>
                      <a:pt x="4848577" y="11289"/>
                    </a:cubicBezTo>
                    <a:cubicBezTo>
                      <a:pt x="4859921" y="12802"/>
                      <a:pt x="4871132" y="15194"/>
                      <a:pt x="4882444" y="16934"/>
                    </a:cubicBezTo>
                    <a:cubicBezTo>
                      <a:pt x="4895593" y="18957"/>
                      <a:pt x="4908814" y="20503"/>
                      <a:pt x="4921955" y="22578"/>
                    </a:cubicBezTo>
                    <a:cubicBezTo>
                      <a:pt x="4997371" y="34486"/>
                      <a:pt x="4966146" y="33867"/>
                      <a:pt x="5000977" y="33867"/>
                    </a:cubicBezTo>
                    <a:lnTo>
                      <a:pt x="5029200" y="620889"/>
                    </a:lnTo>
                    <a:lnTo>
                      <a:pt x="5040488" y="1574800"/>
                    </a:lnTo>
                    <a:lnTo>
                      <a:pt x="5029200" y="1964267"/>
                    </a:lnTo>
                    <a:lnTo>
                      <a:pt x="4995333" y="2455334"/>
                    </a:lnTo>
                    <a:lnTo>
                      <a:pt x="3285066" y="2506134"/>
                    </a:lnTo>
                    <a:lnTo>
                      <a:pt x="1969911" y="2523067"/>
                    </a:lnTo>
                    <a:lnTo>
                      <a:pt x="581377" y="2511778"/>
                    </a:lnTo>
                    <a:lnTo>
                      <a:pt x="22577" y="2517422"/>
                    </a:lnTo>
                    <a:lnTo>
                      <a:pt x="0" y="1168400"/>
                    </a:lnTo>
                    <a:lnTo>
                      <a:pt x="11288" y="276578"/>
                    </a:lnTo>
                    <a:lnTo>
                      <a:pt x="16933" y="11289"/>
                    </a:lnTo>
                    <a:close/>
                  </a:path>
                </a:pathLst>
              </a:custGeom>
              <a:noFill/>
              <a:ln>
                <a:solidFill>
                  <a:srgbClr val="5EBC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5" name="ZoneTexte 24">
                <a:extLst>
                  <a:ext uri="{FF2B5EF4-FFF2-40B4-BE49-F238E27FC236}">
                    <a16:creationId xmlns:a16="http://schemas.microsoft.com/office/drawing/2014/main" id="{BF900B38-F8FE-CE37-B17C-7F8B38AB57FF}"/>
                  </a:ext>
                </a:extLst>
              </p:cNvPr>
              <p:cNvSpPr txBox="1"/>
              <p:nvPr/>
            </p:nvSpPr>
            <p:spPr>
              <a:xfrm>
                <a:off x="4708861" y="2244365"/>
                <a:ext cx="6221623" cy="3806042"/>
              </a:xfrm>
              <a:prstGeom prst="rect">
                <a:avLst/>
              </a:prstGeom>
              <a:noFill/>
            </p:spPr>
            <p:txBody>
              <a:bodyPr wrap="square" rtlCol="0">
                <a:spAutoFit/>
              </a:bodyPr>
              <a:lstStyle/>
              <a:p>
                <a:pPr>
                  <a:lnSpc>
                    <a:spcPts val="2360"/>
                  </a:lnSpc>
                  <a:spcBef>
                    <a:spcPts val="400"/>
                  </a:spcBef>
                  <a:spcAft>
                    <a:spcPts val="400"/>
                  </a:spcAft>
                  <a:buClr>
                    <a:srgbClr val="5EBCC2"/>
                  </a:buClr>
                </a:pPr>
                <a:r>
                  <a:rPr lang="fr-CA" sz="1500" dirty="0">
                    <a:latin typeface="Raleway" panose="020B0003030101060003" pitchFamily="34" charset="0"/>
                  </a:rPr>
                  <a:t>Les études démontrent que les changements dans le mode de vie, notamment une grande utilisation des écrans, contribuerait à la myopie chez les enfants. Les facteurs qui auraient des répercussions négatives sur la vision sont :</a:t>
                </a:r>
              </a:p>
              <a:p>
                <a:pPr marL="457200" lvl="2" indent="-177750">
                  <a:lnSpc>
                    <a:spcPts val="2360"/>
                  </a:lnSpc>
                  <a:buClr>
                    <a:srgbClr val="5EBCC2"/>
                  </a:buClr>
                  <a:buFont typeface="Arial" panose="020B0604020202020204" pitchFamily="34" charset="0"/>
                  <a:buChar char="•"/>
                </a:pPr>
                <a:r>
                  <a:rPr lang="fr-CA" sz="1500" dirty="0">
                    <a:latin typeface="Raleway" panose="020B0003030101060003" pitchFamily="34" charset="0"/>
                  </a:rPr>
                  <a:t>une distance de consultation de l’écran trop rapprochée (&lt; 33 cm)</a:t>
                </a:r>
              </a:p>
              <a:p>
                <a:pPr marL="457200" lvl="2" indent="-177750">
                  <a:lnSpc>
                    <a:spcPts val="2360"/>
                  </a:lnSpc>
                  <a:buClr>
                    <a:srgbClr val="5EBCC2"/>
                  </a:buClr>
                  <a:buFont typeface="Arial" panose="020B0604020202020204" pitchFamily="34" charset="0"/>
                  <a:buChar char="•"/>
                </a:pPr>
                <a:r>
                  <a:rPr lang="fr-CA" sz="1500" dirty="0">
                    <a:latin typeface="Raleway" panose="020B0003030101060003" pitchFamily="34" charset="0"/>
                  </a:rPr>
                  <a:t>un usage des écrans trop intensif, sans pause</a:t>
                </a:r>
              </a:p>
              <a:p>
                <a:pPr marL="457200" lvl="2" indent="-177750">
                  <a:lnSpc>
                    <a:spcPts val="2360"/>
                  </a:lnSpc>
                  <a:buClr>
                    <a:srgbClr val="5EBCC2"/>
                  </a:buClr>
                  <a:buFont typeface="Arial" panose="020B0604020202020204" pitchFamily="34" charset="0"/>
                  <a:buChar char="•"/>
                </a:pPr>
                <a:r>
                  <a:rPr lang="fr-CA" sz="1500" dirty="0">
                    <a:latin typeface="Raleway" panose="020B0003030101060003" pitchFamily="34" charset="0"/>
                  </a:rPr>
                  <a:t>un éclairage ambiant inadéquat (ex. : sombre, lumière Dell froide.) </a:t>
                </a:r>
              </a:p>
              <a:p>
                <a:pPr marL="457200" lvl="2" indent="-177750">
                  <a:lnSpc>
                    <a:spcPts val="2360"/>
                  </a:lnSpc>
                  <a:buClr>
                    <a:srgbClr val="5EBCC2"/>
                  </a:buClr>
                  <a:buFont typeface="Arial" panose="020B0604020202020204" pitchFamily="34" charset="0"/>
                  <a:buChar char="•"/>
                </a:pPr>
                <a:r>
                  <a:rPr lang="fr-CA" sz="1500" dirty="0">
                    <a:latin typeface="Raleway" panose="020B0003030101060003" pitchFamily="34" charset="0"/>
                  </a:rPr>
                  <a:t>un temps d’écran qui dépasse les recommandations et qui peut réduire l’activité physique extérieure et l’exposition à la lumière extérieure, qui a un effet protecteur contre la myopie.</a:t>
                </a:r>
                <a:endParaRPr lang="fr-CA" sz="1600" dirty="0">
                  <a:latin typeface="Raleway" panose="020B0003030101060003" pitchFamily="34" charset="0"/>
                </a:endParaRPr>
              </a:p>
            </p:txBody>
          </p:sp>
        </p:grpSp>
        <p:grpSp>
          <p:nvGrpSpPr>
            <p:cNvPr id="2" name="Groupe 1">
              <a:extLst>
                <a:ext uri="{FF2B5EF4-FFF2-40B4-BE49-F238E27FC236}">
                  <a16:creationId xmlns:a16="http://schemas.microsoft.com/office/drawing/2014/main" id="{E3E06A4B-0EC5-AF01-D5A6-58F94A289078}"/>
                </a:ext>
              </a:extLst>
            </p:cNvPr>
            <p:cNvGrpSpPr/>
            <p:nvPr/>
          </p:nvGrpSpPr>
          <p:grpSpPr>
            <a:xfrm>
              <a:off x="10666456" y="1587856"/>
              <a:ext cx="1000955" cy="945223"/>
              <a:chOff x="10666456" y="1587856"/>
              <a:chExt cx="1000955" cy="945223"/>
            </a:xfrm>
          </p:grpSpPr>
          <p:pic>
            <p:nvPicPr>
              <p:cNvPr id="26" name="Picture 61">
                <a:extLst>
                  <a:ext uri="{FF2B5EF4-FFF2-40B4-BE49-F238E27FC236}">
                    <a16:creationId xmlns:a16="http://schemas.microsoft.com/office/drawing/2014/main" id="{FF764138-5E68-0697-5E71-C9D74FFA866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666456" y="1587856"/>
                <a:ext cx="1000955" cy="945223"/>
              </a:xfrm>
              <a:prstGeom prst="rect">
                <a:avLst/>
              </a:prstGeom>
            </p:spPr>
          </p:pic>
          <p:pic>
            <p:nvPicPr>
              <p:cNvPr id="28" name="Image 27">
                <a:extLst>
                  <a:ext uri="{FF2B5EF4-FFF2-40B4-BE49-F238E27FC236}">
                    <a16:creationId xmlns:a16="http://schemas.microsoft.com/office/drawing/2014/main" id="{25C58CEE-4331-1FFD-0551-5B27B934B6D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785880" y="1882863"/>
                <a:ext cx="762106" cy="421992"/>
              </a:xfrm>
              <a:prstGeom prst="rect">
                <a:avLst/>
              </a:prstGeom>
            </p:spPr>
          </p:pic>
        </p:grpSp>
      </p:grpSp>
      <p:pic>
        <p:nvPicPr>
          <p:cNvPr id="29" name="Picture 112" descr="A yellow and black object with black background&#10;&#10;Description automatically generated">
            <a:extLst>
              <a:ext uri="{FF2B5EF4-FFF2-40B4-BE49-F238E27FC236}">
                <a16:creationId xmlns:a16="http://schemas.microsoft.com/office/drawing/2014/main" id="{2C9D2C19-E2C5-0917-5314-597009B77E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88115" y="10067"/>
            <a:ext cx="1117600" cy="1003300"/>
          </a:xfrm>
          <a:prstGeom prst="rect">
            <a:avLst/>
          </a:prstGeom>
        </p:spPr>
      </p:pic>
      <p:pic>
        <p:nvPicPr>
          <p:cNvPr id="30" name="Picture 114" descr="A group of colorful drops&#10;&#10;Description automatically generated">
            <a:extLst>
              <a:ext uri="{FF2B5EF4-FFF2-40B4-BE49-F238E27FC236}">
                <a16:creationId xmlns:a16="http://schemas.microsoft.com/office/drawing/2014/main" id="{69582A5F-2852-CD53-16DC-E567630310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22946">
            <a:off x="9316957" y="78360"/>
            <a:ext cx="1231900" cy="762000"/>
          </a:xfrm>
          <a:prstGeom prst="rect">
            <a:avLst/>
          </a:prstGeom>
        </p:spPr>
      </p:pic>
      <p:pic>
        <p:nvPicPr>
          <p:cNvPr id="31" name="Picture 118" descr="A group of grey arches on a black background&#10;&#10;Description automatically generated">
            <a:extLst>
              <a:ext uri="{FF2B5EF4-FFF2-40B4-BE49-F238E27FC236}">
                <a16:creationId xmlns:a16="http://schemas.microsoft.com/office/drawing/2014/main" id="{1CE5A4B8-71D6-A6D7-D13E-23F55FBFB4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60099" y="0"/>
            <a:ext cx="635000" cy="609600"/>
          </a:xfrm>
          <a:prstGeom prst="rect">
            <a:avLst/>
          </a:prstGeom>
        </p:spPr>
      </p:pic>
      <p:pic>
        <p:nvPicPr>
          <p:cNvPr id="32" name="Picture 120" descr="A blue flower with black background&#10;&#10;Description automatically generated">
            <a:extLst>
              <a:ext uri="{FF2B5EF4-FFF2-40B4-BE49-F238E27FC236}">
                <a16:creationId xmlns:a16="http://schemas.microsoft.com/office/drawing/2014/main" id="{65FAA6F1-9BCC-8AE8-676C-8A1F332660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30704" y="793891"/>
            <a:ext cx="584200" cy="584200"/>
          </a:xfrm>
          <a:prstGeom prst="rect">
            <a:avLst/>
          </a:prstGeom>
        </p:spPr>
      </p:pic>
    </p:spTree>
    <p:extLst>
      <p:ext uri="{BB962C8B-B14F-4D97-AF65-F5344CB8AC3E}">
        <p14:creationId xmlns:p14="http://schemas.microsoft.com/office/powerpoint/2010/main" val="3133004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5A62FDE-481E-3DFA-D3EB-D5DE3680D7D5}"/>
              </a:ext>
            </a:extLst>
          </p:cNvPr>
          <p:cNvSpPr>
            <a:spLocks noGrp="1" noRot="1" noMove="1" noResize="1" noEditPoints="1" noAdjustHandles="1" noChangeArrowheads="1" noChangeShapeType="1"/>
          </p:cNvSpPr>
          <p:nvPr/>
        </p:nvSpPr>
        <p:spPr>
          <a:xfrm>
            <a:off x="0" y="0"/>
            <a:ext cx="12192000" cy="6858000"/>
          </a:xfrm>
          <a:prstGeom prst="rect">
            <a:avLst/>
          </a:prstGeom>
          <a:solidFill>
            <a:srgbClr val="D7D2C8">
              <a:alpha val="30000"/>
            </a:srgbClr>
          </a:solidFill>
          <a:ln w="381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solidFill>
                <a:srgbClr val="FDF2D7"/>
              </a:solidFill>
            </a:endParaRPr>
          </a:p>
        </p:txBody>
      </p:sp>
      <p:sp>
        <p:nvSpPr>
          <p:cNvPr id="2" name="Titre 1">
            <a:extLst>
              <a:ext uri="{FF2B5EF4-FFF2-40B4-BE49-F238E27FC236}">
                <a16:creationId xmlns:a16="http://schemas.microsoft.com/office/drawing/2014/main" id="{971490F3-0097-DBC6-FDA6-6F137B87EBAC}"/>
              </a:ext>
            </a:extLst>
          </p:cNvPr>
          <p:cNvSpPr>
            <a:spLocks noGrp="1"/>
          </p:cNvSpPr>
          <p:nvPr>
            <p:ph type="title"/>
          </p:nvPr>
        </p:nvSpPr>
        <p:spPr>
          <a:xfrm>
            <a:off x="859466" y="825325"/>
            <a:ext cx="10515600" cy="1325563"/>
          </a:xfrm>
        </p:spPr>
        <p:txBody>
          <a:bodyPr>
            <a:normAutofit/>
          </a:bodyPr>
          <a:lstStyle/>
          <a:p>
            <a:r>
              <a:rPr lang="fr-CA" sz="4600" b="1">
                <a:solidFill>
                  <a:srgbClr val="434747"/>
                </a:solidFill>
                <a:latin typeface="Raleway" panose="020B0503030101060003" pitchFamily="34" charset="77"/>
              </a:rPr>
              <a:t>Les écrans et les tout-petits</a:t>
            </a:r>
          </a:p>
        </p:txBody>
      </p:sp>
      <p:sp>
        <p:nvSpPr>
          <p:cNvPr id="3" name="Espace réservé du contenu 2">
            <a:extLst>
              <a:ext uri="{FF2B5EF4-FFF2-40B4-BE49-F238E27FC236}">
                <a16:creationId xmlns:a16="http://schemas.microsoft.com/office/drawing/2014/main" id="{E65B19AC-E4F4-871A-6222-A5FF9926A685}"/>
              </a:ext>
            </a:extLst>
          </p:cNvPr>
          <p:cNvSpPr>
            <a:spLocks noGrp="1"/>
          </p:cNvSpPr>
          <p:nvPr>
            <p:ph idx="1"/>
          </p:nvPr>
        </p:nvSpPr>
        <p:spPr>
          <a:xfrm>
            <a:off x="663731" y="3658984"/>
            <a:ext cx="1431523" cy="912066"/>
          </a:xfrm>
        </p:spPr>
        <p:txBody>
          <a:bodyPr>
            <a:normAutofit/>
          </a:bodyPr>
          <a:lstStyle/>
          <a:p>
            <a:pPr marL="0" indent="0">
              <a:buNone/>
            </a:pPr>
            <a:r>
              <a:rPr lang="fr-CA" sz="1200" b="1" u="none" strike="noStrike" baseline="0">
                <a:latin typeface="Raleway" panose="020B0003030101060003" pitchFamily="34" charset="0"/>
              </a:rPr>
              <a:t>Les tout-petits </a:t>
            </a:r>
            <a:br>
              <a:rPr lang="fr-CA" sz="1200" b="1" u="none" strike="noStrike" baseline="0">
                <a:latin typeface="Raleway" panose="020B0003030101060003" pitchFamily="34" charset="0"/>
              </a:rPr>
            </a:br>
            <a:r>
              <a:rPr lang="fr-CA" sz="1200" b="1" u="none" strike="noStrike" baseline="0">
                <a:latin typeface="Raleway" panose="020B0003030101060003" pitchFamily="34" charset="0"/>
              </a:rPr>
              <a:t>dans un monde numérique</a:t>
            </a:r>
            <a:endParaRPr lang="fr-CA" sz="1200"/>
          </a:p>
        </p:txBody>
      </p:sp>
      <p:sp>
        <p:nvSpPr>
          <p:cNvPr id="20" name="TextBox 19">
            <a:extLst>
              <a:ext uri="{FF2B5EF4-FFF2-40B4-BE49-F238E27FC236}">
                <a16:creationId xmlns:a16="http://schemas.microsoft.com/office/drawing/2014/main" id="{854CF2F3-4CA1-5BE6-F701-79EB30A7F278}"/>
              </a:ext>
            </a:extLst>
          </p:cNvPr>
          <p:cNvSpPr txBox="1"/>
          <p:nvPr/>
        </p:nvSpPr>
        <p:spPr>
          <a:xfrm>
            <a:off x="3727048" y="-532435"/>
            <a:ext cx="184731" cy="369332"/>
          </a:xfrm>
          <a:prstGeom prst="rect">
            <a:avLst/>
          </a:prstGeom>
          <a:noFill/>
        </p:spPr>
        <p:txBody>
          <a:bodyPr wrap="none" rtlCol="0">
            <a:spAutoFit/>
          </a:bodyPr>
          <a:lstStyle/>
          <a:p>
            <a:endParaRPr lang="fr-CA"/>
          </a:p>
        </p:txBody>
      </p:sp>
      <p:sp>
        <p:nvSpPr>
          <p:cNvPr id="21" name="TextBox 20">
            <a:extLst>
              <a:ext uri="{FF2B5EF4-FFF2-40B4-BE49-F238E27FC236}">
                <a16:creationId xmlns:a16="http://schemas.microsoft.com/office/drawing/2014/main" id="{A1DBACD5-DC0B-59D2-E9CB-5F2BA8BD189B}"/>
              </a:ext>
            </a:extLst>
          </p:cNvPr>
          <p:cNvSpPr txBox="1"/>
          <p:nvPr/>
        </p:nvSpPr>
        <p:spPr>
          <a:xfrm>
            <a:off x="3078866" y="-729205"/>
            <a:ext cx="184731" cy="369332"/>
          </a:xfrm>
          <a:prstGeom prst="rect">
            <a:avLst/>
          </a:prstGeom>
          <a:noFill/>
        </p:spPr>
        <p:txBody>
          <a:bodyPr wrap="none" rtlCol="0">
            <a:spAutoFit/>
          </a:bodyPr>
          <a:lstStyle/>
          <a:p>
            <a:endParaRPr lang="fr-CA"/>
          </a:p>
        </p:txBody>
      </p:sp>
      <p:pic>
        <p:nvPicPr>
          <p:cNvPr id="11" name="Picture 10" descr="A child holding a phone&#10;&#10;Description automatically generated">
            <a:extLst>
              <a:ext uri="{FF2B5EF4-FFF2-40B4-BE49-F238E27FC236}">
                <a16:creationId xmlns:a16="http://schemas.microsoft.com/office/drawing/2014/main" id="{34FF7E0F-630D-89C2-F538-9E78F79961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400" y="2148685"/>
            <a:ext cx="1431523" cy="1464558"/>
          </a:xfrm>
          <a:prstGeom prst="rect">
            <a:avLst/>
          </a:prstGeom>
        </p:spPr>
      </p:pic>
      <p:sp>
        <p:nvSpPr>
          <p:cNvPr id="37" name="TextBox 36">
            <a:extLst>
              <a:ext uri="{FF2B5EF4-FFF2-40B4-BE49-F238E27FC236}">
                <a16:creationId xmlns:a16="http://schemas.microsoft.com/office/drawing/2014/main" id="{38FBAF88-3F63-60C3-223F-0985F512C2B2}"/>
              </a:ext>
            </a:extLst>
          </p:cNvPr>
          <p:cNvSpPr txBox="1"/>
          <p:nvPr/>
        </p:nvSpPr>
        <p:spPr>
          <a:xfrm>
            <a:off x="624121" y="2964611"/>
            <a:ext cx="574158" cy="861774"/>
          </a:xfrm>
          <a:prstGeom prst="rect">
            <a:avLst/>
          </a:prstGeom>
          <a:noFill/>
        </p:spPr>
        <p:txBody>
          <a:bodyPr wrap="square" rtlCol="0">
            <a:spAutoFit/>
          </a:bodyPr>
          <a:lstStyle/>
          <a:p>
            <a:r>
              <a:rPr lang="fr-CA" sz="5000" b="1">
                <a:solidFill>
                  <a:srgbClr val="FFC632"/>
                </a:solidFill>
                <a:latin typeface="Raleway" panose="020B0003030101060003" pitchFamily="34" charset="0"/>
              </a:rPr>
              <a:t>1</a:t>
            </a:r>
          </a:p>
        </p:txBody>
      </p:sp>
      <p:grpSp>
        <p:nvGrpSpPr>
          <p:cNvPr id="16" name="Group 15">
            <a:extLst>
              <a:ext uri="{FF2B5EF4-FFF2-40B4-BE49-F238E27FC236}">
                <a16:creationId xmlns:a16="http://schemas.microsoft.com/office/drawing/2014/main" id="{6262C49D-D360-D304-1561-9E134EBE06A1}"/>
              </a:ext>
            </a:extLst>
          </p:cNvPr>
          <p:cNvGrpSpPr/>
          <p:nvPr/>
        </p:nvGrpSpPr>
        <p:grpSpPr>
          <a:xfrm>
            <a:off x="1838494" y="3603713"/>
            <a:ext cx="1838989" cy="2421847"/>
            <a:chOff x="2005463" y="3695838"/>
            <a:chExt cx="1838989" cy="2421847"/>
          </a:xfrm>
        </p:grpSpPr>
        <p:grpSp>
          <p:nvGrpSpPr>
            <p:cNvPr id="32" name="Group 31">
              <a:extLst>
                <a:ext uri="{FF2B5EF4-FFF2-40B4-BE49-F238E27FC236}">
                  <a16:creationId xmlns:a16="http://schemas.microsoft.com/office/drawing/2014/main" id="{528E6FD4-AE65-9522-23ED-E3A4D532A149}"/>
                </a:ext>
              </a:extLst>
            </p:cNvPr>
            <p:cNvGrpSpPr/>
            <p:nvPr/>
          </p:nvGrpSpPr>
          <p:grpSpPr>
            <a:xfrm>
              <a:off x="2032992" y="3695838"/>
              <a:ext cx="1811460" cy="2421847"/>
              <a:chOff x="2186013" y="3589508"/>
              <a:chExt cx="1811460" cy="2421847"/>
            </a:xfrm>
          </p:grpSpPr>
          <p:sp>
            <p:nvSpPr>
              <p:cNvPr id="4" name="Espace réservé du contenu 2">
                <a:extLst>
                  <a:ext uri="{FF2B5EF4-FFF2-40B4-BE49-F238E27FC236}">
                    <a16:creationId xmlns:a16="http://schemas.microsoft.com/office/drawing/2014/main" id="{2C23A47F-6112-4255-E7C0-967F7725DE7D}"/>
                  </a:ext>
                </a:extLst>
              </p:cNvPr>
              <p:cNvSpPr txBox="1">
                <a:spLocks/>
              </p:cNvSpPr>
              <p:nvPr/>
            </p:nvSpPr>
            <p:spPr>
              <a:xfrm>
                <a:off x="2186013" y="5099289"/>
                <a:ext cx="1811460" cy="9120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A" sz="1200" b="1">
                    <a:latin typeface="Raleway" panose="020B0003030101060003" pitchFamily="34" charset="0"/>
                  </a:rPr>
                  <a:t>Les recommandations sur le temps d’écran </a:t>
                </a:r>
                <a:br>
                  <a:rPr lang="fr-CA" sz="1200" b="1">
                    <a:latin typeface="Raleway" panose="020B0003030101060003" pitchFamily="34" charset="0"/>
                  </a:rPr>
                </a:br>
                <a:r>
                  <a:rPr lang="fr-CA" sz="1200" b="1">
                    <a:latin typeface="Raleway" panose="020B0003030101060003" pitchFamily="34" charset="0"/>
                  </a:rPr>
                  <a:t>des tout-petits</a:t>
                </a:r>
                <a:endParaRPr lang="fr-CA" sz="1200"/>
              </a:p>
            </p:txBody>
          </p:sp>
          <p:pic>
            <p:nvPicPr>
              <p:cNvPr id="13" name="Picture 12" descr="A child playing hopscotch with a ball&#10;&#10;Description automatically generated">
                <a:extLst>
                  <a:ext uri="{FF2B5EF4-FFF2-40B4-BE49-F238E27FC236}">
                    <a16:creationId xmlns:a16="http://schemas.microsoft.com/office/drawing/2014/main" id="{C5EF8DBC-7B21-C626-D502-35A4E8F1AD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7558" y="3589508"/>
                <a:ext cx="1448430" cy="1481856"/>
              </a:xfrm>
              <a:prstGeom prst="rect">
                <a:avLst/>
              </a:prstGeom>
            </p:spPr>
          </p:pic>
        </p:grpSp>
        <p:sp>
          <p:nvSpPr>
            <p:cNvPr id="38" name="TextBox 37">
              <a:extLst>
                <a:ext uri="{FF2B5EF4-FFF2-40B4-BE49-F238E27FC236}">
                  <a16:creationId xmlns:a16="http://schemas.microsoft.com/office/drawing/2014/main" id="{5A72BD2E-69B8-78AF-869D-02B907ED4F2A}"/>
                </a:ext>
              </a:extLst>
            </p:cNvPr>
            <p:cNvSpPr txBox="1"/>
            <p:nvPr/>
          </p:nvSpPr>
          <p:spPr>
            <a:xfrm>
              <a:off x="2005463" y="4488119"/>
              <a:ext cx="574158" cy="861774"/>
            </a:xfrm>
            <a:prstGeom prst="rect">
              <a:avLst/>
            </a:prstGeom>
            <a:noFill/>
          </p:spPr>
          <p:txBody>
            <a:bodyPr wrap="square" rtlCol="0">
              <a:spAutoFit/>
            </a:bodyPr>
            <a:lstStyle/>
            <a:p>
              <a:r>
                <a:rPr lang="fr-CA" sz="5000" b="1">
                  <a:solidFill>
                    <a:srgbClr val="F47932"/>
                  </a:solidFill>
                  <a:latin typeface="Raleway" panose="020B0003030101060003" pitchFamily="34" charset="0"/>
                </a:rPr>
                <a:t>2</a:t>
              </a:r>
            </a:p>
          </p:txBody>
        </p:sp>
      </p:grpSp>
      <p:grpSp>
        <p:nvGrpSpPr>
          <p:cNvPr id="12" name="Group 11">
            <a:extLst>
              <a:ext uri="{FF2B5EF4-FFF2-40B4-BE49-F238E27FC236}">
                <a16:creationId xmlns:a16="http://schemas.microsoft.com/office/drawing/2014/main" id="{29C3912A-86C2-396E-69CF-4C57F021D329}"/>
              </a:ext>
            </a:extLst>
          </p:cNvPr>
          <p:cNvGrpSpPr/>
          <p:nvPr/>
        </p:nvGrpSpPr>
        <p:grpSpPr>
          <a:xfrm>
            <a:off x="3601541" y="2152546"/>
            <a:ext cx="1925009" cy="2398681"/>
            <a:chOff x="4039648" y="2515005"/>
            <a:chExt cx="1925009" cy="2398681"/>
          </a:xfrm>
        </p:grpSpPr>
        <p:grpSp>
          <p:nvGrpSpPr>
            <p:cNvPr id="31" name="Group 30">
              <a:extLst>
                <a:ext uri="{FF2B5EF4-FFF2-40B4-BE49-F238E27FC236}">
                  <a16:creationId xmlns:a16="http://schemas.microsoft.com/office/drawing/2014/main" id="{2E251CB2-59A8-7A12-C043-D85D8840455A}"/>
                </a:ext>
              </a:extLst>
            </p:cNvPr>
            <p:cNvGrpSpPr/>
            <p:nvPr/>
          </p:nvGrpSpPr>
          <p:grpSpPr>
            <a:xfrm>
              <a:off x="4062350" y="2515005"/>
              <a:ext cx="1902307" cy="2398681"/>
              <a:chOff x="4308482" y="2557537"/>
              <a:chExt cx="1902307" cy="2398681"/>
            </a:xfrm>
          </p:grpSpPr>
          <p:sp>
            <p:nvSpPr>
              <p:cNvPr id="5" name="Espace réservé du contenu 2">
                <a:extLst>
                  <a:ext uri="{FF2B5EF4-FFF2-40B4-BE49-F238E27FC236}">
                    <a16:creationId xmlns:a16="http://schemas.microsoft.com/office/drawing/2014/main" id="{A10B76C2-23A9-36F6-6B38-709E4E44AC78}"/>
                  </a:ext>
                </a:extLst>
              </p:cNvPr>
              <p:cNvSpPr txBox="1">
                <a:spLocks/>
              </p:cNvSpPr>
              <p:nvPr/>
            </p:nvSpPr>
            <p:spPr>
              <a:xfrm>
                <a:off x="4308482" y="4044152"/>
                <a:ext cx="1902307" cy="9120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A" sz="1200" b="1">
                    <a:latin typeface="Raleway" panose="020B0003030101060003" pitchFamily="34" charset="0"/>
                  </a:rPr>
                  <a:t>La présence des écrans dans les milieux de vie des tout-petits</a:t>
                </a:r>
                <a:endParaRPr lang="fr-CA" sz="1200"/>
              </a:p>
            </p:txBody>
          </p:sp>
          <p:pic>
            <p:nvPicPr>
              <p:cNvPr id="19" name="Picture 18" descr="A group of children playing with blocks&#10;&#10;Description automatically generated">
                <a:extLst>
                  <a:ext uri="{FF2B5EF4-FFF2-40B4-BE49-F238E27FC236}">
                    <a16:creationId xmlns:a16="http://schemas.microsoft.com/office/drawing/2014/main" id="{9B7249BD-DCBE-ADA3-CFB9-3D4C2AA761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0396" y="2557537"/>
                <a:ext cx="1461731" cy="1461731"/>
              </a:xfrm>
              <a:prstGeom prst="rect">
                <a:avLst/>
              </a:prstGeom>
            </p:spPr>
          </p:pic>
        </p:grpSp>
        <p:sp>
          <p:nvSpPr>
            <p:cNvPr id="39" name="TextBox 38">
              <a:extLst>
                <a:ext uri="{FF2B5EF4-FFF2-40B4-BE49-F238E27FC236}">
                  <a16:creationId xmlns:a16="http://schemas.microsoft.com/office/drawing/2014/main" id="{E0350B62-72E2-A90F-4440-1160A8AFB373}"/>
                </a:ext>
              </a:extLst>
            </p:cNvPr>
            <p:cNvSpPr txBox="1"/>
            <p:nvPr/>
          </p:nvSpPr>
          <p:spPr>
            <a:xfrm>
              <a:off x="4039648" y="3238292"/>
              <a:ext cx="574158" cy="861774"/>
            </a:xfrm>
            <a:prstGeom prst="rect">
              <a:avLst/>
            </a:prstGeom>
            <a:noFill/>
          </p:spPr>
          <p:txBody>
            <a:bodyPr wrap="square" rtlCol="0">
              <a:spAutoFit/>
            </a:bodyPr>
            <a:lstStyle/>
            <a:p>
              <a:r>
                <a:rPr lang="fr-CA" sz="5000" b="1">
                  <a:solidFill>
                    <a:srgbClr val="30AF82"/>
                  </a:solidFill>
                  <a:latin typeface="Raleway" panose="020B0003030101060003" pitchFamily="34" charset="0"/>
                </a:rPr>
                <a:t>3</a:t>
              </a:r>
            </a:p>
          </p:txBody>
        </p:sp>
      </p:grpSp>
      <p:grpSp>
        <p:nvGrpSpPr>
          <p:cNvPr id="14" name="Group 13">
            <a:extLst>
              <a:ext uri="{FF2B5EF4-FFF2-40B4-BE49-F238E27FC236}">
                <a16:creationId xmlns:a16="http://schemas.microsoft.com/office/drawing/2014/main" id="{71DA4E95-A662-0999-4868-AF29C453C772}"/>
              </a:ext>
            </a:extLst>
          </p:cNvPr>
          <p:cNvGrpSpPr/>
          <p:nvPr/>
        </p:nvGrpSpPr>
        <p:grpSpPr>
          <a:xfrm>
            <a:off x="5302626" y="3864635"/>
            <a:ext cx="1912717" cy="2178635"/>
            <a:chOff x="5445748" y="4131682"/>
            <a:chExt cx="1912717" cy="2178635"/>
          </a:xfrm>
        </p:grpSpPr>
        <p:grpSp>
          <p:nvGrpSpPr>
            <p:cNvPr id="34" name="Group 33">
              <a:extLst>
                <a:ext uri="{FF2B5EF4-FFF2-40B4-BE49-F238E27FC236}">
                  <a16:creationId xmlns:a16="http://schemas.microsoft.com/office/drawing/2014/main" id="{F561056E-D532-3A75-5F16-E45734401C17}"/>
                </a:ext>
              </a:extLst>
            </p:cNvPr>
            <p:cNvGrpSpPr/>
            <p:nvPr/>
          </p:nvGrpSpPr>
          <p:grpSpPr>
            <a:xfrm>
              <a:off x="5461804" y="4131682"/>
              <a:ext cx="1896661" cy="2178635"/>
              <a:chOff x="5769777" y="4131682"/>
              <a:chExt cx="1896661" cy="2178635"/>
            </a:xfrm>
          </p:grpSpPr>
          <p:sp>
            <p:nvSpPr>
              <p:cNvPr id="6" name="Espace réservé du contenu 2">
                <a:extLst>
                  <a:ext uri="{FF2B5EF4-FFF2-40B4-BE49-F238E27FC236}">
                    <a16:creationId xmlns:a16="http://schemas.microsoft.com/office/drawing/2014/main" id="{3DEC633C-C544-A970-A58E-A07778EC12EE}"/>
                  </a:ext>
                </a:extLst>
              </p:cNvPr>
              <p:cNvSpPr txBox="1">
                <a:spLocks/>
              </p:cNvSpPr>
              <p:nvPr/>
            </p:nvSpPr>
            <p:spPr>
              <a:xfrm>
                <a:off x="5769777" y="5577418"/>
                <a:ext cx="1896661" cy="7328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A" sz="1200" b="1">
                    <a:latin typeface="Raleway" panose="020B0003030101060003" pitchFamily="34" charset="0"/>
                  </a:rPr>
                  <a:t>Les effets de l’exposition aux écrans sur les tout-petits </a:t>
                </a:r>
              </a:p>
            </p:txBody>
          </p:sp>
          <p:pic>
            <p:nvPicPr>
              <p:cNvPr id="23" name="Picture 22" descr="A child looking at a television&#10;&#10;Description automatically generated">
                <a:extLst>
                  <a:ext uri="{FF2B5EF4-FFF2-40B4-BE49-F238E27FC236}">
                    <a16:creationId xmlns:a16="http://schemas.microsoft.com/office/drawing/2014/main" id="{56A1FCB2-928D-B785-85C5-2A1BD2E952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2444" y="4131682"/>
                <a:ext cx="1387396" cy="1420430"/>
              </a:xfrm>
              <a:prstGeom prst="rect">
                <a:avLst/>
              </a:prstGeom>
            </p:spPr>
          </p:pic>
        </p:grpSp>
        <p:sp>
          <p:nvSpPr>
            <p:cNvPr id="40" name="TextBox 39">
              <a:extLst>
                <a:ext uri="{FF2B5EF4-FFF2-40B4-BE49-F238E27FC236}">
                  <a16:creationId xmlns:a16="http://schemas.microsoft.com/office/drawing/2014/main" id="{51B1523A-0214-BE82-2DC6-7586BAEF478B}"/>
                </a:ext>
              </a:extLst>
            </p:cNvPr>
            <p:cNvSpPr txBox="1"/>
            <p:nvPr/>
          </p:nvSpPr>
          <p:spPr>
            <a:xfrm>
              <a:off x="5445748" y="4803620"/>
              <a:ext cx="574158" cy="861774"/>
            </a:xfrm>
            <a:prstGeom prst="rect">
              <a:avLst/>
            </a:prstGeom>
            <a:noFill/>
          </p:spPr>
          <p:txBody>
            <a:bodyPr wrap="square" rtlCol="0">
              <a:spAutoFit/>
            </a:bodyPr>
            <a:lstStyle/>
            <a:p>
              <a:r>
                <a:rPr lang="fr-CA" sz="5000" b="1">
                  <a:solidFill>
                    <a:srgbClr val="5EBCC2"/>
                  </a:solidFill>
                  <a:latin typeface="Raleway" panose="020B0003030101060003" pitchFamily="34" charset="0"/>
                </a:rPr>
                <a:t>4</a:t>
              </a:r>
            </a:p>
          </p:txBody>
        </p:sp>
      </p:grpSp>
      <p:grpSp>
        <p:nvGrpSpPr>
          <p:cNvPr id="15" name="Group 14">
            <a:extLst>
              <a:ext uri="{FF2B5EF4-FFF2-40B4-BE49-F238E27FC236}">
                <a16:creationId xmlns:a16="http://schemas.microsoft.com/office/drawing/2014/main" id="{7FFB75DF-88C0-88EA-5DFF-17BD6940B384}"/>
              </a:ext>
            </a:extLst>
          </p:cNvPr>
          <p:cNvGrpSpPr/>
          <p:nvPr/>
        </p:nvGrpSpPr>
        <p:grpSpPr>
          <a:xfrm>
            <a:off x="6959939" y="2176400"/>
            <a:ext cx="1864018" cy="2479742"/>
            <a:chOff x="7285938" y="2491153"/>
            <a:chExt cx="1864018" cy="2479742"/>
          </a:xfrm>
        </p:grpSpPr>
        <p:grpSp>
          <p:nvGrpSpPr>
            <p:cNvPr id="33" name="Group 32">
              <a:extLst>
                <a:ext uri="{FF2B5EF4-FFF2-40B4-BE49-F238E27FC236}">
                  <a16:creationId xmlns:a16="http://schemas.microsoft.com/office/drawing/2014/main" id="{607B707C-1519-808E-B943-B0A4CC2BE077}"/>
                </a:ext>
              </a:extLst>
            </p:cNvPr>
            <p:cNvGrpSpPr/>
            <p:nvPr/>
          </p:nvGrpSpPr>
          <p:grpSpPr>
            <a:xfrm>
              <a:off x="7314141" y="2491153"/>
              <a:ext cx="1835815" cy="2479742"/>
              <a:chOff x="7452366" y="2491153"/>
              <a:chExt cx="1835815" cy="2479742"/>
            </a:xfrm>
          </p:grpSpPr>
          <p:sp>
            <p:nvSpPr>
              <p:cNvPr id="7" name="Espace réservé du contenu 2">
                <a:extLst>
                  <a:ext uri="{FF2B5EF4-FFF2-40B4-BE49-F238E27FC236}">
                    <a16:creationId xmlns:a16="http://schemas.microsoft.com/office/drawing/2014/main" id="{7C697483-DA16-0BBE-4CFB-DB79119A8058}"/>
                  </a:ext>
                </a:extLst>
              </p:cNvPr>
              <p:cNvSpPr txBox="1">
                <a:spLocks/>
              </p:cNvSpPr>
              <p:nvPr/>
            </p:nvSpPr>
            <p:spPr>
              <a:xfrm>
                <a:off x="7452366" y="3946825"/>
                <a:ext cx="1835815" cy="10240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A" sz="1200" b="1">
                    <a:latin typeface="Raleway" panose="020B0003030101060003" pitchFamily="34" charset="0"/>
                  </a:rPr>
                  <a:t>Les effets de l’utilisation des écrans par les parents</a:t>
                </a:r>
                <a:endParaRPr lang="fr-CA" sz="1200"/>
              </a:p>
            </p:txBody>
          </p:sp>
          <p:pic>
            <p:nvPicPr>
              <p:cNvPr id="25" name="Picture 24" descr="A child sitting at a table&#10;&#10;Description automatically generated">
                <a:extLst>
                  <a:ext uri="{FF2B5EF4-FFF2-40B4-BE49-F238E27FC236}">
                    <a16:creationId xmlns:a16="http://schemas.microsoft.com/office/drawing/2014/main" id="{3E40F36F-6EB5-5630-10FB-36DADEE11B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54087" y="2491153"/>
                <a:ext cx="1413217" cy="1445830"/>
              </a:xfrm>
              <a:prstGeom prst="rect">
                <a:avLst/>
              </a:prstGeom>
            </p:spPr>
          </p:pic>
        </p:grpSp>
        <p:sp>
          <p:nvSpPr>
            <p:cNvPr id="41" name="TextBox 40">
              <a:extLst>
                <a:ext uri="{FF2B5EF4-FFF2-40B4-BE49-F238E27FC236}">
                  <a16:creationId xmlns:a16="http://schemas.microsoft.com/office/drawing/2014/main" id="{4308E493-7696-B640-894C-299E157A4650}"/>
                </a:ext>
              </a:extLst>
            </p:cNvPr>
            <p:cNvSpPr txBox="1"/>
            <p:nvPr/>
          </p:nvSpPr>
          <p:spPr>
            <a:xfrm>
              <a:off x="7285938" y="3168547"/>
              <a:ext cx="574158" cy="861774"/>
            </a:xfrm>
            <a:prstGeom prst="rect">
              <a:avLst/>
            </a:prstGeom>
            <a:noFill/>
          </p:spPr>
          <p:txBody>
            <a:bodyPr wrap="square" rtlCol="0">
              <a:spAutoFit/>
            </a:bodyPr>
            <a:lstStyle/>
            <a:p>
              <a:r>
                <a:rPr lang="fr-CA" sz="5000" b="1">
                  <a:solidFill>
                    <a:srgbClr val="DB4140"/>
                  </a:solidFill>
                  <a:latin typeface="Raleway" panose="020B0003030101060003" pitchFamily="34" charset="0"/>
                </a:rPr>
                <a:t>5</a:t>
              </a:r>
            </a:p>
          </p:txBody>
        </p:sp>
      </p:grpSp>
      <p:grpSp>
        <p:nvGrpSpPr>
          <p:cNvPr id="17" name="Group 16">
            <a:extLst>
              <a:ext uri="{FF2B5EF4-FFF2-40B4-BE49-F238E27FC236}">
                <a16:creationId xmlns:a16="http://schemas.microsoft.com/office/drawing/2014/main" id="{8477A57A-00C4-FB0F-F13C-E8FDF711E977}"/>
              </a:ext>
            </a:extLst>
          </p:cNvPr>
          <p:cNvGrpSpPr/>
          <p:nvPr/>
        </p:nvGrpSpPr>
        <p:grpSpPr>
          <a:xfrm>
            <a:off x="8385962" y="3841347"/>
            <a:ext cx="1765409" cy="2201260"/>
            <a:chOff x="8742780" y="4076590"/>
            <a:chExt cx="1765409" cy="2201260"/>
          </a:xfrm>
        </p:grpSpPr>
        <p:grpSp>
          <p:nvGrpSpPr>
            <p:cNvPr id="35" name="Group 34">
              <a:extLst>
                <a:ext uri="{FF2B5EF4-FFF2-40B4-BE49-F238E27FC236}">
                  <a16:creationId xmlns:a16="http://schemas.microsoft.com/office/drawing/2014/main" id="{E5521700-A5EE-0288-F08A-83589463A724}"/>
                </a:ext>
              </a:extLst>
            </p:cNvPr>
            <p:cNvGrpSpPr/>
            <p:nvPr/>
          </p:nvGrpSpPr>
          <p:grpSpPr>
            <a:xfrm>
              <a:off x="8791840" y="4076590"/>
              <a:ext cx="1716349" cy="2201260"/>
              <a:chOff x="8924800" y="4087223"/>
              <a:chExt cx="1716349" cy="2201260"/>
            </a:xfrm>
          </p:grpSpPr>
          <p:sp>
            <p:nvSpPr>
              <p:cNvPr id="8" name="Espace réservé du contenu 2">
                <a:extLst>
                  <a:ext uri="{FF2B5EF4-FFF2-40B4-BE49-F238E27FC236}">
                    <a16:creationId xmlns:a16="http://schemas.microsoft.com/office/drawing/2014/main" id="{2E290C43-748A-6523-2F7A-13D0287F7F67}"/>
                  </a:ext>
                </a:extLst>
              </p:cNvPr>
              <p:cNvSpPr txBox="1">
                <a:spLocks/>
              </p:cNvSpPr>
              <p:nvPr/>
            </p:nvSpPr>
            <p:spPr>
              <a:xfrm>
                <a:off x="8924800" y="5555584"/>
                <a:ext cx="1701800" cy="7328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A" sz="1200" b="1">
                    <a:latin typeface="Raleway" panose="020B0003030101060003" pitchFamily="34" charset="0"/>
                  </a:rPr>
                  <a:t>Les droits des </a:t>
                </a:r>
                <a:br>
                  <a:rPr lang="fr-CA" sz="1200" b="1">
                    <a:latin typeface="Raleway" panose="020B0003030101060003" pitchFamily="34" charset="0"/>
                  </a:rPr>
                </a:br>
                <a:r>
                  <a:rPr lang="fr-CA" sz="1200" b="1">
                    <a:latin typeface="Raleway" panose="020B0003030101060003" pitchFamily="34" charset="0"/>
                  </a:rPr>
                  <a:t>tout-petits dans un monde numérique </a:t>
                </a:r>
              </a:p>
            </p:txBody>
          </p:sp>
          <p:pic>
            <p:nvPicPr>
              <p:cNvPr id="27" name="Picture 26" descr="A child in a green jacket&#10;&#10;Description automatically generated">
                <a:extLst>
                  <a:ext uri="{FF2B5EF4-FFF2-40B4-BE49-F238E27FC236}">
                    <a16:creationId xmlns:a16="http://schemas.microsoft.com/office/drawing/2014/main" id="{B1E245C0-BF59-F0A0-CE2E-3E116C7619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89503" y="4087223"/>
                <a:ext cx="1451646" cy="1429980"/>
              </a:xfrm>
              <a:prstGeom prst="rect">
                <a:avLst/>
              </a:prstGeom>
            </p:spPr>
          </p:pic>
        </p:grpSp>
        <p:sp>
          <p:nvSpPr>
            <p:cNvPr id="42" name="TextBox 41">
              <a:extLst>
                <a:ext uri="{FF2B5EF4-FFF2-40B4-BE49-F238E27FC236}">
                  <a16:creationId xmlns:a16="http://schemas.microsoft.com/office/drawing/2014/main" id="{E9081267-08CF-1AEF-DD2B-55C50341E72A}"/>
                </a:ext>
              </a:extLst>
            </p:cNvPr>
            <p:cNvSpPr txBox="1"/>
            <p:nvPr/>
          </p:nvSpPr>
          <p:spPr>
            <a:xfrm>
              <a:off x="8742780" y="4842363"/>
              <a:ext cx="574158" cy="861774"/>
            </a:xfrm>
            <a:prstGeom prst="rect">
              <a:avLst/>
            </a:prstGeom>
            <a:noFill/>
          </p:spPr>
          <p:txBody>
            <a:bodyPr wrap="square" rtlCol="0">
              <a:spAutoFit/>
            </a:bodyPr>
            <a:lstStyle/>
            <a:p>
              <a:r>
                <a:rPr lang="fr-CA" sz="5000" b="1">
                  <a:solidFill>
                    <a:srgbClr val="7D6980"/>
                  </a:solidFill>
                  <a:latin typeface="Raleway" panose="020B0003030101060003" pitchFamily="34" charset="0"/>
                </a:rPr>
                <a:t>6</a:t>
              </a:r>
            </a:p>
          </p:txBody>
        </p:sp>
      </p:grpSp>
      <p:grpSp>
        <p:nvGrpSpPr>
          <p:cNvPr id="22" name="Group 21">
            <a:extLst>
              <a:ext uri="{FF2B5EF4-FFF2-40B4-BE49-F238E27FC236}">
                <a16:creationId xmlns:a16="http://schemas.microsoft.com/office/drawing/2014/main" id="{4476B0E2-7A1E-011B-99B0-8FC482AA3E32}"/>
              </a:ext>
            </a:extLst>
          </p:cNvPr>
          <p:cNvGrpSpPr/>
          <p:nvPr/>
        </p:nvGrpSpPr>
        <p:grpSpPr>
          <a:xfrm>
            <a:off x="9839264" y="2166692"/>
            <a:ext cx="1731430" cy="2075260"/>
            <a:chOff x="10379533" y="2545053"/>
            <a:chExt cx="1731430" cy="2075260"/>
          </a:xfrm>
        </p:grpSpPr>
        <p:grpSp>
          <p:nvGrpSpPr>
            <p:cNvPr id="36" name="Group 35">
              <a:extLst>
                <a:ext uri="{FF2B5EF4-FFF2-40B4-BE49-F238E27FC236}">
                  <a16:creationId xmlns:a16="http://schemas.microsoft.com/office/drawing/2014/main" id="{EAC6B423-583D-C964-C799-DBB796403D3C}"/>
                </a:ext>
              </a:extLst>
            </p:cNvPr>
            <p:cNvGrpSpPr/>
            <p:nvPr/>
          </p:nvGrpSpPr>
          <p:grpSpPr>
            <a:xfrm>
              <a:off x="10418894" y="2545053"/>
              <a:ext cx="1692069" cy="2075260"/>
              <a:chOff x="10418894" y="2545053"/>
              <a:chExt cx="1692069" cy="2075260"/>
            </a:xfrm>
          </p:grpSpPr>
          <p:pic>
            <p:nvPicPr>
              <p:cNvPr id="29" name="Picture 28" descr="A child in a purple coat&#10;&#10;Description automatically generated">
                <a:extLst>
                  <a:ext uri="{FF2B5EF4-FFF2-40B4-BE49-F238E27FC236}">
                    <a16:creationId xmlns:a16="http://schemas.microsoft.com/office/drawing/2014/main" id="{C466C481-5E20-D6A0-83CB-79F2D8422A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17174" y="2545053"/>
                <a:ext cx="1410155" cy="1431684"/>
              </a:xfrm>
              <a:prstGeom prst="rect">
                <a:avLst/>
              </a:prstGeom>
            </p:spPr>
          </p:pic>
          <p:sp>
            <p:nvSpPr>
              <p:cNvPr id="30" name="Espace réservé du contenu 2">
                <a:extLst>
                  <a:ext uri="{FF2B5EF4-FFF2-40B4-BE49-F238E27FC236}">
                    <a16:creationId xmlns:a16="http://schemas.microsoft.com/office/drawing/2014/main" id="{98C4348D-03C6-6DA2-617F-5787C8557C6B}"/>
                  </a:ext>
                </a:extLst>
              </p:cNvPr>
              <p:cNvSpPr txBox="1">
                <a:spLocks/>
              </p:cNvSpPr>
              <p:nvPr/>
            </p:nvSpPr>
            <p:spPr>
              <a:xfrm>
                <a:off x="10418894" y="4006195"/>
                <a:ext cx="1692069" cy="6141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A" sz="1200" b="1">
                    <a:latin typeface="Raleway" panose="020B0003030101060003" pitchFamily="34" charset="0"/>
                  </a:rPr>
                  <a:t>Les leviers pour agir</a:t>
                </a:r>
              </a:p>
              <a:p>
                <a:pPr algn="ctr"/>
                <a:endParaRPr lang="fr-CA" sz="1200"/>
              </a:p>
            </p:txBody>
          </p:sp>
        </p:grpSp>
        <p:sp>
          <p:nvSpPr>
            <p:cNvPr id="43" name="TextBox 42">
              <a:extLst>
                <a:ext uri="{FF2B5EF4-FFF2-40B4-BE49-F238E27FC236}">
                  <a16:creationId xmlns:a16="http://schemas.microsoft.com/office/drawing/2014/main" id="{9A626F00-599F-1E63-54D8-0981CB8E130A}"/>
                </a:ext>
              </a:extLst>
            </p:cNvPr>
            <p:cNvSpPr txBox="1"/>
            <p:nvPr/>
          </p:nvSpPr>
          <p:spPr>
            <a:xfrm>
              <a:off x="10379533" y="3255792"/>
              <a:ext cx="574158" cy="861774"/>
            </a:xfrm>
            <a:prstGeom prst="rect">
              <a:avLst/>
            </a:prstGeom>
            <a:noFill/>
          </p:spPr>
          <p:txBody>
            <a:bodyPr wrap="square" rtlCol="0">
              <a:spAutoFit/>
            </a:bodyPr>
            <a:lstStyle/>
            <a:p>
              <a:r>
                <a:rPr lang="fr-CA" sz="5000" b="1">
                  <a:solidFill>
                    <a:srgbClr val="AFB46E"/>
                  </a:solidFill>
                  <a:latin typeface="Raleway" panose="020B0003030101060003" pitchFamily="34" charset="0"/>
                </a:rPr>
                <a:t>7</a:t>
              </a:r>
            </a:p>
          </p:txBody>
        </p:sp>
      </p:grpSp>
    </p:spTree>
    <p:extLst>
      <p:ext uri="{BB962C8B-B14F-4D97-AF65-F5344CB8AC3E}">
        <p14:creationId xmlns:p14="http://schemas.microsoft.com/office/powerpoint/2010/main" val="37534837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16ECC1C-7637-1CAA-9439-19D3AD1387D4}"/>
              </a:ext>
            </a:extLst>
          </p:cNvPr>
          <p:cNvGrpSpPr/>
          <p:nvPr/>
        </p:nvGrpSpPr>
        <p:grpSpPr>
          <a:xfrm>
            <a:off x="1003443" y="6153834"/>
            <a:ext cx="10280431" cy="342080"/>
            <a:chOff x="1003443" y="6153834"/>
            <a:chExt cx="10280431" cy="342080"/>
          </a:xfrm>
        </p:grpSpPr>
        <p:pic>
          <p:nvPicPr>
            <p:cNvPr id="6" name="Picture 5" descr="A black background with grey text&#10;&#10;Description automatically generated">
              <a:extLst>
                <a:ext uri="{FF2B5EF4-FFF2-40B4-BE49-F238E27FC236}">
                  <a16:creationId xmlns:a16="http://schemas.microsoft.com/office/drawing/2014/main" id="{A535B39E-0A27-5F6B-5D5E-D7033225ED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9" name="TextBox 16">
              <a:extLst>
                <a:ext uri="{FF2B5EF4-FFF2-40B4-BE49-F238E27FC236}">
                  <a16:creationId xmlns:a16="http://schemas.microsoft.com/office/drawing/2014/main" id="{18C7450C-CC26-9716-E365-6861BF117758}"/>
                </a:ext>
              </a:extLst>
            </p:cNvPr>
            <p:cNvSpPr txBox="1"/>
            <p:nvPr/>
          </p:nvSpPr>
          <p:spPr>
            <a:xfrm>
              <a:off x="8996068" y="6234304"/>
              <a:ext cx="2287806"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30</a:t>
              </a:fld>
              <a:endParaRPr lang="fr-CA" sz="1100">
                <a:solidFill>
                  <a:srgbClr val="434747"/>
                </a:solidFill>
                <a:latin typeface="Raleway" panose="020B0503030101060003" pitchFamily="34" charset="77"/>
              </a:endParaRPr>
            </a:p>
          </p:txBody>
        </p:sp>
      </p:grpSp>
      <p:sp>
        <p:nvSpPr>
          <p:cNvPr id="11" name="Rectangle 10">
            <a:extLst>
              <a:ext uri="{FF2B5EF4-FFF2-40B4-BE49-F238E27FC236}">
                <a16:creationId xmlns:a16="http://schemas.microsoft.com/office/drawing/2014/main" id="{7B91F9AE-19CC-6C82-06EB-E931479CF32D}"/>
              </a:ext>
            </a:extLst>
          </p:cNvPr>
          <p:cNvSpPr/>
          <p:nvPr/>
        </p:nvSpPr>
        <p:spPr>
          <a:xfrm>
            <a:off x="0" y="0"/>
            <a:ext cx="12192000" cy="6858000"/>
          </a:xfrm>
          <a:prstGeom prst="rect">
            <a:avLst/>
          </a:prstGeom>
          <a:noFill/>
          <a:ln w="381000">
            <a:solidFill>
              <a:srgbClr val="A8D6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ZoneTexte 5">
            <a:extLst>
              <a:ext uri="{FF2B5EF4-FFF2-40B4-BE49-F238E27FC236}">
                <a16:creationId xmlns:a16="http://schemas.microsoft.com/office/drawing/2014/main" id="{0CB1B90F-A344-1B7B-80C6-1052CD0FE847}"/>
              </a:ext>
            </a:extLst>
          </p:cNvPr>
          <p:cNvSpPr txBox="1"/>
          <p:nvPr/>
        </p:nvSpPr>
        <p:spPr>
          <a:xfrm>
            <a:off x="902861" y="2153342"/>
            <a:ext cx="4696662" cy="3171125"/>
          </a:xfrm>
          <a:prstGeom prst="rect">
            <a:avLst/>
          </a:prstGeom>
          <a:noFill/>
        </p:spPr>
        <p:txBody>
          <a:bodyPr wrap="square" rtlCol="0">
            <a:spAutoFit/>
          </a:bodyPr>
          <a:lstStyle/>
          <a:p>
            <a:pPr marL="177750" marR="0" lvl="0" indent="-177750" fontAlgn="auto">
              <a:lnSpc>
                <a:spcPts val="2320"/>
              </a:lnSpc>
              <a:spcBef>
                <a:spcPts val="300"/>
              </a:spcBef>
              <a:spcAft>
                <a:spcPts val="300"/>
              </a:spcAft>
              <a:buClr>
                <a:srgbClr val="5EBCC2"/>
              </a:buClr>
              <a:buSzTx/>
              <a:buFont typeface="Arial" panose="020B0604020202020204" pitchFamily="34" charset="0"/>
              <a:buChar char="•"/>
              <a:tabLst/>
              <a:defRPr/>
            </a:pPr>
            <a:r>
              <a:rPr lang="fr-CA" sz="1600">
                <a:latin typeface="Raleway" panose="020B0003030101060003" pitchFamily="34" charset="0"/>
              </a:rPr>
              <a:t>Un sommeil adéquat en qualité et en nombre d’heures est essentiel pour le développement des enfants.</a:t>
            </a:r>
          </a:p>
          <a:p>
            <a:pPr marL="177750" marR="0" lvl="0" indent="-177750" fontAlgn="auto">
              <a:lnSpc>
                <a:spcPts val="2320"/>
              </a:lnSpc>
              <a:spcBef>
                <a:spcPts val="300"/>
              </a:spcBef>
              <a:spcAft>
                <a:spcPts val="300"/>
              </a:spcAft>
              <a:buClr>
                <a:srgbClr val="5EBCC2"/>
              </a:buClr>
              <a:buSzTx/>
              <a:buFont typeface="Arial" panose="020B0604020202020204" pitchFamily="34" charset="0"/>
              <a:buChar char="•"/>
              <a:tabLst/>
              <a:defRPr/>
            </a:pPr>
            <a:r>
              <a:rPr lang="fr-CA" sz="1600">
                <a:latin typeface="Raleway" panose="020B0003030101060003" pitchFamily="34" charset="0"/>
              </a:rPr>
              <a:t>Pendant que le tout-petit dort, son cerveau travaille et met en mémoire les apprentissages de la journée.</a:t>
            </a:r>
          </a:p>
          <a:p>
            <a:pPr marL="177750" marR="0" lvl="0" indent="-177750" fontAlgn="auto">
              <a:lnSpc>
                <a:spcPts val="2320"/>
              </a:lnSpc>
              <a:spcBef>
                <a:spcPts val="300"/>
              </a:spcBef>
              <a:spcAft>
                <a:spcPts val="300"/>
              </a:spcAft>
              <a:buClr>
                <a:srgbClr val="5EBCC2"/>
              </a:buClr>
              <a:buSzTx/>
              <a:buFont typeface="Arial" panose="020B0604020202020204" pitchFamily="34" charset="0"/>
              <a:buChar char="•"/>
              <a:tabLst/>
              <a:defRPr/>
            </a:pPr>
            <a:r>
              <a:rPr lang="fr-CA" sz="1600">
                <a:latin typeface="Raleway" panose="020B0003030101060003" pitchFamily="34" charset="0"/>
              </a:rPr>
              <a:t>L’augmentation du temps d’écran peut être associée à une diminution de la qualité et du temps de sommeil, surtout si l’écran est utilisé en soirée ou avant le coucher.</a:t>
            </a:r>
          </a:p>
        </p:txBody>
      </p:sp>
      <p:cxnSp>
        <p:nvCxnSpPr>
          <p:cNvPr id="17" name="Straight Connector 16">
            <a:extLst>
              <a:ext uri="{FF2B5EF4-FFF2-40B4-BE49-F238E27FC236}">
                <a16:creationId xmlns:a16="http://schemas.microsoft.com/office/drawing/2014/main" id="{B6753D47-CD38-7409-1C96-4B1AD7C4C283}"/>
              </a:ext>
            </a:extLst>
          </p:cNvPr>
          <p:cNvCxnSpPr>
            <a:cxnSpLocks/>
          </p:cNvCxnSpPr>
          <p:nvPr/>
        </p:nvCxnSpPr>
        <p:spPr>
          <a:xfrm>
            <a:off x="6237405" y="2231854"/>
            <a:ext cx="0" cy="3011965"/>
          </a:xfrm>
          <a:prstGeom prst="line">
            <a:avLst/>
          </a:prstGeom>
          <a:ln>
            <a:solidFill>
              <a:srgbClr val="5EBCC2"/>
            </a:solidFill>
          </a:ln>
        </p:spPr>
        <p:style>
          <a:lnRef idx="2">
            <a:schemeClr val="accent1"/>
          </a:lnRef>
          <a:fillRef idx="0">
            <a:schemeClr val="accent1"/>
          </a:fillRef>
          <a:effectRef idx="1">
            <a:schemeClr val="accent1"/>
          </a:effectRef>
          <a:fontRef idx="minor">
            <a:schemeClr val="tx1"/>
          </a:fontRef>
        </p:style>
      </p:cxnSp>
      <p:sp>
        <p:nvSpPr>
          <p:cNvPr id="4" name="ZoneTexte 5">
            <a:extLst>
              <a:ext uri="{FF2B5EF4-FFF2-40B4-BE49-F238E27FC236}">
                <a16:creationId xmlns:a16="http://schemas.microsoft.com/office/drawing/2014/main" id="{817FB984-8E5A-7C1B-F88D-805147EE0BC3}"/>
              </a:ext>
            </a:extLst>
          </p:cNvPr>
          <p:cNvSpPr txBox="1"/>
          <p:nvPr/>
        </p:nvSpPr>
        <p:spPr>
          <a:xfrm>
            <a:off x="6804000" y="2153342"/>
            <a:ext cx="4680000" cy="3248069"/>
          </a:xfrm>
          <a:prstGeom prst="rect">
            <a:avLst/>
          </a:prstGeom>
          <a:noFill/>
        </p:spPr>
        <p:txBody>
          <a:bodyPr wrap="square" rtlCol="0">
            <a:spAutoFit/>
          </a:bodyPr>
          <a:lstStyle/>
          <a:p>
            <a:pPr marR="0" lvl="0" fontAlgn="auto">
              <a:lnSpc>
                <a:spcPts val="2320"/>
              </a:lnSpc>
              <a:spcBef>
                <a:spcPts val="300"/>
              </a:spcBef>
              <a:spcAft>
                <a:spcPts val="300"/>
              </a:spcAft>
              <a:buClr>
                <a:srgbClr val="5EBCC2"/>
              </a:buClr>
              <a:buSzTx/>
              <a:tabLst/>
              <a:defRPr/>
            </a:pPr>
            <a:r>
              <a:rPr lang="fr-CA" sz="1600" dirty="0">
                <a:latin typeface="Raleway" panose="020B0003030101060003" pitchFamily="34" charset="0"/>
              </a:rPr>
              <a:t>Les répercussions de l’utilisation des écrans seraient causées par :</a:t>
            </a:r>
          </a:p>
          <a:p>
            <a:pPr marL="634950" lvl="1" indent="-177750">
              <a:lnSpc>
                <a:spcPts val="2320"/>
              </a:lnSpc>
              <a:spcBef>
                <a:spcPts val="300"/>
              </a:spcBef>
              <a:spcAft>
                <a:spcPts val="300"/>
              </a:spcAft>
              <a:buClr>
                <a:srgbClr val="5EBCC2"/>
              </a:buClr>
              <a:buFont typeface="Arial" panose="020B0604020202020204" pitchFamily="34" charset="0"/>
              <a:buChar char="•"/>
              <a:defRPr/>
            </a:pPr>
            <a:r>
              <a:rPr lang="fr-CA" sz="1600" dirty="0">
                <a:latin typeface="Raleway" panose="020B0003030101060003" pitchFamily="34" charset="0"/>
              </a:rPr>
              <a:t>la lumière bleue émise par les appareils numériques</a:t>
            </a:r>
          </a:p>
          <a:p>
            <a:pPr marL="634950" lvl="1" indent="-177750">
              <a:lnSpc>
                <a:spcPts val="2320"/>
              </a:lnSpc>
              <a:spcBef>
                <a:spcPts val="300"/>
              </a:spcBef>
              <a:spcAft>
                <a:spcPts val="300"/>
              </a:spcAft>
              <a:buClr>
                <a:srgbClr val="5EBCC2"/>
              </a:buClr>
              <a:buFont typeface="Arial" panose="020B0604020202020204" pitchFamily="34" charset="0"/>
              <a:buChar char="•"/>
              <a:defRPr/>
            </a:pPr>
            <a:r>
              <a:rPr lang="fr-CA" sz="1600" dirty="0">
                <a:latin typeface="Raleway" panose="020B0003030101060003" pitchFamily="34" charset="0"/>
              </a:rPr>
              <a:t>des activités stimulantes à l’écran        qui augmentent l’activité cérébrale        et retardent la relaxation nécessaire        à l’endormissement</a:t>
            </a:r>
          </a:p>
          <a:p>
            <a:pPr marL="634950" lvl="1" indent="-177750">
              <a:lnSpc>
                <a:spcPts val="2320"/>
              </a:lnSpc>
              <a:spcBef>
                <a:spcPts val="300"/>
              </a:spcBef>
              <a:spcAft>
                <a:spcPts val="300"/>
              </a:spcAft>
              <a:buClr>
                <a:srgbClr val="5EBCC2"/>
              </a:buClr>
              <a:buFont typeface="Arial" panose="020B0604020202020204" pitchFamily="34" charset="0"/>
              <a:buChar char="•"/>
              <a:defRPr/>
            </a:pPr>
            <a:r>
              <a:rPr lang="fr-CA" sz="1600" dirty="0">
                <a:latin typeface="Raleway" panose="020B0003030101060003" pitchFamily="34" charset="0"/>
              </a:rPr>
              <a:t>du temps d’écran qui gruge les heures de sommeil.</a:t>
            </a:r>
          </a:p>
        </p:txBody>
      </p:sp>
      <p:grpSp>
        <p:nvGrpSpPr>
          <p:cNvPr id="8" name="Groupe 7">
            <a:extLst>
              <a:ext uri="{FF2B5EF4-FFF2-40B4-BE49-F238E27FC236}">
                <a16:creationId xmlns:a16="http://schemas.microsoft.com/office/drawing/2014/main" id="{F0BAEDCE-75E0-CEAA-51EC-BF3DC3AA61DF}"/>
              </a:ext>
            </a:extLst>
          </p:cNvPr>
          <p:cNvGrpSpPr/>
          <p:nvPr/>
        </p:nvGrpSpPr>
        <p:grpSpPr>
          <a:xfrm>
            <a:off x="865049" y="1561084"/>
            <a:ext cx="1956530" cy="380658"/>
            <a:chOff x="865049" y="1561084"/>
            <a:chExt cx="1956530" cy="380658"/>
          </a:xfrm>
        </p:grpSpPr>
        <p:sp>
          <p:nvSpPr>
            <p:cNvPr id="10" name="Freeform 9">
              <a:extLst>
                <a:ext uri="{FF2B5EF4-FFF2-40B4-BE49-F238E27FC236}">
                  <a16:creationId xmlns:a16="http://schemas.microsoft.com/office/drawing/2014/main" id="{0FEAB711-7E68-C9CA-D92C-115104D332C6}"/>
                </a:ext>
              </a:extLst>
            </p:cNvPr>
            <p:cNvSpPr/>
            <p:nvPr/>
          </p:nvSpPr>
          <p:spPr>
            <a:xfrm rot="10800000">
              <a:off x="865049" y="1561084"/>
              <a:ext cx="1956530" cy="369726"/>
            </a:xfrm>
            <a:custGeom>
              <a:avLst/>
              <a:gdLst>
                <a:gd name="connsiteX0" fmla="*/ 30909 w 2554416"/>
                <a:gd name="connsiteY0" fmla="*/ 71251 h 290945"/>
                <a:gd name="connsiteX1" fmla="*/ 30909 w 2554416"/>
                <a:gd name="connsiteY1" fmla="*/ 71251 h 290945"/>
                <a:gd name="connsiteX2" fmla="*/ 90286 w 2554416"/>
                <a:gd name="connsiteY2" fmla="*/ 29688 h 290945"/>
                <a:gd name="connsiteX3" fmla="*/ 108099 w 2554416"/>
                <a:gd name="connsiteY3" fmla="*/ 23750 h 290945"/>
                <a:gd name="connsiteX4" fmla="*/ 1212504 w 2554416"/>
                <a:gd name="connsiteY4" fmla="*/ 17813 h 290945"/>
                <a:gd name="connsiteX5" fmla="*/ 2002213 w 2554416"/>
                <a:gd name="connsiteY5" fmla="*/ 11875 h 290945"/>
                <a:gd name="connsiteX6" fmla="*/ 2198156 w 2554416"/>
                <a:gd name="connsiteY6" fmla="*/ 0 h 290945"/>
                <a:gd name="connsiteX7" fmla="*/ 2352535 w 2554416"/>
                <a:gd name="connsiteY7" fmla="*/ 5937 h 290945"/>
                <a:gd name="connsiteX8" fmla="*/ 2500977 w 2554416"/>
                <a:gd name="connsiteY8" fmla="*/ 17813 h 290945"/>
                <a:gd name="connsiteX9" fmla="*/ 2530665 w 2554416"/>
                <a:gd name="connsiteY9" fmla="*/ 23750 h 290945"/>
                <a:gd name="connsiteX10" fmla="*/ 2542540 w 2554416"/>
                <a:gd name="connsiteY10" fmla="*/ 35626 h 290945"/>
                <a:gd name="connsiteX11" fmla="*/ 2554416 w 2554416"/>
                <a:gd name="connsiteY11" fmla="*/ 77189 h 290945"/>
                <a:gd name="connsiteX12" fmla="*/ 2542540 w 2554416"/>
                <a:gd name="connsiteY12" fmla="*/ 184067 h 290945"/>
                <a:gd name="connsiteX13" fmla="*/ 2530665 w 2554416"/>
                <a:gd name="connsiteY13" fmla="*/ 219693 h 290945"/>
                <a:gd name="connsiteX14" fmla="*/ 2518790 w 2554416"/>
                <a:gd name="connsiteY14" fmla="*/ 237506 h 290945"/>
                <a:gd name="connsiteX15" fmla="*/ 2495039 w 2554416"/>
                <a:gd name="connsiteY15" fmla="*/ 273132 h 290945"/>
                <a:gd name="connsiteX16" fmla="*/ 2423787 w 2554416"/>
                <a:gd name="connsiteY16" fmla="*/ 285007 h 290945"/>
                <a:gd name="connsiteX17" fmla="*/ 2269408 w 2554416"/>
                <a:gd name="connsiteY17" fmla="*/ 290945 h 290945"/>
                <a:gd name="connsiteX18" fmla="*/ 1622203 w 2554416"/>
                <a:gd name="connsiteY18" fmla="*/ 285007 h 290945"/>
                <a:gd name="connsiteX19" fmla="*/ 1218442 w 2554416"/>
                <a:gd name="connsiteY19" fmla="*/ 290945 h 290945"/>
                <a:gd name="connsiteX20" fmla="*/ 921559 w 2554416"/>
                <a:gd name="connsiteY20" fmla="*/ 285007 h 290945"/>
                <a:gd name="connsiteX21" fmla="*/ 476234 w 2554416"/>
                <a:gd name="connsiteY21" fmla="*/ 273132 h 290945"/>
                <a:gd name="connsiteX22" fmla="*/ 399044 w 2554416"/>
                <a:gd name="connsiteY22" fmla="*/ 279070 h 290945"/>
                <a:gd name="connsiteX23" fmla="*/ 256540 w 2554416"/>
                <a:gd name="connsiteY23" fmla="*/ 273132 h 290945"/>
                <a:gd name="connsiteX24" fmla="*/ 78411 w 2554416"/>
                <a:gd name="connsiteY24" fmla="*/ 261257 h 290945"/>
                <a:gd name="connsiteX25" fmla="*/ 42785 w 2554416"/>
                <a:gd name="connsiteY25" fmla="*/ 255319 h 290945"/>
                <a:gd name="connsiteX26" fmla="*/ 13096 w 2554416"/>
                <a:gd name="connsiteY26" fmla="*/ 231568 h 290945"/>
                <a:gd name="connsiteX27" fmla="*/ 7159 w 2554416"/>
                <a:gd name="connsiteY27" fmla="*/ 130628 h 290945"/>
                <a:gd name="connsiteX28" fmla="*/ 19034 w 2554416"/>
                <a:gd name="connsiteY28" fmla="*/ 89064 h 290945"/>
                <a:gd name="connsiteX29" fmla="*/ 30909 w 2554416"/>
                <a:gd name="connsiteY29" fmla="*/ 71251 h 29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4416" h="290945">
                  <a:moveTo>
                    <a:pt x="30909" y="71251"/>
                  </a:moveTo>
                  <a:lnTo>
                    <a:pt x="30909" y="71251"/>
                  </a:lnTo>
                  <a:cubicBezTo>
                    <a:pt x="50701" y="57397"/>
                    <a:pt x="67366" y="37328"/>
                    <a:pt x="90286" y="29688"/>
                  </a:cubicBezTo>
                  <a:cubicBezTo>
                    <a:pt x="96224" y="27709"/>
                    <a:pt x="101840" y="23816"/>
                    <a:pt x="108099" y="23750"/>
                  </a:cubicBezTo>
                  <a:lnTo>
                    <a:pt x="1212504" y="17813"/>
                  </a:lnTo>
                  <a:lnTo>
                    <a:pt x="2002213" y="11875"/>
                  </a:lnTo>
                  <a:cubicBezTo>
                    <a:pt x="2046513" y="8711"/>
                    <a:pt x="2161149" y="0"/>
                    <a:pt x="2198156" y="0"/>
                  </a:cubicBezTo>
                  <a:cubicBezTo>
                    <a:pt x="2249654" y="0"/>
                    <a:pt x="2301098" y="3428"/>
                    <a:pt x="2352535" y="5937"/>
                  </a:cubicBezTo>
                  <a:cubicBezTo>
                    <a:pt x="2385938" y="7566"/>
                    <a:pt x="2462472" y="12679"/>
                    <a:pt x="2500977" y="17813"/>
                  </a:cubicBezTo>
                  <a:cubicBezTo>
                    <a:pt x="2510980" y="19147"/>
                    <a:pt x="2520769" y="21771"/>
                    <a:pt x="2530665" y="23750"/>
                  </a:cubicBezTo>
                  <a:cubicBezTo>
                    <a:pt x="2534623" y="27709"/>
                    <a:pt x="2539660" y="30826"/>
                    <a:pt x="2542540" y="35626"/>
                  </a:cubicBezTo>
                  <a:cubicBezTo>
                    <a:pt x="2546191" y="41711"/>
                    <a:pt x="2553307" y="72752"/>
                    <a:pt x="2554416" y="77189"/>
                  </a:cubicBezTo>
                  <a:cubicBezTo>
                    <a:pt x="2550593" y="130710"/>
                    <a:pt x="2554424" y="144454"/>
                    <a:pt x="2542540" y="184067"/>
                  </a:cubicBezTo>
                  <a:cubicBezTo>
                    <a:pt x="2538943" y="196057"/>
                    <a:pt x="2537608" y="209278"/>
                    <a:pt x="2530665" y="219693"/>
                  </a:cubicBezTo>
                  <a:cubicBezTo>
                    <a:pt x="2526707" y="225631"/>
                    <a:pt x="2521981" y="231123"/>
                    <a:pt x="2518790" y="237506"/>
                  </a:cubicBezTo>
                  <a:cubicBezTo>
                    <a:pt x="2509994" y="255099"/>
                    <a:pt x="2517550" y="261876"/>
                    <a:pt x="2495039" y="273132"/>
                  </a:cubicBezTo>
                  <a:cubicBezTo>
                    <a:pt x="2488224" y="276540"/>
                    <a:pt x="2424591" y="284958"/>
                    <a:pt x="2423787" y="285007"/>
                  </a:cubicBezTo>
                  <a:cubicBezTo>
                    <a:pt x="2372384" y="288122"/>
                    <a:pt x="2320868" y="288966"/>
                    <a:pt x="2269408" y="290945"/>
                  </a:cubicBezTo>
                  <a:lnTo>
                    <a:pt x="1622203" y="285007"/>
                  </a:lnTo>
                  <a:cubicBezTo>
                    <a:pt x="1487601" y="285007"/>
                    <a:pt x="1353044" y="290945"/>
                    <a:pt x="1218442" y="290945"/>
                  </a:cubicBezTo>
                  <a:cubicBezTo>
                    <a:pt x="1119461" y="290945"/>
                    <a:pt x="1020512" y="287335"/>
                    <a:pt x="921559" y="285007"/>
                  </a:cubicBezTo>
                  <a:lnTo>
                    <a:pt x="476234" y="273132"/>
                  </a:lnTo>
                  <a:cubicBezTo>
                    <a:pt x="450504" y="275111"/>
                    <a:pt x="424850" y="279070"/>
                    <a:pt x="399044" y="279070"/>
                  </a:cubicBezTo>
                  <a:cubicBezTo>
                    <a:pt x="351501" y="279070"/>
                    <a:pt x="304023" y="275506"/>
                    <a:pt x="256540" y="273132"/>
                  </a:cubicBezTo>
                  <a:cubicBezTo>
                    <a:pt x="205445" y="270577"/>
                    <a:pt x="130471" y="264975"/>
                    <a:pt x="78411" y="261257"/>
                  </a:cubicBezTo>
                  <a:cubicBezTo>
                    <a:pt x="66536" y="259278"/>
                    <a:pt x="54206" y="259126"/>
                    <a:pt x="42785" y="255319"/>
                  </a:cubicBezTo>
                  <a:cubicBezTo>
                    <a:pt x="31549" y="251574"/>
                    <a:pt x="21204" y="239676"/>
                    <a:pt x="13096" y="231568"/>
                  </a:cubicBezTo>
                  <a:cubicBezTo>
                    <a:pt x="-4343" y="179251"/>
                    <a:pt x="-2269" y="201339"/>
                    <a:pt x="7159" y="130628"/>
                  </a:cubicBezTo>
                  <a:cubicBezTo>
                    <a:pt x="7851" y="125436"/>
                    <a:pt x="15702" y="95728"/>
                    <a:pt x="19034" y="89064"/>
                  </a:cubicBezTo>
                  <a:cubicBezTo>
                    <a:pt x="20286" y="86561"/>
                    <a:pt x="28930" y="74220"/>
                    <a:pt x="30909" y="71251"/>
                  </a:cubicBezTo>
                  <a:close/>
                </a:path>
              </a:pathLst>
            </a:custGeom>
            <a:solidFill>
              <a:srgbClr val="5EBCC2">
                <a:alpha val="3692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ZoneTexte 6">
              <a:extLst>
                <a:ext uri="{FF2B5EF4-FFF2-40B4-BE49-F238E27FC236}">
                  <a16:creationId xmlns:a16="http://schemas.microsoft.com/office/drawing/2014/main" id="{E1804553-3F3C-41D7-E6A5-DD68E3826776}"/>
                </a:ext>
              </a:extLst>
            </p:cNvPr>
            <p:cNvSpPr txBox="1"/>
            <p:nvPr/>
          </p:nvSpPr>
          <p:spPr>
            <a:xfrm>
              <a:off x="968742" y="1582605"/>
              <a:ext cx="1749142" cy="359137"/>
            </a:xfrm>
            <a:prstGeom prst="rect">
              <a:avLst/>
            </a:prstGeom>
            <a:noFill/>
          </p:spPr>
          <p:txBody>
            <a:bodyPr wrap="square" rtlCol="0">
              <a:spAutoFit/>
            </a:bodyPr>
            <a:lstStyle/>
            <a:p>
              <a:pPr marR="0" lvl="0" algn="l" defTabSz="914400" rtl="0" eaLnBrk="1" fontAlgn="auto" latinLnBrk="0" hangingPunct="1">
                <a:lnSpc>
                  <a:spcPts val="2220"/>
                </a:lnSpc>
                <a:spcBef>
                  <a:spcPts val="0"/>
                </a:spcBef>
                <a:spcAft>
                  <a:spcPts val="1800"/>
                </a:spcAft>
                <a:buClrTx/>
                <a:buSzTx/>
                <a:tabLst/>
                <a:defRPr/>
              </a:pPr>
              <a:r>
                <a:rPr lang="fr-CA" b="1" dirty="0">
                  <a:solidFill>
                    <a:prstClr val="black"/>
                  </a:solidFill>
                  <a:latin typeface="Raleway" panose="020B0503030101060003" pitchFamily="34" charset="77"/>
                </a:rPr>
                <a:t>Le sommeil</a:t>
              </a:r>
            </a:p>
          </p:txBody>
        </p:sp>
      </p:grpSp>
      <p:grpSp>
        <p:nvGrpSpPr>
          <p:cNvPr id="5" name="Groupe 4">
            <a:extLst>
              <a:ext uri="{FF2B5EF4-FFF2-40B4-BE49-F238E27FC236}">
                <a16:creationId xmlns:a16="http://schemas.microsoft.com/office/drawing/2014/main" id="{408A9983-84B0-65FF-CE45-D341C5ABD12C}"/>
              </a:ext>
            </a:extLst>
          </p:cNvPr>
          <p:cNvGrpSpPr/>
          <p:nvPr/>
        </p:nvGrpSpPr>
        <p:grpSpPr>
          <a:xfrm>
            <a:off x="8133518" y="522859"/>
            <a:ext cx="3294700" cy="1497753"/>
            <a:chOff x="8133518" y="522859"/>
            <a:chExt cx="3294700" cy="1497753"/>
          </a:xfrm>
        </p:grpSpPr>
        <p:pic>
          <p:nvPicPr>
            <p:cNvPr id="2" name="Image 1">
              <a:extLst>
                <a:ext uri="{FF2B5EF4-FFF2-40B4-BE49-F238E27FC236}">
                  <a16:creationId xmlns:a16="http://schemas.microsoft.com/office/drawing/2014/main" id="{990794DA-B728-B40A-117B-ACEB60F10AF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1240007">
              <a:off x="8133518" y="672370"/>
              <a:ext cx="1601038" cy="1348242"/>
            </a:xfrm>
            <a:prstGeom prst="rect">
              <a:avLst/>
            </a:prstGeom>
          </p:spPr>
        </p:pic>
        <p:pic>
          <p:nvPicPr>
            <p:cNvPr id="14" name="Picture 108">
              <a:extLst>
                <a:ext uri="{FF2B5EF4-FFF2-40B4-BE49-F238E27FC236}">
                  <a16:creationId xmlns:a16="http://schemas.microsoft.com/office/drawing/2014/main" id="{8A9E306D-F0D6-C7FF-A21A-28701F02CF0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030836" y="651895"/>
              <a:ext cx="350247" cy="334817"/>
            </a:xfrm>
            <a:prstGeom prst="rect">
              <a:avLst/>
            </a:prstGeom>
          </p:spPr>
        </p:pic>
        <p:pic>
          <p:nvPicPr>
            <p:cNvPr id="16" name="Picture 29">
              <a:extLst>
                <a:ext uri="{FF2B5EF4-FFF2-40B4-BE49-F238E27FC236}">
                  <a16:creationId xmlns:a16="http://schemas.microsoft.com/office/drawing/2014/main" id="{A39546B7-E6E6-7601-FBE6-DE870561E65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259312" y="522859"/>
              <a:ext cx="1168906" cy="1108443"/>
            </a:xfrm>
            <a:prstGeom prst="rect">
              <a:avLst/>
            </a:prstGeom>
          </p:spPr>
        </p:pic>
        <p:sp>
          <p:nvSpPr>
            <p:cNvPr id="25" name="Freeform 9">
              <a:extLst>
                <a:ext uri="{FF2B5EF4-FFF2-40B4-BE49-F238E27FC236}">
                  <a16:creationId xmlns:a16="http://schemas.microsoft.com/office/drawing/2014/main" id="{CF9BE8DE-F96F-C5E9-2DB3-E959AF831607}"/>
                </a:ext>
              </a:extLst>
            </p:cNvPr>
            <p:cNvSpPr/>
            <p:nvPr/>
          </p:nvSpPr>
          <p:spPr>
            <a:xfrm rot="10800000">
              <a:off x="8638243" y="670176"/>
              <a:ext cx="2649577" cy="369726"/>
            </a:xfrm>
            <a:custGeom>
              <a:avLst/>
              <a:gdLst>
                <a:gd name="connsiteX0" fmla="*/ 30909 w 2554416"/>
                <a:gd name="connsiteY0" fmla="*/ 71251 h 290945"/>
                <a:gd name="connsiteX1" fmla="*/ 30909 w 2554416"/>
                <a:gd name="connsiteY1" fmla="*/ 71251 h 290945"/>
                <a:gd name="connsiteX2" fmla="*/ 90286 w 2554416"/>
                <a:gd name="connsiteY2" fmla="*/ 29688 h 290945"/>
                <a:gd name="connsiteX3" fmla="*/ 108099 w 2554416"/>
                <a:gd name="connsiteY3" fmla="*/ 23750 h 290945"/>
                <a:gd name="connsiteX4" fmla="*/ 1212504 w 2554416"/>
                <a:gd name="connsiteY4" fmla="*/ 17813 h 290945"/>
                <a:gd name="connsiteX5" fmla="*/ 2002213 w 2554416"/>
                <a:gd name="connsiteY5" fmla="*/ 11875 h 290945"/>
                <a:gd name="connsiteX6" fmla="*/ 2198156 w 2554416"/>
                <a:gd name="connsiteY6" fmla="*/ 0 h 290945"/>
                <a:gd name="connsiteX7" fmla="*/ 2352535 w 2554416"/>
                <a:gd name="connsiteY7" fmla="*/ 5937 h 290945"/>
                <a:gd name="connsiteX8" fmla="*/ 2500977 w 2554416"/>
                <a:gd name="connsiteY8" fmla="*/ 17813 h 290945"/>
                <a:gd name="connsiteX9" fmla="*/ 2530665 w 2554416"/>
                <a:gd name="connsiteY9" fmla="*/ 23750 h 290945"/>
                <a:gd name="connsiteX10" fmla="*/ 2542540 w 2554416"/>
                <a:gd name="connsiteY10" fmla="*/ 35626 h 290945"/>
                <a:gd name="connsiteX11" fmla="*/ 2554416 w 2554416"/>
                <a:gd name="connsiteY11" fmla="*/ 77189 h 290945"/>
                <a:gd name="connsiteX12" fmla="*/ 2542540 w 2554416"/>
                <a:gd name="connsiteY12" fmla="*/ 184067 h 290945"/>
                <a:gd name="connsiteX13" fmla="*/ 2530665 w 2554416"/>
                <a:gd name="connsiteY13" fmla="*/ 219693 h 290945"/>
                <a:gd name="connsiteX14" fmla="*/ 2518790 w 2554416"/>
                <a:gd name="connsiteY14" fmla="*/ 237506 h 290945"/>
                <a:gd name="connsiteX15" fmla="*/ 2495039 w 2554416"/>
                <a:gd name="connsiteY15" fmla="*/ 273132 h 290945"/>
                <a:gd name="connsiteX16" fmla="*/ 2423787 w 2554416"/>
                <a:gd name="connsiteY16" fmla="*/ 285007 h 290945"/>
                <a:gd name="connsiteX17" fmla="*/ 2269408 w 2554416"/>
                <a:gd name="connsiteY17" fmla="*/ 290945 h 290945"/>
                <a:gd name="connsiteX18" fmla="*/ 1622203 w 2554416"/>
                <a:gd name="connsiteY18" fmla="*/ 285007 h 290945"/>
                <a:gd name="connsiteX19" fmla="*/ 1218442 w 2554416"/>
                <a:gd name="connsiteY19" fmla="*/ 290945 h 290945"/>
                <a:gd name="connsiteX20" fmla="*/ 921559 w 2554416"/>
                <a:gd name="connsiteY20" fmla="*/ 285007 h 290945"/>
                <a:gd name="connsiteX21" fmla="*/ 476234 w 2554416"/>
                <a:gd name="connsiteY21" fmla="*/ 273132 h 290945"/>
                <a:gd name="connsiteX22" fmla="*/ 399044 w 2554416"/>
                <a:gd name="connsiteY22" fmla="*/ 279070 h 290945"/>
                <a:gd name="connsiteX23" fmla="*/ 256540 w 2554416"/>
                <a:gd name="connsiteY23" fmla="*/ 273132 h 290945"/>
                <a:gd name="connsiteX24" fmla="*/ 78411 w 2554416"/>
                <a:gd name="connsiteY24" fmla="*/ 261257 h 290945"/>
                <a:gd name="connsiteX25" fmla="*/ 42785 w 2554416"/>
                <a:gd name="connsiteY25" fmla="*/ 255319 h 290945"/>
                <a:gd name="connsiteX26" fmla="*/ 13096 w 2554416"/>
                <a:gd name="connsiteY26" fmla="*/ 231568 h 290945"/>
                <a:gd name="connsiteX27" fmla="*/ 7159 w 2554416"/>
                <a:gd name="connsiteY27" fmla="*/ 130628 h 290945"/>
                <a:gd name="connsiteX28" fmla="*/ 19034 w 2554416"/>
                <a:gd name="connsiteY28" fmla="*/ 89064 h 290945"/>
                <a:gd name="connsiteX29" fmla="*/ 30909 w 2554416"/>
                <a:gd name="connsiteY29" fmla="*/ 71251 h 29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4416" h="290945">
                  <a:moveTo>
                    <a:pt x="30909" y="71251"/>
                  </a:moveTo>
                  <a:lnTo>
                    <a:pt x="30909" y="71251"/>
                  </a:lnTo>
                  <a:cubicBezTo>
                    <a:pt x="50701" y="57397"/>
                    <a:pt x="67366" y="37328"/>
                    <a:pt x="90286" y="29688"/>
                  </a:cubicBezTo>
                  <a:cubicBezTo>
                    <a:pt x="96224" y="27709"/>
                    <a:pt x="101840" y="23816"/>
                    <a:pt x="108099" y="23750"/>
                  </a:cubicBezTo>
                  <a:lnTo>
                    <a:pt x="1212504" y="17813"/>
                  </a:lnTo>
                  <a:lnTo>
                    <a:pt x="2002213" y="11875"/>
                  </a:lnTo>
                  <a:cubicBezTo>
                    <a:pt x="2046513" y="8711"/>
                    <a:pt x="2161149" y="0"/>
                    <a:pt x="2198156" y="0"/>
                  </a:cubicBezTo>
                  <a:cubicBezTo>
                    <a:pt x="2249654" y="0"/>
                    <a:pt x="2301098" y="3428"/>
                    <a:pt x="2352535" y="5937"/>
                  </a:cubicBezTo>
                  <a:cubicBezTo>
                    <a:pt x="2385938" y="7566"/>
                    <a:pt x="2462472" y="12679"/>
                    <a:pt x="2500977" y="17813"/>
                  </a:cubicBezTo>
                  <a:cubicBezTo>
                    <a:pt x="2510980" y="19147"/>
                    <a:pt x="2520769" y="21771"/>
                    <a:pt x="2530665" y="23750"/>
                  </a:cubicBezTo>
                  <a:cubicBezTo>
                    <a:pt x="2534623" y="27709"/>
                    <a:pt x="2539660" y="30826"/>
                    <a:pt x="2542540" y="35626"/>
                  </a:cubicBezTo>
                  <a:cubicBezTo>
                    <a:pt x="2546191" y="41711"/>
                    <a:pt x="2553307" y="72752"/>
                    <a:pt x="2554416" y="77189"/>
                  </a:cubicBezTo>
                  <a:cubicBezTo>
                    <a:pt x="2550593" y="130710"/>
                    <a:pt x="2554424" y="144454"/>
                    <a:pt x="2542540" y="184067"/>
                  </a:cubicBezTo>
                  <a:cubicBezTo>
                    <a:pt x="2538943" y="196057"/>
                    <a:pt x="2537608" y="209278"/>
                    <a:pt x="2530665" y="219693"/>
                  </a:cubicBezTo>
                  <a:cubicBezTo>
                    <a:pt x="2526707" y="225631"/>
                    <a:pt x="2521981" y="231123"/>
                    <a:pt x="2518790" y="237506"/>
                  </a:cubicBezTo>
                  <a:cubicBezTo>
                    <a:pt x="2509994" y="255099"/>
                    <a:pt x="2517550" y="261876"/>
                    <a:pt x="2495039" y="273132"/>
                  </a:cubicBezTo>
                  <a:cubicBezTo>
                    <a:pt x="2488224" y="276540"/>
                    <a:pt x="2424591" y="284958"/>
                    <a:pt x="2423787" y="285007"/>
                  </a:cubicBezTo>
                  <a:cubicBezTo>
                    <a:pt x="2372384" y="288122"/>
                    <a:pt x="2320868" y="288966"/>
                    <a:pt x="2269408" y="290945"/>
                  </a:cubicBezTo>
                  <a:lnTo>
                    <a:pt x="1622203" y="285007"/>
                  </a:lnTo>
                  <a:cubicBezTo>
                    <a:pt x="1487601" y="285007"/>
                    <a:pt x="1353044" y="290945"/>
                    <a:pt x="1218442" y="290945"/>
                  </a:cubicBezTo>
                  <a:cubicBezTo>
                    <a:pt x="1119461" y="290945"/>
                    <a:pt x="1020512" y="287335"/>
                    <a:pt x="921559" y="285007"/>
                  </a:cubicBezTo>
                  <a:lnTo>
                    <a:pt x="476234" y="273132"/>
                  </a:lnTo>
                  <a:cubicBezTo>
                    <a:pt x="450504" y="275111"/>
                    <a:pt x="424850" y="279070"/>
                    <a:pt x="399044" y="279070"/>
                  </a:cubicBezTo>
                  <a:cubicBezTo>
                    <a:pt x="351501" y="279070"/>
                    <a:pt x="304023" y="275506"/>
                    <a:pt x="256540" y="273132"/>
                  </a:cubicBezTo>
                  <a:cubicBezTo>
                    <a:pt x="205445" y="270577"/>
                    <a:pt x="130471" y="264975"/>
                    <a:pt x="78411" y="261257"/>
                  </a:cubicBezTo>
                  <a:cubicBezTo>
                    <a:pt x="66536" y="259278"/>
                    <a:pt x="54206" y="259126"/>
                    <a:pt x="42785" y="255319"/>
                  </a:cubicBezTo>
                  <a:cubicBezTo>
                    <a:pt x="31549" y="251574"/>
                    <a:pt x="21204" y="239676"/>
                    <a:pt x="13096" y="231568"/>
                  </a:cubicBezTo>
                  <a:cubicBezTo>
                    <a:pt x="-4343" y="179251"/>
                    <a:pt x="-2269" y="201339"/>
                    <a:pt x="7159" y="130628"/>
                  </a:cubicBezTo>
                  <a:cubicBezTo>
                    <a:pt x="7851" y="125436"/>
                    <a:pt x="15702" y="95728"/>
                    <a:pt x="19034" y="89064"/>
                  </a:cubicBezTo>
                  <a:cubicBezTo>
                    <a:pt x="20286" y="86561"/>
                    <a:pt x="28930" y="74220"/>
                    <a:pt x="30909" y="71251"/>
                  </a:cubicBezTo>
                  <a:close/>
                </a:path>
              </a:pathLst>
            </a:custGeom>
            <a:solidFill>
              <a:srgbClr val="5EBCC2">
                <a:alpha val="3692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Tree>
    <p:extLst>
      <p:ext uri="{BB962C8B-B14F-4D97-AF65-F5344CB8AC3E}">
        <p14:creationId xmlns:p14="http://schemas.microsoft.com/office/powerpoint/2010/main" val="4077593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16ECC1C-7637-1CAA-9439-19D3AD1387D4}"/>
              </a:ext>
            </a:extLst>
          </p:cNvPr>
          <p:cNvGrpSpPr/>
          <p:nvPr/>
        </p:nvGrpSpPr>
        <p:grpSpPr>
          <a:xfrm>
            <a:off x="1003443" y="6153834"/>
            <a:ext cx="10280431" cy="342080"/>
            <a:chOff x="1003443" y="6153834"/>
            <a:chExt cx="10280431" cy="342080"/>
          </a:xfrm>
        </p:grpSpPr>
        <p:pic>
          <p:nvPicPr>
            <p:cNvPr id="6" name="Picture 5" descr="A black background with grey text&#10;&#10;Description automatically generated">
              <a:extLst>
                <a:ext uri="{FF2B5EF4-FFF2-40B4-BE49-F238E27FC236}">
                  <a16:creationId xmlns:a16="http://schemas.microsoft.com/office/drawing/2014/main" id="{A535B39E-0A27-5F6B-5D5E-D7033225ED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9" name="TextBox 16">
              <a:extLst>
                <a:ext uri="{FF2B5EF4-FFF2-40B4-BE49-F238E27FC236}">
                  <a16:creationId xmlns:a16="http://schemas.microsoft.com/office/drawing/2014/main" id="{18C7450C-CC26-9716-E365-6861BF117758}"/>
                </a:ext>
              </a:extLst>
            </p:cNvPr>
            <p:cNvSpPr txBox="1"/>
            <p:nvPr/>
          </p:nvSpPr>
          <p:spPr>
            <a:xfrm>
              <a:off x="8996068" y="6234304"/>
              <a:ext cx="2287806"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31</a:t>
              </a:fld>
              <a:endParaRPr lang="fr-CA" sz="1100">
                <a:solidFill>
                  <a:srgbClr val="434747"/>
                </a:solidFill>
                <a:latin typeface="Raleway" panose="020B0503030101060003" pitchFamily="34" charset="77"/>
              </a:endParaRPr>
            </a:p>
          </p:txBody>
        </p:sp>
      </p:grpSp>
      <p:sp>
        <p:nvSpPr>
          <p:cNvPr id="11" name="Rectangle 10">
            <a:extLst>
              <a:ext uri="{FF2B5EF4-FFF2-40B4-BE49-F238E27FC236}">
                <a16:creationId xmlns:a16="http://schemas.microsoft.com/office/drawing/2014/main" id="{7B91F9AE-19CC-6C82-06EB-E931479CF32D}"/>
              </a:ext>
            </a:extLst>
          </p:cNvPr>
          <p:cNvSpPr/>
          <p:nvPr/>
        </p:nvSpPr>
        <p:spPr>
          <a:xfrm>
            <a:off x="0" y="0"/>
            <a:ext cx="12192000" cy="6858000"/>
          </a:xfrm>
          <a:prstGeom prst="rect">
            <a:avLst/>
          </a:prstGeom>
          <a:noFill/>
          <a:ln w="381000">
            <a:solidFill>
              <a:srgbClr val="A8D6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ZoneTexte 5">
            <a:extLst>
              <a:ext uri="{FF2B5EF4-FFF2-40B4-BE49-F238E27FC236}">
                <a16:creationId xmlns:a16="http://schemas.microsoft.com/office/drawing/2014/main" id="{0CB1B90F-A344-1B7B-80C6-1052CD0FE847}"/>
              </a:ext>
            </a:extLst>
          </p:cNvPr>
          <p:cNvSpPr txBox="1"/>
          <p:nvPr/>
        </p:nvSpPr>
        <p:spPr>
          <a:xfrm>
            <a:off x="932429" y="2080116"/>
            <a:ext cx="3501368" cy="2876172"/>
          </a:xfrm>
          <a:prstGeom prst="rect">
            <a:avLst/>
          </a:prstGeom>
          <a:noFill/>
        </p:spPr>
        <p:txBody>
          <a:bodyPr wrap="square" rtlCol="0">
            <a:spAutoFit/>
          </a:bodyPr>
          <a:lstStyle/>
          <a:p>
            <a:pPr marR="0" lvl="0" fontAlgn="auto">
              <a:lnSpc>
                <a:spcPts val="2320"/>
              </a:lnSpc>
              <a:spcBef>
                <a:spcPts val="300"/>
              </a:spcBef>
              <a:spcAft>
                <a:spcPts val="300"/>
              </a:spcAft>
              <a:buClrTx/>
              <a:buSzTx/>
              <a:tabLst/>
              <a:defRPr/>
            </a:pPr>
            <a:r>
              <a:rPr lang="fr-CA" sz="1600" dirty="0">
                <a:latin typeface="Raleway" pitchFamily="2" charset="0"/>
              </a:rPr>
              <a:t>La Société canadienne de pédiatrie recommande : </a:t>
            </a:r>
          </a:p>
          <a:p>
            <a:pPr marL="177750" marR="0" lvl="0" indent="-177750" fontAlgn="auto">
              <a:lnSpc>
                <a:spcPts val="2320"/>
              </a:lnSpc>
              <a:spcBef>
                <a:spcPts val="300"/>
              </a:spcBef>
              <a:spcAft>
                <a:spcPts val="300"/>
              </a:spcAft>
              <a:buClr>
                <a:srgbClr val="5EBCC2"/>
              </a:buClr>
              <a:buSzTx/>
              <a:buFont typeface="Arial" panose="020B0604020202020204" pitchFamily="34" charset="0"/>
              <a:buChar char="•"/>
              <a:tabLst/>
              <a:defRPr/>
            </a:pPr>
            <a:r>
              <a:rPr lang="fr-CA" sz="1600" b="1" dirty="0">
                <a:latin typeface="Raleway" panose="020B0003030101060003" pitchFamily="34" charset="0"/>
              </a:rPr>
              <a:t>Enfants de 3 à 5 ans : </a:t>
            </a:r>
            <a:br>
              <a:rPr lang="fr-CA" sz="1600" dirty="0">
                <a:latin typeface="Raleway" pitchFamily="2" charset="0"/>
              </a:rPr>
            </a:br>
            <a:r>
              <a:rPr lang="fr-CA" sz="1600" dirty="0">
                <a:latin typeface="Raleway" pitchFamily="2" charset="0"/>
              </a:rPr>
              <a:t>de 10 à 13 heures de sommeil </a:t>
            </a:r>
            <a:br>
              <a:rPr lang="fr-CA" sz="1600" dirty="0">
                <a:latin typeface="Raleway" pitchFamily="2" charset="0"/>
              </a:rPr>
            </a:br>
            <a:r>
              <a:rPr lang="fr-CA" sz="1600" dirty="0">
                <a:latin typeface="Raleway" pitchFamily="2" charset="0"/>
              </a:rPr>
              <a:t>par jour incluant le sommeil pendant la journée </a:t>
            </a:r>
          </a:p>
          <a:p>
            <a:pPr marL="177750" marR="0" lvl="0" indent="-177750" fontAlgn="auto">
              <a:lnSpc>
                <a:spcPts val="2320"/>
              </a:lnSpc>
              <a:spcBef>
                <a:spcPts val="300"/>
              </a:spcBef>
              <a:spcAft>
                <a:spcPts val="300"/>
              </a:spcAft>
              <a:buClr>
                <a:srgbClr val="5EBCC2"/>
              </a:buClr>
              <a:buSzTx/>
              <a:buFont typeface="Arial" panose="020B0604020202020204" pitchFamily="34" charset="0"/>
              <a:buChar char="•"/>
              <a:tabLst/>
              <a:defRPr/>
            </a:pPr>
            <a:r>
              <a:rPr lang="fr-CA" sz="1600" b="1" dirty="0">
                <a:latin typeface="Raleway" panose="020B0003030101060003" pitchFamily="34" charset="0"/>
              </a:rPr>
              <a:t>Enfants de 6 ans : </a:t>
            </a:r>
            <a:br>
              <a:rPr lang="fr-CA" sz="1600" dirty="0">
                <a:latin typeface="Raleway" pitchFamily="2" charset="0"/>
              </a:rPr>
            </a:br>
            <a:r>
              <a:rPr lang="fr-CA" sz="1600" dirty="0">
                <a:latin typeface="Raleway" pitchFamily="2" charset="0"/>
              </a:rPr>
              <a:t>9 à 12 heures de sommeil </a:t>
            </a:r>
            <a:br>
              <a:rPr lang="fr-CA" sz="1600" dirty="0">
                <a:latin typeface="Raleway" pitchFamily="2" charset="0"/>
              </a:rPr>
            </a:br>
            <a:r>
              <a:rPr lang="fr-CA" sz="1600" dirty="0">
                <a:latin typeface="Raleway" pitchFamily="2" charset="0"/>
              </a:rPr>
              <a:t>par jour.</a:t>
            </a:r>
          </a:p>
        </p:txBody>
      </p:sp>
      <p:cxnSp>
        <p:nvCxnSpPr>
          <p:cNvPr id="17" name="Straight Connector 16">
            <a:extLst>
              <a:ext uri="{FF2B5EF4-FFF2-40B4-BE49-F238E27FC236}">
                <a16:creationId xmlns:a16="http://schemas.microsoft.com/office/drawing/2014/main" id="{B6753D47-CD38-7409-1C96-4B1AD7C4C283}"/>
              </a:ext>
            </a:extLst>
          </p:cNvPr>
          <p:cNvCxnSpPr>
            <a:cxnSpLocks/>
          </p:cNvCxnSpPr>
          <p:nvPr/>
        </p:nvCxnSpPr>
        <p:spPr>
          <a:xfrm>
            <a:off x="4770064" y="2217113"/>
            <a:ext cx="0" cy="3011965"/>
          </a:xfrm>
          <a:prstGeom prst="line">
            <a:avLst/>
          </a:prstGeom>
          <a:ln>
            <a:solidFill>
              <a:srgbClr val="5EBCC2"/>
            </a:solidFill>
          </a:ln>
        </p:spPr>
        <p:style>
          <a:lnRef idx="2">
            <a:schemeClr val="accent1"/>
          </a:lnRef>
          <a:fillRef idx="0">
            <a:schemeClr val="accent1"/>
          </a:fillRef>
          <a:effectRef idx="1">
            <a:schemeClr val="accent1"/>
          </a:effectRef>
          <a:fontRef idx="minor">
            <a:schemeClr val="tx1"/>
          </a:fontRef>
        </p:style>
      </p:cxnSp>
      <p:grpSp>
        <p:nvGrpSpPr>
          <p:cNvPr id="10" name="Groupe 9">
            <a:extLst>
              <a:ext uri="{FF2B5EF4-FFF2-40B4-BE49-F238E27FC236}">
                <a16:creationId xmlns:a16="http://schemas.microsoft.com/office/drawing/2014/main" id="{6FB347E0-00B9-2927-586A-D6818A4106AA}"/>
              </a:ext>
            </a:extLst>
          </p:cNvPr>
          <p:cNvGrpSpPr/>
          <p:nvPr/>
        </p:nvGrpSpPr>
        <p:grpSpPr>
          <a:xfrm>
            <a:off x="5042455" y="2080116"/>
            <a:ext cx="6118456" cy="4083492"/>
            <a:chOff x="5042455" y="2080116"/>
            <a:chExt cx="6118456" cy="4083492"/>
          </a:xfrm>
        </p:grpSpPr>
        <p:sp>
          <p:nvSpPr>
            <p:cNvPr id="13" name="ZoneTexte 12">
              <a:extLst>
                <a:ext uri="{FF2B5EF4-FFF2-40B4-BE49-F238E27FC236}">
                  <a16:creationId xmlns:a16="http://schemas.microsoft.com/office/drawing/2014/main" id="{1E2677BC-55D8-839D-9F96-863E3803FC3C}"/>
                </a:ext>
              </a:extLst>
            </p:cNvPr>
            <p:cNvSpPr txBox="1"/>
            <p:nvPr/>
          </p:nvSpPr>
          <p:spPr>
            <a:xfrm>
              <a:off x="5285343" y="2080116"/>
              <a:ext cx="5837360" cy="1247457"/>
            </a:xfrm>
            <a:prstGeom prst="rect">
              <a:avLst/>
            </a:prstGeom>
            <a:noFill/>
          </p:spPr>
          <p:txBody>
            <a:bodyPr wrap="square">
              <a:spAutoFit/>
            </a:bodyPr>
            <a:lstStyle/>
            <a:p>
              <a:pPr marR="0" lvl="0" fontAlgn="auto">
                <a:lnSpc>
                  <a:spcPts val="2320"/>
                </a:lnSpc>
                <a:spcBef>
                  <a:spcPts val="0"/>
                </a:spcBef>
                <a:spcAft>
                  <a:spcPts val="0"/>
                </a:spcAft>
                <a:buClrTx/>
                <a:buSzTx/>
                <a:tabLst/>
                <a:defRPr/>
              </a:pPr>
              <a:r>
                <a:rPr lang="fr-CA" sz="1600">
                  <a:latin typeface="Raleway" pitchFamily="2" charset="0"/>
                </a:rPr>
                <a:t>Selon les résultats de </a:t>
              </a:r>
              <a:r>
                <a:rPr lang="fr-CA" sz="1600" i="1">
                  <a:latin typeface="Raleway" pitchFamily="2" charset="0"/>
                </a:rPr>
                <a:t>l’Enquête québécoise sur le parcours préscolaire des enfants à la maternelle 2022 </a:t>
              </a:r>
              <a:r>
                <a:rPr lang="fr-CA" sz="1600">
                  <a:latin typeface="Raleway" pitchFamily="2" charset="0"/>
                </a:rPr>
                <a:t>(EQPPEM), </a:t>
              </a:r>
              <a:br>
                <a:rPr lang="fr-CA" sz="1600">
                  <a:latin typeface="Raleway" pitchFamily="2" charset="0"/>
                </a:rPr>
              </a:br>
              <a:r>
                <a:rPr lang="fr-CA" sz="1600">
                  <a:latin typeface="Raleway" pitchFamily="2" charset="0"/>
                </a:rPr>
                <a:t>la proportion d’enfants de maternelle 5 ans qui dorment moins de 9 heures par jour est de : </a:t>
              </a:r>
            </a:p>
          </p:txBody>
        </p:sp>
        <p:grpSp>
          <p:nvGrpSpPr>
            <p:cNvPr id="18" name="Group 17">
              <a:extLst>
                <a:ext uri="{FF2B5EF4-FFF2-40B4-BE49-F238E27FC236}">
                  <a16:creationId xmlns:a16="http://schemas.microsoft.com/office/drawing/2014/main" id="{169981C4-1C1C-B790-0B8B-D85A4D232E32}"/>
                </a:ext>
              </a:extLst>
            </p:cNvPr>
            <p:cNvGrpSpPr/>
            <p:nvPr/>
          </p:nvGrpSpPr>
          <p:grpSpPr>
            <a:xfrm>
              <a:off x="5042455" y="4114266"/>
              <a:ext cx="2696782" cy="1703094"/>
              <a:chOff x="4702080" y="3733334"/>
              <a:chExt cx="2696782" cy="1703094"/>
            </a:xfrm>
          </p:grpSpPr>
          <p:sp>
            <p:nvSpPr>
              <p:cNvPr id="19" name="Freeform 18">
                <a:extLst>
                  <a:ext uri="{FF2B5EF4-FFF2-40B4-BE49-F238E27FC236}">
                    <a16:creationId xmlns:a16="http://schemas.microsoft.com/office/drawing/2014/main" id="{54CF9862-65FC-06A1-CE9D-DF3F18986158}"/>
                  </a:ext>
                </a:extLst>
              </p:cNvPr>
              <p:cNvSpPr/>
              <p:nvPr/>
            </p:nvSpPr>
            <p:spPr>
              <a:xfrm rot="10800000">
                <a:off x="5563328" y="3733334"/>
                <a:ext cx="930888" cy="499407"/>
              </a:xfrm>
              <a:custGeom>
                <a:avLst/>
                <a:gdLst>
                  <a:gd name="connsiteX0" fmla="*/ 30145 w 1065125"/>
                  <a:gd name="connsiteY0" fmla="*/ 105508 h 467248"/>
                  <a:gd name="connsiteX1" fmla="*/ 30145 w 1065125"/>
                  <a:gd name="connsiteY1" fmla="*/ 105508 h 467248"/>
                  <a:gd name="connsiteX2" fmla="*/ 5024 w 1065125"/>
                  <a:gd name="connsiteY2" fmla="*/ 175846 h 467248"/>
                  <a:gd name="connsiteX3" fmla="*/ 0 w 1065125"/>
                  <a:gd name="connsiteY3" fmla="*/ 190919 h 467248"/>
                  <a:gd name="connsiteX4" fmla="*/ 5024 w 1065125"/>
                  <a:gd name="connsiteY4" fmla="*/ 226088 h 467248"/>
                  <a:gd name="connsiteX5" fmla="*/ 20096 w 1065125"/>
                  <a:gd name="connsiteY5" fmla="*/ 391886 h 467248"/>
                  <a:gd name="connsiteX6" fmla="*/ 25120 w 1065125"/>
                  <a:gd name="connsiteY6" fmla="*/ 411982 h 467248"/>
                  <a:gd name="connsiteX7" fmla="*/ 50241 w 1065125"/>
                  <a:gd name="connsiteY7" fmla="*/ 432079 h 467248"/>
                  <a:gd name="connsiteX8" fmla="*/ 60290 w 1065125"/>
                  <a:gd name="connsiteY8" fmla="*/ 442127 h 467248"/>
                  <a:gd name="connsiteX9" fmla="*/ 90435 w 1065125"/>
                  <a:gd name="connsiteY9" fmla="*/ 457200 h 467248"/>
                  <a:gd name="connsiteX10" fmla="*/ 105507 w 1065125"/>
                  <a:gd name="connsiteY10" fmla="*/ 457200 h 467248"/>
                  <a:gd name="connsiteX11" fmla="*/ 693336 w 1065125"/>
                  <a:gd name="connsiteY11" fmla="*/ 467248 h 467248"/>
                  <a:gd name="connsiteX12" fmla="*/ 1019907 w 1065125"/>
                  <a:gd name="connsiteY12" fmla="*/ 452176 h 467248"/>
                  <a:gd name="connsiteX13" fmla="*/ 1045028 w 1065125"/>
                  <a:gd name="connsiteY13" fmla="*/ 411982 h 467248"/>
                  <a:gd name="connsiteX14" fmla="*/ 1055076 w 1065125"/>
                  <a:gd name="connsiteY14" fmla="*/ 381837 h 467248"/>
                  <a:gd name="connsiteX15" fmla="*/ 1065125 w 1065125"/>
                  <a:gd name="connsiteY15" fmla="*/ 341644 h 467248"/>
                  <a:gd name="connsiteX16" fmla="*/ 1060101 w 1065125"/>
                  <a:gd name="connsiteY16" fmla="*/ 130628 h 467248"/>
                  <a:gd name="connsiteX17" fmla="*/ 1045028 w 1065125"/>
                  <a:gd name="connsiteY17" fmla="*/ 65314 h 467248"/>
                  <a:gd name="connsiteX18" fmla="*/ 1029956 w 1065125"/>
                  <a:gd name="connsiteY18" fmla="*/ 55266 h 467248"/>
                  <a:gd name="connsiteX19" fmla="*/ 994786 w 1065125"/>
                  <a:gd name="connsiteY19" fmla="*/ 20097 h 467248"/>
                  <a:gd name="connsiteX20" fmla="*/ 949569 w 1065125"/>
                  <a:gd name="connsiteY20" fmla="*/ 0 h 467248"/>
                  <a:gd name="connsiteX21" fmla="*/ 929472 w 1065125"/>
                  <a:gd name="connsiteY21" fmla="*/ 0 h 467248"/>
                  <a:gd name="connsiteX22" fmla="*/ 95459 w 1065125"/>
                  <a:gd name="connsiteY22" fmla="*/ 15072 h 467248"/>
                  <a:gd name="connsiteX23" fmla="*/ 95459 w 1065125"/>
                  <a:gd name="connsiteY23" fmla="*/ 15072 h 467248"/>
                  <a:gd name="connsiteX24" fmla="*/ 60290 w 1065125"/>
                  <a:gd name="connsiteY24" fmla="*/ 45217 h 467248"/>
                  <a:gd name="connsiteX25" fmla="*/ 50241 w 1065125"/>
                  <a:gd name="connsiteY25" fmla="*/ 55266 h 467248"/>
                  <a:gd name="connsiteX26" fmla="*/ 30145 w 1065125"/>
                  <a:gd name="connsiteY26" fmla="*/ 80387 h 467248"/>
                  <a:gd name="connsiteX27" fmla="*/ 30145 w 1065125"/>
                  <a:gd name="connsiteY27" fmla="*/ 105508 h 46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5125" h="467248">
                    <a:moveTo>
                      <a:pt x="30145" y="105508"/>
                    </a:moveTo>
                    <a:lnTo>
                      <a:pt x="30145" y="105508"/>
                    </a:lnTo>
                    <a:cubicBezTo>
                      <a:pt x="21771" y="128954"/>
                      <a:pt x="13310" y="152369"/>
                      <a:pt x="5024" y="175846"/>
                    </a:cubicBezTo>
                    <a:cubicBezTo>
                      <a:pt x="3261" y="180840"/>
                      <a:pt x="0" y="190919"/>
                      <a:pt x="0" y="190919"/>
                    </a:cubicBezTo>
                    <a:cubicBezTo>
                      <a:pt x="1675" y="202642"/>
                      <a:pt x="3952" y="214295"/>
                      <a:pt x="5024" y="226088"/>
                    </a:cubicBezTo>
                    <a:cubicBezTo>
                      <a:pt x="8699" y="266515"/>
                      <a:pt x="10871" y="341145"/>
                      <a:pt x="20096" y="391886"/>
                    </a:cubicBezTo>
                    <a:cubicBezTo>
                      <a:pt x="21331" y="398679"/>
                      <a:pt x="22032" y="405806"/>
                      <a:pt x="25120" y="411982"/>
                    </a:cubicBezTo>
                    <a:cubicBezTo>
                      <a:pt x="29164" y="420070"/>
                      <a:pt x="44324" y="427345"/>
                      <a:pt x="50241" y="432079"/>
                    </a:cubicBezTo>
                    <a:cubicBezTo>
                      <a:pt x="53940" y="435038"/>
                      <a:pt x="56591" y="439168"/>
                      <a:pt x="60290" y="442127"/>
                    </a:cubicBezTo>
                    <a:cubicBezTo>
                      <a:pt x="69429" y="449438"/>
                      <a:pt x="78702" y="455245"/>
                      <a:pt x="90435" y="457200"/>
                    </a:cubicBezTo>
                    <a:cubicBezTo>
                      <a:pt x="95391" y="458026"/>
                      <a:pt x="100483" y="457200"/>
                      <a:pt x="105507" y="457200"/>
                    </a:cubicBezTo>
                    <a:lnTo>
                      <a:pt x="693336" y="467248"/>
                    </a:lnTo>
                    <a:lnTo>
                      <a:pt x="1019907" y="452176"/>
                    </a:lnTo>
                    <a:cubicBezTo>
                      <a:pt x="1028281" y="438778"/>
                      <a:pt x="1037962" y="426114"/>
                      <a:pt x="1045028" y="411982"/>
                    </a:cubicBezTo>
                    <a:cubicBezTo>
                      <a:pt x="1049765" y="402508"/>
                      <a:pt x="1051726" y="391885"/>
                      <a:pt x="1055076" y="381837"/>
                    </a:cubicBezTo>
                    <a:cubicBezTo>
                      <a:pt x="1062804" y="358655"/>
                      <a:pt x="1059060" y="371972"/>
                      <a:pt x="1065125" y="341644"/>
                    </a:cubicBezTo>
                    <a:cubicBezTo>
                      <a:pt x="1063450" y="271305"/>
                      <a:pt x="1062971" y="200928"/>
                      <a:pt x="1060101" y="130628"/>
                    </a:cubicBezTo>
                    <a:cubicBezTo>
                      <a:pt x="1059878" y="125157"/>
                      <a:pt x="1053186" y="70753"/>
                      <a:pt x="1045028" y="65314"/>
                    </a:cubicBezTo>
                    <a:lnTo>
                      <a:pt x="1029956" y="55266"/>
                    </a:lnTo>
                    <a:cubicBezTo>
                      <a:pt x="1021111" y="28736"/>
                      <a:pt x="1029338" y="43132"/>
                      <a:pt x="994786" y="20097"/>
                    </a:cubicBezTo>
                    <a:cubicBezTo>
                      <a:pt x="981124" y="10989"/>
                      <a:pt x="967510" y="0"/>
                      <a:pt x="949569" y="0"/>
                    </a:cubicBezTo>
                    <a:lnTo>
                      <a:pt x="929472" y="0"/>
                    </a:lnTo>
                    <a:lnTo>
                      <a:pt x="95459" y="15072"/>
                    </a:lnTo>
                    <a:lnTo>
                      <a:pt x="95459" y="15072"/>
                    </a:lnTo>
                    <a:cubicBezTo>
                      <a:pt x="83736" y="25120"/>
                      <a:pt x="71830" y="34959"/>
                      <a:pt x="60290" y="45217"/>
                    </a:cubicBezTo>
                    <a:cubicBezTo>
                      <a:pt x="56749" y="48364"/>
                      <a:pt x="53200" y="51567"/>
                      <a:pt x="50241" y="55266"/>
                    </a:cubicBezTo>
                    <a:cubicBezTo>
                      <a:pt x="24884" y="86962"/>
                      <a:pt x="54411" y="56118"/>
                      <a:pt x="30145" y="80387"/>
                    </a:cubicBezTo>
                    <a:lnTo>
                      <a:pt x="30145" y="105508"/>
                    </a:lnTo>
                    <a:close/>
                  </a:path>
                </a:pathLst>
              </a:custGeom>
              <a:solidFill>
                <a:srgbClr val="5EB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 name="ZoneTexte 7">
                <a:extLst>
                  <a:ext uri="{FF2B5EF4-FFF2-40B4-BE49-F238E27FC236}">
                    <a16:creationId xmlns:a16="http://schemas.microsoft.com/office/drawing/2014/main" id="{86805533-347A-F49D-BAA7-9D0DB3821E20}"/>
                  </a:ext>
                </a:extLst>
              </p:cNvPr>
              <p:cNvSpPr txBox="1"/>
              <p:nvPr/>
            </p:nvSpPr>
            <p:spPr>
              <a:xfrm>
                <a:off x="4702080" y="3893441"/>
                <a:ext cx="2696782" cy="1542987"/>
              </a:xfrm>
              <a:prstGeom prst="rect">
                <a:avLst/>
              </a:prstGeom>
              <a:noFill/>
            </p:spPr>
            <p:txBody>
              <a:bodyPr wrap="square" rtlCol="0">
                <a:spAutoFit/>
              </a:bodyPr>
              <a:lstStyle/>
              <a:p>
                <a:pPr algn="ctr" defTabSz="457200">
                  <a:lnSpc>
                    <a:spcPts val="1460"/>
                  </a:lnSpc>
                  <a:spcBef>
                    <a:spcPts val="600"/>
                  </a:spcBef>
                  <a:spcAft>
                    <a:spcPts val="600"/>
                  </a:spcAft>
                </a:pPr>
                <a:r>
                  <a:rPr lang="fr-CA" sz="3000" b="1">
                    <a:solidFill>
                      <a:schemeClr val="bg1"/>
                    </a:solidFill>
                    <a:latin typeface="Raleway ExtraBold" panose="020B0503030101060003" pitchFamily="34" charset="77"/>
                  </a:rPr>
                  <a:t>5 %</a:t>
                </a:r>
              </a:p>
              <a:p>
                <a:pPr algn="ctr" defTabSz="457200">
                  <a:lnSpc>
                    <a:spcPts val="2000"/>
                  </a:lnSpc>
                  <a:spcBef>
                    <a:spcPts val="600"/>
                  </a:spcBef>
                  <a:spcAft>
                    <a:spcPts val="600"/>
                  </a:spcAft>
                </a:pPr>
                <a:r>
                  <a:rPr lang="fr-CA" sz="1400">
                    <a:effectLst/>
                    <a:latin typeface="Raleway" panose="020B0003030101060003" pitchFamily="34" charset="0"/>
                  </a:rPr>
                  <a:t>chez ceux qui ont un </a:t>
                </a:r>
                <a:br>
                  <a:rPr lang="fr-CA" sz="1400">
                    <a:effectLst/>
                    <a:latin typeface="Raleway" panose="020B0003030101060003" pitchFamily="34" charset="0"/>
                  </a:rPr>
                </a:br>
                <a:r>
                  <a:rPr lang="fr-CA" sz="1400">
                    <a:effectLst/>
                    <a:latin typeface="Raleway" panose="020B0003030101060003" pitchFamily="34" charset="0"/>
                  </a:rPr>
                  <a:t>temps d’écran moyen de </a:t>
                </a:r>
                <a:br>
                  <a:rPr lang="fr-CA" sz="1400">
                    <a:effectLst/>
                    <a:latin typeface="Raleway" panose="020B0003030101060003" pitchFamily="34" charset="0"/>
                  </a:rPr>
                </a:br>
                <a:r>
                  <a:rPr lang="fr-CA" sz="1400" b="1">
                    <a:effectLst/>
                    <a:latin typeface="Raleway" panose="020B0003030101060003" pitchFamily="34" charset="0"/>
                  </a:rPr>
                  <a:t>moins de 2 heures </a:t>
                </a:r>
                <a:r>
                  <a:rPr lang="fr-CA" sz="1400">
                    <a:effectLst/>
                    <a:latin typeface="Raleway" panose="020B0003030101060003" pitchFamily="34" charset="0"/>
                  </a:rPr>
                  <a:t>par jour</a:t>
                </a:r>
              </a:p>
              <a:p>
                <a:pPr algn="ctr" defTabSz="457200">
                  <a:lnSpc>
                    <a:spcPts val="1460"/>
                  </a:lnSpc>
                  <a:spcBef>
                    <a:spcPts val="600"/>
                  </a:spcBef>
                  <a:spcAft>
                    <a:spcPts val="600"/>
                  </a:spcAft>
                </a:pPr>
                <a:endParaRPr lang="fr-CA" sz="1200">
                  <a:solidFill>
                    <a:prstClr val="black"/>
                  </a:solidFill>
                  <a:latin typeface="Raleway" panose="020B0003030101060003" pitchFamily="34" charset="0"/>
                </a:endParaRPr>
              </a:p>
            </p:txBody>
          </p:sp>
        </p:grpSp>
        <p:grpSp>
          <p:nvGrpSpPr>
            <p:cNvPr id="21" name="Group 20">
              <a:extLst>
                <a:ext uri="{FF2B5EF4-FFF2-40B4-BE49-F238E27FC236}">
                  <a16:creationId xmlns:a16="http://schemas.microsoft.com/office/drawing/2014/main" id="{F3F37263-6F4E-70D8-CCC1-F1DF449EC383}"/>
                </a:ext>
              </a:extLst>
            </p:cNvPr>
            <p:cNvGrpSpPr/>
            <p:nvPr/>
          </p:nvGrpSpPr>
          <p:grpSpPr>
            <a:xfrm>
              <a:off x="8464129" y="4114266"/>
              <a:ext cx="2696782" cy="2049342"/>
              <a:chOff x="4702080" y="3733334"/>
              <a:chExt cx="2696782" cy="2049342"/>
            </a:xfrm>
          </p:grpSpPr>
          <p:sp>
            <p:nvSpPr>
              <p:cNvPr id="22" name="Freeform 21">
                <a:extLst>
                  <a:ext uri="{FF2B5EF4-FFF2-40B4-BE49-F238E27FC236}">
                    <a16:creationId xmlns:a16="http://schemas.microsoft.com/office/drawing/2014/main" id="{A5557E94-525F-4204-88CE-86DB649519D3}"/>
                  </a:ext>
                </a:extLst>
              </p:cNvPr>
              <p:cNvSpPr/>
              <p:nvPr/>
            </p:nvSpPr>
            <p:spPr>
              <a:xfrm rot="10800000">
                <a:off x="5595730" y="3733334"/>
                <a:ext cx="921896" cy="499407"/>
              </a:xfrm>
              <a:custGeom>
                <a:avLst/>
                <a:gdLst>
                  <a:gd name="connsiteX0" fmla="*/ 30145 w 1065125"/>
                  <a:gd name="connsiteY0" fmla="*/ 105508 h 467248"/>
                  <a:gd name="connsiteX1" fmla="*/ 30145 w 1065125"/>
                  <a:gd name="connsiteY1" fmla="*/ 105508 h 467248"/>
                  <a:gd name="connsiteX2" fmla="*/ 5024 w 1065125"/>
                  <a:gd name="connsiteY2" fmla="*/ 175846 h 467248"/>
                  <a:gd name="connsiteX3" fmla="*/ 0 w 1065125"/>
                  <a:gd name="connsiteY3" fmla="*/ 190919 h 467248"/>
                  <a:gd name="connsiteX4" fmla="*/ 5024 w 1065125"/>
                  <a:gd name="connsiteY4" fmla="*/ 226088 h 467248"/>
                  <a:gd name="connsiteX5" fmla="*/ 20096 w 1065125"/>
                  <a:gd name="connsiteY5" fmla="*/ 391886 h 467248"/>
                  <a:gd name="connsiteX6" fmla="*/ 25120 w 1065125"/>
                  <a:gd name="connsiteY6" fmla="*/ 411982 h 467248"/>
                  <a:gd name="connsiteX7" fmla="*/ 50241 w 1065125"/>
                  <a:gd name="connsiteY7" fmla="*/ 432079 h 467248"/>
                  <a:gd name="connsiteX8" fmla="*/ 60290 w 1065125"/>
                  <a:gd name="connsiteY8" fmla="*/ 442127 h 467248"/>
                  <a:gd name="connsiteX9" fmla="*/ 90435 w 1065125"/>
                  <a:gd name="connsiteY9" fmla="*/ 457200 h 467248"/>
                  <a:gd name="connsiteX10" fmla="*/ 105507 w 1065125"/>
                  <a:gd name="connsiteY10" fmla="*/ 457200 h 467248"/>
                  <a:gd name="connsiteX11" fmla="*/ 693336 w 1065125"/>
                  <a:gd name="connsiteY11" fmla="*/ 467248 h 467248"/>
                  <a:gd name="connsiteX12" fmla="*/ 1019907 w 1065125"/>
                  <a:gd name="connsiteY12" fmla="*/ 452176 h 467248"/>
                  <a:gd name="connsiteX13" fmla="*/ 1045028 w 1065125"/>
                  <a:gd name="connsiteY13" fmla="*/ 411982 h 467248"/>
                  <a:gd name="connsiteX14" fmla="*/ 1055076 w 1065125"/>
                  <a:gd name="connsiteY14" fmla="*/ 381837 h 467248"/>
                  <a:gd name="connsiteX15" fmla="*/ 1065125 w 1065125"/>
                  <a:gd name="connsiteY15" fmla="*/ 341644 h 467248"/>
                  <a:gd name="connsiteX16" fmla="*/ 1060101 w 1065125"/>
                  <a:gd name="connsiteY16" fmla="*/ 130628 h 467248"/>
                  <a:gd name="connsiteX17" fmla="*/ 1045028 w 1065125"/>
                  <a:gd name="connsiteY17" fmla="*/ 65314 h 467248"/>
                  <a:gd name="connsiteX18" fmla="*/ 1029956 w 1065125"/>
                  <a:gd name="connsiteY18" fmla="*/ 55266 h 467248"/>
                  <a:gd name="connsiteX19" fmla="*/ 994786 w 1065125"/>
                  <a:gd name="connsiteY19" fmla="*/ 20097 h 467248"/>
                  <a:gd name="connsiteX20" fmla="*/ 949569 w 1065125"/>
                  <a:gd name="connsiteY20" fmla="*/ 0 h 467248"/>
                  <a:gd name="connsiteX21" fmla="*/ 929472 w 1065125"/>
                  <a:gd name="connsiteY21" fmla="*/ 0 h 467248"/>
                  <a:gd name="connsiteX22" fmla="*/ 95459 w 1065125"/>
                  <a:gd name="connsiteY22" fmla="*/ 15072 h 467248"/>
                  <a:gd name="connsiteX23" fmla="*/ 95459 w 1065125"/>
                  <a:gd name="connsiteY23" fmla="*/ 15072 h 467248"/>
                  <a:gd name="connsiteX24" fmla="*/ 60290 w 1065125"/>
                  <a:gd name="connsiteY24" fmla="*/ 45217 h 467248"/>
                  <a:gd name="connsiteX25" fmla="*/ 50241 w 1065125"/>
                  <a:gd name="connsiteY25" fmla="*/ 55266 h 467248"/>
                  <a:gd name="connsiteX26" fmla="*/ 30145 w 1065125"/>
                  <a:gd name="connsiteY26" fmla="*/ 80387 h 467248"/>
                  <a:gd name="connsiteX27" fmla="*/ 30145 w 1065125"/>
                  <a:gd name="connsiteY27" fmla="*/ 105508 h 46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5125" h="467248">
                    <a:moveTo>
                      <a:pt x="30145" y="105508"/>
                    </a:moveTo>
                    <a:lnTo>
                      <a:pt x="30145" y="105508"/>
                    </a:lnTo>
                    <a:cubicBezTo>
                      <a:pt x="21771" y="128954"/>
                      <a:pt x="13310" y="152369"/>
                      <a:pt x="5024" y="175846"/>
                    </a:cubicBezTo>
                    <a:cubicBezTo>
                      <a:pt x="3261" y="180840"/>
                      <a:pt x="0" y="190919"/>
                      <a:pt x="0" y="190919"/>
                    </a:cubicBezTo>
                    <a:cubicBezTo>
                      <a:pt x="1675" y="202642"/>
                      <a:pt x="3952" y="214295"/>
                      <a:pt x="5024" y="226088"/>
                    </a:cubicBezTo>
                    <a:cubicBezTo>
                      <a:pt x="8699" y="266515"/>
                      <a:pt x="10871" y="341145"/>
                      <a:pt x="20096" y="391886"/>
                    </a:cubicBezTo>
                    <a:cubicBezTo>
                      <a:pt x="21331" y="398679"/>
                      <a:pt x="22032" y="405806"/>
                      <a:pt x="25120" y="411982"/>
                    </a:cubicBezTo>
                    <a:cubicBezTo>
                      <a:pt x="29164" y="420070"/>
                      <a:pt x="44324" y="427345"/>
                      <a:pt x="50241" y="432079"/>
                    </a:cubicBezTo>
                    <a:cubicBezTo>
                      <a:pt x="53940" y="435038"/>
                      <a:pt x="56591" y="439168"/>
                      <a:pt x="60290" y="442127"/>
                    </a:cubicBezTo>
                    <a:cubicBezTo>
                      <a:pt x="69429" y="449438"/>
                      <a:pt x="78702" y="455245"/>
                      <a:pt x="90435" y="457200"/>
                    </a:cubicBezTo>
                    <a:cubicBezTo>
                      <a:pt x="95391" y="458026"/>
                      <a:pt x="100483" y="457200"/>
                      <a:pt x="105507" y="457200"/>
                    </a:cubicBezTo>
                    <a:lnTo>
                      <a:pt x="693336" y="467248"/>
                    </a:lnTo>
                    <a:lnTo>
                      <a:pt x="1019907" y="452176"/>
                    </a:lnTo>
                    <a:cubicBezTo>
                      <a:pt x="1028281" y="438778"/>
                      <a:pt x="1037962" y="426114"/>
                      <a:pt x="1045028" y="411982"/>
                    </a:cubicBezTo>
                    <a:cubicBezTo>
                      <a:pt x="1049765" y="402508"/>
                      <a:pt x="1051726" y="391885"/>
                      <a:pt x="1055076" y="381837"/>
                    </a:cubicBezTo>
                    <a:cubicBezTo>
                      <a:pt x="1062804" y="358655"/>
                      <a:pt x="1059060" y="371972"/>
                      <a:pt x="1065125" y="341644"/>
                    </a:cubicBezTo>
                    <a:cubicBezTo>
                      <a:pt x="1063450" y="271305"/>
                      <a:pt x="1062971" y="200928"/>
                      <a:pt x="1060101" y="130628"/>
                    </a:cubicBezTo>
                    <a:cubicBezTo>
                      <a:pt x="1059878" y="125157"/>
                      <a:pt x="1053186" y="70753"/>
                      <a:pt x="1045028" y="65314"/>
                    </a:cubicBezTo>
                    <a:lnTo>
                      <a:pt x="1029956" y="55266"/>
                    </a:lnTo>
                    <a:cubicBezTo>
                      <a:pt x="1021111" y="28736"/>
                      <a:pt x="1029338" y="43132"/>
                      <a:pt x="994786" y="20097"/>
                    </a:cubicBezTo>
                    <a:cubicBezTo>
                      <a:pt x="981124" y="10989"/>
                      <a:pt x="967510" y="0"/>
                      <a:pt x="949569" y="0"/>
                    </a:cubicBezTo>
                    <a:lnTo>
                      <a:pt x="929472" y="0"/>
                    </a:lnTo>
                    <a:lnTo>
                      <a:pt x="95459" y="15072"/>
                    </a:lnTo>
                    <a:lnTo>
                      <a:pt x="95459" y="15072"/>
                    </a:lnTo>
                    <a:cubicBezTo>
                      <a:pt x="83736" y="25120"/>
                      <a:pt x="71830" y="34959"/>
                      <a:pt x="60290" y="45217"/>
                    </a:cubicBezTo>
                    <a:cubicBezTo>
                      <a:pt x="56749" y="48364"/>
                      <a:pt x="53200" y="51567"/>
                      <a:pt x="50241" y="55266"/>
                    </a:cubicBezTo>
                    <a:cubicBezTo>
                      <a:pt x="24884" y="86962"/>
                      <a:pt x="54411" y="56118"/>
                      <a:pt x="30145" y="80387"/>
                    </a:cubicBezTo>
                    <a:lnTo>
                      <a:pt x="30145" y="105508"/>
                    </a:lnTo>
                    <a:close/>
                  </a:path>
                </a:pathLst>
              </a:custGeom>
              <a:solidFill>
                <a:srgbClr val="5EB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 name="ZoneTexte 7">
                <a:extLst>
                  <a:ext uri="{FF2B5EF4-FFF2-40B4-BE49-F238E27FC236}">
                    <a16:creationId xmlns:a16="http://schemas.microsoft.com/office/drawing/2014/main" id="{8E6B0F1C-70F9-4053-249C-A186F001A996}"/>
                  </a:ext>
                </a:extLst>
              </p:cNvPr>
              <p:cNvSpPr txBox="1"/>
              <p:nvPr/>
            </p:nvSpPr>
            <p:spPr>
              <a:xfrm>
                <a:off x="4702080" y="3893441"/>
                <a:ext cx="2696782" cy="1889235"/>
              </a:xfrm>
              <a:prstGeom prst="rect">
                <a:avLst/>
              </a:prstGeom>
              <a:noFill/>
            </p:spPr>
            <p:txBody>
              <a:bodyPr wrap="square" rtlCol="0">
                <a:spAutoFit/>
              </a:bodyPr>
              <a:lstStyle/>
              <a:p>
                <a:pPr algn="ctr" defTabSz="457200">
                  <a:lnSpc>
                    <a:spcPts val="1460"/>
                  </a:lnSpc>
                  <a:spcBef>
                    <a:spcPts val="600"/>
                  </a:spcBef>
                  <a:spcAft>
                    <a:spcPts val="600"/>
                  </a:spcAft>
                </a:pPr>
                <a:r>
                  <a:rPr lang="fr-CA" sz="3000" b="1">
                    <a:solidFill>
                      <a:schemeClr val="bg1"/>
                    </a:solidFill>
                    <a:latin typeface="Raleway ExtraBold" panose="020B0503030101060003" pitchFamily="34" charset="77"/>
                  </a:rPr>
                  <a:t>9 %</a:t>
                </a:r>
              </a:p>
              <a:p>
                <a:pPr algn="ctr" defTabSz="457200">
                  <a:lnSpc>
                    <a:spcPts val="2000"/>
                  </a:lnSpc>
                  <a:spcBef>
                    <a:spcPts val="600"/>
                  </a:spcBef>
                  <a:spcAft>
                    <a:spcPts val="600"/>
                  </a:spcAft>
                </a:pPr>
                <a:r>
                  <a:rPr lang="fr-CA" sz="1400">
                    <a:effectLst/>
                    <a:latin typeface="Raleway" panose="020B0003030101060003" pitchFamily="34" charset="0"/>
                  </a:rPr>
                  <a:t>chez ceux qui ont un </a:t>
                </a:r>
                <a:br>
                  <a:rPr lang="fr-CA" sz="1400">
                    <a:effectLst/>
                    <a:latin typeface="Raleway" panose="020B0003030101060003" pitchFamily="34" charset="0"/>
                  </a:rPr>
                </a:br>
                <a:r>
                  <a:rPr lang="fr-CA" sz="1400">
                    <a:effectLst/>
                    <a:latin typeface="Raleway" panose="020B0003030101060003" pitchFamily="34" charset="0"/>
                  </a:rPr>
                  <a:t>temps d’écran moyen de </a:t>
                </a:r>
                <a:br>
                  <a:rPr lang="fr-CA" sz="1400">
                    <a:effectLst/>
                    <a:latin typeface="Raleway" panose="020B0003030101060003" pitchFamily="34" charset="0"/>
                  </a:rPr>
                </a:br>
                <a:r>
                  <a:rPr lang="fr-CA" sz="1400" b="1">
                    <a:effectLst/>
                    <a:latin typeface="Raleway" panose="020B0003030101060003" pitchFamily="34" charset="0"/>
                  </a:rPr>
                  <a:t>2 heures ou plus </a:t>
                </a:r>
                <a:r>
                  <a:rPr lang="fr-CA" sz="1400">
                    <a:effectLst/>
                    <a:latin typeface="Raleway" panose="020B0003030101060003" pitchFamily="34" charset="0"/>
                  </a:rPr>
                  <a:t>par jour</a:t>
                </a:r>
              </a:p>
              <a:p>
                <a:pPr algn="ctr" defTabSz="457200">
                  <a:lnSpc>
                    <a:spcPts val="1460"/>
                  </a:lnSpc>
                  <a:spcBef>
                    <a:spcPts val="600"/>
                  </a:spcBef>
                  <a:spcAft>
                    <a:spcPts val="600"/>
                  </a:spcAft>
                </a:pPr>
                <a:endParaRPr lang="fr-CA" sz="1400">
                  <a:effectLst/>
                  <a:latin typeface="Raleway" panose="020B0003030101060003" pitchFamily="34" charset="0"/>
                </a:endParaRPr>
              </a:p>
              <a:p>
                <a:pPr algn="ctr" defTabSz="457200">
                  <a:lnSpc>
                    <a:spcPts val="1460"/>
                  </a:lnSpc>
                  <a:spcBef>
                    <a:spcPts val="600"/>
                  </a:spcBef>
                  <a:spcAft>
                    <a:spcPts val="600"/>
                  </a:spcAft>
                </a:pPr>
                <a:endParaRPr lang="fr-CA" sz="1200">
                  <a:solidFill>
                    <a:prstClr val="black"/>
                  </a:solidFill>
                  <a:latin typeface="Raleway" panose="020B0003030101060003" pitchFamily="34" charset="0"/>
                </a:endParaRPr>
              </a:p>
            </p:txBody>
          </p:sp>
        </p:grpSp>
        <p:cxnSp>
          <p:nvCxnSpPr>
            <p:cNvPr id="24" name="Straight Connector 23">
              <a:extLst>
                <a:ext uri="{FF2B5EF4-FFF2-40B4-BE49-F238E27FC236}">
                  <a16:creationId xmlns:a16="http://schemas.microsoft.com/office/drawing/2014/main" id="{351115EF-AEB1-F8EC-A008-52B9186D8675}"/>
                </a:ext>
              </a:extLst>
            </p:cNvPr>
            <p:cNvCxnSpPr>
              <a:cxnSpLocks/>
            </p:cNvCxnSpPr>
            <p:nvPr/>
          </p:nvCxnSpPr>
          <p:spPr>
            <a:xfrm>
              <a:off x="8127861" y="4826833"/>
              <a:ext cx="0" cy="402245"/>
            </a:xfrm>
            <a:prstGeom prst="line">
              <a:avLst/>
            </a:prstGeom>
            <a:ln>
              <a:solidFill>
                <a:srgbClr val="5EBCC2"/>
              </a:solidFill>
            </a:ln>
          </p:spPr>
          <p:style>
            <a:lnRef idx="2">
              <a:schemeClr val="accent1"/>
            </a:lnRef>
            <a:fillRef idx="0">
              <a:schemeClr val="accent1"/>
            </a:fillRef>
            <a:effectRef idx="1">
              <a:schemeClr val="accent1"/>
            </a:effectRef>
            <a:fontRef idx="minor">
              <a:schemeClr val="tx1"/>
            </a:fontRef>
          </p:style>
        </p:cxnSp>
        <p:pic>
          <p:nvPicPr>
            <p:cNvPr id="27" name="Picture 26" descr="A blue clock with a black background&#10;&#10;Description automatically generated">
              <a:extLst>
                <a:ext uri="{FF2B5EF4-FFF2-40B4-BE49-F238E27FC236}">
                  <a16:creationId xmlns:a16="http://schemas.microsoft.com/office/drawing/2014/main" id="{1BB26C85-BFDD-02C0-5F7E-DE0A98B71F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3040" y="3522756"/>
              <a:ext cx="1384539" cy="1213003"/>
            </a:xfrm>
            <a:prstGeom prst="rect">
              <a:avLst/>
            </a:prstGeom>
          </p:spPr>
        </p:pic>
      </p:grpSp>
      <p:grpSp>
        <p:nvGrpSpPr>
          <p:cNvPr id="5" name="Groupe 4">
            <a:extLst>
              <a:ext uri="{FF2B5EF4-FFF2-40B4-BE49-F238E27FC236}">
                <a16:creationId xmlns:a16="http://schemas.microsoft.com/office/drawing/2014/main" id="{AAE97906-75C1-51B8-5F4A-E5F98B32CD69}"/>
              </a:ext>
            </a:extLst>
          </p:cNvPr>
          <p:cNvGrpSpPr/>
          <p:nvPr/>
        </p:nvGrpSpPr>
        <p:grpSpPr>
          <a:xfrm>
            <a:off x="8133518" y="522859"/>
            <a:ext cx="3294700" cy="1497753"/>
            <a:chOff x="8133518" y="522859"/>
            <a:chExt cx="3294700" cy="1497753"/>
          </a:xfrm>
        </p:grpSpPr>
        <p:pic>
          <p:nvPicPr>
            <p:cNvPr id="2" name="Image 1">
              <a:extLst>
                <a:ext uri="{FF2B5EF4-FFF2-40B4-BE49-F238E27FC236}">
                  <a16:creationId xmlns:a16="http://schemas.microsoft.com/office/drawing/2014/main" id="{C95B189C-5A58-68DB-70EC-129EDF6804E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1240007">
              <a:off x="8133518" y="672370"/>
              <a:ext cx="1601038" cy="1348242"/>
            </a:xfrm>
            <a:prstGeom prst="rect">
              <a:avLst/>
            </a:prstGeom>
          </p:spPr>
        </p:pic>
        <p:pic>
          <p:nvPicPr>
            <p:cNvPr id="4" name="Picture 108">
              <a:extLst>
                <a:ext uri="{FF2B5EF4-FFF2-40B4-BE49-F238E27FC236}">
                  <a16:creationId xmlns:a16="http://schemas.microsoft.com/office/drawing/2014/main" id="{F05C19E7-9BC8-25C0-2466-1818C599001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030836" y="651895"/>
              <a:ext cx="350247" cy="334817"/>
            </a:xfrm>
            <a:prstGeom prst="rect">
              <a:avLst/>
            </a:prstGeom>
          </p:spPr>
        </p:pic>
        <p:pic>
          <p:nvPicPr>
            <p:cNvPr id="7" name="Picture 29">
              <a:extLst>
                <a:ext uri="{FF2B5EF4-FFF2-40B4-BE49-F238E27FC236}">
                  <a16:creationId xmlns:a16="http://schemas.microsoft.com/office/drawing/2014/main" id="{7D8E9B37-991B-D0A2-1832-98339A2848C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259312" y="522859"/>
              <a:ext cx="1168906" cy="1108443"/>
            </a:xfrm>
            <a:prstGeom prst="rect">
              <a:avLst/>
            </a:prstGeom>
          </p:spPr>
        </p:pic>
        <p:sp>
          <p:nvSpPr>
            <p:cNvPr id="8" name="Freeform 9">
              <a:extLst>
                <a:ext uri="{FF2B5EF4-FFF2-40B4-BE49-F238E27FC236}">
                  <a16:creationId xmlns:a16="http://schemas.microsoft.com/office/drawing/2014/main" id="{C72E374B-A50C-1B12-7CA6-BE6C4B0A9C64}"/>
                </a:ext>
              </a:extLst>
            </p:cNvPr>
            <p:cNvSpPr/>
            <p:nvPr/>
          </p:nvSpPr>
          <p:spPr>
            <a:xfrm rot="10800000">
              <a:off x="8638243" y="670176"/>
              <a:ext cx="2649577" cy="369726"/>
            </a:xfrm>
            <a:custGeom>
              <a:avLst/>
              <a:gdLst>
                <a:gd name="connsiteX0" fmla="*/ 30909 w 2554416"/>
                <a:gd name="connsiteY0" fmla="*/ 71251 h 290945"/>
                <a:gd name="connsiteX1" fmla="*/ 30909 w 2554416"/>
                <a:gd name="connsiteY1" fmla="*/ 71251 h 290945"/>
                <a:gd name="connsiteX2" fmla="*/ 90286 w 2554416"/>
                <a:gd name="connsiteY2" fmla="*/ 29688 h 290945"/>
                <a:gd name="connsiteX3" fmla="*/ 108099 w 2554416"/>
                <a:gd name="connsiteY3" fmla="*/ 23750 h 290945"/>
                <a:gd name="connsiteX4" fmla="*/ 1212504 w 2554416"/>
                <a:gd name="connsiteY4" fmla="*/ 17813 h 290945"/>
                <a:gd name="connsiteX5" fmla="*/ 2002213 w 2554416"/>
                <a:gd name="connsiteY5" fmla="*/ 11875 h 290945"/>
                <a:gd name="connsiteX6" fmla="*/ 2198156 w 2554416"/>
                <a:gd name="connsiteY6" fmla="*/ 0 h 290945"/>
                <a:gd name="connsiteX7" fmla="*/ 2352535 w 2554416"/>
                <a:gd name="connsiteY7" fmla="*/ 5937 h 290945"/>
                <a:gd name="connsiteX8" fmla="*/ 2500977 w 2554416"/>
                <a:gd name="connsiteY8" fmla="*/ 17813 h 290945"/>
                <a:gd name="connsiteX9" fmla="*/ 2530665 w 2554416"/>
                <a:gd name="connsiteY9" fmla="*/ 23750 h 290945"/>
                <a:gd name="connsiteX10" fmla="*/ 2542540 w 2554416"/>
                <a:gd name="connsiteY10" fmla="*/ 35626 h 290945"/>
                <a:gd name="connsiteX11" fmla="*/ 2554416 w 2554416"/>
                <a:gd name="connsiteY11" fmla="*/ 77189 h 290945"/>
                <a:gd name="connsiteX12" fmla="*/ 2542540 w 2554416"/>
                <a:gd name="connsiteY12" fmla="*/ 184067 h 290945"/>
                <a:gd name="connsiteX13" fmla="*/ 2530665 w 2554416"/>
                <a:gd name="connsiteY13" fmla="*/ 219693 h 290945"/>
                <a:gd name="connsiteX14" fmla="*/ 2518790 w 2554416"/>
                <a:gd name="connsiteY14" fmla="*/ 237506 h 290945"/>
                <a:gd name="connsiteX15" fmla="*/ 2495039 w 2554416"/>
                <a:gd name="connsiteY15" fmla="*/ 273132 h 290945"/>
                <a:gd name="connsiteX16" fmla="*/ 2423787 w 2554416"/>
                <a:gd name="connsiteY16" fmla="*/ 285007 h 290945"/>
                <a:gd name="connsiteX17" fmla="*/ 2269408 w 2554416"/>
                <a:gd name="connsiteY17" fmla="*/ 290945 h 290945"/>
                <a:gd name="connsiteX18" fmla="*/ 1622203 w 2554416"/>
                <a:gd name="connsiteY18" fmla="*/ 285007 h 290945"/>
                <a:gd name="connsiteX19" fmla="*/ 1218442 w 2554416"/>
                <a:gd name="connsiteY19" fmla="*/ 290945 h 290945"/>
                <a:gd name="connsiteX20" fmla="*/ 921559 w 2554416"/>
                <a:gd name="connsiteY20" fmla="*/ 285007 h 290945"/>
                <a:gd name="connsiteX21" fmla="*/ 476234 w 2554416"/>
                <a:gd name="connsiteY21" fmla="*/ 273132 h 290945"/>
                <a:gd name="connsiteX22" fmla="*/ 399044 w 2554416"/>
                <a:gd name="connsiteY22" fmla="*/ 279070 h 290945"/>
                <a:gd name="connsiteX23" fmla="*/ 256540 w 2554416"/>
                <a:gd name="connsiteY23" fmla="*/ 273132 h 290945"/>
                <a:gd name="connsiteX24" fmla="*/ 78411 w 2554416"/>
                <a:gd name="connsiteY24" fmla="*/ 261257 h 290945"/>
                <a:gd name="connsiteX25" fmla="*/ 42785 w 2554416"/>
                <a:gd name="connsiteY25" fmla="*/ 255319 h 290945"/>
                <a:gd name="connsiteX26" fmla="*/ 13096 w 2554416"/>
                <a:gd name="connsiteY26" fmla="*/ 231568 h 290945"/>
                <a:gd name="connsiteX27" fmla="*/ 7159 w 2554416"/>
                <a:gd name="connsiteY27" fmla="*/ 130628 h 290945"/>
                <a:gd name="connsiteX28" fmla="*/ 19034 w 2554416"/>
                <a:gd name="connsiteY28" fmla="*/ 89064 h 290945"/>
                <a:gd name="connsiteX29" fmla="*/ 30909 w 2554416"/>
                <a:gd name="connsiteY29" fmla="*/ 71251 h 29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4416" h="290945">
                  <a:moveTo>
                    <a:pt x="30909" y="71251"/>
                  </a:moveTo>
                  <a:lnTo>
                    <a:pt x="30909" y="71251"/>
                  </a:lnTo>
                  <a:cubicBezTo>
                    <a:pt x="50701" y="57397"/>
                    <a:pt x="67366" y="37328"/>
                    <a:pt x="90286" y="29688"/>
                  </a:cubicBezTo>
                  <a:cubicBezTo>
                    <a:pt x="96224" y="27709"/>
                    <a:pt x="101840" y="23816"/>
                    <a:pt x="108099" y="23750"/>
                  </a:cubicBezTo>
                  <a:lnTo>
                    <a:pt x="1212504" y="17813"/>
                  </a:lnTo>
                  <a:lnTo>
                    <a:pt x="2002213" y="11875"/>
                  </a:lnTo>
                  <a:cubicBezTo>
                    <a:pt x="2046513" y="8711"/>
                    <a:pt x="2161149" y="0"/>
                    <a:pt x="2198156" y="0"/>
                  </a:cubicBezTo>
                  <a:cubicBezTo>
                    <a:pt x="2249654" y="0"/>
                    <a:pt x="2301098" y="3428"/>
                    <a:pt x="2352535" y="5937"/>
                  </a:cubicBezTo>
                  <a:cubicBezTo>
                    <a:pt x="2385938" y="7566"/>
                    <a:pt x="2462472" y="12679"/>
                    <a:pt x="2500977" y="17813"/>
                  </a:cubicBezTo>
                  <a:cubicBezTo>
                    <a:pt x="2510980" y="19147"/>
                    <a:pt x="2520769" y="21771"/>
                    <a:pt x="2530665" y="23750"/>
                  </a:cubicBezTo>
                  <a:cubicBezTo>
                    <a:pt x="2534623" y="27709"/>
                    <a:pt x="2539660" y="30826"/>
                    <a:pt x="2542540" y="35626"/>
                  </a:cubicBezTo>
                  <a:cubicBezTo>
                    <a:pt x="2546191" y="41711"/>
                    <a:pt x="2553307" y="72752"/>
                    <a:pt x="2554416" y="77189"/>
                  </a:cubicBezTo>
                  <a:cubicBezTo>
                    <a:pt x="2550593" y="130710"/>
                    <a:pt x="2554424" y="144454"/>
                    <a:pt x="2542540" y="184067"/>
                  </a:cubicBezTo>
                  <a:cubicBezTo>
                    <a:pt x="2538943" y="196057"/>
                    <a:pt x="2537608" y="209278"/>
                    <a:pt x="2530665" y="219693"/>
                  </a:cubicBezTo>
                  <a:cubicBezTo>
                    <a:pt x="2526707" y="225631"/>
                    <a:pt x="2521981" y="231123"/>
                    <a:pt x="2518790" y="237506"/>
                  </a:cubicBezTo>
                  <a:cubicBezTo>
                    <a:pt x="2509994" y="255099"/>
                    <a:pt x="2517550" y="261876"/>
                    <a:pt x="2495039" y="273132"/>
                  </a:cubicBezTo>
                  <a:cubicBezTo>
                    <a:pt x="2488224" y="276540"/>
                    <a:pt x="2424591" y="284958"/>
                    <a:pt x="2423787" y="285007"/>
                  </a:cubicBezTo>
                  <a:cubicBezTo>
                    <a:pt x="2372384" y="288122"/>
                    <a:pt x="2320868" y="288966"/>
                    <a:pt x="2269408" y="290945"/>
                  </a:cubicBezTo>
                  <a:lnTo>
                    <a:pt x="1622203" y="285007"/>
                  </a:lnTo>
                  <a:cubicBezTo>
                    <a:pt x="1487601" y="285007"/>
                    <a:pt x="1353044" y="290945"/>
                    <a:pt x="1218442" y="290945"/>
                  </a:cubicBezTo>
                  <a:cubicBezTo>
                    <a:pt x="1119461" y="290945"/>
                    <a:pt x="1020512" y="287335"/>
                    <a:pt x="921559" y="285007"/>
                  </a:cubicBezTo>
                  <a:lnTo>
                    <a:pt x="476234" y="273132"/>
                  </a:lnTo>
                  <a:cubicBezTo>
                    <a:pt x="450504" y="275111"/>
                    <a:pt x="424850" y="279070"/>
                    <a:pt x="399044" y="279070"/>
                  </a:cubicBezTo>
                  <a:cubicBezTo>
                    <a:pt x="351501" y="279070"/>
                    <a:pt x="304023" y="275506"/>
                    <a:pt x="256540" y="273132"/>
                  </a:cubicBezTo>
                  <a:cubicBezTo>
                    <a:pt x="205445" y="270577"/>
                    <a:pt x="130471" y="264975"/>
                    <a:pt x="78411" y="261257"/>
                  </a:cubicBezTo>
                  <a:cubicBezTo>
                    <a:pt x="66536" y="259278"/>
                    <a:pt x="54206" y="259126"/>
                    <a:pt x="42785" y="255319"/>
                  </a:cubicBezTo>
                  <a:cubicBezTo>
                    <a:pt x="31549" y="251574"/>
                    <a:pt x="21204" y="239676"/>
                    <a:pt x="13096" y="231568"/>
                  </a:cubicBezTo>
                  <a:cubicBezTo>
                    <a:pt x="-4343" y="179251"/>
                    <a:pt x="-2269" y="201339"/>
                    <a:pt x="7159" y="130628"/>
                  </a:cubicBezTo>
                  <a:cubicBezTo>
                    <a:pt x="7851" y="125436"/>
                    <a:pt x="15702" y="95728"/>
                    <a:pt x="19034" y="89064"/>
                  </a:cubicBezTo>
                  <a:cubicBezTo>
                    <a:pt x="20286" y="86561"/>
                    <a:pt x="28930" y="74220"/>
                    <a:pt x="30909" y="71251"/>
                  </a:cubicBezTo>
                  <a:close/>
                </a:path>
              </a:pathLst>
            </a:custGeom>
            <a:solidFill>
              <a:srgbClr val="5EBCC2">
                <a:alpha val="3692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6" name="Groupe 15">
            <a:extLst>
              <a:ext uri="{FF2B5EF4-FFF2-40B4-BE49-F238E27FC236}">
                <a16:creationId xmlns:a16="http://schemas.microsoft.com/office/drawing/2014/main" id="{C265F02B-62BA-54DB-C65D-3F6EBFB7314E}"/>
              </a:ext>
            </a:extLst>
          </p:cNvPr>
          <p:cNvGrpSpPr/>
          <p:nvPr/>
        </p:nvGrpSpPr>
        <p:grpSpPr>
          <a:xfrm>
            <a:off x="968742" y="1572016"/>
            <a:ext cx="1956530" cy="369726"/>
            <a:chOff x="968742" y="1572016"/>
            <a:chExt cx="1956530" cy="369726"/>
          </a:xfrm>
        </p:grpSpPr>
        <p:sp>
          <p:nvSpPr>
            <p:cNvPr id="14" name="Freeform 9">
              <a:extLst>
                <a:ext uri="{FF2B5EF4-FFF2-40B4-BE49-F238E27FC236}">
                  <a16:creationId xmlns:a16="http://schemas.microsoft.com/office/drawing/2014/main" id="{94D824BA-5519-E4F5-6903-5B946A1FAFF3}"/>
                </a:ext>
              </a:extLst>
            </p:cNvPr>
            <p:cNvSpPr/>
            <p:nvPr/>
          </p:nvSpPr>
          <p:spPr>
            <a:xfrm rot="10800000">
              <a:off x="968742" y="1572016"/>
              <a:ext cx="1956530" cy="369726"/>
            </a:xfrm>
            <a:custGeom>
              <a:avLst/>
              <a:gdLst>
                <a:gd name="connsiteX0" fmla="*/ 30909 w 2554416"/>
                <a:gd name="connsiteY0" fmla="*/ 71251 h 290945"/>
                <a:gd name="connsiteX1" fmla="*/ 30909 w 2554416"/>
                <a:gd name="connsiteY1" fmla="*/ 71251 h 290945"/>
                <a:gd name="connsiteX2" fmla="*/ 90286 w 2554416"/>
                <a:gd name="connsiteY2" fmla="*/ 29688 h 290945"/>
                <a:gd name="connsiteX3" fmla="*/ 108099 w 2554416"/>
                <a:gd name="connsiteY3" fmla="*/ 23750 h 290945"/>
                <a:gd name="connsiteX4" fmla="*/ 1212504 w 2554416"/>
                <a:gd name="connsiteY4" fmla="*/ 17813 h 290945"/>
                <a:gd name="connsiteX5" fmla="*/ 2002213 w 2554416"/>
                <a:gd name="connsiteY5" fmla="*/ 11875 h 290945"/>
                <a:gd name="connsiteX6" fmla="*/ 2198156 w 2554416"/>
                <a:gd name="connsiteY6" fmla="*/ 0 h 290945"/>
                <a:gd name="connsiteX7" fmla="*/ 2352535 w 2554416"/>
                <a:gd name="connsiteY7" fmla="*/ 5937 h 290945"/>
                <a:gd name="connsiteX8" fmla="*/ 2500977 w 2554416"/>
                <a:gd name="connsiteY8" fmla="*/ 17813 h 290945"/>
                <a:gd name="connsiteX9" fmla="*/ 2530665 w 2554416"/>
                <a:gd name="connsiteY9" fmla="*/ 23750 h 290945"/>
                <a:gd name="connsiteX10" fmla="*/ 2542540 w 2554416"/>
                <a:gd name="connsiteY10" fmla="*/ 35626 h 290945"/>
                <a:gd name="connsiteX11" fmla="*/ 2554416 w 2554416"/>
                <a:gd name="connsiteY11" fmla="*/ 77189 h 290945"/>
                <a:gd name="connsiteX12" fmla="*/ 2542540 w 2554416"/>
                <a:gd name="connsiteY12" fmla="*/ 184067 h 290945"/>
                <a:gd name="connsiteX13" fmla="*/ 2530665 w 2554416"/>
                <a:gd name="connsiteY13" fmla="*/ 219693 h 290945"/>
                <a:gd name="connsiteX14" fmla="*/ 2518790 w 2554416"/>
                <a:gd name="connsiteY14" fmla="*/ 237506 h 290945"/>
                <a:gd name="connsiteX15" fmla="*/ 2495039 w 2554416"/>
                <a:gd name="connsiteY15" fmla="*/ 273132 h 290945"/>
                <a:gd name="connsiteX16" fmla="*/ 2423787 w 2554416"/>
                <a:gd name="connsiteY16" fmla="*/ 285007 h 290945"/>
                <a:gd name="connsiteX17" fmla="*/ 2269408 w 2554416"/>
                <a:gd name="connsiteY17" fmla="*/ 290945 h 290945"/>
                <a:gd name="connsiteX18" fmla="*/ 1622203 w 2554416"/>
                <a:gd name="connsiteY18" fmla="*/ 285007 h 290945"/>
                <a:gd name="connsiteX19" fmla="*/ 1218442 w 2554416"/>
                <a:gd name="connsiteY19" fmla="*/ 290945 h 290945"/>
                <a:gd name="connsiteX20" fmla="*/ 921559 w 2554416"/>
                <a:gd name="connsiteY20" fmla="*/ 285007 h 290945"/>
                <a:gd name="connsiteX21" fmla="*/ 476234 w 2554416"/>
                <a:gd name="connsiteY21" fmla="*/ 273132 h 290945"/>
                <a:gd name="connsiteX22" fmla="*/ 399044 w 2554416"/>
                <a:gd name="connsiteY22" fmla="*/ 279070 h 290945"/>
                <a:gd name="connsiteX23" fmla="*/ 256540 w 2554416"/>
                <a:gd name="connsiteY23" fmla="*/ 273132 h 290945"/>
                <a:gd name="connsiteX24" fmla="*/ 78411 w 2554416"/>
                <a:gd name="connsiteY24" fmla="*/ 261257 h 290945"/>
                <a:gd name="connsiteX25" fmla="*/ 42785 w 2554416"/>
                <a:gd name="connsiteY25" fmla="*/ 255319 h 290945"/>
                <a:gd name="connsiteX26" fmla="*/ 13096 w 2554416"/>
                <a:gd name="connsiteY26" fmla="*/ 231568 h 290945"/>
                <a:gd name="connsiteX27" fmla="*/ 7159 w 2554416"/>
                <a:gd name="connsiteY27" fmla="*/ 130628 h 290945"/>
                <a:gd name="connsiteX28" fmla="*/ 19034 w 2554416"/>
                <a:gd name="connsiteY28" fmla="*/ 89064 h 290945"/>
                <a:gd name="connsiteX29" fmla="*/ 30909 w 2554416"/>
                <a:gd name="connsiteY29" fmla="*/ 71251 h 29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4416" h="290945">
                  <a:moveTo>
                    <a:pt x="30909" y="71251"/>
                  </a:moveTo>
                  <a:lnTo>
                    <a:pt x="30909" y="71251"/>
                  </a:lnTo>
                  <a:cubicBezTo>
                    <a:pt x="50701" y="57397"/>
                    <a:pt x="67366" y="37328"/>
                    <a:pt x="90286" y="29688"/>
                  </a:cubicBezTo>
                  <a:cubicBezTo>
                    <a:pt x="96224" y="27709"/>
                    <a:pt x="101840" y="23816"/>
                    <a:pt x="108099" y="23750"/>
                  </a:cubicBezTo>
                  <a:lnTo>
                    <a:pt x="1212504" y="17813"/>
                  </a:lnTo>
                  <a:lnTo>
                    <a:pt x="2002213" y="11875"/>
                  </a:lnTo>
                  <a:cubicBezTo>
                    <a:pt x="2046513" y="8711"/>
                    <a:pt x="2161149" y="0"/>
                    <a:pt x="2198156" y="0"/>
                  </a:cubicBezTo>
                  <a:cubicBezTo>
                    <a:pt x="2249654" y="0"/>
                    <a:pt x="2301098" y="3428"/>
                    <a:pt x="2352535" y="5937"/>
                  </a:cubicBezTo>
                  <a:cubicBezTo>
                    <a:pt x="2385938" y="7566"/>
                    <a:pt x="2462472" y="12679"/>
                    <a:pt x="2500977" y="17813"/>
                  </a:cubicBezTo>
                  <a:cubicBezTo>
                    <a:pt x="2510980" y="19147"/>
                    <a:pt x="2520769" y="21771"/>
                    <a:pt x="2530665" y="23750"/>
                  </a:cubicBezTo>
                  <a:cubicBezTo>
                    <a:pt x="2534623" y="27709"/>
                    <a:pt x="2539660" y="30826"/>
                    <a:pt x="2542540" y="35626"/>
                  </a:cubicBezTo>
                  <a:cubicBezTo>
                    <a:pt x="2546191" y="41711"/>
                    <a:pt x="2553307" y="72752"/>
                    <a:pt x="2554416" y="77189"/>
                  </a:cubicBezTo>
                  <a:cubicBezTo>
                    <a:pt x="2550593" y="130710"/>
                    <a:pt x="2554424" y="144454"/>
                    <a:pt x="2542540" y="184067"/>
                  </a:cubicBezTo>
                  <a:cubicBezTo>
                    <a:pt x="2538943" y="196057"/>
                    <a:pt x="2537608" y="209278"/>
                    <a:pt x="2530665" y="219693"/>
                  </a:cubicBezTo>
                  <a:cubicBezTo>
                    <a:pt x="2526707" y="225631"/>
                    <a:pt x="2521981" y="231123"/>
                    <a:pt x="2518790" y="237506"/>
                  </a:cubicBezTo>
                  <a:cubicBezTo>
                    <a:pt x="2509994" y="255099"/>
                    <a:pt x="2517550" y="261876"/>
                    <a:pt x="2495039" y="273132"/>
                  </a:cubicBezTo>
                  <a:cubicBezTo>
                    <a:pt x="2488224" y="276540"/>
                    <a:pt x="2424591" y="284958"/>
                    <a:pt x="2423787" y="285007"/>
                  </a:cubicBezTo>
                  <a:cubicBezTo>
                    <a:pt x="2372384" y="288122"/>
                    <a:pt x="2320868" y="288966"/>
                    <a:pt x="2269408" y="290945"/>
                  </a:cubicBezTo>
                  <a:lnTo>
                    <a:pt x="1622203" y="285007"/>
                  </a:lnTo>
                  <a:cubicBezTo>
                    <a:pt x="1487601" y="285007"/>
                    <a:pt x="1353044" y="290945"/>
                    <a:pt x="1218442" y="290945"/>
                  </a:cubicBezTo>
                  <a:cubicBezTo>
                    <a:pt x="1119461" y="290945"/>
                    <a:pt x="1020512" y="287335"/>
                    <a:pt x="921559" y="285007"/>
                  </a:cubicBezTo>
                  <a:lnTo>
                    <a:pt x="476234" y="273132"/>
                  </a:lnTo>
                  <a:cubicBezTo>
                    <a:pt x="450504" y="275111"/>
                    <a:pt x="424850" y="279070"/>
                    <a:pt x="399044" y="279070"/>
                  </a:cubicBezTo>
                  <a:cubicBezTo>
                    <a:pt x="351501" y="279070"/>
                    <a:pt x="304023" y="275506"/>
                    <a:pt x="256540" y="273132"/>
                  </a:cubicBezTo>
                  <a:cubicBezTo>
                    <a:pt x="205445" y="270577"/>
                    <a:pt x="130471" y="264975"/>
                    <a:pt x="78411" y="261257"/>
                  </a:cubicBezTo>
                  <a:cubicBezTo>
                    <a:pt x="66536" y="259278"/>
                    <a:pt x="54206" y="259126"/>
                    <a:pt x="42785" y="255319"/>
                  </a:cubicBezTo>
                  <a:cubicBezTo>
                    <a:pt x="31549" y="251574"/>
                    <a:pt x="21204" y="239676"/>
                    <a:pt x="13096" y="231568"/>
                  </a:cubicBezTo>
                  <a:cubicBezTo>
                    <a:pt x="-4343" y="179251"/>
                    <a:pt x="-2269" y="201339"/>
                    <a:pt x="7159" y="130628"/>
                  </a:cubicBezTo>
                  <a:cubicBezTo>
                    <a:pt x="7851" y="125436"/>
                    <a:pt x="15702" y="95728"/>
                    <a:pt x="19034" y="89064"/>
                  </a:cubicBezTo>
                  <a:cubicBezTo>
                    <a:pt x="20286" y="86561"/>
                    <a:pt x="28930" y="74220"/>
                    <a:pt x="30909" y="71251"/>
                  </a:cubicBezTo>
                  <a:close/>
                </a:path>
              </a:pathLst>
            </a:custGeom>
            <a:solidFill>
              <a:srgbClr val="5EBCC2">
                <a:alpha val="3692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ZoneTexte 14">
              <a:extLst>
                <a:ext uri="{FF2B5EF4-FFF2-40B4-BE49-F238E27FC236}">
                  <a16:creationId xmlns:a16="http://schemas.microsoft.com/office/drawing/2014/main" id="{E1F1DD1D-D2DD-B9B0-0862-C7F74FAE4E04}"/>
                </a:ext>
              </a:extLst>
            </p:cNvPr>
            <p:cNvSpPr txBox="1"/>
            <p:nvPr/>
          </p:nvSpPr>
          <p:spPr>
            <a:xfrm>
              <a:off x="968742" y="1582605"/>
              <a:ext cx="1749142" cy="359137"/>
            </a:xfrm>
            <a:prstGeom prst="rect">
              <a:avLst/>
            </a:prstGeom>
            <a:noFill/>
          </p:spPr>
          <p:txBody>
            <a:bodyPr wrap="square" rtlCol="0">
              <a:spAutoFit/>
            </a:bodyPr>
            <a:lstStyle/>
            <a:p>
              <a:pPr marR="0" lvl="0" algn="l" defTabSz="914400" rtl="0" eaLnBrk="1" fontAlgn="auto" latinLnBrk="0" hangingPunct="1">
                <a:lnSpc>
                  <a:spcPts val="2220"/>
                </a:lnSpc>
                <a:spcBef>
                  <a:spcPts val="0"/>
                </a:spcBef>
                <a:spcAft>
                  <a:spcPts val="1800"/>
                </a:spcAft>
                <a:buClrTx/>
                <a:buSzTx/>
                <a:tabLst/>
                <a:defRPr/>
              </a:pPr>
              <a:r>
                <a:rPr lang="fr-CA" b="1" dirty="0">
                  <a:solidFill>
                    <a:prstClr val="black"/>
                  </a:solidFill>
                  <a:latin typeface="Raleway" panose="020B0503030101060003" pitchFamily="34" charset="77"/>
                </a:rPr>
                <a:t>Le sommeil</a:t>
              </a:r>
            </a:p>
          </p:txBody>
        </p:sp>
      </p:grpSp>
    </p:spTree>
    <p:extLst>
      <p:ext uri="{BB962C8B-B14F-4D97-AF65-F5344CB8AC3E}">
        <p14:creationId xmlns:p14="http://schemas.microsoft.com/office/powerpoint/2010/main" val="9431331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16ECC1C-7637-1CAA-9439-19D3AD1387D4}"/>
              </a:ext>
            </a:extLst>
          </p:cNvPr>
          <p:cNvGrpSpPr/>
          <p:nvPr/>
        </p:nvGrpSpPr>
        <p:grpSpPr>
          <a:xfrm>
            <a:off x="1003443" y="6153834"/>
            <a:ext cx="10280431" cy="342080"/>
            <a:chOff x="1003443" y="6153834"/>
            <a:chExt cx="10280431" cy="342080"/>
          </a:xfrm>
        </p:grpSpPr>
        <p:pic>
          <p:nvPicPr>
            <p:cNvPr id="6" name="Picture 5" descr="A black background with grey text&#10;&#10;Description automatically generated">
              <a:extLst>
                <a:ext uri="{FF2B5EF4-FFF2-40B4-BE49-F238E27FC236}">
                  <a16:creationId xmlns:a16="http://schemas.microsoft.com/office/drawing/2014/main" id="{A535B39E-0A27-5F6B-5D5E-D7033225ED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9" name="TextBox 16">
              <a:extLst>
                <a:ext uri="{FF2B5EF4-FFF2-40B4-BE49-F238E27FC236}">
                  <a16:creationId xmlns:a16="http://schemas.microsoft.com/office/drawing/2014/main" id="{18C7450C-CC26-9716-E365-6861BF117758}"/>
                </a:ext>
              </a:extLst>
            </p:cNvPr>
            <p:cNvSpPr txBox="1"/>
            <p:nvPr/>
          </p:nvSpPr>
          <p:spPr>
            <a:xfrm>
              <a:off x="8996068" y="6234304"/>
              <a:ext cx="2287806"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32</a:t>
              </a:fld>
              <a:endParaRPr lang="fr-CA" sz="1100">
                <a:solidFill>
                  <a:srgbClr val="434747"/>
                </a:solidFill>
                <a:latin typeface="Raleway" panose="020B0503030101060003" pitchFamily="34" charset="77"/>
              </a:endParaRPr>
            </a:p>
          </p:txBody>
        </p:sp>
      </p:grpSp>
      <p:sp>
        <p:nvSpPr>
          <p:cNvPr id="11" name="Rectangle 10">
            <a:extLst>
              <a:ext uri="{FF2B5EF4-FFF2-40B4-BE49-F238E27FC236}">
                <a16:creationId xmlns:a16="http://schemas.microsoft.com/office/drawing/2014/main" id="{7B91F9AE-19CC-6C82-06EB-E931479CF32D}"/>
              </a:ext>
            </a:extLst>
          </p:cNvPr>
          <p:cNvSpPr/>
          <p:nvPr/>
        </p:nvSpPr>
        <p:spPr>
          <a:xfrm>
            <a:off x="0" y="0"/>
            <a:ext cx="12192000" cy="6858000"/>
          </a:xfrm>
          <a:prstGeom prst="rect">
            <a:avLst/>
          </a:prstGeom>
          <a:noFill/>
          <a:ln w="381000">
            <a:solidFill>
              <a:srgbClr val="A8D6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4" name="Groupe 3">
            <a:extLst>
              <a:ext uri="{FF2B5EF4-FFF2-40B4-BE49-F238E27FC236}">
                <a16:creationId xmlns:a16="http://schemas.microsoft.com/office/drawing/2014/main" id="{3F459BAE-8045-4822-00BB-1731B28DBC44}"/>
              </a:ext>
            </a:extLst>
          </p:cNvPr>
          <p:cNvGrpSpPr/>
          <p:nvPr/>
        </p:nvGrpSpPr>
        <p:grpSpPr>
          <a:xfrm>
            <a:off x="1017811" y="1600170"/>
            <a:ext cx="2930010" cy="369726"/>
            <a:chOff x="1017811" y="1600170"/>
            <a:chExt cx="2930010" cy="369726"/>
          </a:xfrm>
        </p:grpSpPr>
        <p:sp>
          <p:nvSpPr>
            <p:cNvPr id="10" name="Freeform 9">
              <a:extLst>
                <a:ext uri="{FF2B5EF4-FFF2-40B4-BE49-F238E27FC236}">
                  <a16:creationId xmlns:a16="http://schemas.microsoft.com/office/drawing/2014/main" id="{0FEAB711-7E68-C9CA-D92C-115104D332C6}"/>
                </a:ext>
              </a:extLst>
            </p:cNvPr>
            <p:cNvSpPr/>
            <p:nvPr/>
          </p:nvSpPr>
          <p:spPr>
            <a:xfrm rot="10800000">
              <a:off x="1017811" y="1600170"/>
              <a:ext cx="2930010" cy="369726"/>
            </a:xfrm>
            <a:custGeom>
              <a:avLst/>
              <a:gdLst>
                <a:gd name="connsiteX0" fmla="*/ 30909 w 2554416"/>
                <a:gd name="connsiteY0" fmla="*/ 71251 h 290945"/>
                <a:gd name="connsiteX1" fmla="*/ 30909 w 2554416"/>
                <a:gd name="connsiteY1" fmla="*/ 71251 h 290945"/>
                <a:gd name="connsiteX2" fmla="*/ 90286 w 2554416"/>
                <a:gd name="connsiteY2" fmla="*/ 29688 h 290945"/>
                <a:gd name="connsiteX3" fmla="*/ 108099 w 2554416"/>
                <a:gd name="connsiteY3" fmla="*/ 23750 h 290945"/>
                <a:gd name="connsiteX4" fmla="*/ 1212504 w 2554416"/>
                <a:gd name="connsiteY4" fmla="*/ 17813 h 290945"/>
                <a:gd name="connsiteX5" fmla="*/ 2002213 w 2554416"/>
                <a:gd name="connsiteY5" fmla="*/ 11875 h 290945"/>
                <a:gd name="connsiteX6" fmla="*/ 2198156 w 2554416"/>
                <a:gd name="connsiteY6" fmla="*/ 0 h 290945"/>
                <a:gd name="connsiteX7" fmla="*/ 2352535 w 2554416"/>
                <a:gd name="connsiteY7" fmla="*/ 5937 h 290945"/>
                <a:gd name="connsiteX8" fmla="*/ 2500977 w 2554416"/>
                <a:gd name="connsiteY8" fmla="*/ 17813 h 290945"/>
                <a:gd name="connsiteX9" fmla="*/ 2530665 w 2554416"/>
                <a:gd name="connsiteY9" fmla="*/ 23750 h 290945"/>
                <a:gd name="connsiteX10" fmla="*/ 2542540 w 2554416"/>
                <a:gd name="connsiteY10" fmla="*/ 35626 h 290945"/>
                <a:gd name="connsiteX11" fmla="*/ 2554416 w 2554416"/>
                <a:gd name="connsiteY11" fmla="*/ 77189 h 290945"/>
                <a:gd name="connsiteX12" fmla="*/ 2542540 w 2554416"/>
                <a:gd name="connsiteY12" fmla="*/ 184067 h 290945"/>
                <a:gd name="connsiteX13" fmla="*/ 2530665 w 2554416"/>
                <a:gd name="connsiteY13" fmla="*/ 219693 h 290945"/>
                <a:gd name="connsiteX14" fmla="*/ 2518790 w 2554416"/>
                <a:gd name="connsiteY14" fmla="*/ 237506 h 290945"/>
                <a:gd name="connsiteX15" fmla="*/ 2495039 w 2554416"/>
                <a:gd name="connsiteY15" fmla="*/ 273132 h 290945"/>
                <a:gd name="connsiteX16" fmla="*/ 2423787 w 2554416"/>
                <a:gd name="connsiteY16" fmla="*/ 285007 h 290945"/>
                <a:gd name="connsiteX17" fmla="*/ 2269408 w 2554416"/>
                <a:gd name="connsiteY17" fmla="*/ 290945 h 290945"/>
                <a:gd name="connsiteX18" fmla="*/ 1622203 w 2554416"/>
                <a:gd name="connsiteY18" fmla="*/ 285007 h 290945"/>
                <a:gd name="connsiteX19" fmla="*/ 1218442 w 2554416"/>
                <a:gd name="connsiteY19" fmla="*/ 290945 h 290945"/>
                <a:gd name="connsiteX20" fmla="*/ 921559 w 2554416"/>
                <a:gd name="connsiteY20" fmla="*/ 285007 h 290945"/>
                <a:gd name="connsiteX21" fmla="*/ 476234 w 2554416"/>
                <a:gd name="connsiteY21" fmla="*/ 273132 h 290945"/>
                <a:gd name="connsiteX22" fmla="*/ 399044 w 2554416"/>
                <a:gd name="connsiteY22" fmla="*/ 279070 h 290945"/>
                <a:gd name="connsiteX23" fmla="*/ 256540 w 2554416"/>
                <a:gd name="connsiteY23" fmla="*/ 273132 h 290945"/>
                <a:gd name="connsiteX24" fmla="*/ 78411 w 2554416"/>
                <a:gd name="connsiteY24" fmla="*/ 261257 h 290945"/>
                <a:gd name="connsiteX25" fmla="*/ 42785 w 2554416"/>
                <a:gd name="connsiteY25" fmla="*/ 255319 h 290945"/>
                <a:gd name="connsiteX26" fmla="*/ 13096 w 2554416"/>
                <a:gd name="connsiteY26" fmla="*/ 231568 h 290945"/>
                <a:gd name="connsiteX27" fmla="*/ 7159 w 2554416"/>
                <a:gd name="connsiteY27" fmla="*/ 130628 h 290945"/>
                <a:gd name="connsiteX28" fmla="*/ 19034 w 2554416"/>
                <a:gd name="connsiteY28" fmla="*/ 89064 h 290945"/>
                <a:gd name="connsiteX29" fmla="*/ 30909 w 2554416"/>
                <a:gd name="connsiteY29" fmla="*/ 71251 h 29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4416" h="290945">
                  <a:moveTo>
                    <a:pt x="30909" y="71251"/>
                  </a:moveTo>
                  <a:lnTo>
                    <a:pt x="30909" y="71251"/>
                  </a:lnTo>
                  <a:cubicBezTo>
                    <a:pt x="50701" y="57397"/>
                    <a:pt x="67366" y="37328"/>
                    <a:pt x="90286" y="29688"/>
                  </a:cubicBezTo>
                  <a:cubicBezTo>
                    <a:pt x="96224" y="27709"/>
                    <a:pt x="101840" y="23816"/>
                    <a:pt x="108099" y="23750"/>
                  </a:cubicBezTo>
                  <a:lnTo>
                    <a:pt x="1212504" y="17813"/>
                  </a:lnTo>
                  <a:lnTo>
                    <a:pt x="2002213" y="11875"/>
                  </a:lnTo>
                  <a:cubicBezTo>
                    <a:pt x="2046513" y="8711"/>
                    <a:pt x="2161149" y="0"/>
                    <a:pt x="2198156" y="0"/>
                  </a:cubicBezTo>
                  <a:cubicBezTo>
                    <a:pt x="2249654" y="0"/>
                    <a:pt x="2301098" y="3428"/>
                    <a:pt x="2352535" y="5937"/>
                  </a:cubicBezTo>
                  <a:cubicBezTo>
                    <a:pt x="2385938" y="7566"/>
                    <a:pt x="2462472" y="12679"/>
                    <a:pt x="2500977" y="17813"/>
                  </a:cubicBezTo>
                  <a:cubicBezTo>
                    <a:pt x="2510980" y="19147"/>
                    <a:pt x="2520769" y="21771"/>
                    <a:pt x="2530665" y="23750"/>
                  </a:cubicBezTo>
                  <a:cubicBezTo>
                    <a:pt x="2534623" y="27709"/>
                    <a:pt x="2539660" y="30826"/>
                    <a:pt x="2542540" y="35626"/>
                  </a:cubicBezTo>
                  <a:cubicBezTo>
                    <a:pt x="2546191" y="41711"/>
                    <a:pt x="2553307" y="72752"/>
                    <a:pt x="2554416" y="77189"/>
                  </a:cubicBezTo>
                  <a:cubicBezTo>
                    <a:pt x="2550593" y="130710"/>
                    <a:pt x="2554424" y="144454"/>
                    <a:pt x="2542540" y="184067"/>
                  </a:cubicBezTo>
                  <a:cubicBezTo>
                    <a:pt x="2538943" y="196057"/>
                    <a:pt x="2537608" y="209278"/>
                    <a:pt x="2530665" y="219693"/>
                  </a:cubicBezTo>
                  <a:cubicBezTo>
                    <a:pt x="2526707" y="225631"/>
                    <a:pt x="2521981" y="231123"/>
                    <a:pt x="2518790" y="237506"/>
                  </a:cubicBezTo>
                  <a:cubicBezTo>
                    <a:pt x="2509994" y="255099"/>
                    <a:pt x="2517550" y="261876"/>
                    <a:pt x="2495039" y="273132"/>
                  </a:cubicBezTo>
                  <a:cubicBezTo>
                    <a:pt x="2488224" y="276540"/>
                    <a:pt x="2424591" y="284958"/>
                    <a:pt x="2423787" y="285007"/>
                  </a:cubicBezTo>
                  <a:cubicBezTo>
                    <a:pt x="2372384" y="288122"/>
                    <a:pt x="2320868" y="288966"/>
                    <a:pt x="2269408" y="290945"/>
                  </a:cubicBezTo>
                  <a:lnTo>
                    <a:pt x="1622203" y="285007"/>
                  </a:lnTo>
                  <a:cubicBezTo>
                    <a:pt x="1487601" y="285007"/>
                    <a:pt x="1353044" y="290945"/>
                    <a:pt x="1218442" y="290945"/>
                  </a:cubicBezTo>
                  <a:cubicBezTo>
                    <a:pt x="1119461" y="290945"/>
                    <a:pt x="1020512" y="287335"/>
                    <a:pt x="921559" y="285007"/>
                  </a:cubicBezTo>
                  <a:lnTo>
                    <a:pt x="476234" y="273132"/>
                  </a:lnTo>
                  <a:cubicBezTo>
                    <a:pt x="450504" y="275111"/>
                    <a:pt x="424850" y="279070"/>
                    <a:pt x="399044" y="279070"/>
                  </a:cubicBezTo>
                  <a:cubicBezTo>
                    <a:pt x="351501" y="279070"/>
                    <a:pt x="304023" y="275506"/>
                    <a:pt x="256540" y="273132"/>
                  </a:cubicBezTo>
                  <a:cubicBezTo>
                    <a:pt x="205445" y="270577"/>
                    <a:pt x="130471" y="264975"/>
                    <a:pt x="78411" y="261257"/>
                  </a:cubicBezTo>
                  <a:cubicBezTo>
                    <a:pt x="66536" y="259278"/>
                    <a:pt x="54206" y="259126"/>
                    <a:pt x="42785" y="255319"/>
                  </a:cubicBezTo>
                  <a:cubicBezTo>
                    <a:pt x="31549" y="251574"/>
                    <a:pt x="21204" y="239676"/>
                    <a:pt x="13096" y="231568"/>
                  </a:cubicBezTo>
                  <a:cubicBezTo>
                    <a:pt x="-4343" y="179251"/>
                    <a:pt x="-2269" y="201339"/>
                    <a:pt x="7159" y="130628"/>
                  </a:cubicBezTo>
                  <a:cubicBezTo>
                    <a:pt x="7851" y="125436"/>
                    <a:pt x="15702" y="95728"/>
                    <a:pt x="19034" y="89064"/>
                  </a:cubicBezTo>
                  <a:cubicBezTo>
                    <a:pt x="20286" y="86561"/>
                    <a:pt x="28930" y="74220"/>
                    <a:pt x="30909" y="71251"/>
                  </a:cubicBezTo>
                  <a:close/>
                </a:path>
              </a:pathLst>
            </a:custGeom>
            <a:solidFill>
              <a:srgbClr val="5EBCC2">
                <a:alpha val="3692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ZoneTexte 14">
              <a:extLst>
                <a:ext uri="{FF2B5EF4-FFF2-40B4-BE49-F238E27FC236}">
                  <a16:creationId xmlns:a16="http://schemas.microsoft.com/office/drawing/2014/main" id="{06C7B6DD-6A35-4F28-D544-AF27CE9E6F9E}"/>
                </a:ext>
              </a:extLst>
            </p:cNvPr>
            <p:cNvSpPr txBox="1"/>
            <p:nvPr/>
          </p:nvSpPr>
          <p:spPr>
            <a:xfrm>
              <a:off x="1097754" y="1600170"/>
              <a:ext cx="2597553" cy="359137"/>
            </a:xfrm>
            <a:prstGeom prst="rect">
              <a:avLst/>
            </a:prstGeom>
            <a:noFill/>
          </p:spPr>
          <p:txBody>
            <a:bodyPr wrap="square" rtlCol="0">
              <a:spAutoFit/>
            </a:bodyPr>
            <a:lstStyle/>
            <a:p>
              <a:pPr marR="0" lvl="0" algn="l" defTabSz="914400" rtl="0" eaLnBrk="1" fontAlgn="auto" latinLnBrk="0" hangingPunct="1">
                <a:lnSpc>
                  <a:spcPts val="2220"/>
                </a:lnSpc>
                <a:spcBef>
                  <a:spcPts val="0"/>
                </a:spcBef>
                <a:spcAft>
                  <a:spcPts val="1800"/>
                </a:spcAft>
                <a:buClrTx/>
                <a:buSzTx/>
                <a:tabLst/>
                <a:defRPr/>
              </a:pPr>
              <a:r>
                <a:rPr lang="fr-CA" b="1" dirty="0">
                  <a:solidFill>
                    <a:prstClr val="black"/>
                  </a:solidFill>
                  <a:latin typeface="Raleway" panose="020B0503030101060003" pitchFamily="34" charset="77"/>
                </a:rPr>
                <a:t>Les habitudes de vie</a:t>
              </a:r>
            </a:p>
          </p:txBody>
        </p:sp>
      </p:grpSp>
      <p:sp>
        <p:nvSpPr>
          <p:cNvPr id="16" name="ZoneTexte 15">
            <a:extLst>
              <a:ext uri="{FF2B5EF4-FFF2-40B4-BE49-F238E27FC236}">
                <a16:creationId xmlns:a16="http://schemas.microsoft.com/office/drawing/2014/main" id="{5569625C-7692-4E6B-FCD4-4D1429FAF5B4}"/>
              </a:ext>
            </a:extLst>
          </p:cNvPr>
          <p:cNvSpPr txBox="1"/>
          <p:nvPr/>
        </p:nvSpPr>
        <p:spPr>
          <a:xfrm>
            <a:off x="1003443" y="2310238"/>
            <a:ext cx="4086129" cy="3699795"/>
          </a:xfrm>
          <a:prstGeom prst="rect">
            <a:avLst/>
          </a:prstGeom>
          <a:noFill/>
        </p:spPr>
        <p:txBody>
          <a:bodyPr wrap="square" rtlCol="0">
            <a:spAutoFit/>
          </a:bodyPr>
          <a:lstStyle/>
          <a:p>
            <a:pPr marL="285750" indent="-285750">
              <a:lnSpc>
                <a:spcPts val="2390"/>
              </a:lnSpc>
              <a:spcBef>
                <a:spcPts val="300"/>
              </a:spcBef>
              <a:spcAft>
                <a:spcPts val="300"/>
              </a:spcAft>
              <a:buClr>
                <a:srgbClr val="5EBCC2"/>
              </a:buClr>
              <a:buFont typeface="Arial" panose="020B0604020202020204" pitchFamily="34" charset="0"/>
              <a:buChar char="•"/>
            </a:pPr>
            <a:r>
              <a:rPr lang="fr-CA" dirty="0">
                <a:latin typeface="Raleway" pitchFamily="2" charset="0"/>
              </a:rPr>
              <a:t>Bouger au quotidien est essentiel pour un tout-petit.</a:t>
            </a:r>
          </a:p>
          <a:p>
            <a:pPr marL="285750" indent="-285750">
              <a:lnSpc>
                <a:spcPts val="2390"/>
              </a:lnSpc>
              <a:spcBef>
                <a:spcPts val="300"/>
              </a:spcBef>
              <a:spcAft>
                <a:spcPts val="300"/>
              </a:spcAft>
              <a:buClr>
                <a:srgbClr val="5EBCC2"/>
              </a:buClr>
              <a:buFont typeface="Arial" panose="020B0604020202020204" pitchFamily="34" charset="0"/>
              <a:buChar char="•"/>
            </a:pPr>
            <a:r>
              <a:rPr lang="fr-CA" dirty="0">
                <a:latin typeface="Raleway" pitchFamily="2" charset="0"/>
              </a:rPr>
              <a:t>Il est recommandé de limiter les activités sédentaires : être en position assise plusieurs heures par jour peut augmenter les risques pour la santé.</a:t>
            </a:r>
          </a:p>
          <a:p>
            <a:pPr marL="285750" indent="-285750">
              <a:lnSpc>
                <a:spcPts val="2390"/>
              </a:lnSpc>
              <a:spcBef>
                <a:spcPts val="300"/>
              </a:spcBef>
              <a:spcAft>
                <a:spcPts val="300"/>
              </a:spcAft>
              <a:buClr>
                <a:srgbClr val="5EBCC2"/>
              </a:buClr>
              <a:buFont typeface="Arial" panose="020B0604020202020204" pitchFamily="34" charset="0"/>
              <a:buChar char="•"/>
            </a:pPr>
            <a:r>
              <a:rPr lang="fr-CA" dirty="0">
                <a:latin typeface="Raleway" pitchFamily="2" charset="0"/>
              </a:rPr>
              <a:t>Une plus grande utilisation des écrans est associée à un niveau d’activité physique moins élevé.</a:t>
            </a:r>
          </a:p>
          <a:p>
            <a:pPr marL="177750" indent="-177750">
              <a:lnSpc>
                <a:spcPts val="2360"/>
              </a:lnSpc>
              <a:spcBef>
                <a:spcPts val="400"/>
              </a:spcBef>
              <a:spcAft>
                <a:spcPts val="400"/>
              </a:spcAft>
              <a:buClr>
                <a:srgbClr val="5EBCC2"/>
              </a:buClr>
              <a:buFont typeface="Arial" panose="020B0604020202020204" pitchFamily="34" charset="0"/>
              <a:buChar char="•"/>
            </a:pPr>
            <a:endParaRPr lang="fr-CA" dirty="0">
              <a:latin typeface="Raleway" panose="020B0003030101060003" pitchFamily="34" charset="0"/>
            </a:endParaRPr>
          </a:p>
        </p:txBody>
      </p:sp>
      <p:grpSp>
        <p:nvGrpSpPr>
          <p:cNvPr id="8" name="Groupe 7">
            <a:extLst>
              <a:ext uri="{FF2B5EF4-FFF2-40B4-BE49-F238E27FC236}">
                <a16:creationId xmlns:a16="http://schemas.microsoft.com/office/drawing/2014/main" id="{11C3518D-632F-496C-FA27-82759FF4E67A}"/>
              </a:ext>
            </a:extLst>
          </p:cNvPr>
          <p:cNvGrpSpPr/>
          <p:nvPr/>
        </p:nvGrpSpPr>
        <p:grpSpPr>
          <a:xfrm>
            <a:off x="5759777" y="1785816"/>
            <a:ext cx="5907634" cy="3813704"/>
            <a:chOff x="5759777" y="1785816"/>
            <a:chExt cx="5907634" cy="3813704"/>
          </a:xfrm>
        </p:grpSpPr>
        <p:grpSp>
          <p:nvGrpSpPr>
            <p:cNvPr id="5" name="Groupe 4">
              <a:extLst>
                <a:ext uri="{FF2B5EF4-FFF2-40B4-BE49-F238E27FC236}">
                  <a16:creationId xmlns:a16="http://schemas.microsoft.com/office/drawing/2014/main" id="{6DEFAB54-795B-0C9C-9EF2-4B4A2463DF81}"/>
                </a:ext>
              </a:extLst>
            </p:cNvPr>
            <p:cNvGrpSpPr/>
            <p:nvPr/>
          </p:nvGrpSpPr>
          <p:grpSpPr>
            <a:xfrm>
              <a:off x="5759777" y="2228130"/>
              <a:ext cx="5428780" cy="3371390"/>
              <a:chOff x="5759777" y="2228130"/>
              <a:chExt cx="5428780" cy="3371390"/>
            </a:xfrm>
          </p:grpSpPr>
          <p:sp>
            <p:nvSpPr>
              <p:cNvPr id="14" name="Freeform 12">
                <a:extLst>
                  <a:ext uri="{FF2B5EF4-FFF2-40B4-BE49-F238E27FC236}">
                    <a16:creationId xmlns:a16="http://schemas.microsoft.com/office/drawing/2014/main" id="{F784BFB6-83DF-4854-78D3-3A7858177569}"/>
                  </a:ext>
                </a:extLst>
              </p:cNvPr>
              <p:cNvSpPr/>
              <p:nvPr/>
            </p:nvSpPr>
            <p:spPr>
              <a:xfrm>
                <a:off x="5759777" y="2228130"/>
                <a:ext cx="5428780" cy="3371390"/>
              </a:xfrm>
              <a:custGeom>
                <a:avLst/>
                <a:gdLst>
                  <a:gd name="connsiteX0" fmla="*/ 16933 w 5040488"/>
                  <a:gd name="connsiteY0" fmla="*/ 11289 h 2523067"/>
                  <a:gd name="connsiteX1" fmla="*/ 16933 w 5040488"/>
                  <a:gd name="connsiteY1" fmla="*/ 11289 h 2523067"/>
                  <a:gd name="connsiteX2" fmla="*/ 67733 w 5040488"/>
                  <a:gd name="connsiteY2" fmla="*/ 5645 h 2523067"/>
                  <a:gd name="connsiteX3" fmla="*/ 84666 w 5040488"/>
                  <a:gd name="connsiteY3" fmla="*/ 0 h 2523067"/>
                  <a:gd name="connsiteX4" fmla="*/ 197555 w 5040488"/>
                  <a:gd name="connsiteY4" fmla="*/ 5645 h 2523067"/>
                  <a:gd name="connsiteX5" fmla="*/ 705555 w 5040488"/>
                  <a:gd name="connsiteY5" fmla="*/ 28222 h 2523067"/>
                  <a:gd name="connsiteX6" fmla="*/ 1930400 w 5040488"/>
                  <a:gd name="connsiteY6" fmla="*/ 16934 h 2523067"/>
                  <a:gd name="connsiteX7" fmla="*/ 3883377 w 5040488"/>
                  <a:gd name="connsiteY7" fmla="*/ 0 h 2523067"/>
                  <a:gd name="connsiteX8" fmla="*/ 4622800 w 5040488"/>
                  <a:gd name="connsiteY8" fmla="*/ 0 h 2523067"/>
                  <a:gd name="connsiteX9" fmla="*/ 4848577 w 5040488"/>
                  <a:gd name="connsiteY9" fmla="*/ 11289 h 2523067"/>
                  <a:gd name="connsiteX10" fmla="*/ 4882444 w 5040488"/>
                  <a:gd name="connsiteY10" fmla="*/ 16934 h 2523067"/>
                  <a:gd name="connsiteX11" fmla="*/ 4921955 w 5040488"/>
                  <a:gd name="connsiteY11" fmla="*/ 22578 h 2523067"/>
                  <a:gd name="connsiteX12" fmla="*/ 5000977 w 5040488"/>
                  <a:gd name="connsiteY12" fmla="*/ 33867 h 2523067"/>
                  <a:gd name="connsiteX13" fmla="*/ 5029200 w 5040488"/>
                  <a:gd name="connsiteY13" fmla="*/ 620889 h 2523067"/>
                  <a:gd name="connsiteX14" fmla="*/ 5040488 w 5040488"/>
                  <a:gd name="connsiteY14" fmla="*/ 1574800 h 2523067"/>
                  <a:gd name="connsiteX15" fmla="*/ 5029200 w 5040488"/>
                  <a:gd name="connsiteY15" fmla="*/ 1964267 h 2523067"/>
                  <a:gd name="connsiteX16" fmla="*/ 4995333 w 5040488"/>
                  <a:gd name="connsiteY16" fmla="*/ 2455334 h 2523067"/>
                  <a:gd name="connsiteX17" fmla="*/ 3285066 w 5040488"/>
                  <a:gd name="connsiteY17" fmla="*/ 2506134 h 2523067"/>
                  <a:gd name="connsiteX18" fmla="*/ 1969911 w 5040488"/>
                  <a:gd name="connsiteY18" fmla="*/ 2523067 h 2523067"/>
                  <a:gd name="connsiteX19" fmla="*/ 581377 w 5040488"/>
                  <a:gd name="connsiteY19" fmla="*/ 2511778 h 2523067"/>
                  <a:gd name="connsiteX20" fmla="*/ 22577 w 5040488"/>
                  <a:gd name="connsiteY20" fmla="*/ 2517422 h 2523067"/>
                  <a:gd name="connsiteX21" fmla="*/ 0 w 5040488"/>
                  <a:gd name="connsiteY21" fmla="*/ 1168400 h 2523067"/>
                  <a:gd name="connsiteX22" fmla="*/ 11288 w 5040488"/>
                  <a:gd name="connsiteY22" fmla="*/ 276578 h 2523067"/>
                  <a:gd name="connsiteX23" fmla="*/ 16933 w 5040488"/>
                  <a:gd name="connsiteY23" fmla="*/ 11289 h 252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40488" h="2523067">
                    <a:moveTo>
                      <a:pt x="16933" y="11289"/>
                    </a:moveTo>
                    <a:lnTo>
                      <a:pt x="16933" y="11289"/>
                    </a:lnTo>
                    <a:cubicBezTo>
                      <a:pt x="33866" y="9408"/>
                      <a:pt x="50927" y="8446"/>
                      <a:pt x="67733" y="5645"/>
                    </a:cubicBezTo>
                    <a:cubicBezTo>
                      <a:pt x="73602" y="4667"/>
                      <a:pt x="78716" y="0"/>
                      <a:pt x="84666" y="0"/>
                    </a:cubicBezTo>
                    <a:cubicBezTo>
                      <a:pt x="122343" y="0"/>
                      <a:pt x="197555" y="5645"/>
                      <a:pt x="197555" y="5645"/>
                    </a:cubicBezTo>
                    <a:lnTo>
                      <a:pt x="705555" y="28222"/>
                    </a:lnTo>
                    <a:lnTo>
                      <a:pt x="1930400" y="16934"/>
                    </a:lnTo>
                    <a:lnTo>
                      <a:pt x="3883377" y="0"/>
                    </a:lnTo>
                    <a:lnTo>
                      <a:pt x="4622800" y="0"/>
                    </a:lnTo>
                    <a:cubicBezTo>
                      <a:pt x="4732838" y="3550"/>
                      <a:pt x="4763709" y="-27"/>
                      <a:pt x="4848577" y="11289"/>
                    </a:cubicBezTo>
                    <a:cubicBezTo>
                      <a:pt x="4859921" y="12802"/>
                      <a:pt x="4871132" y="15194"/>
                      <a:pt x="4882444" y="16934"/>
                    </a:cubicBezTo>
                    <a:cubicBezTo>
                      <a:pt x="4895593" y="18957"/>
                      <a:pt x="4908814" y="20503"/>
                      <a:pt x="4921955" y="22578"/>
                    </a:cubicBezTo>
                    <a:cubicBezTo>
                      <a:pt x="4997371" y="34486"/>
                      <a:pt x="4966146" y="33867"/>
                      <a:pt x="5000977" y="33867"/>
                    </a:cubicBezTo>
                    <a:lnTo>
                      <a:pt x="5029200" y="620889"/>
                    </a:lnTo>
                    <a:lnTo>
                      <a:pt x="5040488" y="1574800"/>
                    </a:lnTo>
                    <a:lnTo>
                      <a:pt x="5029200" y="1964267"/>
                    </a:lnTo>
                    <a:lnTo>
                      <a:pt x="4995333" y="2455334"/>
                    </a:lnTo>
                    <a:lnTo>
                      <a:pt x="3285066" y="2506134"/>
                    </a:lnTo>
                    <a:lnTo>
                      <a:pt x="1969911" y="2523067"/>
                    </a:lnTo>
                    <a:lnTo>
                      <a:pt x="581377" y="2511778"/>
                    </a:lnTo>
                    <a:lnTo>
                      <a:pt x="22577" y="2517422"/>
                    </a:lnTo>
                    <a:lnTo>
                      <a:pt x="0" y="1168400"/>
                    </a:lnTo>
                    <a:lnTo>
                      <a:pt x="11288" y="276578"/>
                    </a:lnTo>
                    <a:lnTo>
                      <a:pt x="16933" y="11289"/>
                    </a:lnTo>
                    <a:close/>
                  </a:path>
                </a:pathLst>
              </a:custGeom>
              <a:noFill/>
              <a:ln>
                <a:solidFill>
                  <a:srgbClr val="5EBC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5" name="ZoneTexte 24">
                <a:extLst>
                  <a:ext uri="{FF2B5EF4-FFF2-40B4-BE49-F238E27FC236}">
                    <a16:creationId xmlns:a16="http://schemas.microsoft.com/office/drawing/2014/main" id="{BF900B38-F8FE-CE37-B17C-7F8B38AB57FF}"/>
                  </a:ext>
                </a:extLst>
              </p:cNvPr>
              <p:cNvSpPr txBox="1"/>
              <p:nvPr/>
            </p:nvSpPr>
            <p:spPr>
              <a:xfrm>
                <a:off x="6095029" y="2676924"/>
                <a:ext cx="5035853" cy="2526717"/>
              </a:xfrm>
              <a:prstGeom prst="rect">
                <a:avLst/>
              </a:prstGeom>
              <a:noFill/>
            </p:spPr>
            <p:txBody>
              <a:bodyPr wrap="square" rtlCol="0">
                <a:spAutoFit/>
              </a:bodyPr>
              <a:lstStyle/>
              <a:p>
                <a:pPr>
                  <a:lnSpc>
                    <a:spcPts val="2360"/>
                  </a:lnSpc>
                  <a:spcBef>
                    <a:spcPts val="400"/>
                  </a:spcBef>
                  <a:spcAft>
                    <a:spcPts val="400"/>
                  </a:spcAft>
                  <a:buClr>
                    <a:srgbClr val="5EBCC2"/>
                  </a:buClr>
                </a:pPr>
                <a:r>
                  <a:rPr lang="fr-CA" sz="1600" dirty="0">
                    <a:latin typeface="Raleway" panose="020B0003030101060003" pitchFamily="34" charset="0"/>
                  </a:rPr>
                  <a:t>Selon l’</a:t>
                </a:r>
                <a:r>
                  <a:rPr lang="fr-CA" sz="1600" i="1" dirty="0">
                    <a:latin typeface="Raleway" panose="020B0003030101060003" pitchFamily="34" charset="0"/>
                  </a:rPr>
                  <a:t>Enquête québécoise sur le parcours préscolaire des enfants à la maternelle 2022</a:t>
                </a:r>
                <a:r>
                  <a:rPr lang="fr-CA" sz="1600" dirty="0">
                    <a:latin typeface="Raleway" panose="020B0003030101060003" pitchFamily="34" charset="0"/>
                  </a:rPr>
                  <a:t> (EQPPEM), en proportion, il y a davantage </a:t>
                </a:r>
                <a:r>
                  <a:rPr lang="fr-CA" sz="1600" b="1" dirty="0">
                    <a:latin typeface="Raleway" panose="020B0003030101060003" pitchFamily="34" charset="0"/>
                  </a:rPr>
                  <a:t>d’enfants actifs</a:t>
                </a:r>
                <a:r>
                  <a:rPr lang="fr-CA" sz="1600" dirty="0">
                    <a:latin typeface="Raleway" panose="020B0003030101060003" pitchFamily="34" charset="0"/>
                  </a:rPr>
                  <a:t> chez ceux qui passent </a:t>
                </a:r>
                <a:r>
                  <a:rPr lang="fr-CA" sz="1600" b="1" dirty="0">
                    <a:latin typeface="Raleway" panose="020B0003030101060003" pitchFamily="34" charset="0"/>
                  </a:rPr>
                  <a:t>moins de 30 minutes par jour </a:t>
                </a:r>
                <a:r>
                  <a:rPr lang="fr-CA" sz="1600" dirty="0">
                    <a:latin typeface="Raleway" panose="020B0003030101060003" pitchFamily="34" charset="0"/>
                  </a:rPr>
                  <a:t>devant les écrans, tandis qu’il y a davantage d’enfants peu ou pas actifs chez ceux qui passent 2 heures ou plus par jour devant des écrans.</a:t>
                </a:r>
              </a:p>
            </p:txBody>
          </p:sp>
        </p:grpSp>
        <p:grpSp>
          <p:nvGrpSpPr>
            <p:cNvPr id="7" name="Groupe 6">
              <a:extLst>
                <a:ext uri="{FF2B5EF4-FFF2-40B4-BE49-F238E27FC236}">
                  <a16:creationId xmlns:a16="http://schemas.microsoft.com/office/drawing/2014/main" id="{79D2753B-8758-2E58-9BDE-35650FB43BF3}"/>
                </a:ext>
              </a:extLst>
            </p:cNvPr>
            <p:cNvGrpSpPr/>
            <p:nvPr/>
          </p:nvGrpSpPr>
          <p:grpSpPr>
            <a:xfrm>
              <a:off x="10666456" y="1785816"/>
              <a:ext cx="1000955" cy="945223"/>
              <a:chOff x="10666456" y="1785816"/>
              <a:chExt cx="1000955" cy="945223"/>
            </a:xfrm>
          </p:grpSpPr>
          <p:pic>
            <p:nvPicPr>
              <p:cNvPr id="26" name="Picture 61">
                <a:extLst>
                  <a:ext uri="{FF2B5EF4-FFF2-40B4-BE49-F238E27FC236}">
                    <a16:creationId xmlns:a16="http://schemas.microsoft.com/office/drawing/2014/main" id="{FF764138-5E68-0697-5E71-C9D74FFA866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666456" y="1785816"/>
                <a:ext cx="1000955" cy="945223"/>
              </a:xfrm>
              <a:prstGeom prst="rect">
                <a:avLst/>
              </a:prstGeom>
            </p:spPr>
          </p:pic>
          <p:pic>
            <p:nvPicPr>
              <p:cNvPr id="2" name="Image 1">
                <a:extLst>
                  <a:ext uri="{FF2B5EF4-FFF2-40B4-BE49-F238E27FC236}">
                    <a16:creationId xmlns:a16="http://schemas.microsoft.com/office/drawing/2014/main" id="{7C1FEA68-4BA3-0880-7866-F2645BCFFFE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768881" y="2000716"/>
                <a:ext cx="724001" cy="537344"/>
              </a:xfrm>
              <a:prstGeom prst="rect">
                <a:avLst/>
              </a:prstGeom>
            </p:spPr>
          </p:pic>
        </p:grpSp>
      </p:grpSp>
    </p:spTree>
    <p:extLst>
      <p:ext uri="{BB962C8B-B14F-4D97-AF65-F5344CB8AC3E}">
        <p14:creationId xmlns:p14="http://schemas.microsoft.com/office/powerpoint/2010/main" val="5638821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16ECC1C-7637-1CAA-9439-19D3AD1387D4}"/>
              </a:ext>
            </a:extLst>
          </p:cNvPr>
          <p:cNvGrpSpPr/>
          <p:nvPr/>
        </p:nvGrpSpPr>
        <p:grpSpPr>
          <a:xfrm>
            <a:off x="1003443" y="6153834"/>
            <a:ext cx="10280431" cy="342080"/>
            <a:chOff x="1003443" y="6153834"/>
            <a:chExt cx="10280431" cy="342080"/>
          </a:xfrm>
        </p:grpSpPr>
        <p:pic>
          <p:nvPicPr>
            <p:cNvPr id="6" name="Picture 5" descr="A black background with grey text&#10;&#10;Description automatically generated">
              <a:extLst>
                <a:ext uri="{FF2B5EF4-FFF2-40B4-BE49-F238E27FC236}">
                  <a16:creationId xmlns:a16="http://schemas.microsoft.com/office/drawing/2014/main" id="{A535B39E-0A27-5F6B-5D5E-D7033225ED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9" name="TextBox 16">
              <a:extLst>
                <a:ext uri="{FF2B5EF4-FFF2-40B4-BE49-F238E27FC236}">
                  <a16:creationId xmlns:a16="http://schemas.microsoft.com/office/drawing/2014/main" id="{18C7450C-CC26-9716-E365-6861BF117758}"/>
                </a:ext>
              </a:extLst>
            </p:cNvPr>
            <p:cNvSpPr txBox="1"/>
            <p:nvPr/>
          </p:nvSpPr>
          <p:spPr>
            <a:xfrm>
              <a:off x="8996068" y="6234304"/>
              <a:ext cx="2287806"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33</a:t>
              </a:fld>
              <a:endParaRPr lang="fr-CA" sz="1100">
                <a:solidFill>
                  <a:srgbClr val="434747"/>
                </a:solidFill>
                <a:latin typeface="Raleway" panose="020B0503030101060003" pitchFamily="34" charset="77"/>
              </a:endParaRPr>
            </a:p>
          </p:txBody>
        </p:sp>
      </p:grpSp>
      <p:sp>
        <p:nvSpPr>
          <p:cNvPr id="11" name="Rectangle 10">
            <a:extLst>
              <a:ext uri="{FF2B5EF4-FFF2-40B4-BE49-F238E27FC236}">
                <a16:creationId xmlns:a16="http://schemas.microsoft.com/office/drawing/2014/main" id="{7B91F9AE-19CC-6C82-06EB-E931479CF32D}"/>
              </a:ext>
            </a:extLst>
          </p:cNvPr>
          <p:cNvSpPr/>
          <p:nvPr/>
        </p:nvSpPr>
        <p:spPr>
          <a:xfrm>
            <a:off x="0" y="0"/>
            <a:ext cx="12192000" cy="6858000"/>
          </a:xfrm>
          <a:prstGeom prst="rect">
            <a:avLst/>
          </a:prstGeom>
          <a:noFill/>
          <a:ln w="381000">
            <a:solidFill>
              <a:srgbClr val="A8D6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4" name="Group 4">
            <a:extLst>
              <a:ext uri="{FF2B5EF4-FFF2-40B4-BE49-F238E27FC236}">
                <a16:creationId xmlns:a16="http://schemas.microsoft.com/office/drawing/2014/main" id="{C1D92588-5FA0-3665-B6F2-98344DE3437C}"/>
              </a:ext>
            </a:extLst>
          </p:cNvPr>
          <p:cNvGrpSpPr/>
          <p:nvPr/>
        </p:nvGrpSpPr>
        <p:grpSpPr>
          <a:xfrm>
            <a:off x="1004510" y="477193"/>
            <a:ext cx="6303307" cy="1325563"/>
            <a:chOff x="1155904" y="816533"/>
            <a:chExt cx="6303307" cy="1325563"/>
          </a:xfrm>
        </p:grpSpPr>
        <p:sp>
          <p:nvSpPr>
            <p:cNvPr id="7" name="Titre 1">
              <a:extLst>
                <a:ext uri="{FF2B5EF4-FFF2-40B4-BE49-F238E27FC236}">
                  <a16:creationId xmlns:a16="http://schemas.microsoft.com/office/drawing/2014/main" id="{425E6F1A-C37C-25CE-52D3-B7D334801DD8}"/>
                </a:ext>
              </a:extLst>
            </p:cNvPr>
            <p:cNvSpPr txBox="1">
              <a:spLocks/>
            </p:cNvSpPr>
            <p:nvPr/>
          </p:nvSpPr>
          <p:spPr>
            <a:xfrm>
              <a:off x="1249148" y="816533"/>
              <a:ext cx="6210063"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b="1">
                  <a:solidFill>
                    <a:srgbClr val="434747"/>
                  </a:solidFill>
                  <a:latin typeface="Raleway" panose="020B0503030101060003" pitchFamily="34" charset="77"/>
                </a:rPr>
                <a:t>Les effets des écrans </a:t>
              </a:r>
            </a:p>
            <a:p>
              <a:pPr algn="l"/>
              <a:r>
                <a:rPr lang="fr-CA" sz="3200" b="1">
                  <a:solidFill>
                    <a:srgbClr val="434747"/>
                  </a:solidFill>
                  <a:latin typeface="Raleway" panose="020B0503030101060003" pitchFamily="34" charset="77"/>
                </a:rPr>
                <a:t>sur le développement</a:t>
              </a:r>
            </a:p>
          </p:txBody>
        </p:sp>
        <p:cxnSp>
          <p:nvCxnSpPr>
            <p:cNvPr id="8" name="Straight Connector 11">
              <a:extLst>
                <a:ext uri="{FF2B5EF4-FFF2-40B4-BE49-F238E27FC236}">
                  <a16:creationId xmlns:a16="http://schemas.microsoft.com/office/drawing/2014/main" id="{0B63A046-7023-03BB-571B-857A456751D1}"/>
                </a:ext>
              </a:extLst>
            </p:cNvPr>
            <p:cNvCxnSpPr>
              <a:cxnSpLocks/>
            </p:cNvCxnSpPr>
            <p:nvPr/>
          </p:nvCxnSpPr>
          <p:spPr>
            <a:xfrm>
              <a:off x="1155904" y="1260088"/>
              <a:ext cx="0" cy="736849"/>
            </a:xfrm>
            <a:prstGeom prst="line">
              <a:avLst/>
            </a:prstGeom>
            <a:ln w="50800">
              <a:solidFill>
                <a:srgbClr val="5EBCC2"/>
              </a:solidFill>
            </a:ln>
          </p:spPr>
          <p:style>
            <a:lnRef idx="1">
              <a:schemeClr val="accent2"/>
            </a:lnRef>
            <a:fillRef idx="0">
              <a:schemeClr val="accent2"/>
            </a:fillRef>
            <a:effectRef idx="0">
              <a:schemeClr val="accent2"/>
            </a:effectRef>
            <a:fontRef idx="minor">
              <a:schemeClr val="tx1"/>
            </a:fontRef>
          </p:style>
        </p:cxnSp>
      </p:grpSp>
      <p:grpSp>
        <p:nvGrpSpPr>
          <p:cNvPr id="2" name="Groupe 1">
            <a:extLst>
              <a:ext uri="{FF2B5EF4-FFF2-40B4-BE49-F238E27FC236}">
                <a16:creationId xmlns:a16="http://schemas.microsoft.com/office/drawing/2014/main" id="{D6871E19-A7F2-E83B-9BC2-58EBE04400B3}"/>
              </a:ext>
            </a:extLst>
          </p:cNvPr>
          <p:cNvGrpSpPr/>
          <p:nvPr/>
        </p:nvGrpSpPr>
        <p:grpSpPr>
          <a:xfrm>
            <a:off x="2017335" y="2299722"/>
            <a:ext cx="8427564" cy="3280946"/>
            <a:chOff x="2017335" y="2299722"/>
            <a:chExt cx="8427564" cy="3280946"/>
          </a:xfrm>
        </p:grpSpPr>
        <p:sp>
          <p:nvSpPr>
            <p:cNvPr id="5" name="Freeform 30">
              <a:extLst>
                <a:ext uri="{FF2B5EF4-FFF2-40B4-BE49-F238E27FC236}">
                  <a16:creationId xmlns:a16="http://schemas.microsoft.com/office/drawing/2014/main" id="{F0DE07F9-E296-E0C1-983F-50CD787403CE}"/>
                </a:ext>
              </a:extLst>
            </p:cNvPr>
            <p:cNvSpPr/>
            <p:nvPr/>
          </p:nvSpPr>
          <p:spPr>
            <a:xfrm rot="10800000">
              <a:off x="2017335" y="2299722"/>
              <a:ext cx="8427564" cy="3280946"/>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solidFill>
              <a:srgbClr val="F6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ZoneTexte 15">
              <a:extLst>
                <a:ext uri="{FF2B5EF4-FFF2-40B4-BE49-F238E27FC236}">
                  <a16:creationId xmlns:a16="http://schemas.microsoft.com/office/drawing/2014/main" id="{5569625C-7692-4E6B-FCD4-4D1429FAF5B4}"/>
                </a:ext>
              </a:extLst>
            </p:cNvPr>
            <p:cNvSpPr txBox="1"/>
            <p:nvPr/>
          </p:nvSpPr>
          <p:spPr>
            <a:xfrm>
              <a:off x="2849053" y="2830723"/>
              <a:ext cx="7083854" cy="2225033"/>
            </a:xfrm>
            <a:prstGeom prst="rect">
              <a:avLst/>
            </a:prstGeom>
            <a:noFill/>
          </p:spPr>
          <p:txBody>
            <a:bodyPr wrap="square" rtlCol="0">
              <a:spAutoFit/>
            </a:bodyPr>
            <a:lstStyle/>
            <a:p>
              <a:pPr>
                <a:lnSpc>
                  <a:spcPts val="2390"/>
                </a:lnSpc>
                <a:spcBef>
                  <a:spcPts val="400"/>
                </a:spcBef>
                <a:spcAft>
                  <a:spcPts val="400"/>
                </a:spcAft>
                <a:buClr>
                  <a:srgbClr val="5EBCC2"/>
                </a:buClr>
              </a:pPr>
              <a:r>
                <a:rPr lang="fr-CA" dirty="0">
                  <a:latin typeface="Raleway" pitchFamily="2" charset="0"/>
                </a:rPr>
                <a:t>Le développement des tout-petits est influencé par de multiples facteurs, dont l’exposition aux écrans. Toutefois, de nombreuses inconnues demeurent, comme la persistance des effets dans le temps et les répercussions sur les apprentissages futurs des enfants. Cependant, même si les résultats présentés doivent être interprétés avec nuance, ils sont pertinents en raison de la </a:t>
              </a:r>
              <a:r>
                <a:rPr lang="fr-CA" b="1" dirty="0">
                  <a:latin typeface="Raleway" pitchFamily="2" charset="0"/>
                </a:rPr>
                <a:t>grande sensibilité développementale </a:t>
              </a:r>
              <a:r>
                <a:rPr lang="fr-CA" dirty="0">
                  <a:latin typeface="Raleway" pitchFamily="2" charset="0"/>
                </a:rPr>
                <a:t>des enfants en bas âge.</a:t>
              </a:r>
            </a:p>
          </p:txBody>
        </p:sp>
      </p:grpSp>
      <p:pic>
        <p:nvPicPr>
          <p:cNvPr id="12" name="Picture 112" descr="A yellow and black object with black background&#10;&#10;Description automatically generated">
            <a:extLst>
              <a:ext uri="{FF2B5EF4-FFF2-40B4-BE49-F238E27FC236}">
                <a16:creationId xmlns:a16="http://schemas.microsoft.com/office/drawing/2014/main" id="{3B10F1E5-F949-D6AA-8302-E855B591F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8115" y="10067"/>
            <a:ext cx="1117600" cy="1003300"/>
          </a:xfrm>
          <a:prstGeom prst="rect">
            <a:avLst/>
          </a:prstGeom>
        </p:spPr>
      </p:pic>
      <p:pic>
        <p:nvPicPr>
          <p:cNvPr id="13" name="Picture 114" descr="A group of colorful drops&#10;&#10;Description automatically generated">
            <a:extLst>
              <a:ext uri="{FF2B5EF4-FFF2-40B4-BE49-F238E27FC236}">
                <a16:creationId xmlns:a16="http://schemas.microsoft.com/office/drawing/2014/main" id="{0E155E70-8856-199D-1611-B7684A7AB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22946">
            <a:off x="9316957" y="78360"/>
            <a:ext cx="1231900" cy="762000"/>
          </a:xfrm>
          <a:prstGeom prst="rect">
            <a:avLst/>
          </a:prstGeom>
        </p:spPr>
      </p:pic>
      <p:pic>
        <p:nvPicPr>
          <p:cNvPr id="17" name="Picture 118" descr="A group of grey arches on a black background&#10;&#10;Description automatically generated">
            <a:extLst>
              <a:ext uri="{FF2B5EF4-FFF2-40B4-BE49-F238E27FC236}">
                <a16:creationId xmlns:a16="http://schemas.microsoft.com/office/drawing/2014/main" id="{1048F784-4469-F9C5-A3DD-DA6D8A9C3F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0099" y="0"/>
            <a:ext cx="635000" cy="609600"/>
          </a:xfrm>
          <a:prstGeom prst="rect">
            <a:avLst/>
          </a:prstGeom>
        </p:spPr>
      </p:pic>
      <p:pic>
        <p:nvPicPr>
          <p:cNvPr id="18" name="Picture 120" descr="A blue flower with black background&#10;&#10;Description automatically generated">
            <a:extLst>
              <a:ext uri="{FF2B5EF4-FFF2-40B4-BE49-F238E27FC236}">
                <a16:creationId xmlns:a16="http://schemas.microsoft.com/office/drawing/2014/main" id="{3677BA1B-EB87-2173-3205-F7BA921F30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0704" y="793891"/>
            <a:ext cx="584200" cy="584200"/>
          </a:xfrm>
          <a:prstGeom prst="rect">
            <a:avLst/>
          </a:prstGeom>
        </p:spPr>
      </p:pic>
      <p:pic>
        <p:nvPicPr>
          <p:cNvPr id="19" name="Picture 125">
            <a:extLst>
              <a:ext uri="{FF2B5EF4-FFF2-40B4-BE49-F238E27FC236}">
                <a16:creationId xmlns:a16="http://schemas.microsoft.com/office/drawing/2014/main" id="{645129C2-B064-3ED6-BF95-FD452A2C8E6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366153" y="1259953"/>
            <a:ext cx="796434" cy="1003300"/>
          </a:xfrm>
          <a:prstGeom prst="rect">
            <a:avLst/>
          </a:prstGeom>
        </p:spPr>
      </p:pic>
    </p:spTree>
    <p:extLst>
      <p:ext uri="{BB962C8B-B14F-4D97-AF65-F5344CB8AC3E}">
        <p14:creationId xmlns:p14="http://schemas.microsoft.com/office/powerpoint/2010/main" val="9211232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16ECC1C-7637-1CAA-9439-19D3AD1387D4}"/>
              </a:ext>
            </a:extLst>
          </p:cNvPr>
          <p:cNvGrpSpPr/>
          <p:nvPr/>
        </p:nvGrpSpPr>
        <p:grpSpPr>
          <a:xfrm>
            <a:off x="1003443" y="6153834"/>
            <a:ext cx="10280431" cy="342080"/>
            <a:chOff x="1003443" y="6153834"/>
            <a:chExt cx="10280431" cy="342080"/>
          </a:xfrm>
        </p:grpSpPr>
        <p:pic>
          <p:nvPicPr>
            <p:cNvPr id="6" name="Picture 5" descr="A black background with grey text&#10;&#10;Description automatically generated">
              <a:extLst>
                <a:ext uri="{FF2B5EF4-FFF2-40B4-BE49-F238E27FC236}">
                  <a16:creationId xmlns:a16="http://schemas.microsoft.com/office/drawing/2014/main" id="{A535B39E-0A27-5F6B-5D5E-D7033225ED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9" name="TextBox 16">
              <a:extLst>
                <a:ext uri="{FF2B5EF4-FFF2-40B4-BE49-F238E27FC236}">
                  <a16:creationId xmlns:a16="http://schemas.microsoft.com/office/drawing/2014/main" id="{18C7450C-CC26-9716-E365-6861BF117758}"/>
                </a:ext>
              </a:extLst>
            </p:cNvPr>
            <p:cNvSpPr txBox="1"/>
            <p:nvPr/>
          </p:nvSpPr>
          <p:spPr>
            <a:xfrm>
              <a:off x="8996068" y="6234304"/>
              <a:ext cx="2287806"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34</a:t>
              </a:fld>
              <a:endParaRPr lang="fr-CA" sz="1100">
                <a:solidFill>
                  <a:srgbClr val="434747"/>
                </a:solidFill>
                <a:latin typeface="Raleway" panose="020B0503030101060003" pitchFamily="34" charset="77"/>
              </a:endParaRPr>
            </a:p>
          </p:txBody>
        </p:sp>
      </p:grpSp>
      <p:sp>
        <p:nvSpPr>
          <p:cNvPr id="11" name="Rectangle 10">
            <a:extLst>
              <a:ext uri="{FF2B5EF4-FFF2-40B4-BE49-F238E27FC236}">
                <a16:creationId xmlns:a16="http://schemas.microsoft.com/office/drawing/2014/main" id="{7B91F9AE-19CC-6C82-06EB-E931479CF32D}"/>
              </a:ext>
            </a:extLst>
          </p:cNvPr>
          <p:cNvSpPr/>
          <p:nvPr/>
        </p:nvSpPr>
        <p:spPr>
          <a:xfrm>
            <a:off x="0" y="0"/>
            <a:ext cx="12192000" cy="6858000"/>
          </a:xfrm>
          <a:prstGeom prst="rect">
            <a:avLst/>
          </a:prstGeom>
          <a:noFill/>
          <a:ln w="381000">
            <a:solidFill>
              <a:srgbClr val="A8D6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4" name="Groupe 3">
            <a:extLst>
              <a:ext uri="{FF2B5EF4-FFF2-40B4-BE49-F238E27FC236}">
                <a16:creationId xmlns:a16="http://schemas.microsoft.com/office/drawing/2014/main" id="{B4AE7ADA-AE2A-60DC-0DC7-881F16A6BACE}"/>
              </a:ext>
            </a:extLst>
          </p:cNvPr>
          <p:cNvGrpSpPr/>
          <p:nvPr/>
        </p:nvGrpSpPr>
        <p:grpSpPr>
          <a:xfrm>
            <a:off x="1017809" y="1194813"/>
            <a:ext cx="3497629" cy="369726"/>
            <a:chOff x="1017809" y="1194813"/>
            <a:chExt cx="3497629" cy="369726"/>
          </a:xfrm>
        </p:grpSpPr>
        <p:sp>
          <p:nvSpPr>
            <p:cNvPr id="10" name="Freeform 9">
              <a:extLst>
                <a:ext uri="{FF2B5EF4-FFF2-40B4-BE49-F238E27FC236}">
                  <a16:creationId xmlns:a16="http://schemas.microsoft.com/office/drawing/2014/main" id="{0FEAB711-7E68-C9CA-D92C-115104D332C6}"/>
                </a:ext>
              </a:extLst>
            </p:cNvPr>
            <p:cNvSpPr/>
            <p:nvPr/>
          </p:nvSpPr>
          <p:spPr>
            <a:xfrm rot="10800000">
              <a:off x="1017809" y="1194813"/>
              <a:ext cx="3497629" cy="369726"/>
            </a:xfrm>
            <a:custGeom>
              <a:avLst/>
              <a:gdLst>
                <a:gd name="connsiteX0" fmla="*/ 30909 w 2554416"/>
                <a:gd name="connsiteY0" fmla="*/ 71251 h 290945"/>
                <a:gd name="connsiteX1" fmla="*/ 30909 w 2554416"/>
                <a:gd name="connsiteY1" fmla="*/ 71251 h 290945"/>
                <a:gd name="connsiteX2" fmla="*/ 90286 w 2554416"/>
                <a:gd name="connsiteY2" fmla="*/ 29688 h 290945"/>
                <a:gd name="connsiteX3" fmla="*/ 108099 w 2554416"/>
                <a:gd name="connsiteY3" fmla="*/ 23750 h 290945"/>
                <a:gd name="connsiteX4" fmla="*/ 1212504 w 2554416"/>
                <a:gd name="connsiteY4" fmla="*/ 17813 h 290945"/>
                <a:gd name="connsiteX5" fmla="*/ 2002213 w 2554416"/>
                <a:gd name="connsiteY5" fmla="*/ 11875 h 290945"/>
                <a:gd name="connsiteX6" fmla="*/ 2198156 w 2554416"/>
                <a:gd name="connsiteY6" fmla="*/ 0 h 290945"/>
                <a:gd name="connsiteX7" fmla="*/ 2352535 w 2554416"/>
                <a:gd name="connsiteY7" fmla="*/ 5937 h 290945"/>
                <a:gd name="connsiteX8" fmla="*/ 2500977 w 2554416"/>
                <a:gd name="connsiteY8" fmla="*/ 17813 h 290945"/>
                <a:gd name="connsiteX9" fmla="*/ 2530665 w 2554416"/>
                <a:gd name="connsiteY9" fmla="*/ 23750 h 290945"/>
                <a:gd name="connsiteX10" fmla="*/ 2542540 w 2554416"/>
                <a:gd name="connsiteY10" fmla="*/ 35626 h 290945"/>
                <a:gd name="connsiteX11" fmla="*/ 2554416 w 2554416"/>
                <a:gd name="connsiteY11" fmla="*/ 77189 h 290945"/>
                <a:gd name="connsiteX12" fmla="*/ 2542540 w 2554416"/>
                <a:gd name="connsiteY12" fmla="*/ 184067 h 290945"/>
                <a:gd name="connsiteX13" fmla="*/ 2530665 w 2554416"/>
                <a:gd name="connsiteY13" fmla="*/ 219693 h 290945"/>
                <a:gd name="connsiteX14" fmla="*/ 2518790 w 2554416"/>
                <a:gd name="connsiteY14" fmla="*/ 237506 h 290945"/>
                <a:gd name="connsiteX15" fmla="*/ 2495039 w 2554416"/>
                <a:gd name="connsiteY15" fmla="*/ 273132 h 290945"/>
                <a:gd name="connsiteX16" fmla="*/ 2423787 w 2554416"/>
                <a:gd name="connsiteY16" fmla="*/ 285007 h 290945"/>
                <a:gd name="connsiteX17" fmla="*/ 2269408 w 2554416"/>
                <a:gd name="connsiteY17" fmla="*/ 290945 h 290945"/>
                <a:gd name="connsiteX18" fmla="*/ 1622203 w 2554416"/>
                <a:gd name="connsiteY18" fmla="*/ 285007 h 290945"/>
                <a:gd name="connsiteX19" fmla="*/ 1218442 w 2554416"/>
                <a:gd name="connsiteY19" fmla="*/ 290945 h 290945"/>
                <a:gd name="connsiteX20" fmla="*/ 921559 w 2554416"/>
                <a:gd name="connsiteY20" fmla="*/ 285007 h 290945"/>
                <a:gd name="connsiteX21" fmla="*/ 476234 w 2554416"/>
                <a:gd name="connsiteY21" fmla="*/ 273132 h 290945"/>
                <a:gd name="connsiteX22" fmla="*/ 399044 w 2554416"/>
                <a:gd name="connsiteY22" fmla="*/ 279070 h 290945"/>
                <a:gd name="connsiteX23" fmla="*/ 256540 w 2554416"/>
                <a:gd name="connsiteY23" fmla="*/ 273132 h 290945"/>
                <a:gd name="connsiteX24" fmla="*/ 78411 w 2554416"/>
                <a:gd name="connsiteY24" fmla="*/ 261257 h 290945"/>
                <a:gd name="connsiteX25" fmla="*/ 42785 w 2554416"/>
                <a:gd name="connsiteY25" fmla="*/ 255319 h 290945"/>
                <a:gd name="connsiteX26" fmla="*/ 13096 w 2554416"/>
                <a:gd name="connsiteY26" fmla="*/ 231568 h 290945"/>
                <a:gd name="connsiteX27" fmla="*/ 7159 w 2554416"/>
                <a:gd name="connsiteY27" fmla="*/ 130628 h 290945"/>
                <a:gd name="connsiteX28" fmla="*/ 19034 w 2554416"/>
                <a:gd name="connsiteY28" fmla="*/ 89064 h 290945"/>
                <a:gd name="connsiteX29" fmla="*/ 30909 w 2554416"/>
                <a:gd name="connsiteY29" fmla="*/ 71251 h 29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4416" h="290945">
                  <a:moveTo>
                    <a:pt x="30909" y="71251"/>
                  </a:moveTo>
                  <a:lnTo>
                    <a:pt x="30909" y="71251"/>
                  </a:lnTo>
                  <a:cubicBezTo>
                    <a:pt x="50701" y="57397"/>
                    <a:pt x="67366" y="37328"/>
                    <a:pt x="90286" y="29688"/>
                  </a:cubicBezTo>
                  <a:cubicBezTo>
                    <a:pt x="96224" y="27709"/>
                    <a:pt x="101840" y="23816"/>
                    <a:pt x="108099" y="23750"/>
                  </a:cubicBezTo>
                  <a:lnTo>
                    <a:pt x="1212504" y="17813"/>
                  </a:lnTo>
                  <a:lnTo>
                    <a:pt x="2002213" y="11875"/>
                  </a:lnTo>
                  <a:cubicBezTo>
                    <a:pt x="2046513" y="8711"/>
                    <a:pt x="2161149" y="0"/>
                    <a:pt x="2198156" y="0"/>
                  </a:cubicBezTo>
                  <a:cubicBezTo>
                    <a:pt x="2249654" y="0"/>
                    <a:pt x="2301098" y="3428"/>
                    <a:pt x="2352535" y="5937"/>
                  </a:cubicBezTo>
                  <a:cubicBezTo>
                    <a:pt x="2385938" y="7566"/>
                    <a:pt x="2462472" y="12679"/>
                    <a:pt x="2500977" y="17813"/>
                  </a:cubicBezTo>
                  <a:cubicBezTo>
                    <a:pt x="2510980" y="19147"/>
                    <a:pt x="2520769" y="21771"/>
                    <a:pt x="2530665" y="23750"/>
                  </a:cubicBezTo>
                  <a:cubicBezTo>
                    <a:pt x="2534623" y="27709"/>
                    <a:pt x="2539660" y="30826"/>
                    <a:pt x="2542540" y="35626"/>
                  </a:cubicBezTo>
                  <a:cubicBezTo>
                    <a:pt x="2546191" y="41711"/>
                    <a:pt x="2553307" y="72752"/>
                    <a:pt x="2554416" y="77189"/>
                  </a:cubicBezTo>
                  <a:cubicBezTo>
                    <a:pt x="2550593" y="130710"/>
                    <a:pt x="2554424" y="144454"/>
                    <a:pt x="2542540" y="184067"/>
                  </a:cubicBezTo>
                  <a:cubicBezTo>
                    <a:pt x="2538943" y="196057"/>
                    <a:pt x="2537608" y="209278"/>
                    <a:pt x="2530665" y="219693"/>
                  </a:cubicBezTo>
                  <a:cubicBezTo>
                    <a:pt x="2526707" y="225631"/>
                    <a:pt x="2521981" y="231123"/>
                    <a:pt x="2518790" y="237506"/>
                  </a:cubicBezTo>
                  <a:cubicBezTo>
                    <a:pt x="2509994" y="255099"/>
                    <a:pt x="2517550" y="261876"/>
                    <a:pt x="2495039" y="273132"/>
                  </a:cubicBezTo>
                  <a:cubicBezTo>
                    <a:pt x="2488224" y="276540"/>
                    <a:pt x="2424591" y="284958"/>
                    <a:pt x="2423787" y="285007"/>
                  </a:cubicBezTo>
                  <a:cubicBezTo>
                    <a:pt x="2372384" y="288122"/>
                    <a:pt x="2320868" y="288966"/>
                    <a:pt x="2269408" y="290945"/>
                  </a:cubicBezTo>
                  <a:lnTo>
                    <a:pt x="1622203" y="285007"/>
                  </a:lnTo>
                  <a:cubicBezTo>
                    <a:pt x="1487601" y="285007"/>
                    <a:pt x="1353044" y="290945"/>
                    <a:pt x="1218442" y="290945"/>
                  </a:cubicBezTo>
                  <a:cubicBezTo>
                    <a:pt x="1119461" y="290945"/>
                    <a:pt x="1020512" y="287335"/>
                    <a:pt x="921559" y="285007"/>
                  </a:cubicBezTo>
                  <a:lnTo>
                    <a:pt x="476234" y="273132"/>
                  </a:lnTo>
                  <a:cubicBezTo>
                    <a:pt x="450504" y="275111"/>
                    <a:pt x="424850" y="279070"/>
                    <a:pt x="399044" y="279070"/>
                  </a:cubicBezTo>
                  <a:cubicBezTo>
                    <a:pt x="351501" y="279070"/>
                    <a:pt x="304023" y="275506"/>
                    <a:pt x="256540" y="273132"/>
                  </a:cubicBezTo>
                  <a:cubicBezTo>
                    <a:pt x="205445" y="270577"/>
                    <a:pt x="130471" y="264975"/>
                    <a:pt x="78411" y="261257"/>
                  </a:cubicBezTo>
                  <a:cubicBezTo>
                    <a:pt x="66536" y="259278"/>
                    <a:pt x="54206" y="259126"/>
                    <a:pt x="42785" y="255319"/>
                  </a:cubicBezTo>
                  <a:cubicBezTo>
                    <a:pt x="31549" y="251574"/>
                    <a:pt x="21204" y="239676"/>
                    <a:pt x="13096" y="231568"/>
                  </a:cubicBezTo>
                  <a:cubicBezTo>
                    <a:pt x="-4343" y="179251"/>
                    <a:pt x="-2269" y="201339"/>
                    <a:pt x="7159" y="130628"/>
                  </a:cubicBezTo>
                  <a:cubicBezTo>
                    <a:pt x="7851" y="125436"/>
                    <a:pt x="15702" y="95728"/>
                    <a:pt x="19034" y="89064"/>
                  </a:cubicBezTo>
                  <a:cubicBezTo>
                    <a:pt x="20286" y="86561"/>
                    <a:pt x="28930" y="74220"/>
                    <a:pt x="30909" y="71251"/>
                  </a:cubicBezTo>
                  <a:close/>
                </a:path>
              </a:pathLst>
            </a:custGeom>
            <a:solidFill>
              <a:srgbClr val="5EBCC2">
                <a:alpha val="3692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ZoneTexte 14">
              <a:extLst>
                <a:ext uri="{FF2B5EF4-FFF2-40B4-BE49-F238E27FC236}">
                  <a16:creationId xmlns:a16="http://schemas.microsoft.com/office/drawing/2014/main" id="{06C7B6DD-6A35-4F28-D544-AF27CE9E6F9E}"/>
                </a:ext>
              </a:extLst>
            </p:cNvPr>
            <p:cNvSpPr txBox="1"/>
            <p:nvPr/>
          </p:nvSpPr>
          <p:spPr>
            <a:xfrm>
              <a:off x="1097754" y="1194813"/>
              <a:ext cx="3313990" cy="359137"/>
            </a:xfrm>
            <a:prstGeom prst="rect">
              <a:avLst/>
            </a:prstGeom>
            <a:noFill/>
          </p:spPr>
          <p:txBody>
            <a:bodyPr wrap="square" rtlCol="0">
              <a:spAutoFit/>
            </a:bodyPr>
            <a:lstStyle/>
            <a:p>
              <a:pPr marR="0" lvl="0" algn="l" defTabSz="914400" rtl="0" eaLnBrk="1" fontAlgn="auto" latinLnBrk="0" hangingPunct="1">
                <a:lnSpc>
                  <a:spcPts val="2220"/>
                </a:lnSpc>
                <a:spcBef>
                  <a:spcPts val="0"/>
                </a:spcBef>
                <a:spcAft>
                  <a:spcPts val="1800"/>
                </a:spcAft>
                <a:buClrTx/>
                <a:buSzTx/>
                <a:tabLst/>
                <a:defRPr/>
              </a:pPr>
              <a:r>
                <a:rPr lang="fr-CA" b="1" dirty="0">
                  <a:solidFill>
                    <a:prstClr val="black"/>
                  </a:solidFill>
                  <a:latin typeface="Raleway" panose="020B0503030101060003" pitchFamily="34" charset="77"/>
                </a:rPr>
                <a:t>Le développement cognitif</a:t>
              </a:r>
            </a:p>
          </p:txBody>
        </p:sp>
      </p:grpSp>
      <p:sp>
        <p:nvSpPr>
          <p:cNvPr id="16" name="ZoneTexte 15">
            <a:extLst>
              <a:ext uri="{FF2B5EF4-FFF2-40B4-BE49-F238E27FC236}">
                <a16:creationId xmlns:a16="http://schemas.microsoft.com/office/drawing/2014/main" id="{5569625C-7692-4E6B-FCD4-4D1429FAF5B4}"/>
              </a:ext>
            </a:extLst>
          </p:cNvPr>
          <p:cNvSpPr txBox="1"/>
          <p:nvPr/>
        </p:nvSpPr>
        <p:spPr>
          <a:xfrm>
            <a:off x="947783" y="1789096"/>
            <a:ext cx="6518246" cy="3757824"/>
          </a:xfrm>
          <a:prstGeom prst="rect">
            <a:avLst/>
          </a:prstGeom>
          <a:noFill/>
        </p:spPr>
        <p:txBody>
          <a:bodyPr wrap="square" rtlCol="0">
            <a:spAutoFit/>
          </a:bodyPr>
          <a:lstStyle/>
          <a:p>
            <a:pPr marL="285750" indent="-285750">
              <a:lnSpc>
                <a:spcPts val="2360"/>
              </a:lnSpc>
              <a:buClr>
                <a:srgbClr val="5EBCC2"/>
              </a:buClr>
              <a:buFont typeface="Arial" panose="020B0604020202020204" pitchFamily="34" charset="0"/>
              <a:buChar char="•"/>
            </a:pPr>
            <a:r>
              <a:rPr lang="fr-CA" sz="1600" dirty="0">
                <a:latin typeface="Raleway" panose="020B0003030101060003" pitchFamily="34" charset="0"/>
              </a:rPr>
              <a:t>Le développement cognitif permet à l’enfant d’apprendre à se concentrer et à gérer ses émotions, ses pensées et ses comportements, en plus de l’aider à emmagasiner des connaissances, à résoudre des problèmes, à exercer son jugement.</a:t>
            </a:r>
          </a:p>
          <a:p>
            <a:pPr marL="285750" indent="-285750">
              <a:lnSpc>
                <a:spcPts val="2360"/>
              </a:lnSpc>
              <a:buClr>
                <a:srgbClr val="5EBCC2"/>
              </a:buClr>
              <a:buFont typeface="Arial" panose="020B0604020202020204" pitchFamily="34" charset="0"/>
              <a:buChar char="•"/>
            </a:pPr>
            <a:endParaRPr lang="fr-CA" sz="1600" dirty="0">
              <a:latin typeface="Raleway" panose="020B0003030101060003" pitchFamily="34" charset="0"/>
            </a:endParaRPr>
          </a:p>
          <a:p>
            <a:pPr marL="285750" indent="-285750">
              <a:lnSpc>
                <a:spcPts val="2360"/>
              </a:lnSpc>
              <a:buClr>
                <a:srgbClr val="5EBCC2"/>
              </a:buClr>
              <a:buFont typeface="Arial" panose="020B0604020202020204" pitchFamily="34" charset="0"/>
              <a:buChar char="•"/>
            </a:pPr>
            <a:r>
              <a:rPr lang="fr-CA" sz="1600" dirty="0">
                <a:latin typeface="Raleway" panose="020B0003030101060003" pitchFamily="34" charset="0"/>
              </a:rPr>
              <a:t>Ces fonctions prédisent le succès scolaire et peuvent être influencées par l’exposition aux écrans. </a:t>
            </a:r>
          </a:p>
          <a:p>
            <a:pPr marL="285750" indent="-285750">
              <a:lnSpc>
                <a:spcPts val="2360"/>
              </a:lnSpc>
              <a:buClr>
                <a:srgbClr val="5EBCC2"/>
              </a:buClr>
              <a:buFont typeface="Arial" panose="020B0604020202020204" pitchFamily="34" charset="0"/>
              <a:buChar char="•"/>
            </a:pPr>
            <a:endParaRPr lang="fr-CA" sz="1600" dirty="0">
              <a:latin typeface="Raleway" panose="020B0003030101060003" pitchFamily="34" charset="0"/>
            </a:endParaRPr>
          </a:p>
          <a:p>
            <a:pPr marL="285750" indent="-285750">
              <a:lnSpc>
                <a:spcPts val="2360"/>
              </a:lnSpc>
              <a:buClr>
                <a:srgbClr val="5EBCC2"/>
              </a:buClr>
              <a:buFont typeface="Arial" panose="020B0604020202020204" pitchFamily="34" charset="0"/>
              <a:buChar char="•"/>
            </a:pPr>
            <a:r>
              <a:rPr lang="fr-CA" sz="1600" dirty="0">
                <a:latin typeface="Raleway" panose="020B0003030101060003" pitchFamily="34" charset="0"/>
              </a:rPr>
              <a:t>De façon générale, un temps d’écran supérieur aux recommandations est associé à des compétences cognitives moins développées lors de l’entrée à la maternelle.</a:t>
            </a:r>
          </a:p>
        </p:txBody>
      </p:sp>
      <p:grpSp>
        <p:nvGrpSpPr>
          <p:cNvPr id="2" name="Groupe 1">
            <a:extLst>
              <a:ext uri="{FF2B5EF4-FFF2-40B4-BE49-F238E27FC236}">
                <a16:creationId xmlns:a16="http://schemas.microsoft.com/office/drawing/2014/main" id="{C4C29119-5D94-4079-729A-3097437922A0}"/>
              </a:ext>
            </a:extLst>
          </p:cNvPr>
          <p:cNvGrpSpPr/>
          <p:nvPr/>
        </p:nvGrpSpPr>
        <p:grpSpPr>
          <a:xfrm>
            <a:off x="7829611" y="2006439"/>
            <a:ext cx="3623956" cy="3168567"/>
            <a:chOff x="7829611" y="2006439"/>
            <a:chExt cx="3623956" cy="3168567"/>
          </a:xfrm>
        </p:grpSpPr>
        <p:pic>
          <p:nvPicPr>
            <p:cNvPr id="26" name="Picture 61">
              <a:extLst>
                <a:ext uri="{FF2B5EF4-FFF2-40B4-BE49-F238E27FC236}">
                  <a16:creationId xmlns:a16="http://schemas.microsoft.com/office/drawing/2014/main" id="{FF764138-5E68-0697-5E71-C9D74FFA866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317992" y="2006439"/>
              <a:ext cx="3135575" cy="2960990"/>
            </a:xfrm>
            <a:prstGeom prst="rect">
              <a:avLst/>
            </a:prstGeom>
          </p:spPr>
        </p:pic>
        <p:pic>
          <p:nvPicPr>
            <p:cNvPr id="5" name="Image 4">
              <a:extLst>
                <a:ext uri="{FF2B5EF4-FFF2-40B4-BE49-F238E27FC236}">
                  <a16:creationId xmlns:a16="http://schemas.microsoft.com/office/drawing/2014/main" id="{85FB153B-93E9-E349-4090-81DE879EB20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829611" y="2450433"/>
              <a:ext cx="3154404" cy="2724573"/>
            </a:xfrm>
            <a:prstGeom prst="rect">
              <a:avLst/>
            </a:prstGeom>
          </p:spPr>
        </p:pic>
      </p:grpSp>
    </p:spTree>
    <p:extLst>
      <p:ext uri="{BB962C8B-B14F-4D97-AF65-F5344CB8AC3E}">
        <p14:creationId xmlns:p14="http://schemas.microsoft.com/office/powerpoint/2010/main" val="21498135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16ECC1C-7637-1CAA-9439-19D3AD1387D4}"/>
              </a:ext>
            </a:extLst>
          </p:cNvPr>
          <p:cNvGrpSpPr/>
          <p:nvPr/>
        </p:nvGrpSpPr>
        <p:grpSpPr>
          <a:xfrm>
            <a:off x="1003443" y="6153834"/>
            <a:ext cx="10280431" cy="342080"/>
            <a:chOff x="1003443" y="6153834"/>
            <a:chExt cx="10280431" cy="342080"/>
          </a:xfrm>
        </p:grpSpPr>
        <p:pic>
          <p:nvPicPr>
            <p:cNvPr id="6" name="Picture 5" descr="A black background with grey text&#10;&#10;Description automatically generated">
              <a:extLst>
                <a:ext uri="{FF2B5EF4-FFF2-40B4-BE49-F238E27FC236}">
                  <a16:creationId xmlns:a16="http://schemas.microsoft.com/office/drawing/2014/main" id="{A535B39E-0A27-5F6B-5D5E-D7033225ED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9" name="TextBox 16">
              <a:extLst>
                <a:ext uri="{FF2B5EF4-FFF2-40B4-BE49-F238E27FC236}">
                  <a16:creationId xmlns:a16="http://schemas.microsoft.com/office/drawing/2014/main" id="{18C7450C-CC26-9716-E365-6861BF117758}"/>
                </a:ext>
              </a:extLst>
            </p:cNvPr>
            <p:cNvSpPr txBox="1"/>
            <p:nvPr/>
          </p:nvSpPr>
          <p:spPr>
            <a:xfrm>
              <a:off x="8996068" y="6234304"/>
              <a:ext cx="2287806"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35</a:t>
              </a:fld>
              <a:endParaRPr lang="fr-CA" sz="1100">
                <a:solidFill>
                  <a:srgbClr val="434747"/>
                </a:solidFill>
                <a:latin typeface="Raleway" panose="020B0503030101060003" pitchFamily="34" charset="77"/>
              </a:endParaRPr>
            </a:p>
          </p:txBody>
        </p:sp>
      </p:grpSp>
      <p:sp>
        <p:nvSpPr>
          <p:cNvPr id="11" name="Rectangle 10">
            <a:extLst>
              <a:ext uri="{FF2B5EF4-FFF2-40B4-BE49-F238E27FC236}">
                <a16:creationId xmlns:a16="http://schemas.microsoft.com/office/drawing/2014/main" id="{7B91F9AE-19CC-6C82-06EB-E931479CF32D}"/>
              </a:ext>
            </a:extLst>
          </p:cNvPr>
          <p:cNvSpPr/>
          <p:nvPr/>
        </p:nvSpPr>
        <p:spPr>
          <a:xfrm>
            <a:off x="0" y="0"/>
            <a:ext cx="12192000" cy="6858000"/>
          </a:xfrm>
          <a:prstGeom prst="rect">
            <a:avLst/>
          </a:prstGeom>
          <a:noFill/>
          <a:ln w="381000">
            <a:solidFill>
              <a:srgbClr val="A8D6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3" name="Groupe 12">
            <a:extLst>
              <a:ext uri="{FF2B5EF4-FFF2-40B4-BE49-F238E27FC236}">
                <a16:creationId xmlns:a16="http://schemas.microsoft.com/office/drawing/2014/main" id="{93612EA9-6D25-FCA8-FA99-FE86CDCE4C40}"/>
              </a:ext>
            </a:extLst>
          </p:cNvPr>
          <p:cNvGrpSpPr/>
          <p:nvPr/>
        </p:nvGrpSpPr>
        <p:grpSpPr>
          <a:xfrm>
            <a:off x="1017809" y="1194813"/>
            <a:ext cx="3497629" cy="369726"/>
            <a:chOff x="1017809" y="1194813"/>
            <a:chExt cx="3497629" cy="369726"/>
          </a:xfrm>
        </p:grpSpPr>
        <p:sp>
          <p:nvSpPr>
            <p:cNvPr id="10" name="Freeform 9">
              <a:extLst>
                <a:ext uri="{FF2B5EF4-FFF2-40B4-BE49-F238E27FC236}">
                  <a16:creationId xmlns:a16="http://schemas.microsoft.com/office/drawing/2014/main" id="{0FEAB711-7E68-C9CA-D92C-115104D332C6}"/>
                </a:ext>
              </a:extLst>
            </p:cNvPr>
            <p:cNvSpPr/>
            <p:nvPr/>
          </p:nvSpPr>
          <p:spPr>
            <a:xfrm rot="10800000">
              <a:off x="1017809" y="1194813"/>
              <a:ext cx="3497629" cy="369726"/>
            </a:xfrm>
            <a:custGeom>
              <a:avLst/>
              <a:gdLst>
                <a:gd name="connsiteX0" fmla="*/ 30909 w 2554416"/>
                <a:gd name="connsiteY0" fmla="*/ 71251 h 290945"/>
                <a:gd name="connsiteX1" fmla="*/ 30909 w 2554416"/>
                <a:gd name="connsiteY1" fmla="*/ 71251 h 290945"/>
                <a:gd name="connsiteX2" fmla="*/ 90286 w 2554416"/>
                <a:gd name="connsiteY2" fmla="*/ 29688 h 290945"/>
                <a:gd name="connsiteX3" fmla="*/ 108099 w 2554416"/>
                <a:gd name="connsiteY3" fmla="*/ 23750 h 290945"/>
                <a:gd name="connsiteX4" fmla="*/ 1212504 w 2554416"/>
                <a:gd name="connsiteY4" fmla="*/ 17813 h 290945"/>
                <a:gd name="connsiteX5" fmla="*/ 2002213 w 2554416"/>
                <a:gd name="connsiteY5" fmla="*/ 11875 h 290945"/>
                <a:gd name="connsiteX6" fmla="*/ 2198156 w 2554416"/>
                <a:gd name="connsiteY6" fmla="*/ 0 h 290945"/>
                <a:gd name="connsiteX7" fmla="*/ 2352535 w 2554416"/>
                <a:gd name="connsiteY7" fmla="*/ 5937 h 290945"/>
                <a:gd name="connsiteX8" fmla="*/ 2500977 w 2554416"/>
                <a:gd name="connsiteY8" fmla="*/ 17813 h 290945"/>
                <a:gd name="connsiteX9" fmla="*/ 2530665 w 2554416"/>
                <a:gd name="connsiteY9" fmla="*/ 23750 h 290945"/>
                <a:gd name="connsiteX10" fmla="*/ 2542540 w 2554416"/>
                <a:gd name="connsiteY10" fmla="*/ 35626 h 290945"/>
                <a:gd name="connsiteX11" fmla="*/ 2554416 w 2554416"/>
                <a:gd name="connsiteY11" fmla="*/ 77189 h 290945"/>
                <a:gd name="connsiteX12" fmla="*/ 2542540 w 2554416"/>
                <a:gd name="connsiteY12" fmla="*/ 184067 h 290945"/>
                <a:gd name="connsiteX13" fmla="*/ 2530665 w 2554416"/>
                <a:gd name="connsiteY13" fmla="*/ 219693 h 290945"/>
                <a:gd name="connsiteX14" fmla="*/ 2518790 w 2554416"/>
                <a:gd name="connsiteY14" fmla="*/ 237506 h 290945"/>
                <a:gd name="connsiteX15" fmla="*/ 2495039 w 2554416"/>
                <a:gd name="connsiteY15" fmla="*/ 273132 h 290945"/>
                <a:gd name="connsiteX16" fmla="*/ 2423787 w 2554416"/>
                <a:gd name="connsiteY16" fmla="*/ 285007 h 290945"/>
                <a:gd name="connsiteX17" fmla="*/ 2269408 w 2554416"/>
                <a:gd name="connsiteY17" fmla="*/ 290945 h 290945"/>
                <a:gd name="connsiteX18" fmla="*/ 1622203 w 2554416"/>
                <a:gd name="connsiteY18" fmla="*/ 285007 h 290945"/>
                <a:gd name="connsiteX19" fmla="*/ 1218442 w 2554416"/>
                <a:gd name="connsiteY19" fmla="*/ 290945 h 290945"/>
                <a:gd name="connsiteX20" fmla="*/ 921559 w 2554416"/>
                <a:gd name="connsiteY20" fmla="*/ 285007 h 290945"/>
                <a:gd name="connsiteX21" fmla="*/ 476234 w 2554416"/>
                <a:gd name="connsiteY21" fmla="*/ 273132 h 290945"/>
                <a:gd name="connsiteX22" fmla="*/ 399044 w 2554416"/>
                <a:gd name="connsiteY22" fmla="*/ 279070 h 290945"/>
                <a:gd name="connsiteX23" fmla="*/ 256540 w 2554416"/>
                <a:gd name="connsiteY23" fmla="*/ 273132 h 290945"/>
                <a:gd name="connsiteX24" fmla="*/ 78411 w 2554416"/>
                <a:gd name="connsiteY24" fmla="*/ 261257 h 290945"/>
                <a:gd name="connsiteX25" fmla="*/ 42785 w 2554416"/>
                <a:gd name="connsiteY25" fmla="*/ 255319 h 290945"/>
                <a:gd name="connsiteX26" fmla="*/ 13096 w 2554416"/>
                <a:gd name="connsiteY26" fmla="*/ 231568 h 290945"/>
                <a:gd name="connsiteX27" fmla="*/ 7159 w 2554416"/>
                <a:gd name="connsiteY27" fmla="*/ 130628 h 290945"/>
                <a:gd name="connsiteX28" fmla="*/ 19034 w 2554416"/>
                <a:gd name="connsiteY28" fmla="*/ 89064 h 290945"/>
                <a:gd name="connsiteX29" fmla="*/ 30909 w 2554416"/>
                <a:gd name="connsiteY29" fmla="*/ 71251 h 29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4416" h="290945">
                  <a:moveTo>
                    <a:pt x="30909" y="71251"/>
                  </a:moveTo>
                  <a:lnTo>
                    <a:pt x="30909" y="71251"/>
                  </a:lnTo>
                  <a:cubicBezTo>
                    <a:pt x="50701" y="57397"/>
                    <a:pt x="67366" y="37328"/>
                    <a:pt x="90286" y="29688"/>
                  </a:cubicBezTo>
                  <a:cubicBezTo>
                    <a:pt x="96224" y="27709"/>
                    <a:pt x="101840" y="23816"/>
                    <a:pt x="108099" y="23750"/>
                  </a:cubicBezTo>
                  <a:lnTo>
                    <a:pt x="1212504" y="17813"/>
                  </a:lnTo>
                  <a:lnTo>
                    <a:pt x="2002213" y="11875"/>
                  </a:lnTo>
                  <a:cubicBezTo>
                    <a:pt x="2046513" y="8711"/>
                    <a:pt x="2161149" y="0"/>
                    <a:pt x="2198156" y="0"/>
                  </a:cubicBezTo>
                  <a:cubicBezTo>
                    <a:pt x="2249654" y="0"/>
                    <a:pt x="2301098" y="3428"/>
                    <a:pt x="2352535" y="5937"/>
                  </a:cubicBezTo>
                  <a:cubicBezTo>
                    <a:pt x="2385938" y="7566"/>
                    <a:pt x="2462472" y="12679"/>
                    <a:pt x="2500977" y="17813"/>
                  </a:cubicBezTo>
                  <a:cubicBezTo>
                    <a:pt x="2510980" y="19147"/>
                    <a:pt x="2520769" y="21771"/>
                    <a:pt x="2530665" y="23750"/>
                  </a:cubicBezTo>
                  <a:cubicBezTo>
                    <a:pt x="2534623" y="27709"/>
                    <a:pt x="2539660" y="30826"/>
                    <a:pt x="2542540" y="35626"/>
                  </a:cubicBezTo>
                  <a:cubicBezTo>
                    <a:pt x="2546191" y="41711"/>
                    <a:pt x="2553307" y="72752"/>
                    <a:pt x="2554416" y="77189"/>
                  </a:cubicBezTo>
                  <a:cubicBezTo>
                    <a:pt x="2550593" y="130710"/>
                    <a:pt x="2554424" y="144454"/>
                    <a:pt x="2542540" y="184067"/>
                  </a:cubicBezTo>
                  <a:cubicBezTo>
                    <a:pt x="2538943" y="196057"/>
                    <a:pt x="2537608" y="209278"/>
                    <a:pt x="2530665" y="219693"/>
                  </a:cubicBezTo>
                  <a:cubicBezTo>
                    <a:pt x="2526707" y="225631"/>
                    <a:pt x="2521981" y="231123"/>
                    <a:pt x="2518790" y="237506"/>
                  </a:cubicBezTo>
                  <a:cubicBezTo>
                    <a:pt x="2509994" y="255099"/>
                    <a:pt x="2517550" y="261876"/>
                    <a:pt x="2495039" y="273132"/>
                  </a:cubicBezTo>
                  <a:cubicBezTo>
                    <a:pt x="2488224" y="276540"/>
                    <a:pt x="2424591" y="284958"/>
                    <a:pt x="2423787" y="285007"/>
                  </a:cubicBezTo>
                  <a:cubicBezTo>
                    <a:pt x="2372384" y="288122"/>
                    <a:pt x="2320868" y="288966"/>
                    <a:pt x="2269408" y="290945"/>
                  </a:cubicBezTo>
                  <a:lnTo>
                    <a:pt x="1622203" y="285007"/>
                  </a:lnTo>
                  <a:cubicBezTo>
                    <a:pt x="1487601" y="285007"/>
                    <a:pt x="1353044" y="290945"/>
                    <a:pt x="1218442" y="290945"/>
                  </a:cubicBezTo>
                  <a:cubicBezTo>
                    <a:pt x="1119461" y="290945"/>
                    <a:pt x="1020512" y="287335"/>
                    <a:pt x="921559" y="285007"/>
                  </a:cubicBezTo>
                  <a:lnTo>
                    <a:pt x="476234" y="273132"/>
                  </a:lnTo>
                  <a:cubicBezTo>
                    <a:pt x="450504" y="275111"/>
                    <a:pt x="424850" y="279070"/>
                    <a:pt x="399044" y="279070"/>
                  </a:cubicBezTo>
                  <a:cubicBezTo>
                    <a:pt x="351501" y="279070"/>
                    <a:pt x="304023" y="275506"/>
                    <a:pt x="256540" y="273132"/>
                  </a:cubicBezTo>
                  <a:cubicBezTo>
                    <a:pt x="205445" y="270577"/>
                    <a:pt x="130471" y="264975"/>
                    <a:pt x="78411" y="261257"/>
                  </a:cubicBezTo>
                  <a:cubicBezTo>
                    <a:pt x="66536" y="259278"/>
                    <a:pt x="54206" y="259126"/>
                    <a:pt x="42785" y="255319"/>
                  </a:cubicBezTo>
                  <a:cubicBezTo>
                    <a:pt x="31549" y="251574"/>
                    <a:pt x="21204" y="239676"/>
                    <a:pt x="13096" y="231568"/>
                  </a:cubicBezTo>
                  <a:cubicBezTo>
                    <a:pt x="-4343" y="179251"/>
                    <a:pt x="-2269" y="201339"/>
                    <a:pt x="7159" y="130628"/>
                  </a:cubicBezTo>
                  <a:cubicBezTo>
                    <a:pt x="7851" y="125436"/>
                    <a:pt x="15702" y="95728"/>
                    <a:pt x="19034" y="89064"/>
                  </a:cubicBezTo>
                  <a:cubicBezTo>
                    <a:pt x="20286" y="86561"/>
                    <a:pt x="28930" y="74220"/>
                    <a:pt x="30909" y="71251"/>
                  </a:cubicBezTo>
                  <a:close/>
                </a:path>
              </a:pathLst>
            </a:custGeom>
            <a:solidFill>
              <a:srgbClr val="5EBCC2">
                <a:alpha val="3692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ZoneTexte 14">
              <a:extLst>
                <a:ext uri="{FF2B5EF4-FFF2-40B4-BE49-F238E27FC236}">
                  <a16:creationId xmlns:a16="http://schemas.microsoft.com/office/drawing/2014/main" id="{06C7B6DD-6A35-4F28-D544-AF27CE9E6F9E}"/>
                </a:ext>
              </a:extLst>
            </p:cNvPr>
            <p:cNvSpPr txBox="1"/>
            <p:nvPr/>
          </p:nvSpPr>
          <p:spPr>
            <a:xfrm>
              <a:off x="1097754" y="1194813"/>
              <a:ext cx="3313990" cy="359137"/>
            </a:xfrm>
            <a:prstGeom prst="rect">
              <a:avLst/>
            </a:prstGeom>
            <a:noFill/>
          </p:spPr>
          <p:txBody>
            <a:bodyPr wrap="square" rtlCol="0">
              <a:spAutoFit/>
            </a:bodyPr>
            <a:lstStyle/>
            <a:p>
              <a:pPr marR="0" lvl="0" algn="l" defTabSz="914400" rtl="0" eaLnBrk="1" fontAlgn="auto" latinLnBrk="0" hangingPunct="1">
                <a:lnSpc>
                  <a:spcPts val="2220"/>
                </a:lnSpc>
                <a:spcBef>
                  <a:spcPts val="0"/>
                </a:spcBef>
                <a:spcAft>
                  <a:spcPts val="1800"/>
                </a:spcAft>
                <a:buClrTx/>
                <a:buSzTx/>
                <a:tabLst/>
                <a:defRPr/>
              </a:pPr>
              <a:r>
                <a:rPr lang="fr-CA" b="1" dirty="0">
                  <a:solidFill>
                    <a:prstClr val="black"/>
                  </a:solidFill>
                  <a:latin typeface="Raleway" panose="020B0503030101060003" pitchFamily="34" charset="77"/>
                </a:rPr>
                <a:t>Le développement cognitif</a:t>
              </a:r>
            </a:p>
          </p:txBody>
        </p:sp>
      </p:grpSp>
      <p:grpSp>
        <p:nvGrpSpPr>
          <p:cNvPr id="12" name="Groupe 11">
            <a:extLst>
              <a:ext uri="{FF2B5EF4-FFF2-40B4-BE49-F238E27FC236}">
                <a16:creationId xmlns:a16="http://schemas.microsoft.com/office/drawing/2014/main" id="{6549863E-EFB0-B06A-BC1B-9958B0769D52}"/>
              </a:ext>
            </a:extLst>
          </p:cNvPr>
          <p:cNvGrpSpPr/>
          <p:nvPr/>
        </p:nvGrpSpPr>
        <p:grpSpPr>
          <a:xfrm>
            <a:off x="866220" y="1189491"/>
            <a:ext cx="10553831" cy="4949252"/>
            <a:chOff x="866220" y="1189491"/>
            <a:chExt cx="10553831" cy="4949252"/>
          </a:xfrm>
        </p:grpSpPr>
        <p:grpSp>
          <p:nvGrpSpPr>
            <p:cNvPr id="18" name="Groupe 17">
              <a:extLst>
                <a:ext uri="{FF2B5EF4-FFF2-40B4-BE49-F238E27FC236}">
                  <a16:creationId xmlns:a16="http://schemas.microsoft.com/office/drawing/2014/main" id="{D4483769-9ADE-D8D8-6A32-1783E122E08D}"/>
                </a:ext>
              </a:extLst>
            </p:cNvPr>
            <p:cNvGrpSpPr/>
            <p:nvPr/>
          </p:nvGrpSpPr>
          <p:grpSpPr>
            <a:xfrm>
              <a:off x="866220" y="2019166"/>
              <a:ext cx="4049601" cy="2396902"/>
              <a:chOff x="877508" y="2714400"/>
              <a:chExt cx="4049601" cy="2396902"/>
            </a:xfrm>
          </p:grpSpPr>
          <p:sp>
            <p:nvSpPr>
              <p:cNvPr id="8" name="Freeform 30">
                <a:extLst>
                  <a:ext uri="{FF2B5EF4-FFF2-40B4-BE49-F238E27FC236}">
                    <a16:creationId xmlns:a16="http://schemas.microsoft.com/office/drawing/2014/main" id="{818AD871-ACDC-9AB6-7306-C665EC1C9950}"/>
                  </a:ext>
                </a:extLst>
              </p:cNvPr>
              <p:cNvSpPr/>
              <p:nvPr/>
            </p:nvSpPr>
            <p:spPr>
              <a:xfrm rot="10800000">
                <a:off x="877508" y="2714400"/>
                <a:ext cx="4049601" cy="2396902"/>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solidFill>
                <a:srgbClr val="F6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ZoneTexte 1">
                <a:extLst>
                  <a:ext uri="{FF2B5EF4-FFF2-40B4-BE49-F238E27FC236}">
                    <a16:creationId xmlns:a16="http://schemas.microsoft.com/office/drawing/2014/main" id="{CB0A11EF-18F4-8766-32D0-AE6857105BD0}"/>
                  </a:ext>
                </a:extLst>
              </p:cNvPr>
              <p:cNvSpPr txBox="1"/>
              <p:nvPr/>
            </p:nvSpPr>
            <p:spPr>
              <a:xfrm>
                <a:off x="1198157" y="3183370"/>
                <a:ext cx="3408301" cy="1603388"/>
              </a:xfrm>
              <a:prstGeom prst="rect">
                <a:avLst/>
              </a:prstGeom>
              <a:noFill/>
            </p:spPr>
            <p:txBody>
              <a:bodyPr wrap="square" rtlCol="0">
                <a:spAutoFit/>
              </a:bodyPr>
              <a:lstStyle/>
              <a:p>
                <a:pPr algn="ctr">
                  <a:lnSpc>
                    <a:spcPts val="2360"/>
                  </a:lnSpc>
                  <a:buClr>
                    <a:srgbClr val="5EBCC2"/>
                  </a:buClr>
                </a:pPr>
                <a:r>
                  <a:rPr lang="fr-CA" sz="1600" dirty="0">
                    <a:latin typeface="Raleway" panose="020B0003030101060003" pitchFamily="34" charset="0"/>
                  </a:rPr>
                  <a:t>nuirait à l’attention des tout-petits et serait associée à une capacité plus faible à se concentrer pendant des tâches complexes </a:t>
                </a:r>
              </a:p>
              <a:p>
                <a:pPr algn="ctr">
                  <a:lnSpc>
                    <a:spcPts val="2360"/>
                  </a:lnSpc>
                  <a:buClr>
                    <a:srgbClr val="5EBCC2"/>
                  </a:buClr>
                </a:pPr>
                <a:r>
                  <a:rPr lang="fr-CA" sz="1600" dirty="0">
                    <a:latin typeface="Raleway" panose="020B0003030101060003" pitchFamily="34" charset="0"/>
                  </a:rPr>
                  <a:t>à l’école.</a:t>
                </a:r>
              </a:p>
            </p:txBody>
          </p:sp>
        </p:grpSp>
        <p:grpSp>
          <p:nvGrpSpPr>
            <p:cNvPr id="20" name="Groupe 19">
              <a:extLst>
                <a:ext uri="{FF2B5EF4-FFF2-40B4-BE49-F238E27FC236}">
                  <a16:creationId xmlns:a16="http://schemas.microsoft.com/office/drawing/2014/main" id="{F8FCEE99-784B-FF58-C987-432E9950B18A}"/>
                </a:ext>
              </a:extLst>
            </p:cNvPr>
            <p:cNvGrpSpPr/>
            <p:nvPr/>
          </p:nvGrpSpPr>
          <p:grpSpPr>
            <a:xfrm>
              <a:off x="5801617" y="1189491"/>
              <a:ext cx="5618434" cy="2514029"/>
              <a:chOff x="5944915" y="1314449"/>
              <a:chExt cx="5618434" cy="2514029"/>
            </a:xfrm>
          </p:grpSpPr>
          <p:sp>
            <p:nvSpPr>
              <p:cNvPr id="17" name="Freeform 30">
                <a:extLst>
                  <a:ext uri="{FF2B5EF4-FFF2-40B4-BE49-F238E27FC236}">
                    <a16:creationId xmlns:a16="http://schemas.microsoft.com/office/drawing/2014/main" id="{E8405B53-2CFC-DC27-9AEC-9793846AEAA5}"/>
                  </a:ext>
                </a:extLst>
              </p:cNvPr>
              <p:cNvSpPr/>
              <p:nvPr/>
            </p:nvSpPr>
            <p:spPr>
              <a:xfrm rot="10800000">
                <a:off x="5944915" y="1314449"/>
                <a:ext cx="5618434" cy="2514029"/>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solidFill>
                <a:srgbClr val="F6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ZoneTexte 3">
                <a:extLst>
                  <a:ext uri="{FF2B5EF4-FFF2-40B4-BE49-F238E27FC236}">
                    <a16:creationId xmlns:a16="http://schemas.microsoft.com/office/drawing/2014/main" id="{2774B15A-5C59-011D-62B1-740E2969F782}"/>
                  </a:ext>
                </a:extLst>
              </p:cNvPr>
              <p:cNvSpPr txBox="1"/>
              <p:nvPr/>
            </p:nvSpPr>
            <p:spPr>
              <a:xfrm>
                <a:off x="6407246" y="1769770"/>
                <a:ext cx="4693772" cy="1603388"/>
              </a:xfrm>
              <a:prstGeom prst="rect">
                <a:avLst/>
              </a:prstGeom>
              <a:noFill/>
            </p:spPr>
            <p:txBody>
              <a:bodyPr wrap="square" rtlCol="0">
                <a:spAutoFit/>
              </a:bodyPr>
              <a:lstStyle/>
              <a:p>
                <a:pPr algn="ctr">
                  <a:lnSpc>
                    <a:spcPts val="2360"/>
                  </a:lnSpc>
                  <a:buClr>
                    <a:srgbClr val="5EBCC2"/>
                  </a:buClr>
                </a:pPr>
                <a:r>
                  <a:rPr lang="fr-CA" sz="1600" dirty="0">
                    <a:latin typeface="Raleway" panose="020B0003030101060003" pitchFamily="34" charset="0"/>
                  </a:rPr>
                  <a:t>serait liée à moins d’engagement en classe </a:t>
                </a:r>
              </a:p>
              <a:p>
                <a:pPr algn="ctr">
                  <a:lnSpc>
                    <a:spcPts val="2360"/>
                  </a:lnSpc>
                  <a:buClr>
                    <a:srgbClr val="5EBCC2"/>
                  </a:buClr>
                </a:pPr>
                <a:r>
                  <a:rPr lang="fr-CA" sz="1600" dirty="0">
                    <a:latin typeface="Raleway" panose="020B0003030101060003" pitchFamily="34" charset="0"/>
                  </a:rPr>
                  <a:t>à la fin du primaire, ce qui peut se traduire par une difficulté à respecter les consignes </a:t>
                </a:r>
              </a:p>
              <a:p>
                <a:pPr algn="ctr">
                  <a:lnSpc>
                    <a:spcPts val="2360"/>
                  </a:lnSpc>
                  <a:buClr>
                    <a:srgbClr val="5EBCC2"/>
                  </a:buClr>
                </a:pPr>
                <a:r>
                  <a:rPr lang="fr-CA" sz="1600" dirty="0">
                    <a:latin typeface="Raleway" panose="020B0003030101060003" pitchFamily="34" charset="0"/>
                  </a:rPr>
                  <a:t>et les instructions ainsi que par une autonomie et des efforts moindres dans l’apprentissage.</a:t>
                </a:r>
              </a:p>
            </p:txBody>
          </p:sp>
        </p:grpSp>
        <p:grpSp>
          <p:nvGrpSpPr>
            <p:cNvPr id="19" name="Groupe 18">
              <a:extLst>
                <a:ext uri="{FF2B5EF4-FFF2-40B4-BE49-F238E27FC236}">
                  <a16:creationId xmlns:a16="http://schemas.microsoft.com/office/drawing/2014/main" id="{C1A620B8-891C-10BB-C927-65CCD1F56B28}"/>
                </a:ext>
              </a:extLst>
            </p:cNvPr>
            <p:cNvGrpSpPr/>
            <p:nvPr/>
          </p:nvGrpSpPr>
          <p:grpSpPr>
            <a:xfrm>
              <a:off x="5880262" y="4743480"/>
              <a:ext cx="5534024" cy="1395263"/>
              <a:chOff x="5343525" y="4318127"/>
              <a:chExt cx="5534024" cy="1395263"/>
            </a:xfrm>
          </p:grpSpPr>
          <p:sp>
            <p:nvSpPr>
              <p:cNvPr id="14" name="Freeform 30">
                <a:extLst>
                  <a:ext uri="{FF2B5EF4-FFF2-40B4-BE49-F238E27FC236}">
                    <a16:creationId xmlns:a16="http://schemas.microsoft.com/office/drawing/2014/main" id="{07FB5809-4412-5E79-9415-368BA71520B1}"/>
                  </a:ext>
                </a:extLst>
              </p:cNvPr>
              <p:cNvSpPr/>
              <p:nvPr/>
            </p:nvSpPr>
            <p:spPr>
              <a:xfrm rot="10800000">
                <a:off x="5343525" y="4318127"/>
                <a:ext cx="5534024" cy="1395263"/>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solidFill>
                <a:srgbClr val="F6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ZoneTexte 6">
                <a:extLst>
                  <a:ext uri="{FF2B5EF4-FFF2-40B4-BE49-F238E27FC236}">
                    <a16:creationId xmlns:a16="http://schemas.microsoft.com/office/drawing/2014/main" id="{048991CD-FE43-DDAE-8905-FD8EBB3ED3D4}"/>
                  </a:ext>
                </a:extLst>
              </p:cNvPr>
              <p:cNvSpPr txBox="1"/>
              <p:nvPr/>
            </p:nvSpPr>
            <p:spPr>
              <a:xfrm>
                <a:off x="5584732" y="4637660"/>
                <a:ext cx="5051609" cy="680058"/>
              </a:xfrm>
              <a:prstGeom prst="rect">
                <a:avLst/>
              </a:prstGeom>
              <a:noFill/>
            </p:spPr>
            <p:txBody>
              <a:bodyPr wrap="square" rtlCol="0">
                <a:spAutoFit/>
              </a:bodyPr>
              <a:lstStyle/>
              <a:p>
                <a:pPr algn="ctr">
                  <a:lnSpc>
                    <a:spcPts val="2360"/>
                  </a:lnSpc>
                  <a:buClr>
                    <a:srgbClr val="5EBCC2"/>
                  </a:buClr>
                </a:pPr>
                <a:r>
                  <a:rPr lang="fr-CA" sz="1600" dirty="0">
                    <a:latin typeface="Raleway" panose="020B0003030101060003" pitchFamily="34" charset="0"/>
                  </a:rPr>
                  <a:t>entraînerait plus de difficultés à exercer un autocontrôle sur leurs comportements.</a:t>
                </a:r>
              </a:p>
            </p:txBody>
          </p:sp>
        </p:grpSp>
        <p:grpSp>
          <p:nvGrpSpPr>
            <p:cNvPr id="5" name="Groupe 4">
              <a:extLst>
                <a:ext uri="{FF2B5EF4-FFF2-40B4-BE49-F238E27FC236}">
                  <a16:creationId xmlns:a16="http://schemas.microsoft.com/office/drawing/2014/main" id="{333029D9-AA00-61D9-9FE5-10F96C6DF67E}"/>
                </a:ext>
              </a:extLst>
            </p:cNvPr>
            <p:cNvGrpSpPr/>
            <p:nvPr/>
          </p:nvGrpSpPr>
          <p:grpSpPr>
            <a:xfrm>
              <a:off x="4437821" y="2966109"/>
              <a:ext cx="2786017" cy="2346391"/>
              <a:chOff x="4437821" y="2966109"/>
              <a:chExt cx="2786017" cy="2346391"/>
            </a:xfrm>
          </p:grpSpPr>
          <p:pic>
            <p:nvPicPr>
              <p:cNvPr id="21" name="Picture 54" descr="A blue circle with black background&#10;&#10;Description automatically generated">
                <a:extLst>
                  <a:ext uri="{FF2B5EF4-FFF2-40B4-BE49-F238E27FC236}">
                    <a16:creationId xmlns:a16="http://schemas.microsoft.com/office/drawing/2014/main" id="{3BDF1283-F022-D160-FE34-B2132E1DC5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5170" y="2966109"/>
                <a:ext cx="2486473" cy="2346391"/>
              </a:xfrm>
              <a:prstGeom prst="rect">
                <a:avLst/>
              </a:prstGeom>
            </p:spPr>
          </p:pic>
          <p:sp>
            <p:nvSpPr>
              <p:cNvPr id="16" name="ZoneTexte 15">
                <a:extLst>
                  <a:ext uri="{FF2B5EF4-FFF2-40B4-BE49-F238E27FC236}">
                    <a16:creationId xmlns:a16="http://schemas.microsoft.com/office/drawing/2014/main" id="{5569625C-7692-4E6B-FCD4-4D1429FAF5B4}"/>
                  </a:ext>
                </a:extLst>
              </p:cNvPr>
              <p:cNvSpPr txBox="1"/>
              <p:nvPr/>
            </p:nvSpPr>
            <p:spPr>
              <a:xfrm>
                <a:off x="4437821" y="3740655"/>
                <a:ext cx="2786017" cy="993926"/>
              </a:xfrm>
              <a:prstGeom prst="rect">
                <a:avLst/>
              </a:prstGeom>
              <a:noFill/>
            </p:spPr>
            <p:txBody>
              <a:bodyPr wrap="square" rtlCol="0">
                <a:spAutoFit/>
              </a:bodyPr>
              <a:lstStyle/>
              <a:p>
                <a:pPr algn="ctr">
                  <a:lnSpc>
                    <a:spcPts val="2360"/>
                  </a:lnSpc>
                  <a:buClr>
                    <a:srgbClr val="5EBCC2"/>
                  </a:buClr>
                </a:pPr>
                <a:r>
                  <a:rPr lang="fr-CA" b="1" dirty="0">
                    <a:solidFill>
                      <a:schemeClr val="bg1"/>
                    </a:solidFill>
                    <a:latin typeface="Raleway" panose="020B0003030101060003" pitchFamily="34" charset="0"/>
                  </a:rPr>
                  <a:t>Une trop grande </a:t>
                </a:r>
              </a:p>
              <a:p>
                <a:pPr algn="ctr">
                  <a:lnSpc>
                    <a:spcPts val="2360"/>
                  </a:lnSpc>
                  <a:buClr>
                    <a:srgbClr val="5EBCC2"/>
                  </a:buClr>
                </a:pPr>
                <a:r>
                  <a:rPr lang="fr-CA" b="1" dirty="0">
                    <a:solidFill>
                      <a:schemeClr val="bg1"/>
                    </a:solidFill>
                    <a:latin typeface="Raleway" panose="020B0003030101060003" pitchFamily="34" charset="0"/>
                  </a:rPr>
                  <a:t>exposition </a:t>
                </a:r>
              </a:p>
              <a:p>
                <a:pPr algn="ctr">
                  <a:lnSpc>
                    <a:spcPts val="2360"/>
                  </a:lnSpc>
                  <a:buClr>
                    <a:srgbClr val="5EBCC2"/>
                  </a:buClr>
                </a:pPr>
                <a:r>
                  <a:rPr lang="fr-CA" b="1" dirty="0">
                    <a:solidFill>
                      <a:schemeClr val="bg1"/>
                    </a:solidFill>
                    <a:latin typeface="Raleway" panose="020B0003030101060003" pitchFamily="34" charset="0"/>
                  </a:rPr>
                  <a:t>aux écrans   </a:t>
                </a:r>
              </a:p>
            </p:txBody>
          </p:sp>
        </p:grpSp>
      </p:grpSp>
    </p:spTree>
    <p:extLst>
      <p:ext uri="{BB962C8B-B14F-4D97-AF65-F5344CB8AC3E}">
        <p14:creationId xmlns:p14="http://schemas.microsoft.com/office/powerpoint/2010/main" val="23433944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16ECC1C-7637-1CAA-9439-19D3AD1387D4}"/>
              </a:ext>
            </a:extLst>
          </p:cNvPr>
          <p:cNvGrpSpPr/>
          <p:nvPr/>
        </p:nvGrpSpPr>
        <p:grpSpPr>
          <a:xfrm>
            <a:off x="1003443" y="6153834"/>
            <a:ext cx="10280431" cy="342080"/>
            <a:chOff x="1003443" y="6153834"/>
            <a:chExt cx="10280431" cy="342080"/>
          </a:xfrm>
        </p:grpSpPr>
        <p:pic>
          <p:nvPicPr>
            <p:cNvPr id="6" name="Picture 5" descr="A black background with grey text&#10;&#10;Description automatically generated">
              <a:extLst>
                <a:ext uri="{FF2B5EF4-FFF2-40B4-BE49-F238E27FC236}">
                  <a16:creationId xmlns:a16="http://schemas.microsoft.com/office/drawing/2014/main" id="{A535B39E-0A27-5F6B-5D5E-D7033225ED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9" name="TextBox 16">
              <a:extLst>
                <a:ext uri="{FF2B5EF4-FFF2-40B4-BE49-F238E27FC236}">
                  <a16:creationId xmlns:a16="http://schemas.microsoft.com/office/drawing/2014/main" id="{18C7450C-CC26-9716-E365-6861BF117758}"/>
                </a:ext>
              </a:extLst>
            </p:cNvPr>
            <p:cNvSpPr txBox="1"/>
            <p:nvPr/>
          </p:nvSpPr>
          <p:spPr>
            <a:xfrm>
              <a:off x="8996068" y="6234304"/>
              <a:ext cx="2287806"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36</a:t>
              </a:fld>
              <a:endParaRPr lang="fr-CA" sz="1100">
                <a:solidFill>
                  <a:srgbClr val="434747"/>
                </a:solidFill>
                <a:latin typeface="Raleway" panose="020B0503030101060003" pitchFamily="34" charset="77"/>
              </a:endParaRPr>
            </a:p>
          </p:txBody>
        </p:sp>
      </p:grpSp>
      <p:sp>
        <p:nvSpPr>
          <p:cNvPr id="11" name="Rectangle 10">
            <a:extLst>
              <a:ext uri="{FF2B5EF4-FFF2-40B4-BE49-F238E27FC236}">
                <a16:creationId xmlns:a16="http://schemas.microsoft.com/office/drawing/2014/main" id="{7B91F9AE-19CC-6C82-06EB-E931479CF32D}"/>
              </a:ext>
            </a:extLst>
          </p:cNvPr>
          <p:cNvSpPr/>
          <p:nvPr/>
        </p:nvSpPr>
        <p:spPr>
          <a:xfrm>
            <a:off x="0" y="0"/>
            <a:ext cx="12192000" cy="6858000"/>
          </a:xfrm>
          <a:prstGeom prst="rect">
            <a:avLst/>
          </a:prstGeom>
          <a:noFill/>
          <a:ln w="381000">
            <a:solidFill>
              <a:srgbClr val="A8D6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ZoneTexte 15">
            <a:extLst>
              <a:ext uri="{FF2B5EF4-FFF2-40B4-BE49-F238E27FC236}">
                <a16:creationId xmlns:a16="http://schemas.microsoft.com/office/drawing/2014/main" id="{5569625C-7692-4E6B-FCD4-4D1429FAF5B4}"/>
              </a:ext>
            </a:extLst>
          </p:cNvPr>
          <p:cNvSpPr txBox="1"/>
          <p:nvPr/>
        </p:nvSpPr>
        <p:spPr>
          <a:xfrm>
            <a:off x="983548" y="1989727"/>
            <a:ext cx="4888310" cy="3296159"/>
          </a:xfrm>
          <a:prstGeom prst="rect">
            <a:avLst/>
          </a:prstGeom>
          <a:noFill/>
        </p:spPr>
        <p:txBody>
          <a:bodyPr wrap="square" rtlCol="0">
            <a:spAutoFit/>
          </a:bodyPr>
          <a:lstStyle/>
          <a:p>
            <a:pPr marL="285750" indent="-285750">
              <a:lnSpc>
                <a:spcPts val="2360"/>
              </a:lnSpc>
              <a:spcAft>
                <a:spcPts val="600"/>
              </a:spcAft>
              <a:buClr>
                <a:srgbClr val="5EBCC2"/>
              </a:buClr>
              <a:buFont typeface="Arial" panose="020B0604020202020204" pitchFamily="34" charset="0"/>
              <a:buChar char="•"/>
            </a:pPr>
            <a:r>
              <a:rPr lang="fr-CA" sz="1600">
                <a:latin typeface="Raleway" panose="020B0003030101060003" pitchFamily="34" charset="0"/>
              </a:rPr>
              <a:t>Le développement du langage est l’un des apprentissages les plus importants de la petite enfance.</a:t>
            </a:r>
          </a:p>
          <a:p>
            <a:pPr marL="285750" indent="-285750">
              <a:lnSpc>
                <a:spcPts val="2360"/>
              </a:lnSpc>
              <a:spcAft>
                <a:spcPts val="600"/>
              </a:spcAft>
              <a:buClr>
                <a:srgbClr val="5EBCC2"/>
              </a:buClr>
              <a:buFont typeface="Arial" panose="020B0604020202020204" pitchFamily="34" charset="0"/>
              <a:buChar char="•"/>
            </a:pPr>
            <a:r>
              <a:rPr lang="fr-CA" sz="1600">
                <a:latin typeface="Raleway" panose="020B0003030101060003" pitchFamily="34" charset="0"/>
              </a:rPr>
              <a:t>Le langage influence l’intégration sociale et le développement de relations. Il constitue l’un des fondements de la réussite éducative et professionnelle.</a:t>
            </a:r>
          </a:p>
          <a:p>
            <a:pPr marL="285750" indent="-285750">
              <a:lnSpc>
                <a:spcPts val="2360"/>
              </a:lnSpc>
              <a:spcAft>
                <a:spcPts val="600"/>
              </a:spcAft>
              <a:buClr>
                <a:srgbClr val="5EBCC2"/>
              </a:buClr>
              <a:buFont typeface="Arial" panose="020B0604020202020204" pitchFamily="34" charset="0"/>
              <a:buChar char="•"/>
            </a:pPr>
            <a:r>
              <a:rPr lang="fr-CA" sz="1600">
                <a:latin typeface="Raleway" panose="020B0003030101060003" pitchFamily="34" charset="0"/>
              </a:rPr>
              <a:t>Son développement repose, entre autres, sur la fréquence et la nature des interactions du tout-petit avec son entourage.</a:t>
            </a:r>
            <a:endParaRPr lang="fr-CA">
              <a:latin typeface="Raleway" panose="020B0003030101060003" pitchFamily="34" charset="0"/>
            </a:endParaRPr>
          </a:p>
        </p:txBody>
      </p:sp>
      <p:grpSp>
        <p:nvGrpSpPr>
          <p:cNvPr id="10" name="Groupe 9">
            <a:extLst>
              <a:ext uri="{FF2B5EF4-FFF2-40B4-BE49-F238E27FC236}">
                <a16:creationId xmlns:a16="http://schemas.microsoft.com/office/drawing/2014/main" id="{B88A23EA-2BC1-09B0-10B8-5C5039EFD972}"/>
              </a:ext>
            </a:extLst>
          </p:cNvPr>
          <p:cNvGrpSpPr/>
          <p:nvPr/>
        </p:nvGrpSpPr>
        <p:grpSpPr>
          <a:xfrm>
            <a:off x="6545345" y="1863574"/>
            <a:ext cx="4765718" cy="3255183"/>
            <a:chOff x="6545345" y="1863574"/>
            <a:chExt cx="4765718" cy="3255183"/>
          </a:xfrm>
        </p:grpSpPr>
        <p:sp>
          <p:nvSpPr>
            <p:cNvPr id="5" name="Freeform 12">
              <a:extLst>
                <a:ext uri="{FF2B5EF4-FFF2-40B4-BE49-F238E27FC236}">
                  <a16:creationId xmlns:a16="http://schemas.microsoft.com/office/drawing/2014/main" id="{AB854446-FABE-6D6F-FDFE-5535A704E743}"/>
                </a:ext>
              </a:extLst>
            </p:cNvPr>
            <p:cNvSpPr/>
            <p:nvPr/>
          </p:nvSpPr>
          <p:spPr>
            <a:xfrm>
              <a:off x="6545345" y="2412711"/>
              <a:ext cx="4512295" cy="2706046"/>
            </a:xfrm>
            <a:custGeom>
              <a:avLst/>
              <a:gdLst>
                <a:gd name="connsiteX0" fmla="*/ 16933 w 5040488"/>
                <a:gd name="connsiteY0" fmla="*/ 11289 h 2523067"/>
                <a:gd name="connsiteX1" fmla="*/ 16933 w 5040488"/>
                <a:gd name="connsiteY1" fmla="*/ 11289 h 2523067"/>
                <a:gd name="connsiteX2" fmla="*/ 67733 w 5040488"/>
                <a:gd name="connsiteY2" fmla="*/ 5645 h 2523067"/>
                <a:gd name="connsiteX3" fmla="*/ 84666 w 5040488"/>
                <a:gd name="connsiteY3" fmla="*/ 0 h 2523067"/>
                <a:gd name="connsiteX4" fmla="*/ 197555 w 5040488"/>
                <a:gd name="connsiteY4" fmla="*/ 5645 h 2523067"/>
                <a:gd name="connsiteX5" fmla="*/ 705555 w 5040488"/>
                <a:gd name="connsiteY5" fmla="*/ 28222 h 2523067"/>
                <a:gd name="connsiteX6" fmla="*/ 1930400 w 5040488"/>
                <a:gd name="connsiteY6" fmla="*/ 16934 h 2523067"/>
                <a:gd name="connsiteX7" fmla="*/ 3883377 w 5040488"/>
                <a:gd name="connsiteY7" fmla="*/ 0 h 2523067"/>
                <a:gd name="connsiteX8" fmla="*/ 4622800 w 5040488"/>
                <a:gd name="connsiteY8" fmla="*/ 0 h 2523067"/>
                <a:gd name="connsiteX9" fmla="*/ 4848577 w 5040488"/>
                <a:gd name="connsiteY9" fmla="*/ 11289 h 2523067"/>
                <a:gd name="connsiteX10" fmla="*/ 4882444 w 5040488"/>
                <a:gd name="connsiteY10" fmla="*/ 16934 h 2523067"/>
                <a:gd name="connsiteX11" fmla="*/ 4921955 w 5040488"/>
                <a:gd name="connsiteY11" fmla="*/ 22578 h 2523067"/>
                <a:gd name="connsiteX12" fmla="*/ 5000977 w 5040488"/>
                <a:gd name="connsiteY12" fmla="*/ 33867 h 2523067"/>
                <a:gd name="connsiteX13" fmla="*/ 5029200 w 5040488"/>
                <a:gd name="connsiteY13" fmla="*/ 620889 h 2523067"/>
                <a:gd name="connsiteX14" fmla="*/ 5040488 w 5040488"/>
                <a:gd name="connsiteY14" fmla="*/ 1574800 h 2523067"/>
                <a:gd name="connsiteX15" fmla="*/ 5029200 w 5040488"/>
                <a:gd name="connsiteY15" fmla="*/ 1964267 h 2523067"/>
                <a:gd name="connsiteX16" fmla="*/ 4995333 w 5040488"/>
                <a:gd name="connsiteY16" fmla="*/ 2455334 h 2523067"/>
                <a:gd name="connsiteX17" fmla="*/ 3285066 w 5040488"/>
                <a:gd name="connsiteY17" fmla="*/ 2506134 h 2523067"/>
                <a:gd name="connsiteX18" fmla="*/ 1969911 w 5040488"/>
                <a:gd name="connsiteY18" fmla="*/ 2523067 h 2523067"/>
                <a:gd name="connsiteX19" fmla="*/ 581377 w 5040488"/>
                <a:gd name="connsiteY19" fmla="*/ 2511778 h 2523067"/>
                <a:gd name="connsiteX20" fmla="*/ 22577 w 5040488"/>
                <a:gd name="connsiteY20" fmla="*/ 2517422 h 2523067"/>
                <a:gd name="connsiteX21" fmla="*/ 0 w 5040488"/>
                <a:gd name="connsiteY21" fmla="*/ 1168400 h 2523067"/>
                <a:gd name="connsiteX22" fmla="*/ 11288 w 5040488"/>
                <a:gd name="connsiteY22" fmla="*/ 276578 h 2523067"/>
                <a:gd name="connsiteX23" fmla="*/ 16933 w 5040488"/>
                <a:gd name="connsiteY23" fmla="*/ 11289 h 252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40488" h="2523067">
                  <a:moveTo>
                    <a:pt x="16933" y="11289"/>
                  </a:moveTo>
                  <a:lnTo>
                    <a:pt x="16933" y="11289"/>
                  </a:lnTo>
                  <a:cubicBezTo>
                    <a:pt x="33866" y="9408"/>
                    <a:pt x="50927" y="8446"/>
                    <a:pt x="67733" y="5645"/>
                  </a:cubicBezTo>
                  <a:cubicBezTo>
                    <a:pt x="73602" y="4667"/>
                    <a:pt x="78716" y="0"/>
                    <a:pt x="84666" y="0"/>
                  </a:cubicBezTo>
                  <a:cubicBezTo>
                    <a:pt x="122343" y="0"/>
                    <a:pt x="197555" y="5645"/>
                    <a:pt x="197555" y="5645"/>
                  </a:cubicBezTo>
                  <a:lnTo>
                    <a:pt x="705555" y="28222"/>
                  </a:lnTo>
                  <a:lnTo>
                    <a:pt x="1930400" y="16934"/>
                  </a:lnTo>
                  <a:lnTo>
                    <a:pt x="3883377" y="0"/>
                  </a:lnTo>
                  <a:lnTo>
                    <a:pt x="4622800" y="0"/>
                  </a:lnTo>
                  <a:cubicBezTo>
                    <a:pt x="4732838" y="3550"/>
                    <a:pt x="4763709" y="-27"/>
                    <a:pt x="4848577" y="11289"/>
                  </a:cubicBezTo>
                  <a:cubicBezTo>
                    <a:pt x="4859921" y="12802"/>
                    <a:pt x="4871132" y="15194"/>
                    <a:pt x="4882444" y="16934"/>
                  </a:cubicBezTo>
                  <a:cubicBezTo>
                    <a:pt x="4895593" y="18957"/>
                    <a:pt x="4908814" y="20503"/>
                    <a:pt x="4921955" y="22578"/>
                  </a:cubicBezTo>
                  <a:cubicBezTo>
                    <a:pt x="4997371" y="34486"/>
                    <a:pt x="4966146" y="33867"/>
                    <a:pt x="5000977" y="33867"/>
                  </a:cubicBezTo>
                  <a:lnTo>
                    <a:pt x="5029200" y="620889"/>
                  </a:lnTo>
                  <a:lnTo>
                    <a:pt x="5040488" y="1574800"/>
                  </a:lnTo>
                  <a:lnTo>
                    <a:pt x="5029200" y="1964267"/>
                  </a:lnTo>
                  <a:lnTo>
                    <a:pt x="4995333" y="2455334"/>
                  </a:lnTo>
                  <a:lnTo>
                    <a:pt x="3285066" y="2506134"/>
                  </a:lnTo>
                  <a:lnTo>
                    <a:pt x="1969911" y="2523067"/>
                  </a:lnTo>
                  <a:lnTo>
                    <a:pt x="581377" y="2511778"/>
                  </a:lnTo>
                  <a:lnTo>
                    <a:pt x="22577" y="2517422"/>
                  </a:lnTo>
                  <a:lnTo>
                    <a:pt x="0" y="1168400"/>
                  </a:lnTo>
                  <a:lnTo>
                    <a:pt x="11288" y="276578"/>
                  </a:lnTo>
                  <a:lnTo>
                    <a:pt x="16933" y="11289"/>
                  </a:lnTo>
                  <a:close/>
                </a:path>
              </a:pathLst>
            </a:custGeom>
            <a:solidFill>
              <a:srgbClr val="5EB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2" name="Groupe 1">
              <a:extLst>
                <a:ext uri="{FF2B5EF4-FFF2-40B4-BE49-F238E27FC236}">
                  <a16:creationId xmlns:a16="http://schemas.microsoft.com/office/drawing/2014/main" id="{BB88CB18-1DD0-2A29-1D91-5C49F2A440DB}"/>
                </a:ext>
              </a:extLst>
            </p:cNvPr>
            <p:cNvGrpSpPr/>
            <p:nvPr/>
          </p:nvGrpSpPr>
          <p:grpSpPr>
            <a:xfrm>
              <a:off x="10086681" y="1863574"/>
              <a:ext cx="1224382" cy="1156210"/>
              <a:chOff x="10086681" y="1863574"/>
              <a:chExt cx="1224382" cy="1156210"/>
            </a:xfrm>
          </p:grpSpPr>
          <p:pic>
            <p:nvPicPr>
              <p:cNvPr id="26" name="Picture 61">
                <a:extLst>
                  <a:ext uri="{FF2B5EF4-FFF2-40B4-BE49-F238E27FC236}">
                    <a16:creationId xmlns:a16="http://schemas.microsoft.com/office/drawing/2014/main" id="{FF764138-5E68-0697-5E71-C9D74FFA866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086681" y="1863574"/>
                <a:ext cx="1224382" cy="1156210"/>
              </a:xfrm>
              <a:prstGeom prst="rect">
                <a:avLst/>
              </a:prstGeom>
            </p:spPr>
          </p:pic>
          <p:pic>
            <p:nvPicPr>
              <p:cNvPr id="4" name="Image 3">
                <a:extLst>
                  <a:ext uri="{FF2B5EF4-FFF2-40B4-BE49-F238E27FC236}">
                    <a16:creationId xmlns:a16="http://schemas.microsoft.com/office/drawing/2014/main" id="{ADF0B441-7F41-117B-844B-E4B5B030EE0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210197" y="2233322"/>
                <a:ext cx="809738" cy="529735"/>
              </a:xfrm>
              <a:prstGeom prst="rect">
                <a:avLst/>
              </a:prstGeom>
            </p:spPr>
          </p:pic>
        </p:grpSp>
        <p:sp>
          <p:nvSpPr>
            <p:cNvPr id="25" name="ZoneTexte 24">
              <a:extLst>
                <a:ext uri="{FF2B5EF4-FFF2-40B4-BE49-F238E27FC236}">
                  <a16:creationId xmlns:a16="http://schemas.microsoft.com/office/drawing/2014/main" id="{BF900B38-F8FE-CE37-B17C-7F8B38AB57FF}"/>
                </a:ext>
              </a:extLst>
            </p:cNvPr>
            <p:cNvSpPr txBox="1"/>
            <p:nvPr/>
          </p:nvSpPr>
          <p:spPr>
            <a:xfrm>
              <a:off x="6919274" y="2838066"/>
              <a:ext cx="4100661" cy="1911164"/>
            </a:xfrm>
            <a:prstGeom prst="rect">
              <a:avLst/>
            </a:prstGeom>
            <a:noFill/>
          </p:spPr>
          <p:txBody>
            <a:bodyPr wrap="square" rtlCol="0">
              <a:spAutoFit/>
            </a:bodyPr>
            <a:lstStyle/>
            <a:p>
              <a:pPr>
                <a:lnSpc>
                  <a:spcPts val="2360"/>
                </a:lnSpc>
                <a:buClr>
                  <a:srgbClr val="5EBCC2"/>
                </a:buClr>
              </a:pPr>
              <a:r>
                <a:rPr lang="fr-CA" sz="1600" dirty="0">
                  <a:solidFill>
                    <a:schemeClr val="bg1"/>
                  </a:solidFill>
                  <a:latin typeface="Raleway" panose="020B0003030101060003" pitchFamily="34" charset="0"/>
                </a:rPr>
                <a:t>Les écrans réduisent les échanges verbaux entre le parent et l’enfant </a:t>
              </a:r>
            </a:p>
            <a:p>
              <a:pPr>
                <a:lnSpc>
                  <a:spcPts val="2360"/>
                </a:lnSpc>
                <a:buClr>
                  <a:srgbClr val="5EBCC2"/>
                </a:buClr>
              </a:pPr>
              <a:r>
                <a:rPr lang="fr-CA" sz="1600" dirty="0">
                  <a:solidFill>
                    <a:schemeClr val="bg1"/>
                  </a:solidFill>
                  <a:latin typeface="Raleway" panose="020B0003030101060003" pitchFamily="34" charset="0"/>
                </a:rPr>
                <a:t>et peuvent ainsi nuire au développement du langage chez les tout-petits, particulièrement chez les enfants </a:t>
              </a:r>
            </a:p>
            <a:p>
              <a:pPr>
                <a:lnSpc>
                  <a:spcPts val="2360"/>
                </a:lnSpc>
                <a:buClr>
                  <a:srgbClr val="5EBCC2"/>
                </a:buClr>
              </a:pPr>
              <a:r>
                <a:rPr lang="fr-CA" sz="1600" dirty="0">
                  <a:solidFill>
                    <a:schemeClr val="bg1"/>
                  </a:solidFill>
                  <a:latin typeface="Raleway" panose="020B0003030101060003" pitchFamily="34" charset="0"/>
                </a:rPr>
                <a:t>de 3 ans et moins.</a:t>
              </a:r>
            </a:p>
          </p:txBody>
        </p:sp>
      </p:grpSp>
      <p:grpSp>
        <p:nvGrpSpPr>
          <p:cNvPr id="12" name="Groupe 11">
            <a:extLst>
              <a:ext uri="{FF2B5EF4-FFF2-40B4-BE49-F238E27FC236}">
                <a16:creationId xmlns:a16="http://schemas.microsoft.com/office/drawing/2014/main" id="{615CB536-D01B-F7E5-6499-A096B41DF555}"/>
              </a:ext>
            </a:extLst>
          </p:cNvPr>
          <p:cNvGrpSpPr/>
          <p:nvPr/>
        </p:nvGrpSpPr>
        <p:grpSpPr>
          <a:xfrm>
            <a:off x="1017808" y="1194813"/>
            <a:ext cx="3940690" cy="369726"/>
            <a:chOff x="1017808" y="1194813"/>
            <a:chExt cx="3940690" cy="369726"/>
          </a:xfrm>
        </p:grpSpPr>
        <p:sp>
          <p:nvSpPr>
            <p:cNvPr id="7" name="Freeform 9">
              <a:extLst>
                <a:ext uri="{FF2B5EF4-FFF2-40B4-BE49-F238E27FC236}">
                  <a16:creationId xmlns:a16="http://schemas.microsoft.com/office/drawing/2014/main" id="{38CF0286-4B6F-C60D-85AF-0D39F1A6E560}"/>
                </a:ext>
              </a:extLst>
            </p:cNvPr>
            <p:cNvSpPr/>
            <p:nvPr/>
          </p:nvSpPr>
          <p:spPr>
            <a:xfrm rot="10800000">
              <a:off x="1017808" y="1194813"/>
              <a:ext cx="3860745" cy="369726"/>
            </a:xfrm>
            <a:custGeom>
              <a:avLst/>
              <a:gdLst>
                <a:gd name="connsiteX0" fmla="*/ 30909 w 2554416"/>
                <a:gd name="connsiteY0" fmla="*/ 71251 h 290945"/>
                <a:gd name="connsiteX1" fmla="*/ 30909 w 2554416"/>
                <a:gd name="connsiteY1" fmla="*/ 71251 h 290945"/>
                <a:gd name="connsiteX2" fmla="*/ 90286 w 2554416"/>
                <a:gd name="connsiteY2" fmla="*/ 29688 h 290945"/>
                <a:gd name="connsiteX3" fmla="*/ 108099 w 2554416"/>
                <a:gd name="connsiteY3" fmla="*/ 23750 h 290945"/>
                <a:gd name="connsiteX4" fmla="*/ 1212504 w 2554416"/>
                <a:gd name="connsiteY4" fmla="*/ 17813 h 290945"/>
                <a:gd name="connsiteX5" fmla="*/ 2002213 w 2554416"/>
                <a:gd name="connsiteY5" fmla="*/ 11875 h 290945"/>
                <a:gd name="connsiteX6" fmla="*/ 2198156 w 2554416"/>
                <a:gd name="connsiteY6" fmla="*/ 0 h 290945"/>
                <a:gd name="connsiteX7" fmla="*/ 2352535 w 2554416"/>
                <a:gd name="connsiteY7" fmla="*/ 5937 h 290945"/>
                <a:gd name="connsiteX8" fmla="*/ 2500977 w 2554416"/>
                <a:gd name="connsiteY8" fmla="*/ 17813 h 290945"/>
                <a:gd name="connsiteX9" fmla="*/ 2530665 w 2554416"/>
                <a:gd name="connsiteY9" fmla="*/ 23750 h 290945"/>
                <a:gd name="connsiteX10" fmla="*/ 2542540 w 2554416"/>
                <a:gd name="connsiteY10" fmla="*/ 35626 h 290945"/>
                <a:gd name="connsiteX11" fmla="*/ 2554416 w 2554416"/>
                <a:gd name="connsiteY11" fmla="*/ 77189 h 290945"/>
                <a:gd name="connsiteX12" fmla="*/ 2542540 w 2554416"/>
                <a:gd name="connsiteY12" fmla="*/ 184067 h 290945"/>
                <a:gd name="connsiteX13" fmla="*/ 2530665 w 2554416"/>
                <a:gd name="connsiteY13" fmla="*/ 219693 h 290945"/>
                <a:gd name="connsiteX14" fmla="*/ 2518790 w 2554416"/>
                <a:gd name="connsiteY14" fmla="*/ 237506 h 290945"/>
                <a:gd name="connsiteX15" fmla="*/ 2495039 w 2554416"/>
                <a:gd name="connsiteY15" fmla="*/ 273132 h 290945"/>
                <a:gd name="connsiteX16" fmla="*/ 2423787 w 2554416"/>
                <a:gd name="connsiteY16" fmla="*/ 285007 h 290945"/>
                <a:gd name="connsiteX17" fmla="*/ 2269408 w 2554416"/>
                <a:gd name="connsiteY17" fmla="*/ 290945 h 290945"/>
                <a:gd name="connsiteX18" fmla="*/ 1622203 w 2554416"/>
                <a:gd name="connsiteY18" fmla="*/ 285007 h 290945"/>
                <a:gd name="connsiteX19" fmla="*/ 1218442 w 2554416"/>
                <a:gd name="connsiteY19" fmla="*/ 290945 h 290945"/>
                <a:gd name="connsiteX20" fmla="*/ 921559 w 2554416"/>
                <a:gd name="connsiteY20" fmla="*/ 285007 h 290945"/>
                <a:gd name="connsiteX21" fmla="*/ 476234 w 2554416"/>
                <a:gd name="connsiteY21" fmla="*/ 273132 h 290945"/>
                <a:gd name="connsiteX22" fmla="*/ 399044 w 2554416"/>
                <a:gd name="connsiteY22" fmla="*/ 279070 h 290945"/>
                <a:gd name="connsiteX23" fmla="*/ 256540 w 2554416"/>
                <a:gd name="connsiteY23" fmla="*/ 273132 h 290945"/>
                <a:gd name="connsiteX24" fmla="*/ 78411 w 2554416"/>
                <a:gd name="connsiteY24" fmla="*/ 261257 h 290945"/>
                <a:gd name="connsiteX25" fmla="*/ 42785 w 2554416"/>
                <a:gd name="connsiteY25" fmla="*/ 255319 h 290945"/>
                <a:gd name="connsiteX26" fmla="*/ 13096 w 2554416"/>
                <a:gd name="connsiteY26" fmla="*/ 231568 h 290945"/>
                <a:gd name="connsiteX27" fmla="*/ 7159 w 2554416"/>
                <a:gd name="connsiteY27" fmla="*/ 130628 h 290945"/>
                <a:gd name="connsiteX28" fmla="*/ 19034 w 2554416"/>
                <a:gd name="connsiteY28" fmla="*/ 89064 h 290945"/>
                <a:gd name="connsiteX29" fmla="*/ 30909 w 2554416"/>
                <a:gd name="connsiteY29" fmla="*/ 71251 h 29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4416" h="290945">
                  <a:moveTo>
                    <a:pt x="30909" y="71251"/>
                  </a:moveTo>
                  <a:lnTo>
                    <a:pt x="30909" y="71251"/>
                  </a:lnTo>
                  <a:cubicBezTo>
                    <a:pt x="50701" y="57397"/>
                    <a:pt x="67366" y="37328"/>
                    <a:pt x="90286" y="29688"/>
                  </a:cubicBezTo>
                  <a:cubicBezTo>
                    <a:pt x="96224" y="27709"/>
                    <a:pt x="101840" y="23816"/>
                    <a:pt x="108099" y="23750"/>
                  </a:cubicBezTo>
                  <a:lnTo>
                    <a:pt x="1212504" y="17813"/>
                  </a:lnTo>
                  <a:lnTo>
                    <a:pt x="2002213" y="11875"/>
                  </a:lnTo>
                  <a:cubicBezTo>
                    <a:pt x="2046513" y="8711"/>
                    <a:pt x="2161149" y="0"/>
                    <a:pt x="2198156" y="0"/>
                  </a:cubicBezTo>
                  <a:cubicBezTo>
                    <a:pt x="2249654" y="0"/>
                    <a:pt x="2301098" y="3428"/>
                    <a:pt x="2352535" y="5937"/>
                  </a:cubicBezTo>
                  <a:cubicBezTo>
                    <a:pt x="2385938" y="7566"/>
                    <a:pt x="2462472" y="12679"/>
                    <a:pt x="2500977" y="17813"/>
                  </a:cubicBezTo>
                  <a:cubicBezTo>
                    <a:pt x="2510980" y="19147"/>
                    <a:pt x="2520769" y="21771"/>
                    <a:pt x="2530665" y="23750"/>
                  </a:cubicBezTo>
                  <a:cubicBezTo>
                    <a:pt x="2534623" y="27709"/>
                    <a:pt x="2539660" y="30826"/>
                    <a:pt x="2542540" y="35626"/>
                  </a:cubicBezTo>
                  <a:cubicBezTo>
                    <a:pt x="2546191" y="41711"/>
                    <a:pt x="2553307" y="72752"/>
                    <a:pt x="2554416" y="77189"/>
                  </a:cubicBezTo>
                  <a:cubicBezTo>
                    <a:pt x="2550593" y="130710"/>
                    <a:pt x="2554424" y="144454"/>
                    <a:pt x="2542540" y="184067"/>
                  </a:cubicBezTo>
                  <a:cubicBezTo>
                    <a:pt x="2538943" y="196057"/>
                    <a:pt x="2537608" y="209278"/>
                    <a:pt x="2530665" y="219693"/>
                  </a:cubicBezTo>
                  <a:cubicBezTo>
                    <a:pt x="2526707" y="225631"/>
                    <a:pt x="2521981" y="231123"/>
                    <a:pt x="2518790" y="237506"/>
                  </a:cubicBezTo>
                  <a:cubicBezTo>
                    <a:pt x="2509994" y="255099"/>
                    <a:pt x="2517550" y="261876"/>
                    <a:pt x="2495039" y="273132"/>
                  </a:cubicBezTo>
                  <a:cubicBezTo>
                    <a:pt x="2488224" y="276540"/>
                    <a:pt x="2424591" y="284958"/>
                    <a:pt x="2423787" y="285007"/>
                  </a:cubicBezTo>
                  <a:cubicBezTo>
                    <a:pt x="2372384" y="288122"/>
                    <a:pt x="2320868" y="288966"/>
                    <a:pt x="2269408" y="290945"/>
                  </a:cubicBezTo>
                  <a:lnTo>
                    <a:pt x="1622203" y="285007"/>
                  </a:lnTo>
                  <a:cubicBezTo>
                    <a:pt x="1487601" y="285007"/>
                    <a:pt x="1353044" y="290945"/>
                    <a:pt x="1218442" y="290945"/>
                  </a:cubicBezTo>
                  <a:cubicBezTo>
                    <a:pt x="1119461" y="290945"/>
                    <a:pt x="1020512" y="287335"/>
                    <a:pt x="921559" y="285007"/>
                  </a:cubicBezTo>
                  <a:lnTo>
                    <a:pt x="476234" y="273132"/>
                  </a:lnTo>
                  <a:cubicBezTo>
                    <a:pt x="450504" y="275111"/>
                    <a:pt x="424850" y="279070"/>
                    <a:pt x="399044" y="279070"/>
                  </a:cubicBezTo>
                  <a:cubicBezTo>
                    <a:pt x="351501" y="279070"/>
                    <a:pt x="304023" y="275506"/>
                    <a:pt x="256540" y="273132"/>
                  </a:cubicBezTo>
                  <a:cubicBezTo>
                    <a:pt x="205445" y="270577"/>
                    <a:pt x="130471" y="264975"/>
                    <a:pt x="78411" y="261257"/>
                  </a:cubicBezTo>
                  <a:cubicBezTo>
                    <a:pt x="66536" y="259278"/>
                    <a:pt x="54206" y="259126"/>
                    <a:pt x="42785" y="255319"/>
                  </a:cubicBezTo>
                  <a:cubicBezTo>
                    <a:pt x="31549" y="251574"/>
                    <a:pt x="21204" y="239676"/>
                    <a:pt x="13096" y="231568"/>
                  </a:cubicBezTo>
                  <a:cubicBezTo>
                    <a:pt x="-4343" y="179251"/>
                    <a:pt x="-2269" y="201339"/>
                    <a:pt x="7159" y="130628"/>
                  </a:cubicBezTo>
                  <a:cubicBezTo>
                    <a:pt x="7851" y="125436"/>
                    <a:pt x="15702" y="95728"/>
                    <a:pt x="19034" y="89064"/>
                  </a:cubicBezTo>
                  <a:cubicBezTo>
                    <a:pt x="20286" y="86561"/>
                    <a:pt x="28930" y="74220"/>
                    <a:pt x="30909" y="71251"/>
                  </a:cubicBezTo>
                  <a:close/>
                </a:path>
              </a:pathLst>
            </a:custGeom>
            <a:solidFill>
              <a:srgbClr val="5EBCC2">
                <a:alpha val="3692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ZoneTexte 7">
              <a:extLst>
                <a:ext uri="{FF2B5EF4-FFF2-40B4-BE49-F238E27FC236}">
                  <a16:creationId xmlns:a16="http://schemas.microsoft.com/office/drawing/2014/main" id="{E83998EC-4488-C269-D5D5-E2A042A115A3}"/>
                </a:ext>
              </a:extLst>
            </p:cNvPr>
            <p:cNvSpPr txBox="1"/>
            <p:nvPr/>
          </p:nvSpPr>
          <p:spPr>
            <a:xfrm>
              <a:off x="1097753" y="1194813"/>
              <a:ext cx="3860745" cy="359137"/>
            </a:xfrm>
            <a:prstGeom prst="rect">
              <a:avLst/>
            </a:prstGeom>
            <a:noFill/>
          </p:spPr>
          <p:txBody>
            <a:bodyPr wrap="square" rtlCol="0">
              <a:spAutoFit/>
            </a:bodyPr>
            <a:lstStyle/>
            <a:p>
              <a:pPr marR="0" lvl="0" algn="l" defTabSz="914400" rtl="0" eaLnBrk="1" fontAlgn="auto" latinLnBrk="0" hangingPunct="1">
                <a:lnSpc>
                  <a:spcPts val="2220"/>
                </a:lnSpc>
                <a:spcBef>
                  <a:spcPts val="0"/>
                </a:spcBef>
                <a:spcAft>
                  <a:spcPts val="1800"/>
                </a:spcAft>
                <a:buClrTx/>
                <a:buSzTx/>
                <a:tabLst/>
                <a:defRPr/>
              </a:pPr>
              <a:r>
                <a:rPr lang="fr-CA" b="1" dirty="0">
                  <a:solidFill>
                    <a:prstClr val="black"/>
                  </a:solidFill>
                  <a:latin typeface="Raleway" panose="020B0503030101060003" pitchFamily="34" charset="77"/>
                </a:rPr>
                <a:t>Le développement du langage</a:t>
              </a:r>
            </a:p>
          </p:txBody>
        </p:sp>
      </p:grpSp>
    </p:spTree>
    <p:extLst>
      <p:ext uri="{BB962C8B-B14F-4D97-AF65-F5344CB8AC3E}">
        <p14:creationId xmlns:p14="http://schemas.microsoft.com/office/powerpoint/2010/main" val="16543058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16ECC1C-7637-1CAA-9439-19D3AD1387D4}"/>
              </a:ext>
            </a:extLst>
          </p:cNvPr>
          <p:cNvGrpSpPr/>
          <p:nvPr/>
        </p:nvGrpSpPr>
        <p:grpSpPr>
          <a:xfrm>
            <a:off x="1003443" y="6153834"/>
            <a:ext cx="10280431" cy="342080"/>
            <a:chOff x="1003443" y="6153834"/>
            <a:chExt cx="10280431" cy="342080"/>
          </a:xfrm>
        </p:grpSpPr>
        <p:pic>
          <p:nvPicPr>
            <p:cNvPr id="6" name="Picture 5" descr="A black background with grey text&#10;&#10;Description automatically generated">
              <a:extLst>
                <a:ext uri="{FF2B5EF4-FFF2-40B4-BE49-F238E27FC236}">
                  <a16:creationId xmlns:a16="http://schemas.microsoft.com/office/drawing/2014/main" id="{A535B39E-0A27-5F6B-5D5E-D7033225ED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9" name="TextBox 16">
              <a:extLst>
                <a:ext uri="{FF2B5EF4-FFF2-40B4-BE49-F238E27FC236}">
                  <a16:creationId xmlns:a16="http://schemas.microsoft.com/office/drawing/2014/main" id="{18C7450C-CC26-9716-E365-6861BF117758}"/>
                </a:ext>
              </a:extLst>
            </p:cNvPr>
            <p:cNvSpPr txBox="1"/>
            <p:nvPr/>
          </p:nvSpPr>
          <p:spPr>
            <a:xfrm>
              <a:off x="8996068" y="6234304"/>
              <a:ext cx="2287806"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37</a:t>
              </a:fld>
              <a:endParaRPr lang="fr-CA" sz="1100">
                <a:solidFill>
                  <a:srgbClr val="434747"/>
                </a:solidFill>
                <a:latin typeface="Raleway" panose="020B0503030101060003" pitchFamily="34" charset="77"/>
              </a:endParaRPr>
            </a:p>
          </p:txBody>
        </p:sp>
      </p:grpSp>
      <p:sp>
        <p:nvSpPr>
          <p:cNvPr id="11" name="Rectangle 10">
            <a:extLst>
              <a:ext uri="{FF2B5EF4-FFF2-40B4-BE49-F238E27FC236}">
                <a16:creationId xmlns:a16="http://schemas.microsoft.com/office/drawing/2014/main" id="{7B91F9AE-19CC-6C82-06EB-E931479CF32D}"/>
              </a:ext>
            </a:extLst>
          </p:cNvPr>
          <p:cNvSpPr/>
          <p:nvPr/>
        </p:nvSpPr>
        <p:spPr>
          <a:xfrm>
            <a:off x="0" y="0"/>
            <a:ext cx="12192000" cy="6858000"/>
          </a:xfrm>
          <a:prstGeom prst="rect">
            <a:avLst/>
          </a:prstGeom>
          <a:noFill/>
          <a:ln w="381000">
            <a:solidFill>
              <a:srgbClr val="A8D6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ZoneTexte 15">
            <a:extLst>
              <a:ext uri="{FF2B5EF4-FFF2-40B4-BE49-F238E27FC236}">
                <a16:creationId xmlns:a16="http://schemas.microsoft.com/office/drawing/2014/main" id="{5569625C-7692-4E6B-FCD4-4D1429FAF5B4}"/>
              </a:ext>
            </a:extLst>
          </p:cNvPr>
          <p:cNvSpPr txBox="1"/>
          <p:nvPr/>
        </p:nvSpPr>
        <p:spPr>
          <a:xfrm>
            <a:off x="981630" y="1999154"/>
            <a:ext cx="4888310" cy="3526991"/>
          </a:xfrm>
          <a:prstGeom prst="rect">
            <a:avLst/>
          </a:prstGeom>
          <a:noFill/>
        </p:spPr>
        <p:txBody>
          <a:bodyPr wrap="square" rtlCol="0">
            <a:spAutoFit/>
          </a:bodyPr>
          <a:lstStyle/>
          <a:p>
            <a:pPr marL="285750" indent="-285750">
              <a:lnSpc>
                <a:spcPts val="2360"/>
              </a:lnSpc>
              <a:spcAft>
                <a:spcPts val="600"/>
              </a:spcAft>
              <a:buClr>
                <a:srgbClr val="5EBCC2"/>
              </a:buClr>
              <a:buFont typeface="Arial" panose="020B0604020202020204" pitchFamily="34" charset="0"/>
              <a:buChar char="•"/>
            </a:pPr>
            <a:r>
              <a:rPr lang="fr-CA" sz="1600">
                <a:latin typeface="Raleway" panose="020B0003030101060003" pitchFamily="34" charset="0"/>
              </a:rPr>
              <a:t>Plus le temps passé devant les écrans est élevé, plus l’enfant aurait de la difficulté à saisir les règles associées au contexte de la communication, comme attendre son tour pour parler ou interpréter les intentions de la personne qui parle.</a:t>
            </a:r>
          </a:p>
          <a:p>
            <a:pPr marL="285750" indent="-285750">
              <a:lnSpc>
                <a:spcPts val="2360"/>
              </a:lnSpc>
              <a:spcAft>
                <a:spcPts val="600"/>
              </a:spcAft>
              <a:buClr>
                <a:srgbClr val="5EBCC2"/>
              </a:buClr>
              <a:buFont typeface="Arial" panose="020B0604020202020204" pitchFamily="34" charset="0"/>
              <a:buChar char="•"/>
            </a:pPr>
            <a:r>
              <a:rPr lang="fr-CA" sz="1600">
                <a:latin typeface="Raleway" panose="020B0003030101060003" pitchFamily="34" charset="0"/>
              </a:rPr>
              <a:t>Une étude a révélé que les enfants dont le temps d’écran excédait 2 heures par jour étaient six fois plus susceptibles que les autres enfants du même âge de développer des retards de langage.</a:t>
            </a:r>
          </a:p>
        </p:txBody>
      </p:sp>
      <p:grpSp>
        <p:nvGrpSpPr>
          <p:cNvPr id="15" name="Groupe 14">
            <a:extLst>
              <a:ext uri="{FF2B5EF4-FFF2-40B4-BE49-F238E27FC236}">
                <a16:creationId xmlns:a16="http://schemas.microsoft.com/office/drawing/2014/main" id="{CD59D6D8-2ACF-F099-D9E1-DC38CBF80B8D}"/>
              </a:ext>
            </a:extLst>
          </p:cNvPr>
          <p:cNvGrpSpPr/>
          <p:nvPr/>
        </p:nvGrpSpPr>
        <p:grpSpPr>
          <a:xfrm>
            <a:off x="6395564" y="1869590"/>
            <a:ext cx="5144710" cy="3782109"/>
            <a:chOff x="6395564" y="1869590"/>
            <a:chExt cx="5144710" cy="3782109"/>
          </a:xfrm>
        </p:grpSpPr>
        <p:grpSp>
          <p:nvGrpSpPr>
            <p:cNvPr id="12" name="Groupe 11">
              <a:extLst>
                <a:ext uri="{FF2B5EF4-FFF2-40B4-BE49-F238E27FC236}">
                  <a16:creationId xmlns:a16="http://schemas.microsoft.com/office/drawing/2014/main" id="{62EA1D1F-D9C1-75FE-2B74-71D5BEB3E71B}"/>
                </a:ext>
              </a:extLst>
            </p:cNvPr>
            <p:cNvGrpSpPr/>
            <p:nvPr/>
          </p:nvGrpSpPr>
          <p:grpSpPr>
            <a:xfrm>
              <a:off x="6395564" y="1869590"/>
              <a:ext cx="4888310" cy="3663940"/>
              <a:chOff x="6395564" y="1869590"/>
              <a:chExt cx="4888310" cy="3663940"/>
            </a:xfrm>
          </p:grpSpPr>
          <p:sp>
            <p:nvSpPr>
              <p:cNvPr id="7" name="Freeform 30">
                <a:extLst>
                  <a:ext uri="{FF2B5EF4-FFF2-40B4-BE49-F238E27FC236}">
                    <a16:creationId xmlns:a16="http://schemas.microsoft.com/office/drawing/2014/main" id="{52D739C1-DB8E-626B-7C8D-D8A2275FAA32}"/>
                  </a:ext>
                </a:extLst>
              </p:cNvPr>
              <p:cNvSpPr/>
              <p:nvPr/>
            </p:nvSpPr>
            <p:spPr>
              <a:xfrm rot="10800000">
                <a:off x="6395564" y="1869590"/>
                <a:ext cx="4888310" cy="3663940"/>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solidFill>
                <a:srgbClr val="F6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5" name="ZoneTexte 24">
                <a:extLst>
                  <a:ext uri="{FF2B5EF4-FFF2-40B4-BE49-F238E27FC236}">
                    <a16:creationId xmlns:a16="http://schemas.microsoft.com/office/drawing/2014/main" id="{BF900B38-F8FE-CE37-B17C-7F8B38AB57FF}"/>
                  </a:ext>
                </a:extLst>
              </p:cNvPr>
              <p:cNvSpPr txBox="1"/>
              <p:nvPr/>
            </p:nvSpPr>
            <p:spPr>
              <a:xfrm>
                <a:off x="6860811" y="2514320"/>
                <a:ext cx="3957817" cy="2218941"/>
              </a:xfrm>
              <a:prstGeom prst="rect">
                <a:avLst/>
              </a:prstGeom>
              <a:noFill/>
            </p:spPr>
            <p:txBody>
              <a:bodyPr wrap="square" rtlCol="0">
                <a:spAutoFit/>
              </a:bodyPr>
              <a:lstStyle/>
              <a:p>
                <a:pPr>
                  <a:lnSpc>
                    <a:spcPts val="2360"/>
                  </a:lnSpc>
                  <a:buClr>
                    <a:srgbClr val="5EBCC2"/>
                  </a:buClr>
                </a:pPr>
                <a:r>
                  <a:rPr lang="fr-CA" sz="1600" dirty="0">
                    <a:latin typeface="Raleway" panose="020B0003030101060003" pitchFamily="34" charset="0"/>
                  </a:rPr>
                  <a:t>Une télévision allumée en arrière-plan, </a:t>
                </a:r>
              </a:p>
              <a:p>
                <a:pPr>
                  <a:lnSpc>
                    <a:spcPts val="2360"/>
                  </a:lnSpc>
                  <a:buClr>
                    <a:srgbClr val="5EBCC2"/>
                  </a:buClr>
                </a:pPr>
                <a:r>
                  <a:rPr lang="fr-CA" sz="1600" dirty="0">
                    <a:latin typeface="Raleway" panose="020B0003030101060003" pitchFamily="34" charset="0"/>
                  </a:rPr>
                  <a:t>même si personne ne la regarde, peut avoir des répercussions sur le développement du langage des </a:t>
                </a:r>
              </a:p>
              <a:p>
                <a:pPr>
                  <a:lnSpc>
                    <a:spcPts val="2360"/>
                  </a:lnSpc>
                  <a:buClr>
                    <a:srgbClr val="5EBCC2"/>
                  </a:buClr>
                </a:pPr>
                <a:r>
                  <a:rPr lang="fr-CA" sz="1600" dirty="0">
                    <a:latin typeface="Raleway" panose="020B0003030101060003" pitchFamily="34" charset="0"/>
                  </a:rPr>
                  <a:t>tout-petits si la situation est </a:t>
                </a:r>
              </a:p>
              <a:p>
                <a:pPr>
                  <a:lnSpc>
                    <a:spcPts val="2360"/>
                  </a:lnSpc>
                  <a:buClr>
                    <a:srgbClr val="5EBCC2"/>
                  </a:buClr>
                </a:pPr>
                <a:r>
                  <a:rPr lang="fr-CA" sz="1600" dirty="0">
                    <a:latin typeface="Raleway" panose="020B0003030101060003" pitchFamily="34" charset="0"/>
                  </a:rPr>
                  <a:t>fréquente, surtout à l’heure </a:t>
                </a:r>
              </a:p>
              <a:p>
                <a:pPr>
                  <a:lnSpc>
                    <a:spcPts val="2360"/>
                  </a:lnSpc>
                  <a:buClr>
                    <a:srgbClr val="5EBCC2"/>
                  </a:buClr>
                </a:pPr>
                <a:r>
                  <a:rPr lang="fr-CA" sz="1600" dirty="0">
                    <a:latin typeface="Raleway" panose="020B0003030101060003" pitchFamily="34" charset="0"/>
                  </a:rPr>
                  <a:t>des repas. </a:t>
                </a:r>
              </a:p>
            </p:txBody>
          </p:sp>
        </p:grpSp>
        <p:grpSp>
          <p:nvGrpSpPr>
            <p:cNvPr id="10" name="Groupe 9">
              <a:extLst>
                <a:ext uri="{FF2B5EF4-FFF2-40B4-BE49-F238E27FC236}">
                  <a16:creationId xmlns:a16="http://schemas.microsoft.com/office/drawing/2014/main" id="{8C75BC5E-E7D5-12D5-FB11-D74680CD5D74}"/>
                </a:ext>
              </a:extLst>
            </p:cNvPr>
            <p:cNvGrpSpPr/>
            <p:nvPr/>
          </p:nvGrpSpPr>
          <p:grpSpPr>
            <a:xfrm>
              <a:off x="9352581" y="3448703"/>
              <a:ext cx="2187693" cy="2202996"/>
              <a:chOff x="9352581" y="3448703"/>
              <a:chExt cx="2187693" cy="2202996"/>
            </a:xfrm>
          </p:grpSpPr>
          <p:pic>
            <p:nvPicPr>
              <p:cNvPr id="13" name="Picture 46" descr="A computer screen with a bar graph&#10;&#10;Description automatically generated">
                <a:extLst>
                  <a:ext uri="{FF2B5EF4-FFF2-40B4-BE49-F238E27FC236}">
                    <a16:creationId xmlns:a16="http://schemas.microsoft.com/office/drawing/2014/main" id="{5DD820CD-5603-FA0F-E7ED-8CE4E5A74236}"/>
                  </a:ext>
                </a:extLst>
              </p:cNvPr>
              <p:cNvPicPr>
                <a:picLocks noChangeAspect="1"/>
              </p:cNvPicPr>
              <p:nvPr/>
            </p:nvPicPr>
            <p:blipFill>
              <a:blip r:embed="rId3">
                <a:duotone>
                  <a:prstClr val="black"/>
                  <a:srgbClr val="CEEBED">
                    <a:tint val="45000"/>
                    <a:satMod val="400000"/>
                  </a:srgbClr>
                </a:duotone>
                <a:extLst>
                  <a:ext uri="{28A0092B-C50C-407E-A947-70E740481C1C}">
                    <a14:useLocalDpi xmlns:a14="http://schemas.microsoft.com/office/drawing/2010/main" val="0"/>
                  </a:ext>
                </a:extLst>
              </a:blip>
              <a:stretch>
                <a:fillRect/>
              </a:stretch>
            </p:blipFill>
            <p:spPr>
              <a:xfrm>
                <a:off x="9860519" y="4139992"/>
                <a:ext cx="1679755" cy="1433765"/>
              </a:xfrm>
              <a:prstGeom prst="rect">
                <a:avLst/>
              </a:prstGeom>
              <a:noFill/>
            </p:spPr>
          </p:pic>
          <p:sp>
            <p:nvSpPr>
              <p:cNvPr id="14" name="Rectangle 13">
                <a:extLst>
                  <a:ext uri="{FF2B5EF4-FFF2-40B4-BE49-F238E27FC236}">
                    <a16:creationId xmlns:a16="http://schemas.microsoft.com/office/drawing/2014/main" id="{ABD8AB85-2606-4448-9ED8-260F0FB7F2E7}"/>
                  </a:ext>
                </a:extLst>
              </p:cNvPr>
              <p:cNvSpPr/>
              <p:nvPr/>
            </p:nvSpPr>
            <p:spPr>
              <a:xfrm>
                <a:off x="10260707" y="4306957"/>
                <a:ext cx="914400" cy="918232"/>
              </a:xfrm>
              <a:prstGeom prst="rect">
                <a:avLst/>
              </a:prstGeom>
              <a:solidFill>
                <a:srgbClr val="D8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7" name="Picture 29">
                <a:extLst>
                  <a:ext uri="{FF2B5EF4-FFF2-40B4-BE49-F238E27FC236}">
                    <a16:creationId xmlns:a16="http://schemas.microsoft.com/office/drawing/2014/main" id="{898F4304-EEBA-DC24-10D0-C43F68FF214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352581" y="4733467"/>
                <a:ext cx="968319" cy="918232"/>
              </a:xfrm>
              <a:prstGeom prst="rect">
                <a:avLst/>
              </a:prstGeom>
            </p:spPr>
          </p:pic>
          <p:pic>
            <p:nvPicPr>
              <p:cNvPr id="18" name="Picture 108">
                <a:extLst>
                  <a:ext uri="{FF2B5EF4-FFF2-40B4-BE49-F238E27FC236}">
                    <a16:creationId xmlns:a16="http://schemas.microsoft.com/office/drawing/2014/main" id="{E7C406B1-D3EF-B264-162A-A867DA64F1E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754036" y="3448703"/>
                <a:ext cx="753152" cy="719972"/>
              </a:xfrm>
              <a:prstGeom prst="rect">
                <a:avLst/>
              </a:prstGeom>
            </p:spPr>
          </p:pic>
        </p:grpSp>
      </p:grpSp>
      <p:grpSp>
        <p:nvGrpSpPr>
          <p:cNvPr id="8" name="Groupe 7">
            <a:extLst>
              <a:ext uri="{FF2B5EF4-FFF2-40B4-BE49-F238E27FC236}">
                <a16:creationId xmlns:a16="http://schemas.microsoft.com/office/drawing/2014/main" id="{062F56FF-2384-34EA-9B9F-AB2FCD655BBB}"/>
              </a:ext>
            </a:extLst>
          </p:cNvPr>
          <p:cNvGrpSpPr/>
          <p:nvPr/>
        </p:nvGrpSpPr>
        <p:grpSpPr>
          <a:xfrm>
            <a:off x="1017808" y="1194813"/>
            <a:ext cx="3940690" cy="369726"/>
            <a:chOff x="1017808" y="1194813"/>
            <a:chExt cx="3940690" cy="369726"/>
          </a:xfrm>
        </p:grpSpPr>
        <p:sp>
          <p:nvSpPr>
            <p:cNvPr id="19" name="Freeform 9">
              <a:extLst>
                <a:ext uri="{FF2B5EF4-FFF2-40B4-BE49-F238E27FC236}">
                  <a16:creationId xmlns:a16="http://schemas.microsoft.com/office/drawing/2014/main" id="{B74CC92A-954E-BA3F-DE42-B47104952C2D}"/>
                </a:ext>
              </a:extLst>
            </p:cNvPr>
            <p:cNvSpPr/>
            <p:nvPr/>
          </p:nvSpPr>
          <p:spPr>
            <a:xfrm rot="10800000">
              <a:off x="1017808" y="1194813"/>
              <a:ext cx="3860745" cy="369726"/>
            </a:xfrm>
            <a:custGeom>
              <a:avLst/>
              <a:gdLst>
                <a:gd name="connsiteX0" fmla="*/ 30909 w 2554416"/>
                <a:gd name="connsiteY0" fmla="*/ 71251 h 290945"/>
                <a:gd name="connsiteX1" fmla="*/ 30909 w 2554416"/>
                <a:gd name="connsiteY1" fmla="*/ 71251 h 290945"/>
                <a:gd name="connsiteX2" fmla="*/ 90286 w 2554416"/>
                <a:gd name="connsiteY2" fmla="*/ 29688 h 290945"/>
                <a:gd name="connsiteX3" fmla="*/ 108099 w 2554416"/>
                <a:gd name="connsiteY3" fmla="*/ 23750 h 290945"/>
                <a:gd name="connsiteX4" fmla="*/ 1212504 w 2554416"/>
                <a:gd name="connsiteY4" fmla="*/ 17813 h 290945"/>
                <a:gd name="connsiteX5" fmla="*/ 2002213 w 2554416"/>
                <a:gd name="connsiteY5" fmla="*/ 11875 h 290945"/>
                <a:gd name="connsiteX6" fmla="*/ 2198156 w 2554416"/>
                <a:gd name="connsiteY6" fmla="*/ 0 h 290945"/>
                <a:gd name="connsiteX7" fmla="*/ 2352535 w 2554416"/>
                <a:gd name="connsiteY7" fmla="*/ 5937 h 290945"/>
                <a:gd name="connsiteX8" fmla="*/ 2500977 w 2554416"/>
                <a:gd name="connsiteY8" fmla="*/ 17813 h 290945"/>
                <a:gd name="connsiteX9" fmla="*/ 2530665 w 2554416"/>
                <a:gd name="connsiteY9" fmla="*/ 23750 h 290945"/>
                <a:gd name="connsiteX10" fmla="*/ 2542540 w 2554416"/>
                <a:gd name="connsiteY10" fmla="*/ 35626 h 290945"/>
                <a:gd name="connsiteX11" fmla="*/ 2554416 w 2554416"/>
                <a:gd name="connsiteY11" fmla="*/ 77189 h 290945"/>
                <a:gd name="connsiteX12" fmla="*/ 2542540 w 2554416"/>
                <a:gd name="connsiteY12" fmla="*/ 184067 h 290945"/>
                <a:gd name="connsiteX13" fmla="*/ 2530665 w 2554416"/>
                <a:gd name="connsiteY13" fmla="*/ 219693 h 290945"/>
                <a:gd name="connsiteX14" fmla="*/ 2518790 w 2554416"/>
                <a:gd name="connsiteY14" fmla="*/ 237506 h 290945"/>
                <a:gd name="connsiteX15" fmla="*/ 2495039 w 2554416"/>
                <a:gd name="connsiteY15" fmla="*/ 273132 h 290945"/>
                <a:gd name="connsiteX16" fmla="*/ 2423787 w 2554416"/>
                <a:gd name="connsiteY16" fmla="*/ 285007 h 290945"/>
                <a:gd name="connsiteX17" fmla="*/ 2269408 w 2554416"/>
                <a:gd name="connsiteY17" fmla="*/ 290945 h 290945"/>
                <a:gd name="connsiteX18" fmla="*/ 1622203 w 2554416"/>
                <a:gd name="connsiteY18" fmla="*/ 285007 h 290945"/>
                <a:gd name="connsiteX19" fmla="*/ 1218442 w 2554416"/>
                <a:gd name="connsiteY19" fmla="*/ 290945 h 290945"/>
                <a:gd name="connsiteX20" fmla="*/ 921559 w 2554416"/>
                <a:gd name="connsiteY20" fmla="*/ 285007 h 290945"/>
                <a:gd name="connsiteX21" fmla="*/ 476234 w 2554416"/>
                <a:gd name="connsiteY21" fmla="*/ 273132 h 290945"/>
                <a:gd name="connsiteX22" fmla="*/ 399044 w 2554416"/>
                <a:gd name="connsiteY22" fmla="*/ 279070 h 290945"/>
                <a:gd name="connsiteX23" fmla="*/ 256540 w 2554416"/>
                <a:gd name="connsiteY23" fmla="*/ 273132 h 290945"/>
                <a:gd name="connsiteX24" fmla="*/ 78411 w 2554416"/>
                <a:gd name="connsiteY24" fmla="*/ 261257 h 290945"/>
                <a:gd name="connsiteX25" fmla="*/ 42785 w 2554416"/>
                <a:gd name="connsiteY25" fmla="*/ 255319 h 290945"/>
                <a:gd name="connsiteX26" fmla="*/ 13096 w 2554416"/>
                <a:gd name="connsiteY26" fmla="*/ 231568 h 290945"/>
                <a:gd name="connsiteX27" fmla="*/ 7159 w 2554416"/>
                <a:gd name="connsiteY27" fmla="*/ 130628 h 290945"/>
                <a:gd name="connsiteX28" fmla="*/ 19034 w 2554416"/>
                <a:gd name="connsiteY28" fmla="*/ 89064 h 290945"/>
                <a:gd name="connsiteX29" fmla="*/ 30909 w 2554416"/>
                <a:gd name="connsiteY29" fmla="*/ 71251 h 29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4416" h="290945">
                  <a:moveTo>
                    <a:pt x="30909" y="71251"/>
                  </a:moveTo>
                  <a:lnTo>
                    <a:pt x="30909" y="71251"/>
                  </a:lnTo>
                  <a:cubicBezTo>
                    <a:pt x="50701" y="57397"/>
                    <a:pt x="67366" y="37328"/>
                    <a:pt x="90286" y="29688"/>
                  </a:cubicBezTo>
                  <a:cubicBezTo>
                    <a:pt x="96224" y="27709"/>
                    <a:pt x="101840" y="23816"/>
                    <a:pt x="108099" y="23750"/>
                  </a:cubicBezTo>
                  <a:lnTo>
                    <a:pt x="1212504" y="17813"/>
                  </a:lnTo>
                  <a:lnTo>
                    <a:pt x="2002213" y="11875"/>
                  </a:lnTo>
                  <a:cubicBezTo>
                    <a:pt x="2046513" y="8711"/>
                    <a:pt x="2161149" y="0"/>
                    <a:pt x="2198156" y="0"/>
                  </a:cubicBezTo>
                  <a:cubicBezTo>
                    <a:pt x="2249654" y="0"/>
                    <a:pt x="2301098" y="3428"/>
                    <a:pt x="2352535" y="5937"/>
                  </a:cubicBezTo>
                  <a:cubicBezTo>
                    <a:pt x="2385938" y="7566"/>
                    <a:pt x="2462472" y="12679"/>
                    <a:pt x="2500977" y="17813"/>
                  </a:cubicBezTo>
                  <a:cubicBezTo>
                    <a:pt x="2510980" y="19147"/>
                    <a:pt x="2520769" y="21771"/>
                    <a:pt x="2530665" y="23750"/>
                  </a:cubicBezTo>
                  <a:cubicBezTo>
                    <a:pt x="2534623" y="27709"/>
                    <a:pt x="2539660" y="30826"/>
                    <a:pt x="2542540" y="35626"/>
                  </a:cubicBezTo>
                  <a:cubicBezTo>
                    <a:pt x="2546191" y="41711"/>
                    <a:pt x="2553307" y="72752"/>
                    <a:pt x="2554416" y="77189"/>
                  </a:cubicBezTo>
                  <a:cubicBezTo>
                    <a:pt x="2550593" y="130710"/>
                    <a:pt x="2554424" y="144454"/>
                    <a:pt x="2542540" y="184067"/>
                  </a:cubicBezTo>
                  <a:cubicBezTo>
                    <a:pt x="2538943" y="196057"/>
                    <a:pt x="2537608" y="209278"/>
                    <a:pt x="2530665" y="219693"/>
                  </a:cubicBezTo>
                  <a:cubicBezTo>
                    <a:pt x="2526707" y="225631"/>
                    <a:pt x="2521981" y="231123"/>
                    <a:pt x="2518790" y="237506"/>
                  </a:cubicBezTo>
                  <a:cubicBezTo>
                    <a:pt x="2509994" y="255099"/>
                    <a:pt x="2517550" y="261876"/>
                    <a:pt x="2495039" y="273132"/>
                  </a:cubicBezTo>
                  <a:cubicBezTo>
                    <a:pt x="2488224" y="276540"/>
                    <a:pt x="2424591" y="284958"/>
                    <a:pt x="2423787" y="285007"/>
                  </a:cubicBezTo>
                  <a:cubicBezTo>
                    <a:pt x="2372384" y="288122"/>
                    <a:pt x="2320868" y="288966"/>
                    <a:pt x="2269408" y="290945"/>
                  </a:cubicBezTo>
                  <a:lnTo>
                    <a:pt x="1622203" y="285007"/>
                  </a:lnTo>
                  <a:cubicBezTo>
                    <a:pt x="1487601" y="285007"/>
                    <a:pt x="1353044" y="290945"/>
                    <a:pt x="1218442" y="290945"/>
                  </a:cubicBezTo>
                  <a:cubicBezTo>
                    <a:pt x="1119461" y="290945"/>
                    <a:pt x="1020512" y="287335"/>
                    <a:pt x="921559" y="285007"/>
                  </a:cubicBezTo>
                  <a:lnTo>
                    <a:pt x="476234" y="273132"/>
                  </a:lnTo>
                  <a:cubicBezTo>
                    <a:pt x="450504" y="275111"/>
                    <a:pt x="424850" y="279070"/>
                    <a:pt x="399044" y="279070"/>
                  </a:cubicBezTo>
                  <a:cubicBezTo>
                    <a:pt x="351501" y="279070"/>
                    <a:pt x="304023" y="275506"/>
                    <a:pt x="256540" y="273132"/>
                  </a:cubicBezTo>
                  <a:cubicBezTo>
                    <a:pt x="205445" y="270577"/>
                    <a:pt x="130471" y="264975"/>
                    <a:pt x="78411" y="261257"/>
                  </a:cubicBezTo>
                  <a:cubicBezTo>
                    <a:pt x="66536" y="259278"/>
                    <a:pt x="54206" y="259126"/>
                    <a:pt x="42785" y="255319"/>
                  </a:cubicBezTo>
                  <a:cubicBezTo>
                    <a:pt x="31549" y="251574"/>
                    <a:pt x="21204" y="239676"/>
                    <a:pt x="13096" y="231568"/>
                  </a:cubicBezTo>
                  <a:cubicBezTo>
                    <a:pt x="-4343" y="179251"/>
                    <a:pt x="-2269" y="201339"/>
                    <a:pt x="7159" y="130628"/>
                  </a:cubicBezTo>
                  <a:cubicBezTo>
                    <a:pt x="7851" y="125436"/>
                    <a:pt x="15702" y="95728"/>
                    <a:pt x="19034" y="89064"/>
                  </a:cubicBezTo>
                  <a:cubicBezTo>
                    <a:pt x="20286" y="86561"/>
                    <a:pt x="28930" y="74220"/>
                    <a:pt x="30909" y="71251"/>
                  </a:cubicBezTo>
                  <a:close/>
                </a:path>
              </a:pathLst>
            </a:custGeom>
            <a:solidFill>
              <a:srgbClr val="5EBCC2">
                <a:alpha val="3692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 name="ZoneTexte 19">
              <a:extLst>
                <a:ext uri="{FF2B5EF4-FFF2-40B4-BE49-F238E27FC236}">
                  <a16:creationId xmlns:a16="http://schemas.microsoft.com/office/drawing/2014/main" id="{F2ACB56A-FE79-5617-B35A-A43AEF91F02A}"/>
                </a:ext>
              </a:extLst>
            </p:cNvPr>
            <p:cNvSpPr txBox="1"/>
            <p:nvPr/>
          </p:nvSpPr>
          <p:spPr>
            <a:xfrm>
              <a:off x="1097753" y="1194813"/>
              <a:ext cx="3860745" cy="359137"/>
            </a:xfrm>
            <a:prstGeom prst="rect">
              <a:avLst/>
            </a:prstGeom>
            <a:noFill/>
          </p:spPr>
          <p:txBody>
            <a:bodyPr wrap="square" rtlCol="0">
              <a:spAutoFit/>
            </a:bodyPr>
            <a:lstStyle/>
            <a:p>
              <a:pPr marR="0" lvl="0" algn="l" defTabSz="914400" rtl="0" eaLnBrk="1" fontAlgn="auto" latinLnBrk="0" hangingPunct="1">
                <a:lnSpc>
                  <a:spcPts val="2220"/>
                </a:lnSpc>
                <a:spcBef>
                  <a:spcPts val="0"/>
                </a:spcBef>
                <a:spcAft>
                  <a:spcPts val="1800"/>
                </a:spcAft>
                <a:buClrTx/>
                <a:buSzTx/>
                <a:tabLst/>
                <a:defRPr/>
              </a:pPr>
              <a:r>
                <a:rPr lang="fr-CA" b="1" dirty="0">
                  <a:solidFill>
                    <a:prstClr val="black"/>
                  </a:solidFill>
                  <a:latin typeface="Raleway" panose="020B0503030101060003" pitchFamily="34" charset="77"/>
                </a:rPr>
                <a:t>Le développement du langage</a:t>
              </a:r>
            </a:p>
          </p:txBody>
        </p:sp>
      </p:grpSp>
    </p:spTree>
    <p:extLst>
      <p:ext uri="{BB962C8B-B14F-4D97-AF65-F5344CB8AC3E}">
        <p14:creationId xmlns:p14="http://schemas.microsoft.com/office/powerpoint/2010/main" val="41371551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16ECC1C-7637-1CAA-9439-19D3AD1387D4}"/>
              </a:ext>
            </a:extLst>
          </p:cNvPr>
          <p:cNvGrpSpPr/>
          <p:nvPr/>
        </p:nvGrpSpPr>
        <p:grpSpPr>
          <a:xfrm>
            <a:off x="1003443" y="6153834"/>
            <a:ext cx="10280431" cy="342080"/>
            <a:chOff x="1003443" y="6153834"/>
            <a:chExt cx="10280431" cy="342080"/>
          </a:xfrm>
        </p:grpSpPr>
        <p:pic>
          <p:nvPicPr>
            <p:cNvPr id="6" name="Picture 5" descr="A black background with grey text&#10;&#10;Description automatically generated">
              <a:extLst>
                <a:ext uri="{FF2B5EF4-FFF2-40B4-BE49-F238E27FC236}">
                  <a16:creationId xmlns:a16="http://schemas.microsoft.com/office/drawing/2014/main" id="{A535B39E-0A27-5F6B-5D5E-D7033225ED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9" name="TextBox 16">
              <a:extLst>
                <a:ext uri="{FF2B5EF4-FFF2-40B4-BE49-F238E27FC236}">
                  <a16:creationId xmlns:a16="http://schemas.microsoft.com/office/drawing/2014/main" id="{18C7450C-CC26-9716-E365-6861BF117758}"/>
                </a:ext>
              </a:extLst>
            </p:cNvPr>
            <p:cNvSpPr txBox="1"/>
            <p:nvPr/>
          </p:nvSpPr>
          <p:spPr>
            <a:xfrm>
              <a:off x="8996068" y="6234304"/>
              <a:ext cx="2287806"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38</a:t>
              </a:fld>
              <a:endParaRPr lang="fr-CA" sz="1100">
                <a:solidFill>
                  <a:srgbClr val="434747"/>
                </a:solidFill>
                <a:latin typeface="Raleway" panose="020B0503030101060003" pitchFamily="34" charset="77"/>
              </a:endParaRPr>
            </a:p>
          </p:txBody>
        </p:sp>
      </p:grpSp>
      <p:sp>
        <p:nvSpPr>
          <p:cNvPr id="11" name="Rectangle 10">
            <a:extLst>
              <a:ext uri="{FF2B5EF4-FFF2-40B4-BE49-F238E27FC236}">
                <a16:creationId xmlns:a16="http://schemas.microsoft.com/office/drawing/2014/main" id="{7B91F9AE-19CC-6C82-06EB-E931479CF32D}"/>
              </a:ext>
            </a:extLst>
          </p:cNvPr>
          <p:cNvSpPr/>
          <p:nvPr/>
        </p:nvSpPr>
        <p:spPr>
          <a:xfrm>
            <a:off x="0" y="0"/>
            <a:ext cx="12192000" cy="6858000"/>
          </a:xfrm>
          <a:prstGeom prst="rect">
            <a:avLst/>
          </a:prstGeom>
          <a:noFill/>
          <a:ln w="381000">
            <a:solidFill>
              <a:srgbClr val="A8D6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4" name="Rectangle 23">
            <a:extLst>
              <a:ext uri="{FF2B5EF4-FFF2-40B4-BE49-F238E27FC236}">
                <a16:creationId xmlns:a16="http://schemas.microsoft.com/office/drawing/2014/main" id="{11C04E17-9596-7575-65D4-287D787C0DB0}"/>
              </a:ext>
            </a:extLst>
          </p:cNvPr>
          <p:cNvSpPr/>
          <p:nvPr/>
        </p:nvSpPr>
        <p:spPr>
          <a:xfrm>
            <a:off x="10595249" y="1481273"/>
            <a:ext cx="742660" cy="7199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23" name="Groupe 22">
            <a:extLst>
              <a:ext uri="{FF2B5EF4-FFF2-40B4-BE49-F238E27FC236}">
                <a16:creationId xmlns:a16="http://schemas.microsoft.com/office/drawing/2014/main" id="{81070CF5-FA76-246B-3C89-562FF271613E}"/>
              </a:ext>
            </a:extLst>
          </p:cNvPr>
          <p:cNvGrpSpPr/>
          <p:nvPr/>
        </p:nvGrpSpPr>
        <p:grpSpPr>
          <a:xfrm>
            <a:off x="1003443" y="3188859"/>
            <a:ext cx="10068113" cy="1595956"/>
            <a:chOff x="1017809" y="3121587"/>
            <a:chExt cx="9628460" cy="1595956"/>
          </a:xfrm>
        </p:grpSpPr>
        <p:sp>
          <p:nvSpPr>
            <p:cNvPr id="16" name="ZoneTexte 15">
              <a:extLst>
                <a:ext uri="{FF2B5EF4-FFF2-40B4-BE49-F238E27FC236}">
                  <a16:creationId xmlns:a16="http://schemas.microsoft.com/office/drawing/2014/main" id="{5569625C-7692-4E6B-FCD4-4D1429FAF5B4}"/>
                </a:ext>
              </a:extLst>
            </p:cNvPr>
            <p:cNvSpPr txBox="1"/>
            <p:nvPr/>
          </p:nvSpPr>
          <p:spPr>
            <a:xfrm>
              <a:off x="1162272" y="3279982"/>
              <a:ext cx="9317433" cy="1295611"/>
            </a:xfrm>
            <a:prstGeom prst="rect">
              <a:avLst/>
            </a:prstGeom>
            <a:noFill/>
          </p:spPr>
          <p:txBody>
            <a:bodyPr wrap="square" rtlCol="0">
              <a:spAutoFit/>
            </a:bodyPr>
            <a:lstStyle/>
            <a:p>
              <a:pPr marL="285750" indent="-285750">
                <a:lnSpc>
                  <a:spcPts val="2360"/>
                </a:lnSpc>
                <a:spcAft>
                  <a:spcPts val="600"/>
                </a:spcAft>
                <a:buClr>
                  <a:srgbClr val="5EBCC2"/>
                </a:buClr>
                <a:buFont typeface="Arial" panose="020B0604020202020204" pitchFamily="34" charset="0"/>
                <a:buChar char="•"/>
              </a:pPr>
              <a:r>
                <a:rPr lang="fr-CA" sz="1600" dirty="0">
                  <a:latin typeface="Raleway" panose="020B0003030101060003" pitchFamily="34" charset="0"/>
                </a:rPr>
                <a:t>Un développement socioaffectif insuffisant dans l’enfance peut avoir des répercussions négatives, notamment sur le parcours scolaire, la santé mentale et physique, la capacité à entretenir des relations sociales significatives à long terme, et plus généralement sur la qualité de vie des personnes une fois adultes.</a:t>
              </a:r>
            </a:p>
          </p:txBody>
        </p:sp>
        <p:sp>
          <p:nvSpPr>
            <p:cNvPr id="4" name="Freeform 12">
              <a:extLst>
                <a:ext uri="{FF2B5EF4-FFF2-40B4-BE49-F238E27FC236}">
                  <a16:creationId xmlns:a16="http://schemas.microsoft.com/office/drawing/2014/main" id="{ECDCD82D-BA50-A81C-D81C-DA55A621AB2A}"/>
                </a:ext>
              </a:extLst>
            </p:cNvPr>
            <p:cNvSpPr/>
            <p:nvPr/>
          </p:nvSpPr>
          <p:spPr>
            <a:xfrm>
              <a:off x="1017809" y="3121587"/>
              <a:ext cx="9628460" cy="1595956"/>
            </a:xfrm>
            <a:custGeom>
              <a:avLst/>
              <a:gdLst>
                <a:gd name="connsiteX0" fmla="*/ 16933 w 5040488"/>
                <a:gd name="connsiteY0" fmla="*/ 11289 h 2523067"/>
                <a:gd name="connsiteX1" fmla="*/ 16933 w 5040488"/>
                <a:gd name="connsiteY1" fmla="*/ 11289 h 2523067"/>
                <a:gd name="connsiteX2" fmla="*/ 67733 w 5040488"/>
                <a:gd name="connsiteY2" fmla="*/ 5645 h 2523067"/>
                <a:gd name="connsiteX3" fmla="*/ 84666 w 5040488"/>
                <a:gd name="connsiteY3" fmla="*/ 0 h 2523067"/>
                <a:gd name="connsiteX4" fmla="*/ 197555 w 5040488"/>
                <a:gd name="connsiteY4" fmla="*/ 5645 h 2523067"/>
                <a:gd name="connsiteX5" fmla="*/ 705555 w 5040488"/>
                <a:gd name="connsiteY5" fmla="*/ 28222 h 2523067"/>
                <a:gd name="connsiteX6" fmla="*/ 1930400 w 5040488"/>
                <a:gd name="connsiteY6" fmla="*/ 16934 h 2523067"/>
                <a:gd name="connsiteX7" fmla="*/ 3883377 w 5040488"/>
                <a:gd name="connsiteY7" fmla="*/ 0 h 2523067"/>
                <a:gd name="connsiteX8" fmla="*/ 4622800 w 5040488"/>
                <a:gd name="connsiteY8" fmla="*/ 0 h 2523067"/>
                <a:gd name="connsiteX9" fmla="*/ 4848577 w 5040488"/>
                <a:gd name="connsiteY9" fmla="*/ 11289 h 2523067"/>
                <a:gd name="connsiteX10" fmla="*/ 4882444 w 5040488"/>
                <a:gd name="connsiteY10" fmla="*/ 16934 h 2523067"/>
                <a:gd name="connsiteX11" fmla="*/ 4921955 w 5040488"/>
                <a:gd name="connsiteY11" fmla="*/ 22578 h 2523067"/>
                <a:gd name="connsiteX12" fmla="*/ 5000977 w 5040488"/>
                <a:gd name="connsiteY12" fmla="*/ 33867 h 2523067"/>
                <a:gd name="connsiteX13" fmla="*/ 5029200 w 5040488"/>
                <a:gd name="connsiteY13" fmla="*/ 620889 h 2523067"/>
                <a:gd name="connsiteX14" fmla="*/ 5040488 w 5040488"/>
                <a:gd name="connsiteY14" fmla="*/ 1574800 h 2523067"/>
                <a:gd name="connsiteX15" fmla="*/ 5029200 w 5040488"/>
                <a:gd name="connsiteY15" fmla="*/ 1964267 h 2523067"/>
                <a:gd name="connsiteX16" fmla="*/ 4995333 w 5040488"/>
                <a:gd name="connsiteY16" fmla="*/ 2455334 h 2523067"/>
                <a:gd name="connsiteX17" fmla="*/ 3285066 w 5040488"/>
                <a:gd name="connsiteY17" fmla="*/ 2506134 h 2523067"/>
                <a:gd name="connsiteX18" fmla="*/ 1969911 w 5040488"/>
                <a:gd name="connsiteY18" fmla="*/ 2523067 h 2523067"/>
                <a:gd name="connsiteX19" fmla="*/ 581377 w 5040488"/>
                <a:gd name="connsiteY19" fmla="*/ 2511778 h 2523067"/>
                <a:gd name="connsiteX20" fmla="*/ 22577 w 5040488"/>
                <a:gd name="connsiteY20" fmla="*/ 2517422 h 2523067"/>
                <a:gd name="connsiteX21" fmla="*/ 0 w 5040488"/>
                <a:gd name="connsiteY21" fmla="*/ 1168400 h 2523067"/>
                <a:gd name="connsiteX22" fmla="*/ 11288 w 5040488"/>
                <a:gd name="connsiteY22" fmla="*/ 276578 h 2523067"/>
                <a:gd name="connsiteX23" fmla="*/ 16933 w 5040488"/>
                <a:gd name="connsiteY23" fmla="*/ 11289 h 252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40488" h="2523067">
                  <a:moveTo>
                    <a:pt x="16933" y="11289"/>
                  </a:moveTo>
                  <a:lnTo>
                    <a:pt x="16933" y="11289"/>
                  </a:lnTo>
                  <a:cubicBezTo>
                    <a:pt x="33866" y="9408"/>
                    <a:pt x="50927" y="8446"/>
                    <a:pt x="67733" y="5645"/>
                  </a:cubicBezTo>
                  <a:cubicBezTo>
                    <a:pt x="73602" y="4667"/>
                    <a:pt x="78716" y="0"/>
                    <a:pt x="84666" y="0"/>
                  </a:cubicBezTo>
                  <a:cubicBezTo>
                    <a:pt x="122343" y="0"/>
                    <a:pt x="197555" y="5645"/>
                    <a:pt x="197555" y="5645"/>
                  </a:cubicBezTo>
                  <a:lnTo>
                    <a:pt x="705555" y="28222"/>
                  </a:lnTo>
                  <a:lnTo>
                    <a:pt x="1930400" y="16934"/>
                  </a:lnTo>
                  <a:lnTo>
                    <a:pt x="3883377" y="0"/>
                  </a:lnTo>
                  <a:lnTo>
                    <a:pt x="4622800" y="0"/>
                  </a:lnTo>
                  <a:cubicBezTo>
                    <a:pt x="4732838" y="3550"/>
                    <a:pt x="4763709" y="-27"/>
                    <a:pt x="4848577" y="11289"/>
                  </a:cubicBezTo>
                  <a:cubicBezTo>
                    <a:pt x="4859921" y="12802"/>
                    <a:pt x="4871132" y="15194"/>
                    <a:pt x="4882444" y="16934"/>
                  </a:cubicBezTo>
                  <a:cubicBezTo>
                    <a:pt x="4895593" y="18957"/>
                    <a:pt x="4908814" y="20503"/>
                    <a:pt x="4921955" y="22578"/>
                  </a:cubicBezTo>
                  <a:cubicBezTo>
                    <a:pt x="4997371" y="34486"/>
                    <a:pt x="4966146" y="33867"/>
                    <a:pt x="5000977" y="33867"/>
                  </a:cubicBezTo>
                  <a:lnTo>
                    <a:pt x="5029200" y="620889"/>
                  </a:lnTo>
                  <a:lnTo>
                    <a:pt x="5040488" y="1574800"/>
                  </a:lnTo>
                  <a:lnTo>
                    <a:pt x="5029200" y="1964267"/>
                  </a:lnTo>
                  <a:lnTo>
                    <a:pt x="4995333" y="2455334"/>
                  </a:lnTo>
                  <a:lnTo>
                    <a:pt x="3285066" y="2506134"/>
                  </a:lnTo>
                  <a:lnTo>
                    <a:pt x="1969911" y="2523067"/>
                  </a:lnTo>
                  <a:lnTo>
                    <a:pt x="581377" y="2511778"/>
                  </a:lnTo>
                  <a:lnTo>
                    <a:pt x="22577" y="2517422"/>
                  </a:lnTo>
                  <a:lnTo>
                    <a:pt x="0" y="1168400"/>
                  </a:lnTo>
                  <a:lnTo>
                    <a:pt x="11288" y="276578"/>
                  </a:lnTo>
                  <a:lnTo>
                    <a:pt x="16933" y="11289"/>
                  </a:lnTo>
                  <a:close/>
                </a:path>
              </a:pathLst>
            </a:custGeom>
            <a:noFill/>
            <a:ln>
              <a:solidFill>
                <a:srgbClr val="A8D6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2" name="Groupe 11">
            <a:extLst>
              <a:ext uri="{FF2B5EF4-FFF2-40B4-BE49-F238E27FC236}">
                <a16:creationId xmlns:a16="http://schemas.microsoft.com/office/drawing/2014/main" id="{C6E74961-898C-91EF-AF5F-EC16882DFB45}"/>
              </a:ext>
            </a:extLst>
          </p:cNvPr>
          <p:cNvGrpSpPr/>
          <p:nvPr/>
        </p:nvGrpSpPr>
        <p:grpSpPr>
          <a:xfrm>
            <a:off x="1003443" y="4907408"/>
            <a:ext cx="10068112" cy="1056560"/>
            <a:chOff x="3277983" y="5420440"/>
            <a:chExt cx="4888310" cy="1595956"/>
          </a:xfrm>
        </p:grpSpPr>
        <p:sp>
          <p:nvSpPr>
            <p:cNvPr id="5" name="ZoneTexte 4">
              <a:extLst>
                <a:ext uri="{FF2B5EF4-FFF2-40B4-BE49-F238E27FC236}">
                  <a16:creationId xmlns:a16="http://schemas.microsoft.com/office/drawing/2014/main" id="{C454771F-1719-36FC-CBE2-D7DAF8821B30}"/>
                </a:ext>
              </a:extLst>
            </p:cNvPr>
            <p:cNvSpPr txBox="1"/>
            <p:nvPr/>
          </p:nvSpPr>
          <p:spPr>
            <a:xfrm>
              <a:off x="3407242" y="5798475"/>
              <a:ext cx="4494142" cy="1027242"/>
            </a:xfrm>
            <a:prstGeom prst="rect">
              <a:avLst/>
            </a:prstGeom>
            <a:noFill/>
          </p:spPr>
          <p:txBody>
            <a:bodyPr wrap="square" rtlCol="0">
              <a:spAutoFit/>
            </a:bodyPr>
            <a:lstStyle/>
            <a:p>
              <a:pPr marL="285750" indent="-285750">
                <a:lnSpc>
                  <a:spcPts val="2360"/>
                </a:lnSpc>
                <a:spcAft>
                  <a:spcPts val="600"/>
                </a:spcAft>
                <a:buClr>
                  <a:srgbClr val="5EBCC2"/>
                </a:buClr>
                <a:buFont typeface="Arial" panose="020B0604020202020204" pitchFamily="34" charset="0"/>
                <a:buChar char="•"/>
              </a:pPr>
              <a:r>
                <a:rPr lang="fr-CA" sz="1600" dirty="0">
                  <a:latin typeface="Raleway" panose="020B0003030101060003" pitchFamily="34" charset="0"/>
                </a:rPr>
                <a:t>Le temps d’écran, le contenu et le contexte peuvent avoir un effet sur le développement socioaffectif des enfants. </a:t>
              </a:r>
            </a:p>
          </p:txBody>
        </p:sp>
        <p:sp>
          <p:nvSpPr>
            <p:cNvPr id="8" name="Freeform 12">
              <a:extLst>
                <a:ext uri="{FF2B5EF4-FFF2-40B4-BE49-F238E27FC236}">
                  <a16:creationId xmlns:a16="http://schemas.microsoft.com/office/drawing/2014/main" id="{301609B5-950C-ABFA-6874-76AD70333ACF}"/>
                </a:ext>
              </a:extLst>
            </p:cNvPr>
            <p:cNvSpPr/>
            <p:nvPr/>
          </p:nvSpPr>
          <p:spPr>
            <a:xfrm>
              <a:off x="3277983" y="5420440"/>
              <a:ext cx="4888310" cy="1595956"/>
            </a:xfrm>
            <a:custGeom>
              <a:avLst/>
              <a:gdLst>
                <a:gd name="connsiteX0" fmla="*/ 16933 w 5040488"/>
                <a:gd name="connsiteY0" fmla="*/ 11289 h 2523067"/>
                <a:gd name="connsiteX1" fmla="*/ 16933 w 5040488"/>
                <a:gd name="connsiteY1" fmla="*/ 11289 h 2523067"/>
                <a:gd name="connsiteX2" fmla="*/ 67733 w 5040488"/>
                <a:gd name="connsiteY2" fmla="*/ 5645 h 2523067"/>
                <a:gd name="connsiteX3" fmla="*/ 84666 w 5040488"/>
                <a:gd name="connsiteY3" fmla="*/ 0 h 2523067"/>
                <a:gd name="connsiteX4" fmla="*/ 197555 w 5040488"/>
                <a:gd name="connsiteY4" fmla="*/ 5645 h 2523067"/>
                <a:gd name="connsiteX5" fmla="*/ 705555 w 5040488"/>
                <a:gd name="connsiteY5" fmla="*/ 28222 h 2523067"/>
                <a:gd name="connsiteX6" fmla="*/ 1930400 w 5040488"/>
                <a:gd name="connsiteY6" fmla="*/ 16934 h 2523067"/>
                <a:gd name="connsiteX7" fmla="*/ 3883377 w 5040488"/>
                <a:gd name="connsiteY7" fmla="*/ 0 h 2523067"/>
                <a:gd name="connsiteX8" fmla="*/ 4622800 w 5040488"/>
                <a:gd name="connsiteY8" fmla="*/ 0 h 2523067"/>
                <a:gd name="connsiteX9" fmla="*/ 4848577 w 5040488"/>
                <a:gd name="connsiteY9" fmla="*/ 11289 h 2523067"/>
                <a:gd name="connsiteX10" fmla="*/ 4882444 w 5040488"/>
                <a:gd name="connsiteY10" fmla="*/ 16934 h 2523067"/>
                <a:gd name="connsiteX11" fmla="*/ 4921955 w 5040488"/>
                <a:gd name="connsiteY11" fmla="*/ 22578 h 2523067"/>
                <a:gd name="connsiteX12" fmla="*/ 5000977 w 5040488"/>
                <a:gd name="connsiteY12" fmla="*/ 33867 h 2523067"/>
                <a:gd name="connsiteX13" fmla="*/ 5029200 w 5040488"/>
                <a:gd name="connsiteY13" fmla="*/ 620889 h 2523067"/>
                <a:gd name="connsiteX14" fmla="*/ 5040488 w 5040488"/>
                <a:gd name="connsiteY14" fmla="*/ 1574800 h 2523067"/>
                <a:gd name="connsiteX15" fmla="*/ 5029200 w 5040488"/>
                <a:gd name="connsiteY15" fmla="*/ 1964267 h 2523067"/>
                <a:gd name="connsiteX16" fmla="*/ 4995333 w 5040488"/>
                <a:gd name="connsiteY16" fmla="*/ 2455334 h 2523067"/>
                <a:gd name="connsiteX17" fmla="*/ 3285066 w 5040488"/>
                <a:gd name="connsiteY17" fmla="*/ 2506134 h 2523067"/>
                <a:gd name="connsiteX18" fmla="*/ 1969911 w 5040488"/>
                <a:gd name="connsiteY18" fmla="*/ 2523067 h 2523067"/>
                <a:gd name="connsiteX19" fmla="*/ 581377 w 5040488"/>
                <a:gd name="connsiteY19" fmla="*/ 2511778 h 2523067"/>
                <a:gd name="connsiteX20" fmla="*/ 22577 w 5040488"/>
                <a:gd name="connsiteY20" fmla="*/ 2517422 h 2523067"/>
                <a:gd name="connsiteX21" fmla="*/ 0 w 5040488"/>
                <a:gd name="connsiteY21" fmla="*/ 1168400 h 2523067"/>
                <a:gd name="connsiteX22" fmla="*/ 11288 w 5040488"/>
                <a:gd name="connsiteY22" fmla="*/ 276578 h 2523067"/>
                <a:gd name="connsiteX23" fmla="*/ 16933 w 5040488"/>
                <a:gd name="connsiteY23" fmla="*/ 11289 h 252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40488" h="2523067">
                  <a:moveTo>
                    <a:pt x="16933" y="11289"/>
                  </a:moveTo>
                  <a:lnTo>
                    <a:pt x="16933" y="11289"/>
                  </a:lnTo>
                  <a:cubicBezTo>
                    <a:pt x="33866" y="9408"/>
                    <a:pt x="50927" y="8446"/>
                    <a:pt x="67733" y="5645"/>
                  </a:cubicBezTo>
                  <a:cubicBezTo>
                    <a:pt x="73602" y="4667"/>
                    <a:pt x="78716" y="0"/>
                    <a:pt x="84666" y="0"/>
                  </a:cubicBezTo>
                  <a:cubicBezTo>
                    <a:pt x="122343" y="0"/>
                    <a:pt x="197555" y="5645"/>
                    <a:pt x="197555" y="5645"/>
                  </a:cubicBezTo>
                  <a:lnTo>
                    <a:pt x="705555" y="28222"/>
                  </a:lnTo>
                  <a:lnTo>
                    <a:pt x="1930400" y="16934"/>
                  </a:lnTo>
                  <a:lnTo>
                    <a:pt x="3883377" y="0"/>
                  </a:lnTo>
                  <a:lnTo>
                    <a:pt x="4622800" y="0"/>
                  </a:lnTo>
                  <a:cubicBezTo>
                    <a:pt x="4732838" y="3550"/>
                    <a:pt x="4763709" y="-27"/>
                    <a:pt x="4848577" y="11289"/>
                  </a:cubicBezTo>
                  <a:cubicBezTo>
                    <a:pt x="4859921" y="12802"/>
                    <a:pt x="4871132" y="15194"/>
                    <a:pt x="4882444" y="16934"/>
                  </a:cubicBezTo>
                  <a:cubicBezTo>
                    <a:pt x="4895593" y="18957"/>
                    <a:pt x="4908814" y="20503"/>
                    <a:pt x="4921955" y="22578"/>
                  </a:cubicBezTo>
                  <a:cubicBezTo>
                    <a:pt x="4997371" y="34486"/>
                    <a:pt x="4966146" y="33867"/>
                    <a:pt x="5000977" y="33867"/>
                  </a:cubicBezTo>
                  <a:lnTo>
                    <a:pt x="5029200" y="620889"/>
                  </a:lnTo>
                  <a:lnTo>
                    <a:pt x="5040488" y="1574800"/>
                  </a:lnTo>
                  <a:lnTo>
                    <a:pt x="5029200" y="1964267"/>
                  </a:lnTo>
                  <a:lnTo>
                    <a:pt x="4995333" y="2455334"/>
                  </a:lnTo>
                  <a:lnTo>
                    <a:pt x="3285066" y="2506134"/>
                  </a:lnTo>
                  <a:lnTo>
                    <a:pt x="1969911" y="2523067"/>
                  </a:lnTo>
                  <a:lnTo>
                    <a:pt x="581377" y="2511778"/>
                  </a:lnTo>
                  <a:lnTo>
                    <a:pt x="22577" y="2517422"/>
                  </a:lnTo>
                  <a:lnTo>
                    <a:pt x="0" y="1168400"/>
                  </a:lnTo>
                  <a:lnTo>
                    <a:pt x="11288" y="276578"/>
                  </a:lnTo>
                  <a:lnTo>
                    <a:pt x="16933" y="11289"/>
                  </a:lnTo>
                  <a:close/>
                </a:path>
              </a:pathLst>
            </a:custGeom>
            <a:noFill/>
            <a:ln>
              <a:solidFill>
                <a:srgbClr val="A8D6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3" name="Groupe 12">
            <a:extLst>
              <a:ext uri="{FF2B5EF4-FFF2-40B4-BE49-F238E27FC236}">
                <a16:creationId xmlns:a16="http://schemas.microsoft.com/office/drawing/2014/main" id="{CD315368-F901-8D90-762F-3AFB514BA0BD}"/>
              </a:ext>
            </a:extLst>
          </p:cNvPr>
          <p:cNvGrpSpPr/>
          <p:nvPr/>
        </p:nvGrpSpPr>
        <p:grpSpPr>
          <a:xfrm>
            <a:off x="1017807" y="1194813"/>
            <a:ext cx="4072666" cy="369726"/>
            <a:chOff x="1017807" y="1194813"/>
            <a:chExt cx="4072666" cy="369726"/>
          </a:xfrm>
        </p:grpSpPr>
        <p:sp>
          <p:nvSpPr>
            <p:cNvPr id="20" name="Freeform 9">
              <a:extLst>
                <a:ext uri="{FF2B5EF4-FFF2-40B4-BE49-F238E27FC236}">
                  <a16:creationId xmlns:a16="http://schemas.microsoft.com/office/drawing/2014/main" id="{7CF79E60-C1E5-5A2D-A7F5-29691D649D9F}"/>
                </a:ext>
              </a:extLst>
            </p:cNvPr>
            <p:cNvSpPr/>
            <p:nvPr/>
          </p:nvSpPr>
          <p:spPr>
            <a:xfrm rot="10800000">
              <a:off x="1017807" y="1194813"/>
              <a:ext cx="4072666" cy="369726"/>
            </a:xfrm>
            <a:custGeom>
              <a:avLst/>
              <a:gdLst>
                <a:gd name="connsiteX0" fmla="*/ 30909 w 2554416"/>
                <a:gd name="connsiteY0" fmla="*/ 71251 h 290945"/>
                <a:gd name="connsiteX1" fmla="*/ 30909 w 2554416"/>
                <a:gd name="connsiteY1" fmla="*/ 71251 h 290945"/>
                <a:gd name="connsiteX2" fmla="*/ 90286 w 2554416"/>
                <a:gd name="connsiteY2" fmla="*/ 29688 h 290945"/>
                <a:gd name="connsiteX3" fmla="*/ 108099 w 2554416"/>
                <a:gd name="connsiteY3" fmla="*/ 23750 h 290945"/>
                <a:gd name="connsiteX4" fmla="*/ 1212504 w 2554416"/>
                <a:gd name="connsiteY4" fmla="*/ 17813 h 290945"/>
                <a:gd name="connsiteX5" fmla="*/ 2002213 w 2554416"/>
                <a:gd name="connsiteY5" fmla="*/ 11875 h 290945"/>
                <a:gd name="connsiteX6" fmla="*/ 2198156 w 2554416"/>
                <a:gd name="connsiteY6" fmla="*/ 0 h 290945"/>
                <a:gd name="connsiteX7" fmla="*/ 2352535 w 2554416"/>
                <a:gd name="connsiteY7" fmla="*/ 5937 h 290945"/>
                <a:gd name="connsiteX8" fmla="*/ 2500977 w 2554416"/>
                <a:gd name="connsiteY8" fmla="*/ 17813 h 290945"/>
                <a:gd name="connsiteX9" fmla="*/ 2530665 w 2554416"/>
                <a:gd name="connsiteY9" fmla="*/ 23750 h 290945"/>
                <a:gd name="connsiteX10" fmla="*/ 2542540 w 2554416"/>
                <a:gd name="connsiteY10" fmla="*/ 35626 h 290945"/>
                <a:gd name="connsiteX11" fmla="*/ 2554416 w 2554416"/>
                <a:gd name="connsiteY11" fmla="*/ 77189 h 290945"/>
                <a:gd name="connsiteX12" fmla="*/ 2542540 w 2554416"/>
                <a:gd name="connsiteY12" fmla="*/ 184067 h 290945"/>
                <a:gd name="connsiteX13" fmla="*/ 2530665 w 2554416"/>
                <a:gd name="connsiteY13" fmla="*/ 219693 h 290945"/>
                <a:gd name="connsiteX14" fmla="*/ 2518790 w 2554416"/>
                <a:gd name="connsiteY14" fmla="*/ 237506 h 290945"/>
                <a:gd name="connsiteX15" fmla="*/ 2495039 w 2554416"/>
                <a:gd name="connsiteY15" fmla="*/ 273132 h 290945"/>
                <a:gd name="connsiteX16" fmla="*/ 2423787 w 2554416"/>
                <a:gd name="connsiteY16" fmla="*/ 285007 h 290945"/>
                <a:gd name="connsiteX17" fmla="*/ 2269408 w 2554416"/>
                <a:gd name="connsiteY17" fmla="*/ 290945 h 290945"/>
                <a:gd name="connsiteX18" fmla="*/ 1622203 w 2554416"/>
                <a:gd name="connsiteY18" fmla="*/ 285007 h 290945"/>
                <a:gd name="connsiteX19" fmla="*/ 1218442 w 2554416"/>
                <a:gd name="connsiteY19" fmla="*/ 290945 h 290945"/>
                <a:gd name="connsiteX20" fmla="*/ 921559 w 2554416"/>
                <a:gd name="connsiteY20" fmla="*/ 285007 h 290945"/>
                <a:gd name="connsiteX21" fmla="*/ 476234 w 2554416"/>
                <a:gd name="connsiteY21" fmla="*/ 273132 h 290945"/>
                <a:gd name="connsiteX22" fmla="*/ 399044 w 2554416"/>
                <a:gd name="connsiteY22" fmla="*/ 279070 h 290945"/>
                <a:gd name="connsiteX23" fmla="*/ 256540 w 2554416"/>
                <a:gd name="connsiteY23" fmla="*/ 273132 h 290945"/>
                <a:gd name="connsiteX24" fmla="*/ 78411 w 2554416"/>
                <a:gd name="connsiteY24" fmla="*/ 261257 h 290945"/>
                <a:gd name="connsiteX25" fmla="*/ 42785 w 2554416"/>
                <a:gd name="connsiteY25" fmla="*/ 255319 h 290945"/>
                <a:gd name="connsiteX26" fmla="*/ 13096 w 2554416"/>
                <a:gd name="connsiteY26" fmla="*/ 231568 h 290945"/>
                <a:gd name="connsiteX27" fmla="*/ 7159 w 2554416"/>
                <a:gd name="connsiteY27" fmla="*/ 130628 h 290945"/>
                <a:gd name="connsiteX28" fmla="*/ 19034 w 2554416"/>
                <a:gd name="connsiteY28" fmla="*/ 89064 h 290945"/>
                <a:gd name="connsiteX29" fmla="*/ 30909 w 2554416"/>
                <a:gd name="connsiteY29" fmla="*/ 71251 h 29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4416" h="290945">
                  <a:moveTo>
                    <a:pt x="30909" y="71251"/>
                  </a:moveTo>
                  <a:lnTo>
                    <a:pt x="30909" y="71251"/>
                  </a:lnTo>
                  <a:cubicBezTo>
                    <a:pt x="50701" y="57397"/>
                    <a:pt x="67366" y="37328"/>
                    <a:pt x="90286" y="29688"/>
                  </a:cubicBezTo>
                  <a:cubicBezTo>
                    <a:pt x="96224" y="27709"/>
                    <a:pt x="101840" y="23816"/>
                    <a:pt x="108099" y="23750"/>
                  </a:cubicBezTo>
                  <a:lnTo>
                    <a:pt x="1212504" y="17813"/>
                  </a:lnTo>
                  <a:lnTo>
                    <a:pt x="2002213" y="11875"/>
                  </a:lnTo>
                  <a:cubicBezTo>
                    <a:pt x="2046513" y="8711"/>
                    <a:pt x="2161149" y="0"/>
                    <a:pt x="2198156" y="0"/>
                  </a:cubicBezTo>
                  <a:cubicBezTo>
                    <a:pt x="2249654" y="0"/>
                    <a:pt x="2301098" y="3428"/>
                    <a:pt x="2352535" y="5937"/>
                  </a:cubicBezTo>
                  <a:cubicBezTo>
                    <a:pt x="2385938" y="7566"/>
                    <a:pt x="2462472" y="12679"/>
                    <a:pt x="2500977" y="17813"/>
                  </a:cubicBezTo>
                  <a:cubicBezTo>
                    <a:pt x="2510980" y="19147"/>
                    <a:pt x="2520769" y="21771"/>
                    <a:pt x="2530665" y="23750"/>
                  </a:cubicBezTo>
                  <a:cubicBezTo>
                    <a:pt x="2534623" y="27709"/>
                    <a:pt x="2539660" y="30826"/>
                    <a:pt x="2542540" y="35626"/>
                  </a:cubicBezTo>
                  <a:cubicBezTo>
                    <a:pt x="2546191" y="41711"/>
                    <a:pt x="2553307" y="72752"/>
                    <a:pt x="2554416" y="77189"/>
                  </a:cubicBezTo>
                  <a:cubicBezTo>
                    <a:pt x="2550593" y="130710"/>
                    <a:pt x="2554424" y="144454"/>
                    <a:pt x="2542540" y="184067"/>
                  </a:cubicBezTo>
                  <a:cubicBezTo>
                    <a:pt x="2538943" y="196057"/>
                    <a:pt x="2537608" y="209278"/>
                    <a:pt x="2530665" y="219693"/>
                  </a:cubicBezTo>
                  <a:cubicBezTo>
                    <a:pt x="2526707" y="225631"/>
                    <a:pt x="2521981" y="231123"/>
                    <a:pt x="2518790" y="237506"/>
                  </a:cubicBezTo>
                  <a:cubicBezTo>
                    <a:pt x="2509994" y="255099"/>
                    <a:pt x="2517550" y="261876"/>
                    <a:pt x="2495039" y="273132"/>
                  </a:cubicBezTo>
                  <a:cubicBezTo>
                    <a:pt x="2488224" y="276540"/>
                    <a:pt x="2424591" y="284958"/>
                    <a:pt x="2423787" y="285007"/>
                  </a:cubicBezTo>
                  <a:cubicBezTo>
                    <a:pt x="2372384" y="288122"/>
                    <a:pt x="2320868" y="288966"/>
                    <a:pt x="2269408" y="290945"/>
                  </a:cubicBezTo>
                  <a:lnTo>
                    <a:pt x="1622203" y="285007"/>
                  </a:lnTo>
                  <a:cubicBezTo>
                    <a:pt x="1487601" y="285007"/>
                    <a:pt x="1353044" y="290945"/>
                    <a:pt x="1218442" y="290945"/>
                  </a:cubicBezTo>
                  <a:cubicBezTo>
                    <a:pt x="1119461" y="290945"/>
                    <a:pt x="1020512" y="287335"/>
                    <a:pt x="921559" y="285007"/>
                  </a:cubicBezTo>
                  <a:lnTo>
                    <a:pt x="476234" y="273132"/>
                  </a:lnTo>
                  <a:cubicBezTo>
                    <a:pt x="450504" y="275111"/>
                    <a:pt x="424850" y="279070"/>
                    <a:pt x="399044" y="279070"/>
                  </a:cubicBezTo>
                  <a:cubicBezTo>
                    <a:pt x="351501" y="279070"/>
                    <a:pt x="304023" y="275506"/>
                    <a:pt x="256540" y="273132"/>
                  </a:cubicBezTo>
                  <a:cubicBezTo>
                    <a:pt x="205445" y="270577"/>
                    <a:pt x="130471" y="264975"/>
                    <a:pt x="78411" y="261257"/>
                  </a:cubicBezTo>
                  <a:cubicBezTo>
                    <a:pt x="66536" y="259278"/>
                    <a:pt x="54206" y="259126"/>
                    <a:pt x="42785" y="255319"/>
                  </a:cubicBezTo>
                  <a:cubicBezTo>
                    <a:pt x="31549" y="251574"/>
                    <a:pt x="21204" y="239676"/>
                    <a:pt x="13096" y="231568"/>
                  </a:cubicBezTo>
                  <a:cubicBezTo>
                    <a:pt x="-4343" y="179251"/>
                    <a:pt x="-2269" y="201339"/>
                    <a:pt x="7159" y="130628"/>
                  </a:cubicBezTo>
                  <a:cubicBezTo>
                    <a:pt x="7851" y="125436"/>
                    <a:pt x="15702" y="95728"/>
                    <a:pt x="19034" y="89064"/>
                  </a:cubicBezTo>
                  <a:cubicBezTo>
                    <a:pt x="20286" y="86561"/>
                    <a:pt x="28930" y="74220"/>
                    <a:pt x="30909" y="71251"/>
                  </a:cubicBezTo>
                  <a:close/>
                </a:path>
              </a:pathLst>
            </a:custGeom>
            <a:solidFill>
              <a:srgbClr val="5EBCC2">
                <a:alpha val="3692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 name="ZoneTexte 20">
              <a:extLst>
                <a:ext uri="{FF2B5EF4-FFF2-40B4-BE49-F238E27FC236}">
                  <a16:creationId xmlns:a16="http://schemas.microsoft.com/office/drawing/2014/main" id="{2E09520D-14D4-9750-21BB-14241B424A57}"/>
                </a:ext>
              </a:extLst>
            </p:cNvPr>
            <p:cNvSpPr txBox="1"/>
            <p:nvPr/>
          </p:nvSpPr>
          <p:spPr>
            <a:xfrm>
              <a:off x="1097753" y="1194813"/>
              <a:ext cx="3860745" cy="359137"/>
            </a:xfrm>
            <a:prstGeom prst="rect">
              <a:avLst/>
            </a:prstGeom>
            <a:noFill/>
          </p:spPr>
          <p:txBody>
            <a:bodyPr wrap="square" rtlCol="0">
              <a:spAutoFit/>
            </a:bodyPr>
            <a:lstStyle/>
            <a:p>
              <a:pPr marR="0" lvl="0" algn="l" defTabSz="914400" rtl="0" eaLnBrk="1" fontAlgn="auto" latinLnBrk="0" hangingPunct="1">
                <a:lnSpc>
                  <a:spcPts val="2220"/>
                </a:lnSpc>
                <a:spcBef>
                  <a:spcPts val="0"/>
                </a:spcBef>
                <a:spcAft>
                  <a:spcPts val="1800"/>
                </a:spcAft>
                <a:buClrTx/>
                <a:buSzTx/>
                <a:tabLst/>
                <a:defRPr/>
              </a:pPr>
              <a:r>
                <a:rPr lang="fr-CA" b="1" dirty="0">
                  <a:solidFill>
                    <a:prstClr val="black"/>
                  </a:solidFill>
                  <a:latin typeface="Raleway" panose="020B0503030101060003" pitchFamily="34" charset="77"/>
                </a:rPr>
                <a:t>Le développement socioaffectif</a:t>
              </a:r>
            </a:p>
          </p:txBody>
        </p:sp>
      </p:grpSp>
      <p:grpSp>
        <p:nvGrpSpPr>
          <p:cNvPr id="17" name="Groupe 16">
            <a:extLst>
              <a:ext uri="{FF2B5EF4-FFF2-40B4-BE49-F238E27FC236}">
                <a16:creationId xmlns:a16="http://schemas.microsoft.com/office/drawing/2014/main" id="{4402921A-0CC0-2945-9CA3-C2455A9DA9A5}"/>
              </a:ext>
            </a:extLst>
          </p:cNvPr>
          <p:cNvGrpSpPr/>
          <p:nvPr/>
        </p:nvGrpSpPr>
        <p:grpSpPr>
          <a:xfrm>
            <a:off x="1017806" y="1262156"/>
            <a:ext cx="10482077" cy="1804110"/>
            <a:chOff x="1017806" y="1262156"/>
            <a:chExt cx="10482077" cy="1804110"/>
          </a:xfrm>
        </p:grpSpPr>
        <p:grpSp>
          <p:nvGrpSpPr>
            <p:cNvPr id="22" name="Groupe 21">
              <a:extLst>
                <a:ext uri="{FF2B5EF4-FFF2-40B4-BE49-F238E27FC236}">
                  <a16:creationId xmlns:a16="http://schemas.microsoft.com/office/drawing/2014/main" id="{8A07C464-F43D-5171-E70A-EF4DDE9E3541}"/>
                </a:ext>
              </a:extLst>
            </p:cNvPr>
            <p:cNvGrpSpPr/>
            <p:nvPr/>
          </p:nvGrpSpPr>
          <p:grpSpPr>
            <a:xfrm>
              <a:off x="1017806" y="1739631"/>
              <a:ext cx="10053749" cy="1326635"/>
              <a:chOff x="1003443" y="1662887"/>
              <a:chExt cx="8960690" cy="1326635"/>
            </a:xfrm>
          </p:grpSpPr>
          <p:sp>
            <p:nvSpPr>
              <p:cNvPr id="25" name="ZoneTexte 24">
                <a:extLst>
                  <a:ext uri="{FF2B5EF4-FFF2-40B4-BE49-F238E27FC236}">
                    <a16:creationId xmlns:a16="http://schemas.microsoft.com/office/drawing/2014/main" id="{BF900B38-F8FE-CE37-B17C-7F8B38AB57FF}"/>
                  </a:ext>
                </a:extLst>
              </p:cNvPr>
              <p:cNvSpPr txBox="1"/>
              <p:nvPr/>
            </p:nvSpPr>
            <p:spPr>
              <a:xfrm>
                <a:off x="1240839" y="1784081"/>
                <a:ext cx="8358011" cy="987835"/>
              </a:xfrm>
              <a:prstGeom prst="rect">
                <a:avLst/>
              </a:prstGeom>
              <a:noFill/>
            </p:spPr>
            <p:txBody>
              <a:bodyPr wrap="square" rtlCol="0">
                <a:spAutoFit/>
              </a:bodyPr>
              <a:lstStyle/>
              <a:p>
                <a:pPr marL="285750" indent="-285750">
                  <a:lnSpc>
                    <a:spcPts val="2360"/>
                  </a:lnSpc>
                  <a:buClr>
                    <a:srgbClr val="5EBCC2"/>
                  </a:buClr>
                  <a:buFont typeface="Arial" panose="020B0604020202020204" pitchFamily="34" charset="0"/>
                  <a:buChar char="•"/>
                </a:pPr>
                <a:r>
                  <a:rPr lang="fr-CA" sz="1600">
                    <a:latin typeface="Raleway" panose="020B0003030101060003" pitchFamily="34" charset="0"/>
                  </a:rPr>
                  <a:t>Le développement socioaffectif intègre plusieurs composantes, dont l’autonomie, la curiosité, l’exploration de l’environnement social et physique, le respect des règles sociales, la coopération et le développement des relations interpersonnelles. </a:t>
                </a:r>
              </a:p>
            </p:txBody>
          </p:sp>
          <p:sp>
            <p:nvSpPr>
              <p:cNvPr id="2" name="Freeform 12">
                <a:extLst>
                  <a:ext uri="{FF2B5EF4-FFF2-40B4-BE49-F238E27FC236}">
                    <a16:creationId xmlns:a16="http://schemas.microsoft.com/office/drawing/2014/main" id="{832750C3-6E0D-A08F-999F-745414DA0731}"/>
                  </a:ext>
                </a:extLst>
              </p:cNvPr>
              <p:cNvSpPr/>
              <p:nvPr/>
            </p:nvSpPr>
            <p:spPr>
              <a:xfrm>
                <a:off x="1003443" y="1662887"/>
                <a:ext cx="8960690" cy="1326635"/>
              </a:xfrm>
              <a:custGeom>
                <a:avLst/>
                <a:gdLst>
                  <a:gd name="connsiteX0" fmla="*/ 16933 w 5040488"/>
                  <a:gd name="connsiteY0" fmla="*/ 11289 h 2523067"/>
                  <a:gd name="connsiteX1" fmla="*/ 16933 w 5040488"/>
                  <a:gd name="connsiteY1" fmla="*/ 11289 h 2523067"/>
                  <a:gd name="connsiteX2" fmla="*/ 67733 w 5040488"/>
                  <a:gd name="connsiteY2" fmla="*/ 5645 h 2523067"/>
                  <a:gd name="connsiteX3" fmla="*/ 84666 w 5040488"/>
                  <a:gd name="connsiteY3" fmla="*/ 0 h 2523067"/>
                  <a:gd name="connsiteX4" fmla="*/ 197555 w 5040488"/>
                  <a:gd name="connsiteY4" fmla="*/ 5645 h 2523067"/>
                  <a:gd name="connsiteX5" fmla="*/ 705555 w 5040488"/>
                  <a:gd name="connsiteY5" fmla="*/ 28222 h 2523067"/>
                  <a:gd name="connsiteX6" fmla="*/ 1930400 w 5040488"/>
                  <a:gd name="connsiteY6" fmla="*/ 16934 h 2523067"/>
                  <a:gd name="connsiteX7" fmla="*/ 3883377 w 5040488"/>
                  <a:gd name="connsiteY7" fmla="*/ 0 h 2523067"/>
                  <a:gd name="connsiteX8" fmla="*/ 4622800 w 5040488"/>
                  <a:gd name="connsiteY8" fmla="*/ 0 h 2523067"/>
                  <a:gd name="connsiteX9" fmla="*/ 4848577 w 5040488"/>
                  <a:gd name="connsiteY9" fmla="*/ 11289 h 2523067"/>
                  <a:gd name="connsiteX10" fmla="*/ 4882444 w 5040488"/>
                  <a:gd name="connsiteY10" fmla="*/ 16934 h 2523067"/>
                  <a:gd name="connsiteX11" fmla="*/ 4921955 w 5040488"/>
                  <a:gd name="connsiteY11" fmla="*/ 22578 h 2523067"/>
                  <a:gd name="connsiteX12" fmla="*/ 5000977 w 5040488"/>
                  <a:gd name="connsiteY12" fmla="*/ 33867 h 2523067"/>
                  <a:gd name="connsiteX13" fmla="*/ 5029200 w 5040488"/>
                  <a:gd name="connsiteY13" fmla="*/ 620889 h 2523067"/>
                  <a:gd name="connsiteX14" fmla="*/ 5040488 w 5040488"/>
                  <a:gd name="connsiteY14" fmla="*/ 1574800 h 2523067"/>
                  <a:gd name="connsiteX15" fmla="*/ 5029200 w 5040488"/>
                  <a:gd name="connsiteY15" fmla="*/ 1964267 h 2523067"/>
                  <a:gd name="connsiteX16" fmla="*/ 4995333 w 5040488"/>
                  <a:gd name="connsiteY16" fmla="*/ 2455334 h 2523067"/>
                  <a:gd name="connsiteX17" fmla="*/ 3285066 w 5040488"/>
                  <a:gd name="connsiteY17" fmla="*/ 2506134 h 2523067"/>
                  <a:gd name="connsiteX18" fmla="*/ 1969911 w 5040488"/>
                  <a:gd name="connsiteY18" fmla="*/ 2523067 h 2523067"/>
                  <a:gd name="connsiteX19" fmla="*/ 581377 w 5040488"/>
                  <a:gd name="connsiteY19" fmla="*/ 2511778 h 2523067"/>
                  <a:gd name="connsiteX20" fmla="*/ 22577 w 5040488"/>
                  <a:gd name="connsiteY20" fmla="*/ 2517422 h 2523067"/>
                  <a:gd name="connsiteX21" fmla="*/ 0 w 5040488"/>
                  <a:gd name="connsiteY21" fmla="*/ 1168400 h 2523067"/>
                  <a:gd name="connsiteX22" fmla="*/ 11288 w 5040488"/>
                  <a:gd name="connsiteY22" fmla="*/ 276578 h 2523067"/>
                  <a:gd name="connsiteX23" fmla="*/ 16933 w 5040488"/>
                  <a:gd name="connsiteY23" fmla="*/ 11289 h 252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40488" h="2523067">
                    <a:moveTo>
                      <a:pt x="16933" y="11289"/>
                    </a:moveTo>
                    <a:lnTo>
                      <a:pt x="16933" y="11289"/>
                    </a:lnTo>
                    <a:cubicBezTo>
                      <a:pt x="33866" y="9408"/>
                      <a:pt x="50927" y="8446"/>
                      <a:pt x="67733" y="5645"/>
                    </a:cubicBezTo>
                    <a:cubicBezTo>
                      <a:pt x="73602" y="4667"/>
                      <a:pt x="78716" y="0"/>
                      <a:pt x="84666" y="0"/>
                    </a:cubicBezTo>
                    <a:cubicBezTo>
                      <a:pt x="122343" y="0"/>
                      <a:pt x="197555" y="5645"/>
                      <a:pt x="197555" y="5645"/>
                    </a:cubicBezTo>
                    <a:lnTo>
                      <a:pt x="705555" y="28222"/>
                    </a:lnTo>
                    <a:lnTo>
                      <a:pt x="1930400" y="16934"/>
                    </a:lnTo>
                    <a:lnTo>
                      <a:pt x="3883377" y="0"/>
                    </a:lnTo>
                    <a:lnTo>
                      <a:pt x="4622800" y="0"/>
                    </a:lnTo>
                    <a:cubicBezTo>
                      <a:pt x="4732838" y="3550"/>
                      <a:pt x="4763709" y="-27"/>
                      <a:pt x="4848577" y="11289"/>
                    </a:cubicBezTo>
                    <a:cubicBezTo>
                      <a:pt x="4859921" y="12802"/>
                      <a:pt x="4871132" y="15194"/>
                      <a:pt x="4882444" y="16934"/>
                    </a:cubicBezTo>
                    <a:cubicBezTo>
                      <a:pt x="4895593" y="18957"/>
                      <a:pt x="4908814" y="20503"/>
                      <a:pt x="4921955" y="22578"/>
                    </a:cubicBezTo>
                    <a:cubicBezTo>
                      <a:pt x="4997371" y="34486"/>
                      <a:pt x="4966146" y="33867"/>
                      <a:pt x="5000977" y="33867"/>
                    </a:cubicBezTo>
                    <a:lnTo>
                      <a:pt x="5029200" y="620889"/>
                    </a:lnTo>
                    <a:lnTo>
                      <a:pt x="5040488" y="1574800"/>
                    </a:lnTo>
                    <a:lnTo>
                      <a:pt x="5029200" y="1964267"/>
                    </a:lnTo>
                    <a:lnTo>
                      <a:pt x="4995333" y="2455334"/>
                    </a:lnTo>
                    <a:lnTo>
                      <a:pt x="3285066" y="2506134"/>
                    </a:lnTo>
                    <a:lnTo>
                      <a:pt x="1969911" y="2523067"/>
                    </a:lnTo>
                    <a:lnTo>
                      <a:pt x="581377" y="2511778"/>
                    </a:lnTo>
                    <a:lnTo>
                      <a:pt x="22577" y="2517422"/>
                    </a:lnTo>
                    <a:lnTo>
                      <a:pt x="0" y="1168400"/>
                    </a:lnTo>
                    <a:lnTo>
                      <a:pt x="11288" y="276578"/>
                    </a:lnTo>
                    <a:lnTo>
                      <a:pt x="16933" y="11289"/>
                    </a:lnTo>
                    <a:close/>
                  </a:path>
                </a:pathLst>
              </a:custGeom>
              <a:noFill/>
              <a:ln>
                <a:solidFill>
                  <a:srgbClr val="A8D6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5" name="Groupe 14">
              <a:extLst>
                <a:ext uri="{FF2B5EF4-FFF2-40B4-BE49-F238E27FC236}">
                  <a16:creationId xmlns:a16="http://schemas.microsoft.com/office/drawing/2014/main" id="{02CA31A3-5CF7-167E-EAAC-8AE0A5F3FB27}"/>
                </a:ext>
              </a:extLst>
            </p:cNvPr>
            <p:cNvGrpSpPr/>
            <p:nvPr/>
          </p:nvGrpSpPr>
          <p:grpSpPr>
            <a:xfrm>
              <a:off x="10578880" y="1262156"/>
              <a:ext cx="921003" cy="914400"/>
              <a:chOff x="10578880" y="1262156"/>
              <a:chExt cx="921003" cy="914400"/>
            </a:xfrm>
          </p:grpSpPr>
          <p:sp>
            <p:nvSpPr>
              <p:cNvPr id="14" name="Rectangle 13">
                <a:extLst>
                  <a:ext uri="{FF2B5EF4-FFF2-40B4-BE49-F238E27FC236}">
                    <a16:creationId xmlns:a16="http://schemas.microsoft.com/office/drawing/2014/main" id="{1FD18D70-4F10-08DC-4516-84612170C7A1}"/>
                  </a:ext>
                </a:extLst>
              </p:cNvPr>
              <p:cNvSpPr/>
              <p:nvPr/>
            </p:nvSpPr>
            <p:spPr>
              <a:xfrm>
                <a:off x="10578880" y="1262156"/>
                <a:ext cx="914400"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9" name="Image 18">
                <a:extLst>
                  <a:ext uri="{FF2B5EF4-FFF2-40B4-BE49-F238E27FC236}">
                    <a16:creationId xmlns:a16="http://schemas.microsoft.com/office/drawing/2014/main" id="{9B9AE1B8-FE00-256D-2BC5-1CC79E70C4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95249" y="1314041"/>
                <a:ext cx="904634" cy="849474"/>
              </a:xfrm>
              <a:prstGeom prst="rect">
                <a:avLst/>
              </a:prstGeom>
            </p:spPr>
          </p:pic>
        </p:grpSp>
      </p:grpSp>
    </p:spTree>
    <p:extLst>
      <p:ext uri="{BB962C8B-B14F-4D97-AF65-F5344CB8AC3E}">
        <p14:creationId xmlns:p14="http://schemas.microsoft.com/office/powerpoint/2010/main" val="11441076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16ECC1C-7637-1CAA-9439-19D3AD1387D4}"/>
              </a:ext>
            </a:extLst>
          </p:cNvPr>
          <p:cNvGrpSpPr/>
          <p:nvPr/>
        </p:nvGrpSpPr>
        <p:grpSpPr>
          <a:xfrm>
            <a:off x="1003443" y="6153834"/>
            <a:ext cx="10280431" cy="342080"/>
            <a:chOff x="1003443" y="6153834"/>
            <a:chExt cx="10280431" cy="342080"/>
          </a:xfrm>
        </p:grpSpPr>
        <p:pic>
          <p:nvPicPr>
            <p:cNvPr id="6" name="Picture 5" descr="A black background with grey text&#10;&#10;Description automatically generated">
              <a:extLst>
                <a:ext uri="{FF2B5EF4-FFF2-40B4-BE49-F238E27FC236}">
                  <a16:creationId xmlns:a16="http://schemas.microsoft.com/office/drawing/2014/main" id="{A535B39E-0A27-5F6B-5D5E-D7033225ED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9" name="TextBox 16">
              <a:extLst>
                <a:ext uri="{FF2B5EF4-FFF2-40B4-BE49-F238E27FC236}">
                  <a16:creationId xmlns:a16="http://schemas.microsoft.com/office/drawing/2014/main" id="{18C7450C-CC26-9716-E365-6861BF117758}"/>
                </a:ext>
              </a:extLst>
            </p:cNvPr>
            <p:cNvSpPr txBox="1"/>
            <p:nvPr/>
          </p:nvSpPr>
          <p:spPr>
            <a:xfrm>
              <a:off x="8996068" y="6234304"/>
              <a:ext cx="2287806"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39</a:t>
              </a:fld>
              <a:endParaRPr lang="fr-CA" sz="1100">
                <a:solidFill>
                  <a:srgbClr val="434747"/>
                </a:solidFill>
                <a:latin typeface="Raleway" panose="020B0503030101060003" pitchFamily="34" charset="77"/>
              </a:endParaRPr>
            </a:p>
          </p:txBody>
        </p:sp>
      </p:grpSp>
      <p:sp>
        <p:nvSpPr>
          <p:cNvPr id="11" name="Rectangle 10">
            <a:extLst>
              <a:ext uri="{FF2B5EF4-FFF2-40B4-BE49-F238E27FC236}">
                <a16:creationId xmlns:a16="http://schemas.microsoft.com/office/drawing/2014/main" id="{7B91F9AE-19CC-6C82-06EB-E931479CF32D}"/>
              </a:ext>
            </a:extLst>
          </p:cNvPr>
          <p:cNvSpPr/>
          <p:nvPr/>
        </p:nvSpPr>
        <p:spPr>
          <a:xfrm>
            <a:off x="0" y="0"/>
            <a:ext cx="12192000" cy="6858000"/>
          </a:xfrm>
          <a:prstGeom prst="rect">
            <a:avLst/>
          </a:prstGeom>
          <a:noFill/>
          <a:ln w="381000">
            <a:solidFill>
              <a:srgbClr val="A8D6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5" name="ZoneTexte 24">
            <a:extLst>
              <a:ext uri="{FF2B5EF4-FFF2-40B4-BE49-F238E27FC236}">
                <a16:creationId xmlns:a16="http://schemas.microsoft.com/office/drawing/2014/main" id="{BF900B38-F8FE-CE37-B17C-7F8B38AB57FF}"/>
              </a:ext>
            </a:extLst>
          </p:cNvPr>
          <p:cNvSpPr txBox="1"/>
          <p:nvPr/>
        </p:nvSpPr>
        <p:spPr>
          <a:xfrm>
            <a:off x="1097752" y="2093061"/>
            <a:ext cx="8537655" cy="1372555"/>
          </a:xfrm>
          <a:prstGeom prst="rect">
            <a:avLst/>
          </a:prstGeom>
          <a:noFill/>
        </p:spPr>
        <p:txBody>
          <a:bodyPr wrap="square" rtlCol="0">
            <a:spAutoFit/>
          </a:bodyPr>
          <a:lstStyle/>
          <a:p>
            <a:pPr marL="285750" indent="-285750">
              <a:lnSpc>
                <a:spcPts val="2360"/>
              </a:lnSpc>
              <a:spcBef>
                <a:spcPts val="600"/>
              </a:spcBef>
              <a:buClr>
                <a:srgbClr val="5EBCC2"/>
              </a:buClr>
              <a:buFont typeface="Arial" panose="020B0604020202020204" pitchFamily="34" charset="0"/>
              <a:buChar char="•"/>
            </a:pPr>
            <a:r>
              <a:rPr lang="fr-CA" sz="1600">
                <a:latin typeface="Raleway" panose="020B0003030101060003" pitchFamily="34" charset="0"/>
              </a:rPr>
              <a:t>Le contexte d’utilisation peut avoir une influence sur la capacité du tout-petit à développer ses capacités à réguler sainement ses émotions et à s’apaiser lui-même.</a:t>
            </a:r>
          </a:p>
          <a:p>
            <a:pPr marL="285750" indent="-285750">
              <a:lnSpc>
                <a:spcPts val="2360"/>
              </a:lnSpc>
              <a:spcBef>
                <a:spcPts val="600"/>
              </a:spcBef>
              <a:buClr>
                <a:srgbClr val="5EBCC2"/>
              </a:buClr>
              <a:buFont typeface="Arial" panose="020B0604020202020204" pitchFamily="34" charset="0"/>
              <a:buChar char="•"/>
            </a:pPr>
            <a:r>
              <a:rPr lang="fr-CA" sz="1600">
                <a:latin typeface="Raleway" panose="020B0003030101060003" pitchFamily="34" charset="0"/>
              </a:rPr>
              <a:t>Utiliser un écran pour récompenser, calmer, faire patienter ou distraire un enfant est efficace à court terme mais pas à moyen et long terme.</a:t>
            </a:r>
          </a:p>
        </p:txBody>
      </p:sp>
      <p:grpSp>
        <p:nvGrpSpPr>
          <p:cNvPr id="4" name="Groupe 3">
            <a:extLst>
              <a:ext uri="{FF2B5EF4-FFF2-40B4-BE49-F238E27FC236}">
                <a16:creationId xmlns:a16="http://schemas.microsoft.com/office/drawing/2014/main" id="{7D0C93C9-5E06-05BC-BFA9-074DB514C555}"/>
              </a:ext>
            </a:extLst>
          </p:cNvPr>
          <p:cNvGrpSpPr/>
          <p:nvPr/>
        </p:nvGrpSpPr>
        <p:grpSpPr>
          <a:xfrm>
            <a:off x="970674" y="3799002"/>
            <a:ext cx="10313200" cy="1734528"/>
            <a:chOff x="970674" y="3799002"/>
            <a:chExt cx="10313200" cy="1734528"/>
          </a:xfrm>
        </p:grpSpPr>
        <p:sp>
          <p:nvSpPr>
            <p:cNvPr id="7" name="Freeform 30">
              <a:extLst>
                <a:ext uri="{FF2B5EF4-FFF2-40B4-BE49-F238E27FC236}">
                  <a16:creationId xmlns:a16="http://schemas.microsoft.com/office/drawing/2014/main" id="{5310F488-CC79-801E-025A-8C73524831B4}"/>
                </a:ext>
              </a:extLst>
            </p:cNvPr>
            <p:cNvSpPr/>
            <p:nvPr/>
          </p:nvSpPr>
          <p:spPr>
            <a:xfrm rot="10800000">
              <a:off x="970674" y="3799002"/>
              <a:ext cx="10313200" cy="1734528"/>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solidFill>
              <a:srgbClr val="F6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ZoneTexte 15">
              <a:extLst>
                <a:ext uri="{FF2B5EF4-FFF2-40B4-BE49-F238E27FC236}">
                  <a16:creationId xmlns:a16="http://schemas.microsoft.com/office/drawing/2014/main" id="{5569625C-7692-4E6B-FCD4-4D1429FAF5B4}"/>
                </a:ext>
              </a:extLst>
            </p:cNvPr>
            <p:cNvSpPr txBox="1"/>
            <p:nvPr/>
          </p:nvSpPr>
          <p:spPr>
            <a:xfrm>
              <a:off x="1342782" y="4172348"/>
              <a:ext cx="9742884" cy="987835"/>
            </a:xfrm>
            <a:prstGeom prst="rect">
              <a:avLst/>
            </a:prstGeom>
            <a:noFill/>
          </p:spPr>
          <p:txBody>
            <a:bodyPr wrap="square" rtlCol="0">
              <a:spAutoFit/>
            </a:bodyPr>
            <a:lstStyle/>
            <a:p>
              <a:pPr>
                <a:lnSpc>
                  <a:spcPts val="2360"/>
                </a:lnSpc>
                <a:spcAft>
                  <a:spcPts val="600"/>
                </a:spcAft>
                <a:buClr>
                  <a:srgbClr val="5EBCC2"/>
                </a:buClr>
              </a:pPr>
              <a:r>
                <a:rPr lang="fr-CA" sz="1600" dirty="0">
                  <a:latin typeface="Raleway" panose="020B0003030101060003" pitchFamily="34" charset="0"/>
                </a:rPr>
                <a:t>Les tout-petits soumis à des restrictions en matière de temps d’écran à la maison, dans le respect des recommandations existantes en la matière, avaient des compétences sociales plus développées que la moyenne des enfants de leur âge.</a:t>
              </a:r>
            </a:p>
          </p:txBody>
        </p:sp>
      </p:grpSp>
      <p:grpSp>
        <p:nvGrpSpPr>
          <p:cNvPr id="5" name="Groupe 4">
            <a:extLst>
              <a:ext uri="{FF2B5EF4-FFF2-40B4-BE49-F238E27FC236}">
                <a16:creationId xmlns:a16="http://schemas.microsoft.com/office/drawing/2014/main" id="{6A7A9BE4-E960-9C13-CDE1-334495DB7DB4}"/>
              </a:ext>
            </a:extLst>
          </p:cNvPr>
          <p:cNvGrpSpPr/>
          <p:nvPr/>
        </p:nvGrpSpPr>
        <p:grpSpPr>
          <a:xfrm>
            <a:off x="1017807" y="1194813"/>
            <a:ext cx="4072666" cy="369726"/>
            <a:chOff x="1017807" y="1194813"/>
            <a:chExt cx="4072666" cy="369726"/>
          </a:xfrm>
        </p:grpSpPr>
        <p:sp>
          <p:nvSpPr>
            <p:cNvPr id="20" name="Freeform 9">
              <a:extLst>
                <a:ext uri="{FF2B5EF4-FFF2-40B4-BE49-F238E27FC236}">
                  <a16:creationId xmlns:a16="http://schemas.microsoft.com/office/drawing/2014/main" id="{7CF79E60-C1E5-5A2D-A7F5-29691D649D9F}"/>
                </a:ext>
              </a:extLst>
            </p:cNvPr>
            <p:cNvSpPr/>
            <p:nvPr/>
          </p:nvSpPr>
          <p:spPr>
            <a:xfrm rot="10800000">
              <a:off x="1017807" y="1194813"/>
              <a:ext cx="4072666" cy="369726"/>
            </a:xfrm>
            <a:custGeom>
              <a:avLst/>
              <a:gdLst>
                <a:gd name="connsiteX0" fmla="*/ 30909 w 2554416"/>
                <a:gd name="connsiteY0" fmla="*/ 71251 h 290945"/>
                <a:gd name="connsiteX1" fmla="*/ 30909 w 2554416"/>
                <a:gd name="connsiteY1" fmla="*/ 71251 h 290945"/>
                <a:gd name="connsiteX2" fmla="*/ 90286 w 2554416"/>
                <a:gd name="connsiteY2" fmla="*/ 29688 h 290945"/>
                <a:gd name="connsiteX3" fmla="*/ 108099 w 2554416"/>
                <a:gd name="connsiteY3" fmla="*/ 23750 h 290945"/>
                <a:gd name="connsiteX4" fmla="*/ 1212504 w 2554416"/>
                <a:gd name="connsiteY4" fmla="*/ 17813 h 290945"/>
                <a:gd name="connsiteX5" fmla="*/ 2002213 w 2554416"/>
                <a:gd name="connsiteY5" fmla="*/ 11875 h 290945"/>
                <a:gd name="connsiteX6" fmla="*/ 2198156 w 2554416"/>
                <a:gd name="connsiteY6" fmla="*/ 0 h 290945"/>
                <a:gd name="connsiteX7" fmla="*/ 2352535 w 2554416"/>
                <a:gd name="connsiteY7" fmla="*/ 5937 h 290945"/>
                <a:gd name="connsiteX8" fmla="*/ 2500977 w 2554416"/>
                <a:gd name="connsiteY8" fmla="*/ 17813 h 290945"/>
                <a:gd name="connsiteX9" fmla="*/ 2530665 w 2554416"/>
                <a:gd name="connsiteY9" fmla="*/ 23750 h 290945"/>
                <a:gd name="connsiteX10" fmla="*/ 2542540 w 2554416"/>
                <a:gd name="connsiteY10" fmla="*/ 35626 h 290945"/>
                <a:gd name="connsiteX11" fmla="*/ 2554416 w 2554416"/>
                <a:gd name="connsiteY11" fmla="*/ 77189 h 290945"/>
                <a:gd name="connsiteX12" fmla="*/ 2542540 w 2554416"/>
                <a:gd name="connsiteY12" fmla="*/ 184067 h 290945"/>
                <a:gd name="connsiteX13" fmla="*/ 2530665 w 2554416"/>
                <a:gd name="connsiteY13" fmla="*/ 219693 h 290945"/>
                <a:gd name="connsiteX14" fmla="*/ 2518790 w 2554416"/>
                <a:gd name="connsiteY14" fmla="*/ 237506 h 290945"/>
                <a:gd name="connsiteX15" fmla="*/ 2495039 w 2554416"/>
                <a:gd name="connsiteY15" fmla="*/ 273132 h 290945"/>
                <a:gd name="connsiteX16" fmla="*/ 2423787 w 2554416"/>
                <a:gd name="connsiteY16" fmla="*/ 285007 h 290945"/>
                <a:gd name="connsiteX17" fmla="*/ 2269408 w 2554416"/>
                <a:gd name="connsiteY17" fmla="*/ 290945 h 290945"/>
                <a:gd name="connsiteX18" fmla="*/ 1622203 w 2554416"/>
                <a:gd name="connsiteY18" fmla="*/ 285007 h 290945"/>
                <a:gd name="connsiteX19" fmla="*/ 1218442 w 2554416"/>
                <a:gd name="connsiteY19" fmla="*/ 290945 h 290945"/>
                <a:gd name="connsiteX20" fmla="*/ 921559 w 2554416"/>
                <a:gd name="connsiteY20" fmla="*/ 285007 h 290945"/>
                <a:gd name="connsiteX21" fmla="*/ 476234 w 2554416"/>
                <a:gd name="connsiteY21" fmla="*/ 273132 h 290945"/>
                <a:gd name="connsiteX22" fmla="*/ 399044 w 2554416"/>
                <a:gd name="connsiteY22" fmla="*/ 279070 h 290945"/>
                <a:gd name="connsiteX23" fmla="*/ 256540 w 2554416"/>
                <a:gd name="connsiteY23" fmla="*/ 273132 h 290945"/>
                <a:gd name="connsiteX24" fmla="*/ 78411 w 2554416"/>
                <a:gd name="connsiteY24" fmla="*/ 261257 h 290945"/>
                <a:gd name="connsiteX25" fmla="*/ 42785 w 2554416"/>
                <a:gd name="connsiteY25" fmla="*/ 255319 h 290945"/>
                <a:gd name="connsiteX26" fmla="*/ 13096 w 2554416"/>
                <a:gd name="connsiteY26" fmla="*/ 231568 h 290945"/>
                <a:gd name="connsiteX27" fmla="*/ 7159 w 2554416"/>
                <a:gd name="connsiteY27" fmla="*/ 130628 h 290945"/>
                <a:gd name="connsiteX28" fmla="*/ 19034 w 2554416"/>
                <a:gd name="connsiteY28" fmla="*/ 89064 h 290945"/>
                <a:gd name="connsiteX29" fmla="*/ 30909 w 2554416"/>
                <a:gd name="connsiteY29" fmla="*/ 71251 h 29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4416" h="290945">
                  <a:moveTo>
                    <a:pt x="30909" y="71251"/>
                  </a:moveTo>
                  <a:lnTo>
                    <a:pt x="30909" y="71251"/>
                  </a:lnTo>
                  <a:cubicBezTo>
                    <a:pt x="50701" y="57397"/>
                    <a:pt x="67366" y="37328"/>
                    <a:pt x="90286" y="29688"/>
                  </a:cubicBezTo>
                  <a:cubicBezTo>
                    <a:pt x="96224" y="27709"/>
                    <a:pt x="101840" y="23816"/>
                    <a:pt x="108099" y="23750"/>
                  </a:cubicBezTo>
                  <a:lnTo>
                    <a:pt x="1212504" y="17813"/>
                  </a:lnTo>
                  <a:lnTo>
                    <a:pt x="2002213" y="11875"/>
                  </a:lnTo>
                  <a:cubicBezTo>
                    <a:pt x="2046513" y="8711"/>
                    <a:pt x="2161149" y="0"/>
                    <a:pt x="2198156" y="0"/>
                  </a:cubicBezTo>
                  <a:cubicBezTo>
                    <a:pt x="2249654" y="0"/>
                    <a:pt x="2301098" y="3428"/>
                    <a:pt x="2352535" y="5937"/>
                  </a:cubicBezTo>
                  <a:cubicBezTo>
                    <a:pt x="2385938" y="7566"/>
                    <a:pt x="2462472" y="12679"/>
                    <a:pt x="2500977" y="17813"/>
                  </a:cubicBezTo>
                  <a:cubicBezTo>
                    <a:pt x="2510980" y="19147"/>
                    <a:pt x="2520769" y="21771"/>
                    <a:pt x="2530665" y="23750"/>
                  </a:cubicBezTo>
                  <a:cubicBezTo>
                    <a:pt x="2534623" y="27709"/>
                    <a:pt x="2539660" y="30826"/>
                    <a:pt x="2542540" y="35626"/>
                  </a:cubicBezTo>
                  <a:cubicBezTo>
                    <a:pt x="2546191" y="41711"/>
                    <a:pt x="2553307" y="72752"/>
                    <a:pt x="2554416" y="77189"/>
                  </a:cubicBezTo>
                  <a:cubicBezTo>
                    <a:pt x="2550593" y="130710"/>
                    <a:pt x="2554424" y="144454"/>
                    <a:pt x="2542540" y="184067"/>
                  </a:cubicBezTo>
                  <a:cubicBezTo>
                    <a:pt x="2538943" y="196057"/>
                    <a:pt x="2537608" y="209278"/>
                    <a:pt x="2530665" y="219693"/>
                  </a:cubicBezTo>
                  <a:cubicBezTo>
                    <a:pt x="2526707" y="225631"/>
                    <a:pt x="2521981" y="231123"/>
                    <a:pt x="2518790" y="237506"/>
                  </a:cubicBezTo>
                  <a:cubicBezTo>
                    <a:pt x="2509994" y="255099"/>
                    <a:pt x="2517550" y="261876"/>
                    <a:pt x="2495039" y="273132"/>
                  </a:cubicBezTo>
                  <a:cubicBezTo>
                    <a:pt x="2488224" y="276540"/>
                    <a:pt x="2424591" y="284958"/>
                    <a:pt x="2423787" y="285007"/>
                  </a:cubicBezTo>
                  <a:cubicBezTo>
                    <a:pt x="2372384" y="288122"/>
                    <a:pt x="2320868" y="288966"/>
                    <a:pt x="2269408" y="290945"/>
                  </a:cubicBezTo>
                  <a:lnTo>
                    <a:pt x="1622203" y="285007"/>
                  </a:lnTo>
                  <a:cubicBezTo>
                    <a:pt x="1487601" y="285007"/>
                    <a:pt x="1353044" y="290945"/>
                    <a:pt x="1218442" y="290945"/>
                  </a:cubicBezTo>
                  <a:cubicBezTo>
                    <a:pt x="1119461" y="290945"/>
                    <a:pt x="1020512" y="287335"/>
                    <a:pt x="921559" y="285007"/>
                  </a:cubicBezTo>
                  <a:lnTo>
                    <a:pt x="476234" y="273132"/>
                  </a:lnTo>
                  <a:cubicBezTo>
                    <a:pt x="450504" y="275111"/>
                    <a:pt x="424850" y="279070"/>
                    <a:pt x="399044" y="279070"/>
                  </a:cubicBezTo>
                  <a:cubicBezTo>
                    <a:pt x="351501" y="279070"/>
                    <a:pt x="304023" y="275506"/>
                    <a:pt x="256540" y="273132"/>
                  </a:cubicBezTo>
                  <a:cubicBezTo>
                    <a:pt x="205445" y="270577"/>
                    <a:pt x="130471" y="264975"/>
                    <a:pt x="78411" y="261257"/>
                  </a:cubicBezTo>
                  <a:cubicBezTo>
                    <a:pt x="66536" y="259278"/>
                    <a:pt x="54206" y="259126"/>
                    <a:pt x="42785" y="255319"/>
                  </a:cubicBezTo>
                  <a:cubicBezTo>
                    <a:pt x="31549" y="251574"/>
                    <a:pt x="21204" y="239676"/>
                    <a:pt x="13096" y="231568"/>
                  </a:cubicBezTo>
                  <a:cubicBezTo>
                    <a:pt x="-4343" y="179251"/>
                    <a:pt x="-2269" y="201339"/>
                    <a:pt x="7159" y="130628"/>
                  </a:cubicBezTo>
                  <a:cubicBezTo>
                    <a:pt x="7851" y="125436"/>
                    <a:pt x="15702" y="95728"/>
                    <a:pt x="19034" y="89064"/>
                  </a:cubicBezTo>
                  <a:cubicBezTo>
                    <a:pt x="20286" y="86561"/>
                    <a:pt x="28930" y="74220"/>
                    <a:pt x="30909" y="71251"/>
                  </a:cubicBezTo>
                  <a:close/>
                </a:path>
              </a:pathLst>
            </a:custGeom>
            <a:solidFill>
              <a:srgbClr val="5EBCC2">
                <a:alpha val="3692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 name="ZoneTexte 20">
              <a:extLst>
                <a:ext uri="{FF2B5EF4-FFF2-40B4-BE49-F238E27FC236}">
                  <a16:creationId xmlns:a16="http://schemas.microsoft.com/office/drawing/2014/main" id="{2E09520D-14D4-9750-21BB-14241B424A57}"/>
                </a:ext>
              </a:extLst>
            </p:cNvPr>
            <p:cNvSpPr txBox="1"/>
            <p:nvPr/>
          </p:nvSpPr>
          <p:spPr>
            <a:xfrm>
              <a:off x="1097753" y="1194813"/>
              <a:ext cx="3860745" cy="359137"/>
            </a:xfrm>
            <a:prstGeom prst="rect">
              <a:avLst/>
            </a:prstGeom>
            <a:noFill/>
          </p:spPr>
          <p:txBody>
            <a:bodyPr wrap="square" rtlCol="0">
              <a:spAutoFit/>
            </a:bodyPr>
            <a:lstStyle/>
            <a:p>
              <a:pPr marR="0" lvl="0" algn="l" defTabSz="914400" rtl="0" eaLnBrk="1" fontAlgn="auto" latinLnBrk="0" hangingPunct="1">
                <a:lnSpc>
                  <a:spcPts val="2220"/>
                </a:lnSpc>
                <a:spcBef>
                  <a:spcPts val="0"/>
                </a:spcBef>
                <a:spcAft>
                  <a:spcPts val="1800"/>
                </a:spcAft>
                <a:buClrTx/>
                <a:buSzTx/>
                <a:tabLst/>
                <a:defRPr/>
              </a:pPr>
              <a:r>
                <a:rPr lang="fr-CA" b="1" dirty="0">
                  <a:solidFill>
                    <a:prstClr val="black"/>
                  </a:solidFill>
                  <a:latin typeface="Raleway" panose="020B0503030101060003" pitchFamily="34" charset="77"/>
                </a:rPr>
                <a:t>Le développement socioaffectif</a:t>
              </a:r>
            </a:p>
          </p:txBody>
        </p:sp>
      </p:grpSp>
      <p:grpSp>
        <p:nvGrpSpPr>
          <p:cNvPr id="2" name="Groupe 1">
            <a:extLst>
              <a:ext uri="{FF2B5EF4-FFF2-40B4-BE49-F238E27FC236}">
                <a16:creationId xmlns:a16="http://schemas.microsoft.com/office/drawing/2014/main" id="{587C2B4C-03B9-745A-637A-FBB6738F4B08}"/>
              </a:ext>
            </a:extLst>
          </p:cNvPr>
          <p:cNvGrpSpPr/>
          <p:nvPr/>
        </p:nvGrpSpPr>
        <p:grpSpPr>
          <a:xfrm>
            <a:off x="9068586" y="474840"/>
            <a:ext cx="1955646" cy="2629376"/>
            <a:chOff x="9068586" y="474840"/>
            <a:chExt cx="1955646" cy="2629376"/>
          </a:xfrm>
        </p:grpSpPr>
        <p:pic>
          <p:nvPicPr>
            <p:cNvPr id="10" name="Picture 29">
              <a:extLst>
                <a:ext uri="{FF2B5EF4-FFF2-40B4-BE49-F238E27FC236}">
                  <a16:creationId xmlns:a16="http://schemas.microsoft.com/office/drawing/2014/main" id="{1578F89E-7C4F-40E6-7289-5E27B15BF7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055913" y="643593"/>
              <a:ext cx="968319" cy="918232"/>
            </a:xfrm>
            <a:prstGeom prst="rect">
              <a:avLst/>
            </a:prstGeom>
          </p:spPr>
        </p:pic>
        <p:pic>
          <p:nvPicPr>
            <p:cNvPr id="13" name="Picture 108">
              <a:extLst>
                <a:ext uri="{FF2B5EF4-FFF2-40B4-BE49-F238E27FC236}">
                  <a16:creationId xmlns:a16="http://schemas.microsoft.com/office/drawing/2014/main" id="{D2E4400C-14CD-9015-0C0C-C5D084FED8B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103314" y="474840"/>
              <a:ext cx="753152" cy="719972"/>
            </a:xfrm>
            <a:prstGeom prst="rect">
              <a:avLst/>
            </a:prstGeom>
          </p:spPr>
        </p:pic>
        <p:pic>
          <p:nvPicPr>
            <p:cNvPr id="14" name="Picture 75">
              <a:extLst>
                <a:ext uri="{FF2B5EF4-FFF2-40B4-BE49-F238E27FC236}">
                  <a16:creationId xmlns:a16="http://schemas.microsoft.com/office/drawing/2014/main" id="{AD931B1C-9333-43C2-6494-EFB4157128E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19935522">
              <a:off x="9068586" y="976481"/>
              <a:ext cx="1755175" cy="2127735"/>
            </a:xfrm>
            <a:prstGeom prst="rect">
              <a:avLst/>
            </a:prstGeom>
          </p:spPr>
        </p:pic>
      </p:grpSp>
    </p:spTree>
    <p:extLst>
      <p:ext uri="{BB962C8B-B14F-4D97-AF65-F5344CB8AC3E}">
        <p14:creationId xmlns:p14="http://schemas.microsoft.com/office/powerpoint/2010/main" val="1364441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39C70C-08E7-44CA-6B9D-989C046CA80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5" y="0"/>
            <a:ext cx="12192000" cy="6858000"/>
          </a:xfrm>
          <a:prstGeom prst="rect">
            <a:avLst/>
          </a:prstGeom>
        </p:spPr>
      </p:pic>
      <p:sp>
        <p:nvSpPr>
          <p:cNvPr id="6" name="Rectangle 5">
            <a:extLst>
              <a:ext uri="{FF2B5EF4-FFF2-40B4-BE49-F238E27FC236}">
                <a16:creationId xmlns:a16="http://schemas.microsoft.com/office/drawing/2014/main" id="{151DB50E-1F9A-4BEF-58C7-292DAE46950E}"/>
              </a:ext>
            </a:extLst>
          </p:cNvPr>
          <p:cNvSpPr/>
          <p:nvPr/>
        </p:nvSpPr>
        <p:spPr>
          <a:xfrm>
            <a:off x="0" y="0"/>
            <a:ext cx="12192000" cy="6858000"/>
          </a:xfrm>
          <a:prstGeom prst="rect">
            <a:avLst/>
          </a:prstGeom>
          <a:noFill/>
          <a:ln w="381000">
            <a:solidFill>
              <a:srgbClr val="FDF2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2" name="Group 1">
            <a:extLst>
              <a:ext uri="{FF2B5EF4-FFF2-40B4-BE49-F238E27FC236}">
                <a16:creationId xmlns:a16="http://schemas.microsoft.com/office/drawing/2014/main" id="{E81B4F15-1B75-4635-D1F7-2385D112E2BD}"/>
              </a:ext>
            </a:extLst>
          </p:cNvPr>
          <p:cNvGrpSpPr/>
          <p:nvPr/>
        </p:nvGrpSpPr>
        <p:grpSpPr>
          <a:xfrm>
            <a:off x="8337938" y="3591304"/>
            <a:ext cx="3689496" cy="2130012"/>
            <a:chOff x="7846830" y="3466244"/>
            <a:chExt cx="3689496" cy="2130012"/>
          </a:xfrm>
        </p:grpSpPr>
        <p:sp>
          <p:nvSpPr>
            <p:cNvPr id="5" name="TextBox 4">
              <a:extLst>
                <a:ext uri="{FF2B5EF4-FFF2-40B4-BE49-F238E27FC236}">
                  <a16:creationId xmlns:a16="http://schemas.microsoft.com/office/drawing/2014/main" id="{F9521832-4DAB-2E07-3F82-39C2E718E1EF}"/>
                </a:ext>
              </a:extLst>
            </p:cNvPr>
            <p:cNvSpPr txBox="1"/>
            <p:nvPr/>
          </p:nvSpPr>
          <p:spPr>
            <a:xfrm>
              <a:off x="7889356" y="4157401"/>
              <a:ext cx="3321000" cy="1438855"/>
            </a:xfrm>
            <a:prstGeom prst="rect">
              <a:avLst/>
            </a:prstGeom>
            <a:noFill/>
          </p:spPr>
          <p:txBody>
            <a:bodyPr wrap="square" rtlCol="0">
              <a:spAutoFit/>
            </a:bodyPr>
            <a:lstStyle/>
            <a:p>
              <a:pPr>
                <a:lnSpc>
                  <a:spcPts val="3500"/>
                </a:lnSpc>
              </a:pPr>
              <a:r>
                <a:rPr lang="fr-CA" sz="3000" b="1" u="none" strike="noStrike" baseline="0">
                  <a:solidFill>
                    <a:schemeClr val="bg1"/>
                  </a:solidFill>
                  <a:latin typeface="Raleway" panose="020B0003030101060003" pitchFamily="34" charset="0"/>
                </a:rPr>
                <a:t>Les tout-petits </a:t>
              </a:r>
              <a:br>
                <a:rPr lang="fr-CA" sz="3000" b="1" u="none" strike="noStrike" baseline="0">
                  <a:solidFill>
                    <a:schemeClr val="bg1"/>
                  </a:solidFill>
                  <a:latin typeface="Raleway" panose="020B0003030101060003" pitchFamily="34" charset="0"/>
                </a:rPr>
              </a:br>
              <a:r>
                <a:rPr lang="fr-CA" sz="3000" b="1" u="none" strike="noStrike" baseline="0">
                  <a:solidFill>
                    <a:schemeClr val="bg1"/>
                  </a:solidFill>
                  <a:latin typeface="Raleway" panose="020B0003030101060003" pitchFamily="34" charset="0"/>
                </a:rPr>
                <a:t>dans un monde numérique </a:t>
              </a:r>
            </a:p>
          </p:txBody>
        </p:sp>
        <p:sp>
          <p:nvSpPr>
            <p:cNvPr id="9" name="TextBox 8">
              <a:extLst>
                <a:ext uri="{FF2B5EF4-FFF2-40B4-BE49-F238E27FC236}">
                  <a16:creationId xmlns:a16="http://schemas.microsoft.com/office/drawing/2014/main" id="{8A861456-D475-F5F2-E7A1-C3E9C71F66A5}"/>
                </a:ext>
              </a:extLst>
            </p:cNvPr>
            <p:cNvSpPr txBox="1"/>
            <p:nvPr/>
          </p:nvSpPr>
          <p:spPr>
            <a:xfrm>
              <a:off x="7846830" y="3466244"/>
              <a:ext cx="3689496" cy="784830"/>
            </a:xfrm>
            <a:prstGeom prst="rect">
              <a:avLst/>
            </a:prstGeom>
            <a:noFill/>
          </p:spPr>
          <p:txBody>
            <a:bodyPr wrap="square">
              <a:spAutoFit/>
            </a:bodyPr>
            <a:lstStyle/>
            <a:p>
              <a:r>
                <a:rPr lang="fr-CA" sz="4500" u="none" strike="noStrike" baseline="0">
                  <a:solidFill>
                    <a:srgbClr val="FFC632"/>
                  </a:solidFill>
                  <a:latin typeface="Cooper Black" panose="0208090404030B020404" pitchFamily="18" charset="0"/>
                </a:rPr>
                <a:t>Chapitre 1</a:t>
              </a:r>
              <a:endParaRPr lang="fr-CA" sz="4500">
                <a:solidFill>
                  <a:srgbClr val="FFC632"/>
                </a:solidFill>
                <a:latin typeface="Cooper Black" panose="0208090404030B020404" pitchFamily="18" charset="0"/>
              </a:endParaRPr>
            </a:p>
          </p:txBody>
        </p:sp>
      </p:grpSp>
    </p:spTree>
    <p:extLst>
      <p:ext uri="{BB962C8B-B14F-4D97-AF65-F5344CB8AC3E}">
        <p14:creationId xmlns:p14="http://schemas.microsoft.com/office/powerpoint/2010/main" val="41793736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16ECC1C-7637-1CAA-9439-19D3AD1387D4}"/>
              </a:ext>
            </a:extLst>
          </p:cNvPr>
          <p:cNvGrpSpPr/>
          <p:nvPr/>
        </p:nvGrpSpPr>
        <p:grpSpPr>
          <a:xfrm>
            <a:off x="1003443" y="6153834"/>
            <a:ext cx="10280431" cy="342080"/>
            <a:chOff x="1003443" y="6153834"/>
            <a:chExt cx="10280431" cy="342080"/>
          </a:xfrm>
        </p:grpSpPr>
        <p:pic>
          <p:nvPicPr>
            <p:cNvPr id="6" name="Picture 5" descr="A black background with grey text&#10;&#10;Description automatically generated">
              <a:extLst>
                <a:ext uri="{FF2B5EF4-FFF2-40B4-BE49-F238E27FC236}">
                  <a16:creationId xmlns:a16="http://schemas.microsoft.com/office/drawing/2014/main" id="{A535B39E-0A27-5F6B-5D5E-D7033225ED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9" name="TextBox 16">
              <a:extLst>
                <a:ext uri="{FF2B5EF4-FFF2-40B4-BE49-F238E27FC236}">
                  <a16:creationId xmlns:a16="http://schemas.microsoft.com/office/drawing/2014/main" id="{18C7450C-CC26-9716-E365-6861BF117758}"/>
                </a:ext>
              </a:extLst>
            </p:cNvPr>
            <p:cNvSpPr txBox="1"/>
            <p:nvPr/>
          </p:nvSpPr>
          <p:spPr>
            <a:xfrm>
              <a:off x="8996068" y="6234304"/>
              <a:ext cx="2287806"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40</a:t>
              </a:fld>
              <a:endParaRPr lang="fr-CA" sz="1100">
                <a:solidFill>
                  <a:srgbClr val="434747"/>
                </a:solidFill>
                <a:latin typeface="Raleway" panose="020B0503030101060003" pitchFamily="34" charset="77"/>
              </a:endParaRPr>
            </a:p>
          </p:txBody>
        </p:sp>
      </p:grpSp>
      <p:sp>
        <p:nvSpPr>
          <p:cNvPr id="11" name="Rectangle 10">
            <a:extLst>
              <a:ext uri="{FF2B5EF4-FFF2-40B4-BE49-F238E27FC236}">
                <a16:creationId xmlns:a16="http://schemas.microsoft.com/office/drawing/2014/main" id="{7B91F9AE-19CC-6C82-06EB-E931479CF32D}"/>
              </a:ext>
            </a:extLst>
          </p:cNvPr>
          <p:cNvSpPr/>
          <p:nvPr/>
        </p:nvSpPr>
        <p:spPr>
          <a:xfrm>
            <a:off x="0" y="0"/>
            <a:ext cx="12192000" cy="6858000"/>
          </a:xfrm>
          <a:prstGeom prst="rect">
            <a:avLst/>
          </a:prstGeom>
          <a:noFill/>
          <a:ln w="381000">
            <a:solidFill>
              <a:srgbClr val="A8D6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5" name="ZoneTexte 24">
            <a:extLst>
              <a:ext uri="{FF2B5EF4-FFF2-40B4-BE49-F238E27FC236}">
                <a16:creationId xmlns:a16="http://schemas.microsoft.com/office/drawing/2014/main" id="{BF900B38-F8FE-CE37-B17C-7F8B38AB57FF}"/>
              </a:ext>
            </a:extLst>
          </p:cNvPr>
          <p:cNvSpPr txBox="1"/>
          <p:nvPr/>
        </p:nvSpPr>
        <p:spPr>
          <a:xfrm>
            <a:off x="5214298" y="1934346"/>
            <a:ext cx="6312698" cy="4296433"/>
          </a:xfrm>
          <a:prstGeom prst="rect">
            <a:avLst/>
          </a:prstGeom>
          <a:noFill/>
        </p:spPr>
        <p:txBody>
          <a:bodyPr wrap="square" rtlCol="0">
            <a:spAutoFit/>
          </a:bodyPr>
          <a:lstStyle/>
          <a:p>
            <a:pPr marL="285750" indent="-285750">
              <a:lnSpc>
                <a:spcPts val="2360"/>
              </a:lnSpc>
              <a:spcBef>
                <a:spcPts val="600"/>
              </a:spcBef>
              <a:buClr>
                <a:srgbClr val="5EBCC2"/>
              </a:buClr>
              <a:buFont typeface="Arial" panose="020B0604020202020204" pitchFamily="34" charset="0"/>
              <a:buChar char="•"/>
            </a:pPr>
            <a:r>
              <a:rPr lang="fr-CA" sz="1600">
                <a:latin typeface="Raleway" panose="020B0003030101060003" pitchFamily="34" charset="0"/>
              </a:rPr>
              <a:t>Le développement neurologique durant la petite enfance est lié à la performance et au fonctionnement du cerveau dans différentes domaines, comme les fonctions cognitives, langagières, la capacité de lecture, les aptitudes sociales, la mémoire, l’attention et la concentration. </a:t>
            </a:r>
          </a:p>
          <a:p>
            <a:pPr marL="285750" indent="-285750">
              <a:lnSpc>
                <a:spcPts val="2360"/>
              </a:lnSpc>
              <a:spcBef>
                <a:spcPts val="600"/>
              </a:spcBef>
              <a:buClr>
                <a:srgbClr val="5EBCC2"/>
              </a:buClr>
              <a:buFont typeface="Arial" panose="020B0604020202020204" pitchFamily="34" charset="0"/>
              <a:buChar char="•"/>
            </a:pPr>
            <a:r>
              <a:rPr lang="fr-CA" sz="1600">
                <a:latin typeface="Raleway" panose="020B0003030101060003" pitchFamily="34" charset="0"/>
              </a:rPr>
              <a:t>Les expériences vécues par les tout-petits durant leurs premières années de vie influencent le développement de leur cerveau et les connexions entre les neurones.</a:t>
            </a:r>
          </a:p>
          <a:p>
            <a:pPr marL="285750" indent="-285750">
              <a:lnSpc>
                <a:spcPts val="2360"/>
              </a:lnSpc>
              <a:spcBef>
                <a:spcPts val="600"/>
              </a:spcBef>
              <a:buClr>
                <a:srgbClr val="5EBCC2"/>
              </a:buClr>
              <a:buFont typeface="Arial" panose="020B0604020202020204" pitchFamily="34" charset="0"/>
              <a:buChar char="•"/>
            </a:pPr>
            <a:r>
              <a:rPr lang="fr-CA" sz="1600">
                <a:latin typeface="Raleway" panose="020B0003030101060003" pitchFamily="34" charset="0"/>
              </a:rPr>
              <a:t>Des études récentes chez des enfants de 3, 4 et 5 ans indiquent qu’un temps d’écran supérieur aux recommandations, alors que la plasticité du cerveau est maximale, aurait des répercussions sur le développement neurologique des tout-petits.</a:t>
            </a:r>
          </a:p>
        </p:txBody>
      </p:sp>
      <p:grpSp>
        <p:nvGrpSpPr>
          <p:cNvPr id="4" name="Groupe 3">
            <a:extLst>
              <a:ext uri="{FF2B5EF4-FFF2-40B4-BE49-F238E27FC236}">
                <a16:creationId xmlns:a16="http://schemas.microsoft.com/office/drawing/2014/main" id="{C1DFCC40-AC21-B140-C19B-474E639FAC7C}"/>
              </a:ext>
            </a:extLst>
          </p:cNvPr>
          <p:cNvGrpSpPr/>
          <p:nvPr/>
        </p:nvGrpSpPr>
        <p:grpSpPr>
          <a:xfrm>
            <a:off x="1017807" y="1194813"/>
            <a:ext cx="4072666" cy="369726"/>
            <a:chOff x="1017807" y="1194813"/>
            <a:chExt cx="4072666" cy="369726"/>
          </a:xfrm>
        </p:grpSpPr>
        <p:sp>
          <p:nvSpPr>
            <p:cNvPr id="20" name="Freeform 9">
              <a:extLst>
                <a:ext uri="{FF2B5EF4-FFF2-40B4-BE49-F238E27FC236}">
                  <a16:creationId xmlns:a16="http://schemas.microsoft.com/office/drawing/2014/main" id="{7CF79E60-C1E5-5A2D-A7F5-29691D649D9F}"/>
                </a:ext>
              </a:extLst>
            </p:cNvPr>
            <p:cNvSpPr/>
            <p:nvPr/>
          </p:nvSpPr>
          <p:spPr>
            <a:xfrm rot="10800000">
              <a:off x="1017807" y="1194813"/>
              <a:ext cx="4072666" cy="369726"/>
            </a:xfrm>
            <a:custGeom>
              <a:avLst/>
              <a:gdLst>
                <a:gd name="connsiteX0" fmla="*/ 30909 w 2554416"/>
                <a:gd name="connsiteY0" fmla="*/ 71251 h 290945"/>
                <a:gd name="connsiteX1" fmla="*/ 30909 w 2554416"/>
                <a:gd name="connsiteY1" fmla="*/ 71251 h 290945"/>
                <a:gd name="connsiteX2" fmla="*/ 90286 w 2554416"/>
                <a:gd name="connsiteY2" fmla="*/ 29688 h 290945"/>
                <a:gd name="connsiteX3" fmla="*/ 108099 w 2554416"/>
                <a:gd name="connsiteY3" fmla="*/ 23750 h 290945"/>
                <a:gd name="connsiteX4" fmla="*/ 1212504 w 2554416"/>
                <a:gd name="connsiteY4" fmla="*/ 17813 h 290945"/>
                <a:gd name="connsiteX5" fmla="*/ 2002213 w 2554416"/>
                <a:gd name="connsiteY5" fmla="*/ 11875 h 290945"/>
                <a:gd name="connsiteX6" fmla="*/ 2198156 w 2554416"/>
                <a:gd name="connsiteY6" fmla="*/ 0 h 290945"/>
                <a:gd name="connsiteX7" fmla="*/ 2352535 w 2554416"/>
                <a:gd name="connsiteY7" fmla="*/ 5937 h 290945"/>
                <a:gd name="connsiteX8" fmla="*/ 2500977 w 2554416"/>
                <a:gd name="connsiteY8" fmla="*/ 17813 h 290945"/>
                <a:gd name="connsiteX9" fmla="*/ 2530665 w 2554416"/>
                <a:gd name="connsiteY9" fmla="*/ 23750 h 290945"/>
                <a:gd name="connsiteX10" fmla="*/ 2542540 w 2554416"/>
                <a:gd name="connsiteY10" fmla="*/ 35626 h 290945"/>
                <a:gd name="connsiteX11" fmla="*/ 2554416 w 2554416"/>
                <a:gd name="connsiteY11" fmla="*/ 77189 h 290945"/>
                <a:gd name="connsiteX12" fmla="*/ 2542540 w 2554416"/>
                <a:gd name="connsiteY12" fmla="*/ 184067 h 290945"/>
                <a:gd name="connsiteX13" fmla="*/ 2530665 w 2554416"/>
                <a:gd name="connsiteY13" fmla="*/ 219693 h 290945"/>
                <a:gd name="connsiteX14" fmla="*/ 2518790 w 2554416"/>
                <a:gd name="connsiteY14" fmla="*/ 237506 h 290945"/>
                <a:gd name="connsiteX15" fmla="*/ 2495039 w 2554416"/>
                <a:gd name="connsiteY15" fmla="*/ 273132 h 290945"/>
                <a:gd name="connsiteX16" fmla="*/ 2423787 w 2554416"/>
                <a:gd name="connsiteY16" fmla="*/ 285007 h 290945"/>
                <a:gd name="connsiteX17" fmla="*/ 2269408 w 2554416"/>
                <a:gd name="connsiteY17" fmla="*/ 290945 h 290945"/>
                <a:gd name="connsiteX18" fmla="*/ 1622203 w 2554416"/>
                <a:gd name="connsiteY18" fmla="*/ 285007 h 290945"/>
                <a:gd name="connsiteX19" fmla="*/ 1218442 w 2554416"/>
                <a:gd name="connsiteY19" fmla="*/ 290945 h 290945"/>
                <a:gd name="connsiteX20" fmla="*/ 921559 w 2554416"/>
                <a:gd name="connsiteY20" fmla="*/ 285007 h 290945"/>
                <a:gd name="connsiteX21" fmla="*/ 476234 w 2554416"/>
                <a:gd name="connsiteY21" fmla="*/ 273132 h 290945"/>
                <a:gd name="connsiteX22" fmla="*/ 399044 w 2554416"/>
                <a:gd name="connsiteY22" fmla="*/ 279070 h 290945"/>
                <a:gd name="connsiteX23" fmla="*/ 256540 w 2554416"/>
                <a:gd name="connsiteY23" fmla="*/ 273132 h 290945"/>
                <a:gd name="connsiteX24" fmla="*/ 78411 w 2554416"/>
                <a:gd name="connsiteY24" fmla="*/ 261257 h 290945"/>
                <a:gd name="connsiteX25" fmla="*/ 42785 w 2554416"/>
                <a:gd name="connsiteY25" fmla="*/ 255319 h 290945"/>
                <a:gd name="connsiteX26" fmla="*/ 13096 w 2554416"/>
                <a:gd name="connsiteY26" fmla="*/ 231568 h 290945"/>
                <a:gd name="connsiteX27" fmla="*/ 7159 w 2554416"/>
                <a:gd name="connsiteY27" fmla="*/ 130628 h 290945"/>
                <a:gd name="connsiteX28" fmla="*/ 19034 w 2554416"/>
                <a:gd name="connsiteY28" fmla="*/ 89064 h 290945"/>
                <a:gd name="connsiteX29" fmla="*/ 30909 w 2554416"/>
                <a:gd name="connsiteY29" fmla="*/ 71251 h 29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4416" h="290945">
                  <a:moveTo>
                    <a:pt x="30909" y="71251"/>
                  </a:moveTo>
                  <a:lnTo>
                    <a:pt x="30909" y="71251"/>
                  </a:lnTo>
                  <a:cubicBezTo>
                    <a:pt x="50701" y="57397"/>
                    <a:pt x="67366" y="37328"/>
                    <a:pt x="90286" y="29688"/>
                  </a:cubicBezTo>
                  <a:cubicBezTo>
                    <a:pt x="96224" y="27709"/>
                    <a:pt x="101840" y="23816"/>
                    <a:pt x="108099" y="23750"/>
                  </a:cubicBezTo>
                  <a:lnTo>
                    <a:pt x="1212504" y="17813"/>
                  </a:lnTo>
                  <a:lnTo>
                    <a:pt x="2002213" y="11875"/>
                  </a:lnTo>
                  <a:cubicBezTo>
                    <a:pt x="2046513" y="8711"/>
                    <a:pt x="2161149" y="0"/>
                    <a:pt x="2198156" y="0"/>
                  </a:cubicBezTo>
                  <a:cubicBezTo>
                    <a:pt x="2249654" y="0"/>
                    <a:pt x="2301098" y="3428"/>
                    <a:pt x="2352535" y="5937"/>
                  </a:cubicBezTo>
                  <a:cubicBezTo>
                    <a:pt x="2385938" y="7566"/>
                    <a:pt x="2462472" y="12679"/>
                    <a:pt x="2500977" y="17813"/>
                  </a:cubicBezTo>
                  <a:cubicBezTo>
                    <a:pt x="2510980" y="19147"/>
                    <a:pt x="2520769" y="21771"/>
                    <a:pt x="2530665" y="23750"/>
                  </a:cubicBezTo>
                  <a:cubicBezTo>
                    <a:pt x="2534623" y="27709"/>
                    <a:pt x="2539660" y="30826"/>
                    <a:pt x="2542540" y="35626"/>
                  </a:cubicBezTo>
                  <a:cubicBezTo>
                    <a:pt x="2546191" y="41711"/>
                    <a:pt x="2553307" y="72752"/>
                    <a:pt x="2554416" y="77189"/>
                  </a:cubicBezTo>
                  <a:cubicBezTo>
                    <a:pt x="2550593" y="130710"/>
                    <a:pt x="2554424" y="144454"/>
                    <a:pt x="2542540" y="184067"/>
                  </a:cubicBezTo>
                  <a:cubicBezTo>
                    <a:pt x="2538943" y="196057"/>
                    <a:pt x="2537608" y="209278"/>
                    <a:pt x="2530665" y="219693"/>
                  </a:cubicBezTo>
                  <a:cubicBezTo>
                    <a:pt x="2526707" y="225631"/>
                    <a:pt x="2521981" y="231123"/>
                    <a:pt x="2518790" y="237506"/>
                  </a:cubicBezTo>
                  <a:cubicBezTo>
                    <a:pt x="2509994" y="255099"/>
                    <a:pt x="2517550" y="261876"/>
                    <a:pt x="2495039" y="273132"/>
                  </a:cubicBezTo>
                  <a:cubicBezTo>
                    <a:pt x="2488224" y="276540"/>
                    <a:pt x="2424591" y="284958"/>
                    <a:pt x="2423787" y="285007"/>
                  </a:cubicBezTo>
                  <a:cubicBezTo>
                    <a:pt x="2372384" y="288122"/>
                    <a:pt x="2320868" y="288966"/>
                    <a:pt x="2269408" y="290945"/>
                  </a:cubicBezTo>
                  <a:lnTo>
                    <a:pt x="1622203" y="285007"/>
                  </a:lnTo>
                  <a:cubicBezTo>
                    <a:pt x="1487601" y="285007"/>
                    <a:pt x="1353044" y="290945"/>
                    <a:pt x="1218442" y="290945"/>
                  </a:cubicBezTo>
                  <a:cubicBezTo>
                    <a:pt x="1119461" y="290945"/>
                    <a:pt x="1020512" y="287335"/>
                    <a:pt x="921559" y="285007"/>
                  </a:cubicBezTo>
                  <a:lnTo>
                    <a:pt x="476234" y="273132"/>
                  </a:lnTo>
                  <a:cubicBezTo>
                    <a:pt x="450504" y="275111"/>
                    <a:pt x="424850" y="279070"/>
                    <a:pt x="399044" y="279070"/>
                  </a:cubicBezTo>
                  <a:cubicBezTo>
                    <a:pt x="351501" y="279070"/>
                    <a:pt x="304023" y="275506"/>
                    <a:pt x="256540" y="273132"/>
                  </a:cubicBezTo>
                  <a:cubicBezTo>
                    <a:pt x="205445" y="270577"/>
                    <a:pt x="130471" y="264975"/>
                    <a:pt x="78411" y="261257"/>
                  </a:cubicBezTo>
                  <a:cubicBezTo>
                    <a:pt x="66536" y="259278"/>
                    <a:pt x="54206" y="259126"/>
                    <a:pt x="42785" y="255319"/>
                  </a:cubicBezTo>
                  <a:cubicBezTo>
                    <a:pt x="31549" y="251574"/>
                    <a:pt x="21204" y="239676"/>
                    <a:pt x="13096" y="231568"/>
                  </a:cubicBezTo>
                  <a:cubicBezTo>
                    <a:pt x="-4343" y="179251"/>
                    <a:pt x="-2269" y="201339"/>
                    <a:pt x="7159" y="130628"/>
                  </a:cubicBezTo>
                  <a:cubicBezTo>
                    <a:pt x="7851" y="125436"/>
                    <a:pt x="15702" y="95728"/>
                    <a:pt x="19034" y="89064"/>
                  </a:cubicBezTo>
                  <a:cubicBezTo>
                    <a:pt x="20286" y="86561"/>
                    <a:pt x="28930" y="74220"/>
                    <a:pt x="30909" y="71251"/>
                  </a:cubicBezTo>
                  <a:close/>
                </a:path>
              </a:pathLst>
            </a:custGeom>
            <a:solidFill>
              <a:srgbClr val="5EBCC2">
                <a:alpha val="3692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 name="ZoneTexte 20">
              <a:extLst>
                <a:ext uri="{FF2B5EF4-FFF2-40B4-BE49-F238E27FC236}">
                  <a16:creationId xmlns:a16="http://schemas.microsoft.com/office/drawing/2014/main" id="{2E09520D-14D4-9750-21BB-14241B424A57}"/>
                </a:ext>
              </a:extLst>
            </p:cNvPr>
            <p:cNvSpPr txBox="1"/>
            <p:nvPr/>
          </p:nvSpPr>
          <p:spPr>
            <a:xfrm>
              <a:off x="1097753" y="1194813"/>
              <a:ext cx="3860745" cy="359137"/>
            </a:xfrm>
            <a:prstGeom prst="rect">
              <a:avLst/>
            </a:prstGeom>
            <a:noFill/>
          </p:spPr>
          <p:txBody>
            <a:bodyPr wrap="square" rtlCol="0">
              <a:spAutoFit/>
            </a:bodyPr>
            <a:lstStyle/>
            <a:p>
              <a:pPr marR="0" lvl="0" algn="l" defTabSz="914400" rtl="0" eaLnBrk="1" fontAlgn="auto" latinLnBrk="0" hangingPunct="1">
                <a:lnSpc>
                  <a:spcPts val="2220"/>
                </a:lnSpc>
                <a:spcBef>
                  <a:spcPts val="0"/>
                </a:spcBef>
                <a:spcAft>
                  <a:spcPts val="1800"/>
                </a:spcAft>
                <a:buClrTx/>
                <a:buSzTx/>
                <a:tabLst/>
                <a:defRPr/>
              </a:pPr>
              <a:r>
                <a:rPr lang="fr-CA" b="1" dirty="0">
                  <a:solidFill>
                    <a:prstClr val="black"/>
                  </a:solidFill>
                  <a:latin typeface="Raleway" panose="020B0503030101060003" pitchFamily="34" charset="77"/>
                </a:rPr>
                <a:t>Le développement neurologique</a:t>
              </a:r>
            </a:p>
          </p:txBody>
        </p:sp>
      </p:grpSp>
      <p:grpSp>
        <p:nvGrpSpPr>
          <p:cNvPr id="17" name="Groupe 16">
            <a:extLst>
              <a:ext uri="{FF2B5EF4-FFF2-40B4-BE49-F238E27FC236}">
                <a16:creationId xmlns:a16="http://schemas.microsoft.com/office/drawing/2014/main" id="{768AF389-2E36-0A8E-069C-22767A3F6509}"/>
              </a:ext>
            </a:extLst>
          </p:cNvPr>
          <p:cNvGrpSpPr>
            <a:grpSpLocks noChangeAspect="1"/>
          </p:cNvGrpSpPr>
          <p:nvPr/>
        </p:nvGrpSpPr>
        <p:grpSpPr>
          <a:xfrm rot="10800000" flipH="1" flipV="1">
            <a:off x="1017807" y="2132161"/>
            <a:ext cx="3664814" cy="3163313"/>
            <a:chOff x="6592161" y="1535496"/>
            <a:chExt cx="3664814" cy="3163313"/>
          </a:xfrm>
        </p:grpSpPr>
        <p:pic>
          <p:nvPicPr>
            <p:cNvPr id="2" name="Image 1">
              <a:extLst>
                <a:ext uri="{FF2B5EF4-FFF2-40B4-BE49-F238E27FC236}">
                  <a16:creationId xmlns:a16="http://schemas.microsoft.com/office/drawing/2014/main" id="{D6A82593-24B4-4F7F-2767-F664DAE1321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61773" y="1720168"/>
              <a:ext cx="2709739" cy="2426090"/>
            </a:xfrm>
            <a:prstGeom prst="rect">
              <a:avLst/>
            </a:prstGeom>
          </p:spPr>
        </p:pic>
        <p:pic>
          <p:nvPicPr>
            <p:cNvPr id="5" name="Picture 22" descr="A yellow cloud with black background&#10;&#10;Description automatically generated">
              <a:extLst>
                <a:ext uri="{FF2B5EF4-FFF2-40B4-BE49-F238E27FC236}">
                  <a16:creationId xmlns:a16="http://schemas.microsoft.com/office/drawing/2014/main" id="{9B97A26F-85C8-BFBC-D7E3-AE3610D8D915}"/>
                </a:ext>
              </a:extLst>
            </p:cNvPr>
            <p:cNvPicPr>
              <a:picLocks noChangeAspect="1"/>
            </p:cNvPicPr>
            <p:nvPr/>
          </p:nvPicPr>
          <p:blipFill>
            <a:blip r:embed="rId4">
              <a:alphaModFix amt="2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6592161" y="1535496"/>
              <a:ext cx="3664814" cy="3163313"/>
            </a:xfrm>
            <a:prstGeom prst="rect">
              <a:avLst/>
            </a:prstGeom>
          </p:spPr>
        </p:pic>
      </p:grpSp>
    </p:spTree>
    <p:extLst>
      <p:ext uri="{BB962C8B-B14F-4D97-AF65-F5344CB8AC3E}">
        <p14:creationId xmlns:p14="http://schemas.microsoft.com/office/powerpoint/2010/main" val="23850056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16ECC1C-7637-1CAA-9439-19D3AD1387D4}"/>
              </a:ext>
            </a:extLst>
          </p:cNvPr>
          <p:cNvGrpSpPr/>
          <p:nvPr/>
        </p:nvGrpSpPr>
        <p:grpSpPr>
          <a:xfrm>
            <a:off x="1003443" y="6153834"/>
            <a:ext cx="10280431" cy="342080"/>
            <a:chOff x="1003443" y="6153834"/>
            <a:chExt cx="10280431" cy="342080"/>
          </a:xfrm>
        </p:grpSpPr>
        <p:pic>
          <p:nvPicPr>
            <p:cNvPr id="6" name="Picture 5" descr="A black background with grey text&#10;&#10;Description automatically generated">
              <a:extLst>
                <a:ext uri="{FF2B5EF4-FFF2-40B4-BE49-F238E27FC236}">
                  <a16:creationId xmlns:a16="http://schemas.microsoft.com/office/drawing/2014/main" id="{A535B39E-0A27-5F6B-5D5E-D7033225ED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9" name="TextBox 16">
              <a:extLst>
                <a:ext uri="{FF2B5EF4-FFF2-40B4-BE49-F238E27FC236}">
                  <a16:creationId xmlns:a16="http://schemas.microsoft.com/office/drawing/2014/main" id="{18C7450C-CC26-9716-E365-6861BF117758}"/>
                </a:ext>
              </a:extLst>
            </p:cNvPr>
            <p:cNvSpPr txBox="1"/>
            <p:nvPr/>
          </p:nvSpPr>
          <p:spPr>
            <a:xfrm>
              <a:off x="8996068" y="6234304"/>
              <a:ext cx="2287806"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41</a:t>
              </a:fld>
              <a:endParaRPr lang="fr-CA" sz="1100">
                <a:solidFill>
                  <a:srgbClr val="434747"/>
                </a:solidFill>
                <a:latin typeface="Raleway" panose="020B0503030101060003" pitchFamily="34" charset="77"/>
              </a:endParaRPr>
            </a:p>
          </p:txBody>
        </p:sp>
      </p:grpSp>
      <p:sp>
        <p:nvSpPr>
          <p:cNvPr id="11" name="Rectangle 10">
            <a:extLst>
              <a:ext uri="{FF2B5EF4-FFF2-40B4-BE49-F238E27FC236}">
                <a16:creationId xmlns:a16="http://schemas.microsoft.com/office/drawing/2014/main" id="{7B91F9AE-19CC-6C82-06EB-E931479CF32D}"/>
              </a:ext>
            </a:extLst>
          </p:cNvPr>
          <p:cNvSpPr/>
          <p:nvPr/>
        </p:nvSpPr>
        <p:spPr>
          <a:xfrm>
            <a:off x="0" y="0"/>
            <a:ext cx="12192000" cy="6858000"/>
          </a:xfrm>
          <a:prstGeom prst="rect">
            <a:avLst/>
          </a:prstGeom>
          <a:noFill/>
          <a:ln w="381000">
            <a:solidFill>
              <a:srgbClr val="A8D6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5" name="ZoneTexte 24">
            <a:extLst>
              <a:ext uri="{FF2B5EF4-FFF2-40B4-BE49-F238E27FC236}">
                <a16:creationId xmlns:a16="http://schemas.microsoft.com/office/drawing/2014/main" id="{BF900B38-F8FE-CE37-B17C-7F8B38AB57FF}"/>
              </a:ext>
            </a:extLst>
          </p:cNvPr>
          <p:cNvSpPr txBox="1"/>
          <p:nvPr/>
        </p:nvSpPr>
        <p:spPr>
          <a:xfrm>
            <a:off x="950660" y="2441940"/>
            <a:ext cx="5438357" cy="2834494"/>
          </a:xfrm>
          <a:prstGeom prst="rect">
            <a:avLst/>
          </a:prstGeom>
          <a:noFill/>
        </p:spPr>
        <p:txBody>
          <a:bodyPr wrap="square" rtlCol="0">
            <a:spAutoFit/>
          </a:bodyPr>
          <a:lstStyle/>
          <a:p>
            <a:pPr marL="285750" indent="-285750">
              <a:lnSpc>
                <a:spcPts val="2360"/>
              </a:lnSpc>
              <a:buClr>
                <a:srgbClr val="5EBCC2"/>
              </a:buClr>
              <a:buFont typeface="Arial" panose="020B0604020202020204" pitchFamily="34" charset="0"/>
              <a:buChar char="•"/>
            </a:pPr>
            <a:r>
              <a:rPr lang="fr-CA" sz="1600">
                <a:latin typeface="Raleway" panose="020B0003030101060003" pitchFamily="34" charset="0"/>
              </a:rPr>
              <a:t>À l’instar de la maltraitance et la pauvreté durant la petite enfance, les écrans peuvent modifier la morphologie du cerveau des tout-petits, faisant en sorte que certaines structures sont sous-développées, alors que d’autres sont surdéveloppées.</a:t>
            </a:r>
          </a:p>
          <a:p>
            <a:pPr marL="285750" indent="-285750">
              <a:lnSpc>
                <a:spcPts val="2360"/>
              </a:lnSpc>
              <a:buClr>
                <a:srgbClr val="5EBCC2"/>
              </a:buClr>
              <a:buFont typeface="Arial" panose="020B0604020202020204" pitchFamily="34" charset="0"/>
              <a:buChar char="•"/>
            </a:pPr>
            <a:r>
              <a:rPr lang="fr-CA" sz="1600">
                <a:latin typeface="Raleway" panose="020B0003030101060003" pitchFamily="34" charset="0"/>
              </a:rPr>
              <a:t>On ne connaît pas encore les conséquences à long terme de ces changements ni dans quelle mesure ils sont réversibles ou pas. </a:t>
            </a:r>
          </a:p>
        </p:txBody>
      </p:sp>
      <p:sp>
        <p:nvSpPr>
          <p:cNvPr id="24" name="Rectangle 23">
            <a:extLst>
              <a:ext uri="{FF2B5EF4-FFF2-40B4-BE49-F238E27FC236}">
                <a16:creationId xmlns:a16="http://schemas.microsoft.com/office/drawing/2014/main" id="{11C04E17-9596-7575-65D4-287D787C0DB0}"/>
              </a:ext>
            </a:extLst>
          </p:cNvPr>
          <p:cNvSpPr/>
          <p:nvPr/>
        </p:nvSpPr>
        <p:spPr>
          <a:xfrm>
            <a:off x="10478666" y="1459115"/>
            <a:ext cx="742660" cy="7199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0" name="Groupe 9">
            <a:extLst>
              <a:ext uri="{FF2B5EF4-FFF2-40B4-BE49-F238E27FC236}">
                <a16:creationId xmlns:a16="http://schemas.microsoft.com/office/drawing/2014/main" id="{3F8F6567-3924-349D-7019-E90A4EF877F9}"/>
              </a:ext>
            </a:extLst>
          </p:cNvPr>
          <p:cNvGrpSpPr/>
          <p:nvPr/>
        </p:nvGrpSpPr>
        <p:grpSpPr>
          <a:xfrm>
            <a:off x="1017807" y="1194813"/>
            <a:ext cx="4072666" cy="369726"/>
            <a:chOff x="1017807" y="1194813"/>
            <a:chExt cx="4072666" cy="369726"/>
          </a:xfrm>
        </p:grpSpPr>
        <p:sp>
          <p:nvSpPr>
            <p:cNvPr id="20" name="Freeform 9">
              <a:extLst>
                <a:ext uri="{FF2B5EF4-FFF2-40B4-BE49-F238E27FC236}">
                  <a16:creationId xmlns:a16="http://schemas.microsoft.com/office/drawing/2014/main" id="{7CF79E60-C1E5-5A2D-A7F5-29691D649D9F}"/>
                </a:ext>
              </a:extLst>
            </p:cNvPr>
            <p:cNvSpPr/>
            <p:nvPr/>
          </p:nvSpPr>
          <p:spPr>
            <a:xfrm rot="10800000">
              <a:off x="1017807" y="1194813"/>
              <a:ext cx="4072666" cy="369726"/>
            </a:xfrm>
            <a:custGeom>
              <a:avLst/>
              <a:gdLst>
                <a:gd name="connsiteX0" fmla="*/ 30909 w 2554416"/>
                <a:gd name="connsiteY0" fmla="*/ 71251 h 290945"/>
                <a:gd name="connsiteX1" fmla="*/ 30909 w 2554416"/>
                <a:gd name="connsiteY1" fmla="*/ 71251 h 290945"/>
                <a:gd name="connsiteX2" fmla="*/ 90286 w 2554416"/>
                <a:gd name="connsiteY2" fmla="*/ 29688 h 290945"/>
                <a:gd name="connsiteX3" fmla="*/ 108099 w 2554416"/>
                <a:gd name="connsiteY3" fmla="*/ 23750 h 290945"/>
                <a:gd name="connsiteX4" fmla="*/ 1212504 w 2554416"/>
                <a:gd name="connsiteY4" fmla="*/ 17813 h 290945"/>
                <a:gd name="connsiteX5" fmla="*/ 2002213 w 2554416"/>
                <a:gd name="connsiteY5" fmla="*/ 11875 h 290945"/>
                <a:gd name="connsiteX6" fmla="*/ 2198156 w 2554416"/>
                <a:gd name="connsiteY6" fmla="*/ 0 h 290945"/>
                <a:gd name="connsiteX7" fmla="*/ 2352535 w 2554416"/>
                <a:gd name="connsiteY7" fmla="*/ 5937 h 290945"/>
                <a:gd name="connsiteX8" fmla="*/ 2500977 w 2554416"/>
                <a:gd name="connsiteY8" fmla="*/ 17813 h 290945"/>
                <a:gd name="connsiteX9" fmla="*/ 2530665 w 2554416"/>
                <a:gd name="connsiteY9" fmla="*/ 23750 h 290945"/>
                <a:gd name="connsiteX10" fmla="*/ 2542540 w 2554416"/>
                <a:gd name="connsiteY10" fmla="*/ 35626 h 290945"/>
                <a:gd name="connsiteX11" fmla="*/ 2554416 w 2554416"/>
                <a:gd name="connsiteY11" fmla="*/ 77189 h 290945"/>
                <a:gd name="connsiteX12" fmla="*/ 2542540 w 2554416"/>
                <a:gd name="connsiteY12" fmla="*/ 184067 h 290945"/>
                <a:gd name="connsiteX13" fmla="*/ 2530665 w 2554416"/>
                <a:gd name="connsiteY13" fmla="*/ 219693 h 290945"/>
                <a:gd name="connsiteX14" fmla="*/ 2518790 w 2554416"/>
                <a:gd name="connsiteY14" fmla="*/ 237506 h 290945"/>
                <a:gd name="connsiteX15" fmla="*/ 2495039 w 2554416"/>
                <a:gd name="connsiteY15" fmla="*/ 273132 h 290945"/>
                <a:gd name="connsiteX16" fmla="*/ 2423787 w 2554416"/>
                <a:gd name="connsiteY16" fmla="*/ 285007 h 290945"/>
                <a:gd name="connsiteX17" fmla="*/ 2269408 w 2554416"/>
                <a:gd name="connsiteY17" fmla="*/ 290945 h 290945"/>
                <a:gd name="connsiteX18" fmla="*/ 1622203 w 2554416"/>
                <a:gd name="connsiteY18" fmla="*/ 285007 h 290945"/>
                <a:gd name="connsiteX19" fmla="*/ 1218442 w 2554416"/>
                <a:gd name="connsiteY19" fmla="*/ 290945 h 290945"/>
                <a:gd name="connsiteX20" fmla="*/ 921559 w 2554416"/>
                <a:gd name="connsiteY20" fmla="*/ 285007 h 290945"/>
                <a:gd name="connsiteX21" fmla="*/ 476234 w 2554416"/>
                <a:gd name="connsiteY21" fmla="*/ 273132 h 290945"/>
                <a:gd name="connsiteX22" fmla="*/ 399044 w 2554416"/>
                <a:gd name="connsiteY22" fmla="*/ 279070 h 290945"/>
                <a:gd name="connsiteX23" fmla="*/ 256540 w 2554416"/>
                <a:gd name="connsiteY23" fmla="*/ 273132 h 290945"/>
                <a:gd name="connsiteX24" fmla="*/ 78411 w 2554416"/>
                <a:gd name="connsiteY24" fmla="*/ 261257 h 290945"/>
                <a:gd name="connsiteX25" fmla="*/ 42785 w 2554416"/>
                <a:gd name="connsiteY25" fmla="*/ 255319 h 290945"/>
                <a:gd name="connsiteX26" fmla="*/ 13096 w 2554416"/>
                <a:gd name="connsiteY26" fmla="*/ 231568 h 290945"/>
                <a:gd name="connsiteX27" fmla="*/ 7159 w 2554416"/>
                <a:gd name="connsiteY27" fmla="*/ 130628 h 290945"/>
                <a:gd name="connsiteX28" fmla="*/ 19034 w 2554416"/>
                <a:gd name="connsiteY28" fmla="*/ 89064 h 290945"/>
                <a:gd name="connsiteX29" fmla="*/ 30909 w 2554416"/>
                <a:gd name="connsiteY29" fmla="*/ 71251 h 29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4416" h="290945">
                  <a:moveTo>
                    <a:pt x="30909" y="71251"/>
                  </a:moveTo>
                  <a:lnTo>
                    <a:pt x="30909" y="71251"/>
                  </a:lnTo>
                  <a:cubicBezTo>
                    <a:pt x="50701" y="57397"/>
                    <a:pt x="67366" y="37328"/>
                    <a:pt x="90286" y="29688"/>
                  </a:cubicBezTo>
                  <a:cubicBezTo>
                    <a:pt x="96224" y="27709"/>
                    <a:pt x="101840" y="23816"/>
                    <a:pt x="108099" y="23750"/>
                  </a:cubicBezTo>
                  <a:lnTo>
                    <a:pt x="1212504" y="17813"/>
                  </a:lnTo>
                  <a:lnTo>
                    <a:pt x="2002213" y="11875"/>
                  </a:lnTo>
                  <a:cubicBezTo>
                    <a:pt x="2046513" y="8711"/>
                    <a:pt x="2161149" y="0"/>
                    <a:pt x="2198156" y="0"/>
                  </a:cubicBezTo>
                  <a:cubicBezTo>
                    <a:pt x="2249654" y="0"/>
                    <a:pt x="2301098" y="3428"/>
                    <a:pt x="2352535" y="5937"/>
                  </a:cubicBezTo>
                  <a:cubicBezTo>
                    <a:pt x="2385938" y="7566"/>
                    <a:pt x="2462472" y="12679"/>
                    <a:pt x="2500977" y="17813"/>
                  </a:cubicBezTo>
                  <a:cubicBezTo>
                    <a:pt x="2510980" y="19147"/>
                    <a:pt x="2520769" y="21771"/>
                    <a:pt x="2530665" y="23750"/>
                  </a:cubicBezTo>
                  <a:cubicBezTo>
                    <a:pt x="2534623" y="27709"/>
                    <a:pt x="2539660" y="30826"/>
                    <a:pt x="2542540" y="35626"/>
                  </a:cubicBezTo>
                  <a:cubicBezTo>
                    <a:pt x="2546191" y="41711"/>
                    <a:pt x="2553307" y="72752"/>
                    <a:pt x="2554416" y="77189"/>
                  </a:cubicBezTo>
                  <a:cubicBezTo>
                    <a:pt x="2550593" y="130710"/>
                    <a:pt x="2554424" y="144454"/>
                    <a:pt x="2542540" y="184067"/>
                  </a:cubicBezTo>
                  <a:cubicBezTo>
                    <a:pt x="2538943" y="196057"/>
                    <a:pt x="2537608" y="209278"/>
                    <a:pt x="2530665" y="219693"/>
                  </a:cubicBezTo>
                  <a:cubicBezTo>
                    <a:pt x="2526707" y="225631"/>
                    <a:pt x="2521981" y="231123"/>
                    <a:pt x="2518790" y="237506"/>
                  </a:cubicBezTo>
                  <a:cubicBezTo>
                    <a:pt x="2509994" y="255099"/>
                    <a:pt x="2517550" y="261876"/>
                    <a:pt x="2495039" y="273132"/>
                  </a:cubicBezTo>
                  <a:cubicBezTo>
                    <a:pt x="2488224" y="276540"/>
                    <a:pt x="2424591" y="284958"/>
                    <a:pt x="2423787" y="285007"/>
                  </a:cubicBezTo>
                  <a:cubicBezTo>
                    <a:pt x="2372384" y="288122"/>
                    <a:pt x="2320868" y="288966"/>
                    <a:pt x="2269408" y="290945"/>
                  </a:cubicBezTo>
                  <a:lnTo>
                    <a:pt x="1622203" y="285007"/>
                  </a:lnTo>
                  <a:cubicBezTo>
                    <a:pt x="1487601" y="285007"/>
                    <a:pt x="1353044" y="290945"/>
                    <a:pt x="1218442" y="290945"/>
                  </a:cubicBezTo>
                  <a:cubicBezTo>
                    <a:pt x="1119461" y="290945"/>
                    <a:pt x="1020512" y="287335"/>
                    <a:pt x="921559" y="285007"/>
                  </a:cubicBezTo>
                  <a:lnTo>
                    <a:pt x="476234" y="273132"/>
                  </a:lnTo>
                  <a:cubicBezTo>
                    <a:pt x="450504" y="275111"/>
                    <a:pt x="424850" y="279070"/>
                    <a:pt x="399044" y="279070"/>
                  </a:cubicBezTo>
                  <a:cubicBezTo>
                    <a:pt x="351501" y="279070"/>
                    <a:pt x="304023" y="275506"/>
                    <a:pt x="256540" y="273132"/>
                  </a:cubicBezTo>
                  <a:cubicBezTo>
                    <a:pt x="205445" y="270577"/>
                    <a:pt x="130471" y="264975"/>
                    <a:pt x="78411" y="261257"/>
                  </a:cubicBezTo>
                  <a:cubicBezTo>
                    <a:pt x="66536" y="259278"/>
                    <a:pt x="54206" y="259126"/>
                    <a:pt x="42785" y="255319"/>
                  </a:cubicBezTo>
                  <a:cubicBezTo>
                    <a:pt x="31549" y="251574"/>
                    <a:pt x="21204" y="239676"/>
                    <a:pt x="13096" y="231568"/>
                  </a:cubicBezTo>
                  <a:cubicBezTo>
                    <a:pt x="-4343" y="179251"/>
                    <a:pt x="-2269" y="201339"/>
                    <a:pt x="7159" y="130628"/>
                  </a:cubicBezTo>
                  <a:cubicBezTo>
                    <a:pt x="7851" y="125436"/>
                    <a:pt x="15702" y="95728"/>
                    <a:pt x="19034" y="89064"/>
                  </a:cubicBezTo>
                  <a:cubicBezTo>
                    <a:pt x="20286" y="86561"/>
                    <a:pt x="28930" y="74220"/>
                    <a:pt x="30909" y="71251"/>
                  </a:cubicBezTo>
                  <a:close/>
                </a:path>
              </a:pathLst>
            </a:custGeom>
            <a:solidFill>
              <a:srgbClr val="5EBCC2">
                <a:alpha val="3692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 name="ZoneTexte 20">
              <a:extLst>
                <a:ext uri="{FF2B5EF4-FFF2-40B4-BE49-F238E27FC236}">
                  <a16:creationId xmlns:a16="http://schemas.microsoft.com/office/drawing/2014/main" id="{2E09520D-14D4-9750-21BB-14241B424A57}"/>
                </a:ext>
              </a:extLst>
            </p:cNvPr>
            <p:cNvSpPr txBox="1"/>
            <p:nvPr/>
          </p:nvSpPr>
          <p:spPr>
            <a:xfrm>
              <a:off x="1097753" y="1194813"/>
              <a:ext cx="3860745" cy="359137"/>
            </a:xfrm>
            <a:prstGeom prst="rect">
              <a:avLst/>
            </a:prstGeom>
            <a:noFill/>
          </p:spPr>
          <p:txBody>
            <a:bodyPr wrap="square" rtlCol="0">
              <a:spAutoFit/>
            </a:bodyPr>
            <a:lstStyle/>
            <a:p>
              <a:pPr marR="0" lvl="0" algn="l" defTabSz="914400" rtl="0" eaLnBrk="1" fontAlgn="auto" latinLnBrk="0" hangingPunct="1">
                <a:lnSpc>
                  <a:spcPts val="2220"/>
                </a:lnSpc>
                <a:spcBef>
                  <a:spcPts val="0"/>
                </a:spcBef>
                <a:spcAft>
                  <a:spcPts val="1800"/>
                </a:spcAft>
                <a:buClrTx/>
                <a:buSzTx/>
                <a:tabLst/>
                <a:defRPr/>
              </a:pPr>
              <a:r>
                <a:rPr lang="fr-CA" b="1" dirty="0">
                  <a:solidFill>
                    <a:prstClr val="black"/>
                  </a:solidFill>
                  <a:latin typeface="Raleway" panose="020B0503030101060003" pitchFamily="34" charset="77"/>
                </a:rPr>
                <a:t>Le développement neurologique</a:t>
              </a:r>
            </a:p>
          </p:txBody>
        </p:sp>
      </p:grpSp>
      <p:grpSp>
        <p:nvGrpSpPr>
          <p:cNvPr id="4" name="Groupe 3">
            <a:extLst>
              <a:ext uri="{FF2B5EF4-FFF2-40B4-BE49-F238E27FC236}">
                <a16:creationId xmlns:a16="http://schemas.microsoft.com/office/drawing/2014/main" id="{D01ED2F1-81D9-F1C4-0D44-AD44E1AF4785}"/>
              </a:ext>
            </a:extLst>
          </p:cNvPr>
          <p:cNvGrpSpPr/>
          <p:nvPr/>
        </p:nvGrpSpPr>
        <p:grpSpPr>
          <a:xfrm>
            <a:off x="6545345" y="1748408"/>
            <a:ext cx="5383397" cy="3370349"/>
            <a:chOff x="6545345" y="1748408"/>
            <a:chExt cx="5383397" cy="3370349"/>
          </a:xfrm>
        </p:grpSpPr>
        <p:sp>
          <p:nvSpPr>
            <p:cNvPr id="7" name="Freeform 12">
              <a:extLst>
                <a:ext uri="{FF2B5EF4-FFF2-40B4-BE49-F238E27FC236}">
                  <a16:creationId xmlns:a16="http://schemas.microsoft.com/office/drawing/2014/main" id="{111DFDE7-7CD8-37F9-E236-428F22E13B00}"/>
                </a:ext>
              </a:extLst>
            </p:cNvPr>
            <p:cNvSpPr/>
            <p:nvPr/>
          </p:nvSpPr>
          <p:spPr>
            <a:xfrm>
              <a:off x="6545345" y="2412711"/>
              <a:ext cx="4512295" cy="2706046"/>
            </a:xfrm>
            <a:custGeom>
              <a:avLst/>
              <a:gdLst>
                <a:gd name="connsiteX0" fmla="*/ 16933 w 5040488"/>
                <a:gd name="connsiteY0" fmla="*/ 11289 h 2523067"/>
                <a:gd name="connsiteX1" fmla="*/ 16933 w 5040488"/>
                <a:gd name="connsiteY1" fmla="*/ 11289 h 2523067"/>
                <a:gd name="connsiteX2" fmla="*/ 67733 w 5040488"/>
                <a:gd name="connsiteY2" fmla="*/ 5645 h 2523067"/>
                <a:gd name="connsiteX3" fmla="*/ 84666 w 5040488"/>
                <a:gd name="connsiteY3" fmla="*/ 0 h 2523067"/>
                <a:gd name="connsiteX4" fmla="*/ 197555 w 5040488"/>
                <a:gd name="connsiteY4" fmla="*/ 5645 h 2523067"/>
                <a:gd name="connsiteX5" fmla="*/ 705555 w 5040488"/>
                <a:gd name="connsiteY5" fmla="*/ 28222 h 2523067"/>
                <a:gd name="connsiteX6" fmla="*/ 1930400 w 5040488"/>
                <a:gd name="connsiteY6" fmla="*/ 16934 h 2523067"/>
                <a:gd name="connsiteX7" fmla="*/ 3883377 w 5040488"/>
                <a:gd name="connsiteY7" fmla="*/ 0 h 2523067"/>
                <a:gd name="connsiteX8" fmla="*/ 4622800 w 5040488"/>
                <a:gd name="connsiteY8" fmla="*/ 0 h 2523067"/>
                <a:gd name="connsiteX9" fmla="*/ 4848577 w 5040488"/>
                <a:gd name="connsiteY9" fmla="*/ 11289 h 2523067"/>
                <a:gd name="connsiteX10" fmla="*/ 4882444 w 5040488"/>
                <a:gd name="connsiteY10" fmla="*/ 16934 h 2523067"/>
                <a:gd name="connsiteX11" fmla="*/ 4921955 w 5040488"/>
                <a:gd name="connsiteY11" fmla="*/ 22578 h 2523067"/>
                <a:gd name="connsiteX12" fmla="*/ 5000977 w 5040488"/>
                <a:gd name="connsiteY12" fmla="*/ 33867 h 2523067"/>
                <a:gd name="connsiteX13" fmla="*/ 5029200 w 5040488"/>
                <a:gd name="connsiteY13" fmla="*/ 620889 h 2523067"/>
                <a:gd name="connsiteX14" fmla="*/ 5040488 w 5040488"/>
                <a:gd name="connsiteY14" fmla="*/ 1574800 h 2523067"/>
                <a:gd name="connsiteX15" fmla="*/ 5029200 w 5040488"/>
                <a:gd name="connsiteY15" fmla="*/ 1964267 h 2523067"/>
                <a:gd name="connsiteX16" fmla="*/ 4995333 w 5040488"/>
                <a:gd name="connsiteY16" fmla="*/ 2455334 h 2523067"/>
                <a:gd name="connsiteX17" fmla="*/ 3285066 w 5040488"/>
                <a:gd name="connsiteY17" fmla="*/ 2506134 h 2523067"/>
                <a:gd name="connsiteX18" fmla="*/ 1969911 w 5040488"/>
                <a:gd name="connsiteY18" fmla="*/ 2523067 h 2523067"/>
                <a:gd name="connsiteX19" fmla="*/ 581377 w 5040488"/>
                <a:gd name="connsiteY19" fmla="*/ 2511778 h 2523067"/>
                <a:gd name="connsiteX20" fmla="*/ 22577 w 5040488"/>
                <a:gd name="connsiteY20" fmla="*/ 2517422 h 2523067"/>
                <a:gd name="connsiteX21" fmla="*/ 0 w 5040488"/>
                <a:gd name="connsiteY21" fmla="*/ 1168400 h 2523067"/>
                <a:gd name="connsiteX22" fmla="*/ 11288 w 5040488"/>
                <a:gd name="connsiteY22" fmla="*/ 276578 h 2523067"/>
                <a:gd name="connsiteX23" fmla="*/ 16933 w 5040488"/>
                <a:gd name="connsiteY23" fmla="*/ 11289 h 252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40488" h="2523067">
                  <a:moveTo>
                    <a:pt x="16933" y="11289"/>
                  </a:moveTo>
                  <a:lnTo>
                    <a:pt x="16933" y="11289"/>
                  </a:lnTo>
                  <a:cubicBezTo>
                    <a:pt x="33866" y="9408"/>
                    <a:pt x="50927" y="8446"/>
                    <a:pt x="67733" y="5645"/>
                  </a:cubicBezTo>
                  <a:cubicBezTo>
                    <a:pt x="73602" y="4667"/>
                    <a:pt x="78716" y="0"/>
                    <a:pt x="84666" y="0"/>
                  </a:cubicBezTo>
                  <a:cubicBezTo>
                    <a:pt x="122343" y="0"/>
                    <a:pt x="197555" y="5645"/>
                    <a:pt x="197555" y="5645"/>
                  </a:cubicBezTo>
                  <a:lnTo>
                    <a:pt x="705555" y="28222"/>
                  </a:lnTo>
                  <a:lnTo>
                    <a:pt x="1930400" y="16934"/>
                  </a:lnTo>
                  <a:lnTo>
                    <a:pt x="3883377" y="0"/>
                  </a:lnTo>
                  <a:lnTo>
                    <a:pt x="4622800" y="0"/>
                  </a:lnTo>
                  <a:cubicBezTo>
                    <a:pt x="4732838" y="3550"/>
                    <a:pt x="4763709" y="-27"/>
                    <a:pt x="4848577" y="11289"/>
                  </a:cubicBezTo>
                  <a:cubicBezTo>
                    <a:pt x="4859921" y="12802"/>
                    <a:pt x="4871132" y="15194"/>
                    <a:pt x="4882444" y="16934"/>
                  </a:cubicBezTo>
                  <a:cubicBezTo>
                    <a:pt x="4895593" y="18957"/>
                    <a:pt x="4908814" y="20503"/>
                    <a:pt x="4921955" y="22578"/>
                  </a:cubicBezTo>
                  <a:cubicBezTo>
                    <a:pt x="4997371" y="34486"/>
                    <a:pt x="4966146" y="33867"/>
                    <a:pt x="5000977" y="33867"/>
                  </a:cubicBezTo>
                  <a:lnTo>
                    <a:pt x="5029200" y="620889"/>
                  </a:lnTo>
                  <a:lnTo>
                    <a:pt x="5040488" y="1574800"/>
                  </a:lnTo>
                  <a:lnTo>
                    <a:pt x="5029200" y="1964267"/>
                  </a:lnTo>
                  <a:lnTo>
                    <a:pt x="4995333" y="2455334"/>
                  </a:lnTo>
                  <a:lnTo>
                    <a:pt x="3285066" y="2506134"/>
                  </a:lnTo>
                  <a:lnTo>
                    <a:pt x="1969911" y="2523067"/>
                  </a:lnTo>
                  <a:lnTo>
                    <a:pt x="581377" y="2511778"/>
                  </a:lnTo>
                  <a:lnTo>
                    <a:pt x="22577" y="2517422"/>
                  </a:lnTo>
                  <a:lnTo>
                    <a:pt x="0" y="1168400"/>
                  </a:lnTo>
                  <a:lnTo>
                    <a:pt x="11288" y="276578"/>
                  </a:lnTo>
                  <a:lnTo>
                    <a:pt x="16933" y="11289"/>
                  </a:lnTo>
                  <a:close/>
                </a:path>
              </a:pathLst>
            </a:custGeom>
            <a:solidFill>
              <a:srgbClr val="5EBCC2"/>
            </a:solidFill>
            <a:ln>
              <a:solidFill>
                <a:srgbClr val="A8D6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ZoneTexte 4">
              <a:extLst>
                <a:ext uri="{FF2B5EF4-FFF2-40B4-BE49-F238E27FC236}">
                  <a16:creationId xmlns:a16="http://schemas.microsoft.com/office/drawing/2014/main" id="{C454771F-1719-36FC-CBE2-D7DAF8821B30}"/>
                </a:ext>
              </a:extLst>
            </p:cNvPr>
            <p:cNvSpPr txBox="1"/>
            <p:nvPr/>
          </p:nvSpPr>
          <p:spPr>
            <a:xfrm>
              <a:off x="6858000" y="2810151"/>
              <a:ext cx="4095750" cy="1911164"/>
            </a:xfrm>
            <a:prstGeom prst="rect">
              <a:avLst/>
            </a:prstGeom>
            <a:noFill/>
          </p:spPr>
          <p:txBody>
            <a:bodyPr wrap="square" rtlCol="0">
              <a:spAutoFit/>
            </a:bodyPr>
            <a:lstStyle/>
            <a:p>
              <a:pPr>
                <a:lnSpc>
                  <a:spcPts val="2360"/>
                </a:lnSpc>
                <a:buClr>
                  <a:srgbClr val="5EBCC2"/>
                </a:buClr>
              </a:pPr>
              <a:r>
                <a:rPr lang="fr-CA" sz="1600" dirty="0">
                  <a:solidFill>
                    <a:schemeClr val="bg1"/>
                  </a:solidFill>
                  <a:latin typeface="Raleway" panose="020B0003030101060003" pitchFamily="34" charset="0"/>
                </a:rPr>
                <a:t>Certaines zones du cerveau seraient </a:t>
              </a:r>
            </a:p>
            <a:p>
              <a:pPr>
                <a:lnSpc>
                  <a:spcPts val="2360"/>
                </a:lnSpc>
                <a:buClr>
                  <a:srgbClr val="5EBCC2"/>
                </a:buClr>
              </a:pPr>
              <a:r>
                <a:rPr lang="fr-CA" sz="1600" dirty="0">
                  <a:solidFill>
                    <a:schemeClr val="bg1"/>
                  </a:solidFill>
                  <a:latin typeface="Raleway" panose="020B0003030101060003" pitchFamily="34" charset="0"/>
                </a:rPr>
                <a:t>particulièrement sensibles à l’exposition </a:t>
              </a:r>
            </a:p>
            <a:p>
              <a:pPr>
                <a:lnSpc>
                  <a:spcPts val="2360"/>
                </a:lnSpc>
                <a:buClr>
                  <a:srgbClr val="5EBCC2"/>
                </a:buClr>
              </a:pPr>
              <a:r>
                <a:rPr lang="fr-CA" sz="1600" dirty="0">
                  <a:solidFill>
                    <a:schemeClr val="bg1"/>
                  </a:solidFill>
                  <a:latin typeface="Raleway" panose="020B0003030101060003" pitchFamily="34" charset="0"/>
                </a:rPr>
                <a:t>aux écrans, comme les zones impliquées </a:t>
              </a:r>
            </a:p>
            <a:p>
              <a:pPr>
                <a:lnSpc>
                  <a:spcPts val="2360"/>
                </a:lnSpc>
                <a:buClr>
                  <a:srgbClr val="5EBCC2"/>
                </a:buClr>
              </a:pPr>
              <a:r>
                <a:rPr lang="fr-CA" sz="1600" dirty="0">
                  <a:solidFill>
                    <a:schemeClr val="bg1"/>
                  </a:solidFill>
                  <a:latin typeface="Raleway" panose="020B0003030101060003" pitchFamily="34" charset="0"/>
                </a:rPr>
                <a:t>dans le langage et les compétences </a:t>
              </a:r>
            </a:p>
            <a:p>
              <a:pPr>
                <a:lnSpc>
                  <a:spcPts val="2360"/>
                </a:lnSpc>
                <a:buClr>
                  <a:srgbClr val="5EBCC2"/>
                </a:buClr>
              </a:pPr>
              <a:r>
                <a:rPr lang="fr-CA" sz="1600" dirty="0">
                  <a:solidFill>
                    <a:schemeClr val="bg1"/>
                  </a:solidFill>
                  <a:latin typeface="Raleway" panose="020B0003030101060003" pitchFamily="34" charset="0"/>
                </a:rPr>
                <a:t>émergentes en matière de lecture </a:t>
              </a:r>
            </a:p>
            <a:p>
              <a:pPr>
                <a:lnSpc>
                  <a:spcPts val="2360"/>
                </a:lnSpc>
                <a:buClr>
                  <a:srgbClr val="5EBCC2"/>
                </a:buClr>
              </a:pPr>
              <a:r>
                <a:rPr lang="fr-CA" sz="1600" dirty="0">
                  <a:solidFill>
                    <a:schemeClr val="bg1"/>
                  </a:solidFill>
                  <a:latin typeface="Raleway" panose="020B0003030101060003" pitchFamily="34" charset="0"/>
                </a:rPr>
                <a:t>et d'écriture.</a:t>
              </a:r>
            </a:p>
          </p:txBody>
        </p:sp>
        <p:pic>
          <p:nvPicPr>
            <p:cNvPr id="2" name="Picture 8" descr="A blue starburst on a black background&#10;&#10;Description automatically generated">
              <a:extLst>
                <a:ext uri="{FF2B5EF4-FFF2-40B4-BE49-F238E27FC236}">
                  <a16:creationId xmlns:a16="http://schemas.microsoft.com/office/drawing/2014/main" id="{B8B88C06-72C6-7690-B497-F63B7F440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2396" y="1771155"/>
              <a:ext cx="1606346" cy="1523479"/>
            </a:xfrm>
            <a:prstGeom prst="rect">
              <a:avLst/>
            </a:prstGeom>
          </p:spPr>
        </p:pic>
        <p:pic>
          <p:nvPicPr>
            <p:cNvPr id="8" name="Picture 108">
              <a:extLst>
                <a:ext uri="{FF2B5EF4-FFF2-40B4-BE49-F238E27FC236}">
                  <a16:creationId xmlns:a16="http://schemas.microsoft.com/office/drawing/2014/main" id="{DBD4766B-43AB-7426-F225-6732C8F8C2F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096844" y="1748408"/>
              <a:ext cx="753152" cy="719972"/>
            </a:xfrm>
            <a:prstGeom prst="rect">
              <a:avLst/>
            </a:prstGeom>
          </p:spPr>
        </p:pic>
      </p:grpSp>
    </p:spTree>
    <p:extLst>
      <p:ext uri="{BB962C8B-B14F-4D97-AF65-F5344CB8AC3E}">
        <p14:creationId xmlns:p14="http://schemas.microsoft.com/office/powerpoint/2010/main" val="12629043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FE3536AC-F59A-9940-7C0E-38E189FE080A}"/>
              </a:ext>
            </a:extLst>
          </p:cNvPr>
          <p:cNvSpPr/>
          <p:nvPr/>
        </p:nvSpPr>
        <p:spPr>
          <a:xfrm>
            <a:off x="0" y="0"/>
            <a:ext cx="12192000" cy="6858000"/>
          </a:xfrm>
          <a:prstGeom prst="rect">
            <a:avLst/>
          </a:prstGeom>
          <a:solidFill>
            <a:srgbClr val="5DBDC3">
              <a:alpha val="30270"/>
            </a:srgbClr>
          </a:solidFill>
          <a:ln w="381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a:t> </a:t>
            </a:r>
          </a:p>
        </p:txBody>
      </p:sp>
      <p:grpSp>
        <p:nvGrpSpPr>
          <p:cNvPr id="2" name="Group 1">
            <a:extLst>
              <a:ext uri="{FF2B5EF4-FFF2-40B4-BE49-F238E27FC236}">
                <a16:creationId xmlns:a16="http://schemas.microsoft.com/office/drawing/2014/main" id="{EF24FFE1-73FD-2625-6C8C-6F269600B322}"/>
              </a:ext>
            </a:extLst>
          </p:cNvPr>
          <p:cNvGrpSpPr/>
          <p:nvPr/>
        </p:nvGrpSpPr>
        <p:grpSpPr>
          <a:xfrm>
            <a:off x="1003443" y="6153834"/>
            <a:ext cx="10280431" cy="342080"/>
            <a:chOff x="1003443" y="6153834"/>
            <a:chExt cx="10280431" cy="342080"/>
          </a:xfrm>
        </p:grpSpPr>
        <p:pic>
          <p:nvPicPr>
            <p:cNvPr id="3" name="Picture 2" descr="A black background with grey text&#10;&#10;Description automatically generated">
              <a:extLst>
                <a:ext uri="{FF2B5EF4-FFF2-40B4-BE49-F238E27FC236}">
                  <a16:creationId xmlns:a16="http://schemas.microsoft.com/office/drawing/2014/main" id="{A5C92667-5D2D-DF3C-3B5D-ED74EC8E0A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4" name="TextBox 16">
              <a:extLst>
                <a:ext uri="{FF2B5EF4-FFF2-40B4-BE49-F238E27FC236}">
                  <a16:creationId xmlns:a16="http://schemas.microsoft.com/office/drawing/2014/main" id="{53A0F5B4-E5F5-5FF1-6A03-0A5986E5B6C4}"/>
                </a:ext>
              </a:extLst>
            </p:cNvPr>
            <p:cNvSpPr txBox="1"/>
            <p:nvPr/>
          </p:nvSpPr>
          <p:spPr>
            <a:xfrm>
              <a:off x="9007289" y="6234304"/>
              <a:ext cx="2276585"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42</a:t>
              </a:fld>
              <a:endParaRPr lang="fr-CA" sz="1100">
                <a:solidFill>
                  <a:srgbClr val="434747"/>
                </a:solidFill>
                <a:latin typeface="Raleway" panose="020B0503030101060003" pitchFamily="34" charset="77"/>
              </a:endParaRPr>
            </a:p>
          </p:txBody>
        </p:sp>
      </p:grpSp>
      <p:pic>
        <p:nvPicPr>
          <p:cNvPr id="9" name="Picture 8" descr="A blue starburst on a black background&#10;&#10;Description automatically generated">
            <a:extLst>
              <a:ext uri="{FF2B5EF4-FFF2-40B4-BE49-F238E27FC236}">
                <a16:creationId xmlns:a16="http://schemas.microsoft.com/office/drawing/2014/main" id="{1B3FC6F9-FF26-E8D0-698F-DC300B6E21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8584" y="722270"/>
            <a:ext cx="1015543" cy="963154"/>
          </a:xfrm>
          <a:prstGeom prst="rect">
            <a:avLst/>
          </a:prstGeom>
        </p:spPr>
      </p:pic>
      <p:cxnSp>
        <p:nvCxnSpPr>
          <p:cNvPr id="17" name="Straight Connector 16">
            <a:extLst>
              <a:ext uri="{FF2B5EF4-FFF2-40B4-BE49-F238E27FC236}">
                <a16:creationId xmlns:a16="http://schemas.microsoft.com/office/drawing/2014/main" id="{1EBF8A83-6324-7194-9169-E4F76882CBA7}"/>
              </a:ext>
            </a:extLst>
          </p:cNvPr>
          <p:cNvCxnSpPr/>
          <p:nvPr/>
        </p:nvCxnSpPr>
        <p:spPr>
          <a:xfrm>
            <a:off x="1003443" y="3532282"/>
            <a:ext cx="1023031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410F35FA-659D-8606-6A70-BB9514403746}"/>
              </a:ext>
            </a:extLst>
          </p:cNvPr>
          <p:cNvCxnSpPr>
            <a:cxnSpLocks/>
          </p:cNvCxnSpPr>
          <p:nvPr/>
        </p:nvCxnSpPr>
        <p:spPr>
          <a:xfrm>
            <a:off x="6117859" y="3899887"/>
            <a:ext cx="0" cy="174302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A306DFB8-636E-3BBF-8A92-A2A4B029E694}"/>
              </a:ext>
            </a:extLst>
          </p:cNvPr>
          <p:cNvSpPr txBox="1"/>
          <p:nvPr/>
        </p:nvSpPr>
        <p:spPr>
          <a:xfrm>
            <a:off x="1255907" y="2023814"/>
            <a:ext cx="4029517" cy="1077218"/>
          </a:xfrm>
          <a:prstGeom prst="rect">
            <a:avLst/>
          </a:prstGeom>
          <a:noFill/>
        </p:spPr>
        <p:txBody>
          <a:bodyPr wrap="square" rtlCol="0">
            <a:spAutoFit/>
          </a:bodyPr>
          <a:lstStyle/>
          <a:p>
            <a:pPr>
              <a:spcBef>
                <a:spcPts val="300"/>
              </a:spcBef>
              <a:spcAft>
                <a:spcPts val="300"/>
              </a:spcAft>
              <a:buClr>
                <a:srgbClr val="5EBCC2"/>
              </a:buClr>
            </a:pPr>
            <a:r>
              <a:rPr lang="fr-CA" sz="1600">
                <a:latin typeface="Raleway" panose="020B0503030101060003" pitchFamily="34" charset="77"/>
              </a:rPr>
              <a:t>La réussite éducative est influencée par de nombreux facteurs, dont le niveau de développement de l’enfant à la maternelle.</a:t>
            </a:r>
            <a:endParaRPr lang="fr-CA" sz="1200">
              <a:latin typeface="Raleway" panose="020B0503030101060003" pitchFamily="34" charset="77"/>
            </a:endParaRPr>
          </a:p>
        </p:txBody>
      </p:sp>
      <p:cxnSp>
        <p:nvCxnSpPr>
          <p:cNvPr id="34" name="Straight Connector 33">
            <a:extLst>
              <a:ext uri="{FF2B5EF4-FFF2-40B4-BE49-F238E27FC236}">
                <a16:creationId xmlns:a16="http://schemas.microsoft.com/office/drawing/2014/main" id="{C92553DC-17F1-E0F2-7316-464B40B0BBAA}"/>
              </a:ext>
            </a:extLst>
          </p:cNvPr>
          <p:cNvCxnSpPr>
            <a:cxnSpLocks/>
          </p:cNvCxnSpPr>
          <p:nvPr/>
        </p:nvCxnSpPr>
        <p:spPr>
          <a:xfrm>
            <a:off x="6117859" y="2070712"/>
            <a:ext cx="0" cy="83285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8" name="Image 7">
            <a:extLst>
              <a:ext uri="{FF2B5EF4-FFF2-40B4-BE49-F238E27FC236}">
                <a16:creationId xmlns:a16="http://schemas.microsoft.com/office/drawing/2014/main" id="{B86DB1BD-B103-4441-C96A-CBFB2874F4F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675650" y="414756"/>
            <a:ext cx="2176985" cy="1350534"/>
          </a:xfrm>
          <a:prstGeom prst="rect">
            <a:avLst/>
          </a:prstGeom>
        </p:spPr>
      </p:pic>
      <p:grpSp>
        <p:nvGrpSpPr>
          <p:cNvPr id="7" name="Groupe 6">
            <a:extLst>
              <a:ext uri="{FF2B5EF4-FFF2-40B4-BE49-F238E27FC236}">
                <a16:creationId xmlns:a16="http://schemas.microsoft.com/office/drawing/2014/main" id="{DABF394C-30ED-773C-06CD-4D200CA392FB}"/>
              </a:ext>
            </a:extLst>
          </p:cNvPr>
          <p:cNvGrpSpPr/>
          <p:nvPr/>
        </p:nvGrpSpPr>
        <p:grpSpPr>
          <a:xfrm>
            <a:off x="1255907" y="1061007"/>
            <a:ext cx="2976728" cy="395443"/>
            <a:chOff x="3051633" y="725656"/>
            <a:chExt cx="2976728" cy="395443"/>
          </a:xfrm>
        </p:grpSpPr>
        <p:sp>
          <p:nvSpPr>
            <p:cNvPr id="28" name="Freeform 27">
              <a:extLst>
                <a:ext uri="{FF2B5EF4-FFF2-40B4-BE49-F238E27FC236}">
                  <a16:creationId xmlns:a16="http://schemas.microsoft.com/office/drawing/2014/main" id="{AF8D2A90-BC8D-D95F-349D-1FB89C54A3DD}"/>
                </a:ext>
              </a:extLst>
            </p:cNvPr>
            <p:cNvSpPr/>
            <p:nvPr/>
          </p:nvSpPr>
          <p:spPr>
            <a:xfrm>
              <a:off x="3051633" y="725656"/>
              <a:ext cx="2976728" cy="360000"/>
            </a:xfrm>
            <a:custGeom>
              <a:avLst/>
              <a:gdLst>
                <a:gd name="connsiteX0" fmla="*/ 30909 w 2554416"/>
                <a:gd name="connsiteY0" fmla="*/ 71251 h 290945"/>
                <a:gd name="connsiteX1" fmla="*/ 30909 w 2554416"/>
                <a:gd name="connsiteY1" fmla="*/ 71251 h 290945"/>
                <a:gd name="connsiteX2" fmla="*/ 90286 w 2554416"/>
                <a:gd name="connsiteY2" fmla="*/ 29688 h 290945"/>
                <a:gd name="connsiteX3" fmla="*/ 108099 w 2554416"/>
                <a:gd name="connsiteY3" fmla="*/ 23750 h 290945"/>
                <a:gd name="connsiteX4" fmla="*/ 1212504 w 2554416"/>
                <a:gd name="connsiteY4" fmla="*/ 17813 h 290945"/>
                <a:gd name="connsiteX5" fmla="*/ 2002213 w 2554416"/>
                <a:gd name="connsiteY5" fmla="*/ 11875 h 290945"/>
                <a:gd name="connsiteX6" fmla="*/ 2198156 w 2554416"/>
                <a:gd name="connsiteY6" fmla="*/ 0 h 290945"/>
                <a:gd name="connsiteX7" fmla="*/ 2352535 w 2554416"/>
                <a:gd name="connsiteY7" fmla="*/ 5937 h 290945"/>
                <a:gd name="connsiteX8" fmla="*/ 2500977 w 2554416"/>
                <a:gd name="connsiteY8" fmla="*/ 17813 h 290945"/>
                <a:gd name="connsiteX9" fmla="*/ 2530665 w 2554416"/>
                <a:gd name="connsiteY9" fmla="*/ 23750 h 290945"/>
                <a:gd name="connsiteX10" fmla="*/ 2542540 w 2554416"/>
                <a:gd name="connsiteY10" fmla="*/ 35626 h 290945"/>
                <a:gd name="connsiteX11" fmla="*/ 2554416 w 2554416"/>
                <a:gd name="connsiteY11" fmla="*/ 77189 h 290945"/>
                <a:gd name="connsiteX12" fmla="*/ 2542540 w 2554416"/>
                <a:gd name="connsiteY12" fmla="*/ 184067 h 290945"/>
                <a:gd name="connsiteX13" fmla="*/ 2530665 w 2554416"/>
                <a:gd name="connsiteY13" fmla="*/ 219693 h 290945"/>
                <a:gd name="connsiteX14" fmla="*/ 2518790 w 2554416"/>
                <a:gd name="connsiteY14" fmla="*/ 237506 h 290945"/>
                <a:gd name="connsiteX15" fmla="*/ 2495039 w 2554416"/>
                <a:gd name="connsiteY15" fmla="*/ 273132 h 290945"/>
                <a:gd name="connsiteX16" fmla="*/ 2423787 w 2554416"/>
                <a:gd name="connsiteY16" fmla="*/ 285007 h 290945"/>
                <a:gd name="connsiteX17" fmla="*/ 2269408 w 2554416"/>
                <a:gd name="connsiteY17" fmla="*/ 290945 h 290945"/>
                <a:gd name="connsiteX18" fmla="*/ 1622203 w 2554416"/>
                <a:gd name="connsiteY18" fmla="*/ 285007 h 290945"/>
                <a:gd name="connsiteX19" fmla="*/ 1218442 w 2554416"/>
                <a:gd name="connsiteY19" fmla="*/ 290945 h 290945"/>
                <a:gd name="connsiteX20" fmla="*/ 921559 w 2554416"/>
                <a:gd name="connsiteY20" fmla="*/ 285007 h 290945"/>
                <a:gd name="connsiteX21" fmla="*/ 476234 w 2554416"/>
                <a:gd name="connsiteY21" fmla="*/ 273132 h 290945"/>
                <a:gd name="connsiteX22" fmla="*/ 399044 w 2554416"/>
                <a:gd name="connsiteY22" fmla="*/ 279070 h 290945"/>
                <a:gd name="connsiteX23" fmla="*/ 256540 w 2554416"/>
                <a:gd name="connsiteY23" fmla="*/ 273132 h 290945"/>
                <a:gd name="connsiteX24" fmla="*/ 78411 w 2554416"/>
                <a:gd name="connsiteY24" fmla="*/ 261257 h 290945"/>
                <a:gd name="connsiteX25" fmla="*/ 42785 w 2554416"/>
                <a:gd name="connsiteY25" fmla="*/ 255319 h 290945"/>
                <a:gd name="connsiteX26" fmla="*/ 13096 w 2554416"/>
                <a:gd name="connsiteY26" fmla="*/ 231568 h 290945"/>
                <a:gd name="connsiteX27" fmla="*/ 7159 w 2554416"/>
                <a:gd name="connsiteY27" fmla="*/ 130628 h 290945"/>
                <a:gd name="connsiteX28" fmla="*/ 19034 w 2554416"/>
                <a:gd name="connsiteY28" fmla="*/ 89064 h 290945"/>
                <a:gd name="connsiteX29" fmla="*/ 30909 w 2554416"/>
                <a:gd name="connsiteY29" fmla="*/ 71251 h 29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4416" h="290945">
                  <a:moveTo>
                    <a:pt x="30909" y="71251"/>
                  </a:moveTo>
                  <a:lnTo>
                    <a:pt x="30909" y="71251"/>
                  </a:lnTo>
                  <a:cubicBezTo>
                    <a:pt x="50701" y="57397"/>
                    <a:pt x="67366" y="37328"/>
                    <a:pt x="90286" y="29688"/>
                  </a:cubicBezTo>
                  <a:cubicBezTo>
                    <a:pt x="96224" y="27709"/>
                    <a:pt x="101840" y="23816"/>
                    <a:pt x="108099" y="23750"/>
                  </a:cubicBezTo>
                  <a:lnTo>
                    <a:pt x="1212504" y="17813"/>
                  </a:lnTo>
                  <a:lnTo>
                    <a:pt x="2002213" y="11875"/>
                  </a:lnTo>
                  <a:cubicBezTo>
                    <a:pt x="2046513" y="8711"/>
                    <a:pt x="2161149" y="0"/>
                    <a:pt x="2198156" y="0"/>
                  </a:cubicBezTo>
                  <a:cubicBezTo>
                    <a:pt x="2249654" y="0"/>
                    <a:pt x="2301098" y="3428"/>
                    <a:pt x="2352535" y="5937"/>
                  </a:cubicBezTo>
                  <a:cubicBezTo>
                    <a:pt x="2385938" y="7566"/>
                    <a:pt x="2462472" y="12679"/>
                    <a:pt x="2500977" y="17813"/>
                  </a:cubicBezTo>
                  <a:cubicBezTo>
                    <a:pt x="2510980" y="19147"/>
                    <a:pt x="2520769" y="21771"/>
                    <a:pt x="2530665" y="23750"/>
                  </a:cubicBezTo>
                  <a:cubicBezTo>
                    <a:pt x="2534623" y="27709"/>
                    <a:pt x="2539660" y="30826"/>
                    <a:pt x="2542540" y="35626"/>
                  </a:cubicBezTo>
                  <a:cubicBezTo>
                    <a:pt x="2546191" y="41711"/>
                    <a:pt x="2553307" y="72752"/>
                    <a:pt x="2554416" y="77189"/>
                  </a:cubicBezTo>
                  <a:cubicBezTo>
                    <a:pt x="2550593" y="130710"/>
                    <a:pt x="2554424" y="144454"/>
                    <a:pt x="2542540" y="184067"/>
                  </a:cubicBezTo>
                  <a:cubicBezTo>
                    <a:pt x="2538943" y="196057"/>
                    <a:pt x="2537608" y="209278"/>
                    <a:pt x="2530665" y="219693"/>
                  </a:cubicBezTo>
                  <a:cubicBezTo>
                    <a:pt x="2526707" y="225631"/>
                    <a:pt x="2521981" y="231123"/>
                    <a:pt x="2518790" y="237506"/>
                  </a:cubicBezTo>
                  <a:cubicBezTo>
                    <a:pt x="2509994" y="255099"/>
                    <a:pt x="2517550" y="261876"/>
                    <a:pt x="2495039" y="273132"/>
                  </a:cubicBezTo>
                  <a:cubicBezTo>
                    <a:pt x="2488224" y="276540"/>
                    <a:pt x="2424591" y="284958"/>
                    <a:pt x="2423787" y="285007"/>
                  </a:cubicBezTo>
                  <a:cubicBezTo>
                    <a:pt x="2372384" y="288122"/>
                    <a:pt x="2320868" y="288966"/>
                    <a:pt x="2269408" y="290945"/>
                  </a:cubicBezTo>
                  <a:lnTo>
                    <a:pt x="1622203" y="285007"/>
                  </a:lnTo>
                  <a:cubicBezTo>
                    <a:pt x="1487601" y="285007"/>
                    <a:pt x="1353044" y="290945"/>
                    <a:pt x="1218442" y="290945"/>
                  </a:cubicBezTo>
                  <a:cubicBezTo>
                    <a:pt x="1119461" y="290945"/>
                    <a:pt x="1020512" y="287335"/>
                    <a:pt x="921559" y="285007"/>
                  </a:cubicBezTo>
                  <a:lnTo>
                    <a:pt x="476234" y="273132"/>
                  </a:lnTo>
                  <a:cubicBezTo>
                    <a:pt x="450504" y="275111"/>
                    <a:pt x="424850" y="279070"/>
                    <a:pt x="399044" y="279070"/>
                  </a:cubicBezTo>
                  <a:cubicBezTo>
                    <a:pt x="351501" y="279070"/>
                    <a:pt x="304023" y="275506"/>
                    <a:pt x="256540" y="273132"/>
                  </a:cubicBezTo>
                  <a:cubicBezTo>
                    <a:pt x="205445" y="270577"/>
                    <a:pt x="130471" y="264975"/>
                    <a:pt x="78411" y="261257"/>
                  </a:cubicBezTo>
                  <a:cubicBezTo>
                    <a:pt x="66536" y="259278"/>
                    <a:pt x="54206" y="259126"/>
                    <a:pt x="42785" y="255319"/>
                  </a:cubicBezTo>
                  <a:cubicBezTo>
                    <a:pt x="31549" y="251574"/>
                    <a:pt x="21204" y="239676"/>
                    <a:pt x="13096" y="231568"/>
                  </a:cubicBezTo>
                  <a:cubicBezTo>
                    <a:pt x="-4343" y="179251"/>
                    <a:pt x="-2269" y="201339"/>
                    <a:pt x="7159" y="130628"/>
                  </a:cubicBezTo>
                  <a:cubicBezTo>
                    <a:pt x="7851" y="125436"/>
                    <a:pt x="15702" y="95728"/>
                    <a:pt x="19034" y="89064"/>
                  </a:cubicBezTo>
                  <a:cubicBezTo>
                    <a:pt x="20286" y="86561"/>
                    <a:pt x="28930" y="74220"/>
                    <a:pt x="30909" y="71251"/>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TextBox 12">
              <a:extLst>
                <a:ext uri="{FF2B5EF4-FFF2-40B4-BE49-F238E27FC236}">
                  <a16:creationId xmlns:a16="http://schemas.microsoft.com/office/drawing/2014/main" id="{7209F504-1453-A3B1-A558-95A74A5739BC}"/>
                </a:ext>
              </a:extLst>
            </p:cNvPr>
            <p:cNvSpPr txBox="1"/>
            <p:nvPr/>
          </p:nvSpPr>
          <p:spPr>
            <a:xfrm>
              <a:off x="3082087" y="751767"/>
              <a:ext cx="2672897" cy="369332"/>
            </a:xfrm>
            <a:prstGeom prst="rect">
              <a:avLst/>
            </a:prstGeom>
            <a:noFill/>
          </p:spPr>
          <p:txBody>
            <a:bodyPr wrap="square" rtlCol="0">
              <a:spAutoFit/>
            </a:bodyPr>
            <a:lstStyle/>
            <a:p>
              <a:pPr>
                <a:spcBef>
                  <a:spcPts val="600"/>
                </a:spcBef>
                <a:spcAft>
                  <a:spcPts val="600"/>
                </a:spcAft>
              </a:pPr>
              <a:r>
                <a:rPr lang="fr-CA" b="1">
                  <a:solidFill>
                    <a:srgbClr val="5DBDC3"/>
                  </a:solidFill>
                  <a:latin typeface="Raleway" panose="020B0503030101060003" pitchFamily="34" charset="77"/>
                </a:rPr>
                <a:t>La réussite éducative</a:t>
              </a:r>
            </a:p>
          </p:txBody>
        </p:sp>
      </p:grpSp>
      <p:sp>
        <p:nvSpPr>
          <p:cNvPr id="10" name="TextBox 14">
            <a:extLst>
              <a:ext uri="{FF2B5EF4-FFF2-40B4-BE49-F238E27FC236}">
                <a16:creationId xmlns:a16="http://schemas.microsoft.com/office/drawing/2014/main" id="{0888EB3C-207A-6DCF-4DFB-B77CCEC8D570}"/>
              </a:ext>
            </a:extLst>
          </p:cNvPr>
          <p:cNvSpPr txBox="1"/>
          <p:nvPr/>
        </p:nvSpPr>
        <p:spPr>
          <a:xfrm>
            <a:off x="6992530" y="2023814"/>
            <a:ext cx="4029517" cy="1077218"/>
          </a:xfrm>
          <a:prstGeom prst="rect">
            <a:avLst/>
          </a:prstGeom>
          <a:noFill/>
        </p:spPr>
        <p:txBody>
          <a:bodyPr wrap="square" rtlCol="0">
            <a:spAutoFit/>
          </a:bodyPr>
          <a:lstStyle/>
          <a:p>
            <a:pPr>
              <a:spcBef>
                <a:spcPts val="300"/>
              </a:spcBef>
              <a:spcAft>
                <a:spcPts val="300"/>
              </a:spcAft>
              <a:buClr>
                <a:srgbClr val="5EBCC2"/>
              </a:buClr>
            </a:pPr>
            <a:r>
              <a:rPr lang="fr-CA" sz="1600">
                <a:latin typeface="Raleway" panose="020B0503030101060003" pitchFamily="34" charset="77"/>
              </a:rPr>
              <a:t>La proportion d’enfants de maternelle 5 ans vulnérables dans au moins un domaine de développement augmente en fonction du temps d’écran.</a:t>
            </a:r>
            <a:endParaRPr lang="fr-CA" sz="1200">
              <a:latin typeface="Raleway" panose="020B0503030101060003" pitchFamily="34" charset="77"/>
            </a:endParaRPr>
          </a:p>
        </p:txBody>
      </p:sp>
      <p:grpSp>
        <p:nvGrpSpPr>
          <p:cNvPr id="5" name="Groupe 4">
            <a:extLst>
              <a:ext uri="{FF2B5EF4-FFF2-40B4-BE49-F238E27FC236}">
                <a16:creationId xmlns:a16="http://schemas.microsoft.com/office/drawing/2014/main" id="{B60BCF21-2277-1DEC-A16C-6543E59C11FB}"/>
              </a:ext>
            </a:extLst>
          </p:cNvPr>
          <p:cNvGrpSpPr/>
          <p:nvPr/>
        </p:nvGrpSpPr>
        <p:grpSpPr>
          <a:xfrm>
            <a:off x="1135419" y="4008764"/>
            <a:ext cx="4398114" cy="1525273"/>
            <a:chOff x="1135419" y="4008764"/>
            <a:chExt cx="4398114" cy="1525273"/>
          </a:xfrm>
        </p:grpSpPr>
        <p:sp>
          <p:nvSpPr>
            <p:cNvPr id="39" name="TextBox 38">
              <a:extLst>
                <a:ext uri="{FF2B5EF4-FFF2-40B4-BE49-F238E27FC236}">
                  <a16:creationId xmlns:a16="http://schemas.microsoft.com/office/drawing/2014/main" id="{178205A9-3747-123F-C9DF-D4AAACC944DE}"/>
                </a:ext>
              </a:extLst>
            </p:cNvPr>
            <p:cNvSpPr txBox="1"/>
            <p:nvPr/>
          </p:nvSpPr>
          <p:spPr>
            <a:xfrm>
              <a:off x="2200534" y="4219118"/>
              <a:ext cx="3332999" cy="1077218"/>
            </a:xfrm>
            <a:prstGeom prst="rect">
              <a:avLst/>
            </a:prstGeom>
            <a:noFill/>
          </p:spPr>
          <p:txBody>
            <a:bodyPr wrap="square" rtlCol="0">
              <a:spAutoFit/>
            </a:bodyPr>
            <a:lstStyle/>
            <a:p>
              <a:pPr>
                <a:spcBef>
                  <a:spcPts val="300"/>
                </a:spcBef>
                <a:buClr>
                  <a:srgbClr val="5EBCC2"/>
                </a:buClr>
              </a:pPr>
              <a:r>
                <a:rPr lang="fr-CA" sz="1600">
                  <a:latin typeface="Raleway" panose="020B0503030101060003" pitchFamily="34" charset="77"/>
                </a:rPr>
                <a:t>des enfants qui passent </a:t>
              </a:r>
              <a:r>
                <a:rPr lang="fr-CA" sz="1600" b="1">
                  <a:latin typeface="Raleway" panose="020B0503030101060003" pitchFamily="34" charset="77"/>
                </a:rPr>
                <a:t>2 heures ou plus</a:t>
              </a:r>
              <a:r>
                <a:rPr lang="fr-CA" sz="1600">
                  <a:latin typeface="Raleway" panose="020B0503030101060003" pitchFamily="34" charset="77"/>
                </a:rPr>
                <a:t> </a:t>
              </a:r>
              <a:r>
                <a:rPr lang="fr-CA" sz="1600" b="1">
                  <a:latin typeface="Raleway" panose="020B0503030101060003" pitchFamily="34" charset="77"/>
                </a:rPr>
                <a:t>par jour </a:t>
              </a:r>
              <a:r>
                <a:rPr lang="fr-CA" sz="1600">
                  <a:latin typeface="Raleway" panose="020B0503030101060003" pitchFamily="34" charset="77"/>
                </a:rPr>
                <a:t>devant un écran sont vulnérables dans au moins un domaine de développement.</a:t>
              </a:r>
            </a:p>
          </p:txBody>
        </p:sp>
        <p:grpSp>
          <p:nvGrpSpPr>
            <p:cNvPr id="21" name="Groupe 20">
              <a:extLst>
                <a:ext uri="{FF2B5EF4-FFF2-40B4-BE49-F238E27FC236}">
                  <a16:creationId xmlns:a16="http://schemas.microsoft.com/office/drawing/2014/main" id="{3A703B8B-6635-7BBD-AD1D-2DD59BCFA9F9}"/>
                </a:ext>
              </a:extLst>
            </p:cNvPr>
            <p:cNvGrpSpPr/>
            <p:nvPr/>
          </p:nvGrpSpPr>
          <p:grpSpPr>
            <a:xfrm>
              <a:off x="1135419" y="4008764"/>
              <a:ext cx="1258202" cy="1525273"/>
              <a:chOff x="1135419" y="4015743"/>
              <a:chExt cx="1258202" cy="1525273"/>
            </a:xfrm>
          </p:grpSpPr>
          <p:pic>
            <p:nvPicPr>
              <p:cNvPr id="19" name="Picture 75">
                <a:extLst>
                  <a:ext uri="{FF2B5EF4-FFF2-40B4-BE49-F238E27FC236}">
                    <a16:creationId xmlns:a16="http://schemas.microsoft.com/office/drawing/2014/main" id="{4321F2C2-0471-643A-21B0-B774FDD448E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35419" y="4015743"/>
                <a:ext cx="1258202" cy="1525273"/>
              </a:xfrm>
              <a:prstGeom prst="rect">
                <a:avLst/>
              </a:prstGeom>
            </p:spPr>
          </p:pic>
          <p:sp>
            <p:nvSpPr>
              <p:cNvPr id="20" name="ZoneTexte 19">
                <a:extLst>
                  <a:ext uri="{FF2B5EF4-FFF2-40B4-BE49-F238E27FC236}">
                    <a16:creationId xmlns:a16="http://schemas.microsoft.com/office/drawing/2014/main" id="{8A527ABB-8B60-3881-CDB7-72AA69FE1CAC}"/>
                  </a:ext>
                </a:extLst>
              </p:cNvPr>
              <p:cNvSpPr txBox="1"/>
              <p:nvPr/>
            </p:nvSpPr>
            <p:spPr>
              <a:xfrm>
                <a:off x="1419714" y="4527549"/>
                <a:ext cx="689612" cy="369332"/>
              </a:xfrm>
              <a:prstGeom prst="rect">
                <a:avLst/>
              </a:prstGeom>
              <a:noFill/>
            </p:spPr>
            <p:txBody>
              <a:bodyPr wrap="none" rtlCol="0">
                <a:spAutoFit/>
              </a:bodyPr>
              <a:lstStyle/>
              <a:p>
                <a:r>
                  <a:rPr lang="fr-CA" b="1" dirty="0">
                    <a:latin typeface="Raleway" pitchFamily="2" charset="0"/>
                  </a:rPr>
                  <a:t>38 %</a:t>
                </a:r>
              </a:p>
            </p:txBody>
          </p:sp>
        </p:grpSp>
      </p:grpSp>
      <p:grpSp>
        <p:nvGrpSpPr>
          <p:cNvPr id="11" name="Groupe 10">
            <a:extLst>
              <a:ext uri="{FF2B5EF4-FFF2-40B4-BE49-F238E27FC236}">
                <a16:creationId xmlns:a16="http://schemas.microsoft.com/office/drawing/2014/main" id="{710F2092-A760-020C-BCA3-31BD72545810}"/>
              </a:ext>
            </a:extLst>
          </p:cNvPr>
          <p:cNvGrpSpPr/>
          <p:nvPr/>
        </p:nvGrpSpPr>
        <p:grpSpPr>
          <a:xfrm>
            <a:off x="6642247" y="4008764"/>
            <a:ext cx="4454675" cy="1533793"/>
            <a:chOff x="6642247" y="4008764"/>
            <a:chExt cx="4454675" cy="1533793"/>
          </a:xfrm>
        </p:grpSpPr>
        <p:sp>
          <p:nvSpPr>
            <p:cNvPr id="12" name="TextBox 38">
              <a:extLst>
                <a:ext uri="{FF2B5EF4-FFF2-40B4-BE49-F238E27FC236}">
                  <a16:creationId xmlns:a16="http://schemas.microsoft.com/office/drawing/2014/main" id="{3A90BAE1-742E-3A25-9AEB-3BD1A8A64AB0}"/>
                </a:ext>
              </a:extLst>
            </p:cNvPr>
            <p:cNvSpPr txBox="1"/>
            <p:nvPr/>
          </p:nvSpPr>
          <p:spPr>
            <a:xfrm>
              <a:off x="7763923" y="4219118"/>
              <a:ext cx="3332999" cy="1323439"/>
            </a:xfrm>
            <a:prstGeom prst="rect">
              <a:avLst/>
            </a:prstGeom>
            <a:noFill/>
          </p:spPr>
          <p:txBody>
            <a:bodyPr wrap="square" rtlCol="0">
              <a:spAutoFit/>
            </a:bodyPr>
            <a:lstStyle/>
            <a:p>
              <a:pPr>
                <a:spcBef>
                  <a:spcPts val="300"/>
                </a:spcBef>
                <a:buClr>
                  <a:srgbClr val="5EBCC2"/>
                </a:buClr>
              </a:pPr>
              <a:r>
                <a:rPr lang="fr-CA" sz="1600">
                  <a:latin typeface="Raleway" panose="020B0503030101060003" pitchFamily="34" charset="77"/>
                </a:rPr>
                <a:t>des enfants qui passent </a:t>
              </a:r>
              <a:r>
                <a:rPr lang="fr-CA" sz="1600" b="1">
                  <a:latin typeface="Raleway" panose="020B0503030101060003" pitchFamily="34" charset="77"/>
                </a:rPr>
                <a:t>moins de 30 minutes par jour </a:t>
              </a:r>
              <a:r>
                <a:rPr lang="fr-CA" sz="1600">
                  <a:latin typeface="Raleway" panose="020B0503030101060003" pitchFamily="34" charset="77"/>
                </a:rPr>
                <a:t>devant un écran sont vulnérables dans au moins un domaine de développement.</a:t>
              </a:r>
            </a:p>
          </p:txBody>
        </p:sp>
        <p:grpSp>
          <p:nvGrpSpPr>
            <p:cNvPr id="22" name="Groupe 21">
              <a:extLst>
                <a:ext uri="{FF2B5EF4-FFF2-40B4-BE49-F238E27FC236}">
                  <a16:creationId xmlns:a16="http://schemas.microsoft.com/office/drawing/2014/main" id="{28963977-5F52-0607-416B-15D429E2AD3E}"/>
                </a:ext>
              </a:extLst>
            </p:cNvPr>
            <p:cNvGrpSpPr/>
            <p:nvPr/>
          </p:nvGrpSpPr>
          <p:grpSpPr>
            <a:xfrm>
              <a:off x="6642247" y="4008764"/>
              <a:ext cx="1258202" cy="1525273"/>
              <a:chOff x="1135419" y="4015743"/>
              <a:chExt cx="1258202" cy="1525273"/>
            </a:xfrm>
          </p:grpSpPr>
          <p:pic>
            <p:nvPicPr>
              <p:cNvPr id="23" name="Picture 75">
                <a:extLst>
                  <a:ext uri="{FF2B5EF4-FFF2-40B4-BE49-F238E27FC236}">
                    <a16:creationId xmlns:a16="http://schemas.microsoft.com/office/drawing/2014/main" id="{38B744A0-8B6E-316B-FC21-621676CBC2B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35419" y="4015743"/>
                <a:ext cx="1258202" cy="1525273"/>
              </a:xfrm>
              <a:prstGeom prst="rect">
                <a:avLst/>
              </a:prstGeom>
            </p:spPr>
          </p:pic>
          <p:sp>
            <p:nvSpPr>
              <p:cNvPr id="24" name="ZoneTexte 23">
                <a:extLst>
                  <a:ext uri="{FF2B5EF4-FFF2-40B4-BE49-F238E27FC236}">
                    <a16:creationId xmlns:a16="http://schemas.microsoft.com/office/drawing/2014/main" id="{1FD74456-A408-CF1F-559B-C8E5ABA75200}"/>
                  </a:ext>
                </a:extLst>
              </p:cNvPr>
              <p:cNvSpPr txBox="1"/>
              <p:nvPr/>
            </p:nvSpPr>
            <p:spPr>
              <a:xfrm>
                <a:off x="1419714" y="4527549"/>
                <a:ext cx="679994" cy="369332"/>
              </a:xfrm>
              <a:prstGeom prst="rect">
                <a:avLst/>
              </a:prstGeom>
              <a:noFill/>
            </p:spPr>
            <p:txBody>
              <a:bodyPr wrap="none" rtlCol="0">
                <a:spAutoFit/>
              </a:bodyPr>
              <a:lstStyle/>
              <a:p>
                <a:r>
                  <a:rPr lang="fr-CA" b="1" dirty="0">
                    <a:latin typeface="Raleway" pitchFamily="2" charset="0"/>
                  </a:rPr>
                  <a:t>23 %</a:t>
                </a:r>
              </a:p>
            </p:txBody>
          </p:sp>
        </p:grpSp>
      </p:grpSp>
      <p:sp>
        <p:nvSpPr>
          <p:cNvPr id="33" name="TextBox 16">
            <a:extLst>
              <a:ext uri="{FF2B5EF4-FFF2-40B4-BE49-F238E27FC236}">
                <a16:creationId xmlns:a16="http://schemas.microsoft.com/office/drawing/2014/main" id="{0B460ABB-0A0C-02C2-FE89-EB7FA767C6BD}"/>
              </a:ext>
            </a:extLst>
          </p:cNvPr>
          <p:cNvSpPr txBox="1"/>
          <p:nvPr/>
        </p:nvSpPr>
        <p:spPr>
          <a:xfrm>
            <a:off x="1030677" y="5794479"/>
            <a:ext cx="5961853" cy="215444"/>
          </a:xfrm>
          <a:prstGeom prst="rect">
            <a:avLst/>
          </a:prstGeom>
          <a:noFill/>
        </p:spPr>
        <p:txBody>
          <a:bodyPr wrap="square" rtlCol="0">
            <a:spAutoFit/>
          </a:bodyPr>
          <a:lstStyle/>
          <a:p>
            <a:pPr algn="r"/>
            <a:r>
              <a:rPr lang="fr-CA" sz="800" dirty="0">
                <a:solidFill>
                  <a:srgbClr val="434747"/>
                </a:solidFill>
                <a:latin typeface="Raleway" panose="020B0003030101060003" pitchFamily="34" charset="0"/>
              </a:rPr>
              <a:t>Source</a:t>
            </a:r>
            <a:r>
              <a:rPr lang="fr-CA" sz="800" b="1" dirty="0">
                <a:solidFill>
                  <a:srgbClr val="434747"/>
                </a:solidFill>
                <a:latin typeface="Raleway" panose="020B0003030101060003" pitchFamily="34" charset="0"/>
              </a:rPr>
              <a:t> : </a:t>
            </a:r>
            <a:r>
              <a:rPr lang="fr-CA" sz="800" dirty="0">
                <a:solidFill>
                  <a:srgbClr val="434747"/>
                </a:solidFill>
                <a:latin typeface="Raleway" panose="020B0003030101060003" pitchFamily="34" charset="0"/>
              </a:rPr>
              <a:t>Institut de la statistique du Québec</a:t>
            </a:r>
            <a:r>
              <a:rPr lang="fr-CA" sz="800" i="1" dirty="0">
                <a:solidFill>
                  <a:srgbClr val="434747"/>
                </a:solidFill>
                <a:latin typeface="Raleway" panose="020B0003030101060003" pitchFamily="34" charset="0"/>
              </a:rPr>
              <a:t>, Enquête québécoise sur le parcours préscolaire des enfants de maternelle 2022</a:t>
            </a:r>
            <a:endParaRPr lang="fr-CA" sz="1500" i="1" dirty="0">
              <a:solidFill>
                <a:srgbClr val="434747"/>
              </a:solidFill>
              <a:latin typeface="Raleway" panose="020B0503030101060003" pitchFamily="34" charset="77"/>
            </a:endParaRPr>
          </a:p>
        </p:txBody>
      </p:sp>
    </p:spTree>
    <p:extLst>
      <p:ext uri="{BB962C8B-B14F-4D97-AF65-F5344CB8AC3E}">
        <p14:creationId xmlns:p14="http://schemas.microsoft.com/office/powerpoint/2010/main" val="33567860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B1F7F3-A282-881B-24F2-33EA55067287}"/>
              </a:ext>
            </a:extLst>
          </p:cNvPr>
          <p:cNvSpPr/>
          <p:nvPr/>
        </p:nvSpPr>
        <p:spPr>
          <a:xfrm>
            <a:off x="0" y="50800"/>
            <a:ext cx="12192000" cy="6858000"/>
          </a:xfrm>
          <a:prstGeom prst="rect">
            <a:avLst/>
          </a:prstGeom>
          <a:solidFill>
            <a:srgbClr val="D7D2C8">
              <a:alpha val="84000"/>
            </a:srgbClr>
          </a:solidFill>
          <a:ln w="381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a:t> </a:t>
            </a:r>
          </a:p>
        </p:txBody>
      </p:sp>
      <p:sp>
        <p:nvSpPr>
          <p:cNvPr id="6" name="ZoneTexte 5">
            <a:extLst>
              <a:ext uri="{FF2B5EF4-FFF2-40B4-BE49-F238E27FC236}">
                <a16:creationId xmlns:a16="http://schemas.microsoft.com/office/drawing/2014/main" id="{2A356C81-7521-29AF-94A3-BA3536248418}"/>
              </a:ext>
            </a:extLst>
          </p:cNvPr>
          <p:cNvSpPr txBox="1"/>
          <p:nvPr/>
        </p:nvSpPr>
        <p:spPr>
          <a:xfrm>
            <a:off x="3422346" y="1717187"/>
            <a:ext cx="7861528" cy="3587905"/>
          </a:xfrm>
          <a:prstGeom prst="rect">
            <a:avLst/>
          </a:prstGeom>
          <a:noFill/>
        </p:spPr>
        <p:txBody>
          <a:bodyPr wrap="square">
            <a:spAutoFit/>
          </a:bodyPr>
          <a:lstStyle/>
          <a:p>
            <a:pPr>
              <a:lnSpc>
                <a:spcPts val="2520"/>
              </a:lnSpc>
            </a:pPr>
            <a:r>
              <a:rPr lang="fr-CA" sz="1600">
                <a:latin typeface="Raleway" pitchFamily="2" charset="0"/>
              </a:rPr>
              <a:t>La pandémie de COVID-19 est aussi associée à une diminution importante </a:t>
            </a:r>
            <a:br>
              <a:rPr lang="fr-CA" sz="1600">
                <a:latin typeface="Raleway" pitchFamily="2" charset="0"/>
              </a:rPr>
            </a:br>
            <a:r>
              <a:rPr lang="fr-CA" sz="1600">
                <a:latin typeface="Raleway" pitchFamily="2" charset="0"/>
              </a:rPr>
              <a:t>de la pratique d’activités physiques chez les enfants, ainsi qu’à une augmentation des activités sédentaires, notamment le temps passé devant les écrans. </a:t>
            </a:r>
            <a:br>
              <a:rPr lang="fr-CA" sz="1600">
                <a:latin typeface="Raleway" pitchFamily="2" charset="0"/>
              </a:rPr>
            </a:br>
            <a:r>
              <a:rPr lang="fr-CA" sz="1600">
                <a:latin typeface="Raleway" pitchFamily="2" charset="0"/>
              </a:rPr>
              <a:t>Ces changements ont été particulièrement prononcés pour les enfants vivant dans des milieux défavorisés. Le sommeil des tout-petits a également été touché. Enfin, une revue de littérature rapporte des répercussions sur le développement cognitif, langagier et socioaffectif des enfants. À cet égard, </a:t>
            </a:r>
            <a:br>
              <a:rPr lang="fr-CA" sz="1600">
                <a:latin typeface="Raleway" pitchFamily="2" charset="0"/>
              </a:rPr>
            </a:br>
            <a:r>
              <a:rPr lang="fr-CA" sz="1600">
                <a:latin typeface="Raleway" pitchFamily="2" charset="0"/>
              </a:rPr>
              <a:t>une étude canadienne a montré que, dans le contexte de la crise de la COVID-19, une quantité plus élevée de temps passé devant un écran chez les enfants </a:t>
            </a:r>
            <a:br>
              <a:rPr lang="fr-CA" sz="1600">
                <a:latin typeface="Raleway" pitchFamily="2" charset="0"/>
              </a:rPr>
            </a:br>
            <a:r>
              <a:rPr lang="fr-CA" sz="1600">
                <a:latin typeface="Raleway" pitchFamily="2" charset="0"/>
              </a:rPr>
              <a:t>de 3 ½ ans était associée à une tendance accrue à avoir des accès de colère </a:t>
            </a:r>
            <a:br>
              <a:rPr lang="fr-CA" sz="1600">
                <a:latin typeface="Raleway" pitchFamily="2" charset="0"/>
              </a:rPr>
            </a:br>
            <a:r>
              <a:rPr lang="fr-CA" sz="1600">
                <a:latin typeface="Raleway" pitchFamily="2" charset="0"/>
              </a:rPr>
              <a:t>et de frustration.</a:t>
            </a:r>
          </a:p>
        </p:txBody>
      </p:sp>
      <p:grpSp>
        <p:nvGrpSpPr>
          <p:cNvPr id="3" name="Group 2">
            <a:extLst>
              <a:ext uri="{FF2B5EF4-FFF2-40B4-BE49-F238E27FC236}">
                <a16:creationId xmlns:a16="http://schemas.microsoft.com/office/drawing/2014/main" id="{0936003C-34C9-E855-95FE-A737C8503A6B}"/>
              </a:ext>
            </a:extLst>
          </p:cNvPr>
          <p:cNvGrpSpPr/>
          <p:nvPr/>
        </p:nvGrpSpPr>
        <p:grpSpPr>
          <a:xfrm>
            <a:off x="1003443" y="6153834"/>
            <a:ext cx="10280431" cy="342080"/>
            <a:chOff x="1003443" y="6153834"/>
            <a:chExt cx="10280431" cy="342080"/>
          </a:xfrm>
        </p:grpSpPr>
        <p:pic>
          <p:nvPicPr>
            <p:cNvPr id="4" name="Picture 3" descr="A black background with grey text&#10;&#10;Description automatically generated">
              <a:extLst>
                <a:ext uri="{FF2B5EF4-FFF2-40B4-BE49-F238E27FC236}">
                  <a16:creationId xmlns:a16="http://schemas.microsoft.com/office/drawing/2014/main" id="{BA1E47FA-9457-5B58-A617-77C21E81AD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5" name="TextBox 16">
              <a:extLst>
                <a:ext uri="{FF2B5EF4-FFF2-40B4-BE49-F238E27FC236}">
                  <a16:creationId xmlns:a16="http://schemas.microsoft.com/office/drawing/2014/main" id="{14C45929-BA7A-384A-86E6-120449A2D407}"/>
                </a:ext>
              </a:extLst>
            </p:cNvPr>
            <p:cNvSpPr txBox="1"/>
            <p:nvPr/>
          </p:nvSpPr>
          <p:spPr>
            <a:xfrm>
              <a:off x="9010495" y="6234304"/>
              <a:ext cx="2273379"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43</a:t>
              </a:fld>
              <a:endParaRPr lang="fr-CA" sz="1100">
                <a:solidFill>
                  <a:srgbClr val="434747"/>
                </a:solidFill>
                <a:latin typeface="Raleway" panose="020B0503030101060003" pitchFamily="34" charset="77"/>
              </a:endParaRPr>
            </a:p>
          </p:txBody>
        </p:sp>
      </p:grpSp>
      <p:pic>
        <p:nvPicPr>
          <p:cNvPr id="9" name="Picture 8" descr="A grey and black symbol&#10;&#10;Description automatically generated with medium confidence">
            <a:extLst>
              <a:ext uri="{FF2B5EF4-FFF2-40B4-BE49-F238E27FC236}">
                <a16:creationId xmlns:a16="http://schemas.microsoft.com/office/drawing/2014/main" id="{5DCD7982-DB49-8424-2488-6F5FA5C97A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210211">
            <a:off x="-111489" y="2311061"/>
            <a:ext cx="2564749" cy="2671121"/>
          </a:xfrm>
          <a:prstGeom prst="rect">
            <a:avLst/>
          </a:prstGeom>
        </p:spPr>
      </p:pic>
      <p:pic>
        <p:nvPicPr>
          <p:cNvPr id="10" name="Picture 9">
            <a:extLst>
              <a:ext uri="{FF2B5EF4-FFF2-40B4-BE49-F238E27FC236}">
                <a16:creationId xmlns:a16="http://schemas.microsoft.com/office/drawing/2014/main" id="{650004EB-4642-57F6-534C-D20BDB86C8D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1938843">
            <a:off x="1726834" y="441728"/>
            <a:ext cx="1816137" cy="1891460"/>
          </a:xfrm>
          <a:prstGeom prst="rect">
            <a:avLst/>
          </a:prstGeom>
        </p:spPr>
      </p:pic>
      <p:pic>
        <p:nvPicPr>
          <p:cNvPr id="11" name="Picture 10">
            <a:extLst>
              <a:ext uri="{FF2B5EF4-FFF2-40B4-BE49-F238E27FC236}">
                <a16:creationId xmlns:a16="http://schemas.microsoft.com/office/drawing/2014/main" id="{632ED6D2-BD4F-6BC1-2A67-385F7E81902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2771387">
            <a:off x="6925012" y="5351152"/>
            <a:ext cx="1027961" cy="1070596"/>
          </a:xfrm>
          <a:prstGeom prst="rect">
            <a:avLst/>
          </a:prstGeom>
        </p:spPr>
      </p:pic>
    </p:spTree>
    <p:extLst>
      <p:ext uri="{BB962C8B-B14F-4D97-AF65-F5344CB8AC3E}">
        <p14:creationId xmlns:p14="http://schemas.microsoft.com/office/powerpoint/2010/main" val="1207728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B7A9948D-6A06-97E2-45D6-43976CB5A5F1}"/>
              </a:ext>
            </a:extLst>
          </p:cNvPr>
          <p:cNvSpPr/>
          <p:nvPr/>
        </p:nvSpPr>
        <p:spPr>
          <a:xfrm>
            <a:off x="364435" y="258241"/>
            <a:ext cx="11463130" cy="5658679"/>
          </a:xfrm>
          <a:custGeom>
            <a:avLst/>
            <a:gdLst>
              <a:gd name="connsiteX0" fmla="*/ 26504 w 11463130"/>
              <a:gd name="connsiteY0" fmla="*/ 79513 h 5658679"/>
              <a:gd name="connsiteX1" fmla="*/ 26504 w 11463130"/>
              <a:gd name="connsiteY1" fmla="*/ 79513 h 5658679"/>
              <a:gd name="connsiteX2" fmla="*/ 172278 w 11463130"/>
              <a:gd name="connsiteY2" fmla="*/ 26505 h 5658679"/>
              <a:gd name="connsiteX3" fmla="*/ 225287 w 11463130"/>
              <a:gd name="connsiteY3" fmla="*/ 13252 h 5658679"/>
              <a:gd name="connsiteX4" fmla="*/ 437322 w 11463130"/>
              <a:gd name="connsiteY4" fmla="*/ 0 h 5658679"/>
              <a:gd name="connsiteX5" fmla="*/ 848139 w 11463130"/>
              <a:gd name="connsiteY5" fmla="*/ 26505 h 5658679"/>
              <a:gd name="connsiteX6" fmla="*/ 1152939 w 11463130"/>
              <a:gd name="connsiteY6" fmla="*/ 53009 h 5658679"/>
              <a:gd name="connsiteX7" fmla="*/ 1258957 w 11463130"/>
              <a:gd name="connsiteY7" fmla="*/ 66261 h 5658679"/>
              <a:gd name="connsiteX8" fmla="*/ 1325217 w 11463130"/>
              <a:gd name="connsiteY8" fmla="*/ 79513 h 5658679"/>
              <a:gd name="connsiteX9" fmla="*/ 1404730 w 11463130"/>
              <a:gd name="connsiteY9" fmla="*/ 92766 h 5658679"/>
              <a:gd name="connsiteX10" fmla="*/ 1470991 w 11463130"/>
              <a:gd name="connsiteY10" fmla="*/ 106018 h 5658679"/>
              <a:gd name="connsiteX11" fmla="*/ 1603513 w 11463130"/>
              <a:gd name="connsiteY11" fmla="*/ 119270 h 5658679"/>
              <a:gd name="connsiteX12" fmla="*/ 1669774 w 11463130"/>
              <a:gd name="connsiteY12" fmla="*/ 132522 h 5658679"/>
              <a:gd name="connsiteX13" fmla="*/ 1789044 w 11463130"/>
              <a:gd name="connsiteY13" fmla="*/ 145774 h 5658679"/>
              <a:gd name="connsiteX14" fmla="*/ 3392557 w 11463130"/>
              <a:gd name="connsiteY14" fmla="*/ 145774 h 5658679"/>
              <a:gd name="connsiteX15" fmla="*/ 3525078 w 11463130"/>
              <a:gd name="connsiteY15" fmla="*/ 159026 h 5658679"/>
              <a:gd name="connsiteX16" fmla="*/ 3737113 w 11463130"/>
              <a:gd name="connsiteY16" fmla="*/ 172279 h 5658679"/>
              <a:gd name="connsiteX17" fmla="*/ 4784035 w 11463130"/>
              <a:gd name="connsiteY17" fmla="*/ 159026 h 5658679"/>
              <a:gd name="connsiteX18" fmla="*/ 5420139 w 11463130"/>
              <a:gd name="connsiteY18" fmla="*/ 145774 h 5658679"/>
              <a:gd name="connsiteX19" fmla="*/ 6188765 w 11463130"/>
              <a:gd name="connsiteY19" fmla="*/ 159026 h 5658679"/>
              <a:gd name="connsiteX20" fmla="*/ 7063409 w 11463130"/>
              <a:gd name="connsiteY20" fmla="*/ 145774 h 5658679"/>
              <a:gd name="connsiteX21" fmla="*/ 7527235 w 11463130"/>
              <a:gd name="connsiteY21" fmla="*/ 119270 h 5658679"/>
              <a:gd name="connsiteX22" fmla="*/ 8468139 w 11463130"/>
              <a:gd name="connsiteY22" fmla="*/ 132522 h 5658679"/>
              <a:gd name="connsiteX23" fmla="*/ 8905461 w 11463130"/>
              <a:gd name="connsiteY23" fmla="*/ 159026 h 5658679"/>
              <a:gd name="connsiteX24" fmla="*/ 9488557 w 11463130"/>
              <a:gd name="connsiteY24" fmla="*/ 198783 h 5658679"/>
              <a:gd name="connsiteX25" fmla="*/ 9660835 w 11463130"/>
              <a:gd name="connsiteY25" fmla="*/ 212035 h 5658679"/>
              <a:gd name="connsiteX26" fmla="*/ 9992139 w 11463130"/>
              <a:gd name="connsiteY26" fmla="*/ 238539 h 5658679"/>
              <a:gd name="connsiteX27" fmla="*/ 10575235 w 11463130"/>
              <a:gd name="connsiteY27" fmla="*/ 265044 h 5658679"/>
              <a:gd name="connsiteX28" fmla="*/ 10787270 w 11463130"/>
              <a:gd name="connsiteY28" fmla="*/ 278296 h 5658679"/>
              <a:gd name="connsiteX29" fmla="*/ 11317357 w 11463130"/>
              <a:gd name="connsiteY29" fmla="*/ 344557 h 5658679"/>
              <a:gd name="connsiteX30" fmla="*/ 11449878 w 11463130"/>
              <a:gd name="connsiteY30" fmla="*/ 2279374 h 5658679"/>
              <a:gd name="connsiteX31" fmla="*/ 11463130 w 11463130"/>
              <a:gd name="connsiteY31" fmla="*/ 3816626 h 5658679"/>
              <a:gd name="connsiteX32" fmla="*/ 11463130 w 11463130"/>
              <a:gd name="connsiteY32" fmla="*/ 5446644 h 5658679"/>
              <a:gd name="connsiteX33" fmla="*/ 11410122 w 11463130"/>
              <a:gd name="connsiteY33" fmla="*/ 5459896 h 5658679"/>
              <a:gd name="connsiteX34" fmla="*/ 10760765 w 11463130"/>
              <a:gd name="connsiteY34" fmla="*/ 5486400 h 5658679"/>
              <a:gd name="connsiteX35" fmla="*/ 10482470 w 11463130"/>
              <a:gd name="connsiteY35" fmla="*/ 5526157 h 5658679"/>
              <a:gd name="connsiteX36" fmla="*/ 10442713 w 11463130"/>
              <a:gd name="connsiteY36" fmla="*/ 5539409 h 5658679"/>
              <a:gd name="connsiteX37" fmla="*/ 10217426 w 11463130"/>
              <a:gd name="connsiteY37" fmla="*/ 5552661 h 5658679"/>
              <a:gd name="connsiteX38" fmla="*/ 9886122 w 11463130"/>
              <a:gd name="connsiteY38" fmla="*/ 5579166 h 5658679"/>
              <a:gd name="connsiteX39" fmla="*/ 9607826 w 11463130"/>
              <a:gd name="connsiteY39" fmla="*/ 5592418 h 5658679"/>
              <a:gd name="connsiteX40" fmla="*/ 9263270 w 11463130"/>
              <a:gd name="connsiteY40" fmla="*/ 5618922 h 5658679"/>
              <a:gd name="connsiteX41" fmla="*/ 9077739 w 11463130"/>
              <a:gd name="connsiteY41" fmla="*/ 5632174 h 5658679"/>
              <a:gd name="connsiteX42" fmla="*/ 8216348 w 11463130"/>
              <a:gd name="connsiteY42" fmla="*/ 5658679 h 5658679"/>
              <a:gd name="connsiteX43" fmla="*/ 7381461 w 11463130"/>
              <a:gd name="connsiteY43" fmla="*/ 5645426 h 5658679"/>
              <a:gd name="connsiteX44" fmla="*/ 5300870 w 11463130"/>
              <a:gd name="connsiteY44" fmla="*/ 5658679 h 5658679"/>
              <a:gd name="connsiteX45" fmla="*/ 3326296 w 11463130"/>
              <a:gd name="connsiteY45" fmla="*/ 5605670 h 5658679"/>
              <a:gd name="connsiteX46" fmla="*/ 0 w 11463130"/>
              <a:gd name="connsiteY46" fmla="*/ 5459896 h 5658679"/>
              <a:gd name="connsiteX47" fmla="*/ 26504 w 11463130"/>
              <a:gd name="connsiteY47" fmla="*/ 622852 h 5658679"/>
              <a:gd name="connsiteX48" fmla="*/ 26504 w 11463130"/>
              <a:gd name="connsiteY48" fmla="*/ 79513 h 565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463130" h="5658679">
                <a:moveTo>
                  <a:pt x="26504" y="79513"/>
                </a:moveTo>
                <a:lnTo>
                  <a:pt x="26504" y="79513"/>
                </a:lnTo>
                <a:cubicBezTo>
                  <a:pt x="36716" y="75684"/>
                  <a:pt x="137016" y="36580"/>
                  <a:pt x="172278" y="26505"/>
                </a:cubicBezTo>
                <a:cubicBezTo>
                  <a:pt x="189791" y="21501"/>
                  <a:pt x="207164" y="15064"/>
                  <a:pt x="225287" y="13252"/>
                </a:cubicBezTo>
                <a:cubicBezTo>
                  <a:pt x="295752" y="6205"/>
                  <a:pt x="366644" y="4417"/>
                  <a:pt x="437322" y="0"/>
                </a:cubicBezTo>
                <a:cubicBezTo>
                  <a:pt x="847496" y="20508"/>
                  <a:pt x="561098" y="2584"/>
                  <a:pt x="848139" y="26505"/>
                </a:cubicBezTo>
                <a:cubicBezTo>
                  <a:pt x="1016159" y="40507"/>
                  <a:pt x="1000507" y="36072"/>
                  <a:pt x="1152939" y="53009"/>
                </a:cubicBezTo>
                <a:cubicBezTo>
                  <a:pt x="1188336" y="56942"/>
                  <a:pt x="1223757" y="60846"/>
                  <a:pt x="1258957" y="66261"/>
                </a:cubicBezTo>
                <a:cubicBezTo>
                  <a:pt x="1281219" y="69686"/>
                  <a:pt x="1303056" y="75484"/>
                  <a:pt x="1325217" y="79513"/>
                </a:cubicBezTo>
                <a:cubicBezTo>
                  <a:pt x="1351654" y="84320"/>
                  <a:pt x="1378293" y="87959"/>
                  <a:pt x="1404730" y="92766"/>
                </a:cubicBezTo>
                <a:cubicBezTo>
                  <a:pt x="1426891" y="96795"/>
                  <a:pt x="1448664" y="103041"/>
                  <a:pt x="1470991" y="106018"/>
                </a:cubicBezTo>
                <a:cubicBezTo>
                  <a:pt x="1514996" y="111885"/>
                  <a:pt x="1559508" y="113403"/>
                  <a:pt x="1603513" y="119270"/>
                </a:cubicBezTo>
                <a:cubicBezTo>
                  <a:pt x="1625840" y="122247"/>
                  <a:pt x="1647476" y="129337"/>
                  <a:pt x="1669774" y="132522"/>
                </a:cubicBezTo>
                <a:cubicBezTo>
                  <a:pt x="1709373" y="138179"/>
                  <a:pt x="1749287" y="141357"/>
                  <a:pt x="1789044" y="145774"/>
                </a:cubicBezTo>
                <a:cubicBezTo>
                  <a:pt x="2573562" y="133516"/>
                  <a:pt x="2635410" y="123173"/>
                  <a:pt x="3392557" y="145774"/>
                </a:cubicBezTo>
                <a:cubicBezTo>
                  <a:pt x="3436931" y="147099"/>
                  <a:pt x="3480815" y="155621"/>
                  <a:pt x="3525078" y="159026"/>
                </a:cubicBezTo>
                <a:cubicBezTo>
                  <a:pt x="3595686" y="164458"/>
                  <a:pt x="3666435" y="167861"/>
                  <a:pt x="3737113" y="172279"/>
                </a:cubicBezTo>
                <a:lnTo>
                  <a:pt x="4784035" y="159026"/>
                </a:lnTo>
                <a:cubicBezTo>
                  <a:pt x="4996089" y="155686"/>
                  <a:pt x="5208058" y="145774"/>
                  <a:pt x="5420139" y="145774"/>
                </a:cubicBezTo>
                <a:cubicBezTo>
                  <a:pt x="5676386" y="145774"/>
                  <a:pt x="5932556" y="154609"/>
                  <a:pt x="6188765" y="159026"/>
                </a:cubicBezTo>
                <a:lnTo>
                  <a:pt x="7063409" y="145774"/>
                </a:lnTo>
                <a:cubicBezTo>
                  <a:pt x="7266104" y="141167"/>
                  <a:pt x="7344629" y="133316"/>
                  <a:pt x="7527235" y="119270"/>
                </a:cubicBezTo>
                <a:lnTo>
                  <a:pt x="8468139" y="132522"/>
                </a:lnTo>
                <a:cubicBezTo>
                  <a:pt x="8694881" y="137505"/>
                  <a:pt x="8707378" y="146246"/>
                  <a:pt x="8905461" y="159026"/>
                </a:cubicBezTo>
                <a:cubicBezTo>
                  <a:pt x="9514359" y="198311"/>
                  <a:pt x="8695246" y="137760"/>
                  <a:pt x="9488557" y="198783"/>
                </a:cubicBezTo>
                <a:lnTo>
                  <a:pt x="9660835" y="212035"/>
                </a:lnTo>
                <a:cubicBezTo>
                  <a:pt x="9812343" y="242336"/>
                  <a:pt x="9710466" y="225335"/>
                  <a:pt x="9992139" y="238539"/>
                </a:cubicBezTo>
                <a:cubicBezTo>
                  <a:pt x="10186492" y="247649"/>
                  <a:pt x="10381242" y="250122"/>
                  <a:pt x="10575235" y="265044"/>
                </a:cubicBezTo>
                <a:cubicBezTo>
                  <a:pt x="10760726" y="279312"/>
                  <a:pt x="10689917" y="278296"/>
                  <a:pt x="10787270" y="278296"/>
                </a:cubicBezTo>
                <a:lnTo>
                  <a:pt x="11317357" y="344557"/>
                </a:lnTo>
                <a:lnTo>
                  <a:pt x="11449878" y="2279374"/>
                </a:lnTo>
                <a:lnTo>
                  <a:pt x="11463130" y="3816626"/>
                </a:lnTo>
                <a:lnTo>
                  <a:pt x="11463130" y="5446644"/>
                </a:lnTo>
                <a:lnTo>
                  <a:pt x="11410122" y="5459896"/>
                </a:lnTo>
                <a:cubicBezTo>
                  <a:pt x="11137041" y="5467928"/>
                  <a:pt x="11001688" y="5466323"/>
                  <a:pt x="10760765" y="5486400"/>
                </a:cubicBezTo>
                <a:cubicBezTo>
                  <a:pt x="10705761" y="5490984"/>
                  <a:pt x="10522860" y="5512694"/>
                  <a:pt x="10482470" y="5526157"/>
                </a:cubicBezTo>
                <a:cubicBezTo>
                  <a:pt x="10469218" y="5530574"/>
                  <a:pt x="10456613" y="5538019"/>
                  <a:pt x="10442713" y="5539409"/>
                </a:cubicBezTo>
                <a:cubicBezTo>
                  <a:pt x="10367861" y="5546894"/>
                  <a:pt x="10292460" y="5547301"/>
                  <a:pt x="10217426" y="5552661"/>
                </a:cubicBezTo>
                <a:cubicBezTo>
                  <a:pt x="9911255" y="5574530"/>
                  <a:pt x="10245678" y="5558619"/>
                  <a:pt x="9886122" y="5579166"/>
                </a:cubicBezTo>
                <a:lnTo>
                  <a:pt x="9607826" y="5592418"/>
                </a:lnTo>
                <a:cubicBezTo>
                  <a:pt x="9492869" y="5599756"/>
                  <a:pt x="9378139" y="5610307"/>
                  <a:pt x="9263270" y="5618922"/>
                </a:cubicBezTo>
                <a:cubicBezTo>
                  <a:pt x="9201442" y="5623559"/>
                  <a:pt x="9139670" y="5629225"/>
                  <a:pt x="9077739" y="5632174"/>
                </a:cubicBezTo>
                <a:cubicBezTo>
                  <a:pt x="8605249" y="5654673"/>
                  <a:pt x="8892290" y="5643316"/>
                  <a:pt x="8216348" y="5658679"/>
                </a:cubicBezTo>
                <a:cubicBezTo>
                  <a:pt x="7558180" y="5643372"/>
                  <a:pt x="7836503" y="5645426"/>
                  <a:pt x="7381461" y="5645426"/>
                </a:cubicBezTo>
                <a:lnTo>
                  <a:pt x="5300870" y="5658679"/>
                </a:lnTo>
                <a:lnTo>
                  <a:pt x="3326296" y="5605670"/>
                </a:lnTo>
                <a:lnTo>
                  <a:pt x="0" y="5459896"/>
                </a:lnTo>
                <a:lnTo>
                  <a:pt x="26504" y="622852"/>
                </a:lnTo>
                <a:lnTo>
                  <a:pt x="26504" y="79513"/>
                </a:lnTo>
                <a:close/>
              </a:path>
            </a:pathLst>
          </a:custGeom>
          <a:solidFill>
            <a:srgbClr val="5DBDC3">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ZoneTexte 5">
            <a:extLst>
              <a:ext uri="{FF2B5EF4-FFF2-40B4-BE49-F238E27FC236}">
                <a16:creationId xmlns:a16="http://schemas.microsoft.com/office/drawing/2014/main" id="{3DB6E9C8-67E9-90E8-0E90-D53342598C6C}"/>
              </a:ext>
            </a:extLst>
          </p:cNvPr>
          <p:cNvSpPr txBox="1"/>
          <p:nvPr/>
        </p:nvSpPr>
        <p:spPr>
          <a:xfrm>
            <a:off x="894259" y="675115"/>
            <a:ext cx="4541802" cy="784830"/>
          </a:xfrm>
          <a:prstGeom prst="rect">
            <a:avLst/>
          </a:prstGeom>
          <a:noFill/>
        </p:spPr>
        <p:txBody>
          <a:bodyPr wrap="square" rtlCol="0">
            <a:spAutoFit/>
          </a:bodyPr>
          <a:lstStyle/>
          <a:p>
            <a:pPr>
              <a:defRPr/>
            </a:pPr>
            <a:r>
              <a:rPr kumimoji="0" lang="fr-CA" sz="4500" b="1" u="none" strike="noStrike" kern="1200" cap="none" spc="0" normalizeH="0" baseline="0" noProof="0">
                <a:ln>
                  <a:noFill/>
                </a:ln>
                <a:solidFill>
                  <a:schemeClr val="bg1"/>
                </a:solidFill>
                <a:effectLst/>
                <a:uLnTx/>
                <a:uFillTx/>
                <a:latin typeface="Raleway" panose="020B0503030101060003" pitchFamily="34" charset="77"/>
                <a:cs typeface="Times New Roman" panose="02020603050405020304" pitchFamily="18" charset="0"/>
              </a:rPr>
              <a:t>En conclusion</a:t>
            </a:r>
          </a:p>
        </p:txBody>
      </p:sp>
      <p:grpSp>
        <p:nvGrpSpPr>
          <p:cNvPr id="13" name="Group 12">
            <a:extLst>
              <a:ext uri="{FF2B5EF4-FFF2-40B4-BE49-F238E27FC236}">
                <a16:creationId xmlns:a16="http://schemas.microsoft.com/office/drawing/2014/main" id="{71EA1494-5C40-B137-FDD2-D5E9F914EA5C}"/>
              </a:ext>
            </a:extLst>
          </p:cNvPr>
          <p:cNvGrpSpPr/>
          <p:nvPr/>
        </p:nvGrpSpPr>
        <p:grpSpPr>
          <a:xfrm>
            <a:off x="1003443" y="6153834"/>
            <a:ext cx="10280431" cy="342080"/>
            <a:chOff x="1003443" y="6153834"/>
            <a:chExt cx="10280431" cy="342080"/>
          </a:xfrm>
        </p:grpSpPr>
        <p:pic>
          <p:nvPicPr>
            <p:cNvPr id="14" name="Picture 13" descr="A black background with grey text&#10;&#10;Description automatically generated">
              <a:extLst>
                <a:ext uri="{FF2B5EF4-FFF2-40B4-BE49-F238E27FC236}">
                  <a16:creationId xmlns:a16="http://schemas.microsoft.com/office/drawing/2014/main" id="{FA68C229-AA2F-7E5A-C7EF-93A258F8CF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15" name="TextBox 16">
              <a:extLst>
                <a:ext uri="{FF2B5EF4-FFF2-40B4-BE49-F238E27FC236}">
                  <a16:creationId xmlns:a16="http://schemas.microsoft.com/office/drawing/2014/main" id="{C3809E82-9F8F-CC5B-6D5E-D17E39E87FBE}"/>
                </a:ext>
              </a:extLst>
            </p:cNvPr>
            <p:cNvSpPr txBox="1"/>
            <p:nvPr/>
          </p:nvSpPr>
          <p:spPr>
            <a:xfrm>
              <a:off x="9013701" y="6234304"/>
              <a:ext cx="2270173"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44</a:t>
              </a:fld>
              <a:endParaRPr lang="fr-CA" sz="1100">
                <a:solidFill>
                  <a:srgbClr val="434747"/>
                </a:solidFill>
                <a:latin typeface="Raleway" panose="020B0503030101060003" pitchFamily="34" charset="77"/>
              </a:endParaRPr>
            </a:p>
          </p:txBody>
        </p:sp>
      </p:grpSp>
      <p:sp>
        <p:nvSpPr>
          <p:cNvPr id="8" name="ZoneTexte 7">
            <a:extLst>
              <a:ext uri="{FF2B5EF4-FFF2-40B4-BE49-F238E27FC236}">
                <a16:creationId xmlns:a16="http://schemas.microsoft.com/office/drawing/2014/main" id="{07336288-868D-E297-7229-2887A157EF19}"/>
              </a:ext>
            </a:extLst>
          </p:cNvPr>
          <p:cNvSpPr txBox="1"/>
          <p:nvPr/>
        </p:nvSpPr>
        <p:spPr>
          <a:xfrm>
            <a:off x="4564047" y="1716866"/>
            <a:ext cx="6112597" cy="3065006"/>
          </a:xfrm>
          <a:prstGeom prst="rect">
            <a:avLst/>
          </a:prstGeom>
          <a:noFill/>
        </p:spPr>
        <p:txBody>
          <a:bodyPr wrap="square">
            <a:spAutoFit/>
          </a:bodyPr>
          <a:lstStyle/>
          <a:p>
            <a:pPr>
              <a:lnSpc>
                <a:spcPts val="2560"/>
              </a:lnSpc>
            </a:pPr>
            <a:r>
              <a:rPr lang="fr-CA">
                <a:latin typeface="Raleway" pitchFamily="2" charset="0"/>
              </a:rPr>
              <a:t>Compte tenu des connaissances actuelles, l’utilisation </a:t>
            </a:r>
            <a:br>
              <a:rPr lang="fr-CA">
                <a:latin typeface="Raleway" pitchFamily="2" charset="0"/>
              </a:rPr>
            </a:br>
            <a:r>
              <a:rPr lang="fr-CA">
                <a:latin typeface="Raleway" pitchFamily="2" charset="0"/>
              </a:rPr>
              <a:t>des écrans en bas âge comporterait plus de risques </a:t>
            </a:r>
            <a:br>
              <a:rPr lang="fr-CA">
                <a:latin typeface="Raleway" pitchFamily="2" charset="0"/>
              </a:rPr>
            </a:br>
            <a:r>
              <a:rPr lang="fr-CA">
                <a:latin typeface="Raleway" pitchFamily="2" charset="0"/>
              </a:rPr>
              <a:t>que d’avantages sur le plan du développement </a:t>
            </a:r>
            <a:br>
              <a:rPr lang="fr-CA">
                <a:latin typeface="Raleway" pitchFamily="2" charset="0"/>
              </a:rPr>
            </a:br>
            <a:r>
              <a:rPr lang="fr-CA">
                <a:latin typeface="Raleway" pitchFamily="2" charset="0"/>
              </a:rPr>
              <a:t>des tout-petits, même si certaines actions permettent de réduire ces risques. La prudence quant à l’utilisation des écrans est de mise pour les parents de tout-petits, mais aussi pour toutes les personnes qui ont le pouvoir de déterminer dans quel environnement les tout-petits grandiront et apprendront.</a:t>
            </a:r>
          </a:p>
        </p:txBody>
      </p:sp>
      <p:grpSp>
        <p:nvGrpSpPr>
          <p:cNvPr id="17" name="Group 16">
            <a:extLst>
              <a:ext uri="{FF2B5EF4-FFF2-40B4-BE49-F238E27FC236}">
                <a16:creationId xmlns:a16="http://schemas.microsoft.com/office/drawing/2014/main" id="{302F3D65-4090-7D3C-CDD7-78079E38CD26}"/>
              </a:ext>
            </a:extLst>
          </p:cNvPr>
          <p:cNvGrpSpPr/>
          <p:nvPr/>
        </p:nvGrpSpPr>
        <p:grpSpPr>
          <a:xfrm>
            <a:off x="1274663" y="1716866"/>
            <a:ext cx="2840137" cy="3158371"/>
            <a:chOff x="623433" y="1203090"/>
            <a:chExt cx="3467065" cy="3855546"/>
          </a:xfrm>
        </p:grpSpPr>
        <p:grpSp>
          <p:nvGrpSpPr>
            <p:cNvPr id="16" name="Group 15">
              <a:extLst>
                <a:ext uri="{FF2B5EF4-FFF2-40B4-BE49-F238E27FC236}">
                  <a16:creationId xmlns:a16="http://schemas.microsoft.com/office/drawing/2014/main" id="{080E7D9E-FB19-650F-0BBA-650042EB0B27}"/>
                </a:ext>
              </a:extLst>
            </p:cNvPr>
            <p:cNvGrpSpPr/>
            <p:nvPr/>
          </p:nvGrpSpPr>
          <p:grpSpPr>
            <a:xfrm>
              <a:off x="1062069" y="2244775"/>
              <a:ext cx="3028429" cy="2813861"/>
              <a:chOff x="1003443" y="1896690"/>
              <a:chExt cx="3830141" cy="3558771"/>
            </a:xfrm>
          </p:grpSpPr>
          <p:pic>
            <p:nvPicPr>
              <p:cNvPr id="10" name="Picture 9" descr="A white cloud with black background&#10;&#10;Description automatically generated">
                <a:extLst>
                  <a:ext uri="{FF2B5EF4-FFF2-40B4-BE49-F238E27FC236}">
                    <a16:creationId xmlns:a16="http://schemas.microsoft.com/office/drawing/2014/main" id="{1041BB26-4C8E-E519-00FE-C56C305CC539}"/>
                  </a:ext>
                </a:extLst>
              </p:cNvPr>
              <p:cNvPicPr>
                <a:picLocks noChangeAspect="1"/>
              </p:cNvPicPr>
              <p:nvPr/>
            </p:nvPicPr>
            <p:blipFill>
              <a:blip r:embed="rId3">
                <a:alphaModFix amt="85000"/>
                <a:extLst>
                  <a:ext uri="{28A0092B-C50C-407E-A947-70E740481C1C}">
                    <a14:useLocalDpi xmlns:a14="http://schemas.microsoft.com/office/drawing/2010/main" val="0"/>
                  </a:ext>
                </a:extLst>
              </a:blip>
              <a:stretch>
                <a:fillRect/>
              </a:stretch>
            </p:blipFill>
            <p:spPr>
              <a:xfrm>
                <a:off x="1003443" y="1896690"/>
                <a:ext cx="3830141" cy="3558771"/>
              </a:xfrm>
              <a:prstGeom prst="rect">
                <a:avLst/>
              </a:prstGeom>
            </p:spPr>
          </p:pic>
          <p:pic>
            <p:nvPicPr>
              <p:cNvPr id="3" name="Picture 2">
                <a:extLst>
                  <a:ext uri="{FF2B5EF4-FFF2-40B4-BE49-F238E27FC236}">
                    <a16:creationId xmlns:a16="http://schemas.microsoft.com/office/drawing/2014/main" id="{0F7ACEE8-B883-FC84-7A8E-603B3BC8FD6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69710" y="2223141"/>
                <a:ext cx="2898457" cy="2589072"/>
              </a:xfrm>
              <a:prstGeom prst="rect">
                <a:avLst/>
              </a:prstGeom>
            </p:spPr>
          </p:pic>
        </p:grpSp>
        <p:pic>
          <p:nvPicPr>
            <p:cNvPr id="12" name="Picture 11" descr="A blue starburst on a black background&#10;&#10;Description automatically generated">
              <a:extLst>
                <a:ext uri="{FF2B5EF4-FFF2-40B4-BE49-F238E27FC236}">
                  <a16:creationId xmlns:a16="http://schemas.microsoft.com/office/drawing/2014/main" id="{9B8D6E78-D2FB-FF85-F567-5FF00327C9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433" y="1203090"/>
              <a:ext cx="2068162" cy="1961470"/>
            </a:xfrm>
            <a:prstGeom prst="rect">
              <a:avLst/>
            </a:prstGeom>
          </p:spPr>
        </p:pic>
      </p:grpSp>
    </p:spTree>
    <p:extLst>
      <p:ext uri="{BB962C8B-B14F-4D97-AF65-F5344CB8AC3E}">
        <p14:creationId xmlns:p14="http://schemas.microsoft.com/office/powerpoint/2010/main" val="38588470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39C70C-08E7-44CA-6B9D-989C046CA80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151DB50E-1F9A-4BEF-58C7-292DAE46950E}"/>
              </a:ext>
            </a:extLst>
          </p:cNvPr>
          <p:cNvSpPr/>
          <p:nvPr/>
        </p:nvSpPr>
        <p:spPr>
          <a:xfrm>
            <a:off x="0" y="0"/>
            <a:ext cx="12192000" cy="6858000"/>
          </a:xfrm>
          <a:prstGeom prst="rect">
            <a:avLst/>
          </a:prstGeom>
          <a:noFill/>
          <a:ln w="381000">
            <a:solidFill>
              <a:srgbClr val="ECA6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8" name="Group 7">
            <a:extLst>
              <a:ext uri="{FF2B5EF4-FFF2-40B4-BE49-F238E27FC236}">
                <a16:creationId xmlns:a16="http://schemas.microsoft.com/office/drawing/2014/main" id="{C2D20FB9-A5CB-8E2E-3263-BDEE11D79CBC}"/>
              </a:ext>
            </a:extLst>
          </p:cNvPr>
          <p:cNvGrpSpPr/>
          <p:nvPr/>
        </p:nvGrpSpPr>
        <p:grpSpPr>
          <a:xfrm>
            <a:off x="7962142" y="3572113"/>
            <a:ext cx="3689496" cy="3015502"/>
            <a:chOff x="7846830" y="3478436"/>
            <a:chExt cx="3689496" cy="3015502"/>
          </a:xfrm>
        </p:grpSpPr>
        <p:sp>
          <p:nvSpPr>
            <p:cNvPr id="4" name="TextBox 3">
              <a:extLst>
                <a:ext uri="{FF2B5EF4-FFF2-40B4-BE49-F238E27FC236}">
                  <a16:creationId xmlns:a16="http://schemas.microsoft.com/office/drawing/2014/main" id="{1360444B-22A3-B9EF-8F69-C7AA75122752}"/>
                </a:ext>
              </a:extLst>
            </p:cNvPr>
            <p:cNvSpPr txBox="1"/>
            <p:nvPr/>
          </p:nvSpPr>
          <p:spPr>
            <a:xfrm>
              <a:off x="7889355" y="4157401"/>
              <a:ext cx="3239596" cy="2336537"/>
            </a:xfrm>
            <a:prstGeom prst="rect">
              <a:avLst/>
            </a:prstGeom>
            <a:noFill/>
          </p:spPr>
          <p:txBody>
            <a:bodyPr wrap="square" rtlCol="0">
              <a:spAutoFit/>
            </a:bodyPr>
            <a:lstStyle/>
            <a:p>
              <a:pPr>
                <a:lnSpc>
                  <a:spcPts val="3500"/>
                </a:lnSpc>
              </a:pPr>
              <a:r>
                <a:rPr lang="fr-CA" sz="3000" b="1" u="none" strike="noStrike" baseline="0">
                  <a:solidFill>
                    <a:schemeClr val="bg1"/>
                  </a:solidFill>
                  <a:latin typeface="Raleway" panose="020B0003030101060003" pitchFamily="34" charset="0"/>
                </a:rPr>
                <a:t>Les effets </a:t>
              </a:r>
              <a:br>
                <a:rPr lang="fr-CA" sz="3000" b="1" u="none" strike="noStrike" baseline="0">
                  <a:solidFill>
                    <a:schemeClr val="bg1"/>
                  </a:solidFill>
                  <a:latin typeface="Raleway" panose="020B0003030101060003" pitchFamily="34" charset="0"/>
                </a:rPr>
              </a:br>
              <a:r>
                <a:rPr lang="fr-CA" sz="3000" b="1" u="none" strike="noStrike" baseline="0">
                  <a:solidFill>
                    <a:schemeClr val="bg1"/>
                  </a:solidFill>
                  <a:latin typeface="Raleway" panose="020B0003030101060003" pitchFamily="34" charset="0"/>
                </a:rPr>
                <a:t>de l’utilisation</a:t>
              </a:r>
              <a:br>
                <a:rPr lang="fr-CA" sz="3000" b="1" u="none" strike="noStrike" baseline="0">
                  <a:solidFill>
                    <a:schemeClr val="bg1"/>
                  </a:solidFill>
                  <a:latin typeface="Raleway" panose="020B0003030101060003" pitchFamily="34" charset="0"/>
                </a:rPr>
              </a:br>
              <a:r>
                <a:rPr lang="fr-CA" sz="3000" b="1" u="none" strike="noStrike" baseline="0">
                  <a:solidFill>
                    <a:schemeClr val="bg1"/>
                  </a:solidFill>
                  <a:latin typeface="Raleway" panose="020B0003030101060003" pitchFamily="34" charset="0"/>
                </a:rPr>
                <a:t>des écrans </a:t>
              </a:r>
              <a:br>
                <a:rPr lang="fr-CA" sz="3000" b="1" u="none" strike="noStrike" baseline="0">
                  <a:solidFill>
                    <a:schemeClr val="bg1"/>
                  </a:solidFill>
                  <a:latin typeface="Raleway" panose="020B0003030101060003" pitchFamily="34" charset="0"/>
                </a:rPr>
              </a:br>
              <a:r>
                <a:rPr lang="fr-CA" sz="3000" b="1" u="none" strike="noStrike" baseline="0">
                  <a:solidFill>
                    <a:schemeClr val="bg1"/>
                  </a:solidFill>
                  <a:latin typeface="Raleway" panose="020B0003030101060003" pitchFamily="34" charset="0"/>
                </a:rPr>
                <a:t>par les parents</a:t>
              </a:r>
              <a:br>
                <a:rPr lang="fr-CA" sz="3500" b="1" u="none" strike="noStrike" baseline="0">
                  <a:solidFill>
                    <a:schemeClr val="bg1"/>
                  </a:solidFill>
                  <a:latin typeface="Raleway" panose="020B0003030101060003" pitchFamily="34" charset="0"/>
                </a:rPr>
              </a:br>
              <a:endParaRPr lang="fr-CA" sz="3500" b="1" u="none" strike="noStrike" baseline="0">
                <a:solidFill>
                  <a:schemeClr val="bg1"/>
                </a:solidFill>
                <a:latin typeface="Raleway" panose="020B0003030101060003" pitchFamily="34" charset="0"/>
              </a:endParaRPr>
            </a:p>
          </p:txBody>
        </p:sp>
        <p:sp>
          <p:nvSpPr>
            <p:cNvPr id="7" name="TextBox 6">
              <a:extLst>
                <a:ext uri="{FF2B5EF4-FFF2-40B4-BE49-F238E27FC236}">
                  <a16:creationId xmlns:a16="http://schemas.microsoft.com/office/drawing/2014/main" id="{FAF0B7B3-7485-FA1B-931D-C90DBC426C07}"/>
                </a:ext>
              </a:extLst>
            </p:cNvPr>
            <p:cNvSpPr txBox="1"/>
            <p:nvPr/>
          </p:nvSpPr>
          <p:spPr>
            <a:xfrm>
              <a:off x="7846830" y="3478436"/>
              <a:ext cx="3689496" cy="784830"/>
            </a:xfrm>
            <a:prstGeom prst="rect">
              <a:avLst/>
            </a:prstGeom>
            <a:noFill/>
          </p:spPr>
          <p:txBody>
            <a:bodyPr wrap="square">
              <a:spAutoFit/>
            </a:bodyPr>
            <a:lstStyle/>
            <a:p>
              <a:r>
                <a:rPr lang="fr-CA" sz="4500" u="none" strike="noStrike" baseline="0">
                  <a:solidFill>
                    <a:srgbClr val="ECA695"/>
                  </a:solidFill>
                  <a:latin typeface="Cooper Black" panose="0208090404030B020404" pitchFamily="18" charset="0"/>
                </a:rPr>
                <a:t>Chapitre 5</a:t>
              </a:r>
              <a:endParaRPr lang="fr-CA" sz="4500">
                <a:solidFill>
                  <a:srgbClr val="ECA695"/>
                </a:solidFill>
                <a:latin typeface="Cooper Black" panose="0208090404030B020404" pitchFamily="18" charset="0"/>
              </a:endParaRPr>
            </a:p>
          </p:txBody>
        </p:sp>
      </p:grpSp>
    </p:spTree>
    <p:extLst>
      <p:ext uri="{BB962C8B-B14F-4D97-AF65-F5344CB8AC3E}">
        <p14:creationId xmlns:p14="http://schemas.microsoft.com/office/powerpoint/2010/main" val="18211971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1DB50E-1F9A-4BEF-58C7-292DAE46950E}"/>
              </a:ext>
            </a:extLst>
          </p:cNvPr>
          <p:cNvSpPr/>
          <p:nvPr/>
        </p:nvSpPr>
        <p:spPr>
          <a:xfrm>
            <a:off x="0" y="0"/>
            <a:ext cx="12192000" cy="6858000"/>
          </a:xfrm>
          <a:prstGeom prst="rect">
            <a:avLst/>
          </a:prstGeom>
          <a:noFill/>
          <a:ln w="381000">
            <a:solidFill>
              <a:srgbClr val="ECA6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2" name="Group 4">
            <a:extLst>
              <a:ext uri="{FF2B5EF4-FFF2-40B4-BE49-F238E27FC236}">
                <a16:creationId xmlns:a16="http://schemas.microsoft.com/office/drawing/2014/main" id="{B313B576-8CCF-C889-BD04-51A9128563B9}"/>
              </a:ext>
            </a:extLst>
          </p:cNvPr>
          <p:cNvGrpSpPr/>
          <p:nvPr/>
        </p:nvGrpSpPr>
        <p:grpSpPr>
          <a:xfrm>
            <a:off x="1004510" y="524476"/>
            <a:ext cx="6303307" cy="1325563"/>
            <a:chOff x="1155904" y="816533"/>
            <a:chExt cx="6303307" cy="1325563"/>
          </a:xfrm>
        </p:grpSpPr>
        <p:sp>
          <p:nvSpPr>
            <p:cNvPr id="5" name="Titre 1">
              <a:extLst>
                <a:ext uri="{FF2B5EF4-FFF2-40B4-BE49-F238E27FC236}">
                  <a16:creationId xmlns:a16="http://schemas.microsoft.com/office/drawing/2014/main" id="{AA50B79D-8141-C870-4035-A4C7B69DFF1E}"/>
                </a:ext>
              </a:extLst>
            </p:cNvPr>
            <p:cNvSpPr txBox="1">
              <a:spLocks/>
            </p:cNvSpPr>
            <p:nvPr/>
          </p:nvSpPr>
          <p:spPr>
            <a:xfrm>
              <a:off x="1249148" y="816533"/>
              <a:ext cx="6210063"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b="1">
                  <a:solidFill>
                    <a:srgbClr val="434747"/>
                  </a:solidFill>
                  <a:latin typeface="Raleway" panose="020B0503030101060003" pitchFamily="34" charset="77"/>
                </a:rPr>
                <a:t>La </a:t>
              </a:r>
              <a:r>
                <a:rPr lang="fr-CA" sz="3200" b="1" err="1">
                  <a:solidFill>
                    <a:srgbClr val="434747"/>
                  </a:solidFill>
                  <a:latin typeface="Raleway" panose="020B0503030101060003" pitchFamily="34" charset="77"/>
                </a:rPr>
                <a:t>technoférence</a:t>
              </a:r>
              <a:endParaRPr lang="fr-CA" sz="3200" b="1">
                <a:solidFill>
                  <a:srgbClr val="434747"/>
                </a:solidFill>
                <a:latin typeface="Raleway" panose="020B0503030101060003" pitchFamily="34" charset="77"/>
              </a:endParaRPr>
            </a:p>
            <a:p>
              <a:pPr algn="l"/>
              <a:r>
                <a:rPr lang="fr-CA" sz="3200" b="1">
                  <a:solidFill>
                    <a:srgbClr val="434747"/>
                  </a:solidFill>
                  <a:latin typeface="Raleway" panose="020B0503030101060003" pitchFamily="34" charset="77"/>
                </a:rPr>
                <a:t>parentale</a:t>
              </a:r>
            </a:p>
          </p:txBody>
        </p:sp>
        <p:cxnSp>
          <p:nvCxnSpPr>
            <p:cNvPr id="9" name="Straight Connector 11">
              <a:extLst>
                <a:ext uri="{FF2B5EF4-FFF2-40B4-BE49-F238E27FC236}">
                  <a16:creationId xmlns:a16="http://schemas.microsoft.com/office/drawing/2014/main" id="{F1993599-18EF-57AB-8680-FD19A1288071}"/>
                </a:ext>
              </a:extLst>
            </p:cNvPr>
            <p:cNvCxnSpPr>
              <a:cxnSpLocks/>
            </p:cNvCxnSpPr>
            <p:nvPr/>
          </p:nvCxnSpPr>
          <p:spPr>
            <a:xfrm>
              <a:off x="1155904" y="1260088"/>
              <a:ext cx="0" cy="736849"/>
            </a:xfrm>
            <a:prstGeom prst="line">
              <a:avLst/>
            </a:prstGeom>
            <a:ln w="50800">
              <a:solidFill>
                <a:srgbClr val="DB4140"/>
              </a:solidFill>
            </a:ln>
          </p:spPr>
          <p:style>
            <a:lnRef idx="1">
              <a:schemeClr val="accent2"/>
            </a:lnRef>
            <a:fillRef idx="0">
              <a:schemeClr val="accent2"/>
            </a:fillRef>
            <a:effectRef idx="0">
              <a:schemeClr val="accent2"/>
            </a:effectRef>
            <a:fontRef idx="minor">
              <a:schemeClr val="tx1"/>
            </a:fontRef>
          </p:style>
        </p:cxnSp>
      </p:grpSp>
      <p:pic>
        <p:nvPicPr>
          <p:cNvPr id="10" name="Picture 112" descr="A yellow and black object with black background&#10;&#10;Description automatically generated">
            <a:extLst>
              <a:ext uri="{FF2B5EF4-FFF2-40B4-BE49-F238E27FC236}">
                <a16:creationId xmlns:a16="http://schemas.microsoft.com/office/drawing/2014/main" id="{5DA00D8A-E9D5-A356-E79F-C298233317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8115" y="57350"/>
            <a:ext cx="1117600" cy="1003300"/>
          </a:xfrm>
          <a:prstGeom prst="rect">
            <a:avLst/>
          </a:prstGeom>
        </p:spPr>
      </p:pic>
      <p:pic>
        <p:nvPicPr>
          <p:cNvPr id="11" name="Picture 114" descr="A group of colorful drops&#10;&#10;Description automatically generated">
            <a:extLst>
              <a:ext uri="{FF2B5EF4-FFF2-40B4-BE49-F238E27FC236}">
                <a16:creationId xmlns:a16="http://schemas.microsoft.com/office/drawing/2014/main" id="{8C103CBA-EDC0-821A-26BD-40295FFF01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22946">
            <a:off x="9316957" y="125643"/>
            <a:ext cx="1231900" cy="762000"/>
          </a:xfrm>
          <a:prstGeom prst="rect">
            <a:avLst/>
          </a:prstGeom>
        </p:spPr>
      </p:pic>
      <p:pic>
        <p:nvPicPr>
          <p:cNvPr id="12" name="Picture 118" descr="A group of grey arches on a black background&#10;&#10;Description automatically generated">
            <a:extLst>
              <a:ext uri="{FF2B5EF4-FFF2-40B4-BE49-F238E27FC236}">
                <a16:creationId xmlns:a16="http://schemas.microsoft.com/office/drawing/2014/main" id="{6C164FF7-DB04-41FC-E866-9E3D7071F9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0099" y="47283"/>
            <a:ext cx="635000" cy="609600"/>
          </a:xfrm>
          <a:prstGeom prst="rect">
            <a:avLst/>
          </a:prstGeom>
        </p:spPr>
      </p:pic>
      <p:pic>
        <p:nvPicPr>
          <p:cNvPr id="13" name="Picture 120" descr="A blue flower with black background&#10;&#10;Description automatically generated">
            <a:extLst>
              <a:ext uri="{FF2B5EF4-FFF2-40B4-BE49-F238E27FC236}">
                <a16:creationId xmlns:a16="http://schemas.microsoft.com/office/drawing/2014/main" id="{A2CFDFB6-38C0-28AC-3168-108146E1EE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0704" y="841174"/>
            <a:ext cx="584200" cy="584200"/>
          </a:xfrm>
          <a:prstGeom prst="rect">
            <a:avLst/>
          </a:prstGeom>
        </p:spPr>
      </p:pic>
      <p:pic>
        <p:nvPicPr>
          <p:cNvPr id="14" name="Picture 125">
            <a:extLst>
              <a:ext uri="{FF2B5EF4-FFF2-40B4-BE49-F238E27FC236}">
                <a16:creationId xmlns:a16="http://schemas.microsoft.com/office/drawing/2014/main" id="{C924F5C6-5984-6360-E6F4-7F3CAAEFE17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366153" y="1259953"/>
            <a:ext cx="796434" cy="1003300"/>
          </a:xfrm>
          <a:prstGeom prst="rect">
            <a:avLst/>
          </a:prstGeom>
        </p:spPr>
      </p:pic>
      <p:grpSp>
        <p:nvGrpSpPr>
          <p:cNvPr id="24" name="Groupe 23">
            <a:extLst>
              <a:ext uri="{FF2B5EF4-FFF2-40B4-BE49-F238E27FC236}">
                <a16:creationId xmlns:a16="http://schemas.microsoft.com/office/drawing/2014/main" id="{11227A4A-4C22-061E-869F-2DE3D5A2D525}"/>
              </a:ext>
            </a:extLst>
          </p:cNvPr>
          <p:cNvGrpSpPr/>
          <p:nvPr/>
        </p:nvGrpSpPr>
        <p:grpSpPr>
          <a:xfrm>
            <a:off x="2107597" y="3088156"/>
            <a:ext cx="3503183" cy="2990844"/>
            <a:chOff x="2025337" y="3342680"/>
            <a:chExt cx="3503183" cy="2990844"/>
          </a:xfrm>
        </p:grpSpPr>
        <p:pic>
          <p:nvPicPr>
            <p:cNvPr id="15" name="Picture 35" descr="A white oval object with black background&#10;&#10;Description automatically generated">
              <a:extLst>
                <a:ext uri="{FF2B5EF4-FFF2-40B4-BE49-F238E27FC236}">
                  <a16:creationId xmlns:a16="http://schemas.microsoft.com/office/drawing/2014/main" id="{5952D20D-7B5A-5E08-4D90-11916DDE40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25337" y="3342680"/>
              <a:ext cx="3503183" cy="2990844"/>
            </a:xfrm>
            <a:prstGeom prst="rect">
              <a:avLst/>
            </a:prstGeom>
          </p:spPr>
        </p:pic>
        <p:sp>
          <p:nvSpPr>
            <p:cNvPr id="20" name="ZoneTexte 19">
              <a:extLst>
                <a:ext uri="{FF2B5EF4-FFF2-40B4-BE49-F238E27FC236}">
                  <a16:creationId xmlns:a16="http://schemas.microsoft.com/office/drawing/2014/main" id="{79AFE873-8107-09F0-B312-555F8921173F}"/>
                </a:ext>
              </a:extLst>
            </p:cNvPr>
            <p:cNvSpPr txBox="1"/>
            <p:nvPr/>
          </p:nvSpPr>
          <p:spPr>
            <a:xfrm>
              <a:off x="2265078" y="4024448"/>
              <a:ext cx="3023700" cy="1708160"/>
            </a:xfrm>
            <a:prstGeom prst="rect">
              <a:avLst/>
            </a:prstGeom>
            <a:noFill/>
          </p:spPr>
          <p:txBody>
            <a:bodyPr wrap="square">
              <a:spAutoFit/>
            </a:bodyPr>
            <a:lstStyle/>
            <a:p>
              <a:pPr algn="ctr"/>
              <a:r>
                <a:rPr lang="fr-CA" sz="1500" dirty="0">
                  <a:latin typeface="Raleway" pitchFamily="2" charset="0"/>
                </a:rPr>
                <a:t>Ex. lorsque le parent utilise </a:t>
              </a:r>
            </a:p>
            <a:p>
              <a:pPr algn="ctr"/>
              <a:r>
                <a:rPr lang="fr-CA" sz="1500" dirty="0">
                  <a:latin typeface="Raleway" pitchFamily="2" charset="0"/>
                </a:rPr>
                <a:t>un écran en présence de l’enfant, pendant les repas, durant les moments d’attente (chez le médecin, au magasin) ou les périodes de jeu (à la maison, au parc).</a:t>
              </a:r>
            </a:p>
          </p:txBody>
        </p:sp>
      </p:grpSp>
      <p:grpSp>
        <p:nvGrpSpPr>
          <p:cNvPr id="25" name="Groupe 24">
            <a:extLst>
              <a:ext uri="{FF2B5EF4-FFF2-40B4-BE49-F238E27FC236}">
                <a16:creationId xmlns:a16="http://schemas.microsoft.com/office/drawing/2014/main" id="{28A3B5B6-9339-68A7-7EDB-A1B8FDED8782}"/>
              </a:ext>
            </a:extLst>
          </p:cNvPr>
          <p:cNvGrpSpPr/>
          <p:nvPr/>
        </p:nvGrpSpPr>
        <p:grpSpPr>
          <a:xfrm>
            <a:off x="6870790" y="3088156"/>
            <a:ext cx="3503183" cy="2990844"/>
            <a:chOff x="7304423" y="3342680"/>
            <a:chExt cx="3503183" cy="2990844"/>
          </a:xfrm>
        </p:grpSpPr>
        <p:pic>
          <p:nvPicPr>
            <p:cNvPr id="22" name="Picture 35" descr="A white oval object with black background&#10;&#10;Description automatically generated">
              <a:extLst>
                <a:ext uri="{FF2B5EF4-FFF2-40B4-BE49-F238E27FC236}">
                  <a16:creationId xmlns:a16="http://schemas.microsoft.com/office/drawing/2014/main" id="{CF2B8E58-F52C-650B-D0C6-8C846AF6B5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1440739">
              <a:off x="7304423" y="3342680"/>
              <a:ext cx="3503183" cy="2990844"/>
            </a:xfrm>
            <a:prstGeom prst="rect">
              <a:avLst/>
            </a:prstGeom>
          </p:spPr>
        </p:pic>
        <p:sp>
          <p:nvSpPr>
            <p:cNvPr id="23" name="ZoneTexte 22">
              <a:extLst>
                <a:ext uri="{FF2B5EF4-FFF2-40B4-BE49-F238E27FC236}">
                  <a16:creationId xmlns:a16="http://schemas.microsoft.com/office/drawing/2014/main" id="{6D171DCD-2E86-85B3-E624-319B5E8D866D}"/>
                </a:ext>
              </a:extLst>
            </p:cNvPr>
            <p:cNvSpPr txBox="1"/>
            <p:nvPr/>
          </p:nvSpPr>
          <p:spPr>
            <a:xfrm>
              <a:off x="7607004" y="4125653"/>
              <a:ext cx="3023700" cy="1246495"/>
            </a:xfrm>
            <a:prstGeom prst="rect">
              <a:avLst/>
            </a:prstGeom>
            <a:noFill/>
          </p:spPr>
          <p:txBody>
            <a:bodyPr wrap="square">
              <a:spAutoFit/>
            </a:bodyPr>
            <a:lstStyle/>
            <a:p>
              <a:pPr algn="ctr"/>
              <a:r>
                <a:rPr lang="fr-CA" sz="1500" dirty="0">
                  <a:latin typeface="Raleway" pitchFamily="2" charset="0"/>
                </a:rPr>
                <a:t>Ex. lorsque le parent interrompt momentanément sa participation à un jeu pour consulter son téléphone intelligent.</a:t>
              </a:r>
            </a:p>
          </p:txBody>
        </p:sp>
      </p:grpSp>
      <p:sp>
        <p:nvSpPr>
          <p:cNvPr id="17" name="ZoneTexte 16">
            <a:extLst>
              <a:ext uri="{FF2B5EF4-FFF2-40B4-BE49-F238E27FC236}">
                <a16:creationId xmlns:a16="http://schemas.microsoft.com/office/drawing/2014/main" id="{01E67B2B-894E-6686-DBF0-C9FAAB9F9D26}"/>
              </a:ext>
            </a:extLst>
          </p:cNvPr>
          <p:cNvSpPr txBox="1"/>
          <p:nvPr/>
        </p:nvSpPr>
        <p:spPr>
          <a:xfrm>
            <a:off x="2378094" y="2488688"/>
            <a:ext cx="7435813" cy="1015663"/>
          </a:xfrm>
          <a:prstGeom prst="rect">
            <a:avLst/>
          </a:prstGeom>
          <a:noFill/>
        </p:spPr>
        <p:txBody>
          <a:bodyPr wrap="square">
            <a:spAutoFit/>
          </a:bodyPr>
          <a:lstStyle/>
          <a:p>
            <a:pPr algn="ctr"/>
            <a:r>
              <a:rPr lang="fr-CA" sz="2000" b="1">
                <a:solidFill>
                  <a:srgbClr val="434747"/>
                </a:solidFill>
                <a:latin typeface="Raleway" pitchFamily="2" charset="0"/>
              </a:rPr>
              <a:t>La </a:t>
            </a:r>
            <a:r>
              <a:rPr lang="fr-CA" sz="2000" b="1" err="1">
                <a:solidFill>
                  <a:srgbClr val="434747"/>
                </a:solidFill>
                <a:latin typeface="Raleway" pitchFamily="2" charset="0"/>
              </a:rPr>
              <a:t>technoférence</a:t>
            </a:r>
            <a:r>
              <a:rPr lang="fr-CA" sz="2000" b="1">
                <a:solidFill>
                  <a:srgbClr val="434747"/>
                </a:solidFill>
                <a:latin typeface="Raleway" pitchFamily="2" charset="0"/>
              </a:rPr>
              <a:t> parentale se produit lorsque la relation entre le parent et l’enfant est interrompue, même brièvement, par la présence d’un écran.</a:t>
            </a:r>
          </a:p>
        </p:txBody>
      </p:sp>
    </p:spTree>
    <p:extLst>
      <p:ext uri="{BB962C8B-B14F-4D97-AF65-F5344CB8AC3E}">
        <p14:creationId xmlns:p14="http://schemas.microsoft.com/office/powerpoint/2010/main" val="27316352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4BE5960-24F6-28E8-3D1B-8AEA3512EB0F}"/>
              </a:ext>
            </a:extLst>
          </p:cNvPr>
          <p:cNvSpPr/>
          <p:nvPr/>
        </p:nvSpPr>
        <p:spPr>
          <a:xfrm>
            <a:off x="0" y="0"/>
            <a:ext cx="12192000" cy="6858000"/>
          </a:xfrm>
          <a:prstGeom prst="rect">
            <a:avLst/>
          </a:prstGeom>
          <a:solidFill>
            <a:srgbClr val="E47363">
              <a:alpha val="64963"/>
            </a:srgbClr>
          </a:solidFill>
          <a:ln w="381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a:t> </a:t>
            </a:r>
          </a:p>
        </p:txBody>
      </p:sp>
      <p:pic>
        <p:nvPicPr>
          <p:cNvPr id="8" name="Picture 7">
            <a:extLst>
              <a:ext uri="{FF2B5EF4-FFF2-40B4-BE49-F238E27FC236}">
                <a16:creationId xmlns:a16="http://schemas.microsoft.com/office/drawing/2014/main" id="{2222E847-BF3F-6C74-35E1-120313BCB5EB}"/>
              </a:ext>
            </a:extLst>
          </p:cNvPr>
          <p:cNvPicPr>
            <a:picLocks noChangeAspect="1"/>
          </p:cNvPicPr>
          <p:nvPr/>
        </p:nvPicPr>
        <p:blipFill>
          <a:blip r:embed="rId3">
            <a:alphaModFix amt="85000"/>
            <a:extLst>
              <a:ext uri="{28A0092B-C50C-407E-A947-70E740481C1C}">
                <a14:useLocalDpi xmlns:a14="http://schemas.microsoft.com/office/drawing/2010/main" val="0"/>
              </a:ext>
            </a:extLst>
          </a:blip>
          <a:srcRect/>
          <a:stretch/>
        </p:blipFill>
        <p:spPr>
          <a:xfrm>
            <a:off x="462134" y="-400042"/>
            <a:ext cx="2020416" cy="1931411"/>
          </a:xfrm>
          <a:prstGeom prst="rect">
            <a:avLst/>
          </a:prstGeom>
        </p:spPr>
      </p:pic>
      <p:grpSp>
        <p:nvGrpSpPr>
          <p:cNvPr id="2" name="Group 1">
            <a:extLst>
              <a:ext uri="{FF2B5EF4-FFF2-40B4-BE49-F238E27FC236}">
                <a16:creationId xmlns:a16="http://schemas.microsoft.com/office/drawing/2014/main" id="{FDDD3F6C-91D1-C7F1-8AB4-C7218B416825}"/>
              </a:ext>
            </a:extLst>
          </p:cNvPr>
          <p:cNvGrpSpPr/>
          <p:nvPr/>
        </p:nvGrpSpPr>
        <p:grpSpPr>
          <a:xfrm>
            <a:off x="1003443" y="6153834"/>
            <a:ext cx="10280431" cy="403635"/>
            <a:chOff x="1003443" y="6153834"/>
            <a:chExt cx="10280431" cy="403635"/>
          </a:xfrm>
        </p:grpSpPr>
        <p:pic>
          <p:nvPicPr>
            <p:cNvPr id="3" name="Picture 2" descr="A black background with grey text&#10;&#10;Description automatically generated">
              <a:extLst>
                <a:ext uri="{FF2B5EF4-FFF2-40B4-BE49-F238E27FC236}">
                  <a16:creationId xmlns:a16="http://schemas.microsoft.com/office/drawing/2014/main" id="{E86F58B0-BB7A-2368-214A-5793753D68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4" name="TextBox 16">
              <a:extLst>
                <a:ext uri="{FF2B5EF4-FFF2-40B4-BE49-F238E27FC236}">
                  <a16:creationId xmlns:a16="http://schemas.microsoft.com/office/drawing/2014/main" id="{D94014D1-2222-CCFC-2B58-83F0D2873AAE}"/>
                </a:ext>
              </a:extLst>
            </p:cNvPr>
            <p:cNvSpPr txBox="1"/>
            <p:nvPr/>
          </p:nvSpPr>
          <p:spPr>
            <a:xfrm>
              <a:off x="8959199" y="6234304"/>
              <a:ext cx="2324675" cy="323165"/>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500" smtClean="0">
                  <a:solidFill>
                    <a:srgbClr val="434747"/>
                  </a:solidFill>
                  <a:latin typeface="Raleway" panose="020B0503030101060003" pitchFamily="34" charset="77"/>
                </a:rPr>
                <a:pPr algn="r"/>
                <a:t>47</a:t>
              </a:fld>
              <a:endParaRPr lang="fr-CA" sz="1500">
                <a:solidFill>
                  <a:srgbClr val="434747"/>
                </a:solidFill>
                <a:latin typeface="Raleway" panose="020B0503030101060003" pitchFamily="34" charset="77"/>
              </a:endParaRPr>
            </a:p>
          </p:txBody>
        </p:sp>
      </p:grpSp>
      <p:cxnSp>
        <p:nvCxnSpPr>
          <p:cNvPr id="10" name="Straight Connector 9">
            <a:extLst>
              <a:ext uri="{FF2B5EF4-FFF2-40B4-BE49-F238E27FC236}">
                <a16:creationId xmlns:a16="http://schemas.microsoft.com/office/drawing/2014/main" id="{F8D64D06-CAAE-1B10-F140-037D2D156749}"/>
              </a:ext>
            </a:extLst>
          </p:cNvPr>
          <p:cNvCxnSpPr>
            <a:cxnSpLocks/>
          </p:cNvCxnSpPr>
          <p:nvPr/>
        </p:nvCxnSpPr>
        <p:spPr>
          <a:xfrm>
            <a:off x="4295131" y="1169478"/>
            <a:ext cx="0" cy="4191987"/>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2" name="ZoneTexte 7">
            <a:extLst>
              <a:ext uri="{FF2B5EF4-FFF2-40B4-BE49-F238E27FC236}">
                <a16:creationId xmlns:a16="http://schemas.microsoft.com/office/drawing/2014/main" id="{4AF364EF-A607-B5CD-214D-52477FBC28AE}"/>
              </a:ext>
            </a:extLst>
          </p:cNvPr>
          <p:cNvSpPr txBox="1"/>
          <p:nvPr/>
        </p:nvSpPr>
        <p:spPr>
          <a:xfrm>
            <a:off x="995205" y="3263181"/>
            <a:ext cx="3044903" cy="2218877"/>
          </a:xfrm>
          <a:prstGeom prst="rect">
            <a:avLst/>
          </a:prstGeom>
          <a:noFill/>
        </p:spPr>
        <p:txBody>
          <a:bodyPr wrap="square" rtlCol="0">
            <a:spAutoFit/>
          </a:bodyPr>
          <a:lstStyle/>
          <a:p>
            <a:pPr algn="ctr" defTabSz="457200">
              <a:lnSpc>
                <a:spcPts val="2360"/>
              </a:lnSpc>
              <a:spcBef>
                <a:spcPts val="600"/>
              </a:spcBef>
              <a:spcAft>
                <a:spcPts val="600"/>
              </a:spcAft>
            </a:pPr>
            <a:r>
              <a:rPr lang="fr-CA" sz="1600" b="1">
                <a:solidFill>
                  <a:prstClr val="black"/>
                </a:solidFill>
                <a:latin typeface="Raleway" panose="020B0503030101060003" pitchFamily="34" charset="77"/>
              </a:rPr>
              <a:t>des parents </a:t>
            </a:r>
            <a:r>
              <a:rPr lang="fr-CA" sz="1600">
                <a:solidFill>
                  <a:prstClr val="black"/>
                </a:solidFill>
                <a:latin typeface="Raleway" panose="020B0003030101060003" pitchFamily="34" charset="0"/>
              </a:rPr>
              <a:t>ayant un enfant âgé de 0 à 5 ans sont très distraits par leurs écrans lorsqu’ils sont avec leurs enfants (interférence élevée), selon </a:t>
            </a:r>
            <a:r>
              <a:rPr lang="fr-CA" sz="1600" i="1">
                <a:solidFill>
                  <a:prstClr val="black"/>
                </a:solidFill>
                <a:latin typeface="Raleway" panose="020B0003030101060003" pitchFamily="34" charset="0"/>
              </a:rPr>
              <a:t>l’Enquête québécoise </a:t>
            </a:r>
            <a:br>
              <a:rPr lang="fr-CA" sz="1600" i="1">
                <a:solidFill>
                  <a:prstClr val="black"/>
                </a:solidFill>
                <a:latin typeface="Raleway" panose="020B0003030101060003" pitchFamily="34" charset="0"/>
              </a:rPr>
            </a:br>
            <a:r>
              <a:rPr lang="fr-CA" sz="1600" i="1">
                <a:solidFill>
                  <a:prstClr val="black"/>
                </a:solidFill>
                <a:latin typeface="Raleway" panose="020B0003030101060003" pitchFamily="34" charset="0"/>
              </a:rPr>
              <a:t>sur la parentalité 2022</a:t>
            </a:r>
            <a:r>
              <a:rPr lang="fr-CA" sz="1600">
                <a:solidFill>
                  <a:prstClr val="black"/>
                </a:solidFill>
                <a:latin typeface="Raleway" panose="020B0003030101060003" pitchFamily="34" charset="0"/>
              </a:rPr>
              <a:t>.</a:t>
            </a:r>
          </a:p>
        </p:txBody>
      </p:sp>
      <p:grpSp>
        <p:nvGrpSpPr>
          <p:cNvPr id="9" name="Groupe 8">
            <a:extLst>
              <a:ext uri="{FF2B5EF4-FFF2-40B4-BE49-F238E27FC236}">
                <a16:creationId xmlns:a16="http://schemas.microsoft.com/office/drawing/2014/main" id="{B2D8FDC6-954B-E9A1-B836-DE9AE7BE3B35}"/>
              </a:ext>
            </a:extLst>
          </p:cNvPr>
          <p:cNvGrpSpPr/>
          <p:nvPr/>
        </p:nvGrpSpPr>
        <p:grpSpPr>
          <a:xfrm>
            <a:off x="4295131" y="976334"/>
            <a:ext cx="7683510" cy="4498229"/>
            <a:chOff x="4295131" y="976334"/>
            <a:chExt cx="7683510" cy="4498229"/>
          </a:xfrm>
        </p:grpSpPr>
        <p:grpSp>
          <p:nvGrpSpPr>
            <p:cNvPr id="7" name="Groupe 6">
              <a:extLst>
                <a:ext uri="{FF2B5EF4-FFF2-40B4-BE49-F238E27FC236}">
                  <a16:creationId xmlns:a16="http://schemas.microsoft.com/office/drawing/2014/main" id="{B746F7D8-4068-B1B0-8031-8846F2DAB076}"/>
                </a:ext>
              </a:extLst>
            </p:cNvPr>
            <p:cNvGrpSpPr/>
            <p:nvPr/>
          </p:nvGrpSpPr>
          <p:grpSpPr>
            <a:xfrm>
              <a:off x="4702080" y="2246169"/>
              <a:ext cx="6550137" cy="3228394"/>
              <a:chOff x="4702080" y="2246169"/>
              <a:chExt cx="6550137" cy="3228394"/>
            </a:xfrm>
          </p:grpSpPr>
          <p:grpSp>
            <p:nvGrpSpPr>
              <p:cNvPr id="46" name="Group 45">
                <a:extLst>
                  <a:ext uri="{FF2B5EF4-FFF2-40B4-BE49-F238E27FC236}">
                    <a16:creationId xmlns:a16="http://schemas.microsoft.com/office/drawing/2014/main" id="{C404B3F7-DE19-F00B-3098-DAFB9353F16D}"/>
                  </a:ext>
                </a:extLst>
              </p:cNvPr>
              <p:cNvGrpSpPr/>
              <p:nvPr/>
            </p:nvGrpSpPr>
            <p:grpSpPr>
              <a:xfrm>
                <a:off x="8294049" y="2246169"/>
                <a:ext cx="2958168" cy="1166447"/>
                <a:chOff x="8294049" y="2111811"/>
                <a:chExt cx="2958168" cy="1166447"/>
              </a:xfrm>
            </p:grpSpPr>
            <p:sp>
              <p:nvSpPr>
                <p:cNvPr id="40" name="Freeform 39">
                  <a:extLst>
                    <a:ext uri="{FF2B5EF4-FFF2-40B4-BE49-F238E27FC236}">
                      <a16:creationId xmlns:a16="http://schemas.microsoft.com/office/drawing/2014/main" id="{5910C20D-68C9-C095-2EC2-E80ECCDF07FA}"/>
                    </a:ext>
                  </a:extLst>
                </p:cNvPr>
                <p:cNvSpPr/>
                <p:nvPr/>
              </p:nvSpPr>
              <p:spPr>
                <a:xfrm>
                  <a:off x="9194910" y="2111811"/>
                  <a:ext cx="1129689" cy="495571"/>
                </a:xfrm>
                <a:custGeom>
                  <a:avLst/>
                  <a:gdLst>
                    <a:gd name="connsiteX0" fmla="*/ 30145 w 1065125"/>
                    <a:gd name="connsiteY0" fmla="*/ 105508 h 467248"/>
                    <a:gd name="connsiteX1" fmla="*/ 30145 w 1065125"/>
                    <a:gd name="connsiteY1" fmla="*/ 105508 h 467248"/>
                    <a:gd name="connsiteX2" fmla="*/ 5024 w 1065125"/>
                    <a:gd name="connsiteY2" fmla="*/ 175846 h 467248"/>
                    <a:gd name="connsiteX3" fmla="*/ 0 w 1065125"/>
                    <a:gd name="connsiteY3" fmla="*/ 190919 h 467248"/>
                    <a:gd name="connsiteX4" fmla="*/ 5024 w 1065125"/>
                    <a:gd name="connsiteY4" fmla="*/ 226088 h 467248"/>
                    <a:gd name="connsiteX5" fmla="*/ 20096 w 1065125"/>
                    <a:gd name="connsiteY5" fmla="*/ 391886 h 467248"/>
                    <a:gd name="connsiteX6" fmla="*/ 25120 w 1065125"/>
                    <a:gd name="connsiteY6" fmla="*/ 411982 h 467248"/>
                    <a:gd name="connsiteX7" fmla="*/ 50241 w 1065125"/>
                    <a:gd name="connsiteY7" fmla="*/ 432079 h 467248"/>
                    <a:gd name="connsiteX8" fmla="*/ 60290 w 1065125"/>
                    <a:gd name="connsiteY8" fmla="*/ 442127 h 467248"/>
                    <a:gd name="connsiteX9" fmla="*/ 90435 w 1065125"/>
                    <a:gd name="connsiteY9" fmla="*/ 457200 h 467248"/>
                    <a:gd name="connsiteX10" fmla="*/ 105507 w 1065125"/>
                    <a:gd name="connsiteY10" fmla="*/ 457200 h 467248"/>
                    <a:gd name="connsiteX11" fmla="*/ 693336 w 1065125"/>
                    <a:gd name="connsiteY11" fmla="*/ 467248 h 467248"/>
                    <a:gd name="connsiteX12" fmla="*/ 1019907 w 1065125"/>
                    <a:gd name="connsiteY12" fmla="*/ 452176 h 467248"/>
                    <a:gd name="connsiteX13" fmla="*/ 1045028 w 1065125"/>
                    <a:gd name="connsiteY13" fmla="*/ 411982 h 467248"/>
                    <a:gd name="connsiteX14" fmla="*/ 1055076 w 1065125"/>
                    <a:gd name="connsiteY14" fmla="*/ 381837 h 467248"/>
                    <a:gd name="connsiteX15" fmla="*/ 1065125 w 1065125"/>
                    <a:gd name="connsiteY15" fmla="*/ 341644 h 467248"/>
                    <a:gd name="connsiteX16" fmla="*/ 1060101 w 1065125"/>
                    <a:gd name="connsiteY16" fmla="*/ 130628 h 467248"/>
                    <a:gd name="connsiteX17" fmla="*/ 1045028 w 1065125"/>
                    <a:gd name="connsiteY17" fmla="*/ 65314 h 467248"/>
                    <a:gd name="connsiteX18" fmla="*/ 1029956 w 1065125"/>
                    <a:gd name="connsiteY18" fmla="*/ 55266 h 467248"/>
                    <a:gd name="connsiteX19" fmla="*/ 994786 w 1065125"/>
                    <a:gd name="connsiteY19" fmla="*/ 20097 h 467248"/>
                    <a:gd name="connsiteX20" fmla="*/ 949569 w 1065125"/>
                    <a:gd name="connsiteY20" fmla="*/ 0 h 467248"/>
                    <a:gd name="connsiteX21" fmla="*/ 929472 w 1065125"/>
                    <a:gd name="connsiteY21" fmla="*/ 0 h 467248"/>
                    <a:gd name="connsiteX22" fmla="*/ 95459 w 1065125"/>
                    <a:gd name="connsiteY22" fmla="*/ 15072 h 467248"/>
                    <a:gd name="connsiteX23" fmla="*/ 95459 w 1065125"/>
                    <a:gd name="connsiteY23" fmla="*/ 15072 h 467248"/>
                    <a:gd name="connsiteX24" fmla="*/ 60290 w 1065125"/>
                    <a:gd name="connsiteY24" fmla="*/ 45217 h 467248"/>
                    <a:gd name="connsiteX25" fmla="*/ 50241 w 1065125"/>
                    <a:gd name="connsiteY25" fmla="*/ 55266 h 467248"/>
                    <a:gd name="connsiteX26" fmla="*/ 30145 w 1065125"/>
                    <a:gd name="connsiteY26" fmla="*/ 80387 h 467248"/>
                    <a:gd name="connsiteX27" fmla="*/ 30145 w 1065125"/>
                    <a:gd name="connsiteY27" fmla="*/ 105508 h 46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5125" h="467248">
                      <a:moveTo>
                        <a:pt x="30145" y="105508"/>
                      </a:moveTo>
                      <a:lnTo>
                        <a:pt x="30145" y="105508"/>
                      </a:lnTo>
                      <a:cubicBezTo>
                        <a:pt x="21771" y="128954"/>
                        <a:pt x="13310" y="152369"/>
                        <a:pt x="5024" y="175846"/>
                      </a:cubicBezTo>
                      <a:cubicBezTo>
                        <a:pt x="3261" y="180840"/>
                        <a:pt x="0" y="190919"/>
                        <a:pt x="0" y="190919"/>
                      </a:cubicBezTo>
                      <a:cubicBezTo>
                        <a:pt x="1675" y="202642"/>
                        <a:pt x="3952" y="214295"/>
                        <a:pt x="5024" y="226088"/>
                      </a:cubicBezTo>
                      <a:cubicBezTo>
                        <a:pt x="8699" y="266515"/>
                        <a:pt x="10871" y="341145"/>
                        <a:pt x="20096" y="391886"/>
                      </a:cubicBezTo>
                      <a:cubicBezTo>
                        <a:pt x="21331" y="398679"/>
                        <a:pt x="22032" y="405806"/>
                        <a:pt x="25120" y="411982"/>
                      </a:cubicBezTo>
                      <a:cubicBezTo>
                        <a:pt x="29164" y="420070"/>
                        <a:pt x="44324" y="427345"/>
                        <a:pt x="50241" y="432079"/>
                      </a:cubicBezTo>
                      <a:cubicBezTo>
                        <a:pt x="53940" y="435038"/>
                        <a:pt x="56591" y="439168"/>
                        <a:pt x="60290" y="442127"/>
                      </a:cubicBezTo>
                      <a:cubicBezTo>
                        <a:pt x="69429" y="449438"/>
                        <a:pt x="78702" y="455245"/>
                        <a:pt x="90435" y="457200"/>
                      </a:cubicBezTo>
                      <a:cubicBezTo>
                        <a:pt x="95391" y="458026"/>
                        <a:pt x="100483" y="457200"/>
                        <a:pt x="105507" y="457200"/>
                      </a:cubicBezTo>
                      <a:lnTo>
                        <a:pt x="693336" y="467248"/>
                      </a:lnTo>
                      <a:lnTo>
                        <a:pt x="1019907" y="452176"/>
                      </a:lnTo>
                      <a:cubicBezTo>
                        <a:pt x="1028281" y="438778"/>
                        <a:pt x="1037962" y="426114"/>
                        <a:pt x="1045028" y="411982"/>
                      </a:cubicBezTo>
                      <a:cubicBezTo>
                        <a:pt x="1049765" y="402508"/>
                        <a:pt x="1051726" y="391885"/>
                        <a:pt x="1055076" y="381837"/>
                      </a:cubicBezTo>
                      <a:cubicBezTo>
                        <a:pt x="1062804" y="358655"/>
                        <a:pt x="1059060" y="371972"/>
                        <a:pt x="1065125" y="341644"/>
                      </a:cubicBezTo>
                      <a:cubicBezTo>
                        <a:pt x="1063450" y="271305"/>
                        <a:pt x="1062971" y="200928"/>
                        <a:pt x="1060101" y="130628"/>
                      </a:cubicBezTo>
                      <a:cubicBezTo>
                        <a:pt x="1059878" y="125157"/>
                        <a:pt x="1053186" y="70753"/>
                        <a:pt x="1045028" y="65314"/>
                      </a:cubicBezTo>
                      <a:lnTo>
                        <a:pt x="1029956" y="55266"/>
                      </a:lnTo>
                      <a:cubicBezTo>
                        <a:pt x="1021111" y="28736"/>
                        <a:pt x="1029338" y="43132"/>
                        <a:pt x="994786" y="20097"/>
                      </a:cubicBezTo>
                      <a:cubicBezTo>
                        <a:pt x="981124" y="10989"/>
                        <a:pt x="967510" y="0"/>
                        <a:pt x="949569" y="0"/>
                      </a:cubicBezTo>
                      <a:lnTo>
                        <a:pt x="929472" y="0"/>
                      </a:lnTo>
                      <a:lnTo>
                        <a:pt x="95459" y="15072"/>
                      </a:lnTo>
                      <a:lnTo>
                        <a:pt x="95459" y="15072"/>
                      </a:lnTo>
                      <a:cubicBezTo>
                        <a:pt x="83736" y="25120"/>
                        <a:pt x="71830" y="34959"/>
                        <a:pt x="60290" y="45217"/>
                      </a:cubicBezTo>
                      <a:cubicBezTo>
                        <a:pt x="56749" y="48364"/>
                        <a:pt x="53200" y="51567"/>
                        <a:pt x="50241" y="55266"/>
                      </a:cubicBezTo>
                      <a:cubicBezTo>
                        <a:pt x="24884" y="86962"/>
                        <a:pt x="54411" y="56118"/>
                        <a:pt x="30145" y="80387"/>
                      </a:cubicBezTo>
                      <a:lnTo>
                        <a:pt x="30145" y="105508"/>
                      </a:lnTo>
                      <a:close/>
                    </a:path>
                  </a:pathLst>
                </a:custGeom>
                <a:solidFill>
                  <a:srgbClr val="DB41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4" name="ZoneTexte 7">
                  <a:extLst>
                    <a:ext uri="{FF2B5EF4-FFF2-40B4-BE49-F238E27FC236}">
                      <a16:creationId xmlns:a16="http://schemas.microsoft.com/office/drawing/2014/main" id="{53BE2B40-55D4-25B0-DFAC-715DFFD56BC3}"/>
                    </a:ext>
                  </a:extLst>
                </p:cNvPr>
                <p:cNvSpPr txBox="1"/>
                <p:nvPr/>
              </p:nvSpPr>
              <p:spPr>
                <a:xfrm>
                  <a:off x="8294049" y="2273880"/>
                  <a:ext cx="2958168" cy="1004378"/>
                </a:xfrm>
                <a:prstGeom prst="rect">
                  <a:avLst/>
                </a:prstGeom>
                <a:noFill/>
              </p:spPr>
              <p:txBody>
                <a:bodyPr wrap="square" rtlCol="0">
                  <a:spAutoFit/>
                </a:bodyPr>
                <a:lstStyle/>
                <a:p>
                  <a:pPr algn="ctr" defTabSz="457200">
                    <a:lnSpc>
                      <a:spcPts val="1460"/>
                    </a:lnSpc>
                    <a:spcBef>
                      <a:spcPts val="600"/>
                    </a:spcBef>
                    <a:spcAft>
                      <a:spcPts val="600"/>
                    </a:spcAft>
                  </a:pPr>
                  <a:r>
                    <a:rPr lang="fr-CA" sz="3000" b="1" dirty="0">
                      <a:solidFill>
                        <a:schemeClr val="bg1"/>
                      </a:solidFill>
                      <a:latin typeface="Raleway ExtraBold" panose="020B0503030101060003" pitchFamily="34" charset="77"/>
                    </a:rPr>
                    <a:t>33 %</a:t>
                  </a:r>
                </a:p>
                <a:p>
                  <a:pPr algn="ctr" defTabSz="457200">
                    <a:lnSpc>
                      <a:spcPts val="1460"/>
                    </a:lnSpc>
                    <a:spcBef>
                      <a:spcPts val="600"/>
                    </a:spcBef>
                    <a:spcAft>
                      <a:spcPts val="600"/>
                    </a:spcAft>
                  </a:pPr>
                  <a:r>
                    <a:rPr lang="fr-CA" sz="1200" dirty="0">
                      <a:solidFill>
                        <a:prstClr val="black"/>
                      </a:solidFill>
                      <a:latin typeface="Raleway" panose="020B0003030101060003" pitchFamily="34" charset="0"/>
                    </a:rPr>
                    <a:t>trouvent </a:t>
                  </a:r>
                  <a:r>
                    <a:rPr lang="fr-CA" sz="1200" b="1" dirty="0">
                      <a:solidFill>
                        <a:prstClr val="black"/>
                      </a:solidFill>
                      <a:latin typeface="Raleway" panose="020B0503030101060003" pitchFamily="34" charset="77"/>
                    </a:rPr>
                    <a:t>difficile de ne pas </a:t>
                  </a:r>
                  <a:br>
                    <a:rPr lang="fr-CA" sz="1200" b="1" dirty="0">
                      <a:solidFill>
                        <a:prstClr val="black"/>
                      </a:solidFill>
                      <a:latin typeface="Raleway" panose="020B0503030101060003" pitchFamily="34" charset="77"/>
                    </a:rPr>
                  </a:br>
                  <a:r>
                    <a:rPr lang="fr-CA" sz="1200" b="1" dirty="0">
                      <a:solidFill>
                        <a:prstClr val="black"/>
                      </a:solidFill>
                      <a:latin typeface="Raleway" panose="020B0503030101060003" pitchFamily="34" charset="77"/>
                    </a:rPr>
                    <a:t>regarder leur cellulaire </a:t>
                  </a:r>
                  <a:r>
                    <a:rPr lang="fr-CA" sz="1200" dirty="0">
                      <a:solidFill>
                        <a:prstClr val="black"/>
                      </a:solidFill>
                      <a:latin typeface="Raleway" panose="020B0003030101060003" pitchFamily="34" charset="0"/>
                    </a:rPr>
                    <a:t>lorsqu’ils </a:t>
                  </a:r>
                  <a:br>
                    <a:rPr lang="fr-CA" sz="1200" dirty="0">
                      <a:solidFill>
                        <a:prstClr val="black"/>
                      </a:solidFill>
                      <a:latin typeface="Raleway" panose="020B0003030101060003" pitchFamily="34" charset="0"/>
                    </a:rPr>
                  </a:br>
                  <a:r>
                    <a:rPr lang="fr-CA" sz="1200" dirty="0">
                      <a:solidFill>
                        <a:prstClr val="black"/>
                      </a:solidFill>
                      <a:latin typeface="Raleway" panose="020B0003030101060003" pitchFamily="34" charset="0"/>
                    </a:rPr>
                    <a:t>sont avec leurs enfants.</a:t>
                  </a:r>
                </a:p>
              </p:txBody>
            </p:sp>
          </p:grpSp>
          <p:grpSp>
            <p:nvGrpSpPr>
              <p:cNvPr id="43" name="Group 42">
                <a:extLst>
                  <a:ext uri="{FF2B5EF4-FFF2-40B4-BE49-F238E27FC236}">
                    <a16:creationId xmlns:a16="http://schemas.microsoft.com/office/drawing/2014/main" id="{0E7395CB-60B7-2008-8621-F844AD9A4631}"/>
                  </a:ext>
                </a:extLst>
              </p:cNvPr>
              <p:cNvGrpSpPr/>
              <p:nvPr/>
            </p:nvGrpSpPr>
            <p:grpSpPr>
              <a:xfrm>
                <a:off x="4702080" y="2252082"/>
                <a:ext cx="2958168" cy="1169667"/>
                <a:chOff x="4702080" y="2117724"/>
                <a:chExt cx="2958168" cy="1169667"/>
              </a:xfrm>
            </p:grpSpPr>
            <p:sp>
              <p:nvSpPr>
                <p:cNvPr id="39" name="Freeform 38">
                  <a:extLst>
                    <a:ext uri="{FF2B5EF4-FFF2-40B4-BE49-F238E27FC236}">
                      <a16:creationId xmlns:a16="http://schemas.microsoft.com/office/drawing/2014/main" id="{56D5EBCB-7038-B449-E336-E4B4FCB06D09}"/>
                    </a:ext>
                  </a:extLst>
                </p:cNvPr>
                <p:cNvSpPr/>
                <p:nvPr/>
              </p:nvSpPr>
              <p:spPr>
                <a:xfrm>
                  <a:off x="5635067" y="2117724"/>
                  <a:ext cx="1123424" cy="467248"/>
                </a:xfrm>
                <a:custGeom>
                  <a:avLst/>
                  <a:gdLst>
                    <a:gd name="connsiteX0" fmla="*/ 30145 w 1004835"/>
                    <a:gd name="connsiteY0" fmla="*/ 60380 h 417925"/>
                    <a:gd name="connsiteX1" fmla="*/ 30145 w 1004835"/>
                    <a:gd name="connsiteY1" fmla="*/ 60380 h 417925"/>
                    <a:gd name="connsiteX2" fmla="*/ 5024 w 1004835"/>
                    <a:gd name="connsiteY2" fmla="*/ 130718 h 417925"/>
                    <a:gd name="connsiteX3" fmla="*/ 0 w 1004835"/>
                    <a:gd name="connsiteY3" fmla="*/ 150815 h 417925"/>
                    <a:gd name="connsiteX4" fmla="*/ 5024 w 1004835"/>
                    <a:gd name="connsiteY4" fmla="*/ 366855 h 417925"/>
                    <a:gd name="connsiteX5" fmla="*/ 20097 w 1004835"/>
                    <a:gd name="connsiteY5" fmla="*/ 397000 h 417925"/>
                    <a:gd name="connsiteX6" fmla="*/ 35169 w 1004835"/>
                    <a:gd name="connsiteY6" fmla="*/ 407048 h 417925"/>
                    <a:gd name="connsiteX7" fmla="*/ 45218 w 1004835"/>
                    <a:gd name="connsiteY7" fmla="*/ 417096 h 417925"/>
                    <a:gd name="connsiteX8" fmla="*/ 60290 w 1004835"/>
                    <a:gd name="connsiteY8" fmla="*/ 417096 h 417925"/>
                    <a:gd name="connsiteX9" fmla="*/ 944545 w 1004835"/>
                    <a:gd name="connsiteY9" fmla="*/ 412072 h 417925"/>
                    <a:gd name="connsiteX10" fmla="*/ 969666 w 1004835"/>
                    <a:gd name="connsiteY10" fmla="*/ 376903 h 417925"/>
                    <a:gd name="connsiteX11" fmla="*/ 974690 w 1004835"/>
                    <a:gd name="connsiteY11" fmla="*/ 361831 h 417925"/>
                    <a:gd name="connsiteX12" fmla="*/ 984739 w 1004835"/>
                    <a:gd name="connsiteY12" fmla="*/ 346758 h 417925"/>
                    <a:gd name="connsiteX13" fmla="*/ 989763 w 1004835"/>
                    <a:gd name="connsiteY13" fmla="*/ 331686 h 417925"/>
                    <a:gd name="connsiteX14" fmla="*/ 999811 w 1004835"/>
                    <a:gd name="connsiteY14" fmla="*/ 316613 h 417925"/>
                    <a:gd name="connsiteX15" fmla="*/ 1004835 w 1004835"/>
                    <a:gd name="connsiteY15" fmla="*/ 291492 h 417925"/>
                    <a:gd name="connsiteX16" fmla="*/ 999811 w 1004835"/>
                    <a:gd name="connsiteY16" fmla="*/ 115646 h 417925"/>
                    <a:gd name="connsiteX17" fmla="*/ 994787 w 1004835"/>
                    <a:gd name="connsiteY17" fmla="*/ 85501 h 417925"/>
                    <a:gd name="connsiteX18" fmla="*/ 984739 w 1004835"/>
                    <a:gd name="connsiteY18" fmla="*/ 50332 h 417925"/>
                    <a:gd name="connsiteX19" fmla="*/ 974690 w 1004835"/>
                    <a:gd name="connsiteY19" fmla="*/ 35259 h 417925"/>
                    <a:gd name="connsiteX20" fmla="*/ 944545 w 1004835"/>
                    <a:gd name="connsiteY20" fmla="*/ 10138 h 417925"/>
                    <a:gd name="connsiteX21" fmla="*/ 929473 w 1004835"/>
                    <a:gd name="connsiteY21" fmla="*/ 5114 h 417925"/>
                    <a:gd name="connsiteX22" fmla="*/ 869183 w 1004835"/>
                    <a:gd name="connsiteY22" fmla="*/ 90 h 417925"/>
                    <a:gd name="connsiteX23" fmla="*/ 70339 w 1004835"/>
                    <a:gd name="connsiteY23" fmla="*/ 15162 h 417925"/>
                    <a:gd name="connsiteX24" fmla="*/ 30145 w 1004835"/>
                    <a:gd name="connsiteY24" fmla="*/ 60380 h 41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4835" h="417925">
                      <a:moveTo>
                        <a:pt x="30145" y="60380"/>
                      </a:moveTo>
                      <a:lnTo>
                        <a:pt x="30145" y="60380"/>
                      </a:lnTo>
                      <a:cubicBezTo>
                        <a:pt x="26125" y="71102"/>
                        <a:pt x="8664" y="116156"/>
                        <a:pt x="5024" y="130718"/>
                      </a:cubicBezTo>
                      <a:lnTo>
                        <a:pt x="0" y="150815"/>
                      </a:lnTo>
                      <a:cubicBezTo>
                        <a:pt x="1675" y="222828"/>
                        <a:pt x="1895" y="294890"/>
                        <a:pt x="5024" y="366855"/>
                      </a:cubicBezTo>
                      <a:cubicBezTo>
                        <a:pt x="5395" y="375400"/>
                        <a:pt x="14593" y="391496"/>
                        <a:pt x="20097" y="397000"/>
                      </a:cubicBezTo>
                      <a:cubicBezTo>
                        <a:pt x="24367" y="401270"/>
                        <a:pt x="30454" y="403276"/>
                        <a:pt x="35169" y="407048"/>
                      </a:cubicBezTo>
                      <a:cubicBezTo>
                        <a:pt x="38868" y="410007"/>
                        <a:pt x="40820" y="415337"/>
                        <a:pt x="45218" y="417096"/>
                      </a:cubicBezTo>
                      <a:cubicBezTo>
                        <a:pt x="49883" y="418962"/>
                        <a:pt x="55266" y="417096"/>
                        <a:pt x="60290" y="417096"/>
                      </a:cubicBezTo>
                      <a:lnTo>
                        <a:pt x="944545" y="412072"/>
                      </a:lnTo>
                      <a:cubicBezTo>
                        <a:pt x="952919" y="400349"/>
                        <a:pt x="962254" y="389256"/>
                        <a:pt x="969666" y="376903"/>
                      </a:cubicBezTo>
                      <a:cubicBezTo>
                        <a:pt x="972391" y="372362"/>
                        <a:pt x="972322" y="366568"/>
                        <a:pt x="974690" y="361831"/>
                      </a:cubicBezTo>
                      <a:cubicBezTo>
                        <a:pt x="977391" y="356430"/>
                        <a:pt x="981389" y="351782"/>
                        <a:pt x="984739" y="346758"/>
                      </a:cubicBezTo>
                      <a:cubicBezTo>
                        <a:pt x="986414" y="341734"/>
                        <a:pt x="987395" y="336423"/>
                        <a:pt x="989763" y="331686"/>
                      </a:cubicBezTo>
                      <a:cubicBezTo>
                        <a:pt x="992463" y="326285"/>
                        <a:pt x="997691" y="322267"/>
                        <a:pt x="999811" y="316613"/>
                      </a:cubicBezTo>
                      <a:cubicBezTo>
                        <a:pt x="1002809" y="308617"/>
                        <a:pt x="1003160" y="299866"/>
                        <a:pt x="1004835" y="291492"/>
                      </a:cubicBezTo>
                      <a:cubicBezTo>
                        <a:pt x="1003160" y="232877"/>
                        <a:pt x="1002668" y="174216"/>
                        <a:pt x="999811" y="115646"/>
                      </a:cubicBezTo>
                      <a:cubicBezTo>
                        <a:pt x="999315" y="105471"/>
                        <a:pt x="996785" y="95490"/>
                        <a:pt x="994787" y="85501"/>
                      </a:cubicBezTo>
                      <a:cubicBezTo>
                        <a:pt x="993714" y="80135"/>
                        <a:pt x="987932" y="56717"/>
                        <a:pt x="984739" y="50332"/>
                      </a:cubicBezTo>
                      <a:cubicBezTo>
                        <a:pt x="982038" y="44931"/>
                        <a:pt x="978556" y="39898"/>
                        <a:pt x="974690" y="35259"/>
                      </a:cubicBezTo>
                      <a:cubicBezTo>
                        <a:pt x="966753" y="25735"/>
                        <a:pt x="955836" y="15784"/>
                        <a:pt x="944545" y="10138"/>
                      </a:cubicBezTo>
                      <a:cubicBezTo>
                        <a:pt x="939808" y="7770"/>
                        <a:pt x="934666" y="6153"/>
                        <a:pt x="929473" y="5114"/>
                      </a:cubicBezTo>
                      <a:cubicBezTo>
                        <a:pt x="898431" y="-1094"/>
                        <a:pt x="897365" y="90"/>
                        <a:pt x="869183" y="90"/>
                      </a:cubicBezTo>
                      <a:lnTo>
                        <a:pt x="70339" y="15162"/>
                      </a:lnTo>
                      <a:lnTo>
                        <a:pt x="30145" y="60380"/>
                      </a:lnTo>
                      <a:close/>
                    </a:path>
                  </a:pathLst>
                </a:custGeom>
                <a:solidFill>
                  <a:srgbClr val="DB41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5" name="ZoneTexte 7">
                  <a:extLst>
                    <a:ext uri="{FF2B5EF4-FFF2-40B4-BE49-F238E27FC236}">
                      <a16:creationId xmlns:a16="http://schemas.microsoft.com/office/drawing/2014/main" id="{5F01BB96-0C26-3236-61F4-C20020121518}"/>
                    </a:ext>
                  </a:extLst>
                </p:cNvPr>
                <p:cNvSpPr txBox="1"/>
                <p:nvPr/>
              </p:nvSpPr>
              <p:spPr>
                <a:xfrm>
                  <a:off x="4702080" y="2283013"/>
                  <a:ext cx="2958168" cy="1004378"/>
                </a:xfrm>
                <a:prstGeom prst="rect">
                  <a:avLst/>
                </a:prstGeom>
                <a:noFill/>
              </p:spPr>
              <p:txBody>
                <a:bodyPr wrap="square" rtlCol="0">
                  <a:spAutoFit/>
                </a:bodyPr>
                <a:lstStyle/>
                <a:p>
                  <a:pPr algn="ctr" defTabSz="457200">
                    <a:lnSpc>
                      <a:spcPts val="1460"/>
                    </a:lnSpc>
                    <a:spcBef>
                      <a:spcPts val="600"/>
                    </a:spcBef>
                    <a:spcAft>
                      <a:spcPts val="600"/>
                    </a:spcAft>
                  </a:pPr>
                  <a:r>
                    <a:rPr lang="fr-CA" sz="3000" b="1" dirty="0">
                      <a:solidFill>
                        <a:schemeClr val="bg1"/>
                      </a:solidFill>
                      <a:latin typeface="Raleway ExtraBold" panose="020B0503030101060003" pitchFamily="34" charset="77"/>
                    </a:rPr>
                    <a:t>51 %</a:t>
                  </a:r>
                </a:p>
                <a:p>
                  <a:pPr algn="ctr" defTabSz="457200">
                    <a:lnSpc>
                      <a:spcPts val="1460"/>
                    </a:lnSpc>
                    <a:spcBef>
                      <a:spcPts val="600"/>
                    </a:spcBef>
                    <a:spcAft>
                      <a:spcPts val="600"/>
                    </a:spcAft>
                  </a:pPr>
                  <a:r>
                    <a:rPr lang="fr-CA" sz="1200" dirty="0">
                      <a:solidFill>
                        <a:prstClr val="black"/>
                      </a:solidFill>
                      <a:latin typeface="Raleway" panose="020B0003030101060003" pitchFamily="34" charset="0"/>
                    </a:rPr>
                    <a:t>trouvent qu’ils </a:t>
                  </a:r>
                  <a:r>
                    <a:rPr lang="fr-CA" sz="1200" b="1" dirty="0">
                      <a:solidFill>
                        <a:prstClr val="black"/>
                      </a:solidFill>
                      <a:latin typeface="Raleway" panose="020B0503030101060003" pitchFamily="34" charset="77"/>
                    </a:rPr>
                    <a:t>utilisent trop leur cellulaire</a:t>
                  </a:r>
                  <a:r>
                    <a:rPr lang="fr-CA" sz="1200" dirty="0">
                      <a:solidFill>
                        <a:prstClr val="black"/>
                      </a:solidFill>
                      <a:latin typeface="Raleway" panose="020B0003030101060003" pitchFamily="34" charset="0"/>
                    </a:rPr>
                    <a:t> lorsqu’ils passent du temps avec leurs enfants.</a:t>
                  </a:r>
                </a:p>
              </p:txBody>
            </p:sp>
          </p:grpSp>
          <p:grpSp>
            <p:nvGrpSpPr>
              <p:cNvPr id="44" name="Group 43">
                <a:extLst>
                  <a:ext uri="{FF2B5EF4-FFF2-40B4-BE49-F238E27FC236}">
                    <a16:creationId xmlns:a16="http://schemas.microsoft.com/office/drawing/2014/main" id="{6EE51768-7B18-3B52-FB21-A1D97FF32465}"/>
                  </a:ext>
                </a:extLst>
              </p:cNvPr>
              <p:cNvGrpSpPr/>
              <p:nvPr/>
            </p:nvGrpSpPr>
            <p:grpSpPr>
              <a:xfrm>
                <a:off x="4702080" y="3925360"/>
                <a:ext cx="2696782" cy="1356843"/>
                <a:chOff x="4702080" y="3733336"/>
                <a:chExt cx="2696782" cy="1356843"/>
              </a:xfrm>
            </p:grpSpPr>
            <p:sp>
              <p:nvSpPr>
                <p:cNvPr id="41" name="Freeform 40">
                  <a:extLst>
                    <a:ext uri="{FF2B5EF4-FFF2-40B4-BE49-F238E27FC236}">
                      <a16:creationId xmlns:a16="http://schemas.microsoft.com/office/drawing/2014/main" id="{1076E4E7-792D-157A-E7B7-E7C6C799003B}"/>
                    </a:ext>
                  </a:extLst>
                </p:cNvPr>
                <p:cNvSpPr/>
                <p:nvPr/>
              </p:nvSpPr>
              <p:spPr>
                <a:xfrm rot="10800000">
                  <a:off x="5511686" y="3733336"/>
                  <a:ext cx="1132956" cy="499407"/>
                </a:xfrm>
                <a:custGeom>
                  <a:avLst/>
                  <a:gdLst>
                    <a:gd name="connsiteX0" fmla="*/ 30145 w 1065125"/>
                    <a:gd name="connsiteY0" fmla="*/ 105508 h 467248"/>
                    <a:gd name="connsiteX1" fmla="*/ 30145 w 1065125"/>
                    <a:gd name="connsiteY1" fmla="*/ 105508 h 467248"/>
                    <a:gd name="connsiteX2" fmla="*/ 5024 w 1065125"/>
                    <a:gd name="connsiteY2" fmla="*/ 175846 h 467248"/>
                    <a:gd name="connsiteX3" fmla="*/ 0 w 1065125"/>
                    <a:gd name="connsiteY3" fmla="*/ 190919 h 467248"/>
                    <a:gd name="connsiteX4" fmla="*/ 5024 w 1065125"/>
                    <a:gd name="connsiteY4" fmla="*/ 226088 h 467248"/>
                    <a:gd name="connsiteX5" fmla="*/ 20096 w 1065125"/>
                    <a:gd name="connsiteY5" fmla="*/ 391886 h 467248"/>
                    <a:gd name="connsiteX6" fmla="*/ 25120 w 1065125"/>
                    <a:gd name="connsiteY6" fmla="*/ 411982 h 467248"/>
                    <a:gd name="connsiteX7" fmla="*/ 50241 w 1065125"/>
                    <a:gd name="connsiteY7" fmla="*/ 432079 h 467248"/>
                    <a:gd name="connsiteX8" fmla="*/ 60290 w 1065125"/>
                    <a:gd name="connsiteY8" fmla="*/ 442127 h 467248"/>
                    <a:gd name="connsiteX9" fmla="*/ 90435 w 1065125"/>
                    <a:gd name="connsiteY9" fmla="*/ 457200 h 467248"/>
                    <a:gd name="connsiteX10" fmla="*/ 105507 w 1065125"/>
                    <a:gd name="connsiteY10" fmla="*/ 457200 h 467248"/>
                    <a:gd name="connsiteX11" fmla="*/ 693336 w 1065125"/>
                    <a:gd name="connsiteY11" fmla="*/ 467248 h 467248"/>
                    <a:gd name="connsiteX12" fmla="*/ 1019907 w 1065125"/>
                    <a:gd name="connsiteY12" fmla="*/ 452176 h 467248"/>
                    <a:gd name="connsiteX13" fmla="*/ 1045028 w 1065125"/>
                    <a:gd name="connsiteY13" fmla="*/ 411982 h 467248"/>
                    <a:gd name="connsiteX14" fmla="*/ 1055076 w 1065125"/>
                    <a:gd name="connsiteY14" fmla="*/ 381837 h 467248"/>
                    <a:gd name="connsiteX15" fmla="*/ 1065125 w 1065125"/>
                    <a:gd name="connsiteY15" fmla="*/ 341644 h 467248"/>
                    <a:gd name="connsiteX16" fmla="*/ 1060101 w 1065125"/>
                    <a:gd name="connsiteY16" fmla="*/ 130628 h 467248"/>
                    <a:gd name="connsiteX17" fmla="*/ 1045028 w 1065125"/>
                    <a:gd name="connsiteY17" fmla="*/ 65314 h 467248"/>
                    <a:gd name="connsiteX18" fmla="*/ 1029956 w 1065125"/>
                    <a:gd name="connsiteY18" fmla="*/ 55266 h 467248"/>
                    <a:gd name="connsiteX19" fmla="*/ 994786 w 1065125"/>
                    <a:gd name="connsiteY19" fmla="*/ 20097 h 467248"/>
                    <a:gd name="connsiteX20" fmla="*/ 949569 w 1065125"/>
                    <a:gd name="connsiteY20" fmla="*/ 0 h 467248"/>
                    <a:gd name="connsiteX21" fmla="*/ 929472 w 1065125"/>
                    <a:gd name="connsiteY21" fmla="*/ 0 h 467248"/>
                    <a:gd name="connsiteX22" fmla="*/ 95459 w 1065125"/>
                    <a:gd name="connsiteY22" fmla="*/ 15072 h 467248"/>
                    <a:gd name="connsiteX23" fmla="*/ 95459 w 1065125"/>
                    <a:gd name="connsiteY23" fmla="*/ 15072 h 467248"/>
                    <a:gd name="connsiteX24" fmla="*/ 60290 w 1065125"/>
                    <a:gd name="connsiteY24" fmla="*/ 45217 h 467248"/>
                    <a:gd name="connsiteX25" fmla="*/ 50241 w 1065125"/>
                    <a:gd name="connsiteY25" fmla="*/ 55266 h 467248"/>
                    <a:gd name="connsiteX26" fmla="*/ 30145 w 1065125"/>
                    <a:gd name="connsiteY26" fmla="*/ 80387 h 467248"/>
                    <a:gd name="connsiteX27" fmla="*/ 30145 w 1065125"/>
                    <a:gd name="connsiteY27" fmla="*/ 105508 h 46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5125" h="467248">
                      <a:moveTo>
                        <a:pt x="30145" y="105508"/>
                      </a:moveTo>
                      <a:lnTo>
                        <a:pt x="30145" y="105508"/>
                      </a:lnTo>
                      <a:cubicBezTo>
                        <a:pt x="21771" y="128954"/>
                        <a:pt x="13310" y="152369"/>
                        <a:pt x="5024" y="175846"/>
                      </a:cubicBezTo>
                      <a:cubicBezTo>
                        <a:pt x="3261" y="180840"/>
                        <a:pt x="0" y="190919"/>
                        <a:pt x="0" y="190919"/>
                      </a:cubicBezTo>
                      <a:cubicBezTo>
                        <a:pt x="1675" y="202642"/>
                        <a:pt x="3952" y="214295"/>
                        <a:pt x="5024" y="226088"/>
                      </a:cubicBezTo>
                      <a:cubicBezTo>
                        <a:pt x="8699" y="266515"/>
                        <a:pt x="10871" y="341145"/>
                        <a:pt x="20096" y="391886"/>
                      </a:cubicBezTo>
                      <a:cubicBezTo>
                        <a:pt x="21331" y="398679"/>
                        <a:pt x="22032" y="405806"/>
                        <a:pt x="25120" y="411982"/>
                      </a:cubicBezTo>
                      <a:cubicBezTo>
                        <a:pt x="29164" y="420070"/>
                        <a:pt x="44324" y="427345"/>
                        <a:pt x="50241" y="432079"/>
                      </a:cubicBezTo>
                      <a:cubicBezTo>
                        <a:pt x="53940" y="435038"/>
                        <a:pt x="56591" y="439168"/>
                        <a:pt x="60290" y="442127"/>
                      </a:cubicBezTo>
                      <a:cubicBezTo>
                        <a:pt x="69429" y="449438"/>
                        <a:pt x="78702" y="455245"/>
                        <a:pt x="90435" y="457200"/>
                      </a:cubicBezTo>
                      <a:cubicBezTo>
                        <a:pt x="95391" y="458026"/>
                        <a:pt x="100483" y="457200"/>
                        <a:pt x="105507" y="457200"/>
                      </a:cubicBezTo>
                      <a:lnTo>
                        <a:pt x="693336" y="467248"/>
                      </a:lnTo>
                      <a:lnTo>
                        <a:pt x="1019907" y="452176"/>
                      </a:lnTo>
                      <a:cubicBezTo>
                        <a:pt x="1028281" y="438778"/>
                        <a:pt x="1037962" y="426114"/>
                        <a:pt x="1045028" y="411982"/>
                      </a:cubicBezTo>
                      <a:cubicBezTo>
                        <a:pt x="1049765" y="402508"/>
                        <a:pt x="1051726" y="391885"/>
                        <a:pt x="1055076" y="381837"/>
                      </a:cubicBezTo>
                      <a:cubicBezTo>
                        <a:pt x="1062804" y="358655"/>
                        <a:pt x="1059060" y="371972"/>
                        <a:pt x="1065125" y="341644"/>
                      </a:cubicBezTo>
                      <a:cubicBezTo>
                        <a:pt x="1063450" y="271305"/>
                        <a:pt x="1062971" y="200928"/>
                        <a:pt x="1060101" y="130628"/>
                      </a:cubicBezTo>
                      <a:cubicBezTo>
                        <a:pt x="1059878" y="125157"/>
                        <a:pt x="1053186" y="70753"/>
                        <a:pt x="1045028" y="65314"/>
                      </a:cubicBezTo>
                      <a:lnTo>
                        <a:pt x="1029956" y="55266"/>
                      </a:lnTo>
                      <a:cubicBezTo>
                        <a:pt x="1021111" y="28736"/>
                        <a:pt x="1029338" y="43132"/>
                        <a:pt x="994786" y="20097"/>
                      </a:cubicBezTo>
                      <a:cubicBezTo>
                        <a:pt x="981124" y="10989"/>
                        <a:pt x="967510" y="0"/>
                        <a:pt x="949569" y="0"/>
                      </a:cubicBezTo>
                      <a:lnTo>
                        <a:pt x="929472" y="0"/>
                      </a:lnTo>
                      <a:lnTo>
                        <a:pt x="95459" y="15072"/>
                      </a:lnTo>
                      <a:lnTo>
                        <a:pt x="95459" y="15072"/>
                      </a:lnTo>
                      <a:cubicBezTo>
                        <a:pt x="83736" y="25120"/>
                        <a:pt x="71830" y="34959"/>
                        <a:pt x="60290" y="45217"/>
                      </a:cubicBezTo>
                      <a:cubicBezTo>
                        <a:pt x="56749" y="48364"/>
                        <a:pt x="53200" y="51567"/>
                        <a:pt x="50241" y="55266"/>
                      </a:cubicBezTo>
                      <a:cubicBezTo>
                        <a:pt x="24884" y="86962"/>
                        <a:pt x="54411" y="56118"/>
                        <a:pt x="30145" y="80387"/>
                      </a:cubicBezTo>
                      <a:lnTo>
                        <a:pt x="30145" y="105508"/>
                      </a:lnTo>
                      <a:close/>
                    </a:path>
                  </a:pathLst>
                </a:custGeom>
                <a:solidFill>
                  <a:srgbClr val="DB41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6" name="ZoneTexte 7">
                  <a:extLst>
                    <a:ext uri="{FF2B5EF4-FFF2-40B4-BE49-F238E27FC236}">
                      <a16:creationId xmlns:a16="http://schemas.microsoft.com/office/drawing/2014/main" id="{AD023AEE-77EC-39DE-4AC7-0D809538F659}"/>
                    </a:ext>
                  </a:extLst>
                </p:cNvPr>
                <p:cNvSpPr txBox="1"/>
                <p:nvPr/>
              </p:nvSpPr>
              <p:spPr>
                <a:xfrm>
                  <a:off x="4702080" y="3893441"/>
                  <a:ext cx="2696782" cy="1196738"/>
                </a:xfrm>
                <a:prstGeom prst="rect">
                  <a:avLst/>
                </a:prstGeom>
                <a:noFill/>
              </p:spPr>
              <p:txBody>
                <a:bodyPr wrap="square" rtlCol="0">
                  <a:spAutoFit/>
                </a:bodyPr>
                <a:lstStyle/>
                <a:p>
                  <a:pPr algn="ctr" defTabSz="457200">
                    <a:lnSpc>
                      <a:spcPts val="1460"/>
                    </a:lnSpc>
                    <a:spcBef>
                      <a:spcPts val="600"/>
                    </a:spcBef>
                    <a:spcAft>
                      <a:spcPts val="600"/>
                    </a:spcAft>
                  </a:pPr>
                  <a:r>
                    <a:rPr lang="fr-CA" sz="3000" b="1" dirty="0">
                      <a:solidFill>
                        <a:schemeClr val="bg1"/>
                      </a:solidFill>
                      <a:latin typeface="Raleway ExtraBold" panose="020B0503030101060003" pitchFamily="34" charset="77"/>
                    </a:rPr>
                    <a:t>39 %</a:t>
                  </a:r>
                </a:p>
                <a:p>
                  <a:pPr algn="ctr" defTabSz="457200">
                    <a:lnSpc>
                      <a:spcPts val="1460"/>
                    </a:lnSpc>
                    <a:spcBef>
                      <a:spcPts val="600"/>
                    </a:spcBef>
                    <a:spcAft>
                      <a:spcPts val="600"/>
                    </a:spcAft>
                  </a:pPr>
                  <a:r>
                    <a:rPr lang="fr-CA" sz="1200" dirty="0">
                      <a:solidFill>
                        <a:prstClr val="black"/>
                      </a:solidFill>
                      <a:latin typeface="Raleway" panose="020B0003030101060003" pitchFamily="34" charset="0"/>
                    </a:rPr>
                    <a:t>disent qu’il leur arrive de </a:t>
                  </a:r>
                  <a:r>
                    <a:rPr lang="fr-CA" sz="1200" b="1" dirty="0">
                      <a:solidFill>
                        <a:prstClr val="black"/>
                      </a:solidFill>
                      <a:latin typeface="Raleway" panose="020B0503030101060003" pitchFamily="34" charset="77"/>
                    </a:rPr>
                    <a:t>consulter leur téléphone</a:t>
                  </a:r>
                  <a:r>
                    <a:rPr lang="fr-CA" sz="1200" dirty="0">
                      <a:solidFill>
                        <a:prstClr val="black"/>
                      </a:solidFill>
                      <a:latin typeface="Raleway" panose="020B0003030101060003" pitchFamily="34" charset="0"/>
                    </a:rPr>
                    <a:t> alors qu’ils pourraient être en train de jouer </a:t>
                  </a:r>
                  <a:br>
                    <a:rPr lang="fr-CA" sz="1200" dirty="0">
                      <a:solidFill>
                        <a:prstClr val="black"/>
                      </a:solidFill>
                      <a:latin typeface="Raleway" panose="020B0003030101060003" pitchFamily="34" charset="0"/>
                    </a:rPr>
                  </a:br>
                  <a:r>
                    <a:rPr lang="fr-CA" sz="1200" dirty="0">
                      <a:solidFill>
                        <a:prstClr val="black"/>
                      </a:solidFill>
                      <a:latin typeface="Raleway" panose="020B0003030101060003" pitchFamily="34" charset="0"/>
                    </a:rPr>
                    <a:t>ou d’interagir avec leurs enfants.</a:t>
                  </a:r>
                </a:p>
              </p:txBody>
            </p:sp>
          </p:grpSp>
          <p:grpSp>
            <p:nvGrpSpPr>
              <p:cNvPr id="45" name="Group 44">
                <a:extLst>
                  <a:ext uri="{FF2B5EF4-FFF2-40B4-BE49-F238E27FC236}">
                    <a16:creationId xmlns:a16="http://schemas.microsoft.com/office/drawing/2014/main" id="{5E6C021C-6890-9700-90D5-94ED8FEA3A67}"/>
                  </a:ext>
                </a:extLst>
              </p:cNvPr>
              <p:cNvGrpSpPr/>
              <p:nvPr/>
            </p:nvGrpSpPr>
            <p:grpSpPr>
              <a:xfrm>
                <a:off x="8500021" y="3925403"/>
                <a:ext cx="2696774" cy="1549160"/>
                <a:chOff x="8500021" y="3733379"/>
                <a:chExt cx="2696774" cy="1549160"/>
              </a:xfrm>
            </p:grpSpPr>
            <p:sp>
              <p:nvSpPr>
                <p:cNvPr id="42" name="Freeform 41">
                  <a:extLst>
                    <a:ext uri="{FF2B5EF4-FFF2-40B4-BE49-F238E27FC236}">
                      <a16:creationId xmlns:a16="http://schemas.microsoft.com/office/drawing/2014/main" id="{4F717103-4066-2062-F5CE-26CDDA2699D2}"/>
                    </a:ext>
                  </a:extLst>
                </p:cNvPr>
                <p:cNvSpPr/>
                <p:nvPr/>
              </p:nvSpPr>
              <p:spPr>
                <a:xfrm rot="10800000">
                  <a:off x="9297360" y="3733379"/>
                  <a:ext cx="1093918" cy="454976"/>
                </a:xfrm>
                <a:custGeom>
                  <a:avLst/>
                  <a:gdLst>
                    <a:gd name="connsiteX0" fmla="*/ 30145 w 1004835"/>
                    <a:gd name="connsiteY0" fmla="*/ 60380 h 417925"/>
                    <a:gd name="connsiteX1" fmla="*/ 30145 w 1004835"/>
                    <a:gd name="connsiteY1" fmla="*/ 60380 h 417925"/>
                    <a:gd name="connsiteX2" fmla="*/ 5024 w 1004835"/>
                    <a:gd name="connsiteY2" fmla="*/ 130718 h 417925"/>
                    <a:gd name="connsiteX3" fmla="*/ 0 w 1004835"/>
                    <a:gd name="connsiteY3" fmla="*/ 150815 h 417925"/>
                    <a:gd name="connsiteX4" fmla="*/ 5024 w 1004835"/>
                    <a:gd name="connsiteY4" fmla="*/ 366855 h 417925"/>
                    <a:gd name="connsiteX5" fmla="*/ 20097 w 1004835"/>
                    <a:gd name="connsiteY5" fmla="*/ 397000 h 417925"/>
                    <a:gd name="connsiteX6" fmla="*/ 35169 w 1004835"/>
                    <a:gd name="connsiteY6" fmla="*/ 407048 h 417925"/>
                    <a:gd name="connsiteX7" fmla="*/ 45218 w 1004835"/>
                    <a:gd name="connsiteY7" fmla="*/ 417096 h 417925"/>
                    <a:gd name="connsiteX8" fmla="*/ 60290 w 1004835"/>
                    <a:gd name="connsiteY8" fmla="*/ 417096 h 417925"/>
                    <a:gd name="connsiteX9" fmla="*/ 944545 w 1004835"/>
                    <a:gd name="connsiteY9" fmla="*/ 412072 h 417925"/>
                    <a:gd name="connsiteX10" fmla="*/ 969666 w 1004835"/>
                    <a:gd name="connsiteY10" fmla="*/ 376903 h 417925"/>
                    <a:gd name="connsiteX11" fmla="*/ 974690 w 1004835"/>
                    <a:gd name="connsiteY11" fmla="*/ 361831 h 417925"/>
                    <a:gd name="connsiteX12" fmla="*/ 984739 w 1004835"/>
                    <a:gd name="connsiteY12" fmla="*/ 346758 h 417925"/>
                    <a:gd name="connsiteX13" fmla="*/ 989763 w 1004835"/>
                    <a:gd name="connsiteY13" fmla="*/ 331686 h 417925"/>
                    <a:gd name="connsiteX14" fmla="*/ 999811 w 1004835"/>
                    <a:gd name="connsiteY14" fmla="*/ 316613 h 417925"/>
                    <a:gd name="connsiteX15" fmla="*/ 1004835 w 1004835"/>
                    <a:gd name="connsiteY15" fmla="*/ 291492 h 417925"/>
                    <a:gd name="connsiteX16" fmla="*/ 999811 w 1004835"/>
                    <a:gd name="connsiteY16" fmla="*/ 115646 h 417925"/>
                    <a:gd name="connsiteX17" fmla="*/ 994787 w 1004835"/>
                    <a:gd name="connsiteY17" fmla="*/ 85501 h 417925"/>
                    <a:gd name="connsiteX18" fmla="*/ 984739 w 1004835"/>
                    <a:gd name="connsiteY18" fmla="*/ 50332 h 417925"/>
                    <a:gd name="connsiteX19" fmla="*/ 974690 w 1004835"/>
                    <a:gd name="connsiteY19" fmla="*/ 35259 h 417925"/>
                    <a:gd name="connsiteX20" fmla="*/ 944545 w 1004835"/>
                    <a:gd name="connsiteY20" fmla="*/ 10138 h 417925"/>
                    <a:gd name="connsiteX21" fmla="*/ 929473 w 1004835"/>
                    <a:gd name="connsiteY21" fmla="*/ 5114 h 417925"/>
                    <a:gd name="connsiteX22" fmla="*/ 869183 w 1004835"/>
                    <a:gd name="connsiteY22" fmla="*/ 90 h 417925"/>
                    <a:gd name="connsiteX23" fmla="*/ 70339 w 1004835"/>
                    <a:gd name="connsiteY23" fmla="*/ 15162 h 417925"/>
                    <a:gd name="connsiteX24" fmla="*/ 30145 w 1004835"/>
                    <a:gd name="connsiteY24" fmla="*/ 60380 h 41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4835" h="417925">
                      <a:moveTo>
                        <a:pt x="30145" y="60380"/>
                      </a:moveTo>
                      <a:lnTo>
                        <a:pt x="30145" y="60380"/>
                      </a:lnTo>
                      <a:cubicBezTo>
                        <a:pt x="26125" y="71102"/>
                        <a:pt x="8664" y="116156"/>
                        <a:pt x="5024" y="130718"/>
                      </a:cubicBezTo>
                      <a:lnTo>
                        <a:pt x="0" y="150815"/>
                      </a:lnTo>
                      <a:cubicBezTo>
                        <a:pt x="1675" y="222828"/>
                        <a:pt x="1895" y="294890"/>
                        <a:pt x="5024" y="366855"/>
                      </a:cubicBezTo>
                      <a:cubicBezTo>
                        <a:pt x="5395" y="375400"/>
                        <a:pt x="14593" y="391496"/>
                        <a:pt x="20097" y="397000"/>
                      </a:cubicBezTo>
                      <a:cubicBezTo>
                        <a:pt x="24367" y="401270"/>
                        <a:pt x="30454" y="403276"/>
                        <a:pt x="35169" y="407048"/>
                      </a:cubicBezTo>
                      <a:cubicBezTo>
                        <a:pt x="38868" y="410007"/>
                        <a:pt x="40820" y="415337"/>
                        <a:pt x="45218" y="417096"/>
                      </a:cubicBezTo>
                      <a:cubicBezTo>
                        <a:pt x="49883" y="418962"/>
                        <a:pt x="55266" y="417096"/>
                        <a:pt x="60290" y="417096"/>
                      </a:cubicBezTo>
                      <a:lnTo>
                        <a:pt x="944545" y="412072"/>
                      </a:lnTo>
                      <a:cubicBezTo>
                        <a:pt x="952919" y="400349"/>
                        <a:pt x="962254" y="389256"/>
                        <a:pt x="969666" y="376903"/>
                      </a:cubicBezTo>
                      <a:cubicBezTo>
                        <a:pt x="972391" y="372362"/>
                        <a:pt x="972322" y="366568"/>
                        <a:pt x="974690" y="361831"/>
                      </a:cubicBezTo>
                      <a:cubicBezTo>
                        <a:pt x="977391" y="356430"/>
                        <a:pt x="981389" y="351782"/>
                        <a:pt x="984739" y="346758"/>
                      </a:cubicBezTo>
                      <a:cubicBezTo>
                        <a:pt x="986414" y="341734"/>
                        <a:pt x="987395" y="336423"/>
                        <a:pt x="989763" y="331686"/>
                      </a:cubicBezTo>
                      <a:cubicBezTo>
                        <a:pt x="992463" y="326285"/>
                        <a:pt x="997691" y="322267"/>
                        <a:pt x="999811" y="316613"/>
                      </a:cubicBezTo>
                      <a:cubicBezTo>
                        <a:pt x="1002809" y="308617"/>
                        <a:pt x="1003160" y="299866"/>
                        <a:pt x="1004835" y="291492"/>
                      </a:cubicBezTo>
                      <a:cubicBezTo>
                        <a:pt x="1003160" y="232877"/>
                        <a:pt x="1002668" y="174216"/>
                        <a:pt x="999811" y="115646"/>
                      </a:cubicBezTo>
                      <a:cubicBezTo>
                        <a:pt x="999315" y="105471"/>
                        <a:pt x="996785" y="95490"/>
                        <a:pt x="994787" y="85501"/>
                      </a:cubicBezTo>
                      <a:cubicBezTo>
                        <a:pt x="993714" y="80135"/>
                        <a:pt x="987932" y="56717"/>
                        <a:pt x="984739" y="50332"/>
                      </a:cubicBezTo>
                      <a:cubicBezTo>
                        <a:pt x="982038" y="44931"/>
                        <a:pt x="978556" y="39898"/>
                        <a:pt x="974690" y="35259"/>
                      </a:cubicBezTo>
                      <a:cubicBezTo>
                        <a:pt x="966753" y="25735"/>
                        <a:pt x="955836" y="15784"/>
                        <a:pt x="944545" y="10138"/>
                      </a:cubicBezTo>
                      <a:cubicBezTo>
                        <a:pt x="939808" y="7770"/>
                        <a:pt x="934666" y="6153"/>
                        <a:pt x="929473" y="5114"/>
                      </a:cubicBezTo>
                      <a:cubicBezTo>
                        <a:pt x="898431" y="-1094"/>
                        <a:pt x="897365" y="90"/>
                        <a:pt x="869183" y="90"/>
                      </a:cubicBezTo>
                      <a:lnTo>
                        <a:pt x="70339" y="15162"/>
                      </a:lnTo>
                      <a:lnTo>
                        <a:pt x="30145" y="60380"/>
                      </a:lnTo>
                      <a:close/>
                    </a:path>
                  </a:pathLst>
                </a:custGeom>
                <a:solidFill>
                  <a:srgbClr val="DB41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7" name="ZoneTexte 7">
                  <a:extLst>
                    <a:ext uri="{FF2B5EF4-FFF2-40B4-BE49-F238E27FC236}">
                      <a16:creationId xmlns:a16="http://schemas.microsoft.com/office/drawing/2014/main" id="{5F724CCB-4A19-1FD5-3033-9DC136741337}"/>
                    </a:ext>
                  </a:extLst>
                </p:cNvPr>
                <p:cNvSpPr txBox="1"/>
                <p:nvPr/>
              </p:nvSpPr>
              <p:spPr>
                <a:xfrm>
                  <a:off x="8500021" y="3893441"/>
                  <a:ext cx="2696774" cy="1389098"/>
                </a:xfrm>
                <a:prstGeom prst="rect">
                  <a:avLst/>
                </a:prstGeom>
                <a:noFill/>
              </p:spPr>
              <p:txBody>
                <a:bodyPr wrap="square" rtlCol="0">
                  <a:spAutoFit/>
                </a:bodyPr>
                <a:lstStyle/>
                <a:p>
                  <a:pPr algn="ctr" defTabSz="457200">
                    <a:lnSpc>
                      <a:spcPts val="1460"/>
                    </a:lnSpc>
                    <a:spcBef>
                      <a:spcPts val="600"/>
                    </a:spcBef>
                    <a:spcAft>
                      <a:spcPts val="600"/>
                    </a:spcAft>
                  </a:pPr>
                  <a:r>
                    <a:rPr lang="fr-CA" sz="3000" b="1" dirty="0">
                      <a:solidFill>
                        <a:schemeClr val="bg1"/>
                      </a:solidFill>
                      <a:latin typeface="Raleway ExtraBold" panose="020B0503030101060003" pitchFamily="34" charset="77"/>
                    </a:rPr>
                    <a:t>18 %</a:t>
                  </a:r>
                </a:p>
                <a:p>
                  <a:pPr algn="ctr" defTabSz="457200">
                    <a:lnSpc>
                      <a:spcPts val="1460"/>
                    </a:lnSpc>
                    <a:spcBef>
                      <a:spcPts val="600"/>
                    </a:spcBef>
                    <a:spcAft>
                      <a:spcPts val="600"/>
                    </a:spcAft>
                  </a:pPr>
                  <a:r>
                    <a:rPr lang="fr-CA" sz="1200" dirty="0">
                      <a:solidFill>
                        <a:prstClr val="black"/>
                      </a:solidFill>
                      <a:latin typeface="Raleway" panose="020B0003030101060003" pitchFamily="34" charset="0"/>
                    </a:rPr>
                    <a:t>pensent à </a:t>
                  </a:r>
                  <a:r>
                    <a:rPr lang="fr-CA" sz="1200" b="1" dirty="0">
                      <a:solidFill>
                        <a:prstClr val="black"/>
                      </a:solidFill>
                      <a:latin typeface="Raleway" panose="020B0503030101060003" pitchFamily="34" charset="77"/>
                    </a:rPr>
                    <a:t>ce qu’ils pourraient </a:t>
                  </a:r>
                  <a:br>
                    <a:rPr lang="fr-CA" sz="1200" b="1" dirty="0">
                      <a:solidFill>
                        <a:prstClr val="black"/>
                      </a:solidFill>
                      <a:latin typeface="Raleway" panose="020B0503030101060003" pitchFamily="34" charset="77"/>
                    </a:rPr>
                  </a:br>
                  <a:r>
                    <a:rPr lang="fr-CA" sz="1200" b="1" dirty="0">
                      <a:solidFill>
                        <a:prstClr val="black"/>
                      </a:solidFill>
                      <a:latin typeface="Raleway" panose="020B0503030101060003" pitchFamily="34" charset="77"/>
                    </a:rPr>
                    <a:t>faire sur leur cellulaire </a:t>
                  </a:r>
                  <a:r>
                    <a:rPr lang="fr-CA" sz="1200" dirty="0">
                      <a:solidFill>
                        <a:prstClr val="black"/>
                      </a:solidFill>
                      <a:latin typeface="Raleway" panose="020B0003030101060003" pitchFamily="34" charset="0"/>
                    </a:rPr>
                    <a:t>ou aux messages et aux notifications qu’ils pourraient recevoir lorsqu’ils sont avec leurs enfants.</a:t>
                  </a:r>
                </a:p>
              </p:txBody>
            </p:sp>
          </p:grpSp>
          <p:grpSp>
            <p:nvGrpSpPr>
              <p:cNvPr id="55" name="Group 54">
                <a:extLst>
                  <a:ext uri="{FF2B5EF4-FFF2-40B4-BE49-F238E27FC236}">
                    <a16:creationId xmlns:a16="http://schemas.microsoft.com/office/drawing/2014/main" id="{C8AA14D4-A387-8792-F23F-EA6D0CC67977}"/>
                  </a:ext>
                </a:extLst>
              </p:cNvPr>
              <p:cNvGrpSpPr/>
              <p:nvPr/>
            </p:nvGrpSpPr>
            <p:grpSpPr>
              <a:xfrm>
                <a:off x="4819135" y="2246169"/>
                <a:ext cx="6310184" cy="3112215"/>
                <a:chOff x="4819135" y="2054145"/>
                <a:chExt cx="6310184" cy="3112215"/>
              </a:xfrm>
            </p:grpSpPr>
            <p:pic>
              <p:nvPicPr>
                <p:cNvPr id="23" name="Picture 22" descr="A white cell phone in a red circle&#10;&#10;Description automatically generated">
                  <a:extLst>
                    <a:ext uri="{FF2B5EF4-FFF2-40B4-BE49-F238E27FC236}">
                      <a16:creationId xmlns:a16="http://schemas.microsoft.com/office/drawing/2014/main" id="{DB547431-7E28-EDC4-53FD-84674E5391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862" y="2967852"/>
                  <a:ext cx="1151778" cy="1274634"/>
                </a:xfrm>
                <a:prstGeom prst="rect">
                  <a:avLst/>
                </a:prstGeom>
              </p:spPr>
            </p:pic>
            <p:cxnSp>
              <p:nvCxnSpPr>
                <p:cNvPr id="24" name="Straight Connector 23">
                  <a:extLst>
                    <a:ext uri="{FF2B5EF4-FFF2-40B4-BE49-F238E27FC236}">
                      <a16:creationId xmlns:a16="http://schemas.microsoft.com/office/drawing/2014/main" id="{BAD11FF7-CA0A-763C-345C-ABBA03BC4BEC}"/>
                    </a:ext>
                  </a:extLst>
                </p:cNvPr>
                <p:cNvCxnSpPr>
                  <a:cxnSpLocks/>
                </p:cNvCxnSpPr>
                <p:nvPr/>
              </p:nvCxnSpPr>
              <p:spPr>
                <a:xfrm>
                  <a:off x="7969205" y="2054145"/>
                  <a:ext cx="0" cy="779671"/>
                </a:xfrm>
                <a:prstGeom prst="line">
                  <a:avLst/>
                </a:prstGeom>
                <a:ln>
                  <a:solidFill>
                    <a:srgbClr val="DB414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AF6D1B98-E1DC-0A69-A2C1-1C2E7CF9EF15}"/>
                    </a:ext>
                  </a:extLst>
                </p:cNvPr>
                <p:cNvCxnSpPr>
                  <a:cxnSpLocks/>
                </p:cNvCxnSpPr>
                <p:nvPr/>
              </p:nvCxnSpPr>
              <p:spPr>
                <a:xfrm>
                  <a:off x="7969205" y="4282694"/>
                  <a:ext cx="0" cy="883666"/>
                </a:xfrm>
                <a:prstGeom prst="line">
                  <a:avLst/>
                </a:prstGeom>
                <a:ln>
                  <a:solidFill>
                    <a:srgbClr val="DB414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E2374D3F-8DA6-175A-1168-65126797992D}"/>
                    </a:ext>
                  </a:extLst>
                </p:cNvPr>
                <p:cNvCxnSpPr>
                  <a:cxnSpLocks/>
                </p:cNvCxnSpPr>
                <p:nvPr/>
              </p:nvCxnSpPr>
              <p:spPr>
                <a:xfrm flipH="1">
                  <a:off x="4819135" y="3439999"/>
                  <a:ext cx="2339546" cy="0"/>
                </a:xfrm>
                <a:prstGeom prst="line">
                  <a:avLst/>
                </a:prstGeom>
                <a:ln>
                  <a:solidFill>
                    <a:srgbClr val="DB414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F9889D46-7EFE-CB5D-5043-272AE9094E3E}"/>
                    </a:ext>
                  </a:extLst>
                </p:cNvPr>
                <p:cNvCxnSpPr>
                  <a:cxnSpLocks/>
                </p:cNvCxnSpPr>
                <p:nvPr/>
              </p:nvCxnSpPr>
              <p:spPr>
                <a:xfrm flipH="1">
                  <a:off x="8649730" y="3439999"/>
                  <a:ext cx="2479589" cy="0"/>
                </a:xfrm>
                <a:prstGeom prst="line">
                  <a:avLst/>
                </a:prstGeom>
                <a:ln>
                  <a:solidFill>
                    <a:srgbClr val="DB4140"/>
                  </a:solidFill>
                </a:ln>
              </p:spPr>
              <p:style>
                <a:lnRef idx="2">
                  <a:schemeClr val="accent1"/>
                </a:lnRef>
                <a:fillRef idx="0">
                  <a:schemeClr val="accent1"/>
                </a:fillRef>
                <a:effectRef idx="1">
                  <a:schemeClr val="accent1"/>
                </a:effectRef>
                <a:fontRef idx="minor">
                  <a:schemeClr val="tx1"/>
                </a:fontRef>
              </p:style>
            </p:cxnSp>
          </p:grpSp>
        </p:grpSp>
        <p:sp>
          <p:nvSpPr>
            <p:cNvPr id="52" name="Titre 1">
              <a:extLst>
                <a:ext uri="{FF2B5EF4-FFF2-40B4-BE49-F238E27FC236}">
                  <a16:creationId xmlns:a16="http://schemas.microsoft.com/office/drawing/2014/main" id="{01329E4D-4D22-79DC-813A-AF77E40D21B1}"/>
                </a:ext>
              </a:extLst>
            </p:cNvPr>
            <p:cNvSpPr txBox="1">
              <a:spLocks/>
            </p:cNvSpPr>
            <p:nvPr/>
          </p:nvSpPr>
          <p:spPr>
            <a:xfrm>
              <a:off x="4295131" y="976334"/>
              <a:ext cx="7683510" cy="75775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CA" sz="2000" b="1" dirty="0" err="1">
                  <a:solidFill>
                    <a:srgbClr val="434747"/>
                  </a:solidFill>
                  <a:effectLst/>
                  <a:latin typeface="Raleway" panose="020B0503030101060003" pitchFamily="34" charset="77"/>
                </a:rPr>
                <a:t>L’</a:t>
              </a:r>
              <a:r>
                <a:rPr lang="en-CA" sz="2000" b="1" i="1" dirty="0" err="1">
                  <a:solidFill>
                    <a:srgbClr val="434747"/>
                  </a:solidFill>
                  <a:effectLst/>
                  <a:latin typeface="Raleway" panose="020B0503030101060003" pitchFamily="34" charset="77"/>
                </a:rPr>
                <a:t>Enquête</a:t>
              </a:r>
              <a:r>
                <a:rPr lang="en-CA" sz="2000" b="1" i="1" dirty="0">
                  <a:solidFill>
                    <a:srgbClr val="434747"/>
                  </a:solidFill>
                  <a:effectLst/>
                  <a:latin typeface="Raleway" panose="020B0503030101060003" pitchFamily="34" charset="77"/>
                </a:rPr>
                <a:t> </a:t>
              </a:r>
              <a:r>
                <a:rPr lang="en-CA" sz="2000" b="1" i="1" dirty="0" err="1">
                  <a:solidFill>
                    <a:srgbClr val="434747"/>
                  </a:solidFill>
                  <a:effectLst/>
                  <a:latin typeface="Raleway" panose="020B0503030101060003" pitchFamily="34" charset="77"/>
                </a:rPr>
                <a:t>québécoise</a:t>
              </a:r>
              <a:r>
                <a:rPr lang="en-CA" sz="2000" b="1" i="1" dirty="0">
                  <a:solidFill>
                    <a:srgbClr val="434747"/>
                  </a:solidFill>
                  <a:effectLst/>
                  <a:latin typeface="Raleway" panose="020B0503030101060003" pitchFamily="34" charset="77"/>
                </a:rPr>
                <a:t> sur la </a:t>
              </a:r>
              <a:r>
                <a:rPr lang="en-CA" sz="2000" b="1" i="1" dirty="0" err="1">
                  <a:solidFill>
                    <a:srgbClr val="434747"/>
                  </a:solidFill>
                  <a:effectLst/>
                  <a:latin typeface="Raleway" panose="020B0503030101060003" pitchFamily="34" charset="77"/>
                </a:rPr>
                <a:t>parentalité</a:t>
              </a:r>
              <a:r>
                <a:rPr lang="en-CA" sz="2000" b="1" i="1" dirty="0">
                  <a:solidFill>
                    <a:srgbClr val="434747"/>
                  </a:solidFill>
                  <a:effectLst/>
                  <a:latin typeface="Raleway" panose="020B0503030101060003" pitchFamily="34" charset="77"/>
                </a:rPr>
                <a:t> 2022 </a:t>
              </a:r>
              <a:br>
                <a:rPr lang="en-CA" sz="2000" b="1" dirty="0">
                  <a:solidFill>
                    <a:srgbClr val="434747"/>
                  </a:solidFill>
                  <a:effectLst/>
                  <a:latin typeface="Raleway" panose="020B0503030101060003" pitchFamily="34" charset="77"/>
                </a:rPr>
              </a:br>
              <a:r>
                <a:rPr lang="en-CA" sz="2000" b="1" dirty="0" err="1">
                  <a:solidFill>
                    <a:srgbClr val="434747"/>
                  </a:solidFill>
                  <a:effectLst/>
                  <a:latin typeface="Raleway" panose="020B0503030101060003" pitchFamily="34" charset="77"/>
                </a:rPr>
                <a:t>révèle</a:t>
              </a:r>
              <a:r>
                <a:rPr lang="en-CA" sz="2000" b="1" dirty="0">
                  <a:solidFill>
                    <a:srgbClr val="434747"/>
                  </a:solidFill>
                  <a:effectLst/>
                  <a:latin typeface="Raleway" panose="020B0503030101060003" pitchFamily="34" charset="77"/>
                </a:rPr>
                <a:t> que </a:t>
              </a:r>
              <a:r>
                <a:rPr lang="en-CA" sz="2000" b="1" dirty="0" err="1">
                  <a:solidFill>
                    <a:srgbClr val="434747"/>
                  </a:solidFill>
                  <a:effectLst/>
                  <a:latin typeface="Raleway" panose="020B0503030101060003" pitchFamily="34" charset="77"/>
                </a:rPr>
                <a:t>parmi</a:t>
              </a:r>
              <a:r>
                <a:rPr lang="en-CA" sz="2000" b="1" dirty="0">
                  <a:solidFill>
                    <a:srgbClr val="434747"/>
                  </a:solidFill>
                  <a:effectLst/>
                  <a:latin typeface="Raleway" panose="020B0503030101060003" pitchFamily="34" charset="77"/>
                </a:rPr>
                <a:t> les parents </a:t>
              </a:r>
              <a:r>
                <a:rPr lang="en-CA" sz="2000" b="1" dirty="0" err="1">
                  <a:solidFill>
                    <a:srgbClr val="434747"/>
                  </a:solidFill>
                  <a:effectLst/>
                  <a:latin typeface="Raleway" panose="020B0503030101060003" pitchFamily="34" charset="77"/>
                </a:rPr>
                <a:t>d’enfants</a:t>
              </a:r>
              <a:r>
                <a:rPr lang="en-CA" sz="2000" b="1" dirty="0">
                  <a:solidFill>
                    <a:srgbClr val="434747"/>
                  </a:solidFill>
                  <a:effectLst/>
                  <a:latin typeface="Raleway" panose="020B0503030101060003" pitchFamily="34" charset="77"/>
                </a:rPr>
                <a:t> de 5 </a:t>
              </a:r>
              <a:r>
                <a:rPr lang="en-CA" sz="2000" b="1" dirty="0" err="1">
                  <a:solidFill>
                    <a:srgbClr val="434747"/>
                  </a:solidFill>
                  <a:effectLst/>
                  <a:latin typeface="Raleway" panose="020B0503030101060003" pitchFamily="34" charset="77"/>
                </a:rPr>
                <a:t>ans</a:t>
              </a:r>
              <a:r>
                <a:rPr lang="en-CA" sz="2000" b="1" dirty="0">
                  <a:solidFill>
                    <a:srgbClr val="434747"/>
                  </a:solidFill>
                  <a:effectLst/>
                  <a:latin typeface="Raleway" panose="020B0503030101060003" pitchFamily="34" charset="77"/>
                </a:rPr>
                <a:t> </a:t>
              </a:r>
              <a:r>
                <a:rPr lang="en-CA" sz="2000" b="1" dirty="0" err="1">
                  <a:solidFill>
                    <a:srgbClr val="434747"/>
                  </a:solidFill>
                  <a:effectLst/>
                  <a:latin typeface="Raleway" panose="020B0503030101060003" pitchFamily="34" charset="77"/>
                </a:rPr>
                <a:t>ou</a:t>
              </a:r>
              <a:r>
                <a:rPr lang="en-CA" sz="2000" b="1" dirty="0">
                  <a:solidFill>
                    <a:srgbClr val="434747"/>
                  </a:solidFill>
                  <a:effectLst/>
                  <a:latin typeface="Raleway" panose="020B0503030101060003" pitchFamily="34" charset="77"/>
                </a:rPr>
                <a:t> </a:t>
              </a:r>
              <a:r>
                <a:rPr lang="en-CA" sz="2000" b="1" dirty="0" err="1">
                  <a:solidFill>
                    <a:srgbClr val="434747"/>
                  </a:solidFill>
                  <a:effectLst/>
                  <a:latin typeface="Raleway" panose="020B0503030101060003" pitchFamily="34" charset="77"/>
                </a:rPr>
                <a:t>moins</a:t>
              </a:r>
              <a:r>
                <a:rPr lang="en-CA" sz="2000" b="1" dirty="0">
                  <a:solidFill>
                    <a:srgbClr val="434747"/>
                  </a:solidFill>
                  <a:effectLst/>
                  <a:latin typeface="Raleway" panose="020B0503030101060003" pitchFamily="34" charset="77"/>
                </a:rPr>
                <a:t> : </a:t>
              </a:r>
              <a:endParaRPr lang="en-CA" sz="2000" dirty="0">
                <a:solidFill>
                  <a:srgbClr val="434747"/>
                </a:solidFill>
                <a:effectLst/>
                <a:latin typeface="Raleway" panose="020B0503030101060003" pitchFamily="34" charset="77"/>
              </a:endParaRPr>
            </a:p>
          </p:txBody>
        </p:sp>
      </p:grpSp>
      <p:grpSp>
        <p:nvGrpSpPr>
          <p:cNvPr id="11" name="Groupe 10">
            <a:extLst>
              <a:ext uri="{FF2B5EF4-FFF2-40B4-BE49-F238E27FC236}">
                <a16:creationId xmlns:a16="http://schemas.microsoft.com/office/drawing/2014/main" id="{0E7C6EBB-89E5-B558-AA1D-C16860123A3C}"/>
              </a:ext>
            </a:extLst>
          </p:cNvPr>
          <p:cNvGrpSpPr/>
          <p:nvPr/>
        </p:nvGrpSpPr>
        <p:grpSpPr>
          <a:xfrm>
            <a:off x="1977802" y="1169478"/>
            <a:ext cx="1412275" cy="1931411"/>
            <a:chOff x="1977802" y="1169478"/>
            <a:chExt cx="1412275" cy="1931411"/>
          </a:xfrm>
        </p:grpSpPr>
        <p:pic>
          <p:nvPicPr>
            <p:cNvPr id="17" name="Picture 16" descr="A red rectangular object with a white screen&#10;&#10;Description automatically generated">
              <a:extLst>
                <a:ext uri="{FF2B5EF4-FFF2-40B4-BE49-F238E27FC236}">
                  <a16:creationId xmlns:a16="http://schemas.microsoft.com/office/drawing/2014/main" id="{FA5E54C0-75E2-7A2A-33D4-0A0B07D4BD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7802" y="1169478"/>
              <a:ext cx="1412275" cy="1931411"/>
            </a:xfrm>
            <a:prstGeom prst="rect">
              <a:avLst/>
            </a:prstGeom>
          </p:spPr>
        </p:pic>
        <p:sp>
          <p:nvSpPr>
            <p:cNvPr id="5" name="ZoneTexte 4">
              <a:extLst>
                <a:ext uri="{FF2B5EF4-FFF2-40B4-BE49-F238E27FC236}">
                  <a16:creationId xmlns:a16="http://schemas.microsoft.com/office/drawing/2014/main" id="{EF2D38C6-5EBD-8C32-D06D-22B64691A5E2}"/>
                </a:ext>
              </a:extLst>
            </p:cNvPr>
            <p:cNvSpPr txBox="1"/>
            <p:nvPr/>
          </p:nvSpPr>
          <p:spPr>
            <a:xfrm>
              <a:off x="2042261" y="1689389"/>
              <a:ext cx="1071127" cy="646331"/>
            </a:xfrm>
            <a:prstGeom prst="rect">
              <a:avLst/>
            </a:prstGeom>
            <a:noFill/>
          </p:spPr>
          <p:txBody>
            <a:bodyPr wrap="none" rtlCol="0">
              <a:spAutoFit/>
            </a:bodyPr>
            <a:lstStyle/>
            <a:p>
              <a:r>
                <a:rPr lang="fr-CA" sz="3600" dirty="0">
                  <a:latin typeface="Raleway SemiBold" pitchFamily="2" charset="0"/>
                </a:rPr>
                <a:t>20%</a:t>
              </a:r>
            </a:p>
          </p:txBody>
        </p:sp>
      </p:grpSp>
    </p:spTree>
    <p:extLst>
      <p:ext uri="{BB962C8B-B14F-4D97-AF65-F5344CB8AC3E}">
        <p14:creationId xmlns:p14="http://schemas.microsoft.com/office/powerpoint/2010/main" val="6867127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1DB50E-1F9A-4BEF-58C7-292DAE46950E}"/>
              </a:ext>
            </a:extLst>
          </p:cNvPr>
          <p:cNvSpPr/>
          <p:nvPr/>
        </p:nvSpPr>
        <p:spPr>
          <a:xfrm>
            <a:off x="0" y="0"/>
            <a:ext cx="12192000" cy="6858000"/>
          </a:xfrm>
          <a:prstGeom prst="rect">
            <a:avLst/>
          </a:prstGeom>
          <a:noFill/>
          <a:ln w="381000">
            <a:solidFill>
              <a:srgbClr val="ECA6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2" name="Group 4">
            <a:extLst>
              <a:ext uri="{FF2B5EF4-FFF2-40B4-BE49-F238E27FC236}">
                <a16:creationId xmlns:a16="http://schemas.microsoft.com/office/drawing/2014/main" id="{B313B576-8CCF-C889-BD04-51A9128563B9}"/>
              </a:ext>
            </a:extLst>
          </p:cNvPr>
          <p:cNvGrpSpPr/>
          <p:nvPr/>
        </p:nvGrpSpPr>
        <p:grpSpPr>
          <a:xfrm>
            <a:off x="1004510" y="524476"/>
            <a:ext cx="6303307" cy="1325563"/>
            <a:chOff x="1155904" y="816533"/>
            <a:chExt cx="6303307" cy="1325563"/>
          </a:xfrm>
        </p:grpSpPr>
        <p:sp>
          <p:nvSpPr>
            <p:cNvPr id="5" name="Titre 1">
              <a:extLst>
                <a:ext uri="{FF2B5EF4-FFF2-40B4-BE49-F238E27FC236}">
                  <a16:creationId xmlns:a16="http://schemas.microsoft.com/office/drawing/2014/main" id="{AA50B79D-8141-C870-4035-A4C7B69DFF1E}"/>
                </a:ext>
              </a:extLst>
            </p:cNvPr>
            <p:cNvSpPr txBox="1">
              <a:spLocks/>
            </p:cNvSpPr>
            <p:nvPr/>
          </p:nvSpPr>
          <p:spPr>
            <a:xfrm>
              <a:off x="1249148" y="816533"/>
              <a:ext cx="6210063"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b="1">
                  <a:solidFill>
                    <a:srgbClr val="434747"/>
                  </a:solidFill>
                  <a:latin typeface="Raleway" panose="020B0503030101060003" pitchFamily="34" charset="77"/>
                </a:rPr>
                <a:t>La </a:t>
              </a:r>
              <a:r>
                <a:rPr lang="fr-CA" sz="3200" b="1" err="1">
                  <a:solidFill>
                    <a:srgbClr val="434747"/>
                  </a:solidFill>
                  <a:latin typeface="Raleway" panose="020B0503030101060003" pitchFamily="34" charset="77"/>
                </a:rPr>
                <a:t>technoférence</a:t>
              </a:r>
              <a:endParaRPr lang="fr-CA" sz="3200" b="1">
                <a:solidFill>
                  <a:srgbClr val="434747"/>
                </a:solidFill>
                <a:latin typeface="Raleway" panose="020B0503030101060003" pitchFamily="34" charset="77"/>
              </a:endParaRPr>
            </a:p>
            <a:p>
              <a:pPr algn="l"/>
              <a:r>
                <a:rPr lang="fr-CA" sz="3200" b="1">
                  <a:solidFill>
                    <a:srgbClr val="434747"/>
                  </a:solidFill>
                  <a:latin typeface="Raleway" panose="020B0503030101060003" pitchFamily="34" charset="77"/>
                </a:rPr>
                <a:t>parentale</a:t>
              </a:r>
            </a:p>
          </p:txBody>
        </p:sp>
        <p:cxnSp>
          <p:nvCxnSpPr>
            <p:cNvPr id="9" name="Straight Connector 11">
              <a:extLst>
                <a:ext uri="{FF2B5EF4-FFF2-40B4-BE49-F238E27FC236}">
                  <a16:creationId xmlns:a16="http://schemas.microsoft.com/office/drawing/2014/main" id="{F1993599-18EF-57AB-8680-FD19A1288071}"/>
                </a:ext>
              </a:extLst>
            </p:cNvPr>
            <p:cNvCxnSpPr>
              <a:cxnSpLocks/>
            </p:cNvCxnSpPr>
            <p:nvPr/>
          </p:nvCxnSpPr>
          <p:spPr>
            <a:xfrm>
              <a:off x="1155904" y="1260088"/>
              <a:ext cx="0" cy="736849"/>
            </a:xfrm>
            <a:prstGeom prst="line">
              <a:avLst/>
            </a:prstGeom>
            <a:ln w="50800">
              <a:solidFill>
                <a:srgbClr val="DB4140"/>
              </a:solidFill>
            </a:ln>
          </p:spPr>
          <p:style>
            <a:lnRef idx="1">
              <a:schemeClr val="accent2"/>
            </a:lnRef>
            <a:fillRef idx="0">
              <a:schemeClr val="accent2"/>
            </a:fillRef>
            <a:effectRef idx="0">
              <a:schemeClr val="accent2"/>
            </a:effectRef>
            <a:fontRef idx="minor">
              <a:schemeClr val="tx1"/>
            </a:fontRef>
          </p:style>
        </p:cxnSp>
      </p:grpSp>
      <p:sp>
        <p:nvSpPr>
          <p:cNvPr id="3" name="ZoneTexte 2">
            <a:extLst>
              <a:ext uri="{FF2B5EF4-FFF2-40B4-BE49-F238E27FC236}">
                <a16:creationId xmlns:a16="http://schemas.microsoft.com/office/drawing/2014/main" id="{7E30754B-045F-6983-4458-0EBBD5AF42B3}"/>
              </a:ext>
            </a:extLst>
          </p:cNvPr>
          <p:cNvSpPr txBox="1"/>
          <p:nvPr/>
        </p:nvSpPr>
        <p:spPr>
          <a:xfrm>
            <a:off x="924246" y="2551640"/>
            <a:ext cx="3660882" cy="2045816"/>
          </a:xfrm>
          <a:prstGeom prst="rect">
            <a:avLst/>
          </a:prstGeom>
          <a:noFill/>
        </p:spPr>
        <p:txBody>
          <a:bodyPr wrap="square">
            <a:spAutoFit/>
          </a:bodyPr>
          <a:lstStyle/>
          <a:p>
            <a:pPr>
              <a:lnSpc>
                <a:spcPts val="2220"/>
              </a:lnSpc>
            </a:pPr>
            <a:r>
              <a:rPr lang="fr-CA" sz="1600" dirty="0">
                <a:latin typeface="Raleway" pitchFamily="2" charset="0"/>
              </a:rPr>
              <a:t>Les parents n’ayant que des enfants de 0 à 5 ans sont plus susceptibles d’être très distraits par leurs écrans lorsqu’ils sont avec leurs enfants que les parents qui n’ont que des enfants de 6 à 11 ans ou que des adolescents.</a:t>
            </a:r>
          </a:p>
        </p:txBody>
      </p:sp>
      <p:grpSp>
        <p:nvGrpSpPr>
          <p:cNvPr id="4" name="Groupe 3">
            <a:extLst>
              <a:ext uri="{FF2B5EF4-FFF2-40B4-BE49-F238E27FC236}">
                <a16:creationId xmlns:a16="http://schemas.microsoft.com/office/drawing/2014/main" id="{0611B053-473A-F056-54AB-E7A98F982B1C}"/>
              </a:ext>
            </a:extLst>
          </p:cNvPr>
          <p:cNvGrpSpPr/>
          <p:nvPr/>
        </p:nvGrpSpPr>
        <p:grpSpPr>
          <a:xfrm>
            <a:off x="4102527" y="2374515"/>
            <a:ext cx="8098899" cy="3486946"/>
            <a:chOff x="4102527" y="2374515"/>
            <a:chExt cx="8098899" cy="3486946"/>
          </a:xfrm>
        </p:grpSpPr>
        <p:sp>
          <p:nvSpPr>
            <p:cNvPr id="43" name="ZoneTexte 7">
              <a:extLst>
                <a:ext uri="{FF2B5EF4-FFF2-40B4-BE49-F238E27FC236}">
                  <a16:creationId xmlns:a16="http://schemas.microsoft.com/office/drawing/2014/main" id="{800FD24C-6043-5F58-6188-D7DA5D0007D9}"/>
                </a:ext>
              </a:extLst>
            </p:cNvPr>
            <p:cNvSpPr txBox="1"/>
            <p:nvPr/>
          </p:nvSpPr>
          <p:spPr>
            <a:xfrm>
              <a:off x="5621726" y="2374515"/>
              <a:ext cx="5514012" cy="461665"/>
            </a:xfrm>
            <a:prstGeom prst="rect">
              <a:avLst/>
            </a:prstGeom>
            <a:noFill/>
          </p:spPr>
          <p:txBody>
            <a:bodyPr wrap="square" rtlCol="0">
              <a:spAutoFit/>
            </a:bodyPr>
            <a:lstStyle/>
            <a:p>
              <a:pPr algn="ctr"/>
              <a:r>
                <a:rPr lang="fr-CA" sz="1200" b="1" i="0" u="none" strike="noStrike" baseline="0">
                  <a:solidFill>
                    <a:srgbClr val="DB403E"/>
                  </a:solidFill>
                  <a:latin typeface="Raleway" pitchFamily="2" charset="0"/>
                </a:rPr>
                <a:t>Proportion de parents vivant de l’interférence élevée dans la relation parent-enfant selon l’âge des enfants, Québec, 2022</a:t>
              </a:r>
              <a:endParaRPr lang="fr-CA" sz="1200" b="1">
                <a:solidFill>
                  <a:prstClr val="black"/>
                </a:solidFill>
                <a:latin typeface="Raleway" pitchFamily="2" charset="0"/>
              </a:endParaRPr>
            </a:p>
          </p:txBody>
        </p:sp>
        <p:cxnSp>
          <p:nvCxnSpPr>
            <p:cNvPr id="44" name="Straight Connector 14">
              <a:extLst>
                <a:ext uri="{FF2B5EF4-FFF2-40B4-BE49-F238E27FC236}">
                  <a16:creationId xmlns:a16="http://schemas.microsoft.com/office/drawing/2014/main" id="{99708E9C-CB43-D4D1-A278-18FCBA05F205}"/>
                </a:ext>
              </a:extLst>
            </p:cNvPr>
            <p:cNvCxnSpPr>
              <a:cxnSpLocks/>
            </p:cNvCxnSpPr>
            <p:nvPr/>
          </p:nvCxnSpPr>
          <p:spPr>
            <a:xfrm>
              <a:off x="6939577" y="3476950"/>
              <a:ext cx="0" cy="1944000"/>
            </a:xfrm>
            <a:prstGeom prst="line">
              <a:avLst/>
            </a:prstGeom>
            <a:ln>
              <a:solidFill>
                <a:srgbClr val="DB4140"/>
              </a:solidFill>
            </a:ln>
          </p:spPr>
          <p:style>
            <a:lnRef idx="2">
              <a:schemeClr val="accent1"/>
            </a:lnRef>
            <a:fillRef idx="0">
              <a:schemeClr val="accent1"/>
            </a:fillRef>
            <a:effectRef idx="1">
              <a:schemeClr val="accent1"/>
            </a:effectRef>
            <a:fontRef idx="minor">
              <a:schemeClr val="tx1"/>
            </a:fontRef>
          </p:style>
        </p:cxnSp>
        <p:cxnSp>
          <p:nvCxnSpPr>
            <p:cNvPr id="47" name="Straight Connector 14">
              <a:extLst>
                <a:ext uri="{FF2B5EF4-FFF2-40B4-BE49-F238E27FC236}">
                  <a16:creationId xmlns:a16="http://schemas.microsoft.com/office/drawing/2014/main" id="{C1A363A0-0790-904F-B853-7C7E911C7155}"/>
                </a:ext>
              </a:extLst>
            </p:cNvPr>
            <p:cNvCxnSpPr>
              <a:cxnSpLocks/>
            </p:cNvCxnSpPr>
            <p:nvPr/>
          </p:nvCxnSpPr>
          <p:spPr>
            <a:xfrm>
              <a:off x="9301777" y="3476950"/>
              <a:ext cx="0" cy="1944000"/>
            </a:xfrm>
            <a:prstGeom prst="line">
              <a:avLst/>
            </a:prstGeom>
            <a:ln>
              <a:solidFill>
                <a:srgbClr val="DB4140"/>
              </a:solidFill>
            </a:ln>
          </p:spPr>
          <p:style>
            <a:lnRef idx="2">
              <a:schemeClr val="accent1"/>
            </a:lnRef>
            <a:fillRef idx="0">
              <a:schemeClr val="accent1"/>
            </a:fillRef>
            <a:effectRef idx="1">
              <a:schemeClr val="accent1"/>
            </a:effectRef>
            <a:fontRef idx="minor">
              <a:schemeClr val="tx1"/>
            </a:fontRef>
          </p:style>
        </p:cxnSp>
        <p:pic>
          <p:nvPicPr>
            <p:cNvPr id="41" name="Picture 37">
              <a:extLst>
                <a:ext uri="{FF2B5EF4-FFF2-40B4-BE49-F238E27FC236}">
                  <a16:creationId xmlns:a16="http://schemas.microsoft.com/office/drawing/2014/main" id="{AD004679-D9BC-3473-57BD-49FD8EF00219}"/>
                </a:ext>
              </a:extLst>
            </p:cNvPr>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rcRect/>
            <a:stretch/>
          </p:blipFill>
          <p:spPr>
            <a:xfrm>
              <a:off x="7634130" y="3206542"/>
              <a:ext cx="943663" cy="797724"/>
            </a:xfrm>
            <a:prstGeom prst="rect">
              <a:avLst/>
            </a:prstGeom>
          </p:spPr>
        </p:pic>
        <p:sp>
          <p:nvSpPr>
            <p:cNvPr id="45" name="ZoneTexte 7">
              <a:extLst>
                <a:ext uri="{FF2B5EF4-FFF2-40B4-BE49-F238E27FC236}">
                  <a16:creationId xmlns:a16="http://schemas.microsoft.com/office/drawing/2014/main" id="{C370C290-23E0-C9EC-FC6B-B594FCE1E452}"/>
                </a:ext>
              </a:extLst>
            </p:cNvPr>
            <p:cNvSpPr txBox="1"/>
            <p:nvPr/>
          </p:nvSpPr>
          <p:spPr>
            <a:xfrm>
              <a:off x="6478562" y="4852592"/>
              <a:ext cx="3254799" cy="669414"/>
            </a:xfrm>
            <a:prstGeom prst="rect">
              <a:avLst/>
            </a:prstGeom>
            <a:noFill/>
          </p:spPr>
          <p:txBody>
            <a:bodyPr wrap="square" rtlCol="0">
              <a:spAutoFit/>
            </a:bodyPr>
            <a:lstStyle/>
            <a:p>
              <a:pPr algn="ctr" defTabSz="457200">
                <a:lnSpc>
                  <a:spcPts val="1460"/>
                </a:lnSpc>
              </a:pPr>
              <a:r>
                <a:rPr lang="fr-CA" sz="1400">
                  <a:solidFill>
                    <a:prstClr val="black"/>
                  </a:solidFill>
                  <a:latin typeface="Raleway" panose="020B0003030101060003" pitchFamily="34" charset="0"/>
                </a:rPr>
                <a:t>Chez les parents </a:t>
              </a:r>
            </a:p>
            <a:p>
              <a:pPr algn="ctr" defTabSz="457200">
                <a:lnSpc>
                  <a:spcPts val="1460"/>
                </a:lnSpc>
              </a:pPr>
              <a:r>
                <a:rPr lang="fr-CA" sz="1400">
                  <a:solidFill>
                    <a:prstClr val="black"/>
                  </a:solidFill>
                  <a:latin typeface="Raleway" panose="020B0003030101060003" pitchFamily="34" charset="0"/>
                </a:rPr>
                <a:t>n’ayant que des enfants </a:t>
              </a:r>
            </a:p>
            <a:p>
              <a:pPr algn="ctr" defTabSz="457200">
                <a:lnSpc>
                  <a:spcPts val="1460"/>
                </a:lnSpc>
              </a:pPr>
              <a:r>
                <a:rPr lang="fr-CA" sz="1400">
                  <a:solidFill>
                    <a:prstClr val="black"/>
                  </a:solidFill>
                  <a:latin typeface="Raleway" panose="020B0003030101060003" pitchFamily="34" charset="0"/>
                </a:rPr>
                <a:t>de </a:t>
              </a:r>
              <a:r>
                <a:rPr lang="fr-CA" sz="1400" b="1">
                  <a:solidFill>
                    <a:prstClr val="black"/>
                  </a:solidFill>
                  <a:latin typeface="Raleway" panose="020B0003030101060003" pitchFamily="34" charset="0"/>
                </a:rPr>
                <a:t>6 à 11 ans</a:t>
              </a:r>
            </a:p>
          </p:txBody>
        </p:sp>
        <p:grpSp>
          <p:nvGrpSpPr>
            <p:cNvPr id="52" name="Group 15">
              <a:extLst>
                <a:ext uri="{FF2B5EF4-FFF2-40B4-BE49-F238E27FC236}">
                  <a16:creationId xmlns:a16="http://schemas.microsoft.com/office/drawing/2014/main" id="{AD0F09D4-0BC9-1138-132C-E8ECAED837E4}"/>
                </a:ext>
              </a:extLst>
            </p:cNvPr>
            <p:cNvGrpSpPr/>
            <p:nvPr/>
          </p:nvGrpSpPr>
          <p:grpSpPr>
            <a:xfrm>
              <a:off x="7544249" y="4197157"/>
              <a:ext cx="1123424" cy="493905"/>
              <a:chOff x="5635067" y="2117724"/>
              <a:chExt cx="1123424" cy="493905"/>
            </a:xfrm>
          </p:grpSpPr>
          <p:sp>
            <p:nvSpPr>
              <p:cNvPr id="53" name="Freeform 19">
                <a:extLst>
                  <a:ext uri="{FF2B5EF4-FFF2-40B4-BE49-F238E27FC236}">
                    <a16:creationId xmlns:a16="http://schemas.microsoft.com/office/drawing/2014/main" id="{3B1C9436-36DB-5B81-2A25-7D2FF83E7B23}"/>
                  </a:ext>
                </a:extLst>
              </p:cNvPr>
              <p:cNvSpPr/>
              <p:nvPr/>
            </p:nvSpPr>
            <p:spPr>
              <a:xfrm>
                <a:off x="5635067" y="2117724"/>
                <a:ext cx="1123424" cy="467248"/>
              </a:xfrm>
              <a:custGeom>
                <a:avLst/>
                <a:gdLst>
                  <a:gd name="connsiteX0" fmla="*/ 30145 w 1004835"/>
                  <a:gd name="connsiteY0" fmla="*/ 60380 h 417925"/>
                  <a:gd name="connsiteX1" fmla="*/ 30145 w 1004835"/>
                  <a:gd name="connsiteY1" fmla="*/ 60380 h 417925"/>
                  <a:gd name="connsiteX2" fmla="*/ 5024 w 1004835"/>
                  <a:gd name="connsiteY2" fmla="*/ 130718 h 417925"/>
                  <a:gd name="connsiteX3" fmla="*/ 0 w 1004835"/>
                  <a:gd name="connsiteY3" fmla="*/ 150815 h 417925"/>
                  <a:gd name="connsiteX4" fmla="*/ 5024 w 1004835"/>
                  <a:gd name="connsiteY4" fmla="*/ 366855 h 417925"/>
                  <a:gd name="connsiteX5" fmla="*/ 20097 w 1004835"/>
                  <a:gd name="connsiteY5" fmla="*/ 397000 h 417925"/>
                  <a:gd name="connsiteX6" fmla="*/ 35169 w 1004835"/>
                  <a:gd name="connsiteY6" fmla="*/ 407048 h 417925"/>
                  <a:gd name="connsiteX7" fmla="*/ 45218 w 1004835"/>
                  <a:gd name="connsiteY7" fmla="*/ 417096 h 417925"/>
                  <a:gd name="connsiteX8" fmla="*/ 60290 w 1004835"/>
                  <a:gd name="connsiteY8" fmla="*/ 417096 h 417925"/>
                  <a:gd name="connsiteX9" fmla="*/ 944545 w 1004835"/>
                  <a:gd name="connsiteY9" fmla="*/ 412072 h 417925"/>
                  <a:gd name="connsiteX10" fmla="*/ 969666 w 1004835"/>
                  <a:gd name="connsiteY10" fmla="*/ 376903 h 417925"/>
                  <a:gd name="connsiteX11" fmla="*/ 974690 w 1004835"/>
                  <a:gd name="connsiteY11" fmla="*/ 361831 h 417925"/>
                  <a:gd name="connsiteX12" fmla="*/ 984739 w 1004835"/>
                  <a:gd name="connsiteY12" fmla="*/ 346758 h 417925"/>
                  <a:gd name="connsiteX13" fmla="*/ 989763 w 1004835"/>
                  <a:gd name="connsiteY13" fmla="*/ 331686 h 417925"/>
                  <a:gd name="connsiteX14" fmla="*/ 999811 w 1004835"/>
                  <a:gd name="connsiteY14" fmla="*/ 316613 h 417925"/>
                  <a:gd name="connsiteX15" fmla="*/ 1004835 w 1004835"/>
                  <a:gd name="connsiteY15" fmla="*/ 291492 h 417925"/>
                  <a:gd name="connsiteX16" fmla="*/ 999811 w 1004835"/>
                  <a:gd name="connsiteY16" fmla="*/ 115646 h 417925"/>
                  <a:gd name="connsiteX17" fmla="*/ 994787 w 1004835"/>
                  <a:gd name="connsiteY17" fmla="*/ 85501 h 417925"/>
                  <a:gd name="connsiteX18" fmla="*/ 984739 w 1004835"/>
                  <a:gd name="connsiteY18" fmla="*/ 50332 h 417925"/>
                  <a:gd name="connsiteX19" fmla="*/ 974690 w 1004835"/>
                  <a:gd name="connsiteY19" fmla="*/ 35259 h 417925"/>
                  <a:gd name="connsiteX20" fmla="*/ 944545 w 1004835"/>
                  <a:gd name="connsiteY20" fmla="*/ 10138 h 417925"/>
                  <a:gd name="connsiteX21" fmla="*/ 929473 w 1004835"/>
                  <a:gd name="connsiteY21" fmla="*/ 5114 h 417925"/>
                  <a:gd name="connsiteX22" fmla="*/ 869183 w 1004835"/>
                  <a:gd name="connsiteY22" fmla="*/ 90 h 417925"/>
                  <a:gd name="connsiteX23" fmla="*/ 70339 w 1004835"/>
                  <a:gd name="connsiteY23" fmla="*/ 15162 h 417925"/>
                  <a:gd name="connsiteX24" fmla="*/ 30145 w 1004835"/>
                  <a:gd name="connsiteY24" fmla="*/ 60380 h 41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4835" h="417925">
                    <a:moveTo>
                      <a:pt x="30145" y="60380"/>
                    </a:moveTo>
                    <a:lnTo>
                      <a:pt x="30145" y="60380"/>
                    </a:lnTo>
                    <a:cubicBezTo>
                      <a:pt x="26125" y="71102"/>
                      <a:pt x="8664" y="116156"/>
                      <a:pt x="5024" y="130718"/>
                    </a:cubicBezTo>
                    <a:lnTo>
                      <a:pt x="0" y="150815"/>
                    </a:lnTo>
                    <a:cubicBezTo>
                      <a:pt x="1675" y="222828"/>
                      <a:pt x="1895" y="294890"/>
                      <a:pt x="5024" y="366855"/>
                    </a:cubicBezTo>
                    <a:cubicBezTo>
                      <a:pt x="5395" y="375400"/>
                      <a:pt x="14593" y="391496"/>
                      <a:pt x="20097" y="397000"/>
                    </a:cubicBezTo>
                    <a:cubicBezTo>
                      <a:pt x="24367" y="401270"/>
                      <a:pt x="30454" y="403276"/>
                      <a:pt x="35169" y="407048"/>
                    </a:cubicBezTo>
                    <a:cubicBezTo>
                      <a:pt x="38868" y="410007"/>
                      <a:pt x="40820" y="415337"/>
                      <a:pt x="45218" y="417096"/>
                    </a:cubicBezTo>
                    <a:cubicBezTo>
                      <a:pt x="49883" y="418962"/>
                      <a:pt x="55266" y="417096"/>
                      <a:pt x="60290" y="417096"/>
                    </a:cubicBezTo>
                    <a:lnTo>
                      <a:pt x="944545" y="412072"/>
                    </a:lnTo>
                    <a:cubicBezTo>
                      <a:pt x="952919" y="400349"/>
                      <a:pt x="962254" y="389256"/>
                      <a:pt x="969666" y="376903"/>
                    </a:cubicBezTo>
                    <a:cubicBezTo>
                      <a:pt x="972391" y="372362"/>
                      <a:pt x="972322" y="366568"/>
                      <a:pt x="974690" y="361831"/>
                    </a:cubicBezTo>
                    <a:cubicBezTo>
                      <a:pt x="977391" y="356430"/>
                      <a:pt x="981389" y="351782"/>
                      <a:pt x="984739" y="346758"/>
                    </a:cubicBezTo>
                    <a:cubicBezTo>
                      <a:pt x="986414" y="341734"/>
                      <a:pt x="987395" y="336423"/>
                      <a:pt x="989763" y="331686"/>
                    </a:cubicBezTo>
                    <a:cubicBezTo>
                      <a:pt x="992463" y="326285"/>
                      <a:pt x="997691" y="322267"/>
                      <a:pt x="999811" y="316613"/>
                    </a:cubicBezTo>
                    <a:cubicBezTo>
                      <a:pt x="1002809" y="308617"/>
                      <a:pt x="1003160" y="299866"/>
                      <a:pt x="1004835" y="291492"/>
                    </a:cubicBezTo>
                    <a:cubicBezTo>
                      <a:pt x="1003160" y="232877"/>
                      <a:pt x="1002668" y="174216"/>
                      <a:pt x="999811" y="115646"/>
                    </a:cubicBezTo>
                    <a:cubicBezTo>
                      <a:pt x="999315" y="105471"/>
                      <a:pt x="996785" y="95490"/>
                      <a:pt x="994787" y="85501"/>
                    </a:cubicBezTo>
                    <a:cubicBezTo>
                      <a:pt x="993714" y="80135"/>
                      <a:pt x="987932" y="56717"/>
                      <a:pt x="984739" y="50332"/>
                    </a:cubicBezTo>
                    <a:cubicBezTo>
                      <a:pt x="982038" y="44931"/>
                      <a:pt x="978556" y="39898"/>
                      <a:pt x="974690" y="35259"/>
                    </a:cubicBezTo>
                    <a:cubicBezTo>
                      <a:pt x="966753" y="25735"/>
                      <a:pt x="955836" y="15784"/>
                      <a:pt x="944545" y="10138"/>
                    </a:cubicBezTo>
                    <a:cubicBezTo>
                      <a:pt x="939808" y="7770"/>
                      <a:pt x="934666" y="6153"/>
                      <a:pt x="929473" y="5114"/>
                    </a:cubicBezTo>
                    <a:cubicBezTo>
                      <a:pt x="898431" y="-1094"/>
                      <a:pt x="897365" y="90"/>
                      <a:pt x="869183" y="90"/>
                    </a:cubicBezTo>
                    <a:lnTo>
                      <a:pt x="70339" y="15162"/>
                    </a:lnTo>
                    <a:lnTo>
                      <a:pt x="30145" y="60380"/>
                    </a:lnTo>
                    <a:close/>
                  </a:path>
                </a:pathLst>
              </a:custGeom>
              <a:solidFill>
                <a:srgbClr val="DB41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4" name="ZoneTexte 7">
                <a:extLst>
                  <a:ext uri="{FF2B5EF4-FFF2-40B4-BE49-F238E27FC236}">
                    <a16:creationId xmlns:a16="http://schemas.microsoft.com/office/drawing/2014/main" id="{87175F24-321C-3101-65D7-A49ABF6B07FF}"/>
                  </a:ext>
                </a:extLst>
              </p:cNvPr>
              <p:cNvSpPr txBox="1"/>
              <p:nvPr/>
            </p:nvSpPr>
            <p:spPr>
              <a:xfrm>
                <a:off x="5635067" y="2283013"/>
                <a:ext cx="1123424" cy="328616"/>
              </a:xfrm>
              <a:prstGeom prst="rect">
                <a:avLst/>
              </a:prstGeom>
              <a:noFill/>
            </p:spPr>
            <p:txBody>
              <a:bodyPr wrap="square" rtlCol="0">
                <a:spAutoFit/>
              </a:bodyPr>
              <a:lstStyle/>
              <a:p>
                <a:pPr algn="ctr" defTabSz="457200">
                  <a:lnSpc>
                    <a:spcPts val="1460"/>
                  </a:lnSpc>
                  <a:spcBef>
                    <a:spcPts val="600"/>
                  </a:spcBef>
                  <a:spcAft>
                    <a:spcPts val="600"/>
                  </a:spcAft>
                </a:pPr>
                <a:r>
                  <a:rPr lang="fr-CA" sz="3000" b="1">
                    <a:solidFill>
                      <a:schemeClr val="bg1"/>
                    </a:solidFill>
                    <a:latin typeface="Raleway ExtraBold" panose="020B0503030101060003" pitchFamily="34" charset="77"/>
                  </a:rPr>
                  <a:t>14 %</a:t>
                </a:r>
              </a:p>
            </p:txBody>
          </p:sp>
        </p:grpSp>
        <p:pic>
          <p:nvPicPr>
            <p:cNvPr id="42" name="Picture 38">
              <a:extLst>
                <a:ext uri="{FF2B5EF4-FFF2-40B4-BE49-F238E27FC236}">
                  <a16:creationId xmlns:a16="http://schemas.microsoft.com/office/drawing/2014/main" id="{BEB97E18-3506-7139-1523-0211B58739DB}"/>
                </a:ext>
              </a:extLst>
            </p:cNvPr>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p:blipFill>
          <p:spPr>
            <a:xfrm>
              <a:off x="10164740" y="3206542"/>
              <a:ext cx="818573" cy="908550"/>
            </a:xfrm>
            <a:prstGeom prst="rect">
              <a:avLst/>
            </a:prstGeom>
          </p:spPr>
        </p:pic>
        <p:sp>
          <p:nvSpPr>
            <p:cNvPr id="46" name="ZoneTexte 7">
              <a:extLst>
                <a:ext uri="{FF2B5EF4-FFF2-40B4-BE49-F238E27FC236}">
                  <a16:creationId xmlns:a16="http://schemas.microsoft.com/office/drawing/2014/main" id="{CCBCC125-2666-8CFF-D3E9-D24FEA670179}"/>
                </a:ext>
              </a:extLst>
            </p:cNvPr>
            <p:cNvSpPr txBox="1"/>
            <p:nvPr/>
          </p:nvSpPr>
          <p:spPr>
            <a:xfrm>
              <a:off x="8946627" y="4852592"/>
              <a:ext cx="3254799" cy="669414"/>
            </a:xfrm>
            <a:prstGeom prst="rect">
              <a:avLst/>
            </a:prstGeom>
            <a:noFill/>
          </p:spPr>
          <p:txBody>
            <a:bodyPr wrap="square" rtlCol="0">
              <a:spAutoFit/>
            </a:bodyPr>
            <a:lstStyle/>
            <a:p>
              <a:pPr algn="ctr" defTabSz="457200">
                <a:lnSpc>
                  <a:spcPts val="1460"/>
                </a:lnSpc>
              </a:pPr>
              <a:r>
                <a:rPr lang="fr-CA" sz="1400">
                  <a:solidFill>
                    <a:prstClr val="black"/>
                  </a:solidFill>
                  <a:latin typeface="Raleway" panose="020B0003030101060003" pitchFamily="34" charset="0"/>
                </a:rPr>
                <a:t>Chez les parents </a:t>
              </a:r>
            </a:p>
            <a:p>
              <a:pPr algn="ctr" defTabSz="457200">
                <a:lnSpc>
                  <a:spcPts val="1460"/>
                </a:lnSpc>
              </a:pPr>
              <a:r>
                <a:rPr lang="fr-CA" sz="1400">
                  <a:solidFill>
                    <a:prstClr val="black"/>
                  </a:solidFill>
                  <a:latin typeface="Raleway" panose="020B0003030101060003" pitchFamily="34" charset="0"/>
                </a:rPr>
                <a:t>n’ayant que des enfants </a:t>
              </a:r>
            </a:p>
            <a:p>
              <a:pPr algn="ctr" defTabSz="457200">
                <a:lnSpc>
                  <a:spcPts val="1460"/>
                </a:lnSpc>
              </a:pPr>
              <a:r>
                <a:rPr lang="fr-CA" sz="1400">
                  <a:solidFill>
                    <a:prstClr val="black"/>
                  </a:solidFill>
                  <a:latin typeface="Raleway" panose="020B0003030101060003" pitchFamily="34" charset="0"/>
                </a:rPr>
                <a:t>de </a:t>
              </a:r>
              <a:r>
                <a:rPr lang="fr-CA" sz="1400" b="1">
                  <a:solidFill>
                    <a:prstClr val="black"/>
                  </a:solidFill>
                  <a:latin typeface="Raleway" panose="020B0003030101060003" pitchFamily="34" charset="0"/>
                </a:rPr>
                <a:t>12 à 17 ans</a:t>
              </a:r>
            </a:p>
          </p:txBody>
        </p:sp>
        <p:grpSp>
          <p:nvGrpSpPr>
            <p:cNvPr id="55" name="Group 15">
              <a:extLst>
                <a:ext uri="{FF2B5EF4-FFF2-40B4-BE49-F238E27FC236}">
                  <a16:creationId xmlns:a16="http://schemas.microsoft.com/office/drawing/2014/main" id="{7DBCFBBE-0759-4A30-736E-5808A4417527}"/>
                </a:ext>
              </a:extLst>
            </p:cNvPr>
            <p:cNvGrpSpPr/>
            <p:nvPr/>
          </p:nvGrpSpPr>
          <p:grpSpPr>
            <a:xfrm>
              <a:off x="10012314" y="4197157"/>
              <a:ext cx="1123424" cy="467248"/>
              <a:chOff x="5635067" y="2117724"/>
              <a:chExt cx="1123424" cy="467248"/>
            </a:xfrm>
          </p:grpSpPr>
          <p:sp>
            <p:nvSpPr>
              <p:cNvPr id="56" name="Freeform 19">
                <a:extLst>
                  <a:ext uri="{FF2B5EF4-FFF2-40B4-BE49-F238E27FC236}">
                    <a16:creationId xmlns:a16="http://schemas.microsoft.com/office/drawing/2014/main" id="{1052DE5D-97BB-D663-1155-1CF96C5203DA}"/>
                  </a:ext>
                </a:extLst>
              </p:cNvPr>
              <p:cNvSpPr/>
              <p:nvPr/>
            </p:nvSpPr>
            <p:spPr>
              <a:xfrm>
                <a:off x="5635067" y="2117724"/>
                <a:ext cx="1123424" cy="467248"/>
              </a:xfrm>
              <a:custGeom>
                <a:avLst/>
                <a:gdLst>
                  <a:gd name="connsiteX0" fmla="*/ 30145 w 1004835"/>
                  <a:gd name="connsiteY0" fmla="*/ 60380 h 417925"/>
                  <a:gd name="connsiteX1" fmla="*/ 30145 w 1004835"/>
                  <a:gd name="connsiteY1" fmla="*/ 60380 h 417925"/>
                  <a:gd name="connsiteX2" fmla="*/ 5024 w 1004835"/>
                  <a:gd name="connsiteY2" fmla="*/ 130718 h 417925"/>
                  <a:gd name="connsiteX3" fmla="*/ 0 w 1004835"/>
                  <a:gd name="connsiteY3" fmla="*/ 150815 h 417925"/>
                  <a:gd name="connsiteX4" fmla="*/ 5024 w 1004835"/>
                  <a:gd name="connsiteY4" fmla="*/ 366855 h 417925"/>
                  <a:gd name="connsiteX5" fmla="*/ 20097 w 1004835"/>
                  <a:gd name="connsiteY5" fmla="*/ 397000 h 417925"/>
                  <a:gd name="connsiteX6" fmla="*/ 35169 w 1004835"/>
                  <a:gd name="connsiteY6" fmla="*/ 407048 h 417925"/>
                  <a:gd name="connsiteX7" fmla="*/ 45218 w 1004835"/>
                  <a:gd name="connsiteY7" fmla="*/ 417096 h 417925"/>
                  <a:gd name="connsiteX8" fmla="*/ 60290 w 1004835"/>
                  <a:gd name="connsiteY8" fmla="*/ 417096 h 417925"/>
                  <a:gd name="connsiteX9" fmla="*/ 944545 w 1004835"/>
                  <a:gd name="connsiteY9" fmla="*/ 412072 h 417925"/>
                  <a:gd name="connsiteX10" fmla="*/ 969666 w 1004835"/>
                  <a:gd name="connsiteY10" fmla="*/ 376903 h 417925"/>
                  <a:gd name="connsiteX11" fmla="*/ 974690 w 1004835"/>
                  <a:gd name="connsiteY11" fmla="*/ 361831 h 417925"/>
                  <a:gd name="connsiteX12" fmla="*/ 984739 w 1004835"/>
                  <a:gd name="connsiteY12" fmla="*/ 346758 h 417925"/>
                  <a:gd name="connsiteX13" fmla="*/ 989763 w 1004835"/>
                  <a:gd name="connsiteY13" fmla="*/ 331686 h 417925"/>
                  <a:gd name="connsiteX14" fmla="*/ 999811 w 1004835"/>
                  <a:gd name="connsiteY14" fmla="*/ 316613 h 417925"/>
                  <a:gd name="connsiteX15" fmla="*/ 1004835 w 1004835"/>
                  <a:gd name="connsiteY15" fmla="*/ 291492 h 417925"/>
                  <a:gd name="connsiteX16" fmla="*/ 999811 w 1004835"/>
                  <a:gd name="connsiteY16" fmla="*/ 115646 h 417925"/>
                  <a:gd name="connsiteX17" fmla="*/ 994787 w 1004835"/>
                  <a:gd name="connsiteY17" fmla="*/ 85501 h 417925"/>
                  <a:gd name="connsiteX18" fmla="*/ 984739 w 1004835"/>
                  <a:gd name="connsiteY18" fmla="*/ 50332 h 417925"/>
                  <a:gd name="connsiteX19" fmla="*/ 974690 w 1004835"/>
                  <a:gd name="connsiteY19" fmla="*/ 35259 h 417925"/>
                  <a:gd name="connsiteX20" fmla="*/ 944545 w 1004835"/>
                  <a:gd name="connsiteY20" fmla="*/ 10138 h 417925"/>
                  <a:gd name="connsiteX21" fmla="*/ 929473 w 1004835"/>
                  <a:gd name="connsiteY21" fmla="*/ 5114 h 417925"/>
                  <a:gd name="connsiteX22" fmla="*/ 869183 w 1004835"/>
                  <a:gd name="connsiteY22" fmla="*/ 90 h 417925"/>
                  <a:gd name="connsiteX23" fmla="*/ 70339 w 1004835"/>
                  <a:gd name="connsiteY23" fmla="*/ 15162 h 417925"/>
                  <a:gd name="connsiteX24" fmla="*/ 30145 w 1004835"/>
                  <a:gd name="connsiteY24" fmla="*/ 60380 h 41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4835" h="417925">
                    <a:moveTo>
                      <a:pt x="30145" y="60380"/>
                    </a:moveTo>
                    <a:lnTo>
                      <a:pt x="30145" y="60380"/>
                    </a:lnTo>
                    <a:cubicBezTo>
                      <a:pt x="26125" y="71102"/>
                      <a:pt x="8664" y="116156"/>
                      <a:pt x="5024" y="130718"/>
                    </a:cubicBezTo>
                    <a:lnTo>
                      <a:pt x="0" y="150815"/>
                    </a:lnTo>
                    <a:cubicBezTo>
                      <a:pt x="1675" y="222828"/>
                      <a:pt x="1895" y="294890"/>
                      <a:pt x="5024" y="366855"/>
                    </a:cubicBezTo>
                    <a:cubicBezTo>
                      <a:pt x="5395" y="375400"/>
                      <a:pt x="14593" y="391496"/>
                      <a:pt x="20097" y="397000"/>
                    </a:cubicBezTo>
                    <a:cubicBezTo>
                      <a:pt x="24367" y="401270"/>
                      <a:pt x="30454" y="403276"/>
                      <a:pt x="35169" y="407048"/>
                    </a:cubicBezTo>
                    <a:cubicBezTo>
                      <a:pt x="38868" y="410007"/>
                      <a:pt x="40820" y="415337"/>
                      <a:pt x="45218" y="417096"/>
                    </a:cubicBezTo>
                    <a:cubicBezTo>
                      <a:pt x="49883" y="418962"/>
                      <a:pt x="55266" y="417096"/>
                      <a:pt x="60290" y="417096"/>
                    </a:cubicBezTo>
                    <a:lnTo>
                      <a:pt x="944545" y="412072"/>
                    </a:lnTo>
                    <a:cubicBezTo>
                      <a:pt x="952919" y="400349"/>
                      <a:pt x="962254" y="389256"/>
                      <a:pt x="969666" y="376903"/>
                    </a:cubicBezTo>
                    <a:cubicBezTo>
                      <a:pt x="972391" y="372362"/>
                      <a:pt x="972322" y="366568"/>
                      <a:pt x="974690" y="361831"/>
                    </a:cubicBezTo>
                    <a:cubicBezTo>
                      <a:pt x="977391" y="356430"/>
                      <a:pt x="981389" y="351782"/>
                      <a:pt x="984739" y="346758"/>
                    </a:cubicBezTo>
                    <a:cubicBezTo>
                      <a:pt x="986414" y="341734"/>
                      <a:pt x="987395" y="336423"/>
                      <a:pt x="989763" y="331686"/>
                    </a:cubicBezTo>
                    <a:cubicBezTo>
                      <a:pt x="992463" y="326285"/>
                      <a:pt x="997691" y="322267"/>
                      <a:pt x="999811" y="316613"/>
                    </a:cubicBezTo>
                    <a:cubicBezTo>
                      <a:pt x="1002809" y="308617"/>
                      <a:pt x="1003160" y="299866"/>
                      <a:pt x="1004835" y="291492"/>
                    </a:cubicBezTo>
                    <a:cubicBezTo>
                      <a:pt x="1003160" y="232877"/>
                      <a:pt x="1002668" y="174216"/>
                      <a:pt x="999811" y="115646"/>
                    </a:cubicBezTo>
                    <a:cubicBezTo>
                      <a:pt x="999315" y="105471"/>
                      <a:pt x="996785" y="95490"/>
                      <a:pt x="994787" y="85501"/>
                    </a:cubicBezTo>
                    <a:cubicBezTo>
                      <a:pt x="993714" y="80135"/>
                      <a:pt x="987932" y="56717"/>
                      <a:pt x="984739" y="50332"/>
                    </a:cubicBezTo>
                    <a:cubicBezTo>
                      <a:pt x="982038" y="44931"/>
                      <a:pt x="978556" y="39898"/>
                      <a:pt x="974690" y="35259"/>
                    </a:cubicBezTo>
                    <a:cubicBezTo>
                      <a:pt x="966753" y="25735"/>
                      <a:pt x="955836" y="15784"/>
                      <a:pt x="944545" y="10138"/>
                    </a:cubicBezTo>
                    <a:cubicBezTo>
                      <a:pt x="939808" y="7770"/>
                      <a:pt x="934666" y="6153"/>
                      <a:pt x="929473" y="5114"/>
                    </a:cubicBezTo>
                    <a:cubicBezTo>
                      <a:pt x="898431" y="-1094"/>
                      <a:pt x="897365" y="90"/>
                      <a:pt x="869183" y="90"/>
                    </a:cubicBezTo>
                    <a:lnTo>
                      <a:pt x="70339" y="15162"/>
                    </a:lnTo>
                    <a:lnTo>
                      <a:pt x="30145" y="60380"/>
                    </a:lnTo>
                    <a:close/>
                  </a:path>
                </a:pathLst>
              </a:custGeom>
              <a:solidFill>
                <a:srgbClr val="DB41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7" name="ZoneTexte 7">
                <a:extLst>
                  <a:ext uri="{FF2B5EF4-FFF2-40B4-BE49-F238E27FC236}">
                    <a16:creationId xmlns:a16="http://schemas.microsoft.com/office/drawing/2014/main" id="{F0A9B24F-F1A4-0474-2BF0-DD729C5727C0}"/>
                  </a:ext>
                </a:extLst>
              </p:cNvPr>
              <p:cNvSpPr txBox="1"/>
              <p:nvPr/>
            </p:nvSpPr>
            <p:spPr>
              <a:xfrm>
                <a:off x="5635067" y="2254732"/>
                <a:ext cx="1123424" cy="328616"/>
              </a:xfrm>
              <a:prstGeom prst="rect">
                <a:avLst/>
              </a:prstGeom>
              <a:noFill/>
            </p:spPr>
            <p:txBody>
              <a:bodyPr wrap="square" rtlCol="0">
                <a:spAutoFit/>
              </a:bodyPr>
              <a:lstStyle/>
              <a:p>
                <a:pPr algn="ctr" defTabSz="457200">
                  <a:lnSpc>
                    <a:spcPts val="1460"/>
                  </a:lnSpc>
                  <a:spcBef>
                    <a:spcPts val="600"/>
                  </a:spcBef>
                  <a:spcAft>
                    <a:spcPts val="600"/>
                  </a:spcAft>
                </a:pPr>
                <a:r>
                  <a:rPr lang="fr-CA" sz="3000" b="1">
                    <a:solidFill>
                      <a:schemeClr val="bg1"/>
                    </a:solidFill>
                    <a:latin typeface="Raleway ExtraBold" panose="020B0503030101060003" pitchFamily="34" charset="77"/>
                  </a:rPr>
                  <a:t>9 %</a:t>
                </a:r>
              </a:p>
            </p:txBody>
          </p:sp>
        </p:grpSp>
        <p:sp>
          <p:nvSpPr>
            <p:cNvPr id="59" name="TextBox 16">
              <a:extLst>
                <a:ext uri="{FF2B5EF4-FFF2-40B4-BE49-F238E27FC236}">
                  <a16:creationId xmlns:a16="http://schemas.microsoft.com/office/drawing/2014/main" id="{3864A4F5-646A-D7CD-85D9-4273678B3126}"/>
                </a:ext>
              </a:extLst>
            </p:cNvPr>
            <p:cNvSpPr txBox="1"/>
            <p:nvPr/>
          </p:nvSpPr>
          <p:spPr>
            <a:xfrm>
              <a:off x="7357326" y="5646017"/>
              <a:ext cx="4347026" cy="215444"/>
            </a:xfrm>
            <a:prstGeom prst="rect">
              <a:avLst/>
            </a:prstGeom>
            <a:noFill/>
          </p:spPr>
          <p:txBody>
            <a:bodyPr wrap="square" rtlCol="0">
              <a:spAutoFit/>
            </a:bodyPr>
            <a:lstStyle/>
            <a:p>
              <a:r>
                <a:rPr lang="fr-CA" sz="800" dirty="0">
                  <a:solidFill>
                    <a:srgbClr val="434747"/>
                  </a:solidFill>
                  <a:latin typeface="Raleway" panose="020B0003030101060003" pitchFamily="34" charset="0"/>
                </a:rPr>
                <a:t>Source</a:t>
              </a:r>
              <a:r>
                <a:rPr lang="fr-CA" sz="800" b="1" dirty="0">
                  <a:solidFill>
                    <a:srgbClr val="434747"/>
                  </a:solidFill>
                  <a:latin typeface="Raleway" panose="020B0003030101060003" pitchFamily="34" charset="0"/>
                </a:rPr>
                <a:t> : </a:t>
              </a:r>
              <a:r>
                <a:rPr lang="fr-CA" sz="800" dirty="0">
                  <a:solidFill>
                    <a:srgbClr val="434747"/>
                  </a:solidFill>
                  <a:latin typeface="Raleway" panose="020B0003030101060003" pitchFamily="34" charset="0"/>
                </a:rPr>
                <a:t>Institut de la statistique du Québec</a:t>
              </a:r>
              <a:r>
                <a:rPr lang="fr-CA" sz="800" i="1" dirty="0">
                  <a:solidFill>
                    <a:srgbClr val="434747"/>
                  </a:solidFill>
                  <a:latin typeface="Raleway" panose="020B0003030101060003" pitchFamily="34" charset="0"/>
                </a:rPr>
                <a:t>, Enquête québécoise sur la parentalité 2023</a:t>
              </a:r>
              <a:endParaRPr lang="fr-CA" sz="1500" i="1" dirty="0">
                <a:solidFill>
                  <a:srgbClr val="434747"/>
                </a:solidFill>
                <a:latin typeface="Raleway" panose="020B0503030101060003" pitchFamily="34" charset="77"/>
              </a:endParaRPr>
            </a:p>
          </p:txBody>
        </p:sp>
        <p:grpSp>
          <p:nvGrpSpPr>
            <p:cNvPr id="49" name="Group 15">
              <a:extLst>
                <a:ext uri="{FF2B5EF4-FFF2-40B4-BE49-F238E27FC236}">
                  <a16:creationId xmlns:a16="http://schemas.microsoft.com/office/drawing/2014/main" id="{B911611A-B51B-9BD6-253C-D88036BB1DC3}"/>
                </a:ext>
              </a:extLst>
            </p:cNvPr>
            <p:cNvGrpSpPr/>
            <p:nvPr/>
          </p:nvGrpSpPr>
          <p:grpSpPr>
            <a:xfrm>
              <a:off x="5168214" y="4197157"/>
              <a:ext cx="1123424" cy="493905"/>
              <a:chOff x="5635067" y="2117724"/>
              <a:chExt cx="1123424" cy="493905"/>
            </a:xfrm>
          </p:grpSpPr>
          <p:sp>
            <p:nvSpPr>
              <p:cNvPr id="50" name="Freeform 19">
                <a:extLst>
                  <a:ext uri="{FF2B5EF4-FFF2-40B4-BE49-F238E27FC236}">
                    <a16:creationId xmlns:a16="http://schemas.microsoft.com/office/drawing/2014/main" id="{9D192D03-8A47-50CD-138E-BABF2EA6D538}"/>
                  </a:ext>
                </a:extLst>
              </p:cNvPr>
              <p:cNvSpPr/>
              <p:nvPr/>
            </p:nvSpPr>
            <p:spPr>
              <a:xfrm>
                <a:off x="5635067" y="2117724"/>
                <a:ext cx="1123424" cy="467248"/>
              </a:xfrm>
              <a:custGeom>
                <a:avLst/>
                <a:gdLst>
                  <a:gd name="connsiteX0" fmla="*/ 30145 w 1004835"/>
                  <a:gd name="connsiteY0" fmla="*/ 60380 h 417925"/>
                  <a:gd name="connsiteX1" fmla="*/ 30145 w 1004835"/>
                  <a:gd name="connsiteY1" fmla="*/ 60380 h 417925"/>
                  <a:gd name="connsiteX2" fmla="*/ 5024 w 1004835"/>
                  <a:gd name="connsiteY2" fmla="*/ 130718 h 417925"/>
                  <a:gd name="connsiteX3" fmla="*/ 0 w 1004835"/>
                  <a:gd name="connsiteY3" fmla="*/ 150815 h 417925"/>
                  <a:gd name="connsiteX4" fmla="*/ 5024 w 1004835"/>
                  <a:gd name="connsiteY4" fmla="*/ 366855 h 417925"/>
                  <a:gd name="connsiteX5" fmla="*/ 20097 w 1004835"/>
                  <a:gd name="connsiteY5" fmla="*/ 397000 h 417925"/>
                  <a:gd name="connsiteX6" fmla="*/ 35169 w 1004835"/>
                  <a:gd name="connsiteY6" fmla="*/ 407048 h 417925"/>
                  <a:gd name="connsiteX7" fmla="*/ 45218 w 1004835"/>
                  <a:gd name="connsiteY7" fmla="*/ 417096 h 417925"/>
                  <a:gd name="connsiteX8" fmla="*/ 60290 w 1004835"/>
                  <a:gd name="connsiteY8" fmla="*/ 417096 h 417925"/>
                  <a:gd name="connsiteX9" fmla="*/ 944545 w 1004835"/>
                  <a:gd name="connsiteY9" fmla="*/ 412072 h 417925"/>
                  <a:gd name="connsiteX10" fmla="*/ 969666 w 1004835"/>
                  <a:gd name="connsiteY10" fmla="*/ 376903 h 417925"/>
                  <a:gd name="connsiteX11" fmla="*/ 974690 w 1004835"/>
                  <a:gd name="connsiteY11" fmla="*/ 361831 h 417925"/>
                  <a:gd name="connsiteX12" fmla="*/ 984739 w 1004835"/>
                  <a:gd name="connsiteY12" fmla="*/ 346758 h 417925"/>
                  <a:gd name="connsiteX13" fmla="*/ 989763 w 1004835"/>
                  <a:gd name="connsiteY13" fmla="*/ 331686 h 417925"/>
                  <a:gd name="connsiteX14" fmla="*/ 999811 w 1004835"/>
                  <a:gd name="connsiteY14" fmla="*/ 316613 h 417925"/>
                  <a:gd name="connsiteX15" fmla="*/ 1004835 w 1004835"/>
                  <a:gd name="connsiteY15" fmla="*/ 291492 h 417925"/>
                  <a:gd name="connsiteX16" fmla="*/ 999811 w 1004835"/>
                  <a:gd name="connsiteY16" fmla="*/ 115646 h 417925"/>
                  <a:gd name="connsiteX17" fmla="*/ 994787 w 1004835"/>
                  <a:gd name="connsiteY17" fmla="*/ 85501 h 417925"/>
                  <a:gd name="connsiteX18" fmla="*/ 984739 w 1004835"/>
                  <a:gd name="connsiteY18" fmla="*/ 50332 h 417925"/>
                  <a:gd name="connsiteX19" fmla="*/ 974690 w 1004835"/>
                  <a:gd name="connsiteY19" fmla="*/ 35259 h 417925"/>
                  <a:gd name="connsiteX20" fmla="*/ 944545 w 1004835"/>
                  <a:gd name="connsiteY20" fmla="*/ 10138 h 417925"/>
                  <a:gd name="connsiteX21" fmla="*/ 929473 w 1004835"/>
                  <a:gd name="connsiteY21" fmla="*/ 5114 h 417925"/>
                  <a:gd name="connsiteX22" fmla="*/ 869183 w 1004835"/>
                  <a:gd name="connsiteY22" fmla="*/ 90 h 417925"/>
                  <a:gd name="connsiteX23" fmla="*/ 70339 w 1004835"/>
                  <a:gd name="connsiteY23" fmla="*/ 15162 h 417925"/>
                  <a:gd name="connsiteX24" fmla="*/ 30145 w 1004835"/>
                  <a:gd name="connsiteY24" fmla="*/ 60380 h 41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4835" h="417925">
                    <a:moveTo>
                      <a:pt x="30145" y="60380"/>
                    </a:moveTo>
                    <a:lnTo>
                      <a:pt x="30145" y="60380"/>
                    </a:lnTo>
                    <a:cubicBezTo>
                      <a:pt x="26125" y="71102"/>
                      <a:pt x="8664" y="116156"/>
                      <a:pt x="5024" y="130718"/>
                    </a:cubicBezTo>
                    <a:lnTo>
                      <a:pt x="0" y="150815"/>
                    </a:lnTo>
                    <a:cubicBezTo>
                      <a:pt x="1675" y="222828"/>
                      <a:pt x="1895" y="294890"/>
                      <a:pt x="5024" y="366855"/>
                    </a:cubicBezTo>
                    <a:cubicBezTo>
                      <a:pt x="5395" y="375400"/>
                      <a:pt x="14593" y="391496"/>
                      <a:pt x="20097" y="397000"/>
                    </a:cubicBezTo>
                    <a:cubicBezTo>
                      <a:pt x="24367" y="401270"/>
                      <a:pt x="30454" y="403276"/>
                      <a:pt x="35169" y="407048"/>
                    </a:cubicBezTo>
                    <a:cubicBezTo>
                      <a:pt x="38868" y="410007"/>
                      <a:pt x="40820" y="415337"/>
                      <a:pt x="45218" y="417096"/>
                    </a:cubicBezTo>
                    <a:cubicBezTo>
                      <a:pt x="49883" y="418962"/>
                      <a:pt x="55266" y="417096"/>
                      <a:pt x="60290" y="417096"/>
                    </a:cubicBezTo>
                    <a:lnTo>
                      <a:pt x="944545" y="412072"/>
                    </a:lnTo>
                    <a:cubicBezTo>
                      <a:pt x="952919" y="400349"/>
                      <a:pt x="962254" y="389256"/>
                      <a:pt x="969666" y="376903"/>
                    </a:cubicBezTo>
                    <a:cubicBezTo>
                      <a:pt x="972391" y="372362"/>
                      <a:pt x="972322" y="366568"/>
                      <a:pt x="974690" y="361831"/>
                    </a:cubicBezTo>
                    <a:cubicBezTo>
                      <a:pt x="977391" y="356430"/>
                      <a:pt x="981389" y="351782"/>
                      <a:pt x="984739" y="346758"/>
                    </a:cubicBezTo>
                    <a:cubicBezTo>
                      <a:pt x="986414" y="341734"/>
                      <a:pt x="987395" y="336423"/>
                      <a:pt x="989763" y="331686"/>
                    </a:cubicBezTo>
                    <a:cubicBezTo>
                      <a:pt x="992463" y="326285"/>
                      <a:pt x="997691" y="322267"/>
                      <a:pt x="999811" y="316613"/>
                    </a:cubicBezTo>
                    <a:cubicBezTo>
                      <a:pt x="1002809" y="308617"/>
                      <a:pt x="1003160" y="299866"/>
                      <a:pt x="1004835" y="291492"/>
                    </a:cubicBezTo>
                    <a:cubicBezTo>
                      <a:pt x="1003160" y="232877"/>
                      <a:pt x="1002668" y="174216"/>
                      <a:pt x="999811" y="115646"/>
                    </a:cubicBezTo>
                    <a:cubicBezTo>
                      <a:pt x="999315" y="105471"/>
                      <a:pt x="996785" y="95490"/>
                      <a:pt x="994787" y="85501"/>
                    </a:cubicBezTo>
                    <a:cubicBezTo>
                      <a:pt x="993714" y="80135"/>
                      <a:pt x="987932" y="56717"/>
                      <a:pt x="984739" y="50332"/>
                    </a:cubicBezTo>
                    <a:cubicBezTo>
                      <a:pt x="982038" y="44931"/>
                      <a:pt x="978556" y="39898"/>
                      <a:pt x="974690" y="35259"/>
                    </a:cubicBezTo>
                    <a:cubicBezTo>
                      <a:pt x="966753" y="25735"/>
                      <a:pt x="955836" y="15784"/>
                      <a:pt x="944545" y="10138"/>
                    </a:cubicBezTo>
                    <a:cubicBezTo>
                      <a:pt x="939808" y="7770"/>
                      <a:pt x="934666" y="6153"/>
                      <a:pt x="929473" y="5114"/>
                    </a:cubicBezTo>
                    <a:cubicBezTo>
                      <a:pt x="898431" y="-1094"/>
                      <a:pt x="897365" y="90"/>
                      <a:pt x="869183" y="90"/>
                    </a:cubicBezTo>
                    <a:lnTo>
                      <a:pt x="70339" y="15162"/>
                    </a:lnTo>
                    <a:lnTo>
                      <a:pt x="30145" y="60380"/>
                    </a:lnTo>
                    <a:close/>
                  </a:path>
                </a:pathLst>
              </a:custGeom>
              <a:solidFill>
                <a:srgbClr val="DB41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1" name="ZoneTexte 7">
                <a:extLst>
                  <a:ext uri="{FF2B5EF4-FFF2-40B4-BE49-F238E27FC236}">
                    <a16:creationId xmlns:a16="http://schemas.microsoft.com/office/drawing/2014/main" id="{99CFF830-ACCC-1561-AB06-EB17727E1944}"/>
                  </a:ext>
                </a:extLst>
              </p:cNvPr>
              <p:cNvSpPr txBox="1"/>
              <p:nvPr/>
            </p:nvSpPr>
            <p:spPr>
              <a:xfrm>
                <a:off x="5635067" y="2283013"/>
                <a:ext cx="1123424" cy="328616"/>
              </a:xfrm>
              <a:prstGeom prst="rect">
                <a:avLst/>
              </a:prstGeom>
              <a:noFill/>
            </p:spPr>
            <p:txBody>
              <a:bodyPr wrap="square" rtlCol="0">
                <a:spAutoFit/>
              </a:bodyPr>
              <a:lstStyle/>
              <a:p>
                <a:pPr algn="ctr" defTabSz="457200">
                  <a:lnSpc>
                    <a:spcPts val="1460"/>
                  </a:lnSpc>
                  <a:spcBef>
                    <a:spcPts val="600"/>
                  </a:spcBef>
                  <a:spcAft>
                    <a:spcPts val="600"/>
                  </a:spcAft>
                </a:pPr>
                <a:r>
                  <a:rPr lang="fr-CA" sz="3000" b="1">
                    <a:solidFill>
                      <a:schemeClr val="bg1"/>
                    </a:solidFill>
                    <a:latin typeface="Raleway ExtraBold" panose="020B0503030101060003" pitchFamily="34" charset="77"/>
                  </a:rPr>
                  <a:t>20 %</a:t>
                </a:r>
              </a:p>
            </p:txBody>
          </p:sp>
        </p:grpSp>
        <p:pic>
          <p:nvPicPr>
            <p:cNvPr id="58" name="Picture 33">
              <a:extLst>
                <a:ext uri="{FF2B5EF4-FFF2-40B4-BE49-F238E27FC236}">
                  <a16:creationId xmlns:a16="http://schemas.microsoft.com/office/drawing/2014/main" id="{8909C58D-7B80-8C61-41D6-8C0692EA4233}"/>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p:blipFill>
          <p:spPr>
            <a:xfrm>
              <a:off x="5253157" y="3206542"/>
              <a:ext cx="953538" cy="885507"/>
            </a:xfrm>
            <a:prstGeom prst="rect">
              <a:avLst/>
            </a:prstGeom>
          </p:spPr>
        </p:pic>
        <p:sp>
          <p:nvSpPr>
            <p:cNvPr id="60" name="ZoneTexte 7">
              <a:extLst>
                <a:ext uri="{FF2B5EF4-FFF2-40B4-BE49-F238E27FC236}">
                  <a16:creationId xmlns:a16="http://schemas.microsoft.com/office/drawing/2014/main" id="{0E079A3C-1133-3E47-F8B6-CBD54ADB0675}"/>
                </a:ext>
              </a:extLst>
            </p:cNvPr>
            <p:cNvSpPr txBox="1"/>
            <p:nvPr/>
          </p:nvSpPr>
          <p:spPr>
            <a:xfrm>
              <a:off x="4102527" y="4852592"/>
              <a:ext cx="3254799" cy="669414"/>
            </a:xfrm>
            <a:prstGeom prst="rect">
              <a:avLst/>
            </a:prstGeom>
            <a:noFill/>
          </p:spPr>
          <p:txBody>
            <a:bodyPr wrap="square" rtlCol="0">
              <a:spAutoFit/>
            </a:bodyPr>
            <a:lstStyle/>
            <a:p>
              <a:pPr algn="ctr" defTabSz="457200">
                <a:lnSpc>
                  <a:spcPts val="1460"/>
                </a:lnSpc>
              </a:pPr>
              <a:r>
                <a:rPr lang="fr-CA" sz="1400">
                  <a:solidFill>
                    <a:prstClr val="black"/>
                  </a:solidFill>
                  <a:latin typeface="Raleway" panose="020B0003030101060003" pitchFamily="34" charset="0"/>
                </a:rPr>
                <a:t>Chez les parents </a:t>
              </a:r>
            </a:p>
            <a:p>
              <a:pPr algn="ctr" defTabSz="457200">
                <a:lnSpc>
                  <a:spcPts val="1460"/>
                </a:lnSpc>
              </a:pPr>
              <a:r>
                <a:rPr lang="fr-CA" sz="1400">
                  <a:solidFill>
                    <a:prstClr val="black"/>
                  </a:solidFill>
                  <a:latin typeface="Raleway" panose="020B0003030101060003" pitchFamily="34" charset="0"/>
                </a:rPr>
                <a:t>n’ayant que des enfants </a:t>
              </a:r>
            </a:p>
            <a:p>
              <a:pPr algn="ctr" defTabSz="457200">
                <a:lnSpc>
                  <a:spcPts val="1460"/>
                </a:lnSpc>
              </a:pPr>
              <a:r>
                <a:rPr lang="fr-CA" sz="1400">
                  <a:solidFill>
                    <a:prstClr val="black"/>
                  </a:solidFill>
                  <a:latin typeface="Raleway" panose="020B0003030101060003" pitchFamily="34" charset="0"/>
                </a:rPr>
                <a:t>de </a:t>
              </a:r>
              <a:r>
                <a:rPr lang="fr-CA" sz="1400" b="1">
                  <a:solidFill>
                    <a:prstClr val="black"/>
                  </a:solidFill>
                  <a:latin typeface="Raleway" panose="020B0003030101060003" pitchFamily="34" charset="0"/>
                </a:rPr>
                <a:t>0 à 5 ans</a:t>
              </a:r>
            </a:p>
          </p:txBody>
        </p:sp>
      </p:grpSp>
      <p:grpSp>
        <p:nvGrpSpPr>
          <p:cNvPr id="61" name="Group 1">
            <a:extLst>
              <a:ext uri="{FF2B5EF4-FFF2-40B4-BE49-F238E27FC236}">
                <a16:creationId xmlns:a16="http://schemas.microsoft.com/office/drawing/2014/main" id="{CB7A9E21-9464-5C7D-7963-7D91E544D253}"/>
              </a:ext>
            </a:extLst>
          </p:cNvPr>
          <p:cNvGrpSpPr/>
          <p:nvPr/>
        </p:nvGrpSpPr>
        <p:grpSpPr>
          <a:xfrm>
            <a:off x="1003443" y="6153834"/>
            <a:ext cx="10280431" cy="403635"/>
            <a:chOff x="1003443" y="6153834"/>
            <a:chExt cx="10280431" cy="403635"/>
          </a:xfrm>
        </p:grpSpPr>
        <p:pic>
          <p:nvPicPr>
            <p:cNvPr id="62" name="Picture 2" descr="A black background with grey text&#10;&#10;Description automatically generated">
              <a:extLst>
                <a:ext uri="{FF2B5EF4-FFF2-40B4-BE49-F238E27FC236}">
                  <a16:creationId xmlns:a16="http://schemas.microsoft.com/office/drawing/2014/main" id="{DA99BC3D-1FF2-5A7D-780D-1818F080B5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63" name="TextBox 16">
              <a:extLst>
                <a:ext uri="{FF2B5EF4-FFF2-40B4-BE49-F238E27FC236}">
                  <a16:creationId xmlns:a16="http://schemas.microsoft.com/office/drawing/2014/main" id="{F1CA1444-AD42-51CA-B4FC-2044ABD6B711}"/>
                </a:ext>
              </a:extLst>
            </p:cNvPr>
            <p:cNvSpPr txBox="1"/>
            <p:nvPr/>
          </p:nvSpPr>
          <p:spPr>
            <a:xfrm>
              <a:off x="8959199" y="6234304"/>
              <a:ext cx="2324675" cy="323165"/>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500" smtClean="0">
                  <a:solidFill>
                    <a:srgbClr val="434747"/>
                  </a:solidFill>
                  <a:latin typeface="Raleway" panose="020B0503030101060003" pitchFamily="34" charset="77"/>
                </a:rPr>
                <a:pPr algn="r"/>
                <a:t>48</a:t>
              </a:fld>
              <a:endParaRPr lang="fr-CA" sz="1500">
                <a:solidFill>
                  <a:srgbClr val="434747"/>
                </a:solidFill>
                <a:latin typeface="Raleway" panose="020B0503030101060003" pitchFamily="34" charset="77"/>
              </a:endParaRPr>
            </a:p>
          </p:txBody>
        </p:sp>
      </p:grpSp>
    </p:spTree>
    <p:extLst>
      <p:ext uri="{BB962C8B-B14F-4D97-AF65-F5344CB8AC3E}">
        <p14:creationId xmlns:p14="http://schemas.microsoft.com/office/powerpoint/2010/main" val="5559206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1DB50E-1F9A-4BEF-58C7-292DAE46950E}"/>
              </a:ext>
            </a:extLst>
          </p:cNvPr>
          <p:cNvSpPr/>
          <p:nvPr/>
        </p:nvSpPr>
        <p:spPr>
          <a:xfrm>
            <a:off x="0" y="0"/>
            <a:ext cx="12192000" cy="6858000"/>
          </a:xfrm>
          <a:prstGeom prst="rect">
            <a:avLst/>
          </a:prstGeom>
          <a:noFill/>
          <a:ln w="381000">
            <a:solidFill>
              <a:srgbClr val="ECA6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2" name="Group 4">
            <a:extLst>
              <a:ext uri="{FF2B5EF4-FFF2-40B4-BE49-F238E27FC236}">
                <a16:creationId xmlns:a16="http://schemas.microsoft.com/office/drawing/2014/main" id="{B313B576-8CCF-C889-BD04-51A9128563B9}"/>
              </a:ext>
            </a:extLst>
          </p:cNvPr>
          <p:cNvGrpSpPr/>
          <p:nvPr/>
        </p:nvGrpSpPr>
        <p:grpSpPr>
          <a:xfrm>
            <a:off x="1004510" y="524476"/>
            <a:ext cx="6303307" cy="1325563"/>
            <a:chOff x="1155904" y="816533"/>
            <a:chExt cx="6303307" cy="1325563"/>
          </a:xfrm>
        </p:grpSpPr>
        <p:sp>
          <p:nvSpPr>
            <p:cNvPr id="5" name="Titre 1">
              <a:extLst>
                <a:ext uri="{FF2B5EF4-FFF2-40B4-BE49-F238E27FC236}">
                  <a16:creationId xmlns:a16="http://schemas.microsoft.com/office/drawing/2014/main" id="{AA50B79D-8141-C870-4035-A4C7B69DFF1E}"/>
                </a:ext>
              </a:extLst>
            </p:cNvPr>
            <p:cNvSpPr txBox="1">
              <a:spLocks/>
            </p:cNvSpPr>
            <p:nvPr/>
          </p:nvSpPr>
          <p:spPr>
            <a:xfrm>
              <a:off x="1249148" y="816533"/>
              <a:ext cx="6210063"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b="1">
                  <a:solidFill>
                    <a:srgbClr val="434747"/>
                  </a:solidFill>
                  <a:latin typeface="Raleway" panose="020B0503030101060003" pitchFamily="34" charset="77"/>
                </a:rPr>
                <a:t>Les effets de la </a:t>
              </a:r>
              <a:r>
                <a:rPr lang="fr-CA" sz="3200" b="1" err="1">
                  <a:solidFill>
                    <a:srgbClr val="434747"/>
                  </a:solidFill>
                  <a:latin typeface="Raleway" panose="020B0503030101060003" pitchFamily="34" charset="77"/>
                </a:rPr>
                <a:t>technoférence</a:t>
              </a:r>
              <a:endParaRPr lang="fr-CA" sz="3200" b="1">
                <a:solidFill>
                  <a:srgbClr val="434747"/>
                </a:solidFill>
                <a:latin typeface="Raleway" panose="020B0503030101060003" pitchFamily="34" charset="77"/>
              </a:endParaRPr>
            </a:p>
            <a:p>
              <a:pPr algn="l"/>
              <a:r>
                <a:rPr lang="fr-CA" sz="3200" b="1">
                  <a:solidFill>
                    <a:srgbClr val="434747"/>
                  </a:solidFill>
                  <a:latin typeface="Raleway" panose="020B0503030101060003" pitchFamily="34" charset="77"/>
                </a:rPr>
                <a:t>parentale sur les tout-petits</a:t>
              </a:r>
            </a:p>
          </p:txBody>
        </p:sp>
        <p:cxnSp>
          <p:nvCxnSpPr>
            <p:cNvPr id="9" name="Straight Connector 11">
              <a:extLst>
                <a:ext uri="{FF2B5EF4-FFF2-40B4-BE49-F238E27FC236}">
                  <a16:creationId xmlns:a16="http://schemas.microsoft.com/office/drawing/2014/main" id="{F1993599-18EF-57AB-8680-FD19A1288071}"/>
                </a:ext>
              </a:extLst>
            </p:cNvPr>
            <p:cNvCxnSpPr>
              <a:cxnSpLocks/>
            </p:cNvCxnSpPr>
            <p:nvPr/>
          </p:nvCxnSpPr>
          <p:spPr>
            <a:xfrm>
              <a:off x="1155904" y="1260088"/>
              <a:ext cx="0" cy="736849"/>
            </a:xfrm>
            <a:prstGeom prst="line">
              <a:avLst/>
            </a:prstGeom>
            <a:ln w="50800">
              <a:solidFill>
                <a:srgbClr val="DB4140"/>
              </a:solidFill>
            </a:ln>
          </p:spPr>
          <p:style>
            <a:lnRef idx="1">
              <a:schemeClr val="accent2"/>
            </a:lnRef>
            <a:fillRef idx="0">
              <a:schemeClr val="accent2"/>
            </a:fillRef>
            <a:effectRef idx="0">
              <a:schemeClr val="accent2"/>
            </a:effectRef>
            <a:fontRef idx="minor">
              <a:schemeClr val="tx1"/>
            </a:fontRef>
          </p:style>
        </p:cxnSp>
      </p:grpSp>
      <p:sp>
        <p:nvSpPr>
          <p:cNvPr id="3" name="ZoneTexte 2">
            <a:extLst>
              <a:ext uri="{FF2B5EF4-FFF2-40B4-BE49-F238E27FC236}">
                <a16:creationId xmlns:a16="http://schemas.microsoft.com/office/drawing/2014/main" id="{7E30754B-045F-6983-4458-0EBBD5AF42B3}"/>
              </a:ext>
            </a:extLst>
          </p:cNvPr>
          <p:cNvSpPr txBox="1"/>
          <p:nvPr/>
        </p:nvSpPr>
        <p:spPr>
          <a:xfrm>
            <a:off x="1220388" y="2308203"/>
            <a:ext cx="9751225" cy="1481559"/>
          </a:xfrm>
          <a:prstGeom prst="rect">
            <a:avLst/>
          </a:prstGeom>
          <a:noFill/>
        </p:spPr>
        <p:txBody>
          <a:bodyPr wrap="square">
            <a:spAutoFit/>
          </a:bodyPr>
          <a:lstStyle/>
          <a:p>
            <a:pPr algn="ctr">
              <a:lnSpc>
                <a:spcPts val="2220"/>
              </a:lnSpc>
            </a:pPr>
            <a:r>
              <a:rPr lang="fr-CA" sz="1600" dirty="0">
                <a:latin typeface="Raleway" pitchFamily="2" charset="0"/>
              </a:rPr>
              <a:t>La </a:t>
            </a:r>
            <a:r>
              <a:rPr lang="fr-CA" sz="1600" dirty="0" err="1">
                <a:latin typeface="Raleway" pitchFamily="2" charset="0"/>
              </a:rPr>
              <a:t>technoférence</a:t>
            </a:r>
            <a:r>
              <a:rPr lang="fr-CA" sz="1600" dirty="0">
                <a:latin typeface="Raleway" pitchFamily="2" charset="0"/>
              </a:rPr>
              <a:t> parentale peut modifier les pratiques parentales et réduire </a:t>
            </a:r>
          </a:p>
          <a:p>
            <a:pPr algn="ctr">
              <a:lnSpc>
                <a:spcPts val="2220"/>
              </a:lnSpc>
            </a:pPr>
            <a:r>
              <a:rPr lang="fr-CA" sz="1600" dirty="0">
                <a:latin typeface="Raleway" pitchFamily="2" charset="0"/>
              </a:rPr>
              <a:t>la quantité et la qualité des interactions avec l’enfant. </a:t>
            </a:r>
          </a:p>
          <a:p>
            <a:pPr algn="ctr">
              <a:lnSpc>
                <a:spcPts val="2220"/>
              </a:lnSpc>
            </a:pPr>
            <a:endParaRPr lang="fr-CA" sz="1600" dirty="0">
              <a:latin typeface="Raleway" pitchFamily="2" charset="0"/>
            </a:endParaRPr>
          </a:p>
          <a:p>
            <a:pPr algn="ctr">
              <a:lnSpc>
                <a:spcPts val="2220"/>
              </a:lnSpc>
            </a:pPr>
            <a:r>
              <a:rPr lang="fr-CA" sz="1600" b="1" dirty="0">
                <a:latin typeface="Raleway" pitchFamily="2" charset="0"/>
              </a:rPr>
              <a:t>Les habitudes numériques des parents pourraient avoir des effets négatifs sur :</a:t>
            </a:r>
          </a:p>
          <a:p>
            <a:pPr>
              <a:lnSpc>
                <a:spcPts val="2220"/>
              </a:lnSpc>
            </a:pPr>
            <a:endParaRPr lang="fr-CA" sz="1600" dirty="0">
              <a:latin typeface="Raleway" pitchFamily="2" charset="0"/>
            </a:endParaRPr>
          </a:p>
        </p:txBody>
      </p:sp>
      <p:grpSp>
        <p:nvGrpSpPr>
          <p:cNvPr id="61" name="Group 1">
            <a:extLst>
              <a:ext uri="{FF2B5EF4-FFF2-40B4-BE49-F238E27FC236}">
                <a16:creationId xmlns:a16="http://schemas.microsoft.com/office/drawing/2014/main" id="{CB7A9E21-9464-5C7D-7963-7D91E544D253}"/>
              </a:ext>
            </a:extLst>
          </p:cNvPr>
          <p:cNvGrpSpPr/>
          <p:nvPr/>
        </p:nvGrpSpPr>
        <p:grpSpPr>
          <a:xfrm>
            <a:off x="1003443" y="6153834"/>
            <a:ext cx="10280431" cy="403635"/>
            <a:chOff x="1003443" y="6153834"/>
            <a:chExt cx="10280431" cy="403635"/>
          </a:xfrm>
        </p:grpSpPr>
        <p:pic>
          <p:nvPicPr>
            <p:cNvPr id="62" name="Picture 2" descr="A black background with grey text&#10;&#10;Description automatically generated">
              <a:extLst>
                <a:ext uri="{FF2B5EF4-FFF2-40B4-BE49-F238E27FC236}">
                  <a16:creationId xmlns:a16="http://schemas.microsoft.com/office/drawing/2014/main" id="{DA99BC3D-1FF2-5A7D-780D-1818F080B5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63" name="TextBox 16">
              <a:extLst>
                <a:ext uri="{FF2B5EF4-FFF2-40B4-BE49-F238E27FC236}">
                  <a16:creationId xmlns:a16="http://schemas.microsoft.com/office/drawing/2014/main" id="{F1CA1444-AD42-51CA-B4FC-2044ABD6B711}"/>
                </a:ext>
              </a:extLst>
            </p:cNvPr>
            <p:cNvSpPr txBox="1"/>
            <p:nvPr/>
          </p:nvSpPr>
          <p:spPr>
            <a:xfrm>
              <a:off x="8959199" y="6234304"/>
              <a:ext cx="2324675" cy="323165"/>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500" smtClean="0">
                  <a:solidFill>
                    <a:srgbClr val="434747"/>
                  </a:solidFill>
                  <a:latin typeface="Raleway" panose="020B0503030101060003" pitchFamily="34" charset="77"/>
                </a:rPr>
                <a:pPr algn="r"/>
                <a:t>49</a:t>
              </a:fld>
              <a:endParaRPr lang="fr-CA" sz="1500">
                <a:solidFill>
                  <a:srgbClr val="434747"/>
                </a:solidFill>
                <a:latin typeface="Raleway" panose="020B0503030101060003" pitchFamily="34" charset="77"/>
              </a:endParaRPr>
            </a:p>
          </p:txBody>
        </p:sp>
      </p:grpSp>
      <p:grpSp>
        <p:nvGrpSpPr>
          <p:cNvPr id="21" name="Groupe 20">
            <a:extLst>
              <a:ext uri="{FF2B5EF4-FFF2-40B4-BE49-F238E27FC236}">
                <a16:creationId xmlns:a16="http://schemas.microsoft.com/office/drawing/2014/main" id="{D071F499-91B4-4746-31EE-6676D658CBE9}"/>
              </a:ext>
            </a:extLst>
          </p:cNvPr>
          <p:cNvGrpSpPr/>
          <p:nvPr/>
        </p:nvGrpSpPr>
        <p:grpSpPr>
          <a:xfrm>
            <a:off x="1099954" y="3713128"/>
            <a:ext cx="2952000" cy="2090157"/>
            <a:chOff x="1250784" y="3713128"/>
            <a:chExt cx="2952000" cy="2090157"/>
          </a:xfrm>
        </p:grpSpPr>
        <p:sp>
          <p:nvSpPr>
            <p:cNvPr id="7" name="Freeform 29">
              <a:extLst>
                <a:ext uri="{FF2B5EF4-FFF2-40B4-BE49-F238E27FC236}">
                  <a16:creationId xmlns:a16="http://schemas.microsoft.com/office/drawing/2014/main" id="{6D7AD1F2-F14B-4B60-EEC4-3ABABCDF4355}"/>
                </a:ext>
              </a:extLst>
            </p:cNvPr>
            <p:cNvSpPr/>
            <p:nvPr/>
          </p:nvSpPr>
          <p:spPr>
            <a:xfrm rot="10800000">
              <a:off x="1250784" y="3713128"/>
              <a:ext cx="2952000" cy="2090157"/>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solidFill>
              <a:srgbClr val="ECA6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ZoneTexte 7">
              <a:extLst>
                <a:ext uri="{FF2B5EF4-FFF2-40B4-BE49-F238E27FC236}">
                  <a16:creationId xmlns:a16="http://schemas.microsoft.com/office/drawing/2014/main" id="{7AB53676-7C4B-C869-4BFD-73E207187729}"/>
                </a:ext>
              </a:extLst>
            </p:cNvPr>
            <p:cNvSpPr txBox="1"/>
            <p:nvPr/>
          </p:nvSpPr>
          <p:spPr>
            <a:xfrm>
              <a:off x="1381055" y="4231139"/>
              <a:ext cx="2672512" cy="1246495"/>
            </a:xfrm>
            <a:prstGeom prst="rect">
              <a:avLst/>
            </a:prstGeom>
            <a:solidFill>
              <a:srgbClr val="ECA695"/>
            </a:solidFill>
          </p:spPr>
          <p:txBody>
            <a:bodyPr wrap="square" rtlCol="0">
              <a:spAutoFit/>
            </a:bodyPr>
            <a:lstStyle/>
            <a:p>
              <a:pPr algn="ctr">
                <a:lnSpc>
                  <a:spcPts val="1460"/>
                </a:lnSpc>
              </a:pPr>
              <a:r>
                <a:rPr lang="fr-CA" sz="1400" b="1" dirty="0">
                  <a:solidFill>
                    <a:prstClr val="black"/>
                  </a:solidFill>
                  <a:latin typeface="Raleway" panose="020B0503030101060003" pitchFamily="34" charset="0"/>
                  <a:cs typeface="Times New Roman" panose="02020603050405020304" pitchFamily="18" charset="0"/>
                </a:rPr>
                <a:t>la sensibilité et l’attention </a:t>
              </a:r>
            </a:p>
            <a:p>
              <a:pPr algn="ctr">
                <a:lnSpc>
                  <a:spcPts val="1460"/>
                </a:lnSpc>
              </a:pPr>
              <a:r>
                <a:rPr lang="fr-CA" sz="1400" b="1" dirty="0">
                  <a:solidFill>
                    <a:prstClr val="black"/>
                  </a:solidFill>
                  <a:latin typeface="Raleway" panose="020B0503030101060003" pitchFamily="34" charset="0"/>
                  <a:cs typeface="Times New Roman" panose="02020603050405020304" pitchFamily="18" charset="0"/>
                </a:rPr>
                <a:t>du parent </a:t>
              </a:r>
            </a:p>
            <a:p>
              <a:pPr algn="ctr">
                <a:lnSpc>
                  <a:spcPts val="1460"/>
                </a:lnSpc>
              </a:pPr>
              <a:r>
                <a:rPr lang="fr-CA" sz="1400" dirty="0">
                  <a:solidFill>
                    <a:prstClr val="black"/>
                  </a:solidFill>
                  <a:latin typeface="Raleway" panose="020B0503030101060003" pitchFamily="34" charset="0"/>
                  <a:cs typeface="Times New Roman" panose="02020603050405020304" pitchFamily="18" charset="0"/>
                </a:rPr>
                <a:t>L’écran distrait le parent et le rend moins attentif aux besoins et aux émotions </a:t>
              </a:r>
            </a:p>
            <a:p>
              <a:pPr algn="ctr">
                <a:lnSpc>
                  <a:spcPts val="1460"/>
                </a:lnSpc>
              </a:pPr>
              <a:r>
                <a:rPr lang="fr-CA" sz="1400" dirty="0">
                  <a:solidFill>
                    <a:prstClr val="black"/>
                  </a:solidFill>
                  <a:latin typeface="Raleway" panose="020B0503030101060003" pitchFamily="34" charset="0"/>
                  <a:cs typeface="Times New Roman" panose="02020603050405020304" pitchFamily="18" charset="0"/>
                </a:rPr>
                <a:t>du tout-petit.</a:t>
              </a:r>
            </a:p>
          </p:txBody>
        </p:sp>
      </p:grpSp>
      <p:grpSp>
        <p:nvGrpSpPr>
          <p:cNvPr id="22" name="Groupe 21">
            <a:extLst>
              <a:ext uri="{FF2B5EF4-FFF2-40B4-BE49-F238E27FC236}">
                <a16:creationId xmlns:a16="http://schemas.microsoft.com/office/drawing/2014/main" id="{D74B369A-C2D7-5E94-AF03-A958C23CCF3E}"/>
              </a:ext>
            </a:extLst>
          </p:cNvPr>
          <p:cNvGrpSpPr/>
          <p:nvPr/>
        </p:nvGrpSpPr>
        <p:grpSpPr>
          <a:xfrm>
            <a:off x="4686034" y="3713128"/>
            <a:ext cx="2952000" cy="2090156"/>
            <a:chOff x="4803825" y="3713128"/>
            <a:chExt cx="2952000" cy="2090156"/>
          </a:xfrm>
        </p:grpSpPr>
        <p:sp>
          <p:nvSpPr>
            <p:cNvPr id="11" name="Freeform 31">
              <a:extLst>
                <a:ext uri="{FF2B5EF4-FFF2-40B4-BE49-F238E27FC236}">
                  <a16:creationId xmlns:a16="http://schemas.microsoft.com/office/drawing/2014/main" id="{270C330E-2849-1B5A-7ECA-DE42E638740F}"/>
                </a:ext>
              </a:extLst>
            </p:cNvPr>
            <p:cNvSpPr/>
            <p:nvPr/>
          </p:nvSpPr>
          <p:spPr>
            <a:xfrm rot="10800000">
              <a:off x="4803825" y="3713128"/>
              <a:ext cx="2952000" cy="2090156"/>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solidFill>
              <a:srgbClr val="ECA6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ZoneTexte 11">
              <a:extLst>
                <a:ext uri="{FF2B5EF4-FFF2-40B4-BE49-F238E27FC236}">
                  <a16:creationId xmlns:a16="http://schemas.microsoft.com/office/drawing/2014/main" id="{EDCB81DC-9E7C-5682-B2C6-3226E9D6723C}"/>
                </a:ext>
              </a:extLst>
            </p:cNvPr>
            <p:cNvSpPr txBox="1"/>
            <p:nvPr/>
          </p:nvSpPr>
          <p:spPr>
            <a:xfrm>
              <a:off x="4947824" y="4116473"/>
              <a:ext cx="2664000" cy="1384995"/>
            </a:xfrm>
            <a:prstGeom prst="rect">
              <a:avLst/>
            </a:prstGeom>
            <a:solidFill>
              <a:srgbClr val="ECA695"/>
            </a:solidFill>
          </p:spPr>
          <p:txBody>
            <a:bodyPr wrap="square" rtlCol="0">
              <a:spAutoFit/>
            </a:bodyPr>
            <a:lstStyle/>
            <a:p>
              <a:pPr algn="ctr"/>
              <a:r>
                <a:rPr lang="fr-CA" sz="1400" b="1" dirty="0">
                  <a:solidFill>
                    <a:prstClr val="black"/>
                  </a:solidFill>
                  <a:latin typeface="Raleway" panose="020B0503030101060003" pitchFamily="34" charset="0"/>
                  <a:cs typeface="Times New Roman" panose="02020603050405020304" pitchFamily="18" charset="0"/>
                </a:rPr>
                <a:t>le développement cognitif </a:t>
              </a:r>
            </a:p>
            <a:p>
              <a:pPr algn="ctr"/>
              <a:r>
                <a:rPr lang="fr-CA" sz="1400" b="1" dirty="0">
                  <a:solidFill>
                    <a:prstClr val="black"/>
                  </a:solidFill>
                  <a:latin typeface="Raleway" panose="020B0503030101060003" pitchFamily="34" charset="0"/>
                  <a:cs typeface="Times New Roman" panose="02020603050405020304" pitchFamily="18" charset="0"/>
                </a:rPr>
                <a:t>et langagier de l’enfant </a:t>
              </a:r>
            </a:p>
            <a:p>
              <a:pPr algn="ctr"/>
              <a:r>
                <a:rPr lang="fr-CA" sz="1400" dirty="0">
                  <a:solidFill>
                    <a:prstClr val="black"/>
                  </a:solidFill>
                  <a:latin typeface="Raleway" panose="020B0503030101060003" pitchFamily="34" charset="0"/>
                  <a:cs typeface="Times New Roman" panose="02020603050405020304" pitchFamily="18" charset="0"/>
                </a:rPr>
                <a:t>Les parents verbaliseraient moins, en utilisant des phrases plus simples et plus courtes.</a:t>
              </a:r>
            </a:p>
          </p:txBody>
        </p:sp>
      </p:grpSp>
      <p:grpSp>
        <p:nvGrpSpPr>
          <p:cNvPr id="23" name="Groupe 22">
            <a:extLst>
              <a:ext uri="{FF2B5EF4-FFF2-40B4-BE49-F238E27FC236}">
                <a16:creationId xmlns:a16="http://schemas.microsoft.com/office/drawing/2014/main" id="{BD47A8F9-0DC8-E53F-628C-6675CFAC7E84}"/>
              </a:ext>
            </a:extLst>
          </p:cNvPr>
          <p:cNvGrpSpPr/>
          <p:nvPr/>
        </p:nvGrpSpPr>
        <p:grpSpPr>
          <a:xfrm>
            <a:off x="8272114" y="3713128"/>
            <a:ext cx="2952000" cy="2140920"/>
            <a:chOff x="8375811" y="3713128"/>
            <a:chExt cx="2952000" cy="2140920"/>
          </a:xfrm>
        </p:grpSpPr>
        <p:sp>
          <p:nvSpPr>
            <p:cNvPr id="14" name="Freeform 32">
              <a:extLst>
                <a:ext uri="{FF2B5EF4-FFF2-40B4-BE49-F238E27FC236}">
                  <a16:creationId xmlns:a16="http://schemas.microsoft.com/office/drawing/2014/main" id="{2072BFB5-3E19-9DB6-FC90-5783D608657F}"/>
                </a:ext>
              </a:extLst>
            </p:cNvPr>
            <p:cNvSpPr/>
            <p:nvPr/>
          </p:nvSpPr>
          <p:spPr>
            <a:xfrm rot="10800000">
              <a:off x="8375811" y="3713128"/>
              <a:ext cx="2952000" cy="2140920"/>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solidFill>
              <a:srgbClr val="ECA6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ZoneTexte 14">
              <a:extLst>
                <a:ext uri="{FF2B5EF4-FFF2-40B4-BE49-F238E27FC236}">
                  <a16:creationId xmlns:a16="http://schemas.microsoft.com/office/drawing/2014/main" id="{2B366A7E-1E42-F448-119D-4EBBD2DA4312}"/>
                </a:ext>
              </a:extLst>
            </p:cNvPr>
            <p:cNvSpPr txBox="1"/>
            <p:nvPr/>
          </p:nvSpPr>
          <p:spPr>
            <a:xfrm>
              <a:off x="8590594" y="4160341"/>
              <a:ext cx="2522433" cy="1246495"/>
            </a:xfrm>
            <a:prstGeom prst="rect">
              <a:avLst/>
            </a:prstGeom>
            <a:solidFill>
              <a:srgbClr val="ECA695"/>
            </a:solidFill>
          </p:spPr>
          <p:txBody>
            <a:bodyPr wrap="square" rtlCol="0">
              <a:spAutoFit/>
            </a:bodyPr>
            <a:lstStyle/>
            <a:p>
              <a:pPr algn="ctr">
                <a:lnSpc>
                  <a:spcPts val="1460"/>
                </a:lnSpc>
              </a:pPr>
              <a:r>
                <a:rPr lang="fr-CA" sz="1400" b="1" dirty="0">
                  <a:solidFill>
                    <a:prstClr val="black"/>
                  </a:solidFill>
                  <a:latin typeface="Raleway" panose="020B0503030101060003" pitchFamily="34" charset="0"/>
                  <a:cs typeface="Times New Roman" panose="02020603050405020304" pitchFamily="18" charset="0"/>
                </a:rPr>
                <a:t>la sécurité des tout-petits </a:t>
              </a:r>
              <a:r>
                <a:rPr lang="fr-CA" sz="1400" dirty="0">
                  <a:solidFill>
                    <a:prstClr val="black"/>
                  </a:solidFill>
                  <a:latin typeface="Raleway" panose="020B0503030101060003" pitchFamily="34" charset="0"/>
                  <a:cs typeface="Times New Roman" panose="02020603050405020304" pitchFamily="18" charset="0"/>
                </a:rPr>
                <a:t>Le parent peut devenir moins vigilant et diminuer sa surveillance. Le risque de blessure s’en trouve augmenté.</a:t>
              </a:r>
            </a:p>
          </p:txBody>
        </p:sp>
      </p:grpSp>
      <p:pic>
        <p:nvPicPr>
          <p:cNvPr id="16" name="Picture 112" descr="A yellow and black object with black background&#10;&#10;Description automatically generated">
            <a:extLst>
              <a:ext uri="{FF2B5EF4-FFF2-40B4-BE49-F238E27FC236}">
                <a16:creationId xmlns:a16="http://schemas.microsoft.com/office/drawing/2014/main" id="{1A49E0DB-C61A-CE7A-43C9-D92BFF579C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8115" y="10067"/>
            <a:ext cx="1117600" cy="1003300"/>
          </a:xfrm>
          <a:prstGeom prst="rect">
            <a:avLst/>
          </a:prstGeom>
        </p:spPr>
      </p:pic>
      <p:pic>
        <p:nvPicPr>
          <p:cNvPr id="17" name="Picture 114" descr="A group of colorful drops&#10;&#10;Description automatically generated">
            <a:extLst>
              <a:ext uri="{FF2B5EF4-FFF2-40B4-BE49-F238E27FC236}">
                <a16:creationId xmlns:a16="http://schemas.microsoft.com/office/drawing/2014/main" id="{BCED26C9-3335-1DD9-592A-CF8828F865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22946">
            <a:off x="9316957" y="78360"/>
            <a:ext cx="1231900" cy="762000"/>
          </a:xfrm>
          <a:prstGeom prst="rect">
            <a:avLst/>
          </a:prstGeom>
        </p:spPr>
      </p:pic>
      <p:pic>
        <p:nvPicPr>
          <p:cNvPr id="18" name="Picture 118" descr="A group of grey arches on a black background&#10;&#10;Description automatically generated">
            <a:extLst>
              <a:ext uri="{FF2B5EF4-FFF2-40B4-BE49-F238E27FC236}">
                <a16:creationId xmlns:a16="http://schemas.microsoft.com/office/drawing/2014/main" id="{BA9170F2-8058-08D6-E57B-775574E623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60099" y="0"/>
            <a:ext cx="635000" cy="609600"/>
          </a:xfrm>
          <a:prstGeom prst="rect">
            <a:avLst/>
          </a:prstGeom>
        </p:spPr>
      </p:pic>
      <p:pic>
        <p:nvPicPr>
          <p:cNvPr id="19" name="Picture 120" descr="A blue flower with black background&#10;&#10;Description automatically generated">
            <a:extLst>
              <a:ext uri="{FF2B5EF4-FFF2-40B4-BE49-F238E27FC236}">
                <a16:creationId xmlns:a16="http://schemas.microsoft.com/office/drawing/2014/main" id="{71E5045A-4BC7-0E80-FE20-4D7E14DFD8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30704" y="793891"/>
            <a:ext cx="584200" cy="584200"/>
          </a:xfrm>
          <a:prstGeom prst="rect">
            <a:avLst/>
          </a:prstGeom>
        </p:spPr>
      </p:pic>
      <p:pic>
        <p:nvPicPr>
          <p:cNvPr id="20" name="Picture 125">
            <a:extLst>
              <a:ext uri="{FF2B5EF4-FFF2-40B4-BE49-F238E27FC236}">
                <a16:creationId xmlns:a16="http://schemas.microsoft.com/office/drawing/2014/main" id="{277AB30A-C68A-4610-049E-95B873372E5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66153" y="1259953"/>
            <a:ext cx="796434" cy="1003300"/>
          </a:xfrm>
          <a:prstGeom prst="rect">
            <a:avLst/>
          </a:prstGeom>
        </p:spPr>
      </p:pic>
    </p:spTree>
    <p:extLst>
      <p:ext uri="{BB962C8B-B14F-4D97-AF65-F5344CB8AC3E}">
        <p14:creationId xmlns:p14="http://schemas.microsoft.com/office/powerpoint/2010/main" val="152037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70D6E6A0-486C-031A-461A-E4F1D539B1BE}"/>
              </a:ext>
            </a:extLst>
          </p:cNvPr>
          <p:cNvSpPr txBox="1"/>
          <p:nvPr/>
        </p:nvSpPr>
        <p:spPr>
          <a:xfrm>
            <a:off x="891006" y="2084136"/>
            <a:ext cx="4913462" cy="2013756"/>
          </a:xfrm>
          <a:prstGeom prst="rect">
            <a:avLst/>
          </a:prstGeom>
          <a:noFill/>
        </p:spPr>
        <p:txBody>
          <a:bodyPr wrap="square" rtlCol="0">
            <a:spAutoFit/>
          </a:bodyPr>
          <a:lstStyle/>
          <a:p>
            <a:pPr marL="285750" marR="0" lvl="0" indent="-285750" algn="l" defTabSz="914400" rtl="0" eaLnBrk="1" fontAlgn="auto" latinLnBrk="0" hangingPunct="1">
              <a:lnSpc>
                <a:spcPts val="2360"/>
              </a:lnSpc>
              <a:spcBef>
                <a:spcPts val="400"/>
              </a:spcBef>
              <a:spcAft>
                <a:spcPts val="400"/>
              </a:spcAft>
              <a:buClr>
                <a:srgbClr val="FCB018"/>
              </a:buClr>
              <a:buSzTx/>
              <a:buFont typeface="Arial" panose="020B0604020202020204" pitchFamily="34" charset="0"/>
              <a:buChar char="•"/>
              <a:tabLst/>
              <a:defRPr/>
            </a:pPr>
            <a:r>
              <a:rPr lang="fr-CA" sz="1600" dirty="0">
                <a:latin typeface="Raleway" panose="020B0003030101060003" pitchFamily="34" charset="0"/>
              </a:rPr>
              <a:t>Les écrans sont omniprésents dans le monde dans lequel les tout-petits grandissent et se développent. Ils y sont exposés de façon active ou passive.</a:t>
            </a:r>
          </a:p>
          <a:p>
            <a:pPr marL="285750" marR="0" lvl="0" indent="-285750" algn="l" defTabSz="914400" rtl="0" eaLnBrk="1" fontAlgn="auto" latinLnBrk="0" hangingPunct="1">
              <a:lnSpc>
                <a:spcPts val="2360"/>
              </a:lnSpc>
              <a:spcBef>
                <a:spcPts val="400"/>
              </a:spcBef>
              <a:spcAft>
                <a:spcPts val="400"/>
              </a:spcAft>
              <a:buClr>
                <a:srgbClr val="FCB018"/>
              </a:buClr>
              <a:buSzTx/>
              <a:buFont typeface="Arial" panose="020B0604020202020204" pitchFamily="34" charset="0"/>
              <a:buChar char="•"/>
              <a:tabLst/>
              <a:defRPr/>
            </a:pPr>
            <a:r>
              <a:rPr lang="fr-CA" sz="1600" dirty="0">
                <a:latin typeface="Raleway" panose="020B0003030101060003" pitchFamily="34" charset="0"/>
              </a:rPr>
              <a:t>Leurs formats variés et conviviaux font en sorte qu’ils y ont un accès sans précédent.</a:t>
            </a:r>
          </a:p>
        </p:txBody>
      </p:sp>
      <p:sp>
        <p:nvSpPr>
          <p:cNvPr id="9" name="Rectangle 8">
            <a:extLst>
              <a:ext uri="{FF2B5EF4-FFF2-40B4-BE49-F238E27FC236}">
                <a16:creationId xmlns:a16="http://schemas.microsoft.com/office/drawing/2014/main" id="{8EE26364-C9FB-A5DE-BF7E-77E31EEC1095}"/>
              </a:ext>
            </a:extLst>
          </p:cNvPr>
          <p:cNvSpPr/>
          <p:nvPr/>
        </p:nvSpPr>
        <p:spPr>
          <a:xfrm>
            <a:off x="0" y="0"/>
            <a:ext cx="12192000" cy="6858000"/>
          </a:xfrm>
          <a:prstGeom prst="rect">
            <a:avLst/>
          </a:prstGeom>
          <a:noFill/>
          <a:ln w="381000">
            <a:solidFill>
              <a:srgbClr val="FFEE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6" name="Group 15">
            <a:extLst>
              <a:ext uri="{FF2B5EF4-FFF2-40B4-BE49-F238E27FC236}">
                <a16:creationId xmlns:a16="http://schemas.microsoft.com/office/drawing/2014/main" id="{ADCD38A9-E9E9-6118-DEE7-C7AEC8496874}"/>
              </a:ext>
            </a:extLst>
          </p:cNvPr>
          <p:cNvGrpSpPr/>
          <p:nvPr/>
        </p:nvGrpSpPr>
        <p:grpSpPr>
          <a:xfrm>
            <a:off x="1004510" y="477193"/>
            <a:ext cx="6303307" cy="1325563"/>
            <a:chOff x="1155904" y="816533"/>
            <a:chExt cx="6303307" cy="1325563"/>
          </a:xfrm>
        </p:grpSpPr>
        <p:sp>
          <p:nvSpPr>
            <p:cNvPr id="17" name="Titre 1">
              <a:extLst>
                <a:ext uri="{FF2B5EF4-FFF2-40B4-BE49-F238E27FC236}">
                  <a16:creationId xmlns:a16="http://schemas.microsoft.com/office/drawing/2014/main" id="{5E31C532-CFFE-C4DD-584E-BCC3E9AE161F}"/>
                </a:ext>
              </a:extLst>
            </p:cNvPr>
            <p:cNvSpPr txBox="1">
              <a:spLocks/>
            </p:cNvSpPr>
            <p:nvPr/>
          </p:nvSpPr>
          <p:spPr>
            <a:xfrm>
              <a:off x="1249148" y="816533"/>
              <a:ext cx="6210063"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b="1" dirty="0">
                  <a:solidFill>
                    <a:srgbClr val="434747"/>
                  </a:solidFill>
                  <a:latin typeface="Raleway" panose="020B0503030101060003" pitchFamily="34" charset="77"/>
                </a:rPr>
                <a:t>Des écrans</a:t>
              </a:r>
            </a:p>
            <a:p>
              <a:pPr algn="l"/>
              <a:r>
                <a:rPr lang="fr-CA" sz="3200" b="1" dirty="0">
                  <a:solidFill>
                    <a:srgbClr val="434747"/>
                  </a:solidFill>
                  <a:latin typeface="Raleway" panose="020B0503030101060003" pitchFamily="34" charset="77"/>
                </a:rPr>
                <a:t>à portée de main</a:t>
              </a:r>
            </a:p>
          </p:txBody>
        </p:sp>
        <p:cxnSp>
          <p:nvCxnSpPr>
            <p:cNvPr id="18" name="Straight Connector 17">
              <a:extLst>
                <a:ext uri="{FF2B5EF4-FFF2-40B4-BE49-F238E27FC236}">
                  <a16:creationId xmlns:a16="http://schemas.microsoft.com/office/drawing/2014/main" id="{BD5B10FB-743C-26C8-A59C-7AD7A80024F7}"/>
                </a:ext>
              </a:extLst>
            </p:cNvPr>
            <p:cNvCxnSpPr>
              <a:cxnSpLocks/>
            </p:cNvCxnSpPr>
            <p:nvPr/>
          </p:nvCxnSpPr>
          <p:spPr>
            <a:xfrm>
              <a:off x="1155904" y="1260088"/>
              <a:ext cx="0" cy="736849"/>
            </a:xfrm>
            <a:prstGeom prst="line">
              <a:avLst/>
            </a:prstGeom>
            <a:ln w="50800">
              <a:solidFill>
                <a:srgbClr val="FFCE59"/>
              </a:solidFill>
            </a:ln>
          </p:spPr>
          <p:style>
            <a:lnRef idx="1">
              <a:schemeClr val="accent2"/>
            </a:lnRef>
            <a:fillRef idx="0">
              <a:schemeClr val="accent2"/>
            </a:fillRef>
            <a:effectRef idx="0">
              <a:schemeClr val="accent2"/>
            </a:effectRef>
            <a:fontRef idx="minor">
              <a:schemeClr val="tx1"/>
            </a:fontRef>
          </p:style>
        </p:cxnSp>
      </p:grpSp>
      <p:grpSp>
        <p:nvGrpSpPr>
          <p:cNvPr id="2" name="Group 1">
            <a:extLst>
              <a:ext uri="{FF2B5EF4-FFF2-40B4-BE49-F238E27FC236}">
                <a16:creationId xmlns:a16="http://schemas.microsoft.com/office/drawing/2014/main" id="{3C65A606-70B8-DBE9-20B6-F0BD6074F844}"/>
              </a:ext>
            </a:extLst>
          </p:cNvPr>
          <p:cNvGrpSpPr/>
          <p:nvPr/>
        </p:nvGrpSpPr>
        <p:grpSpPr>
          <a:xfrm>
            <a:off x="1003443" y="6153834"/>
            <a:ext cx="10280431" cy="342080"/>
            <a:chOff x="1003443" y="6153834"/>
            <a:chExt cx="10280431" cy="342080"/>
          </a:xfrm>
        </p:grpSpPr>
        <p:pic>
          <p:nvPicPr>
            <p:cNvPr id="8" name="Picture 7" descr="A black background with grey text&#10;&#10;Description automatically generated">
              <a:extLst>
                <a:ext uri="{FF2B5EF4-FFF2-40B4-BE49-F238E27FC236}">
                  <a16:creationId xmlns:a16="http://schemas.microsoft.com/office/drawing/2014/main" id="{6C43862B-7099-E062-1F6F-15023DA4EE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10" name="TextBox 16">
              <a:extLst>
                <a:ext uri="{FF2B5EF4-FFF2-40B4-BE49-F238E27FC236}">
                  <a16:creationId xmlns:a16="http://schemas.microsoft.com/office/drawing/2014/main" id="{93FB4C1B-0125-A865-10BF-7181789EFE4A}"/>
                </a:ext>
              </a:extLst>
            </p:cNvPr>
            <p:cNvSpPr txBox="1"/>
            <p:nvPr/>
          </p:nvSpPr>
          <p:spPr>
            <a:xfrm>
              <a:off x="9082630" y="6234304"/>
              <a:ext cx="2201244"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5</a:t>
              </a:fld>
              <a:endParaRPr lang="fr-CA" sz="1100">
                <a:solidFill>
                  <a:srgbClr val="434747"/>
                </a:solidFill>
                <a:latin typeface="Raleway" panose="020B0503030101060003" pitchFamily="34" charset="77"/>
              </a:endParaRPr>
            </a:p>
          </p:txBody>
        </p:sp>
      </p:grpSp>
      <p:pic>
        <p:nvPicPr>
          <p:cNvPr id="11" name="Image 10" descr="Une image contenant texte, capture d’écran, jaune, conception&#10;&#10;Description générée automatiquement">
            <a:extLst>
              <a:ext uri="{FF2B5EF4-FFF2-40B4-BE49-F238E27FC236}">
                <a16:creationId xmlns:a16="http://schemas.microsoft.com/office/drawing/2014/main" id="{1B8CDA2E-019B-991A-9484-1F89B1E316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7814" y="2172219"/>
            <a:ext cx="5320840" cy="3364144"/>
          </a:xfrm>
          <a:prstGeom prst="rect">
            <a:avLst/>
          </a:prstGeom>
        </p:spPr>
      </p:pic>
    </p:spTree>
    <p:extLst>
      <p:ext uri="{BB962C8B-B14F-4D97-AF65-F5344CB8AC3E}">
        <p14:creationId xmlns:p14="http://schemas.microsoft.com/office/powerpoint/2010/main" val="27342095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EEB8DFC5-F459-44D4-0788-703EC5B0398B}"/>
              </a:ext>
            </a:extLst>
          </p:cNvPr>
          <p:cNvSpPr/>
          <p:nvPr/>
        </p:nvSpPr>
        <p:spPr>
          <a:xfrm>
            <a:off x="364435" y="233527"/>
            <a:ext cx="11463130" cy="5658679"/>
          </a:xfrm>
          <a:custGeom>
            <a:avLst/>
            <a:gdLst>
              <a:gd name="connsiteX0" fmla="*/ 26504 w 11463130"/>
              <a:gd name="connsiteY0" fmla="*/ 79513 h 5658679"/>
              <a:gd name="connsiteX1" fmla="*/ 26504 w 11463130"/>
              <a:gd name="connsiteY1" fmla="*/ 79513 h 5658679"/>
              <a:gd name="connsiteX2" fmla="*/ 172278 w 11463130"/>
              <a:gd name="connsiteY2" fmla="*/ 26505 h 5658679"/>
              <a:gd name="connsiteX3" fmla="*/ 225287 w 11463130"/>
              <a:gd name="connsiteY3" fmla="*/ 13252 h 5658679"/>
              <a:gd name="connsiteX4" fmla="*/ 437322 w 11463130"/>
              <a:gd name="connsiteY4" fmla="*/ 0 h 5658679"/>
              <a:gd name="connsiteX5" fmla="*/ 848139 w 11463130"/>
              <a:gd name="connsiteY5" fmla="*/ 26505 h 5658679"/>
              <a:gd name="connsiteX6" fmla="*/ 1152939 w 11463130"/>
              <a:gd name="connsiteY6" fmla="*/ 53009 h 5658679"/>
              <a:gd name="connsiteX7" fmla="*/ 1258957 w 11463130"/>
              <a:gd name="connsiteY7" fmla="*/ 66261 h 5658679"/>
              <a:gd name="connsiteX8" fmla="*/ 1325217 w 11463130"/>
              <a:gd name="connsiteY8" fmla="*/ 79513 h 5658679"/>
              <a:gd name="connsiteX9" fmla="*/ 1404730 w 11463130"/>
              <a:gd name="connsiteY9" fmla="*/ 92766 h 5658679"/>
              <a:gd name="connsiteX10" fmla="*/ 1470991 w 11463130"/>
              <a:gd name="connsiteY10" fmla="*/ 106018 h 5658679"/>
              <a:gd name="connsiteX11" fmla="*/ 1603513 w 11463130"/>
              <a:gd name="connsiteY11" fmla="*/ 119270 h 5658679"/>
              <a:gd name="connsiteX12" fmla="*/ 1669774 w 11463130"/>
              <a:gd name="connsiteY12" fmla="*/ 132522 h 5658679"/>
              <a:gd name="connsiteX13" fmla="*/ 1789044 w 11463130"/>
              <a:gd name="connsiteY13" fmla="*/ 145774 h 5658679"/>
              <a:gd name="connsiteX14" fmla="*/ 3392557 w 11463130"/>
              <a:gd name="connsiteY14" fmla="*/ 145774 h 5658679"/>
              <a:gd name="connsiteX15" fmla="*/ 3525078 w 11463130"/>
              <a:gd name="connsiteY15" fmla="*/ 159026 h 5658679"/>
              <a:gd name="connsiteX16" fmla="*/ 3737113 w 11463130"/>
              <a:gd name="connsiteY16" fmla="*/ 172279 h 5658679"/>
              <a:gd name="connsiteX17" fmla="*/ 4784035 w 11463130"/>
              <a:gd name="connsiteY17" fmla="*/ 159026 h 5658679"/>
              <a:gd name="connsiteX18" fmla="*/ 5420139 w 11463130"/>
              <a:gd name="connsiteY18" fmla="*/ 145774 h 5658679"/>
              <a:gd name="connsiteX19" fmla="*/ 6188765 w 11463130"/>
              <a:gd name="connsiteY19" fmla="*/ 159026 h 5658679"/>
              <a:gd name="connsiteX20" fmla="*/ 7063409 w 11463130"/>
              <a:gd name="connsiteY20" fmla="*/ 145774 h 5658679"/>
              <a:gd name="connsiteX21" fmla="*/ 7527235 w 11463130"/>
              <a:gd name="connsiteY21" fmla="*/ 119270 h 5658679"/>
              <a:gd name="connsiteX22" fmla="*/ 8468139 w 11463130"/>
              <a:gd name="connsiteY22" fmla="*/ 132522 h 5658679"/>
              <a:gd name="connsiteX23" fmla="*/ 8905461 w 11463130"/>
              <a:gd name="connsiteY23" fmla="*/ 159026 h 5658679"/>
              <a:gd name="connsiteX24" fmla="*/ 9488557 w 11463130"/>
              <a:gd name="connsiteY24" fmla="*/ 198783 h 5658679"/>
              <a:gd name="connsiteX25" fmla="*/ 9660835 w 11463130"/>
              <a:gd name="connsiteY25" fmla="*/ 212035 h 5658679"/>
              <a:gd name="connsiteX26" fmla="*/ 9992139 w 11463130"/>
              <a:gd name="connsiteY26" fmla="*/ 238539 h 5658679"/>
              <a:gd name="connsiteX27" fmla="*/ 10575235 w 11463130"/>
              <a:gd name="connsiteY27" fmla="*/ 265044 h 5658679"/>
              <a:gd name="connsiteX28" fmla="*/ 10787270 w 11463130"/>
              <a:gd name="connsiteY28" fmla="*/ 278296 h 5658679"/>
              <a:gd name="connsiteX29" fmla="*/ 11317357 w 11463130"/>
              <a:gd name="connsiteY29" fmla="*/ 344557 h 5658679"/>
              <a:gd name="connsiteX30" fmla="*/ 11449878 w 11463130"/>
              <a:gd name="connsiteY30" fmla="*/ 2279374 h 5658679"/>
              <a:gd name="connsiteX31" fmla="*/ 11463130 w 11463130"/>
              <a:gd name="connsiteY31" fmla="*/ 3816626 h 5658679"/>
              <a:gd name="connsiteX32" fmla="*/ 11463130 w 11463130"/>
              <a:gd name="connsiteY32" fmla="*/ 5446644 h 5658679"/>
              <a:gd name="connsiteX33" fmla="*/ 11410122 w 11463130"/>
              <a:gd name="connsiteY33" fmla="*/ 5459896 h 5658679"/>
              <a:gd name="connsiteX34" fmla="*/ 10760765 w 11463130"/>
              <a:gd name="connsiteY34" fmla="*/ 5486400 h 5658679"/>
              <a:gd name="connsiteX35" fmla="*/ 10482470 w 11463130"/>
              <a:gd name="connsiteY35" fmla="*/ 5526157 h 5658679"/>
              <a:gd name="connsiteX36" fmla="*/ 10442713 w 11463130"/>
              <a:gd name="connsiteY36" fmla="*/ 5539409 h 5658679"/>
              <a:gd name="connsiteX37" fmla="*/ 10217426 w 11463130"/>
              <a:gd name="connsiteY37" fmla="*/ 5552661 h 5658679"/>
              <a:gd name="connsiteX38" fmla="*/ 9886122 w 11463130"/>
              <a:gd name="connsiteY38" fmla="*/ 5579166 h 5658679"/>
              <a:gd name="connsiteX39" fmla="*/ 9607826 w 11463130"/>
              <a:gd name="connsiteY39" fmla="*/ 5592418 h 5658679"/>
              <a:gd name="connsiteX40" fmla="*/ 9263270 w 11463130"/>
              <a:gd name="connsiteY40" fmla="*/ 5618922 h 5658679"/>
              <a:gd name="connsiteX41" fmla="*/ 9077739 w 11463130"/>
              <a:gd name="connsiteY41" fmla="*/ 5632174 h 5658679"/>
              <a:gd name="connsiteX42" fmla="*/ 8216348 w 11463130"/>
              <a:gd name="connsiteY42" fmla="*/ 5658679 h 5658679"/>
              <a:gd name="connsiteX43" fmla="*/ 7381461 w 11463130"/>
              <a:gd name="connsiteY43" fmla="*/ 5645426 h 5658679"/>
              <a:gd name="connsiteX44" fmla="*/ 5300870 w 11463130"/>
              <a:gd name="connsiteY44" fmla="*/ 5658679 h 5658679"/>
              <a:gd name="connsiteX45" fmla="*/ 3326296 w 11463130"/>
              <a:gd name="connsiteY45" fmla="*/ 5605670 h 5658679"/>
              <a:gd name="connsiteX46" fmla="*/ 0 w 11463130"/>
              <a:gd name="connsiteY46" fmla="*/ 5459896 h 5658679"/>
              <a:gd name="connsiteX47" fmla="*/ 26504 w 11463130"/>
              <a:gd name="connsiteY47" fmla="*/ 622852 h 5658679"/>
              <a:gd name="connsiteX48" fmla="*/ 26504 w 11463130"/>
              <a:gd name="connsiteY48" fmla="*/ 79513 h 565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463130" h="5658679">
                <a:moveTo>
                  <a:pt x="26504" y="79513"/>
                </a:moveTo>
                <a:lnTo>
                  <a:pt x="26504" y="79513"/>
                </a:lnTo>
                <a:cubicBezTo>
                  <a:pt x="36716" y="75684"/>
                  <a:pt x="137016" y="36580"/>
                  <a:pt x="172278" y="26505"/>
                </a:cubicBezTo>
                <a:cubicBezTo>
                  <a:pt x="189791" y="21501"/>
                  <a:pt x="207164" y="15064"/>
                  <a:pt x="225287" y="13252"/>
                </a:cubicBezTo>
                <a:cubicBezTo>
                  <a:pt x="295752" y="6205"/>
                  <a:pt x="366644" y="4417"/>
                  <a:pt x="437322" y="0"/>
                </a:cubicBezTo>
                <a:cubicBezTo>
                  <a:pt x="847496" y="20508"/>
                  <a:pt x="561098" y="2584"/>
                  <a:pt x="848139" y="26505"/>
                </a:cubicBezTo>
                <a:cubicBezTo>
                  <a:pt x="1016159" y="40507"/>
                  <a:pt x="1000507" y="36072"/>
                  <a:pt x="1152939" y="53009"/>
                </a:cubicBezTo>
                <a:cubicBezTo>
                  <a:pt x="1188336" y="56942"/>
                  <a:pt x="1223757" y="60846"/>
                  <a:pt x="1258957" y="66261"/>
                </a:cubicBezTo>
                <a:cubicBezTo>
                  <a:pt x="1281219" y="69686"/>
                  <a:pt x="1303056" y="75484"/>
                  <a:pt x="1325217" y="79513"/>
                </a:cubicBezTo>
                <a:cubicBezTo>
                  <a:pt x="1351654" y="84320"/>
                  <a:pt x="1378293" y="87959"/>
                  <a:pt x="1404730" y="92766"/>
                </a:cubicBezTo>
                <a:cubicBezTo>
                  <a:pt x="1426891" y="96795"/>
                  <a:pt x="1448664" y="103041"/>
                  <a:pt x="1470991" y="106018"/>
                </a:cubicBezTo>
                <a:cubicBezTo>
                  <a:pt x="1514996" y="111885"/>
                  <a:pt x="1559508" y="113403"/>
                  <a:pt x="1603513" y="119270"/>
                </a:cubicBezTo>
                <a:cubicBezTo>
                  <a:pt x="1625840" y="122247"/>
                  <a:pt x="1647476" y="129337"/>
                  <a:pt x="1669774" y="132522"/>
                </a:cubicBezTo>
                <a:cubicBezTo>
                  <a:pt x="1709373" y="138179"/>
                  <a:pt x="1749287" y="141357"/>
                  <a:pt x="1789044" y="145774"/>
                </a:cubicBezTo>
                <a:cubicBezTo>
                  <a:pt x="2573562" y="133516"/>
                  <a:pt x="2635410" y="123173"/>
                  <a:pt x="3392557" y="145774"/>
                </a:cubicBezTo>
                <a:cubicBezTo>
                  <a:pt x="3436931" y="147099"/>
                  <a:pt x="3480815" y="155621"/>
                  <a:pt x="3525078" y="159026"/>
                </a:cubicBezTo>
                <a:cubicBezTo>
                  <a:pt x="3595686" y="164458"/>
                  <a:pt x="3666435" y="167861"/>
                  <a:pt x="3737113" y="172279"/>
                </a:cubicBezTo>
                <a:lnTo>
                  <a:pt x="4784035" y="159026"/>
                </a:lnTo>
                <a:cubicBezTo>
                  <a:pt x="4996089" y="155686"/>
                  <a:pt x="5208058" y="145774"/>
                  <a:pt x="5420139" y="145774"/>
                </a:cubicBezTo>
                <a:cubicBezTo>
                  <a:pt x="5676386" y="145774"/>
                  <a:pt x="5932556" y="154609"/>
                  <a:pt x="6188765" y="159026"/>
                </a:cubicBezTo>
                <a:lnTo>
                  <a:pt x="7063409" y="145774"/>
                </a:lnTo>
                <a:cubicBezTo>
                  <a:pt x="7266104" y="141167"/>
                  <a:pt x="7344629" y="133316"/>
                  <a:pt x="7527235" y="119270"/>
                </a:cubicBezTo>
                <a:lnTo>
                  <a:pt x="8468139" y="132522"/>
                </a:lnTo>
                <a:cubicBezTo>
                  <a:pt x="8694881" y="137505"/>
                  <a:pt x="8707378" y="146246"/>
                  <a:pt x="8905461" y="159026"/>
                </a:cubicBezTo>
                <a:cubicBezTo>
                  <a:pt x="9514359" y="198311"/>
                  <a:pt x="8695246" y="137760"/>
                  <a:pt x="9488557" y="198783"/>
                </a:cubicBezTo>
                <a:lnTo>
                  <a:pt x="9660835" y="212035"/>
                </a:lnTo>
                <a:cubicBezTo>
                  <a:pt x="9812343" y="242336"/>
                  <a:pt x="9710466" y="225335"/>
                  <a:pt x="9992139" y="238539"/>
                </a:cubicBezTo>
                <a:cubicBezTo>
                  <a:pt x="10186492" y="247649"/>
                  <a:pt x="10381242" y="250122"/>
                  <a:pt x="10575235" y="265044"/>
                </a:cubicBezTo>
                <a:cubicBezTo>
                  <a:pt x="10760726" y="279312"/>
                  <a:pt x="10689917" y="278296"/>
                  <a:pt x="10787270" y="278296"/>
                </a:cubicBezTo>
                <a:lnTo>
                  <a:pt x="11317357" y="344557"/>
                </a:lnTo>
                <a:lnTo>
                  <a:pt x="11449878" y="2279374"/>
                </a:lnTo>
                <a:lnTo>
                  <a:pt x="11463130" y="3816626"/>
                </a:lnTo>
                <a:lnTo>
                  <a:pt x="11463130" y="5446644"/>
                </a:lnTo>
                <a:lnTo>
                  <a:pt x="11410122" y="5459896"/>
                </a:lnTo>
                <a:cubicBezTo>
                  <a:pt x="11137041" y="5467928"/>
                  <a:pt x="11001688" y="5466323"/>
                  <a:pt x="10760765" y="5486400"/>
                </a:cubicBezTo>
                <a:cubicBezTo>
                  <a:pt x="10705761" y="5490984"/>
                  <a:pt x="10522860" y="5512694"/>
                  <a:pt x="10482470" y="5526157"/>
                </a:cubicBezTo>
                <a:cubicBezTo>
                  <a:pt x="10469218" y="5530574"/>
                  <a:pt x="10456613" y="5538019"/>
                  <a:pt x="10442713" y="5539409"/>
                </a:cubicBezTo>
                <a:cubicBezTo>
                  <a:pt x="10367861" y="5546894"/>
                  <a:pt x="10292460" y="5547301"/>
                  <a:pt x="10217426" y="5552661"/>
                </a:cubicBezTo>
                <a:cubicBezTo>
                  <a:pt x="9911255" y="5574530"/>
                  <a:pt x="10245678" y="5558619"/>
                  <a:pt x="9886122" y="5579166"/>
                </a:cubicBezTo>
                <a:lnTo>
                  <a:pt x="9607826" y="5592418"/>
                </a:lnTo>
                <a:cubicBezTo>
                  <a:pt x="9492869" y="5599756"/>
                  <a:pt x="9378139" y="5610307"/>
                  <a:pt x="9263270" y="5618922"/>
                </a:cubicBezTo>
                <a:cubicBezTo>
                  <a:pt x="9201442" y="5623559"/>
                  <a:pt x="9139670" y="5629225"/>
                  <a:pt x="9077739" y="5632174"/>
                </a:cubicBezTo>
                <a:cubicBezTo>
                  <a:pt x="8605249" y="5654673"/>
                  <a:pt x="8892290" y="5643316"/>
                  <a:pt x="8216348" y="5658679"/>
                </a:cubicBezTo>
                <a:cubicBezTo>
                  <a:pt x="7558180" y="5643372"/>
                  <a:pt x="7836503" y="5645426"/>
                  <a:pt x="7381461" y="5645426"/>
                </a:cubicBezTo>
                <a:lnTo>
                  <a:pt x="5300870" y="5658679"/>
                </a:lnTo>
                <a:lnTo>
                  <a:pt x="3326296" y="5605670"/>
                </a:lnTo>
                <a:lnTo>
                  <a:pt x="0" y="5459896"/>
                </a:lnTo>
                <a:lnTo>
                  <a:pt x="26504" y="622852"/>
                </a:lnTo>
                <a:lnTo>
                  <a:pt x="26504" y="79513"/>
                </a:lnTo>
                <a:close/>
              </a:path>
            </a:pathLst>
          </a:custGeom>
          <a:solidFill>
            <a:srgbClr val="E47363">
              <a:alpha val="8042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ZoneTexte 5">
            <a:extLst>
              <a:ext uri="{FF2B5EF4-FFF2-40B4-BE49-F238E27FC236}">
                <a16:creationId xmlns:a16="http://schemas.microsoft.com/office/drawing/2014/main" id="{565AA92C-2631-92CF-9F1A-BE0B7400084C}"/>
              </a:ext>
            </a:extLst>
          </p:cNvPr>
          <p:cNvSpPr txBox="1"/>
          <p:nvPr/>
        </p:nvSpPr>
        <p:spPr>
          <a:xfrm>
            <a:off x="894259" y="675115"/>
            <a:ext cx="4541802" cy="784830"/>
          </a:xfrm>
          <a:prstGeom prst="rect">
            <a:avLst/>
          </a:prstGeom>
          <a:noFill/>
        </p:spPr>
        <p:txBody>
          <a:bodyPr wrap="square" rtlCol="0">
            <a:spAutoFit/>
          </a:bodyPr>
          <a:lstStyle/>
          <a:p>
            <a:pPr>
              <a:defRPr/>
            </a:pPr>
            <a:r>
              <a:rPr kumimoji="0" lang="fr-CA" sz="4500" b="1" u="none" strike="noStrike" kern="1200" cap="none" spc="0" normalizeH="0" baseline="0" noProof="0">
                <a:ln>
                  <a:noFill/>
                </a:ln>
                <a:solidFill>
                  <a:schemeClr val="bg1"/>
                </a:solidFill>
                <a:effectLst/>
                <a:uLnTx/>
                <a:uFillTx/>
                <a:latin typeface="Raleway" panose="020B0503030101060003" pitchFamily="34" charset="77"/>
                <a:cs typeface="Times New Roman" panose="02020603050405020304" pitchFamily="18" charset="0"/>
              </a:rPr>
              <a:t>En conclusion</a:t>
            </a:r>
          </a:p>
        </p:txBody>
      </p:sp>
      <p:grpSp>
        <p:nvGrpSpPr>
          <p:cNvPr id="6" name="Group 5">
            <a:extLst>
              <a:ext uri="{FF2B5EF4-FFF2-40B4-BE49-F238E27FC236}">
                <a16:creationId xmlns:a16="http://schemas.microsoft.com/office/drawing/2014/main" id="{2B83F893-7783-4418-6CF0-375966C6B38C}"/>
              </a:ext>
            </a:extLst>
          </p:cNvPr>
          <p:cNvGrpSpPr/>
          <p:nvPr/>
        </p:nvGrpSpPr>
        <p:grpSpPr>
          <a:xfrm>
            <a:off x="1003443" y="6153834"/>
            <a:ext cx="10280431" cy="342080"/>
            <a:chOff x="1003443" y="6153834"/>
            <a:chExt cx="10280431" cy="342080"/>
          </a:xfrm>
        </p:grpSpPr>
        <p:pic>
          <p:nvPicPr>
            <p:cNvPr id="7" name="Picture 6" descr="A black background with grey text&#10;&#10;Description automatically generated">
              <a:extLst>
                <a:ext uri="{FF2B5EF4-FFF2-40B4-BE49-F238E27FC236}">
                  <a16:creationId xmlns:a16="http://schemas.microsoft.com/office/drawing/2014/main" id="{A8798777-F6EB-C091-6B49-34E5ACC210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8" name="TextBox 16">
              <a:extLst>
                <a:ext uri="{FF2B5EF4-FFF2-40B4-BE49-F238E27FC236}">
                  <a16:creationId xmlns:a16="http://schemas.microsoft.com/office/drawing/2014/main" id="{99BC8879-8C2E-A8A7-E5CC-BCC609BAA7C1}"/>
                </a:ext>
              </a:extLst>
            </p:cNvPr>
            <p:cNvSpPr txBox="1"/>
            <p:nvPr/>
          </p:nvSpPr>
          <p:spPr>
            <a:xfrm>
              <a:off x="9013701" y="6234304"/>
              <a:ext cx="2270173"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50</a:t>
              </a:fld>
              <a:endParaRPr lang="fr-CA" sz="1100">
                <a:solidFill>
                  <a:srgbClr val="434747"/>
                </a:solidFill>
                <a:latin typeface="Raleway" panose="020B0503030101060003" pitchFamily="34" charset="77"/>
              </a:endParaRPr>
            </a:p>
          </p:txBody>
        </p:sp>
      </p:grpSp>
      <p:sp>
        <p:nvSpPr>
          <p:cNvPr id="2" name="ZoneTexte 1">
            <a:extLst>
              <a:ext uri="{FF2B5EF4-FFF2-40B4-BE49-F238E27FC236}">
                <a16:creationId xmlns:a16="http://schemas.microsoft.com/office/drawing/2014/main" id="{FA0B128D-6C01-3DC1-DBB1-B97BB966FF62}"/>
              </a:ext>
            </a:extLst>
          </p:cNvPr>
          <p:cNvSpPr txBox="1"/>
          <p:nvPr/>
        </p:nvSpPr>
        <p:spPr>
          <a:xfrm>
            <a:off x="894259" y="1700307"/>
            <a:ext cx="6910039" cy="3065006"/>
          </a:xfrm>
          <a:prstGeom prst="rect">
            <a:avLst/>
          </a:prstGeom>
          <a:noFill/>
        </p:spPr>
        <p:txBody>
          <a:bodyPr wrap="square">
            <a:spAutoFit/>
          </a:bodyPr>
          <a:lstStyle/>
          <a:p>
            <a:pPr>
              <a:lnSpc>
                <a:spcPts val="2560"/>
              </a:lnSpc>
            </a:pPr>
            <a:r>
              <a:rPr lang="fr-CA">
                <a:latin typeface="Raleway" pitchFamily="2" charset="0"/>
              </a:rPr>
              <a:t>La recherche sur la </a:t>
            </a:r>
            <a:r>
              <a:rPr lang="fr-CA" err="1">
                <a:latin typeface="Raleway" pitchFamily="2" charset="0"/>
              </a:rPr>
              <a:t>technoférence</a:t>
            </a:r>
            <a:r>
              <a:rPr lang="fr-CA">
                <a:latin typeface="Raleway" pitchFamily="2" charset="0"/>
              </a:rPr>
              <a:t> parentale est assez récente. Les connaissances actuelles suggèrent que les pratiques parentales peuvent être modifiées par la présence d’un écran et avoir des répercussions sur les enfants. Ce constat est une invitation à élargir le champ d’intérêt lié aux écrans et à les considérer non seulement sous l’angle de leur utilisation par les parents, mais aussi par les autres adultes qui sont impliqués dans les différents milieux de vie des enfants. D’autant plus que les adultes jouent un rôle de modèle auprès des tout-petits. </a:t>
            </a:r>
          </a:p>
        </p:txBody>
      </p:sp>
      <p:grpSp>
        <p:nvGrpSpPr>
          <p:cNvPr id="5" name="Groupe 4">
            <a:extLst>
              <a:ext uri="{FF2B5EF4-FFF2-40B4-BE49-F238E27FC236}">
                <a16:creationId xmlns:a16="http://schemas.microsoft.com/office/drawing/2014/main" id="{7A857622-6CBD-AD05-A6BF-144398305A6B}"/>
              </a:ext>
            </a:extLst>
          </p:cNvPr>
          <p:cNvGrpSpPr/>
          <p:nvPr/>
        </p:nvGrpSpPr>
        <p:grpSpPr>
          <a:xfrm>
            <a:off x="8430011" y="1459945"/>
            <a:ext cx="3308891" cy="3427698"/>
            <a:chOff x="8430011" y="1459945"/>
            <a:chExt cx="3308891" cy="3427698"/>
          </a:xfrm>
        </p:grpSpPr>
        <p:pic>
          <p:nvPicPr>
            <p:cNvPr id="9" name="Picture 16" descr="A red rectangular object with a white screen&#10;&#10;Description automatically generated">
              <a:extLst>
                <a:ext uri="{FF2B5EF4-FFF2-40B4-BE49-F238E27FC236}">
                  <a16:creationId xmlns:a16="http://schemas.microsoft.com/office/drawing/2014/main" id="{6354664F-7733-373F-F41A-93C63319B9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25064">
              <a:off x="8430011" y="1635176"/>
              <a:ext cx="2384090" cy="3252467"/>
            </a:xfrm>
            <a:prstGeom prst="rect">
              <a:avLst/>
            </a:prstGeom>
          </p:spPr>
        </p:pic>
        <p:pic>
          <p:nvPicPr>
            <p:cNvPr id="12" name="Picture 17" descr="A red star on a black background&#10;&#10;Description automatically generated">
              <a:extLst>
                <a:ext uri="{FF2B5EF4-FFF2-40B4-BE49-F238E27FC236}">
                  <a16:creationId xmlns:a16="http://schemas.microsoft.com/office/drawing/2014/main" id="{99320EFB-E0EC-AEF6-8901-38983B7536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9034" y="1631874"/>
              <a:ext cx="1239868" cy="1187442"/>
            </a:xfrm>
            <a:prstGeom prst="rect">
              <a:avLst/>
            </a:prstGeom>
          </p:spPr>
        </p:pic>
        <p:pic>
          <p:nvPicPr>
            <p:cNvPr id="13" name="Picture 17" descr="A red star on a black background&#10;&#10;Description automatically generated">
              <a:extLst>
                <a:ext uri="{FF2B5EF4-FFF2-40B4-BE49-F238E27FC236}">
                  <a16:creationId xmlns:a16="http://schemas.microsoft.com/office/drawing/2014/main" id="{47AC46A6-2BCB-6F55-C95B-09B15CC236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8787" y="1459945"/>
              <a:ext cx="350247" cy="334818"/>
            </a:xfrm>
            <a:prstGeom prst="rect">
              <a:avLst/>
            </a:prstGeom>
          </p:spPr>
        </p:pic>
        <p:pic>
          <p:nvPicPr>
            <p:cNvPr id="14" name="Picture 17" descr="A red star on a black background&#10;&#10;Description automatically generated">
              <a:extLst>
                <a:ext uri="{FF2B5EF4-FFF2-40B4-BE49-F238E27FC236}">
                  <a16:creationId xmlns:a16="http://schemas.microsoft.com/office/drawing/2014/main" id="{90A2FF1C-0A7B-16DC-A6EB-5E94E39BB3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1413" y="2896019"/>
              <a:ext cx="576683" cy="552299"/>
            </a:xfrm>
            <a:prstGeom prst="rect">
              <a:avLst/>
            </a:prstGeom>
          </p:spPr>
        </p:pic>
      </p:grpSp>
    </p:spTree>
    <p:extLst>
      <p:ext uri="{BB962C8B-B14F-4D97-AF65-F5344CB8AC3E}">
        <p14:creationId xmlns:p14="http://schemas.microsoft.com/office/powerpoint/2010/main" val="28512724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39C70C-08E7-44CA-6B9D-989C046CA80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151DB50E-1F9A-4BEF-58C7-292DAE46950E}"/>
              </a:ext>
            </a:extLst>
          </p:cNvPr>
          <p:cNvSpPr/>
          <p:nvPr/>
        </p:nvSpPr>
        <p:spPr>
          <a:xfrm>
            <a:off x="0" y="0"/>
            <a:ext cx="12192000" cy="6858000"/>
          </a:xfrm>
          <a:prstGeom prst="rect">
            <a:avLst/>
          </a:prstGeom>
          <a:noFill/>
          <a:ln w="381000">
            <a:solidFill>
              <a:srgbClr val="BCAE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8" name="Group 7">
            <a:extLst>
              <a:ext uri="{FF2B5EF4-FFF2-40B4-BE49-F238E27FC236}">
                <a16:creationId xmlns:a16="http://schemas.microsoft.com/office/drawing/2014/main" id="{C2D20FB9-A5CB-8E2E-3263-BDEE11D79CBC}"/>
              </a:ext>
            </a:extLst>
          </p:cNvPr>
          <p:cNvGrpSpPr/>
          <p:nvPr/>
        </p:nvGrpSpPr>
        <p:grpSpPr>
          <a:xfrm>
            <a:off x="7962142" y="3572113"/>
            <a:ext cx="3732019" cy="2566661"/>
            <a:chOff x="7846830" y="3478436"/>
            <a:chExt cx="3732019" cy="2566661"/>
          </a:xfrm>
        </p:grpSpPr>
        <p:sp>
          <p:nvSpPr>
            <p:cNvPr id="4" name="TextBox 3">
              <a:extLst>
                <a:ext uri="{FF2B5EF4-FFF2-40B4-BE49-F238E27FC236}">
                  <a16:creationId xmlns:a16="http://schemas.microsoft.com/office/drawing/2014/main" id="{1360444B-22A3-B9EF-8F69-C7AA75122752}"/>
                </a:ext>
              </a:extLst>
            </p:cNvPr>
            <p:cNvSpPr txBox="1"/>
            <p:nvPr/>
          </p:nvSpPr>
          <p:spPr>
            <a:xfrm>
              <a:off x="7889354" y="4157401"/>
              <a:ext cx="3689495" cy="1887696"/>
            </a:xfrm>
            <a:prstGeom prst="rect">
              <a:avLst/>
            </a:prstGeom>
            <a:noFill/>
          </p:spPr>
          <p:txBody>
            <a:bodyPr wrap="square" rtlCol="0">
              <a:spAutoFit/>
            </a:bodyPr>
            <a:lstStyle/>
            <a:p>
              <a:pPr>
                <a:lnSpc>
                  <a:spcPts val="3500"/>
                </a:lnSpc>
              </a:pPr>
              <a:r>
                <a:rPr lang="fr-CA" sz="3000" b="1" u="none" strike="noStrike" baseline="0">
                  <a:solidFill>
                    <a:schemeClr val="bg1"/>
                  </a:solidFill>
                  <a:latin typeface="Raleway" panose="020B0003030101060003" pitchFamily="34" charset="0"/>
                </a:rPr>
                <a:t>Les droits des tout-petits dans un monde numérique</a:t>
              </a:r>
              <a:br>
                <a:rPr lang="fr-CA" sz="3500" b="1" u="none" strike="noStrike" baseline="0">
                  <a:solidFill>
                    <a:schemeClr val="bg1"/>
                  </a:solidFill>
                  <a:latin typeface="Raleway" panose="020B0003030101060003" pitchFamily="34" charset="0"/>
                </a:rPr>
              </a:br>
              <a:endParaRPr lang="fr-CA" sz="3500" b="1" u="none" strike="noStrike" baseline="0">
                <a:solidFill>
                  <a:schemeClr val="bg1"/>
                </a:solidFill>
                <a:latin typeface="Raleway" panose="020B0003030101060003" pitchFamily="34" charset="0"/>
              </a:endParaRPr>
            </a:p>
          </p:txBody>
        </p:sp>
        <p:sp>
          <p:nvSpPr>
            <p:cNvPr id="7" name="TextBox 6">
              <a:extLst>
                <a:ext uri="{FF2B5EF4-FFF2-40B4-BE49-F238E27FC236}">
                  <a16:creationId xmlns:a16="http://schemas.microsoft.com/office/drawing/2014/main" id="{FAF0B7B3-7485-FA1B-931D-C90DBC426C07}"/>
                </a:ext>
              </a:extLst>
            </p:cNvPr>
            <p:cNvSpPr txBox="1"/>
            <p:nvPr/>
          </p:nvSpPr>
          <p:spPr>
            <a:xfrm>
              <a:off x="7846830" y="3478436"/>
              <a:ext cx="3689496" cy="784830"/>
            </a:xfrm>
            <a:prstGeom prst="rect">
              <a:avLst/>
            </a:prstGeom>
            <a:noFill/>
          </p:spPr>
          <p:txBody>
            <a:bodyPr wrap="square">
              <a:spAutoFit/>
            </a:bodyPr>
            <a:lstStyle/>
            <a:p>
              <a:r>
                <a:rPr lang="fr-CA" sz="4500" u="none" strike="noStrike" baseline="0">
                  <a:solidFill>
                    <a:srgbClr val="BCAEB9"/>
                  </a:solidFill>
                  <a:latin typeface="Cooper Black" panose="0208090404030B020404" pitchFamily="18" charset="0"/>
                </a:rPr>
                <a:t>Chapitre 6</a:t>
              </a:r>
              <a:endParaRPr lang="fr-CA" sz="4500">
                <a:solidFill>
                  <a:srgbClr val="BCAEB9"/>
                </a:solidFill>
                <a:latin typeface="Cooper Black" panose="0208090404030B020404" pitchFamily="18" charset="0"/>
              </a:endParaRPr>
            </a:p>
          </p:txBody>
        </p:sp>
      </p:grpSp>
    </p:spTree>
    <p:extLst>
      <p:ext uri="{BB962C8B-B14F-4D97-AF65-F5344CB8AC3E}">
        <p14:creationId xmlns:p14="http://schemas.microsoft.com/office/powerpoint/2010/main" val="7202861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1DB50E-1F9A-4BEF-58C7-292DAE46950E}"/>
              </a:ext>
            </a:extLst>
          </p:cNvPr>
          <p:cNvSpPr/>
          <p:nvPr/>
        </p:nvSpPr>
        <p:spPr>
          <a:xfrm>
            <a:off x="0" y="0"/>
            <a:ext cx="12192000" cy="6858000"/>
          </a:xfrm>
          <a:prstGeom prst="rect">
            <a:avLst/>
          </a:prstGeom>
          <a:noFill/>
          <a:ln w="381000">
            <a:solidFill>
              <a:srgbClr val="BCAE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TextBox 3">
            <a:extLst>
              <a:ext uri="{FF2B5EF4-FFF2-40B4-BE49-F238E27FC236}">
                <a16:creationId xmlns:a16="http://schemas.microsoft.com/office/drawing/2014/main" id="{1360444B-22A3-B9EF-8F69-C7AA75122752}"/>
              </a:ext>
            </a:extLst>
          </p:cNvPr>
          <p:cNvSpPr txBox="1"/>
          <p:nvPr/>
        </p:nvSpPr>
        <p:spPr>
          <a:xfrm>
            <a:off x="8004666" y="4251078"/>
            <a:ext cx="3689495" cy="1887696"/>
          </a:xfrm>
          <a:prstGeom prst="rect">
            <a:avLst/>
          </a:prstGeom>
          <a:noFill/>
        </p:spPr>
        <p:txBody>
          <a:bodyPr wrap="square" rtlCol="0">
            <a:spAutoFit/>
          </a:bodyPr>
          <a:lstStyle/>
          <a:p>
            <a:pPr>
              <a:lnSpc>
                <a:spcPts val="3500"/>
              </a:lnSpc>
            </a:pPr>
            <a:r>
              <a:rPr lang="fr-CA" sz="3000" b="1" u="none" strike="noStrike" baseline="0">
                <a:solidFill>
                  <a:schemeClr val="bg1"/>
                </a:solidFill>
                <a:latin typeface="Raleway" panose="020B0003030101060003" pitchFamily="34" charset="0"/>
              </a:rPr>
              <a:t>Les droits des tout-petits dans un monde numérique</a:t>
            </a:r>
            <a:br>
              <a:rPr lang="fr-CA" sz="3500" b="1" u="none" strike="noStrike" baseline="0">
                <a:solidFill>
                  <a:schemeClr val="bg1"/>
                </a:solidFill>
                <a:latin typeface="Raleway" panose="020B0003030101060003" pitchFamily="34" charset="0"/>
              </a:rPr>
            </a:br>
            <a:endParaRPr lang="fr-CA" sz="3500" b="1" u="none" strike="noStrike" baseline="0">
              <a:solidFill>
                <a:schemeClr val="bg1"/>
              </a:solidFill>
              <a:latin typeface="Raleway" panose="020B0003030101060003" pitchFamily="34" charset="0"/>
            </a:endParaRPr>
          </a:p>
        </p:txBody>
      </p:sp>
      <p:grpSp>
        <p:nvGrpSpPr>
          <p:cNvPr id="2" name="Group 1">
            <a:extLst>
              <a:ext uri="{FF2B5EF4-FFF2-40B4-BE49-F238E27FC236}">
                <a16:creationId xmlns:a16="http://schemas.microsoft.com/office/drawing/2014/main" id="{A220A048-C2D1-4526-F3AD-EE53E6A44930}"/>
              </a:ext>
            </a:extLst>
          </p:cNvPr>
          <p:cNvGrpSpPr/>
          <p:nvPr/>
        </p:nvGrpSpPr>
        <p:grpSpPr>
          <a:xfrm>
            <a:off x="1003443" y="6153834"/>
            <a:ext cx="10280431" cy="342080"/>
            <a:chOff x="1003443" y="6153834"/>
            <a:chExt cx="10280431" cy="342080"/>
          </a:xfrm>
        </p:grpSpPr>
        <p:pic>
          <p:nvPicPr>
            <p:cNvPr id="5" name="Picture 3" descr="A black background with grey text&#10;&#10;Description automatically generated">
              <a:extLst>
                <a:ext uri="{FF2B5EF4-FFF2-40B4-BE49-F238E27FC236}">
                  <a16:creationId xmlns:a16="http://schemas.microsoft.com/office/drawing/2014/main" id="{B4687BE1-A7C1-50E1-7C1A-B8836B392B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9" name="TextBox 16">
              <a:extLst>
                <a:ext uri="{FF2B5EF4-FFF2-40B4-BE49-F238E27FC236}">
                  <a16:creationId xmlns:a16="http://schemas.microsoft.com/office/drawing/2014/main" id="{001BE3D4-DA38-17E0-9716-9DA6A7914FB8}"/>
                </a:ext>
              </a:extLst>
            </p:cNvPr>
            <p:cNvSpPr txBox="1"/>
            <p:nvPr/>
          </p:nvSpPr>
          <p:spPr>
            <a:xfrm>
              <a:off x="8999274" y="6234304"/>
              <a:ext cx="2284600"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52</a:t>
              </a:fld>
              <a:endParaRPr lang="fr-CA" sz="1100">
                <a:solidFill>
                  <a:srgbClr val="434747"/>
                </a:solidFill>
                <a:latin typeface="Raleway" panose="020B0503030101060003" pitchFamily="34" charset="77"/>
              </a:endParaRPr>
            </a:p>
          </p:txBody>
        </p:sp>
      </p:grpSp>
      <p:grpSp>
        <p:nvGrpSpPr>
          <p:cNvPr id="10" name="Group 4">
            <a:extLst>
              <a:ext uri="{FF2B5EF4-FFF2-40B4-BE49-F238E27FC236}">
                <a16:creationId xmlns:a16="http://schemas.microsoft.com/office/drawing/2014/main" id="{58565456-1838-00E1-B1C3-13C4A15DF481}"/>
              </a:ext>
            </a:extLst>
          </p:cNvPr>
          <p:cNvGrpSpPr/>
          <p:nvPr/>
        </p:nvGrpSpPr>
        <p:grpSpPr>
          <a:xfrm>
            <a:off x="1004510" y="524476"/>
            <a:ext cx="6303307" cy="1325563"/>
            <a:chOff x="1155904" y="816533"/>
            <a:chExt cx="6303307" cy="1325563"/>
          </a:xfrm>
        </p:grpSpPr>
        <p:sp>
          <p:nvSpPr>
            <p:cNvPr id="11" name="Titre 1">
              <a:extLst>
                <a:ext uri="{FF2B5EF4-FFF2-40B4-BE49-F238E27FC236}">
                  <a16:creationId xmlns:a16="http://schemas.microsoft.com/office/drawing/2014/main" id="{CC0B043B-D725-CF68-7DB7-A8756559692A}"/>
                </a:ext>
              </a:extLst>
            </p:cNvPr>
            <p:cNvSpPr txBox="1">
              <a:spLocks/>
            </p:cNvSpPr>
            <p:nvPr/>
          </p:nvSpPr>
          <p:spPr>
            <a:xfrm>
              <a:off x="1249148" y="816533"/>
              <a:ext cx="6210063"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b="1">
                  <a:solidFill>
                    <a:srgbClr val="434747"/>
                  </a:solidFill>
                  <a:latin typeface="Raleway" panose="020B0503030101060003" pitchFamily="34" charset="77"/>
                </a:rPr>
                <a:t>Protéger les droits </a:t>
              </a:r>
            </a:p>
            <a:p>
              <a:pPr algn="l"/>
              <a:r>
                <a:rPr lang="fr-CA" sz="3200" b="1">
                  <a:solidFill>
                    <a:srgbClr val="434747"/>
                  </a:solidFill>
                  <a:latin typeface="Raleway" panose="020B0503030101060003" pitchFamily="34" charset="77"/>
                </a:rPr>
                <a:t>des tout-petits</a:t>
              </a:r>
            </a:p>
          </p:txBody>
        </p:sp>
        <p:cxnSp>
          <p:nvCxnSpPr>
            <p:cNvPr id="12" name="Straight Connector 11">
              <a:extLst>
                <a:ext uri="{FF2B5EF4-FFF2-40B4-BE49-F238E27FC236}">
                  <a16:creationId xmlns:a16="http://schemas.microsoft.com/office/drawing/2014/main" id="{DDD435FD-720F-99A2-83C9-7353B45BF2FB}"/>
                </a:ext>
              </a:extLst>
            </p:cNvPr>
            <p:cNvCxnSpPr>
              <a:cxnSpLocks/>
            </p:cNvCxnSpPr>
            <p:nvPr/>
          </p:nvCxnSpPr>
          <p:spPr>
            <a:xfrm>
              <a:off x="1155904" y="1260088"/>
              <a:ext cx="0" cy="736849"/>
            </a:xfrm>
            <a:prstGeom prst="line">
              <a:avLst/>
            </a:prstGeom>
            <a:ln w="50800">
              <a:solidFill>
                <a:srgbClr val="A496A6"/>
              </a:solidFill>
            </a:ln>
          </p:spPr>
          <p:style>
            <a:lnRef idx="1">
              <a:schemeClr val="accent2"/>
            </a:lnRef>
            <a:fillRef idx="0">
              <a:schemeClr val="accent2"/>
            </a:fillRef>
            <a:effectRef idx="0">
              <a:schemeClr val="accent2"/>
            </a:effectRef>
            <a:fontRef idx="minor">
              <a:schemeClr val="tx1"/>
            </a:fontRef>
          </p:style>
        </p:cxnSp>
      </p:grpSp>
      <p:pic>
        <p:nvPicPr>
          <p:cNvPr id="14" name="Picture 112" descr="A yellow and black object with black background&#10;&#10;Description automatically generated">
            <a:extLst>
              <a:ext uri="{FF2B5EF4-FFF2-40B4-BE49-F238E27FC236}">
                <a16:creationId xmlns:a16="http://schemas.microsoft.com/office/drawing/2014/main" id="{2AD556C6-B982-666D-50E9-4101F232E1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8115" y="10067"/>
            <a:ext cx="1117600" cy="1003300"/>
          </a:xfrm>
          <a:prstGeom prst="rect">
            <a:avLst/>
          </a:prstGeom>
        </p:spPr>
      </p:pic>
      <p:pic>
        <p:nvPicPr>
          <p:cNvPr id="15" name="Picture 114" descr="A group of colorful drops&#10;&#10;Description automatically generated">
            <a:extLst>
              <a:ext uri="{FF2B5EF4-FFF2-40B4-BE49-F238E27FC236}">
                <a16:creationId xmlns:a16="http://schemas.microsoft.com/office/drawing/2014/main" id="{32DF51F0-3A5B-37B8-66A9-3838F6CFB2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22946">
            <a:off x="9316957" y="78360"/>
            <a:ext cx="1231900" cy="762000"/>
          </a:xfrm>
          <a:prstGeom prst="rect">
            <a:avLst/>
          </a:prstGeom>
        </p:spPr>
      </p:pic>
      <p:pic>
        <p:nvPicPr>
          <p:cNvPr id="16" name="Picture 118" descr="A group of grey arches on a black background&#10;&#10;Description automatically generated">
            <a:extLst>
              <a:ext uri="{FF2B5EF4-FFF2-40B4-BE49-F238E27FC236}">
                <a16:creationId xmlns:a16="http://schemas.microsoft.com/office/drawing/2014/main" id="{004B7B30-065F-A4D9-993A-5F13DD0A9F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60099" y="0"/>
            <a:ext cx="635000" cy="609600"/>
          </a:xfrm>
          <a:prstGeom prst="rect">
            <a:avLst/>
          </a:prstGeom>
        </p:spPr>
      </p:pic>
      <p:pic>
        <p:nvPicPr>
          <p:cNvPr id="17" name="Picture 120" descr="A blue flower with black background&#10;&#10;Description automatically generated">
            <a:extLst>
              <a:ext uri="{FF2B5EF4-FFF2-40B4-BE49-F238E27FC236}">
                <a16:creationId xmlns:a16="http://schemas.microsoft.com/office/drawing/2014/main" id="{ABDFE6B0-40A1-33ED-07A0-E14C1CC1E6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30704" y="793891"/>
            <a:ext cx="584200" cy="584200"/>
          </a:xfrm>
          <a:prstGeom prst="rect">
            <a:avLst/>
          </a:prstGeom>
        </p:spPr>
      </p:pic>
      <p:pic>
        <p:nvPicPr>
          <p:cNvPr id="18" name="Picture 125">
            <a:extLst>
              <a:ext uri="{FF2B5EF4-FFF2-40B4-BE49-F238E27FC236}">
                <a16:creationId xmlns:a16="http://schemas.microsoft.com/office/drawing/2014/main" id="{E7543B99-7A2C-9FE8-D4FF-762D0081DC8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66153" y="1259953"/>
            <a:ext cx="796434" cy="1003300"/>
          </a:xfrm>
          <a:prstGeom prst="rect">
            <a:avLst/>
          </a:prstGeom>
        </p:spPr>
      </p:pic>
      <p:sp>
        <p:nvSpPr>
          <p:cNvPr id="19" name="ZoneTexte 18">
            <a:extLst>
              <a:ext uri="{FF2B5EF4-FFF2-40B4-BE49-F238E27FC236}">
                <a16:creationId xmlns:a16="http://schemas.microsoft.com/office/drawing/2014/main" id="{0DB3DE2A-867F-1C5A-1D45-2C23EF3381D3}"/>
              </a:ext>
            </a:extLst>
          </p:cNvPr>
          <p:cNvSpPr txBox="1"/>
          <p:nvPr/>
        </p:nvSpPr>
        <p:spPr>
          <a:xfrm>
            <a:off x="3859037" y="2335035"/>
            <a:ext cx="6897559" cy="3347455"/>
          </a:xfrm>
          <a:prstGeom prst="rect">
            <a:avLst/>
          </a:prstGeom>
          <a:noFill/>
        </p:spPr>
        <p:txBody>
          <a:bodyPr wrap="square" rtlCol="0">
            <a:spAutoFit/>
          </a:bodyPr>
          <a:lstStyle/>
          <a:p>
            <a:pPr marL="177750" indent="-177750">
              <a:lnSpc>
                <a:spcPts val="2360"/>
              </a:lnSpc>
              <a:spcBef>
                <a:spcPts val="400"/>
              </a:spcBef>
              <a:spcAft>
                <a:spcPts val="400"/>
              </a:spcAft>
              <a:buClr>
                <a:srgbClr val="A496A6"/>
              </a:buClr>
              <a:buFont typeface="Arial" panose="020B0604020202020204" pitchFamily="34" charset="0"/>
              <a:buChar char="•"/>
            </a:pPr>
            <a:r>
              <a:rPr lang="fr-CA" sz="1600">
                <a:latin typeface="Raleway" panose="020B0003030101060003" pitchFamily="34" charset="0"/>
              </a:rPr>
              <a:t>La Convention relative aux droits de l’enfant des Nations Unies, ratifiée par le Canada et le Québec précise que le gouvernement a la responsabilité de s’assurer que les droits des enfants sont respectés. </a:t>
            </a:r>
          </a:p>
          <a:p>
            <a:pPr marL="177750" indent="-177750">
              <a:lnSpc>
                <a:spcPts val="2360"/>
              </a:lnSpc>
              <a:spcBef>
                <a:spcPts val="400"/>
              </a:spcBef>
              <a:spcAft>
                <a:spcPts val="400"/>
              </a:spcAft>
              <a:buClr>
                <a:srgbClr val="A496A6"/>
              </a:buClr>
              <a:buFont typeface="Arial" panose="020B0604020202020204" pitchFamily="34" charset="0"/>
              <a:buChar char="•"/>
            </a:pPr>
            <a:r>
              <a:rPr lang="fr-CA" sz="1600">
                <a:latin typeface="Raleway" panose="020B0003030101060003" pitchFamily="34" charset="0"/>
              </a:rPr>
              <a:t>Il doit aider les parents à protéger leurs droits et à créer un environnement qui leur permet de grandir dans un environnement sain et sécuritaire où ils seront en mesure de développer leur potentiel.</a:t>
            </a:r>
          </a:p>
          <a:p>
            <a:pPr marL="177750" indent="-177750">
              <a:lnSpc>
                <a:spcPts val="2360"/>
              </a:lnSpc>
              <a:spcBef>
                <a:spcPts val="400"/>
              </a:spcBef>
              <a:spcAft>
                <a:spcPts val="400"/>
              </a:spcAft>
              <a:buClr>
                <a:srgbClr val="A496A6"/>
              </a:buClr>
              <a:buFont typeface="Arial" panose="020B0604020202020204" pitchFamily="34" charset="0"/>
              <a:buChar char="•"/>
            </a:pPr>
            <a:r>
              <a:rPr lang="fr-CA" sz="1600">
                <a:latin typeface="Raleway" panose="020B0003030101060003" pitchFamily="34" charset="0"/>
              </a:rPr>
              <a:t>La Convention a été adoptée dans un monde </a:t>
            </a:r>
            <a:r>
              <a:rPr lang="fr-CA" sz="1600" err="1">
                <a:latin typeface="Raleway" panose="020B0003030101060003" pitchFamily="34" charset="0"/>
              </a:rPr>
              <a:t>prénumérique</a:t>
            </a:r>
            <a:r>
              <a:rPr lang="fr-CA" sz="1600">
                <a:latin typeface="Raleway" panose="020B0003030101060003" pitchFamily="34" charset="0"/>
              </a:rPr>
              <a:t>, mais les droits des enfants s’appliquent également dans l’univers numérique, et l’ensemble de ces droits doit continuer d’y être protégé.</a:t>
            </a:r>
          </a:p>
        </p:txBody>
      </p:sp>
      <p:grpSp>
        <p:nvGrpSpPr>
          <p:cNvPr id="22" name="Groupe 21">
            <a:extLst>
              <a:ext uri="{FF2B5EF4-FFF2-40B4-BE49-F238E27FC236}">
                <a16:creationId xmlns:a16="http://schemas.microsoft.com/office/drawing/2014/main" id="{919D6C05-8FB6-5478-A950-9A6E8F5A1442}"/>
              </a:ext>
            </a:extLst>
          </p:cNvPr>
          <p:cNvGrpSpPr/>
          <p:nvPr/>
        </p:nvGrpSpPr>
        <p:grpSpPr>
          <a:xfrm>
            <a:off x="858557" y="2498923"/>
            <a:ext cx="2555520" cy="2364737"/>
            <a:chOff x="858557" y="2498923"/>
            <a:chExt cx="2555520" cy="2364737"/>
          </a:xfrm>
        </p:grpSpPr>
        <p:pic>
          <p:nvPicPr>
            <p:cNvPr id="21" name="Picture 61">
              <a:extLst>
                <a:ext uri="{FF2B5EF4-FFF2-40B4-BE49-F238E27FC236}">
                  <a16:creationId xmlns:a16="http://schemas.microsoft.com/office/drawing/2014/main" id="{3DE705E9-BBBE-249A-80BC-3786AF7B122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58557" y="2498923"/>
              <a:ext cx="2504166" cy="2364737"/>
            </a:xfrm>
            <a:prstGeom prst="rect">
              <a:avLst/>
            </a:prstGeom>
          </p:spPr>
        </p:pic>
        <p:pic>
          <p:nvPicPr>
            <p:cNvPr id="20" name="Picture 10">
              <a:extLst>
                <a:ext uri="{FF2B5EF4-FFF2-40B4-BE49-F238E27FC236}">
                  <a16:creationId xmlns:a16="http://schemas.microsoft.com/office/drawing/2014/main" id="{B259BACB-0090-59DB-F99D-E892683307A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279726" y="2790335"/>
              <a:ext cx="2134351" cy="1993624"/>
            </a:xfrm>
            <a:prstGeom prst="rect">
              <a:avLst/>
            </a:prstGeom>
          </p:spPr>
        </p:pic>
      </p:grpSp>
    </p:spTree>
    <p:extLst>
      <p:ext uri="{BB962C8B-B14F-4D97-AF65-F5344CB8AC3E}">
        <p14:creationId xmlns:p14="http://schemas.microsoft.com/office/powerpoint/2010/main" val="24693280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36E620-5566-90B9-ED30-BFFEDE29AAAE}"/>
              </a:ext>
            </a:extLst>
          </p:cNvPr>
          <p:cNvSpPr/>
          <p:nvPr/>
        </p:nvSpPr>
        <p:spPr>
          <a:xfrm>
            <a:off x="0" y="0"/>
            <a:ext cx="12192000" cy="6858000"/>
          </a:xfrm>
          <a:prstGeom prst="rect">
            <a:avLst/>
          </a:prstGeom>
          <a:solidFill>
            <a:srgbClr val="7D697F">
              <a:alpha val="30056"/>
            </a:srgbClr>
          </a:solidFill>
          <a:ln w="381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a:t> </a:t>
            </a:r>
          </a:p>
        </p:txBody>
      </p:sp>
      <p:pic>
        <p:nvPicPr>
          <p:cNvPr id="8" name="Picture 7">
            <a:extLst>
              <a:ext uri="{FF2B5EF4-FFF2-40B4-BE49-F238E27FC236}">
                <a16:creationId xmlns:a16="http://schemas.microsoft.com/office/drawing/2014/main" id="{403962B2-9743-E28D-78C6-B1B7DC307690}"/>
              </a:ext>
            </a:extLst>
          </p:cNvPr>
          <p:cNvPicPr>
            <a:picLocks noChangeAspect="1"/>
          </p:cNvPicPr>
          <p:nvPr/>
        </p:nvPicPr>
        <p:blipFill>
          <a:blip r:embed="rId3">
            <a:alphaModFix amt="70000"/>
            <a:extLst>
              <a:ext uri="{28A0092B-C50C-407E-A947-70E740481C1C}">
                <a14:useLocalDpi xmlns:a14="http://schemas.microsoft.com/office/drawing/2010/main" val="0"/>
              </a:ext>
            </a:extLst>
          </a:blip>
          <a:srcRect/>
          <a:stretch/>
        </p:blipFill>
        <p:spPr>
          <a:xfrm>
            <a:off x="1003443" y="-376931"/>
            <a:ext cx="2036466" cy="1931411"/>
          </a:xfrm>
          <a:prstGeom prst="rect">
            <a:avLst/>
          </a:prstGeom>
        </p:spPr>
      </p:pic>
      <p:grpSp>
        <p:nvGrpSpPr>
          <p:cNvPr id="2" name="Group 1">
            <a:extLst>
              <a:ext uri="{FF2B5EF4-FFF2-40B4-BE49-F238E27FC236}">
                <a16:creationId xmlns:a16="http://schemas.microsoft.com/office/drawing/2014/main" id="{9CF49CC8-4B28-2A94-4193-B41AAF9977E7}"/>
              </a:ext>
            </a:extLst>
          </p:cNvPr>
          <p:cNvGrpSpPr/>
          <p:nvPr/>
        </p:nvGrpSpPr>
        <p:grpSpPr>
          <a:xfrm>
            <a:off x="1003443" y="6153834"/>
            <a:ext cx="10280431" cy="342080"/>
            <a:chOff x="1003443" y="6153834"/>
            <a:chExt cx="10280431" cy="342080"/>
          </a:xfrm>
        </p:grpSpPr>
        <p:pic>
          <p:nvPicPr>
            <p:cNvPr id="4" name="Picture 3" descr="A black background with grey text&#10;&#10;Description automatically generated">
              <a:extLst>
                <a:ext uri="{FF2B5EF4-FFF2-40B4-BE49-F238E27FC236}">
                  <a16:creationId xmlns:a16="http://schemas.microsoft.com/office/drawing/2014/main" id="{658F6AC8-CFC1-ECBD-FAFE-F88DE36B9B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5" name="TextBox 16">
              <a:extLst>
                <a:ext uri="{FF2B5EF4-FFF2-40B4-BE49-F238E27FC236}">
                  <a16:creationId xmlns:a16="http://schemas.microsoft.com/office/drawing/2014/main" id="{1A4ED76F-1A8F-5505-73C4-CEDC5F43246A}"/>
                </a:ext>
              </a:extLst>
            </p:cNvPr>
            <p:cNvSpPr txBox="1"/>
            <p:nvPr/>
          </p:nvSpPr>
          <p:spPr>
            <a:xfrm>
              <a:off x="8999274" y="6234304"/>
              <a:ext cx="2284600"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53</a:t>
              </a:fld>
              <a:endParaRPr lang="fr-CA" sz="1100">
                <a:solidFill>
                  <a:srgbClr val="434747"/>
                </a:solidFill>
                <a:latin typeface="Raleway" panose="020B0503030101060003" pitchFamily="34" charset="77"/>
              </a:endParaRPr>
            </a:p>
          </p:txBody>
        </p:sp>
      </p:grpSp>
      <p:sp>
        <p:nvSpPr>
          <p:cNvPr id="9" name="Titre 1">
            <a:extLst>
              <a:ext uri="{FF2B5EF4-FFF2-40B4-BE49-F238E27FC236}">
                <a16:creationId xmlns:a16="http://schemas.microsoft.com/office/drawing/2014/main" id="{4BEE7675-D25E-ABDF-ABB5-4010CF1FA7C0}"/>
              </a:ext>
            </a:extLst>
          </p:cNvPr>
          <p:cNvSpPr txBox="1">
            <a:spLocks/>
          </p:cNvSpPr>
          <p:nvPr/>
        </p:nvSpPr>
        <p:spPr>
          <a:xfrm>
            <a:off x="-210311" y="189787"/>
            <a:ext cx="12600432"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ts val="3000"/>
              </a:lnSpc>
            </a:pPr>
            <a:r>
              <a:rPr lang="fr-CA" sz="3000" b="1">
                <a:solidFill>
                  <a:srgbClr val="434747"/>
                </a:solidFill>
                <a:latin typeface="Raleway" panose="020B0003030101060003" pitchFamily="34" charset="0"/>
              </a:rPr>
              <a:t>Quelques exemples de menaces </a:t>
            </a:r>
            <a:br>
              <a:rPr lang="fr-CA" sz="3000" b="1">
                <a:solidFill>
                  <a:srgbClr val="434747"/>
                </a:solidFill>
                <a:latin typeface="Raleway" panose="020B0003030101060003" pitchFamily="34" charset="0"/>
              </a:rPr>
            </a:br>
            <a:r>
              <a:rPr lang="fr-CA" sz="3000" b="1">
                <a:solidFill>
                  <a:srgbClr val="434747"/>
                </a:solidFill>
                <a:latin typeface="Raleway" panose="020B0003030101060003" pitchFamily="34" charset="0"/>
              </a:rPr>
              <a:t>pour les droits des enfants</a:t>
            </a:r>
          </a:p>
        </p:txBody>
      </p:sp>
      <p:grpSp>
        <p:nvGrpSpPr>
          <p:cNvPr id="58" name="Group 57">
            <a:extLst>
              <a:ext uri="{FF2B5EF4-FFF2-40B4-BE49-F238E27FC236}">
                <a16:creationId xmlns:a16="http://schemas.microsoft.com/office/drawing/2014/main" id="{1F282022-41DB-1FB6-42F5-C2388795E823}"/>
              </a:ext>
            </a:extLst>
          </p:cNvPr>
          <p:cNvGrpSpPr/>
          <p:nvPr/>
        </p:nvGrpSpPr>
        <p:grpSpPr>
          <a:xfrm>
            <a:off x="1573809" y="1902001"/>
            <a:ext cx="9032191" cy="3968931"/>
            <a:chOff x="1376883" y="1902001"/>
            <a:chExt cx="9032191" cy="3968931"/>
          </a:xfrm>
        </p:grpSpPr>
        <p:pic>
          <p:nvPicPr>
            <p:cNvPr id="11" name="Picture 10">
              <a:extLst>
                <a:ext uri="{FF2B5EF4-FFF2-40B4-BE49-F238E27FC236}">
                  <a16:creationId xmlns:a16="http://schemas.microsoft.com/office/drawing/2014/main" id="{BA7A999D-447A-478F-A7C0-DCF9F2CA292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952690" y="2991681"/>
              <a:ext cx="1638006" cy="1530005"/>
            </a:xfrm>
            <a:prstGeom prst="rect">
              <a:avLst/>
            </a:prstGeom>
          </p:spPr>
        </p:pic>
        <p:grpSp>
          <p:nvGrpSpPr>
            <p:cNvPr id="56" name="Group 55">
              <a:extLst>
                <a:ext uri="{FF2B5EF4-FFF2-40B4-BE49-F238E27FC236}">
                  <a16:creationId xmlns:a16="http://schemas.microsoft.com/office/drawing/2014/main" id="{867F2975-4CB9-107B-B656-C0862050B585}"/>
                </a:ext>
              </a:extLst>
            </p:cNvPr>
            <p:cNvGrpSpPr/>
            <p:nvPr/>
          </p:nvGrpSpPr>
          <p:grpSpPr>
            <a:xfrm>
              <a:off x="1402344" y="1902002"/>
              <a:ext cx="3807873" cy="1633660"/>
              <a:chOff x="1402344" y="1902002"/>
              <a:chExt cx="3807873" cy="1633660"/>
            </a:xfrm>
          </p:grpSpPr>
          <p:cxnSp>
            <p:nvCxnSpPr>
              <p:cNvPr id="43" name="Straight Arrow Connector 42">
                <a:extLst>
                  <a:ext uri="{FF2B5EF4-FFF2-40B4-BE49-F238E27FC236}">
                    <a16:creationId xmlns:a16="http://schemas.microsoft.com/office/drawing/2014/main" id="{3B40C827-C826-32D2-BFC7-903865273D46}"/>
                  </a:ext>
                </a:extLst>
              </p:cNvPr>
              <p:cNvCxnSpPr>
                <a:cxnSpLocks/>
              </p:cNvCxnSpPr>
              <p:nvPr/>
            </p:nvCxnSpPr>
            <p:spPr>
              <a:xfrm>
                <a:off x="4301206" y="3047879"/>
                <a:ext cx="621940" cy="487783"/>
              </a:xfrm>
              <a:prstGeom prst="straightConnector1">
                <a:avLst/>
              </a:prstGeom>
              <a:ln>
                <a:solidFill>
                  <a:srgbClr val="7D697F"/>
                </a:solidFill>
                <a:tailEnd type="triangle"/>
              </a:ln>
            </p:spPr>
            <p:style>
              <a:lnRef idx="2">
                <a:schemeClr val="accent1"/>
              </a:lnRef>
              <a:fillRef idx="0">
                <a:schemeClr val="accent1"/>
              </a:fillRef>
              <a:effectRef idx="1">
                <a:schemeClr val="accent1"/>
              </a:effectRef>
              <a:fontRef idx="minor">
                <a:schemeClr val="tx1"/>
              </a:fontRef>
            </p:style>
          </p:cxnSp>
          <p:grpSp>
            <p:nvGrpSpPr>
              <p:cNvPr id="22" name="Group 21">
                <a:extLst>
                  <a:ext uri="{FF2B5EF4-FFF2-40B4-BE49-F238E27FC236}">
                    <a16:creationId xmlns:a16="http://schemas.microsoft.com/office/drawing/2014/main" id="{B33731A7-4E55-E017-757A-1D31B194B0BA}"/>
                  </a:ext>
                </a:extLst>
              </p:cNvPr>
              <p:cNvGrpSpPr/>
              <p:nvPr/>
            </p:nvGrpSpPr>
            <p:grpSpPr>
              <a:xfrm>
                <a:off x="1402344" y="1902002"/>
                <a:ext cx="3807873" cy="1275893"/>
                <a:chOff x="982657" y="1837994"/>
                <a:chExt cx="3807873" cy="1275893"/>
              </a:xfrm>
            </p:grpSpPr>
            <p:sp>
              <p:nvSpPr>
                <p:cNvPr id="15" name="Freeform 14">
                  <a:extLst>
                    <a:ext uri="{FF2B5EF4-FFF2-40B4-BE49-F238E27FC236}">
                      <a16:creationId xmlns:a16="http://schemas.microsoft.com/office/drawing/2014/main" id="{003F73BC-E0F2-7525-69B4-813BF3533A39}"/>
                    </a:ext>
                  </a:extLst>
                </p:cNvPr>
                <p:cNvSpPr/>
                <p:nvPr/>
              </p:nvSpPr>
              <p:spPr>
                <a:xfrm rot="10800000">
                  <a:off x="982657" y="1837994"/>
                  <a:ext cx="3807873" cy="1275893"/>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 name="ZoneTexte 7">
                  <a:extLst>
                    <a:ext uri="{FF2B5EF4-FFF2-40B4-BE49-F238E27FC236}">
                      <a16:creationId xmlns:a16="http://schemas.microsoft.com/office/drawing/2014/main" id="{CABF3F85-8613-D567-8F21-10011C702822}"/>
                    </a:ext>
                  </a:extLst>
                </p:cNvPr>
                <p:cNvSpPr txBox="1"/>
                <p:nvPr/>
              </p:nvSpPr>
              <p:spPr>
                <a:xfrm>
                  <a:off x="1213754" y="2040300"/>
                  <a:ext cx="3430475" cy="898579"/>
                </a:xfrm>
                <a:prstGeom prst="rect">
                  <a:avLst/>
                </a:prstGeom>
                <a:noFill/>
              </p:spPr>
              <p:txBody>
                <a:bodyPr wrap="square" rtlCol="0">
                  <a:spAutoFit/>
                </a:bodyPr>
                <a:lstStyle/>
                <a:p>
                  <a:pPr>
                    <a:lnSpc>
                      <a:spcPts val="1640"/>
                    </a:lnSpc>
                  </a:pPr>
                  <a:r>
                    <a:rPr lang="fr-CA" sz="1200" dirty="0">
                      <a:effectLst/>
                      <a:latin typeface="Raleway" panose="020B0503030101060003" pitchFamily="34" charset="77"/>
                    </a:rPr>
                    <a:t>Des </a:t>
                  </a:r>
                  <a:r>
                    <a:rPr lang="fr-CA" sz="1200" b="1" dirty="0">
                      <a:effectLst/>
                      <a:latin typeface="Raleway" panose="020B0503030101060003" pitchFamily="34" charset="77"/>
                    </a:rPr>
                    <a:t>connaissances parcellaires</a:t>
                  </a:r>
                  <a:r>
                    <a:rPr lang="fr-CA" sz="1200" dirty="0">
                      <a:effectLst/>
                      <a:latin typeface="Raleway" panose="020B0503030101060003" pitchFamily="34" charset="77"/>
                    </a:rPr>
                    <a:t> concernant les effets des écrans et de leurs nombreux déterminants (ex. : âge, contenu, contexte, type d’écran) sur les enfants de 0 à 5 ans</a:t>
                  </a:r>
                </a:p>
              </p:txBody>
            </p:sp>
          </p:grpSp>
        </p:grpSp>
        <p:grpSp>
          <p:nvGrpSpPr>
            <p:cNvPr id="54" name="Group 53">
              <a:extLst>
                <a:ext uri="{FF2B5EF4-FFF2-40B4-BE49-F238E27FC236}">
                  <a16:creationId xmlns:a16="http://schemas.microsoft.com/office/drawing/2014/main" id="{8599F80A-EADA-0478-E74E-943A374155C5}"/>
                </a:ext>
              </a:extLst>
            </p:cNvPr>
            <p:cNvGrpSpPr/>
            <p:nvPr/>
          </p:nvGrpSpPr>
          <p:grpSpPr>
            <a:xfrm>
              <a:off x="1414077" y="3341535"/>
              <a:ext cx="3432243" cy="1061830"/>
              <a:chOff x="1414077" y="3341535"/>
              <a:chExt cx="3432243" cy="1061830"/>
            </a:xfrm>
          </p:grpSpPr>
          <p:cxnSp>
            <p:nvCxnSpPr>
              <p:cNvPr id="35" name="Straight Arrow Connector 34">
                <a:extLst>
                  <a:ext uri="{FF2B5EF4-FFF2-40B4-BE49-F238E27FC236}">
                    <a16:creationId xmlns:a16="http://schemas.microsoft.com/office/drawing/2014/main" id="{72EE546B-0099-A819-FEDB-8368C0ECA3E8}"/>
                  </a:ext>
                </a:extLst>
              </p:cNvPr>
              <p:cNvCxnSpPr>
                <a:cxnSpLocks/>
              </p:cNvCxnSpPr>
              <p:nvPr/>
            </p:nvCxnSpPr>
            <p:spPr>
              <a:xfrm>
                <a:off x="3758184" y="3910566"/>
                <a:ext cx="1088136" cy="0"/>
              </a:xfrm>
              <a:prstGeom prst="straightConnector1">
                <a:avLst/>
              </a:prstGeom>
              <a:ln>
                <a:solidFill>
                  <a:srgbClr val="7D697F"/>
                </a:solidFill>
                <a:tailEnd type="triangle"/>
              </a:ln>
            </p:spPr>
            <p:style>
              <a:lnRef idx="2">
                <a:schemeClr val="accent1"/>
              </a:lnRef>
              <a:fillRef idx="0">
                <a:schemeClr val="accent1"/>
              </a:fillRef>
              <a:effectRef idx="1">
                <a:schemeClr val="accent1"/>
              </a:effectRef>
              <a:fontRef idx="minor">
                <a:schemeClr val="tx1"/>
              </a:fontRef>
            </p:style>
          </p:cxnSp>
          <p:grpSp>
            <p:nvGrpSpPr>
              <p:cNvPr id="21" name="Group 20">
                <a:extLst>
                  <a:ext uri="{FF2B5EF4-FFF2-40B4-BE49-F238E27FC236}">
                    <a16:creationId xmlns:a16="http://schemas.microsoft.com/office/drawing/2014/main" id="{8A59AEF8-0EEE-AF4D-7A90-36407C661416}"/>
                  </a:ext>
                </a:extLst>
              </p:cNvPr>
              <p:cNvGrpSpPr/>
              <p:nvPr/>
            </p:nvGrpSpPr>
            <p:grpSpPr>
              <a:xfrm>
                <a:off x="1414077" y="3341535"/>
                <a:ext cx="2711514" cy="1061830"/>
                <a:chOff x="982662" y="3487839"/>
                <a:chExt cx="2711514" cy="1061830"/>
              </a:xfrm>
            </p:grpSpPr>
            <p:sp>
              <p:nvSpPr>
                <p:cNvPr id="16" name="Freeform 15">
                  <a:extLst>
                    <a:ext uri="{FF2B5EF4-FFF2-40B4-BE49-F238E27FC236}">
                      <a16:creationId xmlns:a16="http://schemas.microsoft.com/office/drawing/2014/main" id="{DE1359F4-FB57-65EC-E430-3526E169725D}"/>
                    </a:ext>
                  </a:extLst>
                </p:cNvPr>
                <p:cNvSpPr/>
                <p:nvPr/>
              </p:nvSpPr>
              <p:spPr>
                <a:xfrm rot="10800000">
                  <a:off x="982662" y="3487839"/>
                  <a:ext cx="2711514" cy="1061830"/>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 name="ZoneTexte 7">
                  <a:extLst>
                    <a:ext uri="{FF2B5EF4-FFF2-40B4-BE49-F238E27FC236}">
                      <a16:creationId xmlns:a16="http://schemas.microsoft.com/office/drawing/2014/main" id="{565D91AA-9A35-7A13-3D72-DDB228884000}"/>
                    </a:ext>
                  </a:extLst>
                </p:cNvPr>
                <p:cNvSpPr txBox="1"/>
                <p:nvPr/>
              </p:nvSpPr>
              <p:spPr>
                <a:xfrm>
                  <a:off x="1213754" y="3661578"/>
                  <a:ext cx="2379838" cy="693395"/>
                </a:xfrm>
                <a:prstGeom prst="rect">
                  <a:avLst/>
                </a:prstGeom>
                <a:noFill/>
              </p:spPr>
              <p:txBody>
                <a:bodyPr wrap="square" rtlCol="0">
                  <a:spAutoFit/>
                </a:bodyPr>
                <a:lstStyle/>
                <a:p>
                  <a:pPr>
                    <a:lnSpc>
                      <a:spcPts val="1640"/>
                    </a:lnSpc>
                  </a:pPr>
                  <a:r>
                    <a:rPr lang="fr-CA" sz="1200">
                      <a:effectLst/>
                      <a:latin typeface="Raleway" panose="020B0503030101060003" pitchFamily="34" charset="77"/>
                    </a:rPr>
                    <a:t>L’exposition à de la </a:t>
                  </a:r>
                  <a:r>
                    <a:rPr lang="fr-CA" sz="1200" b="1">
                      <a:effectLst/>
                      <a:latin typeface="Raleway" panose="020B0503030101060003" pitchFamily="34" charset="77"/>
                    </a:rPr>
                    <a:t>publicité</a:t>
                  </a:r>
                  <a:r>
                    <a:rPr lang="fr-CA" sz="1200">
                      <a:effectLst/>
                      <a:latin typeface="Raleway" panose="020B0503030101060003" pitchFamily="34" charset="77"/>
                    </a:rPr>
                    <a:t> </a:t>
                  </a:r>
                  <a:br>
                    <a:rPr lang="fr-CA" sz="1200">
                      <a:effectLst/>
                      <a:latin typeface="Raleway" panose="020B0503030101060003" pitchFamily="34" charset="77"/>
                    </a:rPr>
                  </a:br>
                  <a:r>
                    <a:rPr lang="fr-CA" sz="1200">
                      <a:effectLst/>
                      <a:latin typeface="Raleway" panose="020B0503030101060003" pitchFamily="34" charset="77"/>
                    </a:rPr>
                    <a:t>au sein des jeux ou des </a:t>
                  </a:r>
                  <a:br>
                    <a:rPr lang="fr-CA" sz="1200">
                      <a:effectLst/>
                      <a:latin typeface="Raleway" panose="020B0503030101060003" pitchFamily="34" charset="77"/>
                    </a:rPr>
                  </a:br>
                  <a:r>
                    <a:rPr lang="fr-CA" sz="1200">
                      <a:effectLst/>
                      <a:latin typeface="Raleway" panose="020B0503030101060003" pitchFamily="34" charset="77"/>
                    </a:rPr>
                    <a:t>diverses plateformes </a:t>
                  </a:r>
                </a:p>
              </p:txBody>
            </p:sp>
          </p:grpSp>
        </p:grpSp>
        <p:grpSp>
          <p:nvGrpSpPr>
            <p:cNvPr id="57" name="Group 56">
              <a:extLst>
                <a:ext uri="{FF2B5EF4-FFF2-40B4-BE49-F238E27FC236}">
                  <a16:creationId xmlns:a16="http://schemas.microsoft.com/office/drawing/2014/main" id="{82D21535-C842-095F-3132-766B2A37686D}"/>
                </a:ext>
              </a:extLst>
            </p:cNvPr>
            <p:cNvGrpSpPr/>
            <p:nvPr/>
          </p:nvGrpSpPr>
          <p:grpSpPr>
            <a:xfrm>
              <a:off x="6183653" y="1902001"/>
              <a:ext cx="4220279" cy="1613036"/>
              <a:chOff x="6183653" y="1902001"/>
              <a:chExt cx="4220279" cy="1613036"/>
            </a:xfrm>
          </p:grpSpPr>
          <p:cxnSp>
            <p:nvCxnSpPr>
              <p:cNvPr id="40" name="Straight Arrow Connector 39">
                <a:extLst>
                  <a:ext uri="{FF2B5EF4-FFF2-40B4-BE49-F238E27FC236}">
                    <a16:creationId xmlns:a16="http://schemas.microsoft.com/office/drawing/2014/main" id="{132D6A75-7C5B-F78C-55C1-1883EEDFC7F5}"/>
                  </a:ext>
                </a:extLst>
              </p:cNvPr>
              <p:cNvCxnSpPr>
                <a:cxnSpLocks/>
              </p:cNvCxnSpPr>
              <p:nvPr/>
            </p:nvCxnSpPr>
            <p:spPr>
              <a:xfrm flipH="1">
                <a:off x="6614444" y="3040834"/>
                <a:ext cx="588208" cy="474203"/>
              </a:xfrm>
              <a:prstGeom prst="straightConnector1">
                <a:avLst/>
              </a:prstGeom>
              <a:ln>
                <a:solidFill>
                  <a:srgbClr val="7D697F"/>
                </a:solidFill>
                <a:tailEnd type="triangle"/>
              </a:ln>
            </p:spPr>
            <p:style>
              <a:lnRef idx="2">
                <a:schemeClr val="accent1"/>
              </a:lnRef>
              <a:fillRef idx="0">
                <a:schemeClr val="accent1"/>
              </a:fillRef>
              <a:effectRef idx="1">
                <a:schemeClr val="accent1"/>
              </a:effectRef>
              <a:fontRef idx="minor">
                <a:schemeClr val="tx1"/>
              </a:fontRef>
            </p:style>
          </p:cxnSp>
          <p:grpSp>
            <p:nvGrpSpPr>
              <p:cNvPr id="24" name="Group 23">
                <a:extLst>
                  <a:ext uri="{FF2B5EF4-FFF2-40B4-BE49-F238E27FC236}">
                    <a16:creationId xmlns:a16="http://schemas.microsoft.com/office/drawing/2014/main" id="{1ECD9DDE-FAAF-1734-A852-66FF9A92A0A8}"/>
                  </a:ext>
                </a:extLst>
              </p:cNvPr>
              <p:cNvGrpSpPr/>
              <p:nvPr/>
            </p:nvGrpSpPr>
            <p:grpSpPr>
              <a:xfrm>
                <a:off x="6183653" y="1902001"/>
                <a:ext cx="4220279" cy="1275893"/>
                <a:chOff x="982656" y="1837993"/>
                <a:chExt cx="4220279" cy="1275893"/>
              </a:xfrm>
            </p:grpSpPr>
            <p:sp>
              <p:nvSpPr>
                <p:cNvPr id="25" name="Freeform 24">
                  <a:extLst>
                    <a:ext uri="{FF2B5EF4-FFF2-40B4-BE49-F238E27FC236}">
                      <a16:creationId xmlns:a16="http://schemas.microsoft.com/office/drawing/2014/main" id="{37AA22EB-B2D3-3876-A5FE-943E0051370D}"/>
                    </a:ext>
                  </a:extLst>
                </p:cNvPr>
                <p:cNvSpPr/>
                <p:nvPr/>
              </p:nvSpPr>
              <p:spPr>
                <a:xfrm rot="10800000">
                  <a:off x="982656" y="1837993"/>
                  <a:ext cx="4220279" cy="1275893"/>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6" name="ZoneTexte 7">
                  <a:extLst>
                    <a:ext uri="{FF2B5EF4-FFF2-40B4-BE49-F238E27FC236}">
                      <a16:creationId xmlns:a16="http://schemas.microsoft.com/office/drawing/2014/main" id="{983991D9-EF9F-956F-36EC-49F7EBD20029}"/>
                    </a:ext>
                  </a:extLst>
                </p:cNvPr>
                <p:cNvSpPr txBox="1"/>
                <p:nvPr/>
              </p:nvSpPr>
              <p:spPr>
                <a:xfrm>
                  <a:off x="1213754" y="2040300"/>
                  <a:ext cx="3787087" cy="898579"/>
                </a:xfrm>
                <a:prstGeom prst="rect">
                  <a:avLst/>
                </a:prstGeom>
                <a:noFill/>
              </p:spPr>
              <p:txBody>
                <a:bodyPr wrap="square" rtlCol="0">
                  <a:spAutoFit/>
                </a:bodyPr>
                <a:lstStyle/>
                <a:p>
                  <a:pPr>
                    <a:lnSpc>
                      <a:spcPts val="1640"/>
                    </a:lnSpc>
                  </a:pPr>
                  <a:r>
                    <a:rPr lang="fr-CA" sz="1200">
                      <a:effectLst/>
                      <a:latin typeface="Raleway" panose="020B0503030101060003" pitchFamily="34" charset="77"/>
                    </a:rPr>
                    <a:t>Le </a:t>
                  </a:r>
                  <a:r>
                    <a:rPr lang="fr-CA" sz="1200" b="1">
                      <a:effectLst/>
                      <a:latin typeface="Raleway" panose="020B0503030101060003" pitchFamily="34" charset="77"/>
                    </a:rPr>
                    <a:t>manque de régulation de l’industrie</a:t>
                  </a:r>
                  <a:r>
                    <a:rPr lang="fr-CA" sz="1200">
                      <a:effectLst/>
                      <a:latin typeface="Raleway" panose="020B0503030101060003" pitchFamily="34" charset="77"/>
                    </a:rPr>
                    <a:t> des jeux vidéo, des applications et des plateformes, </a:t>
                  </a:r>
                  <a:br>
                    <a:rPr lang="fr-CA" sz="1200">
                      <a:effectLst/>
                      <a:latin typeface="Raleway" panose="020B0503030101060003" pitchFamily="34" charset="77"/>
                    </a:rPr>
                  </a:br>
                  <a:r>
                    <a:rPr lang="fr-CA" sz="1200">
                      <a:effectLst/>
                      <a:latin typeface="Raleway" panose="020B0503030101060003" pitchFamily="34" charset="77"/>
                    </a:rPr>
                    <a:t>qui offre des contenus non adaptés au développement et aux compétences des enfants</a:t>
                  </a:r>
                </a:p>
              </p:txBody>
            </p:sp>
          </p:grpSp>
        </p:grpSp>
        <p:grpSp>
          <p:nvGrpSpPr>
            <p:cNvPr id="55" name="Group 54">
              <a:extLst>
                <a:ext uri="{FF2B5EF4-FFF2-40B4-BE49-F238E27FC236}">
                  <a16:creationId xmlns:a16="http://schemas.microsoft.com/office/drawing/2014/main" id="{19D6C015-1DAE-23D5-0231-D0C2FBBA46B0}"/>
                </a:ext>
              </a:extLst>
            </p:cNvPr>
            <p:cNvGrpSpPr/>
            <p:nvPr/>
          </p:nvGrpSpPr>
          <p:grpSpPr>
            <a:xfrm>
              <a:off x="6745032" y="3341535"/>
              <a:ext cx="3621425" cy="1061830"/>
              <a:chOff x="6745032" y="3341535"/>
              <a:chExt cx="3621425" cy="1061830"/>
            </a:xfrm>
          </p:grpSpPr>
          <p:cxnSp>
            <p:nvCxnSpPr>
              <p:cNvPr id="38" name="Straight Arrow Connector 37">
                <a:extLst>
                  <a:ext uri="{FF2B5EF4-FFF2-40B4-BE49-F238E27FC236}">
                    <a16:creationId xmlns:a16="http://schemas.microsoft.com/office/drawing/2014/main" id="{9DB660B1-3A2A-CA5D-DCD5-6E44F7134C8A}"/>
                  </a:ext>
                </a:extLst>
              </p:cNvPr>
              <p:cNvCxnSpPr>
                <a:cxnSpLocks/>
              </p:cNvCxnSpPr>
              <p:nvPr/>
            </p:nvCxnSpPr>
            <p:spPr>
              <a:xfrm flipH="1">
                <a:off x="6745032" y="3910566"/>
                <a:ext cx="1408176" cy="0"/>
              </a:xfrm>
              <a:prstGeom prst="straightConnector1">
                <a:avLst/>
              </a:prstGeom>
              <a:ln>
                <a:solidFill>
                  <a:srgbClr val="7D697F"/>
                </a:solidFill>
                <a:tailEnd type="triangle"/>
              </a:ln>
            </p:spPr>
            <p:style>
              <a:lnRef idx="2">
                <a:schemeClr val="accent1"/>
              </a:lnRef>
              <a:fillRef idx="0">
                <a:schemeClr val="accent1"/>
              </a:fillRef>
              <a:effectRef idx="1">
                <a:schemeClr val="accent1"/>
              </a:effectRef>
              <a:fontRef idx="minor">
                <a:schemeClr val="tx1"/>
              </a:fontRef>
            </p:style>
          </p:cxnSp>
          <p:grpSp>
            <p:nvGrpSpPr>
              <p:cNvPr id="27" name="Group 26">
                <a:extLst>
                  <a:ext uri="{FF2B5EF4-FFF2-40B4-BE49-F238E27FC236}">
                    <a16:creationId xmlns:a16="http://schemas.microsoft.com/office/drawing/2014/main" id="{D8676BD0-A505-FC78-D675-96872B193CFF}"/>
                  </a:ext>
                </a:extLst>
              </p:cNvPr>
              <p:cNvGrpSpPr/>
              <p:nvPr/>
            </p:nvGrpSpPr>
            <p:grpSpPr>
              <a:xfrm>
                <a:off x="7654943" y="3341535"/>
                <a:ext cx="2711514" cy="1061830"/>
                <a:chOff x="982662" y="3487839"/>
                <a:chExt cx="2711514" cy="1061830"/>
              </a:xfrm>
            </p:grpSpPr>
            <p:sp>
              <p:nvSpPr>
                <p:cNvPr id="28" name="Freeform 27">
                  <a:extLst>
                    <a:ext uri="{FF2B5EF4-FFF2-40B4-BE49-F238E27FC236}">
                      <a16:creationId xmlns:a16="http://schemas.microsoft.com/office/drawing/2014/main" id="{B4D785A6-5EA7-5E33-4590-03E7A574B2A8}"/>
                    </a:ext>
                  </a:extLst>
                </p:cNvPr>
                <p:cNvSpPr/>
                <p:nvPr/>
              </p:nvSpPr>
              <p:spPr>
                <a:xfrm rot="10800000">
                  <a:off x="982662" y="3487839"/>
                  <a:ext cx="2711514" cy="1061830"/>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9" name="ZoneTexte 7">
                  <a:extLst>
                    <a:ext uri="{FF2B5EF4-FFF2-40B4-BE49-F238E27FC236}">
                      <a16:creationId xmlns:a16="http://schemas.microsoft.com/office/drawing/2014/main" id="{7DE0B92C-D29F-F827-4737-E9DDF98708A7}"/>
                    </a:ext>
                  </a:extLst>
                </p:cNvPr>
                <p:cNvSpPr txBox="1"/>
                <p:nvPr/>
              </p:nvSpPr>
              <p:spPr>
                <a:xfrm>
                  <a:off x="1213754" y="3689010"/>
                  <a:ext cx="2379838" cy="693395"/>
                </a:xfrm>
                <a:prstGeom prst="rect">
                  <a:avLst/>
                </a:prstGeom>
                <a:noFill/>
              </p:spPr>
              <p:txBody>
                <a:bodyPr wrap="square" rtlCol="0">
                  <a:spAutoFit/>
                </a:bodyPr>
                <a:lstStyle/>
                <a:p>
                  <a:pPr>
                    <a:lnSpc>
                      <a:spcPts val="1640"/>
                    </a:lnSpc>
                  </a:pPr>
                  <a:r>
                    <a:rPr lang="fr-CA" sz="1200">
                      <a:effectLst/>
                      <a:latin typeface="Raleway" panose="020B0503030101060003" pitchFamily="34" charset="77"/>
                    </a:rPr>
                    <a:t>La </a:t>
                  </a:r>
                  <a:r>
                    <a:rPr lang="fr-CA" sz="1200" b="1">
                      <a:effectLst/>
                      <a:latin typeface="Raleway" panose="020B0503030101060003" pitchFamily="34" charset="77"/>
                    </a:rPr>
                    <a:t>législation incomplète</a:t>
                  </a:r>
                  <a:r>
                    <a:rPr lang="fr-CA" sz="1200">
                      <a:effectLst/>
                      <a:latin typeface="Raleway" panose="020B0503030101060003" pitchFamily="34" charset="77"/>
                    </a:rPr>
                    <a:t> </a:t>
                  </a:r>
                  <a:br>
                    <a:rPr lang="fr-CA" sz="1200">
                      <a:effectLst/>
                      <a:latin typeface="Raleway" panose="020B0503030101060003" pitchFamily="34" charset="77"/>
                    </a:rPr>
                  </a:br>
                  <a:r>
                    <a:rPr lang="fr-CA" sz="1200">
                      <a:effectLst/>
                      <a:latin typeface="Raleway" panose="020B0503030101060003" pitchFamily="34" charset="77"/>
                    </a:rPr>
                    <a:t>sur la collecte et la protection des données personnelles</a:t>
                  </a:r>
                </a:p>
              </p:txBody>
            </p:sp>
          </p:grpSp>
        </p:grpSp>
        <p:grpSp>
          <p:nvGrpSpPr>
            <p:cNvPr id="52" name="Group 51">
              <a:extLst>
                <a:ext uri="{FF2B5EF4-FFF2-40B4-BE49-F238E27FC236}">
                  <a16:creationId xmlns:a16="http://schemas.microsoft.com/office/drawing/2014/main" id="{23FB1252-7D87-5F7D-A5B8-8269FF9EFCA2}"/>
                </a:ext>
              </a:extLst>
            </p:cNvPr>
            <p:cNvGrpSpPr/>
            <p:nvPr/>
          </p:nvGrpSpPr>
          <p:grpSpPr>
            <a:xfrm>
              <a:off x="1376883" y="4312558"/>
              <a:ext cx="3546263" cy="1502947"/>
              <a:chOff x="1376883" y="4312558"/>
              <a:chExt cx="3546263" cy="1502947"/>
            </a:xfrm>
          </p:grpSpPr>
          <p:cxnSp>
            <p:nvCxnSpPr>
              <p:cNvPr id="47" name="Straight Arrow Connector 46">
                <a:extLst>
                  <a:ext uri="{FF2B5EF4-FFF2-40B4-BE49-F238E27FC236}">
                    <a16:creationId xmlns:a16="http://schemas.microsoft.com/office/drawing/2014/main" id="{68339C31-DCF9-78CA-7531-AA65B977B4A3}"/>
                  </a:ext>
                </a:extLst>
              </p:cNvPr>
              <p:cNvCxnSpPr>
                <a:cxnSpLocks/>
              </p:cNvCxnSpPr>
              <p:nvPr/>
            </p:nvCxnSpPr>
            <p:spPr>
              <a:xfrm flipV="1">
                <a:off x="4335902" y="4312558"/>
                <a:ext cx="587244" cy="432763"/>
              </a:xfrm>
              <a:prstGeom prst="straightConnector1">
                <a:avLst/>
              </a:prstGeom>
              <a:ln>
                <a:solidFill>
                  <a:srgbClr val="7D697F"/>
                </a:solidFill>
                <a:tailEnd type="triangle"/>
              </a:ln>
            </p:spPr>
            <p:style>
              <a:lnRef idx="2">
                <a:schemeClr val="accent1"/>
              </a:lnRef>
              <a:fillRef idx="0">
                <a:schemeClr val="accent1"/>
              </a:fillRef>
              <a:effectRef idx="1">
                <a:schemeClr val="accent1"/>
              </a:effectRef>
              <a:fontRef idx="minor">
                <a:schemeClr val="tx1"/>
              </a:fontRef>
            </p:style>
          </p:cxnSp>
          <p:grpSp>
            <p:nvGrpSpPr>
              <p:cNvPr id="23" name="Group 22">
                <a:extLst>
                  <a:ext uri="{FF2B5EF4-FFF2-40B4-BE49-F238E27FC236}">
                    <a16:creationId xmlns:a16="http://schemas.microsoft.com/office/drawing/2014/main" id="{FFAC6A7B-0726-7576-9B7F-BC5B3F6FF832}"/>
                  </a:ext>
                </a:extLst>
              </p:cNvPr>
              <p:cNvGrpSpPr/>
              <p:nvPr/>
            </p:nvGrpSpPr>
            <p:grpSpPr>
              <a:xfrm>
                <a:off x="1376883" y="4595044"/>
                <a:ext cx="3504738" cy="1220461"/>
                <a:chOff x="2152172" y="4905940"/>
                <a:chExt cx="3504738" cy="1220461"/>
              </a:xfrm>
            </p:grpSpPr>
            <p:sp>
              <p:nvSpPr>
                <p:cNvPr id="17" name="Freeform 16">
                  <a:extLst>
                    <a:ext uri="{FF2B5EF4-FFF2-40B4-BE49-F238E27FC236}">
                      <a16:creationId xmlns:a16="http://schemas.microsoft.com/office/drawing/2014/main" id="{0551FB5B-351B-6C26-6F87-9B724B0C9DAD}"/>
                    </a:ext>
                  </a:extLst>
                </p:cNvPr>
                <p:cNvSpPr/>
                <p:nvPr/>
              </p:nvSpPr>
              <p:spPr>
                <a:xfrm rot="10800000">
                  <a:off x="2152172" y="4905940"/>
                  <a:ext cx="3504738" cy="1220461"/>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 name="ZoneTexte 7">
                  <a:extLst>
                    <a:ext uri="{FF2B5EF4-FFF2-40B4-BE49-F238E27FC236}">
                      <a16:creationId xmlns:a16="http://schemas.microsoft.com/office/drawing/2014/main" id="{5E63CF6B-77A5-A8F3-A69A-5319A04FC9FC}"/>
                    </a:ext>
                  </a:extLst>
                </p:cNvPr>
                <p:cNvSpPr txBox="1"/>
                <p:nvPr/>
              </p:nvSpPr>
              <p:spPr>
                <a:xfrm>
                  <a:off x="2351662" y="5092005"/>
                  <a:ext cx="3226177" cy="898579"/>
                </a:xfrm>
                <a:prstGeom prst="rect">
                  <a:avLst/>
                </a:prstGeom>
                <a:noFill/>
              </p:spPr>
              <p:txBody>
                <a:bodyPr wrap="square" rtlCol="0">
                  <a:spAutoFit/>
                </a:bodyPr>
                <a:lstStyle/>
                <a:p>
                  <a:pPr>
                    <a:lnSpc>
                      <a:spcPts val="1640"/>
                    </a:lnSpc>
                  </a:pPr>
                  <a:r>
                    <a:rPr lang="fr-CA" sz="1200">
                      <a:effectLst/>
                      <a:latin typeface="Raleway" panose="020B0503030101060003" pitchFamily="34" charset="77"/>
                    </a:rPr>
                    <a:t>La présence de </a:t>
                  </a:r>
                  <a:r>
                    <a:rPr lang="fr-CA" sz="1200" b="1">
                      <a:effectLst/>
                      <a:latin typeface="Raleway" panose="020B0503030101060003" pitchFamily="34" charset="77"/>
                    </a:rPr>
                    <a:t>stratégies empruntées aux jeux de hasard et d’argent</a:t>
                  </a:r>
                  <a:r>
                    <a:rPr lang="fr-CA" sz="1200">
                      <a:effectLst/>
                      <a:latin typeface="Raleway" panose="020B0503030101060003" pitchFamily="34" charset="77"/>
                    </a:rPr>
                    <a:t> </a:t>
                  </a:r>
                  <a:br>
                    <a:rPr lang="fr-CA" sz="1200">
                      <a:effectLst/>
                      <a:latin typeface="Raleway" panose="020B0503030101060003" pitchFamily="34" charset="77"/>
                    </a:rPr>
                  </a:br>
                  <a:r>
                    <a:rPr lang="fr-CA" sz="1200">
                      <a:effectLst/>
                      <a:latin typeface="Raleway" panose="020B0503030101060003" pitchFamily="34" charset="77"/>
                    </a:rPr>
                    <a:t>dans les jeux destinés aux tout-petits </a:t>
                  </a:r>
                  <a:br>
                    <a:rPr lang="fr-CA" sz="1200">
                      <a:effectLst/>
                      <a:latin typeface="Raleway" panose="020B0503030101060003" pitchFamily="34" charset="77"/>
                    </a:rPr>
                  </a:br>
                  <a:r>
                    <a:rPr lang="fr-CA" sz="1200">
                      <a:effectLst/>
                      <a:latin typeface="Raleway" panose="020B0503030101060003" pitchFamily="34" charset="77"/>
                    </a:rPr>
                    <a:t>(ex. : récompenses imprévisibles) </a:t>
                  </a:r>
                </a:p>
              </p:txBody>
            </p:sp>
          </p:grpSp>
        </p:grpSp>
        <p:grpSp>
          <p:nvGrpSpPr>
            <p:cNvPr id="53" name="Group 52">
              <a:extLst>
                <a:ext uri="{FF2B5EF4-FFF2-40B4-BE49-F238E27FC236}">
                  <a16:creationId xmlns:a16="http://schemas.microsoft.com/office/drawing/2014/main" id="{3BA5DBFF-A892-876D-5103-A5BB9A7EC4EC}"/>
                </a:ext>
              </a:extLst>
            </p:cNvPr>
            <p:cNvGrpSpPr/>
            <p:nvPr/>
          </p:nvGrpSpPr>
          <p:grpSpPr>
            <a:xfrm>
              <a:off x="5437945" y="4291933"/>
              <a:ext cx="4971129" cy="1578999"/>
              <a:chOff x="5437945" y="4291933"/>
              <a:chExt cx="4971129" cy="1578999"/>
            </a:xfrm>
          </p:grpSpPr>
          <p:cxnSp>
            <p:nvCxnSpPr>
              <p:cNvPr id="46" name="Straight Arrow Connector 45">
                <a:extLst>
                  <a:ext uri="{FF2B5EF4-FFF2-40B4-BE49-F238E27FC236}">
                    <a16:creationId xmlns:a16="http://schemas.microsoft.com/office/drawing/2014/main" id="{756C71AC-51AF-CE27-01EE-36154BFF542A}"/>
                  </a:ext>
                </a:extLst>
              </p:cNvPr>
              <p:cNvCxnSpPr>
                <a:cxnSpLocks/>
              </p:cNvCxnSpPr>
              <p:nvPr/>
            </p:nvCxnSpPr>
            <p:spPr>
              <a:xfrm flipH="1" flipV="1">
                <a:off x="6614444" y="4291933"/>
                <a:ext cx="588208" cy="393334"/>
              </a:xfrm>
              <a:prstGeom prst="straightConnector1">
                <a:avLst/>
              </a:prstGeom>
              <a:ln>
                <a:solidFill>
                  <a:srgbClr val="7D697F"/>
                </a:solidFill>
                <a:tailEnd type="triangle"/>
              </a:ln>
            </p:spPr>
            <p:style>
              <a:lnRef idx="2">
                <a:schemeClr val="accent1"/>
              </a:lnRef>
              <a:fillRef idx="0">
                <a:schemeClr val="accent1"/>
              </a:fillRef>
              <a:effectRef idx="1">
                <a:schemeClr val="accent1"/>
              </a:effectRef>
              <a:fontRef idx="minor">
                <a:schemeClr val="tx1"/>
              </a:fontRef>
            </p:style>
          </p:cxnSp>
          <p:grpSp>
            <p:nvGrpSpPr>
              <p:cNvPr id="32" name="Group 31">
                <a:extLst>
                  <a:ext uri="{FF2B5EF4-FFF2-40B4-BE49-F238E27FC236}">
                    <a16:creationId xmlns:a16="http://schemas.microsoft.com/office/drawing/2014/main" id="{8C05CF3C-77BC-FDA7-CED2-451B3B7E5B83}"/>
                  </a:ext>
                </a:extLst>
              </p:cNvPr>
              <p:cNvGrpSpPr/>
              <p:nvPr/>
            </p:nvGrpSpPr>
            <p:grpSpPr>
              <a:xfrm>
                <a:off x="5437945" y="4595039"/>
                <a:ext cx="4971129" cy="1275893"/>
                <a:chOff x="843535" y="4905935"/>
                <a:chExt cx="4971129" cy="1275893"/>
              </a:xfrm>
            </p:grpSpPr>
            <p:sp>
              <p:nvSpPr>
                <p:cNvPr id="33" name="Freeform 32">
                  <a:extLst>
                    <a:ext uri="{FF2B5EF4-FFF2-40B4-BE49-F238E27FC236}">
                      <a16:creationId xmlns:a16="http://schemas.microsoft.com/office/drawing/2014/main" id="{EE744851-7F03-9CB3-28DB-01C325B9C921}"/>
                    </a:ext>
                  </a:extLst>
                </p:cNvPr>
                <p:cNvSpPr/>
                <p:nvPr/>
              </p:nvSpPr>
              <p:spPr>
                <a:xfrm rot="10800000">
                  <a:off x="843535" y="4905935"/>
                  <a:ext cx="4971129" cy="1275893"/>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4" name="ZoneTexte 7">
                  <a:extLst>
                    <a:ext uri="{FF2B5EF4-FFF2-40B4-BE49-F238E27FC236}">
                      <a16:creationId xmlns:a16="http://schemas.microsoft.com/office/drawing/2014/main" id="{259828A3-B24B-6139-5E0A-B2FE99ADCFAE}"/>
                    </a:ext>
                  </a:extLst>
                </p:cNvPr>
                <p:cNvSpPr txBox="1"/>
                <p:nvPr/>
              </p:nvSpPr>
              <p:spPr>
                <a:xfrm>
                  <a:off x="1075677" y="5092005"/>
                  <a:ext cx="4570407" cy="898579"/>
                </a:xfrm>
                <a:prstGeom prst="rect">
                  <a:avLst/>
                </a:prstGeom>
                <a:noFill/>
              </p:spPr>
              <p:txBody>
                <a:bodyPr wrap="square" rtlCol="0">
                  <a:spAutoFit/>
                </a:bodyPr>
                <a:lstStyle/>
                <a:p>
                  <a:pPr>
                    <a:lnSpc>
                      <a:spcPts val="1640"/>
                    </a:lnSpc>
                  </a:pPr>
                  <a:r>
                    <a:rPr lang="fr-CA" sz="1200">
                      <a:effectLst/>
                      <a:latin typeface="Raleway" panose="020B0503030101060003" pitchFamily="34" charset="77"/>
                    </a:rPr>
                    <a:t>La </a:t>
                  </a:r>
                  <a:r>
                    <a:rPr lang="fr-CA" sz="1200" b="1">
                      <a:effectLst/>
                      <a:latin typeface="Raleway" panose="020B0503030101060003" pitchFamily="34" charset="77"/>
                    </a:rPr>
                    <a:t>méconnaissance des effets de l’exposition aux écrans </a:t>
                  </a:r>
                  <a:br>
                    <a:rPr lang="fr-CA" sz="1200" b="1">
                      <a:effectLst/>
                      <a:latin typeface="Raleway" panose="020B0503030101060003" pitchFamily="34" charset="77"/>
                    </a:rPr>
                  </a:br>
                  <a:r>
                    <a:rPr lang="fr-CA" sz="1200" b="1">
                      <a:effectLst/>
                      <a:latin typeface="Raleway" panose="020B0503030101060003" pitchFamily="34" charset="77"/>
                    </a:rPr>
                    <a:t>de la part des parents et des autres adultes</a:t>
                  </a:r>
                  <a:r>
                    <a:rPr lang="fr-CA" sz="1200">
                      <a:effectLst/>
                      <a:latin typeface="Raleway" panose="020B0503030101060003" pitchFamily="34" charset="77"/>
                    </a:rPr>
                    <a:t> impliqués, que ce soit le personnel en service de garde éducatif, en milieu scolaire ou dans le réseau de la santé et des services sociaux</a:t>
                  </a:r>
                </a:p>
              </p:txBody>
            </p:sp>
          </p:grpSp>
        </p:grpSp>
      </p:grpSp>
    </p:spTree>
    <p:extLst>
      <p:ext uri="{BB962C8B-B14F-4D97-AF65-F5344CB8AC3E}">
        <p14:creationId xmlns:p14="http://schemas.microsoft.com/office/powerpoint/2010/main" val="27518001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1DB50E-1F9A-4BEF-58C7-292DAE46950E}"/>
              </a:ext>
            </a:extLst>
          </p:cNvPr>
          <p:cNvSpPr/>
          <p:nvPr/>
        </p:nvSpPr>
        <p:spPr>
          <a:xfrm>
            <a:off x="0" y="0"/>
            <a:ext cx="12192000" cy="6858000"/>
          </a:xfrm>
          <a:prstGeom prst="rect">
            <a:avLst/>
          </a:prstGeom>
          <a:noFill/>
          <a:ln w="381000">
            <a:solidFill>
              <a:srgbClr val="BCAE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2" name="Group 1">
            <a:extLst>
              <a:ext uri="{FF2B5EF4-FFF2-40B4-BE49-F238E27FC236}">
                <a16:creationId xmlns:a16="http://schemas.microsoft.com/office/drawing/2014/main" id="{A220A048-C2D1-4526-F3AD-EE53E6A44930}"/>
              </a:ext>
            </a:extLst>
          </p:cNvPr>
          <p:cNvGrpSpPr/>
          <p:nvPr/>
        </p:nvGrpSpPr>
        <p:grpSpPr>
          <a:xfrm>
            <a:off x="1003443" y="6153834"/>
            <a:ext cx="10280431" cy="342080"/>
            <a:chOff x="1003443" y="6153834"/>
            <a:chExt cx="10280431" cy="342080"/>
          </a:xfrm>
        </p:grpSpPr>
        <p:pic>
          <p:nvPicPr>
            <p:cNvPr id="5" name="Picture 3" descr="A black background with grey text&#10;&#10;Description automatically generated">
              <a:extLst>
                <a:ext uri="{FF2B5EF4-FFF2-40B4-BE49-F238E27FC236}">
                  <a16:creationId xmlns:a16="http://schemas.microsoft.com/office/drawing/2014/main" id="{B4687BE1-A7C1-50E1-7C1A-B8836B392B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9" name="TextBox 16">
              <a:extLst>
                <a:ext uri="{FF2B5EF4-FFF2-40B4-BE49-F238E27FC236}">
                  <a16:creationId xmlns:a16="http://schemas.microsoft.com/office/drawing/2014/main" id="{001BE3D4-DA38-17E0-9716-9DA6A7914FB8}"/>
                </a:ext>
              </a:extLst>
            </p:cNvPr>
            <p:cNvSpPr txBox="1"/>
            <p:nvPr/>
          </p:nvSpPr>
          <p:spPr>
            <a:xfrm>
              <a:off x="8999274" y="6234304"/>
              <a:ext cx="2284600"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54</a:t>
              </a:fld>
              <a:endParaRPr lang="fr-CA" sz="1100">
                <a:solidFill>
                  <a:srgbClr val="434747"/>
                </a:solidFill>
                <a:latin typeface="Raleway" panose="020B0503030101060003" pitchFamily="34" charset="77"/>
              </a:endParaRPr>
            </a:p>
          </p:txBody>
        </p:sp>
      </p:grpSp>
      <p:grpSp>
        <p:nvGrpSpPr>
          <p:cNvPr id="10" name="Group 4">
            <a:extLst>
              <a:ext uri="{FF2B5EF4-FFF2-40B4-BE49-F238E27FC236}">
                <a16:creationId xmlns:a16="http://schemas.microsoft.com/office/drawing/2014/main" id="{58565456-1838-00E1-B1C3-13C4A15DF481}"/>
              </a:ext>
            </a:extLst>
          </p:cNvPr>
          <p:cNvGrpSpPr/>
          <p:nvPr/>
        </p:nvGrpSpPr>
        <p:grpSpPr>
          <a:xfrm>
            <a:off x="1004510" y="524476"/>
            <a:ext cx="6752380" cy="1325563"/>
            <a:chOff x="1155904" y="816533"/>
            <a:chExt cx="6752380" cy="1325563"/>
          </a:xfrm>
        </p:grpSpPr>
        <p:sp>
          <p:nvSpPr>
            <p:cNvPr id="11" name="Titre 1">
              <a:extLst>
                <a:ext uri="{FF2B5EF4-FFF2-40B4-BE49-F238E27FC236}">
                  <a16:creationId xmlns:a16="http://schemas.microsoft.com/office/drawing/2014/main" id="{CC0B043B-D725-CF68-7DB7-A8756559692A}"/>
                </a:ext>
              </a:extLst>
            </p:cNvPr>
            <p:cNvSpPr txBox="1">
              <a:spLocks/>
            </p:cNvSpPr>
            <p:nvPr/>
          </p:nvSpPr>
          <p:spPr>
            <a:xfrm>
              <a:off x="1249148" y="816533"/>
              <a:ext cx="6659136"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b="1">
                  <a:solidFill>
                    <a:srgbClr val="434747"/>
                  </a:solidFill>
                  <a:latin typeface="Raleway" panose="020B0503030101060003" pitchFamily="34" charset="77"/>
                </a:rPr>
                <a:t>Les stratégies utilisées </a:t>
              </a:r>
            </a:p>
            <a:p>
              <a:pPr algn="l"/>
              <a:r>
                <a:rPr lang="fr-CA" sz="3200" b="1">
                  <a:solidFill>
                    <a:srgbClr val="434747"/>
                  </a:solidFill>
                  <a:latin typeface="Raleway" panose="020B0503030101060003" pitchFamily="34" charset="77"/>
                </a:rPr>
                <a:t>par les entreprises numériques</a:t>
              </a:r>
            </a:p>
          </p:txBody>
        </p:sp>
        <p:cxnSp>
          <p:nvCxnSpPr>
            <p:cNvPr id="12" name="Straight Connector 11">
              <a:extLst>
                <a:ext uri="{FF2B5EF4-FFF2-40B4-BE49-F238E27FC236}">
                  <a16:creationId xmlns:a16="http://schemas.microsoft.com/office/drawing/2014/main" id="{DDD435FD-720F-99A2-83C9-7353B45BF2FB}"/>
                </a:ext>
              </a:extLst>
            </p:cNvPr>
            <p:cNvCxnSpPr>
              <a:cxnSpLocks/>
            </p:cNvCxnSpPr>
            <p:nvPr/>
          </p:nvCxnSpPr>
          <p:spPr>
            <a:xfrm>
              <a:off x="1155904" y="1260088"/>
              <a:ext cx="0" cy="736849"/>
            </a:xfrm>
            <a:prstGeom prst="line">
              <a:avLst/>
            </a:prstGeom>
            <a:ln w="50800">
              <a:solidFill>
                <a:srgbClr val="A496A6"/>
              </a:solidFill>
            </a:ln>
          </p:spPr>
          <p:style>
            <a:lnRef idx="1">
              <a:schemeClr val="accent2"/>
            </a:lnRef>
            <a:fillRef idx="0">
              <a:schemeClr val="accent2"/>
            </a:fillRef>
            <a:effectRef idx="0">
              <a:schemeClr val="accent2"/>
            </a:effectRef>
            <a:fontRef idx="minor">
              <a:schemeClr val="tx1"/>
            </a:fontRef>
          </p:style>
        </p:cxnSp>
      </p:grpSp>
      <p:pic>
        <p:nvPicPr>
          <p:cNvPr id="14" name="Picture 112" descr="A yellow and black object with black background&#10;&#10;Description automatically generated">
            <a:extLst>
              <a:ext uri="{FF2B5EF4-FFF2-40B4-BE49-F238E27FC236}">
                <a16:creationId xmlns:a16="http://schemas.microsoft.com/office/drawing/2014/main" id="{2AD556C6-B982-666D-50E9-4101F232E1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8115" y="10067"/>
            <a:ext cx="1117600" cy="1003300"/>
          </a:xfrm>
          <a:prstGeom prst="rect">
            <a:avLst/>
          </a:prstGeom>
        </p:spPr>
      </p:pic>
      <p:pic>
        <p:nvPicPr>
          <p:cNvPr id="15" name="Picture 114" descr="A group of colorful drops&#10;&#10;Description automatically generated">
            <a:extLst>
              <a:ext uri="{FF2B5EF4-FFF2-40B4-BE49-F238E27FC236}">
                <a16:creationId xmlns:a16="http://schemas.microsoft.com/office/drawing/2014/main" id="{32DF51F0-3A5B-37B8-66A9-3838F6CFB2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22946">
            <a:off x="9316957" y="78360"/>
            <a:ext cx="1231900" cy="762000"/>
          </a:xfrm>
          <a:prstGeom prst="rect">
            <a:avLst/>
          </a:prstGeom>
        </p:spPr>
      </p:pic>
      <p:pic>
        <p:nvPicPr>
          <p:cNvPr id="16" name="Picture 118" descr="A group of grey arches on a black background&#10;&#10;Description automatically generated">
            <a:extLst>
              <a:ext uri="{FF2B5EF4-FFF2-40B4-BE49-F238E27FC236}">
                <a16:creationId xmlns:a16="http://schemas.microsoft.com/office/drawing/2014/main" id="{004B7B30-065F-A4D9-993A-5F13DD0A9F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60099" y="0"/>
            <a:ext cx="635000" cy="609600"/>
          </a:xfrm>
          <a:prstGeom prst="rect">
            <a:avLst/>
          </a:prstGeom>
        </p:spPr>
      </p:pic>
      <p:pic>
        <p:nvPicPr>
          <p:cNvPr id="17" name="Picture 120" descr="A blue flower with black background&#10;&#10;Description automatically generated">
            <a:extLst>
              <a:ext uri="{FF2B5EF4-FFF2-40B4-BE49-F238E27FC236}">
                <a16:creationId xmlns:a16="http://schemas.microsoft.com/office/drawing/2014/main" id="{ABDFE6B0-40A1-33ED-07A0-E14C1CC1E6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30704" y="793891"/>
            <a:ext cx="584200" cy="584200"/>
          </a:xfrm>
          <a:prstGeom prst="rect">
            <a:avLst/>
          </a:prstGeom>
        </p:spPr>
      </p:pic>
      <p:pic>
        <p:nvPicPr>
          <p:cNvPr id="18" name="Picture 125">
            <a:extLst>
              <a:ext uri="{FF2B5EF4-FFF2-40B4-BE49-F238E27FC236}">
                <a16:creationId xmlns:a16="http://schemas.microsoft.com/office/drawing/2014/main" id="{E7543B99-7A2C-9FE8-D4FF-762D0081DC8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66153" y="1259953"/>
            <a:ext cx="796434" cy="1003300"/>
          </a:xfrm>
          <a:prstGeom prst="rect">
            <a:avLst/>
          </a:prstGeom>
        </p:spPr>
      </p:pic>
      <p:sp>
        <p:nvSpPr>
          <p:cNvPr id="19" name="ZoneTexte 18">
            <a:extLst>
              <a:ext uri="{FF2B5EF4-FFF2-40B4-BE49-F238E27FC236}">
                <a16:creationId xmlns:a16="http://schemas.microsoft.com/office/drawing/2014/main" id="{0DB3DE2A-867F-1C5A-1D45-2C23EF3381D3}"/>
              </a:ext>
            </a:extLst>
          </p:cNvPr>
          <p:cNvSpPr txBox="1"/>
          <p:nvPr/>
        </p:nvSpPr>
        <p:spPr>
          <a:xfrm>
            <a:off x="1003443" y="2962950"/>
            <a:ext cx="6529626" cy="2629310"/>
          </a:xfrm>
          <a:prstGeom prst="rect">
            <a:avLst/>
          </a:prstGeom>
          <a:noFill/>
        </p:spPr>
        <p:txBody>
          <a:bodyPr wrap="square" rtlCol="0">
            <a:spAutoFit/>
          </a:bodyPr>
          <a:lstStyle/>
          <a:p>
            <a:pPr marL="285750" indent="-285750">
              <a:lnSpc>
                <a:spcPts val="2360"/>
              </a:lnSpc>
              <a:spcBef>
                <a:spcPts val="400"/>
              </a:spcBef>
              <a:spcAft>
                <a:spcPts val="400"/>
              </a:spcAft>
              <a:buClr>
                <a:srgbClr val="A496A6"/>
              </a:buClr>
              <a:buFont typeface="Arial" panose="020B0604020202020204" pitchFamily="34" charset="0"/>
              <a:buChar char="•"/>
            </a:pPr>
            <a:r>
              <a:rPr lang="fr-CA" sz="1600" dirty="0">
                <a:latin typeface="Raleway" panose="020B0003030101060003" pitchFamily="34" charset="0"/>
              </a:rPr>
              <a:t>Les parents font souvent face à des messages contradictoires concernant le rôle du numérique dans le développement de leur enfant. </a:t>
            </a:r>
          </a:p>
          <a:p>
            <a:pPr marL="285750" indent="-285750">
              <a:lnSpc>
                <a:spcPts val="2360"/>
              </a:lnSpc>
              <a:spcBef>
                <a:spcPts val="400"/>
              </a:spcBef>
              <a:spcAft>
                <a:spcPts val="400"/>
              </a:spcAft>
              <a:buClr>
                <a:srgbClr val="A496A6"/>
              </a:buClr>
              <a:buFont typeface="Arial" panose="020B0604020202020204" pitchFamily="34" charset="0"/>
              <a:buChar char="•"/>
            </a:pPr>
            <a:r>
              <a:rPr lang="fr-CA" sz="1600" dirty="0">
                <a:latin typeface="Raleway" panose="020B0003030101060003" pitchFamily="34" charset="0"/>
              </a:rPr>
              <a:t>D’un côté, les experts recommandent d’éviter ou de limiter les écrans; de l’autre, les fabricants annoncent des tablettes électroniques et des consoles de jeux conçues pour les tout-petits (Baby </a:t>
            </a:r>
            <a:r>
              <a:rPr lang="fr-CA" sz="1600" dirty="0" err="1">
                <a:latin typeface="Raleway" panose="020B0003030101060003" pitchFamily="34" charset="0"/>
              </a:rPr>
              <a:t>EinsteinMC</a:t>
            </a:r>
            <a:r>
              <a:rPr lang="fr-CA" sz="1600" dirty="0">
                <a:latin typeface="Raleway" panose="020B0003030101060003" pitchFamily="34" charset="0"/>
              </a:rPr>
              <a:t>, </a:t>
            </a:r>
            <a:r>
              <a:rPr lang="fr-CA" sz="1600" dirty="0" err="1">
                <a:latin typeface="Raleway" panose="020B0003030101060003" pitchFamily="34" charset="0"/>
              </a:rPr>
              <a:t>LeapPadMC</a:t>
            </a:r>
            <a:r>
              <a:rPr lang="fr-CA" sz="1600" dirty="0">
                <a:latin typeface="Raleway" panose="020B0003030101060003" pitchFamily="34" charset="0"/>
              </a:rPr>
              <a:t>, etc.) en utilisant leur caractère éducatif comme argument de vente. </a:t>
            </a:r>
          </a:p>
        </p:txBody>
      </p:sp>
      <p:grpSp>
        <p:nvGrpSpPr>
          <p:cNvPr id="7" name="Groupe 6">
            <a:extLst>
              <a:ext uri="{FF2B5EF4-FFF2-40B4-BE49-F238E27FC236}">
                <a16:creationId xmlns:a16="http://schemas.microsoft.com/office/drawing/2014/main" id="{4697506D-21C8-7A7D-CEF9-3A4941C98BEA}"/>
              </a:ext>
            </a:extLst>
          </p:cNvPr>
          <p:cNvGrpSpPr/>
          <p:nvPr/>
        </p:nvGrpSpPr>
        <p:grpSpPr>
          <a:xfrm>
            <a:off x="982132" y="2052476"/>
            <a:ext cx="3429612" cy="359137"/>
            <a:chOff x="982132" y="2052476"/>
            <a:chExt cx="3429612" cy="359137"/>
          </a:xfrm>
        </p:grpSpPr>
        <p:sp>
          <p:nvSpPr>
            <p:cNvPr id="3" name="Freeform 49">
              <a:extLst>
                <a:ext uri="{FF2B5EF4-FFF2-40B4-BE49-F238E27FC236}">
                  <a16:creationId xmlns:a16="http://schemas.microsoft.com/office/drawing/2014/main" id="{A476F949-B3BB-D39A-3143-DE3AE048B3C0}"/>
                </a:ext>
              </a:extLst>
            </p:cNvPr>
            <p:cNvSpPr/>
            <p:nvPr/>
          </p:nvSpPr>
          <p:spPr>
            <a:xfrm rot="10800000">
              <a:off x="982132" y="2061842"/>
              <a:ext cx="3401333" cy="349770"/>
            </a:xfrm>
            <a:custGeom>
              <a:avLst/>
              <a:gdLst>
                <a:gd name="connsiteX0" fmla="*/ 30145 w 1004835"/>
                <a:gd name="connsiteY0" fmla="*/ 60380 h 417925"/>
                <a:gd name="connsiteX1" fmla="*/ 30145 w 1004835"/>
                <a:gd name="connsiteY1" fmla="*/ 60380 h 417925"/>
                <a:gd name="connsiteX2" fmla="*/ 5024 w 1004835"/>
                <a:gd name="connsiteY2" fmla="*/ 130718 h 417925"/>
                <a:gd name="connsiteX3" fmla="*/ 0 w 1004835"/>
                <a:gd name="connsiteY3" fmla="*/ 150815 h 417925"/>
                <a:gd name="connsiteX4" fmla="*/ 5024 w 1004835"/>
                <a:gd name="connsiteY4" fmla="*/ 366855 h 417925"/>
                <a:gd name="connsiteX5" fmla="*/ 20097 w 1004835"/>
                <a:gd name="connsiteY5" fmla="*/ 397000 h 417925"/>
                <a:gd name="connsiteX6" fmla="*/ 35169 w 1004835"/>
                <a:gd name="connsiteY6" fmla="*/ 407048 h 417925"/>
                <a:gd name="connsiteX7" fmla="*/ 45218 w 1004835"/>
                <a:gd name="connsiteY7" fmla="*/ 417096 h 417925"/>
                <a:gd name="connsiteX8" fmla="*/ 60290 w 1004835"/>
                <a:gd name="connsiteY8" fmla="*/ 417096 h 417925"/>
                <a:gd name="connsiteX9" fmla="*/ 944545 w 1004835"/>
                <a:gd name="connsiteY9" fmla="*/ 412072 h 417925"/>
                <a:gd name="connsiteX10" fmla="*/ 969666 w 1004835"/>
                <a:gd name="connsiteY10" fmla="*/ 376903 h 417925"/>
                <a:gd name="connsiteX11" fmla="*/ 974690 w 1004835"/>
                <a:gd name="connsiteY11" fmla="*/ 361831 h 417925"/>
                <a:gd name="connsiteX12" fmla="*/ 984739 w 1004835"/>
                <a:gd name="connsiteY12" fmla="*/ 346758 h 417925"/>
                <a:gd name="connsiteX13" fmla="*/ 989763 w 1004835"/>
                <a:gd name="connsiteY13" fmla="*/ 331686 h 417925"/>
                <a:gd name="connsiteX14" fmla="*/ 999811 w 1004835"/>
                <a:gd name="connsiteY14" fmla="*/ 316613 h 417925"/>
                <a:gd name="connsiteX15" fmla="*/ 1004835 w 1004835"/>
                <a:gd name="connsiteY15" fmla="*/ 291492 h 417925"/>
                <a:gd name="connsiteX16" fmla="*/ 999811 w 1004835"/>
                <a:gd name="connsiteY16" fmla="*/ 115646 h 417925"/>
                <a:gd name="connsiteX17" fmla="*/ 994787 w 1004835"/>
                <a:gd name="connsiteY17" fmla="*/ 85501 h 417925"/>
                <a:gd name="connsiteX18" fmla="*/ 984739 w 1004835"/>
                <a:gd name="connsiteY18" fmla="*/ 50332 h 417925"/>
                <a:gd name="connsiteX19" fmla="*/ 974690 w 1004835"/>
                <a:gd name="connsiteY19" fmla="*/ 35259 h 417925"/>
                <a:gd name="connsiteX20" fmla="*/ 944545 w 1004835"/>
                <a:gd name="connsiteY20" fmla="*/ 10138 h 417925"/>
                <a:gd name="connsiteX21" fmla="*/ 929473 w 1004835"/>
                <a:gd name="connsiteY21" fmla="*/ 5114 h 417925"/>
                <a:gd name="connsiteX22" fmla="*/ 869183 w 1004835"/>
                <a:gd name="connsiteY22" fmla="*/ 90 h 417925"/>
                <a:gd name="connsiteX23" fmla="*/ 70339 w 1004835"/>
                <a:gd name="connsiteY23" fmla="*/ 15162 h 417925"/>
                <a:gd name="connsiteX24" fmla="*/ 30145 w 1004835"/>
                <a:gd name="connsiteY24" fmla="*/ 60380 h 41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4835" h="417925">
                  <a:moveTo>
                    <a:pt x="30145" y="60380"/>
                  </a:moveTo>
                  <a:lnTo>
                    <a:pt x="30145" y="60380"/>
                  </a:lnTo>
                  <a:cubicBezTo>
                    <a:pt x="26125" y="71102"/>
                    <a:pt x="8664" y="116156"/>
                    <a:pt x="5024" y="130718"/>
                  </a:cubicBezTo>
                  <a:lnTo>
                    <a:pt x="0" y="150815"/>
                  </a:lnTo>
                  <a:cubicBezTo>
                    <a:pt x="1675" y="222828"/>
                    <a:pt x="1895" y="294890"/>
                    <a:pt x="5024" y="366855"/>
                  </a:cubicBezTo>
                  <a:cubicBezTo>
                    <a:pt x="5395" y="375400"/>
                    <a:pt x="14593" y="391496"/>
                    <a:pt x="20097" y="397000"/>
                  </a:cubicBezTo>
                  <a:cubicBezTo>
                    <a:pt x="24367" y="401270"/>
                    <a:pt x="30454" y="403276"/>
                    <a:pt x="35169" y="407048"/>
                  </a:cubicBezTo>
                  <a:cubicBezTo>
                    <a:pt x="38868" y="410007"/>
                    <a:pt x="40820" y="415337"/>
                    <a:pt x="45218" y="417096"/>
                  </a:cubicBezTo>
                  <a:cubicBezTo>
                    <a:pt x="49883" y="418962"/>
                    <a:pt x="55266" y="417096"/>
                    <a:pt x="60290" y="417096"/>
                  </a:cubicBezTo>
                  <a:lnTo>
                    <a:pt x="944545" y="412072"/>
                  </a:lnTo>
                  <a:cubicBezTo>
                    <a:pt x="952919" y="400349"/>
                    <a:pt x="962254" y="389256"/>
                    <a:pt x="969666" y="376903"/>
                  </a:cubicBezTo>
                  <a:cubicBezTo>
                    <a:pt x="972391" y="372362"/>
                    <a:pt x="972322" y="366568"/>
                    <a:pt x="974690" y="361831"/>
                  </a:cubicBezTo>
                  <a:cubicBezTo>
                    <a:pt x="977391" y="356430"/>
                    <a:pt x="981389" y="351782"/>
                    <a:pt x="984739" y="346758"/>
                  </a:cubicBezTo>
                  <a:cubicBezTo>
                    <a:pt x="986414" y="341734"/>
                    <a:pt x="987395" y="336423"/>
                    <a:pt x="989763" y="331686"/>
                  </a:cubicBezTo>
                  <a:cubicBezTo>
                    <a:pt x="992463" y="326285"/>
                    <a:pt x="997691" y="322267"/>
                    <a:pt x="999811" y="316613"/>
                  </a:cubicBezTo>
                  <a:cubicBezTo>
                    <a:pt x="1002809" y="308617"/>
                    <a:pt x="1003160" y="299866"/>
                    <a:pt x="1004835" y="291492"/>
                  </a:cubicBezTo>
                  <a:cubicBezTo>
                    <a:pt x="1003160" y="232877"/>
                    <a:pt x="1002668" y="174216"/>
                    <a:pt x="999811" y="115646"/>
                  </a:cubicBezTo>
                  <a:cubicBezTo>
                    <a:pt x="999315" y="105471"/>
                    <a:pt x="996785" y="95490"/>
                    <a:pt x="994787" y="85501"/>
                  </a:cubicBezTo>
                  <a:cubicBezTo>
                    <a:pt x="993714" y="80135"/>
                    <a:pt x="987932" y="56717"/>
                    <a:pt x="984739" y="50332"/>
                  </a:cubicBezTo>
                  <a:cubicBezTo>
                    <a:pt x="982038" y="44931"/>
                    <a:pt x="978556" y="39898"/>
                    <a:pt x="974690" y="35259"/>
                  </a:cubicBezTo>
                  <a:cubicBezTo>
                    <a:pt x="966753" y="25735"/>
                    <a:pt x="955836" y="15784"/>
                    <a:pt x="944545" y="10138"/>
                  </a:cubicBezTo>
                  <a:cubicBezTo>
                    <a:pt x="939808" y="7770"/>
                    <a:pt x="934666" y="6153"/>
                    <a:pt x="929473" y="5114"/>
                  </a:cubicBezTo>
                  <a:cubicBezTo>
                    <a:pt x="898431" y="-1094"/>
                    <a:pt x="897365" y="90"/>
                    <a:pt x="869183" y="90"/>
                  </a:cubicBezTo>
                  <a:lnTo>
                    <a:pt x="70339" y="15162"/>
                  </a:lnTo>
                  <a:lnTo>
                    <a:pt x="30145" y="60380"/>
                  </a:lnTo>
                  <a:close/>
                </a:path>
              </a:pathLst>
            </a:custGeom>
            <a:solidFill>
              <a:srgbClr val="BCAE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ZoneTexte 7">
              <a:extLst>
                <a:ext uri="{FF2B5EF4-FFF2-40B4-BE49-F238E27FC236}">
                  <a16:creationId xmlns:a16="http://schemas.microsoft.com/office/drawing/2014/main" id="{F11B1F4B-5D6E-C137-83FC-C6DA06A0BA9B}"/>
                </a:ext>
              </a:extLst>
            </p:cNvPr>
            <p:cNvSpPr txBox="1"/>
            <p:nvPr/>
          </p:nvSpPr>
          <p:spPr>
            <a:xfrm>
              <a:off x="1097754" y="2052476"/>
              <a:ext cx="3313990" cy="359137"/>
            </a:xfrm>
            <a:prstGeom prst="rect">
              <a:avLst/>
            </a:prstGeom>
            <a:noFill/>
          </p:spPr>
          <p:txBody>
            <a:bodyPr wrap="square" rtlCol="0">
              <a:spAutoFit/>
            </a:bodyPr>
            <a:lstStyle/>
            <a:p>
              <a:pPr marR="0" lvl="0" algn="l" defTabSz="914400" rtl="0" eaLnBrk="1" fontAlgn="auto" latinLnBrk="0" hangingPunct="1">
                <a:lnSpc>
                  <a:spcPts val="2220"/>
                </a:lnSpc>
                <a:spcBef>
                  <a:spcPts val="0"/>
                </a:spcBef>
                <a:spcAft>
                  <a:spcPts val="1800"/>
                </a:spcAft>
                <a:buClrTx/>
                <a:buSzTx/>
                <a:tabLst/>
                <a:defRPr/>
              </a:pPr>
              <a:r>
                <a:rPr lang="fr-CA" b="1" dirty="0">
                  <a:solidFill>
                    <a:prstClr val="black"/>
                  </a:solidFill>
                  <a:latin typeface="Raleway" panose="020B0503030101060003" pitchFamily="34" charset="77"/>
                </a:rPr>
                <a:t>Des produits éducatifs ?</a:t>
              </a:r>
            </a:p>
          </p:txBody>
        </p:sp>
      </p:grpSp>
      <p:grpSp>
        <p:nvGrpSpPr>
          <p:cNvPr id="4" name="Groupe 3">
            <a:extLst>
              <a:ext uri="{FF2B5EF4-FFF2-40B4-BE49-F238E27FC236}">
                <a16:creationId xmlns:a16="http://schemas.microsoft.com/office/drawing/2014/main" id="{FC15F938-D83B-DD27-AB6F-4346F0845DB7}"/>
              </a:ext>
            </a:extLst>
          </p:cNvPr>
          <p:cNvGrpSpPr/>
          <p:nvPr/>
        </p:nvGrpSpPr>
        <p:grpSpPr>
          <a:xfrm>
            <a:off x="7838036" y="2997724"/>
            <a:ext cx="3577953" cy="2337847"/>
            <a:chOff x="7838036" y="2997724"/>
            <a:chExt cx="3577953" cy="2337847"/>
          </a:xfrm>
        </p:grpSpPr>
        <p:sp>
          <p:nvSpPr>
            <p:cNvPr id="20" name="Freeform 18">
              <a:extLst>
                <a:ext uri="{FF2B5EF4-FFF2-40B4-BE49-F238E27FC236}">
                  <a16:creationId xmlns:a16="http://schemas.microsoft.com/office/drawing/2014/main" id="{BCC2006D-E70E-0AC1-3FC7-4C7F0CD758EE}"/>
                </a:ext>
              </a:extLst>
            </p:cNvPr>
            <p:cNvSpPr/>
            <p:nvPr/>
          </p:nvSpPr>
          <p:spPr>
            <a:xfrm>
              <a:off x="7838036" y="2997724"/>
              <a:ext cx="3577953" cy="2337847"/>
            </a:xfrm>
            <a:custGeom>
              <a:avLst/>
              <a:gdLst>
                <a:gd name="connsiteX0" fmla="*/ 26504 w 11463130"/>
                <a:gd name="connsiteY0" fmla="*/ 79513 h 5658679"/>
                <a:gd name="connsiteX1" fmla="*/ 26504 w 11463130"/>
                <a:gd name="connsiteY1" fmla="*/ 79513 h 5658679"/>
                <a:gd name="connsiteX2" fmla="*/ 172278 w 11463130"/>
                <a:gd name="connsiteY2" fmla="*/ 26505 h 5658679"/>
                <a:gd name="connsiteX3" fmla="*/ 225287 w 11463130"/>
                <a:gd name="connsiteY3" fmla="*/ 13252 h 5658679"/>
                <a:gd name="connsiteX4" fmla="*/ 437322 w 11463130"/>
                <a:gd name="connsiteY4" fmla="*/ 0 h 5658679"/>
                <a:gd name="connsiteX5" fmla="*/ 848139 w 11463130"/>
                <a:gd name="connsiteY5" fmla="*/ 26505 h 5658679"/>
                <a:gd name="connsiteX6" fmla="*/ 1152939 w 11463130"/>
                <a:gd name="connsiteY6" fmla="*/ 53009 h 5658679"/>
                <a:gd name="connsiteX7" fmla="*/ 1258957 w 11463130"/>
                <a:gd name="connsiteY7" fmla="*/ 66261 h 5658679"/>
                <a:gd name="connsiteX8" fmla="*/ 1325217 w 11463130"/>
                <a:gd name="connsiteY8" fmla="*/ 79513 h 5658679"/>
                <a:gd name="connsiteX9" fmla="*/ 1404730 w 11463130"/>
                <a:gd name="connsiteY9" fmla="*/ 92766 h 5658679"/>
                <a:gd name="connsiteX10" fmla="*/ 1470991 w 11463130"/>
                <a:gd name="connsiteY10" fmla="*/ 106018 h 5658679"/>
                <a:gd name="connsiteX11" fmla="*/ 1603513 w 11463130"/>
                <a:gd name="connsiteY11" fmla="*/ 119270 h 5658679"/>
                <a:gd name="connsiteX12" fmla="*/ 1669774 w 11463130"/>
                <a:gd name="connsiteY12" fmla="*/ 132522 h 5658679"/>
                <a:gd name="connsiteX13" fmla="*/ 1789044 w 11463130"/>
                <a:gd name="connsiteY13" fmla="*/ 145774 h 5658679"/>
                <a:gd name="connsiteX14" fmla="*/ 3392557 w 11463130"/>
                <a:gd name="connsiteY14" fmla="*/ 145774 h 5658679"/>
                <a:gd name="connsiteX15" fmla="*/ 3525078 w 11463130"/>
                <a:gd name="connsiteY15" fmla="*/ 159026 h 5658679"/>
                <a:gd name="connsiteX16" fmla="*/ 3737113 w 11463130"/>
                <a:gd name="connsiteY16" fmla="*/ 172279 h 5658679"/>
                <a:gd name="connsiteX17" fmla="*/ 4784035 w 11463130"/>
                <a:gd name="connsiteY17" fmla="*/ 159026 h 5658679"/>
                <a:gd name="connsiteX18" fmla="*/ 5420139 w 11463130"/>
                <a:gd name="connsiteY18" fmla="*/ 145774 h 5658679"/>
                <a:gd name="connsiteX19" fmla="*/ 6188765 w 11463130"/>
                <a:gd name="connsiteY19" fmla="*/ 159026 h 5658679"/>
                <a:gd name="connsiteX20" fmla="*/ 7063409 w 11463130"/>
                <a:gd name="connsiteY20" fmla="*/ 145774 h 5658679"/>
                <a:gd name="connsiteX21" fmla="*/ 7527235 w 11463130"/>
                <a:gd name="connsiteY21" fmla="*/ 119270 h 5658679"/>
                <a:gd name="connsiteX22" fmla="*/ 8468139 w 11463130"/>
                <a:gd name="connsiteY22" fmla="*/ 132522 h 5658679"/>
                <a:gd name="connsiteX23" fmla="*/ 8905461 w 11463130"/>
                <a:gd name="connsiteY23" fmla="*/ 159026 h 5658679"/>
                <a:gd name="connsiteX24" fmla="*/ 9488557 w 11463130"/>
                <a:gd name="connsiteY24" fmla="*/ 198783 h 5658679"/>
                <a:gd name="connsiteX25" fmla="*/ 9660835 w 11463130"/>
                <a:gd name="connsiteY25" fmla="*/ 212035 h 5658679"/>
                <a:gd name="connsiteX26" fmla="*/ 9992139 w 11463130"/>
                <a:gd name="connsiteY26" fmla="*/ 238539 h 5658679"/>
                <a:gd name="connsiteX27" fmla="*/ 10575235 w 11463130"/>
                <a:gd name="connsiteY27" fmla="*/ 265044 h 5658679"/>
                <a:gd name="connsiteX28" fmla="*/ 10787270 w 11463130"/>
                <a:gd name="connsiteY28" fmla="*/ 278296 h 5658679"/>
                <a:gd name="connsiteX29" fmla="*/ 11317357 w 11463130"/>
                <a:gd name="connsiteY29" fmla="*/ 344557 h 5658679"/>
                <a:gd name="connsiteX30" fmla="*/ 11449878 w 11463130"/>
                <a:gd name="connsiteY30" fmla="*/ 2279374 h 5658679"/>
                <a:gd name="connsiteX31" fmla="*/ 11463130 w 11463130"/>
                <a:gd name="connsiteY31" fmla="*/ 3816626 h 5658679"/>
                <a:gd name="connsiteX32" fmla="*/ 11463130 w 11463130"/>
                <a:gd name="connsiteY32" fmla="*/ 5446644 h 5658679"/>
                <a:gd name="connsiteX33" fmla="*/ 11410122 w 11463130"/>
                <a:gd name="connsiteY33" fmla="*/ 5459896 h 5658679"/>
                <a:gd name="connsiteX34" fmla="*/ 10760765 w 11463130"/>
                <a:gd name="connsiteY34" fmla="*/ 5486400 h 5658679"/>
                <a:gd name="connsiteX35" fmla="*/ 10482470 w 11463130"/>
                <a:gd name="connsiteY35" fmla="*/ 5526157 h 5658679"/>
                <a:gd name="connsiteX36" fmla="*/ 10442713 w 11463130"/>
                <a:gd name="connsiteY36" fmla="*/ 5539409 h 5658679"/>
                <a:gd name="connsiteX37" fmla="*/ 10217426 w 11463130"/>
                <a:gd name="connsiteY37" fmla="*/ 5552661 h 5658679"/>
                <a:gd name="connsiteX38" fmla="*/ 9886122 w 11463130"/>
                <a:gd name="connsiteY38" fmla="*/ 5579166 h 5658679"/>
                <a:gd name="connsiteX39" fmla="*/ 9607826 w 11463130"/>
                <a:gd name="connsiteY39" fmla="*/ 5592418 h 5658679"/>
                <a:gd name="connsiteX40" fmla="*/ 9263270 w 11463130"/>
                <a:gd name="connsiteY40" fmla="*/ 5618922 h 5658679"/>
                <a:gd name="connsiteX41" fmla="*/ 9077739 w 11463130"/>
                <a:gd name="connsiteY41" fmla="*/ 5632174 h 5658679"/>
                <a:gd name="connsiteX42" fmla="*/ 8216348 w 11463130"/>
                <a:gd name="connsiteY42" fmla="*/ 5658679 h 5658679"/>
                <a:gd name="connsiteX43" fmla="*/ 7381461 w 11463130"/>
                <a:gd name="connsiteY43" fmla="*/ 5645426 h 5658679"/>
                <a:gd name="connsiteX44" fmla="*/ 5300870 w 11463130"/>
                <a:gd name="connsiteY44" fmla="*/ 5658679 h 5658679"/>
                <a:gd name="connsiteX45" fmla="*/ 3326296 w 11463130"/>
                <a:gd name="connsiteY45" fmla="*/ 5605670 h 5658679"/>
                <a:gd name="connsiteX46" fmla="*/ 0 w 11463130"/>
                <a:gd name="connsiteY46" fmla="*/ 5459896 h 5658679"/>
                <a:gd name="connsiteX47" fmla="*/ 26504 w 11463130"/>
                <a:gd name="connsiteY47" fmla="*/ 622852 h 5658679"/>
                <a:gd name="connsiteX48" fmla="*/ 26504 w 11463130"/>
                <a:gd name="connsiteY48" fmla="*/ 79513 h 565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463130" h="5658679">
                  <a:moveTo>
                    <a:pt x="26504" y="79513"/>
                  </a:moveTo>
                  <a:lnTo>
                    <a:pt x="26504" y="79513"/>
                  </a:lnTo>
                  <a:cubicBezTo>
                    <a:pt x="36716" y="75684"/>
                    <a:pt x="137016" y="36580"/>
                    <a:pt x="172278" y="26505"/>
                  </a:cubicBezTo>
                  <a:cubicBezTo>
                    <a:pt x="189791" y="21501"/>
                    <a:pt x="207164" y="15064"/>
                    <a:pt x="225287" y="13252"/>
                  </a:cubicBezTo>
                  <a:cubicBezTo>
                    <a:pt x="295752" y="6205"/>
                    <a:pt x="366644" y="4417"/>
                    <a:pt x="437322" y="0"/>
                  </a:cubicBezTo>
                  <a:cubicBezTo>
                    <a:pt x="847496" y="20508"/>
                    <a:pt x="561098" y="2584"/>
                    <a:pt x="848139" y="26505"/>
                  </a:cubicBezTo>
                  <a:cubicBezTo>
                    <a:pt x="1016159" y="40507"/>
                    <a:pt x="1000507" y="36072"/>
                    <a:pt x="1152939" y="53009"/>
                  </a:cubicBezTo>
                  <a:cubicBezTo>
                    <a:pt x="1188336" y="56942"/>
                    <a:pt x="1223757" y="60846"/>
                    <a:pt x="1258957" y="66261"/>
                  </a:cubicBezTo>
                  <a:cubicBezTo>
                    <a:pt x="1281219" y="69686"/>
                    <a:pt x="1303056" y="75484"/>
                    <a:pt x="1325217" y="79513"/>
                  </a:cubicBezTo>
                  <a:cubicBezTo>
                    <a:pt x="1351654" y="84320"/>
                    <a:pt x="1378293" y="87959"/>
                    <a:pt x="1404730" y="92766"/>
                  </a:cubicBezTo>
                  <a:cubicBezTo>
                    <a:pt x="1426891" y="96795"/>
                    <a:pt x="1448664" y="103041"/>
                    <a:pt x="1470991" y="106018"/>
                  </a:cubicBezTo>
                  <a:cubicBezTo>
                    <a:pt x="1514996" y="111885"/>
                    <a:pt x="1559508" y="113403"/>
                    <a:pt x="1603513" y="119270"/>
                  </a:cubicBezTo>
                  <a:cubicBezTo>
                    <a:pt x="1625840" y="122247"/>
                    <a:pt x="1647476" y="129337"/>
                    <a:pt x="1669774" y="132522"/>
                  </a:cubicBezTo>
                  <a:cubicBezTo>
                    <a:pt x="1709373" y="138179"/>
                    <a:pt x="1749287" y="141357"/>
                    <a:pt x="1789044" y="145774"/>
                  </a:cubicBezTo>
                  <a:cubicBezTo>
                    <a:pt x="2573562" y="133516"/>
                    <a:pt x="2635410" y="123173"/>
                    <a:pt x="3392557" y="145774"/>
                  </a:cubicBezTo>
                  <a:cubicBezTo>
                    <a:pt x="3436931" y="147099"/>
                    <a:pt x="3480815" y="155621"/>
                    <a:pt x="3525078" y="159026"/>
                  </a:cubicBezTo>
                  <a:cubicBezTo>
                    <a:pt x="3595686" y="164458"/>
                    <a:pt x="3666435" y="167861"/>
                    <a:pt x="3737113" y="172279"/>
                  </a:cubicBezTo>
                  <a:lnTo>
                    <a:pt x="4784035" y="159026"/>
                  </a:lnTo>
                  <a:cubicBezTo>
                    <a:pt x="4996089" y="155686"/>
                    <a:pt x="5208058" y="145774"/>
                    <a:pt x="5420139" y="145774"/>
                  </a:cubicBezTo>
                  <a:cubicBezTo>
                    <a:pt x="5676386" y="145774"/>
                    <a:pt x="5932556" y="154609"/>
                    <a:pt x="6188765" y="159026"/>
                  </a:cubicBezTo>
                  <a:lnTo>
                    <a:pt x="7063409" y="145774"/>
                  </a:lnTo>
                  <a:cubicBezTo>
                    <a:pt x="7266104" y="141167"/>
                    <a:pt x="7344629" y="133316"/>
                    <a:pt x="7527235" y="119270"/>
                  </a:cubicBezTo>
                  <a:lnTo>
                    <a:pt x="8468139" y="132522"/>
                  </a:lnTo>
                  <a:cubicBezTo>
                    <a:pt x="8694881" y="137505"/>
                    <a:pt x="8707378" y="146246"/>
                    <a:pt x="8905461" y="159026"/>
                  </a:cubicBezTo>
                  <a:cubicBezTo>
                    <a:pt x="9514359" y="198311"/>
                    <a:pt x="8695246" y="137760"/>
                    <a:pt x="9488557" y="198783"/>
                  </a:cubicBezTo>
                  <a:lnTo>
                    <a:pt x="9660835" y="212035"/>
                  </a:lnTo>
                  <a:cubicBezTo>
                    <a:pt x="9812343" y="242336"/>
                    <a:pt x="9710466" y="225335"/>
                    <a:pt x="9992139" y="238539"/>
                  </a:cubicBezTo>
                  <a:cubicBezTo>
                    <a:pt x="10186492" y="247649"/>
                    <a:pt x="10381242" y="250122"/>
                    <a:pt x="10575235" y="265044"/>
                  </a:cubicBezTo>
                  <a:cubicBezTo>
                    <a:pt x="10760726" y="279312"/>
                    <a:pt x="10689917" y="278296"/>
                    <a:pt x="10787270" y="278296"/>
                  </a:cubicBezTo>
                  <a:lnTo>
                    <a:pt x="11317357" y="344557"/>
                  </a:lnTo>
                  <a:lnTo>
                    <a:pt x="11449878" y="2279374"/>
                  </a:lnTo>
                  <a:lnTo>
                    <a:pt x="11463130" y="3816626"/>
                  </a:lnTo>
                  <a:lnTo>
                    <a:pt x="11463130" y="5446644"/>
                  </a:lnTo>
                  <a:lnTo>
                    <a:pt x="11410122" y="5459896"/>
                  </a:lnTo>
                  <a:cubicBezTo>
                    <a:pt x="11137041" y="5467928"/>
                    <a:pt x="11001688" y="5466323"/>
                    <a:pt x="10760765" y="5486400"/>
                  </a:cubicBezTo>
                  <a:cubicBezTo>
                    <a:pt x="10705761" y="5490984"/>
                    <a:pt x="10522860" y="5512694"/>
                    <a:pt x="10482470" y="5526157"/>
                  </a:cubicBezTo>
                  <a:cubicBezTo>
                    <a:pt x="10469218" y="5530574"/>
                    <a:pt x="10456613" y="5538019"/>
                    <a:pt x="10442713" y="5539409"/>
                  </a:cubicBezTo>
                  <a:cubicBezTo>
                    <a:pt x="10367861" y="5546894"/>
                    <a:pt x="10292460" y="5547301"/>
                    <a:pt x="10217426" y="5552661"/>
                  </a:cubicBezTo>
                  <a:cubicBezTo>
                    <a:pt x="9911255" y="5574530"/>
                    <a:pt x="10245678" y="5558619"/>
                    <a:pt x="9886122" y="5579166"/>
                  </a:cubicBezTo>
                  <a:lnTo>
                    <a:pt x="9607826" y="5592418"/>
                  </a:lnTo>
                  <a:cubicBezTo>
                    <a:pt x="9492869" y="5599756"/>
                    <a:pt x="9378139" y="5610307"/>
                    <a:pt x="9263270" y="5618922"/>
                  </a:cubicBezTo>
                  <a:cubicBezTo>
                    <a:pt x="9201442" y="5623559"/>
                    <a:pt x="9139670" y="5629225"/>
                    <a:pt x="9077739" y="5632174"/>
                  </a:cubicBezTo>
                  <a:cubicBezTo>
                    <a:pt x="8605249" y="5654673"/>
                    <a:pt x="8892290" y="5643316"/>
                    <a:pt x="8216348" y="5658679"/>
                  </a:cubicBezTo>
                  <a:cubicBezTo>
                    <a:pt x="7558180" y="5643372"/>
                    <a:pt x="7836503" y="5645426"/>
                    <a:pt x="7381461" y="5645426"/>
                  </a:cubicBezTo>
                  <a:lnTo>
                    <a:pt x="5300870" y="5658679"/>
                  </a:lnTo>
                  <a:lnTo>
                    <a:pt x="3326296" y="5605670"/>
                  </a:lnTo>
                  <a:lnTo>
                    <a:pt x="0" y="5459896"/>
                  </a:lnTo>
                  <a:lnTo>
                    <a:pt x="26504" y="622852"/>
                  </a:lnTo>
                  <a:lnTo>
                    <a:pt x="26504" y="79513"/>
                  </a:lnTo>
                  <a:close/>
                </a:path>
              </a:pathLst>
            </a:custGeom>
            <a:solidFill>
              <a:srgbClr val="ECE9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ZoneTexte 12">
              <a:extLst>
                <a:ext uri="{FF2B5EF4-FFF2-40B4-BE49-F238E27FC236}">
                  <a16:creationId xmlns:a16="http://schemas.microsoft.com/office/drawing/2014/main" id="{42B61530-9CBA-BB9F-25F8-E1D5AC209421}"/>
                </a:ext>
              </a:extLst>
            </p:cNvPr>
            <p:cNvSpPr txBox="1"/>
            <p:nvPr/>
          </p:nvSpPr>
          <p:spPr>
            <a:xfrm>
              <a:off x="7922501" y="3360987"/>
              <a:ext cx="3401333" cy="1603388"/>
            </a:xfrm>
            <a:prstGeom prst="rect">
              <a:avLst/>
            </a:prstGeom>
            <a:noFill/>
          </p:spPr>
          <p:txBody>
            <a:bodyPr wrap="square" rtlCol="0">
              <a:spAutoFit/>
            </a:bodyPr>
            <a:lstStyle/>
            <a:p>
              <a:pPr>
                <a:lnSpc>
                  <a:spcPts val="2360"/>
                </a:lnSpc>
                <a:spcBef>
                  <a:spcPts val="400"/>
                </a:spcBef>
                <a:spcAft>
                  <a:spcPts val="400"/>
                </a:spcAft>
                <a:buClr>
                  <a:srgbClr val="A496A6"/>
                </a:buClr>
              </a:pPr>
              <a:r>
                <a:rPr lang="fr-CA" sz="1600" dirty="0">
                  <a:latin typeface="Raleway" panose="020B0003030101060003" pitchFamily="34" charset="0"/>
                </a:rPr>
                <a:t>Certains chercheurs s’inquiètent que ce type de produit contribue à banaliser et à accroître la place des écrans dans la vie des tout-petits.</a:t>
              </a:r>
            </a:p>
          </p:txBody>
        </p:sp>
      </p:grpSp>
    </p:spTree>
    <p:extLst>
      <p:ext uri="{BB962C8B-B14F-4D97-AF65-F5344CB8AC3E}">
        <p14:creationId xmlns:p14="http://schemas.microsoft.com/office/powerpoint/2010/main" val="4967102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1DB50E-1F9A-4BEF-58C7-292DAE46950E}"/>
              </a:ext>
            </a:extLst>
          </p:cNvPr>
          <p:cNvSpPr/>
          <p:nvPr/>
        </p:nvSpPr>
        <p:spPr>
          <a:xfrm>
            <a:off x="0" y="0"/>
            <a:ext cx="12192000" cy="6858000"/>
          </a:xfrm>
          <a:prstGeom prst="rect">
            <a:avLst/>
          </a:prstGeom>
          <a:noFill/>
          <a:ln w="381000">
            <a:solidFill>
              <a:srgbClr val="BCAE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2" name="Group 1">
            <a:extLst>
              <a:ext uri="{FF2B5EF4-FFF2-40B4-BE49-F238E27FC236}">
                <a16:creationId xmlns:a16="http://schemas.microsoft.com/office/drawing/2014/main" id="{A220A048-C2D1-4526-F3AD-EE53E6A44930}"/>
              </a:ext>
            </a:extLst>
          </p:cNvPr>
          <p:cNvGrpSpPr/>
          <p:nvPr/>
        </p:nvGrpSpPr>
        <p:grpSpPr>
          <a:xfrm>
            <a:off x="1003443" y="6153834"/>
            <a:ext cx="10280431" cy="342080"/>
            <a:chOff x="1003443" y="6153834"/>
            <a:chExt cx="10280431" cy="342080"/>
          </a:xfrm>
        </p:grpSpPr>
        <p:pic>
          <p:nvPicPr>
            <p:cNvPr id="5" name="Picture 3" descr="A black background with grey text&#10;&#10;Description automatically generated">
              <a:extLst>
                <a:ext uri="{FF2B5EF4-FFF2-40B4-BE49-F238E27FC236}">
                  <a16:creationId xmlns:a16="http://schemas.microsoft.com/office/drawing/2014/main" id="{B4687BE1-A7C1-50E1-7C1A-B8836B392B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9" name="TextBox 16">
              <a:extLst>
                <a:ext uri="{FF2B5EF4-FFF2-40B4-BE49-F238E27FC236}">
                  <a16:creationId xmlns:a16="http://schemas.microsoft.com/office/drawing/2014/main" id="{001BE3D4-DA38-17E0-9716-9DA6A7914FB8}"/>
                </a:ext>
              </a:extLst>
            </p:cNvPr>
            <p:cNvSpPr txBox="1"/>
            <p:nvPr/>
          </p:nvSpPr>
          <p:spPr>
            <a:xfrm>
              <a:off x="8999274" y="6234304"/>
              <a:ext cx="2284600"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55</a:t>
              </a:fld>
              <a:endParaRPr lang="fr-CA" sz="1100">
                <a:solidFill>
                  <a:srgbClr val="434747"/>
                </a:solidFill>
                <a:latin typeface="Raleway" panose="020B0503030101060003" pitchFamily="34" charset="77"/>
              </a:endParaRPr>
            </a:p>
          </p:txBody>
        </p:sp>
      </p:grpSp>
      <p:grpSp>
        <p:nvGrpSpPr>
          <p:cNvPr id="15" name="Groupe 14">
            <a:extLst>
              <a:ext uri="{FF2B5EF4-FFF2-40B4-BE49-F238E27FC236}">
                <a16:creationId xmlns:a16="http://schemas.microsoft.com/office/drawing/2014/main" id="{49E923BD-CA58-8380-76ED-4D21EC361048}"/>
              </a:ext>
            </a:extLst>
          </p:cNvPr>
          <p:cNvGrpSpPr/>
          <p:nvPr/>
        </p:nvGrpSpPr>
        <p:grpSpPr>
          <a:xfrm>
            <a:off x="982130" y="1128649"/>
            <a:ext cx="5113859" cy="359137"/>
            <a:chOff x="982130" y="1128649"/>
            <a:chExt cx="5113859" cy="359137"/>
          </a:xfrm>
        </p:grpSpPr>
        <p:sp>
          <p:nvSpPr>
            <p:cNvPr id="3" name="Freeform 49">
              <a:extLst>
                <a:ext uri="{FF2B5EF4-FFF2-40B4-BE49-F238E27FC236}">
                  <a16:creationId xmlns:a16="http://schemas.microsoft.com/office/drawing/2014/main" id="{A476F949-B3BB-D39A-3143-DE3AE048B3C0}"/>
                </a:ext>
              </a:extLst>
            </p:cNvPr>
            <p:cNvSpPr/>
            <p:nvPr/>
          </p:nvSpPr>
          <p:spPr>
            <a:xfrm rot="10800000">
              <a:off x="982130" y="1138015"/>
              <a:ext cx="5113859" cy="349770"/>
            </a:xfrm>
            <a:custGeom>
              <a:avLst/>
              <a:gdLst>
                <a:gd name="connsiteX0" fmla="*/ 30145 w 1004835"/>
                <a:gd name="connsiteY0" fmla="*/ 60380 h 417925"/>
                <a:gd name="connsiteX1" fmla="*/ 30145 w 1004835"/>
                <a:gd name="connsiteY1" fmla="*/ 60380 h 417925"/>
                <a:gd name="connsiteX2" fmla="*/ 5024 w 1004835"/>
                <a:gd name="connsiteY2" fmla="*/ 130718 h 417925"/>
                <a:gd name="connsiteX3" fmla="*/ 0 w 1004835"/>
                <a:gd name="connsiteY3" fmla="*/ 150815 h 417925"/>
                <a:gd name="connsiteX4" fmla="*/ 5024 w 1004835"/>
                <a:gd name="connsiteY4" fmla="*/ 366855 h 417925"/>
                <a:gd name="connsiteX5" fmla="*/ 20097 w 1004835"/>
                <a:gd name="connsiteY5" fmla="*/ 397000 h 417925"/>
                <a:gd name="connsiteX6" fmla="*/ 35169 w 1004835"/>
                <a:gd name="connsiteY6" fmla="*/ 407048 h 417925"/>
                <a:gd name="connsiteX7" fmla="*/ 45218 w 1004835"/>
                <a:gd name="connsiteY7" fmla="*/ 417096 h 417925"/>
                <a:gd name="connsiteX8" fmla="*/ 60290 w 1004835"/>
                <a:gd name="connsiteY8" fmla="*/ 417096 h 417925"/>
                <a:gd name="connsiteX9" fmla="*/ 944545 w 1004835"/>
                <a:gd name="connsiteY9" fmla="*/ 412072 h 417925"/>
                <a:gd name="connsiteX10" fmla="*/ 969666 w 1004835"/>
                <a:gd name="connsiteY10" fmla="*/ 376903 h 417925"/>
                <a:gd name="connsiteX11" fmla="*/ 974690 w 1004835"/>
                <a:gd name="connsiteY11" fmla="*/ 361831 h 417925"/>
                <a:gd name="connsiteX12" fmla="*/ 984739 w 1004835"/>
                <a:gd name="connsiteY12" fmla="*/ 346758 h 417925"/>
                <a:gd name="connsiteX13" fmla="*/ 989763 w 1004835"/>
                <a:gd name="connsiteY13" fmla="*/ 331686 h 417925"/>
                <a:gd name="connsiteX14" fmla="*/ 999811 w 1004835"/>
                <a:gd name="connsiteY14" fmla="*/ 316613 h 417925"/>
                <a:gd name="connsiteX15" fmla="*/ 1004835 w 1004835"/>
                <a:gd name="connsiteY15" fmla="*/ 291492 h 417925"/>
                <a:gd name="connsiteX16" fmla="*/ 999811 w 1004835"/>
                <a:gd name="connsiteY16" fmla="*/ 115646 h 417925"/>
                <a:gd name="connsiteX17" fmla="*/ 994787 w 1004835"/>
                <a:gd name="connsiteY17" fmla="*/ 85501 h 417925"/>
                <a:gd name="connsiteX18" fmla="*/ 984739 w 1004835"/>
                <a:gd name="connsiteY18" fmla="*/ 50332 h 417925"/>
                <a:gd name="connsiteX19" fmla="*/ 974690 w 1004835"/>
                <a:gd name="connsiteY19" fmla="*/ 35259 h 417925"/>
                <a:gd name="connsiteX20" fmla="*/ 944545 w 1004835"/>
                <a:gd name="connsiteY20" fmla="*/ 10138 h 417925"/>
                <a:gd name="connsiteX21" fmla="*/ 929473 w 1004835"/>
                <a:gd name="connsiteY21" fmla="*/ 5114 h 417925"/>
                <a:gd name="connsiteX22" fmla="*/ 869183 w 1004835"/>
                <a:gd name="connsiteY22" fmla="*/ 90 h 417925"/>
                <a:gd name="connsiteX23" fmla="*/ 70339 w 1004835"/>
                <a:gd name="connsiteY23" fmla="*/ 15162 h 417925"/>
                <a:gd name="connsiteX24" fmla="*/ 30145 w 1004835"/>
                <a:gd name="connsiteY24" fmla="*/ 60380 h 41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4835" h="417925">
                  <a:moveTo>
                    <a:pt x="30145" y="60380"/>
                  </a:moveTo>
                  <a:lnTo>
                    <a:pt x="30145" y="60380"/>
                  </a:lnTo>
                  <a:cubicBezTo>
                    <a:pt x="26125" y="71102"/>
                    <a:pt x="8664" y="116156"/>
                    <a:pt x="5024" y="130718"/>
                  </a:cubicBezTo>
                  <a:lnTo>
                    <a:pt x="0" y="150815"/>
                  </a:lnTo>
                  <a:cubicBezTo>
                    <a:pt x="1675" y="222828"/>
                    <a:pt x="1895" y="294890"/>
                    <a:pt x="5024" y="366855"/>
                  </a:cubicBezTo>
                  <a:cubicBezTo>
                    <a:pt x="5395" y="375400"/>
                    <a:pt x="14593" y="391496"/>
                    <a:pt x="20097" y="397000"/>
                  </a:cubicBezTo>
                  <a:cubicBezTo>
                    <a:pt x="24367" y="401270"/>
                    <a:pt x="30454" y="403276"/>
                    <a:pt x="35169" y="407048"/>
                  </a:cubicBezTo>
                  <a:cubicBezTo>
                    <a:pt x="38868" y="410007"/>
                    <a:pt x="40820" y="415337"/>
                    <a:pt x="45218" y="417096"/>
                  </a:cubicBezTo>
                  <a:cubicBezTo>
                    <a:pt x="49883" y="418962"/>
                    <a:pt x="55266" y="417096"/>
                    <a:pt x="60290" y="417096"/>
                  </a:cubicBezTo>
                  <a:lnTo>
                    <a:pt x="944545" y="412072"/>
                  </a:lnTo>
                  <a:cubicBezTo>
                    <a:pt x="952919" y="400349"/>
                    <a:pt x="962254" y="389256"/>
                    <a:pt x="969666" y="376903"/>
                  </a:cubicBezTo>
                  <a:cubicBezTo>
                    <a:pt x="972391" y="372362"/>
                    <a:pt x="972322" y="366568"/>
                    <a:pt x="974690" y="361831"/>
                  </a:cubicBezTo>
                  <a:cubicBezTo>
                    <a:pt x="977391" y="356430"/>
                    <a:pt x="981389" y="351782"/>
                    <a:pt x="984739" y="346758"/>
                  </a:cubicBezTo>
                  <a:cubicBezTo>
                    <a:pt x="986414" y="341734"/>
                    <a:pt x="987395" y="336423"/>
                    <a:pt x="989763" y="331686"/>
                  </a:cubicBezTo>
                  <a:cubicBezTo>
                    <a:pt x="992463" y="326285"/>
                    <a:pt x="997691" y="322267"/>
                    <a:pt x="999811" y="316613"/>
                  </a:cubicBezTo>
                  <a:cubicBezTo>
                    <a:pt x="1002809" y="308617"/>
                    <a:pt x="1003160" y="299866"/>
                    <a:pt x="1004835" y="291492"/>
                  </a:cubicBezTo>
                  <a:cubicBezTo>
                    <a:pt x="1003160" y="232877"/>
                    <a:pt x="1002668" y="174216"/>
                    <a:pt x="999811" y="115646"/>
                  </a:cubicBezTo>
                  <a:cubicBezTo>
                    <a:pt x="999315" y="105471"/>
                    <a:pt x="996785" y="95490"/>
                    <a:pt x="994787" y="85501"/>
                  </a:cubicBezTo>
                  <a:cubicBezTo>
                    <a:pt x="993714" y="80135"/>
                    <a:pt x="987932" y="56717"/>
                    <a:pt x="984739" y="50332"/>
                  </a:cubicBezTo>
                  <a:cubicBezTo>
                    <a:pt x="982038" y="44931"/>
                    <a:pt x="978556" y="39898"/>
                    <a:pt x="974690" y="35259"/>
                  </a:cubicBezTo>
                  <a:cubicBezTo>
                    <a:pt x="966753" y="25735"/>
                    <a:pt x="955836" y="15784"/>
                    <a:pt x="944545" y="10138"/>
                  </a:cubicBezTo>
                  <a:cubicBezTo>
                    <a:pt x="939808" y="7770"/>
                    <a:pt x="934666" y="6153"/>
                    <a:pt x="929473" y="5114"/>
                  </a:cubicBezTo>
                  <a:cubicBezTo>
                    <a:pt x="898431" y="-1094"/>
                    <a:pt x="897365" y="90"/>
                    <a:pt x="869183" y="90"/>
                  </a:cubicBezTo>
                  <a:lnTo>
                    <a:pt x="70339" y="15162"/>
                  </a:lnTo>
                  <a:lnTo>
                    <a:pt x="30145" y="60380"/>
                  </a:lnTo>
                  <a:close/>
                </a:path>
              </a:pathLst>
            </a:custGeom>
            <a:solidFill>
              <a:srgbClr val="BCAE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ZoneTexte 7">
              <a:extLst>
                <a:ext uri="{FF2B5EF4-FFF2-40B4-BE49-F238E27FC236}">
                  <a16:creationId xmlns:a16="http://schemas.microsoft.com/office/drawing/2014/main" id="{F11B1F4B-5D6E-C137-83FC-C6DA06A0BA9B}"/>
                </a:ext>
              </a:extLst>
            </p:cNvPr>
            <p:cNvSpPr txBox="1"/>
            <p:nvPr/>
          </p:nvSpPr>
          <p:spPr>
            <a:xfrm>
              <a:off x="1097753" y="1128649"/>
              <a:ext cx="4746865" cy="359137"/>
            </a:xfrm>
            <a:prstGeom prst="rect">
              <a:avLst/>
            </a:prstGeom>
            <a:noFill/>
          </p:spPr>
          <p:txBody>
            <a:bodyPr wrap="square" rtlCol="0">
              <a:spAutoFit/>
            </a:bodyPr>
            <a:lstStyle/>
            <a:p>
              <a:pPr marR="0" lvl="0" algn="l" defTabSz="914400" rtl="0" eaLnBrk="1" fontAlgn="auto" latinLnBrk="0" hangingPunct="1">
                <a:lnSpc>
                  <a:spcPts val="2220"/>
                </a:lnSpc>
                <a:spcBef>
                  <a:spcPts val="0"/>
                </a:spcBef>
                <a:spcAft>
                  <a:spcPts val="1800"/>
                </a:spcAft>
                <a:buClrTx/>
                <a:buSzTx/>
                <a:tabLst/>
                <a:defRPr/>
              </a:pPr>
              <a:r>
                <a:rPr lang="fr-CA" b="1" dirty="0">
                  <a:solidFill>
                    <a:prstClr val="black"/>
                  </a:solidFill>
                  <a:latin typeface="Raleway" panose="020B0503030101060003" pitchFamily="34" charset="77"/>
                </a:rPr>
                <a:t>Des stratégies pour prolonger l’utilisation</a:t>
              </a:r>
            </a:p>
          </p:txBody>
        </p:sp>
      </p:grpSp>
      <p:grpSp>
        <p:nvGrpSpPr>
          <p:cNvPr id="12" name="Groupe 11">
            <a:extLst>
              <a:ext uri="{FF2B5EF4-FFF2-40B4-BE49-F238E27FC236}">
                <a16:creationId xmlns:a16="http://schemas.microsoft.com/office/drawing/2014/main" id="{A299DAD1-E685-3756-AB2D-1CE811B6E466}"/>
              </a:ext>
            </a:extLst>
          </p:cNvPr>
          <p:cNvGrpSpPr/>
          <p:nvPr/>
        </p:nvGrpSpPr>
        <p:grpSpPr>
          <a:xfrm>
            <a:off x="1097753" y="1819579"/>
            <a:ext cx="4869414" cy="2159190"/>
            <a:chOff x="1097753" y="1819579"/>
            <a:chExt cx="4869414" cy="2159190"/>
          </a:xfrm>
        </p:grpSpPr>
        <p:sp>
          <p:nvSpPr>
            <p:cNvPr id="13" name="ZoneTexte 12">
              <a:extLst>
                <a:ext uri="{FF2B5EF4-FFF2-40B4-BE49-F238E27FC236}">
                  <a16:creationId xmlns:a16="http://schemas.microsoft.com/office/drawing/2014/main" id="{42B61530-9CBA-BB9F-25F8-E1D5AC209421}"/>
                </a:ext>
              </a:extLst>
            </p:cNvPr>
            <p:cNvSpPr txBox="1"/>
            <p:nvPr/>
          </p:nvSpPr>
          <p:spPr>
            <a:xfrm>
              <a:off x="1344055" y="2051612"/>
              <a:ext cx="4390008" cy="1603388"/>
            </a:xfrm>
            <a:prstGeom prst="rect">
              <a:avLst/>
            </a:prstGeom>
            <a:noFill/>
          </p:spPr>
          <p:txBody>
            <a:bodyPr wrap="square" rtlCol="0">
              <a:spAutoFit/>
            </a:bodyPr>
            <a:lstStyle/>
            <a:p>
              <a:pPr>
                <a:lnSpc>
                  <a:spcPts val="2360"/>
                </a:lnSpc>
                <a:spcBef>
                  <a:spcPts val="400"/>
                </a:spcBef>
                <a:spcAft>
                  <a:spcPts val="400"/>
                </a:spcAft>
                <a:buClr>
                  <a:srgbClr val="A496A6"/>
                </a:buClr>
              </a:pPr>
              <a:r>
                <a:rPr lang="fr-CA" sz="1600" dirty="0">
                  <a:latin typeface="Raleway" panose="020B0003030101060003" pitchFamily="34" charset="0"/>
                </a:rPr>
                <a:t>Les entreprises numériques mettent en œuvre des stratégies précises pour prolonger le temps d’utilisation. C’est la base du modèle économique des jeux vidéo gratuits. </a:t>
              </a:r>
            </a:p>
          </p:txBody>
        </p:sp>
        <p:sp>
          <p:nvSpPr>
            <p:cNvPr id="4" name="Freeform 12">
              <a:extLst>
                <a:ext uri="{FF2B5EF4-FFF2-40B4-BE49-F238E27FC236}">
                  <a16:creationId xmlns:a16="http://schemas.microsoft.com/office/drawing/2014/main" id="{CC1F4CEA-FEE3-C334-18BF-E6F4F25AEFBD}"/>
                </a:ext>
              </a:extLst>
            </p:cNvPr>
            <p:cNvSpPr/>
            <p:nvPr/>
          </p:nvSpPr>
          <p:spPr>
            <a:xfrm>
              <a:off x="1097753" y="1819579"/>
              <a:ext cx="4869414" cy="2159190"/>
            </a:xfrm>
            <a:custGeom>
              <a:avLst/>
              <a:gdLst>
                <a:gd name="connsiteX0" fmla="*/ 16933 w 5040488"/>
                <a:gd name="connsiteY0" fmla="*/ 11289 h 2523067"/>
                <a:gd name="connsiteX1" fmla="*/ 16933 w 5040488"/>
                <a:gd name="connsiteY1" fmla="*/ 11289 h 2523067"/>
                <a:gd name="connsiteX2" fmla="*/ 67733 w 5040488"/>
                <a:gd name="connsiteY2" fmla="*/ 5645 h 2523067"/>
                <a:gd name="connsiteX3" fmla="*/ 84666 w 5040488"/>
                <a:gd name="connsiteY3" fmla="*/ 0 h 2523067"/>
                <a:gd name="connsiteX4" fmla="*/ 197555 w 5040488"/>
                <a:gd name="connsiteY4" fmla="*/ 5645 h 2523067"/>
                <a:gd name="connsiteX5" fmla="*/ 705555 w 5040488"/>
                <a:gd name="connsiteY5" fmla="*/ 28222 h 2523067"/>
                <a:gd name="connsiteX6" fmla="*/ 1930400 w 5040488"/>
                <a:gd name="connsiteY6" fmla="*/ 16934 h 2523067"/>
                <a:gd name="connsiteX7" fmla="*/ 3883377 w 5040488"/>
                <a:gd name="connsiteY7" fmla="*/ 0 h 2523067"/>
                <a:gd name="connsiteX8" fmla="*/ 4622800 w 5040488"/>
                <a:gd name="connsiteY8" fmla="*/ 0 h 2523067"/>
                <a:gd name="connsiteX9" fmla="*/ 4848577 w 5040488"/>
                <a:gd name="connsiteY9" fmla="*/ 11289 h 2523067"/>
                <a:gd name="connsiteX10" fmla="*/ 4882444 w 5040488"/>
                <a:gd name="connsiteY10" fmla="*/ 16934 h 2523067"/>
                <a:gd name="connsiteX11" fmla="*/ 4921955 w 5040488"/>
                <a:gd name="connsiteY11" fmla="*/ 22578 h 2523067"/>
                <a:gd name="connsiteX12" fmla="*/ 5000977 w 5040488"/>
                <a:gd name="connsiteY12" fmla="*/ 33867 h 2523067"/>
                <a:gd name="connsiteX13" fmla="*/ 5029200 w 5040488"/>
                <a:gd name="connsiteY13" fmla="*/ 620889 h 2523067"/>
                <a:gd name="connsiteX14" fmla="*/ 5040488 w 5040488"/>
                <a:gd name="connsiteY14" fmla="*/ 1574800 h 2523067"/>
                <a:gd name="connsiteX15" fmla="*/ 5029200 w 5040488"/>
                <a:gd name="connsiteY15" fmla="*/ 1964267 h 2523067"/>
                <a:gd name="connsiteX16" fmla="*/ 4995333 w 5040488"/>
                <a:gd name="connsiteY16" fmla="*/ 2455334 h 2523067"/>
                <a:gd name="connsiteX17" fmla="*/ 3285066 w 5040488"/>
                <a:gd name="connsiteY17" fmla="*/ 2506134 h 2523067"/>
                <a:gd name="connsiteX18" fmla="*/ 1969911 w 5040488"/>
                <a:gd name="connsiteY18" fmla="*/ 2523067 h 2523067"/>
                <a:gd name="connsiteX19" fmla="*/ 581377 w 5040488"/>
                <a:gd name="connsiteY19" fmla="*/ 2511778 h 2523067"/>
                <a:gd name="connsiteX20" fmla="*/ 22577 w 5040488"/>
                <a:gd name="connsiteY20" fmla="*/ 2517422 h 2523067"/>
                <a:gd name="connsiteX21" fmla="*/ 0 w 5040488"/>
                <a:gd name="connsiteY21" fmla="*/ 1168400 h 2523067"/>
                <a:gd name="connsiteX22" fmla="*/ 11288 w 5040488"/>
                <a:gd name="connsiteY22" fmla="*/ 276578 h 2523067"/>
                <a:gd name="connsiteX23" fmla="*/ 16933 w 5040488"/>
                <a:gd name="connsiteY23" fmla="*/ 11289 h 252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40488" h="2523067">
                  <a:moveTo>
                    <a:pt x="16933" y="11289"/>
                  </a:moveTo>
                  <a:lnTo>
                    <a:pt x="16933" y="11289"/>
                  </a:lnTo>
                  <a:cubicBezTo>
                    <a:pt x="33866" y="9408"/>
                    <a:pt x="50927" y="8446"/>
                    <a:pt x="67733" y="5645"/>
                  </a:cubicBezTo>
                  <a:cubicBezTo>
                    <a:pt x="73602" y="4667"/>
                    <a:pt x="78716" y="0"/>
                    <a:pt x="84666" y="0"/>
                  </a:cubicBezTo>
                  <a:cubicBezTo>
                    <a:pt x="122343" y="0"/>
                    <a:pt x="197555" y="5645"/>
                    <a:pt x="197555" y="5645"/>
                  </a:cubicBezTo>
                  <a:lnTo>
                    <a:pt x="705555" y="28222"/>
                  </a:lnTo>
                  <a:lnTo>
                    <a:pt x="1930400" y="16934"/>
                  </a:lnTo>
                  <a:lnTo>
                    <a:pt x="3883377" y="0"/>
                  </a:lnTo>
                  <a:lnTo>
                    <a:pt x="4622800" y="0"/>
                  </a:lnTo>
                  <a:cubicBezTo>
                    <a:pt x="4732838" y="3550"/>
                    <a:pt x="4763709" y="-27"/>
                    <a:pt x="4848577" y="11289"/>
                  </a:cubicBezTo>
                  <a:cubicBezTo>
                    <a:pt x="4859921" y="12802"/>
                    <a:pt x="4871132" y="15194"/>
                    <a:pt x="4882444" y="16934"/>
                  </a:cubicBezTo>
                  <a:cubicBezTo>
                    <a:pt x="4895593" y="18957"/>
                    <a:pt x="4908814" y="20503"/>
                    <a:pt x="4921955" y="22578"/>
                  </a:cubicBezTo>
                  <a:cubicBezTo>
                    <a:pt x="4997371" y="34486"/>
                    <a:pt x="4966146" y="33867"/>
                    <a:pt x="5000977" y="33867"/>
                  </a:cubicBezTo>
                  <a:lnTo>
                    <a:pt x="5029200" y="620889"/>
                  </a:lnTo>
                  <a:lnTo>
                    <a:pt x="5040488" y="1574800"/>
                  </a:lnTo>
                  <a:lnTo>
                    <a:pt x="5029200" y="1964267"/>
                  </a:lnTo>
                  <a:lnTo>
                    <a:pt x="4995333" y="2455334"/>
                  </a:lnTo>
                  <a:lnTo>
                    <a:pt x="3285066" y="2506134"/>
                  </a:lnTo>
                  <a:lnTo>
                    <a:pt x="1969911" y="2523067"/>
                  </a:lnTo>
                  <a:lnTo>
                    <a:pt x="581377" y="2511778"/>
                  </a:lnTo>
                  <a:lnTo>
                    <a:pt x="22577" y="2517422"/>
                  </a:lnTo>
                  <a:lnTo>
                    <a:pt x="0" y="1168400"/>
                  </a:lnTo>
                  <a:lnTo>
                    <a:pt x="11288" y="276578"/>
                  </a:lnTo>
                  <a:lnTo>
                    <a:pt x="16933" y="11289"/>
                  </a:lnTo>
                  <a:close/>
                </a:path>
              </a:pathLst>
            </a:custGeom>
            <a:noFill/>
            <a:ln>
              <a:solidFill>
                <a:srgbClr val="7D69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4" name="Groupe 13">
            <a:extLst>
              <a:ext uri="{FF2B5EF4-FFF2-40B4-BE49-F238E27FC236}">
                <a16:creationId xmlns:a16="http://schemas.microsoft.com/office/drawing/2014/main" id="{8CAE09C6-33ED-E035-BC1F-FC5F3C87C578}"/>
              </a:ext>
            </a:extLst>
          </p:cNvPr>
          <p:cNvGrpSpPr/>
          <p:nvPr/>
        </p:nvGrpSpPr>
        <p:grpSpPr>
          <a:xfrm>
            <a:off x="6224834" y="1819579"/>
            <a:ext cx="4860000" cy="2160000"/>
            <a:chOff x="6224834" y="1819579"/>
            <a:chExt cx="4860000" cy="2160000"/>
          </a:xfrm>
        </p:grpSpPr>
        <p:sp>
          <p:nvSpPr>
            <p:cNvPr id="7" name="ZoneTexte 6">
              <a:extLst>
                <a:ext uri="{FF2B5EF4-FFF2-40B4-BE49-F238E27FC236}">
                  <a16:creationId xmlns:a16="http://schemas.microsoft.com/office/drawing/2014/main" id="{152262CF-223A-924B-8E17-0BD5D501E737}"/>
                </a:ext>
              </a:extLst>
            </p:cNvPr>
            <p:cNvSpPr txBox="1"/>
            <p:nvPr/>
          </p:nvSpPr>
          <p:spPr>
            <a:xfrm>
              <a:off x="6562407" y="2051612"/>
              <a:ext cx="4392000" cy="1603388"/>
            </a:xfrm>
            <a:prstGeom prst="rect">
              <a:avLst/>
            </a:prstGeom>
            <a:noFill/>
          </p:spPr>
          <p:txBody>
            <a:bodyPr wrap="square" rtlCol="0">
              <a:spAutoFit/>
            </a:bodyPr>
            <a:lstStyle/>
            <a:p>
              <a:pPr>
                <a:lnSpc>
                  <a:spcPts val="2360"/>
                </a:lnSpc>
                <a:buClr>
                  <a:srgbClr val="A496A6"/>
                </a:buClr>
              </a:pPr>
              <a:r>
                <a:rPr lang="fr-CA" sz="1600" dirty="0">
                  <a:latin typeface="Raleway" panose="020B0003030101060003" pitchFamily="34" charset="0"/>
                </a:rPr>
                <a:t>Sous des apparences ludiques et inoffensives, les concepteurs veulent retenir l’attention des enfants par des pratiques non adaptées à leur âge n’est pas sans risque pour leur cerveau en plein développement.</a:t>
              </a:r>
            </a:p>
          </p:txBody>
        </p:sp>
        <p:sp>
          <p:nvSpPr>
            <p:cNvPr id="21" name="Freeform 12">
              <a:extLst>
                <a:ext uri="{FF2B5EF4-FFF2-40B4-BE49-F238E27FC236}">
                  <a16:creationId xmlns:a16="http://schemas.microsoft.com/office/drawing/2014/main" id="{4FE0F45B-8ADF-3DD5-6B96-62217D94641B}"/>
                </a:ext>
              </a:extLst>
            </p:cNvPr>
            <p:cNvSpPr/>
            <p:nvPr/>
          </p:nvSpPr>
          <p:spPr>
            <a:xfrm>
              <a:off x="6224834" y="1819579"/>
              <a:ext cx="4860000" cy="2160000"/>
            </a:xfrm>
            <a:custGeom>
              <a:avLst/>
              <a:gdLst>
                <a:gd name="connsiteX0" fmla="*/ 16933 w 5040488"/>
                <a:gd name="connsiteY0" fmla="*/ 11289 h 2523067"/>
                <a:gd name="connsiteX1" fmla="*/ 16933 w 5040488"/>
                <a:gd name="connsiteY1" fmla="*/ 11289 h 2523067"/>
                <a:gd name="connsiteX2" fmla="*/ 67733 w 5040488"/>
                <a:gd name="connsiteY2" fmla="*/ 5645 h 2523067"/>
                <a:gd name="connsiteX3" fmla="*/ 84666 w 5040488"/>
                <a:gd name="connsiteY3" fmla="*/ 0 h 2523067"/>
                <a:gd name="connsiteX4" fmla="*/ 197555 w 5040488"/>
                <a:gd name="connsiteY4" fmla="*/ 5645 h 2523067"/>
                <a:gd name="connsiteX5" fmla="*/ 705555 w 5040488"/>
                <a:gd name="connsiteY5" fmla="*/ 28222 h 2523067"/>
                <a:gd name="connsiteX6" fmla="*/ 1930400 w 5040488"/>
                <a:gd name="connsiteY6" fmla="*/ 16934 h 2523067"/>
                <a:gd name="connsiteX7" fmla="*/ 3883377 w 5040488"/>
                <a:gd name="connsiteY7" fmla="*/ 0 h 2523067"/>
                <a:gd name="connsiteX8" fmla="*/ 4622800 w 5040488"/>
                <a:gd name="connsiteY8" fmla="*/ 0 h 2523067"/>
                <a:gd name="connsiteX9" fmla="*/ 4848577 w 5040488"/>
                <a:gd name="connsiteY9" fmla="*/ 11289 h 2523067"/>
                <a:gd name="connsiteX10" fmla="*/ 4882444 w 5040488"/>
                <a:gd name="connsiteY10" fmla="*/ 16934 h 2523067"/>
                <a:gd name="connsiteX11" fmla="*/ 4921955 w 5040488"/>
                <a:gd name="connsiteY11" fmla="*/ 22578 h 2523067"/>
                <a:gd name="connsiteX12" fmla="*/ 5000977 w 5040488"/>
                <a:gd name="connsiteY12" fmla="*/ 33867 h 2523067"/>
                <a:gd name="connsiteX13" fmla="*/ 5029200 w 5040488"/>
                <a:gd name="connsiteY13" fmla="*/ 620889 h 2523067"/>
                <a:gd name="connsiteX14" fmla="*/ 5040488 w 5040488"/>
                <a:gd name="connsiteY14" fmla="*/ 1574800 h 2523067"/>
                <a:gd name="connsiteX15" fmla="*/ 5029200 w 5040488"/>
                <a:gd name="connsiteY15" fmla="*/ 1964267 h 2523067"/>
                <a:gd name="connsiteX16" fmla="*/ 4995333 w 5040488"/>
                <a:gd name="connsiteY16" fmla="*/ 2455334 h 2523067"/>
                <a:gd name="connsiteX17" fmla="*/ 3285066 w 5040488"/>
                <a:gd name="connsiteY17" fmla="*/ 2506134 h 2523067"/>
                <a:gd name="connsiteX18" fmla="*/ 1969911 w 5040488"/>
                <a:gd name="connsiteY18" fmla="*/ 2523067 h 2523067"/>
                <a:gd name="connsiteX19" fmla="*/ 581377 w 5040488"/>
                <a:gd name="connsiteY19" fmla="*/ 2511778 h 2523067"/>
                <a:gd name="connsiteX20" fmla="*/ 22577 w 5040488"/>
                <a:gd name="connsiteY20" fmla="*/ 2517422 h 2523067"/>
                <a:gd name="connsiteX21" fmla="*/ 0 w 5040488"/>
                <a:gd name="connsiteY21" fmla="*/ 1168400 h 2523067"/>
                <a:gd name="connsiteX22" fmla="*/ 11288 w 5040488"/>
                <a:gd name="connsiteY22" fmla="*/ 276578 h 2523067"/>
                <a:gd name="connsiteX23" fmla="*/ 16933 w 5040488"/>
                <a:gd name="connsiteY23" fmla="*/ 11289 h 252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40488" h="2523067">
                  <a:moveTo>
                    <a:pt x="16933" y="11289"/>
                  </a:moveTo>
                  <a:lnTo>
                    <a:pt x="16933" y="11289"/>
                  </a:lnTo>
                  <a:cubicBezTo>
                    <a:pt x="33866" y="9408"/>
                    <a:pt x="50927" y="8446"/>
                    <a:pt x="67733" y="5645"/>
                  </a:cubicBezTo>
                  <a:cubicBezTo>
                    <a:pt x="73602" y="4667"/>
                    <a:pt x="78716" y="0"/>
                    <a:pt x="84666" y="0"/>
                  </a:cubicBezTo>
                  <a:cubicBezTo>
                    <a:pt x="122343" y="0"/>
                    <a:pt x="197555" y="5645"/>
                    <a:pt x="197555" y="5645"/>
                  </a:cubicBezTo>
                  <a:lnTo>
                    <a:pt x="705555" y="28222"/>
                  </a:lnTo>
                  <a:lnTo>
                    <a:pt x="1930400" y="16934"/>
                  </a:lnTo>
                  <a:lnTo>
                    <a:pt x="3883377" y="0"/>
                  </a:lnTo>
                  <a:lnTo>
                    <a:pt x="4622800" y="0"/>
                  </a:lnTo>
                  <a:cubicBezTo>
                    <a:pt x="4732838" y="3550"/>
                    <a:pt x="4763709" y="-27"/>
                    <a:pt x="4848577" y="11289"/>
                  </a:cubicBezTo>
                  <a:cubicBezTo>
                    <a:pt x="4859921" y="12802"/>
                    <a:pt x="4871132" y="15194"/>
                    <a:pt x="4882444" y="16934"/>
                  </a:cubicBezTo>
                  <a:cubicBezTo>
                    <a:pt x="4895593" y="18957"/>
                    <a:pt x="4908814" y="20503"/>
                    <a:pt x="4921955" y="22578"/>
                  </a:cubicBezTo>
                  <a:cubicBezTo>
                    <a:pt x="4997371" y="34486"/>
                    <a:pt x="4966146" y="33867"/>
                    <a:pt x="5000977" y="33867"/>
                  </a:cubicBezTo>
                  <a:lnTo>
                    <a:pt x="5029200" y="620889"/>
                  </a:lnTo>
                  <a:lnTo>
                    <a:pt x="5040488" y="1574800"/>
                  </a:lnTo>
                  <a:lnTo>
                    <a:pt x="5029200" y="1964267"/>
                  </a:lnTo>
                  <a:lnTo>
                    <a:pt x="4995333" y="2455334"/>
                  </a:lnTo>
                  <a:lnTo>
                    <a:pt x="3285066" y="2506134"/>
                  </a:lnTo>
                  <a:lnTo>
                    <a:pt x="1969911" y="2523067"/>
                  </a:lnTo>
                  <a:lnTo>
                    <a:pt x="581377" y="2511778"/>
                  </a:lnTo>
                  <a:lnTo>
                    <a:pt x="22577" y="2517422"/>
                  </a:lnTo>
                  <a:lnTo>
                    <a:pt x="0" y="1168400"/>
                  </a:lnTo>
                  <a:lnTo>
                    <a:pt x="11288" y="276578"/>
                  </a:lnTo>
                  <a:lnTo>
                    <a:pt x="16933" y="11289"/>
                  </a:lnTo>
                  <a:close/>
                </a:path>
              </a:pathLst>
            </a:custGeom>
            <a:noFill/>
            <a:ln>
              <a:solidFill>
                <a:srgbClr val="7D69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1" name="Groupe 10">
            <a:extLst>
              <a:ext uri="{FF2B5EF4-FFF2-40B4-BE49-F238E27FC236}">
                <a16:creationId xmlns:a16="http://schemas.microsoft.com/office/drawing/2014/main" id="{6195C723-41F3-231B-9128-FB13F36534F5}"/>
              </a:ext>
            </a:extLst>
          </p:cNvPr>
          <p:cNvGrpSpPr/>
          <p:nvPr/>
        </p:nvGrpSpPr>
        <p:grpSpPr>
          <a:xfrm>
            <a:off x="2239287" y="4210802"/>
            <a:ext cx="8845547" cy="1886907"/>
            <a:chOff x="2239287" y="4210802"/>
            <a:chExt cx="8845547" cy="1886907"/>
          </a:xfrm>
        </p:grpSpPr>
        <p:sp>
          <p:nvSpPr>
            <p:cNvPr id="22" name="ZoneTexte 21">
              <a:extLst>
                <a:ext uri="{FF2B5EF4-FFF2-40B4-BE49-F238E27FC236}">
                  <a16:creationId xmlns:a16="http://schemas.microsoft.com/office/drawing/2014/main" id="{566876FA-A0BA-B2FD-ADAD-04E531C33062}"/>
                </a:ext>
              </a:extLst>
            </p:cNvPr>
            <p:cNvSpPr txBox="1"/>
            <p:nvPr/>
          </p:nvSpPr>
          <p:spPr>
            <a:xfrm>
              <a:off x="3367812" y="4437974"/>
              <a:ext cx="7494142" cy="1295611"/>
            </a:xfrm>
            <a:prstGeom prst="rect">
              <a:avLst/>
            </a:prstGeom>
            <a:noFill/>
          </p:spPr>
          <p:txBody>
            <a:bodyPr wrap="square" rtlCol="0">
              <a:spAutoFit/>
            </a:bodyPr>
            <a:lstStyle/>
            <a:p>
              <a:pPr>
                <a:lnSpc>
                  <a:spcPts val="2360"/>
                </a:lnSpc>
                <a:spcBef>
                  <a:spcPts val="400"/>
                </a:spcBef>
                <a:spcAft>
                  <a:spcPts val="400"/>
                </a:spcAft>
                <a:buClr>
                  <a:srgbClr val="A496A6"/>
                </a:buClr>
              </a:pPr>
              <a:r>
                <a:rPr lang="fr-CA" sz="1600" dirty="0">
                  <a:latin typeface="Raleway" panose="020B0003030101060003" pitchFamily="34" charset="0"/>
                </a:rPr>
                <a:t>Ces stratégies dites « persuasives » visent à conditionner les comportements des joueurs et à retenir leur attention pour augmenter le temps de connexion au jeu et la fréquence d’utilisation. On retrouve des stratégies similaires dans jeux de hasard et d’argent, comme les appareils de loterie vidéo.</a:t>
              </a:r>
            </a:p>
          </p:txBody>
        </p:sp>
        <p:sp>
          <p:nvSpPr>
            <p:cNvPr id="23" name="Freeform 12">
              <a:extLst>
                <a:ext uri="{FF2B5EF4-FFF2-40B4-BE49-F238E27FC236}">
                  <a16:creationId xmlns:a16="http://schemas.microsoft.com/office/drawing/2014/main" id="{8B1A5114-4A5F-28F2-FA45-D5FE11FB73D1}"/>
                </a:ext>
              </a:extLst>
            </p:cNvPr>
            <p:cNvSpPr/>
            <p:nvPr/>
          </p:nvSpPr>
          <p:spPr>
            <a:xfrm>
              <a:off x="3023345" y="4210802"/>
              <a:ext cx="8061489" cy="1749955"/>
            </a:xfrm>
            <a:custGeom>
              <a:avLst/>
              <a:gdLst>
                <a:gd name="connsiteX0" fmla="*/ 16933 w 5040488"/>
                <a:gd name="connsiteY0" fmla="*/ 11289 h 2523067"/>
                <a:gd name="connsiteX1" fmla="*/ 16933 w 5040488"/>
                <a:gd name="connsiteY1" fmla="*/ 11289 h 2523067"/>
                <a:gd name="connsiteX2" fmla="*/ 67733 w 5040488"/>
                <a:gd name="connsiteY2" fmla="*/ 5645 h 2523067"/>
                <a:gd name="connsiteX3" fmla="*/ 84666 w 5040488"/>
                <a:gd name="connsiteY3" fmla="*/ 0 h 2523067"/>
                <a:gd name="connsiteX4" fmla="*/ 197555 w 5040488"/>
                <a:gd name="connsiteY4" fmla="*/ 5645 h 2523067"/>
                <a:gd name="connsiteX5" fmla="*/ 705555 w 5040488"/>
                <a:gd name="connsiteY5" fmla="*/ 28222 h 2523067"/>
                <a:gd name="connsiteX6" fmla="*/ 1930400 w 5040488"/>
                <a:gd name="connsiteY6" fmla="*/ 16934 h 2523067"/>
                <a:gd name="connsiteX7" fmla="*/ 3883377 w 5040488"/>
                <a:gd name="connsiteY7" fmla="*/ 0 h 2523067"/>
                <a:gd name="connsiteX8" fmla="*/ 4622800 w 5040488"/>
                <a:gd name="connsiteY8" fmla="*/ 0 h 2523067"/>
                <a:gd name="connsiteX9" fmla="*/ 4848577 w 5040488"/>
                <a:gd name="connsiteY9" fmla="*/ 11289 h 2523067"/>
                <a:gd name="connsiteX10" fmla="*/ 4882444 w 5040488"/>
                <a:gd name="connsiteY10" fmla="*/ 16934 h 2523067"/>
                <a:gd name="connsiteX11" fmla="*/ 4921955 w 5040488"/>
                <a:gd name="connsiteY11" fmla="*/ 22578 h 2523067"/>
                <a:gd name="connsiteX12" fmla="*/ 5000977 w 5040488"/>
                <a:gd name="connsiteY12" fmla="*/ 33867 h 2523067"/>
                <a:gd name="connsiteX13" fmla="*/ 5029200 w 5040488"/>
                <a:gd name="connsiteY13" fmla="*/ 620889 h 2523067"/>
                <a:gd name="connsiteX14" fmla="*/ 5040488 w 5040488"/>
                <a:gd name="connsiteY14" fmla="*/ 1574800 h 2523067"/>
                <a:gd name="connsiteX15" fmla="*/ 5029200 w 5040488"/>
                <a:gd name="connsiteY15" fmla="*/ 1964267 h 2523067"/>
                <a:gd name="connsiteX16" fmla="*/ 4995333 w 5040488"/>
                <a:gd name="connsiteY16" fmla="*/ 2455334 h 2523067"/>
                <a:gd name="connsiteX17" fmla="*/ 3285066 w 5040488"/>
                <a:gd name="connsiteY17" fmla="*/ 2506134 h 2523067"/>
                <a:gd name="connsiteX18" fmla="*/ 1969911 w 5040488"/>
                <a:gd name="connsiteY18" fmla="*/ 2523067 h 2523067"/>
                <a:gd name="connsiteX19" fmla="*/ 581377 w 5040488"/>
                <a:gd name="connsiteY19" fmla="*/ 2511778 h 2523067"/>
                <a:gd name="connsiteX20" fmla="*/ 22577 w 5040488"/>
                <a:gd name="connsiteY20" fmla="*/ 2517422 h 2523067"/>
                <a:gd name="connsiteX21" fmla="*/ 0 w 5040488"/>
                <a:gd name="connsiteY21" fmla="*/ 1168400 h 2523067"/>
                <a:gd name="connsiteX22" fmla="*/ 11288 w 5040488"/>
                <a:gd name="connsiteY22" fmla="*/ 276578 h 2523067"/>
                <a:gd name="connsiteX23" fmla="*/ 16933 w 5040488"/>
                <a:gd name="connsiteY23" fmla="*/ 11289 h 252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40488" h="2523067">
                  <a:moveTo>
                    <a:pt x="16933" y="11289"/>
                  </a:moveTo>
                  <a:lnTo>
                    <a:pt x="16933" y="11289"/>
                  </a:lnTo>
                  <a:cubicBezTo>
                    <a:pt x="33866" y="9408"/>
                    <a:pt x="50927" y="8446"/>
                    <a:pt x="67733" y="5645"/>
                  </a:cubicBezTo>
                  <a:cubicBezTo>
                    <a:pt x="73602" y="4667"/>
                    <a:pt x="78716" y="0"/>
                    <a:pt x="84666" y="0"/>
                  </a:cubicBezTo>
                  <a:cubicBezTo>
                    <a:pt x="122343" y="0"/>
                    <a:pt x="197555" y="5645"/>
                    <a:pt x="197555" y="5645"/>
                  </a:cubicBezTo>
                  <a:lnTo>
                    <a:pt x="705555" y="28222"/>
                  </a:lnTo>
                  <a:lnTo>
                    <a:pt x="1930400" y="16934"/>
                  </a:lnTo>
                  <a:lnTo>
                    <a:pt x="3883377" y="0"/>
                  </a:lnTo>
                  <a:lnTo>
                    <a:pt x="4622800" y="0"/>
                  </a:lnTo>
                  <a:cubicBezTo>
                    <a:pt x="4732838" y="3550"/>
                    <a:pt x="4763709" y="-27"/>
                    <a:pt x="4848577" y="11289"/>
                  </a:cubicBezTo>
                  <a:cubicBezTo>
                    <a:pt x="4859921" y="12802"/>
                    <a:pt x="4871132" y="15194"/>
                    <a:pt x="4882444" y="16934"/>
                  </a:cubicBezTo>
                  <a:cubicBezTo>
                    <a:pt x="4895593" y="18957"/>
                    <a:pt x="4908814" y="20503"/>
                    <a:pt x="4921955" y="22578"/>
                  </a:cubicBezTo>
                  <a:cubicBezTo>
                    <a:pt x="4997371" y="34486"/>
                    <a:pt x="4966146" y="33867"/>
                    <a:pt x="5000977" y="33867"/>
                  </a:cubicBezTo>
                  <a:lnTo>
                    <a:pt x="5029200" y="620889"/>
                  </a:lnTo>
                  <a:lnTo>
                    <a:pt x="5040488" y="1574800"/>
                  </a:lnTo>
                  <a:lnTo>
                    <a:pt x="5029200" y="1964267"/>
                  </a:lnTo>
                  <a:lnTo>
                    <a:pt x="4995333" y="2455334"/>
                  </a:lnTo>
                  <a:lnTo>
                    <a:pt x="3285066" y="2506134"/>
                  </a:lnTo>
                  <a:lnTo>
                    <a:pt x="1969911" y="2523067"/>
                  </a:lnTo>
                  <a:lnTo>
                    <a:pt x="581377" y="2511778"/>
                  </a:lnTo>
                  <a:lnTo>
                    <a:pt x="22577" y="2517422"/>
                  </a:lnTo>
                  <a:lnTo>
                    <a:pt x="0" y="1168400"/>
                  </a:lnTo>
                  <a:lnTo>
                    <a:pt x="11288" y="276578"/>
                  </a:lnTo>
                  <a:lnTo>
                    <a:pt x="16933" y="11289"/>
                  </a:lnTo>
                  <a:close/>
                </a:path>
              </a:pathLst>
            </a:custGeom>
            <a:noFill/>
            <a:ln>
              <a:solidFill>
                <a:srgbClr val="7D69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30" name="Groupe 29">
              <a:extLst>
                <a:ext uri="{FF2B5EF4-FFF2-40B4-BE49-F238E27FC236}">
                  <a16:creationId xmlns:a16="http://schemas.microsoft.com/office/drawing/2014/main" id="{4CCC0574-8019-FEC4-42C6-95EC0E020B9A}"/>
                </a:ext>
              </a:extLst>
            </p:cNvPr>
            <p:cNvGrpSpPr/>
            <p:nvPr/>
          </p:nvGrpSpPr>
          <p:grpSpPr>
            <a:xfrm>
              <a:off x="2239287" y="4518143"/>
              <a:ext cx="1129724" cy="1579566"/>
              <a:chOff x="877550" y="4670521"/>
              <a:chExt cx="1129724" cy="1579566"/>
            </a:xfrm>
          </p:grpSpPr>
          <p:sp>
            <p:nvSpPr>
              <p:cNvPr id="29" name="Rectangle 28">
                <a:extLst>
                  <a:ext uri="{FF2B5EF4-FFF2-40B4-BE49-F238E27FC236}">
                    <a16:creationId xmlns:a16="http://schemas.microsoft.com/office/drawing/2014/main" id="{28A1FB6C-267A-E09C-1199-5BAB7A00B699}"/>
                  </a:ext>
                </a:extLst>
              </p:cNvPr>
              <p:cNvSpPr/>
              <p:nvPr/>
            </p:nvSpPr>
            <p:spPr>
              <a:xfrm>
                <a:off x="917955" y="4714620"/>
                <a:ext cx="1089319" cy="15354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8" name="Picture 29" descr="A green hourglass on a black background&#10;&#10;Description automatically generated">
                <a:extLst>
                  <a:ext uri="{FF2B5EF4-FFF2-40B4-BE49-F238E27FC236}">
                    <a16:creationId xmlns:a16="http://schemas.microsoft.com/office/drawing/2014/main" id="{E50A9355-757D-26F0-2757-F14D58CA4240}"/>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77550" y="4670521"/>
                <a:ext cx="1050791" cy="1485118"/>
              </a:xfrm>
              <a:prstGeom prst="rect">
                <a:avLst/>
              </a:prstGeom>
            </p:spPr>
          </p:pic>
        </p:grpSp>
      </p:grpSp>
      <p:grpSp>
        <p:nvGrpSpPr>
          <p:cNvPr id="16" name="Groupe 15">
            <a:extLst>
              <a:ext uri="{FF2B5EF4-FFF2-40B4-BE49-F238E27FC236}">
                <a16:creationId xmlns:a16="http://schemas.microsoft.com/office/drawing/2014/main" id="{9BB5FECA-67DF-8D9C-1F18-5B1641FFA009}"/>
              </a:ext>
            </a:extLst>
          </p:cNvPr>
          <p:cNvGrpSpPr/>
          <p:nvPr/>
        </p:nvGrpSpPr>
        <p:grpSpPr>
          <a:xfrm>
            <a:off x="9732884" y="-257486"/>
            <a:ext cx="2616700" cy="2618826"/>
            <a:chOff x="9732884" y="-257486"/>
            <a:chExt cx="2616700" cy="2618826"/>
          </a:xfrm>
        </p:grpSpPr>
        <p:pic>
          <p:nvPicPr>
            <p:cNvPr id="24" name="Picture 92" descr="A purple starburst on a black background&#10;&#10;Description automatically generated">
              <a:extLst>
                <a:ext uri="{FF2B5EF4-FFF2-40B4-BE49-F238E27FC236}">
                  <a16:creationId xmlns:a16="http://schemas.microsoft.com/office/drawing/2014/main" id="{CCDABCAB-4460-D33D-A5E6-D160BE56E9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92227" y="-257486"/>
              <a:ext cx="1957357" cy="1856383"/>
            </a:xfrm>
            <a:prstGeom prst="rect">
              <a:avLst/>
            </a:prstGeom>
          </p:spPr>
        </p:pic>
        <p:pic>
          <p:nvPicPr>
            <p:cNvPr id="25" name="Picture 1">
              <a:extLst>
                <a:ext uri="{FF2B5EF4-FFF2-40B4-BE49-F238E27FC236}">
                  <a16:creationId xmlns:a16="http://schemas.microsoft.com/office/drawing/2014/main" id="{25502B5A-254A-8F21-2934-3FF8288EF23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20803054">
              <a:off x="9732884" y="-100331"/>
              <a:ext cx="817379" cy="784830"/>
            </a:xfrm>
            <a:prstGeom prst="rect">
              <a:avLst/>
            </a:prstGeom>
          </p:spPr>
        </p:pic>
        <p:pic>
          <p:nvPicPr>
            <p:cNvPr id="10" name="Picture 1">
              <a:extLst>
                <a:ext uri="{FF2B5EF4-FFF2-40B4-BE49-F238E27FC236}">
                  <a16:creationId xmlns:a16="http://schemas.microsoft.com/office/drawing/2014/main" id="{4C198E1D-4CE2-D564-7667-0548AF8BE11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20803054">
              <a:off x="11563117" y="1741886"/>
              <a:ext cx="645144" cy="619454"/>
            </a:xfrm>
            <a:prstGeom prst="rect">
              <a:avLst/>
            </a:prstGeom>
          </p:spPr>
        </p:pic>
      </p:grpSp>
    </p:spTree>
    <p:extLst>
      <p:ext uri="{BB962C8B-B14F-4D97-AF65-F5344CB8AC3E}">
        <p14:creationId xmlns:p14="http://schemas.microsoft.com/office/powerpoint/2010/main" val="2221892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1DB50E-1F9A-4BEF-58C7-292DAE46950E}"/>
              </a:ext>
            </a:extLst>
          </p:cNvPr>
          <p:cNvSpPr/>
          <p:nvPr/>
        </p:nvSpPr>
        <p:spPr>
          <a:xfrm>
            <a:off x="0" y="0"/>
            <a:ext cx="12192000" cy="6858000"/>
          </a:xfrm>
          <a:prstGeom prst="rect">
            <a:avLst/>
          </a:prstGeom>
          <a:noFill/>
          <a:ln w="381000">
            <a:solidFill>
              <a:srgbClr val="BCAE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2" name="Group 1">
            <a:extLst>
              <a:ext uri="{FF2B5EF4-FFF2-40B4-BE49-F238E27FC236}">
                <a16:creationId xmlns:a16="http://schemas.microsoft.com/office/drawing/2014/main" id="{A220A048-C2D1-4526-F3AD-EE53E6A44930}"/>
              </a:ext>
            </a:extLst>
          </p:cNvPr>
          <p:cNvGrpSpPr/>
          <p:nvPr/>
        </p:nvGrpSpPr>
        <p:grpSpPr>
          <a:xfrm>
            <a:off x="1003443" y="6153834"/>
            <a:ext cx="10280431" cy="342080"/>
            <a:chOff x="1003443" y="6153834"/>
            <a:chExt cx="10280431" cy="342080"/>
          </a:xfrm>
        </p:grpSpPr>
        <p:pic>
          <p:nvPicPr>
            <p:cNvPr id="5" name="Picture 3" descr="A black background with grey text&#10;&#10;Description automatically generated">
              <a:extLst>
                <a:ext uri="{FF2B5EF4-FFF2-40B4-BE49-F238E27FC236}">
                  <a16:creationId xmlns:a16="http://schemas.microsoft.com/office/drawing/2014/main" id="{B4687BE1-A7C1-50E1-7C1A-B8836B392B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9" name="TextBox 16">
              <a:extLst>
                <a:ext uri="{FF2B5EF4-FFF2-40B4-BE49-F238E27FC236}">
                  <a16:creationId xmlns:a16="http://schemas.microsoft.com/office/drawing/2014/main" id="{001BE3D4-DA38-17E0-9716-9DA6A7914FB8}"/>
                </a:ext>
              </a:extLst>
            </p:cNvPr>
            <p:cNvSpPr txBox="1"/>
            <p:nvPr/>
          </p:nvSpPr>
          <p:spPr>
            <a:xfrm>
              <a:off x="8999274" y="6234304"/>
              <a:ext cx="2284600"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56</a:t>
              </a:fld>
              <a:endParaRPr lang="fr-CA" sz="1100">
                <a:solidFill>
                  <a:srgbClr val="434747"/>
                </a:solidFill>
                <a:latin typeface="Raleway" panose="020B0503030101060003" pitchFamily="34" charset="77"/>
              </a:endParaRPr>
            </a:p>
          </p:txBody>
        </p:sp>
      </p:grpSp>
      <p:grpSp>
        <p:nvGrpSpPr>
          <p:cNvPr id="14" name="Groupe 13">
            <a:extLst>
              <a:ext uri="{FF2B5EF4-FFF2-40B4-BE49-F238E27FC236}">
                <a16:creationId xmlns:a16="http://schemas.microsoft.com/office/drawing/2014/main" id="{631EA0B2-25C1-D357-88CD-5C6FF4CF4C3B}"/>
              </a:ext>
            </a:extLst>
          </p:cNvPr>
          <p:cNvGrpSpPr/>
          <p:nvPr/>
        </p:nvGrpSpPr>
        <p:grpSpPr>
          <a:xfrm>
            <a:off x="982130" y="1128649"/>
            <a:ext cx="5113859" cy="359137"/>
            <a:chOff x="982130" y="1128649"/>
            <a:chExt cx="5113859" cy="359137"/>
          </a:xfrm>
        </p:grpSpPr>
        <p:sp>
          <p:nvSpPr>
            <p:cNvPr id="3" name="Freeform 49">
              <a:extLst>
                <a:ext uri="{FF2B5EF4-FFF2-40B4-BE49-F238E27FC236}">
                  <a16:creationId xmlns:a16="http://schemas.microsoft.com/office/drawing/2014/main" id="{A476F949-B3BB-D39A-3143-DE3AE048B3C0}"/>
                </a:ext>
              </a:extLst>
            </p:cNvPr>
            <p:cNvSpPr/>
            <p:nvPr/>
          </p:nvSpPr>
          <p:spPr>
            <a:xfrm rot="10800000">
              <a:off x="982130" y="1138015"/>
              <a:ext cx="5113859" cy="349770"/>
            </a:xfrm>
            <a:custGeom>
              <a:avLst/>
              <a:gdLst>
                <a:gd name="connsiteX0" fmla="*/ 30145 w 1004835"/>
                <a:gd name="connsiteY0" fmla="*/ 60380 h 417925"/>
                <a:gd name="connsiteX1" fmla="*/ 30145 w 1004835"/>
                <a:gd name="connsiteY1" fmla="*/ 60380 h 417925"/>
                <a:gd name="connsiteX2" fmla="*/ 5024 w 1004835"/>
                <a:gd name="connsiteY2" fmla="*/ 130718 h 417925"/>
                <a:gd name="connsiteX3" fmla="*/ 0 w 1004835"/>
                <a:gd name="connsiteY3" fmla="*/ 150815 h 417925"/>
                <a:gd name="connsiteX4" fmla="*/ 5024 w 1004835"/>
                <a:gd name="connsiteY4" fmla="*/ 366855 h 417925"/>
                <a:gd name="connsiteX5" fmla="*/ 20097 w 1004835"/>
                <a:gd name="connsiteY5" fmla="*/ 397000 h 417925"/>
                <a:gd name="connsiteX6" fmla="*/ 35169 w 1004835"/>
                <a:gd name="connsiteY6" fmla="*/ 407048 h 417925"/>
                <a:gd name="connsiteX7" fmla="*/ 45218 w 1004835"/>
                <a:gd name="connsiteY7" fmla="*/ 417096 h 417925"/>
                <a:gd name="connsiteX8" fmla="*/ 60290 w 1004835"/>
                <a:gd name="connsiteY8" fmla="*/ 417096 h 417925"/>
                <a:gd name="connsiteX9" fmla="*/ 944545 w 1004835"/>
                <a:gd name="connsiteY9" fmla="*/ 412072 h 417925"/>
                <a:gd name="connsiteX10" fmla="*/ 969666 w 1004835"/>
                <a:gd name="connsiteY10" fmla="*/ 376903 h 417925"/>
                <a:gd name="connsiteX11" fmla="*/ 974690 w 1004835"/>
                <a:gd name="connsiteY11" fmla="*/ 361831 h 417925"/>
                <a:gd name="connsiteX12" fmla="*/ 984739 w 1004835"/>
                <a:gd name="connsiteY12" fmla="*/ 346758 h 417925"/>
                <a:gd name="connsiteX13" fmla="*/ 989763 w 1004835"/>
                <a:gd name="connsiteY13" fmla="*/ 331686 h 417925"/>
                <a:gd name="connsiteX14" fmla="*/ 999811 w 1004835"/>
                <a:gd name="connsiteY14" fmla="*/ 316613 h 417925"/>
                <a:gd name="connsiteX15" fmla="*/ 1004835 w 1004835"/>
                <a:gd name="connsiteY15" fmla="*/ 291492 h 417925"/>
                <a:gd name="connsiteX16" fmla="*/ 999811 w 1004835"/>
                <a:gd name="connsiteY16" fmla="*/ 115646 h 417925"/>
                <a:gd name="connsiteX17" fmla="*/ 994787 w 1004835"/>
                <a:gd name="connsiteY17" fmla="*/ 85501 h 417925"/>
                <a:gd name="connsiteX18" fmla="*/ 984739 w 1004835"/>
                <a:gd name="connsiteY18" fmla="*/ 50332 h 417925"/>
                <a:gd name="connsiteX19" fmla="*/ 974690 w 1004835"/>
                <a:gd name="connsiteY19" fmla="*/ 35259 h 417925"/>
                <a:gd name="connsiteX20" fmla="*/ 944545 w 1004835"/>
                <a:gd name="connsiteY20" fmla="*/ 10138 h 417925"/>
                <a:gd name="connsiteX21" fmla="*/ 929473 w 1004835"/>
                <a:gd name="connsiteY21" fmla="*/ 5114 h 417925"/>
                <a:gd name="connsiteX22" fmla="*/ 869183 w 1004835"/>
                <a:gd name="connsiteY22" fmla="*/ 90 h 417925"/>
                <a:gd name="connsiteX23" fmla="*/ 70339 w 1004835"/>
                <a:gd name="connsiteY23" fmla="*/ 15162 h 417925"/>
                <a:gd name="connsiteX24" fmla="*/ 30145 w 1004835"/>
                <a:gd name="connsiteY24" fmla="*/ 60380 h 41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4835" h="417925">
                  <a:moveTo>
                    <a:pt x="30145" y="60380"/>
                  </a:moveTo>
                  <a:lnTo>
                    <a:pt x="30145" y="60380"/>
                  </a:lnTo>
                  <a:cubicBezTo>
                    <a:pt x="26125" y="71102"/>
                    <a:pt x="8664" y="116156"/>
                    <a:pt x="5024" y="130718"/>
                  </a:cubicBezTo>
                  <a:lnTo>
                    <a:pt x="0" y="150815"/>
                  </a:lnTo>
                  <a:cubicBezTo>
                    <a:pt x="1675" y="222828"/>
                    <a:pt x="1895" y="294890"/>
                    <a:pt x="5024" y="366855"/>
                  </a:cubicBezTo>
                  <a:cubicBezTo>
                    <a:pt x="5395" y="375400"/>
                    <a:pt x="14593" y="391496"/>
                    <a:pt x="20097" y="397000"/>
                  </a:cubicBezTo>
                  <a:cubicBezTo>
                    <a:pt x="24367" y="401270"/>
                    <a:pt x="30454" y="403276"/>
                    <a:pt x="35169" y="407048"/>
                  </a:cubicBezTo>
                  <a:cubicBezTo>
                    <a:pt x="38868" y="410007"/>
                    <a:pt x="40820" y="415337"/>
                    <a:pt x="45218" y="417096"/>
                  </a:cubicBezTo>
                  <a:cubicBezTo>
                    <a:pt x="49883" y="418962"/>
                    <a:pt x="55266" y="417096"/>
                    <a:pt x="60290" y="417096"/>
                  </a:cubicBezTo>
                  <a:lnTo>
                    <a:pt x="944545" y="412072"/>
                  </a:lnTo>
                  <a:cubicBezTo>
                    <a:pt x="952919" y="400349"/>
                    <a:pt x="962254" y="389256"/>
                    <a:pt x="969666" y="376903"/>
                  </a:cubicBezTo>
                  <a:cubicBezTo>
                    <a:pt x="972391" y="372362"/>
                    <a:pt x="972322" y="366568"/>
                    <a:pt x="974690" y="361831"/>
                  </a:cubicBezTo>
                  <a:cubicBezTo>
                    <a:pt x="977391" y="356430"/>
                    <a:pt x="981389" y="351782"/>
                    <a:pt x="984739" y="346758"/>
                  </a:cubicBezTo>
                  <a:cubicBezTo>
                    <a:pt x="986414" y="341734"/>
                    <a:pt x="987395" y="336423"/>
                    <a:pt x="989763" y="331686"/>
                  </a:cubicBezTo>
                  <a:cubicBezTo>
                    <a:pt x="992463" y="326285"/>
                    <a:pt x="997691" y="322267"/>
                    <a:pt x="999811" y="316613"/>
                  </a:cubicBezTo>
                  <a:cubicBezTo>
                    <a:pt x="1002809" y="308617"/>
                    <a:pt x="1003160" y="299866"/>
                    <a:pt x="1004835" y="291492"/>
                  </a:cubicBezTo>
                  <a:cubicBezTo>
                    <a:pt x="1003160" y="232877"/>
                    <a:pt x="1002668" y="174216"/>
                    <a:pt x="999811" y="115646"/>
                  </a:cubicBezTo>
                  <a:cubicBezTo>
                    <a:pt x="999315" y="105471"/>
                    <a:pt x="996785" y="95490"/>
                    <a:pt x="994787" y="85501"/>
                  </a:cubicBezTo>
                  <a:cubicBezTo>
                    <a:pt x="993714" y="80135"/>
                    <a:pt x="987932" y="56717"/>
                    <a:pt x="984739" y="50332"/>
                  </a:cubicBezTo>
                  <a:cubicBezTo>
                    <a:pt x="982038" y="44931"/>
                    <a:pt x="978556" y="39898"/>
                    <a:pt x="974690" y="35259"/>
                  </a:cubicBezTo>
                  <a:cubicBezTo>
                    <a:pt x="966753" y="25735"/>
                    <a:pt x="955836" y="15784"/>
                    <a:pt x="944545" y="10138"/>
                  </a:cubicBezTo>
                  <a:cubicBezTo>
                    <a:pt x="939808" y="7770"/>
                    <a:pt x="934666" y="6153"/>
                    <a:pt x="929473" y="5114"/>
                  </a:cubicBezTo>
                  <a:cubicBezTo>
                    <a:pt x="898431" y="-1094"/>
                    <a:pt x="897365" y="90"/>
                    <a:pt x="869183" y="90"/>
                  </a:cubicBezTo>
                  <a:lnTo>
                    <a:pt x="70339" y="15162"/>
                  </a:lnTo>
                  <a:lnTo>
                    <a:pt x="30145" y="60380"/>
                  </a:lnTo>
                  <a:close/>
                </a:path>
              </a:pathLst>
            </a:custGeom>
            <a:solidFill>
              <a:srgbClr val="BCAE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ZoneTexte 7">
              <a:extLst>
                <a:ext uri="{FF2B5EF4-FFF2-40B4-BE49-F238E27FC236}">
                  <a16:creationId xmlns:a16="http://schemas.microsoft.com/office/drawing/2014/main" id="{F11B1F4B-5D6E-C137-83FC-C6DA06A0BA9B}"/>
                </a:ext>
              </a:extLst>
            </p:cNvPr>
            <p:cNvSpPr txBox="1"/>
            <p:nvPr/>
          </p:nvSpPr>
          <p:spPr>
            <a:xfrm>
              <a:off x="1097753" y="1128649"/>
              <a:ext cx="4746865" cy="359137"/>
            </a:xfrm>
            <a:prstGeom prst="rect">
              <a:avLst/>
            </a:prstGeom>
            <a:noFill/>
          </p:spPr>
          <p:txBody>
            <a:bodyPr wrap="square" rtlCol="0">
              <a:spAutoFit/>
            </a:bodyPr>
            <a:lstStyle/>
            <a:p>
              <a:pPr marR="0" lvl="0" algn="l" defTabSz="914400" rtl="0" eaLnBrk="1" fontAlgn="auto" latinLnBrk="0" hangingPunct="1">
                <a:lnSpc>
                  <a:spcPts val="2220"/>
                </a:lnSpc>
                <a:spcBef>
                  <a:spcPts val="0"/>
                </a:spcBef>
                <a:spcAft>
                  <a:spcPts val="1800"/>
                </a:spcAft>
                <a:buClrTx/>
                <a:buSzTx/>
                <a:tabLst/>
                <a:defRPr/>
              </a:pPr>
              <a:r>
                <a:rPr lang="fr-CA" b="1" dirty="0">
                  <a:solidFill>
                    <a:prstClr val="black"/>
                  </a:solidFill>
                  <a:latin typeface="Raleway" panose="020B0503030101060003" pitchFamily="34" charset="77"/>
                </a:rPr>
                <a:t>Des stratégies pour prolonger l’utilisation</a:t>
              </a:r>
            </a:p>
          </p:txBody>
        </p:sp>
      </p:grpSp>
      <p:sp>
        <p:nvSpPr>
          <p:cNvPr id="13" name="ZoneTexte 12">
            <a:extLst>
              <a:ext uri="{FF2B5EF4-FFF2-40B4-BE49-F238E27FC236}">
                <a16:creationId xmlns:a16="http://schemas.microsoft.com/office/drawing/2014/main" id="{42B61530-9CBA-BB9F-25F8-E1D5AC209421}"/>
              </a:ext>
            </a:extLst>
          </p:cNvPr>
          <p:cNvSpPr txBox="1"/>
          <p:nvPr/>
        </p:nvSpPr>
        <p:spPr>
          <a:xfrm>
            <a:off x="2899452" y="2439252"/>
            <a:ext cx="7164000" cy="987835"/>
          </a:xfrm>
          <a:prstGeom prst="rect">
            <a:avLst/>
          </a:prstGeom>
          <a:noFill/>
        </p:spPr>
        <p:txBody>
          <a:bodyPr wrap="square" rtlCol="0">
            <a:spAutoFit/>
          </a:bodyPr>
          <a:lstStyle/>
          <a:p>
            <a:pPr>
              <a:lnSpc>
                <a:spcPts val="2360"/>
              </a:lnSpc>
              <a:spcBef>
                <a:spcPts val="400"/>
              </a:spcBef>
              <a:spcAft>
                <a:spcPts val="400"/>
              </a:spcAft>
              <a:buClr>
                <a:srgbClr val="A496A6"/>
              </a:buClr>
            </a:pPr>
            <a:r>
              <a:rPr lang="fr-CA" dirty="0">
                <a:latin typeface="Raleway" panose="020B0003030101060003" pitchFamily="34" charset="0"/>
              </a:rPr>
              <a:t>Une étude québécoise a analysé a examiné le fonctionnement de 249 jeux gratuits et très populaires auprès des enfants, dont des tout-petits de moins de 5 ans.</a:t>
            </a:r>
          </a:p>
        </p:txBody>
      </p:sp>
      <p:grpSp>
        <p:nvGrpSpPr>
          <p:cNvPr id="4" name="Groupe 3">
            <a:extLst>
              <a:ext uri="{FF2B5EF4-FFF2-40B4-BE49-F238E27FC236}">
                <a16:creationId xmlns:a16="http://schemas.microsoft.com/office/drawing/2014/main" id="{78F5642A-F7A9-9902-07F6-2DDE2F967A09}"/>
              </a:ext>
            </a:extLst>
          </p:cNvPr>
          <p:cNvGrpSpPr/>
          <p:nvPr/>
        </p:nvGrpSpPr>
        <p:grpSpPr>
          <a:xfrm>
            <a:off x="832582" y="1691555"/>
            <a:ext cx="1797984" cy="2186757"/>
            <a:chOff x="832582" y="1691555"/>
            <a:chExt cx="1797984" cy="2186757"/>
          </a:xfrm>
        </p:grpSpPr>
        <p:pic>
          <p:nvPicPr>
            <p:cNvPr id="26" name="Picture 92" descr="A purple starburst on a black background&#10;&#10;Description automatically generated">
              <a:extLst>
                <a:ext uri="{FF2B5EF4-FFF2-40B4-BE49-F238E27FC236}">
                  <a16:creationId xmlns:a16="http://schemas.microsoft.com/office/drawing/2014/main" id="{59D33B92-8D19-70FD-0191-69058F6A20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582" y="1691555"/>
              <a:ext cx="989523" cy="938476"/>
            </a:xfrm>
            <a:prstGeom prst="rect">
              <a:avLst/>
            </a:prstGeom>
          </p:spPr>
        </p:pic>
        <p:pic>
          <p:nvPicPr>
            <p:cNvPr id="10" name="Image 16">
              <a:extLst>
                <a:ext uri="{FF2B5EF4-FFF2-40B4-BE49-F238E27FC236}">
                  <a16:creationId xmlns:a16="http://schemas.microsoft.com/office/drawing/2014/main" id="{E58F2A35-D2A6-A64F-2BE0-2C6F26FDE59C}"/>
                </a:ext>
              </a:extLst>
            </p:cNvPr>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rcRect/>
            <a:stretch/>
          </p:blipFill>
          <p:spPr>
            <a:xfrm>
              <a:off x="1494735" y="2294829"/>
              <a:ext cx="1135831" cy="1583483"/>
            </a:xfrm>
            <a:prstGeom prst="rect">
              <a:avLst/>
            </a:prstGeom>
          </p:spPr>
        </p:pic>
      </p:grpSp>
      <p:sp>
        <p:nvSpPr>
          <p:cNvPr id="11" name="ZoneTexte 10">
            <a:extLst>
              <a:ext uri="{FF2B5EF4-FFF2-40B4-BE49-F238E27FC236}">
                <a16:creationId xmlns:a16="http://schemas.microsoft.com/office/drawing/2014/main" id="{A3682EE5-3407-1A30-A40D-7A97394FB252}"/>
              </a:ext>
            </a:extLst>
          </p:cNvPr>
          <p:cNvSpPr txBox="1"/>
          <p:nvPr/>
        </p:nvSpPr>
        <p:spPr>
          <a:xfrm>
            <a:off x="2899452" y="4199421"/>
            <a:ext cx="7164000" cy="1301703"/>
          </a:xfrm>
          <a:prstGeom prst="rect">
            <a:avLst/>
          </a:prstGeom>
          <a:noFill/>
        </p:spPr>
        <p:txBody>
          <a:bodyPr wrap="square" rtlCol="0">
            <a:spAutoFit/>
          </a:bodyPr>
          <a:lstStyle/>
          <a:p>
            <a:pPr>
              <a:lnSpc>
                <a:spcPts val="2360"/>
              </a:lnSpc>
              <a:buClr>
                <a:srgbClr val="A496A6"/>
              </a:buClr>
            </a:pPr>
            <a:r>
              <a:rPr lang="fr-CA" dirty="0">
                <a:latin typeface="Raleway" panose="020B0003030101060003" pitchFamily="34" charset="0"/>
              </a:rPr>
              <a:t>Les résultats de leur analyse ont révélé que ces applications initiaient les enfants à l’univers des jeux de hasard et d’argent, avant même leur entrée à l’école, ce qui augmente les risques </a:t>
            </a:r>
          </a:p>
          <a:p>
            <a:pPr>
              <a:lnSpc>
                <a:spcPts val="2360"/>
              </a:lnSpc>
              <a:buClr>
                <a:srgbClr val="A496A6"/>
              </a:buClr>
            </a:pPr>
            <a:r>
              <a:rPr lang="fr-CA" dirty="0">
                <a:latin typeface="Raleway" panose="020B0003030101060003" pitchFamily="34" charset="0"/>
              </a:rPr>
              <a:t>de développer une dépendance à ce type de jeu à l’âge adulte.</a:t>
            </a:r>
          </a:p>
        </p:txBody>
      </p:sp>
      <p:cxnSp>
        <p:nvCxnSpPr>
          <p:cNvPr id="12" name="Straight Connector 16">
            <a:extLst>
              <a:ext uri="{FF2B5EF4-FFF2-40B4-BE49-F238E27FC236}">
                <a16:creationId xmlns:a16="http://schemas.microsoft.com/office/drawing/2014/main" id="{C450C39B-2F1A-3087-6E10-5AA3F63338FC}"/>
              </a:ext>
            </a:extLst>
          </p:cNvPr>
          <p:cNvCxnSpPr>
            <a:cxnSpLocks/>
          </p:cNvCxnSpPr>
          <p:nvPr/>
        </p:nvCxnSpPr>
        <p:spPr>
          <a:xfrm rot="5400000">
            <a:off x="6464913" y="376031"/>
            <a:ext cx="0" cy="6948000"/>
          </a:xfrm>
          <a:prstGeom prst="line">
            <a:avLst/>
          </a:prstGeom>
          <a:ln>
            <a:solidFill>
              <a:srgbClr val="7D6980"/>
            </a:solidFill>
          </a:ln>
        </p:spPr>
        <p:style>
          <a:lnRef idx="2">
            <a:schemeClr val="accent1"/>
          </a:lnRef>
          <a:fillRef idx="0">
            <a:schemeClr val="accent1"/>
          </a:fillRef>
          <a:effectRef idx="1">
            <a:schemeClr val="accent1"/>
          </a:effectRef>
          <a:fontRef idx="minor">
            <a:schemeClr val="tx1"/>
          </a:fontRef>
        </p:style>
      </p:cxnSp>
      <p:grpSp>
        <p:nvGrpSpPr>
          <p:cNvPr id="7" name="Groupe 6">
            <a:extLst>
              <a:ext uri="{FF2B5EF4-FFF2-40B4-BE49-F238E27FC236}">
                <a16:creationId xmlns:a16="http://schemas.microsoft.com/office/drawing/2014/main" id="{10195AD0-8BB9-ECDD-D20B-7982E952A78A}"/>
              </a:ext>
            </a:extLst>
          </p:cNvPr>
          <p:cNvGrpSpPr/>
          <p:nvPr/>
        </p:nvGrpSpPr>
        <p:grpSpPr>
          <a:xfrm>
            <a:off x="9890462" y="3935148"/>
            <a:ext cx="1539363" cy="1931191"/>
            <a:chOff x="9890462" y="3935148"/>
            <a:chExt cx="1539363" cy="1931191"/>
          </a:xfrm>
        </p:grpSpPr>
        <p:pic>
          <p:nvPicPr>
            <p:cNvPr id="18" name="Image 16">
              <a:extLst>
                <a:ext uri="{FF2B5EF4-FFF2-40B4-BE49-F238E27FC236}">
                  <a16:creationId xmlns:a16="http://schemas.microsoft.com/office/drawing/2014/main" id="{2989FFC2-E473-C680-B6BC-340AFB94FE2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890462" y="5060550"/>
              <a:ext cx="888739" cy="805789"/>
            </a:xfrm>
            <a:prstGeom prst="rect">
              <a:avLst/>
            </a:prstGeom>
          </p:spPr>
        </p:pic>
        <p:pic>
          <p:nvPicPr>
            <p:cNvPr id="19" name="Image 22">
              <a:extLst>
                <a:ext uri="{FF2B5EF4-FFF2-40B4-BE49-F238E27FC236}">
                  <a16:creationId xmlns:a16="http://schemas.microsoft.com/office/drawing/2014/main" id="{D0B91EBA-8410-62F9-17C3-EE1A9738E64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312924" y="3935148"/>
              <a:ext cx="932554" cy="895547"/>
            </a:xfrm>
            <a:prstGeom prst="rect">
              <a:avLst/>
            </a:prstGeom>
          </p:spPr>
        </p:pic>
        <p:pic>
          <p:nvPicPr>
            <p:cNvPr id="20" name="Picture 1">
              <a:extLst>
                <a:ext uri="{FF2B5EF4-FFF2-40B4-BE49-F238E27FC236}">
                  <a16:creationId xmlns:a16="http://schemas.microsoft.com/office/drawing/2014/main" id="{677B88B4-FFB0-A27F-F43F-C5114F58B20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20803054">
              <a:off x="10854379" y="4921254"/>
              <a:ext cx="575446" cy="552531"/>
            </a:xfrm>
            <a:prstGeom prst="rect">
              <a:avLst/>
            </a:prstGeom>
          </p:spPr>
        </p:pic>
      </p:grpSp>
    </p:spTree>
    <p:extLst>
      <p:ext uri="{BB962C8B-B14F-4D97-AF65-F5344CB8AC3E}">
        <p14:creationId xmlns:p14="http://schemas.microsoft.com/office/powerpoint/2010/main" val="18691821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36E620-5566-90B9-ED30-BFFEDE29AAAE}"/>
              </a:ext>
            </a:extLst>
          </p:cNvPr>
          <p:cNvSpPr/>
          <p:nvPr/>
        </p:nvSpPr>
        <p:spPr>
          <a:xfrm>
            <a:off x="0" y="0"/>
            <a:ext cx="12192000" cy="6858000"/>
          </a:xfrm>
          <a:prstGeom prst="rect">
            <a:avLst/>
          </a:prstGeom>
          <a:solidFill>
            <a:srgbClr val="7D697F">
              <a:alpha val="30056"/>
            </a:srgbClr>
          </a:solidFill>
          <a:ln w="381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a:t> </a:t>
            </a:r>
          </a:p>
        </p:txBody>
      </p:sp>
      <p:grpSp>
        <p:nvGrpSpPr>
          <p:cNvPr id="2" name="Group 1">
            <a:extLst>
              <a:ext uri="{FF2B5EF4-FFF2-40B4-BE49-F238E27FC236}">
                <a16:creationId xmlns:a16="http://schemas.microsoft.com/office/drawing/2014/main" id="{9CF49CC8-4B28-2A94-4193-B41AAF9977E7}"/>
              </a:ext>
            </a:extLst>
          </p:cNvPr>
          <p:cNvGrpSpPr/>
          <p:nvPr/>
        </p:nvGrpSpPr>
        <p:grpSpPr>
          <a:xfrm>
            <a:off x="1003443" y="6153834"/>
            <a:ext cx="10280431" cy="342080"/>
            <a:chOff x="1003443" y="6153834"/>
            <a:chExt cx="10280431" cy="342080"/>
          </a:xfrm>
        </p:grpSpPr>
        <p:pic>
          <p:nvPicPr>
            <p:cNvPr id="4" name="Picture 3" descr="A black background with grey text&#10;&#10;Description automatically generated">
              <a:extLst>
                <a:ext uri="{FF2B5EF4-FFF2-40B4-BE49-F238E27FC236}">
                  <a16:creationId xmlns:a16="http://schemas.microsoft.com/office/drawing/2014/main" id="{658F6AC8-CFC1-ECBD-FAFE-F88DE36B9B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5" name="TextBox 16">
              <a:extLst>
                <a:ext uri="{FF2B5EF4-FFF2-40B4-BE49-F238E27FC236}">
                  <a16:creationId xmlns:a16="http://schemas.microsoft.com/office/drawing/2014/main" id="{1A4ED76F-1A8F-5505-73C4-CEDC5F43246A}"/>
                </a:ext>
              </a:extLst>
            </p:cNvPr>
            <p:cNvSpPr txBox="1"/>
            <p:nvPr/>
          </p:nvSpPr>
          <p:spPr>
            <a:xfrm>
              <a:off x="8999274" y="6234304"/>
              <a:ext cx="2284600"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57</a:t>
              </a:fld>
              <a:endParaRPr lang="fr-CA" sz="1100">
                <a:solidFill>
                  <a:srgbClr val="434747"/>
                </a:solidFill>
                <a:latin typeface="Raleway" panose="020B0503030101060003" pitchFamily="34" charset="77"/>
              </a:endParaRPr>
            </a:p>
          </p:txBody>
        </p:sp>
      </p:grpSp>
      <p:grpSp>
        <p:nvGrpSpPr>
          <p:cNvPr id="11" name="Groupe 10">
            <a:extLst>
              <a:ext uri="{FF2B5EF4-FFF2-40B4-BE49-F238E27FC236}">
                <a16:creationId xmlns:a16="http://schemas.microsoft.com/office/drawing/2014/main" id="{1C5B6DF0-2AE7-1CCE-49C5-8607A3FE0620}"/>
              </a:ext>
            </a:extLst>
          </p:cNvPr>
          <p:cNvGrpSpPr/>
          <p:nvPr/>
        </p:nvGrpSpPr>
        <p:grpSpPr>
          <a:xfrm>
            <a:off x="982129" y="1128649"/>
            <a:ext cx="4985037" cy="359137"/>
            <a:chOff x="982129" y="1128649"/>
            <a:chExt cx="4985037" cy="359137"/>
          </a:xfrm>
        </p:grpSpPr>
        <p:sp>
          <p:nvSpPr>
            <p:cNvPr id="3" name="Freeform 49">
              <a:extLst>
                <a:ext uri="{FF2B5EF4-FFF2-40B4-BE49-F238E27FC236}">
                  <a16:creationId xmlns:a16="http://schemas.microsoft.com/office/drawing/2014/main" id="{BFCE93AC-8A35-F629-12CF-3939171B23EE}"/>
                </a:ext>
              </a:extLst>
            </p:cNvPr>
            <p:cNvSpPr/>
            <p:nvPr/>
          </p:nvSpPr>
          <p:spPr>
            <a:xfrm rot="10800000">
              <a:off x="982129" y="1138015"/>
              <a:ext cx="4985037" cy="349770"/>
            </a:xfrm>
            <a:custGeom>
              <a:avLst/>
              <a:gdLst>
                <a:gd name="connsiteX0" fmla="*/ 30145 w 1004835"/>
                <a:gd name="connsiteY0" fmla="*/ 60380 h 417925"/>
                <a:gd name="connsiteX1" fmla="*/ 30145 w 1004835"/>
                <a:gd name="connsiteY1" fmla="*/ 60380 h 417925"/>
                <a:gd name="connsiteX2" fmla="*/ 5024 w 1004835"/>
                <a:gd name="connsiteY2" fmla="*/ 130718 h 417925"/>
                <a:gd name="connsiteX3" fmla="*/ 0 w 1004835"/>
                <a:gd name="connsiteY3" fmla="*/ 150815 h 417925"/>
                <a:gd name="connsiteX4" fmla="*/ 5024 w 1004835"/>
                <a:gd name="connsiteY4" fmla="*/ 366855 h 417925"/>
                <a:gd name="connsiteX5" fmla="*/ 20097 w 1004835"/>
                <a:gd name="connsiteY5" fmla="*/ 397000 h 417925"/>
                <a:gd name="connsiteX6" fmla="*/ 35169 w 1004835"/>
                <a:gd name="connsiteY6" fmla="*/ 407048 h 417925"/>
                <a:gd name="connsiteX7" fmla="*/ 45218 w 1004835"/>
                <a:gd name="connsiteY7" fmla="*/ 417096 h 417925"/>
                <a:gd name="connsiteX8" fmla="*/ 60290 w 1004835"/>
                <a:gd name="connsiteY8" fmla="*/ 417096 h 417925"/>
                <a:gd name="connsiteX9" fmla="*/ 944545 w 1004835"/>
                <a:gd name="connsiteY9" fmla="*/ 412072 h 417925"/>
                <a:gd name="connsiteX10" fmla="*/ 969666 w 1004835"/>
                <a:gd name="connsiteY10" fmla="*/ 376903 h 417925"/>
                <a:gd name="connsiteX11" fmla="*/ 974690 w 1004835"/>
                <a:gd name="connsiteY11" fmla="*/ 361831 h 417925"/>
                <a:gd name="connsiteX12" fmla="*/ 984739 w 1004835"/>
                <a:gd name="connsiteY12" fmla="*/ 346758 h 417925"/>
                <a:gd name="connsiteX13" fmla="*/ 989763 w 1004835"/>
                <a:gd name="connsiteY13" fmla="*/ 331686 h 417925"/>
                <a:gd name="connsiteX14" fmla="*/ 999811 w 1004835"/>
                <a:gd name="connsiteY14" fmla="*/ 316613 h 417925"/>
                <a:gd name="connsiteX15" fmla="*/ 1004835 w 1004835"/>
                <a:gd name="connsiteY15" fmla="*/ 291492 h 417925"/>
                <a:gd name="connsiteX16" fmla="*/ 999811 w 1004835"/>
                <a:gd name="connsiteY16" fmla="*/ 115646 h 417925"/>
                <a:gd name="connsiteX17" fmla="*/ 994787 w 1004835"/>
                <a:gd name="connsiteY17" fmla="*/ 85501 h 417925"/>
                <a:gd name="connsiteX18" fmla="*/ 984739 w 1004835"/>
                <a:gd name="connsiteY18" fmla="*/ 50332 h 417925"/>
                <a:gd name="connsiteX19" fmla="*/ 974690 w 1004835"/>
                <a:gd name="connsiteY19" fmla="*/ 35259 h 417925"/>
                <a:gd name="connsiteX20" fmla="*/ 944545 w 1004835"/>
                <a:gd name="connsiteY20" fmla="*/ 10138 h 417925"/>
                <a:gd name="connsiteX21" fmla="*/ 929473 w 1004835"/>
                <a:gd name="connsiteY21" fmla="*/ 5114 h 417925"/>
                <a:gd name="connsiteX22" fmla="*/ 869183 w 1004835"/>
                <a:gd name="connsiteY22" fmla="*/ 90 h 417925"/>
                <a:gd name="connsiteX23" fmla="*/ 70339 w 1004835"/>
                <a:gd name="connsiteY23" fmla="*/ 15162 h 417925"/>
                <a:gd name="connsiteX24" fmla="*/ 30145 w 1004835"/>
                <a:gd name="connsiteY24" fmla="*/ 60380 h 41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4835" h="417925">
                  <a:moveTo>
                    <a:pt x="30145" y="60380"/>
                  </a:moveTo>
                  <a:lnTo>
                    <a:pt x="30145" y="60380"/>
                  </a:lnTo>
                  <a:cubicBezTo>
                    <a:pt x="26125" y="71102"/>
                    <a:pt x="8664" y="116156"/>
                    <a:pt x="5024" y="130718"/>
                  </a:cubicBezTo>
                  <a:lnTo>
                    <a:pt x="0" y="150815"/>
                  </a:lnTo>
                  <a:cubicBezTo>
                    <a:pt x="1675" y="222828"/>
                    <a:pt x="1895" y="294890"/>
                    <a:pt x="5024" y="366855"/>
                  </a:cubicBezTo>
                  <a:cubicBezTo>
                    <a:pt x="5395" y="375400"/>
                    <a:pt x="14593" y="391496"/>
                    <a:pt x="20097" y="397000"/>
                  </a:cubicBezTo>
                  <a:cubicBezTo>
                    <a:pt x="24367" y="401270"/>
                    <a:pt x="30454" y="403276"/>
                    <a:pt x="35169" y="407048"/>
                  </a:cubicBezTo>
                  <a:cubicBezTo>
                    <a:pt x="38868" y="410007"/>
                    <a:pt x="40820" y="415337"/>
                    <a:pt x="45218" y="417096"/>
                  </a:cubicBezTo>
                  <a:cubicBezTo>
                    <a:pt x="49883" y="418962"/>
                    <a:pt x="55266" y="417096"/>
                    <a:pt x="60290" y="417096"/>
                  </a:cubicBezTo>
                  <a:lnTo>
                    <a:pt x="944545" y="412072"/>
                  </a:lnTo>
                  <a:cubicBezTo>
                    <a:pt x="952919" y="400349"/>
                    <a:pt x="962254" y="389256"/>
                    <a:pt x="969666" y="376903"/>
                  </a:cubicBezTo>
                  <a:cubicBezTo>
                    <a:pt x="972391" y="372362"/>
                    <a:pt x="972322" y="366568"/>
                    <a:pt x="974690" y="361831"/>
                  </a:cubicBezTo>
                  <a:cubicBezTo>
                    <a:pt x="977391" y="356430"/>
                    <a:pt x="981389" y="351782"/>
                    <a:pt x="984739" y="346758"/>
                  </a:cubicBezTo>
                  <a:cubicBezTo>
                    <a:pt x="986414" y="341734"/>
                    <a:pt x="987395" y="336423"/>
                    <a:pt x="989763" y="331686"/>
                  </a:cubicBezTo>
                  <a:cubicBezTo>
                    <a:pt x="992463" y="326285"/>
                    <a:pt x="997691" y="322267"/>
                    <a:pt x="999811" y="316613"/>
                  </a:cubicBezTo>
                  <a:cubicBezTo>
                    <a:pt x="1002809" y="308617"/>
                    <a:pt x="1003160" y="299866"/>
                    <a:pt x="1004835" y="291492"/>
                  </a:cubicBezTo>
                  <a:cubicBezTo>
                    <a:pt x="1003160" y="232877"/>
                    <a:pt x="1002668" y="174216"/>
                    <a:pt x="999811" y="115646"/>
                  </a:cubicBezTo>
                  <a:cubicBezTo>
                    <a:pt x="999315" y="105471"/>
                    <a:pt x="996785" y="95490"/>
                    <a:pt x="994787" y="85501"/>
                  </a:cubicBezTo>
                  <a:cubicBezTo>
                    <a:pt x="993714" y="80135"/>
                    <a:pt x="987932" y="56717"/>
                    <a:pt x="984739" y="50332"/>
                  </a:cubicBezTo>
                  <a:cubicBezTo>
                    <a:pt x="982038" y="44931"/>
                    <a:pt x="978556" y="39898"/>
                    <a:pt x="974690" y="35259"/>
                  </a:cubicBezTo>
                  <a:cubicBezTo>
                    <a:pt x="966753" y="25735"/>
                    <a:pt x="955836" y="15784"/>
                    <a:pt x="944545" y="10138"/>
                  </a:cubicBezTo>
                  <a:cubicBezTo>
                    <a:pt x="939808" y="7770"/>
                    <a:pt x="934666" y="6153"/>
                    <a:pt x="929473" y="5114"/>
                  </a:cubicBezTo>
                  <a:cubicBezTo>
                    <a:pt x="898431" y="-1094"/>
                    <a:pt x="897365" y="90"/>
                    <a:pt x="869183" y="90"/>
                  </a:cubicBezTo>
                  <a:lnTo>
                    <a:pt x="70339" y="15162"/>
                  </a:lnTo>
                  <a:lnTo>
                    <a:pt x="30145" y="6038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ZoneTexte 5">
              <a:extLst>
                <a:ext uri="{FF2B5EF4-FFF2-40B4-BE49-F238E27FC236}">
                  <a16:creationId xmlns:a16="http://schemas.microsoft.com/office/drawing/2014/main" id="{454D2AFF-9D25-994F-5A13-61BBC0905CB6}"/>
                </a:ext>
              </a:extLst>
            </p:cNvPr>
            <p:cNvSpPr txBox="1"/>
            <p:nvPr/>
          </p:nvSpPr>
          <p:spPr>
            <a:xfrm>
              <a:off x="1097753" y="1128649"/>
              <a:ext cx="4746865" cy="359137"/>
            </a:xfrm>
            <a:prstGeom prst="rect">
              <a:avLst/>
            </a:prstGeom>
            <a:noFill/>
          </p:spPr>
          <p:txBody>
            <a:bodyPr wrap="square" rtlCol="0">
              <a:spAutoFit/>
            </a:bodyPr>
            <a:lstStyle/>
            <a:p>
              <a:pPr marR="0" lvl="0" algn="l" defTabSz="914400" rtl="0" eaLnBrk="1" fontAlgn="auto" latinLnBrk="0" hangingPunct="1">
                <a:lnSpc>
                  <a:spcPts val="2220"/>
                </a:lnSpc>
                <a:spcBef>
                  <a:spcPts val="0"/>
                </a:spcBef>
                <a:spcAft>
                  <a:spcPts val="1800"/>
                </a:spcAft>
                <a:buClrTx/>
                <a:buSzTx/>
                <a:tabLst/>
                <a:defRPr/>
              </a:pPr>
              <a:r>
                <a:rPr lang="fr-CA" b="1" dirty="0">
                  <a:solidFill>
                    <a:prstClr val="black"/>
                  </a:solidFill>
                  <a:latin typeface="Raleway" panose="020B0503030101060003" pitchFamily="34" charset="77"/>
                </a:rPr>
                <a:t>La classification des jeux vidéo par âges</a:t>
              </a:r>
            </a:p>
          </p:txBody>
        </p:sp>
      </p:grpSp>
      <p:sp>
        <p:nvSpPr>
          <p:cNvPr id="10" name="ZoneTexte 9">
            <a:extLst>
              <a:ext uri="{FF2B5EF4-FFF2-40B4-BE49-F238E27FC236}">
                <a16:creationId xmlns:a16="http://schemas.microsoft.com/office/drawing/2014/main" id="{1F8B9223-378F-DEEF-F75D-8B6DF3DC88C9}"/>
              </a:ext>
            </a:extLst>
          </p:cNvPr>
          <p:cNvSpPr txBox="1"/>
          <p:nvPr/>
        </p:nvSpPr>
        <p:spPr>
          <a:xfrm>
            <a:off x="891005" y="2084136"/>
            <a:ext cx="8620640" cy="3963008"/>
          </a:xfrm>
          <a:prstGeom prst="rect">
            <a:avLst/>
          </a:prstGeom>
          <a:noFill/>
        </p:spPr>
        <p:txBody>
          <a:bodyPr wrap="square" rtlCol="0">
            <a:spAutoFit/>
          </a:bodyPr>
          <a:lstStyle/>
          <a:p>
            <a:pPr marL="177750" indent="-177750">
              <a:lnSpc>
                <a:spcPts val="2360"/>
              </a:lnSpc>
              <a:spcBef>
                <a:spcPts val="400"/>
              </a:spcBef>
              <a:spcAft>
                <a:spcPts val="400"/>
              </a:spcAft>
              <a:buClr>
                <a:srgbClr val="7D6980"/>
              </a:buClr>
              <a:buFont typeface="Arial" panose="020B0604020202020204" pitchFamily="34" charset="0"/>
              <a:buChar char="•"/>
            </a:pPr>
            <a:r>
              <a:rPr lang="fr-CA" sz="1600">
                <a:latin typeface="Raleway" panose="020B0003030101060003" pitchFamily="34" charset="0"/>
              </a:rPr>
              <a:t>L’industrie du jeu vidéo s’autorégule via l’Entertainment Software Rating </a:t>
            </a:r>
            <a:r>
              <a:rPr lang="fr-CA" sz="1600" err="1">
                <a:latin typeface="Raleway" panose="020B0003030101060003" pitchFamily="34" charset="0"/>
              </a:rPr>
              <a:t>Board</a:t>
            </a:r>
            <a:r>
              <a:rPr lang="fr-CA" sz="1600">
                <a:latin typeface="Raleway" panose="020B0003030101060003" pitchFamily="34" charset="0"/>
              </a:rPr>
              <a:t> (ESRB).</a:t>
            </a:r>
          </a:p>
          <a:p>
            <a:pPr marL="177750" indent="-177750">
              <a:lnSpc>
                <a:spcPts val="2360"/>
              </a:lnSpc>
              <a:spcBef>
                <a:spcPts val="400"/>
              </a:spcBef>
              <a:spcAft>
                <a:spcPts val="400"/>
              </a:spcAft>
              <a:buClr>
                <a:srgbClr val="7D6980"/>
              </a:buClr>
              <a:buFont typeface="Arial" panose="020B0604020202020204" pitchFamily="34" charset="0"/>
              <a:buChar char="•"/>
            </a:pPr>
            <a:r>
              <a:rPr lang="fr-CA" sz="1600">
                <a:latin typeface="Raleway" panose="020B0003030101060003" pitchFamily="34" charset="0"/>
              </a:rPr>
              <a:t>L’âge indiqué ne tient pas compte du stade de développement de l’enfant ni de la présence de stratégies empruntées aux jeux de hasard et d’argent.</a:t>
            </a:r>
          </a:p>
          <a:p>
            <a:pPr marL="177750" indent="-177750">
              <a:lnSpc>
                <a:spcPts val="2360"/>
              </a:lnSpc>
              <a:spcBef>
                <a:spcPts val="400"/>
              </a:spcBef>
              <a:spcAft>
                <a:spcPts val="400"/>
              </a:spcAft>
              <a:buClr>
                <a:srgbClr val="7D6980"/>
              </a:buClr>
              <a:buFont typeface="Arial" panose="020B0604020202020204" pitchFamily="34" charset="0"/>
              <a:buChar char="•"/>
            </a:pPr>
            <a:r>
              <a:rPr lang="fr-CA" sz="1600">
                <a:latin typeface="Raleway" panose="020B0003030101060003" pitchFamily="34" charset="0"/>
              </a:rPr>
              <a:t>La catégorie E (</a:t>
            </a:r>
            <a:r>
              <a:rPr lang="fr-CA" sz="1600" err="1">
                <a:latin typeface="Raleway" panose="020B0003030101060003" pitchFamily="34" charset="0"/>
              </a:rPr>
              <a:t>everyone</a:t>
            </a:r>
            <a:r>
              <a:rPr lang="fr-CA" sz="1600">
                <a:latin typeface="Raleway" panose="020B0003030101060003" pitchFamily="34" charset="0"/>
              </a:rPr>
              <a:t>) indique que le jeu s’adresse aux enfants et aux adultes. Tous les jeux pour les tout-petits se retrouvent dans cette catégorie.</a:t>
            </a:r>
          </a:p>
          <a:p>
            <a:pPr marL="177750" indent="-177750">
              <a:lnSpc>
                <a:spcPts val="2360"/>
              </a:lnSpc>
              <a:spcBef>
                <a:spcPts val="400"/>
              </a:spcBef>
              <a:spcAft>
                <a:spcPts val="400"/>
              </a:spcAft>
              <a:buClr>
                <a:srgbClr val="7D6980"/>
              </a:buClr>
              <a:buFont typeface="Arial" panose="020B0604020202020204" pitchFamily="34" charset="0"/>
              <a:buChar char="•"/>
            </a:pPr>
            <a:r>
              <a:rPr lang="fr-CA" sz="1600">
                <a:latin typeface="Raleway" panose="020B0003030101060003" pitchFamily="34" charset="0"/>
              </a:rPr>
              <a:t>La catégorie </a:t>
            </a:r>
            <a:r>
              <a:rPr lang="fr-CA" sz="1600" err="1">
                <a:latin typeface="Raleway" panose="020B0003030101060003" pitchFamily="34" charset="0"/>
              </a:rPr>
              <a:t>eC</a:t>
            </a:r>
            <a:r>
              <a:rPr lang="fr-CA" sz="1600">
                <a:latin typeface="Raleway" panose="020B0003030101060003" pitchFamily="34" charset="0"/>
              </a:rPr>
              <a:t> (</a:t>
            </a:r>
            <a:r>
              <a:rPr lang="fr-CA" sz="1600" err="1">
                <a:latin typeface="Raleway" panose="020B0003030101060003" pitchFamily="34" charset="0"/>
              </a:rPr>
              <a:t>early</a:t>
            </a:r>
            <a:r>
              <a:rPr lang="fr-CA" sz="1600">
                <a:latin typeface="Raleway" panose="020B0003030101060003" pitchFamily="34" charset="0"/>
              </a:rPr>
              <a:t> </a:t>
            </a:r>
            <a:r>
              <a:rPr lang="fr-CA" sz="1600" err="1">
                <a:latin typeface="Raleway" panose="020B0003030101060003" pitchFamily="34" charset="0"/>
              </a:rPr>
              <a:t>childhood</a:t>
            </a:r>
            <a:r>
              <a:rPr lang="fr-CA" sz="1600">
                <a:latin typeface="Raleway" panose="020B0003030101060003" pitchFamily="34" charset="0"/>
              </a:rPr>
              <a:t>) était la plus restrictive. Elle a été abolie en 2018 par l’ESBR parce que trop peu d’entreprises sélectionnaient cette catégorie. Les tout-petits sont donc moins bien protégés qu’avant.</a:t>
            </a:r>
          </a:p>
          <a:p>
            <a:pPr marL="177750" indent="-177750">
              <a:lnSpc>
                <a:spcPts val="2360"/>
              </a:lnSpc>
              <a:spcBef>
                <a:spcPts val="400"/>
              </a:spcBef>
              <a:spcAft>
                <a:spcPts val="400"/>
              </a:spcAft>
              <a:buClr>
                <a:srgbClr val="7D6980"/>
              </a:buClr>
              <a:buFont typeface="Arial" panose="020B0604020202020204" pitchFamily="34" charset="0"/>
              <a:buChar char="•"/>
            </a:pPr>
            <a:r>
              <a:rPr lang="fr-CA" sz="1600">
                <a:latin typeface="Raleway" panose="020B0003030101060003" pitchFamily="34" charset="0"/>
              </a:rPr>
              <a:t>Les jeux gratuits en ligne ou disponibles sur Google Play Store ou sur l’App Store n’ont pas l’obligation de souscrire à ce système.</a:t>
            </a:r>
          </a:p>
          <a:p>
            <a:pPr marL="177750" indent="-177750">
              <a:lnSpc>
                <a:spcPts val="2360"/>
              </a:lnSpc>
              <a:spcBef>
                <a:spcPts val="400"/>
              </a:spcBef>
              <a:spcAft>
                <a:spcPts val="400"/>
              </a:spcAft>
              <a:buClr>
                <a:srgbClr val="7D6980"/>
              </a:buClr>
              <a:buFont typeface="Arial" panose="020B0604020202020204" pitchFamily="34" charset="0"/>
              <a:buChar char="•"/>
            </a:pPr>
            <a:endParaRPr lang="fr-CA" sz="1600">
              <a:latin typeface="Raleway" panose="020B0003030101060003" pitchFamily="34" charset="0"/>
            </a:endParaRPr>
          </a:p>
        </p:txBody>
      </p:sp>
      <p:grpSp>
        <p:nvGrpSpPr>
          <p:cNvPr id="9" name="Groupe 8">
            <a:extLst>
              <a:ext uri="{FF2B5EF4-FFF2-40B4-BE49-F238E27FC236}">
                <a16:creationId xmlns:a16="http://schemas.microsoft.com/office/drawing/2014/main" id="{A2C183F4-A2E7-AE4D-8C1E-E5834C314AF9}"/>
              </a:ext>
            </a:extLst>
          </p:cNvPr>
          <p:cNvGrpSpPr/>
          <p:nvPr/>
        </p:nvGrpSpPr>
        <p:grpSpPr>
          <a:xfrm>
            <a:off x="9302867" y="-268030"/>
            <a:ext cx="2940643" cy="3626760"/>
            <a:chOff x="9302867" y="-268030"/>
            <a:chExt cx="2940643" cy="3626760"/>
          </a:xfrm>
        </p:grpSpPr>
        <p:pic>
          <p:nvPicPr>
            <p:cNvPr id="39" name="Picture 83">
              <a:extLst>
                <a:ext uri="{FF2B5EF4-FFF2-40B4-BE49-F238E27FC236}">
                  <a16:creationId xmlns:a16="http://schemas.microsoft.com/office/drawing/2014/main" id="{8D566852-12AB-9582-47F3-1ACA2B6E2DE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542514">
              <a:off x="9586766" y="-39855"/>
              <a:ext cx="2656744" cy="3244293"/>
            </a:xfrm>
            <a:prstGeom prst="rect">
              <a:avLst/>
            </a:prstGeom>
          </p:spPr>
        </p:pic>
        <p:pic>
          <p:nvPicPr>
            <p:cNvPr id="8" name="Picture 7">
              <a:extLst>
                <a:ext uri="{FF2B5EF4-FFF2-40B4-BE49-F238E27FC236}">
                  <a16:creationId xmlns:a16="http://schemas.microsoft.com/office/drawing/2014/main" id="{403962B2-9743-E28D-78C6-B1B7DC307690}"/>
                </a:ext>
              </a:extLst>
            </p:cNvPr>
            <p:cNvPicPr>
              <a:picLocks noChangeAspect="1"/>
            </p:cNvPicPr>
            <p:nvPr/>
          </p:nvPicPr>
          <p:blipFill>
            <a:blip r:embed="rId5">
              <a:alphaModFix amt="70000"/>
              <a:extLst>
                <a:ext uri="{28A0092B-C50C-407E-A947-70E740481C1C}">
                  <a14:useLocalDpi xmlns:a14="http://schemas.microsoft.com/office/drawing/2010/main" val="0"/>
                </a:ext>
              </a:extLst>
            </a:blip>
            <a:srcRect/>
            <a:stretch/>
          </p:blipFill>
          <p:spPr>
            <a:xfrm rot="289590">
              <a:off x="9302867" y="-268030"/>
              <a:ext cx="1181470" cy="1120522"/>
            </a:xfrm>
            <a:prstGeom prst="rect">
              <a:avLst/>
            </a:prstGeom>
          </p:spPr>
        </p:pic>
        <p:pic>
          <p:nvPicPr>
            <p:cNvPr id="41" name="Picture 1">
              <a:extLst>
                <a:ext uri="{FF2B5EF4-FFF2-40B4-BE49-F238E27FC236}">
                  <a16:creationId xmlns:a16="http://schemas.microsoft.com/office/drawing/2014/main" id="{FB9F578C-45CB-A73E-D793-75CC625F724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21092644">
              <a:off x="10673248" y="2806199"/>
              <a:ext cx="575446" cy="552531"/>
            </a:xfrm>
            <a:prstGeom prst="rect">
              <a:avLst/>
            </a:prstGeom>
          </p:spPr>
        </p:pic>
        <p:pic>
          <p:nvPicPr>
            <p:cNvPr id="42" name="Picture 7">
              <a:extLst>
                <a:ext uri="{FF2B5EF4-FFF2-40B4-BE49-F238E27FC236}">
                  <a16:creationId xmlns:a16="http://schemas.microsoft.com/office/drawing/2014/main" id="{3F132ED7-3271-CC02-4E0C-3D54C15A9D4E}"/>
                </a:ext>
              </a:extLst>
            </p:cNvPr>
            <p:cNvPicPr>
              <a:picLocks noChangeAspect="1"/>
            </p:cNvPicPr>
            <p:nvPr/>
          </p:nvPicPr>
          <p:blipFill>
            <a:blip r:embed="rId5">
              <a:alphaModFix amt="70000"/>
              <a:extLst>
                <a:ext uri="{28A0092B-C50C-407E-A947-70E740481C1C}">
                  <a14:useLocalDpi xmlns:a14="http://schemas.microsoft.com/office/drawing/2010/main" val="0"/>
                </a:ext>
              </a:extLst>
            </a:blip>
            <a:srcRect/>
            <a:stretch/>
          </p:blipFill>
          <p:spPr>
            <a:xfrm rot="289590">
              <a:off x="10930947" y="1579662"/>
              <a:ext cx="1181470" cy="1120522"/>
            </a:xfrm>
            <a:prstGeom prst="rect">
              <a:avLst/>
            </a:prstGeom>
          </p:spPr>
        </p:pic>
      </p:grpSp>
    </p:spTree>
    <p:extLst>
      <p:ext uri="{BB962C8B-B14F-4D97-AF65-F5344CB8AC3E}">
        <p14:creationId xmlns:p14="http://schemas.microsoft.com/office/powerpoint/2010/main" val="34750395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1DB50E-1F9A-4BEF-58C7-292DAE46950E}"/>
              </a:ext>
            </a:extLst>
          </p:cNvPr>
          <p:cNvSpPr/>
          <p:nvPr/>
        </p:nvSpPr>
        <p:spPr>
          <a:xfrm>
            <a:off x="0" y="0"/>
            <a:ext cx="12192000" cy="6858000"/>
          </a:xfrm>
          <a:prstGeom prst="rect">
            <a:avLst/>
          </a:prstGeom>
          <a:noFill/>
          <a:ln w="381000">
            <a:solidFill>
              <a:srgbClr val="BCAE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2" name="Group 1">
            <a:extLst>
              <a:ext uri="{FF2B5EF4-FFF2-40B4-BE49-F238E27FC236}">
                <a16:creationId xmlns:a16="http://schemas.microsoft.com/office/drawing/2014/main" id="{A220A048-C2D1-4526-F3AD-EE53E6A44930}"/>
              </a:ext>
            </a:extLst>
          </p:cNvPr>
          <p:cNvGrpSpPr/>
          <p:nvPr/>
        </p:nvGrpSpPr>
        <p:grpSpPr>
          <a:xfrm>
            <a:off x="1003443" y="6153834"/>
            <a:ext cx="10280431" cy="342080"/>
            <a:chOff x="1003443" y="6153834"/>
            <a:chExt cx="10280431" cy="342080"/>
          </a:xfrm>
        </p:grpSpPr>
        <p:pic>
          <p:nvPicPr>
            <p:cNvPr id="5" name="Picture 3" descr="A black background with grey text&#10;&#10;Description automatically generated">
              <a:extLst>
                <a:ext uri="{FF2B5EF4-FFF2-40B4-BE49-F238E27FC236}">
                  <a16:creationId xmlns:a16="http://schemas.microsoft.com/office/drawing/2014/main" id="{B4687BE1-A7C1-50E1-7C1A-B8836B392B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9" name="TextBox 16">
              <a:extLst>
                <a:ext uri="{FF2B5EF4-FFF2-40B4-BE49-F238E27FC236}">
                  <a16:creationId xmlns:a16="http://schemas.microsoft.com/office/drawing/2014/main" id="{001BE3D4-DA38-17E0-9716-9DA6A7914FB8}"/>
                </a:ext>
              </a:extLst>
            </p:cNvPr>
            <p:cNvSpPr txBox="1"/>
            <p:nvPr/>
          </p:nvSpPr>
          <p:spPr>
            <a:xfrm>
              <a:off x="8999274" y="6234304"/>
              <a:ext cx="2284600"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58</a:t>
              </a:fld>
              <a:endParaRPr lang="fr-CA" sz="1100">
                <a:solidFill>
                  <a:srgbClr val="434747"/>
                </a:solidFill>
                <a:latin typeface="Raleway" panose="020B0503030101060003" pitchFamily="34" charset="77"/>
              </a:endParaRPr>
            </a:p>
          </p:txBody>
        </p:sp>
      </p:grpSp>
      <p:grpSp>
        <p:nvGrpSpPr>
          <p:cNvPr id="14" name="Groupe 13">
            <a:extLst>
              <a:ext uri="{FF2B5EF4-FFF2-40B4-BE49-F238E27FC236}">
                <a16:creationId xmlns:a16="http://schemas.microsoft.com/office/drawing/2014/main" id="{990CD8DF-0FCC-A8B1-0F01-E4E8925C1479}"/>
              </a:ext>
            </a:extLst>
          </p:cNvPr>
          <p:cNvGrpSpPr/>
          <p:nvPr/>
        </p:nvGrpSpPr>
        <p:grpSpPr>
          <a:xfrm>
            <a:off x="982130" y="1128649"/>
            <a:ext cx="2656616" cy="359137"/>
            <a:chOff x="982130" y="1128649"/>
            <a:chExt cx="2656616" cy="359137"/>
          </a:xfrm>
        </p:grpSpPr>
        <p:sp>
          <p:nvSpPr>
            <p:cNvPr id="3" name="Freeform 49">
              <a:extLst>
                <a:ext uri="{FF2B5EF4-FFF2-40B4-BE49-F238E27FC236}">
                  <a16:creationId xmlns:a16="http://schemas.microsoft.com/office/drawing/2014/main" id="{A476F949-B3BB-D39A-3143-DE3AE048B3C0}"/>
                </a:ext>
              </a:extLst>
            </p:cNvPr>
            <p:cNvSpPr/>
            <p:nvPr/>
          </p:nvSpPr>
          <p:spPr>
            <a:xfrm rot="10800000">
              <a:off x="982130" y="1138015"/>
              <a:ext cx="2656616" cy="349770"/>
            </a:xfrm>
            <a:custGeom>
              <a:avLst/>
              <a:gdLst>
                <a:gd name="connsiteX0" fmla="*/ 30145 w 1004835"/>
                <a:gd name="connsiteY0" fmla="*/ 60380 h 417925"/>
                <a:gd name="connsiteX1" fmla="*/ 30145 w 1004835"/>
                <a:gd name="connsiteY1" fmla="*/ 60380 h 417925"/>
                <a:gd name="connsiteX2" fmla="*/ 5024 w 1004835"/>
                <a:gd name="connsiteY2" fmla="*/ 130718 h 417925"/>
                <a:gd name="connsiteX3" fmla="*/ 0 w 1004835"/>
                <a:gd name="connsiteY3" fmla="*/ 150815 h 417925"/>
                <a:gd name="connsiteX4" fmla="*/ 5024 w 1004835"/>
                <a:gd name="connsiteY4" fmla="*/ 366855 h 417925"/>
                <a:gd name="connsiteX5" fmla="*/ 20097 w 1004835"/>
                <a:gd name="connsiteY5" fmla="*/ 397000 h 417925"/>
                <a:gd name="connsiteX6" fmla="*/ 35169 w 1004835"/>
                <a:gd name="connsiteY6" fmla="*/ 407048 h 417925"/>
                <a:gd name="connsiteX7" fmla="*/ 45218 w 1004835"/>
                <a:gd name="connsiteY7" fmla="*/ 417096 h 417925"/>
                <a:gd name="connsiteX8" fmla="*/ 60290 w 1004835"/>
                <a:gd name="connsiteY8" fmla="*/ 417096 h 417925"/>
                <a:gd name="connsiteX9" fmla="*/ 944545 w 1004835"/>
                <a:gd name="connsiteY9" fmla="*/ 412072 h 417925"/>
                <a:gd name="connsiteX10" fmla="*/ 969666 w 1004835"/>
                <a:gd name="connsiteY10" fmla="*/ 376903 h 417925"/>
                <a:gd name="connsiteX11" fmla="*/ 974690 w 1004835"/>
                <a:gd name="connsiteY11" fmla="*/ 361831 h 417925"/>
                <a:gd name="connsiteX12" fmla="*/ 984739 w 1004835"/>
                <a:gd name="connsiteY12" fmla="*/ 346758 h 417925"/>
                <a:gd name="connsiteX13" fmla="*/ 989763 w 1004835"/>
                <a:gd name="connsiteY13" fmla="*/ 331686 h 417925"/>
                <a:gd name="connsiteX14" fmla="*/ 999811 w 1004835"/>
                <a:gd name="connsiteY14" fmla="*/ 316613 h 417925"/>
                <a:gd name="connsiteX15" fmla="*/ 1004835 w 1004835"/>
                <a:gd name="connsiteY15" fmla="*/ 291492 h 417925"/>
                <a:gd name="connsiteX16" fmla="*/ 999811 w 1004835"/>
                <a:gd name="connsiteY16" fmla="*/ 115646 h 417925"/>
                <a:gd name="connsiteX17" fmla="*/ 994787 w 1004835"/>
                <a:gd name="connsiteY17" fmla="*/ 85501 h 417925"/>
                <a:gd name="connsiteX18" fmla="*/ 984739 w 1004835"/>
                <a:gd name="connsiteY18" fmla="*/ 50332 h 417925"/>
                <a:gd name="connsiteX19" fmla="*/ 974690 w 1004835"/>
                <a:gd name="connsiteY19" fmla="*/ 35259 h 417925"/>
                <a:gd name="connsiteX20" fmla="*/ 944545 w 1004835"/>
                <a:gd name="connsiteY20" fmla="*/ 10138 h 417925"/>
                <a:gd name="connsiteX21" fmla="*/ 929473 w 1004835"/>
                <a:gd name="connsiteY21" fmla="*/ 5114 h 417925"/>
                <a:gd name="connsiteX22" fmla="*/ 869183 w 1004835"/>
                <a:gd name="connsiteY22" fmla="*/ 90 h 417925"/>
                <a:gd name="connsiteX23" fmla="*/ 70339 w 1004835"/>
                <a:gd name="connsiteY23" fmla="*/ 15162 h 417925"/>
                <a:gd name="connsiteX24" fmla="*/ 30145 w 1004835"/>
                <a:gd name="connsiteY24" fmla="*/ 60380 h 41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4835" h="417925">
                  <a:moveTo>
                    <a:pt x="30145" y="60380"/>
                  </a:moveTo>
                  <a:lnTo>
                    <a:pt x="30145" y="60380"/>
                  </a:lnTo>
                  <a:cubicBezTo>
                    <a:pt x="26125" y="71102"/>
                    <a:pt x="8664" y="116156"/>
                    <a:pt x="5024" y="130718"/>
                  </a:cubicBezTo>
                  <a:lnTo>
                    <a:pt x="0" y="150815"/>
                  </a:lnTo>
                  <a:cubicBezTo>
                    <a:pt x="1675" y="222828"/>
                    <a:pt x="1895" y="294890"/>
                    <a:pt x="5024" y="366855"/>
                  </a:cubicBezTo>
                  <a:cubicBezTo>
                    <a:pt x="5395" y="375400"/>
                    <a:pt x="14593" y="391496"/>
                    <a:pt x="20097" y="397000"/>
                  </a:cubicBezTo>
                  <a:cubicBezTo>
                    <a:pt x="24367" y="401270"/>
                    <a:pt x="30454" y="403276"/>
                    <a:pt x="35169" y="407048"/>
                  </a:cubicBezTo>
                  <a:cubicBezTo>
                    <a:pt x="38868" y="410007"/>
                    <a:pt x="40820" y="415337"/>
                    <a:pt x="45218" y="417096"/>
                  </a:cubicBezTo>
                  <a:cubicBezTo>
                    <a:pt x="49883" y="418962"/>
                    <a:pt x="55266" y="417096"/>
                    <a:pt x="60290" y="417096"/>
                  </a:cubicBezTo>
                  <a:lnTo>
                    <a:pt x="944545" y="412072"/>
                  </a:lnTo>
                  <a:cubicBezTo>
                    <a:pt x="952919" y="400349"/>
                    <a:pt x="962254" y="389256"/>
                    <a:pt x="969666" y="376903"/>
                  </a:cubicBezTo>
                  <a:cubicBezTo>
                    <a:pt x="972391" y="372362"/>
                    <a:pt x="972322" y="366568"/>
                    <a:pt x="974690" y="361831"/>
                  </a:cubicBezTo>
                  <a:cubicBezTo>
                    <a:pt x="977391" y="356430"/>
                    <a:pt x="981389" y="351782"/>
                    <a:pt x="984739" y="346758"/>
                  </a:cubicBezTo>
                  <a:cubicBezTo>
                    <a:pt x="986414" y="341734"/>
                    <a:pt x="987395" y="336423"/>
                    <a:pt x="989763" y="331686"/>
                  </a:cubicBezTo>
                  <a:cubicBezTo>
                    <a:pt x="992463" y="326285"/>
                    <a:pt x="997691" y="322267"/>
                    <a:pt x="999811" y="316613"/>
                  </a:cubicBezTo>
                  <a:cubicBezTo>
                    <a:pt x="1002809" y="308617"/>
                    <a:pt x="1003160" y="299866"/>
                    <a:pt x="1004835" y="291492"/>
                  </a:cubicBezTo>
                  <a:cubicBezTo>
                    <a:pt x="1003160" y="232877"/>
                    <a:pt x="1002668" y="174216"/>
                    <a:pt x="999811" y="115646"/>
                  </a:cubicBezTo>
                  <a:cubicBezTo>
                    <a:pt x="999315" y="105471"/>
                    <a:pt x="996785" y="95490"/>
                    <a:pt x="994787" y="85501"/>
                  </a:cubicBezTo>
                  <a:cubicBezTo>
                    <a:pt x="993714" y="80135"/>
                    <a:pt x="987932" y="56717"/>
                    <a:pt x="984739" y="50332"/>
                  </a:cubicBezTo>
                  <a:cubicBezTo>
                    <a:pt x="982038" y="44931"/>
                    <a:pt x="978556" y="39898"/>
                    <a:pt x="974690" y="35259"/>
                  </a:cubicBezTo>
                  <a:cubicBezTo>
                    <a:pt x="966753" y="25735"/>
                    <a:pt x="955836" y="15784"/>
                    <a:pt x="944545" y="10138"/>
                  </a:cubicBezTo>
                  <a:cubicBezTo>
                    <a:pt x="939808" y="7770"/>
                    <a:pt x="934666" y="6153"/>
                    <a:pt x="929473" y="5114"/>
                  </a:cubicBezTo>
                  <a:cubicBezTo>
                    <a:pt x="898431" y="-1094"/>
                    <a:pt x="897365" y="90"/>
                    <a:pt x="869183" y="90"/>
                  </a:cubicBezTo>
                  <a:lnTo>
                    <a:pt x="70339" y="15162"/>
                  </a:lnTo>
                  <a:lnTo>
                    <a:pt x="30145" y="60380"/>
                  </a:lnTo>
                  <a:close/>
                </a:path>
              </a:pathLst>
            </a:custGeom>
            <a:solidFill>
              <a:srgbClr val="BCAE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ZoneTexte 7">
              <a:extLst>
                <a:ext uri="{FF2B5EF4-FFF2-40B4-BE49-F238E27FC236}">
                  <a16:creationId xmlns:a16="http://schemas.microsoft.com/office/drawing/2014/main" id="{F11B1F4B-5D6E-C137-83FC-C6DA06A0BA9B}"/>
                </a:ext>
              </a:extLst>
            </p:cNvPr>
            <p:cNvSpPr txBox="1"/>
            <p:nvPr/>
          </p:nvSpPr>
          <p:spPr>
            <a:xfrm>
              <a:off x="1097753" y="1128649"/>
              <a:ext cx="2446725" cy="359137"/>
            </a:xfrm>
            <a:prstGeom prst="rect">
              <a:avLst/>
            </a:prstGeom>
            <a:noFill/>
          </p:spPr>
          <p:txBody>
            <a:bodyPr wrap="square" rtlCol="0">
              <a:spAutoFit/>
            </a:bodyPr>
            <a:lstStyle/>
            <a:p>
              <a:pPr marR="0" lvl="0" algn="l" defTabSz="914400" rtl="0" eaLnBrk="1" fontAlgn="auto" latinLnBrk="0" hangingPunct="1">
                <a:lnSpc>
                  <a:spcPts val="2220"/>
                </a:lnSpc>
                <a:spcBef>
                  <a:spcPts val="0"/>
                </a:spcBef>
                <a:spcAft>
                  <a:spcPts val="1800"/>
                </a:spcAft>
                <a:buClrTx/>
                <a:buSzTx/>
                <a:tabLst/>
                <a:defRPr/>
              </a:pPr>
              <a:r>
                <a:rPr lang="fr-CA" b="1" dirty="0">
                  <a:solidFill>
                    <a:prstClr val="black"/>
                  </a:solidFill>
                  <a:latin typeface="Raleway" panose="020B0503030101060003" pitchFamily="34" charset="77"/>
                </a:rPr>
                <a:t>La représentativité</a:t>
              </a:r>
            </a:p>
          </p:txBody>
        </p:sp>
      </p:grpSp>
      <p:grpSp>
        <p:nvGrpSpPr>
          <p:cNvPr id="12" name="Groupe 11">
            <a:extLst>
              <a:ext uri="{FF2B5EF4-FFF2-40B4-BE49-F238E27FC236}">
                <a16:creationId xmlns:a16="http://schemas.microsoft.com/office/drawing/2014/main" id="{6DC83F22-77C3-0F6D-2A9E-C8C7B1936943}"/>
              </a:ext>
            </a:extLst>
          </p:cNvPr>
          <p:cNvGrpSpPr/>
          <p:nvPr/>
        </p:nvGrpSpPr>
        <p:grpSpPr>
          <a:xfrm>
            <a:off x="1954027" y="1397542"/>
            <a:ext cx="9329847" cy="4004019"/>
            <a:chOff x="1954027" y="1397542"/>
            <a:chExt cx="9329847" cy="4004019"/>
          </a:xfrm>
        </p:grpSpPr>
        <p:grpSp>
          <p:nvGrpSpPr>
            <p:cNvPr id="11" name="Groupe 10">
              <a:extLst>
                <a:ext uri="{FF2B5EF4-FFF2-40B4-BE49-F238E27FC236}">
                  <a16:creationId xmlns:a16="http://schemas.microsoft.com/office/drawing/2014/main" id="{0C788CBB-CD0E-EAD6-FED1-18C3A1A8641D}"/>
                </a:ext>
              </a:extLst>
            </p:cNvPr>
            <p:cNvGrpSpPr/>
            <p:nvPr/>
          </p:nvGrpSpPr>
          <p:grpSpPr>
            <a:xfrm>
              <a:off x="1954027" y="2073899"/>
              <a:ext cx="8283946" cy="3327662"/>
              <a:chOff x="1954027" y="2073899"/>
              <a:chExt cx="8283946" cy="3327662"/>
            </a:xfrm>
          </p:grpSpPr>
          <p:sp>
            <p:nvSpPr>
              <p:cNvPr id="4" name="Freeform 18">
                <a:extLst>
                  <a:ext uri="{FF2B5EF4-FFF2-40B4-BE49-F238E27FC236}">
                    <a16:creationId xmlns:a16="http://schemas.microsoft.com/office/drawing/2014/main" id="{E05684CC-2889-F64E-979C-BFFF051C7EFB}"/>
                  </a:ext>
                </a:extLst>
              </p:cNvPr>
              <p:cNvSpPr/>
              <p:nvPr/>
            </p:nvSpPr>
            <p:spPr>
              <a:xfrm>
                <a:off x="1954027" y="2073899"/>
                <a:ext cx="8283946" cy="3327662"/>
              </a:xfrm>
              <a:custGeom>
                <a:avLst/>
                <a:gdLst>
                  <a:gd name="connsiteX0" fmla="*/ 26504 w 11463130"/>
                  <a:gd name="connsiteY0" fmla="*/ 79513 h 5658679"/>
                  <a:gd name="connsiteX1" fmla="*/ 26504 w 11463130"/>
                  <a:gd name="connsiteY1" fmla="*/ 79513 h 5658679"/>
                  <a:gd name="connsiteX2" fmla="*/ 172278 w 11463130"/>
                  <a:gd name="connsiteY2" fmla="*/ 26505 h 5658679"/>
                  <a:gd name="connsiteX3" fmla="*/ 225287 w 11463130"/>
                  <a:gd name="connsiteY3" fmla="*/ 13252 h 5658679"/>
                  <a:gd name="connsiteX4" fmla="*/ 437322 w 11463130"/>
                  <a:gd name="connsiteY4" fmla="*/ 0 h 5658679"/>
                  <a:gd name="connsiteX5" fmla="*/ 848139 w 11463130"/>
                  <a:gd name="connsiteY5" fmla="*/ 26505 h 5658679"/>
                  <a:gd name="connsiteX6" fmla="*/ 1152939 w 11463130"/>
                  <a:gd name="connsiteY6" fmla="*/ 53009 h 5658679"/>
                  <a:gd name="connsiteX7" fmla="*/ 1258957 w 11463130"/>
                  <a:gd name="connsiteY7" fmla="*/ 66261 h 5658679"/>
                  <a:gd name="connsiteX8" fmla="*/ 1325217 w 11463130"/>
                  <a:gd name="connsiteY8" fmla="*/ 79513 h 5658679"/>
                  <a:gd name="connsiteX9" fmla="*/ 1404730 w 11463130"/>
                  <a:gd name="connsiteY9" fmla="*/ 92766 h 5658679"/>
                  <a:gd name="connsiteX10" fmla="*/ 1470991 w 11463130"/>
                  <a:gd name="connsiteY10" fmla="*/ 106018 h 5658679"/>
                  <a:gd name="connsiteX11" fmla="*/ 1603513 w 11463130"/>
                  <a:gd name="connsiteY11" fmla="*/ 119270 h 5658679"/>
                  <a:gd name="connsiteX12" fmla="*/ 1669774 w 11463130"/>
                  <a:gd name="connsiteY12" fmla="*/ 132522 h 5658679"/>
                  <a:gd name="connsiteX13" fmla="*/ 1789044 w 11463130"/>
                  <a:gd name="connsiteY13" fmla="*/ 145774 h 5658679"/>
                  <a:gd name="connsiteX14" fmla="*/ 3392557 w 11463130"/>
                  <a:gd name="connsiteY14" fmla="*/ 145774 h 5658679"/>
                  <a:gd name="connsiteX15" fmla="*/ 3525078 w 11463130"/>
                  <a:gd name="connsiteY15" fmla="*/ 159026 h 5658679"/>
                  <a:gd name="connsiteX16" fmla="*/ 3737113 w 11463130"/>
                  <a:gd name="connsiteY16" fmla="*/ 172279 h 5658679"/>
                  <a:gd name="connsiteX17" fmla="*/ 4784035 w 11463130"/>
                  <a:gd name="connsiteY17" fmla="*/ 159026 h 5658679"/>
                  <a:gd name="connsiteX18" fmla="*/ 5420139 w 11463130"/>
                  <a:gd name="connsiteY18" fmla="*/ 145774 h 5658679"/>
                  <a:gd name="connsiteX19" fmla="*/ 6188765 w 11463130"/>
                  <a:gd name="connsiteY19" fmla="*/ 159026 h 5658679"/>
                  <a:gd name="connsiteX20" fmla="*/ 7063409 w 11463130"/>
                  <a:gd name="connsiteY20" fmla="*/ 145774 h 5658679"/>
                  <a:gd name="connsiteX21" fmla="*/ 7527235 w 11463130"/>
                  <a:gd name="connsiteY21" fmla="*/ 119270 h 5658679"/>
                  <a:gd name="connsiteX22" fmla="*/ 8468139 w 11463130"/>
                  <a:gd name="connsiteY22" fmla="*/ 132522 h 5658679"/>
                  <a:gd name="connsiteX23" fmla="*/ 8905461 w 11463130"/>
                  <a:gd name="connsiteY23" fmla="*/ 159026 h 5658679"/>
                  <a:gd name="connsiteX24" fmla="*/ 9488557 w 11463130"/>
                  <a:gd name="connsiteY24" fmla="*/ 198783 h 5658679"/>
                  <a:gd name="connsiteX25" fmla="*/ 9660835 w 11463130"/>
                  <a:gd name="connsiteY25" fmla="*/ 212035 h 5658679"/>
                  <a:gd name="connsiteX26" fmla="*/ 9992139 w 11463130"/>
                  <a:gd name="connsiteY26" fmla="*/ 238539 h 5658679"/>
                  <a:gd name="connsiteX27" fmla="*/ 10575235 w 11463130"/>
                  <a:gd name="connsiteY27" fmla="*/ 265044 h 5658679"/>
                  <a:gd name="connsiteX28" fmla="*/ 10787270 w 11463130"/>
                  <a:gd name="connsiteY28" fmla="*/ 278296 h 5658679"/>
                  <a:gd name="connsiteX29" fmla="*/ 11317357 w 11463130"/>
                  <a:gd name="connsiteY29" fmla="*/ 344557 h 5658679"/>
                  <a:gd name="connsiteX30" fmla="*/ 11449878 w 11463130"/>
                  <a:gd name="connsiteY30" fmla="*/ 2279374 h 5658679"/>
                  <a:gd name="connsiteX31" fmla="*/ 11463130 w 11463130"/>
                  <a:gd name="connsiteY31" fmla="*/ 3816626 h 5658679"/>
                  <a:gd name="connsiteX32" fmla="*/ 11463130 w 11463130"/>
                  <a:gd name="connsiteY32" fmla="*/ 5446644 h 5658679"/>
                  <a:gd name="connsiteX33" fmla="*/ 11410122 w 11463130"/>
                  <a:gd name="connsiteY33" fmla="*/ 5459896 h 5658679"/>
                  <a:gd name="connsiteX34" fmla="*/ 10760765 w 11463130"/>
                  <a:gd name="connsiteY34" fmla="*/ 5486400 h 5658679"/>
                  <a:gd name="connsiteX35" fmla="*/ 10482470 w 11463130"/>
                  <a:gd name="connsiteY35" fmla="*/ 5526157 h 5658679"/>
                  <a:gd name="connsiteX36" fmla="*/ 10442713 w 11463130"/>
                  <a:gd name="connsiteY36" fmla="*/ 5539409 h 5658679"/>
                  <a:gd name="connsiteX37" fmla="*/ 10217426 w 11463130"/>
                  <a:gd name="connsiteY37" fmla="*/ 5552661 h 5658679"/>
                  <a:gd name="connsiteX38" fmla="*/ 9886122 w 11463130"/>
                  <a:gd name="connsiteY38" fmla="*/ 5579166 h 5658679"/>
                  <a:gd name="connsiteX39" fmla="*/ 9607826 w 11463130"/>
                  <a:gd name="connsiteY39" fmla="*/ 5592418 h 5658679"/>
                  <a:gd name="connsiteX40" fmla="*/ 9263270 w 11463130"/>
                  <a:gd name="connsiteY40" fmla="*/ 5618922 h 5658679"/>
                  <a:gd name="connsiteX41" fmla="*/ 9077739 w 11463130"/>
                  <a:gd name="connsiteY41" fmla="*/ 5632174 h 5658679"/>
                  <a:gd name="connsiteX42" fmla="*/ 8216348 w 11463130"/>
                  <a:gd name="connsiteY42" fmla="*/ 5658679 h 5658679"/>
                  <a:gd name="connsiteX43" fmla="*/ 7381461 w 11463130"/>
                  <a:gd name="connsiteY43" fmla="*/ 5645426 h 5658679"/>
                  <a:gd name="connsiteX44" fmla="*/ 5300870 w 11463130"/>
                  <a:gd name="connsiteY44" fmla="*/ 5658679 h 5658679"/>
                  <a:gd name="connsiteX45" fmla="*/ 3326296 w 11463130"/>
                  <a:gd name="connsiteY45" fmla="*/ 5605670 h 5658679"/>
                  <a:gd name="connsiteX46" fmla="*/ 0 w 11463130"/>
                  <a:gd name="connsiteY46" fmla="*/ 5459896 h 5658679"/>
                  <a:gd name="connsiteX47" fmla="*/ 26504 w 11463130"/>
                  <a:gd name="connsiteY47" fmla="*/ 622852 h 5658679"/>
                  <a:gd name="connsiteX48" fmla="*/ 26504 w 11463130"/>
                  <a:gd name="connsiteY48" fmla="*/ 79513 h 565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463130" h="5658679">
                    <a:moveTo>
                      <a:pt x="26504" y="79513"/>
                    </a:moveTo>
                    <a:lnTo>
                      <a:pt x="26504" y="79513"/>
                    </a:lnTo>
                    <a:cubicBezTo>
                      <a:pt x="36716" y="75684"/>
                      <a:pt x="137016" y="36580"/>
                      <a:pt x="172278" y="26505"/>
                    </a:cubicBezTo>
                    <a:cubicBezTo>
                      <a:pt x="189791" y="21501"/>
                      <a:pt x="207164" y="15064"/>
                      <a:pt x="225287" y="13252"/>
                    </a:cubicBezTo>
                    <a:cubicBezTo>
                      <a:pt x="295752" y="6205"/>
                      <a:pt x="366644" y="4417"/>
                      <a:pt x="437322" y="0"/>
                    </a:cubicBezTo>
                    <a:cubicBezTo>
                      <a:pt x="847496" y="20508"/>
                      <a:pt x="561098" y="2584"/>
                      <a:pt x="848139" y="26505"/>
                    </a:cubicBezTo>
                    <a:cubicBezTo>
                      <a:pt x="1016159" y="40507"/>
                      <a:pt x="1000507" y="36072"/>
                      <a:pt x="1152939" y="53009"/>
                    </a:cubicBezTo>
                    <a:cubicBezTo>
                      <a:pt x="1188336" y="56942"/>
                      <a:pt x="1223757" y="60846"/>
                      <a:pt x="1258957" y="66261"/>
                    </a:cubicBezTo>
                    <a:cubicBezTo>
                      <a:pt x="1281219" y="69686"/>
                      <a:pt x="1303056" y="75484"/>
                      <a:pt x="1325217" y="79513"/>
                    </a:cubicBezTo>
                    <a:cubicBezTo>
                      <a:pt x="1351654" y="84320"/>
                      <a:pt x="1378293" y="87959"/>
                      <a:pt x="1404730" y="92766"/>
                    </a:cubicBezTo>
                    <a:cubicBezTo>
                      <a:pt x="1426891" y="96795"/>
                      <a:pt x="1448664" y="103041"/>
                      <a:pt x="1470991" y="106018"/>
                    </a:cubicBezTo>
                    <a:cubicBezTo>
                      <a:pt x="1514996" y="111885"/>
                      <a:pt x="1559508" y="113403"/>
                      <a:pt x="1603513" y="119270"/>
                    </a:cubicBezTo>
                    <a:cubicBezTo>
                      <a:pt x="1625840" y="122247"/>
                      <a:pt x="1647476" y="129337"/>
                      <a:pt x="1669774" y="132522"/>
                    </a:cubicBezTo>
                    <a:cubicBezTo>
                      <a:pt x="1709373" y="138179"/>
                      <a:pt x="1749287" y="141357"/>
                      <a:pt x="1789044" y="145774"/>
                    </a:cubicBezTo>
                    <a:cubicBezTo>
                      <a:pt x="2573562" y="133516"/>
                      <a:pt x="2635410" y="123173"/>
                      <a:pt x="3392557" y="145774"/>
                    </a:cubicBezTo>
                    <a:cubicBezTo>
                      <a:pt x="3436931" y="147099"/>
                      <a:pt x="3480815" y="155621"/>
                      <a:pt x="3525078" y="159026"/>
                    </a:cubicBezTo>
                    <a:cubicBezTo>
                      <a:pt x="3595686" y="164458"/>
                      <a:pt x="3666435" y="167861"/>
                      <a:pt x="3737113" y="172279"/>
                    </a:cubicBezTo>
                    <a:lnTo>
                      <a:pt x="4784035" y="159026"/>
                    </a:lnTo>
                    <a:cubicBezTo>
                      <a:pt x="4996089" y="155686"/>
                      <a:pt x="5208058" y="145774"/>
                      <a:pt x="5420139" y="145774"/>
                    </a:cubicBezTo>
                    <a:cubicBezTo>
                      <a:pt x="5676386" y="145774"/>
                      <a:pt x="5932556" y="154609"/>
                      <a:pt x="6188765" y="159026"/>
                    </a:cubicBezTo>
                    <a:lnTo>
                      <a:pt x="7063409" y="145774"/>
                    </a:lnTo>
                    <a:cubicBezTo>
                      <a:pt x="7266104" y="141167"/>
                      <a:pt x="7344629" y="133316"/>
                      <a:pt x="7527235" y="119270"/>
                    </a:cubicBezTo>
                    <a:lnTo>
                      <a:pt x="8468139" y="132522"/>
                    </a:lnTo>
                    <a:cubicBezTo>
                      <a:pt x="8694881" y="137505"/>
                      <a:pt x="8707378" y="146246"/>
                      <a:pt x="8905461" y="159026"/>
                    </a:cubicBezTo>
                    <a:cubicBezTo>
                      <a:pt x="9514359" y="198311"/>
                      <a:pt x="8695246" y="137760"/>
                      <a:pt x="9488557" y="198783"/>
                    </a:cubicBezTo>
                    <a:lnTo>
                      <a:pt x="9660835" y="212035"/>
                    </a:lnTo>
                    <a:cubicBezTo>
                      <a:pt x="9812343" y="242336"/>
                      <a:pt x="9710466" y="225335"/>
                      <a:pt x="9992139" y="238539"/>
                    </a:cubicBezTo>
                    <a:cubicBezTo>
                      <a:pt x="10186492" y="247649"/>
                      <a:pt x="10381242" y="250122"/>
                      <a:pt x="10575235" y="265044"/>
                    </a:cubicBezTo>
                    <a:cubicBezTo>
                      <a:pt x="10760726" y="279312"/>
                      <a:pt x="10689917" y="278296"/>
                      <a:pt x="10787270" y="278296"/>
                    </a:cubicBezTo>
                    <a:lnTo>
                      <a:pt x="11317357" y="344557"/>
                    </a:lnTo>
                    <a:lnTo>
                      <a:pt x="11449878" y="2279374"/>
                    </a:lnTo>
                    <a:lnTo>
                      <a:pt x="11463130" y="3816626"/>
                    </a:lnTo>
                    <a:lnTo>
                      <a:pt x="11463130" y="5446644"/>
                    </a:lnTo>
                    <a:lnTo>
                      <a:pt x="11410122" y="5459896"/>
                    </a:lnTo>
                    <a:cubicBezTo>
                      <a:pt x="11137041" y="5467928"/>
                      <a:pt x="11001688" y="5466323"/>
                      <a:pt x="10760765" y="5486400"/>
                    </a:cubicBezTo>
                    <a:cubicBezTo>
                      <a:pt x="10705761" y="5490984"/>
                      <a:pt x="10522860" y="5512694"/>
                      <a:pt x="10482470" y="5526157"/>
                    </a:cubicBezTo>
                    <a:cubicBezTo>
                      <a:pt x="10469218" y="5530574"/>
                      <a:pt x="10456613" y="5538019"/>
                      <a:pt x="10442713" y="5539409"/>
                    </a:cubicBezTo>
                    <a:cubicBezTo>
                      <a:pt x="10367861" y="5546894"/>
                      <a:pt x="10292460" y="5547301"/>
                      <a:pt x="10217426" y="5552661"/>
                    </a:cubicBezTo>
                    <a:cubicBezTo>
                      <a:pt x="9911255" y="5574530"/>
                      <a:pt x="10245678" y="5558619"/>
                      <a:pt x="9886122" y="5579166"/>
                    </a:cubicBezTo>
                    <a:lnTo>
                      <a:pt x="9607826" y="5592418"/>
                    </a:lnTo>
                    <a:cubicBezTo>
                      <a:pt x="9492869" y="5599756"/>
                      <a:pt x="9378139" y="5610307"/>
                      <a:pt x="9263270" y="5618922"/>
                    </a:cubicBezTo>
                    <a:cubicBezTo>
                      <a:pt x="9201442" y="5623559"/>
                      <a:pt x="9139670" y="5629225"/>
                      <a:pt x="9077739" y="5632174"/>
                    </a:cubicBezTo>
                    <a:cubicBezTo>
                      <a:pt x="8605249" y="5654673"/>
                      <a:pt x="8892290" y="5643316"/>
                      <a:pt x="8216348" y="5658679"/>
                    </a:cubicBezTo>
                    <a:cubicBezTo>
                      <a:pt x="7558180" y="5643372"/>
                      <a:pt x="7836503" y="5645426"/>
                      <a:pt x="7381461" y="5645426"/>
                    </a:cubicBezTo>
                    <a:lnTo>
                      <a:pt x="5300870" y="5658679"/>
                    </a:lnTo>
                    <a:lnTo>
                      <a:pt x="3326296" y="5605670"/>
                    </a:lnTo>
                    <a:lnTo>
                      <a:pt x="0" y="5459896"/>
                    </a:lnTo>
                    <a:lnTo>
                      <a:pt x="26504" y="622852"/>
                    </a:lnTo>
                    <a:lnTo>
                      <a:pt x="26504" y="79513"/>
                    </a:lnTo>
                    <a:close/>
                  </a:path>
                </a:pathLst>
              </a:custGeom>
              <a:solidFill>
                <a:srgbClr val="ECE9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ZoneTexte 12">
                <a:extLst>
                  <a:ext uri="{FF2B5EF4-FFF2-40B4-BE49-F238E27FC236}">
                    <a16:creationId xmlns:a16="http://schemas.microsoft.com/office/drawing/2014/main" id="{42B61530-9CBA-BB9F-25F8-E1D5AC209421}"/>
                  </a:ext>
                </a:extLst>
              </p:cNvPr>
              <p:cNvSpPr txBox="1"/>
              <p:nvPr/>
            </p:nvSpPr>
            <p:spPr>
              <a:xfrm>
                <a:off x="2514000" y="2549776"/>
                <a:ext cx="7164000" cy="2375907"/>
              </a:xfrm>
              <a:prstGeom prst="rect">
                <a:avLst/>
              </a:prstGeom>
              <a:noFill/>
            </p:spPr>
            <p:txBody>
              <a:bodyPr wrap="square" rtlCol="0">
                <a:spAutoFit/>
              </a:bodyPr>
              <a:lstStyle/>
              <a:p>
                <a:pPr marL="285750" indent="-285750">
                  <a:lnSpc>
                    <a:spcPts val="2360"/>
                  </a:lnSpc>
                  <a:spcBef>
                    <a:spcPts val="600"/>
                  </a:spcBef>
                  <a:buClr>
                    <a:srgbClr val="A496A6"/>
                  </a:buClr>
                  <a:buFont typeface="Arial" panose="020B0604020202020204" pitchFamily="34" charset="0"/>
                  <a:buChar char="•"/>
                </a:pPr>
                <a:r>
                  <a:rPr lang="fr-CA" sz="1700" dirty="0">
                    <a:latin typeface="Raleway" panose="020B0003030101060003" pitchFamily="34" charset="0"/>
                  </a:rPr>
                  <a:t>Peu d’études se sont intéressées aux stéréotypes ou à la représentation de la diversité dans les contenus numériques destinés aux jeunes enfants.</a:t>
                </a:r>
              </a:p>
              <a:p>
                <a:pPr marL="285750" indent="-285750">
                  <a:lnSpc>
                    <a:spcPts val="2360"/>
                  </a:lnSpc>
                  <a:spcBef>
                    <a:spcPts val="600"/>
                  </a:spcBef>
                  <a:buClr>
                    <a:srgbClr val="A496A6"/>
                  </a:buClr>
                  <a:buFont typeface="Arial" panose="020B0604020202020204" pitchFamily="34" charset="0"/>
                  <a:buChar char="•"/>
                </a:pPr>
                <a:r>
                  <a:rPr lang="fr-CA" sz="1700" dirty="0">
                    <a:latin typeface="Raleway" panose="020B0003030101060003" pitchFamily="34" charset="0"/>
                  </a:rPr>
                  <a:t>Les stéréotypes fondés sur le genre et l’origine ethnoculturelle sont fréquents dans les médias qui s’adressent à eux. </a:t>
                </a:r>
              </a:p>
              <a:p>
                <a:pPr marL="285750" indent="-285750">
                  <a:lnSpc>
                    <a:spcPts val="2360"/>
                  </a:lnSpc>
                  <a:spcBef>
                    <a:spcPts val="600"/>
                  </a:spcBef>
                  <a:buClr>
                    <a:srgbClr val="A496A6"/>
                  </a:buClr>
                  <a:buFont typeface="Arial" panose="020B0604020202020204" pitchFamily="34" charset="0"/>
                  <a:buChar char="•"/>
                </a:pPr>
                <a:r>
                  <a:rPr lang="fr-CA" sz="1700" dirty="0">
                    <a:latin typeface="Raleway" panose="020B0003030101060003" pitchFamily="34" charset="0"/>
                  </a:rPr>
                  <a:t>Il a été démontré qu’ils ont une incidence sur leur comportement, leur estime de soi, leur image corporelle et leur bien-être.</a:t>
                </a:r>
              </a:p>
            </p:txBody>
          </p:sp>
        </p:grpSp>
        <p:pic>
          <p:nvPicPr>
            <p:cNvPr id="20" name="Picture 1">
              <a:extLst>
                <a:ext uri="{FF2B5EF4-FFF2-40B4-BE49-F238E27FC236}">
                  <a16:creationId xmlns:a16="http://schemas.microsoft.com/office/drawing/2014/main" id="{677B88B4-FFB0-A27F-F43F-C5114F58B20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0803054">
              <a:off x="8893035" y="1888285"/>
              <a:ext cx="575446" cy="552531"/>
            </a:xfrm>
            <a:prstGeom prst="rect">
              <a:avLst/>
            </a:prstGeom>
          </p:spPr>
        </p:pic>
        <p:pic>
          <p:nvPicPr>
            <p:cNvPr id="7" name="Picture 92" descr="A purple starburst on a black background&#10;&#10;Description automatically generated">
              <a:extLst>
                <a:ext uri="{FF2B5EF4-FFF2-40B4-BE49-F238E27FC236}">
                  <a16:creationId xmlns:a16="http://schemas.microsoft.com/office/drawing/2014/main" id="{8F207037-FD41-10A1-D042-43C16A8ABA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6517" y="1397542"/>
              <a:ext cx="1957357" cy="1856383"/>
            </a:xfrm>
            <a:prstGeom prst="rect">
              <a:avLst/>
            </a:prstGeom>
          </p:spPr>
        </p:pic>
      </p:grpSp>
    </p:spTree>
    <p:extLst>
      <p:ext uri="{BB962C8B-B14F-4D97-AF65-F5344CB8AC3E}">
        <p14:creationId xmlns:p14="http://schemas.microsoft.com/office/powerpoint/2010/main" val="11651171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B783E951-42AE-1634-C20F-F4B87B9964C2}"/>
              </a:ext>
            </a:extLst>
          </p:cNvPr>
          <p:cNvSpPr/>
          <p:nvPr/>
        </p:nvSpPr>
        <p:spPr>
          <a:xfrm>
            <a:off x="364435" y="300531"/>
            <a:ext cx="11463130" cy="5658679"/>
          </a:xfrm>
          <a:custGeom>
            <a:avLst/>
            <a:gdLst>
              <a:gd name="connsiteX0" fmla="*/ 26504 w 11463130"/>
              <a:gd name="connsiteY0" fmla="*/ 79513 h 5658679"/>
              <a:gd name="connsiteX1" fmla="*/ 26504 w 11463130"/>
              <a:gd name="connsiteY1" fmla="*/ 79513 h 5658679"/>
              <a:gd name="connsiteX2" fmla="*/ 172278 w 11463130"/>
              <a:gd name="connsiteY2" fmla="*/ 26505 h 5658679"/>
              <a:gd name="connsiteX3" fmla="*/ 225287 w 11463130"/>
              <a:gd name="connsiteY3" fmla="*/ 13252 h 5658679"/>
              <a:gd name="connsiteX4" fmla="*/ 437322 w 11463130"/>
              <a:gd name="connsiteY4" fmla="*/ 0 h 5658679"/>
              <a:gd name="connsiteX5" fmla="*/ 848139 w 11463130"/>
              <a:gd name="connsiteY5" fmla="*/ 26505 h 5658679"/>
              <a:gd name="connsiteX6" fmla="*/ 1152939 w 11463130"/>
              <a:gd name="connsiteY6" fmla="*/ 53009 h 5658679"/>
              <a:gd name="connsiteX7" fmla="*/ 1258957 w 11463130"/>
              <a:gd name="connsiteY7" fmla="*/ 66261 h 5658679"/>
              <a:gd name="connsiteX8" fmla="*/ 1325217 w 11463130"/>
              <a:gd name="connsiteY8" fmla="*/ 79513 h 5658679"/>
              <a:gd name="connsiteX9" fmla="*/ 1404730 w 11463130"/>
              <a:gd name="connsiteY9" fmla="*/ 92766 h 5658679"/>
              <a:gd name="connsiteX10" fmla="*/ 1470991 w 11463130"/>
              <a:gd name="connsiteY10" fmla="*/ 106018 h 5658679"/>
              <a:gd name="connsiteX11" fmla="*/ 1603513 w 11463130"/>
              <a:gd name="connsiteY11" fmla="*/ 119270 h 5658679"/>
              <a:gd name="connsiteX12" fmla="*/ 1669774 w 11463130"/>
              <a:gd name="connsiteY12" fmla="*/ 132522 h 5658679"/>
              <a:gd name="connsiteX13" fmla="*/ 1789044 w 11463130"/>
              <a:gd name="connsiteY13" fmla="*/ 145774 h 5658679"/>
              <a:gd name="connsiteX14" fmla="*/ 3392557 w 11463130"/>
              <a:gd name="connsiteY14" fmla="*/ 145774 h 5658679"/>
              <a:gd name="connsiteX15" fmla="*/ 3525078 w 11463130"/>
              <a:gd name="connsiteY15" fmla="*/ 159026 h 5658679"/>
              <a:gd name="connsiteX16" fmla="*/ 3737113 w 11463130"/>
              <a:gd name="connsiteY16" fmla="*/ 172279 h 5658679"/>
              <a:gd name="connsiteX17" fmla="*/ 4784035 w 11463130"/>
              <a:gd name="connsiteY17" fmla="*/ 159026 h 5658679"/>
              <a:gd name="connsiteX18" fmla="*/ 5420139 w 11463130"/>
              <a:gd name="connsiteY18" fmla="*/ 145774 h 5658679"/>
              <a:gd name="connsiteX19" fmla="*/ 6188765 w 11463130"/>
              <a:gd name="connsiteY19" fmla="*/ 159026 h 5658679"/>
              <a:gd name="connsiteX20" fmla="*/ 7063409 w 11463130"/>
              <a:gd name="connsiteY20" fmla="*/ 145774 h 5658679"/>
              <a:gd name="connsiteX21" fmla="*/ 7527235 w 11463130"/>
              <a:gd name="connsiteY21" fmla="*/ 119270 h 5658679"/>
              <a:gd name="connsiteX22" fmla="*/ 8468139 w 11463130"/>
              <a:gd name="connsiteY22" fmla="*/ 132522 h 5658679"/>
              <a:gd name="connsiteX23" fmla="*/ 8905461 w 11463130"/>
              <a:gd name="connsiteY23" fmla="*/ 159026 h 5658679"/>
              <a:gd name="connsiteX24" fmla="*/ 9488557 w 11463130"/>
              <a:gd name="connsiteY24" fmla="*/ 198783 h 5658679"/>
              <a:gd name="connsiteX25" fmla="*/ 9660835 w 11463130"/>
              <a:gd name="connsiteY25" fmla="*/ 212035 h 5658679"/>
              <a:gd name="connsiteX26" fmla="*/ 9992139 w 11463130"/>
              <a:gd name="connsiteY26" fmla="*/ 238539 h 5658679"/>
              <a:gd name="connsiteX27" fmla="*/ 10575235 w 11463130"/>
              <a:gd name="connsiteY27" fmla="*/ 265044 h 5658679"/>
              <a:gd name="connsiteX28" fmla="*/ 10787270 w 11463130"/>
              <a:gd name="connsiteY28" fmla="*/ 278296 h 5658679"/>
              <a:gd name="connsiteX29" fmla="*/ 11317357 w 11463130"/>
              <a:gd name="connsiteY29" fmla="*/ 344557 h 5658679"/>
              <a:gd name="connsiteX30" fmla="*/ 11449878 w 11463130"/>
              <a:gd name="connsiteY30" fmla="*/ 2279374 h 5658679"/>
              <a:gd name="connsiteX31" fmla="*/ 11463130 w 11463130"/>
              <a:gd name="connsiteY31" fmla="*/ 3816626 h 5658679"/>
              <a:gd name="connsiteX32" fmla="*/ 11463130 w 11463130"/>
              <a:gd name="connsiteY32" fmla="*/ 5446644 h 5658679"/>
              <a:gd name="connsiteX33" fmla="*/ 11410122 w 11463130"/>
              <a:gd name="connsiteY33" fmla="*/ 5459896 h 5658679"/>
              <a:gd name="connsiteX34" fmla="*/ 10760765 w 11463130"/>
              <a:gd name="connsiteY34" fmla="*/ 5486400 h 5658679"/>
              <a:gd name="connsiteX35" fmla="*/ 10482470 w 11463130"/>
              <a:gd name="connsiteY35" fmla="*/ 5526157 h 5658679"/>
              <a:gd name="connsiteX36" fmla="*/ 10442713 w 11463130"/>
              <a:gd name="connsiteY36" fmla="*/ 5539409 h 5658679"/>
              <a:gd name="connsiteX37" fmla="*/ 10217426 w 11463130"/>
              <a:gd name="connsiteY37" fmla="*/ 5552661 h 5658679"/>
              <a:gd name="connsiteX38" fmla="*/ 9886122 w 11463130"/>
              <a:gd name="connsiteY38" fmla="*/ 5579166 h 5658679"/>
              <a:gd name="connsiteX39" fmla="*/ 9607826 w 11463130"/>
              <a:gd name="connsiteY39" fmla="*/ 5592418 h 5658679"/>
              <a:gd name="connsiteX40" fmla="*/ 9263270 w 11463130"/>
              <a:gd name="connsiteY40" fmla="*/ 5618922 h 5658679"/>
              <a:gd name="connsiteX41" fmla="*/ 9077739 w 11463130"/>
              <a:gd name="connsiteY41" fmla="*/ 5632174 h 5658679"/>
              <a:gd name="connsiteX42" fmla="*/ 8216348 w 11463130"/>
              <a:gd name="connsiteY42" fmla="*/ 5658679 h 5658679"/>
              <a:gd name="connsiteX43" fmla="*/ 7381461 w 11463130"/>
              <a:gd name="connsiteY43" fmla="*/ 5645426 h 5658679"/>
              <a:gd name="connsiteX44" fmla="*/ 5300870 w 11463130"/>
              <a:gd name="connsiteY44" fmla="*/ 5658679 h 5658679"/>
              <a:gd name="connsiteX45" fmla="*/ 3326296 w 11463130"/>
              <a:gd name="connsiteY45" fmla="*/ 5605670 h 5658679"/>
              <a:gd name="connsiteX46" fmla="*/ 0 w 11463130"/>
              <a:gd name="connsiteY46" fmla="*/ 5459896 h 5658679"/>
              <a:gd name="connsiteX47" fmla="*/ 26504 w 11463130"/>
              <a:gd name="connsiteY47" fmla="*/ 622852 h 5658679"/>
              <a:gd name="connsiteX48" fmla="*/ 26504 w 11463130"/>
              <a:gd name="connsiteY48" fmla="*/ 79513 h 565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463130" h="5658679">
                <a:moveTo>
                  <a:pt x="26504" y="79513"/>
                </a:moveTo>
                <a:lnTo>
                  <a:pt x="26504" y="79513"/>
                </a:lnTo>
                <a:cubicBezTo>
                  <a:pt x="36716" y="75684"/>
                  <a:pt x="137016" y="36580"/>
                  <a:pt x="172278" y="26505"/>
                </a:cubicBezTo>
                <a:cubicBezTo>
                  <a:pt x="189791" y="21501"/>
                  <a:pt x="207164" y="15064"/>
                  <a:pt x="225287" y="13252"/>
                </a:cubicBezTo>
                <a:cubicBezTo>
                  <a:pt x="295752" y="6205"/>
                  <a:pt x="366644" y="4417"/>
                  <a:pt x="437322" y="0"/>
                </a:cubicBezTo>
                <a:cubicBezTo>
                  <a:pt x="847496" y="20508"/>
                  <a:pt x="561098" y="2584"/>
                  <a:pt x="848139" y="26505"/>
                </a:cubicBezTo>
                <a:cubicBezTo>
                  <a:pt x="1016159" y="40507"/>
                  <a:pt x="1000507" y="36072"/>
                  <a:pt x="1152939" y="53009"/>
                </a:cubicBezTo>
                <a:cubicBezTo>
                  <a:pt x="1188336" y="56942"/>
                  <a:pt x="1223757" y="60846"/>
                  <a:pt x="1258957" y="66261"/>
                </a:cubicBezTo>
                <a:cubicBezTo>
                  <a:pt x="1281219" y="69686"/>
                  <a:pt x="1303056" y="75484"/>
                  <a:pt x="1325217" y="79513"/>
                </a:cubicBezTo>
                <a:cubicBezTo>
                  <a:pt x="1351654" y="84320"/>
                  <a:pt x="1378293" y="87959"/>
                  <a:pt x="1404730" y="92766"/>
                </a:cubicBezTo>
                <a:cubicBezTo>
                  <a:pt x="1426891" y="96795"/>
                  <a:pt x="1448664" y="103041"/>
                  <a:pt x="1470991" y="106018"/>
                </a:cubicBezTo>
                <a:cubicBezTo>
                  <a:pt x="1514996" y="111885"/>
                  <a:pt x="1559508" y="113403"/>
                  <a:pt x="1603513" y="119270"/>
                </a:cubicBezTo>
                <a:cubicBezTo>
                  <a:pt x="1625840" y="122247"/>
                  <a:pt x="1647476" y="129337"/>
                  <a:pt x="1669774" y="132522"/>
                </a:cubicBezTo>
                <a:cubicBezTo>
                  <a:pt x="1709373" y="138179"/>
                  <a:pt x="1749287" y="141357"/>
                  <a:pt x="1789044" y="145774"/>
                </a:cubicBezTo>
                <a:cubicBezTo>
                  <a:pt x="2573562" y="133516"/>
                  <a:pt x="2635410" y="123173"/>
                  <a:pt x="3392557" y="145774"/>
                </a:cubicBezTo>
                <a:cubicBezTo>
                  <a:pt x="3436931" y="147099"/>
                  <a:pt x="3480815" y="155621"/>
                  <a:pt x="3525078" y="159026"/>
                </a:cubicBezTo>
                <a:cubicBezTo>
                  <a:pt x="3595686" y="164458"/>
                  <a:pt x="3666435" y="167861"/>
                  <a:pt x="3737113" y="172279"/>
                </a:cubicBezTo>
                <a:lnTo>
                  <a:pt x="4784035" y="159026"/>
                </a:lnTo>
                <a:cubicBezTo>
                  <a:pt x="4996089" y="155686"/>
                  <a:pt x="5208058" y="145774"/>
                  <a:pt x="5420139" y="145774"/>
                </a:cubicBezTo>
                <a:cubicBezTo>
                  <a:pt x="5676386" y="145774"/>
                  <a:pt x="5932556" y="154609"/>
                  <a:pt x="6188765" y="159026"/>
                </a:cubicBezTo>
                <a:lnTo>
                  <a:pt x="7063409" y="145774"/>
                </a:lnTo>
                <a:cubicBezTo>
                  <a:pt x="7266104" y="141167"/>
                  <a:pt x="7344629" y="133316"/>
                  <a:pt x="7527235" y="119270"/>
                </a:cubicBezTo>
                <a:lnTo>
                  <a:pt x="8468139" y="132522"/>
                </a:lnTo>
                <a:cubicBezTo>
                  <a:pt x="8694881" y="137505"/>
                  <a:pt x="8707378" y="146246"/>
                  <a:pt x="8905461" y="159026"/>
                </a:cubicBezTo>
                <a:cubicBezTo>
                  <a:pt x="9514359" y="198311"/>
                  <a:pt x="8695246" y="137760"/>
                  <a:pt x="9488557" y="198783"/>
                </a:cubicBezTo>
                <a:lnTo>
                  <a:pt x="9660835" y="212035"/>
                </a:lnTo>
                <a:cubicBezTo>
                  <a:pt x="9812343" y="242336"/>
                  <a:pt x="9710466" y="225335"/>
                  <a:pt x="9992139" y="238539"/>
                </a:cubicBezTo>
                <a:cubicBezTo>
                  <a:pt x="10186492" y="247649"/>
                  <a:pt x="10381242" y="250122"/>
                  <a:pt x="10575235" y="265044"/>
                </a:cubicBezTo>
                <a:cubicBezTo>
                  <a:pt x="10760726" y="279312"/>
                  <a:pt x="10689917" y="278296"/>
                  <a:pt x="10787270" y="278296"/>
                </a:cubicBezTo>
                <a:lnTo>
                  <a:pt x="11317357" y="344557"/>
                </a:lnTo>
                <a:lnTo>
                  <a:pt x="11449878" y="2279374"/>
                </a:lnTo>
                <a:lnTo>
                  <a:pt x="11463130" y="3816626"/>
                </a:lnTo>
                <a:lnTo>
                  <a:pt x="11463130" y="5446644"/>
                </a:lnTo>
                <a:lnTo>
                  <a:pt x="11410122" y="5459896"/>
                </a:lnTo>
                <a:cubicBezTo>
                  <a:pt x="11137041" y="5467928"/>
                  <a:pt x="11001688" y="5466323"/>
                  <a:pt x="10760765" y="5486400"/>
                </a:cubicBezTo>
                <a:cubicBezTo>
                  <a:pt x="10705761" y="5490984"/>
                  <a:pt x="10522860" y="5512694"/>
                  <a:pt x="10482470" y="5526157"/>
                </a:cubicBezTo>
                <a:cubicBezTo>
                  <a:pt x="10469218" y="5530574"/>
                  <a:pt x="10456613" y="5538019"/>
                  <a:pt x="10442713" y="5539409"/>
                </a:cubicBezTo>
                <a:cubicBezTo>
                  <a:pt x="10367861" y="5546894"/>
                  <a:pt x="10292460" y="5547301"/>
                  <a:pt x="10217426" y="5552661"/>
                </a:cubicBezTo>
                <a:cubicBezTo>
                  <a:pt x="9911255" y="5574530"/>
                  <a:pt x="10245678" y="5558619"/>
                  <a:pt x="9886122" y="5579166"/>
                </a:cubicBezTo>
                <a:lnTo>
                  <a:pt x="9607826" y="5592418"/>
                </a:lnTo>
                <a:cubicBezTo>
                  <a:pt x="9492869" y="5599756"/>
                  <a:pt x="9378139" y="5610307"/>
                  <a:pt x="9263270" y="5618922"/>
                </a:cubicBezTo>
                <a:cubicBezTo>
                  <a:pt x="9201442" y="5623559"/>
                  <a:pt x="9139670" y="5629225"/>
                  <a:pt x="9077739" y="5632174"/>
                </a:cubicBezTo>
                <a:cubicBezTo>
                  <a:pt x="8605249" y="5654673"/>
                  <a:pt x="8892290" y="5643316"/>
                  <a:pt x="8216348" y="5658679"/>
                </a:cubicBezTo>
                <a:cubicBezTo>
                  <a:pt x="7558180" y="5643372"/>
                  <a:pt x="7836503" y="5645426"/>
                  <a:pt x="7381461" y="5645426"/>
                </a:cubicBezTo>
                <a:lnTo>
                  <a:pt x="5300870" y="5658679"/>
                </a:lnTo>
                <a:lnTo>
                  <a:pt x="3326296" y="5605670"/>
                </a:lnTo>
                <a:lnTo>
                  <a:pt x="0" y="5459896"/>
                </a:lnTo>
                <a:lnTo>
                  <a:pt x="26504" y="622852"/>
                </a:lnTo>
                <a:lnTo>
                  <a:pt x="26504" y="79513"/>
                </a:lnTo>
                <a:close/>
              </a:path>
            </a:pathLst>
          </a:custGeom>
          <a:solidFill>
            <a:srgbClr val="7D697F">
              <a:alpha val="6722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ZoneTexte 5">
            <a:extLst>
              <a:ext uri="{FF2B5EF4-FFF2-40B4-BE49-F238E27FC236}">
                <a16:creationId xmlns:a16="http://schemas.microsoft.com/office/drawing/2014/main" id="{F5E679BA-19F5-19BB-D1F5-85654F02FE86}"/>
              </a:ext>
            </a:extLst>
          </p:cNvPr>
          <p:cNvSpPr txBox="1"/>
          <p:nvPr/>
        </p:nvSpPr>
        <p:spPr>
          <a:xfrm>
            <a:off x="894259" y="675115"/>
            <a:ext cx="4541802" cy="784830"/>
          </a:xfrm>
          <a:prstGeom prst="rect">
            <a:avLst/>
          </a:prstGeom>
          <a:noFill/>
        </p:spPr>
        <p:txBody>
          <a:bodyPr wrap="square" rtlCol="0">
            <a:spAutoFit/>
          </a:bodyPr>
          <a:lstStyle/>
          <a:p>
            <a:pPr>
              <a:defRPr/>
            </a:pPr>
            <a:r>
              <a:rPr kumimoji="0" lang="fr-CA" sz="4500" b="1" u="none" strike="noStrike" kern="1200" cap="none" spc="0" normalizeH="0" baseline="0" noProof="0">
                <a:ln>
                  <a:noFill/>
                </a:ln>
                <a:solidFill>
                  <a:schemeClr val="bg1"/>
                </a:solidFill>
                <a:effectLst/>
                <a:uLnTx/>
                <a:uFillTx/>
                <a:latin typeface="Raleway" panose="020B0503030101060003" pitchFamily="34" charset="77"/>
                <a:cs typeface="Times New Roman" panose="02020603050405020304" pitchFamily="18" charset="0"/>
              </a:rPr>
              <a:t>En conclusion</a:t>
            </a:r>
          </a:p>
        </p:txBody>
      </p:sp>
      <p:grpSp>
        <p:nvGrpSpPr>
          <p:cNvPr id="8" name="Group 7">
            <a:extLst>
              <a:ext uri="{FF2B5EF4-FFF2-40B4-BE49-F238E27FC236}">
                <a16:creationId xmlns:a16="http://schemas.microsoft.com/office/drawing/2014/main" id="{B921ED94-BF9A-1359-5AE0-55D1302580AC}"/>
              </a:ext>
            </a:extLst>
          </p:cNvPr>
          <p:cNvGrpSpPr/>
          <p:nvPr/>
        </p:nvGrpSpPr>
        <p:grpSpPr>
          <a:xfrm>
            <a:off x="1003443" y="6153834"/>
            <a:ext cx="10280431" cy="342080"/>
            <a:chOff x="1003443" y="6153834"/>
            <a:chExt cx="10280431" cy="342080"/>
          </a:xfrm>
        </p:grpSpPr>
        <p:pic>
          <p:nvPicPr>
            <p:cNvPr id="12" name="Picture 11" descr="A black background with grey text&#10;&#10;Description automatically generated">
              <a:extLst>
                <a:ext uri="{FF2B5EF4-FFF2-40B4-BE49-F238E27FC236}">
                  <a16:creationId xmlns:a16="http://schemas.microsoft.com/office/drawing/2014/main" id="{BFF93DB3-C947-0BC2-232C-4DB54A1F0F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13" name="TextBox 16">
              <a:extLst>
                <a:ext uri="{FF2B5EF4-FFF2-40B4-BE49-F238E27FC236}">
                  <a16:creationId xmlns:a16="http://schemas.microsoft.com/office/drawing/2014/main" id="{5AFD485A-A626-0AF4-0E31-CAB1B7BA8B32}"/>
                </a:ext>
              </a:extLst>
            </p:cNvPr>
            <p:cNvSpPr txBox="1"/>
            <p:nvPr/>
          </p:nvSpPr>
          <p:spPr>
            <a:xfrm>
              <a:off x="8997671" y="6234304"/>
              <a:ext cx="2286203"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59</a:t>
              </a:fld>
              <a:endParaRPr lang="fr-CA" sz="1100">
                <a:solidFill>
                  <a:srgbClr val="434747"/>
                </a:solidFill>
                <a:latin typeface="Raleway" panose="020B0503030101060003" pitchFamily="34" charset="77"/>
              </a:endParaRPr>
            </a:p>
          </p:txBody>
        </p:sp>
      </p:grpSp>
      <p:sp>
        <p:nvSpPr>
          <p:cNvPr id="7" name="ZoneTexte 6">
            <a:extLst>
              <a:ext uri="{FF2B5EF4-FFF2-40B4-BE49-F238E27FC236}">
                <a16:creationId xmlns:a16="http://schemas.microsoft.com/office/drawing/2014/main" id="{BCA47B1B-753D-825D-4864-24E7809EA518}"/>
              </a:ext>
            </a:extLst>
          </p:cNvPr>
          <p:cNvSpPr txBox="1"/>
          <p:nvPr/>
        </p:nvSpPr>
        <p:spPr>
          <a:xfrm>
            <a:off x="894259" y="1846601"/>
            <a:ext cx="6580429" cy="3398431"/>
          </a:xfrm>
          <a:prstGeom prst="rect">
            <a:avLst/>
          </a:prstGeom>
          <a:noFill/>
        </p:spPr>
        <p:txBody>
          <a:bodyPr wrap="square">
            <a:spAutoFit/>
          </a:bodyPr>
          <a:lstStyle/>
          <a:p>
            <a:pPr>
              <a:lnSpc>
                <a:spcPts val="2560"/>
              </a:lnSpc>
            </a:pPr>
            <a:r>
              <a:rPr lang="fr-CA" dirty="0">
                <a:solidFill>
                  <a:schemeClr val="bg1"/>
                </a:solidFill>
                <a:latin typeface="Raleway" pitchFamily="2" charset="0"/>
              </a:rPr>
              <a:t>Le droit de grandir dans un environnement numérique sain et sécuritaire peut être menacé si les intérêts commerciaux et financiers des entreprises numériques passent avant l’intérêt des enfants. Ainsi, dans un univers numérique principalement alimenté par des multinationales, les parents ne peuvent pas être les seuls responsables du respect </a:t>
            </a:r>
            <a:br>
              <a:rPr lang="fr-CA" dirty="0">
                <a:solidFill>
                  <a:schemeClr val="bg1"/>
                </a:solidFill>
                <a:latin typeface="Raleway" pitchFamily="2" charset="0"/>
              </a:rPr>
            </a:br>
            <a:r>
              <a:rPr lang="fr-CA" dirty="0">
                <a:solidFill>
                  <a:schemeClr val="bg1"/>
                </a:solidFill>
                <a:latin typeface="Raleway" pitchFamily="2" charset="0"/>
              </a:rPr>
              <a:t>des droits de leur tout-petit. Les lois et la réglementation actuelles, notamment, doivent être revues à la lumière de cette nouvelle réalité afin de s’assurer que l’environnements numérique ne porte pas préjudice aux tout-petits.</a:t>
            </a:r>
          </a:p>
        </p:txBody>
      </p:sp>
      <p:grpSp>
        <p:nvGrpSpPr>
          <p:cNvPr id="3" name="Group 2">
            <a:extLst>
              <a:ext uri="{FF2B5EF4-FFF2-40B4-BE49-F238E27FC236}">
                <a16:creationId xmlns:a16="http://schemas.microsoft.com/office/drawing/2014/main" id="{D93CA0D7-E2C5-285B-CBC6-CEB1C404B906}"/>
              </a:ext>
            </a:extLst>
          </p:cNvPr>
          <p:cNvGrpSpPr/>
          <p:nvPr/>
        </p:nvGrpSpPr>
        <p:grpSpPr>
          <a:xfrm>
            <a:off x="7666263" y="1492137"/>
            <a:ext cx="3723125" cy="4182593"/>
            <a:chOff x="7643016" y="1492137"/>
            <a:chExt cx="3723125" cy="4182593"/>
          </a:xfrm>
        </p:grpSpPr>
        <p:grpSp>
          <p:nvGrpSpPr>
            <p:cNvPr id="14" name="Group 13">
              <a:extLst>
                <a:ext uri="{FF2B5EF4-FFF2-40B4-BE49-F238E27FC236}">
                  <a16:creationId xmlns:a16="http://schemas.microsoft.com/office/drawing/2014/main" id="{15585F88-6370-2BB0-B955-F5AEA61CE718}"/>
                </a:ext>
              </a:extLst>
            </p:cNvPr>
            <p:cNvGrpSpPr/>
            <p:nvPr/>
          </p:nvGrpSpPr>
          <p:grpSpPr>
            <a:xfrm>
              <a:off x="7768795" y="1492137"/>
              <a:ext cx="3597346" cy="4182593"/>
              <a:chOff x="7546352" y="2135593"/>
              <a:chExt cx="3597346" cy="4182593"/>
            </a:xfrm>
          </p:grpSpPr>
          <p:sp>
            <p:nvSpPr>
              <p:cNvPr id="15" name="Freeform 14">
                <a:extLst>
                  <a:ext uri="{FF2B5EF4-FFF2-40B4-BE49-F238E27FC236}">
                    <a16:creationId xmlns:a16="http://schemas.microsoft.com/office/drawing/2014/main" id="{F9A303F4-15F4-32D0-06CA-BD1F38412B80}"/>
                  </a:ext>
                </a:extLst>
              </p:cNvPr>
              <p:cNvSpPr/>
              <p:nvPr/>
            </p:nvSpPr>
            <p:spPr>
              <a:xfrm>
                <a:off x="7880528" y="2135593"/>
                <a:ext cx="3263170" cy="3208000"/>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solidFill>
                <a:schemeClr val="bg1"/>
              </a:solidFill>
              <a:ln>
                <a:solidFill>
                  <a:srgbClr val="7D69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6" name="Group 15">
                <a:extLst>
                  <a:ext uri="{FF2B5EF4-FFF2-40B4-BE49-F238E27FC236}">
                    <a16:creationId xmlns:a16="http://schemas.microsoft.com/office/drawing/2014/main" id="{321A2CCC-D109-4E47-8D6B-5264F8266B09}"/>
                  </a:ext>
                </a:extLst>
              </p:cNvPr>
              <p:cNvGrpSpPr/>
              <p:nvPr/>
            </p:nvGrpSpPr>
            <p:grpSpPr>
              <a:xfrm>
                <a:off x="7546352" y="2669400"/>
                <a:ext cx="3246377" cy="3648786"/>
                <a:chOff x="7567618" y="2682693"/>
                <a:chExt cx="3246377" cy="3648786"/>
              </a:xfrm>
            </p:grpSpPr>
            <p:sp>
              <p:nvSpPr>
                <p:cNvPr id="17" name="ZoneTexte 2">
                  <a:extLst>
                    <a:ext uri="{FF2B5EF4-FFF2-40B4-BE49-F238E27FC236}">
                      <a16:creationId xmlns:a16="http://schemas.microsoft.com/office/drawing/2014/main" id="{D6E0FDD5-6BAC-3496-0122-AAAE37C1EFBA}"/>
                    </a:ext>
                  </a:extLst>
                </p:cNvPr>
                <p:cNvSpPr txBox="1"/>
                <p:nvPr/>
              </p:nvSpPr>
              <p:spPr>
                <a:xfrm>
                  <a:off x="8250869" y="2682693"/>
                  <a:ext cx="2563126" cy="2203167"/>
                </a:xfrm>
                <a:prstGeom prst="rect">
                  <a:avLst/>
                </a:prstGeom>
                <a:noFill/>
              </p:spPr>
              <p:txBody>
                <a:bodyPr wrap="square">
                  <a:spAutoFit/>
                </a:bodyPr>
                <a:lstStyle/>
                <a:p>
                  <a:pPr>
                    <a:lnSpc>
                      <a:spcPts val="2320"/>
                    </a:lnSpc>
                  </a:pPr>
                  <a:r>
                    <a:rPr lang="fr-CA" sz="1600" i="1">
                      <a:solidFill>
                        <a:srgbClr val="434747"/>
                      </a:solidFill>
                      <a:latin typeface="Raleway" panose="020B0003030101060003" pitchFamily="34" charset="0"/>
                    </a:rPr>
                    <a:t>« On impose des casques de vélo, des bancs d’auto, mais on protège très mal les enfants en tolérant</a:t>
                  </a:r>
                  <a:r>
                    <a:rPr lang="fr-CA" sz="1600" b="0" i="1" u="none" strike="noStrike" baseline="0">
                      <a:solidFill>
                        <a:srgbClr val="434747"/>
                      </a:solidFill>
                      <a:latin typeface="Raleway" pitchFamily="2" charset="0"/>
                    </a:rPr>
                    <a:t> </a:t>
                  </a:r>
                  <a:br>
                    <a:rPr lang="fr-CA" sz="1600" b="0" i="1" u="none" strike="noStrike" baseline="0">
                      <a:solidFill>
                        <a:srgbClr val="434747"/>
                      </a:solidFill>
                      <a:latin typeface="Raleway" pitchFamily="2" charset="0"/>
                    </a:rPr>
                  </a:br>
                  <a:r>
                    <a:rPr lang="fr-CA" sz="1600" b="0" i="1" u="none" strike="noStrike" baseline="0">
                      <a:solidFill>
                        <a:srgbClr val="434747"/>
                      </a:solidFill>
                      <a:latin typeface="Raleway" pitchFamily="2" charset="0"/>
                    </a:rPr>
                    <a:t>[de tels jeux]</a:t>
                  </a:r>
                  <a:r>
                    <a:rPr lang="fr-CA" sz="1600" i="1">
                      <a:solidFill>
                        <a:srgbClr val="434747"/>
                      </a:solidFill>
                      <a:latin typeface="Raleway" panose="020B0003030101060003" pitchFamily="34" charset="0"/>
                    </a:rPr>
                    <a:t>. »</a:t>
                  </a:r>
                </a:p>
                <a:p>
                  <a:pPr algn="r">
                    <a:lnSpc>
                      <a:spcPts val="2320"/>
                    </a:lnSpc>
                    <a:spcBef>
                      <a:spcPts val="600"/>
                    </a:spcBef>
                  </a:pPr>
                  <a:r>
                    <a:rPr lang="fr-CA" sz="1400" i="1">
                      <a:solidFill>
                        <a:srgbClr val="434747"/>
                      </a:solidFill>
                      <a:latin typeface="Raleway" panose="020B0003030101060003" pitchFamily="34" charset="0"/>
                    </a:rPr>
                    <a:t>– Maude </a:t>
                  </a:r>
                  <a:r>
                    <a:rPr lang="fr-CA" sz="1400" i="1" err="1">
                      <a:solidFill>
                        <a:srgbClr val="434747"/>
                      </a:solidFill>
                      <a:latin typeface="Raleway" panose="020B0003030101060003" pitchFamily="34" charset="0"/>
                    </a:rPr>
                    <a:t>Bonenfant</a:t>
                  </a:r>
                  <a:r>
                    <a:rPr lang="fr-CA" sz="1400" i="1">
                      <a:solidFill>
                        <a:srgbClr val="434747"/>
                      </a:solidFill>
                      <a:latin typeface="Raleway" panose="020B0003030101060003" pitchFamily="34" charset="0"/>
                    </a:rPr>
                    <a:t>, chercheure</a:t>
                  </a:r>
                </a:p>
              </p:txBody>
            </p:sp>
            <p:pic>
              <p:nvPicPr>
                <p:cNvPr id="18" name="Picture 17">
                  <a:extLst>
                    <a:ext uri="{FF2B5EF4-FFF2-40B4-BE49-F238E27FC236}">
                      <a16:creationId xmlns:a16="http://schemas.microsoft.com/office/drawing/2014/main" id="{1FF6DA16-5C64-62C1-A34F-2A274008AE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0725854">
                  <a:off x="7567618" y="4265335"/>
                  <a:ext cx="1691961" cy="2066144"/>
                </a:xfrm>
                <a:prstGeom prst="rect">
                  <a:avLst/>
                </a:prstGeom>
              </p:spPr>
            </p:pic>
          </p:grpSp>
        </p:grpSp>
        <p:pic>
          <p:nvPicPr>
            <p:cNvPr id="2" name="Picture 1">
              <a:extLst>
                <a:ext uri="{FF2B5EF4-FFF2-40B4-BE49-F238E27FC236}">
                  <a16:creationId xmlns:a16="http://schemas.microsoft.com/office/drawing/2014/main" id="{A55970B6-75D9-8F99-F5C9-85CE50AD877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0803054">
              <a:off x="7643016" y="3498524"/>
              <a:ext cx="817379" cy="784830"/>
            </a:xfrm>
            <a:prstGeom prst="rect">
              <a:avLst/>
            </a:prstGeom>
          </p:spPr>
        </p:pic>
      </p:grpSp>
    </p:spTree>
    <p:extLst>
      <p:ext uri="{BB962C8B-B14F-4D97-AF65-F5344CB8AC3E}">
        <p14:creationId xmlns:p14="http://schemas.microsoft.com/office/powerpoint/2010/main" val="3181334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70D6E6A0-486C-031A-461A-E4F1D539B1BE}"/>
              </a:ext>
            </a:extLst>
          </p:cNvPr>
          <p:cNvSpPr txBox="1"/>
          <p:nvPr/>
        </p:nvSpPr>
        <p:spPr>
          <a:xfrm>
            <a:off x="891006" y="2084136"/>
            <a:ext cx="6895534" cy="2834430"/>
          </a:xfrm>
          <a:prstGeom prst="rect">
            <a:avLst/>
          </a:prstGeom>
          <a:noFill/>
        </p:spPr>
        <p:txBody>
          <a:bodyPr wrap="square" rtlCol="0">
            <a:spAutoFit/>
          </a:bodyPr>
          <a:lstStyle/>
          <a:p>
            <a:pPr marL="177750" indent="-177750">
              <a:lnSpc>
                <a:spcPts val="2360"/>
              </a:lnSpc>
              <a:spcBef>
                <a:spcPts val="400"/>
              </a:spcBef>
              <a:spcAft>
                <a:spcPts val="400"/>
              </a:spcAft>
              <a:buClr>
                <a:srgbClr val="FCB018"/>
              </a:buClr>
              <a:buFont typeface="Arial" panose="020B0604020202020204" pitchFamily="34" charset="0"/>
              <a:buChar char="•"/>
            </a:pPr>
            <a:r>
              <a:rPr lang="fr-CA" sz="1600" dirty="0">
                <a:latin typeface="Raleway" panose="020B0003030101060003" pitchFamily="34" charset="0"/>
              </a:rPr>
              <a:t>L’importance des cinq premières années de vie sur </a:t>
            </a:r>
            <a:br>
              <a:rPr lang="fr-CA" sz="1600" dirty="0">
                <a:latin typeface="Raleway" panose="020B0003030101060003" pitchFamily="34" charset="0"/>
              </a:rPr>
            </a:br>
            <a:r>
              <a:rPr lang="fr-CA" sz="1600" dirty="0">
                <a:latin typeface="Raleway" panose="020B0003030101060003" pitchFamily="34" charset="0"/>
              </a:rPr>
              <a:t>le développement du tout-petit, de même que l’influence </a:t>
            </a:r>
            <a:br>
              <a:rPr lang="fr-CA" sz="1600" dirty="0">
                <a:latin typeface="Raleway" panose="020B0003030101060003" pitchFamily="34" charset="0"/>
              </a:rPr>
            </a:br>
            <a:r>
              <a:rPr lang="fr-CA" sz="1600" dirty="0">
                <a:latin typeface="Raleway" panose="020B0003030101060003" pitchFamily="34" charset="0"/>
              </a:rPr>
              <a:t>de l’environnement dans lequel il grandit ne sont plus </a:t>
            </a:r>
            <a:br>
              <a:rPr lang="fr-CA" sz="1600" dirty="0">
                <a:latin typeface="Raleway" panose="020B0003030101060003" pitchFamily="34" charset="0"/>
              </a:rPr>
            </a:br>
            <a:r>
              <a:rPr lang="fr-CA" sz="1600" dirty="0">
                <a:latin typeface="Raleway" panose="020B0003030101060003" pitchFamily="34" charset="0"/>
              </a:rPr>
              <a:t>à démontrer.</a:t>
            </a:r>
          </a:p>
          <a:p>
            <a:pPr marL="177750" indent="-177750">
              <a:lnSpc>
                <a:spcPts val="2360"/>
              </a:lnSpc>
              <a:spcBef>
                <a:spcPts val="400"/>
              </a:spcBef>
              <a:spcAft>
                <a:spcPts val="400"/>
              </a:spcAft>
              <a:buClr>
                <a:srgbClr val="FCB018"/>
              </a:buClr>
              <a:buFont typeface="Arial" panose="020B0604020202020204" pitchFamily="34" charset="0"/>
              <a:buChar char="•"/>
            </a:pPr>
            <a:r>
              <a:rPr lang="fr-CA" sz="1600" dirty="0">
                <a:latin typeface="Raleway" panose="020B0003030101060003" pitchFamily="34" charset="0"/>
              </a:rPr>
              <a:t>La plasticité du cerveau est à son maximum.</a:t>
            </a:r>
          </a:p>
          <a:p>
            <a:pPr marL="177750" indent="-177750">
              <a:lnSpc>
                <a:spcPts val="2360"/>
              </a:lnSpc>
              <a:spcBef>
                <a:spcPts val="400"/>
              </a:spcBef>
              <a:spcAft>
                <a:spcPts val="400"/>
              </a:spcAft>
              <a:buClr>
                <a:srgbClr val="FCB018"/>
              </a:buClr>
              <a:buFont typeface="Arial" panose="020B0604020202020204" pitchFamily="34" charset="0"/>
              <a:buChar char="•"/>
            </a:pPr>
            <a:r>
              <a:rPr lang="fr-CA" sz="1600" dirty="0">
                <a:latin typeface="Raleway" panose="020B0003030101060003" pitchFamily="34" charset="0"/>
              </a:rPr>
              <a:t>Le cerveau est alors beaucoup plus réceptif aux stimulations. </a:t>
            </a:r>
          </a:p>
          <a:p>
            <a:pPr marL="177750" indent="-177750">
              <a:lnSpc>
                <a:spcPts val="2360"/>
              </a:lnSpc>
              <a:spcBef>
                <a:spcPts val="400"/>
              </a:spcBef>
              <a:spcAft>
                <a:spcPts val="400"/>
              </a:spcAft>
              <a:buClr>
                <a:srgbClr val="FCB018"/>
              </a:buClr>
              <a:buFont typeface="Arial" panose="020B0604020202020204" pitchFamily="34" charset="0"/>
              <a:buChar char="•"/>
            </a:pPr>
            <a:r>
              <a:rPr lang="fr-CA" sz="1600" dirty="0">
                <a:latin typeface="Raleway" panose="020B0003030101060003" pitchFamily="34" charset="0"/>
              </a:rPr>
              <a:t>C’est un moment charnière au cours duquel les enfants </a:t>
            </a:r>
            <a:br>
              <a:rPr lang="fr-CA" sz="1600" dirty="0">
                <a:latin typeface="Raleway" panose="020B0003030101060003" pitchFamily="34" charset="0"/>
              </a:rPr>
            </a:br>
            <a:r>
              <a:rPr lang="fr-CA" sz="1600" dirty="0">
                <a:latin typeface="Raleway" panose="020B0003030101060003" pitchFamily="34" charset="0"/>
              </a:rPr>
              <a:t>construisent les fondations pour leurs futurs apprentissages.</a:t>
            </a:r>
          </a:p>
        </p:txBody>
      </p:sp>
      <p:sp>
        <p:nvSpPr>
          <p:cNvPr id="9" name="Rectangle 8">
            <a:extLst>
              <a:ext uri="{FF2B5EF4-FFF2-40B4-BE49-F238E27FC236}">
                <a16:creationId xmlns:a16="http://schemas.microsoft.com/office/drawing/2014/main" id="{8EE26364-C9FB-A5DE-BF7E-77E31EEC1095}"/>
              </a:ext>
            </a:extLst>
          </p:cNvPr>
          <p:cNvSpPr/>
          <p:nvPr/>
        </p:nvSpPr>
        <p:spPr>
          <a:xfrm>
            <a:off x="0" y="0"/>
            <a:ext cx="12192000" cy="6858000"/>
          </a:xfrm>
          <a:prstGeom prst="rect">
            <a:avLst/>
          </a:prstGeom>
          <a:noFill/>
          <a:ln w="381000">
            <a:solidFill>
              <a:srgbClr val="FFEE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6" name="Group 15">
            <a:extLst>
              <a:ext uri="{FF2B5EF4-FFF2-40B4-BE49-F238E27FC236}">
                <a16:creationId xmlns:a16="http://schemas.microsoft.com/office/drawing/2014/main" id="{ADCD38A9-E9E9-6118-DEE7-C7AEC8496874}"/>
              </a:ext>
            </a:extLst>
          </p:cNvPr>
          <p:cNvGrpSpPr/>
          <p:nvPr/>
        </p:nvGrpSpPr>
        <p:grpSpPr>
          <a:xfrm>
            <a:off x="1004510" y="477193"/>
            <a:ext cx="6303307" cy="1325563"/>
            <a:chOff x="1155904" y="816533"/>
            <a:chExt cx="6303307" cy="1325563"/>
          </a:xfrm>
        </p:grpSpPr>
        <p:sp>
          <p:nvSpPr>
            <p:cNvPr id="17" name="Titre 1">
              <a:extLst>
                <a:ext uri="{FF2B5EF4-FFF2-40B4-BE49-F238E27FC236}">
                  <a16:creationId xmlns:a16="http://schemas.microsoft.com/office/drawing/2014/main" id="{5E31C532-CFFE-C4DD-584E-BCC3E9AE161F}"/>
                </a:ext>
              </a:extLst>
            </p:cNvPr>
            <p:cNvSpPr txBox="1">
              <a:spLocks/>
            </p:cNvSpPr>
            <p:nvPr/>
          </p:nvSpPr>
          <p:spPr>
            <a:xfrm>
              <a:off x="1249148" y="816533"/>
              <a:ext cx="6210063"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b="1" dirty="0">
                  <a:solidFill>
                    <a:srgbClr val="434747"/>
                  </a:solidFill>
                  <a:latin typeface="Raleway" panose="020B0503030101060003" pitchFamily="34" charset="77"/>
                </a:rPr>
                <a:t>Le développement du cerveau durant la petite enfance</a:t>
              </a:r>
            </a:p>
          </p:txBody>
        </p:sp>
        <p:cxnSp>
          <p:nvCxnSpPr>
            <p:cNvPr id="18" name="Straight Connector 17">
              <a:extLst>
                <a:ext uri="{FF2B5EF4-FFF2-40B4-BE49-F238E27FC236}">
                  <a16:creationId xmlns:a16="http://schemas.microsoft.com/office/drawing/2014/main" id="{BD5B10FB-743C-26C8-A59C-7AD7A80024F7}"/>
                </a:ext>
              </a:extLst>
            </p:cNvPr>
            <p:cNvCxnSpPr>
              <a:cxnSpLocks/>
            </p:cNvCxnSpPr>
            <p:nvPr/>
          </p:nvCxnSpPr>
          <p:spPr>
            <a:xfrm>
              <a:off x="1155904" y="1260088"/>
              <a:ext cx="0" cy="736849"/>
            </a:xfrm>
            <a:prstGeom prst="line">
              <a:avLst/>
            </a:prstGeom>
            <a:ln w="50800">
              <a:solidFill>
                <a:srgbClr val="FFCE59"/>
              </a:solidFill>
            </a:ln>
          </p:spPr>
          <p:style>
            <a:lnRef idx="1">
              <a:schemeClr val="accent2"/>
            </a:lnRef>
            <a:fillRef idx="0">
              <a:schemeClr val="accent2"/>
            </a:fillRef>
            <a:effectRef idx="0">
              <a:schemeClr val="accent2"/>
            </a:effectRef>
            <a:fontRef idx="minor">
              <a:schemeClr val="tx1"/>
            </a:fontRef>
          </p:style>
        </p:cxnSp>
      </p:grpSp>
      <p:grpSp>
        <p:nvGrpSpPr>
          <p:cNvPr id="7" name="Group 6">
            <a:extLst>
              <a:ext uri="{FF2B5EF4-FFF2-40B4-BE49-F238E27FC236}">
                <a16:creationId xmlns:a16="http://schemas.microsoft.com/office/drawing/2014/main" id="{856FC9D1-511E-D0AD-7D92-AB5DDEBC1893}"/>
              </a:ext>
            </a:extLst>
          </p:cNvPr>
          <p:cNvGrpSpPr/>
          <p:nvPr/>
        </p:nvGrpSpPr>
        <p:grpSpPr>
          <a:xfrm>
            <a:off x="7568907" y="1785778"/>
            <a:ext cx="3849168" cy="3589401"/>
            <a:chOff x="7921256" y="1753873"/>
            <a:chExt cx="3698338" cy="3448749"/>
          </a:xfrm>
        </p:grpSpPr>
        <p:pic>
          <p:nvPicPr>
            <p:cNvPr id="23" name="Picture 22" descr="A yellow cloud with black background&#10;&#10;Description automatically generated">
              <a:extLst>
                <a:ext uri="{FF2B5EF4-FFF2-40B4-BE49-F238E27FC236}">
                  <a16:creationId xmlns:a16="http://schemas.microsoft.com/office/drawing/2014/main" id="{81E3F033-616F-AE98-5799-65735B7F9212}"/>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7921256" y="2163264"/>
              <a:ext cx="3521208" cy="3039358"/>
            </a:xfrm>
            <a:prstGeom prst="rect">
              <a:avLst/>
            </a:prstGeom>
          </p:spPr>
        </p:pic>
        <p:pic>
          <p:nvPicPr>
            <p:cNvPr id="3" name="Picture 2" descr="A yellow and black gear&#10;&#10;Description automatically generated">
              <a:extLst>
                <a:ext uri="{FF2B5EF4-FFF2-40B4-BE49-F238E27FC236}">
                  <a16:creationId xmlns:a16="http://schemas.microsoft.com/office/drawing/2014/main" id="{C20B2794-3F01-8EF7-6955-2FDE3DDEF9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5627" y="1753873"/>
              <a:ext cx="1973298" cy="1995596"/>
            </a:xfrm>
            <a:prstGeom prst="rect">
              <a:avLst/>
            </a:prstGeom>
          </p:spPr>
        </p:pic>
        <p:pic>
          <p:nvPicPr>
            <p:cNvPr id="4" name="Picture 3" descr="A yellow and black gear&#10;&#10;Description automatically generated">
              <a:extLst>
                <a:ext uri="{FF2B5EF4-FFF2-40B4-BE49-F238E27FC236}">
                  <a16:creationId xmlns:a16="http://schemas.microsoft.com/office/drawing/2014/main" id="{6816A142-3576-1E45-922F-F1C4341B81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604740">
              <a:off x="8194799" y="3267618"/>
              <a:ext cx="1194709" cy="1208210"/>
            </a:xfrm>
            <a:prstGeom prst="rect">
              <a:avLst/>
            </a:prstGeom>
          </p:spPr>
        </p:pic>
        <p:pic>
          <p:nvPicPr>
            <p:cNvPr id="5" name="Picture 4" descr="A yellow and black gear&#10;&#10;Description automatically generated">
              <a:extLst>
                <a:ext uri="{FF2B5EF4-FFF2-40B4-BE49-F238E27FC236}">
                  <a16:creationId xmlns:a16="http://schemas.microsoft.com/office/drawing/2014/main" id="{4FC344DA-7B05-B255-D501-9702B98E6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361536">
              <a:off x="10926096" y="1785200"/>
              <a:ext cx="689601" cy="697394"/>
            </a:xfrm>
            <a:prstGeom prst="rect">
              <a:avLst/>
            </a:prstGeom>
          </p:spPr>
        </p:pic>
      </p:grpSp>
      <p:grpSp>
        <p:nvGrpSpPr>
          <p:cNvPr id="2" name="Group 1">
            <a:extLst>
              <a:ext uri="{FF2B5EF4-FFF2-40B4-BE49-F238E27FC236}">
                <a16:creationId xmlns:a16="http://schemas.microsoft.com/office/drawing/2014/main" id="{3C65A606-70B8-DBE9-20B6-F0BD6074F844}"/>
              </a:ext>
            </a:extLst>
          </p:cNvPr>
          <p:cNvGrpSpPr/>
          <p:nvPr/>
        </p:nvGrpSpPr>
        <p:grpSpPr>
          <a:xfrm>
            <a:off x="1003443" y="6153834"/>
            <a:ext cx="10280431" cy="342080"/>
            <a:chOff x="1003443" y="6153834"/>
            <a:chExt cx="10280431" cy="342080"/>
          </a:xfrm>
        </p:grpSpPr>
        <p:pic>
          <p:nvPicPr>
            <p:cNvPr id="8" name="Picture 7" descr="A black background with grey text&#10;&#10;Description automatically generated">
              <a:extLst>
                <a:ext uri="{FF2B5EF4-FFF2-40B4-BE49-F238E27FC236}">
                  <a16:creationId xmlns:a16="http://schemas.microsoft.com/office/drawing/2014/main" id="{6C43862B-7099-E062-1F6F-15023DA4EE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10" name="TextBox 16">
              <a:extLst>
                <a:ext uri="{FF2B5EF4-FFF2-40B4-BE49-F238E27FC236}">
                  <a16:creationId xmlns:a16="http://schemas.microsoft.com/office/drawing/2014/main" id="{93FB4C1B-0125-A865-10BF-7181789EFE4A}"/>
                </a:ext>
              </a:extLst>
            </p:cNvPr>
            <p:cNvSpPr txBox="1"/>
            <p:nvPr/>
          </p:nvSpPr>
          <p:spPr>
            <a:xfrm>
              <a:off x="9082630" y="6234304"/>
              <a:ext cx="2201244"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6</a:t>
              </a:fld>
              <a:endParaRPr lang="fr-CA" sz="1100">
                <a:solidFill>
                  <a:srgbClr val="434747"/>
                </a:solidFill>
                <a:latin typeface="Raleway" panose="020B0503030101060003" pitchFamily="34" charset="77"/>
              </a:endParaRPr>
            </a:p>
          </p:txBody>
        </p:sp>
      </p:grpSp>
    </p:spTree>
    <p:extLst>
      <p:ext uri="{BB962C8B-B14F-4D97-AF65-F5344CB8AC3E}">
        <p14:creationId xmlns:p14="http://schemas.microsoft.com/office/powerpoint/2010/main" val="30837981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39C70C-08E7-44CA-6B9D-989C046CA80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151DB50E-1F9A-4BEF-58C7-292DAE46950E}"/>
              </a:ext>
            </a:extLst>
          </p:cNvPr>
          <p:cNvSpPr/>
          <p:nvPr/>
        </p:nvSpPr>
        <p:spPr>
          <a:xfrm>
            <a:off x="0" y="0"/>
            <a:ext cx="12192000" cy="6858000"/>
          </a:xfrm>
          <a:prstGeom prst="rect">
            <a:avLst/>
          </a:prstGeom>
          <a:noFill/>
          <a:ln w="381000">
            <a:solidFill>
              <a:srgbClr val="D8D9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8" name="Group 7">
            <a:extLst>
              <a:ext uri="{FF2B5EF4-FFF2-40B4-BE49-F238E27FC236}">
                <a16:creationId xmlns:a16="http://schemas.microsoft.com/office/drawing/2014/main" id="{C2D20FB9-A5CB-8E2E-3263-BDEE11D79CBC}"/>
              </a:ext>
            </a:extLst>
          </p:cNvPr>
          <p:cNvGrpSpPr/>
          <p:nvPr/>
        </p:nvGrpSpPr>
        <p:grpSpPr>
          <a:xfrm>
            <a:off x="7962142" y="3572113"/>
            <a:ext cx="3732019" cy="1668980"/>
            <a:chOff x="7846830" y="3478436"/>
            <a:chExt cx="3732019" cy="1668980"/>
          </a:xfrm>
        </p:grpSpPr>
        <p:sp>
          <p:nvSpPr>
            <p:cNvPr id="4" name="TextBox 3">
              <a:extLst>
                <a:ext uri="{FF2B5EF4-FFF2-40B4-BE49-F238E27FC236}">
                  <a16:creationId xmlns:a16="http://schemas.microsoft.com/office/drawing/2014/main" id="{1360444B-22A3-B9EF-8F69-C7AA75122752}"/>
                </a:ext>
              </a:extLst>
            </p:cNvPr>
            <p:cNvSpPr txBox="1"/>
            <p:nvPr/>
          </p:nvSpPr>
          <p:spPr>
            <a:xfrm>
              <a:off x="7889354" y="4157401"/>
              <a:ext cx="3689495" cy="990015"/>
            </a:xfrm>
            <a:prstGeom prst="rect">
              <a:avLst/>
            </a:prstGeom>
            <a:noFill/>
          </p:spPr>
          <p:txBody>
            <a:bodyPr wrap="square" rtlCol="0">
              <a:spAutoFit/>
            </a:bodyPr>
            <a:lstStyle/>
            <a:p>
              <a:pPr>
                <a:lnSpc>
                  <a:spcPts val="3500"/>
                </a:lnSpc>
              </a:pPr>
              <a:r>
                <a:rPr lang="fr-CA" sz="3000" b="1" u="none" strike="noStrike" baseline="0">
                  <a:solidFill>
                    <a:schemeClr val="bg1"/>
                  </a:solidFill>
                  <a:latin typeface="Raleway" panose="020B0003030101060003" pitchFamily="34" charset="0"/>
                </a:rPr>
                <a:t>Les leviers </a:t>
              </a:r>
              <a:br>
                <a:rPr lang="fr-CA" sz="3000" b="1" u="none" strike="noStrike" baseline="0">
                  <a:solidFill>
                    <a:schemeClr val="bg1"/>
                  </a:solidFill>
                  <a:latin typeface="Raleway" panose="020B0003030101060003" pitchFamily="34" charset="0"/>
                </a:rPr>
              </a:br>
              <a:r>
                <a:rPr lang="fr-CA" sz="3000" b="1" u="none" strike="noStrike" baseline="0">
                  <a:solidFill>
                    <a:schemeClr val="bg1"/>
                  </a:solidFill>
                  <a:latin typeface="Raleway" panose="020B0003030101060003" pitchFamily="34" charset="0"/>
                </a:rPr>
                <a:t>pour agir</a:t>
              </a:r>
              <a:endParaRPr lang="fr-CA" sz="3500" b="1" u="none" strike="noStrike" baseline="0">
                <a:solidFill>
                  <a:schemeClr val="bg1"/>
                </a:solidFill>
                <a:latin typeface="Raleway" panose="020B0003030101060003" pitchFamily="34" charset="0"/>
              </a:endParaRPr>
            </a:p>
          </p:txBody>
        </p:sp>
        <p:sp>
          <p:nvSpPr>
            <p:cNvPr id="7" name="TextBox 6">
              <a:extLst>
                <a:ext uri="{FF2B5EF4-FFF2-40B4-BE49-F238E27FC236}">
                  <a16:creationId xmlns:a16="http://schemas.microsoft.com/office/drawing/2014/main" id="{FAF0B7B3-7485-FA1B-931D-C90DBC426C07}"/>
                </a:ext>
              </a:extLst>
            </p:cNvPr>
            <p:cNvSpPr txBox="1"/>
            <p:nvPr/>
          </p:nvSpPr>
          <p:spPr>
            <a:xfrm>
              <a:off x="7846830" y="3478436"/>
              <a:ext cx="3689496" cy="784830"/>
            </a:xfrm>
            <a:prstGeom prst="rect">
              <a:avLst/>
            </a:prstGeom>
            <a:noFill/>
          </p:spPr>
          <p:txBody>
            <a:bodyPr wrap="square">
              <a:spAutoFit/>
            </a:bodyPr>
            <a:lstStyle/>
            <a:p>
              <a:r>
                <a:rPr lang="fr-CA" sz="4500" u="none" strike="noStrike" baseline="0">
                  <a:solidFill>
                    <a:srgbClr val="D8D9B7"/>
                  </a:solidFill>
                  <a:latin typeface="Cooper Black" panose="0208090404030B020404" pitchFamily="18" charset="0"/>
                </a:rPr>
                <a:t>Chapitre 7</a:t>
              </a:r>
              <a:endParaRPr lang="fr-CA" sz="4500">
                <a:solidFill>
                  <a:srgbClr val="D8D9B7"/>
                </a:solidFill>
                <a:latin typeface="Cooper Black" panose="0208090404030B020404" pitchFamily="18" charset="0"/>
              </a:endParaRPr>
            </a:p>
          </p:txBody>
        </p:sp>
      </p:grpSp>
    </p:spTree>
    <p:extLst>
      <p:ext uri="{BB962C8B-B14F-4D97-AF65-F5344CB8AC3E}">
        <p14:creationId xmlns:p14="http://schemas.microsoft.com/office/powerpoint/2010/main" val="12882534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BCA47B1B-753D-825D-4864-24E7809EA518}"/>
              </a:ext>
            </a:extLst>
          </p:cNvPr>
          <p:cNvSpPr txBox="1"/>
          <p:nvPr/>
        </p:nvSpPr>
        <p:spPr>
          <a:xfrm>
            <a:off x="901457" y="2079313"/>
            <a:ext cx="9711573" cy="3607141"/>
          </a:xfrm>
          <a:prstGeom prst="rect">
            <a:avLst/>
          </a:prstGeom>
          <a:noFill/>
        </p:spPr>
        <p:txBody>
          <a:bodyPr wrap="square">
            <a:spAutoFit/>
          </a:bodyPr>
          <a:lstStyle/>
          <a:p>
            <a:pPr>
              <a:lnSpc>
                <a:spcPts val="2320"/>
              </a:lnSpc>
            </a:pPr>
            <a:r>
              <a:rPr lang="fr-CA" dirty="0">
                <a:latin typeface="Raleway" panose="020B0003030101060003" pitchFamily="34" charset="0"/>
              </a:rPr>
              <a:t>Les leviers d’actions mentionnés ci-après ont été recensés à partir de documents gouvernementaux, de la littérature scientifique et de discussions avec des chercheurs. Certaines initiatives sont déjà en place au Québec ou ailleurs ; d’autres s’avèrent prometteuses. </a:t>
            </a:r>
          </a:p>
          <a:p>
            <a:pPr>
              <a:lnSpc>
                <a:spcPts val="2320"/>
              </a:lnSpc>
            </a:pPr>
            <a:endParaRPr lang="fr-CA" dirty="0">
              <a:latin typeface="Raleway" panose="020B0003030101060003" pitchFamily="34" charset="0"/>
            </a:endParaRPr>
          </a:p>
          <a:p>
            <a:pPr>
              <a:lnSpc>
                <a:spcPts val="2320"/>
              </a:lnSpc>
            </a:pPr>
            <a:r>
              <a:rPr lang="fr-CA" dirty="0">
                <a:latin typeface="Raleway" panose="020B0003030101060003" pitchFamily="34" charset="0"/>
              </a:rPr>
              <a:t>Elles illustrent les leviers collectifs pour agir et faire en sorte que les tout‑petits grandissent dans un environnement numérique sain et sécuritaire.</a:t>
            </a:r>
          </a:p>
          <a:p>
            <a:pPr>
              <a:lnSpc>
                <a:spcPts val="2320"/>
              </a:lnSpc>
            </a:pPr>
            <a:endParaRPr lang="fr-CA" dirty="0">
              <a:latin typeface="Raleway" panose="020B0003030101060003" pitchFamily="34" charset="0"/>
            </a:endParaRPr>
          </a:p>
          <a:p>
            <a:pPr>
              <a:lnSpc>
                <a:spcPts val="2320"/>
              </a:lnSpc>
            </a:pPr>
            <a:r>
              <a:rPr lang="fr-CA" dirty="0">
                <a:latin typeface="Raleway" panose="020B0003030101060003" pitchFamily="34" charset="0"/>
              </a:rPr>
              <a:t>Les pistes présentées le sont à titre d’inspiration.</a:t>
            </a:r>
          </a:p>
          <a:p>
            <a:pPr>
              <a:lnSpc>
                <a:spcPts val="2320"/>
              </a:lnSpc>
            </a:pPr>
            <a:endParaRPr lang="fr-CA" dirty="0">
              <a:latin typeface="Raleway" pitchFamily="2" charset="0"/>
            </a:endParaRPr>
          </a:p>
          <a:p>
            <a:pPr>
              <a:lnSpc>
                <a:spcPts val="2320"/>
              </a:lnSpc>
            </a:pPr>
            <a:endParaRPr lang="fr-CA" dirty="0">
              <a:latin typeface="Raleway" pitchFamily="2" charset="0"/>
            </a:endParaRPr>
          </a:p>
          <a:p>
            <a:pPr>
              <a:lnSpc>
                <a:spcPts val="2320"/>
              </a:lnSpc>
            </a:pPr>
            <a:endParaRPr lang="fr-CA" sz="1600" dirty="0">
              <a:latin typeface="Raleway" pitchFamily="2" charset="0"/>
            </a:endParaRPr>
          </a:p>
        </p:txBody>
      </p:sp>
      <p:grpSp>
        <p:nvGrpSpPr>
          <p:cNvPr id="4" name="Group 3">
            <a:extLst>
              <a:ext uri="{FF2B5EF4-FFF2-40B4-BE49-F238E27FC236}">
                <a16:creationId xmlns:a16="http://schemas.microsoft.com/office/drawing/2014/main" id="{142D292D-DC60-CE2B-5533-36B77A40EAA1}"/>
              </a:ext>
            </a:extLst>
          </p:cNvPr>
          <p:cNvGrpSpPr/>
          <p:nvPr/>
        </p:nvGrpSpPr>
        <p:grpSpPr>
          <a:xfrm>
            <a:off x="1003443" y="6153834"/>
            <a:ext cx="10280431" cy="342080"/>
            <a:chOff x="1003443" y="6153834"/>
            <a:chExt cx="10280431" cy="342080"/>
          </a:xfrm>
        </p:grpSpPr>
        <p:pic>
          <p:nvPicPr>
            <p:cNvPr id="5" name="Picture 4" descr="A black background with grey text&#10;&#10;Description automatically generated">
              <a:extLst>
                <a:ext uri="{FF2B5EF4-FFF2-40B4-BE49-F238E27FC236}">
                  <a16:creationId xmlns:a16="http://schemas.microsoft.com/office/drawing/2014/main" id="{5F591E3F-B3E2-D2B8-309E-47EC53D1C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6" name="TextBox 16">
              <a:extLst>
                <a:ext uri="{FF2B5EF4-FFF2-40B4-BE49-F238E27FC236}">
                  <a16:creationId xmlns:a16="http://schemas.microsoft.com/office/drawing/2014/main" id="{EDB43BD3-49BE-2F7F-D41D-A8F572F7F7C6}"/>
                </a:ext>
              </a:extLst>
            </p:cNvPr>
            <p:cNvSpPr txBox="1"/>
            <p:nvPr/>
          </p:nvSpPr>
          <p:spPr>
            <a:xfrm>
              <a:off x="9021716" y="6234304"/>
              <a:ext cx="2262158"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61</a:t>
              </a:fld>
              <a:endParaRPr lang="fr-CA" sz="1100">
                <a:solidFill>
                  <a:srgbClr val="434747"/>
                </a:solidFill>
                <a:latin typeface="Raleway" panose="020B0503030101060003" pitchFamily="34" charset="77"/>
              </a:endParaRPr>
            </a:p>
          </p:txBody>
        </p:sp>
      </p:grpSp>
      <p:sp>
        <p:nvSpPr>
          <p:cNvPr id="8" name="Rectangle 7">
            <a:extLst>
              <a:ext uri="{FF2B5EF4-FFF2-40B4-BE49-F238E27FC236}">
                <a16:creationId xmlns:a16="http://schemas.microsoft.com/office/drawing/2014/main" id="{91C92F85-8E77-1084-0CFA-4D32CF1D6E3B}"/>
              </a:ext>
            </a:extLst>
          </p:cNvPr>
          <p:cNvSpPr/>
          <p:nvPr/>
        </p:nvSpPr>
        <p:spPr>
          <a:xfrm>
            <a:off x="0" y="0"/>
            <a:ext cx="12192000" cy="6858000"/>
          </a:xfrm>
          <a:prstGeom prst="rect">
            <a:avLst/>
          </a:prstGeom>
          <a:noFill/>
          <a:ln w="381000">
            <a:solidFill>
              <a:srgbClr val="EFF0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2" name="Group 1">
            <a:extLst>
              <a:ext uri="{FF2B5EF4-FFF2-40B4-BE49-F238E27FC236}">
                <a16:creationId xmlns:a16="http://schemas.microsoft.com/office/drawing/2014/main" id="{28D3864F-917B-45CA-64A7-7FAB5C2EBA8E}"/>
              </a:ext>
            </a:extLst>
          </p:cNvPr>
          <p:cNvGrpSpPr/>
          <p:nvPr/>
        </p:nvGrpSpPr>
        <p:grpSpPr>
          <a:xfrm>
            <a:off x="1004510" y="477193"/>
            <a:ext cx="6303307" cy="1325563"/>
            <a:chOff x="1155904" y="816533"/>
            <a:chExt cx="6303307" cy="1325563"/>
          </a:xfrm>
        </p:grpSpPr>
        <p:sp>
          <p:nvSpPr>
            <p:cNvPr id="9" name="Titre 1">
              <a:extLst>
                <a:ext uri="{FF2B5EF4-FFF2-40B4-BE49-F238E27FC236}">
                  <a16:creationId xmlns:a16="http://schemas.microsoft.com/office/drawing/2014/main" id="{ACD739D2-CD64-2E2B-CB56-E1688D539AF6}"/>
                </a:ext>
              </a:extLst>
            </p:cNvPr>
            <p:cNvSpPr txBox="1">
              <a:spLocks/>
            </p:cNvSpPr>
            <p:nvPr/>
          </p:nvSpPr>
          <p:spPr>
            <a:xfrm>
              <a:off x="1249148" y="816533"/>
              <a:ext cx="6210063"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b="1">
                  <a:solidFill>
                    <a:srgbClr val="434747"/>
                  </a:solidFill>
                  <a:latin typeface="Raleway" panose="020B0503030101060003" pitchFamily="34" charset="77"/>
                </a:rPr>
                <a:t>Des initiatives</a:t>
              </a:r>
            </a:p>
            <a:p>
              <a:pPr algn="l"/>
              <a:r>
                <a:rPr lang="fr-CA" sz="3200" b="1">
                  <a:solidFill>
                    <a:srgbClr val="434747"/>
                  </a:solidFill>
                  <a:latin typeface="Raleway" panose="020B0503030101060003" pitchFamily="34" charset="77"/>
                </a:rPr>
                <a:t>inspirantes</a:t>
              </a:r>
            </a:p>
          </p:txBody>
        </p:sp>
        <p:cxnSp>
          <p:nvCxnSpPr>
            <p:cNvPr id="10" name="Straight Connector 9">
              <a:extLst>
                <a:ext uri="{FF2B5EF4-FFF2-40B4-BE49-F238E27FC236}">
                  <a16:creationId xmlns:a16="http://schemas.microsoft.com/office/drawing/2014/main" id="{7C773EF6-3BA2-02EF-5226-31A11BC30D7D}"/>
                </a:ext>
              </a:extLst>
            </p:cNvPr>
            <p:cNvCxnSpPr>
              <a:cxnSpLocks/>
            </p:cNvCxnSpPr>
            <p:nvPr/>
          </p:nvCxnSpPr>
          <p:spPr>
            <a:xfrm>
              <a:off x="1155904" y="1260088"/>
              <a:ext cx="0" cy="736849"/>
            </a:xfrm>
            <a:prstGeom prst="line">
              <a:avLst/>
            </a:prstGeom>
            <a:ln w="50800">
              <a:solidFill>
                <a:srgbClr val="AFB46E"/>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27283929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BCA47B1B-753D-825D-4864-24E7809EA518}"/>
              </a:ext>
            </a:extLst>
          </p:cNvPr>
          <p:cNvSpPr txBox="1"/>
          <p:nvPr/>
        </p:nvSpPr>
        <p:spPr>
          <a:xfrm>
            <a:off x="901458" y="2229510"/>
            <a:ext cx="5194542" cy="2427331"/>
          </a:xfrm>
          <a:prstGeom prst="rect">
            <a:avLst/>
          </a:prstGeom>
          <a:noFill/>
        </p:spPr>
        <p:txBody>
          <a:bodyPr wrap="square">
            <a:spAutoFit/>
          </a:bodyPr>
          <a:lstStyle/>
          <a:p>
            <a:pPr marL="285750" indent="-285750">
              <a:lnSpc>
                <a:spcPts val="2320"/>
              </a:lnSpc>
              <a:buClr>
                <a:srgbClr val="AFB46E"/>
              </a:buClr>
              <a:buFont typeface="Arial" panose="020B0604020202020204" pitchFamily="34" charset="0"/>
              <a:buChar char="•"/>
            </a:pPr>
            <a:r>
              <a:rPr lang="fr-CA" sz="1600">
                <a:latin typeface="Raleway" pitchFamily="2" charset="0"/>
              </a:rPr>
              <a:t>La responsabilité de s’assurer du bien-être des enfants dans l’environnement numérique est une responsabilité partagée entre les parents et les autres acteurs de la société. </a:t>
            </a:r>
          </a:p>
          <a:p>
            <a:pPr marL="285750" indent="-285750">
              <a:lnSpc>
                <a:spcPts val="2320"/>
              </a:lnSpc>
              <a:buClr>
                <a:srgbClr val="AFB46E"/>
              </a:buClr>
              <a:buFont typeface="Arial" panose="020B0604020202020204" pitchFamily="34" charset="0"/>
              <a:buChar char="•"/>
            </a:pPr>
            <a:endParaRPr lang="fr-CA" sz="1600">
              <a:latin typeface="Raleway" pitchFamily="2" charset="0"/>
            </a:endParaRPr>
          </a:p>
          <a:p>
            <a:pPr marL="285750" indent="-285750">
              <a:lnSpc>
                <a:spcPts val="2320"/>
              </a:lnSpc>
              <a:buClr>
                <a:srgbClr val="AFB46E"/>
              </a:buClr>
              <a:buFont typeface="Arial" panose="020B0604020202020204" pitchFamily="34" charset="0"/>
              <a:buChar char="•"/>
            </a:pPr>
            <a:r>
              <a:rPr lang="fr-CA" sz="1600">
                <a:latin typeface="Raleway" pitchFamily="2" charset="0"/>
              </a:rPr>
              <a:t>Le gouvernement, les personnes qui s’impliquent dans le parcours des tout-petits et les entreprises technologiques font aussi partie de la solution.</a:t>
            </a:r>
          </a:p>
        </p:txBody>
      </p:sp>
      <p:grpSp>
        <p:nvGrpSpPr>
          <p:cNvPr id="4" name="Group 3">
            <a:extLst>
              <a:ext uri="{FF2B5EF4-FFF2-40B4-BE49-F238E27FC236}">
                <a16:creationId xmlns:a16="http://schemas.microsoft.com/office/drawing/2014/main" id="{142D292D-DC60-CE2B-5533-36B77A40EAA1}"/>
              </a:ext>
            </a:extLst>
          </p:cNvPr>
          <p:cNvGrpSpPr/>
          <p:nvPr/>
        </p:nvGrpSpPr>
        <p:grpSpPr>
          <a:xfrm>
            <a:off x="1003443" y="6153834"/>
            <a:ext cx="10280431" cy="342080"/>
            <a:chOff x="1003443" y="6153834"/>
            <a:chExt cx="10280431" cy="342080"/>
          </a:xfrm>
        </p:grpSpPr>
        <p:pic>
          <p:nvPicPr>
            <p:cNvPr id="5" name="Picture 4" descr="A black background with grey text&#10;&#10;Description automatically generated">
              <a:extLst>
                <a:ext uri="{FF2B5EF4-FFF2-40B4-BE49-F238E27FC236}">
                  <a16:creationId xmlns:a16="http://schemas.microsoft.com/office/drawing/2014/main" id="{5F591E3F-B3E2-D2B8-309E-47EC53D1C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6" name="TextBox 16">
              <a:extLst>
                <a:ext uri="{FF2B5EF4-FFF2-40B4-BE49-F238E27FC236}">
                  <a16:creationId xmlns:a16="http://schemas.microsoft.com/office/drawing/2014/main" id="{EDB43BD3-49BE-2F7F-D41D-A8F572F7F7C6}"/>
                </a:ext>
              </a:extLst>
            </p:cNvPr>
            <p:cNvSpPr txBox="1"/>
            <p:nvPr/>
          </p:nvSpPr>
          <p:spPr>
            <a:xfrm>
              <a:off x="9021716" y="6234304"/>
              <a:ext cx="2262158"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62</a:t>
              </a:fld>
              <a:endParaRPr lang="fr-CA" sz="1100">
                <a:solidFill>
                  <a:srgbClr val="434747"/>
                </a:solidFill>
                <a:latin typeface="Raleway" panose="020B0503030101060003" pitchFamily="34" charset="77"/>
              </a:endParaRPr>
            </a:p>
          </p:txBody>
        </p:sp>
      </p:grpSp>
      <p:sp>
        <p:nvSpPr>
          <p:cNvPr id="8" name="Rectangle 7">
            <a:extLst>
              <a:ext uri="{FF2B5EF4-FFF2-40B4-BE49-F238E27FC236}">
                <a16:creationId xmlns:a16="http://schemas.microsoft.com/office/drawing/2014/main" id="{91C92F85-8E77-1084-0CFA-4D32CF1D6E3B}"/>
              </a:ext>
            </a:extLst>
          </p:cNvPr>
          <p:cNvSpPr/>
          <p:nvPr/>
        </p:nvSpPr>
        <p:spPr>
          <a:xfrm>
            <a:off x="0" y="0"/>
            <a:ext cx="12192000" cy="6858000"/>
          </a:xfrm>
          <a:prstGeom prst="rect">
            <a:avLst/>
          </a:prstGeom>
          <a:noFill/>
          <a:ln w="381000">
            <a:solidFill>
              <a:srgbClr val="EFF0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2" name="Group 1">
            <a:extLst>
              <a:ext uri="{FF2B5EF4-FFF2-40B4-BE49-F238E27FC236}">
                <a16:creationId xmlns:a16="http://schemas.microsoft.com/office/drawing/2014/main" id="{28D3864F-917B-45CA-64A7-7FAB5C2EBA8E}"/>
              </a:ext>
            </a:extLst>
          </p:cNvPr>
          <p:cNvGrpSpPr/>
          <p:nvPr/>
        </p:nvGrpSpPr>
        <p:grpSpPr>
          <a:xfrm>
            <a:off x="1004510" y="477193"/>
            <a:ext cx="6303307" cy="1325563"/>
            <a:chOff x="1155904" y="816533"/>
            <a:chExt cx="6303307" cy="1325563"/>
          </a:xfrm>
        </p:grpSpPr>
        <p:sp>
          <p:nvSpPr>
            <p:cNvPr id="9" name="Titre 1">
              <a:extLst>
                <a:ext uri="{FF2B5EF4-FFF2-40B4-BE49-F238E27FC236}">
                  <a16:creationId xmlns:a16="http://schemas.microsoft.com/office/drawing/2014/main" id="{ACD739D2-CD64-2E2B-CB56-E1688D539AF6}"/>
                </a:ext>
              </a:extLst>
            </p:cNvPr>
            <p:cNvSpPr txBox="1">
              <a:spLocks/>
            </p:cNvSpPr>
            <p:nvPr/>
          </p:nvSpPr>
          <p:spPr>
            <a:xfrm>
              <a:off x="1249148" y="816533"/>
              <a:ext cx="6210063"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b="1">
                  <a:solidFill>
                    <a:srgbClr val="434747"/>
                  </a:solidFill>
                  <a:latin typeface="Raleway" panose="020B0503030101060003" pitchFamily="34" charset="77"/>
                </a:rPr>
                <a:t>Une responsabilité </a:t>
              </a:r>
            </a:p>
            <a:p>
              <a:pPr algn="l"/>
              <a:r>
                <a:rPr lang="fr-CA" sz="3200" b="1">
                  <a:solidFill>
                    <a:srgbClr val="434747"/>
                  </a:solidFill>
                  <a:latin typeface="Raleway" panose="020B0503030101060003" pitchFamily="34" charset="77"/>
                </a:rPr>
                <a:t>partagée</a:t>
              </a:r>
            </a:p>
          </p:txBody>
        </p:sp>
        <p:cxnSp>
          <p:nvCxnSpPr>
            <p:cNvPr id="10" name="Straight Connector 9">
              <a:extLst>
                <a:ext uri="{FF2B5EF4-FFF2-40B4-BE49-F238E27FC236}">
                  <a16:creationId xmlns:a16="http://schemas.microsoft.com/office/drawing/2014/main" id="{7C773EF6-3BA2-02EF-5226-31A11BC30D7D}"/>
                </a:ext>
              </a:extLst>
            </p:cNvPr>
            <p:cNvCxnSpPr>
              <a:cxnSpLocks/>
            </p:cNvCxnSpPr>
            <p:nvPr/>
          </p:nvCxnSpPr>
          <p:spPr>
            <a:xfrm>
              <a:off x="1155904" y="1260088"/>
              <a:ext cx="0" cy="736849"/>
            </a:xfrm>
            <a:prstGeom prst="line">
              <a:avLst/>
            </a:prstGeom>
            <a:ln w="50800">
              <a:solidFill>
                <a:srgbClr val="AFB46E"/>
              </a:solidFill>
            </a:ln>
          </p:spPr>
          <p:style>
            <a:lnRef idx="1">
              <a:schemeClr val="accent2"/>
            </a:lnRef>
            <a:fillRef idx="0">
              <a:schemeClr val="accent2"/>
            </a:fillRef>
            <a:effectRef idx="0">
              <a:schemeClr val="accent2"/>
            </a:effectRef>
            <a:fontRef idx="minor">
              <a:schemeClr val="tx1"/>
            </a:fontRef>
          </p:style>
        </p:cxnSp>
      </p:grpSp>
      <p:grpSp>
        <p:nvGrpSpPr>
          <p:cNvPr id="16" name="Groupe 15">
            <a:extLst>
              <a:ext uri="{FF2B5EF4-FFF2-40B4-BE49-F238E27FC236}">
                <a16:creationId xmlns:a16="http://schemas.microsoft.com/office/drawing/2014/main" id="{BD74FF6C-1D9F-3E36-959E-AE0F8D97D70C}"/>
              </a:ext>
            </a:extLst>
          </p:cNvPr>
          <p:cNvGrpSpPr/>
          <p:nvPr/>
        </p:nvGrpSpPr>
        <p:grpSpPr>
          <a:xfrm>
            <a:off x="6649727" y="2123182"/>
            <a:ext cx="4512295" cy="2533659"/>
            <a:chOff x="6649727" y="2123182"/>
            <a:chExt cx="4512295" cy="2533659"/>
          </a:xfrm>
        </p:grpSpPr>
        <p:sp>
          <p:nvSpPr>
            <p:cNvPr id="22" name="Freeform 12">
              <a:extLst>
                <a:ext uri="{FF2B5EF4-FFF2-40B4-BE49-F238E27FC236}">
                  <a16:creationId xmlns:a16="http://schemas.microsoft.com/office/drawing/2014/main" id="{C53E1CE6-F8E6-C485-22B4-62C4B9CF3193}"/>
                </a:ext>
              </a:extLst>
            </p:cNvPr>
            <p:cNvSpPr/>
            <p:nvPr/>
          </p:nvSpPr>
          <p:spPr>
            <a:xfrm>
              <a:off x="6649727" y="2123182"/>
              <a:ext cx="4512295" cy="2533659"/>
            </a:xfrm>
            <a:custGeom>
              <a:avLst/>
              <a:gdLst>
                <a:gd name="connsiteX0" fmla="*/ 16933 w 5040488"/>
                <a:gd name="connsiteY0" fmla="*/ 11289 h 2523067"/>
                <a:gd name="connsiteX1" fmla="*/ 16933 w 5040488"/>
                <a:gd name="connsiteY1" fmla="*/ 11289 h 2523067"/>
                <a:gd name="connsiteX2" fmla="*/ 67733 w 5040488"/>
                <a:gd name="connsiteY2" fmla="*/ 5645 h 2523067"/>
                <a:gd name="connsiteX3" fmla="*/ 84666 w 5040488"/>
                <a:gd name="connsiteY3" fmla="*/ 0 h 2523067"/>
                <a:gd name="connsiteX4" fmla="*/ 197555 w 5040488"/>
                <a:gd name="connsiteY4" fmla="*/ 5645 h 2523067"/>
                <a:gd name="connsiteX5" fmla="*/ 705555 w 5040488"/>
                <a:gd name="connsiteY5" fmla="*/ 28222 h 2523067"/>
                <a:gd name="connsiteX6" fmla="*/ 1930400 w 5040488"/>
                <a:gd name="connsiteY6" fmla="*/ 16934 h 2523067"/>
                <a:gd name="connsiteX7" fmla="*/ 3883377 w 5040488"/>
                <a:gd name="connsiteY7" fmla="*/ 0 h 2523067"/>
                <a:gd name="connsiteX8" fmla="*/ 4622800 w 5040488"/>
                <a:gd name="connsiteY8" fmla="*/ 0 h 2523067"/>
                <a:gd name="connsiteX9" fmla="*/ 4848577 w 5040488"/>
                <a:gd name="connsiteY9" fmla="*/ 11289 h 2523067"/>
                <a:gd name="connsiteX10" fmla="*/ 4882444 w 5040488"/>
                <a:gd name="connsiteY10" fmla="*/ 16934 h 2523067"/>
                <a:gd name="connsiteX11" fmla="*/ 4921955 w 5040488"/>
                <a:gd name="connsiteY11" fmla="*/ 22578 h 2523067"/>
                <a:gd name="connsiteX12" fmla="*/ 5000977 w 5040488"/>
                <a:gd name="connsiteY12" fmla="*/ 33867 h 2523067"/>
                <a:gd name="connsiteX13" fmla="*/ 5029200 w 5040488"/>
                <a:gd name="connsiteY13" fmla="*/ 620889 h 2523067"/>
                <a:gd name="connsiteX14" fmla="*/ 5040488 w 5040488"/>
                <a:gd name="connsiteY14" fmla="*/ 1574800 h 2523067"/>
                <a:gd name="connsiteX15" fmla="*/ 5029200 w 5040488"/>
                <a:gd name="connsiteY15" fmla="*/ 1964267 h 2523067"/>
                <a:gd name="connsiteX16" fmla="*/ 4995333 w 5040488"/>
                <a:gd name="connsiteY16" fmla="*/ 2455334 h 2523067"/>
                <a:gd name="connsiteX17" fmla="*/ 3285066 w 5040488"/>
                <a:gd name="connsiteY17" fmla="*/ 2506134 h 2523067"/>
                <a:gd name="connsiteX18" fmla="*/ 1969911 w 5040488"/>
                <a:gd name="connsiteY18" fmla="*/ 2523067 h 2523067"/>
                <a:gd name="connsiteX19" fmla="*/ 581377 w 5040488"/>
                <a:gd name="connsiteY19" fmla="*/ 2511778 h 2523067"/>
                <a:gd name="connsiteX20" fmla="*/ 22577 w 5040488"/>
                <a:gd name="connsiteY20" fmla="*/ 2517422 h 2523067"/>
                <a:gd name="connsiteX21" fmla="*/ 0 w 5040488"/>
                <a:gd name="connsiteY21" fmla="*/ 1168400 h 2523067"/>
                <a:gd name="connsiteX22" fmla="*/ 11288 w 5040488"/>
                <a:gd name="connsiteY22" fmla="*/ 276578 h 2523067"/>
                <a:gd name="connsiteX23" fmla="*/ 16933 w 5040488"/>
                <a:gd name="connsiteY23" fmla="*/ 11289 h 252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40488" h="2523067">
                  <a:moveTo>
                    <a:pt x="16933" y="11289"/>
                  </a:moveTo>
                  <a:lnTo>
                    <a:pt x="16933" y="11289"/>
                  </a:lnTo>
                  <a:cubicBezTo>
                    <a:pt x="33866" y="9408"/>
                    <a:pt x="50927" y="8446"/>
                    <a:pt x="67733" y="5645"/>
                  </a:cubicBezTo>
                  <a:cubicBezTo>
                    <a:pt x="73602" y="4667"/>
                    <a:pt x="78716" y="0"/>
                    <a:pt x="84666" y="0"/>
                  </a:cubicBezTo>
                  <a:cubicBezTo>
                    <a:pt x="122343" y="0"/>
                    <a:pt x="197555" y="5645"/>
                    <a:pt x="197555" y="5645"/>
                  </a:cubicBezTo>
                  <a:lnTo>
                    <a:pt x="705555" y="28222"/>
                  </a:lnTo>
                  <a:lnTo>
                    <a:pt x="1930400" y="16934"/>
                  </a:lnTo>
                  <a:lnTo>
                    <a:pt x="3883377" y="0"/>
                  </a:lnTo>
                  <a:lnTo>
                    <a:pt x="4622800" y="0"/>
                  </a:lnTo>
                  <a:cubicBezTo>
                    <a:pt x="4732838" y="3550"/>
                    <a:pt x="4763709" y="-27"/>
                    <a:pt x="4848577" y="11289"/>
                  </a:cubicBezTo>
                  <a:cubicBezTo>
                    <a:pt x="4859921" y="12802"/>
                    <a:pt x="4871132" y="15194"/>
                    <a:pt x="4882444" y="16934"/>
                  </a:cubicBezTo>
                  <a:cubicBezTo>
                    <a:pt x="4895593" y="18957"/>
                    <a:pt x="4908814" y="20503"/>
                    <a:pt x="4921955" y="22578"/>
                  </a:cubicBezTo>
                  <a:cubicBezTo>
                    <a:pt x="4997371" y="34486"/>
                    <a:pt x="4966146" y="33867"/>
                    <a:pt x="5000977" y="33867"/>
                  </a:cubicBezTo>
                  <a:lnTo>
                    <a:pt x="5029200" y="620889"/>
                  </a:lnTo>
                  <a:lnTo>
                    <a:pt x="5040488" y="1574800"/>
                  </a:lnTo>
                  <a:lnTo>
                    <a:pt x="5029200" y="1964267"/>
                  </a:lnTo>
                  <a:lnTo>
                    <a:pt x="4995333" y="2455334"/>
                  </a:lnTo>
                  <a:lnTo>
                    <a:pt x="3285066" y="2506134"/>
                  </a:lnTo>
                  <a:lnTo>
                    <a:pt x="1969911" y="2523067"/>
                  </a:lnTo>
                  <a:lnTo>
                    <a:pt x="581377" y="2511778"/>
                  </a:lnTo>
                  <a:lnTo>
                    <a:pt x="22577" y="2517422"/>
                  </a:lnTo>
                  <a:lnTo>
                    <a:pt x="0" y="1168400"/>
                  </a:lnTo>
                  <a:lnTo>
                    <a:pt x="11288" y="276578"/>
                  </a:lnTo>
                  <a:lnTo>
                    <a:pt x="16933" y="11289"/>
                  </a:lnTo>
                  <a:close/>
                </a:path>
              </a:pathLst>
            </a:custGeom>
            <a:solidFill>
              <a:srgbClr val="EFF0E1"/>
            </a:solidFill>
            <a:ln>
              <a:solidFill>
                <a:srgbClr val="AFB4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 name="ZoneTexte 22">
              <a:extLst>
                <a:ext uri="{FF2B5EF4-FFF2-40B4-BE49-F238E27FC236}">
                  <a16:creationId xmlns:a16="http://schemas.microsoft.com/office/drawing/2014/main" id="{43A598B9-A17E-CD57-9EA4-7199C6C8F8B6}"/>
                </a:ext>
              </a:extLst>
            </p:cNvPr>
            <p:cNvSpPr txBox="1"/>
            <p:nvPr/>
          </p:nvSpPr>
          <p:spPr>
            <a:xfrm>
              <a:off x="6958968" y="2396010"/>
              <a:ext cx="4095750" cy="1911164"/>
            </a:xfrm>
            <a:prstGeom prst="rect">
              <a:avLst/>
            </a:prstGeom>
            <a:noFill/>
          </p:spPr>
          <p:txBody>
            <a:bodyPr wrap="square" rtlCol="0">
              <a:spAutoFit/>
            </a:bodyPr>
            <a:lstStyle/>
            <a:p>
              <a:pPr>
                <a:lnSpc>
                  <a:spcPts val="2360"/>
                </a:lnSpc>
                <a:buClr>
                  <a:srgbClr val="5EBCC2"/>
                </a:buClr>
              </a:pPr>
              <a:r>
                <a:rPr lang="fr-CA" sz="1600" dirty="0">
                  <a:latin typeface="Raleway" panose="020B0003030101060003" pitchFamily="34" charset="0"/>
                </a:rPr>
                <a:t>La </a:t>
              </a:r>
              <a:r>
                <a:rPr lang="fr-CA" sz="1600" i="1" dirty="0">
                  <a:latin typeface="Raleway" panose="020B0003030101060003" pitchFamily="34" charset="0"/>
                </a:rPr>
                <a:t>Stratégie québécoise sur l’utilisation</a:t>
              </a:r>
            </a:p>
            <a:p>
              <a:pPr>
                <a:lnSpc>
                  <a:spcPts val="2360"/>
                </a:lnSpc>
                <a:buClr>
                  <a:srgbClr val="5EBCC2"/>
                </a:buClr>
              </a:pPr>
              <a:r>
                <a:rPr lang="fr-CA" sz="1600" i="1" dirty="0">
                  <a:latin typeface="Raleway" panose="020B0003030101060003" pitchFamily="34" charset="0"/>
                </a:rPr>
                <a:t>des écrans et la santé des jeunes 2022-2025</a:t>
              </a:r>
              <a:r>
                <a:rPr lang="fr-CA" sz="1600" dirty="0">
                  <a:latin typeface="Raleway" panose="020B0003030101060003" pitchFamily="34" charset="0"/>
                </a:rPr>
                <a:t>, présentée par le ministère de</a:t>
              </a:r>
            </a:p>
            <a:p>
              <a:pPr>
                <a:lnSpc>
                  <a:spcPts val="2360"/>
                </a:lnSpc>
                <a:buClr>
                  <a:srgbClr val="5EBCC2"/>
                </a:buClr>
              </a:pPr>
              <a:r>
                <a:rPr lang="fr-CA" sz="1600" dirty="0">
                  <a:latin typeface="Raleway" panose="020B0003030101060003" pitchFamily="34" charset="0"/>
                </a:rPr>
                <a:t>la Santé et des Services sociaux, </a:t>
              </a:r>
            </a:p>
            <a:p>
              <a:pPr>
                <a:lnSpc>
                  <a:spcPts val="2360"/>
                </a:lnSpc>
                <a:buClr>
                  <a:srgbClr val="5EBCC2"/>
                </a:buClr>
              </a:pPr>
              <a:r>
                <a:rPr lang="fr-CA" sz="1600" dirty="0">
                  <a:latin typeface="Raleway" panose="020B0003030101060003" pitchFamily="34" charset="0"/>
                </a:rPr>
                <a:t>propose des orientations pour guider </a:t>
              </a:r>
            </a:p>
            <a:p>
              <a:pPr>
                <a:lnSpc>
                  <a:spcPts val="2360"/>
                </a:lnSpc>
                <a:buClr>
                  <a:srgbClr val="5EBCC2"/>
                </a:buClr>
              </a:pPr>
              <a:r>
                <a:rPr lang="fr-CA" sz="1600" dirty="0">
                  <a:latin typeface="Raleway" panose="020B0003030101060003" pitchFamily="34" charset="0"/>
                </a:rPr>
                <a:t>les futures actions. </a:t>
              </a:r>
            </a:p>
          </p:txBody>
        </p:sp>
      </p:grpSp>
      <p:grpSp>
        <p:nvGrpSpPr>
          <p:cNvPr id="15" name="Groupe 14">
            <a:extLst>
              <a:ext uri="{FF2B5EF4-FFF2-40B4-BE49-F238E27FC236}">
                <a16:creationId xmlns:a16="http://schemas.microsoft.com/office/drawing/2014/main" id="{CC2257D2-4B5C-E284-EC0C-8F2A67F8080D}"/>
              </a:ext>
            </a:extLst>
          </p:cNvPr>
          <p:cNvGrpSpPr/>
          <p:nvPr/>
        </p:nvGrpSpPr>
        <p:grpSpPr>
          <a:xfrm>
            <a:off x="935697" y="4977267"/>
            <a:ext cx="10303497" cy="966697"/>
            <a:chOff x="935697" y="4977267"/>
            <a:chExt cx="10303497" cy="966697"/>
          </a:xfrm>
        </p:grpSpPr>
        <p:sp>
          <p:nvSpPr>
            <p:cNvPr id="26" name="Freeform 12">
              <a:extLst>
                <a:ext uri="{FF2B5EF4-FFF2-40B4-BE49-F238E27FC236}">
                  <a16:creationId xmlns:a16="http://schemas.microsoft.com/office/drawing/2014/main" id="{E1F9601D-C716-D760-69AE-096C5AA3AEC9}"/>
                </a:ext>
              </a:extLst>
            </p:cNvPr>
            <p:cNvSpPr/>
            <p:nvPr/>
          </p:nvSpPr>
          <p:spPr>
            <a:xfrm>
              <a:off x="935697" y="4977267"/>
              <a:ext cx="10303497" cy="966697"/>
            </a:xfrm>
            <a:custGeom>
              <a:avLst/>
              <a:gdLst>
                <a:gd name="connsiteX0" fmla="*/ 16933 w 5040488"/>
                <a:gd name="connsiteY0" fmla="*/ 11289 h 2523067"/>
                <a:gd name="connsiteX1" fmla="*/ 16933 w 5040488"/>
                <a:gd name="connsiteY1" fmla="*/ 11289 h 2523067"/>
                <a:gd name="connsiteX2" fmla="*/ 67733 w 5040488"/>
                <a:gd name="connsiteY2" fmla="*/ 5645 h 2523067"/>
                <a:gd name="connsiteX3" fmla="*/ 84666 w 5040488"/>
                <a:gd name="connsiteY3" fmla="*/ 0 h 2523067"/>
                <a:gd name="connsiteX4" fmla="*/ 197555 w 5040488"/>
                <a:gd name="connsiteY4" fmla="*/ 5645 h 2523067"/>
                <a:gd name="connsiteX5" fmla="*/ 705555 w 5040488"/>
                <a:gd name="connsiteY5" fmla="*/ 28222 h 2523067"/>
                <a:gd name="connsiteX6" fmla="*/ 1930400 w 5040488"/>
                <a:gd name="connsiteY6" fmla="*/ 16934 h 2523067"/>
                <a:gd name="connsiteX7" fmla="*/ 3883377 w 5040488"/>
                <a:gd name="connsiteY7" fmla="*/ 0 h 2523067"/>
                <a:gd name="connsiteX8" fmla="*/ 4622800 w 5040488"/>
                <a:gd name="connsiteY8" fmla="*/ 0 h 2523067"/>
                <a:gd name="connsiteX9" fmla="*/ 4848577 w 5040488"/>
                <a:gd name="connsiteY9" fmla="*/ 11289 h 2523067"/>
                <a:gd name="connsiteX10" fmla="*/ 4882444 w 5040488"/>
                <a:gd name="connsiteY10" fmla="*/ 16934 h 2523067"/>
                <a:gd name="connsiteX11" fmla="*/ 4921955 w 5040488"/>
                <a:gd name="connsiteY11" fmla="*/ 22578 h 2523067"/>
                <a:gd name="connsiteX12" fmla="*/ 5000977 w 5040488"/>
                <a:gd name="connsiteY12" fmla="*/ 33867 h 2523067"/>
                <a:gd name="connsiteX13" fmla="*/ 5029200 w 5040488"/>
                <a:gd name="connsiteY13" fmla="*/ 620889 h 2523067"/>
                <a:gd name="connsiteX14" fmla="*/ 5040488 w 5040488"/>
                <a:gd name="connsiteY14" fmla="*/ 1574800 h 2523067"/>
                <a:gd name="connsiteX15" fmla="*/ 5029200 w 5040488"/>
                <a:gd name="connsiteY15" fmla="*/ 1964267 h 2523067"/>
                <a:gd name="connsiteX16" fmla="*/ 4995333 w 5040488"/>
                <a:gd name="connsiteY16" fmla="*/ 2455334 h 2523067"/>
                <a:gd name="connsiteX17" fmla="*/ 3285066 w 5040488"/>
                <a:gd name="connsiteY17" fmla="*/ 2506134 h 2523067"/>
                <a:gd name="connsiteX18" fmla="*/ 1969911 w 5040488"/>
                <a:gd name="connsiteY18" fmla="*/ 2523067 h 2523067"/>
                <a:gd name="connsiteX19" fmla="*/ 581377 w 5040488"/>
                <a:gd name="connsiteY19" fmla="*/ 2511778 h 2523067"/>
                <a:gd name="connsiteX20" fmla="*/ 22577 w 5040488"/>
                <a:gd name="connsiteY20" fmla="*/ 2517422 h 2523067"/>
                <a:gd name="connsiteX21" fmla="*/ 0 w 5040488"/>
                <a:gd name="connsiteY21" fmla="*/ 1168400 h 2523067"/>
                <a:gd name="connsiteX22" fmla="*/ 11288 w 5040488"/>
                <a:gd name="connsiteY22" fmla="*/ 276578 h 2523067"/>
                <a:gd name="connsiteX23" fmla="*/ 16933 w 5040488"/>
                <a:gd name="connsiteY23" fmla="*/ 11289 h 252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40488" h="2523067">
                  <a:moveTo>
                    <a:pt x="16933" y="11289"/>
                  </a:moveTo>
                  <a:lnTo>
                    <a:pt x="16933" y="11289"/>
                  </a:lnTo>
                  <a:cubicBezTo>
                    <a:pt x="33866" y="9408"/>
                    <a:pt x="50927" y="8446"/>
                    <a:pt x="67733" y="5645"/>
                  </a:cubicBezTo>
                  <a:cubicBezTo>
                    <a:pt x="73602" y="4667"/>
                    <a:pt x="78716" y="0"/>
                    <a:pt x="84666" y="0"/>
                  </a:cubicBezTo>
                  <a:cubicBezTo>
                    <a:pt x="122343" y="0"/>
                    <a:pt x="197555" y="5645"/>
                    <a:pt x="197555" y="5645"/>
                  </a:cubicBezTo>
                  <a:lnTo>
                    <a:pt x="705555" y="28222"/>
                  </a:lnTo>
                  <a:lnTo>
                    <a:pt x="1930400" y="16934"/>
                  </a:lnTo>
                  <a:lnTo>
                    <a:pt x="3883377" y="0"/>
                  </a:lnTo>
                  <a:lnTo>
                    <a:pt x="4622800" y="0"/>
                  </a:lnTo>
                  <a:cubicBezTo>
                    <a:pt x="4732838" y="3550"/>
                    <a:pt x="4763709" y="-27"/>
                    <a:pt x="4848577" y="11289"/>
                  </a:cubicBezTo>
                  <a:cubicBezTo>
                    <a:pt x="4859921" y="12802"/>
                    <a:pt x="4871132" y="15194"/>
                    <a:pt x="4882444" y="16934"/>
                  </a:cubicBezTo>
                  <a:cubicBezTo>
                    <a:pt x="4895593" y="18957"/>
                    <a:pt x="4908814" y="20503"/>
                    <a:pt x="4921955" y="22578"/>
                  </a:cubicBezTo>
                  <a:cubicBezTo>
                    <a:pt x="4997371" y="34486"/>
                    <a:pt x="4966146" y="33867"/>
                    <a:pt x="5000977" y="33867"/>
                  </a:cubicBezTo>
                  <a:lnTo>
                    <a:pt x="5029200" y="620889"/>
                  </a:lnTo>
                  <a:lnTo>
                    <a:pt x="5040488" y="1574800"/>
                  </a:lnTo>
                  <a:lnTo>
                    <a:pt x="5029200" y="1964267"/>
                  </a:lnTo>
                  <a:lnTo>
                    <a:pt x="4995333" y="2455334"/>
                  </a:lnTo>
                  <a:lnTo>
                    <a:pt x="3285066" y="2506134"/>
                  </a:lnTo>
                  <a:lnTo>
                    <a:pt x="1969911" y="2523067"/>
                  </a:lnTo>
                  <a:lnTo>
                    <a:pt x="581377" y="2511778"/>
                  </a:lnTo>
                  <a:lnTo>
                    <a:pt x="22577" y="2517422"/>
                  </a:lnTo>
                  <a:lnTo>
                    <a:pt x="0" y="1168400"/>
                  </a:lnTo>
                  <a:lnTo>
                    <a:pt x="11288" y="276578"/>
                  </a:lnTo>
                  <a:lnTo>
                    <a:pt x="16933" y="11289"/>
                  </a:lnTo>
                  <a:close/>
                </a:path>
              </a:pathLst>
            </a:custGeom>
            <a:solidFill>
              <a:srgbClr val="AFB46E"/>
            </a:solidFill>
            <a:ln>
              <a:solidFill>
                <a:srgbClr val="AFB4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5" name="ZoneTexte 24">
              <a:extLst>
                <a:ext uri="{FF2B5EF4-FFF2-40B4-BE49-F238E27FC236}">
                  <a16:creationId xmlns:a16="http://schemas.microsoft.com/office/drawing/2014/main" id="{DB4CDB68-7271-69BB-6F98-32EA8E8CA224}"/>
                </a:ext>
              </a:extLst>
            </p:cNvPr>
            <p:cNvSpPr txBox="1"/>
            <p:nvPr/>
          </p:nvSpPr>
          <p:spPr>
            <a:xfrm>
              <a:off x="2448348" y="5083595"/>
              <a:ext cx="7278194" cy="680058"/>
            </a:xfrm>
            <a:prstGeom prst="rect">
              <a:avLst/>
            </a:prstGeom>
            <a:solidFill>
              <a:srgbClr val="AFB46E"/>
            </a:solidFill>
          </p:spPr>
          <p:txBody>
            <a:bodyPr wrap="square">
              <a:spAutoFit/>
            </a:bodyPr>
            <a:lstStyle/>
            <a:p>
              <a:pPr algn="ctr">
                <a:lnSpc>
                  <a:spcPts val="2360"/>
                </a:lnSpc>
                <a:buClr>
                  <a:srgbClr val="5EBCC2"/>
                </a:buClr>
              </a:pPr>
              <a:r>
                <a:rPr lang="fr-CA" sz="1600" b="1" dirty="0">
                  <a:solidFill>
                    <a:schemeClr val="bg1"/>
                  </a:solidFill>
                  <a:latin typeface="Raleway" panose="020B0003030101060003" pitchFamily="34" charset="0"/>
                </a:rPr>
                <a:t>Comme les tout-petits sont particulièrement vulnérables aux effets </a:t>
              </a:r>
            </a:p>
            <a:p>
              <a:pPr algn="ctr">
                <a:lnSpc>
                  <a:spcPts val="2360"/>
                </a:lnSpc>
                <a:buClr>
                  <a:srgbClr val="5EBCC2"/>
                </a:buClr>
              </a:pPr>
              <a:r>
                <a:rPr lang="fr-CA" sz="1600" b="1" dirty="0">
                  <a:solidFill>
                    <a:schemeClr val="bg1"/>
                  </a:solidFill>
                  <a:latin typeface="Raleway" panose="020B0003030101060003" pitchFamily="34" charset="0"/>
                </a:rPr>
                <a:t>de l’expositions aux écrans, agir dès la petite enfance s’avère essentiel.</a:t>
              </a:r>
            </a:p>
          </p:txBody>
        </p:sp>
      </p:grpSp>
      <p:pic>
        <p:nvPicPr>
          <p:cNvPr id="3" name="Picture 112" descr="A yellow and black object with black background&#10;&#10;Description automatically generated">
            <a:extLst>
              <a:ext uri="{FF2B5EF4-FFF2-40B4-BE49-F238E27FC236}">
                <a16:creationId xmlns:a16="http://schemas.microsoft.com/office/drawing/2014/main" id="{313D43E7-766A-74D7-7516-5D34B94ADB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8115" y="10067"/>
            <a:ext cx="1117600" cy="1003300"/>
          </a:xfrm>
          <a:prstGeom prst="rect">
            <a:avLst/>
          </a:prstGeom>
        </p:spPr>
      </p:pic>
      <p:pic>
        <p:nvPicPr>
          <p:cNvPr id="11" name="Picture 114" descr="A group of colorful drops&#10;&#10;Description automatically generated">
            <a:extLst>
              <a:ext uri="{FF2B5EF4-FFF2-40B4-BE49-F238E27FC236}">
                <a16:creationId xmlns:a16="http://schemas.microsoft.com/office/drawing/2014/main" id="{B8172E7B-6F7A-8AF2-6BA1-E9A98F3CA6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22946">
            <a:off x="9316957" y="78360"/>
            <a:ext cx="1231900" cy="762000"/>
          </a:xfrm>
          <a:prstGeom prst="rect">
            <a:avLst/>
          </a:prstGeom>
        </p:spPr>
      </p:pic>
      <p:pic>
        <p:nvPicPr>
          <p:cNvPr id="12" name="Picture 118" descr="A group of grey arches on a black background&#10;&#10;Description automatically generated">
            <a:extLst>
              <a:ext uri="{FF2B5EF4-FFF2-40B4-BE49-F238E27FC236}">
                <a16:creationId xmlns:a16="http://schemas.microsoft.com/office/drawing/2014/main" id="{FB014802-94EC-7B84-E649-C6D269DC91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60099" y="0"/>
            <a:ext cx="635000" cy="609600"/>
          </a:xfrm>
          <a:prstGeom prst="rect">
            <a:avLst/>
          </a:prstGeom>
        </p:spPr>
      </p:pic>
      <p:pic>
        <p:nvPicPr>
          <p:cNvPr id="13" name="Picture 120" descr="A blue flower with black background&#10;&#10;Description automatically generated">
            <a:extLst>
              <a:ext uri="{FF2B5EF4-FFF2-40B4-BE49-F238E27FC236}">
                <a16:creationId xmlns:a16="http://schemas.microsoft.com/office/drawing/2014/main" id="{14132F1F-C37C-30D2-11BA-C6ADB15DE7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30704" y="793891"/>
            <a:ext cx="584200" cy="584200"/>
          </a:xfrm>
          <a:prstGeom prst="rect">
            <a:avLst/>
          </a:prstGeom>
        </p:spPr>
      </p:pic>
      <p:pic>
        <p:nvPicPr>
          <p:cNvPr id="14" name="Picture 125">
            <a:extLst>
              <a:ext uri="{FF2B5EF4-FFF2-40B4-BE49-F238E27FC236}">
                <a16:creationId xmlns:a16="http://schemas.microsoft.com/office/drawing/2014/main" id="{C65884CC-DD26-554F-0EE6-830826F77CE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66153" y="1259953"/>
            <a:ext cx="796434" cy="1003300"/>
          </a:xfrm>
          <a:prstGeom prst="rect">
            <a:avLst/>
          </a:prstGeom>
        </p:spPr>
      </p:pic>
    </p:spTree>
    <p:extLst>
      <p:ext uri="{BB962C8B-B14F-4D97-AF65-F5344CB8AC3E}">
        <p14:creationId xmlns:p14="http://schemas.microsoft.com/office/powerpoint/2010/main" val="25927031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42D292D-DC60-CE2B-5533-36B77A40EAA1}"/>
              </a:ext>
            </a:extLst>
          </p:cNvPr>
          <p:cNvGrpSpPr/>
          <p:nvPr/>
        </p:nvGrpSpPr>
        <p:grpSpPr>
          <a:xfrm>
            <a:off x="1003443" y="6153834"/>
            <a:ext cx="10280431" cy="342080"/>
            <a:chOff x="1003443" y="6153834"/>
            <a:chExt cx="10280431" cy="342080"/>
          </a:xfrm>
        </p:grpSpPr>
        <p:pic>
          <p:nvPicPr>
            <p:cNvPr id="5" name="Picture 4" descr="A black background with grey text&#10;&#10;Description automatically generated">
              <a:extLst>
                <a:ext uri="{FF2B5EF4-FFF2-40B4-BE49-F238E27FC236}">
                  <a16:creationId xmlns:a16="http://schemas.microsoft.com/office/drawing/2014/main" id="{5F591E3F-B3E2-D2B8-309E-47EC53D1C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6" name="TextBox 16">
              <a:extLst>
                <a:ext uri="{FF2B5EF4-FFF2-40B4-BE49-F238E27FC236}">
                  <a16:creationId xmlns:a16="http://schemas.microsoft.com/office/drawing/2014/main" id="{EDB43BD3-49BE-2F7F-D41D-A8F572F7F7C6}"/>
                </a:ext>
              </a:extLst>
            </p:cNvPr>
            <p:cNvSpPr txBox="1"/>
            <p:nvPr/>
          </p:nvSpPr>
          <p:spPr>
            <a:xfrm>
              <a:off x="9021716" y="6234304"/>
              <a:ext cx="2262158"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63</a:t>
              </a:fld>
              <a:endParaRPr lang="fr-CA" sz="1100">
                <a:solidFill>
                  <a:srgbClr val="434747"/>
                </a:solidFill>
                <a:latin typeface="Raleway" panose="020B0503030101060003" pitchFamily="34" charset="77"/>
              </a:endParaRPr>
            </a:p>
          </p:txBody>
        </p:sp>
      </p:grpSp>
      <p:sp>
        <p:nvSpPr>
          <p:cNvPr id="8" name="Rectangle 7">
            <a:extLst>
              <a:ext uri="{FF2B5EF4-FFF2-40B4-BE49-F238E27FC236}">
                <a16:creationId xmlns:a16="http://schemas.microsoft.com/office/drawing/2014/main" id="{91C92F85-8E77-1084-0CFA-4D32CF1D6E3B}"/>
              </a:ext>
            </a:extLst>
          </p:cNvPr>
          <p:cNvSpPr/>
          <p:nvPr/>
        </p:nvSpPr>
        <p:spPr>
          <a:xfrm>
            <a:off x="0" y="0"/>
            <a:ext cx="12192000" cy="6858000"/>
          </a:xfrm>
          <a:prstGeom prst="rect">
            <a:avLst/>
          </a:prstGeom>
          <a:noFill/>
          <a:ln w="381000">
            <a:solidFill>
              <a:srgbClr val="EFF0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3" name="Picture 112" descr="A yellow and black object with black background&#10;&#10;Description automatically generated">
            <a:extLst>
              <a:ext uri="{FF2B5EF4-FFF2-40B4-BE49-F238E27FC236}">
                <a16:creationId xmlns:a16="http://schemas.microsoft.com/office/drawing/2014/main" id="{313D43E7-766A-74D7-7516-5D34B94ADB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8115" y="10067"/>
            <a:ext cx="1117600" cy="1003300"/>
          </a:xfrm>
          <a:prstGeom prst="rect">
            <a:avLst/>
          </a:prstGeom>
        </p:spPr>
      </p:pic>
      <p:pic>
        <p:nvPicPr>
          <p:cNvPr id="11" name="Picture 114" descr="A group of colorful drops&#10;&#10;Description automatically generated">
            <a:extLst>
              <a:ext uri="{FF2B5EF4-FFF2-40B4-BE49-F238E27FC236}">
                <a16:creationId xmlns:a16="http://schemas.microsoft.com/office/drawing/2014/main" id="{B8172E7B-6F7A-8AF2-6BA1-E9A98F3CA6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22946">
            <a:off x="9316957" y="78360"/>
            <a:ext cx="1231900" cy="762000"/>
          </a:xfrm>
          <a:prstGeom prst="rect">
            <a:avLst/>
          </a:prstGeom>
        </p:spPr>
      </p:pic>
      <p:pic>
        <p:nvPicPr>
          <p:cNvPr id="12" name="Picture 118" descr="A group of grey arches on a black background&#10;&#10;Description automatically generated">
            <a:extLst>
              <a:ext uri="{FF2B5EF4-FFF2-40B4-BE49-F238E27FC236}">
                <a16:creationId xmlns:a16="http://schemas.microsoft.com/office/drawing/2014/main" id="{FB014802-94EC-7B84-E649-C6D269DC91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60099" y="0"/>
            <a:ext cx="635000" cy="609600"/>
          </a:xfrm>
          <a:prstGeom prst="rect">
            <a:avLst/>
          </a:prstGeom>
        </p:spPr>
      </p:pic>
      <p:pic>
        <p:nvPicPr>
          <p:cNvPr id="13" name="Picture 120" descr="A blue flower with black background&#10;&#10;Description automatically generated">
            <a:extLst>
              <a:ext uri="{FF2B5EF4-FFF2-40B4-BE49-F238E27FC236}">
                <a16:creationId xmlns:a16="http://schemas.microsoft.com/office/drawing/2014/main" id="{14132F1F-C37C-30D2-11BA-C6ADB15DE7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30704" y="793891"/>
            <a:ext cx="584200" cy="584200"/>
          </a:xfrm>
          <a:prstGeom prst="rect">
            <a:avLst/>
          </a:prstGeom>
        </p:spPr>
      </p:pic>
      <p:pic>
        <p:nvPicPr>
          <p:cNvPr id="14" name="Picture 125">
            <a:extLst>
              <a:ext uri="{FF2B5EF4-FFF2-40B4-BE49-F238E27FC236}">
                <a16:creationId xmlns:a16="http://schemas.microsoft.com/office/drawing/2014/main" id="{C65884CC-DD26-554F-0EE6-830826F77CE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66153" y="1259953"/>
            <a:ext cx="796434" cy="1003300"/>
          </a:xfrm>
          <a:prstGeom prst="rect">
            <a:avLst/>
          </a:prstGeom>
        </p:spPr>
      </p:pic>
      <p:grpSp>
        <p:nvGrpSpPr>
          <p:cNvPr id="15" name="Group 1">
            <a:extLst>
              <a:ext uri="{FF2B5EF4-FFF2-40B4-BE49-F238E27FC236}">
                <a16:creationId xmlns:a16="http://schemas.microsoft.com/office/drawing/2014/main" id="{4CF2FD5A-C069-0316-FF7A-097A2C4204A3}"/>
              </a:ext>
            </a:extLst>
          </p:cNvPr>
          <p:cNvGrpSpPr/>
          <p:nvPr/>
        </p:nvGrpSpPr>
        <p:grpSpPr>
          <a:xfrm>
            <a:off x="1004510" y="477193"/>
            <a:ext cx="6303307" cy="1325563"/>
            <a:chOff x="1155904" y="816533"/>
            <a:chExt cx="6303307" cy="1325563"/>
          </a:xfrm>
        </p:grpSpPr>
        <p:sp>
          <p:nvSpPr>
            <p:cNvPr id="16" name="Titre 1">
              <a:extLst>
                <a:ext uri="{FF2B5EF4-FFF2-40B4-BE49-F238E27FC236}">
                  <a16:creationId xmlns:a16="http://schemas.microsoft.com/office/drawing/2014/main" id="{AABC5597-8D2A-0B38-FAEA-014B5AA79556}"/>
                </a:ext>
              </a:extLst>
            </p:cNvPr>
            <p:cNvSpPr txBox="1">
              <a:spLocks/>
            </p:cNvSpPr>
            <p:nvPr/>
          </p:nvSpPr>
          <p:spPr>
            <a:xfrm>
              <a:off x="1249148" y="816533"/>
              <a:ext cx="6210063"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b="1">
                  <a:solidFill>
                    <a:srgbClr val="434747"/>
                  </a:solidFill>
                  <a:latin typeface="Raleway" panose="020B0503030101060003" pitchFamily="34" charset="77"/>
                </a:rPr>
                <a:t>Des initiatives</a:t>
              </a:r>
            </a:p>
            <a:p>
              <a:pPr algn="l"/>
              <a:r>
                <a:rPr lang="fr-CA" sz="3200" b="1">
                  <a:solidFill>
                    <a:srgbClr val="434747"/>
                  </a:solidFill>
                  <a:latin typeface="Raleway" panose="020B0503030101060003" pitchFamily="34" charset="77"/>
                </a:rPr>
                <a:t>inspirantes</a:t>
              </a:r>
            </a:p>
          </p:txBody>
        </p:sp>
        <p:cxnSp>
          <p:nvCxnSpPr>
            <p:cNvPr id="17" name="Straight Connector 9">
              <a:extLst>
                <a:ext uri="{FF2B5EF4-FFF2-40B4-BE49-F238E27FC236}">
                  <a16:creationId xmlns:a16="http://schemas.microsoft.com/office/drawing/2014/main" id="{98AFC5B3-2751-48DC-16A7-C3E599A62A90}"/>
                </a:ext>
              </a:extLst>
            </p:cNvPr>
            <p:cNvCxnSpPr>
              <a:cxnSpLocks/>
            </p:cNvCxnSpPr>
            <p:nvPr/>
          </p:nvCxnSpPr>
          <p:spPr>
            <a:xfrm>
              <a:off x="1155904" y="1260088"/>
              <a:ext cx="0" cy="736849"/>
            </a:xfrm>
            <a:prstGeom prst="line">
              <a:avLst/>
            </a:prstGeom>
            <a:ln w="50800">
              <a:solidFill>
                <a:srgbClr val="AFB46E"/>
              </a:solidFill>
            </a:ln>
          </p:spPr>
          <p:style>
            <a:lnRef idx="1">
              <a:schemeClr val="accent2"/>
            </a:lnRef>
            <a:fillRef idx="0">
              <a:schemeClr val="accent2"/>
            </a:fillRef>
            <a:effectRef idx="0">
              <a:schemeClr val="accent2"/>
            </a:effectRef>
            <a:fontRef idx="minor">
              <a:schemeClr val="tx1"/>
            </a:fontRef>
          </p:style>
        </p:cxnSp>
      </p:grpSp>
      <p:grpSp>
        <p:nvGrpSpPr>
          <p:cNvPr id="10" name="Groupe 9">
            <a:extLst>
              <a:ext uri="{FF2B5EF4-FFF2-40B4-BE49-F238E27FC236}">
                <a16:creationId xmlns:a16="http://schemas.microsoft.com/office/drawing/2014/main" id="{CDF236D7-B51D-F783-09E8-427D253987F1}"/>
              </a:ext>
            </a:extLst>
          </p:cNvPr>
          <p:cNvGrpSpPr/>
          <p:nvPr/>
        </p:nvGrpSpPr>
        <p:grpSpPr>
          <a:xfrm>
            <a:off x="2422657" y="2445021"/>
            <a:ext cx="7331321" cy="3430310"/>
            <a:chOff x="2422657" y="2445021"/>
            <a:chExt cx="7331321" cy="3430310"/>
          </a:xfrm>
        </p:grpSpPr>
        <p:grpSp>
          <p:nvGrpSpPr>
            <p:cNvPr id="47" name="Groupe 46">
              <a:extLst>
                <a:ext uri="{FF2B5EF4-FFF2-40B4-BE49-F238E27FC236}">
                  <a16:creationId xmlns:a16="http://schemas.microsoft.com/office/drawing/2014/main" id="{A9932C6C-76D5-EB7B-62AB-C6240AFF955B}"/>
                </a:ext>
              </a:extLst>
            </p:cNvPr>
            <p:cNvGrpSpPr/>
            <p:nvPr/>
          </p:nvGrpSpPr>
          <p:grpSpPr>
            <a:xfrm>
              <a:off x="6297978" y="2445022"/>
              <a:ext cx="3456000" cy="1512000"/>
              <a:chOff x="5905275" y="2282133"/>
              <a:chExt cx="3456000" cy="1512000"/>
            </a:xfrm>
            <a:noFill/>
          </p:grpSpPr>
          <p:sp>
            <p:nvSpPr>
              <p:cNvPr id="42" name="Freeform 30">
                <a:extLst>
                  <a:ext uri="{FF2B5EF4-FFF2-40B4-BE49-F238E27FC236}">
                    <a16:creationId xmlns:a16="http://schemas.microsoft.com/office/drawing/2014/main" id="{23D211BE-6E45-D754-E4F1-E7461DB62C50}"/>
                  </a:ext>
                </a:extLst>
              </p:cNvPr>
              <p:cNvSpPr/>
              <p:nvPr/>
            </p:nvSpPr>
            <p:spPr>
              <a:xfrm rot="10800000">
                <a:off x="5905275" y="2282133"/>
                <a:ext cx="3456000" cy="1512000"/>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grpFill/>
              <a:ln>
                <a:solidFill>
                  <a:srgbClr val="AFB4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8" name="ZoneTexte 27">
                <a:extLst>
                  <a:ext uri="{FF2B5EF4-FFF2-40B4-BE49-F238E27FC236}">
                    <a16:creationId xmlns:a16="http://schemas.microsoft.com/office/drawing/2014/main" id="{E5D79E5D-C6F7-D05C-58C6-02325329ED2F}"/>
                  </a:ext>
                </a:extLst>
              </p:cNvPr>
              <p:cNvSpPr txBox="1"/>
              <p:nvPr/>
            </p:nvSpPr>
            <p:spPr>
              <a:xfrm>
                <a:off x="6407934" y="2714968"/>
                <a:ext cx="2450683" cy="646331"/>
              </a:xfrm>
              <a:prstGeom prst="rect">
                <a:avLst/>
              </a:prstGeom>
              <a:grpFill/>
            </p:spPr>
            <p:txBody>
              <a:bodyPr wrap="square">
                <a:spAutoFit/>
              </a:bodyPr>
              <a:lstStyle/>
              <a:p>
                <a:pPr algn="ctr"/>
                <a:r>
                  <a:rPr lang="fr-CA">
                    <a:latin typeface="Raleway" pitchFamily="2" charset="0"/>
                  </a:rPr>
                  <a:t>Protéger les droits des tout-petits</a:t>
                </a:r>
              </a:p>
            </p:txBody>
          </p:sp>
        </p:grpSp>
        <p:grpSp>
          <p:nvGrpSpPr>
            <p:cNvPr id="48" name="Groupe 47">
              <a:extLst>
                <a:ext uri="{FF2B5EF4-FFF2-40B4-BE49-F238E27FC236}">
                  <a16:creationId xmlns:a16="http://schemas.microsoft.com/office/drawing/2014/main" id="{7CFD6F08-9E08-074A-1817-032BF967EC02}"/>
                </a:ext>
              </a:extLst>
            </p:cNvPr>
            <p:cNvGrpSpPr/>
            <p:nvPr/>
          </p:nvGrpSpPr>
          <p:grpSpPr>
            <a:xfrm>
              <a:off x="6297978" y="4360937"/>
              <a:ext cx="3456000" cy="1512000"/>
              <a:chOff x="5879152" y="4299245"/>
              <a:chExt cx="3456000" cy="1512000"/>
            </a:xfrm>
            <a:noFill/>
          </p:grpSpPr>
          <p:sp>
            <p:nvSpPr>
              <p:cNvPr id="44" name="Freeform 30">
                <a:extLst>
                  <a:ext uri="{FF2B5EF4-FFF2-40B4-BE49-F238E27FC236}">
                    <a16:creationId xmlns:a16="http://schemas.microsoft.com/office/drawing/2014/main" id="{A5A31281-6F9F-67E8-03A7-83C4A8A65B1A}"/>
                  </a:ext>
                </a:extLst>
              </p:cNvPr>
              <p:cNvSpPr/>
              <p:nvPr/>
            </p:nvSpPr>
            <p:spPr>
              <a:xfrm rot="10800000">
                <a:off x="5879152" y="4299245"/>
                <a:ext cx="3456000" cy="1512000"/>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grpFill/>
              <a:ln>
                <a:solidFill>
                  <a:srgbClr val="AFB4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0" name="ZoneTexte 29">
                <a:extLst>
                  <a:ext uri="{FF2B5EF4-FFF2-40B4-BE49-F238E27FC236}">
                    <a16:creationId xmlns:a16="http://schemas.microsoft.com/office/drawing/2014/main" id="{74A213CF-796A-2658-24CF-9B58898FADFF}"/>
                  </a:ext>
                </a:extLst>
              </p:cNvPr>
              <p:cNvSpPr txBox="1"/>
              <p:nvPr/>
            </p:nvSpPr>
            <p:spPr>
              <a:xfrm>
                <a:off x="6226884" y="4732080"/>
                <a:ext cx="2760537" cy="646331"/>
              </a:xfrm>
              <a:prstGeom prst="rect">
                <a:avLst/>
              </a:prstGeom>
              <a:grpFill/>
            </p:spPr>
            <p:txBody>
              <a:bodyPr wrap="square">
                <a:spAutoFit/>
              </a:bodyPr>
              <a:lstStyle/>
              <a:p>
                <a:pPr algn="ctr"/>
                <a:r>
                  <a:rPr lang="fr-CA">
                    <a:latin typeface="Raleway" pitchFamily="2" charset="0"/>
                  </a:rPr>
                  <a:t>Soutenir la recherche </a:t>
                </a:r>
              </a:p>
              <a:p>
                <a:pPr algn="ctr"/>
                <a:r>
                  <a:rPr lang="fr-CA">
                    <a:latin typeface="Raleway" pitchFamily="2" charset="0"/>
                  </a:rPr>
                  <a:t>et documenter</a:t>
                </a:r>
              </a:p>
            </p:txBody>
          </p:sp>
        </p:grpSp>
        <p:grpSp>
          <p:nvGrpSpPr>
            <p:cNvPr id="45" name="Groupe 44">
              <a:extLst>
                <a:ext uri="{FF2B5EF4-FFF2-40B4-BE49-F238E27FC236}">
                  <a16:creationId xmlns:a16="http://schemas.microsoft.com/office/drawing/2014/main" id="{491BA906-D04A-5EA1-CCEF-16314A6BAB93}"/>
                </a:ext>
              </a:extLst>
            </p:cNvPr>
            <p:cNvGrpSpPr/>
            <p:nvPr/>
          </p:nvGrpSpPr>
          <p:grpSpPr>
            <a:xfrm>
              <a:off x="2422657" y="4358543"/>
              <a:ext cx="3456495" cy="1516788"/>
              <a:chOff x="2639504" y="4488086"/>
              <a:chExt cx="3456495" cy="1516788"/>
            </a:xfrm>
            <a:noFill/>
          </p:grpSpPr>
          <p:sp>
            <p:nvSpPr>
              <p:cNvPr id="43" name="Freeform 30">
                <a:extLst>
                  <a:ext uri="{FF2B5EF4-FFF2-40B4-BE49-F238E27FC236}">
                    <a16:creationId xmlns:a16="http://schemas.microsoft.com/office/drawing/2014/main" id="{B35B0DCB-BF76-1BAD-A13F-8137713D0D6D}"/>
                  </a:ext>
                </a:extLst>
              </p:cNvPr>
              <p:cNvSpPr/>
              <p:nvPr/>
            </p:nvSpPr>
            <p:spPr>
              <a:xfrm rot="10800000">
                <a:off x="2639504" y="4488086"/>
                <a:ext cx="3456495" cy="1516788"/>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grpFill/>
              <a:ln>
                <a:solidFill>
                  <a:srgbClr val="AFB4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5" name="ZoneTexte 34">
                <a:extLst>
                  <a:ext uri="{FF2B5EF4-FFF2-40B4-BE49-F238E27FC236}">
                    <a16:creationId xmlns:a16="http://schemas.microsoft.com/office/drawing/2014/main" id="{7680558D-1048-C48B-D8E3-D2A1D756F7C5}"/>
                  </a:ext>
                </a:extLst>
              </p:cNvPr>
              <p:cNvSpPr txBox="1"/>
              <p:nvPr/>
            </p:nvSpPr>
            <p:spPr>
              <a:xfrm>
                <a:off x="2850954" y="4784815"/>
                <a:ext cx="3033595" cy="923330"/>
              </a:xfrm>
              <a:prstGeom prst="rect">
                <a:avLst/>
              </a:prstGeom>
              <a:grpFill/>
            </p:spPr>
            <p:txBody>
              <a:bodyPr wrap="square">
                <a:spAutoFit/>
              </a:bodyPr>
              <a:lstStyle/>
              <a:p>
                <a:pPr algn="ctr"/>
                <a:r>
                  <a:rPr lang="fr-CA">
                    <a:latin typeface="Raleway" pitchFamily="2" charset="0"/>
                  </a:rPr>
                  <a:t>Favoriser l’adoption de saines habitudes de vie dès la petite enfance</a:t>
                </a:r>
              </a:p>
            </p:txBody>
          </p:sp>
        </p:grpSp>
        <p:grpSp>
          <p:nvGrpSpPr>
            <p:cNvPr id="46" name="Groupe 45">
              <a:extLst>
                <a:ext uri="{FF2B5EF4-FFF2-40B4-BE49-F238E27FC236}">
                  <a16:creationId xmlns:a16="http://schemas.microsoft.com/office/drawing/2014/main" id="{BC0869B8-5DFA-9378-1EA2-BE8C03BF64E1}"/>
                </a:ext>
              </a:extLst>
            </p:cNvPr>
            <p:cNvGrpSpPr/>
            <p:nvPr/>
          </p:nvGrpSpPr>
          <p:grpSpPr>
            <a:xfrm>
              <a:off x="2423152" y="2445021"/>
              <a:ext cx="3456000" cy="1512000"/>
              <a:chOff x="2425389" y="2003592"/>
              <a:chExt cx="3456000" cy="1512000"/>
            </a:xfrm>
            <a:noFill/>
          </p:grpSpPr>
          <p:sp>
            <p:nvSpPr>
              <p:cNvPr id="40" name="Freeform 30">
                <a:extLst>
                  <a:ext uri="{FF2B5EF4-FFF2-40B4-BE49-F238E27FC236}">
                    <a16:creationId xmlns:a16="http://schemas.microsoft.com/office/drawing/2014/main" id="{448174CE-BBE2-9E8A-D247-6CEE02A1DB0E}"/>
                  </a:ext>
                </a:extLst>
              </p:cNvPr>
              <p:cNvSpPr/>
              <p:nvPr/>
            </p:nvSpPr>
            <p:spPr>
              <a:xfrm rot="10800000">
                <a:off x="2425389" y="2003592"/>
                <a:ext cx="3456000" cy="1512000"/>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grpFill/>
              <a:ln>
                <a:solidFill>
                  <a:srgbClr val="AFB4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7" name="ZoneTexte 36">
                <a:extLst>
                  <a:ext uri="{FF2B5EF4-FFF2-40B4-BE49-F238E27FC236}">
                    <a16:creationId xmlns:a16="http://schemas.microsoft.com/office/drawing/2014/main" id="{3880F4A9-124F-CECD-3FE4-DCFB8CFE285A}"/>
                  </a:ext>
                </a:extLst>
              </p:cNvPr>
              <p:cNvSpPr txBox="1"/>
              <p:nvPr/>
            </p:nvSpPr>
            <p:spPr>
              <a:xfrm>
                <a:off x="2928048" y="2436427"/>
                <a:ext cx="2450683" cy="646331"/>
              </a:xfrm>
              <a:prstGeom prst="rect">
                <a:avLst/>
              </a:prstGeom>
              <a:grpFill/>
              <a:ln>
                <a:noFill/>
              </a:ln>
            </p:spPr>
            <p:txBody>
              <a:bodyPr wrap="square">
                <a:spAutoFit/>
              </a:bodyPr>
              <a:lstStyle/>
              <a:p>
                <a:pPr algn="ctr"/>
                <a:r>
                  <a:rPr lang="fr-CA" dirty="0">
                    <a:latin typeface="Raleway" pitchFamily="2" charset="0"/>
                  </a:rPr>
                  <a:t>Sensibiliser, informer, former</a:t>
                </a:r>
              </a:p>
            </p:txBody>
          </p:sp>
        </p:grpSp>
        <p:grpSp>
          <p:nvGrpSpPr>
            <p:cNvPr id="9" name="Groupe 8">
              <a:extLst>
                <a:ext uri="{FF2B5EF4-FFF2-40B4-BE49-F238E27FC236}">
                  <a16:creationId xmlns:a16="http://schemas.microsoft.com/office/drawing/2014/main" id="{E24E80A3-49CB-3955-D320-445D4E1DFBE5}"/>
                </a:ext>
              </a:extLst>
            </p:cNvPr>
            <p:cNvGrpSpPr/>
            <p:nvPr/>
          </p:nvGrpSpPr>
          <p:grpSpPr>
            <a:xfrm>
              <a:off x="5437743" y="3146950"/>
              <a:ext cx="1578282" cy="1662690"/>
              <a:chOff x="5404409" y="3301340"/>
              <a:chExt cx="1388277" cy="1353932"/>
            </a:xfrm>
          </p:grpSpPr>
          <p:sp>
            <p:nvSpPr>
              <p:cNvPr id="7" name="Forme libre : forme 6">
                <a:extLst>
                  <a:ext uri="{FF2B5EF4-FFF2-40B4-BE49-F238E27FC236}">
                    <a16:creationId xmlns:a16="http://schemas.microsoft.com/office/drawing/2014/main" id="{42FBD4A8-68CD-30F2-1C61-AD7491821976}"/>
                  </a:ext>
                </a:extLst>
              </p:cNvPr>
              <p:cNvSpPr/>
              <p:nvPr/>
            </p:nvSpPr>
            <p:spPr>
              <a:xfrm>
                <a:off x="5830784" y="3301340"/>
                <a:ext cx="961902" cy="1045029"/>
              </a:xfrm>
              <a:custGeom>
                <a:avLst/>
                <a:gdLst>
                  <a:gd name="connsiteX0" fmla="*/ 71252 w 961902"/>
                  <a:gd name="connsiteY0" fmla="*/ 296883 h 1045029"/>
                  <a:gd name="connsiteX1" fmla="*/ 71252 w 961902"/>
                  <a:gd name="connsiteY1" fmla="*/ 296883 h 1045029"/>
                  <a:gd name="connsiteX2" fmla="*/ 142504 w 961902"/>
                  <a:gd name="connsiteY2" fmla="*/ 213756 h 1045029"/>
                  <a:gd name="connsiteX3" fmla="*/ 154380 w 961902"/>
                  <a:gd name="connsiteY3" fmla="*/ 178130 h 1045029"/>
                  <a:gd name="connsiteX4" fmla="*/ 178130 w 961902"/>
                  <a:gd name="connsiteY4" fmla="*/ 142504 h 1045029"/>
                  <a:gd name="connsiteX5" fmla="*/ 201881 w 961902"/>
                  <a:gd name="connsiteY5" fmla="*/ 59377 h 1045029"/>
                  <a:gd name="connsiteX6" fmla="*/ 225632 w 961902"/>
                  <a:gd name="connsiteY6" fmla="*/ 23751 h 1045029"/>
                  <a:gd name="connsiteX7" fmla="*/ 296884 w 961902"/>
                  <a:gd name="connsiteY7" fmla="*/ 0 h 1045029"/>
                  <a:gd name="connsiteX8" fmla="*/ 534390 w 961902"/>
                  <a:gd name="connsiteY8" fmla="*/ 11876 h 1045029"/>
                  <a:gd name="connsiteX9" fmla="*/ 605642 w 961902"/>
                  <a:gd name="connsiteY9" fmla="*/ 59377 h 1045029"/>
                  <a:gd name="connsiteX10" fmla="*/ 653143 w 961902"/>
                  <a:gd name="connsiteY10" fmla="*/ 130629 h 1045029"/>
                  <a:gd name="connsiteX11" fmla="*/ 736271 w 961902"/>
                  <a:gd name="connsiteY11" fmla="*/ 142504 h 1045029"/>
                  <a:gd name="connsiteX12" fmla="*/ 783772 w 961902"/>
                  <a:gd name="connsiteY12" fmla="*/ 154379 h 1045029"/>
                  <a:gd name="connsiteX13" fmla="*/ 890650 w 961902"/>
                  <a:gd name="connsiteY13" fmla="*/ 166255 h 1045029"/>
                  <a:gd name="connsiteX14" fmla="*/ 926276 w 961902"/>
                  <a:gd name="connsiteY14" fmla="*/ 201881 h 1045029"/>
                  <a:gd name="connsiteX15" fmla="*/ 961902 w 961902"/>
                  <a:gd name="connsiteY15" fmla="*/ 344385 h 1045029"/>
                  <a:gd name="connsiteX16" fmla="*/ 950026 w 961902"/>
                  <a:gd name="connsiteY16" fmla="*/ 641268 h 1045029"/>
                  <a:gd name="connsiteX17" fmla="*/ 914400 w 961902"/>
                  <a:gd name="connsiteY17" fmla="*/ 676894 h 1045029"/>
                  <a:gd name="connsiteX18" fmla="*/ 890650 w 961902"/>
                  <a:gd name="connsiteY18" fmla="*/ 712520 h 1045029"/>
                  <a:gd name="connsiteX19" fmla="*/ 795647 w 961902"/>
                  <a:gd name="connsiteY19" fmla="*/ 748146 h 1045029"/>
                  <a:gd name="connsiteX20" fmla="*/ 676894 w 961902"/>
                  <a:gd name="connsiteY20" fmla="*/ 760021 h 1045029"/>
                  <a:gd name="connsiteX21" fmla="*/ 665019 w 961902"/>
                  <a:gd name="connsiteY21" fmla="*/ 855024 h 1045029"/>
                  <a:gd name="connsiteX22" fmla="*/ 593767 w 961902"/>
                  <a:gd name="connsiteY22" fmla="*/ 914400 h 1045029"/>
                  <a:gd name="connsiteX23" fmla="*/ 558141 w 961902"/>
                  <a:gd name="connsiteY23" fmla="*/ 985652 h 1045029"/>
                  <a:gd name="connsiteX24" fmla="*/ 522515 w 961902"/>
                  <a:gd name="connsiteY24" fmla="*/ 1045029 h 1045029"/>
                  <a:gd name="connsiteX25" fmla="*/ 391886 w 961902"/>
                  <a:gd name="connsiteY25" fmla="*/ 914400 h 1045029"/>
                  <a:gd name="connsiteX26" fmla="*/ 356260 w 961902"/>
                  <a:gd name="connsiteY26" fmla="*/ 878774 h 1045029"/>
                  <a:gd name="connsiteX27" fmla="*/ 225632 w 961902"/>
                  <a:gd name="connsiteY27" fmla="*/ 724395 h 1045029"/>
                  <a:gd name="connsiteX28" fmla="*/ 190006 w 961902"/>
                  <a:gd name="connsiteY28" fmla="*/ 700644 h 1045029"/>
                  <a:gd name="connsiteX29" fmla="*/ 106878 w 961902"/>
                  <a:gd name="connsiteY29" fmla="*/ 617517 h 1045029"/>
                  <a:gd name="connsiteX30" fmla="*/ 23751 w 961902"/>
                  <a:gd name="connsiteY30" fmla="*/ 546265 h 1045029"/>
                  <a:gd name="connsiteX31" fmla="*/ 0 w 961902"/>
                  <a:gd name="connsiteY31" fmla="*/ 510639 h 1045029"/>
                  <a:gd name="connsiteX32" fmla="*/ 11876 w 961902"/>
                  <a:gd name="connsiteY32" fmla="*/ 475013 h 1045029"/>
                  <a:gd name="connsiteX33" fmla="*/ 23751 w 961902"/>
                  <a:gd name="connsiteY33" fmla="*/ 427512 h 1045029"/>
                  <a:gd name="connsiteX34" fmla="*/ 71252 w 961902"/>
                  <a:gd name="connsiteY34" fmla="*/ 356260 h 1045029"/>
                  <a:gd name="connsiteX35" fmla="*/ 71252 w 961902"/>
                  <a:gd name="connsiteY35" fmla="*/ 296883 h 104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61902" h="1045029">
                    <a:moveTo>
                      <a:pt x="71252" y="296883"/>
                    </a:moveTo>
                    <a:lnTo>
                      <a:pt x="71252" y="296883"/>
                    </a:lnTo>
                    <a:cubicBezTo>
                      <a:pt x="95003" y="269174"/>
                      <a:pt x="121575" y="243654"/>
                      <a:pt x="142504" y="213756"/>
                    </a:cubicBezTo>
                    <a:cubicBezTo>
                      <a:pt x="149683" y="203501"/>
                      <a:pt x="148782" y="189326"/>
                      <a:pt x="154380" y="178130"/>
                    </a:cubicBezTo>
                    <a:cubicBezTo>
                      <a:pt x="160763" y="165365"/>
                      <a:pt x="171747" y="155269"/>
                      <a:pt x="178130" y="142504"/>
                    </a:cubicBezTo>
                    <a:cubicBezTo>
                      <a:pt x="201249" y="96266"/>
                      <a:pt x="179041" y="112670"/>
                      <a:pt x="201881" y="59377"/>
                    </a:cubicBezTo>
                    <a:cubicBezTo>
                      <a:pt x="207503" y="46259"/>
                      <a:pt x="213529" y="31315"/>
                      <a:pt x="225632" y="23751"/>
                    </a:cubicBezTo>
                    <a:cubicBezTo>
                      <a:pt x="246862" y="10482"/>
                      <a:pt x="296884" y="0"/>
                      <a:pt x="296884" y="0"/>
                    </a:cubicBezTo>
                    <a:cubicBezTo>
                      <a:pt x="376053" y="3959"/>
                      <a:pt x="456549" y="-3094"/>
                      <a:pt x="534390" y="11876"/>
                    </a:cubicBezTo>
                    <a:cubicBezTo>
                      <a:pt x="562421" y="17267"/>
                      <a:pt x="605642" y="59377"/>
                      <a:pt x="605642" y="59377"/>
                    </a:cubicBezTo>
                    <a:cubicBezTo>
                      <a:pt x="621476" y="83128"/>
                      <a:pt x="624885" y="126592"/>
                      <a:pt x="653143" y="130629"/>
                    </a:cubicBezTo>
                    <a:cubicBezTo>
                      <a:pt x="680852" y="134587"/>
                      <a:pt x="708732" y="137497"/>
                      <a:pt x="736271" y="142504"/>
                    </a:cubicBezTo>
                    <a:cubicBezTo>
                      <a:pt x="752329" y="145423"/>
                      <a:pt x="767641" y="151897"/>
                      <a:pt x="783772" y="154379"/>
                    </a:cubicBezTo>
                    <a:cubicBezTo>
                      <a:pt x="819200" y="159830"/>
                      <a:pt x="855024" y="162296"/>
                      <a:pt x="890650" y="166255"/>
                    </a:cubicBezTo>
                    <a:cubicBezTo>
                      <a:pt x="902525" y="178130"/>
                      <a:pt x="918120" y="187200"/>
                      <a:pt x="926276" y="201881"/>
                    </a:cubicBezTo>
                    <a:cubicBezTo>
                      <a:pt x="948678" y="242204"/>
                      <a:pt x="954530" y="300154"/>
                      <a:pt x="961902" y="344385"/>
                    </a:cubicBezTo>
                    <a:cubicBezTo>
                      <a:pt x="957943" y="443346"/>
                      <a:pt x="964033" y="543223"/>
                      <a:pt x="950026" y="641268"/>
                    </a:cubicBezTo>
                    <a:cubicBezTo>
                      <a:pt x="947651" y="657893"/>
                      <a:pt x="925151" y="663992"/>
                      <a:pt x="914400" y="676894"/>
                    </a:cubicBezTo>
                    <a:cubicBezTo>
                      <a:pt x="905263" y="687858"/>
                      <a:pt x="900742" y="702428"/>
                      <a:pt x="890650" y="712520"/>
                    </a:cubicBezTo>
                    <a:cubicBezTo>
                      <a:pt x="862384" y="740786"/>
                      <a:pt x="834859" y="742918"/>
                      <a:pt x="795647" y="748146"/>
                    </a:cubicBezTo>
                    <a:cubicBezTo>
                      <a:pt x="756214" y="753404"/>
                      <a:pt x="716478" y="756063"/>
                      <a:pt x="676894" y="760021"/>
                    </a:cubicBezTo>
                    <a:cubicBezTo>
                      <a:pt x="672936" y="791689"/>
                      <a:pt x="675925" y="825031"/>
                      <a:pt x="665019" y="855024"/>
                    </a:cubicBezTo>
                    <a:cubicBezTo>
                      <a:pt x="657704" y="875141"/>
                      <a:pt x="610731" y="903091"/>
                      <a:pt x="593767" y="914400"/>
                    </a:cubicBezTo>
                    <a:cubicBezTo>
                      <a:pt x="525702" y="1016496"/>
                      <a:pt x="607305" y="887323"/>
                      <a:pt x="558141" y="985652"/>
                    </a:cubicBezTo>
                    <a:cubicBezTo>
                      <a:pt x="547819" y="1006297"/>
                      <a:pt x="534390" y="1025237"/>
                      <a:pt x="522515" y="1045029"/>
                    </a:cubicBezTo>
                    <a:lnTo>
                      <a:pt x="391886" y="914400"/>
                    </a:lnTo>
                    <a:cubicBezTo>
                      <a:pt x="380011" y="902525"/>
                      <a:pt x="364901" y="893175"/>
                      <a:pt x="356260" y="878774"/>
                    </a:cubicBezTo>
                    <a:cubicBezTo>
                      <a:pt x="316718" y="812871"/>
                      <a:pt x="299846" y="773872"/>
                      <a:pt x="225632" y="724395"/>
                    </a:cubicBezTo>
                    <a:cubicBezTo>
                      <a:pt x="213757" y="716478"/>
                      <a:pt x="200615" y="710192"/>
                      <a:pt x="190006" y="700644"/>
                    </a:cubicBezTo>
                    <a:cubicBezTo>
                      <a:pt x="160879" y="674430"/>
                      <a:pt x="138227" y="641029"/>
                      <a:pt x="106878" y="617517"/>
                    </a:cubicBezTo>
                    <a:cubicBezTo>
                      <a:pt x="71932" y="591307"/>
                      <a:pt x="51318" y="579346"/>
                      <a:pt x="23751" y="546265"/>
                    </a:cubicBezTo>
                    <a:cubicBezTo>
                      <a:pt x="14614" y="535301"/>
                      <a:pt x="7917" y="522514"/>
                      <a:pt x="0" y="510639"/>
                    </a:cubicBezTo>
                    <a:cubicBezTo>
                      <a:pt x="3959" y="498764"/>
                      <a:pt x="8437" y="487049"/>
                      <a:pt x="11876" y="475013"/>
                    </a:cubicBezTo>
                    <a:cubicBezTo>
                      <a:pt x="16360" y="459320"/>
                      <a:pt x="16452" y="442110"/>
                      <a:pt x="23751" y="427512"/>
                    </a:cubicBezTo>
                    <a:cubicBezTo>
                      <a:pt x="36516" y="401981"/>
                      <a:pt x="62225" y="383340"/>
                      <a:pt x="71252" y="356260"/>
                    </a:cubicBezTo>
                    <a:cubicBezTo>
                      <a:pt x="84898" y="315323"/>
                      <a:pt x="71252" y="306779"/>
                      <a:pt x="71252" y="296883"/>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 name="Image 1">
                <a:extLst>
                  <a:ext uri="{FF2B5EF4-FFF2-40B4-BE49-F238E27FC236}">
                    <a16:creationId xmlns:a16="http://schemas.microsoft.com/office/drawing/2014/main" id="{95768A4C-FEFA-4788-D8E6-C92191B6184B}"/>
                  </a:ext>
                </a:extLst>
              </p:cNvPr>
              <p:cNvPicPr>
                <a:picLocks noChangeAspect="1"/>
              </p:cNvPicPr>
              <p:nvPr/>
            </p:nvPicPr>
            <p:blipFill>
              <a:blip r:embed="rId9">
                <a:duotone>
                  <a:prstClr val="black"/>
                  <a:srgbClr val="AFB46E">
                    <a:tint val="45000"/>
                    <a:satMod val="400000"/>
                  </a:srgbClr>
                </a:duotone>
                <a:extLst>
                  <a:ext uri="{28A0092B-C50C-407E-A947-70E740481C1C}">
                    <a14:useLocalDpi xmlns:a14="http://schemas.microsoft.com/office/drawing/2010/main" val="0"/>
                  </a:ext>
                </a:extLst>
              </a:blip>
              <a:srcRect/>
              <a:stretch/>
            </p:blipFill>
            <p:spPr>
              <a:xfrm>
                <a:off x="5404409" y="3374218"/>
                <a:ext cx="1364238" cy="1281054"/>
              </a:xfrm>
              <a:prstGeom prst="rect">
                <a:avLst/>
              </a:prstGeom>
            </p:spPr>
          </p:pic>
        </p:grpSp>
      </p:grpSp>
    </p:spTree>
    <p:extLst>
      <p:ext uri="{BB962C8B-B14F-4D97-AF65-F5344CB8AC3E}">
        <p14:creationId xmlns:p14="http://schemas.microsoft.com/office/powerpoint/2010/main" val="16035238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BCA47B1B-753D-825D-4864-24E7809EA518}"/>
              </a:ext>
            </a:extLst>
          </p:cNvPr>
          <p:cNvSpPr txBox="1"/>
          <p:nvPr/>
        </p:nvSpPr>
        <p:spPr>
          <a:xfrm>
            <a:off x="901457" y="2079313"/>
            <a:ext cx="9711573" cy="663708"/>
          </a:xfrm>
          <a:prstGeom prst="rect">
            <a:avLst/>
          </a:prstGeom>
          <a:noFill/>
        </p:spPr>
        <p:txBody>
          <a:bodyPr wrap="square">
            <a:spAutoFit/>
          </a:bodyPr>
          <a:lstStyle/>
          <a:p>
            <a:pPr>
              <a:lnSpc>
                <a:spcPts val="2320"/>
              </a:lnSpc>
            </a:pPr>
            <a:r>
              <a:rPr lang="fr-CA" dirty="0">
                <a:latin typeface="Raleway" panose="020B0003030101060003" pitchFamily="34" charset="0"/>
              </a:rPr>
              <a:t>Les connaissances scientifiques doivent être partagées et connues par toutes les personnes qui s’impliquent auprès des tout-petits et de leur famille.</a:t>
            </a:r>
          </a:p>
        </p:txBody>
      </p:sp>
      <p:grpSp>
        <p:nvGrpSpPr>
          <p:cNvPr id="4" name="Group 3">
            <a:extLst>
              <a:ext uri="{FF2B5EF4-FFF2-40B4-BE49-F238E27FC236}">
                <a16:creationId xmlns:a16="http://schemas.microsoft.com/office/drawing/2014/main" id="{142D292D-DC60-CE2B-5533-36B77A40EAA1}"/>
              </a:ext>
            </a:extLst>
          </p:cNvPr>
          <p:cNvGrpSpPr/>
          <p:nvPr/>
        </p:nvGrpSpPr>
        <p:grpSpPr>
          <a:xfrm>
            <a:off x="1003443" y="6153834"/>
            <a:ext cx="10280431" cy="342080"/>
            <a:chOff x="1003443" y="6153834"/>
            <a:chExt cx="10280431" cy="342080"/>
          </a:xfrm>
        </p:grpSpPr>
        <p:pic>
          <p:nvPicPr>
            <p:cNvPr id="5" name="Picture 4" descr="A black background with grey text&#10;&#10;Description automatically generated">
              <a:extLst>
                <a:ext uri="{FF2B5EF4-FFF2-40B4-BE49-F238E27FC236}">
                  <a16:creationId xmlns:a16="http://schemas.microsoft.com/office/drawing/2014/main" id="{5F591E3F-B3E2-D2B8-309E-47EC53D1C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6" name="TextBox 16">
              <a:extLst>
                <a:ext uri="{FF2B5EF4-FFF2-40B4-BE49-F238E27FC236}">
                  <a16:creationId xmlns:a16="http://schemas.microsoft.com/office/drawing/2014/main" id="{EDB43BD3-49BE-2F7F-D41D-A8F572F7F7C6}"/>
                </a:ext>
              </a:extLst>
            </p:cNvPr>
            <p:cNvSpPr txBox="1"/>
            <p:nvPr/>
          </p:nvSpPr>
          <p:spPr>
            <a:xfrm>
              <a:off x="9021716" y="6234304"/>
              <a:ext cx="2262158"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64</a:t>
              </a:fld>
              <a:endParaRPr lang="fr-CA" sz="1100">
                <a:solidFill>
                  <a:srgbClr val="434747"/>
                </a:solidFill>
                <a:latin typeface="Raleway" panose="020B0503030101060003" pitchFamily="34" charset="77"/>
              </a:endParaRPr>
            </a:p>
          </p:txBody>
        </p:sp>
      </p:grpSp>
      <p:sp>
        <p:nvSpPr>
          <p:cNvPr id="8" name="Rectangle 7">
            <a:extLst>
              <a:ext uri="{FF2B5EF4-FFF2-40B4-BE49-F238E27FC236}">
                <a16:creationId xmlns:a16="http://schemas.microsoft.com/office/drawing/2014/main" id="{91C92F85-8E77-1084-0CFA-4D32CF1D6E3B}"/>
              </a:ext>
            </a:extLst>
          </p:cNvPr>
          <p:cNvSpPr/>
          <p:nvPr/>
        </p:nvSpPr>
        <p:spPr>
          <a:xfrm>
            <a:off x="0" y="0"/>
            <a:ext cx="12192000" cy="6858000"/>
          </a:xfrm>
          <a:prstGeom prst="rect">
            <a:avLst/>
          </a:prstGeom>
          <a:noFill/>
          <a:ln w="381000">
            <a:solidFill>
              <a:srgbClr val="EFF0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2" name="Group 1">
            <a:extLst>
              <a:ext uri="{FF2B5EF4-FFF2-40B4-BE49-F238E27FC236}">
                <a16:creationId xmlns:a16="http://schemas.microsoft.com/office/drawing/2014/main" id="{28D3864F-917B-45CA-64A7-7FAB5C2EBA8E}"/>
              </a:ext>
            </a:extLst>
          </p:cNvPr>
          <p:cNvGrpSpPr/>
          <p:nvPr/>
        </p:nvGrpSpPr>
        <p:grpSpPr>
          <a:xfrm>
            <a:off x="1004510" y="477193"/>
            <a:ext cx="6303307" cy="1325563"/>
            <a:chOff x="1155904" y="816533"/>
            <a:chExt cx="6303307" cy="1325563"/>
          </a:xfrm>
        </p:grpSpPr>
        <p:sp>
          <p:nvSpPr>
            <p:cNvPr id="9" name="Titre 1">
              <a:extLst>
                <a:ext uri="{FF2B5EF4-FFF2-40B4-BE49-F238E27FC236}">
                  <a16:creationId xmlns:a16="http://schemas.microsoft.com/office/drawing/2014/main" id="{ACD739D2-CD64-2E2B-CB56-E1688D539AF6}"/>
                </a:ext>
              </a:extLst>
            </p:cNvPr>
            <p:cNvSpPr txBox="1">
              <a:spLocks/>
            </p:cNvSpPr>
            <p:nvPr/>
          </p:nvSpPr>
          <p:spPr>
            <a:xfrm>
              <a:off x="1249148" y="816533"/>
              <a:ext cx="6210063"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b="1">
                  <a:solidFill>
                    <a:srgbClr val="434747"/>
                  </a:solidFill>
                  <a:latin typeface="Raleway" panose="020B0503030101060003" pitchFamily="34" charset="77"/>
                </a:rPr>
                <a:t>Sensibiliser</a:t>
              </a:r>
              <a:br>
                <a:rPr lang="fr-CA" sz="3200" b="1">
                  <a:solidFill>
                    <a:srgbClr val="434747"/>
                  </a:solidFill>
                  <a:latin typeface="Raleway" panose="020B0503030101060003" pitchFamily="34" charset="77"/>
                </a:rPr>
              </a:br>
              <a:r>
                <a:rPr lang="fr-CA" sz="3200" b="1">
                  <a:solidFill>
                    <a:srgbClr val="434747"/>
                  </a:solidFill>
                  <a:latin typeface="Raleway" panose="020B0503030101060003" pitchFamily="34" charset="77"/>
                </a:rPr>
                <a:t>informer, former</a:t>
              </a:r>
            </a:p>
          </p:txBody>
        </p:sp>
        <p:cxnSp>
          <p:nvCxnSpPr>
            <p:cNvPr id="10" name="Straight Connector 9">
              <a:extLst>
                <a:ext uri="{FF2B5EF4-FFF2-40B4-BE49-F238E27FC236}">
                  <a16:creationId xmlns:a16="http://schemas.microsoft.com/office/drawing/2014/main" id="{7C773EF6-3BA2-02EF-5226-31A11BC30D7D}"/>
                </a:ext>
              </a:extLst>
            </p:cNvPr>
            <p:cNvCxnSpPr>
              <a:cxnSpLocks/>
            </p:cNvCxnSpPr>
            <p:nvPr/>
          </p:nvCxnSpPr>
          <p:spPr>
            <a:xfrm>
              <a:off x="1155904" y="1260088"/>
              <a:ext cx="0" cy="736849"/>
            </a:xfrm>
            <a:prstGeom prst="line">
              <a:avLst/>
            </a:prstGeom>
            <a:ln w="50800">
              <a:solidFill>
                <a:srgbClr val="AFB46E"/>
              </a:solidFill>
            </a:ln>
          </p:spPr>
          <p:style>
            <a:lnRef idx="1">
              <a:schemeClr val="accent2"/>
            </a:lnRef>
            <a:fillRef idx="0">
              <a:schemeClr val="accent2"/>
            </a:fillRef>
            <a:effectRef idx="0">
              <a:schemeClr val="accent2"/>
            </a:effectRef>
            <a:fontRef idx="minor">
              <a:schemeClr val="tx1"/>
            </a:fontRef>
          </p:style>
        </p:cxnSp>
      </p:grpSp>
      <p:grpSp>
        <p:nvGrpSpPr>
          <p:cNvPr id="15" name="Groupe 14">
            <a:extLst>
              <a:ext uri="{FF2B5EF4-FFF2-40B4-BE49-F238E27FC236}">
                <a16:creationId xmlns:a16="http://schemas.microsoft.com/office/drawing/2014/main" id="{3E5DCB02-071C-059D-DC61-0D35BB55735E}"/>
              </a:ext>
            </a:extLst>
          </p:cNvPr>
          <p:cNvGrpSpPr/>
          <p:nvPr/>
        </p:nvGrpSpPr>
        <p:grpSpPr>
          <a:xfrm>
            <a:off x="1003447" y="3224433"/>
            <a:ext cx="10280427" cy="2266160"/>
            <a:chOff x="1003447" y="3224433"/>
            <a:chExt cx="10280427" cy="2266160"/>
          </a:xfrm>
        </p:grpSpPr>
        <p:sp>
          <p:nvSpPr>
            <p:cNvPr id="18" name="Freeform 17">
              <a:extLst>
                <a:ext uri="{FF2B5EF4-FFF2-40B4-BE49-F238E27FC236}">
                  <a16:creationId xmlns:a16="http://schemas.microsoft.com/office/drawing/2014/main" id="{C9626256-12A7-D40B-8A01-559A8418B664}"/>
                </a:ext>
              </a:extLst>
            </p:cNvPr>
            <p:cNvSpPr/>
            <p:nvPr/>
          </p:nvSpPr>
          <p:spPr>
            <a:xfrm rot="10800000">
              <a:off x="1003447" y="3448436"/>
              <a:ext cx="10280427" cy="2042157"/>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solidFill>
              <a:srgbClr val="AFB46E">
                <a:alpha val="1673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ZoneTexte 15">
              <a:extLst>
                <a:ext uri="{FF2B5EF4-FFF2-40B4-BE49-F238E27FC236}">
                  <a16:creationId xmlns:a16="http://schemas.microsoft.com/office/drawing/2014/main" id="{014316C9-7B8E-E93B-FB18-43B93E0478F7}"/>
                </a:ext>
              </a:extLst>
            </p:cNvPr>
            <p:cNvSpPr txBox="1"/>
            <p:nvPr/>
          </p:nvSpPr>
          <p:spPr>
            <a:xfrm>
              <a:off x="1639003" y="4041319"/>
              <a:ext cx="4038948" cy="707886"/>
            </a:xfrm>
            <a:prstGeom prst="rect">
              <a:avLst/>
            </a:prstGeom>
            <a:noFill/>
          </p:spPr>
          <p:txBody>
            <a:bodyPr wrap="square">
              <a:spAutoFit/>
            </a:bodyPr>
            <a:lstStyle/>
            <a:p>
              <a:pPr marL="0" lvl="1">
                <a:lnSpc>
                  <a:spcPts val="1620"/>
                </a:lnSpc>
                <a:spcBef>
                  <a:spcPts val="300"/>
                </a:spcBef>
                <a:spcAft>
                  <a:spcPts val="300"/>
                </a:spcAft>
                <a:buClr>
                  <a:srgbClr val="AFB46E"/>
                </a:buClr>
              </a:pPr>
              <a:r>
                <a:rPr lang="fr-CA" sz="1400">
                  <a:latin typeface="Raleway" pitchFamily="2" charset="0"/>
                </a:rPr>
                <a:t>Intégrer du contenu relatif aux écrans dans la formation initiale et continue du personnel éducateur.</a:t>
              </a:r>
            </a:p>
          </p:txBody>
        </p:sp>
        <p:sp>
          <p:nvSpPr>
            <p:cNvPr id="28" name="Freeform 27">
              <a:extLst>
                <a:ext uri="{FF2B5EF4-FFF2-40B4-BE49-F238E27FC236}">
                  <a16:creationId xmlns:a16="http://schemas.microsoft.com/office/drawing/2014/main" id="{A1AA0DC3-F64A-C884-F2BC-D917EF54A1B4}"/>
                </a:ext>
              </a:extLst>
            </p:cNvPr>
            <p:cNvSpPr/>
            <p:nvPr/>
          </p:nvSpPr>
          <p:spPr>
            <a:xfrm>
              <a:off x="2996030" y="3224433"/>
              <a:ext cx="6329662" cy="418139"/>
            </a:xfrm>
            <a:custGeom>
              <a:avLst/>
              <a:gdLst>
                <a:gd name="connsiteX0" fmla="*/ 30145 w 1065125"/>
                <a:gd name="connsiteY0" fmla="*/ 105508 h 467248"/>
                <a:gd name="connsiteX1" fmla="*/ 30145 w 1065125"/>
                <a:gd name="connsiteY1" fmla="*/ 105508 h 467248"/>
                <a:gd name="connsiteX2" fmla="*/ 5024 w 1065125"/>
                <a:gd name="connsiteY2" fmla="*/ 175846 h 467248"/>
                <a:gd name="connsiteX3" fmla="*/ 0 w 1065125"/>
                <a:gd name="connsiteY3" fmla="*/ 190919 h 467248"/>
                <a:gd name="connsiteX4" fmla="*/ 5024 w 1065125"/>
                <a:gd name="connsiteY4" fmla="*/ 226088 h 467248"/>
                <a:gd name="connsiteX5" fmla="*/ 20096 w 1065125"/>
                <a:gd name="connsiteY5" fmla="*/ 391886 h 467248"/>
                <a:gd name="connsiteX6" fmla="*/ 25120 w 1065125"/>
                <a:gd name="connsiteY6" fmla="*/ 411982 h 467248"/>
                <a:gd name="connsiteX7" fmla="*/ 50241 w 1065125"/>
                <a:gd name="connsiteY7" fmla="*/ 432079 h 467248"/>
                <a:gd name="connsiteX8" fmla="*/ 60290 w 1065125"/>
                <a:gd name="connsiteY8" fmla="*/ 442127 h 467248"/>
                <a:gd name="connsiteX9" fmla="*/ 90435 w 1065125"/>
                <a:gd name="connsiteY9" fmla="*/ 457200 h 467248"/>
                <a:gd name="connsiteX10" fmla="*/ 105507 w 1065125"/>
                <a:gd name="connsiteY10" fmla="*/ 457200 h 467248"/>
                <a:gd name="connsiteX11" fmla="*/ 693336 w 1065125"/>
                <a:gd name="connsiteY11" fmla="*/ 467248 h 467248"/>
                <a:gd name="connsiteX12" fmla="*/ 1019907 w 1065125"/>
                <a:gd name="connsiteY12" fmla="*/ 452176 h 467248"/>
                <a:gd name="connsiteX13" fmla="*/ 1045028 w 1065125"/>
                <a:gd name="connsiteY13" fmla="*/ 411982 h 467248"/>
                <a:gd name="connsiteX14" fmla="*/ 1055076 w 1065125"/>
                <a:gd name="connsiteY14" fmla="*/ 381837 h 467248"/>
                <a:gd name="connsiteX15" fmla="*/ 1065125 w 1065125"/>
                <a:gd name="connsiteY15" fmla="*/ 341644 h 467248"/>
                <a:gd name="connsiteX16" fmla="*/ 1060101 w 1065125"/>
                <a:gd name="connsiteY16" fmla="*/ 130628 h 467248"/>
                <a:gd name="connsiteX17" fmla="*/ 1045028 w 1065125"/>
                <a:gd name="connsiteY17" fmla="*/ 65314 h 467248"/>
                <a:gd name="connsiteX18" fmla="*/ 1029956 w 1065125"/>
                <a:gd name="connsiteY18" fmla="*/ 55266 h 467248"/>
                <a:gd name="connsiteX19" fmla="*/ 994786 w 1065125"/>
                <a:gd name="connsiteY19" fmla="*/ 20097 h 467248"/>
                <a:gd name="connsiteX20" fmla="*/ 949569 w 1065125"/>
                <a:gd name="connsiteY20" fmla="*/ 0 h 467248"/>
                <a:gd name="connsiteX21" fmla="*/ 929472 w 1065125"/>
                <a:gd name="connsiteY21" fmla="*/ 0 h 467248"/>
                <a:gd name="connsiteX22" fmla="*/ 95459 w 1065125"/>
                <a:gd name="connsiteY22" fmla="*/ 15072 h 467248"/>
                <a:gd name="connsiteX23" fmla="*/ 95459 w 1065125"/>
                <a:gd name="connsiteY23" fmla="*/ 15072 h 467248"/>
                <a:gd name="connsiteX24" fmla="*/ 60290 w 1065125"/>
                <a:gd name="connsiteY24" fmla="*/ 45217 h 467248"/>
                <a:gd name="connsiteX25" fmla="*/ 50241 w 1065125"/>
                <a:gd name="connsiteY25" fmla="*/ 55266 h 467248"/>
                <a:gd name="connsiteX26" fmla="*/ 30145 w 1065125"/>
                <a:gd name="connsiteY26" fmla="*/ 80387 h 467248"/>
                <a:gd name="connsiteX27" fmla="*/ 30145 w 1065125"/>
                <a:gd name="connsiteY27" fmla="*/ 105508 h 46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5125" h="467248">
                  <a:moveTo>
                    <a:pt x="30145" y="105508"/>
                  </a:moveTo>
                  <a:lnTo>
                    <a:pt x="30145" y="105508"/>
                  </a:lnTo>
                  <a:cubicBezTo>
                    <a:pt x="21771" y="128954"/>
                    <a:pt x="13310" y="152369"/>
                    <a:pt x="5024" y="175846"/>
                  </a:cubicBezTo>
                  <a:cubicBezTo>
                    <a:pt x="3261" y="180840"/>
                    <a:pt x="0" y="190919"/>
                    <a:pt x="0" y="190919"/>
                  </a:cubicBezTo>
                  <a:cubicBezTo>
                    <a:pt x="1675" y="202642"/>
                    <a:pt x="3952" y="214295"/>
                    <a:pt x="5024" y="226088"/>
                  </a:cubicBezTo>
                  <a:cubicBezTo>
                    <a:pt x="8699" y="266515"/>
                    <a:pt x="10871" y="341145"/>
                    <a:pt x="20096" y="391886"/>
                  </a:cubicBezTo>
                  <a:cubicBezTo>
                    <a:pt x="21331" y="398679"/>
                    <a:pt x="22032" y="405806"/>
                    <a:pt x="25120" y="411982"/>
                  </a:cubicBezTo>
                  <a:cubicBezTo>
                    <a:pt x="29164" y="420070"/>
                    <a:pt x="44324" y="427345"/>
                    <a:pt x="50241" y="432079"/>
                  </a:cubicBezTo>
                  <a:cubicBezTo>
                    <a:pt x="53940" y="435038"/>
                    <a:pt x="56591" y="439168"/>
                    <a:pt x="60290" y="442127"/>
                  </a:cubicBezTo>
                  <a:cubicBezTo>
                    <a:pt x="69429" y="449438"/>
                    <a:pt x="78702" y="455245"/>
                    <a:pt x="90435" y="457200"/>
                  </a:cubicBezTo>
                  <a:cubicBezTo>
                    <a:pt x="95391" y="458026"/>
                    <a:pt x="100483" y="457200"/>
                    <a:pt x="105507" y="457200"/>
                  </a:cubicBezTo>
                  <a:lnTo>
                    <a:pt x="693336" y="467248"/>
                  </a:lnTo>
                  <a:lnTo>
                    <a:pt x="1019907" y="452176"/>
                  </a:lnTo>
                  <a:cubicBezTo>
                    <a:pt x="1028281" y="438778"/>
                    <a:pt x="1037962" y="426114"/>
                    <a:pt x="1045028" y="411982"/>
                  </a:cubicBezTo>
                  <a:cubicBezTo>
                    <a:pt x="1049765" y="402508"/>
                    <a:pt x="1051726" y="391885"/>
                    <a:pt x="1055076" y="381837"/>
                  </a:cubicBezTo>
                  <a:cubicBezTo>
                    <a:pt x="1062804" y="358655"/>
                    <a:pt x="1059060" y="371972"/>
                    <a:pt x="1065125" y="341644"/>
                  </a:cubicBezTo>
                  <a:cubicBezTo>
                    <a:pt x="1063450" y="271305"/>
                    <a:pt x="1062971" y="200928"/>
                    <a:pt x="1060101" y="130628"/>
                  </a:cubicBezTo>
                  <a:cubicBezTo>
                    <a:pt x="1059878" y="125157"/>
                    <a:pt x="1053186" y="70753"/>
                    <a:pt x="1045028" y="65314"/>
                  </a:cubicBezTo>
                  <a:lnTo>
                    <a:pt x="1029956" y="55266"/>
                  </a:lnTo>
                  <a:cubicBezTo>
                    <a:pt x="1021111" y="28736"/>
                    <a:pt x="1029338" y="43132"/>
                    <a:pt x="994786" y="20097"/>
                  </a:cubicBezTo>
                  <a:cubicBezTo>
                    <a:pt x="981124" y="10989"/>
                    <a:pt x="967510" y="0"/>
                    <a:pt x="949569" y="0"/>
                  </a:cubicBezTo>
                  <a:lnTo>
                    <a:pt x="929472" y="0"/>
                  </a:lnTo>
                  <a:lnTo>
                    <a:pt x="95459" y="15072"/>
                  </a:lnTo>
                  <a:lnTo>
                    <a:pt x="95459" y="15072"/>
                  </a:lnTo>
                  <a:cubicBezTo>
                    <a:pt x="83736" y="25120"/>
                    <a:pt x="71830" y="34959"/>
                    <a:pt x="60290" y="45217"/>
                  </a:cubicBezTo>
                  <a:cubicBezTo>
                    <a:pt x="56749" y="48364"/>
                    <a:pt x="53200" y="51567"/>
                    <a:pt x="50241" y="55266"/>
                  </a:cubicBezTo>
                  <a:cubicBezTo>
                    <a:pt x="24884" y="86962"/>
                    <a:pt x="54411" y="56118"/>
                    <a:pt x="30145" y="80387"/>
                  </a:cubicBezTo>
                  <a:lnTo>
                    <a:pt x="30145" y="105508"/>
                  </a:lnTo>
                  <a:close/>
                </a:path>
              </a:pathLst>
            </a:custGeom>
            <a:solidFill>
              <a:srgbClr val="AFB4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3" name="Straight Connector 2">
              <a:extLst>
                <a:ext uri="{FF2B5EF4-FFF2-40B4-BE49-F238E27FC236}">
                  <a16:creationId xmlns:a16="http://schemas.microsoft.com/office/drawing/2014/main" id="{17D4D0A3-8D58-1A8D-4680-D01B522E72B7}"/>
                </a:ext>
              </a:extLst>
            </p:cNvPr>
            <p:cNvCxnSpPr>
              <a:cxnSpLocks/>
            </p:cNvCxnSpPr>
            <p:nvPr/>
          </p:nvCxnSpPr>
          <p:spPr>
            <a:xfrm>
              <a:off x="6125524" y="3749853"/>
              <a:ext cx="0" cy="1549831"/>
            </a:xfrm>
            <a:prstGeom prst="line">
              <a:avLst/>
            </a:prstGeom>
            <a:ln>
              <a:solidFill>
                <a:srgbClr val="AFB46E"/>
              </a:solidFill>
            </a:ln>
          </p:spPr>
          <p:style>
            <a:lnRef idx="2">
              <a:schemeClr val="accent1"/>
            </a:lnRef>
            <a:fillRef idx="0">
              <a:schemeClr val="accent1"/>
            </a:fillRef>
            <a:effectRef idx="1">
              <a:schemeClr val="accent1"/>
            </a:effectRef>
            <a:fontRef idx="minor">
              <a:schemeClr val="tx1"/>
            </a:fontRef>
          </p:style>
        </p:cxnSp>
        <p:sp>
          <p:nvSpPr>
            <p:cNvPr id="12" name="ZoneTexte 11">
              <a:extLst>
                <a:ext uri="{FF2B5EF4-FFF2-40B4-BE49-F238E27FC236}">
                  <a16:creationId xmlns:a16="http://schemas.microsoft.com/office/drawing/2014/main" id="{071962E7-A3C8-1735-02C1-B22E643E26FC}"/>
                </a:ext>
              </a:extLst>
            </p:cNvPr>
            <p:cNvSpPr txBox="1"/>
            <p:nvPr/>
          </p:nvSpPr>
          <p:spPr>
            <a:xfrm>
              <a:off x="3225685" y="3252873"/>
              <a:ext cx="6260261" cy="369332"/>
            </a:xfrm>
            <a:prstGeom prst="rect">
              <a:avLst/>
            </a:prstGeom>
            <a:noFill/>
          </p:spPr>
          <p:txBody>
            <a:bodyPr wrap="square" rtlCol="0">
              <a:spAutoFit/>
            </a:bodyPr>
            <a:lstStyle/>
            <a:p>
              <a:r>
                <a:rPr lang="fr-CA" sz="1800" b="1" dirty="0">
                  <a:solidFill>
                    <a:schemeClr val="bg1"/>
                  </a:solidFill>
                  <a:latin typeface="Raleway" pitchFamily="2" charset="0"/>
                </a:rPr>
                <a:t>Réseau des services de garde éducatifs à l’enfance</a:t>
              </a:r>
            </a:p>
          </p:txBody>
        </p:sp>
        <p:sp>
          <p:nvSpPr>
            <p:cNvPr id="13" name="ZoneTexte 15">
              <a:extLst>
                <a:ext uri="{FF2B5EF4-FFF2-40B4-BE49-F238E27FC236}">
                  <a16:creationId xmlns:a16="http://schemas.microsoft.com/office/drawing/2014/main" id="{30C151C7-F8E9-73A9-4BDB-BF81DEABBEF6}"/>
                </a:ext>
              </a:extLst>
            </p:cNvPr>
            <p:cNvSpPr txBox="1"/>
            <p:nvPr/>
          </p:nvSpPr>
          <p:spPr>
            <a:xfrm>
              <a:off x="6899590" y="4041319"/>
              <a:ext cx="4351385" cy="913070"/>
            </a:xfrm>
            <a:prstGeom prst="rect">
              <a:avLst/>
            </a:prstGeom>
            <a:noFill/>
          </p:spPr>
          <p:txBody>
            <a:bodyPr wrap="square">
              <a:spAutoFit/>
            </a:bodyPr>
            <a:lstStyle/>
            <a:p>
              <a:pPr marL="0" lvl="1">
                <a:lnSpc>
                  <a:spcPts val="1620"/>
                </a:lnSpc>
                <a:spcBef>
                  <a:spcPts val="300"/>
                </a:spcBef>
                <a:spcAft>
                  <a:spcPts val="300"/>
                </a:spcAft>
                <a:buClr>
                  <a:srgbClr val="AFB46E"/>
                </a:buClr>
              </a:pPr>
              <a:r>
                <a:rPr lang="fr-CA" sz="1400">
                  <a:latin typeface="Raleway" pitchFamily="2" charset="0"/>
                </a:rPr>
                <a:t>La plateforme </a:t>
              </a:r>
              <a:r>
                <a:rPr lang="fr-CA" sz="1400" i="1">
                  <a:latin typeface="Raleway" pitchFamily="2" charset="0"/>
                </a:rPr>
                <a:t>Avec nos enfants sans écran</a:t>
              </a:r>
              <a:r>
                <a:rPr lang="fr-CA" sz="1400">
                  <a:latin typeface="Raleway" pitchFamily="2" charset="0"/>
                </a:rPr>
                <a:t> du Conseil québécois des services éducatifs à la petite enfance sensibilise le personnel éducateur et propose des outils pédagogiques sans écran.</a:t>
              </a:r>
            </a:p>
          </p:txBody>
        </p:sp>
        <p:pic>
          <p:nvPicPr>
            <p:cNvPr id="14" name="Picture 21" descr="A black background with a black square&#10;&#10;Description automatically generated with medium confidence">
              <a:extLst>
                <a:ext uri="{FF2B5EF4-FFF2-40B4-BE49-F238E27FC236}">
                  <a16:creationId xmlns:a16="http://schemas.microsoft.com/office/drawing/2014/main" id="{521BBDC9-5D06-AC41-0014-0CB5622F369A}"/>
                </a:ext>
              </a:extLst>
            </p:cNvPr>
            <p:cNvPicPr>
              <a:picLocks noChangeAspect="1"/>
            </p:cNvPicPr>
            <p:nvPr/>
          </p:nvPicPr>
          <p:blipFill>
            <a:blip r:embed="rId4">
              <a:duotone>
                <a:prstClr val="black"/>
                <a:srgbClr val="AFB46E">
                  <a:tint val="45000"/>
                  <a:satMod val="400000"/>
                </a:srgbClr>
              </a:duotone>
              <a:extLst>
                <a:ext uri="{28A0092B-C50C-407E-A947-70E740481C1C}">
                  <a14:useLocalDpi xmlns:a14="http://schemas.microsoft.com/office/drawing/2010/main" val="0"/>
                </a:ext>
              </a:extLst>
            </a:blip>
            <a:stretch>
              <a:fillRect/>
            </a:stretch>
          </p:blipFill>
          <p:spPr>
            <a:xfrm>
              <a:off x="6322915" y="4124335"/>
              <a:ext cx="543777" cy="528734"/>
            </a:xfrm>
            <a:prstGeom prst="rect">
              <a:avLst/>
            </a:prstGeom>
          </p:spPr>
        </p:pic>
      </p:grpSp>
      <p:pic>
        <p:nvPicPr>
          <p:cNvPr id="17" name="Picture 112" descr="A yellow and black object with black background&#10;&#10;Description automatically generated">
            <a:extLst>
              <a:ext uri="{FF2B5EF4-FFF2-40B4-BE49-F238E27FC236}">
                <a16:creationId xmlns:a16="http://schemas.microsoft.com/office/drawing/2014/main" id="{4450B8A4-E2FC-C583-AC36-B1DA2D91C1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8115" y="10067"/>
            <a:ext cx="1117600" cy="1003300"/>
          </a:xfrm>
          <a:prstGeom prst="rect">
            <a:avLst/>
          </a:prstGeom>
        </p:spPr>
      </p:pic>
      <p:pic>
        <p:nvPicPr>
          <p:cNvPr id="19" name="Picture 114" descr="A group of colorful drops&#10;&#10;Description automatically generated">
            <a:extLst>
              <a:ext uri="{FF2B5EF4-FFF2-40B4-BE49-F238E27FC236}">
                <a16:creationId xmlns:a16="http://schemas.microsoft.com/office/drawing/2014/main" id="{2FCB0BA4-55A4-DA12-7F73-3AFD82B0E9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22946">
            <a:off x="9316957" y="78360"/>
            <a:ext cx="1231900" cy="762000"/>
          </a:xfrm>
          <a:prstGeom prst="rect">
            <a:avLst/>
          </a:prstGeom>
        </p:spPr>
      </p:pic>
      <p:pic>
        <p:nvPicPr>
          <p:cNvPr id="20" name="Picture 118" descr="A group of grey arches on a black background&#10;&#10;Description automatically generated">
            <a:extLst>
              <a:ext uri="{FF2B5EF4-FFF2-40B4-BE49-F238E27FC236}">
                <a16:creationId xmlns:a16="http://schemas.microsoft.com/office/drawing/2014/main" id="{773596A8-C644-37E7-5D61-1A2EA013CB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60099" y="0"/>
            <a:ext cx="635000" cy="609600"/>
          </a:xfrm>
          <a:prstGeom prst="rect">
            <a:avLst/>
          </a:prstGeom>
        </p:spPr>
      </p:pic>
      <p:pic>
        <p:nvPicPr>
          <p:cNvPr id="21" name="Picture 120" descr="A blue flower with black background&#10;&#10;Description automatically generated">
            <a:extLst>
              <a:ext uri="{FF2B5EF4-FFF2-40B4-BE49-F238E27FC236}">
                <a16:creationId xmlns:a16="http://schemas.microsoft.com/office/drawing/2014/main" id="{E2850C4C-128E-7530-4041-FC8857A588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30704" y="793891"/>
            <a:ext cx="584200" cy="584200"/>
          </a:xfrm>
          <a:prstGeom prst="rect">
            <a:avLst/>
          </a:prstGeom>
        </p:spPr>
      </p:pic>
      <p:pic>
        <p:nvPicPr>
          <p:cNvPr id="22" name="Picture 125">
            <a:extLst>
              <a:ext uri="{FF2B5EF4-FFF2-40B4-BE49-F238E27FC236}">
                <a16:creationId xmlns:a16="http://schemas.microsoft.com/office/drawing/2014/main" id="{332C0017-9BEC-A5C0-9D61-323E077E44C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1366153" y="1259953"/>
            <a:ext cx="796434" cy="1003300"/>
          </a:xfrm>
          <a:prstGeom prst="rect">
            <a:avLst/>
          </a:prstGeom>
        </p:spPr>
      </p:pic>
    </p:spTree>
    <p:extLst>
      <p:ext uri="{BB962C8B-B14F-4D97-AF65-F5344CB8AC3E}">
        <p14:creationId xmlns:p14="http://schemas.microsoft.com/office/powerpoint/2010/main" val="17326626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42D292D-DC60-CE2B-5533-36B77A40EAA1}"/>
              </a:ext>
            </a:extLst>
          </p:cNvPr>
          <p:cNvGrpSpPr/>
          <p:nvPr/>
        </p:nvGrpSpPr>
        <p:grpSpPr>
          <a:xfrm>
            <a:off x="1003443" y="6153834"/>
            <a:ext cx="10280431" cy="342080"/>
            <a:chOff x="1003443" y="6153834"/>
            <a:chExt cx="10280431" cy="342080"/>
          </a:xfrm>
        </p:grpSpPr>
        <p:pic>
          <p:nvPicPr>
            <p:cNvPr id="5" name="Picture 4" descr="A black background with grey text&#10;&#10;Description automatically generated">
              <a:extLst>
                <a:ext uri="{FF2B5EF4-FFF2-40B4-BE49-F238E27FC236}">
                  <a16:creationId xmlns:a16="http://schemas.microsoft.com/office/drawing/2014/main" id="{5F591E3F-B3E2-D2B8-309E-47EC53D1C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6" name="TextBox 16">
              <a:extLst>
                <a:ext uri="{FF2B5EF4-FFF2-40B4-BE49-F238E27FC236}">
                  <a16:creationId xmlns:a16="http://schemas.microsoft.com/office/drawing/2014/main" id="{EDB43BD3-49BE-2F7F-D41D-A8F572F7F7C6}"/>
                </a:ext>
              </a:extLst>
            </p:cNvPr>
            <p:cNvSpPr txBox="1"/>
            <p:nvPr/>
          </p:nvSpPr>
          <p:spPr>
            <a:xfrm>
              <a:off x="9021716" y="6234304"/>
              <a:ext cx="2262158"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65</a:t>
              </a:fld>
              <a:endParaRPr lang="fr-CA" sz="1100">
                <a:solidFill>
                  <a:srgbClr val="434747"/>
                </a:solidFill>
                <a:latin typeface="Raleway" panose="020B0503030101060003" pitchFamily="34" charset="77"/>
              </a:endParaRPr>
            </a:p>
          </p:txBody>
        </p:sp>
      </p:grpSp>
      <p:sp>
        <p:nvSpPr>
          <p:cNvPr id="8" name="Rectangle 7">
            <a:extLst>
              <a:ext uri="{FF2B5EF4-FFF2-40B4-BE49-F238E27FC236}">
                <a16:creationId xmlns:a16="http://schemas.microsoft.com/office/drawing/2014/main" id="{91C92F85-8E77-1084-0CFA-4D32CF1D6E3B}"/>
              </a:ext>
            </a:extLst>
          </p:cNvPr>
          <p:cNvSpPr/>
          <p:nvPr/>
        </p:nvSpPr>
        <p:spPr>
          <a:xfrm>
            <a:off x="0" y="0"/>
            <a:ext cx="12192000" cy="6858000"/>
          </a:xfrm>
          <a:prstGeom prst="rect">
            <a:avLst/>
          </a:prstGeom>
          <a:noFill/>
          <a:ln w="381000">
            <a:solidFill>
              <a:srgbClr val="EFF0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2" name="Groupe 1">
            <a:extLst>
              <a:ext uri="{FF2B5EF4-FFF2-40B4-BE49-F238E27FC236}">
                <a16:creationId xmlns:a16="http://schemas.microsoft.com/office/drawing/2014/main" id="{4E7C7632-1175-7F52-9394-7C13C40546F4}"/>
              </a:ext>
            </a:extLst>
          </p:cNvPr>
          <p:cNvGrpSpPr/>
          <p:nvPr/>
        </p:nvGrpSpPr>
        <p:grpSpPr>
          <a:xfrm>
            <a:off x="1003444" y="577335"/>
            <a:ext cx="10280427" cy="2891702"/>
            <a:chOff x="1003444" y="577335"/>
            <a:chExt cx="10280427" cy="2891702"/>
          </a:xfrm>
        </p:grpSpPr>
        <p:sp>
          <p:nvSpPr>
            <p:cNvPr id="26" name="Freeform 17">
              <a:extLst>
                <a:ext uri="{FF2B5EF4-FFF2-40B4-BE49-F238E27FC236}">
                  <a16:creationId xmlns:a16="http://schemas.microsoft.com/office/drawing/2014/main" id="{244B0FB9-4BFB-0A4E-52F2-128FEA56E1D1}"/>
                </a:ext>
              </a:extLst>
            </p:cNvPr>
            <p:cNvSpPr/>
            <p:nvPr/>
          </p:nvSpPr>
          <p:spPr>
            <a:xfrm rot="10800000">
              <a:off x="1003444" y="799503"/>
              <a:ext cx="10280427" cy="2669534"/>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solidFill>
              <a:srgbClr val="AFB46E">
                <a:alpha val="1673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7" name="ZoneTexte 15">
              <a:extLst>
                <a:ext uri="{FF2B5EF4-FFF2-40B4-BE49-F238E27FC236}">
                  <a16:creationId xmlns:a16="http://schemas.microsoft.com/office/drawing/2014/main" id="{700808F0-B61C-E81F-4985-BAF01D55ABD4}"/>
                </a:ext>
              </a:extLst>
            </p:cNvPr>
            <p:cNvSpPr txBox="1"/>
            <p:nvPr/>
          </p:nvSpPr>
          <p:spPr>
            <a:xfrm>
              <a:off x="1639003" y="1392387"/>
              <a:ext cx="4038948" cy="696473"/>
            </a:xfrm>
            <a:prstGeom prst="rect">
              <a:avLst/>
            </a:prstGeom>
            <a:noFill/>
          </p:spPr>
          <p:txBody>
            <a:bodyPr wrap="square">
              <a:spAutoFit/>
            </a:bodyPr>
            <a:lstStyle/>
            <a:p>
              <a:pPr marL="0" lvl="1">
                <a:lnSpc>
                  <a:spcPts val="1620"/>
                </a:lnSpc>
                <a:spcBef>
                  <a:spcPts val="300"/>
                </a:spcBef>
                <a:spcAft>
                  <a:spcPts val="300"/>
                </a:spcAft>
                <a:buClr>
                  <a:srgbClr val="AFB46E"/>
                </a:buClr>
              </a:pPr>
              <a:r>
                <a:rPr lang="fr-CA" sz="1300">
                  <a:latin typeface="Raleway" pitchFamily="2" charset="0"/>
                </a:rPr>
                <a:t>Sensibiliser le personnel du réseau de la santé et des services sociaux afin qu’ils puissent discuter des écrans avec les parents de tout-petits.</a:t>
              </a:r>
            </a:p>
          </p:txBody>
        </p:sp>
        <p:sp>
          <p:nvSpPr>
            <p:cNvPr id="29" name="Freeform 27">
              <a:extLst>
                <a:ext uri="{FF2B5EF4-FFF2-40B4-BE49-F238E27FC236}">
                  <a16:creationId xmlns:a16="http://schemas.microsoft.com/office/drawing/2014/main" id="{36C960EA-BA4C-A08F-76A8-7649E559CF43}"/>
                </a:ext>
              </a:extLst>
            </p:cNvPr>
            <p:cNvSpPr/>
            <p:nvPr/>
          </p:nvSpPr>
          <p:spPr>
            <a:xfrm>
              <a:off x="3128791" y="577335"/>
              <a:ext cx="5882762" cy="418139"/>
            </a:xfrm>
            <a:custGeom>
              <a:avLst/>
              <a:gdLst>
                <a:gd name="connsiteX0" fmla="*/ 30145 w 1065125"/>
                <a:gd name="connsiteY0" fmla="*/ 105508 h 467248"/>
                <a:gd name="connsiteX1" fmla="*/ 30145 w 1065125"/>
                <a:gd name="connsiteY1" fmla="*/ 105508 h 467248"/>
                <a:gd name="connsiteX2" fmla="*/ 5024 w 1065125"/>
                <a:gd name="connsiteY2" fmla="*/ 175846 h 467248"/>
                <a:gd name="connsiteX3" fmla="*/ 0 w 1065125"/>
                <a:gd name="connsiteY3" fmla="*/ 190919 h 467248"/>
                <a:gd name="connsiteX4" fmla="*/ 5024 w 1065125"/>
                <a:gd name="connsiteY4" fmla="*/ 226088 h 467248"/>
                <a:gd name="connsiteX5" fmla="*/ 20096 w 1065125"/>
                <a:gd name="connsiteY5" fmla="*/ 391886 h 467248"/>
                <a:gd name="connsiteX6" fmla="*/ 25120 w 1065125"/>
                <a:gd name="connsiteY6" fmla="*/ 411982 h 467248"/>
                <a:gd name="connsiteX7" fmla="*/ 50241 w 1065125"/>
                <a:gd name="connsiteY7" fmla="*/ 432079 h 467248"/>
                <a:gd name="connsiteX8" fmla="*/ 60290 w 1065125"/>
                <a:gd name="connsiteY8" fmla="*/ 442127 h 467248"/>
                <a:gd name="connsiteX9" fmla="*/ 90435 w 1065125"/>
                <a:gd name="connsiteY9" fmla="*/ 457200 h 467248"/>
                <a:gd name="connsiteX10" fmla="*/ 105507 w 1065125"/>
                <a:gd name="connsiteY10" fmla="*/ 457200 h 467248"/>
                <a:gd name="connsiteX11" fmla="*/ 693336 w 1065125"/>
                <a:gd name="connsiteY11" fmla="*/ 467248 h 467248"/>
                <a:gd name="connsiteX12" fmla="*/ 1019907 w 1065125"/>
                <a:gd name="connsiteY12" fmla="*/ 452176 h 467248"/>
                <a:gd name="connsiteX13" fmla="*/ 1045028 w 1065125"/>
                <a:gd name="connsiteY13" fmla="*/ 411982 h 467248"/>
                <a:gd name="connsiteX14" fmla="*/ 1055076 w 1065125"/>
                <a:gd name="connsiteY14" fmla="*/ 381837 h 467248"/>
                <a:gd name="connsiteX15" fmla="*/ 1065125 w 1065125"/>
                <a:gd name="connsiteY15" fmla="*/ 341644 h 467248"/>
                <a:gd name="connsiteX16" fmla="*/ 1060101 w 1065125"/>
                <a:gd name="connsiteY16" fmla="*/ 130628 h 467248"/>
                <a:gd name="connsiteX17" fmla="*/ 1045028 w 1065125"/>
                <a:gd name="connsiteY17" fmla="*/ 65314 h 467248"/>
                <a:gd name="connsiteX18" fmla="*/ 1029956 w 1065125"/>
                <a:gd name="connsiteY18" fmla="*/ 55266 h 467248"/>
                <a:gd name="connsiteX19" fmla="*/ 994786 w 1065125"/>
                <a:gd name="connsiteY19" fmla="*/ 20097 h 467248"/>
                <a:gd name="connsiteX20" fmla="*/ 949569 w 1065125"/>
                <a:gd name="connsiteY20" fmla="*/ 0 h 467248"/>
                <a:gd name="connsiteX21" fmla="*/ 929472 w 1065125"/>
                <a:gd name="connsiteY21" fmla="*/ 0 h 467248"/>
                <a:gd name="connsiteX22" fmla="*/ 95459 w 1065125"/>
                <a:gd name="connsiteY22" fmla="*/ 15072 h 467248"/>
                <a:gd name="connsiteX23" fmla="*/ 95459 w 1065125"/>
                <a:gd name="connsiteY23" fmla="*/ 15072 h 467248"/>
                <a:gd name="connsiteX24" fmla="*/ 60290 w 1065125"/>
                <a:gd name="connsiteY24" fmla="*/ 45217 h 467248"/>
                <a:gd name="connsiteX25" fmla="*/ 50241 w 1065125"/>
                <a:gd name="connsiteY25" fmla="*/ 55266 h 467248"/>
                <a:gd name="connsiteX26" fmla="*/ 30145 w 1065125"/>
                <a:gd name="connsiteY26" fmla="*/ 80387 h 467248"/>
                <a:gd name="connsiteX27" fmla="*/ 30145 w 1065125"/>
                <a:gd name="connsiteY27" fmla="*/ 105508 h 46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5125" h="467248">
                  <a:moveTo>
                    <a:pt x="30145" y="105508"/>
                  </a:moveTo>
                  <a:lnTo>
                    <a:pt x="30145" y="105508"/>
                  </a:lnTo>
                  <a:cubicBezTo>
                    <a:pt x="21771" y="128954"/>
                    <a:pt x="13310" y="152369"/>
                    <a:pt x="5024" y="175846"/>
                  </a:cubicBezTo>
                  <a:cubicBezTo>
                    <a:pt x="3261" y="180840"/>
                    <a:pt x="0" y="190919"/>
                    <a:pt x="0" y="190919"/>
                  </a:cubicBezTo>
                  <a:cubicBezTo>
                    <a:pt x="1675" y="202642"/>
                    <a:pt x="3952" y="214295"/>
                    <a:pt x="5024" y="226088"/>
                  </a:cubicBezTo>
                  <a:cubicBezTo>
                    <a:pt x="8699" y="266515"/>
                    <a:pt x="10871" y="341145"/>
                    <a:pt x="20096" y="391886"/>
                  </a:cubicBezTo>
                  <a:cubicBezTo>
                    <a:pt x="21331" y="398679"/>
                    <a:pt x="22032" y="405806"/>
                    <a:pt x="25120" y="411982"/>
                  </a:cubicBezTo>
                  <a:cubicBezTo>
                    <a:pt x="29164" y="420070"/>
                    <a:pt x="44324" y="427345"/>
                    <a:pt x="50241" y="432079"/>
                  </a:cubicBezTo>
                  <a:cubicBezTo>
                    <a:pt x="53940" y="435038"/>
                    <a:pt x="56591" y="439168"/>
                    <a:pt x="60290" y="442127"/>
                  </a:cubicBezTo>
                  <a:cubicBezTo>
                    <a:pt x="69429" y="449438"/>
                    <a:pt x="78702" y="455245"/>
                    <a:pt x="90435" y="457200"/>
                  </a:cubicBezTo>
                  <a:cubicBezTo>
                    <a:pt x="95391" y="458026"/>
                    <a:pt x="100483" y="457200"/>
                    <a:pt x="105507" y="457200"/>
                  </a:cubicBezTo>
                  <a:lnTo>
                    <a:pt x="693336" y="467248"/>
                  </a:lnTo>
                  <a:lnTo>
                    <a:pt x="1019907" y="452176"/>
                  </a:lnTo>
                  <a:cubicBezTo>
                    <a:pt x="1028281" y="438778"/>
                    <a:pt x="1037962" y="426114"/>
                    <a:pt x="1045028" y="411982"/>
                  </a:cubicBezTo>
                  <a:cubicBezTo>
                    <a:pt x="1049765" y="402508"/>
                    <a:pt x="1051726" y="391885"/>
                    <a:pt x="1055076" y="381837"/>
                  </a:cubicBezTo>
                  <a:cubicBezTo>
                    <a:pt x="1062804" y="358655"/>
                    <a:pt x="1059060" y="371972"/>
                    <a:pt x="1065125" y="341644"/>
                  </a:cubicBezTo>
                  <a:cubicBezTo>
                    <a:pt x="1063450" y="271305"/>
                    <a:pt x="1062971" y="200928"/>
                    <a:pt x="1060101" y="130628"/>
                  </a:cubicBezTo>
                  <a:cubicBezTo>
                    <a:pt x="1059878" y="125157"/>
                    <a:pt x="1053186" y="70753"/>
                    <a:pt x="1045028" y="65314"/>
                  </a:cubicBezTo>
                  <a:lnTo>
                    <a:pt x="1029956" y="55266"/>
                  </a:lnTo>
                  <a:cubicBezTo>
                    <a:pt x="1021111" y="28736"/>
                    <a:pt x="1029338" y="43132"/>
                    <a:pt x="994786" y="20097"/>
                  </a:cubicBezTo>
                  <a:cubicBezTo>
                    <a:pt x="981124" y="10989"/>
                    <a:pt x="967510" y="0"/>
                    <a:pt x="949569" y="0"/>
                  </a:cubicBezTo>
                  <a:lnTo>
                    <a:pt x="929472" y="0"/>
                  </a:lnTo>
                  <a:lnTo>
                    <a:pt x="95459" y="15072"/>
                  </a:lnTo>
                  <a:lnTo>
                    <a:pt x="95459" y="15072"/>
                  </a:lnTo>
                  <a:cubicBezTo>
                    <a:pt x="83736" y="25120"/>
                    <a:pt x="71830" y="34959"/>
                    <a:pt x="60290" y="45217"/>
                  </a:cubicBezTo>
                  <a:cubicBezTo>
                    <a:pt x="56749" y="48364"/>
                    <a:pt x="53200" y="51567"/>
                    <a:pt x="50241" y="55266"/>
                  </a:cubicBezTo>
                  <a:cubicBezTo>
                    <a:pt x="24884" y="86962"/>
                    <a:pt x="54411" y="56118"/>
                    <a:pt x="30145" y="80387"/>
                  </a:cubicBezTo>
                  <a:lnTo>
                    <a:pt x="30145" y="105508"/>
                  </a:lnTo>
                  <a:close/>
                </a:path>
              </a:pathLst>
            </a:custGeom>
            <a:solidFill>
              <a:srgbClr val="AFB4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32" name="Straight Connector 2">
              <a:extLst>
                <a:ext uri="{FF2B5EF4-FFF2-40B4-BE49-F238E27FC236}">
                  <a16:creationId xmlns:a16="http://schemas.microsoft.com/office/drawing/2014/main" id="{9AD517C6-24D2-1C4A-3FD4-72D7F34CA23E}"/>
                </a:ext>
              </a:extLst>
            </p:cNvPr>
            <p:cNvCxnSpPr>
              <a:cxnSpLocks/>
            </p:cNvCxnSpPr>
            <p:nvPr/>
          </p:nvCxnSpPr>
          <p:spPr>
            <a:xfrm rot="5400000">
              <a:off x="6096000" y="-1563080"/>
              <a:ext cx="0" cy="7488000"/>
            </a:xfrm>
            <a:prstGeom prst="line">
              <a:avLst/>
            </a:prstGeom>
            <a:ln>
              <a:solidFill>
                <a:srgbClr val="AFB46E"/>
              </a:solidFill>
            </a:ln>
          </p:spPr>
          <p:style>
            <a:lnRef idx="2">
              <a:schemeClr val="accent1"/>
            </a:lnRef>
            <a:fillRef idx="0">
              <a:schemeClr val="accent1"/>
            </a:fillRef>
            <a:effectRef idx="1">
              <a:schemeClr val="accent1"/>
            </a:effectRef>
            <a:fontRef idx="minor">
              <a:schemeClr val="tx1"/>
            </a:fontRef>
          </p:style>
        </p:cxnSp>
        <p:sp>
          <p:nvSpPr>
            <p:cNvPr id="33" name="ZoneTexte 32">
              <a:extLst>
                <a:ext uri="{FF2B5EF4-FFF2-40B4-BE49-F238E27FC236}">
                  <a16:creationId xmlns:a16="http://schemas.microsoft.com/office/drawing/2014/main" id="{AA2976FA-0033-B758-4D8A-0B7A48125125}"/>
                </a:ext>
              </a:extLst>
            </p:cNvPr>
            <p:cNvSpPr txBox="1"/>
            <p:nvPr/>
          </p:nvSpPr>
          <p:spPr>
            <a:xfrm>
              <a:off x="3720600" y="602323"/>
              <a:ext cx="4846113" cy="369332"/>
            </a:xfrm>
            <a:prstGeom prst="rect">
              <a:avLst/>
            </a:prstGeom>
            <a:noFill/>
          </p:spPr>
          <p:txBody>
            <a:bodyPr wrap="square" rtlCol="0">
              <a:spAutoFit/>
            </a:bodyPr>
            <a:lstStyle/>
            <a:p>
              <a:r>
                <a:rPr lang="fr-CA" sz="1800" b="1" dirty="0">
                  <a:solidFill>
                    <a:schemeClr val="bg1"/>
                  </a:solidFill>
                  <a:latin typeface="Raleway" pitchFamily="2" charset="0"/>
                </a:rPr>
                <a:t>Réseau de la santé et des services sociaux</a:t>
              </a:r>
            </a:p>
          </p:txBody>
        </p:sp>
        <p:sp>
          <p:nvSpPr>
            <p:cNvPr id="34" name="ZoneTexte 15">
              <a:extLst>
                <a:ext uri="{FF2B5EF4-FFF2-40B4-BE49-F238E27FC236}">
                  <a16:creationId xmlns:a16="http://schemas.microsoft.com/office/drawing/2014/main" id="{54558C41-C15A-1B10-9DE4-FD5CC055F7E3}"/>
                </a:ext>
              </a:extLst>
            </p:cNvPr>
            <p:cNvSpPr txBox="1"/>
            <p:nvPr/>
          </p:nvSpPr>
          <p:spPr>
            <a:xfrm>
              <a:off x="6899591" y="1392387"/>
              <a:ext cx="4073210" cy="707886"/>
            </a:xfrm>
            <a:prstGeom prst="rect">
              <a:avLst/>
            </a:prstGeom>
            <a:noFill/>
          </p:spPr>
          <p:txBody>
            <a:bodyPr wrap="square">
              <a:spAutoFit/>
            </a:bodyPr>
            <a:lstStyle/>
            <a:p>
              <a:pPr marL="0" lvl="1">
                <a:lnSpc>
                  <a:spcPts val="1620"/>
                </a:lnSpc>
                <a:spcBef>
                  <a:spcPts val="300"/>
                </a:spcBef>
                <a:spcAft>
                  <a:spcPts val="300"/>
                </a:spcAft>
                <a:buClr>
                  <a:srgbClr val="AFB46E"/>
                </a:buClr>
              </a:pPr>
              <a:r>
                <a:rPr lang="fr-CA" sz="1300">
                  <a:latin typeface="Raleway" pitchFamily="2" charset="0"/>
                </a:rPr>
                <a:t>Les outils de la Société canadienne de pédiatrie soutiennent le personnel clinique dans ses interactions avec les parents, au sujet des écrans.</a:t>
              </a:r>
            </a:p>
          </p:txBody>
        </p:sp>
        <p:pic>
          <p:nvPicPr>
            <p:cNvPr id="35" name="Picture 21" descr="A black background with a black square&#10;&#10;Description automatically generated with medium confidence">
              <a:extLst>
                <a:ext uri="{FF2B5EF4-FFF2-40B4-BE49-F238E27FC236}">
                  <a16:creationId xmlns:a16="http://schemas.microsoft.com/office/drawing/2014/main" id="{7991935B-721B-A1C5-65C7-03824AABAB1C}"/>
                </a:ext>
              </a:extLst>
            </p:cNvPr>
            <p:cNvPicPr>
              <a:picLocks noChangeAspect="1"/>
            </p:cNvPicPr>
            <p:nvPr/>
          </p:nvPicPr>
          <p:blipFill>
            <a:blip r:embed="rId4">
              <a:duotone>
                <a:prstClr val="black"/>
                <a:srgbClr val="AFB46E">
                  <a:tint val="45000"/>
                  <a:satMod val="400000"/>
                </a:srgbClr>
              </a:duotone>
              <a:extLst>
                <a:ext uri="{28A0092B-C50C-407E-A947-70E740481C1C}">
                  <a14:useLocalDpi xmlns:a14="http://schemas.microsoft.com/office/drawing/2010/main" val="0"/>
                </a:ext>
              </a:extLst>
            </a:blip>
            <a:stretch>
              <a:fillRect/>
            </a:stretch>
          </p:blipFill>
          <p:spPr>
            <a:xfrm>
              <a:off x="6322915" y="1475403"/>
              <a:ext cx="543777" cy="528734"/>
            </a:xfrm>
            <a:prstGeom prst="rect">
              <a:avLst/>
            </a:prstGeom>
          </p:spPr>
        </p:pic>
        <p:sp>
          <p:nvSpPr>
            <p:cNvPr id="36" name="ZoneTexte 15">
              <a:extLst>
                <a:ext uri="{FF2B5EF4-FFF2-40B4-BE49-F238E27FC236}">
                  <a16:creationId xmlns:a16="http://schemas.microsoft.com/office/drawing/2014/main" id="{1A036C02-A4A5-D09A-41DB-C31E2B53BD01}"/>
                </a:ext>
              </a:extLst>
            </p:cNvPr>
            <p:cNvSpPr txBox="1"/>
            <p:nvPr/>
          </p:nvSpPr>
          <p:spPr>
            <a:xfrm>
              <a:off x="1639003" y="2296809"/>
              <a:ext cx="4038948" cy="502702"/>
            </a:xfrm>
            <a:prstGeom prst="rect">
              <a:avLst/>
            </a:prstGeom>
            <a:noFill/>
          </p:spPr>
          <p:txBody>
            <a:bodyPr wrap="square">
              <a:spAutoFit/>
            </a:bodyPr>
            <a:lstStyle/>
            <a:p>
              <a:pPr marL="0" lvl="1">
                <a:lnSpc>
                  <a:spcPts val="1620"/>
                </a:lnSpc>
                <a:spcBef>
                  <a:spcPts val="300"/>
                </a:spcBef>
                <a:spcAft>
                  <a:spcPts val="300"/>
                </a:spcAft>
                <a:buClr>
                  <a:srgbClr val="AFB46E"/>
                </a:buClr>
              </a:pPr>
              <a:r>
                <a:rPr lang="fr-CA" sz="1300">
                  <a:latin typeface="Raleway" pitchFamily="2" charset="0"/>
                </a:rPr>
                <a:t>Intégrer la prévention face aux écrans dans les guides de pratique et les programmes actuels.</a:t>
              </a:r>
            </a:p>
          </p:txBody>
        </p:sp>
        <p:sp>
          <p:nvSpPr>
            <p:cNvPr id="37" name="ZoneTexte 15">
              <a:extLst>
                <a:ext uri="{FF2B5EF4-FFF2-40B4-BE49-F238E27FC236}">
                  <a16:creationId xmlns:a16="http://schemas.microsoft.com/office/drawing/2014/main" id="{4556BFEB-2E3A-5E2C-AEBE-92111840B728}"/>
                </a:ext>
              </a:extLst>
            </p:cNvPr>
            <p:cNvSpPr txBox="1"/>
            <p:nvPr/>
          </p:nvSpPr>
          <p:spPr>
            <a:xfrm>
              <a:off x="6899591" y="2296809"/>
              <a:ext cx="4007222" cy="913070"/>
            </a:xfrm>
            <a:prstGeom prst="rect">
              <a:avLst/>
            </a:prstGeom>
            <a:noFill/>
          </p:spPr>
          <p:txBody>
            <a:bodyPr wrap="square">
              <a:spAutoFit/>
            </a:bodyPr>
            <a:lstStyle/>
            <a:p>
              <a:pPr marL="0" lvl="1">
                <a:lnSpc>
                  <a:spcPts val="1620"/>
                </a:lnSpc>
                <a:spcBef>
                  <a:spcPts val="300"/>
                </a:spcBef>
                <a:spcAft>
                  <a:spcPts val="300"/>
                </a:spcAft>
                <a:buClr>
                  <a:srgbClr val="AFB46E"/>
                </a:buClr>
              </a:pPr>
              <a:r>
                <a:rPr lang="fr-CA" sz="1300">
                  <a:latin typeface="Raleway" pitchFamily="2" charset="0"/>
                </a:rPr>
                <a:t>Étude américaine : intégration de la thématique des écrans dans les visites à domicile aux parents de jeunes enfants </a:t>
              </a:r>
              <a:r>
                <a:rPr lang="fr-CA" sz="1300">
                  <a:latin typeface="Raleway" pitchFamily="2" charset="0"/>
                  <a:sym typeface="Wingdings" panose="05000000000000000000" pitchFamily="2" charset="2"/>
                </a:rPr>
                <a:t> exposition des enfants plus tardive aux écrans et pour une durée moindre.</a:t>
              </a:r>
              <a:endParaRPr lang="fr-CA" sz="1300">
                <a:latin typeface="Raleway" pitchFamily="2" charset="0"/>
              </a:endParaRPr>
            </a:p>
          </p:txBody>
        </p:sp>
        <p:pic>
          <p:nvPicPr>
            <p:cNvPr id="38" name="Picture 21" descr="A black background with a black square&#10;&#10;Description automatically generated with medium confidence">
              <a:extLst>
                <a:ext uri="{FF2B5EF4-FFF2-40B4-BE49-F238E27FC236}">
                  <a16:creationId xmlns:a16="http://schemas.microsoft.com/office/drawing/2014/main" id="{A961D974-CF71-6739-D7BE-728A440CF62E}"/>
                </a:ext>
              </a:extLst>
            </p:cNvPr>
            <p:cNvPicPr>
              <a:picLocks noChangeAspect="1"/>
            </p:cNvPicPr>
            <p:nvPr/>
          </p:nvPicPr>
          <p:blipFill>
            <a:blip r:embed="rId4">
              <a:duotone>
                <a:prstClr val="black"/>
                <a:srgbClr val="AFB46E">
                  <a:tint val="45000"/>
                  <a:satMod val="400000"/>
                </a:srgbClr>
              </a:duotone>
              <a:extLst>
                <a:ext uri="{28A0092B-C50C-407E-A947-70E740481C1C}">
                  <a14:useLocalDpi xmlns:a14="http://schemas.microsoft.com/office/drawing/2010/main" val="0"/>
                </a:ext>
              </a:extLst>
            </a:blip>
            <a:stretch>
              <a:fillRect/>
            </a:stretch>
          </p:blipFill>
          <p:spPr>
            <a:xfrm>
              <a:off x="6322915" y="2379825"/>
              <a:ext cx="543777" cy="528734"/>
            </a:xfrm>
            <a:prstGeom prst="rect">
              <a:avLst/>
            </a:prstGeom>
          </p:spPr>
        </p:pic>
      </p:grpSp>
      <p:grpSp>
        <p:nvGrpSpPr>
          <p:cNvPr id="39" name="Group 14">
            <a:extLst>
              <a:ext uri="{FF2B5EF4-FFF2-40B4-BE49-F238E27FC236}">
                <a16:creationId xmlns:a16="http://schemas.microsoft.com/office/drawing/2014/main" id="{1CC9738B-351E-AFC5-EB11-A99E83A4BB62}"/>
              </a:ext>
            </a:extLst>
          </p:cNvPr>
          <p:cNvGrpSpPr/>
          <p:nvPr/>
        </p:nvGrpSpPr>
        <p:grpSpPr>
          <a:xfrm>
            <a:off x="1276969" y="3617926"/>
            <a:ext cx="10280427" cy="2495226"/>
            <a:chOff x="1003440" y="3580108"/>
            <a:chExt cx="10280427" cy="2495226"/>
          </a:xfrm>
        </p:grpSpPr>
        <p:sp>
          <p:nvSpPr>
            <p:cNvPr id="47" name="Freeform 17">
              <a:extLst>
                <a:ext uri="{FF2B5EF4-FFF2-40B4-BE49-F238E27FC236}">
                  <a16:creationId xmlns:a16="http://schemas.microsoft.com/office/drawing/2014/main" id="{C9D7438C-142A-4BB6-A8F8-806D968AA4DA}"/>
                </a:ext>
              </a:extLst>
            </p:cNvPr>
            <p:cNvSpPr/>
            <p:nvPr/>
          </p:nvSpPr>
          <p:spPr>
            <a:xfrm rot="10800000">
              <a:off x="1003440" y="3580108"/>
              <a:ext cx="10280427" cy="2495226"/>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solidFill>
              <a:srgbClr val="AFB46E">
                <a:alpha val="1673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41" name="Group 40">
              <a:extLst>
                <a:ext uri="{FF2B5EF4-FFF2-40B4-BE49-F238E27FC236}">
                  <a16:creationId xmlns:a16="http://schemas.microsoft.com/office/drawing/2014/main" id="{20A78E59-5B97-BA9B-BB13-4F33DA5F9C52}"/>
                </a:ext>
              </a:extLst>
            </p:cNvPr>
            <p:cNvGrpSpPr/>
            <p:nvPr/>
          </p:nvGrpSpPr>
          <p:grpSpPr>
            <a:xfrm>
              <a:off x="1104635" y="3951065"/>
              <a:ext cx="3216579" cy="1878275"/>
              <a:chOff x="763673" y="3723222"/>
              <a:chExt cx="3216579" cy="1878275"/>
            </a:xfrm>
          </p:grpSpPr>
          <p:grpSp>
            <p:nvGrpSpPr>
              <p:cNvPr id="43" name="Group 26">
                <a:extLst>
                  <a:ext uri="{FF2B5EF4-FFF2-40B4-BE49-F238E27FC236}">
                    <a16:creationId xmlns:a16="http://schemas.microsoft.com/office/drawing/2014/main" id="{4AEAB001-2057-B289-49E1-A64F09941A4A}"/>
                  </a:ext>
                </a:extLst>
              </p:cNvPr>
              <p:cNvGrpSpPr/>
              <p:nvPr/>
            </p:nvGrpSpPr>
            <p:grpSpPr>
              <a:xfrm>
                <a:off x="763673" y="4534843"/>
                <a:ext cx="3216579" cy="1066654"/>
                <a:chOff x="5113342" y="3996171"/>
                <a:chExt cx="3216579" cy="1066654"/>
              </a:xfrm>
            </p:grpSpPr>
            <p:sp>
              <p:nvSpPr>
                <p:cNvPr id="45" name="Freeform 27">
                  <a:extLst>
                    <a:ext uri="{FF2B5EF4-FFF2-40B4-BE49-F238E27FC236}">
                      <a16:creationId xmlns:a16="http://schemas.microsoft.com/office/drawing/2014/main" id="{8686AE89-E757-167D-1A9C-2CFA66EA6CDC}"/>
                    </a:ext>
                  </a:extLst>
                </p:cNvPr>
                <p:cNvSpPr/>
                <p:nvPr/>
              </p:nvSpPr>
              <p:spPr>
                <a:xfrm>
                  <a:off x="5671012" y="3996171"/>
                  <a:ext cx="2110338" cy="347460"/>
                </a:xfrm>
                <a:custGeom>
                  <a:avLst/>
                  <a:gdLst>
                    <a:gd name="connsiteX0" fmla="*/ 30145 w 1065125"/>
                    <a:gd name="connsiteY0" fmla="*/ 105508 h 467248"/>
                    <a:gd name="connsiteX1" fmla="*/ 30145 w 1065125"/>
                    <a:gd name="connsiteY1" fmla="*/ 105508 h 467248"/>
                    <a:gd name="connsiteX2" fmla="*/ 5024 w 1065125"/>
                    <a:gd name="connsiteY2" fmla="*/ 175846 h 467248"/>
                    <a:gd name="connsiteX3" fmla="*/ 0 w 1065125"/>
                    <a:gd name="connsiteY3" fmla="*/ 190919 h 467248"/>
                    <a:gd name="connsiteX4" fmla="*/ 5024 w 1065125"/>
                    <a:gd name="connsiteY4" fmla="*/ 226088 h 467248"/>
                    <a:gd name="connsiteX5" fmla="*/ 20096 w 1065125"/>
                    <a:gd name="connsiteY5" fmla="*/ 391886 h 467248"/>
                    <a:gd name="connsiteX6" fmla="*/ 25120 w 1065125"/>
                    <a:gd name="connsiteY6" fmla="*/ 411982 h 467248"/>
                    <a:gd name="connsiteX7" fmla="*/ 50241 w 1065125"/>
                    <a:gd name="connsiteY7" fmla="*/ 432079 h 467248"/>
                    <a:gd name="connsiteX8" fmla="*/ 60290 w 1065125"/>
                    <a:gd name="connsiteY8" fmla="*/ 442127 h 467248"/>
                    <a:gd name="connsiteX9" fmla="*/ 90435 w 1065125"/>
                    <a:gd name="connsiteY9" fmla="*/ 457200 h 467248"/>
                    <a:gd name="connsiteX10" fmla="*/ 105507 w 1065125"/>
                    <a:gd name="connsiteY10" fmla="*/ 457200 h 467248"/>
                    <a:gd name="connsiteX11" fmla="*/ 693336 w 1065125"/>
                    <a:gd name="connsiteY11" fmla="*/ 467248 h 467248"/>
                    <a:gd name="connsiteX12" fmla="*/ 1019907 w 1065125"/>
                    <a:gd name="connsiteY12" fmla="*/ 452176 h 467248"/>
                    <a:gd name="connsiteX13" fmla="*/ 1045028 w 1065125"/>
                    <a:gd name="connsiteY13" fmla="*/ 411982 h 467248"/>
                    <a:gd name="connsiteX14" fmla="*/ 1055076 w 1065125"/>
                    <a:gd name="connsiteY14" fmla="*/ 381837 h 467248"/>
                    <a:gd name="connsiteX15" fmla="*/ 1065125 w 1065125"/>
                    <a:gd name="connsiteY15" fmla="*/ 341644 h 467248"/>
                    <a:gd name="connsiteX16" fmla="*/ 1060101 w 1065125"/>
                    <a:gd name="connsiteY16" fmla="*/ 130628 h 467248"/>
                    <a:gd name="connsiteX17" fmla="*/ 1045028 w 1065125"/>
                    <a:gd name="connsiteY17" fmla="*/ 65314 h 467248"/>
                    <a:gd name="connsiteX18" fmla="*/ 1029956 w 1065125"/>
                    <a:gd name="connsiteY18" fmla="*/ 55266 h 467248"/>
                    <a:gd name="connsiteX19" fmla="*/ 994786 w 1065125"/>
                    <a:gd name="connsiteY19" fmla="*/ 20097 h 467248"/>
                    <a:gd name="connsiteX20" fmla="*/ 949569 w 1065125"/>
                    <a:gd name="connsiteY20" fmla="*/ 0 h 467248"/>
                    <a:gd name="connsiteX21" fmla="*/ 929472 w 1065125"/>
                    <a:gd name="connsiteY21" fmla="*/ 0 h 467248"/>
                    <a:gd name="connsiteX22" fmla="*/ 95459 w 1065125"/>
                    <a:gd name="connsiteY22" fmla="*/ 15072 h 467248"/>
                    <a:gd name="connsiteX23" fmla="*/ 95459 w 1065125"/>
                    <a:gd name="connsiteY23" fmla="*/ 15072 h 467248"/>
                    <a:gd name="connsiteX24" fmla="*/ 60290 w 1065125"/>
                    <a:gd name="connsiteY24" fmla="*/ 45217 h 467248"/>
                    <a:gd name="connsiteX25" fmla="*/ 50241 w 1065125"/>
                    <a:gd name="connsiteY25" fmla="*/ 55266 h 467248"/>
                    <a:gd name="connsiteX26" fmla="*/ 30145 w 1065125"/>
                    <a:gd name="connsiteY26" fmla="*/ 80387 h 467248"/>
                    <a:gd name="connsiteX27" fmla="*/ 30145 w 1065125"/>
                    <a:gd name="connsiteY27" fmla="*/ 105508 h 46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5125" h="467248">
                      <a:moveTo>
                        <a:pt x="30145" y="105508"/>
                      </a:moveTo>
                      <a:lnTo>
                        <a:pt x="30145" y="105508"/>
                      </a:lnTo>
                      <a:cubicBezTo>
                        <a:pt x="21771" y="128954"/>
                        <a:pt x="13310" y="152369"/>
                        <a:pt x="5024" y="175846"/>
                      </a:cubicBezTo>
                      <a:cubicBezTo>
                        <a:pt x="3261" y="180840"/>
                        <a:pt x="0" y="190919"/>
                        <a:pt x="0" y="190919"/>
                      </a:cubicBezTo>
                      <a:cubicBezTo>
                        <a:pt x="1675" y="202642"/>
                        <a:pt x="3952" y="214295"/>
                        <a:pt x="5024" y="226088"/>
                      </a:cubicBezTo>
                      <a:cubicBezTo>
                        <a:pt x="8699" y="266515"/>
                        <a:pt x="10871" y="341145"/>
                        <a:pt x="20096" y="391886"/>
                      </a:cubicBezTo>
                      <a:cubicBezTo>
                        <a:pt x="21331" y="398679"/>
                        <a:pt x="22032" y="405806"/>
                        <a:pt x="25120" y="411982"/>
                      </a:cubicBezTo>
                      <a:cubicBezTo>
                        <a:pt x="29164" y="420070"/>
                        <a:pt x="44324" y="427345"/>
                        <a:pt x="50241" y="432079"/>
                      </a:cubicBezTo>
                      <a:cubicBezTo>
                        <a:pt x="53940" y="435038"/>
                        <a:pt x="56591" y="439168"/>
                        <a:pt x="60290" y="442127"/>
                      </a:cubicBezTo>
                      <a:cubicBezTo>
                        <a:pt x="69429" y="449438"/>
                        <a:pt x="78702" y="455245"/>
                        <a:pt x="90435" y="457200"/>
                      </a:cubicBezTo>
                      <a:cubicBezTo>
                        <a:pt x="95391" y="458026"/>
                        <a:pt x="100483" y="457200"/>
                        <a:pt x="105507" y="457200"/>
                      </a:cubicBezTo>
                      <a:lnTo>
                        <a:pt x="693336" y="467248"/>
                      </a:lnTo>
                      <a:lnTo>
                        <a:pt x="1019907" y="452176"/>
                      </a:lnTo>
                      <a:cubicBezTo>
                        <a:pt x="1028281" y="438778"/>
                        <a:pt x="1037962" y="426114"/>
                        <a:pt x="1045028" y="411982"/>
                      </a:cubicBezTo>
                      <a:cubicBezTo>
                        <a:pt x="1049765" y="402508"/>
                        <a:pt x="1051726" y="391885"/>
                        <a:pt x="1055076" y="381837"/>
                      </a:cubicBezTo>
                      <a:cubicBezTo>
                        <a:pt x="1062804" y="358655"/>
                        <a:pt x="1059060" y="371972"/>
                        <a:pt x="1065125" y="341644"/>
                      </a:cubicBezTo>
                      <a:cubicBezTo>
                        <a:pt x="1063450" y="271305"/>
                        <a:pt x="1062971" y="200928"/>
                        <a:pt x="1060101" y="130628"/>
                      </a:cubicBezTo>
                      <a:cubicBezTo>
                        <a:pt x="1059878" y="125157"/>
                        <a:pt x="1053186" y="70753"/>
                        <a:pt x="1045028" y="65314"/>
                      </a:cubicBezTo>
                      <a:lnTo>
                        <a:pt x="1029956" y="55266"/>
                      </a:lnTo>
                      <a:cubicBezTo>
                        <a:pt x="1021111" y="28736"/>
                        <a:pt x="1029338" y="43132"/>
                        <a:pt x="994786" y="20097"/>
                      </a:cubicBezTo>
                      <a:cubicBezTo>
                        <a:pt x="981124" y="10989"/>
                        <a:pt x="967510" y="0"/>
                        <a:pt x="949569" y="0"/>
                      </a:cubicBezTo>
                      <a:lnTo>
                        <a:pt x="929472" y="0"/>
                      </a:lnTo>
                      <a:lnTo>
                        <a:pt x="95459" y="15072"/>
                      </a:lnTo>
                      <a:lnTo>
                        <a:pt x="95459" y="15072"/>
                      </a:lnTo>
                      <a:cubicBezTo>
                        <a:pt x="83736" y="25120"/>
                        <a:pt x="71830" y="34959"/>
                        <a:pt x="60290" y="45217"/>
                      </a:cubicBezTo>
                      <a:cubicBezTo>
                        <a:pt x="56749" y="48364"/>
                        <a:pt x="53200" y="51567"/>
                        <a:pt x="50241" y="55266"/>
                      </a:cubicBezTo>
                      <a:cubicBezTo>
                        <a:pt x="24884" y="86962"/>
                        <a:pt x="54411" y="56118"/>
                        <a:pt x="30145" y="80387"/>
                      </a:cubicBezTo>
                      <a:lnTo>
                        <a:pt x="30145" y="105508"/>
                      </a:lnTo>
                      <a:close/>
                    </a:path>
                  </a:pathLst>
                </a:custGeom>
                <a:solidFill>
                  <a:srgbClr val="AFB4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6" name="ZoneTexte 8">
                  <a:extLst>
                    <a:ext uri="{FF2B5EF4-FFF2-40B4-BE49-F238E27FC236}">
                      <a16:creationId xmlns:a16="http://schemas.microsoft.com/office/drawing/2014/main" id="{F7F8347F-BDF3-1845-CE4D-8AB5BD4F5F74}"/>
                    </a:ext>
                  </a:extLst>
                </p:cNvPr>
                <p:cNvSpPr txBox="1"/>
                <p:nvPr/>
              </p:nvSpPr>
              <p:spPr>
                <a:xfrm>
                  <a:off x="5113342" y="4369430"/>
                  <a:ext cx="3216579" cy="693395"/>
                </a:xfrm>
                <a:prstGeom prst="rect">
                  <a:avLst/>
                </a:prstGeom>
                <a:noFill/>
              </p:spPr>
              <p:txBody>
                <a:bodyPr wrap="square">
                  <a:spAutoFit/>
                </a:bodyPr>
                <a:lstStyle/>
                <a:p>
                  <a:pPr algn="ctr">
                    <a:lnSpc>
                      <a:spcPts val="1640"/>
                    </a:lnSpc>
                  </a:pPr>
                  <a:r>
                    <a:rPr lang="fr-CA" sz="1300" dirty="0">
                      <a:latin typeface="Raleway" pitchFamily="2" charset="0"/>
                    </a:rPr>
                    <a:t>Informer les parents pour les guider </a:t>
                  </a:r>
                  <a:br>
                    <a:rPr lang="fr-CA" sz="1300" dirty="0">
                      <a:latin typeface="Raleway" pitchFamily="2" charset="0"/>
                    </a:rPr>
                  </a:br>
                  <a:r>
                    <a:rPr lang="fr-CA" sz="1300" dirty="0">
                      <a:latin typeface="Raleway" pitchFamily="2" charset="0"/>
                    </a:rPr>
                    <a:t>dans leurs décisions face aux écrans</a:t>
                  </a:r>
                </a:p>
                <a:p>
                  <a:pPr algn="ctr">
                    <a:lnSpc>
                      <a:spcPts val="1640"/>
                    </a:lnSpc>
                  </a:pPr>
                  <a:endParaRPr lang="fr-CA" sz="1200" dirty="0">
                    <a:latin typeface="Raleway" pitchFamily="2" charset="0"/>
                  </a:endParaRPr>
                </a:p>
              </p:txBody>
            </p:sp>
          </p:grpSp>
          <p:pic>
            <p:nvPicPr>
              <p:cNvPr id="44" name="Picture 39" descr="A silhouette of a family&#10;&#10;Description automatically generated">
                <a:extLst>
                  <a:ext uri="{FF2B5EF4-FFF2-40B4-BE49-F238E27FC236}">
                    <a16:creationId xmlns:a16="http://schemas.microsoft.com/office/drawing/2014/main" id="{B2FE7DA4-CA3C-E5B7-B148-01F8322B69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2844" y="3723222"/>
                <a:ext cx="915595" cy="721031"/>
              </a:xfrm>
              <a:prstGeom prst="rect">
                <a:avLst/>
              </a:prstGeom>
            </p:spPr>
          </p:pic>
        </p:grpSp>
        <p:cxnSp>
          <p:nvCxnSpPr>
            <p:cNvPr id="42" name="Straight Connector 2">
              <a:extLst>
                <a:ext uri="{FF2B5EF4-FFF2-40B4-BE49-F238E27FC236}">
                  <a16:creationId xmlns:a16="http://schemas.microsoft.com/office/drawing/2014/main" id="{03783C11-D4CE-6AFE-B28D-3DEFA8D66A0D}"/>
                </a:ext>
              </a:extLst>
            </p:cNvPr>
            <p:cNvCxnSpPr>
              <a:cxnSpLocks/>
            </p:cNvCxnSpPr>
            <p:nvPr/>
          </p:nvCxnSpPr>
          <p:spPr>
            <a:xfrm>
              <a:off x="4365847" y="4014061"/>
              <a:ext cx="0" cy="1549831"/>
            </a:xfrm>
            <a:prstGeom prst="line">
              <a:avLst/>
            </a:prstGeom>
            <a:ln>
              <a:solidFill>
                <a:srgbClr val="AFB46E"/>
              </a:solidFill>
            </a:ln>
          </p:spPr>
          <p:style>
            <a:lnRef idx="2">
              <a:schemeClr val="accent1"/>
            </a:lnRef>
            <a:fillRef idx="0">
              <a:schemeClr val="accent1"/>
            </a:fillRef>
            <a:effectRef idx="1">
              <a:schemeClr val="accent1"/>
            </a:effectRef>
            <a:fontRef idx="minor">
              <a:schemeClr val="tx1"/>
            </a:fontRef>
          </p:style>
        </p:cxnSp>
      </p:grpSp>
      <p:pic>
        <p:nvPicPr>
          <p:cNvPr id="49" name="Picture 21" descr="A black background with a black square&#10;&#10;Description automatically generated with medium confidence">
            <a:extLst>
              <a:ext uri="{FF2B5EF4-FFF2-40B4-BE49-F238E27FC236}">
                <a16:creationId xmlns:a16="http://schemas.microsoft.com/office/drawing/2014/main" id="{5220EB89-59B2-236A-4A56-3365B4D6C3B1}"/>
              </a:ext>
            </a:extLst>
          </p:cNvPr>
          <p:cNvPicPr>
            <a:picLocks noChangeAspect="1"/>
          </p:cNvPicPr>
          <p:nvPr/>
        </p:nvPicPr>
        <p:blipFill>
          <a:blip r:embed="rId4">
            <a:duotone>
              <a:prstClr val="black"/>
              <a:srgbClr val="AFB46E">
                <a:tint val="45000"/>
                <a:satMod val="400000"/>
              </a:srgbClr>
            </a:duotone>
            <a:extLst>
              <a:ext uri="{28A0092B-C50C-407E-A947-70E740481C1C}">
                <a14:useLocalDpi xmlns:a14="http://schemas.microsoft.com/office/drawing/2010/main" val="0"/>
              </a:ext>
            </a:extLst>
          </a:blip>
          <a:stretch>
            <a:fillRect/>
          </a:stretch>
        </p:blipFill>
        <p:spPr>
          <a:xfrm>
            <a:off x="5025243" y="4090058"/>
            <a:ext cx="543777" cy="528734"/>
          </a:xfrm>
          <a:prstGeom prst="rect">
            <a:avLst/>
          </a:prstGeom>
        </p:spPr>
      </p:pic>
      <p:sp>
        <p:nvSpPr>
          <p:cNvPr id="50" name="ZoneTexte 15">
            <a:extLst>
              <a:ext uri="{FF2B5EF4-FFF2-40B4-BE49-F238E27FC236}">
                <a16:creationId xmlns:a16="http://schemas.microsoft.com/office/drawing/2014/main" id="{648C2B98-ECE7-0E13-DC37-0AD7B8EADA9D}"/>
              </a:ext>
            </a:extLst>
          </p:cNvPr>
          <p:cNvSpPr txBox="1"/>
          <p:nvPr/>
        </p:nvSpPr>
        <p:spPr>
          <a:xfrm>
            <a:off x="5677951" y="3988883"/>
            <a:ext cx="4898922" cy="1594154"/>
          </a:xfrm>
          <a:prstGeom prst="rect">
            <a:avLst/>
          </a:prstGeom>
          <a:noFill/>
        </p:spPr>
        <p:txBody>
          <a:bodyPr wrap="square">
            <a:spAutoFit/>
          </a:bodyPr>
          <a:lstStyle/>
          <a:p>
            <a:pPr marL="0" lvl="1">
              <a:lnSpc>
                <a:spcPts val="1620"/>
              </a:lnSpc>
              <a:spcBef>
                <a:spcPts val="300"/>
              </a:spcBef>
              <a:spcAft>
                <a:spcPts val="300"/>
              </a:spcAft>
              <a:buClr>
                <a:srgbClr val="AFB46E"/>
              </a:buClr>
            </a:pPr>
            <a:r>
              <a:rPr lang="fr-CA" sz="1300">
                <a:latin typeface="Raleway" pitchFamily="2" charset="0"/>
              </a:rPr>
              <a:t>Canaux déjà connus des parents : le guide </a:t>
            </a:r>
            <a:r>
              <a:rPr lang="fr-CA" sz="1300" i="1">
                <a:latin typeface="Raleway" pitchFamily="2" charset="0"/>
              </a:rPr>
              <a:t>Mieux vivre avec notre enfant de la grossesse à deux ans</a:t>
            </a:r>
            <a:r>
              <a:rPr lang="fr-CA" sz="1300">
                <a:latin typeface="Raleway" pitchFamily="2" charset="0"/>
              </a:rPr>
              <a:t>, le site Web ou l’application </a:t>
            </a:r>
            <a:r>
              <a:rPr lang="fr-CA" sz="1300" i="1">
                <a:latin typeface="Raleway" pitchFamily="2" charset="0"/>
              </a:rPr>
              <a:t>Naître et grandir</a:t>
            </a:r>
            <a:r>
              <a:rPr lang="fr-CA" sz="1300">
                <a:latin typeface="Raleway" pitchFamily="2" charset="0"/>
              </a:rPr>
              <a:t>. Le programme </a:t>
            </a:r>
            <a:r>
              <a:rPr lang="fr-CA" sz="1300" i="1">
                <a:latin typeface="Raleway" pitchFamily="2" charset="0"/>
              </a:rPr>
              <a:t>Agir tôt </a:t>
            </a:r>
            <a:r>
              <a:rPr lang="fr-CA" sz="1300">
                <a:latin typeface="Raleway" pitchFamily="2" charset="0"/>
              </a:rPr>
              <a:t>offrirait également des occasions de discuter avec les parents.</a:t>
            </a:r>
          </a:p>
          <a:p>
            <a:pPr marL="0" lvl="1">
              <a:lnSpc>
                <a:spcPts val="1620"/>
              </a:lnSpc>
              <a:buClr>
                <a:srgbClr val="AFB46E"/>
              </a:buClr>
            </a:pPr>
            <a:endParaRPr lang="fr-CA" sz="1300">
              <a:latin typeface="Raleway" pitchFamily="2" charset="0"/>
            </a:endParaRPr>
          </a:p>
          <a:p>
            <a:pPr marL="0" lvl="1">
              <a:lnSpc>
                <a:spcPts val="1620"/>
              </a:lnSpc>
              <a:spcBef>
                <a:spcPts val="300"/>
              </a:spcBef>
              <a:spcAft>
                <a:spcPts val="300"/>
              </a:spcAft>
              <a:buClr>
                <a:srgbClr val="AFB46E"/>
              </a:buClr>
            </a:pPr>
            <a:r>
              <a:rPr lang="fr-CA" sz="1300">
                <a:latin typeface="Raleway" pitchFamily="2" charset="0"/>
              </a:rPr>
              <a:t>Campagne de communication sociétale destinée aux familles avec des tout-petits.</a:t>
            </a:r>
          </a:p>
        </p:txBody>
      </p:sp>
      <p:pic>
        <p:nvPicPr>
          <p:cNvPr id="51" name="Picture 21" descr="A black background with a black square&#10;&#10;Description automatically generated with medium confidence">
            <a:extLst>
              <a:ext uri="{FF2B5EF4-FFF2-40B4-BE49-F238E27FC236}">
                <a16:creationId xmlns:a16="http://schemas.microsoft.com/office/drawing/2014/main" id="{9529E062-7CF2-C431-5E6C-67CE51C84206}"/>
              </a:ext>
            </a:extLst>
          </p:cNvPr>
          <p:cNvPicPr>
            <a:picLocks noChangeAspect="1"/>
          </p:cNvPicPr>
          <p:nvPr/>
        </p:nvPicPr>
        <p:blipFill>
          <a:blip r:embed="rId4">
            <a:duotone>
              <a:prstClr val="black"/>
              <a:srgbClr val="AFB46E">
                <a:tint val="45000"/>
                <a:satMod val="400000"/>
              </a:srgbClr>
            </a:duotone>
            <a:extLst>
              <a:ext uri="{28A0092B-C50C-407E-A947-70E740481C1C}">
                <a14:useLocalDpi xmlns:a14="http://schemas.microsoft.com/office/drawing/2010/main" val="0"/>
              </a:ext>
            </a:extLst>
          </a:blip>
          <a:stretch>
            <a:fillRect/>
          </a:stretch>
        </p:blipFill>
        <p:spPr>
          <a:xfrm>
            <a:off x="5025243" y="5059841"/>
            <a:ext cx="543777" cy="528734"/>
          </a:xfrm>
          <a:prstGeom prst="rect">
            <a:avLst/>
          </a:prstGeom>
        </p:spPr>
      </p:pic>
      <p:sp>
        <p:nvSpPr>
          <p:cNvPr id="52" name="ZoneTexte 51">
            <a:extLst>
              <a:ext uri="{FF2B5EF4-FFF2-40B4-BE49-F238E27FC236}">
                <a16:creationId xmlns:a16="http://schemas.microsoft.com/office/drawing/2014/main" id="{D44A9701-D3B3-4970-8A68-1D481EBF8920}"/>
              </a:ext>
            </a:extLst>
          </p:cNvPr>
          <p:cNvSpPr txBox="1"/>
          <p:nvPr/>
        </p:nvSpPr>
        <p:spPr>
          <a:xfrm>
            <a:off x="2006674" y="4791532"/>
            <a:ext cx="2038046" cy="369332"/>
          </a:xfrm>
          <a:prstGeom prst="rect">
            <a:avLst/>
          </a:prstGeom>
          <a:noFill/>
        </p:spPr>
        <p:txBody>
          <a:bodyPr wrap="square" rtlCol="0">
            <a:spAutoFit/>
          </a:bodyPr>
          <a:lstStyle/>
          <a:p>
            <a:r>
              <a:rPr lang="fr-CA" sz="1800" b="1">
                <a:solidFill>
                  <a:schemeClr val="bg1"/>
                </a:solidFill>
                <a:latin typeface="Raleway" pitchFamily="2" charset="0"/>
              </a:rPr>
              <a:t>Pour les parents</a:t>
            </a:r>
          </a:p>
        </p:txBody>
      </p:sp>
    </p:spTree>
    <p:extLst>
      <p:ext uri="{BB962C8B-B14F-4D97-AF65-F5344CB8AC3E}">
        <p14:creationId xmlns:p14="http://schemas.microsoft.com/office/powerpoint/2010/main" val="16703728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BCA47B1B-753D-825D-4864-24E7809EA518}"/>
              </a:ext>
            </a:extLst>
          </p:cNvPr>
          <p:cNvSpPr txBox="1"/>
          <p:nvPr/>
        </p:nvSpPr>
        <p:spPr>
          <a:xfrm>
            <a:off x="901457" y="2079313"/>
            <a:ext cx="9711573" cy="663708"/>
          </a:xfrm>
          <a:prstGeom prst="rect">
            <a:avLst/>
          </a:prstGeom>
          <a:solidFill>
            <a:srgbClr val="EFF0E1"/>
          </a:solidFill>
        </p:spPr>
        <p:txBody>
          <a:bodyPr wrap="square">
            <a:spAutoFit/>
          </a:bodyPr>
          <a:lstStyle/>
          <a:p>
            <a:pPr>
              <a:lnSpc>
                <a:spcPts val="2320"/>
              </a:lnSpc>
            </a:pPr>
            <a:r>
              <a:rPr lang="fr-CA">
                <a:latin typeface="Raleway" pitchFamily="2" charset="0"/>
              </a:rPr>
              <a:t>Des gouvernements ont posé des gestes concrets pour répondre aux menaces</a:t>
            </a:r>
          </a:p>
          <a:p>
            <a:pPr>
              <a:lnSpc>
                <a:spcPts val="2320"/>
              </a:lnSpc>
            </a:pPr>
            <a:r>
              <a:rPr lang="fr-CA">
                <a:latin typeface="Raleway" pitchFamily="2" charset="0"/>
              </a:rPr>
              <a:t>du numérique sur la santé et le développement des enfants.</a:t>
            </a:r>
          </a:p>
        </p:txBody>
      </p:sp>
      <p:grpSp>
        <p:nvGrpSpPr>
          <p:cNvPr id="4" name="Group 3">
            <a:extLst>
              <a:ext uri="{FF2B5EF4-FFF2-40B4-BE49-F238E27FC236}">
                <a16:creationId xmlns:a16="http://schemas.microsoft.com/office/drawing/2014/main" id="{142D292D-DC60-CE2B-5533-36B77A40EAA1}"/>
              </a:ext>
            </a:extLst>
          </p:cNvPr>
          <p:cNvGrpSpPr/>
          <p:nvPr/>
        </p:nvGrpSpPr>
        <p:grpSpPr>
          <a:xfrm>
            <a:off x="1003443" y="6153834"/>
            <a:ext cx="10280431" cy="342080"/>
            <a:chOff x="1003443" y="6153834"/>
            <a:chExt cx="10280431" cy="342080"/>
          </a:xfrm>
        </p:grpSpPr>
        <p:pic>
          <p:nvPicPr>
            <p:cNvPr id="5" name="Picture 4" descr="A black background with grey text&#10;&#10;Description automatically generated">
              <a:extLst>
                <a:ext uri="{FF2B5EF4-FFF2-40B4-BE49-F238E27FC236}">
                  <a16:creationId xmlns:a16="http://schemas.microsoft.com/office/drawing/2014/main" id="{5F591E3F-B3E2-D2B8-309E-47EC53D1C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6" name="TextBox 16">
              <a:extLst>
                <a:ext uri="{FF2B5EF4-FFF2-40B4-BE49-F238E27FC236}">
                  <a16:creationId xmlns:a16="http://schemas.microsoft.com/office/drawing/2014/main" id="{EDB43BD3-49BE-2F7F-D41D-A8F572F7F7C6}"/>
                </a:ext>
              </a:extLst>
            </p:cNvPr>
            <p:cNvSpPr txBox="1"/>
            <p:nvPr/>
          </p:nvSpPr>
          <p:spPr>
            <a:xfrm>
              <a:off x="9021716" y="6234304"/>
              <a:ext cx="2262158"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66</a:t>
              </a:fld>
              <a:endParaRPr lang="fr-CA" sz="1100">
                <a:solidFill>
                  <a:srgbClr val="434747"/>
                </a:solidFill>
                <a:latin typeface="Raleway" panose="020B0503030101060003" pitchFamily="34" charset="77"/>
              </a:endParaRPr>
            </a:p>
          </p:txBody>
        </p:sp>
      </p:grpSp>
      <p:sp>
        <p:nvSpPr>
          <p:cNvPr id="8" name="Rectangle 7">
            <a:extLst>
              <a:ext uri="{FF2B5EF4-FFF2-40B4-BE49-F238E27FC236}">
                <a16:creationId xmlns:a16="http://schemas.microsoft.com/office/drawing/2014/main" id="{91C92F85-8E77-1084-0CFA-4D32CF1D6E3B}"/>
              </a:ext>
            </a:extLst>
          </p:cNvPr>
          <p:cNvSpPr/>
          <p:nvPr/>
        </p:nvSpPr>
        <p:spPr>
          <a:xfrm>
            <a:off x="433633" y="477193"/>
            <a:ext cx="11359299" cy="5953961"/>
          </a:xfrm>
          <a:prstGeom prst="rect">
            <a:avLst/>
          </a:prstGeom>
          <a:solidFill>
            <a:srgbClr val="EFF0E1"/>
          </a:solidFill>
          <a:ln w="381000">
            <a:solidFill>
              <a:srgbClr val="EFF0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2" name="Group 1">
            <a:extLst>
              <a:ext uri="{FF2B5EF4-FFF2-40B4-BE49-F238E27FC236}">
                <a16:creationId xmlns:a16="http://schemas.microsoft.com/office/drawing/2014/main" id="{28D3864F-917B-45CA-64A7-7FAB5C2EBA8E}"/>
              </a:ext>
            </a:extLst>
          </p:cNvPr>
          <p:cNvGrpSpPr/>
          <p:nvPr/>
        </p:nvGrpSpPr>
        <p:grpSpPr>
          <a:xfrm>
            <a:off x="1004510" y="477193"/>
            <a:ext cx="8321180" cy="1325563"/>
            <a:chOff x="1155904" y="816533"/>
            <a:chExt cx="8321180" cy="1325563"/>
          </a:xfrm>
        </p:grpSpPr>
        <p:sp>
          <p:nvSpPr>
            <p:cNvPr id="9" name="Titre 1">
              <a:extLst>
                <a:ext uri="{FF2B5EF4-FFF2-40B4-BE49-F238E27FC236}">
                  <a16:creationId xmlns:a16="http://schemas.microsoft.com/office/drawing/2014/main" id="{ACD739D2-CD64-2E2B-CB56-E1688D539AF6}"/>
                </a:ext>
              </a:extLst>
            </p:cNvPr>
            <p:cNvSpPr txBox="1">
              <a:spLocks/>
            </p:cNvSpPr>
            <p:nvPr/>
          </p:nvSpPr>
          <p:spPr>
            <a:xfrm>
              <a:off x="1249148" y="816533"/>
              <a:ext cx="8227936"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b="1">
                  <a:solidFill>
                    <a:srgbClr val="434747"/>
                  </a:solidFill>
                  <a:latin typeface="Raleway" panose="020B0503030101060003" pitchFamily="34" charset="77"/>
                </a:rPr>
                <a:t>Protéger les droits </a:t>
              </a:r>
            </a:p>
            <a:p>
              <a:pPr algn="l"/>
              <a:r>
                <a:rPr lang="fr-CA" sz="3200" b="1">
                  <a:solidFill>
                    <a:srgbClr val="434747"/>
                  </a:solidFill>
                  <a:latin typeface="Raleway" panose="020B0503030101060003" pitchFamily="34" charset="77"/>
                </a:rPr>
                <a:t>des tout-petits</a:t>
              </a:r>
            </a:p>
          </p:txBody>
        </p:sp>
        <p:cxnSp>
          <p:nvCxnSpPr>
            <p:cNvPr id="10" name="Straight Connector 9">
              <a:extLst>
                <a:ext uri="{FF2B5EF4-FFF2-40B4-BE49-F238E27FC236}">
                  <a16:creationId xmlns:a16="http://schemas.microsoft.com/office/drawing/2014/main" id="{7C773EF6-3BA2-02EF-5226-31A11BC30D7D}"/>
                </a:ext>
              </a:extLst>
            </p:cNvPr>
            <p:cNvCxnSpPr>
              <a:cxnSpLocks/>
            </p:cNvCxnSpPr>
            <p:nvPr/>
          </p:nvCxnSpPr>
          <p:spPr>
            <a:xfrm>
              <a:off x="1155904" y="1260088"/>
              <a:ext cx="0" cy="736849"/>
            </a:xfrm>
            <a:prstGeom prst="line">
              <a:avLst/>
            </a:prstGeom>
            <a:ln w="50800">
              <a:solidFill>
                <a:srgbClr val="AFB46E"/>
              </a:solidFill>
            </a:ln>
          </p:spPr>
          <p:style>
            <a:lnRef idx="1">
              <a:schemeClr val="accent2"/>
            </a:lnRef>
            <a:fillRef idx="0">
              <a:schemeClr val="accent2"/>
            </a:fillRef>
            <a:effectRef idx="0">
              <a:schemeClr val="accent2"/>
            </a:effectRef>
            <a:fontRef idx="minor">
              <a:schemeClr val="tx1"/>
            </a:fontRef>
          </p:style>
        </p:cxnSp>
      </p:grpSp>
      <p:sp>
        <p:nvSpPr>
          <p:cNvPr id="11" name="ZoneTexte 15">
            <a:extLst>
              <a:ext uri="{FF2B5EF4-FFF2-40B4-BE49-F238E27FC236}">
                <a16:creationId xmlns:a16="http://schemas.microsoft.com/office/drawing/2014/main" id="{014316C9-7B8E-E93B-FB18-43B93E0478F7}"/>
              </a:ext>
            </a:extLst>
          </p:cNvPr>
          <p:cNvSpPr txBox="1"/>
          <p:nvPr/>
        </p:nvSpPr>
        <p:spPr>
          <a:xfrm>
            <a:off x="1097753" y="2079313"/>
            <a:ext cx="9281158" cy="657616"/>
          </a:xfrm>
          <a:prstGeom prst="rect">
            <a:avLst/>
          </a:prstGeom>
          <a:noFill/>
        </p:spPr>
        <p:txBody>
          <a:bodyPr wrap="square">
            <a:spAutoFit/>
          </a:bodyPr>
          <a:lstStyle/>
          <a:p>
            <a:pPr marL="0" lvl="1">
              <a:lnSpc>
                <a:spcPts val="2300"/>
              </a:lnSpc>
              <a:spcBef>
                <a:spcPts val="300"/>
              </a:spcBef>
              <a:spcAft>
                <a:spcPts val="300"/>
              </a:spcAft>
              <a:buClr>
                <a:srgbClr val="AFB46E"/>
              </a:buClr>
            </a:pPr>
            <a:r>
              <a:rPr lang="fr-CA" sz="1600" dirty="0">
                <a:latin typeface="Raleway" pitchFamily="2" charset="0"/>
              </a:rPr>
              <a:t>Des gouvernements ont posé des gestes concrets pour répondre aux menaces du numérique sur la santé et le développement des enfants.</a:t>
            </a:r>
          </a:p>
        </p:txBody>
      </p:sp>
      <p:pic>
        <p:nvPicPr>
          <p:cNvPr id="17" name="Picture 112" descr="A yellow and black object with black background&#10;&#10;Description automatically generated">
            <a:extLst>
              <a:ext uri="{FF2B5EF4-FFF2-40B4-BE49-F238E27FC236}">
                <a16:creationId xmlns:a16="http://schemas.microsoft.com/office/drawing/2014/main" id="{4450B8A4-E2FC-C583-AC36-B1DA2D91C1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8115" y="-196850"/>
            <a:ext cx="1117600" cy="1003300"/>
          </a:xfrm>
          <a:prstGeom prst="rect">
            <a:avLst/>
          </a:prstGeom>
        </p:spPr>
      </p:pic>
      <p:pic>
        <p:nvPicPr>
          <p:cNvPr id="19" name="Picture 114" descr="A group of colorful drops&#10;&#10;Description automatically generated">
            <a:extLst>
              <a:ext uri="{FF2B5EF4-FFF2-40B4-BE49-F238E27FC236}">
                <a16:creationId xmlns:a16="http://schemas.microsoft.com/office/drawing/2014/main" id="{2FCB0BA4-55A4-DA12-7F73-3AFD82B0E9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22946">
            <a:off x="9316957" y="78360"/>
            <a:ext cx="1231900" cy="762000"/>
          </a:xfrm>
          <a:prstGeom prst="rect">
            <a:avLst/>
          </a:prstGeom>
        </p:spPr>
      </p:pic>
      <p:pic>
        <p:nvPicPr>
          <p:cNvPr id="20" name="Picture 118" descr="A group of grey arches on a black background&#10;&#10;Description automatically generated">
            <a:extLst>
              <a:ext uri="{FF2B5EF4-FFF2-40B4-BE49-F238E27FC236}">
                <a16:creationId xmlns:a16="http://schemas.microsoft.com/office/drawing/2014/main" id="{773596A8-C644-37E7-5D61-1A2EA013CB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60099" y="0"/>
            <a:ext cx="635000" cy="609600"/>
          </a:xfrm>
          <a:prstGeom prst="rect">
            <a:avLst/>
          </a:prstGeom>
        </p:spPr>
      </p:pic>
      <p:pic>
        <p:nvPicPr>
          <p:cNvPr id="21" name="Picture 120" descr="A blue flower with black background&#10;&#10;Description automatically generated">
            <a:extLst>
              <a:ext uri="{FF2B5EF4-FFF2-40B4-BE49-F238E27FC236}">
                <a16:creationId xmlns:a16="http://schemas.microsoft.com/office/drawing/2014/main" id="{E2850C4C-128E-7530-4041-FC8857A588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30704" y="793891"/>
            <a:ext cx="584200" cy="584200"/>
          </a:xfrm>
          <a:prstGeom prst="rect">
            <a:avLst/>
          </a:prstGeom>
        </p:spPr>
      </p:pic>
      <p:pic>
        <p:nvPicPr>
          <p:cNvPr id="22" name="Picture 125">
            <a:extLst>
              <a:ext uri="{FF2B5EF4-FFF2-40B4-BE49-F238E27FC236}">
                <a16:creationId xmlns:a16="http://schemas.microsoft.com/office/drawing/2014/main" id="{332C0017-9BEC-A5C0-9D61-323E077E44C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66153" y="1259953"/>
            <a:ext cx="796434" cy="1003300"/>
          </a:xfrm>
          <a:prstGeom prst="rect">
            <a:avLst/>
          </a:prstGeom>
        </p:spPr>
      </p:pic>
      <p:sp>
        <p:nvSpPr>
          <p:cNvPr id="15" name="ZoneTexte 15">
            <a:extLst>
              <a:ext uri="{FF2B5EF4-FFF2-40B4-BE49-F238E27FC236}">
                <a16:creationId xmlns:a16="http://schemas.microsoft.com/office/drawing/2014/main" id="{BBDD30A3-C413-7705-AD44-298930092EE3}"/>
              </a:ext>
            </a:extLst>
          </p:cNvPr>
          <p:cNvSpPr txBox="1"/>
          <p:nvPr/>
        </p:nvSpPr>
        <p:spPr>
          <a:xfrm>
            <a:off x="6014703" y="2900970"/>
            <a:ext cx="5580396" cy="3017236"/>
          </a:xfrm>
          <a:prstGeom prst="rect">
            <a:avLst/>
          </a:prstGeom>
          <a:noFill/>
        </p:spPr>
        <p:txBody>
          <a:bodyPr wrap="square">
            <a:spAutoFit/>
          </a:bodyPr>
          <a:lstStyle/>
          <a:p>
            <a:pPr marL="285750" lvl="1" indent="-285750">
              <a:lnSpc>
                <a:spcPts val="2300"/>
              </a:lnSpc>
              <a:buClr>
                <a:srgbClr val="AFB46E"/>
              </a:buClr>
              <a:buFont typeface="Arial" panose="020B0604020202020204" pitchFamily="34" charset="0"/>
              <a:buChar char="•"/>
            </a:pPr>
            <a:r>
              <a:rPr lang="fr-CA" sz="1600" dirty="0">
                <a:latin typeface="Raleway" pitchFamily="2" charset="0"/>
              </a:rPr>
              <a:t>Cadre réglementaire pour mieux baliser les pratiques des entreprises numériques et ainsi mieux protéger les enfants (Australie).</a:t>
            </a:r>
          </a:p>
          <a:p>
            <a:pPr marL="285750" lvl="1" indent="-285750">
              <a:lnSpc>
                <a:spcPts val="2300"/>
              </a:lnSpc>
              <a:buClr>
                <a:srgbClr val="AFB46E"/>
              </a:buClr>
              <a:buFont typeface="Arial" panose="020B0604020202020204" pitchFamily="34" charset="0"/>
              <a:buChar char="•"/>
            </a:pPr>
            <a:r>
              <a:rPr lang="fr-CA" sz="1600" dirty="0">
                <a:latin typeface="Raleway" pitchFamily="2" charset="0"/>
              </a:rPr>
              <a:t>Classification des jeux et des applications destinées aux enfants réalisée par des experts du développement des enfants (Australie).</a:t>
            </a:r>
          </a:p>
          <a:p>
            <a:pPr marL="285750" lvl="1" indent="-285750">
              <a:lnSpc>
                <a:spcPts val="2300"/>
              </a:lnSpc>
              <a:buClr>
                <a:srgbClr val="AFB46E"/>
              </a:buClr>
              <a:buFont typeface="Arial" panose="020B0604020202020204" pitchFamily="34" charset="0"/>
              <a:buChar char="•"/>
            </a:pPr>
            <a:r>
              <a:rPr lang="fr-CA" sz="1600" dirty="0">
                <a:latin typeface="Raleway" pitchFamily="2" charset="0"/>
              </a:rPr>
              <a:t>Proposition de 11 principes pour intégrer les besoins et les droits des enfants dans la conception des produits numériques (« </a:t>
            </a:r>
            <a:r>
              <a:rPr lang="fr-CA" sz="1600" i="1" dirty="0">
                <a:latin typeface="Raleway" pitchFamily="2" charset="0"/>
              </a:rPr>
              <a:t>Child </a:t>
            </a:r>
            <a:r>
              <a:rPr lang="fr-CA" sz="1600" i="1" dirty="0" err="1">
                <a:latin typeface="Raleway" pitchFamily="2" charset="0"/>
              </a:rPr>
              <a:t>rights</a:t>
            </a:r>
            <a:r>
              <a:rPr lang="fr-CA" sz="1600" i="1" dirty="0">
                <a:latin typeface="Raleway" pitchFamily="2" charset="0"/>
              </a:rPr>
              <a:t> by design </a:t>
            </a:r>
            <a:r>
              <a:rPr lang="fr-CA" sz="1600" dirty="0">
                <a:latin typeface="Raleway" pitchFamily="2" charset="0"/>
              </a:rPr>
              <a:t>») (Grande-Bretagne).</a:t>
            </a:r>
          </a:p>
        </p:txBody>
      </p:sp>
      <p:grpSp>
        <p:nvGrpSpPr>
          <p:cNvPr id="30" name="Groupe 29">
            <a:extLst>
              <a:ext uri="{FF2B5EF4-FFF2-40B4-BE49-F238E27FC236}">
                <a16:creationId xmlns:a16="http://schemas.microsoft.com/office/drawing/2014/main" id="{F87D05E9-5F82-64C4-599D-5AC19C96E346}"/>
              </a:ext>
            </a:extLst>
          </p:cNvPr>
          <p:cNvGrpSpPr/>
          <p:nvPr/>
        </p:nvGrpSpPr>
        <p:grpSpPr>
          <a:xfrm>
            <a:off x="1003443" y="2899609"/>
            <a:ext cx="4007253" cy="3010340"/>
            <a:chOff x="1022868" y="3223964"/>
            <a:chExt cx="4007253" cy="3010340"/>
          </a:xfrm>
        </p:grpSpPr>
        <p:sp>
          <p:nvSpPr>
            <p:cNvPr id="29" name="Freeform 17">
              <a:extLst>
                <a:ext uri="{FF2B5EF4-FFF2-40B4-BE49-F238E27FC236}">
                  <a16:creationId xmlns:a16="http://schemas.microsoft.com/office/drawing/2014/main" id="{697F7240-16C5-91DA-6A7A-15F0660966B7}"/>
                </a:ext>
              </a:extLst>
            </p:cNvPr>
            <p:cNvSpPr/>
            <p:nvPr/>
          </p:nvSpPr>
          <p:spPr>
            <a:xfrm rot="16200000">
              <a:off x="1521325" y="2725507"/>
              <a:ext cx="3010340" cy="4007253"/>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solidFill>
              <a:schemeClr val="bg1"/>
            </a:solidFill>
            <a:ln>
              <a:solidFill>
                <a:srgbClr val="AFB4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ZoneTexte 15">
              <a:extLst>
                <a:ext uri="{FF2B5EF4-FFF2-40B4-BE49-F238E27FC236}">
                  <a16:creationId xmlns:a16="http://schemas.microsoft.com/office/drawing/2014/main" id="{96DBAD7B-A021-8F0B-9032-87A4A63737AB}"/>
                </a:ext>
              </a:extLst>
            </p:cNvPr>
            <p:cNvSpPr txBox="1"/>
            <p:nvPr/>
          </p:nvSpPr>
          <p:spPr>
            <a:xfrm>
              <a:off x="1250518" y="3525258"/>
              <a:ext cx="3551951" cy="2491964"/>
            </a:xfrm>
            <a:prstGeom prst="rect">
              <a:avLst/>
            </a:prstGeom>
            <a:noFill/>
          </p:spPr>
          <p:txBody>
            <a:bodyPr wrap="square">
              <a:spAutoFit/>
            </a:bodyPr>
            <a:lstStyle/>
            <a:p>
              <a:pPr marL="0" lvl="1" algn="ctr">
                <a:lnSpc>
                  <a:spcPts val="2300"/>
                </a:lnSpc>
                <a:spcBef>
                  <a:spcPts val="300"/>
                </a:spcBef>
                <a:spcAft>
                  <a:spcPts val="300"/>
                </a:spcAft>
                <a:buClr>
                  <a:srgbClr val="AFB46E"/>
                </a:buClr>
              </a:pPr>
              <a:r>
                <a:rPr lang="fr-CA" sz="1600" b="1" i="1" dirty="0">
                  <a:solidFill>
                    <a:srgbClr val="AFB46E"/>
                  </a:solidFill>
                  <a:latin typeface="Raleway" pitchFamily="2" charset="0"/>
                </a:rPr>
                <a:t>« Les [standards] en matière [d’innocuité] devraient être une priorité pour les entreprises technologiques, au même titre que pour l’industrie alimentaire, l’industrie des jouets et l’industrie automobile. »</a:t>
              </a:r>
            </a:p>
            <a:p>
              <a:pPr marL="457200" lvl="2">
                <a:lnSpc>
                  <a:spcPts val="2300"/>
                </a:lnSpc>
                <a:spcBef>
                  <a:spcPts val="300"/>
                </a:spcBef>
                <a:spcAft>
                  <a:spcPts val="300"/>
                </a:spcAft>
                <a:buClr>
                  <a:srgbClr val="AFB46E"/>
                </a:buClr>
              </a:pPr>
              <a:r>
                <a:rPr lang="fr-CA" sz="1200" i="1" dirty="0">
                  <a:solidFill>
                    <a:srgbClr val="AFB46E"/>
                  </a:solidFill>
                  <a:latin typeface="Raleway" pitchFamily="2" charset="0"/>
                </a:rPr>
                <a:t>– Julie Inman Grant, commissaire, </a:t>
              </a:r>
              <a:r>
                <a:rPr lang="fr-CA" sz="1200" i="1" dirty="0" err="1">
                  <a:solidFill>
                    <a:srgbClr val="AFB46E"/>
                  </a:solidFill>
                  <a:latin typeface="Raleway" pitchFamily="2" charset="0"/>
                </a:rPr>
                <a:t>eSafety</a:t>
              </a:r>
              <a:endParaRPr lang="fr-CA" sz="1200" i="1" dirty="0">
                <a:solidFill>
                  <a:srgbClr val="AFB46E"/>
                </a:solidFill>
                <a:latin typeface="Raleway" pitchFamily="2" charset="0"/>
              </a:endParaRPr>
            </a:p>
          </p:txBody>
        </p:sp>
      </p:grpSp>
    </p:spTree>
    <p:extLst>
      <p:ext uri="{BB962C8B-B14F-4D97-AF65-F5344CB8AC3E}">
        <p14:creationId xmlns:p14="http://schemas.microsoft.com/office/powerpoint/2010/main" val="13021122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BCA47B1B-753D-825D-4864-24E7809EA518}"/>
              </a:ext>
            </a:extLst>
          </p:cNvPr>
          <p:cNvSpPr txBox="1"/>
          <p:nvPr/>
        </p:nvSpPr>
        <p:spPr>
          <a:xfrm>
            <a:off x="915218" y="2309634"/>
            <a:ext cx="4830038" cy="2805320"/>
          </a:xfrm>
          <a:prstGeom prst="rect">
            <a:avLst/>
          </a:prstGeom>
          <a:noFill/>
        </p:spPr>
        <p:txBody>
          <a:bodyPr wrap="square">
            <a:spAutoFit/>
          </a:bodyPr>
          <a:lstStyle/>
          <a:p>
            <a:pPr marL="285750" indent="-285750">
              <a:lnSpc>
                <a:spcPts val="2320"/>
              </a:lnSpc>
              <a:spcAft>
                <a:spcPts val="600"/>
              </a:spcAft>
              <a:buFont typeface="Arial" panose="020B0604020202020204" pitchFamily="34" charset="0"/>
              <a:buChar char="•"/>
            </a:pPr>
            <a:r>
              <a:rPr lang="fr-CA">
                <a:latin typeface="Raleway" pitchFamily="2" charset="0"/>
              </a:rPr>
              <a:t>Les études démontrent que les enfants dont les parents  font face à des niveaux élevés d’adversité passent plus de temps devant un écran.</a:t>
            </a:r>
          </a:p>
          <a:p>
            <a:pPr marL="285750" indent="-285750">
              <a:lnSpc>
                <a:spcPts val="2320"/>
              </a:lnSpc>
              <a:buFont typeface="Arial" panose="020B0604020202020204" pitchFamily="34" charset="0"/>
              <a:buChar char="•"/>
            </a:pPr>
            <a:r>
              <a:rPr lang="fr-CA">
                <a:latin typeface="Raleway" pitchFamily="2" charset="0"/>
              </a:rPr>
              <a:t>La frontière entre la vie personnelle et professionnelle est parfois difficile à maintenir avec le télétravail et la possibilité d’être connecté en tout temps. </a:t>
            </a:r>
          </a:p>
        </p:txBody>
      </p:sp>
      <p:grpSp>
        <p:nvGrpSpPr>
          <p:cNvPr id="4" name="Group 3">
            <a:extLst>
              <a:ext uri="{FF2B5EF4-FFF2-40B4-BE49-F238E27FC236}">
                <a16:creationId xmlns:a16="http://schemas.microsoft.com/office/drawing/2014/main" id="{142D292D-DC60-CE2B-5533-36B77A40EAA1}"/>
              </a:ext>
            </a:extLst>
          </p:cNvPr>
          <p:cNvGrpSpPr/>
          <p:nvPr/>
        </p:nvGrpSpPr>
        <p:grpSpPr>
          <a:xfrm>
            <a:off x="1003443" y="6153834"/>
            <a:ext cx="10280431" cy="342080"/>
            <a:chOff x="1003443" y="6153834"/>
            <a:chExt cx="10280431" cy="342080"/>
          </a:xfrm>
        </p:grpSpPr>
        <p:pic>
          <p:nvPicPr>
            <p:cNvPr id="5" name="Picture 4" descr="A black background with grey text&#10;&#10;Description automatically generated">
              <a:extLst>
                <a:ext uri="{FF2B5EF4-FFF2-40B4-BE49-F238E27FC236}">
                  <a16:creationId xmlns:a16="http://schemas.microsoft.com/office/drawing/2014/main" id="{5F591E3F-B3E2-D2B8-309E-47EC53D1C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6" name="TextBox 16">
              <a:extLst>
                <a:ext uri="{FF2B5EF4-FFF2-40B4-BE49-F238E27FC236}">
                  <a16:creationId xmlns:a16="http://schemas.microsoft.com/office/drawing/2014/main" id="{EDB43BD3-49BE-2F7F-D41D-A8F572F7F7C6}"/>
                </a:ext>
              </a:extLst>
            </p:cNvPr>
            <p:cNvSpPr txBox="1"/>
            <p:nvPr/>
          </p:nvSpPr>
          <p:spPr>
            <a:xfrm>
              <a:off x="9021716" y="6234304"/>
              <a:ext cx="2262158"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67</a:t>
              </a:fld>
              <a:endParaRPr lang="fr-CA" sz="1100">
                <a:solidFill>
                  <a:srgbClr val="434747"/>
                </a:solidFill>
                <a:latin typeface="Raleway" panose="020B0503030101060003" pitchFamily="34" charset="77"/>
              </a:endParaRPr>
            </a:p>
          </p:txBody>
        </p:sp>
      </p:grpSp>
      <p:sp>
        <p:nvSpPr>
          <p:cNvPr id="8" name="Rectangle 7">
            <a:extLst>
              <a:ext uri="{FF2B5EF4-FFF2-40B4-BE49-F238E27FC236}">
                <a16:creationId xmlns:a16="http://schemas.microsoft.com/office/drawing/2014/main" id="{91C92F85-8E77-1084-0CFA-4D32CF1D6E3B}"/>
              </a:ext>
            </a:extLst>
          </p:cNvPr>
          <p:cNvSpPr/>
          <p:nvPr/>
        </p:nvSpPr>
        <p:spPr>
          <a:xfrm>
            <a:off x="0" y="0"/>
            <a:ext cx="12192000" cy="6858000"/>
          </a:xfrm>
          <a:prstGeom prst="rect">
            <a:avLst/>
          </a:prstGeom>
          <a:noFill/>
          <a:ln w="381000">
            <a:solidFill>
              <a:srgbClr val="EFF0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2" name="Group 1">
            <a:extLst>
              <a:ext uri="{FF2B5EF4-FFF2-40B4-BE49-F238E27FC236}">
                <a16:creationId xmlns:a16="http://schemas.microsoft.com/office/drawing/2014/main" id="{28D3864F-917B-45CA-64A7-7FAB5C2EBA8E}"/>
              </a:ext>
            </a:extLst>
          </p:cNvPr>
          <p:cNvGrpSpPr/>
          <p:nvPr/>
        </p:nvGrpSpPr>
        <p:grpSpPr>
          <a:xfrm>
            <a:off x="1004510" y="477193"/>
            <a:ext cx="8321180" cy="1325563"/>
            <a:chOff x="1155904" y="816533"/>
            <a:chExt cx="8321180" cy="1325563"/>
          </a:xfrm>
        </p:grpSpPr>
        <p:sp>
          <p:nvSpPr>
            <p:cNvPr id="9" name="Titre 1">
              <a:extLst>
                <a:ext uri="{FF2B5EF4-FFF2-40B4-BE49-F238E27FC236}">
                  <a16:creationId xmlns:a16="http://schemas.microsoft.com/office/drawing/2014/main" id="{ACD739D2-CD64-2E2B-CB56-E1688D539AF6}"/>
                </a:ext>
              </a:extLst>
            </p:cNvPr>
            <p:cNvSpPr txBox="1">
              <a:spLocks/>
            </p:cNvSpPr>
            <p:nvPr/>
          </p:nvSpPr>
          <p:spPr>
            <a:xfrm>
              <a:off x="1249148" y="816533"/>
              <a:ext cx="8227936"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b="1">
                  <a:solidFill>
                    <a:srgbClr val="434747"/>
                  </a:solidFill>
                  <a:latin typeface="Raleway" panose="020B0503030101060003" pitchFamily="34" charset="77"/>
                </a:rPr>
                <a:t>Protéger les droits </a:t>
              </a:r>
            </a:p>
            <a:p>
              <a:pPr algn="l"/>
              <a:r>
                <a:rPr lang="fr-CA" sz="3200" b="1">
                  <a:solidFill>
                    <a:srgbClr val="434747"/>
                  </a:solidFill>
                  <a:latin typeface="Raleway" panose="020B0503030101060003" pitchFamily="34" charset="77"/>
                </a:rPr>
                <a:t>des tout-petits</a:t>
              </a:r>
            </a:p>
          </p:txBody>
        </p:sp>
        <p:cxnSp>
          <p:nvCxnSpPr>
            <p:cNvPr id="10" name="Straight Connector 9">
              <a:extLst>
                <a:ext uri="{FF2B5EF4-FFF2-40B4-BE49-F238E27FC236}">
                  <a16:creationId xmlns:a16="http://schemas.microsoft.com/office/drawing/2014/main" id="{7C773EF6-3BA2-02EF-5226-31A11BC30D7D}"/>
                </a:ext>
              </a:extLst>
            </p:cNvPr>
            <p:cNvCxnSpPr>
              <a:cxnSpLocks/>
            </p:cNvCxnSpPr>
            <p:nvPr/>
          </p:nvCxnSpPr>
          <p:spPr>
            <a:xfrm>
              <a:off x="1155904" y="1260088"/>
              <a:ext cx="0" cy="736849"/>
            </a:xfrm>
            <a:prstGeom prst="line">
              <a:avLst/>
            </a:prstGeom>
            <a:ln w="50800">
              <a:solidFill>
                <a:srgbClr val="AFB46E"/>
              </a:solidFill>
            </a:ln>
          </p:spPr>
          <p:style>
            <a:lnRef idx="1">
              <a:schemeClr val="accent2"/>
            </a:lnRef>
            <a:fillRef idx="0">
              <a:schemeClr val="accent2"/>
            </a:fillRef>
            <a:effectRef idx="0">
              <a:schemeClr val="accent2"/>
            </a:effectRef>
            <a:fontRef idx="minor">
              <a:schemeClr val="tx1"/>
            </a:fontRef>
          </p:style>
        </p:cxnSp>
      </p:grpSp>
      <p:grpSp>
        <p:nvGrpSpPr>
          <p:cNvPr id="21" name="Groupe 20">
            <a:extLst>
              <a:ext uri="{FF2B5EF4-FFF2-40B4-BE49-F238E27FC236}">
                <a16:creationId xmlns:a16="http://schemas.microsoft.com/office/drawing/2014/main" id="{44FCC6D7-F2D3-35FE-B59C-389AC6C4D539}"/>
              </a:ext>
            </a:extLst>
          </p:cNvPr>
          <p:cNvGrpSpPr/>
          <p:nvPr/>
        </p:nvGrpSpPr>
        <p:grpSpPr>
          <a:xfrm>
            <a:off x="6187044" y="1620308"/>
            <a:ext cx="5413105" cy="3712221"/>
            <a:chOff x="6187044" y="1620308"/>
            <a:chExt cx="5413105" cy="3712221"/>
          </a:xfrm>
        </p:grpSpPr>
        <p:grpSp>
          <p:nvGrpSpPr>
            <p:cNvPr id="19" name="Groupe 18">
              <a:extLst>
                <a:ext uri="{FF2B5EF4-FFF2-40B4-BE49-F238E27FC236}">
                  <a16:creationId xmlns:a16="http://schemas.microsoft.com/office/drawing/2014/main" id="{7C412003-1A3B-4B1E-0DC4-C47C60CFA3DA}"/>
                </a:ext>
              </a:extLst>
            </p:cNvPr>
            <p:cNvGrpSpPr/>
            <p:nvPr/>
          </p:nvGrpSpPr>
          <p:grpSpPr>
            <a:xfrm>
              <a:off x="9304617" y="1620308"/>
              <a:ext cx="2295532" cy="1869277"/>
              <a:chOff x="9304617" y="1620308"/>
              <a:chExt cx="2295532" cy="1869277"/>
            </a:xfrm>
          </p:grpSpPr>
          <p:pic>
            <p:nvPicPr>
              <p:cNvPr id="12" name="Picture 13">
                <a:extLst>
                  <a:ext uri="{FF2B5EF4-FFF2-40B4-BE49-F238E27FC236}">
                    <a16:creationId xmlns:a16="http://schemas.microsoft.com/office/drawing/2014/main" id="{5EB163DE-0629-184F-413B-DEBEB1A7F49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304617" y="1620308"/>
                <a:ext cx="868408" cy="823489"/>
              </a:xfrm>
              <a:prstGeom prst="rect">
                <a:avLst/>
              </a:prstGeom>
            </p:spPr>
          </p:pic>
          <p:pic>
            <p:nvPicPr>
              <p:cNvPr id="14" name="Picture 13">
                <a:extLst>
                  <a:ext uri="{FF2B5EF4-FFF2-40B4-BE49-F238E27FC236}">
                    <a16:creationId xmlns:a16="http://schemas.microsoft.com/office/drawing/2014/main" id="{6812149A-8230-4BA2-A823-8AD5522263B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953414" y="2876303"/>
                <a:ext cx="646735" cy="613282"/>
              </a:xfrm>
              <a:prstGeom prst="rect">
                <a:avLst/>
              </a:prstGeom>
            </p:spPr>
          </p:pic>
          <p:grpSp>
            <p:nvGrpSpPr>
              <p:cNvPr id="18" name="Groupe 17">
                <a:extLst>
                  <a:ext uri="{FF2B5EF4-FFF2-40B4-BE49-F238E27FC236}">
                    <a16:creationId xmlns:a16="http://schemas.microsoft.com/office/drawing/2014/main" id="{C68C1FD6-E0C5-6B9D-0247-575FD0018E9A}"/>
                  </a:ext>
                </a:extLst>
              </p:cNvPr>
              <p:cNvGrpSpPr/>
              <p:nvPr/>
            </p:nvGrpSpPr>
            <p:grpSpPr>
              <a:xfrm>
                <a:off x="10152795" y="1710272"/>
                <a:ext cx="1310414" cy="1274162"/>
                <a:chOff x="10152795" y="1710272"/>
                <a:chExt cx="1310414" cy="1274162"/>
              </a:xfrm>
            </p:grpSpPr>
            <p:sp>
              <p:nvSpPr>
                <p:cNvPr id="17" name="Forme libre : forme 16">
                  <a:extLst>
                    <a:ext uri="{FF2B5EF4-FFF2-40B4-BE49-F238E27FC236}">
                      <a16:creationId xmlns:a16="http://schemas.microsoft.com/office/drawing/2014/main" id="{39DAFFC0-54F3-E247-8248-E9DC2F65BE19}"/>
                    </a:ext>
                  </a:extLst>
                </p:cNvPr>
                <p:cNvSpPr/>
                <p:nvPr/>
              </p:nvSpPr>
              <p:spPr>
                <a:xfrm>
                  <a:off x="10387618" y="1959429"/>
                  <a:ext cx="810813" cy="807522"/>
                </a:xfrm>
                <a:custGeom>
                  <a:avLst/>
                  <a:gdLst>
                    <a:gd name="connsiteX0" fmla="*/ 3291 w 810813"/>
                    <a:gd name="connsiteY0" fmla="*/ 320633 h 807522"/>
                    <a:gd name="connsiteX1" fmla="*/ 27042 w 810813"/>
                    <a:gd name="connsiteY1" fmla="*/ 439387 h 807522"/>
                    <a:gd name="connsiteX2" fmla="*/ 50792 w 810813"/>
                    <a:gd name="connsiteY2" fmla="*/ 534389 h 807522"/>
                    <a:gd name="connsiteX3" fmla="*/ 62668 w 810813"/>
                    <a:gd name="connsiteY3" fmla="*/ 570015 h 807522"/>
                    <a:gd name="connsiteX4" fmla="*/ 86418 w 810813"/>
                    <a:gd name="connsiteY4" fmla="*/ 605641 h 807522"/>
                    <a:gd name="connsiteX5" fmla="*/ 98294 w 810813"/>
                    <a:gd name="connsiteY5" fmla="*/ 641267 h 807522"/>
                    <a:gd name="connsiteX6" fmla="*/ 145795 w 810813"/>
                    <a:gd name="connsiteY6" fmla="*/ 688768 h 807522"/>
                    <a:gd name="connsiteX7" fmla="*/ 217047 w 810813"/>
                    <a:gd name="connsiteY7" fmla="*/ 760020 h 807522"/>
                    <a:gd name="connsiteX8" fmla="*/ 383301 w 810813"/>
                    <a:gd name="connsiteY8" fmla="*/ 783771 h 807522"/>
                    <a:gd name="connsiteX9" fmla="*/ 454553 w 810813"/>
                    <a:gd name="connsiteY9" fmla="*/ 795646 h 807522"/>
                    <a:gd name="connsiteX10" fmla="*/ 490179 w 810813"/>
                    <a:gd name="connsiteY10" fmla="*/ 807522 h 807522"/>
                    <a:gd name="connsiteX11" fmla="*/ 597057 w 810813"/>
                    <a:gd name="connsiteY11" fmla="*/ 771896 h 807522"/>
                    <a:gd name="connsiteX12" fmla="*/ 632683 w 810813"/>
                    <a:gd name="connsiteY12" fmla="*/ 653142 h 807522"/>
                    <a:gd name="connsiteX13" fmla="*/ 668309 w 810813"/>
                    <a:gd name="connsiteY13" fmla="*/ 629392 h 807522"/>
                    <a:gd name="connsiteX14" fmla="*/ 715811 w 810813"/>
                    <a:gd name="connsiteY14" fmla="*/ 558140 h 807522"/>
                    <a:gd name="connsiteX15" fmla="*/ 751437 w 810813"/>
                    <a:gd name="connsiteY15" fmla="*/ 486888 h 807522"/>
                    <a:gd name="connsiteX16" fmla="*/ 787063 w 810813"/>
                    <a:gd name="connsiteY16" fmla="*/ 415636 h 807522"/>
                    <a:gd name="connsiteX17" fmla="*/ 810813 w 810813"/>
                    <a:gd name="connsiteY17" fmla="*/ 332509 h 807522"/>
                    <a:gd name="connsiteX18" fmla="*/ 798938 w 810813"/>
                    <a:gd name="connsiteY18" fmla="*/ 237506 h 807522"/>
                    <a:gd name="connsiteX19" fmla="*/ 763312 w 810813"/>
                    <a:gd name="connsiteY19" fmla="*/ 213755 h 807522"/>
                    <a:gd name="connsiteX20" fmla="*/ 739561 w 810813"/>
                    <a:gd name="connsiteY20" fmla="*/ 178129 h 807522"/>
                    <a:gd name="connsiteX21" fmla="*/ 692060 w 810813"/>
                    <a:gd name="connsiteY21" fmla="*/ 95002 h 807522"/>
                    <a:gd name="connsiteX22" fmla="*/ 668309 w 810813"/>
                    <a:gd name="connsiteY22" fmla="*/ 59376 h 807522"/>
                    <a:gd name="connsiteX23" fmla="*/ 597057 w 810813"/>
                    <a:gd name="connsiteY23" fmla="*/ 47501 h 807522"/>
                    <a:gd name="connsiteX24" fmla="*/ 561431 w 810813"/>
                    <a:gd name="connsiteY24" fmla="*/ 35626 h 807522"/>
                    <a:gd name="connsiteX25" fmla="*/ 513930 w 810813"/>
                    <a:gd name="connsiteY25" fmla="*/ 23750 h 807522"/>
                    <a:gd name="connsiteX26" fmla="*/ 430803 w 810813"/>
                    <a:gd name="connsiteY26" fmla="*/ 0 h 807522"/>
                    <a:gd name="connsiteX27" fmla="*/ 228922 w 810813"/>
                    <a:gd name="connsiteY27" fmla="*/ 23750 h 807522"/>
                    <a:gd name="connsiteX28" fmla="*/ 145795 w 810813"/>
                    <a:gd name="connsiteY28" fmla="*/ 59376 h 807522"/>
                    <a:gd name="connsiteX29" fmla="*/ 98294 w 810813"/>
                    <a:gd name="connsiteY29" fmla="*/ 95002 h 807522"/>
                    <a:gd name="connsiteX30" fmla="*/ 74543 w 810813"/>
                    <a:gd name="connsiteY30" fmla="*/ 130628 h 807522"/>
                    <a:gd name="connsiteX31" fmla="*/ 38917 w 810813"/>
                    <a:gd name="connsiteY31" fmla="*/ 166254 h 807522"/>
                    <a:gd name="connsiteX32" fmla="*/ 27042 w 810813"/>
                    <a:gd name="connsiteY32" fmla="*/ 201880 h 807522"/>
                    <a:gd name="connsiteX33" fmla="*/ 3291 w 810813"/>
                    <a:gd name="connsiteY33" fmla="*/ 237506 h 807522"/>
                    <a:gd name="connsiteX34" fmla="*/ 3291 w 810813"/>
                    <a:gd name="connsiteY34" fmla="*/ 320633 h 807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13" h="807522">
                      <a:moveTo>
                        <a:pt x="3291" y="320633"/>
                      </a:moveTo>
                      <a:cubicBezTo>
                        <a:pt x="7249" y="354280"/>
                        <a:pt x="2168" y="348183"/>
                        <a:pt x="27042" y="439387"/>
                      </a:cubicBezTo>
                      <a:cubicBezTo>
                        <a:pt x="35631" y="470879"/>
                        <a:pt x="40469" y="503422"/>
                        <a:pt x="50792" y="534389"/>
                      </a:cubicBezTo>
                      <a:cubicBezTo>
                        <a:pt x="54751" y="546264"/>
                        <a:pt x="57070" y="558819"/>
                        <a:pt x="62668" y="570015"/>
                      </a:cubicBezTo>
                      <a:cubicBezTo>
                        <a:pt x="69051" y="582780"/>
                        <a:pt x="80035" y="592876"/>
                        <a:pt x="86418" y="605641"/>
                      </a:cubicBezTo>
                      <a:cubicBezTo>
                        <a:pt x="92016" y="616837"/>
                        <a:pt x="91018" y="631081"/>
                        <a:pt x="98294" y="641267"/>
                      </a:cubicBezTo>
                      <a:cubicBezTo>
                        <a:pt x="111309" y="659488"/>
                        <a:pt x="131222" y="671767"/>
                        <a:pt x="145795" y="688768"/>
                      </a:cubicBezTo>
                      <a:cubicBezTo>
                        <a:pt x="187227" y="737105"/>
                        <a:pt x="148834" y="721040"/>
                        <a:pt x="217047" y="760020"/>
                      </a:cubicBezTo>
                      <a:cubicBezTo>
                        <a:pt x="256112" y="782343"/>
                        <a:pt x="373072" y="782568"/>
                        <a:pt x="383301" y="783771"/>
                      </a:cubicBezTo>
                      <a:cubicBezTo>
                        <a:pt x="407214" y="786584"/>
                        <a:pt x="430802" y="791688"/>
                        <a:pt x="454553" y="795646"/>
                      </a:cubicBezTo>
                      <a:cubicBezTo>
                        <a:pt x="466428" y="799605"/>
                        <a:pt x="477661" y="807522"/>
                        <a:pt x="490179" y="807522"/>
                      </a:cubicBezTo>
                      <a:cubicBezTo>
                        <a:pt x="554175" y="807522"/>
                        <a:pt x="554042" y="800572"/>
                        <a:pt x="597057" y="771896"/>
                      </a:cubicBezTo>
                      <a:cubicBezTo>
                        <a:pt x="601810" y="752883"/>
                        <a:pt x="624011" y="658923"/>
                        <a:pt x="632683" y="653142"/>
                      </a:cubicBezTo>
                      <a:lnTo>
                        <a:pt x="668309" y="629392"/>
                      </a:lnTo>
                      <a:cubicBezTo>
                        <a:pt x="684143" y="605641"/>
                        <a:pt x="706785" y="585220"/>
                        <a:pt x="715811" y="558140"/>
                      </a:cubicBezTo>
                      <a:cubicBezTo>
                        <a:pt x="732199" y="508974"/>
                        <a:pt x="720742" y="532929"/>
                        <a:pt x="751437" y="486888"/>
                      </a:cubicBezTo>
                      <a:cubicBezTo>
                        <a:pt x="781285" y="397341"/>
                        <a:pt x="741022" y="507719"/>
                        <a:pt x="787063" y="415636"/>
                      </a:cubicBezTo>
                      <a:cubicBezTo>
                        <a:pt x="795581" y="398601"/>
                        <a:pt x="807009" y="347727"/>
                        <a:pt x="810813" y="332509"/>
                      </a:cubicBezTo>
                      <a:cubicBezTo>
                        <a:pt x="806855" y="300841"/>
                        <a:pt x="810790" y="267138"/>
                        <a:pt x="798938" y="237506"/>
                      </a:cubicBezTo>
                      <a:cubicBezTo>
                        <a:pt x="793637" y="224254"/>
                        <a:pt x="773404" y="223847"/>
                        <a:pt x="763312" y="213755"/>
                      </a:cubicBezTo>
                      <a:cubicBezTo>
                        <a:pt x="753220" y="203663"/>
                        <a:pt x="747478" y="190004"/>
                        <a:pt x="739561" y="178129"/>
                      </a:cubicBezTo>
                      <a:cubicBezTo>
                        <a:pt x="720339" y="101239"/>
                        <a:pt x="742595" y="155644"/>
                        <a:pt x="692060" y="95002"/>
                      </a:cubicBezTo>
                      <a:cubicBezTo>
                        <a:pt x="682923" y="84038"/>
                        <a:pt x="681075" y="65759"/>
                        <a:pt x="668309" y="59376"/>
                      </a:cubicBezTo>
                      <a:cubicBezTo>
                        <a:pt x="646773" y="48608"/>
                        <a:pt x="620562" y="52724"/>
                        <a:pt x="597057" y="47501"/>
                      </a:cubicBezTo>
                      <a:cubicBezTo>
                        <a:pt x="584837" y="44786"/>
                        <a:pt x="573467" y="39065"/>
                        <a:pt x="561431" y="35626"/>
                      </a:cubicBezTo>
                      <a:cubicBezTo>
                        <a:pt x="545738" y="31142"/>
                        <a:pt x="529623" y="28234"/>
                        <a:pt x="513930" y="23750"/>
                      </a:cubicBezTo>
                      <a:cubicBezTo>
                        <a:pt x="394715" y="-10312"/>
                        <a:pt x="579246" y="37110"/>
                        <a:pt x="430803" y="0"/>
                      </a:cubicBezTo>
                      <a:cubicBezTo>
                        <a:pt x="363509" y="7917"/>
                        <a:pt x="295930" y="13699"/>
                        <a:pt x="228922" y="23750"/>
                      </a:cubicBezTo>
                      <a:cubicBezTo>
                        <a:pt x="207660" y="26939"/>
                        <a:pt x="160429" y="50230"/>
                        <a:pt x="145795" y="59376"/>
                      </a:cubicBezTo>
                      <a:cubicBezTo>
                        <a:pt x="129011" y="69866"/>
                        <a:pt x="112289" y="81007"/>
                        <a:pt x="98294" y="95002"/>
                      </a:cubicBezTo>
                      <a:cubicBezTo>
                        <a:pt x="88202" y="105094"/>
                        <a:pt x="83680" y="119664"/>
                        <a:pt x="74543" y="130628"/>
                      </a:cubicBezTo>
                      <a:cubicBezTo>
                        <a:pt x="63792" y="143530"/>
                        <a:pt x="50792" y="154379"/>
                        <a:pt x="38917" y="166254"/>
                      </a:cubicBezTo>
                      <a:cubicBezTo>
                        <a:pt x="34959" y="178129"/>
                        <a:pt x="32640" y="190684"/>
                        <a:pt x="27042" y="201880"/>
                      </a:cubicBezTo>
                      <a:cubicBezTo>
                        <a:pt x="20659" y="214646"/>
                        <a:pt x="6753" y="223660"/>
                        <a:pt x="3291" y="237506"/>
                      </a:cubicBezTo>
                      <a:cubicBezTo>
                        <a:pt x="-1509" y="256707"/>
                        <a:pt x="-667" y="286986"/>
                        <a:pt x="3291" y="320633"/>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6" name="Picture 21" descr="A black background with a black square&#10;&#10;Description automatically generated with medium confidence">
                  <a:extLst>
                    <a:ext uri="{FF2B5EF4-FFF2-40B4-BE49-F238E27FC236}">
                      <a16:creationId xmlns:a16="http://schemas.microsoft.com/office/drawing/2014/main" id="{AB016E55-3040-314E-C412-916478398432}"/>
                    </a:ext>
                  </a:extLst>
                </p:cNvPr>
                <p:cNvPicPr>
                  <a:picLocks noChangeAspect="1"/>
                </p:cNvPicPr>
                <p:nvPr/>
              </p:nvPicPr>
              <p:blipFill>
                <a:blip r:embed="rId5">
                  <a:duotone>
                    <a:prstClr val="black"/>
                    <a:srgbClr val="AFB46E">
                      <a:tint val="45000"/>
                      <a:satMod val="400000"/>
                    </a:srgbClr>
                  </a:duotone>
                  <a:extLst>
                    <a:ext uri="{28A0092B-C50C-407E-A947-70E740481C1C}">
                      <a14:useLocalDpi xmlns:a14="http://schemas.microsoft.com/office/drawing/2010/main" val="0"/>
                    </a:ext>
                  </a:extLst>
                </a:blip>
                <a:stretch>
                  <a:fillRect/>
                </a:stretch>
              </p:blipFill>
              <p:spPr>
                <a:xfrm>
                  <a:off x="10152795" y="1710272"/>
                  <a:ext cx="1310414" cy="1274162"/>
                </a:xfrm>
                <a:prstGeom prst="rect">
                  <a:avLst/>
                </a:prstGeom>
              </p:spPr>
            </p:pic>
          </p:grpSp>
        </p:grpSp>
        <p:grpSp>
          <p:nvGrpSpPr>
            <p:cNvPr id="20" name="Groupe 19">
              <a:extLst>
                <a:ext uri="{FF2B5EF4-FFF2-40B4-BE49-F238E27FC236}">
                  <a16:creationId xmlns:a16="http://schemas.microsoft.com/office/drawing/2014/main" id="{FD68F511-43BA-A86C-F648-14D20DD15AB0}"/>
                </a:ext>
              </a:extLst>
            </p:cNvPr>
            <p:cNvGrpSpPr/>
            <p:nvPr/>
          </p:nvGrpSpPr>
          <p:grpSpPr>
            <a:xfrm>
              <a:off x="6187044" y="2268021"/>
              <a:ext cx="5096830" cy="3064508"/>
              <a:chOff x="6187044" y="2268021"/>
              <a:chExt cx="5096830" cy="3064508"/>
            </a:xfrm>
          </p:grpSpPr>
          <p:sp>
            <p:nvSpPr>
              <p:cNvPr id="15" name="Freeform 17">
                <a:extLst>
                  <a:ext uri="{FF2B5EF4-FFF2-40B4-BE49-F238E27FC236}">
                    <a16:creationId xmlns:a16="http://schemas.microsoft.com/office/drawing/2014/main" id="{8F2B6753-A099-D687-4F33-E3B1D208394B}"/>
                  </a:ext>
                </a:extLst>
              </p:cNvPr>
              <p:cNvSpPr/>
              <p:nvPr/>
            </p:nvSpPr>
            <p:spPr>
              <a:xfrm rot="10800000">
                <a:off x="6187044" y="2268021"/>
                <a:ext cx="5096830" cy="3064508"/>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solidFill>
                <a:srgbClr val="AFB46E">
                  <a:alpha val="1673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1" name="ZoneTexte 15">
                <a:extLst>
                  <a:ext uri="{FF2B5EF4-FFF2-40B4-BE49-F238E27FC236}">
                    <a16:creationId xmlns:a16="http://schemas.microsoft.com/office/drawing/2014/main" id="{014316C9-7B8E-E93B-FB18-43B93E0478F7}"/>
                  </a:ext>
                </a:extLst>
              </p:cNvPr>
              <p:cNvSpPr txBox="1"/>
              <p:nvPr/>
            </p:nvSpPr>
            <p:spPr>
              <a:xfrm>
                <a:off x="6824076" y="2623791"/>
                <a:ext cx="3711741" cy="2439129"/>
              </a:xfrm>
              <a:prstGeom prst="rect">
                <a:avLst/>
              </a:prstGeom>
              <a:noFill/>
            </p:spPr>
            <p:txBody>
              <a:bodyPr wrap="square">
                <a:spAutoFit/>
              </a:bodyPr>
              <a:lstStyle/>
              <a:p>
                <a:pPr marL="0" lvl="1" algn="ctr">
                  <a:lnSpc>
                    <a:spcPts val="2100"/>
                  </a:lnSpc>
                  <a:spcBef>
                    <a:spcPts val="300"/>
                  </a:spcBef>
                  <a:spcAft>
                    <a:spcPts val="300"/>
                  </a:spcAft>
                  <a:buClr>
                    <a:srgbClr val="AFB46E"/>
                  </a:buClr>
                </a:pPr>
                <a:r>
                  <a:rPr lang="fr-CA" dirty="0">
                    <a:latin typeface="Raleway" pitchFamily="2" charset="0"/>
                  </a:rPr>
                  <a:t>Les politiques publiques </a:t>
                </a:r>
              </a:p>
              <a:p>
                <a:pPr marL="0" lvl="1" algn="ctr">
                  <a:lnSpc>
                    <a:spcPts val="2100"/>
                  </a:lnSpc>
                  <a:spcBef>
                    <a:spcPts val="300"/>
                  </a:spcBef>
                  <a:spcAft>
                    <a:spcPts val="300"/>
                  </a:spcAft>
                  <a:buClr>
                    <a:srgbClr val="AFB46E"/>
                  </a:buClr>
                </a:pPr>
                <a:r>
                  <a:rPr lang="fr-CA" dirty="0">
                    <a:latin typeface="Raleway" pitchFamily="2" charset="0"/>
                  </a:rPr>
                  <a:t>qui permettent d’améliorer</a:t>
                </a:r>
              </a:p>
              <a:p>
                <a:pPr marL="0" lvl="1" algn="ctr">
                  <a:lnSpc>
                    <a:spcPts val="2100"/>
                  </a:lnSpc>
                  <a:spcBef>
                    <a:spcPts val="300"/>
                  </a:spcBef>
                  <a:spcAft>
                    <a:spcPts val="300"/>
                  </a:spcAft>
                  <a:buClr>
                    <a:srgbClr val="AFB46E"/>
                  </a:buClr>
                </a:pPr>
                <a:r>
                  <a:rPr lang="fr-CA" dirty="0">
                    <a:latin typeface="Raleway" pitchFamily="2" charset="0"/>
                  </a:rPr>
                  <a:t>les conditions de vie des familles</a:t>
                </a:r>
              </a:p>
              <a:p>
                <a:pPr marL="0" lvl="1" algn="ctr">
                  <a:lnSpc>
                    <a:spcPts val="2100"/>
                  </a:lnSpc>
                  <a:spcBef>
                    <a:spcPts val="300"/>
                  </a:spcBef>
                  <a:spcAft>
                    <a:spcPts val="300"/>
                  </a:spcAft>
                  <a:buClr>
                    <a:srgbClr val="AFB46E"/>
                  </a:buClr>
                </a:pPr>
                <a:r>
                  <a:rPr lang="fr-CA" dirty="0">
                    <a:latin typeface="Raleway" pitchFamily="2" charset="0"/>
                  </a:rPr>
                  <a:t> avec des tout-petits pourraient,</a:t>
                </a:r>
              </a:p>
              <a:p>
                <a:pPr marL="0" lvl="1" algn="ctr">
                  <a:lnSpc>
                    <a:spcPts val="2100"/>
                  </a:lnSpc>
                  <a:spcBef>
                    <a:spcPts val="300"/>
                  </a:spcBef>
                  <a:spcAft>
                    <a:spcPts val="300"/>
                  </a:spcAft>
                  <a:buClr>
                    <a:srgbClr val="AFB46E"/>
                  </a:buClr>
                </a:pPr>
                <a:r>
                  <a:rPr lang="fr-CA" dirty="0">
                    <a:latin typeface="Raleway" pitchFamily="2" charset="0"/>
                  </a:rPr>
                  <a:t> indirectement, avoir un effet </a:t>
                </a:r>
              </a:p>
              <a:p>
                <a:pPr marL="0" lvl="1" algn="ctr">
                  <a:lnSpc>
                    <a:spcPts val="2100"/>
                  </a:lnSpc>
                  <a:spcBef>
                    <a:spcPts val="300"/>
                  </a:spcBef>
                  <a:spcAft>
                    <a:spcPts val="300"/>
                  </a:spcAft>
                  <a:buClr>
                    <a:srgbClr val="AFB46E"/>
                  </a:buClr>
                </a:pPr>
                <a:r>
                  <a:rPr lang="fr-CA" dirty="0">
                    <a:latin typeface="Raleway" pitchFamily="2" charset="0"/>
                  </a:rPr>
                  <a:t>sur l’utilisation des écrans </a:t>
                </a:r>
              </a:p>
              <a:p>
                <a:pPr marL="0" lvl="1" algn="ctr">
                  <a:lnSpc>
                    <a:spcPts val="2100"/>
                  </a:lnSpc>
                  <a:spcBef>
                    <a:spcPts val="300"/>
                  </a:spcBef>
                  <a:spcAft>
                    <a:spcPts val="300"/>
                  </a:spcAft>
                  <a:buClr>
                    <a:srgbClr val="AFB46E"/>
                  </a:buClr>
                </a:pPr>
                <a:r>
                  <a:rPr lang="fr-CA" dirty="0">
                    <a:latin typeface="Raleway" pitchFamily="2" charset="0"/>
                  </a:rPr>
                  <a:t>par les enfants.</a:t>
                </a:r>
              </a:p>
            </p:txBody>
          </p:sp>
        </p:grpSp>
      </p:grpSp>
    </p:spTree>
    <p:extLst>
      <p:ext uri="{BB962C8B-B14F-4D97-AF65-F5344CB8AC3E}">
        <p14:creationId xmlns:p14="http://schemas.microsoft.com/office/powerpoint/2010/main" val="6973070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42D292D-DC60-CE2B-5533-36B77A40EAA1}"/>
              </a:ext>
            </a:extLst>
          </p:cNvPr>
          <p:cNvGrpSpPr/>
          <p:nvPr/>
        </p:nvGrpSpPr>
        <p:grpSpPr>
          <a:xfrm>
            <a:off x="1003443" y="6153834"/>
            <a:ext cx="10280431" cy="342080"/>
            <a:chOff x="1003443" y="6153834"/>
            <a:chExt cx="10280431" cy="342080"/>
          </a:xfrm>
        </p:grpSpPr>
        <p:pic>
          <p:nvPicPr>
            <p:cNvPr id="5" name="Picture 4" descr="A black background with grey text&#10;&#10;Description automatically generated">
              <a:extLst>
                <a:ext uri="{FF2B5EF4-FFF2-40B4-BE49-F238E27FC236}">
                  <a16:creationId xmlns:a16="http://schemas.microsoft.com/office/drawing/2014/main" id="{5F591E3F-B3E2-D2B8-309E-47EC53D1C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6" name="TextBox 16">
              <a:extLst>
                <a:ext uri="{FF2B5EF4-FFF2-40B4-BE49-F238E27FC236}">
                  <a16:creationId xmlns:a16="http://schemas.microsoft.com/office/drawing/2014/main" id="{EDB43BD3-49BE-2F7F-D41D-A8F572F7F7C6}"/>
                </a:ext>
              </a:extLst>
            </p:cNvPr>
            <p:cNvSpPr txBox="1"/>
            <p:nvPr/>
          </p:nvSpPr>
          <p:spPr>
            <a:xfrm>
              <a:off x="9021716" y="6234304"/>
              <a:ext cx="2262158"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68</a:t>
              </a:fld>
              <a:endParaRPr lang="fr-CA" sz="1100">
                <a:solidFill>
                  <a:srgbClr val="434747"/>
                </a:solidFill>
                <a:latin typeface="Raleway" panose="020B0503030101060003" pitchFamily="34" charset="77"/>
              </a:endParaRPr>
            </a:p>
          </p:txBody>
        </p:sp>
      </p:grpSp>
      <p:sp>
        <p:nvSpPr>
          <p:cNvPr id="8" name="Rectangle 7">
            <a:extLst>
              <a:ext uri="{FF2B5EF4-FFF2-40B4-BE49-F238E27FC236}">
                <a16:creationId xmlns:a16="http://schemas.microsoft.com/office/drawing/2014/main" id="{91C92F85-8E77-1084-0CFA-4D32CF1D6E3B}"/>
              </a:ext>
            </a:extLst>
          </p:cNvPr>
          <p:cNvSpPr/>
          <p:nvPr/>
        </p:nvSpPr>
        <p:spPr>
          <a:xfrm>
            <a:off x="0" y="0"/>
            <a:ext cx="12192000" cy="6858000"/>
          </a:xfrm>
          <a:prstGeom prst="rect">
            <a:avLst/>
          </a:prstGeom>
          <a:noFill/>
          <a:ln w="381000">
            <a:solidFill>
              <a:srgbClr val="EFF0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2" name="Group 1">
            <a:extLst>
              <a:ext uri="{FF2B5EF4-FFF2-40B4-BE49-F238E27FC236}">
                <a16:creationId xmlns:a16="http://schemas.microsoft.com/office/drawing/2014/main" id="{28D3864F-917B-45CA-64A7-7FAB5C2EBA8E}"/>
              </a:ext>
            </a:extLst>
          </p:cNvPr>
          <p:cNvGrpSpPr/>
          <p:nvPr/>
        </p:nvGrpSpPr>
        <p:grpSpPr>
          <a:xfrm>
            <a:off x="1004510" y="477193"/>
            <a:ext cx="8321180" cy="1325563"/>
            <a:chOff x="1155904" y="816533"/>
            <a:chExt cx="8321180" cy="1325563"/>
          </a:xfrm>
        </p:grpSpPr>
        <p:sp>
          <p:nvSpPr>
            <p:cNvPr id="9" name="Titre 1">
              <a:extLst>
                <a:ext uri="{FF2B5EF4-FFF2-40B4-BE49-F238E27FC236}">
                  <a16:creationId xmlns:a16="http://schemas.microsoft.com/office/drawing/2014/main" id="{ACD739D2-CD64-2E2B-CB56-E1688D539AF6}"/>
                </a:ext>
              </a:extLst>
            </p:cNvPr>
            <p:cNvSpPr txBox="1">
              <a:spLocks/>
            </p:cNvSpPr>
            <p:nvPr/>
          </p:nvSpPr>
          <p:spPr>
            <a:xfrm>
              <a:off x="1249148" y="816533"/>
              <a:ext cx="8227936"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b="1" dirty="0">
                  <a:solidFill>
                    <a:srgbClr val="434747"/>
                  </a:solidFill>
                  <a:latin typeface="Raleway" panose="020B0503030101060003" pitchFamily="34" charset="77"/>
                </a:rPr>
                <a:t>Favoriser l’adoption de saines habitudes de vie dès la petite enfance</a:t>
              </a:r>
            </a:p>
          </p:txBody>
        </p:sp>
        <p:cxnSp>
          <p:nvCxnSpPr>
            <p:cNvPr id="10" name="Straight Connector 9">
              <a:extLst>
                <a:ext uri="{FF2B5EF4-FFF2-40B4-BE49-F238E27FC236}">
                  <a16:creationId xmlns:a16="http://schemas.microsoft.com/office/drawing/2014/main" id="{7C773EF6-3BA2-02EF-5226-31A11BC30D7D}"/>
                </a:ext>
              </a:extLst>
            </p:cNvPr>
            <p:cNvCxnSpPr>
              <a:cxnSpLocks/>
            </p:cNvCxnSpPr>
            <p:nvPr/>
          </p:nvCxnSpPr>
          <p:spPr>
            <a:xfrm>
              <a:off x="1155904" y="1260088"/>
              <a:ext cx="0" cy="736849"/>
            </a:xfrm>
            <a:prstGeom prst="line">
              <a:avLst/>
            </a:prstGeom>
            <a:ln w="50800">
              <a:solidFill>
                <a:srgbClr val="AFB46E"/>
              </a:solidFill>
            </a:ln>
          </p:spPr>
          <p:style>
            <a:lnRef idx="1">
              <a:schemeClr val="accent2"/>
            </a:lnRef>
            <a:fillRef idx="0">
              <a:schemeClr val="accent2"/>
            </a:fillRef>
            <a:effectRef idx="0">
              <a:schemeClr val="accent2"/>
            </a:effectRef>
            <a:fontRef idx="minor">
              <a:schemeClr val="tx1"/>
            </a:fontRef>
          </p:style>
        </p:cxnSp>
      </p:grpSp>
      <p:pic>
        <p:nvPicPr>
          <p:cNvPr id="17" name="Picture 112" descr="A yellow and black object with black background&#10;&#10;Description automatically generated">
            <a:extLst>
              <a:ext uri="{FF2B5EF4-FFF2-40B4-BE49-F238E27FC236}">
                <a16:creationId xmlns:a16="http://schemas.microsoft.com/office/drawing/2014/main" id="{4450B8A4-E2FC-C583-AC36-B1DA2D91C1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8115" y="-196850"/>
            <a:ext cx="1117600" cy="1003300"/>
          </a:xfrm>
          <a:prstGeom prst="rect">
            <a:avLst/>
          </a:prstGeom>
        </p:spPr>
      </p:pic>
      <p:pic>
        <p:nvPicPr>
          <p:cNvPr id="19" name="Picture 114" descr="A group of colorful drops&#10;&#10;Description automatically generated">
            <a:extLst>
              <a:ext uri="{FF2B5EF4-FFF2-40B4-BE49-F238E27FC236}">
                <a16:creationId xmlns:a16="http://schemas.microsoft.com/office/drawing/2014/main" id="{2FCB0BA4-55A4-DA12-7F73-3AFD82B0E9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22946">
            <a:off x="9316957" y="78360"/>
            <a:ext cx="1231900" cy="762000"/>
          </a:xfrm>
          <a:prstGeom prst="rect">
            <a:avLst/>
          </a:prstGeom>
        </p:spPr>
      </p:pic>
      <p:pic>
        <p:nvPicPr>
          <p:cNvPr id="20" name="Picture 118" descr="A group of grey arches on a black background&#10;&#10;Description automatically generated">
            <a:extLst>
              <a:ext uri="{FF2B5EF4-FFF2-40B4-BE49-F238E27FC236}">
                <a16:creationId xmlns:a16="http://schemas.microsoft.com/office/drawing/2014/main" id="{773596A8-C644-37E7-5D61-1A2EA013CB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60099" y="0"/>
            <a:ext cx="635000" cy="609600"/>
          </a:xfrm>
          <a:prstGeom prst="rect">
            <a:avLst/>
          </a:prstGeom>
        </p:spPr>
      </p:pic>
      <p:pic>
        <p:nvPicPr>
          <p:cNvPr id="21" name="Picture 120" descr="A blue flower with black background&#10;&#10;Description automatically generated">
            <a:extLst>
              <a:ext uri="{FF2B5EF4-FFF2-40B4-BE49-F238E27FC236}">
                <a16:creationId xmlns:a16="http://schemas.microsoft.com/office/drawing/2014/main" id="{E2850C4C-128E-7530-4041-FC8857A588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30704" y="793891"/>
            <a:ext cx="584200" cy="584200"/>
          </a:xfrm>
          <a:prstGeom prst="rect">
            <a:avLst/>
          </a:prstGeom>
        </p:spPr>
      </p:pic>
      <p:pic>
        <p:nvPicPr>
          <p:cNvPr id="22" name="Picture 125">
            <a:extLst>
              <a:ext uri="{FF2B5EF4-FFF2-40B4-BE49-F238E27FC236}">
                <a16:creationId xmlns:a16="http://schemas.microsoft.com/office/drawing/2014/main" id="{332C0017-9BEC-A5C0-9D61-323E077E44C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66153" y="1259953"/>
            <a:ext cx="796434" cy="1003300"/>
          </a:xfrm>
          <a:prstGeom prst="rect">
            <a:avLst/>
          </a:prstGeom>
        </p:spPr>
      </p:pic>
      <p:grpSp>
        <p:nvGrpSpPr>
          <p:cNvPr id="51" name="Groupe 50">
            <a:extLst>
              <a:ext uri="{FF2B5EF4-FFF2-40B4-BE49-F238E27FC236}">
                <a16:creationId xmlns:a16="http://schemas.microsoft.com/office/drawing/2014/main" id="{1FDAC5D1-1606-2A0C-9E27-EF2E6E16BEF5}"/>
              </a:ext>
            </a:extLst>
          </p:cNvPr>
          <p:cNvGrpSpPr/>
          <p:nvPr/>
        </p:nvGrpSpPr>
        <p:grpSpPr>
          <a:xfrm>
            <a:off x="1003443" y="1963289"/>
            <a:ext cx="10280427" cy="4240701"/>
            <a:chOff x="1003443" y="1963289"/>
            <a:chExt cx="10280427" cy="4240701"/>
          </a:xfrm>
        </p:grpSpPr>
        <p:sp>
          <p:nvSpPr>
            <p:cNvPr id="12" name="Freeform 17">
              <a:extLst>
                <a:ext uri="{FF2B5EF4-FFF2-40B4-BE49-F238E27FC236}">
                  <a16:creationId xmlns:a16="http://schemas.microsoft.com/office/drawing/2014/main" id="{EA32543A-ACC7-F909-E00C-E06FC6D6D576}"/>
                </a:ext>
              </a:extLst>
            </p:cNvPr>
            <p:cNvSpPr/>
            <p:nvPr/>
          </p:nvSpPr>
          <p:spPr>
            <a:xfrm rot="10800000">
              <a:off x="1003443" y="1963289"/>
              <a:ext cx="10280427" cy="4240701"/>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solidFill>
              <a:srgbClr val="AFB46E">
                <a:alpha val="1673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15" name="Straight Connector 2">
              <a:extLst>
                <a:ext uri="{FF2B5EF4-FFF2-40B4-BE49-F238E27FC236}">
                  <a16:creationId xmlns:a16="http://schemas.microsoft.com/office/drawing/2014/main" id="{B0FF7095-B133-ECA9-AD57-35D477AB660D}"/>
                </a:ext>
              </a:extLst>
            </p:cNvPr>
            <p:cNvCxnSpPr>
              <a:cxnSpLocks/>
            </p:cNvCxnSpPr>
            <p:nvPr/>
          </p:nvCxnSpPr>
          <p:spPr>
            <a:xfrm rot="5400000">
              <a:off x="6096000" y="-387417"/>
              <a:ext cx="0" cy="7488000"/>
            </a:xfrm>
            <a:prstGeom prst="line">
              <a:avLst/>
            </a:prstGeom>
            <a:ln>
              <a:solidFill>
                <a:srgbClr val="AFB46E"/>
              </a:solidFill>
            </a:ln>
          </p:spPr>
          <p:style>
            <a:lnRef idx="2">
              <a:schemeClr val="accent1"/>
            </a:lnRef>
            <a:fillRef idx="0">
              <a:schemeClr val="accent1"/>
            </a:fillRef>
            <a:effectRef idx="1">
              <a:schemeClr val="accent1"/>
            </a:effectRef>
            <a:fontRef idx="minor">
              <a:schemeClr val="tx1"/>
            </a:fontRef>
          </p:style>
        </p:cxnSp>
        <p:grpSp>
          <p:nvGrpSpPr>
            <p:cNvPr id="47" name="Groupe 46">
              <a:extLst>
                <a:ext uri="{FF2B5EF4-FFF2-40B4-BE49-F238E27FC236}">
                  <a16:creationId xmlns:a16="http://schemas.microsoft.com/office/drawing/2014/main" id="{40E9D631-7576-1C73-45A0-F78978D103A6}"/>
                </a:ext>
              </a:extLst>
            </p:cNvPr>
            <p:cNvGrpSpPr/>
            <p:nvPr/>
          </p:nvGrpSpPr>
          <p:grpSpPr>
            <a:xfrm>
              <a:off x="1639003" y="2437422"/>
              <a:ext cx="9333798" cy="901657"/>
              <a:chOff x="1639003" y="2437422"/>
              <a:chExt cx="9333798" cy="901657"/>
            </a:xfrm>
          </p:grpSpPr>
          <p:sp>
            <p:nvSpPr>
              <p:cNvPr id="13" name="ZoneTexte 15">
                <a:extLst>
                  <a:ext uri="{FF2B5EF4-FFF2-40B4-BE49-F238E27FC236}">
                    <a16:creationId xmlns:a16="http://schemas.microsoft.com/office/drawing/2014/main" id="{C2CB6532-4E05-075F-3530-ED606B054CF4}"/>
                  </a:ext>
                </a:extLst>
              </p:cNvPr>
              <p:cNvSpPr txBox="1"/>
              <p:nvPr/>
            </p:nvSpPr>
            <p:spPr>
              <a:xfrm>
                <a:off x="1639003" y="2437422"/>
                <a:ext cx="4038948" cy="696473"/>
              </a:xfrm>
              <a:prstGeom prst="rect">
                <a:avLst/>
              </a:prstGeom>
              <a:noFill/>
            </p:spPr>
            <p:txBody>
              <a:bodyPr wrap="square">
                <a:spAutoFit/>
              </a:bodyPr>
              <a:lstStyle/>
              <a:p>
                <a:pPr marL="0" lvl="1">
                  <a:lnSpc>
                    <a:spcPts val="1620"/>
                  </a:lnSpc>
                  <a:spcBef>
                    <a:spcPts val="300"/>
                  </a:spcBef>
                  <a:spcAft>
                    <a:spcPts val="300"/>
                  </a:spcAft>
                  <a:buClr>
                    <a:srgbClr val="AFB46E"/>
                  </a:buClr>
                </a:pPr>
                <a:r>
                  <a:rPr lang="fr-CA" sz="1300" dirty="0">
                    <a:latin typeface="Raleway" pitchFamily="2" charset="0"/>
                  </a:rPr>
                  <a:t>Encourager l’activité physique en nature dans les services de garde éducatifs à l’enfance et à la maternelle.</a:t>
                </a:r>
              </a:p>
            </p:txBody>
          </p:sp>
          <p:sp>
            <p:nvSpPr>
              <p:cNvPr id="18" name="ZoneTexte 15">
                <a:extLst>
                  <a:ext uri="{FF2B5EF4-FFF2-40B4-BE49-F238E27FC236}">
                    <a16:creationId xmlns:a16="http://schemas.microsoft.com/office/drawing/2014/main" id="{F206E5DF-DE80-50E5-03EB-54D7CFC6EA54}"/>
                  </a:ext>
                </a:extLst>
              </p:cNvPr>
              <p:cNvSpPr txBox="1"/>
              <p:nvPr/>
            </p:nvSpPr>
            <p:spPr>
              <a:xfrm>
                <a:off x="6899591" y="2437422"/>
                <a:ext cx="4073210" cy="901657"/>
              </a:xfrm>
              <a:prstGeom prst="rect">
                <a:avLst/>
              </a:prstGeom>
              <a:noFill/>
            </p:spPr>
            <p:txBody>
              <a:bodyPr wrap="square">
                <a:spAutoFit/>
              </a:bodyPr>
              <a:lstStyle/>
              <a:p>
                <a:pPr marL="0" lvl="1">
                  <a:lnSpc>
                    <a:spcPts val="1620"/>
                  </a:lnSpc>
                  <a:spcBef>
                    <a:spcPts val="300"/>
                  </a:spcBef>
                  <a:spcAft>
                    <a:spcPts val="300"/>
                  </a:spcAft>
                  <a:buClr>
                    <a:srgbClr val="AFB46E"/>
                  </a:buClr>
                </a:pPr>
                <a:r>
                  <a:rPr lang="fr-CA" sz="1300" dirty="0">
                    <a:latin typeface="Raleway" pitchFamily="2" charset="0"/>
                  </a:rPr>
                  <a:t>L’Association québécoise des centres de la petite enfance et la COOP Enfant Nature offre des outils pour intégrer cette pratique au sein des services de garde éducatifs. </a:t>
                </a:r>
              </a:p>
            </p:txBody>
          </p:sp>
          <p:pic>
            <p:nvPicPr>
              <p:cNvPr id="23" name="Picture 21" descr="A black background with a black square&#10;&#10;Description automatically generated with medium confidence">
                <a:extLst>
                  <a:ext uri="{FF2B5EF4-FFF2-40B4-BE49-F238E27FC236}">
                    <a16:creationId xmlns:a16="http://schemas.microsoft.com/office/drawing/2014/main" id="{0F890709-A500-CB14-1A74-E850786055A2}"/>
                  </a:ext>
                </a:extLst>
              </p:cNvPr>
              <p:cNvPicPr>
                <a:picLocks noChangeAspect="1"/>
              </p:cNvPicPr>
              <p:nvPr/>
            </p:nvPicPr>
            <p:blipFill>
              <a:blip r:embed="rId9">
                <a:duotone>
                  <a:prstClr val="black"/>
                  <a:srgbClr val="AFB46E">
                    <a:tint val="45000"/>
                    <a:satMod val="400000"/>
                  </a:srgbClr>
                </a:duotone>
                <a:extLst>
                  <a:ext uri="{28A0092B-C50C-407E-A947-70E740481C1C}">
                    <a14:useLocalDpi xmlns:a14="http://schemas.microsoft.com/office/drawing/2010/main" val="0"/>
                  </a:ext>
                </a:extLst>
              </a:blip>
              <a:stretch>
                <a:fillRect/>
              </a:stretch>
            </p:blipFill>
            <p:spPr>
              <a:xfrm>
                <a:off x="6322915" y="2623883"/>
                <a:ext cx="543777" cy="528734"/>
              </a:xfrm>
              <a:prstGeom prst="rect">
                <a:avLst/>
              </a:prstGeom>
            </p:spPr>
          </p:pic>
        </p:grpSp>
        <p:grpSp>
          <p:nvGrpSpPr>
            <p:cNvPr id="48" name="Groupe 47">
              <a:extLst>
                <a:ext uri="{FF2B5EF4-FFF2-40B4-BE49-F238E27FC236}">
                  <a16:creationId xmlns:a16="http://schemas.microsoft.com/office/drawing/2014/main" id="{8C941BD5-BFA9-6258-4150-DAD624BBF1F4}"/>
                </a:ext>
              </a:extLst>
            </p:cNvPr>
            <p:cNvGrpSpPr/>
            <p:nvPr/>
          </p:nvGrpSpPr>
          <p:grpSpPr>
            <a:xfrm>
              <a:off x="1639003" y="3467656"/>
              <a:ext cx="9267810" cy="696473"/>
              <a:chOff x="1639003" y="3555598"/>
              <a:chExt cx="9267810" cy="696473"/>
            </a:xfrm>
          </p:grpSpPr>
          <p:sp>
            <p:nvSpPr>
              <p:cNvPr id="24" name="ZoneTexte 15">
                <a:extLst>
                  <a:ext uri="{FF2B5EF4-FFF2-40B4-BE49-F238E27FC236}">
                    <a16:creationId xmlns:a16="http://schemas.microsoft.com/office/drawing/2014/main" id="{FB0805AF-DE53-E353-B3EF-79A602BA4540}"/>
                  </a:ext>
                </a:extLst>
              </p:cNvPr>
              <p:cNvSpPr txBox="1"/>
              <p:nvPr/>
            </p:nvSpPr>
            <p:spPr>
              <a:xfrm>
                <a:off x="1639003" y="3555598"/>
                <a:ext cx="4038948" cy="491288"/>
              </a:xfrm>
              <a:prstGeom prst="rect">
                <a:avLst/>
              </a:prstGeom>
              <a:noFill/>
            </p:spPr>
            <p:txBody>
              <a:bodyPr wrap="square">
                <a:spAutoFit/>
              </a:bodyPr>
              <a:lstStyle/>
              <a:p>
                <a:pPr marL="0" lvl="1">
                  <a:lnSpc>
                    <a:spcPts val="1620"/>
                  </a:lnSpc>
                  <a:spcBef>
                    <a:spcPts val="300"/>
                  </a:spcBef>
                  <a:spcAft>
                    <a:spcPts val="300"/>
                  </a:spcAft>
                  <a:buClr>
                    <a:srgbClr val="AFB46E"/>
                  </a:buClr>
                </a:pPr>
                <a:r>
                  <a:rPr lang="fr-CA" sz="1300" dirty="0">
                    <a:latin typeface="Raleway" pitchFamily="2" charset="0"/>
                  </a:rPr>
                  <a:t>Encourager les saines habitudes de vie, dont l’activité physique à la maternelle.</a:t>
                </a:r>
              </a:p>
            </p:txBody>
          </p:sp>
          <p:sp>
            <p:nvSpPr>
              <p:cNvPr id="25" name="ZoneTexte 15">
                <a:extLst>
                  <a:ext uri="{FF2B5EF4-FFF2-40B4-BE49-F238E27FC236}">
                    <a16:creationId xmlns:a16="http://schemas.microsoft.com/office/drawing/2014/main" id="{19DABD6D-A81B-23FE-3079-B1D3DCCFC49E}"/>
                  </a:ext>
                </a:extLst>
              </p:cNvPr>
              <p:cNvSpPr txBox="1"/>
              <p:nvPr/>
            </p:nvSpPr>
            <p:spPr>
              <a:xfrm>
                <a:off x="6899591" y="3555598"/>
                <a:ext cx="4007222" cy="696473"/>
              </a:xfrm>
              <a:prstGeom prst="rect">
                <a:avLst/>
              </a:prstGeom>
              <a:noFill/>
            </p:spPr>
            <p:txBody>
              <a:bodyPr wrap="square">
                <a:spAutoFit/>
              </a:bodyPr>
              <a:lstStyle/>
              <a:p>
                <a:pPr marL="0" lvl="1">
                  <a:lnSpc>
                    <a:spcPts val="1620"/>
                  </a:lnSpc>
                  <a:spcBef>
                    <a:spcPts val="300"/>
                  </a:spcBef>
                  <a:spcAft>
                    <a:spcPts val="300"/>
                  </a:spcAft>
                  <a:buClr>
                    <a:srgbClr val="AFB46E"/>
                  </a:buClr>
                </a:pPr>
                <a:r>
                  <a:rPr lang="fr-CA" sz="1300" dirty="0">
                    <a:latin typeface="Raleway" pitchFamily="2" charset="0"/>
                  </a:rPr>
                  <a:t>Le référent ÉKIP vise la mise en </a:t>
                </a:r>
                <a:r>
                  <a:rPr lang="fr-CA" sz="1300" dirty="0" err="1">
                    <a:latin typeface="Raleway" pitchFamily="2" charset="0"/>
                  </a:rPr>
                  <a:t>oeuvre</a:t>
                </a:r>
                <a:r>
                  <a:rPr lang="fr-CA" sz="1300" dirty="0">
                    <a:latin typeface="Raleway" pitchFamily="2" charset="0"/>
                  </a:rPr>
                  <a:t> d’actions en promotion et en prévention de la santé en milieu scolaire.</a:t>
                </a:r>
              </a:p>
            </p:txBody>
          </p:sp>
          <p:pic>
            <p:nvPicPr>
              <p:cNvPr id="26" name="Picture 21" descr="A black background with a black square&#10;&#10;Description automatically generated with medium confidence">
                <a:extLst>
                  <a:ext uri="{FF2B5EF4-FFF2-40B4-BE49-F238E27FC236}">
                    <a16:creationId xmlns:a16="http://schemas.microsoft.com/office/drawing/2014/main" id="{A4FCEF65-B8B7-1034-EDB5-3F7D40F25491}"/>
                  </a:ext>
                </a:extLst>
              </p:cNvPr>
              <p:cNvPicPr>
                <a:picLocks noChangeAspect="1"/>
              </p:cNvPicPr>
              <p:nvPr/>
            </p:nvPicPr>
            <p:blipFill>
              <a:blip r:embed="rId9">
                <a:duotone>
                  <a:prstClr val="black"/>
                  <a:srgbClr val="AFB46E">
                    <a:tint val="45000"/>
                    <a:satMod val="400000"/>
                  </a:srgbClr>
                </a:duotone>
                <a:extLst>
                  <a:ext uri="{28A0092B-C50C-407E-A947-70E740481C1C}">
                    <a14:useLocalDpi xmlns:a14="http://schemas.microsoft.com/office/drawing/2010/main" val="0"/>
                  </a:ext>
                </a:extLst>
              </a:blip>
              <a:stretch>
                <a:fillRect/>
              </a:stretch>
            </p:blipFill>
            <p:spPr>
              <a:xfrm>
                <a:off x="6322915" y="3638614"/>
                <a:ext cx="543777" cy="528734"/>
              </a:xfrm>
              <a:prstGeom prst="rect">
                <a:avLst/>
              </a:prstGeom>
            </p:spPr>
          </p:pic>
        </p:grpSp>
        <p:cxnSp>
          <p:nvCxnSpPr>
            <p:cNvPr id="39" name="Straight Connector 2">
              <a:extLst>
                <a:ext uri="{FF2B5EF4-FFF2-40B4-BE49-F238E27FC236}">
                  <a16:creationId xmlns:a16="http://schemas.microsoft.com/office/drawing/2014/main" id="{4EDBFAE7-61BC-736C-ED3D-47801A314025}"/>
                </a:ext>
              </a:extLst>
            </p:cNvPr>
            <p:cNvCxnSpPr>
              <a:cxnSpLocks/>
            </p:cNvCxnSpPr>
            <p:nvPr/>
          </p:nvCxnSpPr>
          <p:spPr>
            <a:xfrm rot="5400000">
              <a:off x="6141525" y="465628"/>
              <a:ext cx="0" cy="7488000"/>
            </a:xfrm>
            <a:prstGeom prst="line">
              <a:avLst/>
            </a:prstGeom>
            <a:ln>
              <a:solidFill>
                <a:srgbClr val="AFB46E"/>
              </a:solidFill>
            </a:ln>
          </p:spPr>
          <p:style>
            <a:lnRef idx="2">
              <a:schemeClr val="accent1"/>
            </a:lnRef>
            <a:fillRef idx="0">
              <a:schemeClr val="accent1"/>
            </a:fillRef>
            <a:effectRef idx="1">
              <a:schemeClr val="accent1"/>
            </a:effectRef>
            <a:fontRef idx="minor">
              <a:schemeClr val="tx1"/>
            </a:fontRef>
          </p:style>
        </p:cxnSp>
        <p:grpSp>
          <p:nvGrpSpPr>
            <p:cNvPr id="49" name="Groupe 48">
              <a:extLst>
                <a:ext uri="{FF2B5EF4-FFF2-40B4-BE49-F238E27FC236}">
                  <a16:creationId xmlns:a16="http://schemas.microsoft.com/office/drawing/2014/main" id="{64737561-7B66-685A-9A90-C8DE33C99B09}"/>
                </a:ext>
              </a:extLst>
            </p:cNvPr>
            <p:cNvGrpSpPr/>
            <p:nvPr/>
          </p:nvGrpSpPr>
          <p:grpSpPr>
            <a:xfrm>
              <a:off x="1639003" y="4292706"/>
              <a:ext cx="9267810" cy="901657"/>
              <a:chOff x="1639003" y="4622396"/>
              <a:chExt cx="9267810" cy="901657"/>
            </a:xfrm>
          </p:grpSpPr>
          <p:sp>
            <p:nvSpPr>
              <p:cNvPr id="40" name="ZoneTexte 15">
                <a:extLst>
                  <a:ext uri="{FF2B5EF4-FFF2-40B4-BE49-F238E27FC236}">
                    <a16:creationId xmlns:a16="http://schemas.microsoft.com/office/drawing/2014/main" id="{3B167E5F-BE45-6251-06DF-713DF6774892}"/>
                  </a:ext>
                </a:extLst>
              </p:cNvPr>
              <p:cNvSpPr txBox="1"/>
              <p:nvPr/>
            </p:nvSpPr>
            <p:spPr>
              <a:xfrm>
                <a:off x="1639003" y="4622396"/>
                <a:ext cx="4038948" cy="696473"/>
              </a:xfrm>
              <a:prstGeom prst="rect">
                <a:avLst/>
              </a:prstGeom>
              <a:noFill/>
            </p:spPr>
            <p:txBody>
              <a:bodyPr wrap="square">
                <a:spAutoFit/>
              </a:bodyPr>
              <a:lstStyle/>
              <a:p>
                <a:pPr marL="0" lvl="1">
                  <a:lnSpc>
                    <a:spcPts val="1620"/>
                  </a:lnSpc>
                  <a:spcBef>
                    <a:spcPts val="300"/>
                  </a:spcBef>
                  <a:spcAft>
                    <a:spcPts val="300"/>
                  </a:spcAft>
                  <a:buClr>
                    <a:srgbClr val="AFB46E"/>
                  </a:buClr>
                </a:pPr>
                <a:r>
                  <a:rPr lang="fr-CA" sz="1300" dirty="0">
                    <a:latin typeface="Raleway" pitchFamily="2" charset="0"/>
                  </a:rPr>
                  <a:t>Favoriser l’accès aux infrastructures municipales (parcs, piscines, etc.) et aux activités de loisir pour les tout-petits et leur famille. </a:t>
                </a:r>
              </a:p>
            </p:txBody>
          </p:sp>
          <p:sp>
            <p:nvSpPr>
              <p:cNvPr id="41" name="ZoneTexte 15">
                <a:extLst>
                  <a:ext uri="{FF2B5EF4-FFF2-40B4-BE49-F238E27FC236}">
                    <a16:creationId xmlns:a16="http://schemas.microsoft.com/office/drawing/2014/main" id="{014CF199-1B19-02E2-950A-041910A10C7D}"/>
                  </a:ext>
                </a:extLst>
              </p:cNvPr>
              <p:cNvSpPr txBox="1"/>
              <p:nvPr/>
            </p:nvSpPr>
            <p:spPr>
              <a:xfrm>
                <a:off x="6899591" y="4622396"/>
                <a:ext cx="4007222" cy="901657"/>
              </a:xfrm>
              <a:prstGeom prst="rect">
                <a:avLst/>
              </a:prstGeom>
              <a:noFill/>
            </p:spPr>
            <p:txBody>
              <a:bodyPr wrap="square">
                <a:spAutoFit/>
              </a:bodyPr>
              <a:lstStyle/>
              <a:p>
                <a:pPr marL="0" lvl="1">
                  <a:lnSpc>
                    <a:spcPts val="1620"/>
                  </a:lnSpc>
                  <a:spcBef>
                    <a:spcPts val="300"/>
                  </a:spcBef>
                  <a:spcAft>
                    <a:spcPts val="300"/>
                  </a:spcAft>
                  <a:buClr>
                    <a:srgbClr val="AFB46E"/>
                  </a:buClr>
                </a:pPr>
                <a:r>
                  <a:rPr lang="fr-CA" sz="1300" dirty="0">
                    <a:latin typeface="Raleway" pitchFamily="2" charset="0"/>
                  </a:rPr>
                  <a:t>Étude australienne : une augmentation de 10 % d’espaces verts dans le quartier favorise les comportements actifs et diminue le temps d’écran chez les garçons. </a:t>
                </a:r>
              </a:p>
            </p:txBody>
          </p:sp>
          <p:pic>
            <p:nvPicPr>
              <p:cNvPr id="42" name="Picture 21" descr="A black background with a black square&#10;&#10;Description automatically generated with medium confidence">
                <a:extLst>
                  <a:ext uri="{FF2B5EF4-FFF2-40B4-BE49-F238E27FC236}">
                    <a16:creationId xmlns:a16="http://schemas.microsoft.com/office/drawing/2014/main" id="{3C76B109-1A7C-5C9B-3A38-77402E24ADE0}"/>
                  </a:ext>
                </a:extLst>
              </p:cNvPr>
              <p:cNvPicPr>
                <a:picLocks noChangeAspect="1"/>
              </p:cNvPicPr>
              <p:nvPr/>
            </p:nvPicPr>
            <p:blipFill>
              <a:blip r:embed="rId9">
                <a:duotone>
                  <a:prstClr val="black"/>
                  <a:srgbClr val="AFB46E">
                    <a:tint val="45000"/>
                    <a:satMod val="400000"/>
                  </a:srgbClr>
                </a:duotone>
                <a:extLst>
                  <a:ext uri="{28A0092B-C50C-407E-A947-70E740481C1C}">
                    <a14:useLocalDpi xmlns:a14="http://schemas.microsoft.com/office/drawing/2010/main" val="0"/>
                  </a:ext>
                </a:extLst>
              </a:blip>
              <a:stretch>
                <a:fillRect/>
              </a:stretch>
            </p:blipFill>
            <p:spPr>
              <a:xfrm>
                <a:off x="6322915" y="4808857"/>
                <a:ext cx="543777" cy="528734"/>
              </a:xfrm>
              <a:prstGeom prst="rect">
                <a:avLst/>
              </a:prstGeom>
            </p:spPr>
          </p:pic>
        </p:grpSp>
        <p:cxnSp>
          <p:nvCxnSpPr>
            <p:cNvPr id="43" name="Straight Connector 2">
              <a:extLst>
                <a:ext uri="{FF2B5EF4-FFF2-40B4-BE49-F238E27FC236}">
                  <a16:creationId xmlns:a16="http://schemas.microsoft.com/office/drawing/2014/main" id="{F0B2BBA9-B602-FD7B-F718-CE3B742EF2DC}"/>
                </a:ext>
              </a:extLst>
            </p:cNvPr>
            <p:cNvCxnSpPr>
              <a:cxnSpLocks/>
            </p:cNvCxnSpPr>
            <p:nvPr/>
          </p:nvCxnSpPr>
          <p:spPr>
            <a:xfrm rot="5400000">
              <a:off x="6096000" y="1480300"/>
              <a:ext cx="0" cy="7488000"/>
            </a:xfrm>
            <a:prstGeom prst="line">
              <a:avLst/>
            </a:prstGeom>
            <a:ln>
              <a:solidFill>
                <a:srgbClr val="AFB46E"/>
              </a:solidFill>
            </a:ln>
          </p:spPr>
          <p:style>
            <a:lnRef idx="2">
              <a:schemeClr val="accent1"/>
            </a:lnRef>
            <a:fillRef idx="0">
              <a:schemeClr val="accent1"/>
            </a:fillRef>
            <a:effectRef idx="1">
              <a:schemeClr val="accent1"/>
            </a:effectRef>
            <a:fontRef idx="minor">
              <a:schemeClr val="tx1"/>
            </a:fontRef>
          </p:style>
        </p:cxnSp>
        <p:grpSp>
          <p:nvGrpSpPr>
            <p:cNvPr id="50" name="Groupe 49">
              <a:extLst>
                <a:ext uri="{FF2B5EF4-FFF2-40B4-BE49-F238E27FC236}">
                  <a16:creationId xmlns:a16="http://schemas.microsoft.com/office/drawing/2014/main" id="{B4A3F66B-EAD2-FBF8-4AEB-D7FDE29D1196}"/>
                </a:ext>
              </a:extLst>
            </p:cNvPr>
            <p:cNvGrpSpPr/>
            <p:nvPr/>
          </p:nvGrpSpPr>
          <p:grpSpPr>
            <a:xfrm>
              <a:off x="1639003" y="5322940"/>
              <a:ext cx="9267810" cy="528734"/>
              <a:chOff x="1639003" y="5584193"/>
              <a:chExt cx="9267810" cy="528734"/>
            </a:xfrm>
          </p:grpSpPr>
          <p:sp>
            <p:nvSpPr>
              <p:cNvPr id="44" name="ZoneTexte 15">
                <a:extLst>
                  <a:ext uri="{FF2B5EF4-FFF2-40B4-BE49-F238E27FC236}">
                    <a16:creationId xmlns:a16="http://schemas.microsoft.com/office/drawing/2014/main" id="{4257BF32-696E-B88E-2C24-DABEA02F7587}"/>
                  </a:ext>
                </a:extLst>
              </p:cNvPr>
              <p:cNvSpPr txBox="1"/>
              <p:nvPr/>
            </p:nvSpPr>
            <p:spPr>
              <a:xfrm>
                <a:off x="1639003" y="5755830"/>
                <a:ext cx="4038948" cy="286104"/>
              </a:xfrm>
              <a:prstGeom prst="rect">
                <a:avLst/>
              </a:prstGeom>
              <a:noFill/>
            </p:spPr>
            <p:txBody>
              <a:bodyPr wrap="square">
                <a:spAutoFit/>
              </a:bodyPr>
              <a:lstStyle/>
              <a:p>
                <a:pPr marL="0" lvl="1">
                  <a:lnSpc>
                    <a:spcPts val="1620"/>
                  </a:lnSpc>
                  <a:spcBef>
                    <a:spcPts val="300"/>
                  </a:spcBef>
                  <a:spcAft>
                    <a:spcPts val="300"/>
                  </a:spcAft>
                  <a:buClr>
                    <a:srgbClr val="AFB46E"/>
                  </a:buClr>
                </a:pPr>
                <a:r>
                  <a:rPr lang="fr-CA" sz="1300" dirty="0">
                    <a:latin typeface="Raleway" pitchFamily="2" charset="0"/>
                  </a:rPr>
                  <a:t>Agir sur les normes sociales.</a:t>
                </a:r>
              </a:p>
            </p:txBody>
          </p:sp>
          <p:sp>
            <p:nvSpPr>
              <p:cNvPr id="45" name="ZoneTexte 15">
                <a:extLst>
                  <a:ext uri="{FF2B5EF4-FFF2-40B4-BE49-F238E27FC236}">
                    <a16:creationId xmlns:a16="http://schemas.microsoft.com/office/drawing/2014/main" id="{0C7DCA3C-BD2D-B2A8-9B21-DFD54E023010}"/>
                  </a:ext>
                </a:extLst>
              </p:cNvPr>
              <p:cNvSpPr txBox="1"/>
              <p:nvPr/>
            </p:nvSpPr>
            <p:spPr>
              <a:xfrm>
                <a:off x="6899591" y="5755830"/>
                <a:ext cx="4007222" cy="286104"/>
              </a:xfrm>
              <a:prstGeom prst="rect">
                <a:avLst/>
              </a:prstGeom>
              <a:noFill/>
            </p:spPr>
            <p:txBody>
              <a:bodyPr wrap="square">
                <a:spAutoFit/>
              </a:bodyPr>
              <a:lstStyle/>
              <a:p>
                <a:pPr marL="0" lvl="1">
                  <a:lnSpc>
                    <a:spcPts val="1620"/>
                  </a:lnSpc>
                  <a:spcBef>
                    <a:spcPts val="300"/>
                  </a:spcBef>
                  <a:spcAft>
                    <a:spcPts val="300"/>
                  </a:spcAft>
                  <a:buClr>
                    <a:srgbClr val="AFB46E"/>
                  </a:buClr>
                </a:pPr>
                <a:r>
                  <a:rPr lang="fr-CA" sz="1300" dirty="0">
                    <a:latin typeface="Raleway" pitchFamily="2" charset="0"/>
                  </a:rPr>
                  <a:t>Campagnes sociétales</a:t>
                </a:r>
              </a:p>
            </p:txBody>
          </p:sp>
          <p:pic>
            <p:nvPicPr>
              <p:cNvPr id="46" name="Picture 21" descr="A black background with a black square&#10;&#10;Description automatically generated with medium confidence">
                <a:extLst>
                  <a:ext uri="{FF2B5EF4-FFF2-40B4-BE49-F238E27FC236}">
                    <a16:creationId xmlns:a16="http://schemas.microsoft.com/office/drawing/2014/main" id="{C05F5B6D-8117-2B5E-4937-B8D59AB0725C}"/>
                  </a:ext>
                </a:extLst>
              </p:cNvPr>
              <p:cNvPicPr>
                <a:picLocks noChangeAspect="1"/>
              </p:cNvPicPr>
              <p:nvPr/>
            </p:nvPicPr>
            <p:blipFill>
              <a:blip r:embed="rId9">
                <a:duotone>
                  <a:prstClr val="black"/>
                  <a:srgbClr val="AFB46E">
                    <a:tint val="45000"/>
                    <a:satMod val="400000"/>
                  </a:srgbClr>
                </a:duotone>
                <a:extLst>
                  <a:ext uri="{28A0092B-C50C-407E-A947-70E740481C1C}">
                    <a14:useLocalDpi xmlns:a14="http://schemas.microsoft.com/office/drawing/2010/main" val="0"/>
                  </a:ext>
                </a:extLst>
              </a:blip>
              <a:stretch>
                <a:fillRect/>
              </a:stretch>
            </p:blipFill>
            <p:spPr>
              <a:xfrm>
                <a:off x="6322915" y="5584193"/>
                <a:ext cx="543777" cy="528734"/>
              </a:xfrm>
              <a:prstGeom prst="rect">
                <a:avLst/>
              </a:prstGeom>
            </p:spPr>
          </p:pic>
        </p:grpSp>
      </p:grpSp>
    </p:spTree>
    <p:extLst>
      <p:ext uri="{BB962C8B-B14F-4D97-AF65-F5344CB8AC3E}">
        <p14:creationId xmlns:p14="http://schemas.microsoft.com/office/powerpoint/2010/main" val="26676214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BCA47B1B-753D-825D-4864-24E7809EA518}"/>
              </a:ext>
            </a:extLst>
          </p:cNvPr>
          <p:cNvSpPr txBox="1"/>
          <p:nvPr/>
        </p:nvSpPr>
        <p:spPr>
          <a:xfrm>
            <a:off x="901457" y="2079313"/>
            <a:ext cx="9711573" cy="958660"/>
          </a:xfrm>
          <a:prstGeom prst="rect">
            <a:avLst/>
          </a:prstGeom>
          <a:noFill/>
        </p:spPr>
        <p:txBody>
          <a:bodyPr wrap="square">
            <a:spAutoFit/>
          </a:bodyPr>
          <a:lstStyle/>
          <a:p>
            <a:pPr>
              <a:lnSpc>
                <a:spcPts val="2320"/>
              </a:lnSpc>
            </a:pPr>
            <a:r>
              <a:rPr lang="fr-CA">
                <a:latin typeface="Raleway" pitchFamily="2" charset="0"/>
              </a:rPr>
              <a:t>La bonification des connaissances sur les effets des écrans et la consolidation</a:t>
            </a:r>
          </a:p>
          <a:p>
            <a:pPr>
              <a:lnSpc>
                <a:spcPts val="2320"/>
              </a:lnSpc>
            </a:pPr>
            <a:r>
              <a:rPr lang="fr-CA">
                <a:latin typeface="Raleway" pitchFamily="2" charset="0"/>
              </a:rPr>
              <a:t>des liens entre le milieu de la recherche et les décideurs, permettraient d’éclairer</a:t>
            </a:r>
          </a:p>
          <a:p>
            <a:pPr>
              <a:lnSpc>
                <a:spcPts val="2320"/>
              </a:lnSpc>
            </a:pPr>
            <a:r>
              <a:rPr lang="fr-CA">
                <a:latin typeface="Raleway" pitchFamily="2" charset="0"/>
              </a:rPr>
              <a:t>davantage la prise de décisions quant aux stratégies et aux interventions à déployer.</a:t>
            </a:r>
          </a:p>
        </p:txBody>
      </p:sp>
      <p:grpSp>
        <p:nvGrpSpPr>
          <p:cNvPr id="4" name="Group 3">
            <a:extLst>
              <a:ext uri="{FF2B5EF4-FFF2-40B4-BE49-F238E27FC236}">
                <a16:creationId xmlns:a16="http://schemas.microsoft.com/office/drawing/2014/main" id="{142D292D-DC60-CE2B-5533-36B77A40EAA1}"/>
              </a:ext>
            </a:extLst>
          </p:cNvPr>
          <p:cNvGrpSpPr/>
          <p:nvPr/>
        </p:nvGrpSpPr>
        <p:grpSpPr>
          <a:xfrm>
            <a:off x="1003443" y="6153834"/>
            <a:ext cx="10280431" cy="342080"/>
            <a:chOff x="1003443" y="6153834"/>
            <a:chExt cx="10280431" cy="342080"/>
          </a:xfrm>
        </p:grpSpPr>
        <p:pic>
          <p:nvPicPr>
            <p:cNvPr id="5" name="Picture 4" descr="A black background with grey text&#10;&#10;Description automatically generated">
              <a:extLst>
                <a:ext uri="{FF2B5EF4-FFF2-40B4-BE49-F238E27FC236}">
                  <a16:creationId xmlns:a16="http://schemas.microsoft.com/office/drawing/2014/main" id="{5F591E3F-B3E2-D2B8-309E-47EC53D1C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6" name="TextBox 16">
              <a:extLst>
                <a:ext uri="{FF2B5EF4-FFF2-40B4-BE49-F238E27FC236}">
                  <a16:creationId xmlns:a16="http://schemas.microsoft.com/office/drawing/2014/main" id="{EDB43BD3-49BE-2F7F-D41D-A8F572F7F7C6}"/>
                </a:ext>
              </a:extLst>
            </p:cNvPr>
            <p:cNvSpPr txBox="1"/>
            <p:nvPr/>
          </p:nvSpPr>
          <p:spPr>
            <a:xfrm>
              <a:off x="9021716" y="6234304"/>
              <a:ext cx="2262158"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69</a:t>
              </a:fld>
              <a:endParaRPr lang="fr-CA" sz="1100">
                <a:solidFill>
                  <a:srgbClr val="434747"/>
                </a:solidFill>
                <a:latin typeface="Raleway" panose="020B0503030101060003" pitchFamily="34" charset="77"/>
              </a:endParaRPr>
            </a:p>
          </p:txBody>
        </p:sp>
      </p:grpSp>
      <p:sp>
        <p:nvSpPr>
          <p:cNvPr id="8" name="Rectangle 7">
            <a:extLst>
              <a:ext uri="{FF2B5EF4-FFF2-40B4-BE49-F238E27FC236}">
                <a16:creationId xmlns:a16="http://schemas.microsoft.com/office/drawing/2014/main" id="{91C92F85-8E77-1084-0CFA-4D32CF1D6E3B}"/>
              </a:ext>
            </a:extLst>
          </p:cNvPr>
          <p:cNvSpPr/>
          <p:nvPr/>
        </p:nvSpPr>
        <p:spPr>
          <a:xfrm>
            <a:off x="0" y="0"/>
            <a:ext cx="12192000" cy="6858000"/>
          </a:xfrm>
          <a:prstGeom prst="rect">
            <a:avLst/>
          </a:prstGeom>
          <a:noFill/>
          <a:ln w="381000">
            <a:solidFill>
              <a:srgbClr val="EFF0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2" name="Group 1">
            <a:extLst>
              <a:ext uri="{FF2B5EF4-FFF2-40B4-BE49-F238E27FC236}">
                <a16:creationId xmlns:a16="http://schemas.microsoft.com/office/drawing/2014/main" id="{28D3864F-917B-45CA-64A7-7FAB5C2EBA8E}"/>
              </a:ext>
            </a:extLst>
          </p:cNvPr>
          <p:cNvGrpSpPr/>
          <p:nvPr/>
        </p:nvGrpSpPr>
        <p:grpSpPr>
          <a:xfrm>
            <a:off x="1004510" y="477193"/>
            <a:ext cx="8321180" cy="1325563"/>
            <a:chOff x="1155904" y="816533"/>
            <a:chExt cx="8321180" cy="1325563"/>
          </a:xfrm>
        </p:grpSpPr>
        <p:sp>
          <p:nvSpPr>
            <p:cNvPr id="9" name="Titre 1">
              <a:extLst>
                <a:ext uri="{FF2B5EF4-FFF2-40B4-BE49-F238E27FC236}">
                  <a16:creationId xmlns:a16="http://schemas.microsoft.com/office/drawing/2014/main" id="{ACD739D2-CD64-2E2B-CB56-E1688D539AF6}"/>
                </a:ext>
              </a:extLst>
            </p:cNvPr>
            <p:cNvSpPr txBox="1">
              <a:spLocks/>
            </p:cNvSpPr>
            <p:nvPr/>
          </p:nvSpPr>
          <p:spPr>
            <a:xfrm>
              <a:off x="1249148" y="816533"/>
              <a:ext cx="8227936"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b="1">
                  <a:solidFill>
                    <a:srgbClr val="434747"/>
                  </a:solidFill>
                  <a:latin typeface="Raleway" panose="020B0503030101060003" pitchFamily="34" charset="77"/>
                </a:rPr>
                <a:t>Soutenir la recherche </a:t>
              </a:r>
            </a:p>
            <a:p>
              <a:pPr algn="l"/>
              <a:r>
                <a:rPr lang="fr-CA" sz="3200" b="1">
                  <a:solidFill>
                    <a:srgbClr val="434747"/>
                  </a:solidFill>
                  <a:latin typeface="Raleway" panose="020B0503030101060003" pitchFamily="34" charset="77"/>
                </a:rPr>
                <a:t>et documenter la situation</a:t>
              </a:r>
            </a:p>
          </p:txBody>
        </p:sp>
        <p:cxnSp>
          <p:nvCxnSpPr>
            <p:cNvPr id="10" name="Straight Connector 9">
              <a:extLst>
                <a:ext uri="{FF2B5EF4-FFF2-40B4-BE49-F238E27FC236}">
                  <a16:creationId xmlns:a16="http://schemas.microsoft.com/office/drawing/2014/main" id="{7C773EF6-3BA2-02EF-5226-31A11BC30D7D}"/>
                </a:ext>
              </a:extLst>
            </p:cNvPr>
            <p:cNvCxnSpPr>
              <a:cxnSpLocks/>
            </p:cNvCxnSpPr>
            <p:nvPr/>
          </p:nvCxnSpPr>
          <p:spPr>
            <a:xfrm>
              <a:off x="1155904" y="1260088"/>
              <a:ext cx="0" cy="736849"/>
            </a:xfrm>
            <a:prstGeom prst="line">
              <a:avLst/>
            </a:prstGeom>
            <a:ln w="50800">
              <a:solidFill>
                <a:srgbClr val="AFB46E"/>
              </a:solidFill>
            </a:ln>
          </p:spPr>
          <p:style>
            <a:lnRef idx="1">
              <a:schemeClr val="accent2"/>
            </a:lnRef>
            <a:fillRef idx="0">
              <a:schemeClr val="accent2"/>
            </a:fillRef>
            <a:effectRef idx="0">
              <a:schemeClr val="accent2"/>
            </a:effectRef>
            <a:fontRef idx="minor">
              <a:schemeClr val="tx1"/>
            </a:fontRef>
          </p:style>
        </p:cxnSp>
      </p:grpSp>
      <p:pic>
        <p:nvPicPr>
          <p:cNvPr id="17" name="Picture 112" descr="A yellow and black object with black background&#10;&#10;Description automatically generated">
            <a:extLst>
              <a:ext uri="{FF2B5EF4-FFF2-40B4-BE49-F238E27FC236}">
                <a16:creationId xmlns:a16="http://schemas.microsoft.com/office/drawing/2014/main" id="{4450B8A4-E2FC-C583-AC36-B1DA2D91C1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8115" y="-196850"/>
            <a:ext cx="1117600" cy="1003300"/>
          </a:xfrm>
          <a:prstGeom prst="rect">
            <a:avLst/>
          </a:prstGeom>
        </p:spPr>
      </p:pic>
      <p:pic>
        <p:nvPicPr>
          <p:cNvPr id="19" name="Picture 114" descr="A group of colorful drops&#10;&#10;Description automatically generated">
            <a:extLst>
              <a:ext uri="{FF2B5EF4-FFF2-40B4-BE49-F238E27FC236}">
                <a16:creationId xmlns:a16="http://schemas.microsoft.com/office/drawing/2014/main" id="{2FCB0BA4-55A4-DA12-7F73-3AFD82B0E9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22946">
            <a:off x="9316957" y="78360"/>
            <a:ext cx="1231900" cy="762000"/>
          </a:xfrm>
          <a:prstGeom prst="rect">
            <a:avLst/>
          </a:prstGeom>
        </p:spPr>
      </p:pic>
      <p:pic>
        <p:nvPicPr>
          <p:cNvPr id="20" name="Picture 118" descr="A group of grey arches on a black background&#10;&#10;Description automatically generated">
            <a:extLst>
              <a:ext uri="{FF2B5EF4-FFF2-40B4-BE49-F238E27FC236}">
                <a16:creationId xmlns:a16="http://schemas.microsoft.com/office/drawing/2014/main" id="{773596A8-C644-37E7-5D61-1A2EA013CB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60099" y="0"/>
            <a:ext cx="635000" cy="609600"/>
          </a:xfrm>
          <a:prstGeom prst="rect">
            <a:avLst/>
          </a:prstGeom>
        </p:spPr>
      </p:pic>
      <p:pic>
        <p:nvPicPr>
          <p:cNvPr id="21" name="Picture 120" descr="A blue flower with black background&#10;&#10;Description automatically generated">
            <a:extLst>
              <a:ext uri="{FF2B5EF4-FFF2-40B4-BE49-F238E27FC236}">
                <a16:creationId xmlns:a16="http://schemas.microsoft.com/office/drawing/2014/main" id="{E2850C4C-128E-7530-4041-FC8857A588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30704" y="793891"/>
            <a:ext cx="584200" cy="584200"/>
          </a:xfrm>
          <a:prstGeom prst="rect">
            <a:avLst/>
          </a:prstGeom>
        </p:spPr>
      </p:pic>
      <p:pic>
        <p:nvPicPr>
          <p:cNvPr id="22" name="Picture 125">
            <a:extLst>
              <a:ext uri="{FF2B5EF4-FFF2-40B4-BE49-F238E27FC236}">
                <a16:creationId xmlns:a16="http://schemas.microsoft.com/office/drawing/2014/main" id="{332C0017-9BEC-A5C0-9D61-323E077E44C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66153" y="1259953"/>
            <a:ext cx="796434" cy="1003300"/>
          </a:xfrm>
          <a:prstGeom prst="rect">
            <a:avLst/>
          </a:prstGeom>
        </p:spPr>
      </p:pic>
      <p:grpSp>
        <p:nvGrpSpPr>
          <p:cNvPr id="14" name="Groupe 13">
            <a:extLst>
              <a:ext uri="{FF2B5EF4-FFF2-40B4-BE49-F238E27FC236}">
                <a16:creationId xmlns:a16="http://schemas.microsoft.com/office/drawing/2014/main" id="{60FE2A48-22CB-BF0B-D383-9934C3ABF92A}"/>
              </a:ext>
            </a:extLst>
          </p:cNvPr>
          <p:cNvGrpSpPr/>
          <p:nvPr/>
        </p:nvGrpSpPr>
        <p:grpSpPr>
          <a:xfrm>
            <a:off x="1003441" y="3037972"/>
            <a:ext cx="10280427" cy="2899280"/>
            <a:chOff x="1003441" y="3037972"/>
            <a:chExt cx="10280427" cy="2899280"/>
          </a:xfrm>
        </p:grpSpPr>
        <p:sp>
          <p:nvSpPr>
            <p:cNvPr id="11" name="ZoneTexte 15">
              <a:extLst>
                <a:ext uri="{FF2B5EF4-FFF2-40B4-BE49-F238E27FC236}">
                  <a16:creationId xmlns:a16="http://schemas.microsoft.com/office/drawing/2014/main" id="{014316C9-7B8E-E93B-FB18-43B93E0478F7}"/>
                </a:ext>
              </a:extLst>
            </p:cNvPr>
            <p:cNvSpPr txBox="1"/>
            <p:nvPr/>
          </p:nvSpPr>
          <p:spPr>
            <a:xfrm>
              <a:off x="1231902" y="3303257"/>
              <a:ext cx="4503103" cy="2273828"/>
            </a:xfrm>
            <a:prstGeom prst="rect">
              <a:avLst/>
            </a:prstGeom>
            <a:noFill/>
          </p:spPr>
          <p:txBody>
            <a:bodyPr wrap="square">
              <a:spAutoFit/>
            </a:bodyPr>
            <a:lstStyle/>
            <a:p>
              <a:pPr marL="285750" lvl="1" indent="-285750">
                <a:lnSpc>
                  <a:spcPts val="2000"/>
                </a:lnSpc>
                <a:spcBef>
                  <a:spcPts val="300"/>
                </a:spcBef>
                <a:spcAft>
                  <a:spcPts val="300"/>
                </a:spcAft>
                <a:buClr>
                  <a:srgbClr val="AFB46E"/>
                </a:buClr>
                <a:buFont typeface="Arial" panose="020B0604020202020204" pitchFamily="34" charset="0"/>
                <a:buChar char="•"/>
              </a:pPr>
              <a:r>
                <a:rPr lang="fr-CA" sz="1300" dirty="0">
                  <a:latin typeface="Raleway" pitchFamily="2" charset="0"/>
                </a:rPr>
                <a:t>Mieux connaître la situation dans les services de garde éducatifs à l’enfance et à la maternelle (durée d’exposition, contexte d’utilisation, connaissances du personnel sur les écrans, etc.).</a:t>
              </a:r>
            </a:p>
            <a:p>
              <a:pPr marL="285750" lvl="1" indent="-285750">
                <a:lnSpc>
                  <a:spcPts val="2000"/>
                </a:lnSpc>
                <a:spcBef>
                  <a:spcPts val="300"/>
                </a:spcBef>
                <a:spcAft>
                  <a:spcPts val="300"/>
                </a:spcAft>
                <a:buClr>
                  <a:srgbClr val="AFB46E"/>
                </a:buClr>
                <a:buFont typeface="Arial" panose="020B0604020202020204" pitchFamily="34" charset="0"/>
                <a:buChar char="•"/>
              </a:pPr>
              <a:r>
                <a:rPr lang="fr-CA" sz="1300" dirty="0">
                  <a:latin typeface="Raleway" pitchFamily="2" charset="0"/>
                </a:rPr>
                <a:t>Suivre l’évolution dans le temps de l’utilisation des écrans par les tout-petits et leurs parents.</a:t>
              </a:r>
            </a:p>
            <a:p>
              <a:pPr marL="285750" lvl="1" indent="-285750">
                <a:lnSpc>
                  <a:spcPts val="2000"/>
                </a:lnSpc>
                <a:spcBef>
                  <a:spcPts val="300"/>
                </a:spcBef>
                <a:spcAft>
                  <a:spcPts val="300"/>
                </a:spcAft>
                <a:buClr>
                  <a:srgbClr val="AFB46E"/>
                </a:buClr>
                <a:buFont typeface="Arial" panose="020B0604020202020204" pitchFamily="34" charset="0"/>
                <a:buChar char="•"/>
              </a:pPr>
              <a:r>
                <a:rPr lang="fr-CA" sz="1300" dirty="0">
                  <a:latin typeface="Raleway" pitchFamily="2" charset="0"/>
                </a:rPr>
                <a:t>Explorer diverses thématiques, comme les normes sociales en lien avec les écrans.</a:t>
              </a:r>
            </a:p>
          </p:txBody>
        </p:sp>
        <p:sp>
          <p:nvSpPr>
            <p:cNvPr id="3" name="ZoneTexte 15">
              <a:extLst>
                <a:ext uri="{FF2B5EF4-FFF2-40B4-BE49-F238E27FC236}">
                  <a16:creationId xmlns:a16="http://schemas.microsoft.com/office/drawing/2014/main" id="{C55DA9A5-25F5-3C5F-526A-9E23A9381C4A}"/>
                </a:ext>
              </a:extLst>
            </p:cNvPr>
            <p:cNvSpPr txBox="1"/>
            <p:nvPr/>
          </p:nvSpPr>
          <p:spPr>
            <a:xfrm>
              <a:off x="6456995" y="3303257"/>
              <a:ext cx="4503103" cy="1940403"/>
            </a:xfrm>
            <a:prstGeom prst="rect">
              <a:avLst/>
            </a:prstGeom>
            <a:noFill/>
          </p:spPr>
          <p:txBody>
            <a:bodyPr wrap="square">
              <a:spAutoFit/>
            </a:bodyPr>
            <a:lstStyle/>
            <a:p>
              <a:pPr marL="285750" lvl="1" indent="-285750">
                <a:lnSpc>
                  <a:spcPts val="2000"/>
                </a:lnSpc>
                <a:spcBef>
                  <a:spcPts val="300"/>
                </a:spcBef>
                <a:spcAft>
                  <a:spcPts val="300"/>
                </a:spcAft>
                <a:buClr>
                  <a:srgbClr val="AFB46E"/>
                </a:buClr>
                <a:buFont typeface="Arial" panose="020B0604020202020204" pitchFamily="34" charset="0"/>
                <a:buChar char="•"/>
              </a:pPr>
              <a:r>
                <a:rPr lang="fr-CA" sz="1300">
                  <a:latin typeface="Raleway" pitchFamily="2" charset="0"/>
                </a:rPr>
                <a:t>Approfondir la compréhension du rôle que peuvent jouer le droit et les lois pour s’assurer du respect des droits des enfants.</a:t>
              </a:r>
            </a:p>
            <a:p>
              <a:pPr marL="285750" lvl="1" indent="-285750">
                <a:lnSpc>
                  <a:spcPts val="2000"/>
                </a:lnSpc>
                <a:spcBef>
                  <a:spcPts val="300"/>
                </a:spcBef>
                <a:spcAft>
                  <a:spcPts val="300"/>
                </a:spcAft>
                <a:buClr>
                  <a:srgbClr val="AFB46E"/>
                </a:buClr>
                <a:buFont typeface="Arial" panose="020B0604020202020204" pitchFamily="34" charset="0"/>
                <a:buChar char="•"/>
              </a:pPr>
              <a:r>
                <a:rPr lang="fr-CA" sz="1300">
                  <a:latin typeface="Raleway" pitchFamily="2" charset="0"/>
                </a:rPr>
                <a:t>Créer des ponts entre les chercheurs de différents domaines afin de tenir compte des multiples facettes de la problématique des écrans et de l’interdisciplinarité qu’elle exige. </a:t>
              </a:r>
            </a:p>
          </p:txBody>
        </p:sp>
        <p:sp>
          <p:nvSpPr>
            <p:cNvPr id="12" name="Freeform 17">
              <a:extLst>
                <a:ext uri="{FF2B5EF4-FFF2-40B4-BE49-F238E27FC236}">
                  <a16:creationId xmlns:a16="http://schemas.microsoft.com/office/drawing/2014/main" id="{11C94D70-E4E0-2788-AE7E-E6DB98ED5FC9}"/>
                </a:ext>
              </a:extLst>
            </p:cNvPr>
            <p:cNvSpPr/>
            <p:nvPr/>
          </p:nvSpPr>
          <p:spPr>
            <a:xfrm rot="10800000">
              <a:off x="1003441" y="3037972"/>
              <a:ext cx="10280427" cy="2899280"/>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solidFill>
              <a:srgbClr val="AFB46E">
                <a:alpha val="1673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3" name="Picture 21" descr="A black background with a black square&#10;&#10;Description automatically generated with medium confidence">
              <a:extLst>
                <a:ext uri="{FF2B5EF4-FFF2-40B4-BE49-F238E27FC236}">
                  <a16:creationId xmlns:a16="http://schemas.microsoft.com/office/drawing/2014/main" id="{0CBE9418-75D2-D6AB-DBD1-94D0CAE3622B}"/>
                </a:ext>
              </a:extLst>
            </p:cNvPr>
            <p:cNvPicPr>
              <a:picLocks noChangeAspect="1"/>
            </p:cNvPicPr>
            <p:nvPr/>
          </p:nvPicPr>
          <p:blipFill>
            <a:blip r:embed="rId9">
              <a:duotone>
                <a:prstClr val="black"/>
                <a:srgbClr val="AFB46E">
                  <a:tint val="45000"/>
                  <a:satMod val="400000"/>
                </a:srgbClr>
              </a:duotone>
              <a:extLst>
                <a:ext uri="{28A0092B-C50C-407E-A947-70E740481C1C}">
                  <a14:useLocalDpi xmlns:a14="http://schemas.microsoft.com/office/drawing/2010/main" val="0"/>
                </a:ext>
              </a:extLst>
            </a:blip>
            <a:stretch>
              <a:fillRect/>
            </a:stretch>
          </p:blipFill>
          <p:spPr>
            <a:xfrm>
              <a:off x="5824111" y="4067169"/>
              <a:ext cx="543777" cy="528734"/>
            </a:xfrm>
            <a:prstGeom prst="rect">
              <a:avLst/>
            </a:prstGeom>
          </p:spPr>
        </p:pic>
      </p:grpSp>
    </p:spTree>
    <p:extLst>
      <p:ext uri="{BB962C8B-B14F-4D97-AF65-F5344CB8AC3E}">
        <p14:creationId xmlns:p14="http://schemas.microsoft.com/office/powerpoint/2010/main" val="2923958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A39679B-3968-ED74-9191-6B542D27CF5C}"/>
              </a:ext>
            </a:extLst>
          </p:cNvPr>
          <p:cNvSpPr/>
          <p:nvPr/>
        </p:nvSpPr>
        <p:spPr>
          <a:xfrm>
            <a:off x="15902" y="0"/>
            <a:ext cx="12192000" cy="6858000"/>
          </a:xfrm>
          <a:prstGeom prst="rect">
            <a:avLst/>
          </a:prstGeom>
          <a:solidFill>
            <a:srgbClr val="FFC632">
              <a:alpha val="36000"/>
            </a:srgbClr>
          </a:solidFill>
          <a:ln w="381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7" name="Group 16">
            <a:extLst>
              <a:ext uri="{FF2B5EF4-FFF2-40B4-BE49-F238E27FC236}">
                <a16:creationId xmlns:a16="http://schemas.microsoft.com/office/drawing/2014/main" id="{A6FCF7FE-FBB4-0EA8-0A5C-5717CCF4F75F}"/>
              </a:ext>
            </a:extLst>
          </p:cNvPr>
          <p:cNvGrpSpPr/>
          <p:nvPr/>
        </p:nvGrpSpPr>
        <p:grpSpPr>
          <a:xfrm>
            <a:off x="1004510" y="477193"/>
            <a:ext cx="6967131" cy="1325563"/>
            <a:chOff x="1155904" y="816533"/>
            <a:chExt cx="6967131" cy="1325563"/>
          </a:xfrm>
        </p:grpSpPr>
        <p:sp>
          <p:nvSpPr>
            <p:cNvPr id="18" name="Titre 1">
              <a:extLst>
                <a:ext uri="{FF2B5EF4-FFF2-40B4-BE49-F238E27FC236}">
                  <a16:creationId xmlns:a16="http://schemas.microsoft.com/office/drawing/2014/main" id="{35E291AF-86F0-836C-2B67-87BA285DE659}"/>
                </a:ext>
              </a:extLst>
            </p:cNvPr>
            <p:cNvSpPr txBox="1">
              <a:spLocks/>
            </p:cNvSpPr>
            <p:nvPr/>
          </p:nvSpPr>
          <p:spPr>
            <a:xfrm>
              <a:off x="1249148" y="816533"/>
              <a:ext cx="6873887"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b="1">
                  <a:solidFill>
                    <a:srgbClr val="434747"/>
                  </a:solidFill>
                  <a:latin typeface="Raleway" panose="020B0003030101060003" pitchFamily="34" charset="0"/>
                </a:rPr>
                <a:t>Pourquoi se préoccuper des écrans durant la petite enfance ?</a:t>
              </a:r>
            </a:p>
          </p:txBody>
        </p:sp>
        <p:cxnSp>
          <p:nvCxnSpPr>
            <p:cNvPr id="19" name="Straight Connector 18">
              <a:extLst>
                <a:ext uri="{FF2B5EF4-FFF2-40B4-BE49-F238E27FC236}">
                  <a16:creationId xmlns:a16="http://schemas.microsoft.com/office/drawing/2014/main" id="{90EE137A-8B72-71D8-D650-D463328A69DF}"/>
                </a:ext>
              </a:extLst>
            </p:cNvPr>
            <p:cNvCxnSpPr>
              <a:cxnSpLocks/>
            </p:cNvCxnSpPr>
            <p:nvPr/>
          </p:nvCxnSpPr>
          <p:spPr>
            <a:xfrm>
              <a:off x="1155904" y="1260088"/>
              <a:ext cx="0" cy="736849"/>
            </a:xfrm>
            <a:prstGeom prst="line">
              <a:avLst/>
            </a:prstGeom>
            <a:ln w="50800">
              <a:solidFill>
                <a:srgbClr val="FCB018"/>
              </a:solidFill>
            </a:ln>
          </p:spPr>
          <p:style>
            <a:lnRef idx="1">
              <a:schemeClr val="accent2"/>
            </a:lnRef>
            <a:fillRef idx="0">
              <a:schemeClr val="accent2"/>
            </a:fillRef>
            <a:effectRef idx="0">
              <a:schemeClr val="accent2"/>
            </a:effectRef>
            <a:fontRef idx="minor">
              <a:schemeClr val="tx1"/>
            </a:fontRef>
          </p:style>
        </p:cxnSp>
      </p:grpSp>
      <p:pic>
        <p:nvPicPr>
          <p:cNvPr id="23" name="Picture 22">
            <a:extLst>
              <a:ext uri="{FF2B5EF4-FFF2-40B4-BE49-F238E27FC236}">
                <a16:creationId xmlns:a16="http://schemas.microsoft.com/office/drawing/2014/main" id="{C97122D9-9473-E19F-C1FA-D2D4C65CFC1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792487" y="-270097"/>
            <a:ext cx="2245817" cy="3140888"/>
          </a:xfrm>
          <a:prstGeom prst="rect">
            <a:avLst/>
          </a:prstGeom>
        </p:spPr>
      </p:pic>
      <p:grpSp>
        <p:nvGrpSpPr>
          <p:cNvPr id="26" name="Group 25">
            <a:extLst>
              <a:ext uri="{FF2B5EF4-FFF2-40B4-BE49-F238E27FC236}">
                <a16:creationId xmlns:a16="http://schemas.microsoft.com/office/drawing/2014/main" id="{F0649F09-A842-98F0-B6BD-DC933EFB5B9C}"/>
              </a:ext>
            </a:extLst>
          </p:cNvPr>
          <p:cNvGrpSpPr/>
          <p:nvPr/>
        </p:nvGrpSpPr>
        <p:grpSpPr>
          <a:xfrm>
            <a:off x="952130" y="2225210"/>
            <a:ext cx="4571266" cy="731750"/>
            <a:chOff x="952130" y="2313130"/>
            <a:chExt cx="4571266" cy="731750"/>
          </a:xfrm>
        </p:grpSpPr>
        <p:sp>
          <p:nvSpPr>
            <p:cNvPr id="8" name="ZoneTexte 7">
              <a:extLst>
                <a:ext uri="{FF2B5EF4-FFF2-40B4-BE49-F238E27FC236}">
                  <a16:creationId xmlns:a16="http://schemas.microsoft.com/office/drawing/2014/main" id="{C78F0EEC-48C7-0D90-39EC-EDD1DFFCA6DF}"/>
                </a:ext>
              </a:extLst>
            </p:cNvPr>
            <p:cNvSpPr txBox="1"/>
            <p:nvPr/>
          </p:nvSpPr>
          <p:spPr>
            <a:xfrm>
              <a:off x="1807183" y="2313130"/>
              <a:ext cx="3716213" cy="679994"/>
            </a:xfrm>
            <a:prstGeom prst="rect">
              <a:avLst/>
            </a:prstGeom>
            <a:noFill/>
          </p:spPr>
          <p:txBody>
            <a:bodyPr wrap="square" rtlCol="0">
              <a:spAutoFit/>
            </a:bodyPr>
            <a:lstStyle/>
            <a:p>
              <a:pPr defTabSz="457200">
                <a:lnSpc>
                  <a:spcPts val="2360"/>
                </a:lnSpc>
                <a:spcBef>
                  <a:spcPts val="600"/>
                </a:spcBef>
                <a:spcAft>
                  <a:spcPts val="600"/>
                </a:spcAft>
              </a:pPr>
              <a:r>
                <a:rPr lang="fr-CA" sz="1600" dirty="0">
                  <a:solidFill>
                    <a:prstClr val="black"/>
                  </a:solidFill>
                  <a:latin typeface="Raleway" panose="020B0003030101060003" pitchFamily="34" charset="0"/>
                </a:rPr>
                <a:t>La petite enfance est une période charnière dans le développement.</a:t>
              </a:r>
            </a:p>
          </p:txBody>
        </p:sp>
        <p:pic>
          <p:nvPicPr>
            <p:cNvPr id="7" name="Picture 6" descr="A yellow brain with a gear inside&#10;&#10;Description automatically generated">
              <a:extLst>
                <a:ext uri="{FF2B5EF4-FFF2-40B4-BE49-F238E27FC236}">
                  <a16:creationId xmlns:a16="http://schemas.microsoft.com/office/drawing/2014/main" id="{991BADD7-9DF2-EEE1-5226-67281C1A47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130" y="2346380"/>
              <a:ext cx="812800" cy="698500"/>
            </a:xfrm>
            <a:prstGeom prst="rect">
              <a:avLst/>
            </a:prstGeom>
          </p:spPr>
        </p:pic>
      </p:grpSp>
      <p:grpSp>
        <p:nvGrpSpPr>
          <p:cNvPr id="28" name="Group 27">
            <a:extLst>
              <a:ext uri="{FF2B5EF4-FFF2-40B4-BE49-F238E27FC236}">
                <a16:creationId xmlns:a16="http://schemas.microsoft.com/office/drawing/2014/main" id="{DE8E3A07-5957-99B7-E695-A6BD769BDC3F}"/>
              </a:ext>
            </a:extLst>
          </p:cNvPr>
          <p:cNvGrpSpPr/>
          <p:nvPr/>
        </p:nvGrpSpPr>
        <p:grpSpPr>
          <a:xfrm>
            <a:off x="6807804" y="3003001"/>
            <a:ext cx="5260155" cy="987771"/>
            <a:chOff x="6669575" y="3090921"/>
            <a:chExt cx="5260155" cy="987771"/>
          </a:xfrm>
        </p:grpSpPr>
        <p:sp>
          <p:nvSpPr>
            <p:cNvPr id="20" name="ZoneTexte 7">
              <a:extLst>
                <a:ext uri="{FF2B5EF4-FFF2-40B4-BE49-F238E27FC236}">
                  <a16:creationId xmlns:a16="http://schemas.microsoft.com/office/drawing/2014/main" id="{CBFD7C10-B253-AAD7-AE37-63DA5BDCD98A}"/>
                </a:ext>
              </a:extLst>
            </p:cNvPr>
            <p:cNvSpPr txBox="1"/>
            <p:nvPr/>
          </p:nvSpPr>
          <p:spPr>
            <a:xfrm>
              <a:off x="7396313" y="3090921"/>
              <a:ext cx="4533417" cy="987771"/>
            </a:xfrm>
            <a:prstGeom prst="rect">
              <a:avLst/>
            </a:prstGeom>
            <a:noFill/>
          </p:spPr>
          <p:txBody>
            <a:bodyPr wrap="square" rtlCol="0">
              <a:spAutoFit/>
            </a:bodyPr>
            <a:lstStyle/>
            <a:p>
              <a:pPr defTabSz="457200">
                <a:lnSpc>
                  <a:spcPts val="2360"/>
                </a:lnSpc>
                <a:spcBef>
                  <a:spcPts val="600"/>
                </a:spcBef>
                <a:spcAft>
                  <a:spcPts val="600"/>
                </a:spcAft>
              </a:pPr>
              <a:r>
                <a:rPr lang="fr-CA" sz="1600">
                  <a:solidFill>
                    <a:prstClr val="black"/>
                  </a:solidFill>
                  <a:latin typeface="Raleway" panose="020B0003030101060003" pitchFamily="34" charset="0"/>
                </a:rPr>
                <a:t>L’exposition précoce aux écrans </a:t>
              </a:r>
              <a:br>
                <a:rPr lang="fr-CA" sz="1600">
                  <a:solidFill>
                    <a:prstClr val="black"/>
                  </a:solidFill>
                  <a:latin typeface="Raleway" panose="020B0003030101060003" pitchFamily="34" charset="0"/>
                </a:rPr>
              </a:br>
              <a:r>
                <a:rPr lang="fr-CA" sz="1600">
                  <a:solidFill>
                    <a:prstClr val="black"/>
                  </a:solidFill>
                  <a:latin typeface="Raleway" panose="020B0003030101060003" pitchFamily="34" charset="0"/>
                </a:rPr>
                <a:t>pourrait avoir des effets qui se </a:t>
              </a:r>
              <a:br>
                <a:rPr lang="fr-CA" sz="1600">
                  <a:solidFill>
                    <a:prstClr val="black"/>
                  </a:solidFill>
                  <a:latin typeface="Raleway" panose="020B0003030101060003" pitchFamily="34" charset="0"/>
                </a:rPr>
              </a:br>
              <a:r>
                <a:rPr lang="fr-CA" sz="1600">
                  <a:solidFill>
                    <a:prstClr val="black"/>
                  </a:solidFill>
                  <a:latin typeface="Raleway" panose="020B0003030101060003" pitchFamily="34" charset="0"/>
                </a:rPr>
                <a:t>répercutent jusqu’à l’âge adulte. </a:t>
              </a:r>
            </a:p>
          </p:txBody>
        </p:sp>
        <p:pic>
          <p:nvPicPr>
            <p:cNvPr id="10" name="Picture 9" descr="A yellow boomerang with black stripes&#10;&#10;Description automatically generated">
              <a:extLst>
                <a:ext uri="{FF2B5EF4-FFF2-40B4-BE49-F238E27FC236}">
                  <a16:creationId xmlns:a16="http://schemas.microsoft.com/office/drawing/2014/main" id="{B21F44E7-D3E3-03EC-7449-AE84D047B0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9575" y="3192462"/>
              <a:ext cx="635000" cy="723900"/>
            </a:xfrm>
            <a:prstGeom prst="rect">
              <a:avLst/>
            </a:prstGeom>
          </p:spPr>
        </p:pic>
      </p:grpSp>
      <p:grpSp>
        <p:nvGrpSpPr>
          <p:cNvPr id="27" name="Group 26">
            <a:extLst>
              <a:ext uri="{FF2B5EF4-FFF2-40B4-BE49-F238E27FC236}">
                <a16:creationId xmlns:a16="http://schemas.microsoft.com/office/drawing/2014/main" id="{B65024DE-FC66-2D4D-CB6F-20AC03004F37}"/>
              </a:ext>
            </a:extLst>
          </p:cNvPr>
          <p:cNvGrpSpPr/>
          <p:nvPr/>
        </p:nvGrpSpPr>
        <p:grpSpPr>
          <a:xfrm>
            <a:off x="982663" y="4489484"/>
            <a:ext cx="5010453" cy="711200"/>
            <a:chOff x="982663" y="4577404"/>
            <a:chExt cx="5010453" cy="711200"/>
          </a:xfrm>
        </p:grpSpPr>
        <p:sp>
          <p:nvSpPr>
            <p:cNvPr id="2" name="ZoneTexte 7">
              <a:extLst>
                <a:ext uri="{FF2B5EF4-FFF2-40B4-BE49-F238E27FC236}">
                  <a16:creationId xmlns:a16="http://schemas.microsoft.com/office/drawing/2014/main" id="{DD840415-0D15-AD73-99E7-6325820F0AEB}"/>
                </a:ext>
              </a:extLst>
            </p:cNvPr>
            <p:cNvSpPr txBox="1"/>
            <p:nvPr/>
          </p:nvSpPr>
          <p:spPr>
            <a:xfrm>
              <a:off x="1805182" y="4593007"/>
              <a:ext cx="4187934" cy="679994"/>
            </a:xfrm>
            <a:prstGeom prst="rect">
              <a:avLst/>
            </a:prstGeom>
            <a:noFill/>
          </p:spPr>
          <p:txBody>
            <a:bodyPr wrap="square" rtlCol="0">
              <a:spAutoFit/>
            </a:bodyPr>
            <a:lstStyle/>
            <a:p>
              <a:pPr defTabSz="457200">
                <a:lnSpc>
                  <a:spcPts val="2360"/>
                </a:lnSpc>
                <a:spcBef>
                  <a:spcPts val="600"/>
                </a:spcBef>
                <a:spcAft>
                  <a:spcPts val="600"/>
                </a:spcAft>
              </a:pPr>
              <a:r>
                <a:rPr lang="fr-CA" sz="1600">
                  <a:solidFill>
                    <a:prstClr val="black"/>
                  </a:solidFill>
                  <a:latin typeface="Raleway" panose="020B0003030101060003" pitchFamily="34" charset="0"/>
                </a:rPr>
                <a:t>Les habitudes de vie adoptées durant </a:t>
              </a:r>
              <a:br>
                <a:rPr lang="fr-CA" sz="1600">
                  <a:solidFill>
                    <a:prstClr val="black"/>
                  </a:solidFill>
                  <a:latin typeface="Raleway" panose="020B0003030101060003" pitchFamily="34" charset="0"/>
                </a:rPr>
              </a:br>
              <a:r>
                <a:rPr lang="fr-CA" sz="1600">
                  <a:solidFill>
                    <a:prstClr val="black"/>
                  </a:solidFill>
                  <a:latin typeface="Raleway" panose="020B0003030101060003" pitchFamily="34" charset="0"/>
                </a:rPr>
                <a:t>la petite enfance perdurent à l’âge adulte. </a:t>
              </a:r>
            </a:p>
          </p:txBody>
        </p:sp>
        <p:pic>
          <p:nvPicPr>
            <p:cNvPr id="21" name="Picture 20" descr="A yellow and black football ball&#10;&#10;Description automatically generated">
              <a:extLst>
                <a:ext uri="{FF2B5EF4-FFF2-40B4-BE49-F238E27FC236}">
                  <a16:creationId xmlns:a16="http://schemas.microsoft.com/office/drawing/2014/main" id="{FFE4234C-0E2C-5526-4D7F-170582A94E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2663" y="4577404"/>
              <a:ext cx="762000" cy="711200"/>
            </a:xfrm>
            <a:prstGeom prst="rect">
              <a:avLst/>
            </a:prstGeom>
          </p:spPr>
        </p:pic>
      </p:grpSp>
      <p:grpSp>
        <p:nvGrpSpPr>
          <p:cNvPr id="25" name="Group 24">
            <a:extLst>
              <a:ext uri="{FF2B5EF4-FFF2-40B4-BE49-F238E27FC236}">
                <a16:creationId xmlns:a16="http://schemas.microsoft.com/office/drawing/2014/main" id="{7E172F5A-05AD-DEA1-57E8-228734D2A43E}"/>
              </a:ext>
            </a:extLst>
          </p:cNvPr>
          <p:cNvGrpSpPr/>
          <p:nvPr/>
        </p:nvGrpSpPr>
        <p:grpSpPr>
          <a:xfrm>
            <a:off x="940866" y="3258956"/>
            <a:ext cx="4965739" cy="1028774"/>
            <a:chOff x="940866" y="3346876"/>
            <a:chExt cx="4965739" cy="1028774"/>
          </a:xfrm>
        </p:grpSpPr>
        <p:pic>
          <p:nvPicPr>
            <p:cNvPr id="12" name="Picture 11" descr="A group of people with arrows&#10;&#10;Description automatically generated">
              <a:extLst>
                <a:ext uri="{FF2B5EF4-FFF2-40B4-BE49-F238E27FC236}">
                  <a16:creationId xmlns:a16="http://schemas.microsoft.com/office/drawing/2014/main" id="{188EE69C-9942-627A-3538-280BF7D67D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0866" y="3346876"/>
              <a:ext cx="723900" cy="762000"/>
            </a:xfrm>
            <a:prstGeom prst="rect">
              <a:avLst/>
            </a:prstGeom>
          </p:spPr>
        </p:pic>
        <p:sp>
          <p:nvSpPr>
            <p:cNvPr id="22" name="ZoneTexte 7">
              <a:extLst>
                <a:ext uri="{FF2B5EF4-FFF2-40B4-BE49-F238E27FC236}">
                  <a16:creationId xmlns:a16="http://schemas.microsoft.com/office/drawing/2014/main" id="{0325D2E1-9B2E-DC6C-86A5-79F98F1B6D5C}"/>
                </a:ext>
              </a:extLst>
            </p:cNvPr>
            <p:cNvSpPr txBox="1"/>
            <p:nvPr/>
          </p:nvSpPr>
          <p:spPr>
            <a:xfrm>
              <a:off x="1807183" y="3387879"/>
              <a:ext cx="4099422" cy="987771"/>
            </a:xfrm>
            <a:prstGeom prst="rect">
              <a:avLst/>
            </a:prstGeom>
            <a:noFill/>
          </p:spPr>
          <p:txBody>
            <a:bodyPr wrap="square" rtlCol="0">
              <a:spAutoFit/>
            </a:bodyPr>
            <a:lstStyle/>
            <a:p>
              <a:pPr defTabSz="457200">
                <a:lnSpc>
                  <a:spcPts val="2360"/>
                </a:lnSpc>
                <a:spcBef>
                  <a:spcPts val="600"/>
                </a:spcBef>
                <a:spcAft>
                  <a:spcPts val="600"/>
                </a:spcAft>
              </a:pPr>
              <a:r>
                <a:rPr lang="fr-CA" sz="1600" dirty="0">
                  <a:solidFill>
                    <a:prstClr val="black"/>
                  </a:solidFill>
                  <a:latin typeface="Raleway" panose="020B0003030101060003" pitchFamily="34" charset="0"/>
                </a:rPr>
                <a:t>Les tout-petits ont besoin d’entrer </a:t>
              </a:r>
              <a:br>
                <a:rPr lang="fr-CA" sz="1600" dirty="0">
                  <a:solidFill>
                    <a:prstClr val="black"/>
                  </a:solidFill>
                  <a:latin typeface="Raleway" panose="020B0003030101060003" pitchFamily="34" charset="0"/>
                </a:rPr>
              </a:br>
              <a:r>
                <a:rPr lang="fr-CA" sz="1600" dirty="0">
                  <a:solidFill>
                    <a:prstClr val="black"/>
                  </a:solidFill>
                  <a:latin typeface="Raleway" panose="020B0003030101060003" pitchFamily="34" charset="0"/>
                </a:rPr>
                <a:t>en relation pour apprendre </a:t>
              </a:r>
              <a:br>
                <a:rPr lang="fr-CA" sz="1600" dirty="0">
                  <a:solidFill>
                    <a:prstClr val="black"/>
                  </a:solidFill>
                  <a:latin typeface="Raleway" panose="020B0003030101060003" pitchFamily="34" charset="0"/>
                </a:rPr>
              </a:br>
              <a:r>
                <a:rPr lang="fr-CA" sz="1600" dirty="0">
                  <a:solidFill>
                    <a:prstClr val="black"/>
                  </a:solidFill>
                  <a:latin typeface="Raleway" panose="020B0003030101060003" pitchFamily="34" charset="0"/>
                </a:rPr>
                <a:t>et se développer.</a:t>
              </a:r>
            </a:p>
          </p:txBody>
        </p:sp>
      </p:grpSp>
      <p:grpSp>
        <p:nvGrpSpPr>
          <p:cNvPr id="29" name="Group 28">
            <a:extLst>
              <a:ext uri="{FF2B5EF4-FFF2-40B4-BE49-F238E27FC236}">
                <a16:creationId xmlns:a16="http://schemas.microsoft.com/office/drawing/2014/main" id="{C963DB80-8047-0FA4-A02A-1CFC239FF7FA}"/>
              </a:ext>
            </a:extLst>
          </p:cNvPr>
          <p:cNvGrpSpPr/>
          <p:nvPr/>
        </p:nvGrpSpPr>
        <p:grpSpPr>
          <a:xfrm>
            <a:off x="6754130" y="4505087"/>
            <a:ext cx="4968346" cy="987835"/>
            <a:chOff x="6615901" y="4593007"/>
            <a:chExt cx="4968346" cy="987835"/>
          </a:xfrm>
        </p:grpSpPr>
        <p:pic>
          <p:nvPicPr>
            <p:cNvPr id="4" name="Picture 3" descr="A yellow silhouettes of a family&#10;&#10;Description automatically generated">
              <a:extLst>
                <a:ext uri="{FF2B5EF4-FFF2-40B4-BE49-F238E27FC236}">
                  <a16:creationId xmlns:a16="http://schemas.microsoft.com/office/drawing/2014/main" id="{90040A20-B3D1-6963-1C4A-C658080318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15901" y="4631651"/>
              <a:ext cx="673100" cy="571500"/>
            </a:xfrm>
            <a:prstGeom prst="rect">
              <a:avLst/>
            </a:prstGeom>
          </p:spPr>
        </p:pic>
        <p:sp>
          <p:nvSpPr>
            <p:cNvPr id="24" name="ZoneTexte 7">
              <a:extLst>
                <a:ext uri="{FF2B5EF4-FFF2-40B4-BE49-F238E27FC236}">
                  <a16:creationId xmlns:a16="http://schemas.microsoft.com/office/drawing/2014/main" id="{42D7A611-F905-AFD8-000B-615F28D66067}"/>
                </a:ext>
              </a:extLst>
            </p:cNvPr>
            <p:cNvSpPr txBox="1"/>
            <p:nvPr/>
          </p:nvSpPr>
          <p:spPr>
            <a:xfrm>
              <a:off x="7396313" y="4593007"/>
              <a:ext cx="4187934" cy="987835"/>
            </a:xfrm>
            <a:prstGeom prst="rect">
              <a:avLst/>
            </a:prstGeom>
            <a:noFill/>
          </p:spPr>
          <p:txBody>
            <a:bodyPr wrap="square" rtlCol="0">
              <a:spAutoFit/>
            </a:bodyPr>
            <a:lstStyle/>
            <a:p>
              <a:pPr defTabSz="457200">
                <a:lnSpc>
                  <a:spcPts val="2360"/>
                </a:lnSpc>
                <a:spcBef>
                  <a:spcPts val="600"/>
                </a:spcBef>
                <a:spcAft>
                  <a:spcPts val="600"/>
                </a:spcAft>
              </a:pPr>
              <a:r>
                <a:rPr lang="fr-CA" sz="1600">
                  <a:solidFill>
                    <a:prstClr val="black"/>
                  </a:solidFill>
                  <a:latin typeface="Raleway" panose="020B0003030101060003" pitchFamily="34" charset="0"/>
                </a:rPr>
                <a:t>L’exposition aux écrans des tout-petits dépend des décisions prises par les adultes qui s’en occupent. </a:t>
              </a:r>
            </a:p>
          </p:txBody>
        </p:sp>
      </p:grpSp>
      <p:grpSp>
        <p:nvGrpSpPr>
          <p:cNvPr id="3" name="Group 2">
            <a:extLst>
              <a:ext uri="{FF2B5EF4-FFF2-40B4-BE49-F238E27FC236}">
                <a16:creationId xmlns:a16="http://schemas.microsoft.com/office/drawing/2014/main" id="{26AE66AD-0501-5393-DB7F-FFF3318BA670}"/>
              </a:ext>
            </a:extLst>
          </p:cNvPr>
          <p:cNvGrpSpPr/>
          <p:nvPr/>
        </p:nvGrpSpPr>
        <p:grpSpPr>
          <a:xfrm>
            <a:off x="1003443" y="6153834"/>
            <a:ext cx="10280431" cy="342080"/>
            <a:chOff x="1003443" y="6153834"/>
            <a:chExt cx="10280431" cy="342080"/>
          </a:xfrm>
        </p:grpSpPr>
        <p:pic>
          <p:nvPicPr>
            <p:cNvPr id="5" name="Picture 4" descr="A black background with grey text&#10;&#10;Description automatically generated">
              <a:extLst>
                <a:ext uri="{FF2B5EF4-FFF2-40B4-BE49-F238E27FC236}">
                  <a16:creationId xmlns:a16="http://schemas.microsoft.com/office/drawing/2014/main" id="{B1896A72-118C-7383-F898-96125B77F01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9" name="TextBox 16">
              <a:extLst>
                <a:ext uri="{FF2B5EF4-FFF2-40B4-BE49-F238E27FC236}">
                  <a16:creationId xmlns:a16="http://schemas.microsoft.com/office/drawing/2014/main" id="{7B55FCD1-EFA8-7E08-6BCD-1B63745BCD11}"/>
                </a:ext>
              </a:extLst>
            </p:cNvPr>
            <p:cNvSpPr txBox="1"/>
            <p:nvPr/>
          </p:nvSpPr>
          <p:spPr>
            <a:xfrm>
              <a:off x="9074615" y="6234304"/>
              <a:ext cx="2209259"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7</a:t>
              </a:fld>
              <a:endParaRPr lang="fr-CA" sz="1100">
                <a:solidFill>
                  <a:srgbClr val="434747"/>
                </a:solidFill>
                <a:latin typeface="Raleway" panose="020B0503030101060003" pitchFamily="34" charset="77"/>
              </a:endParaRPr>
            </a:p>
          </p:txBody>
        </p:sp>
      </p:grpSp>
    </p:spTree>
    <p:extLst>
      <p:ext uri="{BB962C8B-B14F-4D97-AF65-F5344CB8AC3E}">
        <p14:creationId xmlns:p14="http://schemas.microsoft.com/office/powerpoint/2010/main" val="39539393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E99B9774-CB67-AACA-47F3-37BEE861002A}"/>
              </a:ext>
            </a:extLst>
          </p:cNvPr>
          <p:cNvSpPr/>
          <p:nvPr/>
        </p:nvSpPr>
        <p:spPr>
          <a:xfrm>
            <a:off x="364435" y="233527"/>
            <a:ext cx="11463130" cy="5658679"/>
          </a:xfrm>
          <a:custGeom>
            <a:avLst/>
            <a:gdLst>
              <a:gd name="connsiteX0" fmla="*/ 26504 w 11463130"/>
              <a:gd name="connsiteY0" fmla="*/ 79513 h 5658679"/>
              <a:gd name="connsiteX1" fmla="*/ 26504 w 11463130"/>
              <a:gd name="connsiteY1" fmla="*/ 79513 h 5658679"/>
              <a:gd name="connsiteX2" fmla="*/ 172278 w 11463130"/>
              <a:gd name="connsiteY2" fmla="*/ 26505 h 5658679"/>
              <a:gd name="connsiteX3" fmla="*/ 225287 w 11463130"/>
              <a:gd name="connsiteY3" fmla="*/ 13252 h 5658679"/>
              <a:gd name="connsiteX4" fmla="*/ 437322 w 11463130"/>
              <a:gd name="connsiteY4" fmla="*/ 0 h 5658679"/>
              <a:gd name="connsiteX5" fmla="*/ 848139 w 11463130"/>
              <a:gd name="connsiteY5" fmla="*/ 26505 h 5658679"/>
              <a:gd name="connsiteX6" fmla="*/ 1152939 w 11463130"/>
              <a:gd name="connsiteY6" fmla="*/ 53009 h 5658679"/>
              <a:gd name="connsiteX7" fmla="*/ 1258957 w 11463130"/>
              <a:gd name="connsiteY7" fmla="*/ 66261 h 5658679"/>
              <a:gd name="connsiteX8" fmla="*/ 1325217 w 11463130"/>
              <a:gd name="connsiteY8" fmla="*/ 79513 h 5658679"/>
              <a:gd name="connsiteX9" fmla="*/ 1404730 w 11463130"/>
              <a:gd name="connsiteY9" fmla="*/ 92766 h 5658679"/>
              <a:gd name="connsiteX10" fmla="*/ 1470991 w 11463130"/>
              <a:gd name="connsiteY10" fmla="*/ 106018 h 5658679"/>
              <a:gd name="connsiteX11" fmla="*/ 1603513 w 11463130"/>
              <a:gd name="connsiteY11" fmla="*/ 119270 h 5658679"/>
              <a:gd name="connsiteX12" fmla="*/ 1669774 w 11463130"/>
              <a:gd name="connsiteY12" fmla="*/ 132522 h 5658679"/>
              <a:gd name="connsiteX13" fmla="*/ 1789044 w 11463130"/>
              <a:gd name="connsiteY13" fmla="*/ 145774 h 5658679"/>
              <a:gd name="connsiteX14" fmla="*/ 3392557 w 11463130"/>
              <a:gd name="connsiteY14" fmla="*/ 145774 h 5658679"/>
              <a:gd name="connsiteX15" fmla="*/ 3525078 w 11463130"/>
              <a:gd name="connsiteY15" fmla="*/ 159026 h 5658679"/>
              <a:gd name="connsiteX16" fmla="*/ 3737113 w 11463130"/>
              <a:gd name="connsiteY16" fmla="*/ 172279 h 5658679"/>
              <a:gd name="connsiteX17" fmla="*/ 4784035 w 11463130"/>
              <a:gd name="connsiteY17" fmla="*/ 159026 h 5658679"/>
              <a:gd name="connsiteX18" fmla="*/ 5420139 w 11463130"/>
              <a:gd name="connsiteY18" fmla="*/ 145774 h 5658679"/>
              <a:gd name="connsiteX19" fmla="*/ 6188765 w 11463130"/>
              <a:gd name="connsiteY19" fmla="*/ 159026 h 5658679"/>
              <a:gd name="connsiteX20" fmla="*/ 7063409 w 11463130"/>
              <a:gd name="connsiteY20" fmla="*/ 145774 h 5658679"/>
              <a:gd name="connsiteX21" fmla="*/ 7527235 w 11463130"/>
              <a:gd name="connsiteY21" fmla="*/ 119270 h 5658679"/>
              <a:gd name="connsiteX22" fmla="*/ 8468139 w 11463130"/>
              <a:gd name="connsiteY22" fmla="*/ 132522 h 5658679"/>
              <a:gd name="connsiteX23" fmla="*/ 8905461 w 11463130"/>
              <a:gd name="connsiteY23" fmla="*/ 159026 h 5658679"/>
              <a:gd name="connsiteX24" fmla="*/ 9488557 w 11463130"/>
              <a:gd name="connsiteY24" fmla="*/ 198783 h 5658679"/>
              <a:gd name="connsiteX25" fmla="*/ 9660835 w 11463130"/>
              <a:gd name="connsiteY25" fmla="*/ 212035 h 5658679"/>
              <a:gd name="connsiteX26" fmla="*/ 9992139 w 11463130"/>
              <a:gd name="connsiteY26" fmla="*/ 238539 h 5658679"/>
              <a:gd name="connsiteX27" fmla="*/ 10575235 w 11463130"/>
              <a:gd name="connsiteY27" fmla="*/ 265044 h 5658679"/>
              <a:gd name="connsiteX28" fmla="*/ 10787270 w 11463130"/>
              <a:gd name="connsiteY28" fmla="*/ 278296 h 5658679"/>
              <a:gd name="connsiteX29" fmla="*/ 11317357 w 11463130"/>
              <a:gd name="connsiteY29" fmla="*/ 344557 h 5658679"/>
              <a:gd name="connsiteX30" fmla="*/ 11449878 w 11463130"/>
              <a:gd name="connsiteY30" fmla="*/ 2279374 h 5658679"/>
              <a:gd name="connsiteX31" fmla="*/ 11463130 w 11463130"/>
              <a:gd name="connsiteY31" fmla="*/ 3816626 h 5658679"/>
              <a:gd name="connsiteX32" fmla="*/ 11463130 w 11463130"/>
              <a:gd name="connsiteY32" fmla="*/ 5446644 h 5658679"/>
              <a:gd name="connsiteX33" fmla="*/ 11410122 w 11463130"/>
              <a:gd name="connsiteY33" fmla="*/ 5459896 h 5658679"/>
              <a:gd name="connsiteX34" fmla="*/ 10760765 w 11463130"/>
              <a:gd name="connsiteY34" fmla="*/ 5486400 h 5658679"/>
              <a:gd name="connsiteX35" fmla="*/ 10482470 w 11463130"/>
              <a:gd name="connsiteY35" fmla="*/ 5526157 h 5658679"/>
              <a:gd name="connsiteX36" fmla="*/ 10442713 w 11463130"/>
              <a:gd name="connsiteY36" fmla="*/ 5539409 h 5658679"/>
              <a:gd name="connsiteX37" fmla="*/ 10217426 w 11463130"/>
              <a:gd name="connsiteY37" fmla="*/ 5552661 h 5658679"/>
              <a:gd name="connsiteX38" fmla="*/ 9886122 w 11463130"/>
              <a:gd name="connsiteY38" fmla="*/ 5579166 h 5658679"/>
              <a:gd name="connsiteX39" fmla="*/ 9607826 w 11463130"/>
              <a:gd name="connsiteY39" fmla="*/ 5592418 h 5658679"/>
              <a:gd name="connsiteX40" fmla="*/ 9263270 w 11463130"/>
              <a:gd name="connsiteY40" fmla="*/ 5618922 h 5658679"/>
              <a:gd name="connsiteX41" fmla="*/ 9077739 w 11463130"/>
              <a:gd name="connsiteY41" fmla="*/ 5632174 h 5658679"/>
              <a:gd name="connsiteX42" fmla="*/ 8216348 w 11463130"/>
              <a:gd name="connsiteY42" fmla="*/ 5658679 h 5658679"/>
              <a:gd name="connsiteX43" fmla="*/ 7381461 w 11463130"/>
              <a:gd name="connsiteY43" fmla="*/ 5645426 h 5658679"/>
              <a:gd name="connsiteX44" fmla="*/ 5300870 w 11463130"/>
              <a:gd name="connsiteY44" fmla="*/ 5658679 h 5658679"/>
              <a:gd name="connsiteX45" fmla="*/ 3326296 w 11463130"/>
              <a:gd name="connsiteY45" fmla="*/ 5605670 h 5658679"/>
              <a:gd name="connsiteX46" fmla="*/ 0 w 11463130"/>
              <a:gd name="connsiteY46" fmla="*/ 5459896 h 5658679"/>
              <a:gd name="connsiteX47" fmla="*/ 26504 w 11463130"/>
              <a:gd name="connsiteY47" fmla="*/ 622852 h 5658679"/>
              <a:gd name="connsiteX48" fmla="*/ 26504 w 11463130"/>
              <a:gd name="connsiteY48" fmla="*/ 79513 h 565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463130" h="5658679">
                <a:moveTo>
                  <a:pt x="26504" y="79513"/>
                </a:moveTo>
                <a:lnTo>
                  <a:pt x="26504" y="79513"/>
                </a:lnTo>
                <a:cubicBezTo>
                  <a:pt x="36716" y="75684"/>
                  <a:pt x="137016" y="36580"/>
                  <a:pt x="172278" y="26505"/>
                </a:cubicBezTo>
                <a:cubicBezTo>
                  <a:pt x="189791" y="21501"/>
                  <a:pt x="207164" y="15064"/>
                  <a:pt x="225287" y="13252"/>
                </a:cubicBezTo>
                <a:cubicBezTo>
                  <a:pt x="295752" y="6205"/>
                  <a:pt x="366644" y="4417"/>
                  <a:pt x="437322" y="0"/>
                </a:cubicBezTo>
                <a:cubicBezTo>
                  <a:pt x="847496" y="20508"/>
                  <a:pt x="561098" y="2584"/>
                  <a:pt x="848139" y="26505"/>
                </a:cubicBezTo>
                <a:cubicBezTo>
                  <a:pt x="1016159" y="40507"/>
                  <a:pt x="1000507" y="36072"/>
                  <a:pt x="1152939" y="53009"/>
                </a:cubicBezTo>
                <a:cubicBezTo>
                  <a:pt x="1188336" y="56942"/>
                  <a:pt x="1223757" y="60846"/>
                  <a:pt x="1258957" y="66261"/>
                </a:cubicBezTo>
                <a:cubicBezTo>
                  <a:pt x="1281219" y="69686"/>
                  <a:pt x="1303056" y="75484"/>
                  <a:pt x="1325217" y="79513"/>
                </a:cubicBezTo>
                <a:cubicBezTo>
                  <a:pt x="1351654" y="84320"/>
                  <a:pt x="1378293" y="87959"/>
                  <a:pt x="1404730" y="92766"/>
                </a:cubicBezTo>
                <a:cubicBezTo>
                  <a:pt x="1426891" y="96795"/>
                  <a:pt x="1448664" y="103041"/>
                  <a:pt x="1470991" y="106018"/>
                </a:cubicBezTo>
                <a:cubicBezTo>
                  <a:pt x="1514996" y="111885"/>
                  <a:pt x="1559508" y="113403"/>
                  <a:pt x="1603513" y="119270"/>
                </a:cubicBezTo>
                <a:cubicBezTo>
                  <a:pt x="1625840" y="122247"/>
                  <a:pt x="1647476" y="129337"/>
                  <a:pt x="1669774" y="132522"/>
                </a:cubicBezTo>
                <a:cubicBezTo>
                  <a:pt x="1709373" y="138179"/>
                  <a:pt x="1749287" y="141357"/>
                  <a:pt x="1789044" y="145774"/>
                </a:cubicBezTo>
                <a:cubicBezTo>
                  <a:pt x="2573562" y="133516"/>
                  <a:pt x="2635410" y="123173"/>
                  <a:pt x="3392557" y="145774"/>
                </a:cubicBezTo>
                <a:cubicBezTo>
                  <a:pt x="3436931" y="147099"/>
                  <a:pt x="3480815" y="155621"/>
                  <a:pt x="3525078" y="159026"/>
                </a:cubicBezTo>
                <a:cubicBezTo>
                  <a:pt x="3595686" y="164458"/>
                  <a:pt x="3666435" y="167861"/>
                  <a:pt x="3737113" y="172279"/>
                </a:cubicBezTo>
                <a:lnTo>
                  <a:pt x="4784035" y="159026"/>
                </a:lnTo>
                <a:cubicBezTo>
                  <a:pt x="4996089" y="155686"/>
                  <a:pt x="5208058" y="145774"/>
                  <a:pt x="5420139" y="145774"/>
                </a:cubicBezTo>
                <a:cubicBezTo>
                  <a:pt x="5676386" y="145774"/>
                  <a:pt x="5932556" y="154609"/>
                  <a:pt x="6188765" y="159026"/>
                </a:cubicBezTo>
                <a:lnTo>
                  <a:pt x="7063409" y="145774"/>
                </a:lnTo>
                <a:cubicBezTo>
                  <a:pt x="7266104" y="141167"/>
                  <a:pt x="7344629" y="133316"/>
                  <a:pt x="7527235" y="119270"/>
                </a:cubicBezTo>
                <a:lnTo>
                  <a:pt x="8468139" y="132522"/>
                </a:lnTo>
                <a:cubicBezTo>
                  <a:pt x="8694881" y="137505"/>
                  <a:pt x="8707378" y="146246"/>
                  <a:pt x="8905461" y="159026"/>
                </a:cubicBezTo>
                <a:cubicBezTo>
                  <a:pt x="9514359" y="198311"/>
                  <a:pt x="8695246" y="137760"/>
                  <a:pt x="9488557" y="198783"/>
                </a:cubicBezTo>
                <a:lnTo>
                  <a:pt x="9660835" y="212035"/>
                </a:lnTo>
                <a:cubicBezTo>
                  <a:pt x="9812343" y="242336"/>
                  <a:pt x="9710466" y="225335"/>
                  <a:pt x="9992139" y="238539"/>
                </a:cubicBezTo>
                <a:cubicBezTo>
                  <a:pt x="10186492" y="247649"/>
                  <a:pt x="10381242" y="250122"/>
                  <a:pt x="10575235" y="265044"/>
                </a:cubicBezTo>
                <a:cubicBezTo>
                  <a:pt x="10760726" y="279312"/>
                  <a:pt x="10689917" y="278296"/>
                  <a:pt x="10787270" y="278296"/>
                </a:cubicBezTo>
                <a:lnTo>
                  <a:pt x="11317357" y="344557"/>
                </a:lnTo>
                <a:lnTo>
                  <a:pt x="11449878" y="2279374"/>
                </a:lnTo>
                <a:lnTo>
                  <a:pt x="11463130" y="3816626"/>
                </a:lnTo>
                <a:lnTo>
                  <a:pt x="11463130" y="5446644"/>
                </a:lnTo>
                <a:lnTo>
                  <a:pt x="11410122" y="5459896"/>
                </a:lnTo>
                <a:cubicBezTo>
                  <a:pt x="11137041" y="5467928"/>
                  <a:pt x="11001688" y="5466323"/>
                  <a:pt x="10760765" y="5486400"/>
                </a:cubicBezTo>
                <a:cubicBezTo>
                  <a:pt x="10705761" y="5490984"/>
                  <a:pt x="10522860" y="5512694"/>
                  <a:pt x="10482470" y="5526157"/>
                </a:cubicBezTo>
                <a:cubicBezTo>
                  <a:pt x="10469218" y="5530574"/>
                  <a:pt x="10456613" y="5538019"/>
                  <a:pt x="10442713" y="5539409"/>
                </a:cubicBezTo>
                <a:cubicBezTo>
                  <a:pt x="10367861" y="5546894"/>
                  <a:pt x="10292460" y="5547301"/>
                  <a:pt x="10217426" y="5552661"/>
                </a:cubicBezTo>
                <a:cubicBezTo>
                  <a:pt x="9911255" y="5574530"/>
                  <a:pt x="10245678" y="5558619"/>
                  <a:pt x="9886122" y="5579166"/>
                </a:cubicBezTo>
                <a:lnTo>
                  <a:pt x="9607826" y="5592418"/>
                </a:lnTo>
                <a:cubicBezTo>
                  <a:pt x="9492869" y="5599756"/>
                  <a:pt x="9378139" y="5610307"/>
                  <a:pt x="9263270" y="5618922"/>
                </a:cubicBezTo>
                <a:cubicBezTo>
                  <a:pt x="9201442" y="5623559"/>
                  <a:pt x="9139670" y="5629225"/>
                  <a:pt x="9077739" y="5632174"/>
                </a:cubicBezTo>
                <a:cubicBezTo>
                  <a:pt x="8605249" y="5654673"/>
                  <a:pt x="8892290" y="5643316"/>
                  <a:pt x="8216348" y="5658679"/>
                </a:cubicBezTo>
                <a:cubicBezTo>
                  <a:pt x="7558180" y="5643372"/>
                  <a:pt x="7836503" y="5645426"/>
                  <a:pt x="7381461" y="5645426"/>
                </a:cubicBezTo>
                <a:lnTo>
                  <a:pt x="5300870" y="5658679"/>
                </a:lnTo>
                <a:lnTo>
                  <a:pt x="3326296" y="5605670"/>
                </a:lnTo>
                <a:lnTo>
                  <a:pt x="0" y="5459896"/>
                </a:lnTo>
                <a:lnTo>
                  <a:pt x="26504" y="622852"/>
                </a:lnTo>
                <a:lnTo>
                  <a:pt x="26504" y="79513"/>
                </a:lnTo>
                <a:close/>
              </a:path>
            </a:pathLst>
          </a:custGeom>
          <a:solidFill>
            <a:srgbClr val="ECE9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ZoneTexte 5">
            <a:extLst>
              <a:ext uri="{FF2B5EF4-FFF2-40B4-BE49-F238E27FC236}">
                <a16:creationId xmlns:a16="http://schemas.microsoft.com/office/drawing/2014/main" id="{6200482F-B87A-419D-5DFF-2F5C0C6AE2D6}"/>
              </a:ext>
            </a:extLst>
          </p:cNvPr>
          <p:cNvSpPr txBox="1"/>
          <p:nvPr/>
        </p:nvSpPr>
        <p:spPr>
          <a:xfrm>
            <a:off x="894259" y="675115"/>
            <a:ext cx="4541802" cy="784830"/>
          </a:xfrm>
          <a:prstGeom prst="rect">
            <a:avLst/>
          </a:prstGeom>
          <a:noFill/>
        </p:spPr>
        <p:txBody>
          <a:bodyPr wrap="square" rtlCol="0">
            <a:spAutoFit/>
          </a:bodyPr>
          <a:lstStyle/>
          <a:p>
            <a:pPr>
              <a:defRPr/>
            </a:pPr>
            <a:r>
              <a:rPr kumimoji="0" lang="fr-CA" sz="4500" b="1" u="none" strike="noStrike" kern="1200" cap="none" spc="0" normalizeH="0" baseline="0" noProof="0">
                <a:ln>
                  <a:noFill/>
                </a:ln>
                <a:solidFill>
                  <a:srgbClr val="A9A292"/>
                </a:solidFill>
                <a:effectLst/>
                <a:uLnTx/>
                <a:uFillTx/>
                <a:latin typeface="Raleway" panose="020B0503030101060003" pitchFamily="34" charset="77"/>
                <a:cs typeface="Times New Roman" panose="02020603050405020304" pitchFamily="18" charset="0"/>
              </a:rPr>
              <a:t>En conclusion</a:t>
            </a:r>
          </a:p>
        </p:txBody>
      </p:sp>
      <p:grpSp>
        <p:nvGrpSpPr>
          <p:cNvPr id="4" name="Group 3">
            <a:extLst>
              <a:ext uri="{FF2B5EF4-FFF2-40B4-BE49-F238E27FC236}">
                <a16:creationId xmlns:a16="http://schemas.microsoft.com/office/drawing/2014/main" id="{A1E65349-5EF7-E1D6-B8F1-1E2A55F7C36C}"/>
              </a:ext>
            </a:extLst>
          </p:cNvPr>
          <p:cNvGrpSpPr/>
          <p:nvPr/>
        </p:nvGrpSpPr>
        <p:grpSpPr>
          <a:xfrm>
            <a:off x="1003443" y="6153834"/>
            <a:ext cx="10280431" cy="342080"/>
            <a:chOff x="1003443" y="6153834"/>
            <a:chExt cx="10280431" cy="342080"/>
          </a:xfrm>
        </p:grpSpPr>
        <p:pic>
          <p:nvPicPr>
            <p:cNvPr id="5" name="Picture 4" descr="A black background with grey text&#10;&#10;Description automatically generated">
              <a:extLst>
                <a:ext uri="{FF2B5EF4-FFF2-40B4-BE49-F238E27FC236}">
                  <a16:creationId xmlns:a16="http://schemas.microsoft.com/office/drawing/2014/main" id="{5F85009D-4D7C-B4C9-8D21-B3E70A7319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6" name="TextBox 16">
              <a:extLst>
                <a:ext uri="{FF2B5EF4-FFF2-40B4-BE49-F238E27FC236}">
                  <a16:creationId xmlns:a16="http://schemas.microsoft.com/office/drawing/2014/main" id="{E3DB5C81-C17D-9BA2-AAC3-5CEEF0495F1C}"/>
                </a:ext>
              </a:extLst>
            </p:cNvPr>
            <p:cNvSpPr txBox="1"/>
            <p:nvPr/>
          </p:nvSpPr>
          <p:spPr>
            <a:xfrm>
              <a:off x="9008892" y="6234304"/>
              <a:ext cx="2274982"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70</a:t>
              </a:fld>
              <a:endParaRPr lang="fr-CA" sz="1100">
                <a:solidFill>
                  <a:srgbClr val="434747"/>
                </a:solidFill>
                <a:latin typeface="Raleway" panose="020B0503030101060003" pitchFamily="34" charset="77"/>
              </a:endParaRPr>
            </a:p>
          </p:txBody>
        </p:sp>
      </p:grpSp>
      <p:grpSp>
        <p:nvGrpSpPr>
          <p:cNvPr id="9" name="Groupe 8">
            <a:extLst>
              <a:ext uri="{FF2B5EF4-FFF2-40B4-BE49-F238E27FC236}">
                <a16:creationId xmlns:a16="http://schemas.microsoft.com/office/drawing/2014/main" id="{6D072835-8F65-08FF-7304-193017A98AF9}"/>
              </a:ext>
            </a:extLst>
          </p:cNvPr>
          <p:cNvGrpSpPr/>
          <p:nvPr/>
        </p:nvGrpSpPr>
        <p:grpSpPr>
          <a:xfrm>
            <a:off x="1632319" y="1950394"/>
            <a:ext cx="8870673" cy="3306584"/>
            <a:chOff x="1632319" y="1950394"/>
            <a:chExt cx="8870673" cy="3306584"/>
          </a:xfrm>
        </p:grpSpPr>
        <p:grpSp>
          <p:nvGrpSpPr>
            <p:cNvPr id="2" name="Group 1">
              <a:extLst>
                <a:ext uri="{FF2B5EF4-FFF2-40B4-BE49-F238E27FC236}">
                  <a16:creationId xmlns:a16="http://schemas.microsoft.com/office/drawing/2014/main" id="{30C7E30D-4965-E6CE-1FE9-664C1EDF6E61}"/>
                </a:ext>
              </a:extLst>
            </p:cNvPr>
            <p:cNvGrpSpPr/>
            <p:nvPr/>
          </p:nvGrpSpPr>
          <p:grpSpPr>
            <a:xfrm>
              <a:off x="1909914" y="1950394"/>
              <a:ext cx="8593078" cy="3157980"/>
              <a:chOff x="6054660" y="2135593"/>
              <a:chExt cx="8593078" cy="3157980"/>
            </a:xfrm>
          </p:grpSpPr>
          <p:sp>
            <p:nvSpPr>
              <p:cNvPr id="3" name="Freeform 2">
                <a:extLst>
                  <a:ext uri="{FF2B5EF4-FFF2-40B4-BE49-F238E27FC236}">
                    <a16:creationId xmlns:a16="http://schemas.microsoft.com/office/drawing/2014/main" id="{A6E6827E-C8E5-FA69-004A-6B0852A142E1}"/>
                  </a:ext>
                </a:extLst>
              </p:cNvPr>
              <p:cNvSpPr/>
              <p:nvPr/>
            </p:nvSpPr>
            <p:spPr>
              <a:xfrm>
                <a:off x="6054660" y="2135593"/>
                <a:ext cx="8593078" cy="3157980"/>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solidFill>
                <a:schemeClr val="bg1"/>
              </a:solidFill>
              <a:ln>
                <a:solidFill>
                  <a:srgbClr val="A9A2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ZoneTexte 2">
                <a:extLst>
                  <a:ext uri="{FF2B5EF4-FFF2-40B4-BE49-F238E27FC236}">
                    <a16:creationId xmlns:a16="http://schemas.microsoft.com/office/drawing/2014/main" id="{008CB571-5138-505D-73A3-440E65E34ED4}"/>
                  </a:ext>
                </a:extLst>
              </p:cNvPr>
              <p:cNvSpPr txBox="1"/>
              <p:nvPr/>
            </p:nvSpPr>
            <p:spPr>
              <a:xfrm>
                <a:off x="7414815" y="2669400"/>
                <a:ext cx="6538441" cy="2203167"/>
              </a:xfrm>
              <a:prstGeom prst="rect">
                <a:avLst/>
              </a:prstGeom>
              <a:noFill/>
            </p:spPr>
            <p:txBody>
              <a:bodyPr wrap="square">
                <a:spAutoFit/>
              </a:bodyPr>
              <a:lstStyle/>
              <a:p>
                <a:pPr>
                  <a:lnSpc>
                    <a:spcPts val="2320"/>
                  </a:lnSpc>
                </a:pPr>
                <a:r>
                  <a:rPr lang="fr-CA" sz="1600" i="1">
                    <a:solidFill>
                      <a:srgbClr val="434747"/>
                    </a:solidFill>
                    <a:latin typeface="Raleway" panose="020B0003030101060003" pitchFamily="34" charset="0"/>
                  </a:rPr>
                  <a:t>« À une approche qui ciblerait le seul binôme enfants-écrans, </a:t>
                </a:r>
                <a:br>
                  <a:rPr lang="fr-CA" sz="1600" i="1">
                    <a:solidFill>
                      <a:srgbClr val="434747"/>
                    </a:solidFill>
                    <a:latin typeface="Raleway" panose="020B0003030101060003" pitchFamily="34" charset="0"/>
                  </a:rPr>
                </a:br>
                <a:r>
                  <a:rPr lang="fr-CA" sz="1600" i="1">
                    <a:solidFill>
                      <a:srgbClr val="434747"/>
                    </a:solidFill>
                    <a:latin typeface="Raleway" panose="020B0003030101060003" pitchFamily="34" charset="0"/>
                  </a:rPr>
                  <a:t>il faut donc préférer une réponse collective. Cette réponse nécessitera une meilleure appropriation dans le débat public des enjeux de santé, d’éducation, d’égalité, de droits fondamentaux […]. Elle nécessitera </a:t>
                </a:r>
                <a:br>
                  <a:rPr lang="fr-CA" sz="1600" i="1">
                    <a:solidFill>
                      <a:srgbClr val="434747"/>
                    </a:solidFill>
                    <a:latin typeface="Raleway" panose="020B0003030101060003" pitchFamily="34" charset="0"/>
                  </a:rPr>
                </a:br>
                <a:r>
                  <a:rPr lang="fr-CA" sz="1600" i="1">
                    <a:solidFill>
                      <a:srgbClr val="434747"/>
                    </a:solidFill>
                    <a:latin typeface="Raleway" panose="020B0003030101060003" pitchFamily="34" charset="0"/>
                  </a:rPr>
                  <a:t>de progresser dans la connaissance et la compréhension des besoins essentiels des enfants </a:t>
                </a:r>
                <a:r>
                  <a:rPr lang="fr-CA" sz="1600" b="0" i="1" u="none" strike="noStrike" baseline="0">
                    <a:solidFill>
                      <a:srgbClr val="434747"/>
                    </a:solidFill>
                    <a:latin typeface="Raleway" pitchFamily="2" charset="0"/>
                  </a:rPr>
                  <a:t>[…]</a:t>
                </a:r>
                <a:r>
                  <a:rPr lang="fr-CA" sz="1600" i="1">
                    <a:solidFill>
                      <a:srgbClr val="434747"/>
                    </a:solidFill>
                    <a:latin typeface="Raleway" panose="020B0003030101060003" pitchFamily="34" charset="0"/>
                  </a:rPr>
                  <a:t> pour bien grandir. »</a:t>
                </a:r>
              </a:p>
              <a:p>
                <a:pPr algn="r">
                  <a:lnSpc>
                    <a:spcPts val="2320"/>
                  </a:lnSpc>
                  <a:spcBef>
                    <a:spcPts val="600"/>
                  </a:spcBef>
                </a:pPr>
                <a:r>
                  <a:rPr lang="fr-CA" sz="1400" i="1">
                    <a:solidFill>
                      <a:srgbClr val="434747"/>
                    </a:solidFill>
                    <a:latin typeface="Raleway" panose="020B0003030101060003" pitchFamily="34" charset="0"/>
                  </a:rPr>
                  <a:t>– Rapport </a:t>
                </a:r>
                <a:r>
                  <a:rPr lang="fr-CA" sz="1400">
                    <a:solidFill>
                      <a:srgbClr val="434747"/>
                    </a:solidFill>
                    <a:latin typeface="Raleway" panose="020B0003030101060003" pitchFamily="34" charset="0"/>
                  </a:rPr>
                  <a:t>Enfants et écrans, à la recherche du temps perdu</a:t>
                </a:r>
              </a:p>
            </p:txBody>
          </p:sp>
        </p:grpSp>
        <p:grpSp>
          <p:nvGrpSpPr>
            <p:cNvPr id="7" name="Groupe 6">
              <a:extLst>
                <a:ext uri="{FF2B5EF4-FFF2-40B4-BE49-F238E27FC236}">
                  <a16:creationId xmlns:a16="http://schemas.microsoft.com/office/drawing/2014/main" id="{6A4C36B0-0243-30A8-3486-40300B71751A}"/>
                </a:ext>
              </a:extLst>
            </p:cNvPr>
            <p:cNvGrpSpPr/>
            <p:nvPr/>
          </p:nvGrpSpPr>
          <p:grpSpPr>
            <a:xfrm>
              <a:off x="1632319" y="2284969"/>
              <a:ext cx="1648742" cy="2972009"/>
              <a:chOff x="1632319" y="2284969"/>
              <a:chExt cx="1648742" cy="2972009"/>
            </a:xfrm>
          </p:grpSpPr>
          <p:pic>
            <p:nvPicPr>
              <p:cNvPr id="14" name="Picture 13" descr="A white rectangular device with a white screen&#10;&#10;Description automatically generated">
                <a:extLst>
                  <a:ext uri="{FF2B5EF4-FFF2-40B4-BE49-F238E27FC236}">
                    <a16:creationId xmlns:a16="http://schemas.microsoft.com/office/drawing/2014/main" id="{BE55EAC9-2C0C-807C-EC0D-3116CC6B62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2319" y="2940888"/>
                <a:ext cx="1648742" cy="2316090"/>
              </a:xfrm>
              <a:prstGeom prst="rect">
                <a:avLst/>
              </a:prstGeom>
            </p:spPr>
          </p:pic>
          <p:pic>
            <p:nvPicPr>
              <p:cNvPr id="13" name="Picture 12" descr="A grey sunburst with black background&#10;&#10;Description automatically generated">
                <a:extLst>
                  <a:ext uri="{FF2B5EF4-FFF2-40B4-BE49-F238E27FC236}">
                    <a16:creationId xmlns:a16="http://schemas.microsoft.com/office/drawing/2014/main" id="{61B8B6AB-AB99-1D3D-1D65-2FAEDE248B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0241" y="2284969"/>
                <a:ext cx="1035083" cy="981686"/>
              </a:xfrm>
              <a:prstGeom prst="rect">
                <a:avLst/>
              </a:prstGeom>
            </p:spPr>
          </p:pic>
        </p:grpSp>
      </p:grpSp>
    </p:spTree>
    <p:extLst>
      <p:ext uri="{BB962C8B-B14F-4D97-AF65-F5344CB8AC3E}">
        <p14:creationId xmlns:p14="http://schemas.microsoft.com/office/powerpoint/2010/main" val="21910220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1C3955-0667-DED9-3B10-394A3B03AB50}"/>
              </a:ext>
            </a:extLst>
          </p:cNvPr>
          <p:cNvSpPr>
            <a:spLocks noGrp="1" noRot="1" noMove="1" noResize="1" noEditPoints="1" noAdjustHandles="1" noChangeArrowheads="1" noChangeShapeType="1"/>
          </p:cNvSpPr>
          <p:nvPr/>
        </p:nvSpPr>
        <p:spPr>
          <a:xfrm>
            <a:off x="0" y="0"/>
            <a:ext cx="12192000" cy="6858000"/>
          </a:xfrm>
          <a:prstGeom prst="rect">
            <a:avLst/>
          </a:prstGeom>
          <a:solidFill>
            <a:srgbClr val="D7D2C8">
              <a:alpha val="84000"/>
            </a:srgbClr>
          </a:solidFill>
          <a:ln w="381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a:ln>
                  <a:noFill/>
                </a:ln>
                <a:solidFill>
                  <a:prstClr val="white"/>
                </a:solidFill>
                <a:effectLst/>
                <a:uLnTx/>
                <a:uFillTx/>
                <a:latin typeface="Aptos" panose="02110004020202020204"/>
                <a:ea typeface="+mn-ea"/>
                <a:cs typeface="+mn-cs"/>
              </a:rPr>
              <a:t> </a:t>
            </a:r>
          </a:p>
        </p:txBody>
      </p:sp>
      <p:pic>
        <p:nvPicPr>
          <p:cNvPr id="6" name="Picture 5">
            <a:extLst>
              <a:ext uri="{FF2B5EF4-FFF2-40B4-BE49-F238E27FC236}">
                <a16:creationId xmlns:a16="http://schemas.microsoft.com/office/drawing/2014/main" id="{47236605-EE01-C789-4427-C74A9951EB6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796272" y="-559382"/>
            <a:ext cx="2528448" cy="2398013"/>
          </a:xfrm>
          <a:prstGeom prst="rect">
            <a:avLst/>
          </a:prstGeom>
        </p:spPr>
      </p:pic>
      <p:grpSp>
        <p:nvGrpSpPr>
          <p:cNvPr id="3" name="Group 2">
            <a:extLst>
              <a:ext uri="{FF2B5EF4-FFF2-40B4-BE49-F238E27FC236}">
                <a16:creationId xmlns:a16="http://schemas.microsoft.com/office/drawing/2014/main" id="{85C4F991-FDCD-F659-8D65-D4C86DCFF49C}"/>
              </a:ext>
            </a:extLst>
          </p:cNvPr>
          <p:cNvGrpSpPr/>
          <p:nvPr/>
        </p:nvGrpSpPr>
        <p:grpSpPr>
          <a:xfrm>
            <a:off x="1003443" y="6153834"/>
            <a:ext cx="10280431" cy="342080"/>
            <a:chOff x="1003443" y="6153834"/>
            <a:chExt cx="10280431" cy="342080"/>
          </a:xfrm>
        </p:grpSpPr>
        <p:pic>
          <p:nvPicPr>
            <p:cNvPr id="7" name="Picture 6" descr="A black background with grey text&#10;&#10;Description automatically generated">
              <a:extLst>
                <a:ext uri="{FF2B5EF4-FFF2-40B4-BE49-F238E27FC236}">
                  <a16:creationId xmlns:a16="http://schemas.microsoft.com/office/drawing/2014/main" id="{E4D7AF95-4885-35D1-3E1A-4DDE7CF05F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8" name="TextBox 16">
              <a:extLst>
                <a:ext uri="{FF2B5EF4-FFF2-40B4-BE49-F238E27FC236}">
                  <a16:creationId xmlns:a16="http://schemas.microsoft.com/office/drawing/2014/main" id="{37ECD25D-D04C-7999-68F0-C8184F0615D9}"/>
                </a:ext>
              </a:extLst>
            </p:cNvPr>
            <p:cNvSpPr txBox="1"/>
            <p:nvPr/>
          </p:nvSpPr>
          <p:spPr>
            <a:xfrm>
              <a:off x="9074615" y="6234304"/>
              <a:ext cx="2209259" cy="2616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a:ln>
                    <a:noFill/>
                  </a:ln>
                  <a:solidFill>
                    <a:srgbClr val="434747"/>
                  </a:solidFill>
                  <a:effectLst/>
                  <a:uLnTx/>
                  <a:uFillTx/>
                  <a:latin typeface="Raleway" panose="020B0003030101060003" pitchFamily="34" charset="0"/>
                  <a:ea typeface="+mn-ea"/>
                  <a:cs typeface="+mn-cs"/>
                </a:rPr>
                <a:t>© </a:t>
              </a:r>
              <a:r>
                <a:rPr kumimoji="0" lang="fr-CA" sz="800" b="0" i="0" u="none" strike="noStrike" kern="1200" cap="none" spc="0" normalizeH="0" baseline="0" noProof="0">
                  <a:ln>
                    <a:noFill/>
                  </a:ln>
                  <a:solidFill>
                    <a:srgbClr val="434747"/>
                  </a:solidFill>
                  <a:effectLst/>
                  <a:uLnTx/>
                  <a:uFillTx/>
                  <a:latin typeface="Raleway" panose="020B0003030101060003" pitchFamily="34" charset="0"/>
                  <a:ea typeface="+mn-ea"/>
                  <a:cs typeface="+mn-cs"/>
                </a:rPr>
                <a:t>Fondation Lucie et André Chagnon   |  </a:t>
              </a:r>
              <a:r>
                <a:rPr kumimoji="0" lang="fr-CA" sz="1100" b="0" i="0" u="none" strike="noStrike" kern="1200" cap="none" spc="0" normalizeH="0" baseline="0" noProof="0">
                  <a:ln>
                    <a:noFill/>
                  </a:ln>
                  <a:solidFill>
                    <a:srgbClr val="434747"/>
                  </a:solidFill>
                  <a:effectLst/>
                  <a:uLnTx/>
                  <a:uFillTx/>
                  <a:latin typeface="Raleway" panose="020B0503030101060003" pitchFamily="34" charset="77"/>
                  <a:ea typeface="+mn-ea"/>
                  <a:cs typeface="+mn-cs"/>
                </a:rPr>
                <a:t> </a:t>
              </a:r>
              <a:fld id="{A83A4952-BF45-1E46-BC37-6A89CB4D4705}" type="slidenum">
                <a:rPr kumimoji="0" lang="fr-CA" sz="1100" b="0" i="0" u="none" strike="noStrike" kern="1200" cap="none" spc="0" normalizeH="0" baseline="0" noProof="0">
                  <a:ln>
                    <a:noFill/>
                  </a:ln>
                  <a:solidFill>
                    <a:srgbClr val="434747"/>
                  </a:solidFill>
                  <a:effectLst/>
                  <a:uLnTx/>
                  <a:uFillTx/>
                  <a:latin typeface="Raleway" panose="020B05030301010600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fr-CA" sz="1100" b="0" i="0" u="none" strike="noStrike" kern="1200" cap="none" spc="0" normalizeH="0" baseline="0" noProof="0">
                <a:ln>
                  <a:noFill/>
                </a:ln>
                <a:solidFill>
                  <a:srgbClr val="434747"/>
                </a:solidFill>
                <a:effectLst/>
                <a:uLnTx/>
                <a:uFillTx/>
                <a:latin typeface="Raleway" panose="020B0503030101060003" pitchFamily="34" charset="77"/>
                <a:ea typeface="+mn-ea"/>
                <a:cs typeface="+mn-cs"/>
              </a:endParaRPr>
            </a:p>
          </p:txBody>
        </p:sp>
      </p:grpSp>
      <p:grpSp>
        <p:nvGrpSpPr>
          <p:cNvPr id="9" name="Groupe 8">
            <a:extLst>
              <a:ext uri="{FF2B5EF4-FFF2-40B4-BE49-F238E27FC236}">
                <a16:creationId xmlns:a16="http://schemas.microsoft.com/office/drawing/2014/main" id="{6B811423-1F02-FC6C-5038-DBF9552AB2E5}"/>
              </a:ext>
            </a:extLst>
          </p:cNvPr>
          <p:cNvGrpSpPr/>
          <p:nvPr/>
        </p:nvGrpSpPr>
        <p:grpSpPr>
          <a:xfrm>
            <a:off x="2018403" y="1489052"/>
            <a:ext cx="8297242" cy="3879895"/>
            <a:chOff x="2427978" y="1106305"/>
            <a:chExt cx="8297242" cy="3879895"/>
          </a:xfrm>
        </p:grpSpPr>
        <p:sp>
          <p:nvSpPr>
            <p:cNvPr id="10" name="ZoneTexte 5">
              <a:extLst>
                <a:ext uri="{FF2B5EF4-FFF2-40B4-BE49-F238E27FC236}">
                  <a16:creationId xmlns:a16="http://schemas.microsoft.com/office/drawing/2014/main" id="{E6F191C6-2F51-C496-2B9D-8C80F6298537}"/>
                </a:ext>
              </a:extLst>
            </p:cNvPr>
            <p:cNvSpPr txBox="1"/>
            <p:nvPr/>
          </p:nvSpPr>
          <p:spPr>
            <a:xfrm>
              <a:off x="2427978" y="1106305"/>
              <a:ext cx="8297242" cy="646331"/>
            </a:xfrm>
            <a:prstGeom prst="rect">
              <a:avLst/>
            </a:prstGeom>
            <a:noFill/>
          </p:spPr>
          <p:txBody>
            <a:bodyPr wrap="square" rtlCol="0">
              <a:spAutoFit/>
            </a:bodyPr>
            <a:lstStyle/>
            <a:p>
              <a:pPr>
                <a:defRPr/>
              </a:pPr>
              <a:r>
                <a:rPr kumimoji="0" lang="fr-CA" sz="3600" b="1" u="none" strike="noStrike" kern="1200" cap="none" spc="0" normalizeH="0" baseline="0" noProof="0" dirty="0">
                  <a:ln>
                    <a:noFill/>
                  </a:ln>
                  <a:solidFill>
                    <a:srgbClr val="A9A292"/>
                  </a:solidFill>
                  <a:effectLst/>
                  <a:uLnTx/>
                  <a:uFillTx/>
                  <a:latin typeface="Raleway" panose="020B0503030101060003" pitchFamily="34" charset="77"/>
                  <a:cs typeface="Times New Roman" panose="02020603050405020304" pitchFamily="18" charset="0"/>
                </a:rPr>
                <a:t>À découvrir</a:t>
              </a:r>
            </a:p>
          </p:txBody>
        </p:sp>
        <p:grpSp>
          <p:nvGrpSpPr>
            <p:cNvPr id="11" name="Groupe 10">
              <a:extLst>
                <a:ext uri="{FF2B5EF4-FFF2-40B4-BE49-F238E27FC236}">
                  <a16:creationId xmlns:a16="http://schemas.microsoft.com/office/drawing/2014/main" id="{AD13CCC7-CF28-E872-0F7B-26133E1E9379}"/>
                </a:ext>
              </a:extLst>
            </p:cNvPr>
            <p:cNvGrpSpPr/>
            <p:nvPr/>
          </p:nvGrpSpPr>
          <p:grpSpPr>
            <a:xfrm>
              <a:off x="3361549" y="2123846"/>
              <a:ext cx="5373104" cy="2862354"/>
              <a:chOff x="3980674" y="2123846"/>
              <a:chExt cx="5373104" cy="2862354"/>
            </a:xfrm>
          </p:grpSpPr>
          <p:pic>
            <p:nvPicPr>
              <p:cNvPr id="12" name="Image 11">
                <a:extLst>
                  <a:ext uri="{FF2B5EF4-FFF2-40B4-BE49-F238E27FC236}">
                    <a16:creationId xmlns:a16="http://schemas.microsoft.com/office/drawing/2014/main" id="{4C428594-F514-221E-A473-41C834389DC9}"/>
                  </a:ext>
                </a:extLst>
              </p:cNvPr>
              <p:cNvPicPr>
                <a:picLocks noChangeAspect="1"/>
              </p:cNvPicPr>
              <p:nvPr/>
            </p:nvPicPr>
            <p:blipFill>
              <a:blip r:embed="rId4"/>
              <a:srcRect l="1809" t="939" r="1834"/>
              <a:stretch/>
            </p:blipFill>
            <p:spPr>
              <a:xfrm>
                <a:off x="4047228" y="2123846"/>
                <a:ext cx="1896386" cy="2491144"/>
              </a:xfrm>
              <a:prstGeom prst="rect">
                <a:avLst/>
              </a:prstGeom>
            </p:spPr>
          </p:pic>
          <p:pic>
            <p:nvPicPr>
              <p:cNvPr id="13" name="Image 12">
                <a:extLst>
                  <a:ext uri="{FF2B5EF4-FFF2-40B4-BE49-F238E27FC236}">
                    <a16:creationId xmlns:a16="http://schemas.microsoft.com/office/drawing/2014/main" id="{F4E69204-9FA6-421B-ED24-81DFBB3A865F}"/>
                  </a:ext>
                </a:extLst>
              </p:cNvPr>
              <p:cNvPicPr>
                <a:picLocks noChangeAspect="1"/>
              </p:cNvPicPr>
              <p:nvPr/>
            </p:nvPicPr>
            <p:blipFill>
              <a:blip r:embed="rId5"/>
              <a:srcRect t="2338"/>
              <a:stretch/>
            </p:blipFill>
            <p:spPr>
              <a:xfrm>
                <a:off x="6076721" y="2819399"/>
                <a:ext cx="3277057" cy="1795591"/>
              </a:xfrm>
              <a:prstGeom prst="rect">
                <a:avLst/>
              </a:prstGeom>
            </p:spPr>
          </p:pic>
          <p:sp>
            <p:nvSpPr>
              <p:cNvPr id="14" name="ZoneTexte 15">
                <a:extLst>
                  <a:ext uri="{FF2B5EF4-FFF2-40B4-BE49-F238E27FC236}">
                    <a16:creationId xmlns:a16="http://schemas.microsoft.com/office/drawing/2014/main" id="{E6A18335-862F-357F-136B-7F987AB64563}"/>
                  </a:ext>
                </a:extLst>
              </p:cNvPr>
              <p:cNvSpPr txBox="1"/>
              <p:nvPr/>
            </p:nvSpPr>
            <p:spPr>
              <a:xfrm>
                <a:off x="3980674" y="4623537"/>
                <a:ext cx="2029493" cy="362663"/>
              </a:xfrm>
              <a:prstGeom prst="rect">
                <a:avLst/>
              </a:prstGeom>
              <a:noFill/>
            </p:spPr>
            <p:txBody>
              <a:bodyPr wrap="square">
                <a:spAutoFit/>
              </a:bodyPr>
              <a:lstStyle/>
              <a:p>
                <a:pPr marL="0" lvl="1">
                  <a:lnSpc>
                    <a:spcPts val="2300"/>
                  </a:lnSpc>
                  <a:spcBef>
                    <a:spcPts val="300"/>
                  </a:spcBef>
                  <a:spcAft>
                    <a:spcPts val="300"/>
                  </a:spcAft>
                  <a:buClr>
                    <a:srgbClr val="AFB46E"/>
                  </a:buClr>
                </a:pPr>
                <a:r>
                  <a:rPr lang="fr-CA" sz="1600" dirty="0">
                    <a:latin typeface="Raleway" pitchFamily="2" charset="0"/>
                  </a:rPr>
                  <a:t>Le rapport complet</a:t>
                </a:r>
              </a:p>
            </p:txBody>
          </p:sp>
          <p:sp>
            <p:nvSpPr>
              <p:cNvPr id="15" name="ZoneTexte 15">
                <a:extLst>
                  <a:ext uri="{FF2B5EF4-FFF2-40B4-BE49-F238E27FC236}">
                    <a16:creationId xmlns:a16="http://schemas.microsoft.com/office/drawing/2014/main" id="{CB0A3B29-CA5E-B5FE-B079-3141952B755B}"/>
                  </a:ext>
                </a:extLst>
              </p:cNvPr>
              <p:cNvSpPr txBox="1"/>
              <p:nvPr/>
            </p:nvSpPr>
            <p:spPr>
              <a:xfrm>
                <a:off x="6700503" y="4623537"/>
                <a:ext cx="2029493" cy="362663"/>
              </a:xfrm>
              <a:prstGeom prst="rect">
                <a:avLst/>
              </a:prstGeom>
              <a:noFill/>
            </p:spPr>
            <p:txBody>
              <a:bodyPr wrap="square">
                <a:spAutoFit/>
              </a:bodyPr>
              <a:lstStyle/>
              <a:p>
                <a:pPr marL="0" lvl="1">
                  <a:lnSpc>
                    <a:spcPts val="2300"/>
                  </a:lnSpc>
                  <a:spcBef>
                    <a:spcPts val="300"/>
                  </a:spcBef>
                  <a:spcAft>
                    <a:spcPts val="300"/>
                  </a:spcAft>
                  <a:buClr>
                    <a:srgbClr val="AFB46E"/>
                  </a:buClr>
                </a:pPr>
                <a:r>
                  <a:rPr lang="fr-CA" sz="1600" dirty="0">
                    <a:latin typeface="Raleway" pitchFamily="2" charset="0"/>
                  </a:rPr>
                  <a:t>Les capsules vidéo</a:t>
                </a:r>
              </a:p>
            </p:txBody>
          </p:sp>
        </p:grpSp>
      </p:grpSp>
      <p:pic>
        <p:nvPicPr>
          <p:cNvPr id="16" name="Picture 5">
            <a:extLst>
              <a:ext uri="{FF2B5EF4-FFF2-40B4-BE49-F238E27FC236}">
                <a16:creationId xmlns:a16="http://schemas.microsoft.com/office/drawing/2014/main" id="{E3F816A0-FD56-C005-D5E0-2AC67B3F77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84566" y="1420548"/>
            <a:ext cx="1507434" cy="1429670"/>
          </a:xfrm>
          <a:prstGeom prst="rect">
            <a:avLst/>
          </a:prstGeom>
        </p:spPr>
      </p:pic>
      <p:sp>
        <p:nvSpPr>
          <p:cNvPr id="17" name="ZoneTexte 15">
            <a:extLst>
              <a:ext uri="{FF2B5EF4-FFF2-40B4-BE49-F238E27FC236}">
                <a16:creationId xmlns:a16="http://schemas.microsoft.com/office/drawing/2014/main" id="{4A8A1F50-0549-1274-C345-CFF05E3F39FC}"/>
              </a:ext>
            </a:extLst>
          </p:cNvPr>
          <p:cNvSpPr txBox="1"/>
          <p:nvPr/>
        </p:nvSpPr>
        <p:spPr>
          <a:xfrm>
            <a:off x="5283835" y="2553700"/>
            <a:ext cx="2849545" cy="368755"/>
          </a:xfrm>
          <a:prstGeom prst="rect">
            <a:avLst/>
          </a:prstGeom>
          <a:noFill/>
        </p:spPr>
        <p:txBody>
          <a:bodyPr wrap="square">
            <a:spAutoFit/>
          </a:bodyPr>
          <a:lstStyle/>
          <a:p>
            <a:pPr marL="0" lvl="1">
              <a:lnSpc>
                <a:spcPts val="2300"/>
              </a:lnSpc>
              <a:spcBef>
                <a:spcPts val="300"/>
              </a:spcBef>
              <a:spcAft>
                <a:spcPts val="300"/>
              </a:spcAft>
              <a:buClr>
                <a:srgbClr val="AFB46E"/>
              </a:buClr>
            </a:pPr>
            <a:r>
              <a:rPr lang="fr-CA" b="1" dirty="0">
                <a:solidFill>
                  <a:srgbClr val="C00000"/>
                </a:solidFill>
                <a:latin typeface="Raleway" pitchFamily="2" charset="0"/>
                <a:hlinkClick r:id="rId6">
                  <a:extLst>
                    <a:ext uri="{A12FA001-AC4F-418D-AE19-62706E023703}">
                      <ahyp:hlinkClr xmlns:ahyp="http://schemas.microsoft.com/office/drawing/2018/hyperlinkcolor" val="tx"/>
                    </a:ext>
                  </a:extLst>
                </a:hlinkClick>
              </a:rPr>
              <a:t>tout-petits-</a:t>
            </a:r>
            <a:r>
              <a:rPr lang="fr-CA" b="1" dirty="0" err="1">
                <a:solidFill>
                  <a:srgbClr val="C00000"/>
                </a:solidFill>
                <a:latin typeface="Raleway" pitchFamily="2" charset="0"/>
                <a:hlinkClick r:id="rId6">
                  <a:extLst>
                    <a:ext uri="{A12FA001-AC4F-418D-AE19-62706E023703}">
                      <ahyp:hlinkClr xmlns:ahyp="http://schemas.microsoft.com/office/drawing/2018/hyperlinkcolor" val="tx"/>
                    </a:ext>
                  </a:extLst>
                </a:hlinkClick>
              </a:rPr>
              <a:t>org</a:t>
            </a:r>
            <a:r>
              <a:rPr lang="fr-CA" b="1" dirty="0">
                <a:solidFill>
                  <a:srgbClr val="C00000"/>
                </a:solidFill>
                <a:latin typeface="Raleway" pitchFamily="2" charset="0"/>
                <a:hlinkClick r:id="rId6">
                  <a:extLst>
                    <a:ext uri="{A12FA001-AC4F-418D-AE19-62706E023703}">
                      <ahyp:hlinkClr xmlns:ahyp="http://schemas.microsoft.com/office/drawing/2018/hyperlinkcolor" val="tx"/>
                    </a:ext>
                  </a:extLst>
                </a:hlinkClick>
              </a:rPr>
              <a:t>/</a:t>
            </a:r>
            <a:r>
              <a:rPr lang="fr-CA" b="1" dirty="0" err="1">
                <a:solidFill>
                  <a:srgbClr val="C00000"/>
                </a:solidFill>
                <a:latin typeface="Raleway" pitchFamily="2" charset="0"/>
                <a:hlinkClick r:id="rId6">
                  <a:extLst>
                    <a:ext uri="{A12FA001-AC4F-418D-AE19-62706E023703}">
                      <ahyp:hlinkClr xmlns:ahyp="http://schemas.microsoft.com/office/drawing/2018/hyperlinkcolor" val="tx"/>
                    </a:ext>
                  </a:extLst>
                </a:hlinkClick>
              </a:rPr>
              <a:t>ecrans</a:t>
            </a:r>
            <a:endParaRPr lang="fr-CA" b="1" dirty="0">
              <a:solidFill>
                <a:srgbClr val="C00000"/>
              </a:solidFill>
              <a:latin typeface="Raleway" pitchFamily="2" charset="0"/>
            </a:endParaRPr>
          </a:p>
        </p:txBody>
      </p:sp>
    </p:spTree>
    <p:extLst>
      <p:ext uri="{BB962C8B-B14F-4D97-AF65-F5344CB8AC3E}">
        <p14:creationId xmlns:p14="http://schemas.microsoft.com/office/powerpoint/2010/main" val="16112867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personne, mur, intérieur&#10;&#10;Description générée automatiquement">
            <a:extLst>
              <a:ext uri="{FF2B5EF4-FFF2-40B4-BE49-F238E27FC236}">
                <a16:creationId xmlns:a16="http://schemas.microsoft.com/office/drawing/2014/main" id="{6B536AB5-2881-457D-8323-CBB4E5387C83}"/>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b="17955"/>
          <a:stretch/>
        </p:blipFill>
        <p:spPr>
          <a:xfrm>
            <a:off x="0" y="-1"/>
            <a:ext cx="12192000" cy="6858001"/>
          </a:xfrm>
          <a:prstGeom prst="rect">
            <a:avLst/>
          </a:prstGeom>
        </p:spPr>
      </p:pic>
      <p:sp>
        <p:nvSpPr>
          <p:cNvPr id="2" name="Rectangle 1">
            <a:extLst>
              <a:ext uri="{FF2B5EF4-FFF2-40B4-BE49-F238E27FC236}">
                <a16:creationId xmlns:a16="http://schemas.microsoft.com/office/drawing/2014/main" id="{891B3B8E-FDBD-FD98-2676-777113C4C040}"/>
              </a:ext>
            </a:extLst>
          </p:cNvPr>
          <p:cNvSpPr/>
          <p:nvPr/>
        </p:nvSpPr>
        <p:spPr>
          <a:xfrm>
            <a:off x="0" y="-1"/>
            <a:ext cx="12192000" cy="6858001"/>
          </a:xfrm>
          <a:prstGeom prst="rect">
            <a:avLst/>
          </a:prstGeom>
          <a:solidFill>
            <a:schemeClr val="tx1">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Titre 1">
            <a:extLst>
              <a:ext uri="{FF2B5EF4-FFF2-40B4-BE49-F238E27FC236}">
                <a16:creationId xmlns:a16="http://schemas.microsoft.com/office/drawing/2014/main" id="{35353FD3-2109-4B4C-9903-7C18A6B93B30}"/>
              </a:ext>
            </a:extLst>
          </p:cNvPr>
          <p:cNvSpPr>
            <a:spLocks noGrp="1"/>
          </p:cNvSpPr>
          <p:nvPr>
            <p:ph type="title"/>
          </p:nvPr>
        </p:nvSpPr>
        <p:spPr>
          <a:xfrm>
            <a:off x="1186545" y="1476273"/>
            <a:ext cx="10128796" cy="1325563"/>
          </a:xfrm>
        </p:spPr>
        <p:txBody>
          <a:bodyPr>
            <a:normAutofit/>
          </a:bodyPr>
          <a:lstStyle/>
          <a:p>
            <a:pPr algn="ctr"/>
            <a:r>
              <a:rPr lang="fr-CA" sz="3800" b="1">
                <a:solidFill>
                  <a:schemeClr val="bg1"/>
                </a:solidFill>
                <a:latin typeface="Raleway" pitchFamily="2" charset="77"/>
              </a:rPr>
              <a:t>Pour ne rien manquer des activités </a:t>
            </a:r>
            <a:br>
              <a:rPr lang="fr-CA" sz="3800" b="1">
                <a:solidFill>
                  <a:schemeClr val="bg1"/>
                </a:solidFill>
                <a:latin typeface="Raleway" pitchFamily="2" charset="77"/>
              </a:rPr>
            </a:br>
            <a:r>
              <a:rPr lang="fr-CA" sz="3800" b="1">
                <a:solidFill>
                  <a:schemeClr val="bg1"/>
                </a:solidFill>
                <a:latin typeface="Raleway" pitchFamily="2" charset="77"/>
              </a:rPr>
              <a:t>de l’Observatoire des tout-petits</a:t>
            </a:r>
          </a:p>
        </p:txBody>
      </p:sp>
      <p:sp>
        <p:nvSpPr>
          <p:cNvPr id="8" name="ZoneTexte 7">
            <a:extLst>
              <a:ext uri="{FF2B5EF4-FFF2-40B4-BE49-F238E27FC236}">
                <a16:creationId xmlns:a16="http://schemas.microsoft.com/office/drawing/2014/main" id="{045E1E41-7670-426E-8797-CF2FC4119311}"/>
              </a:ext>
            </a:extLst>
          </p:cNvPr>
          <p:cNvSpPr txBox="1"/>
          <p:nvPr/>
        </p:nvSpPr>
        <p:spPr>
          <a:xfrm>
            <a:off x="1248189" y="3212497"/>
            <a:ext cx="10007721" cy="2693045"/>
          </a:xfrm>
          <a:prstGeom prst="rect">
            <a:avLst/>
          </a:prstGeom>
          <a:noFill/>
        </p:spPr>
        <p:txBody>
          <a:bodyPr wrap="square" rtlCol="0">
            <a:spAutoFit/>
          </a:bodyPr>
          <a:lstStyle/>
          <a:p>
            <a:pPr algn="ctr">
              <a:spcBef>
                <a:spcPts val="600"/>
              </a:spcBef>
            </a:pPr>
            <a:r>
              <a:rPr lang="fr-CA" sz="1600" b="1">
                <a:solidFill>
                  <a:srgbClr val="FF0000"/>
                </a:solidFill>
                <a:latin typeface="Raleway" pitchFamily="2" charset="77"/>
              </a:rPr>
              <a:t>Infolettre : </a:t>
            </a:r>
            <a:br>
              <a:rPr lang="fr-CA" sz="1600">
                <a:solidFill>
                  <a:schemeClr val="bg1"/>
                </a:solidFill>
                <a:latin typeface="Raleway" pitchFamily="2" charset="77"/>
              </a:rPr>
            </a:br>
            <a:r>
              <a:rPr lang="fr-CA" sz="1600">
                <a:solidFill>
                  <a:schemeClr val="bg1"/>
                </a:solidFill>
                <a:latin typeface="Raleway" pitchFamily="2" charset="77"/>
                <a:hlinkClick r:id="rId3">
                  <a:extLst>
                    <a:ext uri="{A12FA001-AC4F-418D-AE19-62706E023703}">
                      <ahyp:hlinkClr xmlns:ahyp="http://schemas.microsoft.com/office/drawing/2018/hyperlinkcolor" val="tx"/>
                    </a:ext>
                  </a:extLst>
                </a:hlinkClick>
              </a:rPr>
              <a:t>tout-petits.org/infolettre</a:t>
            </a:r>
            <a:endParaRPr lang="fr-CA" sz="1600">
              <a:solidFill>
                <a:schemeClr val="bg1"/>
              </a:solidFill>
              <a:latin typeface="Raleway" pitchFamily="2" charset="77"/>
            </a:endParaRPr>
          </a:p>
          <a:p>
            <a:pPr algn="ctr"/>
            <a:endParaRPr lang="fr-CA" sz="1600">
              <a:solidFill>
                <a:schemeClr val="bg1"/>
              </a:solidFill>
              <a:latin typeface="Raleway" pitchFamily="2" charset="77"/>
            </a:endParaRPr>
          </a:p>
          <a:p>
            <a:pPr algn="ctr"/>
            <a:r>
              <a:rPr lang="fr-CA" sz="1600" b="1">
                <a:solidFill>
                  <a:srgbClr val="FF0000"/>
                </a:solidFill>
                <a:latin typeface="Raleway" pitchFamily="2" charset="77"/>
              </a:rPr>
              <a:t>Nos plateformes : </a:t>
            </a:r>
          </a:p>
          <a:p>
            <a:pPr algn="ctr">
              <a:spcBef>
                <a:spcPts val="600"/>
              </a:spcBef>
            </a:pPr>
            <a:r>
              <a:rPr lang="fr-CA" sz="1600">
                <a:solidFill>
                  <a:schemeClr val="bg1"/>
                </a:solidFill>
                <a:latin typeface="Raleway" pitchFamily="2" charset="77"/>
                <a:hlinkClick r:id="rId4">
                  <a:extLst>
                    <a:ext uri="{A12FA001-AC4F-418D-AE19-62706E023703}">
                      <ahyp:hlinkClr xmlns:ahyp="http://schemas.microsoft.com/office/drawing/2018/hyperlinkcolor" val="tx"/>
                    </a:ext>
                  </a:extLst>
                </a:hlinkClick>
              </a:rPr>
              <a:t>tout-petits.org</a:t>
            </a:r>
            <a:endParaRPr lang="fr-CA" sz="1600">
              <a:solidFill>
                <a:schemeClr val="bg1"/>
              </a:solidFill>
              <a:latin typeface="Raleway" pitchFamily="2" charset="77"/>
            </a:endParaRPr>
          </a:p>
          <a:p>
            <a:pPr algn="ctr">
              <a:spcBef>
                <a:spcPts val="600"/>
              </a:spcBef>
            </a:pPr>
            <a:r>
              <a:rPr lang="fr-CA" sz="1600">
                <a:solidFill>
                  <a:schemeClr val="bg1"/>
                </a:solidFill>
                <a:latin typeface="Raleway" pitchFamily="2" charset="77"/>
                <a:hlinkClick r:id="rId5">
                  <a:extLst>
                    <a:ext uri="{A12FA001-AC4F-418D-AE19-62706E023703}">
                      <ahyp:hlinkClr xmlns:ahyp="http://schemas.microsoft.com/office/drawing/2018/hyperlinkcolor" val="tx"/>
                    </a:ext>
                  </a:extLst>
                </a:hlinkClick>
              </a:rPr>
              <a:t>Facebook</a:t>
            </a:r>
            <a:endParaRPr lang="fr-CA" sz="1600">
              <a:solidFill>
                <a:schemeClr val="bg1"/>
              </a:solidFill>
              <a:latin typeface="Raleway" pitchFamily="2" charset="77"/>
            </a:endParaRPr>
          </a:p>
          <a:p>
            <a:pPr algn="ctr">
              <a:spcBef>
                <a:spcPts val="600"/>
              </a:spcBef>
            </a:pPr>
            <a:r>
              <a:rPr lang="fr-CA" sz="1600">
                <a:solidFill>
                  <a:schemeClr val="bg1"/>
                </a:solidFill>
                <a:latin typeface="Raleway" pitchFamily="2" charset="77"/>
                <a:hlinkClick r:id="rId6">
                  <a:extLst>
                    <a:ext uri="{A12FA001-AC4F-418D-AE19-62706E023703}">
                      <ahyp:hlinkClr xmlns:ahyp="http://schemas.microsoft.com/office/drawing/2018/hyperlinkcolor" val="tx"/>
                    </a:ext>
                  </a:extLst>
                </a:hlinkClick>
              </a:rPr>
              <a:t>Twitter</a:t>
            </a:r>
            <a:endParaRPr lang="fr-CA" sz="1600">
              <a:solidFill>
                <a:schemeClr val="bg1"/>
              </a:solidFill>
              <a:latin typeface="Raleway" pitchFamily="2" charset="77"/>
            </a:endParaRPr>
          </a:p>
          <a:p>
            <a:pPr algn="ctr">
              <a:spcBef>
                <a:spcPts val="600"/>
              </a:spcBef>
            </a:pPr>
            <a:r>
              <a:rPr lang="fr-CA" sz="1600">
                <a:solidFill>
                  <a:schemeClr val="bg1"/>
                </a:solidFill>
                <a:latin typeface="Raleway" pitchFamily="2" charset="77"/>
                <a:hlinkClick r:id="rId7">
                  <a:extLst>
                    <a:ext uri="{A12FA001-AC4F-418D-AE19-62706E023703}">
                      <ahyp:hlinkClr xmlns:ahyp="http://schemas.microsoft.com/office/drawing/2018/hyperlinkcolor" val="tx"/>
                    </a:ext>
                  </a:extLst>
                </a:hlinkClick>
              </a:rPr>
              <a:t>Linkedin</a:t>
            </a:r>
            <a:endParaRPr lang="fr-CA" sz="1600">
              <a:solidFill>
                <a:schemeClr val="bg1"/>
              </a:solidFill>
              <a:latin typeface="Raleway" pitchFamily="2" charset="77"/>
            </a:endParaRPr>
          </a:p>
          <a:p>
            <a:pPr algn="ctr">
              <a:spcBef>
                <a:spcPts val="600"/>
              </a:spcBef>
            </a:pPr>
            <a:r>
              <a:rPr lang="fr-CA" sz="1600">
                <a:solidFill>
                  <a:schemeClr val="bg1"/>
                </a:solidFill>
                <a:latin typeface="Raleway" pitchFamily="2" charset="77"/>
                <a:hlinkClick r:id="rId8">
                  <a:extLst>
                    <a:ext uri="{A12FA001-AC4F-418D-AE19-62706E023703}">
                      <ahyp:hlinkClr xmlns:ahyp="http://schemas.microsoft.com/office/drawing/2018/hyperlinkcolor" val="tx"/>
                    </a:ext>
                  </a:extLst>
                </a:hlinkClick>
              </a:rPr>
              <a:t>Youtube</a:t>
            </a:r>
            <a:endParaRPr lang="fr-CA" sz="1600">
              <a:solidFill>
                <a:schemeClr val="bg1"/>
              </a:solidFill>
              <a:latin typeface="Raleway" pitchFamily="2" charset="77"/>
            </a:endParaRPr>
          </a:p>
        </p:txBody>
      </p:sp>
      <p:sp>
        <p:nvSpPr>
          <p:cNvPr id="6" name="TextBox 11">
            <a:extLst>
              <a:ext uri="{FF2B5EF4-FFF2-40B4-BE49-F238E27FC236}">
                <a16:creationId xmlns:a16="http://schemas.microsoft.com/office/drawing/2014/main" id="{719E1259-23C4-3AAD-906A-C03F3A5913FC}"/>
              </a:ext>
            </a:extLst>
          </p:cNvPr>
          <p:cNvSpPr txBox="1"/>
          <p:nvPr/>
        </p:nvSpPr>
        <p:spPr>
          <a:xfrm>
            <a:off x="751446" y="6511007"/>
            <a:ext cx="2551546" cy="184666"/>
          </a:xfrm>
          <a:prstGeom prst="rect">
            <a:avLst/>
          </a:prstGeom>
          <a:noFill/>
        </p:spPr>
        <p:txBody>
          <a:bodyPr wrap="square" rtlCol="0">
            <a:spAutoFit/>
          </a:bodyPr>
          <a:lstStyle/>
          <a:p>
            <a:r>
              <a:rPr lang="en-US" sz="600">
                <a:solidFill>
                  <a:schemeClr val="bg1"/>
                </a:solidFill>
                <a:latin typeface="Raleway"/>
                <a:cs typeface="Raleway"/>
              </a:rPr>
              <a:t>© </a:t>
            </a:r>
            <a:r>
              <a:rPr lang="en-US" sz="600" err="1">
                <a:solidFill>
                  <a:schemeClr val="bg1"/>
                </a:solidFill>
                <a:latin typeface="Raleway"/>
                <a:cs typeface="Raleway"/>
              </a:rPr>
              <a:t>Fondation</a:t>
            </a:r>
            <a:r>
              <a:rPr lang="en-US" sz="600">
                <a:solidFill>
                  <a:schemeClr val="bg1"/>
                </a:solidFill>
                <a:latin typeface="Raleway"/>
                <a:cs typeface="Raleway"/>
              </a:rPr>
              <a:t> Lucie et André </a:t>
            </a:r>
            <a:r>
              <a:rPr lang="en-US" sz="600" err="1">
                <a:solidFill>
                  <a:schemeClr val="bg1"/>
                </a:solidFill>
                <a:latin typeface="Raleway"/>
                <a:cs typeface="Raleway"/>
              </a:rPr>
              <a:t>Chagnon</a:t>
            </a:r>
            <a:r>
              <a:rPr lang="en-US" sz="600">
                <a:solidFill>
                  <a:schemeClr val="bg1"/>
                </a:solidFill>
                <a:latin typeface="Raleway"/>
                <a:cs typeface="Raleway"/>
              </a:rPr>
              <a:t>, 2023</a:t>
            </a:r>
          </a:p>
        </p:txBody>
      </p:sp>
      <p:pic>
        <p:nvPicPr>
          <p:cNvPr id="12" name="Picture 11" descr="A white text on a black background&#10;&#10;Description automatically generated">
            <a:extLst>
              <a:ext uri="{FF2B5EF4-FFF2-40B4-BE49-F238E27FC236}">
                <a16:creationId xmlns:a16="http://schemas.microsoft.com/office/drawing/2014/main" id="{79746B83-AD48-C299-5599-ADDB27DCA0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19686" y="6511007"/>
            <a:ext cx="820868" cy="205217"/>
          </a:xfrm>
          <a:prstGeom prst="rect">
            <a:avLst/>
          </a:prstGeom>
        </p:spPr>
      </p:pic>
    </p:spTree>
    <p:extLst>
      <p:ext uri="{BB962C8B-B14F-4D97-AF65-F5344CB8AC3E}">
        <p14:creationId xmlns:p14="http://schemas.microsoft.com/office/powerpoint/2010/main" val="2688549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3ACCABD2-1FED-05CB-9FCF-BF421A731118}"/>
              </a:ext>
            </a:extLst>
          </p:cNvPr>
          <p:cNvSpPr/>
          <p:nvPr/>
        </p:nvSpPr>
        <p:spPr>
          <a:xfrm>
            <a:off x="364279" y="251791"/>
            <a:ext cx="11463130" cy="5658679"/>
          </a:xfrm>
          <a:custGeom>
            <a:avLst/>
            <a:gdLst>
              <a:gd name="connsiteX0" fmla="*/ 26504 w 11463130"/>
              <a:gd name="connsiteY0" fmla="*/ 79513 h 5658679"/>
              <a:gd name="connsiteX1" fmla="*/ 26504 w 11463130"/>
              <a:gd name="connsiteY1" fmla="*/ 79513 h 5658679"/>
              <a:gd name="connsiteX2" fmla="*/ 172278 w 11463130"/>
              <a:gd name="connsiteY2" fmla="*/ 26505 h 5658679"/>
              <a:gd name="connsiteX3" fmla="*/ 225287 w 11463130"/>
              <a:gd name="connsiteY3" fmla="*/ 13252 h 5658679"/>
              <a:gd name="connsiteX4" fmla="*/ 437322 w 11463130"/>
              <a:gd name="connsiteY4" fmla="*/ 0 h 5658679"/>
              <a:gd name="connsiteX5" fmla="*/ 848139 w 11463130"/>
              <a:gd name="connsiteY5" fmla="*/ 26505 h 5658679"/>
              <a:gd name="connsiteX6" fmla="*/ 1152939 w 11463130"/>
              <a:gd name="connsiteY6" fmla="*/ 53009 h 5658679"/>
              <a:gd name="connsiteX7" fmla="*/ 1258957 w 11463130"/>
              <a:gd name="connsiteY7" fmla="*/ 66261 h 5658679"/>
              <a:gd name="connsiteX8" fmla="*/ 1325217 w 11463130"/>
              <a:gd name="connsiteY8" fmla="*/ 79513 h 5658679"/>
              <a:gd name="connsiteX9" fmla="*/ 1404730 w 11463130"/>
              <a:gd name="connsiteY9" fmla="*/ 92766 h 5658679"/>
              <a:gd name="connsiteX10" fmla="*/ 1470991 w 11463130"/>
              <a:gd name="connsiteY10" fmla="*/ 106018 h 5658679"/>
              <a:gd name="connsiteX11" fmla="*/ 1603513 w 11463130"/>
              <a:gd name="connsiteY11" fmla="*/ 119270 h 5658679"/>
              <a:gd name="connsiteX12" fmla="*/ 1669774 w 11463130"/>
              <a:gd name="connsiteY12" fmla="*/ 132522 h 5658679"/>
              <a:gd name="connsiteX13" fmla="*/ 1789044 w 11463130"/>
              <a:gd name="connsiteY13" fmla="*/ 145774 h 5658679"/>
              <a:gd name="connsiteX14" fmla="*/ 3392557 w 11463130"/>
              <a:gd name="connsiteY14" fmla="*/ 145774 h 5658679"/>
              <a:gd name="connsiteX15" fmla="*/ 3525078 w 11463130"/>
              <a:gd name="connsiteY15" fmla="*/ 159026 h 5658679"/>
              <a:gd name="connsiteX16" fmla="*/ 3737113 w 11463130"/>
              <a:gd name="connsiteY16" fmla="*/ 172279 h 5658679"/>
              <a:gd name="connsiteX17" fmla="*/ 4784035 w 11463130"/>
              <a:gd name="connsiteY17" fmla="*/ 159026 h 5658679"/>
              <a:gd name="connsiteX18" fmla="*/ 5420139 w 11463130"/>
              <a:gd name="connsiteY18" fmla="*/ 145774 h 5658679"/>
              <a:gd name="connsiteX19" fmla="*/ 6188765 w 11463130"/>
              <a:gd name="connsiteY19" fmla="*/ 159026 h 5658679"/>
              <a:gd name="connsiteX20" fmla="*/ 7063409 w 11463130"/>
              <a:gd name="connsiteY20" fmla="*/ 145774 h 5658679"/>
              <a:gd name="connsiteX21" fmla="*/ 7527235 w 11463130"/>
              <a:gd name="connsiteY21" fmla="*/ 119270 h 5658679"/>
              <a:gd name="connsiteX22" fmla="*/ 8468139 w 11463130"/>
              <a:gd name="connsiteY22" fmla="*/ 132522 h 5658679"/>
              <a:gd name="connsiteX23" fmla="*/ 8905461 w 11463130"/>
              <a:gd name="connsiteY23" fmla="*/ 159026 h 5658679"/>
              <a:gd name="connsiteX24" fmla="*/ 9488557 w 11463130"/>
              <a:gd name="connsiteY24" fmla="*/ 198783 h 5658679"/>
              <a:gd name="connsiteX25" fmla="*/ 9660835 w 11463130"/>
              <a:gd name="connsiteY25" fmla="*/ 212035 h 5658679"/>
              <a:gd name="connsiteX26" fmla="*/ 9992139 w 11463130"/>
              <a:gd name="connsiteY26" fmla="*/ 238539 h 5658679"/>
              <a:gd name="connsiteX27" fmla="*/ 10575235 w 11463130"/>
              <a:gd name="connsiteY27" fmla="*/ 265044 h 5658679"/>
              <a:gd name="connsiteX28" fmla="*/ 10787270 w 11463130"/>
              <a:gd name="connsiteY28" fmla="*/ 278296 h 5658679"/>
              <a:gd name="connsiteX29" fmla="*/ 11317357 w 11463130"/>
              <a:gd name="connsiteY29" fmla="*/ 344557 h 5658679"/>
              <a:gd name="connsiteX30" fmla="*/ 11449878 w 11463130"/>
              <a:gd name="connsiteY30" fmla="*/ 2279374 h 5658679"/>
              <a:gd name="connsiteX31" fmla="*/ 11463130 w 11463130"/>
              <a:gd name="connsiteY31" fmla="*/ 3816626 h 5658679"/>
              <a:gd name="connsiteX32" fmla="*/ 11463130 w 11463130"/>
              <a:gd name="connsiteY32" fmla="*/ 5446644 h 5658679"/>
              <a:gd name="connsiteX33" fmla="*/ 11410122 w 11463130"/>
              <a:gd name="connsiteY33" fmla="*/ 5459896 h 5658679"/>
              <a:gd name="connsiteX34" fmla="*/ 10760765 w 11463130"/>
              <a:gd name="connsiteY34" fmla="*/ 5486400 h 5658679"/>
              <a:gd name="connsiteX35" fmla="*/ 10482470 w 11463130"/>
              <a:gd name="connsiteY35" fmla="*/ 5526157 h 5658679"/>
              <a:gd name="connsiteX36" fmla="*/ 10442713 w 11463130"/>
              <a:gd name="connsiteY36" fmla="*/ 5539409 h 5658679"/>
              <a:gd name="connsiteX37" fmla="*/ 10217426 w 11463130"/>
              <a:gd name="connsiteY37" fmla="*/ 5552661 h 5658679"/>
              <a:gd name="connsiteX38" fmla="*/ 9886122 w 11463130"/>
              <a:gd name="connsiteY38" fmla="*/ 5579166 h 5658679"/>
              <a:gd name="connsiteX39" fmla="*/ 9607826 w 11463130"/>
              <a:gd name="connsiteY39" fmla="*/ 5592418 h 5658679"/>
              <a:gd name="connsiteX40" fmla="*/ 9263270 w 11463130"/>
              <a:gd name="connsiteY40" fmla="*/ 5618922 h 5658679"/>
              <a:gd name="connsiteX41" fmla="*/ 9077739 w 11463130"/>
              <a:gd name="connsiteY41" fmla="*/ 5632174 h 5658679"/>
              <a:gd name="connsiteX42" fmla="*/ 8216348 w 11463130"/>
              <a:gd name="connsiteY42" fmla="*/ 5658679 h 5658679"/>
              <a:gd name="connsiteX43" fmla="*/ 7381461 w 11463130"/>
              <a:gd name="connsiteY43" fmla="*/ 5645426 h 5658679"/>
              <a:gd name="connsiteX44" fmla="*/ 5300870 w 11463130"/>
              <a:gd name="connsiteY44" fmla="*/ 5658679 h 5658679"/>
              <a:gd name="connsiteX45" fmla="*/ 3326296 w 11463130"/>
              <a:gd name="connsiteY45" fmla="*/ 5605670 h 5658679"/>
              <a:gd name="connsiteX46" fmla="*/ 0 w 11463130"/>
              <a:gd name="connsiteY46" fmla="*/ 5459896 h 5658679"/>
              <a:gd name="connsiteX47" fmla="*/ 26504 w 11463130"/>
              <a:gd name="connsiteY47" fmla="*/ 622852 h 5658679"/>
              <a:gd name="connsiteX48" fmla="*/ 26504 w 11463130"/>
              <a:gd name="connsiteY48" fmla="*/ 79513 h 565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463130" h="5658679">
                <a:moveTo>
                  <a:pt x="26504" y="79513"/>
                </a:moveTo>
                <a:lnTo>
                  <a:pt x="26504" y="79513"/>
                </a:lnTo>
                <a:cubicBezTo>
                  <a:pt x="36716" y="75684"/>
                  <a:pt x="137016" y="36580"/>
                  <a:pt x="172278" y="26505"/>
                </a:cubicBezTo>
                <a:cubicBezTo>
                  <a:pt x="189791" y="21501"/>
                  <a:pt x="207164" y="15064"/>
                  <a:pt x="225287" y="13252"/>
                </a:cubicBezTo>
                <a:cubicBezTo>
                  <a:pt x="295752" y="6205"/>
                  <a:pt x="366644" y="4417"/>
                  <a:pt x="437322" y="0"/>
                </a:cubicBezTo>
                <a:cubicBezTo>
                  <a:pt x="847496" y="20508"/>
                  <a:pt x="561098" y="2584"/>
                  <a:pt x="848139" y="26505"/>
                </a:cubicBezTo>
                <a:cubicBezTo>
                  <a:pt x="1016159" y="40507"/>
                  <a:pt x="1000507" y="36072"/>
                  <a:pt x="1152939" y="53009"/>
                </a:cubicBezTo>
                <a:cubicBezTo>
                  <a:pt x="1188336" y="56942"/>
                  <a:pt x="1223757" y="60846"/>
                  <a:pt x="1258957" y="66261"/>
                </a:cubicBezTo>
                <a:cubicBezTo>
                  <a:pt x="1281219" y="69686"/>
                  <a:pt x="1303056" y="75484"/>
                  <a:pt x="1325217" y="79513"/>
                </a:cubicBezTo>
                <a:cubicBezTo>
                  <a:pt x="1351654" y="84320"/>
                  <a:pt x="1378293" y="87959"/>
                  <a:pt x="1404730" y="92766"/>
                </a:cubicBezTo>
                <a:cubicBezTo>
                  <a:pt x="1426891" y="96795"/>
                  <a:pt x="1448664" y="103041"/>
                  <a:pt x="1470991" y="106018"/>
                </a:cubicBezTo>
                <a:cubicBezTo>
                  <a:pt x="1514996" y="111885"/>
                  <a:pt x="1559508" y="113403"/>
                  <a:pt x="1603513" y="119270"/>
                </a:cubicBezTo>
                <a:cubicBezTo>
                  <a:pt x="1625840" y="122247"/>
                  <a:pt x="1647476" y="129337"/>
                  <a:pt x="1669774" y="132522"/>
                </a:cubicBezTo>
                <a:cubicBezTo>
                  <a:pt x="1709373" y="138179"/>
                  <a:pt x="1749287" y="141357"/>
                  <a:pt x="1789044" y="145774"/>
                </a:cubicBezTo>
                <a:cubicBezTo>
                  <a:pt x="2573562" y="133516"/>
                  <a:pt x="2635410" y="123173"/>
                  <a:pt x="3392557" y="145774"/>
                </a:cubicBezTo>
                <a:cubicBezTo>
                  <a:pt x="3436931" y="147099"/>
                  <a:pt x="3480815" y="155621"/>
                  <a:pt x="3525078" y="159026"/>
                </a:cubicBezTo>
                <a:cubicBezTo>
                  <a:pt x="3595686" y="164458"/>
                  <a:pt x="3666435" y="167861"/>
                  <a:pt x="3737113" y="172279"/>
                </a:cubicBezTo>
                <a:lnTo>
                  <a:pt x="4784035" y="159026"/>
                </a:lnTo>
                <a:cubicBezTo>
                  <a:pt x="4996089" y="155686"/>
                  <a:pt x="5208058" y="145774"/>
                  <a:pt x="5420139" y="145774"/>
                </a:cubicBezTo>
                <a:cubicBezTo>
                  <a:pt x="5676386" y="145774"/>
                  <a:pt x="5932556" y="154609"/>
                  <a:pt x="6188765" y="159026"/>
                </a:cubicBezTo>
                <a:lnTo>
                  <a:pt x="7063409" y="145774"/>
                </a:lnTo>
                <a:cubicBezTo>
                  <a:pt x="7266104" y="141167"/>
                  <a:pt x="7344629" y="133316"/>
                  <a:pt x="7527235" y="119270"/>
                </a:cubicBezTo>
                <a:lnTo>
                  <a:pt x="8468139" y="132522"/>
                </a:lnTo>
                <a:cubicBezTo>
                  <a:pt x="8694881" y="137505"/>
                  <a:pt x="8707378" y="146246"/>
                  <a:pt x="8905461" y="159026"/>
                </a:cubicBezTo>
                <a:cubicBezTo>
                  <a:pt x="9514359" y="198311"/>
                  <a:pt x="8695246" y="137760"/>
                  <a:pt x="9488557" y="198783"/>
                </a:cubicBezTo>
                <a:lnTo>
                  <a:pt x="9660835" y="212035"/>
                </a:lnTo>
                <a:cubicBezTo>
                  <a:pt x="9812343" y="242336"/>
                  <a:pt x="9710466" y="225335"/>
                  <a:pt x="9992139" y="238539"/>
                </a:cubicBezTo>
                <a:cubicBezTo>
                  <a:pt x="10186492" y="247649"/>
                  <a:pt x="10381242" y="250122"/>
                  <a:pt x="10575235" y="265044"/>
                </a:cubicBezTo>
                <a:cubicBezTo>
                  <a:pt x="10760726" y="279312"/>
                  <a:pt x="10689917" y="278296"/>
                  <a:pt x="10787270" y="278296"/>
                </a:cubicBezTo>
                <a:lnTo>
                  <a:pt x="11317357" y="344557"/>
                </a:lnTo>
                <a:lnTo>
                  <a:pt x="11449878" y="2279374"/>
                </a:lnTo>
                <a:lnTo>
                  <a:pt x="11463130" y="3816626"/>
                </a:lnTo>
                <a:lnTo>
                  <a:pt x="11463130" y="5446644"/>
                </a:lnTo>
                <a:lnTo>
                  <a:pt x="11410122" y="5459896"/>
                </a:lnTo>
                <a:cubicBezTo>
                  <a:pt x="11137041" y="5467928"/>
                  <a:pt x="11001688" y="5466323"/>
                  <a:pt x="10760765" y="5486400"/>
                </a:cubicBezTo>
                <a:cubicBezTo>
                  <a:pt x="10705761" y="5490984"/>
                  <a:pt x="10522860" y="5512694"/>
                  <a:pt x="10482470" y="5526157"/>
                </a:cubicBezTo>
                <a:cubicBezTo>
                  <a:pt x="10469218" y="5530574"/>
                  <a:pt x="10456613" y="5538019"/>
                  <a:pt x="10442713" y="5539409"/>
                </a:cubicBezTo>
                <a:cubicBezTo>
                  <a:pt x="10367861" y="5546894"/>
                  <a:pt x="10292460" y="5547301"/>
                  <a:pt x="10217426" y="5552661"/>
                </a:cubicBezTo>
                <a:cubicBezTo>
                  <a:pt x="9911255" y="5574530"/>
                  <a:pt x="10245678" y="5558619"/>
                  <a:pt x="9886122" y="5579166"/>
                </a:cubicBezTo>
                <a:lnTo>
                  <a:pt x="9607826" y="5592418"/>
                </a:lnTo>
                <a:cubicBezTo>
                  <a:pt x="9492869" y="5599756"/>
                  <a:pt x="9378139" y="5610307"/>
                  <a:pt x="9263270" y="5618922"/>
                </a:cubicBezTo>
                <a:cubicBezTo>
                  <a:pt x="9201442" y="5623559"/>
                  <a:pt x="9139670" y="5629225"/>
                  <a:pt x="9077739" y="5632174"/>
                </a:cubicBezTo>
                <a:cubicBezTo>
                  <a:pt x="8605249" y="5654673"/>
                  <a:pt x="8892290" y="5643316"/>
                  <a:pt x="8216348" y="5658679"/>
                </a:cubicBezTo>
                <a:cubicBezTo>
                  <a:pt x="7558180" y="5643372"/>
                  <a:pt x="7836503" y="5645426"/>
                  <a:pt x="7381461" y="5645426"/>
                </a:cubicBezTo>
                <a:lnTo>
                  <a:pt x="5300870" y="5658679"/>
                </a:lnTo>
                <a:lnTo>
                  <a:pt x="3326296" y="5605670"/>
                </a:lnTo>
                <a:lnTo>
                  <a:pt x="0" y="5459896"/>
                </a:lnTo>
                <a:lnTo>
                  <a:pt x="26504" y="622852"/>
                </a:lnTo>
                <a:lnTo>
                  <a:pt x="26504" y="79513"/>
                </a:lnTo>
                <a:close/>
              </a:path>
            </a:pathLst>
          </a:custGeom>
          <a:solidFill>
            <a:srgbClr val="FFCE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ZoneTexte 7">
            <a:extLst>
              <a:ext uri="{FF2B5EF4-FFF2-40B4-BE49-F238E27FC236}">
                <a16:creationId xmlns:a16="http://schemas.microsoft.com/office/drawing/2014/main" id="{C78F0EEC-48C7-0D90-39EC-EDD1DFFCA6DF}"/>
              </a:ext>
            </a:extLst>
          </p:cNvPr>
          <p:cNvSpPr txBox="1"/>
          <p:nvPr/>
        </p:nvSpPr>
        <p:spPr>
          <a:xfrm>
            <a:off x="894259" y="1716866"/>
            <a:ext cx="4742838" cy="2952796"/>
          </a:xfrm>
          <a:prstGeom prst="rect">
            <a:avLst/>
          </a:prstGeom>
          <a:noFill/>
        </p:spPr>
        <p:txBody>
          <a:bodyPr wrap="square" rtlCol="0">
            <a:spAutoFit/>
          </a:bodyPr>
          <a:lstStyle/>
          <a:p>
            <a:pPr defTabSz="457200">
              <a:lnSpc>
                <a:spcPts val="2520"/>
              </a:lnSpc>
            </a:pPr>
            <a:r>
              <a:rPr lang="fr-CA" dirty="0">
                <a:solidFill>
                  <a:prstClr val="black"/>
                </a:solidFill>
                <a:latin typeface="Raleway" panose="020B0003030101060003" pitchFamily="34" charset="0"/>
              </a:rPr>
              <a:t>Les enfants sont particulièrement sensibles aux expériences vécues durant leurs cinq premières années de vie. </a:t>
            </a:r>
            <a:br>
              <a:rPr lang="fr-CA" dirty="0">
                <a:solidFill>
                  <a:prstClr val="black"/>
                </a:solidFill>
                <a:latin typeface="Raleway" panose="020B0003030101060003" pitchFamily="34" charset="0"/>
              </a:rPr>
            </a:br>
            <a:r>
              <a:rPr lang="fr-CA" dirty="0">
                <a:solidFill>
                  <a:prstClr val="black"/>
                </a:solidFill>
                <a:latin typeface="Raleway" panose="020B0003030101060003" pitchFamily="34" charset="0"/>
              </a:rPr>
              <a:t>Une exposition aux écrans qui dépasse </a:t>
            </a:r>
            <a:br>
              <a:rPr lang="fr-CA" dirty="0">
                <a:solidFill>
                  <a:prstClr val="black"/>
                </a:solidFill>
                <a:latin typeface="Raleway" panose="020B0003030101060003" pitchFamily="34" charset="0"/>
              </a:rPr>
            </a:br>
            <a:r>
              <a:rPr lang="fr-CA" dirty="0">
                <a:solidFill>
                  <a:prstClr val="black"/>
                </a:solidFill>
                <a:latin typeface="Raleway" panose="020B0003030101060003" pitchFamily="34" charset="0"/>
              </a:rPr>
              <a:t>les recommandations présente davantage de risque pour les tout-petits que pour </a:t>
            </a:r>
            <a:br>
              <a:rPr lang="fr-CA" dirty="0">
                <a:solidFill>
                  <a:prstClr val="black"/>
                </a:solidFill>
                <a:latin typeface="Raleway" panose="020B0003030101060003" pitchFamily="34" charset="0"/>
              </a:rPr>
            </a:br>
            <a:r>
              <a:rPr lang="fr-CA" dirty="0">
                <a:solidFill>
                  <a:prstClr val="black"/>
                </a:solidFill>
                <a:latin typeface="Raleway" panose="020B0003030101060003" pitchFamily="34" charset="0"/>
              </a:rPr>
              <a:t>les enfants plus vieux et les adolescents, que ce soit sur le plan cognitif, langagier, ou socioaffectif.</a:t>
            </a:r>
          </a:p>
        </p:txBody>
      </p:sp>
      <p:grpSp>
        <p:nvGrpSpPr>
          <p:cNvPr id="16" name="Group 15">
            <a:extLst>
              <a:ext uri="{FF2B5EF4-FFF2-40B4-BE49-F238E27FC236}">
                <a16:creationId xmlns:a16="http://schemas.microsoft.com/office/drawing/2014/main" id="{EC175B30-9C79-E2DC-4F25-74EDF4D27656}"/>
              </a:ext>
            </a:extLst>
          </p:cNvPr>
          <p:cNvGrpSpPr/>
          <p:nvPr/>
        </p:nvGrpSpPr>
        <p:grpSpPr>
          <a:xfrm>
            <a:off x="1003443" y="6153834"/>
            <a:ext cx="10280431" cy="342080"/>
            <a:chOff x="1003443" y="6153834"/>
            <a:chExt cx="10280431" cy="342080"/>
          </a:xfrm>
        </p:grpSpPr>
        <p:pic>
          <p:nvPicPr>
            <p:cNvPr id="17" name="Picture 16" descr="A black background with grey text&#10;&#10;Description automatically generated">
              <a:extLst>
                <a:ext uri="{FF2B5EF4-FFF2-40B4-BE49-F238E27FC236}">
                  <a16:creationId xmlns:a16="http://schemas.microsoft.com/office/drawing/2014/main" id="{B9484266-5D20-7E26-F4D7-6B0A9CE090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18" name="TextBox 16">
              <a:extLst>
                <a:ext uri="{FF2B5EF4-FFF2-40B4-BE49-F238E27FC236}">
                  <a16:creationId xmlns:a16="http://schemas.microsoft.com/office/drawing/2014/main" id="{4BAE3EE4-0730-943B-D091-350CD402876B}"/>
                </a:ext>
              </a:extLst>
            </p:cNvPr>
            <p:cNvSpPr txBox="1"/>
            <p:nvPr/>
          </p:nvSpPr>
          <p:spPr>
            <a:xfrm>
              <a:off x="9074615" y="6234304"/>
              <a:ext cx="2209259"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8</a:t>
              </a:fld>
              <a:endParaRPr lang="fr-CA" sz="1100">
                <a:solidFill>
                  <a:srgbClr val="434747"/>
                </a:solidFill>
                <a:latin typeface="Raleway" panose="020B0503030101060003" pitchFamily="34" charset="77"/>
              </a:endParaRPr>
            </a:p>
          </p:txBody>
        </p:sp>
      </p:grpSp>
      <p:sp>
        <p:nvSpPr>
          <p:cNvPr id="2" name="ZoneTexte 5">
            <a:extLst>
              <a:ext uri="{FF2B5EF4-FFF2-40B4-BE49-F238E27FC236}">
                <a16:creationId xmlns:a16="http://schemas.microsoft.com/office/drawing/2014/main" id="{CEC4758E-3B99-D818-3DF5-C67CA1B3F08F}"/>
              </a:ext>
            </a:extLst>
          </p:cNvPr>
          <p:cNvSpPr txBox="1"/>
          <p:nvPr/>
        </p:nvSpPr>
        <p:spPr>
          <a:xfrm>
            <a:off x="894259" y="675115"/>
            <a:ext cx="4541802" cy="784830"/>
          </a:xfrm>
          <a:prstGeom prst="rect">
            <a:avLst/>
          </a:prstGeom>
          <a:noFill/>
        </p:spPr>
        <p:txBody>
          <a:bodyPr wrap="square" rtlCol="0">
            <a:spAutoFit/>
          </a:bodyPr>
          <a:lstStyle/>
          <a:p>
            <a:pPr>
              <a:defRPr/>
            </a:pPr>
            <a:r>
              <a:rPr kumimoji="0" lang="fr-CA" sz="4500" b="1" u="none" strike="noStrike" kern="1200" cap="none" spc="0" normalizeH="0" baseline="0" noProof="0">
                <a:ln>
                  <a:noFill/>
                </a:ln>
                <a:solidFill>
                  <a:schemeClr val="bg1"/>
                </a:solidFill>
                <a:effectLst/>
                <a:uLnTx/>
                <a:uFillTx/>
                <a:latin typeface="Raleway" panose="020B0503030101060003" pitchFamily="34" charset="77"/>
                <a:cs typeface="Times New Roman" panose="02020603050405020304" pitchFamily="18" charset="0"/>
              </a:rPr>
              <a:t>En conclusion</a:t>
            </a:r>
          </a:p>
        </p:txBody>
      </p:sp>
      <p:grpSp>
        <p:nvGrpSpPr>
          <p:cNvPr id="6" name="Group 5">
            <a:extLst>
              <a:ext uri="{FF2B5EF4-FFF2-40B4-BE49-F238E27FC236}">
                <a16:creationId xmlns:a16="http://schemas.microsoft.com/office/drawing/2014/main" id="{71A37F27-141B-9EDD-922F-54D087183980}"/>
              </a:ext>
            </a:extLst>
          </p:cNvPr>
          <p:cNvGrpSpPr/>
          <p:nvPr/>
        </p:nvGrpSpPr>
        <p:grpSpPr>
          <a:xfrm>
            <a:off x="5833754" y="2135593"/>
            <a:ext cx="5433929" cy="3496284"/>
            <a:chOff x="5833754" y="2135593"/>
            <a:chExt cx="5433929" cy="3496284"/>
          </a:xfrm>
        </p:grpSpPr>
        <p:sp>
          <p:nvSpPr>
            <p:cNvPr id="5" name="Freeform 4">
              <a:extLst>
                <a:ext uri="{FF2B5EF4-FFF2-40B4-BE49-F238E27FC236}">
                  <a16:creationId xmlns:a16="http://schemas.microsoft.com/office/drawing/2014/main" id="{8AFA4C1D-5A05-56D3-9982-489A1BD35516}"/>
                </a:ext>
              </a:extLst>
            </p:cNvPr>
            <p:cNvSpPr/>
            <p:nvPr/>
          </p:nvSpPr>
          <p:spPr>
            <a:xfrm>
              <a:off x="6054661" y="2135593"/>
              <a:ext cx="5213022" cy="3157980"/>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solidFill>
              <a:schemeClr val="bg1"/>
            </a:solidFill>
            <a:ln>
              <a:solidFill>
                <a:srgbClr val="FFC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5" name="Group 14">
              <a:extLst>
                <a:ext uri="{FF2B5EF4-FFF2-40B4-BE49-F238E27FC236}">
                  <a16:creationId xmlns:a16="http://schemas.microsoft.com/office/drawing/2014/main" id="{23EFED2E-11E9-25F2-C146-573011C3E4C9}"/>
                </a:ext>
              </a:extLst>
            </p:cNvPr>
            <p:cNvGrpSpPr/>
            <p:nvPr/>
          </p:nvGrpSpPr>
          <p:grpSpPr>
            <a:xfrm>
              <a:off x="5833754" y="2470168"/>
              <a:ext cx="5121704" cy="3161709"/>
              <a:chOff x="5855020" y="2483461"/>
              <a:chExt cx="5121704" cy="3161709"/>
            </a:xfrm>
          </p:grpSpPr>
          <p:sp>
            <p:nvSpPr>
              <p:cNvPr id="3" name="ZoneTexte 2">
                <a:extLst>
                  <a:ext uri="{FF2B5EF4-FFF2-40B4-BE49-F238E27FC236}">
                    <a16:creationId xmlns:a16="http://schemas.microsoft.com/office/drawing/2014/main" id="{F097720F-1CD6-92C8-6AED-D63A73A61151}"/>
                  </a:ext>
                </a:extLst>
              </p:cNvPr>
              <p:cNvSpPr txBox="1"/>
              <p:nvPr/>
            </p:nvSpPr>
            <p:spPr>
              <a:xfrm>
                <a:off x="7436083" y="2682693"/>
                <a:ext cx="3540641" cy="2203167"/>
              </a:xfrm>
              <a:prstGeom prst="rect">
                <a:avLst/>
              </a:prstGeom>
              <a:noFill/>
            </p:spPr>
            <p:txBody>
              <a:bodyPr wrap="square">
                <a:spAutoFit/>
              </a:bodyPr>
              <a:lstStyle/>
              <a:p>
                <a:pPr>
                  <a:lnSpc>
                    <a:spcPts val="2320"/>
                  </a:lnSpc>
                </a:pPr>
                <a:r>
                  <a:rPr lang="fr-CA" sz="1600" i="1">
                    <a:solidFill>
                      <a:srgbClr val="434747"/>
                    </a:solidFill>
                    <a:latin typeface="Raleway" panose="020B0003030101060003" pitchFamily="34" charset="0"/>
                  </a:rPr>
                  <a:t>« Un enfant qui joue sur un écran, </a:t>
                </a:r>
                <a:br>
                  <a:rPr lang="fr-CA" sz="1600" i="1">
                    <a:solidFill>
                      <a:srgbClr val="434747"/>
                    </a:solidFill>
                    <a:latin typeface="Raleway" panose="020B0003030101060003" pitchFamily="34" charset="0"/>
                  </a:rPr>
                </a:br>
                <a:r>
                  <a:rPr lang="fr-CA" sz="1600" i="1">
                    <a:solidFill>
                      <a:srgbClr val="434747"/>
                    </a:solidFill>
                    <a:latin typeface="Raleway" panose="020B0003030101060003" pitchFamily="34" charset="0"/>
                  </a:rPr>
                  <a:t>mais qui ne dessine pas, ne découpe pas ou ne saute pas assez, va avoir une moins bonne motricité quand </a:t>
                </a:r>
                <a:br>
                  <a:rPr lang="fr-CA" sz="1600" i="1">
                    <a:solidFill>
                      <a:srgbClr val="434747"/>
                    </a:solidFill>
                    <a:latin typeface="Raleway" panose="020B0003030101060003" pitchFamily="34" charset="0"/>
                  </a:rPr>
                </a:br>
                <a:r>
                  <a:rPr lang="fr-CA" sz="1600" i="1">
                    <a:solidFill>
                      <a:srgbClr val="434747"/>
                    </a:solidFill>
                    <a:latin typeface="Raleway" panose="020B0003030101060003" pitchFamily="34" charset="0"/>
                  </a:rPr>
                  <a:t>il commencera l’école. »</a:t>
                </a:r>
              </a:p>
              <a:p>
                <a:pPr algn="r">
                  <a:lnSpc>
                    <a:spcPts val="2320"/>
                  </a:lnSpc>
                  <a:spcBef>
                    <a:spcPts val="600"/>
                  </a:spcBef>
                </a:pPr>
                <a:r>
                  <a:rPr lang="fr-CA" sz="1400" i="1">
                    <a:solidFill>
                      <a:srgbClr val="434747"/>
                    </a:solidFill>
                    <a:latin typeface="Raleway" panose="020B0003030101060003" pitchFamily="34" charset="0"/>
                  </a:rPr>
                  <a:t>– </a:t>
                </a:r>
                <a:r>
                  <a:rPr lang="fr-CA" sz="1400">
                    <a:solidFill>
                      <a:srgbClr val="434747"/>
                    </a:solidFill>
                    <a:latin typeface="Raleway" panose="020B0003030101060003" pitchFamily="34" charset="0"/>
                  </a:rPr>
                  <a:t>D</a:t>
                </a:r>
                <a:r>
                  <a:rPr lang="fr-CA" sz="1400" baseline="30000">
                    <a:solidFill>
                      <a:srgbClr val="434747"/>
                    </a:solidFill>
                    <a:latin typeface="Raleway" panose="020B0003030101060003" pitchFamily="34" charset="0"/>
                  </a:rPr>
                  <a:t>re</a:t>
                </a:r>
                <a:r>
                  <a:rPr lang="fr-CA" sz="1400">
                    <a:solidFill>
                      <a:srgbClr val="434747"/>
                    </a:solidFill>
                    <a:latin typeface="Raleway" panose="020B0003030101060003" pitchFamily="34" charset="0"/>
                  </a:rPr>
                  <a:t> Stacey Bélanger, </a:t>
                </a:r>
                <a:br>
                  <a:rPr lang="fr-CA" sz="1400">
                    <a:solidFill>
                      <a:srgbClr val="434747"/>
                    </a:solidFill>
                    <a:latin typeface="Raleway" panose="020B0003030101060003" pitchFamily="34" charset="0"/>
                  </a:rPr>
                </a:br>
                <a:r>
                  <a:rPr lang="fr-CA" sz="1400">
                    <a:solidFill>
                      <a:srgbClr val="434747"/>
                    </a:solidFill>
                    <a:latin typeface="Raleway" panose="020B0003030101060003" pitchFamily="34" charset="0"/>
                  </a:rPr>
                  <a:t>pédiatre au CHU Sainte-Justine</a:t>
                </a:r>
              </a:p>
            </p:txBody>
          </p:sp>
          <p:pic>
            <p:nvPicPr>
              <p:cNvPr id="14" name="Picture 13">
                <a:extLst>
                  <a:ext uri="{FF2B5EF4-FFF2-40B4-BE49-F238E27FC236}">
                    <a16:creationId xmlns:a16="http://schemas.microsoft.com/office/drawing/2014/main" id="{6AA9B325-BF6F-EAF9-88D6-8694B008B7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855020" y="2483461"/>
                <a:ext cx="1648743" cy="3161709"/>
              </a:xfrm>
              <a:prstGeom prst="rect">
                <a:avLst/>
              </a:prstGeom>
            </p:spPr>
          </p:pic>
        </p:grpSp>
      </p:grpSp>
    </p:spTree>
    <p:extLst>
      <p:ext uri="{BB962C8B-B14F-4D97-AF65-F5344CB8AC3E}">
        <p14:creationId xmlns:p14="http://schemas.microsoft.com/office/powerpoint/2010/main" val="3623741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39C70C-08E7-44CA-6B9D-989C046CA80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151DB50E-1F9A-4BEF-58C7-292DAE46950E}"/>
              </a:ext>
            </a:extLst>
          </p:cNvPr>
          <p:cNvSpPr/>
          <p:nvPr/>
        </p:nvSpPr>
        <p:spPr>
          <a:xfrm>
            <a:off x="0" y="0"/>
            <a:ext cx="12192000" cy="6858000"/>
          </a:xfrm>
          <a:prstGeom prst="rect">
            <a:avLst/>
          </a:prstGeom>
          <a:noFill/>
          <a:ln w="381000">
            <a:solidFill>
              <a:srgbClr val="FCBF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8" name="Group 7">
            <a:extLst>
              <a:ext uri="{FF2B5EF4-FFF2-40B4-BE49-F238E27FC236}">
                <a16:creationId xmlns:a16="http://schemas.microsoft.com/office/drawing/2014/main" id="{C2D20FB9-A5CB-8E2E-3263-BDEE11D79CBC}"/>
              </a:ext>
            </a:extLst>
          </p:cNvPr>
          <p:cNvGrpSpPr/>
          <p:nvPr/>
        </p:nvGrpSpPr>
        <p:grpSpPr>
          <a:xfrm>
            <a:off x="7232713" y="3547916"/>
            <a:ext cx="5018562" cy="2578853"/>
            <a:chOff x="7846830" y="3466244"/>
            <a:chExt cx="5018562" cy="2578853"/>
          </a:xfrm>
        </p:grpSpPr>
        <p:sp>
          <p:nvSpPr>
            <p:cNvPr id="4" name="TextBox 3">
              <a:extLst>
                <a:ext uri="{FF2B5EF4-FFF2-40B4-BE49-F238E27FC236}">
                  <a16:creationId xmlns:a16="http://schemas.microsoft.com/office/drawing/2014/main" id="{1360444B-22A3-B9EF-8F69-C7AA75122752}"/>
                </a:ext>
              </a:extLst>
            </p:cNvPr>
            <p:cNvSpPr txBox="1"/>
            <p:nvPr/>
          </p:nvSpPr>
          <p:spPr>
            <a:xfrm>
              <a:off x="7889355" y="4157401"/>
              <a:ext cx="4976037" cy="1887696"/>
            </a:xfrm>
            <a:prstGeom prst="rect">
              <a:avLst/>
            </a:prstGeom>
            <a:noFill/>
          </p:spPr>
          <p:txBody>
            <a:bodyPr wrap="square" rtlCol="0">
              <a:spAutoFit/>
            </a:bodyPr>
            <a:lstStyle/>
            <a:p>
              <a:pPr>
                <a:lnSpc>
                  <a:spcPts val="3500"/>
                </a:lnSpc>
              </a:pPr>
              <a:r>
                <a:rPr lang="fr-CA" sz="3000" b="1" u="none" strike="noStrike" baseline="0">
                  <a:solidFill>
                    <a:schemeClr val="bg1"/>
                  </a:solidFill>
                  <a:latin typeface="Raleway" panose="020B0003030101060003" pitchFamily="34" charset="0"/>
                </a:rPr>
                <a:t>Les recommandations</a:t>
              </a:r>
              <a:br>
                <a:rPr lang="fr-CA" sz="3000" b="1" u="none" strike="noStrike" baseline="0">
                  <a:solidFill>
                    <a:schemeClr val="bg1"/>
                  </a:solidFill>
                  <a:latin typeface="Raleway" panose="020B0003030101060003" pitchFamily="34" charset="0"/>
                </a:rPr>
              </a:br>
              <a:r>
                <a:rPr lang="fr-CA" sz="3000" b="1" u="none" strike="noStrike" baseline="0">
                  <a:solidFill>
                    <a:schemeClr val="bg1"/>
                  </a:solidFill>
                  <a:latin typeface="Raleway" panose="020B0003030101060003" pitchFamily="34" charset="0"/>
                </a:rPr>
                <a:t>sur le temps d’écran</a:t>
              </a:r>
              <a:br>
                <a:rPr lang="fr-CA" sz="3000" b="1" u="none" strike="noStrike" baseline="0">
                  <a:solidFill>
                    <a:schemeClr val="bg1"/>
                  </a:solidFill>
                  <a:latin typeface="Raleway" panose="020B0003030101060003" pitchFamily="34" charset="0"/>
                </a:rPr>
              </a:br>
              <a:r>
                <a:rPr lang="fr-CA" sz="3000" b="1" u="none" strike="noStrike" baseline="0">
                  <a:solidFill>
                    <a:schemeClr val="bg1"/>
                  </a:solidFill>
                  <a:latin typeface="Raleway" panose="020B0003030101060003" pitchFamily="34" charset="0"/>
                </a:rPr>
                <a:t>des tout-petits </a:t>
              </a:r>
              <a:br>
                <a:rPr lang="fr-CA" sz="3500" b="1" u="none" strike="noStrike" baseline="0">
                  <a:solidFill>
                    <a:schemeClr val="bg1"/>
                  </a:solidFill>
                  <a:latin typeface="Raleway" panose="020B0003030101060003" pitchFamily="34" charset="0"/>
                </a:rPr>
              </a:br>
              <a:endParaRPr lang="fr-CA" sz="3500" b="1" u="none" strike="noStrike" baseline="0">
                <a:solidFill>
                  <a:schemeClr val="bg1"/>
                </a:solidFill>
                <a:latin typeface="Raleway" panose="020B0003030101060003" pitchFamily="34" charset="0"/>
              </a:endParaRPr>
            </a:p>
          </p:txBody>
        </p:sp>
        <p:sp>
          <p:nvSpPr>
            <p:cNvPr id="7" name="TextBox 6">
              <a:extLst>
                <a:ext uri="{FF2B5EF4-FFF2-40B4-BE49-F238E27FC236}">
                  <a16:creationId xmlns:a16="http://schemas.microsoft.com/office/drawing/2014/main" id="{FAF0B7B3-7485-FA1B-931D-C90DBC426C07}"/>
                </a:ext>
              </a:extLst>
            </p:cNvPr>
            <p:cNvSpPr txBox="1"/>
            <p:nvPr/>
          </p:nvSpPr>
          <p:spPr>
            <a:xfrm>
              <a:off x="7846830" y="3466244"/>
              <a:ext cx="3689496" cy="784830"/>
            </a:xfrm>
            <a:prstGeom prst="rect">
              <a:avLst/>
            </a:prstGeom>
            <a:noFill/>
          </p:spPr>
          <p:txBody>
            <a:bodyPr wrap="square">
              <a:spAutoFit/>
            </a:bodyPr>
            <a:lstStyle/>
            <a:p>
              <a:r>
                <a:rPr lang="fr-CA" sz="4500" u="none" strike="noStrike" baseline="0">
                  <a:solidFill>
                    <a:srgbClr val="FCBF96"/>
                  </a:solidFill>
                  <a:latin typeface="Cooper Black" panose="0208090404030B020404" pitchFamily="18" charset="0"/>
                </a:rPr>
                <a:t>Chapitre 2</a:t>
              </a:r>
              <a:endParaRPr lang="fr-CA" sz="4500">
                <a:solidFill>
                  <a:srgbClr val="FCBF96"/>
                </a:solidFill>
                <a:latin typeface="Cooper Black" panose="0208090404030B020404" pitchFamily="18" charset="0"/>
              </a:endParaRPr>
            </a:p>
          </p:txBody>
        </p:sp>
      </p:grpSp>
    </p:spTree>
    <p:extLst>
      <p:ext uri="{BB962C8B-B14F-4D97-AF65-F5344CB8AC3E}">
        <p14:creationId xmlns:p14="http://schemas.microsoft.com/office/powerpoint/2010/main" val="96522763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6B053D75B9CD48BB91172341B893DC" ma:contentTypeVersion="25" ma:contentTypeDescription="Create a new document." ma:contentTypeScope="" ma:versionID="35e0484b00016c849270a9e34af2665b">
  <xsd:schema xmlns:xsd="http://www.w3.org/2001/XMLSchema" xmlns:xs="http://www.w3.org/2001/XMLSchema" xmlns:p="http://schemas.microsoft.com/office/2006/metadata/properties" xmlns:ns2="68860a8d-0e9b-493f-aea6-62eb9cf977bf" xmlns:ns3="24d82145-67f8-4c5c-b5e2-e7750d4b66fc" targetNamespace="http://schemas.microsoft.com/office/2006/metadata/properties" ma:root="true" ma:fieldsID="e21b472c9b26535416b99a3182c4a85e" ns2:_="" ns3:_="">
    <xsd:import namespace="68860a8d-0e9b-493f-aea6-62eb9cf977bf"/>
    <xsd:import namespace="24d82145-67f8-4c5c-b5e2-e7750d4b66f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2:_x00c9_tapedesuivi" minOccurs="0"/>
                <xsd:element ref="ns2:Noteder_x00e9_vision" minOccurs="0"/>
                <xsd:element ref="ns2:Commentaire"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860a8d-0e9b-493f-aea6-62eb9cf977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hidden="true" ma:internalName="MediaServiceAutoTags" ma:readOnly="true">
      <xsd:simpleType>
        <xsd:restriction base="dms:Text"/>
      </xsd:simpleType>
    </xsd:element>
    <xsd:element name="MediaServiceOCR" ma:index="13" nillable="true" ma:displayName="Extracted Text" ma:hidden="true" ma:internalName="MediaServiceOCR"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tru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hidden="true" ma:internalName="MediaServiceLocation" ma:readOnly="true">
      <xsd:simpleType>
        <xsd:restriction base="dms:Text"/>
      </xsd:simpleType>
    </xsd:element>
    <xsd:element name="MediaLengthInSeconds" ma:index="20" nillable="true" ma:displayName="Length (seconds)" ma:hidden="true" ma:internalName="MediaLengthInSeconds" ma:readOnly="true">
      <xsd:simpleType>
        <xsd:restriction base="dms:Unknown"/>
      </xsd:simpleType>
    </xsd:element>
    <xsd:element name="_x00c9_tapedesuivi" ma:index="21" nillable="true" ma:displayName="Étape de suivi" ma:format="RadioButtons" ma:hidden="true" ma:internalName="_x00c9_tapedesuivi" ma:readOnly="false">
      <xsd:simpleType>
        <xsd:restriction base="dms:Choice">
          <xsd:enumeration value="À valider"/>
          <xsd:enumeration value="1-À signer"/>
          <xsd:enumeration value="À envoyer"/>
          <xsd:enumeration value="5-Traitée"/>
        </xsd:restriction>
      </xsd:simpleType>
    </xsd:element>
    <xsd:element name="Noteder_x00e9_vision" ma:index="22" nillable="true" ma:displayName="Note de révision" ma:format="Dropdown" ma:internalName="Noteder_x00e9_vision">
      <xsd:simpleType>
        <xsd:restriction base="dms:Text">
          <xsd:maxLength value="255"/>
        </xsd:restriction>
      </xsd:simpleType>
    </xsd:element>
    <xsd:element name="Commentaire" ma:index="23" nillable="true" ma:displayName="Commentaire" ma:internalName="Commentaire">
      <xsd:simpleType>
        <xsd:restriction base="dms:Text">
          <xsd:maxLength value="255"/>
        </xsd:restrictio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9e39ca3d-67cb-4014-987f-53d2769c812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4d82145-67f8-4c5c-b5e2-e7750d4b66fc" elementFormDefault="qualified">
    <xsd:import namespace="http://schemas.microsoft.com/office/2006/documentManagement/types"/>
    <xsd:import namespace="http://schemas.microsoft.com/office/infopath/2007/PartnerControls"/>
    <xsd:element name="SharedWithUsers" ma:index="10"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hidden="true" ma:internalName="SharedWithDetails" ma:readOnly="true">
      <xsd:simpleType>
        <xsd:restriction base="dms:Note"/>
      </xsd:simpleType>
    </xsd:element>
    <xsd:element name="TaxCatchAll" ma:index="26" nillable="true" ma:displayName="Taxonomy Catch All Column" ma:hidden="true" ma:list="{f6830f99-9d5a-4aaa-a595-3c9dc879d951}" ma:internalName="TaxCatchAll" ma:showField="CatchAllData" ma:web="24d82145-67f8-4c5c-b5e2-e7750d4b66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Commentaire xmlns="68860a8d-0e9b-493f-aea6-62eb9cf977bf" xsi:nil="true"/>
    <lcf76f155ced4ddcb4097134ff3c332f xmlns="68860a8d-0e9b-493f-aea6-62eb9cf977bf">
      <Terms xmlns="http://schemas.microsoft.com/office/infopath/2007/PartnerControls"/>
    </lcf76f155ced4ddcb4097134ff3c332f>
    <TaxCatchAll xmlns="24d82145-67f8-4c5c-b5e2-e7750d4b66fc" xsi:nil="true"/>
    <Noteder_x00e9_vision xmlns="68860a8d-0e9b-493f-aea6-62eb9cf977bf" xsi:nil="true"/>
    <_x00c9_tapedesuivi xmlns="68860a8d-0e9b-493f-aea6-62eb9cf977b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E0A43D4-C6F3-47B5-BD5C-6961BAA2D4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860a8d-0e9b-493f-aea6-62eb9cf977bf"/>
    <ds:schemaRef ds:uri="24d82145-67f8-4c5c-b5e2-e7750d4b66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B604B88-BF43-4A86-ABE6-85605E8C8935}">
  <ds:schemaRefs>
    <ds:schemaRef ds:uri="24d82145-67f8-4c5c-b5e2-e7750d4b66fc"/>
    <ds:schemaRef ds:uri="68860a8d-0e9b-493f-aea6-62eb9cf977b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FB861CC-B7C6-48EC-8FF3-8D8BA13164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1763</TotalTime>
  <Words>10956</Words>
  <Application>Microsoft Office PowerPoint</Application>
  <PresentationFormat>Grand écran</PresentationFormat>
  <Paragraphs>708</Paragraphs>
  <Slides>72</Slides>
  <Notes>43</Notes>
  <HiddenSlides>0</HiddenSlides>
  <MMClips>0</MMClips>
  <ScaleCrop>false</ScaleCrop>
  <HeadingPairs>
    <vt:vector size="4" baseType="variant">
      <vt:variant>
        <vt:lpstr>Thème</vt:lpstr>
      </vt:variant>
      <vt:variant>
        <vt:i4>2</vt:i4>
      </vt:variant>
      <vt:variant>
        <vt:lpstr>Titres des diapositives</vt:lpstr>
      </vt:variant>
      <vt:variant>
        <vt:i4>72</vt:i4>
      </vt:variant>
    </vt:vector>
  </HeadingPairs>
  <TitlesOfParts>
    <vt:vector size="74" baseType="lpstr">
      <vt:lpstr>Thème Office</vt:lpstr>
      <vt:lpstr>1_Thème Office</vt:lpstr>
      <vt:lpstr>Présentation PowerPoint</vt:lpstr>
      <vt:lpstr>Présentation PowerPoint</vt:lpstr>
      <vt:lpstr>Les écrans et les tout-petits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Pour ne rien manquer des activités  de l’Observatoire des tout-petits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Marie-Claude Gélineau</dc:creator>
  <cp:lastModifiedBy>Marie-Claude Gélineau</cp:lastModifiedBy>
  <cp:revision>22</cp:revision>
  <dcterms:created xsi:type="dcterms:W3CDTF">2024-05-31T17:39:00Z</dcterms:created>
  <dcterms:modified xsi:type="dcterms:W3CDTF">2025-07-21T12:24:14Z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0x010100336B053D75B9CD48BB91172341B893DC</vt:lpwstr>
  </property>
  <property fmtid="{D5CDD505-2E9C-101B-9397-08002B2CF9AE}" pid="3" name="MediaServiceImageTags">
    <vt:lpwstr/>
  </property>
</Properties>
</file>