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1465" r:id="rId6"/>
    <p:sldId id="1539" r:id="rId7"/>
    <p:sldId id="1568" r:id="rId8"/>
    <p:sldId id="1574" r:id="rId9"/>
    <p:sldId id="1622" r:id="rId10"/>
    <p:sldId id="1623" r:id="rId11"/>
    <p:sldId id="1567" r:id="rId12"/>
    <p:sldId id="1624" r:id="rId13"/>
    <p:sldId id="1468" r:id="rId14"/>
    <p:sldId id="1566" r:id="rId15"/>
    <p:sldId id="1625" r:id="rId16"/>
    <p:sldId id="1626" r:id="rId17"/>
    <p:sldId id="1572" r:id="rId18"/>
    <p:sldId id="1608" r:id="rId19"/>
    <p:sldId id="1571" r:id="rId20"/>
    <p:sldId id="1621" r:id="rId21"/>
    <p:sldId id="1627" r:id="rId22"/>
    <p:sldId id="257" r:id="rId23"/>
    <p:sldId id="1492" r:id="rId24"/>
    <p:sldId id="33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6686671-516F-4B0E-BE52-29B06F2EECB6}">
          <p14:sldIdLst>
            <p14:sldId id="1465"/>
            <p14:sldId id="1539"/>
            <p14:sldId id="1568"/>
            <p14:sldId id="1574"/>
            <p14:sldId id="1622"/>
            <p14:sldId id="1623"/>
            <p14:sldId id="1567"/>
            <p14:sldId id="1624"/>
            <p14:sldId id="1468"/>
            <p14:sldId id="1566"/>
            <p14:sldId id="1625"/>
            <p14:sldId id="1626"/>
            <p14:sldId id="1572"/>
            <p14:sldId id="1608"/>
            <p14:sldId id="1571"/>
            <p14:sldId id="1621"/>
            <p14:sldId id="1627"/>
            <p14:sldId id="257"/>
            <p14:sldId id="1492"/>
            <p14:sldId id="332"/>
          </p14:sldIdLst>
        </p14:section>
      </p14:sectionLst>
    </p:ext>
    <p:ext uri="{EFAFB233-063F-42B5-8137-9DF3F51BA10A}">
      <p15:sldGuideLst xmlns:p15="http://schemas.microsoft.com/office/powerpoint/2012/main">
        <p15:guide id="1" orient="horz" pos="2273" userDrawn="1">
          <p15:clr>
            <a:srgbClr val="A4A3A4"/>
          </p15:clr>
        </p15:guide>
        <p15:guide id="2" pos="61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CE7E14-536C-2FEC-E7A2-3570B00AB134}" name="Marie-Claude Gélineau" initials="MG" userId="S::mc.gelineau@tout-petits.org::1e2990c6-7120-47dd-afca-69c8b9633293" providerId="AD"/>
  <p188:author id="{84BDA670-D4DD-57B5-FC25-D35CC6D68206}" name="Geneviève Joseph" initials="GJ" userId="S::g.joseph@tout-petits.org::1d0237f7-3cda-441b-acd0-4d804c40106e" providerId="AD"/>
  <p188:author id="{64057CD2-2A66-07DD-9817-651AFC449953}" name="Flora Faullumel" initials="FF" userId="S::f.faullumel@tout-petits.org::15e6a1e2-1366-4805-a109-f16b989a30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46E"/>
    <a:srgbClr val="7D6980"/>
    <a:srgbClr val="FDBA34"/>
    <a:srgbClr val="EFF0E1"/>
    <a:srgbClr val="A8D6D9"/>
    <a:srgbClr val="D8D2D8"/>
    <a:srgbClr val="BCAEB9"/>
    <a:srgbClr val="A496A6"/>
    <a:srgbClr val="DB4140"/>
    <a:srgbClr val="ECA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DD23A-48A1-4EF7-9026-7C8D3D121D22}" v="2" dt="2024-09-17T17:45:23.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9" d="100"/>
          <a:sy n="119" d="100"/>
        </p:scale>
        <p:origin x="234" y="60"/>
      </p:cViewPr>
      <p:guideLst>
        <p:guide orient="horz" pos="2273"/>
        <p:guide pos="6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ève Joseph" userId="1d0237f7-3cda-441b-acd0-4d804c40106e" providerId="ADAL" clId="{0AADD23A-48A1-4EF7-9026-7C8D3D121D22}"/>
    <pc:docChg chg="custSel modSld">
      <pc:chgData name="Geneviève Joseph" userId="1d0237f7-3cda-441b-acd0-4d804c40106e" providerId="ADAL" clId="{0AADD23A-48A1-4EF7-9026-7C8D3D121D22}" dt="2024-09-17T17:47:58.786" v="128" actId="20577"/>
      <pc:docMkLst>
        <pc:docMk/>
      </pc:docMkLst>
      <pc:sldChg chg="addSp delSp modSp mod">
        <pc:chgData name="Geneviève Joseph" userId="1d0237f7-3cda-441b-acd0-4d804c40106e" providerId="ADAL" clId="{0AADD23A-48A1-4EF7-9026-7C8D3D121D22}" dt="2024-09-17T17:45:39.278" v="12" actId="1076"/>
        <pc:sldMkLst>
          <pc:docMk/>
          <pc:sldMk cId="2734209518" sldId="1566"/>
        </pc:sldMkLst>
        <pc:picChg chg="del">
          <ac:chgData name="Geneviève Joseph" userId="1d0237f7-3cda-441b-acd0-4d804c40106e" providerId="ADAL" clId="{0AADD23A-48A1-4EF7-9026-7C8D3D121D22}" dt="2024-09-17T17:44:17.317" v="6" actId="478"/>
          <ac:picMkLst>
            <pc:docMk/>
            <pc:sldMk cId="2734209518" sldId="1566"/>
            <ac:picMk id="4" creationId="{7A72465F-8B45-922E-A4C1-AAE8FBC1223D}"/>
          </ac:picMkLst>
        </pc:picChg>
        <pc:picChg chg="add mod">
          <ac:chgData name="Geneviève Joseph" userId="1d0237f7-3cda-441b-acd0-4d804c40106e" providerId="ADAL" clId="{0AADD23A-48A1-4EF7-9026-7C8D3D121D22}" dt="2024-09-17T17:45:39.278" v="12" actId="1076"/>
          <ac:picMkLst>
            <pc:docMk/>
            <pc:sldMk cId="2734209518" sldId="1566"/>
            <ac:picMk id="5" creationId="{30029D5C-36D0-8E9F-5CED-6C1AF451A4FA}"/>
          </ac:picMkLst>
        </pc:picChg>
      </pc:sldChg>
      <pc:sldChg chg="modSp mod">
        <pc:chgData name="Geneviève Joseph" userId="1d0237f7-3cda-441b-acd0-4d804c40106e" providerId="ADAL" clId="{0AADD23A-48A1-4EF7-9026-7C8D3D121D22}" dt="2024-09-17T17:47:58.786" v="128" actId="20577"/>
        <pc:sldMkLst>
          <pc:docMk/>
          <pc:sldMk cId="496710233" sldId="1608"/>
        </pc:sldMkLst>
        <pc:spChg chg="mod">
          <ac:chgData name="Geneviève Joseph" userId="1d0237f7-3cda-441b-acd0-4d804c40106e" providerId="ADAL" clId="{0AADD23A-48A1-4EF7-9026-7C8D3D121D22}" dt="2024-09-17T17:47:45.045" v="126" actId="14100"/>
          <ac:spMkLst>
            <pc:docMk/>
            <pc:sldMk cId="496710233" sldId="1608"/>
            <ac:spMk id="7" creationId="{A25CBAD1-89B9-1DD6-6D5F-2DE269CF1297}"/>
          </ac:spMkLst>
        </pc:spChg>
        <pc:spChg chg="mod">
          <ac:chgData name="Geneviève Joseph" userId="1d0237f7-3cda-441b-acd0-4d804c40106e" providerId="ADAL" clId="{0AADD23A-48A1-4EF7-9026-7C8D3D121D22}" dt="2024-09-17T17:47:58.786" v="128" actId="20577"/>
          <ac:spMkLst>
            <pc:docMk/>
            <pc:sldMk cId="496710233" sldId="1608"/>
            <ac:spMk id="8" creationId="{F11B1F4B-5D6E-C137-83FC-C6DA06A0BA9B}"/>
          </ac:spMkLst>
        </pc:spChg>
      </pc:sldChg>
      <pc:sldChg chg="addSp modSp mod">
        <pc:chgData name="Geneviève Joseph" userId="1d0237f7-3cda-441b-acd0-4d804c40106e" providerId="ADAL" clId="{0AADD23A-48A1-4EF7-9026-7C8D3D121D22}" dt="2024-09-17T17:43:49.463" v="5" actId="1076"/>
        <pc:sldMkLst>
          <pc:docMk/>
          <pc:sldMk cId="2069735036" sldId="1626"/>
        </pc:sldMkLst>
        <pc:picChg chg="add mod">
          <ac:chgData name="Geneviève Joseph" userId="1d0237f7-3cda-441b-acd0-4d804c40106e" providerId="ADAL" clId="{0AADD23A-48A1-4EF7-9026-7C8D3D121D22}" dt="2024-09-17T17:43:49.463" v="5" actId="1076"/>
          <ac:picMkLst>
            <pc:docMk/>
            <pc:sldMk cId="2069735036" sldId="1626"/>
            <ac:picMk id="4" creationId="{485BA24F-05EF-31C3-F848-06E802ACD0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D200D-3A45-4653-8107-608B8ED33B83}" type="datetimeFigureOut">
              <a:rPr lang="fr-CA" smtClean="0"/>
              <a:t>2024-09-17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1511-0B7E-4FD8-BC87-A17FF5EDAF5E}" type="slidenum">
              <a:rPr lang="fr-CA" smtClean="0"/>
              <a:t>‹N°›</a:t>
            </a:fld>
            <a:endParaRPr lang="fr-CA"/>
          </a:p>
        </p:txBody>
      </p:sp>
    </p:spTree>
    <p:extLst>
      <p:ext uri="{BB962C8B-B14F-4D97-AF65-F5344CB8AC3E}">
        <p14:creationId xmlns:p14="http://schemas.microsoft.com/office/powerpoint/2010/main" val="389635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B7D31511-0B7E-4FD8-BC87-A17FF5EDAF5E}" type="slidenum">
              <a:rPr lang="fr-CA" smtClean="0"/>
              <a:t>1</a:t>
            </a:fld>
            <a:endParaRPr lang="fr-CA"/>
          </a:p>
        </p:txBody>
      </p:sp>
    </p:spTree>
    <p:extLst>
      <p:ext uri="{BB962C8B-B14F-4D97-AF65-F5344CB8AC3E}">
        <p14:creationId xmlns:p14="http://schemas.microsoft.com/office/powerpoint/2010/main" val="379046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B7D31511-0B7E-4FD8-BC87-A17FF5EDAF5E}" type="slidenum">
              <a:rPr lang="fr-CA" smtClean="0"/>
              <a:t>16</a:t>
            </a:fld>
            <a:endParaRPr lang="fr-CA"/>
          </a:p>
        </p:txBody>
      </p:sp>
    </p:spTree>
    <p:extLst>
      <p:ext uri="{BB962C8B-B14F-4D97-AF65-F5344CB8AC3E}">
        <p14:creationId xmlns:p14="http://schemas.microsoft.com/office/powerpoint/2010/main" val="123119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B7D31511-0B7E-4FD8-BC87-A17FF5EDAF5E}" type="slidenum">
              <a:rPr lang="fr-CA" smtClean="0"/>
              <a:t>17</a:t>
            </a:fld>
            <a:endParaRPr lang="fr-CA"/>
          </a:p>
        </p:txBody>
      </p:sp>
    </p:spTree>
    <p:extLst>
      <p:ext uri="{BB962C8B-B14F-4D97-AF65-F5344CB8AC3E}">
        <p14:creationId xmlns:p14="http://schemas.microsoft.com/office/powerpoint/2010/main" val="112225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A0A528F-A07C-449A-A7C5-E3F0C9A042AD}" type="slidenum">
              <a:rPr lang="fr-CA" smtClean="0"/>
              <a:t>19</a:t>
            </a:fld>
            <a:endParaRPr lang="fr-CA"/>
          </a:p>
        </p:txBody>
      </p:sp>
    </p:spTree>
    <p:extLst>
      <p:ext uri="{BB962C8B-B14F-4D97-AF65-F5344CB8AC3E}">
        <p14:creationId xmlns:p14="http://schemas.microsoft.com/office/powerpoint/2010/main" val="213556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B7D31511-0B7E-4FD8-BC87-A17FF5EDAF5E}" type="slidenum">
              <a:rPr lang="fr-CA" smtClean="0"/>
              <a:t>4</a:t>
            </a:fld>
            <a:endParaRPr lang="fr-CA"/>
          </a:p>
        </p:txBody>
      </p:sp>
    </p:spTree>
    <p:extLst>
      <p:ext uri="{BB962C8B-B14F-4D97-AF65-F5344CB8AC3E}">
        <p14:creationId xmlns:p14="http://schemas.microsoft.com/office/powerpoint/2010/main" val="86858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B7D31511-0B7E-4FD8-BC87-A17FF5EDAF5E}" type="slidenum">
              <a:rPr lang="fr-CA" smtClean="0"/>
              <a:t>5</a:t>
            </a:fld>
            <a:endParaRPr lang="fr-CA"/>
          </a:p>
        </p:txBody>
      </p:sp>
    </p:spTree>
    <p:extLst>
      <p:ext uri="{BB962C8B-B14F-4D97-AF65-F5344CB8AC3E}">
        <p14:creationId xmlns:p14="http://schemas.microsoft.com/office/powerpoint/2010/main" val="343502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B7D31511-0B7E-4FD8-BC87-A17FF5EDAF5E}" type="slidenum">
              <a:rPr lang="fr-CA" smtClean="0"/>
              <a:t>6</a:t>
            </a:fld>
            <a:endParaRPr lang="fr-CA"/>
          </a:p>
        </p:txBody>
      </p:sp>
    </p:spTree>
    <p:extLst>
      <p:ext uri="{BB962C8B-B14F-4D97-AF65-F5344CB8AC3E}">
        <p14:creationId xmlns:p14="http://schemas.microsoft.com/office/powerpoint/2010/main" val="396187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1A0A528F-A07C-449A-A7C5-E3F0C9A042AD}" type="slidenum">
              <a:rPr lang="fr-CA" smtClean="0"/>
              <a:t>8</a:t>
            </a:fld>
            <a:endParaRPr lang="fr-CA"/>
          </a:p>
        </p:txBody>
      </p:sp>
    </p:spTree>
    <p:extLst>
      <p:ext uri="{BB962C8B-B14F-4D97-AF65-F5344CB8AC3E}">
        <p14:creationId xmlns:p14="http://schemas.microsoft.com/office/powerpoint/2010/main" val="177481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1A0A528F-A07C-449A-A7C5-E3F0C9A042AD}" type="slidenum">
              <a:rPr lang="fr-CA" smtClean="0"/>
              <a:t>9</a:t>
            </a:fld>
            <a:endParaRPr lang="fr-CA"/>
          </a:p>
        </p:txBody>
      </p:sp>
    </p:spTree>
    <p:extLst>
      <p:ext uri="{BB962C8B-B14F-4D97-AF65-F5344CB8AC3E}">
        <p14:creationId xmlns:p14="http://schemas.microsoft.com/office/powerpoint/2010/main" val="249124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    </a:t>
            </a:r>
          </a:p>
        </p:txBody>
      </p:sp>
      <p:sp>
        <p:nvSpPr>
          <p:cNvPr id="4" name="Slide Number Placeholder 3"/>
          <p:cNvSpPr>
            <a:spLocks noGrp="1"/>
          </p:cNvSpPr>
          <p:nvPr>
            <p:ph type="sldNum" sz="quarter" idx="5"/>
          </p:nvPr>
        </p:nvSpPr>
        <p:spPr/>
        <p:txBody>
          <a:bodyPr/>
          <a:lstStyle/>
          <a:p>
            <a:fld id="{1A0A528F-A07C-449A-A7C5-E3F0C9A042AD}" type="slidenum">
              <a:rPr lang="fr-CA" smtClean="0"/>
              <a:t>10</a:t>
            </a:fld>
            <a:endParaRPr lang="fr-CA"/>
          </a:p>
        </p:txBody>
      </p:sp>
    </p:spTree>
    <p:extLst>
      <p:ext uri="{BB962C8B-B14F-4D97-AF65-F5344CB8AC3E}">
        <p14:creationId xmlns:p14="http://schemas.microsoft.com/office/powerpoint/2010/main" val="34842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    </a:t>
            </a:r>
          </a:p>
        </p:txBody>
      </p:sp>
      <p:sp>
        <p:nvSpPr>
          <p:cNvPr id="4" name="Slide Number Placeholder 3"/>
          <p:cNvSpPr>
            <a:spLocks noGrp="1"/>
          </p:cNvSpPr>
          <p:nvPr>
            <p:ph type="sldNum" sz="quarter" idx="5"/>
          </p:nvPr>
        </p:nvSpPr>
        <p:spPr/>
        <p:txBody>
          <a:bodyPr/>
          <a:lstStyle/>
          <a:p>
            <a:fld id="{1A0A528F-A07C-449A-A7C5-E3F0C9A042AD}" type="slidenum">
              <a:rPr lang="fr-CA" smtClean="0"/>
              <a:t>11</a:t>
            </a:fld>
            <a:endParaRPr lang="fr-CA"/>
          </a:p>
        </p:txBody>
      </p:sp>
    </p:spTree>
    <p:extLst>
      <p:ext uri="{BB962C8B-B14F-4D97-AF65-F5344CB8AC3E}">
        <p14:creationId xmlns:p14="http://schemas.microsoft.com/office/powerpoint/2010/main" val="313955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    </a:t>
            </a:r>
          </a:p>
        </p:txBody>
      </p:sp>
      <p:sp>
        <p:nvSpPr>
          <p:cNvPr id="4" name="Slide Number Placeholder 3"/>
          <p:cNvSpPr>
            <a:spLocks noGrp="1"/>
          </p:cNvSpPr>
          <p:nvPr>
            <p:ph type="sldNum" sz="quarter" idx="5"/>
          </p:nvPr>
        </p:nvSpPr>
        <p:spPr/>
        <p:txBody>
          <a:bodyPr/>
          <a:lstStyle/>
          <a:p>
            <a:fld id="{1A0A528F-A07C-449A-A7C5-E3F0C9A042AD}" type="slidenum">
              <a:rPr lang="fr-CA" smtClean="0"/>
              <a:t>12</a:t>
            </a:fld>
            <a:endParaRPr lang="fr-CA"/>
          </a:p>
        </p:txBody>
      </p:sp>
    </p:spTree>
    <p:extLst>
      <p:ext uri="{BB962C8B-B14F-4D97-AF65-F5344CB8AC3E}">
        <p14:creationId xmlns:p14="http://schemas.microsoft.com/office/powerpoint/2010/main" val="75496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CCAB9-5B52-9E39-0567-B7DBE4CCE19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7A9277E0-A8C7-9C5F-D975-0B70500AF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5925C9A-AD27-18E3-C059-8FCA42FB2012}"/>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335D7967-F274-75AF-2593-924B022F7D4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65FEE80-7415-220E-E2B0-7C8CE6A2640B}"/>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315152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20A7C-E5BF-4EC4-C4E6-F94A3E78725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F04D1F1-4592-FCF8-C9D0-E3AE61EEC9F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F9CB139-26A1-63D0-7C3F-16FCC9C8AA27}"/>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B9F385E3-E74B-244F-94D9-09D9315F9BE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881DB61-0867-BA4D-B43B-E59605EE82CC}"/>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24214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300B41-7AEE-D2E2-AC32-30B9042CA8F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DD204D4-DCC2-3EA8-ACCC-1F2E5661C3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A615290-FAC4-9618-FEE3-A58B5B47AD9A}"/>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B9B381E0-1B0A-B2AF-0306-053B6BD84C2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64D293F-76DE-BA33-4B04-18C141AF4429}"/>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146679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D267F-8550-C43D-25E6-801D9F6EF9E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3B8141FC-45E2-16BC-8044-E763489F5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1455719-E02C-ED85-1E16-380072FBFE26}"/>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D912D161-3FD7-BE06-56DE-998F4099903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1C8033D-54D8-9430-8442-9897D1A397A8}"/>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414534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37ACE-9EA1-3DD5-A95D-346A51B34FD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B662E0B-8253-5C08-469C-60741BA64D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96A7252-D776-939E-1531-F21C7370AEE0}"/>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9EAE61DA-7AA0-912F-3F64-1E46BB31B0B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8026DB7-81C2-23E4-BCDC-BEB1B1AD866E}"/>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922338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1FDF7-97C8-4C5B-644B-1D394EA118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FE872207-56B6-2B5E-2755-6E58F2F05C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0D1D7E5-CCF8-B498-8BBF-B6C6701F7797}"/>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86B30887-42B6-9DD8-9067-5F4C93C0592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CAACD93-B331-105D-7B24-F97106323B38}"/>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377317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90429-1AF0-3EFE-48AC-8A3575446D8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543BFE0-6F7C-74BF-65B9-11CFFFDF13D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AD1E693-0169-761E-CF83-5BD19ED21D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662A564-4A67-4714-1E79-6D4100BFEF5C}"/>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6" name="Espace réservé du pied de page 5">
            <a:extLst>
              <a:ext uri="{FF2B5EF4-FFF2-40B4-BE49-F238E27FC236}">
                <a16:creationId xmlns:a16="http://schemas.microsoft.com/office/drawing/2014/main" id="{AACF8731-8A5D-7764-6CCE-8E010BBF7F3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4BAFD50-64B8-C204-0530-B7E8BFCDE6DC}"/>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246732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DA13A-3C7E-ADDA-CBD3-8003F4EC6F8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68FEB1A-5AED-ECEF-B3F7-8D6252ACF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F79EFE-DFA8-A9FA-51C2-2A6D419D32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C6D3E47-D104-B50A-450E-5C741978D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A308DEB-88D5-8194-E2A1-DCECCD3A5C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475EB689-774B-B8E1-459E-58193A8DA834}"/>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8" name="Espace réservé du pied de page 7">
            <a:extLst>
              <a:ext uri="{FF2B5EF4-FFF2-40B4-BE49-F238E27FC236}">
                <a16:creationId xmlns:a16="http://schemas.microsoft.com/office/drawing/2014/main" id="{3D35E476-0E75-0089-10AB-58EDE16AFF6C}"/>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28DCE39-7884-86DE-FFBA-120D84F0D705}"/>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61959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FFCF3C-3163-C383-788C-4ADB0B95ED0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2556DB0-867B-CED7-79D2-8903E8DB4C29}"/>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4" name="Espace réservé du pied de page 3">
            <a:extLst>
              <a:ext uri="{FF2B5EF4-FFF2-40B4-BE49-F238E27FC236}">
                <a16:creationId xmlns:a16="http://schemas.microsoft.com/office/drawing/2014/main" id="{9ECBE1F7-38E6-7893-EC86-9B0A5D5C7124}"/>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BD4E395-EDAE-F553-0D49-8746DB205C6D}"/>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14632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4FB8054-A3E3-7DCB-877C-665E5B420810}"/>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3" name="Espace réservé du pied de page 2">
            <a:extLst>
              <a:ext uri="{FF2B5EF4-FFF2-40B4-BE49-F238E27FC236}">
                <a16:creationId xmlns:a16="http://schemas.microsoft.com/office/drawing/2014/main" id="{B5290465-EB2F-B290-1C73-FB84AA64155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ED760BE-AF61-7E41-1091-FACA4E2FCCA5}"/>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379737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5F1FB-459C-EA5B-B430-795215ED6E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2806F19-AE98-9917-0A13-8E9A3D545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A3E358A-E8CB-253A-2D97-B5D849637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F24948-5643-2800-49D6-BD3BF527A618}"/>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6" name="Espace réservé du pied de page 5">
            <a:extLst>
              <a:ext uri="{FF2B5EF4-FFF2-40B4-BE49-F238E27FC236}">
                <a16:creationId xmlns:a16="http://schemas.microsoft.com/office/drawing/2014/main" id="{ACC2C362-54AA-F490-E2F3-73EC8460083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BB245A-DA45-E3A8-8D21-C761257858FE}"/>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24437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190D31-A91B-80C1-553C-C7E421E44E8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E5A489A-0984-7219-B1F9-4BC0B8086C5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76DAC63-C707-BC78-3203-EC9A0B28B907}"/>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AEC06B1E-E955-3D75-C823-95717A3E539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D09F6F3-6682-B7E6-BB69-63923E71A1D4}"/>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3765055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CB1E3-6D76-A083-C2C8-9FAAACD609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2DB5BC89-EE2A-266F-8259-E9A789C68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A7C8B3B-E553-3EC2-8FA1-38D1CA78A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51C013-070F-FA73-326A-C74FA20FC8FB}"/>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6" name="Espace réservé du pied de page 5">
            <a:extLst>
              <a:ext uri="{FF2B5EF4-FFF2-40B4-BE49-F238E27FC236}">
                <a16:creationId xmlns:a16="http://schemas.microsoft.com/office/drawing/2014/main" id="{812997DE-BF01-D73A-2EEA-EB2975A7817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3942C6A-253D-DDB6-AF16-185A87918D50}"/>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57251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4ABAE-B0ED-2B09-7048-985176DF159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DE17C94-E469-E98F-6C11-CCA2C7097BE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2672DD6-1444-9C37-864B-7FDD093719DA}"/>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0DEBD2E9-4EEE-AFDA-BA1B-C95670C6030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305B4C5-8179-5325-6A96-501CEE4C55EA}"/>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300334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ED6F6EC-D2D1-E108-F956-EFF5B762B31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8DB9F4B-B15D-653F-F84A-54AE74221D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C792003-BE92-D205-7C97-16D732139E22}"/>
              </a:ext>
            </a:extLst>
          </p:cNvPr>
          <p:cNvSpPr>
            <a:spLocks noGrp="1"/>
          </p:cNvSpPr>
          <p:nvPr>
            <p:ph type="dt" sz="half" idx="10"/>
          </p:nvPr>
        </p:nvSpPr>
        <p:spPr/>
        <p:txBody>
          <a:bodyPr/>
          <a:lstStyle/>
          <a:p>
            <a:fld id="{7C884200-E725-4091-B8E3-9BE0B58BE3AE}"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E63FD67A-BA7A-AAEB-5255-544D7893BA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9D94CB7-AEDB-E23A-A66D-8761ED21CD89}"/>
              </a:ext>
            </a:extLst>
          </p:cNvPr>
          <p:cNvSpPr>
            <a:spLocks noGrp="1"/>
          </p:cNvSpPr>
          <p:nvPr>
            <p:ph type="sldNum" sz="quarter" idx="12"/>
          </p:nvPr>
        </p:nvSpPr>
        <p:spPr/>
        <p:txBody>
          <a:bodyPr/>
          <a:lstStyle/>
          <a:p>
            <a:fld id="{B00CF693-E235-4204-9191-5221442C8378}" type="slidenum">
              <a:rPr lang="fr-CA" smtClean="0"/>
              <a:t>‹N°›</a:t>
            </a:fld>
            <a:endParaRPr lang="fr-CA"/>
          </a:p>
        </p:txBody>
      </p:sp>
    </p:spTree>
    <p:extLst>
      <p:ext uri="{BB962C8B-B14F-4D97-AF65-F5344CB8AC3E}">
        <p14:creationId xmlns:p14="http://schemas.microsoft.com/office/powerpoint/2010/main" val="382935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F24CE-34EB-62B4-695F-79F435C255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DB50CC6E-938F-13D4-C773-E1A6CF0632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F4B58B0-F519-DDA5-9764-E1E720EE8F4C}"/>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6B542BE1-800D-A072-5741-B0ED6B8287D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ECFD3AB-001F-BA57-4DE1-82F09A5FEB5F}"/>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350459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BBE02-2F1C-C603-2752-0977BC42EF7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2AFC007-2BAD-5D39-F16C-BEE7C90DF42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5B4D67A-9F1E-F3A5-8919-CA7D27EE487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9421F6B-ABDF-E5F8-0699-EEA9D2FA4925}"/>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6" name="Espace réservé du pied de page 5">
            <a:extLst>
              <a:ext uri="{FF2B5EF4-FFF2-40B4-BE49-F238E27FC236}">
                <a16:creationId xmlns:a16="http://schemas.microsoft.com/office/drawing/2014/main" id="{01850B67-5EEE-FA6C-EF37-D8EB67D86A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773027D-4DB0-AE59-0458-03E1A13D56F5}"/>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37385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64D2B-7839-0404-39C1-8352B6C9AB67}"/>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1743EE6-425C-8D08-510B-8CA454D7F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CD3C17-CA8B-2B31-CF1E-15F63F582D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7F811724-62BF-FFD5-6F54-8777168DF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72F86EC-04E3-B631-075B-60BF9AB177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3FC3A9A-826C-BD25-21D5-0308140EDFCE}"/>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8" name="Espace réservé du pied de page 7">
            <a:extLst>
              <a:ext uri="{FF2B5EF4-FFF2-40B4-BE49-F238E27FC236}">
                <a16:creationId xmlns:a16="http://schemas.microsoft.com/office/drawing/2014/main" id="{31A8FDE0-3B31-D3F1-4924-17FB82C5A5F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868BF21F-928F-20E2-F19F-1B5AFC396096}"/>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127762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12F1E-0E5E-B362-0171-F5B79BA828D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63C1D2F-CFEC-B2DA-9ABB-C425884DC080}"/>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4" name="Espace réservé du pied de page 3">
            <a:extLst>
              <a:ext uri="{FF2B5EF4-FFF2-40B4-BE49-F238E27FC236}">
                <a16:creationId xmlns:a16="http://schemas.microsoft.com/office/drawing/2014/main" id="{408C149E-77B8-8D03-25AA-F209C273F67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8D5BDA83-29CB-8889-3827-D30D8C152B87}"/>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48161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111633-C66E-1850-6606-06FE748A9E0E}"/>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3" name="Espace réservé du pied de page 2">
            <a:extLst>
              <a:ext uri="{FF2B5EF4-FFF2-40B4-BE49-F238E27FC236}">
                <a16:creationId xmlns:a16="http://schemas.microsoft.com/office/drawing/2014/main" id="{3F35540C-60D9-969B-5703-27E9568AEA7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516B624-1643-6770-04CB-EB0B90B29EE7}"/>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58582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60AFF-CB4E-4A1E-E441-08E0CB4BBA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76753C5-9786-4BD0-B9F7-666ADE773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A2BB7257-659D-B074-3CB0-5293A54E2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145E97-153B-6269-00C7-C677682D4E13}"/>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6" name="Espace réservé du pied de page 5">
            <a:extLst>
              <a:ext uri="{FF2B5EF4-FFF2-40B4-BE49-F238E27FC236}">
                <a16:creationId xmlns:a16="http://schemas.microsoft.com/office/drawing/2014/main" id="{FD9B6B02-CAB3-D300-474C-99B0BA92704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4CC12EE-A738-79C8-8282-86F0AE89F712}"/>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23991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D5AF6-27BB-154D-4B4F-C2A23EA564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D88799-BB0B-B90B-7256-827142C72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BEE36D6-6FB8-3354-E92E-A2FD0AF55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877190-32CF-7524-FD44-CEC6C327F0C5}"/>
              </a:ext>
            </a:extLst>
          </p:cNvPr>
          <p:cNvSpPr>
            <a:spLocks noGrp="1"/>
          </p:cNvSpPr>
          <p:nvPr>
            <p:ph type="dt" sz="half" idx="10"/>
          </p:nvPr>
        </p:nvSpPr>
        <p:spPr/>
        <p:txBody>
          <a:bodyPr/>
          <a:lstStyle/>
          <a:p>
            <a:fld id="{88499755-AFF9-4B28-BF92-91CFDDE135D2}" type="datetimeFigureOut">
              <a:rPr lang="fr-CA" smtClean="0"/>
              <a:t>2024-09-17</a:t>
            </a:fld>
            <a:endParaRPr lang="fr-CA"/>
          </a:p>
        </p:txBody>
      </p:sp>
      <p:sp>
        <p:nvSpPr>
          <p:cNvPr id="6" name="Espace réservé du pied de page 5">
            <a:extLst>
              <a:ext uri="{FF2B5EF4-FFF2-40B4-BE49-F238E27FC236}">
                <a16:creationId xmlns:a16="http://schemas.microsoft.com/office/drawing/2014/main" id="{36360206-D57A-EBB4-7469-A2BC1E3C372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8BBC306-59D0-FFF6-C851-F1377B0C7A61}"/>
              </a:ext>
            </a:extLst>
          </p:cNvPr>
          <p:cNvSpPr>
            <a:spLocks noGrp="1"/>
          </p:cNvSpPr>
          <p:nvPr>
            <p:ph type="sldNum" sz="quarter" idx="12"/>
          </p:nvPr>
        </p:nvSpPr>
        <p:spPr/>
        <p:txBody>
          <a:bodyPr/>
          <a:lstStyle/>
          <a:p>
            <a:fld id="{7407A586-24F0-48A1-AC81-3798148D3B52}" type="slidenum">
              <a:rPr lang="fr-CA" smtClean="0"/>
              <a:t>‹N°›</a:t>
            </a:fld>
            <a:endParaRPr lang="fr-CA"/>
          </a:p>
        </p:txBody>
      </p:sp>
    </p:spTree>
    <p:extLst>
      <p:ext uri="{BB962C8B-B14F-4D97-AF65-F5344CB8AC3E}">
        <p14:creationId xmlns:p14="http://schemas.microsoft.com/office/powerpoint/2010/main" val="272475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19D7BC-0DA7-E934-7CED-C95C7329C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DCA7DC4-BDE9-4857-E3AA-FF8E9DB82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D1398B4-A5EB-18E0-ABC4-9370E89CD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499755-AFF9-4B28-BF92-91CFDDE135D2}"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4E560AE5-AB41-DBE2-B764-7162FE5D1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92D0B02D-A553-A3CB-99F9-CE49B1810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07A586-24F0-48A1-AC81-3798148D3B52}" type="slidenum">
              <a:rPr lang="fr-CA" smtClean="0"/>
              <a:t>‹N°›</a:t>
            </a:fld>
            <a:endParaRPr lang="fr-CA"/>
          </a:p>
        </p:txBody>
      </p:sp>
    </p:spTree>
    <p:extLst>
      <p:ext uri="{BB962C8B-B14F-4D97-AF65-F5344CB8AC3E}">
        <p14:creationId xmlns:p14="http://schemas.microsoft.com/office/powerpoint/2010/main" val="103586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DF00F7-77E6-6738-DB62-54EFD800A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2857B39-687D-BC54-21BD-5B7A47A7B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2276F73-3C8F-731C-C01E-4396D74AE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884200-E725-4091-B8E3-9BE0B58BE3AE}" type="datetimeFigureOut">
              <a:rPr lang="fr-CA" smtClean="0"/>
              <a:t>2024-09-17</a:t>
            </a:fld>
            <a:endParaRPr lang="fr-CA"/>
          </a:p>
        </p:txBody>
      </p:sp>
      <p:sp>
        <p:nvSpPr>
          <p:cNvPr id="5" name="Espace réservé du pied de page 4">
            <a:extLst>
              <a:ext uri="{FF2B5EF4-FFF2-40B4-BE49-F238E27FC236}">
                <a16:creationId xmlns:a16="http://schemas.microsoft.com/office/drawing/2014/main" id="{B2270C37-0C6C-0F29-68A7-4655754CC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E551092-A6B9-9908-E808-027B2FE21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0CF693-E235-4204-9191-5221442C8378}" type="slidenum">
              <a:rPr lang="fr-CA" smtClean="0"/>
              <a:t>‹N°›</a:t>
            </a:fld>
            <a:endParaRPr lang="fr-CA"/>
          </a:p>
        </p:txBody>
      </p:sp>
    </p:spTree>
    <p:extLst>
      <p:ext uri="{BB962C8B-B14F-4D97-AF65-F5344CB8AC3E}">
        <p14:creationId xmlns:p14="http://schemas.microsoft.com/office/powerpoint/2010/main" val="136553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out-petits.org/publications/rapports/ecran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tout-petits.org/publications/rapports/ecrans/outils-a-telecharger/"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tout-petits.org/publications/rapports/ecran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s://tout-petits.org/publications/rapports/ecrans/outils-a-telecharger/"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tout-petits.org/publications/rapports/ecra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hyperlink" Target="https://tout-petits.org/publications/rapports/ecrans/outils-a-telecharger/"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pausetonecran.com/wp-content/uploads/2022/08/pause_10-conseils-ecrans-0-5ans-vf.pdf" TargetMode="External"/><Relationship Id="rId13" Type="http://schemas.openxmlformats.org/officeDocument/2006/relationships/image" Target="../media/image18.png"/><Relationship Id="rId3" Type="http://schemas.openxmlformats.org/officeDocument/2006/relationships/hyperlink" Target="https://pausetonecran.com/wp-content/uploads/2023/10/PAUSE_Guide-Informatif-0-5ans_FR.pdf" TargetMode="External"/><Relationship Id="rId7" Type="http://schemas.openxmlformats.org/officeDocument/2006/relationships/hyperlink" Target="https://pausetonecran.com/wp-content/uploads/2022/12/PAUSE22_TABLETTE-0-5.pdf" TargetMode="External"/><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hyperlink" Target="https://sansecran.ca/" TargetMode="External"/><Relationship Id="rId10" Type="http://schemas.openxmlformats.org/officeDocument/2006/relationships/image" Target="../media/image15.png"/><Relationship Id="rId4" Type="http://schemas.openxmlformats.org/officeDocument/2006/relationships/hyperlink" Target="https://cps.ca/fr/tools-outils/les-medias-numeriques-et-le-temps-decran" TargetMode="External"/><Relationship Id="rId9" Type="http://schemas.openxmlformats.org/officeDocument/2006/relationships/hyperlink" Target="https://naitreetgrandir.com/fr/etape/1_3_ans/viefamille/comment-encadrer-bien-utiliser-ecrans-famille/" TargetMode="External"/><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channel/UCgZn5YZ8enIJXyOTEG_3weg" TargetMode="External"/><Relationship Id="rId3" Type="http://schemas.openxmlformats.org/officeDocument/2006/relationships/hyperlink" Target="https://tout-petits.org/infolettre/inscription/" TargetMode="External"/><Relationship Id="rId7" Type="http://schemas.openxmlformats.org/officeDocument/2006/relationships/hyperlink" Target="https://www.linkedin.com/company/observatoire-des-tout-petits"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twitter.com/Tout_petits" TargetMode="External"/><Relationship Id="rId5" Type="http://schemas.openxmlformats.org/officeDocument/2006/relationships/hyperlink" Target="https://www.facebook.com/observatoiredestoutpetits" TargetMode="External"/><Relationship Id="rId4" Type="http://schemas.openxmlformats.org/officeDocument/2006/relationships/hyperlink" Target="https://tout-petits.org/" TargetMode="Externa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tout-petits.org/publications/rapports/ecra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tout-petits.org/publications/rapports/ecra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tout-petits.org/publications/rapports/ecran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s://tout-petits.org/publications/rapports/ecrans/outils-a-telecharger/" TargetMode="External"/><Relationship Id="rId4" Type="http://schemas.openxmlformats.org/officeDocument/2006/relationships/hyperlink" Target="https://tout-petits.org/publications/rapports/ecra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s://tout-petits.org/publications/rapports/ecrans/outils-a-telecharger/" TargetMode="External"/><Relationship Id="rId4" Type="http://schemas.openxmlformats.org/officeDocument/2006/relationships/hyperlink" Target="https://tout-petits.org/publications/rapports/ecra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C8F100-EE08-4B5E-4BD5-6F96FB8A38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31" y="5080"/>
            <a:ext cx="12173937" cy="6847840"/>
          </a:xfrm>
          <a:prstGeom prst="rect">
            <a:avLst/>
          </a:prstGeom>
        </p:spPr>
      </p:pic>
      <p:sp>
        <p:nvSpPr>
          <p:cNvPr id="4" name="ZoneTexte 3">
            <a:extLst>
              <a:ext uri="{FF2B5EF4-FFF2-40B4-BE49-F238E27FC236}">
                <a16:creationId xmlns:a16="http://schemas.microsoft.com/office/drawing/2014/main" id="{4CFD6097-2365-66D4-C3C2-C8E64D0606B1}"/>
              </a:ext>
            </a:extLst>
          </p:cNvPr>
          <p:cNvSpPr txBox="1"/>
          <p:nvPr/>
        </p:nvSpPr>
        <p:spPr>
          <a:xfrm>
            <a:off x="7014148" y="2613392"/>
            <a:ext cx="4559261" cy="1374735"/>
          </a:xfrm>
          <a:prstGeom prst="rect">
            <a:avLst/>
          </a:prstGeom>
          <a:noFill/>
        </p:spPr>
        <p:txBody>
          <a:bodyPr wrap="none" rtlCol="0">
            <a:spAutoFit/>
          </a:bodyPr>
          <a:lstStyle/>
          <a:p>
            <a:pPr>
              <a:lnSpc>
                <a:spcPts val="5000"/>
              </a:lnSpc>
              <a:spcAft>
                <a:spcPts val="25"/>
              </a:spcAft>
            </a:pPr>
            <a:r>
              <a:rPr lang="fr-CA" sz="5000" b="1">
                <a:solidFill>
                  <a:srgbClr val="434747"/>
                </a:solidFill>
                <a:latin typeface="Raleway" panose="020B0003030101060003" pitchFamily="34" charset="0"/>
              </a:rPr>
              <a:t>Les écrans et </a:t>
            </a:r>
            <a:br>
              <a:rPr lang="fr-CA" sz="5000" b="1">
                <a:solidFill>
                  <a:srgbClr val="434747"/>
                </a:solidFill>
                <a:latin typeface="Raleway" panose="020B0003030101060003" pitchFamily="34" charset="0"/>
              </a:rPr>
            </a:br>
            <a:r>
              <a:rPr lang="fr-CA" sz="5000" b="1">
                <a:solidFill>
                  <a:srgbClr val="434747"/>
                </a:solidFill>
                <a:latin typeface="Raleway" panose="020B0003030101060003" pitchFamily="34" charset="0"/>
              </a:rPr>
              <a:t>les tout-petits</a:t>
            </a:r>
          </a:p>
        </p:txBody>
      </p:sp>
      <p:pic>
        <p:nvPicPr>
          <p:cNvPr id="8" name="Picture 7" descr="A black background with white text&#10;&#10;Description automatically generated">
            <a:extLst>
              <a:ext uri="{FF2B5EF4-FFF2-40B4-BE49-F238E27FC236}">
                <a16:creationId xmlns:a16="http://schemas.microsoft.com/office/drawing/2014/main" id="{F9AE696D-4B96-4D9B-3DD1-4051597EB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528" y="6061440"/>
            <a:ext cx="1066800" cy="406400"/>
          </a:xfrm>
          <a:prstGeom prst="rect">
            <a:avLst/>
          </a:prstGeom>
        </p:spPr>
      </p:pic>
      <p:pic>
        <p:nvPicPr>
          <p:cNvPr id="10" name="Picture 9" descr="A black background with grey text&#10;&#10;Description automatically generated">
            <a:extLst>
              <a:ext uri="{FF2B5EF4-FFF2-40B4-BE49-F238E27FC236}">
                <a16:creationId xmlns:a16="http://schemas.microsoft.com/office/drawing/2014/main" id="{D3BDE2A4-DDEE-78EE-66C6-0A62893C8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744" y="6068310"/>
            <a:ext cx="1498600" cy="381000"/>
          </a:xfrm>
          <a:prstGeom prst="rect">
            <a:avLst/>
          </a:prstGeom>
        </p:spPr>
      </p:pic>
      <p:sp>
        <p:nvSpPr>
          <p:cNvPr id="6" name="Rectangle 5">
            <a:extLst>
              <a:ext uri="{FF2B5EF4-FFF2-40B4-BE49-F238E27FC236}">
                <a16:creationId xmlns:a16="http://schemas.microsoft.com/office/drawing/2014/main" id="{94B4642D-3A4F-9D27-87A7-B833855CEE7C}"/>
              </a:ext>
            </a:extLst>
          </p:cNvPr>
          <p:cNvSpPr/>
          <p:nvPr/>
        </p:nvSpPr>
        <p:spPr>
          <a:xfrm>
            <a:off x="0" y="0"/>
            <a:ext cx="12192000" cy="6858000"/>
          </a:xfrm>
          <a:prstGeom prst="rect">
            <a:avLst/>
          </a:prstGeom>
          <a:noFill/>
          <a:ln w="381000">
            <a:solidFill>
              <a:srgbClr val="A8D6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4" descr="A black background with different shapes and colors&#10;&#10;Description automatically generated">
            <a:extLst>
              <a:ext uri="{FF2B5EF4-FFF2-40B4-BE49-F238E27FC236}">
                <a16:creationId xmlns:a16="http://schemas.microsoft.com/office/drawing/2014/main" id="{8BEF4A09-0BCD-BC89-634A-1446F59B2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844178" y="-906530"/>
            <a:ext cx="4838700" cy="4648200"/>
          </a:xfrm>
          <a:prstGeom prst="rect">
            <a:avLst/>
          </a:prstGeom>
        </p:spPr>
      </p:pic>
      <p:sp>
        <p:nvSpPr>
          <p:cNvPr id="2" name="Espace réservé du contenu 2">
            <a:extLst>
              <a:ext uri="{FF2B5EF4-FFF2-40B4-BE49-F238E27FC236}">
                <a16:creationId xmlns:a16="http://schemas.microsoft.com/office/drawing/2014/main" id="{DED22951-4D07-0D27-3D75-8418E0C918B1}"/>
              </a:ext>
            </a:extLst>
          </p:cNvPr>
          <p:cNvSpPr txBox="1">
            <a:spLocks/>
          </p:cNvSpPr>
          <p:nvPr/>
        </p:nvSpPr>
        <p:spPr>
          <a:xfrm>
            <a:off x="7141743" y="4074718"/>
            <a:ext cx="4431666" cy="732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1600" dirty="0">
                <a:latin typeface="Raleway" pitchFamily="2" charset="0"/>
              </a:rPr>
              <a:t>Trousse de communication</a:t>
            </a:r>
          </a:p>
          <a:p>
            <a:pPr marL="0" indent="0">
              <a:buFont typeface="Arial" panose="020B0604020202020204" pitchFamily="34" charset="0"/>
              <a:buNone/>
            </a:pPr>
            <a:r>
              <a:rPr lang="fr-CA" sz="1600" dirty="0">
                <a:latin typeface="Raleway" pitchFamily="2" charset="0"/>
              </a:rPr>
              <a:t>18 septembre 2024</a:t>
            </a:r>
          </a:p>
        </p:txBody>
      </p:sp>
    </p:spTree>
    <p:extLst>
      <p:ext uri="{BB962C8B-B14F-4D97-AF65-F5344CB8AC3E}">
        <p14:creationId xmlns:p14="http://schemas.microsoft.com/office/powerpoint/2010/main" val="173980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0D6E6A0-486C-031A-461A-E4F1D539B1BE}"/>
              </a:ext>
            </a:extLst>
          </p:cNvPr>
          <p:cNvSpPr txBox="1"/>
          <p:nvPr/>
        </p:nvSpPr>
        <p:spPr>
          <a:xfrm>
            <a:off x="891006" y="2084136"/>
            <a:ext cx="6328660" cy="1900905"/>
          </a:xfrm>
          <a:prstGeom prst="rect">
            <a:avLst/>
          </a:prstGeom>
          <a:noFill/>
        </p:spPr>
        <p:txBody>
          <a:bodyPr wrap="square" rtlCol="0">
            <a:spAutoFit/>
          </a:bodyPr>
          <a:lstStyle/>
          <a:p>
            <a:r>
              <a:rPr lang="fr-FR" sz="1600" dirty="0">
                <a:latin typeface="Raleway" panose="020B0503030101060003" pitchFamily="34" charset="0"/>
              </a:rPr>
              <a:t>Les études démontrent qu'une exposition précoce aux jeux de hasard et d'argent peut augmenter les risques de développer une dépendance à l'âge adulte.</a:t>
            </a:r>
          </a:p>
          <a:p>
            <a:endParaRPr lang="fr-CA" sz="1600" dirty="0">
              <a:latin typeface="Raleway" panose="020B0503030101060003" pitchFamily="34" charset="0"/>
            </a:endParaRPr>
          </a:p>
          <a:p>
            <a:r>
              <a:rPr lang="fr-CA" sz="1600" dirty="0">
                <a:latin typeface="Raleway" panose="020B0503030101060003" pitchFamily="34" charset="0"/>
              </a:rPr>
              <a:t>Pour découvrir le nouveau rapport de l’ @Observatoire des tout-petits 👉 </a:t>
            </a:r>
            <a:r>
              <a:rPr lang="fr-CA" sz="1600" dirty="0">
                <a:latin typeface="Raleway" panose="020B0503030101060003" pitchFamily="34" charset="0"/>
                <a:hlinkClick r:id="rId3">
                  <a:extLst>
                    <a:ext uri="{A12FA001-AC4F-418D-AE19-62706E023703}">
                      <ahyp:hlinkClr xmlns:ahyp="http://schemas.microsoft.com/office/drawing/2018/hyperlinkcolor" val="tx"/>
                    </a:ext>
                  </a:extLst>
                </a:hlinkClick>
              </a:rPr>
              <a:t>https://tout-petits.org/publications/rapports/ecrans/</a:t>
            </a:r>
            <a:r>
              <a:rPr lang="fr-CA" sz="1600" dirty="0">
                <a:latin typeface="Raleway" panose="020B0503030101060003" pitchFamily="34" charset="0"/>
              </a:rPr>
              <a:t> </a:t>
            </a:r>
          </a:p>
          <a:p>
            <a:pPr>
              <a:lnSpc>
                <a:spcPts val="2360"/>
              </a:lnSpc>
              <a:spcBef>
                <a:spcPts val="400"/>
              </a:spcBef>
              <a:spcAft>
                <a:spcPts val="400"/>
              </a:spcAft>
              <a:buClr>
                <a:srgbClr val="FCB018"/>
              </a:buClr>
            </a:pPr>
            <a:endParaRPr lang="fr-CA" sz="1600" dirty="0">
              <a:latin typeface="Raleway" panose="020B0003030101060003" pitchFamily="34" charset="0"/>
            </a:endParaRPr>
          </a:p>
        </p:txBody>
      </p:sp>
      <p:sp>
        <p:nvSpPr>
          <p:cNvPr id="9" name="Rectangle 8">
            <a:extLst>
              <a:ext uri="{FF2B5EF4-FFF2-40B4-BE49-F238E27FC236}">
                <a16:creationId xmlns:a16="http://schemas.microsoft.com/office/drawing/2014/main" id="{8EE26364-C9FB-A5DE-BF7E-77E31EEC1095}"/>
              </a:ext>
            </a:extLst>
          </p:cNvPr>
          <p:cNvSpPr/>
          <p:nvPr/>
        </p:nvSpPr>
        <p:spPr>
          <a:xfrm>
            <a:off x="0" y="0"/>
            <a:ext cx="12192000" cy="6858000"/>
          </a:xfrm>
          <a:prstGeom prst="rect">
            <a:avLst/>
          </a:prstGeom>
          <a:noFill/>
          <a:ln w="381000">
            <a:solidFill>
              <a:srgbClr val="FFEE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 1">
            <a:extLst>
              <a:ext uri="{FF2B5EF4-FFF2-40B4-BE49-F238E27FC236}">
                <a16:creationId xmlns:a16="http://schemas.microsoft.com/office/drawing/2014/main" id="{3C65A606-70B8-DBE9-20B6-F0BD6074F844}"/>
              </a:ext>
            </a:extLst>
          </p:cNvPr>
          <p:cNvGrpSpPr/>
          <p:nvPr/>
        </p:nvGrpSpPr>
        <p:grpSpPr>
          <a:xfrm>
            <a:off x="1003443" y="6153834"/>
            <a:ext cx="10280431" cy="342080"/>
            <a:chOff x="1003443" y="6153834"/>
            <a:chExt cx="10280431" cy="342080"/>
          </a:xfrm>
        </p:grpSpPr>
        <p:pic>
          <p:nvPicPr>
            <p:cNvPr id="8" name="Picture 7" descr="A black background with grey text&#10;&#10;Description automatically generated">
              <a:extLst>
                <a:ext uri="{FF2B5EF4-FFF2-40B4-BE49-F238E27FC236}">
                  <a16:creationId xmlns:a16="http://schemas.microsoft.com/office/drawing/2014/main" id="{6C43862B-7099-E062-1F6F-15023DA4E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10" name="TextBox 16">
              <a:extLst>
                <a:ext uri="{FF2B5EF4-FFF2-40B4-BE49-F238E27FC236}">
                  <a16:creationId xmlns:a16="http://schemas.microsoft.com/office/drawing/2014/main" id="{93FB4C1B-0125-A865-10BF-7181789EFE4A}"/>
                </a:ext>
              </a:extLst>
            </p:cNvPr>
            <p:cNvSpPr txBox="1"/>
            <p:nvPr/>
          </p:nvSpPr>
          <p:spPr>
            <a:xfrm>
              <a:off x="9082630" y="6234304"/>
              <a:ext cx="2201244"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10</a:t>
              </a:fld>
              <a:endParaRPr lang="fr-CA" sz="1100">
                <a:solidFill>
                  <a:srgbClr val="434747"/>
                </a:solidFill>
                <a:latin typeface="Raleway" panose="020B0503030101060003" pitchFamily="34" charset="77"/>
              </a:endParaRPr>
            </a:p>
          </p:txBody>
        </p:sp>
      </p:grpSp>
      <p:grpSp>
        <p:nvGrpSpPr>
          <p:cNvPr id="11" name="Group 16">
            <a:extLst>
              <a:ext uri="{FF2B5EF4-FFF2-40B4-BE49-F238E27FC236}">
                <a16:creationId xmlns:a16="http://schemas.microsoft.com/office/drawing/2014/main" id="{856B0A37-242D-37BF-B262-125819800C23}"/>
              </a:ext>
            </a:extLst>
          </p:cNvPr>
          <p:cNvGrpSpPr/>
          <p:nvPr/>
        </p:nvGrpSpPr>
        <p:grpSpPr>
          <a:xfrm>
            <a:off x="1004510" y="477193"/>
            <a:ext cx="6967131" cy="1325563"/>
            <a:chOff x="1155904" y="816533"/>
            <a:chExt cx="6967131" cy="1325563"/>
          </a:xfrm>
        </p:grpSpPr>
        <p:sp>
          <p:nvSpPr>
            <p:cNvPr id="12" name="Titre 1">
              <a:extLst>
                <a:ext uri="{FF2B5EF4-FFF2-40B4-BE49-F238E27FC236}">
                  <a16:creationId xmlns:a16="http://schemas.microsoft.com/office/drawing/2014/main" id="{61332BA2-0630-C98C-7717-8D8D450582EA}"/>
                </a:ext>
              </a:extLst>
            </p:cNvPr>
            <p:cNvSpPr txBox="1">
              <a:spLocks/>
            </p:cNvSpPr>
            <p:nvPr/>
          </p:nvSpPr>
          <p:spPr>
            <a:xfrm>
              <a:off x="1249148" y="816533"/>
              <a:ext cx="687388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Publication secondaire – Exposition aux jeux de hasard</a:t>
              </a:r>
            </a:p>
          </p:txBody>
        </p:sp>
        <p:cxnSp>
          <p:nvCxnSpPr>
            <p:cNvPr id="13" name="Straight Connector 18">
              <a:extLst>
                <a:ext uri="{FF2B5EF4-FFF2-40B4-BE49-F238E27FC236}">
                  <a16:creationId xmlns:a16="http://schemas.microsoft.com/office/drawing/2014/main" id="{6A638A41-E921-59C2-9346-39A55A00A3F7}"/>
                </a:ext>
              </a:extLst>
            </p:cNvPr>
            <p:cNvCxnSpPr>
              <a:cxnSpLocks/>
            </p:cNvCxnSpPr>
            <p:nvPr/>
          </p:nvCxnSpPr>
          <p:spPr>
            <a:xfrm>
              <a:off x="1155904" y="1260088"/>
              <a:ext cx="0" cy="736849"/>
            </a:xfrm>
            <a:prstGeom prst="line">
              <a:avLst/>
            </a:prstGeom>
            <a:ln w="50800">
              <a:solidFill>
                <a:srgbClr val="FCB018"/>
              </a:solidFill>
            </a:ln>
          </p:spPr>
          <p:style>
            <a:lnRef idx="1">
              <a:schemeClr val="accent2"/>
            </a:lnRef>
            <a:fillRef idx="0">
              <a:schemeClr val="accent2"/>
            </a:fillRef>
            <a:effectRef idx="0">
              <a:schemeClr val="accent2"/>
            </a:effectRef>
            <a:fontRef idx="minor">
              <a:schemeClr val="tx1"/>
            </a:fontRef>
          </p:style>
        </p:cxnSp>
      </p:grpSp>
      <p:sp>
        <p:nvSpPr>
          <p:cNvPr id="15" name="ZoneTexte 14">
            <a:extLst>
              <a:ext uri="{FF2B5EF4-FFF2-40B4-BE49-F238E27FC236}">
                <a16:creationId xmlns:a16="http://schemas.microsoft.com/office/drawing/2014/main" id="{AB596BF4-ACCC-D3B9-1EB2-57E0CEFF1864}"/>
              </a:ext>
            </a:extLst>
          </p:cNvPr>
          <p:cNvSpPr txBox="1"/>
          <p:nvPr/>
        </p:nvSpPr>
        <p:spPr>
          <a:xfrm>
            <a:off x="8404330" y="5238550"/>
            <a:ext cx="2850083" cy="646331"/>
          </a:xfrm>
          <a:prstGeom prst="rect">
            <a:avLst/>
          </a:prstGeom>
          <a:noFill/>
        </p:spPr>
        <p:txBody>
          <a:bodyPr wrap="square" lIns="91440" tIns="45720" rIns="91440" bIns="45720" anchor="t">
            <a:spAutoFit/>
          </a:bodyPr>
          <a:lstStyle/>
          <a:p>
            <a:pPr algn="ctr"/>
            <a:r>
              <a:rPr lang="fr-CA">
                <a:latin typeface="Raleway"/>
                <a:hlinkClick r:id="rId5">
                  <a:extLst>
                    <a:ext uri="{A12FA001-AC4F-418D-AE19-62706E023703}">
                      <ahyp:hlinkClr xmlns:ahyp="http://schemas.microsoft.com/office/drawing/2018/hyperlinkcolor" val="tx"/>
                    </a:ext>
                  </a:extLst>
                </a:hlinkClick>
              </a:rPr>
              <a:t>T</a:t>
            </a:r>
            <a:r>
              <a:rPr lang="fr-CA" sz="1800">
                <a:latin typeface="Raleway"/>
                <a:hlinkClick r:id="rId5">
                  <a:extLst>
                    <a:ext uri="{A12FA001-AC4F-418D-AE19-62706E023703}">
                      <ahyp:hlinkClr xmlns:ahyp="http://schemas.microsoft.com/office/drawing/2018/hyperlinkcolor" val="tx"/>
                    </a:ext>
                  </a:extLst>
                </a:hlinkClick>
              </a:rPr>
              <a:t>élécharger les visuels de la campagne</a:t>
            </a:r>
            <a:endParaRPr lang="fr-CA" sz="1800">
              <a:latin typeface="Raleway" panose="020B0503030101060003" pitchFamily="34" charset="0"/>
            </a:endParaRPr>
          </a:p>
        </p:txBody>
      </p:sp>
      <p:pic>
        <p:nvPicPr>
          <p:cNvPr id="5" name="Image 4" descr="Une image contenant texte, Visage humain, capture d’écran&#10;&#10;Description générée automatiquement">
            <a:extLst>
              <a:ext uri="{FF2B5EF4-FFF2-40B4-BE49-F238E27FC236}">
                <a16:creationId xmlns:a16="http://schemas.microsoft.com/office/drawing/2014/main" id="{30029D5C-36D0-8E9F-5CED-6C1AF451A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1259" y="712115"/>
            <a:ext cx="3316223" cy="4421630"/>
          </a:xfrm>
          <a:prstGeom prst="rect">
            <a:avLst/>
          </a:prstGeom>
        </p:spPr>
      </p:pic>
    </p:spTree>
    <p:extLst>
      <p:ext uri="{BB962C8B-B14F-4D97-AF65-F5344CB8AC3E}">
        <p14:creationId xmlns:p14="http://schemas.microsoft.com/office/powerpoint/2010/main" val="273420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0D6E6A0-486C-031A-461A-E4F1D539B1BE}"/>
              </a:ext>
            </a:extLst>
          </p:cNvPr>
          <p:cNvSpPr txBox="1"/>
          <p:nvPr/>
        </p:nvSpPr>
        <p:spPr>
          <a:xfrm>
            <a:off x="891006" y="2084136"/>
            <a:ext cx="6328660" cy="1815882"/>
          </a:xfrm>
          <a:prstGeom prst="rect">
            <a:avLst/>
          </a:prstGeom>
          <a:noFill/>
        </p:spPr>
        <p:txBody>
          <a:bodyPr wrap="square" rtlCol="0">
            <a:spAutoFit/>
          </a:bodyPr>
          <a:lstStyle/>
          <a:p>
            <a:r>
              <a:rPr lang="fr-FR" sz="1600" dirty="0">
                <a:latin typeface="Raleway" panose="020B0503030101060003" pitchFamily="34" charset="0"/>
              </a:rPr>
              <a:t>En plus de la maison, les tout-petits de maternelle peuvent être exposés aux écrans dans la classe et au service de garde. Le temps d'écran s'accumule ainsi tout au long de la journée sans qu'il soit toujours possible d'en faire le décompte complet.</a:t>
            </a:r>
          </a:p>
          <a:p>
            <a:endParaRPr lang="fr-CA" sz="1600" dirty="0">
              <a:latin typeface="Raleway" panose="020B0503030101060003" pitchFamily="34" charset="0"/>
            </a:endParaRPr>
          </a:p>
          <a:p>
            <a:r>
              <a:rPr lang="fr-CA" sz="1600" dirty="0">
                <a:latin typeface="Raleway" panose="020B0503030101060003" pitchFamily="34" charset="0"/>
              </a:rPr>
              <a:t>Pour découvrir le nouveau rapport de l’ @Observatoire des tout-petits 👉 </a:t>
            </a:r>
            <a:r>
              <a:rPr lang="fr-CA" sz="1600" dirty="0">
                <a:hlinkClick r:id="rId3"/>
              </a:rPr>
              <a:t>https://tout-petits.org/publications/rapports/ecrans/</a:t>
            </a:r>
            <a:r>
              <a:rPr lang="fr-CA" sz="1600" dirty="0"/>
              <a:t> </a:t>
            </a:r>
            <a:endParaRPr lang="fr-CA" sz="1600" dirty="0">
              <a:latin typeface="Raleway" panose="020B0003030101060003" pitchFamily="34" charset="0"/>
            </a:endParaRPr>
          </a:p>
        </p:txBody>
      </p:sp>
      <p:sp>
        <p:nvSpPr>
          <p:cNvPr id="9" name="Rectangle 8">
            <a:extLst>
              <a:ext uri="{FF2B5EF4-FFF2-40B4-BE49-F238E27FC236}">
                <a16:creationId xmlns:a16="http://schemas.microsoft.com/office/drawing/2014/main" id="{8EE26364-C9FB-A5DE-BF7E-77E31EEC1095}"/>
              </a:ext>
            </a:extLst>
          </p:cNvPr>
          <p:cNvSpPr/>
          <p:nvPr/>
        </p:nvSpPr>
        <p:spPr>
          <a:xfrm>
            <a:off x="0" y="0"/>
            <a:ext cx="12192000" cy="6858000"/>
          </a:xfrm>
          <a:prstGeom prst="rect">
            <a:avLst/>
          </a:prstGeom>
          <a:noFill/>
          <a:ln w="381000">
            <a:solidFill>
              <a:srgbClr val="FFEE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 1">
            <a:extLst>
              <a:ext uri="{FF2B5EF4-FFF2-40B4-BE49-F238E27FC236}">
                <a16:creationId xmlns:a16="http://schemas.microsoft.com/office/drawing/2014/main" id="{3C65A606-70B8-DBE9-20B6-F0BD6074F844}"/>
              </a:ext>
            </a:extLst>
          </p:cNvPr>
          <p:cNvGrpSpPr/>
          <p:nvPr/>
        </p:nvGrpSpPr>
        <p:grpSpPr>
          <a:xfrm>
            <a:off x="1003443" y="6153834"/>
            <a:ext cx="10280431" cy="342080"/>
            <a:chOff x="1003443" y="6153834"/>
            <a:chExt cx="10280431" cy="342080"/>
          </a:xfrm>
        </p:grpSpPr>
        <p:pic>
          <p:nvPicPr>
            <p:cNvPr id="8" name="Picture 7" descr="A black background with grey text&#10;&#10;Description automatically generated">
              <a:extLst>
                <a:ext uri="{FF2B5EF4-FFF2-40B4-BE49-F238E27FC236}">
                  <a16:creationId xmlns:a16="http://schemas.microsoft.com/office/drawing/2014/main" id="{6C43862B-7099-E062-1F6F-15023DA4E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10" name="TextBox 16">
              <a:extLst>
                <a:ext uri="{FF2B5EF4-FFF2-40B4-BE49-F238E27FC236}">
                  <a16:creationId xmlns:a16="http://schemas.microsoft.com/office/drawing/2014/main" id="{93FB4C1B-0125-A865-10BF-7181789EFE4A}"/>
                </a:ext>
              </a:extLst>
            </p:cNvPr>
            <p:cNvSpPr txBox="1"/>
            <p:nvPr/>
          </p:nvSpPr>
          <p:spPr>
            <a:xfrm>
              <a:off x="9082630" y="6234304"/>
              <a:ext cx="2201244"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11</a:t>
              </a:fld>
              <a:endParaRPr lang="fr-CA" sz="1100">
                <a:solidFill>
                  <a:srgbClr val="434747"/>
                </a:solidFill>
                <a:latin typeface="Raleway" panose="020B0503030101060003" pitchFamily="34" charset="77"/>
              </a:endParaRPr>
            </a:p>
          </p:txBody>
        </p:sp>
      </p:grpSp>
      <p:grpSp>
        <p:nvGrpSpPr>
          <p:cNvPr id="11" name="Group 16">
            <a:extLst>
              <a:ext uri="{FF2B5EF4-FFF2-40B4-BE49-F238E27FC236}">
                <a16:creationId xmlns:a16="http://schemas.microsoft.com/office/drawing/2014/main" id="{856B0A37-242D-37BF-B262-125819800C23}"/>
              </a:ext>
            </a:extLst>
          </p:cNvPr>
          <p:cNvGrpSpPr/>
          <p:nvPr/>
        </p:nvGrpSpPr>
        <p:grpSpPr>
          <a:xfrm>
            <a:off x="1004510" y="477193"/>
            <a:ext cx="6967131" cy="1325563"/>
            <a:chOff x="1155904" y="816533"/>
            <a:chExt cx="6967131" cy="1325563"/>
          </a:xfrm>
        </p:grpSpPr>
        <p:sp>
          <p:nvSpPr>
            <p:cNvPr id="12" name="Titre 1">
              <a:extLst>
                <a:ext uri="{FF2B5EF4-FFF2-40B4-BE49-F238E27FC236}">
                  <a16:creationId xmlns:a16="http://schemas.microsoft.com/office/drawing/2014/main" id="{61332BA2-0630-C98C-7717-8D8D450582EA}"/>
                </a:ext>
              </a:extLst>
            </p:cNvPr>
            <p:cNvSpPr txBox="1">
              <a:spLocks/>
            </p:cNvSpPr>
            <p:nvPr/>
          </p:nvSpPr>
          <p:spPr>
            <a:xfrm>
              <a:off x="1249148" y="816533"/>
              <a:ext cx="687388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Publication secondaire – Utilisation des écrans à l’école</a:t>
              </a:r>
            </a:p>
          </p:txBody>
        </p:sp>
        <p:cxnSp>
          <p:nvCxnSpPr>
            <p:cNvPr id="13" name="Straight Connector 18">
              <a:extLst>
                <a:ext uri="{FF2B5EF4-FFF2-40B4-BE49-F238E27FC236}">
                  <a16:creationId xmlns:a16="http://schemas.microsoft.com/office/drawing/2014/main" id="{6A638A41-E921-59C2-9346-39A55A00A3F7}"/>
                </a:ext>
              </a:extLst>
            </p:cNvPr>
            <p:cNvCxnSpPr>
              <a:cxnSpLocks/>
            </p:cNvCxnSpPr>
            <p:nvPr/>
          </p:nvCxnSpPr>
          <p:spPr>
            <a:xfrm>
              <a:off x="1155904" y="1260088"/>
              <a:ext cx="0" cy="736849"/>
            </a:xfrm>
            <a:prstGeom prst="line">
              <a:avLst/>
            </a:prstGeom>
            <a:ln w="50800">
              <a:solidFill>
                <a:srgbClr val="FCB018"/>
              </a:solidFill>
            </a:ln>
          </p:spPr>
          <p:style>
            <a:lnRef idx="1">
              <a:schemeClr val="accent2"/>
            </a:lnRef>
            <a:fillRef idx="0">
              <a:schemeClr val="accent2"/>
            </a:fillRef>
            <a:effectRef idx="0">
              <a:schemeClr val="accent2"/>
            </a:effectRef>
            <a:fontRef idx="minor">
              <a:schemeClr val="tx1"/>
            </a:fontRef>
          </p:style>
        </p:cxnSp>
      </p:grpSp>
      <p:sp>
        <p:nvSpPr>
          <p:cNvPr id="15" name="ZoneTexte 14">
            <a:extLst>
              <a:ext uri="{FF2B5EF4-FFF2-40B4-BE49-F238E27FC236}">
                <a16:creationId xmlns:a16="http://schemas.microsoft.com/office/drawing/2014/main" id="{AB596BF4-ACCC-D3B9-1EB2-57E0CEFF1864}"/>
              </a:ext>
            </a:extLst>
          </p:cNvPr>
          <p:cNvSpPr txBox="1"/>
          <p:nvPr/>
        </p:nvSpPr>
        <p:spPr>
          <a:xfrm>
            <a:off x="8404330" y="5238550"/>
            <a:ext cx="2850083" cy="646331"/>
          </a:xfrm>
          <a:prstGeom prst="rect">
            <a:avLst/>
          </a:prstGeom>
          <a:noFill/>
        </p:spPr>
        <p:txBody>
          <a:bodyPr wrap="square" lIns="91440" tIns="45720" rIns="91440" bIns="45720" anchor="t">
            <a:spAutoFit/>
          </a:bodyPr>
          <a:lstStyle/>
          <a:p>
            <a:pPr algn="ctr"/>
            <a:r>
              <a:rPr lang="fr-CA">
                <a:latin typeface="Raleway"/>
                <a:hlinkClick r:id="rId5">
                  <a:extLst>
                    <a:ext uri="{A12FA001-AC4F-418D-AE19-62706E023703}">
                      <ahyp:hlinkClr xmlns:ahyp="http://schemas.microsoft.com/office/drawing/2018/hyperlinkcolor" val="tx"/>
                    </a:ext>
                  </a:extLst>
                </a:hlinkClick>
              </a:rPr>
              <a:t>T</a:t>
            </a:r>
            <a:r>
              <a:rPr lang="fr-CA" sz="1800">
                <a:latin typeface="Raleway"/>
                <a:hlinkClick r:id="rId5">
                  <a:extLst>
                    <a:ext uri="{A12FA001-AC4F-418D-AE19-62706E023703}">
                      <ahyp:hlinkClr xmlns:ahyp="http://schemas.microsoft.com/office/drawing/2018/hyperlinkcolor" val="tx"/>
                    </a:ext>
                  </a:extLst>
                </a:hlinkClick>
              </a:rPr>
              <a:t>élécharger les visuels de la campagne</a:t>
            </a:r>
            <a:endParaRPr lang="fr-CA" sz="1800">
              <a:latin typeface="Raleway" panose="020B0503030101060003" pitchFamily="34" charset="0"/>
            </a:endParaRPr>
          </a:p>
        </p:txBody>
      </p:sp>
      <p:pic>
        <p:nvPicPr>
          <p:cNvPr id="4" name="Image 3" descr="Une image contenant texte, capture d’écran, Police, carte de visite&#10;&#10;Description générée automatiquement">
            <a:extLst>
              <a:ext uri="{FF2B5EF4-FFF2-40B4-BE49-F238E27FC236}">
                <a16:creationId xmlns:a16="http://schemas.microsoft.com/office/drawing/2014/main" id="{5DF46718-5EC3-E53B-4B89-934563F0E9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244" y="368880"/>
            <a:ext cx="3652253" cy="4869670"/>
          </a:xfrm>
          <a:prstGeom prst="rect">
            <a:avLst/>
          </a:prstGeom>
        </p:spPr>
      </p:pic>
    </p:spTree>
    <p:extLst>
      <p:ext uri="{BB962C8B-B14F-4D97-AF65-F5344CB8AC3E}">
        <p14:creationId xmlns:p14="http://schemas.microsoft.com/office/powerpoint/2010/main" val="70202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0D6E6A0-486C-031A-461A-E4F1D539B1BE}"/>
              </a:ext>
            </a:extLst>
          </p:cNvPr>
          <p:cNvSpPr txBox="1"/>
          <p:nvPr/>
        </p:nvSpPr>
        <p:spPr>
          <a:xfrm>
            <a:off x="891006" y="2084136"/>
            <a:ext cx="6328660" cy="3046988"/>
          </a:xfrm>
          <a:prstGeom prst="rect">
            <a:avLst/>
          </a:prstGeom>
          <a:noFill/>
        </p:spPr>
        <p:txBody>
          <a:bodyPr wrap="square" rtlCol="0">
            <a:spAutoFit/>
          </a:bodyPr>
          <a:lstStyle/>
          <a:p>
            <a:r>
              <a:rPr lang="fr-FR" sz="1600" dirty="0">
                <a:latin typeface="Raleway" panose="020B0503030101060003" pitchFamily="34" charset="0"/>
              </a:rPr>
              <a:t>L’environnement numérique dans lequel baignent les tout-petits présente des risques, surtout lorsque les intérêts commerciaux des entreprises numériques passent avant le bien-être des enfants.</a:t>
            </a:r>
          </a:p>
          <a:p>
            <a:endParaRPr lang="fr-FR" sz="1600" dirty="0">
              <a:latin typeface="Raleway" panose="020B0503030101060003" pitchFamily="34" charset="0"/>
            </a:endParaRPr>
          </a:p>
          <a:p>
            <a:r>
              <a:rPr lang="fr-FR" sz="1600" dirty="0">
                <a:latin typeface="Raleway" panose="020B0503030101060003" pitchFamily="34" charset="0"/>
              </a:rPr>
              <a:t>D’ailleurs, 85% de la population considère que l'exposition des tout-petits aux écrans est une responsabilité partagée entre les parents et d'autres acteurs, tels que les services de garde et le milieu scolaire.</a:t>
            </a:r>
          </a:p>
          <a:p>
            <a:endParaRPr lang="fr-CA" sz="1600" dirty="0">
              <a:latin typeface="Raleway" panose="020B0503030101060003" pitchFamily="34" charset="0"/>
            </a:endParaRPr>
          </a:p>
          <a:p>
            <a:r>
              <a:rPr lang="fr-CA" sz="1600" dirty="0">
                <a:latin typeface="Raleway" panose="020B0503030101060003" pitchFamily="34" charset="0"/>
              </a:rPr>
              <a:t>Pour découvrir le nouveau rapport de l’ @Observatoire des tout-petits 👉 </a:t>
            </a:r>
            <a:r>
              <a:rPr lang="fr-CA" sz="1600" dirty="0">
                <a:hlinkClick r:id="rId3"/>
              </a:rPr>
              <a:t>https://tout-petits.org/publications/rapports/ecrans/</a:t>
            </a:r>
            <a:r>
              <a:rPr lang="fr-CA" sz="1600" dirty="0"/>
              <a:t> </a:t>
            </a:r>
            <a:endParaRPr lang="fr-CA" sz="1600" dirty="0">
              <a:latin typeface="Raleway" panose="020B0003030101060003" pitchFamily="34" charset="0"/>
            </a:endParaRPr>
          </a:p>
        </p:txBody>
      </p:sp>
      <p:sp>
        <p:nvSpPr>
          <p:cNvPr id="9" name="Rectangle 8">
            <a:extLst>
              <a:ext uri="{FF2B5EF4-FFF2-40B4-BE49-F238E27FC236}">
                <a16:creationId xmlns:a16="http://schemas.microsoft.com/office/drawing/2014/main" id="{8EE26364-C9FB-A5DE-BF7E-77E31EEC1095}"/>
              </a:ext>
            </a:extLst>
          </p:cNvPr>
          <p:cNvSpPr/>
          <p:nvPr/>
        </p:nvSpPr>
        <p:spPr>
          <a:xfrm>
            <a:off x="0" y="0"/>
            <a:ext cx="12192000" cy="6858000"/>
          </a:xfrm>
          <a:prstGeom prst="rect">
            <a:avLst/>
          </a:prstGeom>
          <a:noFill/>
          <a:ln w="381000">
            <a:solidFill>
              <a:srgbClr val="FFEE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 1">
            <a:extLst>
              <a:ext uri="{FF2B5EF4-FFF2-40B4-BE49-F238E27FC236}">
                <a16:creationId xmlns:a16="http://schemas.microsoft.com/office/drawing/2014/main" id="{3C65A606-70B8-DBE9-20B6-F0BD6074F844}"/>
              </a:ext>
            </a:extLst>
          </p:cNvPr>
          <p:cNvGrpSpPr/>
          <p:nvPr/>
        </p:nvGrpSpPr>
        <p:grpSpPr>
          <a:xfrm>
            <a:off x="1003443" y="6153834"/>
            <a:ext cx="10280431" cy="342080"/>
            <a:chOff x="1003443" y="6153834"/>
            <a:chExt cx="10280431" cy="342080"/>
          </a:xfrm>
        </p:grpSpPr>
        <p:pic>
          <p:nvPicPr>
            <p:cNvPr id="8" name="Picture 7" descr="A black background with grey text&#10;&#10;Description automatically generated">
              <a:extLst>
                <a:ext uri="{FF2B5EF4-FFF2-40B4-BE49-F238E27FC236}">
                  <a16:creationId xmlns:a16="http://schemas.microsoft.com/office/drawing/2014/main" id="{6C43862B-7099-E062-1F6F-15023DA4E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10" name="TextBox 16">
              <a:extLst>
                <a:ext uri="{FF2B5EF4-FFF2-40B4-BE49-F238E27FC236}">
                  <a16:creationId xmlns:a16="http://schemas.microsoft.com/office/drawing/2014/main" id="{93FB4C1B-0125-A865-10BF-7181789EFE4A}"/>
                </a:ext>
              </a:extLst>
            </p:cNvPr>
            <p:cNvSpPr txBox="1"/>
            <p:nvPr/>
          </p:nvSpPr>
          <p:spPr>
            <a:xfrm>
              <a:off x="9082630" y="6234304"/>
              <a:ext cx="2201244"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12</a:t>
              </a:fld>
              <a:endParaRPr lang="fr-CA" sz="1100">
                <a:solidFill>
                  <a:srgbClr val="434747"/>
                </a:solidFill>
                <a:latin typeface="Raleway" panose="020B0503030101060003" pitchFamily="34" charset="77"/>
              </a:endParaRPr>
            </a:p>
          </p:txBody>
        </p:sp>
      </p:grpSp>
      <p:grpSp>
        <p:nvGrpSpPr>
          <p:cNvPr id="11" name="Group 16">
            <a:extLst>
              <a:ext uri="{FF2B5EF4-FFF2-40B4-BE49-F238E27FC236}">
                <a16:creationId xmlns:a16="http://schemas.microsoft.com/office/drawing/2014/main" id="{856B0A37-242D-37BF-B262-125819800C23}"/>
              </a:ext>
            </a:extLst>
          </p:cNvPr>
          <p:cNvGrpSpPr/>
          <p:nvPr/>
        </p:nvGrpSpPr>
        <p:grpSpPr>
          <a:xfrm>
            <a:off x="1004510" y="477193"/>
            <a:ext cx="6967131" cy="1325563"/>
            <a:chOff x="1155904" y="816533"/>
            <a:chExt cx="6967131" cy="1325563"/>
          </a:xfrm>
        </p:grpSpPr>
        <p:sp>
          <p:nvSpPr>
            <p:cNvPr id="12" name="Titre 1">
              <a:extLst>
                <a:ext uri="{FF2B5EF4-FFF2-40B4-BE49-F238E27FC236}">
                  <a16:creationId xmlns:a16="http://schemas.microsoft.com/office/drawing/2014/main" id="{61332BA2-0630-C98C-7717-8D8D450582EA}"/>
                </a:ext>
              </a:extLst>
            </p:cNvPr>
            <p:cNvSpPr txBox="1">
              <a:spLocks/>
            </p:cNvSpPr>
            <p:nvPr/>
          </p:nvSpPr>
          <p:spPr>
            <a:xfrm>
              <a:off x="1249148" y="816533"/>
              <a:ext cx="687388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Publication secondaire – </a:t>
              </a:r>
            </a:p>
            <a:p>
              <a:pPr algn="l"/>
              <a:r>
                <a:rPr lang="fr-CA" sz="3200" b="1">
                  <a:solidFill>
                    <a:srgbClr val="434747"/>
                  </a:solidFill>
                  <a:latin typeface="Raleway" panose="020B0003030101060003" pitchFamily="34" charset="0"/>
                </a:rPr>
                <a:t>Une responsabilité partagée</a:t>
              </a:r>
            </a:p>
          </p:txBody>
        </p:sp>
        <p:cxnSp>
          <p:nvCxnSpPr>
            <p:cNvPr id="13" name="Straight Connector 18">
              <a:extLst>
                <a:ext uri="{FF2B5EF4-FFF2-40B4-BE49-F238E27FC236}">
                  <a16:creationId xmlns:a16="http://schemas.microsoft.com/office/drawing/2014/main" id="{6A638A41-E921-59C2-9346-39A55A00A3F7}"/>
                </a:ext>
              </a:extLst>
            </p:cNvPr>
            <p:cNvCxnSpPr>
              <a:cxnSpLocks/>
            </p:cNvCxnSpPr>
            <p:nvPr/>
          </p:nvCxnSpPr>
          <p:spPr>
            <a:xfrm>
              <a:off x="1155904" y="1260088"/>
              <a:ext cx="0" cy="736849"/>
            </a:xfrm>
            <a:prstGeom prst="line">
              <a:avLst/>
            </a:prstGeom>
            <a:ln w="50800">
              <a:solidFill>
                <a:srgbClr val="FCB018"/>
              </a:solidFill>
            </a:ln>
          </p:spPr>
          <p:style>
            <a:lnRef idx="1">
              <a:schemeClr val="accent2"/>
            </a:lnRef>
            <a:fillRef idx="0">
              <a:schemeClr val="accent2"/>
            </a:fillRef>
            <a:effectRef idx="0">
              <a:schemeClr val="accent2"/>
            </a:effectRef>
            <a:fontRef idx="minor">
              <a:schemeClr val="tx1"/>
            </a:fontRef>
          </p:style>
        </p:cxnSp>
      </p:grpSp>
      <p:sp>
        <p:nvSpPr>
          <p:cNvPr id="15" name="ZoneTexte 14">
            <a:extLst>
              <a:ext uri="{FF2B5EF4-FFF2-40B4-BE49-F238E27FC236}">
                <a16:creationId xmlns:a16="http://schemas.microsoft.com/office/drawing/2014/main" id="{AB596BF4-ACCC-D3B9-1EB2-57E0CEFF1864}"/>
              </a:ext>
            </a:extLst>
          </p:cNvPr>
          <p:cNvSpPr txBox="1"/>
          <p:nvPr/>
        </p:nvSpPr>
        <p:spPr>
          <a:xfrm>
            <a:off x="8404330" y="5238550"/>
            <a:ext cx="2850083" cy="646331"/>
          </a:xfrm>
          <a:prstGeom prst="rect">
            <a:avLst/>
          </a:prstGeom>
          <a:noFill/>
        </p:spPr>
        <p:txBody>
          <a:bodyPr wrap="square" lIns="91440" tIns="45720" rIns="91440" bIns="45720" anchor="t">
            <a:spAutoFit/>
          </a:bodyPr>
          <a:lstStyle/>
          <a:p>
            <a:pPr algn="ctr"/>
            <a:r>
              <a:rPr lang="fr-CA">
                <a:latin typeface="Raleway"/>
                <a:hlinkClick r:id="rId5">
                  <a:extLst>
                    <a:ext uri="{A12FA001-AC4F-418D-AE19-62706E023703}">
                      <ahyp:hlinkClr xmlns:ahyp="http://schemas.microsoft.com/office/drawing/2018/hyperlinkcolor" val="tx"/>
                    </a:ext>
                  </a:extLst>
                </a:hlinkClick>
              </a:rPr>
              <a:t>T</a:t>
            </a:r>
            <a:r>
              <a:rPr lang="fr-CA" sz="1800">
                <a:latin typeface="Raleway"/>
                <a:hlinkClick r:id="rId5">
                  <a:extLst>
                    <a:ext uri="{A12FA001-AC4F-418D-AE19-62706E023703}">
                      <ahyp:hlinkClr xmlns:ahyp="http://schemas.microsoft.com/office/drawing/2018/hyperlinkcolor" val="tx"/>
                    </a:ext>
                  </a:extLst>
                </a:hlinkClick>
              </a:rPr>
              <a:t>élécharger les visuels de la campagne</a:t>
            </a:r>
            <a:endParaRPr lang="fr-CA" sz="1800">
              <a:latin typeface="Raleway" panose="020B0503030101060003" pitchFamily="34" charset="0"/>
            </a:endParaRPr>
          </a:p>
        </p:txBody>
      </p:sp>
      <p:pic>
        <p:nvPicPr>
          <p:cNvPr id="4" name="Image 3" descr="Une image contenant texte, capture d’écran, Police, conception&#10;&#10;Description générée automatiquement">
            <a:extLst>
              <a:ext uri="{FF2B5EF4-FFF2-40B4-BE49-F238E27FC236}">
                <a16:creationId xmlns:a16="http://schemas.microsoft.com/office/drawing/2014/main" id="{485BA24F-05EF-31C3-F848-06E802ACD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0672" y="615749"/>
            <a:ext cx="3446045" cy="4594727"/>
          </a:xfrm>
          <a:prstGeom prst="rect">
            <a:avLst/>
          </a:prstGeom>
        </p:spPr>
      </p:pic>
    </p:spTree>
    <p:extLst>
      <p:ext uri="{BB962C8B-B14F-4D97-AF65-F5344CB8AC3E}">
        <p14:creationId xmlns:p14="http://schemas.microsoft.com/office/powerpoint/2010/main" val="206973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9C70C-08E7-44CA-6B9D-989C046CA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51DB50E-1F9A-4BEF-58C7-292DAE46950E}"/>
              </a:ext>
            </a:extLst>
          </p:cNvPr>
          <p:cNvSpPr/>
          <p:nvPr/>
        </p:nvSpPr>
        <p:spPr>
          <a:xfrm>
            <a:off x="0" y="0"/>
            <a:ext cx="12192000" cy="6858000"/>
          </a:xfrm>
          <a:prstGeom prst="rect">
            <a:avLst/>
          </a:prstGeom>
          <a:noFill/>
          <a:ln w="381000">
            <a:solidFill>
              <a:srgbClr val="BCAE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 7">
            <a:extLst>
              <a:ext uri="{FF2B5EF4-FFF2-40B4-BE49-F238E27FC236}">
                <a16:creationId xmlns:a16="http://schemas.microsoft.com/office/drawing/2014/main" id="{C2D20FB9-A5CB-8E2E-3263-BDEE11D79CBC}"/>
              </a:ext>
            </a:extLst>
          </p:cNvPr>
          <p:cNvGrpSpPr/>
          <p:nvPr/>
        </p:nvGrpSpPr>
        <p:grpSpPr>
          <a:xfrm>
            <a:off x="7871607" y="3429000"/>
            <a:ext cx="3777286" cy="2447905"/>
            <a:chOff x="7801563" y="2699511"/>
            <a:chExt cx="3777286" cy="2447905"/>
          </a:xfrm>
        </p:grpSpPr>
        <p:sp>
          <p:nvSpPr>
            <p:cNvPr id="4" name="TextBox 3">
              <a:extLst>
                <a:ext uri="{FF2B5EF4-FFF2-40B4-BE49-F238E27FC236}">
                  <a16:creationId xmlns:a16="http://schemas.microsoft.com/office/drawing/2014/main" id="{1360444B-22A3-B9EF-8F69-C7AA75122752}"/>
                </a:ext>
              </a:extLst>
            </p:cNvPr>
            <p:cNvSpPr txBox="1"/>
            <p:nvPr/>
          </p:nvSpPr>
          <p:spPr>
            <a:xfrm>
              <a:off x="7889354" y="4157401"/>
              <a:ext cx="3689495" cy="990015"/>
            </a:xfrm>
            <a:prstGeom prst="rect">
              <a:avLst/>
            </a:prstGeom>
            <a:noFill/>
          </p:spPr>
          <p:txBody>
            <a:bodyPr wrap="square" rtlCol="0">
              <a:spAutoFit/>
            </a:bodyPr>
            <a:lstStyle/>
            <a:p>
              <a:pPr>
                <a:lnSpc>
                  <a:spcPts val="3500"/>
                </a:lnSpc>
              </a:pPr>
              <a:r>
                <a:rPr lang="fr-CA" sz="3000" b="1" u="none" strike="noStrike" baseline="0">
                  <a:solidFill>
                    <a:schemeClr val="bg1"/>
                  </a:solidFill>
                  <a:latin typeface="Raleway" panose="020B0003030101060003" pitchFamily="34" charset="0"/>
                </a:rPr>
                <a:t>Pour arrimer nos actions</a:t>
              </a:r>
              <a:endParaRPr lang="fr-CA" sz="3500" b="1" u="none" strike="noStrike" baseline="0">
                <a:solidFill>
                  <a:schemeClr val="bg1"/>
                </a:solidFill>
                <a:latin typeface="Raleway" panose="020B0003030101060003" pitchFamily="34" charset="0"/>
              </a:endParaRPr>
            </a:p>
          </p:txBody>
        </p:sp>
        <p:sp>
          <p:nvSpPr>
            <p:cNvPr id="7" name="TextBox 6">
              <a:extLst>
                <a:ext uri="{FF2B5EF4-FFF2-40B4-BE49-F238E27FC236}">
                  <a16:creationId xmlns:a16="http://schemas.microsoft.com/office/drawing/2014/main" id="{FAF0B7B3-7485-FA1B-931D-C90DBC426C07}"/>
                </a:ext>
              </a:extLst>
            </p:cNvPr>
            <p:cNvSpPr txBox="1"/>
            <p:nvPr/>
          </p:nvSpPr>
          <p:spPr>
            <a:xfrm>
              <a:off x="7801563" y="2699511"/>
              <a:ext cx="3689496" cy="1477328"/>
            </a:xfrm>
            <a:prstGeom prst="rect">
              <a:avLst/>
            </a:prstGeom>
            <a:noFill/>
          </p:spPr>
          <p:txBody>
            <a:bodyPr wrap="square">
              <a:spAutoFit/>
            </a:bodyPr>
            <a:lstStyle/>
            <a:p>
              <a:r>
                <a:rPr lang="fr-CA" sz="4500" u="none" strike="noStrike" baseline="0">
                  <a:solidFill>
                    <a:srgbClr val="BCAEB9"/>
                  </a:solidFill>
                  <a:latin typeface="Cooper Black" panose="0208090404030B020404" pitchFamily="18" charset="0"/>
                </a:rPr>
                <a:t>Calendrier de diffusion</a:t>
              </a:r>
              <a:endParaRPr lang="fr-CA" sz="4500">
                <a:solidFill>
                  <a:srgbClr val="BCAEB9"/>
                </a:solidFill>
                <a:latin typeface="Cooper Black" panose="0208090404030B020404" pitchFamily="18" charset="0"/>
              </a:endParaRPr>
            </a:p>
          </p:txBody>
        </p:sp>
      </p:grpSp>
    </p:spTree>
    <p:extLst>
      <p:ext uri="{BB962C8B-B14F-4D97-AF65-F5344CB8AC3E}">
        <p14:creationId xmlns:p14="http://schemas.microsoft.com/office/powerpoint/2010/main" val="72028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8">
            <a:extLst>
              <a:ext uri="{FF2B5EF4-FFF2-40B4-BE49-F238E27FC236}">
                <a16:creationId xmlns:a16="http://schemas.microsoft.com/office/drawing/2014/main" id="{BCC2006D-E70E-0AC1-3FC7-4C7F0CD758EE}"/>
              </a:ext>
            </a:extLst>
          </p:cNvPr>
          <p:cNvSpPr/>
          <p:nvPr/>
        </p:nvSpPr>
        <p:spPr>
          <a:xfrm>
            <a:off x="7838036" y="2997724"/>
            <a:ext cx="3980925" cy="2874494"/>
          </a:xfrm>
          <a:custGeom>
            <a:avLst/>
            <a:gdLst>
              <a:gd name="connsiteX0" fmla="*/ 26504 w 11463130"/>
              <a:gd name="connsiteY0" fmla="*/ 79513 h 5658679"/>
              <a:gd name="connsiteX1" fmla="*/ 26504 w 11463130"/>
              <a:gd name="connsiteY1" fmla="*/ 79513 h 5658679"/>
              <a:gd name="connsiteX2" fmla="*/ 172278 w 11463130"/>
              <a:gd name="connsiteY2" fmla="*/ 26505 h 5658679"/>
              <a:gd name="connsiteX3" fmla="*/ 225287 w 11463130"/>
              <a:gd name="connsiteY3" fmla="*/ 13252 h 5658679"/>
              <a:gd name="connsiteX4" fmla="*/ 437322 w 11463130"/>
              <a:gd name="connsiteY4" fmla="*/ 0 h 5658679"/>
              <a:gd name="connsiteX5" fmla="*/ 848139 w 11463130"/>
              <a:gd name="connsiteY5" fmla="*/ 26505 h 5658679"/>
              <a:gd name="connsiteX6" fmla="*/ 1152939 w 11463130"/>
              <a:gd name="connsiteY6" fmla="*/ 53009 h 5658679"/>
              <a:gd name="connsiteX7" fmla="*/ 1258957 w 11463130"/>
              <a:gd name="connsiteY7" fmla="*/ 66261 h 5658679"/>
              <a:gd name="connsiteX8" fmla="*/ 1325217 w 11463130"/>
              <a:gd name="connsiteY8" fmla="*/ 79513 h 5658679"/>
              <a:gd name="connsiteX9" fmla="*/ 1404730 w 11463130"/>
              <a:gd name="connsiteY9" fmla="*/ 92766 h 5658679"/>
              <a:gd name="connsiteX10" fmla="*/ 1470991 w 11463130"/>
              <a:gd name="connsiteY10" fmla="*/ 106018 h 5658679"/>
              <a:gd name="connsiteX11" fmla="*/ 1603513 w 11463130"/>
              <a:gd name="connsiteY11" fmla="*/ 119270 h 5658679"/>
              <a:gd name="connsiteX12" fmla="*/ 1669774 w 11463130"/>
              <a:gd name="connsiteY12" fmla="*/ 132522 h 5658679"/>
              <a:gd name="connsiteX13" fmla="*/ 1789044 w 11463130"/>
              <a:gd name="connsiteY13" fmla="*/ 145774 h 5658679"/>
              <a:gd name="connsiteX14" fmla="*/ 3392557 w 11463130"/>
              <a:gd name="connsiteY14" fmla="*/ 145774 h 5658679"/>
              <a:gd name="connsiteX15" fmla="*/ 3525078 w 11463130"/>
              <a:gd name="connsiteY15" fmla="*/ 159026 h 5658679"/>
              <a:gd name="connsiteX16" fmla="*/ 3737113 w 11463130"/>
              <a:gd name="connsiteY16" fmla="*/ 172279 h 5658679"/>
              <a:gd name="connsiteX17" fmla="*/ 4784035 w 11463130"/>
              <a:gd name="connsiteY17" fmla="*/ 159026 h 5658679"/>
              <a:gd name="connsiteX18" fmla="*/ 5420139 w 11463130"/>
              <a:gd name="connsiteY18" fmla="*/ 145774 h 5658679"/>
              <a:gd name="connsiteX19" fmla="*/ 6188765 w 11463130"/>
              <a:gd name="connsiteY19" fmla="*/ 159026 h 5658679"/>
              <a:gd name="connsiteX20" fmla="*/ 7063409 w 11463130"/>
              <a:gd name="connsiteY20" fmla="*/ 145774 h 5658679"/>
              <a:gd name="connsiteX21" fmla="*/ 7527235 w 11463130"/>
              <a:gd name="connsiteY21" fmla="*/ 119270 h 5658679"/>
              <a:gd name="connsiteX22" fmla="*/ 8468139 w 11463130"/>
              <a:gd name="connsiteY22" fmla="*/ 132522 h 5658679"/>
              <a:gd name="connsiteX23" fmla="*/ 8905461 w 11463130"/>
              <a:gd name="connsiteY23" fmla="*/ 159026 h 5658679"/>
              <a:gd name="connsiteX24" fmla="*/ 9488557 w 11463130"/>
              <a:gd name="connsiteY24" fmla="*/ 198783 h 5658679"/>
              <a:gd name="connsiteX25" fmla="*/ 9660835 w 11463130"/>
              <a:gd name="connsiteY25" fmla="*/ 212035 h 5658679"/>
              <a:gd name="connsiteX26" fmla="*/ 9992139 w 11463130"/>
              <a:gd name="connsiteY26" fmla="*/ 238539 h 5658679"/>
              <a:gd name="connsiteX27" fmla="*/ 10575235 w 11463130"/>
              <a:gd name="connsiteY27" fmla="*/ 265044 h 5658679"/>
              <a:gd name="connsiteX28" fmla="*/ 10787270 w 11463130"/>
              <a:gd name="connsiteY28" fmla="*/ 278296 h 5658679"/>
              <a:gd name="connsiteX29" fmla="*/ 11317357 w 11463130"/>
              <a:gd name="connsiteY29" fmla="*/ 344557 h 5658679"/>
              <a:gd name="connsiteX30" fmla="*/ 11449878 w 11463130"/>
              <a:gd name="connsiteY30" fmla="*/ 2279374 h 5658679"/>
              <a:gd name="connsiteX31" fmla="*/ 11463130 w 11463130"/>
              <a:gd name="connsiteY31" fmla="*/ 3816626 h 5658679"/>
              <a:gd name="connsiteX32" fmla="*/ 11463130 w 11463130"/>
              <a:gd name="connsiteY32" fmla="*/ 5446644 h 5658679"/>
              <a:gd name="connsiteX33" fmla="*/ 11410122 w 11463130"/>
              <a:gd name="connsiteY33" fmla="*/ 5459896 h 5658679"/>
              <a:gd name="connsiteX34" fmla="*/ 10760765 w 11463130"/>
              <a:gd name="connsiteY34" fmla="*/ 5486400 h 5658679"/>
              <a:gd name="connsiteX35" fmla="*/ 10482470 w 11463130"/>
              <a:gd name="connsiteY35" fmla="*/ 5526157 h 5658679"/>
              <a:gd name="connsiteX36" fmla="*/ 10442713 w 11463130"/>
              <a:gd name="connsiteY36" fmla="*/ 5539409 h 5658679"/>
              <a:gd name="connsiteX37" fmla="*/ 10217426 w 11463130"/>
              <a:gd name="connsiteY37" fmla="*/ 5552661 h 5658679"/>
              <a:gd name="connsiteX38" fmla="*/ 9886122 w 11463130"/>
              <a:gd name="connsiteY38" fmla="*/ 5579166 h 5658679"/>
              <a:gd name="connsiteX39" fmla="*/ 9607826 w 11463130"/>
              <a:gd name="connsiteY39" fmla="*/ 5592418 h 5658679"/>
              <a:gd name="connsiteX40" fmla="*/ 9263270 w 11463130"/>
              <a:gd name="connsiteY40" fmla="*/ 5618922 h 5658679"/>
              <a:gd name="connsiteX41" fmla="*/ 9077739 w 11463130"/>
              <a:gd name="connsiteY41" fmla="*/ 5632174 h 5658679"/>
              <a:gd name="connsiteX42" fmla="*/ 8216348 w 11463130"/>
              <a:gd name="connsiteY42" fmla="*/ 5658679 h 5658679"/>
              <a:gd name="connsiteX43" fmla="*/ 7381461 w 11463130"/>
              <a:gd name="connsiteY43" fmla="*/ 5645426 h 5658679"/>
              <a:gd name="connsiteX44" fmla="*/ 5300870 w 11463130"/>
              <a:gd name="connsiteY44" fmla="*/ 5658679 h 5658679"/>
              <a:gd name="connsiteX45" fmla="*/ 3326296 w 11463130"/>
              <a:gd name="connsiteY45" fmla="*/ 5605670 h 5658679"/>
              <a:gd name="connsiteX46" fmla="*/ 0 w 11463130"/>
              <a:gd name="connsiteY46" fmla="*/ 5459896 h 5658679"/>
              <a:gd name="connsiteX47" fmla="*/ 26504 w 11463130"/>
              <a:gd name="connsiteY47" fmla="*/ 622852 h 5658679"/>
              <a:gd name="connsiteX48" fmla="*/ 26504 w 11463130"/>
              <a:gd name="connsiteY48" fmla="*/ 79513 h 56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63130" h="5658679">
                <a:moveTo>
                  <a:pt x="26504" y="79513"/>
                </a:moveTo>
                <a:lnTo>
                  <a:pt x="26504" y="79513"/>
                </a:lnTo>
                <a:cubicBezTo>
                  <a:pt x="36716" y="75684"/>
                  <a:pt x="137016" y="36580"/>
                  <a:pt x="172278" y="26505"/>
                </a:cubicBezTo>
                <a:cubicBezTo>
                  <a:pt x="189791" y="21501"/>
                  <a:pt x="207164" y="15064"/>
                  <a:pt x="225287" y="13252"/>
                </a:cubicBezTo>
                <a:cubicBezTo>
                  <a:pt x="295752" y="6205"/>
                  <a:pt x="366644" y="4417"/>
                  <a:pt x="437322" y="0"/>
                </a:cubicBezTo>
                <a:cubicBezTo>
                  <a:pt x="847496" y="20508"/>
                  <a:pt x="561098" y="2584"/>
                  <a:pt x="848139" y="26505"/>
                </a:cubicBezTo>
                <a:cubicBezTo>
                  <a:pt x="1016159" y="40507"/>
                  <a:pt x="1000507" y="36072"/>
                  <a:pt x="1152939" y="53009"/>
                </a:cubicBezTo>
                <a:cubicBezTo>
                  <a:pt x="1188336" y="56942"/>
                  <a:pt x="1223757" y="60846"/>
                  <a:pt x="1258957" y="66261"/>
                </a:cubicBezTo>
                <a:cubicBezTo>
                  <a:pt x="1281219" y="69686"/>
                  <a:pt x="1303056" y="75484"/>
                  <a:pt x="1325217" y="79513"/>
                </a:cubicBezTo>
                <a:cubicBezTo>
                  <a:pt x="1351654" y="84320"/>
                  <a:pt x="1378293" y="87959"/>
                  <a:pt x="1404730" y="92766"/>
                </a:cubicBezTo>
                <a:cubicBezTo>
                  <a:pt x="1426891" y="96795"/>
                  <a:pt x="1448664" y="103041"/>
                  <a:pt x="1470991" y="106018"/>
                </a:cubicBezTo>
                <a:cubicBezTo>
                  <a:pt x="1514996" y="111885"/>
                  <a:pt x="1559508" y="113403"/>
                  <a:pt x="1603513" y="119270"/>
                </a:cubicBezTo>
                <a:cubicBezTo>
                  <a:pt x="1625840" y="122247"/>
                  <a:pt x="1647476" y="129337"/>
                  <a:pt x="1669774" y="132522"/>
                </a:cubicBezTo>
                <a:cubicBezTo>
                  <a:pt x="1709373" y="138179"/>
                  <a:pt x="1749287" y="141357"/>
                  <a:pt x="1789044" y="145774"/>
                </a:cubicBezTo>
                <a:cubicBezTo>
                  <a:pt x="2573562" y="133516"/>
                  <a:pt x="2635410" y="123173"/>
                  <a:pt x="3392557" y="145774"/>
                </a:cubicBezTo>
                <a:cubicBezTo>
                  <a:pt x="3436931" y="147099"/>
                  <a:pt x="3480815" y="155621"/>
                  <a:pt x="3525078" y="159026"/>
                </a:cubicBezTo>
                <a:cubicBezTo>
                  <a:pt x="3595686" y="164458"/>
                  <a:pt x="3666435" y="167861"/>
                  <a:pt x="3737113" y="172279"/>
                </a:cubicBezTo>
                <a:lnTo>
                  <a:pt x="4784035" y="159026"/>
                </a:lnTo>
                <a:cubicBezTo>
                  <a:pt x="4996089" y="155686"/>
                  <a:pt x="5208058" y="145774"/>
                  <a:pt x="5420139" y="145774"/>
                </a:cubicBezTo>
                <a:cubicBezTo>
                  <a:pt x="5676386" y="145774"/>
                  <a:pt x="5932556" y="154609"/>
                  <a:pt x="6188765" y="159026"/>
                </a:cubicBezTo>
                <a:lnTo>
                  <a:pt x="7063409" y="145774"/>
                </a:lnTo>
                <a:cubicBezTo>
                  <a:pt x="7266104" y="141167"/>
                  <a:pt x="7344629" y="133316"/>
                  <a:pt x="7527235" y="119270"/>
                </a:cubicBezTo>
                <a:lnTo>
                  <a:pt x="8468139" y="132522"/>
                </a:lnTo>
                <a:cubicBezTo>
                  <a:pt x="8694881" y="137505"/>
                  <a:pt x="8707378" y="146246"/>
                  <a:pt x="8905461" y="159026"/>
                </a:cubicBezTo>
                <a:cubicBezTo>
                  <a:pt x="9514359" y="198311"/>
                  <a:pt x="8695246" y="137760"/>
                  <a:pt x="9488557" y="198783"/>
                </a:cubicBezTo>
                <a:lnTo>
                  <a:pt x="9660835" y="212035"/>
                </a:lnTo>
                <a:cubicBezTo>
                  <a:pt x="9812343" y="242336"/>
                  <a:pt x="9710466" y="225335"/>
                  <a:pt x="9992139" y="238539"/>
                </a:cubicBezTo>
                <a:cubicBezTo>
                  <a:pt x="10186492" y="247649"/>
                  <a:pt x="10381242" y="250122"/>
                  <a:pt x="10575235" y="265044"/>
                </a:cubicBezTo>
                <a:cubicBezTo>
                  <a:pt x="10760726" y="279312"/>
                  <a:pt x="10689917" y="278296"/>
                  <a:pt x="10787270" y="278296"/>
                </a:cubicBezTo>
                <a:lnTo>
                  <a:pt x="11317357" y="344557"/>
                </a:lnTo>
                <a:lnTo>
                  <a:pt x="11449878" y="2279374"/>
                </a:lnTo>
                <a:lnTo>
                  <a:pt x="11463130" y="3816626"/>
                </a:lnTo>
                <a:lnTo>
                  <a:pt x="11463130" y="5446644"/>
                </a:lnTo>
                <a:lnTo>
                  <a:pt x="11410122" y="5459896"/>
                </a:lnTo>
                <a:cubicBezTo>
                  <a:pt x="11137041" y="5467928"/>
                  <a:pt x="11001688" y="5466323"/>
                  <a:pt x="10760765" y="5486400"/>
                </a:cubicBezTo>
                <a:cubicBezTo>
                  <a:pt x="10705761" y="5490984"/>
                  <a:pt x="10522860" y="5512694"/>
                  <a:pt x="10482470" y="5526157"/>
                </a:cubicBezTo>
                <a:cubicBezTo>
                  <a:pt x="10469218" y="5530574"/>
                  <a:pt x="10456613" y="5538019"/>
                  <a:pt x="10442713" y="5539409"/>
                </a:cubicBezTo>
                <a:cubicBezTo>
                  <a:pt x="10367861" y="5546894"/>
                  <a:pt x="10292460" y="5547301"/>
                  <a:pt x="10217426" y="5552661"/>
                </a:cubicBezTo>
                <a:cubicBezTo>
                  <a:pt x="9911255" y="5574530"/>
                  <a:pt x="10245678" y="5558619"/>
                  <a:pt x="9886122" y="5579166"/>
                </a:cubicBezTo>
                <a:lnTo>
                  <a:pt x="9607826" y="5592418"/>
                </a:lnTo>
                <a:cubicBezTo>
                  <a:pt x="9492869" y="5599756"/>
                  <a:pt x="9378139" y="5610307"/>
                  <a:pt x="9263270" y="5618922"/>
                </a:cubicBezTo>
                <a:cubicBezTo>
                  <a:pt x="9201442" y="5623559"/>
                  <a:pt x="9139670" y="5629225"/>
                  <a:pt x="9077739" y="5632174"/>
                </a:cubicBezTo>
                <a:cubicBezTo>
                  <a:pt x="8605249" y="5654673"/>
                  <a:pt x="8892290" y="5643316"/>
                  <a:pt x="8216348" y="5658679"/>
                </a:cubicBezTo>
                <a:cubicBezTo>
                  <a:pt x="7558180" y="5643372"/>
                  <a:pt x="7836503" y="5645426"/>
                  <a:pt x="7381461" y="5645426"/>
                </a:cubicBezTo>
                <a:lnTo>
                  <a:pt x="5300870" y="5658679"/>
                </a:lnTo>
                <a:lnTo>
                  <a:pt x="3326296" y="5605670"/>
                </a:lnTo>
                <a:lnTo>
                  <a:pt x="0" y="5459896"/>
                </a:lnTo>
                <a:lnTo>
                  <a:pt x="26504" y="622852"/>
                </a:lnTo>
                <a:lnTo>
                  <a:pt x="26504" y="79513"/>
                </a:lnTo>
                <a:close/>
              </a:path>
            </a:pathLst>
          </a:custGeom>
          <a:solidFill>
            <a:srgbClr val="EC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151DB50E-1F9A-4BEF-58C7-292DAE46950E}"/>
              </a:ext>
            </a:extLst>
          </p:cNvPr>
          <p:cNvSpPr/>
          <p:nvPr/>
        </p:nvSpPr>
        <p:spPr>
          <a:xfrm>
            <a:off x="0" y="0"/>
            <a:ext cx="12192000" cy="6858000"/>
          </a:xfrm>
          <a:prstGeom prst="rect">
            <a:avLst/>
          </a:prstGeom>
          <a:noFill/>
          <a:ln w="381000">
            <a:solidFill>
              <a:srgbClr val="BCAE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 1">
            <a:extLst>
              <a:ext uri="{FF2B5EF4-FFF2-40B4-BE49-F238E27FC236}">
                <a16:creationId xmlns:a16="http://schemas.microsoft.com/office/drawing/2014/main" id="{A220A048-C2D1-4526-F3AD-EE53E6A44930}"/>
              </a:ext>
            </a:extLst>
          </p:cNvPr>
          <p:cNvGrpSpPr/>
          <p:nvPr/>
        </p:nvGrpSpPr>
        <p:grpSpPr>
          <a:xfrm>
            <a:off x="1003443" y="6153834"/>
            <a:ext cx="10280431" cy="342080"/>
            <a:chOff x="1003443" y="6153834"/>
            <a:chExt cx="10280431" cy="342080"/>
          </a:xfrm>
        </p:grpSpPr>
        <p:pic>
          <p:nvPicPr>
            <p:cNvPr id="5" name="Picture 3" descr="A black background with grey text&#10;&#10;Description automatically generated">
              <a:extLst>
                <a:ext uri="{FF2B5EF4-FFF2-40B4-BE49-F238E27FC236}">
                  <a16:creationId xmlns:a16="http://schemas.microsoft.com/office/drawing/2014/main" id="{B4687BE1-A7C1-50E1-7C1A-B8836B392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9" name="TextBox 16">
              <a:extLst>
                <a:ext uri="{FF2B5EF4-FFF2-40B4-BE49-F238E27FC236}">
                  <a16:creationId xmlns:a16="http://schemas.microsoft.com/office/drawing/2014/main" id="{001BE3D4-DA38-17E0-9716-9DA6A7914FB8}"/>
                </a:ext>
              </a:extLst>
            </p:cNvPr>
            <p:cNvSpPr txBox="1"/>
            <p:nvPr/>
          </p:nvSpPr>
          <p:spPr>
            <a:xfrm>
              <a:off x="8999274" y="6234304"/>
              <a:ext cx="2284600"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14</a:t>
              </a:fld>
              <a:endParaRPr lang="fr-CA" sz="1100">
                <a:solidFill>
                  <a:srgbClr val="434747"/>
                </a:solidFill>
                <a:latin typeface="Raleway" panose="020B0503030101060003" pitchFamily="34" charset="77"/>
              </a:endParaRPr>
            </a:p>
          </p:txBody>
        </p:sp>
      </p:grpSp>
      <p:grpSp>
        <p:nvGrpSpPr>
          <p:cNvPr id="10" name="Group 4">
            <a:extLst>
              <a:ext uri="{FF2B5EF4-FFF2-40B4-BE49-F238E27FC236}">
                <a16:creationId xmlns:a16="http://schemas.microsoft.com/office/drawing/2014/main" id="{58565456-1838-00E1-B1C3-13C4A15DF481}"/>
              </a:ext>
            </a:extLst>
          </p:cNvPr>
          <p:cNvGrpSpPr/>
          <p:nvPr/>
        </p:nvGrpSpPr>
        <p:grpSpPr>
          <a:xfrm>
            <a:off x="1004510" y="524476"/>
            <a:ext cx="6752380" cy="1325563"/>
            <a:chOff x="1155904" y="816533"/>
            <a:chExt cx="6752380" cy="1325563"/>
          </a:xfrm>
        </p:grpSpPr>
        <p:sp>
          <p:nvSpPr>
            <p:cNvPr id="11" name="Titre 1">
              <a:extLst>
                <a:ext uri="{FF2B5EF4-FFF2-40B4-BE49-F238E27FC236}">
                  <a16:creationId xmlns:a16="http://schemas.microsoft.com/office/drawing/2014/main" id="{CC0B043B-D725-CF68-7DB7-A8756559692A}"/>
                </a:ext>
              </a:extLst>
            </p:cNvPr>
            <p:cNvSpPr txBox="1">
              <a:spLocks/>
            </p:cNvSpPr>
            <p:nvPr/>
          </p:nvSpPr>
          <p:spPr>
            <a:xfrm>
              <a:off x="1249148" y="816533"/>
              <a:ext cx="665913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503030101060003" pitchFamily="34" charset="77"/>
                </a:rPr>
                <a:t>Durée de la campagne de communication</a:t>
              </a:r>
            </a:p>
          </p:txBody>
        </p:sp>
        <p:cxnSp>
          <p:nvCxnSpPr>
            <p:cNvPr id="12" name="Straight Connector 11">
              <a:extLst>
                <a:ext uri="{FF2B5EF4-FFF2-40B4-BE49-F238E27FC236}">
                  <a16:creationId xmlns:a16="http://schemas.microsoft.com/office/drawing/2014/main" id="{DDD435FD-720F-99A2-83C9-7353B45BF2FB}"/>
                </a:ext>
              </a:extLst>
            </p:cNvPr>
            <p:cNvCxnSpPr>
              <a:cxnSpLocks/>
            </p:cNvCxnSpPr>
            <p:nvPr/>
          </p:nvCxnSpPr>
          <p:spPr>
            <a:xfrm>
              <a:off x="1155904" y="1260088"/>
              <a:ext cx="0" cy="736849"/>
            </a:xfrm>
            <a:prstGeom prst="line">
              <a:avLst/>
            </a:prstGeom>
            <a:ln w="50800">
              <a:solidFill>
                <a:srgbClr val="A496A6"/>
              </a:solidFill>
            </a:ln>
          </p:spPr>
          <p:style>
            <a:lnRef idx="1">
              <a:schemeClr val="accent2"/>
            </a:lnRef>
            <a:fillRef idx="0">
              <a:schemeClr val="accent2"/>
            </a:fillRef>
            <a:effectRef idx="0">
              <a:schemeClr val="accent2"/>
            </a:effectRef>
            <a:fontRef idx="minor">
              <a:schemeClr val="tx1"/>
            </a:fontRef>
          </p:style>
        </p:cxnSp>
      </p:grpSp>
      <p:sp>
        <p:nvSpPr>
          <p:cNvPr id="3" name="Freeform 49">
            <a:extLst>
              <a:ext uri="{FF2B5EF4-FFF2-40B4-BE49-F238E27FC236}">
                <a16:creationId xmlns:a16="http://schemas.microsoft.com/office/drawing/2014/main" id="{A476F949-B3BB-D39A-3143-DE3AE048B3C0}"/>
              </a:ext>
            </a:extLst>
          </p:cNvPr>
          <p:cNvSpPr/>
          <p:nvPr/>
        </p:nvSpPr>
        <p:spPr>
          <a:xfrm rot="10800000">
            <a:off x="982130" y="2061842"/>
            <a:ext cx="6524647" cy="465910"/>
          </a:xfrm>
          <a:custGeom>
            <a:avLst/>
            <a:gdLst>
              <a:gd name="connsiteX0" fmla="*/ 30145 w 1004835"/>
              <a:gd name="connsiteY0" fmla="*/ 60380 h 417925"/>
              <a:gd name="connsiteX1" fmla="*/ 30145 w 1004835"/>
              <a:gd name="connsiteY1" fmla="*/ 60380 h 417925"/>
              <a:gd name="connsiteX2" fmla="*/ 5024 w 1004835"/>
              <a:gd name="connsiteY2" fmla="*/ 130718 h 417925"/>
              <a:gd name="connsiteX3" fmla="*/ 0 w 1004835"/>
              <a:gd name="connsiteY3" fmla="*/ 150815 h 417925"/>
              <a:gd name="connsiteX4" fmla="*/ 5024 w 1004835"/>
              <a:gd name="connsiteY4" fmla="*/ 366855 h 417925"/>
              <a:gd name="connsiteX5" fmla="*/ 20097 w 1004835"/>
              <a:gd name="connsiteY5" fmla="*/ 397000 h 417925"/>
              <a:gd name="connsiteX6" fmla="*/ 35169 w 1004835"/>
              <a:gd name="connsiteY6" fmla="*/ 407048 h 417925"/>
              <a:gd name="connsiteX7" fmla="*/ 45218 w 1004835"/>
              <a:gd name="connsiteY7" fmla="*/ 417096 h 417925"/>
              <a:gd name="connsiteX8" fmla="*/ 60290 w 1004835"/>
              <a:gd name="connsiteY8" fmla="*/ 417096 h 417925"/>
              <a:gd name="connsiteX9" fmla="*/ 944545 w 1004835"/>
              <a:gd name="connsiteY9" fmla="*/ 412072 h 417925"/>
              <a:gd name="connsiteX10" fmla="*/ 969666 w 1004835"/>
              <a:gd name="connsiteY10" fmla="*/ 376903 h 417925"/>
              <a:gd name="connsiteX11" fmla="*/ 974690 w 1004835"/>
              <a:gd name="connsiteY11" fmla="*/ 361831 h 417925"/>
              <a:gd name="connsiteX12" fmla="*/ 984739 w 1004835"/>
              <a:gd name="connsiteY12" fmla="*/ 346758 h 417925"/>
              <a:gd name="connsiteX13" fmla="*/ 989763 w 1004835"/>
              <a:gd name="connsiteY13" fmla="*/ 331686 h 417925"/>
              <a:gd name="connsiteX14" fmla="*/ 999811 w 1004835"/>
              <a:gd name="connsiteY14" fmla="*/ 316613 h 417925"/>
              <a:gd name="connsiteX15" fmla="*/ 1004835 w 1004835"/>
              <a:gd name="connsiteY15" fmla="*/ 291492 h 417925"/>
              <a:gd name="connsiteX16" fmla="*/ 999811 w 1004835"/>
              <a:gd name="connsiteY16" fmla="*/ 115646 h 417925"/>
              <a:gd name="connsiteX17" fmla="*/ 994787 w 1004835"/>
              <a:gd name="connsiteY17" fmla="*/ 85501 h 417925"/>
              <a:gd name="connsiteX18" fmla="*/ 984739 w 1004835"/>
              <a:gd name="connsiteY18" fmla="*/ 50332 h 417925"/>
              <a:gd name="connsiteX19" fmla="*/ 974690 w 1004835"/>
              <a:gd name="connsiteY19" fmla="*/ 35259 h 417925"/>
              <a:gd name="connsiteX20" fmla="*/ 944545 w 1004835"/>
              <a:gd name="connsiteY20" fmla="*/ 10138 h 417925"/>
              <a:gd name="connsiteX21" fmla="*/ 929473 w 1004835"/>
              <a:gd name="connsiteY21" fmla="*/ 5114 h 417925"/>
              <a:gd name="connsiteX22" fmla="*/ 869183 w 1004835"/>
              <a:gd name="connsiteY22" fmla="*/ 90 h 417925"/>
              <a:gd name="connsiteX23" fmla="*/ 70339 w 1004835"/>
              <a:gd name="connsiteY23" fmla="*/ 15162 h 417925"/>
              <a:gd name="connsiteX24" fmla="*/ 30145 w 1004835"/>
              <a:gd name="connsiteY24" fmla="*/ 60380 h 4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4835" h="417925">
                <a:moveTo>
                  <a:pt x="30145" y="60380"/>
                </a:moveTo>
                <a:lnTo>
                  <a:pt x="30145" y="60380"/>
                </a:lnTo>
                <a:cubicBezTo>
                  <a:pt x="26125" y="71102"/>
                  <a:pt x="8664" y="116156"/>
                  <a:pt x="5024" y="130718"/>
                </a:cubicBezTo>
                <a:lnTo>
                  <a:pt x="0" y="150815"/>
                </a:lnTo>
                <a:cubicBezTo>
                  <a:pt x="1675" y="222828"/>
                  <a:pt x="1895" y="294890"/>
                  <a:pt x="5024" y="366855"/>
                </a:cubicBezTo>
                <a:cubicBezTo>
                  <a:pt x="5395" y="375400"/>
                  <a:pt x="14593" y="391496"/>
                  <a:pt x="20097" y="397000"/>
                </a:cubicBezTo>
                <a:cubicBezTo>
                  <a:pt x="24367" y="401270"/>
                  <a:pt x="30454" y="403276"/>
                  <a:pt x="35169" y="407048"/>
                </a:cubicBezTo>
                <a:cubicBezTo>
                  <a:pt x="38868" y="410007"/>
                  <a:pt x="40820" y="415337"/>
                  <a:pt x="45218" y="417096"/>
                </a:cubicBezTo>
                <a:cubicBezTo>
                  <a:pt x="49883" y="418962"/>
                  <a:pt x="55266" y="417096"/>
                  <a:pt x="60290" y="417096"/>
                </a:cubicBezTo>
                <a:lnTo>
                  <a:pt x="944545" y="412072"/>
                </a:lnTo>
                <a:cubicBezTo>
                  <a:pt x="952919" y="400349"/>
                  <a:pt x="962254" y="389256"/>
                  <a:pt x="969666" y="376903"/>
                </a:cubicBezTo>
                <a:cubicBezTo>
                  <a:pt x="972391" y="372362"/>
                  <a:pt x="972322" y="366568"/>
                  <a:pt x="974690" y="361831"/>
                </a:cubicBezTo>
                <a:cubicBezTo>
                  <a:pt x="977391" y="356430"/>
                  <a:pt x="981389" y="351782"/>
                  <a:pt x="984739" y="346758"/>
                </a:cubicBezTo>
                <a:cubicBezTo>
                  <a:pt x="986414" y="341734"/>
                  <a:pt x="987395" y="336423"/>
                  <a:pt x="989763" y="331686"/>
                </a:cubicBezTo>
                <a:cubicBezTo>
                  <a:pt x="992463" y="326285"/>
                  <a:pt x="997691" y="322267"/>
                  <a:pt x="999811" y="316613"/>
                </a:cubicBezTo>
                <a:cubicBezTo>
                  <a:pt x="1002809" y="308617"/>
                  <a:pt x="1003160" y="299866"/>
                  <a:pt x="1004835" y="291492"/>
                </a:cubicBezTo>
                <a:cubicBezTo>
                  <a:pt x="1003160" y="232877"/>
                  <a:pt x="1002668" y="174216"/>
                  <a:pt x="999811" y="115646"/>
                </a:cubicBezTo>
                <a:cubicBezTo>
                  <a:pt x="999315" y="105471"/>
                  <a:pt x="996785" y="95490"/>
                  <a:pt x="994787" y="85501"/>
                </a:cubicBezTo>
                <a:cubicBezTo>
                  <a:pt x="993714" y="80135"/>
                  <a:pt x="987932" y="56717"/>
                  <a:pt x="984739" y="50332"/>
                </a:cubicBezTo>
                <a:cubicBezTo>
                  <a:pt x="982038" y="44931"/>
                  <a:pt x="978556" y="39898"/>
                  <a:pt x="974690" y="35259"/>
                </a:cubicBezTo>
                <a:cubicBezTo>
                  <a:pt x="966753" y="25735"/>
                  <a:pt x="955836" y="15784"/>
                  <a:pt x="944545" y="10138"/>
                </a:cubicBezTo>
                <a:cubicBezTo>
                  <a:pt x="939808" y="7770"/>
                  <a:pt x="934666" y="6153"/>
                  <a:pt x="929473" y="5114"/>
                </a:cubicBezTo>
                <a:cubicBezTo>
                  <a:pt x="898431" y="-1094"/>
                  <a:pt x="897365" y="90"/>
                  <a:pt x="869183" y="90"/>
                </a:cubicBezTo>
                <a:lnTo>
                  <a:pt x="70339" y="15162"/>
                </a:lnTo>
                <a:lnTo>
                  <a:pt x="30145" y="60380"/>
                </a:lnTo>
                <a:close/>
              </a:path>
            </a:pathLst>
          </a:custGeom>
          <a:solidFill>
            <a:srgbClr val="BCAE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F11B1F4B-5D6E-C137-83FC-C6DA06A0BA9B}"/>
              </a:ext>
            </a:extLst>
          </p:cNvPr>
          <p:cNvSpPr txBox="1"/>
          <p:nvPr/>
        </p:nvSpPr>
        <p:spPr>
          <a:xfrm>
            <a:off x="1165993" y="2112681"/>
            <a:ext cx="6409023" cy="359137"/>
          </a:xfrm>
          <a:prstGeom prst="rect">
            <a:avLst/>
          </a:prstGeom>
          <a:noFill/>
        </p:spPr>
        <p:txBody>
          <a:bodyPr wrap="square" rtlCol="0">
            <a:spAutoFit/>
          </a:bodyPr>
          <a:lstStyle/>
          <a:p>
            <a:pPr marR="0" lvl="0" algn="l" defTabSz="914400" rtl="0" eaLnBrk="1" fontAlgn="auto" latinLnBrk="0" hangingPunct="1">
              <a:lnSpc>
                <a:spcPts val="2220"/>
              </a:lnSpc>
              <a:spcBef>
                <a:spcPts val="0"/>
              </a:spcBef>
              <a:spcAft>
                <a:spcPts val="1800"/>
              </a:spcAft>
              <a:buClrTx/>
              <a:buSzTx/>
              <a:tabLst/>
              <a:defRPr/>
            </a:pPr>
            <a:r>
              <a:rPr lang="fr-CA" b="1" dirty="0">
                <a:solidFill>
                  <a:prstClr val="black"/>
                </a:solidFill>
                <a:latin typeface="Raleway" panose="020B0503030101060003" pitchFamily="34" charset="77"/>
              </a:rPr>
              <a:t>Période de diffusion : 18 septembre au 1 octobre </a:t>
            </a:r>
          </a:p>
        </p:txBody>
      </p:sp>
      <p:sp>
        <p:nvSpPr>
          <p:cNvPr id="13" name="ZoneTexte 12">
            <a:extLst>
              <a:ext uri="{FF2B5EF4-FFF2-40B4-BE49-F238E27FC236}">
                <a16:creationId xmlns:a16="http://schemas.microsoft.com/office/drawing/2014/main" id="{42B61530-9CBA-BB9F-25F8-E1D5AC209421}"/>
              </a:ext>
            </a:extLst>
          </p:cNvPr>
          <p:cNvSpPr txBox="1"/>
          <p:nvPr/>
        </p:nvSpPr>
        <p:spPr>
          <a:xfrm>
            <a:off x="8014656" y="3108472"/>
            <a:ext cx="3401333" cy="372281"/>
          </a:xfrm>
          <a:prstGeom prst="rect">
            <a:avLst/>
          </a:prstGeom>
          <a:noFill/>
        </p:spPr>
        <p:txBody>
          <a:bodyPr wrap="square" rtlCol="0">
            <a:spAutoFit/>
          </a:bodyPr>
          <a:lstStyle/>
          <a:p>
            <a:pPr algn="ctr">
              <a:lnSpc>
                <a:spcPts val="2360"/>
              </a:lnSpc>
              <a:spcBef>
                <a:spcPts val="400"/>
              </a:spcBef>
              <a:spcAft>
                <a:spcPts val="400"/>
              </a:spcAft>
              <a:buClr>
                <a:srgbClr val="A496A6"/>
              </a:buClr>
            </a:pPr>
            <a:r>
              <a:rPr lang="fr-CA" sz="1600" b="1">
                <a:latin typeface="Raleway" panose="020B0003030101060003" pitchFamily="34" charset="0"/>
              </a:rPr>
              <a:t>À garder en tête</a:t>
            </a:r>
          </a:p>
        </p:txBody>
      </p:sp>
      <p:sp>
        <p:nvSpPr>
          <p:cNvPr id="4" name="ZoneTexte 3">
            <a:extLst>
              <a:ext uri="{FF2B5EF4-FFF2-40B4-BE49-F238E27FC236}">
                <a16:creationId xmlns:a16="http://schemas.microsoft.com/office/drawing/2014/main" id="{C1E61034-D803-8FC8-C5C0-5600437BA674}"/>
              </a:ext>
            </a:extLst>
          </p:cNvPr>
          <p:cNvSpPr txBox="1"/>
          <p:nvPr/>
        </p:nvSpPr>
        <p:spPr>
          <a:xfrm>
            <a:off x="7983695" y="3600119"/>
            <a:ext cx="3826085" cy="2116349"/>
          </a:xfrm>
          <a:prstGeom prst="rect">
            <a:avLst/>
          </a:prstGeom>
          <a:noFill/>
        </p:spPr>
        <p:txBody>
          <a:bodyPr wrap="square" numCol="2" rtlCol="0">
            <a:spAutoFit/>
          </a:bodyPr>
          <a:lstStyle/>
          <a:p>
            <a:pPr>
              <a:lnSpc>
                <a:spcPts val="2360"/>
              </a:lnSpc>
              <a:spcBef>
                <a:spcPts val="400"/>
              </a:spcBef>
              <a:spcAft>
                <a:spcPts val="400"/>
              </a:spcAft>
              <a:buClr>
                <a:srgbClr val="A496A6"/>
              </a:buClr>
            </a:pPr>
            <a:r>
              <a:rPr lang="fr-CA" sz="1600">
                <a:latin typeface="Raleway" panose="020B0003030101060003" pitchFamily="34" charset="0"/>
              </a:rPr>
              <a:t>Identifier l’Observatoire    des tout-petits</a:t>
            </a:r>
          </a:p>
          <a:p>
            <a:pPr>
              <a:lnSpc>
                <a:spcPts val="2360"/>
              </a:lnSpc>
              <a:spcBef>
                <a:spcPts val="400"/>
              </a:spcBef>
              <a:spcAft>
                <a:spcPts val="400"/>
              </a:spcAft>
              <a:buClr>
                <a:srgbClr val="A496A6"/>
              </a:buClr>
            </a:pPr>
            <a:r>
              <a:rPr lang="fr-CA" sz="1600" b="1">
                <a:latin typeface="Raleway" panose="020B0003030101060003" pitchFamily="34" charset="0"/>
              </a:rPr>
              <a:t>@Observatoire des tout-petits</a:t>
            </a:r>
          </a:p>
          <a:p>
            <a:pPr>
              <a:lnSpc>
                <a:spcPts val="2360"/>
              </a:lnSpc>
              <a:spcBef>
                <a:spcPts val="400"/>
              </a:spcBef>
              <a:spcAft>
                <a:spcPts val="400"/>
              </a:spcAft>
              <a:buClr>
                <a:srgbClr val="A496A6"/>
              </a:buClr>
            </a:pPr>
            <a:r>
              <a:rPr lang="fr-CA" sz="1600" b="1">
                <a:latin typeface="Raleway" panose="020B0003030101060003" pitchFamily="34" charset="0"/>
              </a:rPr>
              <a:t>@tout_petits</a:t>
            </a:r>
          </a:p>
          <a:p>
            <a:pPr>
              <a:lnSpc>
                <a:spcPts val="2360"/>
              </a:lnSpc>
              <a:spcBef>
                <a:spcPts val="400"/>
              </a:spcBef>
              <a:spcAft>
                <a:spcPts val="400"/>
              </a:spcAft>
              <a:buClr>
                <a:srgbClr val="A496A6"/>
              </a:buClr>
            </a:pPr>
            <a:r>
              <a:rPr lang="fr-CA" sz="1600">
                <a:latin typeface="Raleway" panose="020B0003030101060003" pitchFamily="34" charset="0"/>
              </a:rPr>
              <a:t>Utilisez les mots-clés (hashtags) de la campagne </a:t>
            </a:r>
            <a:r>
              <a:rPr lang="fr-CA" sz="1600" b="1">
                <a:latin typeface="Raleway" panose="020B0003030101060003" pitchFamily="34" charset="0"/>
              </a:rPr>
              <a:t>#toutpetits #ecrans</a:t>
            </a:r>
          </a:p>
        </p:txBody>
      </p:sp>
      <p:sp>
        <p:nvSpPr>
          <p:cNvPr id="7" name="ZoneTexte 6">
            <a:extLst>
              <a:ext uri="{FF2B5EF4-FFF2-40B4-BE49-F238E27FC236}">
                <a16:creationId xmlns:a16="http://schemas.microsoft.com/office/drawing/2014/main" id="{A25CBAD1-89B9-1DD6-6D5F-2DE269CF1297}"/>
              </a:ext>
            </a:extLst>
          </p:cNvPr>
          <p:cNvSpPr txBox="1"/>
          <p:nvPr/>
        </p:nvSpPr>
        <p:spPr>
          <a:xfrm>
            <a:off x="1435621" y="4018385"/>
            <a:ext cx="5582800" cy="1815882"/>
          </a:xfrm>
          <a:prstGeom prst="rect">
            <a:avLst/>
          </a:prstGeom>
          <a:noFill/>
        </p:spPr>
        <p:txBody>
          <a:bodyPr wrap="square" rtlCol="0">
            <a:spAutoFit/>
          </a:bodyPr>
          <a:lstStyle/>
          <a:p>
            <a:r>
              <a:rPr lang="fr-CA" sz="1600" b="1" dirty="0">
                <a:solidFill>
                  <a:srgbClr val="7D6980"/>
                </a:solidFill>
                <a:latin typeface="Raleway" panose="020B0503030101060003" pitchFamily="34" charset="0"/>
              </a:rPr>
              <a:t>18 septembre : </a:t>
            </a:r>
            <a:r>
              <a:rPr lang="fr-CA" sz="1600" dirty="0">
                <a:latin typeface="Raleway" panose="020B0503030101060003" pitchFamily="34" charset="0"/>
              </a:rPr>
              <a:t>lancement du rapport</a:t>
            </a:r>
          </a:p>
          <a:p>
            <a:endParaRPr lang="fr-CA" sz="1600" dirty="0">
              <a:latin typeface="Raleway" panose="020B0503030101060003" pitchFamily="34" charset="0"/>
            </a:endParaRPr>
          </a:p>
          <a:p>
            <a:r>
              <a:rPr lang="fr-CA" sz="1600" b="1" dirty="0">
                <a:solidFill>
                  <a:srgbClr val="7D6980"/>
                </a:solidFill>
                <a:latin typeface="Raleway" panose="020B0503030101060003" pitchFamily="34" charset="0"/>
              </a:rPr>
              <a:t>19 septembre : </a:t>
            </a:r>
            <a:r>
              <a:rPr lang="fr-CA" sz="1600" dirty="0">
                <a:latin typeface="Raleway" panose="020B0503030101060003" pitchFamily="34" charset="0"/>
              </a:rPr>
              <a:t>diffusion de la vidéo avec Julie Ringuette et le Dr David Fortin</a:t>
            </a:r>
          </a:p>
          <a:p>
            <a:endParaRPr lang="fr-CA" sz="1600" dirty="0">
              <a:latin typeface="Raleway" panose="020B0503030101060003" pitchFamily="34" charset="0"/>
            </a:endParaRPr>
          </a:p>
          <a:p>
            <a:r>
              <a:rPr lang="fr-CA" sz="1600" b="1" dirty="0">
                <a:solidFill>
                  <a:srgbClr val="7D6980"/>
                </a:solidFill>
                <a:latin typeface="Raleway" panose="020B0503030101060003" pitchFamily="34" charset="0"/>
              </a:rPr>
              <a:t>26 septembre : </a:t>
            </a:r>
            <a:r>
              <a:rPr lang="fr-CA" sz="1600" dirty="0">
                <a:latin typeface="Raleway" panose="020B0503030101060003" pitchFamily="34" charset="0"/>
              </a:rPr>
              <a:t>diffusion de la vidéo avec Julie Ringuette et le comité de parents du CSSDM des Chênes </a:t>
            </a:r>
          </a:p>
        </p:txBody>
      </p:sp>
      <p:sp>
        <p:nvSpPr>
          <p:cNvPr id="21" name="ZoneTexte 20">
            <a:extLst>
              <a:ext uri="{FF2B5EF4-FFF2-40B4-BE49-F238E27FC236}">
                <a16:creationId xmlns:a16="http://schemas.microsoft.com/office/drawing/2014/main" id="{21D97D8C-C874-958A-65FA-06E7A32275D3}"/>
              </a:ext>
            </a:extLst>
          </p:cNvPr>
          <p:cNvSpPr txBox="1"/>
          <p:nvPr/>
        </p:nvSpPr>
        <p:spPr>
          <a:xfrm>
            <a:off x="1003443" y="2734460"/>
            <a:ext cx="6328660" cy="1077218"/>
          </a:xfrm>
          <a:prstGeom prst="rect">
            <a:avLst/>
          </a:prstGeom>
          <a:noFill/>
        </p:spPr>
        <p:txBody>
          <a:bodyPr wrap="square" rtlCol="0">
            <a:spAutoFit/>
          </a:bodyPr>
          <a:lstStyle/>
          <a:p>
            <a:r>
              <a:rPr lang="fr-CA" sz="1600">
                <a:latin typeface="Raleway" panose="020B0503030101060003" pitchFamily="34" charset="0"/>
              </a:rPr>
              <a:t>Voici quelques </a:t>
            </a:r>
            <a:r>
              <a:rPr lang="fr-CA" sz="1600" b="1">
                <a:latin typeface="Raleway" panose="020B0503030101060003" pitchFamily="34" charset="0"/>
              </a:rPr>
              <a:t>publications phares à venir </a:t>
            </a:r>
            <a:r>
              <a:rPr lang="fr-CA" sz="1600">
                <a:latin typeface="Raleway" panose="020B0503030101060003" pitchFamily="34" charset="0"/>
              </a:rPr>
              <a:t>sur nos plateformes (Facebook, Instagram, LinkedIn, X et </a:t>
            </a:r>
            <a:r>
              <a:rPr lang="fr-CA" sz="1600" err="1">
                <a:latin typeface="Raleway" panose="020B0503030101060003" pitchFamily="34" charset="0"/>
              </a:rPr>
              <a:t>Youtube</a:t>
            </a:r>
            <a:r>
              <a:rPr lang="fr-CA" sz="1600">
                <a:latin typeface="Raleway" panose="020B0503030101060003" pitchFamily="34" charset="0"/>
              </a:rPr>
              <a:t>).</a:t>
            </a:r>
          </a:p>
          <a:p>
            <a:endParaRPr lang="fr-CA" sz="1600">
              <a:latin typeface="Raleway" panose="020B0503030101060003" pitchFamily="34" charset="0"/>
            </a:endParaRPr>
          </a:p>
          <a:p>
            <a:r>
              <a:rPr lang="fr-CA" sz="1600">
                <a:latin typeface="Raleway" panose="020B0503030101060003" pitchFamily="34" charset="0"/>
              </a:rPr>
              <a:t>Nous vous invitons à les relayer.</a:t>
            </a:r>
          </a:p>
        </p:txBody>
      </p:sp>
      <p:cxnSp>
        <p:nvCxnSpPr>
          <p:cNvPr id="22" name="Straight Connector 11">
            <a:extLst>
              <a:ext uri="{FF2B5EF4-FFF2-40B4-BE49-F238E27FC236}">
                <a16:creationId xmlns:a16="http://schemas.microsoft.com/office/drawing/2014/main" id="{5CD015E0-E804-209B-B078-0DBEB65F25E5}"/>
              </a:ext>
            </a:extLst>
          </p:cNvPr>
          <p:cNvCxnSpPr>
            <a:cxnSpLocks/>
          </p:cNvCxnSpPr>
          <p:nvPr/>
        </p:nvCxnSpPr>
        <p:spPr>
          <a:xfrm>
            <a:off x="9686784" y="3672565"/>
            <a:ext cx="0" cy="2057551"/>
          </a:xfrm>
          <a:prstGeom prst="line">
            <a:avLst/>
          </a:prstGeom>
          <a:ln w="50800">
            <a:solidFill>
              <a:srgbClr val="A496A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671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9C70C-08E7-44CA-6B9D-989C046CA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51DB50E-1F9A-4BEF-58C7-292DAE46950E}"/>
              </a:ext>
            </a:extLst>
          </p:cNvPr>
          <p:cNvSpPr/>
          <p:nvPr/>
        </p:nvSpPr>
        <p:spPr>
          <a:xfrm>
            <a:off x="0" y="0"/>
            <a:ext cx="12192000" cy="6858000"/>
          </a:xfrm>
          <a:prstGeom prst="rect">
            <a:avLst/>
          </a:prstGeom>
          <a:noFill/>
          <a:ln w="381000">
            <a:solidFill>
              <a:srgbClr val="D8D9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 7">
            <a:extLst>
              <a:ext uri="{FF2B5EF4-FFF2-40B4-BE49-F238E27FC236}">
                <a16:creationId xmlns:a16="http://schemas.microsoft.com/office/drawing/2014/main" id="{C2D20FB9-A5CB-8E2E-3263-BDEE11D79CBC}"/>
              </a:ext>
            </a:extLst>
          </p:cNvPr>
          <p:cNvGrpSpPr/>
          <p:nvPr/>
        </p:nvGrpSpPr>
        <p:grpSpPr>
          <a:xfrm>
            <a:off x="7489101" y="3478011"/>
            <a:ext cx="4097855" cy="1477328"/>
            <a:chOff x="7416501" y="3384334"/>
            <a:chExt cx="3727811" cy="1477328"/>
          </a:xfrm>
        </p:grpSpPr>
        <p:sp>
          <p:nvSpPr>
            <p:cNvPr id="4" name="TextBox 3">
              <a:extLst>
                <a:ext uri="{FF2B5EF4-FFF2-40B4-BE49-F238E27FC236}">
                  <a16:creationId xmlns:a16="http://schemas.microsoft.com/office/drawing/2014/main" id="{1360444B-22A3-B9EF-8F69-C7AA75122752}"/>
                </a:ext>
              </a:extLst>
            </p:cNvPr>
            <p:cNvSpPr txBox="1"/>
            <p:nvPr/>
          </p:nvSpPr>
          <p:spPr>
            <a:xfrm>
              <a:off x="7454817" y="4040353"/>
              <a:ext cx="3689495" cy="541174"/>
            </a:xfrm>
            <a:prstGeom prst="rect">
              <a:avLst/>
            </a:prstGeom>
            <a:noFill/>
          </p:spPr>
          <p:txBody>
            <a:bodyPr wrap="square" rtlCol="0">
              <a:spAutoFit/>
            </a:bodyPr>
            <a:lstStyle/>
            <a:p>
              <a:pPr>
                <a:lnSpc>
                  <a:spcPts val="3500"/>
                </a:lnSpc>
              </a:pPr>
              <a:r>
                <a:rPr lang="fr-CA" sz="3000" b="1" u="none" strike="noStrike" baseline="0">
                  <a:solidFill>
                    <a:schemeClr val="bg1"/>
                  </a:solidFill>
                  <a:latin typeface="Raleway" panose="020B0003030101060003" pitchFamily="34" charset="0"/>
                </a:rPr>
                <a:t>Pour vous inspirer</a:t>
              </a:r>
              <a:endParaRPr lang="fr-CA" sz="3500" b="1" u="none" strike="noStrike" baseline="0">
                <a:solidFill>
                  <a:schemeClr val="bg1"/>
                </a:solidFill>
                <a:latin typeface="Raleway" panose="020B0003030101060003" pitchFamily="34" charset="0"/>
              </a:endParaRPr>
            </a:p>
          </p:txBody>
        </p:sp>
        <p:sp>
          <p:nvSpPr>
            <p:cNvPr id="7" name="TextBox 6">
              <a:extLst>
                <a:ext uri="{FF2B5EF4-FFF2-40B4-BE49-F238E27FC236}">
                  <a16:creationId xmlns:a16="http://schemas.microsoft.com/office/drawing/2014/main" id="{FAF0B7B3-7485-FA1B-931D-C90DBC426C07}"/>
                </a:ext>
              </a:extLst>
            </p:cNvPr>
            <p:cNvSpPr txBox="1"/>
            <p:nvPr/>
          </p:nvSpPr>
          <p:spPr>
            <a:xfrm>
              <a:off x="7416501" y="3384334"/>
              <a:ext cx="3689496" cy="1477328"/>
            </a:xfrm>
            <a:prstGeom prst="rect">
              <a:avLst/>
            </a:prstGeom>
            <a:noFill/>
          </p:spPr>
          <p:txBody>
            <a:bodyPr wrap="square">
              <a:spAutoFit/>
            </a:bodyPr>
            <a:lstStyle/>
            <a:p>
              <a:r>
                <a:rPr lang="fr-CA" sz="4500" u="none" strike="noStrike" baseline="0">
                  <a:solidFill>
                    <a:srgbClr val="D8D9B7"/>
                  </a:solidFill>
                  <a:latin typeface="Cooper Black" panose="0208090404030B020404" pitchFamily="18" charset="0"/>
                </a:rPr>
                <a:t>Messages clés</a:t>
              </a:r>
              <a:endParaRPr lang="fr-CA" sz="4500">
                <a:solidFill>
                  <a:srgbClr val="D8D9B7"/>
                </a:solidFill>
                <a:latin typeface="Cooper Black" panose="0208090404030B020404" pitchFamily="18" charset="0"/>
              </a:endParaRPr>
            </a:p>
          </p:txBody>
        </p:sp>
      </p:grpSp>
    </p:spTree>
    <p:extLst>
      <p:ext uri="{BB962C8B-B14F-4D97-AF65-F5344CB8AC3E}">
        <p14:creationId xmlns:p14="http://schemas.microsoft.com/office/powerpoint/2010/main" val="128825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A47B1B-753D-825D-4864-24E7809EA518}"/>
              </a:ext>
            </a:extLst>
          </p:cNvPr>
          <p:cNvSpPr txBox="1"/>
          <p:nvPr/>
        </p:nvSpPr>
        <p:spPr>
          <a:xfrm>
            <a:off x="901458" y="2133931"/>
            <a:ext cx="10693641" cy="3930178"/>
          </a:xfrm>
          <a:prstGeom prst="rect">
            <a:avLst/>
          </a:prstGeom>
          <a:noFill/>
        </p:spPr>
        <p:txBody>
          <a:bodyPr wrap="square">
            <a:spAutoFit/>
          </a:bodyPr>
          <a:lstStyle/>
          <a:p>
            <a:pPr marL="26">
              <a:lnSpc>
                <a:spcPct val="120000"/>
              </a:lnSpc>
              <a:spcBef>
                <a:spcPts val="900"/>
              </a:spcBef>
              <a:buClr>
                <a:srgbClr val="AFB46E"/>
              </a:buClr>
            </a:pPr>
            <a:r>
              <a:rPr lang="fr-CA" b="1">
                <a:solidFill>
                  <a:srgbClr val="AFB46E"/>
                </a:solidFill>
                <a:effectLst/>
                <a:latin typeface="Raleway" pitchFamily="2" charset="0"/>
                <a:ea typeface="Yu Mincho" panose="020B0400000000000000" pitchFamily="18" charset="-128"/>
                <a:cs typeface="Arial" panose="020B0604020202020204" pitchFamily="34" charset="0"/>
              </a:rPr>
              <a:t>Quelle place occupent les écrans dans la vie des tout-petits ?</a:t>
            </a:r>
            <a:endParaRPr lang="fr-CA">
              <a:solidFill>
                <a:srgbClr val="AFB46E"/>
              </a:solidFill>
              <a:latin typeface="Raleway" pitchFamily="2" charset="0"/>
              <a:cs typeface="Calibri"/>
            </a:endParaRP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Depuis quelques années, les écrans se sont immiscés dans le quotidien des familles. Ils se font de plus en plus mobiles, multifonctionnels et ludiques. En conséquence, de nombreux tout-petits sont surexposés aux écrans. </a:t>
            </a: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Durant les 5 premières années de vie, le cerveau d’un enfant se développe à vitesse grand V. L’environnement et les événements vécus pendant la petite enfance pourraient même provoquer des changements fonctionnels et structurels de certaines zones cérébrales. Pendant cette période du développement, certaines structures du cerveau se mettent ainsi en place pour permettre à l’enfant de développer ses habiletés et ses connaissances.</a:t>
            </a: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Les tout-petits peuvent être exposés aux écrans non seulement à la maison, mais également au service de garde éducatif à l’enfance ou à la maternelle. Le temps d’écran s’accumule ainsi tout au long de la journée sans qu’il soit toujours possible d’en faire le décompte complet. </a:t>
            </a: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L’environnement numérique dans lequel baignent les tout-petits présente des risques et peut compromettre leur droit de grandir dans un environnement sain et sécuritaire, surtout lorsque les intérêts commerciaux passent avant le bien-être des enfants. </a:t>
            </a:r>
            <a:endParaRPr lang="fr-FR" sz="1400">
              <a:latin typeface="Raleway" pitchFamily="2" charset="0"/>
              <a:cs typeface="Calibri"/>
            </a:endParaRPr>
          </a:p>
        </p:txBody>
      </p:sp>
      <p:sp>
        <p:nvSpPr>
          <p:cNvPr id="8" name="Rectangle 7">
            <a:extLst>
              <a:ext uri="{FF2B5EF4-FFF2-40B4-BE49-F238E27FC236}">
                <a16:creationId xmlns:a16="http://schemas.microsoft.com/office/drawing/2014/main" id="{91C92F85-8E77-1084-0CFA-4D32CF1D6E3B}"/>
              </a:ext>
            </a:extLst>
          </p:cNvPr>
          <p:cNvSpPr/>
          <p:nvPr/>
        </p:nvSpPr>
        <p:spPr>
          <a:xfrm>
            <a:off x="0" y="0"/>
            <a:ext cx="12192000" cy="6858000"/>
          </a:xfrm>
          <a:prstGeom prst="rect">
            <a:avLst/>
          </a:prstGeom>
          <a:noFill/>
          <a:ln w="381000">
            <a:solidFill>
              <a:srgbClr val="EFF0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 1">
            <a:extLst>
              <a:ext uri="{FF2B5EF4-FFF2-40B4-BE49-F238E27FC236}">
                <a16:creationId xmlns:a16="http://schemas.microsoft.com/office/drawing/2014/main" id="{28D3864F-917B-45CA-64A7-7FAB5C2EBA8E}"/>
              </a:ext>
            </a:extLst>
          </p:cNvPr>
          <p:cNvGrpSpPr/>
          <p:nvPr/>
        </p:nvGrpSpPr>
        <p:grpSpPr>
          <a:xfrm>
            <a:off x="1004510" y="477193"/>
            <a:ext cx="5519121" cy="1325563"/>
            <a:chOff x="1155904" y="816533"/>
            <a:chExt cx="5519121" cy="1325563"/>
          </a:xfrm>
        </p:grpSpPr>
        <p:sp>
          <p:nvSpPr>
            <p:cNvPr id="9" name="Titre 1">
              <a:extLst>
                <a:ext uri="{FF2B5EF4-FFF2-40B4-BE49-F238E27FC236}">
                  <a16:creationId xmlns:a16="http://schemas.microsoft.com/office/drawing/2014/main" id="{ACD739D2-CD64-2E2B-CB56-E1688D539AF6}"/>
                </a:ext>
              </a:extLst>
            </p:cNvPr>
            <p:cNvSpPr txBox="1">
              <a:spLocks/>
            </p:cNvSpPr>
            <p:nvPr/>
          </p:nvSpPr>
          <p:spPr>
            <a:xfrm>
              <a:off x="1249149" y="816533"/>
              <a:ext cx="542587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503030101060003" pitchFamily="34" charset="77"/>
                </a:rPr>
                <a:t>Messages clés généraux de la campagne</a:t>
              </a:r>
            </a:p>
          </p:txBody>
        </p:sp>
        <p:cxnSp>
          <p:nvCxnSpPr>
            <p:cNvPr id="10" name="Straight Connector 9">
              <a:extLst>
                <a:ext uri="{FF2B5EF4-FFF2-40B4-BE49-F238E27FC236}">
                  <a16:creationId xmlns:a16="http://schemas.microsoft.com/office/drawing/2014/main" id="{7C773EF6-3BA2-02EF-5226-31A11BC30D7D}"/>
                </a:ext>
              </a:extLst>
            </p:cNvPr>
            <p:cNvCxnSpPr>
              <a:cxnSpLocks/>
            </p:cNvCxnSpPr>
            <p:nvPr/>
          </p:nvCxnSpPr>
          <p:spPr>
            <a:xfrm>
              <a:off x="1155904" y="1260088"/>
              <a:ext cx="0" cy="736849"/>
            </a:xfrm>
            <a:prstGeom prst="line">
              <a:avLst/>
            </a:prstGeom>
            <a:ln w="50800">
              <a:solidFill>
                <a:srgbClr val="AFB46E"/>
              </a:solidFill>
            </a:ln>
          </p:spPr>
          <p:style>
            <a:lnRef idx="1">
              <a:schemeClr val="accent2"/>
            </a:lnRef>
            <a:fillRef idx="0">
              <a:schemeClr val="accent2"/>
            </a:fillRef>
            <a:effectRef idx="0">
              <a:schemeClr val="accent2"/>
            </a:effectRef>
            <a:fontRef idx="minor">
              <a:schemeClr val="tx1"/>
            </a:fontRef>
          </p:style>
        </p:cxnSp>
      </p:grpSp>
      <p:pic>
        <p:nvPicPr>
          <p:cNvPr id="3" name="Picture 112" descr="A yellow and black object with black background&#10;&#10;Description automatically generated">
            <a:extLst>
              <a:ext uri="{FF2B5EF4-FFF2-40B4-BE49-F238E27FC236}">
                <a16:creationId xmlns:a16="http://schemas.microsoft.com/office/drawing/2014/main" id="{313D43E7-766A-74D7-7516-5D34B94AD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115" y="10067"/>
            <a:ext cx="1117600" cy="1003300"/>
          </a:xfrm>
          <a:prstGeom prst="rect">
            <a:avLst/>
          </a:prstGeom>
        </p:spPr>
      </p:pic>
      <p:pic>
        <p:nvPicPr>
          <p:cNvPr id="11" name="Picture 114" descr="A group of colorful drops&#10;&#10;Description automatically generated">
            <a:extLst>
              <a:ext uri="{FF2B5EF4-FFF2-40B4-BE49-F238E27FC236}">
                <a16:creationId xmlns:a16="http://schemas.microsoft.com/office/drawing/2014/main" id="{B8172E7B-6F7A-8AF2-6BA1-E9A98F3CA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2946">
            <a:off x="9316957" y="78360"/>
            <a:ext cx="1231900" cy="762000"/>
          </a:xfrm>
          <a:prstGeom prst="rect">
            <a:avLst/>
          </a:prstGeom>
        </p:spPr>
      </p:pic>
      <p:pic>
        <p:nvPicPr>
          <p:cNvPr id="12" name="Picture 118" descr="A group of grey arches on a black background&#10;&#10;Description automatically generated">
            <a:extLst>
              <a:ext uri="{FF2B5EF4-FFF2-40B4-BE49-F238E27FC236}">
                <a16:creationId xmlns:a16="http://schemas.microsoft.com/office/drawing/2014/main" id="{FB014802-94EC-7B84-E649-C6D269DC9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0099" y="0"/>
            <a:ext cx="635000" cy="609600"/>
          </a:xfrm>
          <a:prstGeom prst="rect">
            <a:avLst/>
          </a:prstGeom>
        </p:spPr>
      </p:pic>
      <p:pic>
        <p:nvPicPr>
          <p:cNvPr id="13" name="Picture 120" descr="A blue flower with black background&#10;&#10;Description automatically generated">
            <a:extLst>
              <a:ext uri="{FF2B5EF4-FFF2-40B4-BE49-F238E27FC236}">
                <a16:creationId xmlns:a16="http://schemas.microsoft.com/office/drawing/2014/main" id="{14132F1F-C37C-30D2-11BA-C6ADB15DE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0704" y="793891"/>
            <a:ext cx="584200" cy="584200"/>
          </a:xfrm>
          <a:prstGeom prst="rect">
            <a:avLst/>
          </a:prstGeom>
        </p:spPr>
      </p:pic>
      <p:pic>
        <p:nvPicPr>
          <p:cNvPr id="14" name="Picture 125">
            <a:extLst>
              <a:ext uri="{FF2B5EF4-FFF2-40B4-BE49-F238E27FC236}">
                <a16:creationId xmlns:a16="http://schemas.microsoft.com/office/drawing/2014/main" id="{C65884CC-DD26-554F-0EE6-830826F77CE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66153" y="1259953"/>
            <a:ext cx="796434" cy="1003300"/>
          </a:xfrm>
          <a:prstGeom prst="rect">
            <a:avLst/>
          </a:prstGeom>
        </p:spPr>
      </p:pic>
    </p:spTree>
    <p:extLst>
      <p:ext uri="{BB962C8B-B14F-4D97-AF65-F5344CB8AC3E}">
        <p14:creationId xmlns:p14="http://schemas.microsoft.com/office/powerpoint/2010/main" val="259270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A47B1B-753D-825D-4864-24E7809EA518}"/>
              </a:ext>
            </a:extLst>
          </p:cNvPr>
          <p:cNvSpPr txBox="1"/>
          <p:nvPr/>
        </p:nvSpPr>
        <p:spPr>
          <a:xfrm>
            <a:off x="749179" y="537140"/>
            <a:ext cx="10693641" cy="2559034"/>
          </a:xfrm>
          <a:prstGeom prst="rect">
            <a:avLst/>
          </a:prstGeom>
          <a:noFill/>
        </p:spPr>
        <p:txBody>
          <a:bodyPr wrap="square">
            <a:spAutoFit/>
          </a:bodyPr>
          <a:lstStyle/>
          <a:p>
            <a:pPr marL="26">
              <a:lnSpc>
                <a:spcPct val="120000"/>
              </a:lnSpc>
              <a:spcBef>
                <a:spcPts val="900"/>
              </a:spcBef>
              <a:buClr>
                <a:srgbClr val="AFB46E"/>
              </a:buClr>
            </a:pPr>
            <a:r>
              <a:rPr lang="fr-CA" b="1">
                <a:solidFill>
                  <a:srgbClr val="AFB46E"/>
                </a:solidFill>
                <a:effectLst/>
                <a:latin typeface="Raleway" pitchFamily="2" charset="0"/>
                <a:ea typeface="Yu Mincho" panose="020B0400000000000000" pitchFamily="18" charset="-128"/>
                <a:cs typeface="Arial" panose="020B0604020202020204" pitchFamily="34" charset="0"/>
              </a:rPr>
              <a:t>Quelle sont les effets de l’exposition aux écrans sur le développement des tout-petits ?</a:t>
            </a:r>
            <a:endParaRPr lang="fr-CA">
              <a:solidFill>
                <a:srgbClr val="AFB46E"/>
              </a:solidFill>
              <a:latin typeface="Raleway" pitchFamily="2" charset="0"/>
              <a:cs typeface="Calibri"/>
            </a:endParaRP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Une exposition aux écrans qui dépasse les recommandations pendant la petite enfance peut avoir des impacts sur le développement et la santé des tout-petits.</a:t>
            </a: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L’utilisation des écrans par les parents en présence des enfants peut influencer la façon dont ils agissent avec leur tout-petit. C’est ce qu’on appelle la </a:t>
            </a:r>
            <a:r>
              <a:rPr lang="fr-CA" sz="1400" err="1">
                <a:latin typeface="Raleway" pitchFamily="2" charset="0"/>
                <a:cs typeface="Calibri"/>
              </a:rPr>
              <a:t>technoférence</a:t>
            </a:r>
            <a:r>
              <a:rPr lang="fr-CA" sz="1400">
                <a:latin typeface="Raleway" pitchFamily="2" charset="0"/>
                <a:cs typeface="Calibri"/>
              </a:rPr>
              <a:t> parentale.</a:t>
            </a: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Compte tenu de l’évolution de plus en plus rapide des technologies numériques, les données et les connaissances actuelles à l’égard des écrans sont encore incomplètes. Ceci nous invite à appliquer le principe de précaution pour l’exposition des tout-petits aux écrans.</a:t>
            </a:r>
            <a:endParaRPr lang="fr-FR" sz="1400">
              <a:latin typeface="Raleway" pitchFamily="2" charset="0"/>
              <a:cs typeface="Calibri"/>
            </a:endParaRPr>
          </a:p>
        </p:txBody>
      </p:sp>
      <p:sp>
        <p:nvSpPr>
          <p:cNvPr id="8" name="Rectangle 7">
            <a:extLst>
              <a:ext uri="{FF2B5EF4-FFF2-40B4-BE49-F238E27FC236}">
                <a16:creationId xmlns:a16="http://schemas.microsoft.com/office/drawing/2014/main" id="{91C92F85-8E77-1084-0CFA-4D32CF1D6E3B}"/>
              </a:ext>
            </a:extLst>
          </p:cNvPr>
          <p:cNvSpPr/>
          <p:nvPr/>
        </p:nvSpPr>
        <p:spPr>
          <a:xfrm>
            <a:off x="0" y="0"/>
            <a:ext cx="12192000" cy="6858000"/>
          </a:xfrm>
          <a:prstGeom prst="rect">
            <a:avLst/>
          </a:prstGeom>
          <a:noFill/>
          <a:ln w="381000">
            <a:solidFill>
              <a:srgbClr val="EFF0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2BC804E6-88A2-FF76-F8DD-11B9F6BA4424}"/>
              </a:ext>
            </a:extLst>
          </p:cNvPr>
          <p:cNvSpPr txBox="1"/>
          <p:nvPr/>
        </p:nvSpPr>
        <p:spPr>
          <a:xfrm>
            <a:off x="749179" y="3267030"/>
            <a:ext cx="10693641" cy="2776016"/>
          </a:xfrm>
          <a:prstGeom prst="rect">
            <a:avLst/>
          </a:prstGeom>
          <a:noFill/>
        </p:spPr>
        <p:txBody>
          <a:bodyPr wrap="square">
            <a:spAutoFit/>
          </a:bodyPr>
          <a:lstStyle/>
          <a:p>
            <a:pPr marL="26">
              <a:lnSpc>
                <a:spcPct val="120000"/>
              </a:lnSpc>
              <a:spcBef>
                <a:spcPts val="900"/>
              </a:spcBef>
              <a:buClr>
                <a:srgbClr val="AFB46E"/>
              </a:buClr>
            </a:pPr>
            <a:r>
              <a:rPr lang="fr-CA" b="1">
                <a:solidFill>
                  <a:srgbClr val="AFB46E"/>
                </a:solidFill>
                <a:effectLst/>
                <a:latin typeface="Raleway" pitchFamily="2" charset="0"/>
                <a:ea typeface="Yu Mincho" panose="020B0400000000000000" pitchFamily="18" charset="-128"/>
                <a:cs typeface="Arial" panose="020B0604020202020204" pitchFamily="34" charset="0"/>
              </a:rPr>
              <a:t>Existe-t-il des pistes d’action efficaces ou prometteuses pour protéger la santé, le développement et les droits des tout-petits ?</a:t>
            </a:r>
            <a:endParaRPr lang="fr-CA">
              <a:solidFill>
                <a:srgbClr val="AFB46E"/>
              </a:solidFill>
              <a:latin typeface="Raleway" pitchFamily="2" charset="0"/>
              <a:cs typeface="Calibri"/>
            </a:endParaRP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Les enfants dépendent entièrement des adultes pour leur utilisation des écrans. Au-delà des parents, tous ceux qui sont concernés par le bien-être des tout-petits – que ce soit les milieux des services de garde éducatifs et scolaire, le réseau de la santé et des services sociaux, les élus provinciaux et fédéraux et même les entreprises technologiques – ont la responsabilité d’agir afin de minimiser les risques.</a:t>
            </a:r>
          </a:p>
          <a:p>
            <a:pPr marL="257201" indent="-257175">
              <a:lnSpc>
                <a:spcPct val="120000"/>
              </a:lnSpc>
              <a:spcBef>
                <a:spcPts val="900"/>
              </a:spcBef>
              <a:buClr>
                <a:srgbClr val="AFB46E"/>
              </a:buClr>
              <a:buFont typeface="Wingdings" panose="05000000000000000000" pitchFamily="2" charset="2"/>
              <a:buChar char="§"/>
            </a:pPr>
            <a:r>
              <a:rPr lang="fr-CA" sz="1400">
                <a:latin typeface="Raleway" pitchFamily="2" charset="0"/>
                <a:cs typeface="Calibri"/>
              </a:rPr>
              <a:t>Il est possible d’agir, par exemple en protégeant les droits des tout-petits, en sensibilisant et en formant les personnes impliquées auprès des familles, en favorisant l’adoption de saines habitudes de vie dès la petite enfance, en soutenant les familles ou encore, en soutenant la recherche.</a:t>
            </a:r>
          </a:p>
        </p:txBody>
      </p:sp>
    </p:spTree>
    <p:extLst>
      <p:ext uri="{BB962C8B-B14F-4D97-AF65-F5344CB8AC3E}">
        <p14:creationId xmlns:p14="http://schemas.microsoft.com/office/powerpoint/2010/main" val="329023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9C70C-08E7-44CA-6B9D-989C046CA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51DB50E-1F9A-4BEF-58C7-292DAE46950E}"/>
              </a:ext>
            </a:extLst>
          </p:cNvPr>
          <p:cNvSpPr/>
          <p:nvPr/>
        </p:nvSpPr>
        <p:spPr>
          <a:xfrm>
            <a:off x="0" y="0"/>
            <a:ext cx="12192000" cy="6858000"/>
          </a:xfrm>
          <a:prstGeom prst="rect">
            <a:avLst/>
          </a:prstGeom>
          <a:noFill/>
          <a:ln w="381000">
            <a:solidFill>
              <a:srgbClr val="ABD5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 7">
            <a:extLst>
              <a:ext uri="{FF2B5EF4-FFF2-40B4-BE49-F238E27FC236}">
                <a16:creationId xmlns:a16="http://schemas.microsoft.com/office/drawing/2014/main" id="{C2D20FB9-A5CB-8E2E-3263-BDEE11D79CBC}"/>
              </a:ext>
            </a:extLst>
          </p:cNvPr>
          <p:cNvGrpSpPr/>
          <p:nvPr/>
        </p:nvGrpSpPr>
        <p:grpSpPr>
          <a:xfrm>
            <a:off x="7962142" y="3572113"/>
            <a:ext cx="3689496" cy="2117820"/>
            <a:chOff x="7846830" y="3478436"/>
            <a:chExt cx="3689496" cy="2117820"/>
          </a:xfrm>
        </p:grpSpPr>
        <p:sp>
          <p:nvSpPr>
            <p:cNvPr id="4" name="TextBox 3">
              <a:extLst>
                <a:ext uri="{FF2B5EF4-FFF2-40B4-BE49-F238E27FC236}">
                  <a16:creationId xmlns:a16="http://schemas.microsoft.com/office/drawing/2014/main" id="{1360444B-22A3-B9EF-8F69-C7AA75122752}"/>
                </a:ext>
              </a:extLst>
            </p:cNvPr>
            <p:cNvSpPr txBox="1"/>
            <p:nvPr/>
          </p:nvSpPr>
          <p:spPr>
            <a:xfrm>
              <a:off x="7889355" y="4157401"/>
              <a:ext cx="3429860" cy="1438855"/>
            </a:xfrm>
            <a:prstGeom prst="rect">
              <a:avLst/>
            </a:prstGeom>
            <a:noFill/>
          </p:spPr>
          <p:txBody>
            <a:bodyPr wrap="square" rtlCol="0">
              <a:spAutoFit/>
            </a:bodyPr>
            <a:lstStyle/>
            <a:p>
              <a:pPr>
                <a:lnSpc>
                  <a:spcPts val="3500"/>
                </a:lnSpc>
              </a:pPr>
              <a:r>
                <a:rPr lang="fr-CA" sz="3000" b="1" u="none" strike="noStrike" baseline="0">
                  <a:solidFill>
                    <a:schemeClr val="bg1"/>
                  </a:solidFill>
                  <a:latin typeface="Raleway" panose="020B0003030101060003" pitchFamily="34" charset="0"/>
                </a:rPr>
                <a:t>Pour outiller les parents et les professionnels</a:t>
              </a:r>
              <a:endParaRPr lang="fr-CA" sz="3500" b="1" u="none" strike="noStrike" baseline="0">
                <a:solidFill>
                  <a:schemeClr val="bg1"/>
                </a:solidFill>
                <a:latin typeface="Raleway" panose="020B0003030101060003" pitchFamily="34" charset="0"/>
              </a:endParaRPr>
            </a:p>
          </p:txBody>
        </p:sp>
        <p:sp>
          <p:nvSpPr>
            <p:cNvPr id="7" name="TextBox 6">
              <a:extLst>
                <a:ext uri="{FF2B5EF4-FFF2-40B4-BE49-F238E27FC236}">
                  <a16:creationId xmlns:a16="http://schemas.microsoft.com/office/drawing/2014/main" id="{FAF0B7B3-7485-FA1B-931D-C90DBC426C07}"/>
                </a:ext>
              </a:extLst>
            </p:cNvPr>
            <p:cNvSpPr txBox="1"/>
            <p:nvPr/>
          </p:nvSpPr>
          <p:spPr>
            <a:xfrm>
              <a:off x="7846830" y="3478436"/>
              <a:ext cx="3689496" cy="784830"/>
            </a:xfrm>
            <a:prstGeom prst="rect">
              <a:avLst/>
            </a:prstGeom>
            <a:noFill/>
          </p:spPr>
          <p:txBody>
            <a:bodyPr wrap="square">
              <a:spAutoFit/>
            </a:bodyPr>
            <a:lstStyle/>
            <a:p>
              <a:r>
                <a:rPr lang="fr-CA" sz="4500" u="none" strike="noStrike" baseline="0">
                  <a:solidFill>
                    <a:srgbClr val="ABD5BF"/>
                  </a:solidFill>
                  <a:latin typeface="Cooper Black" panose="0208090404030B020404" pitchFamily="18" charset="0"/>
                </a:rPr>
                <a:t>Ressources</a:t>
              </a:r>
              <a:endParaRPr lang="fr-CA" sz="4500">
                <a:solidFill>
                  <a:srgbClr val="ABD5BF"/>
                </a:solidFill>
                <a:latin typeface="Cooper Black" panose="0208090404030B020404" pitchFamily="18" charset="0"/>
              </a:endParaRPr>
            </a:p>
          </p:txBody>
        </p:sp>
      </p:grpSp>
    </p:spTree>
    <p:extLst>
      <p:ext uri="{BB962C8B-B14F-4D97-AF65-F5344CB8AC3E}">
        <p14:creationId xmlns:p14="http://schemas.microsoft.com/office/powerpoint/2010/main" val="144631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E63D5A0-4A1B-66B3-DD36-A5CB5CA5C84E}"/>
              </a:ext>
            </a:extLst>
          </p:cNvPr>
          <p:cNvSpPr txBox="1"/>
          <p:nvPr/>
        </p:nvSpPr>
        <p:spPr>
          <a:xfrm>
            <a:off x="500462" y="2052037"/>
            <a:ext cx="5594864" cy="4008405"/>
          </a:xfrm>
          <a:prstGeom prst="rect">
            <a:avLst/>
          </a:prstGeom>
          <a:noFill/>
        </p:spPr>
        <p:txBody>
          <a:bodyPr wrap="square">
            <a:spAutoFit/>
          </a:bodyPr>
          <a:lstStyle/>
          <a:p>
            <a:pPr>
              <a:lnSpc>
                <a:spcPts val="2220"/>
              </a:lnSpc>
            </a:pPr>
            <a:r>
              <a:rPr lang="fr-CA" sz="1600" b="1">
                <a:latin typeface="Raleway" pitchFamily="2" charset="0"/>
                <a:hlinkClick r:id="rId3"/>
              </a:rPr>
              <a:t>PAUSE : Les écrans en service de garde éducatif à l’enfance</a:t>
            </a:r>
            <a:endParaRPr lang="fr-CA" sz="1600" b="1">
              <a:latin typeface="Raleway" pitchFamily="2" charset="0"/>
            </a:endParaRPr>
          </a:p>
          <a:p>
            <a:pPr>
              <a:lnSpc>
                <a:spcPts val="2220"/>
              </a:lnSpc>
            </a:pPr>
            <a:r>
              <a:rPr lang="fr-CA" sz="1200" b="1">
                <a:latin typeface="Raleway" pitchFamily="2" charset="0"/>
              </a:rPr>
              <a:t>Guide informatif </a:t>
            </a:r>
            <a:r>
              <a:rPr lang="fr-CA" sz="1200">
                <a:latin typeface="Raleway" pitchFamily="2" charset="0"/>
              </a:rPr>
              <a:t>destiné au personnel éducateur pour mieux comprendre les répercussions liées à l’utilisation des écrans, pour promouvoir de bonnes habitudes numériques et outiller leurs parents.</a:t>
            </a:r>
          </a:p>
          <a:p>
            <a:pPr>
              <a:lnSpc>
                <a:spcPts val="2220"/>
              </a:lnSpc>
            </a:pPr>
            <a:endParaRPr lang="fr-CA" sz="1200">
              <a:latin typeface="Raleway" pitchFamily="2" charset="0"/>
            </a:endParaRPr>
          </a:p>
          <a:p>
            <a:pPr>
              <a:lnSpc>
                <a:spcPts val="2220"/>
              </a:lnSpc>
            </a:pPr>
            <a:r>
              <a:rPr lang="fr-CA" sz="1600" b="1">
                <a:latin typeface="Raleway" pitchFamily="2" charset="0"/>
                <a:hlinkClick r:id="rId4"/>
              </a:rPr>
              <a:t>Société canadienne de pédiatrie : ressources</a:t>
            </a:r>
            <a:endParaRPr lang="fr-CA" sz="1600" b="1">
              <a:latin typeface="Raleway" pitchFamily="2" charset="0"/>
            </a:endParaRPr>
          </a:p>
          <a:p>
            <a:pPr>
              <a:lnSpc>
                <a:spcPts val="2220"/>
              </a:lnSpc>
            </a:pPr>
            <a:r>
              <a:rPr lang="fr-CA" sz="1200">
                <a:latin typeface="Raleway" pitchFamily="2" charset="0"/>
              </a:rPr>
              <a:t>Ressources pour soutenir le personnel clinique dans ses interactions avec les parents au sujet des écrans.</a:t>
            </a:r>
          </a:p>
          <a:p>
            <a:pPr>
              <a:lnSpc>
                <a:spcPts val="2220"/>
              </a:lnSpc>
            </a:pPr>
            <a:endParaRPr lang="fr-CA" sz="1200">
              <a:latin typeface="Raleway" pitchFamily="2" charset="0"/>
            </a:endParaRPr>
          </a:p>
          <a:p>
            <a:pPr>
              <a:lnSpc>
                <a:spcPts val="2220"/>
              </a:lnSpc>
            </a:pPr>
            <a:r>
              <a:rPr lang="fr-CA" sz="1600" b="1">
                <a:latin typeface="Raleway" pitchFamily="2" charset="0"/>
                <a:hlinkClick r:id="rId5"/>
              </a:rPr>
              <a:t>Conseil québécois des services éducatifs à la petite enfance : Avec nos enfants sans écrans</a:t>
            </a:r>
            <a:endParaRPr lang="fr-CA" sz="1600" b="1">
              <a:latin typeface="Raleway" pitchFamily="2" charset="0"/>
            </a:endParaRPr>
          </a:p>
          <a:p>
            <a:pPr>
              <a:lnSpc>
                <a:spcPts val="2220"/>
              </a:lnSpc>
            </a:pPr>
            <a:r>
              <a:rPr lang="fr-CA" sz="1200">
                <a:latin typeface="Raleway" pitchFamily="2" charset="0"/>
              </a:rPr>
              <a:t>Découvrez des activités éducatives faciles et participatives qui se prêtent à différents moments de la journée.</a:t>
            </a:r>
          </a:p>
        </p:txBody>
      </p:sp>
      <p:grpSp>
        <p:nvGrpSpPr>
          <p:cNvPr id="6" name="Group 5">
            <a:extLst>
              <a:ext uri="{FF2B5EF4-FFF2-40B4-BE49-F238E27FC236}">
                <a16:creationId xmlns:a16="http://schemas.microsoft.com/office/drawing/2014/main" id="{348B41D6-A3DA-19E4-389B-399C320CF247}"/>
              </a:ext>
            </a:extLst>
          </p:cNvPr>
          <p:cNvGrpSpPr/>
          <p:nvPr/>
        </p:nvGrpSpPr>
        <p:grpSpPr>
          <a:xfrm>
            <a:off x="1003443" y="6153834"/>
            <a:ext cx="10280431" cy="342080"/>
            <a:chOff x="1003443" y="6153834"/>
            <a:chExt cx="10280431" cy="342080"/>
          </a:xfrm>
        </p:grpSpPr>
        <p:pic>
          <p:nvPicPr>
            <p:cNvPr id="7" name="Picture 6" descr="A black background with grey text&#10;&#10;Description automatically generated">
              <a:extLst>
                <a:ext uri="{FF2B5EF4-FFF2-40B4-BE49-F238E27FC236}">
                  <a16:creationId xmlns:a16="http://schemas.microsoft.com/office/drawing/2014/main" id="{EEEF5E43-6148-B22D-A8A9-BF36FC8C4F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8" name="TextBox 16">
              <a:extLst>
                <a:ext uri="{FF2B5EF4-FFF2-40B4-BE49-F238E27FC236}">
                  <a16:creationId xmlns:a16="http://schemas.microsoft.com/office/drawing/2014/main" id="{CBF47432-9185-BEFE-A2C1-45D9801C41C3}"/>
                </a:ext>
              </a:extLst>
            </p:cNvPr>
            <p:cNvSpPr txBox="1"/>
            <p:nvPr/>
          </p:nvSpPr>
          <p:spPr>
            <a:xfrm>
              <a:off x="9000877" y="6234304"/>
              <a:ext cx="2282997"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19</a:t>
              </a:fld>
              <a:endParaRPr lang="fr-CA" sz="1100">
                <a:solidFill>
                  <a:srgbClr val="434747"/>
                </a:solidFill>
                <a:latin typeface="Raleway" panose="020B0503030101060003" pitchFamily="34" charset="77"/>
              </a:endParaRPr>
            </a:p>
          </p:txBody>
        </p:sp>
      </p:grpSp>
      <p:sp>
        <p:nvSpPr>
          <p:cNvPr id="10" name="Rectangle 9">
            <a:extLst>
              <a:ext uri="{FF2B5EF4-FFF2-40B4-BE49-F238E27FC236}">
                <a16:creationId xmlns:a16="http://schemas.microsoft.com/office/drawing/2014/main" id="{57C85AF1-A357-1FF3-B799-80953FDFCD59}"/>
              </a:ext>
            </a:extLst>
          </p:cNvPr>
          <p:cNvSpPr/>
          <p:nvPr/>
        </p:nvSpPr>
        <p:spPr>
          <a:xfrm>
            <a:off x="0" y="0"/>
            <a:ext cx="12192000" cy="6858000"/>
          </a:xfrm>
          <a:prstGeom prst="rect">
            <a:avLst/>
          </a:prstGeom>
          <a:noFill/>
          <a:ln w="381000">
            <a:solidFill>
              <a:srgbClr val="ABD5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5" name="Group 4">
            <a:extLst>
              <a:ext uri="{FF2B5EF4-FFF2-40B4-BE49-F238E27FC236}">
                <a16:creationId xmlns:a16="http://schemas.microsoft.com/office/drawing/2014/main" id="{9A374BC5-350F-B421-688D-6157FF181EE9}"/>
              </a:ext>
            </a:extLst>
          </p:cNvPr>
          <p:cNvGrpSpPr/>
          <p:nvPr/>
        </p:nvGrpSpPr>
        <p:grpSpPr>
          <a:xfrm>
            <a:off x="1004510" y="-104166"/>
            <a:ext cx="6290237" cy="1399631"/>
            <a:chOff x="1155904" y="597306"/>
            <a:chExt cx="6290237" cy="1399631"/>
          </a:xfrm>
        </p:grpSpPr>
        <p:sp>
          <p:nvSpPr>
            <p:cNvPr id="11" name="Titre 1">
              <a:extLst>
                <a:ext uri="{FF2B5EF4-FFF2-40B4-BE49-F238E27FC236}">
                  <a16:creationId xmlns:a16="http://schemas.microsoft.com/office/drawing/2014/main" id="{4ED1BE33-1C65-266F-E311-AD67F6E77E97}"/>
                </a:ext>
              </a:extLst>
            </p:cNvPr>
            <p:cNvSpPr txBox="1">
              <a:spLocks/>
            </p:cNvSpPr>
            <p:nvPr/>
          </p:nvSpPr>
          <p:spPr>
            <a:xfrm>
              <a:off x="1236078" y="597306"/>
              <a:ext cx="621006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503030101060003" pitchFamily="34" charset="77"/>
                </a:rPr>
                <a:t>Ressources</a:t>
              </a:r>
            </a:p>
          </p:txBody>
        </p:sp>
        <p:cxnSp>
          <p:nvCxnSpPr>
            <p:cNvPr id="12" name="Straight Connector 11">
              <a:extLst>
                <a:ext uri="{FF2B5EF4-FFF2-40B4-BE49-F238E27FC236}">
                  <a16:creationId xmlns:a16="http://schemas.microsoft.com/office/drawing/2014/main" id="{A8326A81-158B-1CE4-1A97-140D0B1FE41F}"/>
                </a:ext>
              </a:extLst>
            </p:cNvPr>
            <p:cNvCxnSpPr>
              <a:cxnSpLocks/>
            </p:cNvCxnSpPr>
            <p:nvPr/>
          </p:nvCxnSpPr>
          <p:spPr>
            <a:xfrm>
              <a:off x="1155904" y="1260088"/>
              <a:ext cx="0" cy="736849"/>
            </a:xfrm>
            <a:prstGeom prst="line">
              <a:avLst/>
            </a:prstGeom>
            <a:ln w="50800">
              <a:solidFill>
                <a:srgbClr val="2FAF82"/>
              </a:solidFill>
            </a:ln>
          </p:spPr>
          <p:style>
            <a:lnRef idx="1">
              <a:schemeClr val="accent2"/>
            </a:lnRef>
            <a:fillRef idx="0">
              <a:schemeClr val="accent2"/>
            </a:fillRef>
            <a:effectRef idx="0">
              <a:schemeClr val="accent2"/>
            </a:effectRef>
            <a:fontRef idx="minor">
              <a:schemeClr val="tx1"/>
            </a:fontRef>
          </p:style>
        </p:cxnSp>
      </p:grpSp>
      <p:grpSp>
        <p:nvGrpSpPr>
          <p:cNvPr id="2" name="Group 13">
            <a:extLst>
              <a:ext uri="{FF2B5EF4-FFF2-40B4-BE49-F238E27FC236}">
                <a16:creationId xmlns:a16="http://schemas.microsoft.com/office/drawing/2014/main" id="{8EAECEBE-8087-BAFE-C512-F7BAB599EBA3}"/>
              </a:ext>
            </a:extLst>
          </p:cNvPr>
          <p:cNvGrpSpPr/>
          <p:nvPr/>
        </p:nvGrpSpPr>
        <p:grpSpPr>
          <a:xfrm>
            <a:off x="6371209" y="1481612"/>
            <a:ext cx="2527408" cy="489402"/>
            <a:chOff x="1175664" y="2499093"/>
            <a:chExt cx="5132378" cy="489402"/>
          </a:xfrm>
        </p:grpSpPr>
        <p:sp>
          <p:nvSpPr>
            <p:cNvPr id="3" name="Freeform 10">
              <a:extLst>
                <a:ext uri="{FF2B5EF4-FFF2-40B4-BE49-F238E27FC236}">
                  <a16:creationId xmlns:a16="http://schemas.microsoft.com/office/drawing/2014/main" id="{F94C6F84-4056-627C-FB68-1EF1036D36E5}"/>
                </a:ext>
              </a:extLst>
            </p:cNvPr>
            <p:cNvSpPr/>
            <p:nvPr/>
          </p:nvSpPr>
          <p:spPr>
            <a:xfrm>
              <a:off x="1175664" y="2499093"/>
              <a:ext cx="4756331" cy="489402"/>
            </a:xfrm>
            <a:custGeom>
              <a:avLst/>
              <a:gdLst>
                <a:gd name="connsiteX0" fmla="*/ 30909 w 2554416"/>
                <a:gd name="connsiteY0" fmla="*/ 71251 h 290945"/>
                <a:gd name="connsiteX1" fmla="*/ 30909 w 2554416"/>
                <a:gd name="connsiteY1" fmla="*/ 71251 h 290945"/>
                <a:gd name="connsiteX2" fmla="*/ 90286 w 2554416"/>
                <a:gd name="connsiteY2" fmla="*/ 29688 h 290945"/>
                <a:gd name="connsiteX3" fmla="*/ 108099 w 2554416"/>
                <a:gd name="connsiteY3" fmla="*/ 23750 h 290945"/>
                <a:gd name="connsiteX4" fmla="*/ 1212504 w 2554416"/>
                <a:gd name="connsiteY4" fmla="*/ 17813 h 290945"/>
                <a:gd name="connsiteX5" fmla="*/ 2002213 w 2554416"/>
                <a:gd name="connsiteY5" fmla="*/ 11875 h 290945"/>
                <a:gd name="connsiteX6" fmla="*/ 2198156 w 2554416"/>
                <a:gd name="connsiteY6" fmla="*/ 0 h 290945"/>
                <a:gd name="connsiteX7" fmla="*/ 2352535 w 2554416"/>
                <a:gd name="connsiteY7" fmla="*/ 5937 h 290945"/>
                <a:gd name="connsiteX8" fmla="*/ 2500977 w 2554416"/>
                <a:gd name="connsiteY8" fmla="*/ 17813 h 290945"/>
                <a:gd name="connsiteX9" fmla="*/ 2530665 w 2554416"/>
                <a:gd name="connsiteY9" fmla="*/ 23750 h 290945"/>
                <a:gd name="connsiteX10" fmla="*/ 2542540 w 2554416"/>
                <a:gd name="connsiteY10" fmla="*/ 35626 h 290945"/>
                <a:gd name="connsiteX11" fmla="*/ 2554416 w 2554416"/>
                <a:gd name="connsiteY11" fmla="*/ 77189 h 290945"/>
                <a:gd name="connsiteX12" fmla="*/ 2542540 w 2554416"/>
                <a:gd name="connsiteY12" fmla="*/ 184067 h 290945"/>
                <a:gd name="connsiteX13" fmla="*/ 2530665 w 2554416"/>
                <a:gd name="connsiteY13" fmla="*/ 219693 h 290945"/>
                <a:gd name="connsiteX14" fmla="*/ 2518790 w 2554416"/>
                <a:gd name="connsiteY14" fmla="*/ 237506 h 290945"/>
                <a:gd name="connsiteX15" fmla="*/ 2495039 w 2554416"/>
                <a:gd name="connsiteY15" fmla="*/ 273132 h 290945"/>
                <a:gd name="connsiteX16" fmla="*/ 2423787 w 2554416"/>
                <a:gd name="connsiteY16" fmla="*/ 285007 h 290945"/>
                <a:gd name="connsiteX17" fmla="*/ 2269408 w 2554416"/>
                <a:gd name="connsiteY17" fmla="*/ 290945 h 290945"/>
                <a:gd name="connsiteX18" fmla="*/ 1622203 w 2554416"/>
                <a:gd name="connsiteY18" fmla="*/ 285007 h 290945"/>
                <a:gd name="connsiteX19" fmla="*/ 1218442 w 2554416"/>
                <a:gd name="connsiteY19" fmla="*/ 290945 h 290945"/>
                <a:gd name="connsiteX20" fmla="*/ 921559 w 2554416"/>
                <a:gd name="connsiteY20" fmla="*/ 285007 h 290945"/>
                <a:gd name="connsiteX21" fmla="*/ 476234 w 2554416"/>
                <a:gd name="connsiteY21" fmla="*/ 273132 h 290945"/>
                <a:gd name="connsiteX22" fmla="*/ 399044 w 2554416"/>
                <a:gd name="connsiteY22" fmla="*/ 279070 h 290945"/>
                <a:gd name="connsiteX23" fmla="*/ 256540 w 2554416"/>
                <a:gd name="connsiteY23" fmla="*/ 273132 h 290945"/>
                <a:gd name="connsiteX24" fmla="*/ 78411 w 2554416"/>
                <a:gd name="connsiteY24" fmla="*/ 261257 h 290945"/>
                <a:gd name="connsiteX25" fmla="*/ 42785 w 2554416"/>
                <a:gd name="connsiteY25" fmla="*/ 255319 h 290945"/>
                <a:gd name="connsiteX26" fmla="*/ 13096 w 2554416"/>
                <a:gd name="connsiteY26" fmla="*/ 231568 h 290945"/>
                <a:gd name="connsiteX27" fmla="*/ 7159 w 2554416"/>
                <a:gd name="connsiteY27" fmla="*/ 130628 h 290945"/>
                <a:gd name="connsiteX28" fmla="*/ 19034 w 2554416"/>
                <a:gd name="connsiteY28" fmla="*/ 89064 h 290945"/>
                <a:gd name="connsiteX29" fmla="*/ 30909 w 2554416"/>
                <a:gd name="connsiteY29" fmla="*/ 71251 h 2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54416" h="290945">
                  <a:moveTo>
                    <a:pt x="30909" y="71251"/>
                  </a:moveTo>
                  <a:lnTo>
                    <a:pt x="30909" y="71251"/>
                  </a:lnTo>
                  <a:cubicBezTo>
                    <a:pt x="50701" y="57397"/>
                    <a:pt x="67366" y="37328"/>
                    <a:pt x="90286" y="29688"/>
                  </a:cubicBezTo>
                  <a:cubicBezTo>
                    <a:pt x="96224" y="27709"/>
                    <a:pt x="101840" y="23816"/>
                    <a:pt x="108099" y="23750"/>
                  </a:cubicBezTo>
                  <a:lnTo>
                    <a:pt x="1212504" y="17813"/>
                  </a:lnTo>
                  <a:lnTo>
                    <a:pt x="2002213" y="11875"/>
                  </a:lnTo>
                  <a:cubicBezTo>
                    <a:pt x="2046513" y="8711"/>
                    <a:pt x="2161149" y="0"/>
                    <a:pt x="2198156" y="0"/>
                  </a:cubicBezTo>
                  <a:cubicBezTo>
                    <a:pt x="2249654" y="0"/>
                    <a:pt x="2301098" y="3428"/>
                    <a:pt x="2352535" y="5937"/>
                  </a:cubicBezTo>
                  <a:cubicBezTo>
                    <a:pt x="2385938" y="7566"/>
                    <a:pt x="2462472" y="12679"/>
                    <a:pt x="2500977" y="17813"/>
                  </a:cubicBezTo>
                  <a:cubicBezTo>
                    <a:pt x="2510980" y="19147"/>
                    <a:pt x="2520769" y="21771"/>
                    <a:pt x="2530665" y="23750"/>
                  </a:cubicBezTo>
                  <a:cubicBezTo>
                    <a:pt x="2534623" y="27709"/>
                    <a:pt x="2539660" y="30826"/>
                    <a:pt x="2542540" y="35626"/>
                  </a:cubicBezTo>
                  <a:cubicBezTo>
                    <a:pt x="2546191" y="41711"/>
                    <a:pt x="2553307" y="72752"/>
                    <a:pt x="2554416" y="77189"/>
                  </a:cubicBezTo>
                  <a:cubicBezTo>
                    <a:pt x="2550593" y="130710"/>
                    <a:pt x="2554424" y="144454"/>
                    <a:pt x="2542540" y="184067"/>
                  </a:cubicBezTo>
                  <a:cubicBezTo>
                    <a:pt x="2538943" y="196057"/>
                    <a:pt x="2537608" y="209278"/>
                    <a:pt x="2530665" y="219693"/>
                  </a:cubicBezTo>
                  <a:cubicBezTo>
                    <a:pt x="2526707" y="225631"/>
                    <a:pt x="2521981" y="231123"/>
                    <a:pt x="2518790" y="237506"/>
                  </a:cubicBezTo>
                  <a:cubicBezTo>
                    <a:pt x="2509994" y="255099"/>
                    <a:pt x="2517550" y="261876"/>
                    <a:pt x="2495039" y="273132"/>
                  </a:cubicBezTo>
                  <a:cubicBezTo>
                    <a:pt x="2488224" y="276540"/>
                    <a:pt x="2424591" y="284958"/>
                    <a:pt x="2423787" y="285007"/>
                  </a:cubicBezTo>
                  <a:cubicBezTo>
                    <a:pt x="2372384" y="288122"/>
                    <a:pt x="2320868" y="288966"/>
                    <a:pt x="2269408" y="290945"/>
                  </a:cubicBezTo>
                  <a:lnTo>
                    <a:pt x="1622203" y="285007"/>
                  </a:lnTo>
                  <a:cubicBezTo>
                    <a:pt x="1487601" y="285007"/>
                    <a:pt x="1353044" y="290945"/>
                    <a:pt x="1218442" y="290945"/>
                  </a:cubicBezTo>
                  <a:cubicBezTo>
                    <a:pt x="1119461" y="290945"/>
                    <a:pt x="1020512" y="287335"/>
                    <a:pt x="921559" y="285007"/>
                  </a:cubicBezTo>
                  <a:lnTo>
                    <a:pt x="476234" y="273132"/>
                  </a:lnTo>
                  <a:cubicBezTo>
                    <a:pt x="450504" y="275111"/>
                    <a:pt x="424850" y="279070"/>
                    <a:pt x="399044" y="279070"/>
                  </a:cubicBezTo>
                  <a:cubicBezTo>
                    <a:pt x="351501" y="279070"/>
                    <a:pt x="304023" y="275506"/>
                    <a:pt x="256540" y="273132"/>
                  </a:cubicBezTo>
                  <a:cubicBezTo>
                    <a:pt x="205445" y="270577"/>
                    <a:pt x="130471" y="264975"/>
                    <a:pt x="78411" y="261257"/>
                  </a:cubicBezTo>
                  <a:cubicBezTo>
                    <a:pt x="66536" y="259278"/>
                    <a:pt x="54206" y="259126"/>
                    <a:pt x="42785" y="255319"/>
                  </a:cubicBezTo>
                  <a:cubicBezTo>
                    <a:pt x="31549" y="251574"/>
                    <a:pt x="21204" y="239676"/>
                    <a:pt x="13096" y="231568"/>
                  </a:cubicBezTo>
                  <a:cubicBezTo>
                    <a:pt x="-4343" y="179251"/>
                    <a:pt x="-2269" y="201339"/>
                    <a:pt x="7159" y="130628"/>
                  </a:cubicBezTo>
                  <a:cubicBezTo>
                    <a:pt x="7851" y="125436"/>
                    <a:pt x="15702" y="95728"/>
                    <a:pt x="19034" y="89064"/>
                  </a:cubicBezTo>
                  <a:cubicBezTo>
                    <a:pt x="20286" y="86561"/>
                    <a:pt x="28930" y="74220"/>
                    <a:pt x="30909" y="71251"/>
                  </a:cubicBezTo>
                  <a:close/>
                </a:path>
              </a:pathLst>
            </a:custGeom>
            <a:solidFill>
              <a:srgbClr val="ACD6BF">
                <a:alpha val="6167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9F19AD59-B62E-170D-54E7-2D755D757B8C}"/>
                </a:ext>
              </a:extLst>
            </p:cNvPr>
            <p:cNvSpPr txBox="1"/>
            <p:nvPr/>
          </p:nvSpPr>
          <p:spPr>
            <a:xfrm>
              <a:off x="1269975" y="2584204"/>
              <a:ext cx="5038067" cy="359137"/>
            </a:xfrm>
            <a:prstGeom prst="rect">
              <a:avLst/>
            </a:prstGeom>
            <a:noFill/>
          </p:spPr>
          <p:txBody>
            <a:bodyPr wrap="square" rtlCol="0">
              <a:spAutoFit/>
            </a:bodyPr>
            <a:lstStyle/>
            <a:p>
              <a:pPr marR="0" lvl="0" algn="l" defTabSz="914400" rtl="0" eaLnBrk="1" fontAlgn="auto" latinLnBrk="0" hangingPunct="1">
                <a:lnSpc>
                  <a:spcPts val="2220"/>
                </a:lnSpc>
                <a:spcBef>
                  <a:spcPts val="0"/>
                </a:spcBef>
                <a:spcAft>
                  <a:spcPts val="1800"/>
                </a:spcAft>
                <a:buClrTx/>
                <a:buSzTx/>
                <a:tabLst/>
                <a:defRPr/>
              </a:pPr>
              <a:r>
                <a:rPr lang="fr-CA" b="1">
                  <a:solidFill>
                    <a:prstClr val="black"/>
                  </a:solidFill>
                  <a:latin typeface="Raleway" panose="020B0503030101060003" pitchFamily="34" charset="77"/>
                </a:rPr>
                <a:t>Pour les parents</a:t>
              </a:r>
            </a:p>
          </p:txBody>
        </p:sp>
      </p:grpSp>
      <p:sp>
        <p:nvSpPr>
          <p:cNvPr id="19" name="ZoneTexte 18">
            <a:extLst>
              <a:ext uri="{FF2B5EF4-FFF2-40B4-BE49-F238E27FC236}">
                <a16:creationId xmlns:a16="http://schemas.microsoft.com/office/drawing/2014/main" id="{F8213253-CDAC-14A7-A340-33EAF10B4F2A}"/>
              </a:ext>
            </a:extLst>
          </p:cNvPr>
          <p:cNvSpPr txBox="1"/>
          <p:nvPr/>
        </p:nvSpPr>
        <p:spPr>
          <a:xfrm>
            <a:off x="6371209" y="2052037"/>
            <a:ext cx="5515495" cy="4094967"/>
          </a:xfrm>
          <a:prstGeom prst="rect">
            <a:avLst/>
          </a:prstGeom>
          <a:noFill/>
        </p:spPr>
        <p:txBody>
          <a:bodyPr wrap="square" rtlCol="0">
            <a:spAutoFit/>
          </a:bodyPr>
          <a:lstStyle/>
          <a:p>
            <a:pPr marR="0" lvl="0" algn="l" defTabSz="914400" rtl="0" eaLnBrk="1" fontAlgn="auto" latinLnBrk="0" hangingPunct="1">
              <a:lnSpc>
                <a:spcPts val="2320"/>
              </a:lnSpc>
              <a:spcBef>
                <a:spcPts val="300"/>
              </a:spcBef>
              <a:spcAft>
                <a:spcPts val="300"/>
              </a:spcAft>
              <a:buClrTx/>
              <a:buSzTx/>
              <a:tabLst/>
              <a:defRPr/>
            </a:pPr>
            <a:r>
              <a:rPr kumimoji="0" lang="fr-CA" sz="1600" b="1" i="0" u="none" strike="noStrike" kern="1200" cap="none" spc="0" normalizeH="0" baseline="0" noProof="0">
                <a:ln>
                  <a:noFill/>
                </a:ln>
                <a:solidFill>
                  <a:prstClr val="black"/>
                </a:solidFill>
                <a:effectLst/>
                <a:uLnTx/>
                <a:uFillTx/>
                <a:latin typeface="Raleway" pitchFamily="2" charset="0"/>
                <a:hlinkClick r:id="rId7"/>
              </a:rPr>
              <a:t>Fi</a:t>
            </a:r>
            <a:r>
              <a:rPr lang="fr-CA" sz="1600" b="1" err="1">
                <a:solidFill>
                  <a:prstClr val="black"/>
                </a:solidFill>
                <a:latin typeface="Raleway" pitchFamily="2" charset="0"/>
                <a:hlinkClick r:id="rId7"/>
              </a:rPr>
              <a:t>che</a:t>
            </a:r>
            <a:r>
              <a:rPr lang="fr-CA" sz="1600" b="1">
                <a:solidFill>
                  <a:prstClr val="black"/>
                </a:solidFill>
                <a:latin typeface="Raleway" pitchFamily="2" charset="0"/>
                <a:hlinkClick r:id="rId7"/>
              </a:rPr>
              <a:t>-conseil, 0-5 ans</a:t>
            </a:r>
            <a:endParaRPr lang="fr-CA" sz="1600" b="1">
              <a:solidFill>
                <a:prstClr val="black"/>
              </a:solidFill>
              <a:latin typeface="Raleway" pitchFamily="2" charset="0"/>
            </a:endParaRPr>
          </a:p>
          <a:p>
            <a:pPr marR="0" lvl="0" algn="l" defTabSz="914400" rtl="0" eaLnBrk="1" fontAlgn="auto" latinLnBrk="0" hangingPunct="1">
              <a:lnSpc>
                <a:spcPts val="2320"/>
              </a:lnSpc>
              <a:spcBef>
                <a:spcPts val="300"/>
              </a:spcBef>
              <a:spcAft>
                <a:spcPts val="300"/>
              </a:spcAft>
              <a:buClrTx/>
              <a:buSzTx/>
              <a:tabLst/>
              <a:defRPr/>
            </a:pPr>
            <a:r>
              <a:rPr lang="fr-CA" sz="1200">
                <a:latin typeface="Raleway" pitchFamily="2" charset="0"/>
              </a:rPr>
              <a:t>Les écrans peuvent nuire au développement et au bien-être de votre tout-petit s’ils sont mal utilisés ou sont trop présents dans sa vie. Découvrez pourquoi et comment le protéger tout en étant un modèle positif!</a:t>
            </a:r>
          </a:p>
          <a:p>
            <a:pPr marR="0" lvl="0" algn="l" defTabSz="914400" rtl="0" eaLnBrk="1" fontAlgn="auto" latinLnBrk="0" hangingPunct="1">
              <a:lnSpc>
                <a:spcPts val="1000"/>
              </a:lnSpc>
              <a:spcBef>
                <a:spcPts val="300"/>
              </a:spcBef>
              <a:spcAft>
                <a:spcPts val="300"/>
              </a:spcAft>
              <a:buClrTx/>
              <a:buSzTx/>
              <a:tabLst/>
              <a:defRPr/>
            </a:pPr>
            <a:endParaRPr lang="fr-CA" sz="1200">
              <a:latin typeface="Raleway" pitchFamily="2" charset="0"/>
            </a:endParaRPr>
          </a:p>
          <a:p>
            <a:pPr marR="0" lvl="0" algn="l" defTabSz="914400" rtl="0" eaLnBrk="1" fontAlgn="auto" latinLnBrk="0" hangingPunct="1">
              <a:lnSpc>
                <a:spcPts val="2320"/>
              </a:lnSpc>
              <a:spcBef>
                <a:spcPts val="300"/>
              </a:spcBef>
              <a:spcAft>
                <a:spcPts val="300"/>
              </a:spcAft>
              <a:buClrTx/>
              <a:buSzTx/>
              <a:tabLst/>
              <a:defRPr/>
            </a:pPr>
            <a:r>
              <a:rPr lang="fr-CA" sz="1600" b="1">
                <a:latin typeface="Raleway" pitchFamily="2" charset="0"/>
                <a:hlinkClick r:id="rId8"/>
              </a:rPr>
              <a:t>10 conseils pour la gestion des écrans des 0-5 ans</a:t>
            </a:r>
            <a:endParaRPr lang="fr-CA" sz="1600" b="1">
              <a:latin typeface="Raleway" pitchFamily="2" charset="0"/>
            </a:endParaRPr>
          </a:p>
          <a:p>
            <a:pPr marR="0" lvl="0" algn="l" defTabSz="914400" rtl="0" eaLnBrk="1" fontAlgn="auto" latinLnBrk="0" hangingPunct="1">
              <a:lnSpc>
                <a:spcPts val="2320"/>
              </a:lnSpc>
              <a:spcBef>
                <a:spcPts val="300"/>
              </a:spcBef>
              <a:spcAft>
                <a:spcPts val="300"/>
              </a:spcAft>
              <a:buClrTx/>
              <a:buSzTx/>
              <a:tabLst/>
              <a:defRPr/>
            </a:pPr>
            <a:r>
              <a:rPr lang="fr-CA" sz="1200">
                <a:latin typeface="Raleway" pitchFamily="2" charset="0"/>
              </a:rPr>
              <a:t>Découvrez les conseils éclairés (et réalistes!) de PAUSE pour limiter les effets négatifs des écrans sur votre tout-petit. Allez-y selon votre situation!</a:t>
            </a:r>
          </a:p>
          <a:p>
            <a:pPr marR="0" lvl="0" algn="l" defTabSz="914400" rtl="0" eaLnBrk="1" fontAlgn="auto" latinLnBrk="0" hangingPunct="1">
              <a:lnSpc>
                <a:spcPts val="1000"/>
              </a:lnSpc>
              <a:spcBef>
                <a:spcPts val="300"/>
              </a:spcBef>
              <a:spcAft>
                <a:spcPts val="300"/>
              </a:spcAft>
              <a:buClrTx/>
              <a:buSzTx/>
              <a:tabLst/>
              <a:defRPr/>
            </a:pPr>
            <a:endParaRPr lang="fr-CA" sz="1200">
              <a:latin typeface="Raleway" pitchFamily="2" charset="0"/>
            </a:endParaRPr>
          </a:p>
          <a:p>
            <a:pPr marR="0" lvl="0" algn="l" defTabSz="914400" rtl="0" eaLnBrk="1" fontAlgn="auto" latinLnBrk="0" hangingPunct="1">
              <a:lnSpc>
                <a:spcPts val="2320"/>
              </a:lnSpc>
              <a:spcBef>
                <a:spcPts val="300"/>
              </a:spcBef>
              <a:spcAft>
                <a:spcPts val="300"/>
              </a:spcAft>
              <a:buClrTx/>
              <a:buSzTx/>
              <a:tabLst/>
              <a:defRPr/>
            </a:pPr>
            <a:r>
              <a:rPr lang="fr-CA" sz="1600" b="1">
                <a:latin typeface="Raleway" pitchFamily="2" charset="0"/>
                <a:hlinkClick r:id="rId9"/>
              </a:rPr>
              <a:t>Comment encadrer et bien utiliser les écrans en famille</a:t>
            </a:r>
            <a:endParaRPr lang="fr-CA" sz="1600" b="1">
              <a:latin typeface="Raleway" pitchFamily="2" charset="0"/>
            </a:endParaRPr>
          </a:p>
          <a:p>
            <a:pPr marR="0" lvl="0" algn="l" defTabSz="914400" rtl="0" eaLnBrk="1" fontAlgn="auto" latinLnBrk="0" hangingPunct="1">
              <a:lnSpc>
                <a:spcPts val="2320"/>
              </a:lnSpc>
              <a:spcBef>
                <a:spcPts val="300"/>
              </a:spcBef>
              <a:spcAft>
                <a:spcPts val="300"/>
              </a:spcAft>
              <a:buClrTx/>
              <a:buSzTx/>
              <a:tabLst/>
              <a:defRPr/>
            </a:pPr>
            <a:r>
              <a:rPr lang="fr-CA" sz="1200">
                <a:latin typeface="Raleway" pitchFamily="2" charset="0"/>
              </a:rPr>
              <a:t>Tout savoir sur l’impact des écrans sur les enfants et des conseils pour gérer le temps d’écran.</a:t>
            </a:r>
          </a:p>
        </p:txBody>
      </p:sp>
      <p:cxnSp>
        <p:nvCxnSpPr>
          <p:cNvPr id="25" name="Straight Connector 26">
            <a:extLst>
              <a:ext uri="{FF2B5EF4-FFF2-40B4-BE49-F238E27FC236}">
                <a16:creationId xmlns:a16="http://schemas.microsoft.com/office/drawing/2014/main" id="{58EF3D5B-1310-4678-8F7F-62FB7FA8BAAB}"/>
              </a:ext>
            </a:extLst>
          </p:cNvPr>
          <p:cNvCxnSpPr>
            <a:cxnSpLocks/>
          </p:cNvCxnSpPr>
          <p:nvPr/>
        </p:nvCxnSpPr>
        <p:spPr>
          <a:xfrm>
            <a:off x="6210236" y="2145671"/>
            <a:ext cx="0" cy="4088633"/>
          </a:xfrm>
          <a:prstGeom prst="line">
            <a:avLst/>
          </a:prstGeom>
          <a:ln>
            <a:solidFill>
              <a:srgbClr val="2FAF82"/>
            </a:solidFill>
          </a:ln>
        </p:spPr>
        <p:style>
          <a:lnRef idx="2">
            <a:schemeClr val="accent1"/>
          </a:lnRef>
          <a:fillRef idx="0">
            <a:schemeClr val="accent1"/>
          </a:fillRef>
          <a:effectRef idx="1">
            <a:schemeClr val="accent1"/>
          </a:effectRef>
          <a:fontRef idx="minor">
            <a:schemeClr val="tx1"/>
          </a:fontRef>
        </p:style>
      </p:cxnSp>
      <p:pic>
        <p:nvPicPr>
          <p:cNvPr id="13" name="Picture 112" descr="A yellow and black object with black background&#10;&#10;Description automatically generated">
            <a:extLst>
              <a:ext uri="{FF2B5EF4-FFF2-40B4-BE49-F238E27FC236}">
                <a16:creationId xmlns:a16="http://schemas.microsoft.com/office/drawing/2014/main" id="{EF2527E9-A3F8-4BEF-7F0E-8788606E7B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8115" y="10067"/>
            <a:ext cx="1117600" cy="1003300"/>
          </a:xfrm>
          <a:prstGeom prst="rect">
            <a:avLst/>
          </a:prstGeom>
        </p:spPr>
      </p:pic>
      <p:pic>
        <p:nvPicPr>
          <p:cNvPr id="15" name="Picture 114" descr="A group of colorful drops&#10;&#10;Description automatically generated">
            <a:extLst>
              <a:ext uri="{FF2B5EF4-FFF2-40B4-BE49-F238E27FC236}">
                <a16:creationId xmlns:a16="http://schemas.microsoft.com/office/drawing/2014/main" id="{70FF184D-B8A1-0B07-2F3A-0D38D37B02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22946">
            <a:off x="9316957" y="78360"/>
            <a:ext cx="1231900" cy="762000"/>
          </a:xfrm>
          <a:prstGeom prst="rect">
            <a:avLst/>
          </a:prstGeom>
        </p:spPr>
      </p:pic>
      <p:pic>
        <p:nvPicPr>
          <p:cNvPr id="17" name="Picture 118" descr="A group of grey arches on a black background&#10;&#10;Description automatically generated">
            <a:extLst>
              <a:ext uri="{FF2B5EF4-FFF2-40B4-BE49-F238E27FC236}">
                <a16:creationId xmlns:a16="http://schemas.microsoft.com/office/drawing/2014/main" id="{41D1CAB6-82A9-849A-DA6C-5322B20A0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60099" y="0"/>
            <a:ext cx="635000" cy="609600"/>
          </a:xfrm>
          <a:prstGeom prst="rect">
            <a:avLst/>
          </a:prstGeom>
        </p:spPr>
      </p:pic>
      <p:pic>
        <p:nvPicPr>
          <p:cNvPr id="18" name="Picture 120" descr="A blue flower with black background&#10;&#10;Description automatically generated">
            <a:extLst>
              <a:ext uri="{FF2B5EF4-FFF2-40B4-BE49-F238E27FC236}">
                <a16:creationId xmlns:a16="http://schemas.microsoft.com/office/drawing/2014/main" id="{71C118B6-2CA2-1E20-3299-2E8F2D8640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30704" y="793891"/>
            <a:ext cx="584200" cy="584200"/>
          </a:xfrm>
          <a:prstGeom prst="rect">
            <a:avLst/>
          </a:prstGeom>
        </p:spPr>
      </p:pic>
      <p:pic>
        <p:nvPicPr>
          <p:cNvPr id="20" name="Picture 125">
            <a:extLst>
              <a:ext uri="{FF2B5EF4-FFF2-40B4-BE49-F238E27FC236}">
                <a16:creationId xmlns:a16="http://schemas.microsoft.com/office/drawing/2014/main" id="{1ABFE6B7-D0D4-23FC-FFCF-EB8C7250921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1366153" y="1259953"/>
            <a:ext cx="796434" cy="1003300"/>
          </a:xfrm>
          <a:prstGeom prst="rect">
            <a:avLst/>
          </a:prstGeom>
        </p:spPr>
      </p:pic>
      <p:grpSp>
        <p:nvGrpSpPr>
          <p:cNvPr id="21" name="Group 13">
            <a:extLst>
              <a:ext uri="{FF2B5EF4-FFF2-40B4-BE49-F238E27FC236}">
                <a16:creationId xmlns:a16="http://schemas.microsoft.com/office/drawing/2014/main" id="{3C15F696-5B76-CBF8-C424-1C7496A729AD}"/>
              </a:ext>
            </a:extLst>
          </p:cNvPr>
          <p:cNvGrpSpPr/>
          <p:nvPr/>
        </p:nvGrpSpPr>
        <p:grpSpPr>
          <a:xfrm>
            <a:off x="702659" y="1485888"/>
            <a:ext cx="3143808" cy="726377"/>
            <a:chOff x="1175664" y="2499093"/>
            <a:chExt cx="5132378" cy="726377"/>
          </a:xfrm>
        </p:grpSpPr>
        <p:sp>
          <p:nvSpPr>
            <p:cNvPr id="22" name="Freeform 10">
              <a:extLst>
                <a:ext uri="{FF2B5EF4-FFF2-40B4-BE49-F238E27FC236}">
                  <a16:creationId xmlns:a16="http://schemas.microsoft.com/office/drawing/2014/main" id="{953E04FF-20CF-39D5-4087-C177E462EF80}"/>
                </a:ext>
              </a:extLst>
            </p:cNvPr>
            <p:cNvSpPr/>
            <p:nvPr/>
          </p:nvSpPr>
          <p:spPr>
            <a:xfrm>
              <a:off x="1175664" y="2499093"/>
              <a:ext cx="4756331" cy="489402"/>
            </a:xfrm>
            <a:custGeom>
              <a:avLst/>
              <a:gdLst>
                <a:gd name="connsiteX0" fmla="*/ 30909 w 2554416"/>
                <a:gd name="connsiteY0" fmla="*/ 71251 h 290945"/>
                <a:gd name="connsiteX1" fmla="*/ 30909 w 2554416"/>
                <a:gd name="connsiteY1" fmla="*/ 71251 h 290945"/>
                <a:gd name="connsiteX2" fmla="*/ 90286 w 2554416"/>
                <a:gd name="connsiteY2" fmla="*/ 29688 h 290945"/>
                <a:gd name="connsiteX3" fmla="*/ 108099 w 2554416"/>
                <a:gd name="connsiteY3" fmla="*/ 23750 h 290945"/>
                <a:gd name="connsiteX4" fmla="*/ 1212504 w 2554416"/>
                <a:gd name="connsiteY4" fmla="*/ 17813 h 290945"/>
                <a:gd name="connsiteX5" fmla="*/ 2002213 w 2554416"/>
                <a:gd name="connsiteY5" fmla="*/ 11875 h 290945"/>
                <a:gd name="connsiteX6" fmla="*/ 2198156 w 2554416"/>
                <a:gd name="connsiteY6" fmla="*/ 0 h 290945"/>
                <a:gd name="connsiteX7" fmla="*/ 2352535 w 2554416"/>
                <a:gd name="connsiteY7" fmla="*/ 5937 h 290945"/>
                <a:gd name="connsiteX8" fmla="*/ 2500977 w 2554416"/>
                <a:gd name="connsiteY8" fmla="*/ 17813 h 290945"/>
                <a:gd name="connsiteX9" fmla="*/ 2530665 w 2554416"/>
                <a:gd name="connsiteY9" fmla="*/ 23750 h 290945"/>
                <a:gd name="connsiteX10" fmla="*/ 2542540 w 2554416"/>
                <a:gd name="connsiteY10" fmla="*/ 35626 h 290945"/>
                <a:gd name="connsiteX11" fmla="*/ 2554416 w 2554416"/>
                <a:gd name="connsiteY11" fmla="*/ 77189 h 290945"/>
                <a:gd name="connsiteX12" fmla="*/ 2542540 w 2554416"/>
                <a:gd name="connsiteY12" fmla="*/ 184067 h 290945"/>
                <a:gd name="connsiteX13" fmla="*/ 2530665 w 2554416"/>
                <a:gd name="connsiteY13" fmla="*/ 219693 h 290945"/>
                <a:gd name="connsiteX14" fmla="*/ 2518790 w 2554416"/>
                <a:gd name="connsiteY14" fmla="*/ 237506 h 290945"/>
                <a:gd name="connsiteX15" fmla="*/ 2495039 w 2554416"/>
                <a:gd name="connsiteY15" fmla="*/ 273132 h 290945"/>
                <a:gd name="connsiteX16" fmla="*/ 2423787 w 2554416"/>
                <a:gd name="connsiteY16" fmla="*/ 285007 h 290945"/>
                <a:gd name="connsiteX17" fmla="*/ 2269408 w 2554416"/>
                <a:gd name="connsiteY17" fmla="*/ 290945 h 290945"/>
                <a:gd name="connsiteX18" fmla="*/ 1622203 w 2554416"/>
                <a:gd name="connsiteY18" fmla="*/ 285007 h 290945"/>
                <a:gd name="connsiteX19" fmla="*/ 1218442 w 2554416"/>
                <a:gd name="connsiteY19" fmla="*/ 290945 h 290945"/>
                <a:gd name="connsiteX20" fmla="*/ 921559 w 2554416"/>
                <a:gd name="connsiteY20" fmla="*/ 285007 h 290945"/>
                <a:gd name="connsiteX21" fmla="*/ 476234 w 2554416"/>
                <a:gd name="connsiteY21" fmla="*/ 273132 h 290945"/>
                <a:gd name="connsiteX22" fmla="*/ 399044 w 2554416"/>
                <a:gd name="connsiteY22" fmla="*/ 279070 h 290945"/>
                <a:gd name="connsiteX23" fmla="*/ 256540 w 2554416"/>
                <a:gd name="connsiteY23" fmla="*/ 273132 h 290945"/>
                <a:gd name="connsiteX24" fmla="*/ 78411 w 2554416"/>
                <a:gd name="connsiteY24" fmla="*/ 261257 h 290945"/>
                <a:gd name="connsiteX25" fmla="*/ 42785 w 2554416"/>
                <a:gd name="connsiteY25" fmla="*/ 255319 h 290945"/>
                <a:gd name="connsiteX26" fmla="*/ 13096 w 2554416"/>
                <a:gd name="connsiteY26" fmla="*/ 231568 h 290945"/>
                <a:gd name="connsiteX27" fmla="*/ 7159 w 2554416"/>
                <a:gd name="connsiteY27" fmla="*/ 130628 h 290945"/>
                <a:gd name="connsiteX28" fmla="*/ 19034 w 2554416"/>
                <a:gd name="connsiteY28" fmla="*/ 89064 h 290945"/>
                <a:gd name="connsiteX29" fmla="*/ 30909 w 2554416"/>
                <a:gd name="connsiteY29" fmla="*/ 71251 h 2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54416" h="290945">
                  <a:moveTo>
                    <a:pt x="30909" y="71251"/>
                  </a:moveTo>
                  <a:lnTo>
                    <a:pt x="30909" y="71251"/>
                  </a:lnTo>
                  <a:cubicBezTo>
                    <a:pt x="50701" y="57397"/>
                    <a:pt x="67366" y="37328"/>
                    <a:pt x="90286" y="29688"/>
                  </a:cubicBezTo>
                  <a:cubicBezTo>
                    <a:pt x="96224" y="27709"/>
                    <a:pt x="101840" y="23816"/>
                    <a:pt x="108099" y="23750"/>
                  </a:cubicBezTo>
                  <a:lnTo>
                    <a:pt x="1212504" y="17813"/>
                  </a:lnTo>
                  <a:lnTo>
                    <a:pt x="2002213" y="11875"/>
                  </a:lnTo>
                  <a:cubicBezTo>
                    <a:pt x="2046513" y="8711"/>
                    <a:pt x="2161149" y="0"/>
                    <a:pt x="2198156" y="0"/>
                  </a:cubicBezTo>
                  <a:cubicBezTo>
                    <a:pt x="2249654" y="0"/>
                    <a:pt x="2301098" y="3428"/>
                    <a:pt x="2352535" y="5937"/>
                  </a:cubicBezTo>
                  <a:cubicBezTo>
                    <a:pt x="2385938" y="7566"/>
                    <a:pt x="2462472" y="12679"/>
                    <a:pt x="2500977" y="17813"/>
                  </a:cubicBezTo>
                  <a:cubicBezTo>
                    <a:pt x="2510980" y="19147"/>
                    <a:pt x="2520769" y="21771"/>
                    <a:pt x="2530665" y="23750"/>
                  </a:cubicBezTo>
                  <a:cubicBezTo>
                    <a:pt x="2534623" y="27709"/>
                    <a:pt x="2539660" y="30826"/>
                    <a:pt x="2542540" y="35626"/>
                  </a:cubicBezTo>
                  <a:cubicBezTo>
                    <a:pt x="2546191" y="41711"/>
                    <a:pt x="2553307" y="72752"/>
                    <a:pt x="2554416" y="77189"/>
                  </a:cubicBezTo>
                  <a:cubicBezTo>
                    <a:pt x="2550593" y="130710"/>
                    <a:pt x="2554424" y="144454"/>
                    <a:pt x="2542540" y="184067"/>
                  </a:cubicBezTo>
                  <a:cubicBezTo>
                    <a:pt x="2538943" y="196057"/>
                    <a:pt x="2537608" y="209278"/>
                    <a:pt x="2530665" y="219693"/>
                  </a:cubicBezTo>
                  <a:cubicBezTo>
                    <a:pt x="2526707" y="225631"/>
                    <a:pt x="2521981" y="231123"/>
                    <a:pt x="2518790" y="237506"/>
                  </a:cubicBezTo>
                  <a:cubicBezTo>
                    <a:pt x="2509994" y="255099"/>
                    <a:pt x="2517550" y="261876"/>
                    <a:pt x="2495039" y="273132"/>
                  </a:cubicBezTo>
                  <a:cubicBezTo>
                    <a:pt x="2488224" y="276540"/>
                    <a:pt x="2424591" y="284958"/>
                    <a:pt x="2423787" y="285007"/>
                  </a:cubicBezTo>
                  <a:cubicBezTo>
                    <a:pt x="2372384" y="288122"/>
                    <a:pt x="2320868" y="288966"/>
                    <a:pt x="2269408" y="290945"/>
                  </a:cubicBezTo>
                  <a:lnTo>
                    <a:pt x="1622203" y="285007"/>
                  </a:lnTo>
                  <a:cubicBezTo>
                    <a:pt x="1487601" y="285007"/>
                    <a:pt x="1353044" y="290945"/>
                    <a:pt x="1218442" y="290945"/>
                  </a:cubicBezTo>
                  <a:cubicBezTo>
                    <a:pt x="1119461" y="290945"/>
                    <a:pt x="1020512" y="287335"/>
                    <a:pt x="921559" y="285007"/>
                  </a:cubicBezTo>
                  <a:lnTo>
                    <a:pt x="476234" y="273132"/>
                  </a:lnTo>
                  <a:cubicBezTo>
                    <a:pt x="450504" y="275111"/>
                    <a:pt x="424850" y="279070"/>
                    <a:pt x="399044" y="279070"/>
                  </a:cubicBezTo>
                  <a:cubicBezTo>
                    <a:pt x="351501" y="279070"/>
                    <a:pt x="304023" y="275506"/>
                    <a:pt x="256540" y="273132"/>
                  </a:cubicBezTo>
                  <a:cubicBezTo>
                    <a:pt x="205445" y="270577"/>
                    <a:pt x="130471" y="264975"/>
                    <a:pt x="78411" y="261257"/>
                  </a:cubicBezTo>
                  <a:cubicBezTo>
                    <a:pt x="66536" y="259278"/>
                    <a:pt x="54206" y="259126"/>
                    <a:pt x="42785" y="255319"/>
                  </a:cubicBezTo>
                  <a:cubicBezTo>
                    <a:pt x="31549" y="251574"/>
                    <a:pt x="21204" y="239676"/>
                    <a:pt x="13096" y="231568"/>
                  </a:cubicBezTo>
                  <a:cubicBezTo>
                    <a:pt x="-4343" y="179251"/>
                    <a:pt x="-2269" y="201339"/>
                    <a:pt x="7159" y="130628"/>
                  </a:cubicBezTo>
                  <a:cubicBezTo>
                    <a:pt x="7851" y="125436"/>
                    <a:pt x="15702" y="95728"/>
                    <a:pt x="19034" y="89064"/>
                  </a:cubicBezTo>
                  <a:cubicBezTo>
                    <a:pt x="20286" y="86561"/>
                    <a:pt x="28930" y="74220"/>
                    <a:pt x="30909" y="71251"/>
                  </a:cubicBezTo>
                  <a:close/>
                </a:path>
              </a:pathLst>
            </a:custGeom>
            <a:solidFill>
              <a:srgbClr val="ACD6BF">
                <a:alpha val="6167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ZoneTexte 23">
              <a:extLst>
                <a:ext uri="{FF2B5EF4-FFF2-40B4-BE49-F238E27FC236}">
                  <a16:creationId xmlns:a16="http://schemas.microsoft.com/office/drawing/2014/main" id="{A58064DF-013D-36AD-2C5C-EBF257F34619}"/>
                </a:ext>
              </a:extLst>
            </p:cNvPr>
            <p:cNvSpPr txBox="1"/>
            <p:nvPr/>
          </p:nvSpPr>
          <p:spPr>
            <a:xfrm>
              <a:off x="1269975" y="2584204"/>
              <a:ext cx="5038067" cy="641266"/>
            </a:xfrm>
            <a:prstGeom prst="rect">
              <a:avLst/>
            </a:prstGeom>
            <a:noFill/>
          </p:spPr>
          <p:txBody>
            <a:bodyPr wrap="square" rtlCol="0">
              <a:spAutoFit/>
            </a:bodyPr>
            <a:lstStyle/>
            <a:p>
              <a:pPr marR="0" lvl="0" algn="l" defTabSz="914400" rtl="0" eaLnBrk="1" fontAlgn="auto" latinLnBrk="0" hangingPunct="1">
                <a:lnSpc>
                  <a:spcPts val="2220"/>
                </a:lnSpc>
                <a:spcBef>
                  <a:spcPts val="0"/>
                </a:spcBef>
                <a:spcAft>
                  <a:spcPts val="1800"/>
                </a:spcAft>
                <a:buClrTx/>
                <a:buSzTx/>
                <a:tabLst/>
                <a:defRPr/>
              </a:pPr>
              <a:r>
                <a:rPr lang="fr-CA" b="1">
                  <a:solidFill>
                    <a:prstClr val="black"/>
                  </a:solidFill>
                  <a:latin typeface="Raleway" panose="020B0503030101060003" pitchFamily="34" charset="77"/>
                </a:rPr>
                <a:t>Pour les professionnels</a:t>
              </a:r>
            </a:p>
          </p:txBody>
        </p:sp>
      </p:grpSp>
    </p:spTree>
    <p:extLst>
      <p:ext uri="{BB962C8B-B14F-4D97-AF65-F5344CB8AC3E}">
        <p14:creationId xmlns:p14="http://schemas.microsoft.com/office/powerpoint/2010/main" val="213108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1C3955-0667-DED9-3B10-394A3B03AB50}"/>
              </a:ext>
            </a:extLst>
          </p:cNvPr>
          <p:cNvSpPr>
            <a:spLocks noGrp="1" noRot="1" noMove="1" noResize="1" noEditPoints="1" noAdjustHandles="1" noChangeArrowheads="1" noChangeShapeType="1"/>
          </p:cNvSpPr>
          <p:nvPr/>
        </p:nvSpPr>
        <p:spPr>
          <a:xfrm>
            <a:off x="0" y="0"/>
            <a:ext cx="12192000" cy="6858000"/>
          </a:xfrm>
          <a:prstGeom prst="rect">
            <a:avLst/>
          </a:prstGeom>
          <a:solidFill>
            <a:srgbClr val="D7D2C8">
              <a:alpha val="84000"/>
            </a:srgbClr>
          </a:solidFill>
          <a:ln w="381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 </a:t>
            </a:r>
          </a:p>
        </p:txBody>
      </p:sp>
      <p:sp>
        <p:nvSpPr>
          <p:cNvPr id="4" name="ZoneTexte 3">
            <a:extLst>
              <a:ext uri="{FF2B5EF4-FFF2-40B4-BE49-F238E27FC236}">
                <a16:creationId xmlns:a16="http://schemas.microsoft.com/office/drawing/2014/main" id="{5828F00D-010A-8EFC-5C6B-BA9CEFB272CD}"/>
              </a:ext>
            </a:extLst>
          </p:cNvPr>
          <p:cNvSpPr txBox="1"/>
          <p:nvPr/>
        </p:nvSpPr>
        <p:spPr>
          <a:xfrm>
            <a:off x="588142" y="2076290"/>
            <a:ext cx="10251308" cy="4278094"/>
          </a:xfrm>
          <a:prstGeom prst="rect">
            <a:avLst/>
          </a:prstGeom>
          <a:noFill/>
        </p:spPr>
        <p:txBody>
          <a:bodyPr wrap="square" rtlCol="0">
            <a:spAutoFit/>
          </a:bodyPr>
          <a:lstStyle/>
          <a:p>
            <a:pPr marL="342900" lvl="1" indent="0">
              <a:buNone/>
            </a:pPr>
            <a:r>
              <a:rPr lang="fr-CA" sz="1600" dirty="0">
                <a:latin typeface="Raleway" pitchFamily="2" charset="0"/>
                <a:cs typeface="Calibri"/>
              </a:rPr>
              <a:t>L’Observatoire des tout-petits diffusera le 18 septembre un </a:t>
            </a:r>
            <a:r>
              <a:rPr lang="fr-CA" sz="1600" b="1" dirty="0">
                <a:latin typeface="Raleway" pitchFamily="2" charset="0"/>
                <a:cs typeface="Calibri"/>
              </a:rPr>
              <a:t>nouveau rapport portant sur l’utilisation des écrans par les tout-petits</a:t>
            </a:r>
            <a:r>
              <a:rPr lang="fr-CA" sz="1600" dirty="0">
                <a:latin typeface="Raleway" pitchFamily="2" charset="0"/>
                <a:cs typeface="Calibri"/>
              </a:rPr>
              <a:t>. Les communications entourant cette sortie auront pour principal objectif de </a:t>
            </a:r>
            <a:r>
              <a:rPr lang="fr-FR" sz="1600" dirty="0">
                <a:latin typeface="Raleway" pitchFamily="2" charset="0"/>
                <a:cs typeface="Calibri"/>
              </a:rPr>
              <a:t>sensibiliser le grand public à la place qu’occupent les écrans dans la vie des tout-petits et des effets sur leur développement, afin de leur offrir des milieux de vie sains et sécuritaires.</a:t>
            </a:r>
          </a:p>
          <a:p>
            <a:pPr marL="342900" lvl="1" indent="0">
              <a:buNone/>
            </a:pPr>
            <a:endParaRPr lang="fr-FR" sz="1600" dirty="0">
              <a:latin typeface="Raleway" pitchFamily="2" charset="0"/>
              <a:cs typeface="Calibri"/>
            </a:endParaRPr>
          </a:p>
          <a:p>
            <a:pPr marL="342900" lvl="1"/>
            <a:r>
              <a:rPr lang="fr-CA" sz="1600" dirty="0">
                <a:latin typeface="Raleway" pitchFamily="2" charset="0"/>
                <a:cs typeface="Calibri"/>
              </a:rPr>
              <a:t>Le partage sur vos plateformes et auprès de votre réseau sera une contribution importante au dialogue autour de cet enjeu de société. Cette trousse de mobilisation est mise à votre disposition afin de vous soutenir dans ces actions. </a:t>
            </a:r>
            <a:r>
              <a:rPr lang="fr-CA" sz="1600" b="1" dirty="0">
                <a:latin typeface="Raleway" pitchFamily="2" charset="0"/>
                <a:cs typeface="Calibri"/>
              </a:rPr>
              <a:t>N’hésitez pas à adapter son contenu à votre réalité et à votre public !</a:t>
            </a:r>
          </a:p>
          <a:p>
            <a:pPr marL="342900" lvl="1"/>
            <a:endParaRPr lang="fr-CA" sz="1600" dirty="0">
              <a:latin typeface="Raleway" pitchFamily="2" charset="0"/>
              <a:cs typeface="Calibri"/>
            </a:endParaRPr>
          </a:p>
          <a:p>
            <a:pPr marL="342900" lvl="1"/>
            <a:r>
              <a:rPr lang="fr-CA" sz="1600" dirty="0">
                <a:latin typeface="Raleway" pitchFamily="2" charset="0"/>
                <a:cs typeface="Calibri"/>
              </a:rPr>
              <a:t>Elle contient :</a:t>
            </a:r>
          </a:p>
          <a:p>
            <a:pPr marL="628650" lvl="1" indent="-285750">
              <a:buFont typeface="Arial" panose="020B0604020202020204" pitchFamily="34" charset="0"/>
              <a:buChar char="•"/>
            </a:pPr>
            <a:r>
              <a:rPr lang="fr-CA" sz="1600" dirty="0">
                <a:latin typeface="Raleway" pitchFamily="2" charset="0"/>
                <a:cs typeface="Calibri"/>
              </a:rPr>
              <a:t>Modèles de texte pour votre infolettre et votre site web</a:t>
            </a:r>
          </a:p>
          <a:p>
            <a:pPr marL="628650" lvl="1" indent="-285750">
              <a:buFont typeface="Arial" panose="020B0604020202020204" pitchFamily="34" charset="0"/>
              <a:buChar char="•"/>
            </a:pPr>
            <a:r>
              <a:rPr lang="fr-CA" sz="1600" dirty="0">
                <a:latin typeface="Raleway" pitchFamily="2" charset="0"/>
                <a:cs typeface="Calibri"/>
              </a:rPr>
              <a:t>Textes et visuels pour vos réseaux sociaux</a:t>
            </a:r>
          </a:p>
          <a:p>
            <a:pPr marL="628650" lvl="1" indent="-285750">
              <a:buFont typeface="Arial" panose="020B0604020202020204" pitchFamily="34" charset="0"/>
              <a:buChar char="•"/>
            </a:pPr>
            <a:r>
              <a:rPr lang="fr-CA" sz="1600" dirty="0">
                <a:latin typeface="Raleway" pitchFamily="2" charset="0"/>
                <a:cs typeface="Calibri"/>
              </a:rPr>
              <a:t>Calendrier de diffusion simplifié</a:t>
            </a:r>
          </a:p>
          <a:p>
            <a:pPr marL="628650" lvl="1" indent="-285750">
              <a:buFont typeface="Arial" panose="020B0604020202020204" pitchFamily="34" charset="0"/>
              <a:buChar char="•"/>
            </a:pPr>
            <a:r>
              <a:rPr lang="fr-CA" sz="1600" dirty="0">
                <a:latin typeface="Raleway" pitchFamily="2" charset="0"/>
                <a:cs typeface="Calibri"/>
              </a:rPr>
              <a:t>Messages clés principaux de la campagne</a:t>
            </a:r>
          </a:p>
          <a:p>
            <a:pPr marL="628650" lvl="1" indent="-285750">
              <a:buFont typeface="Arial" panose="020B0604020202020204" pitchFamily="34" charset="0"/>
              <a:buChar char="•"/>
            </a:pPr>
            <a:r>
              <a:rPr lang="fr-CA" sz="1600" dirty="0">
                <a:latin typeface="Raleway" pitchFamily="2" charset="0"/>
                <a:cs typeface="Calibri"/>
              </a:rPr>
              <a:t>Ressources pour les parents et les professionnels</a:t>
            </a:r>
          </a:p>
          <a:p>
            <a:pPr marL="342900" lvl="1"/>
            <a:endParaRPr lang="fr-CA" sz="1600" dirty="0">
              <a:latin typeface="Raleway" pitchFamily="2" charset="0"/>
              <a:cs typeface="Calibri"/>
            </a:endParaRPr>
          </a:p>
          <a:p>
            <a:pPr marL="342900" lvl="1" indent="0">
              <a:buNone/>
            </a:pPr>
            <a:endParaRPr lang="fr-CA" sz="1600" dirty="0">
              <a:latin typeface="Raleway" pitchFamily="2" charset="0"/>
              <a:cs typeface="Calibri"/>
            </a:endParaRPr>
          </a:p>
        </p:txBody>
      </p:sp>
      <p:pic>
        <p:nvPicPr>
          <p:cNvPr id="6" name="Picture 5">
            <a:extLst>
              <a:ext uri="{FF2B5EF4-FFF2-40B4-BE49-F238E27FC236}">
                <a16:creationId xmlns:a16="http://schemas.microsoft.com/office/drawing/2014/main" id="{47236605-EE01-C789-4427-C74A9951EB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96272" y="-559382"/>
            <a:ext cx="2528448" cy="2398013"/>
          </a:xfrm>
          <a:prstGeom prst="rect">
            <a:avLst/>
          </a:prstGeom>
        </p:spPr>
      </p:pic>
      <p:grpSp>
        <p:nvGrpSpPr>
          <p:cNvPr id="3" name="Group 2">
            <a:extLst>
              <a:ext uri="{FF2B5EF4-FFF2-40B4-BE49-F238E27FC236}">
                <a16:creationId xmlns:a16="http://schemas.microsoft.com/office/drawing/2014/main" id="{85C4F991-FDCD-F659-8D65-D4C86DCFF49C}"/>
              </a:ext>
            </a:extLst>
          </p:cNvPr>
          <p:cNvGrpSpPr/>
          <p:nvPr/>
        </p:nvGrpSpPr>
        <p:grpSpPr>
          <a:xfrm>
            <a:off x="1003443" y="6153834"/>
            <a:ext cx="10280431" cy="342080"/>
            <a:chOff x="1003443" y="6153834"/>
            <a:chExt cx="10280431" cy="342080"/>
          </a:xfrm>
        </p:grpSpPr>
        <p:pic>
          <p:nvPicPr>
            <p:cNvPr id="7" name="Picture 6" descr="A black background with grey text&#10;&#10;Description automatically generated">
              <a:extLst>
                <a:ext uri="{FF2B5EF4-FFF2-40B4-BE49-F238E27FC236}">
                  <a16:creationId xmlns:a16="http://schemas.microsoft.com/office/drawing/2014/main" id="{E4D7AF95-4885-35D1-3E1A-4DDE7CF05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8" name="TextBox 16">
              <a:extLst>
                <a:ext uri="{FF2B5EF4-FFF2-40B4-BE49-F238E27FC236}">
                  <a16:creationId xmlns:a16="http://schemas.microsoft.com/office/drawing/2014/main" id="{37ECD25D-D04C-7999-68F0-C8184F0615D9}"/>
                </a:ext>
              </a:extLst>
            </p:cNvPr>
            <p:cNvSpPr txBox="1"/>
            <p:nvPr/>
          </p:nvSpPr>
          <p:spPr>
            <a:xfrm>
              <a:off x="9074615" y="6234304"/>
              <a:ext cx="2209259"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r>
                <a:rPr lang="fr-CA" sz="1100">
                  <a:solidFill>
                    <a:srgbClr val="434747"/>
                  </a:solidFill>
                  <a:latin typeface="Raleway" panose="020B0503030101060003" pitchFamily="34" charset="77"/>
                </a:rPr>
                <a:t> </a:t>
              </a:r>
              <a:fld id="{A83A4952-BF45-1E46-BC37-6A89CB4D4705}" type="slidenum">
                <a:rPr lang="fr-CA" sz="1100">
                  <a:solidFill>
                    <a:srgbClr val="434747"/>
                  </a:solidFill>
                  <a:latin typeface="Raleway" panose="020B0503030101060003" pitchFamily="34" charset="77"/>
                </a:rPr>
                <a:pPr algn="r"/>
                <a:t>2</a:t>
              </a:fld>
              <a:endParaRPr lang="fr-CA" sz="1100">
                <a:solidFill>
                  <a:srgbClr val="434747"/>
                </a:solidFill>
                <a:latin typeface="Raleway" panose="020B0503030101060003" pitchFamily="34" charset="77"/>
              </a:endParaRPr>
            </a:p>
          </p:txBody>
        </p:sp>
      </p:grpSp>
      <p:sp>
        <p:nvSpPr>
          <p:cNvPr id="9" name="Titre 1">
            <a:extLst>
              <a:ext uri="{FF2B5EF4-FFF2-40B4-BE49-F238E27FC236}">
                <a16:creationId xmlns:a16="http://schemas.microsoft.com/office/drawing/2014/main" id="{82418CC5-A4BC-E29C-00CF-C22A5EE828A4}"/>
              </a:ext>
            </a:extLst>
          </p:cNvPr>
          <p:cNvSpPr>
            <a:spLocks noGrp="1"/>
          </p:cNvSpPr>
          <p:nvPr>
            <p:ph type="title"/>
          </p:nvPr>
        </p:nvSpPr>
        <p:spPr>
          <a:xfrm>
            <a:off x="859466" y="825325"/>
            <a:ext cx="10515600" cy="1325563"/>
          </a:xfrm>
        </p:spPr>
        <p:txBody>
          <a:bodyPr>
            <a:normAutofit/>
          </a:bodyPr>
          <a:lstStyle/>
          <a:p>
            <a:r>
              <a:rPr lang="fr-CA" sz="4600" b="1">
                <a:solidFill>
                  <a:srgbClr val="434747"/>
                </a:solidFill>
                <a:latin typeface="Raleway" panose="020B0503030101060003" pitchFamily="34" charset="77"/>
              </a:rPr>
              <a:t>Les écrans et les tout-petits</a:t>
            </a:r>
          </a:p>
        </p:txBody>
      </p:sp>
    </p:spTree>
    <p:extLst>
      <p:ext uri="{BB962C8B-B14F-4D97-AF65-F5344CB8AC3E}">
        <p14:creationId xmlns:p14="http://schemas.microsoft.com/office/powerpoint/2010/main" val="122718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mur, intérieur&#10;&#10;Description générée automatiquement">
            <a:extLst>
              <a:ext uri="{FF2B5EF4-FFF2-40B4-BE49-F238E27FC236}">
                <a16:creationId xmlns:a16="http://schemas.microsoft.com/office/drawing/2014/main" id="{6B536AB5-2881-457D-8323-CBB4E5387C8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7955"/>
          <a:stretch/>
        </p:blipFill>
        <p:spPr>
          <a:xfrm>
            <a:off x="0" y="-1"/>
            <a:ext cx="12192000" cy="6858001"/>
          </a:xfrm>
          <a:prstGeom prst="rect">
            <a:avLst/>
          </a:prstGeom>
        </p:spPr>
      </p:pic>
      <p:sp>
        <p:nvSpPr>
          <p:cNvPr id="2" name="Rectangle 1">
            <a:extLst>
              <a:ext uri="{FF2B5EF4-FFF2-40B4-BE49-F238E27FC236}">
                <a16:creationId xmlns:a16="http://schemas.microsoft.com/office/drawing/2014/main" id="{891B3B8E-FDBD-FD98-2676-777113C4C040}"/>
              </a:ext>
            </a:extLst>
          </p:cNvPr>
          <p:cNvSpPr/>
          <p:nvPr/>
        </p:nvSpPr>
        <p:spPr>
          <a:xfrm>
            <a:off x="0" y="-1"/>
            <a:ext cx="12192000" cy="6858001"/>
          </a:xfrm>
          <a:prstGeom prst="rect">
            <a:avLst/>
          </a:prstGeom>
          <a:solidFill>
            <a:schemeClr val="tx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re 1">
            <a:extLst>
              <a:ext uri="{FF2B5EF4-FFF2-40B4-BE49-F238E27FC236}">
                <a16:creationId xmlns:a16="http://schemas.microsoft.com/office/drawing/2014/main" id="{35353FD3-2109-4B4C-9903-7C18A6B93B30}"/>
              </a:ext>
            </a:extLst>
          </p:cNvPr>
          <p:cNvSpPr>
            <a:spLocks noGrp="1"/>
          </p:cNvSpPr>
          <p:nvPr>
            <p:ph type="title"/>
          </p:nvPr>
        </p:nvSpPr>
        <p:spPr>
          <a:xfrm>
            <a:off x="1186545" y="1476273"/>
            <a:ext cx="10128796" cy="1325563"/>
          </a:xfrm>
        </p:spPr>
        <p:txBody>
          <a:bodyPr>
            <a:normAutofit/>
          </a:bodyPr>
          <a:lstStyle/>
          <a:p>
            <a:pPr algn="ctr"/>
            <a:r>
              <a:rPr lang="fr-CA" sz="3800" b="1">
                <a:solidFill>
                  <a:schemeClr val="bg1"/>
                </a:solidFill>
                <a:latin typeface="Raleway" pitchFamily="2" charset="77"/>
              </a:rPr>
              <a:t>Pour ne rien manquer des activités </a:t>
            </a:r>
            <a:br>
              <a:rPr lang="fr-CA" sz="3800" b="1">
                <a:solidFill>
                  <a:schemeClr val="bg1"/>
                </a:solidFill>
                <a:latin typeface="Raleway" pitchFamily="2" charset="77"/>
              </a:rPr>
            </a:br>
            <a:r>
              <a:rPr lang="fr-CA" sz="3800" b="1">
                <a:solidFill>
                  <a:schemeClr val="bg1"/>
                </a:solidFill>
                <a:latin typeface="Raleway" pitchFamily="2" charset="77"/>
              </a:rPr>
              <a:t>de l’Observatoire des tout-petits</a:t>
            </a:r>
          </a:p>
        </p:txBody>
      </p:sp>
      <p:sp>
        <p:nvSpPr>
          <p:cNvPr id="8" name="ZoneTexte 7">
            <a:extLst>
              <a:ext uri="{FF2B5EF4-FFF2-40B4-BE49-F238E27FC236}">
                <a16:creationId xmlns:a16="http://schemas.microsoft.com/office/drawing/2014/main" id="{045E1E41-7670-426E-8797-CF2FC4119311}"/>
              </a:ext>
            </a:extLst>
          </p:cNvPr>
          <p:cNvSpPr txBox="1"/>
          <p:nvPr/>
        </p:nvSpPr>
        <p:spPr>
          <a:xfrm>
            <a:off x="1248189" y="3212497"/>
            <a:ext cx="10007721" cy="2693045"/>
          </a:xfrm>
          <a:prstGeom prst="rect">
            <a:avLst/>
          </a:prstGeom>
          <a:noFill/>
        </p:spPr>
        <p:txBody>
          <a:bodyPr wrap="square" rtlCol="0">
            <a:spAutoFit/>
          </a:bodyPr>
          <a:lstStyle/>
          <a:p>
            <a:pPr algn="ctr">
              <a:spcBef>
                <a:spcPts val="600"/>
              </a:spcBef>
            </a:pPr>
            <a:r>
              <a:rPr lang="fr-CA" sz="1600" b="1">
                <a:solidFill>
                  <a:srgbClr val="FF0000"/>
                </a:solidFill>
                <a:latin typeface="Raleway" pitchFamily="2" charset="77"/>
              </a:rPr>
              <a:t>Infolettre : </a:t>
            </a:r>
            <a:br>
              <a:rPr lang="fr-CA" sz="1600">
                <a:solidFill>
                  <a:schemeClr val="bg1"/>
                </a:solidFill>
                <a:latin typeface="Raleway" pitchFamily="2" charset="77"/>
              </a:rPr>
            </a:br>
            <a:r>
              <a:rPr lang="fr-CA" sz="1600">
                <a:solidFill>
                  <a:schemeClr val="bg1"/>
                </a:solidFill>
                <a:latin typeface="Raleway" pitchFamily="2" charset="77"/>
                <a:hlinkClick r:id="rId3">
                  <a:extLst>
                    <a:ext uri="{A12FA001-AC4F-418D-AE19-62706E023703}">
                      <ahyp:hlinkClr xmlns:ahyp="http://schemas.microsoft.com/office/drawing/2018/hyperlinkcolor" val="tx"/>
                    </a:ext>
                  </a:extLst>
                </a:hlinkClick>
              </a:rPr>
              <a:t>tout-petits.org/infolettre</a:t>
            </a:r>
            <a:endParaRPr lang="fr-CA" sz="1600">
              <a:solidFill>
                <a:schemeClr val="bg1"/>
              </a:solidFill>
              <a:latin typeface="Raleway" pitchFamily="2" charset="77"/>
            </a:endParaRPr>
          </a:p>
          <a:p>
            <a:pPr algn="ctr"/>
            <a:endParaRPr lang="fr-CA" sz="1600">
              <a:solidFill>
                <a:schemeClr val="bg1"/>
              </a:solidFill>
              <a:latin typeface="Raleway" pitchFamily="2" charset="77"/>
            </a:endParaRPr>
          </a:p>
          <a:p>
            <a:pPr algn="ctr"/>
            <a:r>
              <a:rPr lang="fr-CA" sz="1600" b="1">
                <a:solidFill>
                  <a:srgbClr val="FF0000"/>
                </a:solidFill>
                <a:latin typeface="Raleway" pitchFamily="2" charset="77"/>
              </a:rPr>
              <a:t>Nos plateformes : </a:t>
            </a:r>
          </a:p>
          <a:p>
            <a:pPr algn="ctr">
              <a:spcBef>
                <a:spcPts val="600"/>
              </a:spcBef>
            </a:pPr>
            <a:r>
              <a:rPr lang="fr-CA" sz="1600">
                <a:solidFill>
                  <a:schemeClr val="bg1"/>
                </a:solidFill>
                <a:latin typeface="Raleway" pitchFamily="2" charset="77"/>
                <a:hlinkClick r:id="rId4">
                  <a:extLst>
                    <a:ext uri="{A12FA001-AC4F-418D-AE19-62706E023703}">
                      <ahyp:hlinkClr xmlns:ahyp="http://schemas.microsoft.com/office/drawing/2018/hyperlinkcolor" val="tx"/>
                    </a:ext>
                  </a:extLst>
                </a:hlinkClick>
              </a:rPr>
              <a:t>tout-petits.org</a:t>
            </a:r>
            <a:endParaRPr lang="fr-CA" sz="1600">
              <a:solidFill>
                <a:schemeClr val="bg1"/>
              </a:solidFill>
              <a:latin typeface="Raleway" pitchFamily="2" charset="77"/>
            </a:endParaRPr>
          </a:p>
          <a:p>
            <a:pPr algn="ctr">
              <a:spcBef>
                <a:spcPts val="600"/>
              </a:spcBef>
            </a:pPr>
            <a:r>
              <a:rPr lang="fr-CA" sz="1600">
                <a:solidFill>
                  <a:schemeClr val="bg1"/>
                </a:solidFill>
                <a:latin typeface="Raleway" pitchFamily="2" charset="77"/>
                <a:hlinkClick r:id="rId5">
                  <a:extLst>
                    <a:ext uri="{A12FA001-AC4F-418D-AE19-62706E023703}">
                      <ahyp:hlinkClr xmlns:ahyp="http://schemas.microsoft.com/office/drawing/2018/hyperlinkcolor" val="tx"/>
                    </a:ext>
                  </a:extLst>
                </a:hlinkClick>
              </a:rPr>
              <a:t>Facebook</a:t>
            </a:r>
            <a:endParaRPr lang="fr-CA" sz="1600">
              <a:solidFill>
                <a:schemeClr val="bg1"/>
              </a:solidFill>
              <a:latin typeface="Raleway" pitchFamily="2" charset="77"/>
            </a:endParaRPr>
          </a:p>
          <a:p>
            <a:pPr algn="ctr">
              <a:spcBef>
                <a:spcPts val="600"/>
              </a:spcBef>
            </a:pPr>
            <a:r>
              <a:rPr lang="fr-CA" sz="1600">
                <a:solidFill>
                  <a:schemeClr val="bg1"/>
                </a:solidFill>
                <a:latin typeface="Raleway" pitchFamily="2" charset="77"/>
                <a:hlinkClick r:id="rId6">
                  <a:extLst>
                    <a:ext uri="{A12FA001-AC4F-418D-AE19-62706E023703}">
                      <ahyp:hlinkClr xmlns:ahyp="http://schemas.microsoft.com/office/drawing/2018/hyperlinkcolor" val="tx"/>
                    </a:ext>
                  </a:extLst>
                </a:hlinkClick>
              </a:rPr>
              <a:t>Twitter</a:t>
            </a:r>
            <a:endParaRPr lang="fr-CA" sz="1600">
              <a:solidFill>
                <a:schemeClr val="bg1"/>
              </a:solidFill>
              <a:latin typeface="Raleway" pitchFamily="2" charset="77"/>
            </a:endParaRPr>
          </a:p>
          <a:p>
            <a:pPr algn="ctr">
              <a:spcBef>
                <a:spcPts val="600"/>
              </a:spcBef>
            </a:pPr>
            <a:r>
              <a:rPr lang="fr-CA" sz="1600">
                <a:solidFill>
                  <a:schemeClr val="bg1"/>
                </a:solidFill>
                <a:latin typeface="Raleway" pitchFamily="2" charset="77"/>
                <a:hlinkClick r:id="rId7">
                  <a:extLst>
                    <a:ext uri="{A12FA001-AC4F-418D-AE19-62706E023703}">
                      <ahyp:hlinkClr xmlns:ahyp="http://schemas.microsoft.com/office/drawing/2018/hyperlinkcolor" val="tx"/>
                    </a:ext>
                  </a:extLst>
                </a:hlinkClick>
              </a:rPr>
              <a:t>Linkedin</a:t>
            </a:r>
            <a:endParaRPr lang="fr-CA" sz="1600">
              <a:solidFill>
                <a:schemeClr val="bg1"/>
              </a:solidFill>
              <a:latin typeface="Raleway" pitchFamily="2" charset="77"/>
            </a:endParaRPr>
          </a:p>
          <a:p>
            <a:pPr algn="ctr">
              <a:spcBef>
                <a:spcPts val="600"/>
              </a:spcBef>
            </a:pPr>
            <a:r>
              <a:rPr lang="fr-CA" sz="1600">
                <a:solidFill>
                  <a:schemeClr val="bg1"/>
                </a:solidFill>
                <a:latin typeface="Raleway" pitchFamily="2" charset="77"/>
                <a:hlinkClick r:id="rId8">
                  <a:extLst>
                    <a:ext uri="{A12FA001-AC4F-418D-AE19-62706E023703}">
                      <ahyp:hlinkClr xmlns:ahyp="http://schemas.microsoft.com/office/drawing/2018/hyperlinkcolor" val="tx"/>
                    </a:ext>
                  </a:extLst>
                </a:hlinkClick>
              </a:rPr>
              <a:t>Youtube</a:t>
            </a:r>
            <a:endParaRPr lang="fr-CA" sz="1600">
              <a:solidFill>
                <a:schemeClr val="bg1"/>
              </a:solidFill>
              <a:latin typeface="Raleway" pitchFamily="2" charset="77"/>
            </a:endParaRPr>
          </a:p>
        </p:txBody>
      </p:sp>
      <p:sp>
        <p:nvSpPr>
          <p:cNvPr id="6" name="TextBox 11">
            <a:extLst>
              <a:ext uri="{FF2B5EF4-FFF2-40B4-BE49-F238E27FC236}">
                <a16:creationId xmlns:a16="http://schemas.microsoft.com/office/drawing/2014/main" id="{719E1259-23C4-3AAD-906A-C03F3A5913FC}"/>
              </a:ext>
            </a:extLst>
          </p:cNvPr>
          <p:cNvSpPr txBox="1"/>
          <p:nvPr/>
        </p:nvSpPr>
        <p:spPr>
          <a:xfrm>
            <a:off x="751446" y="6511007"/>
            <a:ext cx="2551546" cy="184666"/>
          </a:xfrm>
          <a:prstGeom prst="rect">
            <a:avLst/>
          </a:prstGeom>
          <a:noFill/>
        </p:spPr>
        <p:txBody>
          <a:bodyPr wrap="square" rtlCol="0">
            <a:spAutoFit/>
          </a:bodyPr>
          <a:lstStyle/>
          <a:p>
            <a:r>
              <a:rPr lang="en-US" sz="600">
                <a:solidFill>
                  <a:schemeClr val="bg1"/>
                </a:solidFill>
                <a:latin typeface="Raleway"/>
                <a:cs typeface="Raleway"/>
              </a:rPr>
              <a:t>© </a:t>
            </a:r>
            <a:r>
              <a:rPr lang="en-US" sz="600" err="1">
                <a:solidFill>
                  <a:schemeClr val="bg1"/>
                </a:solidFill>
                <a:latin typeface="Raleway"/>
                <a:cs typeface="Raleway"/>
              </a:rPr>
              <a:t>Fondation</a:t>
            </a:r>
            <a:r>
              <a:rPr lang="en-US" sz="600">
                <a:solidFill>
                  <a:schemeClr val="bg1"/>
                </a:solidFill>
                <a:latin typeface="Raleway"/>
                <a:cs typeface="Raleway"/>
              </a:rPr>
              <a:t> Lucie et André Chagnon, 2024</a:t>
            </a:r>
          </a:p>
        </p:txBody>
      </p:sp>
      <p:pic>
        <p:nvPicPr>
          <p:cNvPr id="12" name="Picture 11" descr="A white text on a black background&#10;&#10;Description automatically generated">
            <a:extLst>
              <a:ext uri="{FF2B5EF4-FFF2-40B4-BE49-F238E27FC236}">
                <a16:creationId xmlns:a16="http://schemas.microsoft.com/office/drawing/2014/main" id="{79746B83-AD48-C299-5599-ADDB27DCA0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9686" y="6511007"/>
            <a:ext cx="820868" cy="205217"/>
          </a:xfrm>
          <a:prstGeom prst="rect">
            <a:avLst/>
          </a:prstGeom>
        </p:spPr>
      </p:pic>
    </p:spTree>
    <p:extLst>
      <p:ext uri="{BB962C8B-B14F-4D97-AF65-F5344CB8AC3E}">
        <p14:creationId xmlns:p14="http://schemas.microsoft.com/office/powerpoint/2010/main" val="268854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9C70C-08E7-44CA-6B9D-989C046CA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51DB50E-1F9A-4BEF-58C7-292DAE46950E}"/>
              </a:ext>
            </a:extLst>
          </p:cNvPr>
          <p:cNvSpPr/>
          <p:nvPr/>
        </p:nvSpPr>
        <p:spPr>
          <a:xfrm>
            <a:off x="0" y="0"/>
            <a:ext cx="12192000" cy="6858000"/>
          </a:xfrm>
          <a:prstGeom prst="rect">
            <a:avLst/>
          </a:prstGeom>
          <a:noFill/>
          <a:ln w="381000">
            <a:solidFill>
              <a:srgbClr val="FCB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 7">
            <a:extLst>
              <a:ext uri="{FF2B5EF4-FFF2-40B4-BE49-F238E27FC236}">
                <a16:creationId xmlns:a16="http://schemas.microsoft.com/office/drawing/2014/main" id="{C2D20FB9-A5CB-8E2E-3263-BDEE11D79CBC}"/>
              </a:ext>
            </a:extLst>
          </p:cNvPr>
          <p:cNvGrpSpPr/>
          <p:nvPr/>
        </p:nvGrpSpPr>
        <p:grpSpPr>
          <a:xfrm>
            <a:off x="8171525" y="3430227"/>
            <a:ext cx="4976037" cy="1947555"/>
            <a:chOff x="7889355" y="2751020"/>
            <a:chExt cx="4976037" cy="1947555"/>
          </a:xfrm>
        </p:grpSpPr>
        <p:sp>
          <p:nvSpPr>
            <p:cNvPr id="4" name="TextBox 3">
              <a:extLst>
                <a:ext uri="{FF2B5EF4-FFF2-40B4-BE49-F238E27FC236}">
                  <a16:creationId xmlns:a16="http://schemas.microsoft.com/office/drawing/2014/main" id="{1360444B-22A3-B9EF-8F69-C7AA75122752}"/>
                </a:ext>
              </a:extLst>
            </p:cNvPr>
            <p:cNvSpPr txBox="1"/>
            <p:nvPr/>
          </p:nvSpPr>
          <p:spPr>
            <a:xfrm>
              <a:off x="7889355" y="4157401"/>
              <a:ext cx="4976037" cy="541174"/>
            </a:xfrm>
            <a:prstGeom prst="rect">
              <a:avLst/>
            </a:prstGeom>
            <a:noFill/>
          </p:spPr>
          <p:txBody>
            <a:bodyPr wrap="square" rtlCol="0">
              <a:spAutoFit/>
            </a:bodyPr>
            <a:lstStyle/>
            <a:p>
              <a:pPr>
                <a:lnSpc>
                  <a:spcPts val="3500"/>
                </a:lnSpc>
              </a:pPr>
              <a:r>
                <a:rPr lang="fr-CA" sz="3000" b="1" u="none" strike="noStrike" baseline="0">
                  <a:solidFill>
                    <a:schemeClr val="bg1"/>
                  </a:solidFill>
                  <a:latin typeface="Raleway" panose="020B0003030101060003" pitchFamily="34" charset="0"/>
                </a:rPr>
                <a:t>Modèles de texte</a:t>
              </a:r>
              <a:endParaRPr lang="fr-CA" sz="3500" b="1" u="none" strike="noStrike" baseline="0">
                <a:solidFill>
                  <a:schemeClr val="bg1"/>
                </a:solidFill>
                <a:latin typeface="Raleway" panose="020B0003030101060003" pitchFamily="34" charset="0"/>
              </a:endParaRPr>
            </a:p>
          </p:txBody>
        </p:sp>
        <p:sp>
          <p:nvSpPr>
            <p:cNvPr id="7" name="TextBox 6">
              <a:extLst>
                <a:ext uri="{FF2B5EF4-FFF2-40B4-BE49-F238E27FC236}">
                  <a16:creationId xmlns:a16="http://schemas.microsoft.com/office/drawing/2014/main" id="{FAF0B7B3-7485-FA1B-931D-C90DBC426C07}"/>
                </a:ext>
              </a:extLst>
            </p:cNvPr>
            <p:cNvSpPr txBox="1"/>
            <p:nvPr/>
          </p:nvSpPr>
          <p:spPr>
            <a:xfrm>
              <a:off x="7889355" y="2751020"/>
              <a:ext cx="3689496" cy="1477328"/>
            </a:xfrm>
            <a:prstGeom prst="rect">
              <a:avLst/>
            </a:prstGeom>
            <a:noFill/>
          </p:spPr>
          <p:txBody>
            <a:bodyPr wrap="square">
              <a:spAutoFit/>
            </a:bodyPr>
            <a:lstStyle/>
            <a:p>
              <a:r>
                <a:rPr lang="fr-CA" sz="4500" u="none" strike="noStrike" baseline="0">
                  <a:solidFill>
                    <a:srgbClr val="FCBF96"/>
                  </a:solidFill>
                  <a:latin typeface="Cooper Black" panose="0208090404030B020404" pitchFamily="18" charset="0"/>
                </a:rPr>
                <a:t>Infolettre et site web</a:t>
              </a:r>
              <a:endParaRPr lang="fr-CA" sz="4500">
                <a:solidFill>
                  <a:srgbClr val="FCBF96"/>
                </a:solidFill>
                <a:latin typeface="Cooper Black" panose="0208090404030B020404" pitchFamily="18" charset="0"/>
              </a:endParaRPr>
            </a:p>
          </p:txBody>
        </p:sp>
      </p:grpSp>
    </p:spTree>
    <p:extLst>
      <p:ext uri="{BB962C8B-B14F-4D97-AF65-F5344CB8AC3E}">
        <p14:creationId xmlns:p14="http://schemas.microsoft.com/office/powerpoint/2010/main" val="96522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FB5E36-59A7-444F-610F-70E8126DE98F}"/>
              </a:ext>
            </a:extLst>
          </p:cNvPr>
          <p:cNvGrpSpPr/>
          <p:nvPr/>
        </p:nvGrpSpPr>
        <p:grpSpPr>
          <a:xfrm>
            <a:off x="1003443" y="6153834"/>
            <a:ext cx="10280431" cy="342080"/>
            <a:chOff x="1003443" y="6153834"/>
            <a:chExt cx="10280431" cy="342080"/>
          </a:xfrm>
        </p:grpSpPr>
        <p:pic>
          <p:nvPicPr>
            <p:cNvPr id="6" name="Picture 5" descr="A black background with grey text&#10;&#10;Description automatically generated">
              <a:extLst>
                <a:ext uri="{FF2B5EF4-FFF2-40B4-BE49-F238E27FC236}">
                  <a16:creationId xmlns:a16="http://schemas.microsoft.com/office/drawing/2014/main" id="{2A8F34C7-B01C-81ED-35AC-4225624CA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7" name="TextBox 16">
              <a:extLst>
                <a:ext uri="{FF2B5EF4-FFF2-40B4-BE49-F238E27FC236}">
                  <a16:creationId xmlns:a16="http://schemas.microsoft.com/office/drawing/2014/main" id="{67CB885C-2479-56FB-D1C8-67FF88032106}"/>
                </a:ext>
              </a:extLst>
            </p:cNvPr>
            <p:cNvSpPr txBox="1"/>
            <p:nvPr/>
          </p:nvSpPr>
          <p:spPr>
            <a:xfrm>
              <a:off x="9008892" y="6234304"/>
              <a:ext cx="2274982"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4</a:t>
              </a:fld>
              <a:endParaRPr lang="fr-CA" sz="1100">
                <a:solidFill>
                  <a:srgbClr val="434747"/>
                </a:solidFill>
                <a:latin typeface="Raleway" panose="020B0503030101060003" pitchFamily="34" charset="77"/>
              </a:endParaRPr>
            </a:p>
          </p:txBody>
        </p:sp>
      </p:grpSp>
      <p:sp>
        <p:nvSpPr>
          <p:cNvPr id="10" name="Titre 1">
            <a:extLst>
              <a:ext uri="{FF2B5EF4-FFF2-40B4-BE49-F238E27FC236}">
                <a16:creationId xmlns:a16="http://schemas.microsoft.com/office/drawing/2014/main" id="{F8FA708F-79BA-485B-50FD-ED7045EBD1CD}"/>
              </a:ext>
            </a:extLst>
          </p:cNvPr>
          <p:cNvSpPr txBox="1">
            <a:spLocks/>
          </p:cNvSpPr>
          <p:nvPr/>
        </p:nvSpPr>
        <p:spPr>
          <a:xfrm>
            <a:off x="1159911" y="443745"/>
            <a:ext cx="961499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Les écrans et les tout-petits : des précautions s’imposent pour limiter les risques</a:t>
            </a:r>
          </a:p>
        </p:txBody>
      </p:sp>
      <p:cxnSp>
        <p:nvCxnSpPr>
          <p:cNvPr id="11" name="Straight Connector 10">
            <a:extLst>
              <a:ext uri="{FF2B5EF4-FFF2-40B4-BE49-F238E27FC236}">
                <a16:creationId xmlns:a16="http://schemas.microsoft.com/office/drawing/2014/main" id="{64CEADD8-E06D-A6FD-F3F5-D4B2E5DAA9D3}"/>
              </a:ext>
            </a:extLst>
          </p:cNvPr>
          <p:cNvCxnSpPr>
            <a:cxnSpLocks/>
          </p:cNvCxnSpPr>
          <p:nvPr/>
        </p:nvCxnSpPr>
        <p:spPr>
          <a:xfrm>
            <a:off x="1004510" y="920748"/>
            <a:ext cx="0" cy="736849"/>
          </a:xfrm>
          <a:prstGeom prst="line">
            <a:avLst/>
          </a:prstGeom>
          <a:ln w="50800">
            <a:solidFill>
              <a:srgbClr val="F47931"/>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7E7D783E-E4A5-2BAA-7174-393EE1FA3F26}"/>
              </a:ext>
            </a:extLst>
          </p:cNvPr>
          <p:cNvSpPr/>
          <p:nvPr/>
        </p:nvSpPr>
        <p:spPr>
          <a:xfrm>
            <a:off x="0" y="0"/>
            <a:ext cx="12192000" cy="6858000"/>
          </a:xfrm>
          <a:prstGeom prst="rect">
            <a:avLst/>
          </a:prstGeom>
          <a:noFill/>
          <a:ln w="381000">
            <a:solidFill>
              <a:srgbClr val="FCB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FED373EE-C7D4-FCA0-8511-266CB68CEC14}"/>
              </a:ext>
            </a:extLst>
          </p:cNvPr>
          <p:cNvSpPr txBox="1"/>
          <p:nvPr/>
        </p:nvSpPr>
        <p:spPr>
          <a:xfrm>
            <a:off x="1086244" y="2027386"/>
            <a:ext cx="9829406" cy="3837974"/>
          </a:xfrm>
          <a:prstGeom prst="rect">
            <a:avLst/>
          </a:prstGeom>
          <a:noFill/>
        </p:spPr>
        <p:txBody>
          <a:bodyPr wrap="square" rtlCol="0">
            <a:spAutoFit/>
          </a:bodyPr>
          <a:lstStyle/>
          <a:p>
            <a:pPr marL="26">
              <a:lnSpc>
                <a:spcPts val="2250"/>
              </a:lnSpc>
              <a:spcBef>
                <a:spcPts val="900"/>
              </a:spcBef>
              <a:buClr>
                <a:srgbClr val="434747"/>
              </a:buClr>
            </a:pPr>
            <a:r>
              <a:rPr lang="fr-CA" sz="1600">
                <a:latin typeface="Raleway" panose="020B0503030101060003" pitchFamily="34" charset="0"/>
              </a:rPr>
              <a:t>Depuis quelques années, les écrans se sont immiscés dans le quotidien des familles. En conséquence, de nombreux tout-petits sont surexposés aux écrans. Ceci est préoccupant, car </a:t>
            </a:r>
            <a:r>
              <a:rPr lang="fr-CA" sz="1600" b="1">
                <a:latin typeface="Raleway" panose="020B0503030101060003" pitchFamily="34" charset="0"/>
              </a:rPr>
              <a:t>durant les 5 premières années de vie, le cerveau d’un enfant se développe à vitesse grand V. </a:t>
            </a:r>
            <a:r>
              <a:rPr lang="fr-CA" sz="1600">
                <a:latin typeface="Raleway" panose="020B0503030101060003" pitchFamily="34" charset="0"/>
              </a:rPr>
              <a:t>L’environnement et les événements vécus pendant la petite enfance, comme l’exposition excessive aux écrans, peuvent même provoquer des changements fonctionnels et structurels de certaines zones cérébrales. </a:t>
            </a:r>
          </a:p>
          <a:p>
            <a:pPr marL="26">
              <a:lnSpc>
                <a:spcPts val="2250"/>
              </a:lnSpc>
              <a:spcBef>
                <a:spcPts val="900"/>
              </a:spcBef>
              <a:buClr>
                <a:srgbClr val="434747"/>
              </a:buClr>
            </a:pPr>
            <a:r>
              <a:rPr lang="fr-CA" sz="1600">
                <a:latin typeface="Raleway" panose="020B0503030101060003" pitchFamily="34" charset="0"/>
              </a:rPr>
              <a:t>L’Observatoire des tout-petits </a:t>
            </a:r>
            <a:r>
              <a:rPr lang="fr-CA" sz="1600" b="1">
                <a:latin typeface="Raleway" panose="020B0503030101060003" pitchFamily="34" charset="0"/>
              </a:rPr>
              <a:t>diffuse cette semaine son nouveau rapport sur la question</a:t>
            </a:r>
            <a:r>
              <a:rPr lang="fr-CA" sz="1600">
                <a:latin typeface="Raleway" panose="020B0503030101060003" pitchFamily="34" charset="0"/>
              </a:rPr>
              <a:t>. Vous y trouverez, entre autres, les effets de l’exposition aux écrans sur le développement et la santé des tout-petits, un état des lieux de leur exposition aux écrans dans les différents milieux qu’ils fréquentent et des exemples de</a:t>
            </a:r>
            <a:r>
              <a:rPr lang="fr-CA" sz="1600" b="1">
                <a:latin typeface="Raleway" panose="020B0503030101060003" pitchFamily="34" charset="0"/>
              </a:rPr>
              <a:t> leviers collectifs dont nous disposons </a:t>
            </a:r>
            <a:r>
              <a:rPr lang="fr-CA" sz="1600">
                <a:latin typeface="Raleway" panose="020B0503030101060003" pitchFamily="34" charset="0"/>
              </a:rPr>
              <a:t>pour protéger la santé, le développement et les droits des tout-petits dans un monde numérique.</a:t>
            </a:r>
          </a:p>
          <a:p>
            <a:pPr marL="26">
              <a:lnSpc>
                <a:spcPts val="2250"/>
              </a:lnSpc>
              <a:spcBef>
                <a:spcPts val="900"/>
              </a:spcBef>
              <a:buClr>
                <a:srgbClr val="434747"/>
              </a:buClr>
            </a:pPr>
            <a:r>
              <a:rPr lang="fr-CA" sz="1600">
                <a:latin typeface="Raleway" panose="020B0503030101060003" pitchFamily="34" charset="0"/>
              </a:rPr>
              <a:t>Pour en savoir plus, </a:t>
            </a:r>
            <a:r>
              <a:rPr lang="fr-CA" sz="1600" b="1">
                <a:latin typeface="Raleway" panose="020B0503030101060003" pitchFamily="34" charset="0"/>
                <a:hlinkClick r:id="rId4"/>
              </a:rPr>
              <a:t>consultez le site web de l’Observatoire des tout-petits</a:t>
            </a:r>
            <a:endParaRPr lang="fr-CA" sz="1600" b="1">
              <a:latin typeface="Raleway" panose="020B0503030101060003" pitchFamily="34" charset="0"/>
            </a:endParaRPr>
          </a:p>
        </p:txBody>
      </p:sp>
    </p:spTree>
    <p:extLst>
      <p:ext uri="{BB962C8B-B14F-4D97-AF65-F5344CB8AC3E}">
        <p14:creationId xmlns:p14="http://schemas.microsoft.com/office/powerpoint/2010/main" val="161147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FB5E36-59A7-444F-610F-70E8126DE98F}"/>
              </a:ext>
            </a:extLst>
          </p:cNvPr>
          <p:cNvGrpSpPr/>
          <p:nvPr/>
        </p:nvGrpSpPr>
        <p:grpSpPr>
          <a:xfrm>
            <a:off x="1003443" y="6153834"/>
            <a:ext cx="10280431" cy="342080"/>
            <a:chOff x="1003443" y="6153834"/>
            <a:chExt cx="10280431" cy="342080"/>
          </a:xfrm>
        </p:grpSpPr>
        <p:pic>
          <p:nvPicPr>
            <p:cNvPr id="6" name="Picture 5" descr="A black background with grey text&#10;&#10;Description automatically generated">
              <a:extLst>
                <a:ext uri="{FF2B5EF4-FFF2-40B4-BE49-F238E27FC236}">
                  <a16:creationId xmlns:a16="http://schemas.microsoft.com/office/drawing/2014/main" id="{2A8F34C7-B01C-81ED-35AC-4225624CA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7" name="TextBox 16">
              <a:extLst>
                <a:ext uri="{FF2B5EF4-FFF2-40B4-BE49-F238E27FC236}">
                  <a16:creationId xmlns:a16="http://schemas.microsoft.com/office/drawing/2014/main" id="{67CB885C-2479-56FB-D1C8-67FF88032106}"/>
                </a:ext>
              </a:extLst>
            </p:cNvPr>
            <p:cNvSpPr txBox="1"/>
            <p:nvPr/>
          </p:nvSpPr>
          <p:spPr>
            <a:xfrm>
              <a:off x="9008892" y="6234304"/>
              <a:ext cx="2274982"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5</a:t>
              </a:fld>
              <a:endParaRPr lang="fr-CA" sz="1100">
                <a:solidFill>
                  <a:srgbClr val="434747"/>
                </a:solidFill>
                <a:latin typeface="Raleway" panose="020B0503030101060003" pitchFamily="34" charset="77"/>
              </a:endParaRPr>
            </a:p>
          </p:txBody>
        </p:sp>
      </p:grpSp>
      <p:sp>
        <p:nvSpPr>
          <p:cNvPr id="10" name="Titre 1">
            <a:extLst>
              <a:ext uri="{FF2B5EF4-FFF2-40B4-BE49-F238E27FC236}">
                <a16:creationId xmlns:a16="http://schemas.microsoft.com/office/drawing/2014/main" id="{F8FA708F-79BA-485B-50FD-ED7045EBD1CD}"/>
              </a:ext>
            </a:extLst>
          </p:cNvPr>
          <p:cNvSpPr txBox="1">
            <a:spLocks/>
          </p:cNvSpPr>
          <p:nvPr/>
        </p:nvSpPr>
        <p:spPr>
          <a:xfrm>
            <a:off x="1193449" y="626390"/>
            <a:ext cx="9614996" cy="132556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Les écrans et les tout-petits : l’environnement numérique présente des risques pour leur développement</a:t>
            </a:r>
          </a:p>
        </p:txBody>
      </p:sp>
      <p:cxnSp>
        <p:nvCxnSpPr>
          <p:cNvPr id="11" name="Straight Connector 10">
            <a:extLst>
              <a:ext uri="{FF2B5EF4-FFF2-40B4-BE49-F238E27FC236}">
                <a16:creationId xmlns:a16="http://schemas.microsoft.com/office/drawing/2014/main" id="{64CEADD8-E06D-A6FD-F3F5-D4B2E5DAA9D3}"/>
              </a:ext>
            </a:extLst>
          </p:cNvPr>
          <p:cNvCxnSpPr>
            <a:cxnSpLocks/>
          </p:cNvCxnSpPr>
          <p:nvPr/>
        </p:nvCxnSpPr>
        <p:spPr>
          <a:xfrm>
            <a:off x="1004510" y="920748"/>
            <a:ext cx="0" cy="736849"/>
          </a:xfrm>
          <a:prstGeom prst="line">
            <a:avLst/>
          </a:prstGeom>
          <a:ln w="50800">
            <a:solidFill>
              <a:srgbClr val="F47931"/>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7E7D783E-E4A5-2BAA-7174-393EE1FA3F26}"/>
              </a:ext>
            </a:extLst>
          </p:cNvPr>
          <p:cNvSpPr/>
          <p:nvPr/>
        </p:nvSpPr>
        <p:spPr>
          <a:xfrm>
            <a:off x="0" y="0"/>
            <a:ext cx="12192000" cy="6858000"/>
          </a:xfrm>
          <a:prstGeom prst="rect">
            <a:avLst/>
          </a:prstGeom>
          <a:noFill/>
          <a:ln w="381000">
            <a:solidFill>
              <a:srgbClr val="FCB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FED373EE-C7D4-FCA0-8511-266CB68CEC14}"/>
              </a:ext>
            </a:extLst>
          </p:cNvPr>
          <p:cNvSpPr txBox="1"/>
          <p:nvPr/>
        </p:nvSpPr>
        <p:spPr>
          <a:xfrm>
            <a:off x="1086244" y="2027386"/>
            <a:ext cx="9829406" cy="3478901"/>
          </a:xfrm>
          <a:prstGeom prst="rect">
            <a:avLst/>
          </a:prstGeom>
          <a:noFill/>
        </p:spPr>
        <p:txBody>
          <a:bodyPr wrap="square" rtlCol="0">
            <a:spAutoFit/>
          </a:bodyPr>
          <a:lstStyle/>
          <a:p>
            <a:pPr marL="26">
              <a:lnSpc>
                <a:spcPts val="2250"/>
              </a:lnSpc>
              <a:spcBef>
                <a:spcPts val="900"/>
              </a:spcBef>
              <a:buClr>
                <a:srgbClr val="434747"/>
              </a:buClr>
            </a:pPr>
            <a:r>
              <a:rPr lang="fr-CA" sz="1600" b="1">
                <a:latin typeface="Raleway" panose="020B0503030101060003" pitchFamily="34" charset="0"/>
              </a:rPr>
              <a:t>Saviez-vous?</a:t>
            </a:r>
          </a:p>
          <a:p>
            <a:pPr marL="26">
              <a:lnSpc>
                <a:spcPts val="2250"/>
              </a:lnSpc>
              <a:spcBef>
                <a:spcPts val="900"/>
              </a:spcBef>
              <a:buClr>
                <a:srgbClr val="434747"/>
              </a:buClr>
            </a:pPr>
            <a:r>
              <a:rPr lang="fr-FR" sz="1600">
                <a:latin typeface="Raleway" panose="020B0503030101060003" pitchFamily="34" charset="0"/>
              </a:rPr>
              <a:t>Une étude québécoise a analysé 249 jeux gratuits en ligne et révèle qu’ils initient les enfants à l’univers des jeux de hasard et d’argent avant même leur entrée à l’école.</a:t>
            </a:r>
            <a:endParaRPr lang="fr-CA" sz="1600">
              <a:latin typeface="Raleway" panose="020B0503030101060003" pitchFamily="34" charset="0"/>
            </a:endParaRPr>
          </a:p>
          <a:p>
            <a:pPr marL="26">
              <a:lnSpc>
                <a:spcPts val="2250"/>
              </a:lnSpc>
              <a:spcBef>
                <a:spcPts val="900"/>
              </a:spcBef>
              <a:buClr>
                <a:srgbClr val="434747"/>
              </a:buClr>
            </a:pPr>
            <a:r>
              <a:rPr lang="fr-CA" sz="1600">
                <a:latin typeface="Raleway" panose="020B0503030101060003" pitchFamily="34" charset="0"/>
              </a:rPr>
              <a:t>L’Observatoire des tout-petits </a:t>
            </a:r>
            <a:r>
              <a:rPr lang="fr-CA" sz="1600" b="1">
                <a:latin typeface="Raleway" panose="020B0503030101060003" pitchFamily="34" charset="0"/>
              </a:rPr>
              <a:t>diffuse cette semaine son nouveau rapport sur l’exposition des tout-petits aux écrans</a:t>
            </a:r>
            <a:r>
              <a:rPr lang="fr-CA" sz="1600">
                <a:latin typeface="Raleway" panose="020B0503030101060003" pitchFamily="34" charset="0"/>
              </a:rPr>
              <a:t>. On y apprend, entre autres, que l’environnement numérique dans lequel baignent les tout-petits présente des risques et peut compromettre leur droit de grandir dans un environnement sain et sécuritaire. Surtout, lorsque les intérêts commerciaux passent avant le bien-être des enfants. </a:t>
            </a:r>
          </a:p>
          <a:p>
            <a:pPr marL="26">
              <a:lnSpc>
                <a:spcPts val="2250"/>
              </a:lnSpc>
              <a:spcBef>
                <a:spcPts val="900"/>
              </a:spcBef>
              <a:buClr>
                <a:srgbClr val="434747"/>
              </a:buClr>
            </a:pPr>
            <a:r>
              <a:rPr lang="fr-CA" sz="1600">
                <a:latin typeface="Raleway" panose="020B0503030101060003" pitchFamily="34" charset="0"/>
              </a:rPr>
              <a:t>Pour en savoir plus, </a:t>
            </a:r>
            <a:r>
              <a:rPr lang="fr-CA" sz="1600" b="1">
                <a:latin typeface="Raleway" panose="020B0503030101060003" pitchFamily="34" charset="0"/>
                <a:hlinkClick r:id="rId4"/>
              </a:rPr>
              <a:t>consultez le site web de l’Observatoire des tout-petits</a:t>
            </a:r>
            <a:endParaRPr lang="fr-CA" sz="1600" b="1">
              <a:latin typeface="Raleway" panose="020B0503030101060003" pitchFamily="34" charset="0"/>
            </a:endParaRPr>
          </a:p>
          <a:p>
            <a:pPr marL="26">
              <a:lnSpc>
                <a:spcPts val="2250"/>
              </a:lnSpc>
              <a:spcBef>
                <a:spcPts val="900"/>
              </a:spcBef>
              <a:buClr>
                <a:srgbClr val="434747"/>
              </a:buClr>
            </a:pPr>
            <a:endParaRPr lang="fr-CA" sz="1600">
              <a:latin typeface="Raleway" panose="020B0503030101060003" pitchFamily="34" charset="0"/>
            </a:endParaRPr>
          </a:p>
        </p:txBody>
      </p:sp>
    </p:spTree>
    <p:extLst>
      <p:ext uri="{BB962C8B-B14F-4D97-AF65-F5344CB8AC3E}">
        <p14:creationId xmlns:p14="http://schemas.microsoft.com/office/powerpoint/2010/main" val="258746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FB5E36-59A7-444F-610F-70E8126DE98F}"/>
              </a:ext>
            </a:extLst>
          </p:cNvPr>
          <p:cNvGrpSpPr/>
          <p:nvPr/>
        </p:nvGrpSpPr>
        <p:grpSpPr>
          <a:xfrm>
            <a:off x="1003443" y="6153834"/>
            <a:ext cx="10280431" cy="342080"/>
            <a:chOff x="1003443" y="6153834"/>
            <a:chExt cx="10280431" cy="342080"/>
          </a:xfrm>
        </p:grpSpPr>
        <p:pic>
          <p:nvPicPr>
            <p:cNvPr id="6" name="Picture 5" descr="A black background with grey text&#10;&#10;Description automatically generated">
              <a:extLst>
                <a:ext uri="{FF2B5EF4-FFF2-40B4-BE49-F238E27FC236}">
                  <a16:creationId xmlns:a16="http://schemas.microsoft.com/office/drawing/2014/main" id="{2A8F34C7-B01C-81ED-35AC-4225624CA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7" name="TextBox 16">
              <a:extLst>
                <a:ext uri="{FF2B5EF4-FFF2-40B4-BE49-F238E27FC236}">
                  <a16:creationId xmlns:a16="http://schemas.microsoft.com/office/drawing/2014/main" id="{67CB885C-2479-56FB-D1C8-67FF88032106}"/>
                </a:ext>
              </a:extLst>
            </p:cNvPr>
            <p:cNvSpPr txBox="1"/>
            <p:nvPr/>
          </p:nvSpPr>
          <p:spPr>
            <a:xfrm>
              <a:off x="9008892" y="6234304"/>
              <a:ext cx="2274982"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6</a:t>
              </a:fld>
              <a:endParaRPr lang="fr-CA" sz="1100">
                <a:solidFill>
                  <a:srgbClr val="434747"/>
                </a:solidFill>
                <a:latin typeface="Raleway" panose="020B0503030101060003" pitchFamily="34" charset="77"/>
              </a:endParaRPr>
            </a:p>
          </p:txBody>
        </p:sp>
      </p:grpSp>
      <p:sp>
        <p:nvSpPr>
          <p:cNvPr id="10" name="Titre 1">
            <a:extLst>
              <a:ext uri="{FF2B5EF4-FFF2-40B4-BE49-F238E27FC236}">
                <a16:creationId xmlns:a16="http://schemas.microsoft.com/office/drawing/2014/main" id="{F8FA708F-79BA-485B-50FD-ED7045EBD1CD}"/>
              </a:ext>
            </a:extLst>
          </p:cNvPr>
          <p:cNvSpPr txBox="1">
            <a:spLocks/>
          </p:cNvSpPr>
          <p:nvPr/>
        </p:nvSpPr>
        <p:spPr>
          <a:xfrm>
            <a:off x="1159911" y="443745"/>
            <a:ext cx="649648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Les écrans et les tout-petits : nous avons tous un rôle à jouer</a:t>
            </a:r>
          </a:p>
        </p:txBody>
      </p:sp>
      <p:cxnSp>
        <p:nvCxnSpPr>
          <p:cNvPr id="11" name="Straight Connector 10">
            <a:extLst>
              <a:ext uri="{FF2B5EF4-FFF2-40B4-BE49-F238E27FC236}">
                <a16:creationId xmlns:a16="http://schemas.microsoft.com/office/drawing/2014/main" id="{64CEADD8-E06D-A6FD-F3F5-D4B2E5DAA9D3}"/>
              </a:ext>
            </a:extLst>
          </p:cNvPr>
          <p:cNvCxnSpPr>
            <a:cxnSpLocks/>
          </p:cNvCxnSpPr>
          <p:nvPr/>
        </p:nvCxnSpPr>
        <p:spPr>
          <a:xfrm>
            <a:off x="1004510" y="920748"/>
            <a:ext cx="0" cy="736849"/>
          </a:xfrm>
          <a:prstGeom prst="line">
            <a:avLst/>
          </a:prstGeom>
          <a:ln w="50800">
            <a:solidFill>
              <a:srgbClr val="F47931"/>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7E7D783E-E4A5-2BAA-7174-393EE1FA3F26}"/>
              </a:ext>
            </a:extLst>
          </p:cNvPr>
          <p:cNvSpPr/>
          <p:nvPr/>
        </p:nvSpPr>
        <p:spPr>
          <a:xfrm>
            <a:off x="0" y="0"/>
            <a:ext cx="12192000" cy="6858000"/>
          </a:xfrm>
          <a:prstGeom prst="rect">
            <a:avLst/>
          </a:prstGeom>
          <a:noFill/>
          <a:ln w="381000">
            <a:solidFill>
              <a:srgbClr val="FCB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FED373EE-C7D4-FCA0-8511-266CB68CEC14}"/>
              </a:ext>
            </a:extLst>
          </p:cNvPr>
          <p:cNvSpPr txBox="1"/>
          <p:nvPr/>
        </p:nvSpPr>
        <p:spPr>
          <a:xfrm>
            <a:off x="1086244" y="2027386"/>
            <a:ext cx="9829406" cy="3543021"/>
          </a:xfrm>
          <a:prstGeom prst="rect">
            <a:avLst/>
          </a:prstGeom>
          <a:noFill/>
        </p:spPr>
        <p:txBody>
          <a:bodyPr wrap="square" rtlCol="0">
            <a:spAutoFit/>
          </a:bodyPr>
          <a:lstStyle/>
          <a:p>
            <a:pPr marL="26">
              <a:lnSpc>
                <a:spcPts val="2250"/>
              </a:lnSpc>
              <a:spcBef>
                <a:spcPts val="900"/>
              </a:spcBef>
              <a:buClr>
                <a:srgbClr val="434747"/>
              </a:buClr>
            </a:pPr>
            <a:r>
              <a:rPr lang="fr-CA" sz="1600">
                <a:latin typeface="Raleway" panose="020B0503030101060003" pitchFamily="34" charset="0"/>
              </a:rPr>
              <a:t>Depuis quelques années, les écrans se sont immiscés dans le quotidien des familles. En conséquence, de nombreux tout-petits sont surexposés aux écrans. Ceci est préoccupant, car les tout-petits peuvent être exposés aux écrans non seulement à la maison, mais également au service de garde éducatif à l’enfance ou à la maternelle. </a:t>
            </a:r>
            <a:r>
              <a:rPr lang="fr-CA" sz="1600" b="1">
                <a:latin typeface="Raleway" panose="020B0503030101060003" pitchFamily="34" charset="0"/>
              </a:rPr>
              <a:t>Le temps d’écran s’accumule ainsi tout au long de la journée sans qu’il soit toujours possible d’en faire le décompte complet.</a:t>
            </a:r>
            <a:endParaRPr lang="fr-CA" sz="1600">
              <a:latin typeface="Raleway" panose="020B0503030101060003" pitchFamily="34" charset="0"/>
            </a:endParaRPr>
          </a:p>
          <a:p>
            <a:pPr marL="26">
              <a:lnSpc>
                <a:spcPts val="2250"/>
              </a:lnSpc>
              <a:spcBef>
                <a:spcPts val="900"/>
              </a:spcBef>
              <a:buClr>
                <a:srgbClr val="434747"/>
              </a:buClr>
            </a:pPr>
            <a:r>
              <a:rPr lang="fr-CA" sz="1600">
                <a:latin typeface="Raleway" panose="020B0503030101060003" pitchFamily="34" charset="0"/>
              </a:rPr>
              <a:t>L’Observatoire des tout-petits </a:t>
            </a:r>
            <a:r>
              <a:rPr lang="fr-CA" sz="1600" b="1">
                <a:latin typeface="Raleway" panose="020B0503030101060003" pitchFamily="34" charset="0"/>
              </a:rPr>
              <a:t>diffuse cette semaine son nouveau rapport sur la question</a:t>
            </a:r>
            <a:r>
              <a:rPr lang="fr-CA" sz="1600">
                <a:latin typeface="Raleway" panose="020B0503030101060003" pitchFamily="34" charset="0"/>
              </a:rPr>
              <a:t>. Vous y trouverez, entre autres, les effets de l’exposition aux écrans sur le développement et la santé des tout-petits, un état des lieux de leur exposition aux écrans dans les différents milieux qu’ils fréquentent et des exemples de</a:t>
            </a:r>
            <a:r>
              <a:rPr lang="fr-CA" sz="1600" b="1">
                <a:latin typeface="Raleway" panose="020B0503030101060003" pitchFamily="34" charset="0"/>
              </a:rPr>
              <a:t> leviers collectifs dont nous disposons </a:t>
            </a:r>
            <a:r>
              <a:rPr lang="fr-CA" sz="1600">
                <a:latin typeface="Raleway" panose="020B0503030101060003" pitchFamily="34" charset="0"/>
              </a:rPr>
              <a:t>pour protéger la santé, le développement et les droits des tout-petits dans un monde numérique.</a:t>
            </a:r>
          </a:p>
          <a:p>
            <a:pPr marL="26">
              <a:lnSpc>
                <a:spcPts val="2250"/>
              </a:lnSpc>
              <a:spcBef>
                <a:spcPts val="900"/>
              </a:spcBef>
              <a:buClr>
                <a:srgbClr val="434747"/>
              </a:buClr>
            </a:pPr>
            <a:r>
              <a:rPr lang="fr-CA" sz="1600">
                <a:latin typeface="Raleway" panose="020B0503030101060003" pitchFamily="34" charset="0"/>
              </a:rPr>
              <a:t>Pour en savoir plus, </a:t>
            </a:r>
            <a:r>
              <a:rPr lang="fr-CA" sz="1600" b="1">
                <a:latin typeface="Raleway" panose="020B0503030101060003" pitchFamily="34" charset="0"/>
                <a:hlinkClick r:id="rId4"/>
              </a:rPr>
              <a:t>consultez le site web de l’Observatoire des tout-petits</a:t>
            </a:r>
            <a:endParaRPr lang="fr-CA" sz="1600" b="1">
              <a:latin typeface="Raleway" panose="020B0503030101060003" pitchFamily="34" charset="0"/>
            </a:endParaRPr>
          </a:p>
        </p:txBody>
      </p:sp>
    </p:spTree>
    <p:extLst>
      <p:ext uri="{BB962C8B-B14F-4D97-AF65-F5344CB8AC3E}">
        <p14:creationId xmlns:p14="http://schemas.microsoft.com/office/powerpoint/2010/main" val="14714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9C70C-08E7-44CA-6B9D-989C046CA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45" y="0"/>
            <a:ext cx="12192000" cy="6858000"/>
          </a:xfrm>
          <a:prstGeom prst="rect">
            <a:avLst/>
          </a:prstGeom>
        </p:spPr>
      </p:pic>
      <p:sp>
        <p:nvSpPr>
          <p:cNvPr id="6" name="Rectangle 5">
            <a:extLst>
              <a:ext uri="{FF2B5EF4-FFF2-40B4-BE49-F238E27FC236}">
                <a16:creationId xmlns:a16="http://schemas.microsoft.com/office/drawing/2014/main" id="{151DB50E-1F9A-4BEF-58C7-292DAE46950E}"/>
              </a:ext>
            </a:extLst>
          </p:cNvPr>
          <p:cNvSpPr/>
          <p:nvPr/>
        </p:nvSpPr>
        <p:spPr>
          <a:xfrm>
            <a:off x="0" y="0"/>
            <a:ext cx="12192000" cy="6858000"/>
          </a:xfrm>
          <a:prstGeom prst="rect">
            <a:avLst/>
          </a:prstGeom>
          <a:noFill/>
          <a:ln w="381000">
            <a:solidFill>
              <a:srgbClr val="FDF2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 1">
            <a:extLst>
              <a:ext uri="{FF2B5EF4-FFF2-40B4-BE49-F238E27FC236}">
                <a16:creationId xmlns:a16="http://schemas.microsoft.com/office/drawing/2014/main" id="{E81B4F15-1B75-4635-D1F7-2385D112E2BD}"/>
              </a:ext>
            </a:extLst>
          </p:cNvPr>
          <p:cNvGrpSpPr/>
          <p:nvPr/>
        </p:nvGrpSpPr>
        <p:grpSpPr>
          <a:xfrm>
            <a:off x="8292671" y="3428336"/>
            <a:ext cx="3689496" cy="1911341"/>
            <a:chOff x="7801563" y="2787234"/>
            <a:chExt cx="3689496" cy="1911341"/>
          </a:xfrm>
        </p:grpSpPr>
        <p:sp>
          <p:nvSpPr>
            <p:cNvPr id="5" name="TextBox 4">
              <a:extLst>
                <a:ext uri="{FF2B5EF4-FFF2-40B4-BE49-F238E27FC236}">
                  <a16:creationId xmlns:a16="http://schemas.microsoft.com/office/drawing/2014/main" id="{F9521832-4DAB-2E07-3F82-39C2E718E1EF}"/>
                </a:ext>
              </a:extLst>
            </p:cNvPr>
            <p:cNvSpPr txBox="1"/>
            <p:nvPr/>
          </p:nvSpPr>
          <p:spPr>
            <a:xfrm>
              <a:off x="7889356" y="4157401"/>
              <a:ext cx="3321000" cy="541174"/>
            </a:xfrm>
            <a:prstGeom prst="rect">
              <a:avLst/>
            </a:prstGeom>
            <a:noFill/>
          </p:spPr>
          <p:txBody>
            <a:bodyPr wrap="square" rtlCol="0">
              <a:spAutoFit/>
            </a:bodyPr>
            <a:lstStyle/>
            <a:p>
              <a:pPr>
                <a:lnSpc>
                  <a:spcPts val="3500"/>
                </a:lnSpc>
              </a:pPr>
              <a:r>
                <a:rPr lang="fr-CA" sz="3000" b="1" u="none" strike="noStrike" baseline="0">
                  <a:solidFill>
                    <a:schemeClr val="bg1"/>
                  </a:solidFill>
                  <a:latin typeface="Raleway" panose="020B0003030101060003" pitchFamily="34" charset="0"/>
                </a:rPr>
                <a:t>Textes et visuels</a:t>
              </a:r>
            </a:p>
          </p:txBody>
        </p:sp>
        <p:sp>
          <p:nvSpPr>
            <p:cNvPr id="9" name="TextBox 8">
              <a:extLst>
                <a:ext uri="{FF2B5EF4-FFF2-40B4-BE49-F238E27FC236}">
                  <a16:creationId xmlns:a16="http://schemas.microsoft.com/office/drawing/2014/main" id="{8A861456-D475-F5F2-E7A1-C3E9C71F66A5}"/>
                </a:ext>
              </a:extLst>
            </p:cNvPr>
            <p:cNvSpPr txBox="1"/>
            <p:nvPr/>
          </p:nvSpPr>
          <p:spPr>
            <a:xfrm>
              <a:off x="7801563" y="2787234"/>
              <a:ext cx="3689496" cy="1477328"/>
            </a:xfrm>
            <a:prstGeom prst="rect">
              <a:avLst/>
            </a:prstGeom>
            <a:noFill/>
          </p:spPr>
          <p:txBody>
            <a:bodyPr wrap="square">
              <a:spAutoFit/>
            </a:bodyPr>
            <a:lstStyle/>
            <a:p>
              <a:r>
                <a:rPr lang="fr-CA" sz="4500" u="none" strike="noStrike" baseline="0">
                  <a:solidFill>
                    <a:srgbClr val="FFC632"/>
                  </a:solidFill>
                  <a:latin typeface="Cooper Black" panose="0208090404030B020404" pitchFamily="18" charset="0"/>
                </a:rPr>
                <a:t>Réseaux sociaux</a:t>
              </a:r>
              <a:endParaRPr lang="fr-CA" sz="4500">
                <a:solidFill>
                  <a:srgbClr val="FFC632"/>
                </a:solidFill>
                <a:latin typeface="Cooper Black" panose="0208090404030B020404" pitchFamily="18" charset="0"/>
              </a:endParaRPr>
            </a:p>
          </p:txBody>
        </p:sp>
      </p:grpSp>
    </p:spTree>
    <p:extLst>
      <p:ext uri="{BB962C8B-B14F-4D97-AF65-F5344CB8AC3E}">
        <p14:creationId xmlns:p14="http://schemas.microsoft.com/office/powerpoint/2010/main" val="417937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39679B-3968-ED74-9191-6B542D27CF5C}"/>
              </a:ext>
            </a:extLst>
          </p:cNvPr>
          <p:cNvSpPr/>
          <p:nvPr/>
        </p:nvSpPr>
        <p:spPr>
          <a:xfrm>
            <a:off x="15902" y="0"/>
            <a:ext cx="12192000" cy="6858000"/>
          </a:xfrm>
          <a:prstGeom prst="rect">
            <a:avLst/>
          </a:prstGeom>
          <a:solidFill>
            <a:srgbClr val="FFC632">
              <a:alpha val="36000"/>
            </a:srgbClr>
          </a:solidFill>
          <a:ln w="381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 name="Group 16">
            <a:extLst>
              <a:ext uri="{FF2B5EF4-FFF2-40B4-BE49-F238E27FC236}">
                <a16:creationId xmlns:a16="http://schemas.microsoft.com/office/drawing/2014/main" id="{A6FCF7FE-FBB4-0EA8-0A5C-5717CCF4F75F}"/>
              </a:ext>
            </a:extLst>
          </p:cNvPr>
          <p:cNvGrpSpPr/>
          <p:nvPr/>
        </p:nvGrpSpPr>
        <p:grpSpPr>
          <a:xfrm>
            <a:off x="1004510" y="477193"/>
            <a:ext cx="6967131" cy="1325563"/>
            <a:chOff x="1155904" y="816533"/>
            <a:chExt cx="6967131" cy="1325563"/>
          </a:xfrm>
        </p:grpSpPr>
        <p:sp>
          <p:nvSpPr>
            <p:cNvPr id="18" name="Titre 1">
              <a:extLst>
                <a:ext uri="{FF2B5EF4-FFF2-40B4-BE49-F238E27FC236}">
                  <a16:creationId xmlns:a16="http://schemas.microsoft.com/office/drawing/2014/main" id="{35E291AF-86F0-836C-2B67-87BA285DE659}"/>
                </a:ext>
              </a:extLst>
            </p:cNvPr>
            <p:cNvSpPr txBox="1">
              <a:spLocks/>
            </p:cNvSpPr>
            <p:nvPr/>
          </p:nvSpPr>
          <p:spPr>
            <a:xfrm>
              <a:off x="1249148" y="816533"/>
              <a:ext cx="687388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Publication principale – Facebook, Instagram, LinkedIn</a:t>
              </a:r>
            </a:p>
          </p:txBody>
        </p:sp>
        <p:cxnSp>
          <p:nvCxnSpPr>
            <p:cNvPr id="19" name="Straight Connector 18">
              <a:extLst>
                <a:ext uri="{FF2B5EF4-FFF2-40B4-BE49-F238E27FC236}">
                  <a16:creationId xmlns:a16="http://schemas.microsoft.com/office/drawing/2014/main" id="{90EE137A-8B72-71D8-D650-D463328A69DF}"/>
                </a:ext>
              </a:extLst>
            </p:cNvPr>
            <p:cNvCxnSpPr>
              <a:cxnSpLocks/>
            </p:cNvCxnSpPr>
            <p:nvPr/>
          </p:nvCxnSpPr>
          <p:spPr>
            <a:xfrm>
              <a:off x="1155904" y="1260088"/>
              <a:ext cx="0" cy="736849"/>
            </a:xfrm>
            <a:prstGeom prst="line">
              <a:avLst/>
            </a:prstGeom>
            <a:ln w="50800">
              <a:solidFill>
                <a:srgbClr val="FCB018"/>
              </a:solidFill>
            </a:ln>
          </p:spPr>
          <p:style>
            <a:lnRef idx="1">
              <a:schemeClr val="accent2"/>
            </a:lnRef>
            <a:fillRef idx="0">
              <a:schemeClr val="accent2"/>
            </a:fillRef>
            <a:effectRef idx="0">
              <a:schemeClr val="accent2"/>
            </a:effectRef>
            <a:fontRef idx="minor">
              <a:schemeClr val="tx1"/>
            </a:fontRef>
          </p:style>
        </p:cxnSp>
      </p:grpSp>
      <p:grpSp>
        <p:nvGrpSpPr>
          <p:cNvPr id="3" name="Group 2">
            <a:extLst>
              <a:ext uri="{FF2B5EF4-FFF2-40B4-BE49-F238E27FC236}">
                <a16:creationId xmlns:a16="http://schemas.microsoft.com/office/drawing/2014/main" id="{26AE66AD-0501-5393-DB7F-FFF3318BA670}"/>
              </a:ext>
            </a:extLst>
          </p:cNvPr>
          <p:cNvGrpSpPr/>
          <p:nvPr/>
        </p:nvGrpSpPr>
        <p:grpSpPr>
          <a:xfrm>
            <a:off x="1003443" y="6153834"/>
            <a:ext cx="10280431" cy="342080"/>
            <a:chOff x="1003443" y="6153834"/>
            <a:chExt cx="10280431" cy="342080"/>
          </a:xfrm>
        </p:grpSpPr>
        <p:pic>
          <p:nvPicPr>
            <p:cNvPr id="5" name="Picture 4" descr="A black background with grey text&#10;&#10;Description automatically generated">
              <a:extLst>
                <a:ext uri="{FF2B5EF4-FFF2-40B4-BE49-F238E27FC236}">
                  <a16:creationId xmlns:a16="http://schemas.microsoft.com/office/drawing/2014/main" id="{B1896A72-118C-7383-F898-96125B77F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9" name="TextBox 16">
              <a:extLst>
                <a:ext uri="{FF2B5EF4-FFF2-40B4-BE49-F238E27FC236}">
                  <a16:creationId xmlns:a16="http://schemas.microsoft.com/office/drawing/2014/main" id="{7B55FCD1-EFA8-7E08-6BCD-1B63745BCD11}"/>
                </a:ext>
              </a:extLst>
            </p:cNvPr>
            <p:cNvSpPr txBox="1"/>
            <p:nvPr/>
          </p:nvSpPr>
          <p:spPr>
            <a:xfrm>
              <a:off x="9074615" y="6234304"/>
              <a:ext cx="2209259"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8</a:t>
              </a:fld>
              <a:endParaRPr lang="fr-CA" sz="1100">
                <a:solidFill>
                  <a:srgbClr val="434747"/>
                </a:solidFill>
                <a:latin typeface="Raleway" panose="020B0503030101060003" pitchFamily="34" charset="77"/>
              </a:endParaRPr>
            </a:p>
          </p:txBody>
        </p:sp>
      </p:grpSp>
      <p:sp>
        <p:nvSpPr>
          <p:cNvPr id="14" name="ZoneTexte 13">
            <a:extLst>
              <a:ext uri="{FF2B5EF4-FFF2-40B4-BE49-F238E27FC236}">
                <a16:creationId xmlns:a16="http://schemas.microsoft.com/office/drawing/2014/main" id="{70CA27E5-BAA0-7B07-947A-3463C579A131}"/>
              </a:ext>
            </a:extLst>
          </p:cNvPr>
          <p:cNvSpPr txBox="1"/>
          <p:nvPr/>
        </p:nvSpPr>
        <p:spPr>
          <a:xfrm>
            <a:off x="982663" y="1856492"/>
            <a:ext cx="6578194" cy="2862322"/>
          </a:xfrm>
          <a:prstGeom prst="rect">
            <a:avLst/>
          </a:prstGeom>
          <a:noFill/>
        </p:spPr>
        <p:txBody>
          <a:bodyPr wrap="square">
            <a:spAutoFit/>
          </a:bodyPr>
          <a:lstStyle/>
          <a:p>
            <a:r>
              <a:rPr lang="fr-CA" sz="1800" dirty="0">
                <a:effectLst/>
                <a:latin typeface="Raleway" pitchFamily="2" charset="0"/>
                <a:ea typeface="Times New Roman" panose="02020603050405020304" pitchFamily="18" charset="0"/>
              </a:rPr>
              <a:t>Pour que leur cerveau se développe à son plein potentiel, les tout-petits ont besoin d’entrer en relation avec leurs proches et leur environnement. Or, une trop grande exposition aux écrans peut les priver d’activités qui sont essentielles à leur bon développement.  </a:t>
            </a:r>
          </a:p>
          <a:p>
            <a:endParaRPr lang="fr-CA" sz="1800" dirty="0">
              <a:latin typeface="Raleway" panose="020B0503030101060003" pitchFamily="34" charset="0"/>
            </a:endParaRPr>
          </a:p>
          <a:p>
            <a:r>
              <a:rPr lang="fr-CA" dirty="0">
                <a:latin typeface="Raleway" panose="020B0503030101060003" pitchFamily="34" charset="0"/>
              </a:rPr>
              <a:t>Pour découvrir le nouveau rapport de l’ @Observatoire des tout-petits 👉 </a:t>
            </a:r>
            <a:r>
              <a:rPr lang="fr-CA" dirty="0">
                <a:hlinkClick r:id="rId4"/>
              </a:rPr>
              <a:t>https://tout-petits.org/publications/rapports/ecrans/</a:t>
            </a:r>
            <a:r>
              <a:rPr lang="fr-CA" dirty="0"/>
              <a:t> </a:t>
            </a:r>
            <a:endParaRPr lang="fr-CA" b="1" dirty="0">
              <a:latin typeface="Raleway" panose="020B0503030101060003" pitchFamily="34" charset="0"/>
            </a:endParaRPr>
          </a:p>
          <a:p>
            <a:endParaRPr lang="fr-CA" dirty="0"/>
          </a:p>
        </p:txBody>
      </p:sp>
      <p:sp>
        <p:nvSpPr>
          <p:cNvPr id="15" name="ZoneTexte 14">
            <a:extLst>
              <a:ext uri="{FF2B5EF4-FFF2-40B4-BE49-F238E27FC236}">
                <a16:creationId xmlns:a16="http://schemas.microsoft.com/office/drawing/2014/main" id="{C56E480E-11AB-ADD4-FFB9-9C93957177E3}"/>
              </a:ext>
            </a:extLst>
          </p:cNvPr>
          <p:cNvSpPr txBox="1"/>
          <p:nvPr/>
        </p:nvSpPr>
        <p:spPr>
          <a:xfrm>
            <a:off x="8404330" y="5238550"/>
            <a:ext cx="2850083" cy="646331"/>
          </a:xfrm>
          <a:prstGeom prst="rect">
            <a:avLst/>
          </a:prstGeom>
          <a:noFill/>
        </p:spPr>
        <p:txBody>
          <a:bodyPr wrap="square" lIns="91440" tIns="45720" rIns="91440" bIns="45720" anchor="t">
            <a:spAutoFit/>
          </a:bodyPr>
          <a:lstStyle/>
          <a:p>
            <a:pPr algn="ctr"/>
            <a:r>
              <a:rPr lang="fr-CA">
                <a:latin typeface="Raleway"/>
                <a:hlinkClick r:id="rId5">
                  <a:extLst>
                    <a:ext uri="{A12FA001-AC4F-418D-AE19-62706E023703}">
                      <ahyp:hlinkClr xmlns:ahyp="http://schemas.microsoft.com/office/drawing/2018/hyperlinkcolor" val="tx"/>
                    </a:ext>
                  </a:extLst>
                </a:hlinkClick>
              </a:rPr>
              <a:t>T</a:t>
            </a:r>
            <a:r>
              <a:rPr lang="fr-CA" sz="1800">
                <a:latin typeface="Raleway"/>
                <a:hlinkClick r:id="rId5">
                  <a:extLst>
                    <a:ext uri="{A12FA001-AC4F-418D-AE19-62706E023703}">
                      <ahyp:hlinkClr xmlns:ahyp="http://schemas.microsoft.com/office/drawing/2018/hyperlinkcolor" val="tx"/>
                    </a:ext>
                  </a:extLst>
                </a:hlinkClick>
              </a:rPr>
              <a:t>élécharger les visuels de la campagne</a:t>
            </a:r>
            <a:endParaRPr lang="fr-CA" sz="1800">
              <a:latin typeface="Raleway" panose="020B0503030101060003" pitchFamily="34" charset="0"/>
            </a:endParaRPr>
          </a:p>
        </p:txBody>
      </p:sp>
      <p:pic>
        <p:nvPicPr>
          <p:cNvPr id="4" name="Image 3" descr="Une image contenant texte, Visage humain, habits, garçon&#10;&#10;Description générée automatiquement">
            <a:extLst>
              <a:ext uri="{FF2B5EF4-FFF2-40B4-BE49-F238E27FC236}">
                <a16:creationId xmlns:a16="http://schemas.microsoft.com/office/drawing/2014/main" id="{753D4C5B-8444-3E0F-D7C3-3C67EFE9134D}"/>
              </a:ext>
            </a:extLst>
          </p:cNvPr>
          <p:cNvPicPr>
            <a:picLocks noChangeAspect="1"/>
          </p:cNvPicPr>
          <p:nvPr/>
        </p:nvPicPr>
        <p:blipFill>
          <a:blip r:embed="rId6"/>
          <a:stretch>
            <a:fillRect/>
          </a:stretch>
        </p:blipFill>
        <p:spPr>
          <a:xfrm>
            <a:off x="7648290" y="1033173"/>
            <a:ext cx="4022072" cy="4022072"/>
          </a:xfrm>
          <a:prstGeom prst="rect">
            <a:avLst/>
          </a:prstGeom>
        </p:spPr>
      </p:pic>
    </p:spTree>
    <p:extLst>
      <p:ext uri="{BB962C8B-B14F-4D97-AF65-F5344CB8AC3E}">
        <p14:creationId xmlns:p14="http://schemas.microsoft.com/office/powerpoint/2010/main" val="316176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39679B-3968-ED74-9191-6B542D27CF5C}"/>
              </a:ext>
            </a:extLst>
          </p:cNvPr>
          <p:cNvSpPr/>
          <p:nvPr/>
        </p:nvSpPr>
        <p:spPr>
          <a:xfrm>
            <a:off x="15902" y="0"/>
            <a:ext cx="12192000" cy="6858000"/>
          </a:xfrm>
          <a:prstGeom prst="rect">
            <a:avLst/>
          </a:prstGeom>
          <a:solidFill>
            <a:srgbClr val="FFC632">
              <a:alpha val="36000"/>
            </a:srgbClr>
          </a:solidFill>
          <a:ln w="381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7" name="Group 16">
            <a:extLst>
              <a:ext uri="{FF2B5EF4-FFF2-40B4-BE49-F238E27FC236}">
                <a16:creationId xmlns:a16="http://schemas.microsoft.com/office/drawing/2014/main" id="{A6FCF7FE-FBB4-0EA8-0A5C-5717CCF4F75F}"/>
              </a:ext>
            </a:extLst>
          </p:cNvPr>
          <p:cNvGrpSpPr/>
          <p:nvPr/>
        </p:nvGrpSpPr>
        <p:grpSpPr>
          <a:xfrm>
            <a:off x="1004510" y="265465"/>
            <a:ext cx="6917160" cy="1392132"/>
            <a:chOff x="1155904" y="604805"/>
            <a:chExt cx="6917160" cy="1392132"/>
          </a:xfrm>
        </p:grpSpPr>
        <p:sp>
          <p:nvSpPr>
            <p:cNvPr id="18" name="Titre 1">
              <a:extLst>
                <a:ext uri="{FF2B5EF4-FFF2-40B4-BE49-F238E27FC236}">
                  <a16:creationId xmlns:a16="http://schemas.microsoft.com/office/drawing/2014/main" id="{35E291AF-86F0-836C-2B67-87BA285DE659}"/>
                </a:ext>
              </a:extLst>
            </p:cNvPr>
            <p:cNvSpPr txBox="1">
              <a:spLocks/>
            </p:cNvSpPr>
            <p:nvPr/>
          </p:nvSpPr>
          <p:spPr>
            <a:xfrm>
              <a:off x="1199177" y="604805"/>
              <a:ext cx="687388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b="1">
                  <a:solidFill>
                    <a:srgbClr val="434747"/>
                  </a:solidFill>
                  <a:latin typeface="Raleway" panose="020B0003030101060003" pitchFamily="34" charset="0"/>
                </a:rPr>
                <a:t>Publication principale – Twitter</a:t>
              </a:r>
            </a:p>
          </p:txBody>
        </p:sp>
        <p:cxnSp>
          <p:nvCxnSpPr>
            <p:cNvPr id="19" name="Straight Connector 18">
              <a:extLst>
                <a:ext uri="{FF2B5EF4-FFF2-40B4-BE49-F238E27FC236}">
                  <a16:creationId xmlns:a16="http://schemas.microsoft.com/office/drawing/2014/main" id="{90EE137A-8B72-71D8-D650-D463328A69DF}"/>
                </a:ext>
              </a:extLst>
            </p:cNvPr>
            <p:cNvCxnSpPr>
              <a:cxnSpLocks/>
            </p:cNvCxnSpPr>
            <p:nvPr/>
          </p:nvCxnSpPr>
          <p:spPr>
            <a:xfrm>
              <a:off x="1155904" y="1260088"/>
              <a:ext cx="0" cy="736849"/>
            </a:xfrm>
            <a:prstGeom prst="line">
              <a:avLst/>
            </a:prstGeom>
            <a:ln w="50800">
              <a:solidFill>
                <a:srgbClr val="FCB018"/>
              </a:solidFill>
            </a:ln>
          </p:spPr>
          <p:style>
            <a:lnRef idx="1">
              <a:schemeClr val="accent2"/>
            </a:lnRef>
            <a:fillRef idx="0">
              <a:schemeClr val="accent2"/>
            </a:fillRef>
            <a:effectRef idx="0">
              <a:schemeClr val="accent2"/>
            </a:effectRef>
            <a:fontRef idx="minor">
              <a:schemeClr val="tx1"/>
            </a:fontRef>
          </p:style>
        </p:cxnSp>
      </p:grpSp>
      <p:grpSp>
        <p:nvGrpSpPr>
          <p:cNvPr id="3" name="Group 2">
            <a:extLst>
              <a:ext uri="{FF2B5EF4-FFF2-40B4-BE49-F238E27FC236}">
                <a16:creationId xmlns:a16="http://schemas.microsoft.com/office/drawing/2014/main" id="{26AE66AD-0501-5393-DB7F-FFF3318BA670}"/>
              </a:ext>
            </a:extLst>
          </p:cNvPr>
          <p:cNvGrpSpPr/>
          <p:nvPr/>
        </p:nvGrpSpPr>
        <p:grpSpPr>
          <a:xfrm>
            <a:off x="1003443" y="6153834"/>
            <a:ext cx="10280431" cy="342080"/>
            <a:chOff x="1003443" y="6153834"/>
            <a:chExt cx="10280431" cy="342080"/>
          </a:xfrm>
        </p:grpSpPr>
        <p:pic>
          <p:nvPicPr>
            <p:cNvPr id="5" name="Picture 4" descr="A black background with grey text&#10;&#10;Description automatically generated">
              <a:extLst>
                <a:ext uri="{FF2B5EF4-FFF2-40B4-BE49-F238E27FC236}">
                  <a16:creationId xmlns:a16="http://schemas.microsoft.com/office/drawing/2014/main" id="{B1896A72-118C-7383-F898-96125B77F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43" y="6153834"/>
              <a:ext cx="1271120" cy="323166"/>
            </a:xfrm>
            <a:prstGeom prst="rect">
              <a:avLst/>
            </a:prstGeom>
          </p:spPr>
        </p:pic>
        <p:sp>
          <p:nvSpPr>
            <p:cNvPr id="9" name="TextBox 16">
              <a:extLst>
                <a:ext uri="{FF2B5EF4-FFF2-40B4-BE49-F238E27FC236}">
                  <a16:creationId xmlns:a16="http://schemas.microsoft.com/office/drawing/2014/main" id="{7B55FCD1-EFA8-7E08-6BCD-1B63745BCD11}"/>
                </a:ext>
              </a:extLst>
            </p:cNvPr>
            <p:cNvSpPr txBox="1"/>
            <p:nvPr/>
          </p:nvSpPr>
          <p:spPr>
            <a:xfrm>
              <a:off x="9074615" y="6234304"/>
              <a:ext cx="2209259" cy="261610"/>
            </a:xfrm>
            <a:prstGeom prst="rect">
              <a:avLst/>
            </a:prstGeom>
            <a:noFill/>
          </p:spPr>
          <p:txBody>
            <a:bodyPr wrap="none" rtlCol="0">
              <a:spAutoFit/>
            </a:bodyPr>
            <a:lstStyle/>
            <a:p>
              <a:pPr algn="r"/>
              <a:r>
                <a:rPr lang="en-CA" sz="800">
                  <a:solidFill>
                    <a:srgbClr val="434747"/>
                  </a:solidFill>
                  <a:latin typeface="Raleway" panose="020B0003030101060003" pitchFamily="34" charset="0"/>
                </a:rPr>
                <a:t>© </a:t>
              </a:r>
              <a:r>
                <a:rPr lang="fr-CA" sz="800">
                  <a:solidFill>
                    <a:srgbClr val="434747"/>
                  </a:solidFill>
                  <a:latin typeface="Raleway" panose="020B0003030101060003" pitchFamily="34" charset="0"/>
                </a:rPr>
                <a:t>Fondation Lucie et André Chagnon   |   </a:t>
              </a:r>
              <a:fld id="{A83A4952-BF45-1E46-BC37-6A89CB4D4705}" type="slidenum">
                <a:rPr lang="fr-CA" sz="1100">
                  <a:solidFill>
                    <a:srgbClr val="434747"/>
                  </a:solidFill>
                  <a:latin typeface="Raleway" panose="020B0503030101060003" pitchFamily="34" charset="77"/>
                </a:rPr>
                <a:pPr algn="r"/>
                <a:t>9</a:t>
              </a:fld>
              <a:endParaRPr lang="fr-CA" sz="1100">
                <a:solidFill>
                  <a:srgbClr val="434747"/>
                </a:solidFill>
                <a:latin typeface="Raleway" panose="020B0503030101060003" pitchFamily="34" charset="77"/>
              </a:endParaRPr>
            </a:p>
          </p:txBody>
        </p:sp>
      </p:grpSp>
      <p:sp>
        <p:nvSpPr>
          <p:cNvPr id="14" name="ZoneTexte 13">
            <a:extLst>
              <a:ext uri="{FF2B5EF4-FFF2-40B4-BE49-F238E27FC236}">
                <a16:creationId xmlns:a16="http://schemas.microsoft.com/office/drawing/2014/main" id="{70CA27E5-BAA0-7B07-947A-3463C579A131}"/>
              </a:ext>
            </a:extLst>
          </p:cNvPr>
          <p:cNvSpPr txBox="1"/>
          <p:nvPr/>
        </p:nvSpPr>
        <p:spPr>
          <a:xfrm>
            <a:off x="937587" y="1777058"/>
            <a:ext cx="6578194" cy="2945935"/>
          </a:xfrm>
          <a:prstGeom prst="rect">
            <a:avLst/>
          </a:prstGeom>
          <a:noFill/>
        </p:spPr>
        <p:txBody>
          <a:bodyPr wrap="square">
            <a:spAutoFit/>
          </a:bodyPr>
          <a:lstStyle>
            <a:defPPr>
              <a:defRPr lang="fr-FR"/>
            </a:defPPr>
            <a:lvl1pPr>
              <a:lnSpc>
                <a:spcPct val="107000"/>
              </a:lnSpc>
              <a:spcAft>
                <a:spcPts val="800"/>
              </a:spcAft>
              <a:defRPr>
                <a:effectLst/>
                <a:latin typeface="Raleway" pitchFamily="2" charset="0"/>
                <a:ea typeface="Times New Roman" panose="02020603050405020304" pitchFamily="18" charset="0"/>
              </a:defRPr>
            </a:lvl1pPr>
          </a:lstStyle>
          <a:p>
            <a:r>
              <a:rPr lang="fr-CA" dirty="0"/>
              <a:t>Une trop grande exposition aux écrans peut priver les tout-petits d’interactions avec leurs proches et leur environnement, qui sont essentielles à leur bon développement. ​</a:t>
            </a:r>
            <a:br>
              <a:rPr lang="fr-CA" dirty="0"/>
            </a:br>
            <a:br>
              <a:rPr lang="fr-CA" dirty="0"/>
            </a:br>
            <a:r>
              <a:rPr lang="fr-CA" dirty="0"/>
              <a:t>Nouveau rapport de @tout_petits 👉 </a:t>
            </a:r>
            <a:r>
              <a:rPr lang="fr-CA" dirty="0">
                <a:hlinkClick r:id="rId4"/>
              </a:rPr>
              <a:t>https://tout-petits.org/publications/rapports/ecrans/</a:t>
            </a:r>
            <a:r>
              <a:rPr lang="fr-CA" dirty="0"/>
              <a:t> </a:t>
            </a:r>
          </a:p>
          <a:p>
            <a:endParaRPr lang="fr-CA" dirty="0"/>
          </a:p>
          <a:p>
            <a:endParaRPr lang="fr-CA" dirty="0"/>
          </a:p>
        </p:txBody>
      </p:sp>
      <p:sp>
        <p:nvSpPr>
          <p:cNvPr id="15" name="ZoneTexte 14">
            <a:extLst>
              <a:ext uri="{FF2B5EF4-FFF2-40B4-BE49-F238E27FC236}">
                <a16:creationId xmlns:a16="http://schemas.microsoft.com/office/drawing/2014/main" id="{C56E480E-11AB-ADD4-FFB9-9C93957177E3}"/>
              </a:ext>
            </a:extLst>
          </p:cNvPr>
          <p:cNvSpPr txBox="1"/>
          <p:nvPr/>
        </p:nvSpPr>
        <p:spPr>
          <a:xfrm>
            <a:off x="8404330" y="5238550"/>
            <a:ext cx="2850083" cy="646331"/>
          </a:xfrm>
          <a:prstGeom prst="rect">
            <a:avLst/>
          </a:prstGeom>
          <a:noFill/>
        </p:spPr>
        <p:txBody>
          <a:bodyPr wrap="square" lIns="91440" tIns="45720" rIns="91440" bIns="45720" anchor="t">
            <a:spAutoFit/>
          </a:bodyPr>
          <a:lstStyle/>
          <a:p>
            <a:pPr algn="ctr"/>
            <a:r>
              <a:rPr lang="fr-CA">
                <a:latin typeface="Raleway"/>
                <a:hlinkClick r:id="rId5">
                  <a:extLst>
                    <a:ext uri="{A12FA001-AC4F-418D-AE19-62706E023703}">
                      <ahyp:hlinkClr xmlns:ahyp="http://schemas.microsoft.com/office/drawing/2018/hyperlinkcolor" val="tx"/>
                    </a:ext>
                  </a:extLst>
                </a:hlinkClick>
              </a:rPr>
              <a:t>T</a:t>
            </a:r>
            <a:r>
              <a:rPr lang="fr-CA" sz="1800">
                <a:latin typeface="Raleway"/>
                <a:hlinkClick r:id="rId5">
                  <a:extLst>
                    <a:ext uri="{A12FA001-AC4F-418D-AE19-62706E023703}">
                      <ahyp:hlinkClr xmlns:ahyp="http://schemas.microsoft.com/office/drawing/2018/hyperlinkcolor" val="tx"/>
                    </a:ext>
                  </a:extLst>
                </a:hlinkClick>
              </a:rPr>
              <a:t>élécharger les visuels de la campagne</a:t>
            </a:r>
            <a:endParaRPr lang="fr-CA" sz="1800">
              <a:latin typeface="Raleway" panose="020B0503030101060003" pitchFamily="34" charset="0"/>
            </a:endParaRPr>
          </a:p>
        </p:txBody>
      </p:sp>
      <p:pic>
        <p:nvPicPr>
          <p:cNvPr id="4" name="Image 3" descr="Une image contenant texte, Visage humain, habits, garçon&#10;&#10;Description générée automatiquement">
            <a:extLst>
              <a:ext uri="{FF2B5EF4-FFF2-40B4-BE49-F238E27FC236}">
                <a16:creationId xmlns:a16="http://schemas.microsoft.com/office/drawing/2014/main" id="{C96627B4-F482-7F5F-9853-955F27AA5007}"/>
              </a:ext>
            </a:extLst>
          </p:cNvPr>
          <p:cNvPicPr>
            <a:picLocks noChangeAspect="1"/>
          </p:cNvPicPr>
          <p:nvPr/>
        </p:nvPicPr>
        <p:blipFill>
          <a:blip r:embed="rId6"/>
          <a:stretch>
            <a:fillRect/>
          </a:stretch>
        </p:blipFill>
        <p:spPr>
          <a:xfrm>
            <a:off x="7818335" y="1041767"/>
            <a:ext cx="4022072" cy="4022072"/>
          </a:xfrm>
          <a:prstGeom prst="rect">
            <a:avLst/>
          </a:prstGeom>
        </p:spPr>
      </p:pic>
    </p:spTree>
    <p:extLst>
      <p:ext uri="{BB962C8B-B14F-4D97-AF65-F5344CB8AC3E}">
        <p14:creationId xmlns:p14="http://schemas.microsoft.com/office/powerpoint/2010/main" val="39539393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aire xmlns="68860a8d-0e9b-493f-aea6-62eb9cf977bf" xsi:nil="true"/>
    <lcf76f155ced4ddcb4097134ff3c332f xmlns="68860a8d-0e9b-493f-aea6-62eb9cf977bf">
      <Terms xmlns="http://schemas.microsoft.com/office/infopath/2007/PartnerControls"/>
    </lcf76f155ced4ddcb4097134ff3c332f>
    <TaxCatchAll xmlns="24d82145-67f8-4c5c-b5e2-e7750d4b66fc" xsi:nil="true"/>
    <Noteder_x00e9_vision xmlns="68860a8d-0e9b-493f-aea6-62eb9cf977bf" xsi:nil="true"/>
    <_x00c9_tapedesuivi xmlns="68860a8d-0e9b-493f-aea6-62eb9cf977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6B053D75B9CD48BB91172341B893DC" ma:contentTypeVersion="24" ma:contentTypeDescription="Create a new document." ma:contentTypeScope="" ma:versionID="716bfb9a9f83ac79fa166a14ac0750e4">
  <xsd:schema xmlns:xsd="http://www.w3.org/2001/XMLSchema" xmlns:xs="http://www.w3.org/2001/XMLSchema" xmlns:p="http://schemas.microsoft.com/office/2006/metadata/properties" xmlns:ns2="68860a8d-0e9b-493f-aea6-62eb9cf977bf" xmlns:ns3="24d82145-67f8-4c5c-b5e2-e7750d4b66fc" targetNamespace="http://schemas.microsoft.com/office/2006/metadata/properties" ma:root="true" ma:fieldsID="abe6036bc3154fd38d110b844bacaa73" ns2:_="" ns3:_="">
    <xsd:import namespace="68860a8d-0e9b-493f-aea6-62eb9cf977bf"/>
    <xsd:import namespace="24d82145-67f8-4c5c-b5e2-e7750d4b66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_x00c9_tapedesuivi" minOccurs="0"/>
                <xsd:element ref="ns2:Noteder_x00e9_vision" minOccurs="0"/>
                <xsd:element ref="ns2:Commentair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60a8d-0e9b-493f-aea6-62eb9cf97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_x00c9_tapedesuivi" ma:index="21" nillable="true" ma:displayName="Étape de suivi" ma:format="RadioButtons" ma:hidden="true" ma:internalName="_x00c9_tapedesuivi" ma:readOnly="false">
      <xsd:simpleType>
        <xsd:restriction base="dms:Choice">
          <xsd:enumeration value="À valider"/>
          <xsd:enumeration value="1-À signer"/>
          <xsd:enumeration value="À envoyer"/>
          <xsd:enumeration value="5-Traitée"/>
        </xsd:restriction>
      </xsd:simpleType>
    </xsd:element>
    <xsd:element name="Noteder_x00e9_vision" ma:index="22" nillable="true" ma:displayName="Note de révision" ma:format="Dropdown" ma:internalName="Noteder_x00e9_vision">
      <xsd:simpleType>
        <xsd:restriction base="dms:Text">
          <xsd:maxLength value="255"/>
        </xsd:restriction>
      </xsd:simpleType>
    </xsd:element>
    <xsd:element name="Commentaire" ma:index="23" nillable="true" ma:displayName="Commentaire" ma:internalName="Commentaire">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e39ca3d-67cb-4014-987f-53d2769c81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d82145-67f8-4c5c-b5e2-e7750d4b66fc"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f6830f99-9d5a-4aaa-a595-3c9dc879d951}" ma:internalName="TaxCatchAll" ma:showField="CatchAllData" ma:web="24d82145-67f8-4c5c-b5e2-e7750d4b66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B861CC-B7C6-48EC-8FF3-8D8BA131646C}">
  <ds:schemaRefs>
    <ds:schemaRef ds:uri="http://schemas.microsoft.com/sharepoint/v3/contenttype/forms"/>
  </ds:schemaRefs>
</ds:datastoreItem>
</file>

<file path=customXml/itemProps2.xml><?xml version="1.0" encoding="utf-8"?>
<ds:datastoreItem xmlns:ds="http://schemas.openxmlformats.org/officeDocument/2006/customXml" ds:itemID="{2B604B88-BF43-4A86-ABE6-85605E8C8935}">
  <ds:schemaRefs>
    <ds:schemaRef ds:uri="24d82145-67f8-4c5c-b5e2-e7750d4b66fc"/>
    <ds:schemaRef ds:uri="68860a8d-0e9b-493f-aea6-62eb9cf977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800999-9CC9-473D-9B6A-A9A701B5BA50}"/>
</file>

<file path=docProps/app.xml><?xml version="1.0" encoding="utf-8"?>
<Properties xmlns="http://schemas.openxmlformats.org/officeDocument/2006/extended-properties" xmlns:vt="http://schemas.openxmlformats.org/officeDocument/2006/docPropsVTypes">
  <TotalTime>6</TotalTime>
  <Words>1995</Words>
  <Application>Microsoft Office PowerPoint</Application>
  <PresentationFormat>Grand écran</PresentationFormat>
  <Paragraphs>147</Paragraphs>
  <Slides>20</Slides>
  <Notes>12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20</vt:i4>
      </vt:variant>
    </vt:vector>
  </HeadingPairs>
  <TitlesOfParts>
    <vt:vector size="28" baseType="lpstr">
      <vt:lpstr>Aptos</vt:lpstr>
      <vt:lpstr>Aptos Display</vt:lpstr>
      <vt:lpstr>Arial</vt:lpstr>
      <vt:lpstr>Cooper Black</vt:lpstr>
      <vt:lpstr>Raleway</vt:lpstr>
      <vt:lpstr>Wingdings</vt:lpstr>
      <vt:lpstr>Thème Office</vt:lpstr>
      <vt:lpstr>1_Thème Office</vt:lpstr>
      <vt:lpstr>Présentation PowerPoint</vt:lpstr>
      <vt:lpstr>Les écrans et les tout-petits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ne rien manquer des activités  de l’Observatoire des tout-petits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Marie-Claude Gélineau</dc:creator>
  <cp:lastModifiedBy>Geneviève Joseph</cp:lastModifiedBy>
  <cp:revision>3</cp:revision>
  <dcterms:created xsi:type="dcterms:W3CDTF">2024-05-31T17:39:00Z</dcterms:created>
  <dcterms:modified xsi:type="dcterms:W3CDTF">2024-09-17T17:48:02Z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0x010100336B053D75B9CD48BB91172341B893DC</vt:lpwstr>
  </property>
  <property fmtid="{D5CDD505-2E9C-101B-9397-08002B2CF9AE}" pid="3" name="MediaServiceImageTags">
    <vt:lpwstr/>
  </property>
</Properties>
</file>